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5" r:id="rId1"/>
  </p:sldMasterIdLst>
  <p:notesMasterIdLst>
    <p:notesMasterId r:id="rId22"/>
  </p:notesMasterIdLst>
  <p:handoutMasterIdLst>
    <p:handoutMasterId r:id="rId23"/>
  </p:handoutMasterIdLst>
  <p:sldIdLst>
    <p:sldId id="283" r:id="rId2"/>
    <p:sldId id="284" r:id="rId3"/>
    <p:sldId id="285" r:id="rId4"/>
    <p:sldId id="286" r:id="rId5"/>
    <p:sldId id="287" r:id="rId6"/>
    <p:sldId id="256" r:id="rId7"/>
    <p:sldId id="266" r:id="rId8"/>
    <p:sldId id="269" r:id="rId9"/>
    <p:sldId id="270" r:id="rId10"/>
    <p:sldId id="282" r:id="rId11"/>
    <p:sldId id="273" r:id="rId12"/>
    <p:sldId id="271" r:id="rId13"/>
    <p:sldId id="272" r:id="rId14"/>
    <p:sldId id="275" r:id="rId15"/>
    <p:sldId id="274" r:id="rId16"/>
    <p:sldId id="276" r:id="rId17"/>
    <p:sldId id="278" r:id="rId18"/>
    <p:sldId id="280" r:id="rId19"/>
    <p:sldId id="281" r:id="rId20"/>
    <p:sldId id="288"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00"/>
    <a:srgbClr val="FF9900"/>
    <a:srgbClr val="FFCCCC"/>
    <a:srgbClr val="FF7C80"/>
    <a:srgbClr val="FF0066"/>
    <a:srgbClr val="FF9999"/>
    <a:srgbClr val="F9C791"/>
    <a:srgbClr val="CC6600"/>
    <a:srgbClr val="FF9966"/>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4" autoAdjust="0"/>
    <p:restoredTop sz="83350" autoAdjust="0"/>
  </p:normalViewPr>
  <p:slideViewPr>
    <p:cSldViewPr>
      <p:cViewPr>
        <p:scale>
          <a:sx n="94" d="100"/>
          <a:sy n="94" d="100"/>
        </p:scale>
        <p:origin x="-498" y="-72"/>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3624"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07F15B0-2A76-4987-AA33-42F08DB8F6D6}" type="datetimeFigureOut">
              <a:rPr lang="zh-TW" altLang="en-US" smtClean="0"/>
              <a:pPr/>
              <a:t>2017/10/25</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0B9731A-6738-4FE8-BB90-F2AF4770A938}" type="slidenum">
              <a:rPr lang="zh-TW" altLang="en-US" smtClean="0"/>
              <a:pPr/>
              <a:t>‹#›</a:t>
            </a:fld>
            <a:endParaRPr lang="zh-TW" altLang="en-US"/>
          </a:p>
        </p:txBody>
      </p:sp>
    </p:spTree>
    <p:extLst>
      <p:ext uri="{BB962C8B-B14F-4D97-AF65-F5344CB8AC3E}">
        <p14:creationId xmlns:p14="http://schemas.microsoft.com/office/powerpoint/2010/main" val="4486378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lstStyle>
            <a:lvl1pPr marL="0" marR="0" lvl="0" indent="6985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1pPr>
            <a:lvl2pPr marL="457200" marR="0" lvl="1" indent="6985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2pPr>
            <a:lvl3pPr marL="914400" marR="0" lvl="2" indent="6985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3pPr>
            <a:lvl4pPr marL="1371600" marR="0" lvl="3" indent="6985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4pPr>
            <a:lvl5pPr marL="1828800" marR="0" lvl="4" indent="6985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5pPr>
            <a:lvl6pPr marL="2286000" marR="0" lvl="5" indent="6985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6pPr>
            <a:lvl7pPr marL="2743200" marR="0" lvl="6" indent="6985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7pPr>
            <a:lvl8pPr marL="3200400" marR="0" lvl="7" indent="6985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8pPr>
            <a:lvl9pPr marL="3657600" marR="0" lvl="8" indent="69850" algn="l" rtl="0">
              <a:spcBef>
                <a:spcPts val="0"/>
              </a:spcBef>
              <a:buClr>
                <a:schemeClr val="dk1"/>
              </a:buClr>
              <a:buSzPct val="100000"/>
              <a:buFont typeface="Arial"/>
              <a:buChar char="■"/>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55389146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ynology.com/zh-tw/knowledgebase/DSM/help/DSM/StorageManager/genericssdcach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172.17.30.95:8080/cgi-bi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Shape 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9" name="Shape 5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normAutofit fontScale="47500" lnSpcReduction="20000"/>
          </a:bodyPr>
          <a:lstStyle/>
          <a:p>
            <a:pPr rtl="0">
              <a:buNone/>
            </a:pPr>
            <a:r>
              <a:rPr lang="en-US" altLang="zh-TW" sz="2800" b="0" i="0" u="none" strike="noStrike" kern="1200" cap="none" dirty="0" smtClean="0">
                <a:solidFill>
                  <a:schemeClr val="dk1"/>
                </a:solidFill>
                <a:latin typeface="Arial"/>
                <a:ea typeface="Arial"/>
                <a:cs typeface="Arial"/>
                <a:sym typeface="Arial"/>
              </a:rPr>
              <a:t>[CHT] </a:t>
            </a:r>
            <a:endParaRPr lang="zh-TW" altLang="en-US" sz="2800" b="0" dirty="0" smtClean="0"/>
          </a:p>
          <a:p>
            <a:pPr rtl="0"/>
            <a:r>
              <a:rPr lang="zh-TW" altLang="en-US" sz="2800" b="0" i="0" u="none" strike="noStrike" kern="1200" cap="none" dirty="0" smtClean="0">
                <a:solidFill>
                  <a:schemeClr val="dk1"/>
                </a:solidFill>
                <a:latin typeface="Arial"/>
                <a:ea typeface="Arial"/>
                <a:cs typeface="Arial"/>
                <a:sym typeface="Arial"/>
              </a:rPr>
              <a:t>多重版本備份功能需搭配上多重版本管理功能，才能在有限的儲存空間中，盡可能的保有長時間的備份資料。</a:t>
            </a:r>
            <a:endParaRPr lang="zh-TW" altLang="en-US" sz="2800" b="0" dirty="0" smtClean="0"/>
          </a:p>
          <a:p>
            <a:pPr rtl="0"/>
            <a:r>
              <a:rPr lang="zh-TW" altLang="en-US" sz="2800" b="0" i="0" u="none" strike="noStrike" kern="1200" cap="none" dirty="0" smtClean="0">
                <a:solidFill>
                  <a:schemeClr val="dk1"/>
                </a:solidFill>
                <a:latin typeface="Arial"/>
                <a:ea typeface="Arial"/>
                <a:cs typeface="Arial"/>
                <a:sym typeface="Arial"/>
              </a:rPr>
              <a:t>為了讓多重版本備份的存放不造成儲存空間的負擔，</a:t>
            </a:r>
            <a:r>
              <a:rPr lang="en-US" altLang="zh-TW" sz="2800" b="0" i="0" u="none" strike="noStrike" kern="1200" cap="none" dirty="0" smtClean="0">
                <a:solidFill>
                  <a:schemeClr val="dk1"/>
                </a:solidFill>
                <a:latin typeface="Arial"/>
                <a:ea typeface="Arial"/>
                <a:cs typeface="Arial"/>
                <a:sym typeface="Arial"/>
              </a:rPr>
              <a:t>Hybrid Backup Sync</a:t>
            </a:r>
            <a:r>
              <a:rPr lang="zh-TW" altLang="en-US" sz="2800" b="0" i="0" u="none" strike="noStrike" kern="1200" cap="none" dirty="0" smtClean="0">
                <a:solidFill>
                  <a:schemeClr val="dk1"/>
                </a:solidFill>
                <a:latin typeface="Arial"/>
                <a:ea typeface="Arial"/>
                <a:cs typeface="Arial"/>
                <a:sym typeface="Arial"/>
              </a:rPr>
              <a:t>提供兩種備份保存模式</a:t>
            </a:r>
            <a:endParaRPr lang="zh-TW" altLang="en-US" sz="2800" b="0" dirty="0" smtClean="0"/>
          </a:p>
          <a:p>
            <a:pPr rtl="0" fontAlgn="base"/>
            <a:r>
              <a:rPr lang="zh-TW" altLang="en-US" sz="2800" b="0" i="0" u="none" strike="noStrike" kern="1200" cap="none" dirty="0" smtClean="0">
                <a:solidFill>
                  <a:schemeClr val="dk1"/>
                </a:solidFill>
                <a:latin typeface="Arial"/>
                <a:ea typeface="Arial"/>
                <a:cs typeface="Arial"/>
                <a:sym typeface="Arial"/>
              </a:rPr>
              <a:t>簡單版本備份</a:t>
            </a:r>
            <a:r>
              <a:rPr lang="en-US" altLang="zh-TW" sz="2800" b="0" i="0" u="none" strike="noStrike" kern="1200" cap="none" dirty="0" smtClean="0">
                <a:solidFill>
                  <a:schemeClr val="dk1"/>
                </a:solidFill>
                <a:latin typeface="Arial"/>
                <a:ea typeface="Arial"/>
                <a:cs typeface="Arial"/>
                <a:sym typeface="Arial"/>
              </a:rPr>
              <a:t>: </a:t>
            </a:r>
            <a:r>
              <a:rPr lang="zh-TW" altLang="en-US" sz="2800" b="0" i="0" u="none" strike="noStrike" kern="1200" cap="none" dirty="0" smtClean="0">
                <a:solidFill>
                  <a:schemeClr val="dk1"/>
                </a:solidFill>
                <a:latin typeface="Arial"/>
                <a:ea typeface="Arial"/>
                <a:cs typeface="Arial"/>
                <a:sym typeface="Arial"/>
              </a:rPr>
              <a:t>使用者可透過設定版本數量以及保存天數，來控制資料備份的保存時間</a:t>
            </a:r>
          </a:p>
          <a:p>
            <a:pPr rtl="0" fontAlgn="base"/>
            <a:r>
              <a:rPr lang="zh-TW" altLang="en-US" sz="2800" b="0" i="0" u="none" strike="noStrike" kern="1200" cap="none" dirty="0" smtClean="0">
                <a:solidFill>
                  <a:schemeClr val="dk1"/>
                </a:solidFill>
                <a:latin typeface="Arial"/>
                <a:ea typeface="Arial"/>
                <a:cs typeface="Arial"/>
                <a:sym typeface="Arial"/>
              </a:rPr>
              <a:t>智慧型版本備份</a:t>
            </a:r>
            <a:r>
              <a:rPr lang="en-US" altLang="zh-TW" sz="2800" b="0" i="0" u="none" strike="noStrike" kern="1200" cap="none" dirty="0" smtClean="0">
                <a:solidFill>
                  <a:schemeClr val="dk1"/>
                </a:solidFill>
                <a:latin typeface="Arial"/>
                <a:ea typeface="Arial"/>
                <a:cs typeface="Arial"/>
                <a:sym typeface="Arial"/>
              </a:rPr>
              <a:t>: </a:t>
            </a:r>
          </a:p>
          <a:p>
            <a:pPr lvl="1" rtl="0" fontAlgn="base"/>
            <a:r>
              <a:rPr lang="zh-TW" altLang="en-US" sz="2800" b="0" i="0" u="none" strike="noStrike" kern="1200" cap="none" dirty="0" smtClean="0">
                <a:solidFill>
                  <a:schemeClr val="dk1"/>
                </a:solidFill>
                <a:latin typeface="Arial"/>
                <a:ea typeface="Arial"/>
                <a:cs typeface="Arial"/>
                <a:sym typeface="Arial"/>
              </a:rPr>
              <a:t>可讓使用者針對當前時間點與備份時間點的距離遠近來調整備份保存的疏密程度</a:t>
            </a:r>
          </a:p>
          <a:p>
            <a:pPr lvl="1" rtl="0" fontAlgn="base"/>
            <a:r>
              <a:rPr lang="zh-TW" altLang="en-US" sz="2800" b="0" i="0" u="none" strike="noStrike" kern="1200" cap="none" dirty="0" smtClean="0">
                <a:solidFill>
                  <a:schemeClr val="dk1"/>
                </a:solidFill>
                <a:latin typeface="Arial"/>
                <a:ea typeface="Arial"/>
                <a:cs typeface="Arial"/>
                <a:sym typeface="Arial"/>
              </a:rPr>
              <a:t>離現在較近的備份時間點，保留較完整的備份版本。離現在較遠的備份時間點僅保留較少的備份版本</a:t>
            </a:r>
          </a:p>
          <a:p>
            <a:pPr rtl="0" fontAlgn="base"/>
            <a:r>
              <a:rPr lang="zh-TW" altLang="en-US" sz="2800" b="0" i="0" u="none" strike="noStrike" kern="1200" cap="none" dirty="0" smtClean="0">
                <a:solidFill>
                  <a:schemeClr val="dk1"/>
                </a:solidFill>
                <a:latin typeface="Arial"/>
                <a:ea typeface="Arial"/>
                <a:cs typeface="Arial"/>
                <a:sym typeface="Arial"/>
              </a:rPr>
              <a:t>如此的設定之下，可兼顧長時間的備份版本保存也可以對儲存空間做更適當的運用。</a:t>
            </a:r>
          </a:p>
          <a:p>
            <a:pPr rtl="0" fontAlgn="base"/>
            <a:r>
              <a:rPr lang="zh-TW" altLang="en-US" sz="2800" b="0" dirty="0" smtClean="0"/>
              <a:t/>
            </a:r>
            <a:br>
              <a:rPr lang="zh-TW" altLang="en-US" sz="2800" b="0" dirty="0" smtClean="0"/>
            </a:br>
            <a:r>
              <a:rPr lang="en-US" altLang="zh-TW" sz="2800" b="0" i="0" u="none" strike="noStrike" kern="1200" cap="none" dirty="0" smtClean="0">
                <a:solidFill>
                  <a:schemeClr val="dk1"/>
                </a:solidFill>
                <a:latin typeface="Arial"/>
                <a:ea typeface="Arial"/>
                <a:cs typeface="Arial"/>
                <a:sym typeface="Arial"/>
              </a:rPr>
              <a:t>Ex: </a:t>
            </a:r>
          </a:p>
          <a:p>
            <a:pPr lvl="1" rtl="0" fontAlgn="base"/>
            <a:r>
              <a:rPr lang="en-US" altLang="zh-TW" sz="2800" b="0" i="0" u="none" strike="noStrike" kern="1200" cap="none" dirty="0" smtClean="0">
                <a:solidFill>
                  <a:schemeClr val="dk1"/>
                </a:solidFill>
                <a:latin typeface="Arial"/>
                <a:ea typeface="Arial"/>
                <a:cs typeface="Arial"/>
                <a:sym typeface="Arial"/>
              </a:rPr>
              <a:t>Hourly: 12:</a:t>
            </a:r>
            <a:r>
              <a:rPr lang="zh-TW" altLang="en-US" sz="2800" b="0" i="0" u="none" strike="noStrike" kern="1200" cap="none" dirty="0" smtClean="0">
                <a:solidFill>
                  <a:schemeClr val="dk1"/>
                </a:solidFill>
                <a:latin typeface="Arial"/>
                <a:ea typeface="Arial"/>
                <a:cs typeface="Arial"/>
                <a:sym typeface="Arial"/>
              </a:rPr>
              <a:t>　從目前時間點回推</a:t>
            </a:r>
            <a:r>
              <a:rPr lang="en-US" altLang="zh-TW" sz="2800" b="0" i="0" u="none" strike="noStrike" kern="1200" cap="none" dirty="0" smtClean="0">
                <a:solidFill>
                  <a:schemeClr val="dk1"/>
                </a:solidFill>
                <a:latin typeface="Arial"/>
                <a:ea typeface="Arial"/>
                <a:cs typeface="Arial"/>
                <a:sym typeface="Arial"/>
              </a:rPr>
              <a:t>12</a:t>
            </a:r>
            <a:r>
              <a:rPr lang="zh-TW" altLang="en-US" sz="2800" b="0" i="0" u="none" strike="noStrike" kern="1200" cap="none" dirty="0" smtClean="0">
                <a:solidFill>
                  <a:schemeClr val="dk1"/>
                </a:solidFill>
                <a:latin typeface="Arial"/>
                <a:ea typeface="Arial"/>
                <a:cs typeface="Arial"/>
                <a:sym typeface="Arial"/>
              </a:rPr>
              <a:t>小時的時間區間內，每小時保留一版本</a:t>
            </a:r>
          </a:p>
          <a:p>
            <a:pPr lvl="1" rtl="0" fontAlgn="base"/>
            <a:r>
              <a:rPr lang="en-US" altLang="zh-TW" sz="2800" b="0" i="0" u="none" strike="noStrike" kern="1200" cap="none" dirty="0" smtClean="0">
                <a:solidFill>
                  <a:schemeClr val="dk1"/>
                </a:solidFill>
                <a:latin typeface="Arial"/>
                <a:ea typeface="Arial"/>
                <a:cs typeface="Arial"/>
                <a:sym typeface="Arial"/>
              </a:rPr>
              <a:t>Daily: 7: </a:t>
            </a:r>
            <a:r>
              <a:rPr lang="zh-TW" altLang="en-US" sz="2800" b="0" i="0" u="none" strike="noStrike" kern="1200" cap="none" dirty="0" smtClean="0">
                <a:solidFill>
                  <a:schemeClr val="dk1"/>
                </a:solidFill>
                <a:latin typeface="Arial"/>
                <a:ea typeface="Arial"/>
                <a:cs typeface="Arial"/>
                <a:sym typeface="Arial"/>
              </a:rPr>
              <a:t>從</a:t>
            </a:r>
            <a:r>
              <a:rPr lang="en-US" altLang="zh-TW" sz="2800" b="0" i="0" u="none" strike="noStrike" kern="1200" cap="none" dirty="0" smtClean="0">
                <a:solidFill>
                  <a:schemeClr val="dk1"/>
                </a:solidFill>
                <a:latin typeface="Arial"/>
                <a:ea typeface="Arial"/>
                <a:cs typeface="Arial"/>
                <a:sym typeface="Arial"/>
              </a:rPr>
              <a:t>Hourly</a:t>
            </a:r>
            <a:r>
              <a:rPr lang="zh-TW" altLang="en-US" sz="2800" b="0" i="0" u="none" strike="noStrike" kern="1200" cap="none" dirty="0" smtClean="0">
                <a:solidFill>
                  <a:schemeClr val="dk1"/>
                </a:solidFill>
                <a:latin typeface="Arial"/>
                <a:ea typeface="Arial"/>
                <a:cs typeface="Arial"/>
                <a:sym typeface="Arial"/>
              </a:rPr>
              <a:t>所保存的最早備份時間點回推</a:t>
            </a:r>
            <a:r>
              <a:rPr lang="en-US" altLang="zh-TW" sz="2800" b="0" i="0" u="none" strike="noStrike" kern="1200" cap="none" dirty="0" smtClean="0">
                <a:solidFill>
                  <a:schemeClr val="dk1"/>
                </a:solidFill>
                <a:latin typeface="Arial"/>
                <a:ea typeface="Arial"/>
                <a:cs typeface="Arial"/>
                <a:sym typeface="Arial"/>
              </a:rPr>
              <a:t>7</a:t>
            </a:r>
            <a:r>
              <a:rPr lang="zh-TW" altLang="en-US" sz="2800" b="0" i="0" u="none" strike="noStrike" kern="1200" cap="none" dirty="0" smtClean="0">
                <a:solidFill>
                  <a:schemeClr val="dk1"/>
                </a:solidFill>
                <a:latin typeface="Arial"/>
                <a:ea typeface="Arial"/>
                <a:cs typeface="Arial"/>
                <a:sym typeface="Arial"/>
              </a:rPr>
              <a:t>天的時間區間內，每天會保留一個版本</a:t>
            </a:r>
            <a:r>
              <a:rPr lang="en-US" altLang="zh-TW" sz="2800" b="0" i="0" u="none" strike="noStrike" kern="1200" cap="none" dirty="0" smtClean="0">
                <a:solidFill>
                  <a:schemeClr val="dk1"/>
                </a:solidFill>
                <a:latin typeface="Arial"/>
                <a:ea typeface="Arial"/>
                <a:cs typeface="Arial"/>
                <a:sym typeface="Arial"/>
              </a:rPr>
              <a:t>(</a:t>
            </a:r>
            <a:r>
              <a:rPr lang="zh-TW" altLang="en-US" sz="2800" b="0" i="0" u="none" strike="noStrike" kern="1200" cap="none" dirty="0" smtClean="0">
                <a:solidFill>
                  <a:schemeClr val="dk1"/>
                </a:solidFill>
                <a:latin typeface="Arial"/>
                <a:ea typeface="Arial"/>
                <a:cs typeface="Arial"/>
                <a:sym typeface="Arial"/>
              </a:rPr>
              <a:t>最早備份點，當天也算一天</a:t>
            </a:r>
            <a:r>
              <a:rPr lang="en-US" altLang="zh-TW" sz="2800" b="0" i="0" u="none" strike="noStrike" kern="1200" cap="none" dirty="0" smtClean="0">
                <a:solidFill>
                  <a:schemeClr val="dk1"/>
                </a:solidFill>
                <a:latin typeface="Arial"/>
                <a:ea typeface="Arial"/>
                <a:cs typeface="Arial"/>
                <a:sym typeface="Arial"/>
              </a:rPr>
              <a:t>)</a:t>
            </a:r>
          </a:p>
          <a:p>
            <a:pPr lvl="1" rtl="0" fontAlgn="base"/>
            <a:r>
              <a:rPr lang="en-US" altLang="zh-TW" sz="2800" b="0" i="0" u="none" strike="noStrike" kern="1200" cap="none" dirty="0" smtClean="0">
                <a:solidFill>
                  <a:schemeClr val="dk1"/>
                </a:solidFill>
                <a:latin typeface="Arial"/>
                <a:ea typeface="Arial"/>
                <a:cs typeface="Arial"/>
                <a:sym typeface="Arial"/>
              </a:rPr>
              <a:t>Weekly: 4: </a:t>
            </a:r>
            <a:r>
              <a:rPr lang="zh-TW" altLang="en-US" sz="2800" b="0" i="0" u="none" strike="noStrike" kern="1200" cap="none" dirty="0" smtClean="0">
                <a:solidFill>
                  <a:schemeClr val="dk1"/>
                </a:solidFill>
                <a:latin typeface="Arial"/>
                <a:ea typeface="Arial"/>
                <a:cs typeface="Arial"/>
                <a:sym typeface="Arial"/>
              </a:rPr>
              <a:t>從</a:t>
            </a:r>
            <a:r>
              <a:rPr lang="en-US" altLang="zh-TW" sz="2800" b="0" i="0" u="none" strike="noStrike" kern="1200" cap="none" dirty="0" smtClean="0">
                <a:solidFill>
                  <a:schemeClr val="dk1"/>
                </a:solidFill>
                <a:latin typeface="Arial"/>
                <a:ea typeface="Arial"/>
                <a:cs typeface="Arial"/>
                <a:sym typeface="Arial"/>
              </a:rPr>
              <a:t>Daily</a:t>
            </a:r>
            <a:r>
              <a:rPr lang="zh-TW" altLang="en-US" sz="2800" b="0" i="0" u="none" strike="noStrike" kern="1200" cap="none" dirty="0" smtClean="0">
                <a:solidFill>
                  <a:schemeClr val="dk1"/>
                </a:solidFill>
                <a:latin typeface="Arial"/>
                <a:ea typeface="Arial"/>
                <a:cs typeface="Arial"/>
                <a:sym typeface="Arial"/>
              </a:rPr>
              <a:t>所保存的最早備份時間點回推</a:t>
            </a:r>
            <a:r>
              <a:rPr lang="en-US" altLang="zh-TW" sz="2800" b="0" i="0" u="none" strike="noStrike" kern="1200" cap="none" dirty="0" smtClean="0">
                <a:solidFill>
                  <a:schemeClr val="dk1"/>
                </a:solidFill>
                <a:latin typeface="Arial"/>
                <a:ea typeface="Arial"/>
                <a:cs typeface="Arial"/>
                <a:sym typeface="Arial"/>
              </a:rPr>
              <a:t>4</a:t>
            </a:r>
            <a:r>
              <a:rPr lang="zh-TW" altLang="en-US" sz="2800" b="0" i="0" u="none" strike="noStrike" kern="1200" cap="none" dirty="0" smtClean="0">
                <a:solidFill>
                  <a:schemeClr val="dk1"/>
                </a:solidFill>
                <a:latin typeface="Arial"/>
                <a:ea typeface="Arial"/>
                <a:cs typeface="Arial"/>
                <a:sym typeface="Arial"/>
              </a:rPr>
              <a:t>週的時間區間內，每週會保留一個版本</a:t>
            </a:r>
            <a:r>
              <a:rPr lang="en-US" altLang="zh-TW" sz="2800" b="0" i="0" u="none" strike="noStrike" kern="1200" cap="none" dirty="0" smtClean="0">
                <a:solidFill>
                  <a:schemeClr val="dk1"/>
                </a:solidFill>
                <a:latin typeface="Arial"/>
                <a:ea typeface="Arial"/>
                <a:cs typeface="Arial"/>
                <a:sym typeface="Arial"/>
              </a:rPr>
              <a:t>(</a:t>
            </a:r>
            <a:r>
              <a:rPr lang="zh-TW" altLang="en-US" sz="2800" b="0" i="0" u="none" strike="noStrike" kern="1200" cap="none" dirty="0" smtClean="0">
                <a:solidFill>
                  <a:schemeClr val="dk1"/>
                </a:solidFill>
                <a:latin typeface="Arial"/>
                <a:ea typeface="Arial"/>
                <a:cs typeface="Arial"/>
                <a:sym typeface="Arial"/>
              </a:rPr>
              <a:t>最早備份點，當週算第一週</a:t>
            </a:r>
            <a:r>
              <a:rPr lang="en-US" altLang="zh-TW" sz="2800" b="0" i="0" u="none" strike="noStrike" kern="1200" cap="none" dirty="0" smtClean="0">
                <a:solidFill>
                  <a:schemeClr val="dk1"/>
                </a:solidFill>
                <a:latin typeface="Arial"/>
                <a:ea typeface="Arial"/>
                <a:cs typeface="Arial"/>
                <a:sym typeface="Arial"/>
              </a:rPr>
              <a:t>)</a:t>
            </a:r>
          </a:p>
          <a:p>
            <a:pPr lvl="1" rtl="0" fontAlgn="base"/>
            <a:r>
              <a:rPr lang="en-US" altLang="zh-TW" sz="2800" b="0" i="0" u="none" strike="noStrike" kern="1200" cap="none" dirty="0" smtClean="0">
                <a:solidFill>
                  <a:schemeClr val="dk1"/>
                </a:solidFill>
                <a:latin typeface="Arial"/>
                <a:ea typeface="Arial"/>
                <a:cs typeface="Arial"/>
                <a:sym typeface="Arial"/>
              </a:rPr>
              <a:t>Monthly: 3:</a:t>
            </a:r>
            <a:r>
              <a:rPr lang="zh-TW" altLang="en-US" sz="2800" b="0" i="0" u="none" strike="noStrike" kern="1200" cap="none" dirty="0" smtClean="0">
                <a:solidFill>
                  <a:schemeClr val="dk1"/>
                </a:solidFill>
                <a:latin typeface="Arial"/>
                <a:ea typeface="Arial"/>
                <a:cs typeface="Arial"/>
                <a:sym typeface="Arial"/>
              </a:rPr>
              <a:t>從</a:t>
            </a:r>
            <a:r>
              <a:rPr lang="en-US" altLang="zh-TW" sz="2800" b="0" i="0" u="none" strike="noStrike" kern="1200" cap="none" dirty="0" smtClean="0">
                <a:solidFill>
                  <a:schemeClr val="dk1"/>
                </a:solidFill>
                <a:latin typeface="Arial"/>
                <a:ea typeface="Arial"/>
                <a:cs typeface="Arial"/>
                <a:sym typeface="Arial"/>
              </a:rPr>
              <a:t>Weekly</a:t>
            </a:r>
            <a:r>
              <a:rPr lang="zh-TW" altLang="en-US" sz="2800" b="0" i="0" u="none" strike="noStrike" kern="1200" cap="none" dirty="0" smtClean="0">
                <a:solidFill>
                  <a:schemeClr val="dk1"/>
                </a:solidFill>
                <a:latin typeface="Arial"/>
                <a:ea typeface="Arial"/>
                <a:cs typeface="Arial"/>
                <a:sym typeface="Arial"/>
              </a:rPr>
              <a:t>所保存的最早備份時間點回推</a:t>
            </a:r>
            <a:r>
              <a:rPr lang="en-US" altLang="zh-TW" sz="2800" b="0" i="0" u="none" strike="noStrike" kern="1200" cap="none" dirty="0" smtClean="0">
                <a:solidFill>
                  <a:schemeClr val="dk1"/>
                </a:solidFill>
                <a:latin typeface="Arial"/>
                <a:ea typeface="Arial"/>
                <a:cs typeface="Arial"/>
                <a:sym typeface="Arial"/>
              </a:rPr>
              <a:t>3</a:t>
            </a:r>
            <a:r>
              <a:rPr lang="zh-TW" altLang="en-US" sz="2800" b="0" i="0" u="none" strike="noStrike" kern="1200" cap="none" dirty="0" smtClean="0">
                <a:solidFill>
                  <a:schemeClr val="dk1"/>
                </a:solidFill>
                <a:latin typeface="Arial"/>
                <a:ea typeface="Arial"/>
                <a:cs typeface="Arial"/>
                <a:sym typeface="Arial"/>
              </a:rPr>
              <a:t>個月的時間區間內，每月會保留一個版本</a:t>
            </a:r>
            <a:r>
              <a:rPr lang="en-US" altLang="zh-TW" sz="2800" b="0" i="0" u="none" strike="noStrike" kern="1200" cap="none" dirty="0" smtClean="0">
                <a:solidFill>
                  <a:schemeClr val="dk1"/>
                </a:solidFill>
                <a:latin typeface="Arial"/>
                <a:ea typeface="Arial"/>
                <a:cs typeface="Arial"/>
                <a:sym typeface="Arial"/>
              </a:rPr>
              <a:t>(</a:t>
            </a:r>
            <a:r>
              <a:rPr lang="zh-TW" altLang="en-US" sz="2800" b="0" i="0" u="none" strike="noStrike" kern="1200" cap="none" dirty="0" smtClean="0">
                <a:solidFill>
                  <a:schemeClr val="dk1"/>
                </a:solidFill>
                <a:latin typeface="Arial"/>
                <a:ea typeface="Arial"/>
                <a:cs typeface="Arial"/>
                <a:sym typeface="Arial"/>
              </a:rPr>
              <a:t>最早備份點，當月算第一月</a:t>
            </a:r>
            <a:r>
              <a:rPr lang="en-US" altLang="zh-TW" sz="2800" b="0" i="0" u="none" strike="noStrike" kern="1200" cap="none" dirty="0" smtClean="0">
                <a:solidFill>
                  <a:schemeClr val="dk1"/>
                </a:solidFill>
                <a:latin typeface="Arial"/>
                <a:ea typeface="Arial"/>
                <a:cs typeface="Arial"/>
                <a:sym typeface="Arial"/>
              </a:rPr>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normAutofit fontScale="92500" lnSpcReduction="10000"/>
          </a:bodyPr>
          <a:lstStyle/>
          <a:p>
            <a:pPr rtl="0">
              <a:buNone/>
            </a:pPr>
            <a:r>
              <a:rPr lang="en-US" altLang="zh-TW" sz="2800" b="0" i="0" u="none" strike="noStrike" kern="1200" cap="none" dirty="0" smtClean="0">
                <a:solidFill>
                  <a:schemeClr val="dk1"/>
                </a:solidFill>
                <a:latin typeface="Arial"/>
                <a:ea typeface="Arial"/>
                <a:cs typeface="Arial"/>
                <a:sym typeface="Arial"/>
              </a:rPr>
              <a:t>[CHT]</a:t>
            </a:r>
            <a:endParaRPr lang="zh-TW" altLang="en-US" sz="2800" b="0" dirty="0" smtClean="0"/>
          </a:p>
          <a:p>
            <a:pPr rtl="0" fontAlgn="base"/>
            <a:r>
              <a:rPr lang="en-US" altLang="zh-TW" sz="2800" b="0" i="0" u="none" strike="noStrike" kern="1200" cap="none" dirty="0" smtClean="0">
                <a:solidFill>
                  <a:schemeClr val="dk1"/>
                </a:solidFill>
                <a:latin typeface="Arial"/>
                <a:ea typeface="Arial"/>
                <a:cs typeface="Arial"/>
                <a:sym typeface="Arial"/>
              </a:rPr>
              <a:t>10GbE</a:t>
            </a:r>
            <a:r>
              <a:rPr lang="zh-TW" altLang="en-US" sz="2800" b="0" i="0" u="none" strike="noStrike" kern="1200" cap="none" dirty="0" smtClean="0">
                <a:solidFill>
                  <a:schemeClr val="dk1"/>
                </a:solidFill>
                <a:latin typeface="Arial"/>
                <a:ea typeface="Arial"/>
                <a:cs typeface="Arial"/>
                <a:sym typeface="Arial"/>
              </a:rPr>
              <a:t>的網路配置會成為市場上的主流規格；</a:t>
            </a:r>
            <a:r>
              <a:rPr lang="en-US" altLang="zh-TW" sz="2800" b="0" i="0" u="none" strike="noStrike" kern="1200" cap="none" dirty="0" smtClean="0">
                <a:solidFill>
                  <a:schemeClr val="dk1"/>
                </a:solidFill>
                <a:latin typeface="Arial"/>
                <a:ea typeface="Arial"/>
                <a:cs typeface="Arial"/>
                <a:sym typeface="Arial"/>
              </a:rPr>
              <a:t>QNAP</a:t>
            </a:r>
            <a:r>
              <a:rPr lang="zh-TW" altLang="en-US" sz="2800" b="0" i="0" u="none" strike="noStrike" kern="1200" cap="none" dirty="0" smtClean="0">
                <a:solidFill>
                  <a:schemeClr val="dk1"/>
                </a:solidFill>
                <a:latin typeface="Arial"/>
                <a:ea typeface="Arial"/>
                <a:cs typeface="Arial"/>
                <a:sym typeface="Arial"/>
              </a:rPr>
              <a:t>已推出配備</a:t>
            </a:r>
            <a:r>
              <a:rPr lang="en-US" altLang="zh-TW" sz="2800" b="0" i="0" u="none" strike="noStrike" kern="1200" cap="none" dirty="0" smtClean="0">
                <a:solidFill>
                  <a:schemeClr val="dk1"/>
                </a:solidFill>
                <a:latin typeface="Arial"/>
                <a:ea typeface="Arial"/>
                <a:cs typeface="Arial"/>
                <a:sym typeface="Arial"/>
              </a:rPr>
              <a:t>10GbE</a:t>
            </a:r>
            <a:r>
              <a:rPr lang="zh-TW" altLang="en-US" sz="2800" b="0" i="0" u="none" strike="noStrike" kern="1200" cap="none" dirty="0" smtClean="0">
                <a:solidFill>
                  <a:schemeClr val="dk1"/>
                </a:solidFill>
                <a:latin typeface="Arial"/>
                <a:ea typeface="Arial"/>
                <a:cs typeface="Arial"/>
                <a:sym typeface="Arial"/>
              </a:rPr>
              <a:t>的機種；</a:t>
            </a:r>
          </a:p>
          <a:p>
            <a:pPr rtl="0" fontAlgn="base"/>
            <a:r>
              <a:rPr lang="zh-TW" altLang="en-US" sz="2800" b="0" i="0" u="none" strike="noStrike" kern="1200" cap="none" dirty="0" smtClean="0">
                <a:solidFill>
                  <a:schemeClr val="dk1"/>
                </a:solidFill>
                <a:latin typeface="Arial"/>
                <a:ea typeface="Arial"/>
                <a:cs typeface="Arial"/>
                <a:sym typeface="Arial"/>
              </a:rPr>
              <a:t>我們期待讓使用者以更經濟實惠的組合完成企業級的災難回復方案，透過這樣的配置</a:t>
            </a:r>
            <a:r>
              <a:rPr lang="en-US" altLang="zh-TW" sz="2800" b="0" i="0" u="none" strike="noStrike" kern="1200" cap="none" dirty="0" smtClean="0">
                <a:solidFill>
                  <a:schemeClr val="dk1"/>
                </a:solidFill>
                <a:latin typeface="Arial"/>
                <a:ea typeface="Arial"/>
                <a:cs typeface="Arial"/>
                <a:sym typeface="Arial"/>
              </a:rPr>
              <a:t>:</a:t>
            </a:r>
          </a:p>
          <a:p>
            <a:pPr lvl="1" rtl="0" fontAlgn="base"/>
            <a:r>
              <a:rPr lang="zh-TW" altLang="en-US" sz="2800" b="0" i="0" u="none" strike="noStrike" kern="1200" cap="none" dirty="0" smtClean="0">
                <a:solidFill>
                  <a:schemeClr val="dk1"/>
                </a:solidFill>
                <a:latin typeface="Arial"/>
                <a:ea typeface="Arial"/>
                <a:cs typeface="Arial"/>
                <a:sym typeface="Arial"/>
              </a:rPr>
              <a:t>高效率的資料備份</a:t>
            </a:r>
          </a:p>
          <a:p>
            <a:pPr lvl="1" rtl="0" fontAlgn="base"/>
            <a:r>
              <a:rPr lang="zh-TW" altLang="en-US" sz="2800" b="0" i="0" u="none" strike="noStrike" kern="1200" cap="none" dirty="0" smtClean="0">
                <a:solidFill>
                  <a:schemeClr val="dk1"/>
                </a:solidFill>
                <a:latin typeface="Arial"/>
                <a:ea typeface="Arial"/>
                <a:cs typeface="Arial"/>
                <a:sym typeface="Arial"/>
              </a:rPr>
              <a:t>及時的災難恢復</a:t>
            </a:r>
          </a:p>
          <a:p>
            <a:pPr lvl="1" rtl="0" fontAlgn="base"/>
            <a:r>
              <a:rPr lang="zh-TW" altLang="en-US" sz="2800" b="0" i="0" u="none" strike="noStrike" kern="1200" cap="none" dirty="0" smtClean="0">
                <a:solidFill>
                  <a:schemeClr val="dk1"/>
                </a:solidFill>
                <a:latin typeface="Arial"/>
                <a:ea typeface="Arial"/>
                <a:cs typeface="Arial"/>
                <a:sym typeface="Arial"/>
              </a:rPr>
              <a:t>私有雲的優勢</a:t>
            </a:r>
            <a:r>
              <a:rPr lang="en-US" altLang="zh-TW" sz="2800" b="0" i="0" u="none" strike="noStrike" kern="1200" cap="none" dirty="0" smtClean="0">
                <a:solidFill>
                  <a:schemeClr val="dk1"/>
                </a:solidFill>
                <a:latin typeface="Arial"/>
                <a:ea typeface="Arial"/>
                <a:cs typeface="Arial"/>
                <a:sym typeface="Arial"/>
              </a:rPr>
              <a:t>:</a:t>
            </a:r>
            <a:r>
              <a:rPr lang="zh-TW" altLang="en-US" sz="2800" b="0" i="0" u="none" strike="noStrike" kern="1200" cap="none" dirty="0" smtClean="0">
                <a:solidFill>
                  <a:schemeClr val="dk1"/>
                </a:solidFill>
                <a:latin typeface="Arial"/>
                <a:ea typeface="Arial"/>
                <a:cs typeface="Arial"/>
                <a:sym typeface="Arial"/>
              </a:rPr>
              <a:t>妥善保存機密及敏感性資料</a:t>
            </a:r>
          </a:p>
          <a:p>
            <a:endParaRPr lang="zh-TW" altLang="en-US" sz="28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normAutofit/>
          </a:bodyPr>
          <a:lstStyle/>
          <a:p>
            <a:pPr rtl="0">
              <a:buNone/>
            </a:pPr>
            <a:r>
              <a:rPr lang="en-US" altLang="zh-TW" sz="2800" b="0" i="0" u="none" strike="noStrike" kern="1200" cap="none" dirty="0" smtClean="0">
                <a:solidFill>
                  <a:schemeClr val="dk1"/>
                </a:solidFill>
                <a:latin typeface="Arial"/>
                <a:ea typeface="Arial"/>
                <a:cs typeface="Arial"/>
                <a:sym typeface="Arial"/>
              </a:rPr>
              <a:t>[CHT]</a:t>
            </a:r>
            <a:endParaRPr lang="en-US" altLang="zh-TW" sz="2800" b="0" dirty="0" smtClean="0"/>
          </a:p>
          <a:p>
            <a:pPr rtl="0" fontAlgn="base"/>
            <a:r>
              <a:rPr lang="en-US" altLang="zh-TW" sz="2800" b="0" i="0" u="none" strike="noStrike" kern="1200" cap="none" dirty="0" smtClean="0">
                <a:solidFill>
                  <a:schemeClr val="dk1"/>
                </a:solidFill>
                <a:latin typeface="Arial"/>
                <a:ea typeface="Arial"/>
                <a:cs typeface="Arial"/>
                <a:sym typeface="Arial"/>
              </a:rPr>
              <a:t>Demo </a:t>
            </a:r>
          </a:p>
          <a:p>
            <a:pPr lvl="1" rtl="0" fontAlgn="base"/>
            <a:r>
              <a:rPr lang="en-US" altLang="zh-TW" sz="2800" b="0" i="0" u="none" strike="noStrike" kern="1200" cap="none" dirty="0" smtClean="0">
                <a:solidFill>
                  <a:schemeClr val="dk1"/>
                </a:solidFill>
                <a:latin typeface="Arial"/>
                <a:ea typeface="Arial"/>
                <a:cs typeface="Arial"/>
                <a:sym typeface="Arial"/>
              </a:rPr>
              <a:t>QNAP NAS A(</a:t>
            </a:r>
            <a:r>
              <a:rPr lang="zh-TW" altLang="en-US" sz="2800" b="0" i="0" u="none" strike="noStrike" kern="1200" cap="none" dirty="0" smtClean="0">
                <a:solidFill>
                  <a:schemeClr val="dk1"/>
                </a:solidFill>
                <a:latin typeface="Arial"/>
                <a:ea typeface="Arial"/>
                <a:cs typeface="Arial"/>
                <a:sym typeface="Arial"/>
              </a:rPr>
              <a:t>高效能工作機</a:t>
            </a:r>
            <a:r>
              <a:rPr lang="en-US" altLang="zh-TW" sz="2800" b="0" i="0" u="none" strike="noStrike" kern="1200" cap="none" dirty="0" smtClean="0">
                <a:solidFill>
                  <a:schemeClr val="dk1"/>
                </a:solidFill>
                <a:latin typeface="Arial"/>
                <a:ea typeface="Arial"/>
                <a:cs typeface="Arial"/>
                <a:sym typeface="Arial"/>
              </a:rPr>
              <a:t>) to QNAP NAS B(</a:t>
            </a:r>
            <a:r>
              <a:rPr lang="zh-TW" altLang="en-US" sz="2800" b="0" i="0" u="none" strike="noStrike" kern="1200" cap="none" dirty="0" smtClean="0">
                <a:solidFill>
                  <a:schemeClr val="dk1"/>
                </a:solidFill>
                <a:latin typeface="Arial"/>
                <a:ea typeface="Arial"/>
                <a:cs typeface="Arial"/>
                <a:sym typeface="Arial"/>
              </a:rPr>
              <a:t>災難備援機</a:t>
            </a:r>
            <a:r>
              <a:rPr lang="en-US" altLang="zh-TW" sz="2800" b="0" i="0" u="none" strike="noStrike" kern="1200" cap="none" dirty="0" smtClean="0">
                <a:solidFill>
                  <a:schemeClr val="dk1"/>
                </a:solidFill>
                <a:latin typeface="Arial"/>
                <a:ea typeface="Arial"/>
                <a:cs typeface="Arial"/>
                <a:sym typeface="Arial"/>
              </a:rPr>
              <a:t>)</a:t>
            </a:r>
            <a:r>
              <a:rPr lang="zh-TW" altLang="en-US" sz="2800" b="0" i="0" u="none" strike="noStrike" kern="1200" cap="none" dirty="0" smtClean="0">
                <a:solidFill>
                  <a:schemeClr val="dk1"/>
                </a:solidFill>
                <a:latin typeface="Arial"/>
                <a:ea typeface="Arial"/>
                <a:cs typeface="Arial"/>
                <a:sym typeface="Arial"/>
              </a:rPr>
              <a:t>進行多版本備份任務</a:t>
            </a:r>
          </a:p>
          <a:p>
            <a:pPr lvl="2" rtl="0" fontAlgn="base"/>
            <a:r>
              <a:rPr lang="en-US" altLang="zh-TW" sz="2800" b="0" i="0" u="none" strike="noStrike" kern="1200" cap="none" dirty="0" smtClean="0">
                <a:solidFill>
                  <a:schemeClr val="dk1"/>
                </a:solidFill>
                <a:latin typeface="Arial"/>
                <a:ea typeface="Arial"/>
                <a:cs typeface="Arial"/>
                <a:sym typeface="Arial"/>
              </a:rPr>
              <a:t>10GbE/1GbE </a:t>
            </a:r>
            <a:r>
              <a:rPr lang="zh-TW" altLang="en-US" sz="2800" b="0" i="0" u="none" strike="noStrike" kern="1200" cap="none" dirty="0" smtClean="0">
                <a:solidFill>
                  <a:schemeClr val="dk1"/>
                </a:solidFill>
                <a:latin typeface="Arial"/>
                <a:ea typeface="Arial"/>
                <a:cs typeface="Arial"/>
                <a:sym typeface="Arial"/>
              </a:rPr>
              <a:t>效能比較</a:t>
            </a:r>
          </a:p>
          <a:p>
            <a:pPr lvl="2" rtl="0" fontAlgn="base"/>
            <a:r>
              <a:rPr lang="zh-TW" altLang="en-US" sz="2800" b="0" i="0" u="none" strike="noStrike" kern="1200" cap="none" dirty="0" smtClean="0">
                <a:solidFill>
                  <a:schemeClr val="dk1"/>
                </a:solidFill>
                <a:latin typeface="Arial"/>
                <a:ea typeface="Arial"/>
                <a:cs typeface="Arial"/>
                <a:sym typeface="Arial"/>
              </a:rPr>
              <a:t>新增資料檔至工作機 </a:t>
            </a:r>
            <a:r>
              <a:rPr lang="en-US" altLang="zh-TW" sz="2800" b="0" i="0" u="none" strike="noStrike" kern="1200" cap="none" dirty="0" smtClean="0">
                <a:solidFill>
                  <a:schemeClr val="dk1"/>
                </a:solidFill>
                <a:latin typeface="Arial"/>
                <a:ea typeface="Arial"/>
                <a:cs typeface="Arial"/>
                <a:sym typeface="Arial"/>
              </a:rPr>
              <a:t>&gt; </a:t>
            </a:r>
            <a:r>
              <a:rPr lang="zh-TW" altLang="en-US" sz="2800" b="0" i="0" u="none" strike="noStrike" kern="1200" cap="none" dirty="0" smtClean="0">
                <a:solidFill>
                  <a:schemeClr val="dk1"/>
                </a:solidFill>
                <a:latin typeface="Arial"/>
                <a:ea typeface="Arial"/>
                <a:cs typeface="Arial"/>
                <a:sym typeface="Arial"/>
              </a:rPr>
              <a:t>進行多版本備份</a:t>
            </a:r>
          </a:p>
          <a:p>
            <a:pPr lvl="2" rtl="0" fontAlgn="base"/>
            <a:r>
              <a:rPr lang="en-US" altLang="zh-TW" sz="2800" b="0" i="0" u="none" strike="noStrike" kern="1200" cap="none" dirty="0" smtClean="0">
                <a:solidFill>
                  <a:schemeClr val="dk1"/>
                </a:solidFill>
                <a:latin typeface="Arial"/>
                <a:ea typeface="Arial"/>
                <a:cs typeface="Arial"/>
                <a:sym typeface="Arial"/>
              </a:rPr>
              <a:t>Inbound Job</a:t>
            </a:r>
          </a:p>
          <a:p>
            <a:endParaRPr lang="zh-TW" altLang="en-US" sz="28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normAutofit fontScale="92500" lnSpcReduction="20000"/>
          </a:bodyPr>
          <a:lstStyle/>
          <a:p>
            <a:pPr rtl="0">
              <a:buNone/>
            </a:pPr>
            <a:r>
              <a:rPr lang="en-US" altLang="zh-TW" sz="2800" b="0" i="0" u="none" strike="noStrike" kern="1200" cap="none" dirty="0" smtClean="0">
                <a:solidFill>
                  <a:schemeClr val="dk1"/>
                </a:solidFill>
                <a:latin typeface="Arial"/>
                <a:ea typeface="Arial"/>
                <a:cs typeface="Arial"/>
                <a:sym typeface="Arial"/>
              </a:rPr>
              <a:t>[CHT]</a:t>
            </a:r>
            <a:endParaRPr lang="zh-TW" altLang="en-US" sz="2800" b="0" dirty="0" smtClean="0"/>
          </a:p>
          <a:p>
            <a:pPr rtl="0" fontAlgn="base"/>
            <a:r>
              <a:rPr lang="zh-TW" altLang="en-US" sz="2800" b="0" i="0" u="none" strike="noStrike" kern="1200" cap="none" dirty="0" smtClean="0">
                <a:solidFill>
                  <a:schemeClr val="dk1"/>
                </a:solidFill>
                <a:latin typeface="Arial"/>
                <a:ea typeface="Arial"/>
                <a:cs typeface="Arial"/>
                <a:sym typeface="Arial"/>
              </a:rPr>
              <a:t>由於雲端服務的功能日漸強大且多元。</a:t>
            </a:r>
            <a:r>
              <a:rPr lang="en-US" altLang="zh-TW" sz="2800" b="0" i="0" u="none" strike="noStrike" kern="1200" cap="none" dirty="0" smtClean="0">
                <a:solidFill>
                  <a:schemeClr val="dk1"/>
                </a:solidFill>
                <a:latin typeface="Arial"/>
                <a:ea typeface="Arial"/>
                <a:cs typeface="Arial"/>
                <a:sym typeface="Arial"/>
              </a:rPr>
              <a:t>Hybrid Backup Sync</a:t>
            </a:r>
            <a:r>
              <a:rPr lang="zh-TW" altLang="en-US" sz="2800" b="0" i="0" u="none" strike="noStrike" kern="1200" cap="none" dirty="0" smtClean="0">
                <a:solidFill>
                  <a:schemeClr val="dk1"/>
                </a:solidFill>
                <a:latin typeface="Arial"/>
                <a:ea typeface="Arial"/>
                <a:cs typeface="Arial"/>
                <a:sym typeface="Arial"/>
              </a:rPr>
              <a:t>與雲端服務的整合也更臻完善。</a:t>
            </a:r>
          </a:p>
          <a:p>
            <a:pPr rtl="0" fontAlgn="base"/>
            <a:r>
              <a:rPr lang="zh-TW" altLang="en-US" sz="2800" b="0" i="0" u="none" strike="noStrike" kern="1200" cap="none" dirty="0" smtClean="0">
                <a:solidFill>
                  <a:schemeClr val="dk1"/>
                </a:solidFill>
                <a:latin typeface="Arial"/>
                <a:ea typeface="Arial"/>
                <a:cs typeface="Arial"/>
                <a:sym typeface="Arial"/>
              </a:rPr>
              <a:t>特別邀請</a:t>
            </a:r>
            <a:r>
              <a:rPr lang="en-US" altLang="zh-TW" sz="2800" b="0" i="0" u="none" strike="noStrike" kern="1200" cap="none" dirty="0" smtClean="0">
                <a:solidFill>
                  <a:schemeClr val="dk1"/>
                </a:solidFill>
                <a:latin typeface="Arial"/>
                <a:ea typeface="Arial"/>
                <a:cs typeface="Arial"/>
                <a:sym typeface="Arial"/>
              </a:rPr>
              <a:t>Cloud service</a:t>
            </a:r>
            <a:r>
              <a:rPr lang="zh-TW" altLang="en-US" sz="2800" b="0" i="0" u="none" strike="noStrike" kern="1200" cap="none" dirty="0" smtClean="0">
                <a:solidFill>
                  <a:schemeClr val="dk1"/>
                </a:solidFill>
                <a:latin typeface="Arial"/>
                <a:ea typeface="Arial"/>
                <a:cs typeface="Arial"/>
                <a:sym typeface="Arial"/>
              </a:rPr>
              <a:t>的專家，</a:t>
            </a:r>
            <a:r>
              <a:rPr lang="en-US" altLang="zh-TW" sz="2800" b="0" i="0" u="none" strike="noStrike" kern="1200" cap="none" dirty="0" smtClean="0">
                <a:solidFill>
                  <a:schemeClr val="dk1"/>
                </a:solidFill>
                <a:latin typeface="Arial"/>
                <a:ea typeface="Arial"/>
                <a:cs typeface="Arial"/>
                <a:sym typeface="Arial"/>
              </a:rPr>
              <a:t>QNAP</a:t>
            </a:r>
            <a:r>
              <a:rPr lang="zh-TW" altLang="en-US" sz="2800" b="0" i="0" u="none" strike="noStrike" kern="1200" cap="none" dirty="0" smtClean="0">
                <a:solidFill>
                  <a:schemeClr val="dk1"/>
                </a:solidFill>
                <a:latin typeface="Arial"/>
                <a:ea typeface="Arial"/>
                <a:cs typeface="Arial"/>
                <a:sym typeface="Arial"/>
              </a:rPr>
              <a:t>的研發主管 </a:t>
            </a:r>
            <a:r>
              <a:rPr lang="en-US" altLang="zh-TW" sz="2800" b="0" i="0" u="none" strike="noStrike" kern="1200" cap="none" dirty="0" smtClean="0">
                <a:solidFill>
                  <a:schemeClr val="dk1"/>
                </a:solidFill>
                <a:latin typeface="Arial"/>
                <a:ea typeface="Arial"/>
                <a:cs typeface="Arial"/>
                <a:sym typeface="Arial"/>
              </a:rPr>
              <a:t>Paul</a:t>
            </a:r>
            <a:r>
              <a:rPr lang="zh-TW" altLang="en-US" sz="2800" b="0" i="0" u="none" strike="noStrike" kern="1200" cap="none" dirty="0" smtClean="0">
                <a:solidFill>
                  <a:schemeClr val="dk1"/>
                </a:solidFill>
                <a:latin typeface="Arial"/>
                <a:ea typeface="Arial"/>
                <a:cs typeface="Arial"/>
                <a:sym typeface="Arial"/>
              </a:rPr>
              <a:t>來跟各位介紹說明，目前雲端服務的特點</a:t>
            </a:r>
            <a:r>
              <a:rPr lang="en-US" altLang="zh-TW" sz="2800" b="0" i="0" u="none" strike="noStrike" kern="1200" cap="none" dirty="0" smtClean="0">
                <a:solidFill>
                  <a:schemeClr val="dk1"/>
                </a:solidFill>
                <a:latin typeface="Arial"/>
                <a:ea typeface="Arial"/>
                <a:cs typeface="Arial"/>
                <a:sym typeface="Arial"/>
              </a:rPr>
              <a:t>:</a:t>
            </a:r>
          </a:p>
          <a:p>
            <a:pPr rtl="0" fontAlgn="base"/>
            <a:r>
              <a:rPr lang="zh-TW" altLang="en-US" sz="2800" b="0" i="0" u="none" strike="noStrike" kern="1200" cap="none" dirty="0" smtClean="0">
                <a:solidFill>
                  <a:schemeClr val="dk1"/>
                </a:solidFill>
                <a:latin typeface="Arial"/>
                <a:ea typeface="Arial"/>
                <a:cs typeface="Arial"/>
                <a:sym typeface="Arial"/>
              </a:rPr>
              <a:t>加密方式說明：</a:t>
            </a:r>
          </a:p>
          <a:p>
            <a:pPr lvl="1" rtl="0" fontAlgn="base"/>
            <a:r>
              <a:rPr lang="zh-TW" altLang="en-US" sz="2800" b="0" i="0" u="none" strike="noStrike" kern="1200" cap="none" dirty="0" smtClean="0">
                <a:solidFill>
                  <a:schemeClr val="dk1"/>
                </a:solidFill>
                <a:latin typeface="Arial"/>
                <a:ea typeface="Arial"/>
                <a:cs typeface="Arial"/>
                <a:sym typeface="Arial"/>
              </a:rPr>
              <a:t>雲端儲存的最大顧慮為資安，因為雲端資源為共享與開放，雲端服務商都強力要求客戶要做好安全防護。運用雲端儲存時，需有妥善的資料加密方案。</a:t>
            </a:r>
          </a:p>
          <a:p>
            <a:pPr lvl="1" rtl="0" fontAlgn="base"/>
            <a:r>
              <a:rPr lang="zh-TW" altLang="en-US" sz="2800" b="0" i="0" u="none" strike="noStrike" kern="1200" cap="none" dirty="0" smtClean="0">
                <a:solidFill>
                  <a:schemeClr val="dk1"/>
                </a:solidFill>
                <a:latin typeface="Arial"/>
                <a:ea typeface="Arial"/>
                <a:cs typeface="Arial"/>
                <a:sym typeface="Arial"/>
              </a:rPr>
              <a:t>連線加密 </a:t>
            </a:r>
            <a:r>
              <a:rPr lang="en-US" altLang="zh-TW" sz="2800" b="0" i="0" u="none" strike="noStrike" kern="1200" cap="none" dirty="0" smtClean="0">
                <a:solidFill>
                  <a:schemeClr val="dk1"/>
                </a:solidFill>
                <a:latin typeface="Arial"/>
                <a:ea typeface="Arial"/>
                <a:cs typeface="Arial"/>
                <a:sym typeface="Arial"/>
              </a:rPr>
              <a:t>- </a:t>
            </a:r>
            <a:r>
              <a:rPr lang="zh-TW" altLang="en-US" sz="2800" b="0" i="0" u="none" strike="noStrike" kern="1200" cap="none" dirty="0" smtClean="0">
                <a:solidFill>
                  <a:schemeClr val="dk1"/>
                </a:solidFill>
                <a:latin typeface="Arial"/>
                <a:ea typeface="Arial"/>
                <a:cs typeface="Arial"/>
                <a:sym typeface="Arial"/>
              </a:rPr>
              <a:t>資料在傳輸的過程進行加密，防止資料在傳輸過程被攔截而洩漏。</a:t>
            </a:r>
          </a:p>
          <a:p>
            <a:pPr lvl="1" rtl="0" fontAlgn="base"/>
            <a:r>
              <a:rPr lang="zh-TW" altLang="en-US" sz="2800" b="0" i="0" u="none" strike="noStrike" kern="1200" cap="none" dirty="0" smtClean="0">
                <a:solidFill>
                  <a:schemeClr val="dk1"/>
                </a:solidFill>
                <a:latin typeface="Arial"/>
                <a:ea typeface="Arial"/>
                <a:cs typeface="Arial"/>
                <a:sym typeface="Arial"/>
              </a:rPr>
              <a:t>伺服器端加密 </a:t>
            </a:r>
            <a:r>
              <a:rPr lang="en-US" altLang="zh-TW" sz="2800" b="0" i="0" u="none" strike="noStrike" kern="1200" cap="none" dirty="0" smtClean="0">
                <a:solidFill>
                  <a:schemeClr val="dk1"/>
                </a:solidFill>
                <a:latin typeface="Arial"/>
                <a:ea typeface="Arial"/>
                <a:cs typeface="Arial"/>
                <a:sym typeface="Arial"/>
              </a:rPr>
              <a:t>- </a:t>
            </a:r>
            <a:r>
              <a:rPr lang="zh-TW" altLang="en-US" sz="2800" b="0" i="0" u="none" strike="noStrike" kern="1200" cap="none" dirty="0" smtClean="0">
                <a:solidFill>
                  <a:schemeClr val="dk1"/>
                </a:solidFill>
                <a:latin typeface="Arial"/>
                <a:ea typeface="Arial"/>
                <a:cs typeface="Arial"/>
                <a:sym typeface="Arial"/>
              </a:rPr>
              <a:t>雲端儲存在將資料寫入磁碟前時進行加密，從磁碟讀出時執行解密，防止資料因為設備維修或移轉而洩漏。</a:t>
            </a:r>
          </a:p>
          <a:p>
            <a:pPr lvl="1" rtl="0" fontAlgn="base"/>
            <a:r>
              <a:rPr lang="zh-TW" altLang="en-US" sz="2800" b="0" i="0" u="none" strike="noStrike" kern="1200" cap="none" dirty="0" smtClean="0">
                <a:solidFill>
                  <a:schemeClr val="dk1"/>
                </a:solidFill>
                <a:latin typeface="Arial"/>
                <a:ea typeface="Arial"/>
                <a:cs typeface="Arial"/>
                <a:sym typeface="Arial"/>
              </a:rPr>
              <a:t>客戶端加密 </a:t>
            </a:r>
            <a:r>
              <a:rPr lang="en-US" altLang="zh-TW" sz="2800" b="0" i="0" u="none" strike="noStrike" kern="1200" cap="none" dirty="0" smtClean="0">
                <a:solidFill>
                  <a:schemeClr val="dk1"/>
                </a:solidFill>
                <a:latin typeface="Arial"/>
                <a:ea typeface="Arial"/>
                <a:cs typeface="Arial"/>
                <a:sym typeface="Arial"/>
              </a:rPr>
              <a:t>- </a:t>
            </a:r>
            <a:r>
              <a:rPr lang="zh-TW" altLang="en-US" sz="2800" b="0" i="0" u="none" strike="noStrike" kern="1200" cap="none" dirty="0" smtClean="0">
                <a:solidFill>
                  <a:schemeClr val="dk1"/>
                </a:solidFill>
                <a:latin typeface="Arial"/>
                <a:ea typeface="Arial"/>
                <a:cs typeface="Arial"/>
                <a:sym typeface="Arial"/>
              </a:rPr>
              <a:t>上述兩種加密方式都無法避免雲端儲存供應商存取資料，除非希望備份在雲端的資料可以直接在雲端被存取（如數據分析），建議應啟用客戶端加密，在資料在傳輸前就進行加密，儲存於雲端的資料仍保持加密的狀態。因為雲端沒有解密的密碼，除了雲端儲存供應商無法存取資料，即便雲端儲存因為被駭，導致資料外洩，駭客因為沒有密碼，也無法解密以取得資料。</a:t>
            </a:r>
          </a:p>
          <a:p>
            <a:pPr lvl="1" rtl="0" fontAlgn="base"/>
            <a:r>
              <a:rPr lang="en-US" altLang="zh-TW" sz="2800" b="0" i="0" u="none" strike="noStrike" kern="1200" cap="none" dirty="0" smtClean="0">
                <a:solidFill>
                  <a:schemeClr val="dk1"/>
                </a:solidFill>
                <a:latin typeface="Arial"/>
                <a:ea typeface="Arial"/>
                <a:cs typeface="Arial"/>
                <a:sym typeface="Arial"/>
              </a:rPr>
              <a:t>HBS</a:t>
            </a:r>
            <a:r>
              <a:rPr lang="zh-TW" altLang="en-US" sz="2800" b="0" i="0" u="none" strike="noStrike" kern="1200" cap="none" dirty="0" smtClean="0">
                <a:solidFill>
                  <a:schemeClr val="dk1"/>
                </a:solidFill>
                <a:latin typeface="Arial"/>
                <a:ea typeface="Arial"/>
                <a:cs typeface="Arial"/>
                <a:sym typeface="Arial"/>
              </a:rPr>
              <a:t>支援上述三種加密方式，解決雲端儲存在資安的疑慮。</a:t>
            </a:r>
          </a:p>
          <a:p>
            <a:pPr rtl="0" fontAlgn="base"/>
            <a:r>
              <a:rPr lang="zh-TW" altLang="en-US" sz="2800" b="0" i="0" u="none" strike="noStrike" kern="1200" cap="none" dirty="0" smtClean="0">
                <a:solidFill>
                  <a:schemeClr val="dk1"/>
                </a:solidFill>
                <a:latin typeface="Arial"/>
                <a:ea typeface="Arial"/>
                <a:cs typeface="Arial"/>
                <a:sym typeface="Arial"/>
              </a:rPr>
              <a:t>資料減量說明：</a:t>
            </a:r>
          </a:p>
          <a:p>
            <a:pPr lvl="1" rtl="0" fontAlgn="base"/>
            <a:r>
              <a:rPr lang="zh-TW" altLang="en-US" sz="2800" b="0" i="0" u="none" strike="noStrike" kern="1200" cap="none" dirty="0" smtClean="0">
                <a:solidFill>
                  <a:schemeClr val="dk1"/>
                </a:solidFill>
                <a:latin typeface="Arial"/>
                <a:ea typeface="Arial"/>
                <a:cs typeface="Arial"/>
                <a:sym typeface="Arial"/>
              </a:rPr>
              <a:t>雲端儲存的另外兩個問題是傳輸速度慢與成本高，透過資料減量的機制可以同時解決這兩個問題。</a:t>
            </a:r>
          </a:p>
          <a:p>
            <a:pPr lvl="1" rtl="0" fontAlgn="base"/>
            <a:r>
              <a:rPr lang="zh-TW" altLang="en-US" sz="2800" b="0" i="0" u="none" strike="noStrike" kern="1200" cap="none" dirty="0" smtClean="0">
                <a:solidFill>
                  <a:schemeClr val="dk1"/>
                </a:solidFill>
                <a:latin typeface="Arial"/>
                <a:ea typeface="Arial"/>
                <a:cs typeface="Arial"/>
                <a:sym typeface="Arial"/>
              </a:rPr>
              <a:t>過濾器：備份任務可以選定要備份的資料夾、檔案的類型、大小或是時間。讓您彈性決定僅把最重要的資料備份到雲端。</a:t>
            </a:r>
          </a:p>
          <a:p>
            <a:pPr lvl="1" rtl="0" fontAlgn="base"/>
            <a:r>
              <a:rPr lang="zh-TW" altLang="en-US" sz="2800" b="0" i="0" u="none" strike="noStrike" kern="1200" cap="none" dirty="0" smtClean="0">
                <a:solidFill>
                  <a:schemeClr val="dk1"/>
                </a:solidFill>
                <a:latin typeface="Arial"/>
                <a:ea typeface="Arial"/>
                <a:cs typeface="Arial"/>
                <a:sym typeface="Arial"/>
              </a:rPr>
              <a:t>檔案壓縮：在資料上傳前進行壓縮，可以依需求選擇不同的壓縮層級。如果程式偵測到檔案已被壓縮，就不會重複壓縮，避免浪費系統資源與導致傳輸緩慢。使用者也可以自定義哪些檔案類型不需壓縮。</a:t>
            </a:r>
          </a:p>
          <a:p>
            <a:pPr lvl="1" rtl="0" fontAlgn="base"/>
            <a:r>
              <a:rPr lang="zh-TW" altLang="en-US" sz="2800" b="0" i="0" u="none" strike="noStrike" kern="1200" cap="none" dirty="0" smtClean="0">
                <a:solidFill>
                  <a:schemeClr val="dk1"/>
                </a:solidFill>
                <a:latin typeface="Arial"/>
                <a:ea typeface="Arial"/>
                <a:cs typeface="Arial"/>
                <a:sym typeface="Arial"/>
              </a:rPr>
              <a:t>稀疏檔案偵測：某些檔案雖然看似很大，但僅有部分區塊存放有資料，如資料庫或磁碟映像檔案，檔案的邏輯大小可能有</a:t>
            </a:r>
            <a:r>
              <a:rPr lang="en-US" altLang="zh-TW" sz="2800" b="0" i="0" u="none" strike="noStrike" kern="1200" cap="none" dirty="0" smtClean="0">
                <a:solidFill>
                  <a:schemeClr val="dk1"/>
                </a:solidFill>
                <a:latin typeface="Arial"/>
                <a:ea typeface="Arial"/>
                <a:cs typeface="Arial"/>
                <a:sym typeface="Arial"/>
              </a:rPr>
              <a:t>5GB</a:t>
            </a:r>
            <a:r>
              <a:rPr lang="zh-TW" altLang="en-US" sz="2800" b="0" i="0" u="none" strike="noStrike" kern="1200" cap="none" dirty="0" smtClean="0">
                <a:solidFill>
                  <a:schemeClr val="dk1"/>
                </a:solidFill>
                <a:latin typeface="Arial"/>
                <a:ea typeface="Arial"/>
                <a:cs typeface="Arial"/>
                <a:sym typeface="Arial"/>
              </a:rPr>
              <a:t>，但實際有資料的部份僅有</a:t>
            </a:r>
            <a:r>
              <a:rPr lang="en-US" altLang="zh-TW" sz="2800" b="0" i="0" u="none" strike="noStrike" kern="1200" cap="none" dirty="0" smtClean="0">
                <a:solidFill>
                  <a:schemeClr val="dk1"/>
                </a:solidFill>
                <a:latin typeface="Arial"/>
                <a:ea typeface="Arial"/>
                <a:cs typeface="Arial"/>
                <a:sym typeface="Arial"/>
              </a:rPr>
              <a:t>100MB</a:t>
            </a:r>
            <a:r>
              <a:rPr lang="zh-TW" altLang="en-US" sz="2800" b="0" i="0" u="none" strike="noStrike" kern="1200" cap="none" dirty="0" smtClean="0">
                <a:solidFill>
                  <a:schemeClr val="dk1"/>
                </a:solidFill>
                <a:latin typeface="Arial"/>
                <a:ea typeface="Arial"/>
                <a:cs typeface="Arial"/>
                <a:sym typeface="Arial"/>
              </a:rPr>
              <a:t>。程式會自動偵測這樣的檔案，並僅把有資料的區塊上傳到雲端。</a:t>
            </a:r>
          </a:p>
          <a:p>
            <a:pPr lvl="1" rtl="0" fontAlgn="base"/>
            <a:r>
              <a:rPr lang="en-US" altLang="zh-TW" sz="2800" b="0" i="0" u="none" strike="noStrike" kern="1200" cap="none" dirty="0" smtClean="0">
                <a:solidFill>
                  <a:schemeClr val="dk1"/>
                </a:solidFill>
                <a:latin typeface="Arial"/>
                <a:ea typeface="Arial"/>
                <a:cs typeface="Arial"/>
                <a:sym typeface="Arial"/>
              </a:rPr>
              <a:t>HBS</a:t>
            </a:r>
            <a:r>
              <a:rPr lang="zh-TW" altLang="en-US" sz="2800" b="0" i="0" u="none" strike="noStrike" kern="1200" cap="none" dirty="0" smtClean="0">
                <a:solidFill>
                  <a:schemeClr val="dk1"/>
                </a:solidFill>
                <a:latin typeface="Arial"/>
                <a:ea typeface="Arial"/>
                <a:cs typeface="Arial"/>
                <a:sym typeface="Arial"/>
              </a:rPr>
              <a:t>也提供流量控制，可避免因備份或還原導致網路頻寬壅塞。此外，</a:t>
            </a:r>
            <a:r>
              <a:rPr lang="en-US" altLang="zh-TW" sz="2800" b="0" i="0" u="none" strike="noStrike" kern="1200" cap="none" dirty="0" smtClean="0">
                <a:solidFill>
                  <a:schemeClr val="dk1"/>
                </a:solidFill>
                <a:latin typeface="Arial"/>
                <a:ea typeface="Arial"/>
                <a:cs typeface="Arial"/>
                <a:sym typeface="Arial"/>
              </a:rPr>
              <a:t>HBS</a:t>
            </a:r>
            <a:r>
              <a:rPr lang="zh-TW" altLang="en-US" sz="2800" b="0" i="0" u="none" strike="noStrike" kern="1200" cap="none" dirty="0" smtClean="0">
                <a:solidFill>
                  <a:schemeClr val="dk1"/>
                </a:solidFill>
                <a:latin typeface="Arial"/>
                <a:ea typeface="Arial"/>
                <a:cs typeface="Arial"/>
                <a:sym typeface="Arial"/>
              </a:rPr>
              <a:t>也提供詳細的資料統計數據，供使用者了解雲端空間的使用狀況。</a:t>
            </a:r>
          </a:p>
          <a:p>
            <a:endParaRPr lang="zh-TW" altLang="en-US" sz="28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normAutofit fontScale="85000" lnSpcReduction="20000"/>
          </a:bodyPr>
          <a:lstStyle/>
          <a:p>
            <a:pPr rtl="0">
              <a:buNone/>
            </a:pPr>
            <a:r>
              <a:rPr lang="en-US" altLang="zh-TW" sz="2800" b="0" i="0" u="none" strike="noStrike" kern="1200" cap="none" dirty="0" smtClean="0">
                <a:solidFill>
                  <a:schemeClr val="dk1"/>
                </a:solidFill>
                <a:latin typeface="Arial"/>
                <a:ea typeface="Arial"/>
                <a:cs typeface="Arial"/>
                <a:sym typeface="Arial"/>
              </a:rPr>
              <a:t>[CHT]</a:t>
            </a:r>
            <a:endParaRPr lang="en-US" altLang="zh-TW" sz="2800" b="0" dirty="0" smtClean="0"/>
          </a:p>
          <a:p>
            <a:pPr rtl="0" fontAlgn="base"/>
            <a:r>
              <a:rPr lang="zh-TW" altLang="en-US" sz="2800" b="0" i="0" u="none" strike="noStrike" kern="1200" cap="none" dirty="0" smtClean="0">
                <a:solidFill>
                  <a:schemeClr val="dk1"/>
                </a:solidFill>
                <a:latin typeface="Arial"/>
                <a:ea typeface="Arial"/>
                <a:cs typeface="Arial"/>
                <a:sym typeface="Arial"/>
              </a:rPr>
              <a:t>使用者透過</a:t>
            </a:r>
            <a:r>
              <a:rPr lang="en-US" altLang="zh-TW" sz="2800" b="0" i="0" u="none" strike="noStrike" kern="1200" cap="none" dirty="0" smtClean="0">
                <a:solidFill>
                  <a:schemeClr val="dk1"/>
                </a:solidFill>
                <a:latin typeface="Arial"/>
                <a:ea typeface="Arial"/>
                <a:cs typeface="Arial"/>
                <a:sym typeface="Arial"/>
              </a:rPr>
              <a:t>Hybrid Backup Sync</a:t>
            </a:r>
            <a:r>
              <a:rPr lang="zh-TW" altLang="en-US" sz="2800" b="0" i="0" u="none" strike="noStrike" kern="1200" cap="none" dirty="0" smtClean="0">
                <a:solidFill>
                  <a:schemeClr val="dk1"/>
                </a:solidFill>
                <a:latin typeface="Arial"/>
                <a:ea typeface="Arial"/>
                <a:cs typeface="Arial"/>
                <a:sym typeface="Arial"/>
              </a:rPr>
              <a:t>，將資料進行加密後並上傳至雲端服務，可有效提升資料的安全性。就算雲端服務遭駭，也無須擔心資料內容外洩。</a:t>
            </a:r>
          </a:p>
          <a:p>
            <a:pPr rtl="0" fontAlgn="base"/>
            <a:r>
              <a:rPr lang="en-US" altLang="zh-TW" sz="2800" b="0" i="0" u="none" strike="noStrike" kern="1200" cap="none" dirty="0" smtClean="0">
                <a:solidFill>
                  <a:schemeClr val="dk1"/>
                </a:solidFill>
                <a:latin typeface="Arial"/>
                <a:ea typeface="Arial"/>
                <a:cs typeface="Arial"/>
                <a:sym typeface="Arial"/>
              </a:rPr>
              <a:t>Demo:</a:t>
            </a:r>
          </a:p>
          <a:p>
            <a:pPr lvl="1" rtl="0" fontAlgn="base"/>
            <a:r>
              <a:rPr lang="en-US" altLang="zh-TW" sz="2800" b="0" i="0" u="none" strike="noStrike" kern="1200" cap="none" dirty="0" smtClean="0">
                <a:solidFill>
                  <a:schemeClr val="dk1"/>
                </a:solidFill>
                <a:latin typeface="Arial"/>
                <a:ea typeface="Arial"/>
                <a:cs typeface="Arial"/>
                <a:sym typeface="Arial"/>
              </a:rPr>
              <a:t>Backup folder with photos on NAS to Google Cloud Storage</a:t>
            </a:r>
          </a:p>
          <a:p>
            <a:pPr lvl="1" rtl="0" fontAlgn="base"/>
            <a:r>
              <a:rPr lang="en-US" altLang="zh-TW" sz="2800" b="0" i="0" u="none" strike="noStrike" kern="1200" cap="none" dirty="0" smtClean="0">
                <a:solidFill>
                  <a:schemeClr val="dk1"/>
                </a:solidFill>
                <a:latin typeface="Arial"/>
                <a:ea typeface="Arial"/>
                <a:cs typeface="Arial"/>
                <a:sym typeface="Arial"/>
              </a:rPr>
              <a:t>Check the encrypted data on the Google Cloud Storage(Download)</a:t>
            </a:r>
          </a:p>
          <a:p>
            <a:pPr lvl="1" rtl="0" fontAlgn="base"/>
            <a:r>
              <a:rPr lang="en-US" altLang="zh-TW" sz="2800" b="0" i="0" u="none" strike="noStrike" kern="1200" cap="none" dirty="0" smtClean="0">
                <a:solidFill>
                  <a:schemeClr val="dk1"/>
                </a:solidFill>
                <a:latin typeface="Arial"/>
                <a:ea typeface="Arial"/>
                <a:cs typeface="Arial"/>
                <a:sym typeface="Arial"/>
              </a:rPr>
              <a:t>Restore the picture from Google Cloud Storage to NAS</a:t>
            </a:r>
            <a:endParaRPr lang="en-US" altLang="zh-TW" sz="2800" b="0" i="0" u="none" strike="noStrike" kern="1200" cap="none" dirty="0">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normAutofit fontScale="77500" lnSpcReduction="20000"/>
          </a:bodyPr>
          <a:lstStyle/>
          <a:p>
            <a:pPr rtl="0">
              <a:buNone/>
            </a:pPr>
            <a:r>
              <a:rPr lang="en-US" altLang="zh-TW" sz="2800" b="0" i="0" u="none" strike="noStrike" kern="1200" cap="none" dirty="0" smtClean="0">
                <a:solidFill>
                  <a:schemeClr val="dk1"/>
                </a:solidFill>
                <a:latin typeface="Arial"/>
                <a:ea typeface="Arial"/>
                <a:cs typeface="Arial"/>
                <a:sym typeface="Arial"/>
              </a:rPr>
              <a:t>[CHT]</a:t>
            </a:r>
            <a:endParaRPr lang="zh-TW" altLang="en-US" sz="2800" b="0" dirty="0" smtClean="0"/>
          </a:p>
          <a:p>
            <a:pPr rtl="0" fontAlgn="base"/>
            <a:r>
              <a:rPr lang="zh-TW" altLang="en-US" sz="2800" b="0" i="0" u="none" strike="noStrike" kern="1200" cap="none" dirty="0" smtClean="0">
                <a:solidFill>
                  <a:schemeClr val="dk1"/>
                </a:solidFill>
                <a:latin typeface="Arial"/>
                <a:ea typeface="Arial"/>
                <a:cs typeface="Arial"/>
                <a:sym typeface="Arial"/>
              </a:rPr>
              <a:t>同樣是將資料存放至不同地點，同步與備份最大的差異性在於</a:t>
            </a:r>
            <a:r>
              <a:rPr lang="en-US" altLang="zh-TW" sz="2800" b="0" i="0" u="none" strike="noStrike" kern="1200" cap="none" dirty="0" smtClean="0">
                <a:solidFill>
                  <a:schemeClr val="dk1"/>
                </a:solidFill>
                <a:latin typeface="Arial"/>
                <a:ea typeface="Arial"/>
                <a:cs typeface="Arial"/>
                <a:sym typeface="Arial"/>
              </a:rPr>
              <a:t>: </a:t>
            </a:r>
            <a:r>
              <a:rPr lang="zh-TW" altLang="en-US" sz="2800" b="0" i="0" u="none" strike="noStrike" kern="1200" cap="none" dirty="0" smtClean="0">
                <a:solidFill>
                  <a:schemeClr val="dk1"/>
                </a:solidFill>
                <a:latin typeface="Arial"/>
                <a:ea typeface="Arial"/>
                <a:cs typeface="Arial"/>
                <a:sym typeface="Arial"/>
              </a:rPr>
              <a:t>同步訴求的是讓使用者在各個地方，皆能存取到最新的檔案內容</a:t>
            </a:r>
          </a:p>
          <a:p>
            <a:pPr rtl="0" fontAlgn="base"/>
            <a:r>
              <a:rPr lang="zh-TW" altLang="en-US" sz="2800" b="0" i="0" u="none" strike="noStrike" kern="1200" cap="none" dirty="0" smtClean="0">
                <a:solidFill>
                  <a:schemeClr val="dk1"/>
                </a:solidFill>
                <a:latin typeface="Arial"/>
                <a:ea typeface="Arial"/>
                <a:cs typeface="Arial"/>
                <a:sym typeface="Arial"/>
              </a:rPr>
              <a:t>透過同步功能，可將最新的資料即時的存放至本地端、異地端或雲端，更可以是多點存放，讓使用者可以隨時隨地取得及時資料</a:t>
            </a:r>
          </a:p>
          <a:p>
            <a:pPr rtl="0" fontAlgn="base"/>
            <a:r>
              <a:rPr lang="en-US" altLang="zh-TW" sz="2800" b="0" i="0" u="none" strike="noStrike" kern="1200" cap="none" dirty="0" smtClean="0">
                <a:solidFill>
                  <a:schemeClr val="dk1"/>
                </a:solidFill>
                <a:latin typeface="Arial"/>
                <a:ea typeface="Arial"/>
                <a:cs typeface="Arial"/>
                <a:sym typeface="Arial"/>
              </a:rPr>
              <a:t>[Paul] </a:t>
            </a:r>
            <a:r>
              <a:rPr lang="zh-TW" altLang="en-US" sz="2800" b="0" i="0" u="none" strike="noStrike" kern="1200" cap="none" dirty="0" smtClean="0">
                <a:solidFill>
                  <a:schemeClr val="dk1"/>
                </a:solidFill>
                <a:latin typeface="Arial"/>
                <a:ea typeface="Arial"/>
                <a:cs typeface="Arial"/>
                <a:sym typeface="Arial"/>
              </a:rPr>
              <a:t>同步模式的選擇</a:t>
            </a:r>
          </a:p>
          <a:p>
            <a:pPr lvl="1" rtl="0" fontAlgn="base"/>
            <a:r>
              <a:rPr lang="zh-TW" altLang="en-US" sz="2800" b="0" i="0" u="none" strike="noStrike" kern="1200" cap="none" dirty="0" smtClean="0">
                <a:solidFill>
                  <a:schemeClr val="dk1"/>
                </a:solidFill>
                <a:latin typeface="Arial"/>
                <a:ea typeface="Arial"/>
                <a:cs typeface="Arial"/>
                <a:sym typeface="Arial"/>
              </a:rPr>
              <a:t>單向同步</a:t>
            </a:r>
            <a:r>
              <a:rPr lang="en-US" altLang="zh-TW" sz="2800" b="0" i="0" u="none" strike="noStrike" kern="1200" cap="none" dirty="0" smtClean="0">
                <a:solidFill>
                  <a:schemeClr val="dk1"/>
                </a:solidFill>
                <a:latin typeface="Arial"/>
                <a:ea typeface="Arial"/>
                <a:cs typeface="Arial"/>
                <a:sym typeface="Arial"/>
              </a:rPr>
              <a:t>: </a:t>
            </a:r>
            <a:r>
              <a:rPr lang="zh-TW" altLang="en-US" sz="2800" b="0" i="0" u="none" strike="noStrike" kern="1200" cap="none" dirty="0" smtClean="0">
                <a:solidFill>
                  <a:schemeClr val="dk1"/>
                </a:solidFill>
                <a:latin typeface="Arial"/>
                <a:ea typeface="Arial"/>
                <a:cs typeface="Arial"/>
                <a:sym typeface="Arial"/>
              </a:rPr>
              <a:t>讓檔案分享更及時</a:t>
            </a:r>
          </a:p>
          <a:p>
            <a:pPr lvl="1" rtl="0" fontAlgn="base"/>
            <a:r>
              <a:rPr lang="zh-TW" altLang="en-US" sz="2800" b="0" i="0" u="none" strike="noStrike" kern="1200" cap="none" dirty="0" smtClean="0">
                <a:solidFill>
                  <a:schemeClr val="dk1"/>
                </a:solidFill>
                <a:latin typeface="Arial"/>
                <a:ea typeface="Arial"/>
                <a:cs typeface="Arial"/>
                <a:sym typeface="Arial"/>
              </a:rPr>
              <a:t>主動式同步</a:t>
            </a:r>
            <a:r>
              <a:rPr lang="en-US" altLang="zh-TW" sz="2800" b="0" i="0" u="none" strike="noStrike" kern="1200" cap="none" dirty="0" smtClean="0">
                <a:solidFill>
                  <a:schemeClr val="dk1"/>
                </a:solidFill>
                <a:latin typeface="Arial"/>
                <a:ea typeface="Arial"/>
                <a:cs typeface="Arial"/>
                <a:sym typeface="Arial"/>
              </a:rPr>
              <a:t>: </a:t>
            </a:r>
            <a:r>
              <a:rPr lang="zh-TW" altLang="en-US" sz="2800" b="0" i="0" u="none" strike="noStrike" kern="1200" cap="none" dirty="0" smtClean="0">
                <a:solidFill>
                  <a:schemeClr val="dk1"/>
                </a:solidFill>
                <a:latin typeface="Arial"/>
                <a:ea typeface="Arial"/>
                <a:cs typeface="Arial"/>
                <a:sym typeface="Arial"/>
              </a:rPr>
              <a:t>集中管理分散各地的檔案資料</a:t>
            </a:r>
          </a:p>
          <a:p>
            <a:pPr lvl="1" rtl="0" fontAlgn="base"/>
            <a:r>
              <a:rPr lang="zh-TW" altLang="en-US" sz="2800" b="0" i="0" u="none" strike="noStrike" kern="1200" cap="none" dirty="0" smtClean="0">
                <a:solidFill>
                  <a:schemeClr val="dk1"/>
                </a:solidFill>
                <a:latin typeface="Arial"/>
                <a:ea typeface="Arial"/>
                <a:cs typeface="Arial"/>
                <a:sym typeface="Arial"/>
              </a:rPr>
              <a:t>雙向同步</a:t>
            </a:r>
            <a:r>
              <a:rPr lang="en-US" altLang="zh-TW" sz="2800" b="0" i="0" u="none" strike="noStrike" kern="1200" cap="none" dirty="0" smtClean="0">
                <a:solidFill>
                  <a:schemeClr val="dk1"/>
                </a:solidFill>
                <a:latin typeface="Arial"/>
                <a:ea typeface="Arial"/>
                <a:cs typeface="Arial"/>
                <a:sym typeface="Arial"/>
              </a:rPr>
              <a:t>: </a:t>
            </a:r>
            <a:r>
              <a:rPr lang="zh-TW" altLang="en-US" sz="2800" b="0" i="0" u="none" strike="noStrike" kern="1200" cap="none" dirty="0" smtClean="0">
                <a:solidFill>
                  <a:schemeClr val="dk1"/>
                </a:solidFill>
                <a:latin typeface="Arial"/>
                <a:ea typeface="Arial"/>
                <a:cs typeface="Arial"/>
                <a:sym typeface="Arial"/>
              </a:rPr>
              <a:t>讓協同工作更便利</a:t>
            </a:r>
          </a:p>
          <a:p>
            <a:endParaRPr lang="zh-TW" altLang="en-US" sz="28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normAutofit fontScale="77500" lnSpcReduction="20000"/>
          </a:bodyPr>
          <a:lstStyle/>
          <a:p>
            <a:pPr rtl="0">
              <a:buNone/>
            </a:pPr>
            <a:r>
              <a:rPr lang="en-US" altLang="zh-TW" sz="2800" b="0" i="0" u="none" strike="noStrike" kern="1200" cap="none" dirty="0" smtClean="0">
                <a:solidFill>
                  <a:schemeClr val="dk1"/>
                </a:solidFill>
                <a:latin typeface="Arial"/>
                <a:ea typeface="Arial"/>
                <a:cs typeface="Arial"/>
                <a:sym typeface="Arial"/>
              </a:rPr>
              <a:t>[CHT]</a:t>
            </a:r>
            <a:endParaRPr lang="zh-TW" altLang="en-US" sz="2800" b="0" dirty="0" smtClean="0"/>
          </a:p>
          <a:p>
            <a:pPr rtl="0"/>
            <a:r>
              <a:rPr lang="en-US" altLang="zh-TW" sz="2800" b="0" i="0" u="none" strike="noStrike" kern="1200" cap="none" dirty="0" smtClean="0">
                <a:solidFill>
                  <a:schemeClr val="dk1"/>
                </a:solidFill>
                <a:latin typeface="Arial"/>
                <a:ea typeface="Arial"/>
                <a:cs typeface="Arial"/>
                <a:sym typeface="Arial"/>
              </a:rPr>
              <a:t>(Paul)</a:t>
            </a:r>
            <a:endParaRPr lang="zh-TW" altLang="en-US" sz="2800" b="0" dirty="0" smtClean="0"/>
          </a:p>
          <a:p>
            <a:pPr rtl="0" fontAlgn="base"/>
            <a:r>
              <a:rPr lang="zh-TW" altLang="en-US" sz="2800" b="0" i="0" u="none" strike="noStrike" kern="1200" cap="none" dirty="0" smtClean="0">
                <a:solidFill>
                  <a:schemeClr val="dk1"/>
                </a:solidFill>
                <a:latin typeface="Arial"/>
                <a:ea typeface="Arial"/>
                <a:cs typeface="Arial"/>
                <a:sym typeface="Arial"/>
              </a:rPr>
              <a:t>針對雲端服務，</a:t>
            </a:r>
            <a:r>
              <a:rPr lang="en-US" altLang="zh-TW" sz="2800" b="0" i="0" u="none" strike="noStrike" kern="1200" cap="none" dirty="0" smtClean="0">
                <a:solidFill>
                  <a:schemeClr val="dk1"/>
                </a:solidFill>
                <a:latin typeface="Arial"/>
                <a:ea typeface="Arial"/>
                <a:cs typeface="Arial"/>
                <a:sym typeface="Arial"/>
              </a:rPr>
              <a:t>Hybrid Backup Sync</a:t>
            </a:r>
            <a:r>
              <a:rPr lang="zh-TW" altLang="en-US" sz="2800" b="0" i="0" u="none" strike="noStrike" kern="1200" cap="none" dirty="0" smtClean="0">
                <a:solidFill>
                  <a:schemeClr val="dk1"/>
                </a:solidFill>
                <a:latin typeface="Arial"/>
                <a:ea typeface="Arial"/>
                <a:cs typeface="Arial"/>
                <a:sym typeface="Arial"/>
              </a:rPr>
              <a:t>更增加了鏡像、複製、移動三種同步模式的選擇，讓雲服務的使用更加靈活</a:t>
            </a:r>
          </a:p>
          <a:p>
            <a:pPr rtl="0" fontAlgn="base"/>
            <a:r>
              <a:rPr lang="zh-TW" altLang="en-US" sz="2800" b="0" i="0" u="none" strike="noStrike" kern="1200" cap="none" dirty="0" smtClean="0">
                <a:solidFill>
                  <a:schemeClr val="dk1"/>
                </a:solidFill>
                <a:latin typeface="Arial"/>
                <a:ea typeface="Arial"/>
                <a:cs typeface="Arial"/>
                <a:sym typeface="Arial"/>
              </a:rPr>
              <a:t>鏡像</a:t>
            </a:r>
            <a:r>
              <a:rPr lang="en-US" altLang="zh-TW" sz="2800" b="0" i="0" u="none" strike="noStrike" kern="1200" cap="none" dirty="0" smtClean="0">
                <a:solidFill>
                  <a:schemeClr val="dk1"/>
                </a:solidFill>
                <a:latin typeface="Arial"/>
                <a:ea typeface="Arial"/>
                <a:cs typeface="Arial"/>
                <a:sym typeface="Arial"/>
              </a:rPr>
              <a:t>: </a:t>
            </a:r>
            <a:r>
              <a:rPr lang="zh-TW" altLang="en-US" sz="2800" b="0" i="0" u="none" strike="noStrike" kern="1200" cap="none" dirty="0" smtClean="0">
                <a:solidFill>
                  <a:schemeClr val="dk1"/>
                </a:solidFill>
                <a:latin typeface="Arial"/>
                <a:ea typeface="Arial"/>
                <a:cs typeface="Arial"/>
                <a:sym typeface="Arial"/>
              </a:rPr>
              <a:t>本地端管理雲端模式</a:t>
            </a:r>
          </a:p>
          <a:p>
            <a:pPr rtl="0" fontAlgn="base"/>
            <a:r>
              <a:rPr lang="zh-TW" altLang="en-US" sz="2800" b="0" i="0" u="none" strike="noStrike" kern="1200" cap="none" dirty="0" smtClean="0">
                <a:solidFill>
                  <a:schemeClr val="dk1"/>
                </a:solidFill>
                <a:latin typeface="Arial"/>
                <a:ea typeface="Arial"/>
                <a:cs typeface="Arial"/>
                <a:sym typeface="Arial"/>
              </a:rPr>
              <a:t>複製</a:t>
            </a:r>
            <a:r>
              <a:rPr lang="en-US" altLang="zh-TW" sz="2800" b="0" i="0" u="none" strike="noStrike" kern="1200" cap="none" dirty="0" smtClean="0">
                <a:solidFill>
                  <a:schemeClr val="dk1"/>
                </a:solidFill>
                <a:latin typeface="Arial"/>
                <a:ea typeface="Arial"/>
                <a:cs typeface="Arial"/>
                <a:sym typeface="Arial"/>
              </a:rPr>
              <a:t>: </a:t>
            </a:r>
            <a:r>
              <a:rPr lang="zh-TW" altLang="en-US" sz="2800" b="0" i="0" u="none" strike="noStrike" kern="1200" cap="none" dirty="0" smtClean="0">
                <a:solidFill>
                  <a:schemeClr val="dk1"/>
                </a:solidFill>
                <a:latin typeface="Arial"/>
                <a:ea typeface="Arial"/>
                <a:cs typeface="Arial"/>
                <a:sym typeface="Arial"/>
              </a:rPr>
              <a:t>你可以透過複製模式，將所有再本機端的檔案，複製一份在雲端，確保不會因為不預期的操作，造成資料遺失</a:t>
            </a:r>
            <a:r>
              <a:rPr lang="en-US" altLang="zh-TW" sz="2800" b="0" i="0" u="none" strike="noStrike" kern="1200" cap="none" dirty="0" smtClean="0">
                <a:solidFill>
                  <a:schemeClr val="dk1"/>
                </a:solidFill>
                <a:latin typeface="Arial"/>
                <a:ea typeface="Arial"/>
                <a:cs typeface="Arial"/>
                <a:sym typeface="Arial"/>
              </a:rPr>
              <a:t>(Publish, </a:t>
            </a:r>
            <a:r>
              <a:rPr lang="en-US" altLang="zh-TW" sz="2800" b="0" i="0" u="none" strike="noStrike" kern="1200" cap="none" dirty="0" err="1" smtClean="0">
                <a:solidFill>
                  <a:schemeClr val="dk1"/>
                </a:solidFill>
                <a:latin typeface="Arial"/>
                <a:ea typeface="Arial"/>
                <a:cs typeface="Arial"/>
                <a:sym typeface="Arial"/>
              </a:rPr>
              <a:t>Uploader</a:t>
            </a:r>
            <a:r>
              <a:rPr lang="en-US" altLang="zh-TW" sz="2800" b="0" i="0" u="none" strike="noStrike" kern="1200" cap="none" dirty="0" smtClean="0">
                <a:solidFill>
                  <a:schemeClr val="dk1"/>
                </a:solidFill>
                <a:latin typeface="Arial"/>
                <a:ea typeface="Arial"/>
                <a:cs typeface="Arial"/>
                <a:sym typeface="Arial"/>
              </a:rPr>
              <a:t>)</a:t>
            </a:r>
          </a:p>
          <a:p>
            <a:pPr rtl="0" fontAlgn="base"/>
            <a:r>
              <a:rPr lang="zh-TW" altLang="en-US" sz="2800" b="0" i="0" u="none" strike="noStrike" kern="1200" cap="none" dirty="0" smtClean="0">
                <a:solidFill>
                  <a:schemeClr val="dk1"/>
                </a:solidFill>
                <a:latin typeface="Arial"/>
                <a:ea typeface="Arial"/>
                <a:cs typeface="Arial"/>
                <a:sym typeface="Arial"/>
              </a:rPr>
              <a:t>移動</a:t>
            </a:r>
            <a:r>
              <a:rPr lang="en-US" altLang="zh-TW" sz="2800" b="0" i="0" u="none" strike="noStrike" kern="1200" cap="none" dirty="0" smtClean="0">
                <a:solidFill>
                  <a:schemeClr val="dk1"/>
                </a:solidFill>
                <a:latin typeface="Arial"/>
                <a:ea typeface="Arial"/>
                <a:cs typeface="Arial"/>
                <a:sym typeface="Arial"/>
              </a:rPr>
              <a:t>: </a:t>
            </a:r>
            <a:r>
              <a:rPr lang="zh-TW" altLang="en-US" sz="2800" b="0" i="0" u="none" strike="noStrike" kern="1200" cap="none" dirty="0" smtClean="0">
                <a:solidFill>
                  <a:schemeClr val="dk1"/>
                </a:solidFill>
                <a:latin typeface="Arial"/>
                <a:ea typeface="Arial"/>
                <a:cs typeface="Arial"/>
                <a:sym typeface="Arial"/>
              </a:rPr>
              <a:t>總有些資料，捨不得刪除但使用頻率不高，使用者可透過移動的功能，將資料移至雲端服務上做保存，活用</a:t>
            </a:r>
            <a:r>
              <a:rPr lang="en-US" altLang="zh-TW" sz="2800" b="0" i="0" u="none" strike="noStrike" kern="1200" cap="none" dirty="0" smtClean="0">
                <a:solidFill>
                  <a:schemeClr val="dk1"/>
                </a:solidFill>
                <a:latin typeface="Arial"/>
                <a:ea typeface="Arial"/>
                <a:cs typeface="Arial"/>
                <a:sym typeface="Arial"/>
              </a:rPr>
              <a:t>NAS</a:t>
            </a:r>
            <a:r>
              <a:rPr lang="zh-TW" altLang="en-US" sz="2800" b="0" i="0" u="none" strike="noStrike" kern="1200" cap="none" dirty="0" smtClean="0">
                <a:solidFill>
                  <a:schemeClr val="dk1"/>
                </a:solidFill>
                <a:latin typeface="Arial"/>
                <a:ea typeface="Arial"/>
                <a:cs typeface="Arial"/>
                <a:sym typeface="Arial"/>
              </a:rPr>
              <a:t>上的儲存空間</a:t>
            </a:r>
          </a:p>
          <a:p>
            <a:endParaRPr lang="zh-TW" altLang="en-US" sz="28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normAutofit/>
          </a:bodyPr>
          <a:lstStyle/>
          <a:p>
            <a:pPr rtl="0"/>
            <a:r>
              <a:rPr lang="en-US" altLang="zh-TW" sz="2800" b="0" i="0" u="none" strike="noStrike" kern="1200" cap="none" dirty="0" smtClean="0">
                <a:solidFill>
                  <a:schemeClr val="dk1"/>
                </a:solidFill>
                <a:latin typeface="Arial"/>
                <a:ea typeface="Arial"/>
                <a:cs typeface="Arial"/>
                <a:sym typeface="Arial"/>
              </a:rPr>
              <a:t>Demo</a:t>
            </a:r>
            <a:endParaRPr lang="en-US" altLang="zh-TW" sz="2800" b="0" dirty="0" smtClean="0"/>
          </a:p>
          <a:p>
            <a:pPr rtl="0" fontAlgn="base"/>
            <a:r>
              <a:rPr lang="en-US" altLang="zh-TW" sz="2800" b="0" i="0" u="none" strike="noStrike" kern="1200" cap="none" dirty="0" smtClean="0">
                <a:solidFill>
                  <a:schemeClr val="dk1"/>
                </a:solidFill>
                <a:latin typeface="Arial"/>
                <a:ea typeface="Arial"/>
                <a:cs typeface="Arial"/>
                <a:sym typeface="Arial"/>
              </a:rPr>
              <a:t>One-way sync jobs: Sync 10GB file through 10GbE by RTRR and </a:t>
            </a:r>
            <a:r>
              <a:rPr lang="en-US" altLang="zh-TW" sz="2800" b="0" i="0" u="none" strike="noStrike" kern="1200" cap="none" dirty="0" err="1" smtClean="0">
                <a:solidFill>
                  <a:schemeClr val="dk1"/>
                </a:solidFill>
                <a:latin typeface="Arial"/>
                <a:ea typeface="Arial"/>
                <a:cs typeface="Arial"/>
                <a:sym typeface="Arial"/>
              </a:rPr>
              <a:t>Rsync</a:t>
            </a:r>
            <a:endParaRPr lang="en-US" altLang="zh-TW" sz="2800" b="0" i="0" u="none" strike="noStrike" kern="1200" cap="none" dirty="0" smtClean="0">
              <a:solidFill>
                <a:schemeClr val="dk1"/>
              </a:solidFill>
              <a:latin typeface="Arial"/>
              <a:ea typeface="Arial"/>
              <a:cs typeface="Arial"/>
              <a:sym typeface="Arial"/>
            </a:endParaRPr>
          </a:p>
          <a:p>
            <a:pPr rtl="0" fontAlgn="base"/>
            <a:r>
              <a:rPr lang="en-US" altLang="zh-TW" sz="2800" b="0" i="0" u="none" strike="noStrike" kern="1200" cap="none" dirty="0" smtClean="0">
                <a:solidFill>
                  <a:schemeClr val="dk1"/>
                </a:solidFill>
                <a:latin typeface="Arial"/>
                <a:ea typeface="Arial"/>
                <a:cs typeface="Arial"/>
                <a:sym typeface="Arial"/>
              </a:rPr>
              <a:t>Active sync:</a:t>
            </a:r>
            <a:r>
              <a:rPr lang="zh-TW" altLang="en-US" sz="2800" b="0" i="0" u="none" strike="noStrike" kern="1200" cap="none" dirty="0" smtClean="0">
                <a:solidFill>
                  <a:schemeClr val="dk1"/>
                </a:solidFill>
                <a:latin typeface="Arial"/>
                <a:ea typeface="Arial"/>
                <a:cs typeface="Arial"/>
                <a:sym typeface="Arial"/>
              </a:rPr>
              <a:t>　</a:t>
            </a:r>
            <a:r>
              <a:rPr lang="en-US" altLang="zh-TW" sz="2800" b="0" i="0" u="none" strike="noStrike" kern="1200" cap="none" dirty="0" smtClean="0">
                <a:solidFill>
                  <a:schemeClr val="dk1"/>
                </a:solidFill>
                <a:latin typeface="Arial"/>
                <a:ea typeface="Arial"/>
                <a:cs typeface="Arial"/>
                <a:sym typeface="Arial"/>
              </a:rPr>
              <a:t>NAS, SMB server -&gt; NAS</a:t>
            </a:r>
          </a:p>
          <a:p>
            <a:pPr>
              <a:buNone/>
            </a:pPr>
            <a:endParaRPr lang="zh-TW" altLang="en-US" sz="28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normAutofit fontScale="70000" lnSpcReduction="20000"/>
          </a:bodyPr>
          <a:lstStyle/>
          <a:p>
            <a:pPr rtl="0">
              <a:buNone/>
            </a:pPr>
            <a:r>
              <a:rPr lang="en-US" altLang="zh-TW" sz="2800" b="0" i="0" u="none" strike="noStrike" kern="1200" cap="none" dirty="0" smtClean="0">
                <a:solidFill>
                  <a:schemeClr val="dk1"/>
                </a:solidFill>
                <a:latin typeface="Arial"/>
                <a:ea typeface="Arial"/>
                <a:cs typeface="Arial"/>
                <a:sym typeface="Arial"/>
              </a:rPr>
              <a:t>[CHT]</a:t>
            </a:r>
            <a:endParaRPr lang="zh-TW" altLang="en-US" sz="2800" b="0" dirty="0" smtClean="0"/>
          </a:p>
          <a:p>
            <a:pPr rtl="0" fontAlgn="base"/>
            <a:r>
              <a:rPr lang="zh-TW" altLang="en-US" sz="2800" b="0" i="0" u="none" strike="noStrike" kern="1200" cap="none" dirty="0" smtClean="0">
                <a:solidFill>
                  <a:schemeClr val="dk1"/>
                </a:solidFill>
                <a:latin typeface="Arial"/>
                <a:ea typeface="Arial"/>
                <a:cs typeface="Arial"/>
                <a:sym typeface="Arial"/>
              </a:rPr>
              <a:t>這個使用情境，是使用者在本地端透過</a:t>
            </a:r>
            <a:r>
              <a:rPr lang="en-US" altLang="zh-TW" sz="2800" b="0" i="0" u="none" strike="noStrike" kern="1200" cap="none" dirty="0" smtClean="0">
                <a:solidFill>
                  <a:schemeClr val="dk1"/>
                </a:solidFill>
                <a:latin typeface="Arial"/>
                <a:ea typeface="Arial"/>
                <a:cs typeface="Arial"/>
                <a:sym typeface="Arial"/>
              </a:rPr>
              <a:t>Hybrid Backup Sync</a:t>
            </a:r>
            <a:r>
              <a:rPr lang="zh-TW" altLang="en-US" sz="2800" b="0" i="0" u="none" strike="noStrike" kern="1200" cap="none" dirty="0" smtClean="0">
                <a:solidFill>
                  <a:schemeClr val="dk1"/>
                </a:solidFill>
                <a:latin typeface="Arial"/>
                <a:ea typeface="Arial"/>
                <a:cs typeface="Arial"/>
                <a:sym typeface="Arial"/>
              </a:rPr>
              <a:t>所支援的</a:t>
            </a:r>
            <a:r>
              <a:rPr lang="en-US" altLang="zh-TW" sz="2800" b="0" i="0" u="none" strike="noStrike" kern="1200" cap="none" dirty="0" smtClean="0">
                <a:solidFill>
                  <a:schemeClr val="dk1"/>
                </a:solidFill>
                <a:latin typeface="Arial"/>
                <a:ea typeface="Arial"/>
                <a:cs typeface="Arial"/>
                <a:sym typeface="Arial"/>
              </a:rPr>
              <a:t>Time Machine</a:t>
            </a:r>
            <a:r>
              <a:rPr lang="zh-TW" altLang="en-US" sz="2800" b="0" i="0" u="none" strike="noStrike" kern="1200" cap="none" dirty="0" smtClean="0">
                <a:solidFill>
                  <a:schemeClr val="dk1"/>
                </a:solidFill>
                <a:latin typeface="Arial"/>
                <a:ea typeface="Arial"/>
                <a:cs typeface="Arial"/>
                <a:sym typeface="Arial"/>
              </a:rPr>
              <a:t>伺服器功能，將</a:t>
            </a:r>
            <a:r>
              <a:rPr lang="en-US" altLang="zh-TW" sz="2800" b="0" i="0" u="none" strike="noStrike" kern="1200" cap="none" dirty="0" smtClean="0">
                <a:solidFill>
                  <a:schemeClr val="dk1"/>
                </a:solidFill>
                <a:latin typeface="Arial"/>
                <a:ea typeface="Arial"/>
                <a:cs typeface="Arial"/>
                <a:sym typeface="Arial"/>
              </a:rPr>
              <a:t>MAC </a:t>
            </a:r>
            <a:r>
              <a:rPr lang="zh-TW" altLang="en-US" sz="2800" b="0" i="0" u="none" strike="noStrike" kern="1200" cap="none" dirty="0" smtClean="0">
                <a:solidFill>
                  <a:schemeClr val="dk1"/>
                </a:solidFill>
                <a:latin typeface="Arial"/>
                <a:ea typeface="Arial"/>
                <a:cs typeface="Arial"/>
                <a:sym typeface="Arial"/>
              </a:rPr>
              <a:t>上的資料備份至</a:t>
            </a:r>
            <a:r>
              <a:rPr lang="en-US" altLang="zh-TW" sz="2800" b="0" i="0" u="none" strike="noStrike" kern="1200" cap="none" dirty="0" smtClean="0">
                <a:solidFill>
                  <a:schemeClr val="dk1"/>
                </a:solidFill>
                <a:latin typeface="Arial"/>
                <a:ea typeface="Arial"/>
                <a:cs typeface="Arial"/>
                <a:sym typeface="Arial"/>
              </a:rPr>
              <a:t>NAS</a:t>
            </a:r>
            <a:r>
              <a:rPr lang="zh-TW" altLang="en-US" sz="2800" b="0" i="0" u="none" strike="noStrike" kern="1200" cap="none" dirty="0" smtClean="0">
                <a:solidFill>
                  <a:schemeClr val="dk1"/>
                </a:solidFill>
                <a:latin typeface="Arial"/>
                <a:ea typeface="Arial"/>
                <a:cs typeface="Arial"/>
                <a:sym typeface="Arial"/>
              </a:rPr>
              <a:t>，</a:t>
            </a:r>
            <a:r>
              <a:rPr lang="en-US" altLang="zh-TW" sz="2800" b="0" i="0" u="none" strike="noStrike" kern="1200" cap="none" dirty="0" smtClean="0">
                <a:solidFill>
                  <a:schemeClr val="dk1"/>
                </a:solidFill>
                <a:latin typeface="Arial"/>
                <a:ea typeface="Arial"/>
                <a:cs typeface="Arial"/>
                <a:sym typeface="Arial"/>
              </a:rPr>
              <a:t>Windows</a:t>
            </a:r>
            <a:r>
              <a:rPr lang="zh-TW" altLang="en-US" sz="2800" b="0" i="0" u="none" strike="noStrike" kern="1200" cap="none" dirty="0" smtClean="0">
                <a:solidFill>
                  <a:schemeClr val="dk1"/>
                </a:solidFill>
                <a:latin typeface="Arial"/>
                <a:ea typeface="Arial"/>
                <a:cs typeface="Arial"/>
                <a:sym typeface="Arial"/>
              </a:rPr>
              <a:t>則透過 </a:t>
            </a:r>
            <a:r>
              <a:rPr lang="en-US" altLang="zh-TW" sz="2800" b="0" i="0" u="none" strike="noStrike" kern="1200" cap="none" dirty="0" err="1" smtClean="0">
                <a:solidFill>
                  <a:schemeClr val="dk1"/>
                </a:solidFill>
                <a:latin typeface="Arial"/>
                <a:ea typeface="Arial"/>
                <a:cs typeface="Arial"/>
                <a:sym typeface="Arial"/>
              </a:rPr>
              <a:t>Netbak</a:t>
            </a:r>
            <a:r>
              <a:rPr lang="en-US" altLang="zh-TW" sz="2800" b="0" i="0" u="none" strike="noStrike" kern="1200" cap="none" dirty="0" smtClean="0">
                <a:solidFill>
                  <a:schemeClr val="dk1"/>
                </a:solidFill>
                <a:latin typeface="Arial"/>
                <a:ea typeface="Arial"/>
                <a:cs typeface="Arial"/>
                <a:sym typeface="Arial"/>
              </a:rPr>
              <a:t> Replicator</a:t>
            </a:r>
            <a:r>
              <a:rPr lang="zh-TW" altLang="en-US" sz="2800" b="0" i="0" u="none" strike="noStrike" kern="1200" cap="none" dirty="0" smtClean="0">
                <a:solidFill>
                  <a:schemeClr val="dk1"/>
                </a:solidFill>
                <a:latin typeface="Arial"/>
                <a:ea typeface="Arial"/>
                <a:cs typeface="Arial"/>
                <a:sym typeface="Arial"/>
              </a:rPr>
              <a:t>將本機資料存放至</a:t>
            </a:r>
            <a:r>
              <a:rPr lang="en-US" altLang="zh-TW" sz="2800" b="0" i="0" u="none" strike="noStrike" kern="1200" cap="none" dirty="0" smtClean="0">
                <a:solidFill>
                  <a:schemeClr val="dk1"/>
                </a:solidFill>
                <a:latin typeface="Arial"/>
                <a:ea typeface="Arial"/>
                <a:cs typeface="Arial"/>
                <a:sym typeface="Arial"/>
              </a:rPr>
              <a:t>NAS</a:t>
            </a:r>
            <a:r>
              <a:rPr lang="zh-TW" altLang="en-US" sz="2800" b="0" i="0" u="none" strike="noStrike" kern="1200" cap="none" dirty="0" smtClean="0">
                <a:solidFill>
                  <a:schemeClr val="dk1"/>
                </a:solidFill>
                <a:latin typeface="Arial"/>
                <a:ea typeface="Arial"/>
                <a:cs typeface="Arial"/>
                <a:sym typeface="Arial"/>
              </a:rPr>
              <a:t>，接著藉由</a:t>
            </a:r>
            <a:r>
              <a:rPr lang="en-US" altLang="zh-TW" sz="2800" b="0" i="0" u="none" strike="noStrike" kern="1200" cap="none" dirty="0" smtClean="0">
                <a:solidFill>
                  <a:schemeClr val="dk1"/>
                </a:solidFill>
                <a:latin typeface="Arial"/>
                <a:ea typeface="Arial"/>
                <a:cs typeface="Arial"/>
                <a:sym typeface="Arial"/>
              </a:rPr>
              <a:t>Hybrid Backup Sync </a:t>
            </a:r>
            <a:r>
              <a:rPr lang="zh-TW" altLang="en-US" sz="2800" b="0" i="0" u="none" strike="noStrike" kern="1200" cap="none" dirty="0" smtClean="0">
                <a:solidFill>
                  <a:schemeClr val="dk1"/>
                </a:solidFill>
                <a:latin typeface="Arial"/>
                <a:ea typeface="Arial"/>
                <a:cs typeface="Arial"/>
                <a:sym typeface="Arial"/>
              </a:rPr>
              <a:t>多點備份同步功能將資料存放到外接裝置、</a:t>
            </a:r>
            <a:r>
              <a:rPr lang="en-US" altLang="zh-TW" sz="2800" b="0" i="0" u="none" strike="noStrike" kern="1200" cap="none" dirty="0" smtClean="0">
                <a:solidFill>
                  <a:schemeClr val="dk1"/>
                </a:solidFill>
                <a:latin typeface="Arial"/>
                <a:ea typeface="Arial"/>
                <a:cs typeface="Arial"/>
                <a:sym typeface="Arial"/>
              </a:rPr>
              <a:t>JBOD</a:t>
            </a:r>
            <a:r>
              <a:rPr lang="zh-TW" altLang="en-US" sz="2800" b="0" i="0" u="none" strike="noStrike" kern="1200" cap="none" dirty="0" smtClean="0">
                <a:solidFill>
                  <a:schemeClr val="dk1"/>
                </a:solidFill>
                <a:latin typeface="Arial"/>
                <a:ea typeface="Arial"/>
                <a:cs typeface="Arial"/>
                <a:sym typeface="Arial"/>
              </a:rPr>
              <a:t>以及遠端</a:t>
            </a:r>
            <a:r>
              <a:rPr lang="en-US" altLang="zh-TW" sz="2800" b="0" i="0" u="none" strike="noStrike" kern="1200" cap="none" dirty="0" smtClean="0">
                <a:solidFill>
                  <a:schemeClr val="dk1"/>
                </a:solidFill>
                <a:latin typeface="Arial"/>
                <a:ea typeface="Arial"/>
                <a:cs typeface="Arial"/>
                <a:sym typeface="Arial"/>
              </a:rPr>
              <a:t>NAS</a:t>
            </a:r>
            <a:r>
              <a:rPr lang="zh-TW" altLang="en-US" sz="2800" b="0" i="0" u="none" strike="noStrike" kern="1200" cap="none" dirty="0" smtClean="0">
                <a:solidFill>
                  <a:schemeClr val="dk1"/>
                </a:solidFill>
                <a:latin typeface="Arial"/>
                <a:ea typeface="Arial"/>
                <a:cs typeface="Arial"/>
                <a:sym typeface="Arial"/>
              </a:rPr>
              <a:t>，更進一步儲存至雲端。多點的備份的配置，讓資料的保存有保障，還原也更及時。</a:t>
            </a:r>
          </a:p>
          <a:p>
            <a:pPr rtl="0" fontAlgn="base"/>
            <a:r>
              <a:rPr lang="zh-TW" altLang="en-US" sz="2800" b="0" i="0" u="none" strike="noStrike" kern="1200" cap="none" dirty="0" smtClean="0">
                <a:solidFill>
                  <a:schemeClr val="dk1"/>
                </a:solidFill>
                <a:latin typeface="Arial"/>
                <a:ea typeface="Arial"/>
                <a:cs typeface="Arial"/>
                <a:sym typeface="Arial"/>
              </a:rPr>
              <a:t>總結來說，</a:t>
            </a:r>
            <a:r>
              <a:rPr lang="en-US" altLang="zh-TW" sz="2800" b="0" i="0" u="none" strike="noStrike" kern="1200" cap="none" dirty="0" smtClean="0">
                <a:solidFill>
                  <a:schemeClr val="dk1"/>
                </a:solidFill>
                <a:latin typeface="Arial"/>
                <a:ea typeface="Arial"/>
                <a:cs typeface="Arial"/>
                <a:sym typeface="Arial"/>
              </a:rPr>
              <a:t>Hybrid Backup Sync</a:t>
            </a:r>
            <a:r>
              <a:rPr lang="zh-TW" altLang="en-US" sz="2800" b="0" i="0" u="none" strike="noStrike" kern="1200" cap="none" dirty="0" smtClean="0">
                <a:solidFill>
                  <a:schemeClr val="dk1"/>
                </a:solidFill>
                <a:latin typeface="Arial"/>
                <a:ea typeface="Arial"/>
                <a:cs typeface="Arial"/>
                <a:sym typeface="Arial"/>
              </a:rPr>
              <a:t>整合了同步、備份及還原的功能，除此之外也支援了多種類型的伺服器，讓使用者可將</a:t>
            </a:r>
            <a:r>
              <a:rPr lang="en-US" altLang="zh-TW" sz="2800" b="0" i="0" u="none" strike="noStrike" kern="1200" cap="none" dirty="0" smtClean="0">
                <a:solidFill>
                  <a:schemeClr val="dk1"/>
                </a:solidFill>
                <a:latin typeface="Arial"/>
                <a:ea typeface="Arial"/>
                <a:cs typeface="Arial"/>
                <a:sym typeface="Arial"/>
              </a:rPr>
              <a:t>NAS</a:t>
            </a:r>
            <a:r>
              <a:rPr lang="zh-TW" altLang="en-US" sz="2800" b="0" i="0" u="none" strike="noStrike" kern="1200" cap="none" dirty="0" smtClean="0">
                <a:solidFill>
                  <a:schemeClr val="dk1"/>
                </a:solidFill>
                <a:latin typeface="Arial"/>
                <a:ea typeface="Arial"/>
                <a:cs typeface="Arial"/>
                <a:sym typeface="Arial"/>
              </a:rPr>
              <a:t>變成私人的</a:t>
            </a:r>
            <a:r>
              <a:rPr lang="en-US" altLang="zh-TW" sz="2800" b="0" i="0" u="none" strike="noStrike" kern="1200" cap="none" dirty="0" smtClean="0">
                <a:solidFill>
                  <a:schemeClr val="dk1"/>
                </a:solidFill>
                <a:latin typeface="Arial"/>
                <a:ea typeface="Arial"/>
                <a:cs typeface="Arial"/>
                <a:sym typeface="Arial"/>
              </a:rPr>
              <a:t>Data center</a:t>
            </a:r>
            <a:r>
              <a:rPr lang="zh-TW" altLang="en-US" sz="2800" b="0" i="0" u="none" strike="noStrike" kern="1200" cap="none" dirty="0" smtClean="0">
                <a:solidFill>
                  <a:schemeClr val="dk1"/>
                </a:solidFill>
                <a:latin typeface="Arial"/>
                <a:ea typeface="Arial"/>
                <a:cs typeface="Arial"/>
                <a:sym typeface="Arial"/>
              </a:rPr>
              <a:t>，提供更靈活及完整的資料保護方案</a:t>
            </a:r>
          </a:p>
          <a:p>
            <a:endParaRPr lang="zh-TW" altLang="en-US" sz="28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normAutofit/>
          </a:bodyPr>
          <a:lstStyle/>
          <a:p>
            <a:pPr rtl="0">
              <a:buNone/>
            </a:pPr>
            <a:r>
              <a:rPr lang="en-US" altLang="zh-TW" sz="2800" b="0" i="0" u="none" strike="noStrike" kern="1200" cap="none" dirty="0" smtClean="0">
                <a:solidFill>
                  <a:schemeClr val="dk1"/>
                </a:solidFill>
                <a:latin typeface="Arial"/>
                <a:ea typeface="Arial"/>
                <a:cs typeface="Arial"/>
                <a:sym typeface="Arial"/>
              </a:rPr>
              <a:t>[CHT]</a:t>
            </a:r>
            <a:endParaRPr lang="zh-TW" altLang="en-US" sz="2800" b="0" dirty="0" smtClean="0"/>
          </a:p>
          <a:p>
            <a:pPr rtl="0" fontAlgn="base"/>
            <a:r>
              <a:rPr lang="zh-TW" altLang="en-US" sz="2800" b="0" i="0" u="none" strike="noStrike" kern="1200" cap="none" dirty="0" smtClean="0">
                <a:solidFill>
                  <a:schemeClr val="dk1"/>
                </a:solidFill>
                <a:latin typeface="Arial"/>
                <a:ea typeface="Arial"/>
                <a:cs typeface="Arial"/>
                <a:sym typeface="Arial"/>
              </a:rPr>
              <a:t>希望透過今天的直播讓您對</a:t>
            </a:r>
            <a:r>
              <a:rPr lang="en-US" altLang="zh-TW" sz="2800" b="0" i="0" u="none" strike="noStrike" kern="1200" cap="none" dirty="0" smtClean="0">
                <a:solidFill>
                  <a:schemeClr val="dk1"/>
                </a:solidFill>
                <a:latin typeface="Arial"/>
                <a:ea typeface="Arial"/>
                <a:cs typeface="Arial"/>
                <a:sym typeface="Arial"/>
              </a:rPr>
              <a:t>Hybrid Backup Sync</a:t>
            </a:r>
            <a:r>
              <a:rPr lang="zh-TW" altLang="en-US" sz="2800" b="0" i="0" u="none" strike="noStrike" kern="1200" cap="none" dirty="0" smtClean="0">
                <a:solidFill>
                  <a:schemeClr val="dk1"/>
                </a:solidFill>
                <a:latin typeface="Arial"/>
                <a:ea typeface="Arial"/>
                <a:cs typeface="Arial"/>
                <a:sym typeface="Arial"/>
              </a:rPr>
              <a:t>能有更深入的了解，也歡迎至我們的官網上取得更多資訊</a:t>
            </a:r>
          </a:p>
          <a:p>
            <a:pPr rtl="0" fontAlgn="base"/>
            <a:r>
              <a:rPr lang="zh-TW" altLang="en-US" sz="2800" b="0" i="0" u="none" strike="noStrike" kern="1200" cap="none" dirty="0" smtClean="0">
                <a:solidFill>
                  <a:schemeClr val="dk1"/>
                </a:solidFill>
                <a:latin typeface="Arial"/>
                <a:ea typeface="Arial"/>
                <a:cs typeface="Arial"/>
                <a:sym typeface="Arial"/>
              </a:rPr>
              <a:t>或者等不及的話，請立即透過</a:t>
            </a:r>
            <a:r>
              <a:rPr lang="en-US" altLang="zh-TW" sz="2800" b="0" i="0" u="none" strike="noStrike" kern="1200" cap="none" dirty="0" smtClean="0">
                <a:solidFill>
                  <a:schemeClr val="dk1"/>
                </a:solidFill>
                <a:latin typeface="Arial"/>
                <a:ea typeface="Arial"/>
                <a:cs typeface="Arial"/>
                <a:sym typeface="Arial"/>
              </a:rPr>
              <a:t>QNAP NAS</a:t>
            </a:r>
            <a:r>
              <a:rPr lang="zh-TW" altLang="en-US" sz="2800" b="0" i="0" u="none" strike="noStrike" kern="1200" cap="none" dirty="0" smtClean="0">
                <a:solidFill>
                  <a:schemeClr val="dk1"/>
                </a:solidFill>
                <a:latin typeface="Arial"/>
                <a:ea typeface="Arial"/>
                <a:cs typeface="Arial"/>
                <a:sym typeface="Arial"/>
              </a:rPr>
              <a:t>中的</a:t>
            </a:r>
            <a:r>
              <a:rPr lang="en-US" altLang="zh-TW" sz="2800" b="0" i="0" u="none" strike="noStrike" kern="1200" cap="none" dirty="0" smtClean="0">
                <a:solidFill>
                  <a:schemeClr val="dk1"/>
                </a:solidFill>
                <a:latin typeface="Arial"/>
                <a:ea typeface="Arial"/>
                <a:cs typeface="Arial"/>
                <a:sym typeface="Arial"/>
              </a:rPr>
              <a:t>App Center</a:t>
            </a:r>
            <a:r>
              <a:rPr lang="zh-TW" altLang="en-US" sz="2800" b="0" i="0" u="none" strike="noStrike" kern="1200" cap="none" dirty="0" smtClean="0">
                <a:solidFill>
                  <a:schemeClr val="dk1"/>
                </a:solidFill>
                <a:latin typeface="Arial"/>
                <a:ea typeface="Arial"/>
                <a:cs typeface="Arial"/>
                <a:sym typeface="Arial"/>
              </a:rPr>
              <a:t>下載，最新的</a:t>
            </a:r>
            <a:r>
              <a:rPr lang="en-US" altLang="zh-TW" sz="2800" b="0" i="0" u="none" strike="noStrike" kern="1200" cap="none" dirty="0" smtClean="0">
                <a:solidFill>
                  <a:schemeClr val="dk1"/>
                </a:solidFill>
                <a:latin typeface="Arial"/>
                <a:ea typeface="Arial"/>
                <a:cs typeface="Arial"/>
                <a:sym typeface="Arial"/>
              </a:rPr>
              <a:t>Hybrid Backup Sync</a:t>
            </a:r>
            <a:r>
              <a:rPr lang="zh-TW" altLang="en-US" sz="2800" b="0" i="0" u="none" strike="noStrike" kern="1200" cap="none" dirty="0" smtClean="0">
                <a:solidFill>
                  <a:schemeClr val="dk1"/>
                </a:solidFill>
                <a:latin typeface="Arial"/>
                <a:ea typeface="Arial"/>
                <a:cs typeface="Arial"/>
                <a:sym typeface="Arial"/>
              </a:rPr>
              <a:t>吧</a:t>
            </a:r>
          </a:p>
          <a:p>
            <a:pPr rtl="0" fontAlgn="base"/>
            <a:r>
              <a:rPr lang="zh-TW" altLang="en-US" sz="2800" b="0" i="0" u="none" strike="noStrike" kern="1200" cap="none" dirty="0" smtClean="0">
                <a:solidFill>
                  <a:schemeClr val="dk1"/>
                </a:solidFill>
                <a:latin typeface="Arial"/>
                <a:ea typeface="Arial"/>
                <a:cs typeface="Arial"/>
                <a:sym typeface="Arial"/>
              </a:rPr>
              <a:t>開網頁 ，簡介內容</a:t>
            </a:r>
          </a:p>
          <a:p>
            <a:endParaRPr lang="zh-TW" altLang="en-US" sz="28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r>
              <a:rPr lang="zh-TW"/>
              <a:t>Synology 目前應該也可以上到4GB Write Cache:</a:t>
            </a:r>
            <a:r>
              <a:rPr lang="zh-TW" u="sng">
                <a:solidFill>
                  <a:schemeClr val="hlink"/>
                </a:solidFill>
                <a:hlinkClick r:id="rId3"/>
              </a:rPr>
              <a:t>https://www.synology.com/zh-tw/knowledgebase/DSM/help/DSM/StorageManager/genericssdcache</a:t>
            </a:r>
            <a:r>
              <a:rPr lang="zh-TW"/>
              <a:t/>
            </a:r>
            <a:br>
              <a:rPr lang="zh-TW"/>
            </a:br>
            <a:r>
              <a:rPr lang="zh-TW"/>
              <a:t>其他Ivan提供的2,3,4項目可能也有變化。</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Shape 4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56" name="Shape 456"/>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buClr>
                <a:schemeClr val="dk1"/>
              </a:buClr>
              <a:buSzPct val="250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lang="zh-TW"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
        <p:cNvGrpSpPr/>
        <p:nvPr/>
      </p:nvGrpSpPr>
      <p:grpSpPr>
        <a:xfrm>
          <a:off x="0" y="0"/>
          <a:ext cx="0" cy="0"/>
          <a:chOff x="0" y="0"/>
          <a:chExt cx="0" cy="0"/>
        </a:xfrm>
      </p:grpSpPr>
      <p:sp>
        <p:nvSpPr>
          <p:cNvPr id="36" name="Shape 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7" name="Shape 37"/>
          <p:cNvSpPr txBox="1">
            <a:spLocks noGrp="1"/>
          </p:cNvSpPr>
          <p:nvPr>
            <p:ph type="body" idx="1"/>
          </p:nvPr>
        </p:nvSpPr>
        <p:spPr>
          <a:xfrm>
            <a:off x="685800" y="4343400"/>
            <a:ext cx="5486399" cy="4114800"/>
          </a:xfrm>
          <a:prstGeom prst="rect">
            <a:avLst/>
          </a:prstGeom>
          <a:noFill/>
          <a:ln>
            <a:noFill/>
          </a:ln>
        </p:spPr>
        <p:txBody>
          <a:bodyPr wrap="square" lIns="91425" tIns="91425" rIns="91425" bIns="91425" anchor="t" anchorCtr="0">
            <a:noAutofit/>
          </a:bodyPr>
          <a:lstStyle/>
          <a:p>
            <a:pPr marL="0" marR="0" lvl="0" indent="0" algn="l" rtl="0">
              <a:spcBef>
                <a:spcPts val="0"/>
              </a:spcBef>
              <a:spcAft>
                <a:spcPts val="0"/>
              </a:spcAft>
              <a:buClr>
                <a:schemeClr val="dk1"/>
              </a:buClr>
              <a:buSzPct val="25000"/>
              <a:buFont typeface="Arial"/>
              <a:buNone/>
            </a:pPr>
            <a:r>
              <a:rPr lang="zh-TW" sz="2800" b="0" i="0" u="sng" strike="noStrike" cap="none" dirty="0">
                <a:solidFill>
                  <a:schemeClr val="hlink"/>
                </a:solidFill>
                <a:latin typeface="Arial"/>
                <a:ea typeface="Arial"/>
                <a:cs typeface="Arial"/>
                <a:sym typeface="Arial"/>
                <a:hlinkClick r:id="rId3"/>
              </a:rPr>
              <a:t>http://172.17.3</a:t>
            </a:r>
            <a:r>
              <a:rPr lang="zh-TW" sz="2800" u="sng" dirty="0">
                <a:solidFill>
                  <a:schemeClr val="hlink"/>
                </a:solidFill>
                <a:hlinkClick r:id="rId3"/>
              </a:rPr>
              <a:t>1</a:t>
            </a:r>
            <a:r>
              <a:rPr lang="zh-TW" sz="2800" b="0" i="0" u="sng" strike="noStrike" cap="none" dirty="0">
                <a:solidFill>
                  <a:schemeClr val="hlink"/>
                </a:solidFill>
                <a:latin typeface="Arial"/>
                <a:ea typeface="Arial"/>
                <a:cs typeface="Arial"/>
                <a:sym typeface="Arial"/>
                <a:hlinkClick r:id="rId3"/>
              </a:rPr>
              <a:t>.</a:t>
            </a:r>
            <a:r>
              <a:rPr lang="zh-TW" sz="2800" u="sng" dirty="0">
                <a:solidFill>
                  <a:schemeClr val="hlink"/>
                </a:solidFill>
                <a:hlinkClick r:id="rId3"/>
              </a:rPr>
              <a:t>247</a:t>
            </a:r>
            <a:r>
              <a:rPr lang="zh-TW" sz="2800" b="0" i="0" u="sng" strike="noStrike" cap="none" dirty="0">
                <a:solidFill>
                  <a:schemeClr val="hlink"/>
                </a:solidFill>
                <a:latin typeface="Arial"/>
                <a:ea typeface="Arial"/>
                <a:cs typeface="Arial"/>
                <a:sym typeface="Arial"/>
                <a:hlinkClick r:id="rId3"/>
              </a:rPr>
              <a:t>:8080/cgi-bin/</a:t>
            </a:r>
            <a:r>
              <a:rPr lang="zh-TW" sz="2800" b="0" i="0" u="none" strike="noStrike" cap="none" dirty="0">
                <a:solidFill>
                  <a:schemeClr val="dk1"/>
                </a:solidFill>
                <a:latin typeface="Arial"/>
                <a:ea typeface="Arial"/>
                <a:cs typeface="Arial"/>
                <a:sym typeface="Arial"/>
              </a:rPr>
              <a:t>  </a:t>
            </a:r>
          </a:p>
          <a:p>
            <a:pPr rtl="0"/>
            <a:r>
              <a:rPr lang="zh-TW" sz="2800" b="0" i="0" u="none" strike="noStrike" cap="none" dirty="0">
                <a:solidFill>
                  <a:schemeClr val="dk1"/>
                </a:solidFill>
                <a:latin typeface="Arial"/>
                <a:ea typeface="Arial"/>
                <a:cs typeface="Arial"/>
                <a:sym typeface="Arial"/>
              </a:rPr>
              <a:t>TS-1635 with </a:t>
            </a:r>
            <a:r>
              <a:rPr lang="zh-TW" sz="2800" b="0" i="0" u="none" strike="noStrike" cap="none" dirty="0" smtClean="0">
                <a:solidFill>
                  <a:schemeClr val="dk1"/>
                </a:solidFill>
                <a:latin typeface="Arial"/>
                <a:ea typeface="Arial"/>
                <a:cs typeface="Arial"/>
                <a:sym typeface="Arial"/>
              </a:rPr>
              <a:t>snapshot</a:t>
            </a:r>
            <a:r>
              <a:rPr lang="en-US" altLang="zh-TW" sz="2800" b="0" i="0" u="none" strike="noStrike" cap="none" dirty="0" smtClean="0">
                <a:solidFill>
                  <a:schemeClr val="dk1"/>
                </a:solidFill>
                <a:latin typeface="Arial"/>
                <a:ea typeface="Arial"/>
                <a:cs typeface="Arial"/>
                <a:sym typeface="Arial"/>
              </a:rPr>
              <a:t/>
            </a:r>
            <a:br>
              <a:rPr lang="en-US" altLang="zh-TW" sz="2800" b="0" i="0" u="none" strike="noStrike" cap="none" dirty="0" smtClean="0">
                <a:solidFill>
                  <a:schemeClr val="dk1"/>
                </a:solidFill>
                <a:latin typeface="Arial"/>
                <a:ea typeface="Arial"/>
                <a:cs typeface="Arial"/>
                <a:sym typeface="Arial"/>
              </a:rPr>
            </a:br>
            <a:r>
              <a:rPr lang="en-US" altLang="zh-TW" sz="2800" b="0" i="0" u="none" strike="noStrike" cap="none" dirty="0" smtClean="0">
                <a:solidFill>
                  <a:schemeClr val="dk1"/>
                </a:solidFill>
                <a:latin typeface="Arial"/>
                <a:ea typeface="Arial"/>
                <a:cs typeface="Arial"/>
                <a:sym typeface="Arial"/>
              </a:rPr>
              <a:t/>
            </a:r>
            <a:br>
              <a:rPr lang="en-US" altLang="zh-TW" sz="2800" b="0" i="0" u="none" strike="noStrike" cap="none" dirty="0" smtClean="0">
                <a:solidFill>
                  <a:schemeClr val="dk1"/>
                </a:solidFill>
                <a:latin typeface="Arial"/>
                <a:ea typeface="Arial"/>
                <a:cs typeface="Arial"/>
                <a:sym typeface="Arial"/>
              </a:rPr>
            </a:br>
            <a:r>
              <a:rPr lang="en-US" altLang="zh-TW" sz="2800" b="0" i="0" u="none" strike="noStrike" kern="1200" cap="none" dirty="0" smtClean="0">
                <a:solidFill>
                  <a:schemeClr val="dk1"/>
                </a:solidFill>
                <a:latin typeface="Arial"/>
                <a:ea typeface="Arial"/>
                <a:cs typeface="Arial"/>
                <a:sym typeface="Arial"/>
              </a:rPr>
              <a:t>[CHT]</a:t>
            </a:r>
            <a:endParaRPr lang="zh-TW" altLang="en-US" sz="2800" b="0" dirty="0" smtClean="0"/>
          </a:p>
          <a:p>
            <a:pPr rtl="0" fontAlgn="base"/>
            <a:r>
              <a:rPr lang="zh-TW" altLang="en-US" sz="2800" b="0" i="0" u="none" strike="noStrike" kern="1200" cap="none" dirty="0" smtClean="0">
                <a:solidFill>
                  <a:schemeClr val="dk1"/>
                </a:solidFill>
                <a:latin typeface="Arial"/>
                <a:ea typeface="Arial"/>
                <a:cs typeface="Arial"/>
                <a:sym typeface="Arial"/>
              </a:rPr>
              <a:t>容錯是個基本但重要的資料保護方式，當遇到硬碟損毀程度超過容錯的上限，或者資料被惡意的損毀，甚至是病毒的入侵，這時候就需要透過資料的備份備援來保護資料完整性</a:t>
            </a:r>
          </a:p>
          <a:p>
            <a:pPr rtl="0" fontAlgn="base"/>
            <a:r>
              <a:rPr lang="zh-TW" altLang="en-US" sz="2800" b="0" i="0" u="none" strike="noStrike" kern="1200" cap="none" dirty="0" smtClean="0">
                <a:solidFill>
                  <a:schemeClr val="dk1"/>
                </a:solidFill>
                <a:latin typeface="Arial"/>
                <a:ea typeface="Arial"/>
                <a:cs typeface="Arial"/>
                <a:sym typeface="Arial"/>
              </a:rPr>
              <a:t>很高興的跟大家分享，</a:t>
            </a:r>
            <a:r>
              <a:rPr lang="en-US" altLang="zh-TW" sz="2800" b="0" i="0" u="none" strike="noStrike" kern="1200" cap="none" dirty="0" smtClean="0">
                <a:solidFill>
                  <a:schemeClr val="dk1"/>
                </a:solidFill>
                <a:latin typeface="Arial"/>
                <a:ea typeface="Arial"/>
                <a:cs typeface="Arial"/>
                <a:sym typeface="Arial"/>
              </a:rPr>
              <a:t>Hybrid Backup Sync </a:t>
            </a:r>
            <a:r>
              <a:rPr lang="zh-TW" altLang="en-US" sz="2800" b="0" i="0" u="none" strike="noStrike" kern="1200" cap="none" dirty="0" smtClean="0">
                <a:solidFill>
                  <a:schemeClr val="dk1"/>
                </a:solidFill>
                <a:latin typeface="Arial"/>
                <a:ea typeface="Arial"/>
                <a:cs typeface="Arial"/>
                <a:sym typeface="Arial"/>
              </a:rPr>
              <a:t>正式版，已完成上架。</a:t>
            </a:r>
          </a:p>
          <a:p>
            <a:pPr rtl="0" fontAlgn="base"/>
            <a:r>
              <a:rPr lang="en-US" altLang="zh-TW" sz="2800" b="0" i="0" u="none" strike="noStrike" kern="1200" cap="none" dirty="0" smtClean="0">
                <a:solidFill>
                  <a:schemeClr val="dk1"/>
                </a:solidFill>
                <a:latin typeface="Arial"/>
                <a:ea typeface="Arial"/>
                <a:cs typeface="Arial"/>
                <a:sym typeface="Arial"/>
              </a:rPr>
              <a:t>Hybrid Backup Sync </a:t>
            </a:r>
            <a:r>
              <a:rPr lang="zh-TW" altLang="en-US" sz="2800" b="0" i="0" u="none" strike="noStrike" kern="1200" cap="none" dirty="0" smtClean="0">
                <a:solidFill>
                  <a:schemeClr val="dk1"/>
                </a:solidFill>
                <a:latin typeface="Arial"/>
                <a:ea typeface="Arial"/>
                <a:cs typeface="Arial"/>
                <a:sym typeface="Arial"/>
              </a:rPr>
              <a:t>這次帶來了簡單易上手使用介面，以及完善的資料備份及備援解決方案。</a:t>
            </a:r>
          </a:p>
          <a:p>
            <a:pPr rtl="0" fontAlgn="base"/>
            <a:r>
              <a:rPr lang="zh-TW" altLang="en-US" sz="2800" b="0" i="0" u="none" strike="noStrike" kern="1200" cap="none" dirty="0" smtClean="0">
                <a:solidFill>
                  <a:schemeClr val="dk1"/>
                </a:solidFill>
                <a:latin typeface="Arial"/>
                <a:ea typeface="Arial"/>
                <a:cs typeface="Arial"/>
                <a:sym typeface="Arial"/>
              </a:rPr>
              <a:t>除此之外搭配上</a:t>
            </a:r>
            <a:r>
              <a:rPr lang="en-US" altLang="zh-TW" sz="2800" b="0" i="0" u="none" strike="noStrike" kern="1200" cap="none" dirty="0" smtClean="0">
                <a:solidFill>
                  <a:schemeClr val="dk1"/>
                </a:solidFill>
                <a:latin typeface="Arial"/>
                <a:ea typeface="Arial"/>
                <a:cs typeface="Arial"/>
                <a:sym typeface="Arial"/>
              </a:rPr>
              <a:t>QNAP NAS</a:t>
            </a:r>
            <a:r>
              <a:rPr lang="zh-TW" altLang="en-US" sz="2800" b="0" i="0" u="none" strike="noStrike" kern="1200" cap="none" dirty="0" smtClean="0">
                <a:solidFill>
                  <a:schemeClr val="dk1"/>
                </a:solidFill>
                <a:latin typeface="Arial"/>
                <a:ea typeface="Arial"/>
                <a:cs typeface="Arial"/>
                <a:sym typeface="Arial"/>
              </a:rPr>
              <a:t>強大的硬體效能，透過</a:t>
            </a:r>
            <a:r>
              <a:rPr lang="en-US" altLang="zh-TW" sz="2800" b="0" i="0" u="none" strike="noStrike" kern="1200" cap="none" dirty="0" smtClean="0">
                <a:solidFill>
                  <a:schemeClr val="dk1"/>
                </a:solidFill>
                <a:latin typeface="Arial"/>
                <a:ea typeface="Arial"/>
                <a:cs typeface="Arial"/>
                <a:sym typeface="Arial"/>
              </a:rPr>
              <a:t>10GbE</a:t>
            </a:r>
            <a:r>
              <a:rPr lang="zh-TW" altLang="en-US" sz="2800" b="0" i="0" u="none" strike="noStrike" kern="1200" cap="none" dirty="0" smtClean="0">
                <a:solidFill>
                  <a:schemeClr val="dk1"/>
                </a:solidFill>
                <a:latin typeface="Arial"/>
                <a:ea typeface="Arial"/>
                <a:cs typeface="Arial"/>
                <a:sym typeface="Arial"/>
              </a:rPr>
              <a:t>的網路配置將帶給使用者高效能的備份體驗。</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normAutofit fontScale="70000" lnSpcReduction="20000"/>
          </a:bodyPr>
          <a:lstStyle/>
          <a:p>
            <a:pPr rtl="0">
              <a:buNone/>
            </a:pPr>
            <a:r>
              <a:rPr lang="en-US" altLang="zh-TW" sz="2800" b="0" i="0" u="none" strike="noStrike" kern="1200" cap="none" dirty="0" smtClean="0">
                <a:solidFill>
                  <a:schemeClr val="dk1"/>
                </a:solidFill>
                <a:latin typeface="Arial"/>
                <a:ea typeface="Arial"/>
                <a:cs typeface="Arial"/>
                <a:sym typeface="Arial"/>
              </a:rPr>
              <a:t>[CHT]</a:t>
            </a:r>
            <a:endParaRPr lang="zh-TW" altLang="en-US" sz="2800" b="0" dirty="0" smtClean="0"/>
          </a:p>
          <a:p>
            <a:pPr rtl="0" fontAlgn="base"/>
            <a:r>
              <a:rPr lang="zh-TW" altLang="en-US" sz="2800" b="0" i="0" u="none" strike="noStrike" kern="1200" cap="none" dirty="0" smtClean="0">
                <a:solidFill>
                  <a:schemeClr val="dk1"/>
                </a:solidFill>
                <a:latin typeface="Arial"/>
                <a:ea typeface="Arial"/>
                <a:cs typeface="Arial"/>
                <a:sym typeface="Arial"/>
              </a:rPr>
              <a:t>設計</a:t>
            </a:r>
            <a:r>
              <a:rPr lang="en-US" altLang="zh-TW" sz="2800" b="0" i="0" u="none" strike="noStrike" kern="1200" cap="none" dirty="0" smtClean="0">
                <a:solidFill>
                  <a:schemeClr val="dk1"/>
                </a:solidFill>
                <a:latin typeface="Arial"/>
                <a:ea typeface="Arial"/>
                <a:cs typeface="Arial"/>
                <a:sym typeface="Arial"/>
              </a:rPr>
              <a:t>Hybrid Backup Sync</a:t>
            </a:r>
            <a:r>
              <a:rPr lang="zh-TW" altLang="en-US" sz="2800" b="0" i="0" u="none" strike="noStrike" kern="1200" cap="none" dirty="0" smtClean="0">
                <a:solidFill>
                  <a:schemeClr val="dk1"/>
                </a:solidFill>
                <a:latin typeface="Arial"/>
                <a:ea typeface="Arial"/>
                <a:cs typeface="Arial"/>
                <a:sym typeface="Arial"/>
              </a:rPr>
              <a:t>的原因</a:t>
            </a:r>
            <a:r>
              <a:rPr lang="en-US" altLang="zh-TW" sz="2800" b="0" i="0" u="none" strike="noStrike" kern="1200" cap="none" dirty="0" smtClean="0">
                <a:solidFill>
                  <a:schemeClr val="dk1"/>
                </a:solidFill>
                <a:latin typeface="Arial"/>
                <a:ea typeface="Arial"/>
                <a:cs typeface="Arial"/>
                <a:sym typeface="Arial"/>
              </a:rPr>
              <a:t>: </a:t>
            </a:r>
            <a:r>
              <a:rPr lang="zh-TW" altLang="en-US" sz="2800" b="0" i="0" u="none" strike="noStrike" kern="1200" cap="none" dirty="0" smtClean="0">
                <a:solidFill>
                  <a:schemeClr val="dk1"/>
                </a:solidFill>
                <a:latin typeface="Arial"/>
                <a:ea typeface="Arial"/>
                <a:cs typeface="Arial"/>
                <a:sym typeface="Arial"/>
              </a:rPr>
              <a:t>因為我們發現使用者再進行資料保存時會透過備份或者是同步功能來完成，為了讓使用者更容易的完成資料保存的工作，以及將備份和同步做更靈活的組合運用，因此我們將備份、還原以及同步的功能整合至單一應用程式，就是我們現在看到的</a:t>
            </a:r>
            <a:r>
              <a:rPr lang="en-US" altLang="zh-TW" sz="2800" b="0" i="0" u="none" strike="noStrike" kern="1200" cap="none" dirty="0" smtClean="0">
                <a:solidFill>
                  <a:schemeClr val="dk1"/>
                </a:solidFill>
                <a:latin typeface="Arial"/>
                <a:ea typeface="Arial"/>
                <a:cs typeface="Arial"/>
                <a:sym typeface="Arial"/>
              </a:rPr>
              <a:t>Hybrid Backup Sync</a:t>
            </a:r>
          </a:p>
          <a:p>
            <a:pPr rtl="0" fontAlgn="base"/>
            <a:r>
              <a:rPr lang="zh-TW" altLang="en-US" sz="2800" b="0" i="0" u="none" strike="noStrike" kern="1200" cap="none" dirty="0" smtClean="0">
                <a:solidFill>
                  <a:schemeClr val="dk1"/>
                </a:solidFill>
                <a:latin typeface="Arial"/>
                <a:ea typeface="Arial"/>
                <a:cs typeface="Arial"/>
                <a:sym typeface="Arial"/>
              </a:rPr>
              <a:t>單一應用程式除了上述的一些優點之外，也包括了減低系統資源的使用、備份同步任務集中化管理，使用者不用在為了任務的管理和執行，頻繁的切換應用程式，增加困擾</a:t>
            </a:r>
          </a:p>
          <a:p>
            <a:pPr rtl="0" fontAlgn="base"/>
            <a:r>
              <a:rPr lang="en-US" altLang="zh-TW" sz="2800" b="0" i="0" u="none" strike="noStrike" kern="1200" cap="none" dirty="0" smtClean="0">
                <a:solidFill>
                  <a:schemeClr val="dk1"/>
                </a:solidFill>
                <a:latin typeface="Arial"/>
                <a:ea typeface="Arial"/>
                <a:cs typeface="Arial"/>
                <a:sym typeface="Arial"/>
              </a:rPr>
              <a:t>[Paul] </a:t>
            </a:r>
            <a:r>
              <a:rPr lang="zh-TW" altLang="en-US" sz="2800" b="0" i="0" u="none" strike="noStrike" kern="1200" cap="none" dirty="0" smtClean="0">
                <a:solidFill>
                  <a:schemeClr val="dk1"/>
                </a:solidFill>
                <a:latin typeface="Arial"/>
                <a:ea typeface="Arial"/>
                <a:cs typeface="Arial"/>
                <a:sym typeface="Arial"/>
              </a:rPr>
              <a:t>技術上補充</a:t>
            </a:r>
          </a:p>
          <a:p>
            <a:endParaRPr lang="zh-TW" altLang="en-US" sz="28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normAutofit fontScale="55000" lnSpcReduction="20000"/>
          </a:bodyPr>
          <a:lstStyle/>
          <a:p>
            <a:pPr rtl="0">
              <a:buNone/>
            </a:pPr>
            <a:r>
              <a:rPr lang="en-US" altLang="zh-TW" sz="2800" b="0" i="0" u="none" strike="noStrike" kern="1200" cap="none" dirty="0" smtClean="0">
                <a:solidFill>
                  <a:schemeClr val="dk1"/>
                </a:solidFill>
                <a:latin typeface="Arial"/>
                <a:ea typeface="Arial"/>
                <a:cs typeface="Arial"/>
                <a:sym typeface="Arial"/>
              </a:rPr>
              <a:t>[CHT]</a:t>
            </a:r>
            <a:endParaRPr lang="zh-TW" altLang="en-US" sz="2800" b="0" dirty="0" smtClean="0"/>
          </a:p>
          <a:p>
            <a:pPr rtl="0" fontAlgn="base"/>
            <a:r>
              <a:rPr lang="zh-TW" altLang="en-US" sz="2800" b="0" i="0" u="none" strike="noStrike" kern="1200" cap="none" dirty="0" smtClean="0">
                <a:solidFill>
                  <a:schemeClr val="dk1"/>
                </a:solidFill>
                <a:latin typeface="Arial"/>
                <a:ea typeface="Arial"/>
                <a:cs typeface="Arial"/>
                <a:sym typeface="Arial"/>
              </a:rPr>
              <a:t>為了提升資料保存的安全性，使用者會適時的將資料進行備份，更進階的使用者甚至會將備份資料多點存放來達成資料備援及分散風險的目的</a:t>
            </a:r>
          </a:p>
          <a:p>
            <a:pPr rtl="0" fontAlgn="base"/>
            <a:r>
              <a:rPr lang="zh-TW" altLang="en-US" sz="2800" b="0" i="0" u="none" strike="noStrike" kern="1200" cap="none" dirty="0" smtClean="0">
                <a:solidFill>
                  <a:schemeClr val="dk1"/>
                </a:solidFill>
                <a:latin typeface="Arial"/>
                <a:ea typeface="Arial"/>
                <a:cs typeface="Arial"/>
                <a:sym typeface="Arial"/>
              </a:rPr>
              <a:t>為了達成上述的目的，</a:t>
            </a:r>
            <a:r>
              <a:rPr lang="en-US" altLang="zh-TW" sz="2800" b="0" i="0" u="none" strike="noStrike" kern="1200" cap="none" dirty="0" smtClean="0">
                <a:solidFill>
                  <a:schemeClr val="dk1"/>
                </a:solidFill>
                <a:latin typeface="Arial"/>
                <a:ea typeface="Arial"/>
                <a:cs typeface="Arial"/>
                <a:sym typeface="Arial"/>
              </a:rPr>
              <a:t>Hybrid Backup Sync </a:t>
            </a:r>
            <a:r>
              <a:rPr lang="zh-TW" altLang="en-US" sz="2800" b="0" i="0" u="none" strike="noStrike" kern="1200" cap="none" dirty="0" smtClean="0">
                <a:solidFill>
                  <a:schemeClr val="dk1"/>
                </a:solidFill>
                <a:latin typeface="Arial"/>
                <a:ea typeface="Arial"/>
                <a:cs typeface="Arial"/>
                <a:sym typeface="Arial"/>
              </a:rPr>
              <a:t>可協助使用者將資料有效率的備份至多點存放</a:t>
            </a:r>
          </a:p>
          <a:p>
            <a:pPr rtl="0" fontAlgn="base"/>
            <a:r>
              <a:rPr lang="zh-TW" altLang="en-US" sz="2800" b="0" i="0" u="none" strike="noStrike" kern="1200" cap="none" dirty="0" smtClean="0">
                <a:solidFill>
                  <a:schemeClr val="dk1"/>
                </a:solidFill>
                <a:latin typeface="Arial"/>
                <a:ea typeface="Arial"/>
                <a:cs typeface="Arial"/>
                <a:sym typeface="Arial"/>
              </a:rPr>
              <a:t>資料備份存放位置，由進而遠</a:t>
            </a:r>
            <a:r>
              <a:rPr lang="en-US" altLang="zh-TW" sz="2800" b="0" i="0" u="none" strike="noStrike" kern="1200" cap="none" dirty="0" smtClean="0">
                <a:solidFill>
                  <a:schemeClr val="dk1"/>
                </a:solidFill>
                <a:latin typeface="Arial"/>
                <a:ea typeface="Arial"/>
                <a:cs typeface="Arial"/>
                <a:sym typeface="Arial"/>
              </a:rPr>
              <a:t>: </a:t>
            </a:r>
            <a:r>
              <a:rPr lang="zh-TW" altLang="en-US" sz="2800" b="0" i="0" u="none" strike="noStrike" kern="1200" cap="none" dirty="0" smtClean="0">
                <a:solidFill>
                  <a:schemeClr val="dk1"/>
                </a:solidFill>
                <a:latin typeface="Arial"/>
                <a:ea typeface="Arial"/>
                <a:cs typeface="Arial"/>
                <a:sym typeface="Arial"/>
              </a:rPr>
              <a:t>本地端 </a:t>
            </a:r>
            <a:r>
              <a:rPr lang="en-US" altLang="zh-TW" sz="2800" b="0" i="0" u="none" strike="noStrike" kern="1200" cap="none" dirty="0" smtClean="0">
                <a:solidFill>
                  <a:schemeClr val="dk1"/>
                </a:solidFill>
                <a:latin typeface="Arial"/>
                <a:ea typeface="Arial"/>
                <a:cs typeface="Arial"/>
                <a:sym typeface="Arial"/>
              </a:rPr>
              <a:t>-&gt; </a:t>
            </a:r>
            <a:r>
              <a:rPr lang="zh-TW" altLang="en-US" sz="2800" b="0" i="0" u="none" strike="noStrike" kern="1200" cap="none" dirty="0" smtClean="0">
                <a:solidFill>
                  <a:schemeClr val="dk1"/>
                </a:solidFill>
                <a:latin typeface="Arial"/>
                <a:ea typeface="Arial"/>
                <a:cs typeface="Arial"/>
                <a:sym typeface="Arial"/>
              </a:rPr>
              <a:t>異地端 </a:t>
            </a:r>
            <a:r>
              <a:rPr lang="en-US" altLang="zh-TW" sz="2800" b="0" i="0" u="none" strike="noStrike" kern="1200" cap="none" dirty="0" smtClean="0">
                <a:solidFill>
                  <a:schemeClr val="dk1"/>
                </a:solidFill>
                <a:latin typeface="Arial"/>
                <a:ea typeface="Arial"/>
                <a:cs typeface="Arial"/>
                <a:sym typeface="Arial"/>
              </a:rPr>
              <a:t>-&gt; </a:t>
            </a:r>
            <a:r>
              <a:rPr lang="zh-TW" altLang="en-US" sz="2800" b="0" i="0" u="none" strike="noStrike" kern="1200" cap="none" dirty="0" smtClean="0">
                <a:solidFill>
                  <a:schemeClr val="dk1"/>
                </a:solidFill>
                <a:latin typeface="Arial"/>
                <a:ea typeface="Arial"/>
                <a:cs typeface="Arial"/>
                <a:sym typeface="Arial"/>
              </a:rPr>
              <a:t>雲端</a:t>
            </a:r>
          </a:p>
          <a:p>
            <a:pPr lvl="1" rtl="0" fontAlgn="base"/>
            <a:r>
              <a:rPr lang="zh-TW" altLang="en-US" sz="2800" b="0" i="0" u="none" strike="noStrike" kern="1200" cap="none" dirty="0" smtClean="0">
                <a:solidFill>
                  <a:schemeClr val="dk1"/>
                </a:solidFill>
                <a:latin typeface="Arial"/>
                <a:ea typeface="Arial"/>
                <a:cs typeface="Arial"/>
                <a:sym typeface="Arial"/>
              </a:rPr>
              <a:t>本地端</a:t>
            </a:r>
            <a:r>
              <a:rPr lang="en-US" altLang="zh-TW" sz="2800" b="0" i="0" u="none" strike="noStrike" kern="1200" cap="none" dirty="0" smtClean="0">
                <a:solidFill>
                  <a:schemeClr val="dk1"/>
                </a:solidFill>
                <a:latin typeface="Arial"/>
                <a:ea typeface="Arial"/>
                <a:cs typeface="Arial"/>
                <a:sym typeface="Arial"/>
              </a:rPr>
              <a:t>: </a:t>
            </a:r>
            <a:r>
              <a:rPr lang="zh-TW" altLang="en-US" sz="2800" b="0" i="0" u="none" strike="noStrike" kern="1200" cap="none" dirty="0" smtClean="0">
                <a:solidFill>
                  <a:schemeClr val="dk1"/>
                </a:solidFill>
                <a:latin typeface="Arial"/>
                <a:ea typeface="Arial"/>
                <a:cs typeface="Arial"/>
                <a:sym typeface="Arial"/>
              </a:rPr>
              <a:t>本機</a:t>
            </a:r>
            <a:r>
              <a:rPr lang="en-US" altLang="zh-TW" sz="2800" b="0" i="0" u="none" strike="noStrike" kern="1200" cap="none" dirty="0" smtClean="0">
                <a:solidFill>
                  <a:schemeClr val="dk1"/>
                </a:solidFill>
                <a:latin typeface="Arial"/>
                <a:ea typeface="Arial"/>
                <a:cs typeface="Arial"/>
                <a:sym typeface="Arial"/>
              </a:rPr>
              <a:t>NAS, </a:t>
            </a:r>
            <a:r>
              <a:rPr lang="zh-TW" altLang="en-US" sz="2800" b="0" i="0" u="none" strike="noStrike" kern="1200" cap="none" dirty="0" smtClean="0">
                <a:solidFill>
                  <a:schemeClr val="dk1"/>
                </a:solidFill>
                <a:latin typeface="Arial"/>
                <a:ea typeface="Arial"/>
                <a:cs typeface="Arial"/>
                <a:sym typeface="Arial"/>
              </a:rPr>
              <a:t>外接裝置</a:t>
            </a:r>
          </a:p>
          <a:p>
            <a:pPr lvl="1" rtl="0" fontAlgn="base"/>
            <a:r>
              <a:rPr lang="zh-TW" altLang="en-US" sz="2800" b="0" i="0" u="none" strike="noStrike" kern="1200" cap="none" dirty="0" smtClean="0">
                <a:solidFill>
                  <a:schemeClr val="dk1"/>
                </a:solidFill>
                <a:latin typeface="Arial"/>
                <a:ea typeface="Arial"/>
                <a:cs typeface="Arial"/>
                <a:sym typeface="Arial"/>
              </a:rPr>
              <a:t>異地端</a:t>
            </a:r>
            <a:r>
              <a:rPr lang="en-US" altLang="zh-TW" sz="2800" b="0" i="0" u="none" strike="noStrike" kern="1200" cap="none" dirty="0" smtClean="0">
                <a:solidFill>
                  <a:schemeClr val="dk1"/>
                </a:solidFill>
                <a:latin typeface="Arial"/>
                <a:ea typeface="Arial"/>
                <a:cs typeface="Arial"/>
                <a:sym typeface="Arial"/>
              </a:rPr>
              <a:t>: </a:t>
            </a:r>
            <a:r>
              <a:rPr lang="zh-TW" altLang="en-US" sz="2800" b="0" i="0" u="none" strike="noStrike" kern="1200" cap="none" dirty="0" smtClean="0">
                <a:solidFill>
                  <a:schemeClr val="dk1"/>
                </a:solidFill>
                <a:latin typeface="Arial"/>
                <a:ea typeface="Arial"/>
                <a:cs typeface="Arial"/>
                <a:sym typeface="Arial"/>
              </a:rPr>
              <a:t>範圍根據資料備份的來源端及目的端的位置遠近，從不同棟大樓至不同城市、國家</a:t>
            </a:r>
          </a:p>
          <a:p>
            <a:pPr lvl="1" rtl="0" fontAlgn="base"/>
            <a:r>
              <a:rPr lang="zh-TW" altLang="en-US" sz="2800" b="0" i="0" u="none" strike="noStrike" kern="1200" cap="none" dirty="0" smtClean="0">
                <a:solidFill>
                  <a:schemeClr val="dk1"/>
                </a:solidFill>
                <a:latin typeface="Arial"/>
                <a:ea typeface="Arial"/>
                <a:cs typeface="Arial"/>
                <a:sym typeface="Arial"/>
              </a:rPr>
              <a:t>雲端</a:t>
            </a:r>
            <a:r>
              <a:rPr lang="en-US" altLang="zh-TW" sz="2800" b="0" i="0" u="none" strike="noStrike" kern="1200" cap="none" dirty="0" smtClean="0">
                <a:solidFill>
                  <a:schemeClr val="dk1"/>
                </a:solidFill>
                <a:latin typeface="Arial"/>
                <a:ea typeface="Arial"/>
                <a:cs typeface="Arial"/>
                <a:sym typeface="Arial"/>
              </a:rPr>
              <a:t>:  </a:t>
            </a:r>
            <a:r>
              <a:rPr lang="zh-TW" altLang="en-US" sz="2800" b="0" i="0" u="none" strike="noStrike" kern="1200" cap="none" dirty="0" smtClean="0">
                <a:solidFill>
                  <a:schemeClr val="dk1"/>
                </a:solidFill>
                <a:latin typeface="Arial"/>
                <a:ea typeface="Arial"/>
                <a:cs typeface="Arial"/>
                <a:sym typeface="Arial"/>
              </a:rPr>
              <a:t>雲服務在近年來蓬勃發展，它提供了穩定的網路環境加上強大的運算能力；雲服務已是使用者高度的接受的資料儲存方式。有鑑於此，</a:t>
            </a:r>
            <a:r>
              <a:rPr lang="en-US" altLang="zh-TW" sz="2800" b="0" i="0" u="none" strike="noStrike" kern="1200" cap="none" dirty="0" smtClean="0">
                <a:solidFill>
                  <a:schemeClr val="dk1"/>
                </a:solidFill>
                <a:latin typeface="Arial"/>
                <a:ea typeface="Arial"/>
                <a:cs typeface="Arial"/>
                <a:sym typeface="Arial"/>
              </a:rPr>
              <a:t>Hybrid Backup Sync</a:t>
            </a:r>
            <a:r>
              <a:rPr lang="zh-TW" altLang="en-US" sz="2800" b="0" i="0" u="none" strike="noStrike" kern="1200" cap="none" dirty="0" smtClean="0">
                <a:solidFill>
                  <a:schemeClr val="dk1"/>
                </a:solidFill>
                <a:latin typeface="Arial"/>
                <a:ea typeface="Arial"/>
                <a:cs typeface="Arial"/>
                <a:sym typeface="Arial"/>
              </a:rPr>
              <a:t>支援了多樣受歡迎的的雲服務，</a:t>
            </a:r>
          </a:p>
          <a:p>
            <a:pPr rtl="0" fontAlgn="base"/>
            <a:r>
              <a:rPr lang="zh-TW" altLang="en-US" sz="2800" b="0" i="0" u="none" strike="noStrike" kern="1200" cap="none" dirty="0" smtClean="0">
                <a:solidFill>
                  <a:schemeClr val="dk1"/>
                </a:solidFill>
                <a:latin typeface="Arial"/>
                <a:ea typeface="Arial"/>
                <a:cs typeface="Arial"/>
                <a:sym typeface="Arial"/>
              </a:rPr>
              <a:t>根據過往的支援客戶經驗發現，使用者不會只將資料存放在單一位置，透過</a:t>
            </a:r>
            <a:r>
              <a:rPr lang="en-US" altLang="zh-TW" sz="2800" b="0" i="0" u="none" strike="noStrike" kern="1200" cap="none" dirty="0" smtClean="0">
                <a:solidFill>
                  <a:schemeClr val="dk1"/>
                </a:solidFill>
                <a:latin typeface="Arial"/>
                <a:ea typeface="Arial"/>
                <a:cs typeface="Arial"/>
                <a:sym typeface="Arial"/>
              </a:rPr>
              <a:t>Hybrid Backup Sync</a:t>
            </a:r>
            <a:r>
              <a:rPr lang="zh-TW" altLang="en-US" sz="2800" b="0" i="0" u="none" strike="noStrike" kern="1200" cap="none" dirty="0" smtClean="0">
                <a:solidFill>
                  <a:schemeClr val="dk1"/>
                </a:solidFill>
                <a:latin typeface="Arial"/>
                <a:ea typeface="Arial"/>
                <a:cs typeface="Arial"/>
                <a:sym typeface="Arial"/>
              </a:rPr>
              <a:t>使用者能將私有雲和公有雲做更靈活的運用，定義自己的混合雲</a:t>
            </a:r>
          </a:p>
          <a:p>
            <a:endParaRPr lang="zh-TW" altLang="en-US" sz="28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381000" y="685800"/>
            <a:ext cx="6096000" cy="3429000"/>
          </a:xfrm>
        </p:spPr>
      </p:sp>
      <p:sp>
        <p:nvSpPr>
          <p:cNvPr id="3" name="備忘稿版面配置區 2"/>
          <p:cNvSpPr>
            <a:spLocks noGrp="1"/>
          </p:cNvSpPr>
          <p:nvPr>
            <p:ph type="body" idx="1"/>
          </p:nvPr>
        </p:nvSpPr>
        <p:spPr/>
        <p:txBody>
          <a:bodyPr>
            <a:normAutofit fontScale="77500" lnSpcReduction="20000"/>
          </a:bodyPr>
          <a:lstStyle/>
          <a:p>
            <a:pPr rtl="0">
              <a:buNone/>
            </a:pPr>
            <a:r>
              <a:rPr lang="en-US" altLang="zh-TW" sz="2800" b="0" i="0" u="none" strike="noStrike" kern="1200" cap="none" dirty="0" smtClean="0">
                <a:solidFill>
                  <a:schemeClr val="dk1"/>
                </a:solidFill>
                <a:latin typeface="Arial"/>
                <a:ea typeface="Arial"/>
                <a:cs typeface="Arial"/>
                <a:sym typeface="Arial"/>
              </a:rPr>
              <a:t>[CHT]</a:t>
            </a:r>
            <a:endParaRPr lang="zh-TW" altLang="en-US" sz="2800" b="0" dirty="0" smtClean="0"/>
          </a:p>
          <a:p>
            <a:pPr rtl="0" fontAlgn="base"/>
            <a:r>
              <a:rPr lang="zh-TW" altLang="en-US" sz="2800" b="0" i="0" u="none" strike="noStrike" kern="1200" cap="none" dirty="0" smtClean="0">
                <a:solidFill>
                  <a:schemeClr val="dk1"/>
                </a:solidFill>
                <a:latin typeface="Arial"/>
                <a:ea typeface="Arial"/>
                <a:cs typeface="Arial"/>
                <a:sym typeface="Arial"/>
              </a:rPr>
              <a:t>為了讓備份能穩定且有效率的運行，</a:t>
            </a:r>
            <a:r>
              <a:rPr lang="en-US" altLang="zh-TW" sz="2800" b="0" i="0" u="none" strike="noStrike" kern="1200" cap="none" dirty="0" smtClean="0">
                <a:solidFill>
                  <a:schemeClr val="dk1"/>
                </a:solidFill>
                <a:latin typeface="Arial"/>
                <a:ea typeface="Arial"/>
                <a:cs typeface="Arial"/>
                <a:sym typeface="Arial"/>
              </a:rPr>
              <a:t>Hybrid Backup Sync</a:t>
            </a:r>
            <a:r>
              <a:rPr lang="zh-TW" altLang="en-US" sz="2800" b="0" i="0" u="none" strike="noStrike" kern="1200" cap="none" dirty="0" smtClean="0">
                <a:solidFill>
                  <a:schemeClr val="dk1"/>
                </a:solidFill>
                <a:latin typeface="Arial"/>
                <a:ea typeface="Arial"/>
                <a:cs typeface="Arial"/>
                <a:sym typeface="Arial"/>
              </a:rPr>
              <a:t>融合了以下三要素</a:t>
            </a:r>
            <a:r>
              <a:rPr lang="en-US" altLang="zh-TW" sz="2800" b="0" i="0" u="none" strike="noStrike" kern="1200" cap="none" dirty="0" smtClean="0">
                <a:solidFill>
                  <a:schemeClr val="dk1"/>
                </a:solidFill>
                <a:latin typeface="Arial"/>
                <a:ea typeface="Arial"/>
                <a:cs typeface="Arial"/>
                <a:sym typeface="Arial"/>
              </a:rPr>
              <a:t>:</a:t>
            </a:r>
          </a:p>
          <a:p>
            <a:pPr lvl="1" rtl="0" fontAlgn="base"/>
            <a:r>
              <a:rPr lang="zh-TW" altLang="en-US" sz="2800" b="0" i="0" u="none" strike="noStrike" kern="1200" cap="none" dirty="0" smtClean="0">
                <a:solidFill>
                  <a:schemeClr val="dk1"/>
                </a:solidFill>
                <a:latin typeface="Arial"/>
                <a:ea typeface="Arial"/>
                <a:cs typeface="Arial"/>
                <a:sym typeface="Arial"/>
              </a:rPr>
              <a:t>資料減量</a:t>
            </a:r>
            <a:r>
              <a:rPr lang="en-US" altLang="zh-TW" sz="2800" b="0" i="0" u="none" strike="noStrike" kern="1200" cap="none" dirty="0" smtClean="0">
                <a:solidFill>
                  <a:schemeClr val="dk1"/>
                </a:solidFill>
                <a:latin typeface="Arial"/>
                <a:ea typeface="Arial"/>
                <a:cs typeface="Arial"/>
                <a:sym typeface="Arial"/>
              </a:rPr>
              <a:t>: </a:t>
            </a:r>
            <a:r>
              <a:rPr lang="zh-TW" altLang="en-US" sz="2800" b="0" i="0" u="none" strike="noStrike" kern="1200" cap="none" dirty="0" smtClean="0">
                <a:solidFill>
                  <a:schemeClr val="dk1"/>
                </a:solidFill>
                <a:latin typeface="Arial"/>
                <a:ea typeface="Arial"/>
                <a:cs typeface="Arial"/>
                <a:sym typeface="Arial"/>
              </a:rPr>
              <a:t>讓資料備份更有效率</a:t>
            </a:r>
            <a:r>
              <a:rPr lang="en-US" altLang="zh-TW" sz="2800" b="0" i="0" u="none" strike="noStrike" kern="1200" cap="none" dirty="0" smtClean="0">
                <a:solidFill>
                  <a:schemeClr val="dk1"/>
                </a:solidFill>
                <a:latin typeface="Arial"/>
                <a:ea typeface="Arial"/>
                <a:cs typeface="Arial"/>
                <a:sym typeface="Arial"/>
              </a:rPr>
              <a:t>(</a:t>
            </a:r>
            <a:r>
              <a:rPr lang="zh-TW" altLang="en-US" sz="2800" b="0" i="0" u="none" strike="noStrike" kern="1200" cap="none" dirty="0" smtClean="0">
                <a:solidFill>
                  <a:schemeClr val="dk1"/>
                </a:solidFill>
                <a:latin typeface="Arial"/>
                <a:ea typeface="Arial"/>
                <a:cs typeface="Arial"/>
                <a:sym typeface="Arial"/>
              </a:rPr>
              <a:t>檔案壓縮、檔案過濾器</a:t>
            </a:r>
            <a:r>
              <a:rPr lang="en-US" altLang="zh-TW" sz="2800" b="0" i="0" u="none" strike="noStrike" kern="1200" cap="none" dirty="0" smtClean="0">
                <a:solidFill>
                  <a:schemeClr val="dk1"/>
                </a:solidFill>
                <a:latin typeface="Arial"/>
                <a:ea typeface="Arial"/>
                <a:cs typeface="Arial"/>
                <a:sym typeface="Arial"/>
              </a:rPr>
              <a:t>)</a:t>
            </a:r>
          </a:p>
          <a:p>
            <a:pPr lvl="1" rtl="0" fontAlgn="base"/>
            <a:r>
              <a:rPr lang="zh-TW" altLang="en-US" sz="2800" b="0" i="0" u="none" strike="noStrike" kern="1200" cap="none" dirty="0" smtClean="0">
                <a:solidFill>
                  <a:schemeClr val="dk1"/>
                </a:solidFill>
                <a:latin typeface="Arial"/>
                <a:ea typeface="Arial"/>
                <a:cs typeface="Arial"/>
                <a:sym typeface="Arial"/>
              </a:rPr>
              <a:t>資料安全</a:t>
            </a:r>
            <a:r>
              <a:rPr lang="en-US" altLang="zh-TW" sz="2800" b="0" i="0" u="none" strike="noStrike" kern="1200" cap="none" dirty="0" smtClean="0">
                <a:solidFill>
                  <a:schemeClr val="dk1"/>
                </a:solidFill>
                <a:latin typeface="Arial"/>
                <a:ea typeface="Arial"/>
                <a:cs typeface="Arial"/>
                <a:sym typeface="Arial"/>
              </a:rPr>
              <a:t>: </a:t>
            </a:r>
            <a:r>
              <a:rPr lang="zh-TW" altLang="en-US" sz="2800" b="0" i="0" u="none" strike="noStrike" kern="1200" cap="none" dirty="0" smtClean="0">
                <a:solidFill>
                  <a:schemeClr val="dk1"/>
                </a:solidFill>
                <a:latin typeface="Arial"/>
                <a:ea typeface="Arial"/>
                <a:cs typeface="Arial"/>
                <a:sym typeface="Arial"/>
              </a:rPr>
              <a:t>透過</a:t>
            </a:r>
            <a:r>
              <a:rPr lang="en-US" altLang="zh-TW" sz="2800" b="0" i="0" u="none" strike="noStrike" kern="1200" cap="none" dirty="0" smtClean="0">
                <a:solidFill>
                  <a:schemeClr val="dk1"/>
                </a:solidFill>
                <a:latin typeface="Arial"/>
                <a:ea typeface="Arial"/>
                <a:cs typeface="Arial"/>
                <a:sym typeface="Arial"/>
              </a:rPr>
              <a:t>HTTPS, </a:t>
            </a:r>
            <a:r>
              <a:rPr lang="zh-TW" altLang="en-US" sz="2800" b="0" i="0" u="none" strike="noStrike" kern="1200" cap="none" dirty="0" smtClean="0">
                <a:solidFill>
                  <a:schemeClr val="dk1"/>
                </a:solidFill>
                <a:latin typeface="Arial"/>
                <a:ea typeface="Arial"/>
                <a:cs typeface="Arial"/>
                <a:sym typeface="Arial"/>
              </a:rPr>
              <a:t>客戶端加密，確保資料在傳輸及保存皆安全無虞</a:t>
            </a:r>
          </a:p>
          <a:p>
            <a:pPr lvl="1" rtl="0" fontAlgn="base"/>
            <a:r>
              <a:rPr lang="zh-TW" altLang="en-US" sz="2800" b="0" i="0" u="none" strike="noStrike" kern="1200" cap="none" dirty="0" smtClean="0">
                <a:solidFill>
                  <a:schemeClr val="dk1"/>
                </a:solidFill>
                <a:latin typeface="Arial"/>
                <a:ea typeface="Arial"/>
                <a:cs typeface="Arial"/>
                <a:sym typeface="Arial"/>
              </a:rPr>
              <a:t>多版本備份</a:t>
            </a:r>
            <a:r>
              <a:rPr lang="en-US" altLang="zh-TW" sz="2800" b="0" i="0" u="none" strike="noStrike" kern="1200" cap="none" dirty="0" smtClean="0">
                <a:solidFill>
                  <a:schemeClr val="dk1"/>
                </a:solidFill>
                <a:latin typeface="Arial"/>
                <a:ea typeface="Arial"/>
                <a:cs typeface="Arial"/>
                <a:sym typeface="Arial"/>
              </a:rPr>
              <a:t>:  </a:t>
            </a:r>
            <a:r>
              <a:rPr lang="zh-TW" altLang="en-US" sz="2800" b="0" i="0" u="none" strike="noStrike" kern="1200" cap="none" dirty="0" smtClean="0">
                <a:solidFill>
                  <a:schemeClr val="dk1"/>
                </a:solidFill>
                <a:latin typeface="Arial"/>
                <a:ea typeface="Arial"/>
                <a:cs typeface="Arial"/>
                <a:sym typeface="Arial"/>
              </a:rPr>
              <a:t>基於檔案多時間點的備份，還原時可有多版本的選擇，資料備援可更及時還原至所需的那個時間點</a:t>
            </a:r>
          </a:p>
          <a:p>
            <a:pPr rtl="0" fontAlgn="base"/>
            <a:r>
              <a:rPr lang="en-US" altLang="zh-TW" sz="2800" b="0" i="0" u="none" strike="noStrike" kern="1200" cap="none" dirty="0" smtClean="0">
                <a:solidFill>
                  <a:schemeClr val="dk1"/>
                </a:solidFill>
                <a:latin typeface="Arial"/>
                <a:ea typeface="Arial"/>
                <a:cs typeface="Arial"/>
                <a:sym typeface="Arial"/>
              </a:rPr>
              <a:t>[Paul]</a:t>
            </a:r>
          </a:p>
          <a:p>
            <a:pPr lvl="1" rtl="0" fontAlgn="base"/>
            <a:r>
              <a:rPr lang="zh-TW" altLang="en-US" sz="2800" b="0" i="0" u="none" strike="noStrike" kern="1200" cap="none" dirty="0" smtClean="0">
                <a:solidFill>
                  <a:schemeClr val="dk1"/>
                </a:solidFill>
                <a:latin typeface="Arial"/>
                <a:ea typeface="Arial"/>
                <a:cs typeface="Arial"/>
                <a:sym typeface="Arial"/>
              </a:rPr>
              <a:t>壓縮使用情境</a:t>
            </a:r>
            <a:r>
              <a:rPr lang="en-US" altLang="zh-TW" sz="2800" b="0" i="0" u="none" strike="noStrike" kern="1200" cap="none" dirty="0" smtClean="0">
                <a:solidFill>
                  <a:schemeClr val="dk1"/>
                </a:solidFill>
                <a:latin typeface="Arial"/>
                <a:ea typeface="Arial"/>
                <a:cs typeface="Arial"/>
                <a:sym typeface="Arial"/>
              </a:rPr>
              <a:t>(</a:t>
            </a:r>
            <a:r>
              <a:rPr lang="zh-TW" altLang="en-US" sz="2800" b="0" i="0" u="none" strike="noStrike" kern="1200" cap="none" dirty="0" smtClean="0">
                <a:solidFill>
                  <a:schemeClr val="dk1"/>
                </a:solidFill>
                <a:latin typeface="Arial"/>
                <a:ea typeface="Arial"/>
                <a:cs typeface="Arial"/>
                <a:sym typeface="Arial"/>
              </a:rPr>
              <a:t>檔案類型，</a:t>
            </a:r>
            <a:r>
              <a:rPr lang="en-US" altLang="zh-TW" sz="2800" b="0" i="0" u="none" strike="noStrike" kern="1200" cap="none" dirty="0" smtClean="0">
                <a:solidFill>
                  <a:schemeClr val="dk1"/>
                </a:solidFill>
                <a:latin typeface="Arial"/>
                <a:ea typeface="Arial"/>
                <a:cs typeface="Arial"/>
                <a:sym typeface="Arial"/>
              </a:rPr>
              <a:t>10GbE</a:t>
            </a:r>
            <a:r>
              <a:rPr lang="zh-TW" altLang="en-US" sz="2800" b="0" i="0" u="none" strike="noStrike" kern="1200" cap="none" dirty="0" smtClean="0">
                <a:solidFill>
                  <a:schemeClr val="dk1"/>
                </a:solidFill>
                <a:latin typeface="Arial"/>
                <a:ea typeface="Arial"/>
                <a:cs typeface="Arial"/>
                <a:sym typeface="Arial"/>
              </a:rPr>
              <a:t>是否要用</a:t>
            </a:r>
            <a:r>
              <a:rPr lang="en-US" altLang="zh-TW" sz="2800" b="0" i="0" u="none" strike="noStrike" kern="1200" cap="none" dirty="0" smtClean="0">
                <a:solidFill>
                  <a:schemeClr val="dk1"/>
                </a:solidFill>
                <a:latin typeface="Arial"/>
                <a:ea typeface="Arial"/>
                <a:cs typeface="Arial"/>
                <a:sym typeface="Arial"/>
              </a:rPr>
              <a:t>)</a:t>
            </a:r>
          </a:p>
          <a:p>
            <a:pPr lvl="1" rtl="0" fontAlgn="base"/>
            <a:r>
              <a:rPr lang="zh-TW" altLang="en-US" sz="2800" b="0" i="0" u="none" strike="noStrike" kern="1200" cap="none" dirty="0" smtClean="0">
                <a:solidFill>
                  <a:schemeClr val="dk1"/>
                </a:solidFill>
                <a:latin typeface="Arial"/>
                <a:ea typeface="Arial"/>
                <a:cs typeface="Arial"/>
                <a:sym typeface="Arial"/>
              </a:rPr>
              <a:t>多版本備份</a:t>
            </a:r>
          </a:p>
          <a:p>
            <a:endParaRPr lang="zh-TW" altLang="en-US" sz="2800"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bg1"/>
        </a:solidFill>
        <a:effectLst/>
      </p:bgPr>
    </p:bg>
    <p:spTree>
      <p:nvGrpSpPr>
        <p:cNvPr id="1" name="Shape 9"/>
        <p:cNvGrpSpPr/>
        <p:nvPr/>
      </p:nvGrpSpPr>
      <p:grpSpPr>
        <a:xfrm>
          <a:off x="0" y="0"/>
          <a:ext cx="0" cy="0"/>
          <a:chOff x="0" y="0"/>
          <a:chExt cx="0" cy="0"/>
        </a:xfrm>
      </p:grpSpPr>
      <p:pic>
        <p:nvPicPr>
          <p:cNvPr id="5" name="Picture 2" descr="D:\工作進行中\20170911直播母版16比9\母片\2017_Think Big母版16比9_C內頁.jpg"/>
          <p:cNvPicPr>
            <a:picLocks noChangeAspect="1" noChangeArrowheads="1"/>
          </p:cNvPicPr>
          <p:nvPr userDrawn="1"/>
        </p:nvPicPr>
        <p:blipFill>
          <a:blip r:embed="rId2" cstate="print"/>
          <a:stretch>
            <a:fillRect/>
          </a:stretch>
        </p:blipFill>
        <p:spPr bwMode="auto">
          <a:xfrm>
            <a:off x="4226" y="-18"/>
            <a:ext cx="9135516" cy="5138086"/>
          </a:xfrm>
          <a:prstGeom prst="rect">
            <a:avLst/>
          </a:prstGeom>
          <a:noFill/>
        </p:spPr>
      </p:pic>
      <p:sp>
        <p:nvSpPr>
          <p:cNvPr id="10" name="Shape 10"/>
          <p:cNvSpPr txBox="1">
            <a:spLocks noGrp="1"/>
          </p:cNvSpPr>
          <p:nvPr>
            <p:ph type="ctrTitle"/>
          </p:nvPr>
        </p:nvSpPr>
        <p:spPr>
          <a:xfrm>
            <a:off x="311708" y="744575"/>
            <a:ext cx="8520599" cy="2052599"/>
          </a:xfrm>
          <a:prstGeom prst="rect">
            <a:avLst/>
          </a:prstGeom>
          <a:noFill/>
          <a:ln>
            <a:noFill/>
          </a:ln>
        </p:spPr>
        <p:txBody>
          <a:bodyPr wrap="square" lIns="91425" tIns="91425" rIns="91425" bIns="91425" anchor="b" anchorCtr="0"/>
          <a:lstStyle>
            <a:lvl1pPr marL="0" marR="0" lvl="0" indent="0" algn="ctr" rtl="0">
              <a:lnSpc>
                <a:spcPct val="100000"/>
              </a:lnSpc>
              <a:spcBef>
                <a:spcPts val="0"/>
              </a:spcBef>
              <a:spcAft>
                <a:spcPts val="0"/>
              </a:spcAft>
              <a:buClr>
                <a:schemeClr val="dk1"/>
              </a:buClr>
              <a:buFont typeface="Verdana"/>
              <a:buNone/>
              <a:defRPr sz="5200" b="1" i="0" u="none" strike="noStrike" cap="none">
                <a:solidFill>
                  <a:schemeClr val="dk1"/>
                </a:solidFill>
                <a:latin typeface="Verdana"/>
                <a:ea typeface="Verdana"/>
                <a:cs typeface="Verdana"/>
                <a:sym typeface="Verdana"/>
              </a:defRPr>
            </a:lvl1pPr>
            <a:lvl2pPr lvl="1" indent="0" algn="ctr">
              <a:spcBef>
                <a:spcPts val="0"/>
              </a:spcBef>
              <a:buClr>
                <a:schemeClr val="dk1"/>
              </a:buClr>
              <a:buFont typeface="Arial"/>
              <a:buNone/>
              <a:defRPr sz="5200">
                <a:solidFill>
                  <a:schemeClr val="dk1"/>
                </a:solidFill>
              </a:defRPr>
            </a:lvl2pPr>
            <a:lvl3pPr lvl="2" indent="0" algn="ctr">
              <a:spcBef>
                <a:spcPts val="0"/>
              </a:spcBef>
              <a:buClr>
                <a:schemeClr val="dk1"/>
              </a:buClr>
              <a:buFont typeface="Arial"/>
              <a:buNone/>
              <a:defRPr sz="5200">
                <a:solidFill>
                  <a:schemeClr val="dk1"/>
                </a:solidFill>
              </a:defRPr>
            </a:lvl3pPr>
            <a:lvl4pPr lvl="3" indent="0" algn="ctr">
              <a:spcBef>
                <a:spcPts val="0"/>
              </a:spcBef>
              <a:buClr>
                <a:schemeClr val="dk1"/>
              </a:buClr>
              <a:buFont typeface="Arial"/>
              <a:buNone/>
              <a:defRPr sz="5200">
                <a:solidFill>
                  <a:schemeClr val="dk1"/>
                </a:solidFill>
              </a:defRPr>
            </a:lvl4pPr>
            <a:lvl5pPr lvl="4" indent="0" algn="ctr">
              <a:spcBef>
                <a:spcPts val="0"/>
              </a:spcBef>
              <a:buClr>
                <a:schemeClr val="dk1"/>
              </a:buClr>
              <a:buFont typeface="Arial"/>
              <a:buNone/>
              <a:defRPr sz="5200">
                <a:solidFill>
                  <a:schemeClr val="dk1"/>
                </a:solidFill>
              </a:defRPr>
            </a:lvl5pPr>
            <a:lvl6pPr lvl="5" indent="0" algn="ctr">
              <a:spcBef>
                <a:spcPts val="0"/>
              </a:spcBef>
              <a:buClr>
                <a:schemeClr val="dk1"/>
              </a:buClr>
              <a:buFont typeface="Arial"/>
              <a:buNone/>
              <a:defRPr sz="5200">
                <a:solidFill>
                  <a:schemeClr val="dk1"/>
                </a:solidFill>
              </a:defRPr>
            </a:lvl6pPr>
            <a:lvl7pPr lvl="6" indent="0" algn="ctr">
              <a:spcBef>
                <a:spcPts val="0"/>
              </a:spcBef>
              <a:buClr>
                <a:schemeClr val="dk1"/>
              </a:buClr>
              <a:buFont typeface="Arial"/>
              <a:buNone/>
              <a:defRPr sz="5200">
                <a:solidFill>
                  <a:schemeClr val="dk1"/>
                </a:solidFill>
              </a:defRPr>
            </a:lvl7pPr>
            <a:lvl8pPr lvl="7" indent="0" algn="ctr">
              <a:spcBef>
                <a:spcPts val="0"/>
              </a:spcBef>
              <a:buClr>
                <a:schemeClr val="dk1"/>
              </a:buClr>
              <a:buFont typeface="Arial"/>
              <a:buNone/>
              <a:defRPr sz="5200">
                <a:solidFill>
                  <a:schemeClr val="dk1"/>
                </a:solidFill>
              </a:defRPr>
            </a:lvl8pPr>
            <a:lvl9pPr lvl="8" indent="0" algn="ctr">
              <a:spcBef>
                <a:spcPts val="0"/>
              </a:spcBef>
              <a:buClr>
                <a:schemeClr val="dk1"/>
              </a:buClr>
              <a:buFont typeface="Arial"/>
              <a:buNone/>
              <a:defRPr sz="5200">
                <a:solidFill>
                  <a:schemeClr val="dk1"/>
                </a:solidFill>
              </a:defRPr>
            </a:lvl9pPr>
          </a:lstStyle>
          <a:p>
            <a:endParaRPr dirty="0"/>
          </a:p>
        </p:txBody>
      </p:sp>
      <p:sp>
        <p:nvSpPr>
          <p:cNvPr id="11" name="Shape 11"/>
          <p:cNvSpPr txBox="1">
            <a:spLocks noGrp="1"/>
          </p:cNvSpPr>
          <p:nvPr>
            <p:ph type="subTitle" idx="1"/>
          </p:nvPr>
        </p:nvSpPr>
        <p:spPr>
          <a:xfrm>
            <a:off x="311700" y="2834125"/>
            <a:ext cx="8520599" cy="792600"/>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Clr>
                <a:schemeClr val="dk2"/>
              </a:buClr>
              <a:buFont typeface="Verdana"/>
              <a:buNone/>
              <a:defRPr sz="2800" b="0" i="0" u="none" strike="noStrike" cap="none">
                <a:solidFill>
                  <a:schemeClr val="dk2"/>
                </a:solidFill>
                <a:latin typeface="Verdana"/>
                <a:ea typeface="Verdana"/>
                <a:cs typeface="Verdana"/>
                <a:sym typeface="Verdana"/>
              </a:defRPr>
            </a:lvl1pPr>
            <a:lvl2pPr marL="0" marR="0" lvl="1"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2pPr>
            <a:lvl3pPr marL="0" marR="0" lvl="2"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3pPr>
            <a:lvl4pPr marL="0" marR="0" lvl="3"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4pPr>
            <a:lvl5pPr marL="0" marR="0" lvl="4"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5pPr>
            <a:lvl6pPr marL="0" marR="0" lvl="5"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6pPr>
            <a:lvl7pPr marL="0" marR="0" lvl="6"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7pPr>
            <a:lvl8pPr marL="0" marR="0" lvl="7"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8pPr>
            <a:lvl9pPr marL="0" marR="0" lvl="8" indent="0" algn="ctr" rtl="0">
              <a:lnSpc>
                <a:spcPct val="100000"/>
              </a:lnSpc>
              <a:spcBef>
                <a:spcPts val="0"/>
              </a:spcBef>
              <a:spcAft>
                <a:spcPts val="0"/>
              </a:spcAft>
              <a:buClr>
                <a:schemeClr val="dk2"/>
              </a:buClr>
              <a:buFont typeface="Arial"/>
              <a:buNone/>
              <a:defRPr sz="2800" b="0" i="0" u="none" strike="noStrike" cap="none">
                <a:solidFill>
                  <a:schemeClr val="dk2"/>
                </a:solidFill>
                <a:latin typeface="Arial"/>
                <a:ea typeface="Arial"/>
                <a:cs typeface="Arial"/>
                <a:sym typeface="Arial"/>
              </a:defRPr>
            </a:lvl9pPr>
          </a:lstStyle>
          <a:p>
            <a:endParaRPr/>
          </a:p>
        </p:txBody>
      </p:sp>
      <p:sp>
        <p:nvSpPr>
          <p:cNvPr id="12" name="Shape 12"/>
          <p:cNvSpPr txBox="1">
            <a:spLocks noGrp="1"/>
          </p:cNvSpPr>
          <p:nvPr>
            <p:ph type="sldNum" idx="12"/>
          </p:nvPr>
        </p:nvSpPr>
        <p:spPr>
          <a:xfrm>
            <a:off x="8472457" y="4663216"/>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zh-TW"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a:t>
            </a:fld>
            <a:endParaRPr lang="zh-TW"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214282" y="357171"/>
            <a:ext cx="8786873" cy="660552"/>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Clr>
                <a:schemeClr val="dk1"/>
              </a:buClr>
              <a:buFont typeface="Verdana"/>
              <a:buNone/>
              <a:defRPr sz="4000" b="1" i="0" u="none" strike="noStrike" cap="none">
                <a:solidFill>
                  <a:schemeClr val="lt1"/>
                </a:solidFill>
                <a:latin typeface="Verdana"/>
                <a:ea typeface="Verdana"/>
                <a:cs typeface="Verdana"/>
                <a:sym typeface="Verdana"/>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endParaRPr/>
          </a:p>
        </p:txBody>
      </p:sp>
      <p:sp>
        <p:nvSpPr>
          <p:cNvPr id="15" name="Shape 15"/>
          <p:cNvSpPr txBox="1">
            <a:spLocks noGrp="1"/>
          </p:cNvSpPr>
          <p:nvPr>
            <p:ph type="body" idx="1"/>
          </p:nvPr>
        </p:nvSpPr>
        <p:spPr>
          <a:xfrm>
            <a:off x="311700" y="1152475"/>
            <a:ext cx="8520599" cy="3416400"/>
          </a:xfrm>
          <a:prstGeom prst="rect">
            <a:avLst/>
          </a:prstGeom>
          <a:noFill/>
          <a:ln>
            <a:noFill/>
          </a:ln>
        </p:spPr>
        <p:txBody>
          <a:bodyPr wrap="square" lIns="91425" tIns="91425" rIns="91425" bIns="91425" anchor="t" anchorCtr="0"/>
          <a:lstStyle>
            <a:lvl1pPr marL="0" marR="0" lvl="0" indent="114300" algn="l" rtl="0">
              <a:lnSpc>
                <a:spcPct val="115000"/>
              </a:lnSpc>
              <a:spcBef>
                <a:spcPts val="0"/>
              </a:spcBef>
              <a:spcAft>
                <a:spcPts val="0"/>
              </a:spcAft>
              <a:buClr>
                <a:schemeClr val="dk2"/>
              </a:buClr>
              <a:buSzPct val="100000"/>
              <a:buFont typeface="Arial"/>
              <a:buChar char="•"/>
              <a:defRPr sz="1800" b="0" i="0" u="none" strike="noStrike" cap="none">
                <a:solidFill>
                  <a:schemeClr val="dk2"/>
                </a:solidFill>
                <a:latin typeface="Verdana"/>
                <a:ea typeface="Verdana"/>
                <a:cs typeface="Verdana"/>
                <a:sym typeface="Verdana"/>
              </a:defRPr>
            </a:lvl1pPr>
            <a:lvl2pPr marL="0" marR="0" lvl="1"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2pPr>
            <a:lvl3pPr marL="0" marR="0" lvl="2"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0" marR="0" lvl="3"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4pPr>
            <a:lvl5pPr marL="0" marR="0" lvl="4"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5pPr>
            <a:lvl6pPr marL="0" marR="0" lvl="5"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6pPr>
            <a:lvl7pPr marL="0" marR="0" lvl="6"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7pPr>
            <a:lvl8pPr marL="0" marR="0" lvl="7"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8pPr>
            <a:lvl9pPr marL="0" marR="0" lvl="8"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6" name="Shape 16"/>
          <p:cNvSpPr txBox="1">
            <a:spLocks noGrp="1"/>
          </p:cNvSpPr>
          <p:nvPr>
            <p:ph type="sldNum" idx="12"/>
          </p:nvPr>
        </p:nvSpPr>
        <p:spPr>
          <a:xfrm>
            <a:off x="8472457" y="4663216"/>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zh-TW"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a:t>
            </a:fld>
            <a:endParaRPr lang="zh-TW"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311700" y="555600"/>
            <a:ext cx="2807999" cy="373076"/>
          </a:xfrm>
          <a:prstGeom prst="rect">
            <a:avLst/>
          </a:prstGeom>
          <a:noFill/>
          <a:ln>
            <a:noFill/>
          </a:ln>
        </p:spPr>
        <p:txBody>
          <a:bodyPr wrap="square" lIns="91425" tIns="91425" rIns="91425" bIns="91425" anchor="b" anchorCtr="0"/>
          <a:lstStyle>
            <a:lvl1pPr marL="0" marR="0" lvl="0" indent="0" algn="ctr" rtl="0">
              <a:lnSpc>
                <a:spcPct val="100000"/>
              </a:lnSpc>
              <a:spcBef>
                <a:spcPts val="0"/>
              </a:spcBef>
              <a:spcAft>
                <a:spcPts val="0"/>
              </a:spcAft>
              <a:buClr>
                <a:schemeClr val="dk1"/>
              </a:buClr>
              <a:buFont typeface="Verdana"/>
              <a:buNone/>
              <a:defRPr sz="2400" b="1" i="0" u="none" strike="noStrike" cap="none">
                <a:solidFill>
                  <a:schemeClr val="dk1"/>
                </a:solidFill>
                <a:latin typeface="Verdana"/>
                <a:ea typeface="Verdana"/>
                <a:cs typeface="Verdana"/>
                <a:sym typeface="Verdana"/>
              </a:defRPr>
            </a:lvl1pPr>
            <a:lvl2pPr lvl="1" indent="0">
              <a:spcBef>
                <a:spcPts val="0"/>
              </a:spcBef>
              <a:buClr>
                <a:schemeClr val="dk1"/>
              </a:buClr>
              <a:buFont typeface="Arial"/>
              <a:buNone/>
              <a:defRPr sz="2400">
                <a:solidFill>
                  <a:schemeClr val="dk1"/>
                </a:solidFill>
              </a:defRPr>
            </a:lvl2pPr>
            <a:lvl3pPr lvl="2" indent="0">
              <a:spcBef>
                <a:spcPts val="0"/>
              </a:spcBef>
              <a:buClr>
                <a:schemeClr val="dk1"/>
              </a:buClr>
              <a:buFont typeface="Arial"/>
              <a:buNone/>
              <a:defRPr sz="2400">
                <a:solidFill>
                  <a:schemeClr val="dk1"/>
                </a:solidFill>
              </a:defRPr>
            </a:lvl3pPr>
            <a:lvl4pPr lvl="3" indent="0">
              <a:spcBef>
                <a:spcPts val="0"/>
              </a:spcBef>
              <a:buClr>
                <a:schemeClr val="dk1"/>
              </a:buClr>
              <a:buFont typeface="Arial"/>
              <a:buNone/>
              <a:defRPr sz="2400">
                <a:solidFill>
                  <a:schemeClr val="dk1"/>
                </a:solidFill>
              </a:defRPr>
            </a:lvl4pPr>
            <a:lvl5pPr lvl="4" indent="0">
              <a:spcBef>
                <a:spcPts val="0"/>
              </a:spcBef>
              <a:buClr>
                <a:schemeClr val="dk1"/>
              </a:buClr>
              <a:buFont typeface="Arial"/>
              <a:buNone/>
              <a:defRPr sz="2400">
                <a:solidFill>
                  <a:schemeClr val="dk1"/>
                </a:solidFill>
              </a:defRPr>
            </a:lvl5pPr>
            <a:lvl6pPr lvl="5" indent="0">
              <a:spcBef>
                <a:spcPts val="0"/>
              </a:spcBef>
              <a:buClr>
                <a:schemeClr val="dk1"/>
              </a:buClr>
              <a:buFont typeface="Arial"/>
              <a:buNone/>
              <a:defRPr sz="2400">
                <a:solidFill>
                  <a:schemeClr val="dk1"/>
                </a:solidFill>
              </a:defRPr>
            </a:lvl6pPr>
            <a:lvl7pPr lvl="6" indent="0">
              <a:spcBef>
                <a:spcPts val="0"/>
              </a:spcBef>
              <a:buClr>
                <a:schemeClr val="dk1"/>
              </a:buClr>
              <a:buFont typeface="Arial"/>
              <a:buNone/>
              <a:defRPr sz="2400">
                <a:solidFill>
                  <a:schemeClr val="dk1"/>
                </a:solidFill>
              </a:defRPr>
            </a:lvl7pPr>
            <a:lvl8pPr lvl="7" indent="0">
              <a:spcBef>
                <a:spcPts val="0"/>
              </a:spcBef>
              <a:buClr>
                <a:schemeClr val="dk1"/>
              </a:buClr>
              <a:buFont typeface="Arial"/>
              <a:buNone/>
              <a:defRPr sz="2400">
                <a:solidFill>
                  <a:schemeClr val="dk1"/>
                </a:solidFill>
              </a:defRPr>
            </a:lvl8pPr>
            <a:lvl9pPr lvl="8" indent="0">
              <a:spcBef>
                <a:spcPts val="0"/>
              </a:spcBef>
              <a:buClr>
                <a:schemeClr val="dk1"/>
              </a:buClr>
              <a:buFont typeface="Arial"/>
              <a:buNone/>
              <a:defRPr sz="2400">
                <a:solidFill>
                  <a:schemeClr val="dk1"/>
                </a:solidFill>
              </a:defRPr>
            </a:lvl9pPr>
          </a:lstStyle>
          <a:p>
            <a:endParaRPr/>
          </a:p>
        </p:txBody>
      </p:sp>
      <p:sp>
        <p:nvSpPr>
          <p:cNvPr id="19" name="Shape 19"/>
          <p:cNvSpPr txBox="1">
            <a:spLocks noGrp="1"/>
          </p:cNvSpPr>
          <p:nvPr>
            <p:ph type="body" idx="1"/>
          </p:nvPr>
        </p:nvSpPr>
        <p:spPr>
          <a:xfrm>
            <a:off x="311700" y="1214428"/>
            <a:ext cx="2807999" cy="3354571"/>
          </a:xfrm>
          <a:prstGeom prst="rect">
            <a:avLst/>
          </a:prstGeom>
          <a:noFill/>
          <a:ln>
            <a:noFill/>
          </a:ln>
        </p:spPr>
        <p:txBody>
          <a:bodyPr wrap="square" lIns="91425" tIns="91425" rIns="91425" bIns="91425" anchor="t" anchorCtr="0"/>
          <a:lstStyle>
            <a:lvl1pPr marL="0" marR="0" lvl="0" indent="76200" algn="l" rtl="0">
              <a:lnSpc>
                <a:spcPct val="115000"/>
              </a:lnSpc>
              <a:spcBef>
                <a:spcPts val="0"/>
              </a:spcBef>
              <a:spcAft>
                <a:spcPts val="1600"/>
              </a:spcAft>
              <a:buClr>
                <a:schemeClr val="dk2"/>
              </a:buClr>
              <a:buSzPct val="100000"/>
              <a:buFont typeface="Verdana"/>
              <a:buChar char="●"/>
              <a:defRPr sz="1200" b="0" i="0" u="none" strike="noStrike" cap="none">
                <a:solidFill>
                  <a:schemeClr val="dk2"/>
                </a:solidFill>
                <a:latin typeface="Verdana"/>
                <a:ea typeface="Verdana"/>
                <a:cs typeface="Verdana"/>
                <a:sym typeface="Verdana"/>
              </a:defRPr>
            </a:lvl1pPr>
            <a:lvl2pPr marL="0" marR="0" lvl="1" indent="7620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2pPr>
            <a:lvl3pPr marL="0" marR="0" lvl="2" indent="7620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3pPr>
            <a:lvl4pPr marL="0" marR="0" lvl="3" indent="7620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4pPr>
            <a:lvl5pPr marL="0" marR="0" lvl="4" indent="7620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5pPr>
            <a:lvl6pPr marL="0" marR="0" lvl="5" indent="7620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6pPr>
            <a:lvl7pPr marL="0" marR="0" lvl="6" indent="7620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7pPr>
            <a:lvl8pPr marL="0" marR="0" lvl="7" indent="7620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8pPr>
            <a:lvl9pPr marL="0" marR="0" lvl="8" indent="76200" algn="l" rtl="0">
              <a:lnSpc>
                <a:spcPct val="115000"/>
              </a:lnSpc>
              <a:spcBef>
                <a:spcPts val="0"/>
              </a:spcBef>
              <a:spcAft>
                <a:spcPts val="1600"/>
              </a:spcAft>
              <a:buClr>
                <a:schemeClr val="dk2"/>
              </a:buClr>
              <a:buSzPct val="100000"/>
              <a:buFont typeface="Arial"/>
              <a:buChar char="■"/>
              <a:defRPr sz="1200" b="0" i="0" u="none" strike="noStrike" cap="none">
                <a:solidFill>
                  <a:schemeClr val="dk2"/>
                </a:solidFill>
                <a:latin typeface="Arial"/>
                <a:ea typeface="Arial"/>
                <a:cs typeface="Arial"/>
                <a:sym typeface="Arial"/>
              </a:defRPr>
            </a:lvl9pPr>
          </a:lstStyle>
          <a:p>
            <a:endParaRPr/>
          </a:p>
        </p:txBody>
      </p:sp>
      <p:sp>
        <p:nvSpPr>
          <p:cNvPr id="20" name="Shape 20"/>
          <p:cNvSpPr txBox="1">
            <a:spLocks noGrp="1"/>
          </p:cNvSpPr>
          <p:nvPr>
            <p:ph type="sldNum" idx="12"/>
          </p:nvPr>
        </p:nvSpPr>
        <p:spPr>
          <a:xfrm>
            <a:off x="8472457" y="4663216"/>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zh-TW"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a:t>
            </a:fld>
            <a:endParaRPr lang="zh-TW"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Main poi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90250" y="450150"/>
            <a:ext cx="6367800" cy="4090800"/>
          </a:xfrm>
          <a:prstGeom prst="rect">
            <a:avLst/>
          </a:prstGeom>
          <a:noFill/>
          <a:ln>
            <a:noFill/>
          </a:ln>
        </p:spPr>
        <p:txBody>
          <a:bodyPr wrap="square" lIns="91425" tIns="91425" rIns="91425" bIns="91425" anchor="ctr" anchorCtr="0"/>
          <a:lstStyle>
            <a:lvl1pPr marL="0" marR="0" lvl="0" indent="0" algn="ctr" rtl="0">
              <a:lnSpc>
                <a:spcPct val="100000"/>
              </a:lnSpc>
              <a:spcBef>
                <a:spcPts val="0"/>
              </a:spcBef>
              <a:spcAft>
                <a:spcPts val="0"/>
              </a:spcAft>
              <a:buClr>
                <a:schemeClr val="dk1"/>
              </a:buClr>
              <a:buFont typeface="Verdana"/>
              <a:buNone/>
              <a:defRPr sz="4800" b="1" i="0" u="none" strike="noStrike" cap="none">
                <a:solidFill>
                  <a:schemeClr val="dk1"/>
                </a:solidFill>
                <a:latin typeface="Verdana"/>
                <a:ea typeface="Verdana"/>
                <a:cs typeface="Verdana"/>
                <a:sym typeface="Verdana"/>
              </a:defRPr>
            </a:lvl1pPr>
            <a:lvl2pPr lvl="1" indent="0">
              <a:spcBef>
                <a:spcPts val="0"/>
              </a:spcBef>
              <a:buClr>
                <a:schemeClr val="dk1"/>
              </a:buClr>
              <a:buFont typeface="Arial"/>
              <a:buNone/>
              <a:defRPr sz="4800">
                <a:solidFill>
                  <a:schemeClr val="dk1"/>
                </a:solidFill>
              </a:defRPr>
            </a:lvl2pPr>
            <a:lvl3pPr lvl="2" indent="0">
              <a:spcBef>
                <a:spcPts val="0"/>
              </a:spcBef>
              <a:buClr>
                <a:schemeClr val="dk1"/>
              </a:buClr>
              <a:buFont typeface="Arial"/>
              <a:buNone/>
              <a:defRPr sz="4800">
                <a:solidFill>
                  <a:schemeClr val="dk1"/>
                </a:solidFill>
              </a:defRPr>
            </a:lvl3pPr>
            <a:lvl4pPr lvl="3" indent="0">
              <a:spcBef>
                <a:spcPts val="0"/>
              </a:spcBef>
              <a:buClr>
                <a:schemeClr val="dk1"/>
              </a:buClr>
              <a:buFont typeface="Arial"/>
              <a:buNone/>
              <a:defRPr sz="4800">
                <a:solidFill>
                  <a:schemeClr val="dk1"/>
                </a:solidFill>
              </a:defRPr>
            </a:lvl4pPr>
            <a:lvl5pPr lvl="4" indent="0">
              <a:spcBef>
                <a:spcPts val="0"/>
              </a:spcBef>
              <a:buClr>
                <a:schemeClr val="dk1"/>
              </a:buClr>
              <a:buFont typeface="Arial"/>
              <a:buNone/>
              <a:defRPr sz="4800">
                <a:solidFill>
                  <a:schemeClr val="dk1"/>
                </a:solidFill>
              </a:defRPr>
            </a:lvl5pPr>
            <a:lvl6pPr lvl="5" indent="0">
              <a:spcBef>
                <a:spcPts val="0"/>
              </a:spcBef>
              <a:buClr>
                <a:schemeClr val="dk1"/>
              </a:buClr>
              <a:buFont typeface="Arial"/>
              <a:buNone/>
              <a:defRPr sz="4800">
                <a:solidFill>
                  <a:schemeClr val="dk1"/>
                </a:solidFill>
              </a:defRPr>
            </a:lvl6pPr>
            <a:lvl7pPr lvl="6" indent="0">
              <a:spcBef>
                <a:spcPts val="0"/>
              </a:spcBef>
              <a:buClr>
                <a:schemeClr val="dk1"/>
              </a:buClr>
              <a:buFont typeface="Arial"/>
              <a:buNone/>
              <a:defRPr sz="4800">
                <a:solidFill>
                  <a:schemeClr val="dk1"/>
                </a:solidFill>
              </a:defRPr>
            </a:lvl7pPr>
            <a:lvl8pPr lvl="7" indent="0">
              <a:spcBef>
                <a:spcPts val="0"/>
              </a:spcBef>
              <a:buClr>
                <a:schemeClr val="dk1"/>
              </a:buClr>
              <a:buFont typeface="Arial"/>
              <a:buNone/>
              <a:defRPr sz="4800">
                <a:solidFill>
                  <a:schemeClr val="dk1"/>
                </a:solidFill>
              </a:defRPr>
            </a:lvl8pPr>
            <a:lvl9pPr lvl="8" indent="0">
              <a:spcBef>
                <a:spcPts val="0"/>
              </a:spcBef>
              <a:buClr>
                <a:schemeClr val="dk1"/>
              </a:buClr>
              <a:buFont typeface="Arial"/>
              <a:buNone/>
              <a:defRPr sz="4800">
                <a:solidFill>
                  <a:schemeClr val="dk1"/>
                </a:solidFill>
              </a:defRPr>
            </a:lvl9pPr>
          </a:lstStyle>
          <a:p>
            <a:endParaRPr/>
          </a:p>
        </p:txBody>
      </p:sp>
      <p:sp>
        <p:nvSpPr>
          <p:cNvPr id="23" name="Shape 23"/>
          <p:cNvSpPr txBox="1">
            <a:spLocks noGrp="1"/>
          </p:cNvSpPr>
          <p:nvPr>
            <p:ph type="sldNum" idx="12"/>
          </p:nvPr>
        </p:nvSpPr>
        <p:spPr>
          <a:xfrm>
            <a:off x="8472457" y="4663216"/>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zh-TW"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a:t>
            </a:fld>
            <a:endParaRPr lang="zh-TW"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24"/>
        <p:cNvGrpSpPr/>
        <p:nvPr/>
      </p:nvGrpSpPr>
      <p:grpSpPr>
        <a:xfrm>
          <a:off x="0" y="0"/>
          <a:ext cx="0" cy="0"/>
          <a:chOff x="0" y="0"/>
          <a:chExt cx="0" cy="0"/>
        </a:xfrm>
      </p:grpSpPr>
      <p:sp>
        <p:nvSpPr>
          <p:cNvPr id="25" name="Shape 25"/>
          <p:cNvSpPr/>
          <p:nvPr/>
        </p:nvSpPr>
        <p:spPr>
          <a:xfrm>
            <a:off x="4572000" y="-125"/>
            <a:ext cx="4572000" cy="5143499"/>
          </a:xfrm>
          <a:prstGeom prst="rect">
            <a:avLst/>
          </a:prstGeom>
          <a:solidFill>
            <a:schemeClr val="lt2"/>
          </a:solid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Font typeface="Arial"/>
              <a:buNone/>
            </a:pPr>
            <a:endParaRPr sz="1400" b="0" i="0" u="none" strike="noStrike" cap="none">
              <a:solidFill>
                <a:srgbClr val="000000"/>
              </a:solidFill>
              <a:latin typeface="Arial"/>
              <a:ea typeface="Arial"/>
              <a:cs typeface="Arial"/>
              <a:sym typeface="Arial"/>
            </a:endParaRPr>
          </a:p>
        </p:txBody>
      </p:sp>
      <p:sp>
        <p:nvSpPr>
          <p:cNvPr id="26" name="Shape 26"/>
          <p:cNvSpPr txBox="1">
            <a:spLocks noGrp="1"/>
          </p:cNvSpPr>
          <p:nvPr>
            <p:ph type="title"/>
          </p:nvPr>
        </p:nvSpPr>
        <p:spPr>
          <a:xfrm>
            <a:off x="265500" y="1233175"/>
            <a:ext cx="4045199" cy="1482300"/>
          </a:xfrm>
          <a:prstGeom prst="rect">
            <a:avLst/>
          </a:prstGeom>
          <a:noFill/>
          <a:ln>
            <a:noFill/>
          </a:ln>
        </p:spPr>
        <p:txBody>
          <a:bodyPr wrap="square" lIns="91425" tIns="91425" rIns="91425" bIns="91425" anchor="b" anchorCtr="0"/>
          <a:lstStyle>
            <a:lvl1pPr marL="0" marR="0" lvl="0" indent="0" algn="ctr" rtl="0">
              <a:lnSpc>
                <a:spcPct val="100000"/>
              </a:lnSpc>
              <a:spcBef>
                <a:spcPts val="0"/>
              </a:spcBef>
              <a:spcAft>
                <a:spcPts val="0"/>
              </a:spcAft>
              <a:buClr>
                <a:schemeClr val="dk1"/>
              </a:buClr>
              <a:buFont typeface="Verdana"/>
              <a:buNone/>
              <a:defRPr sz="4200" b="1" i="0" u="none" strike="noStrike" cap="none">
                <a:solidFill>
                  <a:schemeClr val="dk1"/>
                </a:solidFill>
                <a:latin typeface="Verdana"/>
                <a:ea typeface="Verdana"/>
                <a:cs typeface="Verdana"/>
                <a:sym typeface="Verdana"/>
              </a:defRPr>
            </a:lvl1pPr>
            <a:lvl2pPr lvl="1" indent="0" algn="ctr">
              <a:spcBef>
                <a:spcPts val="0"/>
              </a:spcBef>
              <a:buClr>
                <a:schemeClr val="dk1"/>
              </a:buClr>
              <a:buFont typeface="Arial"/>
              <a:buNone/>
              <a:defRPr sz="4200">
                <a:solidFill>
                  <a:schemeClr val="dk1"/>
                </a:solidFill>
              </a:defRPr>
            </a:lvl2pPr>
            <a:lvl3pPr lvl="2" indent="0" algn="ctr">
              <a:spcBef>
                <a:spcPts val="0"/>
              </a:spcBef>
              <a:buClr>
                <a:schemeClr val="dk1"/>
              </a:buClr>
              <a:buFont typeface="Arial"/>
              <a:buNone/>
              <a:defRPr sz="4200">
                <a:solidFill>
                  <a:schemeClr val="dk1"/>
                </a:solidFill>
              </a:defRPr>
            </a:lvl3pPr>
            <a:lvl4pPr lvl="3" indent="0" algn="ctr">
              <a:spcBef>
                <a:spcPts val="0"/>
              </a:spcBef>
              <a:buClr>
                <a:schemeClr val="dk1"/>
              </a:buClr>
              <a:buFont typeface="Arial"/>
              <a:buNone/>
              <a:defRPr sz="4200">
                <a:solidFill>
                  <a:schemeClr val="dk1"/>
                </a:solidFill>
              </a:defRPr>
            </a:lvl4pPr>
            <a:lvl5pPr lvl="4" indent="0" algn="ctr">
              <a:spcBef>
                <a:spcPts val="0"/>
              </a:spcBef>
              <a:buClr>
                <a:schemeClr val="dk1"/>
              </a:buClr>
              <a:buFont typeface="Arial"/>
              <a:buNone/>
              <a:defRPr sz="4200">
                <a:solidFill>
                  <a:schemeClr val="dk1"/>
                </a:solidFill>
              </a:defRPr>
            </a:lvl5pPr>
            <a:lvl6pPr lvl="5" indent="0" algn="ctr">
              <a:spcBef>
                <a:spcPts val="0"/>
              </a:spcBef>
              <a:buClr>
                <a:schemeClr val="dk1"/>
              </a:buClr>
              <a:buFont typeface="Arial"/>
              <a:buNone/>
              <a:defRPr sz="4200">
                <a:solidFill>
                  <a:schemeClr val="dk1"/>
                </a:solidFill>
              </a:defRPr>
            </a:lvl6pPr>
            <a:lvl7pPr lvl="6" indent="0" algn="ctr">
              <a:spcBef>
                <a:spcPts val="0"/>
              </a:spcBef>
              <a:buClr>
                <a:schemeClr val="dk1"/>
              </a:buClr>
              <a:buFont typeface="Arial"/>
              <a:buNone/>
              <a:defRPr sz="4200">
                <a:solidFill>
                  <a:schemeClr val="dk1"/>
                </a:solidFill>
              </a:defRPr>
            </a:lvl7pPr>
            <a:lvl8pPr lvl="7" indent="0" algn="ctr">
              <a:spcBef>
                <a:spcPts val="0"/>
              </a:spcBef>
              <a:buClr>
                <a:schemeClr val="dk1"/>
              </a:buClr>
              <a:buFont typeface="Arial"/>
              <a:buNone/>
              <a:defRPr sz="4200">
                <a:solidFill>
                  <a:schemeClr val="dk1"/>
                </a:solidFill>
              </a:defRPr>
            </a:lvl8pPr>
            <a:lvl9pPr lvl="8" indent="0" algn="ctr">
              <a:spcBef>
                <a:spcPts val="0"/>
              </a:spcBef>
              <a:buClr>
                <a:schemeClr val="dk1"/>
              </a:buClr>
              <a:buFont typeface="Arial"/>
              <a:buNone/>
              <a:defRPr sz="4200">
                <a:solidFill>
                  <a:schemeClr val="dk1"/>
                </a:solidFill>
              </a:defRPr>
            </a:lvl9pPr>
          </a:lstStyle>
          <a:p>
            <a:endParaRPr/>
          </a:p>
        </p:txBody>
      </p:sp>
      <p:sp>
        <p:nvSpPr>
          <p:cNvPr id="27" name="Shape 27"/>
          <p:cNvSpPr txBox="1">
            <a:spLocks noGrp="1"/>
          </p:cNvSpPr>
          <p:nvPr>
            <p:ph type="subTitle" idx="1"/>
          </p:nvPr>
        </p:nvSpPr>
        <p:spPr>
          <a:xfrm>
            <a:off x="265500" y="2803075"/>
            <a:ext cx="4045199" cy="1235100"/>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Clr>
                <a:schemeClr val="dk2"/>
              </a:buClr>
              <a:buFont typeface="Verdana"/>
              <a:buNone/>
              <a:defRPr sz="2100" b="0" i="0" u="none" strike="noStrike" cap="none">
                <a:solidFill>
                  <a:schemeClr val="dk2"/>
                </a:solidFill>
                <a:latin typeface="Verdana"/>
                <a:ea typeface="Verdana"/>
                <a:cs typeface="Verdana"/>
                <a:sym typeface="Verdana"/>
              </a:defRPr>
            </a:lvl1pPr>
            <a:lvl2pPr marL="0" marR="0" lvl="1"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2pPr>
            <a:lvl3pPr marL="0" marR="0" lvl="2"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3pPr>
            <a:lvl4pPr marL="0" marR="0" lvl="3"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4pPr>
            <a:lvl5pPr marL="0" marR="0" lvl="4"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5pPr>
            <a:lvl6pPr marL="0" marR="0" lvl="5"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6pPr>
            <a:lvl7pPr marL="0" marR="0" lvl="6"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7pPr>
            <a:lvl8pPr marL="0" marR="0" lvl="7"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8pPr>
            <a:lvl9pPr marL="0" marR="0" lvl="8" indent="0" algn="ctr" rtl="0">
              <a:lnSpc>
                <a:spcPct val="100000"/>
              </a:lnSpc>
              <a:spcBef>
                <a:spcPts val="0"/>
              </a:spcBef>
              <a:spcAft>
                <a:spcPts val="0"/>
              </a:spcAft>
              <a:buClr>
                <a:schemeClr val="dk2"/>
              </a:buClr>
              <a:buFont typeface="Arial"/>
              <a:buNone/>
              <a:defRPr sz="2100" b="0" i="0" u="none" strike="noStrike" cap="none">
                <a:solidFill>
                  <a:schemeClr val="dk2"/>
                </a:solidFill>
                <a:latin typeface="Arial"/>
                <a:ea typeface="Arial"/>
                <a:cs typeface="Arial"/>
                <a:sym typeface="Arial"/>
              </a:defRPr>
            </a:lvl9pPr>
          </a:lstStyle>
          <a:p>
            <a:endParaRPr/>
          </a:p>
        </p:txBody>
      </p:sp>
      <p:sp>
        <p:nvSpPr>
          <p:cNvPr id="28" name="Shape 28"/>
          <p:cNvSpPr txBox="1">
            <a:spLocks noGrp="1"/>
          </p:cNvSpPr>
          <p:nvPr>
            <p:ph type="body" idx="2"/>
          </p:nvPr>
        </p:nvSpPr>
        <p:spPr>
          <a:xfrm>
            <a:off x="4939500" y="724075"/>
            <a:ext cx="3837000" cy="3695099"/>
          </a:xfrm>
          <a:prstGeom prst="rect">
            <a:avLst/>
          </a:prstGeom>
          <a:noFill/>
          <a:ln>
            <a:noFill/>
          </a:ln>
        </p:spPr>
        <p:txBody>
          <a:bodyPr wrap="square" lIns="91425" tIns="91425" rIns="91425" bIns="91425" anchor="ctr" anchorCtr="0"/>
          <a:lstStyle>
            <a:lvl1pPr marL="0" marR="0" lvl="0" indent="114300" algn="l" rtl="0">
              <a:lnSpc>
                <a:spcPct val="115000"/>
              </a:lnSpc>
              <a:spcBef>
                <a:spcPts val="0"/>
              </a:spcBef>
              <a:spcAft>
                <a:spcPts val="1600"/>
              </a:spcAft>
              <a:buClr>
                <a:schemeClr val="dk2"/>
              </a:buClr>
              <a:buSzPct val="100000"/>
              <a:buFont typeface="Verdana"/>
              <a:buChar char="●"/>
              <a:defRPr sz="1800" b="0" i="0" u="none" strike="noStrike" cap="none">
                <a:solidFill>
                  <a:schemeClr val="dk2"/>
                </a:solidFill>
                <a:latin typeface="Verdana"/>
                <a:ea typeface="Verdana"/>
                <a:cs typeface="Verdana"/>
                <a:sym typeface="Verdana"/>
              </a:defRPr>
            </a:lvl1pPr>
            <a:lvl2pPr marL="0" marR="0" lvl="1"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2pPr>
            <a:lvl3pPr marL="0" marR="0" lvl="2"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0" marR="0" lvl="3"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4pPr>
            <a:lvl5pPr marL="0" marR="0" lvl="4"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5pPr>
            <a:lvl6pPr marL="0" marR="0" lvl="5"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6pPr>
            <a:lvl7pPr marL="0" marR="0" lvl="6"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7pPr>
            <a:lvl8pPr marL="0" marR="0" lvl="7"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8pPr>
            <a:lvl9pPr marL="0" marR="0" lvl="8"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29" name="Shape 29"/>
          <p:cNvSpPr txBox="1">
            <a:spLocks noGrp="1"/>
          </p:cNvSpPr>
          <p:nvPr>
            <p:ph type="sldNum" idx="12"/>
          </p:nvPr>
        </p:nvSpPr>
        <p:spPr>
          <a:xfrm>
            <a:off x="8472457" y="4663216"/>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zh-TW"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a:t>
            </a:fld>
            <a:endParaRPr lang="zh-TW"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aption">
    <p:spTree>
      <p:nvGrpSpPr>
        <p:cNvPr id="1" name="Shape 30"/>
        <p:cNvGrpSpPr/>
        <p:nvPr/>
      </p:nvGrpSpPr>
      <p:grpSpPr>
        <a:xfrm>
          <a:off x="0" y="0"/>
          <a:ext cx="0" cy="0"/>
          <a:chOff x="0" y="0"/>
          <a:chExt cx="0" cy="0"/>
        </a:xfrm>
      </p:grpSpPr>
      <p:sp>
        <p:nvSpPr>
          <p:cNvPr id="31" name="Shape 31"/>
          <p:cNvSpPr txBox="1">
            <a:spLocks noGrp="1"/>
          </p:cNvSpPr>
          <p:nvPr>
            <p:ph type="body" idx="1"/>
          </p:nvPr>
        </p:nvSpPr>
        <p:spPr>
          <a:xfrm>
            <a:off x="311700" y="4230575"/>
            <a:ext cx="5998800" cy="605100"/>
          </a:xfrm>
          <a:prstGeom prst="rect">
            <a:avLst/>
          </a:prstGeom>
          <a:noFill/>
          <a:ln>
            <a:noFill/>
          </a:ln>
        </p:spPr>
        <p:txBody>
          <a:bodyPr wrap="square" lIns="91425" tIns="91425" rIns="91425" bIns="91425" anchor="ctr" anchorCtr="0"/>
          <a:lstStyle>
            <a:lvl1pPr marL="0" marR="0" lvl="0" indent="0" algn="l" rtl="0">
              <a:lnSpc>
                <a:spcPct val="100000"/>
              </a:lnSpc>
              <a:spcBef>
                <a:spcPts val="0"/>
              </a:spcBef>
              <a:spcAft>
                <a:spcPts val="0"/>
              </a:spcAft>
              <a:buClr>
                <a:schemeClr val="dk2"/>
              </a:buClr>
              <a:buFont typeface="Verdana"/>
              <a:buNone/>
              <a:defRPr sz="1800" b="0" i="0" u="none" strike="noStrike" cap="none">
                <a:solidFill>
                  <a:schemeClr val="dk2"/>
                </a:solidFill>
                <a:latin typeface="Verdana"/>
                <a:ea typeface="Verdana"/>
                <a:cs typeface="Verdana"/>
                <a:sym typeface="Verdana"/>
              </a:defRPr>
            </a:lvl1pPr>
            <a:lvl2pPr marL="0" marR="0" lvl="1"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2pPr>
            <a:lvl3pPr marL="0" marR="0" lvl="2"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0" marR="0" lvl="3"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4pPr>
            <a:lvl5pPr marL="0" marR="0" lvl="4"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5pPr>
            <a:lvl6pPr marL="0" marR="0" lvl="5"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6pPr>
            <a:lvl7pPr marL="0" marR="0" lvl="6"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7pPr>
            <a:lvl8pPr marL="0" marR="0" lvl="7"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8pPr>
            <a:lvl9pPr marL="0" marR="0" lvl="8"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32" name="Shape 32"/>
          <p:cNvSpPr txBox="1">
            <a:spLocks noGrp="1"/>
          </p:cNvSpPr>
          <p:nvPr>
            <p:ph type="sldNum" idx="12"/>
          </p:nvPr>
        </p:nvSpPr>
        <p:spPr>
          <a:xfrm>
            <a:off x="8472457" y="4663216"/>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zh-TW"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a:t>
            </a:fld>
            <a:endParaRPr lang="zh-TW"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3"/>
        <p:cNvGrpSpPr/>
        <p:nvPr/>
      </p:nvGrpSpPr>
      <p:grpSpPr>
        <a:xfrm>
          <a:off x="0" y="0"/>
          <a:ext cx="0" cy="0"/>
          <a:chOff x="0" y="0"/>
          <a:chExt cx="0" cy="0"/>
        </a:xfrm>
      </p:grpSpPr>
      <p:pic>
        <p:nvPicPr>
          <p:cNvPr id="3" name="Picture 2" descr="D:\工作進行中\20170911直播母版16比9\母片\2017_Think Big母版16比9_C內頁.jpg"/>
          <p:cNvPicPr>
            <a:picLocks noChangeAspect="1" noChangeArrowheads="1"/>
          </p:cNvPicPr>
          <p:nvPr userDrawn="1"/>
        </p:nvPicPr>
        <p:blipFill>
          <a:blip r:embed="rId2" cstate="print"/>
          <a:stretch>
            <a:fillRect/>
          </a:stretch>
        </p:blipFill>
        <p:spPr bwMode="auto">
          <a:xfrm>
            <a:off x="4226" y="-18"/>
            <a:ext cx="9135516" cy="5138086"/>
          </a:xfrm>
          <a:prstGeom prst="rect">
            <a:avLst/>
          </a:prstGeom>
          <a:noFill/>
        </p:spPr>
      </p:pic>
      <p:sp>
        <p:nvSpPr>
          <p:cNvPr id="34" name="Shape 34"/>
          <p:cNvSpPr txBox="1">
            <a:spLocks noGrp="1"/>
          </p:cNvSpPr>
          <p:nvPr>
            <p:ph type="sldNum" idx="12"/>
          </p:nvPr>
        </p:nvSpPr>
        <p:spPr>
          <a:xfrm>
            <a:off x="8472457" y="4663216"/>
            <a:ext cx="548699"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zh-TW"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a:t>
            </a:fld>
            <a:endParaRPr lang="zh-TW"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Title and body">
    <p:spTree>
      <p:nvGrpSpPr>
        <p:cNvPr id="1" name="Shape 22"/>
        <p:cNvGrpSpPr/>
        <p:nvPr/>
      </p:nvGrpSpPr>
      <p:grpSpPr>
        <a:xfrm>
          <a:off x="0" y="0"/>
          <a:ext cx="0" cy="0"/>
          <a:chOff x="0" y="0"/>
          <a:chExt cx="0" cy="0"/>
        </a:xfrm>
      </p:grpSpPr>
      <p:sp>
        <p:nvSpPr>
          <p:cNvPr id="23" name="Shape 23"/>
          <p:cNvSpPr txBox="1">
            <a:spLocks noGrp="1"/>
          </p:cNvSpPr>
          <p:nvPr>
            <p:ph type="title"/>
          </p:nvPr>
        </p:nvSpPr>
        <p:spPr>
          <a:xfrm>
            <a:off x="311700" y="445025"/>
            <a:ext cx="8520600" cy="572700"/>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Clr>
                <a:schemeClr val="dk1"/>
              </a:buClr>
              <a:buFont typeface="Arial"/>
              <a:buNone/>
              <a:defRPr sz="3200" b="1" i="0" u="none" strike="noStrike" cap="none">
                <a:solidFill>
                  <a:srgbClr val="FFFFFF"/>
                </a:solidFill>
                <a:latin typeface="Arial"/>
                <a:ea typeface="Arial"/>
                <a:cs typeface="Arial"/>
                <a:sym typeface="Arial"/>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endParaRPr/>
          </a:p>
        </p:txBody>
      </p:sp>
      <p:sp>
        <p:nvSpPr>
          <p:cNvPr id="24" name="Shape 24"/>
          <p:cNvSpPr txBox="1">
            <a:spLocks noGrp="1"/>
          </p:cNvSpPr>
          <p:nvPr>
            <p:ph type="body" idx="1"/>
          </p:nvPr>
        </p:nvSpPr>
        <p:spPr>
          <a:xfrm>
            <a:off x="311700" y="1152475"/>
            <a:ext cx="8520600" cy="3416400"/>
          </a:xfrm>
          <a:prstGeom prst="rect">
            <a:avLst/>
          </a:prstGeom>
          <a:noFill/>
          <a:ln>
            <a:noFill/>
          </a:ln>
        </p:spPr>
        <p:txBody>
          <a:bodyPr wrap="square" lIns="91425" tIns="91425" rIns="91425" bIns="91425" anchor="t" anchorCtr="0"/>
          <a:lstStyle>
            <a:lvl1pPr marL="114300" marR="0" lvl="0" indent="0" algn="l" rtl="0">
              <a:lnSpc>
                <a:spcPct val="115000"/>
              </a:lnSpc>
              <a:spcBef>
                <a:spcPts val="0"/>
              </a:spcBef>
              <a:spcAft>
                <a:spcPts val="1600"/>
              </a:spcAft>
              <a:buClr>
                <a:schemeClr val="dk2"/>
              </a:buClr>
              <a:buSzPct val="100000"/>
              <a:buFont typeface="Arial"/>
              <a:buChar char="●"/>
              <a:defRPr sz="1800" b="0" i="0" u="none" strike="noStrike" cap="none">
                <a:solidFill>
                  <a:schemeClr val="dk2"/>
                </a:solidFill>
                <a:latin typeface="Arial"/>
                <a:ea typeface="Arial"/>
                <a:cs typeface="Arial"/>
                <a:sym typeface="Arial"/>
              </a:defRPr>
            </a:lvl1pPr>
            <a:lvl2pPr marL="88900" marR="0" lvl="1"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2pPr>
            <a:lvl3pPr marL="88900" marR="0" lvl="2"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88900" marR="0" lvl="3"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4pPr>
            <a:lvl5pPr marL="88900" marR="0" lvl="4"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5pPr>
            <a:lvl6pPr marL="88900" marR="0" lvl="5"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6pPr>
            <a:lvl7pPr marL="88900" marR="0" lvl="6"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7pPr>
            <a:lvl8pPr marL="88900" marR="0" lvl="7"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8pPr>
            <a:lvl9pPr marL="88900" marR="0" lvl="8" indent="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25" name="Shape 25"/>
          <p:cNvSpPr txBox="1">
            <a:spLocks noGrp="1"/>
          </p:cNvSpPr>
          <p:nvPr>
            <p:ph type="sldNum" idx="12"/>
          </p:nvPr>
        </p:nvSpPr>
        <p:spPr>
          <a:xfrm>
            <a:off x="8472457" y="4663216"/>
            <a:ext cx="548700" cy="3936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zh-TW"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a:t>
            </a:fld>
            <a:endParaRPr lang="zh-TW"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bg1"/>
        </a:solidFill>
        <a:effectLst/>
      </p:bgPr>
    </p:bg>
    <p:spTree>
      <p:nvGrpSpPr>
        <p:cNvPr id="1" name="Shape 5"/>
        <p:cNvGrpSpPr/>
        <p:nvPr/>
      </p:nvGrpSpPr>
      <p:grpSpPr>
        <a:xfrm>
          <a:off x="0" y="0"/>
          <a:ext cx="0" cy="0"/>
          <a:chOff x="0" y="0"/>
          <a:chExt cx="0" cy="0"/>
        </a:xfrm>
      </p:grpSpPr>
      <p:pic>
        <p:nvPicPr>
          <p:cNvPr id="5" name="Picture 2" descr="D:\工作進行中\20170911直播母版16比9\母片\2017_Think Big母版16比9_C內頁.jpg"/>
          <p:cNvPicPr>
            <a:picLocks noChangeAspect="1" noChangeArrowheads="1"/>
          </p:cNvPicPr>
          <p:nvPr userDrawn="1"/>
        </p:nvPicPr>
        <p:blipFill>
          <a:blip r:embed="rId10" cstate="print"/>
          <a:srcRect/>
          <a:stretch>
            <a:fillRect/>
          </a:stretch>
        </p:blipFill>
        <p:spPr bwMode="auto">
          <a:xfrm>
            <a:off x="-32" y="-18"/>
            <a:ext cx="9144032" cy="5138086"/>
          </a:xfrm>
          <a:prstGeom prst="rect">
            <a:avLst/>
          </a:prstGeom>
          <a:noFill/>
        </p:spPr>
      </p:pic>
      <p:sp>
        <p:nvSpPr>
          <p:cNvPr id="6" name="Shape 6"/>
          <p:cNvSpPr txBox="1">
            <a:spLocks noGrp="1"/>
          </p:cNvSpPr>
          <p:nvPr>
            <p:ph type="title"/>
          </p:nvPr>
        </p:nvSpPr>
        <p:spPr>
          <a:xfrm>
            <a:off x="214282" y="357171"/>
            <a:ext cx="8786873" cy="714379"/>
          </a:xfrm>
          <a:prstGeom prst="rect">
            <a:avLst/>
          </a:prstGeom>
          <a:noFill/>
          <a:ln>
            <a:noFill/>
          </a:ln>
        </p:spPr>
        <p:txBody>
          <a:bodyPr wrap="square" lIns="91425" tIns="91425" rIns="91425" bIns="91425" anchor="t" anchorCtr="0"/>
          <a:lstStyle>
            <a:lvl1pPr marL="0" marR="0" lvl="0" indent="0" algn="ctr" rtl="0">
              <a:lnSpc>
                <a:spcPct val="100000"/>
              </a:lnSpc>
              <a:spcBef>
                <a:spcPts val="0"/>
              </a:spcBef>
              <a:spcAft>
                <a:spcPts val="0"/>
              </a:spcAft>
              <a:buClr>
                <a:schemeClr val="dk1"/>
              </a:buClr>
              <a:buFont typeface="Arial"/>
              <a:buNone/>
              <a:defRPr sz="2800" b="1" i="0" u="none" strike="noStrike" cap="none">
                <a:solidFill>
                  <a:schemeClr val="dk1"/>
                </a:solidFill>
                <a:latin typeface="Arial"/>
                <a:ea typeface="Arial"/>
                <a:cs typeface="Arial"/>
                <a:sym typeface="Arial"/>
              </a:defRPr>
            </a:lvl1pPr>
            <a:lvl2pPr lvl="1" indent="0">
              <a:spcBef>
                <a:spcPts val="0"/>
              </a:spcBef>
              <a:buClr>
                <a:schemeClr val="dk1"/>
              </a:buClr>
              <a:buFont typeface="Arial"/>
              <a:buNone/>
              <a:defRPr sz="2800">
                <a:solidFill>
                  <a:schemeClr val="dk1"/>
                </a:solidFill>
              </a:defRPr>
            </a:lvl2pPr>
            <a:lvl3pPr lvl="2" indent="0">
              <a:spcBef>
                <a:spcPts val="0"/>
              </a:spcBef>
              <a:buClr>
                <a:schemeClr val="dk1"/>
              </a:buClr>
              <a:buFont typeface="Arial"/>
              <a:buNone/>
              <a:defRPr sz="2800">
                <a:solidFill>
                  <a:schemeClr val="dk1"/>
                </a:solidFill>
              </a:defRPr>
            </a:lvl3pPr>
            <a:lvl4pPr lvl="3" indent="0">
              <a:spcBef>
                <a:spcPts val="0"/>
              </a:spcBef>
              <a:buClr>
                <a:schemeClr val="dk1"/>
              </a:buClr>
              <a:buFont typeface="Arial"/>
              <a:buNone/>
              <a:defRPr sz="2800">
                <a:solidFill>
                  <a:schemeClr val="dk1"/>
                </a:solidFill>
              </a:defRPr>
            </a:lvl4pPr>
            <a:lvl5pPr lvl="4" indent="0">
              <a:spcBef>
                <a:spcPts val="0"/>
              </a:spcBef>
              <a:buClr>
                <a:schemeClr val="dk1"/>
              </a:buClr>
              <a:buFont typeface="Arial"/>
              <a:buNone/>
              <a:defRPr sz="2800">
                <a:solidFill>
                  <a:schemeClr val="dk1"/>
                </a:solidFill>
              </a:defRPr>
            </a:lvl5pPr>
            <a:lvl6pPr lvl="5" indent="0">
              <a:spcBef>
                <a:spcPts val="0"/>
              </a:spcBef>
              <a:buClr>
                <a:schemeClr val="dk1"/>
              </a:buClr>
              <a:buFont typeface="Arial"/>
              <a:buNone/>
              <a:defRPr sz="2800">
                <a:solidFill>
                  <a:schemeClr val="dk1"/>
                </a:solidFill>
              </a:defRPr>
            </a:lvl6pPr>
            <a:lvl7pPr lvl="6" indent="0">
              <a:spcBef>
                <a:spcPts val="0"/>
              </a:spcBef>
              <a:buClr>
                <a:schemeClr val="dk1"/>
              </a:buClr>
              <a:buFont typeface="Arial"/>
              <a:buNone/>
              <a:defRPr sz="2800">
                <a:solidFill>
                  <a:schemeClr val="dk1"/>
                </a:solidFill>
              </a:defRPr>
            </a:lvl7pPr>
            <a:lvl8pPr lvl="7" indent="0">
              <a:spcBef>
                <a:spcPts val="0"/>
              </a:spcBef>
              <a:buClr>
                <a:schemeClr val="dk1"/>
              </a:buClr>
              <a:buFont typeface="Arial"/>
              <a:buNone/>
              <a:defRPr sz="2800">
                <a:solidFill>
                  <a:schemeClr val="dk1"/>
                </a:solidFill>
              </a:defRPr>
            </a:lvl8pPr>
            <a:lvl9pPr lvl="8" indent="0">
              <a:spcBef>
                <a:spcPts val="0"/>
              </a:spcBef>
              <a:buClr>
                <a:schemeClr val="dk1"/>
              </a:buClr>
              <a:buFont typeface="Arial"/>
              <a:buNone/>
              <a:defRPr sz="2800">
                <a:solidFill>
                  <a:schemeClr val="dk1"/>
                </a:solidFill>
              </a:defRPr>
            </a:lvl9pPr>
          </a:lstStyle>
          <a:p>
            <a:endParaRPr dirty="0"/>
          </a:p>
        </p:txBody>
      </p:sp>
      <p:sp>
        <p:nvSpPr>
          <p:cNvPr id="7" name="Shape 7"/>
          <p:cNvSpPr txBox="1">
            <a:spLocks noGrp="1"/>
          </p:cNvSpPr>
          <p:nvPr>
            <p:ph type="body" idx="1"/>
          </p:nvPr>
        </p:nvSpPr>
        <p:spPr>
          <a:xfrm>
            <a:off x="311700" y="1152475"/>
            <a:ext cx="8520599" cy="3416400"/>
          </a:xfrm>
          <a:prstGeom prst="rect">
            <a:avLst/>
          </a:prstGeom>
          <a:noFill/>
          <a:ln>
            <a:noFill/>
          </a:ln>
        </p:spPr>
        <p:txBody>
          <a:bodyPr wrap="square" lIns="91425" tIns="91425" rIns="91425" bIns="91425" anchor="t" anchorCtr="0"/>
          <a:lstStyle>
            <a:lvl1pPr marL="0" marR="0" lvl="0" indent="114300" algn="l" rtl="0">
              <a:lnSpc>
                <a:spcPct val="115000"/>
              </a:lnSpc>
              <a:spcBef>
                <a:spcPts val="0"/>
              </a:spcBef>
              <a:spcAft>
                <a:spcPts val="1600"/>
              </a:spcAft>
              <a:buClr>
                <a:schemeClr val="dk2"/>
              </a:buClr>
              <a:buSzPct val="100000"/>
              <a:buFont typeface="Verdana"/>
              <a:buChar char="●"/>
              <a:defRPr sz="1800" b="0" i="0" u="none" strike="noStrike" cap="none">
                <a:solidFill>
                  <a:schemeClr val="dk2"/>
                </a:solidFill>
                <a:latin typeface="Verdana"/>
                <a:ea typeface="Verdana"/>
                <a:cs typeface="Verdana"/>
                <a:sym typeface="Verdana"/>
              </a:defRPr>
            </a:lvl1pPr>
            <a:lvl2pPr marL="0" marR="0" lvl="1"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2pPr>
            <a:lvl3pPr marL="0" marR="0" lvl="2"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3pPr>
            <a:lvl4pPr marL="0" marR="0" lvl="3"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4pPr>
            <a:lvl5pPr marL="0" marR="0" lvl="4"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5pPr>
            <a:lvl6pPr marL="0" marR="0" lvl="5"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6pPr>
            <a:lvl7pPr marL="0" marR="0" lvl="6"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7pPr>
            <a:lvl8pPr marL="0" marR="0" lvl="7"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8pPr>
            <a:lvl9pPr marL="0" marR="0" lvl="8" indent="88900" algn="l" rtl="0">
              <a:lnSpc>
                <a:spcPct val="115000"/>
              </a:lnSpc>
              <a:spcBef>
                <a:spcPts val="0"/>
              </a:spcBef>
              <a:spcAft>
                <a:spcPts val="1600"/>
              </a:spcAft>
              <a:buClr>
                <a:schemeClr val="dk2"/>
              </a:buClr>
              <a:buSzPct val="100000"/>
              <a:buFont typeface="Arial"/>
              <a:buChar char="■"/>
              <a:defRPr sz="1400" b="0" i="0" u="none" strike="noStrike" cap="none">
                <a:solidFill>
                  <a:schemeClr val="dk2"/>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8715403" y="4857766"/>
            <a:ext cx="428595" cy="285734"/>
          </a:xfrm>
          <a:prstGeom prst="rect">
            <a:avLst/>
          </a:prstGeom>
          <a:noFill/>
          <a:ln>
            <a:noFill/>
          </a:ln>
        </p:spPr>
        <p:txBody>
          <a:bodyPr wrap="square" lIns="91425" tIns="91425" rIns="91425" bIns="91425" anchor="ctr" anchorCtr="0">
            <a:noAutofit/>
          </a:bodyPr>
          <a:lstStyle/>
          <a:p>
            <a:pPr marL="0" marR="0" lvl="0" indent="0" algn="r" rtl="0">
              <a:lnSpc>
                <a:spcPct val="100000"/>
              </a:lnSpc>
              <a:spcBef>
                <a:spcPts val="0"/>
              </a:spcBef>
              <a:spcAft>
                <a:spcPts val="0"/>
              </a:spcAft>
              <a:buClr>
                <a:schemeClr val="dk2"/>
              </a:buClr>
              <a:buSzPct val="25000"/>
              <a:buFont typeface="Arial"/>
              <a:buNone/>
            </a:pPr>
            <a:fld id="{00000000-1234-1234-1234-123412341234}" type="slidenum">
              <a:rPr lang="zh-TW" sz="1000" b="0" i="0" u="none" strike="noStrike" cap="none">
                <a:solidFill>
                  <a:schemeClr val="dk2"/>
                </a:solidFill>
                <a:latin typeface="Arial"/>
                <a:ea typeface="Arial"/>
                <a:cs typeface="Arial"/>
                <a:sym typeface="Arial"/>
              </a:rPr>
              <a:pPr marL="0" marR="0" lvl="0" indent="0" algn="r" rtl="0">
                <a:lnSpc>
                  <a:spcPct val="100000"/>
                </a:lnSpc>
                <a:spcBef>
                  <a:spcPts val="0"/>
                </a:spcBef>
                <a:spcAft>
                  <a:spcPts val="0"/>
                </a:spcAft>
                <a:buClr>
                  <a:schemeClr val="dk2"/>
                </a:buClr>
                <a:buSzPct val="25000"/>
                <a:buFont typeface="Arial"/>
                <a:buNone/>
              </a:pPr>
              <a:t>‹#›</a:t>
            </a:fld>
            <a:endParaRPr lang="zh-TW" sz="10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2.png"/><Relationship Id="rId7" Type="http://schemas.openxmlformats.org/officeDocument/2006/relationships/image" Target="../media/image17.png"/><Relationship Id="rId12"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32.png"/><Relationship Id="rId5" Type="http://schemas.openxmlformats.org/officeDocument/2006/relationships/image" Target="../media/image15.png"/><Relationship Id="rId10" Type="http://schemas.openxmlformats.org/officeDocument/2006/relationships/image" Target="../media/image36.png"/><Relationship Id="rId4" Type="http://schemas.openxmlformats.org/officeDocument/2006/relationships/image" Target="../media/image13.png"/><Relationship Id="rId9"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Shape 61"/>
          <p:cNvSpPr txBox="1">
            <a:spLocks noGrp="1"/>
          </p:cNvSpPr>
          <p:nvPr>
            <p:ph type="ctrTitle"/>
          </p:nvPr>
        </p:nvSpPr>
        <p:spPr>
          <a:xfrm>
            <a:off x="0" y="2071684"/>
            <a:ext cx="9144000" cy="1285884"/>
          </a:xfrm>
          <a:prstGeom prst="rect">
            <a:avLst/>
          </a:prstGeom>
        </p:spPr>
        <p:txBody>
          <a:bodyPr wrap="square" lIns="91425" tIns="91425" rIns="91425" bIns="91425" anchor="ctr" anchorCtr="0">
            <a:noAutofit/>
          </a:bodyPr>
          <a:lstStyle/>
          <a:p>
            <a:pPr lvl="0" rtl="0">
              <a:spcBef>
                <a:spcPts val="0"/>
              </a:spcBef>
              <a:buNone/>
            </a:pPr>
            <a:r>
              <a:rPr lang="zh-TW" sz="5600" dirty="0">
                <a:solidFill>
                  <a:srgbClr val="002060"/>
                </a:solidFill>
                <a:latin typeface="Arial"/>
                <a:ea typeface="Arial"/>
                <a:cs typeface="Arial"/>
                <a:sym typeface="Arial"/>
              </a:rPr>
              <a:t>QNAP SSD</a:t>
            </a:r>
            <a:r>
              <a:rPr lang="zh-TW" sz="5600" dirty="0">
                <a:solidFill>
                  <a:srgbClr val="002060"/>
                </a:solidFill>
                <a:latin typeface="Microsoft JhengHei"/>
                <a:ea typeface="Microsoft JhengHei"/>
                <a:cs typeface="Microsoft JhengHei"/>
                <a:sym typeface="Microsoft JhengHei"/>
              </a:rPr>
              <a:t> 快取 </a:t>
            </a:r>
            <a:r>
              <a:rPr lang="zh-TW" sz="5600" dirty="0">
                <a:solidFill>
                  <a:srgbClr val="002060"/>
                </a:solidFill>
                <a:latin typeface="Arial"/>
                <a:ea typeface="Arial"/>
                <a:cs typeface="Arial"/>
                <a:sym typeface="Arial"/>
              </a:rPr>
              <a:t>PK</a:t>
            </a:r>
            <a:r>
              <a:rPr lang="zh-TW" sz="4800" dirty="0">
                <a:solidFill>
                  <a:srgbClr val="002060"/>
                </a:solidFill>
                <a:latin typeface="Microsoft JhengHei"/>
                <a:ea typeface="Microsoft JhengHei"/>
                <a:cs typeface="Microsoft JhengHei"/>
                <a:sym typeface="Microsoft JhengHei"/>
              </a:rPr>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itchFamily="34" charset="-120"/>
                <a:ea typeface="微軟正黑體" pitchFamily="34" charset="-120"/>
                <a:cs typeface="Arial"/>
                <a:sym typeface="Arial"/>
              </a:rPr>
              <a:t>多重版本備份</a:t>
            </a:r>
          </a:p>
        </p:txBody>
      </p:sp>
      <p:sp>
        <p:nvSpPr>
          <p:cNvPr id="4" name="文字版面配置區 2"/>
          <p:cNvSpPr txBox="1">
            <a:spLocks/>
          </p:cNvSpPr>
          <p:nvPr/>
        </p:nvSpPr>
        <p:spPr>
          <a:xfrm>
            <a:off x="2123631" y="1142990"/>
            <a:ext cx="2760101" cy="357190"/>
          </a:xfrm>
          <a:prstGeom prst="rect">
            <a:avLst/>
          </a:prstGeom>
          <a:noFill/>
          <a:ln>
            <a:noFill/>
          </a:ln>
        </p:spPr>
        <p:txBody>
          <a:bodyPr wrap="square" lIns="91425" tIns="91425" rIns="91425" bIns="91425" anchor="t" anchorCtr="0"/>
          <a:lstStyle/>
          <a:p>
            <a:pPr marL="457200" marR="0" lvl="0" indent="-317500" algn="l" defTabSz="914400" rtl="0" eaLnBrk="1" fontAlgn="auto" latinLnBrk="0" hangingPunct="1">
              <a:lnSpc>
                <a:spcPct val="100000"/>
              </a:lnSpc>
              <a:spcBef>
                <a:spcPts val="0"/>
              </a:spcBef>
              <a:spcAft>
                <a:spcPts val="0"/>
              </a:spcAft>
              <a:buClrTx/>
              <a:buSzPct val="80000"/>
              <a:buFont typeface="Wingdings" pitchFamily="2" charset="2"/>
              <a:buChar char="n"/>
              <a:tabLst/>
              <a:defRPr/>
            </a:pPr>
            <a:r>
              <a:rPr kumimoji="0" lang="zh-TW" altLang="en-US" sz="2000" b="0" i="0" u="none" strike="noStrike" kern="0" cap="none" spc="0" normalizeH="0" baseline="0" noProof="0" dirty="0" smtClean="0">
                <a:ln>
                  <a:noFill/>
                </a:ln>
                <a:solidFill>
                  <a:schemeClr val="tx1"/>
                </a:solidFill>
                <a:effectLst/>
                <a:uLnTx/>
                <a:uFillTx/>
                <a:latin typeface="微軟正黑體" pitchFamily="34" charset="-120"/>
                <a:ea typeface="微軟正黑體" pitchFamily="34" charset="-120"/>
                <a:cs typeface="Arial"/>
                <a:sym typeface="Arial"/>
              </a:rPr>
              <a:t>簡單版本備份</a:t>
            </a:r>
            <a:endParaRPr kumimoji="0" lang="en-US" altLang="zh-TW" sz="2000" b="0" i="0" u="none" strike="noStrike" kern="0" cap="none" spc="0" normalizeH="0" baseline="0" noProof="0" dirty="0" smtClean="0">
              <a:ln>
                <a:noFill/>
              </a:ln>
              <a:solidFill>
                <a:schemeClr val="tx1"/>
              </a:solidFill>
              <a:effectLst/>
              <a:uLnTx/>
              <a:uFillTx/>
              <a:latin typeface="微軟正黑體" pitchFamily="34" charset="-120"/>
              <a:ea typeface="微軟正黑體" pitchFamily="34" charset="-120"/>
              <a:cs typeface="Arial"/>
              <a:sym typeface="Arial"/>
            </a:endParaRPr>
          </a:p>
        </p:txBody>
      </p:sp>
      <p:pic>
        <p:nvPicPr>
          <p:cNvPr id="7" name="圖片 6" descr="P5-New.png"/>
          <p:cNvPicPr>
            <a:picLocks noChangeAspect="1"/>
          </p:cNvPicPr>
          <p:nvPr/>
        </p:nvPicPr>
        <p:blipFill>
          <a:blip r:embed="rId4"/>
          <a:stretch>
            <a:fillRect/>
          </a:stretch>
        </p:blipFill>
        <p:spPr>
          <a:xfrm>
            <a:off x="71406" y="1714494"/>
            <a:ext cx="8371966" cy="2286016"/>
          </a:xfrm>
          <a:prstGeom prst="rect">
            <a:avLst/>
          </a:prstGeom>
        </p:spPr>
      </p:pic>
      <p:sp>
        <p:nvSpPr>
          <p:cNvPr id="8" name="文字方塊 7"/>
          <p:cNvSpPr txBox="1"/>
          <p:nvPr/>
        </p:nvSpPr>
        <p:spPr>
          <a:xfrm>
            <a:off x="1013820" y="3192667"/>
            <a:ext cx="571504" cy="307777"/>
          </a:xfrm>
          <a:prstGeom prst="rect">
            <a:avLst/>
          </a:prstGeom>
          <a:noFill/>
        </p:spPr>
        <p:txBody>
          <a:bodyPr wrap="square" rtlCol="0">
            <a:spAutoFit/>
          </a:bodyPr>
          <a:lstStyle/>
          <a:p>
            <a:r>
              <a:rPr lang="en-US" altLang="zh-TW" b="1" dirty="0" smtClean="0">
                <a:solidFill>
                  <a:srgbClr val="0070C0"/>
                </a:solidFill>
              </a:rPr>
              <a:t>JAN.</a:t>
            </a:r>
            <a:endParaRPr lang="zh-TW" altLang="en-US" b="1" dirty="0">
              <a:solidFill>
                <a:srgbClr val="0070C0"/>
              </a:solidFill>
            </a:endParaRPr>
          </a:p>
        </p:txBody>
      </p:sp>
      <p:sp>
        <p:nvSpPr>
          <p:cNvPr id="9" name="文字方塊 8"/>
          <p:cNvSpPr txBox="1"/>
          <p:nvPr/>
        </p:nvSpPr>
        <p:spPr>
          <a:xfrm>
            <a:off x="2371142" y="3192667"/>
            <a:ext cx="571504" cy="307777"/>
          </a:xfrm>
          <a:prstGeom prst="rect">
            <a:avLst/>
          </a:prstGeom>
          <a:noFill/>
        </p:spPr>
        <p:txBody>
          <a:bodyPr wrap="square" rtlCol="0">
            <a:spAutoFit/>
          </a:bodyPr>
          <a:lstStyle/>
          <a:p>
            <a:r>
              <a:rPr lang="en-US" altLang="zh-TW" b="1" dirty="0" smtClean="0">
                <a:solidFill>
                  <a:srgbClr val="0070C0"/>
                </a:solidFill>
              </a:rPr>
              <a:t>APR.</a:t>
            </a:r>
            <a:endParaRPr lang="zh-TW" altLang="en-US" b="1" dirty="0">
              <a:solidFill>
                <a:srgbClr val="0070C0"/>
              </a:solidFill>
            </a:endParaRPr>
          </a:p>
        </p:txBody>
      </p:sp>
      <p:sp>
        <p:nvSpPr>
          <p:cNvPr id="10" name="文字方塊 9"/>
          <p:cNvSpPr txBox="1"/>
          <p:nvPr/>
        </p:nvSpPr>
        <p:spPr>
          <a:xfrm>
            <a:off x="3799902" y="3192667"/>
            <a:ext cx="571504" cy="307777"/>
          </a:xfrm>
          <a:prstGeom prst="rect">
            <a:avLst/>
          </a:prstGeom>
          <a:noFill/>
        </p:spPr>
        <p:txBody>
          <a:bodyPr wrap="square" rtlCol="0">
            <a:spAutoFit/>
          </a:bodyPr>
          <a:lstStyle/>
          <a:p>
            <a:r>
              <a:rPr lang="en-US" altLang="zh-TW" b="1" dirty="0" smtClean="0">
                <a:solidFill>
                  <a:srgbClr val="0070C0"/>
                </a:solidFill>
              </a:rPr>
              <a:t>SEP.</a:t>
            </a:r>
            <a:endParaRPr lang="zh-TW" altLang="en-US" b="1" dirty="0">
              <a:solidFill>
                <a:srgbClr val="0070C0"/>
              </a:solidFill>
            </a:endParaRPr>
          </a:p>
        </p:txBody>
      </p:sp>
      <p:sp>
        <p:nvSpPr>
          <p:cNvPr id="11" name="文字方塊 10"/>
          <p:cNvSpPr txBox="1"/>
          <p:nvPr/>
        </p:nvSpPr>
        <p:spPr>
          <a:xfrm>
            <a:off x="5157224" y="3192667"/>
            <a:ext cx="571504" cy="307777"/>
          </a:xfrm>
          <a:prstGeom prst="rect">
            <a:avLst/>
          </a:prstGeom>
          <a:noFill/>
        </p:spPr>
        <p:txBody>
          <a:bodyPr wrap="square" rtlCol="0">
            <a:spAutoFit/>
          </a:bodyPr>
          <a:lstStyle/>
          <a:p>
            <a:r>
              <a:rPr lang="en-US" altLang="zh-TW" b="1" dirty="0" smtClean="0">
                <a:solidFill>
                  <a:srgbClr val="0070C0"/>
                </a:solidFill>
              </a:rPr>
              <a:t>DEC.</a:t>
            </a:r>
            <a:endParaRPr lang="zh-TW" altLang="en-US" b="1" dirty="0">
              <a:solidFill>
                <a:srgbClr val="0070C0"/>
              </a:solidFill>
            </a:endParaRPr>
          </a:p>
        </p:txBody>
      </p:sp>
      <p:sp>
        <p:nvSpPr>
          <p:cNvPr id="12" name="文字方塊 11"/>
          <p:cNvSpPr txBox="1"/>
          <p:nvPr/>
        </p:nvSpPr>
        <p:spPr>
          <a:xfrm>
            <a:off x="6443108" y="3071816"/>
            <a:ext cx="714380" cy="338554"/>
          </a:xfrm>
          <a:prstGeom prst="rect">
            <a:avLst/>
          </a:prstGeom>
          <a:noFill/>
        </p:spPr>
        <p:txBody>
          <a:bodyPr wrap="square" rtlCol="0">
            <a:spAutoFit/>
          </a:bodyPr>
          <a:lstStyle/>
          <a:p>
            <a:r>
              <a:rPr lang="en-US" altLang="zh-TW" sz="1600" b="1" dirty="0" smtClean="0">
                <a:solidFill>
                  <a:srgbClr val="0070C0"/>
                </a:solidFill>
              </a:rPr>
              <a:t>NOW</a:t>
            </a:r>
            <a:endParaRPr lang="zh-TW" altLang="en-US" sz="1600" b="1" dirty="0">
              <a:solidFill>
                <a:srgbClr val="0070C0"/>
              </a:solidFill>
            </a:endParaRPr>
          </a:p>
        </p:txBody>
      </p:sp>
      <p:sp>
        <p:nvSpPr>
          <p:cNvPr id="13" name="文字版面配置區 2"/>
          <p:cNvSpPr txBox="1">
            <a:spLocks/>
          </p:cNvSpPr>
          <p:nvPr/>
        </p:nvSpPr>
        <p:spPr>
          <a:xfrm>
            <a:off x="4526543" y="1142990"/>
            <a:ext cx="2760101" cy="357190"/>
          </a:xfrm>
          <a:prstGeom prst="rect">
            <a:avLst/>
          </a:prstGeom>
          <a:noFill/>
          <a:ln>
            <a:noFill/>
          </a:ln>
        </p:spPr>
        <p:txBody>
          <a:bodyPr wrap="square" lIns="91425" tIns="91425" rIns="91425" bIns="91425" anchor="t" anchorCtr="0"/>
          <a:lstStyle/>
          <a:p>
            <a:pPr marL="457200" marR="0" lvl="0" indent="-317500" algn="l" defTabSz="914400" rtl="0" eaLnBrk="1" fontAlgn="auto" latinLnBrk="0" hangingPunct="1">
              <a:lnSpc>
                <a:spcPct val="100000"/>
              </a:lnSpc>
              <a:spcBef>
                <a:spcPts val="0"/>
              </a:spcBef>
              <a:spcAft>
                <a:spcPts val="0"/>
              </a:spcAft>
              <a:buClrTx/>
              <a:buSzPct val="80000"/>
              <a:buFont typeface="Wingdings" pitchFamily="2" charset="2"/>
              <a:buChar char="n"/>
              <a:tabLst/>
              <a:defRPr/>
            </a:pPr>
            <a:r>
              <a:rPr kumimoji="0" lang="zh-TW" altLang="en-US" sz="2000" b="0" i="0" u="none" strike="noStrike" kern="0" cap="none" spc="0" normalizeH="0" baseline="0" noProof="0" dirty="0" smtClean="0">
                <a:ln>
                  <a:noFill/>
                </a:ln>
                <a:solidFill>
                  <a:schemeClr val="tx1"/>
                </a:solidFill>
                <a:effectLst/>
                <a:uLnTx/>
                <a:uFillTx/>
                <a:latin typeface="微軟正黑體" pitchFamily="34" charset="-120"/>
                <a:ea typeface="微軟正黑體" pitchFamily="34" charset="-120"/>
                <a:cs typeface="Arial"/>
                <a:sym typeface="Arial"/>
              </a:rPr>
              <a:t>智慧型版本備份</a:t>
            </a:r>
          </a:p>
        </p:txBody>
      </p:sp>
    </p:spTree>
  </p:cSld>
  <p:clrMapOvr>
    <a:overrideClrMapping bg1="lt1" tx1="dk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圖片 12" descr="P12.png"/>
          <p:cNvPicPr>
            <a:picLocks noChangeAspect="1"/>
          </p:cNvPicPr>
          <p:nvPr/>
        </p:nvPicPr>
        <p:blipFill>
          <a:blip r:embed="rId3"/>
          <a:stretch>
            <a:fillRect/>
          </a:stretch>
        </p:blipFill>
        <p:spPr>
          <a:xfrm>
            <a:off x="2428860" y="1610616"/>
            <a:ext cx="6000792" cy="2574182"/>
          </a:xfrm>
          <a:prstGeom prst="rect">
            <a:avLst/>
          </a:prstGeom>
        </p:spPr>
      </p:pic>
      <p:sp>
        <p:nvSpPr>
          <p:cNvPr id="2" name="標題 1"/>
          <p:cNvSpPr>
            <a:spLocks noGrp="1"/>
          </p:cNvSpPr>
          <p:nvPr>
            <p:ph type="title"/>
          </p:nvPr>
        </p:nvSpPr>
        <p:spPr/>
        <p:txBody>
          <a:bodyPr/>
          <a:lstStyle/>
          <a:p>
            <a:r>
              <a:rPr lang="en-US" altLang="zh-TW" sz="2800" dirty="0" smtClean="0">
                <a:latin typeface="微軟正黑體" pitchFamily="34" charset="-120"/>
                <a:ea typeface="微軟正黑體" pitchFamily="34" charset="-120"/>
              </a:rPr>
              <a:t>10 Gigabit Ethernet </a:t>
            </a:r>
            <a:r>
              <a:rPr lang="zh-TW" altLang="en-US" sz="2800" dirty="0" smtClean="0">
                <a:latin typeface="微軟正黑體" pitchFamily="34" charset="-120"/>
                <a:ea typeface="微軟正黑體" pitchFamily="34" charset="-120"/>
              </a:rPr>
              <a:t>打造企業級災難復原解決方案 </a:t>
            </a:r>
            <a:endParaRPr lang="zh-TW" altLang="en-US" sz="2800" dirty="0" smtClean="0">
              <a:latin typeface="微軟正黑體" pitchFamily="34" charset="-120"/>
              <a:ea typeface="微軟正黑體" pitchFamily="34" charset="-120"/>
              <a:cs typeface="Arial"/>
              <a:sym typeface="Arial"/>
            </a:endParaRPr>
          </a:p>
        </p:txBody>
      </p:sp>
      <p:sp>
        <p:nvSpPr>
          <p:cNvPr id="3" name="文字版面配置區 2"/>
          <p:cNvSpPr>
            <a:spLocks noGrp="1"/>
          </p:cNvSpPr>
          <p:nvPr>
            <p:ph type="body" idx="1"/>
          </p:nvPr>
        </p:nvSpPr>
        <p:spPr/>
        <p:txBody>
          <a:bodyPr/>
          <a:lstStyle/>
          <a:p>
            <a:pPr marL="342865" lvl="0" indent="-304765">
              <a:buClr>
                <a:srgbClr val="000000"/>
              </a:buClr>
              <a:buNone/>
            </a:pPr>
            <a:r>
              <a:rPr lang="zh-TW" altLang="en-US" sz="2000" b="1" dirty="0" smtClean="0">
                <a:solidFill>
                  <a:srgbClr val="0070C0"/>
                </a:solidFill>
                <a:latin typeface="Microsoft JhengHei"/>
                <a:ea typeface="Microsoft JhengHei"/>
                <a:cs typeface="Microsoft JhengHei"/>
                <a:sym typeface="Microsoft JhengHei"/>
              </a:rPr>
              <a:t>經濟實惠的企業級災難復原解決方案</a:t>
            </a:r>
            <a:endParaRPr lang="en-US" altLang="zh-TW" sz="2000" b="1" dirty="0" smtClean="0">
              <a:solidFill>
                <a:srgbClr val="0070C0"/>
              </a:solidFill>
              <a:latin typeface="Microsoft JhengHei"/>
              <a:ea typeface="Microsoft JhengHei"/>
              <a:cs typeface="Microsoft JhengHei"/>
              <a:sym typeface="Microsoft JhengHei"/>
            </a:endParaRPr>
          </a:p>
          <a:p>
            <a:pPr marL="342865" lvl="0" indent="-304765">
              <a:buClr>
                <a:srgbClr val="000000"/>
              </a:buClr>
              <a:buFont typeface="Wingdings" pitchFamily="2" charset="2"/>
              <a:buChar char="ü"/>
            </a:pPr>
            <a:r>
              <a:rPr lang="zh-TW" altLang="en-US" sz="2000" dirty="0" smtClean="0">
                <a:solidFill>
                  <a:schemeClr val="tx1">
                    <a:lumMod val="85000"/>
                    <a:lumOff val="15000"/>
                  </a:schemeClr>
                </a:solidFill>
                <a:latin typeface="Microsoft JhengHei"/>
                <a:ea typeface="Microsoft JhengHei"/>
                <a:cs typeface="Microsoft JhengHei"/>
                <a:sym typeface="Microsoft JhengHei"/>
              </a:rPr>
              <a:t>高效的資料備份</a:t>
            </a:r>
            <a:endParaRPr lang="en-US" altLang="zh-TW" sz="2000" dirty="0" smtClean="0">
              <a:solidFill>
                <a:schemeClr val="tx1">
                  <a:lumMod val="85000"/>
                  <a:lumOff val="15000"/>
                </a:schemeClr>
              </a:solidFill>
              <a:latin typeface="Microsoft JhengHei"/>
              <a:ea typeface="Microsoft JhengHei"/>
              <a:cs typeface="Microsoft JhengHei"/>
              <a:sym typeface="Microsoft JhengHei"/>
            </a:endParaRPr>
          </a:p>
          <a:p>
            <a:pPr marL="342865" lvl="0" indent="-304765">
              <a:buClr>
                <a:srgbClr val="000000"/>
              </a:buClr>
              <a:buFont typeface="Wingdings" pitchFamily="2" charset="2"/>
              <a:buChar char="ü"/>
            </a:pPr>
            <a:r>
              <a:rPr lang="zh-TW" altLang="en-US" sz="2000" dirty="0" smtClean="0">
                <a:solidFill>
                  <a:schemeClr val="tx1">
                    <a:lumMod val="85000"/>
                    <a:lumOff val="15000"/>
                  </a:schemeClr>
                </a:solidFill>
                <a:latin typeface="Microsoft JhengHei"/>
                <a:ea typeface="Microsoft JhengHei"/>
                <a:cs typeface="Microsoft JhengHei"/>
                <a:sym typeface="Microsoft JhengHei"/>
              </a:rPr>
              <a:t>及時的災難復原</a:t>
            </a:r>
            <a:endParaRPr lang="en-US" altLang="zh-TW" sz="2000" dirty="0" smtClean="0">
              <a:solidFill>
                <a:schemeClr val="tx1">
                  <a:lumMod val="85000"/>
                  <a:lumOff val="15000"/>
                </a:schemeClr>
              </a:solidFill>
              <a:latin typeface="Microsoft JhengHei"/>
              <a:ea typeface="Microsoft JhengHei"/>
              <a:cs typeface="Microsoft JhengHei"/>
              <a:sym typeface="Microsoft JhengHei"/>
            </a:endParaRPr>
          </a:p>
          <a:p>
            <a:pPr marL="342865" lvl="0" indent="-304765">
              <a:buClr>
                <a:srgbClr val="000000"/>
              </a:buClr>
              <a:buFont typeface="Wingdings" pitchFamily="2" charset="2"/>
              <a:buChar char="ü"/>
            </a:pPr>
            <a:r>
              <a:rPr lang="zh-TW" altLang="en-US" sz="2000" dirty="0" smtClean="0">
                <a:solidFill>
                  <a:schemeClr val="tx1">
                    <a:lumMod val="85000"/>
                    <a:lumOff val="15000"/>
                  </a:schemeClr>
                </a:solidFill>
                <a:latin typeface="Microsoft JhengHei"/>
                <a:ea typeface="Microsoft JhengHei"/>
                <a:cs typeface="Microsoft JhengHei"/>
                <a:sym typeface="Microsoft JhengHei"/>
              </a:rPr>
              <a:t>妥善保存機密</a:t>
            </a:r>
            <a:endParaRPr lang="en-US" altLang="zh-TW" sz="2000" dirty="0" smtClean="0">
              <a:solidFill>
                <a:schemeClr val="tx1">
                  <a:lumMod val="85000"/>
                  <a:lumOff val="15000"/>
                </a:schemeClr>
              </a:solidFill>
              <a:latin typeface="Microsoft JhengHei"/>
              <a:ea typeface="Microsoft JhengHei"/>
              <a:cs typeface="Microsoft JhengHei"/>
              <a:sym typeface="Microsoft JhengHei"/>
            </a:endParaRPr>
          </a:p>
          <a:p>
            <a:pPr marL="342865" lvl="0" indent="-304765">
              <a:buClr>
                <a:srgbClr val="000000"/>
              </a:buClr>
              <a:buNone/>
            </a:pPr>
            <a:r>
              <a:rPr lang="zh-TW" altLang="en-US" sz="2000" dirty="0" smtClean="0">
                <a:solidFill>
                  <a:schemeClr val="tx1">
                    <a:lumMod val="85000"/>
                    <a:lumOff val="15000"/>
                  </a:schemeClr>
                </a:solidFill>
                <a:latin typeface="Microsoft JhengHei"/>
                <a:ea typeface="Microsoft JhengHei"/>
                <a:cs typeface="Microsoft JhengHei"/>
                <a:sym typeface="Microsoft JhengHei"/>
              </a:rPr>
              <a:t>　 及敏感性資料</a:t>
            </a:r>
            <a:endParaRPr lang="zh-TW" altLang="en-US" sz="1800" dirty="0">
              <a:solidFill>
                <a:schemeClr val="tx1">
                  <a:lumMod val="85000"/>
                  <a:lumOff val="15000"/>
                </a:schemeClr>
              </a:solidFill>
              <a:latin typeface="Microsoft JhengHei"/>
              <a:ea typeface="Microsoft JhengHei"/>
              <a:cs typeface="Microsoft JhengHei"/>
              <a:sym typeface="Microsoft JhengHei"/>
            </a:endParaRPr>
          </a:p>
        </p:txBody>
      </p:sp>
      <p:sp>
        <p:nvSpPr>
          <p:cNvPr id="6" name="Shape 98"/>
          <p:cNvSpPr txBox="1"/>
          <p:nvPr/>
        </p:nvSpPr>
        <p:spPr>
          <a:xfrm>
            <a:off x="4929190" y="2214560"/>
            <a:ext cx="928694" cy="472800"/>
          </a:xfrm>
          <a:prstGeom prst="rect">
            <a:avLst/>
          </a:prstGeom>
          <a:noFill/>
          <a:ln>
            <a:noFill/>
          </a:ln>
        </p:spPr>
        <p:txBody>
          <a:bodyPr wrap="square" lIns="91425" tIns="91425" rIns="91425" bIns="91425" anchor="ctr" anchorCtr="0">
            <a:noAutofit/>
          </a:bodyPr>
          <a:lstStyle/>
          <a:p>
            <a:pPr lvl="0" rtl="0">
              <a:spcBef>
                <a:spcPts val="0"/>
              </a:spcBef>
              <a:buNone/>
            </a:pPr>
            <a:r>
              <a:rPr lang="zh-TW" altLang="en-US" sz="2400" b="1" dirty="0" smtClean="0">
                <a:solidFill>
                  <a:srgbClr val="C00000"/>
                </a:solidFill>
                <a:latin typeface="微軟正黑體" pitchFamily="34" charset="-120"/>
                <a:ea typeface="微軟正黑體" pitchFamily="34" charset="-120"/>
              </a:rPr>
              <a:t>備份</a:t>
            </a:r>
            <a:endParaRPr lang="zh-TW" sz="2400" b="1" dirty="0">
              <a:solidFill>
                <a:srgbClr val="C00000"/>
              </a:solidFill>
              <a:latin typeface="微軟正黑體" pitchFamily="34" charset="-120"/>
              <a:ea typeface="微軟正黑體" pitchFamily="34" charset="-120"/>
            </a:endParaRPr>
          </a:p>
        </p:txBody>
      </p:sp>
      <p:sp>
        <p:nvSpPr>
          <p:cNvPr id="12" name="Shape 98"/>
          <p:cNvSpPr txBox="1"/>
          <p:nvPr/>
        </p:nvSpPr>
        <p:spPr>
          <a:xfrm>
            <a:off x="4714876" y="4214824"/>
            <a:ext cx="1500198" cy="472800"/>
          </a:xfrm>
          <a:prstGeom prst="rect">
            <a:avLst/>
          </a:prstGeom>
          <a:noFill/>
          <a:ln>
            <a:noFill/>
          </a:ln>
        </p:spPr>
        <p:txBody>
          <a:bodyPr wrap="square" lIns="91425" tIns="91425" rIns="91425" bIns="91425" anchor="ctr" anchorCtr="0">
            <a:noAutofit/>
          </a:bodyPr>
          <a:lstStyle/>
          <a:p>
            <a:pPr lvl="0" rtl="0">
              <a:spcBef>
                <a:spcPts val="0"/>
              </a:spcBef>
              <a:buNone/>
            </a:pPr>
            <a:r>
              <a:rPr lang="zh-TW" altLang="en-US" sz="2400" b="1" dirty="0" smtClean="0">
                <a:solidFill>
                  <a:srgbClr val="C00000"/>
                </a:solidFill>
                <a:latin typeface="微軟正黑體" pitchFamily="34" charset="-120"/>
                <a:ea typeface="微軟正黑體" pitchFamily="34" charset="-120"/>
              </a:rPr>
              <a:t>災難復原</a:t>
            </a:r>
            <a:endParaRPr lang="zh-TW" sz="2400" b="1" dirty="0">
              <a:solidFill>
                <a:srgbClr val="C00000"/>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0"/>
            <a:ext cx="9144000" cy="5143500"/>
          </a:xfrm>
          <a:prstGeom prst="rect">
            <a:avLst/>
          </a:prstGeom>
          <a:gradFill flip="none" rotWithShape="1">
            <a:gsLst>
              <a:gs pos="0">
                <a:schemeClr val="accent4">
                  <a:lumMod val="40000"/>
                  <a:lumOff val="60000"/>
                </a:schemeClr>
              </a:gs>
              <a:gs pos="17999">
                <a:srgbClr val="FEE7F2"/>
              </a:gs>
              <a:gs pos="36000">
                <a:srgbClr val="FAC77D"/>
              </a:gs>
              <a:gs pos="61000">
                <a:srgbClr val="FBA97D"/>
              </a:gs>
              <a:gs pos="82001">
                <a:srgbClr val="FBD49C"/>
              </a:gs>
              <a:gs pos="100000">
                <a:srgbClr val="FEE7F2"/>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bg1"/>
              </a:solidFill>
            </a:endParaRPr>
          </a:p>
        </p:txBody>
      </p:sp>
      <p:pic>
        <p:nvPicPr>
          <p:cNvPr id="12" name="圖片 11" descr="P5-1.png"/>
          <p:cNvPicPr>
            <a:picLocks noChangeAspect="1"/>
          </p:cNvPicPr>
          <p:nvPr/>
        </p:nvPicPr>
        <p:blipFill>
          <a:blip r:embed="rId3"/>
          <a:stretch>
            <a:fillRect/>
          </a:stretch>
        </p:blipFill>
        <p:spPr>
          <a:xfrm>
            <a:off x="0" y="1571618"/>
            <a:ext cx="9144000" cy="1317480"/>
          </a:xfrm>
          <a:prstGeom prst="rect">
            <a:avLst/>
          </a:prstGeom>
        </p:spPr>
      </p:pic>
      <p:sp>
        <p:nvSpPr>
          <p:cNvPr id="2" name="標題 1"/>
          <p:cNvSpPr>
            <a:spLocks noGrp="1"/>
          </p:cNvSpPr>
          <p:nvPr>
            <p:ph type="title"/>
          </p:nvPr>
        </p:nvSpPr>
        <p:spPr>
          <a:xfrm>
            <a:off x="214282" y="1657042"/>
            <a:ext cx="8786873" cy="660552"/>
          </a:xfrm>
        </p:spPr>
        <p:txBody>
          <a:bodyPr/>
          <a:lstStyle/>
          <a:p>
            <a:r>
              <a:rPr lang="zh-TW" altLang="en-US" sz="4400"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cs typeface="Arial"/>
                <a:sym typeface="Arial"/>
              </a:rPr>
              <a:t>實機操作 </a:t>
            </a:r>
            <a:r>
              <a:rPr lang="en-US" altLang="zh-TW" sz="4400"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cs typeface="Arial"/>
                <a:sym typeface="Arial"/>
              </a:rPr>
              <a:t>– </a:t>
            </a:r>
            <a:r>
              <a:rPr lang="zh-TW" altLang="en-US" sz="4400"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cs typeface="Arial"/>
                <a:sym typeface="Arial"/>
              </a:rPr>
              <a:t>遠端異地備份</a:t>
            </a:r>
            <a:endParaRPr lang="zh-TW" altLang="en-US" sz="4400"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7" name="文字版面配置區 2"/>
          <p:cNvSpPr txBox="1">
            <a:spLocks/>
          </p:cNvSpPr>
          <p:nvPr/>
        </p:nvSpPr>
        <p:spPr>
          <a:xfrm>
            <a:off x="0" y="2960536"/>
            <a:ext cx="9144000" cy="968536"/>
          </a:xfrm>
          <a:prstGeom prst="rect">
            <a:avLst/>
          </a:prstGeom>
          <a:noFill/>
          <a:ln>
            <a:noFill/>
          </a:ln>
        </p:spPr>
        <p:txBody>
          <a:bodyPr wrap="square" lIns="91425" tIns="91425" rIns="91425" bIns="91425" anchor="t" anchorCtr="0"/>
          <a:lstStyle/>
          <a:p>
            <a:pPr lvl="0" indent="114300" algn="ctr">
              <a:lnSpc>
                <a:spcPct val="115000"/>
              </a:lnSpc>
              <a:buClr>
                <a:srgbClr val="0E7988"/>
              </a:buClr>
              <a:buSzPct val="100000"/>
              <a:defRPr/>
            </a:pPr>
            <a:r>
              <a:rPr lang="en-US" altLang="zh-TW" sz="2400" dirty="0" smtClean="0">
                <a:latin typeface="微軟正黑體" pitchFamily="34" charset="-120"/>
                <a:ea typeface="微軟正黑體" pitchFamily="34" charset="-120"/>
              </a:rPr>
              <a:t>10GbE Backup (RTRR) / 1GbE Backup (RTRR)</a:t>
            </a:r>
            <a:r>
              <a:rPr lang="zh-TW" altLang="en-US" sz="2400" dirty="0" smtClean="0">
                <a:latin typeface="微軟正黑體" pitchFamily="34" charset="-120"/>
                <a:ea typeface="微軟正黑體" pitchFamily="34" charset="-120"/>
              </a:rPr>
              <a:t> 效能比較</a:t>
            </a:r>
            <a:endParaRPr lang="en-US" altLang="zh-TW" sz="2400" dirty="0" smtClean="0">
              <a:latin typeface="微軟正黑體" pitchFamily="34" charset="-120"/>
              <a:ea typeface="微軟正黑體" pitchFamily="34" charset="-120"/>
            </a:endParaRPr>
          </a:p>
          <a:p>
            <a:pPr lvl="0" indent="114300" algn="ctr">
              <a:lnSpc>
                <a:spcPct val="115000"/>
              </a:lnSpc>
              <a:buClr>
                <a:srgbClr val="0E7988"/>
              </a:buClr>
              <a:buSzPct val="100000"/>
              <a:defRPr/>
            </a:pPr>
            <a:r>
              <a:rPr lang="zh-TW" altLang="en-US" sz="2400" dirty="0" smtClean="0">
                <a:latin typeface="微軟正黑體" pitchFamily="34" charset="-120"/>
                <a:ea typeface="微軟正黑體" pitchFamily="34" charset="-120"/>
              </a:rPr>
              <a:t>啟動多重版本備份任務</a:t>
            </a:r>
            <a:endParaRPr kumimoji="0" lang="zh-TW" altLang="en-US" sz="2400" b="0" i="0" u="none" strike="noStrike" kern="0" cap="none" spc="0" normalizeH="0" baseline="0" noProof="0" dirty="0" smtClean="0">
              <a:ln>
                <a:noFill/>
              </a:ln>
              <a:solidFill>
                <a:schemeClr val="tx1"/>
              </a:solidFill>
              <a:effectLst/>
              <a:uLnTx/>
              <a:uFillTx/>
              <a:latin typeface="微軟正黑體" pitchFamily="34" charset="-120"/>
              <a:ea typeface="微軟正黑體" pitchFamily="34" charset="-120"/>
              <a:sym typeface="Aria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Shape 112" descr="Cloud-Security-.png"/>
          <p:cNvPicPr preferRelativeResize="0"/>
          <p:nvPr/>
        </p:nvPicPr>
        <p:blipFill rotWithShape="1">
          <a:blip r:embed="rId3">
            <a:alphaModFix/>
          </a:blip>
          <a:srcRect/>
          <a:stretch/>
        </p:blipFill>
        <p:spPr>
          <a:xfrm>
            <a:off x="3712391" y="1043102"/>
            <a:ext cx="5145889" cy="1457210"/>
          </a:xfrm>
          <a:prstGeom prst="rect">
            <a:avLst/>
          </a:prstGeom>
          <a:noFill/>
          <a:ln>
            <a:noFill/>
          </a:ln>
        </p:spPr>
      </p:pic>
      <p:sp>
        <p:nvSpPr>
          <p:cNvPr id="2" name="標題 1"/>
          <p:cNvSpPr>
            <a:spLocks noGrp="1"/>
          </p:cNvSpPr>
          <p:nvPr>
            <p:ph type="title"/>
          </p:nvPr>
        </p:nvSpPr>
        <p:spPr/>
        <p:txBody>
          <a:bodyPr/>
          <a:lstStyle/>
          <a:p>
            <a:r>
              <a:rPr lang="zh-TW" altLang="en-US" dirty="0" smtClean="0">
                <a:latin typeface="微軟正黑體" pitchFamily="34" charset="-120"/>
                <a:ea typeface="微軟正黑體" pitchFamily="34" charset="-120"/>
                <a:cs typeface="Arial"/>
                <a:sym typeface="Arial"/>
              </a:rPr>
              <a:t>雲端安全及資料減量</a:t>
            </a:r>
            <a:endParaRPr lang="zh-TW" altLang="en-US" dirty="0">
              <a:latin typeface="微軟正黑體" pitchFamily="34" charset="-120"/>
              <a:ea typeface="微軟正黑體" pitchFamily="34" charset="-120"/>
            </a:endParaRPr>
          </a:p>
        </p:txBody>
      </p:sp>
      <p:sp>
        <p:nvSpPr>
          <p:cNvPr id="3" name="文字版面配置區 2"/>
          <p:cNvSpPr>
            <a:spLocks noGrp="1"/>
          </p:cNvSpPr>
          <p:nvPr>
            <p:ph type="body" idx="1"/>
          </p:nvPr>
        </p:nvSpPr>
        <p:spPr>
          <a:xfrm>
            <a:off x="311700" y="1152475"/>
            <a:ext cx="3188729" cy="990647"/>
          </a:xfrm>
        </p:spPr>
        <p:txBody>
          <a:bodyPr/>
          <a:lstStyle/>
          <a:p>
            <a:pPr marL="457200" lvl="0" indent="-317500">
              <a:lnSpc>
                <a:spcPct val="100000"/>
              </a:lnSpc>
              <a:buClrTx/>
              <a:buSzPct val="80000"/>
              <a:buFont typeface="Wingdings" pitchFamily="2" charset="2"/>
              <a:buChar char="n"/>
            </a:pPr>
            <a:r>
              <a:rPr lang="zh-TW" altLang="en-US" dirty="0" smtClean="0">
                <a:solidFill>
                  <a:schemeClr val="tx1"/>
                </a:solidFill>
                <a:latin typeface="微軟正黑體" pitchFamily="34" charset="-120"/>
                <a:ea typeface="微軟正黑體" pitchFamily="34" charset="-120"/>
                <a:cs typeface="Arial"/>
                <a:sym typeface="Arial"/>
              </a:rPr>
              <a:t>連線加密 </a:t>
            </a:r>
            <a:r>
              <a:rPr lang="en-US" altLang="zh-TW" dirty="0" smtClean="0">
                <a:solidFill>
                  <a:schemeClr val="tx1"/>
                </a:solidFill>
                <a:latin typeface="微軟正黑體" pitchFamily="34" charset="-120"/>
                <a:ea typeface="微軟正黑體" pitchFamily="34" charset="-120"/>
                <a:cs typeface="Arial"/>
                <a:sym typeface="Arial"/>
              </a:rPr>
              <a:t>(HTTPS)</a:t>
            </a:r>
          </a:p>
          <a:p>
            <a:pPr marL="457200" lvl="0" indent="-317500">
              <a:lnSpc>
                <a:spcPct val="100000"/>
              </a:lnSpc>
              <a:buClrTx/>
              <a:buSzPct val="80000"/>
              <a:buFont typeface="Wingdings" pitchFamily="2" charset="2"/>
              <a:buChar char="n"/>
            </a:pPr>
            <a:r>
              <a:rPr lang="zh-TW" altLang="en-US" dirty="0" smtClean="0">
                <a:solidFill>
                  <a:schemeClr val="tx1"/>
                </a:solidFill>
                <a:latin typeface="微軟正黑體" pitchFamily="34" charset="-120"/>
                <a:ea typeface="微軟正黑體" pitchFamily="34" charset="-120"/>
                <a:cs typeface="Arial"/>
                <a:sym typeface="Arial"/>
              </a:rPr>
              <a:t>伺服器端加密</a:t>
            </a:r>
          </a:p>
          <a:p>
            <a:pPr marL="457200" lvl="0" indent="-317500">
              <a:buClrTx/>
              <a:buSzPct val="80000"/>
              <a:buFont typeface="Wingdings" pitchFamily="2" charset="2"/>
              <a:buChar char="n"/>
            </a:pPr>
            <a:r>
              <a:rPr lang="zh-TW" altLang="en-US" dirty="0" smtClean="0">
                <a:solidFill>
                  <a:schemeClr val="tx1"/>
                </a:solidFill>
                <a:latin typeface="微軟正黑體" pitchFamily="34" charset="-120"/>
                <a:ea typeface="微軟正黑體" pitchFamily="34" charset="-120"/>
              </a:rPr>
              <a:t>客戶端加密</a:t>
            </a:r>
          </a:p>
          <a:p>
            <a:pPr>
              <a:buClrTx/>
              <a:buNone/>
            </a:pPr>
            <a:endParaRPr lang="zh-TW" altLang="en-US" dirty="0">
              <a:solidFill>
                <a:schemeClr val="tx1"/>
              </a:solidFill>
              <a:latin typeface="微軟正黑體" pitchFamily="34" charset="-120"/>
              <a:ea typeface="微軟正黑體" pitchFamily="34" charset="-120"/>
            </a:endParaRPr>
          </a:p>
        </p:txBody>
      </p:sp>
      <p:sp>
        <p:nvSpPr>
          <p:cNvPr id="31" name="Shape 109"/>
          <p:cNvSpPr txBox="1"/>
          <p:nvPr/>
        </p:nvSpPr>
        <p:spPr>
          <a:xfrm>
            <a:off x="4071933" y="2214560"/>
            <a:ext cx="1000133" cy="357190"/>
          </a:xfrm>
          <a:prstGeom prst="rect">
            <a:avLst/>
          </a:prstGeom>
          <a:noFill/>
          <a:ln>
            <a:noFill/>
          </a:ln>
        </p:spPr>
        <p:txBody>
          <a:bodyPr wrap="square" lIns="91425" tIns="91425" rIns="91425" bIns="91425" anchor="ctr" anchorCtr="0">
            <a:noAutofit/>
          </a:bodyPr>
          <a:lstStyle/>
          <a:p>
            <a:pPr lvl="0" algn="ctr">
              <a:buClr>
                <a:srgbClr val="434343"/>
              </a:buClr>
              <a:buSzPct val="25000"/>
            </a:pPr>
            <a:r>
              <a:rPr lang="zh-TW" altLang="en-US" sz="1000" dirty="0" smtClean="0">
                <a:latin typeface="微軟正黑體" pitchFamily="34" charset="-120"/>
                <a:ea typeface="微軟正黑體" pitchFamily="34" charset="-120"/>
              </a:rPr>
              <a:t>客戶端加密</a:t>
            </a:r>
            <a:endParaRPr lang="zh-TW" sz="1000" b="0" i="0" u="none" strike="noStrike" cap="none" dirty="0">
              <a:solidFill>
                <a:srgbClr val="434343"/>
              </a:solidFill>
              <a:latin typeface="Arial"/>
              <a:ea typeface="Arial"/>
              <a:cs typeface="Arial"/>
              <a:sym typeface="Arial"/>
            </a:endParaRPr>
          </a:p>
        </p:txBody>
      </p:sp>
      <p:sp>
        <p:nvSpPr>
          <p:cNvPr id="32" name="Shape 110"/>
          <p:cNvSpPr txBox="1"/>
          <p:nvPr/>
        </p:nvSpPr>
        <p:spPr>
          <a:xfrm>
            <a:off x="5357818" y="2214560"/>
            <a:ext cx="1285884" cy="357190"/>
          </a:xfrm>
          <a:prstGeom prst="rect">
            <a:avLst/>
          </a:prstGeom>
          <a:noFill/>
          <a:ln>
            <a:noFill/>
          </a:ln>
        </p:spPr>
        <p:txBody>
          <a:bodyPr wrap="square" lIns="91425" tIns="91425" rIns="91425" bIns="91425" anchor="ctr" anchorCtr="0">
            <a:noAutofit/>
          </a:bodyPr>
          <a:lstStyle/>
          <a:p>
            <a:pPr lvl="0" algn="ctr">
              <a:buClr>
                <a:srgbClr val="434343"/>
              </a:buClr>
              <a:buSzPct val="25000"/>
            </a:pPr>
            <a:r>
              <a:rPr lang="zh-TW" altLang="en-US" sz="1000" dirty="0" smtClean="0">
                <a:latin typeface="微軟正黑體" pitchFamily="34" charset="-120"/>
                <a:ea typeface="微軟正黑體" pitchFamily="34" charset="-120"/>
              </a:rPr>
              <a:t>連線加密 </a:t>
            </a:r>
            <a:r>
              <a:rPr lang="zh-TW" sz="1000" b="0" i="0" u="none" strike="noStrike" cap="none" dirty="0" smtClean="0">
                <a:solidFill>
                  <a:srgbClr val="434343"/>
                </a:solidFill>
                <a:latin typeface="Arial"/>
                <a:ea typeface="Arial"/>
                <a:cs typeface="Arial"/>
                <a:sym typeface="Arial"/>
              </a:rPr>
              <a:t>(</a:t>
            </a:r>
            <a:r>
              <a:rPr lang="zh-TW" sz="1000" dirty="0" smtClean="0">
                <a:solidFill>
                  <a:srgbClr val="434343"/>
                </a:solidFill>
              </a:rPr>
              <a:t>HTTPS</a:t>
            </a:r>
            <a:r>
              <a:rPr lang="zh-TW" sz="1000" b="0" i="0" u="none" strike="noStrike" cap="none" dirty="0">
                <a:solidFill>
                  <a:srgbClr val="434343"/>
                </a:solidFill>
                <a:latin typeface="Arial"/>
                <a:ea typeface="Arial"/>
                <a:cs typeface="Arial"/>
                <a:sym typeface="Arial"/>
              </a:rPr>
              <a:t>)</a:t>
            </a:r>
          </a:p>
        </p:txBody>
      </p:sp>
      <p:sp>
        <p:nvSpPr>
          <p:cNvPr id="33" name="Shape 111"/>
          <p:cNvSpPr txBox="1"/>
          <p:nvPr/>
        </p:nvSpPr>
        <p:spPr>
          <a:xfrm>
            <a:off x="7143768" y="2214561"/>
            <a:ext cx="1071570" cy="357189"/>
          </a:xfrm>
          <a:prstGeom prst="rect">
            <a:avLst/>
          </a:prstGeom>
          <a:noFill/>
          <a:ln>
            <a:noFill/>
          </a:ln>
        </p:spPr>
        <p:txBody>
          <a:bodyPr wrap="square" lIns="91425" tIns="91425" rIns="91425" bIns="91425" anchor="ctr" anchorCtr="0">
            <a:noAutofit/>
          </a:bodyPr>
          <a:lstStyle/>
          <a:p>
            <a:pPr lvl="0" algn="ctr">
              <a:buClr>
                <a:srgbClr val="434343"/>
              </a:buClr>
              <a:buSzPct val="25000"/>
            </a:pPr>
            <a:r>
              <a:rPr lang="zh-TW" altLang="en-US" sz="1000" dirty="0" smtClean="0">
                <a:latin typeface="微軟正黑體" pitchFamily="34" charset="-120"/>
                <a:ea typeface="微軟正黑體" pitchFamily="34" charset="-120"/>
              </a:rPr>
              <a:t>伺服器端加密</a:t>
            </a:r>
            <a:endParaRPr lang="zh-TW" altLang="en-US" sz="1000" dirty="0">
              <a:solidFill>
                <a:srgbClr val="434343"/>
              </a:solidFill>
            </a:endParaRPr>
          </a:p>
        </p:txBody>
      </p:sp>
      <p:pic>
        <p:nvPicPr>
          <p:cNvPr id="35" name="Shape 99" descr="P4-1.png"/>
          <p:cNvPicPr preferRelativeResize="0"/>
          <p:nvPr/>
        </p:nvPicPr>
        <p:blipFill rotWithShape="1">
          <a:blip r:embed="rId4">
            <a:alphaModFix/>
          </a:blip>
          <a:srcRect/>
          <a:stretch/>
        </p:blipFill>
        <p:spPr>
          <a:xfrm>
            <a:off x="214282" y="1857370"/>
            <a:ext cx="3088614" cy="2996097"/>
          </a:xfrm>
          <a:prstGeom prst="rect">
            <a:avLst/>
          </a:prstGeom>
          <a:noFill/>
          <a:ln>
            <a:noFill/>
          </a:ln>
        </p:spPr>
      </p:pic>
      <p:grpSp>
        <p:nvGrpSpPr>
          <p:cNvPr id="21" name="群組 20"/>
          <p:cNvGrpSpPr/>
          <p:nvPr/>
        </p:nvGrpSpPr>
        <p:grpSpPr>
          <a:xfrm>
            <a:off x="3250538" y="2706675"/>
            <a:ext cx="4964800" cy="1626400"/>
            <a:chOff x="3428993" y="2857503"/>
            <a:chExt cx="4143403" cy="1357321"/>
          </a:xfrm>
        </p:grpSpPr>
        <p:sp>
          <p:nvSpPr>
            <p:cNvPr id="8" name="Shape 120"/>
            <p:cNvSpPr/>
            <p:nvPr/>
          </p:nvSpPr>
          <p:spPr>
            <a:xfrm rot="5400000">
              <a:off x="5398670" y="1255283"/>
              <a:ext cx="428626" cy="3775950"/>
            </a:xfrm>
            <a:prstGeom prst="round2SameRect">
              <a:avLst>
                <a:gd name="adj1" fmla="val 50000"/>
                <a:gd name="adj2" fmla="val 0"/>
              </a:avLst>
            </a:prstGeom>
            <a:solidFill>
              <a:schemeClr val="accent5">
                <a:lumMod val="75000"/>
              </a:schemeClr>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9" name="Shape 121"/>
            <p:cNvSpPr/>
            <p:nvPr/>
          </p:nvSpPr>
          <p:spPr>
            <a:xfrm rot="16200000" flipH="1">
              <a:off x="3434124" y="2857503"/>
              <a:ext cx="576000" cy="576000"/>
            </a:xfrm>
            <a:prstGeom prst="ellipse">
              <a:avLst/>
            </a:prstGeom>
            <a:solidFill>
              <a:schemeClr val="lt1"/>
            </a:solidFill>
            <a:ln w="50800" cap="flat" cmpd="sng">
              <a:solidFill>
                <a:schemeClr val="accent5">
                  <a:lumMod val="75000"/>
                </a:schemeClr>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None/>
              </a:pPr>
              <a:endParaRPr sz="2800">
                <a:solidFill>
                  <a:schemeClr val="lt1"/>
                </a:solidFill>
                <a:latin typeface="Arial Black"/>
                <a:ea typeface="Arial Black"/>
                <a:cs typeface="Arial Black"/>
                <a:sym typeface="Arial Black"/>
              </a:endParaRPr>
            </a:p>
          </p:txBody>
        </p:sp>
        <p:sp>
          <p:nvSpPr>
            <p:cNvPr id="10" name="Shape 122"/>
            <p:cNvSpPr txBox="1"/>
            <p:nvPr/>
          </p:nvSpPr>
          <p:spPr>
            <a:xfrm>
              <a:off x="3437223" y="2960837"/>
              <a:ext cx="569802" cy="369332"/>
            </a:xfrm>
            <a:prstGeom prst="rect">
              <a:avLst/>
            </a:prstGeom>
            <a:noFill/>
            <a:ln>
              <a:noFill/>
            </a:ln>
          </p:spPr>
          <p:txBody>
            <a:bodyPr wrap="square" lIns="91425" tIns="0" rIns="91425" bIns="0" anchor="ctr" anchorCtr="0">
              <a:noAutofit/>
            </a:bodyPr>
            <a:lstStyle/>
            <a:p>
              <a:pPr marL="0" marR="0" lvl="0" indent="0" algn="ctr" rtl="0">
                <a:spcBef>
                  <a:spcPts val="0"/>
                </a:spcBef>
                <a:buSzPct val="25000"/>
                <a:buNone/>
              </a:pPr>
              <a:r>
                <a:rPr lang="en-US" sz="2400" b="1" dirty="0">
                  <a:solidFill>
                    <a:schemeClr val="accent5">
                      <a:lumMod val="75000"/>
                    </a:schemeClr>
                  </a:solidFill>
                  <a:latin typeface="Arial"/>
                  <a:ea typeface="Arial"/>
                  <a:cs typeface="Arial"/>
                  <a:sym typeface="Arial"/>
                </a:rPr>
                <a:t>01</a:t>
              </a:r>
            </a:p>
          </p:txBody>
        </p:sp>
        <p:sp>
          <p:nvSpPr>
            <p:cNvPr id="11" name="Shape 123"/>
            <p:cNvSpPr txBox="1"/>
            <p:nvPr/>
          </p:nvSpPr>
          <p:spPr>
            <a:xfrm>
              <a:off x="4077066" y="2984174"/>
              <a:ext cx="3281016" cy="307777"/>
            </a:xfrm>
            <a:prstGeom prst="rect">
              <a:avLst/>
            </a:prstGeom>
            <a:noFill/>
            <a:ln>
              <a:noFill/>
            </a:ln>
          </p:spPr>
          <p:txBody>
            <a:bodyPr wrap="square" lIns="91425" tIns="45700" rIns="91425" bIns="45700" anchor="t" anchorCtr="0">
              <a:noAutofit/>
            </a:bodyPr>
            <a:lstStyle/>
            <a:p>
              <a:pPr lvl="0">
                <a:buClr>
                  <a:srgbClr val="0E7988"/>
                </a:buClr>
                <a:buSzPct val="25000"/>
                <a:defRPr/>
              </a:pPr>
              <a:r>
                <a:rPr lang="zh-TW" altLang="en-US" sz="1800" b="1" dirty="0" smtClean="0">
                  <a:solidFill>
                    <a:schemeClr val="bg1"/>
                  </a:solidFill>
                  <a:latin typeface="微軟正黑體" pitchFamily="34" charset="-120"/>
                  <a:ea typeface="微軟正黑體" pitchFamily="34" charset="-120"/>
                </a:rPr>
                <a:t>檔案過濾器 </a:t>
              </a:r>
              <a:r>
                <a:rPr lang="en-US" altLang="zh-TW" sz="1800" b="1" dirty="0" smtClean="0">
                  <a:solidFill>
                    <a:schemeClr val="bg1"/>
                  </a:solidFill>
                  <a:latin typeface="微軟正黑體" pitchFamily="34" charset="-120"/>
                  <a:ea typeface="微軟正黑體" pitchFamily="34" charset="-120"/>
                </a:rPr>
                <a:t>: </a:t>
              </a:r>
              <a:r>
                <a:rPr lang="zh-TW" altLang="en-US" sz="1800" b="1" dirty="0" smtClean="0">
                  <a:solidFill>
                    <a:schemeClr val="bg1"/>
                  </a:solidFill>
                  <a:latin typeface="微軟正黑體" pitchFamily="34" charset="-120"/>
                  <a:ea typeface="微軟正黑體" pitchFamily="34" charset="-120"/>
                </a:rPr>
                <a:t>檔案大小</a:t>
              </a:r>
              <a:r>
                <a:rPr lang="en-US" altLang="zh-TW" sz="1800" b="1" dirty="0" smtClean="0">
                  <a:solidFill>
                    <a:schemeClr val="bg1"/>
                  </a:solidFill>
                  <a:latin typeface="微軟正黑體" pitchFamily="34" charset="-120"/>
                  <a:ea typeface="微軟正黑體" pitchFamily="34" charset="-120"/>
                </a:rPr>
                <a:t>/</a:t>
              </a:r>
              <a:r>
                <a:rPr lang="zh-TW" altLang="en-US" sz="1800" b="1" dirty="0" smtClean="0">
                  <a:solidFill>
                    <a:schemeClr val="bg1"/>
                  </a:solidFill>
                  <a:latin typeface="微軟正黑體" pitchFamily="34" charset="-120"/>
                  <a:ea typeface="微軟正黑體" pitchFamily="34" charset="-120"/>
                </a:rPr>
                <a:t>時間</a:t>
              </a:r>
              <a:r>
                <a:rPr lang="en-US" altLang="zh-TW" sz="1800" b="1" dirty="0" smtClean="0">
                  <a:solidFill>
                    <a:schemeClr val="bg1"/>
                  </a:solidFill>
                  <a:latin typeface="微軟正黑體" pitchFamily="34" charset="-120"/>
                  <a:ea typeface="微軟正黑體" pitchFamily="34" charset="-120"/>
                </a:rPr>
                <a:t>/</a:t>
              </a:r>
              <a:r>
                <a:rPr lang="zh-TW" altLang="en-US" sz="1800" b="1" dirty="0" smtClean="0">
                  <a:solidFill>
                    <a:schemeClr val="bg1"/>
                  </a:solidFill>
                  <a:latin typeface="微軟正黑體" pitchFamily="34" charset="-120"/>
                  <a:ea typeface="微軟正黑體" pitchFamily="34" charset="-120"/>
                </a:rPr>
                <a:t>類型</a:t>
              </a:r>
              <a:endParaRPr lang="zh-TW" altLang="en-US" sz="1800" b="1" dirty="0">
                <a:solidFill>
                  <a:schemeClr val="bg1"/>
                </a:solidFill>
                <a:latin typeface="微軟正黑體" pitchFamily="34" charset="-120"/>
                <a:ea typeface="微軟正黑體" pitchFamily="34" charset="-120"/>
              </a:endParaRPr>
            </a:p>
          </p:txBody>
        </p:sp>
        <p:sp>
          <p:nvSpPr>
            <p:cNvPr id="23" name="Shape 120"/>
            <p:cNvSpPr/>
            <p:nvPr/>
          </p:nvSpPr>
          <p:spPr>
            <a:xfrm rot="5400000">
              <a:off x="4255661" y="3174478"/>
              <a:ext cx="428627" cy="1500197"/>
            </a:xfrm>
            <a:prstGeom prst="round2SameRect">
              <a:avLst>
                <a:gd name="adj1" fmla="val 50000"/>
                <a:gd name="adj2" fmla="val 0"/>
              </a:avLst>
            </a:prstGeom>
            <a:solidFill>
              <a:schemeClr val="accent5">
                <a:lumMod val="75000"/>
              </a:schemeClr>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24" name="Shape 121"/>
            <p:cNvSpPr/>
            <p:nvPr/>
          </p:nvSpPr>
          <p:spPr>
            <a:xfrm rot="16200000" flipH="1">
              <a:off x="3428993" y="3638822"/>
              <a:ext cx="576000" cy="576000"/>
            </a:xfrm>
            <a:prstGeom prst="ellipse">
              <a:avLst/>
            </a:prstGeom>
            <a:solidFill>
              <a:schemeClr val="lt1"/>
            </a:solidFill>
            <a:ln w="50800" cap="flat" cmpd="sng">
              <a:solidFill>
                <a:schemeClr val="accent5">
                  <a:lumMod val="75000"/>
                </a:schemeClr>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None/>
              </a:pPr>
              <a:endParaRPr sz="2800">
                <a:solidFill>
                  <a:schemeClr val="lt1"/>
                </a:solidFill>
                <a:latin typeface="Arial Black"/>
                <a:ea typeface="Arial Black"/>
                <a:cs typeface="Arial Black"/>
                <a:sym typeface="Arial Black"/>
              </a:endParaRPr>
            </a:p>
          </p:txBody>
        </p:sp>
        <p:sp>
          <p:nvSpPr>
            <p:cNvPr id="25" name="Shape 122"/>
            <p:cNvSpPr txBox="1"/>
            <p:nvPr/>
          </p:nvSpPr>
          <p:spPr>
            <a:xfrm>
              <a:off x="3432092" y="3742156"/>
              <a:ext cx="569802" cy="369332"/>
            </a:xfrm>
            <a:prstGeom prst="rect">
              <a:avLst/>
            </a:prstGeom>
            <a:noFill/>
            <a:ln>
              <a:noFill/>
            </a:ln>
          </p:spPr>
          <p:txBody>
            <a:bodyPr wrap="square" lIns="91425" tIns="0" rIns="91425" bIns="0" anchor="ctr" anchorCtr="0">
              <a:noAutofit/>
            </a:bodyPr>
            <a:lstStyle/>
            <a:p>
              <a:pPr marL="0" marR="0" lvl="0" indent="0" algn="ctr" rtl="0">
                <a:spcBef>
                  <a:spcPts val="0"/>
                </a:spcBef>
                <a:buSzPct val="25000"/>
                <a:buNone/>
              </a:pPr>
              <a:r>
                <a:rPr lang="en-US" sz="2400" b="1" dirty="0" smtClean="0">
                  <a:solidFill>
                    <a:schemeClr val="accent5">
                      <a:lumMod val="75000"/>
                    </a:schemeClr>
                  </a:solidFill>
                  <a:latin typeface="Arial"/>
                  <a:ea typeface="Arial"/>
                  <a:cs typeface="Arial"/>
                  <a:sym typeface="Arial"/>
                </a:rPr>
                <a:t>0</a:t>
              </a:r>
              <a:r>
                <a:rPr lang="en-US" altLang="zh-TW" sz="2400" b="1" dirty="0" smtClean="0">
                  <a:solidFill>
                    <a:schemeClr val="accent5">
                      <a:lumMod val="75000"/>
                    </a:schemeClr>
                  </a:solidFill>
                  <a:latin typeface="Arial"/>
                  <a:ea typeface="Arial"/>
                  <a:cs typeface="Arial"/>
                  <a:sym typeface="Arial"/>
                </a:rPr>
                <a:t>2</a:t>
              </a:r>
              <a:endParaRPr lang="en-US" sz="2400" b="1" dirty="0">
                <a:solidFill>
                  <a:schemeClr val="accent5">
                    <a:lumMod val="75000"/>
                  </a:schemeClr>
                </a:solidFill>
                <a:latin typeface="Arial"/>
                <a:ea typeface="Arial"/>
                <a:cs typeface="Arial"/>
                <a:sym typeface="Arial"/>
              </a:endParaRPr>
            </a:p>
          </p:txBody>
        </p:sp>
        <p:sp>
          <p:nvSpPr>
            <p:cNvPr id="26" name="Shape 123"/>
            <p:cNvSpPr txBox="1"/>
            <p:nvPr/>
          </p:nvSpPr>
          <p:spPr>
            <a:xfrm>
              <a:off x="4077066" y="3782947"/>
              <a:ext cx="1000132" cy="307777"/>
            </a:xfrm>
            <a:prstGeom prst="rect">
              <a:avLst/>
            </a:prstGeom>
            <a:noFill/>
            <a:ln>
              <a:noFill/>
            </a:ln>
          </p:spPr>
          <p:txBody>
            <a:bodyPr wrap="square" lIns="91425" tIns="45700" rIns="91425" bIns="45700" anchor="t" anchorCtr="0">
              <a:noAutofit/>
            </a:bodyPr>
            <a:lstStyle/>
            <a:p>
              <a:pPr lvl="0">
                <a:buClr>
                  <a:srgbClr val="0E7988"/>
                </a:buClr>
                <a:buSzPct val="25000"/>
                <a:defRPr/>
              </a:pPr>
              <a:r>
                <a:rPr lang="zh-TW" altLang="en-US" sz="1800" b="1" dirty="0" smtClean="0">
                  <a:solidFill>
                    <a:schemeClr val="bg1"/>
                  </a:solidFill>
                  <a:latin typeface="微軟正黑體" pitchFamily="34" charset="-120"/>
                  <a:ea typeface="微軟正黑體" pitchFamily="34" charset="-120"/>
                </a:rPr>
                <a:t>檔案壓縮</a:t>
              </a:r>
              <a:endParaRPr lang="zh-TW" altLang="en-US" sz="1800" b="1" dirty="0">
                <a:solidFill>
                  <a:schemeClr val="bg1"/>
                </a:solidFill>
                <a:latin typeface="微軟正黑體" pitchFamily="34" charset="-120"/>
                <a:ea typeface="微軟正黑體" pitchFamily="34" charset="-120"/>
              </a:endParaRPr>
            </a:p>
          </p:txBody>
        </p:sp>
        <p:sp>
          <p:nvSpPr>
            <p:cNvPr id="27" name="Shape 120"/>
            <p:cNvSpPr/>
            <p:nvPr/>
          </p:nvSpPr>
          <p:spPr>
            <a:xfrm rot="5400000">
              <a:off x="6365648" y="2998449"/>
              <a:ext cx="428624" cy="1852258"/>
            </a:xfrm>
            <a:prstGeom prst="round2SameRect">
              <a:avLst>
                <a:gd name="adj1" fmla="val 50000"/>
                <a:gd name="adj2" fmla="val 0"/>
              </a:avLst>
            </a:prstGeom>
            <a:solidFill>
              <a:schemeClr val="accent5">
                <a:lumMod val="75000"/>
              </a:schemeClr>
            </a:solidFill>
            <a:ln>
              <a:noFill/>
            </a:ln>
          </p:spPr>
          <p:txBody>
            <a:bodyPr wrap="square" lIns="91425" tIns="45700" rIns="91425" bIns="45700" anchor="ctr" anchorCtr="0">
              <a:noAutofit/>
            </a:bodyPr>
            <a:lstStyle/>
            <a:p>
              <a:pPr marL="0" marR="0" lvl="0" indent="0" algn="ctr" rtl="0">
                <a:spcBef>
                  <a:spcPts val="0"/>
                </a:spcBef>
                <a:buNone/>
              </a:pPr>
              <a:endParaRPr sz="1800">
                <a:solidFill>
                  <a:schemeClr val="lt1"/>
                </a:solidFill>
                <a:latin typeface="Arial"/>
                <a:ea typeface="Arial"/>
                <a:cs typeface="Arial"/>
                <a:sym typeface="Arial"/>
              </a:endParaRPr>
            </a:p>
          </p:txBody>
        </p:sp>
        <p:sp>
          <p:nvSpPr>
            <p:cNvPr id="28" name="Shape 121"/>
            <p:cNvSpPr/>
            <p:nvPr/>
          </p:nvSpPr>
          <p:spPr>
            <a:xfrm rot="16200000" flipH="1">
              <a:off x="5362949" y="3638824"/>
              <a:ext cx="576000" cy="576000"/>
            </a:xfrm>
            <a:prstGeom prst="ellipse">
              <a:avLst/>
            </a:prstGeom>
            <a:solidFill>
              <a:schemeClr val="lt1"/>
            </a:solidFill>
            <a:ln w="50800" cap="flat" cmpd="sng">
              <a:solidFill>
                <a:schemeClr val="accent5">
                  <a:lumMod val="75000"/>
                </a:schemeClr>
              </a:solidFill>
              <a:prstDash val="solid"/>
              <a:round/>
              <a:headEnd type="none" w="med" len="med"/>
              <a:tailEnd type="none" w="med" len="med"/>
            </a:ln>
          </p:spPr>
          <p:txBody>
            <a:bodyPr wrap="square" lIns="91425" tIns="45700" rIns="91425" bIns="45700" anchor="ctr" anchorCtr="0">
              <a:noAutofit/>
            </a:bodyPr>
            <a:lstStyle/>
            <a:p>
              <a:pPr marL="0" marR="0" lvl="0" indent="0" algn="ctr" rtl="0">
                <a:spcBef>
                  <a:spcPts val="0"/>
                </a:spcBef>
                <a:spcAft>
                  <a:spcPts val="0"/>
                </a:spcAft>
                <a:buNone/>
              </a:pPr>
              <a:endParaRPr sz="2800">
                <a:solidFill>
                  <a:schemeClr val="lt1"/>
                </a:solidFill>
                <a:latin typeface="Arial Black"/>
                <a:ea typeface="Arial Black"/>
                <a:cs typeface="Arial Black"/>
                <a:sym typeface="Arial Black"/>
              </a:endParaRPr>
            </a:p>
          </p:txBody>
        </p:sp>
        <p:sp>
          <p:nvSpPr>
            <p:cNvPr id="29" name="Shape 122"/>
            <p:cNvSpPr txBox="1"/>
            <p:nvPr/>
          </p:nvSpPr>
          <p:spPr>
            <a:xfrm>
              <a:off x="5366048" y="3742158"/>
              <a:ext cx="569802" cy="369332"/>
            </a:xfrm>
            <a:prstGeom prst="rect">
              <a:avLst/>
            </a:prstGeom>
            <a:noFill/>
            <a:ln>
              <a:noFill/>
            </a:ln>
          </p:spPr>
          <p:txBody>
            <a:bodyPr wrap="square" lIns="91425" tIns="0" rIns="91425" bIns="0" anchor="ctr" anchorCtr="0">
              <a:noAutofit/>
            </a:bodyPr>
            <a:lstStyle/>
            <a:p>
              <a:pPr marL="0" marR="0" lvl="0" indent="0" algn="ctr" rtl="0">
                <a:spcBef>
                  <a:spcPts val="0"/>
                </a:spcBef>
                <a:buSzPct val="25000"/>
                <a:buNone/>
              </a:pPr>
              <a:r>
                <a:rPr lang="en-US" sz="2400" b="1" dirty="0" smtClean="0">
                  <a:solidFill>
                    <a:schemeClr val="accent5">
                      <a:lumMod val="75000"/>
                    </a:schemeClr>
                  </a:solidFill>
                  <a:latin typeface="Arial"/>
                  <a:ea typeface="Arial"/>
                  <a:cs typeface="Arial"/>
                  <a:sym typeface="Arial"/>
                </a:rPr>
                <a:t>0</a:t>
              </a:r>
              <a:r>
                <a:rPr lang="en-US" altLang="zh-TW" sz="2400" b="1" dirty="0" smtClean="0">
                  <a:solidFill>
                    <a:schemeClr val="accent5">
                      <a:lumMod val="75000"/>
                    </a:schemeClr>
                  </a:solidFill>
                  <a:latin typeface="Arial"/>
                  <a:ea typeface="Arial"/>
                  <a:cs typeface="Arial"/>
                  <a:sym typeface="Arial"/>
                </a:rPr>
                <a:t>3</a:t>
              </a:r>
              <a:endParaRPr lang="en-US" sz="2400" b="1" dirty="0">
                <a:solidFill>
                  <a:schemeClr val="accent5">
                    <a:lumMod val="75000"/>
                  </a:schemeClr>
                </a:solidFill>
                <a:latin typeface="Arial"/>
                <a:ea typeface="Arial"/>
                <a:cs typeface="Arial"/>
                <a:sym typeface="Arial"/>
              </a:endParaRPr>
            </a:p>
          </p:txBody>
        </p:sp>
        <p:sp>
          <p:nvSpPr>
            <p:cNvPr id="30" name="Shape 123"/>
            <p:cNvSpPr txBox="1"/>
            <p:nvPr/>
          </p:nvSpPr>
          <p:spPr>
            <a:xfrm>
              <a:off x="5934453" y="3782949"/>
              <a:ext cx="1637943" cy="379213"/>
            </a:xfrm>
            <a:prstGeom prst="rect">
              <a:avLst/>
            </a:prstGeom>
            <a:noFill/>
            <a:ln>
              <a:noFill/>
            </a:ln>
          </p:spPr>
          <p:txBody>
            <a:bodyPr wrap="square" lIns="91425" tIns="45700" rIns="91425" bIns="45700" anchor="t" anchorCtr="0">
              <a:noAutofit/>
            </a:bodyPr>
            <a:lstStyle/>
            <a:p>
              <a:pPr>
                <a:buClr>
                  <a:srgbClr val="0E7988"/>
                </a:buClr>
                <a:buSzPct val="25000"/>
                <a:defRPr/>
              </a:pPr>
              <a:r>
                <a:rPr lang="zh-TW" altLang="en-US" sz="1800" b="1" dirty="0" smtClean="0">
                  <a:solidFill>
                    <a:schemeClr val="bg1"/>
                  </a:solidFill>
                  <a:latin typeface="微軟正黑體" pitchFamily="34" charset="-120"/>
                  <a:ea typeface="微軟正黑體" pitchFamily="34" charset="-120"/>
                  <a:sym typeface="Verdana"/>
                </a:rPr>
                <a:t>稀疏</a:t>
              </a:r>
              <a:r>
                <a:rPr lang="zh-TW" altLang="en-US" sz="1800" b="1" dirty="0" smtClean="0">
                  <a:solidFill>
                    <a:schemeClr val="bg1"/>
                  </a:solidFill>
                  <a:latin typeface="微軟正黑體" pitchFamily="34" charset="-120"/>
                  <a:ea typeface="微軟正黑體" pitchFamily="34" charset="-120"/>
                </a:rPr>
                <a:t>檔案</a:t>
              </a:r>
              <a:r>
                <a:rPr lang="zh-TW" altLang="en-US" sz="1800" b="1" dirty="0" smtClean="0">
                  <a:solidFill>
                    <a:schemeClr val="bg1"/>
                  </a:solidFill>
                  <a:latin typeface="微軟正黑體" pitchFamily="34" charset="-120"/>
                  <a:ea typeface="微軟正黑體" pitchFamily="34" charset="-120"/>
                  <a:sym typeface="Verdana"/>
                </a:rPr>
                <a:t>偵測</a:t>
              </a: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文字版面配置區 2"/>
          <p:cNvSpPr>
            <a:spLocks noGrp="1"/>
          </p:cNvSpPr>
          <p:nvPr>
            <p:ph type="body" idx="1"/>
          </p:nvPr>
        </p:nvSpPr>
        <p:spPr/>
        <p:txBody>
          <a:bodyPr/>
          <a:lstStyle/>
          <a:p>
            <a:endParaRPr lang="zh-TW" altLang="en-US"/>
          </a:p>
        </p:txBody>
      </p:sp>
      <p:sp>
        <p:nvSpPr>
          <p:cNvPr id="4" name="矩形 3"/>
          <p:cNvSpPr/>
          <p:nvPr/>
        </p:nvSpPr>
        <p:spPr>
          <a:xfrm>
            <a:off x="0" y="0"/>
            <a:ext cx="9144000" cy="5143500"/>
          </a:xfrm>
          <a:prstGeom prst="rect">
            <a:avLst/>
          </a:prstGeom>
          <a:gradFill flip="none" rotWithShape="1">
            <a:gsLst>
              <a:gs pos="0">
                <a:schemeClr val="accent4">
                  <a:lumMod val="40000"/>
                  <a:lumOff val="60000"/>
                </a:schemeClr>
              </a:gs>
              <a:gs pos="17999">
                <a:srgbClr val="FEE7F2"/>
              </a:gs>
              <a:gs pos="36000">
                <a:srgbClr val="FAC77D"/>
              </a:gs>
              <a:gs pos="61000">
                <a:srgbClr val="FBA97D"/>
              </a:gs>
              <a:gs pos="82001">
                <a:srgbClr val="FBD49C"/>
              </a:gs>
              <a:gs pos="100000">
                <a:srgbClr val="FEE7F2"/>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bg1"/>
              </a:solidFill>
            </a:endParaRPr>
          </a:p>
        </p:txBody>
      </p:sp>
      <p:pic>
        <p:nvPicPr>
          <p:cNvPr id="5" name="圖片 4" descr="P5-1.png"/>
          <p:cNvPicPr>
            <a:picLocks noChangeAspect="1"/>
          </p:cNvPicPr>
          <p:nvPr/>
        </p:nvPicPr>
        <p:blipFill>
          <a:blip r:embed="rId3"/>
          <a:stretch>
            <a:fillRect/>
          </a:stretch>
        </p:blipFill>
        <p:spPr>
          <a:xfrm>
            <a:off x="0" y="1571618"/>
            <a:ext cx="9144000" cy="1317480"/>
          </a:xfrm>
          <a:prstGeom prst="rect">
            <a:avLst/>
          </a:prstGeom>
        </p:spPr>
      </p:pic>
      <p:sp>
        <p:nvSpPr>
          <p:cNvPr id="6" name="文字版面配置區 2"/>
          <p:cNvSpPr txBox="1">
            <a:spLocks/>
          </p:cNvSpPr>
          <p:nvPr/>
        </p:nvSpPr>
        <p:spPr>
          <a:xfrm>
            <a:off x="0" y="2960536"/>
            <a:ext cx="9144000" cy="1182850"/>
          </a:xfrm>
          <a:prstGeom prst="rect">
            <a:avLst/>
          </a:prstGeom>
          <a:noFill/>
          <a:ln>
            <a:noFill/>
          </a:ln>
        </p:spPr>
        <p:txBody>
          <a:bodyPr wrap="square" lIns="91425" tIns="91425" rIns="91425" bIns="91425" anchor="t" anchorCtr="0"/>
          <a:lstStyle/>
          <a:p>
            <a:pPr lvl="0" indent="114300" algn="ctr">
              <a:lnSpc>
                <a:spcPct val="115000"/>
              </a:lnSpc>
              <a:buClr>
                <a:srgbClr val="0E7988"/>
              </a:buClr>
              <a:buSzPct val="100000"/>
              <a:defRPr/>
            </a:pPr>
            <a:r>
              <a:rPr lang="zh-TW" altLang="en-US" sz="2800" dirty="0" smtClean="0">
                <a:latin typeface="微軟正黑體" pitchFamily="34" charset="-120"/>
                <a:ea typeface="微軟正黑體" pitchFamily="34" charset="-120"/>
              </a:rPr>
              <a:t>客戶端加密</a:t>
            </a:r>
            <a:endParaRPr kumimoji="0" lang="zh-TW" altLang="en-US" sz="2800" b="0" i="0" u="none" strike="noStrike" kern="0" cap="none" spc="0" normalizeH="0" baseline="0" noProof="0" dirty="0" smtClean="0">
              <a:ln>
                <a:noFill/>
              </a:ln>
              <a:solidFill>
                <a:schemeClr val="tx1"/>
              </a:solidFill>
              <a:effectLst/>
              <a:uLnTx/>
              <a:uFillTx/>
              <a:latin typeface="微軟正黑體" pitchFamily="34" charset="-120"/>
              <a:ea typeface="微軟正黑體" pitchFamily="34" charset="-120"/>
              <a:sym typeface="Arial"/>
            </a:endParaRPr>
          </a:p>
        </p:txBody>
      </p:sp>
      <p:sp>
        <p:nvSpPr>
          <p:cNvPr id="7" name="標題 1"/>
          <p:cNvSpPr txBox="1">
            <a:spLocks/>
          </p:cNvSpPr>
          <p:nvPr/>
        </p:nvSpPr>
        <p:spPr>
          <a:xfrm>
            <a:off x="214282" y="1657042"/>
            <a:ext cx="8786873" cy="660552"/>
          </a:xfrm>
          <a:prstGeom prst="rect">
            <a:avLst/>
          </a:prstGeom>
          <a:noFill/>
          <a:ln>
            <a:noFill/>
          </a:ln>
        </p:spPr>
        <p:txBody>
          <a:bodyPr wrap="square" lIns="91425" tIns="91425" rIns="91425" bIns="91425" anchor="t" anchorCtr="0"/>
          <a:lstStyle/>
          <a:p>
            <a:pPr marL="0" marR="0" lvl="0" indent="0" algn="ctr" defTabSz="914400" rtl="0" eaLnBrk="1" fontAlgn="auto" latinLnBrk="0" hangingPunct="1">
              <a:lnSpc>
                <a:spcPct val="100000"/>
              </a:lnSpc>
              <a:spcBef>
                <a:spcPts val="0"/>
              </a:spcBef>
              <a:spcAft>
                <a:spcPts val="0"/>
              </a:spcAft>
              <a:buClr>
                <a:schemeClr val="dk1"/>
              </a:buClr>
              <a:buSzTx/>
              <a:buFont typeface="Verdana"/>
              <a:buNone/>
              <a:tabLst/>
              <a:defRPr/>
            </a:pPr>
            <a:r>
              <a:rPr kumimoji="0" lang="zh-TW" altLang="en-US" sz="44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微軟正黑體" pitchFamily="34" charset="-120"/>
                <a:ea typeface="微軟正黑體" pitchFamily="34" charset="-120"/>
                <a:cs typeface="Arial"/>
                <a:sym typeface="Arial"/>
              </a:rPr>
              <a:t>實機操作 </a:t>
            </a:r>
            <a:r>
              <a:rPr kumimoji="0" lang="en-US" altLang="zh-TW" sz="44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微軟正黑體" pitchFamily="34" charset="-120"/>
                <a:ea typeface="微軟正黑體" pitchFamily="34" charset="-120"/>
                <a:cs typeface="Arial"/>
                <a:sym typeface="Arial"/>
              </a:rPr>
              <a:t>–</a:t>
            </a:r>
            <a:r>
              <a:rPr kumimoji="0" lang="zh-TW" altLang="en-US" sz="44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微軟正黑體" pitchFamily="34" charset="-120"/>
                <a:ea typeface="微軟正黑體" pitchFamily="34" charset="-120"/>
                <a:cs typeface="Arial"/>
                <a:sym typeface="Arial"/>
              </a:rPr>
              <a:t> 雲端備份</a:t>
            </a:r>
            <a:endParaRPr kumimoji="0" lang="zh-TW" altLang="en-US" sz="44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微軟正黑體" pitchFamily="34" charset="-120"/>
              <a:ea typeface="微軟正黑體" pitchFamily="34" charset="-120"/>
              <a:cs typeface="Verdana"/>
              <a:sym typeface="Verdana"/>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itchFamily="34" charset="-120"/>
                <a:ea typeface="微軟正黑體" pitchFamily="34" charset="-120"/>
                <a:cs typeface="Arial"/>
                <a:sym typeface="Arial"/>
              </a:rPr>
              <a:t>同步 </a:t>
            </a:r>
            <a:r>
              <a:rPr lang="en-US" altLang="zh-TW" dirty="0" smtClean="0">
                <a:latin typeface="微軟正黑體" pitchFamily="34" charset="-120"/>
                <a:ea typeface="微軟正黑體" pitchFamily="34" charset="-120"/>
                <a:cs typeface="Arial"/>
                <a:sym typeface="Arial"/>
              </a:rPr>
              <a:t>– </a:t>
            </a:r>
            <a:r>
              <a:rPr lang="zh-TW" altLang="en-US" dirty="0" smtClean="0">
                <a:latin typeface="微軟正黑體" pitchFamily="34" charset="-120"/>
                <a:ea typeface="微軟正黑體" pitchFamily="34" charset="-120"/>
                <a:cs typeface="Arial"/>
                <a:sym typeface="Arial"/>
              </a:rPr>
              <a:t>即時隨地資料存取</a:t>
            </a:r>
            <a:endParaRPr lang="zh-TW" altLang="en-US" dirty="0">
              <a:latin typeface="微軟正黑體" pitchFamily="34" charset="-120"/>
              <a:ea typeface="微軟正黑體" pitchFamily="34" charset="-120"/>
            </a:endParaRPr>
          </a:p>
        </p:txBody>
      </p:sp>
      <p:pic>
        <p:nvPicPr>
          <p:cNvPr id="6" name="圖片 5" descr="P8.png"/>
          <p:cNvPicPr>
            <a:picLocks noChangeAspect="1"/>
          </p:cNvPicPr>
          <p:nvPr/>
        </p:nvPicPr>
        <p:blipFill>
          <a:blip r:embed="rId3"/>
          <a:stretch>
            <a:fillRect/>
          </a:stretch>
        </p:blipFill>
        <p:spPr>
          <a:xfrm>
            <a:off x="1643042" y="1253491"/>
            <a:ext cx="3786215" cy="3545121"/>
          </a:xfrm>
          <a:prstGeom prst="rect">
            <a:avLst/>
          </a:prstGeom>
        </p:spPr>
      </p:pic>
      <p:sp>
        <p:nvSpPr>
          <p:cNvPr id="7" name="文字方塊 6"/>
          <p:cNvSpPr txBox="1"/>
          <p:nvPr/>
        </p:nvSpPr>
        <p:spPr>
          <a:xfrm>
            <a:off x="2500298" y="1925419"/>
            <a:ext cx="2071702" cy="584775"/>
          </a:xfrm>
          <a:prstGeom prst="rect">
            <a:avLst/>
          </a:prstGeom>
          <a:noFill/>
        </p:spPr>
        <p:txBody>
          <a:bodyPr wrap="square" rtlCol="0">
            <a:spAutoFit/>
          </a:bodyPr>
          <a:lstStyle/>
          <a:p>
            <a:pPr algn="ctr"/>
            <a:r>
              <a:rPr lang="zh-TW" altLang="en-US" sz="3200"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雲端</a:t>
            </a:r>
            <a:endParaRPr lang="zh-TW" altLang="en-US" sz="32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8" name="文字方塊 7"/>
          <p:cNvSpPr txBox="1"/>
          <p:nvPr/>
        </p:nvSpPr>
        <p:spPr>
          <a:xfrm>
            <a:off x="3428992" y="3571882"/>
            <a:ext cx="2071702" cy="584775"/>
          </a:xfrm>
          <a:prstGeom prst="rect">
            <a:avLst/>
          </a:prstGeom>
          <a:noFill/>
        </p:spPr>
        <p:txBody>
          <a:bodyPr wrap="square" rtlCol="0">
            <a:spAutoFit/>
          </a:bodyPr>
          <a:lstStyle/>
          <a:p>
            <a:pPr algn="ctr"/>
            <a:r>
              <a:rPr lang="zh-TW" altLang="en-US" sz="3200"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本地端</a:t>
            </a:r>
            <a:endParaRPr lang="zh-TW" altLang="en-US" sz="32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9" name="文字方塊 8"/>
          <p:cNvSpPr txBox="1"/>
          <p:nvPr/>
        </p:nvSpPr>
        <p:spPr>
          <a:xfrm>
            <a:off x="1428728" y="3571882"/>
            <a:ext cx="2071702" cy="584775"/>
          </a:xfrm>
          <a:prstGeom prst="rect">
            <a:avLst/>
          </a:prstGeom>
          <a:noFill/>
        </p:spPr>
        <p:txBody>
          <a:bodyPr wrap="square" rtlCol="0">
            <a:spAutoFit/>
          </a:bodyPr>
          <a:lstStyle/>
          <a:p>
            <a:pPr algn="ctr"/>
            <a:r>
              <a:rPr lang="zh-TW" altLang="en-US" sz="3200"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異地端</a:t>
            </a:r>
            <a:endParaRPr lang="zh-TW" altLang="en-US" sz="32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10" name="文字版面配置區 2"/>
          <p:cNvSpPr>
            <a:spLocks noGrp="1"/>
          </p:cNvSpPr>
          <p:nvPr>
            <p:ph type="body" idx="1"/>
          </p:nvPr>
        </p:nvSpPr>
        <p:spPr>
          <a:xfrm>
            <a:off x="5214942" y="1357304"/>
            <a:ext cx="2545788" cy="1776465"/>
          </a:xfrm>
        </p:spPr>
        <p:txBody>
          <a:bodyPr/>
          <a:lstStyle/>
          <a:p>
            <a:pPr lvl="0" indent="0">
              <a:lnSpc>
                <a:spcPct val="100000"/>
              </a:lnSpc>
              <a:buClr>
                <a:srgbClr val="000000"/>
              </a:buClr>
              <a:buFont typeface="Noto Sans Symbols"/>
              <a:buChar char="✓"/>
            </a:pPr>
            <a:r>
              <a:rPr lang="zh-TW" altLang="en-US" sz="2800" dirty="0" smtClean="0">
                <a:solidFill>
                  <a:srgbClr val="000000"/>
                </a:solidFill>
                <a:latin typeface="微軟正黑體" pitchFamily="34" charset="-120"/>
                <a:ea typeface="微軟正黑體" pitchFamily="34" charset="-120"/>
                <a:cs typeface="Arial"/>
                <a:sym typeface="Arial"/>
              </a:rPr>
              <a:t> 單向同步</a:t>
            </a:r>
          </a:p>
          <a:p>
            <a:pPr lvl="0" indent="0">
              <a:lnSpc>
                <a:spcPct val="100000"/>
              </a:lnSpc>
              <a:buClr>
                <a:srgbClr val="000000"/>
              </a:buClr>
              <a:buFont typeface="Noto Sans Symbols"/>
              <a:buChar char="✓"/>
            </a:pPr>
            <a:r>
              <a:rPr lang="zh-TW" altLang="en-US" sz="2800" dirty="0" smtClean="0">
                <a:solidFill>
                  <a:srgbClr val="000000"/>
                </a:solidFill>
                <a:latin typeface="微軟正黑體" pitchFamily="34" charset="-120"/>
                <a:ea typeface="微軟正黑體" pitchFamily="34" charset="-120"/>
                <a:cs typeface="Arial"/>
                <a:sym typeface="Arial"/>
              </a:rPr>
              <a:t> 主動式同步</a:t>
            </a:r>
          </a:p>
          <a:p>
            <a:pPr lvl="0" indent="0">
              <a:lnSpc>
                <a:spcPct val="100000"/>
              </a:lnSpc>
              <a:buClr>
                <a:srgbClr val="000000"/>
              </a:buClr>
              <a:buFont typeface="Noto Sans Symbols"/>
              <a:buChar char="✓"/>
            </a:pPr>
            <a:r>
              <a:rPr lang="zh-TW" altLang="en-US" sz="2800" dirty="0" smtClean="0">
                <a:solidFill>
                  <a:srgbClr val="000000"/>
                </a:solidFill>
                <a:latin typeface="微軟正黑體" pitchFamily="34" charset="-120"/>
                <a:ea typeface="微軟正黑體" pitchFamily="34" charset="-120"/>
                <a:cs typeface="Arial"/>
                <a:sym typeface="Arial"/>
              </a:rPr>
              <a:t> 雙向同步</a:t>
            </a:r>
            <a:endParaRPr lang="zh-TW" altLang="en-US" sz="2800" dirty="0">
              <a:solidFill>
                <a:srgbClr val="000000"/>
              </a:solidFill>
              <a:latin typeface="微軟正黑體" pitchFamily="34" charset="-120"/>
              <a:ea typeface="微軟正黑體" pitchFamily="34" charset="-120"/>
              <a:cs typeface="Arial"/>
              <a:sym typeface="Aria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itchFamily="34" charset="-120"/>
                <a:ea typeface="微軟正黑體" pitchFamily="34" charset="-120"/>
                <a:cs typeface="Arial"/>
                <a:sym typeface="Arial"/>
              </a:rPr>
              <a:t>彈性設定讓您靈活運用雲端服務</a:t>
            </a:r>
            <a:endParaRPr lang="zh-TW" altLang="en-US" dirty="0">
              <a:latin typeface="微軟正黑體" pitchFamily="34" charset="-120"/>
              <a:ea typeface="微軟正黑體" pitchFamily="34" charset="-120"/>
            </a:endParaRPr>
          </a:p>
        </p:txBody>
      </p:sp>
      <p:pic>
        <p:nvPicPr>
          <p:cNvPr id="7" name="圖片 6" descr="P9-1.png"/>
          <p:cNvPicPr>
            <a:picLocks noChangeAspect="1"/>
          </p:cNvPicPr>
          <p:nvPr/>
        </p:nvPicPr>
        <p:blipFill>
          <a:blip r:embed="rId3"/>
          <a:stretch>
            <a:fillRect/>
          </a:stretch>
        </p:blipFill>
        <p:spPr>
          <a:xfrm>
            <a:off x="754128" y="1596928"/>
            <a:ext cx="2409002" cy="2403582"/>
          </a:xfrm>
          <a:prstGeom prst="rect">
            <a:avLst/>
          </a:prstGeom>
        </p:spPr>
      </p:pic>
      <p:pic>
        <p:nvPicPr>
          <p:cNvPr id="8" name="圖片 7" descr="P9-2.png"/>
          <p:cNvPicPr>
            <a:picLocks noChangeAspect="1"/>
          </p:cNvPicPr>
          <p:nvPr/>
        </p:nvPicPr>
        <p:blipFill>
          <a:blip r:embed="rId4"/>
          <a:stretch>
            <a:fillRect/>
          </a:stretch>
        </p:blipFill>
        <p:spPr>
          <a:xfrm>
            <a:off x="3377444" y="1596928"/>
            <a:ext cx="2406292" cy="2403582"/>
          </a:xfrm>
          <a:prstGeom prst="rect">
            <a:avLst/>
          </a:prstGeom>
        </p:spPr>
      </p:pic>
      <p:pic>
        <p:nvPicPr>
          <p:cNvPr id="9" name="圖片 8" descr="P9-3.png"/>
          <p:cNvPicPr>
            <a:picLocks noChangeAspect="1"/>
          </p:cNvPicPr>
          <p:nvPr/>
        </p:nvPicPr>
        <p:blipFill>
          <a:blip r:embed="rId5"/>
          <a:stretch>
            <a:fillRect/>
          </a:stretch>
        </p:blipFill>
        <p:spPr>
          <a:xfrm>
            <a:off x="6020650" y="1596928"/>
            <a:ext cx="2409002" cy="2403582"/>
          </a:xfrm>
          <a:prstGeom prst="rect">
            <a:avLst/>
          </a:prstGeom>
        </p:spPr>
      </p:pic>
      <p:sp>
        <p:nvSpPr>
          <p:cNvPr id="10" name="文字版面配置區 2"/>
          <p:cNvSpPr txBox="1">
            <a:spLocks/>
          </p:cNvSpPr>
          <p:nvPr/>
        </p:nvSpPr>
        <p:spPr>
          <a:xfrm>
            <a:off x="1357290" y="3357568"/>
            <a:ext cx="1071570" cy="571504"/>
          </a:xfrm>
          <a:prstGeom prst="rect">
            <a:avLst/>
          </a:prstGeom>
          <a:noFill/>
          <a:ln>
            <a:noFill/>
          </a:ln>
        </p:spPr>
        <p:txBody>
          <a:bodyPr wrap="square" lIns="91425" tIns="91425" rIns="91425" bIns="91425" anchor="t" anchorCtr="0"/>
          <a:lstStyle/>
          <a:p>
            <a:pPr marL="457200" lvl="0" indent="-317500">
              <a:buSzPct val="80000"/>
            </a:pPr>
            <a:r>
              <a:rPr lang="zh-TW" altLang="en-US" sz="2800" b="1" dirty="0" smtClean="0">
                <a:solidFill>
                  <a:srgbClr val="FFFF00"/>
                </a:solidFill>
                <a:effectLst>
                  <a:outerShdw blurRad="38100" dist="38100" dir="2700000" algn="tl">
                    <a:srgbClr val="000000">
                      <a:alpha val="43137"/>
                    </a:srgbClr>
                  </a:outerShdw>
                </a:effectLst>
                <a:latin typeface="微軟正黑體" pitchFamily="34" charset="-120"/>
                <a:ea typeface="微軟正黑體" pitchFamily="34" charset="-120"/>
              </a:rPr>
              <a:t>鏡像</a:t>
            </a:r>
            <a:endParaRPr kumimoji="0" lang="zh-TW" altLang="en-US" sz="28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微軟正黑體" pitchFamily="34" charset="-120"/>
              <a:ea typeface="微軟正黑體" pitchFamily="34" charset="-120"/>
              <a:cs typeface="Verdana"/>
              <a:sym typeface="Verdana"/>
            </a:endParaRPr>
          </a:p>
        </p:txBody>
      </p:sp>
      <p:sp>
        <p:nvSpPr>
          <p:cNvPr id="11" name="文字版面配置區 2"/>
          <p:cNvSpPr txBox="1">
            <a:spLocks/>
          </p:cNvSpPr>
          <p:nvPr/>
        </p:nvSpPr>
        <p:spPr>
          <a:xfrm>
            <a:off x="3929058" y="3357568"/>
            <a:ext cx="1071570" cy="571504"/>
          </a:xfrm>
          <a:prstGeom prst="rect">
            <a:avLst/>
          </a:prstGeom>
          <a:noFill/>
          <a:ln>
            <a:noFill/>
          </a:ln>
        </p:spPr>
        <p:txBody>
          <a:bodyPr wrap="square" lIns="91425" tIns="91425" rIns="91425" bIns="91425" anchor="t" anchorCtr="0"/>
          <a:lstStyle/>
          <a:p>
            <a:pPr marL="457200" lvl="0" indent="-317500">
              <a:buSzPct val="80000"/>
            </a:pPr>
            <a:r>
              <a:rPr kumimoji="0" lang="zh-TW" altLang="en-US" sz="2800" b="1" i="0" u="none" strike="noStrike" kern="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微軟正黑體" pitchFamily="34" charset="-120"/>
                <a:ea typeface="微軟正黑體" pitchFamily="34" charset="-120"/>
                <a:cs typeface="Verdana"/>
                <a:sym typeface="Verdana"/>
              </a:rPr>
              <a:t>複製</a:t>
            </a:r>
            <a:endParaRPr kumimoji="0" lang="zh-TW" altLang="en-US" sz="28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微軟正黑體" pitchFamily="34" charset="-120"/>
              <a:ea typeface="微軟正黑體" pitchFamily="34" charset="-120"/>
              <a:cs typeface="Verdana"/>
              <a:sym typeface="Verdana"/>
            </a:endParaRPr>
          </a:p>
        </p:txBody>
      </p:sp>
      <p:sp>
        <p:nvSpPr>
          <p:cNvPr id="12" name="文字版面配置區 2"/>
          <p:cNvSpPr txBox="1">
            <a:spLocks/>
          </p:cNvSpPr>
          <p:nvPr/>
        </p:nvSpPr>
        <p:spPr>
          <a:xfrm>
            <a:off x="6572264" y="3357568"/>
            <a:ext cx="1071570" cy="571504"/>
          </a:xfrm>
          <a:prstGeom prst="rect">
            <a:avLst/>
          </a:prstGeom>
          <a:noFill/>
          <a:ln>
            <a:noFill/>
          </a:ln>
        </p:spPr>
        <p:txBody>
          <a:bodyPr wrap="square" lIns="91425" tIns="91425" rIns="91425" bIns="91425" anchor="t" anchorCtr="0"/>
          <a:lstStyle/>
          <a:p>
            <a:pPr marL="457200" lvl="0" indent="-317500">
              <a:buSzPct val="80000"/>
            </a:pPr>
            <a:r>
              <a:rPr kumimoji="0" lang="zh-TW" altLang="en-US" sz="2800" b="1" i="0" u="none" strike="noStrike" kern="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微軟正黑體" pitchFamily="34" charset="-120"/>
                <a:ea typeface="微軟正黑體" pitchFamily="34" charset="-120"/>
                <a:cs typeface="Verdana"/>
                <a:sym typeface="Verdana"/>
              </a:rPr>
              <a:t>移動</a:t>
            </a:r>
            <a:endParaRPr kumimoji="0" lang="zh-TW" altLang="en-US" sz="2800" b="1" i="0" u="none" strike="noStrike" kern="0" cap="none" spc="0" normalizeH="0" baseline="0" noProof="0" dirty="0">
              <a:ln>
                <a:noFill/>
              </a:ln>
              <a:solidFill>
                <a:srgbClr val="FFFF00"/>
              </a:solidFill>
              <a:effectLst>
                <a:outerShdw blurRad="38100" dist="38100" dir="2700000" algn="tl">
                  <a:srgbClr val="000000">
                    <a:alpha val="43137"/>
                  </a:srgbClr>
                </a:outerShdw>
              </a:effectLst>
              <a:uLnTx/>
              <a:uFillTx/>
              <a:latin typeface="微軟正黑體" pitchFamily="34" charset="-120"/>
              <a:ea typeface="微軟正黑體" pitchFamily="34" charset="-120"/>
              <a:cs typeface="Verdana"/>
              <a:sym typeface="Verdana"/>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0"/>
            <a:ext cx="9144000" cy="5143500"/>
          </a:xfrm>
          <a:prstGeom prst="rect">
            <a:avLst/>
          </a:prstGeom>
          <a:gradFill flip="none" rotWithShape="1">
            <a:gsLst>
              <a:gs pos="0">
                <a:schemeClr val="accent4">
                  <a:lumMod val="40000"/>
                  <a:lumOff val="60000"/>
                </a:schemeClr>
              </a:gs>
              <a:gs pos="17999">
                <a:srgbClr val="FEE7F2"/>
              </a:gs>
              <a:gs pos="36000">
                <a:srgbClr val="FAC77D"/>
              </a:gs>
              <a:gs pos="61000">
                <a:srgbClr val="FBA97D"/>
              </a:gs>
              <a:gs pos="82001">
                <a:srgbClr val="FBD49C"/>
              </a:gs>
              <a:gs pos="100000">
                <a:srgbClr val="FEE7F2"/>
              </a:gs>
            </a:gsLst>
            <a:path path="rect">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solidFill>
                <a:schemeClr val="bg1"/>
              </a:solidFill>
            </a:endParaRPr>
          </a:p>
        </p:txBody>
      </p:sp>
      <p:pic>
        <p:nvPicPr>
          <p:cNvPr id="5" name="圖片 4" descr="P5-1.png"/>
          <p:cNvPicPr>
            <a:picLocks noChangeAspect="1"/>
          </p:cNvPicPr>
          <p:nvPr/>
        </p:nvPicPr>
        <p:blipFill>
          <a:blip r:embed="rId3"/>
          <a:stretch>
            <a:fillRect/>
          </a:stretch>
        </p:blipFill>
        <p:spPr>
          <a:xfrm>
            <a:off x="0" y="1571618"/>
            <a:ext cx="9144000" cy="1317480"/>
          </a:xfrm>
          <a:prstGeom prst="rect">
            <a:avLst/>
          </a:prstGeom>
        </p:spPr>
      </p:pic>
      <p:sp>
        <p:nvSpPr>
          <p:cNvPr id="7" name="標題 1"/>
          <p:cNvSpPr txBox="1">
            <a:spLocks/>
          </p:cNvSpPr>
          <p:nvPr/>
        </p:nvSpPr>
        <p:spPr>
          <a:xfrm>
            <a:off x="3357554" y="1643056"/>
            <a:ext cx="5643601" cy="660552"/>
          </a:xfrm>
          <a:prstGeom prst="rect">
            <a:avLst/>
          </a:prstGeom>
          <a:noFill/>
          <a:ln>
            <a:noFill/>
          </a:ln>
        </p:spPr>
        <p:txBody>
          <a:bodyPr wrap="square" lIns="91425" tIns="91425" rIns="91425" bIns="91425" anchor="t" anchorCtr="0"/>
          <a:lstStyle/>
          <a:p>
            <a:pPr marL="0" marR="0" lvl="0" indent="0" algn="ctr" defTabSz="914400" rtl="0" eaLnBrk="1" fontAlgn="auto" latinLnBrk="0" hangingPunct="1">
              <a:lnSpc>
                <a:spcPct val="100000"/>
              </a:lnSpc>
              <a:spcBef>
                <a:spcPts val="0"/>
              </a:spcBef>
              <a:spcAft>
                <a:spcPts val="0"/>
              </a:spcAft>
              <a:buClr>
                <a:schemeClr val="dk1"/>
              </a:buClr>
              <a:buSzTx/>
              <a:buFont typeface="Verdana"/>
              <a:buNone/>
              <a:tabLst/>
              <a:defRPr/>
            </a:pPr>
            <a:r>
              <a:rPr kumimoji="0" lang="zh-TW" altLang="en-US" sz="44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微軟正黑體" pitchFamily="34" charset="-120"/>
                <a:ea typeface="微軟正黑體" pitchFamily="34" charset="-120"/>
                <a:cs typeface="Arial"/>
                <a:sym typeface="Arial"/>
              </a:rPr>
              <a:t>實機操作 </a:t>
            </a:r>
            <a:r>
              <a:rPr kumimoji="0" lang="en-US" altLang="zh-TW" sz="4400" b="1" i="0" u="none" strike="noStrike" kern="0" cap="none" spc="0" normalizeH="0" baseline="0" noProof="0" dirty="0" smtClean="0">
                <a:ln>
                  <a:noFill/>
                </a:ln>
                <a:solidFill>
                  <a:schemeClr val="bg1"/>
                </a:solidFill>
                <a:effectLst>
                  <a:outerShdw blurRad="38100" dist="38100" dir="2700000" algn="tl">
                    <a:srgbClr val="000000">
                      <a:alpha val="43137"/>
                    </a:srgbClr>
                  </a:outerShdw>
                </a:effectLst>
                <a:uLnTx/>
                <a:uFillTx/>
                <a:latin typeface="微軟正黑體" pitchFamily="34" charset="-120"/>
                <a:ea typeface="微軟正黑體" pitchFamily="34" charset="-120"/>
                <a:cs typeface="Arial"/>
                <a:sym typeface="Arial"/>
              </a:rPr>
              <a:t>–</a:t>
            </a:r>
            <a:r>
              <a:rPr lang="zh-TW" altLang="en-US" sz="4400"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 同步</a:t>
            </a:r>
            <a:endParaRPr kumimoji="0" lang="zh-TW" altLang="en-US" sz="44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微軟正黑體" pitchFamily="34" charset="-120"/>
              <a:ea typeface="微軟正黑體" pitchFamily="34" charset="-120"/>
              <a:cs typeface="Verdana"/>
              <a:sym typeface="Verdana"/>
            </a:endParaRPr>
          </a:p>
        </p:txBody>
      </p:sp>
      <p:sp>
        <p:nvSpPr>
          <p:cNvPr id="24" name="橢圓 23"/>
          <p:cNvSpPr/>
          <p:nvPr/>
        </p:nvSpPr>
        <p:spPr>
          <a:xfrm>
            <a:off x="1589610" y="1000114"/>
            <a:ext cx="1273231" cy="12732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橢圓 24"/>
          <p:cNvSpPr/>
          <p:nvPr/>
        </p:nvSpPr>
        <p:spPr>
          <a:xfrm>
            <a:off x="2782305" y="1000114"/>
            <a:ext cx="1273231" cy="12732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文字版面配置區 2"/>
          <p:cNvSpPr txBox="1">
            <a:spLocks/>
          </p:cNvSpPr>
          <p:nvPr/>
        </p:nvSpPr>
        <p:spPr>
          <a:xfrm>
            <a:off x="3571868" y="2960536"/>
            <a:ext cx="5572132" cy="571504"/>
          </a:xfrm>
          <a:prstGeom prst="rect">
            <a:avLst/>
          </a:prstGeom>
          <a:noFill/>
          <a:ln>
            <a:noFill/>
          </a:ln>
        </p:spPr>
        <p:txBody>
          <a:bodyPr wrap="square" lIns="91425" tIns="91425" rIns="91425" bIns="91425" anchor="t" anchorCtr="0"/>
          <a:lstStyle/>
          <a:p>
            <a:pPr marL="355600" lvl="0" indent="-12700">
              <a:buClr>
                <a:srgbClr val="0E7988"/>
              </a:buClr>
              <a:buSzPct val="100000"/>
            </a:pPr>
            <a:r>
              <a:rPr lang="zh-TW" altLang="en-US" sz="2800" dirty="0" smtClean="0">
                <a:latin typeface="微軟正黑體" pitchFamily="34" charset="-120"/>
                <a:ea typeface="微軟正黑體" pitchFamily="34" charset="-120"/>
              </a:rPr>
              <a:t>單向同步任務 </a:t>
            </a:r>
            <a:r>
              <a:rPr lang="en-US" altLang="zh-TW" sz="2800" dirty="0" smtClean="0">
                <a:latin typeface="微軟正黑體" pitchFamily="34" charset="-120"/>
                <a:ea typeface="微軟正黑體" pitchFamily="34" charset="-120"/>
              </a:rPr>
              <a:t>RTRR / </a:t>
            </a:r>
            <a:r>
              <a:rPr lang="en-US" altLang="zh-TW" sz="2800" dirty="0" err="1" smtClean="0">
                <a:latin typeface="微軟正黑體" pitchFamily="34" charset="-120"/>
                <a:ea typeface="微軟正黑體" pitchFamily="34" charset="-120"/>
              </a:rPr>
              <a:t>Rsync</a:t>
            </a:r>
            <a:endParaRPr lang="en-US" altLang="zh-TW" sz="2800" dirty="0" smtClean="0">
              <a:latin typeface="微軟正黑體" pitchFamily="34" charset="-120"/>
              <a:ea typeface="微軟正黑體" pitchFamily="34" charset="-120"/>
            </a:endParaRPr>
          </a:p>
          <a:p>
            <a:pPr marL="355600" lvl="0" indent="-12700">
              <a:buClr>
                <a:srgbClr val="0E7988"/>
              </a:buClr>
              <a:buSzPct val="100000"/>
            </a:pPr>
            <a:r>
              <a:rPr lang="zh-TW" altLang="en-US" sz="2800" dirty="0" smtClean="0">
                <a:latin typeface="微軟正黑體" pitchFamily="34" charset="-120"/>
                <a:ea typeface="微軟正黑體" pitchFamily="34" charset="-120"/>
              </a:rPr>
              <a:t>主動同步任務</a:t>
            </a:r>
            <a:endParaRPr kumimoji="0" lang="zh-TW" altLang="en-US" sz="2800" b="0" i="0" u="none" strike="noStrike" kern="0" cap="none" spc="0" normalizeH="0" baseline="0" noProof="0" dirty="0" smtClean="0">
              <a:ln>
                <a:noFill/>
              </a:ln>
              <a:solidFill>
                <a:schemeClr val="tx1"/>
              </a:solidFill>
              <a:effectLst/>
              <a:uLnTx/>
              <a:uFillTx/>
              <a:latin typeface="微軟正黑體" pitchFamily="34" charset="-120"/>
              <a:ea typeface="微軟正黑體" pitchFamily="34" charset="-120"/>
              <a:sym typeface="Arial"/>
            </a:endParaRPr>
          </a:p>
        </p:txBody>
      </p:sp>
      <p:cxnSp>
        <p:nvCxnSpPr>
          <p:cNvPr id="15" name="Shape 163"/>
          <p:cNvCxnSpPr/>
          <p:nvPr/>
        </p:nvCxnSpPr>
        <p:spPr>
          <a:xfrm rot="16200000" flipH="1">
            <a:off x="852874" y="2343041"/>
            <a:ext cx="938745" cy="538908"/>
          </a:xfrm>
          <a:prstGeom prst="straightConnector1">
            <a:avLst/>
          </a:prstGeom>
          <a:noFill/>
          <a:ln w="31750" cap="flat" cmpd="sng">
            <a:solidFill>
              <a:srgbClr val="0070C0"/>
            </a:solidFill>
            <a:prstDash val="sysDash"/>
            <a:round/>
            <a:headEnd type="none" w="med" len="med"/>
            <a:tailEnd type="triangle" w="lg" len="lg"/>
          </a:ln>
        </p:spPr>
      </p:cxnSp>
      <p:cxnSp>
        <p:nvCxnSpPr>
          <p:cNvPr id="16" name="Shape 164"/>
          <p:cNvCxnSpPr/>
          <p:nvPr/>
        </p:nvCxnSpPr>
        <p:spPr>
          <a:xfrm>
            <a:off x="2215958" y="2192700"/>
            <a:ext cx="5289" cy="827067"/>
          </a:xfrm>
          <a:prstGeom prst="straightConnector1">
            <a:avLst/>
          </a:prstGeom>
          <a:noFill/>
          <a:ln w="31750" cap="flat" cmpd="sng">
            <a:solidFill>
              <a:srgbClr val="0070C0"/>
            </a:solidFill>
            <a:prstDash val="sysDash"/>
            <a:round/>
            <a:headEnd type="none" w="med" len="med"/>
            <a:tailEnd type="triangle" w="lg" len="lg"/>
          </a:ln>
        </p:spPr>
      </p:cxnSp>
      <p:cxnSp>
        <p:nvCxnSpPr>
          <p:cNvPr id="17" name="Shape 165"/>
          <p:cNvCxnSpPr/>
          <p:nvPr/>
        </p:nvCxnSpPr>
        <p:spPr>
          <a:xfrm flipH="1">
            <a:off x="2885387" y="2143124"/>
            <a:ext cx="563964" cy="938416"/>
          </a:xfrm>
          <a:prstGeom prst="straightConnector1">
            <a:avLst/>
          </a:prstGeom>
          <a:noFill/>
          <a:ln w="31750" cap="flat" cmpd="sng">
            <a:solidFill>
              <a:srgbClr val="0070C0"/>
            </a:solidFill>
            <a:prstDash val="sysDash"/>
            <a:round/>
            <a:headEnd type="none" w="med" len="med"/>
            <a:tailEnd type="triangle" w="lg" len="lg"/>
          </a:ln>
        </p:spPr>
      </p:cxnSp>
      <p:pic>
        <p:nvPicPr>
          <p:cNvPr id="20" name="圖片 19" descr="NAS.png"/>
          <p:cNvPicPr>
            <a:picLocks noChangeAspect="1"/>
          </p:cNvPicPr>
          <p:nvPr/>
        </p:nvPicPr>
        <p:blipFill>
          <a:blip r:embed="rId4"/>
          <a:stretch>
            <a:fillRect/>
          </a:stretch>
        </p:blipFill>
        <p:spPr>
          <a:xfrm>
            <a:off x="1531348" y="3214692"/>
            <a:ext cx="1397578" cy="1071570"/>
          </a:xfrm>
          <a:prstGeom prst="rect">
            <a:avLst/>
          </a:prstGeom>
        </p:spPr>
      </p:pic>
      <p:sp>
        <p:nvSpPr>
          <p:cNvPr id="23" name="橢圓 22"/>
          <p:cNvSpPr/>
          <p:nvPr/>
        </p:nvSpPr>
        <p:spPr>
          <a:xfrm>
            <a:off x="357158" y="1000114"/>
            <a:ext cx="1273231" cy="12732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Shape 158"/>
          <p:cNvSpPr/>
          <p:nvPr/>
        </p:nvSpPr>
        <p:spPr>
          <a:xfrm>
            <a:off x="428596" y="785800"/>
            <a:ext cx="1121675" cy="349682"/>
          </a:xfrm>
          <a:prstGeom prst="rect">
            <a:avLst/>
          </a:prstGeom>
          <a:solidFill>
            <a:srgbClr val="4BACC6"/>
          </a:solidFill>
          <a:ln w="9525" cap="flat" cmpd="sng">
            <a:noFill/>
            <a:prstDash val="solid"/>
            <a:round/>
            <a:headEnd type="none" w="med" len="med"/>
            <a:tailEnd type="none" w="med" len="med"/>
          </a:ln>
        </p:spPr>
        <p:txBody>
          <a:bodyPr wrap="square"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Verdana"/>
              <a:buNone/>
            </a:pPr>
            <a:r>
              <a:rPr lang="zh-TW" b="0" i="0" u="none" strike="noStrike" cap="none" dirty="0">
                <a:solidFill>
                  <a:srgbClr val="FFFFFF"/>
                </a:solidFill>
                <a:latin typeface="+mj-lt"/>
                <a:ea typeface="Verdana"/>
                <a:cs typeface="Verdana"/>
                <a:sym typeface="Verdana"/>
              </a:rPr>
              <a:t>RTRR</a:t>
            </a:r>
          </a:p>
        </p:txBody>
      </p:sp>
      <p:sp>
        <p:nvSpPr>
          <p:cNvPr id="11" name="Shape 159"/>
          <p:cNvSpPr/>
          <p:nvPr/>
        </p:nvSpPr>
        <p:spPr>
          <a:xfrm>
            <a:off x="1664375" y="785800"/>
            <a:ext cx="1121675" cy="349682"/>
          </a:xfrm>
          <a:prstGeom prst="rect">
            <a:avLst/>
          </a:prstGeom>
          <a:solidFill>
            <a:srgbClr val="4F81BD"/>
          </a:solidFill>
          <a:ln>
            <a:noFill/>
          </a:ln>
        </p:spPr>
        <p:txBody>
          <a:bodyPr wrap="square" lIns="91425" tIns="91425" rIns="91425" bIns="91425" anchor="ctr" anchorCtr="0">
            <a:noAutofit/>
          </a:bodyPr>
          <a:lstStyle/>
          <a:p>
            <a:pPr algn="ctr">
              <a:buClr>
                <a:srgbClr val="FFFFFF"/>
              </a:buClr>
              <a:buSzPct val="25000"/>
            </a:pPr>
            <a:r>
              <a:rPr lang="zh-TW" dirty="0">
                <a:solidFill>
                  <a:srgbClr val="FFFFFF"/>
                </a:solidFill>
                <a:latin typeface="+mj-lt"/>
                <a:ea typeface="Verdana"/>
                <a:cs typeface="Verdana"/>
                <a:sym typeface="Verdana"/>
              </a:rPr>
              <a:t>CIFS/SMB</a:t>
            </a:r>
          </a:p>
        </p:txBody>
      </p:sp>
      <p:sp>
        <p:nvSpPr>
          <p:cNvPr id="12" name="Shape 160"/>
          <p:cNvSpPr/>
          <p:nvPr/>
        </p:nvSpPr>
        <p:spPr>
          <a:xfrm>
            <a:off x="2878821" y="785800"/>
            <a:ext cx="1121675" cy="349682"/>
          </a:xfrm>
          <a:prstGeom prst="rect">
            <a:avLst/>
          </a:prstGeom>
          <a:solidFill>
            <a:srgbClr val="674EA7"/>
          </a:solidFill>
          <a:ln>
            <a:noFill/>
          </a:ln>
        </p:spPr>
        <p:txBody>
          <a:bodyPr wrap="square" lIns="91425" tIns="91425" rIns="91425" bIns="91425" anchor="ctr" anchorCtr="0">
            <a:noAutofit/>
          </a:bodyPr>
          <a:lstStyle/>
          <a:p>
            <a:pPr algn="ctr">
              <a:buClr>
                <a:srgbClr val="FFFFFF"/>
              </a:buClr>
              <a:buSzPct val="25000"/>
            </a:pPr>
            <a:r>
              <a:rPr lang="zh-TW" dirty="0">
                <a:solidFill>
                  <a:srgbClr val="FFFFFF"/>
                </a:solidFill>
                <a:latin typeface="+mj-lt"/>
                <a:ea typeface="Verdana"/>
                <a:cs typeface="Verdana"/>
                <a:sym typeface="Verdana"/>
              </a:rPr>
              <a:t>FTP</a:t>
            </a:r>
          </a:p>
        </p:txBody>
      </p:sp>
      <p:pic>
        <p:nvPicPr>
          <p:cNvPr id="14" name="Shape 162" descr="PC.png"/>
          <p:cNvPicPr preferRelativeResize="0"/>
          <p:nvPr/>
        </p:nvPicPr>
        <p:blipFill rotWithShape="1">
          <a:blip r:embed="rId5">
            <a:alphaModFix/>
          </a:blip>
          <a:srcRect/>
          <a:stretch/>
        </p:blipFill>
        <p:spPr>
          <a:xfrm>
            <a:off x="1705528" y="1264462"/>
            <a:ext cx="1080522" cy="859029"/>
          </a:xfrm>
          <a:prstGeom prst="rect">
            <a:avLst/>
          </a:prstGeom>
          <a:noFill/>
          <a:ln>
            <a:noFill/>
          </a:ln>
        </p:spPr>
      </p:pic>
      <p:pic>
        <p:nvPicPr>
          <p:cNvPr id="19" name="圖片 18" descr="NAS.png"/>
          <p:cNvPicPr>
            <a:picLocks noChangeAspect="1"/>
          </p:cNvPicPr>
          <p:nvPr/>
        </p:nvPicPr>
        <p:blipFill>
          <a:blip r:embed="rId4"/>
          <a:stretch>
            <a:fillRect/>
          </a:stretch>
        </p:blipFill>
        <p:spPr>
          <a:xfrm>
            <a:off x="571472" y="1355435"/>
            <a:ext cx="857256" cy="657287"/>
          </a:xfrm>
          <a:prstGeom prst="rect">
            <a:avLst/>
          </a:prstGeom>
        </p:spPr>
      </p:pic>
      <p:pic>
        <p:nvPicPr>
          <p:cNvPr id="21" name="圖片 20" descr="資料夾.png"/>
          <p:cNvPicPr>
            <a:picLocks noChangeAspect="1"/>
          </p:cNvPicPr>
          <p:nvPr/>
        </p:nvPicPr>
        <p:blipFill>
          <a:blip r:embed="rId6"/>
          <a:stretch>
            <a:fillRect/>
          </a:stretch>
        </p:blipFill>
        <p:spPr>
          <a:xfrm>
            <a:off x="3047016" y="1428743"/>
            <a:ext cx="769321" cy="571504"/>
          </a:xfrm>
          <a:prstGeom prst="rect">
            <a:avLst/>
          </a:prstGeom>
        </p:spPr>
      </p:pic>
      <p:sp>
        <p:nvSpPr>
          <p:cNvPr id="22" name="文字方塊 21"/>
          <p:cNvSpPr txBox="1"/>
          <p:nvPr/>
        </p:nvSpPr>
        <p:spPr>
          <a:xfrm>
            <a:off x="3143240" y="1590254"/>
            <a:ext cx="571504" cy="338554"/>
          </a:xfrm>
          <a:prstGeom prst="rect">
            <a:avLst/>
          </a:prstGeom>
          <a:noFill/>
        </p:spPr>
        <p:txBody>
          <a:bodyPr wrap="square" rtlCol="0">
            <a:spAutoFit/>
          </a:bodyPr>
          <a:lstStyle/>
          <a:p>
            <a:r>
              <a:rPr lang="en-US" altLang="zh-TW" sz="1600" dirty="0" smtClean="0"/>
              <a:t>FTP</a:t>
            </a:r>
            <a:endParaRPr lang="zh-TW" altLang="en-US" sz="1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矩形 38"/>
          <p:cNvSpPr/>
          <p:nvPr/>
        </p:nvSpPr>
        <p:spPr>
          <a:xfrm>
            <a:off x="6429388" y="1071552"/>
            <a:ext cx="2714612" cy="642942"/>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矩形 35"/>
          <p:cNvSpPr/>
          <p:nvPr/>
        </p:nvSpPr>
        <p:spPr>
          <a:xfrm>
            <a:off x="3286148" y="1071552"/>
            <a:ext cx="3000364" cy="642942"/>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矩形 31"/>
          <p:cNvSpPr/>
          <p:nvPr/>
        </p:nvSpPr>
        <p:spPr>
          <a:xfrm>
            <a:off x="0" y="1071552"/>
            <a:ext cx="3143240" cy="642942"/>
          </a:xfrm>
          <a:prstGeom prst="rect">
            <a:avLst/>
          </a:prstGeom>
          <a:solidFill>
            <a:srgbClr val="FFFF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p:cNvSpPr>
            <a:spLocks noGrp="1"/>
          </p:cNvSpPr>
          <p:nvPr>
            <p:ph type="title"/>
          </p:nvPr>
        </p:nvSpPr>
        <p:spPr/>
        <p:txBody>
          <a:bodyPr/>
          <a:lstStyle/>
          <a:p>
            <a:r>
              <a:rPr lang="zh-TW" altLang="en-US" dirty="0" smtClean="0">
                <a:latin typeface="微軟正黑體" pitchFamily="34" charset="-120"/>
                <a:ea typeface="微軟正黑體" pitchFamily="34" charset="-120"/>
                <a:cs typeface="Arial"/>
                <a:sym typeface="Arial"/>
              </a:rPr>
              <a:t>完整的資料保護方案</a:t>
            </a:r>
            <a:endParaRPr lang="zh-TW" altLang="en-US" dirty="0">
              <a:latin typeface="微軟正黑體" pitchFamily="34" charset="-120"/>
              <a:ea typeface="微軟正黑體" pitchFamily="34" charset="-120"/>
            </a:endParaRPr>
          </a:p>
        </p:txBody>
      </p:sp>
      <p:sp>
        <p:nvSpPr>
          <p:cNvPr id="4" name="Shape 198"/>
          <p:cNvSpPr txBox="1">
            <a:spLocks/>
          </p:cNvSpPr>
          <p:nvPr/>
        </p:nvSpPr>
        <p:spPr>
          <a:xfrm>
            <a:off x="142850" y="1143002"/>
            <a:ext cx="2859000" cy="642930"/>
          </a:xfrm>
          <a:prstGeom prst="rect">
            <a:avLst/>
          </a:prstGeom>
          <a:noFill/>
          <a:ln>
            <a:noFill/>
          </a:ln>
        </p:spPr>
        <p:txBody>
          <a:bodyPr wrap="square" lIns="91425" tIns="91425" rIns="91425" bIns="91425" anchor="t" anchorCtr="0">
            <a:noAutofit/>
          </a:bodyPr>
          <a:lstStyle/>
          <a:p>
            <a:pPr marL="342900" marR="0" lvl="0" indent="-165100" algn="ctr" defTabSz="914400" rtl="0" eaLnBrk="1" fontAlgn="auto" latinLnBrk="0" hangingPunct="1">
              <a:lnSpc>
                <a:spcPct val="100000"/>
              </a:lnSpc>
              <a:spcBef>
                <a:spcPts val="0"/>
              </a:spcBef>
              <a:spcAft>
                <a:spcPts val="0"/>
              </a:spcAft>
              <a:buClr>
                <a:srgbClr val="0E7988"/>
              </a:buClr>
              <a:buSzPct val="25000"/>
              <a:buFont typeface="Arial"/>
              <a:buNone/>
              <a:tabLst/>
              <a:defRPr/>
            </a:pPr>
            <a:r>
              <a:rPr kumimoji="0" lang="zh-TW" sz="2800" b="1" i="0" u="none" strike="noStrike" kern="0" cap="none" spc="0" normalizeH="0" baseline="0" noProof="0" dirty="0" smtClean="0">
                <a:ln>
                  <a:noFill/>
                </a:ln>
                <a:solidFill>
                  <a:srgbClr val="C00000"/>
                </a:solidFill>
                <a:effectLst/>
                <a:uLnTx/>
                <a:uFillTx/>
                <a:latin typeface="微軟正黑體" pitchFamily="34" charset="-120"/>
                <a:ea typeface="微軟正黑體" pitchFamily="34" charset="-120"/>
                <a:sym typeface="Arial"/>
              </a:rPr>
              <a:t>本地端</a:t>
            </a:r>
            <a:endParaRPr kumimoji="0" lang="zh-TW" sz="2800" b="1" i="0" u="none" strike="noStrike" kern="0" cap="none" spc="0" normalizeH="0" baseline="0" noProof="0" dirty="0">
              <a:ln>
                <a:noFill/>
              </a:ln>
              <a:solidFill>
                <a:srgbClr val="C00000"/>
              </a:solidFill>
              <a:effectLst/>
              <a:uLnTx/>
              <a:uFillTx/>
              <a:latin typeface="微軟正黑體" pitchFamily="34" charset="-120"/>
              <a:ea typeface="微軟正黑體" pitchFamily="34" charset="-120"/>
              <a:sym typeface="Arial"/>
            </a:endParaRPr>
          </a:p>
        </p:txBody>
      </p:sp>
      <p:sp>
        <p:nvSpPr>
          <p:cNvPr id="5" name="Shape 199"/>
          <p:cNvSpPr txBox="1">
            <a:spLocks/>
          </p:cNvSpPr>
          <p:nvPr/>
        </p:nvSpPr>
        <p:spPr>
          <a:xfrm>
            <a:off x="3286116" y="1143002"/>
            <a:ext cx="2953800" cy="571492"/>
          </a:xfrm>
          <a:prstGeom prst="rect">
            <a:avLst/>
          </a:prstGeom>
          <a:noFill/>
          <a:ln>
            <a:noFill/>
          </a:ln>
        </p:spPr>
        <p:txBody>
          <a:bodyPr wrap="square" lIns="91425" tIns="91425" rIns="91425" bIns="91425" anchor="t" anchorCtr="0">
            <a:noAutofit/>
          </a:bodyPr>
          <a:lstStyle/>
          <a:p>
            <a:pPr marL="342900" indent="-165100" algn="ctr">
              <a:buClr>
                <a:srgbClr val="0E7988"/>
              </a:buClr>
              <a:buSzPct val="25000"/>
            </a:pPr>
            <a:r>
              <a:rPr lang="zh-TW" sz="2800" b="1" dirty="0" smtClean="0">
                <a:solidFill>
                  <a:srgbClr val="996600"/>
                </a:solidFill>
                <a:latin typeface="微軟正黑體" pitchFamily="34" charset="-120"/>
                <a:ea typeface="微軟正黑體" pitchFamily="34" charset="-120"/>
              </a:rPr>
              <a:t>異地</a:t>
            </a:r>
            <a:r>
              <a:rPr lang="zh-TW" altLang="en-US" sz="2800" b="1" dirty="0" smtClean="0">
                <a:solidFill>
                  <a:srgbClr val="996600"/>
                </a:solidFill>
                <a:latin typeface="微軟正黑體" pitchFamily="34" charset="-120"/>
                <a:ea typeface="微軟正黑體" pitchFamily="34" charset="-120"/>
              </a:rPr>
              <a:t>端</a:t>
            </a:r>
            <a:endParaRPr lang="zh-TW" sz="2800" b="1" dirty="0">
              <a:solidFill>
                <a:srgbClr val="996600"/>
              </a:solidFill>
              <a:latin typeface="微軟正黑體" pitchFamily="34" charset="-120"/>
              <a:ea typeface="微軟正黑體" pitchFamily="34" charset="-120"/>
            </a:endParaRPr>
          </a:p>
        </p:txBody>
      </p:sp>
      <p:sp>
        <p:nvSpPr>
          <p:cNvPr id="6" name="Shape 200"/>
          <p:cNvSpPr txBox="1">
            <a:spLocks/>
          </p:cNvSpPr>
          <p:nvPr/>
        </p:nvSpPr>
        <p:spPr>
          <a:xfrm>
            <a:off x="6429388" y="1143001"/>
            <a:ext cx="2571768" cy="500055"/>
          </a:xfrm>
          <a:prstGeom prst="rect">
            <a:avLst/>
          </a:prstGeom>
          <a:noFill/>
          <a:ln>
            <a:noFill/>
          </a:ln>
        </p:spPr>
        <p:txBody>
          <a:bodyPr wrap="square" lIns="91425" tIns="91425" rIns="91425" bIns="91425" anchor="t" anchorCtr="0">
            <a:noAutofit/>
          </a:bodyPr>
          <a:lstStyle/>
          <a:p>
            <a:pPr marL="342900" lvl="0" indent="-165100" algn="ctr" defTabSz="914400" eaLnBrk="1" fontAlgn="auto" latinLnBrk="0" hangingPunct="1">
              <a:buClr>
                <a:srgbClr val="0E7988"/>
              </a:buClr>
              <a:buSzPct val="25000"/>
              <a:tabLst/>
              <a:defRPr/>
            </a:pPr>
            <a:r>
              <a:rPr lang="zh-TW" sz="2800" b="1" dirty="0" smtClean="0">
                <a:solidFill>
                  <a:srgbClr val="0070C0"/>
                </a:solidFill>
                <a:latin typeface="微軟正黑體" pitchFamily="34" charset="-120"/>
                <a:ea typeface="微軟正黑體" pitchFamily="34" charset="-120"/>
              </a:rPr>
              <a:t>雲端</a:t>
            </a:r>
            <a:endParaRPr lang="zh-TW" sz="2800" b="1" dirty="0">
              <a:solidFill>
                <a:srgbClr val="0070C0"/>
              </a:solidFill>
              <a:latin typeface="微軟正黑體" pitchFamily="34" charset="-120"/>
              <a:ea typeface="微軟正黑體" pitchFamily="34" charset="-120"/>
            </a:endParaRPr>
          </a:p>
        </p:txBody>
      </p:sp>
      <p:sp>
        <p:nvSpPr>
          <p:cNvPr id="8" name="Shape 202"/>
          <p:cNvSpPr txBox="1"/>
          <p:nvPr/>
        </p:nvSpPr>
        <p:spPr>
          <a:xfrm>
            <a:off x="212194" y="2980413"/>
            <a:ext cx="1716600" cy="338400"/>
          </a:xfrm>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rgbClr val="434343"/>
              </a:buClr>
              <a:buSzPct val="25000"/>
              <a:buFont typeface="Arial"/>
              <a:buNone/>
            </a:pPr>
            <a:r>
              <a:rPr lang="zh-TW" sz="1200" b="0" i="0" u="none" strike="noStrike" cap="none" dirty="0">
                <a:solidFill>
                  <a:schemeClr val="tx1"/>
                </a:solidFill>
                <a:latin typeface="Arial"/>
                <a:ea typeface="Arial"/>
                <a:cs typeface="Arial"/>
                <a:sym typeface="Arial"/>
              </a:rPr>
              <a:t>Mac Time Machine</a:t>
            </a:r>
          </a:p>
          <a:p>
            <a:pPr marL="0" marR="0" lvl="0" indent="0" algn="ctr" rtl="0">
              <a:lnSpc>
                <a:spcPct val="100000"/>
              </a:lnSpc>
              <a:spcBef>
                <a:spcPts val="0"/>
              </a:spcBef>
              <a:spcAft>
                <a:spcPts val="0"/>
              </a:spcAft>
              <a:buClr>
                <a:srgbClr val="434343"/>
              </a:buClr>
              <a:buSzPct val="25000"/>
              <a:buFont typeface="Arial"/>
              <a:buNone/>
            </a:pPr>
            <a:r>
              <a:rPr lang="zh-TW" sz="1200" b="0" i="0" u="none" strike="noStrike" cap="none" dirty="0">
                <a:solidFill>
                  <a:schemeClr val="tx1"/>
                </a:solidFill>
                <a:latin typeface="Arial"/>
                <a:ea typeface="Arial"/>
                <a:cs typeface="Arial"/>
                <a:sym typeface="Arial"/>
              </a:rPr>
              <a:t>Netbak Replicator</a:t>
            </a:r>
          </a:p>
        </p:txBody>
      </p:sp>
      <p:sp>
        <p:nvSpPr>
          <p:cNvPr id="9" name="Shape 203"/>
          <p:cNvSpPr txBox="1"/>
          <p:nvPr/>
        </p:nvSpPr>
        <p:spPr>
          <a:xfrm>
            <a:off x="1714480" y="4143386"/>
            <a:ext cx="1000132" cy="338400"/>
          </a:xfrm>
          <a:prstGeom prst="rect">
            <a:avLst/>
          </a:prstGeom>
          <a:noFill/>
          <a:ln>
            <a:noFill/>
          </a:ln>
        </p:spPr>
        <p:txBody>
          <a:bodyPr wrap="square" lIns="91425" tIns="91425" rIns="91425" bIns="91425" anchor="ctr" anchorCtr="0">
            <a:noAutofit/>
          </a:bodyPr>
          <a:lstStyle/>
          <a:p>
            <a:pPr lvl="0">
              <a:buClr>
                <a:srgbClr val="434343"/>
              </a:buClr>
              <a:buSzPct val="25000"/>
            </a:pPr>
            <a:r>
              <a:rPr lang="zh-TW" altLang="en-US" sz="1200" dirty="0" smtClean="0">
                <a:solidFill>
                  <a:schemeClr val="tx1"/>
                </a:solidFill>
                <a:latin typeface="微軟正黑體" pitchFamily="34" charset="-120"/>
                <a:ea typeface="微軟正黑體" pitchFamily="34" charset="-120"/>
              </a:rPr>
              <a:t>外接裝置</a:t>
            </a:r>
            <a:endParaRPr lang="zh-TW" altLang="en-US" sz="1200" dirty="0">
              <a:solidFill>
                <a:schemeClr val="tx1"/>
              </a:solidFill>
              <a:latin typeface="微軟正黑體" pitchFamily="34" charset="-120"/>
              <a:ea typeface="微軟正黑體" pitchFamily="34" charset="-120"/>
            </a:endParaRPr>
          </a:p>
        </p:txBody>
      </p:sp>
      <p:sp>
        <p:nvSpPr>
          <p:cNvPr id="10" name="Shape 204"/>
          <p:cNvSpPr txBox="1"/>
          <p:nvPr/>
        </p:nvSpPr>
        <p:spPr>
          <a:xfrm>
            <a:off x="3131582" y="4143399"/>
            <a:ext cx="734697" cy="3384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434343"/>
              </a:buClr>
              <a:buSzPct val="25000"/>
              <a:buFont typeface="Arial"/>
              <a:buNone/>
            </a:pPr>
            <a:r>
              <a:rPr lang="zh-TW" sz="1200" b="0" i="0" u="none" strike="noStrike" cap="none" dirty="0">
                <a:solidFill>
                  <a:schemeClr val="tx1"/>
                </a:solidFill>
                <a:latin typeface="Arial"/>
                <a:ea typeface="Arial"/>
                <a:cs typeface="Arial"/>
                <a:sym typeface="Arial"/>
              </a:rPr>
              <a:t>JBOD</a:t>
            </a:r>
          </a:p>
        </p:txBody>
      </p:sp>
      <p:pic>
        <p:nvPicPr>
          <p:cNvPr id="13" name="Shape 207"/>
          <p:cNvPicPr preferRelativeResize="0"/>
          <p:nvPr/>
        </p:nvPicPr>
        <p:blipFill rotWithShape="1">
          <a:blip r:embed="rId3">
            <a:alphaModFix/>
          </a:blip>
          <a:srcRect/>
          <a:stretch/>
        </p:blipFill>
        <p:spPr>
          <a:xfrm>
            <a:off x="7381797" y="3033676"/>
            <a:ext cx="447262" cy="447262"/>
          </a:xfrm>
          <a:prstGeom prst="rect">
            <a:avLst/>
          </a:prstGeom>
          <a:noFill/>
          <a:ln>
            <a:noFill/>
          </a:ln>
        </p:spPr>
      </p:pic>
      <p:pic>
        <p:nvPicPr>
          <p:cNvPr id="14" name="Shape 208"/>
          <p:cNvPicPr preferRelativeResize="0"/>
          <p:nvPr/>
        </p:nvPicPr>
        <p:blipFill rotWithShape="1">
          <a:blip r:embed="rId4">
            <a:alphaModFix/>
          </a:blip>
          <a:srcRect/>
          <a:stretch/>
        </p:blipFill>
        <p:spPr>
          <a:xfrm>
            <a:off x="7870847" y="3033676"/>
            <a:ext cx="447262" cy="447262"/>
          </a:xfrm>
          <a:prstGeom prst="rect">
            <a:avLst/>
          </a:prstGeom>
          <a:noFill/>
          <a:ln>
            <a:noFill/>
          </a:ln>
        </p:spPr>
      </p:pic>
      <p:pic>
        <p:nvPicPr>
          <p:cNvPr id="15" name="Shape 209"/>
          <p:cNvPicPr preferRelativeResize="0"/>
          <p:nvPr/>
        </p:nvPicPr>
        <p:blipFill rotWithShape="1">
          <a:blip r:embed="rId5">
            <a:alphaModFix/>
          </a:blip>
          <a:srcRect/>
          <a:stretch/>
        </p:blipFill>
        <p:spPr>
          <a:xfrm>
            <a:off x="8359897" y="3033680"/>
            <a:ext cx="447262" cy="447262"/>
          </a:xfrm>
          <a:prstGeom prst="rect">
            <a:avLst/>
          </a:prstGeom>
          <a:noFill/>
          <a:ln>
            <a:noFill/>
          </a:ln>
        </p:spPr>
      </p:pic>
      <p:pic>
        <p:nvPicPr>
          <p:cNvPr id="16" name="Shape 210"/>
          <p:cNvPicPr preferRelativeResize="0"/>
          <p:nvPr/>
        </p:nvPicPr>
        <p:blipFill rotWithShape="1">
          <a:blip r:embed="rId6">
            <a:alphaModFix/>
          </a:blip>
          <a:srcRect/>
          <a:stretch/>
        </p:blipFill>
        <p:spPr>
          <a:xfrm>
            <a:off x="8359897" y="3540913"/>
            <a:ext cx="447262" cy="447262"/>
          </a:xfrm>
          <a:prstGeom prst="rect">
            <a:avLst/>
          </a:prstGeom>
          <a:noFill/>
          <a:ln>
            <a:noFill/>
          </a:ln>
        </p:spPr>
      </p:pic>
      <p:pic>
        <p:nvPicPr>
          <p:cNvPr id="17" name="Shape 211"/>
          <p:cNvPicPr preferRelativeResize="0"/>
          <p:nvPr/>
        </p:nvPicPr>
        <p:blipFill rotWithShape="1">
          <a:blip r:embed="rId7">
            <a:alphaModFix/>
          </a:blip>
          <a:srcRect/>
          <a:stretch/>
        </p:blipFill>
        <p:spPr>
          <a:xfrm>
            <a:off x="7870858" y="3540913"/>
            <a:ext cx="447262" cy="447262"/>
          </a:xfrm>
          <a:prstGeom prst="rect">
            <a:avLst/>
          </a:prstGeom>
          <a:noFill/>
          <a:ln>
            <a:noFill/>
          </a:ln>
        </p:spPr>
      </p:pic>
      <p:pic>
        <p:nvPicPr>
          <p:cNvPr id="18" name="Shape 212"/>
          <p:cNvPicPr preferRelativeResize="0"/>
          <p:nvPr/>
        </p:nvPicPr>
        <p:blipFill rotWithShape="1">
          <a:blip r:embed="rId8">
            <a:alphaModFix/>
          </a:blip>
          <a:srcRect/>
          <a:stretch/>
        </p:blipFill>
        <p:spPr>
          <a:xfrm>
            <a:off x="7381797" y="3540913"/>
            <a:ext cx="447262" cy="447262"/>
          </a:xfrm>
          <a:prstGeom prst="rect">
            <a:avLst/>
          </a:prstGeom>
          <a:noFill/>
          <a:ln>
            <a:noFill/>
          </a:ln>
        </p:spPr>
      </p:pic>
      <p:sp>
        <p:nvSpPr>
          <p:cNvPr id="21" name="Shape 215"/>
          <p:cNvSpPr txBox="1"/>
          <p:nvPr/>
        </p:nvSpPr>
        <p:spPr>
          <a:xfrm>
            <a:off x="2428860" y="1831045"/>
            <a:ext cx="1071570" cy="338400"/>
          </a:xfrm>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rgbClr val="434343"/>
              </a:buClr>
              <a:buSzPct val="25000"/>
              <a:buFont typeface="Arial"/>
              <a:buNone/>
            </a:pPr>
            <a:r>
              <a:rPr lang="zh-TW" altLang="en-US" i="0" u="none" strike="noStrike" cap="none" dirty="0" smtClean="0">
                <a:solidFill>
                  <a:schemeClr val="tx1"/>
                </a:solidFill>
                <a:latin typeface="微軟正黑體" pitchFamily="34" charset="-120"/>
                <a:ea typeface="微軟正黑體" pitchFamily="34" charset="-120"/>
                <a:sym typeface="Arial"/>
              </a:rPr>
              <a:t>台北</a:t>
            </a:r>
            <a:endParaRPr lang="zh-TW" i="0" u="none" strike="noStrike" cap="none" dirty="0">
              <a:solidFill>
                <a:schemeClr val="tx1"/>
              </a:solidFill>
              <a:latin typeface="微軟正黑體" pitchFamily="34" charset="-120"/>
              <a:ea typeface="微軟正黑體" pitchFamily="34" charset="-120"/>
              <a:sym typeface="Arial"/>
            </a:endParaRPr>
          </a:p>
        </p:txBody>
      </p:sp>
      <p:sp>
        <p:nvSpPr>
          <p:cNvPr id="22" name="Shape 216"/>
          <p:cNvSpPr txBox="1"/>
          <p:nvPr/>
        </p:nvSpPr>
        <p:spPr>
          <a:xfrm>
            <a:off x="5266063" y="1785932"/>
            <a:ext cx="1020449" cy="428627"/>
          </a:xfrm>
          <a:prstGeom prst="rect">
            <a:avLst/>
          </a:prstGeom>
          <a:noFill/>
          <a:ln>
            <a:noFill/>
          </a:ln>
        </p:spPr>
        <p:txBody>
          <a:bodyPr wrap="square" lIns="91425" tIns="91425" rIns="91425" bIns="91425" anchor="ctr" anchorCtr="0">
            <a:noAutofit/>
          </a:bodyPr>
          <a:lstStyle/>
          <a:p>
            <a:pPr lvl="0" algn="ctr">
              <a:buClr>
                <a:srgbClr val="434343"/>
              </a:buClr>
              <a:buSzPct val="25000"/>
            </a:pPr>
            <a:r>
              <a:rPr lang="zh-TW" altLang="en-US" sz="1200" dirty="0" smtClean="0">
                <a:solidFill>
                  <a:schemeClr val="tx1"/>
                </a:solidFill>
                <a:latin typeface="微軟正黑體" pitchFamily="34" charset="-120"/>
                <a:ea typeface="微軟正黑體" pitchFamily="34" charset="-120"/>
              </a:rPr>
              <a:t>高雄</a:t>
            </a:r>
            <a:endParaRPr lang="zh-TW" altLang="en-US" sz="1200" dirty="0">
              <a:solidFill>
                <a:schemeClr val="tx1"/>
              </a:solidFill>
              <a:latin typeface="微軟正黑體" pitchFamily="34" charset="-120"/>
              <a:ea typeface="微軟正黑體" pitchFamily="34" charset="-120"/>
            </a:endParaRPr>
          </a:p>
        </p:txBody>
      </p:sp>
      <p:sp>
        <p:nvSpPr>
          <p:cNvPr id="23" name="Shape 217"/>
          <p:cNvSpPr txBox="1"/>
          <p:nvPr/>
        </p:nvSpPr>
        <p:spPr>
          <a:xfrm>
            <a:off x="4071932" y="2578148"/>
            <a:ext cx="734697" cy="338400"/>
          </a:xfrm>
          <a:prstGeom prst="rect">
            <a:avLst/>
          </a:prstGeom>
          <a:noFill/>
          <a:ln>
            <a:noFill/>
          </a:ln>
        </p:spPr>
        <p:txBody>
          <a:bodyPr wrap="square" lIns="91425" tIns="91425" rIns="91425" bIns="91425" anchor="ctr" anchorCtr="0">
            <a:noAutofit/>
          </a:bodyPr>
          <a:lstStyle/>
          <a:p>
            <a:pPr marL="0" marR="0" lvl="0" indent="0" algn="l" rtl="0">
              <a:lnSpc>
                <a:spcPct val="100000"/>
              </a:lnSpc>
              <a:spcBef>
                <a:spcPts val="0"/>
              </a:spcBef>
              <a:spcAft>
                <a:spcPts val="0"/>
              </a:spcAft>
              <a:buClr>
                <a:srgbClr val="434343"/>
              </a:buClr>
              <a:buSzPct val="25000"/>
              <a:buFont typeface="Arial"/>
              <a:buNone/>
            </a:pPr>
            <a:r>
              <a:rPr lang="zh-TW" sz="1200" b="0" i="0" u="none" strike="noStrike" cap="none" dirty="0">
                <a:solidFill>
                  <a:schemeClr val="tx1"/>
                </a:solidFill>
                <a:latin typeface="Arial"/>
                <a:ea typeface="Arial"/>
                <a:cs typeface="Arial"/>
                <a:sym typeface="Arial"/>
              </a:rPr>
              <a:t>360km</a:t>
            </a:r>
          </a:p>
        </p:txBody>
      </p:sp>
      <p:sp>
        <p:nvSpPr>
          <p:cNvPr id="24" name="Shape 218"/>
          <p:cNvSpPr txBox="1"/>
          <p:nvPr/>
        </p:nvSpPr>
        <p:spPr>
          <a:xfrm>
            <a:off x="3500430" y="1928808"/>
            <a:ext cx="1785950" cy="500065"/>
          </a:xfrm>
          <a:prstGeom prst="rect">
            <a:avLst/>
          </a:prstGeom>
          <a:noFill/>
          <a:ln>
            <a:noFill/>
          </a:ln>
        </p:spPr>
        <p:txBody>
          <a:bodyPr wrap="square" lIns="91425" tIns="91425" rIns="91425" bIns="91425" anchor="ctr" anchorCtr="0">
            <a:noAutofit/>
          </a:bodyPr>
          <a:lstStyle/>
          <a:p>
            <a:pPr marL="0" marR="0" lvl="0" indent="0" algn="ctr" rtl="0">
              <a:lnSpc>
                <a:spcPct val="100000"/>
              </a:lnSpc>
              <a:spcBef>
                <a:spcPts val="0"/>
              </a:spcBef>
              <a:spcAft>
                <a:spcPts val="0"/>
              </a:spcAft>
              <a:buClr>
                <a:srgbClr val="434343"/>
              </a:buClr>
              <a:buSzPct val="25000"/>
              <a:buFont typeface="Arial"/>
              <a:buNone/>
            </a:pPr>
            <a:r>
              <a:rPr lang="zh-TW" sz="1200" b="0" i="0" u="none" strike="noStrike" cap="none" dirty="0">
                <a:solidFill>
                  <a:schemeClr val="tx1"/>
                </a:solidFill>
                <a:latin typeface="Arial"/>
                <a:ea typeface="Arial"/>
                <a:cs typeface="Arial"/>
                <a:sym typeface="Arial"/>
              </a:rPr>
              <a:t>RTRR</a:t>
            </a:r>
          </a:p>
          <a:p>
            <a:pPr lvl="0" algn="ctr">
              <a:buClr>
                <a:srgbClr val="434343"/>
              </a:buClr>
              <a:buSzPct val="25000"/>
            </a:pPr>
            <a:r>
              <a:rPr lang="en-US" altLang="zh-TW" sz="1100" dirty="0" smtClean="0">
                <a:solidFill>
                  <a:schemeClr val="tx1"/>
                </a:solidFill>
                <a:latin typeface="微軟正黑體" pitchFamily="34" charset="-120"/>
                <a:ea typeface="微軟正黑體" pitchFamily="34" charset="-120"/>
              </a:rPr>
              <a:t>(</a:t>
            </a:r>
            <a:r>
              <a:rPr lang="zh-TW" altLang="en-US" sz="1100" dirty="0" smtClean="0">
                <a:solidFill>
                  <a:schemeClr val="tx1"/>
                </a:solidFill>
                <a:latin typeface="微軟正黑體" pitchFamily="34" charset="-120"/>
                <a:ea typeface="微軟正黑體" pitchFamily="34" charset="-120"/>
              </a:rPr>
              <a:t>本地到遠端的備份 </a:t>
            </a:r>
            <a:r>
              <a:rPr lang="en-US" altLang="zh-TW" sz="1100" dirty="0" smtClean="0">
                <a:solidFill>
                  <a:schemeClr val="tx1"/>
                </a:solidFill>
                <a:latin typeface="微軟正黑體" pitchFamily="34" charset="-120"/>
                <a:ea typeface="微軟正黑體" pitchFamily="34" charset="-120"/>
              </a:rPr>
              <a:t>/ </a:t>
            </a:r>
            <a:r>
              <a:rPr lang="zh-TW" altLang="en-US" sz="1100" dirty="0" smtClean="0">
                <a:solidFill>
                  <a:schemeClr val="tx1"/>
                </a:solidFill>
                <a:latin typeface="微軟正黑體" pitchFamily="34" charset="-120"/>
                <a:ea typeface="微軟正黑體" pitchFamily="34" charset="-120"/>
              </a:rPr>
              <a:t>同步</a:t>
            </a:r>
            <a:r>
              <a:rPr lang="en-US" altLang="zh-TW" sz="1100" dirty="0" smtClean="0">
                <a:solidFill>
                  <a:schemeClr val="tx1"/>
                </a:solidFill>
                <a:latin typeface="微軟正黑體" pitchFamily="34" charset="-120"/>
                <a:ea typeface="微軟正黑體" pitchFamily="34" charset="-120"/>
              </a:rPr>
              <a:t>)</a:t>
            </a:r>
            <a:endParaRPr lang="zh-TW" altLang="en-US" sz="1100" dirty="0">
              <a:solidFill>
                <a:schemeClr val="tx1"/>
              </a:solidFill>
              <a:latin typeface="微軟正黑體" pitchFamily="34" charset="-120"/>
              <a:ea typeface="微軟正黑體" pitchFamily="34" charset="-120"/>
            </a:endParaRPr>
          </a:p>
        </p:txBody>
      </p:sp>
      <p:pic>
        <p:nvPicPr>
          <p:cNvPr id="25" name="Shape 219" descr="硬碟.png"/>
          <p:cNvPicPr preferRelativeResize="0"/>
          <p:nvPr/>
        </p:nvPicPr>
        <p:blipFill rotWithShape="1">
          <a:blip r:embed="rId9">
            <a:alphaModFix/>
          </a:blip>
          <a:srcRect/>
          <a:stretch/>
        </p:blipFill>
        <p:spPr>
          <a:xfrm>
            <a:off x="1710865" y="3418419"/>
            <a:ext cx="776371" cy="796405"/>
          </a:xfrm>
          <a:prstGeom prst="rect">
            <a:avLst/>
          </a:prstGeom>
          <a:noFill/>
          <a:ln>
            <a:noFill/>
          </a:ln>
        </p:spPr>
      </p:pic>
      <p:sp>
        <p:nvSpPr>
          <p:cNvPr id="29" name="Shape 223"/>
          <p:cNvSpPr txBox="1"/>
          <p:nvPr/>
        </p:nvSpPr>
        <p:spPr>
          <a:xfrm>
            <a:off x="6286512" y="2071684"/>
            <a:ext cx="1000132" cy="428627"/>
          </a:xfrm>
          <a:prstGeom prst="rect">
            <a:avLst/>
          </a:prstGeom>
          <a:noFill/>
          <a:ln>
            <a:noFill/>
          </a:ln>
        </p:spPr>
        <p:txBody>
          <a:bodyPr wrap="square" lIns="91425" tIns="91425" rIns="91425" bIns="91425" anchor="ctr" anchorCtr="0">
            <a:noAutofit/>
          </a:bodyPr>
          <a:lstStyle/>
          <a:p>
            <a:pPr lvl="0" algn="ctr">
              <a:buClr>
                <a:srgbClr val="434343"/>
              </a:buClr>
              <a:buSzPct val="25000"/>
            </a:pPr>
            <a:r>
              <a:rPr lang="zh-TW" altLang="en-US" sz="1200" dirty="0" smtClean="0">
                <a:solidFill>
                  <a:schemeClr val="tx1"/>
                </a:solidFill>
                <a:latin typeface="微軟正黑體" pitchFamily="34" charset="-120"/>
                <a:ea typeface="微軟正黑體" pitchFamily="34" charset="-120"/>
              </a:rPr>
              <a:t>備份 </a:t>
            </a:r>
            <a:r>
              <a:rPr lang="en-US" altLang="zh-TW" sz="1200" dirty="0" smtClean="0">
                <a:solidFill>
                  <a:schemeClr val="tx1"/>
                </a:solidFill>
                <a:latin typeface="微軟正黑體" pitchFamily="34" charset="-120"/>
                <a:ea typeface="微軟正黑體" pitchFamily="34" charset="-120"/>
              </a:rPr>
              <a:t>/ </a:t>
            </a:r>
            <a:r>
              <a:rPr lang="zh-TW" altLang="en-US" sz="1200" dirty="0" smtClean="0">
                <a:solidFill>
                  <a:schemeClr val="tx1"/>
                </a:solidFill>
                <a:latin typeface="微軟正黑體" pitchFamily="34" charset="-120"/>
                <a:ea typeface="微軟正黑體" pitchFamily="34" charset="-120"/>
              </a:rPr>
              <a:t>同步</a:t>
            </a:r>
            <a:endParaRPr lang="zh-TW" sz="1200" b="0" i="0" u="none" strike="noStrike" cap="none" dirty="0">
              <a:solidFill>
                <a:schemeClr val="tx1"/>
              </a:solidFill>
              <a:latin typeface="Arial"/>
              <a:ea typeface="Arial"/>
              <a:cs typeface="Arial"/>
              <a:sym typeface="Arial"/>
            </a:endParaRPr>
          </a:p>
        </p:txBody>
      </p:sp>
      <p:pic>
        <p:nvPicPr>
          <p:cNvPr id="30" name="Shape 224" descr="白雲.png"/>
          <p:cNvPicPr preferRelativeResize="0"/>
          <p:nvPr/>
        </p:nvPicPr>
        <p:blipFill rotWithShape="1">
          <a:blip r:embed="rId10">
            <a:alphaModFix/>
          </a:blip>
          <a:srcRect/>
          <a:stretch/>
        </p:blipFill>
        <p:spPr>
          <a:xfrm>
            <a:off x="7235521" y="1720894"/>
            <a:ext cx="1719262" cy="1366836"/>
          </a:xfrm>
          <a:prstGeom prst="rect">
            <a:avLst/>
          </a:prstGeom>
          <a:noFill/>
          <a:ln>
            <a:noFill/>
          </a:ln>
        </p:spPr>
      </p:pic>
      <p:pic>
        <p:nvPicPr>
          <p:cNvPr id="33" name="圖片 32" descr="NAS.png"/>
          <p:cNvPicPr>
            <a:picLocks noChangeAspect="1"/>
          </p:cNvPicPr>
          <p:nvPr/>
        </p:nvPicPr>
        <p:blipFill>
          <a:blip r:embed="rId11"/>
          <a:stretch>
            <a:fillRect/>
          </a:stretch>
        </p:blipFill>
        <p:spPr>
          <a:xfrm>
            <a:off x="2428860" y="2206310"/>
            <a:ext cx="1046411" cy="802319"/>
          </a:xfrm>
          <a:prstGeom prst="rect">
            <a:avLst/>
          </a:prstGeom>
        </p:spPr>
      </p:pic>
      <p:pic>
        <p:nvPicPr>
          <p:cNvPr id="34" name="圖片 33" descr="NAS.png"/>
          <p:cNvPicPr>
            <a:picLocks noChangeAspect="1"/>
          </p:cNvPicPr>
          <p:nvPr/>
        </p:nvPicPr>
        <p:blipFill>
          <a:blip r:embed="rId11"/>
          <a:stretch>
            <a:fillRect/>
          </a:stretch>
        </p:blipFill>
        <p:spPr>
          <a:xfrm>
            <a:off x="5286380" y="2206310"/>
            <a:ext cx="1046411" cy="802319"/>
          </a:xfrm>
          <a:prstGeom prst="rect">
            <a:avLst/>
          </a:prstGeom>
        </p:spPr>
      </p:pic>
      <p:pic>
        <p:nvPicPr>
          <p:cNvPr id="35" name="圖片 34" descr="NAS.png"/>
          <p:cNvPicPr>
            <a:picLocks noChangeAspect="1"/>
          </p:cNvPicPr>
          <p:nvPr/>
        </p:nvPicPr>
        <p:blipFill>
          <a:blip r:embed="rId11"/>
          <a:stretch>
            <a:fillRect/>
          </a:stretch>
        </p:blipFill>
        <p:spPr>
          <a:xfrm>
            <a:off x="3058740" y="3540873"/>
            <a:ext cx="785818" cy="602513"/>
          </a:xfrm>
          <a:prstGeom prst="rect">
            <a:avLst/>
          </a:prstGeom>
        </p:spPr>
      </p:pic>
      <p:pic>
        <p:nvPicPr>
          <p:cNvPr id="37" name="圖片 36" descr="螢幕+手機.png"/>
          <p:cNvPicPr>
            <a:picLocks noChangeAspect="1"/>
          </p:cNvPicPr>
          <p:nvPr/>
        </p:nvPicPr>
        <p:blipFill>
          <a:blip r:embed="rId12"/>
          <a:stretch>
            <a:fillRect/>
          </a:stretch>
        </p:blipFill>
        <p:spPr>
          <a:xfrm>
            <a:off x="355071" y="2164603"/>
            <a:ext cx="1285883" cy="764337"/>
          </a:xfrm>
          <a:prstGeom prst="rect">
            <a:avLst/>
          </a:prstGeom>
        </p:spPr>
      </p:pic>
      <p:cxnSp>
        <p:nvCxnSpPr>
          <p:cNvPr id="40" name="直線單箭頭接點 39"/>
          <p:cNvCxnSpPr/>
          <p:nvPr/>
        </p:nvCxnSpPr>
        <p:spPr>
          <a:xfrm>
            <a:off x="1714480" y="2573139"/>
            <a:ext cx="571504" cy="1588"/>
          </a:xfrm>
          <a:prstGeom prst="straightConnector1">
            <a:avLst/>
          </a:prstGeom>
          <a:ln w="19050">
            <a:solidFill>
              <a:srgbClr val="0070C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直線單箭頭接點 41"/>
          <p:cNvCxnSpPr/>
          <p:nvPr/>
        </p:nvCxnSpPr>
        <p:spPr>
          <a:xfrm>
            <a:off x="3571868" y="2571750"/>
            <a:ext cx="1571636" cy="4367"/>
          </a:xfrm>
          <a:prstGeom prst="straightConnector1">
            <a:avLst/>
          </a:prstGeom>
          <a:ln w="19050">
            <a:solidFill>
              <a:srgbClr val="0070C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直線單箭頭接點 43"/>
          <p:cNvCxnSpPr/>
          <p:nvPr/>
        </p:nvCxnSpPr>
        <p:spPr>
          <a:xfrm>
            <a:off x="6429388" y="2572941"/>
            <a:ext cx="714380" cy="1985"/>
          </a:xfrm>
          <a:prstGeom prst="straightConnector1">
            <a:avLst/>
          </a:prstGeom>
          <a:ln w="19050">
            <a:solidFill>
              <a:srgbClr val="0070C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直線單箭頭接點 45"/>
          <p:cNvCxnSpPr/>
          <p:nvPr/>
        </p:nvCxnSpPr>
        <p:spPr>
          <a:xfrm rot="5400000" flipH="1" flipV="1">
            <a:off x="2380079" y="3178973"/>
            <a:ext cx="357190" cy="285752"/>
          </a:xfrm>
          <a:prstGeom prst="straightConnector1">
            <a:avLst/>
          </a:prstGeom>
          <a:ln w="19050">
            <a:solidFill>
              <a:srgbClr val="0070C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8" name="直線單箭頭接點 47"/>
          <p:cNvCxnSpPr/>
          <p:nvPr/>
        </p:nvCxnSpPr>
        <p:spPr>
          <a:xfrm rot="10800000">
            <a:off x="3130178" y="3143254"/>
            <a:ext cx="299802" cy="299664"/>
          </a:xfrm>
          <a:prstGeom prst="straightConnector1">
            <a:avLst/>
          </a:prstGeom>
          <a:ln w="19050">
            <a:solidFill>
              <a:srgbClr val="0070C0"/>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itchFamily="34" charset="-120"/>
                <a:ea typeface="微軟正黑體" pitchFamily="34" charset="-120"/>
                <a:cs typeface="Arial"/>
                <a:sym typeface="Arial"/>
              </a:rPr>
              <a:t>獲得更多資訊</a:t>
            </a:r>
            <a:endParaRPr lang="zh-TW" altLang="en-US" dirty="0">
              <a:latin typeface="微軟正黑體" pitchFamily="34" charset="-120"/>
              <a:ea typeface="微軟正黑體" pitchFamily="34" charset="-120"/>
            </a:endParaRPr>
          </a:p>
        </p:txBody>
      </p:sp>
      <p:sp>
        <p:nvSpPr>
          <p:cNvPr id="4" name="Shape 231"/>
          <p:cNvSpPr txBox="1">
            <a:spLocks/>
          </p:cNvSpPr>
          <p:nvPr/>
        </p:nvSpPr>
        <p:spPr>
          <a:xfrm>
            <a:off x="-71470" y="1071551"/>
            <a:ext cx="9144000" cy="3857653"/>
          </a:xfrm>
          <a:prstGeom prst="rect">
            <a:avLst/>
          </a:prstGeom>
          <a:noFill/>
          <a:ln>
            <a:noFill/>
          </a:ln>
        </p:spPr>
        <p:txBody>
          <a:bodyPr wrap="square" lIns="91425" tIns="91425" rIns="91425" bIns="91425" anchor="t" anchorCtr="0">
            <a:noAutofit/>
          </a:bodyPr>
          <a:lstStyle/>
          <a:p>
            <a:pPr marL="355600" marR="0" lvl="0" indent="-12700" algn="ctr" defTabSz="914400" rtl="0" eaLnBrk="1" fontAlgn="auto" latinLnBrk="0" hangingPunct="1">
              <a:lnSpc>
                <a:spcPct val="100000"/>
              </a:lnSpc>
              <a:spcBef>
                <a:spcPts val="0"/>
              </a:spcBef>
              <a:spcAft>
                <a:spcPts val="0"/>
              </a:spcAft>
              <a:buClr>
                <a:srgbClr val="0E7988"/>
              </a:buClr>
              <a:buSzPct val="100000"/>
              <a:tabLst/>
              <a:defRPr/>
            </a:pPr>
            <a:r>
              <a:rPr kumimoji="0" lang="zh-TW" sz="2400" b="0" i="0" u="none" strike="noStrike" kern="0" cap="none" spc="0" normalizeH="0" baseline="0" noProof="0" dirty="0" smtClean="0">
                <a:ln>
                  <a:noFill/>
                </a:ln>
                <a:solidFill>
                  <a:srgbClr val="002060"/>
                </a:solidFill>
                <a:effectLst/>
                <a:uLnTx/>
                <a:uFillTx/>
                <a:latin typeface="+mn-lt"/>
                <a:ea typeface="Arial"/>
                <a:cs typeface="Arial"/>
                <a:sym typeface="Arial"/>
              </a:rPr>
              <a:t>https://www.qnap.com/solution/hybrid-backup-sync/zh-tw/</a:t>
            </a:r>
            <a:endParaRPr kumimoji="0" lang="zh-TW" sz="2400" b="0" i="0" u="none" strike="noStrike" kern="0" cap="none" spc="0" normalizeH="0" baseline="0" noProof="0" dirty="0">
              <a:ln>
                <a:noFill/>
              </a:ln>
              <a:solidFill>
                <a:srgbClr val="002060"/>
              </a:solidFill>
              <a:effectLst/>
              <a:uLnTx/>
              <a:uFillTx/>
              <a:latin typeface="+mn-lt"/>
              <a:ea typeface="Arial"/>
              <a:cs typeface="Arial"/>
              <a:sym typeface="Arial"/>
            </a:endParaRPr>
          </a:p>
        </p:txBody>
      </p:sp>
      <p:pic>
        <p:nvPicPr>
          <p:cNvPr id="5" name="Shape 232"/>
          <p:cNvPicPr preferRelativeResize="0"/>
          <p:nvPr/>
        </p:nvPicPr>
        <p:blipFill rotWithShape="1">
          <a:blip r:embed="rId3">
            <a:alphaModFix/>
          </a:blip>
          <a:srcRect r="3285"/>
          <a:stretch/>
        </p:blipFill>
        <p:spPr>
          <a:xfrm>
            <a:off x="1404787" y="1714494"/>
            <a:ext cx="6310485" cy="2969864"/>
          </a:xfrm>
          <a:prstGeom prst="roundRect">
            <a:avLst>
              <a:gd name="adj" fmla="val 6493"/>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11700" y="358675"/>
            <a:ext cx="8520600" cy="659100"/>
          </a:xfrm>
          <a:prstGeom prst="rect">
            <a:avLst/>
          </a:prstGeom>
        </p:spPr>
        <p:txBody>
          <a:bodyPr wrap="square" lIns="91425" tIns="91425" rIns="91425" bIns="91425" anchor="ctr" anchorCtr="0">
            <a:noAutofit/>
          </a:bodyPr>
          <a:lstStyle/>
          <a:p>
            <a:pPr lvl="0" rtl="0">
              <a:spcBef>
                <a:spcPts val="0"/>
              </a:spcBef>
              <a:buNone/>
            </a:pPr>
            <a:r>
              <a:rPr lang="zh-TW" sz="4000" dirty="0">
                <a:solidFill>
                  <a:srgbClr val="FFFFFF"/>
                </a:solidFill>
                <a:latin typeface="Microsoft JhengHei"/>
                <a:ea typeface="Microsoft JhengHei"/>
                <a:cs typeface="Microsoft JhengHei"/>
                <a:sym typeface="Microsoft JhengHei"/>
              </a:rPr>
              <a:t>QNAP 的 SSD Cache 與他牌差異?</a:t>
            </a:r>
          </a:p>
        </p:txBody>
      </p:sp>
      <p:sp>
        <p:nvSpPr>
          <p:cNvPr id="67" name="Shape 67"/>
          <p:cNvSpPr txBox="1">
            <a:spLocks noGrp="1"/>
          </p:cNvSpPr>
          <p:nvPr>
            <p:ph type="body" idx="1"/>
          </p:nvPr>
        </p:nvSpPr>
        <p:spPr>
          <a:xfrm>
            <a:off x="714348" y="1152475"/>
            <a:ext cx="8117952" cy="3416400"/>
          </a:xfrm>
          <a:prstGeom prst="rect">
            <a:avLst/>
          </a:prstGeom>
        </p:spPr>
        <p:txBody>
          <a:bodyPr wrap="square" lIns="91425" tIns="91425" rIns="91425" bIns="91425" anchor="t" anchorCtr="0">
            <a:noAutofit/>
          </a:bodyPr>
          <a:lstStyle/>
          <a:p>
            <a:pPr lvl="0" rtl="0">
              <a:spcBef>
                <a:spcPts val="0"/>
              </a:spcBef>
              <a:buNone/>
            </a:pPr>
            <a:r>
              <a:rPr lang="zh-TW" sz="1800" dirty="0">
                <a:solidFill>
                  <a:schemeClr val="tx1"/>
                </a:solidFill>
                <a:latin typeface="Microsoft JhengHei"/>
                <a:ea typeface="Microsoft JhengHei"/>
                <a:cs typeface="Microsoft JhengHei"/>
                <a:sym typeface="Microsoft JhengHei"/>
              </a:rPr>
              <a:t>更適合企業情境的應用:</a:t>
            </a:r>
          </a:p>
        </p:txBody>
      </p:sp>
      <p:graphicFrame>
        <p:nvGraphicFramePr>
          <p:cNvPr id="68" name="Shape 68"/>
          <p:cNvGraphicFramePr/>
          <p:nvPr/>
        </p:nvGraphicFramePr>
        <p:xfrm>
          <a:off x="928662" y="1705970"/>
          <a:ext cx="7239000" cy="2651730"/>
        </p:xfrm>
        <a:graphic>
          <a:graphicData uri="http://schemas.openxmlformats.org/drawingml/2006/table">
            <a:tbl>
              <a:tblPr>
                <a:noFill/>
              </a:tblPr>
              <a:tblGrid>
                <a:gridCol w="2470150"/>
                <a:gridCol w="2355850"/>
                <a:gridCol w="2413000"/>
              </a:tblGrid>
              <a:tr h="381000">
                <a:tc>
                  <a:txBody>
                    <a:bodyPr/>
                    <a:lstStyle/>
                    <a:p>
                      <a:pPr lvl="0" rtl="0">
                        <a:spcBef>
                          <a:spcPts val="0"/>
                        </a:spcBef>
                        <a:buNone/>
                      </a:pPr>
                      <a:endParaRPr b="1" dirty="0">
                        <a:solidFill>
                          <a:srgbClr val="FFFFFF"/>
                        </a:solidFill>
                        <a:latin typeface="Microsoft JhengHei"/>
                        <a:ea typeface="Microsoft JhengHei"/>
                        <a:cs typeface="Microsoft JhengHei"/>
                        <a:sym typeface="Microsoft JhengHei"/>
                      </a:endParaRPr>
                    </a:p>
                  </a:txBody>
                  <a:tcPr marL="91425" marR="91425" marT="91425" marB="91425">
                    <a:solidFill>
                      <a:srgbClr val="B7B7B7"/>
                    </a:solidFill>
                  </a:tcPr>
                </a:tc>
                <a:tc>
                  <a:txBody>
                    <a:bodyPr/>
                    <a:lstStyle/>
                    <a:p>
                      <a:pPr lvl="0" rtl="0">
                        <a:spcBef>
                          <a:spcPts val="0"/>
                        </a:spcBef>
                        <a:buNone/>
                      </a:pPr>
                      <a:r>
                        <a:rPr lang="zh-TW" b="1">
                          <a:solidFill>
                            <a:srgbClr val="FFFFFF"/>
                          </a:solidFill>
                          <a:latin typeface="Microsoft JhengHei"/>
                          <a:ea typeface="Microsoft JhengHei"/>
                          <a:cs typeface="Microsoft JhengHei"/>
                          <a:sym typeface="Microsoft JhengHei"/>
                        </a:rPr>
                        <a:t>Other </a:t>
                      </a:r>
                    </a:p>
                  </a:txBody>
                  <a:tcPr marL="91425" marR="91425" marT="91425" marB="91425">
                    <a:solidFill>
                      <a:srgbClr val="FF9900"/>
                    </a:solidFill>
                  </a:tcPr>
                </a:tc>
                <a:tc>
                  <a:txBody>
                    <a:bodyPr/>
                    <a:lstStyle/>
                    <a:p>
                      <a:pPr lvl="0" rtl="0">
                        <a:spcBef>
                          <a:spcPts val="0"/>
                        </a:spcBef>
                        <a:buNone/>
                      </a:pPr>
                      <a:r>
                        <a:rPr lang="zh-TW" b="1" dirty="0">
                          <a:solidFill>
                            <a:srgbClr val="FFFFFF"/>
                          </a:solidFill>
                          <a:latin typeface="Microsoft JhengHei"/>
                          <a:ea typeface="Microsoft JhengHei"/>
                          <a:cs typeface="Microsoft JhengHei"/>
                          <a:sym typeface="Microsoft JhengHei"/>
                        </a:rPr>
                        <a:t>QNAP</a:t>
                      </a:r>
                    </a:p>
                  </a:txBody>
                  <a:tcPr marL="91425" marR="91425" marT="91425" marB="91425">
                    <a:solidFill>
                      <a:srgbClr val="4A86E8"/>
                    </a:solidFill>
                  </a:tcPr>
                </a:tc>
              </a:tr>
              <a:tr h="381000">
                <a:tc>
                  <a:txBody>
                    <a:bodyPr/>
                    <a:lstStyle/>
                    <a:p>
                      <a:pPr rtl="0" fontAlgn="t">
                        <a:spcBef>
                          <a:spcPts val="0"/>
                        </a:spcBef>
                        <a:spcAft>
                          <a:spcPts val="0"/>
                        </a:spcAft>
                      </a:pPr>
                      <a:r>
                        <a:rPr lang="en-US" sz="1400" b="1" i="0" u="none" strike="noStrike" dirty="0">
                          <a:solidFill>
                            <a:srgbClr val="666666"/>
                          </a:solidFill>
                          <a:latin typeface="微軟正黑體" pitchFamily="34" charset="-120"/>
                          <a:ea typeface="微軟正黑體" pitchFamily="34" charset="-120"/>
                        </a:rPr>
                        <a:t>SSD </a:t>
                      </a:r>
                      <a:r>
                        <a:rPr lang="zh-TW" altLang="en-US" sz="1400" b="1" i="0" u="none" strike="noStrike" dirty="0">
                          <a:solidFill>
                            <a:srgbClr val="666666"/>
                          </a:solidFill>
                          <a:latin typeface="微軟正黑體" pitchFamily="34" charset="-120"/>
                          <a:ea typeface="微軟正黑體" pitchFamily="34" charset="-120"/>
                        </a:rPr>
                        <a:t>快取利用率</a:t>
                      </a:r>
                      <a:endParaRPr lang="zh-TW" altLang="en-US" sz="1400" b="1" dirty="0">
                        <a:latin typeface="微軟正黑體" pitchFamily="34" charset="-120"/>
                        <a:ea typeface="微軟正黑體" pitchFamily="34" charset="-120"/>
                      </a:endParaRPr>
                    </a:p>
                  </a:txBody>
                  <a:tcPr marL="95250" marR="95250" marT="95250" marB="95250"/>
                </a:tc>
                <a:tc>
                  <a:txBody>
                    <a:bodyPr/>
                    <a:lstStyle/>
                    <a:p>
                      <a:pPr rtl="0" fontAlgn="t">
                        <a:spcBef>
                          <a:spcPts val="0"/>
                        </a:spcBef>
                        <a:spcAft>
                          <a:spcPts val="0"/>
                        </a:spcAft>
                      </a:pPr>
                      <a:r>
                        <a:rPr lang="zh-TW" altLang="en-US" sz="1400" b="1" i="0" u="none" strike="noStrike" dirty="0">
                          <a:solidFill>
                            <a:srgbClr val="FF9900"/>
                          </a:solidFill>
                          <a:latin typeface="微軟正黑體" pitchFamily="34" charset="-120"/>
                          <a:ea typeface="微軟正黑體" pitchFamily="34" charset="-120"/>
                        </a:rPr>
                        <a:t>一個儲存空間 </a:t>
                      </a:r>
                      <a:r>
                        <a:rPr lang="en-US" altLang="zh-TW" sz="1400" b="1" i="0" u="none" strike="noStrike" dirty="0">
                          <a:solidFill>
                            <a:srgbClr val="FF9900"/>
                          </a:solidFill>
                          <a:latin typeface="微軟正黑體" pitchFamily="34" charset="-120"/>
                          <a:ea typeface="微軟正黑體" pitchFamily="34" charset="-120"/>
                        </a:rPr>
                        <a:t>(</a:t>
                      </a:r>
                      <a:r>
                        <a:rPr lang="en-US" sz="1400" b="1" i="0" u="none" strike="noStrike" dirty="0">
                          <a:solidFill>
                            <a:srgbClr val="FF9900"/>
                          </a:solidFill>
                          <a:latin typeface="微軟正黑體" pitchFamily="34" charset="-120"/>
                          <a:ea typeface="微軟正黑體" pitchFamily="34" charset="-120"/>
                        </a:rPr>
                        <a:t>Volume / LUN) </a:t>
                      </a:r>
                      <a:r>
                        <a:rPr lang="zh-TW" altLang="en-US" sz="1400" b="1" i="0" u="none" strike="noStrike" dirty="0">
                          <a:solidFill>
                            <a:srgbClr val="FF9900"/>
                          </a:solidFill>
                          <a:latin typeface="微軟正黑體" pitchFamily="34" charset="-120"/>
                          <a:ea typeface="微軟正黑體" pitchFamily="34" charset="-120"/>
                        </a:rPr>
                        <a:t>掛載一個</a:t>
                      </a:r>
                      <a:r>
                        <a:rPr lang="en-US" sz="1400" b="1" i="0" u="none" strike="noStrike" dirty="0">
                          <a:solidFill>
                            <a:srgbClr val="FF9900"/>
                          </a:solidFill>
                          <a:latin typeface="微軟正黑體" pitchFamily="34" charset="-120"/>
                          <a:ea typeface="微軟正黑體" pitchFamily="34" charset="-120"/>
                        </a:rPr>
                        <a:t>SSD</a:t>
                      </a:r>
                      <a:r>
                        <a:rPr lang="zh-TW" altLang="en-US" sz="1400" b="1" i="0" u="none" strike="noStrike" dirty="0">
                          <a:solidFill>
                            <a:srgbClr val="FF9900"/>
                          </a:solidFill>
                          <a:latin typeface="微軟正黑體" pitchFamily="34" charset="-120"/>
                          <a:ea typeface="微軟正黑體" pitchFamily="34" charset="-120"/>
                        </a:rPr>
                        <a:t>快取</a:t>
                      </a:r>
                      <a:endParaRPr lang="zh-TW" altLang="en-US" dirty="0">
                        <a:latin typeface="微軟正黑體" pitchFamily="34" charset="-120"/>
                        <a:ea typeface="微軟正黑體" pitchFamily="34" charset="-120"/>
                      </a:endParaRPr>
                    </a:p>
                  </a:txBody>
                  <a:tcPr marL="95250" marR="95250" marT="95250" marB="95250"/>
                </a:tc>
                <a:tc>
                  <a:txBody>
                    <a:bodyPr/>
                    <a:lstStyle/>
                    <a:p>
                      <a:pPr rtl="0" fontAlgn="t">
                        <a:spcBef>
                          <a:spcPts val="0"/>
                        </a:spcBef>
                        <a:spcAft>
                          <a:spcPts val="0"/>
                        </a:spcAft>
                      </a:pPr>
                      <a:r>
                        <a:rPr lang="zh-TW" altLang="en-US" sz="1400" b="1" i="0" u="none" strike="noStrike">
                          <a:solidFill>
                            <a:srgbClr val="4A86E8"/>
                          </a:solidFill>
                          <a:latin typeface="微軟正黑體" pitchFamily="34" charset="-120"/>
                          <a:ea typeface="微軟正黑體" pitchFamily="34" charset="-120"/>
                        </a:rPr>
                        <a:t>多個儲存空間 </a:t>
                      </a:r>
                      <a:r>
                        <a:rPr lang="en-US" altLang="zh-TW" sz="1400" b="1" i="0" u="none" strike="noStrike">
                          <a:solidFill>
                            <a:srgbClr val="4A86E8"/>
                          </a:solidFill>
                          <a:latin typeface="微軟正黑體" pitchFamily="34" charset="-120"/>
                          <a:ea typeface="微軟正黑體" pitchFamily="34" charset="-120"/>
                        </a:rPr>
                        <a:t>(</a:t>
                      </a:r>
                      <a:r>
                        <a:rPr lang="en-US" sz="1400" b="1" i="0" u="none" strike="noStrike">
                          <a:solidFill>
                            <a:srgbClr val="4A86E8"/>
                          </a:solidFill>
                          <a:latin typeface="微軟正黑體" pitchFamily="34" charset="-120"/>
                          <a:ea typeface="微軟正黑體" pitchFamily="34" charset="-120"/>
                        </a:rPr>
                        <a:t>Volume / LUN) </a:t>
                      </a:r>
                      <a:r>
                        <a:rPr lang="zh-TW" altLang="en-US" sz="1400" b="1" i="0" u="none" strike="noStrike">
                          <a:solidFill>
                            <a:srgbClr val="4A86E8"/>
                          </a:solidFill>
                          <a:latin typeface="微軟正黑體" pitchFamily="34" charset="-120"/>
                          <a:ea typeface="微軟正黑體" pitchFamily="34" charset="-120"/>
                        </a:rPr>
                        <a:t>共享一個</a:t>
                      </a:r>
                      <a:r>
                        <a:rPr lang="en-US" sz="1400" b="1" i="0" u="none" strike="noStrike">
                          <a:solidFill>
                            <a:srgbClr val="4A86E8"/>
                          </a:solidFill>
                          <a:latin typeface="微軟正黑體" pitchFamily="34" charset="-120"/>
                          <a:ea typeface="微軟正黑體" pitchFamily="34" charset="-120"/>
                        </a:rPr>
                        <a:t>SSD</a:t>
                      </a:r>
                      <a:r>
                        <a:rPr lang="zh-TW" altLang="en-US" sz="1400" b="1" i="0" u="none" strike="noStrike">
                          <a:solidFill>
                            <a:srgbClr val="4A86E8"/>
                          </a:solidFill>
                          <a:latin typeface="微軟正黑體" pitchFamily="34" charset="-120"/>
                          <a:ea typeface="微軟正黑體" pitchFamily="34" charset="-120"/>
                        </a:rPr>
                        <a:t>快取</a:t>
                      </a:r>
                      <a:endParaRPr lang="zh-TW" altLang="en-US">
                        <a:latin typeface="微軟正黑體" pitchFamily="34" charset="-120"/>
                        <a:ea typeface="微軟正黑體" pitchFamily="34" charset="-120"/>
                      </a:endParaRPr>
                    </a:p>
                  </a:txBody>
                  <a:tcPr marL="95250" marR="95250" marT="95250" marB="95250"/>
                </a:tc>
              </a:tr>
              <a:tr h="381000">
                <a:tc>
                  <a:txBody>
                    <a:bodyPr/>
                    <a:lstStyle/>
                    <a:p>
                      <a:pPr rtl="0" fontAlgn="t">
                        <a:spcBef>
                          <a:spcPts val="0"/>
                        </a:spcBef>
                        <a:spcAft>
                          <a:spcPts val="0"/>
                        </a:spcAft>
                      </a:pPr>
                      <a:r>
                        <a:rPr lang="zh-TW" altLang="en-US" sz="1400" b="1" i="0" u="none" strike="noStrike">
                          <a:solidFill>
                            <a:srgbClr val="666666"/>
                          </a:solidFill>
                          <a:latin typeface="微軟正黑體" pitchFamily="34" charset="-120"/>
                          <a:ea typeface="微軟正黑體" pitchFamily="34" charset="-120"/>
                        </a:rPr>
                        <a:t>啟用、停用快取</a:t>
                      </a:r>
                      <a:endParaRPr lang="zh-TW" altLang="en-US">
                        <a:latin typeface="微軟正黑體" pitchFamily="34" charset="-120"/>
                        <a:ea typeface="微軟正黑體" pitchFamily="34" charset="-120"/>
                      </a:endParaRPr>
                    </a:p>
                  </a:txBody>
                  <a:tcPr marL="95250" marR="95250" marT="95250" marB="95250"/>
                </a:tc>
                <a:tc>
                  <a:txBody>
                    <a:bodyPr/>
                    <a:lstStyle/>
                    <a:p>
                      <a:pPr rtl="0" fontAlgn="t">
                        <a:spcBef>
                          <a:spcPts val="0"/>
                        </a:spcBef>
                        <a:spcAft>
                          <a:spcPts val="0"/>
                        </a:spcAft>
                      </a:pPr>
                      <a:r>
                        <a:rPr lang="zh-TW" altLang="en-US" sz="1400" b="1" i="0" u="none" strike="noStrike" dirty="0">
                          <a:solidFill>
                            <a:srgbClr val="FF9900"/>
                          </a:solidFill>
                          <a:latin typeface="微軟正黑體" pitchFamily="34" charset="-120"/>
                          <a:ea typeface="微軟正黑體" pitchFamily="34" charset="-120"/>
                        </a:rPr>
                        <a:t>需中止服務</a:t>
                      </a:r>
                      <a:endParaRPr lang="zh-TW" altLang="en-US" dirty="0">
                        <a:latin typeface="微軟正黑體" pitchFamily="34" charset="-120"/>
                        <a:ea typeface="微軟正黑體" pitchFamily="34" charset="-120"/>
                      </a:endParaRPr>
                    </a:p>
                  </a:txBody>
                  <a:tcPr marL="95250" marR="95250" marT="95250" marB="95250"/>
                </a:tc>
                <a:tc>
                  <a:txBody>
                    <a:bodyPr/>
                    <a:lstStyle/>
                    <a:p>
                      <a:pPr rtl="0" fontAlgn="t">
                        <a:spcBef>
                          <a:spcPts val="0"/>
                        </a:spcBef>
                        <a:spcAft>
                          <a:spcPts val="0"/>
                        </a:spcAft>
                      </a:pPr>
                      <a:r>
                        <a:rPr lang="zh-TW" altLang="en-US" sz="1400" b="1" i="0" u="none" strike="noStrike">
                          <a:solidFill>
                            <a:srgbClr val="4A86E8"/>
                          </a:solidFill>
                          <a:latin typeface="微軟正黑體" pitchFamily="34" charset="-120"/>
                          <a:ea typeface="微軟正黑體" pitchFamily="34" charset="-120"/>
                        </a:rPr>
                        <a:t>服務不中斷</a:t>
                      </a:r>
                      <a:endParaRPr lang="zh-TW" altLang="en-US">
                        <a:latin typeface="微軟正黑體" pitchFamily="34" charset="-120"/>
                        <a:ea typeface="微軟正黑體" pitchFamily="34" charset="-120"/>
                      </a:endParaRPr>
                    </a:p>
                  </a:txBody>
                  <a:tcPr marL="95250" marR="95250" marT="95250" marB="95250"/>
                </a:tc>
              </a:tr>
              <a:tr h="381000">
                <a:tc>
                  <a:txBody>
                    <a:bodyPr/>
                    <a:lstStyle/>
                    <a:p>
                      <a:pPr rtl="0" fontAlgn="t">
                        <a:spcBef>
                          <a:spcPts val="0"/>
                        </a:spcBef>
                        <a:spcAft>
                          <a:spcPts val="0"/>
                        </a:spcAft>
                      </a:pPr>
                      <a:r>
                        <a:rPr lang="zh-TW" altLang="en-US" sz="1400" b="1" i="0" u="none" strike="noStrike">
                          <a:solidFill>
                            <a:srgbClr val="666666"/>
                          </a:solidFill>
                          <a:latin typeface="微軟正黑體" pitchFamily="34" charset="-120"/>
                          <a:ea typeface="微軟正黑體" pitchFamily="34" charset="-120"/>
                        </a:rPr>
                        <a:t>唯讀快取磁碟異常、熱插拔後恢復</a:t>
                      </a:r>
                      <a:endParaRPr lang="zh-TW" altLang="en-US">
                        <a:latin typeface="微軟正黑體" pitchFamily="34" charset="-120"/>
                        <a:ea typeface="微軟正黑體" pitchFamily="34" charset="-120"/>
                      </a:endParaRPr>
                    </a:p>
                  </a:txBody>
                  <a:tcPr marL="95250" marR="95250" marT="95250" marB="95250"/>
                </a:tc>
                <a:tc>
                  <a:txBody>
                    <a:bodyPr/>
                    <a:lstStyle/>
                    <a:p>
                      <a:pPr rtl="0" fontAlgn="t">
                        <a:spcBef>
                          <a:spcPts val="0"/>
                        </a:spcBef>
                        <a:spcAft>
                          <a:spcPts val="0"/>
                        </a:spcAft>
                      </a:pPr>
                      <a:r>
                        <a:rPr lang="zh-TW" altLang="en-US" sz="1400" b="1" i="0" u="none" strike="noStrike" dirty="0">
                          <a:solidFill>
                            <a:srgbClr val="FF9900"/>
                          </a:solidFill>
                          <a:latin typeface="微軟正黑體" pitchFamily="34" charset="-120"/>
                          <a:ea typeface="微軟正黑體" pitchFamily="34" charset="-120"/>
                        </a:rPr>
                        <a:t>需中止服務</a:t>
                      </a:r>
                      <a:endParaRPr lang="zh-TW" altLang="en-US" dirty="0">
                        <a:latin typeface="微軟正黑體" pitchFamily="34" charset="-120"/>
                        <a:ea typeface="微軟正黑體" pitchFamily="34" charset="-120"/>
                      </a:endParaRPr>
                    </a:p>
                  </a:txBody>
                  <a:tcPr marL="95250" marR="95250" marT="95250" marB="95250"/>
                </a:tc>
                <a:tc>
                  <a:txBody>
                    <a:bodyPr/>
                    <a:lstStyle/>
                    <a:p>
                      <a:pPr rtl="0" fontAlgn="t">
                        <a:spcBef>
                          <a:spcPts val="0"/>
                        </a:spcBef>
                        <a:spcAft>
                          <a:spcPts val="0"/>
                        </a:spcAft>
                      </a:pPr>
                      <a:r>
                        <a:rPr lang="zh-TW" altLang="en-US" sz="1400" b="1" i="0" u="none" strike="noStrike" dirty="0">
                          <a:solidFill>
                            <a:srgbClr val="4A86E8"/>
                          </a:solidFill>
                          <a:latin typeface="微軟正黑體" pitchFamily="34" charset="-120"/>
                          <a:ea typeface="微軟正黑體" pitchFamily="34" charset="-120"/>
                        </a:rPr>
                        <a:t>服務不中斷</a:t>
                      </a:r>
                      <a:endParaRPr lang="zh-TW" altLang="en-US" dirty="0">
                        <a:latin typeface="微軟正黑體" pitchFamily="34" charset="-120"/>
                        <a:ea typeface="微軟正黑體" pitchFamily="34" charset="-120"/>
                      </a:endParaRPr>
                    </a:p>
                  </a:txBody>
                  <a:tcPr marL="95250" marR="95250" marT="95250" marB="95250"/>
                </a:tc>
              </a:tr>
              <a:tr h="381000">
                <a:tc>
                  <a:txBody>
                    <a:bodyPr/>
                    <a:lstStyle/>
                    <a:p>
                      <a:pPr rtl="0" fontAlgn="t">
                        <a:spcBef>
                          <a:spcPts val="0"/>
                        </a:spcBef>
                        <a:spcAft>
                          <a:spcPts val="0"/>
                        </a:spcAft>
                      </a:pPr>
                      <a:r>
                        <a:rPr lang="zh-TW" altLang="en-US" sz="1400" b="1" i="0" u="none" strike="noStrike">
                          <a:solidFill>
                            <a:srgbClr val="666666"/>
                          </a:solidFill>
                          <a:latin typeface="微軟正黑體" pitchFamily="34" charset="-120"/>
                          <a:ea typeface="微軟正黑體" pitchFamily="34" charset="-120"/>
                        </a:rPr>
                        <a:t>讀寫快取磁碟異常、熱插拔後恢復</a:t>
                      </a:r>
                      <a:endParaRPr lang="zh-TW" altLang="en-US">
                        <a:latin typeface="微軟正黑體" pitchFamily="34" charset="-120"/>
                        <a:ea typeface="微軟正黑體" pitchFamily="34" charset="-120"/>
                      </a:endParaRPr>
                    </a:p>
                  </a:txBody>
                  <a:tcPr marL="95250" marR="95250" marT="95250" marB="95250"/>
                </a:tc>
                <a:tc>
                  <a:txBody>
                    <a:bodyPr/>
                    <a:lstStyle/>
                    <a:p>
                      <a:pPr rtl="0" fontAlgn="t">
                        <a:spcBef>
                          <a:spcPts val="0"/>
                        </a:spcBef>
                        <a:spcAft>
                          <a:spcPts val="0"/>
                        </a:spcAft>
                      </a:pPr>
                      <a:r>
                        <a:rPr lang="zh-TW" altLang="en-US" sz="1400" b="1" i="0" u="none" strike="noStrike">
                          <a:solidFill>
                            <a:srgbClr val="FF9900"/>
                          </a:solidFill>
                          <a:latin typeface="微軟正黑體" pitchFamily="34" charset="-120"/>
                          <a:ea typeface="微軟正黑體" pitchFamily="34" charset="-120"/>
                        </a:rPr>
                        <a:t>需中止服務</a:t>
                      </a:r>
                      <a:endParaRPr lang="zh-TW" altLang="en-US">
                        <a:latin typeface="微軟正黑體" pitchFamily="34" charset="-120"/>
                        <a:ea typeface="微軟正黑體" pitchFamily="34" charset="-120"/>
                      </a:endParaRPr>
                    </a:p>
                  </a:txBody>
                  <a:tcPr marL="95250" marR="95250" marT="95250" marB="95250"/>
                </a:tc>
                <a:tc>
                  <a:txBody>
                    <a:bodyPr/>
                    <a:lstStyle/>
                    <a:p>
                      <a:pPr rtl="0" fontAlgn="t">
                        <a:spcBef>
                          <a:spcPts val="0"/>
                        </a:spcBef>
                        <a:spcAft>
                          <a:spcPts val="0"/>
                        </a:spcAft>
                      </a:pPr>
                      <a:r>
                        <a:rPr lang="zh-TW" altLang="en-US" sz="1400" b="1" i="0" u="none" strike="noStrike" dirty="0">
                          <a:solidFill>
                            <a:srgbClr val="4A86E8"/>
                          </a:solidFill>
                          <a:latin typeface="微軟正黑體" pitchFamily="34" charset="-120"/>
                          <a:ea typeface="微軟正黑體" pitchFamily="34" charset="-120"/>
                        </a:rPr>
                        <a:t>服務不中斷</a:t>
                      </a:r>
                      <a:endParaRPr lang="zh-TW" altLang="en-US" dirty="0">
                        <a:latin typeface="微軟正黑體" pitchFamily="34" charset="-120"/>
                        <a:ea typeface="微軟正黑體" pitchFamily="34" charset="-120"/>
                      </a:endParaRPr>
                    </a:p>
                  </a:txBody>
                  <a:tcPr marL="95250" marR="95250" marT="95250" marB="95250"/>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68419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311700" y="358675"/>
            <a:ext cx="8520600" cy="659100"/>
          </a:xfrm>
          <a:prstGeom prst="rect">
            <a:avLst/>
          </a:prstGeom>
        </p:spPr>
        <p:txBody>
          <a:bodyPr wrap="square" lIns="91425" tIns="91425" rIns="91425" bIns="91425" anchor="ctr" anchorCtr="0">
            <a:noAutofit/>
          </a:bodyPr>
          <a:lstStyle/>
          <a:p>
            <a:r>
              <a:rPr lang="zh-TW" altLang="en-US" sz="4000" smtClean="0">
                <a:solidFill>
                  <a:srgbClr val="FFFFFF"/>
                </a:solidFill>
                <a:latin typeface="Microsoft JhengHei"/>
                <a:ea typeface="Microsoft JhengHei"/>
                <a:cs typeface="Microsoft JhengHei"/>
                <a:sym typeface="Microsoft JhengHei"/>
              </a:rPr>
              <a:t>唯讀快</a:t>
            </a:r>
            <a:r>
              <a:rPr lang="zh-TW" altLang="en-US" sz="4000" dirty="0" smtClean="0">
                <a:solidFill>
                  <a:srgbClr val="FFFFFF"/>
                </a:solidFill>
                <a:latin typeface="Microsoft JhengHei"/>
                <a:ea typeface="Microsoft JhengHei"/>
                <a:cs typeface="Microsoft JhengHei"/>
                <a:sym typeface="Microsoft JhengHei"/>
              </a:rPr>
              <a:t>取與讀寫快取</a:t>
            </a:r>
            <a:endParaRPr lang="zh-TW" sz="4000" dirty="0">
              <a:solidFill>
                <a:srgbClr val="FFFFFF"/>
              </a:solidFill>
              <a:latin typeface="Microsoft JhengHei"/>
              <a:ea typeface="Microsoft JhengHei"/>
              <a:cs typeface="Microsoft JhengHei"/>
              <a:sym typeface="Microsoft JhengHei"/>
            </a:endParaRPr>
          </a:p>
        </p:txBody>
      </p:sp>
      <p:sp>
        <p:nvSpPr>
          <p:cNvPr id="67" name="Shape 67"/>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lvl="0">
              <a:buNone/>
            </a:pPr>
            <a:r>
              <a:rPr lang="zh-TW" altLang="en-US" sz="1800" dirty="0" smtClean="0">
                <a:solidFill>
                  <a:schemeClr val="tx1"/>
                </a:solidFill>
                <a:latin typeface="+mj-lt"/>
                <a:ea typeface="Microsoft JhengHei"/>
                <a:cs typeface="Microsoft JhengHei"/>
                <a:sym typeface="Microsoft JhengHei"/>
              </a:rPr>
              <a:t>唯讀快取跟讀寫快取的差異</a:t>
            </a:r>
            <a:endParaRPr lang="zh-TW" sz="1800" dirty="0">
              <a:solidFill>
                <a:schemeClr val="tx1"/>
              </a:solidFill>
              <a:latin typeface="+mj-lt"/>
              <a:ea typeface="Microsoft JhengHei"/>
              <a:cs typeface="Microsoft JhengHei"/>
              <a:sym typeface="Microsoft JhengHei"/>
            </a:endParaRPr>
          </a:p>
        </p:txBody>
      </p:sp>
      <p:sp>
        <p:nvSpPr>
          <p:cNvPr id="7" name="矩形 6"/>
          <p:cNvSpPr/>
          <p:nvPr/>
        </p:nvSpPr>
        <p:spPr>
          <a:xfrm>
            <a:off x="3643306" y="2143122"/>
            <a:ext cx="4786346" cy="923330"/>
          </a:xfrm>
          <a:prstGeom prst="rect">
            <a:avLst/>
          </a:prstGeom>
        </p:spPr>
        <p:txBody>
          <a:bodyPr wrap="square">
            <a:spAutoFit/>
          </a:bodyPr>
          <a:lstStyle/>
          <a:p>
            <a:r>
              <a:rPr lang="zh-TW" altLang="en-US" sz="1800" dirty="0" smtClean="0">
                <a:solidFill>
                  <a:schemeClr val="tx1"/>
                </a:solidFill>
                <a:latin typeface="微軟正黑體" pitchFamily="34" charset="-120"/>
                <a:ea typeface="微軟正黑體" pitchFamily="34" charset="-120"/>
              </a:rPr>
              <a:t>當使用讀寫快取時，由於寫入資料會先被存放到快取中，故快取的</a:t>
            </a:r>
            <a:r>
              <a:rPr lang="en-US" altLang="zh-TW" sz="1800" dirty="0" smtClean="0">
                <a:solidFill>
                  <a:schemeClr val="tx1"/>
                </a:solidFill>
                <a:latin typeface="微軟正黑體" pitchFamily="34" charset="-120"/>
                <a:ea typeface="微軟正黑體" pitchFamily="34" charset="-120"/>
              </a:rPr>
              <a:t>RAID</a:t>
            </a:r>
            <a:r>
              <a:rPr lang="zh-TW" altLang="en-US" sz="1800" dirty="0" smtClean="0">
                <a:solidFill>
                  <a:schemeClr val="tx1"/>
                </a:solidFill>
                <a:latin typeface="微軟正黑體" pitchFamily="34" charset="-120"/>
                <a:ea typeface="微軟正黑體" pitchFamily="34" charset="-120"/>
              </a:rPr>
              <a:t>保護成為必要需求。</a:t>
            </a:r>
            <a:r>
              <a:rPr lang="en-US" altLang="zh-TW" sz="1800" dirty="0" smtClean="0">
                <a:solidFill>
                  <a:schemeClr val="tx1"/>
                </a:solidFill>
                <a:latin typeface="微軟正黑體" pitchFamily="34" charset="-120"/>
                <a:ea typeface="微軟正黑體" pitchFamily="34" charset="-120"/>
              </a:rPr>
              <a:t/>
            </a:r>
            <a:br>
              <a:rPr lang="en-US" altLang="zh-TW" sz="1800" dirty="0" smtClean="0">
                <a:solidFill>
                  <a:schemeClr val="tx1"/>
                </a:solidFill>
                <a:latin typeface="微軟正黑體" pitchFamily="34" charset="-120"/>
                <a:ea typeface="微軟正黑體" pitchFamily="34" charset="-120"/>
              </a:rPr>
            </a:br>
            <a:endParaRPr lang="zh-TW" altLang="en-US" sz="1800" dirty="0">
              <a:solidFill>
                <a:schemeClr val="tx1"/>
              </a:solidFill>
              <a:latin typeface="微軟正黑體" pitchFamily="34" charset="-120"/>
              <a:ea typeface="微軟正黑體" pitchFamily="34" charset="-120"/>
            </a:endParaRPr>
          </a:p>
        </p:txBody>
      </p:sp>
      <p:sp>
        <p:nvSpPr>
          <p:cNvPr id="59" name="Shape 67"/>
          <p:cNvSpPr txBox="1">
            <a:spLocks/>
          </p:cNvSpPr>
          <p:nvPr/>
        </p:nvSpPr>
        <p:spPr>
          <a:xfrm>
            <a:off x="285720" y="4140088"/>
            <a:ext cx="1643074" cy="357190"/>
          </a:xfrm>
          <a:prstGeom prst="rect">
            <a:avLst/>
          </a:prstGeom>
          <a:noFill/>
          <a:ln>
            <a:noFill/>
          </a:ln>
        </p:spPr>
        <p:txBody>
          <a:bodyPr wrap="square" lIns="91425" tIns="91425" rIns="91425" bIns="91425" anchor="ctr" anchorCtr="0">
            <a:noAutofit/>
          </a:bodyPr>
          <a:lstStyle/>
          <a:p>
            <a:pPr marL="114300" marR="0" lvl="0" indent="0" algn="ctr" defTabSz="914400" rtl="0" eaLnBrk="1" fontAlgn="auto" latinLnBrk="0" hangingPunct="1">
              <a:lnSpc>
                <a:spcPct val="115000"/>
              </a:lnSpc>
              <a:spcBef>
                <a:spcPts val="0"/>
              </a:spcBef>
              <a:spcAft>
                <a:spcPts val="1600"/>
              </a:spcAft>
              <a:buClr>
                <a:schemeClr val="dk2"/>
              </a:buClr>
              <a:buSzPct val="100000"/>
              <a:buFont typeface="Arial"/>
              <a:buNone/>
              <a:tabLst/>
              <a:defRPr/>
            </a:pPr>
            <a:r>
              <a:rPr kumimoji="0" lang="en-US" altLang="zh-TW" sz="800" i="0" u="none" strike="noStrike" kern="0" cap="none" spc="0" normalizeH="0" baseline="0" noProof="0" dirty="0" smtClean="0">
                <a:ln>
                  <a:noFill/>
                </a:ln>
                <a:solidFill>
                  <a:schemeClr val="dk2"/>
                </a:solidFill>
                <a:effectLst/>
                <a:uLnTx/>
                <a:uFillTx/>
                <a:latin typeface="Arial"/>
                <a:ea typeface="Arial"/>
                <a:cs typeface="Arial"/>
                <a:sym typeface="Arial"/>
              </a:rPr>
              <a:t>Total capacity=hard drive</a:t>
            </a:r>
            <a:endParaRPr kumimoji="0" lang="zh-TW" sz="800" i="0" u="none" strike="noStrike" kern="0" cap="none" spc="0" normalizeH="0" baseline="0" noProof="0" dirty="0">
              <a:ln>
                <a:noFill/>
              </a:ln>
              <a:solidFill>
                <a:srgbClr val="434343"/>
              </a:solidFill>
              <a:effectLst/>
              <a:uLnTx/>
              <a:uFillTx/>
              <a:latin typeface="+mj-lt"/>
              <a:ea typeface="Microsoft JhengHei"/>
              <a:cs typeface="Microsoft JhengHei"/>
              <a:sym typeface="Microsoft JhengHei"/>
            </a:endParaRPr>
          </a:p>
        </p:txBody>
      </p:sp>
      <p:grpSp>
        <p:nvGrpSpPr>
          <p:cNvPr id="2" name="群組 62"/>
          <p:cNvGrpSpPr/>
          <p:nvPr/>
        </p:nvGrpSpPr>
        <p:grpSpPr>
          <a:xfrm>
            <a:off x="571472" y="1857370"/>
            <a:ext cx="4071966" cy="2711346"/>
            <a:chOff x="500034" y="1714494"/>
            <a:chExt cx="4071966" cy="2711346"/>
          </a:xfrm>
        </p:grpSpPr>
        <p:cxnSp>
          <p:nvCxnSpPr>
            <p:cNvPr id="26" name="直線接點 25"/>
            <p:cNvCxnSpPr/>
            <p:nvPr/>
          </p:nvCxnSpPr>
          <p:spPr>
            <a:xfrm>
              <a:off x="571472" y="2709582"/>
              <a:ext cx="2643206" cy="1588"/>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矩形 21"/>
            <p:cNvSpPr/>
            <p:nvPr/>
          </p:nvSpPr>
          <p:spPr>
            <a:xfrm>
              <a:off x="3500430" y="4000510"/>
              <a:ext cx="146236" cy="15549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3" name="矩形 22"/>
            <p:cNvSpPr/>
            <p:nvPr/>
          </p:nvSpPr>
          <p:spPr>
            <a:xfrm>
              <a:off x="3500430" y="4214824"/>
              <a:ext cx="146236" cy="1554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25" name="直線接點 24"/>
            <p:cNvCxnSpPr/>
            <p:nvPr/>
          </p:nvCxnSpPr>
          <p:spPr>
            <a:xfrm>
              <a:off x="571472" y="2428874"/>
              <a:ext cx="2643206" cy="1588"/>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3" name="群組 46"/>
            <p:cNvGrpSpPr/>
            <p:nvPr/>
          </p:nvGrpSpPr>
          <p:grpSpPr>
            <a:xfrm>
              <a:off x="571472" y="1714494"/>
              <a:ext cx="1071570" cy="2286016"/>
              <a:chOff x="571472" y="1714494"/>
              <a:chExt cx="1071570" cy="2286016"/>
            </a:xfrm>
          </p:grpSpPr>
          <p:sp>
            <p:nvSpPr>
              <p:cNvPr id="8" name="矩形 7"/>
              <p:cNvSpPr/>
              <p:nvPr/>
            </p:nvSpPr>
            <p:spPr>
              <a:xfrm>
                <a:off x="571472" y="1714494"/>
                <a:ext cx="1071570" cy="42862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571472" y="2440635"/>
                <a:ext cx="428628" cy="2739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2" name="矩形 11"/>
              <p:cNvSpPr/>
              <p:nvPr/>
            </p:nvSpPr>
            <p:spPr>
              <a:xfrm>
                <a:off x="1163142" y="2440635"/>
                <a:ext cx="428628" cy="1559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16" name="直線單箭頭接點 15"/>
              <p:cNvCxnSpPr/>
              <p:nvPr/>
            </p:nvCxnSpPr>
            <p:spPr>
              <a:xfrm rot="5400000" flipH="1" flipV="1">
                <a:off x="643704" y="2285998"/>
                <a:ext cx="284958" cy="79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單箭頭接點 18"/>
              <p:cNvCxnSpPr/>
              <p:nvPr/>
            </p:nvCxnSpPr>
            <p:spPr>
              <a:xfrm rot="5400000" flipH="1" flipV="1">
                <a:off x="1175730" y="2285998"/>
                <a:ext cx="284958" cy="79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單箭頭接點 19"/>
              <p:cNvCxnSpPr/>
              <p:nvPr/>
            </p:nvCxnSpPr>
            <p:spPr>
              <a:xfrm rot="16200000" flipH="1" flipV="1">
                <a:off x="1358084" y="2285204"/>
                <a:ext cx="284958" cy="79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直線單箭頭接點 26"/>
              <p:cNvCxnSpPr/>
              <p:nvPr/>
            </p:nvCxnSpPr>
            <p:spPr>
              <a:xfrm rot="10800000">
                <a:off x="1000100" y="2571750"/>
                <a:ext cx="285750"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35" name="直線單箭頭接點 34"/>
            <p:cNvCxnSpPr/>
            <p:nvPr/>
          </p:nvCxnSpPr>
          <p:spPr>
            <a:xfrm rot="5400000" flipH="1" flipV="1">
              <a:off x="932398" y="3210956"/>
              <a:ext cx="1565752" cy="1588"/>
            </a:xfrm>
            <a:prstGeom prst="straightConnector1">
              <a:avLst/>
            </a:prstGeom>
            <a:ln w="6350">
              <a:solidFill>
                <a:schemeClr val="tx1">
                  <a:lumMod val="95000"/>
                  <a:lumOff val="5000"/>
                </a:schemeClr>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1" name="直線接點 40"/>
            <p:cNvCxnSpPr/>
            <p:nvPr/>
          </p:nvCxnSpPr>
          <p:spPr>
            <a:xfrm>
              <a:off x="571472" y="3995456"/>
              <a:ext cx="2643206" cy="1588"/>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直線接點 41"/>
            <p:cNvCxnSpPr/>
            <p:nvPr/>
          </p:nvCxnSpPr>
          <p:spPr>
            <a:xfrm>
              <a:off x="571472" y="4357700"/>
              <a:ext cx="2643206" cy="1588"/>
            </a:xfrm>
            <a:prstGeom prst="line">
              <a:avLst/>
            </a:prstGeom>
            <a:ln>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4" name="群組 48"/>
            <p:cNvGrpSpPr/>
            <p:nvPr/>
          </p:nvGrpSpPr>
          <p:grpSpPr>
            <a:xfrm>
              <a:off x="1965706" y="1714494"/>
              <a:ext cx="1071570" cy="2286016"/>
              <a:chOff x="571472" y="1714494"/>
              <a:chExt cx="1071570" cy="2286016"/>
            </a:xfrm>
          </p:grpSpPr>
          <p:sp>
            <p:nvSpPr>
              <p:cNvPr id="50" name="矩形 49"/>
              <p:cNvSpPr/>
              <p:nvPr/>
            </p:nvSpPr>
            <p:spPr>
              <a:xfrm>
                <a:off x="571472" y="1714494"/>
                <a:ext cx="1071570" cy="428628"/>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 name="矩形 50"/>
              <p:cNvSpPr/>
              <p:nvPr/>
            </p:nvSpPr>
            <p:spPr>
              <a:xfrm>
                <a:off x="571472" y="2440635"/>
                <a:ext cx="428628" cy="27399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52" name="矩形 51"/>
              <p:cNvSpPr/>
              <p:nvPr/>
            </p:nvSpPr>
            <p:spPr>
              <a:xfrm>
                <a:off x="1163142" y="2440635"/>
                <a:ext cx="428628" cy="155987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cxnSp>
            <p:nvCxnSpPr>
              <p:cNvPr id="53" name="直線單箭頭接點 52"/>
              <p:cNvCxnSpPr/>
              <p:nvPr/>
            </p:nvCxnSpPr>
            <p:spPr>
              <a:xfrm rot="5400000" flipH="1" flipV="1">
                <a:off x="643704" y="2285998"/>
                <a:ext cx="284958" cy="79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直線單箭頭接點 53"/>
              <p:cNvCxnSpPr/>
              <p:nvPr/>
            </p:nvCxnSpPr>
            <p:spPr>
              <a:xfrm rot="5400000" flipH="1" flipV="1">
                <a:off x="1175730" y="2285998"/>
                <a:ext cx="284958" cy="79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直線單箭頭接點 54"/>
              <p:cNvCxnSpPr/>
              <p:nvPr/>
            </p:nvCxnSpPr>
            <p:spPr>
              <a:xfrm rot="16200000" flipH="1" flipV="1">
                <a:off x="1358084" y="2285204"/>
                <a:ext cx="284958" cy="79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直線單箭頭接點 55"/>
              <p:cNvCxnSpPr/>
              <p:nvPr/>
            </p:nvCxnSpPr>
            <p:spPr>
              <a:xfrm rot="10800000">
                <a:off x="1017526" y="2498154"/>
                <a:ext cx="285750"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7" name="Shape 67"/>
            <p:cNvSpPr txBox="1">
              <a:spLocks/>
            </p:cNvSpPr>
            <p:nvPr/>
          </p:nvSpPr>
          <p:spPr>
            <a:xfrm>
              <a:off x="500034" y="1785932"/>
              <a:ext cx="1143008" cy="285752"/>
            </a:xfrm>
            <a:prstGeom prst="rect">
              <a:avLst/>
            </a:prstGeom>
            <a:noFill/>
            <a:ln>
              <a:noFill/>
            </a:ln>
          </p:spPr>
          <p:txBody>
            <a:bodyPr wrap="square" lIns="91425" tIns="91425" rIns="91425" bIns="91425" anchor="ctr" anchorCtr="0">
              <a:noAutofit/>
            </a:bodyPr>
            <a:lstStyle/>
            <a:p>
              <a:pPr marL="114300" marR="0" lvl="0" indent="0" algn="ctr" defTabSz="914400" rtl="0" eaLnBrk="1" fontAlgn="auto" latinLnBrk="0" hangingPunct="1">
                <a:lnSpc>
                  <a:spcPct val="115000"/>
                </a:lnSpc>
                <a:spcBef>
                  <a:spcPts val="0"/>
                </a:spcBef>
                <a:spcAft>
                  <a:spcPts val="1600"/>
                </a:spcAft>
                <a:buClr>
                  <a:schemeClr val="dk2"/>
                </a:buClr>
                <a:buSzPct val="100000"/>
                <a:buFont typeface="Arial"/>
                <a:buNone/>
                <a:tabLst/>
                <a:defRPr/>
              </a:pPr>
              <a:r>
                <a:rPr kumimoji="0" lang="en-US" altLang="zh-TW" sz="900" b="1" i="0" u="none" strike="noStrike" kern="0" cap="none" spc="0" normalizeH="0" baseline="0" noProof="0" dirty="0" smtClean="0">
                  <a:ln>
                    <a:noFill/>
                  </a:ln>
                  <a:solidFill>
                    <a:schemeClr val="dk2"/>
                  </a:solidFill>
                  <a:effectLst/>
                  <a:uLnTx/>
                  <a:uFillTx/>
                  <a:latin typeface="Arial"/>
                  <a:ea typeface="Arial"/>
                  <a:cs typeface="Arial"/>
                  <a:sym typeface="Arial"/>
                </a:rPr>
                <a:t>Read Caching</a:t>
              </a:r>
              <a:endParaRPr kumimoji="0" lang="zh-TW" sz="900" b="1" i="0" u="none" strike="noStrike" kern="0" cap="none" spc="0" normalizeH="0" baseline="0" noProof="0" dirty="0">
                <a:ln>
                  <a:noFill/>
                </a:ln>
                <a:solidFill>
                  <a:srgbClr val="434343"/>
                </a:solidFill>
                <a:effectLst/>
                <a:uLnTx/>
                <a:uFillTx/>
                <a:latin typeface="+mj-lt"/>
                <a:ea typeface="Microsoft JhengHei"/>
                <a:cs typeface="Microsoft JhengHei"/>
                <a:sym typeface="Microsoft JhengHei"/>
              </a:endParaRPr>
            </a:p>
          </p:txBody>
        </p:sp>
        <p:sp>
          <p:nvSpPr>
            <p:cNvPr id="58" name="Shape 67"/>
            <p:cNvSpPr txBox="1">
              <a:spLocks/>
            </p:cNvSpPr>
            <p:nvPr/>
          </p:nvSpPr>
          <p:spPr>
            <a:xfrm>
              <a:off x="1971304" y="1785932"/>
              <a:ext cx="957622" cy="357190"/>
            </a:xfrm>
            <a:prstGeom prst="rect">
              <a:avLst/>
            </a:prstGeom>
            <a:noFill/>
            <a:ln>
              <a:noFill/>
            </a:ln>
          </p:spPr>
          <p:txBody>
            <a:bodyPr wrap="square" lIns="91425" tIns="91425" rIns="91425" bIns="91425" anchor="ctr" anchorCtr="0">
              <a:noAutofit/>
            </a:bodyPr>
            <a:lstStyle/>
            <a:p>
              <a:pPr marL="114300" marR="0" lvl="0" indent="0" algn="ctr" defTabSz="914400" rtl="0" eaLnBrk="1" fontAlgn="auto" latinLnBrk="0" hangingPunct="1">
                <a:spcBef>
                  <a:spcPts val="0"/>
                </a:spcBef>
                <a:buClr>
                  <a:schemeClr val="dk2"/>
                </a:buClr>
                <a:buSzPct val="100000"/>
                <a:buFont typeface="Arial"/>
                <a:buNone/>
                <a:tabLst/>
                <a:defRPr/>
              </a:pPr>
              <a:r>
                <a:rPr kumimoji="0" lang="en-US" altLang="zh-TW" sz="900" b="1" i="0" u="none" strike="noStrike" kern="0" cap="none" spc="0" normalizeH="0" baseline="0" noProof="0" dirty="0" smtClean="0">
                  <a:ln>
                    <a:noFill/>
                  </a:ln>
                  <a:solidFill>
                    <a:schemeClr val="dk2"/>
                  </a:solidFill>
                  <a:effectLst/>
                  <a:uLnTx/>
                  <a:uFillTx/>
                  <a:latin typeface="Arial"/>
                  <a:ea typeface="Arial"/>
                  <a:cs typeface="Arial"/>
                  <a:sym typeface="Arial"/>
                </a:rPr>
                <a:t>Read / Write</a:t>
              </a:r>
            </a:p>
            <a:p>
              <a:pPr marL="114300" marR="0" lvl="0" indent="0" algn="ctr" defTabSz="914400" rtl="0" eaLnBrk="1" fontAlgn="auto" latinLnBrk="0" hangingPunct="1">
                <a:spcBef>
                  <a:spcPts val="0"/>
                </a:spcBef>
                <a:buClr>
                  <a:schemeClr val="dk2"/>
                </a:buClr>
                <a:buSzPct val="100000"/>
                <a:buFont typeface="Arial"/>
                <a:buNone/>
                <a:tabLst/>
                <a:defRPr/>
              </a:pPr>
              <a:r>
                <a:rPr kumimoji="0" lang="en-US" altLang="zh-TW" sz="900" b="1" i="0" u="none" strike="noStrike" kern="0" cap="none" spc="0" normalizeH="0" baseline="0" noProof="0" dirty="0" smtClean="0">
                  <a:ln>
                    <a:noFill/>
                  </a:ln>
                  <a:solidFill>
                    <a:schemeClr val="dk2"/>
                  </a:solidFill>
                  <a:effectLst/>
                  <a:uLnTx/>
                  <a:uFillTx/>
                  <a:latin typeface="Arial"/>
                  <a:ea typeface="Arial"/>
                  <a:cs typeface="Arial"/>
                  <a:sym typeface="Arial"/>
                </a:rPr>
                <a:t> Caching</a:t>
              </a:r>
              <a:endParaRPr kumimoji="0" lang="zh-TW" sz="900" b="1" i="0" u="none" strike="noStrike" kern="0" cap="none" spc="0" normalizeH="0" baseline="0" noProof="0" dirty="0">
                <a:ln>
                  <a:noFill/>
                </a:ln>
                <a:solidFill>
                  <a:srgbClr val="434343"/>
                </a:solidFill>
                <a:effectLst/>
                <a:uLnTx/>
                <a:uFillTx/>
                <a:latin typeface="+mj-lt"/>
                <a:ea typeface="Microsoft JhengHei"/>
                <a:cs typeface="Microsoft JhengHei"/>
                <a:sym typeface="Microsoft JhengHei"/>
              </a:endParaRPr>
            </a:p>
          </p:txBody>
        </p:sp>
        <p:sp>
          <p:nvSpPr>
            <p:cNvPr id="60" name="Shape 67"/>
            <p:cNvSpPr txBox="1">
              <a:spLocks/>
            </p:cNvSpPr>
            <p:nvPr/>
          </p:nvSpPr>
          <p:spPr>
            <a:xfrm>
              <a:off x="1714480" y="4000510"/>
              <a:ext cx="1643074" cy="357190"/>
            </a:xfrm>
            <a:prstGeom prst="rect">
              <a:avLst/>
            </a:prstGeom>
            <a:noFill/>
            <a:ln>
              <a:noFill/>
            </a:ln>
          </p:spPr>
          <p:txBody>
            <a:bodyPr wrap="square" lIns="91425" tIns="91425" rIns="91425" bIns="91425" anchor="ctr" anchorCtr="0">
              <a:noAutofit/>
            </a:bodyPr>
            <a:lstStyle/>
            <a:p>
              <a:pPr marL="114300" marR="0" lvl="0" indent="0" algn="ctr" defTabSz="914400" rtl="0" eaLnBrk="1" fontAlgn="auto" latinLnBrk="0" hangingPunct="1">
                <a:lnSpc>
                  <a:spcPct val="115000"/>
                </a:lnSpc>
                <a:spcBef>
                  <a:spcPts val="0"/>
                </a:spcBef>
                <a:spcAft>
                  <a:spcPts val="1600"/>
                </a:spcAft>
                <a:buClr>
                  <a:schemeClr val="dk2"/>
                </a:buClr>
                <a:buSzPct val="100000"/>
                <a:buFont typeface="Arial"/>
                <a:buNone/>
                <a:tabLst/>
                <a:defRPr/>
              </a:pPr>
              <a:r>
                <a:rPr kumimoji="0" lang="en-US" altLang="zh-TW" sz="800" i="0" u="none" strike="noStrike" kern="0" cap="none" spc="0" normalizeH="0" baseline="0" noProof="0" dirty="0" smtClean="0">
                  <a:ln>
                    <a:noFill/>
                  </a:ln>
                  <a:solidFill>
                    <a:schemeClr val="dk2"/>
                  </a:solidFill>
                  <a:effectLst/>
                  <a:uLnTx/>
                  <a:uFillTx/>
                  <a:latin typeface="Arial"/>
                  <a:ea typeface="Arial"/>
                  <a:cs typeface="Arial"/>
                  <a:sym typeface="Arial"/>
                </a:rPr>
                <a:t>Total capacity=hard drive</a:t>
              </a:r>
              <a:endParaRPr kumimoji="0" lang="zh-TW" sz="800" i="0" u="none" strike="noStrike" kern="0" cap="none" spc="0" normalizeH="0" baseline="0" noProof="0" dirty="0">
                <a:ln>
                  <a:noFill/>
                </a:ln>
                <a:solidFill>
                  <a:srgbClr val="434343"/>
                </a:solidFill>
                <a:effectLst/>
                <a:uLnTx/>
                <a:uFillTx/>
                <a:latin typeface="+mj-lt"/>
                <a:ea typeface="Microsoft JhengHei"/>
                <a:cs typeface="Microsoft JhengHei"/>
                <a:sym typeface="Microsoft JhengHei"/>
              </a:endParaRPr>
            </a:p>
          </p:txBody>
        </p:sp>
        <p:sp>
          <p:nvSpPr>
            <p:cNvPr id="61" name="Shape 67"/>
            <p:cNvSpPr txBox="1">
              <a:spLocks/>
            </p:cNvSpPr>
            <p:nvPr/>
          </p:nvSpPr>
          <p:spPr>
            <a:xfrm>
              <a:off x="3428992" y="3929072"/>
              <a:ext cx="1143008" cy="285752"/>
            </a:xfrm>
            <a:prstGeom prst="rect">
              <a:avLst/>
            </a:prstGeom>
            <a:noFill/>
            <a:ln>
              <a:noFill/>
            </a:ln>
          </p:spPr>
          <p:txBody>
            <a:bodyPr wrap="square" lIns="91425" tIns="91425" rIns="91425" bIns="91425" anchor="ctr" anchorCtr="0">
              <a:noAutofit/>
            </a:bodyPr>
            <a:lstStyle/>
            <a:p>
              <a:pPr marL="114300" marR="0" lvl="0" indent="0" algn="ctr" defTabSz="914400" rtl="0" eaLnBrk="1" fontAlgn="auto" latinLnBrk="0" hangingPunct="1">
                <a:lnSpc>
                  <a:spcPct val="115000"/>
                </a:lnSpc>
                <a:spcBef>
                  <a:spcPts val="0"/>
                </a:spcBef>
                <a:spcAft>
                  <a:spcPts val="1600"/>
                </a:spcAft>
                <a:buClr>
                  <a:schemeClr val="dk2"/>
                </a:buClr>
                <a:buSzPct val="100000"/>
                <a:buFont typeface="Arial"/>
                <a:buNone/>
                <a:tabLst/>
                <a:defRPr/>
              </a:pPr>
              <a:r>
                <a:rPr lang="en-US" altLang="zh-TW" sz="800" b="1" dirty="0" smtClean="0">
                  <a:solidFill>
                    <a:schemeClr val="dk2"/>
                  </a:solidFill>
                  <a:ea typeface="Microsoft JhengHei"/>
                </a:rPr>
                <a:t>HDD STORAGE</a:t>
              </a:r>
              <a:endParaRPr kumimoji="0" lang="zh-TW" sz="800" b="1" i="0" u="none" strike="noStrike" kern="0" cap="none" spc="0" normalizeH="0" baseline="0" noProof="0" dirty="0">
                <a:ln>
                  <a:noFill/>
                </a:ln>
                <a:solidFill>
                  <a:srgbClr val="434343"/>
                </a:solidFill>
                <a:effectLst/>
                <a:uLnTx/>
                <a:uFillTx/>
                <a:latin typeface="+mj-lt"/>
                <a:ea typeface="Microsoft JhengHei"/>
                <a:cs typeface="Microsoft JhengHei"/>
                <a:sym typeface="Microsoft JhengHei"/>
              </a:endParaRPr>
            </a:p>
          </p:txBody>
        </p:sp>
        <p:sp>
          <p:nvSpPr>
            <p:cNvPr id="62" name="Shape 67"/>
            <p:cNvSpPr txBox="1">
              <a:spLocks/>
            </p:cNvSpPr>
            <p:nvPr/>
          </p:nvSpPr>
          <p:spPr>
            <a:xfrm>
              <a:off x="3428992" y="4140088"/>
              <a:ext cx="1143008" cy="285752"/>
            </a:xfrm>
            <a:prstGeom prst="rect">
              <a:avLst/>
            </a:prstGeom>
            <a:noFill/>
            <a:ln>
              <a:noFill/>
            </a:ln>
          </p:spPr>
          <p:txBody>
            <a:bodyPr wrap="square" lIns="91425" tIns="91425" rIns="91425" bIns="91425" anchor="ctr" anchorCtr="0">
              <a:noAutofit/>
            </a:bodyPr>
            <a:lstStyle/>
            <a:p>
              <a:pPr marL="114300" marR="0" lvl="0" indent="0" algn="ctr" defTabSz="914400" rtl="0" eaLnBrk="1" fontAlgn="auto" latinLnBrk="0" hangingPunct="1">
                <a:lnSpc>
                  <a:spcPct val="115000"/>
                </a:lnSpc>
                <a:spcBef>
                  <a:spcPts val="0"/>
                </a:spcBef>
                <a:spcAft>
                  <a:spcPts val="1600"/>
                </a:spcAft>
                <a:buClr>
                  <a:schemeClr val="dk2"/>
                </a:buClr>
                <a:buSzPct val="100000"/>
                <a:buFont typeface="Arial"/>
                <a:buNone/>
                <a:tabLst/>
                <a:defRPr/>
              </a:pPr>
              <a:r>
                <a:rPr lang="en-US" altLang="zh-TW" sz="800" b="1" dirty="0" smtClean="0">
                  <a:solidFill>
                    <a:schemeClr val="dk2"/>
                  </a:solidFill>
                  <a:ea typeface="Microsoft JhengHei"/>
                </a:rPr>
                <a:t>SDD STORAGE</a:t>
              </a:r>
              <a:endParaRPr kumimoji="0" lang="zh-TW" sz="800" b="1" i="0" u="none" strike="noStrike" kern="0" cap="none" spc="0" normalizeH="0" baseline="0" noProof="0" dirty="0">
                <a:ln>
                  <a:noFill/>
                </a:ln>
                <a:solidFill>
                  <a:srgbClr val="434343"/>
                </a:solidFill>
                <a:effectLst/>
                <a:uLnTx/>
                <a:uFillTx/>
                <a:latin typeface="+mj-lt"/>
                <a:ea typeface="Microsoft JhengHei"/>
                <a:cs typeface="Microsoft JhengHei"/>
                <a:sym typeface="Microsoft JhengHei"/>
              </a:endParaRPr>
            </a:p>
          </p:txBody>
        </p:sp>
      </p:grpSp>
      <p:cxnSp>
        <p:nvCxnSpPr>
          <p:cNvPr id="37" name="直線單箭頭接點 36"/>
          <p:cNvCxnSpPr/>
          <p:nvPr/>
        </p:nvCxnSpPr>
        <p:spPr>
          <a:xfrm rot="16200000" flipH="1" flipV="1">
            <a:off x="2269108" y="2423072"/>
            <a:ext cx="284958" cy="794"/>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8" name="直線單箭頭接點 37"/>
          <p:cNvCxnSpPr/>
          <p:nvPr/>
        </p:nvCxnSpPr>
        <p:spPr>
          <a:xfrm>
            <a:off x="2483198" y="2785046"/>
            <a:ext cx="285750" cy="1588"/>
          </a:xfrm>
          <a:prstGeom prst="straightConnector1">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直線單箭頭接點 38"/>
          <p:cNvCxnSpPr/>
          <p:nvPr/>
        </p:nvCxnSpPr>
        <p:spPr>
          <a:xfrm rot="5400000" flipH="1" flipV="1">
            <a:off x="2421196" y="3351104"/>
            <a:ext cx="1565752" cy="1588"/>
          </a:xfrm>
          <a:prstGeom prst="straightConnector1">
            <a:avLst/>
          </a:prstGeom>
          <a:ln w="6350">
            <a:solidFill>
              <a:schemeClr val="tx1">
                <a:lumMod val="95000"/>
                <a:lumOff val="5000"/>
              </a:schemeClr>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106850" y="335775"/>
            <a:ext cx="8921100" cy="747900"/>
          </a:xfrm>
          <a:prstGeom prst="rect">
            <a:avLst/>
          </a:prstGeom>
        </p:spPr>
        <p:txBody>
          <a:bodyPr wrap="square" lIns="91425" tIns="91425" rIns="91425" bIns="91425" anchor="ctr" anchorCtr="0">
            <a:noAutofit/>
          </a:bodyPr>
          <a:lstStyle/>
          <a:p>
            <a:pPr lvl="0" rtl="0">
              <a:spcBef>
                <a:spcPts val="0"/>
              </a:spcBef>
              <a:buNone/>
            </a:pPr>
            <a:r>
              <a:rPr lang="zh-TW" sz="3600" dirty="0" smtClean="0">
                <a:solidFill>
                  <a:srgbClr val="F3F3F3"/>
                </a:solidFill>
                <a:latin typeface="Microsoft JhengHei"/>
                <a:ea typeface="Microsoft JhengHei"/>
                <a:cs typeface="Microsoft JhengHei"/>
                <a:sym typeface="Microsoft JhengHei"/>
              </a:rPr>
              <a:t>僅</a:t>
            </a:r>
            <a:r>
              <a:rPr lang="zh-TW" altLang="en-US" sz="3600" dirty="0" smtClean="0">
                <a:solidFill>
                  <a:srgbClr val="F3F3F3"/>
                </a:solidFill>
                <a:latin typeface="Microsoft JhengHei"/>
                <a:ea typeface="Microsoft JhengHei"/>
                <a:cs typeface="Microsoft JhengHei"/>
                <a:sym typeface="Microsoft JhengHei"/>
              </a:rPr>
              <a:t>供</a:t>
            </a:r>
            <a:r>
              <a:rPr lang="zh-TW" sz="3600" dirty="0" smtClean="0">
                <a:solidFill>
                  <a:srgbClr val="F3F3F3"/>
                </a:solidFill>
                <a:latin typeface="Microsoft JhengHei"/>
                <a:ea typeface="Microsoft JhengHei"/>
                <a:cs typeface="Microsoft JhengHei"/>
                <a:sym typeface="Microsoft JhengHei"/>
              </a:rPr>
              <a:t>單一</a:t>
            </a:r>
            <a:r>
              <a:rPr lang="zh-TW" sz="3600" dirty="0">
                <a:solidFill>
                  <a:srgbClr val="F3F3F3"/>
                </a:solidFill>
                <a:latin typeface="Microsoft JhengHei"/>
                <a:ea typeface="Microsoft JhengHei"/>
                <a:cs typeface="Microsoft JhengHei"/>
                <a:sym typeface="Microsoft JhengHei"/>
              </a:rPr>
              <a:t>磁碟區、LUN使用的 SSD 快取</a:t>
            </a:r>
          </a:p>
        </p:txBody>
      </p:sp>
      <p:sp>
        <p:nvSpPr>
          <p:cNvPr id="74" name="Shape 74"/>
          <p:cNvSpPr txBox="1">
            <a:spLocks noGrp="1"/>
          </p:cNvSpPr>
          <p:nvPr>
            <p:ph type="body" idx="1"/>
          </p:nvPr>
        </p:nvSpPr>
        <p:spPr>
          <a:xfrm>
            <a:off x="311700" y="1152475"/>
            <a:ext cx="8520600" cy="3416400"/>
          </a:xfrm>
          <a:prstGeom prst="rect">
            <a:avLst/>
          </a:prstGeom>
        </p:spPr>
        <p:txBody>
          <a:bodyPr wrap="square" lIns="91425" tIns="91425" rIns="91425" bIns="91425" anchor="t" anchorCtr="0">
            <a:noAutofit/>
          </a:bodyPr>
          <a:lstStyle/>
          <a:p>
            <a:pPr>
              <a:buNone/>
            </a:pPr>
            <a:r>
              <a:rPr lang="zh-TW" altLang="en-US" dirty="0" smtClean="0">
                <a:solidFill>
                  <a:schemeClr val="tx1"/>
                </a:solidFill>
                <a:latin typeface="微軟正黑體" pitchFamily="34" charset="-120"/>
                <a:ea typeface="微軟正黑體" pitchFamily="34" charset="-120"/>
              </a:rPr>
              <a:t>一個</a:t>
            </a:r>
            <a:r>
              <a:rPr lang="en-US" altLang="zh-TW" dirty="0" smtClean="0">
                <a:solidFill>
                  <a:schemeClr val="tx1"/>
                </a:solidFill>
                <a:latin typeface="微軟正黑體" pitchFamily="34" charset="-120"/>
                <a:ea typeface="微軟正黑體" pitchFamily="34" charset="-120"/>
              </a:rPr>
              <a:t>SSD</a:t>
            </a:r>
            <a:r>
              <a:rPr lang="zh-TW" altLang="en-US" dirty="0" smtClean="0">
                <a:solidFill>
                  <a:schemeClr val="tx1"/>
                </a:solidFill>
                <a:latin typeface="微軟正黑體" pitchFamily="34" charset="-120"/>
                <a:ea typeface="微軟正黑體" pitchFamily="34" charset="-120"/>
              </a:rPr>
              <a:t>快取空間僅能給一個</a:t>
            </a:r>
            <a:r>
              <a:rPr lang="en-US" altLang="zh-TW" dirty="0" smtClean="0">
                <a:solidFill>
                  <a:schemeClr val="tx1"/>
                </a:solidFill>
                <a:latin typeface="微軟正黑體" pitchFamily="34" charset="-120"/>
                <a:ea typeface="微軟正黑體" pitchFamily="34" charset="-120"/>
              </a:rPr>
              <a:t>Volume</a:t>
            </a:r>
            <a:r>
              <a:rPr lang="zh-TW" altLang="en-US" dirty="0" smtClean="0">
                <a:solidFill>
                  <a:schemeClr val="tx1"/>
                </a:solidFill>
                <a:latin typeface="微軟正黑體" pitchFamily="34" charset="-120"/>
                <a:ea typeface="微軟正黑體" pitchFamily="34" charset="-120"/>
              </a:rPr>
              <a:t>或</a:t>
            </a:r>
            <a:r>
              <a:rPr lang="en-US" altLang="zh-TW" dirty="0" smtClean="0">
                <a:solidFill>
                  <a:schemeClr val="tx1"/>
                </a:solidFill>
                <a:latin typeface="微軟正黑體" pitchFamily="34" charset="-120"/>
                <a:ea typeface="微軟正黑體" pitchFamily="34" charset="-120"/>
              </a:rPr>
              <a:t>LUN</a:t>
            </a:r>
            <a:r>
              <a:rPr lang="zh-TW" altLang="en-US" dirty="0" smtClean="0">
                <a:solidFill>
                  <a:schemeClr val="tx1"/>
                </a:solidFill>
                <a:latin typeface="微軟正黑體" pitchFamily="34" charset="-120"/>
                <a:ea typeface="微軟正黑體" pitchFamily="34" charset="-120"/>
              </a:rPr>
              <a:t>。在僅有兩顆</a:t>
            </a:r>
            <a:r>
              <a:rPr lang="en-US" altLang="zh-TW" dirty="0" smtClean="0">
                <a:solidFill>
                  <a:schemeClr val="tx1"/>
                </a:solidFill>
                <a:latin typeface="微軟正黑體" pitchFamily="34" charset="-120"/>
                <a:ea typeface="微軟正黑體" pitchFamily="34" charset="-120"/>
              </a:rPr>
              <a:t>SSD</a:t>
            </a:r>
            <a:r>
              <a:rPr lang="zh-TW" altLang="en-US" dirty="0" smtClean="0">
                <a:solidFill>
                  <a:schemeClr val="tx1"/>
                </a:solidFill>
                <a:latin typeface="微軟正黑體" pitchFamily="34" charset="-120"/>
                <a:ea typeface="微軟正黑體" pitchFamily="34" charset="-120"/>
              </a:rPr>
              <a:t>的情況下，針對多個儲存空間至多建立兩個唯讀快取：</a:t>
            </a:r>
          </a:p>
        </p:txBody>
      </p:sp>
      <p:pic>
        <p:nvPicPr>
          <p:cNvPr id="75" name="Shape 75"/>
          <p:cNvPicPr preferRelativeResize="0"/>
          <p:nvPr/>
        </p:nvPicPr>
        <p:blipFill>
          <a:blip r:embed="rId3">
            <a:alphaModFix/>
          </a:blip>
          <a:stretch>
            <a:fillRect/>
          </a:stretch>
        </p:blipFill>
        <p:spPr>
          <a:xfrm>
            <a:off x="357158" y="1928808"/>
            <a:ext cx="3559000" cy="2871774"/>
          </a:xfrm>
          <a:prstGeom prst="rect">
            <a:avLst/>
          </a:prstGeom>
          <a:noFill/>
          <a:ln w="19050" cap="flat" cmpd="sng">
            <a:solidFill>
              <a:srgbClr val="FF9900"/>
            </a:solidFill>
            <a:prstDash val="solid"/>
            <a:round/>
            <a:headEnd type="none" w="med" len="med"/>
            <a:tailEnd type="none" w="med" len="med"/>
          </a:ln>
        </p:spPr>
      </p:pic>
      <p:pic>
        <p:nvPicPr>
          <p:cNvPr id="76" name="Shape 76"/>
          <p:cNvPicPr preferRelativeResize="0"/>
          <p:nvPr/>
        </p:nvPicPr>
        <p:blipFill>
          <a:blip r:embed="rId4">
            <a:alphaModFix/>
          </a:blip>
          <a:stretch>
            <a:fillRect/>
          </a:stretch>
        </p:blipFill>
        <p:spPr>
          <a:xfrm>
            <a:off x="4071934" y="1928811"/>
            <a:ext cx="4705275" cy="2163175"/>
          </a:xfrm>
          <a:prstGeom prst="rect">
            <a:avLst/>
          </a:prstGeom>
          <a:noFill/>
          <a:ln w="19050" cap="flat" cmpd="sng">
            <a:solidFill>
              <a:srgbClr val="FF9900"/>
            </a:solidFill>
            <a:prstDash val="solid"/>
            <a:round/>
            <a:headEnd type="none" w="med" len="med"/>
            <a:tailEnd type="none" w="med" len="me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0" y="366300"/>
            <a:ext cx="9066000" cy="717300"/>
          </a:xfrm>
          <a:prstGeom prst="rect">
            <a:avLst/>
          </a:prstGeom>
        </p:spPr>
        <p:txBody>
          <a:bodyPr wrap="square" lIns="91425" tIns="91425" rIns="91425" bIns="91425" anchor="ctr" anchorCtr="0">
            <a:noAutofit/>
          </a:bodyPr>
          <a:lstStyle/>
          <a:p>
            <a:r>
              <a:rPr lang="en-US" altLang="zh-TW" dirty="0" smtClean="0">
                <a:latin typeface="微軟正黑體" pitchFamily="34" charset="-120"/>
                <a:ea typeface="微軟正黑體" pitchFamily="34" charset="-120"/>
              </a:rPr>
              <a:t>QNAP </a:t>
            </a:r>
            <a:r>
              <a:rPr lang="zh-TW" altLang="en-US" dirty="0" smtClean="0">
                <a:latin typeface="微軟正黑體" pitchFamily="34" charset="-120"/>
                <a:ea typeface="微軟正黑體" pitchFamily="34" charset="-120"/>
              </a:rPr>
              <a:t>隨需全域快取 </a:t>
            </a:r>
            <a:r>
              <a:rPr lang="en-US" altLang="zh-TW" dirty="0" smtClean="0">
                <a:latin typeface="微軟正黑體" pitchFamily="34" charset="-120"/>
                <a:ea typeface="微軟正黑體" pitchFamily="34" charset="-120"/>
              </a:rPr>
              <a:t>(Global Cache) </a:t>
            </a:r>
            <a:r>
              <a:rPr lang="zh-TW" altLang="en-US" dirty="0" smtClean="0">
                <a:latin typeface="微軟正黑體" pitchFamily="34" charset="-120"/>
                <a:ea typeface="微軟正黑體" pitchFamily="34" charset="-120"/>
              </a:rPr>
              <a:t>設定 </a:t>
            </a:r>
            <a:endParaRPr lang="zh-TW" dirty="0">
              <a:solidFill>
                <a:srgbClr val="FFFFFF"/>
              </a:solidFill>
              <a:latin typeface="微軟正黑體" pitchFamily="34" charset="-120"/>
              <a:ea typeface="微軟正黑體" pitchFamily="34" charset="-120"/>
              <a:cs typeface="Microsoft JhengHei"/>
              <a:sym typeface="Microsoft JhengHei"/>
            </a:endParaRPr>
          </a:p>
        </p:txBody>
      </p:sp>
      <p:sp>
        <p:nvSpPr>
          <p:cNvPr id="82" name="Shape 82"/>
          <p:cNvSpPr txBox="1">
            <a:spLocks noGrp="1"/>
          </p:cNvSpPr>
          <p:nvPr>
            <p:ph type="body" idx="1"/>
          </p:nvPr>
        </p:nvSpPr>
        <p:spPr>
          <a:xfrm>
            <a:off x="0" y="1152475"/>
            <a:ext cx="9144000" cy="3416400"/>
          </a:xfrm>
          <a:prstGeom prst="rect">
            <a:avLst/>
          </a:prstGeom>
        </p:spPr>
        <p:txBody>
          <a:bodyPr wrap="square" lIns="91425" tIns="91425" rIns="91425" bIns="91425" anchor="t" anchorCtr="0">
            <a:noAutofit/>
          </a:bodyPr>
          <a:lstStyle/>
          <a:p>
            <a:pPr algn="ctr">
              <a:buNone/>
            </a:pPr>
            <a:r>
              <a:rPr lang="zh-TW" altLang="en-US" dirty="0" smtClean="0">
                <a:solidFill>
                  <a:schemeClr val="tx1"/>
                </a:solidFill>
                <a:latin typeface="微軟正黑體" pitchFamily="34" charset="-120"/>
                <a:ea typeface="微軟正黑體" pitchFamily="34" charset="-120"/>
              </a:rPr>
              <a:t>允許啟用全域的</a:t>
            </a:r>
            <a:r>
              <a:rPr lang="en-US" altLang="zh-TW" dirty="0" smtClean="0">
                <a:solidFill>
                  <a:schemeClr val="tx1"/>
                </a:solidFill>
                <a:latin typeface="微軟正黑體" pitchFamily="34" charset="-120"/>
                <a:ea typeface="微軟正黑體" pitchFamily="34" charset="-120"/>
              </a:rPr>
              <a:t>SSD</a:t>
            </a:r>
            <a:r>
              <a:rPr lang="zh-TW" altLang="en-US" dirty="0" smtClean="0">
                <a:solidFill>
                  <a:schemeClr val="tx1"/>
                </a:solidFill>
                <a:latin typeface="微軟正黑體" pitchFamily="34" charset="-120"/>
                <a:ea typeface="微軟正黑體" pitchFamily="34" charset="-120"/>
              </a:rPr>
              <a:t>讀寫快取加速，並根據需求指定給需要的磁碟區或</a:t>
            </a:r>
            <a:r>
              <a:rPr lang="en-US" altLang="zh-TW" dirty="0" smtClean="0">
                <a:solidFill>
                  <a:schemeClr val="tx1"/>
                </a:solidFill>
                <a:latin typeface="微軟正黑體" pitchFamily="34" charset="-120"/>
                <a:ea typeface="微軟正黑體" pitchFamily="34" charset="-120"/>
              </a:rPr>
              <a:t>LUN</a:t>
            </a:r>
            <a:r>
              <a:rPr lang="zh-TW" altLang="en-US" dirty="0" smtClean="0">
                <a:solidFill>
                  <a:schemeClr val="tx1"/>
                </a:solidFill>
                <a:latin typeface="微軟正黑體" pitchFamily="34" charset="-120"/>
                <a:ea typeface="微軟正黑體" pitchFamily="34" charset="-120"/>
              </a:rPr>
              <a:t>。</a:t>
            </a:r>
            <a:endParaRPr lang="zh-TW" dirty="0">
              <a:solidFill>
                <a:srgbClr val="434343"/>
              </a:solidFill>
              <a:latin typeface="Microsoft JhengHei"/>
              <a:ea typeface="Microsoft JhengHei"/>
              <a:cs typeface="Microsoft JhengHei"/>
              <a:sym typeface="Microsoft JhengHei"/>
            </a:endParaRPr>
          </a:p>
        </p:txBody>
      </p:sp>
      <p:pic>
        <p:nvPicPr>
          <p:cNvPr id="83" name="Shape 83"/>
          <p:cNvPicPr preferRelativeResize="0"/>
          <p:nvPr/>
        </p:nvPicPr>
        <p:blipFill>
          <a:blip r:embed="rId3">
            <a:alphaModFix/>
          </a:blip>
          <a:stretch>
            <a:fillRect/>
          </a:stretch>
        </p:blipFill>
        <p:spPr>
          <a:xfrm>
            <a:off x="1489325" y="1714494"/>
            <a:ext cx="6083071" cy="2933099"/>
          </a:xfrm>
          <a:prstGeom prst="rect">
            <a:avLst/>
          </a:prstGeom>
          <a:noFill/>
          <a:ln w="19050" cap="flat" cmpd="sng">
            <a:solidFill>
              <a:srgbClr val="4A86E8"/>
            </a:solidFill>
            <a:prstDash val="solid"/>
            <a:round/>
            <a:headEnd type="none" w="med" len="med"/>
            <a:tailEnd type="none" w="med" len="med"/>
          </a:ln>
        </p:spPr>
      </p:pic>
      <p:sp>
        <p:nvSpPr>
          <p:cNvPr id="84" name="Shape 84"/>
          <p:cNvSpPr/>
          <p:nvPr/>
        </p:nvSpPr>
        <p:spPr>
          <a:xfrm>
            <a:off x="4506950" y="3281825"/>
            <a:ext cx="2800500" cy="1371600"/>
          </a:xfrm>
          <a:prstGeom prst="rect">
            <a:avLst/>
          </a:prstGeom>
          <a:noFill/>
          <a:ln w="19050" cap="flat" cmpd="sng">
            <a:solidFill>
              <a:srgbClr val="00FFFF"/>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
        <p:cNvGrpSpPr/>
        <p:nvPr/>
      </p:nvGrpSpPr>
      <p:grpSpPr>
        <a:xfrm>
          <a:off x="0" y="0"/>
          <a:ext cx="0" cy="0"/>
          <a:chOff x="0" y="0"/>
          <a:chExt cx="0" cy="0"/>
        </a:xfrm>
      </p:grpSpPr>
      <p:sp>
        <p:nvSpPr>
          <p:cNvPr id="39" name="Shape 39"/>
          <p:cNvSpPr txBox="1">
            <a:spLocks noGrp="1"/>
          </p:cNvSpPr>
          <p:nvPr>
            <p:ph type="ctrTitle"/>
          </p:nvPr>
        </p:nvSpPr>
        <p:spPr>
          <a:xfrm>
            <a:off x="0" y="1857370"/>
            <a:ext cx="9144000" cy="928694"/>
          </a:xfrm>
          <a:prstGeom prst="rect">
            <a:avLst/>
          </a:prstGeom>
          <a:noFill/>
          <a:ln>
            <a:noFill/>
          </a:ln>
        </p:spPr>
        <p:txBody>
          <a:bodyPr wrap="square" lIns="91425" tIns="91425" rIns="91425" bIns="91425" anchor="ctr" anchorCtr="0">
            <a:noAutofit/>
          </a:bodyPr>
          <a:lstStyle/>
          <a:p>
            <a:r>
              <a:rPr lang="en-US" altLang="zh-TW" sz="4400" dirty="0" smtClean="0">
                <a:solidFill>
                  <a:srgbClr val="002060"/>
                </a:solidFill>
                <a:latin typeface="+mn-lt"/>
                <a:ea typeface="Microsoft JhengHei"/>
                <a:cs typeface="Microsoft JhengHei"/>
                <a:sym typeface="Arial"/>
              </a:rPr>
              <a:t>QNAP Hybrid Backup Sync</a:t>
            </a:r>
            <a:r>
              <a:rPr lang="en-US" altLang="zh-TW" sz="4000" dirty="0" smtClean="0">
                <a:solidFill>
                  <a:srgbClr val="002060"/>
                </a:solidFill>
                <a:latin typeface="Microsoft JhengHei"/>
                <a:ea typeface="Microsoft JhengHei"/>
                <a:cs typeface="Microsoft JhengHei"/>
                <a:sym typeface="Arial"/>
              </a:rPr>
              <a:t/>
            </a:r>
            <a:br>
              <a:rPr lang="en-US" altLang="zh-TW" sz="4000" dirty="0" smtClean="0">
                <a:solidFill>
                  <a:srgbClr val="002060"/>
                </a:solidFill>
                <a:latin typeface="Microsoft JhengHei"/>
                <a:ea typeface="Microsoft JhengHei"/>
                <a:cs typeface="Microsoft JhengHei"/>
                <a:sym typeface="Arial"/>
              </a:rPr>
            </a:br>
            <a:r>
              <a:rPr lang="zh-TW" altLang="en-US" sz="3600" dirty="0" smtClean="0">
                <a:solidFill>
                  <a:srgbClr val="002060"/>
                </a:solidFill>
                <a:latin typeface="Microsoft JhengHei"/>
                <a:ea typeface="Microsoft JhengHei"/>
                <a:cs typeface="Microsoft JhengHei"/>
                <a:sym typeface="Arial"/>
              </a:rPr>
              <a:t>完善的資料備份及備援解決方案</a:t>
            </a:r>
          </a:p>
        </p:txBody>
      </p:sp>
      <p:sp>
        <p:nvSpPr>
          <p:cNvPr id="40" name="Shape 40"/>
          <p:cNvSpPr txBox="1">
            <a:spLocks noGrp="1"/>
          </p:cNvSpPr>
          <p:nvPr>
            <p:ph type="subTitle" idx="1"/>
          </p:nvPr>
        </p:nvSpPr>
        <p:spPr>
          <a:xfrm>
            <a:off x="0" y="3429006"/>
            <a:ext cx="9144000" cy="571504"/>
          </a:xfrm>
          <a:prstGeom prst="rect">
            <a:avLst/>
          </a:prstGeom>
          <a:noFill/>
          <a:ln>
            <a:noFill/>
          </a:ln>
        </p:spPr>
        <p:txBody>
          <a:bodyPr wrap="square" lIns="91425" tIns="91425" rIns="91425" bIns="91425" anchor="t" anchorCtr="0">
            <a:noAutofit/>
          </a:bodyPr>
          <a:lstStyle/>
          <a:p>
            <a:pPr marL="0" marR="0" lvl="0" indent="0" algn="ctr" rtl="0">
              <a:lnSpc>
                <a:spcPct val="100000"/>
              </a:lnSpc>
              <a:spcBef>
                <a:spcPts val="0"/>
              </a:spcBef>
              <a:spcAft>
                <a:spcPts val="0"/>
              </a:spcAft>
              <a:buClr>
                <a:schemeClr val="dk2"/>
              </a:buClr>
              <a:buSzPct val="25000"/>
              <a:buFont typeface="Verdana"/>
              <a:buNone/>
            </a:pPr>
            <a:r>
              <a:rPr lang="zh-TW" sz="2000" i="0" u="none" strike="noStrike" cap="none" dirty="0" smtClean="0">
                <a:solidFill>
                  <a:schemeClr val="dk2"/>
                </a:solidFill>
                <a:latin typeface="Arial"/>
                <a:ea typeface="Arial"/>
                <a:cs typeface="Arial"/>
                <a:sym typeface="Arial"/>
              </a:rPr>
              <a:t>QNAP </a:t>
            </a:r>
            <a:r>
              <a:rPr lang="zh-TW" sz="2000" i="0" u="none" strike="noStrike" cap="none" dirty="0">
                <a:solidFill>
                  <a:schemeClr val="dk2"/>
                </a:solidFill>
                <a:latin typeface="Arial"/>
                <a:ea typeface="Arial"/>
                <a:cs typeface="Arial"/>
                <a:sym typeface="Arial"/>
              </a:rPr>
              <a:t>Systems, Inc</a:t>
            </a:r>
            <a:r>
              <a:rPr lang="zh-TW" sz="2000" i="0" u="none" strike="noStrike" cap="none" dirty="0" smtClean="0">
                <a:solidFill>
                  <a:schemeClr val="dk2"/>
                </a:solidFill>
                <a:latin typeface="Arial"/>
                <a:ea typeface="Arial"/>
                <a:cs typeface="Arial"/>
                <a:sym typeface="Arial"/>
              </a:rPr>
              <a:t>.</a:t>
            </a:r>
            <a:endParaRPr lang="zh-TW" sz="2000" i="0" u="none" strike="noStrike" cap="none" dirty="0">
              <a:solidFill>
                <a:schemeClr val="dk2"/>
              </a:solidFill>
              <a:latin typeface="Arial"/>
              <a:ea typeface="Arial"/>
              <a:cs typeface="Arial"/>
              <a:sym typeface="Arial"/>
            </a:endParaRPr>
          </a:p>
        </p:txBody>
      </p:sp>
      <p:sp>
        <p:nvSpPr>
          <p:cNvPr id="5" name="文字方塊 4"/>
          <p:cNvSpPr txBox="1"/>
          <p:nvPr/>
        </p:nvSpPr>
        <p:spPr>
          <a:xfrm>
            <a:off x="0" y="3000378"/>
            <a:ext cx="9144000" cy="400110"/>
          </a:xfrm>
          <a:prstGeom prst="rect">
            <a:avLst/>
          </a:prstGeom>
          <a:noFill/>
        </p:spPr>
        <p:txBody>
          <a:bodyPr wrap="square" rtlCol="0">
            <a:spAutoFit/>
          </a:bodyPr>
          <a:lstStyle/>
          <a:p>
            <a:pPr algn="ctr">
              <a:buClr>
                <a:srgbClr val="FFFF00"/>
              </a:buClr>
              <a:buSzPct val="25000"/>
            </a:pPr>
            <a:r>
              <a:rPr lang="zh-TW" altLang="en-US" sz="2000" b="1" dirty="0" smtClean="0">
                <a:solidFill>
                  <a:srgbClr val="0070C0"/>
                </a:solidFill>
                <a:latin typeface="Microsoft JhengHei"/>
                <a:ea typeface="Microsoft JhengHei"/>
                <a:cs typeface="Microsoft JhengHei"/>
              </a:rPr>
              <a:t>實現 </a:t>
            </a:r>
            <a:r>
              <a:rPr lang="en-US" altLang="zh-TW" sz="2000" b="1" dirty="0" smtClean="0">
                <a:solidFill>
                  <a:srgbClr val="0070C0"/>
                </a:solidFill>
                <a:latin typeface="Microsoft JhengHei"/>
                <a:ea typeface="Microsoft JhengHei"/>
                <a:cs typeface="Microsoft JhengHei"/>
              </a:rPr>
              <a:t>10GbE </a:t>
            </a:r>
            <a:r>
              <a:rPr lang="zh-TW" altLang="en-US" sz="2000" b="1" dirty="0" smtClean="0">
                <a:solidFill>
                  <a:srgbClr val="0070C0"/>
                </a:solidFill>
                <a:latin typeface="Microsoft JhengHei"/>
                <a:ea typeface="Microsoft JhengHei"/>
                <a:cs typeface="Microsoft JhengHei"/>
              </a:rPr>
              <a:t>的高效能備份體驗</a:t>
            </a:r>
            <a:endParaRPr lang="en-US" altLang="zh-TW" sz="2000" b="1" dirty="0" smtClean="0">
              <a:solidFill>
                <a:srgbClr val="0070C0"/>
              </a:solidFill>
              <a:latin typeface="Microsoft JhengHei"/>
              <a:ea typeface="Microsoft JhengHei"/>
              <a:cs typeface="Microsoft JhengHei"/>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圖片 23" descr="P2-2.png"/>
          <p:cNvPicPr>
            <a:picLocks noChangeAspect="1"/>
          </p:cNvPicPr>
          <p:nvPr/>
        </p:nvPicPr>
        <p:blipFill>
          <a:blip r:embed="rId3"/>
          <a:stretch>
            <a:fillRect/>
          </a:stretch>
        </p:blipFill>
        <p:spPr>
          <a:xfrm>
            <a:off x="3500430" y="2357436"/>
            <a:ext cx="2075209" cy="2071702"/>
          </a:xfrm>
          <a:prstGeom prst="rect">
            <a:avLst/>
          </a:prstGeom>
        </p:spPr>
      </p:pic>
      <p:pic>
        <p:nvPicPr>
          <p:cNvPr id="23" name="圖片 22" descr="P2-1.png"/>
          <p:cNvPicPr>
            <a:picLocks noChangeAspect="1"/>
          </p:cNvPicPr>
          <p:nvPr/>
        </p:nvPicPr>
        <p:blipFill>
          <a:blip r:embed="rId4"/>
          <a:stretch>
            <a:fillRect/>
          </a:stretch>
        </p:blipFill>
        <p:spPr>
          <a:xfrm>
            <a:off x="1071538" y="2357436"/>
            <a:ext cx="2075209" cy="2071702"/>
          </a:xfrm>
          <a:prstGeom prst="rect">
            <a:avLst/>
          </a:prstGeom>
        </p:spPr>
      </p:pic>
      <p:pic>
        <p:nvPicPr>
          <p:cNvPr id="22" name="圖片 21" descr="P2-3.png"/>
          <p:cNvPicPr>
            <a:picLocks noChangeAspect="1"/>
          </p:cNvPicPr>
          <p:nvPr/>
        </p:nvPicPr>
        <p:blipFill>
          <a:blip r:embed="rId5"/>
          <a:stretch>
            <a:fillRect/>
          </a:stretch>
        </p:blipFill>
        <p:spPr>
          <a:xfrm>
            <a:off x="5929322" y="2357437"/>
            <a:ext cx="2075209" cy="2071702"/>
          </a:xfrm>
          <a:prstGeom prst="rect">
            <a:avLst/>
          </a:prstGeom>
        </p:spPr>
      </p:pic>
      <p:sp>
        <p:nvSpPr>
          <p:cNvPr id="2" name="標題 1"/>
          <p:cNvSpPr>
            <a:spLocks noGrp="1"/>
          </p:cNvSpPr>
          <p:nvPr>
            <p:ph type="title"/>
          </p:nvPr>
        </p:nvSpPr>
        <p:spPr/>
        <p:txBody>
          <a:bodyPr/>
          <a:lstStyle/>
          <a:p>
            <a:pPr lvl="0"/>
            <a:r>
              <a:rPr lang="zh-TW" altLang="en-US" dirty="0" smtClean="0">
                <a:latin typeface="微軟正黑體" pitchFamily="34" charset="-120"/>
                <a:ea typeface="微軟正黑體" pitchFamily="34" charset="-120"/>
                <a:cs typeface="Arial"/>
                <a:sym typeface="Arial"/>
              </a:rPr>
              <a:t>單一入口實現資料的備份及備援</a:t>
            </a:r>
            <a:endParaRPr lang="zh-TW" altLang="en-US" dirty="0">
              <a:solidFill>
                <a:schemeClr val="bg1"/>
              </a:solidFill>
              <a:latin typeface="微軟正黑體" pitchFamily="34" charset="-120"/>
              <a:ea typeface="微軟正黑體" pitchFamily="34" charset="-120"/>
              <a:cs typeface="Microsoft JhengHei"/>
              <a:sym typeface="Microsoft JhengHei"/>
            </a:endParaRPr>
          </a:p>
        </p:txBody>
      </p:sp>
      <p:sp>
        <p:nvSpPr>
          <p:cNvPr id="3" name="文字版面配置區 2"/>
          <p:cNvSpPr>
            <a:spLocks noGrp="1"/>
          </p:cNvSpPr>
          <p:nvPr>
            <p:ph type="body" idx="1"/>
          </p:nvPr>
        </p:nvSpPr>
        <p:spPr>
          <a:xfrm>
            <a:off x="3357554" y="1285866"/>
            <a:ext cx="3643338" cy="928694"/>
          </a:xfrm>
        </p:spPr>
        <p:txBody>
          <a:bodyPr/>
          <a:lstStyle/>
          <a:p>
            <a:pPr marL="342900" lvl="0" indent="-165100">
              <a:lnSpc>
                <a:spcPct val="100000"/>
              </a:lnSpc>
              <a:buClr>
                <a:srgbClr val="0E7988"/>
              </a:buClr>
              <a:buSzPct val="25000"/>
              <a:buNone/>
            </a:pPr>
            <a:r>
              <a:rPr lang="en-US" altLang="zh-TW" sz="2400" b="1" dirty="0" smtClean="0">
                <a:solidFill>
                  <a:srgbClr val="0070C0"/>
                </a:solidFill>
                <a:latin typeface="微軟正黑體" pitchFamily="34" charset="-120"/>
                <a:ea typeface="微軟正黑體" pitchFamily="34" charset="-120"/>
                <a:cs typeface="Arial"/>
                <a:sym typeface="Arial"/>
              </a:rPr>
              <a:t>Hybrid Backup Sync</a:t>
            </a:r>
          </a:p>
          <a:p>
            <a:pPr marL="342900" lvl="0" indent="-165100">
              <a:lnSpc>
                <a:spcPct val="100000"/>
              </a:lnSpc>
              <a:buClr>
                <a:srgbClr val="0E7988"/>
              </a:buClr>
              <a:buSzPct val="25000"/>
              <a:buNone/>
            </a:pPr>
            <a:r>
              <a:rPr lang="zh-TW" altLang="en-US" sz="2400" b="1" dirty="0" smtClean="0">
                <a:solidFill>
                  <a:srgbClr val="0070C0"/>
                </a:solidFill>
                <a:latin typeface="微軟正黑體" pitchFamily="34" charset="-120"/>
                <a:ea typeface="微軟正黑體" pitchFamily="34" charset="-120"/>
                <a:cs typeface="Arial"/>
                <a:sym typeface="Arial"/>
              </a:rPr>
              <a:t>混合型備份與同步中心</a:t>
            </a:r>
            <a:endParaRPr lang="zh-TW" altLang="en-US" sz="2400" b="1" dirty="0">
              <a:solidFill>
                <a:srgbClr val="0070C0"/>
              </a:solidFill>
              <a:latin typeface="微軟正黑體" pitchFamily="34" charset="-120"/>
              <a:ea typeface="微軟正黑體" pitchFamily="34" charset="-120"/>
              <a:cs typeface="Arial"/>
              <a:sym typeface="Arial"/>
            </a:endParaRPr>
          </a:p>
        </p:txBody>
      </p:sp>
      <p:pic>
        <p:nvPicPr>
          <p:cNvPr id="13" name="圖片 12" descr="Hybrid Bakcup Sync.png"/>
          <p:cNvPicPr>
            <a:picLocks noChangeAspect="1"/>
          </p:cNvPicPr>
          <p:nvPr/>
        </p:nvPicPr>
        <p:blipFill>
          <a:blip r:embed="rId6"/>
          <a:stretch>
            <a:fillRect/>
          </a:stretch>
        </p:blipFill>
        <p:spPr>
          <a:xfrm>
            <a:off x="2428860" y="1285866"/>
            <a:ext cx="857256" cy="857256"/>
          </a:xfrm>
          <a:prstGeom prst="rect">
            <a:avLst/>
          </a:prstGeom>
        </p:spPr>
      </p:pic>
      <p:sp>
        <p:nvSpPr>
          <p:cNvPr id="17" name="文字方塊 16"/>
          <p:cNvSpPr txBox="1"/>
          <p:nvPr/>
        </p:nvSpPr>
        <p:spPr>
          <a:xfrm>
            <a:off x="1071538" y="2464593"/>
            <a:ext cx="2071702" cy="523220"/>
          </a:xfrm>
          <a:prstGeom prst="rect">
            <a:avLst/>
          </a:prstGeom>
          <a:noFill/>
        </p:spPr>
        <p:txBody>
          <a:bodyPr wrap="square" rtlCol="0">
            <a:spAutoFit/>
          </a:bodyPr>
          <a:lstStyle/>
          <a:p>
            <a:pPr algn="ctr"/>
            <a:r>
              <a:rPr lang="zh-TW" altLang="en-US" sz="2800"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備份</a:t>
            </a:r>
            <a:endParaRPr lang="zh-TW" altLang="en-US" sz="28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18" name="文字方塊 17"/>
          <p:cNvSpPr txBox="1"/>
          <p:nvPr/>
        </p:nvSpPr>
        <p:spPr>
          <a:xfrm>
            <a:off x="3500430" y="2464593"/>
            <a:ext cx="2071702" cy="523220"/>
          </a:xfrm>
          <a:prstGeom prst="rect">
            <a:avLst/>
          </a:prstGeom>
          <a:noFill/>
        </p:spPr>
        <p:txBody>
          <a:bodyPr wrap="square" rtlCol="0">
            <a:spAutoFit/>
          </a:bodyPr>
          <a:lstStyle/>
          <a:p>
            <a:pPr algn="ctr"/>
            <a:r>
              <a:rPr lang="zh-TW" altLang="en-US" sz="2800"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還原</a:t>
            </a:r>
          </a:p>
        </p:txBody>
      </p:sp>
      <p:sp>
        <p:nvSpPr>
          <p:cNvPr id="19" name="文字方塊 18"/>
          <p:cNvSpPr txBox="1"/>
          <p:nvPr/>
        </p:nvSpPr>
        <p:spPr>
          <a:xfrm>
            <a:off x="5929322" y="2464593"/>
            <a:ext cx="2071702" cy="523220"/>
          </a:xfrm>
          <a:prstGeom prst="rect">
            <a:avLst/>
          </a:prstGeom>
          <a:noFill/>
        </p:spPr>
        <p:txBody>
          <a:bodyPr wrap="square" rtlCol="0">
            <a:spAutoFit/>
          </a:bodyPr>
          <a:lstStyle/>
          <a:p>
            <a:pPr algn="ctr"/>
            <a:r>
              <a:rPr lang="zh-TW" altLang="en-US" sz="2800"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同步</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latin typeface="微軟正黑體" pitchFamily="34" charset="-120"/>
                <a:ea typeface="微軟正黑體" pitchFamily="34" charset="-120"/>
                <a:cs typeface="Arial"/>
                <a:sym typeface="Arial"/>
              </a:rPr>
              <a:t>備份 </a:t>
            </a:r>
            <a:r>
              <a:rPr lang="en-US" altLang="zh-TW" dirty="0" smtClean="0">
                <a:latin typeface="微軟正黑體" pitchFamily="34" charset="-120"/>
                <a:ea typeface="微軟正黑體" pitchFamily="34" charset="-120"/>
                <a:cs typeface="Arial"/>
                <a:sym typeface="Arial"/>
              </a:rPr>
              <a:t>– </a:t>
            </a:r>
            <a:r>
              <a:rPr lang="zh-TW" altLang="en-US" dirty="0" smtClean="0">
                <a:latin typeface="微軟正黑體" pitchFamily="34" charset="-120"/>
                <a:ea typeface="微軟正黑體" pitchFamily="34" charset="-120"/>
                <a:cs typeface="Arial"/>
                <a:sym typeface="Arial"/>
              </a:rPr>
              <a:t>混合雲整合方案</a:t>
            </a:r>
            <a:endParaRPr lang="zh-TW" altLang="en-US" dirty="0">
              <a:latin typeface="微軟正黑體" pitchFamily="34" charset="-120"/>
              <a:ea typeface="微軟正黑體" pitchFamily="34" charset="-120"/>
            </a:endParaRPr>
          </a:p>
        </p:txBody>
      </p:sp>
      <p:pic>
        <p:nvPicPr>
          <p:cNvPr id="6" name="圖片 5" descr="P3.png"/>
          <p:cNvPicPr>
            <a:picLocks noChangeAspect="1"/>
          </p:cNvPicPr>
          <p:nvPr/>
        </p:nvPicPr>
        <p:blipFill>
          <a:blip r:embed="rId3"/>
          <a:stretch>
            <a:fillRect/>
          </a:stretch>
        </p:blipFill>
        <p:spPr>
          <a:xfrm>
            <a:off x="3071801" y="1285866"/>
            <a:ext cx="3402851" cy="3404606"/>
          </a:xfrm>
          <a:prstGeom prst="rect">
            <a:avLst/>
          </a:prstGeom>
        </p:spPr>
      </p:pic>
      <p:sp>
        <p:nvSpPr>
          <p:cNvPr id="9" name="文字方塊 8"/>
          <p:cNvSpPr txBox="1"/>
          <p:nvPr/>
        </p:nvSpPr>
        <p:spPr>
          <a:xfrm>
            <a:off x="2857487" y="2272727"/>
            <a:ext cx="2071702" cy="584775"/>
          </a:xfrm>
          <a:prstGeom prst="rect">
            <a:avLst/>
          </a:prstGeom>
          <a:noFill/>
        </p:spPr>
        <p:txBody>
          <a:bodyPr wrap="square" rtlCol="0">
            <a:spAutoFit/>
          </a:bodyPr>
          <a:lstStyle/>
          <a:p>
            <a:pPr algn="ctr"/>
            <a:r>
              <a:rPr lang="zh-TW" altLang="en-US" sz="3200"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雲端</a:t>
            </a:r>
            <a:endParaRPr lang="zh-TW" altLang="en-US" sz="32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10" name="文字方塊 9"/>
          <p:cNvSpPr txBox="1"/>
          <p:nvPr/>
        </p:nvSpPr>
        <p:spPr>
          <a:xfrm>
            <a:off x="4571999" y="2272727"/>
            <a:ext cx="2071702" cy="584775"/>
          </a:xfrm>
          <a:prstGeom prst="rect">
            <a:avLst/>
          </a:prstGeom>
          <a:noFill/>
        </p:spPr>
        <p:txBody>
          <a:bodyPr wrap="square" rtlCol="0">
            <a:spAutoFit/>
          </a:bodyPr>
          <a:lstStyle/>
          <a:p>
            <a:pPr algn="ctr"/>
            <a:r>
              <a:rPr lang="zh-TW" altLang="en-US" sz="3200"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本地端</a:t>
            </a:r>
            <a:endParaRPr lang="zh-TW" altLang="en-US" sz="32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p:txBody>
      </p:sp>
      <p:sp>
        <p:nvSpPr>
          <p:cNvPr id="11" name="文字方塊 10"/>
          <p:cNvSpPr txBox="1"/>
          <p:nvPr/>
        </p:nvSpPr>
        <p:spPr>
          <a:xfrm>
            <a:off x="3714743" y="3643320"/>
            <a:ext cx="2071702" cy="584775"/>
          </a:xfrm>
          <a:prstGeom prst="rect">
            <a:avLst/>
          </a:prstGeom>
          <a:noFill/>
        </p:spPr>
        <p:txBody>
          <a:bodyPr wrap="square" rtlCol="0">
            <a:spAutoFit/>
          </a:bodyPr>
          <a:lstStyle/>
          <a:p>
            <a:pPr algn="ctr"/>
            <a:r>
              <a:rPr lang="zh-TW" altLang="en-US" sz="3200"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異地端</a:t>
            </a:r>
            <a:endParaRPr lang="zh-TW" altLang="en-US" sz="3200" b="1" dirty="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endParaRPr>
          </a:p>
        </p:txBody>
      </p:sp>
      <p:grpSp>
        <p:nvGrpSpPr>
          <p:cNvPr id="12" name="Shape 56"/>
          <p:cNvGrpSpPr/>
          <p:nvPr/>
        </p:nvGrpSpPr>
        <p:grpSpPr>
          <a:xfrm>
            <a:off x="357157" y="2192017"/>
            <a:ext cx="1606753" cy="786226"/>
            <a:chOff x="251519" y="2499741"/>
            <a:chExt cx="1944216" cy="951356"/>
          </a:xfrm>
        </p:grpSpPr>
        <p:pic>
          <p:nvPicPr>
            <p:cNvPr id="13" name="Shape 57"/>
            <p:cNvPicPr preferRelativeResize="0"/>
            <p:nvPr/>
          </p:nvPicPr>
          <p:blipFill rotWithShape="1">
            <a:blip r:embed="rId4">
              <a:alphaModFix/>
            </a:blip>
            <a:srcRect/>
            <a:stretch/>
          </p:blipFill>
          <p:spPr>
            <a:xfrm>
              <a:off x="395536" y="2499741"/>
              <a:ext cx="447300" cy="447300"/>
            </a:xfrm>
            <a:prstGeom prst="rect">
              <a:avLst/>
            </a:prstGeom>
            <a:noFill/>
            <a:ln>
              <a:noFill/>
            </a:ln>
          </p:spPr>
        </p:pic>
        <p:pic>
          <p:nvPicPr>
            <p:cNvPr id="14" name="Shape 58"/>
            <p:cNvPicPr preferRelativeResize="0"/>
            <p:nvPr/>
          </p:nvPicPr>
          <p:blipFill rotWithShape="1">
            <a:blip r:embed="rId5">
              <a:alphaModFix/>
            </a:blip>
            <a:srcRect/>
            <a:stretch/>
          </p:blipFill>
          <p:spPr>
            <a:xfrm>
              <a:off x="899591" y="2499741"/>
              <a:ext cx="447300" cy="447300"/>
            </a:xfrm>
            <a:prstGeom prst="rect">
              <a:avLst/>
            </a:prstGeom>
            <a:noFill/>
            <a:ln>
              <a:noFill/>
            </a:ln>
          </p:spPr>
        </p:pic>
        <p:pic>
          <p:nvPicPr>
            <p:cNvPr id="15" name="Shape 59"/>
            <p:cNvPicPr preferRelativeResize="0"/>
            <p:nvPr/>
          </p:nvPicPr>
          <p:blipFill rotWithShape="1">
            <a:blip r:embed="rId6">
              <a:alphaModFix/>
            </a:blip>
            <a:srcRect/>
            <a:stretch/>
          </p:blipFill>
          <p:spPr>
            <a:xfrm>
              <a:off x="1763688" y="3003798"/>
              <a:ext cx="432047" cy="432047"/>
            </a:xfrm>
            <a:prstGeom prst="rect">
              <a:avLst/>
            </a:prstGeom>
            <a:noFill/>
            <a:ln>
              <a:noFill/>
            </a:ln>
          </p:spPr>
        </p:pic>
        <p:pic>
          <p:nvPicPr>
            <p:cNvPr id="16" name="Shape 60"/>
            <p:cNvPicPr preferRelativeResize="0"/>
            <p:nvPr/>
          </p:nvPicPr>
          <p:blipFill rotWithShape="1">
            <a:blip r:embed="rId7">
              <a:alphaModFix/>
            </a:blip>
            <a:srcRect/>
            <a:stretch/>
          </p:blipFill>
          <p:spPr>
            <a:xfrm>
              <a:off x="1331640" y="2499741"/>
              <a:ext cx="447300" cy="447300"/>
            </a:xfrm>
            <a:prstGeom prst="rect">
              <a:avLst/>
            </a:prstGeom>
            <a:noFill/>
            <a:ln>
              <a:noFill/>
            </a:ln>
          </p:spPr>
        </p:pic>
        <p:pic>
          <p:nvPicPr>
            <p:cNvPr id="17" name="Shape 61"/>
            <p:cNvPicPr preferRelativeResize="0"/>
            <p:nvPr/>
          </p:nvPicPr>
          <p:blipFill rotWithShape="1">
            <a:blip r:embed="rId8">
              <a:alphaModFix/>
            </a:blip>
            <a:srcRect/>
            <a:stretch/>
          </p:blipFill>
          <p:spPr>
            <a:xfrm>
              <a:off x="755575" y="3003798"/>
              <a:ext cx="447300" cy="447300"/>
            </a:xfrm>
            <a:prstGeom prst="rect">
              <a:avLst/>
            </a:prstGeom>
            <a:noFill/>
            <a:ln>
              <a:noFill/>
            </a:ln>
          </p:spPr>
        </p:pic>
        <p:pic>
          <p:nvPicPr>
            <p:cNvPr id="18" name="Shape 62"/>
            <p:cNvPicPr preferRelativeResize="0"/>
            <p:nvPr/>
          </p:nvPicPr>
          <p:blipFill rotWithShape="1">
            <a:blip r:embed="rId9">
              <a:alphaModFix/>
            </a:blip>
            <a:srcRect/>
            <a:stretch/>
          </p:blipFill>
          <p:spPr>
            <a:xfrm>
              <a:off x="251519" y="3003798"/>
              <a:ext cx="447300" cy="447300"/>
            </a:xfrm>
            <a:prstGeom prst="rect">
              <a:avLst/>
            </a:prstGeom>
            <a:noFill/>
            <a:ln>
              <a:noFill/>
            </a:ln>
          </p:spPr>
        </p:pic>
        <p:pic>
          <p:nvPicPr>
            <p:cNvPr id="19" name="Shape 63"/>
            <p:cNvPicPr preferRelativeResize="0"/>
            <p:nvPr/>
          </p:nvPicPr>
          <p:blipFill rotWithShape="1">
            <a:blip r:embed="rId10">
              <a:alphaModFix/>
            </a:blip>
            <a:srcRect/>
            <a:stretch/>
          </p:blipFill>
          <p:spPr>
            <a:xfrm>
              <a:off x="1259632" y="3003798"/>
              <a:ext cx="447300" cy="447300"/>
            </a:xfrm>
            <a:prstGeom prst="rect">
              <a:avLst/>
            </a:prstGeom>
            <a:noFill/>
            <a:ln>
              <a:noFill/>
            </a:ln>
          </p:spPr>
        </p:pic>
      </p:grpSp>
      <p:pic>
        <p:nvPicPr>
          <p:cNvPr id="22" name="圖片 21" descr="P3-2-3.png"/>
          <p:cNvPicPr>
            <a:picLocks noChangeAspect="1"/>
          </p:cNvPicPr>
          <p:nvPr/>
        </p:nvPicPr>
        <p:blipFill>
          <a:blip r:embed="rId11"/>
          <a:stretch>
            <a:fillRect/>
          </a:stretch>
        </p:blipFill>
        <p:spPr>
          <a:xfrm>
            <a:off x="1928793" y="1691951"/>
            <a:ext cx="1084456" cy="1281087"/>
          </a:xfrm>
          <a:prstGeom prst="rect">
            <a:avLst/>
          </a:prstGeom>
        </p:spPr>
      </p:pic>
      <p:pic>
        <p:nvPicPr>
          <p:cNvPr id="23" name="圖片 22" descr="P3-2-2.png"/>
          <p:cNvPicPr>
            <a:picLocks noChangeAspect="1"/>
          </p:cNvPicPr>
          <p:nvPr/>
        </p:nvPicPr>
        <p:blipFill>
          <a:blip r:embed="rId12"/>
          <a:stretch>
            <a:fillRect/>
          </a:stretch>
        </p:blipFill>
        <p:spPr>
          <a:xfrm>
            <a:off x="1071538" y="4000510"/>
            <a:ext cx="1785950" cy="753677"/>
          </a:xfrm>
          <a:prstGeom prst="rect">
            <a:avLst/>
          </a:prstGeom>
        </p:spPr>
      </p:pic>
      <p:pic>
        <p:nvPicPr>
          <p:cNvPr id="33" name="圖片 32" descr="P3-2-1.png"/>
          <p:cNvPicPr>
            <a:picLocks noChangeAspect="1"/>
          </p:cNvPicPr>
          <p:nvPr/>
        </p:nvPicPr>
        <p:blipFill>
          <a:blip r:embed="rId13"/>
          <a:stretch>
            <a:fillRect/>
          </a:stretch>
        </p:blipFill>
        <p:spPr>
          <a:xfrm>
            <a:off x="6572263" y="2201822"/>
            <a:ext cx="2071703" cy="779917"/>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圖片 12" descr="P4.png"/>
          <p:cNvPicPr>
            <a:picLocks noChangeAspect="1"/>
          </p:cNvPicPr>
          <p:nvPr/>
        </p:nvPicPr>
        <p:blipFill>
          <a:blip r:embed="rId3"/>
          <a:stretch>
            <a:fillRect/>
          </a:stretch>
        </p:blipFill>
        <p:spPr>
          <a:xfrm>
            <a:off x="1132503" y="440793"/>
            <a:ext cx="6850608" cy="5211146"/>
          </a:xfrm>
          <a:prstGeom prst="rect">
            <a:avLst/>
          </a:prstGeom>
        </p:spPr>
      </p:pic>
      <p:sp>
        <p:nvSpPr>
          <p:cNvPr id="2" name="標題 1"/>
          <p:cNvSpPr>
            <a:spLocks noGrp="1"/>
          </p:cNvSpPr>
          <p:nvPr>
            <p:ph type="title"/>
          </p:nvPr>
        </p:nvSpPr>
        <p:spPr/>
        <p:txBody>
          <a:bodyPr/>
          <a:lstStyle/>
          <a:p>
            <a:r>
              <a:rPr lang="zh-TW" altLang="en-US" dirty="0" smtClean="0">
                <a:latin typeface="微軟正黑體" pitchFamily="34" charset="-120"/>
                <a:ea typeface="微軟正黑體" pitchFamily="34" charset="-120"/>
                <a:cs typeface="Arial"/>
                <a:sym typeface="Arial"/>
              </a:rPr>
              <a:t>備份 </a:t>
            </a:r>
            <a:r>
              <a:rPr lang="en-US" altLang="zh-TW" dirty="0" smtClean="0">
                <a:latin typeface="微軟正黑體" pitchFamily="34" charset="-120"/>
                <a:ea typeface="微軟正黑體" pitchFamily="34" charset="-120"/>
                <a:cs typeface="Arial"/>
                <a:sym typeface="Arial"/>
              </a:rPr>
              <a:t>– </a:t>
            </a:r>
            <a:r>
              <a:rPr lang="zh-TW" altLang="en-US" dirty="0" smtClean="0">
                <a:latin typeface="微軟正黑體" pitchFamily="34" charset="-120"/>
                <a:ea typeface="微軟正黑體" pitchFamily="34" charset="-120"/>
                <a:cs typeface="Arial"/>
                <a:sym typeface="Arial"/>
              </a:rPr>
              <a:t>三大要素完成聰明備份</a:t>
            </a:r>
            <a:endParaRPr lang="zh-TW" altLang="en-US" dirty="0">
              <a:latin typeface="微軟正黑體" pitchFamily="34" charset="-120"/>
              <a:ea typeface="微軟正黑體" pitchFamily="34" charset="-120"/>
            </a:endParaRPr>
          </a:p>
        </p:txBody>
      </p:sp>
      <p:sp>
        <p:nvSpPr>
          <p:cNvPr id="5" name="文字方塊 4"/>
          <p:cNvSpPr txBox="1"/>
          <p:nvPr/>
        </p:nvSpPr>
        <p:spPr>
          <a:xfrm>
            <a:off x="4572000" y="1857370"/>
            <a:ext cx="2071702" cy="830997"/>
          </a:xfrm>
          <a:prstGeom prst="rect">
            <a:avLst/>
          </a:prstGeom>
          <a:noFill/>
        </p:spPr>
        <p:txBody>
          <a:bodyPr wrap="square" rtlCol="0">
            <a:spAutoFit/>
          </a:bodyPr>
          <a:lstStyle/>
          <a:p>
            <a:pPr algn="ctr"/>
            <a:r>
              <a:rPr lang="zh-TW" altLang="en-US" sz="2400" b="1" dirty="0" smtClean="0">
                <a:solidFill>
                  <a:srgbClr val="0070C0"/>
                </a:solidFill>
                <a:latin typeface="微軟正黑體" pitchFamily="34" charset="-120"/>
                <a:ea typeface="微軟正黑體" pitchFamily="34" charset="-120"/>
              </a:rPr>
              <a:t>資料</a:t>
            </a:r>
            <a:endParaRPr lang="en-US" altLang="zh-TW" sz="2400" b="1" dirty="0" smtClean="0">
              <a:solidFill>
                <a:srgbClr val="0070C0"/>
              </a:solidFill>
              <a:latin typeface="微軟正黑體" pitchFamily="34" charset="-120"/>
              <a:ea typeface="微軟正黑體" pitchFamily="34" charset="-120"/>
            </a:endParaRPr>
          </a:p>
          <a:p>
            <a:pPr algn="ctr"/>
            <a:r>
              <a:rPr lang="zh-TW" altLang="en-US" sz="2400" b="1" dirty="0" smtClean="0">
                <a:solidFill>
                  <a:srgbClr val="0070C0"/>
                </a:solidFill>
                <a:latin typeface="微軟正黑體" pitchFamily="34" charset="-120"/>
                <a:ea typeface="微軟正黑體" pitchFamily="34" charset="-120"/>
              </a:rPr>
              <a:t>減量</a:t>
            </a:r>
            <a:endParaRPr lang="zh-TW" altLang="en-US" sz="2400" b="1" dirty="0">
              <a:solidFill>
                <a:srgbClr val="0070C0"/>
              </a:solidFill>
              <a:latin typeface="微軟正黑體" pitchFamily="34" charset="-120"/>
              <a:ea typeface="微軟正黑體" pitchFamily="34" charset="-120"/>
            </a:endParaRPr>
          </a:p>
        </p:txBody>
      </p:sp>
      <p:sp>
        <p:nvSpPr>
          <p:cNvPr id="6" name="文字方塊 5"/>
          <p:cNvSpPr txBox="1"/>
          <p:nvPr/>
        </p:nvSpPr>
        <p:spPr>
          <a:xfrm>
            <a:off x="3286116" y="3000378"/>
            <a:ext cx="2071702" cy="830997"/>
          </a:xfrm>
          <a:prstGeom prst="rect">
            <a:avLst/>
          </a:prstGeom>
          <a:noFill/>
        </p:spPr>
        <p:txBody>
          <a:bodyPr wrap="square" rtlCol="0">
            <a:spAutoFit/>
          </a:bodyPr>
          <a:lstStyle/>
          <a:p>
            <a:pPr algn="ctr"/>
            <a:r>
              <a:rPr lang="zh-TW" altLang="en-US" sz="2400" b="1" dirty="0" smtClean="0">
                <a:solidFill>
                  <a:srgbClr val="0070C0"/>
                </a:solidFill>
                <a:latin typeface="微軟正黑體" pitchFamily="34" charset="-120"/>
                <a:ea typeface="微軟正黑體" pitchFamily="34" charset="-120"/>
              </a:rPr>
              <a:t>多版本</a:t>
            </a:r>
            <a:endParaRPr lang="en-US" altLang="zh-TW" sz="2400" b="1" dirty="0" smtClean="0">
              <a:solidFill>
                <a:srgbClr val="0070C0"/>
              </a:solidFill>
              <a:latin typeface="微軟正黑體" pitchFamily="34" charset="-120"/>
              <a:ea typeface="微軟正黑體" pitchFamily="34" charset="-120"/>
            </a:endParaRPr>
          </a:p>
          <a:p>
            <a:pPr algn="ctr"/>
            <a:r>
              <a:rPr lang="zh-TW" altLang="en-US" sz="2400" b="1" dirty="0" smtClean="0">
                <a:solidFill>
                  <a:srgbClr val="0070C0"/>
                </a:solidFill>
                <a:latin typeface="微軟正黑體" pitchFamily="34" charset="-120"/>
                <a:ea typeface="微軟正黑體" pitchFamily="34" charset="-120"/>
              </a:rPr>
              <a:t>備份</a:t>
            </a:r>
            <a:endParaRPr lang="zh-TW" altLang="en-US" sz="2400" b="1" dirty="0">
              <a:solidFill>
                <a:srgbClr val="0070C0"/>
              </a:solidFill>
              <a:latin typeface="微軟正黑體" pitchFamily="34" charset="-120"/>
              <a:ea typeface="微軟正黑體" pitchFamily="34" charset="-120"/>
            </a:endParaRPr>
          </a:p>
        </p:txBody>
      </p:sp>
      <p:sp>
        <p:nvSpPr>
          <p:cNvPr id="7" name="文字方塊 6"/>
          <p:cNvSpPr txBox="1"/>
          <p:nvPr/>
        </p:nvSpPr>
        <p:spPr>
          <a:xfrm>
            <a:off x="4786314" y="3643320"/>
            <a:ext cx="2071702" cy="830997"/>
          </a:xfrm>
          <a:prstGeom prst="rect">
            <a:avLst/>
          </a:prstGeom>
          <a:noFill/>
        </p:spPr>
        <p:txBody>
          <a:bodyPr wrap="square" rtlCol="0">
            <a:spAutoFit/>
          </a:bodyPr>
          <a:lstStyle/>
          <a:p>
            <a:pPr algn="ctr"/>
            <a:r>
              <a:rPr lang="zh-TW" altLang="en-US" sz="2400" b="1" dirty="0" smtClean="0">
                <a:solidFill>
                  <a:srgbClr val="0070C0"/>
                </a:solidFill>
                <a:latin typeface="微軟正黑體" pitchFamily="34" charset="-120"/>
                <a:ea typeface="微軟正黑體" pitchFamily="34" charset="-120"/>
              </a:rPr>
              <a:t>資料</a:t>
            </a:r>
            <a:endParaRPr lang="en-US" altLang="zh-TW" sz="2400" b="1" dirty="0" smtClean="0">
              <a:solidFill>
                <a:srgbClr val="0070C0"/>
              </a:solidFill>
              <a:latin typeface="微軟正黑體" pitchFamily="34" charset="-120"/>
              <a:ea typeface="微軟正黑體" pitchFamily="34" charset="-120"/>
            </a:endParaRPr>
          </a:p>
          <a:p>
            <a:pPr algn="ctr"/>
            <a:r>
              <a:rPr lang="zh-TW" altLang="en-US" sz="2400" b="1" dirty="0" smtClean="0">
                <a:solidFill>
                  <a:srgbClr val="0070C0"/>
                </a:solidFill>
                <a:latin typeface="微軟正黑體" pitchFamily="34" charset="-120"/>
                <a:ea typeface="微軟正黑體" pitchFamily="34" charset="-120"/>
              </a:rPr>
              <a:t>安全</a:t>
            </a:r>
            <a:endParaRPr lang="zh-TW" altLang="en-US" sz="2400" b="1" dirty="0">
              <a:solidFill>
                <a:srgbClr val="0070C0"/>
              </a:solidFill>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themeOverride>
</file>

<file path=docProps/app.xml><?xml version="1.0" encoding="utf-8"?>
<Properties xmlns="http://schemas.openxmlformats.org/officeDocument/2006/extended-properties" xmlns:vt="http://schemas.openxmlformats.org/officeDocument/2006/docPropsVTypes">
  <Template/>
  <TotalTime>1774</TotalTime>
  <Words>2816</Words>
  <Application>Microsoft Office PowerPoint</Application>
  <PresentationFormat>全屏显示(16:9)</PresentationFormat>
  <Paragraphs>215</Paragraphs>
  <Slides>20</Slides>
  <Notes>20</Notes>
  <HiddenSlides>0</HiddenSlides>
  <MMClips>0</MMClips>
  <ScaleCrop>false</ScaleCrop>
  <HeadingPairs>
    <vt:vector size="4" baseType="variant">
      <vt:variant>
        <vt:lpstr>主题</vt:lpstr>
      </vt:variant>
      <vt:variant>
        <vt:i4>1</vt:i4>
      </vt:variant>
      <vt:variant>
        <vt:lpstr>幻灯片标题</vt:lpstr>
      </vt:variant>
      <vt:variant>
        <vt:i4>20</vt:i4>
      </vt:variant>
    </vt:vector>
  </HeadingPairs>
  <TitlesOfParts>
    <vt:vector size="21" baseType="lpstr">
      <vt:lpstr>Simple Light</vt:lpstr>
      <vt:lpstr>QNAP SSD 快取 PK  </vt:lpstr>
      <vt:lpstr>QNAP 的 SSD Cache 與他牌差異?</vt:lpstr>
      <vt:lpstr>唯讀快取與讀寫快取</vt:lpstr>
      <vt:lpstr>僅供單一磁碟區、LUN使用的 SSD 快取</vt:lpstr>
      <vt:lpstr>QNAP 隨需全域快取 (Global Cache) 設定 </vt:lpstr>
      <vt:lpstr>QNAP Hybrid Backup Sync 完善的資料備份及備援解決方案</vt:lpstr>
      <vt:lpstr>單一入口實現資料的備份及備援</vt:lpstr>
      <vt:lpstr>備份 – 混合雲整合方案</vt:lpstr>
      <vt:lpstr>備份 – 三大要素完成聰明備份</vt:lpstr>
      <vt:lpstr>多重版本備份</vt:lpstr>
      <vt:lpstr>10 Gigabit Ethernet 打造企業級災難復原解決方案 </vt:lpstr>
      <vt:lpstr>實機操作 – 遠端異地備份</vt:lpstr>
      <vt:lpstr>雲端安全及資料減量</vt:lpstr>
      <vt:lpstr>PowerPoint 演示文稿</vt:lpstr>
      <vt:lpstr>同步 – 即時隨地資料存取</vt:lpstr>
      <vt:lpstr>彈性設定讓您靈活運用雲端服務</vt:lpstr>
      <vt:lpstr>PowerPoint 演示文稿</vt:lpstr>
      <vt:lpstr>完整的資料保護方案</vt:lpstr>
      <vt:lpstr>獲得更多資訊</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ARM-based NAS 重大進化 支援快照</dc:title>
  <dc:creator>FannieChen</dc:creator>
  <cp:lastModifiedBy>Windows 使用者</cp:lastModifiedBy>
  <cp:revision>221</cp:revision>
  <dcterms:modified xsi:type="dcterms:W3CDTF">2017-10-25T02:25:11Z</dcterms:modified>
</cp:coreProperties>
</file>