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283" r:id="rId2"/>
    <p:sldId id="284" r:id="rId3"/>
    <p:sldId id="285" r:id="rId4"/>
    <p:sldId id="286" r:id="rId5"/>
    <p:sldId id="287" r:id="rId6"/>
    <p:sldId id="256" r:id="rId7"/>
    <p:sldId id="266" r:id="rId8"/>
    <p:sldId id="269" r:id="rId9"/>
    <p:sldId id="270" r:id="rId10"/>
    <p:sldId id="282" r:id="rId11"/>
    <p:sldId id="273" r:id="rId12"/>
    <p:sldId id="271" r:id="rId13"/>
    <p:sldId id="272" r:id="rId14"/>
    <p:sldId id="275" r:id="rId15"/>
    <p:sldId id="274" r:id="rId16"/>
    <p:sldId id="276" r:id="rId17"/>
    <p:sldId id="278" r:id="rId18"/>
    <p:sldId id="280" r:id="rId19"/>
    <p:sldId id="281" r:id="rId20"/>
    <p:sldId id="28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9900"/>
    <a:srgbClr val="FFCCCC"/>
    <a:srgbClr val="FF7C80"/>
    <a:srgbClr val="FF0066"/>
    <a:srgbClr val="FF9999"/>
    <a:srgbClr val="F9C791"/>
    <a:srgbClr val="CC6600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0232" autoAdjust="0"/>
  </p:normalViewPr>
  <p:slideViewPr>
    <p:cSldViewPr>
      <p:cViewPr>
        <p:scale>
          <a:sx n="120" d="100"/>
          <a:sy n="120" d="100"/>
        </p:scale>
        <p:origin x="252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6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F15B0-2A76-4987-AA33-42F08DB8F6D6}" type="datetimeFigureOut">
              <a:rPr lang="zh-TW" altLang="en-US" smtClean="0"/>
              <a:pPr/>
              <a:t>2017/10/25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9731A-6738-4FE8-BB90-F2AF4770A9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34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361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ology.com/zh-tw/knowledgebase/DSM/help/DSM/StorageManager/genericssdcach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ology.com/zh-tw/knowledgebase/DSM/help/DSM/StorageManager/genericssdcach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7.30.95:8080/cgi-bi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Synology 目前應該也可以上到4GB Write Cache: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https://www.synology.com/zh-tw/knowledgebase/DSM/help/DSM/StorageManager/genericssdcache</a:t>
            </a:r>
            <a:r>
              <a:rPr lang="zh-TW"/>
              <a:t/>
            </a:r>
            <a:br>
              <a:rPr lang="zh-TW"/>
            </a:br>
            <a:r>
              <a:rPr lang="zh-TW"/>
              <a:t>其他Ivan提供的2,3,4項目可能也有變化。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Synology 目前應該也可以上到4GB Write Cache: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https://www.synology.com/zh-tw/knowledgebase/DSM/help/DSM/StorageManager/genericssdcache</a:t>
            </a:r>
            <a:r>
              <a:rPr lang="zh-TW"/>
              <a:t/>
            </a:r>
            <a:br>
              <a:rPr lang="zh-TW"/>
            </a:br>
            <a:r>
              <a:rPr lang="zh-TW"/>
              <a:t>其他Ivan提供的2,3,4項目可能也有變化。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http://172.17.3</a:t>
            </a:r>
            <a:r>
              <a:rPr lang="zh-TW" sz="2800" u="sng">
                <a:solidFill>
                  <a:schemeClr val="hlink"/>
                </a:solidFill>
                <a:hlinkClick r:id="rId3"/>
              </a:rPr>
              <a:t>1</a:t>
            </a:r>
            <a:r>
              <a:rPr lang="zh-TW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.</a:t>
            </a:r>
            <a:r>
              <a:rPr lang="zh-TW" sz="2800" u="sng">
                <a:solidFill>
                  <a:schemeClr val="hlink"/>
                </a:solidFill>
                <a:hlinkClick r:id="rId3"/>
              </a:rPr>
              <a:t>247</a:t>
            </a:r>
            <a:r>
              <a:rPr lang="zh-TW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:8080/cgi-bin/</a:t>
            </a:r>
            <a:r>
              <a:rPr lang="zh-TW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TS-1635 with snapshot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工作進行中\20170911直播母版16比9\母片\2017_Think Big母版16比9_C內頁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226" y="-18"/>
            <a:ext cx="9135516" cy="5138086"/>
          </a:xfrm>
          <a:prstGeom prst="rect">
            <a:avLst/>
          </a:prstGeom>
          <a:noFill/>
        </p:spPr>
      </p:pic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5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660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3730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14428"/>
            <a:ext cx="2807999" cy="33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工作進行中\20170911直播母版16比9\母片\2017_Think Big母版16比9_C內頁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226" y="-18"/>
            <a:ext cx="9135516" cy="5138086"/>
          </a:xfrm>
          <a:prstGeom prst="rect">
            <a:avLst/>
          </a:prstGeom>
          <a:noFill/>
        </p:spPr>
      </p:pic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89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89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89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89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89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工作進行中\20170911直播母版16比9\母片\2017_Think Big母版16比9_C內頁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2" y="-18"/>
            <a:ext cx="9144032" cy="5138086"/>
          </a:xfrm>
          <a:prstGeom prst="rect">
            <a:avLst/>
          </a:prstGeom>
          <a:noFill/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7143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15403" y="4857766"/>
            <a:ext cx="428595" cy="2857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0" y="1428753"/>
            <a:ext cx="8520600" cy="25700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5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QNAP SSD</a:t>
            </a:r>
            <a:r>
              <a:rPr lang="zh-TW" sz="5600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5600" dirty="0" smtClean="0">
                <a:solidFill>
                  <a:srgbClr val="002060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Cache</a:t>
            </a:r>
            <a:endParaRPr lang="zh-TW" sz="4800" dirty="0">
              <a:solidFill>
                <a:srgbClr val="002060"/>
              </a:solidFill>
              <a:latin typeface="+mn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2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Multi-version Backup</a:t>
            </a:r>
            <a:endParaRPr lang="zh-TW" altLang="en-US" sz="3200" dirty="0" smtClean="0">
              <a:latin typeface="+mj-lt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1857356" y="1142990"/>
            <a:ext cx="2760101" cy="357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軟正黑體" pitchFamily="34" charset="-120"/>
                <a:cs typeface="Arial"/>
                <a:sym typeface="Arial"/>
              </a:rPr>
              <a:t>Simple versioning</a:t>
            </a:r>
          </a:p>
        </p:txBody>
      </p:sp>
      <p:pic>
        <p:nvPicPr>
          <p:cNvPr id="7" name="圖片 6" descr="P5-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714494"/>
            <a:ext cx="8371966" cy="228601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13820" y="3192667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JAN.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71142" y="3192667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APR.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99902" y="321469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SEP.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57224" y="321469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DEC.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43108" y="307181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</a:rPr>
              <a:t>NOW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文字版面配置區 2"/>
          <p:cNvSpPr txBox="1">
            <a:spLocks/>
          </p:cNvSpPr>
          <p:nvPr/>
        </p:nvSpPr>
        <p:spPr>
          <a:xfrm>
            <a:off x="4593757" y="1131590"/>
            <a:ext cx="2760101" cy="357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軟正黑體" pitchFamily="34" charset="-120"/>
                <a:cs typeface="Arial"/>
                <a:sym typeface="Arial"/>
              </a:rPr>
              <a:t>Smart versioning</a:t>
            </a:r>
            <a:endParaRPr kumimoji="0" lang="zh-TW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軟正黑體" pitchFamily="34" charset="-120"/>
              <a:cs typeface="Arial"/>
              <a:sym typeface="Arial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4805" y="1142990"/>
            <a:ext cx="8520599" cy="3416400"/>
          </a:xfrm>
        </p:spPr>
        <p:txBody>
          <a:bodyPr/>
          <a:lstStyle/>
          <a:p>
            <a:pPr marL="342865" lvl="0" indent="-304765">
              <a:buClr>
                <a:srgbClr val="000000"/>
              </a:buClr>
              <a:buNone/>
            </a:pPr>
            <a:r>
              <a:rPr lang="en-US" altLang="zh-TW" sz="2000" b="1" dirty="0" smtClean="0">
                <a:solidFill>
                  <a:srgbClr val="0070C0"/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Economical enterprise-level disaster recovery solution</a:t>
            </a:r>
          </a:p>
          <a:p>
            <a:pPr marL="342865" lvl="0" indent="-304765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Highly Efficient Data Backup</a:t>
            </a:r>
          </a:p>
          <a:p>
            <a:pPr marL="342865" lvl="0" indent="-304765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Recover from Disaster in time</a:t>
            </a:r>
          </a:p>
          <a:p>
            <a:pPr marL="342865" lvl="0" indent="-304765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Protect the sensitive </a:t>
            </a:r>
          </a:p>
          <a:p>
            <a:pPr marL="342865" lvl="0" indent="-304765">
              <a:buClr>
                <a:srgbClr val="000000"/>
              </a:buClr>
              <a:buNone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crosoft JhengHei"/>
                <a:cs typeface="Microsoft JhengHei"/>
                <a:sym typeface="Microsoft JhengHei"/>
              </a:rPr>
              <a:t>     and classified data</a:t>
            </a:r>
            <a:endParaRPr lang="zh-TW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" name="圖片 12" descr="P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640642"/>
            <a:ext cx="6000792" cy="25741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200" dirty="0" smtClean="0">
                <a:latin typeface="+mj-lt"/>
                <a:ea typeface="微軟正黑體" pitchFamily="34" charset="-120"/>
              </a:rPr>
              <a:t>Back up over 10 Gigabit Ethernet </a:t>
            </a:r>
            <a:endParaRPr lang="zh-TW" altLang="en-US" sz="3200" dirty="0" smtClean="0">
              <a:latin typeface="+mj-lt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Shape 98"/>
          <p:cNvSpPr txBox="1"/>
          <p:nvPr/>
        </p:nvSpPr>
        <p:spPr>
          <a:xfrm>
            <a:off x="5107785" y="2214560"/>
            <a:ext cx="1143008" cy="4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Backup</a:t>
            </a:r>
            <a:endParaRPr lang="zh-TW" sz="2000" b="1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2" name="Shape 98"/>
          <p:cNvSpPr txBox="1"/>
          <p:nvPr/>
        </p:nvSpPr>
        <p:spPr>
          <a:xfrm>
            <a:off x="5072066" y="4313528"/>
            <a:ext cx="1357322" cy="4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Disaster</a:t>
            </a:r>
          </a:p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Recovery</a:t>
            </a:r>
            <a:endParaRPr lang="zh-TW" altLang="zh-TW" sz="2000" b="1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2" name="圖片 11" descr="P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8"/>
            <a:ext cx="9144000" cy="13174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1657042"/>
            <a:ext cx="8786873" cy="660552"/>
          </a:xfrm>
        </p:spPr>
        <p:txBody>
          <a:bodyPr/>
          <a:lstStyle/>
          <a:p>
            <a:r>
              <a:rPr lang="en-US" altLang="zh-TW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  <a:cs typeface="Arial"/>
                <a:sym typeface="Arial"/>
              </a:rPr>
              <a:t>Demo – Remote Backup</a:t>
            </a:r>
            <a:endParaRPr lang="zh-TW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0" y="2960536"/>
            <a:ext cx="9144000" cy="968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indent="114300" algn="ctr">
              <a:lnSpc>
                <a:spcPct val="115000"/>
              </a:lnSpc>
              <a:buClr>
                <a:srgbClr val="0E7988"/>
              </a:buClr>
              <a:buSzPct val="100000"/>
              <a:defRPr/>
            </a:pPr>
            <a:r>
              <a:rPr lang="en-US" altLang="zh-TW" sz="2000" dirty="0" smtClean="0"/>
              <a:t>10GbE Backup (RTRR) / 1GbE Backup (RTRR) </a:t>
            </a:r>
            <a:r>
              <a:rPr lang="en-US" altLang="zh-TW" sz="2000" dirty="0" smtClean="0">
                <a:latin typeface="+mn-lt"/>
                <a:ea typeface="微軟正黑體" pitchFamily="34" charset="-120"/>
              </a:rPr>
              <a:t>performance comparison</a:t>
            </a:r>
          </a:p>
          <a:p>
            <a:pPr lvl="0" indent="114300" algn="ctr">
              <a:lnSpc>
                <a:spcPct val="115000"/>
              </a:lnSpc>
              <a:buClr>
                <a:srgbClr val="0E7988"/>
              </a:buClr>
              <a:buSzPct val="100000"/>
              <a:defRPr/>
            </a:pPr>
            <a:r>
              <a:rPr lang="en-US" altLang="zh-TW" sz="2000" dirty="0" smtClean="0">
                <a:latin typeface="+mn-lt"/>
                <a:ea typeface="微軟正黑體" pitchFamily="34" charset="-120"/>
              </a:rPr>
              <a:t>Enable multi-version backup</a:t>
            </a:r>
            <a:endParaRPr kumimoji="0" lang="zh-TW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軟正黑體" pitchFamily="34" charset="-12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2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Cloud Security and Data Reduction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0" y="1081037"/>
            <a:ext cx="3688796" cy="990647"/>
          </a:xfrm>
        </p:spPr>
        <p:txBody>
          <a:bodyPr/>
          <a:lstStyle/>
          <a:p>
            <a:pPr marL="457200" lvl="0" indent="-317500">
              <a:lnSpc>
                <a:spcPct val="100000"/>
              </a:lnSpc>
              <a:buClrTx/>
              <a:buSzPct val="80000"/>
              <a:buFont typeface="Wingdings" pitchFamily="2" charset="2"/>
              <a:buChar char="n"/>
            </a:pPr>
            <a:r>
              <a:rPr lang="en-US" altLang="zh-TW" dirty="0" smtClean="0">
                <a:solidFill>
                  <a:schemeClr val="tx1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Secured connection (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  <a:ea typeface="微軟正黑體" pitchFamily="34" charset="-120"/>
              </a:rPr>
              <a:t>HTTPS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)</a:t>
            </a:r>
          </a:p>
          <a:p>
            <a:pPr marL="457200" lvl="0" indent="-317500">
              <a:lnSpc>
                <a:spcPct val="100000"/>
              </a:lnSpc>
              <a:buClrTx/>
              <a:buSzPct val="80000"/>
              <a:buFont typeface="Wingdings" pitchFamily="2" charset="2"/>
              <a:buChar char="n"/>
            </a:pPr>
            <a:r>
              <a:rPr lang="en-US" altLang="zh-TW" dirty="0" smtClean="0">
                <a:solidFill>
                  <a:schemeClr val="tx1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Server-side encryption</a:t>
            </a:r>
            <a:endParaRPr lang="zh-TW" altLang="en-US" dirty="0" smtClean="0">
              <a:solidFill>
                <a:schemeClr val="tx1"/>
              </a:solidFill>
              <a:latin typeface="+mn-lt"/>
              <a:ea typeface="微軟正黑體" pitchFamily="34" charset="-120"/>
              <a:cs typeface="Arial"/>
              <a:sym typeface="Arial"/>
            </a:endParaRPr>
          </a:p>
          <a:p>
            <a:pPr marL="457200" lvl="0" indent="-317500">
              <a:buClrTx/>
              <a:buSzPct val="80000"/>
              <a:buFont typeface="Wingdings" pitchFamily="2" charset="2"/>
              <a:buChar char="n"/>
            </a:pPr>
            <a:r>
              <a:rPr lang="en-US" altLang="zh-TW" dirty="0" smtClean="0">
                <a:solidFill>
                  <a:schemeClr val="tx1"/>
                </a:solidFill>
                <a:latin typeface="+mn-lt"/>
                <a:ea typeface="微軟正黑體" pitchFamily="34" charset="-120"/>
              </a:rPr>
              <a:t>Client-side encryption</a:t>
            </a:r>
            <a:endParaRPr lang="zh-TW" altLang="en-US" dirty="0">
              <a:solidFill>
                <a:schemeClr val="tx1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31" name="Shape 109"/>
          <p:cNvSpPr txBox="1"/>
          <p:nvPr/>
        </p:nvSpPr>
        <p:spPr>
          <a:xfrm>
            <a:off x="3783829" y="2143122"/>
            <a:ext cx="1643074" cy="5715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Client-side-encryption</a:t>
            </a:r>
          </a:p>
        </p:txBody>
      </p:sp>
      <p:sp>
        <p:nvSpPr>
          <p:cNvPr id="32" name="Shape 110"/>
          <p:cNvSpPr txBox="1"/>
          <p:nvPr/>
        </p:nvSpPr>
        <p:spPr>
          <a:xfrm>
            <a:off x="5212588" y="2214560"/>
            <a:ext cx="1714510" cy="428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Secure connection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sz="1000" dirty="0">
                <a:solidFill>
                  <a:srgbClr val="434343"/>
                </a:solidFill>
              </a:rPr>
              <a:t>HTTPS</a:t>
            </a:r>
            <a:r>
              <a:rPr lang="zh-TW" sz="1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33" name="Shape 111"/>
          <p:cNvSpPr txBox="1"/>
          <p:nvPr/>
        </p:nvSpPr>
        <p:spPr>
          <a:xfrm>
            <a:off x="6927100" y="2178841"/>
            <a:ext cx="1573990" cy="500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000" dirty="0">
                <a:solidFill>
                  <a:srgbClr val="434343"/>
                </a:solidFill>
              </a:rPr>
              <a:t>S</a:t>
            </a:r>
            <a:r>
              <a:rPr lang="zh-TW" sz="1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erver side encryption</a:t>
            </a:r>
          </a:p>
        </p:txBody>
      </p:sp>
      <p:pic>
        <p:nvPicPr>
          <p:cNvPr id="34" name="Shape 112" descr="Cloud-Security-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3829" y="1043102"/>
            <a:ext cx="5145889" cy="145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99" descr="P4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12" y="1785932"/>
            <a:ext cx="3088614" cy="2996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群組 20"/>
          <p:cNvGrpSpPr/>
          <p:nvPr/>
        </p:nvGrpSpPr>
        <p:grpSpPr>
          <a:xfrm>
            <a:off x="2505353" y="2612612"/>
            <a:ext cx="6710117" cy="1459336"/>
            <a:chOff x="2512520" y="2857503"/>
            <a:chExt cx="5599970" cy="1217897"/>
          </a:xfrm>
        </p:grpSpPr>
        <p:sp>
          <p:nvSpPr>
            <p:cNvPr id="8" name="Shape 120"/>
            <p:cNvSpPr/>
            <p:nvPr/>
          </p:nvSpPr>
          <p:spPr>
            <a:xfrm rot="5400000">
              <a:off x="5204158" y="1449799"/>
              <a:ext cx="471764" cy="343005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21"/>
            <p:cNvSpPr/>
            <p:nvPr/>
          </p:nvSpPr>
          <p:spPr>
            <a:xfrm rot="16200000" flipH="1">
              <a:off x="3434124" y="2857503"/>
              <a:ext cx="576000" cy="576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0" name="Shape 122"/>
            <p:cNvSpPr txBox="1"/>
            <p:nvPr/>
          </p:nvSpPr>
          <p:spPr>
            <a:xfrm>
              <a:off x="3437223" y="2960837"/>
              <a:ext cx="56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  <p:sp>
          <p:nvSpPr>
            <p:cNvPr id="11" name="Shape 123"/>
            <p:cNvSpPr txBox="1"/>
            <p:nvPr/>
          </p:nvSpPr>
          <p:spPr>
            <a:xfrm>
              <a:off x="4054878" y="2983376"/>
              <a:ext cx="3435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0E7988"/>
                </a:buClr>
                <a:buSzPct val="25000"/>
                <a:defRPr/>
              </a:pPr>
              <a:r>
                <a:rPr lang="en-US" altLang="zh-TW" sz="1800" b="1" dirty="0" smtClean="0">
                  <a:solidFill>
                    <a:schemeClr val="bg1"/>
                  </a:solidFill>
                  <a:latin typeface="+mn-lt"/>
                  <a:ea typeface="微軟正黑體" pitchFamily="34" charset="-120"/>
                  <a:sym typeface="Verdana"/>
                </a:rPr>
                <a:t>Data Filter: Data size/Date/Type</a:t>
              </a:r>
              <a:endParaRPr lang="zh-TW" altLang="en-US" sz="1800" b="1" dirty="0">
                <a:solidFill>
                  <a:schemeClr val="bg1"/>
                </a:solidFill>
                <a:latin typeface="+mn-lt"/>
                <a:ea typeface="微軟正黑體" pitchFamily="34" charset="-120"/>
                <a:sym typeface="Verdana"/>
              </a:endParaRPr>
            </a:p>
          </p:txBody>
        </p:sp>
        <p:sp>
          <p:nvSpPr>
            <p:cNvPr id="23" name="Shape 120"/>
            <p:cNvSpPr/>
            <p:nvPr/>
          </p:nvSpPr>
          <p:spPr>
            <a:xfrm rot="5400000">
              <a:off x="3673345" y="2700895"/>
              <a:ext cx="465495" cy="22053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21"/>
            <p:cNvSpPr/>
            <p:nvPr/>
          </p:nvSpPr>
          <p:spPr>
            <a:xfrm rot="16200000" flipH="1">
              <a:off x="2512520" y="3499398"/>
              <a:ext cx="576000" cy="576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5" name="Shape 122"/>
            <p:cNvSpPr txBox="1"/>
            <p:nvPr/>
          </p:nvSpPr>
          <p:spPr>
            <a:xfrm>
              <a:off x="2515618" y="3602732"/>
              <a:ext cx="56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altLang="zh-TW" sz="2400" b="1" dirty="0" smtClean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123"/>
            <p:cNvSpPr txBox="1"/>
            <p:nvPr/>
          </p:nvSpPr>
          <p:spPr>
            <a:xfrm>
              <a:off x="3123165" y="3643523"/>
              <a:ext cx="21240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>
                <a:buClr>
                  <a:srgbClr val="0E7988"/>
                </a:buClr>
                <a:buSzPct val="25000"/>
                <a:defRPr/>
              </a:pPr>
              <a:r>
                <a:rPr lang="en-US" altLang="zh-TW" sz="1800" b="1" dirty="0" smtClean="0">
                  <a:solidFill>
                    <a:schemeClr val="bg1"/>
                  </a:solidFill>
                  <a:latin typeface="+mn-lt"/>
                  <a:ea typeface="微軟正黑體" pitchFamily="34" charset="-120"/>
                </a:rPr>
                <a:t>Data Compression</a:t>
              </a:r>
              <a:endParaRPr lang="zh-TW" altLang="en-US" sz="1800" b="1" dirty="0">
                <a:solidFill>
                  <a:schemeClr val="bg1"/>
                </a:solidFill>
                <a:latin typeface="+mn-lt"/>
                <a:ea typeface="微軟正黑體" pitchFamily="34" charset="-120"/>
              </a:endParaRPr>
            </a:p>
          </p:txBody>
        </p:sp>
        <p:sp>
          <p:nvSpPr>
            <p:cNvPr id="27" name="Shape 120"/>
            <p:cNvSpPr/>
            <p:nvPr/>
          </p:nvSpPr>
          <p:spPr>
            <a:xfrm rot="5400000">
              <a:off x="6475179" y="2641017"/>
              <a:ext cx="465492" cy="23251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121"/>
            <p:cNvSpPr/>
            <p:nvPr/>
          </p:nvSpPr>
          <p:spPr>
            <a:xfrm rot="16200000" flipH="1">
              <a:off x="5128021" y="3499400"/>
              <a:ext cx="576000" cy="576000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9" name="Shape 122"/>
            <p:cNvSpPr txBox="1"/>
            <p:nvPr/>
          </p:nvSpPr>
          <p:spPr>
            <a:xfrm>
              <a:off x="5131120" y="3602734"/>
              <a:ext cx="569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altLang="zh-TW" sz="2400" b="1" dirty="0" smtClean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123"/>
            <p:cNvSpPr txBox="1"/>
            <p:nvPr/>
          </p:nvSpPr>
          <p:spPr>
            <a:xfrm>
              <a:off x="5699526" y="3643525"/>
              <a:ext cx="2412964" cy="379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Clr>
                  <a:srgbClr val="0E7988"/>
                </a:buClr>
                <a:buSzPct val="25000"/>
                <a:defRPr/>
              </a:pPr>
              <a:r>
                <a:rPr lang="en-US" altLang="zh-TW" sz="1800" b="1" dirty="0" smtClean="0">
                  <a:solidFill>
                    <a:schemeClr val="bg1"/>
                  </a:solidFill>
                  <a:latin typeface="+mn-lt"/>
                  <a:ea typeface="微軟正黑體" pitchFamily="34" charset="-120"/>
                  <a:sym typeface="Verdana"/>
                </a:rPr>
                <a:t>Sparse File Detection</a:t>
              </a:r>
              <a:endParaRPr lang="zh-TW" altLang="en-US" sz="1800" b="1" dirty="0" smtClean="0">
                <a:solidFill>
                  <a:schemeClr val="bg1"/>
                </a:solidFill>
                <a:latin typeface="+mn-lt"/>
                <a:ea typeface="微軟正黑體" pitchFamily="34" charset="-120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5" name="圖片 4" descr="P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8"/>
            <a:ext cx="9144000" cy="1317480"/>
          </a:xfrm>
          <a:prstGeom prst="rect">
            <a:avLst/>
          </a:prstGeom>
        </p:spPr>
      </p:pic>
      <p:sp>
        <p:nvSpPr>
          <p:cNvPr id="6" name="文字版面配置區 2"/>
          <p:cNvSpPr txBox="1">
            <a:spLocks/>
          </p:cNvSpPr>
          <p:nvPr/>
        </p:nvSpPr>
        <p:spPr>
          <a:xfrm>
            <a:off x="0" y="2960536"/>
            <a:ext cx="9144000" cy="1182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lvl="0" indent="114300" algn="ctr">
              <a:lnSpc>
                <a:spcPct val="115000"/>
              </a:lnSpc>
              <a:buClr>
                <a:srgbClr val="0E7988"/>
              </a:buClr>
              <a:buSzPct val="100000"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+mn-lt"/>
                <a:ea typeface="微軟正黑體" pitchFamily="34" charset="-120"/>
              </a:rPr>
              <a:t>Client-side encryption</a:t>
            </a:r>
            <a:endParaRPr kumimoji="0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軟正黑體" pitchFamily="34" charset="-120"/>
              <a:sym typeface="Arial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14282" y="1657042"/>
            <a:ext cx="8786873" cy="660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Verdana"/>
              <a:buNone/>
              <a:tabLst/>
              <a:defRPr/>
            </a:pPr>
            <a:r>
              <a:rPr lang="en-US" altLang="zh-TW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Demo 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微軟正黑體" pitchFamily="34" charset="-120"/>
                <a:cs typeface="Arial"/>
                <a:sym typeface="Arial"/>
              </a:rPr>
              <a:t>–</a:t>
            </a:r>
            <a:r>
              <a:rPr kumimoji="0" lang="zh-TW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微軟正黑體" pitchFamily="34" charset="-120"/>
                <a:cs typeface="Arial"/>
                <a:sym typeface="Arial"/>
              </a:rPr>
              <a:t> 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微軟正黑體" pitchFamily="34" charset="-120"/>
                <a:cs typeface="Arial"/>
                <a:sym typeface="Arial"/>
              </a:rPr>
              <a:t>Cloud Backup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微軟正黑體" pitchFamily="34" charset="-120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0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Sync – Access the data anytime and anywhere </a:t>
            </a:r>
            <a:endParaRPr lang="zh-TW" altLang="en-US" sz="3000" dirty="0">
              <a:latin typeface="+mj-lt"/>
              <a:ea typeface="微軟正黑體" pitchFamily="34" charset="-120"/>
            </a:endParaRPr>
          </a:p>
        </p:txBody>
      </p:sp>
      <p:pic>
        <p:nvPicPr>
          <p:cNvPr id="6" name="圖片 5" descr="P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53491"/>
            <a:ext cx="3786215" cy="354512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000232" y="1925419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Cloud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28926" y="3571882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Local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28662" y="3571882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Remote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643470" y="1223913"/>
            <a:ext cx="3929058" cy="1776465"/>
          </a:xfrm>
        </p:spPr>
        <p:txBody>
          <a:bodyPr/>
          <a:lstStyle/>
          <a:p>
            <a:pPr lvl="0" indent="0">
              <a:lnSpc>
                <a:spcPct val="100000"/>
              </a:lnSpc>
              <a:buClr>
                <a:srgbClr val="000000"/>
              </a:buClr>
              <a:buFont typeface="Noto Sans Symbols"/>
              <a:buChar char="✓"/>
            </a:pPr>
            <a:r>
              <a:rPr lang="zh-TW" altLang="en-US" sz="2800" dirty="0" smtClean="0">
                <a:solidFill>
                  <a:srgbClr val="000000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One-way Sync</a:t>
            </a:r>
            <a:endParaRPr lang="zh-TW" altLang="en-US" sz="2800" dirty="0" smtClean="0">
              <a:solidFill>
                <a:srgbClr val="000000"/>
              </a:solidFill>
              <a:latin typeface="+mn-lt"/>
              <a:ea typeface="微軟正黑體" pitchFamily="34" charset="-120"/>
              <a:cs typeface="Arial"/>
              <a:sym typeface="Arial"/>
            </a:endParaRPr>
          </a:p>
          <a:p>
            <a:pPr lvl="0" indent="0">
              <a:lnSpc>
                <a:spcPct val="100000"/>
              </a:lnSpc>
              <a:buClr>
                <a:srgbClr val="000000"/>
              </a:buClr>
              <a:buFont typeface="Noto Sans Symbols"/>
              <a:buChar char="✓"/>
            </a:pPr>
            <a:r>
              <a:rPr lang="zh-TW" altLang="en-US" sz="2800" dirty="0" smtClean="0">
                <a:solidFill>
                  <a:srgbClr val="000000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Active Sync</a:t>
            </a:r>
            <a:endParaRPr lang="zh-TW" altLang="en-US" sz="2800" dirty="0" smtClean="0">
              <a:solidFill>
                <a:srgbClr val="000000"/>
              </a:solidFill>
              <a:latin typeface="+mn-lt"/>
              <a:ea typeface="微軟正黑體" pitchFamily="34" charset="-120"/>
              <a:cs typeface="Arial"/>
              <a:sym typeface="Arial"/>
            </a:endParaRPr>
          </a:p>
          <a:p>
            <a:pPr lvl="0" indent="0">
              <a:lnSpc>
                <a:spcPct val="100000"/>
              </a:lnSpc>
              <a:buClr>
                <a:srgbClr val="000000"/>
              </a:buClr>
              <a:buFont typeface="Noto Sans Symbols"/>
              <a:buChar char="✓"/>
            </a:pPr>
            <a:r>
              <a:rPr lang="zh-TW" altLang="en-US" sz="2800" dirty="0" smtClean="0">
                <a:solidFill>
                  <a:srgbClr val="000000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Two-way Sync</a:t>
            </a:r>
            <a:endParaRPr lang="zh-TW" altLang="en-US" sz="2800" dirty="0">
              <a:solidFill>
                <a:srgbClr val="000000"/>
              </a:solidFill>
              <a:latin typeface="+mn-lt"/>
              <a:ea typeface="微軟正黑體" pitchFamily="34" charset="-12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28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Cloud Sync - Flexible Settings to Meet Your Needs</a:t>
            </a:r>
          </a:p>
        </p:txBody>
      </p:sp>
      <p:pic>
        <p:nvPicPr>
          <p:cNvPr id="7" name="圖片 6" descr="P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28" y="1596928"/>
            <a:ext cx="2409002" cy="2403582"/>
          </a:xfrm>
          <a:prstGeom prst="rect">
            <a:avLst/>
          </a:prstGeom>
        </p:spPr>
      </p:pic>
      <p:pic>
        <p:nvPicPr>
          <p:cNvPr id="8" name="圖片 7" descr="P9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444" y="1596928"/>
            <a:ext cx="2406292" cy="2403582"/>
          </a:xfrm>
          <a:prstGeom prst="rect">
            <a:avLst/>
          </a:prstGeom>
        </p:spPr>
      </p:pic>
      <p:pic>
        <p:nvPicPr>
          <p:cNvPr id="9" name="圖片 8" descr="P9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650" y="1596928"/>
            <a:ext cx="2409002" cy="2403582"/>
          </a:xfrm>
          <a:prstGeom prst="rect">
            <a:avLst/>
          </a:prstGeom>
        </p:spPr>
      </p:pic>
      <p:sp>
        <p:nvSpPr>
          <p:cNvPr id="10" name="文字版面配置區 2"/>
          <p:cNvSpPr txBox="1">
            <a:spLocks/>
          </p:cNvSpPr>
          <p:nvPr/>
        </p:nvSpPr>
        <p:spPr>
          <a:xfrm>
            <a:off x="1214414" y="3292400"/>
            <a:ext cx="1558526" cy="571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lvl="0" indent="-317500">
              <a:buSzPct val="80000"/>
            </a:pPr>
            <a:r>
              <a:rPr lang="en-US" altLang="zh-TW" sz="28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Mirror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Verdana"/>
              <a:sym typeface="Verdana"/>
            </a:endParaRPr>
          </a:p>
        </p:txBody>
      </p:sp>
      <p:sp>
        <p:nvSpPr>
          <p:cNvPr id="11" name="文字版面配置區 2"/>
          <p:cNvSpPr txBox="1">
            <a:spLocks/>
          </p:cNvSpPr>
          <p:nvPr/>
        </p:nvSpPr>
        <p:spPr>
          <a:xfrm>
            <a:off x="3857620" y="3286130"/>
            <a:ext cx="1357322" cy="571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indent="-317500">
              <a:buSzPct val="80000"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  <a:sym typeface="Verdana"/>
              </a:rPr>
              <a:t>Copy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  <a:sym typeface="Verdana"/>
            </a:endParaRPr>
          </a:p>
        </p:txBody>
      </p:sp>
      <p:sp>
        <p:nvSpPr>
          <p:cNvPr id="12" name="文字版面配置區 2"/>
          <p:cNvSpPr txBox="1">
            <a:spLocks/>
          </p:cNvSpPr>
          <p:nvPr/>
        </p:nvSpPr>
        <p:spPr>
          <a:xfrm>
            <a:off x="6500826" y="3286130"/>
            <a:ext cx="1428760" cy="571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lvl="0" indent="-317500">
              <a:buSzPct val="80000"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  <a:sym typeface="Verdana"/>
              </a:rPr>
              <a:t>Move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5" name="圖片 4" descr="P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8"/>
            <a:ext cx="9144000" cy="131748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357554" y="1643056"/>
            <a:ext cx="5643601" cy="660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Verdana"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微軟正黑體" pitchFamily="34" charset="-120"/>
                <a:cs typeface="Arial"/>
                <a:sym typeface="Arial"/>
              </a:rPr>
              <a:t>Demo</a:t>
            </a:r>
            <a:r>
              <a:rPr kumimoji="0" lang="en-US" altLang="zh-TW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微軟正黑體" pitchFamily="34" charset="-120"/>
                <a:cs typeface="Arial"/>
                <a:sym typeface="Arial"/>
              </a:rPr>
              <a:t> 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微軟正黑體" pitchFamily="34" charset="-120"/>
                <a:cs typeface="Arial"/>
                <a:sym typeface="Arial"/>
              </a:rPr>
              <a:t>–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Sync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微軟正黑體" pitchFamily="34" charset="-120"/>
              <a:cs typeface="Verdana"/>
              <a:sym typeface="Verdana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1589610" y="1000114"/>
            <a:ext cx="1273231" cy="1273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782305" y="1000114"/>
            <a:ext cx="1273231" cy="1273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3275318" y="2960536"/>
            <a:ext cx="5940152" cy="571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355600" lvl="0" indent="-12700">
              <a:buClr>
                <a:srgbClr val="0E7988"/>
              </a:buClr>
              <a:buSzPct val="100000"/>
            </a:pPr>
            <a:r>
              <a:rPr lang="en-US" altLang="zh-TW" sz="2400" dirty="0" smtClean="0">
                <a:latin typeface="+mn-lt"/>
                <a:ea typeface="微軟正黑體" pitchFamily="34" charset="-120"/>
              </a:rPr>
              <a:t>One-way sync job:</a:t>
            </a:r>
            <a:r>
              <a:rPr lang="zh-TW" altLang="en-US" sz="2400" dirty="0" smtClean="0">
                <a:latin typeface="+mn-lt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+mn-lt"/>
                <a:ea typeface="微軟正黑體" pitchFamily="34" charset="-120"/>
              </a:rPr>
              <a:t>RTRR / </a:t>
            </a:r>
            <a:r>
              <a:rPr lang="en-US" altLang="zh-TW" sz="2400" dirty="0" err="1" smtClean="0">
                <a:latin typeface="+mn-lt"/>
                <a:ea typeface="微軟正黑體" pitchFamily="34" charset="-120"/>
              </a:rPr>
              <a:t>Rsync</a:t>
            </a:r>
            <a:endParaRPr lang="en-US" altLang="zh-TW" sz="2400" dirty="0" smtClean="0">
              <a:latin typeface="+mn-lt"/>
              <a:ea typeface="微軟正黑體" pitchFamily="34" charset="-120"/>
            </a:endParaRPr>
          </a:p>
          <a:p>
            <a:pPr marL="355600" lvl="0" indent="-12700">
              <a:buClr>
                <a:srgbClr val="0E7988"/>
              </a:buClr>
              <a:buSzPct val="100000"/>
            </a:pPr>
            <a:r>
              <a:rPr lang="en-US" altLang="zh-TW" sz="2400" dirty="0" smtClean="0">
                <a:latin typeface="+mn-lt"/>
                <a:ea typeface="微軟正黑體" pitchFamily="34" charset="-120"/>
              </a:rPr>
              <a:t>Active sync job</a:t>
            </a:r>
            <a:endParaRPr kumimoji="0" lang="zh-TW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軟正黑體" pitchFamily="34" charset="-120"/>
              <a:sym typeface="Arial"/>
            </a:endParaRPr>
          </a:p>
        </p:txBody>
      </p:sp>
      <p:cxnSp>
        <p:nvCxnSpPr>
          <p:cNvPr id="15" name="Shape 163"/>
          <p:cNvCxnSpPr/>
          <p:nvPr/>
        </p:nvCxnSpPr>
        <p:spPr>
          <a:xfrm rot="16200000" flipH="1">
            <a:off x="852874" y="2343041"/>
            <a:ext cx="938745" cy="538908"/>
          </a:xfrm>
          <a:prstGeom prst="straightConnector1">
            <a:avLst/>
          </a:prstGeom>
          <a:noFill/>
          <a:ln w="31750" cap="flat" cmpd="sng">
            <a:solidFill>
              <a:srgbClr val="0070C0"/>
            </a:solidFill>
            <a:prstDash val="sysDash"/>
            <a:round/>
            <a:headEnd type="none" w="med" len="med"/>
            <a:tailEnd type="triangle" w="lg" len="lg"/>
          </a:ln>
        </p:spPr>
      </p:cxnSp>
      <p:cxnSp>
        <p:nvCxnSpPr>
          <p:cNvPr id="16" name="Shape 164"/>
          <p:cNvCxnSpPr/>
          <p:nvPr/>
        </p:nvCxnSpPr>
        <p:spPr>
          <a:xfrm>
            <a:off x="2215958" y="2192700"/>
            <a:ext cx="5289" cy="827067"/>
          </a:xfrm>
          <a:prstGeom prst="straightConnector1">
            <a:avLst/>
          </a:prstGeom>
          <a:noFill/>
          <a:ln w="31750" cap="flat" cmpd="sng">
            <a:solidFill>
              <a:srgbClr val="0070C0"/>
            </a:solidFill>
            <a:prstDash val="sysDash"/>
            <a:round/>
            <a:headEnd type="none" w="med" len="med"/>
            <a:tailEnd type="triangle" w="lg" len="lg"/>
          </a:ln>
        </p:spPr>
      </p:cxnSp>
      <p:cxnSp>
        <p:nvCxnSpPr>
          <p:cNvPr id="17" name="Shape 165"/>
          <p:cNvCxnSpPr/>
          <p:nvPr/>
        </p:nvCxnSpPr>
        <p:spPr>
          <a:xfrm flipH="1">
            <a:off x="2885387" y="2143124"/>
            <a:ext cx="563964" cy="938416"/>
          </a:xfrm>
          <a:prstGeom prst="straightConnector1">
            <a:avLst/>
          </a:prstGeom>
          <a:noFill/>
          <a:ln w="31750" cap="flat" cmpd="sng">
            <a:solidFill>
              <a:srgbClr val="0070C0"/>
            </a:solidFill>
            <a:prstDash val="sysDash"/>
            <a:round/>
            <a:headEnd type="none" w="med" len="med"/>
            <a:tailEnd type="triangle" w="lg" len="lg"/>
          </a:ln>
        </p:spPr>
      </p:cxnSp>
      <p:pic>
        <p:nvPicPr>
          <p:cNvPr id="20" name="圖片 19" descr="N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48" y="3214692"/>
            <a:ext cx="1397578" cy="1071570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357158" y="1000114"/>
            <a:ext cx="1273231" cy="1273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Shape 158"/>
          <p:cNvSpPr/>
          <p:nvPr/>
        </p:nvSpPr>
        <p:spPr>
          <a:xfrm>
            <a:off x="428596" y="785800"/>
            <a:ext cx="1121675" cy="349682"/>
          </a:xfrm>
          <a:prstGeom prst="rect">
            <a:avLst/>
          </a:prstGeom>
          <a:solidFill>
            <a:srgbClr val="4BACC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zh-TW" b="0" i="0" u="none" strike="noStrike" cap="none" dirty="0">
                <a:solidFill>
                  <a:srgbClr val="FFFFFF"/>
                </a:solidFill>
                <a:latin typeface="+mn-lt"/>
                <a:ea typeface="Verdana"/>
                <a:cs typeface="Verdana"/>
                <a:sym typeface="Verdana"/>
              </a:rPr>
              <a:t>RTRR</a:t>
            </a:r>
          </a:p>
        </p:txBody>
      </p:sp>
      <p:sp>
        <p:nvSpPr>
          <p:cNvPr id="11" name="Shape 159"/>
          <p:cNvSpPr/>
          <p:nvPr/>
        </p:nvSpPr>
        <p:spPr>
          <a:xfrm>
            <a:off x="1664375" y="785800"/>
            <a:ext cx="1121675" cy="34968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zh-TW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Verdana"/>
              </a:rPr>
              <a:t>CIFS/SMB</a:t>
            </a:r>
          </a:p>
        </p:txBody>
      </p:sp>
      <p:sp>
        <p:nvSpPr>
          <p:cNvPr id="12" name="Shape 160"/>
          <p:cNvSpPr/>
          <p:nvPr/>
        </p:nvSpPr>
        <p:spPr>
          <a:xfrm>
            <a:off x="2878821" y="785800"/>
            <a:ext cx="1121675" cy="349682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zh-TW" dirty="0">
                <a:solidFill>
                  <a:srgbClr val="FFFFFF"/>
                </a:solidFill>
                <a:latin typeface="+mj-lt"/>
                <a:ea typeface="Verdana"/>
                <a:cs typeface="Verdana"/>
                <a:sym typeface="Verdana"/>
              </a:rPr>
              <a:t>FTP</a:t>
            </a:r>
          </a:p>
        </p:txBody>
      </p:sp>
      <p:pic>
        <p:nvPicPr>
          <p:cNvPr id="14" name="Shape 162" descr="P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5528" y="1264462"/>
            <a:ext cx="1080522" cy="85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 descr="N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5435"/>
            <a:ext cx="857256" cy="657287"/>
          </a:xfrm>
          <a:prstGeom prst="rect">
            <a:avLst/>
          </a:prstGeom>
        </p:spPr>
      </p:pic>
      <p:pic>
        <p:nvPicPr>
          <p:cNvPr id="21" name="圖片 20" descr="資料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016" y="1428743"/>
            <a:ext cx="769321" cy="571504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3143240" y="1590254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FTP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6286512" y="1071552"/>
            <a:ext cx="2857488" cy="6429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3143240" y="1071552"/>
            <a:ext cx="2857488" cy="6429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1071552"/>
            <a:ext cx="2857488" cy="6429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2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Comprehensive Data Protection Solutions</a:t>
            </a:r>
          </a:p>
        </p:txBody>
      </p:sp>
      <p:sp>
        <p:nvSpPr>
          <p:cNvPr id="4" name="Shape 198"/>
          <p:cNvSpPr txBox="1">
            <a:spLocks/>
          </p:cNvSpPr>
          <p:nvPr/>
        </p:nvSpPr>
        <p:spPr>
          <a:xfrm>
            <a:off x="142844" y="1143002"/>
            <a:ext cx="2714644" cy="6429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165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ct val="25000"/>
              <a:buFont typeface="Arial"/>
              <a:buNone/>
              <a:tabLst/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Local</a:t>
            </a:r>
            <a:endParaRPr kumimoji="0" lang="zh-TW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軟正黑體" pitchFamily="34" charset="-120"/>
              <a:sym typeface="Arial"/>
            </a:endParaRPr>
          </a:p>
        </p:txBody>
      </p:sp>
      <p:sp>
        <p:nvSpPr>
          <p:cNvPr id="5" name="Shape 199"/>
          <p:cNvSpPr txBox="1">
            <a:spLocks/>
          </p:cNvSpPr>
          <p:nvPr/>
        </p:nvSpPr>
        <p:spPr>
          <a:xfrm>
            <a:off x="3071802" y="1143002"/>
            <a:ext cx="2953800" cy="571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165100" algn="ctr">
              <a:buClr>
                <a:srgbClr val="0E7988"/>
              </a:buClr>
              <a:buSzPct val="25000"/>
            </a:pPr>
            <a:r>
              <a:rPr lang="en-US" altLang="zh-TW" sz="2800" b="1" dirty="0" smtClean="0">
                <a:solidFill>
                  <a:srgbClr val="996600"/>
                </a:solidFill>
                <a:latin typeface="+mn-lt"/>
                <a:ea typeface="微軟正黑體" pitchFamily="34" charset="-120"/>
              </a:rPr>
              <a:t>Remote</a:t>
            </a:r>
            <a:endParaRPr lang="zh-TW" sz="2800" b="1" dirty="0">
              <a:solidFill>
                <a:srgbClr val="9966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6" name="Shape 200"/>
          <p:cNvSpPr txBox="1">
            <a:spLocks/>
          </p:cNvSpPr>
          <p:nvPr/>
        </p:nvSpPr>
        <p:spPr>
          <a:xfrm>
            <a:off x="6286512" y="1143001"/>
            <a:ext cx="2571768" cy="500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65100" algn="ctr" defTabSz="914400" eaLnBrk="1" fontAlgn="auto" latinLnBrk="0" hangingPunct="1">
              <a:buClr>
                <a:srgbClr val="0E7988"/>
              </a:buClr>
              <a:buSzPct val="25000"/>
              <a:tabLst/>
              <a:defRPr/>
            </a:pPr>
            <a:r>
              <a:rPr lang="en-US" altLang="zh-TW" sz="28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</a:rPr>
              <a:t>Cloud</a:t>
            </a:r>
            <a:endParaRPr lang="zh-TW" sz="2800" b="1" dirty="0">
              <a:solidFill>
                <a:srgbClr val="0070C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Shape 202"/>
          <p:cNvSpPr txBox="1"/>
          <p:nvPr/>
        </p:nvSpPr>
        <p:spPr>
          <a:xfrm>
            <a:off x="212194" y="2980413"/>
            <a:ext cx="1716600" cy="3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Mac Time Machine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Netbak Replicator</a:t>
            </a:r>
          </a:p>
        </p:txBody>
      </p:sp>
      <p:sp>
        <p:nvSpPr>
          <p:cNvPr id="9" name="Shape 203"/>
          <p:cNvSpPr txBox="1"/>
          <p:nvPr/>
        </p:nvSpPr>
        <p:spPr>
          <a:xfrm>
            <a:off x="1571604" y="4143386"/>
            <a:ext cx="1415698" cy="3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External Device</a:t>
            </a:r>
          </a:p>
        </p:txBody>
      </p:sp>
      <p:sp>
        <p:nvSpPr>
          <p:cNvPr id="10" name="Shape 204"/>
          <p:cNvSpPr txBox="1"/>
          <p:nvPr/>
        </p:nvSpPr>
        <p:spPr>
          <a:xfrm>
            <a:off x="3131582" y="4143399"/>
            <a:ext cx="734697" cy="3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JBOD</a:t>
            </a:r>
          </a:p>
        </p:txBody>
      </p:sp>
      <p:pic>
        <p:nvPicPr>
          <p:cNvPr id="13" name="Shape 2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1797" y="3033676"/>
            <a:ext cx="447262" cy="44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847" y="3033676"/>
            <a:ext cx="447262" cy="44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9897" y="3033680"/>
            <a:ext cx="447262" cy="44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9897" y="3540913"/>
            <a:ext cx="447262" cy="44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2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0858" y="3540913"/>
            <a:ext cx="447262" cy="44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1797" y="3540913"/>
            <a:ext cx="447262" cy="447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5"/>
          <p:cNvSpPr txBox="1"/>
          <p:nvPr/>
        </p:nvSpPr>
        <p:spPr>
          <a:xfrm>
            <a:off x="2643174" y="1831045"/>
            <a:ext cx="734697" cy="3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Taipei</a:t>
            </a:r>
          </a:p>
        </p:txBody>
      </p:sp>
      <p:sp>
        <p:nvSpPr>
          <p:cNvPr id="22" name="Shape 216"/>
          <p:cNvSpPr txBox="1"/>
          <p:nvPr/>
        </p:nvSpPr>
        <p:spPr>
          <a:xfrm>
            <a:off x="5266063" y="1785932"/>
            <a:ext cx="1020449" cy="428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Kaohsiung</a:t>
            </a:r>
          </a:p>
        </p:txBody>
      </p:sp>
      <p:sp>
        <p:nvSpPr>
          <p:cNvPr id="23" name="Shape 217"/>
          <p:cNvSpPr txBox="1"/>
          <p:nvPr/>
        </p:nvSpPr>
        <p:spPr>
          <a:xfrm>
            <a:off x="4071932" y="2578148"/>
            <a:ext cx="734697" cy="3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360km</a:t>
            </a:r>
          </a:p>
        </p:txBody>
      </p:sp>
      <p:sp>
        <p:nvSpPr>
          <p:cNvPr id="24" name="Shape 218"/>
          <p:cNvSpPr txBox="1"/>
          <p:nvPr/>
        </p:nvSpPr>
        <p:spPr>
          <a:xfrm>
            <a:off x="3500430" y="1928808"/>
            <a:ext cx="1785950" cy="500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RTRR</a:t>
            </a:r>
          </a:p>
          <a:p>
            <a:pPr lvl="0" algn="ctr">
              <a:buClr>
                <a:srgbClr val="434343"/>
              </a:buClr>
              <a:buSzPct val="25000"/>
            </a:pPr>
            <a:r>
              <a:rPr lang="en-US" altLang="zh-TW" sz="1200" dirty="0" smtClean="0">
                <a:solidFill>
                  <a:schemeClr val="tx1"/>
                </a:solidFill>
              </a:rPr>
              <a:t>(Local to remote backup/sync)</a:t>
            </a:r>
            <a:endParaRPr lang="zh-TW" sz="1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Shape 219" descr="硬碟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10865" y="3418419"/>
            <a:ext cx="776371" cy="79640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23"/>
          <p:cNvSpPr txBox="1"/>
          <p:nvPr/>
        </p:nvSpPr>
        <p:spPr>
          <a:xfrm>
            <a:off x="6286512" y="2071684"/>
            <a:ext cx="1000132" cy="428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34343"/>
              </a:buClr>
              <a:buSzPct val="25000"/>
            </a:pPr>
            <a:r>
              <a:rPr lang="en-US" altLang="zh-TW" sz="1200" dirty="0" smtClean="0"/>
              <a:t>Backup / Sync</a:t>
            </a:r>
            <a:endParaRPr lang="zh-TW" sz="1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Shape 224" descr="白雲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5521" y="1720894"/>
            <a:ext cx="1719262" cy="136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NA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860" y="2206310"/>
            <a:ext cx="1046411" cy="802319"/>
          </a:xfrm>
          <a:prstGeom prst="rect">
            <a:avLst/>
          </a:prstGeom>
        </p:spPr>
      </p:pic>
      <p:pic>
        <p:nvPicPr>
          <p:cNvPr id="34" name="圖片 33" descr="NA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6380" y="2206310"/>
            <a:ext cx="1046411" cy="802319"/>
          </a:xfrm>
          <a:prstGeom prst="rect">
            <a:avLst/>
          </a:prstGeom>
        </p:spPr>
      </p:pic>
      <p:pic>
        <p:nvPicPr>
          <p:cNvPr id="35" name="圖片 34" descr="NA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740" y="3540873"/>
            <a:ext cx="785818" cy="602513"/>
          </a:xfrm>
          <a:prstGeom prst="rect">
            <a:avLst/>
          </a:prstGeom>
        </p:spPr>
      </p:pic>
      <p:pic>
        <p:nvPicPr>
          <p:cNvPr id="37" name="圖片 36" descr="螢幕+手機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071" y="2164603"/>
            <a:ext cx="1285883" cy="764337"/>
          </a:xfrm>
          <a:prstGeom prst="rect">
            <a:avLst/>
          </a:prstGeom>
        </p:spPr>
      </p:pic>
      <p:cxnSp>
        <p:nvCxnSpPr>
          <p:cNvPr id="40" name="直線單箭頭接點 39"/>
          <p:cNvCxnSpPr/>
          <p:nvPr/>
        </p:nvCxnSpPr>
        <p:spPr>
          <a:xfrm>
            <a:off x="1714480" y="2573139"/>
            <a:ext cx="571504" cy="158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3571868" y="2571750"/>
            <a:ext cx="1571636" cy="436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6429388" y="2572941"/>
            <a:ext cx="714380" cy="1985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rot="5400000" flipH="1" flipV="1">
            <a:off x="2380079" y="3178973"/>
            <a:ext cx="357190" cy="285752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rot="10800000">
            <a:off x="3130178" y="3143254"/>
            <a:ext cx="299802" cy="299664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200" dirty="0" smtClean="0">
                <a:latin typeface="+mj-lt"/>
              </a:rPr>
              <a:t>Get More information</a:t>
            </a:r>
            <a:endParaRPr lang="zh-TW" altLang="en-US" sz="3200" dirty="0">
              <a:latin typeface="+mj-lt"/>
              <a:ea typeface="微軟正黑體" pitchFamily="34" charset="-120"/>
            </a:endParaRPr>
          </a:p>
        </p:txBody>
      </p:sp>
      <p:sp>
        <p:nvSpPr>
          <p:cNvPr id="4" name="Shape 231"/>
          <p:cNvSpPr txBox="1">
            <a:spLocks/>
          </p:cNvSpPr>
          <p:nvPr/>
        </p:nvSpPr>
        <p:spPr>
          <a:xfrm>
            <a:off x="0" y="1071552"/>
            <a:ext cx="9144000" cy="38576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55600" marR="0" lvl="0" indent="-12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88"/>
              </a:buClr>
              <a:buSzPct val="100000"/>
              <a:tabLst/>
              <a:defRPr/>
            </a:pPr>
            <a:r>
              <a:rPr kumimoji="0" 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https://www.qnap.com/solution/hybrid-backup-sync/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en</a:t>
            </a:r>
            <a:r>
              <a:rPr kumimoji="0" 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/</a:t>
            </a:r>
            <a:endParaRPr kumimoji="0" lang="zh-TW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70"/>
          <a:stretch>
            <a:fillRect/>
          </a:stretch>
        </p:blipFill>
        <p:spPr bwMode="auto">
          <a:xfrm>
            <a:off x="1785918" y="1707654"/>
            <a:ext cx="5554959" cy="3034030"/>
          </a:xfrm>
          <a:prstGeom prst="roundRect">
            <a:avLst>
              <a:gd name="adj" fmla="val 72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12452"/>
            <a:ext cx="8520600" cy="659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altLang="zh-TW" sz="2800" dirty="0" smtClean="0"/>
              <a:t>How is QNAP SSD Cache different from others?</a:t>
            </a:r>
            <a:endParaRPr lang="zh-TW" sz="28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14348" y="1152475"/>
            <a:ext cx="8117952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TW" b="1" dirty="0" smtClean="0">
                <a:solidFill>
                  <a:schemeClr val="tx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Optimized SSD Cache configurations for business applications</a:t>
            </a:r>
            <a:r>
              <a:rPr lang="zh-TW" sz="1800" b="1" dirty="0" smtClean="0">
                <a:solidFill>
                  <a:schemeClr val="tx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:</a:t>
            </a:r>
            <a:endParaRPr lang="zh-TW" sz="1800" b="1" dirty="0">
              <a:solidFill>
                <a:schemeClr val="tx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68" name="Shape 68"/>
          <p:cNvGraphicFramePr/>
          <p:nvPr/>
        </p:nvGraphicFramePr>
        <p:xfrm>
          <a:off x="904900" y="1714494"/>
          <a:ext cx="7239000" cy="2659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0150"/>
                <a:gridCol w="2355850"/>
                <a:gridCol w="2413000"/>
              </a:tblGrid>
              <a:tr h="381000">
                <a:tc>
                  <a:txBody>
                    <a:bodyPr/>
                    <a:lstStyle/>
                    <a:p>
                      <a:pPr fontAlgn="t"/>
                      <a:r>
                        <a:rPr lang="zh-TW" altLang="en-US" dirty="0">
                          <a:latin typeface="+mj-lt"/>
                        </a:rPr>
                        <a:t> </a:t>
                      </a:r>
                    </a:p>
                  </a:txBody>
                  <a:tcPr marL="95250" marR="95250" marT="95250" marB="9525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Other </a:t>
                      </a:r>
                      <a:endParaRPr lang="en-US" dirty="0">
                        <a:latin typeface="+mj-lt"/>
                      </a:endParaRPr>
                    </a:p>
                  </a:txBody>
                  <a:tcPr marL="95250" marR="95250" marT="95250" marB="9525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QNAP</a:t>
                      </a:r>
                      <a:endParaRPr lang="en-US">
                        <a:latin typeface="+mj-lt"/>
                      </a:endParaRPr>
                    </a:p>
                  </a:txBody>
                  <a:tcPr marL="95250" marR="95250" marT="95250" marB="95250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666666"/>
                          </a:solidFill>
                          <a:latin typeface="+mj-lt"/>
                        </a:rPr>
                        <a:t>SSD Cache Utilization</a:t>
                      </a:r>
                      <a:endParaRPr lang="en-US" dirty="0"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One SSD device </a:t>
                      </a:r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or </a:t>
                      </a: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RAID for one volume / LUN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4A86E8"/>
                          </a:solidFill>
                          <a:latin typeface="+mj-lt"/>
                        </a:rPr>
                        <a:t>Global cache for all volumes / LUNs</a:t>
                      </a:r>
                      <a:endParaRPr lang="en-US">
                        <a:latin typeface="+mj-lt"/>
                      </a:endParaRPr>
                    </a:p>
                  </a:txBody>
                  <a:tcPr marL="95250" marR="95250" marT="95250" marB="95250"/>
                </a:tc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666666"/>
                          </a:solidFill>
                          <a:latin typeface="+mj-lt"/>
                        </a:rPr>
                        <a:t>Enable/Disable SSD Cache</a:t>
                      </a:r>
                      <a:endParaRPr lang="en-US"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Service </a:t>
                      </a:r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interrupted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4A86E8"/>
                          </a:solidFill>
                          <a:latin typeface="+mj-lt"/>
                        </a:rPr>
                        <a:t>Service up and running</a:t>
                      </a:r>
                      <a:endParaRPr lang="en-US" dirty="0">
                        <a:latin typeface="+mj-lt"/>
                      </a:endParaRPr>
                    </a:p>
                  </a:txBody>
                  <a:tcPr marL="95250" marR="95250" marT="95250" marB="95250"/>
                </a:tc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666666"/>
                          </a:solidFill>
                          <a:latin typeface="+mj-lt"/>
                        </a:rPr>
                        <a:t>SSD recovery after Hot plug (read cache)</a:t>
                      </a:r>
                      <a:endParaRPr lang="en-US"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Service </a:t>
                      </a:r>
                      <a:r>
                        <a:rPr lang="en-US" altLang="zh-TW" sz="14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interrupted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i="0" u="none" strike="noStrike" cap="none" dirty="0" smtClean="0">
                          <a:solidFill>
                            <a:srgbClr val="4A86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up and running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666666"/>
                          </a:solidFill>
                          <a:latin typeface="+mj-lt"/>
                        </a:rPr>
                        <a:t>SSD recovery after Hot plug (read-write cache)</a:t>
                      </a:r>
                      <a:endParaRPr lang="en-US"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Service </a:t>
                      </a:r>
                      <a:r>
                        <a:rPr lang="en-US" altLang="zh-TW" sz="1400" b="1" i="0" u="none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interrupted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i="0" u="none" strike="noStrike" cap="none" dirty="0" smtClean="0">
                          <a:solidFill>
                            <a:srgbClr val="4A86E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up and running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12452"/>
            <a:ext cx="8520600" cy="659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altLang="zh-TW" dirty="0" smtClean="0"/>
              <a:t>Read Write Cache</a:t>
            </a:r>
            <a:endParaRPr lang="zh-TW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altLang="zh-TW" b="1" dirty="0" smtClean="0">
                <a:solidFill>
                  <a:schemeClr val="tx1"/>
                </a:solidFill>
              </a:rPr>
              <a:t>The difference between Read-Only and Read-Write Cache: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sz="1800" dirty="0">
              <a:solidFill>
                <a:srgbClr val="434343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6182" y="2165992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smtClean="0">
                <a:solidFill>
                  <a:schemeClr val="tx1"/>
                </a:solidFill>
              </a:rPr>
              <a:t>When using Read-Write Cache, SSD cache should be created as a protected RAID to prevent data loss.</a:t>
            </a:r>
          </a:p>
          <a:p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zh-TW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Shape 67"/>
          <p:cNvSpPr txBox="1">
            <a:spLocks/>
          </p:cNvSpPr>
          <p:nvPr/>
        </p:nvSpPr>
        <p:spPr>
          <a:xfrm>
            <a:off x="214282" y="4068650"/>
            <a:ext cx="1643074" cy="357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tabLst/>
              <a:defRPr/>
            </a:pPr>
            <a:r>
              <a:rPr kumimoji="0" lang="en-US" altLang="zh-TW" sz="80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 capacity=hard drive</a:t>
            </a:r>
            <a:endParaRPr kumimoji="0" lang="zh-TW" sz="80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" name="群組 62"/>
          <p:cNvGrpSpPr/>
          <p:nvPr/>
        </p:nvGrpSpPr>
        <p:grpSpPr>
          <a:xfrm>
            <a:off x="500034" y="1785932"/>
            <a:ext cx="4071966" cy="2711346"/>
            <a:chOff x="500034" y="1714494"/>
            <a:chExt cx="4071966" cy="2711346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571472" y="2709582"/>
              <a:ext cx="2643206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3500430" y="4000510"/>
              <a:ext cx="146236" cy="1554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500430" y="4214824"/>
              <a:ext cx="146236" cy="155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5" name="直線接點 24"/>
            <p:cNvCxnSpPr/>
            <p:nvPr/>
          </p:nvCxnSpPr>
          <p:spPr>
            <a:xfrm>
              <a:off x="571472" y="2428874"/>
              <a:ext cx="2643206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群組 46"/>
            <p:cNvGrpSpPr/>
            <p:nvPr/>
          </p:nvGrpSpPr>
          <p:grpSpPr>
            <a:xfrm>
              <a:off x="571472" y="1714494"/>
              <a:ext cx="1071570" cy="2286016"/>
              <a:chOff x="571472" y="1714494"/>
              <a:chExt cx="1071570" cy="228601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71472" y="1714494"/>
                <a:ext cx="1071570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71472" y="2440635"/>
                <a:ext cx="428628" cy="2739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63142" y="2440635"/>
                <a:ext cx="428628" cy="15598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rot="5400000" flipH="1" flipV="1">
                <a:off x="643704" y="2285998"/>
                <a:ext cx="284958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/>
              <p:nvPr/>
            </p:nvCxnSpPr>
            <p:spPr>
              <a:xfrm rot="5400000" flipH="1" flipV="1">
                <a:off x="1175730" y="2285998"/>
                <a:ext cx="284958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>
              <a:xfrm rot="16200000" flipH="1" flipV="1">
                <a:off x="1358084" y="2285204"/>
                <a:ext cx="284958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/>
              <p:cNvCxnSpPr/>
              <p:nvPr/>
            </p:nvCxnSpPr>
            <p:spPr>
              <a:xfrm rot="10800000">
                <a:off x="1000100" y="2571750"/>
                <a:ext cx="28575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線單箭頭接點 34"/>
            <p:cNvCxnSpPr/>
            <p:nvPr/>
          </p:nvCxnSpPr>
          <p:spPr>
            <a:xfrm rot="5400000" flipH="1" flipV="1">
              <a:off x="932398" y="3210956"/>
              <a:ext cx="1565752" cy="1588"/>
            </a:xfrm>
            <a:prstGeom prst="straightConnector1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71472" y="3995456"/>
              <a:ext cx="2643206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571472" y="4357700"/>
              <a:ext cx="2643206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48"/>
            <p:cNvGrpSpPr/>
            <p:nvPr/>
          </p:nvGrpSpPr>
          <p:grpSpPr>
            <a:xfrm>
              <a:off x="1965706" y="1714494"/>
              <a:ext cx="1071570" cy="2286016"/>
              <a:chOff x="571472" y="1714494"/>
              <a:chExt cx="1071570" cy="2286016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571472" y="1714494"/>
                <a:ext cx="1071570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71472" y="2440635"/>
                <a:ext cx="428628" cy="2739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163142" y="2440635"/>
                <a:ext cx="428628" cy="15598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53" name="直線單箭頭接點 52"/>
              <p:cNvCxnSpPr/>
              <p:nvPr/>
            </p:nvCxnSpPr>
            <p:spPr>
              <a:xfrm rot="5400000" flipH="1" flipV="1">
                <a:off x="643704" y="2285998"/>
                <a:ext cx="284958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單箭頭接點 53"/>
              <p:cNvCxnSpPr/>
              <p:nvPr/>
            </p:nvCxnSpPr>
            <p:spPr>
              <a:xfrm rot="5400000" flipH="1" flipV="1">
                <a:off x="1175730" y="2285998"/>
                <a:ext cx="284958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/>
              <p:cNvCxnSpPr/>
              <p:nvPr/>
            </p:nvCxnSpPr>
            <p:spPr>
              <a:xfrm rot="16200000" flipH="1" flipV="1">
                <a:off x="1358084" y="2285204"/>
                <a:ext cx="284958" cy="79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單箭頭接點 55"/>
              <p:cNvCxnSpPr/>
              <p:nvPr/>
            </p:nvCxnSpPr>
            <p:spPr>
              <a:xfrm rot="10800000">
                <a:off x="1017526" y="2498154"/>
                <a:ext cx="28575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Shape 67"/>
            <p:cNvSpPr txBox="1">
              <a:spLocks/>
            </p:cNvSpPr>
            <p:nvPr/>
          </p:nvSpPr>
          <p:spPr>
            <a:xfrm>
              <a:off x="500034" y="1785932"/>
              <a:ext cx="1143008" cy="285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11430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US" altLang="zh-TW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Read Caching</a:t>
              </a:r>
              <a:endParaRPr kumimoji="0" lang="zh-TW" sz="9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8" name="Shape 67"/>
            <p:cNvSpPr txBox="1">
              <a:spLocks/>
            </p:cNvSpPr>
            <p:nvPr/>
          </p:nvSpPr>
          <p:spPr>
            <a:xfrm>
              <a:off x="1971304" y="1785932"/>
              <a:ext cx="957622" cy="357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114300" marR="0" lvl="0" indent="0" algn="ctr" defTabSz="914400" rtl="0" eaLnBrk="1" fontAlgn="auto" latinLnBrk="0" hangingPunct="1">
                <a:spcBef>
                  <a:spcPts val="0"/>
                </a:spcBef>
                <a:buClr>
                  <a:schemeClr val="dk2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US" altLang="zh-TW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Read / Write</a:t>
              </a:r>
            </a:p>
            <a:p>
              <a:pPr marL="114300" marR="0" lvl="0" indent="0" algn="ctr" defTabSz="914400" rtl="0" eaLnBrk="1" fontAlgn="auto" latinLnBrk="0" hangingPunct="1">
                <a:spcBef>
                  <a:spcPts val="0"/>
                </a:spcBef>
                <a:buClr>
                  <a:schemeClr val="dk2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US" altLang="zh-TW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Caching</a:t>
              </a:r>
              <a:endParaRPr kumimoji="0" lang="zh-TW" sz="9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0" name="Shape 67"/>
            <p:cNvSpPr txBox="1">
              <a:spLocks/>
            </p:cNvSpPr>
            <p:nvPr/>
          </p:nvSpPr>
          <p:spPr>
            <a:xfrm>
              <a:off x="1714480" y="4000510"/>
              <a:ext cx="1643074" cy="357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11430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US" altLang="zh-TW" sz="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Total capacity=hard drive</a:t>
              </a:r>
              <a:endParaRPr kumimoji="0" lang="zh-TW" sz="80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1" name="Shape 67"/>
            <p:cNvSpPr txBox="1">
              <a:spLocks/>
            </p:cNvSpPr>
            <p:nvPr/>
          </p:nvSpPr>
          <p:spPr>
            <a:xfrm>
              <a:off x="3428992" y="3929072"/>
              <a:ext cx="1143008" cy="285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11430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SzPct val="100000"/>
                <a:buFont typeface="Arial"/>
                <a:buNone/>
                <a:tabLst/>
                <a:defRPr/>
              </a:pPr>
              <a:r>
                <a:rPr lang="en-US" altLang="zh-TW" sz="800" b="1" dirty="0" smtClean="0">
                  <a:solidFill>
                    <a:schemeClr val="dk2"/>
                  </a:solidFill>
                  <a:ea typeface="Microsoft JhengHei"/>
                </a:rPr>
                <a:t>HDD STORAGE</a:t>
              </a:r>
              <a:endParaRPr kumimoji="0" lang="zh-TW" sz="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2" name="Shape 67"/>
            <p:cNvSpPr txBox="1">
              <a:spLocks/>
            </p:cNvSpPr>
            <p:nvPr/>
          </p:nvSpPr>
          <p:spPr>
            <a:xfrm>
              <a:off x="3428992" y="4140088"/>
              <a:ext cx="1143008" cy="285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11430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SzPct val="100000"/>
                <a:buFont typeface="Arial"/>
                <a:buNone/>
                <a:tabLst/>
                <a:defRPr/>
              </a:pPr>
              <a:r>
                <a:rPr lang="en-US" altLang="zh-TW" sz="800" b="1" dirty="0" smtClean="0">
                  <a:solidFill>
                    <a:schemeClr val="dk2"/>
                  </a:solidFill>
                  <a:ea typeface="Microsoft JhengHei"/>
                </a:rPr>
                <a:t>SDD STORAGE</a:t>
              </a:r>
              <a:endParaRPr kumimoji="0" lang="zh-TW" sz="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37" name="直線單箭頭接點 36"/>
          <p:cNvCxnSpPr/>
          <p:nvPr/>
        </p:nvCxnSpPr>
        <p:spPr>
          <a:xfrm rot="16200000" flipH="1" flipV="1">
            <a:off x="2197670" y="2351634"/>
            <a:ext cx="284958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2411760" y="2713608"/>
            <a:ext cx="2857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rot="5400000" flipH="1" flipV="1">
            <a:off x="2349758" y="3279666"/>
            <a:ext cx="1565752" cy="1588"/>
          </a:xfrm>
          <a:prstGeom prst="straightConnector1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06850" y="335775"/>
            <a:ext cx="8921100" cy="73577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altLang="zh-TW" dirty="0" smtClean="0"/>
              <a:t>SSD Cache for one volume/LUN</a:t>
            </a:r>
            <a:endParaRPr lang="zh-TW" dirty="0">
              <a:solidFill>
                <a:srgbClr val="F3F3F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8572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SSD Cache that can only apply to one volume at a time: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User can only select Read-Only Cache when have multiple volumes with 2 SSD.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58" y="1928808"/>
            <a:ext cx="3559000" cy="2871774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514" y="1928808"/>
            <a:ext cx="4705275" cy="2163175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0" y="366300"/>
            <a:ext cx="9066000" cy="717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altLang="zh-TW" dirty="0" smtClean="0"/>
              <a:t>QNAP Global On-Demand SSD Cache</a:t>
            </a:r>
            <a:endParaRPr lang="zh-TW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23432" y="1071552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SSD Cache that can apply to all volumes and </a:t>
            </a:r>
            <a:r>
              <a:rPr lang="en-US" altLang="zh-TW" dirty="0" err="1" smtClean="0">
                <a:solidFill>
                  <a:schemeClr val="tx1"/>
                </a:solidFill>
              </a:rPr>
              <a:t>iSCSI</a:t>
            </a:r>
            <a:r>
              <a:rPr lang="en-US" altLang="zh-TW" dirty="0" smtClean="0">
                <a:solidFill>
                  <a:schemeClr val="tx1"/>
                </a:solidFill>
              </a:rPr>
              <a:t> LUN with single setup: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Allows user to apply global Read-Write Cache on multiple volumes.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325" y="1857370"/>
            <a:ext cx="6083071" cy="2933099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4" name="Shape 84"/>
          <p:cNvSpPr/>
          <p:nvPr/>
        </p:nvSpPr>
        <p:spPr>
          <a:xfrm>
            <a:off x="4643438" y="3343290"/>
            <a:ext cx="2857520" cy="137160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0" y="1857370"/>
            <a:ext cx="9144000" cy="92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altLang="zh-TW" sz="4000" dirty="0" smtClean="0">
                <a:solidFill>
                  <a:srgbClr val="002060"/>
                </a:solidFill>
                <a:latin typeface="+mj-lt"/>
                <a:ea typeface="Microsoft JhengHei"/>
                <a:cs typeface="Microsoft JhengHei"/>
                <a:sym typeface="Arial"/>
              </a:rPr>
              <a:t>QNAP Hybrid Backup Sync</a:t>
            </a:r>
            <a:br>
              <a:rPr lang="en-US" altLang="zh-TW" sz="4000" dirty="0" smtClean="0">
                <a:solidFill>
                  <a:srgbClr val="002060"/>
                </a:solidFill>
                <a:latin typeface="+mj-lt"/>
                <a:ea typeface="Microsoft JhengHei"/>
                <a:cs typeface="Microsoft JhengHei"/>
                <a:sym typeface="Arial"/>
              </a:rPr>
            </a:br>
            <a:r>
              <a:rPr lang="en-US" altLang="zh-TW" sz="2400" dirty="0" smtClean="0">
                <a:solidFill>
                  <a:srgbClr val="002060"/>
                </a:solidFill>
                <a:latin typeface="+mj-lt"/>
                <a:ea typeface="Microsoft JhengHei"/>
                <a:cs typeface="Microsoft JhengHei"/>
                <a:sym typeface="Arial"/>
              </a:rPr>
              <a:t>Solid Backup Solutions for Data Security and Recovery</a:t>
            </a:r>
            <a:endParaRPr lang="zh-TW" altLang="en-US" sz="3200" dirty="0" smtClean="0">
              <a:solidFill>
                <a:srgbClr val="002060"/>
              </a:solidFill>
              <a:latin typeface="+mj-lt"/>
              <a:ea typeface="Microsoft JhengHei"/>
              <a:cs typeface="Microsoft JhengHei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0" y="3429006"/>
            <a:ext cx="9144000" cy="571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zh-TW" sz="200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QNAP </a:t>
            </a:r>
            <a:r>
              <a:rPr lang="zh-TW" sz="20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Systems, Inc</a:t>
            </a:r>
            <a:r>
              <a:rPr lang="zh-TW" sz="200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zh-TW" sz="20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300037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  <a:buSzPct val="25000"/>
            </a:pPr>
            <a:r>
              <a:rPr lang="en-US" altLang="zh-TW" sz="2000" b="1" dirty="0" smtClean="0">
                <a:solidFill>
                  <a:srgbClr val="0070C0"/>
                </a:solidFill>
                <a:latin typeface="+mn-lt"/>
                <a:ea typeface="Microsoft JhengHei"/>
                <a:cs typeface="Microsoft JhengHei"/>
              </a:rPr>
              <a:t>To realize 10GbE high performance backup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P2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357436"/>
            <a:ext cx="2075209" cy="2071702"/>
          </a:xfrm>
          <a:prstGeom prst="rect">
            <a:avLst/>
          </a:prstGeom>
        </p:spPr>
      </p:pic>
      <p:pic>
        <p:nvPicPr>
          <p:cNvPr id="23" name="圖片 22" descr="P2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357436"/>
            <a:ext cx="2075209" cy="2071702"/>
          </a:xfrm>
          <a:prstGeom prst="rect">
            <a:avLst/>
          </a:prstGeom>
        </p:spPr>
      </p:pic>
      <p:pic>
        <p:nvPicPr>
          <p:cNvPr id="22" name="圖片 21" descr="P2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357437"/>
            <a:ext cx="2075209" cy="207170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pPr lvl="0"/>
            <a:r>
              <a:rPr lang="en-US" altLang="zh-TW" sz="30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A Solid Data Protection Solution in one App</a:t>
            </a:r>
            <a:endParaRPr lang="zh-TW" altLang="en-US" sz="3000" dirty="0">
              <a:solidFill>
                <a:schemeClr val="bg1"/>
              </a:solidFill>
              <a:latin typeface="+mj-lt"/>
              <a:ea typeface="微軟正黑體" pitchFamily="34" charset="-120"/>
              <a:cs typeface="Microsoft JhengHei"/>
              <a:sym typeface="Microsoft JhengHei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43240" y="1428742"/>
            <a:ext cx="3929090" cy="642942"/>
          </a:xfrm>
        </p:spPr>
        <p:txBody>
          <a:bodyPr/>
          <a:lstStyle/>
          <a:p>
            <a:pPr marL="342900" lvl="0" indent="-165100">
              <a:lnSpc>
                <a:spcPct val="100000"/>
              </a:lnSpc>
              <a:buClr>
                <a:srgbClr val="0E7988"/>
              </a:buClr>
              <a:buSzPct val="25000"/>
              <a:buNone/>
            </a:pPr>
            <a:r>
              <a:rPr lang="en-US" altLang="zh-TW" sz="28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  <a:cs typeface="Arial"/>
                <a:sym typeface="Arial"/>
              </a:rPr>
              <a:t>Hybrid Backup Sync</a:t>
            </a:r>
            <a:endParaRPr lang="zh-TW" altLang="en-US" sz="2800" b="1" dirty="0">
              <a:solidFill>
                <a:srgbClr val="0070C0"/>
              </a:solidFill>
              <a:latin typeface="+mn-lt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13" name="圖片 12" descr="Hybrid Bakcup Syn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285866"/>
            <a:ext cx="857256" cy="85725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1071538" y="242887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Backup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500430" y="242887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Restore</a:t>
            </a:r>
            <a:endParaRPr lang="zh-TW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929322" y="242887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Sync</a:t>
            </a:r>
            <a:endParaRPr lang="zh-TW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0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Backup – Hybrid Cloud Perfectly Integrated</a:t>
            </a:r>
          </a:p>
        </p:txBody>
      </p:sp>
      <p:pic>
        <p:nvPicPr>
          <p:cNvPr id="6" name="圖片 5" descr="P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1" y="1285866"/>
            <a:ext cx="3402851" cy="340460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857487" y="2272727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Cloud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71999" y="2272727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Local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14743" y="364332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Remote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grpSp>
        <p:nvGrpSpPr>
          <p:cNvPr id="12" name="Shape 56"/>
          <p:cNvGrpSpPr/>
          <p:nvPr/>
        </p:nvGrpSpPr>
        <p:grpSpPr>
          <a:xfrm>
            <a:off x="357157" y="2192017"/>
            <a:ext cx="1606753" cy="786226"/>
            <a:chOff x="251519" y="2499741"/>
            <a:chExt cx="1944216" cy="951356"/>
          </a:xfrm>
        </p:grpSpPr>
        <p:pic>
          <p:nvPicPr>
            <p:cNvPr id="13" name="Shape 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5536" y="2499741"/>
              <a:ext cx="447300" cy="44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9591" y="2499741"/>
              <a:ext cx="447300" cy="44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5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63688" y="3003798"/>
              <a:ext cx="432047" cy="432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6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31640" y="2499741"/>
              <a:ext cx="447300" cy="44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6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5575" y="3003798"/>
              <a:ext cx="447300" cy="44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6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1519" y="3003798"/>
              <a:ext cx="447300" cy="44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6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59632" y="3003798"/>
              <a:ext cx="447300" cy="44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圖片 21" descr="P3-2-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793" y="1691951"/>
            <a:ext cx="1084456" cy="1281087"/>
          </a:xfrm>
          <a:prstGeom prst="rect">
            <a:avLst/>
          </a:prstGeom>
        </p:spPr>
      </p:pic>
      <p:pic>
        <p:nvPicPr>
          <p:cNvPr id="23" name="圖片 22" descr="P3-2-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1538" y="4000510"/>
            <a:ext cx="1785950" cy="753677"/>
          </a:xfrm>
          <a:prstGeom prst="rect">
            <a:avLst/>
          </a:prstGeom>
        </p:spPr>
      </p:pic>
      <p:pic>
        <p:nvPicPr>
          <p:cNvPr id="33" name="圖片 32" descr="P3-2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263" y="2201822"/>
            <a:ext cx="2071703" cy="77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P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03" y="440793"/>
            <a:ext cx="6850608" cy="52111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1000"/>
            <a:ext cx="9144000" cy="660552"/>
          </a:xfrm>
        </p:spPr>
        <p:txBody>
          <a:bodyPr/>
          <a:lstStyle/>
          <a:p>
            <a:r>
              <a:rPr lang="en-US" altLang="zh-TW" sz="3200" dirty="0" smtClean="0">
                <a:latin typeface="+mj-lt"/>
                <a:ea typeface="微軟正黑體" pitchFamily="34" charset="-120"/>
                <a:cs typeface="Arial"/>
                <a:sym typeface="Arial"/>
              </a:rPr>
              <a:t>Backup - Essential of Smart Backup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72000" y="192880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</a:rPr>
              <a:t>Data</a:t>
            </a:r>
          </a:p>
          <a:p>
            <a:pPr algn="ctr"/>
            <a:r>
              <a:rPr lang="en-US" altLang="zh-TW" sz="16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</a:rPr>
              <a:t>Reduction</a:t>
            </a:r>
            <a:endParaRPr lang="zh-TW" altLang="en-US" sz="1600" b="1" dirty="0">
              <a:solidFill>
                <a:srgbClr val="0070C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71868" y="314325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</a:rPr>
              <a:t>Multi-Version</a:t>
            </a:r>
          </a:p>
          <a:p>
            <a:pPr algn="ctr"/>
            <a:r>
              <a:rPr lang="en-US" altLang="zh-TW" sz="16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</a:rPr>
              <a:t>Backup</a:t>
            </a:r>
            <a:endParaRPr lang="zh-TW" altLang="en-US" sz="1600" b="1" dirty="0">
              <a:solidFill>
                <a:srgbClr val="0070C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86314" y="371475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</a:rPr>
              <a:t>Data</a:t>
            </a:r>
          </a:p>
          <a:p>
            <a:pPr algn="ctr"/>
            <a:r>
              <a:rPr lang="en-US" altLang="zh-TW" sz="1600" b="1" dirty="0" smtClean="0">
                <a:solidFill>
                  <a:srgbClr val="0070C0"/>
                </a:solidFill>
                <a:latin typeface="+mn-lt"/>
                <a:ea typeface="微軟正黑體" pitchFamily="34" charset="-120"/>
              </a:rPr>
              <a:t>Security</a:t>
            </a:r>
            <a:endParaRPr lang="zh-TW" altLang="en-US" sz="1600" b="1" dirty="0">
              <a:solidFill>
                <a:srgbClr val="0070C0"/>
              </a:solidFill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526</Words>
  <Application>Microsoft Office PowerPoint</Application>
  <PresentationFormat>全屏显示(16:9)</PresentationFormat>
  <Paragraphs>126</Paragraphs>
  <Slides>20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Simple Light</vt:lpstr>
      <vt:lpstr>QNAP SSD Cache</vt:lpstr>
      <vt:lpstr>How is QNAP SSD Cache different from others?</vt:lpstr>
      <vt:lpstr>Read Write Cache</vt:lpstr>
      <vt:lpstr>SSD Cache for one volume/LUN</vt:lpstr>
      <vt:lpstr>QNAP Global On-Demand SSD Cache</vt:lpstr>
      <vt:lpstr>QNAP Hybrid Backup Sync Solid Backup Solutions for Data Security and Recovery</vt:lpstr>
      <vt:lpstr>A Solid Data Protection Solution in one App</vt:lpstr>
      <vt:lpstr>Backup – Hybrid Cloud Perfectly Integrated</vt:lpstr>
      <vt:lpstr>Backup - Essential of Smart Backup</vt:lpstr>
      <vt:lpstr>Multi-version Backup</vt:lpstr>
      <vt:lpstr>Back up over 10 Gigabit Ethernet </vt:lpstr>
      <vt:lpstr>Demo – Remote Backup</vt:lpstr>
      <vt:lpstr>Cloud Security and Data Reduction</vt:lpstr>
      <vt:lpstr>PowerPoint 演示文稿</vt:lpstr>
      <vt:lpstr>Sync – Access the data anytime and anywhere </vt:lpstr>
      <vt:lpstr>Cloud Sync - Flexible Settings to Meet Your Needs</vt:lpstr>
      <vt:lpstr>PowerPoint 演示文稿</vt:lpstr>
      <vt:lpstr>Comprehensive Data Protection Solutions</vt:lpstr>
      <vt:lpstr>Get More information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ARM-based NAS 重大進化 支援快照</dc:title>
  <dc:creator>FannieChen</dc:creator>
  <cp:lastModifiedBy>Windows 使用者</cp:lastModifiedBy>
  <cp:revision>229</cp:revision>
  <dcterms:modified xsi:type="dcterms:W3CDTF">2017-10-25T02:09:02Z</dcterms:modified>
</cp:coreProperties>
</file>