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70" r:id="rId2"/>
    <p:sldId id="296" r:id="rId3"/>
    <p:sldId id="295" r:id="rId4"/>
    <p:sldId id="298" r:id="rId5"/>
    <p:sldId id="299" r:id="rId6"/>
    <p:sldId id="328" r:id="rId7"/>
    <p:sldId id="297" r:id="rId8"/>
    <p:sldId id="313" r:id="rId9"/>
    <p:sldId id="326" r:id="rId10"/>
    <p:sldId id="334" r:id="rId11"/>
    <p:sldId id="279" r:id="rId12"/>
    <p:sldId id="311" r:id="rId13"/>
    <p:sldId id="331" r:id="rId14"/>
    <p:sldId id="332" r:id="rId15"/>
    <p:sldId id="336" r:id="rId16"/>
    <p:sldId id="333" r:id="rId17"/>
    <p:sldId id="301" r:id="rId18"/>
    <p:sldId id="314" r:id="rId19"/>
    <p:sldId id="315" r:id="rId20"/>
    <p:sldId id="303" r:id="rId21"/>
    <p:sldId id="325" r:id="rId22"/>
    <p:sldId id="300" r:id="rId23"/>
    <p:sldId id="312" r:id="rId24"/>
    <p:sldId id="304" r:id="rId25"/>
    <p:sldId id="306" r:id="rId26"/>
    <p:sldId id="316" r:id="rId27"/>
    <p:sldId id="317" r:id="rId28"/>
    <p:sldId id="319" r:id="rId29"/>
    <p:sldId id="320" r:id="rId30"/>
    <p:sldId id="327" r:id="rId31"/>
    <p:sldId id="302" r:id="rId32"/>
    <p:sldId id="324" r:id="rId33"/>
    <p:sldId id="329" r:id="rId34"/>
    <p:sldId id="330" r:id="rId35"/>
    <p:sldId id="305" r:id="rId36"/>
    <p:sldId id="322" r:id="rId37"/>
    <p:sldId id="323" r:id="rId38"/>
    <p:sldId id="335" r:id="rId39"/>
    <p:sldId id="307" r:id="rId40"/>
    <p:sldId id="308" r:id="rId41"/>
    <p:sldId id="309" r:id="rId42"/>
    <p:sldId id="310" r:id="rId43"/>
    <p:sldId id="261" r:id="rId4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7A06"/>
    <a:srgbClr val="0D0D0D"/>
    <a:srgbClr val="B47800"/>
    <a:srgbClr val="A4BACF"/>
    <a:srgbClr val="73D3CE"/>
    <a:srgbClr val="222625"/>
    <a:srgbClr val="1D1D1F"/>
    <a:srgbClr val="4DB0E4"/>
    <a:srgbClr val="A7BDD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4A104-47E8-7144-9175-72B2A7276CBA}" v="211" dt="2022-01-19T08:47:06.240"/>
    <p1510:client id="{328628A4-4739-3048-B654-6371D4A329DB}" v="2693" dt="2022-01-18T08:56:00.881"/>
    <p1510:client id="{368DF80D-86BD-4282-AC6B-F465ACC13E76}" v="81" dt="2022-01-19T08:55:00.523"/>
    <p1510:client id="{41EB921B-4BB4-44B5-941B-10959BA0CAED}" v="155" dt="2022-01-19T02:24:14.553"/>
    <p1510:client id="{82188321-6EE0-E6E2-FA61-116342E785F7}" v="16" dt="2022-01-19T08:58:16.785"/>
    <p1510:client id="{843A0188-FA8A-3F4F-82C1-E2899E889E7E}" v="633" dt="2022-01-19T03:40:50.978"/>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2022/1/19</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2022/1/19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HS-264 are designed in new housing with one piece heatsink, to brings you  not only modern fashion but also quiet experience. Perfectly fitted your house.</a:t>
            </a:r>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215266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270475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 altLang="zh-TW"/>
              <a:t>https://</a:t>
            </a:r>
            <a:r>
              <a:rPr kumimoji="1" lang="en" altLang="zh-TW" err="1"/>
              <a:t>www.qnap.com</a:t>
            </a:r>
            <a:r>
              <a:rPr kumimoji="1" lang="en" altLang="zh-TW"/>
              <a:t>/event/2020/world-backup-day/</a:t>
            </a:r>
            <a:r>
              <a:rPr kumimoji="1" lang="en" altLang="zh-TW" err="1"/>
              <a:t>zh-tw</a:t>
            </a:r>
            <a:r>
              <a:rPr kumimoji="1" lang="en" altLang="zh-TW"/>
              <a:t>/’</a:t>
            </a:r>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33</a:t>
            </a:fld>
            <a:endParaRPr lang="zh-TW" altLang="en-US"/>
          </a:p>
        </p:txBody>
      </p:sp>
    </p:spTree>
    <p:extLst>
      <p:ext uri="{BB962C8B-B14F-4D97-AF65-F5344CB8AC3E}">
        <p14:creationId xmlns:p14="http://schemas.microsoft.com/office/powerpoint/2010/main" val="2953872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3" name="圖片 2" descr="一張含有 文字, 室內, 廚房電器, 咖啡機 的圖片&#10;&#10;自動產生的描述">
            <a:extLst>
              <a:ext uri="{FF2B5EF4-FFF2-40B4-BE49-F238E27FC236}">
                <a16:creationId xmlns:a16="http://schemas.microsoft.com/office/drawing/2014/main" id="{B71987D2-DEA0-45FB-B4B0-0318A41111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3" name="圖片 2" descr="一張含有 室內 的圖片&#10;&#10;自動產生的描述">
            <a:extLst>
              <a:ext uri="{FF2B5EF4-FFF2-40B4-BE49-F238E27FC236}">
                <a16:creationId xmlns:a16="http://schemas.microsoft.com/office/drawing/2014/main" id="{EF35865F-CDDD-4562-8215-1E8F19A657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8374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7B2DBB26-1667-4FF5-95EE-58A401F9BA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020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1FED1AC-1DD2-4A5E-A402-9F6123ACBB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08" y="0"/>
            <a:ext cx="12186584" cy="6858000"/>
          </a:xfrm>
          <a:prstGeom prst="rect">
            <a:avLst/>
          </a:prstGeom>
        </p:spPr>
      </p:pic>
    </p:spTree>
    <p:extLst>
      <p:ext uri="{BB962C8B-B14F-4D97-AF65-F5344CB8AC3E}">
        <p14:creationId xmlns:p14="http://schemas.microsoft.com/office/powerpoint/2010/main" val="27245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6" name="圖片 5" descr="一張含有 牆, 室內, 架子 的圖片&#10;&#10;自動產生的描述">
            <a:extLst>
              <a:ext uri="{FF2B5EF4-FFF2-40B4-BE49-F238E27FC236}">
                <a16:creationId xmlns:a16="http://schemas.microsoft.com/office/drawing/2014/main" id="{B3BAECF7-EA93-42E9-8F77-1A22B5ED8F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662" t="4722"/>
          <a:stretch/>
        </p:blipFill>
        <p:spPr>
          <a:xfrm>
            <a:off x="0" y="0"/>
            <a:ext cx="11176000" cy="6858000"/>
          </a:xfrm>
          <a:prstGeom prst="rect">
            <a:avLst/>
          </a:prstGeom>
        </p:spPr>
      </p:pic>
      <p:pic>
        <p:nvPicPr>
          <p:cNvPr id="4" name="圖片 3" descr="一張含有 牆, 室內, 架子 的圖片&#10;&#10;自動產生的描述">
            <a:extLst>
              <a:ext uri="{FF2B5EF4-FFF2-40B4-BE49-F238E27FC236}">
                <a16:creationId xmlns:a16="http://schemas.microsoft.com/office/drawing/2014/main" id="{B05D2B11-8285-44F9-9F1F-ED7AD5D2B03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8646" t="4722"/>
          <a:stretch/>
        </p:blipFill>
        <p:spPr>
          <a:xfrm flipH="1">
            <a:off x="11176000" y="0"/>
            <a:ext cx="1016000" cy="6858000"/>
          </a:xfrm>
          <a:prstGeom prst="rect">
            <a:avLst/>
          </a:prstGeom>
        </p:spPr>
      </p:pic>
    </p:spTree>
    <p:extLst>
      <p:ext uri="{BB962C8B-B14F-4D97-AF65-F5344CB8AC3E}">
        <p14:creationId xmlns:p14="http://schemas.microsoft.com/office/powerpoint/2010/main" val="4051238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4" name="圖片 3" descr="一張含有 文字, 室內, 電視, 牆 的圖片&#10;&#10;自動產生的描述">
            <a:extLst>
              <a:ext uri="{FF2B5EF4-FFF2-40B4-BE49-F238E27FC236}">
                <a16:creationId xmlns:a16="http://schemas.microsoft.com/office/drawing/2014/main" id="{C064528B-6155-481C-8298-944C9732C8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6728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descr="一張含有 文字, 監視器, 電子用品, 室內 的圖片&#10;&#10;自動產生的描述">
            <a:extLst>
              <a:ext uri="{FF2B5EF4-FFF2-40B4-BE49-F238E27FC236}">
                <a16:creationId xmlns:a16="http://schemas.microsoft.com/office/drawing/2014/main" id="{B22595B2-8325-4A13-A760-406E045BB7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615" cy="6857999"/>
          </a:xfrm>
          <a:prstGeom prst="rect">
            <a:avLst/>
          </a:prstGeom>
        </p:spPr>
      </p:pic>
    </p:spTree>
    <p:extLst>
      <p:ext uri="{BB962C8B-B14F-4D97-AF65-F5344CB8AC3E}">
        <p14:creationId xmlns:p14="http://schemas.microsoft.com/office/powerpoint/2010/main" val="1283296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7C7F57DE-D788-4DD3-A8E5-3312D01D51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4002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pic>
        <p:nvPicPr>
          <p:cNvPr id="7" name="圖片 6" descr="一張含有 文字 的圖片&#10;&#10;自動產生的描述">
            <a:extLst>
              <a:ext uri="{FF2B5EF4-FFF2-40B4-BE49-F238E27FC236}">
                <a16:creationId xmlns:a16="http://schemas.microsoft.com/office/drawing/2014/main" id="{2CB8A01B-4379-4B19-B1F9-663C0E1E50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9098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3C462A0-82C2-48D6-989D-8BB7B72857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370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1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5" name="圖片 4" descr="一張含有 文字, 電子用品, 顯示 的圖片&#10;&#10;自動產生的描述">
            <a:extLst>
              <a:ext uri="{FF2B5EF4-FFF2-40B4-BE49-F238E27FC236}">
                <a16:creationId xmlns:a16="http://schemas.microsoft.com/office/drawing/2014/main" id="{37B1F271-4EBC-4404-BF7E-E56648CE3B7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98" r="14616"/>
          <a:stretch/>
        </p:blipFill>
        <p:spPr>
          <a:xfrm>
            <a:off x="0" y="0"/>
            <a:ext cx="12192000" cy="6858000"/>
          </a:xfrm>
          <a:prstGeom prst="rect">
            <a:avLst/>
          </a:prstGeom>
        </p:spPr>
      </p:pic>
    </p:spTree>
    <p:extLst>
      <p:ext uri="{BB962C8B-B14F-4D97-AF65-F5344CB8AC3E}">
        <p14:creationId xmlns:p14="http://schemas.microsoft.com/office/powerpoint/2010/main" val="408476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6" name="圖片 5" descr="一張含有 文字, 室內, 牆, 電子用品 的圖片&#10;&#10;自動產生的描述">
            <a:extLst>
              <a:ext uri="{FF2B5EF4-FFF2-40B4-BE49-F238E27FC236}">
                <a16:creationId xmlns:a16="http://schemas.microsoft.com/office/drawing/2014/main" id="{6561521C-BA9C-46A1-A38F-CE9FD015D9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948" t="2684"/>
          <a:stretch/>
        </p:blipFill>
        <p:spPr>
          <a:xfrm>
            <a:off x="-1" y="-1"/>
            <a:ext cx="12192001" cy="6858001"/>
          </a:xfrm>
          <a:prstGeom prst="rect">
            <a:avLst/>
          </a:prstGeom>
        </p:spPr>
      </p:pic>
    </p:spTree>
    <p:extLst>
      <p:ext uri="{BB962C8B-B14F-4D97-AF65-F5344CB8AC3E}">
        <p14:creationId xmlns:p14="http://schemas.microsoft.com/office/powerpoint/2010/main" val="306951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訂版面配置">
    <p:spTree>
      <p:nvGrpSpPr>
        <p:cNvPr id="1" name=""/>
        <p:cNvGrpSpPr/>
        <p:nvPr/>
      </p:nvGrpSpPr>
      <p:grpSpPr>
        <a:xfrm>
          <a:off x="0" y="0"/>
          <a:ext cx="0" cy="0"/>
          <a:chOff x="0" y="0"/>
          <a:chExt cx="0" cy="0"/>
        </a:xfrm>
      </p:grpSpPr>
      <p:pic>
        <p:nvPicPr>
          <p:cNvPr id="4" name="圖片 3" descr="一張含有 文字, 電子用品, 顯示 的圖片&#10;&#10;自動產生的描述">
            <a:extLst>
              <a:ext uri="{FF2B5EF4-FFF2-40B4-BE49-F238E27FC236}">
                <a16:creationId xmlns:a16="http://schemas.microsoft.com/office/drawing/2014/main" id="{273CE5BC-9633-4B2D-9D48-7EA6AC59F4B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2490"/>
          <a:stretch/>
        </p:blipFill>
        <p:spPr>
          <a:xfrm>
            <a:off x="0" y="0"/>
            <a:ext cx="12192000" cy="6858000"/>
          </a:xfrm>
          <a:prstGeom prst="rect">
            <a:avLst/>
          </a:prstGeom>
        </p:spPr>
      </p:pic>
    </p:spTree>
    <p:extLst>
      <p:ext uri="{BB962C8B-B14F-4D97-AF65-F5344CB8AC3E}">
        <p14:creationId xmlns:p14="http://schemas.microsoft.com/office/powerpoint/2010/main" val="421118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4" name="圖片 3" descr="一張含有 文字, 電子用品, 顯示 的圖片&#10;&#10;自動產生的描述">
            <a:extLst>
              <a:ext uri="{FF2B5EF4-FFF2-40B4-BE49-F238E27FC236}">
                <a16:creationId xmlns:a16="http://schemas.microsoft.com/office/drawing/2014/main" id="{273CE5BC-9633-4B2D-9D48-7EA6AC59F4B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2490" b="7579"/>
          <a:stretch/>
        </p:blipFill>
        <p:spPr>
          <a:xfrm>
            <a:off x="0" y="0"/>
            <a:ext cx="12192000" cy="6858000"/>
          </a:xfrm>
          <a:prstGeom prst="rect">
            <a:avLst/>
          </a:prstGeom>
        </p:spPr>
      </p:pic>
    </p:spTree>
    <p:extLst>
      <p:ext uri="{BB962C8B-B14F-4D97-AF65-F5344CB8AC3E}">
        <p14:creationId xmlns:p14="http://schemas.microsoft.com/office/powerpoint/2010/main" val="253519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自訂版面配置">
    <p:spTree>
      <p:nvGrpSpPr>
        <p:cNvPr id="1" name=""/>
        <p:cNvGrpSpPr/>
        <p:nvPr/>
      </p:nvGrpSpPr>
      <p:grpSpPr>
        <a:xfrm>
          <a:off x="0" y="0"/>
          <a:ext cx="0" cy="0"/>
          <a:chOff x="0" y="0"/>
          <a:chExt cx="0" cy="0"/>
        </a:xfrm>
      </p:grpSpPr>
      <p:pic>
        <p:nvPicPr>
          <p:cNvPr id="3" name="圖片 2" descr="一張含有 文字, 牆, 室內, 電子用品 的圖片&#10;&#10;自動產生的描述">
            <a:extLst>
              <a:ext uri="{FF2B5EF4-FFF2-40B4-BE49-F238E27FC236}">
                <a16:creationId xmlns:a16="http://schemas.microsoft.com/office/drawing/2014/main" id="{6ECF56B0-DEAA-4CC5-964B-D081F6D741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5538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自訂版面配置">
    <p:spTree>
      <p:nvGrpSpPr>
        <p:cNvPr id="1" name=""/>
        <p:cNvGrpSpPr/>
        <p:nvPr/>
      </p:nvGrpSpPr>
      <p:grpSpPr>
        <a:xfrm>
          <a:off x="0" y="0"/>
          <a:ext cx="0" cy="0"/>
          <a:chOff x="0" y="0"/>
          <a:chExt cx="0" cy="0"/>
        </a:xfrm>
      </p:grpSpPr>
      <p:pic>
        <p:nvPicPr>
          <p:cNvPr id="4" name="圖片 3" descr="一張含有 電子用品 的圖片&#10;&#10;自動產生的描述">
            <a:extLst>
              <a:ext uri="{FF2B5EF4-FFF2-40B4-BE49-F238E27FC236}">
                <a16:creationId xmlns:a16="http://schemas.microsoft.com/office/drawing/2014/main" id="{3C9F6C20-B2F5-4EC2-9AFF-3D64AEEF92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30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210BCC44-4129-4CBF-B893-BDD9BE570E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700" cy="6858000"/>
          </a:xfrm>
          <a:prstGeom prst="rect">
            <a:avLst/>
          </a:prstGeom>
        </p:spPr>
      </p:pic>
    </p:spTree>
    <p:extLst>
      <p:ext uri="{BB962C8B-B14F-4D97-AF65-F5344CB8AC3E}">
        <p14:creationId xmlns:p14="http://schemas.microsoft.com/office/powerpoint/2010/main" val="358518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2022/1/19</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75" r:id="rId3"/>
    <p:sldLayoutId id="2147483684" r:id="rId4"/>
    <p:sldLayoutId id="2147483676" r:id="rId5"/>
    <p:sldLayoutId id="2147483680" r:id="rId6"/>
    <p:sldLayoutId id="2147483681" r:id="rId7"/>
    <p:sldLayoutId id="2147483682" r:id="rId8"/>
    <p:sldLayoutId id="2147483672" r:id="rId9"/>
    <p:sldLayoutId id="2147483673" r:id="rId10"/>
    <p:sldLayoutId id="2147483678" r:id="rId11"/>
    <p:sldLayoutId id="2147483683" r:id="rId12"/>
    <p:sldLayoutId id="2147483671" r:id="rId13"/>
    <p:sldLayoutId id="2147483663" r:id="rId14"/>
    <p:sldLayoutId id="2147483677" r:id="rId15"/>
    <p:sldLayoutId id="2147483670" r:id="rId16"/>
    <p:sldLayoutId id="2147483674" r:id="rId17"/>
    <p:sldLayoutId id="214748367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hyperlink" Target="https://www.qnap.com/go/software/qvpn-service" TargetMode="External"/><Relationship Id="rId2" Type="http://schemas.openxmlformats.org/officeDocument/2006/relationships/hyperlink" Target="https://www.qnap.com/go/software/quwan" TargetMode="Externa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21" Type="http://schemas.openxmlformats.org/officeDocument/2006/relationships/image" Target="../media/image81.sv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svg"/><Relationship Id="rId20"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19" Type="http://schemas.openxmlformats.org/officeDocument/2006/relationships/image" Target="../media/image79.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24.png"/><Relationship Id="rId3" Type="http://schemas.microsoft.com/office/2007/relationships/hdphoto" Target="../media/hdphoto2.wdp"/><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04.png"/><Relationship Id="rId7" Type="http://schemas.openxmlformats.org/officeDocument/2006/relationships/image" Target="../media/image119.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svg"/></Relationships>
</file>

<file path=ppt/slides/_rels/slide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5.xml"/><Relationship Id="rId4" Type="http://schemas.openxmlformats.org/officeDocument/2006/relationships/image" Target="../media/image126.jpeg"/></Relationships>
</file>

<file path=ppt/slides/_rels/slide35.xml.rels><?xml version="1.0" encoding="UTF-8" standalone="yes"?>
<Relationships xmlns="http://schemas.openxmlformats.org/package/2006/relationships"><Relationship Id="rId8" Type="http://schemas.openxmlformats.org/officeDocument/2006/relationships/image" Target="../media/image132.png"/><Relationship Id="rId3" Type="http://schemas.microsoft.com/office/2007/relationships/hdphoto" Target="../media/hdphoto1.wdp"/><Relationship Id="rId7" Type="http://schemas.openxmlformats.org/officeDocument/2006/relationships/image" Target="../media/image131.svg"/><Relationship Id="rId2" Type="http://schemas.openxmlformats.org/officeDocument/2006/relationships/image" Target="../media/image127.png"/><Relationship Id="rId1" Type="http://schemas.openxmlformats.org/officeDocument/2006/relationships/slideLayout" Target="../slideLayouts/slideLayout5.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image" Target="../media/image138.png"/><Relationship Id="rId16" Type="http://schemas.openxmlformats.org/officeDocument/2006/relationships/image" Target="../media/image152.png"/><Relationship Id="rId1" Type="http://schemas.openxmlformats.org/officeDocument/2006/relationships/slideLayout" Target="../slideLayouts/slideLayout5.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svg"/><Relationship Id="rId14" Type="http://schemas.openxmlformats.org/officeDocument/2006/relationships/image" Target="../media/image150.png"/></Relationships>
</file>

<file path=ppt/slides/_rels/slide38.xml.rels><?xml version="1.0" encoding="UTF-8" standalone="yes"?>
<Relationships xmlns="http://schemas.openxmlformats.org/package/2006/relationships"><Relationship Id="rId3" Type="http://schemas.openxmlformats.org/officeDocument/2006/relationships/hyperlink" Target="https://www.qnap.com/go/software/qufirewall" TargetMode="External"/><Relationship Id="rId2" Type="http://schemas.openxmlformats.org/officeDocument/2006/relationships/hyperlink" Target="https://www.qnap.com/go/solution/security-counselor/" TargetMode="External"/><Relationship Id="rId1" Type="http://schemas.openxmlformats.org/officeDocument/2006/relationships/slideLayout" Target="../slideLayouts/slideLayout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xml"/><Relationship Id="rId5" Type="http://schemas.openxmlformats.org/officeDocument/2006/relationships/image" Target="../media/image162.png"/><Relationship Id="rId4" Type="http://schemas.openxmlformats.org/officeDocument/2006/relationships/image" Target="../media/image161.png"/></Relationships>
</file>

<file path=ppt/slides/_rels/slide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63.png"/></Relationships>
</file>

<file path=ppt/slides/_rels/slide43.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image" Target="../media/image16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室內, 櫃台, 廚房電器 的圖片&#10;&#10;自動產生的描述">
            <a:extLst>
              <a:ext uri="{FF2B5EF4-FFF2-40B4-BE49-F238E27FC236}">
                <a16:creationId xmlns:a16="http://schemas.microsoft.com/office/drawing/2014/main" id="{7EDED756-ECC1-4BA3-B29E-20ACBB9E8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476B0571-810B-46E2-B07C-D8BE577DA684}"/>
              </a:ext>
            </a:extLst>
          </p:cNvPr>
          <p:cNvSpPr/>
          <p:nvPr/>
        </p:nvSpPr>
        <p:spPr>
          <a:xfrm>
            <a:off x="3884178" y="2047285"/>
            <a:ext cx="4766209" cy="4709565"/>
          </a:xfrm>
          <a:prstGeom prst="roundRect">
            <a:avLst>
              <a:gd name="adj" fmla="val 4508"/>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748165" y="172657"/>
            <a:ext cx="11038233" cy="1508105"/>
          </a:xfrm>
          <a:prstGeom prst="rect">
            <a:avLst/>
          </a:prstGeom>
          <a:noFill/>
        </p:spPr>
        <p:txBody>
          <a:bodyPr wrap="square" rtlCol="0">
            <a:spAutoFit/>
          </a:bodyPr>
          <a:lstStyle/>
          <a:p>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rPr>
              <a:t>2.5GbE provides nearly 295MB/s performance, much faster than 1GbE</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descr="一張含有 文字, 監視器, 螢幕擷取畫面, 電腦 的圖片&#10;&#10;自動產生的描述">
            <a:extLst>
              <a:ext uri="{FF2B5EF4-FFF2-40B4-BE49-F238E27FC236}">
                <a16:creationId xmlns:a16="http://schemas.microsoft.com/office/drawing/2014/main" id="{B36013FB-3193-4F75-99D2-36C2AE8EDC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193"/>
          <a:stretch/>
        </p:blipFill>
        <p:spPr>
          <a:xfrm>
            <a:off x="0" y="1749880"/>
            <a:ext cx="8875228" cy="4881942"/>
          </a:xfrm>
          <a:prstGeom prst="rect">
            <a:avLst/>
          </a:prstGeom>
        </p:spPr>
      </p:pic>
      <p:sp>
        <p:nvSpPr>
          <p:cNvPr id="7" name="文字方塊 6">
            <a:extLst>
              <a:ext uri="{FF2B5EF4-FFF2-40B4-BE49-F238E27FC236}">
                <a16:creationId xmlns:a16="http://schemas.microsoft.com/office/drawing/2014/main" id="{6D663F18-5597-D445-9917-ED7FB4C21D81}"/>
              </a:ext>
            </a:extLst>
          </p:cNvPr>
          <p:cNvSpPr txBox="1"/>
          <p:nvPr/>
        </p:nvSpPr>
        <p:spPr>
          <a:xfrm>
            <a:off x="8237037" y="2182179"/>
            <a:ext cx="3711808" cy="3693319"/>
          </a:xfrm>
          <a:prstGeom prst="rect">
            <a:avLst/>
          </a:prstGeom>
          <a:noFill/>
        </p:spPr>
        <p:txBody>
          <a:bodyPr wrap="square" rtlCol="0">
            <a:spAutoFit/>
          </a:bodyPr>
          <a:lstStyle/>
          <a:p>
            <a:pPr>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Test environment</a:t>
            </a:r>
            <a:r>
              <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PC:</a:t>
            </a:r>
          </a:p>
          <a:p>
            <a:pPr>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CPU AMD EPYC 8-core CPU; 64GB Memory; Windows 10 Pro</a:t>
            </a:r>
          </a:p>
          <a:p>
            <a:pPr>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NAS: </a:t>
            </a:r>
          </a:p>
          <a:p>
            <a:pPr>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HS-264-8G</a:t>
            </a:r>
          </a:p>
          <a:p>
            <a:pPr>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2 x Samsung 870 EVO 250GB SSD; RAID0</a:t>
            </a:r>
          </a:p>
          <a:p>
            <a:pPr>
              <a:spcBef>
                <a:spcPts val="1800"/>
              </a:spcBef>
            </a:pP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3EF3D065-93D5-2942-AEC8-697570798E48}"/>
              </a:ext>
            </a:extLst>
          </p:cNvPr>
          <p:cNvSpPr txBox="1"/>
          <p:nvPr/>
        </p:nvSpPr>
        <p:spPr>
          <a:xfrm>
            <a:off x="1059779" y="5428343"/>
            <a:ext cx="2599558" cy="369332"/>
          </a:xfrm>
          <a:prstGeom prst="rect">
            <a:avLst/>
          </a:prstGeom>
          <a:noFill/>
        </p:spPr>
        <p:txBody>
          <a:bodyPr wrap="none" rtlCol="0">
            <a:spAutoFit/>
          </a:bodyPr>
          <a:lstStyle/>
          <a:p>
            <a:r>
              <a:rPr kumimoji="1" lang="en-US" altLang="zh-TW">
                <a:latin typeface="Arial" panose="020B0604020202020204" pitchFamily="34" charset="0"/>
                <a:ea typeface="Microsoft JhengHei" panose="020B0604030504040204" pitchFamily="34" charset="-120"/>
                <a:cs typeface="Arial" panose="020B0604020202020204" pitchFamily="34" charset="0"/>
              </a:rPr>
              <a:t>Windows File Transfer </a:t>
            </a:r>
          </a:p>
        </p:txBody>
      </p:sp>
      <p:sp>
        <p:nvSpPr>
          <p:cNvPr id="14" name="文字方塊 13">
            <a:extLst>
              <a:ext uri="{FF2B5EF4-FFF2-40B4-BE49-F238E27FC236}">
                <a16:creationId xmlns:a16="http://schemas.microsoft.com/office/drawing/2014/main" id="{59BB9DF4-B09D-EC44-8EAA-0FD1886A0082}"/>
              </a:ext>
            </a:extLst>
          </p:cNvPr>
          <p:cNvSpPr txBox="1"/>
          <p:nvPr/>
        </p:nvSpPr>
        <p:spPr>
          <a:xfrm>
            <a:off x="1110726" y="3404446"/>
            <a:ext cx="1954381" cy="369332"/>
          </a:xfrm>
          <a:prstGeom prst="rect">
            <a:avLst/>
          </a:prstGeom>
          <a:noFill/>
        </p:spPr>
        <p:txBody>
          <a:bodyPr wrap="none" rtlCol="0">
            <a:spAutoFit/>
          </a:bodyPr>
          <a:lstStyle/>
          <a:p>
            <a:r>
              <a:rPr kumimoji="1" lang="en-US" altLang="zh-TW">
                <a:latin typeface="Arial" panose="020B0604020202020204" pitchFamily="34" charset="0"/>
                <a:ea typeface="Microsoft JhengHei" panose="020B0604030504040204" pitchFamily="34" charset="-120"/>
                <a:cs typeface="Arial" panose="020B0604020202020204" pitchFamily="34" charset="0"/>
              </a:rPr>
              <a:t>Download (MB/s)</a:t>
            </a:r>
            <a:endParaRPr kumimoji="1"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BCF3A2D3-4F6D-CA43-A800-E46F0096551D}"/>
              </a:ext>
            </a:extLst>
          </p:cNvPr>
          <p:cNvSpPr txBox="1"/>
          <p:nvPr/>
        </p:nvSpPr>
        <p:spPr>
          <a:xfrm>
            <a:off x="1110726" y="4793667"/>
            <a:ext cx="1659429" cy="369332"/>
          </a:xfrm>
          <a:prstGeom prst="rect">
            <a:avLst/>
          </a:prstGeom>
          <a:noFill/>
        </p:spPr>
        <p:txBody>
          <a:bodyPr wrap="none" rtlCol="0">
            <a:spAutoFit/>
          </a:bodyPr>
          <a:lstStyle/>
          <a:p>
            <a:r>
              <a:rPr kumimoji="1" lang="en-US" altLang="zh-TW">
                <a:latin typeface="Arial" panose="020B0604020202020204" pitchFamily="34" charset="0"/>
                <a:ea typeface="Microsoft JhengHei" panose="020B0604030504040204" pitchFamily="34" charset="-120"/>
                <a:cs typeface="Arial" panose="020B0604020202020204" pitchFamily="34" charset="0"/>
              </a:rPr>
              <a:t>Upload (MB/s)</a:t>
            </a:r>
            <a:endParaRPr kumimoji="1"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3BC3F80F-E263-7D40-A61D-5E6F210F6479}"/>
              </a:ext>
            </a:extLst>
          </p:cNvPr>
          <p:cNvSpPr/>
          <p:nvPr/>
        </p:nvSpPr>
        <p:spPr>
          <a:xfrm>
            <a:off x="1248229" y="2496457"/>
            <a:ext cx="4731657" cy="624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TW" sz="3200" b="1">
                <a:latin typeface="Arial" panose="020B0604020202020204" pitchFamily="34" charset="0"/>
                <a:cs typeface="Arial" panose="020B0604020202020204" pitchFamily="34" charset="0"/>
              </a:rPr>
              <a:t>295</a:t>
            </a:r>
            <a:endParaRPr kumimoji="1" lang="zh-TW" altLang="en-US" sz="3200" b="1">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15283B7F-BCE6-F54D-9631-CC0EB9123AFD}"/>
              </a:ext>
            </a:extLst>
          </p:cNvPr>
          <p:cNvSpPr/>
          <p:nvPr/>
        </p:nvSpPr>
        <p:spPr>
          <a:xfrm>
            <a:off x="1248228" y="4071183"/>
            <a:ext cx="4731657" cy="624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TW" sz="3200" b="1">
                <a:latin typeface="Arial" panose="020B0604020202020204" pitchFamily="34" charset="0"/>
                <a:cs typeface="Arial" panose="020B0604020202020204" pitchFamily="34" charset="0"/>
              </a:rPr>
              <a:t>295</a:t>
            </a:r>
            <a:endParaRPr kumimoji="1" lang="zh-TW" altLang="en-US" sz="3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39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id="{5069D633-679D-4CA4-BD4C-D6622EAE0C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2099" y="799599"/>
            <a:ext cx="4242404" cy="2582333"/>
          </a:xfrm>
          <a:prstGeom prst="rect">
            <a:avLst/>
          </a:prstGeom>
        </p:spPr>
      </p:pic>
    </p:spTree>
    <p:extLst>
      <p:ext uri="{BB962C8B-B14F-4D97-AF65-F5344CB8AC3E}">
        <p14:creationId xmlns:p14="http://schemas.microsoft.com/office/powerpoint/2010/main" val="351488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FD02BF77-9E71-4B51-B04C-3A8627FA9FA8}"/>
              </a:ext>
            </a:extLst>
          </p:cNvPr>
          <p:cNvSpPr txBox="1"/>
          <p:nvPr/>
        </p:nvSpPr>
        <p:spPr>
          <a:xfrm>
            <a:off x="673321" y="411628"/>
            <a:ext cx="6886976" cy="1015663"/>
          </a:xfrm>
          <a:prstGeom prst="rect">
            <a:avLst/>
          </a:prstGeom>
          <a:noFill/>
        </p:spPr>
        <p:txBody>
          <a:bodyPr wrap="square" rtlCol="0">
            <a:spAutoFit/>
          </a:bodyPr>
          <a:lstStyle/>
          <a:p>
            <a:r>
              <a:rPr lang="en-US" altLang="zh-TW" sz="4400" b="1">
                <a:solidFill>
                  <a:schemeClr val="bg1"/>
                </a:solidFill>
                <a:latin typeface="Arial" panose="020B0604020202020204" pitchFamily="34" charset="0"/>
                <a:ea typeface="微軟正黑體" panose="020B0604030504040204" pitchFamily="34" charset="-120"/>
                <a:cs typeface="Arial" panose="020B0604020202020204" pitchFamily="34" charset="0"/>
              </a:rPr>
              <a:t>HS-264 available soon!</a:t>
            </a:r>
          </a:p>
          <a:p>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Comes with </a:t>
            </a:r>
            <a:r>
              <a:rPr lang="en-US" altLang="zh-TW" sz="1600" b="1">
                <a:solidFill>
                  <a:srgbClr val="FFC000"/>
                </a:solidFill>
                <a:latin typeface="Arial" panose="020B0604020202020204" pitchFamily="34" charset="0"/>
                <a:ea typeface="微軟正黑體" panose="020B0604030504040204" pitchFamily="34" charset="-120"/>
                <a:cs typeface="Arial" panose="020B0604020202020204" pitchFamily="34" charset="0"/>
              </a:rPr>
              <a:t>2-year standard warranty</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 extend up to 5-year</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warranty</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77C1F899-8666-F249-8C22-F46E0836B622}"/>
              </a:ext>
            </a:extLst>
          </p:cNvPr>
          <p:cNvSpPr txBox="1"/>
          <p:nvPr/>
        </p:nvSpPr>
        <p:spPr>
          <a:xfrm>
            <a:off x="673321" y="1955453"/>
            <a:ext cx="7123948" cy="830997"/>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Warranty P/N: </a:t>
            </a:r>
          </a:p>
          <a:p>
            <a:r>
              <a:rPr lang="en" altLang="zh-TW" sz="2400">
                <a:solidFill>
                  <a:schemeClr val="accent6"/>
                </a:solidFill>
                <a:latin typeface="Arial" panose="020B0604020202020204" pitchFamily="34" charset="0"/>
                <a:ea typeface="Microsoft JhengHei" panose="020B0604030504040204" pitchFamily="34" charset="-120"/>
                <a:cs typeface="Arial" panose="020B0604020202020204" pitchFamily="34" charset="0"/>
              </a:rPr>
              <a:t>EXTW-GREEN-3Y</a:t>
            </a:r>
            <a:r>
              <a:rPr lang="zh-TW" altLang="en-US" sz="2400">
                <a:solidFill>
                  <a:schemeClr val="accent6"/>
                </a:solidFill>
                <a:latin typeface="Arial" panose="020B0604020202020204" pitchFamily="34" charset="0"/>
                <a:ea typeface="Microsoft JhengHei" panose="020B0604030504040204" pitchFamily="34" charset="-120"/>
                <a:cs typeface="Arial" panose="020B0604020202020204" pitchFamily="34" charset="0"/>
              </a:rPr>
              <a:t> </a:t>
            </a:r>
            <a:r>
              <a:rPr lang="en-US" altLang="zh-TW" sz="2400">
                <a:solidFill>
                  <a:schemeClr val="accent6"/>
                </a:solidFill>
                <a:latin typeface="Arial" panose="020B0604020202020204" pitchFamily="34" charset="0"/>
                <a:ea typeface="Microsoft JhengHei" panose="020B0604030504040204" pitchFamily="34" charset="-120"/>
                <a:cs typeface="Arial" panose="020B0604020202020204" pitchFamily="34" charset="0"/>
              </a:rPr>
              <a:t>(For extra 3-year warranty)</a:t>
            </a:r>
          </a:p>
        </p:txBody>
      </p:sp>
      <p:pic>
        <p:nvPicPr>
          <p:cNvPr id="5" name="圖片 4">
            <a:extLst>
              <a:ext uri="{FF2B5EF4-FFF2-40B4-BE49-F238E27FC236}">
                <a16:creationId xmlns:a16="http://schemas.microsoft.com/office/drawing/2014/main" id="{FD7554FC-A3EB-AC47-B5B0-252971B261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2443" y="2579516"/>
            <a:ext cx="3793073" cy="3793073"/>
          </a:xfrm>
          <a:prstGeom prst="rect">
            <a:avLst/>
          </a:prstGeom>
        </p:spPr>
      </p:pic>
      <p:pic>
        <p:nvPicPr>
          <p:cNvPr id="8" name="圖片 7">
            <a:extLst>
              <a:ext uri="{FF2B5EF4-FFF2-40B4-BE49-F238E27FC236}">
                <a16:creationId xmlns:a16="http://schemas.microsoft.com/office/drawing/2014/main" id="{2E37C0DE-C279-D34E-8D6A-C094C1F916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07575" y="2579516"/>
            <a:ext cx="3793072" cy="3793072"/>
          </a:xfrm>
          <a:prstGeom prst="rect">
            <a:avLst/>
          </a:prstGeom>
        </p:spPr>
      </p:pic>
    </p:spTree>
    <p:extLst>
      <p:ext uri="{BB962C8B-B14F-4D97-AF65-F5344CB8AC3E}">
        <p14:creationId xmlns:p14="http://schemas.microsoft.com/office/powerpoint/2010/main" val="73646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EED543F3-FEC3-43B0-BDEF-3CC92605DE5A}"/>
              </a:ext>
            </a:extLst>
          </p:cNvPr>
          <p:cNvSpPr txBox="1"/>
          <p:nvPr/>
        </p:nvSpPr>
        <p:spPr>
          <a:xfrm>
            <a:off x="699208" y="2014935"/>
            <a:ext cx="6469233" cy="892552"/>
          </a:xfrm>
          <a:prstGeom prst="rect">
            <a:avLst/>
          </a:prstGeom>
          <a:noFill/>
        </p:spPr>
        <p:txBody>
          <a:bodyPr wrap="square" rtlCol="0">
            <a:spAutoFit/>
          </a:bodyPr>
          <a:lstStyle/>
          <a:p>
            <a:pPr defTabSz="914126">
              <a:defRPr/>
            </a:pPr>
            <a:r>
              <a:rPr lang="en-US"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rPr>
              <a:t>New QTS 5.0</a:t>
            </a:r>
          </a:p>
        </p:txBody>
      </p:sp>
      <p:sp>
        <p:nvSpPr>
          <p:cNvPr id="3" name="文字方塊 2">
            <a:extLst>
              <a:ext uri="{FF2B5EF4-FFF2-40B4-BE49-F238E27FC236}">
                <a16:creationId xmlns:a16="http://schemas.microsoft.com/office/drawing/2014/main" id="{FD02BF77-9E71-4B51-B04C-3A8627FA9FA8}"/>
              </a:ext>
            </a:extLst>
          </p:cNvPr>
          <p:cNvSpPr txBox="1"/>
          <p:nvPr/>
        </p:nvSpPr>
        <p:spPr>
          <a:xfrm>
            <a:off x="718258" y="3046602"/>
            <a:ext cx="4607504" cy="707886"/>
          </a:xfrm>
          <a:prstGeom prst="rect">
            <a:avLst/>
          </a:prstGeom>
          <a:noFill/>
        </p:spPr>
        <p:txBody>
          <a:bodyPr wrap="square" rtlCol="0">
            <a:spAutoFit/>
          </a:bodyPr>
          <a:lstStyle/>
          <a:p>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Faster, easier and more secure</a:t>
            </a:r>
            <a:b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Support QVPN / </a:t>
            </a:r>
            <a:r>
              <a:rPr lang="en-US" altLang="zh-TW" sz="2000" b="1" err="1">
                <a:solidFill>
                  <a:schemeClr val="bg1"/>
                </a:solidFill>
                <a:latin typeface="Arial" panose="020B0604020202020204" pitchFamily="34" charset="0"/>
                <a:ea typeface="微軟正黑體" panose="020B0604030504040204" pitchFamily="34" charset="-120"/>
                <a:cs typeface="Arial" panose="020B0604020202020204" pitchFamily="34" charset="0"/>
              </a:rPr>
              <a:t>WireGuard</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 VPN</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59608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448581" y="394260"/>
            <a:ext cx="11286303" cy="1508105"/>
          </a:xfrm>
          <a:prstGeom prst="rect">
            <a:avLst/>
          </a:prstGeom>
          <a:noFill/>
        </p:spPr>
        <p:txBody>
          <a:bodyPr wrap="square" rtlCol="0">
            <a:spAutoFit/>
          </a:bodyPr>
          <a:lstStyle/>
          <a:p>
            <a:r>
              <a:rPr lang="en-US"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QTS 5.0 with Linux Kernel 5.10 improve security &amp; optimize the user interface</a:t>
            </a:r>
            <a:endPar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8" name="Google Shape;115;p21">
            <a:extLst>
              <a:ext uri="{FF2B5EF4-FFF2-40B4-BE49-F238E27FC236}">
                <a16:creationId xmlns:a16="http://schemas.microsoft.com/office/drawing/2014/main" id="{7007A6EE-9EA7-6A42-B1BC-4804BCB285FB}"/>
              </a:ext>
            </a:extLst>
          </p:cNvPr>
          <p:cNvPicPr preferRelativeResize="0"/>
          <p:nvPr/>
        </p:nvPicPr>
        <p:blipFill rotWithShape="1">
          <a:blip r:embed="rId2" cstate="email">
            <a:alphaModFix/>
            <a:extLst>
              <a:ext uri="{28A0092B-C50C-407E-A947-70E740481C1C}">
                <a14:useLocalDpi xmlns:a14="http://schemas.microsoft.com/office/drawing/2010/main"/>
              </a:ext>
            </a:extLst>
          </a:blip>
          <a:srcRect b="33672"/>
          <a:stretch/>
        </p:blipFill>
        <p:spPr>
          <a:xfrm>
            <a:off x="6662556" y="2682720"/>
            <a:ext cx="2529146" cy="3387578"/>
          </a:xfrm>
          <a:prstGeom prst="rect">
            <a:avLst/>
          </a:prstGeom>
          <a:noFill/>
          <a:ln>
            <a:noFill/>
          </a:ln>
          <a:effectLst>
            <a:outerShdw blurRad="431800" dist="368300" dir="5760000" algn="ctr" rotWithShape="0">
              <a:srgbClr val="000000">
                <a:alpha val="34000"/>
              </a:srgbClr>
            </a:outerShdw>
          </a:effectLst>
        </p:spPr>
      </p:pic>
      <p:pic>
        <p:nvPicPr>
          <p:cNvPr id="9" name="Google Shape;116;p21">
            <a:extLst>
              <a:ext uri="{FF2B5EF4-FFF2-40B4-BE49-F238E27FC236}">
                <a16:creationId xmlns:a16="http://schemas.microsoft.com/office/drawing/2014/main" id="{BFD7C87E-EB52-3142-832D-663824F1334E}"/>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369821" y="2682720"/>
            <a:ext cx="2763956" cy="3387578"/>
          </a:xfrm>
          <a:prstGeom prst="rect">
            <a:avLst/>
          </a:prstGeom>
          <a:noFill/>
          <a:ln>
            <a:noFill/>
          </a:ln>
          <a:effectLst>
            <a:outerShdw blurRad="431800" dist="368300" dir="5760000" algn="ctr" rotWithShape="0">
              <a:srgbClr val="000000">
                <a:alpha val="34000"/>
              </a:srgbClr>
            </a:outerShdw>
          </a:effectLst>
        </p:spPr>
      </p:pic>
      <p:pic>
        <p:nvPicPr>
          <p:cNvPr id="10" name="Google Shape;100;p19">
            <a:extLst>
              <a:ext uri="{FF2B5EF4-FFF2-40B4-BE49-F238E27FC236}">
                <a16:creationId xmlns:a16="http://schemas.microsoft.com/office/drawing/2014/main" id="{809FCE1D-5E73-FF4C-80EF-1A571D3208C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47527" y="2682720"/>
            <a:ext cx="6165666" cy="3396346"/>
          </a:xfrm>
          <a:prstGeom prst="rect">
            <a:avLst/>
          </a:prstGeom>
          <a:noFill/>
          <a:ln>
            <a:noFill/>
          </a:ln>
          <a:effectLst>
            <a:outerShdw blurRad="431800" dist="368300" dir="5760000" algn="ctr" rotWithShape="0">
              <a:srgbClr val="000000">
                <a:alpha val="34000"/>
              </a:srgbClr>
            </a:outerShdw>
          </a:effectLst>
        </p:spPr>
      </p:pic>
      <p:sp>
        <p:nvSpPr>
          <p:cNvPr id="2" name="文字方塊 1">
            <a:extLst>
              <a:ext uri="{FF2B5EF4-FFF2-40B4-BE49-F238E27FC236}">
                <a16:creationId xmlns:a16="http://schemas.microsoft.com/office/drawing/2014/main" id="{D08FDC97-E3CA-1B48-BA1F-544CA7E9FFB9}"/>
              </a:ext>
            </a:extLst>
          </p:cNvPr>
          <p:cNvSpPr txBox="1"/>
          <p:nvPr/>
        </p:nvSpPr>
        <p:spPr>
          <a:xfrm>
            <a:off x="127760" y="2313388"/>
            <a:ext cx="5724644" cy="338554"/>
          </a:xfrm>
          <a:prstGeom prst="rect">
            <a:avLst/>
          </a:prstGeom>
          <a:noFill/>
        </p:spPr>
        <p:txBody>
          <a:bodyPr wrap="none" rtlCol="0">
            <a:spAutoFit/>
          </a:bodyPr>
          <a:lstStyle/>
          <a:p>
            <a:r>
              <a:rPr kumimoji="1"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Simplified OOBE installation steps &amp; optimized user interface</a:t>
            </a:r>
            <a:endParaRPr kumimoji="1" lang="zh-TW" altLang="en-US"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D0C9DFEE-28C1-9447-BA6B-D3CC4897C7EF}"/>
              </a:ext>
            </a:extLst>
          </p:cNvPr>
          <p:cNvSpPr txBox="1"/>
          <p:nvPr/>
        </p:nvSpPr>
        <p:spPr>
          <a:xfrm>
            <a:off x="6591311" y="2313388"/>
            <a:ext cx="1992853" cy="369332"/>
          </a:xfrm>
          <a:prstGeom prst="rect">
            <a:avLst/>
          </a:prstGeom>
          <a:noFill/>
        </p:spPr>
        <p:txBody>
          <a:bodyPr wrap="none" rtlCol="0">
            <a:spAutoFit/>
          </a:bodyPr>
          <a:lstStyle/>
          <a:p>
            <a:r>
              <a:rPr kumimoji="1" lang="en"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Group notification</a:t>
            </a:r>
            <a:endParaRPr kumimoji="1"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32CA5BE8-E31F-D443-982A-B1D3051832EB}"/>
              </a:ext>
            </a:extLst>
          </p:cNvPr>
          <p:cNvSpPr txBox="1"/>
          <p:nvPr/>
        </p:nvSpPr>
        <p:spPr>
          <a:xfrm>
            <a:off x="9334405" y="2313388"/>
            <a:ext cx="830677" cy="369332"/>
          </a:xfrm>
          <a:prstGeom prst="rect">
            <a:avLst/>
          </a:prstGeom>
          <a:noFill/>
        </p:spPr>
        <p:txBody>
          <a:bodyPr wrap="none" rtlCol="0">
            <a:spAutoFit/>
          </a:bodyPr>
          <a:lstStyle/>
          <a:p>
            <a:r>
              <a:rPr kumimoji="1"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Guide</a:t>
            </a:r>
            <a:endParaRPr kumimoji="1"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2268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390398"/>
            <a:ext cx="11038233" cy="1508105"/>
          </a:xfrm>
          <a:prstGeom prst="rect">
            <a:avLst/>
          </a:prstGeom>
          <a:noFill/>
        </p:spPr>
        <p:txBody>
          <a:bodyPr wrap="square" rtlCol="0">
            <a:spAutoFit/>
          </a:bodyPr>
          <a:lstStyle/>
          <a:p>
            <a:r>
              <a:rPr lang="en-US"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QVPN</a:t>
            </a:r>
            <a:r>
              <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a:t>
            </a:r>
            <a:r>
              <a:rPr lang="en-US" altLang="zh-TW" sz="4600" b="1" err="1">
                <a:solidFill>
                  <a:schemeClr val="bg1"/>
                </a:solidFill>
                <a:latin typeface="Arial" panose="020B0604020202020204" pitchFamily="34" charset="0"/>
                <a:ea typeface="Microsoft JhengHei" panose="020B0604030504040204" pitchFamily="34" charset="-120"/>
                <a:cs typeface="Arial" panose="020B0604020202020204" pitchFamily="34" charset="0"/>
              </a:rPr>
              <a:t>QuWAN</a:t>
            </a:r>
            <a:r>
              <a:rPr lang="en-US"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 Mesh VPN</a:t>
            </a:r>
            <a:r>
              <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endParaRPr lang="en-US"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a:p>
            <a:r>
              <a:rPr lang="en"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Offers a variety of VPN solutions</a:t>
            </a:r>
            <a:endPar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13F35F30-36E3-B343-A2A0-E73861791C87}"/>
              </a:ext>
            </a:extLst>
          </p:cNvPr>
          <p:cNvSpPr txBox="1"/>
          <p:nvPr/>
        </p:nvSpPr>
        <p:spPr>
          <a:xfrm>
            <a:off x="877121" y="4311708"/>
            <a:ext cx="2920030" cy="461665"/>
          </a:xfrm>
          <a:prstGeom prst="rect">
            <a:avLst/>
          </a:prstGeom>
          <a:noFill/>
        </p:spPr>
        <p:txBody>
          <a:bodyPr wrap="none" rtlCol="0">
            <a:spAutoFit/>
          </a:bodyPr>
          <a:lstStyle/>
          <a:p>
            <a:r>
              <a:rPr lang="en" altLang="zh-TW" sz="2400" b="1" err="1">
                <a:solidFill>
                  <a:schemeClr val="bg1"/>
                </a:solidFill>
                <a:latin typeface="Arial" panose="020B0604020202020204" pitchFamily="34" charset="0"/>
                <a:ea typeface="Microsoft JhengHei" panose="020B0604030504040204" pitchFamily="34" charset="-120"/>
                <a:cs typeface="Arial" panose="020B0604020202020204" pitchFamily="34" charset="0"/>
              </a:rPr>
              <a:t>QuWAN</a:t>
            </a:r>
            <a:r>
              <a:rPr lang="en"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 Mesh VPN</a:t>
            </a:r>
            <a:endParaRPr lang="zh-TW" altLang="en-US" sz="24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 name="AutoShape 2">
            <a:extLst>
              <a:ext uri="{FF2B5EF4-FFF2-40B4-BE49-F238E27FC236}">
                <a16:creationId xmlns:a16="http://schemas.microsoft.com/office/drawing/2014/main" id="{6FA43449-161F-4048-8EFD-1AAF116DABB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3D352AE5-0803-DA4E-BC99-92D9B15E1F03}"/>
              </a:ext>
            </a:extLst>
          </p:cNvPr>
          <p:cNvSpPr txBox="1"/>
          <p:nvPr/>
        </p:nvSpPr>
        <p:spPr>
          <a:xfrm>
            <a:off x="8204472" y="4310908"/>
            <a:ext cx="1093569" cy="461665"/>
          </a:xfrm>
          <a:prstGeom prst="rect">
            <a:avLst/>
          </a:prstGeom>
          <a:noFill/>
        </p:spPr>
        <p:txBody>
          <a:bodyPr wrap="none" rtlCol="0">
            <a:spAutoFit/>
          </a:bodyPr>
          <a:lstStyle/>
          <a:p>
            <a:r>
              <a:rPr lang="en"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QVPN</a:t>
            </a:r>
            <a:endParaRPr lang="zh-TW" altLang="en-US" sz="24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EF479781-52BC-8048-B126-AD999326044A}"/>
              </a:ext>
            </a:extLst>
          </p:cNvPr>
          <p:cNvSpPr txBox="1"/>
          <p:nvPr/>
        </p:nvSpPr>
        <p:spPr>
          <a:xfrm>
            <a:off x="894177" y="4800944"/>
            <a:ext cx="4629116" cy="1600438"/>
          </a:xfrm>
          <a:prstGeom prst="rect">
            <a:avLst/>
          </a:prstGeom>
          <a:noFill/>
        </p:spPr>
        <p:txBody>
          <a:bodyPr wrap="square" rtlCol="0">
            <a:spAutoFit/>
          </a:bodyPr>
          <a:lstStyle/>
          <a:p>
            <a:r>
              <a:rPr lang="en" altLang="zh-TW" sz="1600" err="1">
                <a:solidFill>
                  <a:schemeClr val="bg1"/>
                </a:solidFill>
                <a:latin typeface="Arial" panose="020B0604020202020204" pitchFamily="34" charset="0"/>
                <a:ea typeface="Microsoft JhengHei" panose="020B0604030504040204" pitchFamily="34" charset="-120"/>
                <a:cs typeface="Arial" panose="020B0604020202020204" pitchFamily="34" charset="0"/>
              </a:rPr>
              <a:t>QuWAN</a:t>
            </a:r>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 SD-WAN supports IPsec VPN, allowing QNAP NAS and VMware Hypervisor platforms to build auto Mesh VPN networks for highly secure multi-site connections. </a:t>
            </a:r>
            <a:b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br>
            <a:endPar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Learn more: </a:t>
            </a:r>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hlinkClick r:id="rId2">
                  <a:extLst>
                    <a:ext uri="{A12FA001-AC4F-418D-AE19-62706E023703}">
                      <ahyp:hlinkClr xmlns:ahyp="http://schemas.microsoft.com/office/drawing/2018/hyperlinkcolor" val="tx"/>
                    </a:ext>
                  </a:extLst>
                </a:hlinkClick>
              </a:rPr>
              <a:t>QuWAN SD-WAN</a:t>
            </a:r>
            <a:endPar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4B4DA961-C02A-8C4E-97CB-D7423D7A6466}"/>
              </a:ext>
            </a:extLst>
          </p:cNvPr>
          <p:cNvSpPr txBox="1"/>
          <p:nvPr/>
        </p:nvSpPr>
        <p:spPr>
          <a:xfrm>
            <a:off x="6640133" y="4800944"/>
            <a:ext cx="4485068" cy="1569660"/>
          </a:xfrm>
          <a:prstGeom prst="rect">
            <a:avLst/>
          </a:prstGeom>
          <a:noFill/>
        </p:spPr>
        <p:txBody>
          <a:bodyPr wrap="square" rtlCol="0">
            <a:spAutoFit/>
          </a:bodyPr>
          <a:lstStyle/>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Establish a VPN connection to a remote NAS and access its content/services from computers and mobile phones. You can also use the NAS as a VPN server through QVPN.</a:t>
            </a:r>
            <a:b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br>
            <a:endPar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Learn more: </a:t>
            </a:r>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hlinkClick r:id="rId3">
                  <a:extLst>
                    <a:ext uri="{A12FA001-AC4F-418D-AE19-62706E023703}">
                      <ahyp:hlinkClr xmlns:ahyp="http://schemas.microsoft.com/office/drawing/2018/hyperlinkcolor" val="tx"/>
                    </a:ext>
                  </a:extLst>
                </a:hlinkClick>
              </a:rPr>
              <a:t>QVPN</a:t>
            </a:r>
            <a:endPar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12" name="圖片 11">
            <a:extLst>
              <a:ext uri="{FF2B5EF4-FFF2-40B4-BE49-F238E27FC236}">
                <a16:creationId xmlns:a16="http://schemas.microsoft.com/office/drawing/2014/main" id="{71C50A89-059F-C047-B7A9-BF92EB6F3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097" y="2351187"/>
            <a:ext cx="1625600" cy="1625600"/>
          </a:xfrm>
          <a:prstGeom prst="rect">
            <a:avLst/>
          </a:prstGeom>
          <a:effectLst>
            <a:outerShdw blurRad="292100" dist="330200" dir="2700000" algn="tl" rotWithShape="0">
              <a:prstClr val="black">
                <a:alpha val="27000"/>
              </a:prstClr>
            </a:outerShdw>
          </a:effectLst>
        </p:spPr>
      </p:pic>
      <p:pic>
        <p:nvPicPr>
          <p:cNvPr id="14" name="圖片 13">
            <a:extLst>
              <a:ext uri="{FF2B5EF4-FFF2-40B4-BE49-F238E27FC236}">
                <a16:creationId xmlns:a16="http://schemas.microsoft.com/office/drawing/2014/main" id="{DE721746-3329-2240-A923-94196A2EC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8457" y="2335859"/>
            <a:ext cx="1625600" cy="1625600"/>
          </a:xfrm>
          <a:prstGeom prst="rect">
            <a:avLst/>
          </a:prstGeom>
          <a:effectLst>
            <a:outerShdw blurRad="292100" dist="330200" dir="2700000" algn="tl" rotWithShape="0">
              <a:prstClr val="black">
                <a:alpha val="27000"/>
              </a:prstClr>
            </a:outerShdw>
          </a:effectLst>
        </p:spPr>
      </p:pic>
    </p:spTree>
    <p:extLst>
      <p:ext uri="{BB962C8B-B14F-4D97-AF65-F5344CB8AC3E}">
        <p14:creationId xmlns:p14="http://schemas.microsoft.com/office/powerpoint/2010/main" val="223058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418973"/>
            <a:ext cx="11372101" cy="800219"/>
          </a:xfrm>
          <a:prstGeom prst="rect">
            <a:avLst/>
          </a:prstGeom>
          <a:noFill/>
        </p:spPr>
        <p:txBody>
          <a:bodyPr wrap="square" rtlCol="0">
            <a:spAutoFit/>
          </a:bodyPr>
          <a:lstStyle/>
          <a:p>
            <a:r>
              <a:rPr lang="en-US"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QTS 5.0 built in </a:t>
            </a:r>
            <a:r>
              <a:rPr lang="en-US" altLang="zh-TW" sz="4600" b="1" err="1">
                <a:solidFill>
                  <a:schemeClr val="bg1"/>
                </a:solidFill>
                <a:latin typeface="Arial" panose="020B0604020202020204" pitchFamily="34" charset="0"/>
                <a:ea typeface="Microsoft JhengHei" panose="020B0604030504040204" pitchFamily="34" charset="-120"/>
                <a:cs typeface="Arial" panose="020B0604020202020204" pitchFamily="34" charset="0"/>
              </a:rPr>
              <a:t>WireGuard</a:t>
            </a:r>
            <a:r>
              <a:rPr lang="en-US"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 VPN</a:t>
            </a:r>
            <a:endPar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8" name="Google Shape;61;p14">
            <a:extLst>
              <a:ext uri="{FF2B5EF4-FFF2-40B4-BE49-F238E27FC236}">
                <a16:creationId xmlns:a16="http://schemas.microsoft.com/office/drawing/2014/main" id="{90120539-3491-FA4E-8DCA-0CC2CCC4FB5B}"/>
              </a:ext>
            </a:extLst>
          </p:cNvPr>
          <p:cNvSpPr txBox="1">
            <a:spLocks/>
          </p:cNvSpPr>
          <p:nvPr/>
        </p:nvSpPr>
        <p:spPr>
          <a:xfrm>
            <a:off x="574703" y="1991521"/>
            <a:ext cx="6073747" cy="3367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0665" indent="-240665">
              <a:lnSpc>
                <a:spcPts val="3500"/>
              </a:lnSpc>
              <a:spcBef>
                <a:spcPts val="2000"/>
              </a:spcBef>
              <a:buClr>
                <a:srgbClr val="E9613B"/>
              </a:buClr>
              <a:buSzPts val="1100"/>
              <a:buFont typeface="Wingdings" panose="05000000000000000000" pitchFamily="2" charset="2"/>
              <a:buChar char="l"/>
            </a:pPr>
            <a:r>
              <a:rPr lang="en" altLang="zh-TW" sz="2200">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The new QVPN's </a:t>
            </a:r>
            <a:r>
              <a:rPr lang="en" altLang="zh-TW" sz="2200" err="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WireGuard</a:t>
            </a:r>
            <a:r>
              <a:rPr lang="en" altLang="zh-TW" sz="2200">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 VPN is lighter, easier to set up, supports multiple user platforms, and greatly improves the speed. It is an essential tool for individual users to work from home.</a:t>
            </a:r>
          </a:p>
          <a:p>
            <a:pPr marL="240665" indent="-240665">
              <a:lnSpc>
                <a:spcPts val="3500"/>
              </a:lnSpc>
              <a:spcBef>
                <a:spcPts val="2000"/>
              </a:spcBef>
              <a:buClr>
                <a:srgbClr val="E9613B"/>
              </a:buClr>
              <a:buSzPts val="1100"/>
              <a:buFont typeface="Wingdings" panose="05000000000000000000" pitchFamily="2" charset="2"/>
              <a:buChar char="l"/>
            </a:pPr>
            <a:r>
              <a:rPr lang="en" altLang="zh-TW" sz="2200">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Connecting to a NAS is safer and more convenient.</a:t>
            </a:r>
            <a:endParaRPr lang="en-US" altLang="zh-TW" sz="2200">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endParaRPr>
          </a:p>
        </p:txBody>
      </p:sp>
      <p:pic>
        <p:nvPicPr>
          <p:cNvPr id="9" name="圖片 10">
            <a:extLst>
              <a:ext uri="{FF2B5EF4-FFF2-40B4-BE49-F238E27FC236}">
                <a16:creationId xmlns:a16="http://schemas.microsoft.com/office/drawing/2014/main" id="{FA42BF1D-C474-104D-81FB-EF6D8C7A6A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50059" y="3952475"/>
            <a:ext cx="3491038" cy="1832795"/>
          </a:xfrm>
          <a:prstGeom prst="rect">
            <a:avLst/>
          </a:prstGeom>
        </p:spPr>
      </p:pic>
      <p:pic>
        <p:nvPicPr>
          <p:cNvPr id="10" name="圖片 32">
            <a:extLst>
              <a:ext uri="{FF2B5EF4-FFF2-40B4-BE49-F238E27FC236}">
                <a16:creationId xmlns:a16="http://schemas.microsoft.com/office/drawing/2014/main" id="{1A6931B4-DD2B-AC40-9C0D-B58884B06B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0616" y="1553102"/>
            <a:ext cx="3847681" cy="21816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295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EED543F3-FEC3-43B0-BDEF-3CC92605DE5A}"/>
              </a:ext>
            </a:extLst>
          </p:cNvPr>
          <p:cNvSpPr txBox="1"/>
          <p:nvPr/>
        </p:nvSpPr>
        <p:spPr>
          <a:xfrm>
            <a:off x="2861383" y="3300810"/>
            <a:ext cx="6469233" cy="892552"/>
          </a:xfrm>
          <a:prstGeom prst="rect">
            <a:avLst/>
          </a:prstGeom>
          <a:noFill/>
        </p:spPr>
        <p:txBody>
          <a:bodyPr wrap="square" rtlCol="0">
            <a:spAutoFit/>
          </a:bodyPr>
          <a:lstStyle/>
          <a:p>
            <a:pPr algn="ctr" defTabSz="914126">
              <a:defRPr/>
            </a:pPr>
            <a:r>
              <a:rPr lang="en-US"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rPr>
              <a:t>File Management</a:t>
            </a:r>
          </a:p>
        </p:txBody>
      </p:sp>
      <p:sp>
        <p:nvSpPr>
          <p:cNvPr id="3" name="文字方塊 2">
            <a:extLst>
              <a:ext uri="{FF2B5EF4-FFF2-40B4-BE49-F238E27FC236}">
                <a16:creationId xmlns:a16="http://schemas.microsoft.com/office/drawing/2014/main" id="{FD02BF77-9E71-4B51-B04C-3A8627FA9FA8}"/>
              </a:ext>
            </a:extLst>
          </p:cNvPr>
          <p:cNvSpPr txBox="1"/>
          <p:nvPr/>
        </p:nvSpPr>
        <p:spPr>
          <a:xfrm>
            <a:off x="3052762" y="4256277"/>
            <a:ext cx="6086475" cy="707886"/>
          </a:xfrm>
          <a:prstGeom prst="rect">
            <a:avLst/>
          </a:prstGeom>
          <a:noFill/>
        </p:spPr>
        <p:txBody>
          <a:bodyPr wrap="square" rtlCol="0">
            <a:sp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QTS provides a variety of APPs to help you manage various files in the NAS</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 name="Picture 2" descr="File Station">
            <a:extLst>
              <a:ext uri="{FF2B5EF4-FFF2-40B4-BE49-F238E27FC236}">
                <a16:creationId xmlns:a16="http://schemas.microsoft.com/office/drawing/2014/main" id="{83B610A9-4972-4CF6-AA85-975A50395A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4707" y="1048453"/>
            <a:ext cx="1922586" cy="1922586"/>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52267B26-C217-41F7-928D-0DB15CB575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6670" y="5516471"/>
            <a:ext cx="8718657" cy="1448266"/>
          </a:xfrm>
          <a:prstGeom prst="rect">
            <a:avLst/>
          </a:prstGeom>
        </p:spPr>
      </p:pic>
    </p:spTree>
    <p:extLst>
      <p:ext uri="{BB962C8B-B14F-4D97-AF65-F5344CB8AC3E}">
        <p14:creationId xmlns:p14="http://schemas.microsoft.com/office/powerpoint/2010/main" val="233563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824533" y="46370"/>
            <a:ext cx="11038233" cy="1508105"/>
          </a:xfrm>
          <a:prstGeom prst="rect">
            <a:avLst/>
          </a:prstGeom>
          <a:noFill/>
        </p:spPr>
        <p:txBody>
          <a:bodyPr wrap="square" rtlCol="0">
            <a:spAutoFit/>
          </a:bodyPr>
          <a:lstStyle/>
          <a:p>
            <a:r>
              <a:rPr lang="en"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File Station – </a:t>
            </a:r>
            <a:br>
              <a:rPr lang="en"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br>
            <a:r>
              <a:rPr lang="en"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Multifunctional file browser</a:t>
            </a:r>
            <a:endPar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6146" name="Picture 2" descr="File Station">
            <a:extLst>
              <a:ext uri="{FF2B5EF4-FFF2-40B4-BE49-F238E27FC236}">
                <a16:creationId xmlns:a16="http://schemas.microsoft.com/office/drawing/2014/main" id="{C0036BAF-CF93-9D44-AC06-63A81C34FE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49284" y="297320"/>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6CCB137-F59D-D044-8B39-D71FC8C38F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1041" y="2031207"/>
            <a:ext cx="3899636" cy="3622653"/>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33844B36-1099-1249-83D4-5BC2A2E639CE}"/>
              </a:ext>
            </a:extLst>
          </p:cNvPr>
          <p:cNvSpPr txBox="1"/>
          <p:nvPr/>
        </p:nvSpPr>
        <p:spPr>
          <a:xfrm>
            <a:off x="7231041" y="5932540"/>
            <a:ext cx="4631725" cy="338554"/>
          </a:xfrm>
          <a:prstGeom prst="rect">
            <a:avLst/>
          </a:prstGeom>
          <a:noFill/>
        </p:spPr>
        <p:txBody>
          <a:bodyPr wrap="square" rtlCol="0">
            <a:spAutoFit/>
          </a:bodyPr>
          <a:lstStyle/>
          <a:p>
            <a:r>
              <a:rPr lang="en"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Manage your files with the </a:t>
            </a:r>
            <a:r>
              <a:rPr lang="en" altLang="zh-TW" sz="1600" b="1" err="1">
                <a:solidFill>
                  <a:schemeClr val="bg1"/>
                </a:solidFill>
                <a:latin typeface="Arial" panose="020B0604020202020204" pitchFamily="34" charset="0"/>
                <a:ea typeface="Microsoft JhengHei" panose="020B0604030504040204" pitchFamily="34" charset="-120"/>
                <a:cs typeface="Arial" panose="020B0604020202020204" pitchFamily="34" charset="0"/>
              </a:rPr>
              <a:t>Qfile</a:t>
            </a:r>
            <a:r>
              <a:rPr lang="en"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 mobile app</a:t>
            </a:r>
            <a:endParaRPr lang="zh-TW" altLang="en-US" sz="1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6150" name="Picture 6">
            <a:extLst>
              <a:ext uri="{FF2B5EF4-FFF2-40B4-BE49-F238E27FC236}">
                <a16:creationId xmlns:a16="http://schemas.microsoft.com/office/drawing/2014/main" id="{E8F6BFDA-D1D5-1347-A66C-754C10FACF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3450" y="3594956"/>
            <a:ext cx="5410199" cy="3036192"/>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EB252E29-71F6-7440-A5A8-B52C32922D22}"/>
              </a:ext>
            </a:extLst>
          </p:cNvPr>
          <p:cNvSpPr txBox="1"/>
          <p:nvPr/>
        </p:nvSpPr>
        <p:spPr>
          <a:xfrm>
            <a:off x="855398" y="1437236"/>
            <a:ext cx="5823917" cy="1991764"/>
          </a:xfrm>
          <a:prstGeom prst="rect">
            <a:avLst/>
          </a:prstGeom>
          <a:noFill/>
        </p:spPr>
        <p:txBody>
          <a:bodyPr wrap="square" rtlCol="0">
            <a:spAutoFit/>
          </a:bodyPr>
          <a:lstStyle/>
          <a:p>
            <a:pPr>
              <a:lnSpc>
                <a:spcPct val="150000"/>
              </a:lnSpc>
            </a:pPr>
            <a:r>
              <a:rPr lang="en" altLang="zh-TW" sz="1400">
                <a:solidFill>
                  <a:schemeClr val="bg1"/>
                </a:solidFill>
                <a:latin typeface="Arial" panose="020B0604020202020204" pitchFamily="34" charset="0"/>
                <a:ea typeface="Microsoft JhengHei" panose="020B0604030504040204" pitchFamily="34" charset="-120"/>
                <a:cs typeface="Arial" panose="020B0604020202020204" pitchFamily="34" charset="0"/>
              </a:rPr>
              <a:t>File Station not only allows you to manage the files stored in the NAS, but also the files on the cloud space can be easily managed. Through simple and intuitive operations, you can quickly upload files from devices such as computers, drag and drop files between different folders, delete files, and set file and folder permissions to protect important data from prying eyes.</a:t>
            </a:r>
            <a:endPar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818668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418973"/>
            <a:ext cx="11038233" cy="800219"/>
          </a:xfrm>
          <a:prstGeom prst="rect">
            <a:avLst/>
          </a:prstGeom>
          <a:noFill/>
        </p:spPr>
        <p:txBody>
          <a:bodyPr wrap="square" rtlCol="0">
            <a:spAutoFit/>
          </a:bodyPr>
          <a:lstStyle/>
          <a:p>
            <a:r>
              <a:rPr lang="en"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File Station </a:t>
            </a:r>
            <a:r>
              <a:rPr lang="en-US" altLang="zh-TW" sz="4600" b="1">
                <a:solidFill>
                  <a:schemeClr val="bg1"/>
                </a:solidFill>
                <a:latin typeface="Arial" panose="020B0604020202020204" pitchFamily="34" charset="0"/>
                <a:ea typeface="Microsoft JhengHei" panose="020B0604030504040204" pitchFamily="34" charset="-120"/>
                <a:cs typeface="Arial" panose="020B0604020202020204" pitchFamily="34" charset="0"/>
              </a:rPr>
              <a:t>– Easy to share</a:t>
            </a:r>
            <a:endPar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6146" name="Picture 2" descr="File Station">
            <a:extLst>
              <a:ext uri="{FF2B5EF4-FFF2-40B4-BE49-F238E27FC236}">
                <a16:creationId xmlns:a16="http://schemas.microsoft.com/office/drawing/2014/main" id="{C0036BAF-CF93-9D44-AC06-63A81C34FE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49284" y="297320"/>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EB252E29-71F6-7440-A5A8-B52C32922D22}"/>
              </a:ext>
            </a:extLst>
          </p:cNvPr>
          <p:cNvSpPr txBox="1"/>
          <p:nvPr/>
        </p:nvSpPr>
        <p:spPr>
          <a:xfrm>
            <a:off x="576883" y="1423006"/>
            <a:ext cx="6546616" cy="1323439"/>
          </a:xfrm>
          <a:prstGeom prst="rect">
            <a:avLst/>
          </a:prstGeom>
          <a:noFill/>
        </p:spPr>
        <p:txBody>
          <a:bodyPr wrap="square" rtlCol="0">
            <a:spAutoFit/>
          </a:bodyPr>
          <a:lstStyle/>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Easily share QNAP NAS files with friends, family and colleagues. You can create a </a:t>
            </a:r>
            <a:r>
              <a:rPr lang="en" altLang="zh-TW" sz="1600">
                <a:solidFill>
                  <a:schemeClr val="accent2"/>
                </a:solidFill>
                <a:latin typeface="Arial" panose="020B0604020202020204" pitchFamily="34" charset="0"/>
                <a:ea typeface="Microsoft JhengHei" panose="020B0604030504040204" pitchFamily="34" charset="-120"/>
                <a:cs typeface="Arial" panose="020B0604020202020204" pitchFamily="34" charset="0"/>
              </a:rPr>
              <a:t>sharing link </a:t>
            </a:r>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and send it to others via social networking sites or email. You can also add an </a:t>
            </a:r>
            <a:r>
              <a:rPr lang="en" altLang="zh-TW" sz="1600">
                <a:solidFill>
                  <a:schemeClr val="accent2"/>
                </a:solidFill>
                <a:latin typeface="Arial" panose="020B0604020202020204" pitchFamily="34" charset="0"/>
                <a:ea typeface="Microsoft JhengHei" panose="020B0604030504040204" pitchFamily="34" charset="-120"/>
                <a:cs typeface="Arial" panose="020B0604020202020204" pitchFamily="34" charset="0"/>
              </a:rPr>
              <a:t>expiration date or set a password </a:t>
            </a:r>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to the link to make the file more secure. All created sharing links can also be managed in File Station, which is very convenient.</a:t>
            </a:r>
            <a:endParaRPr lang="zh-TW" altLang="en-US" sz="1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7170" name="Picture 2">
            <a:extLst>
              <a:ext uri="{FF2B5EF4-FFF2-40B4-BE49-F238E27FC236}">
                <a16:creationId xmlns:a16="http://schemas.microsoft.com/office/drawing/2014/main" id="{7883456C-E28B-3040-9CCD-4FD9FC57D0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815" y="2992666"/>
            <a:ext cx="6950829" cy="363560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5143E24-0B32-5D44-B5AB-021CCCCE14A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30513" t="10994" r="14855" b="8661"/>
          <a:stretch/>
        </p:blipFill>
        <p:spPr bwMode="auto">
          <a:xfrm>
            <a:off x="7343741" y="1936652"/>
            <a:ext cx="4636178" cy="3824852"/>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4EBC9271-456B-6348-9475-D29B2EF64A6B}"/>
              </a:ext>
            </a:extLst>
          </p:cNvPr>
          <p:cNvSpPr txBox="1"/>
          <p:nvPr/>
        </p:nvSpPr>
        <p:spPr>
          <a:xfrm>
            <a:off x="7560275" y="5961559"/>
            <a:ext cx="4631725" cy="584775"/>
          </a:xfrm>
          <a:prstGeom prst="rect">
            <a:avLst/>
          </a:prstGeom>
          <a:noFill/>
        </p:spPr>
        <p:txBody>
          <a:bodyPr wrap="square" rtlCol="0">
            <a:spAutoFit/>
          </a:bodyPr>
          <a:lstStyle/>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Microsoft Office on the web simplifies document editing</a:t>
            </a:r>
            <a:endParaRPr lang="zh-TW" altLang="en-US"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578756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84CFB10B-06AE-4867-B646-36BDB000BD67}"/>
              </a:ext>
            </a:extLst>
          </p:cNvPr>
          <p:cNvSpPr txBox="1"/>
          <p:nvPr/>
        </p:nvSpPr>
        <p:spPr>
          <a:xfrm>
            <a:off x="7410451" y="3672458"/>
            <a:ext cx="3822700" cy="2216889"/>
          </a:xfrm>
          <a:prstGeom prst="rect">
            <a:avLst/>
          </a:prstGeom>
          <a:noFill/>
        </p:spPr>
        <p:txBody>
          <a:bodyPr wrap="square" rtlCol="0">
            <a:spAutoFit/>
          </a:bodyPr>
          <a:lstStyle/>
          <a:p>
            <a:pPr>
              <a:lnSpc>
                <a:spcPts val="2400"/>
              </a:lnSpc>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HS-264 adopts a new and elegant appearance, with a fan</a:t>
            </a:r>
            <a:r>
              <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less design and a metal hairline upper cover, which is both beautiful and heat dissipation, no longer have to worry about the fan being filled with dust or malfunctioning.</a:t>
            </a:r>
          </a:p>
        </p:txBody>
      </p:sp>
      <p:sp>
        <p:nvSpPr>
          <p:cNvPr id="6" name="文字方塊 5">
            <a:extLst>
              <a:ext uri="{FF2B5EF4-FFF2-40B4-BE49-F238E27FC236}">
                <a16:creationId xmlns:a16="http://schemas.microsoft.com/office/drawing/2014/main" id="{0A5DE019-0EE4-4E61-85C5-1EC284BBD518}"/>
              </a:ext>
            </a:extLst>
          </p:cNvPr>
          <p:cNvSpPr txBox="1"/>
          <p:nvPr/>
        </p:nvSpPr>
        <p:spPr>
          <a:xfrm>
            <a:off x="7410449" y="1662267"/>
            <a:ext cx="3731316" cy="938719"/>
          </a:xfrm>
          <a:prstGeom prst="rect">
            <a:avLst/>
          </a:prstGeom>
          <a:noFill/>
        </p:spPr>
        <p:txBody>
          <a:bodyPr wrap="square">
            <a:spAutoFit/>
          </a:bodyPr>
          <a:lstStyle/>
          <a:p>
            <a:pPr algn="dist"/>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Silence</a:t>
            </a:r>
            <a:endParaRPr lang="zh-TW" altLang="en-US" sz="5500" b="1">
              <a:latin typeface="Arial" panose="020B0604020202020204" pitchFamily="34" charset="0"/>
              <a:ea typeface="微軟正黑體" panose="020B0604030504040204" pitchFamily="34" charset="-120"/>
              <a:cs typeface="Arial" panose="020B0604020202020204" pitchFamily="34" charset="0"/>
            </a:endParaRPr>
          </a:p>
        </p:txBody>
      </p:sp>
      <p:cxnSp>
        <p:nvCxnSpPr>
          <p:cNvPr id="4" name="直線接點 3">
            <a:extLst>
              <a:ext uri="{FF2B5EF4-FFF2-40B4-BE49-F238E27FC236}">
                <a16:creationId xmlns:a16="http://schemas.microsoft.com/office/drawing/2014/main" id="{E6FF1204-1842-41C4-9A91-254B0B2CBA90}"/>
              </a:ext>
            </a:extLst>
          </p:cNvPr>
          <p:cNvCxnSpPr>
            <a:cxnSpLocks/>
          </p:cNvCxnSpPr>
          <p:nvPr/>
        </p:nvCxnSpPr>
        <p:spPr>
          <a:xfrm>
            <a:off x="7526215" y="2600986"/>
            <a:ext cx="34231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BC681F5C-4A9C-4C6C-B432-130619927599}"/>
              </a:ext>
            </a:extLst>
          </p:cNvPr>
          <p:cNvSpPr txBox="1"/>
          <p:nvPr/>
        </p:nvSpPr>
        <p:spPr>
          <a:xfrm>
            <a:off x="7410449" y="2708489"/>
            <a:ext cx="3731316" cy="477054"/>
          </a:xfrm>
          <a:prstGeom prst="rect">
            <a:avLst/>
          </a:prstGeom>
          <a:noFill/>
        </p:spPr>
        <p:txBody>
          <a:bodyPr wrap="square" rtlCol="0">
            <a:spAutoFit/>
          </a:bodyPr>
          <a:lstStyle/>
          <a:p>
            <a:pPr algn="dist"/>
            <a:r>
              <a:rPr lang="en-US" altLang="zh-TW" sz="2500" b="1" spc="600">
                <a:solidFill>
                  <a:schemeClr val="bg1"/>
                </a:solidFill>
                <a:latin typeface="Arial" panose="020B0604020202020204" pitchFamily="34" charset="0"/>
                <a:ea typeface="微軟正黑體" panose="020B0604030504040204" pitchFamily="34" charset="-120"/>
                <a:cs typeface="Arial" panose="020B0604020202020204" pitchFamily="34" charset="0"/>
              </a:rPr>
              <a:t>Fits your home</a:t>
            </a:r>
            <a:endParaRPr lang="zh-TW" altLang="en-US" sz="2500" b="1" spc="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55755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1">
            <a:extLst>
              <a:ext uri="{FF2B5EF4-FFF2-40B4-BE49-F238E27FC236}">
                <a16:creationId xmlns:a16="http://schemas.microsoft.com/office/drawing/2014/main" id="{58280D17-06AF-4B1D-B021-216ADDC7AAAC}"/>
              </a:ext>
            </a:extLst>
          </p:cNvPr>
          <p:cNvSpPr/>
          <p:nvPr/>
        </p:nvSpPr>
        <p:spPr>
          <a:xfrm>
            <a:off x="751724" y="4635037"/>
            <a:ext cx="4378743" cy="1545274"/>
          </a:xfrm>
          <a:prstGeom prst="roundRect">
            <a:avLst>
              <a:gd name="adj" fmla="val 8485"/>
            </a:avLst>
          </a:prstGeom>
          <a:gradFill>
            <a:gsLst>
              <a:gs pos="0">
                <a:srgbClr val="0D0D0D"/>
              </a:gs>
              <a:gs pos="100000">
                <a:schemeClr val="tx1">
                  <a:lumMod val="85000"/>
                  <a:lumOff val="15000"/>
                </a:schemeClr>
              </a:gs>
            </a:gsLst>
            <a:lin ang="5400000" scaled="1"/>
          </a:gradFill>
          <a:ln>
            <a:gradFill>
              <a:gsLst>
                <a:gs pos="0">
                  <a:schemeClr val="tx1">
                    <a:lumMod val="85000"/>
                    <a:lumOff val="15000"/>
                  </a:schemeClr>
                </a:gs>
                <a:gs pos="63714">
                  <a:srgbClr val="595A5A"/>
                </a:gs>
                <a:gs pos="74000">
                  <a:schemeClr val="tx1">
                    <a:lumMod val="75000"/>
                    <a:lumOff val="25000"/>
                  </a:schemeClr>
                </a:gs>
                <a:gs pos="100000">
                  <a:schemeClr val="tx1">
                    <a:lumMod val="85000"/>
                    <a:lumOff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576883" y="418973"/>
            <a:ext cx="11038233" cy="800219"/>
          </a:xfrm>
          <a:prstGeom prst="rect">
            <a:avLst/>
          </a:prstGeom>
          <a:noFill/>
        </p:spPr>
        <p:txBody>
          <a:bodyPr wrap="square" rtlCol="0">
            <a:spAutoFit/>
          </a:bodyPr>
          <a:lstStyle/>
          <a:p>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rPr>
              <a:t>Handy tool to sorting and search files</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3120A837-1A2D-4F30-A6F7-CD5D03B28E74}"/>
              </a:ext>
            </a:extLst>
          </p:cNvPr>
          <p:cNvSpPr txBox="1"/>
          <p:nvPr/>
        </p:nvSpPr>
        <p:spPr>
          <a:xfrm>
            <a:off x="1571144" y="1832723"/>
            <a:ext cx="6086475" cy="646331"/>
          </a:xfrm>
          <a:prstGeom prst="rect">
            <a:avLst/>
          </a:prstGeom>
          <a:noFill/>
        </p:spPr>
        <p:txBody>
          <a:bodyPr wrap="square" rtlCol="0">
            <a:spAutoFit/>
          </a:bodyPr>
          <a:lstStyle/>
          <a:p>
            <a:r>
              <a:rPr lang="en"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Qfiling</a:t>
            </a:r>
            <a:endParaRPr lang="en"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BF593FEB-FC6E-46AA-A9E8-94A7AC0A4D09}"/>
              </a:ext>
            </a:extLst>
          </p:cNvPr>
          <p:cNvSpPr txBox="1"/>
          <p:nvPr/>
        </p:nvSpPr>
        <p:spPr>
          <a:xfrm>
            <a:off x="673903" y="2567880"/>
            <a:ext cx="5084871" cy="1601336"/>
          </a:xfrm>
          <a:prstGeom prst="rect">
            <a:avLst/>
          </a:prstGeom>
          <a:noFill/>
        </p:spPr>
        <p:txBody>
          <a:bodyPr wrap="square" rtlCol="0">
            <a:spAutoFit/>
          </a:bodyPr>
          <a:lstStyle/>
          <a:p>
            <a:pPr>
              <a:lnSpc>
                <a:spcPts val="2400"/>
              </a:lnSpc>
              <a:spcBef>
                <a:spcPts val="1800"/>
              </a:spcBef>
            </a:pPr>
            <a:r>
              <a:rPr lang="en"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Automatic batch classification and archiving of photos and files stored in the NAS. The fully automatic process allows you to no longer have to manually drag and drop files, saving time and convenience!</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46BC0921-7857-9C49-89BF-651D1AE024BA}"/>
              </a:ext>
            </a:extLst>
          </p:cNvPr>
          <p:cNvSpPr txBox="1"/>
          <p:nvPr/>
        </p:nvSpPr>
        <p:spPr>
          <a:xfrm>
            <a:off x="7454173" y="1938234"/>
            <a:ext cx="6086475" cy="646331"/>
          </a:xfrm>
          <a:prstGeom prst="rect">
            <a:avLst/>
          </a:prstGeom>
          <a:noFill/>
        </p:spPr>
        <p:txBody>
          <a:bodyPr wrap="square" rtlCol="0">
            <a:spAutoFit/>
          </a:bodyPr>
          <a:lstStyle/>
          <a:p>
            <a:r>
              <a:rPr lang="en"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Qsirch</a:t>
            </a:r>
            <a:endParaRPr lang="en"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80C4C950-951E-694D-B0E7-5B8B503146B9}"/>
              </a:ext>
            </a:extLst>
          </p:cNvPr>
          <p:cNvSpPr txBox="1"/>
          <p:nvPr/>
        </p:nvSpPr>
        <p:spPr>
          <a:xfrm>
            <a:off x="6451937" y="2633074"/>
            <a:ext cx="5282575" cy="2755498"/>
          </a:xfrm>
          <a:prstGeom prst="rect">
            <a:avLst/>
          </a:prstGeom>
          <a:noFill/>
        </p:spPr>
        <p:txBody>
          <a:bodyPr wrap="square" rtlCol="0">
            <a:spAutoFit/>
          </a:bodyPr>
          <a:lstStyle/>
          <a:p>
            <a:pPr>
              <a:lnSpc>
                <a:spcPts val="2400"/>
              </a:lnSpc>
              <a:spcBef>
                <a:spcPts val="1800"/>
              </a:spcBef>
            </a:pPr>
            <a:r>
              <a:rPr lang="en"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Just like a Google search! The powerful and powerful full-text search engine allows you to quickly find the files you need based on search criteria such as file creation/modification dates, keywords, and main colors in images.</a:t>
            </a:r>
          </a:p>
          <a:p>
            <a:pPr>
              <a:lnSpc>
                <a:spcPts val="2400"/>
              </a:lnSpc>
              <a:spcBef>
                <a:spcPts val="1800"/>
              </a:spcBef>
            </a:pPr>
            <a:r>
              <a:rPr lang="en"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Five kinds of advanced photo search: search by people, search by text in pictures, search by objects, search by color, search by map</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 name="圖片 3">
            <a:extLst>
              <a:ext uri="{FF2B5EF4-FFF2-40B4-BE49-F238E27FC236}">
                <a16:creationId xmlns:a16="http://schemas.microsoft.com/office/drawing/2014/main" id="{2F0874D0-0DD2-F248-B73E-BB4D357186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904" y="1719094"/>
            <a:ext cx="800219" cy="800219"/>
          </a:xfrm>
          <a:prstGeom prst="rect">
            <a:avLst/>
          </a:prstGeom>
        </p:spPr>
      </p:pic>
      <p:pic>
        <p:nvPicPr>
          <p:cNvPr id="9" name="圖片 8">
            <a:extLst>
              <a:ext uri="{FF2B5EF4-FFF2-40B4-BE49-F238E27FC236}">
                <a16:creationId xmlns:a16="http://schemas.microsoft.com/office/drawing/2014/main" id="{A459835C-01E1-CC4A-BDC4-AC0358E620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9774" y="1746035"/>
            <a:ext cx="799200" cy="799200"/>
          </a:xfrm>
          <a:prstGeom prst="rect">
            <a:avLst/>
          </a:prstGeom>
        </p:spPr>
      </p:pic>
      <p:pic>
        <p:nvPicPr>
          <p:cNvPr id="1028" name="Picture 4">
            <a:extLst>
              <a:ext uri="{FF2B5EF4-FFF2-40B4-BE49-F238E27FC236}">
                <a16:creationId xmlns:a16="http://schemas.microsoft.com/office/drawing/2014/main" id="{E22897A7-2CE7-4647-9467-DCCA8F59DD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2097" y="4801338"/>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514E7A79-4ACE-C342-A781-466B6A56A482}"/>
              </a:ext>
            </a:extLst>
          </p:cNvPr>
          <p:cNvSpPr txBox="1"/>
          <p:nvPr/>
        </p:nvSpPr>
        <p:spPr>
          <a:xfrm>
            <a:off x="1542098" y="4886223"/>
            <a:ext cx="1331166" cy="370230"/>
          </a:xfrm>
          <a:prstGeom prst="rect">
            <a:avLst/>
          </a:prstGeom>
          <a:noFill/>
        </p:spPr>
        <p:txBody>
          <a:bodyPr wrap="square" rtlCol="0">
            <a:spAutoFit/>
          </a:bodyPr>
          <a:lstStyle/>
          <a:p>
            <a:pPr>
              <a:lnSpc>
                <a:spcPts val="2400"/>
              </a:lnSpc>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Easy!</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30" name="Picture 6">
            <a:extLst>
              <a:ext uri="{FF2B5EF4-FFF2-40B4-BE49-F238E27FC236}">
                <a16:creationId xmlns:a16="http://schemas.microsoft.com/office/drawing/2014/main" id="{9EECC155-EC11-B74E-8C09-47F87C95BA5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2097" y="540664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EAB6E59A-A651-4A4D-B81F-EA1C3534DB6F}"/>
              </a:ext>
            </a:extLst>
          </p:cNvPr>
          <p:cNvSpPr txBox="1"/>
          <p:nvPr/>
        </p:nvSpPr>
        <p:spPr>
          <a:xfrm>
            <a:off x="1542097" y="5532063"/>
            <a:ext cx="1331166" cy="370230"/>
          </a:xfrm>
          <a:prstGeom prst="rect">
            <a:avLst/>
          </a:prstGeom>
          <a:noFill/>
        </p:spPr>
        <p:txBody>
          <a:bodyPr wrap="square" rtlCol="0">
            <a:spAutoFit/>
          </a:bodyPr>
          <a:lstStyle/>
          <a:p>
            <a:pPr>
              <a:lnSpc>
                <a:spcPts val="2400"/>
              </a:lnSpc>
              <a:spcBef>
                <a:spcPts val="1800"/>
              </a:spcBef>
            </a:pPr>
            <a:r>
              <a:rPr lang="en"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Orderly!</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32" name="Picture 8">
            <a:extLst>
              <a:ext uri="{FF2B5EF4-FFF2-40B4-BE49-F238E27FC236}">
                <a16:creationId xmlns:a16="http://schemas.microsoft.com/office/drawing/2014/main" id="{47256495-909B-8544-B0AD-A02CD937F5F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37835" y="4737354"/>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D6E0F3DD-68D9-2144-BC1A-048E893F07CB}"/>
              </a:ext>
            </a:extLst>
          </p:cNvPr>
          <p:cNvSpPr txBox="1"/>
          <p:nvPr/>
        </p:nvSpPr>
        <p:spPr>
          <a:xfrm>
            <a:off x="3477834" y="4822239"/>
            <a:ext cx="1395740" cy="370230"/>
          </a:xfrm>
          <a:prstGeom prst="rect">
            <a:avLst/>
          </a:prstGeom>
          <a:noFill/>
        </p:spPr>
        <p:txBody>
          <a:bodyPr wrap="square" rtlCol="0">
            <a:spAutoFit/>
          </a:bodyPr>
          <a:lstStyle/>
          <a:p>
            <a:pPr>
              <a:lnSpc>
                <a:spcPts val="2400"/>
              </a:lnSpc>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Productive!</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34" name="Picture 10">
            <a:extLst>
              <a:ext uri="{FF2B5EF4-FFF2-40B4-BE49-F238E27FC236}">
                <a16:creationId xmlns:a16="http://schemas.microsoft.com/office/drawing/2014/main" id="{C3922902-45DD-F24D-BE01-292AD82604F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37835" y="5468079"/>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1883C766-DA54-9044-A52B-93A0F6260A48}"/>
              </a:ext>
            </a:extLst>
          </p:cNvPr>
          <p:cNvSpPr txBox="1"/>
          <p:nvPr/>
        </p:nvSpPr>
        <p:spPr>
          <a:xfrm>
            <a:off x="3477834" y="5552964"/>
            <a:ext cx="1395740" cy="370230"/>
          </a:xfrm>
          <a:prstGeom prst="rect">
            <a:avLst/>
          </a:prstGeom>
          <a:noFill/>
        </p:spPr>
        <p:txBody>
          <a:bodyPr wrap="square" rtlCol="0">
            <a:spAutoFit/>
          </a:bodyPr>
          <a:lstStyle/>
          <a:p>
            <a:pPr>
              <a:lnSpc>
                <a:spcPts val="2400"/>
              </a:lnSpc>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Managing!</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292366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157576"/>
            <a:ext cx="11038233" cy="1508105"/>
          </a:xfrm>
          <a:prstGeom prst="rect">
            <a:avLst/>
          </a:prstGeom>
          <a:noFill/>
        </p:spPr>
        <p:txBody>
          <a:bodyPr wrap="square" rtlCol="0">
            <a:spAutoFit/>
          </a:bodyPr>
          <a:lstStyle/>
          <a:p>
            <a:r>
              <a:rPr lang="en-US" altLang="zh-TW" sz="4600" b="1" err="1">
                <a:solidFill>
                  <a:schemeClr val="bg1"/>
                </a:solidFill>
                <a:latin typeface="Arial" panose="020B0604020202020204" pitchFamily="34" charset="0"/>
                <a:ea typeface="微軟正黑體" panose="020B0604030504040204" pitchFamily="34" charset="-120"/>
                <a:cs typeface="Arial" panose="020B0604020202020204" pitchFamily="34" charset="0"/>
              </a:rPr>
              <a:t>QuMagie</a:t>
            </a:r>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rPr>
              <a:t> - AI Smart Album Backup and Management</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8" name="圖片 17">
            <a:extLst>
              <a:ext uri="{FF2B5EF4-FFF2-40B4-BE49-F238E27FC236}">
                <a16:creationId xmlns:a16="http://schemas.microsoft.com/office/drawing/2014/main" id="{E12E7023-63AE-C845-A88C-5A7C97F63D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0066" y="248689"/>
            <a:ext cx="1140786" cy="1140786"/>
          </a:xfrm>
          <a:prstGeom prst="rect">
            <a:avLst/>
          </a:prstGeom>
          <a:effectLst>
            <a:outerShdw blurRad="304800" dist="203200" dir="4140000" algn="t" rotWithShape="0">
              <a:prstClr val="black">
                <a:alpha val="25000"/>
              </a:prstClr>
            </a:outerShdw>
          </a:effectLst>
        </p:spPr>
      </p:pic>
      <p:grpSp>
        <p:nvGrpSpPr>
          <p:cNvPr id="2" name="群組 1">
            <a:extLst>
              <a:ext uri="{FF2B5EF4-FFF2-40B4-BE49-F238E27FC236}">
                <a16:creationId xmlns:a16="http://schemas.microsoft.com/office/drawing/2014/main" id="{331FDD1C-9BAC-4161-8E36-DF13028C0BC1}"/>
              </a:ext>
            </a:extLst>
          </p:cNvPr>
          <p:cNvGrpSpPr/>
          <p:nvPr/>
        </p:nvGrpSpPr>
        <p:grpSpPr>
          <a:xfrm>
            <a:off x="668998" y="2771814"/>
            <a:ext cx="10092688" cy="3628389"/>
            <a:chOff x="1883337" y="3132862"/>
            <a:chExt cx="7864367" cy="2827292"/>
          </a:xfrm>
        </p:grpSpPr>
        <p:sp>
          <p:nvSpPr>
            <p:cNvPr id="55" name="箭號: 向右 68">
              <a:extLst>
                <a:ext uri="{FF2B5EF4-FFF2-40B4-BE49-F238E27FC236}">
                  <a16:creationId xmlns:a16="http://schemas.microsoft.com/office/drawing/2014/main" id="{B24DE1F0-BCA1-450A-AC23-61A0CE9391F5}"/>
                </a:ext>
              </a:extLst>
            </p:cNvPr>
            <p:cNvSpPr/>
            <p:nvPr/>
          </p:nvSpPr>
          <p:spPr>
            <a:xfrm rot="10800000" flipH="1">
              <a:off x="6739719" y="3634514"/>
              <a:ext cx="1972639" cy="734830"/>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6" name="箭號: 向右 69">
              <a:extLst>
                <a:ext uri="{FF2B5EF4-FFF2-40B4-BE49-F238E27FC236}">
                  <a16:creationId xmlns:a16="http://schemas.microsoft.com/office/drawing/2014/main" id="{2873B383-2DEA-4732-8344-4FDED82B2D72}"/>
                </a:ext>
              </a:extLst>
            </p:cNvPr>
            <p:cNvSpPr/>
            <p:nvPr/>
          </p:nvSpPr>
          <p:spPr>
            <a:xfrm rot="10800000" flipH="1">
              <a:off x="3055170" y="4110694"/>
              <a:ext cx="1987692"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7" name="箭號: 向右 70">
              <a:extLst>
                <a:ext uri="{FF2B5EF4-FFF2-40B4-BE49-F238E27FC236}">
                  <a16:creationId xmlns:a16="http://schemas.microsoft.com/office/drawing/2014/main" id="{B821D021-4866-40F0-8A63-8D08497B5DA0}"/>
                </a:ext>
              </a:extLst>
            </p:cNvPr>
            <p:cNvSpPr/>
            <p:nvPr/>
          </p:nvSpPr>
          <p:spPr>
            <a:xfrm rot="10800000" flipH="1">
              <a:off x="6739788" y="4863517"/>
              <a:ext cx="1972639"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8" name="文字方塊 36">
              <a:extLst>
                <a:ext uri="{FF2B5EF4-FFF2-40B4-BE49-F238E27FC236}">
                  <a16:creationId xmlns:a16="http://schemas.microsoft.com/office/drawing/2014/main" id="{6092F14F-4CB8-45DF-881B-60A1A5AACBA2}"/>
                </a:ext>
              </a:extLst>
            </p:cNvPr>
            <p:cNvSpPr txBox="1"/>
            <p:nvPr/>
          </p:nvSpPr>
          <p:spPr>
            <a:xfrm>
              <a:off x="1883337" y="5600001"/>
              <a:ext cx="1405359" cy="23612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zh-TW" altLang="en-US" sz="1300" b="1">
                  <a:solidFill>
                    <a:srgbClr val="FFFFFF"/>
                  </a:solidFill>
                  <a:latin typeface="Arial" panose="020B0604020202020204" pitchFamily="34" charset="0"/>
                  <a:ea typeface="微軟正黑體" panose="020B0604030504040204" pitchFamily="34" charset="-120"/>
                  <a:cs typeface="Arial" panose="020B0604020202020204" pitchFamily="34" charset="0"/>
                  <a:sym typeface="+mn-lt"/>
                </a:rPr>
                <a:t>手持裝置</a:t>
              </a:r>
            </a:p>
          </p:txBody>
        </p:sp>
        <p:sp>
          <p:nvSpPr>
            <p:cNvPr id="59" name="文字方塊 37">
              <a:extLst>
                <a:ext uri="{FF2B5EF4-FFF2-40B4-BE49-F238E27FC236}">
                  <a16:creationId xmlns:a16="http://schemas.microsoft.com/office/drawing/2014/main" id="{4BF8E90F-9252-40EA-8995-1903E330DC3B}"/>
                </a:ext>
              </a:extLst>
            </p:cNvPr>
            <p:cNvSpPr txBox="1"/>
            <p:nvPr/>
          </p:nvSpPr>
          <p:spPr>
            <a:xfrm>
              <a:off x="1883337" y="4668395"/>
              <a:ext cx="1405359" cy="23612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zh-TW" altLang="en-US" sz="1300" b="1">
                  <a:solidFill>
                    <a:srgbClr val="FFFFFF"/>
                  </a:solidFill>
                  <a:latin typeface="Arial" panose="020B0604020202020204" pitchFamily="34" charset="0"/>
                  <a:ea typeface="微軟正黑體" panose="020B0604030504040204" pitchFamily="34" charset="-120"/>
                  <a:cs typeface="Arial" panose="020B0604020202020204" pitchFamily="34" charset="0"/>
                  <a:sym typeface="+mn-lt"/>
                </a:rPr>
                <a:t>手持裝置</a:t>
              </a:r>
            </a:p>
          </p:txBody>
        </p:sp>
        <p:sp>
          <p:nvSpPr>
            <p:cNvPr id="61" name="矩形: 圓角 71">
              <a:extLst>
                <a:ext uri="{FF2B5EF4-FFF2-40B4-BE49-F238E27FC236}">
                  <a16:creationId xmlns:a16="http://schemas.microsoft.com/office/drawing/2014/main" id="{7D105F3F-E963-4C36-AA7E-DDB2D46C8826}"/>
                </a:ext>
              </a:extLst>
            </p:cNvPr>
            <p:cNvSpPr/>
            <p:nvPr/>
          </p:nvSpPr>
          <p:spPr>
            <a:xfrm>
              <a:off x="5109484" y="5618007"/>
              <a:ext cx="1652855" cy="342147"/>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62" name="圖形 2">
              <a:extLst>
                <a:ext uri="{FF2B5EF4-FFF2-40B4-BE49-F238E27FC236}">
                  <a16:creationId xmlns:a16="http://schemas.microsoft.com/office/drawing/2014/main" id="{51B7623D-A894-4DDF-B8DE-31BCB98D4B4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82074" y="3309743"/>
              <a:ext cx="968708" cy="2608058"/>
            </a:xfrm>
            <a:prstGeom prst="rect">
              <a:avLst/>
            </a:prstGeom>
            <a:effectLst>
              <a:outerShdw blurRad="342900" dist="177800" dir="3600000" algn="t" rotWithShape="0">
                <a:prstClr val="black">
                  <a:alpha val="21000"/>
                </a:prstClr>
              </a:outerShdw>
            </a:effectLst>
          </p:spPr>
        </p:pic>
        <p:pic>
          <p:nvPicPr>
            <p:cNvPr id="63" name="圖形 4">
              <a:extLst>
                <a:ext uri="{FF2B5EF4-FFF2-40B4-BE49-F238E27FC236}">
                  <a16:creationId xmlns:a16="http://schemas.microsoft.com/office/drawing/2014/main" id="{F134D271-ED9C-4DB6-A4E9-67C5C2655F5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2960" y="3320756"/>
              <a:ext cx="1644320" cy="2165931"/>
            </a:xfrm>
            <a:prstGeom prst="rect">
              <a:avLst/>
            </a:prstGeom>
            <a:effectLst>
              <a:outerShdw blurRad="342900" dist="177800" dir="3600000" algn="t" rotWithShape="0">
                <a:prstClr val="black">
                  <a:alpha val="21000"/>
                </a:prstClr>
              </a:outerShdw>
            </a:effectLst>
          </p:spPr>
        </p:pic>
        <p:pic>
          <p:nvPicPr>
            <p:cNvPr id="64" name="圖形 6">
              <a:extLst>
                <a:ext uri="{FF2B5EF4-FFF2-40B4-BE49-F238E27FC236}">
                  <a16:creationId xmlns:a16="http://schemas.microsoft.com/office/drawing/2014/main" id="{C721AE4E-D9ED-4A12-8D4A-8E908283717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62518" y="3132862"/>
              <a:ext cx="983610" cy="1609544"/>
            </a:xfrm>
            <a:prstGeom prst="rect">
              <a:avLst/>
            </a:prstGeom>
            <a:effectLst>
              <a:outerShdw blurRad="342900" dist="177800" dir="3600000" algn="t" rotWithShape="0">
                <a:prstClr val="black">
                  <a:alpha val="21000"/>
                </a:prstClr>
              </a:outerShdw>
            </a:effectLst>
          </p:spPr>
        </p:pic>
        <p:pic>
          <p:nvPicPr>
            <p:cNvPr id="65" name="圖形 8">
              <a:extLst>
                <a:ext uri="{FF2B5EF4-FFF2-40B4-BE49-F238E27FC236}">
                  <a16:creationId xmlns:a16="http://schemas.microsoft.com/office/drawing/2014/main" id="{E23E9A1D-6B10-4DCF-B051-EFD283CCDFD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757712" y="4890984"/>
              <a:ext cx="983611" cy="834579"/>
            </a:xfrm>
            <a:prstGeom prst="rect">
              <a:avLst/>
            </a:prstGeom>
            <a:effectLst>
              <a:outerShdw blurRad="342900" dist="177800" dir="3600000" algn="t" rotWithShape="0">
                <a:prstClr val="black">
                  <a:alpha val="21000"/>
                </a:prstClr>
              </a:outerShdw>
            </a:effectLst>
          </p:spPr>
        </p:pic>
        <p:pic>
          <p:nvPicPr>
            <p:cNvPr id="66" name="圖形 33">
              <a:extLst>
                <a:ext uri="{FF2B5EF4-FFF2-40B4-BE49-F238E27FC236}">
                  <a16:creationId xmlns:a16="http://schemas.microsoft.com/office/drawing/2014/main" id="{91380EA8-4BCE-4C2D-9A5E-E3DB0A69F0BD}"/>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451853" y="3428956"/>
              <a:ext cx="286124" cy="485745"/>
            </a:xfrm>
            <a:prstGeom prst="rect">
              <a:avLst/>
            </a:prstGeom>
          </p:spPr>
        </p:pic>
        <p:pic>
          <p:nvPicPr>
            <p:cNvPr id="67" name="圖形 41">
              <a:extLst>
                <a:ext uri="{FF2B5EF4-FFF2-40B4-BE49-F238E27FC236}">
                  <a16:creationId xmlns:a16="http://schemas.microsoft.com/office/drawing/2014/main" id="{BB9CB1A9-8C45-4A41-9DF6-17038A8961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81392" y="4309953"/>
              <a:ext cx="552017" cy="444680"/>
            </a:xfrm>
            <a:prstGeom prst="rect">
              <a:avLst/>
            </a:prstGeom>
          </p:spPr>
        </p:pic>
        <p:pic>
          <p:nvPicPr>
            <p:cNvPr id="68" name="圖形 42">
              <a:extLst>
                <a:ext uri="{FF2B5EF4-FFF2-40B4-BE49-F238E27FC236}">
                  <a16:creationId xmlns:a16="http://schemas.microsoft.com/office/drawing/2014/main" id="{3C867E14-F6A8-4912-B18E-BCD1D5929EFB}"/>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288260" y="5116290"/>
              <a:ext cx="586191" cy="497581"/>
            </a:xfrm>
            <a:prstGeom prst="rect">
              <a:avLst/>
            </a:prstGeom>
          </p:spPr>
        </p:pic>
        <p:sp>
          <p:nvSpPr>
            <p:cNvPr id="69" name="矩形: 圓角 44">
              <a:extLst>
                <a:ext uri="{FF2B5EF4-FFF2-40B4-BE49-F238E27FC236}">
                  <a16:creationId xmlns:a16="http://schemas.microsoft.com/office/drawing/2014/main" id="{90E5AA0E-3600-4E71-8C52-1E954C3BD7CC}"/>
                </a:ext>
              </a:extLst>
            </p:cNvPr>
            <p:cNvSpPr/>
            <p:nvPr/>
          </p:nvSpPr>
          <p:spPr>
            <a:xfrm>
              <a:off x="5242054" y="3859130"/>
              <a:ext cx="1361593" cy="1441611"/>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70" name="圖片 69">
              <a:extLst>
                <a:ext uri="{FF2B5EF4-FFF2-40B4-BE49-F238E27FC236}">
                  <a16:creationId xmlns:a16="http://schemas.microsoft.com/office/drawing/2014/main" id="{1EAB41A7-FF73-405F-ADF3-C5A13763E93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601597" y="4067981"/>
              <a:ext cx="625759" cy="625759"/>
            </a:xfrm>
            <a:prstGeom prst="rect">
              <a:avLst/>
            </a:prstGeom>
            <a:effectLst>
              <a:outerShdw blurRad="304800" dist="203200" dir="4140000" algn="t" rotWithShape="0">
                <a:prstClr val="black">
                  <a:alpha val="25000"/>
                </a:prstClr>
              </a:outerShdw>
            </a:effectLst>
          </p:spPr>
        </p:pic>
        <p:pic>
          <p:nvPicPr>
            <p:cNvPr id="71" name="圖形 45">
              <a:extLst>
                <a:ext uri="{FF2B5EF4-FFF2-40B4-BE49-F238E27FC236}">
                  <a16:creationId xmlns:a16="http://schemas.microsoft.com/office/drawing/2014/main" id="{9E79130D-4E86-4675-81AA-B116403021E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085630" y="3222214"/>
              <a:ext cx="286124" cy="485745"/>
            </a:xfrm>
            <a:prstGeom prst="rect">
              <a:avLst/>
            </a:prstGeom>
          </p:spPr>
        </p:pic>
        <p:pic>
          <p:nvPicPr>
            <p:cNvPr id="72" name="圖形 52">
              <a:extLst>
                <a:ext uri="{FF2B5EF4-FFF2-40B4-BE49-F238E27FC236}">
                  <a16:creationId xmlns:a16="http://schemas.microsoft.com/office/drawing/2014/main" id="{2EC51FF9-BF11-4A10-B2FF-A7B8A00732A5}"/>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964975" y="4001093"/>
              <a:ext cx="586191" cy="497581"/>
            </a:xfrm>
            <a:prstGeom prst="rect">
              <a:avLst/>
            </a:prstGeom>
          </p:spPr>
        </p:pic>
        <p:grpSp>
          <p:nvGrpSpPr>
            <p:cNvPr id="73" name="群組 72">
              <a:extLst>
                <a:ext uri="{FF2B5EF4-FFF2-40B4-BE49-F238E27FC236}">
                  <a16:creationId xmlns:a16="http://schemas.microsoft.com/office/drawing/2014/main" id="{EFA37F7E-92C1-4C4E-9EAE-EDC737B78AA2}"/>
                </a:ext>
              </a:extLst>
            </p:cNvPr>
            <p:cNvGrpSpPr/>
            <p:nvPr/>
          </p:nvGrpSpPr>
          <p:grpSpPr>
            <a:xfrm>
              <a:off x="8971585" y="5019636"/>
              <a:ext cx="562734" cy="393633"/>
              <a:chOff x="10391369" y="4045989"/>
              <a:chExt cx="562734" cy="393633"/>
            </a:xfrm>
          </p:grpSpPr>
          <p:pic>
            <p:nvPicPr>
              <p:cNvPr id="88" name="圖形 57">
                <a:extLst>
                  <a:ext uri="{FF2B5EF4-FFF2-40B4-BE49-F238E27FC236}">
                    <a16:creationId xmlns:a16="http://schemas.microsoft.com/office/drawing/2014/main" id="{5C64A112-D31C-4F41-8BDD-81285ADFED3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91369" y="4045989"/>
                <a:ext cx="562734" cy="393633"/>
              </a:xfrm>
              <a:prstGeom prst="rect">
                <a:avLst/>
              </a:prstGeom>
            </p:spPr>
          </p:pic>
          <p:pic>
            <p:nvPicPr>
              <p:cNvPr id="89" name="圖形 58">
                <a:extLst>
                  <a:ext uri="{FF2B5EF4-FFF2-40B4-BE49-F238E27FC236}">
                    <a16:creationId xmlns:a16="http://schemas.microsoft.com/office/drawing/2014/main" id="{1E924950-941F-4386-BFE5-2890632B1A20}"/>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572634" y="4198280"/>
                <a:ext cx="181326" cy="181326"/>
              </a:xfrm>
              <a:prstGeom prst="rect">
                <a:avLst/>
              </a:prstGeom>
            </p:spPr>
          </p:pic>
        </p:grpSp>
        <p:sp>
          <p:nvSpPr>
            <p:cNvPr id="76" name="文字方塊 39">
              <a:extLst>
                <a:ext uri="{FF2B5EF4-FFF2-40B4-BE49-F238E27FC236}">
                  <a16:creationId xmlns:a16="http://schemas.microsoft.com/office/drawing/2014/main" id="{7852D67E-C17F-47FA-BA5E-61FD4CD21586}"/>
                </a:ext>
              </a:extLst>
            </p:cNvPr>
            <p:cNvSpPr txBox="1"/>
            <p:nvPr/>
          </p:nvSpPr>
          <p:spPr>
            <a:xfrm>
              <a:off x="6592445" y="3861644"/>
              <a:ext cx="2119913" cy="20145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None/>
              </a:pPr>
              <a:r>
                <a:rPr lang="en-US" altLang="zh-TW" sz="108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Browsing and managing</a:t>
              </a:r>
              <a:endParaRPr lang="zh-TW" altLang="en-US" sz="108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7" name="文字方塊 43">
              <a:extLst>
                <a:ext uri="{FF2B5EF4-FFF2-40B4-BE49-F238E27FC236}">
                  <a16:creationId xmlns:a16="http://schemas.microsoft.com/office/drawing/2014/main" id="{D2446B42-4ECC-4062-9974-2ED233A1EFE6}"/>
                </a:ext>
              </a:extLst>
            </p:cNvPr>
            <p:cNvSpPr txBox="1"/>
            <p:nvPr/>
          </p:nvSpPr>
          <p:spPr>
            <a:xfrm>
              <a:off x="2710859" y="4358230"/>
              <a:ext cx="2544538" cy="20145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None/>
              </a:pPr>
              <a:r>
                <a:rPr lang="en-US" altLang="zh-TW" sz="108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Upload &amp; backup</a:t>
              </a:r>
              <a:endParaRPr lang="zh-TW" altLang="en-US" sz="108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8" name="文字方塊 50">
              <a:extLst>
                <a:ext uri="{FF2B5EF4-FFF2-40B4-BE49-F238E27FC236}">
                  <a16:creationId xmlns:a16="http://schemas.microsoft.com/office/drawing/2014/main" id="{2DECAF36-DDA2-4D5C-8BC5-3BBA6416F316}"/>
                </a:ext>
              </a:extLst>
            </p:cNvPr>
            <p:cNvSpPr txBox="1"/>
            <p:nvPr/>
          </p:nvSpPr>
          <p:spPr>
            <a:xfrm>
              <a:off x="6680088" y="5091112"/>
              <a:ext cx="1788332" cy="20145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None/>
              </a:pPr>
              <a:r>
                <a:rPr lang="en-US" altLang="zh-TW" sz="108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Sharing</a:t>
              </a:r>
            </a:p>
          </p:txBody>
        </p:sp>
        <p:sp>
          <p:nvSpPr>
            <p:cNvPr id="79" name="文字方塊 53">
              <a:extLst>
                <a:ext uri="{FF2B5EF4-FFF2-40B4-BE49-F238E27FC236}">
                  <a16:creationId xmlns:a16="http://schemas.microsoft.com/office/drawing/2014/main" id="{B0DD5618-9829-4B28-9E8D-2031E421B83A}"/>
                </a:ext>
              </a:extLst>
            </p:cNvPr>
            <p:cNvSpPr txBox="1"/>
            <p:nvPr/>
          </p:nvSpPr>
          <p:spPr>
            <a:xfrm>
              <a:off x="4875954" y="5627497"/>
              <a:ext cx="2119912" cy="25181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AI engine</a:t>
              </a:r>
            </a:p>
          </p:txBody>
        </p:sp>
        <p:sp>
          <p:nvSpPr>
            <p:cNvPr id="80" name="文字方塊 54">
              <a:extLst>
                <a:ext uri="{FF2B5EF4-FFF2-40B4-BE49-F238E27FC236}">
                  <a16:creationId xmlns:a16="http://schemas.microsoft.com/office/drawing/2014/main" id="{AE422D02-4D5E-4F89-B24A-5931E94C5178}"/>
                </a:ext>
              </a:extLst>
            </p:cNvPr>
            <p:cNvSpPr txBox="1"/>
            <p:nvPr/>
          </p:nvSpPr>
          <p:spPr>
            <a:xfrm>
              <a:off x="2099393" y="3904971"/>
              <a:ext cx="982940" cy="19830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altLang="zh-TW"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rPr>
                <a:t>Smart phone</a:t>
              </a:r>
              <a:endParaRPr lang="zh-TW" altLang="en-US"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1" name="文字方塊 55">
              <a:extLst>
                <a:ext uri="{FF2B5EF4-FFF2-40B4-BE49-F238E27FC236}">
                  <a16:creationId xmlns:a16="http://schemas.microsoft.com/office/drawing/2014/main" id="{3CF58D23-2C31-422E-ACF5-8FC0EC9FA83E}"/>
                </a:ext>
              </a:extLst>
            </p:cNvPr>
            <p:cNvSpPr txBox="1"/>
            <p:nvPr/>
          </p:nvSpPr>
          <p:spPr>
            <a:xfrm>
              <a:off x="2091127" y="4735230"/>
              <a:ext cx="982940" cy="19830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altLang="zh-TW"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rPr>
                <a:t>Camera</a:t>
              </a:r>
              <a:endParaRPr lang="zh-TW" altLang="en-US"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2" name="文字方塊 63">
              <a:extLst>
                <a:ext uri="{FF2B5EF4-FFF2-40B4-BE49-F238E27FC236}">
                  <a16:creationId xmlns:a16="http://schemas.microsoft.com/office/drawing/2014/main" id="{7EF063B1-19D7-45F4-824B-69CE8FFA7E7C}"/>
                </a:ext>
              </a:extLst>
            </p:cNvPr>
            <p:cNvSpPr txBox="1"/>
            <p:nvPr/>
          </p:nvSpPr>
          <p:spPr>
            <a:xfrm>
              <a:off x="2091517" y="5617809"/>
              <a:ext cx="982940" cy="19830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altLang="zh-TW"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rPr>
                <a:t>PC</a:t>
              </a:r>
            </a:p>
          </p:txBody>
        </p:sp>
        <p:sp>
          <p:nvSpPr>
            <p:cNvPr id="83" name="Google Shape;216;p23">
              <a:extLst>
                <a:ext uri="{FF2B5EF4-FFF2-40B4-BE49-F238E27FC236}">
                  <a16:creationId xmlns:a16="http://schemas.microsoft.com/office/drawing/2014/main" id="{C3C3E237-82A1-47F7-9694-300ED846AC03}"/>
                </a:ext>
              </a:extLst>
            </p:cNvPr>
            <p:cNvSpPr txBox="1"/>
            <p:nvPr/>
          </p:nvSpPr>
          <p:spPr>
            <a:xfrm>
              <a:off x="5080772" y="3355423"/>
              <a:ext cx="1622079" cy="43560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sz="1450" b="1">
                  <a:solidFill>
                    <a:srgbClr val="1A4081"/>
                  </a:solidFill>
                  <a:latin typeface="Arial" panose="020B0604020202020204" pitchFamily="34" charset="0"/>
                  <a:ea typeface="微軟正黑體" panose="020B0604030504040204" pitchFamily="34" charset="-120"/>
                  <a:cs typeface="Arial" panose="020B0604020202020204" pitchFamily="34" charset="0"/>
                  <a:sym typeface="+mn-lt"/>
                </a:rPr>
                <a:t>QNAP NAS</a:t>
              </a:r>
              <a:endParaRPr lang="zh-TW" altLang="en-US" sz="1450" b="1">
                <a:solidFill>
                  <a:srgbClr val="1A408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4" name="文字方塊 66">
              <a:extLst>
                <a:ext uri="{FF2B5EF4-FFF2-40B4-BE49-F238E27FC236}">
                  <a16:creationId xmlns:a16="http://schemas.microsoft.com/office/drawing/2014/main" id="{892D8DC3-EF09-4263-A551-66234C432B6F}"/>
                </a:ext>
              </a:extLst>
            </p:cNvPr>
            <p:cNvSpPr txBox="1"/>
            <p:nvPr/>
          </p:nvSpPr>
          <p:spPr>
            <a:xfrm>
              <a:off x="4940675" y="4708989"/>
              <a:ext cx="1990471" cy="24871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ts val="1850"/>
                </a:lnSpc>
                <a:spcBef>
                  <a:spcPts val="0"/>
                </a:spcBef>
                <a:spcAft>
                  <a:spcPts val="0"/>
                </a:spcAft>
                <a:buNone/>
              </a:pPr>
              <a:r>
                <a:rPr lang="en-US" altLang="zh-TW" sz="1500" b="1" err="1">
                  <a:solidFill>
                    <a:srgbClr val="FFFFFF"/>
                  </a:solidFill>
                  <a:latin typeface="Arial" panose="020B0604020202020204" pitchFamily="34" charset="0"/>
                  <a:ea typeface="微軟正黑體" panose="020B0604030504040204" pitchFamily="34" charset="-120"/>
                  <a:cs typeface="Arial" panose="020B0604020202020204" pitchFamily="34" charset="0"/>
                  <a:sym typeface="+mn-lt"/>
                </a:rPr>
                <a:t>QuMagie</a:t>
              </a:r>
              <a:endParaRPr lang="en-US" altLang="zh-TW" sz="1500" b="1">
                <a:solidFill>
                  <a:srgbClr val="FFFFFF"/>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5" name="文字方塊 67">
              <a:extLst>
                <a:ext uri="{FF2B5EF4-FFF2-40B4-BE49-F238E27FC236}">
                  <a16:creationId xmlns:a16="http://schemas.microsoft.com/office/drawing/2014/main" id="{4CFE4710-7B50-4117-999F-7F4C214A9D8E}"/>
                </a:ext>
              </a:extLst>
            </p:cNvPr>
            <p:cNvSpPr txBox="1"/>
            <p:nvPr/>
          </p:nvSpPr>
          <p:spPr>
            <a:xfrm>
              <a:off x="8753951" y="3698729"/>
              <a:ext cx="982940" cy="19830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altLang="zh-TW"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rPr>
                <a:t>Smart Phone</a:t>
              </a:r>
              <a:endParaRPr lang="zh-TW" altLang="en-US"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6" name="文字方塊 73">
              <a:extLst>
                <a:ext uri="{FF2B5EF4-FFF2-40B4-BE49-F238E27FC236}">
                  <a16:creationId xmlns:a16="http://schemas.microsoft.com/office/drawing/2014/main" id="{B56B36BF-06CB-4C6F-911E-A602E4641D71}"/>
                </a:ext>
              </a:extLst>
            </p:cNvPr>
            <p:cNvSpPr txBox="1"/>
            <p:nvPr/>
          </p:nvSpPr>
          <p:spPr>
            <a:xfrm>
              <a:off x="8764764" y="4483762"/>
              <a:ext cx="982940" cy="19830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altLang="zh-TW"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rPr>
                <a:t>PC</a:t>
              </a:r>
              <a:endParaRPr lang="zh-TW" altLang="en-US"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7" name="文字方塊 74">
              <a:extLst>
                <a:ext uri="{FF2B5EF4-FFF2-40B4-BE49-F238E27FC236}">
                  <a16:creationId xmlns:a16="http://schemas.microsoft.com/office/drawing/2014/main" id="{7B1ED51C-8994-418B-8CF9-D147EDC71288}"/>
                </a:ext>
              </a:extLst>
            </p:cNvPr>
            <p:cNvSpPr txBox="1"/>
            <p:nvPr/>
          </p:nvSpPr>
          <p:spPr>
            <a:xfrm>
              <a:off x="8757712" y="5463280"/>
              <a:ext cx="982940" cy="19830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altLang="zh-TW"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rPr>
                <a:t>Social Media</a:t>
              </a:r>
              <a:endParaRPr lang="zh-TW" altLang="en-US" sz="1000" b="1">
                <a:solidFill>
                  <a:srgbClr val="1E4A93"/>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sp>
        <p:nvSpPr>
          <p:cNvPr id="90" name="文字方塊 89">
            <a:extLst>
              <a:ext uri="{FF2B5EF4-FFF2-40B4-BE49-F238E27FC236}">
                <a16:creationId xmlns:a16="http://schemas.microsoft.com/office/drawing/2014/main" id="{75BC1BD2-B1D5-374D-A7AE-AD8164D4271E}"/>
              </a:ext>
            </a:extLst>
          </p:cNvPr>
          <p:cNvSpPr txBox="1"/>
          <p:nvPr/>
        </p:nvSpPr>
        <p:spPr>
          <a:xfrm>
            <a:off x="583572" y="1561277"/>
            <a:ext cx="10567028" cy="678006"/>
          </a:xfrm>
          <a:prstGeom prst="rect">
            <a:avLst/>
          </a:prstGeom>
          <a:noFill/>
        </p:spPr>
        <p:txBody>
          <a:bodyPr wrap="square" rtlCol="0">
            <a:spAutoFit/>
          </a:bodyPr>
          <a:lstStyle/>
          <a:p>
            <a:pPr>
              <a:lnSpc>
                <a:spcPts val="2400"/>
              </a:lnSpc>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QNAP has created AI photo and video management tools for NAS. It is equipped with a new AI engine to provide smarter backup photo, video management and sharing tools.</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CD97981F-FEDD-D947-AF47-80A139CD4522}"/>
              </a:ext>
            </a:extLst>
          </p:cNvPr>
          <p:cNvSpPr txBox="1"/>
          <p:nvPr/>
        </p:nvSpPr>
        <p:spPr>
          <a:xfrm>
            <a:off x="4710114" y="2368912"/>
            <a:ext cx="4398961" cy="584775"/>
          </a:xfrm>
          <a:prstGeom prst="rect">
            <a:avLst/>
          </a:prstGeom>
          <a:noFill/>
        </p:spPr>
        <p:txBody>
          <a:bodyPr wrap="none" rtlCol="0">
            <a:spAutoFit/>
          </a:bodyPr>
          <a:lstStyle/>
          <a:p>
            <a:r>
              <a:rPr kumimoji="1"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Boost </a:t>
            </a:r>
            <a:r>
              <a:rPr kumimoji="1" lang="en-US" altLang="zh-TW" sz="3200" b="1">
                <a:solidFill>
                  <a:schemeClr val="accent2"/>
                </a:solidFill>
                <a:latin typeface="Arial" panose="020B0604020202020204" pitchFamily="34" charset="0"/>
                <a:ea typeface="Microsoft JhengHei" panose="020B0604030504040204" pitchFamily="34" charset="-120"/>
                <a:cs typeface="Arial" panose="020B0604020202020204" pitchFamily="34" charset="0"/>
              </a:rPr>
              <a:t>41.7%</a:t>
            </a:r>
            <a:r>
              <a:rPr kumimoji="1"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kumimoji="1"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performance with GPU</a:t>
            </a:r>
            <a:endParaRPr kumimoji="1"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30707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47836D30-675E-4595-A99F-C277DF250426}"/>
              </a:ext>
            </a:extLst>
          </p:cNvPr>
          <p:cNvSpPr txBox="1"/>
          <p:nvPr/>
        </p:nvSpPr>
        <p:spPr>
          <a:xfrm>
            <a:off x="2572988" y="312053"/>
            <a:ext cx="7011926" cy="2492990"/>
          </a:xfrm>
          <a:prstGeom prst="rect">
            <a:avLst/>
          </a:prstGeom>
          <a:noFill/>
        </p:spPr>
        <p:txBody>
          <a:bodyPr wrap="square" rtlCol="0">
            <a:spAutoFit/>
          </a:bodyPr>
          <a:lstStyle/>
          <a:p>
            <a:pPr algn="ctr" defTabSz="914126">
              <a:defRPr/>
            </a:pPr>
            <a:r>
              <a:rPr lang="en"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rPr>
              <a:t>Integrated Home Media Entertainment Center</a:t>
            </a:r>
            <a:endParaRPr lang="en-US"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24AEE71F-3F28-4949-8532-C46E56D9E346}"/>
              </a:ext>
            </a:extLst>
          </p:cNvPr>
          <p:cNvSpPr txBox="1"/>
          <p:nvPr/>
        </p:nvSpPr>
        <p:spPr>
          <a:xfrm>
            <a:off x="3116262" y="2817990"/>
            <a:ext cx="6086475" cy="461665"/>
          </a:xfrm>
          <a:prstGeom prst="rect">
            <a:avLst/>
          </a:prstGeom>
          <a:noFill/>
        </p:spPr>
        <p:txBody>
          <a:bodyPr wrap="square" rtlCol="0">
            <a:spAutoFit/>
          </a:bodyPr>
          <a:lstStyle/>
          <a:p>
            <a:pPr algn="ct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QTS diversified APP to meet your needs</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55904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258162"/>
            <a:ext cx="11038233" cy="1323439"/>
          </a:xfrm>
          <a:prstGeom prst="rect">
            <a:avLst/>
          </a:prstGeom>
          <a:noFill/>
        </p:spPr>
        <p:txBody>
          <a:bodyPr wrap="square" rtlCol="0">
            <a:spAutoFit/>
          </a:bodyPr>
          <a:lstStyle>
            <a:defPPr>
              <a:defRPr lang="zh-TW"/>
            </a:defPPr>
            <a:lvl1pPr>
              <a:defRPr sz="4600" b="1">
                <a:solidFill>
                  <a:schemeClr val="bg1"/>
                </a:solidFill>
                <a:latin typeface="微軟正黑體" panose="020B0604030504040204" pitchFamily="34" charset="-120"/>
                <a:ea typeface="微軟正黑體" panose="020B0604030504040204" pitchFamily="34" charset="-120"/>
              </a:defRPr>
            </a:lvl1pPr>
          </a:lstStyle>
          <a:p>
            <a:r>
              <a:rPr lang="en" altLang="zh-TW" sz="4000">
                <a:latin typeface="Arial" panose="020B0604020202020204" pitchFamily="34" charset="0"/>
                <a:cs typeface="Arial" panose="020B0604020202020204" pitchFamily="34" charset="0"/>
              </a:rPr>
              <a:t>High-performance multimedia audio and video playback and streaming platform</a:t>
            </a:r>
            <a:endParaRPr lang="zh-TW" altLang="en-US" sz="4000">
              <a:latin typeface="Arial" panose="020B0604020202020204" pitchFamily="34" charset="0"/>
              <a:cs typeface="Arial" panose="020B0604020202020204" pitchFamily="34" charset="0"/>
            </a:endParaRPr>
          </a:p>
        </p:txBody>
      </p:sp>
      <p:pic>
        <p:nvPicPr>
          <p:cNvPr id="18" name="圖片 17" descr="一張含有 標誌, 時鐘, 儀錶, 街道 的圖片&#10;&#10;自動產生的描述">
            <a:extLst>
              <a:ext uri="{FF2B5EF4-FFF2-40B4-BE49-F238E27FC236}">
                <a16:creationId xmlns:a16="http://schemas.microsoft.com/office/drawing/2014/main" id="{C2215DC9-EEE1-524B-8A31-E3F23BC786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1380" y="3349846"/>
            <a:ext cx="900000" cy="900000"/>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304800" dist="127000" dir="2700000" algn="tl" rotWithShape="0">
              <a:prstClr val="black">
                <a:alpha val="21000"/>
              </a:prstClr>
            </a:outerShdw>
          </a:effectLst>
        </p:spPr>
      </p:pic>
      <p:pic>
        <p:nvPicPr>
          <p:cNvPr id="20" name="圖片 19" descr="Cinema28_512.png">
            <a:extLst>
              <a:ext uri="{FF2B5EF4-FFF2-40B4-BE49-F238E27FC236}">
                <a16:creationId xmlns:a16="http://schemas.microsoft.com/office/drawing/2014/main" id="{F95366B9-44EF-EE49-B27F-A5E54E8B12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139" y="4732701"/>
            <a:ext cx="900000" cy="900000"/>
          </a:xfrm>
          <a:prstGeom prst="rect">
            <a:avLst/>
          </a:prstGeom>
          <a:effectLst>
            <a:outerShdw blurRad="304800" dist="127000" dir="2700000" algn="tl" rotWithShape="0">
              <a:prstClr val="black">
                <a:alpha val="21000"/>
              </a:prstClr>
            </a:outerShdw>
          </a:effectLst>
        </p:spPr>
      </p:pic>
      <p:sp>
        <p:nvSpPr>
          <p:cNvPr id="21" name="TextBox 16">
            <a:extLst>
              <a:ext uri="{FF2B5EF4-FFF2-40B4-BE49-F238E27FC236}">
                <a16:creationId xmlns:a16="http://schemas.microsoft.com/office/drawing/2014/main" id="{C69EFF6B-9ECD-E94C-97D5-5A6D67CFD4FE}"/>
              </a:ext>
            </a:extLst>
          </p:cNvPr>
          <p:cNvSpPr txBox="1"/>
          <p:nvPr/>
        </p:nvSpPr>
        <p:spPr>
          <a:xfrm>
            <a:off x="7530857" y="1917686"/>
            <a:ext cx="4178524" cy="830997"/>
          </a:xfrm>
          <a:prstGeom prst="rect">
            <a:avLst/>
          </a:prstGeom>
          <a:noFill/>
        </p:spPr>
        <p:txBody>
          <a:bodyPr wrap="square" rtlCol="0" anchor="t">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Plex Server </a:t>
            </a:r>
            <a:r>
              <a:rPr lang="en-US" altLang="zh-CN" sz="2400" b="1">
                <a:solidFill>
                  <a:schemeClr val="bg1"/>
                </a:solidFill>
                <a:latin typeface="Arial" panose="020B0604020202020204" pitchFamily="34" charset="0"/>
                <a:ea typeface="微軟正黑體" panose="020B0604030504040204" pitchFamily="34" charset="-120"/>
                <a:cs typeface="Arial" panose="020B0604020202020204" pitchFamily="34" charset="0"/>
              </a:rPr>
              <a:t>streaming and transcoding</a:t>
            </a:r>
            <a:endParaRPr lang="en-US"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TextBox 21">
            <a:extLst>
              <a:ext uri="{FF2B5EF4-FFF2-40B4-BE49-F238E27FC236}">
                <a16:creationId xmlns:a16="http://schemas.microsoft.com/office/drawing/2014/main" id="{5C1605E0-49EB-1F48-A541-E06A2F1D7F2F}"/>
              </a:ext>
            </a:extLst>
          </p:cNvPr>
          <p:cNvSpPr txBox="1"/>
          <p:nvPr/>
        </p:nvSpPr>
        <p:spPr>
          <a:xfrm>
            <a:off x="1619940" y="4705653"/>
            <a:ext cx="5314260" cy="1200329"/>
          </a:xfrm>
          <a:prstGeom prst="rect">
            <a:avLst/>
          </a:prstGeom>
          <a:noFill/>
        </p:spPr>
        <p:txBody>
          <a:bodyPr wrap="square" rtlCol="0" anchor="t">
            <a:spAutoFit/>
          </a:bodyPr>
          <a:lstStyle/>
          <a:p>
            <a:r>
              <a:rPr lang="en" altLang="zh-CN" sz="2400" b="1">
                <a:solidFill>
                  <a:schemeClr val="bg1"/>
                </a:solidFill>
                <a:latin typeface="Arial" panose="020B0604020202020204" pitchFamily="34" charset="0"/>
                <a:ea typeface="微軟正黑體" panose="020B0604030504040204" pitchFamily="34" charset="-120"/>
                <a:cs typeface="Arial" panose="020B0604020202020204" pitchFamily="34" charset="0"/>
              </a:rPr>
              <a:t>Use Cinema28 to stream multimedia to AV playback devices in conference rooms</a:t>
            </a:r>
            <a:endParaRPr lang="en-US"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TextBox 11">
            <a:extLst>
              <a:ext uri="{FF2B5EF4-FFF2-40B4-BE49-F238E27FC236}">
                <a16:creationId xmlns:a16="http://schemas.microsoft.com/office/drawing/2014/main" id="{21B060CD-7822-AC4D-A4F3-CE3A3F4739C0}"/>
              </a:ext>
            </a:extLst>
          </p:cNvPr>
          <p:cNvSpPr txBox="1"/>
          <p:nvPr/>
        </p:nvSpPr>
        <p:spPr>
          <a:xfrm>
            <a:off x="1611183" y="2058347"/>
            <a:ext cx="3821687" cy="461665"/>
          </a:xfrm>
          <a:prstGeom prst="rect">
            <a:avLst/>
          </a:prstGeom>
          <a:noFill/>
        </p:spPr>
        <p:txBody>
          <a:bodyPr wrap="none" rtlCol="0" anchor="t">
            <a:spAutoFit/>
          </a:bodyPr>
          <a:lstStyle/>
          <a:p>
            <a:r>
              <a:rPr lang="en-US" sz="2400" b="1" err="1">
                <a:solidFill>
                  <a:schemeClr val="bg1"/>
                </a:solidFill>
                <a:latin typeface="Arial" panose="020B0604020202020204" pitchFamily="34" charset="0"/>
                <a:ea typeface="微軟正黑體" panose="020B0604030504040204" pitchFamily="34" charset="-120"/>
                <a:cs typeface="Arial" panose="020B0604020202020204" pitchFamily="34" charset="0"/>
              </a:rPr>
              <a:t>QuMagie</a:t>
            </a:r>
            <a:r>
              <a:rPr 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AI smart album</a:t>
            </a:r>
          </a:p>
        </p:txBody>
      </p:sp>
      <p:pic>
        <p:nvPicPr>
          <p:cNvPr id="24" name="Shape 328">
            <a:extLst>
              <a:ext uri="{FF2B5EF4-FFF2-40B4-BE49-F238E27FC236}">
                <a16:creationId xmlns:a16="http://schemas.microsoft.com/office/drawing/2014/main" id="{3B0F3EBB-76B3-7D47-95D7-894A8F47F1B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92484" y="1883184"/>
            <a:ext cx="900000" cy="900000"/>
          </a:xfrm>
          <a:prstGeom prst="rect">
            <a:avLst/>
          </a:prstGeom>
          <a:noFill/>
          <a:ln>
            <a:noFill/>
          </a:ln>
          <a:effectLst>
            <a:outerShdw blurRad="304800" dist="114300" dir="4320000" algn="tl" rotWithShape="0">
              <a:prstClr val="black">
                <a:alpha val="30000"/>
              </a:prstClr>
            </a:outerShdw>
          </a:effectLst>
        </p:spPr>
      </p:pic>
      <p:sp>
        <p:nvSpPr>
          <p:cNvPr id="25" name="TextBox 11">
            <a:extLst>
              <a:ext uri="{FF2B5EF4-FFF2-40B4-BE49-F238E27FC236}">
                <a16:creationId xmlns:a16="http://schemas.microsoft.com/office/drawing/2014/main" id="{8E044172-EE1A-D34A-A68D-720D391F3D9C}"/>
              </a:ext>
            </a:extLst>
          </p:cNvPr>
          <p:cNvSpPr txBox="1"/>
          <p:nvPr/>
        </p:nvSpPr>
        <p:spPr>
          <a:xfrm>
            <a:off x="1611183" y="3408208"/>
            <a:ext cx="5456943" cy="830997"/>
          </a:xfrm>
          <a:prstGeom prst="rect">
            <a:avLst/>
          </a:prstGeom>
          <a:noFill/>
        </p:spPr>
        <p:txBody>
          <a:bodyPr wrap="none" rtlCol="0" anchor="t">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CAYIN </a:t>
            </a:r>
            <a:r>
              <a:rPr lang="en-US" altLang="zh-TW" sz="2400" b="1" err="1">
                <a:solidFill>
                  <a:schemeClr val="bg1"/>
                </a:solidFill>
                <a:latin typeface="Arial" panose="020B0604020202020204" pitchFamily="34" charset="0"/>
                <a:ea typeface="微軟正黑體" panose="020B0604030504040204" pitchFamily="34" charset="-120"/>
                <a:cs typeface="Arial" panose="020B0604020202020204" pitchFamily="34" charset="0"/>
              </a:rPr>
              <a:t>MediaSign</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 Player</a:t>
            </a:r>
          </a:p>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HEVC (H.265) real-time transcoding</a:t>
            </a:r>
            <a:endParaRPr 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6" name="圖形 25">
            <a:extLst>
              <a:ext uri="{FF2B5EF4-FFF2-40B4-BE49-F238E27FC236}">
                <a16:creationId xmlns:a16="http://schemas.microsoft.com/office/drawing/2014/main" id="{BA537167-95B4-7C4F-900A-2E2BBB9940F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64784" y="2719371"/>
            <a:ext cx="4666897" cy="3861790"/>
          </a:xfrm>
          <a:prstGeom prst="rect">
            <a:avLst/>
          </a:prstGeom>
          <a:effectLst>
            <a:outerShdw blurRad="304800" dist="114300" dir="4320000" algn="tl" rotWithShape="0">
              <a:prstClr val="black">
                <a:alpha val="19000"/>
              </a:prstClr>
            </a:outerShdw>
          </a:effectLst>
        </p:spPr>
      </p:pic>
      <p:pic>
        <p:nvPicPr>
          <p:cNvPr id="27" name="圖片 14" descr="一張含有 向量圖形 的圖片&#10;&#10;描述是以高可信度產生">
            <a:extLst>
              <a:ext uri="{FF2B5EF4-FFF2-40B4-BE49-F238E27FC236}">
                <a16:creationId xmlns:a16="http://schemas.microsoft.com/office/drawing/2014/main" id="{1B010093-B052-B040-8929-B4EF7C3312D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1380" y="1838696"/>
            <a:ext cx="948759" cy="948759"/>
          </a:xfrm>
          <a:prstGeom prst="rect">
            <a:avLst/>
          </a:prstGeom>
          <a:effectLst>
            <a:outerShdw blurRad="304800" dist="127000" dir="2700000" algn="tl" rotWithShape="0">
              <a:prstClr val="black">
                <a:alpha val="21000"/>
              </a:prstClr>
            </a:outerShdw>
          </a:effectLst>
        </p:spPr>
      </p:pic>
    </p:spTree>
    <p:extLst>
      <p:ext uri="{BB962C8B-B14F-4D97-AF65-F5344CB8AC3E}">
        <p14:creationId xmlns:p14="http://schemas.microsoft.com/office/powerpoint/2010/main" val="1337145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476B0571-810B-46E2-B07C-D8BE577DA684}"/>
              </a:ext>
            </a:extLst>
          </p:cNvPr>
          <p:cNvSpPr/>
          <p:nvPr/>
        </p:nvSpPr>
        <p:spPr>
          <a:xfrm>
            <a:off x="3884178" y="2047285"/>
            <a:ext cx="4766209" cy="4709565"/>
          </a:xfrm>
          <a:prstGeom prst="roundRect">
            <a:avLst>
              <a:gd name="adj" fmla="val 4508"/>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748165" y="176475"/>
            <a:ext cx="11038233" cy="1508105"/>
          </a:xfrm>
          <a:prstGeom prst="rect">
            <a:avLst/>
          </a:prstGeom>
          <a:noFill/>
        </p:spPr>
        <p:txBody>
          <a:bodyPr wrap="square" rtlCol="0">
            <a:spAutoFit/>
          </a:bodyPr>
          <a:lstStyle/>
          <a:p>
            <a:r>
              <a:rPr lang="en"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rPr>
              <a:t>Build your personal multimedia library with Plex</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descr="一張含有 文字, 監視器, 螢幕擷取畫面, 電腦 的圖片&#10;&#10;自動產生的描述">
            <a:extLst>
              <a:ext uri="{FF2B5EF4-FFF2-40B4-BE49-F238E27FC236}">
                <a16:creationId xmlns:a16="http://schemas.microsoft.com/office/drawing/2014/main" id="{B36013FB-3193-4F75-99D2-36C2AE8EDC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193"/>
          <a:stretch/>
        </p:blipFill>
        <p:spPr>
          <a:xfrm>
            <a:off x="0" y="1749880"/>
            <a:ext cx="8875228" cy="4881942"/>
          </a:xfrm>
          <a:prstGeom prst="rect">
            <a:avLst/>
          </a:prstGeom>
        </p:spPr>
      </p:pic>
      <p:sp>
        <p:nvSpPr>
          <p:cNvPr id="7" name="文字方塊 6">
            <a:extLst>
              <a:ext uri="{FF2B5EF4-FFF2-40B4-BE49-F238E27FC236}">
                <a16:creationId xmlns:a16="http://schemas.microsoft.com/office/drawing/2014/main" id="{6D663F18-5597-D445-9917-ED7FB4C21D81}"/>
              </a:ext>
            </a:extLst>
          </p:cNvPr>
          <p:cNvSpPr txBox="1"/>
          <p:nvPr/>
        </p:nvSpPr>
        <p:spPr>
          <a:xfrm>
            <a:off x="8237037" y="3224553"/>
            <a:ext cx="3711808" cy="1908728"/>
          </a:xfrm>
          <a:prstGeom prst="rect">
            <a:avLst/>
          </a:prstGeom>
          <a:noFill/>
        </p:spPr>
        <p:txBody>
          <a:bodyPr wrap="square" rtlCol="0">
            <a:spAutoFit/>
          </a:bodyPr>
          <a:lstStyle/>
          <a:p>
            <a:pPr>
              <a:lnSpc>
                <a:spcPts val="2400"/>
              </a:lnSpc>
              <a:spcBef>
                <a:spcPts val="1800"/>
              </a:spcBef>
            </a:pPr>
            <a:r>
              <a:rPr lang="en"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With Plex Server, you can easily turn your NAS into a multimedia center in your home. You can stream Plex directly on your TV, tablet or mobile phone and play multimedia files stored in the NAS.</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50" name="Picture 2" descr="如何使用Plex管理和播放所有媒體，無處不在- 0x資訊">
            <a:extLst>
              <a:ext uri="{FF2B5EF4-FFF2-40B4-BE49-F238E27FC236}">
                <a16:creationId xmlns:a16="http://schemas.microsoft.com/office/drawing/2014/main" id="{E1FCA390-7205-F649-981D-8573035FFC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0885" y="2215268"/>
            <a:ext cx="6588905" cy="37062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3BACFC9C-342A-1D48-834E-BC863FAAC4D3}"/>
              </a:ext>
            </a:extLst>
          </p:cNvPr>
          <p:cNvGrpSpPr>
            <a:grpSpLocks noChangeAspect="1"/>
          </p:cNvGrpSpPr>
          <p:nvPr/>
        </p:nvGrpSpPr>
        <p:grpSpPr>
          <a:xfrm>
            <a:off x="8237037" y="2047285"/>
            <a:ext cx="3438061" cy="889134"/>
            <a:chOff x="4327395" y="2607052"/>
            <a:chExt cx="4389108" cy="1135089"/>
          </a:xfrm>
        </p:grpSpPr>
        <p:pic>
          <p:nvPicPr>
            <p:cNvPr id="12" name="圖片 11">
              <a:extLst>
                <a:ext uri="{FF2B5EF4-FFF2-40B4-BE49-F238E27FC236}">
                  <a16:creationId xmlns:a16="http://schemas.microsoft.com/office/drawing/2014/main" id="{CC3E278A-62D8-ED46-BF49-E09A36BC49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1938" y="2679610"/>
              <a:ext cx="3104565" cy="1005879"/>
            </a:xfrm>
            <a:prstGeom prst="rect">
              <a:avLst/>
            </a:prstGeom>
          </p:spPr>
        </p:pic>
        <p:pic>
          <p:nvPicPr>
            <p:cNvPr id="13" name="Shape 362">
              <a:extLst>
                <a:ext uri="{FF2B5EF4-FFF2-40B4-BE49-F238E27FC236}">
                  <a16:creationId xmlns:a16="http://schemas.microsoft.com/office/drawing/2014/main" id="{C4F5284D-C916-D44A-A7C1-5323CB3FBCE5}"/>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327395" y="2607052"/>
              <a:ext cx="1135089" cy="1135089"/>
            </a:xfrm>
            <a:prstGeom prst="rect">
              <a:avLst/>
            </a:prstGeom>
            <a:noFill/>
            <a:ln>
              <a:noFill/>
            </a:ln>
          </p:spPr>
        </p:pic>
      </p:grpSp>
    </p:spTree>
    <p:extLst>
      <p:ext uri="{BB962C8B-B14F-4D97-AF65-F5344CB8AC3E}">
        <p14:creationId xmlns:p14="http://schemas.microsoft.com/office/powerpoint/2010/main" val="3602406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476B0571-810B-46E2-B07C-D8BE577DA684}"/>
              </a:ext>
            </a:extLst>
          </p:cNvPr>
          <p:cNvSpPr/>
          <p:nvPr/>
        </p:nvSpPr>
        <p:spPr>
          <a:xfrm>
            <a:off x="2063469" y="1074217"/>
            <a:ext cx="7509409" cy="4709565"/>
          </a:xfrm>
          <a:prstGeom prst="roundRect">
            <a:avLst>
              <a:gd name="adj" fmla="val 4508"/>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133564" y="52971"/>
            <a:ext cx="11918023" cy="1569660"/>
          </a:xfrm>
          <a:prstGeom prst="rect">
            <a:avLst/>
          </a:prstGeom>
          <a:noFill/>
        </p:spPr>
        <p:txBody>
          <a:bodyPr wrap="square" rtlCol="0">
            <a:spAutoFit/>
          </a:bodyPr>
          <a:lstStyle/>
          <a:p>
            <a:pPr algn="ctr"/>
            <a:r>
              <a:rPr lang="en"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rPr>
              <a:t>Supports connecting and streaming to various TV boxes or mobile devices</a:t>
            </a:r>
            <a:endParaRPr lang="zh-TW" altLang="en-US" sz="4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descr="一張含有 文字, 監視器, 螢幕擷取畫面, 電腦 的圖片&#10;&#10;自動產生的描述">
            <a:extLst>
              <a:ext uri="{FF2B5EF4-FFF2-40B4-BE49-F238E27FC236}">
                <a16:creationId xmlns:a16="http://schemas.microsoft.com/office/drawing/2014/main" id="{B36013FB-3193-4F75-99D2-36C2AE8EDC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193" b="13817"/>
          <a:stretch/>
        </p:blipFill>
        <p:spPr>
          <a:xfrm>
            <a:off x="562563" y="1827957"/>
            <a:ext cx="11052553" cy="5239594"/>
          </a:xfrm>
          <a:prstGeom prst="rect">
            <a:avLst/>
          </a:prstGeom>
        </p:spPr>
      </p:pic>
      <p:pic>
        <p:nvPicPr>
          <p:cNvPr id="11" name="Shape 369" descr="「streaming device icon png」的圖片搜尋結果">
            <a:extLst>
              <a:ext uri="{FF2B5EF4-FFF2-40B4-BE49-F238E27FC236}">
                <a16:creationId xmlns:a16="http://schemas.microsoft.com/office/drawing/2014/main" id="{DD0BB0EF-4FAE-AB41-9D73-D41E681B702E}"/>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2063469" y="2586925"/>
            <a:ext cx="7572839" cy="1609097"/>
          </a:xfrm>
          <a:prstGeom prst="rect">
            <a:avLst/>
          </a:prstGeom>
          <a:noFill/>
          <a:ln>
            <a:noFill/>
          </a:ln>
        </p:spPr>
      </p:pic>
      <p:sp>
        <p:nvSpPr>
          <p:cNvPr id="13" name="Shape 373">
            <a:extLst>
              <a:ext uri="{FF2B5EF4-FFF2-40B4-BE49-F238E27FC236}">
                <a16:creationId xmlns:a16="http://schemas.microsoft.com/office/drawing/2014/main" id="{2F57B768-3949-714E-B208-228AD591DD82}"/>
              </a:ext>
            </a:extLst>
          </p:cNvPr>
          <p:cNvSpPr txBox="1"/>
          <p:nvPr/>
        </p:nvSpPr>
        <p:spPr>
          <a:xfrm>
            <a:off x="5427408" y="5869299"/>
            <a:ext cx="971618" cy="736963"/>
          </a:xfrm>
          <a:prstGeom prst="rect">
            <a:avLst/>
          </a:prstGeom>
          <a:noFill/>
          <a:ln>
            <a:noFill/>
          </a:ln>
        </p:spPr>
        <p:txBody>
          <a:bodyPr wrap="square" lIns="91425" tIns="91425" rIns="91425" bIns="91425" anchor="t" anchorCtr="0">
            <a:noAutofit/>
          </a:bodyPr>
          <a:lstStyle/>
          <a:p>
            <a:pPr marL="0" lvl="0" indent="0" rtl="0">
              <a:spcBef>
                <a:spcPts val="0"/>
              </a:spcBef>
              <a:buNone/>
            </a:pP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mn-lt"/>
              </a:rPr>
              <a:t>Computer</a:t>
            </a:r>
          </a:p>
        </p:txBody>
      </p:sp>
      <p:sp>
        <p:nvSpPr>
          <p:cNvPr id="14" name="Shape 376">
            <a:extLst>
              <a:ext uri="{FF2B5EF4-FFF2-40B4-BE49-F238E27FC236}">
                <a16:creationId xmlns:a16="http://schemas.microsoft.com/office/drawing/2014/main" id="{8ED0475C-7F48-9845-8521-53DDCDE1BB5F}"/>
              </a:ext>
            </a:extLst>
          </p:cNvPr>
          <p:cNvSpPr txBox="1"/>
          <p:nvPr/>
        </p:nvSpPr>
        <p:spPr>
          <a:xfrm>
            <a:off x="2538041" y="5863251"/>
            <a:ext cx="2910701" cy="736963"/>
          </a:xfrm>
          <a:prstGeom prst="rect">
            <a:avLst/>
          </a:prstGeom>
          <a:noFill/>
          <a:ln>
            <a:noFill/>
          </a:ln>
        </p:spPr>
        <p:txBody>
          <a:bodyPr wrap="square" lIns="91425" tIns="91425" rIns="91425" bIns="91425" anchor="t" anchorCtr="0">
            <a:noAutofit/>
          </a:bodyPr>
          <a:lstStyle/>
          <a:p>
            <a:pPr marL="0" lvl="0" indent="0" rtl="0">
              <a:spcBef>
                <a:spcPts val="0"/>
              </a:spcBef>
              <a:buNone/>
            </a:pPr>
            <a:r>
              <a:rPr lang="en-US" altLang="zh-TW" sz="1200" b="1" err="1">
                <a:solidFill>
                  <a:schemeClr val="tx1"/>
                </a:solidFill>
                <a:latin typeface="Arial" panose="020B0604020202020204" pitchFamily="34" charset="0"/>
                <a:ea typeface="微軟正黑體" panose="020B0604030504040204" pitchFamily="34" charset="-120"/>
                <a:cs typeface="Arial" panose="020B0604020202020204" pitchFamily="34" charset="0"/>
                <a:sym typeface="+mn-lt"/>
              </a:rPr>
              <a:t>SmartTV</a:t>
            </a:r>
            <a:endPar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15" name="群組 7">
            <a:extLst>
              <a:ext uri="{FF2B5EF4-FFF2-40B4-BE49-F238E27FC236}">
                <a16:creationId xmlns:a16="http://schemas.microsoft.com/office/drawing/2014/main" id="{81602809-0D25-AE47-B25B-B4B8EDBD045A}"/>
              </a:ext>
            </a:extLst>
          </p:cNvPr>
          <p:cNvGrpSpPr/>
          <p:nvPr/>
        </p:nvGrpSpPr>
        <p:grpSpPr>
          <a:xfrm>
            <a:off x="4586415" y="4719941"/>
            <a:ext cx="2183655" cy="1291313"/>
            <a:chOff x="5669477" y="2620125"/>
            <a:chExt cx="3474523" cy="2256184"/>
          </a:xfrm>
        </p:grpSpPr>
        <p:pic>
          <p:nvPicPr>
            <p:cNvPr id="17" name="Picture 4" descr="相關圖片">
              <a:extLst>
                <a:ext uri="{FF2B5EF4-FFF2-40B4-BE49-F238E27FC236}">
                  <a16:creationId xmlns:a16="http://schemas.microsoft.com/office/drawing/2014/main" id="{6464A852-240D-D045-ACED-B5E90E57CC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9477" y="2620125"/>
              <a:ext cx="3474523" cy="225618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圖片 17">
              <a:extLst>
                <a:ext uri="{FF2B5EF4-FFF2-40B4-BE49-F238E27FC236}">
                  <a16:creationId xmlns:a16="http://schemas.microsoft.com/office/drawing/2014/main" id="{7FC5E068-A340-BB42-BA28-F86184ABBD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2025" y="2913432"/>
              <a:ext cx="2240418" cy="1451593"/>
            </a:xfrm>
            <a:prstGeom prst="rect">
              <a:avLst/>
            </a:prstGeom>
          </p:spPr>
        </p:pic>
      </p:grpSp>
      <p:pic>
        <p:nvPicPr>
          <p:cNvPr id="16" name="Shape 215">
            <a:extLst>
              <a:ext uri="{FF2B5EF4-FFF2-40B4-BE49-F238E27FC236}">
                <a16:creationId xmlns:a16="http://schemas.microsoft.com/office/drawing/2014/main" id="{76E1FF32-72C0-C443-81F4-4D7C585B7880}"/>
              </a:ext>
            </a:extLst>
          </p:cNvPr>
          <p:cNvPicPr preferRelativeResize="0"/>
          <p:nvPr/>
        </p:nvPicPr>
        <p:blipFill>
          <a:blip r:embed="rId6" cstate="screen">
            <a:extLst>
              <a:ext uri="{28A0092B-C50C-407E-A947-70E740481C1C}">
                <a14:useLocalDpi xmlns:a14="http://schemas.microsoft.com/office/drawing/2010/main"/>
              </a:ext>
            </a:extLst>
          </a:blip>
          <a:stretch>
            <a:fillRect/>
          </a:stretch>
        </p:blipFill>
        <p:spPr>
          <a:xfrm rot="10800000" flipV="1">
            <a:off x="2100989" y="4565971"/>
            <a:ext cx="2292493" cy="1441399"/>
          </a:xfrm>
          <a:prstGeom prst="rect">
            <a:avLst/>
          </a:prstGeom>
          <a:noFill/>
          <a:ln>
            <a:noFill/>
          </a:ln>
        </p:spPr>
      </p:pic>
      <p:sp>
        <p:nvSpPr>
          <p:cNvPr id="20" name="Shape 372">
            <a:extLst>
              <a:ext uri="{FF2B5EF4-FFF2-40B4-BE49-F238E27FC236}">
                <a16:creationId xmlns:a16="http://schemas.microsoft.com/office/drawing/2014/main" id="{ABECC82B-B836-1247-BD1E-11B82E5509DC}"/>
              </a:ext>
            </a:extLst>
          </p:cNvPr>
          <p:cNvSpPr txBox="1"/>
          <p:nvPr/>
        </p:nvSpPr>
        <p:spPr>
          <a:xfrm>
            <a:off x="7350043" y="5861114"/>
            <a:ext cx="729587" cy="909328"/>
          </a:xfrm>
          <a:prstGeom prst="rect">
            <a:avLst/>
          </a:prstGeom>
          <a:noFill/>
          <a:ln>
            <a:noFill/>
          </a:ln>
        </p:spPr>
        <p:txBody>
          <a:bodyPr wrap="square" lIns="91425" tIns="91425" rIns="91425" bIns="91425" anchor="t" anchorCtr="0">
            <a:noAutofit/>
          </a:bodyPr>
          <a:lstStyle/>
          <a:p>
            <a:pPr marL="0" lvl="0" indent="0" rtl="0">
              <a:spcBef>
                <a:spcPts val="0"/>
              </a:spcBef>
              <a:buNone/>
            </a:pP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mn-lt"/>
              </a:rPr>
              <a:t>Smart phone</a:t>
            </a:r>
          </a:p>
        </p:txBody>
      </p:sp>
      <p:pic>
        <p:nvPicPr>
          <p:cNvPr id="21" name="Shape 65" descr="D:\Fullppt\PNG이미지\핸드폰2.png">
            <a:extLst>
              <a:ext uri="{FF2B5EF4-FFF2-40B4-BE49-F238E27FC236}">
                <a16:creationId xmlns:a16="http://schemas.microsoft.com/office/drawing/2014/main" id="{925BC9C2-C579-3940-AA45-2CF857DF6E51}"/>
              </a:ext>
            </a:extLst>
          </p:cNvPr>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7243836" y="4604926"/>
            <a:ext cx="729587" cy="1324991"/>
          </a:xfrm>
          <a:prstGeom prst="rect">
            <a:avLst/>
          </a:prstGeom>
          <a:noFill/>
          <a:ln>
            <a:noFill/>
          </a:ln>
        </p:spPr>
      </p:pic>
      <p:sp>
        <p:nvSpPr>
          <p:cNvPr id="22" name="矩形 21">
            <a:extLst>
              <a:ext uri="{FF2B5EF4-FFF2-40B4-BE49-F238E27FC236}">
                <a16:creationId xmlns:a16="http://schemas.microsoft.com/office/drawing/2014/main" id="{96750371-EE3A-8D4E-BE03-18097FA2451F}"/>
              </a:ext>
            </a:extLst>
          </p:cNvPr>
          <p:cNvSpPr/>
          <p:nvPr/>
        </p:nvSpPr>
        <p:spPr>
          <a:xfrm>
            <a:off x="8768950" y="5892916"/>
            <a:ext cx="651140" cy="276999"/>
          </a:xfrm>
          <a:prstGeom prst="rect">
            <a:avLst/>
          </a:prstGeom>
        </p:spPr>
        <p:txBody>
          <a:bodyPr wrap="none">
            <a:spAutoFit/>
          </a:bodyPr>
          <a:lstStyle/>
          <a:p>
            <a:pPr lvl="0"/>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mn-lt"/>
              </a:rPr>
              <a:t>Tablet</a:t>
            </a:r>
          </a:p>
        </p:txBody>
      </p:sp>
      <p:pic>
        <p:nvPicPr>
          <p:cNvPr id="23" name="Shape 65" descr="D:\Fullppt\PNG이미지\핸드폰2.png">
            <a:extLst>
              <a:ext uri="{FF2B5EF4-FFF2-40B4-BE49-F238E27FC236}">
                <a16:creationId xmlns:a16="http://schemas.microsoft.com/office/drawing/2014/main" id="{D8F827C4-1BFC-3942-9334-83F79F93B453}"/>
              </a:ext>
            </a:extLst>
          </p:cNvPr>
          <p:cNvPicPr preferRelativeResize="0"/>
          <p:nvPr/>
        </p:nvPicPr>
        <p:blipFill>
          <a:blip r:embed="rId8" cstate="screen">
            <a:extLst>
              <a:ext uri="{28A0092B-C50C-407E-A947-70E740481C1C}">
                <a14:useLocalDpi xmlns:a14="http://schemas.microsoft.com/office/drawing/2010/main"/>
              </a:ext>
            </a:extLst>
          </a:blip>
          <a:stretch>
            <a:fillRect/>
          </a:stretch>
        </p:blipFill>
        <p:spPr>
          <a:xfrm>
            <a:off x="8341708" y="4271075"/>
            <a:ext cx="1287221" cy="1699121"/>
          </a:xfrm>
          <a:prstGeom prst="rect">
            <a:avLst/>
          </a:prstGeom>
          <a:noFill/>
          <a:ln>
            <a:noFill/>
          </a:ln>
        </p:spPr>
      </p:pic>
    </p:spTree>
    <p:extLst>
      <p:ext uri="{BB962C8B-B14F-4D97-AF65-F5344CB8AC3E}">
        <p14:creationId xmlns:p14="http://schemas.microsoft.com/office/powerpoint/2010/main" val="1496913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47836D30-675E-4595-A99F-C277DF250426}"/>
              </a:ext>
            </a:extLst>
          </p:cNvPr>
          <p:cNvSpPr txBox="1"/>
          <p:nvPr/>
        </p:nvSpPr>
        <p:spPr>
          <a:xfrm>
            <a:off x="2268188" y="814901"/>
            <a:ext cx="7910642" cy="892552"/>
          </a:xfrm>
          <a:prstGeom prst="rect">
            <a:avLst/>
          </a:prstGeom>
          <a:noFill/>
        </p:spPr>
        <p:txBody>
          <a:bodyPr wrap="square" rtlCol="0">
            <a:spAutoFit/>
          </a:bodyPr>
          <a:lstStyle/>
          <a:p>
            <a:pPr algn="ctr" defTabSz="914126">
              <a:defRPr/>
            </a:pPr>
            <a:r>
              <a:rPr lang="en"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rPr>
              <a:t>Connect to TV, screen</a:t>
            </a:r>
            <a:endParaRPr lang="en-US"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24AEE71F-3F28-4949-8532-C46E56D9E346}"/>
              </a:ext>
            </a:extLst>
          </p:cNvPr>
          <p:cNvSpPr txBox="1"/>
          <p:nvPr/>
        </p:nvSpPr>
        <p:spPr>
          <a:xfrm>
            <a:off x="2816528" y="2020215"/>
            <a:ext cx="6813961" cy="461665"/>
          </a:xfrm>
          <a:prstGeom prst="rect">
            <a:avLst/>
          </a:prstGeom>
          <a:noFill/>
        </p:spPr>
        <p:txBody>
          <a:bodyPr wrap="square" rtlCol="0">
            <a:spAutoFit/>
          </a:bodyPr>
          <a:lstStyle/>
          <a:p>
            <a:pPr algn="ctr"/>
            <a:r>
              <a:rPr lang="en"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Lots of probability through the HDMI output</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827678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280603"/>
            <a:ext cx="11038233" cy="830997"/>
          </a:xfrm>
          <a:prstGeom prst="rect">
            <a:avLst/>
          </a:prstGeom>
          <a:noFill/>
        </p:spPr>
        <p:txBody>
          <a:bodyPr wrap="square" rtlCol="0">
            <a:spAutoFit/>
          </a:bodyPr>
          <a:lstStyle/>
          <a:p>
            <a:r>
              <a:rPr lang="en-US" altLang="zh-TW" sz="4800" b="1" err="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HybridDesk</a:t>
            </a:r>
            <a:r>
              <a:rPr lang="en-US" altLang="zh-TW"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 Station</a:t>
            </a:r>
            <a:endParaRPr lang="zh-TW" altLang="en-US" sz="48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5" name="圖片 4">
            <a:extLst>
              <a:ext uri="{FF2B5EF4-FFF2-40B4-BE49-F238E27FC236}">
                <a16:creationId xmlns:a16="http://schemas.microsoft.com/office/drawing/2014/main" id="{589D4307-FAD2-1D4A-8E22-888F991605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26436" y="3905359"/>
            <a:ext cx="5206731" cy="948371"/>
          </a:xfrm>
          <a:prstGeom prst="rect">
            <a:avLst/>
          </a:prstGeom>
        </p:spPr>
      </p:pic>
      <p:cxnSp>
        <p:nvCxnSpPr>
          <p:cNvPr id="7" name="Shape 358">
            <a:extLst>
              <a:ext uri="{FF2B5EF4-FFF2-40B4-BE49-F238E27FC236}">
                <a16:creationId xmlns:a16="http://schemas.microsoft.com/office/drawing/2014/main" id="{93031C9F-3179-F64D-8B11-63388B06801F}"/>
              </a:ext>
            </a:extLst>
          </p:cNvPr>
          <p:cNvCxnSpPr>
            <a:cxnSpLocks/>
          </p:cNvCxnSpPr>
          <p:nvPr/>
        </p:nvCxnSpPr>
        <p:spPr>
          <a:xfrm rot="10800000">
            <a:off x="2703162" y="3067273"/>
            <a:ext cx="1336193" cy="1981"/>
          </a:xfrm>
          <a:prstGeom prst="straightConnector1">
            <a:avLst/>
          </a:prstGeom>
          <a:noFill/>
          <a:ln w="44450" cap="rnd" cmpd="sng">
            <a:solidFill>
              <a:schemeClr val="bg1">
                <a:lumMod val="95000"/>
              </a:schemeClr>
            </a:solidFill>
            <a:prstDash val="sysDot"/>
            <a:round/>
            <a:headEnd type="none" w="lg" len="lg"/>
            <a:tailEnd type="none" w="lg" len="lg"/>
          </a:ln>
        </p:spPr>
      </p:cxnSp>
      <p:pic>
        <p:nvPicPr>
          <p:cNvPr id="8" name="Shape 351">
            <a:extLst>
              <a:ext uri="{FF2B5EF4-FFF2-40B4-BE49-F238E27FC236}">
                <a16:creationId xmlns:a16="http://schemas.microsoft.com/office/drawing/2014/main" id="{406E8C7A-BD05-F64C-ADA1-B22E654F96FA}"/>
              </a:ext>
            </a:extLst>
          </p:cNvPr>
          <p:cNvPicPr preferRelativeResize="0"/>
          <p:nvPr/>
        </p:nvPicPr>
        <p:blipFill>
          <a:blip r:embed="rId3" cstate="email">
            <a:alphaModFix/>
            <a:lum bright="70000" contrast="-70000"/>
            <a:extLst>
              <a:ext uri="{28A0092B-C50C-407E-A947-70E740481C1C}">
                <a14:useLocalDpi xmlns:a14="http://schemas.microsoft.com/office/drawing/2010/main"/>
              </a:ext>
            </a:extLst>
          </a:blip>
          <a:stretch>
            <a:fillRect/>
          </a:stretch>
        </p:blipFill>
        <p:spPr>
          <a:xfrm rot="2070020">
            <a:off x="848993" y="2782366"/>
            <a:ext cx="973811" cy="973927"/>
          </a:xfrm>
          <a:prstGeom prst="rect">
            <a:avLst/>
          </a:prstGeom>
          <a:noFill/>
          <a:ln>
            <a:noFill/>
          </a:ln>
        </p:spPr>
      </p:pic>
      <p:pic>
        <p:nvPicPr>
          <p:cNvPr id="9" name="Shape 352">
            <a:extLst>
              <a:ext uri="{FF2B5EF4-FFF2-40B4-BE49-F238E27FC236}">
                <a16:creationId xmlns:a16="http://schemas.microsoft.com/office/drawing/2014/main" id="{7C92647A-1D81-F94A-BA97-633A39399E3A}"/>
              </a:ext>
            </a:extLst>
          </p:cNvPr>
          <p:cNvPicPr preferRelativeResize="0"/>
          <p:nvPr/>
        </p:nvPicPr>
        <p:blipFill>
          <a:blip r:embed="rId4" cstate="email">
            <a:alphaModFix/>
            <a:lum bright="70000" contrast="-70000"/>
            <a:extLst>
              <a:ext uri="{28A0092B-C50C-407E-A947-70E740481C1C}">
                <a14:useLocalDpi xmlns:a14="http://schemas.microsoft.com/office/drawing/2010/main"/>
              </a:ext>
            </a:extLst>
          </a:blip>
          <a:stretch>
            <a:fillRect/>
          </a:stretch>
        </p:blipFill>
        <p:spPr>
          <a:xfrm>
            <a:off x="1635641" y="3253098"/>
            <a:ext cx="890795" cy="890901"/>
          </a:xfrm>
          <a:prstGeom prst="rect">
            <a:avLst/>
          </a:prstGeom>
          <a:noFill/>
          <a:ln>
            <a:noFill/>
          </a:ln>
        </p:spPr>
      </p:pic>
      <p:sp>
        <p:nvSpPr>
          <p:cNvPr id="10" name="Shape 364">
            <a:extLst>
              <a:ext uri="{FF2B5EF4-FFF2-40B4-BE49-F238E27FC236}">
                <a16:creationId xmlns:a16="http://schemas.microsoft.com/office/drawing/2014/main" id="{007A0646-E9C8-414B-A802-6BC2226BE51D}"/>
              </a:ext>
            </a:extLst>
          </p:cNvPr>
          <p:cNvSpPr txBox="1"/>
          <p:nvPr/>
        </p:nvSpPr>
        <p:spPr>
          <a:xfrm>
            <a:off x="7075591" y="5739307"/>
            <a:ext cx="1755580" cy="37862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r>
              <a:rPr lang="en-US"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Qremote</a:t>
            </a: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App</a:t>
            </a:r>
          </a:p>
        </p:txBody>
      </p:sp>
      <p:sp>
        <p:nvSpPr>
          <p:cNvPr id="11" name="Shape 366">
            <a:extLst>
              <a:ext uri="{FF2B5EF4-FFF2-40B4-BE49-F238E27FC236}">
                <a16:creationId xmlns:a16="http://schemas.microsoft.com/office/drawing/2014/main" id="{6ACBAC16-E86A-BC41-98F1-29A1E47D4392}"/>
              </a:ext>
            </a:extLst>
          </p:cNvPr>
          <p:cNvSpPr txBox="1"/>
          <p:nvPr/>
        </p:nvSpPr>
        <p:spPr>
          <a:xfrm>
            <a:off x="674567" y="4047128"/>
            <a:ext cx="1346902" cy="37862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Mouse &amp; </a:t>
            </a:r>
          </a:p>
          <a:p>
            <a:pPr lvl="0" rtl="0">
              <a:spcBef>
                <a:spcPts val="0"/>
              </a:spcBef>
              <a:buNone/>
            </a:pP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Keyboard</a:t>
            </a:r>
          </a:p>
        </p:txBody>
      </p:sp>
      <p:pic>
        <p:nvPicPr>
          <p:cNvPr id="14" name="Shape 363">
            <a:extLst>
              <a:ext uri="{FF2B5EF4-FFF2-40B4-BE49-F238E27FC236}">
                <a16:creationId xmlns:a16="http://schemas.microsoft.com/office/drawing/2014/main" id="{AD6AF2DC-3EF2-B043-BB03-8ABB2AA11FC3}"/>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168260" y="5234058"/>
            <a:ext cx="796304" cy="1416483"/>
          </a:xfrm>
          <a:prstGeom prst="rect">
            <a:avLst/>
          </a:prstGeom>
          <a:noFill/>
          <a:ln>
            <a:noFill/>
          </a:ln>
          <a:effectLst>
            <a:outerShdw blurRad="228600" dist="190500" dir="4140000" algn="t" rotWithShape="0">
              <a:prstClr val="black">
                <a:alpha val="40000"/>
              </a:prstClr>
            </a:outerShdw>
          </a:effectLst>
        </p:spPr>
      </p:pic>
      <p:cxnSp>
        <p:nvCxnSpPr>
          <p:cNvPr id="15" name="直線接點 14">
            <a:extLst>
              <a:ext uri="{FF2B5EF4-FFF2-40B4-BE49-F238E27FC236}">
                <a16:creationId xmlns:a16="http://schemas.microsoft.com/office/drawing/2014/main" id="{32A9FF23-D70B-F441-BE7D-53F8BEB35A36}"/>
              </a:ext>
            </a:extLst>
          </p:cNvPr>
          <p:cNvCxnSpPr>
            <a:cxnSpLocks/>
          </p:cNvCxnSpPr>
          <p:nvPr/>
        </p:nvCxnSpPr>
        <p:spPr>
          <a:xfrm>
            <a:off x="5197390" y="3067274"/>
            <a:ext cx="3830421" cy="1981"/>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 name="Shape 723">
            <a:extLst>
              <a:ext uri="{FF2B5EF4-FFF2-40B4-BE49-F238E27FC236}">
                <a16:creationId xmlns:a16="http://schemas.microsoft.com/office/drawing/2014/main" id="{C6C78221-8D37-7F42-A199-03443F979075}"/>
              </a:ext>
            </a:extLst>
          </p:cNvPr>
          <p:cNvSpPr/>
          <p:nvPr/>
        </p:nvSpPr>
        <p:spPr>
          <a:xfrm>
            <a:off x="3836162" y="2090265"/>
            <a:ext cx="2226989" cy="2227253"/>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200">
              <a:solidFill>
                <a:schemeClr val="dk1"/>
              </a:solidFill>
              <a:latin typeface="Arial" panose="020B0604020202020204" pitchFamily="34" charset="0"/>
              <a:ea typeface="+mn-ea"/>
              <a:cs typeface="Arial" panose="020B0604020202020204" pitchFamily="34" charset="0"/>
              <a:sym typeface="+mn-lt"/>
            </a:endParaRPr>
          </a:p>
        </p:txBody>
      </p:sp>
      <p:pic>
        <p:nvPicPr>
          <p:cNvPr id="17" name="Picture 2" descr="C:\Users\Han Tsai\Desktop\HD_直播\MPNITOR.png">
            <a:extLst>
              <a:ext uri="{FF2B5EF4-FFF2-40B4-BE49-F238E27FC236}">
                <a16:creationId xmlns:a16="http://schemas.microsoft.com/office/drawing/2014/main" id="{AFF0A48A-7530-154C-AF91-BBDA9C25724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4625"/>
          <a:stretch/>
        </p:blipFill>
        <p:spPr bwMode="auto">
          <a:xfrm>
            <a:off x="8065928" y="2012018"/>
            <a:ext cx="4126072" cy="3370396"/>
          </a:xfrm>
          <a:prstGeom prst="rect">
            <a:avLst/>
          </a:prstGeom>
          <a:noFill/>
        </p:spPr>
      </p:pic>
      <p:pic>
        <p:nvPicPr>
          <p:cNvPr id="18" name="圖片 17">
            <a:extLst>
              <a:ext uri="{FF2B5EF4-FFF2-40B4-BE49-F238E27FC236}">
                <a16:creationId xmlns:a16="http://schemas.microsoft.com/office/drawing/2014/main" id="{70CF5EE0-57AA-324C-95E4-B24FC87DE0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22531" y="2343415"/>
            <a:ext cx="1254253" cy="1254402"/>
          </a:xfrm>
          <a:prstGeom prst="rect">
            <a:avLst/>
          </a:prstGeom>
        </p:spPr>
      </p:pic>
      <p:cxnSp>
        <p:nvCxnSpPr>
          <p:cNvPr id="19" name="接點: 肘形 3">
            <a:extLst>
              <a:ext uri="{FF2B5EF4-FFF2-40B4-BE49-F238E27FC236}">
                <a16:creationId xmlns:a16="http://schemas.microsoft.com/office/drawing/2014/main" id="{819CCC30-D047-224F-820E-BCD34B001D94}"/>
              </a:ext>
            </a:extLst>
          </p:cNvPr>
          <p:cNvCxnSpPr>
            <a:cxnSpLocks/>
          </p:cNvCxnSpPr>
          <p:nvPr/>
        </p:nvCxnSpPr>
        <p:spPr>
          <a:xfrm rot="16200000" flipH="1">
            <a:off x="4620204" y="4339775"/>
            <a:ext cx="1913161" cy="1294398"/>
          </a:xfrm>
          <a:prstGeom prst="bentConnector2">
            <a:avLst/>
          </a:prstGeom>
          <a:ln w="44450" cap="rnd">
            <a:solidFill>
              <a:schemeClr val="bg1">
                <a:lumMod val="9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0" name="矩形: 圓角 4">
            <a:extLst>
              <a:ext uri="{FF2B5EF4-FFF2-40B4-BE49-F238E27FC236}">
                <a16:creationId xmlns:a16="http://schemas.microsoft.com/office/drawing/2014/main" id="{BFC34A78-16C4-8E44-BA20-EAB54D35CA14}"/>
              </a:ext>
            </a:extLst>
          </p:cNvPr>
          <p:cNvSpPr/>
          <p:nvPr/>
        </p:nvSpPr>
        <p:spPr>
          <a:xfrm>
            <a:off x="1668666" y="2848841"/>
            <a:ext cx="1321160" cy="438843"/>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u="none" strike="noStrike" cap="none">
                <a:solidFill>
                  <a:schemeClr val="bg1"/>
                </a:solidFill>
                <a:latin typeface="Arial" panose="020B0604020202020204" pitchFamily="34" charset="0"/>
                <a:cs typeface="Arial" panose="020B0604020202020204" pitchFamily="34" charset="0"/>
                <a:sym typeface="+mn-lt"/>
              </a:rPr>
              <a:t>USB</a:t>
            </a:r>
            <a:endParaRPr lang="en-US" altLang="zh-TW" b="1" i="0" u="none" strike="noStrike" cap="none">
              <a:solidFill>
                <a:schemeClr val="bg1"/>
              </a:solidFill>
              <a:latin typeface="Arial" panose="020B0604020202020204" pitchFamily="34" charset="0"/>
              <a:cs typeface="Arial" panose="020B0604020202020204" pitchFamily="34" charset="0"/>
              <a:sym typeface="+mn-lt"/>
            </a:endParaRPr>
          </a:p>
        </p:txBody>
      </p:sp>
      <p:sp>
        <p:nvSpPr>
          <p:cNvPr id="21" name="矩形: 圓角 25">
            <a:extLst>
              <a:ext uri="{FF2B5EF4-FFF2-40B4-BE49-F238E27FC236}">
                <a16:creationId xmlns:a16="http://schemas.microsoft.com/office/drawing/2014/main" id="{ACF1E91F-7ECA-1240-BF0F-551CEF378493}"/>
              </a:ext>
            </a:extLst>
          </p:cNvPr>
          <p:cNvSpPr/>
          <p:nvPr/>
        </p:nvSpPr>
        <p:spPr>
          <a:xfrm>
            <a:off x="6277430" y="2848841"/>
            <a:ext cx="1321160" cy="438843"/>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r>
              <a:rPr lang="en-US" altLang="zh-TW" b="1" u="none" strike="noStrike" cap="none">
                <a:solidFill>
                  <a:schemeClr val="bg1"/>
                </a:solidFill>
                <a:latin typeface="Arial" panose="020B0604020202020204" pitchFamily="34" charset="0"/>
                <a:cs typeface="Arial" panose="020B0604020202020204" pitchFamily="34" charset="0"/>
                <a:sym typeface="+mn-lt"/>
              </a:rPr>
              <a:t>HDMI</a:t>
            </a:r>
            <a:endParaRPr lang="en-US" altLang="zh-TW" b="1" i="0" u="none" strike="noStrike" cap="none">
              <a:solidFill>
                <a:schemeClr val="bg1"/>
              </a:solidFill>
              <a:latin typeface="Arial" panose="020B0604020202020204" pitchFamily="34" charset="0"/>
              <a:cs typeface="Arial" panose="020B0604020202020204" pitchFamily="34" charset="0"/>
              <a:sym typeface="+mn-lt"/>
            </a:endParaRPr>
          </a:p>
        </p:txBody>
      </p:sp>
      <p:sp>
        <p:nvSpPr>
          <p:cNvPr id="22" name="矩形: 圓角 27">
            <a:extLst>
              <a:ext uri="{FF2B5EF4-FFF2-40B4-BE49-F238E27FC236}">
                <a16:creationId xmlns:a16="http://schemas.microsoft.com/office/drawing/2014/main" id="{59BE6819-3E81-7A44-8E0D-48C84C9CCED0}"/>
              </a:ext>
            </a:extLst>
          </p:cNvPr>
          <p:cNvSpPr/>
          <p:nvPr/>
        </p:nvSpPr>
        <p:spPr>
          <a:xfrm>
            <a:off x="4202692" y="5162993"/>
            <a:ext cx="1441642" cy="438843"/>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400"/>
            </a:pPr>
            <a:r>
              <a:rPr lang="en-US" altLang="zh-TW" b="1">
                <a:solidFill>
                  <a:schemeClr val="bg1"/>
                </a:solidFill>
                <a:latin typeface="Arial" panose="020B0604020202020204" pitchFamily="34" charset="0"/>
                <a:cs typeface="Arial" panose="020B0604020202020204" pitchFamily="34" charset="0"/>
                <a:sym typeface="+mn-lt"/>
              </a:rPr>
              <a:t>Network</a:t>
            </a:r>
          </a:p>
        </p:txBody>
      </p:sp>
      <p:pic>
        <p:nvPicPr>
          <p:cNvPr id="4" name="圖片 3">
            <a:extLst>
              <a:ext uri="{FF2B5EF4-FFF2-40B4-BE49-F238E27FC236}">
                <a16:creationId xmlns:a16="http://schemas.microsoft.com/office/drawing/2014/main" id="{80B66E67-A34E-4E29-8245-9E380F08C3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33339" y="3600015"/>
            <a:ext cx="4055843" cy="930991"/>
          </a:xfrm>
          <a:prstGeom prst="rect">
            <a:avLst/>
          </a:prstGeom>
        </p:spPr>
      </p:pic>
    </p:spTree>
    <p:extLst>
      <p:ext uri="{BB962C8B-B14F-4D97-AF65-F5344CB8AC3E}">
        <p14:creationId xmlns:p14="http://schemas.microsoft.com/office/powerpoint/2010/main" val="1117015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群組 37">
            <a:extLst>
              <a:ext uri="{FF2B5EF4-FFF2-40B4-BE49-F238E27FC236}">
                <a16:creationId xmlns:a16="http://schemas.microsoft.com/office/drawing/2014/main" id="{49F3CA50-C34C-174A-BF14-AE3B3D10D079}"/>
              </a:ext>
            </a:extLst>
          </p:cNvPr>
          <p:cNvGrpSpPr/>
          <p:nvPr/>
        </p:nvGrpSpPr>
        <p:grpSpPr>
          <a:xfrm>
            <a:off x="8234619" y="3590610"/>
            <a:ext cx="4155179" cy="1997978"/>
            <a:chOff x="6260091" y="1217707"/>
            <a:chExt cx="4307317" cy="4160999"/>
          </a:xfrm>
        </p:grpSpPr>
        <p:sp>
          <p:nvSpPr>
            <p:cNvPr id="39" name="矩形: 圓角 42">
              <a:extLst>
                <a:ext uri="{FF2B5EF4-FFF2-40B4-BE49-F238E27FC236}">
                  <a16:creationId xmlns:a16="http://schemas.microsoft.com/office/drawing/2014/main" id="{DBC1D437-1238-A940-BC68-7A66ACD1F7AD}"/>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40" name="矩形 39">
              <a:extLst>
                <a:ext uri="{FF2B5EF4-FFF2-40B4-BE49-F238E27FC236}">
                  <a16:creationId xmlns:a16="http://schemas.microsoft.com/office/drawing/2014/main" id="{B8003EC4-9A11-9A4F-B041-FA20D8E4303E}"/>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grpSp>
      <p:grpSp>
        <p:nvGrpSpPr>
          <p:cNvPr id="41" name="群組 40">
            <a:extLst>
              <a:ext uri="{FF2B5EF4-FFF2-40B4-BE49-F238E27FC236}">
                <a16:creationId xmlns:a16="http://schemas.microsoft.com/office/drawing/2014/main" id="{50B7E973-619A-3A43-88A7-1A529EB39EAD}"/>
              </a:ext>
            </a:extLst>
          </p:cNvPr>
          <p:cNvGrpSpPr/>
          <p:nvPr/>
        </p:nvGrpSpPr>
        <p:grpSpPr>
          <a:xfrm>
            <a:off x="4467127" y="3594668"/>
            <a:ext cx="4155179" cy="1997978"/>
            <a:chOff x="6260091" y="1217707"/>
            <a:chExt cx="4307317" cy="4160999"/>
          </a:xfrm>
        </p:grpSpPr>
        <p:sp>
          <p:nvSpPr>
            <p:cNvPr id="42" name="矩形: 圓角 45">
              <a:extLst>
                <a:ext uri="{FF2B5EF4-FFF2-40B4-BE49-F238E27FC236}">
                  <a16:creationId xmlns:a16="http://schemas.microsoft.com/office/drawing/2014/main" id="{0B727011-4EBD-9B4E-B65F-60A13B043AAB}"/>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43" name="矩形 42">
              <a:extLst>
                <a:ext uri="{FF2B5EF4-FFF2-40B4-BE49-F238E27FC236}">
                  <a16:creationId xmlns:a16="http://schemas.microsoft.com/office/drawing/2014/main" id="{9AB06BCE-9E03-6C47-A11D-A9B553146F88}"/>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grpSp>
      <p:sp>
        <p:nvSpPr>
          <p:cNvPr id="75" name="平行四邊形 74">
            <a:extLst>
              <a:ext uri="{FF2B5EF4-FFF2-40B4-BE49-F238E27FC236}">
                <a16:creationId xmlns:a16="http://schemas.microsoft.com/office/drawing/2014/main" id="{8A985DBD-962F-4D72-AB21-40940DADA6D5}"/>
              </a:ext>
            </a:extLst>
          </p:cNvPr>
          <p:cNvSpPr/>
          <p:nvPr/>
        </p:nvSpPr>
        <p:spPr>
          <a:xfrm>
            <a:off x="4440701" y="3336798"/>
            <a:ext cx="3211093" cy="499148"/>
          </a:xfrm>
          <a:prstGeom prst="parallelogram">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6" name="平行四邊形 75">
            <a:extLst>
              <a:ext uri="{FF2B5EF4-FFF2-40B4-BE49-F238E27FC236}">
                <a16:creationId xmlns:a16="http://schemas.microsoft.com/office/drawing/2014/main" id="{2B88173F-5B51-44C4-94A0-BE9657C1F86F}"/>
              </a:ext>
            </a:extLst>
          </p:cNvPr>
          <p:cNvSpPr/>
          <p:nvPr/>
        </p:nvSpPr>
        <p:spPr>
          <a:xfrm>
            <a:off x="8207660" y="3336798"/>
            <a:ext cx="3211093" cy="499148"/>
          </a:xfrm>
          <a:prstGeom prst="parallelogram">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47" name="群組 46">
            <a:extLst>
              <a:ext uri="{FF2B5EF4-FFF2-40B4-BE49-F238E27FC236}">
                <a16:creationId xmlns:a16="http://schemas.microsoft.com/office/drawing/2014/main" id="{848B1A39-8C91-C147-A56B-8B116F8C8F14}"/>
              </a:ext>
            </a:extLst>
          </p:cNvPr>
          <p:cNvGrpSpPr/>
          <p:nvPr/>
        </p:nvGrpSpPr>
        <p:grpSpPr>
          <a:xfrm>
            <a:off x="8212795" y="1741434"/>
            <a:ext cx="4155179" cy="1450135"/>
            <a:chOff x="6260091" y="1217707"/>
            <a:chExt cx="4307317" cy="4160999"/>
          </a:xfrm>
        </p:grpSpPr>
        <p:sp>
          <p:nvSpPr>
            <p:cNvPr id="48" name="矩形: 圓角 52">
              <a:extLst>
                <a:ext uri="{FF2B5EF4-FFF2-40B4-BE49-F238E27FC236}">
                  <a16:creationId xmlns:a16="http://schemas.microsoft.com/office/drawing/2014/main" id="{0484A04B-E85D-9F45-92A4-4100E8E77E8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49" name="矩形 48">
              <a:extLst>
                <a:ext uri="{FF2B5EF4-FFF2-40B4-BE49-F238E27FC236}">
                  <a16:creationId xmlns:a16="http://schemas.microsoft.com/office/drawing/2014/main" id="{658C6121-4416-1440-8F57-5D137509DE5D}"/>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grpSp>
      <p:grpSp>
        <p:nvGrpSpPr>
          <p:cNvPr id="50" name="群組 49">
            <a:extLst>
              <a:ext uri="{FF2B5EF4-FFF2-40B4-BE49-F238E27FC236}">
                <a16:creationId xmlns:a16="http://schemas.microsoft.com/office/drawing/2014/main" id="{44D24E41-57E2-474F-BBED-77EB1E521B28}"/>
              </a:ext>
            </a:extLst>
          </p:cNvPr>
          <p:cNvGrpSpPr/>
          <p:nvPr/>
        </p:nvGrpSpPr>
        <p:grpSpPr>
          <a:xfrm>
            <a:off x="4463423" y="1755497"/>
            <a:ext cx="4155179" cy="1450135"/>
            <a:chOff x="6260091" y="1217707"/>
            <a:chExt cx="4307317" cy="4160999"/>
          </a:xfrm>
        </p:grpSpPr>
        <p:sp>
          <p:nvSpPr>
            <p:cNvPr id="51" name="矩形: 圓角 55">
              <a:extLst>
                <a:ext uri="{FF2B5EF4-FFF2-40B4-BE49-F238E27FC236}">
                  <a16:creationId xmlns:a16="http://schemas.microsoft.com/office/drawing/2014/main" id="{431530F3-A355-7F43-8611-35CFCAF4EB1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52" name="矩形 51">
              <a:extLst>
                <a:ext uri="{FF2B5EF4-FFF2-40B4-BE49-F238E27FC236}">
                  <a16:creationId xmlns:a16="http://schemas.microsoft.com/office/drawing/2014/main" id="{DA2DF49D-43E7-0D4F-892C-6288A638CB3C}"/>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grpSp>
      <p:grpSp>
        <p:nvGrpSpPr>
          <p:cNvPr id="53" name="群組 52">
            <a:extLst>
              <a:ext uri="{FF2B5EF4-FFF2-40B4-BE49-F238E27FC236}">
                <a16:creationId xmlns:a16="http://schemas.microsoft.com/office/drawing/2014/main" id="{7598CF23-3D8C-2542-9000-6701A87DD31B}"/>
              </a:ext>
            </a:extLst>
          </p:cNvPr>
          <p:cNvGrpSpPr/>
          <p:nvPr/>
        </p:nvGrpSpPr>
        <p:grpSpPr>
          <a:xfrm>
            <a:off x="759104" y="1761950"/>
            <a:ext cx="4155179" cy="1450135"/>
            <a:chOff x="6260091" y="1217707"/>
            <a:chExt cx="4307317" cy="4160999"/>
          </a:xfrm>
        </p:grpSpPr>
        <p:sp>
          <p:nvSpPr>
            <p:cNvPr id="54" name="矩形: 圓角 58">
              <a:extLst>
                <a:ext uri="{FF2B5EF4-FFF2-40B4-BE49-F238E27FC236}">
                  <a16:creationId xmlns:a16="http://schemas.microsoft.com/office/drawing/2014/main" id="{24752158-A095-C940-AEF7-49755AA46201}"/>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55" name="矩形 54">
              <a:extLst>
                <a:ext uri="{FF2B5EF4-FFF2-40B4-BE49-F238E27FC236}">
                  <a16:creationId xmlns:a16="http://schemas.microsoft.com/office/drawing/2014/main" id="{F457DD26-EAB5-2A4D-BA2D-4942B9E3255D}"/>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grpSp>
      <p:sp>
        <p:nvSpPr>
          <p:cNvPr id="68" name="TextBox 6">
            <a:extLst>
              <a:ext uri="{FF2B5EF4-FFF2-40B4-BE49-F238E27FC236}">
                <a16:creationId xmlns:a16="http://schemas.microsoft.com/office/drawing/2014/main" id="{85AEB63C-57B7-1A44-81A5-10C2B3ED71E6}"/>
              </a:ext>
            </a:extLst>
          </p:cNvPr>
          <p:cNvSpPr txBox="1"/>
          <p:nvPr/>
        </p:nvSpPr>
        <p:spPr>
          <a:xfrm>
            <a:off x="929047" y="2144533"/>
            <a:ext cx="2717130" cy="584775"/>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QTS</a:t>
            </a:r>
          </a:p>
          <a:p>
            <a:pPr marL="179388" indent="-179388" fontAlgn="base">
              <a:buClr>
                <a:srgbClr val="D26604"/>
              </a:buClr>
              <a:buSzPct val="95000"/>
              <a:buFont typeface="Arial" panose="020B0604020202020204" pitchFamily="34" charset="0"/>
              <a:buChar char="•"/>
            </a:pPr>
            <a:r>
              <a:rPr lang="en-US" altLang="zh-TW" sz="1600" b="1" err="1">
                <a:latin typeface="Arial" panose="020B0604020202020204" pitchFamily="34" charset="0"/>
                <a:cs typeface="Arial" panose="020B0604020202020204" pitchFamily="34" charset="0"/>
                <a:sym typeface="+mn-lt"/>
              </a:rPr>
              <a:t>FileStation</a:t>
            </a:r>
            <a:r>
              <a:rPr lang="en-US" altLang="zh-TW" sz="1600" b="1">
                <a:latin typeface="Arial" panose="020B0604020202020204" pitchFamily="34" charset="0"/>
                <a:cs typeface="Arial" panose="020B0604020202020204" pitchFamily="34" charset="0"/>
                <a:sym typeface="+mn-lt"/>
              </a:rPr>
              <a:t> HD</a:t>
            </a:r>
            <a:endParaRPr lang="zh-TW" altLang="en-US" sz="1600" b="1">
              <a:latin typeface="Arial" panose="020B0604020202020204" pitchFamily="34" charset="0"/>
              <a:cs typeface="Arial" panose="020B0604020202020204" pitchFamily="34" charset="0"/>
              <a:sym typeface="+mn-lt"/>
            </a:endParaRPr>
          </a:p>
        </p:txBody>
      </p:sp>
      <p:sp>
        <p:nvSpPr>
          <p:cNvPr id="77" name="平行四邊形 76">
            <a:extLst>
              <a:ext uri="{FF2B5EF4-FFF2-40B4-BE49-F238E27FC236}">
                <a16:creationId xmlns:a16="http://schemas.microsoft.com/office/drawing/2014/main" id="{CA055B78-E9BF-4A45-A090-039EACDD4849}"/>
              </a:ext>
            </a:extLst>
          </p:cNvPr>
          <p:cNvSpPr/>
          <p:nvPr/>
        </p:nvSpPr>
        <p:spPr>
          <a:xfrm>
            <a:off x="731778" y="1455639"/>
            <a:ext cx="3211093" cy="499148"/>
          </a:xfrm>
          <a:prstGeom prst="parallelogram">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8" name="平行四邊形 77">
            <a:extLst>
              <a:ext uri="{FF2B5EF4-FFF2-40B4-BE49-F238E27FC236}">
                <a16:creationId xmlns:a16="http://schemas.microsoft.com/office/drawing/2014/main" id="{6EB504F8-2371-480F-B6E0-AF858D63F30F}"/>
              </a:ext>
            </a:extLst>
          </p:cNvPr>
          <p:cNvSpPr/>
          <p:nvPr/>
        </p:nvSpPr>
        <p:spPr>
          <a:xfrm>
            <a:off x="4440701" y="1451401"/>
            <a:ext cx="3211093" cy="499148"/>
          </a:xfrm>
          <a:prstGeom prst="parallelogram">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9" name="平行四邊形 78">
            <a:extLst>
              <a:ext uri="{FF2B5EF4-FFF2-40B4-BE49-F238E27FC236}">
                <a16:creationId xmlns:a16="http://schemas.microsoft.com/office/drawing/2014/main" id="{F0270BEE-A2B1-4821-B258-5F462F59128D}"/>
              </a:ext>
            </a:extLst>
          </p:cNvPr>
          <p:cNvSpPr/>
          <p:nvPr/>
        </p:nvSpPr>
        <p:spPr>
          <a:xfrm>
            <a:off x="8207660" y="1451401"/>
            <a:ext cx="3211093" cy="499148"/>
          </a:xfrm>
          <a:prstGeom prst="parallelogram">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44" name="群組 43">
            <a:extLst>
              <a:ext uri="{FF2B5EF4-FFF2-40B4-BE49-F238E27FC236}">
                <a16:creationId xmlns:a16="http://schemas.microsoft.com/office/drawing/2014/main" id="{D7D38E1D-5E52-1048-A0D7-C933B345CD0D}"/>
              </a:ext>
            </a:extLst>
          </p:cNvPr>
          <p:cNvGrpSpPr/>
          <p:nvPr/>
        </p:nvGrpSpPr>
        <p:grpSpPr>
          <a:xfrm>
            <a:off x="755215" y="3608104"/>
            <a:ext cx="4155179" cy="1997978"/>
            <a:chOff x="6260091" y="1217707"/>
            <a:chExt cx="4307317" cy="4160999"/>
          </a:xfrm>
        </p:grpSpPr>
        <p:sp>
          <p:nvSpPr>
            <p:cNvPr id="45" name="矩形: 圓角 48">
              <a:extLst>
                <a:ext uri="{FF2B5EF4-FFF2-40B4-BE49-F238E27FC236}">
                  <a16:creationId xmlns:a16="http://schemas.microsoft.com/office/drawing/2014/main" id="{330BE536-79DC-A04B-83FF-CFB86D3C21C9}"/>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46" name="矩形 45">
              <a:extLst>
                <a:ext uri="{FF2B5EF4-FFF2-40B4-BE49-F238E27FC236}">
                  <a16:creationId xmlns:a16="http://schemas.microsoft.com/office/drawing/2014/main" id="{58D652DA-40FB-D74E-BF7A-034BAD153D68}"/>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grpSp>
      <p:sp>
        <p:nvSpPr>
          <p:cNvPr id="71" name="TextBox 6">
            <a:extLst>
              <a:ext uri="{FF2B5EF4-FFF2-40B4-BE49-F238E27FC236}">
                <a16:creationId xmlns:a16="http://schemas.microsoft.com/office/drawing/2014/main" id="{EFC277B0-2049-114C-A4B5-161C6AA06354}"/>
              </a:ext>
            </a:extLst>
          </p:cNvPr>
          <p:cNvSpPr txBox="1"/>
          <p:nvPr/>
        </p:nvSpPr>
        <p:spPr>
          <a:xfrm>
            <a:off x="929048" y="3857238"/>
            <a:ext cx="2596650" cy="1077218"/>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HD Player</a:t>
            </a:r>
          </a:p>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Clementine</a:t>
            </a:r>
          </a:p>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Spotify</a:t>
            </a:r>
          </a:p>
          <a:p>
            <a:pPr marL="179388" indent="-179388" fontAlgn="base">
              <a:buClr>
                <a:srgbClr val="D26604"/>
              </a:buClr>
              <a:buSzPct val="95000"/>
              <a:buFont typeface="Arial" panose="020B0604020202020204" pitchFamily="34" charset="0"/>
              <a:buChar char="•"/>
            </a:pPr>
            <a:r>
              <a:rPr lang="en-US" altLang="zh-TW" sz="1600" b="1" err="1">
                <a:latin typeface="Arial" panose="020B0604020202020204" pitchFamily="34" charset="0"/>
                <a:cs typeface="Arial" panose="020B0604020202020204" pitchFamily="34" charset="0"/>
                <a:sym typeface="+mn-lt"/>
              </a:rPr>
              <a:t>TuneIn</a:t>
            </a:r>
            <a:r>
              <a:rPr lang="en-US" altLang="zh-TW" sz="1600" b="1">
                <a:latin typeface="Arial" panose="020B0604020202020204" pitchFamily="34" charset="0"/>
                <a:cs typeface="Arial" panose="020B0604020202020204" pitchFamily="34" charset="0"/>
                <a:sym typeface="+mn-lt"/>
              </a:rPr>
              <a:t> Radio</a:t>
            </a:r>
          </a:p>
        </p:txBody>
      </p:sp>
      <p:sp>
        <p:nvSpPr>
          <p:cNvPr id="2" name="平行四邊形 1">
            <a:extLst>
              <a:ext uri="{FF2B5EF4-FFF2-40B4-BE49-F238E27FC236}">
                <a16:creationId xmlns:a16="http://schemas.microsoft.com/office/drawing/2014/main" id="{0E34F6BF-D871-4622-B4B9-2D5E4EE4C403}"/>
              </a:ext>
            </a:extLst>
          </p:cNvPr>
          <p:cNvSpPr/>
          <p:nvPr/>
        </p:nvSpPr>
        <p:spPr>
          <a:xfrm>
            <a:off x="731778" y="3341036"/>
            <a:ext cx="3211093" cy="499148"/>
          </a:xfrm>
          <a:prstGeom prst="parallelogram">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164387" y="418973"/>
            <a:ext cx="11918022" cy="830997"/>
          </a:xfrm>
          <a:prstGeom prst="rect">
            <a:avLst/>
          </a:prstGeom>
          <a:noFill/>
        </p:spPr>
        <p:txBody>
          <a:bodyPr wrap="square" rtlCol="0">
            <a:spAutoFit/>
          </a:bodyPr>
          <a:lstStyle/>
          <a:p>
            <a:pPr algn="ctr"/>
            <a:r>
              <a:rPr lang="en-US" altLang="zh-TW" sz="4800" b="1" err="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HybridDesk</a:t>
            </a:r>
            <a:r>
              <a:rPr lang="zh-TW" altLang="en-US"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 </a:t>
            </a:r>
            <a:r>
              <a:rPr lang="en-US" altLang="zh-TW"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Station Applications</a:t>
            </a:r>
            <a:endParaRPr lang="zh-TW" altLang="en-US" sz="48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57" name="TextBox 6">
            <a:extLst>
              <a:ext uri="{FF2B5EF4-FFF2-40B4-BE49-F238E27FC236}">
                <a16:creationId xmlns:a16="http://schemas.microsoft.com/office/drawing/2014/main" id="{E20AA2BF-37CE-A149-9FD2-35F4139A9C4C}"/>
              </a:ext>
            </a:extLst>
          </p:cNvPr>
          <p:cNvSpPr txBox="1"/>
          <p:nvPr/>
        </p:nvSpPr>
        <p:spPr>
          <a:xfrm>
            <a:off x="1229689" y="1537863"/>
            <a:ext cx="2308965" cy="338554"/>
          </a:xfrm>
          <a:prstGeom prst="rect">
            <a:avLst/>
          </a:prstGeom>
          <a:noFill/>
        </p:spPr>
        <p:txBody>
          <a:bodyPr wrap="square" rtlCol="0" anchor="t">
            <a:spAutoFit/>
          </a:bodyPr>
          <a:lstStyle/>
          <a:p>
            <a:pPr algn="ctr" fontAlgn="base"/>
            <a:r>
              <a:rPr lang="en"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System Management</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9" name="TextBox 6">
            <a:extLst>
              <a:ext uri="{FF2B5EF4-FFF2-40B4-BE49-F238E27FC236}">
                <a16:creationId xmlns:a16="http://schemas.microsoft.com/office/drawing/2014/main" id="{4DB15CB8-08EF-A647-BA74-712482E59406}"/>
              </a:ext>
            </a:extLst>
          </p:cNvPr>
          <p:cNvSpPr txBox="1"/>
          <p:nvPr/>
        </p:nvSpPr>
        <p:spPr>
          <a:xfrm>
            <a:off x="4673707" y="3424557"/>
            <a:ext cx="2789716" cy="338554"/>
          </a:xfrm>
          <a:prstGeom prst="rect">
            <a:avLst/>
          </a:prstGeom>
          <a:noFill/>
        </p:spPr>
        <p:txBody>
          <a:bodyPr wrap="square" rtlCol="0" anchor="t">
            <a:spAutoFit/>
          </a:bodyPr>
          <a:lstStyle/>
          <a:p>
            <a:pPr algn="ctr" fontAlgn="base"/>
            <a:r>
              <a:rPr lang="en"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Multimedia management</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1" name="TextBox 6">
            <a:extLst>
              <a:ext uri="{FF2B5EF4-FFF2-40B4-BE49-F238E27FC236}">
                <a16:creationId xmlns:a16="http://schemas.microsoft.com/office/drawing/2014/main" id="{E2483ED0-8ADF-0B4E-99A6-EB8BE0C1B324}"/>
              </a:ext>
            </a:extLst>
          </p:cNvPr>
          <p:cNvSpPr txBox="1"/>
          <p:nvPr/>
        </p:nvSpPr>
        <p:spPr>
          <a:xfrm>
            <a:off x="1216732" y="3424557"/>
            <a:ext cx="2308965" cy="338554"/>
          </a:xfrm>
          <a:prstGeom prst="rect">
            <a:avLst/>
          </a:prstGeom>
          <a:noFill/>
        </p:spPr>
        <p:txBody>
          <a:bodyPr wrap="square" rtlCol="0" anchor="t">
            <a:spAutoFit/>
          </a:bodyPr>
          <a:lstStyle/>
          <a:p>
            <a:pPr algn="ctr" fontAlgn="base"/>
            <a:r>
              <a:rPr lang="en"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Multimedia</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3" name="TextBox 6">
            <a:extLst>
              <a:ext uri="{FF2B5EF4-FFF2-40B4-BE49-F238E27FC236}">
                <a16:creationId xmlns:a16="http://schemas.microsoft.com/office/drawing/2014/main" id="{6ABD067E-29AE-CC47-BA1E-09AABBE666FC}"/>
              </a:ext>
            </a:extLst>
          </p:cNvPr>
          <p:cNvSpPr txBox="1"/>
          <p:nvPr/>
        </p:nvSpPr>
        <p:spPr>
          <a:xfrm>
            <a:off x="4939999" y="1537863"/>
            <a:ext cx="2308965" cy="338554"/>
          </a:xfrm>
          <a:prstGeom prst="rect">
            <a:avLst/>
          </a:prstGeom>
          <a:noFill/>
        </p:spPr>
        <p:txBody>
          <a:bodyPr wrap="square" rtlCol="0" anchor="t">
            <a:spAutoFit/>
          </a:bodyPr>
          <a:lstStyle/>
          <a:p>
            <a:pPr algn="ctr" fontAlgn="base"/>
            <a:r>
              <a:rPr lang="en"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Surveillance</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5" name="TextBox 6">
            <a:extLst>
              <a:ext uri="{FF2B5EF4-FFF2-40B4-BE49-F238E27FC236}">
                <a16:creationId xmlns:a16="http://schemas.microsoft.com/office/drawing/2014/main" id="{249780DB-5DA8-BF40-8C94-99669BE8AD9B}"/>
              </a:ext>
            </a:extLst>
          </p:cNvPr>
          <p:cNvSpPr txBox="1"/>
          <p:nvPr/>
        </p:nvSpPr>
        <p:spPr>
          <a:xfrm>
            <a:off x="8420739" y="3455334"/>
            <a:ext cx="2582644" cy="307777"/>
          </a:xfrm>
          <a:prstGeom prst="rect">
            <a:avLst/>
          </a:prstGeom>
          <a:noFill/>
        </p:spPr>
        <p:txBody>
          <a:bodyPr wrap="square" rtlCol="0" anchor="t">
            <a:spAutoFit/>
          </a:bodyPr>
          <a:lstStyle/>
          <a:p>
            <a:pPr algn="ct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Tools</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7" name="TextBox 6">
            <a:extLst>
              <a:ext uri="{FF2B5EF4-FFF2-40B4-BE49-F238E27FC236}">
                <a16:creationId xmlns:a16="http://schemas.microsoft.com/office/drawing/2014/main" id="{088B30DB-9A0F-F540-B3B5-221012631990}"/>
              </a:ext>
            </a:extLst>
          </p:cNvPr>
          <p:cNvSpPr txBox="1"/>
          <p:nvPr/>
        </p:nvSpPr>
        <p:spPr>
          <a:xfrm>
            <a:off x="8447716" y="1537863"/>
            <a:ext cx="2555667" cy="338554"/>
          </a:xfrm>
          <a:prstGeom prst="rect">
            <a:avLst/>
          </a:prstGeom>
          <a:noFill/>
        </p:spPr>
        <p:txBody>
          <a:bodyPr wrap="square" rtlCol="0" anchor="t">
            <a:spAutoFit/>
          </a:bodyPr>
          <a:lstStyle/>
          <a:p>
            <a:pPr algn="ctr" fontAlgn="base"/>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Social media</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9" name="TextBox 6">
            <a:extLst>
              <a:ext uri="{FF2B5EF4-FFF2-40B4-BE49-F238E27FC236}">
                <a16:creationId xmlns:a16="http://schemas.microsoft.com/office/drawing/2014/main" id="{02323762-3C34-3542-88C2-DA637E7BA133}"/>
              </a:ext>
            </a:extLst>
          </p:cNvPr>
          <p:cNvSpPr txBox="1"/>
          <p:nvPr/>
        </p:nvSpPr>
        <p:spPr>
          <a:xfrm>
            <a:off x="4651623" y="2144533"/>
            <a:ext cx="3473426" cy="338554"/>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QVR Pro Client</a:t>
            </a:r>
          </a:p>
        </p:txBody>
      </p:sp>
      <p:sp>
        <p:nvSpPr>
          <p:cNvPr id="70" name="TextBox 6">
            <a:extLst>
              <a:ext uri="{FF2B5EF4-FFF2-40B4-BE49-F238E27FC236}">
                <a16:creationId xmlns:a16="http://schemas.microsoft.com/office/drawing/2014/main" id="{022C20A7-2C70-7B4F-BA54-411E7C394535}"/>
              </a:ext>
            </a:extLst>
          </p:cNvPr>
          <p:cNvSpPr txBox="1"/>
          <p:nvPr/>
        </p:nvSpPr>
        <p:spPr>
          <a:xfrm>
            <a:off x="8418837" y="2144533"/>
            <a:ext cx="3473426" cy="584775"/>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Skype</a:t>
            </a:r>
          </a:p>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Facebook</a:t>
            </a:r>
          </a:p>
        </p:txBody>
      </p:sp>
      <p:sp>
        <p:nvSpPr>
          <p:cNvPr id="72" name="TextBox 6">
            <a:extLst>
              <a:ext uri="{FF2B5EF4-FFF2-40B4-BE49-F238E27FC236}">
                <a16:creationId xmlns:a16="http://schemas.microsoft.com/office/drawing/2014/main" id="{8A51FA5C-46B7-7D42-B001-A7A32AEF3CBB}"/>
              </a:ext>
            </a:extLst>
          </p:cNvPr>
          <p:cNvSpPr txBox="1"/>
          <p:nvPr/>
        </p:nvSpPr>
        <p:spPr>
          <a:xfrm>
            <a:off x="4651623" y="3857238"/>
            <a:ext cx="2981109" cy="830997"/>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err="1">
                <a:latin typeface="Arial" panose="020B0604020202020204" pitchFamily="34" charset="0"/>
                <a:cs typeface="Arial" panose="020B0604020202020204" pitchFamily="34" charset="0"/>
                <a:sym typeface="+mn-lt"/>
              </a:rPr>
              <a:t>PhotoStation</a:t>
            </a:r>
            <a:r>
              <a:rPr lang="en-US" altLang="zh-TW" sz="1600" b="1">
                <a:latin typeface="Arial" panose="020B0604020202020204" pitchFamily="34" charset="0"/>
                <a:cs typeface="Arial" panose="020B0604020202020204" pitchFamily="34" charset="0"/>
                <a:sym typeface="+mn-lt"/>
              </a:rPr>
              <a:t> HD</a:t>
            </a:r>
          </a:p>
          <a:p>
            <a:pPr marL="179388" indent="-179388" fontAlgn="base">
              <a:buClr>
                <a:srgbClr val="D26604"/>
              </a:buClr>
              <a:buSzPct val="95000"/>
              <a:buFont typeface="Arial" panose="020B0604020202020204" pitchFamily="34" charset="0"/>
              <a:buChar char="•"/>
            </a:pPr>
            <a:r>
              <a:rPr lang="en-US" altLang="zh-TW" sz="1600" b="1" err="1">
                <a:latin typeface="Arial" panose="020B0604020202020204" pitchFamily="34" charset="0"/>
                <a:cs typeface="Arial" panose="020B0604020202020204" pitchFamily="34" charset="0"/>
                <a:sym typeface="+mn-lt"/>
              </a:rPr>
              <a:t>VideoStation</a:t>
            </a:r>
            <a:r>
              <a:rPr lang="en-US" altLang="zh-TW" sz="1600" b="1">
                <a:latin typeface="Arial" panose="020B0604020202020204" pitchFamily="34" charset="0"/>
                <a:cs typeface="Arial" panose="020B0604020202020204" pitchFamily="34" charset="0"/>
                <a:sym typeface="+mn-lt"/>
              </a:rPr>
              <a:t> HD</a:t>
            </a:r>
          </a:p>
          <a:p>
            <a:pPr marL="179388" indent="-179388" fontAlgn="base">
              <a:buClr>
                <a:srgbClr val="D26604"/>
              </a:buClr>
              <a:buSzPct val="95000"/>
              <a:buFont typeface="Arial" panose="020B0604020202020204" pitchFamily="34" charset="0"/>
              <a:buChar char="•"/>
            </a:pPr>
            <a:r>
              <a:rPr lang="en-US" altLang="zh-TW" sz="1600" b="1" err="1">
                <a:latin typeface="Arial" panose="020B0604020202020204" pitchFamily="34" charset="0"/>
                <a:cs typeface="Arial" panose="020B0604020202020204" pitchFamily="34" charset="0"/>
                <a:sym typeface="+mn-lt"/>
              </a:rPr>
              <a:t>MusicStation</a:t>
            </a:r>
            <a:r>
              <a:rPr lang="en-US" altLang="zh-TW" sz="1600" b="1">
                <a:latin typeface="Arial" panose="020B0604020202020204" pitchFamily="34" charset="0"/>
                <a:cs typeface="Arial" panose="020B0604020202020204" pitchFamily="34" charset="0"/>
                <a:sym typeface="+mn-lt"/>
              </a:rPr>
              <a:t> HD</a:t>
            </a:r>
          </a:p>
        </p:txBody>
      </p:sp>
      <p:sp>
        <p:nvSpPr>
          <p:cNvPr id="73" name="TextBox 6">
            <a:extLst>
              <a:ext uri="{FF2B5EF4-FFF2-40B4-BE49-F238E27FC236}">
                <a16:creationId xmlns:a16="http://schemas.microsoft.com/office/drawing/2014/main" id="{08CAAFF6-AFA5-F840-B86C-F0B6C433C14B}"/>
              </a:ext>
            </a:extLst>
          </p:cNvPr>
          <p:cNvSpPr txBox="1"/>
          <p:nvPr/>
        </p:nvSpPr>
        <p:spPr>
          <a:xfrm>
            <a:off x="8418837" y="3857238"/>
            <a:ext cx="3473426" cy="830997"/>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Chrome</a:t>
            </a:r>
          </a:p>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Firefox</a:t>
            </a:r>
          </a:p>
          <a:p>
            <a:pPr marL="179388" indent="-179388" fontAlgn="base">
              <a:buClr>
                <a:srgbClr val="D26604"/>
              </a:buClr>
              <a:buSzPct val="95000"/>
              <a:buFont typeface="Arial" panose="020B0604020202020204" pitchFamily="34" charset="0"/>
              <a:buChar char="•"/>
            </a:pPr>
            <a:r>
              <a:rPr lang="en-US" altLang="zh-TW" sz="1600" b="1">
                <a:latin typeface="Arial" panose="020B0604020202020204" pitchFamily="34" charset="0"/>
                <a:cs typeface="Arial" panose="020B0604020202020204" pitchFamily="34" charset="0"/>
                <a:sym typeface="+mn-lt"/>
              </a:rPr>
              <a:t>LibreOffice</a:t>
            </a:r>
          </a:p>
        </p:txBody>
      </p:sp>
      <p:pic>
        <p:nvPicPr>
          <p:cNvPr id="74" name="圖片 73">
            <a:extLst>
              <a:ext uri="{FF2B5EF4-FFF2-40B4-BE49-F238E27FC236}">
                <a16:creationId xmlns:a16="http://schemas.microsoft.com/office/drawing/2014/main" id="{EB37CE32-F3C4-46EE-A345-58E7FB38D6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69606" y="5764238"/>
            <a:ext cx="5512294" cy="915653"/>
          </a:xfrm>
          <a:prstGeom prst="rect">
            <a:avLst/>
          </a:prstGeom>
        </p:spPr>
      </p:pic>
    </p:spTree>
    <p:extLst>
      <p:ext uri="{BB962C8B-B14F-4D97-AF65-F5344CB8AC3E}">
        <p14:creationId xmlns:p14="http://schemas.microsoft.com/office/powerpoint/2010/main" val="1473855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descr="一張含有 文字, 電子用品, 遙控 的圖片&#10;&#10;自動產生的描述">
            <a:extLst>
              <a:ext uri="{FF2B5EF4-FFF2-40B4-BE49-F238E27FC236}">
                <a16:creationId xmlns:a16="http://schemas.microsoft.com/office/drawing/2014/main" id="{02B7B6F4-80E0-4151-A141-A4993A218C5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9000" contrast="45000"/>
                    </a14:imgEffect>
                  </a14:imgLayer>
                </a14:imgProps>
              </a:ext>
              <a:ext uri="{28A0092B-C50C-407E-A947-70E740481C1C}">
                <a14:useLocalDpi xmlns:a14="http://schemas.microsoft.com/office/drawing/2010/main" val="0"/>
              </a:ext>
            </a:extLst>
          </a:blip>
          <a:stretch>
            <a:fillRect/>
          </a:stretch>
        </p:blipFill>
        <p:spPr>
          <a:xfrm>
            <a:off x="1996837" y="1881426"/>
            <a:ext cx="1281033" cy="3814275"/>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576883" y="418973"/>
            <a:ext cx="11038233" cy="830997"/>
          </a:xfrm>
          <a:prstGeom prst="rect">
            <a:avLst/>
          </a:prstGeom>
          <a:noFill/>
        </p:spPr>
        <p:txBody>
          <a:bodyPr wrap="square" rtlCol="0">
            <a:spAutoFit/>
          </a:bodyPr>
          <a:lstStyle/>
          <a:p>
            <a:r>
              <a:rPr lang="en-US" altLang="zh-TW" sz="4800" b="1" err="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Qbutton</a:t>
            </a:r>
            <a:r>
              <a:rPr lang="en-US" altLang="zh-TW"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 - toggle within a touch</a:t>
            </a:r>
            <a:endPar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7" name="Shape 704">
            <a:extLst>
              <a:ext uri="{FF2B5EF4-FFF2-40B4-BE49-F238E27FC236}">
                <a16:creationId xmlns:a16="http://schemas.microsoft.com/office/drawing/2014/main" id="{15631E19-D842-3949-BE6B-451F6E4BE895}"/>
              </a:ext>
            </a:extLst>
          </p:cNvPr>
          <p:cNvSpPr txBox="1"/>
          <p:nvPr/>
        </p:nvSpPr>
        <p:spPr>
          <a:xfrm>
            <a:off x="7757464" y="1838318"/>
            <a:ext cx="3857652" cy="642702"/>
          </a:xfrm>
          <a:prstGeom prst="rect">
            <a:avLst/>
          </a:prstGeom>
          <a:noFill/>
          <a:ln>
            <a:noFill/>
          </a:ln>
        </p:spPr>
        <p:txBody>
          <a:bodyPr wrap="square" lIns="91425" tIns="45700" rIns="91425" bIns="45700" anchor="t" anchorCtr="0">
            <a:noAutofit/>
          </a:bodyPr>
          <a:lstStyle/>
          <a:p>
            <a:r>
              <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Play a list of your favorite songs and set other buttons to play the previous or next track</a:t>
            </a:r>
            <a:endParaRPr lang="zh-TW"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 name="Shape 704">
            <a:extLst>
              <a:ext uri="{FF2B5EF4-FFF2-40B4-BE49-F238E27FC236}">
                <a16:creationId xmlns:a16="http://schemas.microsoft.com/office/drawing/2014/main" id="{BF74D822-35A6-B246-BA98-EE6D29D49C47}"/>
              </a:ext>
            </a:extLst>
          </p:cNvPr>
          <p:cNvSpPr txBox="1"/>
          <p:nvPr/>
        </p:nvSpPr>
        <p:spPr>
          <a:xfrm>
            <a:off x="7757464" y="3106004"/>
            <a:ext cx="3643338" cy="642702"/>
          </a:xfrm>
          <a:prstGeom prst="rect">
            <a:avLst/>
          </a:prstGeom>
          <a:noFill/>
          <a:ln>
            <a:noFill/>
          </a:ln>
        </p:spPr>
        <p:txBody>
          <a:bodyPr wrap="square" lIns="91425" tIns="45700" rIns="91425" bIns="45700" anchor="t" anchorCtr="0">
            <a:noAutofit/>
          </a:bodyPr>
          <a:lstStyle/>
          <a:p>
            <a:r>
              <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Watch the default Surveillance Station camera channels, start monitoring in seconds, and be safe</a:t>
            </a:r>
            <a:endParaRPr lang="zh-TW"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9" name="Shape 704">
            <a:extLst>
              <a:ext uri="{FF2B5EF4-FFF2-40B4-BE49-F238E27FC236}">
                <a16:creationId xmlns:a16="http://schemas.microsoft.com/office/drawing/2014/main" id="{ADD1639B-B39A-5349-A0BA-B8B8DF5517A0}"/>
              </a:ext>
            </a:extLst>
          </p:cNvPr>
          <p:cNvSpPr txBox="1"/>
          <p:nvPr/>
        </p:nvSpPr>
        <p:spPr>
          <a:xfrm>
            <a:off x="7757464" y="4521232"/>
            <a:ext cx="3816424" cy="642702"/>
          </a:xfrm>
          <a:prstGeom prst="rect">
            <a:avLst/>
          </a:prstGeom>
          <a:noFill/>
          <a:ln>
            <a:noFill/>
          </a:ln>
        </p:spPr>
        <p:txBody>
          <a:bodyPr wrap="square" lIns="91425" tIns="45700" rIns="91425" bIns="45700" anchor="t" anchorCtr="0">
            <a:noAutofit/>
          </a:bodyPr>
          <a:lstStyle/>
          <a:p>
            <a:r>
              <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One-click restart or shutdown of the NAS, fast and convenient</a:t>
            </a:r>
            <a:endParaRPr lang="zh-TW" altLang="en-US" sz="18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 name="圖片 15">
            <a:extLst>
              <a:ext uri="{FF2B5EF4-FFF2-40B4-BE49-F238E27FC236}">
                <a16:creationId xmlns:a16="http://schemas.microsoft.com/office/drawing/2014/main" id="{515C7BBF-EDE3-DC49-9A6D-2502C65DBD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7824" y="1686485"/>
            <a:ext cx="1110563" cy="997240"/>
          </a:xfrm>
          <a:prstGeom prst="rect">
            <a:avLst/>
          </a:prstGeom>
        </p:spPr>
      </p:pic>
      <p:grpSp>
        <p:nvGrpSpPr>
          <p:cNvPr id="11" name="群組 10">
            <a:extLst>
              <a:ext uri="{FF2B5EF4-FFF2-40B4-BE49-F238E27FC236}">
                <a16:creationId xmlns:a16="http://schemas.microsoft.com/office/drawing/2014/main" id="{19717BD7-AB7C-A046-82BE-46574B15A61B}"/>
              </a:ext>
            </a:extLst>
          </p:cNvPr>
          <p:cNvGrpSpPr/>
          <p:nvPr/>
        </p:nvGrpSpPr>
        <p:grpSpPr>
          <a:xfrm>
            <a:off x="6477824" y="1684706"/>
            <a:ext cx="1110563" cy="997240"/>
            <a:chOff x="450333" y="1500350"/>
            <a:chExt cx="917433" cy="823817"/>
          </a:xfrm>
        </p:grpSpPr>
        <p:pic>
          <p:nvPicPr>
            <p:cNvPr id="14" name="圖片 13">
              <a:extLst>
                <a:ext uri="{FF2B5EF4-FFF2-40B4-BE49-F238E27FC236}">
                  <a16:creationId xmlns:a16="http://schemas.microsoft.com/office/drawing/2014/main" id="{67C55B2A-7AAA-4D4E-AE06-7622C312AB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33" y="1500350"/>
              <a:ext cx="917433" cy="823817"/>
            </a:xfrm>
            <a:prstGeom prst="rect">
              <a:avLst/>
            </a:prstGeom>
          </p:spPr>
        </p:pic>
        <p:pic>
          <p:nvPicPr>
            <p:cNvPr id="15" name="圖形 14">
              <a:extLst>
                <a:ext uri="{FF2B5EF4-FFF2-40B4-BE49-F238E27FC236}">
                  <a16:creationId xmlns:a16="http://schemas.microsoft.com/office/drawing/2014/main" id="{A76DF389-2B62-E24A-A709-B4AEEE33B49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3006" y="1652601"/>
              <a:ext cx="388833" cy="456672"/>
            </a:xfrm>
            <a:prstGeom prst="rect">
              <a:avLst/>
            </a:prstGeom>
            <a:effectLst>
              <a:innerShdw blurRad="38100">
                <a:schemeClr val="tx1">
                  <a:lumMod val="65000"/>
                  <a:lumOff val="35000"/>
                </a:schemeClr>
              </a:innerShdw>
            </a:effectLst>
          </p:spPr>
        </p:pic>
      </p:grpSp>
      <p:grpSp>
        <p:nvGrpSpPr>
          <p:cNvPr id="16" name="群組 15">
            <a:extLst>
              <a:ext uri="{FF2B5EF4-FFF2-40B4-BE49-F238E27FC236}">
                <a16:creationId xmlns:a16="http://schemas.microsoft.com/office/drawing/2014/main" id="{30514E1F-83F3-D940-8C9E-AB6120521251}"/>
              </a:ext>
            </a:extLst>
          </p:cNvPr>
          <p:cNvGrpSpPr/>
          <p:nvPr/>
        </p:nvGrpSpPr>
        <p:grpSpPr>
          <a:xfrm>
            <a:off x="6477824" y="2940553"/>
            <a:ext cx="1110563" cy="997240"/>
            <a:chOff x="450333" y="2527288"/>
            <a:chExt cx="917433" cy="823817"/>
          </a:xfrm>
        </p:grpSpPr>
        <p:pic>
          <p:nvPicPr>
            <p:cNvPr id="17" name="圖片 16">
              <a:extLst>
                <a:ext uri="{FF2B5EF4-FFF2-40B4-BE49-F238E27FC236}">
                  <a16:creationId xmlns:a16="http://schemas.microsoft.com/office/drawing/2014/main" id="{69230EEC-3D8A-244D-9CFB-D4FE53E0AB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33" y="2527288"/>
              <a:ext cx="917433" cy="823817"/>
            </a:xfrm>
            <a:prstGeom prst="rect">
              <a:avLst/>
            </a:prstGeom>
          </p:spPr>
        </p:pic>
        <p:pic>
          <p:nvPicPr>
            <p:cNvPr id="18" name="圖形 17">
              <a:extLst>
                <a:ext uri="{FF2B5EF4-FFF2-40B4-BE49-F238E27FC236}">
                  <a16:creationId xmlns:a16="http://schemas.microsoft.com/office/drawing/2014/main" id="{4CD92834-9066-1B48-9451-4F1CDFE2A00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2717" y="2716232"/>
              <a:ext cx="366029" cy="439632"/>
            </a:xfrm>
            <a:prstGeom prst="rect">
              <a:avLst/>
            </a:prstGeom>
            <a:effectLst>
              <a:innerShdw blurRad="38100">
                <a:prstClr val="black"/>
              </a:innerShdw>
            </a:effectLst>
          </p:spPr>
        </p:pic>
      </p:grpSp>
      <p:pic>
        <p:nvPicPr>
          <p:cNvPr id="19" name="圖片 18">
            <a:extLst>
              <a:ext uri="{FF2B5EF4-FFF2-40B4-BE49-F238E27FC236}">
                <a16:creationId xmlns:a16="http://schemas.microsoft.com/office/drawing/2014/main" id="{AFFAD662-6219-A746-B230-6848FBBE34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7371" y="4166694"/>
            <a:ext cx="1110563" cy="997240"/>
          </a:xfrm>
          <a:prstGeom prst="rect">
            <a:avLst/>
          </a:prstGeom>
        </p:spPr>
      </p:pic>
      <p:pic>
        <p:nvPicPr>
          <p:cNvPr id="20" name="圖形 19">
            <a:extLst>
              <a:ext uri="{FF2B5EF4-FFF2-40B4-BE49-F238E27FC236}">
                <a16:creationId xmlns:a16="http://schemas.microsoft.com/office/drawing/2014/main" id="{E8851B30-B5A9-6941-AE25-2215EEEB88C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89226" y="4360864"/>
            <a:ext cx="501724" cy="544801"/>
          </a:xfrm>
          <a:prstGeom prst="rect">
            <a:avLst/>
          </a:prstGeom>
          <a:effectLst>
            <a:innerShdw blurRad="38100">
              <a:prstClr val="black"/>
            </a:innerShdw>
          </a:effectLst>
        </p:spPr>
      </p:pic>
      <p:sp>
        <p:nvSpPr>
          <p:cNvPr id="10" name="文字方塊 1">
            <a:extLst>
              <a:ext uri="{FF2B5EF4-FFF2-40B4-BE49-F238E27FC236}">
                <a16:creationId xmlns:a16="http://schemas.microsoft.com/office/drawing/2014/main" id="{B20B2898-4D1A-9C4B-972A-6215179C4C68}"/>
              </a:ext>
            </a:extLst>
          </p:cNvPr>
          <p:cNvSpPr txBox="1"/>
          <p:nvPr/>
        </p:nvSpPr>
        <p:spPr>
          <a:xfrm>
            <a:off x="3296313" y="4879004"/>
            <a:ext cx="2608424" cy="579454"/>
          </a:xfrm>
          <a:prstGeom prst="rect">
            <a:avLst/>
          </a:prstGeom>
          <a:noFill/>
        </p:spPr>
        <p:txBody>
          <a:bodyPr wrap="square" rtlCol="0">
            <a:spAutoFit/>
          </a:bodyPr>
          <a:lstStyle/>
          <a:p>
            <a:pPr>
              <a:lnSpc>
                <a:spcPts val="2000"/>
              </a:lnSpc>
            </a:pPr>
            <a:r>
              <a:rPr lang="en-US" altLang="zh-CN" sz="13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Optional</a:t>
            </a:r>
            <a:endParaRPr lang="en-US" altLang="zh-TW" sz="13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a:p>
            <a:pPr>
              <a:lnSpc>
                <a:spcPts val="2000"/>
              </a:lnSpc>
            </a:pPr>
            <a:r>
              <a:rPr lang="en-US" altLang="zh-TW" sz="13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RM-IR004 </a:t>
            </a:r>
            <a:r>
              <a:rPr lang="en-US" altLang="zh-CN" sz="13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IR remote controller</a:t>
            </a:r>
            <a:endParaRPr lang="zh-TW" altLang="en-US" sz="13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23" name="直線接點 22">
            <a:extLst>
              <a:ext uri="{FF2B5EF4-FFF2-40B4-BE49-F238E27FC236}">
                <a16:creationId xmlns:a16="http://schemas.microsoft.com/office/drawing/2014/main" id="{8A4153E8-EDC8-DD40-BCF4-93CD30E0766E}"/>
              </a:ext>
            </a:extLst>
          </p:cNvPr>
          <p:cNvCxnSpPr>
            <a:cxnSpLocks/>
          </p:cNvCxnSpPr>
          <p:nvPr/>
        </p:nvCxnSpPr>
        <p:spPr>
          <a:xfrm>
            <a:off x="2737274" y="4228008"/>
            <a:ext cx="9211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D640448-6A75-F248-BBD4-728001BE7D71}"/>
              </a:ext>
            </a:extLst>
          </p:cNvPr>
          <p:cNvCxnSpPr>
            <a:cxnSpLocks/>
          </p:cNvCxnSpPr>
          <p:nvPr/>
        </p:nvCxnSpPr>
        <p:spPr>
          <a:xfrm>
            <a:off x="3011055" y="4521232"/>
            <a:ext cx="127236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162F23AF-9004-754E-9779-33B8FDF4D697}"/>
              </a:ext>
            </a:extLst>
          </p:cNvPr>
          <p:cNvCxnSpPr>
            <a:cxnSpLocks/>
          </p:cNvCxnSpPr>
          <p:nvPr/>
        </p:nvCxnSpPr>
        <p:spPr>
          <a:xfrm>
            <a:off x="1983384" y="4783312"/>
            <a:ext cx="53270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A566A857-5CE2-8543-B5BC-98CCAABC7C2E}"/>
              </a:ext>
            </a:extLst>
          </p:cNvPr>
          <p:cNvCxnSpPr/>
          <p:nvPr/>
        </p:nvCxnSpPr>
        <p:spPr>
          <a:xfrm>
            <a:off x="1341399" y="4513140"/>
            <a:ext cx="87394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27" name="圖形 26">
            <a:extLst>
              <a:ext uri="{FF2B5EF4-FFF2-40B4-BE49-F238E27FC236}">
                <a16:creationId xmlns:a16="http://schemas.microsoft.com/office/drawing/2014/main" id="{63C0AB6E-8A6F-3649-BBDF-917D1CED167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9481" y="4286190"/>
            <a:ext cx="318623" cy="374213"/>
          </a:xfrm>
          <a:prstGeom prst="rect">
            <a:avLst/>
          </a:prstGeom>
          <a:effectLst>
            <a:innerShdw blurRad="38100">
              <a:schemeClr val="tx1">
                <a:lumMod val="65000"/>
                <a:lumOff val="35000"/>
              </a:schemeClr>
            </a:innerShdw>
          </a:effectLst>
        </p:spPr>
      </p:pic>
      <p:pic>
        <p:nvPicPr>
          <p:cNvPr id="28" name="圖形 27">
            <a:extLst>
              <a:ext uri="{FF2B5EF4-FFF2-40B4-BE49-F238E27FC236}">
                <a16:creationId xmlns:a16="http://schemas.microsoft.com/office/drawing/2014/main" id="{B291D695-2DB5-B140-BF42-98B534BF033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94016" y="4078069"/>
            <a:ext cx="297077" cy="356816"/>
          </a:xfrm>
          <a:prstGeom prst="rect">
            <a:avLst/>
          </a:prstGeom>
          <a:effectLst>
            <a:innerShdw blurRad="38100">
              <a:prstClr val="black"/>
            </a:innerShdw>
          </a:effectLst>
        </p:spPr>
      </p:pic>
      <p:pic>
        <p:nvPicPr>
          <p:cNvPr id="29" name="圖形 28">
            <a:extLst>
              <a:ext uri="{FF2B5EF4-FFF2-40B4-BE49-F238E27FC236}">
                <a16:creationId xmlns:a16="http://schemas.microsoft.com/office/drawing/2014/main" id="{513F12BA-0252-8A4D-916C-2DE3D90B5A2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622650" y="4593639"/>
            <a:ext cx="318623" cy="345979"/>
          </a:xfrm>
          <a:prstGeom prst="rect">
            <a:avLst/>
          </a:prstGeom>
          <a:effectLst>
            <a:innerShdw blurRad="38100">
              <a:prstClr val="black"/>
            </a:innerShdw>
          </a:effectLst>
        </p:spPr>
      </p:pic>
      <p:pic>
        <p:nvPicPr>
          <p:cNvPr id="30" name="圖形 29">
            <a:extLst>
              <a:ext uri="{FF2B5EF4-FFF2-40B4-BE49-F238E27FC236}">
                <a16:creationId xmlns:a16="http://schemas.microsoft.com/office/drawing/2014/main" id="{056AB260-62E0-3547-8DD6-71E72906A0F0}"/>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44745" y="4353647"/>
            <a:ext cx="360731" cy="390234"/>
          </a:xfrm>
          <a:prstGeom prst="rect">
            <a:avLst/>
          </a:prstGeom>
          <a:effectLst>
            <a:innerShdw blurRad="38100">
              <a:prstClr val="black"/>
            </a:innerShdw>
          </a:effectLst>
        </p:spPr>
      </p:pic>
      <p:pic>
        <p:nvPicPr>
          <p:cNvPr id="31" name="圖片 30">
            <a:extLst>
              <a:ext uri="{FF2B5EF4-FFF2-40B4-BE49-F238E27FC236}">
                <a16:creationId xmlns:a16="http://schemas.microsoft.com/office/drawing/2014/main" id="{0A795769-BD14-4040-8564-C7B8CA6D6FC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1820" r="33973"/>
          <a:stretch/>
        </p:blipFill>
        <p:spPr>
          <a:xfrm>
            <a:off x="6287264" y="5272026"/>
            <a:ext cx="5915246" cy="1448266"/>
          </a:xfrm>
          <a:prstGeom prst="rect">
            <a:avLst/>
          </a:prstGeom>
        </p:spPr>
      </p:pic>
    </p:spTree>
    <p:extLst>
      <p:ext uri="{BB962C8B-B14F-4D97-AF65-F5344CB8AC3E}">
        <p14:creationId xmlns:p14="http://schemas.microsoft.com/office/powerpoint/2010/main" val="284532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DFC4D910-6502-44C7-9651-8CD7E1903E2B}"/>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2000" contrast="21000"/>
                    </a14:imgEffect>
                  </a14:imgLayer>
                </a14:imgProps>
              </a:ext>
              <a:ext uri="{28A0092B-C50C-407E-A947-70E740481C1C}">
                <a14:useLocalDpi xmlns:a14="http://schemas.microsoft.com/office/drawing/2010/main"/>
              </a:ext>
            </a:extLst>
          </a:blip>
          <a:stretch>
            <a:fillRect/>
          </a:stretch>
        </p:blipFill>
        <p:spPr>
          <a:xfrm>
            <a:off x="0" y="5559676"/>
            <a:ext cx="12192000" cy="1298324"/>
          </a:xfrm>
          <a:prstGeom prst="rect">
            <a:avLst/>
          </a:prstGeom>
          <a:effectLst>
            <a:softEdge rad="12700"/>
          </a:effectLst>
        </p:spPr>
      </p:pic>
      <p:sp>
        <p:nvSpPr>
          <p:cNvPr id="6" name="文字方塊 5">
            <a:extLst>
              <a:ext uri="{FF2B5EF4-FFF2-40B4-BE49-F238E27FC236}">
                <a16:creationId xmlns:a16="http://schemas.microsoft.com/office/drawing/2014/main" id="{74FF805F-6521-4307-B6BF-1A0874627BC2}"/>
              </a:ext>
            </a:extLst>
          </p:cNvPr>
          <p:cNvSpPr txBox="1"/>
          <p:nvPr/>
        </p:nvSpPr>
        <p:spPr>
          <a:xfrm>
            <a:off x="576883" y="299943"/>
            <a:ext cx="11038233" cy="861774"/>
          </a:xfrm>
          <a:prstGeom prst="rect">
            <a:avLst/>
          </a:prstGeom>
          <a:noFill/>
        </p:spPr>
        <p:txBody>
          <a:bodyPr wrap="square" rtlCol="0">
            <a:spAutoFit/>
          </a:bodyPr>
          <a:lstStyle/>
          <a:p>
            <a:pPr algn="ctr"/>
            <a:r>
              <a:rPr lang="en-US"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QTS 5.0 + Linux Kernel</a:t>
            </a:r>
            <a:r>
              <a:rPr lang="en-US" altLang="ja-JP"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5</a:t>
            </a:r>
            <a:r>
              <a:rPr lang="en-US"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.10</a:t>
            </a:r>
            <a:endParaRPr lang="zh-TW" altLang="en-US" sz="4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Rectangle 2">
            <a:extLst>
              <a:ext uri="{FF2B5EF4-FFF2-40B4-BE49-F238E27FC236}">
                <a16:creationId xmlns:a16="http://schemas.microsoft.com/office/drawing/2014/main" id="{A1C57ECD-F396-4147-80A8-04C6870DC3FE}"/>
              </a:ext>
            </a:extLst>
          </p:cNvPr>
          <p:cNvSpPr/>
          <p:nvPr/>
        </p:nvSpPr>
        <p:spPr>
          <a:xfrm>
            <a:off x="576883" y="1543499"/>
            <a:ext cx="11038233" cy="1015663"/>
          </a:xfrm>
          <a:prstGeom prst="rect">
            <a:avLst/>
          </a:prstGeom>
        </p:spPr>
        <p:txBody>
          <a:bodyPr wrap="square" lIns="91440" tIns="45720" rIns="91440" bIns="45720" anchor="t">
            <a:spAutoFit/>
          </a:bodyPr>
          <a:lstStyle/>
          <a:p>
            <a:pPr>
              <a:lnSpc>
                <a:spcPts val="2400"/>
              </a:lnSpc>
              <a:buClr>
                <a:srgbClr val="FFCC99"/>
              </a:buClr>
              <a:buSzPct val="70000"/>
            </a:pPr>
            <a:r>
              <a:rPr lang="en"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In order to provide the best performance, the HS-264 is equipped with QTS 5.0 and uses the new Linux kernel 5.10 to unleash the potential of the Intel</a:t>
            </a:r>
            <a:r>
              <a:rPr lang="en" altLang="zh-TW" sz="20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t>
            </a:r>
            <a:r>
              <a:rPr lang="en"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Celeron</a:t>
            </a:r>
            <a:r>
              <a:rPr lang="en" altLang="zh-TW" sz="20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t>
            </a:r>
            <a:r>
              <a:rPr lang="en"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N5105. QTS 5.0 optimizes overall system performance and enhances the versatility of the HS-264</a:t>
            </a:r>
            <a:endParaRPr 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2" name="群組 1">
            <a:extLst>
              <a:ext uri="{FF2B5EF4-FFF2-40B4-BE49-F238E27FC236}">
                <a16:creationId xmlns:a16="http://schemas.microsoft.com/office/drawing/2014/main" id="{0489428B-EBFD-6C44-B62B-ECA90C60141C}"/>
              </a:ext>
            </a:extLst>
          </p:cNvPr>
          <p:cNvGrpSpPr>
            <a:grpSpLocks noChangeAspect="1"/>
          </p:cNvGrpSpPr>
          <p:nvPr/>
        </p:nvGrpSpPr>
        <p:grpSpPr>
          <a:xfrm>
            <a:off x="4661158" y="2098421"/>
            <a:ext cx="3743481" cy="3753636"/>
            <a:chOff x="4411851" y="3082707"/>
            <a:chExt cx="2773358" cy="2780882"/>
          </a:xfrm>
        </p:grpSpPr>
        <p:sp>
          <p:nvSpPr>
            <p:cNvPr id="14" name="矩形: 圓角 9">
              <a:extLst>
                <a:ext uri="{FF2B5EF4-FFF2-40B4-BE49-F238E27FC236}">
                  <a16:creationId xmlns:a16="http://schemas.microsoft.com/office/drawing/2014/main" id="{31A2EB2B-BCB2-C740-ADD4-BAA038B098F3}"/>
                </a:ext>
              </a:extLst>
            </p:cNvPr>
            <p:cNvSpPr/>
            <p:nvPr/>
          </p:nvSpPr>
          <p:spPr>
            <a:xfrm>
              <a:off x="4971712" y="3082707"/>
              <a:ext cx="2213497" cy="2780882"/>
            </a:xfrm>
            <a:prstGeom prst="roundRect">
              <a:avLst>
                <a:gd name="adj" fmla="val 4997"/>
              </a:avLst>
            </a:prstGeom>
            <a:gradFill>
              <a:gsLst>
                <a:gs pos="0">
                  <a:schemeClr val="tx1">
                    <a:alpha val="0"/>
                  </a:schemeClr>
                </a:gs>
                <a:gs pos="100000">
                  <a:schemeClr val="tx1">
                    <a:alpha val="7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15" name="圖形 14">
              <a:extLst>
                <a:ext uri="{FF2B5EF4-FFF2-40B4-BE49-F238E27FC236}">
                  <a16:creationId xmlns:a16="http://schemas.microsoft.com/office/drawing/2014/main" id="{2944BDB8-FC90-534A-9BF3-463E1F4417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11851" y="3706796"/>
              <a:ext cx="1942548" cy="1942548"/>
            </a:xfrm>
            <a:prstGeom prst="rect">
              <a:avLst/>
            </a:prstGeom>
            <a:effectLst/>
          </p:spPr>
        </p:pic>
      </p:grpSp>
      <p:sp>
        <p:nvSpPr>
          <p:cNvPr id="13" name="TextBox 22">
            <a:extLst>
              <a:ext uri="{FF2B5EF4-FFF2-40B4-BE49-F238E27FC236}">
                <a16:creationId xmlns:a16="http://schemas.microsoft.com/office/drawing/2014/main" id="{55223AF1-EB28-438A-9492-DB87DB6689A8}"/>
              </a:ext>
            </a:extLst>
          </p:cNvPr>
          <p:cNvSpPr txBox="1"/>
          <p:nvPr/>
        </p:nvSpPr>
        <p:spPr>
          <a:xfrm>
            <a:off x="10192248" y="4076684"/>
            <a:ext cx="2770556" cy="1015651"/>
          </a:xfrm>
          <a:prstGeom prst="rect">
            <a:avLst/>
          </a:prstGeom>
          <a:noFill/>
        </p:spPr>
        <p:txBody>
          <a:bodyPr wrap="square" lIns="121908" tIns="60954" rIns="121908" bIns="60954">
            <a:spAutoFit/>
          </a:bodyPr>
          <a:lstStyle/>
          <a:p>
            <a:pPr eaLnBrk="1" hangingPunct="1">
              <a:defRPr/>
            </a:pPr>
            <a:r>
              <a:rPr lang="en-US" altLang="zh-TW" sz="4000" b="1">
                <a:solidFill>
                  <a:srgbClr val="4DB0E4"/>
                </a:solidFill>
                <a:latin typeface="Arial" panose="020B0604020202020204" pitchFamily="34" charset="0"/>
                <a:ea typeface="微軟正黑體" panose="020B0604030504040204" pitchFamily="34" charset="-120"/>
                <a:cs typeface="Arial" panose="020B0604020202020204" pitchFamily="34" charset="0"/>
                <a:sym typeface="+mn-lt"/>
              </a:rPr>
              <a:t>2.9</a:t>
            </a:r>
            <a:r>
              <a:rPr lang="en-US" altLang="zh-TW" sz="2400" b="1">
                <a:solidFill>
                  <a:srgbClr val="4DB0E4"/>
                </a:solidFill>
                <a:latin typeface="Arial" panose="020B0604020202020204" pitchFamily="34" charset="0"/>
                <a:ea typeface="微軟正黑體" panose="020B0604030504040204" pitchFamily="34" charset="-120"/>
                <a:cs typeface="Arial" panose="020B0604020202020204" pitchFamily="34" charset="0"/>
                <a:sym typeface="+mn-lt"/>
              </a:rPr>
              <a:t>GHz</a:t>
            </a:r>
          </a:p>
          <a:p>
            <a:pPr>
              <a:defRPr/>
            </a:pP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Burst</a:t>
            </a:r>
          </a:p>
        </p:txBody>
      </p:sp>
      <p:sp>
        <p:nvSpPr>
          <p:cNvPr id="16" name="TextBox 22">
            <a:extLst>
              <a:ext uri="{FF2B5EF4-FFF2-40B4-BE49-F238E27FC236}">
                <a16:creationId xmlns:a16="http://schemas.microsoft.com/office/drawing/2014/main" id="{D12416D8-7AE5-4EBC-A499-DF5021227085}"/>
              </a:ext>
            </a:extLst>
          </p:cNvPr>
          <p:cNvSpPr txBox="1"/>
          <p:nvPr/>
        </p:nvSpPr>
        <p:spPr>
          <a:xfrm>
            <a:off x="1081590" y="4294966"/>
            <a:ext cx="4181599" cy="1015651"/>
          </a:xfrm>
          <a:prstGeom prst="rect">
            <a:avLst/>
          </a:prstGeom>
          <a:noFill/>
        </p:spPr>
        <p:txBody>
          <a:bodyPr wrap="square" lIns="121908" tIns="60954" rIns="121908" bIns="60954">
            <a:spAutoFit/>
          </a:bodyPr>
          <a:lstStyle/>
          <a:p>
            <a:pPr eaLnBrk="1" hangingPunct="1">
              <a:defRPr/>
            </a:pPr>
            <a:r>
              <a:rPr lang="en-US" altLang="zh-TW" sz="4000" b="1">
                <a:solidFill>
                  <a:srgbClr val="73D3CE"/>
                </a:solidFill>
                <a:latin typeface="Arial" panose="020B0604020202020204" pitchFamily="34" charset="0"/>
                <a:ea typeface="微軟正黑體" panose="020B0604030504040204" pitchFamily="34" charset="-120"/>
                <a:cs typeface="Arial" panose="020B0604020202020204" pitchFamily="34" charset="0"/>
                <a:sym typeface="+mn-lt"/>
              </a:rPr>
              <a:t>N5105</a:t>
            </a:r>
          </a:p>
          <a:p>
            <a:pPr>
              <a:defRPr/>
            </a:pP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Jasper Lake </a:t>
            </a:r>
          </a:p>
        </p:txBody>
      </p:sp>
      <p:sp>
        <p:nvSpPr>
          <p:cNvPr id="17" name="TextBox 22">
            <a:extLst>
              <a:ext uri="{FF2B5EF4-FFF2-40B4-BE49-F238E27FC236}">
                <a16:creationId xmlns:a16="http://schemas.microsoft.com/office/drawing/2014/main" id="{1358DC73-B15D-4163-B293-3D23994207AE}"/>
              </a:ext>
            </a:extLst>
          </p:cNvPr>
          <p:cNvSpPr txBox="1"/>
          <p:nvPr/>
        </p:nvSpPr>
        <p:spPr>
          <a:xfrm>
            <a:off x="7901640" y="4045907"/>
            <a:ext cx="2100899" cy="1077206"/>
          </a:xfrm>
          <a:prstGeom prst="rect">
            <a:avLst/>
          </a:prstGeom>
          <a:noFill/>
        </p:spPr>
        <p:txBody>
          <a:bodyPr wrap="square" lIns="121908" tIns="60954" rIns="121908" bIns="60954">
            <a:spAutoFit/>
          </a:bodyPr>
          <a:lstStyle/>
          <a:p>
            <a:pPr eaLnBrk="1" hangingPunct="1">
              <a:defRPr/>
            </a:pPr>
            <a:r>
              <a:rPr lang="en-US" altLang="zh-TW" sz="4400" b="1">
                <a:solidFill>
                  <a:srgbClr val="4DB0E4"/>
                </a:solidFill>
                <a:latin typeface="Arial" panose="020B0604020202020204" pitchFamily="34" charset="0"/>
                <a:ea typeface="微軟正黑體" panose="020B0604030504040204" pitchFamily="34" charset="-120"/>
                <a:cs typeface="Arial" panose="020B0604020202020204" pitchFamily="34" charset="0"/>
                <a:sym typeface="+mn-lt"/>
              </a:rPr>
              <a:t>4-c</a:t>
            </a:r>
            <a:r>
              <a:rPr lang="en-US" altLang="zh-CN" sz="4400" b="1">
                <a:solidFill>
                  <a:srgbClr val="4DB0E4"/>
                </a:solidFill>
                <a:latin typeface="Arial" panose="020B0604020202020204" pitchFamily="34" charset="0"/>
                <a:ea typeface="微軟正黑體" panose="020B0604030504040204" pitchFamily="34" charset="-120"/>
                <a:cs typeface="Arial" panose="020B0604020202020204" pitchFamily="34" charset="0"/>
                <a:sym typeface="+mn-lt"/>
              </a:rPr>
              <a:t>ore</a:t>
            </a:r>
            <a:endParaRPr lang="en-US" altLang="zh-TW" sz="4400" b="1">
              <a:solidFill>
                <a:srgbClr val="4DB0E4"/>
              </a:solidFill>
              <a:latin typeface="Arial" panose="020B0604020202020204" pitchFamily="34" charset="0"/>
              <a:ea typeface="微軟正黑體" panose="020B0604030504040204" pitchFamily="34" charset="-120"/>
              <a:cs typeface="Arial" panose="020B0604020202020204" pitchFamily="34" charset="0"/>
              <a:sym typeface="+mn-lt"/>
            </a:endParaRPr>
          </a:p>
          <a:p>
            <a:pPr eaLnBrk="1" hangingPunct="1">
              <a:defRPr/>
            </a:pP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4-thread</a:t>
            </a:r>
          </a:p>
        </p:txBody>
      </p:sp>
      <p:sp>
        <p:nvSpPr>
          <p:cNvPr id="18" name="TextBox 22">
            <a:extLst>
              <a:ext uri="{FF2B5EF4-FFF2-40B4-BE49-F238E27FC236}">
                <a16:creationId xmlns:a16="http://schemas.microsoft.com/office/drawing/2014/main" id="{E505147D-E44B-4DD5-8A9F-F7D1FB5F552C}"/>
              </a:ext>
            </a:extLst>
          </p:cNvPr>
          <p:cNvSpPr txBox="1"/>
          <p:nvPr/>
        </p:nvSpPr>
        <p:spPr>
          <a:xfrm>
            <a:off x="537235" y="2728405"/>
            <a:ext cx="3995117" cy="1015651"/>
          </a:xfrm>
          <a:prstGeom prst="rect">
            <a:avLst/>
          </a:prstGeom>
          <a:noFill/>
        </p:spPr>
        <p:txBody>
          <a:bodyPr wrap="square" lIns="121908" tIns="60954" rIns="121908" bIns="60954">
            <a:spAutoFit/>
          </a:bodyPr>
          <a:lstStyle/>
          <a:p>
            <a:pPr eaLnBrk="1" hangingPunct="1">
              <a:defRPr/>
            </a:pPr>
            <a:r>
              <a:rPr lang="en-US" altLang="zh-TW" sz="4000" b="1">
                <a:solidFill>
                  <a:srgbClr val="FA7A06"/>
                </a:solidFill>
                <a:latin typeface="Arial" panose="020B0604020202020204" pitchFamily="34" charset="0"/>
                <a:ea typeface="微軟正黑體" panose="020B0604030504040204" pitchFamily="34" charset="-120"/>
                <a:cs typeface="Arial" panose="020B0604020202020204" pitchFamily="34" charset="0"/>
                <a:sym typeface="+mn-lt"/>
              </a:rPr>
              <a:t>AES-NI </a:t>
            </a:r>
            <a:r>
              <a:rPr lang="en-US" altLang="zh-CN" sz="2400" b="1">
                <a:solidFill>
                  <a:srgbClr val="FA7A06"/>
                </a:solidFill>
                <a:latin typeface="Arial" panose="020B0604020202020204" pitchFamily="34" charset="0"/>
                <a:ea typeface="微軟正黑體" panose="020B0604030504040204" pitchFamily="34" charset="-120"/>
                <a:cs typeface="Arial" panose="020B0604020202020204" pitchFamily="34" charset="0"/>
                <a:sym typeface="+mn-lt"/>
              </a:rPr>
              <a:t>encryption</a:t>
            </a:r>
            <a:endParaRPr lang="en-US" altLang="zh-TW" sz="2400" b="1">
              <a:solidFill>
                <a:srgbClr val="FA7A06"/>
              </a:solidFill>
              <a:latin typeface="Arial" panose="020B0604020202020204" pitchFamily="34" charset="0"/>
              <a:ea typeface="微軟正黑體" panose="020B0604030504040204" pitchFamily="34" charset="-120"/>
              <a:cs typeface="Arial" panose="020B0604020202020204" pitchFamily="34" charset="0"/>
              <a:sym typeface="+mn-lt"/>
            </a:endParaRPr>
          </a:p>
          <a:p>
            <a:pPr eaLnBrk="1" hangingPunct="1">
              <a:defRPr/>
            </a:pP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Volume &amp; folder support</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9" name="TextBox 22">
            <a:extLst>
              <a:ext uri="{FF2B5EF4-FFF2-40B4-BE49-F238E27FC236}">
                <a16:creationId xmlns:a16="http://schemas.microsoft.com/office/drawing/2014/main" id="{23F549CA-CB06-443D-AE66-96647B198246}"/>
              </a:ext>
            </a:extLst>
          </p:cNvPr>
          <p:cNvSpPr txBox="1"/>
          <p:nvPr/>
        </p:nvSpPr>
        <p:spPr>
          <a:xfrm>
            <a:off x="7759148" y="2785658"/>
            <a:ext cx="3978964" cy="1015651"/>
          </a:xfrm>
          <a:prstGeom prst="rect">
            <a:avLst/>
          </a:prstGeom>
          <a:noFill/>
        </p:spPr>
        <p:txBody>
          <a:bodyPr wrap="square" lIns="121908" tIns="60954" rIns="121908" bIns="60954">
            <a:spAutoFit/>
          </a:bodyPr>
          <a:lstStyle/>
          <a:p>
            <a:pPr eaLnBrk="1" hangingPunct="1">
              <a:defRPr/>
            </a:pPr>
            <a:r>
              <a:rPr lang="en-US" altLang="zh-TW" sz="4000" b="1">
                <a:solidFill>
                  <a:srgbClr val="A7BDD1"/>
                </a:solidFill>
                <a:latin typeface="Arial" panose="020B0604020202020204" pitchFamily="34" charset="0"/>
                <a:ea typeface="微軟正黑體" panose="020B0604030504040204" pitchFamily="34" charset="-120"/>
                <a:cs typeface="Arial" panose="020B0604020202020204" pitchFamily="34" charset="0"/>
                <a:sym typeface="+mn-lt"/>
              </a:rPr>
              <a:t>GPU </a:t>
            </a:r>
            <a:r>
              <a:rPr lang="en-US" altLang="zh-CN" sz="2400" b="1">
                <a:solidFill>
                  <a:srgbClr val="A7BDD1"/>
                </a:solidFill>
                <a:latin typeface="Arial" panose="020B0604020202020204" pitchFamily="34" charset="0"/>
                <a:ea typeface="微軟正黑體" panose="020B0604030504040204" pitchFamily="34" charset="-120"/>
                <a:cs typeface="Arial" panose="020B0604020202020204" pitchFamily="34" charset="0"/>
                <a:sym typeface="+mn-lt"/>
              </a:rPr>
              <a:t>up to 800 MHz</a:t>
            </a:r>
            <a:endParaRPr lang="en-US" altLang="zh-TW" sz="2400" b="1">
              <a:solidFill>
                <a:srgbClr val="A7BDD1"/>
              </a:solidFill>
              <a:latin typeface="Arial" panose="020B0604020202020204" pitchFamily="34" charset="0"/>
              <a:ea typeface="微軟正黑體" panose="020B0604030504040204" pitchFamily="34" charset="-120"/>
              <a:cs typeface="Arial" panose="020B0604020202020204" pitchFamily="34" charset="0"/>
              <a:sym typeface="+mn-lt"/>
            </a:endParaRPr>
          </a:p>
          <a:p>
            <a:pPr eaLnBrk="1" hangingPunct="1">
              <a:defRPr/>
            </a:pP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UHD Graphics </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693808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7CA8DF9-CE0C-496D-B5AC-83D81C6960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5862" b="34621"/>
          <a:stretch/>
        </p:blipFill>
        <p:spPr>
          <a:xfrm>
            <a:off x="7608304" y="2574747"/>
            <a:ext cx="3150921" cy="930066"/>
          </a:xfrm>
          <a:prstGeom prst="rect">
            <a:avLst/>
          </a:prstGeom>
        </p:spPr>
      </p:pic>
      <p:sp>
        <p:nvSpPr>
          <p:cNvPr id="23" name="文字方塊 22">
            <a:extLst>
              <a:ext uri="{FF2B5EF4-FFF2-40B4-BE49-F238E27FC236}">
                <a16:creationId xmlns:a16="http://schemas.microsoft.com/office/drawing/2014/main" id="{232279D1-BD6D-4C32-8B3F-D24D362F4634}"/>
              </a:ext>
            </a:extLst>
          </p:cNvPr>
          <p:cNvSpPr txBox="1"/>
          <p:nvPr/>
        </p:nvSpPr>
        <p:spPr>
          <a:xfrm>
            <a:off x="576883" y="425169"/>
            <a:ext cx="11038233" cy="1508105"/>
          </a:xfrm>
          <a:prstGeom prst="rect">
            <a:avLst/>
          </a:prstGeom>
          <a:noFill/>
        </p:spPr>
        <p:txBody>
          <a:bodyPr wrap="square" rtlCol="0">
            <a:spAutoFit/>
          </a:bodyPr>
          <a:lstStyle/>
          <a:p>
            <a:r>
              <a:rPr lang="en-US" altLang="zh-TW"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Turn your</a:t>
            </a:r>
            <a:r>
              <a:rPr lang="zh-TW" altLang="en-US"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 NAS </a:t>
            </a:r>
            <a:r>
              <a:rPr lang="en-US" altLang="zh-TW"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to </a:t>
            </a:r>
            <a:r>
              <a:rPr lang="zh-TW" altLang="en-US"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 Ubuntu </a:t>
            </a:r>
            <a:r>
              <a:rPr lang="en-US" altLang="zh-TW" sz="48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PC with </a:t>
            </a:r>
            <a:r>
              <a:rPr lang="zh-TW" altLang="en-US" sz="44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mn-lt"/>
              </a:rPr>
              <a:t>Linux Station </a:t>
            </a:r>
            <a:endParaRPr lang="zh-TW" altLang="en-US" sz="4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24" name="圖片 23">
            <a:extLst>
              <a:ext uri="{FF2B5EF4-FFF2-40B4-BE49-F238E27FC236}">
                <a16:creationId xmlns:a16="http://schemas.microsoft.com/office/drawing/2014/main" id="{307CD863-FF31-4E6E-8A53-8FEC847AEA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894" y="4956882"/>
            <a:ext cx="1475949" cy="1475949"/>
          </a:xfrm>
          <a:prstGeom prst="rect">
            <a:avLst/>
          </a:prstGeom>
          <a:effectLst>
            <a:outerShdw blurRad="152400" dist="63500" dir="5400000" sx="90000" sy="-19000" rotWithShape="0">
              <a:prstClr val="black">
                <a:alpha val="25000"/>
              </a:prstClr>
            </a:outerShdw>
          </a:effectLst>
        </p:spPr>
      </p:pic>
      <p:grpSp>
        <p:nvGrpSpPr>
          <p:cNvPr id="29" name="群組 28">
            <a:extLst>
              <a:ext uri="{FF2B5EF4-FFF2-40B4-BE49-F238E27FC236}">
                <a16:creationId xmlns:a16="http://schemas.microsoft.com/office/drawing/2014/main" id="{E9C2A1C6-BB1C-4A52-8B75-C8101498971F}"/>
              </a:ext>
            </a:extLst>
          </p:cNvPr>
          <p:cNvGrpSpPr/>
          <p:nvPr/>
        </p:nvGrpSpPr>
        <p:grpSpPr>
          <a:xfrm>
            <a:off x="7858849" y="3595150"/>
            <a:ext cx="2787360" cy="828233"/>
            <a:chOff x="580233" y="4950846"/>
            <a:chExt cx="2787360" cy="828233"/>
          </a:xfrm>
        </p:grpSpPr>
        <p:sp>
          <p:nvSpPr>
            <p:cNvPr id="25" name="文字方塊 14">
              <a:extLst>
                <a:ext uri="{FF2B5EF4-FFF2-40B4-BE49-F238E27FC236}">
                  <a16:creationId xmlns:a16="http://schemas.microsoft.com/office/drawing/2014/main" id="{7194590E-3F54-43E7-9E96-E36A2D5AC1B3}"/>
                </a:ext>
              </a:extLst>
            </p:cNvPr>
            <p:cNvSpPr txBox="1"/>
            <p:nvPr/>
          </p:nvSpPr>
          <p:spPr>
            <a:xfrm>
              <a:off x="580233" y="4950846"/>
              <a:ext cx="2787360" cy="338554"/>
            </a:xfrm>
            <a:prstGeom prst="rect">
              <a:avLst/>
            </a:prstGeom>
            <a:noFill/>
          </p:spPr>
          <p:txBody>
            <a:bodyPr wrap="square" rtlCol="0">
              <a:spAutoFit/>
            </a:bodyPr>
            <a:lstStyle/>
            <a:p>
              <a:pPr lvl="0"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Supported Ubuntu</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a:t>
              </a:r>
              <a:endPar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6" name="文字方塊 15">
              <a:extLst>
                <a:ext uri="{FF2B5EF4-FFF2-40B4-BE49-F238E27FC236}">
                  <a16:creationId xmlns:a16="http://schemas.microsoft.com/office/drawing/2014/main" id="{9EDCFE73-5C6F-4157-975E-353F899D75D3}"/>
                </a:ext>
              </a:extLst>
            </p:cNvPr>
            <p:cNvSpPr txBox="1"/>
            <p:nvPr/>
          </p:nvSpPr>
          <p:spPr>
            <a:xfrm>
              <a:off x="580234" y="5255859"/>
              <a:ext cx="2787359" cy="523220"/>
            </a:xfrm>
            <a:prstGeom prst="rect">
              <a:avLst/>
            </a:prstGeom>
            <a:noFill/>
          </p:spPr>
          <p:txBody>
            <a:bodyPr wrap="square" rtlCol="0">
              <a:spAutoFit/>
            </a:bodyPr>
            <a:lstStyle/>
            <a:p>
              <a:pPr algn="ctr">
                <a:buFont typeface="Arial" pitchFamily="34" charset="0"/>
                <a:buChar char="•"/>
              </a:pP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Ubuntu 18.04</a:t>
              </a:r>
            </a:p>
            <a:p>
              <a:pPr algn="ctr">
                <a:buFont typeface="Arial" pitchFamily="34" charset="0"/>
                <a:buChar char="•"/>
              </a:pPr>
              <a:r>
                <a:rPr lang="zh-TW" altLang="en-US" sz="1400" b="1">
                  <a:solidFill>
                    <a:schemeClr val="bg1"/>
                  </a:solidFill>
                  <a:latin typeface="Arial" panose="020B0604020202020204" pitchFamily="34" charset="0"/>
                  <a:cs typeface="Arial" panose="020B0604020202020204" pitchFamily="34" charset="0"/>
                  <a:sym typeface="+mn-lt"/>
                </a:rPr>
                <a:t> </a:t>
              </a:r>
              <a:r>
                <a:rPr lang="en-US" altLang="zh-TW" sz="1400" b="1">
                  <a:solidFill>
                    <a:schemeClr val="bg1"/>
                  </a:solidFill>
                  <a:latin typeface="Arial" panose="020B0604020202020204" pitchFamily="34" charset="0"/>
                  <a:cs typeface="Arial" panose="020B0604020202020204" pitchFamily="34" charset="0"/>
                  <a:sym typeface="+mn-lt"/>
                </a:rPr>
                <a:t>Ubuntu 20.04</a:t>
              </a:r>
            </a:p>
          </p:txBody>
        </p:sp>
      </p:grpSp>
      <p:sp>
        <p:nvSpPr>
          <p:cNvPr id="27" name="文字方塊 26">
            <a:extLst>
              <a:ext uri="{FF2B5EF4-FFF2-40B4-BE49-F238E27FC236}">
                <a16:creationId xmlns:a16="http://schemas.microsoft.com/office/drawing/2014/main" id="{8F5B7EC3-E3F3-4811-A525-D06EA3B7B7C1}"/>
              </a:ext>
            </a:extLst>
          </p:cNvPr>
          <p:cNvSpPr txBox="1"/>
          <p:nvPr/>
        </p:nvSpPr>
        <p:spPr>
          <a:xfrm>
            <a:off x="660967" y="2750760"/>
            <a:ext cx="4825434" cy="1631216"/>
          </a:xfrm>
          <a:prstGeom prst="rect">
            <a:avLst/>
          </a:prstGeom>
          <a:noFill/>
        </p:spPr>
        <p:txBody>
          <a:bodyPr wrap="square" rtlCol="0">
            <a:spAutoFit/>
          </a:bodyPr>
          <a:lstStyle/>
          <a:p>
            <a:pPr marL="273050" indent="-273050">
              <a:spcBef>
                <a:spcPts val="1200"/>
              </a:spcBef>
              <a:buFont typeface="+mj-lt"/>
              <a:buAutoNum type="arabicPeriod"/>
            </a:pPr>
            <a:r>
              <a:rPr lang="en"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Connect the NAS to the monitor via HDMI</a:t>
            </a:r>
          </a:p>
          <a:p>
            <a:pPr marL="273050" indent="-273050">
              <a:spcBef>
                <a:spcPts val="1200"/>
              </a:spcBef>
              <a:buFont typeface="+mj-lt"/>
              <a:buAutoNum type="arabicPeriod"/>
            </a:pPr>
            <a:r>
              <a:rPr lang="en"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Then connect the mouse and keyboard to the NAS, and the NAS becomes an Ubuntu PC!</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3949374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EED543F3-FEC3-43B0-BDEF-3CC92605DE5A}"/>
              </a:ext>
            </a:extLst>
          </p:cNvPr>
          <p:cNvSpPr txBox="1"/>
          <p:nvPr/>
        </p:nvSpPr>
        <p:spPr>
          <a:xfrm>
            <a:off x="584710" y="2597408"/>
            <a:ext cx="4289045" cy="1692771"/>
          </a:xfrm>
          <a:prstGeom prst="rect">
            <a:avLst/>
          </a:prstGeom>
          <a:noFill/>
        </p:spPr>
        <p:txBody>
          <a:bodyPr wrap="square" rtlCol="0">
            <a:spAutoFit/>
          </a:bodyPr>
          <a:lstStyle/>
          <a:p>
            <a:pPr defTabSz="914126">
              <a:defRPr/>
            </a:pPr>
            <a:r>
              <a:rPr lang="en"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rPr>
              <a:t>File Backup Solution</a:t>
            </a:r>
            <a:endParaRPr lang="en-US"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FD02BF77-9E71-4B51-B04C-3A8627FA9FA8}"/>
              </a:ext>
            </a:extLst>
          </p:cNvPr>
          <p:cNvSpPr txBox="1"/>
          <p:nvPr/>
        </p:nvSpPr>
        <p:spPr>
          <a:xfrm>
            <a:off x="584710" y="4290179"/>
            <a:ext cx="6086475" cy="830997"/>
          </a:xfrm>
          <a:prstGeom prst="rect">
            <a:avLst/>
          </a:prstGeom>
          <a:noFill/>
        </p:spPr>
        <p:txBody>
          <a:bodyPr wrap="square" rtlCol="0">
            <a:spAutoFit/>
          </a:bodyPr>
          <a:lstStyle/>
          <a:p>
            <a:r>
              <a:rPr lang="en"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Back up your various data across platforms and devices</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79150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4035476"/>
            <a:ext cx="11038233" cy="1508105"/>
          </a:xfrm>
          <a:prstGeom prst="rect">
            <a:avLst/>
          </a:prstGeom>
          <a:noFill/>
        </p:spPr>
        <p:txBody>
          <a:bodyPr wrap="square" rtlCol="0">
            <a:spAutoFit/>
          </a:bodyPr>
          <a:lstStyle/>
          <a:p>
            <a:pPr algn="ctr"/>
            <a:r>
              <a:rPr lang="en"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rPr>
              <a:t>The importance of backup + how to prevent extortion</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89032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C7A772CE-9DFA-8840-9093-F8DA38FCBFB6}"/>
              </a:ext>
            </a:extLst>
          </p:cNvPr>
          <p:cNvSpPr txBox="1"/>
          <p:nvPr/>
        </p:nvSpPr>
        <p:spPr>
          <a:xfrm>
            <a:off x="576883" y="76724"/>
            <a:ext cx="11038233" cy="1446550"/>
          </a:xfrm>
          <a:prstGeom prst="rect">
            <a:avLst/>
          </a:prstGeom>
          <a:noFill/>
        </p:spPr>
        <p:txBody>
          <a:bodyPr wrap="square" rtlCol="0">
            <a:spAutoFit/>
          </a:bodyPr>
          <a:lstStyle/>
          <a:p>
            <a:r>
              <a:rPr lang="en" altLang="zh-TW" sz="4400" b="1">
                <a:solidFill>
                  <a:schemeClr val="bg1"/>
                </a:solidFill>
                <a:latin typeface="Arial" panose="020B0604020202020204" pitchFamily="34" charset="0"/>
                <a:ea typeface="微軟正黑體" panose="020B0604030504040204" pitchFamily="34" charset="-120"/>
                <a:cs typeface="Arial" panose="020B0604020202020204" pitchFamily="34" charset="0"/>
              </a:rPr>
              <a:t>Is your digital data safe? How to keep data safe</a:t>
            </a:r>
            <a:endParaRPr lang="zh-TW" altLang="en-US" sz="4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DBB0351C-703B-9949-8CFA-BF528FFF37B5}"/>
              </a:ext>
            </a:extLst>
          </p:cNvPr>
          <p:cNvSpPr txBox="1"/>
          <p:nvPr/>
        </p:nvSpPr>
        <p:spPr>
          <a:xfrm>
            <a:off x="576883" y="1661390"/>
            <a:ext cx="11038233" cy="846386"/>
          </a:xfrm>
          <a:prstGeom prst="rect">
            <a:avLst/>
          </a:prstGeom>
          <a:noFill/>
        </p:spPr>
        <p:txBody>
          <a:bodyPr wrap="square" rtlCol="0">
            <a:spAutoFit/>
          </a:bodyPr>
          <a:lstStyle/>
          <a:p>
            <a:r>
              <a:rPr kumimoji="1" lang="en"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Common Threats</a:t>
            </a:r>
          </a:p>
          <a:p>
            <a:r>
              <a:rPr kumimoji="1" lang="en" altLang="zh-TW" sz="1100" b="1">
                <a:solidFill>
                  <a:schemeClr val="bg1"/>
                </a:solidFill>
                <a:latin typeface="Arial" panose="020B0604020202020204" pitchFamily="34" charset="0"/>
                <a:ea typeface="Microsoft JhengHei" panose="020B0604030504040204" pitchFamily="34" charset="-120"/>
                <a:cs typeface="Arial" panose="020B0604020202020204" pitchFamily="34" charset="0"/>
              </a:rPr>
              <a:t>While no one wants to lose their phone or crash their computer, life is full of surprises. If you regularly back up data to the NAS, the NAS can safely and centrally store your important data, and protect the data from accidents such as damage, disaster, hardware failure, and human negligence, and you will no longer have to worry about losing files.</a:t>
            </a:r>
            <a:endParaRPr kumimoji="1" lang="zh-TW" altLang="en-US" sz="7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E3F7DC81-E74E-0D46-A966-0D0AB5DA5578}"/>
              </a:ext>
            </a:extLst>
          </p:cNvPr>
          <p:cNvSpPr txBox="1"/>
          <p:nvPr/>
        </p:nvSpPr>
        <p:spPr>
          <a:xfrm>
            <a:off x="1531462" y="2647042"/>
            <a:ext cx="2645122" cy="461665"/>
          </a:xfrm>
          <a:prstGeom prst="rect">
            <a:avLst/>
          </a:prstGeom>
          <a:noFill/>
        </p:spPr>
        <p:txBody>
          <a:bodyPr wrap="square" rtlCol="0">
            <a:spAutoFit/>
          </a:bodyPr>
          <a:lstStyle/>
          <a:p>
            <a:r>
              <a:rPr kumimoji="1"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Cyber security </a:t>
            </a:r>
          </a:p>
        </p:txBody>
      </p:sp>
      <p:sp>
        <p:nvSpPr>
          <p:cNvPr id="5" name="文字方塊 4">
            <a:extLst>
              <a:ext uri="{FF2B5EF4-FFF2-40B4-BE49-F238E27FC236}">
                <a16:creationId xmlns:a16="http://schemas.microsoft.com/office/drawing/2014/main" id="{34394887-7FE0-9F42-9D2F-072604047ED1}"/>
              </a:ext>
            </a:extLst>
          </p:cNvPr>
          <p:cNvSpPr txBox="1"/>
          <p:nvPr/>
        </p:nvSpPr>
        <p:spPr>
          <a:xfrm>
            <a:off x="1516159" y="3991820"/>
            <a:ext cx="3016754" cy="461665"/>
          </a:xfrm>
          <a:prstGeom prst="rect">
            <a:avLst/>
          </a:prstGeom>
          <a:noFill/>
        </p:spPr>
        <p:txBody>
          <a:bodyPr wrap="square" rtlCol="0">
            <a:spAutoFit/>
          </a:bodyPr>
          <a:lstStyle/>
          <a:p>
            <a:r>
              <a:rPr kumimoji="1" lang="en"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Hardware failure</a:t>
            </a:r>
            <a:endParaRPr kumimoji="1"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6" name="文字方塊 5">
            <a:extLst>
              <a:ext uri="{FF2B5EF4-FFF2-40B4-BE49-F238E27FC236}">
                <a16:creationId xmlns:a16="http://schemas.microsoft.com/office/drawing/2014/main" id="{FF81820A-269F-0D42-8C1F-74C99FFC0E3C}"/>
              </a:ext>
            </a:extLst>
          </p:cNvPr>
          <p:cNvSpPr txBox="1"/>
          <p:nvPr/>
        </p:nvSpPr>
        <p:spPr>
          <a:xfrm>
            <a:off x="6868651" y="2629762"/>
            <a:ext cx="2880830" cy="461665"/>
          </a:xfrm>
          <a:prstGeom prst="rect">
            <a:avLst/>
          </a:prstGeom>
          <a:noFill/>
        </p:spPr>
        <p:txBody>
          <a:bodyPr wrap="square" rtlCol="0">
            <a:spAutoFit/>
          </a:bodyPr>
          <a:lstStyle/>
          <a:p>
            <a:r>
              <a:rPr kumimoji="1" lang="en"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Human error</a:t>
            </a:r>
            <a:endParaRPr kumimoji="1"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66B34C5C-85DA-3946-A858-A775C77A1378}"/>
              </a:ext>
            </a:extLst>
          </p:cNvPr>
          <p:cNvSpPr txBox="1"/>
          <p:nvPr/>
        </p:nvSpPr>
        <p:spPr>
          <a:xfrm>
            <a:off x="6868651" y="3991820"/>
            <a:ext cx="3016754" cy="461665"/>
          </a:xfrm>
          <a:prstGeom prst="rect">
            <a:avLst/>
          </a:prstGeom>
          <a:noFill/>
        </p:spPr>
        <p:txBody>
          <a:bodyPr wrap="square" rtlCol="0">
            <a:spAutoFit/>
          </a:bodyPr>
          <a:lstStyle/>
          <a:p>
            <a:r>
              <a:rPr kumimoji="1" lang="en"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Natural disaster</a:t>
            </a:r>
            <a:endParaRPr kumimoji="1"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FBF85309-6DF2-C24D-80CC-8B8C7DF1BF8F}"/>
              </a:ext>
            </a:extLst>
          </p:cNvPr>
          <p:cNvSpPr txBox="1"/>
          <p:nvPr/>
        </p:nvSpPr>
        <p:spPr>
          <a:xfrm>
            <a:off x="1534204" y="3076758"/>
            <a:ext cx="3400752" cy="900246"/>
          </a:xfrm>
          <a:prstGeom prst="rect">
            <a:avLst/>
          </a:prstGeom>
          <a:noFill/>
        </p:spPr>
        <p:txBody>
          <a:bodyPr wrap="square" rtlCol="0">
            <a:spAutoFit/>
          </a:bodyPr>
          <a:lstStyle/>
          <a:p>
            <a:r>
              <a:rPr lang="en" altLang="zh-TW" sz="1050">
                <a:solidFill>
                  <a:schemeClr val="bg1"/>
                </a:solidFill>
                <a:latin typeface="Arial" panose="020B0604020202020204" pitchFamily="34" charset="0"/>
                <a:ea typeface="Microsoft JhengHei" panose="020B0604030504040204" pitchFamily="34" charset="-120"/>
                <a:cs typeface="Arial" panose="020B0604020202020204" pitchFamily="34" charset="0"/>
              </a:rPr>
              <a:t>There are complex security vulnerabilities hidden in digital devices and various types of information, coupled with the endless emergence of computer viruses and malware, information security threats are even more unavoidable.</a:t>
            </a:r>
            <a:endParaRPr kumimoji="1" lang="zh-TW" altLang="en-US" sz="105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AF7B226C-FBEE-D741-A179-5E8EA7D983CF}"/>
              </a:ext>
            </a:extLst>
          </p:cNvPr>
          <p:cNvSpPr txBox="1"/>
          <p:nvPr/>
        </p:nvSpPr>
        <p:spPr>
          <a:xfrm>
            <a:off x="1534203" y="4453485"/>
            <a:ext cx="3400752" cy="738664"/>
          </a:xfrm>
          <a:prstGeom prst="rect">
            <a:avLst/>
          </a:prstGeom>
          <a:noFill/>
        </p:spPr>
        <p:txBody>
          <a:bodyPr wrap="square" rtlCol="0">
            <a:spAutoFit/>
          </a:bodyPr>
          <a:lstStyle/>
          <a:p>
            <a:r>
              <a:rPr lang="en" altLang="zh-TW" sz="1050">
                <a:solidFill>
                  <a:schemeClr val="bg1"/>
                </a:solidFill>
                <a:latin typeface="Arial" panose="020B0604020202020204" pitchFamily="34" charset="0"/>
                <a:ea typeface="Microsoft JhengHei" panose="020B0604030504040204" pitchFamily="34" charset="-120"/>
                <a:cs typeface="Arial" panose="020B0604020202020204" pitchFamily="34" charset="0"/>
              </a:rPr>
              <a:t>Computers, mobile phones, tablets, especially digital products such as hard drives, can fail due to factors such as overuse or aging, and people are caught off guard.</a:t>
            </a:r>
            <a:endParaRPr kumimoji="1" lang="zh-TW" altLang="en-US" sz="105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A99A9FE5-27B3-8348-A23D-0861A40E4EB6}"/>
              </a:ext>
            </a:extLst>
          </p:cNvPr>
          <p:cNvSpPr txBox="1"/>
          <p:nvPr/>
        </p:nvSpPr>
        <p:spPr>
          <a:xfrm>
            <a:off x="6871391" y="3085228"/>
            <a:ext cx="3730939" cy="577081"/>
          </a:xfrm>
          <a:prstGeom prst="rect">
            <a:avLst/>
          </a:prstGeom>
          <a:noFill/>
        </p:spPr>
        <p:txBody>
          <a:bodyPr wrap="square" rtlCol="0">
            <a:spAutoFit/>
          </a:bodyPr>
          <a:lstStyle/>
          <a:p>
            <a:r>
              <a:rPr lang="en" altLang="zh-TW" sz="1050">
                <a:solidFill>
                  <a:schemeClr val="bg1"/>
                </a:solidFill>
                <a:latin typeface="Arial" panose="020B0604020202020204" pitchFamily="34" charset="0"/>
                <a:ea typeface="Microsoft JhengHei" panose="020B0604030504040204" pitchFamily="34" charset="-120"/>
                <a:cs typeface="Arial" panose="020B0604020202020204" pitchFamily="34" charset="0"/>
              </a:rPr>
              <a:t>Human errors such as accidental deletion of files/programs, misplacement of files, management errors, or unreadable file format errors occur almost every day.</a:t>
            </a:r>
            <a:endParaRPr kumimoji="1" lang="zh-TW" altLang="en-US" sz="105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14897183-082E-9F47-BC97-E72E0D529121}"/>
              </a:ext>
            </a:extLst>
          </p:cNvPr>
          <p:cNvSpPr txBox="1"/>
          <p:nvPr/>
        </p:nvSpPr>
        <p:spPr>
          <a:xfrm>
            <a:off x="6871391" y="4453485"/>
            <a:ext cx="3730939" cy="738664"/>
          </a:xfrm>
          <a:prstGeom prst="rect">
            <a:avLst/>
          </a:prstGeom>
          <a:noFill/>
        </p:spPr>
        <p:txBody>
          <a:bodyPr wrap="square" rtlCol="0">
            <a:spAutoFit/>
          </a:bodyPr>
          <a:lstStyle/>
          <a:p>
            <a:r>
              <a:rPr lang="en" altLang="zh-TW" sz="1050">
                <a:solidFill>
                  <a:schemeClr val="bg1"/>
                </a:solidFill>
                <a:latin typeface="Arial" panose="020B0604020202020204" pitchFamily="34" charset="0"/>
                <a:ea typeface="Microsoft JhengHei" panose="020B0604030504040204" pitchFamily="34" charset="-120"/>
                <a:cs typeface="Arial" panose="020B0604020202020204" pitchFamily="34" charset="0"/>
              </a:rPr>
              <a:t>Natural disasters (such as fires, earthquakes, floods, wind disasters, etc.) always come suddenly, and the probability that data may be lost or damaged during disasters cannot be ignored.</a:t>
            </a:r>
            <a:endParaRPr kumimoji="1" lang="zh-TW" altLang="en-US" sz="105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13" name="圖片 12">
            <a:extLst>
              <a:ext uri="{FF2B5EF4-FFF2-40B4-BE49-F238E27FC236}">
                <a16:creationId xmlns:a16="http://schemas.microsoft.com/office/drawing/2014/main" id="{296846A8-8C29-43CF-9B21-E893AD6159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9606" y="5764238"/>
            <a:ext cx="5512294" cy="915653"/>
          </a:xfrm>
          <a:prstGeom prst="rect">
            <a:avLst/>
          </a:prstGeom>
        </p:spPr>
      </p:pic>
      <p:pic>
        <p:nvPicPr>
          <p:cNvPr id="14" name="圖形 13">
            <a:extLst>
              <a:ext uri="{FF2B5EF4-FFF2-40B4-BE49-F238E27FC236}">
                <a16:creationId xmlns:a16="http://schemas.microsoft.com/office/drawing/2014/main" id="{2F63379E-1B40-4C19-BA7A-63CE8C1DB2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7434" y="2696330"/>
            <a:ext cx="743071" cy="743071"/>
          </a:xfrm>
          <a:prstGeom prst="rect">
            <a:avLst/>
          </a:prstGeom>
        </p:spPr>
      </p:pic>
      <p:pic>
        <p:nvPicPr>
          <p:cNvPr id="20" name="圖形 19">
            <a:extLst>
              <a:ext uri="{FF2B5EF4-FFF2-40B4-BE49-F238E27FC236}">
                <a16:creationId xmlns:a16="http://schemas.microsoft.com/office/drawing/2014/main" id="{F3A026DE-4398-4637-9809-8160166AAC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11652" y="4023406"/>
            <a:ext cx="743071" cy="743071"/>
          </a:xfrm>
          <a:prstGeom prst="rect">
            <a:avLst/>
          </a:prstGeom>
        </p:spPr>
      </p:pic>
      <p:pic>
        <p:nvPicPr>
          <p:cNvPr id="22" name="圖形 21">
            <a:extLst>
              <a:ext uri="{FF2B5EF4-FFF2-40B4-BE49-F238E27FC236}">
                <a16:creationId xmlns:a16="http://schemas.microsoft.com/office/drawing/2014/main" id="{1FAFA479-F94F-49F3-84A8-5188A961E7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724" y="4089188"/>
            <a:ext cx="710545" cy="710545"/>
          </a:xfrm>
          <a:prstGeom prst="rect">
            <a:avLst/>
          </a:prstGeom>
        </p:spPr>
      </p:pic>
      <p:pic>
        <p:nvPicPr>
          <p:cNvPr id="24" name="圖形 23">
            <a:extLst>
              <a:ext uri="{FF2B5EF4-FFF2-40B4-BE49-F238E27FC236}">
                <a16:creationId xmlns:a16="http://schemas.microsoft.com/office/drawing/2014/main" id="{6E1CA0EE-34EB-425D-9196-0F0CE7E511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0388" y="2768812"/>
            <a:ext cx="660188" cy="660188"/>
          </a:xfrm>
          <a:prstGeom prst="rect">
            <a:avLst/>
          </a:prstGeom>
        </p:spPr>
      </p:pic>
    </p:spTree>
    <p:extLst>
      <p:ext uri="{BB962C8B-B14F-4D97-AF65-F5344CB8AC3E}">
        <p14:creationId xmlns:p14="http://schemas.microsoft.com/office/powerpoint/2010/main" val="1950499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44979663-617A-4A49-A5D1-1BB780F91B48}"/>
              </a:ext>
            </a:extLst>
          </p:cNvPr>
          <p:cNvSpPr txBox="1"/>
          <p:nvPr/>
        </p:nvSpPr>
        <p:spPr>
          <a:xfrm>
            <a:off x="0" y="2200275"/>
            <a:ext cx="12192000" cy="4657725"/>
          </a:xfrm>
          <a:prstGeom prst="rect">
            <a:avLst/>
          </a:prstGeom>
          <a:solidFill>
            <a:schemeClr val="bg1"/>
          </a:solidFill>
        </p:spPr>
        <p:txBody>
          <a:bodyPr wrap="square" rtlCol="0">
            <a:spAutoFit/>
          </a:bodyPr>
          <a:lstStyle/>
          <a:p>
            <a:endParaRPr lang="zh-TW" altLang="en-US"/>
          </a:p>
        </p:txBody>
      </p:sp>
      <p:sp>
        <p:nvSpPr>
          <p:cNvPr id="6" name="文字方塊 5">
            <a:extLst>
              <a:ext uri="{FF2B5EF4-FFF2-40B4-BE49-F238E27FC236}">
                <a16:creationId xmlns:a16="http://schemas.microsoft.com/office/drawing/2014/main" id="{74FF805F-6521-4307-B6BF-1A0874627BC2}"/>
              </a:ext>
            </a:extLst>
          </p:cNvPr>
          <p:cNvSpPr txBox="1"/>
          <p:nvPr/>
        </p:nvSpPr>
        <p:spPr>
          <a:xfrm>
            <a:off x="576883" y="265962"/>
            <a:ext cx="11038233" cy="830997"/>
          </a:xfrm>
          <a:prstGeom prst="rect">
            <a:avLst/>
          </a:prstGeom>
          <a:noFill/>
        </p:spPr>
        <p:txBody>
          <a:bodyPr wrap="square" rtlCol="0">
            <a:spAutoFit/>
          </a:bodyPr>
          <a:lstStyle/>
          <a:p>
            <a:r>
              <a:rPr lang="en-US"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rPr>
              <a:t>Backup 3-2-1, keep your data safe!</a:t>
            </a:r>
            <a:r>
              <a:rPr lang="zh-TW" altLang="en-US" sz="4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2" name="文字方塊 1">
            <a:extLst>
              <a:ext uri="{FF2B5EF4-FFF2-40B4-BE49-F238E27FC236}">
                <a16:creationId xmlns:a16="http://schemas.microsoft.com/office/drawing/2014/main" id="{AF3DA3DA-4C0E-B24B-95EA-6A6D8D066204}"/>
              </a:ext>
            </a:extLst>
          </p:cNvPr>
          <p:cNvSpPr txBox="1"/>
          <p:nvPr/>
        </p:nvSpPr>
        <p:spPr>
          <a:xfrm>
            <a:off x="576883" y="1339001"/>
            <a:ext cx="11038233" cy="646331"/>
          </a:xfrm>
          <a:prstGeom prst="rect">
            <a:avLst/>
          </a:prstGeom>
          <a:noFill/>
        </p:spPr>
        <p:txBody>
          <a:bodyPr wrap="square" rtlCol="0">
            <a:spAutoFit/>
          </a:bodyPr>
          <a:lstStyle/>
          <a:p>
            <a:r>
              <a:rPr lang="en" altLang="zh-TW" sz="1200">
                <a:solidFill>
                  <a:schemeClr val="bg1"/>
                </a:solidFill>
                <a:latin typeface="Arial" panose="020B0604020202020204" pitchFamily="34" charset="0"/>
                <a:ea typeface="Microsoft JhengHei" panose="020B0604030504040204" pitchFamily="34" charset="-120"/>
                <a:cs typeface="Arial" panose="020B0604020202020204" pitchFamily="34" charset="0"/>
              </a:rPr>
              <a:t>According to the "Data Backup Options" published by the United States Computer Emergency Readiness Team (US-CERT), from home users to professional organizations, any computer user should back up important data to avoid data Accidental loss or damage. However, just storing a backup file may not be enough! To increase the chances of recovering lost or corrupted data, it is recommended that you follow the 3-2-1 backup principle.</a:t>
            </a:r>
            <a:endParaRPr kumimoji="1" lang="zh-TW" altLang="en-US" sz="12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163D9550-3A9F-5148-B9C2-C70B2BDCF220}"/>
              </a:ext>
            </a:extLst>
          </p:cNvPr>
          <p:cNvSpPr txBox="1"/>
          <p:nvPr/>
        </p:nvSpPr>
        <p:spPr>
          <a:xfrm>
            <a:off x="270365" y="2295564"/>
            <a:ext cx="8828058" cy="369332"/>
          </a:xfrm>
          <a:prstGeom prst="rect">
            <a:avLst/>
          </a:prstGeom>
          <a:noFill/>
        </p:spPr>
        <p:txBody>
          <a:bodyPr wrap="none" rtlCol="0">
            <a:spAutoFit/>
          </a:bodyPr>
          <a:lstStyle/>
          <a:p>
            <a:r>
              <a:rPr lang="en" altLang="zh-TW">
                <a:latin typeface="Arial" panose="020B0604020202020204" pitchFamily="34" charset="0"/>
                <a:ea typeface="微軟正黑體" panose="020B0604030504040204" pitchFamily="34" charset="-120"/>
                <a:cs typeface="Arial" panose="020B0604020202020204" pitchFamily="34" charset="0"/>
              </a:rPr>
              <a:t>Important data should be backed up at least </a:t>
            </a:r>
            <a:r>
              <a:rPr lang="en" altLang="zh-TW" b="1">
                <a:latin typeface="Arial" panose="020B0604020202020204" pitchFamily="34" charset="0"/>
                <a:ea typeface="微軟正黑體" panose="020B0604030504040204" pitchFamily="34" charset="-120"/>
                <a:cs typeface="Arial" panose="020B0604020202020204" pitchFamily="34" charset="0"/>
              </a:rPr>
              <a:t>3 copies</a:t>
            </a:r>
            <a:r>
              <a:rPr lang="en" altLang="zh-TW">
                <a:latin typeface="Arial" panose="020B0604020202020204" pitchFamily="34" charset="0"/>
                <a:ea typeface="微軟正黑體" panose="020B0604030504040204" pitchFamily="34" charset="-120"/>
                <a:cs typeface="Arial" panose="020B0604020202020204" pitchFamily="34" charset="0"/>
              </a:rPr>
              <a:t>: 1 main file and 2 backup files.</a:t>
            </a:r>
            <a:endParaRPr kumimoji="1"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A656DB80-5DD3-864E-B27B-EC6744C74C48}"/>
              </a:ext>
            </a:extLst>
          </p:cNvPr>
          <p:cNvSpPr txBox="1"/>
          <p:nvPr/>
        </p:nvSpPr>
        <p:spPr>
          <a:xfrm>
            <a:off x="6393397" y="3791951"/>
            <a:ext cx="5301451" cy="646331"/>
          </a:xfrm>
          <a:prstGeom prst="rect">
            <a:avLst/>
          </a:prstGeom>
          <a:noFill/>
        </p:spPr>
        <p:txBody>
          <a:bodyPr wrap="none" rtlCol="0">
            <a:spAutoFit/>
          </a:bodyPr>
          <a:lstStyle/>
          <a:p>
            <a:r>
              <a:rPr lang="en" altLang="zh-TW">
                <a:latin typeface="Arial" panose="020B0604020202020204" pitchFamily="34" charset="0"/>
                <a:ea typeface="微軟正黑體" panose="020B0604030504040204" pitchFamily="34" charset="-120"/>
                <a:cs typeface="Arial" panose="020B0604020202020204" pitchFamily="34" charset="0"/>
              </a:rPr>
              <a:t>Archives are stored on </a:t>
            </a:r>
            <a:r>
              <a:rPr lang="en" altLang="zh-TW" b="1">
                <a:latin typeface="Arial" panose="020B0604020202020204" pitchFamily="34" charset="0"/>
                <a:ea typeface="微軟正黑體" panose="020B0604030504040204" pitchFamily="34" charset="-120"/>
                <a:cs typeface="Arial" panose="020B0604020202020204" pitchFamily="34" charset="0"/>
              </a:rPr>
              <a:t>2 different backup </a:t>
            </a:r>
            <a:r>
              <a:rPr lang="en" altLang="zh-TW">
                <a:latin typeface="Arial" panose="020B0604020202020204" pitchFamily="34" charset="0"/>
                <a:ea typeface="微軟正黑體" panose="020B0604030504040204" pitchFamily="34" charset="-120"/>
                <a:cs typeface="Arial" panose="020B0604020202020204" pitchFamily="34" charset="0"/>
              </a:rPr>
              <a:t>media </a:t>
            </a:r>
          </a:p>
          <a:p>
            <a:r>
              <a:rPr lang="en" altLang="zh-TW">
                <a:latin typeface="Arial" panose="020B0604020202020204" pitchFamily="34" charset="0"/>
                <a:ea typeface="微軟正黑體" panose="020B0604030504040204" pitchFamily="34" charset="-120"/>
                <a:cs typeface="Arial" panose="020B0604020202020204" pitchFamily="34" charset="0"/>
              </a:rPr>
              <a:t>to protect against various types of hazards.</a:t>
            </a:r>
            <a:endParaRPr kumimoji="1"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D8315550-A0F6-9745-B11A-5A25AC8AB279}"/>
              </a:ext>
            </a:extLst>
          </p:cNvPr>
          <p:cNvSpPr txBox="1"/>
          <p:nvPr/>
        </p:nvSpPr>
        <p:spPr>
          <a:xfrm>
            <a:off x="270365" y="4529137"/>
            <a:ext cx="4450898" cy="646331"/>
          </a:xfrm>
          <a:prstGeom prst="rect">
            <a:avLst/>
          </a:prstGeom>
          <a:noFill/>
        </p:spPr>
        <p:txBody>
          <a:bodyPr wrap="none" rtlCol="0">
            <a:spAutoFit/>
          </a:bodyPr>
          <a:lstStyle/>
          <a:p>
            <a:r>
              <a:rPr lang="en" altLang="zh-TW" b="1">
                <a:latin typeface="Arial" panose="020B0604020202020204" pitchFamily="34" charset="0"/>
                <a:ea typeface="微軟正黑體" panose="020B0604030504040204" pitchFamily="34" charset="-120"/>
                <a:cs typeface="Arial" panose="020B0604020202020204" pitchFamily="34" charset="0"/>
              </a:rPr>
              <a:t>One</a:t>
            </a:r>
            <a:r>
              <a:rPr lang="en" altLang="zh-TW">
                <a:latin typeface="Arial" panose="020B0604020202020204" pitchFamily="34" charset="0"/>
                <a:ea typeface="微軟正黑體" panose="020B0604030504040204" pitchFamily="34" charset="-120"/>
                <a:cs typeface="Arial" panose="020B0604020202020204" pitchFamily="34" charset="0"/>
              </a:rPr>
              <a:t> of the backups is to be stored offsite </a:t>
            </a:r>
          </a:p>
          <a:p>
            <a:r>
              <a:rPr lang="en" altLang="zh-TW">
                <a:latin typeface="Arial" panose="020B0604020202020204" pitchFamily="34" charset="0"/>
                <a:ea typeface="微軟正黑體" panose="020B0604030504040204" pitchFamily="34" charset="-120"/>
                <a:cs typeface="Arial" panose="020B0604020202020204" pitchFamily="34" charset="0"/>
              </a:rPr>
              <a:t>(outside the home or business).</a:t>
            </a:r>
            <a:endParaRPr kumimoji="1" lang="zh-TW" altLang="en-US">
              <a:latin typeface="Arial" panose="020B0604020202020204" pitchFamily="34" charset="0"/>
              <a:ea typeface="微軟正黑體" panose="020B0604030504040204" pitchFamily="34" charset="-120"/>
              <a:cs typeface="Arial" panose="020B0604020202020204" pitchFamily="34" charset="0"/>
            </a:endParaRPr>
          </a:p>
        </p:txBody>
      </p:sp>
      <p:pic>
        <p:nvPicPr>
          <p:cNvPr id="1026" name="Picture 2">
            <a:extLst>
              <a:ext uri="{FF2B5EF4-FFF2-40B4-BE49-F238E27FC236}">
                <a16:creationId xmlns:a16="http://schemas.microsoft.com/office/drawing/2014/main" id="{6CCF8CE7-4992-E241-8EDE-D5A1CA8868E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2414" y="2839358"/>
            <a:ext cx="5221719" cy="16427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1EF0D10-5A20-234D-8A63-9DC0B7A383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3397" y="4409597"/>
            <a:ext cx="5221719" cy="16427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B4D8D3D-A49A-8F4D-B163-DF2799F5E8A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2414" y="5163237"/>
            <a:ext cx="5200577" cy="163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0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4" y="130776"/>
            <a:ext cx="8816508" cy="1938992"/>
          </a:xfrm>
          <a:prstGeom prst="rect">
            <a:avLst/>
          </a:prstGeom>
          <a:noFill/>
        </p:spPr>
        <p:txBody>
          <a:bodyPr wrap="square" rtlCol="0">
            <a:spAutoFit/>
          </a:bodyPr>
          <a:lstStyle/>
          <a:p>
            <a:r>
              <a:rPr lang="en" altLang="ja-JP" sz="4000" b="1">
                <a:solidFill>
                  <a:schemeClr val="bg1"/>
                </a:solidFill>
                <a:latin typeface="Arial" panose="020B0604020202020204" pitchFamily="34" charset="0"/>
                <a:ea typeface="微軟正黑體" panose="020B0604030504040204" pitchFamily="34" charset="-120"/>
                <a:cs typeface="Arial" panose="020B0604020202020204" pitchFamily="34" charset="0"/>
              </a:rPr>
              <a:t>Qsync 5.0 cross-device file synchronization tool for personal and team collaboration</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 name="圖片 20">
            <a:extLst>
              <a:ext uri="{FF2B5EF4-FFF2-40B4-BE49-F238E27FC236}">
                <a16:creationId xmlns:a16="http://schemas.microsoft.com/office/drawing/2014/main" id="{76DEB827-A7C8-5546-86CE-D1FCA2C8C909}"/>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a:ext>
            </a:extLst>
          </a:blip>
          <a:stretch>
            <a:fillRect/>
          </a:stretch>
        </p:blipFill>
        <p:spPr>
          <a:xfrm>
            <a:off x="0" y="2133601"/>
            <a:ext cx="12192000" cy="4724400"/>
          </a:xfrm>
          <a:prstGeom prst="rect">
            <a:avLst/>
          </a:prstGeom>
          <a:effectLst>
            <a:softEdge rad="12700"/>
          </a:effectLst>
        </p:spPr>
      </p:pic>
      <p:pic>
        <p:nvPicPr>
          <p:cNvPr id="22" name="圖形 21">
            <a:extLst>
              <a:ext uri="{FF2B5EF4-FFF2-40B4-BE49-F238E27FC236}">
                <a16:creationId xmlns:a16="http://schemas.microsoft.com/office/drawing/2014/main" id="{EBEB94D5-497D-3A45-A5F3-4A115CD8211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2150" y="2484760"/>
            <a:ext cx="6236188" cy="2502772"/>
          </a:xfrm>
          <a:prstGeom prst="rect">
            <a:avLst/>
          </a:prstGeom>
        </p:spPr>
      </p:pic>
      <p:grpSp>
        <p:nvGrpSpPr>
          <p:cNvPr id="7" name="群組 6">
            <a:extLst>
              <a:ext uri="{FF2B5EF4-FFF2-40B4-BE49-F238E27FC236}">
                <a16:creationId xmlns:a16="http://schemas.microsoft.com/office/drawing/2014/main" id="{F3287599-9970-4309-A436-A92B3C101F44}"/>
              </a:ext>
            </a:extLst>
          </p:cNvPr>
          <p:cNvGrpSpPr/>
          <p:nvPr/>
        </p:nvGrpSpPr>
        <p:grpSpPr>
          <a:xfrm>
            <a:off x="7089033" y="2576046"/>
            <a:ext cx="4752308" cy="3930689"/>
            <a:chOff x="7967780" y="2576046"/>
            <a:chExt cx="4119745" cy="3407488"/>
          </a:xfrm>
        </p:grpSpPr>
        <p:grpSp>
          <p:nvGrpSpPr>
            <p:cNvPr id="23" name="群組 22">
              <a:extLst>
                <a:ext uri="{FF2B5EF4-FFF2-40B4-BE49-F238E27FC236}">
                  <a16:creationId xmlns:a16="http://schemas.microsoft.com/office/drawing/2014/main" id="{3CE37D5C-B14D-A64D-9721-A16E9E248C40}"/>
                </a:ext>
              </a:extLst>
            </p:cNvPr>
            <p:cNvGrpSpPr/>
            <p:nvPr/>
          </p:nvGrpSpPr>
          <p:grpSpPr>
            <a:xfrm>
              <a:off x="7973824" y="2576046"/>
              <a:ext cx="4107656" cy="1566629"/>
              <a:chOff x="619126" y="4769160"/>
              <a:chExt cx="5476875" cy="2088839"/>
            </a:xfrm>
          </p:grpSpPr>
          <p:sp>
            <p:nvSpPr>
              <p:cNvPr id="24" name="矩形 23">
                <a:extLst>
                  <a:ext uri="{FF2B5EF4-FFF2-40B4-BE49-F238E27FC236}">
                    <a16:creationId xmlns:a16="http://schemas.microsoft.com/office/drawing/2014/main" id="{72514A2B-4E77-5140-ACFB-10664BE16A08}"/>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5" name="矩形 24">
                <a:extLst>
                  <a:ext uri="{FF2B5EF4-FFF2-40B4-BE49-F238E27FC236}">
                    <a16:creationId xmlns:a16="http://schemas.microsoft.com/office/drawing/2014/main" id="{422643F9-138C-3A4D-B741-F7DE48FEB52D}"/>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grpSp>
          <p:nvGrpSpPr>
            <p:cNvPr id="26" name="群組 25">
              <a:extLst>
                <a:ext uri="{FF2B5EF4-FFF2-40B4-BE49-F238E27FC236}">
                  <a16:creationId xmlns:a16="http://schemas.microsoft.com/office/drawing/2014/main" id="{28F10D95-D62B-3542-92B7-10D76183557C}"/>
                </a:ext>
              </a:extLst>
            </p:cNvPr>
            <p:cNvGrpSpPr/>
            <p:nvPr/>
          </p:nvGrpSpPr>
          <p:grpSpPr>
            <a:xfrm>
              <a:off x="7967780" y="4416904"/>
              <a:ext cx="4107656" cy="1566630"/>
              <a:chOff x="619126" y="4769159"/>
              <a:chExt cx="5476875" cy="2088840"/>
            </a:xfrm>
          </p:grpSpPr>
          <p:sp>
            <p:nvSpPr>
              <p:cNvPr id="27" name="矩形 26">
                <a:extLst>
                  <a:ext uri="{FF2B5EF4-FFF2-40B4-BE49-F238E27FC236}">
                    <a16:creationId xmlns:a16="http://schemas.microsoft.com/office/drawing/2014/main" id="{D9E87324-3D01-8441-A02C-68FACFAF9109}"/>
                  </a:ext>
                </a:extLst>
              </p:cNvPr>
              <p:cNvSpPr/>
              <p:nvPr/>
            </p:nvSpPr>
            <p:spPr>
              <a:xfrm>
                <a:off x="3344625" y="4769159"/>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8" name="矩形 27">
                <a:extLst>
                  <a:ext uri="{FF2B5EF4-FFF2-40B4-BE49-F238E27FC236}">
                    <a16:creationId xmlns:a16="http://schemas.microsoft.com/office/drawing/2014/main" id="{2CA967DF-B52B-0A46-A2E0-F4DAA4B8FCBA}"/>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sp>
          <p:nvSpPr>
            <p:cNvPr id="29" name="矩形 2">
              <a:extLst>
                <a:ext uri="{FF2B5EF4-FFF2-40B4-BE49-F238E27FC236}">
                  <a16:creationId xmlns:a16="http://schemas.microsoft.com/office/drawing/2014/main" id="{358E34AA-2735-3140-AD33-504FD5F07E64}"/>
                </a:ext>
              </a:extLst>
            </p:cNvPr>
            <p:cNvSpPr/>
            <p:nvPr/>
          </p:nvSpPr>
          <p:spPr>
            <a:xfrm>
              <a:off x="10082392" y="4516760"/>
              <a:ext cx="1953026" cy="1340718"/>
            </a:xfrm>
            <a:prstGeom prst="rect">
              <a:avLst/>
            </a:prstGeom>
          </p:spPr>
          <p:txBody>
            <a:bodyPr wrap="square" lIns="68580" tIns="34290" rIns="68580" bIns="34290" anchor="t">
              <a:spAutoFit/>
            </a:bodyPr>
            <a:lstStyle/>
            <a:p>
              <a:r>
                <a:rPr lang="en" altLang="zh-TW" sz="1200" b="1">
                  <a:latin typeface="Arial" panose="020B0604020202020204" pitchFamily="34" charset="0"/>
                  <a:ea typeface="微軟正黑體" panose="020B0604030504040204" pitchFamily="34" charset="-120"/>
                  <a:cs typeface="Arial" panose="020B0604020202020204" pitchFamily="34" charset="0"/>
                </a:rPr>
                <a:t>When there are different devices such as laptops and mobile phones, as long as the files are modified on a single device, the modified files will be automatically synchronized to other devices.</a:t>
              </a:r>
              <a:endParaRPr lang="en-US"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2">
              <a:extLst>
                <a:ext uri="{FF2B5EF4-FFF2-40B4-BE49-F238E27FC236}">
                  <a16:creationId xmlns:a16="http://schemas.microsoft.com/office/drawing/2014/main" id="{1AD50EE4-B86C-8243-9A6F-22656BAC4498}"/>
                </a:ext>
              </a:extLst>
            </p:cNvPr>
            <p:cNvSpPr/>
            <p:nvPr/>
          </p:nvSpPr>
          <p:spPr>
            <a:xfrm>
              <a:off x="10082392" y="2706422"/>
              <a:ext cx="2005133" cy="1180632"/>
            </a:xfrm>
            <a:prstGeom prst="rect">
              <a:avLst/>
            </a:prstGeom>
          </p:spPr>
          <p:txBody>
            <a:bodyPr wrap="square" lIns="68580" tIns="34290" rIns="68580" bIns="34290" anchor="t">
              <a:spAutoFit/>
            </a:bodyPr>
            <a:lstStyle/>
            <a:p>
              <a:r>
                <a:rPr lang="en" altLang="ja-JP" sz="1200" b="1">
                  <a:latin typeface="Arial" panose="020B0604020202020204" pitchFamily="34" charset="0"/>
                  <a:ea typeface="微軟正黑體" panose="020B0604030504040204" pitchFamily="34" charset="-120"/>
                  <a:cs typeface="Arial" panose="020B0604020202020204" pitchFamily="34" charset="0"/>
                </a:rPr>
                <a:t>When team members collaborate and communicate, files can be automatically pushed to the binding devices of all members, making the workflow faster and collaboration smoother.</a:t>
              </a:r>
              <a:endParaRPr lang="en-US"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31" name="圖形 30">
              <a:extLst>
                <a:ext uri="{FF2B5EF4-FFF2-40B4-BE49-F238E27FC236}">
                  <a16:creationId xmlns:a16="http://schemas.microsoft.com/office/drawing/2014/main" id="{8A2CCF9F-66AC-BE41-BA83-92FDA42E252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87437" y="4634804"/>
              <a:ext cx="1877976" cy="1221285"/>
            </a:xfrm>
            <a:prstGeom prst="rect">
              <a:avLst/>
            </a:prstGeom>
          </p:spPr>
        </p:pic>
        <p:pic>
          <p:nvPicPr>
            <p:cNvPr id="32" name="圖形 31">
              <a:extLst>
                <a:ext uri="{FF2B5EF4-FFF2-40B4-BE49-F238E27FC236}">
                  <a16:creationId xmlns:a16="http://schemas.microsoft.com/office/drawing/2014/main" id="{164F6F60-C4BF-8D48-9F1C-DD108060833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93749" y="2634156"/>
              <a:ext cx="1604275" cy="1458029"/>
            </a:xfrm>
            <a:prstGeom prst="rect">
              <a:avLst/>
            </a:prstGeom>
          </p:spPr>
        </p:pic>
      </p:grpSp>
      <p:sp>
        <p:nvSpPr>
          <p:cNvPr id="33" name="矩形 32">
            <a:extLst>
              <a:ext uri="{FF2B5EF4-FFF2-40B4-BE49-F238E27FC236}">
                <a16:creationId xmlns:a16="http://schemas.microsoft.com/office/drawing/2014/main" id="{EDD4EC49-02AC-E844-AFD4-642A16A308F3}"/>
              </a:ext>
            </a:extLst>
          </p:cNvPr>
          <p:cNvSpPr/>
          <p:nvPr/>
        </p:nvSpPr>
        <p:spPr>
          <a:xfrm>
            <a:off x="778476" y="5486026"/>
            <a:ext cx="1559120" cy="646331"/>
          </a:xfrm>
          <a:prstGeom prst="rect">
            <a:avLst/>
          </a:prstGeom>
        </p:spPr>
        <p:txBody>
          <a:bodyPr wrap="square">
            <a:spAutoFit/>
          </a:bodyPr>
          <a:lstStyle/>
          <a:p>
            <a:r>
              <a:rPr lang="en-US" altLang="zh-TW" sz="1200">
                <a:solidFill>
                  <a:schemeClr val="tx1">
                    <a:lumMod val="85000"/>
                    <a:lumOff val="15000"/>
                  </a:schemeClr>
                </a:solidFill>
                <a:latin typeface="Arial" panose="020B0604020202020204" pitchFamily="34" charset="0"/>
                <a:ea typeface="微軟正黑體"/>
                <a:cs typeface="Arial" panose="020B0604020202020204" pitchFamily="34" charset="0"/>
              </a:rPr>
              <a:t>Windows</a:t>
            </a:r>
            <a:r>
              <a:rPr lang="zh-TW" altLang="en-US" sz="1200">
                <a:solidFill>
                  <a:schemeClr val="tx1">
                    <a:lumMod val="85000"/>
                    <a:lumOff val="15000"/>
                  </a:schemeClr>
                </a:solidFill>
                <a:latin typeface="Arial" panose="020B0604020202020204" pitchFamily="34" charset="0"/>
                <a:ea typeface="微軟正黑體"/>
                <a:cs typeface="Arial" panose="020B0604020202020204" pitchFamily="34" charset="0"/>
              </a:rPr>
              <a:t> </a:t>
            </a:r>
            <a:r>
              <a:rPr lang="en-US" altLang="zh-TW" sz="1200">
                <a:solidFill>
                  <a:schemeClr val="tx1">
                    <a:lumMod val="85000"/>
                    <a:lumOff val="15000"/>
                  </a:schemeClr>
                </a:solidFill>
                <a:latin typeface="Arial" panose="020B0604020202020204" pitchFamily="34" charset="0"/>
                <a:ea typeface="微軟正黑體"/>
                <a:cs typeface="Arial" panose="020B0604020202020204" pitchFamily="34" charset="0"/>
              </a:rPr>
              <a:t>&amp;</a:t>
            </a:r>
            <a:r>
              <a:rPr lang="zh-TW" altLang="en-US" sz="1200">
                <a:solidFill>
                  <a:schemeClr val="tx1">
                    <a:lumMod val="85000"/>
                    <a:lumOff val="15000"/>
                  </a:schemeClr>
                </a:solidFill>
                <a:latin typeface="Arial" panose="020B0604020202020204" pitchFamily="34" charset="0"/>
                <a:ea typeface="微軟正黑體"/>
                <a:cs typeface="Arial" panose="020B0604020202020204" pitchFamily="34" charset="0"/>
              </a:rPr>
              <a:t> </a:t>
            </a:r>
            <a:endParaRPr lang="en-US" altLang="zh-TW" sz="1200">
              <a:solidFill>
                <a:schemeClr val="tx1">
                  <a:lumMod val="85000"/>
                  <a:lumOff val="15000"/>
                </a:schemeClr>
              </a:solidFill>
              <a:latin typeface="Arial" panose="020B0604020202020204" pitchFamily="34" charset="0"/>
              <a:ea typeface="微軟正黑體"/>
              <a:cs typeface="Arial" panose="020B0604020202020204" pitchFamily="34" charset="0"/>
            </a:endParaRPr>
          </a:p>
          <a:p>
            <a:r>
              <a:rPr lang="en-US" altLang="zh-TW" sz="1200">
                <a:solidFill>
                  <a:schemeClr val="tx1">
                    <a:lumMod val="85000"/>
                    <a:lumOff val="15000"/>
                  </a:schemeClr>
                </a:solidFill>
                <a:latin typeface="Arial" panose="020B0604020202020204" pitchFamily="34" charset="0"/>
                <a:ea typeface="微軟正黑體"/>
                <a:cs typeface="Arial" panose="020B0604020202020204" pitchFamily="34" charset="0"/>
              </a:rPr>
              <a:t>macOS</a:t>
            </a:r>
            <a:r>
              <a:rPr lang="zh-TW" altLang="en-US" sz="1200">
                <a:solidFill>
                  <a:schemeClr val="tx1">
                    <a:lumMod val="85000"/>
                    <a:lumOff val="15000"/>
                  </a:schemeClr>
                </a:solidFill>
                <a:latin typeface="Arial" panose="020B0604020202020204" pitchFamily="34" charset="0"/>
                <a:ea typeface="微軟正黑體"/>
                <a:cs typeface="Arial" panose="020B0604020202020204" pitchFamily="34" charset="0"/>
              </a:rPr>
              <a:t> </a:t>
            </a:r>
            <a:endParaRPr lang="en-US" altLang="zh-TW" sz="1200">
              <a:solidFill>
                <a:schemeClr val="tx1">
                  <a:lumMod val="85000"/>
                  <a:lumOff val="15000"/>
                </a:schemeClr>
              </a:solidFill>
              <a:latin typeface="Arial" panose="020B0604020202020204" pitchFamily="34" charset="0"/>
              <a:ea typeface="微軟正黑體"/>
              <a:cs typeface="Arial" panose="020B0604020202020204" pitchFamily="34" charset="0"/>
            </a:endParaRPr>
          </a:p>
          <a:p>
            <a:r>
              <a:rPr lang="en" altLang="zh-TW" sz="1200">
                <a:solidFill>
                  <a:schemeClr val="tx1">
                    <a:lumMod val="85000"/>
                    <a:lumOff val="15000"/>
                  </a:schemeClr>
                </a:solidFill>
                <a:latin typeface="Arial" panose="020B0604020202020204" pitchFamily="34" charset="0"/>
                <a:ea typeface="微軟正黑體"/>
                <a:cs typeface="Arial" panose="020B0604020202020204" pitchFamily="34" charset="0"/>
              </a:rPr>
              <a:t>Space saving mode!</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pic>
        <p:nvPicPr>
          <p:cNvPr id="34" name="圖片 33">
            <a:extLst>
              <a:ext uri="{FF2B5EF4-FFF2-40B4-BE49-F238E27FC236}">
                <a16:creationId xmlns:a16="http://schemas.microsoft.com/office/drawing/2014/main" id="{75F7E23C-E3B2-0045-A7D5-9EB37155A25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12925" y="5376327"/>
            <a:ext cx="4225449" cy="983393"/>
          </a:xfrm>
          <a:prstGeom prst="roundRect">
            <a:avLst>
              <a:gd name="adj" fmla="val 3292"/>
            </a:avLst>
          </a:prstGeom>
          <a:solidFill>
            <a:srgbClr val="FFFFFF">
              <a:shade val="85000"/>
            </a:srgbClr>
          </a:solidFill>
          <a:ln>
            <a:solidFill>
              <a:schemeClr val="tx1"/>
            </a:solidFill>
          </a:ln>
          <a:effectLst>
            <a:outerShdw blurRad="50800" dist="38100" dir="2700000" algn="tl" rotWithShape="0">
              <a:prstClr val="black">
                <a:alpha val="40000"/>
              </a:prstClr>
            </a:outerShdw>
          </a:effectLst>
        </p:spPr>
      </p:pic>
      <p:pic>
        <p:nvPicPr>
          <p:cNvPr id="5" name="圖片 4">
            <a:extLst>
              <a:ext uri="{FF2B5EF4-FFF2-40B4-BE49-F238E27FC236}">
                <a16:creationId xmlns:a16="http://schemas.microsoft.com/office/drawing/2014/main" id="{706F8B56-AB6D-4D0E-8370-98A0B38988C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248799" y="473731"/>
            <a:ext cx="1283117" cy="1283117"/>
          </a:xfrm>
          <a:prstGeom prst="rect">
            <a:avLst/>
          </a:prstGeom>
        </p:spPr>
      </p:pic>
    </p:spTree>
    <p:extLst>
      <p:ext uri="{BB962C8B-B14F-4D97-AF65-F5344CB8AC3E}">
        <p14:creationId xmlns:p14="http://schemas.microsoft.com/office/powerpoint/2010/main" val="532585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CEDE8A49-3470-AB4B-AFF0-4C3FC702BB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3896" y="5708203"/>
            <a:ext cx="6152681" cy="665265"/>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576883" y="264252"/>
            <a:ext cx="11038233" cy="1323439"/>
          </a:xfrm>
          <a:prstGeom prst="rect">
            <a:avLst/>
          </a:prstGeom>
          <a:noFill/>
        </p:spPr>
        <p:txBody>
          <a:bodyPr wrap="square" rtlCol="0">
            <a:spAutoFit/>
          </a:bodyPr>
          <a:lstStyle/>
          <a:p>
            <a:pPr algn="ctr"/>
            <a:r>
              <a:rPr lang="en"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Most affordable enterprise-grade protection with up to 1024 snapshots</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Shape 323">
            <a:extLst>
              <a:ext uri="{FF2B5EF4-FFF2-40B4-BE49-F238E27FC236}">
                <a16:creationId xmlns:a16="http://schemas.microsoft.com/office/drawing/2014/main" id="{B5454E04-7DA7-A14C-A571-9F3F4598DBC3}"/>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3650360" y="1833099"/>
            <a:ext cx="7481423" cy="4098929"/>
          </a:xfrm>
          <a:prstGeom prst="rect">
            <a:avLst/>
          </a:prstGeom>
          <a:noFill/>
          <a:ln>
            <a:noFill/>
          </a:ln>
          <a:effectLst>
            <a:outerShdw blurRad="431800" dist="368300" dir="5760000" sx="106000" sy="106000" algn="ctr" rotWithShape="0">
              <a:srgbClr val="000000">
                <a:alpha val="34000"/>
              </a:srgbClr>
            </a:outerShdw>
          </a:effectLst>
        </p:spPr>
      </p:pic>
      <p:grpSp>
        <p:nvGrpSpPr>
          <p:cNvPr id="7" name="群組 6">
            <a:extLst>
              <a:ext uri="{FF2B5EF4-FFF2-40B4-BE49-F238E27FC236}">
                <a16:creationId xmlns:a16="http://schemas.microsoft.com/office/drawing/2014/main" id="{980D418A-EB40-5A4D-9F88-9434B76A071B}"/>
              </a:ext>
            </a:extLst>
          </p:cNvPr>
          <p:cNvGrpSpPr/>
          <p:nvPr/>
        </p:nvGrpSpPr>
        <p:grpSpPr>
          <a:xfrm>
            <a:off x="2267971" y="4853443"/>
            <a:ext cx="1739492" cy="1377175"/>
            <a:chOff x="1248640" y="3370776"/>
            <a:chExt cx="1739492" cy="1377175"/>
          </a:xfrm>
        </p:grpSpPr>
        <p:sp>
          <p:nvSpPr>
            <p:cNvPr id="8" name="橢圓 7">
              <a:extLst>
                <a:ext uri="{FF2B5EF4-FFF2-40B4-BE49-F238E27FC236}">
                  <a16:creationId xmlns:a16="http://schemas.microsoft.com/office/drawing/2014/main" id="{180D79FA-6B71-FE4F-8EF2-761F3729F850}"/>
                </a:ext>
              </a:extLst>
            </p:cNvPr>
            <p:cNvSpPr/>
            <p:nvPr/>
          </p:nvSpPr>
          <p:spPr>
            <a:xfrm>
              <a:off x="1248640" y="3370776"/>
              <a:ext cx="1370679" cy="1370679"/>
            </a:xfrm>
            <a:prstGeom prst="ellipse">
              <a:avLst/>
            </a:prstGeom>
            <a:solidFill>
              <a:srgbClr val="0070C0"/>
            </a:solidFill>
            <a:ln w="190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ea"/>
                <a:sym typeface="+mn-lt"/>
              </a:endParaRPr>
            </a:p>
          </p:txBody>
        </p:sp>
        <p:pic>
          <p:nvPicPr>
            <p:cNvPr id="9" name="Picture 3" descr="\\Marketing\Marketing\MarketingMaterials\DM\NAS\Software_Section_brochure\QNAP product icon_20170816-assets\Snapshot.png">
              <a:extLst>
                <a:ext uri="{FF2B5EF4-FFF2-40B4-BE49-F238E27FC236}">
                  <a16:creationId xmlns:a16="http://schemas.microsoft.com/office/drawing/2014/main" id="{1CC7AF65-9FA6-5B48-8810-AB40EF22446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46507" y="3806326"/>
              <a:ext cx="941625" cy="941625"/>
            </a:xfrm>
            <a:prstGeom prst="rect">
              <a:avLst/>
            </a:prstGeom>
            <a:noFill/>
          </p:spPr>
        </p:pic>
        <p:sp>
          <p:nvSpPr>
            <p:cNvPr id="10" name="文字方塊 9">
              <a:extLst>
                <a:ext uri="{FF2B5EF4-FFF2-40B4-BE49-F238E27FC236}">
                  <a16:creationId xmlns:a16="http://schemas.microsoft.com/office/drawing/2014/main" id="{09D467BD-9826-B948-8316-4AE3B9C1D463}"/>
                </a:ext>
              </a:extLst>
            </p:cNvPr>
            <p:cNvSpPr txBox="1"/>
            <p:nvPr/>
          </p:nvSpPr>
          <p:spPr>
            <a:xfrm>
              <a:off x="1473000" y="3643865"/>
              <a:ext cx="1013307" cy="646331"/>
            </a:xfrm>
            <a:prstGeom prst="rect">
              <a:avLst/>
            </a:prstGeom>
            <a:noFill/>
          </p:spPr>
          <p:txBody>
            <a:bodyPr wrap="square" rtlCol="0">
              <a:spAutoFit/>
            </a:bodyPr>
            <a:lstStyle/>
            <a:p>
              <a:pPr lvl="0">
                <a:buClr>
                  <a:srgbClr val="000000"/>
                </a:buClr>
                <a:defRPr/>
              </a:pPr>
              <a:r>
                <a:rPr lang="en" altLang="zh-TW" sz="1200" b="1"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mn-lt"/>
                </a:rPr>
                <a:t>Best Value Backup Choices</a:t>
              </a:r>
              <a:endParaRPr kumimoji="0" lang="zh-TW" altLang="en-US" sz="12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mn-lt"/>
              </a:endParaRPr>
            </a:p>
          </p:txBody>
        </p:sp>
      </p:grpSp>
      <p:grpSp>
        <p:nvGrpSpPr>
          <p:cNvPr id="13" name="群組 12">
            <a:extLst>
              <a:ext uri="{FF2B5EF4-FFF2-40B4-BE49-F238E27FC236}">
                <a16:creationId xmlns:a16="http://schemas.microsoft.com/office/drawing/2014/main" id="{4419D7AE-B6AB-400C-AA14-996AB38291C1}"/>
              </a:ext>
            </a:extLst>
          </p:cNvPr>
          <p:cNvGrpSpPr/>
          <p:nvPr/>
        </p:nvGrpSpPr>
        <p:grpSpPr>
          <a:xfrm>
            <a:off x="1129161" y="2528315"/>
            <a:ext cx="2726340" cy="1194362"/>
            <a:chOff x="990286" y="2586402"/>
            <a:chExt cx="2726340" cy="1194362"/>
          </a:xfrm>
        </p:grpSpPr>
        <p:sp>
          <p:nvSpPr>
            <p:cNvPr id="14" name="Shape 326">
              <a:extLst>
                <a:ext uri="{FF2B5EF4-FFF2-40B4-BE49-F238E27FC236}">
                  <a16:creationId xmlns:a16="http://schemas.microsoft.com/office/drawing/2014/main" id="{5070202D-677F-9E41-9F6D-E8EE873ADFA2}"/>
                </a:ext>
              </a:extLst>
            </p:cNvPr>
            <p:cNvSpPr>
              <a:spLocks noChangeAspect="1"/>
            </p:cNvSpPr>
            <p:nvPr/>
          </p:nvSpPr>
          <p:spPr>
            <a:xfrm>
              <a:off x="990286" y="2586402"/>
              <a:ext cx="2579908" cy="1194362"/>
            </a:xfrm>
            <a:prstGeom prst="wedgeRectCallout">
              <a:avLst>
                <a:gd name="adj1" fmla="val -5727"/>
                <a:gd name="adj2" fmla="val 68769"/>
              </a:avLst>
            </a:pr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11" name="矩形 21">
              <a:extLst>
                <a:ext uri="{FF2B5EF4-FFF2-40B4-BE49-F238E27FC236}">
                  <a16:creationId xmlns:a16="http://schemas.microsoft.com/office/drawing/2014/main" id="{E4152B08-AFBE-AB4B-8D36-1BF8C284D31F}"/>
                </a:ext>
              </a:extLst>
            </p:cNvPr>
            <p:cNvSpPr>
              <a:spLocks noChangeAspect="1"/>
            </p:cNvSpPr>
            <p:nvPr/>
          </p:nvSpPr>
          <p:spPr>
            <a:xfrm>
              <a:off x="2504050" y="2601513"/>
              <a:ext cx="1066144" cy="1173871"/>
            </a:xfrm>
            <a:prstGeom prst="rect">
              <a:avLst/>
            </a:prstGeom>
            <a:solidFill>
              <a:srgbClr val="FFC000"/>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15" name="Shape 327">
              <a:extLst>
                <a:ext uri="{FF2B5EF4-FFF2-40B4-BE49-F238E27FC236}">
                  <a16:creationId xmlns:a16="http://schemas.microsoft.com/office/drawing/2014/main" id="{FCA3553B-CB17-F849-B02D-EE378789659F}"/>
                </a:ext>
              </a:extLst>
            </p:cNvPr>
            <p:cNvSpPr txBox="1"/>
            <p:nvPr/>
          </p:nvSpPr>
          <p:spPr>
            <a:xfrm>
              <a:off x="1071182" y="3212111"/>
              <a:ext cx="1359011" cy="50165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spcBef>
                  <a:spcPts val="0"/>
                </a:spcBef>
                <a:spcAft>
                  <a:spcPts val="0"/>
                </a:spcAft>
                <a:buClr>
                  <a:srgbClr val="FFFFFF"/>
                </a:buClr>
                <a:buSzPts val="1600"/>
                <a:buFont typeface="Arial"/>
                <a:buNone/>
                <a:tabLst/>
                <a:defRPr/>
              </a:pPr>
              <a:r>
                <a:rPr kumimoji="0" lang="en-US" altLang="zh-TW" sz="10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mn-lt"/>
                </a:rPr>
                <a:t>Single volume/LUN Max. snapshots</a:t>
              </a:r>
              <a:endParaRPr kumimoji="0" lang="zh-TW" altLang="en-US" sz="10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6" name="Shape 331">
              <a:extLst>
                <a:ext uri="{FF2B5EF4-FFF2-40B4-BE49-F238E27FC236}">
                  <a16:creationId xmlns:a16="http://schemas.microsoft.com/office/drawing/2014/main" id="{E5E4D4DC-2796-8746-9CCB-01DAEF5AAA80}"/>
                </a:ext>
              </a:extLst>
            </p:cNvPr>
            <p:cNvSpPr txBox="1"/>
            <p:nvPr/>
          </p:nvSpPr>
          <p:spPr>
            <a:xfrm>
              <a:off x="2272325" y="3127307"/>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323232">
                    <a:lumMod val="90000"/>
                    <a:lumOff val="10000"/>
                  </a:srgbClr>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17" name="Shape 332">
              <a:extLst>
                <a:ext uri="{FF2B5EF4-FFF2-40B4-BE49-F238E27FC236}">
                  <a16:creationId xmlns:a16="http://schemas.microsoft.com/office/drawing/2014/main" id="{3B07EFC9-DFDB-574A-AC05-400A4AA37B43}"/>
                </a:ext>
              </a:extLst>
            </p:cNvPr>
            <p:cNvSpPr txBox="1"/>
            <p:nvPr/>
          </p:nvSpPr>
          <p:spPr>
            <a:xfrm>
              <a:off x="1071183" y="2621445"/>
              <a:ext cx="1359011" cy="50165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altLang="zh-TW" sz="12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mn-lt"/>
                </a:rPr>
                <a:t>Max. snapshots per NAS</a:t>
              </a:r>
              <a:endParaRPr kumimoji="0" lang="zh-TW" altLang="en-US" sz="12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9" name="Shape 330">
              <a:extLst>
                <a:ext uri="{FF2B5EF4-FFF2-40B4-BE49-F238E27FC236}">
                  <a16:creationId xmlns:a16="http://schemas.microsoft.com/office/drawing/2014/main" id="{AAF5D694-D9A1-8D4F-A507-90ACFE950017}"/>
                </a:ext>
              </a:extLst>
            </p:cNvPr>
            <p:cNvSpPr txBox="1"/>
            <p:nvPr/>
          </p:nvSpPr>
          <p:spPr>
            <a:xfrm>
              <a:off x="2357615" y="2648215"/>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altLang="zh-TW" sz="2800" b="1" i="0" u="none" strike="noStrike" kern="0" cap="none" spc="0" normalizeH="0" baseline="0" noProof="0">
                  <a:ln>
                    <a:noFill/>
                  </a:ln>
                  <a:solidFill>
                    <a:srgbClr val="323232">
                      <a:lumMod val="90000"/>
                      <a:lumOff val="10000"/>
                    </a:srgbClr>
                  </a:solidFill>
                  <a:effectLst/>
                  <a:uLnTx/>
                  <a:uFillTx/>
                  <a:latin typeface="微軟正黑體" panose="020B0604030504040204" pitchFamily="34" charset="-120"/>
                  <a:ea typeface="微軟正黑體" panose="020B0604030504040204" pitchFamily="34" charset="-120"/>
                  <a:cs typeface="+mn-ea"/>
                  <a:sym typeface="+mn-lt"/>
                </a:rPr>
                <a:t>1024</a:t>
              </a:r>
              <a:endParaRPr kumimoji="0" sz="2800" b="1" i="0" u="none" strike="noStrike" kern="0" cap="none" spc="0" normalizeH="0" baseline="0" noProof="0">
                <a:ln>
                  <a:noFill/>
                </a:ln>
                <a:solidFill>
                  <a:srgbClr val="323232">
                    <a:lumMod val="90000"/>
                    <a:lumOff val="10000"/>
                  </a:srgbClr>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20" name="Shape 330">
              <a:extLst>
                <a:ext uri="{FF2B5EF4-FFF2-40B4-BE49-F238E27FC236}">
                  <a16:creationId xmlns:a16="http://schemas.microsoft.com/office/drawing/2014/main" id="{BE55716D-36FC-984C-B5B2-A99D2BDA6177}"/>
                </a:ext>
              </a:extLst>
            </p:cNvPr>
            <p:cNvSpPr txBox="1"/>
            <p:nvPr/>
          </p:nvSpPr>
          <p:spPr>
            <a:xfrm>
              <a:off x="2352491" y="3238514"/>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323232">
                      <a:lumMod val="90000"/>
                      <a:lumOff val="10000"/>
                    </a:srgbClr>
                  </a:solidFill>
                  <a:effectLst/>
                  <a:uLnTx/>
                  <a:uFillTx/>
                  <a:latin typeface="微軟正黑體" panose="020B0604030504040204" pitchFamily="34" charset="-120"/>
                  <a:ea typeface="微軟正黑體" panose="020B0604030504040204" pitchFamily="34" charset="-120"/>
                  <a:cs typeface="+mn-ea"/>
                  <a:sym typeface="+mn-lt"/>
                </a:rPr>
                <a:t>256</a:t>
              </a:r>
              <a:endParaRPr kumimoji="0" sz="2800" b="1" i="0" u="none" strike="noStrike" kern="0" cap="none" spc="0" normalizeH="0" baseline="0" noProof="0">
                <a:ln>
                  <a:noFill/>
                </a:ln>
                <a:solidFill>
                  <a:srgbClr val="323232">
                    <a:lumMod val="90000"/>
                    <a:lumOff val="10000"/>
                  </a:srgbClr>
                </a:solidFill>
                <a:effectLst/>
                <a:uLnTx/>
                <a:uFillTx/>
                <a:latin typeface="微軟正黑體" panose="020B0604030504040204" pitchFamily="34" charset="-120"/>
                <a:ea typeface="微軟正黑體" panose="020B0604030504040204" pitchFamily="34" charset="-120"/>
                <a:cs typeface="+mn-ea"/>
                <a:sym typeface="+mn-lt"/>
              </a:endParaRPr>
            </a:p>
          </p:txBody>
        </p:sp>
        <p:cxnSp>
          <p:nvCxnSpPr>
            <p:cNvPr id="3" name="直線接點 2">
              <a:extLst>
                <a:ext uri="{FF2B5EF4-FFF2-40B4-BE49-F238E27FC236}">
                  <a16:creationId xmlns:a16="http://schemas.microsoft.com/office/drawing/2014/main" id="{537C8208-FA92-435B-82E5-20A43E2E48ED}"/>
                </a:ext>
              </a:extLst>
            </p:cNvPr>
            <p:cNvCxnSpPr>
              <a:cxnSpLocks/>
              <a:stCxn id="14" idx="1"/>
            </p:cNvCxnSpPr>
            <p:nvPr/>
          </p:nvCxnSpPr>
          <p:spPr>
            <a:xfrm>
              <a:off x="990286" y="3183583"/>
              <a:ext cx="258633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5991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418973"/>
            <a:ext cx="11038233" cy="1569660"/>
          </a:xfrm>
          <a:prstGeom prst="rect">
            <a:avLst/>
          </a:prstGeom>
          <a:noFill/>
        </p:spPr>
        <p:txBody>
          <a:bodyPr wrap="square" rtlCol="0">
            <a:spAutoFit/>
          </a:bodyPr>
          <a:lstStyle/>
          <a:p>
            <a:r>
              <a:rPr lang="en-US"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HBS3 offsite backup - multiple protection backup data</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Shape 426">
            <a:extLst>
              <a:ext uri="{FF2B5EF4-FFF2-40B4-BE49-F238E27FC236}">
                <a16:creationId xmlns:a16="http://schemas.microsoft.com/office/drawing/2014/main" id="{798133B4-A606-3D45-8044-409A8599E457}"/>
              </a:ext>
            </a:extLst>
          </p:cNvPr>
          <p:cNvPicPr preferRelativeResize="0">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78459" y="280133"/>
            <a:ext cx="1112489" cy="1112489"/>
          </a:xfrm>
          <a:prstGeom prst="rect">
            <a:avLst/>
          </a:prstGeom>
          <a:noFill/>
          <a:ln>
            <a:noFill/>
          </a:ln>
          <a:effectLst/>
        </p:spPr>
      </p:pic>
      <p:grpSp>
        <p:nvGrpSpPr>
          <p:cNvPr id="8" name="群組 7">
            <a:extLst>
              <a:ext uri="{FF2B5EF4-FFF2-40B4-BE49-F238E27FC236}">
                <a16:creationId xmlns:a16="http://schemas.microsoft.com/office/drawing/2014/main" id="{01B3EEC5-3218-5E4F-84AB-48F6BAE27747}"/>
              </a:ext>
            </a:extLst>
          </p:cNvPr>
          <p:cNvGrpSpPr/>
          <p:nvPr/>
        </p:nvGrpSpPr>
        <p:grpSpPr>
          <a:xfrm>
            <a:off x="647411" y="2265159"/>
            <a:ext cx="5799787" cy="849255"/>
            <a:chOff x="500664" y="1327620"/>
            <a:chExt cx="5799787" cy="849255"/>
          </a:xfrm>
        </p:grpSpPr>
        <p:sp>
          <p:nvSpPr>
            <p:cNvPr id="9" name="Shape 427">
              <a:extLst>
                <a:ext uri="{FF2B5EF4-FFF2-40B4-BE49-F238E27FC236}">
                  <a16:creationId xmlns:a16="http://schemas.microsoft.com/office/drawing/2014/main" id="{A52A4C5C-2717-7A43-A0A7-59A9435CEDE2}"/>
                </a:ext>
              </a:extLst>
            </p:cNvPr>
            <p:cNvSpPr txBox="1"/>
            <p:nvPr/>
          </p:nvSpPr>
          <p:spPr>
            <a:xfrm>
              <a:off x="1470480" y="1327815"/>
              <a:ext cx="4829971" cy="672825"/>
            </a:xfrm>
            <a:prstGeom prst="rect">
              <a:avLst/>
            </a:prstGeom>
            <a:noFill/>
            <a:ln>
              <a:noFill/>
            </a:ln>
          </p:spPr>
          <p:txBody>
            <a:bodyPr spcFirstLastPara="1" wrap="square" lIns="91425" tIns="91425" rIns="91425" bIns="91425" anchor="t" anchorCtr="0">
              <a:noAutofit/>
            </a:bodyPr>
            <a:lstStyle/>
            <a:p>
              <a:pPr lvl="0" indent="927100" rtl="1">
                <a:buClr>
                  <a:srgbClr val="000000"/>
                </a:buClr>
                <a:buSzPts val="1100"/>
                <a:defRPr/>
              </a:pPr>
              <a:r>
                <a:rPr kumimoji="0" lang="en-US" altLang="zh-TW" sz="2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mn-lt"/>
                </a:rPr>
                <a:t>Hybrid Backup Sync </a:t>
              </a:r>
              <a:br>
                <a:rPr kumimoji="0" lang="en-US" altLang="zh-TW" sz="2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mn-lt"/>
                </a:rPr>
              </a:br>
              <a:r>
                <a:rPr lang="en" altLang="zh-TW" sz="22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Hybrid Backup and Sync Center</a:t>
              </a:r>
              <a:endParaRPr kumimoji="0" lang="zh-TW" altLang="en-US" sz="2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10" name="Shape 426">
              <a:extLst>
                <a:ext uri="{FF2B5EF4-FFF2-40B4-BE49-F238E27FC236}">
                  <a16:creationId xmlns:a16="http://schemas.microsoft.com/office/drawing/2014/main" id="{09C9A23F-BB53-CB47-A8B8-834966FEAE9C}"/>
                </a:ext>
              </a:extLst>
            </p:cNvPr>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00664" y="1327620"/>
              <a:ext cx="849255" cy="849255"/>
            </a:xfrm>
            <a:prstGeom prst="rect">
              <a:avLst/>
            </a:prstGeom>
            <a:noFill/>
            <a:ln>
              <a:noFill/>
            </a:ln>
            <a:effectLst/>
          </p:spPr>
        </p:pic>
      </p:grpSp>
      <p:pic>
        <p:nvPicPr>
          <p:cNvPr id="11" name="圖片 10">
            <a:extLst>
              <a:ext uri="{FF2B5EF4-FFF2-40B4-BE49-F238E27FC236}">
                <a16:creationId xmlns:a16="http://schemas.microsoft.com/office/drawing/2014/main" id="{E84DD864-A602-C44A-A44E-BC8A5580E6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6157" y="1959904"/>
            <a:ext cx="4369903" cy="4365747"/>
          </a:xfrm>
          <a:prstGeom prst="rect">
            <a:avLst/>
          </a:prstGeom>
        </p:spPr>
      </p:pic>
      <p:sp>
        <p:nvSpPr>
          <p:cNvPr id="14" name="Shape 826">
            <a:extLst>
              <a:ext uri="{FF2B5EF4-FFF2-40B4-BE49-F238E27FC236}">
                <a16:creationId xmlns:a16="http://schemas.microsoft.com/office/drawing/2014/main" id="{4CF9AC65-9168-D54E-98B0-CA8BB7EC317A}"/>
              </a:ext>
            </a:extLst>
          </p:cNvPr>
          <p:cNvSpPr txBox="1"/>
          <p:nvPr/>
        </p:nvSpPr>
        <p:spPr>
          <a:xfrm>
            <a:off x="8192964" y="4862493"/>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US" altLang="zh-TW"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微軟正黑體" panose="020B0604030504040204" pitchFamily="34" charset="-120"/>
                <a:cs typeface="Arial" panose="020B0604020202020204" pitchFamily="34" charset="0"/>
                <a:sym typeface="+mn-lt"/>
              </a:rPr>
              <a:t>Cloud</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5" name="Shape 827">
            <a:extLst>
              <a:ext uri="{FF2B5EF4-FFF2-40B4-BE49-F238E27FC236}">
                <a16:creationId xmlns:a16="http://schemas.microsoft.com/office/drawing/2014/main" id="{EAE7EDB0-E6D7-DC40-BC65-C1C043C2AC3A}"/>
              </a:ext>
            </a:extLst>
          </p:cNvPr>
          <p:cNvSpPr txBox="1"/>
          <p:nvPr/>
        </p:nvSpPr>
        <p:spPr>
          <a:xfrm>
            <a:off x="9382085" y="3488836"/>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US" altLang="zh-TW"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微軟正黑體" panose="020B0604030504040204" pitchFamily="34" charset="-120"/>
                <a:cs typeface="Arial" panose="020B0604020202020204" pitchFamily="34" charset="0"/>
                <a:sym typeface="+mn-lt"/>
              </a:rPr>
              <a:t>Local</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6" name="Shape 828">
            <a:extLst>
              <a:ext uri="{FF2B5EF4-FFF2-40B4-BE49-F238E27FC236}">
                <a16:creationId xmlns:a16="http://schemas.microsoft.com/office/drawing/2014/main" id="{4C64B9EC-2430-EE43-92B9-953ED7CD705E}"/>
              </a:ext>
            </a:extLst>
          </p:cNvPr>
          <p:cNvSpPr txBox="1"/>
          <p:nvPr/>
        </p:nvSpPr>
        <p:spPr>
          <a:xfrm>
            <a:off x="8308401" y="2033144"/>
            <a:ext cx="2143153" cy="604837"/>
          </a:xfrm>
          <a:prstGeom prst="rect">
            <a:avLst/>
          </a:prstGeom>
          <a:noFill/>
          <a:ln>
            <a:noFill/>
          </a:ln>
        </p:spPr>
        <p:txBody>
          <a:bodyPr wrap="square" lIns="91425" tIns="45700" rIns="91425" bIns="45700" anchor="t" anchorCtr="0">
            <a:noAutofit/>
          </a:bodyPr>
          <a:lstStyle/>
          <a:p>
            <a:pPr lvl="0" indent="-203200" algn="ctr">
              <a:buClr>
                <a:srgbClr val="FFFFFF"/>
              </a:buClr>
              <a:buSzPct val="100000"/>
              <a:defRPr/>
            </a:pPr>
            <a:r>
              <a:rPr lang="en" altLang="zh-TW" sz="3200" b="1" kern="0">
                <a:solidFill>
                  <a:srgbClr val="FFFFFF"/>
                </a:solidFill>
                <a:effectLst>
                  <a:outerShdw blurRad="50800" dist="38100" dir="2700000" algn="t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sym typeface="+mn-lt"/>
              </a:rPr>
              <a:t>Offsite</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17" name="Shape 837" descr="P3-2-3.png">
            <a:extLst>
              <a:ext uri="{FF2B5EF4-FFF2-40B4-BE49-F238E27FC236}">
                <a16:creationId xmlns:a16="http://schemas.microsoft.com/office/drawing/2014/main" id="{952A51C8-1A7D-504B-9CA1-40EC6ACB12A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626064" y="4350403"/>
            <a:ext cx="1116121" cy="1320126"/>
          </a:xfrm>
          <a:prstGeom prst="rect">
            <a:avLst/>
          </a:prstGeom>
          <a:noFill/>
          <a:ln>
            <a:noFill/>
          </a:ln>
        </p:spPr>
      </p:pic>
      <p:pic>
        <p:nvPicPr>
          <p:cNvPr id="18" name="Shape 838" descr="P3-2-2.png">
            <a:extLst>
              <a:ext uri="{FF2B5EF4-FFF2-40B4-BE49-F238E27FC236}">
                <a16:creationId xmlns:a16="http://schemas.microsoft.com/office/drawing/2014/main" id="{0AE67C8F-309F-254E-926C-9CBE0C331DEC}"/>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l="55038"/>
          <a:stretch/>
        </p:blipFill>
        <p:spPr>
          <a:xfrm>
            <a:off x="8076778" y="2698429"/>
            <a:ext cx="1235319" cy="1163317"/>
          </a:xfrm>
          <a:prstGeom prst="rect">
            <a:avLst/>
          </a:prstGeom>
          <a:noFill/>
          <a:ln>
            <a:noFill/>
          </a:ln>
        </p:spPr>
      </p:pic>
      <p:pic>
        <p:nvPicPr>
          <p:cNvPr id="19" name="Shape 839" descr="P3-2-1.png">
            <a:extLst>
              <a:ext uri="{FF2B5EF4-FFF2-40B4-BE49-F238E27FC236}">
                <a16:creationId xmlns:a16="http://schemas.microsoft.com/office/drawing/2014/main" id="{A421CC0E-13D2-F545-B931-969365FECE16}"/>
              </a:ext>
            </a:extLst>
          </p:cNvPr>
          <p:cNvPicPr preferRelativeResize="0"/>
          <p:nvPr/>
        </p:nvPicPr>
        <p:blipFill rotWithShape="1">
          <a:blip r:embed="rId7" cstate="email">
            <a:alphaModFix/>
            <a:duotone>
              <a:prstClr val="black"/>
              <a:srgbClr val="D9C3A5">
                <a:tint val="50000"/>
                <a:satMod val="180000"/>
              </a:srgbClr>
            </a:duotone>
            <a:extLst>
              <a:ext uri="{28A0092B-C50C-407E-A947-70E740481C1C}">
                <a14:useLocalDpi xmlns:a14="http://schemas.microsoft.com/office/drawing/2010/main"/>
              </a:ext>
            </a:extLst>
          </a:blip>
          <a:srcRect/>
          <a:stretch/>
        </p:blipFill>
        <p:spPr>
          <a:xfrm flipH="1">
            <a:off x="10752657" y="5839908"/>
            <a:ext cx="679182" cy="806744"/>
          </a:xfrm>
          <a:prstGeom prst="rect">
            <a:avLst/>
          </a:prstGeom>
          <a:noFill/>
          <a:ln>
            <a:noFill/>
          </a:ln>
        </p:spPr>
      </p:pic>
      <p:pic>
        <p:nvPicPr>
          <p:cNvPr id="21" name="圖形 20">
            <a:extLst>
              <a:ext uri="{FF2B5EF4-FFF2-40B4-BE49-F238E27FC236}">
                <a16:creationId xmlns:a16="http://schemas.microsoft.com/office/drawing/2014/main" id="{EA17D36D-4FBD-9D46-A88B-99EA85A01B8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69199" y="5467330"/>
            <a:ext cx="225777" cy="406399"/>
          </a:xfrm>
          <a:prstGeom prst="rect">
            <a:avLst/>
          </a:prstGeom>
        </p:spPr>
      </p:pic>
      <p:pic>
        <p:nvPicPr>
          <p:cNvPr id="32" name="Shape 838" descr="P3-2-2.png">
            <a:extLst>
              <a:ext uri="{FF2B5EF4-FFF2-40B4-BE49-F238E27FC236}">
                <a16:creationId xmlns:a16="http://schemas.microsoft.com/office/drawing/2014/main" id="{77C8E101-5211-144D-8E7E-3F185A24C3EA}"/>
              </a:ext>
            </a:extLst>
          </p:cNvPr>
          <p:cNvPicPr preferRelativeResize="0"/>
          <p:nvPr/>
        </p:nvPicPr>
        <p:blipFill rotWithShape="1">
          <a:blip r:embed="rId6" cstate="email">
            <a:alphaModFix/>
            <a:extLst>
              <a:ext uri="{28A0092B-C50C-407E-A947-70E740481C1C}">
                <a14:useLocalDpi xmlns:a14="http://schemas.microsoft.com/office/drawing/2010/main"/>
              </a:ext>
            </a:extLst>
          </a:blip>
          <a:srcRect r="76085"/>
          <a:stretch/>
        </p:blipFill>
        <p:spPr>
          <a:xfrm>
            <a:off x="6982213" y="2609658"/>
            <a:ext cx="439481" cy="778087"/>
          </a:xfrm>
          <a:prstGeom prst="rect">
            <a:avLst/>
          </a:prstGeom>
          <a:noFill/>
          <a:ln>
            <a:noFill/>
          </a:ln>
        </p:spPr>
      </p:pic>
      <p:pic>
        <p:nvPicPr>
          <p:cNvPr id="34" name="Shape 838" descr="P3-2-2.png">
            <a:extLst>
              <a:ext uri="{FF2B5EF4-FFF2-40B4-BE49-F238E27FC236}">
                <a16:creationId xmlns:a16="http://schemas.microsoft.com/office/drawing/2014/main" id="{826B32F5-3B5E-FD4E-B7BB-31BC0811E34F}"/>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l="55038"/>
          <a:stretch/>
        </p:blipFill>
        <p:spPr>
          <a:xfrm>
            <a:off x="10000988" y="4198843"/>
            <a:ext cx="1235319" cy="1163317"/>
          </a:xfrm>
          <a:prstGeom prst="rect">
            <a:avLst/>
          </a:prstGeom>
          <a:noFill/>
          <a:ln>
            <a:noFill/>
          </a:ln>
        </p:spPr>
      </p:pic>
      <p:pic>
        <p:nvPicPr>
          <p:cNvPr id="35" name="圖片 34">
            <a:extLst>
              <a:ext uri="{FF2B5EF4-FFF2-40B4-BE49-F238E27FC236}">
                <a16:creationId xmlns:a16="http://schemas.microsoft.com/office/drawing/2014/main" id="{93A2A2C8-D0B0-4A25-AA9F-BCB8A38E9D5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5379" y="5154535"/>
            <a:ext cx="5163434" cy="1185231"/>
          </a:xfrm>
          <a:prstGeom prst="rect">
            <a:avLst/>
          </a:prstGeom>
        </p:spPr>
      </p:pic>
      <p:grpSp>
        <p:nvGrpSpPr>
          <p:cNvPr id="36" name="Shape 829">
            <a:extLst>
              <a:ext uri="{FF2B5EF4-FFF2-40B4-BE49-F238E27FC236}">
                <a16:creationId xmlns:a16="http://schemas.microsoft.com/office/drawing/2014/main" id="{16FC6E7E-F506-4C35-9F93-0A2FEE95068A}"/>
              </a:ext>
            </a:extLst>
          </p:cNvPr>
          <p:cNvGrpSpPr>
            <a:grpSpLocks noChangeAspect="1"/>
          </p:cNvGrpSpPr>
          <p:nvPr/>
        </p:nvGrpSpPr>
        <p:grpSpPr>
          <a:xfrm>
            <a:off x="1592367" y="3654121"/>
            <a:ext cx="3319771" cy="1624608"/>
            <a:chOff x="251519" y="2499741"/>
            <a:chExt cx="1944025" cy="951357"/>
          </a:xfrm>
        </p:grpSpPr>
        <p:pic>
          <p:nvPicPr>
            <p:cNvPr id="37" name="Shape 830">
              <a:extLst>
                <a:ext uri="{FF2B5EF4-FFF2-40B4-BE49-F238E27FC236}">
                  <a16:creationId xmlns:a16="http://schemas.microsoft.com/office/drawing/2014/main" id="{4961EF39-6C4E-4104-BF13-1F9613AD4905}"/>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38" name="Shape 831">
              <a:extLst>
                <a:ext uri="{FF2B5EF4-FFF2-40B4-BE49-F238E27FC236}">
                  <a16:creationId xmlns:a16="http://schemas.microsoft.com/office/drawing/2014/main" id="{FEC49266-DA75-40B9-80C2-914EBA0972E2}"/>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39" name="Shape 832">
              <a:extLst>
                <a:ext uri="{FF2B5EF4-FFF2-40B4-BE49-F238E27FC236}">
                  <a16:creationId xmlns:a16="http://schemas.microsoft.com/office/drawing/2014/main" id="{5322E52C-144F-486B-BE4B-9B7A8ED217A7}"/>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40" name="Shape 833">
              <a:extLst>
                <a:ext uri="{FF2B5EF4-FFF2-40B4-BE49-F238E27FC236}">
                  <a16:creationId xmlns:a16="http://schemas.microsoft.com/office/drawing/2014/main" id="{E2226CE7-12D8-489E-9039-51B04F6195CC}"/>
                </a:ext>
              </a:extLst>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41" name="Shape 834">
              <a:extLst>
                <a:ext uri="{FF2B5EF4-FFF2-40B4-BE49-F238E27FC236}">
                  <a16:creationId xmlns:a16="http://schemas.microsoft.com/office/drawing/2014/main" id="{10E9039F-A092-4ECE-BE3C-433EA3BD7033}"/>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42" name="Shape 835">
              <a:extLst>
                <a:ext uri="{FF2B5EF4-FFF2-40B4-BE49-F238E27FC236}">
                  <a16:creationId xmlns:a16="http://schemas.microsoft.com/office/drawing/2014/main" id="{91CC4300-784F-4E2B-9BFB-F897F0F97456}"/>
                </a:ext>
              </a:extLst>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43" name="Shape 836">
              <a:extLst>
                <a:ext uri="{FF2B5EF4-FFF2-40B4-BE49-F238E27FC236}">
                  <a16:creationId xmlns:a16="http://schemas.microsoft.com/office/drawing/2014/main" id="{B5271DE5-A83E-4E12-AAC3-78152C6F6CC0}"/>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pic>
        <p:nvPicPr>
          <p:cNvPr id="27" name="圖形 26">
            <a:extLst>
              <a:ext uri="{FF2B5EF4-FFF2-40B4-BE49-F238E27FC236}">
                <a16:creationId xmlns:a16="http://schemas.microsoft.com/office/drawing/2014/main" id="{30AD3B01-102D-4BBC-B281-406A7E02EC6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5400000">
            <a:off x="7533579" y="2798326"/>
            <a:ext cx="225777" cy="406399"/>
          </a:xfrm>
          <a:prstGeom prst="rect">
            <a:avLst/>
          </a:prstGeom>
        </p:spPr>
      </p:pic>
    </p:spTree>
    <p:extLst>
      <p:ext uri="{BB962C8B-B14F-4D97-AF65-F5344CB8AC3E}">
        <p14:creationId xmlns:p14="http://schemas.microsoft.com/office/powerpoint/2010/main" val="2112731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716994" y="271898"/>
            <a:ext cx="11038233" cy="830997"/>
          </a:xfrm>
          <a:prstGeom prst="rect">
            <a:avLst/>
          </a:prstGeom>
          <a:noFill/>
        </p:spPr>
        <p:txBody>
          <a:bodyPr wrap="square" rtlCol="0">
            <a:spAutoFit/>
          </a:bodyPr>
          <a:lstStyle/>
          <a:p>
            <a:r>
              <a:rPr lang="en-US"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Keep your NAS safe with these tools</a:t>
            </a:r>
            <a:endParaRPr lang="zh-TW" altLang="en-US" sz="4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F2CBC8D7-C8BA-324B-ADC0-97464A9DEC38}"/>
              </a:ext>
            </a:extLst>
          </p:cNvPr>
          <p:cNvSpPr txBox="1"/>
          <p:nvPr/>
        </p:nvSpPr>
        <p:spPr>
          <a:xfrm>
            <a:off x="2521645" y="1698889"/>
            <a:ext cx="8623956" cy="1107996"/>
          </a:xfrm>
          <a:prstGeom prst="rect">
            <a:avLst/>
          </a:prstGeom>
          <a:noFill/>
        </p:spPr>
        <p:txBody>
          <a:bodyPr wrap="square" rtlCol="0">
            <a:spAutoFit/>
          </a:bodyPr>
          <a:lstStyle/>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Checks for weaknesses and offers recommendations to secure your data against multiple attack vectors. It also integrates anti-virus and anti-malware software to ensure complete protection of your QNAP NAS.</a:t>
            </a:r>
          </a:p>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					Learn more: </a:t>
            </a:r>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hlinkClick r:id="rId2">
                  <a:extLst>
                    <a:ext uri="{A12FA001-AC4F-418D-AE19-62706E023703}">
                      <ahyp:hlinkClr xmlns:ahyp="http://schemas.microsoft.com/office/drawing/2018/hyperlinkcolor" val="tx"/>
                    </a:ext>
                  </a:extLst>
                </a:hlinkClick>
              </a:rPr>
              <a:t>Security Counselor</a:t>
            </a:r>
            <a:endPar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53F054C9-5499-9347-8DD2-87BEEF16C8F6}"/>
              </a:ext>
            </a:extLst>
          </p:cNvPr>
          <p:cNvSpPr txBox="1"/>
          <p:nvPr/>
        </p:nvSpPr>
        <p:spPr>
          <a:xfrm>
            <a:off x="2521645" y="1298779"/>
            <a:ext cx="2709524" cy="430887"/>
          </a:xfrm>
          <a:prstGeom prst="rect">
            <a:avLst/>
          </a:prstGeom>
          <a:noFill/>
        </p:spPr>
        <p:txBody>
          <a:bodyPr wrap="none" rtlCol="0">
            <a:spAutoFit/>
          </a:bodyPr>
          <a:lstStyle/>
          <a:p>
            <a:r>
              <a:rPr lang="en" altLang="zh-TW" sz="2200" b="1">
                <a:solidFill>
                  <a:schemeClr val="bg1"/>
                </a:solidFill>
                <a:latin typeface="Arial" panose="020B0604020202020204" pitchFamily="34" charset="0"/>
                <a:ea typeface="Microsoft JhengHei" panose="020B0604030504040204" pitchFamily="34" charset="-120"/>
                <a:cs typeface="Arial" panose="020B0604020202020204" pitchFamily="34" charset="0"/>
              </a:rPr>
              <a:t>Malware Remover </a:t>
            </a:r>
          </a:p>
        </p:txBody>
      </p:sp>
      <p:sp>
        <p:nvSpPr>
          <p:cNvPr id="30" name="文字方塊 29">
            <a:extLst>
              <a:ext uri="{FF2B5EF4-FFF2-40B4-BE49-F238E27FC236}">
                <a16:creationId xmlns:a16="http://schemas.microsoft.com/office/drawing/2014/main" id="{167FD3DC-7303-EE43-AA6D-42BE3A921E85}"/>
              </a:ext>
            </a:extLst>
          </p:cNvPr>
          <p:cNvSpPr txBox="1"/>
          <p:nvPr/>
        </p:nvSpPr>
        <p:spPr>
          <a:xfrm>
            <a:off x="2521645" y="3213556"/>
            <a:ext cx="2775119" cy="430887"/>
          </a:xfrm>
          <a:prstGeom prst="rect">
            <a:avLst/>
          </a:prstGeom>
          <a:noFill/>
        </p:spPr>
        <p:txBody>
          <a:bodyPr wrap="none" rtlCol="0">
            <a:spAutoFit/>
          </a:bodyPr>
          <a:lstStyle/>
          <a:p>
            <a:r>
              <a:rPr lang="en" altLang="zh-TW" sz="2200" b="1">
                <a:solidFill>
                  <a:schemeClr val="bg1"/>
                </a:solidFill>
                <a:latin typeface="Arial" panose="020B0604020202020204" pitchFamily="34" charset="0"/>
                <a:ea typeface="Microsoft JhengHei" panose="020B0604030504040204" pitchFamily="34" charset="-120"/>
                <a:cs typeface="Arial" panose="020B0604020202020204" pitchFamily="34" charset="0"/>
              </a:rPr>
              <a:t>Security Counselor</a:t>
            </a:r>
            <a:endParaRPr lang="zh-TW" altLang="en-US" sz="22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1D41B0C3-2447-4B4B-8028-F63007DB7B2E}"/>
              </a:ext>
            </a:extLst>
          </p:cNvPr>
          <p:cNvSpPr txBox="1"/>
          <p:nvPr/>
        </p:nvSpPr>
        <p:spPr>
          <a:xfrm>
            <a:off x="2521645" y="5071662"/>
            <a:ext cx="1633781" cy="430887"/>
          </a:xfrm>
          <a:prstGeom prst="rect">
            <a:avLst/>
          </a:prstGeom>
          <a:noFill/>
        </p:spPr>
        <p:txBody>
          <a:bodyPr wrap="none" rtlCol="0">
            <a:spAutoFit/>
          </a:bodyPr>
          <a:lstStyle/>
          <a:p>
            <a:r>
              <a:rPr lang="en" altLang="zh-TW" sz="2200" b="1">
                <a:solidFill>
                  <a:schemeClr val="bg1"/>
                </a:solidFill>
                <a:latin typeface="Arial" panose="020B0604020202020204" pitchFamily="34" charset="0"/>
                <a:ea typeface="Microsoft JhengHei" panose="020B0604030504040204" pitchFamily="34" charset="-120"/>
                <a:cs typeface="Arial" panose="020B0604020202020204" pitchFamily="34" charset="0"/>
              </a:rPr>
              <a:t>QuFirewall</a:t>
            </a:r>
            <a:endParaRPr lang="zh-TW" altLang="en-US" sz="22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4" name="文字方塊 43">
            <a:extLst>
              <a:ext uri="{FF2B5EF4-FFF2-40B4-BE49-F238E27FC236}">
                <a16:creationId xmlns:a16="http://schemas.microsoft.com/office/drawing/2014/main" id="{36F1797C-8014-C241-AAA4-FA288A963E59}"/>
              </a:ext>
            </a:extLst>
          </p:cNvPr>
          <p:cNvSpPr txBox="1"/>
          <p:nvPr/>
        </p:nvSpPr>
        <p:spPr>
          <a:xfrm>
            <a:off x="2521645" y="3654203"/>
            <a:ext cx="8498780" cy="584775"/>
          </a:xfrm>
          <a:prstGeom prst="rect">
            <a:avLst/>
          </a:prstGeom>
          <a:noFill/>
        </p:spPr>
        <p:txBody>
          <a:bodyPr wrap="square" rtlCol="0">
            <a:spAutoFit/>
          </a:bodyPr>
          <a:lstStyle/>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Regularly scan your NAS using the latest malware definitions. When under attack, infected files will be immediately removed to ensure NAS data security.</a:t>
            </a:r>
            <a:endParaRPr lang="zh-TW" altLang="en-US"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5" name="文字方塊 44">
            <a:extLst>
              <a:ext uri="{FF2B5EF4-FFF2-40B4-BE49-F238E27FC236}">
                <a16:creationId xmlns:a16="http://schemas.microsoft.com/office/drawing/2014/main" id="{78AD9639-0C0E-4A45-8589-309CE1CF2CA2}"/>
              </a:ext>
            </a:extLst>
          </p:cNvPr>
          <p:cNvSpPr txBox="1"/>
          <p:nvPr/>
        </p:nvSpPr>
        <p:spPr>
          <a:xfrm>
            <a:off x="2521645" y="5507423"/>
            <a:ext cx="8391951" cy="830997"/>
          </a:xfrm>
          <a:prstGeom prst="rect">
            <a:avLst/>
          </a:prstGeom>
          <a:noFill/>
        </p:spPr>
        <p:txBody>
          <a:bodyPr wrap="square" rtlCol="0">
            <a:spAutoFit/>
          </a:bodyPr>
          <a:lstStyle/>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Supports IPv6 and GeoIP, allowing you to configure your firewall to allow/deny specific packets and IP addresses from certain countries for safeguarding data and service security.</a:t>
            </a:r>
          </a:p>
          <a:p>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rPr>
              <a:t>						Learn more: </a:t>
            </a:r>
            <a:r>
              <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hlinkClick r:id="rId3">
                  <a:extLst>
                    <a:ext uri="{A12FA001-AC4F-418D-AE19-62706E023703}">
                      <ahyp:hlinkClr xmlns:ahyp="http://schemas.microsoft.com/office/drawing/2018/hyperlinkcolor" val="tx"/>
                    </a:ext>
                  </a:extLst>
                </a:hlinkClick>
              </a:rPr>
              <a:t>QuFirewall</a:t>
            </a:r>
            <a:endParaRPr lang="en" altLang="zh-TW"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20" name="圖片 19">
            <a:extLst>
              <a:ext uri="{FF2B5EF4-FFF2-40B4-BE49-F238E27FC236}">
                <a16:creationId xmlns:a16="http://schemas.microsoft.com/office/drawing/2014/main" id="{69296F46-2E8B-264A-B064-B878F3004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949" y="4901633"/>
            <a:ext cx="1359770" cy="1359770"/>
          </a:xfrm>
          <a:prstGeom prst="rect">
            <a:avLst/>
          </a:prstGeom>
        </p:spPr>
      </p:pic>
      <p:pic>
        <p:nvPicPr>
          <p:cNvPr id="23" name="圖片 22">
            <a:extLst>
              <a:ext uri="{FF2B5EF4-FFF2-40B4-BE49-F238E27FC236}">
                <a16:creationId xmlns:a16="http://schemas.microsoft.com/office/drawing/2014/main" id="{E31F82D1-1399-E643-A06B-9D61F7CC9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949" y="3109279"/>
            <a:ext cx="1380993" cy="1380993"/>
          </a:xfrm>
          <a:prstGeom prst="rect">
            <a:avLst/>
          </a:prstGeom>
        </p:spPr>
      </p:pic>
      <p:pic>
        <p:nvPicPr>
          <p:cNvPr id="9" name="圖片 8">
            <a:extLst>
              <a:ext uri="{FF2B5EF4-FFF2-40B4-BE49-F238E27FC236}">
                <a16:creationId xmlns:a16="http://schemas.microsoft.com/office/drawing/2014/main" id="{0A6ED0D7-E7D7-4078-A9C8-2E310CB3FD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949" y="1241226"/>
            <a:ext cx="1380993" cy="1380993"/>
          </a:xfrm>
          <a:prstGeom prst="rect">
            <a:avLst/>
          </a:prstGeom>
        </p:spPr>
      </p:pic>
    </p:spTree>
    <p:extLst>
      <p:ext uri="{BB962C8B-B14F-4D97-AF65-F5344CB8AC3E}">
        <p14:creationId xmlns:p14="http://schemas.microsoft.com/office/powerpoint/2010/main" val="3942793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EED543F3-FEC3-43B0-BDEF-3CC92605DE5A}"/>
              </a:ext>
            </a:extLst>
          </p:cNvPr>
          <p:cNvSpPr txBox="1"/>
          <p:nvPr/>
        </p:nvSpPr>
        <p:spPr>
          <a:xfrm>
            <a:off x="611803" y="1818475"/>
            <a:ext cx="4289045" cy="892552"/>
          </a:xfrm>
          <a:prstGeom prst="rect">
            <a:avLst/>
          </a:prstGeom>
          <a:noFill/>
        </p:spPr>
        <p:txBody>
          <a:bodyPr wrap="square" rtlCol="0">
            <a:spAutoFit/>
          </a:bodyPr>
          <a:lstStyle/>
          <a:p>
            <a:pPr defTabSz="914126">
              <a:defRPr/>
            </a:pPr>
            <a:r>
              <a:rPr lang="en-US" altLang="zh-TW" sz="5200" b="1">
                <a:solidFill>
                  <a:schemeClr val="bg1"/>
                </a:solidFill>
                <a:latin typeface="Arial" panose="020B0604020202020204" pitchFamily="34" charset="0"/>
                <a:ea typeface="微軟正黑體" panose="020B0604030504040204" pitchFamily="34" charset="-120"/>
                <a:cs typeface="Arial" panose="020B0604020202020204" pitchFamily="34" charset="0"/>
              </a:rPr>
              <a:t>Expansion</a:t>
            </a:r>
          </a:p>
        </p:txBody>
      </p:sp>
      <p:sp>
        <p:nvSpPr>
          <p:cNvPr id="3" name="文字方塊 2">
            <a:extLst>
              <a:ext uri="{FF2B5EF4-FFF2-40B4-BE49-F238E27FC236}">
                <a16:creationId xmlns:a16="http://schemas.microsoft.com/office/drawing/2014/main" id="{FD02BF77-9E71-4B51-B04C-3A8627FA9FA8}"/>
              </a:ext>
            </a:extLst>
          </p:cNvPr>
          <p:cNvSpPr txBox="1"/>
          <p:nvPr/>
        </p:nvSpPr>
        <p:spPr>
          <a:xfrm>
            <a:off x="611803" y="2709949"/>
            <a:ext cx="608647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Faster Ethernet or larger storage</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79477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9">
            <a:extLst>
              <a:ext uri="{FF2B5EF4-FFF2-40B4-BE49-F238E27FC236}">
                <a16:creationId xmlns:a16="http://schemas.microsoft.com/office/drawing/2014/main" id="{C87FE2BB-6329-4A79-93EC-4286711DC39F}"/>
              </a:ext>
            </a:extLst>
          </p:cNvPr>
          <p:cNvSpPr/>
          <p:nvPr/>
        </p:nvSpPr>
        <p:spPr>
          <a:xfrm>
            <a:off x="1181079" y="3596003"/>
            <a:ext cx="8062310" cy="1148919"/>
          </a:xfrm>
          <a:prstGeom prst="roundRect">
            <a:avLst>
              <a:gd name="adj" fmla="val 4997"/>
            </a:avLst>
          </a:prstGeom>
          <a:solidFill>
            <a:schemeClr val="tx1"/>
          </a:soli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pic>
        <p:nvPicPr>
          <p:cNvPr id="3" name="圖片 2">
            <a:extLst>
              <a:ext uri="{FF2B5EF4-FFF2-40B4-BE49-F238E27FC236}">
                <a16:creationId xmlns:a16="http://schemas.microsoft.com/office/drawing/2014/main" id="{D3569C24-BBFD-41D2-8A1E-08B1CFA5EEC0}"/>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5000" contrast="21000"/>
                    </a14:imgEffect>
                  </a14:imgLayer>
                </a14:imgProps>
              </a:ext>
              <a:ext uri="{28A0092B-C50C-407E-A947-70E740481C1C}">
                <a14:useLocalDpi xmlns:a14="http://schemas.microsoft.com/office/drawing/2010/main"/>
              </a:ext>
            </a:extLst>
          </a:blip>
          <a:stretch>
            <a:fillRect/>
          </a:stretch>
        </p:blipFill>
        <p:spPr>
          <a:xfrm>
            <a:off x="0" y="4351993"/>
            <a:ext cx="12192000" cy="2506007"/>
          </a:xfrm>
          <a:prstGeom prst="rect">
            <a:avLst/>
          </a:prstGeom>
          <a:effectLst>
            <a:softEdge rad="12700"/>
          </a:effectLst>
        </p:spPr>
      </p:pic>
      <p:sp>
        <p:nvSpPr>
          <p:cNvPr id="6" name="文字方塊 5">
            <a:extLst>
              <a:ext uri="{FF2B5EF4-FFF2-40B4-BE49-F238E27FC236}">
                <a16:creationId xmlns:a16="http://schemas.microsoft.com/office/drawing/2014/main" id="{74FF805F-6521-4307-B6BF-1A0874627BC2}"/>
              </a:ext>
            </a:extLst>
          </p:cNvPr>
          <p:cNvSpPr txBox="1"/>
          <p:nvPr/>
        </p:nvSpPr>
        <p:spPr>
          <a:xfrm>
            <a:off x="813041" y="273620"/>
            <a:ext cx="11038233" cy="1569660"/>
          </a:xfrm>
          <a:prstGeom prst="rect">
            <a:avLst/>
          </a:prstGeom>
          <a:noFill/>
        </p:spPr>
        <p:txBody>
          <a:bodyPr wrap="square" rtlCol="0">
            <a:spAutoFit/>
          </a:bodyPr>
          <a:lstStyle/>
          <a:p>
            <a:r>
              <a:rPr lang="en-US"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rPr>
              <a:t>Front view of HS-264</a:t>
            </a:r>
          </a:p>
          <a:p>
            <a:r>
              <a:rPr lang="en-US"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rPr>
              <a:t>L</a:t>
            </a:r>
            <a:r>
              <a:rPr lang="en"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rPr>
              <a:t>ight weight and minimalist design</a:t>
            </a:r>
            <a:endParaRPr lang="zh-TW" altLang="en-US" sz="4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TextBox 4">
            <a:extLst>
              <a:ext uri="{FF2B5EF4-FFF2-40B4-BE49-F238E27FC236}">
                <a16:creationId xmlns:a16="http://schemas.microsoft.com/office/drawing/2014/main" id="{D7D04B75-72AB-CD4B-A322-1C880C2BD2EC}"/>
              </a:ext>
            </a:extLst>
          </p:cNvPr>
          <p:cNvSpPr txBox="1"/>
          <p:nvPr/>
        </p:nvSpPr>
        <p:spPr>
          <a:xfrm>
            <a:off x="4625271" y="2198932"/>
            <a:ext cx="2659702" cy="369332"/>
          </a:xfrm>
          <a:prstGeom prst="rect">
            <a:avLst/>
          </a:prstGeom>
          <a:noFill/>
        </p:spPr>
        <p:txBody>
          <a:bodyPr wrap="non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Power/status indicator</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0" name="TextBox 4">
            <a:extLst>
              <a:ext uri="{FF2B5EF4-FFF2-40B4-BE49-F238E27FC236}">
                <a16:creationId xmlns:a16="http://schemas.microsoft.com/office/drawing/2014/main" id="{F6D967FC-A7AD-284E-B286-3E02C1B905FB}"/>
              </a:ext>
            </a:extLst>
          </p:cNvPr>
          <p:cNvSpPr txBox="1"/>
          <p:nvPr/>
        </p:nvSpPr>
        <p:spPr>
          <a:xfrm>
            <a:off x="4954120" y="4674937"/>
            <a:ext cx="2226892" cy="369332"/>
          </a:xfrm>
          <a:prstGeom prst="rect">
            <a:avLst/>
          </a:prstGeom>
          <a:noFill/>
        </p:spPr>
        <p:txBody>
          <a:bodyPr wrap="none" rtlCol="0">
            <a:spAutoFit/>
          </a:bodyPr>
          <a:lstStyle/>
          <a:p>
            <a:r>
              <a:rPr lang="en"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Hidden IR receiver</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3" name="TextBox 4">
            <a:extLst>
              <a:ext uri="{FF2B5EF4-FFF2-40B4-BE49-F238E27FC236}">
                <a16:creationId xmlns:a16="http://schemas.microsoft.com/office/drawing/2014/main" id="{563014F0-507A-844F-A03D-AEC5730AEAAB}"/>
              </a:ext>
            </a:extLst>
          </p:cNvPr>
          <p:cNvSpPr txBox="1"/>
          <p:nvPr/>
        </p:nvSpPr>
        <p:spPr>
          <a:xfrm>
            <a:off x="8559546" y="4437225"/>
            <a:ext cx="2081164" cy="830997"/>
          </a:xfrm>
          <a:prstGeom prst="rect">
            <a:avLst/>
          </a:prstGeom>
          <a:noFill/>
        </p:spPr>
        <p:txBody>
          <a:bodyPr wrap="square" rtlCol="0">
            <a:spAutoFit/>
          </a:bodyPr>
          <a:lstStyle/>
          <a:p>
            <a:pPr marL="285750" indent="-285750">
              <a:buFont typeface="Arial" panose="020B0604020202020204" pitchFamily="34" charset="0"/>
              <a:buChar char="•"/>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Optional</a:t>
            </a:r>
            <a:b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RM-IR004</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remote control</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 name="圖片 4">
            <a:extLst>
              <a:ext uri="{FF2B5EF4-FFF2-40B4-BE49-F238E27FC236}">
                <a16:creationId xmlns:a16="http://schemas.microsoft.com/office/drawing/2014/main" id="{A11FDEF4-9229-4B73-A9BA-37A73F2B23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296" y="2995727"/>
            <a:ext cx="8718657" cy="1448266"/>
          </a:xfrm>
          <a:prstGeom prst="rect">
            <a:avLst/>
          </a:prstGeom>
        </p:spPr>
      </p:pic>
      <p:cxnSp>
        <p:nvCxnSpPr>
          <p:cNvPr id="35" name="直線單箭頭接點 26">
            <a:extLst>
              <a:ext uri="{FF2B5EF4-FFF2-40B4-BE49-F238E27FC236}">
                <a16:creationId xmlns:a16="http://schemas.microsoft.com/office/drawing/2014/main" id="{849F32B5-D8A9-4A39-AE60-AE4EEBAB2E45}"/>
              </a:ext>
            </a:extLst>
          </p:cNvPr>
          <p:cNvCxnSpPr>
            <a:cxnSpLocks/>
          </p:cNvCxnSpPr>
          <p:nvPr/>
        </p:nvCxnSpPr>
        <p:spPr>
          <a:xfrm>
            <a:off x="5295408" y="2668391"/>
            <a:ext cx="0" cy="449947"/>
          </a:xfrm>
          <a:prstGeom prst="straightConnector1">
            <a:avLst/>
          </a:prstGeom>
          <a:noFill/>
          <a:ln w="19050" cap="rnd" cmpd="sng">
            <a:solidFill>
              <a:schemeClr val="bg1"/>
            </a:solidFill>
            <a:prstDash val="solid"/>
            <a:round/>
            <a:headEnd type="oval" w="lg" len="lg"/>
            <a:tailEnd type="none" w="lg" len="lg"/>
          </a:ln>
          <a:effectLst/>
        </p:spPr>
      </p:cxnSp>
      <p:cxnSp>
        <p:nvCxnSpPr>
          <p:cNvPr id="39" name="直線單箭頭接點 26">
            <a:extLst>
              <a:ext uri="{FF2B5EF4-FFF2-40B4-BE49-F238E27FC236}">
                <a16:creationId xmlns:a16="http://schemas.microsoft.com/office/drawing/2014/main" id="{BDD3000A-8979-481F-BE24-2B9C960314A8}"/>
              </a:ext>
            </a:extLst>
          </p:cNvPr>
          <p:cNvCxnSpPr>
            <a:cxnSpLocks/>
          </p:cNvCxnSpPr>
          <p:nvPr/>
        </p:nvCxnSpPr>
        <p:spPr>
          <a:xfrm flipV="1">
            <a:off x="5837886" y="3634234"/>
            <a:ext cx="0" cy="865975"/>
          </a:xfrm>
          <a:prstGeom prst="straightConnector1">
            <a:avLst/>
          </a:prstGeom>
          <a:noFill/>
          <a:ln w="19050" cap="rnd" cmpd="sng">
            <a:solidFill>
              <a:schemeClr val="bg1"/>
            </a:solidFill>
            <a:prstDash val="solid"/>
            <a:round/>
            <a:headEnd type="oval" w="lg" len="lg"/>
            <a:tailEnd type="none" w="lg" len="lg"/>
          </a:ln>
          <a:effectLst/>
        </p:spPr>
      </p:cxnSp>
      <p:pic>
        <p:nvPicPr>
          <p:cNvPr id="42" name="圖片 41" descr="一張含有 文字, 電子用品, 遙控 的圖片&#10;&#10;自動產生的描述">
            <a:extLst>
              <a:ext uri="{FF2B5EF4-FFF2-40B4-BE49-F238E27FC236}">
                <a16:creationId xmlns:a16="http://schemas.microsoft.com/office/drawing/2014/main" id="{9C83A811-EDF6-40CE-96E8-FD6B4C4AD0E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9000" contrast="45000"/>
                    </a14:imgEffect>
                  </a14:imgLayer>
                </a14:imgProps>
              </a:ext>
              <a:ext uri="{28A0092B-C50C-407E-A947-70E740481C1C}">
                <a14:useLocalDpi xmlns:a14="http://schemas.microsoft.com/office/drawing/2010/main" val="0"/>
              </a:ext>
            </a:extLst>
          </a:blip>
          <a:stretch>
            <a:fillRect/>
          </a:stretch>
        </p:blipFill>
        <p:spPr>
          <a:xfrm>
            <a:off x="10290232" y="2223990"/>
            <a:ext cx="1255974" cy="3739662"/>
          </a:xfrm>
          <a:prstGeom prst="rect">
            <a:avLst/>
          </a:prstGeom>
        </p:spPr>
      </p:pic>
    </p:spTree>
    <p:extLst>
      <p:ext uri="{BB962C8B-B14F-4D97-AF65-F5344CB8AC3E}">
        <p14:creationId xmlns:p14="http://schemas.microsoft.com/office/powerpoint/2010/main" val="835966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628136" y="2457220"/>
            <a:ext cx="6418401" cy="646331"/>
          </a:xfrm>
          <a:prstGeom prst="rect">
            <a:avLst/>
          </a:prstGeom>
          <a:noFill/>
        </p:spPr>
        <p:txBody>
          <a:bodyPr wrap="square" rtlCol="0">
            <a:spAutoFit/>
          </a:bodyPr>
          <a:lstStyle/>
          <a:p>
            <a:r>
              <a:rPr lang="en"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Upgrade to 5GbE instantly</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3120A837-1A2D-4F30-A6F7-CD5D03B28E74}"/>
              </a:ext>
            </a:extLst>
          </p:cNvPr>
          <p:cNvSpPr txBox="1"/>
          <p:nvPr/>
        </p:nvSpPr>
        <p:spPr>
          <a:xfrm>
            <a:off x="628136" y="1133781"/>
            <a:ext cx="7265132" cy="1169551"/>
          </a:xfrm>
          <a:prstGeom prst="rect">
            <a:avLst/>
          </a:prstGeom>
          <a:noFill/>
        </p:spPr>
        <p:txBody>
          <a:bodyPr wrap="square" rtlCol="0">
            <a:spAutoFit/>
          </a:bodyPr>
          <a:lstStyle/>
          <a:p>
            <a:r>
              <a:rPr lang="en-US" altLang="zh-TW" sz="6800" b="1">
                <a:solidFill>
                  <a:schemeClr val="bg1"/>
                </a:solidFill>
                <a:latin typeface="Arial" panose="020B0604020202020204" pitchFamily="34" charset="0"/>
                <a:ea typeface="微軟正黑體" panose="020B0604030504040204" pitchFamily="34" charset="-120"/>
                <a:cs typeface="Arial" panose="020B0604020202020204" pitchFamily="34" charset="0"/>
              </a:rPr>
              <a:t>QNA-UC5G1T</a:t>
            </a:r>
            <a:endParaRPr lang="zh-TW" altLang="en-US" sz="6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BF593FEB-FC6E-46AA-A9E8-94A7AC0A4D09}"/>
              </a:ext>
            </a:extLst>
          </p:cNvPr>
          <p:cNvSpPr txBox="1"/>
          <p:nvPr/>
        </p:nvSpPr>
        <p:spPr>
          <a:xfrm>
            <a:off x="733241" y="3524030"/>
            <a:ext cx="6025905" cy="1832168"/>
          </a:xfrm>
          <a:prstGeom prst="rect">
            <a:avLst/>
          </a:prstGeom>
          <a:noFill/>
        </p:spPr>
        <p:txBody>
          <a:bodyPr wrap="square" rtlCol="0">
            <a:spAutoFit/>
          </a:bodyPr>
          <a:lstStyle/>
          <a:p>
            <a:pPr>
              <a:lnSpc>
                <a:spcPts val="2400"/>
              </a:lnSpc>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Is 2.5GbE network enough? Quickly upgrade to 5GbE NBASE-T via USB, compatible with Cat.5e/6a network connection cables, quickly increase the transmission speed by 2 times</a:t>
            </a:r>
          </a:p>
          <a:p>
            <a:pPr>
              <a:lnSpc>
                <a:spcPts val="2400"/>
              </a:lnSpc>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*A USB-A to USB-C cable is included in the package</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 name="圖片 2" descr="一張含有 電子用品 的圖片&#10;&#10;自動產生的描述">
            <a:extLst>
              <a:ext uri="{FF2B5EF4-FFF2-40B4-BE49-F238E27FC236}">
                <a16:creationId xmlns:a16="http://schemas.microsoft.com/office/drawing/2014/main" id="{FA8ACC2B-FC11-2041-B7C1-5AAC4988EA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378583"/>
            <a:ext cx="6562501" cy="4100834"/>
          </a:xfrm>
          <a:prstGeom prst="rect">
            <a:avLst/>
          </a:prstGeom>
          <a:effectLst>
            <a:outerShdw blurRad="381000" dist="495300" dir="4500000" sx="94000" sy="94000" algn="tl" rotWithShape="0">
              <a:prstClr val="black">
                <a:alpha val="50000"/>
              </a:prstClr>
            </a:outerShdw>
          </a:effectLst>
        </p:spPr>
      </p:pic>
    </p:spTree>
    <p:extLst>
      <p:ext uri="{BB962C8B-B14F-4D97-AF65-F5344CB8AC3E}">
        <p14:creationId xmlns:p14="http://schemas.microsoft.com/office/powerpoint/2010/main" val="3704285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528">
            <a:extLst>
              <a:ext uri="{FF2B5EF4-FFF2-40B4-BE49-F238E27FC236}">
                <a16:creationId xmlns:a16="http://schemas.microsoft.com/office/drawing/2014/main" id="{DADDDB97-CFF2-4B3E-9D47-1A23348F4C54}"/>
              </a:ext>
            </a:extLst>
          </p:cNvPr>
          <p:cNvSpPr/>
          <p:nvPr/>
        </p:nvSpPr>
        <p:spPr>
          <a:xfrm flipH="1">
            <a:off x="8970121" y="3042168"/>
            <a:ext cx="3031426" cy="2699175"/>
          </a:xfrm>
          <a:prstGeom prst="snip2DiagRect">
            <a:avLst>
              <a:gd name="adj1" fmla="val 0"/>
              <a:gd name="adj2" fmla="val 12393"/>
            </a:avLst>
          </a:prstGeom>
          <a:gradFill>
            <a:gsLst>
              <a:gs pos="0">
                <a:schemeClr val="bg1">
                  <a:lumMod val="95000"/>
                  <a:alpha val="35000"/>
                </a:schemeClr>
              </a:gs>
              <a:gs pos="100000">
                <a:schemeClr val="bg1"/>
              </a:gs>
            </a:gsLst>
            <a:lin ang="5400000" scaled="1"/>
          </a:gradFill>
          <a:ln w="12700">
            <a:gradFill>
              <a:gsLst>
                <a:gs pos="0">
                  <a:srgbClr val="00489D"/>
                </a:gs>
                <a:gs pos="100000">
                  <a:srgbClr val="008EC0"/>
                </a:gs>
              </a:gsLst>
              <a:lin ang="5400000" scaled="1"/>
            </a:gradFill>
          </a:ln>
          <a:effectLst>
            <a:outerShdw blurRad="228600" dist="304800" dir="2700000" algn="tl" rotWithShape="0">
              <a:prstClr val="black">
                <a:alpha val="40000"/>
              </a:prstClr>
            </a:outerShdw>
          </a:effectLst>
        </p:spPr>
        <p:txBody>
          <a:bodyPr wrap="square" lIns="91425" tIns="45700" rIns="91425" bIns="45700" anchor="ctr" anchorCtr="0">
            <a:noAutofit/>
          </a:bodyPr>
          <a:lstStyle/>
          <a:p>
            <a:pPr algn="ctr"/>
            <a:endParaRPr sz="1800">
              <a:solidFill>
                <a:schemeClr val="lt1"/>
              </a:solidFill>
            </a:endParaRPr>
          </a:p>
        </p:txBody>
      </p:sp>
      <p:sp>
        <p:nvSpPr>
          <p:cNvPr id="25" name="圓角化對角線角落矩形 8">
            <a:extLst>
              <a:ext uri="{FF2B5EF4-FFF2-40B4-BE49-F238E27FC236}">
                <a16:creationId xmlns:a16="http://schemas.microsoft.com/office/drawing/2014/main" id="{097A9603-FFC1-42D0-9A93-766C4BEF8B56}"/>
              </a:ext>
            </a:extLst>
          </p:cNvPr>
          <p:cNvSpPr/>
          <p:nvPr/>
        </p:nvSpPr>
        <p:spPr>
          <a:xfrm flipH="1">
            <a:off x="11065323" y="3042168"/>
            <a:ext cx="1009795" cy="396871"/>
          </a:xfrm>
          <a:prstGeom prst="snip2DiagRect">
            <a:avLst>
              <a:gd name="adj1" fmla="val 0"/>
              <a:gd name="adj2" fmla="val 20185"/>
            </a:avLst>
          </a:prstGeom>
          <a:gradFill>
            <a:gsLst>
              <a:gs pos="0">
                <a:srgbClr val="008EC0"/>
              </a:gs>
              <a:gs pos="100000">
                <a:srgbClr val="00489D"/>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lgn="ctr"/>
            <a:r>
              <a:rPr lang="en" altLang="zh-TW" sz="1000" b="1">
                <a:solidFill>
                  <a:schemeClr val="bg1"/>
                </a:solidFill>
                <a:latin typeface="Arial"/>
                <a:ea typeface="微軟正黑體"/>
                <a:cs typeface="Arial"/>
              </a:rPr>
              <a:t>Comes with</a:t>
            </a:r>
            <a:endParaRPr lang="zh-TW" altLang="en-US" sz="1000" b="1">
              <a:solidFill>
                <a:schemeClr val="bg1"/>
              </a:solidFill>
              <a:latin typeface="Arial"/>
              <a:ea typeface="微軟正黑體"/>
              <a:cs typeface="Arial"/>
            </a:endParaRPr>
          </a:p>
        </p:txBody>
      </p:sp>
      <p:sp>
        <p:nvSpPr>
          <p:cNvPr id="26" name="文字方塊 25">
            <a:extLst>
              <a:ext uri="{FF2B5EF4-FFF2-40B4-BE49-F238E27FC236}">
                <a16:creationId xmlns:a16="http://schemas.microsoft.com/office/drawing/2014/main" id="{AAB21F40-3DC5-4450-A9F5-50E3C520745C}"/>
              </a:ext>
            </a:extLst>
          </p:cNvPr>
          <p:cNvSpPr txBox="1"/>
          <p:nvPr/>
        </p:nvSpPr>
        <p:spPr>
          <a:xfrm>
            <a:off x="9681959" y="5060368"/>
            <a:ext cx="2054751" cy="523220"/>
          </a:xfrm>
          <a:prstGeom prst="rect">
            <a:avLst/>
          </a:prstGeom>
          <a:noFill/>
        </p:spPr>
        <p:txBody>
          <a:bodyPr wrap="square">
            <a:spAutoFit/>
          </a:bodyPr>
          <a:lstStyle/>
          <a:p>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USB 3.2 Gen2 10Gbps Type-C </a:t>
            </a:r>
            <a:r>
              <a:rPr lang="en-US" altLang="zh-TW" sz="1400">
                <a:latin typeface="Arial" panose="020B0604020202020204" pitchFamily="34" charset="0"/>
                <a:ea typeface="微軟正黑體" panose="020B0604030504040204" pitchFamily="34" charset="-120"/>
                <a:sym typeface="Arial" panose="020B0604020202020204" pitchFamily="34" charset="0"/>
              </a:rPr>
              <a:t>to</a:t>
            </a:r>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 Type-A cable</a:t>
            </a:r>
            <a:endParaRPr lang="zh-TW" altLang="en-US"/>
          </a:p>
        </p:txBody>
      </p:sp>
      <p:grpSp>
        <p:nvGrpSpPr>
          <p:cNvPr id="3" name="群組 2">
            <a:extLst>
              <a:ext uri="{FF2B5EF4-FFF2-40B4-BE49-F238E27FC236}">
                <a16:creationId xmlns:a16="http://schemas.microsoft.com/office/drawing/2014/main" id="{D5DF4822-4EFD-4E18-907A-D451D7D1B065}"/>
              </a:ext>
            </a:extLst>
          </p:cNvPr>
          <p:cNvGrpSpPr/>
          <p:nvPr/>
        </p:nvGrpSpPr>
        <p:grpSpPr>
          <a:xfrm>
            <a:off x="4628325" y="3042168"/>
            <a:ext cx="5053494" cy="3599055"/>
            <a:chOff x="5842891" y="3042168"/>
            <a:chExt cx="5053494" cy="3599055"/>
          </a:xfrm>
        </p:grpSpPr>
        <p:sp>
          <p:nvSpPr>
            <p:cNvPr id="8" name="文字方塊 7">
              <a:extLst>
                <a:ext uri="{FF2B5EF4-FFF2-40B4-BE49-F238E27FC236}">
                  <a16:creationId xmlns:a16="http://schemas.microsoft.com/office/drawing/2014/main" id="{9A7FEF9E-89FD-FC4C-B265-71A719C77EE8}"/>
                </a:ext>
              </a:extLst>
            </p:cNvPr>
            <p:cNvSpPr txBox="1"/>
            <p:nvPr/>
          </p:nvSpPr>
          <p:spPr>
            <a:xfrm>
              <a:off x="6846043" y="3048072"/>
              <a:ext cx="1197760"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TR-002</a:t>
              </a:r>
              <a:endParaRPr lang="zh-TW" altLang="en-US" sz="1600" b="1">
                <a:solidFill>
                  <a:schemeClr val="bg1"/>
                </a:solidFill>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59999EAA-6E20-FF4C-AD08-71845FCA271C}"/>
                </a:ext>
              </a:extLst>
            </p:cNvPr>
            <p:cNvSpPr txBox="1"/>
            <p:nvPr/>
          </p:nvSpPr>
          <p:spPr>
            <a:xfrm>
              <a:off x="9129693" y="3042168"/>
              <a:ext cx="1197760"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TR-004</a:t>
              </a:r>
              <a:endParaRPr lang="zh-TW" altLang="en-US" sz="1600" b="1">
                <a:solidFill>
                  <a:schemeClr val="bg1"/>
                </a:solidFill>
                <a:latin typeface="Arial" panose="020B0604020202020204" pitchFamily="34" charset="0"/>
                <a:cs typeface="Arial" panose="020B0604020202020204" pitchFamily="34" charset="0"/>
              </a:endParaRPr>
            </a:p>
          </p:txBody>
        </p:sp>
        <p:grpSp>
          <p:nvGrpSpPr>
            <p:cNvPr id="2" name="群組 1">
              <a:extLst>
                <a:ext uri="{FF2B5EF4-FFF2-40B4-BE49-F238E27FC236}">
                  <a16:creationId xmlns:a16="http://schemas.microsoft.com/office/drawing/2014/main" id="{3B9846D8-F3A8-43AD-8639-5AC2C5E7A10A}"/>
                </a:ext>
              </a:extLst>
            </p:cNvPr>
            <p:cNvGrpSpPr/>
            <p:nvPr/>
          </p:nvGrpSpPr>
          <p:grpSpPr>
            <a:xfrm>
              <a:off x="5842891" y="3598843"/>
              <a:ext cx="5053494" cy="3042380"/>
              <a:chOff x="7378821" y="4087841"/>
              <a:chExt cx="4241251" cy="2553381"/>
            </a:xfrm>
          </p:grpSpPr>
          <p:pic>
            <p:nvPicPr>
              <p:cNvPr id="16" name="Picture 2">
                <a:extLst>
                  <a:ext uri="{FF2B5EF4-FFF2-40B4-BE49-F238E27FC236}">
                    <a16:creationId xmlns:a16="http://schemas.microsoft.com/office/drawing/2014/main" id="{7EC25E3E-0E11-6143-A6D3-E17DD592E20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35894" t="10015" r="11348" b="3084"/>
              <a:stretch/>
            </p:blipFill>
            <p:spPr bwMode="auto">
              <a:xfrm>
                <a:off x="9137552" y="4087841"/>
                <a:ext cx="2482520" cy="25533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838D3F7D-7BA3-5046-AB77-30A36D4F062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9077" r="22570" b="3699"/>
              <a:stretch/>
            </p:blipFill>
            <p:spPr bwMode="auto">
              <a:xfrm>
                <a:off x="7378821" y="4087841"/>
                <a:ext cx="1621342" cy="255338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23">
              <a:extLst>
                <a:ext uri="{FF2B5EF4-FFF2-40B4-BE49-F238E27FC236}">
                  <a16:creationId xmlns:a16="http://schemas.microsoft.com/office/drawing/2014/main" id="{AF129670-C944-BE44-B596-8B2626A6858E}"/>
                </a:ext>
              </a:extLst>
            </p:cNvPr>
            <p:cNvSpPr txBox="1"/>
            <p:nvPr/>
          </p:nvSpPr>
          <p:spPr>
            <a:xfrm>
              <a:off x="6158282" y="3209324"/>
              <a:ext cx="1789174" cy="348878"/>
            </a:xfrm>
            <a:prstGeom prst="rect">
              <a:avLst/>
            </a:prstGeom>
            <a:noFill/>
          </p:spPr>
          <p:txBody>
            <a:bodyPr wrap="square" rtlCol="0">
              <a:spAutoFit/>
            </a:bodyPr>
            <a:lstStyle/>
            <a:p>
              <a:pPr algn="ctr">
                <a:lnSpc>
                  <a:spcPts val="2300"/>
                </a:lnSpc>
              </a:pPr>
              <a:r>
                <a:rPr 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 3.2 Gen2 10Gbps</a:t>
              </a:r>
            </a:p>
          </p:txBody>
        </p:sp>
        <p:sp>
          <p:nvSpPr>
            <p:cNvPr id="19" name="TextBox 23">
              <a:extLst>
                <a:ext uri="{FF2B5EF4-FFF2-40B4-BE49-F238E27FC236}">
                  <a16:creationId xmlns:a16="http://schemas.microsoft.com/office/drawing/2014/main" id="{254D068C-8FD6-F640-9B43-7CA81E9052A8}"/>
                </a:ext>
              </a:extLst>
            </p:cNvPr>
            <p:cNvSpPr txBox="1"/>
            <p:nvPr/>
          </p:nvSpPr>
          <p:spPr>
            <a:xfrm>
              <a:off x="8476635" y="3206283"/>
              <a:ext cx="1789174" cy="348878"/>
            </a:xfrm>
            <a:prstGeom prst="rect">
              <a:avLst/>
            </a:prstGeom>
            <a:noFill/>
          </p:spPr>
          <p:txBody>
            <a:bodyPr wrap="square" rtlCol="0">
              <a:spAutoFit/>
            </a:bodyPr>
            <a:lstStyle/>
            <a:p>
              <a:pPr algn="ctr">
                <a:lnSpc>
                  <a:spcPts val="2300"/>
                </a:lnSpc>
              </a:pPr>
              <a:r>
                <a:rPr 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 3.2 Gen1 5Gbps</a:t>
              </a:r>
            </a:p>
          </p:txBody>
        </p:sp>
      </p:grpSp>
      <p:sp>
        <p:nvSpPr>
          <p:cNvPr id="14" name="TextBox 23">
            <a:extLst>
              <a:ext uri="{FF2B5EF4-FFF2-40B4-BE49-F238E27FC236}">
                <a16:creationId xmlns:a16="http://schemas.microsoft.com/office/drawing/2014/main" id="{7026F321-D811-4B9D-BC9E-CAC9EBEC84FD}"/>
              </a:ext>
            </a:extLst>
          </p:cNvPr>
          <p:cNvSpPr txBox="1"/>
          <p:nvPr/>
        </p:nvSpPr>
        <p:spPr>
          <a:xfrm>
            <a:off x="413063" y="2786991"/>
            <a:ext cx="4051562" cy="2351541"/>
          </a:xfrm>
          <a:prstGeom prst="rect">
            <a:avLst/>
          </a:prstGeom>
          <a:noFill/>
        </p:spPr>
        <p:txBody>
          <a:bodyPr wrap="square" rtlCol="0">
            <a:spAutoFit/>
          </a:bodyPr>
          <a:lstStyle/>
          <a:p>
            <a:pPr marL="179388" indent="-179388">
              <a:lnSpc>
                <a:spcPts val="2200"/>
              </a:lnSpc>
              <a:spcBef>
                <a:spcPts val="1200"/>
              </a:spcBef>
              <a:buFont typeface="Arial" panose="020B0604020202020204" pitchFamily="34" charset="0"/>
              <a:buChar char="•"/>
            </a:pP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NAS can access TR USB RAID storage expansion unit via USB port</a:t>
            </a:r>
          </a:p>
          <a:p>
            <a:pPr marL="179388" indent="-179388">
              <a:lnSpc>
                <a:spcPts val="2200"/>
              </a:lnSpc>
              <a:spcBef>
                <a:spcPts val="1200"/>
              </a:spcBef>
              <a:buFont typeface="Arial" panose="020B0604020202020204" pitchFamily="34" charset="0"/>
              <a:buChar char="•"/>
            </a:pP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Built-in USB Type-C provides plug and play function, supports USB Type-A &amp; Type-C host</a:t>
            </a:r>
          </a:p>
          <a:p>
            <a:pPr marL="179388" indent="-179388">
              <a:lnSpc>
                <a:spcPts val="2200"/>
              </a:lnSpc>
              <a:spcBef>
                <a:spcPts val="1200"/>
              </a:spcBef>
              <a:buFont typeface="Arial" panose="020B0604020202020204" pitchFamily="34" charset="0"/>
              <a:buChar char="•"/>
            </a:pP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NAS supports up to 2 TR-002/TR-004 units</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AF7C9CE5-8DE3-40D4-A861-5CF1873FB490}"/>
              </a:ext>
            </a:extLst>
          </p:cNvPr>
          <p:cNvSpPr txBox="1"/>
          <p:nvPr/>
        </p:nvSpPr>
        <p:spPr>
          <a:xfrm>
            <a:off x="340993" y="418973"/>
            <a:ext cx="11510014" cy="1938992"/>
          </a:xfrm>
          <a:prstGeom prst="rect">
            <a:avLst/>
          </a:prstGeom>
          <a:noFill/>
        </p:spPr>
        <p:txBody>
          <a:bodyPr wrap="square" rtlCol="0">
            <a:spAutoFit/>
          </a:bodyPr>
          <a:lstStyle/>
          <a:p>
            <a:r>
              <a:rPr lang="en-US" altLang="zh-CN"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Storage</a:t>
            </a:r>
            <a:r>
              <a:rPr lang="zh-CN" altLang="en-US"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br>
              <a:rPr lang="en-US" altLang="zh-CN"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CN"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TR-002 / TR-004 USB RAID enclosure </a:t>
            </a:r>
          </a:p>
          <a:p>
            <a:r>
              <a:rPr lang="en"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Provides economical hardware RAID storage expansion requirements</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3" name="圖片 22">
            <a:extLst>
              <a:ext uri="{FF2B5EF4-FFF2-40B4-BE49-F238E27FC236}">
                <a16:creationId xmlns:a16="http://schemas.microsoft.com/office/drawing/2014/main" id="{B6E04A61-7705-4D0C-B03E-ADFA18FA4F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3598" r="-2433"/>
          <a:stretch/>
        </p:blipFill>
        <p:spPr>
          <a:xfrm>
            <a:off x="0" y="5831999"/>
            <a:ext cx="3532977" cy="852581"/>
          </a:xfrm>
          <a:prstGeom prst="rect">
            <a:avLst/>
          </a:prstGeom>
        </p:spPr>
      </p:pic>
      <p:pic>
        <p:nvPicPr>
          <p:cNvPr id="20" name="圖片 19">
            <a:extLst>
              <a:ext uri="{FF2B5EF4-FFF2-40B4-BE49-F238E27FC236}">
                <a16:creationId xmlns:a16="http://schemas.microsoft.com/office/drawing/2014/main" id="{13114D6B-9994-495B-876C-CB32EB366B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89575" y="3240603"/>
            <a:ext cx="1634737" cy="1766424"/>
          </a:xfrm>
          <a:prstGeom prst="rect">
            <a:avLst/>
          </a:prstGeom>
        </p:spPr>
      </p:pic>
    </p:spTree>
    <p:extLst>
      <p:ext uri="{BB962C8B-B14F-4D97-AF65-F5344CB8AC3E}">
        <p14:creationId xmlns:p14="http://schemas.microsoft.com/office/powerpoint/2010/main" val="2615127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528">
            <a:extLst>
              <a:ext uri="{FF2B5EF4-FFF2-40B4-BE49-F238E27FC236}">
                <a16:creationId xmlns:a16="http://schemas.microsoft.com/office/drawing/2014/main" id="{546ADFD4-BB1F-E14E-97DE-6B384043CD2F}"/>
              </a:ext>
            </a:extLst>
          </p:cNvPr>
          <p:cNvSpPr/>
          <p:nvPr/>
        </p:nvSpPr>
        <p:spPr>
          <a:xfrm flipH="1">
            <a:off x="8864108" y="2965901"/>
            <a:ext cx="3031426" cy="2699175"/>
          </a:xfrm>
          <a:prstGeom prst="snip2DiagRect">
            <a:avLst>
              <a:gd name="adj1" fmla="val 0"/>
              <a:gd name="adj2" fmla="val 12393"/>
            </a:avLst>
          </a:prstGeom>
          <a:gradFill>
            <a:gsLst>
              <a:gs pos="0">
                <a:schemeClr val="bg1">
                  <a:lumMod val="95000"/>
                  <a:alpha val="35000"/>
                </a:schemeClr>
              </a:gs>
              <a:gs pos="100000">
                <a:schemeClr val="bg1"/>
              </a:gs>
            </a:gsLst>
            <a:lin ang="5400000" scaled="1"/>
          </a:gradFill>
          <a:ln w="12700">
            <a:gradFill>
              <a:gsLst>
                <a:gs pos="0">
                  <a:srgbClr val="00489D"/>
                </a:gs>
                <a:gs pos="100000">
                  <a:srgbClr val="008EC0"/>
                </a:gs>
              </a:gsLst>
              <a:lin ang="5400000" scaled="1"/>
            </a:gradFill>
          </a:ln>
          <a:effectLst>
            <a:outerShdw blurRad="228600" dist="304800" dir="2700000" algn="tl" rotWithShape="0">
              <a:prstClr val="black">
                <a:alpha val="40000"/>
              </a:prstClr>
            </a:outerShdw>
          </a:effectLst>
        </p:spPr>
        <p:txBody>
          <a:bodyPr wrap="square" lIns="91425" tIns="45700" rIns="91425" bIns="45700" anchor="ctr" anchorCtr="0">
            <a:noAutofit/>
          </a:bodyPr>
          <a:lstStyle/>
          <a:p>
            <a:pPr algn="ctr"/>
            <a:endParaRPr sz="1800">
              <a:solidFill>
                <a:schemeClr val="lt1"/>
              </a:solidFill>
            </a:endParaRPr>
          </a:p>
        </p:txBody>
      </p:sp>
      <p:sp>
        <p:nvSpPr>
          <p:cNvPr id="7" name="TextBox 23">
            <a:extLst>
              <a:ext uri="{FF2B5EF4-FFF2-40B4-BE49-F238E27FC236}">
                <a16:creationId xmlns:a16="http://schemas.microsoft.com/office/drawing/2014/main" id="{1A52CA62-B032-9247-9693-D11AF2C7BE05}"/>
              </a:ext>
            </a:extLst>
          </p:cNvPr>
          <p:cNvSpPr txBox="1"/>
          <p:nvPr/>
        </p:nvSpPr>
        <p:spPr>
          <a:xfrm>
            <a:off x="515805" y="2117029"/>
            <a:ext cx="8245962" cy="959109"/>
          </a:xfrm>
          <a:prstGeom prst="rect">
            <a:avLst/>
          </a:prstGeom>
          <a:noFill/>
        </p:spPr>
        <p:txBody>
          <a:bodyPr wrap="square" rtlCol="0">
            <a:spAutoFit/>
          </a:bodyPr>
          <a:lstStyle/>
          <a:p>
            <a:pPr marL="179388" indent="-179388">
              <a:lnSpc>
                <a:spcPct val="150000"/>
              </a:lnSpc>
              <a:buFont typeface="Arial" panose="020B0604020202020204" pitchFamily="34" charset="0"/>
              <a:buChar char="•"/>
            </a:pPr>
            <a:r>
              <a:rPr lang="en-US"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rPr>
              <a:t>NAS can access TL USB JBOD storage expansion unit via USB port</a:t>
            </a:r>
          </a:p>
          <a:p>
            <a:pPr marL="179388" indent="-179388">
              <a:lnSpc>
                <a:spcPct val="150000"/>
              </a:lnSpc>
              <a:buFont typeface="Arial" panose="020B0604020202020204" pitchFamily="34" charset="0"/>
              <a:buChar char="•"/>
            </a:pPr>
            <a:r>
              <a:rPr lang="en-US"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rPr>
              <a:t>USB Type-C provides up to USB 3.2 Gen2 10Gb/s performance</a:t>
            </a:r>
            <a:endPar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圓角化對角線角落矩形 8">
            <a:extLst>
              <a:ext uri="{FF2B5EF4-FFF2-40B4-BE49-F238E27FC236}">
                <a16:creationId xmlns:a16="http://schemas.microsoft.com/office/drawing/2014/main" id="{5291B3F9-1FD6-BE45-867C-CE1B09A6EBA6}"/>
              </a:ext>
            </a:extLst>
          </p:cNvPr>
          <p:cNvSpPr/>
          <p:nvPr/>
        </p:nvSpPr>
        <p:spPr>
          <a:xfrm flipH="1">
            <a:off x="10959310" y="2965901"/>
            <a:ext cx="1009795" cy="396871"/>
          </a:xfrm>
          <a:prstGeom prst="snip2DiagRect">
            <a:avLst>
              <a:gd name="adj1" fmla="val 0"/>
              <a:gd name="adj2" fmla="val 20185"/>
            </a:avLst>
          </a:prstGeom>
          <a:gradFill>
            <a:gsLst>
              <a:gs pos="0">
                <a:srgbClr val="008EC0"/>
              </a:gs>
              <a:gs pos="100000">
                <a:srgbClr val="00489D"/>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lgn="ctr"/>
            <a:r>
              <a:rPr lang="en" altLang="zh-TW" sz="1000" b="1">
                <a:solidFill>
                  <a:schemeClr val="bg1"/>
                </a:solidFill>
                <a:latin typeface="Arial"/>
                <a:ea typeface="微軟正黑體"/>
                <a:cs typeface="Arial"/>
              </a:rPr>
              <a:t>Comes with</a:t>
            </a:r>
            <a:endParaRPr lang="zh-TW" altLang="en-US" sz="1000" b="1">
              <a:solidFill>
                <a:schemeClr val="bg1"/>
              </a:solidFill>
              <a:latin typeface="Arial"/>
              <a:ea typeface="微軟正黑體"/>
              <a:cs typeface="Arial"/>
            </a:endParaRPr>
          </a:p>
        </p:txBody>
      </p:sp>
      <p:sp>
        <p:nvSpPr>
          <p:cNvPr id="14" name="文字方塊 13">
            <a:extLst>
              <a:ext uri="{FF2B5EF4-FFF2-40B4-BE49-F238E27FC236}">
                <a16:creationId xmlns:a16="http://schemas.microsoft.com/office/drawing/2014/main" id="{8CFA13B4-D8B0-8F42-B80E-FFC4F51AA0ED}"/>
              </a:ext>
            </a:extLst>
          </p:cNvPr>
          <p:cNvSpPr txBox="1"/>
          <p:nvPr/>
        </p:nvSpPr>
        <p:spPr>
          <a:xfrm>
            <a:off x="9575946" y="4984101"/>
            <a:ext cx="2054751" cy="523220"/>
          </a:xfrm>
          <a:prstGeom prst="rect">
            <a:avLst/>
          </a:prstGeom>
          <a:noFill/>
        </p:spPr>
        <p:txBody>
          <a:bodyPr wrap="square">
            <a:spAutoFit/>
          </a:bodyPr>
          <a:lstStyle/>
          <a:p>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USB 3.2 Gen2 10Gbps Type-C </a:t>
            </a:r>
            <a:r>
              <a:rPr lang="en-US" altLang="zh-TW" sz="1400">
                <a:latin typeface="Arial" panose="020B0604020202020204" pitchFamily="34" charset="0"/>
                <a:ea typeface="微軟正黑體" panose="020B0604030504040204" pitchFamily="34" charset="-120"/>
                <a:sym typeface="Arial" panose="020B0604020202020204" pitchFamily="34" charset="0"/>
              </a:rPr>
              <a:t>to</a:t>
            </a:r>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 Type-A cable</a:t>
            </a:r>
            <a:endParaRPr lang="zh-TW" altLang="en-US"/>
          </a:p>
        </p:txBody>
      </p:sp>
      <p:pic>
        <p:nvPicPr>
          <p:cNvPr id="12" name="圖片 11">
            <a:extLst>
              <a:ext uri="{FF2B5EF4-FFF2-40B4-BE49-F238E27FC236}">
                <a16:creationId xmlns:a16="http://schemas.microsoft.com/office/drawing/2014/main" id="{C6F95CEA-C01B-4710-A560-FE2D8010923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3598" r="-2433"/>
          <a:stretch/>
        </p:blipFill>
        <p:spPr>
          <a:xfrm>
            <a:off x="0" y="5831999"/>
            <a:ext cx="3532977" cy="852581"/>
          </a:xfrm>
          <a:prstGeom prst="rect">
            <a:avLst/>
          </a:prstGeom>
        </p:spPr>
      </p:pic>
      <p:sp>
        <p:nvSpPr>
          <p:cNvPr id="13" name="文字方塊 12">
            <a:extLst>
              <a:ext uri="{FF2B5EF4-FFF2-40B4-BE49-F238E27FC236}">
                <a16:creationId xmlns:a16="http://schemas.microsoft.com/office/drawing/2014/main" id="{DB60F241-BA3A-49B0-9C44-DDFB15145FE9}"/>
              </a:ext>
            </a:extLst>
          </p:cNvPr>
          <p:cNvSpPr txBox="1"/>
          <p:nvPr/>
        </p:nvSpPr>
        <p:spPr>
          <a:xfrm>
            <a:off x="340993" y="418973"/>
            <a:ext cx="11510014" cy="1138773"/>
          </a:xfrm>
          <a:prstGeom prst="rect">
            <a:avLst/>
          </a:prstGeom>
          <a:noFill/>
        </p:spPr>
        <p:txBody>
          <a:bodyPr wrap="square" rtlCol="0">
            <a:spAutoFit/>
          </a:bodyPr>
          <a:lstStyle/>
          <a:p>
            <a:r>
              <a:rPr lang="en-US" altLang="zh-TW" sz="4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Storage</a:t>
            </a:r>
            <a:r>
              <a:rPr lang="zh-TW" altLang="en-US" sz="4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4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TL-D800C USB JBOD </a:t>
            </a:r>
            <a:r>
              <a:rPr lang="en-US" altLang="zh-CN" sz="4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enclosure</a:t>
            </a:r>
            <a:br>
              <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Provides economical USB 3.2 Gen2 10Gbps storage expansion requirements</a:t>
            </a:r>
            <a:endPar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6" name="圖片 15">
            <a:extLst>
              <a:ext uri="{FF2B5EF4-FFF2-40B4-BE49-F238E27FC236}">
                <a16:creationId xmlns:a16="http://schemas.microsoft.com/office/drawing/2014/main" id="{647E5FB8-0729-4CA5-A93F-9541338FC1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85952" y="3217677"/>
            <a:ext cx="1634737" cy="1766424"/>
          </a:xfrm>
          <a:prstGeom prst="rect">
            <a:avLst/>
          </a:prstGeom>
        </p:spPr>
      </p:pic>
      <p:pic>
        <p:nvPicPr>
          <p:cNvPr id="17" name="Picture 2">
            <a:extLst>
              <a:ext uri="{FF2B5EF4-FFF2-40B4-BE49-F238E27FC236}">
                <a16:creationId xmlns:a16="http://schemas.microsoft.com/office/drawing/2014/main" id="{FEFCA9AE-A17D-4E16-9F5F-D94122343F4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79000"/>
                    </a14:imgEffect>
                  </a14:imgLayer>
                </a14:imgProps>
              </a:ext>
              <a:ext uri="{28A0092B-C50C-407E-A947-70E740481C1C}">
                <a14:useLocalDpi xmlns:a14="http://schemas.microsoft.com/office/drawing/2010/main"/>
              </a:ext>
            </a:extLst>
          </a:blip>
          <a:srcRect l="2335" t="17712" r="20199" b="14683"/>
          <a:stretch/>
        </p:blipFill>
        <p:spPr bwMode="auto">
          <a:xfrm>
            <a:off x="4105238" y="3750724"/>
            <a:ext cx="5260700" cy="286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520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2663677-D207-497B-93AF-E54C7EF1C282}"/>
              </a:ext>
            </a:extLst>
          </p:cNvPr>
          <p:cNvSpPr txBox="1"/>
          <p:nvPr/>
        </p:nvSpPr>
        <p:spPr>
          <a:xfrm>
            <a:off x="297218" y="6076201"/>
            <a:ext cx="7295690" cy="556306"/>
          </a:xfrm>
          <a:prstGeom prst="rect">
            <a:avLst/>
          </a:prstGeom>
          <a:noFill/>
        </p:spPr>
        <p:txBody>
          <a:bodyPr wrap="square" rtlCol="0">
            <a:spAutoFit/>
          </a:bodyPr>
          <a:lstStyle/>
          <a:p>
            <a:pPr fontAlgn="base">
              <a:lnSpc>
                <a:spcPct val="150000"/>
              </a:lnSpc>
            </a:pPr>
            <a:r>
              <a:rPr lang="en-US" altLang="zh-TW" sz="700" spc="150">
                <a:solidFill>
                  <a:schemeClr val="bg1"/>
                </a:solidFill>
                <a:latin typeface="微軟正黑體" panose="020B0604030504040204" pitchFamily="34" charset="-120"/>
                <a:ea typeface="微軟正黑體" panose="020B0604030504040204" pitchFamily="34" charset="-120"/>
              </a:rPr>
              <a:t>Copyright© 2022 QNAP Systems, Inc. All rights reserved. QNAP® and other names of QNAP Products are proprietary marks or registered trademarks of QNAP Systems, Inc. Other products and company names mentioned herein are trademarks of their respective holders.​​​​​​​</a:t>
            </a:r>
          </a:p>
        </p:txBody>
      </p:sp>
      <p:sp>
        <p:nvSpPr>
          <p:cNvPr id="14" name="文字方塊 13">
            <a:extLst>
              <a:ext uri="{FF2B5EF4-FFF2-40B4-BE49-F238E27FC236}">
                <a16:creationId xmlns:a16="http://schemas.microsoft.com/office/drawing/2014/main" id="{701019CE-FB9F-48B9-A5E8-893BE36C8A09}"/>
              </a:ext>
            </a:extLst>
          </p:cNvPr>
          <p:cNvSpPr txBox="1"/>
          <p:nvPr/>
        </p:nvSpPr>
        <p:spPr>
          <a:xfrm>
            <a:off x="401486" y="1857382"/>
            <a:ext cx="6191927" cy="954107"/>
          </a:xfrm>
          <a:prstGeom prst="rect">
            <a:avLst/>
          </a:prstGeom>
          <a:noFill/>
          <a:effectLst/>
        </p:spPr>
        <p:txBody>
          <a:bodyPr wrap="square" rtlCol="0">
            <a:spAutoFit/>
          </a:bodyPr>
          <a:lstStyle/>
          <a:p>
            <a:r>
              <a:rPr lang="en-US" altLang="zh-TW" sz="5600" b="1">
                <a:solidFill>
                  <a:schemeClr val="bg1"/>
                </a:solidFill>
                <a:latin typeface="微軟正黑體" panose="020B0604030504040204" pitchFamily="34" charset="-120"/>
                <a:ea typeface="微軟正黑體" panose="020B0604030504040204" pitchFamily="34" charset="-120"/>
              </a:rPr>
              <a:t>QNAP Product</a:t>
            </a:r>
            <a:endParaRPr lang="zh-TW" altLang="en-US" sz="5600" b="1">
              <a:solidFill>
                <a:schemeClr val="bg1"/>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05594404-8D58-49F9-B305-F79A8F1EF451}"/>
              </a:ext>
            </a:extLst>
          </p:cNvPr>
          <p:cNvSpPr txBox="1"/>
          <p:nvPr/>
        </p:nvSpPr>
        <p:spPr>
          <a:xfrm>
            <a:off x="483678" y="2811489"/>
            <a:ext cx="5715501" cy="492443"/>
          </a:xfrm>
          <a:prstGeom prst="rect">
            <a:avLst/>
          </a:prstGeom>
          <a:noFill/>
          <a:effectLst/>
        </p:spPr>
        <p:txBody>
          <a:bodyPr wrap="square" rtlCol="0">
            <a:spAutoFit/>
          </a:bodyPr>
          <a:lstStyle/>
          <a:p>
            <a:r>
              <a:rPr lang="en-US" altLang="zh-TW" sz="2600" b="1">
                <a:solidFill>
                  <a:schemeClr val="bg1"/>
                </a:solidFill>
                <a:latin typeface="微軟正黑體" panose="020B0604030504040204" pitchFamily="34" charset="-120"/>
                <a:ea typeface="微軟正黑體" panose="020B0604030504040204" pitchFamily="34" charset="-120"/>
              </a:rPr>
              <a:t>is your </a:t>
            </a:r>
            <a:r>
              <a:rPr lang="en-US" altLang="zh-TW" sz="2600">
                <a:solidFill>
                  <a:schemeClr val="bg1"/>
                </a:solidFill>
                <a:latin typeface="微軟正黑體 Light" panose="020B0304030504040204" pitchFamily="34" charset="-120"/>
                <a:ea typeface="微軟正黑體 Light" panose="020B0304030504040204" pitchFamily="34" charset="-120"/>
              </a:rPr>
              <a:t>best choice</a:t>
            </a:r>
            <a:endParaRPr lang="zh-TW" altLang="en-US" sz="2600">
              <a:solidFill>
                <a:schemeClr val="bg1"/>
              </a:solidFill>
              <a:latin typeface="微軟正黑體 Light" panose="020B0304030504040204" pitchFamily="34" charset="-120"/>
              <a:ea typeface="微軟正黑體 Light" panose="020B0304030504040204" pitchFamily="34" charset="-120"/>
            </a:endParaRPr>
          </a:p>
        </p:txBody>
      </p:sp>
      <p:pic>
        <p:nvPicPr>
          <p:cNvPr id="16" name="圖形 15">
            <a:extLst>
              <a:ext uri="{FF2B5EF4-FFF2-40B4-BE49-F238E27FC236}">
                <a16:creationId xmlns:a16="http://schemas.microsoft.com/office/drawing/2014/main" id="{817AA637-4849-4F74-B8F5-F963D40A1ECA}"/>
              </a:ext>
            </a:extLst>
          </p:cNvPr>
          <p:cNvPicPr>
            <a:picLocks noChangeAspect="1"/>
          </p:cNvPicPr>
          <p:nvPr/>
        </p:nvPicPr>
        <p:blipFill>
          <a:blip r:embed="rId2" cstate="email">
            <a:alphaModFix/>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1486" y="5557592"/>
            <a:ext cx="1335645" cy="238824"/>
          </a:xfrm>
          <a:prstGeom prst="rect">
            <a:avLst/>
          </a:prstGeom>
        </p:spPr>
      </p:pic>
      <p:cxnSp>
        <p:nvCxnSpPr>
          <p:cNvPr id="17" name="直線接點 16">
            <a:extLst>
              <a:ext uri="{FF2B5EF4-FFF2-40B4-BE49-F238E27FC236}">
                <a16:creationId xmlns:a16="http://schemas.microsoft.com/office/drawing/2014/main" id="{D4DEF53A-7D7C-47A3-A27D-61DE590BA96C}"/>
              </a:ext>
            </a:extLst>
          </p:cNvPr>
          <p:cNvCxnSpPr>
            <a:cxnSpLocks/>
          </p:cNvCxnSpPr>
          <p:nvPr/>
        </p:nvCxnSpPr>
        <p:spPr>
          <a:xfrm>
            <a:off x="401486" y="5969285"/>
            <a:ext cx="73810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73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FE76B64C-A15E-4B4E-873C-79657D49D87A}"/>
              </a:ext>
            </a:extLst>
          </p:cNvPr>
          <p:cNvSpPr txBox="1"/>
          <p:nvPr/>
        </p:nvSpPr>
        <p:spPr>
          <a:xfrm>
            <a:off x="576884" y="418973"/>
            <a:ext cx="3976262" cy="1938992"/>
          </a:xfrm>
          <a:prstGeom prst="rect">
            <a:avLst/>
          </a:prstGeom>
          <a:noFill/>
        </p:spPr>
        <p:txBody>
          <a:bodyPr wrap="square" rtlCol="0">
            <a:spAutoFit/>
          </a:bodyPr>
          <a:lstStyle/>
          <a:p>
            <a:r>
              <a:rPr lang="en-US" altLang="zh-TW" sz="6000" b="1">
                <a:solidFill>
                  <a:srgbClr val="222625"/>
                </a:solidFill>
                <a:latin typeface="Arial" panose="020B0604020202020204" pitchFamily="34" charset="0"/>
                <a:ea typeface="微軟正黑體" panose="020B0604030504040204" pitchFamily="34" charset="-120"/>
                <a:cs typeface="Arial" panose="020B0604020202020204" pitchFamily="34" charset="0"/>
              </a:rPr>
              <a:t>2 Bays </a:t>
            </a:r>
          </a:p>
          <a:p>
            <a:r>
              <a:rPr lang="en-US" altLang="zh-TW" sz="6000" b="1">
                <a:solidFill>
                  <a:srgbClr val="222625"/>
                </a:solidFill>
                <a:latin typeface="Arial" panose="020B0604020202020204" pitchFamily="34" charset="0"/>
                <a:ea typeface="微軟正黑體" panose="020B0604030504040204" pitchFamily="34" charset="-120"/>
                <a:cs typeface="Arial" panose="020B0604020202020204" pitchFamily="34" charset="0"/>
              </a:rPr>
              <a:t>HDD/SSD</a:t>
            </a:r>
            <a:endParaRPr lang="zh-TW" altLang="en-US" sz="6000" b="1">
              <a:solidFill>
                <a:srgbClr val="22262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A5D7944F-9DC4-4148-B49A-D907746A6F3B}"/>
              </a:ext>
            </a:extLst>
          </p:cNvPr>
          <p:cNvSpPr txBox="1"/>
          <p:nvPr/>
        </p:nvSpPr>
        <p:spPr>
          <a:xfrm>
            <a:off x="688996" y="2331332"/>
            <a:ext cx="4949804" cy="1601336"/>
          </a:xfrm>
          <a:prstGeom prst="rect">
            <a:avLst/>
          </a:prstGeom>
          <a:noFill/>
        </p:spPr>
        <p:txBody>
          <a:bodyPr wrap="square" rtlCol="0">
            <a:spAutoFit/>
          </a:bodyPr>
          <a:lstStyle/>
          <a:p>
            <a:pPr>
              <a:lnSpc>
                <a:spcPts val="2400"/>
              </a:lnSpc>
              <a:spcBef>
                <a:spcPts val="1800"/>
              </a:spcBef>
            </a:pPr>
            <a:r>
              <a:rPr lang="en" altLang="zh-TW" sz="1600" b="1" spc="100">
                <a:solidFill>
                  <a:srgbClr val="222625"/>
                </a:solidFill>
                <a:latin typeface="Arial" panose="020B0604020202020204" pitchFamily="34" charset="0"/>
                <a:ea typeface="微軟正黑體" panose="020B0604030504040204" pitchFamily="34" charset="-120"/>
                <a:cs typeface="Arial" panose="020B0604020202020204" pitchFamily="34" charset="0"/>
              </a:rPr>
              <a:t>The new HS-264 has 2 built-in SATA 6Gbps hard drive bays, in addition to supporting large-capacity mechanical hard drive HDD, it can also support 2.5” solid state drive SSD to balance performance and capacity.</a:t>
            </a:r>
            <a:endParaRPr lang="zh-TW" altLang="en-US" sz="1600" b="1" spc="100">
              <a:solidFill>
                <a:srgbClr val="22262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71A97EF3-7C46-D84C-9115-C6B85CD65D53}"/>
              </a:ext>
            </a:extLst>
          </p:cNvPr>
          <p:cNvSpPr txBox="1"/>
          <p:nvPr/>
        </p:nvSpPr>
        <p:spPr>
          <a:xfrm>
            <a:off x="1915431" y="5911247"/>
            <a:ext cx="2131591" cy="523220"/>
          </a:xfrm>
          <a:prstGeom prst="rect">
            <a:avLst/>
          </a:prstGeom>
          <a:noFill/>
        </p:spPr>
        <p:txBody>
          <a:bodyPr wrap="square" rtlCol="0">
            <a:spAutoFit/>
          </a:bodyPr>
          <a:lstStyle/>
          <a:p>
            <a:pPr algn="ctr">
              <a:spcBef>
                <a:spcPts val="1800"/>
              </a:spcBef>
            </a:pPr>
            <a:r>
              <a:rPr lang="en-US" altLang="zh-TW" sz="1400" b="1">
                <a:solidFill>
                  <a:srgbClr val="0D0D0D"/>
                </a:solidFill>
                <a:latin typeface="Arial" panose="020B0604020202020204" pitchFamily="34" charset="0"/>
                <a:ea typeface="微軟正黑體" panose="020B0604030504040204" pitchFamily="34" charset="-120"/>
                <a:cs typeface="Arial" panose="020B0604020202020204" pitchFamily="34" charset="0"/>
              </a:rPr>
              <a:t>SSD for performance  </a:t>
            </a:r>
            <a:br>
              <a:rPr lang="en-US" altLang="zh-TW" sz="1400" b="1">
                <a:solidFill>
                  <a:srgbClr val="0D0D0D"/>
                </a:solidFill>
                <a:latin typeface="Arial" panose="020B0604020202020204" pitchFamily="34" charset="0"/>
                <a:ea typeface="微軟正黑體" panose="020B0604030504040204" pitchFamily="34" charset="-120"/>
                <a:cs typeface="Arial" panose="020B0604020202020204" pitchFamily="34" charset="0"/>
              </a:rPr>
            </a:br>
            <a:r>
              <a:rPr lang="en-US" altLang="zh-TW" sz="1400" b="1">
                <a:solidFill>
                  <a:srgbClr val="0D0D0D"/>
                </a:solidFill>
                <a:latin typeface="Arial" panose="020B0604020202020204" pitchFamily="34" charset="0"/>
                <a:ea typeface="微軟正黑體" panose="020B0604030504040204" pitchFamily="34" charset="-120"/>
                <a:cs typeface="Arial" panose="020B0604020202020204" pitchFamily="34" charset="0"/>
              </a:rPr>
              <a:t>and silence</a:t>
            </a:r>
          </a:p>
        </p:txBody>
      </p:sp>
      <p:sp>
        <p:nvSpPr>
          <p:cNvPr id="11" name="文字方塊 10">
            <a:extLst>
              <a:ext uri="{FF2B5EF4-FFF2-40B4-BE49-F238E27FC236}">
                <a16:creationId xmlns:a16="http://schemas.microsoft.com/office/drawing/2014/main" id="{C7075299-38F5-412A-B6D8-87B66BD63754}"/>
              </a:ext>
            </a:extLst>
          </p:cNvPr>
          <p:cNvSpPr txBox="1"/>
          <p:nvPr/>
        </p:nvSpPr>
        <p:spPr>
          <a:xfrm>
            <a:off x="3586341" y="5911247"/>
            <a:ext cx="2131591" cy="370230"/>
          </a:xfrm>
          <a:prstGeom prst="rect">
            <a:avLst/>
          </a:prstGeom>
          <a:noFill/>
        </p:spPr>
        <p:txBody>
          <a:bodyPr wrap="square" rtlCol="0">
            <a:spAutoFit/>
          </a:bodyPr>
          <a:lstStyle/>
          <a:p>
            <a:pPr algn="ctr">
              <a:lnSpc>
                <a:spcPts val="2400"/>
              </a:lnSpc>
              <a:spcBef>
                <a:spcPts val="1800"/>
              </a:spcBef>
            </a:pPr>
            <a:r>
              <a:rPr lang="en-US" altLang="zh-TW" sz="1400" b="1">
                <a:solidFill>
                  <a:srgbClr val="0D0D0D"/>
                </a:solidFill>
                <a:latin typeface="Arial" panose="020B0604020202020204" pitchFamily="34" charset="0"/>
                <a:ea typeface="微軟正黑體" panose="020B0604030504040204" pitchFamily="34" charset="-120"/>
                <a:cs typeface="Arial" panose="020B0604020202020204" pitchFamily="34" charset="0"/>
              </a:rPr>
              <a:t>SATA</a:t>
            </a:r>
            <a:r>
              <a:rPr lang="zh-TW" altLang="en-US" sz="1400" b="1">
                <a:solidFill>
                  <a:srgbClr val="0D0D0D"/>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b="1">
                <a:solidFill>
                  <a:srgbClr val="0D0D0D"/>
                </a:solidFill>
                <a:latin typeface="Arial" panose="020B0604020202020204" pitchFamily="34" charset="0"/>
                <a:ea typeface="微軟正黑體" panose="020B0604030504040204" pitchFamily="34" charset="-120"/>
                <a:cs typeface="Arial" panose="020B0604020202020204" pitchFamily="34" charset="0"/>
              </a:rPr>
              <a:t>6Gb/s</a:t>
            </a:r>
            <a:endParaRPr lang="zh-TW" altLang="en-US" sz="1400" b="1">
              <a:solidFill>
                <a:srgbClr val="0D0D0D"/>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3" name="圖形 12">
            <a:extLst>
              <a:ext uri="{FF2B5EF4-FFF2-40B4-BE49-F238E27FC236}">
                <a16:creationId xmlns:a16="http://schemas.microsoft.com/office/drawing/2014/main" id="{8CFBB752-EB0E-4B55-A571-C1F7354B5EC1}"/>
              </a:ext>
            </a:extLst>
          </p:cNvPr>
          <p:cNvPicPr>
            <a:picLocks noChangeAspect="1"/>
          </p:cNvPicPr>
          <p:nvPr/>
        </p:nvPicPr>
        <p:blipFill>
          <a:blip r:embed="rId2">
            <a:lum bright="3000"/>
            <a:extLst>
              <a:ext uri="{96DAC541-7B7A-43D3-8B79-37D633B846F1}">
                <asvg:svgBlip xmlns:asvg="http://schemas.microsoft.com/office/drawing/2016/SVG/main" r:embed="rId3"/>
              </a:ext>
            </a:extLst>
          </a:blip>
          <a:stretch>
            <a:fillRect/>
          </a:stretch>
        </p:blipFill>
        <p:spPr>
          <a:xfrm>
            <a:off x="690698" y="4665217"/>
            <a:ext cx="4566553" cy="1168188"/>
          </a:xfrm>
          <a:prstGeom prst="rect">
            <a:avLst/>
          </a:prstGeom>
        </p:spPr>
      </p:pic>
      <p:sp>
        <p:nvSpPr>
          <p:cNvPr id="12" name="文字方塊 11">
            <a:extLst>
              <a:ext uri="{FF2B5EF4-FFF2-40B4-BE49-F238E27FC236}">
                <a16:creationId xmlns:a16="http://schemas.microsoft.com/office/drawing/2014/main" id="{E9EA58F9-E618-4C8E-92FE-7B0C6B64DE32}"/>
              </a:ext>
            </a:extLst>
          </p:cNvPr>
          <p:cNvSpPr txBox="1"/>
          <p:nvPr/>
        </p:nvSpPr>
        <p:spPr>
          <a:xfrm>
            <a:off x="75045" y="5925287"/>
            <a:ext cx="2131591" cy="523220"/>
          </a:xfrm>
          <a:prstGeom prst="rect">
            <a:avLst/>
          </a:prstGeom>
          <a:noFill/>
        </p:spPr>
        <p:txBody>
          <a:bodyPr wrap="square" rtlCol="0">
            <a:spAutoFit/>
          </a:bodyPr>
          <a:lstStyle/>
          <a:p>
            <a:pPr algn="ctr">
              <a:spcBef>
                <a:spcPts val="1800"/>
              </a:spcBef>
            </a:pPr>
            <a:r>
              <a:rPr lang="en-US" altLang="zh-TW" sz="1400" b="1">
                <a:solidFill>
                  <a:srgbClr val="0D0D0D"/>
                </a:solidFill>
                <a:latin typeface="Arial" panose="020B0604020202020204" pitchFamily="34" charset="0"/>
                <a:ea typeface="微軟正黑體" panose="020B0604030504040204" pitchFamily="34" charset="-120"/>
                <a:cs typeface="Arial" panose="020B0604020202020204" pitchFamily="34" charset="0"/>
              </a:rPr>
              <a:t>HDD for  </a:t>
            </a:r>
            <a:br>
              <a:rPr lang="en-US" altLang="zh-TW" sz="1400" b="1">
                <a:solidFill>
                  <a:srgbClr val="0D0D0D"/>
                </a:solidFill>
                <a:latin typeface="Arial" panose="020B0604020202020204" pitchFamily="34" charset="0"/>
                <a:ea typeface="微軟正黑體" panose="020B0604030504040204" pitchFamily="34" charset="-120"/>
                <a:cs typeface="Arial" panose="020B0604020202020204" pitchFamily="34" charset="0"/>
              </a:rPr>
            </a:br>
            <a:r>
              <a:rPr lang="en-US" altLang="zh-TW" sz="1400" b="1">
                <a:solidFill>
                  <a:srgbClr val="0D0D0D"/>
                </a:solidFill>
                <a:latin typeface="Arial" panose="020B0604020202020204" pitchFamily="34" charset="0"/>
                <a:ea typeface="微軟正黑體" panose="020B0604030504040204" pitchFamily="34" charset="-120"/>
                <a:cs typeface="Arial" panose="020B0604020202020204" pitchFamily="34" charset="0"/>
              </a:rPr>
              <a:t>high capacity</a:t>
            </a:r>
          </a:p>
        </p:txBody>
      </p:sp>
    </p:spTree>
    <p:extLst>
      <p:ext uri="{BB962C8B-B14F-4D97-AF65-F5344CB8AC3E}">
        <p14:creationId xmlns:p14="http://schemas.microsoft.com/office/powerpoint/2010/main" val="256935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113016" y="418973"/>
            <a:ext cx="11857081" cy="861774"/>
          </a:xfrm>
          <a:prstGeom prst="rect">
            <a:avLst/>
          </a:prstGeom>
          <a:noFill/>
        </p:spPr>
        <p:txBody>
          <a:bodyPr wrap="square" rtlCol="0">
            <a:spAutoFit/>
          </a:bodyPr>
          <a:lstStyle/>
          <a:p>
            <a:pPr algn="ctr"/>
            <a:r>
              <a:rPr lang="en" altLang="zh-TW" sz="4800" b="1">
                <a:solidFill>
                  <a:schemeClr val="bg1"/>
                </a:solidFill>
                <a:latin typeface="Arial" panose="020B0604020202020204" pitchFamily="34" charset="0"/>
                <a:ea typeface="Microsoft JhengHei" panose="020B0604030504040204" pitchFamily="34" charset="-120"/>
                <a:cs typeface="Arial" panose="020B0604020202020204" pitchFamily="34" charset="0"/>
              </a:rPr>
              <a:t>Easily install 2.5" or 3.5" HDD or SSD</a:t>
            </a:r>
            <a:endParaRPr lang="zh-TW" altLang="en-US" sz="48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EB252E29-71F6-7440-A5A8-B52C32922D22}"/>
              </a:ext>
            </a:extLst>
          </p:cNvPr>
          <p:cNvSpPr txBox="1"/>
          <p:nvPr/>
        </p:nvSpPr>
        <p:spPr>
          <a:xfrm>
            <a:off x="399392" y="1482173"/>
            <a:ext cx="2712855" cy="416396"/>
          </a:xfrm>
          <a:prstGeom prst="rect">
            <a:avLst/>
          </a:prstGeom>
          <a:noFill/>
        </p:spPr>
        <p:txBody>
          <a:bodyPr wrap="square" rtlCol="0">
            <a:spAutoFit/>
          </a:bodyPr>
          <a:lstStyle/>
          <a:p>
            <a:pPr algn="ctr">
              <a:lnSpc>
                <a:spcPct val="150000"/>
              </a:lnSpc>
            </a:pPr>
            <a:r>
              <a:rPr lang="en-US"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1. Remove the front cover</a:t>
            </a:r>
            <a:endParaRPr lang="zh-TW" altLang="en-US" sz="1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70449B66-4D4C-C348-B57D-F81FB7468C48}"/>
              </a:ext>
            </a:extLst>
          </p:cNvPr>
          <p:cNvSpPr txBox="1"/>
          <p:nvPr/>
        </p:nvSpPr>
        <p:spPr>
          <a:xfrm>
            <a:off x="3399436" y="1482173"/>
            <a:ext cx="3108077" cy="416396"/>
          </a:xfrm>
          <a:prstGeom prst="rect">
            <a:avLst/>
          </a:prstGeom>
          <a:noFill/>
        </p:spPr>
        <p:txBody>
          <a:bodyPr wrap="square" rtlCol="0">
            <a:spAutoFit/>
          </a:bodyPr>
          <a:lstStyle/>
          <a:p>
            <a:pPr algn="ctr">
              <a:lnSpc>
                <a:spcPct val="150000"/>
              </a:lnSpc>
            </a:pPr>
            <a:r>
              <a:rPr lang="en-US"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2. Pull out the hard drive tray</a:t>
            </a:r>
            <a:endParaRPr lang="zh-TW" altLang="en-US" sz="1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45357950-523F-0F40-B72A-46C1D504EDF9}"/>
              </a:ext>
            </a:extLst>
          </p:cNvPr>
          <p:cNvSpPr txBox="1"/>
          <p:nvPr/>
        </p:nvSpPr>
        <p:spPr>
          <a:xfrm>
            <a:off x="6409036" y="1482173"/>
            <a:ext cx="5782964" cy="416396"/>
          </a:xfrm>
          <a:prstGeom prst="rect">
            <a:avLst/>
          </a:prstGeom>
          <a:noFill/>
        </p:spPr>
        <p:txBody>
          <a:bodyPr wrap="square" rtlCol="0">
            <a:spAutoFit/>
          </a:bodyPr>
          <a:lstStyle/>
          <a:p>
            <a:pPr algn="ctr">
              <a:lnSpc>
                <a:spcPct val="150000"/>
              </a:lnSpc>
            </a:pPr>
            <a:r>
              <a:rPr lang="en-US"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3. Use the corresponding screws to install the disk</a:t>
            </a:r>
            <a:endParaRPr lang="zh-TW" altLang="en-US" sz="1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8" name="圖片 7">
            <a:extLst>
              <a:ext uri="{FF2B5EF4-FFF2-40B4-BE49-F238E27FC236}">
                <a16:creationId xmlns:a16="http://schemas.microsoft.com/office/drawing/2014/main" id="{5FBC8006-A68C-4E58-9902-820F1E9721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392" y="1892321"/>
            <a:ext cx="11393214" cy="4328005"/>
          </a:xfrm>
          <a:prstGeom prst="rect">
            <a:avLst/>
          </a:prstGeom>
          <a:effectLst>
            <a:outerShdw blurRad="292100" dist="228600" dir="2700000" algn="tl" rotWithShape="0">
              <a:prstClr val="black">
                <a:alpha val="40000"/>
              </a:prstClr>
            </a:outerShdw>
          </a:effectLst>
        </p:spPr>
      </p:pic>
    </p:spTree>
    <p:extLst>
      <p:ext uri="{BB962C8B-B14F-4D97-AF65-F5344CB8AC3E}">
        <p14:creationId xmlns:p14="http://schemas.microsoft.com/office/powerpoint/2010/main" val="2711636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1D86843E-A596-4654-8D6F-A6EB60C84631}"/>
              </a:ext>
            </a:extLst>
          </p:cNvPr>
          <p:cNvSpPr/>
          <p:nvPr/>
        </p:nvSpPr>
        <p:spPr>
          <a:xfrm>
            <a:off x="-331773" y="3639730"/>
            <a:ext cx="10430633" cy="2929317"/>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6D145690-9FC3-40C6-91F9-9756C9D06195}"/>
              </a:ext>
            </a:extLst>
          </p:cNvPr>
          <p:cNvPicPr>
            <a:picLocks noChangeAspect="1"/>
          </p:cNvPicPr>
          <p:nvPr/>
        </p:nvPicPr>
        <p:blipFill rotWithShape="1">
          <a:blip r:embed="rId2">
            <a:extLst>
              <a:ext uri="{28A0092B-C50C-407E-A947-70E740481C1C}">
                <a14:useLocalDpi xmlns:a14="http://schemas.microsoft.com/office/drawing/2010/main" val="0"/>
              </a:ext>
            </a:extLst>
          </a:blip>
          <a:srcRect l="8999" t="15058" r="2471" b="11601"/>
          <a:stretch/>
        </p:blipFill>
        <p:spPr>
          <a:xfrm>
            <a:off x="0" y="3017127"/>
            <a:ext cx="10717377" cy="1788327"/>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576883" y="418973"/>
            <a:ext cx="11038233" cy="861774"/>
          </a:xfrm>
          <a:prstGeom prst="rect">
            <a:avLst/>
          </a:prstGeom>
          <a:noFill/>
        </p:spPr>
        <p:txBody>
          <a:bodyPr wrap="square" rtlCol="0">
            <a:spAutoFit/>
          </a:bodyPr>
          <a:lstStyle/>
          <a:p>
            <a:pPr algn="ctr"/>
            <a:r>
              <a:rPr lang="en-US" altLang="zh-TW" sz="5000" b="1">
                <a:solidFill>
                  <a:schemeClr val="bg1"/>
                </a:solidFill>
                <a:latin typeface="Arial" panose="020B0604020202020204" pitchFamily="34" charset="0"/>
                <a:ea typeface="微軟正黑體" panose="020B0604030504040204" pitchFamily="34" charset="-120"/>
                <a:cs typeface="Arial" panose="020B0604020202020204" pitchFamily="34" charset="0"/>
              </a:rPr>
              <a:t>HS-264 rear view</a:t>
            </a:r>
            <a:endParaRPr lang="zh-TW" altLang="en-US" sz="5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 name="圖片 2">
            <a:extLst>
              <a:ext uri="{FF2B5EF4-FFF2-40B4-BE49-F238E27FC236}">
                <a16:creationId xmlns:a16="http://schemas.microsoft.com/office/drawing/2014/main" id="{D3569C24-BBFD-41D2-8A1E-08B1CFA5EEC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a:ext>
            </a:extLst>
          </a:blip>
          <a:stretch>
            <a:fillRect/>
          </a:stretch>
        </p:blipFill>
        <p:spPr>
          <a:xfrm>
            <a:off x="0" y="4758117"/>
            <a:ext cx="12192000" cy="2099883"/>
          </a:xfrm>
          <a:prstGeom prst="rect">
            <a:avLst/>
          </a:prstGeom>
          <a:effectLst>
            <a:softEdge rad="12700"/>
          </a:effectLst>
        </p:spPr>
      </p:pic>
      <p:sp>
        <p:nvSpPr>
          <p:cNvPr id="9" name="TextBox 4">
            <a:extLst>
              <a:ext uri="{FF2B5EF4-FFF2-40B4-BE49-F238E27FC236}">
                <a16:creationId xmlns:a16="http://schemas.microsoft.com/office/drawing/2014/main" id="{E7E52EF1-1D42-F14E-BAFD-0028D29D834A}"/>
              </a:ext>
            </a:extLst>
          </p:cNvPr>
          <p:cNvSpPr txBox="1"/>
          <p:nvPr/>
        </p:nvSpPr>
        <p:spPr>
          <a:xfrm>
            <a:off x="62061" y="1876137"/>
            <a:ext cx="1534394" cy="369332"/>
          </a:xfrm>
          <a:prstGeom prst="rect">
            <a:avLst/>
          </a:prstGeom>
          <a:noFill/>
        </p:spPr>
        <p:txBody>
          <a:bodyPr wrap="non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Power input</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11" name="直線單箭頭接點 26">
            <a:extLst>
              <a:ext uri="{FF2B5EF4-FFF2-40B4-BE49-F238E27FC236}">
                <a16:creationId xmlns:a16="http://schemas.microsoft.com/office/drawing/2014/main" id="{BF0178B9-C65A-BA4C-B99C-ADF6A7299BB5}"/>
              </a:ext>
            </a:extLst>
          </p:cNvPr>
          <p:cNvCxnSpPr>
            <a:cxnSpLocks/>
          </p:cNvCxnSpPr>
          <p:nvPr/>
        </p:nvCxnSpPr>
        <p:spPr>
          <a:xfrm flipV="1">
            <a:off x="1275816" y="3918073"/>
            <a:ext cx="0" cy="1186315"/>
          </a:xfrm>
          <a:prstGeom prst="straightConnector1">
            <a:avLst/>
          </a:prstGeom>
          <a:noFill/>
          <a:ln w="19050" cap="rnd" cmpd="sng">
            <a:solidFill>
              <a:schemeClr val="bg1"/>
            </a:solidFill>
            <a:prstDash val="solid"/>
            <a:round/>
            <a:headEnd type="oval" w="lg" len="lg"/>
            <a:tailEnd type="none" w="lg" len="lg"/>
          </a:ln>
          <a:effectLst/>
        </p:spPr>
      </p:cxnSp>
      <p:sp>
        <p:nvSpPr>
          <p:cNvPr id="12" name="TextBox 4">
            <a:extLst>
              <a:ext uri="{FF2B5EF4-FFF2-40B4-BE49-F238E27FC236}">
                <a16:creationId xmlns:a16="http://schemas.microsoft.com/office/drawing/2014/main" id="{8423CA3C-A462-3A4B-9F70-A8D1E6CBEA57}"/>
              </a:ext>
            </a:extLst>
          </p:cNvPr>
          <p:cNvSpPr txBox="1"/>
          <p:nvPr/>
        </p:nvSpPr>
        <p:spPr>
          <a:xfrm>
            <a:off x="944283" y="5247917"/>
            <a:ext cx="1619354" cy="369332"/>
          </a:xfrm>
          <a:prstGeom prst="rect">
            <a:avLst/>
          </a:prstGeom>
          <a:noFill/>
        </p:spPr>
        <p:txBody>
          <a:bodyPr wrap="non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Reset button</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13" name="接點: 肘形 88">
            <a:extLst>
              <a:ext uri="{FF2B5EF4-FFF2-40B4-BE49-F238E27FC236}">
                <a16:creationId xmlns:a16="http://schemas.microsoft.com/office/drawing/2014/main" id="{6DAA82A9-C678-504A-A416-B4EF0F930FA4}"/>
              </a:ext>
            </a:extLst>
          </p:cNvPr>
          <p:cNvCxnSpPr>
            <a:cxnSpLocks/>
          </p:cNvCxnSpPr>
          <p:nvPr/>
        </p:nvCxnSpPr>
        <p:spPr>
          <a:xfrm rot="5400000" flipV="1">
            <a:off x="3001383" y="2875231"/>
            <a:ext cx="2" cy="934740"/>
          </a:xfrm>
          <a:prstGeom prst="bentConnector3">
            <a:avLst>
              <a:gd name="adj1" fmla="val -24977300000"/>
            </a:avLst>
          </a:prstGeom>
          <a:ln w="1905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單箭頭接點 26">
            <a:extLst>
              <a:ext uri="{FF2B5EF4-FFF2-40B4-BE49-F238E27FC236}">
                <a16:creationId xmlns:a16="http://schemas.microsoft.com/office/drawing/2014/main" id="{287AE544-4C64-1542-83A2-FE30E44A8284}"/>
              </a:ext>
            </a:extLst>
          </p:cNvPr>
          <p:cNvCxnSpPr>
            <a:cxnSpLocks/>
          </p:cNvCxnSpPr>
          <p:nvPr/>
        </p:nvCxnSpPr>
        <p:spPr>
          <a:xfrm>
            <a:off x="3001384" y="2401822"/>
            <a:ext cx="0" cy="419710"/>
          </a:xfrm>
          <a:prstGeom prst="straightConnector1">
            <a:avLst/>
          </a:prstGeom>
          <a:noFill/>
          <a:ln w="19050" cap="rnd" cmpd="sng">
            <a:solidFill>
              <a:schemeClr val="bg1"/>
            </a:solidFill>
            <a:prstDash val="solid"/>
            <a:round/>
            <a:headEnd type="oval" w="lg" len="lg"/>
            <a:tailEnd type="none" w="lg" len="lg"/>
          </a:ln>
          <a:effectLst/>
        </p:spPr>
      </p:cxnSp>
      <p:sp>
        <p:nvSpPr>
          <p:cNvPr id="15" name="TextBox 4">
            <a:extLst>
              <a:ext uri="{FF2B5EF4-FFF2-40B4-BE49-F238E27FC236}">
                <a16:creationId xmlns:a16="http://schemas.microsoft.com/office/drawing/2014/main" id="{697AB9D2-537C-3744-969B-DB84B4264224}"/>
              </a:ext>
            </a:extLst>
          </p:cNvPr>
          <p:cNvSpPr txBox="1"/>
          <p:nvPr/>
        </p:nvSpPr>
        <p:spPr>
          <a:xfrm>
            <a:off x="2412522" y="1890433"/>
            <a:ext cx="1159292" cy="369332"/>
          </a:xfrm>
          <a:prstGeom prst="rect">
            <a:avLst/>
          </a:prstGeom>
          <a:noFill/>
        </p:spPr>
        <p:txBody>
          <a:bodyPr wrap="non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HDMI 2.0</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16" name="直線單箭頭接點 26">
            <a:extLst>
              <a:ext uri="{FF2B5EF4-FFF2-40B4-BE49-F238E27FC236}">
                <a16:creationId xmlns:a16="http://schemas.microsoft.com/office/drawing/2014/main" id="{E29AF559-CA56-FD42-BB54-90B85B2C2081}"/>
              </a:ext>
            </a:extLst>
          </p:cNvPr>
          <p:cNvCxnSpPr>
            <a:cxnSpLocks/>
          </p:cNvCxnSpPr>
          <p:nvPr/>
        </p:nvCxnSpPr>
        <p:spPr>
          <a:xfrm>
            <a:off x="4580301" y="2390071"/>
            <a:ext cx="0" cy="946117"/>
          </a:xfrm>
          <a:prstGeom prst="straightConnector1">
            <a:avLst/>
          </a:prstGeom>
          <a:noFill/>
          <a:ln w="19050" cap="rnd" cmpd="sng">
            <a:solidFill>
              <a:schemeClr val="bg1"/>
            </a:solidFill>
            <a:prstDash val="solid"/>
            <a:round/>
            <a:headEnd type="oval" w="lg" len="lg"/>
            <a:tailEnd type="none" w="lg" len="lg"/>
          </a:ln>
          <a:effectLst/>
        </p:spPr>
      </p:cxnSp>
      <p:sp>
        <p:nvSpPr>
          <p:cNvPr id="17" name="矩形 16">
            <a:extLst>
              <a:ext uri="{FF2B5EF4-FFF2-40B4-BE49-F238E27FC236}">
                <a16:creationId xmlns:a16="http://schemas.microsoft.com/office/drawing/2014/main" id="{AA0C854B-DEB3-014F-8F23-72011F88BA58}"/>
              </a:ext>
            </a:extLst>
          </p:cNvPr>
          <p:cNvSpPr/>
          <p:nvPr/>
        </p:nvSpPr>
        <p:spPr>
          <a:xfrm>
            <a:off x="3785570" y="1882330"/>
            <a:ext cx="2101547" cy="369332"/>
          </a:xfrm>
          <a:prstGeom prst="rect">
            <a:avLst/>
          </a:prstGeom>
        </p:spPr>
        <p:txBody>
          <a:bodyPr wrap="square">
            <a:spAutoFit/>
          </a:bodyPr>
          <a:lstStyle/>
          <a:p>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Kensington lock</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0" name="矩形 19">
            <a:extLst>
              <a:ext uri="{FF2B5EF4-FFF2-40B4-BE49-F238E27FC236}">
                <a16:creationId xmlns:a16="http://schemas.microsoft.com/office/drawing/2014/main" id="{98E19A98-83DC-854F-A6ED-732F0F1C4E06}"/>
              </a:ext>
            </a:extLst>
          </p:cNvPr>
          <p:cNvSpPr/>
          <p:nvPr/>
        </p:nvSpPr>
        <p:spPr>
          <a:xfrm>
            <a:off x="7458153" y="1894053"/>
            <a:ext cx="3554811" cy="369332"/>
          </a:xfrm>
          <a:prstGeom prst="rect">
            <a:avLst/>
          </a:prstGeom>
        </p:spPr>
        <p:txBody>
          <a:bodyPr wrap="square">
            <a:spAutoFit/>
          </a:bodyPr>
          <a:lstStyle/>
          <a:p>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2.5GbE (1G, 100M,10Mbps)</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4" name="矩形 23">
            <a:extLst>
              <a:ext uri="{FF2B5EF4-FFF2-40B4-BE49-F238E27FC236}">
                <a16:creationId xmlns:a16="http://schemas.microsoft.com/office/drawing/2014/main" id="{C4D12F74-351F-C247-89C3-09CC60BCEB02}"/>
              </a:ext>
            </a:extLst>
          </p:cNvPr>
          <p:cNvSpPr/>
          <p:nvPr/>
        </p:nvSpPr>
        <p:spPr>
          <a:xfrm>
            <a:off x="5730634" y="5247917"/>
            <a:ext cx="1742933" cy="646331"/>
          </a:xfrm>
          <a:prstGeom prst="rect">
            <a:avLst/>
          </a:prstGeom>
        </p:spPr>
        <p:txBody>
          <a:bodyPr wrap="square">
            <a:sp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USB 3.2 Gen2</a:t>
            </a:r>
          </a:p>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(10Gbps)</a:t>
            </a:r>
          </a:p>
        </p:txBody>
      </p:sp>
      <p:grpSp>
        <p:nvGrpSpPr>
          <p:cNvPr id="50" name="群組 49">
            <a:extLst>
              <a:ext uri="{FF2B5EF4-FFF2-40B4-BE49-F238E27FC236}">
                <a16:creationId xmlns:a16="http://schemas.microsoft.com/office/drawing/2014/main" id="{397A4988-F64D-4BEB-ABD5-B5DAF061E8FA}"/>
              </a:ext>
            </a:extLst>
          </p:cNvPr>
          <p:cNvGrpSpPr/>
          <p:nvPr/>
        </p:nvGrpSpPr>
        <p:grpSpPr>
          <a:xfrm>
            <a:off x="7544408" y="2381741"/>
            <a:ext cx="934740" cy="940780"/>
            <a:chOff x="6483863" y="2329130"/>
            <a:chExt cx="934740" cy="940780"/>
          </a:xfrm>
        </p:grpSpPr>
        <p:cxnSp>
          <p:nvCxnSpPr>
            <p:cNvPr id="48" name="接點: 肘形 88">
              <a:extLst>
                <a:ext uri="{FF2B5EF4-FFF2-40B4-BE49-F238E27FC236}">
                  <a16:creationId xmlns:a16="http://schemas.microsoft.com/office/drawing/2014/main" id="{6D34CF0E-CE5F-4D16-B2BC-4DC040B31979}"/>
                </a:ext>
              </a:extLst>
            </p:cNvPr>
            <p:cNvCxnSpPr>
              <a:cxnSpLocks/>
            </p:cNvCxnSpPr>
            <p:nvPr/>
          </p:nvCxnSpPr>
          <p:spPr>
            <a:xfrm rot="5400000" flipV="1">
              <a:off x="6951232" y="2802539"/>
              <a:ext cx="2" cy="934740"/>
            </a:xfrm>
            <a:prstGeom prst="bentConnector3">
              <a:avLst>
                <a:gd name="adj1" fmla="val -24977300000"/>
              </a:avLst>
            </a:prstGeom>
            <a:ln w="1905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直線單箭頭接點 26">
              <a:extLst>
                <a:ext uri="{FF2B5EF4-FFF2-40B4-BE49-F238E27FC236}">
                  <a16:creationId xmlns:a16="http://schemas.microsoft.com/office/drawing/2014/main" id="{203BC9A0-01EC-4BB1-BA30-4F56E00F2DC3}"/>
                </a:ext>
              </a:extLst>
            </p:cNvPr>
            <p:cNvCxnSpPr>
              <a:cxnSpLocks/>
            </p:cNvCxnSpPr>
            <p:nvPr/>
          </p:nvCxnSpPr>
          <p:spPr>
            <a:xfrm>
              <a:off x="6951233" y="2329130"/>
              <a:ext cx="0" cy="419710"/>
            </a:xfrm>
            <a:prstGeom prst="straightConnector1">
              <a:avLst/>
            </a:prstGeom>
            <a:noFill/>
            <a:ln w="19050" cap="rnd" cmpd="sng">
              <a:solidFill>
                <a:schemeClr val="bg1"/>
              </a:solidFill>
              <a:prstDash val="solid"/>
              <a:round/>
              <a:headEnd type="oval" w="lg" len="lg"/>
              <a:tailEnd type="none" w="lg" len="lg"/>
            </a:ln>
            <a:effectLst/>
          </p:spPr>
        </p:cxnSp>
      </p:grpSp>
      <p:cxnSp>
        <p:nvCxnSpPr>
          <p:cNvPr id="53" name="直線單箭頭接點 26">
            <a:extLst>
              <a:ext uri="{FF2B5EF4-FFF2-40B4-BE49-F238E27FC236}">
                <a16:creationId xmlns:a16="http://schemas.microsoft.com/office/drawing/2014/main" id="{6C59A3D8-F832-443B-A3C5-39EA0EE58036}"/>
              </a:ext>
            </a:extLst>
          </p:cNvPr>
          <p:cNvCxnSpPr>
            <a:cxnSpLocks/>
          </p:cNvCxnSpPr>
          <p:nvPr/>
        </p:nvCxnSpPr>
        <p:spPr>
          <a:xfrm>
            <a:off x="676516" y="2401822"/>
            <a:ext cx="0" cy="946117"/>
          </a:xfrm>
          <a:prstGeom prst="straightConnector1">
            <a:avLst/>
          </a:prstGeom>
          <a:noFill/>
          <a:ln w="19050" cap="rnd" cmpd="sng">
            <a:solidFill>
              <a:schemeClr val="bg1"/>
            </a:solidFill>
            <a:prstDash val="solid"/>
            <a:round/>
            <a:headEnd type="oval" w="lg" len="lg"/>
            <a:tailEnd type="none" w="lg" len="lg"/>
          </a:ln>
          <a:effectLst/>
        </p:spPr>
      </p:cxnSp>
      <p:cxnSp>
        <p:nvCxnSpPr>
          <p:cNvPr id="55" name="直線單箭頭接點 26">
            <a:extLst>
              <a:ext uri="{FF2B5EF4-FFF2-40B4-BE49-F238E27FC236}">
                <a16:creationId xmlns:a16="http://schemas.microsoft.com/office/drawing/2014/main" id="{5792591E-FF44-4FC9-A4A7-AF919A4FC1D2}"/>
              </a:ext>
            </a:extLst>
          </p:cNvPr>
          <p:cNvCxnSpPr>
            <a:cxnSpLocks/>
          </p:cNvCxnSpPr>
          <p:nvPr/>
        </p:nvCxnSpPr>
        <p:spPr>
          <a:xfrm flipV="1">
            <a:off x="6633262" y="4325815"/>
            <a:ext cx="0" cy="778573"/>
          </a:xfrm>
          <a:prstGeom prst="straightConnector1">
            <a:avLst/>
          </a:prstGeom>
          <a:noFill/>
          <a:ln w="19050" cap="rnd" cmpd="sng">
            <a:solidFill>
              <a:schemeClr val="bg1"/>
            </a:solidFill>
            <a:prstDash val="solid"/>
            <a:round/>
            <a:headEnd type="oval" w="lg" len="lg"/>
            <a:tailEnd type="none" w="lg" len="lg"/>
          </a:ln>
          <a:effectLst/>
        </p:spPr>
      </p:cxnSp>
      <p:cxnSp>
        <p:nvCxnSpPr>
          <p:cNvPr id="57" name="直線單箭頭接點 26">
            <a:extLst>
              <a:ext uri="{FF2B5EF4-FFF2-40B4-BE49-F238E27FC236}">
                <a16:creationId xmlns:a16="http://schemas.microsoft.com/office/drawing/2014/main" id="{C343235C-A3B0-4C0A-872E-B51427636919}"/>
              </a:ext>
            </a:extLst>
          </p:cNvPr>
          <p:cNvCxnSpPr>
            <a:cxnSpLocks/>
          </p:cNvCxnSpPr>
          <p:nvPr/>
        </p:nvCxnSpPr>
        <p:spPr>
          <a:xfrm flipV="1">
            <a:off x="9379491" y="4009291"/>
            <a:ext cx="0" cy="1095097"/>
          </a:xfrm>
          <a:prstGeom prst="straightConnector1">
            <a:avLst/>
          </a:prstGeom>
          <a:noFill/>
          <a:ln w="19050" cap="rnd" cmpd="sng">
            <a:solidFill>
              <a:schemeClr val="bg1"/>
            </a:solidFill>
            <a:prstDash val="solid"/>
            <a:round/>
            <a:headEnd type="oval" w="lg" len="lg"/>
            <a:tailEnd type="none" w="lg" len="lg"/>
          </a:ln>
          <a:effectLst/>
        </p:spPr>
      </p:cxnSp>
      <p:sp>
        <p:nvSpPr>
          <p:cNvPr id="60" name="TextBox 4">
            <a:extLst>
              <a:ext uri="{FF2B5EF4-FFF2-40B4-BE49-F238E27FC236}">
                <a16:creationId xmlns:a16="http://schemas.microsoft.com/office/drawing/2014/main" id="{6AC7B1AE-5508-49F9-A9C8-C615E2BFD2E6}"/>
              </a:ext>
            </a:extLst>
          </p:cNvPr>
          <p:cNvSpPr txBox="1"/>
          <p:nvPr/>
        </p:nvSpPr>
        <p:spPr>
          <a:xfrm>
            <a:off x="8825493" y="5295147"/>
            <a:ext cx="1653017" cy="369332"/>
          </a:xfrm>
          <a:prstGeom prst="rect">
            <a:avLst/>
          </a:prstGeom>
          <a:noFill/>
        </p:spPr>
        <p:txBody>
          <a:bodyPr wrap="non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Power switch</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3316520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1D86843E-A596-4654-8D6F-A6EB60C84631}"/>
              </a:ext>
            </a:extLst>
          </p:cNvPr>
          <p:cNvSpPr/>
          <p:nvPr/>
        </p:nvSpPr>
        <p:spPr>
          <a:xfrm>
            <a:off x="5273954" y="1206039"/>
            <a:ext cx="8145361" cy="2929317"/>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618999" y="285363"/>
            <a:ext cx="5668680" cy="2800767"/>
          </a:xfrm>
          <a:prstGeom prst="rect">
            <a:avLst/>
          </a:prstGeom>
          <a:noFill/>
        </p:spPr>
        <p:txBody>
          <a:bodyPr wrap="square" lIns="91440" tIns="45720" rIns="91440" bIns="45720" rtlCol="0" anchor="t">
            <a:spAutoFit/>
          </a:bodyPr>
          <a:lstStyle/>
          <a:p>
            <a:r>
              <a:rPr lang="en" altLang="zh-TW" sz="4400" b="1">
                <a:solidFill>
                  <a:schemeClr val="bg1"/>
                </a:solidFill>
                <a:latin typeface="Arial" panose="020B0604020202020204" pitchFamily="34" charset="0"/>
                <a:ea typeface="微軟正黑體"/>
                <a:cs typeface="Arial" panose="020B0604020202020204" pitchFamily="34" charset="0"/>
              </a:rPr>
              <a:t>High-performance GPU with two HDMI outputs and up to 4K 60Hz resolution</a:t>
            </a:r>
            <a:endParaRPr lang="zh-TW" altLang="en-US" sz="4400" b="1">
              <a:solidFill>
                <a:schemeClr val="bg1"/>
              </a:solidFill>
              <a:latin typeface="Arial" panose="020B0604020202020204" pitchFamily="34" charset="0"/>
              <a:ea typeface="微軟正黑體"/>
              <a:cs typeface="Arial" panose="020B0604020202020204" pitchFamily="34" charset="0"/>
            </a:endParaRPr>
          </a:p>
        </p:txBody>
      </p:sp>
      <p:pic>
        <p:nvPicPr>
          <p:cNvPr id="3" name="圖片 2">
            <a:extLst>
              <a:ext uri="{FF2B5EF4-FFF2-40B4-BE49-F238E27FC236}">
                <a16:creationId xmlns:a16="http://schemas.microsoft.com/office/drawing/2014/main" id="{D3569C24-BBFD-41D2-8A1E-08B1CFA5EE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87901"/>
            <a:ext cx="12192000" cy="3170099"/>
          </a:xfrm>
          <a:prstGeom prst="rect">
            <a:avLst/>
          </a:prstGeom>
          <a:effectLst>
            <a:softEdge rad="12700"/>
          </a:effectLst>
        </p:spPr>
      </p:pic>
      <p:sp>
        <p:nvSpPr>
          <p:cNvPr id="36" name="文字方塊 35">
            <a:extLst>
              <a:ext uri="{FF2B5EF4-FFF2-40B4-BE49-F238E27FC236}">
                <a16:creationId xmlns:a16="http://schemas.microsoft.com/office/drawing/2014/main" id="{92F36B6B-375F-8447-982C-42A2EE0D7DFC}"/>
              </a:ext>
            </a:extLst>
          </p:cNvPr>
          <p:cNvSpPr txBox="1"/>
          <p:nvPr/>
        </p:nvSpPr>
        <p:spPr>
          <a:xfrm>
            <a:off x="4370312" y="5835418"/>
            <a:ext cx="3451376" cy="584775"/>
          </a:xfrm>
          <a:prstGeom prst="rect">
            <a:avLst/>
          </a:prstGeom>
          <a:noFill/>
        </p:spPr>
        <p:txBody>
          <a:bodyPr wrap="square">
            <a:spAutoFit/>
          </a:bodyPr>
          <a:lstStyle/>
          <a:p>
            <a:pPr marR="0" lvl="0" algn="ctr" defTabSz="914400" rtl="0" eaLnBrk="1" fontAlgn="auto" latinLnBrk="0" hangingPunct="1">
              <a:lnSpc>
                <a:spcPct val="100000"/>
              </a:lnSpc>
              <a:spcBef>
                <a:spcPct val="20000"/>
              </a:spcBef>
              <a:spcAft>
                <a:spcPts val="0"/>
              </a:spcAft>
              <a:buClrTx/>
              <a:buSzTx/>
              <a:tabLst/>
              <a:defRPr/>
            </a:pPr>
            <a:r>
              <a:rPr kumimoji="1" lang="en-US" altLang="zh-TW" sz="1600" b="1">
                <a:solidFill>
                  <a:srgbClr val="0D0D0D"/>
                </a:solidFill>
                <a:latin typeface="Arial" panose="020B0604020202020204" pitchFamily="34" charset="0"/>
                <a:ea typeface="微軟正黑體" panose="020B0604030504040204" pitchFamily="34" charset="-120"/>
                <a:cs typeface="Arial" panose="020B0604020202020204" pitchFamily="34" charset="0"/>
              </a:rPr>
              <a:t>Support up to </a:t>
            </a:r>
            <a:r>
              <a:rPr kumimoji="1" lang="en-US" altLang="zh-TW" sz="1600" b="1" i="0" u="none" strike="noStrike" kern="1200" cap="none" spc="0" normalizeH="0" baseline="0" noProof="0">
                <a:ln>
                  <a:noFill/>
                </a:ln>
                <a:solidFill>
                  <a:srgbClr val="0D0D0D"/>
                </a:solidFill>
                <a:effectLst/>
                <a:uLnTx/>
                <a:uFillTx/>
                <a:latin typeface="Arial" panose="020B0604020202020204" pitchFamily="34" charset="0"/>
                <a:ea typeface="微軟正黑體" panose="020B0604030504040204" pitchFamily="34" charset="-120"/>
                <a:cs typeface="Arial" panose="020B0604020202020204" pitchFamily="34" charset="0"/>
              </a:rPr>
              <a:t> 4K </a:t>
            </a:r>
            <a:r>
              <a:rPr kumimoji="1" lang="en-US" altLang="zh-TW" sz="1600" b="1">
                <a:solidFill>
                  <a:srgbClr val="0D0D0D"/>
                </a:solidFill>
                <a:latin typeface="Arial" panose="020B0604020202020204" pitchFamily="34" charset="0"/>
                <a:ea typeface="微軟正黑體" panose="020B0604030504040204" pitchFamily="34" charset="-120"/>
                <a:cs typeface="Arial" panose="020B0604020202020204" pitchFamily="34" charset="0"/>
              </a:rPr>
              <a:t>@60Hz</a:t>
            </a:r>
            <a:br>
              <a:rPr kumimoji="1" lang="en-US" altLang="zh-TW" sz="1600" b="1">
                <a:solidFill>
                  <a:srgbClr val="0D0D0D"/>
                </a:solidFill>
                <a:latin typeface="Arial" panose="020B0604020202020204" pitchFamily="34" charset="0"/>
                <a:ea typeface="微軟正黑體" panose="020B0604030504040204" pitchFamily="34" charset="-120"/>
                <a:cs typeface="Arial" panose="020B0604020202020204" pitchFamily="34" charset="0"/>
              </a:rPr>
            </a:br>
            <a:r>
              <a:rPr kumimoji="1" lang="en-US" altLang="zh-TW" sz="1600" b="1" i="0" u="none" strike="noStrike" kern="1200" cap="none" spc="0" normalizeH="0" baseline="0" noProof="0">
                <a:ln>
                  <a:noFill/>
                </a:ln>
                <a:solidFill>
                  <a:srgbClr val="0D0D0D"/>
                </a:solidFill>
                <a:effectLst/>
                <a:uLnTx/>
                <a:uFillTx/>
                <a:latin typeface="Arial" panose="020B0604020202020204" pitchFamily="34" charset="0"/>
                <a:ea typeface="微軟正黑體" panose="020B0604030504040204" pitchFamily="34" charset="-120"/>
                <a:cs typeface="Arial" panose="020B0604020202020204" pitchFamily="34" charset="0"/>
              </a:rPr>
              <a:t>HDMI outputs</a:t>
            </a:r>
            <a:endParaRPr kumimoji="1" lang="en-US" altLang="zh-CN" sz="1600" b="1" i="0" u="none" strike="noStrike" kern="1200" cap="none" spc="0" normalizeH="0" baseline="0" noProof="0">
              <a:ln>
                <a:noFill/>
              </a:ln>
              <a:solidFill>
                <a:srgbClr val="0D0D0D"/>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7" name="文字方塊 36">
            <a:extLst>
              <a:ext uri="{FF2B5EF4-FFF2-40B4-BE49-F238E27FC236}">
                <a16:creationId xmlns:a16="http://schemas.microsoft.com/office/drawing/2014/main" id="{B7CBED42-E617-B047-A7E4-E3F885FCC617}"/>
              </a:ext>
            </a:extLst>
          </p:cNvPr>
          <p:cNvSpPr txBox="1"/>
          <p:nvPr/>
        </p:nvSpPr>
        <p:spPr>
          <a:xfrm>
            <a:off x="8253536" y="5835418"/>
            <a:ext cx="3451377" cy="584775"/>
          </a:xfrm>
          <a:prstGeom prst="rect">
            <a:avLst/>
          </a:prstGeom>
          <a:noFill/>
        </p:spPr>
        <p:txBody>
          <a:bodyPr wrap="square">
            <a:spAutoFit/>
          </a:bodyPr>
          <a:lstStyle/>
          <a:p>
            <a:pPr marR="0" lvl="0" algn="ctr" defTabSz="914400" rtl="0" eaLnBrk="1" fontAlgn="auto" latinLnBrk="0" hangingPunct="1">
              <a:lnSpc>
                <a:spcPct val="100000"/>
              </a:lnSpc>
              <a:spcBef>
                <a:spcPct val="20000"/>
              </a:spcBef>
              <a:spcAft>
                <a:spcPts val="0"/>
              </a:spcAft>
              <a:buClrTx/>
              <a:buSzTx/>
              <a:tabLst/>
              <a:defRPr/>
            </a:pPr>
            <a:r>
              <a:rPr kumimoji="1" lang="en-US" altLang="zh-TW" sz="1600" b="1" kern="1200">
                <a:solidFill>
                  <a:srgbClr val="0D0D0D"/>
                </a:solidFill>
                <a:latin typeface="Arial" panose="020B0604020202020204" pitchFamily="34" charset="0"/>
                <a:ea typeface="微軟正黑體" panose="020B0604030504040204" pitchFamily="34" charset="-120"/>
                <a:cs typeface="Arial" panose="020B0604020202020204" pitchFamily="34" charset="0"/>
              </a:rPr>
              <a:t>Support</a:t>
            </a:r>
            <a:r>
              <a:rPr kumimoji="1" lang="zh-TW" altLang="en-US" sz="1600" b="1" kern="1200">
                <a:solidFill>
                  <a:srgbClr val="0D0D0D"/>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1600" b="1" kern="1200">
                <a:solidFill>
                  <a:srgbClr val="0D0D0D"/>
                </a:solidFill>
                <a:latin typeface="Arial" panose="020B0604020202020204" pitchFamily="34" charset="0"/>
                <a:ea typeface="微軟正黑體" panose="020B0604030504040204" pitchFamily="34" charset="-120"/>
                <a:cs typeface="Arial" panose="020B0604020202020204" pitchFamily="34" charset="0"/>
              </a:rPr>
              <a:t>h.264/265</a:t>
            </a:r>
            <a:br>
              <a:rPr kumimoji="1" lang="en-US" altLang="zh-TW" sz="1600" b="1" kern="1200">
                <a:solidFill>
                  <a:srgbClr val="0D0D0D"/>
                </a:solidFill>
                <a:latin typeface="Arial" panose="020B0604020202020204" pitchFamily="34" charset="0"/>
                <a:ea typeface="微軟正黑體" panose="020B0604030504040204" pitchFamily="34" charset="-120"/>
                <a:cs typeface="Arial" panose="020B0604020202020204" pitchFamily="34" charset="0"/>
              </a:rPr>
            </a:br>
            <a:r>
              <a:rPr kumimoji="1" lang="en-US" altLang="zh-TW" sz="1600" b="1">
                <a:solidFill>
                  <a:srgbClr val="0D0D0D"/>
                </a:solidFill>
                <a:latin typeface="Arial" panose="020B0604020202020204" pitchFamily="34" charset="0"/>
                <a:ea typeface="微軟正黑體" panose="020B0604030504040204" pitchFamily="34" charset="-120"/>
                <a:cs typeface="Arial" panose="020B0604020202020204" pitchFamily="34" charset="0"/>
              </a:rPr>
              <a:t>hardware transcoding</a:t>
            </a:r>
            <a:endParaRPr kumimoji="1" lang="en-US" altLang="zh-CN" sz="1600" b="1" kern="1200">
              <a:solidFill>
                <a:srgbClr val="0D0D0D"/>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81">
            <a:extLst>
              <a:ext uri="{FF2B5EF4-FFF2-40B4-BE49-F238E27FC236}">
                <a16:creationId xmlns:a16="http://schemas.microsoft.com/office/drawing/2014/main" id="{F256B975-553B-E342-91AA-7213023F97AA}"/>
              </a:ext>
            </a:extLst>
          </p:cNvPr>
          <p:cNvSpPr/>
          <p:nvPr/>
        </p:nvSpPr>
        <p:spPr>
          <a:xfrm>
            <a:off x="559695" y="5835418"/>
            <a:ext cx="3097904" cy="584775"/>
          </a:xfrm>
          <a:prstGeom prst="rect">
            <a:avLst/>
          </a:prstGeom>
        </p:spPr>
        <p:txBody>
          <a:bodyPr wrap="square">
            <a:spAutoFit/>
          </a:bodyPr>
          <a:lstStyle/>
          <a:p>
            <a:pPr lvl="0" algn="ctr"/>
            <a:r>
              <a:rPr kumimoji="1" lang="en-US" altLang="zh-TW" sz="1600" b="1">
                <a:solidFill>
                  <a:srgbClr val="0D0D0D"/>
                </a:solidFill>
                <a:latin typeface="Arial" panose="020B0604020202020204" pitchFamily="34" charset="0"/>
                <a:ea typeface="微軟正黑體" panose="020B0604030504040204" pitchFamily="34" charset="-120"/>
                <a:cs typeface="Arial" panose="020B0604020202020204" pitchFamily="34" charset="0"/>
              </a:rPr>
              <a:t>New Graphic process unit</a:t>
            </a:r>
          </a:p>
          <a:p>
            <a:pPr lvl="0" algn="ctr"/>
            <a:r>
              <a:rPr kumimoji="1" lang="en-US" altLang="zh-TW" sz="1600" b="1">
                <a:solidFill>
                  <a:srgbClr val="0D0D0D"/>
                </a:solidFill>
                <a:latin typeface="Arial" panose="020B0604020202020204" pitchFamily="34" charset="0"/>
                <a:ea typeface="微軟正黑體" panose="020B0604030504040204" pitchFamily="34" charset="-120"/>
                <a:cs typeface="Arial" panose="020B0604020202020204" pitchFamily="34" charset="0"/>
              </a:rPr>
              <a:t>Intel UHD Graphics</a:t>
            </a:r>
          </a:p>
        </p:txBody>
      </p:sp>
      <p:pic>
        <p:nvPicPr>
          <p:cNvPr id="13" name="圖形 12">
            <a:extLst>
              <a:ext uri="{FF2B5EF4-FFF2-40B4-BE49-F238E27FC236}">
                <a16:creationId xmlns:a16="http://schemas.microsoft.com/office/drawing/2014/main" id="{EED40CB0-09F0-4665-9D47-FBE2F2551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4203" y="4278574"/>
            <a:ext cx="1538675" cy="1119037"/>
          </a:xfrm>
          <a:prstGeom prst="rect">
            <a:avLst/>
          </a:prstGeom>
        </p:spPr>
      </p:pic>
      <p:pic>
        <p:nvPicPr>
          <p:cNvPr id="17" name="圖形 16">
            <a:extLst>
              <a:ext uri="{FF2B5EF4-FFF2-40B4-BE49-F238E27FC236}">
                <a16:creationId xmlns:a16="http://schemas.microsoft.com/office/drawing/2014/main" id="{8FB1FE51-02E3-4BD9-9191-9B1F678AEB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0275" y="4261387"/>
            <a:ext cx="1649931" cy="1199950"/>
          </a:xfrm>
          <a:prstGeom prst="rect">
            <a:avLst/>
          </a:prstGeom>
        </p:spPr>
      </p:pic>
      <p:pic>
        <p:nvPicPr>
          <p:cNvPr id="5" name="圖片 4">
            <a:extLst>
              <a:ext uri="{FF2B5EF4-FFF2-40B4-BE49-F238E27FC236}">
                <a16:creationId xmlns:a16="http://schemas.microsoft.com/office/drawing/2014/main" id="{57546FD4-0F3C-43E6-9AC9-320C706C67EB}"/>
              </a:ext>
            </a:extLst>
          </p:cNvPr>
          <p:cNvPicPr>
            <a:picLocks noChangeAspect="1"/>
          </p:cNvPicPr>
          <p:nvPr/>
        </p:nvPicPr>
        <p:blipFill rotWithShape="1">
          <a:blip r:embed="rId7">
            <a:extLst>
              <a:ext uri="{28A0092B-C50C-407E-A947-70E740481C1C}">
                <a14:useLocalDpi xmlns:a14="http://schemas.microsoft.com/office/drawing/2010/main" val="0"/>
              </a:ext>
            </a:extLst>
          </a:blip>
          <a:srcRect r="55830"/>
          <a:stretch/>
        </p:blipFill>
        <p:spPr>
          <a:xfrm>
            <a:off x="5462684" y="1036624"/>
            <a:ext cx="6729316" cy="3046988"/>
          </a:xfrm>
          <a:prstGeom prst="rect">
            <a:avLst/>
          </a:prstGeom>
        </p:spPr>
      </p:pic>
      <p:pic>
        <p:nvPicPr>
          <p:cNvPr id="12" name="圖形 11">
            <a:extLst>
              <a:ext uri="{FF2B5EF4-FFF2-40B4-BE49-F238E27FC236}">
                <a16:creationId xmlns:a16="http://schemas.microsoft.com/office/drawing/2014/main" id="{FBE6A281-145A-42FB-8A91-20A48B13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9420" y="4135356"/>
            <a:ext cx="1474187" cy="1474187"/>
          </a:xfrm>
          <a:prstGeom prst="rect">
            <a:avLst/>
          </a:prstGeom>
        </p:spPr>
      </p:pic>
    </p:spTree>
    <p:extLst>
      <p:ext uri="{BB962C8B-B14F-4D97-AF65-F5344CB8AC3E}">
        <p14:creationId xmlns:p14="http://schemas.microsoft.com/office/powerpoint/2010/main" val="1936323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576883" y="418973"/>
            <a:ext cx="11038233" cy="861774"/>
          </a:xfrm>
          <a:prstGeom prst="rect">
            <a:avLst/>
          </a:prstGeom>
          <a:noFill/>
        </p:spPr>
        <p:txBody>
          <a:bodyPr wrap="square" rtlCol="0">
            <a:spAutoFit/>
          </a:bodyPr>
          <a:lstStyle/>
          <a:p>
            <a:pPr algn="ctr"/>
            <a:r>
              <a:rPr lang="en-US"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rPr>
              <a:t>Specifications</a:t>
            </a:r>
            <a:endParaRPr lang="zh-TW" altLang="en-US" sz="4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圓角 2">
            <a:extLst>
              <a:ext uri="{FF2B5EF4-FFF2-40B4-BE49-F238E27FC236}">
                <a16:creationId xmlns:a16="http://schemas.microsoft.com/office/drawing/2014/main" id="{DE46D9C8-733A-4E3E-9548-42AAA624DECF}"/>
              </a:ext>
            </a:extLst>
          </p:cNvPr>
          <p:cNvSpPr/>
          <p:nvPr/>
        </p:nvSpPr>
        <p:spPr>
          <a:xfrm>
            <a:off x="2063469" y="1074217"/>
            <a:ext cx="7509409" cy="4709565"/>
          </a:xfrm>
          <a:prstGeom prst="roundRect">
            <a:avLst>
              <a:gd name="adj" fmla="val 4508"/>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4" name="圖片 3" descr="一張含有 文字, 監視器, 螢幕擷取畫面, 電腦 的圖片&#10;&#10;自動產生的描述">
            <a:extLst>
              <a:ext uri="{FF2B5EF4-FFF2-40B4-BE49-F238E27FC236}">
                <a16:creationId xmlns:a16="http://schemas.microsoft.com/office/drawing/2014/main" id="{1B174A68-E7F6-43CC-B8A9-D93A3D76BB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193" b="13817"/>
          <a:stretch/>
        </p:blipFill>
        <p:spPr>
          <a:xfrm>
            <a:off x="773579" y="1618407"/>
            <a:ext cx="11052553" cy="5239594"/>
          </a:xfrm>
          <a:prstGeom prst="rect">
            <a:avLst/>
          </a:prstGeom>
        </p:spPr>
      </p:pic>
      <p:graphicFrame>
        <p:nvGraphicFramePr>
          <p:cNvPr id="2" name="表格 4">
            <a:extLst>
              <a:ext uri="{FF2B5EF4-FFF2-40B4-BE49-F238E27FC236}">
                <a16:creationId xmlns:a16="http://schemas.microsoft.com/office/drawing/2014/main" id="{B245B425-042A-AF4B-A111-458104807800}"/>
              </a:ext>
            </a:extLst>
          </p:cNvPr>
          <p:cNvGraphicFramePr>
            <a:graphicFrameLocks noGrp="1"/>
          </p:cNvGraphicFramePr>
          <p:nvPr>
            <p:extLst>
              <p:ext uri="{D42A27DB-BD31-4B8C-83A1-F6EECF244321}">
                <p14:modId xmlns:p14="http://schemas.microsoft.com/office/powerpoint/2010/main" val="2792012024"/>
              </p:ext>
            </p:extLst>
          </p:nvPr>
        </p:nvGraphicFramePr>
        <p:xfrm>
          <a:off x="1971675" y="1885950"/>
          <a:ext cx="8175906" cy="4767559"/>
        </p:xfrm>
        <a:graphic>
          <a:graphicData uri="http://schemas.openxmlformats.org/drawingml/2006/table">
            <a:tbl>
              <a:tblPr firstRow="1" bandRow="1">
                <a:tableStyleId>{00A15C55-8517-42AA-B614-E9B94910E393}</a:tableStyleId>
              </a:tblPr>
              <a:tblGrid>
                <a:gridCol w="1997806">
                  <a:extLst>
                    <a:ext uri="{9D8B030D-6E8A-4147-A177-3AD203B41FA5}">
                      <a16:colId xmlns:a16="http://schemas.microsoft.com/office/drawing/2014/main" val="1207737352"/>
                    </a:ext>
                  </a:extLst>
                </a:gridCol>
                <a:gridCol w="6178100">
                  <a:extLst>
                    <a:ext uri="{9D8B030D-6E8A-4147-A177-3AD203B41FA5}">
                      <a16:colId xmlns:a16="http://schemas.microsoft.com/office/drawing/2014/main" val="2684064367"/>
                    </a:ext>
                  </a:extLst>
                </a:gridCol>
              </a:tblGrid>
              <a:tr h="437554">
                <a:tc>
                  <a:txBody>
                    <a:bodyPr/>
                    <a:lstStyle/>
                    <a:p>
                      <a:r>
                        <a:rPr lang="en-US" altLang="zh-TW" sz="2200">
                          <a:solidFill>
                            <a:schemeClr val="tx1"/>
                          </a:solidFill>
                          <a:latin typeface="Arial" panose="020B0604020202020204" pitchFamily="34" charset="0"/>
                          <a:ea typeface="微軟正黑體" panose="020B0604030504040204" pitchFamily="34" charset="-120"/>
                          <a:cs typeface="Arial" panose="020B0604020202020204" pitchFamily="34" charset="0"/>
                        </a:rPr>
                        <a:t>Ordering P/N</a:t>
                      </a:r>
                      <a:endParaRPr lang="zh-TW" altLang="en-US" sz="220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solidFill>
                            <a:schemeClr val="tx1"/>
                          </a:solidFill>
                          <a:latin typeface="Arial" panose="020B0604020202020204" pitchFamily="34" charset="0"/>
                          <a:ea typeface="微軟正黑體" panose="020B0604030504040204" pitchFamily="34" charset="-120"/>
                          <a:cs typeface="Arial" panose="020B0604020202020204" pitchFamily="34" charset="0"/>
                        </a:rPr>
                        <a:t>HS-264-8G</a:t>
                      </a:r>
                      <a:endParaRPr lang="zh-TW" altLang="en-US" sz="220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438231149"/>
                  </a:ext>
                </a:extLst>
              </a:tr>
              <a:tr h="437554">
                <a:tc>
                  <a:txBody>
                    <a:bodyPr/>
                    <a:lstStyle/>
                    <a:p>
                      <a:r>
                        <a:rPr lang="en-US" altLang="zh-TW" sz="2200">
                          <a:latin typeface="Arial" panose="020B0604020202020204" pitchFamily="34" charset="0"/>
                          <a:ea typeface="微軟正黑體" panose="020B0604030504040204" pitchFamily="34" charset="-120"/>
                          <a:cs typeface="Arial" panose="020B0604020202020204" pitchFamily="34" charset="0"/>
                        </a:rPr>
                        <a:t>CPU</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Intel Celeron N5105; quad-core, up to 2.9GHz</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2614072701"/>
                  </a:ext>
                </a:extLst>
              </a:tr>
              <a:tr h="444055">
                <a:tc>
                  <a:txBody>
                    <a:bodyPr/>
                    <a:lstStyle/>
                    <a:p>
                      <a:r>
                        <a:rPr lang="en-US" altLang="zh-TW" sz="2200">
                          <a:latin typeface="Arial" panose="020B0604020202020204" pitchFamily="34" charset="0"/>
                          <a:ea typeface="微軟正黑體" panose="020B0604030504040204" pitchFamily="34" charset="-120"/>
                          <a:cs typeface="Arial" panose="020B0604020202020204" pitchFamily="34" charset="0"/>
                        </a:rPr>
                        <a:t>Graphics </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Intel UHD Graphics </a:t>
                      </a:r>
                    </a:p>
                    <a:p>
                      <a:pPr algn="ctr"/>
                      <a:r>
                        <a:rPr lang="en-US" altLang="zh-TW" sz="2200">
                          <a:latin typeface="Arial" panose="020B0604020202020204" pitchFamily="34" charset="0"/>
                          <a:ea typeface="微軟正黑體" panose="020B0604030504040204" pitchFamily="34" charset="-120"/>
                          <a:cs typeface="Arial" panose="020B0604020202020204" pitchFamily="34" charset="0"/>
                        </a:rPr>
                        <a:t>(up to 4K output &amp; transcoding)</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840237439"/>
                  </a:ext>
                </a:extLst>
              </a:tr>
              <a:tr h="437554">
                <a:tc>
                  <a:txBody>
                    <a:bodyPr/>
                    <a:lstStyle/>
                    <a:p>
                      <a:r>
                        <a:rPr lang="en-US" altLang="zh-TW" sz="2200">
                          <a:latin typeface="Arial" panose="020B0604020202020204" pitchFamily="34" charset="0"/>
                          <a:ea typeface="微軟正黑體" panose="020B0604030504040204" pitchFamily="34" charset="-120"/>
                          <a:cs typeface="Arial" panose="020B0604020202020204" pitchFamily="34" charset="0"/>
                        </a:rPr>
                        <a:t>Memory</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8GB not expandable </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3118661809"/>
                  </a:ext>
                </a:extLst>
              </a:tr>
              <a:tr h="505127">
                <a:tc>
                  <a:txBody>
                    <a:bodyPr/>
                    <a:lstStyle/>
                    <a:p>
                      <a:r>
                        <a:rPr lang="en-US" altLang="zh-TW" sz="2200">
                          <a:latin typeface="Arial" panose="020B0604020202020204" pitchFamily="34" charset="0"/>
                          <a:ea typeface="微軟正黑體" panose="020B0604030504040204" pitchFamily="34" charset="-120"/>
                          <a:cs typeface="Arial" panose="020B0604020202020204" pitchFamily="34" charset="0"/>
                        </a:rPr>
                        <a:t>Drive bays</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2 x 2.5”/3.5” HDD/SSD SATA III 6Gbps</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1182264036"/>
                  </a:ext>
                </a:extLst>
              </a:tr>
              <a:tr h="437554">
                <a:tc>
                  <a:txBody>
                    <a:bodyPr/>
                    <a:lstStyle/>
                    <a:p>
                      <a:r>
                        <a:rPr lang="en-US" altLang="zh-TW" sz="2200">
                          <a:latin typeface="Arial" panose="020B0604020202020204" pitchFamily="34" charset="0"/>
                          <a:ea typeface="微軟正黑體" panose="020B0604030504040204" pitchFamily="34" charset="-120"/>
                          <a:cs typeface="Arial" panose="020B0604020202020204" pitchFamily="34" charset="0"/>
                        </a:rPr>
                        <a:t>Ethernet</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2 x 2.5G NBASE-T</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2010095532"/>
                  </a:ext>
                </a:extLst>
              </a:tr>
              <a:tr h="437554">
                <a:tc>
                  <a:txBody>
                    <a:bodyPr/>
                    <a:lstStyle/>
                    <a:p>
                      <a:r>
                        <a:rPr lang="en-US" altLang="zh-TW" sz="2200">
                          <a:latin typeface="Arial" panose="020B0604020202020204" pitchFamily="34" charset="0"/>
                          <a:ea typeface="微軟正黑體" panose="020B0604030504040204" pitchFamily="34" charset="-120"/>
                          <a:cs typeface="Arial" panose="020B0604020202020204" pitchFamily="34" charset="0"/>
                        </a:rPr>
                        <a:t>USB</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2 x USB 3.2 Gen 2 (10Gbps); Type-A</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3552997762"/>
                  </a:ext>
                </a:extLst>
              </a:tr>
              <a:tr h="437554">
                <a:tc>
                  <a:txBody>
                    <a:bodyPr/>
                    <a:lstStyle/>
                    <a:p>
                      <a:r>
                        <a:rPr lang="en-US" altLang="zh-TW" sz="2200">
                          <a:latin typeface="Arial" panose="020B0604020202020204" pitchFamily="34" charset="0"/>
                          <a:ea typeface="微軟正黑體" panose="020B0604030504040204" pitchFamily="34" charset="-120"/>
                          <a:cs typeface="Arial" panose="020B0604020202020204" pitchFamily="34" charset="0"/>
                        </a:rPr>
                        <a:t>IR</a:t>
                      </a:r>
                      <a:r>
                        <a:rPr lang="zh-TW" altLang="en-US" sz="2200">
                          <a:latin typeface="Arial" panose="020B0604020202020204" pitchFamily="34" charset="0"/>
                          <a:ea typeface="微軟正黑體" panose="020B0604030504040204" pitchFamily="34" charset="-120"/>
                          <a:cs typeface="Arial" panose="020B0604020202020204" pitchFamily="34" charset="0"/>
                        </a:rPr>
                        <a:t> </a:t>
                      </a:r>
                      <a:r>
                        <a:rPr lang="en" altLang="zh-TW" sz="2200">
                          <a:latin typeface="Arial" panose="020B0604020202020204" pitchFamily="34" charset="0"/>
                          <a:ea typeface="微軟正黑體" panose="020B0604030504040204" pitchFamily="34" charset="-120"/>
                          <a:cs typeface="Arial" panose="020B0604020202020204" pitchFamily="34" charset="0"/>
                        </a:rPr>
                        <a:t>receiver</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Support (Optional RM-IR004)</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1345376459"/>
                  </a:ext>
                </a:extLst>
              </a:tr>
              <a:tr h="437554">
                <a:tc>
                  <a:txBody>
                    <a:bodyPr/>
                    <a:lstStyle/>
                    <a:p>
                      <a:r>
                        <a:rPr lang="en" altLang="zh-TW" sz="2200">
                          <a:latin typeface="Arial" panose="020B0604020202020204" pitchFamily="34" charset="0"/>
                          <a:ea typeface="微軟正黑體" panose="020B0604030504040204" pitchFamily="34" charset="-120"/>
                          <a:cs typeface="Arial" panose="020B0604020202020204" pitchFamily="34" charset="0"/>
                        </a:rPr>
                        <a:t>Kensington</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Support</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654414823"/>
                  </a:ext>
                </a:extLst>
              </a:tr>
              <a:tr h="437554">
                <a:tc>
                  <a:txBody>
                    <a:bodyPr/>
                    <a:lstStyle/>
                    <a:p>
                      <a:r>
                        <a:rPr lang="en-US" altLang="zh-TW" sz="2200">
                          <a:latin typeface="Arial" panose="020B0604020202020204" pitchFamily="34" charset="0"/>
                          <a:ea typeface="微軟正黑體" panose="020B0604030504040204" pitchFamily="34" charset="-120"/>
                          <a:cs typeface="Arial" panose="020B0604020202020204" pitchFamily="34" charset="0"/>
                        </a:rPr>
                        <a:t>Power</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en-US" altLang="zh-TW" sz="2200">
                          <a:latin typeface="Arial" panose="020B0604020202020204" pitchFamily="34" charset="0"/>
                          <a:ea typeface="微軟正黑體" panose="020B0604030504040204" pitchFamily="34" charset="-120"/>
                          <a:cs typeface="Arial" panose="020B0604020202020204" pitchFamily="34" charset="0"/>
                        </a:rPr>
                        <a:t>External adapter 60W; 100-240VAC</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864493581"/>
                  </a:ext>
                </a:extLst>
              </a:tr>
            </a:tbl>
          </a:graphicData>
        </a:graphic>
      </p:graphicFrame>
    </p:spTree>
    <p:extLst>
      <p:ext uri="{BB962C8B-B14F-4D97-AF65-F5344CB8AC3E}">
        <p14:creationId xmlns:p14="http://schemas.microsoft.com/office/powerpoint/2010/main" val="424940516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寬螢幕</PresentationFormat>
  <Slides>43</Slides>
  <Notes>3</Notes>
  <HiddenSlides>0</HiddenSlides>
  <ScaleCrop>false</ScaleCrop>
  <HeadingPairs>
    <vt:vector size="4" baseType="variant">
      <vt:variant>
        <vt:lpstr>佈景主題</vt:lpstr>
      </vt:variant>
      <vt:variant>
        <vt:i4>1</vt:i4>
      </vt:variant>
      <vt:variant>
        <vt:lpstr>投影片標題</vt:lpstr>
      </vt:variant>
      <vt:variant>
        <vt:i4>43</vt:i4>
      </vt:variant>
    </vt:vector>
  </HeadingPairs>
  <TitlesOfParts>
    <vt:vector size="44"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revision>6</cp:revision>
  <dcterms:created xsi:type="dcterms:W3CDTF">2021-03-26T08:21:54Z</dcterms:created>
  <dcterms:modified xsi:type="dcterms:W3CDTF">2022-01-19T08:58:25Z</dcterms:modified>
</cp:coreProperties>
</file>