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70" r:id="rId2"/>
    <p:sldId id="296" r:id="rId3"/>
    <p:sldId id="295" r:id="rId4"/>
    <p:sldId id="298" r:id="rId5"/>
    <p:sldId id="299" r:id="rId6"/>
    <p:sldId id="328" r:id="rId7"/>
    <p:sldId id="297" r:id="rId8"/>
    <p:sldId id="313" r:id="rId9"/>
    <p:sldId id="326" r:id="rId10"/>
    <p:sldId id="334" r:id="rId11"/>
    <p:sldId id="279" r:id="rId12"/>
    <p:sldId id="311" r:id="rId13"/>
    <p:sldId id="331" r:id="rId14"/>
    <p:sldId id="332" r:id="rId15"/>
    <p:sldId id="336" r:id="rId16"/>
    <p:sldId id="333" r:id="rId17"/>
    <p:sldId id="301" r:id="rId18"/>
    <p:sldId id="314" r:id="rId19"/>
    <p:sldId id="315" r:id="rId20"/>
    <p:sldId id="303" r:id="rId21"/>
    <p:sldId id="325" r:id="rId22"/>
    <p:sldId id="300" r:id="rId23"/>
    <p:sldId id="312" r:id="rId24"/>
    <p:sldId id="304" r:id="rId25"/>
    <p:sldId id="306" r:id="rId26"/>
    <p:sldId id="316" r:id="rId27"/>
    <p:sldId id="317" r:id="rId28"/>
    <p:sldId id="319" r:id="rId29"/>
    <p:sldId id="320" r:id="rId30"/>
    <p:sldId id="327" r:id="rId31"/>
    <p:sldId id="302" r:id="rId32"/>
    <p:sldId id="324" r:id="rId33"/>
    <p:sldId id="329" r:id="rId34"/>
    <p:sldId id="330" r:id="rId35"/>
    <p:sldId id="305" r:id="rId36"/>
    <p:sldId id="322" r:id="rId37"/>
    <p:sldId id="323" r:id="rId38"/>
    <p:sldId id="335" r:id="rId39"/>
    <p:sldId id="307" r:id="rId40"/>
    <p:sldId id="308" r:id="rId41"/>
    <p:sldId id="309" r:id="rId42"/>
    <p:sldId id="310" r:id="rId43"/>
    <p:sldId id="281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0E4"/>
    <a:srgbClr val="FA7A06"/>
    <a:srgbClr val="0D0D0D"/>
    <a:srgbClr val="B47800"/>
    <a:srgbClr val="A4BACF"/>
    <a:srgbClr val="73D3CE"/>
    <a:srgbClr val="222625"/>
    <a:srgbClr val="1D1D1F"/>
    <a:srgbClr val="A7BDD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538FE-6B09-4CF5-27D4-CF8A76278689}" v="16" dt="2022-01-19T06:24:47.490"/>
    <p1510:client id="{328628A4-4739-3048-B654-6371D4A329DB}" v="3471" dt="2022-01-19T01:40:32.364"/>
    <p1510:client id="{44BD92B8-CBE3-496C-88B4-E07561EF2E6E}" v="1110" dt="2022-01-19T02:22:13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2022/1/19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2022/1/19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75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TW"/>
              <a:t>https://</a:t>
            </a:r>
            <a:r>
              <a:rPr kumimoji="1" lang="en" altLang="zh-TW" err="1"/>
              <a:t>www.qnap.com</a:t>
            </a:r>
            <a:r>
              <a:rPr kumimoji="1" lang="en" altLang="zh-TW"/>
              <a:t>/event/2020/world-backup-day/</a:t>
            </a:r>
            <a:r>
              <a:rPr kumimoji="1" lang="en" altLang="zh-TW" err="1"/>
              <a:t>zh-tw</a:t>
            </a:r>
            <a:r>
              <a:rPr kumimoji="1" lang="en" altLang="zh-TW"/>
              <a:t>/’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87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, 廚房電器, 咖啡機 的圖片&#10;&#10;自動產生的描述">
            <a:extLst>
              <a:ext uri="{FF2B5EF4-FFF2-40B4-BE49-F238E27FC236}">
                <a16:creationId xmlns:a16="http://schemas.microsoft.com/office/drawing/2014/main" id="{B71987D2-DEA0-45FB-B4B0-0318A41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 的圖片&#10;&#10;自動產生的描述">
            <a:extLst>
              <a:ext uri="{FF2B5EF4-FFF2-40B4-BE49-F238E27FC236}">
                <a16:creationId xmlns:a16="http://schemas.microsoft.com/office/drawing/2014/main" id="{EF35865F-CDDD-4562-8215-1E8F19A65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B2DBB26-1667-4FF5-95EE-58A401F9BA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0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1FED1AC-1DD2-4A5E-A402-9F6123ACB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牆, 室內, 架子 的圖片&#10;&#10;自動產生的描述">
            <a:extLst>
              <a:ext uri="{FF2B5EF4-FFF2-40B4-BE49-F238E27FC236}">
                <a16:creationId xmlns:a16="http://schemas.microsoft.com/office/drawing/2014/main" id="{B3BAECF7-EA93-42E9-8F77-1A22B5ED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2" t="4722"/>
          <a:stretch/>
        </p:blipFill>
        <p:spPr>
          <a:xfrm>
            <a:off x="0" y="0"/>
            <a:ext cx="11176000" cy="6858000"/>
          </a:xfrm>
          <a:prstGeom prst="rect">
            <a:avLst/>
          </a:prstGeom>
        </p:spPr>
      </p:pic>
      <p:pic>
        <p:nvPicPr>
          <p:cNvPr id="4" name="圖片 3" descr="一張含有 牆, 室內, 架子 的圖片&#10;&#10;自動產生的描述">
            <a:extLst>
              <a:ext uri="{FF2B5EF4-FFF2-40B4-BE49-F238E27FC236}">
                <a16:creationId xmlns:a16="http://schemas.microsoft.com/office/drawing/2014/main" id="{B05D2B11-8285-44F9-9F1F-ED7AD5D2B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46" t="4722"/>
          <a:stretch/>
        </p:blipFill>
        <p:spPr>
          <a:xfrm flipH="1">
            <a:off x="11176000" y="0"/>
            <a:ext cx="10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3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電視, 牆 的圖片&#10;&#10;自動產生的描述">
            <a:extLst>
              <a:ext uri="{FF2B5EF4-FFF2-40B4-BE49-F238E27FC236}">
                <a16:creationId xmlns:a16="http://schemas.microsoft.com/office/drawing/2014/main" id="{C064528B-6155-481C-8298-944C9732C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監視器, 電子用品, 室內 的圖片&#10;&#10;自動產生的描述">
            <a:extLst>
              <a:ext uri="{FF2B5EF4-FFF2-40B4-BE49-F238E27FC236}">
                <a16:creationId xmlns:a16="http://schemas.microsoft.com/office/drawing/2014/main" id="{B22595B2-8325-4A13-A760-406E045BB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6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6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7C7F57DE-D788-4DD3-A8E5-3312D01D51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2CB8A01B-4379-4B19-B1F9-663C0E1E5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98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C462A0-82C2-48D6-989D-8BB7B72857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用品, 顯示 的圖片&#10;&#10;自動產生的描述">
            <a:extLst>
              <a:ext uri="{FF2B5EF4-FFF2-40B4-BE49-F238E27FC236}">
                <a16:creationId xmlns:a16="http://schemas.microsoft.com/office/drawing/2014/main" id="{37B1F271-4EBC-4404-BF7E-E56648CE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98" r="14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室內, 牆, 電子用品 的圖片&#10;&#10;自動產生的描述">
            <a:extLst>
              <a:ext uri="{FF2B5EF4-FFF2-40B4-BE49-F238E27FC236}">
                <a16:creationId xmlns:a16="http://schemas.microsoft.com/office/drawing/2014/main" id="{6561521C-BA9C-46A1-A38F-CE9FD015D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8" t="2684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1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, 顯示 的圖片&#10;&#10;自動產生的描述">
            <a:extLst>
              <a:ext uri="{FF2B5EF4-FFF2-40B4-BE49-F238E27FC236}">
                <a16:creationId xmlns:a16="http://schemas.microsoft.com/office/drawing/2014/main" id="{273CE5BC-9633-4B2D-9D48-7EA6AC59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, 顯示 的圖片&#10;&#10;自動產生的描述">
            <a:extLst>
              <a:ext uri="{FF2B5EF4-FFF2-40B4-BE49-F238E27FC236}">
                <a16:creationId xmlns:a16="http://schemas.microsoft.com/office/drawing/2014/main" id="{273CE5BC-9633-4B2D-9D48-7EA6AC59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90" b="75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9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牆, 室內, 電子用品 的圖片&#10;&#10;自動產生的描述">
            <a:extLst>
              <a:ext uri="{FF2B5EF4-FFF2-40B4-BE49-F238E27FC236}">
                <a16:creationId xmlns:a16="http://schemas.microsoft.com/office/drawing/2014/main" id="{6ECF56B0-DEAA-4CC5-964B-D081F6D74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3C9F6C20-B2F5-4EC2-9AFF-3D64AEEF9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10BCC44-4129-4CBF-B893-BDD9BE570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75" r:id="rId3"/>
    <p:sldLayoutId id="2147483684" r:id="rId4"/>
    <p:sldLayoutId id="2147483676" r:id="rId5"/>
    <p:sldLayoutId id="2147483680" r:id="rId6"/>
    <p:sldLayoutId id="2147483681" r:id="rId7"/>
    <p:sldLayoutId id="2147483682" r:id="rId8"/>
    <p:sldLayoutId id="2147483672" r:id="rId9"/>
    <p:sldLayoutId id="2147483673" r:id="rId10"/>
    <p:sldLayoutId id="2147483678" r:id="rId11"/>
    <p:sldLayoutId id="2147483683" r:id="rId12"/>
    <p:sldLayoutId id="2147483671" r:id="rId13"/>
    <p:sldLayoutId id="2147483663" r:id="rId14"/>
    <p:sldLayoutId id="2147483677" r:id="rId15"/>
    <p:sldLayoutId id="2147483670" r:id="rId16"/>
    <p:sldLayoutId id="2147483674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sv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svg"/><Relationship Id="rId19" Type="http://schemas.openxmlformats.org/officeDocument/2006/relationships/image" Target="../media/image80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15.svg"/><Relationship Id="rId3" Type="http://schemas.microsoft.com/office/2007/relationships/hdphoto" Target="../media/hdphoto2.wdp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svg"/><Relationship Id="rId11" Type="http://schemas.openxmlformats.org/officeDocument/2006/relationships/image" Target="../media/image113.svg"/><Relationship Id="rId5" Type="http://schemas.openxmlformats.org/officeDocument/2006/relationships/image" Target="../media/image107.png"/><Relationship Id="rId10" Type="http://schemas.openxmlformats.org/officeDocument/2006/relationships/image" Target="../media/image112.sv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5.png"/><Relationship Id="rId7" Type="http://schemas.openxmlformats.org/officeDocument/2006/relationships/image" Target="../media/image1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microsoft.com/office/2007/relationships/hdphoto" Target="../media/hdphoto1.wdp"/><Relationship Id="rId7" Type="http://schemas.openxmlformats.org/officeDocument/2006/relationships/image" Target="../media/image133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sv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hyperlink" Target="https://www.qnap.com/go/software/hybrid-backup-sync" TargetMode="External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Relationship Id="rId14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, 廚房電器 的圖片&#10;&#10;自動產生的描述">
            <a:extLst>
              <a:ext uri="{FF2B5EF4-FFF2-40B4-BE49-F238E27FC236}">
                <a16:creationId xmlns:a16="http://schemas.microsoft.com/office/drawing/2014/main" id="{9841ED72-87B7-4E4E-B304-16367CB5E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3884178" y="2047285"/>
            <a:ext cx="47662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48165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提供滿速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295MB/s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的傳輸效率</a:t>
            </a:r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/>
          <a:stretch/>
        </p:blipFill>
        <p:spPr>
          <a:xfrm>
            <a:off x="0" y="1749880"/>
            <a:ext cx="8875228" cy="48819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D663F18-5597-D445-9917-ED7FB4C21D81}"/>
              </a:ext>
            </a:extLst>
          </p:cNvPr>
          <p:cNvSpPr txBox="1"/>
          <p:nvPr/>
        </p:nvSpPr>
        <p:spPr>
          <a:xfrm>
            <a:off x="8237037" y="2182179"/>
            <a:ext cx="3711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endParaRPr lang="en-US" altLang="zh-TW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PC:</a:t>
            </a:r>
          </a:p>
          <a:p>
            <a:pPr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 AMD EPYC 8-core CPU; 64GB Memory; Windows 10 Pro</a:t>
            </a:r>
          </a:p>
          <a:p>
            <a:pPr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</a:t>
            </a:r>
          </a:p>
          <a:p>
            <a:pPr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HS-264-8G</a:t>
            </a:r>
          </a:p>
          <a:p>
            <a:pPr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Samsung 870 EVO 250GB; RAID0</a:t>
            </a:r>
          </a:p>
          <a:p>
            <a:pPr>
              <a:spcBef>
                <a:spcPts val="1800"/>
              </a:spcBef>
            </a:pPr>
            <a:endParaRPr lang="zh-TW" altLang="en-US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EF3D065-93D5-2942-AEC8-697570798E48}"/>
              </a:ext>
            </a:extLst>
          </p:cNvPr>
          <p:cNvSpPr txBox="1"/>
          <p:nvPr/>
        </p:nvSpPr>
        <p:spPr>
          <a:xfrm>
            <a:off x="1059779" y="5428343"/>
            <a:ext cx="2599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Windows File Transfer </a:t>
            </a:r>
          </a:p>
          <a:p>
            <a:r>
              <a:rPr kumimoji="1"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Windows </a:t>
            </a:r>
            <a:r>
              <a: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大檔傳輸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BB9DF4-B09D-EC44-8EAA-0FD1886A0082}"/>
              </a:ext>
            </a:extLst>
          </p:cNvPr>
          <p:cNvSpPr txBox="1"/>
          <p:nvPr/>
        </p:nvSpPr>
        <p:spPr>
          <a:xfrm>
            <a:off x="1110726" y="3404446"/>
            <a:ext cx="207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Download (MB/s)</a:t>
            </a:r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CF3A2D3-4F6D-CA43-A800-E46F0096551D}"/>
              </a:ext>
            </a:extLst>
          </p:cNvPr>
          <p:cNvSpPr txBox="1"/>
          <p:nvPr/>
        </p:nvSpPr>
        <p:spPr>
          <a:xfrm>
            <a:off x="1110726" y="4793667"/>
            <a:ext cx="1747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Upload (MB/s)</a:t>
            </a:r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C3F80F-E263-7D40-A61D-5E6F210F6479}"/>
              </a:ext>
            </a:extLst>
          </p:cNvPr>
          <p:cNvSpPr/>
          <p:nvPr/>
        </p:nvSpPr>
        <p:spPr>
          <a:xfrm>
            <a:off x="1248229" y="2496457"/>
            <a:ext cx="4731657" cy="62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3200" b="1"/>
              <a:t>295</a:t>
            </a:r>
            <a:endParaRPr kumimoji="1" lang="zh-TW" altLang="en-US" sz="32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5283B7F-BCE6-F54D-9631-CC0EB9123AFD}"/>
              </a:ext>
            </a:extLst>
          </p:cNvPr>
          <p:cNvSpPr/>
          <p:nvPr/>
        </p:nvSpPr>
        <p:spPr>
          <a:xfrm>
            <a:off x="1248228" y="4071183"/>
            <a:ext cx="4731657" cy="62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3200" b="1"/>
              <a:t>295</a:t>
            </a:r>
            <a:endParaRPr kumimoji="1" lang="zh-TW" altLang="en-US" sz="3200" b="1"/>
          </a:p>
        </p:txBody>
      </p:sp>
    </p:spTree>
    <p:extLst>
      <p:ext uri="{BB962C8B-B14F-4D97-AF65-F5344CB8AC3E}">
        <p14:creationId xmlns:p14="http://schemas.microsoft.com/office/powerpoint/2010/main" val="307139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5069D633-679D-4CA4-BD4C-D6622EAE0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2099" y="799599"/>
            <a:ext cx="4242404" cy="25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D02BF77-9E71-4B51-B04C-3A8627FA9FA8}"/>
              </a:ext>
            </a:extLst>
          </p:cNvPr>
          <p:cNvSpPr txBox="1"/>
          <p:nvPr/>
        </p:nvSpPr>
        <p:spPr>
          <a:xfrm>
            <a:off x="673321" y="411628"/>
            <a:ext cx="6086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HS-264 </a:t>
            </a:r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即刻開放訂購！</a:t>
            </a:r>
            <a:endParaRPr lang="en-US" altLang="zh-TW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全系列享有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年標準保固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，可額外延長至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年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7C1F899-8666-F249-8C22-F46E0836B622}"/>
              </a:ext>
            </a:extLst>
          </p:cNvPr>
          <p:cNvSpPr txBox="1"/>
          <p:nvPr/>
        </p:nvSpPr>
        <p:spPr>
          <a:xfrm>
            <a:off x="673321" y="1955453"/>
            <a:ext cx="7123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訂購料號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: </a:t>
            </a:r>
            <a:r>
              <a:rPr lang="en" altLang="zh-TW" sz="240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EXTW-GREEN-3Y</a:t>
            </a:r>
            <a:r>
              <a:rPr lang="zh-TW" altLang="en-US" sz="240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（額外延長三年保固）</a:t>
            </a:r>
            <a:endParaRPr lang="en-US" altLang="zh-TW" sz="240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7554FC-A3EB-AC47-B5B0-252971B26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43" y="2579516"/>
            <a:ext cx="3793073" cy="37930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E37C0DE-C279-D34E-8D6A-C094C1F91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575" y="2579516"/>
            <a:ext cx="3793072" cy="37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699208" y="2014935"/>
            <a:ext cx="64692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</a:t>
            </a:r>
            <a:r>
              <a:rPr lang="en-US" altLang="zh-TW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QTS 5.0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D02BF77-9E71-4B51-B04C-3A8627FA9FA8}"/>
              </a:ext>
            </a:extLst>
          </p:cNvPr>
          <p:cNvSpPr txBox="1"/>
          <p:nvPr/>
        </p:nvSpPr>
        <p:spPr>
          <a:xfrm>
            <a:off x="718258" y="3046602"/>
            <a:ext cx="4006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更快、更簡單且更安全，</a:t>
            </a:r>
            <a:b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QVPN/</a:t>
            </a:r>
            <a:r>
              <a:rPr lang="en-US" altLang="zh-TW" sz="2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WireGuard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VPN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960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QTS 5.0 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搭配新版本</a:t>
            </a:r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Linux Kernel 5.10 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提升安全性、並大幅優化使用介面</a:t>
            </a:r>
          </a:p>
        </p:txBody>
      </p:sp>
      <p:pic>
        <p:nvPicPr>
          <p:cNvPr id="8" name="Google Shape;115;p21">
            <a:extLst>
              <a:ext uri="{FF2B5EF4-FFF2-40B4-BE49-F238E27FC236}">
                <a16:creationId xmlns:a16="http://schemas.microsoft.com/office/drawing/2014/main" id="{7007A6EE-9EA7-6A42-B1BC-4804BCB285FB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672"/>
          <a:stretch/>
        </p:blipFill>
        <p:spPr>
          <a:xfrm>
            <a:off x="6734014" y="2682720"/>
            <a:ext cx="2529146" cy="338757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9" name="Google Shape;116;p21">
            <a:extLst>
              <a:ext uri="{FF2B5EF4-FFF2-40B4-BE49-F238E27FC236}">
                <a16:creationId xmlns:a16="http://schemas.microsoft.com/office/drawing/2014/main" id="{BFD7C87E-EB52-3142-832D-663824F1334E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821" y="2682720"/>
            <a:ext cx="2763956" cy="338757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0" name="Google Shape;100;p19">
            <a:extLst>
              <a:ext uri="{FF2B5EF4-FFF2-40B4-BE49-F238E27FC236}">
                <a16:creationId xmlns:a16="http://schemas.microsoft.com/office/drawing/2014/main" id="{809FCE1D-5E73-FF4C-80EF-1A571D3208CD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81" y="2682720"/>
            <a:ext cx="6165666" cy="339634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8FDC97-E3CA-1B48-BA1F-544CA7E9FFB9}"/>
              </a:ext>
            </a:extLst>
          </p:cNvPr>
          <p:cNvSpPr txBox="1"/>
          <p:nvPr/>
        </p:nvSpPr>
        <p:spPr>
          <a:xfrm>
            <a:off x="328814" y="231338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簡化初次安裝步驟、優化使用者介面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C9DFEE-28C1-9447-BA6B-D3CC4897C7EF}"/>
              </a:ext>
            </a:extLst>
          </p:cNvPr>
          <p:cNvSpPr txBox="1"/>
          <p:nvPr/>
        </p:nvSpPr>
        <p:spPr>
          <a:xfrm>
            <a:off x="6662769" y="23133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分組通知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2CA5BE8-E31F-D443-982A-B1D3051832EB}"/>
              </a:ext>
            </a:extLst>
          </p:cNvPr>
          <p:cNvSpPr txBox="1"/>
          <p:nvPr/>
        </p:nvSpPr>
        <p:spPr>
          <a:xfrm>
            <a:off x="9334405" y="23133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操作指引</a:t>
            </a:r>
          </a:p>
        </p:txBody>
      </p:sp>
    </p:spTree>
    <p:extLst>
      <p:ext uri="{BB962C8B-B14F-4D97-AF65-F5344CB8AC3E}">
        <p14:creationId xmlns:p14="http://schemas.microsoft.com/office/powerpoint/2010/main" val="402268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390398"/>
            <a:ext cx="110382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QVPN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sz="4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QuWAN</a:t>
            </a:r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Mesh VPN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4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提供多種</a:t>
            </a:r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VPN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方案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3F35F30-36E3-B343-A2A0-E73861791C87}"/>
              </a:ext>
            </a:extLst>
          </p:cNvPr>
          <p:cNvSpPr txBox="1"/>
          <p:nvPr/>
        </p:nvSpPr>
        <p:spPr>
          <a:xfrm>
            <a:off x="877121" y="4311708"/>
            <a:ext cx="3734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QuWAN Mesh VPN </a:t>
            </a: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連線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FA43449-161F-4048-8EFD-1AAF116DAB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D352AE5-0803-DA4E-BC99-92D9B15E1F03}"/>
              </a:ext>
            </a:extLst>
          </p:cNvPr>
          <p:cNvSpPr txBox="1"/>
          <p:nvPr/>
        </p:nvSpPr>
        <p:spPr>
          <a:xfrm>
            <a:off x="6638630" y="4324350"/>
            <a:ext cx="3017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QVPN </a:t>
            </a: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虛擬私有網路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F479781-52BC-8048-B126-AD999326044A}"/>
              </a:ext>
            </a:extLst>
          </p:cNvPr>
          <p:cNvSpPr txBox="1"/>
          <p:nvPr/>
        </p:nvSpPr>
        <p:spPr>
          <a:xfrm>
            <a:off x="894177" y="4800944"/>
            <a:ext cx="4629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QuWAN SD-WAN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智慧網路優化方案，支援自動組建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IPsec VPN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加密網路，讓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VMware Hypervisor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平台可組建安全的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Mesh VPN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網路，提升多點連線安全。</a:t>
            </a:r>
            <a:b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kumimoji="1" lang="zh-TW" altLang="en-US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B4DA961-C02A-8C4E-97CB-D7423D7A6466}"/>
              </a:ext>
            </a:extLst>
          </p:cNvPr>
          <p:cNvSpPr txBox="1"/>
          <p:nvPr/>
        </p:nvSpPr>
        <p:spPr>
          <a:xfrm>
            <a:off x="6640133" y="4800944"/>
            <a:ext cx="4485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讓您透過電腦、手機等裝置建立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VPN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連線至遠端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並存取其內容或服務。您亦可透過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QVPN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用作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VPN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1C50A89-059F-C047-B7A9-BF92EB6F3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97" y="2351187"/>
            <a:ext cx="1625600" cy="1625600"/>
          </a:xfrm>
          <a:prstGeom prst="rect">
            <a:avLst/>
          </a:prstGeom>
          <a:effectLst>
            <a:outerShdw blurRad="292100" dist="330200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E721746-3329-2240-A923-94196A2EC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57" y="2335859"/>
            <a:ext cx="1625600" cy="1625600"/>
          </a:xfrm>
          <a:prstGeom prst="rect">
            <a:avLst/>
          </a:prstGeom>
          <a:effectLst>
            <a:outerShdw blurRad="292100" dist="3302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58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QTS 5.0 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起內建 </a:t>
            </a:r>
            <a:r>
              <a:rPr lang="en-US" altLang="zh-TW" sz="4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WireGuard</a:t>
            </a:r>
            <a:r>
              <a:rPr lang="en-US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VPN</a:t>
            </a:r>
            <a:endParaRPr lang="zh-TW" altLang="en-US" sz="4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90120539-3491-FA4E-8DCA-0CC2CCC4FB5B}"/>
              </a:ext>
            </a:extLst>
          </p:cNvPr>
          <p:cNvSpPr txBox="1">
            <a:spLocks/>
          </p:cNvSpPr>
          <p:nvPr/>
        </p:nvSpPr>
        <p:spPr>
          <a:xfrm>
            <a:off x="660749" y="2088118"/>
            <a:ext cx="4697483" cy="336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40665" indent="-240665">
              <a:lnSpc>
                <a:spcPts val="3500"/>
              </a:lnSpc>
              <a:spcBef>
                <a:spcPts val="20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全新 </a:t>
            </a:r>
            <a:r>
              <a:rPr lang="en" altLang="zh-TW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QVPN </a:t>
            </a:r>
            <a:r>
              <a:rPr lang="zh-TW" altLang="en-US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的 </a:t>
            </a:r>
            <a:r>
              <a:rPr lang="en" altLang="zh-TW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WireGuard VPN</a:t>
            </a:r>
            <a:r>
              <a:rPr lang="zh-TW" altLang="en-US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，更加輕量、容易設定，支援多種用戶平台，速度大幅提升，是個人用戶</a:t>
            </a:r>
            <a:r>
              <a:rPr lang="en-US" altLang="zh-TW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在家工作的必備工具。</a:t>
            </a:r>
            <a:endParaRPr lang="en-US" altLang="zh-TW" sz="2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ea"/>
              <a:sym typeface="+mn-lt"/>
            </a:endParaRPr>
          </a:p>
          <a:p>
            <a:pPr marL="240665" indent="-240665">
              <a:lnSpc>
                <a:spcPts val="3500"/>
              </a:lnSpc>
              <a:spcBef>
                <a:spcPts val="20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連線 </a:t>
            </a:r>
            <a:r>
              <a:rPr lang="en-US" altLang="zh-TW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NAS</a:t>
            </a:r>
            <a:r>
              <a:rPr lang="zh-TW" altLang="en-US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 更安全且方便</a:t>
            </a:r>
            <a:r>
              <a:rPr lang="en-US" altLang="zh-TW" sz="2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.</a:t>
            </a:r>
          </a:p>
        </p:txBody>
      </p:sp>
      <p:pic>
        <p:nvPicPr>
          <p:cNvPr id="9" name="圖片 10">
            <a:extLst>
              <a:ext uri="{FF2B5EF4-FFF2-40B4-BE49-F238E27FC236}">
                <a16:creationId xmlns:a16="http://schemas.microsoft.com/office/drawing/2014/main" id="{FA42BF1D-C474-104D-81FB-EF6D8C7A6A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3" y="3060498"/>
            <a:ext cx="3491038" cy="1832795"/>
          </a:xfrm>
          <a:prstGeom prst="rect">
            <a:avLst/>
          </a:prstGeom>
        </p:spPr>
      </p:pic>
      <p:pic>
        <p:nvPicPr>
          <p:cNvPr id="10" name="圖片 32">
            <a:extLst>
              <a:ext uri="{FF2B5EF4-FFF2-40B4-BE49-F238E27FC236}">
                <a16:creationId xmlns:a16="http://schemas.microsoft.com/office/drawing/2014/main" id="{1A6931B4-DD2B-AC40-9C0D-B58884B06B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385" y="1795254"/>
            <a:ext cx="3847681" cy="2181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FA43449-161F-4048-8EFD-1AAF116DAB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95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2861383" y="3300810"/>
            <a:ext cx="64692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基礎檔案管理</a:t>
            </a:r>
            <a:endParaRPr lang="en-US" altLang="zh-TW" sz="5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D02BF77-9E71-4B51-B04C-3A8627FA9FA8}"/>
              </a:ext>
            </a:extLst>
          </p:cNvPr>
          <p:cNvSpPr txBox="1"/>
          <p:nvPr/>
        </p:nvSpPr>
        <p:spPr>
          <a:xfrm>
            <a:off x="3052762" y="4256277"/>
            <a:ext cx="608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提供多種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APP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協助您管理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中各種檔案</a:t>
            </a:r>
          </a:p>
        </p:txBody>
      </p:sp>
      <p:pic>
        <p:nvPicPr>
          <p:cNvPr id="4" name="Picture 2" descr="File Station">
            <a:extLst>
              <a:ext uri="{FF2B5EF4-FFF2-40B4-BE49-F238E27FC236}">
                <a16:creationId xmlns:a16="http://schemas.microsoft.com/office/drawing/2014/main" id="{83B610A9-4972-4CF6-AA85-975A5039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707" y="1048453"/>
            <a:ext cx="1922586" cy="1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2267B26-C217-41F7-928D-0DB15CB575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5516471"/>
            <a:ext cx="8718657" cy="14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File Station 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專屬的多功能檔案瀏覽器</a:t>
            </a:r>
          </a:p>
        </p:txBody>
      </p:sp>
      <p:pic>
        <p:nvPicPr>
          <p:cNvPr id="6146" name="Picture 2" descr="File Station">
            <a:extLst>
              <a:ext uri="{FF2B5EF4-FFF2-40B4-BE49-F238E27FC236}">
                <a16:creationId xmlns:a16="http://schemas.microsoft.com/office/drawing/2014/main" id="{C0036BAF-CF93-9D44-AC06-63A81C34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9284" y="29732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6CCB137-F59D-D044-8B39-D71FC8C3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648" y="1752527"/>
            <a:ext cx="3899636" cy="36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844B36-1099-1249-83D4-5BC2A2E639CE}"/>
              </a:ext>
            </a:extLst>
          </p:cNvPr>
          <p:cNvSpPr txBox="1"/>
          <p:nvPr/>
        </p:nvSpPr>
        <p:spPr>
          <a:xfrm>
            <a:off x="7384648" y="5653860"/>
            <a:ext cx="463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 </a:t>
            </a:r>
            <a:r>
              <a:rPr lang="en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Qfile</a:t>
            </a:r>
            <a:r>
              <a:rPr lang="en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行動 </a:t>
            </a:r>
            <a:r>
              <a:rPr lang="en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App</a:t>
            </a:r>
            <a:r>
              <a:rPr lang="zh-TW" altLang="en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一手掌握您的檔案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E8F6BFDA-D1D5-1347-A66C-754C10FA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484" y="3563853"/>
            <a:ext cx="5488251" cy="307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B252E29-71F6-7440-A5A8-B52C32922D22}"/>
              </a:ext>
            </a:extLst>
          </p:cNvPr>
          <p:cNvSpPr txBox="1"/>
          <p:nvPr/>
        </p:nvSpPr>
        <p:spPr>
          <a:xfrm>
            <a:off x="970422" y="1636770"/>
            <a:ext cx="5823917" cy="152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File Station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不僅讓您管理儲存於 </a:t>
            </a:r>
            <a:r>
              <a:rPr lang="en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中的檔案，雲端空間上的檔案也能輕鬆納管。您可透過簡易直覺的操作，從電腦等裝置快速上傳檔案、在不同資料夾之間拖放檔案、刪除檔案、並設定檔案及資料夾權限，保護重要資料不受窺視刺探。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8668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File Station </a:t>
            </a:r>
            <a:r>
              <a:rPr lang="zh-TW" altLang="en-US" sz="4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專屬的多功能檔案瀏覽器</a:t>
            </a:r>
          </a:p>
        </p:txBody>
      </p:sp>
      <p:pic>
        <p:nvPicPr>
          <p:cNvPr id="6146" name="Picture 2" descr="File Station">
            <a:extLst>
              <a:ext uri="{FF2B5EF4-FFF2-40B4-BE49-F238E27FC236}">
                <a16:creationId xmlns:a16="http://schemas.microsoft.com/office/drawing/2014/main" id="{C0036BAF-CF93-9D44-AC06-63A81C34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9284" y="29732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B252E29-71F6-7440-A5A8-B52C32922D22}"/>
              </a:ext>
            </a:extLst>
          </p:cNvPr>
          <p:cNvSpPr txBox="1"/>
          <p:nvPr/>
        </p:nvSpPr>
        <p:spPr>
          <a:xfrm>
            <a:off x="576883" y="1691145"/>
            <a:ext cx="592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輕鬆將 </a:t>
            </a:r>
            <a:r>
              <a:rPr lang="en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NAS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的檔案分享給朋友、家人及同事。您可建立分享連結，並透過社群網站或電子郵件傳送連結給其他人。也能夠為連結加上到期日或設定密碼，讓檔案安全更有保障。所有已建立的分享連結，亦可在 </a:t>
            </a:r>
            <a:r>
              <a:rPr lang="en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File Station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中統一管理，十分方便。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883456C-E28B-3040-9CCD-4FD9FC57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15" y="2992666"/>
            <a:ext cx="6950829" cy="363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5143E24-0B32-5D44-B5AB-021CCCCE1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3" t="10994" r="14855" b="8661"/>
          <a:stretch/>
        </p:blipFill>
        <p:spPr bwMode="auto">
          <a:xfrm>
            <a:off x="7343741" y="1936652"/>
            <a:ext cx="4636178" cy="38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EBC9271-456B-6348-9475-D29B2EF64A6B}"/>
              </a:ext>
            </a:extLst>
          </p:cNvPr>
          <p:cNvSpPr txBox="1"/>
          <p:nvPr/>
        </p:nvSpPr>
        <p:spPr>
          <a:xfrm>
            <a:off x="7560275" y="5961559"/>
            <a:ext cx="463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網頁版 </a:t>
            </a:r>
            <a:r>
              <a:rPr lang="en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Microsoft Office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簡化文件編輯流程</a:t>
            </a:r>
          </a:p>
        </p:txBody>
      </p:sp>
    </p:spTree>
    <p:extLst>
      <p:ext uri="{BB962C8B-B14F-4D97-AF65-F5344CB8AC3E}">
        <p14:creationId xmlns:p14="http://schemas.microsoft.com/office/powerpoint/2010/main" val="357875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84CFB10B-06AE-4867-B646-36BDB000BD67}"/>
              </a:ext>
            </a:extLst>
          </p:cNvPr>
          <p:cNvSpPr txBox="1"/>
          <p:nvPr/>
        </p:nvSpPr>
        <p:spPr>
          <a:xfrm>
            <a:off x="7410450" y="3672458"/>
            <a:ext cx="3731315" cy="237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b="1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HS-264</a:t>
            </a:r>
            <a:r>
              <a:rPr lang="zh-TW" altLang="en-US" sz="1600" b="1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採用全新高雅的外觀，搭配無風扇的設計，搭配金屬髮絲紋的上蓋，同時兼具美觀與散熱，再也不用擔心風扇積滿灰塵或是故障。</a:t>
            </a:r>
            <a:endParaRPr lang="en-US" altLang="zh-TW" sz="1600" b="1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  <a:spcBef>
                <a:spcPts val="1800"/>
              </a:spcBef>
            </a:pPr>
            <a:endParaRPr lang="en-US" altLang="zh-TW" sz="1600" b="1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  <a:spcBef>
                <a:spcPts val="1800"/>
              </a:spcBef>
            </a:pPr>
            <a:endParaRPr lang="en-US" altLang="zh-TW" sz="1600" b="1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A5DE019-0EE4-4E61-85C5-1EC284BBD518}"/>
              </a:ext>
            </a:extLst>
          </p:cNvPr>
          <p:cNvSpPr txBox="1"/>
          <p:nvPr/>
        </p:nvSpPr>
        <p:spPr>
          <a:xfrm>
            <a:off x="7410449" y="1662267"/>
            <a:ext cx="373131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TW" altLang="en-US" sz="55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極靜、無聲</a:t>
            </a:r>
            <a:endParaRPr lang="zh-TW" altLang="en-US" sz="55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6FF1204-1842-41C4-9A91-254B0B2CBA90}"/>
              </a:ext>
            </a:extLst>
          </p:cNvPr>
          <p:cNvCxnSpPr>
            <a:cxnSpLocks/>
          </p:cNvCxnSpPr>
          <p:nvPr/>
        </p:nvCxnSpPr>
        <p:spPr>
          <a:xfrm>
            <a:off x="7526215" y="2600986"/>
            <a:ext cx="34231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BC681F5C-4A9C-4C6C-B432-130619927599}"/>
              </a:ext>
            </a:extLst>
          </p:cNvPr>
          <p:cNvSpPr txBox="1"/>
          <p:nvPr/>
        </p:nvSpPr>
        <p:spPr>
          <a:xfrm>
            <a:off x="7410449" y="2708489"/>
            <a:ext cx="37313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2500" b="1" spc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滿足家用場景</a:t>
            </a:r>
          </a:p>
        </p:txBody>
      </p:sp>
    </p:spTree>
    <p:extLst>
      <p:ext uri="{BB962C8B-B14F-4D97-AF65-F5344CB8AC3E}">
        <p14:creationId xmlns:p14="http://schemas.microsoft.com/office/powerpoint/2010/main" val="3557558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58280D17-06AF-4B1D-B021-216ADDC7AAAC}"/>
              </a:ext>
            </a:extLst>
          </p:cNvPr>
          <p:cNvSpPr/>
          <p:nvPr/>
        </p:nvSpPr>
        <p:spPr>
          <a:xfrm>
            <a:off x="673903" y="3779175"/>
            <a:ext cx="4378743" cy="1545274"/>
          </a:xfrm>
          <a:prstGeom prst="roundRect">
            <a:avLst>
              <a:gd name="adj" fmla="val 8485"/>
            </a:avLst>
          </a:prstGeom>
          <a:gradFill>
            <a:gsLst>
              <a:gs pos="0">
                <a:srgbClr val="0D0D0D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63714">
                  <a:srgbClr val="595A5A"/>
                </a:gs>
                <a:gs pos="7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內建好幫手，幫助您管理、搜尋檔案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1571144" y="1832723"/>
            <a:ext cx="608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3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endParaRPr lang="en" alt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576883" y="2519313"/>
            <a:ext cx="4631725" cy="9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將儲存於 </a:t>
            </a:r>
            <a:r>
              <a:rPr lang="en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中的相片及檔案進行自動批次分類及歸檔。全自動的流程，讓您再也不用手動拖放整理檔案，省時好便利！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6BC0921-7857-9C49-89BF-651D1AE024BA}"/>
              </a:ext>
            </a:extLst>
          </p:cNvPr>
          <p:cNvSpPr txBox="1"/>
          <p:nvPr/>
        </p:nvSpPr>
        <p:spPr>
          <a:xfrm>
            <a:off x="7454173" y="1938234"/>
            <a:ext cx="608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3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endParaRPr lang="en" alt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0C4C950-951E-694D-B0E7-5B8B503146B9}"/>
              </a:ext>
            </a:extLst>
          </p:cNvPr>
          <p:cNvSpPr txBox="1"/>
          <p:nvPr/>
        </p:nvSpPr>
        <p:spPr>
          <a:xfrm>
            <a:off x="6539774" y="2589381"/>
            <a:ext cx="4631725" cy="344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就像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搜尋！強大強大的全文檢索引擎，讓您以檔案建立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修改日期、關鍵字及影像中主要色彩等搜尋條件，快速找出需要的檔案。</a:t>
            </a:r>
            <a:endParaRPr lang="en-US" altLang="zh-TW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  <a:spcBef>
                <a:spcPts val="1800"/>
              </a:spcBef>
            </a:pPr>
            <a:endParaRPr lang="en-US" altLang="zh-TW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b="1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五種進階照片搜尋：以人找圖、圖片內文字搜尋、物件搜尋、顏色搜尋、地圖搜尋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endParaRPr lang="zh-TW" altLang="en-US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  <a:spcBef>
                <a:spcPts val="1800"/>
              </a:spcBef>
            </a:pPr>
            <a:endParaRPr lang="zh-TW" altLang="en-US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F0874D0-0DD2-F248-B73E-BB4D357186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04" y="1719094"/>
            <a:ext cx="800219" cy="8002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459835C-01E1-CC4A-BDC4-AC0358E62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774" y="1746035"/>
            <a:ext cx="799200" cy="7992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22897A7-2CE7-4647-9467-DCCA8F59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76" y="394547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14E7A79-4ACE-C342-A781-466B6A56A482}"/>
              </a:ext>
            </a:extLst>
          </p:cNvPr>
          <p:cNvSpPr txBox="1"/>
          <p:nvPr/>
        </p:nvSpPr>
        <p:spPr>
          <a:xfrm>
            <a:off x="1464277" y="4030361"/>
            <a:ext cx="1331166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簡單快速！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EECC155-EC11-B74E-8C09-47F87C95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76" y="455077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AB6E59A-A651-4A4D-B81F-EA1C3534DB6F}"/>
              </a:ext>
            </a:extLst>
          </p:cNvPr>
          <p:cNvSpPr txBox="1"/>
          <p:nvPr/>
        </p:nvSpPr>
        <p:spPr>
          <a:xfrm>
            <a:off x="1464276" y="4676201"/>
            <a:ext cx="1331166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井然有序！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7256495-909B-8544-B0AD-A02CD937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014" y="388149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6E0F3DD-68D9-2144-BC1A-048E893F07CB}"/>
              </a:ext>
            </a:extLst>
          </p:cNvPr>
          <p:cNvSpPr txBox="1"/>
          <p:nvPr/>
        </p:nvSpPr>
        <p:spPr>
          <a:xfrm>
            <a:off x="3400013" y="3966377"/>
            <a:ext cx="1395740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效率大增！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3922902-45DD-F24D-BE01-292AD826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014" y="461221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883C766-DA54-9044-A52B-93A0F6260A48}"/>
              </a:ext>
            </a:extLst>
          </p:cNvPr>
          <p:cNvSpPr txBox="1"/>
          <p:nvPr/>
        </p:nvSpPr>
        <p:spPr>
          <a:xfrm>
            <a:off x="3400013" y="4697102"/>
            <a:ext cx="1395740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管理專家！</a:t>
            </a:r>
          </a:p>
        </p:txBody>
      </p:sp>
    </p:spTree>
    <p:extLst>
      <p:ext uri="{BB962C8B-B14F-4D97-AF65-F5344CB8AC3E}">
        <p14:creationId xmlns:p14="http://schemas.microsoft.com/office/powerpoint/2010/main" val="3292366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AI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智慧相簿備份與管理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12E7023-63AE-C845-A88C-5A7C97F63D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30" y="248689"/>
            <a:ext cx="1140786" cy="1140786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31FDD1C-9BAC-4161-8E36-DF13028C0BC1}"/>
              </a:ext>
            </a:extLst>
          </p:cNvPr>
          <p:cNvGrpSpPr/>
          <p:nvPr/>
        </p:nvGrpSpPr>
        <p:grpSpPr>
          <a:xfrm>
            <a:off x="921224" y="2597845"/>
            <a:ext cx="10092688" cy="3628389"/>
            <a:chOff x="1883337" y="3132862"/>
            <a:chExt cx="7864367" cy="2827292"/>
          </a:xfrm>
        </p:grpSpPr>
        <p:sp>
          <p:nvSpPr>
            <p:cNvPr id="55" name="箭號: 向右 68">
              <a:extLst>
                <a:ext uri="{FF2B5EF4-FFF2-40B4-BE49-F238E27FC236}">
                  <a16:creationId xmlns:a16="http://schemas.microsoft.com/office/drawing/2014/main" id="{B24DE1F0-BCA1-450A-AC23-61A0CE9391F5}"/>
                </a:ext>
              </a:extLst>
            </p:cNvPr>
            <p:cNvSpPr/>
            <p:nvPr/>
          </p:nvSpPr>
          <p:spPr>
            <a:xfrm rot="10800000" flipH="1">
              <a:off x="6739719" y="3634514"/>
              <a:ext cx="1972639" cy="734830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56" name="箭號: 向右 69">
              <a:extLst>
                <a:ext uri="{FF2B5EF4-FFF2-40B4-BE49-F238E27FC236}">
                  <a16:creationId xmlns:a16="http://schemas.microsoft.com/office/drawing/2014/main" id="{2873B383-2DEA-4732-8344-4FDED82B2D72}"/>
                </a:ext>
              </a:extLst>
            </p:cNvPr>
            <p:cNvSpPr/>
            <p:nvPr/>
          </p:nvSpPr>
          <p:spPr>
            <a:xfrm rot="10800000" flipH="1">
              <a:off x="3055170" y="4110694"/>
              <a:ext cx="1987692" cy="752597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57" name="箭號: 向右 70">
              <a:extLst>
                <a:ext uri="{FF2B5EF4-FFF2-40B4-BE49-F238E27FC236}">
                  <a16:creationId xmlns:a16="http://schemas.microsoft.com/office/drawing/2014/main" id="{B821D021-4866-40F0-8A63-8D08497B5DA0}"/>
                </a:ext>
              </a:extLst>
            </p:cNvPr>
            <p:cNvSpPr/>
            <p:nvPr/>
          </p:nvSpPr>
          <p:spPr>
            <a:xfrm rot="10800000" flipH="1">
              <a:off x="6739788" y="4863517"/>
              <a:ext cx="1972639" cy="752597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58" name="文字方塊 36">
              <a:extLst>
                <a:ext uri="{FF2B5EF4-FFF2-40B4-BE49-F238E27FC236}">
                  <a16:creationId xmlns:a16="http://schemas.microsoft.com/office/drawing/2014/main" id="{6092F14F-4CB8-45DF-881B-60A1A5AACBA2}"/>
                </a:ext>
              </a:extLst>
            </p:cNvPr>
            <p:cNvSpPr txBox="1"/>
            <p:nvPr/>
          </p:nvSpPr>
          <p:spPr>
            <a:xfrm>
              <a:off x="1883337" y="5600001"/>
              <a:ext cx="1405359" cy="303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59" name="文字方塊 37">
              <a:extLst>
                <a:ext uri="{FF2B5EF4-FFF2-40B4-BE49-F238E27FC236}">
                  <a16:creationId xmlns:a16="http://schemas.microsoft.com/office/drawing/2014/main" id="{4BF8E90F-9252-40EA-8995-1903E330DC3B}"/>
                </a:ext>
              </a:extLst>
            </p:cNvPr>
            <p:cNvSpPr txBox="1"/>
            <p:nvPr/>
          </p:nvSpPr>
          <p:spPr>
            <a:xfrm>
              <a:off x="1883337" y="4668395"/>
              <a:ext cx="1405359" cy="303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61" name="矩形: 圓角 71">
              <a:extLst>
                <a:ext uri="{FF2B5EF4-FFF2-40B4-BE49-F238E27FC236}">
                  <a16:creationId xmlns:a16="http://schemas.microsoft.com/office/drawing/2014/main" id="{7D105F3F-E963-4C36-AA7E-DDB2D46C8826}"/>
                </a:ext>
              </a:extLst>
            </p:cNvPr>
            <p:cNvSpPr/>
            <p:nvPr/>
          </p:nvSpPr>
          <p:spPr>
            <a:xfrm>
              <a:off x="5109484" y="5618007"/>
              <a:ext cx="1652855" cy="342147"/>
            </a:xfrm>
            <a:prstGeom prst="roundRect">
              <a:avLst>
                <a:gd name="adj" fmla="val 13461"/>
              </a:avLst>
            </a:prstGeom>
            <a:gradFill>
              <a:gsLst>
                <a:gs pos="100000">
                  <a:srgbClr val="DB6BD3"/>
                </a:gs>
                <a:gs pos="0">
                  <a:srgbClr val="4338D0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62" name="圖形 2">
              <a:extLst>
                <a:ext uri="{FF2B5EF4-FFF2-40B4-BE49-F238E27FC236}">
                  <a16:creationId xmlns:a16="http://schemas.microsoft.com/office/drawing/2014/main" id="{51B7623D-A894-4DDF-B8DE-31BCB98D4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82074" y="3309743"/>
              <a:ext cx="968708" cy="2608058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63" name="圖形 4">
              <a:extLst>
                <a:ext uri="{FF2B5EF4-FFF2-40B4-BE49-F238E27FC236}">
                  <a16:creationId xmlns:a16="http://schemas.microsoft.com/office/drawing/2014/main" id="{F134D271-ED9C-4DB6-A4E9-67C5C265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02960" y="3320756"/>
              <a:ext cx="1644320" cy="2165931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64" name="圖形 6">
              <a:extLst>
                <a:ext uri="{FF2B5EF4-FFF2-40B4-BE49-F238E27FC236}">
                  <a16:creationId xmlns:a16="http://schemas.microsoft.com/office/drawing/2014/main" id="{C721AE4E-D9ED-4A12-8D4A-8E9082837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2518" y="3132862"/>
              <a:ext cx="983610" cy="1609544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65" name="圖形 8">
              <a:extLst>
                <a:ext uri="{FF2B5EF4-FFF2-40B4-BE49-F238E27FC236}">
                  <a16:creationId xmlns:a16="http://schemas.microsoft.com/office/drawing/2014/main" id="{E23E9A1D-6B10-4DCF-B051-EFD283CCD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57712" y="4890984"/>
              <a:ext cx="983611" cy="834579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66" name="圖形 33">
              <a:extLst>
                <a:ext uri="{FF2B5EF4-FFF2-40B4-BE49-F238E27FC236}">
                  <a16:creationId xmlns:a16="http://schemas.microsoft.com/office/drawing/2014/main" id="{91380EA8-4BCE-4C2D-9A5E-E3DB0A69F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51853" y="3428956"/>
              <a:ext cx="286124" cy="485745"/>
            </a:xfrm>
            <a:prstGeom prst="rect">
              <a:avLst/>
            </a:prstGeom>
          </p:spPr>
        </p:pic>
        <p:pic>
          <p:nvPicPr>
            <p:cNvPr id="67" name="圖形 41">
              <a:extLst>
                <a:ext uri="{FF2B5EF4-FFF2-40B4-BE49-F238E27FC236}">
                  <a16:creationId xmlns:a16="http://schemas.microsoft.com/office/drawing/2014/main" id="{BB9CB1A9-8C45-4A41-9DF6-17038A896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81392" y="4309953"/>
              <a:ext cx="552017" cy="444680"/>
            </a:xfrm>
            <a:prstGeom prst="rect">
              <a:avLst/>
            </a:prstGeom>
          </p:spPr>
        </p:pic>
        <p:pic>
          <p:nvPicPr>
            <p:cNvPr id="68" name="圖形 42">
              <a:extLst>
                <a:ext uri="{FF2B5EF4-FFF2-40B4-BE49-F238E27FC236}">
                  <a16:creationId xmlns:a16="http://schemas.microsoft.com/office/drawing/2014/main" id="{3C867E14-F6A8-4912-B18E-BCD1D592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288260" y="5116290"/>
              <a:ext cx="586191" cy="497581"/>
            </a:xfrm>
            <a:prstGeom prst="rect">
              <a:avLst/>
            </a:prstGeom>
          </p:spPr>
        </p:pic>
        <p:sp>
          <p:nvSpPr>
            <p:cNvPr id="69" name="矩形: 圓角 44">
              <a:extLst>
                <a:ext uri="{FF2B5EF4-FFF2-40B4-BE49-F238E27FC236}">
                  <a16:creationId xmlns:a16="http://schemas.microsoft.com/office/drawing/2014/main" id="{90E5AA0E-3600-4E71-8C52-1E954C3BD7CC}"/>
                </a:ext>
              </a:extLst>
            </p:cNvPr>
            <p:cNvSpPr/>
            <p:nvPr/>
          </p:nvSpPr>
          <p:spPr>
            <a:xfrm>
              <a:off x="5242054" y="3859130"/>
              <a:ext cx="1361593" cy="1441611"/>
            </a:xfrm>
            <a:prstGeom prst="roundRect">
              <a:avLst>
                <a:gd name="adj" fmla="val 5166"/>
              </a:avLst>
            </a:prstGeom>
            <a:gradFill>
              <a:gsLst>
                <a:gs pos="100000">
                  <a:srgbClr val="2C6FD0"/>
                </a:gs>
                <a:gs pos="0">
                  <a:srgbClr val="1F4B9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1EAB41A7-FF73-405F-ADF3-C5A13763E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1597" y="4067981"/>
              <a:ext cx="625759" cy="625759"/>
            </a:xfrm>
            <a:prstGeom prst="rect">
              <a:avLst/>
            </a:prstGeom>
            <a:effectLst>
              <a:outerShdw blurRad="304800" dist="203200" dir="4140000" algn="t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71" name="圖形 45">
              <a:extLst>
                <a:ext uri="{FF2B5EF4-FFF2-40B4-BE49-F238E27FC236}">
                  <a16:creationId xmlns:a16="http://schemas.microsoft.com/office/drawing/2014/main" id="{9E79130D-4E86-4675-81AA-B11640302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85630" y="3222214"/>
              <a:ext cx="286124" cy="485745"/>
            </a:xfrm>
            <a:prstGeom prst="rect">
              <a:avLst/>
            </a:prstGeom>
          </p:spPr>
        </p:pic>
        <p:pic>
          <p:nvPicPr>
            <p:cNvPr id="72" name="圖形 52">
              <a:extLst>
                <a:ext uri="{FF2B5EF4-FFF2-40B4-BE49-F238E27FC236}">
                  <a16:creationId xmlns:a16="http://schemas.microsoft.com/office/drawing/2014/main" id="{2EC51FF9-BF11-4A10-B2FF-A7B8A007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64975" y="4001093"/>
              <a:ext cx="586191" cy="497581"/>
            </a:xfrm>
            <a:prstGeom prst="rect">
              <a:avLst/>
            </a:prstGeom>
          </p:spPr>
        </p:pic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EFA37F7E-92C1-4C4E-9EAE-EDC737B78AA2}"/>
                </a:ext>
              </a:extLst>
            </p:cNvPr>
            <p:cNvGrpSpPr/>
            <p:nvPr/>
          </p:nvGrpSpPr>
          <p:grpSpPr>
            <a:xfrm>
              <a:off x="8971585" y="5019636"/>
              <a:ext cx="562734" cy="393633"/>
              <a:chOff x="10391369" y="4045989"/>
              <a:chExt cx="562734" cy="393633"/>
            </a:xfrm>
          </p:grpSpPr>
          <p:pic>
            <p:nvPicPr>
              <p:cNvPr id="88" name="圖形 57">
                <a:extLst>
                  <a:ext uri="{FF2B5EF4-FFF2-40B4-BE49-F238E27FC236}">
                    <a16:creationId xmlns:a16="http://schemas.microsoft.com/office/drawing/2014/main" id="{5C64A112-D31C-4F41-8BDD-81285ADFE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0391369" y="4045989"/>
                <a:ext cx="562734" cy="393633"/>
              </a:xfrm>
              <a:prstGeom prst="rect">
                <a:avLst/>
              </a:prstGeom>
            </p:spPr>
          </p:pic>
          <p:pic>
            <p:nvPicPr>
              <p:cNvPr id="89" name="圖形 58">
                <a:extLst>
                  <a:ext uri="{FF2B5EF4-FFF2-40B4-BE49-F238E27FC236}">
                    <a16:creationId xmlns:a16="http://schemas.microsoft.com/office/drawing/2014/main" id="{1E924950-941F-4386-BFE5-2890632B1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0572634" y="4198280"/>
                <a:ext cx="181326" cy="181326"/>
              </a:xfrm>
              <a:prstGeom prst="rect">
                <a:avLst/>
              </a:prstGeom>
            </p:spPr>
          </p:pic>
        </p:grpSp>
        <p:sp>
          <p:nvSpPr>
            <p:cNvPr id="76" name="文字方塊 39">
              <a:extLst>
                <a:ext uri="{FF2B5EF4-FFF2-40B4-BE49-F238E27FC236}">
                  <a16:creationId xmlns:a16="http://schemas.microsoft.com/office/drawing/2014/main" id="{7852D67E-C17F-47FA-BA5E-61FD4CD21586}"/>
                </a:ext>
              </a:extLst>
            </p:cNvPr>
            <p:cNvSpPr txBox="1"/>
            <p:nvPr/>
          </p:nvSpPr>
          <p:spPr>
            <a:xfrm>
              <a:off x="6592445" y="3861644"/>
              <a:ext cx="21199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8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瀏覽、管理照片</a:t>
              </a:r>
            </a:p>
          </p:txBody>
        </p:sp>
        <p:sp>
          <p:nvSpPr>
            <p:cNvPr id="77" name="文字方塊 43">
              <a:extLst>
                <a:ext uri="{FF2B5EF4-FFF2-40B4-BE49-F238E27FC236}">
                  <a16:creationId xmlns:a16="http://schemas.microsoft.com/office/drawing/2014/main" id="{D2446B42-4ECC-4062-9974-2ED233A1EFE6}"/>
                </a:ext>
              </a:extLst>
            </p:cNvPr>
            <p:cNvSpPr txBox="1"/>
            <p:nvPr/>
          </p:nvSpPr>
          <p:spPr>
            <a:xfrm>
              <a:off x="2710859" y="4358230"/>
              <a:ext cx="254453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8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上傳、備份照片</a:t>
              </a:r>
            </a:p>
          </p:txBody>
        </p:sp>
        <p:sp>
          <p:nvSpPr>
            <p:cNvPr id="78" name="文字方塊 50">
              <a:extLst>
                <a:ext uri="{FF2B5EF4-FFF2-40B4-BE49-F238E27FC236}">
                  <a16:creationId xmlns:a16="http://schemas.microsoft.com/office/drawing/2014/main" id="{2DECAF36-DDA2-4D5C-8BC5-3BBA6416F316}"/>
                </a:ext>
              </a:extLst>
            </p:cNvPr>
            <p:cNvSpPr txBox="1"/>
            <p:nvPr/>
          </p:nvSpPr>
          <p:spPr>
            <a:xfrm>
              <a:off x="6680088" y="5091112"/>
              <a:ext cx="17883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8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分享照片</a:t>
              </a:r>
              <a:endParaRPr lang="en-US" altLang="zh-TW" sz="108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79" name="文字方塊 53">
              <a:extLst>
                <a:ext uri="{FF2B5EF4-FFF2-40B4-BE49-F238E27FC236}">
                  <a16:creationId xmlns:a16="http://schemas.microsoft.com/office/drawing/2014/main" id="{B0DD5618-9829-4B28-9E8D-2031E421B83A}"/>
                </a:ext>
              </a:extLst>
            </p:cNvPr>
            <p:cNvSpPr txBox="1"/>
            <p:nvPr/>
          </p:nvSpPr>
          <p:spPr>
            <a:xfrm>
              <a:off x="4875954" y="5627497"/>
              <a:ext cx="2119912" cy="3231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1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智能引擎驅動</a:t>
              </a:r>
              <a:endPara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0" name="文字方塊 54">
              <a:extLst>
                <a:ext uri="{FF2B5EF4-FFF2-40B4-BE49-F238E27FC236}">
                  <a16:creationId xmlns:a16="http://schemas.microsoft.com/office/drawing/2014/main" id="{AE422D02-4D5E-4F89-B24A-5931E94C5178}"/>
                </a:ext>
              </a:extLst>
            </p:cNvPr>
            <p:cNvSpPr txBox="1"/>
            <p:nvPr/>
          </p:nvSpPr>
          <p:spPr>
            <a:xfrm>
              <a:off x="2099393" y="3904971"/>
              <a:ext cx="982940" cy="254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81" name="文字方塊 55">
              <a:extLst>
                <a:ext uri="{FF2B5EF4-FFF2-40B4-BE49-F238E27FC236}">
                  <a16:creationId xmlns:a16="http://schemas.microsoft.com/office/drawing/2014/main" id="{3CF58D23-2C31-422E-ACF5-8FC0EC9FA83E}"/>
                </a:ext>
              </a:extLst>
            </p:cNvPr>
            <p:cNvSpPr txBox="1"/>
            <p:nvPr/>
          </p:nvSpPr>
          <p:spPr>
            <a:xfrm>
              <a:off x="2091127" y="4735230"/>
              <a:ext cx="982940" cy="254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相機</a:t>
              </a:r>
            </a:p>
          </p:txBody>
        </p:sp>
        <p:sp>
          <p:nvSpPr>
            <p:cNvPr id="82" name="文字方塊 63">
              <a:extLst>
                <a:ext uri="{FF2B5EF4-FFF2-40B4-BE49-F238E27FC236}">
                  <a16:creationId xmlns:a16="http://schemas.microsoft.com/office/drawing/2014/main" id="{7EF063B1-19D7-45F4-824B-69CE8FFA7E7C}"/>
                </a:ext>
              </a:extLst>
            </p:cNvPr>
            <p:cNvSpPr txBox="1"/>
            <p:nvPr/>
          </p:nvSpPr>
          <p:spPr>
            <a:xfrm>
              <a:off x="2091517" y="5617809"/>
              <a:ext cx="982940" cy="254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個人電腦</a:t>
              </a:r>
              <a:endParaRPr lang="en-US" altLang="zh-TW" sz="1000" b="1">
                <a:solidFill>
                  <a:srgbClr val="1E4A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3" name="Google Shape;216;p23">
              <a:extLst>
                <a:ext uri="{FF2B5EF4-FFF2-40B4-BE49-F238E27FC236}">
                  <a16:creationId xmlns:a16="http://schemas.microsoft.com/office/drawing/2014/main" id="{C3C3E237-82A1-47F7-9694-300ED846AC03}"/>
                </a:ext>
              </a:extLst>
            </p:cNvPr>
            <p:cNvSpPr txBox="1"/>
            <p:nvPr/>
          </p:nvSpPr>
          <p:spPr>
            <a:xfrm>
              <a:off x="5080772" y="3355423"/>
              <a:ext cx="1622079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0" b="1">
                  <a:solidFill>
                    <a:srgbClr val="1A408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QNAP NAS</a:t>
              </a:r>
              <a:r>
                <a:rPr lang="en-US" altLang="zh-TW" sz="1450" b="1">
                  <a:solidFill>
                    <a:srgbClr val="1A408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 </a:t>
              </a:r>
              <a:r>
                <a:rPr lang="zh-TW" altLang="en-US" sz="1450" b="1">
                  <a:solidFill>
                    <a:srgbClr val="1A408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系統</a:t>
              </a:r>
            </a:p>
          </p:txBody>
        </p:sp>
        <p:sp>
          <p:nvSpPr>
            <p:cNvPr id="84" name="文字方塊 66">
              <a:extLst>
                <a:ext uri="{FF2B5EF4-FFF2-40B4-BE49-F238E27FC236}">
                  <a16:creationId xmlns:a16="http://schemas.microsoft.com/office/drawing/2014/main" id="{892D8DC3-EF09-4263-A551-66234C432B6F}"/>
                </a:ext>
              </a:extLst>
            </p:cNvPr>
            <p:cNvSpPr txBox="1"/>
            <p:nvPr/>
          </p:nvSpPr>
          <p:spPr>
            <a:xfrm>
              <a:off x="4940675" y="4708989"/>
              <a:ext cx="1990471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ts val="18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500" b="1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QuMagie</a:t>
              </a:r>
              <a:endParaRPr lang="en-US" altLang="zh-TW" sz="15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marL="0" lvl="0" indent="0" algn="ctr" rtl="0">
                <a:lnSpc>
                  <a:spcPts val="18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照片管理軟體</a:t>
              </a:r>
              <a:endParaRPr lang="en-US" altLang="zh-TW" sz="13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5" name="文字方塊 67">
              <a:extLst>
                <a:ext uri="{FF2B5EF4-FFF2-40B4-BE49-F238E27FC236}">
                  <a16:creationId xmlns:a16="http://schemas.microsoft.com/office/drawing/2014/main" id="{4CFE4710-7B50-4117-999F-7F4C214A9D8E}"/>
                </a:ext>
              </a:extLst>
            </p:cNvPr>
            <p:cNvSpPr txBox="1"/>
            <p:nvPr/>
          </p:nvSpPr>
          <p:spPr>
            <a:xfrm>
              <a:off x="8753951" y="3698729"/>
              <a:ext cx="982940" cy="254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86" name="文字方塊 73">
              <a:extLst>
                <a:ext uri="{FF2B5EF4-FFF2-40B4-BE49-F238E27FC236}">
                  <a16:creationId xmlns:a16="http://schemas.microsoft.com/office/drawing/2014/main" id="{B56B36BF-06CB-4C6F-911E-A602E4641D71}"/>
                </a:ext>
              </a:extLst>
            </p:cNvPr>
            <p:cNvSpPr txBox="1"/>
            <p:nvPr/>
          </p:nvSpPr>
          <p:spPr>
            <a:xfrm>
              <a:off x="8764764" y="4483762"/>
              <a:ext cx="982940" cy="254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個人電腦</a:t>
              </a:r>
            </a:p>
          </p:txBody>
        </p:sp>
        <p:sp>
          <p:nvSpPr>
            <p:cNvPr id="87" name="文字方塊 74">
              <a:extLst>
                <a:ext uri="{FF2B5EF4-FFF2-40B4-BE49-F238E27FC236}">
                  <a16:creationId xmlns:a16="http://schemas.microsoft.com/office/drawing/2014/main" id="{7B1ED51C-8994-418B-8CF9-D147EDC71288}"/>
                </a:ext>
              </a:extLst>
            </p:cNvPr>
            <p:cNvSpPr txBox="1"/>
            <p:nvPr/>
          </p:nvSpPr>
          <p:spPr>
            <a:xfrm>
              <a:off x="8757712" y="5463280"/>
              <a:ext cx="982940" cy="254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社群平台</a:t>
              </a:r>
            </a:p>
          </p:txBody>
        </p:sp>
      </p:grp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75BC1BD2-B1D5-374D-A7AE-AD8164D4271E}"/>
              </a:ext>
            </a:extLst>
          </p:cNvPr>
          <p:cNvSpPr txBox="1"/>
          <p:nvPr/>
        </p:nvSpPr>
        <p:spPr>
          <a:xfrm>
            <a:off x="583572" y="1561277"/>
            <a:ext cx="8522538" cy="678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專為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打造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AI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相片、影片管理工具，搭載全新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AI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引擎提供更智慧的備份照片、影片管理及分享的工具。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D97981F-FEDD-D947-AF47-80A139CD4522}"/>
              </a:ext>
            </a:extLst>
          </p:cNvPr>
          <p:cNvSpPr txBox="1"/>
          <p:nvPr/>
        </p:nvSpPr>
        <p:spPr>
          <a:xfrm>
            <a:off x="4433468" y="2284598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整合</a:t>
            </a:r>
            <a:r>
              <a:rPr kumimoji="1" lang="en-US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GPU</a:t>
            </a:r>
            <a:r>
              <a:rPr kumimoji="1"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加速 提升 </a:t>
            </a:r>
            <a:r>
              <a:rPr kumimoji="1" lang="en-US" altLang="zh-TW" sz="3200" b="1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41.7%</a:t>
            </a:r>
            <a:r>
              <a:rPr kumimoji="1"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效能</a:t>
            </a:r>
          </a:p>
        </p:txBody>
      </p:sp>
    </p:spTree>
    <p:extLst>
      <p:ext uri="{BB962C8B-B14F-4D97-AF65-F5344CB8AC3E}">
        <p14:creationId xmlns:p14="http://schemas.microsoft.com/office/powerpoint/2010/main" val="2230707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7836D30-675E-4595-A99F-C277DF250426}"/>
              </a:ext>
            </a:extLst>
          </p:cNvPr>
          <p:cNvSpPr txBox="1"/>
          <p:nvPr/>
        </p:nvSpPr>
        <p:spPr>
          <a:xfrm>
            <a:off x="2268188" y="794653"/>
            <a:ext cx="79106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整合式家用媒體</a:t>
            </a:r>
            <a:br>
              <a:rPr lang="en-US" altLang="zh-TW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娛樂中心</a:t>
            </a:r>
            <a:endParaRPr lang="en-US" altLang="zh-TW" sz="5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AEE71F-3F28-4949-8532-C46E56D9E346}"/>
              </a:ext>
            </a:extLst>
          </p:cNvPr>
          <p:cNvSpPr txBox="1"/>
          <p:nvPr/>
        </p:nvSpPr>
        <p:spPr>
          <a:xfrm>
            <a:off x="3193639" y="2592932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多樣化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APP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滿足您的需求</a:t>
            </a:r>
          </a:p>
        </p:txBody>
      </p:sp>
    </p:spTree>
    <p:extLst>
      <p:ext uri="{BB962C8B-B14F-4D97-AF65-F5344CB8AC3E}">
        <p14:creationId xmlns:p14="http://schemas.microsoft.com/office/powerpoint/2010/main" val="205590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4000"/>
              <a:t>強勁效能打造高效能多媒體影音播放與串流平台</a:t>
            </a:r>
          </a:p>
        </p:txBody>
      </p:sp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C2215DC9-EEE1-524B-8A31-E3F23BC786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80" y="3185751"/>
            <a:ext cx="900000" cy="9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27000" dir="27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0" name="圖片 19" descr="Cinema28_512.png">
            <a:extLst>
              <a:ext uri="{FF2B5EF4-FFF2-40B4-BE49-F238E27FC236}">
                <a16:creationId xmlns:a16="http://schemas.microsoft.com/office/drawing/2014/main" id="{F95366B9-44EF-EE49-B27F-A5E54E8B12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39" y="4732701"/>
            <a:ext cx="900000" cy="900000"/>
          </a:xfrm>
          <a:prstGeom prst="rect">
            <a:avLst/>
          </a:prstGeom>
          <a:effectLst>
            <a:outerShdw blurRad="304800" dist="1270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C69EFF6B-9ECD-E94C-97D5-5A6D67CFD4FE}"/>
              </a:ext>
            </a:extLst>
          </p:cNvPr>
          <p:cNvSpPr txBox="1"/>
          <p:nvPr/>
        </p:nvSpPr>
        <p:spPr>
          <a:xfrm>
            <a:off x="7530857" y="1787282"/>
            <a:ext cx="417852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 Server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影音串流與轉檔</a:t>
            </a:r>
            <a:endParaRPr lang="en-US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1605E0-49EB-1F48-A541-E06A2F1D7F2F}"/>
              </a:ext>
            </a:extLst>
          </p:cNvPr>
          <p:cNvSpPr txBox="1"/>
          <p:nvPr/>
        </p:nvSpPr>
        <p:spPr>
          <a:xfrm>
            <a:off x="1619940" y="4767202"/>
            <a:ext cx="41785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 </a:t>
            </a: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Cinema28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串流多媒體至各會議室的影音播放裝置</a:t>
            </a:r>
            <a:endParaRPr lang="en-US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21B060CD-7822-AC4D-A4F3-CE3A3F4739C0}"/>
              </a:ext>
            </a:extLst>
          </p:cNvPr>
          <p:cNvSpPr txBox="1"/>
          <p:nvPr/>
        </p:nvSpPr>
        <p:spPr>
          <a:xfrm>
            <a:off x="1611183" y="1822418"/>
            <a:ext cx="410381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 </a:t>
            </a:r>
            <a:r>
              <a:rPr lang="en-US" sz="2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相簿與相片分類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4" name="Shape 328">
            <a:extLst>
              <a:ext uri="{FF2B5EF4-FFF2-40B4-BE49-F238E27FC236}">
                <a16:creationId xmlns:a16="http://schemas.microsoft.com/office/drawing/2014/main" id="{3B0F3EBB-76B3-7D47-95D7-894A8F47F1BD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484" y="1562523"/>
            <a:ext cx="900000" cy="900000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8E044172-EE1A-D34A-A68D-720D391F3D9C}"/>
              </a:ext>
            </a:extLst>
          </p:cNvPr>
          <p:cNvSpPr txBox="1"/>
          <p:nvPr/>
        </p:nvSpPr>
        <p:spPr>
          <a:xfrm>
            <a:off x="1611183" y="3244113"/>
            <a:ext cx="4084773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CAYIN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MediaSign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Player</a:t>
            </a:r>
          </a:p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HEVC (H.265)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即時轉檔播放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BA537167-95B4-7C4F-900A-2E2BBB9940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2484" y="2577237"/>
            <a:ext cx="4666897" cy="3861790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2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B010093-B052-B040-8929-B4EF7C3312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80" y="1602767"/>
            <a:ext cx="948759" cy="948759"/>
          </a:xfrm>
          <a:prstGeom prst="rect">
            <a:avLst/>
          </a:prstGeom>
          <a:effectLst>
            <a:outerShdw blurRad="304800" dist="127000" dir="2700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14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3884178" y="2047285"/>
            <a:ext cx="47662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48165" y="418973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Plex 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建立您的個人多媒體資料庫</a:t>
            </a:r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/>
          <a:stretch/>
        </p:blipFill>
        <p:spPr>
          <a:xfrm>
            <a:off x="0" y="1749880"/>
            <a:ext cx="8875228" cy="48819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D663F18-5597-D445-9917-ED7FB4C21D81}"/>
              </a:ext>
            </a:extLst>
          </p:cNvPr>
          <p:cNvSpPr txBox="1"/>
          <p:nvPr/>
        </p:nvSpPr>
        <p:spPr>
          <a:xfrm>
            <a:off x="8237037" y="3894865"/>
            <a:ext cx="3711808" cy="16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Plex Server 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您可以輕鬆將您的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變成家中的多媒體中心，能夠在電視、平板或手機上直接串流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Plex 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，播放儲存在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當中的多媒體檔案。</a:t>
            </a:r>
          </a:p>
        </p:txBody>
      </p:sp>
      <p:pic>
        <p:nvPicPr>
          <p:cNvPr id="2050" name="Picture 2" descr="如何使用Plex管理和播放所有媒體，無處不在- 0x資訊">
            <a:extLst>
              <a:ext uri="{FF2B5EF4-FFF2-40B4-BE49-F238E27FC236}">
                <a16:creationId xmlns:a16="http://schemas.microsoft.com/office/drawing/2014/main" id="{E1FCA390-7205-F649-981D-8573035FF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85" y="2215268"/>
            <a:ext cx="6588905" cy="37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3BACFC9C-342A-1D48-834E-BC863FAAC4D3}"/>
              </a:ext>
            </a:extLst>
          </p:cNvPr>
          <p:cNvGrpSpPr>
            <a:grpSpLocks noChangeAspect="1"/>
          </p:cNvGrpSpPr>
          <p:nvPr/>
        </p:nvGrpSpPr>
        <p:grpSpPr>
          <a:xfrm>
            <a:off x="8237037" y="2475043"/>
            <a:ext cx="3438061" cy="889134"/>
            <a:chOff x="4327395" y="2607052"/>
            <a:chExt cx="4389108" cy="113508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C3E278A-62D8-ED46-BF49-E09A36BC4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938" y="2679610"/>
              <a:ext cx="3104565" cy="1005879"/>
            </a:xfrm>
            <a:prstGeom prst="rect">
              <a:avLst/>
            </a:prstGeom>
          </p:spPr>
        </p:pic>
        <p:pic>
          <p:nvPicPr>
            <p:cNvPr id="13" name="Shape 362">
              <a:extLst>
                <a:ext uri="{FF2B5EF4-FFF2-40B4-BE49-F238E27FC236}">
                  <a16:creationId xmlns:a16="http://schemas.microsoft.com/office/drawing/2014/main" id="{C4F5284D-C916-D44A-A7C1-5323CB3FBCE5}"/>
                </a:ext>
              </a:extLst>
            </p:cNvPr>
            <p:cNvPicPr preferRelativeResize="0"/>
            <p:nvPr/>
          </p:nvPicPr>
          <p:blipFill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395" y="2607052"/>
              <a:ext cx="1135089" cy="113508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02406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76B0571-810B-46E2-B07C-D8BE577DA684}"/>
              </a:ext>
            </a:extLst>
          </p:cNvPr>
          <p:cNvSpPr/>
          <p:nvPr/>
        </p:nvSpPr>
        <p:spPr>
          <a:xfrm>
            <a:off x="2063469" y="1074217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33564" y="386605"/>
            <a:ext cx="1191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支援連接、串流到多種電視盒子或移動裝置</a:t>
            </a:r>
          </a:p>
        </p:txBody>
      </p:sp>
      <p:pic>
        <p:nvPicPr>
          <p:cNvPr id="8" name="圖片 7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B36013FB-3193-4F75-99D2-36C2AE8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b="13817"/>
          <a:stretch/>
        </p:blipFill>
        <p:spPr>
          <a:xfrm>
            <a:off x="562563" y="1618407"/>
            <a:ext cx="11052553" cy="5239594"/>
          </a:xfrm>
          <a:prstGeom prst="rect">
            <a:avLst/>
          </a:prstGeom>
        </p:spPr>
      </p:pic>
      <p:pic>
        <p:nvPicPr>
          <p:cNvPr id="11" name="Shape 369" descr="「streaming device icon png」的圖片搜尋結果">
            <a:extLst>
              <a:ext uri="{FF2B5EF4-FFF2-40B4-BE49-F238E27FC236}">
                <a16:creationId xmlns:a16="http://schemas.microsoft.com/office/drawing/2014/main" id="{DD0BB0EF-4FAE-AB41-9D73-D41E681B702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469" y="2458938"/>
            <a:ext cx="7449417" cy="158287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73">
            <a:extLst>
              <a:ext uri="{FF2B5EF4-FFF2-40B4-BE49-F238E27FC236}">
                <a16:creationId xmlns:a16="http://schemas.microsoft.com/office/drawing/2014/main" id="{2F57B768-3949-714E-B208-228AD591DD82}"/>
              </a:ext>
            </a:extLst>
          </p:cNvPr>
          <p:cNvSpPr txBox="1"/>
          <p:nvPr/>
        </p:nvSpPr>
        <p:spPr>
          <a:xfrm>
            <a:off x="5427408" y="5869299"/>
            <a:ext cx="971618" cy="736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電腦</a:t>
            </a: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4" name="Shape 376">
            <a:extLst>
              <a:ext uri="{FF2B5EF4-FFF2-40B4-BE49-F238E27FC236}">
                <a16:creationId xmlns:a16="http://schemas.microsoft.com/office/drawing/2014/main" id="{8ED0475C-7F48-9845-8521-53DDCDE1BB5F}"/>
              </a:ext>
            </a:extLst>
          </p:cNvPr>
          <p:cNvSpPr txBox="1"/>
          <p:nvPr/>
        </p:nvSpPr>
        <p:spPr>
          <a:xfrm>
            <a:off x="2538041" y="5863251"/>
            <a:ext cx="2910701" cy="736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智慧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型</a:t>
            </a: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電視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SmartTV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</a:p>
        </p:txBody>
      </p:sp>
      <p:grpSp>
        <p:nvGrpSpPr>
          <p:cNvPr id="15" name="群組 7">
            <a:extLst>
              <a:ext uri="{FF2B5EF4-FFF2-40B4-BE49-F238E27FC236}">
                <a16:creationId xmlns:a16="http://schemas.microsoft.com/office/drawing/2014/main" id="{81602809-0D25-AE47-B25B-B4B8EDBD045A}"/>
              </a:ext>
            </a:extLst>
          </p:cNvPr>
          <p:cNvGrpSpPr/>
          <p:nvPr/>
        </p:nvGrpSpPr>
        <p:grpSpPr>
          <a:xfrm>
            <a:off x="4586415" y="4719941"/>
            <a:ext cx="2183655" cy="1291313"/>
            <a:chOff x="5669477" y="2620125"/>
            <a:chExt cx="3474523" cy="2256184"/>
          </a:xfrm>
        </p:grpSpPr>
        <p:pic>
          <p:nvPicPr>
            <p:cNvPr id="17" name="Picture 4" descr="相關圖片">
              <a:extLst>
                <a:ext uri="{FF2B5EF4-FFF2-40B4-BE49-F238E27FC236}">
                  <a16:creationId xmlns:a16="http://schemas.microsoft.com/office/drawing/2014/main" id="{6464A852-240D-D045-ACED-B5E90E57C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FC5E068-A340-BB42-BA28-F86184ABB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2"/>
              <a:ext cx="2240418" cy="1451593"/>
            </a:xfrm>
            <a:prstGeom prst="rect">
              <a:avLst/>
            </a:prstGeom>
          </p:spPr>
        </p:pic>
      </p:grpSp>
      <p:pic>
        <p:nvPicPr>
          <p:cNvPr id="16" name="Shape 215">
            <a:extLst>
              <a:ext uri="{FF2B5EF4-FFF2-40B4-BE49-F238E27FC236}">
                <a16:creationId xmlns:a16="http://schemas.microsoft.com/office/drawing/2014/main" id="{76E1FF32-72C0-C443-81F4-4D7C585B7880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00989" y="4565971"/>
            <a:ext cx="2292493" cy="1441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372">
            <a:extLst>
              <a:ext uri="{FF2B5EF4-FFF2-40B4-BE49-F238E27FC236}">
                <a16:creationId xmlns:a16="http://schemas.microsoft.com/office/drawing/2014/main" id="{ABECC82B-B836-1247-BD1E-11B82E5509DC}"/>
              </a:ext>
            </a:extLst>
          </p:cNvPr>
          <p:cNvSpPr txBox="1"/>
          <p:nvPr/>
        </p:nvSpPr>
        <p:spPr>
          <a:xfrm>
            <a:off x="7350043" y="5861114"/>
            <a:ext cx="729587" cy="9093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手機</a:t>
            </a: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21" name="Shape 65" descr="D:\Fullppt\PNG이미지\핸드폰2.png">
            <a:extLst>
              <a:ext uri="{FF2B5EF4-FFF2-40B4-BE49-F238E27FC236}">
                <a16:creationId xmlns:a16="http://schemas.microsoft.com/office/drawing/2014/main" id="{925BC9C2-C579-3940-AA45-2CF857DF6E51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836" y="4604926"/>
            <a:ext cx="729587" cy="13249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96750371-EE3A-8D4E-BE03-18097FA2451F}"/>
              </a:ext>
            </a:extLst>
          </p:cNvPr>
          <p:cNvSpPr/>
          <p:nvPr/>
        </p:nvSpPr>
        <p:spPr>
          <a:xfrm>
            <a:off x="8768950" y="5892916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平板</a:t>
            </a: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23" name="Shape 65" descr="D:\Fullppt\PNG이미지\핸드폰2.png">
            <a:extLst>
              <a:ext uri="{FF2B5EF4-FFF2-40B4-BE49-F238E27FC236}">
                <a16:creationId xmlns:a16="http://schemas.microsoft.com/office/drawing/2014/main" id="{D8F827C4-1BFC-3942-9334-83F79F93B453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08" y="4271075"/>
            <a:ext cx="1287221" cy="1699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91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7836D30-675E-4595-A99F-C277DF250426}"/>
              </a:ext>
            </a:extLst>
          </p:cNvPr>
          <p:cNvSpPr txBox="1"/>
          <p:nvPr/>
        </p:nvSpPr>
        <p:spPr>
          <a:xfrm>
            <a:off x="2268188" y="1138751"/>
            <a:ext cx="79106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連接到電視、螢幕</a:t>
            </a:r>
            <a:endParaRPr lang="en-US" altLang="zh-TW" sz="5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AEE71F-3F28-4949-8532-C46E56D9E346}"/>
              </a:ext>
            </a:extLst>
          </p:cNvPr>
          <p:cNvSpPr txBox="1"/>
          <p:nvPr/>
        </p:nvSpPr>
        <p:spPr>
          <a:xfrm>
            <a:off x="3193639" y="2030225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HDMI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輸出，你可以這樣玩</a:t>
            </a:r>
          </a:p>
        </p:txBody>
      </p:sp>
    </p:spTree>
    <p:extLst>
      <p:ext uri="{BB962C8B-B14F-4D97-AF65-F5344CB8AC3E}">
        <p14:creationId xmlns:p14="http://schemas.microsoft.com/office/powerpoint/2010/main" val="3827678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280603"/>
            <a:ext cx="110382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HybridDesk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 </a:t>
            </a:r>
            <a:b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</a:b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Station </a:t>
            </a: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提供多樣化多媒體功能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 </a:t>
            </a:r>
            <a:endParaRPr lang="zh-TW" altLang="en-US" sz="48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89D4307-FAD2-1D4A-8E22-888F99160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436" y="3905359"/>
            <a:ext cx="5206731" cy="948371"/>
          </a:xfrm>
          <a:prstGeom prst="rect">
            <a:avLst/>
          </a:prstGeom>
        </p:spPr>
      </p:pic>
      <p:cxnSp>
        <p:nvCxnSpPr>
          <p:cNvPr id="7" name="Shape 358">
            <a:extLst>
              <a:ext uri="{FF2B5EF4-FFF2-40B4-BE49-F238E27FC236}">
                <a16:creationId xmlns:a16="http://schemas.microsoft.com/office/drawing/2014/main" id="{93031C9F-3179-F64D-8B11-63388B06801F}"/>
              </a:ext>
            </a:extLst>
          </p:cNvPr>
          <p:cNvCxnSpPr>
            <a:cxnSpLocks/>
          </p:cNvCxnSpPr>
          <p:nvPr/>
        </p:nvCxnSpPr>
        <p:spPr>
          <a:xfrm rot="10800000">
            <a:off x="2703162" y="3067273"/>
            <a:ext cx="1336193" cy="1981"/>
          </a:xfrm>
          <a:prstGeom prst="straightConnector1">
            <a:avLst/>
          </a:prstGeom>
          <a:noFill/>
          <a:ln w="44450" cap="rnd" cmpd="sng">
            <a:solidFill>
              <a:schemeClr val="bg1">
                <a:lumMod val="95000"/>
              </a:schemeClr>
            </a:solidFill>
            <a:prstDash val="sysDot"/>
            <a:round/>
            <a:headEnd type="none" w="lg" len="lg"/>
            <a:tailEnd type="none" w="lg" len="lg"/>
          </a:ln>
        </p:spPr>
      </p:cxnSp>
      <p:pic>
        <p:nvPicPr>
          <p:cNvPr id="8" name="Shape 351">
            <a:extLst>
              <a:ext uri="{FF2B5EF4-FFF2-40B4-BE49-F238E27FC236}">
                <a16:creationId xmlns:a16="http://schemas.microsoft.com/office/drawing/2014/main" id="{406E8C7A-BD05-F64C-ADA1-B22E654F96FA}"/>
              </a:ext>
            </a:extLst>
          </p:cNvPr>
          <p:cNvPicPr preferRelativeResize="0"/>
          <p:nvPr/>
        </p:nvPicPr>
        <p:blipFill>
          <a:blip r:embed="rId3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20">
            <a:off x="848993" y="2782366"/>
            <a:ext cx="973811" cy="97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52">
            <a:extLst>
              <a:ext uri="{FF2B5EF4-FFF2-40B4-BE49-F238E27FC236}">
                <a16:creationId xmlns:a16="http://schemas.microsoft.com/office/drawing/2014/main" id="{7C92647A-1D81-F94A-BA97-633A39399E3A}"/>
              </a:ext>
            </a:extLst>
          </p:cNvPr>
          <p:cNvPicPr preferRelativeResize="0"/>
          <p:nvPr/>
        </p:nvPicPr>
        <p:blipFill>
          <a:blip r:embed="rId4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641" y="3253098"/>
            <a:ext cx="890795" cy="89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64">
            <a:extLst>
              <a:ext uri="{FF2B5EF4-FFF2-40B4-BE49-F238E27FC236}">
                <a16:creationId xmlns:a16="http://schemas.microsoft.com/office/drawing/2014/main" id="{007A0646-E9C8-414B-A802-6BC2226BE51D}"/>
              </a:ext>
            </a:extLst>
          </p:cNvPr>
          <p:cNvSpPr txBox="1"/>
          <p:nvPr/>
        </p:nvSpPr>
        <p:spPr>
          <a:xfrm>
            <a:off x="7075591" y="5739307"/>
            <a:ext cx="1755580" cy="378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Qremote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App</a:t>
            </a:r>
          </a:p>
        </p:txBody>
      </p:sp>
      <p:sp>
        <p:nvSpPr>
          <p:cNvPr id="11" name="Shape 366">
            <a:extLst>
              <a:ext uri="{FF2B5EF4-FFF2-40B4-BE49-F238E27FC236}">
                <a16:creationId xmlns:a16="http://schemas.microsoft.com/office/drawing/2014/main" id="{6ACBAC16-E86A-BC41-98F1-29A1E47D4392}"/>
              </a:ext>
            </a:extLst>
          </p:cNvPr>
          <p:cNvSpPr txBox="1"/>
          <p:nvPr/>
        </p:nvSpPr>
        <p:spPr>
          <a:xfrm>
            <a:off x="674567" y="4047128"/>
            <a:ext cx="1346902" cy="378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Keyboard</a:t>
            </a:r>
          </a:p>
        </p:txBody>
      </p:sp>
      <p:pic>
        <p:nvPicPr>
          <p:cNvPr id="14" name="Shape 363">
            <a:extLst>
              <a:ext uri="{FF2B5EF4-FFF2-40B4-BE49-F238E27FC236}">
                <a16:creationId xmlns:a16="http://schemas.microsoft.com/office/drawing/2014/main" id="{AD6AF2DC-3EF2-B043-BB03-8ABB2AA11FC3}"/>
              </a:ext>
            </a:extLst>
          </p:cNvPr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260" y="5234058"/>
            <a:ext cx="796304" cy="1416483"/>
          </a:xfrm>
          <a:prstGeom prst="rect">
            <a:avLst/>
          </a:prstGeom>
          <a:noFill/>
          <a:ln>
            <a:noFill/>
          </a:ln>
          <a:effectLst>
            <a:outerShdw blurRad="228600" dist="190500" dir="414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2A9FF23-D70B-F441-BE7D-53F8BEB35A36}"/>
              </a:ext>
            </a:extLst>
          </p:cNvPr>
          <p:cNvCxnSpPr>
            <a:cxnSpLocks/>
          </p:cNvCxnSpPr>
          <p:nvPr/>
        </p:nvCxnSpPr>
        <p:spPr>
          <a:xfrm>
            <a:off x="5197390" y="3067274"/>
            <a:ext cx="3830421" cy="1981"/>
          </a:xfrm>
          <a:prstGeom prst="line">
            <a:avLst/>
          </a:prstGeom>
          <a:ln w="444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723">
            <a:extLst>
              <a:ext uri="{FF2B5EF4-FFF2-40B4-BE49-F238E27FC236}">
                <a16:creationId xmlns:a16="http://schemas.microsoft.com/office/drawing/2014/main" id="{C6C78221-8D37-7F42-A199-03443F979075}"/>
              </a:ext>
            </a:extLst>
          </p:cNvPr>
          <p:cNvSpPr/>
          <p:nvPr/>
        </p:nvSpPr>
        <p:spPr>
          <a:xfrm>
            <a:off x="3836162" y="2090265"/>
            <a:ext cx="2226989" cy="222725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7" name="Picture 2" descr="C:\Users\Han Tsai\Desktop\HD_直播\MPNITOR.png">
            <a:extLst>
              <a:ext uri="{FF2B5EF4-FFF2-40B4-BE49-F238E27FC236}">
                <a16:creationId xmlns:a16="http://schemas.microsoft.com/office/drawing/2014/main" id="{AFF0A48A-7530-154C-AF91-BBDA9C257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25"/>
          <a:stretch/>
        </p:blipFill>
        <p:spPr bwMode="auto">
          <a:xfrm>
            <a:off x="8065928" y="2012018"/>
            <a:ext cx="4126072" cy="3370396"/>
          </a:xfrm>
          <a:prstGeom prst="rect">
            <a:avLst/>
          </a:prstGeom>
          <a:noFill/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0CF5EE0-57AA-324C-95E4-B24FC87DE0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531" y="2343415"/>
            <a:ext cx="1254253" cy="1254402"/>
          </a:xfrm>
          <a:prstGeom prst="rect">
            <a:avLst/>
          </a:prstGeom>
        </p:spPr>
      </p:pic>
      <p:cxnSp>
        <p:nvCxnSpPr>
          <p:cNvPr id="19" name="接點: 肘形 3">
            <a:extLst>
              <a:ext uri="{FF2B5EF4-FFF2-40B4-BE49-F238E27FC236}">
                <a16:creationId xmlns:a16="http://schemas.microsoft.com/office/drawing/2014/main" id="{819CCC30-D047-224F-820E-BCD34B001D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20204" y="4339775"/>
            <a:ext cx="1913161" cy="1294398"/>
          </a:xfrm>
          <a:prstGeom prst="bentConnector2">
            <a:avLst/>
          </a:prstGeom>
          <a:ln w="44450" cap="rnd">
            <a:solidFill>
              <a:schemeClr val="bg1">
                <a:lumMod val="9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4">
            <a:extLst>
              <a:ext uri="{FF2B5EF4-FFF2-40B4-BE49-F238E27FC236}">
                <a16:creationId xmlns:a16="http://schemas.microsoft.com/office/drawing/2014/main" id="{BFC34A78-16C4-8E44-BA20-EAB54D35CA14}"/>
              </a:ext>
            </a:extLst>
          </p:cNvPr>
          <p:cNvSpPr/>
          <p:nvPr/>
        </p:nvSpPr>
        <p:spPr>
          <a:xfrm>
            <a:off x="1668666" y="2848841"/>
            <a:ext cx="1321160" cy="438843"/>
          </a:xfrm>
          <a:prstGeom prst="roundRect">
            <a:avLst>
              <a:gd name="adj" fmla="val 8555"/>
            </a:avLst>
          </a:prstGeom>
          <a:solidFill>
            <a:srgbClr val="C76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none" strike="noStrike" cap="none">
                <a:solidFill>
                  <a:schemeClr val="bg1"/>
                </a:solidFill>
                <a:cs typeface="+mn-ea"/>
                <a:sym typeface="+mn-lt"/>
              </a:rPr>
              <a:t>USB</a:t>
            </a:r>
            <a:endParaRPr lang="en-US" altLang="zh-TW" b="1" i="0" u="none" strike="noStrike" cap="none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: 圓角 25">
            <a:extLst>
              <a:ext uri="{FF2B5EF4-FFF2-40B4-BE49-F238E27FC236}">
                <a16:creationId xmlns:a16="http://schemas.microsoft.com/office/drawing/2014/main" id="{ACF1E91F-7ECA-1240-BF0F-551CEF378493}"/>
              </a:ext>
            </a:extLst>
          </p:cNvPr>
          <p:cNvSpPr/>
          <p:nvPr/>
        </p:nvSpPr>
        <p:spPr>
          <a:xfrm>
            <a:off x="6277430" y="2848841"/>
            <a:ext cx="1321160" cy="438843"/>
          </a:xfrm>
          <a:prstGeom prst="roundRect">
            <a:avLst>
              <a:gd name="adj" fmla="val 8555"/>
            </a:avLst>
          </a:prstGeom>
          <a:solidFill>
            <a:srgbClr val="C76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b="1" u="none" strike="noStrike" cap="none">
                <a:solidFill>
                  <a:schemeClr val="bg1"/>
                </a:solidFill>
                <a:cs typeface="+mn-ea"/>
                <a:sym typeface="+mn-lt"/>
              </a:rPr>
              <a:t>HDMI</a:t>
            </a:r>
            <a:endParaRPr lang="en-US" altLang="zh-TW" b="1" i="0" u="none" strike="noStrike" cap="none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: 圓角 27">
            <a:extLst>
              <a:ext uri="{FF2B5EF4-FFF2-40B4-BE49-F238E27FC236}">
                <a16:creationId xmlns:a16="http://schemas.microsoft.com/office/drawing/2014/main" id="{59BE6819-3E81-7A44-8E0D-48C84C9CCED0}"/>
              </a:ext>
            </a:extLst>
          </p:cNvPr>
          <p:cNvSpPr/>
          <p:nvPr/>
        </p:nvSpPr>
        <p:spPr>
          <a:xfrm>
            <a:off x="4202692" y="5162993"/>
            <a:ext cx="1441642" cy="438843"/>
          </a:xfrm>
          <a:prstGeom prst="roundRect">
            <a:avLst>
              <a:gd name="adj" fmla="val 8555"/>
            </a:avLst>
          </a:prstGeom>
          <a:solidFill>
            <a:srgbClr val="C76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Network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0B66E67-A34E-4E29-8245-9E380F08C3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39" y="3600015"/>
            <a:ext cx="4055843" cy="9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15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49F3CA50-C34C-174A-BF14-AE3B3D10D079}"/>
              </a:ext>
            </a:extLst>
          </p:cNvPr>
          <p:cNvGrpSpPr/>
          <p:nvPr/>
        </p:nvGrpSpPr>
        <p:grpSpPr>
          <a:xfrm>
            <a:off x="8234619" y="3590610"/>
            <a:ext cx="4155179" cy="1997978"/>
            <a:chOff x="6260091" y="1217707"/>
            <a:chExt cx="4307317" cy="4160999"/>
          </a:xfrm>
        </p:grpSpPr>
        <p:sp>
          <p:nvSpPr>
            <p:cNvPr id="39" name="矩形: 圓角 42">
              <a:extLst>
                <a:ext uri="{FF2B5EF4-FFF2-40B4-BE49-F238E27FC236}">
                  <a16:creationId xmlns:a16="http://schemas.microsoft.com/office/drawing/2014/main" id="{DBC1D437-1238-A940-BC68-7A66ACD1F7A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8003EC4-9A11-9A4F-B041-FA20D8E4303E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50B7E973-619A-3A43-88A7-1A529EB39EAD}"/>
              </a:ext>
            </a:extLst>
          </p:cNvPr>
          <p:cNvGrpSpPr/>
          <p:nvPr/>
        </p:nvGrpSpPr>
        <p:grpSpPr>
          <a:xfrm>
            <a:off x="4467127" y="3594668"/>
            <a:ext cx="4155179" cy="1997978"/>
            <a:chOff x="6260091" y="1217707"/>
            <a:chExt cx="4307317" cy="4160999"/>
          </a:xfrm>
        </p:grpSpPr>
        <p:sp>
          <p:nvSpPr>
            <p:cNvPr id="42" name="矩形: 圓角 45">
              <a:extLst>
                <a:ext uri="{FF2B5EF4-FFF2-40B4-BE49-F238E27FC236}">
                  <a16:creationId xmlns:a16="http://schemas.microsoft.com/office/drawing/2014/main" id="{0B727011-4EBD-9B4E-B65F-60A13B043AAB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9AB06BCE-9E03-6C47-A11D-A9B553146F88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75" name="平行四邊形 74">
            <a:extLst>
              <a:ext uri="{FF2B5EF4-FFF2-40B4-BE49-F238E27FC236}">
                <a16:creationId xmlns:a16="http://schemas.microsoft.com/office/drawing/2014/main" id="{8A985DBD-962F-4D72-AB21-40940DADA6D5}"/>
              </a:ext>
            </a:extLst>
          </p:cNvPr>
          <p:cNvSpPr/>
          <p:nvPr/>
        </p:nvSpPr>
        <p:spPr>
          <a:xfrm>
            <a:off x="4440701" y="3336798"/>
            <a:ext cx="3211093" cy="499148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平行四邊形 75">
            <a:extLst>
              <a:ext uri="{FF2B5EF4-FFF2-40B4-BE49-F238E27FC236}">
                <a16:creationId xmlns:a16="http://schemas.microsoft.com/office/drawing/2014/main" id="{2B88173F-5B51-44C4-94A0-BE9657C1F86F}"/>
              </a:ext>
            </a:extLst>
          </p:cNvPr>
          <p:cNvSpPr/>
          <p:nvPr/>
        </p:nvSpPr>
        <p:spPr>
          <a:xfrm>
            <a:off x="8207660" y="3336798"/>
            <a:ext cx="3211093" cy="499148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48B1A39-8C91-C147-A56B-8B116F8C8F14}"/>
              </a:ext>
            </a:extLst>
          </p:cNvPr>
          <p:cNvGrpSpPr/>
          <p:nvPr/>
        </p:nvGrpSpPr>
        <p:grpSpPr>
          <a:xfrm>
            <a:off x="8212795" y="1741434"/>
            <a:ext cx="4155179" cy="1450135"/>
            <a:chOff x="6260091" y="1217707"/>
            <a:chExt cx="4307317" cy="4160999"/>
          </a:xfrm>
        </p:grpSpPr>
        <p:sp>
          <p:nvSpPr>
            <p:cNvPr id="48" name="矩形: 圓角 52">
              <a:extLst>
                <a:ext uri="{FF2B5EF4-FFF2-40B4-BE49-F238E27FC236}">
                  <a16:creationId xmlns:a16="http://schemas.microsoft.com/office/drawing/2014/main" id="{0484A04B-E85D-9F45-92A4-4100E8E77E8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58C6121-4416-1440-8F57-5D137509DE5D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44D24E41-57E2-474F-BBED-77EB1E521B28}"/>
              </a:ext>
            </a:extLst>
          </p:cNvPr>
          <p:cNvGrpSpPr/>
          <p:nvPr/>
        </p:nvGrpSpPr>
        <p:grpSpPr>
          <a:xfrm>
            <a:off x="4463423" y="1755497"/>
            <a:ext cx="4155179" cy="1450135"/>
            <a:chOff x="6260091" y="1217707"/>
            <a:chExt cx="4307317" cy="4160999"/>
          </a:xfrm>
        </p:grpSpPr>
        <p:sp>
          <p:nvSpPr>
            <p:cNvPr id="51" name="矩形: 圓角 55">
              <a:extLst>
                <a:ext uri="{FF2B5EF4-FFF2-40B4-BE49-F238E27FC236}">
                  <a16:creationId xmlns:a16="http://schemas.microsoft.com/office/drawing/2014/main" id="{431530F3-A355-7F43-8611-35CFCAF4EB1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DA2DF49D-43E7-0D4F-892C-6288A638CB3C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7598CF23-3D8C-2542-9000-6701A87DD31B}"/>
              </a:ext>
            </a:extLst>
          </p:cNvPr>
          <p:cNvGrpSpPr/>
          <p:nvPr/>
        </p:nvGrpSpPr>
        <p:grpSpPr>
          <a:xfrm>
            <a:off x="759104" y="1761950"/>
            <a:ext cx="4155179" cy="1450135"/>
            <a:chOff x="6260091" y="1217707"/>
            <a:chExt cx="4307317" cy="4160999"/>
          </a:xfrm>
        </p:grpSpPr>
        <p:sp>
          <p:nvSpPr>
            <p:cNvPr id="54" name="矩形: 圓角 58">
              <a:extLst>
                <a:ext uri="{FF2B5EF4-FFF2-40B4-BE49-F238E27FC236}">
                  <a16:creationId xmlns:a16="http://schemas.microsoft.com/office/drawing/2014/main" id="{24752158-A095-C940-AEF7-49755AA46201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457DD26-EAB5-2A4D-BA2D-4942B9E3255D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68" name="TextBox 6">
            <a:extLst>
              <a:ext uri="{FF2B5EF4-FFF2-40B4-BE49-F238E27FC236}">
                <a16:creationId xmlns:a16="http://schemas.microsoft.com/office/drawing/2014/main" id="{85AEB63C-57B7-1A44-81A5-10C2B3ED71E6}"/>
              </a:ext>
            </a:extLst>
          </p:cNvPr>
          <p:cNvSpPr txBox="1"/>
          <p:nvPr/>
        </p:nvSpPr>
        <p:spPr>
          <a:xfrm>
            <a:off x="929047" y="2144533"/>
            <a:ext cx="2717130" cy="787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QTS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cs typeface="+mn-ea"/>
                <a:sym typeface="+mn-lt"/>
              </a:rPr>
              <a:t>FileStation</a:t>
            </a:r>
            <a:r>
              <a:rPr lang="en-US" altLang="zh-TW" sz="1600" b="1">
                <a:cs typeface="+mn-ea"/>
                <a:sym typeface="+mn-lt"/>
              </a:rPr>
              <a:t> HD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77" name="平行四邊形 76">
            <a:extLst>
              <a:ext uri="{FF2B5EF4-FFF2-40B4-BE49-F238E27FC236}">
                <a16:creationId xmlns:a16="http://schemas.microsoft.com/office/drawing/2014/main" id="{CA055B78-E9BF-4A45-A090-039EACDD4849}"/>
              </a:ext>
            </a:extLst>
          </p:cNvPr>
          <p:cNvSpPr/>
          <p:nvPr/>
        </p:nvSpPr>
        <p:spPr>
          <a:xfrm>
            <a:off x="731778" y="1455639"/>
            <a:ext cx="3211093" cy="499148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平行四邊形 77">
            <a:extLst>
              <a:ext uri="{FF2B5EF4-FFF2-40B4-BE49-F238E27FC236}">
                <a16:creationId xmlns:a16="http://schemas.microsoft.com/office/drawing/2014/main" id="{6EB504F8-2371-480F-B6E0-AF858D63F30F}"/>
              </a:ext>
            </a:extLst>
          </p:cNvPr>
          <p:cNvSpPr/>
          <p:nvPr/>
        </p:nvSpPr>
        <p:spPr>
          <a:xfrm>
            <a:off x="4440701" y="1451401"/>
            <a:ext cx="3211093" cy="499148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平行四邊形 78">
            <a:extLst>
              <a:ext uri="{FF2B5EF4-FFF2-40B4-BE49-F238E27FC236}">
                <a16:creationId xmlns:a16="http://schemas.microsoft.com/office/drawing/2014/main" id="{F0270BEE-A2B1-4821-B258-5F462F59128D}"/>
              </a:ext>
            </a:extLst>
          </p:cNvPr>
          <p:cNvSpPr/>
          <p:nvPr/>
        </p:nvSpPr>
        <p:spPr>
          <a:xfrm>
            <a:off x="8207660" y="1451401"/>
            <a:ext cx="3211093" cy="499148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D7D38E1D-5E52-1048-A0D7-C933B345CD0D}"/>
              </a:ext>
            </a:extLst>
          </p:cNvPr>
          <p:cNvGrpSpPr/>
          <p:nvPr/>
        </p:nvGrpSpPr>
        <p:grpSpPr>
          <a:xfrm>
            <a:off x="755215" y="3608104"/>
            <a:ext cx="4155179" cy="1997978"/>
            <a:chOff x="6260091" y="1217707"/>
            <a:chExt cx="4307317" cy="4160999"/>
          </a:xfrm>
        </p:grpSpPr>
        <p:sp>
          <p:nvSpPr>
            <p:cNvPr id="45" name="矩形: 圓角 48">
              <a:extLst>
                <a:ext uri="{FF2B5EF4-FFF2-40B4-BE49-F238E27FC236}">
                  <a16:creationId xmlns:a16="http://schemas.microsoft.com/office/drawing/2014/main" id="{330BE536-79DC-A04B-83FF-CFB86D3C21C9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8D652DA-40FB-D74E-BF7A-034BAD153D68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71" name="TextBox 6">
            <a:extLst>
              <a:ext uri="{FF2B5EF4-FFF2-40B4-BE49-F238E27FC236}">
                <a16:creationId xmlns:a16="http://schemas.microsoft.com/office/drawing/2014/main" id="{EFC277B0-2049-114C-A4B5-161C6AA06354}"/>
              </a:ext>
            </a:extLst>
          </p:cNvPr>
          <p:cNvSpPr txBox="1"/>
          <p:nvPr/>
        </p:nvSpPr>
        <p:spPr>
          <a:xfrm>
            <a:off x="929048" y="3857238"/>
            <a:ext cx="259665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HD Player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Clementine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Spotify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cs typeface="+mn-ea"/>
                <a:sym typeface="+mn-lt"/>
              </a:rPr>
              <a:t>TuneIn</a:t>
            </a:r>
            <a:r>
              <a:rPr lang="en-US" altLang="zh-TW" sz="1600" b="1">
                <a:cs typeface="+mn-ea"/>
                <a:sym typeface="+mn-lt"/>
              </a:rPr>
              <a:t> Radio</a:t>
            </a:r>
          </a:p>
        </p:txBody>
      </p:sp>
      <p:sp>
        <p:nvSpPr>
          <p:cNvPr id="2" name="平行四邊形 1">
            <a:extLst>
              <a:ext uri="{FF2B5EF4-FFF2-40B4-BE49-F238E27FC236}">
                <a16:creationId xmlns:a16="http://schemas.microsoft.com/office/drawing/2014/main" id="{0E34F6BF-D871-4622-B4B9-2D5E4EE4C403}"/>
              </a:ext>
            </a:extLst>
          </p:cNvPr>
          <p:cNvSpPr/>
          <p:nvPr/>
        </p:nvSpPr>
        <p:spPr>
          <a:xfrm>
            <a:off x="731778" y="3341036"/>
            <a:ext cx="3211093" cy="499148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64387" y="418973"/>
            <a:ext cx="11918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多樣化的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48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HybridDesk</a:t>
            </a: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Station </a:t>
            </a: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應用程式</a:t>
            </a:r>
            <a:endParaRPr lang="zh-TW" altLang="en-US" sz="48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7" name="TextBox 6">
            <a:extLst>
              <a:ext uri="{FF2B5EF4-FFF2-40B4-BE49-F238E27FC236}">
                <a16:creationId xmlns:a16="http://schemas.microsoft.com/office/drawing/2014/main" id="{E20AA2BF-37CE-A149-9FD2-35F4139A9C4C}"/>
              </a:ext>
            </a:extLst>
          </p:cNvPr>
          <p:cNvSpPr txBox="1"/>
          <p:nvPr/>
        </p:nvSpPr>
        <p:spPr>
          <a:xfrm>
            <a:off x="1229689" y="1537863"/>
            <a:ext cx="230896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系統管理</a:t>
            </a: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4DB15CB8-08EF-A647-BA74-712482E59406}"/>
              </a:ext>
            </a:extLst>
          </p:cNvPr>
          <p:cNvSpPr txBox="1"/>
          <p:nvPr/>
        </p:nvSpPr>
        <p:spPr>
          <a:xfrm>
            <a:off x="4673707" y="3424557"/>
            <a:ext cx="278971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多媒體管理</a:t>
            </a:r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E2483ED0-8ADF-0B4E-99A6-EB8BE0C1B324}"/>
              </a:ext>
            </a:extLst>
          </p:cNvPr>
          <p:cNvSpPr txBox="1"/>
          <p:nvPr/>
        </p:nvSpPr>
        <p:spPr>
          <a:xfrm>
            <a:off x="1216732" y="3424557"/>
            <a:ext cx="230896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多媒體</a:t>
            </a:r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id="{6ABD067E-29AE-CC47-BA1E-09AABBE666FC}"/>
              </a:ext>
            </a:extLst>
          </p:cNvPr>
          <p:cNvSpPr txBox="1"/>
          <p:nvPr/>
        </p:nvSpPr>
        <p:spPr>
          <a:xfrm>
            <a:off x="4939999" y="1537863"/>
            <a:ext cx="230896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監視</a:t>
            </a: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249780DB-5DA8-BF40-8C94-99669BE8AD9B}"/>
              </a:ext>
            </a:extLst>
          </p:cNvPr>
          <p:cNvSpPr txBox="1"/>
          <p:nvPr/>
        </p:nvSpPr>
        <p:spPr>
          <a:xfrm>
            <a:off x="8420739" y="3455334"/>
            <a:ext cx="258264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工具</a:t>
            </a: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088B30DB-9A0F-F540-B3B5-221012631990}"/>
              </a:ext>
            </a:extLst>
          </p:cNvPr>
          <p:cNvSpPr txBox="1"/>
          <p:nvPr/>
        </p:nvSpPr>
        <p:spPr>
          <a:xfrm>
            <a:off x="8447716" y="1537863"/>
            <a:ext cx="255566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社交</a:t>
            </a: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02323762-3C34-3542-88C2-DA637E7BA133}"/>
              </a:ext>
            </a:extLst>
          </p:cNvPr>
          <p:cNvSpPr txBox="1"/>
          <p:nvPr/>
        </p:nvSpPr>
        <p:spPr>
          <a:xfrm>
            <a:off x="4651623" y="2144533"/>
            <a:ext cx="3473426" cy="4557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QVR Pro Client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022C20A7-2C70-7B4F-BA54-411E7C394535}"/>
              </a:ext>
            </a:extLst>
          </p:cNvPr>
          <p:cNvSpPr txBox="1"/>
          <p:nvPr/>
        </p:nvSpPr>
        <p:spPr>
          <a:xfrm>
            <a:off x="8418837" y="2144533"/>
            <a:ext cx="3473426" cy="787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Skype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Facebook</a:t>
            </a: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8A51FA5C-46B7-7D42-B001-A7A32AEF3CBB}"/>
              </a:ext>
            </a:extLst>
          </p:cNvPr>
          <p:cNvSpPr txBox="1"/>
          <p:nvPr/>
        </p:nvSpPr>
        <p:spPr>
          <a:xfrm>
            <a:off x="4651623" y="3857238"/>
            <a:ext cx="298110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cs typeface="+mn-ea"/>
                <a:sym typeface="+mn-lt"/>
              </a:rPr>
              <a:t>PhotoStation</a:t>
            </a:r>
            <a:r>
              <a:rPr lang="en-US" altLang="zh-TW" sz="1600" b="1"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cs typeface="+mn-ea"/>
                <a:sym typeface="+mn-lt"/>
              </a:rPr>
              <a:t>VideoStation</a:t>
            </a:r>
            <a:r>
              <a:rPr lang="en-US" altLang="zh-TW" sz="1600" b="1"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cs typeface="+mn-ea"/>
                <a:sym typeface="+mn-lt"/>
              </a:rPr>
              <a:t>MusicStation</a:t>
            </a:r>
            <a:r>
              <a:rPr lang="en-US" altLang="zh-TW" sz="1600" b="1">
                <a:cs typeface="+mn-ea"/>
                <a:sym typeface="+mn-lt"/>
              </a:rPr>
              <a:t> HD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08CAAFF6-AFA5-F840-B86C-F0B6C433C14B}"/>
              </a:ext>
            </a:extLst>
          </p:cNvPr>
          <p:cNvSpPr txBox="1"/>
          <p:nvPr/>
        </p:nvSpPr>
        <p:spPr>
          <a:xfrm>
            <a:off x="8418837" y="3857238"/>
            <a:ext cx="3473426" cy="11186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Chrome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Firefox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cs typeface="+mn-ea"/>
                <a:sym typeface="+mn-lt"/>
              </a:rPr>
              <a:t>LibreOffice</a:t>
            </a: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EB37CE32-F3C4-46EE-A345-58E7FB38D6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606" y="5764238"/>
            <a:ext cx="5512294" cy="9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55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一張含有 文字, 電子用品, 遙控 的圖片&#10;&#10;自動產生的描述">
            <a:extLst>
              <a:ext uri="{FF2B5EF4-FFF2-40B4-BE49-F238E27FC236}">
                <a16:creationId xmlns:a16="http://schemas.microsoft.com/office/drawing/2014/main" id="{02B7B6F4-80E0-4151-A141-A4993A21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37" y="1881426"/>
            <a:ext cx="1281033" cy="38142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QButton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讓您隨心設定，一鍵開啟</a:t>
            </a:r>
            <a:endParaRPr lang="zh-TW" altLang="en-US" sz="4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Shape 704">
            <a:extLst>
              <a:ext uri="{FF2B5EF4-FFF2-40B4-BE49-F238E27FC236}">
                <a16:creationId xmlns:a16="http://schemas.microsoft.com/office/drawing/2014/main" id="{15631E19-D842-3949-BE6B-451F6E4BE895}"/>
              </a:ext>
            </a:extLst>
          </p:cNvPr>
          <p:cNvSpPr txBox="1"/>
          <p:nvPr/>
        </p:nvSpPr>
        <p:spPr>
          <a:xfrm>
            <a:off x="7757464" y="1838318"/>
            <a:ext cx="3857652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播放您喜愛的歌曲清單，並可將其他按鍵設為播放前一首或下一首曲目</a:t>
            </a:r>
          </a:p>
        </p:txBody>
      </p:sp>
      <p:sp>
        <p:nvSpPr>
          <p:cNvPr id="8" name="Shape 704">
            <a:extLst>
              <a:ext uri="{FF2B5EF4-FFF2-40B4-BE49-F238E27FC236}">
                <a16:creationId xmlns:a16="http://schemas.microsoft.com/office/drawing/2014/main" id="{BF74D822-35A6-B246-BA98-EE6D29D49C47}"/>
              </a:ext>
            </a:extLst>
          </p:cNvPr>
          <p:cNvSpPr txBox="1"/>
          <p:nvPr/>
        </p:nvSpPr>
        <p:spPr>
          <a:xfrm>
            <a:off x="7757464" y="3106004"/>
            <a:ext cx="3643338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觀看預設的 </a:t>
            </a:r>
            <a:r>
              <a:rPr 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Surveillance Station 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攝影機頻道，秒速開啟監控保心安</a:t>
            </a:r>
          </a:p>
        </p:txBody>
      </p:sp>
      <p:sp>
        <p:nvSpPr>
          <p:cNvPr id="9" name="Shape 704">
            <a:extLst>
              <a:ext uri="{FF2B5EF4-FFF2-40B4-BE49-F238E27FC236}">
                <a16:creationId xmlns:a16="http://schemas.microsoft.com/office/drawing/2014/main" id="{ADD1639B-B39A-5349-A0BA-B8B8DF5517A0}"/>
              </a:ext>
            </a:extLst>
          </p:cNvPr>
          <p:cNvSpPr txBox="1"/>
          <p:nvPr/>
        </p:nvSpPr>
        <p:spPr>
          <a:xfrm>
            <a:off x="7757464" y="4521232"/>
            <a:ext cx="3816424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一鍵重啟或關閉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，快速又便利</a:t>
            </a:r>
          </a:p>
        </p:txBody>
      </p:sp>
      <p:pic>
        <p:nvPicPr>
          <p:cNvPr id="5" name="圖片 15">
            <a:extLst>
              <a:ext uri="{FF2B5EF4-FFF2-40B4-BE49-F238E27FC236}">
                <a16:creationId xmlns:a16="http://schemas.microsoft.com/office/drawing/2014/main" id="{515C7BBF-EDE3-DC49-9A6D-2502C65DBD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824" y="1686485"/>
            <a:ext cx="1110563" cy="99724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9717BD7-AB7C-A046-82BE-46574B15A61B}"/>
              </a:ext>
            </a:extLst>
          </p:cNvPr>
          <p:cNvGrpSpPr/>
          <p:nvPr/>
        </p:nvGrpSpPr>
        <p:grpSpPr>
          <a:xfrm>
            <a:off x="6477824" y="1684706"/>
            <a:ext cx="1110563" cy="997240"/>
            <a:chOff x="450333" y="1500350"/>
            <a:chExt cx="917433" cy="82381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7C55B2A-7AAA-4D4E-AE06-7622C312A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1500350"/>
              <a:ext cx="917433" cy="823817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A76DF389-2B62-E24A-A709-B4AEEE33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3006" y="1652601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0514E1F-83F3-D940-8C9E-AB6120521251}"/>
              </a:ext>
            </a:extLst>
          </p:cNvPr>
          <p:cNvGrpSpPr/>
          <p:nvPr/>
        </p:nvGrpSpPr>
        <p:grpSpPr>
          <a:xfrm>
            <a:off x="6477824" y="2940553"/>
            <a:ext cx="1110563" cy="997240"/>
            <a:chOff x="450333" y="2527288"/>
            <a:chExt cx="917433" cy="82381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9230EEC-3D8A-244D-9CFB-D4FE53E0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2527288"/>
              <a:ext cx="917433" cy="823817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4CD92834-9066-1B48-9451-4F1CDFE2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2717" y="271623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AFFAD662-6219-A746-B230-6848FBBE34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371" y="4166694"/>
            <a:ext cx="1110563" cy="997240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8851B30-B5A9-6941-AE25-2215EEEB88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9226" y="4360864"/>
            <a:ext cx="501724" cy="544801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sp>
        <p:nvSpPr>
          <p:cNvPr id="10" name="文字方塊 1">
            <a:extLst>
              <a:ext uri="{FF2B5EF4-FFF2-40B4-BE49-F238E27FC236}">
                <a16:creationId xmlns:a16="http://schemas.microsoft.com/office/drawing/2014/main" id="{B20B2898-4D1A-9C4B-972A-6215179C4C68}"/>
              </a:ext>
            </a:extLst>
          </p:cNvPr>
          <p:cNvSpPr txBox="1"/>
          <p:nvPr/>
        </p:nvSpPr>
        <p:spPr>
          <a:xfrm>
            <a:off x="3296313" y="4800678"/>
            <a:ext cx="2070193" cy="579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可額外購買</a:t>
            </a: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endParaRPr lang="en-US" altLang="zh-TW" sz="13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>
              <a:lnSpc>
                <a:spcPts val="2000"/>
              </a:lnSpc>
            </a:pPr>
            <a:r>
              <a:rPr lang="en-US" altLang="zh-TW" sz="1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RM-IR004 </a:t>
            </a:r>
            <a:r>
              <a:rPr lang="zh-CN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紅外線遙控器</a:t>
            </a:r>
            <a:endParaRPr lang="zh-TW" altLang="en-US" sz="13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A4153E8-EDC8-DD40-BCF4-93CD30E0766E}"/>
              </a:ext>
            </a:extLst>
          </p:cNvPr>
          <p:cNvCxnSpPr>
            <a:cxnSpLocks/>
          </p:cNvCxnSpPr>
          <p:nvPr/>
        </p:nvCxnSpPr>
        <p:spPr>
          <a:xfrm>
            <a:off x="2737274" y="4228008"/>
            <a:ext cx="9211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D640448-6A75-F248-BBD4-728001BE7D71}"/>
              </a:ext>
            </a:extLst>
          </p:cNvPr>
          <p:cNvCxnSpPr>
            <a:cxnSpLocks/>
          </p:cNvCxnSpPr>
          <p:nvPr/>
        </p:nvCxnSpPr>
        <p:spPr>
          <a:xfrm>
            <a:off x="3011055" y="4521232"/>
            <a:ext cx="1272362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62F23AF-9004-754E-9779-33B8FDF4D697}"/>
              </a:ext>
            </a:extLst>
          </p:cNvPr>
          <p:cNvCxnSpPr>
            <a:cxnSpLocks/>
          </p:cNvCxnSpPr>
          <p:nvPr/>
        </p:nvCxnSpPr>
        <p:spPr>
          <a:xfrm>
            <a:off x="1983384" y="4783312"/>
            <a:ext cx="53270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A566A857-5CE2-8543-B5BC-98CCAABC7C2E}"/>
              </a:ext>
            </a:extLst>
          </p:cNvPr>
          <p:cNvCxnSpPr/>
          <p:nvPr/>
        </p:nvCxnSpPr>
        <p:spPr>
          <a:xfrm>
            <a:off x="1341399" y="4513140"/>
            <a:ext cx="87394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形 26">
            <a:extLst>
              <a:ext uri="{FF2B5EF4-FFF2-40B4-BE49-F238E27FC236}">
                <a16:creationId xmlns:a16="http://schemas.microsoft.com/office/drawing/2014/main" id="{63C0AB6E-8A6F-3649-BBDF-917D1CED16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481" y="4286190"/>
            <a:ext cx="318623" cy="374213"/>
          </a:xfrm>
          <a:prstGeom prst="rect">
            <a:avLst/>
          </a:prstGeom>
          <a:effectLst>
            <a:innerShdw blurRad="38100">
              <a:schemeClr val="tx1">
                <a:lumMod val="65000"/>
                <a:lumOff val="35000"/>
              </a:schemeClr>
            </a:inn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291D695-2DB5-B140-BF42-98B534BF033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4016" y="4078069"/>
            <a:ext cx="297077" cy="356816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513F12BA-0252-8A4D-916C-2DE3D90B5A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22650" y="4593639"/>
            <a:ext cx="318623" cy="345979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056AB260-62E0-3547-8DD6-71E72906A0F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44745" y="4353647"/>
            <a:ext cx="360731" cy="390234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A795769-BD14-4040-8564-C7B8CA6D6F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0" r="33973"/>
          <a:stretch/>
        </p:blipFill>
        <p:spPr>
          <a:xfrm>
            <a:off x="6287264" y="5272026"/>
            <a:ext cx="5915246" cy="14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2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FC4D910-6502-44C7-9651-8CD7E1903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59676"/>
            <a:ext cx="12192000" cy="129832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QTS 5.0 + Linux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核心</a:t>
            </a:r>
            <a:r>
              <a:rPr lang="en-US" altLang="ja-JP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5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.10</a:t>
            </a:r>
            <a:endParaRPr lang="zh-TW" altLang="en-US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C57ECD-F396-4147-80A8-04C6870DC3FE}"/>
              </a:ext>
            </a:extLst>
          </p:cNvPr>
          <p:cNvSpPr/>
          <p:nvPr/>
        </p:nvSpPr>
        <p:spPr>
          <a:xfrm>
            <a:off x="576883" y="1656399"/>
            <a:ext cx="11038233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buClr>
                <a:srgbClr val="FFCC99"/>
              </a:buClr>
              <a:buSzPct val="70000"/>
            </a:pP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為了提供最好的效能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, HS-264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搭載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QTS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5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.0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,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並使用新的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Linux 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核心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5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.10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以發揮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Intel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® Celeron® N5105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潛力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. QTS 5.0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最佳化整體系統效能增強 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HS-264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的多功能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89428B-EBFD-6C44-B62B-ECA90C60141C}"/>
              </a:ext>
            </a:extLst>
          </p:cNvPr>
          <p:cNvGrpSpPr>
            <a:grpSpLocks noChangeAspect="1"/>
          </p:cNvGrpSpPr>
          <p:nvPr/>
        </p:nvGrpSpPr>
        <p:grpSpPr>
          <a:xfrm>
            <a:off x="4959608" y="2098421"/>
            <a:ext cx="3743481" cy="3753636"/>
            <a:chOff x="4411851" y="3082707"/>
            <a:chExt cx="2773358" cy="2780882"/>
          </a:xfrm>
        </p:grpSpPr>
        <p:sp>
          <p:nvSpPr>
            <p:cNvPr id="14" name="矩形: 圓角 9">
              <a:extLst>
                <a:ext uri="{FF2B5EF4-FFF2-40B4-BE49-F238E27FC236}">
                  <a16:creationId xmlns:a16="http://schemas.microsoft.com/office/drawing/2014/main" id="{31A2EB2B-BCB2-C740-ADD4-BAA038B098F3}"/>
                </a:ext>
              </a:extLst>
            </p:cNvPr>
            <p:cNvSpPr/>
            <p:nvPr/>
          </p:nvSpPr>
          <p:spPr>
            <a:xfrm>
              <a:off x="4971712" y="3082707"/>
              <a:ext cx="2213497" cy="2780882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944BDB8-FC90-534A-9BF3-463E1F441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11851" y="3706796"/>
              <a:ext cx="1942548" cy="1942548"/>
            </a:xfrm>
            <a:prstGeom prst="rect">
              <a:avLst/>
            </a:prstGeom>
            <a:effectLst/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55223AF1-EB28-438A-9492-DB87DB6689A8}"/>
              </a:ext>
            </a:extLst>
          </p:cNvPr>
          <p:cNvSpPr txBox="1"/>
          <p:nvPr/>
        </p:nvSpPr>
        <p:spPr>
          <a:xfrm>
            <a:off x="10192248" y="4076684"/>
            <a:ext cx="2770556" cy="101565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4000" b="1">
                <a:solidFill>
                  <a:srgbClr val="4DB0E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2.9</a:t>
            </a:r>
            <a:r>
              <a:rPr lang="en-US" altLang="zh-TW" sz="2400" b="1">
                <a:solidFill>
                  <a:srgbClr val="4DB0E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GHz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Burst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D12416D8-7AE5-4EBC-A499-DF5021227085}"/>
              </a:ext>
            </a:extLst>
          </p:cNvPr>
          <p:cNvSpPr txBox="1"/>
          <p:nvPr/>
        </p:nvSpPr>
        <p:spPr>
          <a:xfrm>
            <a:off x="1081590" y="4294966"/>
            <a:ext cx="4181599" cy="101565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4000" b="1">
                <a:solidFill>
                  <a:srgbClr val="73D3C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N5105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Jasper Lake 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1358DC73-B15D-4163-B293-3D23994207AE}"/>
              </a:ext>
            </a:extLst>
          </p:cNvPr>
          <p:cNvSpPr txBox="1"/>
          <p:nvPr/>
        </p:nvSpPr>
        <p:spPr>
          <a:xfrm>
            <a:off x="7901640" y="4045907"/>
            <a:ext cx="2100899" cy="107720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4400" b="1">
                <a:solidFill>
                  <a:srgbClr val="4DB0E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4</a:t>
            </a:r>
            <a:r>
              <a:rPr lang="zh-TW" altLang="en-US" sz="4400" b="1">
                <a:solidFill>
                  <a:srgbClr val="4DB0E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核心</a:t>
            </a:r>
            <a:endParaRPr lang="en-US" altLang="zh-TW" sz="4400" b="1">
              <a:solidFill>
                <a:srgbClr val="4DB0E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4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執行緒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E505147D-E44B-4DD5-8A9F-F7D1FB5F552C}"/>
              </a:ext>
            </a:extLst>
          </p:cNvPr>
          <p:cNvSpPr txBox="1"/>
          <p:nvPr/>
        </p:nvSpPr>
        <p:spPr>
          <a:xfrm>
            <a:off x="537235" y="2728405"/>
            <a:ext cx="3995117" cy="101565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4000" b="1">
                <a:solidFill>
                  <a:srgbClr val="FA7A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AES-NI </a:t>
            </a:r>
            <a:r>
              <a:rPr lang="zh-CN" altLang="en-US" sz="2400" b="1">
                <a:solidFill>
                  <a:srgbClr val="FA7A0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加密</a:t>
            </a:r>
            <a:endParaRPr lang="en-US" altLang="zh-TW" sz="2400" b="1">
              <a:solidFill>
                <a:srgbClr val="FA7A0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eaLnBrk="1" hangingPunct="1">
              <a:defRPr/>
            </a:pP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Volume &amp; folder support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23F549CA-CB06-443D-AE66-96647B198246}"/>
              </a:ext>
            </a:extLst>
          </p:cNvPr>
          <p:cNvSpPr txBox="1"/>
          <p:nvPr/>
        </p:nvSpPr>
        <p:spPr>
          <a:xfrm>
            <a:off x="7759148" y="2785658"/>
            <a:ext cx="3978964" cy="101565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40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GPU </a:t>
            </a:r>
            <a:r>
              <a:rPr lang="en-US" altLang="zh-CN" sz="2400" b="1">
                <a:solidFill>
                  <a:srgbClr val="A7BD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up to 800 MHz</a:t>
            </a:r>
            <a:endParaRPr lang="en-US" altLang="zh-TW" sz="2400" b="1">
              <a:solidFill>
                <a:srgbClr val="A7BDD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eaLnBrk="1" hangingPunct="1">
              <a:defRPr/>
            </a:pP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UHD Graphics 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808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7CA8DF9-CE0C-496D-B5AC-83D81C696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62" b="34621"/>
          <a:stretch/>
        </p:blipFill>
        <p:spPr>
          <a:xfrm>
            <a:off x="7608304" y="2574747"/>
            <a:ext cx="3150921" cy="93006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32279D1-BD6D-4C32-8B3F-D24D362F4634}"/>
              </a:ext>
            </a:extLst>
          </p:cNvPr>
          <p:cNvSpPr txBox="1"/>
          <p:nvPr/>
        </p:nvSpPr>
        <p:spPr>
          <a:xfrm>
            <a:off x="576883" y="425169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Linux Station 讓 NAS 變身 Ubuntu 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PC</a:t>
            </a:r>
            <a:endParaRPr lang="zh-TW" altLang="en-US" sz="4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07CD863-FF31-4E6E-8A53-8FEC847AEA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94" y="4956882"/>
            <a:ext cx="1475949" cy="1475949"/>
          </a:xfrm>
          <a:prstGeom prst="rect">
            <a:avLst/>
          </a:prstGeom>
          <a:effectLst>
            <a:outerShdw blurRad="152400" dist="63500" dir="5400000" sx="90000" sy="-19000" rotWithShape="0">
              <a:prstClr val="black">
                <a:alpha val="25000"/>
              </a:prstClr>
            </a:outerShdw>
          </a:effectLst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E9C2A1C6-BB1C-4A52-8B75-C8101498971F}"/>
              </a:ext>
            </a:extLst>
          </p:cNvPr>
          <p:cNvGrpSpPr/>
          <p:nvPr/>
        </p:nvGrpSpPr>
        <p:grpSpPr>
          <a:xfrm>
            <a:off x="7858849" y="3595150"/>
            <a:ext cx="2787360" cy="828233"/>
            <a:chOff x="580233" y="4950846"/>
            <a:chExt cx="2787360" cy="828233"/>
          </a:xfrm>
        </p:grpSpPr>
        <p:sp>
          <p:nvSpPr>
            <p:cNvPr id="25" name="文字方塊 14">
              <a:extLst>
                <a:ext uri="{FF2B5EF4-FFF2-40B4-BE49-F238E27FC236}">
                  <a16:creationId xmlns:a16="http://schemas.microsoft.com/office/drawing/2014/main" id="{7194590E-3F54-43E7-9E96-E36A2D5AC1B3}"/>
                </a:ext>
              </a:extLst>
            </p:cNvPr>
            <p:cNvSpPr txBox="1"/>
            <p:nvPr/>
          </p:nvSpPr>
          <p:spPr>
            <a:xfrm>
              <a:off x="580233" y="4950846"/>
              <a:ext cx="2787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提供多版本 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Ubuntu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 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6" name="文字方塊 15">
              <a:extLst>
                <a:ext uri="{FF2B5EF4-FFF2-40B4-BE49-F238E27FC236}">
                  <a16:creationId xmlns:a16="http://schemas.microsoft.com/office/drawing/2014/main" id="{9EDCFE73-5C6F-4157-975E-353F899D75D3}"/>
                </a:ext>
              </a:extLst>
            </p:cNvPr>
            <p:cNvSpPr txBox="1"/>
            <p:nvPr/>
          </p:nvSpPr>
          <p:spPr>
            <a:xfrm>
              <a:off x="580234" y="5255859"/>
              <a:ext cx="2787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400" b="1">
                  <a:solidFill>
                    <a:schemeClr val="bg1"/>
                  </a:solidFill>
                  <a:cs typeface="+mn-ea"/>
                  <a:sym typeface="+mn-lt"/>
                </a:rPr>
                <a:t>Ubuntu 18.04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400" b="1">
                  <a:solidFill>
                    <a:schemeClr val="bg1"/>
                  </a:solidFill>
                  <a:cs typeface="+mn-ea"/>
                  <a:sym typeface="+mn-lt"/>
                </a:rPr>
                <a:t>Ubuntu 20.04</a:t>
              </a: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F5B7EC3-E3F3-4811-A525-D06EA3B7B7C1}"/>
              </a:ext>
            </a:extLst>
          </p:cNvPr>
          <p:cNvSpPr txBox="1"/>
          <p:nvPr/>
        </p:nvSpPr>
        <p:spPr>
          <a:xfrm>
            <a:off x="660966" y="2750760"/>
            <a:ext cx="52321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Bef>
                <a:spcPts val="1200"/>
              </a:spcBef>
              <a:buFont typeface="+mj-lt"/>
              <a:buAutoNum type="arabicPeriod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透過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HDMI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連接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與螢幕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273050" indent="-273050">
              <a:spcBef>
                <a:spcPts val="1200"/>
              </a:spcBef>
              <a:buFont typeface="+mj-lt"/>
              <a:buAutoNum type="arabicPeriod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再將滑鼠和鍵盤接到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，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即成為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Ubuntu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個人電腦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!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9374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584710" y="2597408"/>
            <a:ext cx="42890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檔案備份方案</a:t>
            </a:r>
            <a:endParaRPr lang="en-US" altLang="zh-TW" sz="5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D02BF77-9E71-4B51-B04C-3A8627FA9FA8}"/>
              </a:ext>
            </a:extLst>
          </p:cNvPr>
          <p:cNvSpPr txBox="1"/>
          <p:nvPr/>
        </p:nvSpPr>
        <p:spPr>
          <a:xfrm>
            <a:off x="625807" y="3520782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跨平台、裝置備份您的各種資料</a:t>
            </a:r>
          </a:p>
        </p:txBody>
      </p:sp>
    </p:spTree>
    <p:extLst>
      <p:ext uri="{BB962C8B-B14F-4D97-AF65-F5344CB8AC3E}">
        <p14:creationId xmlns:p14="http://schemas.microsoft.com/office/powerpoint/2010/main" val="791507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035476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備份的重要＋如何防止勒索</a:t>
            </a:r>
          </a:p>
        </p:txBody>
      </p:sp>
    </p:spTree>
    <p:extLst>
      <p:ext uri="{BB962C8B-B14F-4D97-AF65-F5344CB8AC3E}">
        <p14:creationId xmlns:p14="http://schemas.microsoft.com/office/powerpoint/2010/main" val="2289032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7A772CE-9DFA-8840-9093-F8DA38FCBFB6}"/>
              </a:ext>
            </a:extLst>
          </p:cNvPr>
          <p:cNvSpPr txBox="1"/>
          <p:nvPr/>
        </p:nvSpPr>
        <p:spPr>
          <a:xfrm>
            <a:off x="576883" y="351267"/>
            <a:ext cx="11038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您的數位資料安全嗎？如何保障資料安全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BB0351C-703B-9949-8CFA-BF528FFF37B5}"/>
              </a:ext>
            </a:extLst>
          </p:cNvPr>
          <p:cNvSpPr txBox="1"/>
          <p:nvPr/>
        </p:nvSpPr>
        <p:spPr>
          <a:xfrm>
            <a:off x="635108" y="1365862"/>
            <a:ext cx="623628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常見威脅</a:t>
            </a:r>
            <a:endParaRPr kumimoji="1" lang="en-US" altLang="zh-TW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儘管沒有人會希望搞丟手機或電腦當機，但人生總有意外。若定時將資料備份到 </a:t>
            </a:r>
            <a:r>
              <a:rPr lang="en" altLang="zh-TW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中，讓 </a:t>
            </a:r>
            <a:r>
              <a:rPr lang="en" altLang="zh-TW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安全、集中儲存您的重要資料，保護資料遠離損毀、災難、硬體故障與人為疏失等意外，您就不用再為遺失檔案而捶心肝了。</a:t>
            </a:r>
            <a:endParaRPr kumimoji="1" lang="zh-TW" altLang="en-US" sz="105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3F7DC81-E74E-0D46-A966-0D0AB5DA5578}"/>
              </a:ext>
            </a:extLst>
          </p:cNvPr>
          <p:cNvSpPr txBox="1"/>
          <p:nvPr/>
        </p:nvSpPr>
        <p:spPr>
          <a:xfrm>
            <a:off x="1531462" y="2647042"/>
            <a:ext cx="166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資安危機</a:t>
            </a:r>
            <a:endParaRPr kumimoji="1"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4394887-7FE0-9F42-9D2F-072604047ED1}"/>
              </a:ext>
            </a:extLst>
          </p:cNvPr>
          <p:cNvSpPr txBox="1"/>
          <p:nvPr/>
        </p:nvSpPr>
        <p:spPr>
          <a:xfrm>
            <a:off x="1516159" y="3991820"/>
            <a:ext cx="142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硬體故障</a:t>
            </a:r>
            <a:endParaRPr kumimoji="1"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81820A-269F-0D42-8C1F-74C99FFC0E3C}"/>
              </a:ext>
            </a:extLst>
          </p:cNvPr>
          <p:cNvSpPr txBox="1"/>
          <p:nvPr/>
        </p:nvSpPr>
        <p:spPr>
          <a:xfrm>
            <a:off x="6868651" y="2629762"/>
            <a:ext cx="142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人為疏失</a:t>
            </a:r>
            <a:endParaRPr kumimoji="1"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6B34C5C-85DA-3946-A858-A775C77A1378}"/>
              </a:ext>
            </a:extLst>
          </p:cNvPr>
          <p:cNvSpPr txBox="1"/>
          <p:nvPr/>
        </p:nvSpPr>
        <p:spPr>
          <a:xfrm>
            <a:off x="6868651" y="3991820"/>
            <a:ext cx="142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天然災難</a:t>
            </a:r>
            <a:endParaRPr kumimoji="1"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BF85309-6DF2-C24D-80CC-8B8C7DF1BF8F}"/>
              </a:ext>
            </a:extLst>
          </p:cNvPr>
          <p:cNvSpPr txBox="1"/>
          <p:nvPr/>
        </p:nvSpPr>
        <p:spPr>
          <a:xfrm>
            <a:off x="1534204" y="3076758"/>
            <a:ext cx="34007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數位裝置與各式訊息中潛藏著複雜的安全漏洞隱憂，再加上電腦病毒與惡意軟體層出不窮，資安威脅更加防不勝防。</a:t>
            </a:r>
            <a:endParaRPr kumimoji="1" lang="zh-TW" altLang="en-US" sz="105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F7B226C-FBEE-D741-A179-5E8EA7D983CF}"/>
              </a:ext>
            </a:extLst>
          </p:cNvPr>
          <p:cNvSpPr txBox="1"/>
          <p:nvPr/>
        </p:nvSpPr>
        <p:spPr>
          <a:xfrm>
            <a:off x="1534203" y="4453485"/>
            <a:ext cx="3400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電腦、手機、平板電腦，特別是硬碟等數位產品，會因為過度使用或老舊等因素而發生故障，讓人措手不及。</a:t>
            </a:r>
            <a:endParaRPr kumimoji="1" lang="zh-TW" altLang="en-US" sz="105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99A9FE5-27B3-8348-A23D-0861A40E4EB6}"/>
              </a:ext>
            </a:extLst>
          </p:cNvPr>
          <p:cNvSpPr txBox="1"/>
          <p:nvPr/>
        </p:nvSpPr>
        <p:spPr>
          <a:xfrm>
            <a:off x="6871391" y="3085228"/>
            <a:ext cx="37309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意外刪除檔案</a:t>
            </a:r>
            <a:r>
              <a:rPr lang="en-US" altLang="zh-TW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程式、檔案錯置、管理疏失，或檔案格式錯誤無法讀取等人為疏失幾乎天天都有。</a:t>
            </a:r>
            <a:endParaRPr kumimoji="1" lang="zh-TW" altLang="en-US" sz="105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4897183-082E-9F47-BC97-E72E0D529121}"/>
              </a:ext>
            </a:extLst>
          </p:cNvPr>
          <p:cNvSpPr txBox="1"/>
          <p:nvPr/>
        </p:nvSpPr>
        <p:spPr>
          <a:xfrm>
            <a:off x="6871391" y="4453485"/>
            <a:ext cx="37309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天災 </a:t>
            </a:r>
            <a:r>
              <a:rPr lang="en-US" altLang="zh-TW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如：火災、地震、洪水、風災等</a:t>
            </a:r>
            <a:r>
              <a:rPr lang="en-US" altLang="zh-TW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 </a:t>
            </a:r>
            <a:r>
              <a:rPr lang="zh-TW" altLang="en-US" sz="10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總是來得突然，資料可能在災難時流失或損害的機率亦不可忽視。</a:t>
            </a:r>
            <a:endParaRPr kumimoji="1" lang="zh-TW" altLang="en-US" sz="105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96846A8-8C29-43CF-9B21-E893AD615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606" y="5764238"/>
            <a:ext cx="5512294" cy="915653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2F63379E-1B40-4C19-BA7A-63CE8C1DB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7434" y="2696330"/>
            <a:ext cx="743071" cy="743071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F3A026DE-4398-4637-9809-8160166AA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1652" y="4023406"/>
            <a:ext cx="743071" cy="743071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1FAFA479-F94F-49F3-84A8-5188A961E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724" y="4089188"/>
            <a:ext cx="710545" cy="710545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6E1CA0EE-34EB-425D-9196-0F0CE7E51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0388" y="2768812"/>
            <a:ext cx="660188" cy="6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9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4979663-617A-4A49-A5D1-1BB780F91B48}"/>
              </a:ext>
            </a:extLst>
          </p:cNvPr>
          <p:cNvSpPr txBox="1"/>
          <p:nvPr/>
        </p:nvSpPr>
        <p:spPr>
          <a:xfrm>
            <a:off x="0" y="2200275"/>
            <a:ext cx="12192000" cy="4657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351267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3-2-1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，資料安全好放心！ 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F3DA3DA-4C0E-B24B-95EA-6A6D8D066204}"/>
              </a:ext>
            </a:extLst>
          </p:cNvPr>
          <p:cNvSpPr txBox="1"/>
          <p:nvPr/>
        </p:nvSpPr>
        <p:spPr>
          <a:xfrm>
            <a:off x="576883" y="1220475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根據美國電腦緊急事件應變小組 </a:t>
            </a:r>
            <a:r>
              <a:rPr lang="en-US" altLang="zh-TW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" altLang="zh-TW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United States Computer Emergency Readiness Team</a:t>
            </a:r>
            <a:r>
              <a:rPr lang="zh-TW" altLang="en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" altLang="zh-TW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US-CERT) </a:t>
            </a:r>
            <a:r>
              <a:rPr lang="zh-TW" altLang="en-US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出版品 </a:t>
            </a:r>
            <a:r>
              <a:rPr lang="en-US" altLang="zh-TW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en" altLang="zh-TW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Data Backup Options》</a:t>
            </a:r>
            <a:r>
              <a:rPr lang="zh-TW" altLang="en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從家庭用戶到專業的機構組織，任何一位電腦使用者都應該備份重要資料，避免資料意外遺失或毀損的損失。然而，光儲存一份備份檔案可能還不夠！為增加回復遺失或毀損資料的機率，建議您遵循 </a:t>
            </a:r>
            <a:r>
              <a:rPr lang="en-US" altLang="zh-TW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3-2-1 </a:t>
            </a:r>
            <a:r>
              <a:rPr lang="zh-TW" altLang="en-US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備份原則。</a:t>
            </a:r>
            <a:endParaRPr kumimoji="1" lang="zh-TW" altLang="en-US" sz="1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63D9550-3A9F-5148-B9C2-C70B2BDCF220}"/>
              </a:ext>
            </a:extLst>
          </p:cNvPr>
          <p:cNvSpPr txBox="1"/>
          <p:nvPr/>
        </p:nvSpPr>
        <p:spPr>
          <a:xfrm>
            <a:off x="270365" y="2295564"/>
            <a:ext cx="589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重要資料至少備份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份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份主要檔案，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份備份檔案。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656DB80-5DD3-864E-B27B-EC6744C74C48}"/>
              </a:ext>
            </a:extLst>
          </p:cNvPr>
          <p:cNvSpPr txBox="1"/>
          <p:nvPr/>
        </p:nvSpPr>
        <p:spPr>
          <a:xfrm>
            <a:off x="5857517" y="3908327"/>
            <a:ext cx="617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檔案存放在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種不同的備份媒介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，以防範各種類型的危險。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8315550-A0F6-9745-B11A-5A25AC8AB279}"/>
              </a:ext>
            </a:extLst>
          </p:cNvPr>
          <p:cNvSpPr txBox="1"/>
          <p:nvPr/>
        </p:nvSpPr>
        <p:spPr>
          <a:xfrm>
            <a:off x="270365" y="4793905"/>
            <a:ext cx="591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其中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份備份要存放異地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家庭或事業場所以外的地方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CF8CE7-4992-E241-8EDE-D5A1CA88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14" y="2839358"/>
            <a:ext cx="5221719" cy="16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1EF0D10-5A20-234D-8A63-9DC0B7A3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397" y="4409597"/>
            <a:ext cx="5221719" cy="16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4D8D3D-A49A-8F4D-B163-DF2799F5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14" y="5163237"/>
            <a:ext cx="5200577" cy="16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06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351267"/>
            <a:ext cx="11038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個人及團隊協作的</a:t>
            </a:r>
            <a:r>
              <a:rPr lang="en-US" altLang="ja-JP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48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ja-JP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5.0 </a:t>
            </a:r>
            <a:br>
              <a:rPr lang="en-US" altLang="ja-JP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ja-JP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跨裝置檔案同步工具</a:t>
            </a:r>
            <a:endParaRPr lang="zh-TW" altLang="en-US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6DEB827-A7C8-5546-86CE-D1FCA2C8C9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3601"/>
            <a:ext cx="12192000" cy="47244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BEB94D5-497D-3A45-A5F3-4A115CD821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523" y="2576046"/>
            <a:ext cx="6454815" cy="2590514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F3287599-9970-4309-A436-A92B3C101F44}"/>
              </a:ext>
            </a:extLst>
          </p:cNvPr>
          <p:cNvGrpSpPr/>
          <p:nvPr/>
        </p:nvGrpSpPr>
        <p:grpSpPr>
          <a:xfrm>
            <a:off x="7089033" y="2576046"/>
            <a:ext cx="4752308" cy="3930687"/>
            <a:chOff x="7967780" y="2576046"/>
            <a:chExt cx="4119745" cy="3407487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3CE37D5C-B14D-A64D-9721-A16E9E248C40}"/>
                </a:ext>
              </a:extLst>
            </p:cNvPr>
            <p:cNvGrpSpPr/>
            <p:nvPr/>
          </p:nvGrpSpPr>
          <p:grpSpPr>
            <a:xfrm>
              <a:off x="7973824" y="2576046"/>
              <a:ext cx="4107656" cy="1566629"/>
              <a:chOff x="619126" y="4769160"/>
              <a:chExt cx="5476875" cy="2088839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2514A2B-4E77-5140-ACFB-10664BE16A08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22643F9-138C-3A4D-B741-F7DE48FEB52D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28F10D95-D62B-3542-92B7-10D76183557C}"/>
                </a:ext>
              </a:extLst>
            </p:cNvPr>
            <p:cNvGrpSpPr/>
            <p:nvPr/>
          </p:nvGrpSpPr>
          <p:grpSpPr>
            <a:xfrm>
              <a:off x="7967780" y="4416904"/>
              <a:ext cx="4107656" cy="1566629"/>
              <a:chOff x="619126" y="4769160"/>
              <a:chExt cx="5476875" cy="2088839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D9E87324-3D01-8441-A02C-68FACFAF9109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CA967DF-B52B-0A46-A2E0-F4DAA4B8FCBA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</p:grpSp>
        <p:sp>
          <p:nvSpPr>
            <p:cNvPr id="29" name="矩形 2">
              <a:extLst>
                <a:ext uri="{FF2B5EF4-FFF2-40B4-BE49-F238E27FC236}">
                  <a16:creationId xmlns:a16="http://schemas.microsoft.com/office/drawing/2014/main" id="{358E34AA-2735-3140-AD33-504FD5F07E64}"/>
                </a:ext>
              </a:extLst>
            </p:cNvPr>
            <p:cNvSpPr/>
            <p:nvPr/>
          </p:nvSpPr>
          <p:spPr>
            <a:xfrm>
              <a:off x="10134499" y="4841491"/>
              <a:ext cx="1953026" cy="807913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當有筆電與手機等不同裝置，</a:t>
              </a:r>
              <a:r>
                <a:rPr lang="en-US" sz="1200" b="1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只要在單一裝置上修改檔案，變更的檔案會自動同步到其他裝置中</a:t>
              </a:r>
              <a:r>
                <a:rPr lang="en-US" altLang="zh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。</a:t>
              </a:r>
            </a:p>
          </p:txBody>
        </p:sp>
        <p:sp>
          <p:nvSpPr>
            <p:cNvPr id="30" name="矩形 2">
              <a:extLst>
                <a:ext uri="{FF2B5EF4-FFF2-40B4-BE49-F238E27FC236}">
                  <a16:creationId xmlns:a16="http://schemas.microsoft.com/office/drawing/2014/main" id="{1AD50EE4-B86C-8243-9A6F-22656BAC4498}"/>
                </a:ext>
              </a:extLst>
            </p:cNvPr>
            <p:cNvSpPr/>
            <p:nvPr/>
          </p:nvSpPr>
          <p:spPr>
            <a:xfrm>
              <a:off x="10082392" y="2995651"/>
              <a:ext cx="1842091" cy="807913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r>
                <a:rPr lang="ja-JP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團隊成員協作溝通時</a:t>
              </a:r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en-US" altLang="zh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檔案可自動推送到所有成員的綁定裝置上，</a:t>
              </a:r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讓工作流程更快速，協作更順暢</a:t>
              </a:r>
              <a:r>
                <a:rPr lang="en-US" altLang="zh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8A2CCF9F-66AC-BE41-BA83-92FDA42E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7437" y="4634804"/>
              <a:ext cx="1877976" cy="1221285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164F6F60-C4BF-8D48-9F1C-DD1080608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93749" y="2634156"/>
              <a:ext cx="1604275" cy="1458029"/>
            </a:xfrm>
            <a:prstGeom prst="rect">
              <a:avLst/>
            </a:prstGeom>
          </p:spPr>
        </p:pic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EDD4EC49-02AC-E844-AFD4-642A16A308F3}"/>
              </a:ext>
            </a:extLst>
          </p:cNvPr>
          <p:cNvSpPr/>
          <p:nvPr/>
        </p:nvSpPr>
        <p:spPr>
          <a:xfrm>
            <a:off x="1124858" y="5486026"/>
            <a:ext cx="1212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Windows</a:t>
            </a:r>
            <a:r>
              <a:rPr lang="zh-TW" altLang="en-US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 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&amp;</a:t>
            </a:r>
            <a:r>
              <a:rPr lang="zh-TW" altLang="en-US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 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ea typeface="微軟正黑體"/>
            </a:endParaRPr>
          </a:p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macOS</a:t>
            </a:r>
            <a:r>
              <a:rPr lang="zh-TW" altLang="en-US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 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ea typeface="微軟正黑體"/>
            </a:endParaRPr>
          </a:p>
          <a:p>
            <a:r>
              <a:rPr lang="zh-TW" altLang="en-US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節省空間模式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</a:rPr>
              <a:t>!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75F7E23C-E3B2-0045-A7D5-9EB37155A2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925" y="5376327"/>
            <a:ext cx="4225449" cy="983393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06F8B56-AB6D-4D0E-8370-98A0B38988C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499" y="473731"/>
            <a:ext cx="1283117" cy="128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85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CEDE8A49-3470-AB4B-AFF0-4C3FC702B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896" y="5708203"/>
            <a:ext cx="6152681" cy="66526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最實惠的企業級高達 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1024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份快照防護</a:t>
            </a:r>
            <a:endParaRPr lang="zh-TW" altLang="en-US" sz="4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Shape 323">
            <a:extLst>
              <a:ext uri="{FF2B5EF4-FFF2-40B4-BE49-F238E27FC236}">
                <a16:creationId xmlns:a16="http://schemas.microsoft.com/office/drawing/2014/main" id="{B5454E04-7DA7-A14C-A571-9F3F4598DB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360" y="1833099"/>
            <a:ext cx="7481423" cy="4098929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80D418A-EB40-5A4D-9F88-9434B76A071B}"/>
              </a:ext>
            </a:extLst>
          </p:cNvPr>
          <p:cNvGrpSpPr/>
          <p:nvPr/>
        </p:nvGrpSpPr>
        <p:grpSpPr>
          <a:xfrm>
            <a:off x="2267971" y="4853443"/>
            <a:ext cx="1739492" cy="1377175"/>
            <a:chOff x="1248640" y="3370776"/>
            <a:chExt cx="1739492" cy="1377175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180D79FA-6B71-FE4F-8EF2-761F3729F850}"/>
                </a:ext>
              </a:extLst>
            </p:cNvPr>
            <p:cNvSpPr/>
            <p:nvPr/>
          </p:nvSpPr>
          <p:spPr>
            <a:xfrm>
              <a:off x="1248640" y="3370776"/>
              <a:ext cx="1370679" cy="1370679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pic>
          <p:nvPicPr>
            <p:cNvPr id="9" name="Picture 3" descr="\\Marketing\Marketing\MarketingMaterials\DM\NAS\Software_Section_brochure\QNAP product icon_20170816-assets\Snapshot.png">
              <a:extLst>
                <a:ext uri="{FF2B5EF4-FFF2-40B4-BE49-F238E27FC236}">
                  <a16:creationId xmlns:a16="http://schemas.microsoft.com/office/drawing/2014/main" id="{1CC7AF65-9FA6-5B48-8810-AB40EF224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07" y="3806326"/>
              <a:ext cx="941625" cy="941625"/>
            </a:xfrm>
            <a:prstGeom prst="rect">
              <a:avLst/>
            </a:prstGeom>
            <a:noFill/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9D467BD-9826-B948-8316-4AE3B9C1D463}"/>
                </a:ext>
              </a:extLst>
            </p:cNvPr>
            <p:cNvSpPr txBox="1"/>
            <p:nvPr/>
          </p:nvSpPr>
          <p:spPr>
            <a:xfrm>
              <a:off x="1473000" y="3643865"/>
              <a:ext cx="10133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最超值的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備份</a:t>
              </a:r>
              <a:endPara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選擇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419D7AE-B6AB-400C-AA14-996AB38291C1}"/>
              </a:ext>
            </a:extLst>
          </p:cNvPr>
          <p:cNvGrpSpPr/>
          <p:nvPr/>
        </p:nvGrpSpPr>
        <p:grpSpPr>
          <a:xfrm>
            <a:off x="1129161" y="2528315"/>
            <a:ext cx="2726340" cy="1194362"/>
            <a:chOff x="990286" y="2586402"/>
            <a:chExt cx="2726340" cy="1194362"/>
          </a:xfrm>
        </p:grpSpPr>
        <p:sp>
          <p:nvSpPr>
            <p:cNvPr id="14" name="Shape 326">
              <a:extLst>
                <a:ext uri="{FF2B5EF4-FFF2-40B4-BE49-F238E27FC236}">
                  <a16:creationId xmlns:a16="http://schemas.microsoft.com/office/drawing/2014/main" id="{5070202D-677F-9E41-9F6D-E8EE873ADF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286" y="2586402"/>
              <a:ext cx="2579908" cy="1194362"/>
            </a:xfrm>
            <a:prstGeom prst="wedgeRectCallout">
              <a:avLst>
                <a:gd name="adj1" fmla="val -5727"/>
                <a:gd name="adj2" fmla="val 68769"/>
              </a:avLst>
            </a:prstGeom>
            <a:solidFill>
              <a:schemeClr val="tx1">
                <a:lumMod val="75000"/>
                <a:lumOff val="2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1" name="矩形 21">
              <a:extLst>
                <a:ext uri="{FF2B5EF4-FFF2-40B4-BE49-F238E27FC236}">
                  <a16:creationId xmlns:a16="http://schemas.microsoft.com/office/drawing/2014/main" id="{E4152B08-AFBE-AB4B-8D36-1BF8C284D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4050" y="2601513"/>
              <a:ext cx="1066144" cy="117387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l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5" name="Shape 327">
              <a:extLst>
                <a:ext uri="{FF2B5EF4-FFF2-40B4-BE49-F238E27FC236}">
                  <a16:creationId xmlns:a16="http://schemas.microsoft.com/office/drawing/2014/main" id="{FCA3553B-CB17-F849-B02D-EE378789659F}"/>
                </a:ext>
              </a:extLst>
            </p:cNvPr>
            <p:cNvSpPr txBox="1"/>
            <p:nvPr/>
          </p:nvSpPr>
          <p:spPr>
            <a:xfrm>
              <a:off x="1071182" y="3212111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單磁碟區</a:t>
              </a:r>
              <a:r>
                <a:rPr kumimoji="0" lang="en-US" altLang="zh-TW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/</a:t>
              </a:r>
              <a:r>
                <a:rPr kumimoji="0" lang="en-US" altLang="zh-TW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LUN最大快照數量</a:t>
              </a:r>
              <a:endPara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6" name="Shape 331">
              <a:extLst>
                <a:ext uri="{FF2B5EF4-FFF2-40B4-BE49-F238E27FC236}">
                  <a16:creationId xmlns:a16="http://schemas.microsoft.com/office/drawing/2014/main" id="{E5E4D4DC-2796-8746-9CCB-01DAEF5AAA80}"/>
                </a:ext>
              </a:extLst>
            </p:cNvPr>
            <p:cNvSpPr txBox="1"/>
            <p:nvPr/>
          </p:nvSpPr>
          <p:spPr>
            <a:xfrm>
              <a:off x="2272325" y="3127307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17" name="Shape 332">
              <a:extLst>
                <a:ext uri="{FF2B5EF4-FFF2-40B4-BE49-F238E27FC236}">
                  <a16:creationId xmlns:a16="http://schemas.microsoft.com/office/drawing/2014/main" id="{3B07EFC9-DFDB-574A-AC05-400A4AA37B43}"/>
                </a:ext>
              </a:extLst>
            </p:cNvPr>
            <p:cNvSpPr txBox="1"/>
            <p:nvPr/>
          </p:nvSpPr>
          <p:spPr>
            <a:xfrm>
              <a:off x="1071183" y="2621445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整機最大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快照數量</a:t>
              </a:r>
            </a:p>
          </p:txBody>
        </p:sp>
        <p:sp>
          <p:nvSpPr>
            <p:cNvPr id="19" name="Shape 330">
              <a:extLst>
                <a:ext uri="{FF2B5EF4-FFF2-40B4-BE49-F238E27FC236}">
                  <a16:creationId xmlns:a16="http://schemas.microsoft.com/office/drawing/2014/main" id="{AAF5D694-D9A1-8D4F-A507-90ACFE950017}"/>
                </a:ext>
              </a:extLst>
            </p:cNvPr>
            <p:cNvSpPr txBox="1"/>
            <p:nvPr/>
          </p:nvSpPr>
          <p:spPr>
            <a:xfrm>
              <a:off x="2357615" y="2648215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1024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0" name="Shape 330">
              <a:extLst>
                <a:ext uri="{FF2B5EF4-FFF2-40B4-BE49-F238E27FC236}">
                  <a16:creationId xmlns:a16="http://schemas.microsoft.com/office/drawing/2014/main" id="{BE55716D-36FC-984C-B5B2-A99D2BDA6177}"/>
                </a:ext>
              </a:extLst>
            </p:cNvPr>
            <p:cNvSpPr txBox="1"/>
            <p:nvPr/>
          </p:nvSpPr>
          <p:spPr>
            <a:xfrm>
              <a:off x="2352491" y="3238514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256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cxnSp>
          <p:nvCxnSpPr>
            <p:cNvPr id="3" name="直線接點 2">
              <a:extLst>
                <a:ext uri="{FF2B5EF4-FFF2-40B4-BE49-F238E27FC236}">
                  <a16:creationId xmlns:a16="http://schemas.microsoft.com/office/drawing/2014/main" id="{537C8208-FA92-435B-82E5-20A43E2E48E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>
              <a:off x="990286" y="3183583"/>
              <a:ext cx="258633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5991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HBS3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異地備份 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-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多重保護備份資料</a:t>
            </a:r>
            <a:endParaRPr lang="zh-TW" altLang="en-US" sz="4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Shape 426">
            <a:extLst>
              <a:ext uri="{FF2B5EF4-FFF2-40B4-BE49-F238E27FC236}">
                <a16:creationId xmlns:a16="http://schemas.microsoft.com/office/drawing/2014/main" id="{798133B4-A606-3D45-8044-409A8599E4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459" y="280133"/>
            <a:ext cx="1112489" cy="1112489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01B3EEC5-3218-5E4F-84AB-48F6BAE27747}"/>
              </a:ext>
            </a:extLst>
          </p:cNvPr>
          <p:cNvGrpSpPr/>
          <p:nvPr/>
        </p:nvGrpSpPr>
        <p:grpSpPr>
          <a:xfrm>
            <a:off x="977193" y="2233769"/>
            <a:ext cx="5339719" cy="849255"/>
            <a:chOff x="500664" y="1327620"/>
            <a:chExt cx="5339719" cy="849255"/>
          </a:xfrm>
        </p:grpSpPr>
        <p:sp>
          <p:nvSpPr>
            <p:cNvPr id="9" name="Shape 427">
              <a:extLst>
                <a:ext uri="{FF2B5EF4-FFF2-40B4-BE49-F238E27FC236}">
                  <a16:creationId xmlns:a16="http://schemas.microsoft.com/office/drawing/2014/main" id="{A52A4C5C-2717-7A43-A0A7-59A9435CEDE2}"/>
                </a:ext>
              </a:extLst>
            </p:cNvPr>
            <p:cNvSpPr txBox="1"/>
            <p:nvPr/>
          </p:nvSpPr>
          <p:spPr>
            <a:xfrm>
              <a:off x="1470480" y="1327815"/>
              <a:ext cx="4369903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927100" defTabSz="914400" rtl="1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altLang="zh-TW" sz="2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Hybrid Backup Sync </a:t>
              </a:r>
              <a:br>
                <a:rPr kumimoji="0" lang="en-US" altLang="zh-TW" sz="2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</a:br>
              <a:r>
                <a:rPr kumimoji="0" lang="zh-TW" altLang="en-US" sz="2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混合型備份與同步中心</a:t>
              </a:r>
            </a:p>
          </p:txBody>
        </p:sp>
        <p:pic>
          <p:nvPicPr>
            <p:cNvPr id="10" name="Shape 426">
              <a:extLst>
                <a:ext uri="{FF2B5EF4-FFF2-40B4-BE49-F238E27FC236}">
                  <a16:creationId xmlns:a16="http://schemas.microsoft.com/office/drawing/2014/main" id="{09C9A23F-BB53-CB47-A8B8-834966FEAE9C}"/>
                </a:ext>
              </a:extLst>
            </p:cNvPr>
            <p:cNvPicPr preferRelativeResize="0"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64" y="1327620"/>
              <a:ext cx="849255" cy="84925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E84DD864-A602-C44A-A44E-BC8A5580E6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980" y="1752279"/>
            <a:ext cx="4369903" cy="4365747"/>
          </a:xfrm>
          <a:prstGeom prst="rect">
            <a:avLst/>
          </a:prstGeom>
        </p:spPr>
      </p:pic>
      <p:sp>
        <p:nvSpPr>
          <p:cNvPr id="14" name="Shape 826">
            <a:extLst>
              <a:ext uri="{FF2B5EF4-FFF2-40B4-BE49-F238E27FC236}">
                <a16:creationId xmlns:a16="http://schemas.microsoft.com/office/drawing/2014/main" id="{4CF9AC65-9168-D54E-98B0-CA8BB7EC317A}"/>
              </a:ext>
            </a:extLst>
          </p:cNvPr>
          <p:cNvSpPr txBox="1"/>
          <p:nvPr/>
        </p:nvSpPr>
        <p:spPr>
          <a:xfrm>
            <a:off x="7753787" y="4654868"/>
            <a:ext cx="2143153" cy="60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雲端</a:t>
            </a:r>
          </a:p>
        </p:txBody>
      </p:sp>
      <p:sp>
        <p:nvSpPr>
          <p:cNvPr id="15" name="Shape 827">
            <a:extLst>
              <a:ext uri="{FF2B5EF4-FFF2-40B4-BE49-F238E27FC236}">
                <a16:creationId xmlns:a16="http://schemas.microsoft.com/office/drawing/2014/main" id="{EAE7EDB0-E6D7-DC40-BC65-C1C043C2AC3A}"/>
              </a:ext>
            </a:extLst>
          </p:cNvPr>
          <p:cNvSpPr txBox="1"/>
          <p:nvPr/>
        </p:nvSpPr>
        <p:spPr>
          <a:xfrm>
            <a:off x="8942908" y="3281211"/>
            <a:ext cx="2143153" cy="60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本地端</a:t>
            </a:r>
          </a:p>
        </p:txBody>
      </p:sp>
      <p:sp>
        <p:nvSpPr>
          <p:cNvPr id="16" name="Shape 828">
            <a:extLst>
              <a:ext uri="{FF2B5EF4-FFF2-40B4-BE49-F238E27FC236}">
                <a16:creationId xmlns:a16="http://schemas.microsoft.com/office/drawing/2014/main" id="{4C64B9EC-2430-EE43-92B9-953ED7CD705E}"/>
              </a:ext>
            </a:extLst>
          </p:cNvPr>
          <p:cNvSpPr txBox="1"/>
          <p:nvPr/>
        </p:nvSpPr>
        <p:spPr>
          <a:xfrm>
            <a:off x="7869224" y="1825519"/>
            <a:ext cx="2143153" cy="60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異地端</a:t>
            </a:r>
          </a:p>
        </p:txBody>
      </p:sp>
      <p:pic>
        <p:nvPicPr>
          <p:cNvPr id="17" name="Shape 837" descr="P3-2-3.png">
            <a:extLst>
              <a:ext uri="{FF2B5EF4-FFF2-40B4-BE49-F238E27FC236}">
                <a16:creationId xmlns:a16="http://schemas.microsoft.com/office/drawing/2014/main" id="{952A51C8-1A7D-504B-9CA1-40EC6ACB12A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887" y="4142778"/>
            <a:ext cx="1116121" cy="132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838" descr="P3-2-2.png">
            <a:extLst>
              <a:ext uri="{FF2B5EF4-FFF2-40B4-BE49-F238E27FC236}">
                <a16:creationId xmlns:a16="http://schemas.microsoft.com/office/drawing/2014/main" id="{0AE67C8F-309F-254E-926C-9CBE0C331D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38"/>
          <a:stretch/>
        </p:blipFill>
        <p:spPr>
          <a:xfrm>
            <a:off x="7637601" y="2490804"/>
            <a:ext cx="1235319" cy="116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839" descr="P3-2-1.png">
            <a:extLst>
              <a:ext uri="{FF2B5EF4-FFF2-40B4-BE49-F238E27FC236}">
                <a16:creationId xmlns:a16="http://schemas.microsoft.com/office/drawing/2014/main" id="{A421CC0E-13D2-F545-B931-969365FECE16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13480" y="5632283"/>
            <a:ext cx="679182" cy="80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EA17D36D-4FBD-9D46-A88B-99EA85A01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0022" y="5259705"/>
            <a:ext cx="225777" cy="406399"/>
          </a:xfrm>
          <a:prstGeom prst="rect">
            <a:avLst/>
          </a:prstGeom>
        </p:spPr>
      </p:pic>
      <p:pic>
        <p:nvPicPr>
          <p:cNvPr id="32" name="Shape 838" descr="P3-2-2.png">
            <a:extLst>
              <a:ext uri="{FF2B5EF4-FFF2-40B4-BE49-F238E27FC236}">
                <a16:creationId xmlns:a16="http://schemas.microsoft.com/office/drawing/2014/main" id="{77C8E101-5211-144D-8E7E-3F185A24C3E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85"/>
          <a:stretch/>
        </p:blipFill>
        <p:spPr>
          <a:xfrm>
            <a:off x="6543036" y="2402033"/>
            <a:ext cx="439481" cy="77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838" descr="P3-2-2.png">
            <a:extLst>
              <a:ext uri="{FF2B5EF4-FFF2-40B4-BE49-F238E27FC236}">
                <a16:creationId xmlns:a16="http://schemas.microsoft.com/office/drawing/2014/main" id="{826B32F5-3B5E-FD4E-B7BB-31BC0811E3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38"/>
          <a:stretch/>
        </p:blipFill>
        <p:spPr>
          <a:xfrm>
            <a:off x="9561811" y="3991218"/>
            <a:ext cx="1235319" cy="116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3A2A2C8-D0B0-4A25-AA9F-BCB8A38E9D5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79" y="5154535"/>
            <a:ext cx="5163434" cy="1185231"/>
          </a:xfrm>
          <a:prstGeom prst="rect">
            <a:avLst/>
          </a:prstGeom>
        </p:spPr>
      </p:pic>
      <p:grpSp>
        <p:nvGrpSpPr>
          <p:cNvPr id="36" name="Shape 829">
            <a:extLst>
              <a:ext uri="{FF2B5EF4-FFF2-40B4-BE49-F238E27FC236}">
                <a16:creationId xmlns:a16="http://schemas.microsoft.com/office/drawing/2014/main" id="{16FC6E7E-F506-4C35-9F93-0A2FEE95068A}"/>
              </a:ext>
            </a:extLst>
          </p:cNvPr>
          <p:cNvGrpSpPr>
            <a:grpSpLocks noChangeAspect="1"/>
          </p:cNvGrpSpPr>
          <p:nvPr/>
        </p:nvGrpSpPr>
        <p:grpSpPr>
          <a:xfrm>
            <a:off x="1592367" y="3654121"/>
            <a:ext cx="3319773" cy="1624608"/>
            <a:chOff x="251519" y="2499741"/>
            <a:chExt cx="1944025" cy="951357"/>
          </a:xfrm>
        </p:grpSpPr>
        <p:pic>
          <p:nvPicPr>
            <p:cNvPr id="37" name="Shape 830">
              <a:extLst>
                <a:ext uri="{FF2B5EF4-FFF2-40B4-BE49-F238E27FC236}">
                  <a16:creationId xmlns:a16="http://schemas.microsoft.com/office/drawing/2014/main" id="{4961EF39-6C4E-4104-BF13-1F9613AD4905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831">
              <a:extLst>
                <a:ext uri="{FF2B5EF4-FFF2-40B4-BE49-F238E27FC236}">
                  <a16:creationId xmlns:a16="http://schemas.microsoft.com/office/drawing/2014/main" id="{FEC49266-DA75-40B9-80C2-914EBA0972E2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Shape 832">
              <a:extLst>
                <a:ext uri="{FF2B5EF4-FFF2-40B4-BE49-F238E27FC236}">
                  <a16:creationId xmlns:a16="http://schemas.microsoft.com/office/drawing/2014/main" id="{5322E52C-144F-486B-BE4B-9B7A8ED217A7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833">
              <a:extLst>
                <a:ext uri="{FF2B5EF4-FFF2-40B4-BE49-F238E27FC236}">
                  <a16:creationId xmlns:a16="http://schemas.microsoft.com/office/drawing/2014/main" id="{E2226CE7-12D8-489E-9039-51B04F6195CC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834">
              <a:extLst>
                <a:ext uri="{FF2B5EF4-FFF2-40B4-BE49-F238E27FC236}">
                  <a16:creationId xmlns:a16="http://schemas.microsoft.com/office/drawing/2014/main" id="{10E9039F-A092-4ECE-BE3C-433EA3BD7033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Shape 835">
              <a:extLst>
                <a:ext uri="{FF2B5EF4-FFF2-40B4-BE49-F238E27FC236}">
                  <a16:creationId xmlns:a16="http://schemas.microsoft.com/office/drawing/2014/main" id="{91CC4300-784F-4E2B-9BFB-F897F0F97456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836">
              <a:extLst>
                <a:ext uri="{FF2B5EF4-FFF2-40B4-BE49-F238E27FC236}">
                  <a16:creationId xmlns:a16="http://schemas.microsoft.com/office/drawing/2014/main" id="{B5271DE5-A83E-4E12-AAC3-78152C6F6CC0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94F297AA-FE53-F54F-9385-9EA114B446CE}"/>
              </a:ext>
            </a:extLst>
          </p:cNvPr>
          <p:cNvSpPr txBox="1"/>
          <p:nvPr/>
        </p:nvSpPr>
        <p:spPr>
          <a:xfrm>
            <a:off x="11039206" y="622543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點我</a:t>
            </a:r>
            <a:r>
              <a:rPr kumimoji="1" lang="zh-TW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了解更多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98FEE24-EBFB-412C-8EB2-189458EFFA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197170" y="2590701"/>
            <a:ext cx="225777" cy="4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1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16994" y="271898"/>
            <a:ext cx="11038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多種資安工具，保護您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NAS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的安全</a:t>
            </a:r>
            <a:endParaRPr lang="zh-TW" altLang="en-US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2CBC8D7-C8BA-324B-ADC0-97464A9DEC38}"/>
              </a:ext>
            </a:extLst>
          </p:cNvPr>
          <p:cNvSpPr txBox="1"/>
          <p:nvPr/>
        </p:nvSpPr>
        <p:spPr>
          <a:xfrm>
            <a:off x="2521645" y="1698889"/>
            <a:ext cx="862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全面抵禦惡意軟體，提升 </a:t>
            </a:r>
            <a:r>
              <a:rPr lang="en" altLang="zh-TW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資安防護</a:t>
            </a:r>
            <a:endParaRPr lang="en-US" altLang="zh-TW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定時掃描您的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lang="zh-TW" altLang="en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檢查並下載最新惡意軟體定義檔。當受到攻擊時，可即時排除受感染的檔案，協助提升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資安防護層級。</a:t>
            </a:r>
            <a:endParaRPr lang="zh-TW" altLang="en-US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3F054C9-5499-9347-8DD2-87BEEF16C8F6}"/>
              </a:ext>
            </a:extLst>
          </p:cNvPr>
          <p:cNvSpPr txBox="1"/>
          <p:nvPr/>
        </p:nvSpPr>
        <p:spPr>
          <a:xfrm>
            <a:off x="2521645" y="1298779"/>
            <a:ext cx="270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2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Malware Remover 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67FD3DC-7303-EE43-AA6D-42BE3A921E85}"/>
              </a:ext>
            </a:extLst>
          </p:cNvPr>
          <p:cNvSpPr txBox="1"/>
          <p:nvPr/>
        </p:nvSpPr>
        <p:spPr>
          <a:xfrm>
            <a:off x="2521645" y="3213556"/>
            <a:ext cx="45015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2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Security Counselor </a:t>
            </a:r>
            <a:r>
              <a:rPr lang="zh-TW" altLang="en-US" sz="2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安全評估中心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D41B0C3-2447-4B4B-8028-F63007DB7B2E}"/>
              </a:ext>
            </a:extLst>
          </p:cNvPr>
          <p:cNvSpPr txBox="1"/>
          <p:nvPr/>
        </p:nvSpPr>
        <p:spPr>
          <a:xfrm>
            <a:off x="2521645" y="5071662"/>
            <a:ext cx="31109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2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QuFirewall </a:t>
            </a:r>
            <a:r>
              <a:rPr lang="zh-TW" altLang="en-US" sz="2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安全防火牆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36F1797C-8014-C241-AAA4-FA288A963E59}"/>
              </a:ext>
            </a:extLst>
          </p:cNvPr>
          <p:cNvSpPr txBox="1"/>
          <p:nvPr/>
        </p:nvSpPr>
        <p:spPr>
          <a:xfrm>
            <a:off x="2521645" y="3654203"/>
            <a:ext cx="84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進行安全風險評估，並建議合適的安全性設定以防範可能的風險和危機，同時整合防毒軟體與掃描惡意程式的應用程式，確保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環境安全無虞。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8AD9639-0C0E-4A45-8589-309CE1CF2CA2}"/>
              </a:ext>
            </a:extLst>
          </p:cNvPr>
          <p:cNvSpPr txBox="1"/>
          <p:nvPr/>
        </p:nvSpPr>
        <p:spPr>
          <a:xfrm>
            <a:off x="2521645" y="5507423"/>
            <a:ext cx="8391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IPv6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環境，可為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設定防火牆允許</a:t>
            </a:r>
            <a:r>
              <a:rPr lang="en-US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禁止規則來過濾特定封包，並支援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GeoIP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功能，允許</a:t>
            </a:r>
            <a:r>
              <a:rPr lang="en-US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禁止來自特定國家的 </a:t>
            </a:r>
            <a:r>
              <a:rPr lang="en" altLang="zh-TW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IP </a:t>
            </a:r>
            <a:r>
              <a:rPr lang="zh-TW" altLang="en-US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存取，達到網路安全。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9296F46-2E8B-264A-B064-B878F3004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9" y="4901633"/>
            <a:ext cx="1359770" cy="135977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31F82D1-1399-E643-A06B-9D61F7CC9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9" y="3109279"/>
            <a:ext cx="1380993" cy="138099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6ED0D7-E7D7-4078-A9C8-2E310CB3F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9" y="1241226"/>
            <a:ext cx="1380993" cy="13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93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611803" y="1818475"/>
            <a:ext cx="42890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擴充方案</a:t>
            </a:r>
            <a:endParaRPr lang="en-US" altLang="zh-TW" sz="5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D02BF77-9E71-4B51-B04C-3A8627FA9FA8}"/>
              </a:ext>
            </a:extLst>
          </p:cNvPr>
          <p:cNvSpPr txBox="1"/>
          <p:nvPr/>
        </p:nvSpPr>
        <p:spPr>
          <a:xfrm>
            <a:off x="611803" y="2709949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更快的網路、更大的容量</a:t>
            </a:r>
          </a:p>
        </p:txBody>
      </p:sp>
    </p:spTree>
    <p:extLst>
      <p:ext uri="{BB962C8B-B14F-4D97-AF65-F5344CB8AC3E}">
        <p14:creationId xmlns:p14="http://schemas.microsoft.com/office/powerpoint/2010/main" val="397947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9">
            <a:extLst>
              <a:ext uri="{FF2B5EF4-FFF2-40B4-BE49-F238E27FC236}">
                <a16:creationId xmlns:a16="http://schemas.microsoft.com/office/drawing/2014/main" id="{C87FE2BB-6329-4A79-93EC-4286711DC39F}"/>
              </a:ext>
            </a:extLst>
          </p:cNvPr>
          <p:cNvSpPr/>
          <p:nvPr/>
        </p:nvSpPr>
        <p:spPr>
          <a:xfrm>
            <a:off x="1181079" y="3596003"/>
            <a:ext cx="8062310" cy="1148919"/>
          </a:xfrm>
          <a:prstGeom prst="roundRect">
            <a:avLst>
              <a:gd name="adj" fmla="val 4997"/>
            </a:avLst>
          </a:prstGeom>
          <a:solidFill>
            <a:schemeClr val="tx1"/>
          </a:solidFill>
          <a:ln>
            <a:noFill/>
          </a:ln>
          <a:effectLst>
            <a:softEdge rad="355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569C24-BBFD-41D2-8A1E-08B1CFA5E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1993"/>
            <a:ext cx="12192000" cy="250600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813041" y="518502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HS-264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 輕量化極簡設計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D7D04B75-72AB-CD4B-A322-1C880C2BD2EC}"/>
              </a:ext>
            </a:extLst>
          </p:cNvPr>
          <p:cNvSpPr txBox="1"/>
          <p:nvPr/>
        </p:nvSpPr>
        <p:spPr>
          <a:xfrm>
            <a:off x="4625271" y="21989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電源指示燈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6D967FC-A7AD-284E-B286-3E02C1B905FB}"/>
              </a:ext>
            </a:extLst>
          </p:cNvPr>
          <p:cNvSpPr txBox="1"/>
          <p:nvPr/>
        </p:nvSpPr>
        <p:spPr>
          <a:xfrm>
            <a:off x="4954120" y="4674937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隱藏式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IR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接收器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563014F0-507A-844F-A03D-AEC5730AEAAB}"/>
              </a:ext>
            </a:extLst>
          </p:cNvPr>
          <p:cNvSpPr txBox="1"/>
          <p:nvPr/>
        </p:nvSpPr>
        <p:spPr>
          <a:xfrm>
            <a:off x="10307661" y="518502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*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可選購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b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</a:b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RM-IR004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1FDEF4-9229-4B73-A9BA-37A73F2B23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96" y="2995727"/>
            <a:ext cx="8718657" cy="1448266"/>
          </a:xfrm>
          <a:prstGeom prst="rect">
            <a:avLst/>
          </a:prstGeom>
        </p:spPr>
      </p:pic>
      <p:cxnSp>
        <p:nvCxnSpPr>
          <p:cNvPr id="35" name="直線單箭頭接點 26">
            <a:extLst>
              <a:ext uri="{FF2B5EF4-FFF2-40B4-BE49-F238E27FC236}">
                <a16:creationId xmlns:a16="http://schemas.microsoft.com/office/drawing/2014/main" id="{849F32B5-D8A9-4A39-AE60-AE4EEBAB2E45}"/>
              </a:ext>
            </a:extLst>
          </p:cNvPr>
          <p:cNvCxnSpPr>
            <a:cxnSpLocks/>
          </p:cNvCxnSpPr>
          <p:nvPr/>
        </p:nvCxnSpPr>
        <p:spPr>
          <a:xfrm>
            <a:off x="5295408" y="2668391"/>
            <a:ext cx="0" cy="449947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9" name="直線單箭頭接點 26">
            <a:extLst>
              <a:ext uri="{FF2B5EF4-FFF2-40B4-BE49-F238E27FC236}">
                <a16:creationId xmlns:a16="http://schemas.microsoft.com/office/drawing/2014/main" id="{BDD3000A-8979-481F-BE24-2B9C960314A8}"/>
              </a:ext>
            </a:extLst>
          </p:cNvPr>
          <p:cNvCxnSpPr>
            <a:cxnSpLocks/>
          </p:cNvCxnSpPr>
          <p:nvPr/>
        </p:nvCxnSpPr>
        <p:spPr>
          <a:xfrm flipV="1">
            <a:off x="5837886" y="3634234"/>
            <a:ext cx="0" cy="865975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pic>
        <p:nvPicPr>
          <p:cNvPr id="42" name="圖片 41" descr="一張含有 文字, 電子用品, 遙控 的圖片&#10;&#10;自動產生的描述">
            <a:extLst>
              <a:ext uri="{FF2B5EF4-FFF2-40B4-BE49-F238E27FC236}">
                <a16:creationId xmlns:a16="http://schemas.microsoft.com/office/drawing/2014/main" id="{9C83A811-EDF6-40CE-96E8-FD6B4C4AD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32" y="1099521"/>
            <a:ext cx="1255974" cy="37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6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628136" y="2457220"/>
            <a:ext cx="64184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讓你秒升級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5GbE</a:t>
            </a:r>
            <a:r>
              <a:rPr lang="zh-TW" altLang="en-US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</a:t>
            </a:r>
            <a:r>
              <a:rPr lang="en-US" altLang="zh-TW" sz="4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4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628136" y="1133781"/>
            <a:ext cx="7265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QNA-UC5G1T</a:t>
            </a:r>
            <a:endParaRPr lang="zh-TW" altLang="en-US" sz="6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733241" y="3524030"/>
            <a:ext cx="5194593" cy="152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網路不夠用嗎？透過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可以快速升級出單埠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5GbE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NBASE-T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，相容於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Cat.5e/6a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的網路連接線材，迅速提升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倍傳輸速度</a:t>
            </a:r>
            <a:endParaRPr lang="en-US" altLang="zh-TW" sz="1600" spc="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包裝內附 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USB-A 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</a:t>
            </a:r>
            <a:r>
              <a:rPr lang="en-US" altLang="zh-TW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USB-C</a:t>
            </a:r>
            <a:r>
              <a:rPr lang="zh-TW" altLang="en-US" sz="1600" spc="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連接線</a:t>
            </a:r>
          </a:p>
        </p:txBody>
      </p:sp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FA8ACC2B-FC11-2041-B7C1-5AAC4988E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78583"/>
            <a:ext cx="6562501" cy="4100834"/>
          </a:xfrm>
          <a:prstGeom prst="rect">
            <a:avLst/>
          </a:prstGeom>
          <a:effectLst>
            <a:outerShdw blurRad="381000" dist="495300" dir="4500000" sx="94000" sy="94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285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28">
            <a:extLst>
              <a:ext uri="{FF2B5EF4-FFF2-40B4-BE49-F238E27FC236}">
                <a16:creationId xmlns:a16="http://schemas.microsoft.com/office/drawing/2014/main" id="{DADDDB97-CFF2-4B3E-9D47-1A23348F4C54}"/>
              </a:ext>
            </a:extLst>
          </p:cNvPr>
          <p:cNvSpPr/>
          <p:nvPr/>
        </p:nvSpPr>
        <p:spPr>
          <a:xfrm flipH="1">
            <a:off x="8970121" y="3042168"/>
            <a:ext cx="3031426" cy="2699175"/>
          </a:xfrm>
          <a:prstGeom prst="snip2DiagRect">
            <a:avLst>
              <a:gd name="adj1" fmla="val 0"/>
              <a:gd name="adj2" fmla="val 12393"/>
            </a:avLst>
          </a:prstGeom>
          <a:gradFill>
            <a:gsLst>
              <a:gs pos="0">
                <a:schemeClr val="bg1">
                  <a:lumMod val="95000"/>
                  <a:alpha val="35000"/>
                </a:schemeClr>
              </a:gs>
              <a:gs pos="100000">
                <a:schemeClr val="bg1"/>
              </a:gs>
            </a:gsLst>
            <a:lin ang="5400000" scaled="1"/>
          </a:gradFill>
          <a:ln w="12700">
            <a:gradFill>
              <a:gsLst>
                <a:gs pos="0">
                  <a:srgbClr val="00489D"/>
                </a:gs>
                <a:gs pos="100000">
                  <a:srgbClr val="008EC0"/>
                </a:gs>
              </a:gsLst>
              <a:lin ang="5400000" scaled="1"/>
            </a:gradFill>
          </a:ln>
          <a:effectLst>
            <a:outerShdw blurRad="228600" dist="3048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097A9603-FFC1-42D0-9A93-766C4BEF8B56}"/>
              </a:ext>
            </a:extLst>
          </p:cNvPr>
          <p:cNvSpPr/>
          <p:nvPr/>
        </p:nvSpPr>
        <p:spPr>
          <a:xfrm flipH="1">
            <a:off x="11065323" y="3042168"/>
            <a:ext cx="1009795" cy="396871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 algn="ctr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隨附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AB21F40-3DC5-4450-A9F5-50E3C520745C}"/>
              </a:ext>
            </a:extLst>
          </p:cNvPr>
          <p:cNvSpPr txBox="1"/>
          <p:nvPr/>
        </p:nvSpPr>
        <p:spPr>
          <a:xfrm>
            <a:off x="9681959" y="5060368"/>
            <a:ext cx="2054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 10Gbps Type-C 對 Type-A </a:t>
            </a:r>
            <a:r>
              <a:rPr lang="en-US" altLang="zh-TW" sz="14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5DF4822-4EFD-4E18-907A-D451D7D1B065}"/>
              </a:ext>
            </a:extLst>
          </p:cNvPr>
          <p:cNvGrpSpPr/>
          <p:nvPr/>
        </p:nvGrpSpPr>
        <p:grpSpPr>
          <a:xfrm>
            <a:off x="4628325" y="3042168"/>
            <a:ext cx="5053494" cy="3599055"/>
            <a:chOff x="5842891" y="3042168"/>
            <a:chExt cx="5053494" cy="3599055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9A7FEF9E-89FD-FC4C-B265-71A719C77EE8}"/>
                </a:ext>
              </a:extLst>
            </p:cNvPr>
            <p:cNvSpPr txBox="1"/>
            <p:nvPr/>
          </p:nvSpPr>
          <p:spPr>
            <a:xfrm>
              <a:off x="6846043" y="3048072"/>
              <a:ext cx="11977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TR-002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9999EAA-6E20-FF4C-AD08-71845FCA271C}"/>
                </a:ext>
              </a:extLst>
            </p:cNvPr>
            <p:cNvSpPr txBox="1"/>
            <p:nvPr/>
          </p:nvSpPr>
          <p:spPr>
            <a:xfrm>
              <a:off x="9129693" y="3042168"/>
              <a:ext cx="11977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TR-004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B9846D8-F3A8-43AD-8639-5AC2C5E7A10A}"/>
                </a:ext>
              </a:extLst>
            </p:cNvPr>
            <p:cNvGrpSpPr/>
            <p:nvPr/>
          </p:nvGrpSpPr>
          <p:grpSpPr>
            <a:xfrm>
              <a:off x="5842891" y="3598843"/>
              <a:ext cx="5053494" cy="3042380"/>
              <a:chOff x="7378821" y="4087841"/>
              <a:chExt cx="4241251" cy="2553381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7EC25E3E-0E11-6143-A6D3-E17DD592E2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894" t="10015" r="11348" b="3084"/>
              <a:stretch/>
            </p:blipFill>
            <p:spPr bwMode="auto">
              <a:xfrm>
                <a:off x="9137552" y="4087841"/>
                <a:ext cx="2482520" cy="2553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838D3F7D-7BA3-5046-AB77-30A36D4F0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077" r="22570" b="3699"/>
              <a:stretch/>
            </p:blipFill>
            <p:spPr bwMode="auto">
              <a:xfrm>
                <a:off x="7378821" y="4087841"/>
                <a:ext cx="1621342" cy="25533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AF129670-C944-BE44-B596-8B2626A6858E}"/>
                </a:ext>
              </a:extLst>
            </p:cNvPr>
            <p:cNvSpPr txBox="1"/>
            <p:nvPr/>
          </p:nvSpPr>
          <p:spPr>
            <a:xfrm>
              <a:off x="6158282" y="3209324"/>
              <a:ext cx="1789174" cy="34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 3.2 Gen2 10Gbps</a:t>
              </a:r>
            </a:p>
          </p:txBody>
        </p:sp>
        <p:sp>
          <p:nvSpPr>
            <p:cNvPr id="19" name="TextBox 23">
              <a:extLst>
                <a:ext uri="{FF2B5EF4-FFF2-40B4-BE49-F238E27FC236}">
                  <a16:creationId xmlns:a16="http://schemas.microsoft.com/office/drawing/2014/main" id="{254D068C-8FD6-F640-9B43-7CA81E9052A8}"/>
                </a:ext>
              </a:extLst>
            </p:cNvPr>
            <p:cNvSpPr txBox="1"/>
            <p:nvPr/>
          </p:nvSpPr>
          <p:spPr>
            <a:xfrm>
              <a:off x="8476635" y="3206283"/>
              <a:ext cx="1789174" cy="34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1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USB 3.2 Gen1 5Gbps</a:t>
              </a:r>
            </a:p>
          </p:txBody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7026F321-D811-4B9D-BC9E-CAC9EBEC84FD}"/>
              </a:ext>
            </a:extLst>
          </p:cNvPr>
          <p:cNvSpPr txBox="1"/>
          <p:nvPr/>
        </p:nvSpPr>
        <p:spPr>
          <a:xfrm>
            <a:off x="413063" y="2786991"/>
            <a:ext cx="3724357" cy="206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埠即可存取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 USB RAID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儲存擴充設備</a:t>
            </a:r>
          </a:p>
          <a:p>
            <a:pPr marL="179388" indent="-179388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Type-C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提供即插即用功能，支援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Type-A &amp; Type-C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</a:t>
            </a:r>
          </a:p>
          <a:p>
            <a:pPr marL="179388" indent="-179388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支援最多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 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TR-002/TR-004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F7C9CE5-8DE3-40D4-A861-5CF1873FB490}"/>
              </a:ext>
            </a:extLst>
          </p:cNvPr>
          <p:cNvSpPr txBox="1"/>
          <p:nvPr/>
        </p:nvSpPr>
        <p:spPr>
          <a:xfrm>
            <a:off x="340993" y="418973"/>
            <a:ext cx="11510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儲存擴充：</a:t>
            </a:r>
            <a:br>
              <a:rPr lang="en-US" altLang="zh-CN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CN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TR-002 / TR-004 USB RAID </a:t>
            </a:r>
            <a:r>
              <a:rPr lang="zh-CN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  <a:endParaRPr lang="en-US" altLang="zh-CN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提供經濟的硬體 </a:t>
            </a:r>
            <a:r>
              <a:rPr lang="en-US" altLang="zh-TW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RAID </a:t>
            </a:r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儲存擴充需求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B6E04A61-7705-4D0C-B03E-ADFA18FA4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98" r="-2433"/>
          <a:stretch/>
        </p:blipFill>
        <p:spPr>
          <a:xfrm>
            <a:off x="0" y="5831999"/>
            <a:ext cx="3532977" cy="85258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3114D6B-9994-495B-876C-CB32EB366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575" y="3240603"/>
            <a:ext cx="1634737" cy="1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27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28">
            <a:extLst>
              <a:ext uri="{FF2B5EF4-FFF2-40B4-BE49-F238E27FC236}">
                <a16:creationId xmlns:a16="http://schemas.microsoft.com/office/drawing/2014/main" id="{546ADFD4-BB1F-E14E-97DE-6B384043CD2F}"/>
              </a:ext>
            </a:extLst>
          </p:cNvPr>
          <p:cNvSpPr/>
          <p:nvPr/>
        </p:nvSpPr>
        <p:spPr>
          <a:xfrm flipH="1">
            <a:off x="8864108" y="2965901"/>
            <a:ext cx="3031426" cy="2699175"/>
          </a:xfrm>
          <a:prstGeom prst="snip2DiagRect">
            <a:avLst>
              <a:gd name="adj1" fmla="val 0"/>
              <a:gd name="adj2" fmla="val 12393"/>
            </a:avLst>
          </a:prstGeom>
          <a:gradFill>
            <a:gsLst>
              <a:gs pos="0">
                <a:schemeClr val="bg1">
                  <a:lumMod val="95000"/>
                  <a:alpha val="35000"/>
                </a:schemeClr>
              </a:gs>
              <a:gs pos="100000">
                <a:schemeClr val="bg1"/>
              </a:gs>
            </a:gsLst>
            <a:lin ang="5400000" scaled="1"/>
          </a:gradFill>
          <a:ln w="12700">
            <a:gradFill>
              <a:gsLst>
                <a:gs pos="0">
                  <a:srgbClr val="00489D"/>
                </a:gs>
                <a:gs pos="100000">
                  <a:srgbClr val="008EC0"/>
                </a:gs>
              </a:gsLst>
              <a:lin ang="5400000" scaled="1"/>
            </a:gradFill>
          </a:ln>
          <a:effectLst>
            <a:outerShdw blurRad="228600" dist="3048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1A52CA62-B032-9247-9693-D11AF2C7BE05}"/>
              </a:ext>
            </a:extLst>
          </p:cNvPr>
          <p:cNvSpPr txBox="1"/>
          <p:nvPr/>
        </p:nvSpPr>
        <p:spPr>
          <a:xfrm>
            <a:off x="515805" y="2117029"/>
            <a:ext cx="8245962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埠即可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TL USB JBOD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儲存擴充設備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USB Type-C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提供高達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USB 3.2 Gen2 10Gb/s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效能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圓角化對角線角落矩形 8">
            <a:extLst>
              <a:ext uri="{FF2B5EF4-FFF2-40B4-BE49-F238E27FC236}">
                <a16:creationId xmlns:a16="http://schemas.microsoft.com/office/drawing/2014/main" id="{5291B3F9-1FD6-BE45-867C-CE1B09A6EBA6}"/>
              </a:ext>
            </a:extLst>
          </p:cNvPr>
          <p:cNvSpPr/>
          <p:nvPr/>
        </p:nvSpPr>
        <p:spPr>
          <a:xfrm flipH="1">
            <a:off x="10959310" y="2965901"/>
            <a:ext cx="1009795" cy="396871"/>
          </a:xfrm>
          <a:prstGeom prst="snip2DiagRect">
            <a:avLst>
              <a:gd name="adj1" fmla="val 0"/>
              <a:gd name="adj2" fmla="val 20185"/>
            </a:avLst>
          </a:prstGeom>
          <a:gradFill>
            <a:gsLst>
              <a:gs pos="0">
                <a:srgbClr val="008EC0"/>
              </a:gs>
              <a:gs pos="100000">
                <a:srgbClr val="00489D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 algn="ctr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隨附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CFA13B4-D8B0-8F42-B80E-FFC4F51AA0ED}"/>
              </a:ext>
            </a:extLst>
          </p:cNvPr>
          <p:cNvSpPr txBox="1"/>
          <p:nvPr/>
        </p:nvSpPr>
        <p:spPr>
          <a:xfrm>
            <a:off x="9575946" y="4984101"/>
            <a:ext cx="2054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 10Gbps Type-C 對 Type-A </a:t>
            </a:r>
            <a:r>
              <a:rPr lang="en-US" altLang="zh-TW" sz="14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6F95CEA-C01B-4710-A560-FE2D80109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98" r="-2433"/>
          <a:stretch/>
        </p:blipFill>
        <p:spPr>
          <a:xfrm>
            <a:off x="0" y="5831999"/>
            <a:ext cx="3532977" cy="85258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B60F241-BA3A-49B0-9C44-DDFB15145FE9}"/>
              </a:ext>
            </a:extLst>
          </p:cNvPr>
          <p:cNvSpPr txBox="1"/>
          <p:nvPr/>
        </p:nvSpPr>
        <p:spPr>
          <a:xfrm>
            <a:off x="340993" y="418973"/>
            <a:ext cx="115100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儲存擴充：</a:t>
            </a:r>
            <a:r>
              <a:rPr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TL-D800C USB JBOD </a:t>
            </a:r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  <a:b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提供經濟的 </a:t>
            </a:r>
            <a:r>
              <a:rPr lang="en-US" altLang="zh-TW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USB 3.2 Gen2 10Gbps </a:t>
            </a:r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儲存擴充需求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47E5FB8-0729-4CA5-A93F-9541338FC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952" y="3217677"/>
            <a:ext cx="1634737" cy="176642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EFCA9AE-A17D-4E16-9F5F-D94122343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35" t="17712" r="20199" b="14683"/>
          <a:stretch/>
        </p:blipFill>
        <p:spPr bwMode="auto">
          <a:xfrm>
            <a:off x="4105238" y="3750724"/>
            <a:ext cx="5260700" cy="28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20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297218" y="6076201"/>
            <a:ext cx="7295690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©2022</a:t>
            </a:r>
            <a:r>
              <a:rPr lang="zh-TW" altLang="en-US" sz="700" spc="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01486" y="1857382"/>
            <a:ext cx="619192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5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Product</a:t>
            </a:r>
            <a:endParaRPr lang="zh-TW" altLang="en-US" sz="5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594404-8D58-49F9-B305-F79A8F1EF451}"/>
              </a:ext>
            </a:extLst>
          </p:cNvPr>
          <p:cNvSpPr txBox="1"/>
          <p:nvPr/>
        </p:nvSpPr>
        <p:spPr>
          <a:xfrm>
            <a:off x="483678" y="2811489"/>
            <a:ext cx="571550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</a:t>
            </a:r>
            <a:r>
              <a:rPr lang="en-US" altLang="zh-TW" sz="260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best choice</a:t>
            </a:r>
            <a:endParaRPr lang="zh-TW" altLang="en-US" sz="260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486" y="5557592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01486" y="5969285"/>
            <a:ext cx="70543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058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E76B64C-A15E-4B4E-873C-79657D49D87A}"/>
              </a:ext>
            </a:extLst>
          </p:cNvPr>
          <p:cNvSpPr txBox="1"/>
          <p:nvPr/>
        </p:nvSpPr>
        <p:spPr>
          <a:xfrm>
            <a:off x="576883" y="418973"/>
            <a:ext cx="110382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Bay</a:t>
            </a:r>
            <a:r>
              <a:rPr lang="zh-TW" altLang="en-US" sz="6000" b="1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空間</a:t>
            </a:r>
            <a:br>
              <a:rPr lang="en-US" altLang="zh-TW" sz="4600" b="1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600" b="1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</a:t>
            </a:r>
            <a:r>
              <a:rPr lang="en-US" altLang="zh-TW" sz="4600" b="1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HDD/SSD</a:t>
            </a:r>
            <a:endParaRPr lang="zh-TW" altLang="en-US" sz="4600" b="1">
              <a:solidFill>
                <a:srgbClr val="22262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688996" y="2331332"/>
            <a:ext cx="4372803" cy="129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</a:t>
            </a:r>
            <a:r>
              <a:rPr lang="en-US" altLang="zh-TW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HS-264 </a:t>
            </a: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</a:t>
            </a:r>
            <a:r>
              <a:rPr lang="en-US" altLang="zh-TW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6Gbps </a:t>
            </a: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硬碟槽，除了能夠支援大容量的機械式硬碟 </a:t>
            </a:r>
            <a:r>
              <a:rPr lang="en-US" altLang="zh-TW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 (2 x 20TB HDD)</a:t>
            </a: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，也能夠支援</a:t>
            </a:r>
            <a:r>
              <a:rPr lang="en-US" altLang="zh-TW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2.5” </a:t>
            </a: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固態硬碟 </a:t>
            </a:r>
            <a:r>
              <a:rPr lang="en-US" altLang="zh-TW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1600" b="1" spc="100">
                <a:solidFill>
                  <a:srgbClr val="2226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平衡效能與容量。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4D1222-C546-4B42-BFDB-B6BA9CC3B79D}"/>
              </a:ext>
            </a:extLst>
          </p:cNvPr>
          <p:cNvSpPr txBox="1"/>
          <p:nvPr/>
        </p:nvSpPr>
        <p:spPr>
          <a:xfrm>
            <a:off x="576883" y="5610979"/>
            <a:ext cx="1338548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</a:pPr>
            <a:r>
              <a:rPr lang="zh-TW" altLang="en-US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</a:t>
            </a:r>
            <a:r>
              <a:rPr lang="en-US" altLang="zh-TW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</a:t>
            </a:r>
            <a:endParaRPr lang="zh-TW" altLang="en-US" sz="1600" b="1" spc="-150">
              <a:solidFill>
                <a:srgbClr val="0D0D0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1A97EF3-7C46-D84C-9115-C6B85CD65D53}"/>
              </a:ext>
            </a:extLst>
          </p:cNvPr>
          <p:cNvSpPr txBox="1"/>
          <p:nvPr/>
        </p:nvSpPr>
        <p:spPr>
          <a:xfrm>
            <a:off x="1915431" y="5610979"/>
            <a:ext cx="2131591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</a:pPr>
            <a:r>
              <a:rPr lang="zh-TW" altLang="en-US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高速靜音</a:t>
            </a:r>
            <a:r>
              <a:rPr lang="en-US" altLang="zh-TW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SSD</a:t>
            </a:r>
            <a:endParaRPr lang="zh-TW" altLang="en-US" sz="1600" b="1" spc="-150">
              <a:solidFill>
                <a:srgbClr val="0D0D0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7075299-38F5-412A-B6D8-87B66BD63754}"/>
              </a:ext>
            </a:extLst>
          </p:cNvPr>
          <p:cNvSpPr txBox="1"/>
          <p:nvPr/>
        </p:nvSpPr>
        <p:spPr>
          <a:xfrm>
            <a:off x="3586341" y="5610979"/>
            <a:ext cx="2131591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</a:pPr>
            <a:r>
              <a:rPr lang="en-US" altLang="zh-TW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</a:t>
            </a:r>
            <a:r>
              <a:rPr lang="zh-TW" altLang="en-US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spc="-15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6Gb/s</a:t>
            </a:r>
            <a:endParaRPr lang="zh-TW" altLang="en-US" sz="1600" b="1" spc="-150">
              <a:solidFill>
                <a:srgbClr val="0D0D0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8CFBB752-EB0E-4B55-A571-C1F7354B5EC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698" y="4442791"/>
            <a:ext cx="4566553" cy="11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5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13016" y="418973"/>
            <a:ext cx="118570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輕鬆安裝 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2.5”</a:t>
            </a: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en-US" altLang="zh-TW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3.5”</a:t>
            </a:r>
            <a:r>
              <a:rPr lang="zh-TW" altLang="en-US" sz="4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硬碟或固態硬碟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B252E29-71F6-7440-A5A8-B52C32922D22}"/>
              </a:ext>
            </a:extLst>
          </p:cNvPr>
          <p:cNvSpPr txBox="1"/>
          <p:nvPr/>
        </p:nvSpPr>
        <p:spPr>
          <a:xfrm>
            <a:off x="576883" y="1482173"/>
            <a:ext cx="2712855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移除前方飾版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449B66-4D4C-C348-B57D-F81FB7468C48}"/>
              </a:ext>
            </a:extLst>
          </p:cNvPr>
          <p:cNvSpPr txBox="1"/>
          <p:nvPr/>
        </p:nvSpPr>
        <p:spPr>
          <a:xfrm>
            <a:off x="3576928" y="1482173"/>
            <a:ext cx="2712856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拔出硬碟托盤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357950-523F-0F40-B72A-46C1D504EDF9}"/>
              </a:ext>
            </a:extLst>
          </p:cNvPr>
          <p:cNvSpPr txBox="1"/>
          <p:nvPr/>
        </p:nvSpPr>
        <p:spPr>
          <a:xfrm>
            <a:off x="7341772" y="1482173"/>
            <a:ext cx="3567011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使用對應的螺絲安裝硬碟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BC8006-A68C-4E58-9902-820F1E9721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92" y="1892321"/>
            <a:ext cx="11393214" cy="4328005"/>
          </a:xfrm>
          <a:prstGeom prst="rect">
            <a:avLst/>
          </a:prstGeom>
          <a:effectLst>
            <a:outerShdw blurRad="2921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636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86843E-A596-4654-8D6F-A6EB60C84631}"/>
              </a:ext>
            </a:extLst>
          </p:cNvPr>
          <p:cNvSpPr/>
          <p:nvPr/>
        </p:nvSpPr>
        <p:spPr>
          <a:xfrm>
            <a:off x="-331773" y="3639730"/>
            <a:ext cx="10430633" cy="2929317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D145690-9FC3-40C6-91F9-9756C9D06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15058" r="2471" b="11601"/>
          <a:stretch/>
        </p:blipFill>
        <p:spPr>
          <a:xfrm>
            <a:off x="0" y="3017127"/>
            <a:ext cx="10717377" cy="178832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HS-264 </a:t>
            </a:r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背面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569C24-BBFD-41D2-8A1E-08B1CFA5EE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8117"/>
            <a:ext cx="12192000" cy="209988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E7E52EF1-1D42-F14E-BAFD-0028D29D834A}"/>
              </a:ext>
            </a:extLst>
          </p:cNvPr>
          <p:cNvSpPr txBox="1"/>
          <p:nvPr/>
        </p:nvSpPr>
        <p:spPr>
          <a:xfrm>
            <a:off x="116940" y="187613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電源輸入</a:t>
            </a:r>
          </a:p>
        </p:txBody>
      </p:sp>
      <p:cxnSp>
        <p:nvCxnSpPr>
          <p:cNvPr id="11" name="直線單箭頭接點 26">
            <a:extLst>
              <a:ext uri="{FF2B5EF4-FFF2-40B4-BE49-F238E27FC236}">
                <a16:creationId xmlns:a16="http://schemas.microsoft.com/office/drawing/2014/main" id="{BF0178B9-C65A-BA4C-B99C-ADF6A7299BB5}"/>
              </a:ext>
            </a:extLst>
          </p:cNvPr>
          <p:cNvCxnSpPr>
            <a:cxnSpLocks/>
          </p:cNvCxnSpPr>
          <p:nvPr/>
        </p:nvCxnSpPr>
        <p:spPr>
          <a:xfrm flipV="1">
            <a:off x="1275816" y="3918073"/>
            <a:ext cx="0" cy="1186315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8423CA3C-A462-3A4B-9F70-A8D1E6CBEA57}"/>
              </a:ext>
            </a:extLst>
          </p:cNvPr>
          <p:cNvSpPr txBox="1"/>
          <p:nvPr/>
        </p:nvSpPr>
        <p:spPr>
          <a:xfrm>
            <a:off x="944283" y="52479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重置</a:t>
            </a:r>
          </a:p>
        </p:txBody>
      </p:sp>
      <p:cxnSp>
        <p:nvCxnSpPr>
          <p:cNvPr id="13" name="接點: 肘形 88">
            <a:extLst>
              <a:ext uri="{FF2B5EF4-FFF2-40B4-BE49-F238E27FC236}">
                <a16:creationId xmlns:a16="http://schemas.microsoft.com/office/drawing/2014/main" id="{6DAA82A9-C678-504A-A416-B4EF0F930FA4}"/>
              </a:ext>
            </a:extLst>
          </p:cNvPr>
          <p:cNvCxnSpPr>
            <a:cxnSpLocks/>
          </p:cNvCxnSpPr>
          <p:nvPr/>
        </p:nvCxnSpPr>
        <p:spPr>
          <a:xfrm rot="5400000" flipV="1">
            <a:off x="3001383" y="2875231"/>
            <a:ext cx="2" cy="934740"/>
          </a:xfrm>
          <a:prstGeom prst="bentConnector3">
            <a:avLst>
              <a:gd name="adj1" fmla="val -24977300000"/>
            </a:avLst>
          </a:prstGeom>
          <a:ln w="19050" cap="rnd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26">
            <a:extLst>
              <a:ext uri="{FF2B5EF4-FFF2-40B4-BE49-F238E27FC236}">
                <a16:creationId xmlns:a16="http://schemas.microsoft.com/office/drawing/2014/main" id="{287AE544-4C64-1542-83A2-FE30E44A8284}"/>
              </a:ext>
            </a:extLst>
          </p:cNvPr>
          <p:cNvCxnSpPr>
            <a:cxnSpLocks/>
          </p:cNvCxnSpPr>
          <p:nvPr/>
        </p:nvCxnSpPr>
        <p:spPr>
          <a:xfrm>
            <a:off x="3001384" y="2401822"/>
            <a:ext cx="0" cy="419710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5" name="TextBox 4">
            <a:extLst>
              <a:ext uri="{FF2B5EF4-FFF2-40B4-BE49-F238E27FC236}">
                <a16:creationId xmlns:a16="http://schemas.microsoft.com/office/drawing/2014/main" id="{697AB9D2-537C-3744-969B-DB84B4264224}"/>
              </a:ext>
            </a:extLst>
          </p:cNvPr>
          <p:cNvSpPr txBox="1"/>
          <p:nvPr/>
        </p:nvSpPr>
        <p:spPr>
          <a:xfrm>
            <a:off x="2412522" y="189043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HDMI 2.0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16" name="直線單箭頭接點 26">
            <a:extLst>
              <a:ext uri="{FF2B5EF4-FFF2-40B4-BE49-F238E27FC236}">
                <a16:creationId xmlns:a16="http://schemas.microsoft.com/office/drawing/2014/main" id="{E29AF559-CA56-FD42-BB54-90B85B2C2081}"/>
              </a:ext>
            </a:extLst>
          </p:cNvPr>
          <p:cNvCxnSpPr>
            <a:cxnSpLocks/>
          </p:cNvCxnSpPr>
          <p:nvPr/>
        </p:nvCxnSpPr>
        <p:spPr>
          <a:xfrm>
            <a:off x="4580301" y="2390071"/>
            <a:ext cx="0" cy="946117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AA0C854B-DEB3-014F-8F23-72011F88BA58}"/>
              </a:ext>
            </a:extLst>
          </p:cNvPr>
          <p:cNvSpPr/>
          <p:nvPr/>
        </p:nvSpPr>
        <p:spPr>
          <a:xfrm>
            <a:off x="3785570" y="1882330"/>
            <a:ext cx="2101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Kensington lock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E19A98-83DC-854F-A6ED-732F0F1C4E06}"/>
              </a:ext>
            </a:extLst>
          </p:cNvPr>
          <p:cNvSpPr/>
          <p:nvPr/>
        </p:nvSpPr>
        <p:spPr>
          <a:xfrm>
            <a:off x="7458153" y="1894053"/>
            <a:ext cx="3554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2.5GbE (1G, 100M,10Mbps)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4D12F74-351F-C247-89C3-09CC60BCEB02}"/>
              </a:ext>
            </a:extLst>
          </p:cNvPr>
          <p:cNvSpPr/>
          <p:nvPr/>
        </p:nvSpPr>
        <p:spPr>
          <a:xfrm>
            <a:off x="5730634" y="5247917"/>
            <a:ext cx="1742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USB 3.2 Gen2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(10Gbps)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97A4988-F64D-4BEB-ABD5-B5DAF061E8FA}"/>
              </a:ext>
            </a:extLst>
          </p:cNvPr>
          <p:cNvGrpSpPr/>
          <p:nvPr/>
        </p:nvGrpSpPr>
        <p:grpSpPr>
          <a:xfrm>
            <a:off x="7544408" y="2381741"/>
            <a:ext cx="934740" cy="940780"/>
            <a:chOff x="6483863" y="2329130"/>
            <a:chExt cx="934740" cy="940780"/>
          </a:xfrm>
        </p:grpSpPr>
        <p:cxnSp>
          <p:nvCxnSpPr>
            <p:cNvPr id="48" name="接點: 肘形 88">
              <a:extLst>
                <a:ext uri="{FF2B5EF4-FFF2-40B4-BE49-F238E27FC236}">
                  <a16:creationId xmlns:a16="http://schemas.microsoft.com/office/drawing/2014/main" id="{6D34CF0E-CE5F-4D16-B2BC-4DC040B3197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951232" y="2802539"/>
              <a:ext cx="2" cy="934740"/>
            </a:xfrm>
            <a:prstGeom prst="bentConnector3">
              <a:avLst>
                <a:gd name="adj1" fmla="val -24977300000"/>
              </a:avLst>
            </a:prstGeom>
            <a:ln w="19050" cap="rnd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26">
              <a:extLst>
                <a:ext uri="{FF2B5EF4-FFF2-40B4-BE49-F238E27FC236}">
                  <a16:creationId xmlns:a16="http://schemas.microsoft.com/office/drawing/2014/main" id="{203BC9A0-01EC-4BB1-BA30-4F56E00F2DC3}"/>
                </a:ext>
              </a:extLst>
            </p:cNvPr>
            <p:cNvCxnSpPr>
              <a:cxnSpLocks/>
            </p:cNvCxnSpPr>
            <p:nvPr/>
          </p:nvCxnSpPr>
          <p:spPr>
            <a:xfrm>
              <a:off x="6951233" y="2329130"/>
              <a:ext cx="0" cy="419710"/>
            </a:xfrm>
            <a:prstGeom prst="straightConnector1">
              <a:avLst/>
            </a:prstGeom>
            <a:noFill/>
            <a:ln w="19050" cap="rnd" cmpd="sng">
              <a:solidFill>
                <a:schemeClr val="bg1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cxnSp>
        <p:nvCxnSpPr>
          <p:cNvPr id="53" name="直線單箭頭接點 26">
            <a:extLst>
              <a:ext uri="{FF2B5EF4-FFF2-40B4-BE49-F238E27FC236}">
                <a16:creationId xmlns:a16="http://schemas.microsoft.com/office/drawing/2014/main" id="{6C59A3D8-F832-443B-A3C5-39EA0EE58036}"/>
              </a:ext>
            </a:extLst>
          </p:cNvPr>
          <p:cNvCxnSpPr>
            <a:cxnSpLocks/>
          </p:cNvCxnSpPr>
          <p:nvPr/>
        </p:nvCxnSpPr>
        <p:spPr>
          <a:xfrm>
            <a:off x="676516" y="2401822"/>
            <a:ext cx="0" cy="946117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55" name="直線單箭頭接點 26">
            <a:extLst>
              <a:ext uri="{FF2B5EF4-FFF2-40B4-BE49-F238E27FC236}">
                <a16:creationId xmlns:a16="http://schemas.microsoft.com/office/drawing/2014/main" id="{5792591E-FF44-4FC9-A4A7-AF919A4FC1D2}"/>
              </a:ext>
            </a:extLst>
          </p:cNvPr>
          <p:cNvCxnSpPr>
            <a:cxnSpLocks/>
          </p:cNvCxnSpPr>
          <p:nvPr/>
        </p:nvCxnSpPr>
        <p:spPr>
          <a:xfrm flipV="1">
            <a:off x="6633262" y="4325815"/>
            <a:ext cx="0" cy="778573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57" name="直線單箭頭接點 26">
            <a:extLst>
              <a:ext uri="{FF2B5EF4-FFF2-40B4-BE49-F238E27FC236}">
                <a16:creationId xmlns:a16="http://schemas.microsoft.com/office/drawing/2014/main" id="{C343235C-A3B0-4C0A-872E-B51427636919}"/>
              </a:ext>
            </a:extLst>
          </p:cNvPr>
          <p:cNvCxnSpPr>
            <a:cxnSpLocks/>
          </p:cNvCxnSpPr>
          <p:nvPr/>
        </p:nvCxnSpPr>
        <p:spPr>
          <a:xfrm flipV="1">
            <a:off x="9379491" y="4009291"/>
            <a:ext cx="0" cy="1095097"/>
          </a:xfrm>
          <a:prstGeom prst="straightConnector1">
            <a:avLst/>
          </a:prstGeom>
          <a:noFill/>
          <a:ln w="19050" cap="rnd" cmpd="sng">
            <a:solidFill>
              <a:schemeClr val="bg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60" name="TextBox 4">
            <a:extLst>
              <a:ext uri="{FF2B5EF4-FFF2-40B4-BE49-F238E27FC236}">
                <a16:creationId xmlns:a16="http://schemas.microsoft.com/office/drawing/2014/main" id="{6AC7B1AE-5508-49F9-A9C8-C615E2BFD2E6}"/>
              </a:ext>
            </a:extLst>
          </p:cNvPr>
          <p:cNvSpPr txBox="1"/>
          <p:nvPr/>
        </p:nvSpPr>
        <p:spPr>
          <a:xfrm>
            <a:off x="8825493" y="52951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電源開關</a:t>
            </a:r>
          </a:p>
        </p:txBody>
      </p:sp>
    </p:spTree>
    <p:extLst>
      <p:ext uri="{BB962C8B-B14F-4D97-AF65-F5344CB8AC3E}">
        <p14:creationId xmlns:p14="http://schemas.microsoft.com/office/powerpoint/2010/main" val="331652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86843E-A596-4654-8D6F-A6EB60C84631}"/>
              </a:ext>
            </a:extLst>
          </p:cNvPr>
          <p:cNvSpPr/>
          <p:nvPr/>
        </p:nvSpPr>
        <p:spPr>
          <a:xfrm>
            <a:off x="5273954" y="1206039"/>
            <a:ext cx="8145361" cy="2929317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618998" y="285363"/>
            <a:ext cx="600454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800" b="1">
                <a:solidFill>
                  <a:schemeClr val="bg1"/>
                </a:solidFill>
                <a:latin typeface="微軟正黑體"/>
                <a:ea typeface="微軟正黑體"/>
              </a:rPr>
              <a:t>高效能</a:t>
            </a:r>
            <a:r>
              <a:rPr lang="en-US" altLang="zh-TW" sz="4800" b="1">
                <a:solidFill>
                  <a:schemeClr val="bg1"/>
                </a:solidFill>
                <a:latin typeface="微軟正黑體"/>
                <a:ea typeface="微軟正黑體"/>
              </a:rPr>
              <a:t> GPU</a:t>
            </a:r>
            <a:r>
              <a:rPr lang="zh-TW" altLang="en-US" sz="48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b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>
                <a:solidFill>
                  <a:schemeClr val="bg1"/>
                </a:solidFill>
                <a:latin typeface="微軟正黑體"/>
                <a:ea typeface="微軟正黑體"/>
              </a:rPr>
              <a:t>提供兩個高達</a:t>
            </a:r>
            <a:r>
              <a:rPr lang="en-US" altLang="zh-TW" sz="48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b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>
                <a:solidFill>
                  <a:schemeClr val="bg1"/>
                </a:solidFill>
                <a:latin typeface="微軟正黑體"/>
                <a:ea typeface="微軟正黑體"/>
              </a:rPr>
              <a:t>4K</a:t>
            </a:r>
            <a:r>
              <a:rPr lang="zh-TW" altLang="en-US" sz="4800" b="1">
                <a:solidFill>
                  <a:schemeClr val="bg1"/>
                </a:solidFill>
                <a:latin typeface="微軟正黑體"/>
                <a:ea typeface="微軟正黑體"/>
              </a:rPr>
              <a:t> 解析度</a:t>
            </a:r>
            <a:b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>
                <a:solidFill>
                  <a:schemeClr val="bg1"/>
                </a:solidFill>
                <a:latin typeface="微軟正黑體"/>
                <a:ea typeface="微軟正黑體"/>
              </a:rPr>
              <a:t>的</a:t>
            </a:r>
            <a:r>
              <a:rPr lang="en-US" altLang="zh-TW" sz="4800" b="1">
                <a:solidFill>
                  <a:schemeClr val="bg1"/>
                </a:solidFill>
                <a:latin typeface="微軟正黑體"/>
                <a:ea typeface="微軟正黑體"/>
              </a:rPr>
              <a:t> HDMI</a:t>
            </a:r>
            <a:r>
              <a:rPr lang="zh-TW" altLang="en-US" sz="4800" b="1">
                <a:solidFill>
                  <a:schemeClr val="bg1"/>
                </a:solidFill>
                <a:latin typeface="微軟正黑體"/>
                <a:ea typeface="微軟正黑體"/>
              </a:rPr>
              <a:t>輸出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569C24-BBFD-41D2-8A1E-08B1CFA5EE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7901"/>
            <a:ext cx="12192000" cy="317009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92F36B6B-375F-8447-982C-42A2EE0D7DFC}"/>
              </a:ext>
            </a:extLst>
          </p:cNvPr>
          <p:cNvSpPr txBox="1"/>
          <p:nvPr/>
        </p:nvSpPr>
        <p:spPr>
          <a:xfrm>
            <a:off x="4370312" y="5835418"/>
            <a:ext cx="345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4K </a:t>
            </a:r>
            <a:r>
              <a:rPr kumimoji="1" lang="en-US" altLang="zh-TW" sz="1600" b="1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@60Hz</a:t>
            </a:r>
            <a:br>
              <a:rPr kumimoji="1" lang="en-US" altLang="zh-TW" sz="1600" b="1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影像輸出</a:t>
            </a:r>
            <a:endParaRPr kumimoji="1" lang="en-US" altLang="zh-CN" sz="1600" b="1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7CBED42-E617-B047-A7E4-E3F885FCC617}"/>
              </a:ext>
            </a:extLst>
          </p:cNvPr>
          <p:cNvSpPr txBox="1"/>
          <p:nvPr/>
        </p:nvSpPr>
        <p:spPr>
          <a:xfrm>
            <a:off x="8253536" y="5835418"/>
            <a:ext cx="3451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TW" altLang="en-US" sz="1600" b="1" kern="120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kumimoji="1" lang="en-US" altLang="zh-TW" sz="1600" b="1" kern="120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h.264/265</a:t>
            </a:r>
            <a:br>
              <a:rPr kumimoji="1" lang="en-US" altLang="zh-TW" sz="1600" b="1" kern="120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1" lang="zh-TW" altLang="en-US" sz="1600" b="1" kern="1200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硬體轉檔</a:t>
            </a:r>
            <a:endParaRPr kumimoji="1" lang="en-US" altLang="zh-CN" sz="1600" b="1" kern="1200">
              <a:solidFill>
                <a:srgbClr val="0D0D0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F256B975-553B-E342-91AA-7213023F97AA}"/>
              </a:ext>
            </a:extLst>
          </p:cNvPr>
          <p:cNvSpPr/>
          <p:nvPr/>
        </p:nvSpPr>
        <p:spPr>
          <a:xfrm>
            <a:off x="1004539" y="5835418"/>
            <a:ext cx="2361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zh-TW" altLang="en-US" sz="1600" b="1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新一代內建顯示晶片</a:t>
            </a:r>
            <a:endParaRPr kumimoji="1" lang="en-US" altLang="zh-TW" sz="1600" b="1">
              <a:solidFill>
                <a:srgbClr val="0D0D0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kumimoji="1" lang="en-US" altLang="zh-TW" sz="1600" b="1">
                <a:solidFill>
                  <a:srgbClr val="0D0D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UHD Graphics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65B0BAD-8658-442A-8996-174C355EAE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3997" y="5491230"/>
            <a:ext cx="1748460" cy="127315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ED40CB0-09F0-4665-9D47-FBE2F2551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4203" y="4278574"/>
            <a:ext cx="1538675" cy="111903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8FB1FE51-02E3-4BD9-9191-9B1F678AE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0275" y="4261387"/>
            <a:ext cx="1649931" cy="11999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7546FD4-0F3C-43E6-9AC9-320C706C67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0"/>
          <a:stretch/>
        </p:blipFill>
        <p:spPr>
          <a:xfrm>
            <a:off x="5462684" y="1036624"/>
            <a:ext cx="6729316" cy="304698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67CA10C-5BE5-499B-AD60-237BE2CEE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9122" y="4135356"/>
            <a:ext cx="1474187" cy="147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038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規格表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E46D9C8-733A-4E3E-9548-42AAA624DECF}"/>
              </a:ext>
            </a:extLst>
          </p:cNvPr>
          <p:cNvSpPr/>
          <p:nvPr/>
        </p:nvSpPr>
        <p:spPr>
          <a:xfrm>
            <a:off x="2063469" y="1074217"/>
            <a:ext cx="7509409" cy="4709565"/>
          </a:xfrm>
          <a:prstGeom prst="roundRect">
            <a:avLst>
              <a:gd name="adj" fmla="val 4508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文字, 監視器, 螢幕擷取畫面, 電腦 的圖片&#10;&#10;自動產生的描述">
            <a:extLst>
              <a:ext uri="{FF2B5EF4-FFF2-40B4-BE49-F238E27FC236}">
                <a16:creationId xmlns:a16="http://schemas.microsoft.com/office/drawing/2014/main" id="{1B174A68-E7F6-43CC-B8A9-D93A3D76B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b="13817"/>
          <a:stretch/>
        </p:blipFill>
        <p:spPr>
          <a:xfrm>
            <a:off x="773579" y="1618407"/>
            <a:ext cx="11052553" cy="5239594"/>
          </a:xfrm>
          <a:prstGeom prst="rect">
            <a:avLst/>
          </a:prstGeom>
        </p:spPr>
      </p:pic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id="{B245B425-042A-AF4B-A111-458104807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060027"/>
              </p:ext>
            </p:extLst>
          </p:nvPr>
        </p:nvGraphicFramePr>
        <p:xfrm>
          <a:off x="1971675" y="1916940"/>
          <a:ext cx="8175906" cy="49220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97806">
                  <a:extLst>
                    <a:ext uri="{9D8B030D-6E8A-4147-A177-3AD203B41FA5}">
                      <a16:colId xmlns:a16="http://schemas.microsoft.com/office/drawing/2014/main" val="1207737352"/>
                    </a:ext>
                  </a:extLst>
                </a:gridCol>
                <a:gridCol w="6178100">
                  <a:extLst>
                    <a:ext uri="{9D8B030D-6E8A-4147-A177-3AD203B41FA5}">
                      <a16:colId xmlns:a16="http://schemas.microsoft.com/office/drawing/2014/main" val="2684064367"/>
                    </a:ext>
                  </a:extLst>
                </a:gridCol>
              </a:tblGrid>
              <a:tr h="429793">
                <a:tc>
                  <a:txBody>
                    <a:bodyPr/>
                    <a:lstStyle/>
                    <a:p>
                      <a:r>
                        <a:rPr lang="zh-TW" altLang="en-US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訂購料號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HS-264-8G</a:t>
                      </a:r>
                      <a:endParaRPr lang="zh-TW" altLang="en-US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231149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Celeron N5105; 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四核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up to 2.9GHz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072701"/>
                  </a:ext>
                </a:extLst>
              </a:tr>
              <a:tr h="741834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顯示晶片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UHD Graphics (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支援最高 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4K 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輸出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&amp; 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即時轉檔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237439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8GB 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不可擴充 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not expandable 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661809"/>
                  </a:ext>
                </a:extLst>
              </a:tr>
              <a:tr h="741834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硬盤槽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2.5”/3.5” HDD/SSD SATA III 6Gbps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264036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2.5G NBASE-T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095532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USB 3.2 Gen 2 (10Gbps); Type-A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97762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IR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接收器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需選購遙控器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RM-IR004)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376459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en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Kensington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414823"/>
                  </a:ext>
                </a:extLst>
              </a:tr>
              <a:tr h="429793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60W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變壓器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; </a:t>
                      </a:r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輸入電壓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100-240VAC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93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40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2195</Words>
  <Application>Microsoft Office PowerPoint</Application>
  <PresentationFormat>寬螢幕</PresentationFormat>
  <Paragraphs>265</Paragraphs>
  <Slides>43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1" baseType="lpstr">
      <vt:lpstr>Microsoft JhengHei</vt:lpstr>
      <vt:lpstr>Microsoft JhengHei</vt:lpstr>
      <vt:lpstr>微軟正黑體 Light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Copy Su 蘇衍印</cp:lastModifiedBy>
  <cp:revision>4</cp:revision>
  <dcterms:created xsi:type="dcterms:W3CDTF">2021-03-26T08:21:54Z</dcterms:created>
  <dcterms:modified xsi:type="dcterms:W3CDTF">2022-01-19T09:02:29Z</dcterms:modified>
</cp:coreProperties>
</file>