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5" r:id="rId1"/>
  </p:sldMasterIdLst>
  <p:notesMasterIdLst>
    <p:notesMasterId r:id="rId30"/>
  </p:notesMasterIdLst>
  <p:sldIdLst>
    <p:sldId id="256" r:id="rId2"/>
    <p:sldId id="278" r:id="rId3"/>
    <p:sldId id="294" r:id="rId4"/>
    <p:sldId id="292" r:id="rId5"/>
    <p:sldId id="295" r:id="rId6"/>
    <p:sldId id="322" r:id="rId7"/>
    <p:sldId id="321" r:id="rId8"/>
    <p:sldId id="323" r:id="rId9"/>
    <p:sldId id="313" r:id="rId10"/>
    <p:sldId id="308" r:id="rId11"/>
    <p:sldId id="301" r:id="rId12"/>
    <p:sldId id="325" r:id="rId13"/>
    <p:sldId id="302" r:id="rId14"/>
    <p:sldId id="303" r:id="rId15"/>
    <p:sldId id="304" r:id="rId16"/>
    <p:sldId id="305" r:id="rId17"/>
    <p:sldId id="307" r:id="rId18"/>
    <p:sldId id="309" r:id="rId19"/>
    <p:sldId id="310" r:id="rId20"/>
    <p:sldId id="311" r:id="rId21"/>
    <p:sldId id="314" r:id="rId22"/>
    <p:sldId id="312" r:id="rId23"/>
    <p:sldId id="315" r:id="rId24"/>
    <p:sldId id="316" r:id="rId25"/>
    <p:sldId id="317" r:id="rId26"/>
    <p:sldId id="318" r:id="rId27"/>
    <p:sldId id="319" r:id="rId28"/>
    <p:sldId id="326" r:id="rId2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ffice" initials="O" lastIdx="1" clrIdx="0"/>
  <p:cmAuthor id="2" name="Office" initials="O [2]" lastIdx="1" clrIdx="1"/>
  <p:cmAuthor id="3" name="Office" initials="O [3]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73E3"/>
    <a:srgbClr val="66CCFF"/>
    <a:srgbClr val="CCFFFF"/>
    <a:srgbClr val="009999"/>
    <a:srgbClr val="37A3A0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75" autoAdjust="0"/>
    <p:restoredTop sz="99607" autoAdjust="0"/>
  </p:normalViewPr>
  <p:slideViewPr>
    <p:cSldViewPr>
      <p:cViewPr varScale="1">
        <p:scale>
          <a:sx n="95" d="100"/>
          <a:sy n="95" d="100"/>
        </p:scale>
        <p:origin x="46" y="25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8" d="100"/>
        <a:sy n="6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69850" marR="0" lvl="0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527050" marR="0" lvl="1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84250" marR="0" lvl="2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441450" marR="0" lvl="3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98650" marR="0" lvl="4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355850" marR="0" lvl="5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813050" marR="0" lvl="6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70250" marR="0" lvl="7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727450" marR="0" lvl="8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492293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42688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87620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695449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46337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38117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86342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38391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Shape 6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----------------------------------------------------------------------------------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English: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LIVE Demo - Bilateral Mount in two steps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Photo Station 5.4/ Qphoto 3 - Photo/Video Instant Upload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Open Qphoto and click “take photos” or “record videos”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Select a destination folder. Start taking(recording)!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QTS 4.3.4 File Station - Mobile phone mounting.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Connect mobile phone and NAS with USB connector.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Open File Station and start transfering the files!</a:t>
            </a:r>
          </a:p>
          <a:p>
            <a:pPr marL="0" marR="0" lvl="0" indent="63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----------------------------------------------------------------------------------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逐字稿: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現在來現場示範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示範錄影就好，跟jeffrey錄一小段影片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示範完Qphoto，講file station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除了Qphoto可以直接拍照錄影上傳NAS，現在file station也可以很方便地把手機裡面的照片傳到NAS，只要手機接USB插上NAS，就可以在file station裡面看到手機，然後就可以直接拖曳檔案到NAS囉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Demo操作步驟：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＊需搭配QTS 4.3 &amp; Photo Station 5.4或之後版本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開啟Qphoto後登入NAS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預設進入shared photos頁面，即可看到右下角有拍照跟錄影按鈕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點選拍照或錄影按鈕，第一次使用的話，會要求選擇上傳路徑（注意：須上傳到共享的媒體資料夾，照片才可以在shared photos頁面看到）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開始拍照或錄影，完成後按左上角的回上一頁，回到shared photos頁面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如果上傳未完成，頁面最上方會出現即拍即傳上傳狀態，上傳完成的檔案會打勾，請在打勾後重新整理頁面，即可看到剛剛拍攝的檔案（注意：一定要用時間軸模式瀏覽，這樣最新拍攝的檔案才會在最上面，很明顯可以看到）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點開剛剛拍的影片或照片，給使用者看</a:t>
            </a:r>
          </a:p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7" name="Shape 62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Shape 64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2" name="Shape 64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17356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Shape 65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2" name="Shape 6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27088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Shape 65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8" name="Shape 6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822844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Shape 6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5" name="Shape 6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7018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Shape 6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8" name="Shape 6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95068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zh-TW" altLang="en-US" dirty="0"/>
              <a:t>換圖</a:t>
            </a:r>
            <a:r>
              <a:rPr lang="en-US" altLang="zh-TW" dirty="0"/>
              <a:t>TVS-1282T-&gt;453BT3</a:t>
            </a:r>
          </a:p>
          <a:p>
            <a:pPr>
              <a:buNone/>
            </a:pPr>
            <a:r>
              <a:rPr lang="en-US" dirty="0"/>
              <a:t>Ethernet</a:t>
            </a:r>
            <a:r>
              <a:rPr lang="zh-TW" altLang="en-US" dirty="0"/>
              <a:t>換成其他顏色的線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6111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TW" dirty="0"/>
              <a:t>64BG</a:t>
            </a:r>
          </a:p>
          <a:p>
            <a:r>
              <a:rPr lang="en-US" altLang="zh-TW" dirty="0"/>
              <a:t>SSD no logo</a:t>
            </a:r>
          </a:p>
          <a:p>
            <a:r>
              <a:rPr lang="zh-TW" altLang="en-US" dirty="0"/>
              <a:t>相機 相片跟影片</a:t>
            </a:r>
            <a:endParaRPr lang="en-US" altLang="zh-TW" dirty="0"/>
          </a:p>
          <a:p>
            <a:endParaRPr lang="zh-TW" alt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12 cameras</a:t>
            </a:r>
          </a:p>
          <a:p>
            <a:pPr>
              <a:buNone/>
            </a:pPr>
            <a:r>
              <a:rPr lang="en-US" dirty="0"/>
              <a:t>4 or 5 editors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249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Shape 45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56" name="Shape 45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tretch>
            <a:fillRect/>
          </a:stretch>
        </p:blipFill>
        <p:spPr bwMode="auto">
          <a:xfrm>
            <a:off x="4226" y="-18"/>
            <a:ext cx="9135516" cy="5138086"/>
          </a:xfrm>
          <a:prstGeom prst="rect">
            <a:avLst/>
          </a:prstGeom>
          <a:noFill/>
        </p:spPr>
      </p:pic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599" cy="205259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5200" b="1" i="0" u="none" strike="noStrike" cap="none">
                <a:solidFill>
                  <a:schemeClr val="dk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2800" b="0" i="0" u="none" strike="noStrike" cap="none">
                <a:solidFill>
                  <a:schemeClr val="dk2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2" name="Shape 1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1_Title and 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5" name="Shape 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114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2" y="5414"/>
            <a:ext cx="9144032" cy="5138086"/>
          </a:xfrm>
          <a:prstGeom prst="rect">
            <a:avLst/>
          </a:prstGeom>
          <a:noFill/>
        </p:spPr>
      </p:pic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214282" y="357170"/>
            <a:ext cx="8786873" cy="66055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5" name="Shape 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6" name="Shape 16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4572000" y="-125"/>
            <a:ext cx="4572000" cy="51434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" name="Shape 28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198" cy="1482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200" b="1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lvl="1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2pPr>
            <a:lvl3pPr lvl="2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3pPr>
            <a:lvl4pPr lvl="3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4pPr>
            <a:lvl5pPr lvl="4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5pPr>
            <a:lvl6pPr lvl="5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6pPr>
            <a:lvl7pPr lvl="6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7pPr>
            <a:lvl8pPr lvl="7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8pPr>
            <a:lvl9pPr lvl="8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198" cy="1235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21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09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ption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tretch>
            <a:fillRect/>
          </a:stretch>
        </p:blipFill>
        <p:spPr bwMode="auto">
          <a:xfrm>
            <a:off x="4226" y="-18"/>
            <a:ext cx="9135516" cy="5138086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bg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32" y="-18"/>
            <a:ext cx="9144032" cy="5138086"/>
          </a:xfrm>
          <a:prstGeom prst="rect">
            <a:avLst/>
          </a:prstGeom>
          <a:noFill/>
        </p:spPr>
      </p:pic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0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25000"/>
              <a:buFont typeface="Arial"/>
              <a:buNone/>
            </a:pPr>
            <a:fld id="{00000000-1234-1234-1234-123412341234}" type="slidenum">
              <a:rPr lang="zh-TW"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25000"/>
                <a:buFont typeface="Arial"/>
                <a:buNone/>
              </a:pPr>
              <a:t>‹#›</a:t>
            </a:fld>
            <a:endParaRPr lang="zh-TW" sz="10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49" r:id="rId3"/>
    <p:sldLayoutId id="2147483653" r:id="rId4"/>
    <p:sldLayoutId id="2147483657" r:id="rId5"/>
    <p:sldLayoutId id="2147483656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微軟正黑體" pitchFamily="34" charset="-120"/>
          <a:ea typeface="微軟正黑體" pitchFamily="34" charset="-120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微軟正黑體" pitchFamily="34" charset="-120"/>
          <a:ea typeface="微軟正黑體" pitchFamily="34" charset="-120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tiff"/><Relationship Id="rId3" Type="http://schemas.openxmlformats.org/officeDocument/2006/relationships/image" Target="../media/image5.png"/><Relationship Id="rId7" Type="http://schemas.openxmlformats.org/officeDocument/2006/relationships/image" Target="../media/image1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9.png"/><Relationship Id="rId7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png"/><Relationship Id="rId5" Type="http://schemas.openxmlformats.org/officeDocument/2006/relationships/image" Target="../media/image5.png"/><Relationship Id="rId10" Type="http://schemas.openxmlformats.org/officeDocument/2006/relationships/image" Target="../media/image24.png"/><Relationship Id="rId4" Type="http://schemas.openxmlformats.org/officeDocument/2006/relationships/image" Target="../media/image11.png"/><Relationship Id="rId9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6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gif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5" Type="http://schemas.openxmlformats.org/officeDocument/2006/relationships/image" Target="../media/image58.jpeg"/><Relationship Id="rId4" Type="http://schemas.openxmlformats.org/officeDocument/2006/relationships/image" Target="../media/image5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6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62.pn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26.png"/><Relationship Id="rId7" Type="http://schemas.openxmlformats.org/officeDocument/2006/relationships/image" Target="../media/image61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64.jpeg"/><Relationship Id="rId9" Type="http://schemas.openxmlformats.org/officeDocument/2006/relationships/image" Target="../media/image6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5" Type="http://schemas.openxmlformats.org/officeDocument/2006/relationships/image" Target="../media/image72.png"/><Relationship Id="rId4" Type="http://schemas.openxmlformats.org/officeDocument/2006/relationships/image" Target="../media/image7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Shape 4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892154" y="1450428"/>
            <a:ext cx="2951164" cy="2599834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Shape 50"/>
          <p:cNvSpPr/>
          <p:nvPr/>
        </p:nvSpPr>
        <p:spPr>
          <a:xfrm>
            <a:off x="2000232" y="2571750"/>
            <a:ext cx="4612864" cy="8572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25000"/>
              <a:buFont typeface="Arial"/>
              <a:buNone/>
            </a:pPr>
            <a:r>
              <a:rPr lang="zh-TW" sz="60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TS-</a:t>
            </a:r>
            <a:r>
              <a:rPr lang="en-US" altLang="zh-TW" sz="60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453BT3</a:t>
            </a:r>
            <a:endParaRPr lang="zh-TW" sz="5400" b="1" i="0" u="none" strike="noStrike" cap="none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pic>
        <p:nvPicPr>
          <p:cNvPr id="25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1628" y="4071948"/>
            <a:ext cx="2047694" cy="475872"/>
          </a:xfrm>
          <a:prstGeom prst="rect">
            <a:avLst/>
          </a:prstGeom>
          <a:noFill/>
        </p:spPr>
      </p:pic>
      <p:grpSp>
        <p:nvGrpSpPr>
          <p:cNvPr id="13" name="群組 12"/>
          <p:cNvGrpSpPr/>
          <p:nvPr/>
        </p:nvGrpSpPr>
        <p:grpSpPr>
          <a:xfrm>
            <a:off x="486902" y="4111856"/>
            <a:ext cx="2799214" cy="428628"/>
            <a:chOff x="151873" y="4127502"/>
            <a:chExt cx="5428239" cy="831198"/>
          </a:xfrm>
        </p:grpSpPr>
        <p:pic>
          <p:nvPicPr>
            <p:cNvPr id="8" name="Picture 7" descr="C:\Users\Coco Chiang\Desktop\20170911直播母版16比9\TS-453BT3_元素\TS-453BT3_封面_PPT元素\元素\citrix.pn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975825" y="4127502"/>
              <a:ext cx="938698" cy="831198"/>
            </a:xfrm>
            <a:prstGeom prst="rect">
              <a:avLst/>
            </a:prstGeom>
            <a:noFill/>
          </p:spPr>
        </p:pic>
        <p:pic>
          <p:nvPicPr>
            <p:cNvPr id="9" name="Picture 8" descr="C:\Users\Coco Chiang\Desktop\20170911直播母版16比9\TS-453BT3_元素\TS-453BT3_封面_PPT元素\元素\vmware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883798" y="4299941"/>
              <a:ext cx="1092027" cy="519305"/>
            </a:xfrm>
            <a:prstGeom prst="rect">
              <a:avLst/>
            </a:prstGeom>
            <a:noFill/>
          </p:spPr>
        </p:pic>
        <p:pic>
          <p:nvPicPr>
            <p:cNvPr id="10" name="Picture 9" descr="C:\Users\Coco Chiang\Desktop\20170911直播母版16比9\TS-453BT3_元素\TS-453BT3_封面_PPT元素\元素\Windows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257241" y="4176716"/>
              <a:ext cx="626557" cy="732771"/>
            </a:xfrm>
            <a:prstGeom prst="rect">
              <a:avLst/>
            </a:prstGeom>
            <a:noFill/>
          </p:spPr>
        </p:pic>
        <p:pic>
          <p:nvPicPr>
            <p:cNvPr id="11" name="Picture 10" descr="C:\Users\Coco Chiang\Desktop\20170911直播母版16比9\TS-453BT3_元素\TS-453BT3_封面_PPT元素\元素\HDMI.png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151873" y="4328517"/>
              <a:ext cx="2074139" cy="458684"/>
            </a:xfrm>
            <a:prstGeom prst="rect">
              <a:avLst/>
            </a:prstGeom>
            <a:noFill/>
          </p:spPr>
        </p:pic>
        <p:pic>
          <p:nvPicPr>
            <p:cNvPr id="12" name="Picture 11" descr="C:\Users\Coco Chiang\Desktop\20170911直播母版16比9\TS-453BT3_元素\TS-453BT3_封面_PPT元素\元素\dlna.pn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4914523" y="4245609"/>
              <a:ext cx="665589" cy="548962"/>
            </a:xfrm>
            <a:prstGeom prst="rect">
              <a:avLst/>
            </a:prstGeom>
            <a:noFill/>
          </p:spPr>
        </p:pic>
      </p:grpSp>
      <p:pic>
        <p:nvPicPr>
          <p:cNvPr id="15" name="Picture 5" descr="C:\Users\Coco Chiang\Desktop\20170911直播母版16比9\TS-453BT3_元素\TS-453BT3_封面_PPT元素\元素\intel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350832" y="4136254"/>
            <a:ext cx="363912" cy="364322"/>
          </a:xfrm>
          <a:prstGeom prst="rect">
            <a:avLst/>
          </a:prstGeom>
          <a:noFill/>
        </p:spPr>
      </p:pic>
      <p:sp>
        <p:nvSpPr>
          <p:cNvPr id="17" name="Shape 39"/>
          <p:cNvSpPr txBox="1">
            <a:spLocks noGrp="1"/>
          </p:cNvSpPr>
          <p:nvPr>
            <p:ph type="ctrTitle"/>
          </p:nvPr>
        </p:nvSpPr>
        <p:spPr>
          <a:xfrm>
            <a:off x="59164" y="2571750"/>
            <a:ext cx="2392318" cy="63333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>
            <a:noAutofit/>
          </a:bodyPr>
          <a:lstStyle/>
          <a:p>
            <a:pPr lvl="0">
              <a:lnSpc>
                <a:spcPct val="130000"/>
              </a:lnSpc>
              <a:buSzPct val="25000"/>
            </a:pPr>
            <a:r>
              <a:rPr lang="en-US" altLang="zh-TW" sz="22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4-bay </a:t>
            </a:r>
            <a:r>
              <a:rPr lang="zh-TW" altLang="en-US" sz="22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四核心</a:t>
            </a:r>
            <a:endParaRPr lang="zh-TW" sz="2200" i="0" u="none" strike="noStrike" cap="none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-142908" y="2016996"/>
            <a:ext cx="62646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zh-TW" sz="18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M.2 SSD </a:t>
            </a:r>
            <a:r>
              <a:rPr lang="zh-TW" altLang="en-US" sz="18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快取與 </a:t>
            </a:r>
            <a:r>
              <a:rPr lang="en-US" altLang="zh-TW" sz="1800" dirty="0" err="1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Qtier</a:t>
            </a:r>
            <a:r>
              <a:rPr lang="zh-TW" altLang="en-US" sz="18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 分層分區</a:t>
            </a:r>
            <a:endParaRPr lang="en-US" altLang="zh-TW" sz="1800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  <a:p>
            <a:pPr algn="r"/>
            <a:r>
              <a:rPr lang="zh-TW" altLang="en-US" sz="18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搭配</a:t>
            </a:r>
            <a:r>
              <a:rPr lang="en-US" altLang="zh-TW" sz="18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 Thunderbolt 3 &amp; 10GbE </a:t>
            </a:r>
            <a:r>
              <a:rPr lang="zh-TW" altLang="en-US" sz="18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展現多元爆發性高速應用  </a:t>
            </a:r>
            <a:endParaRPr lang="zh-TW" alt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 20"/>
          <p:cNvSpPr/>
          <p:nvPr/>
        </p:nvSpPr>
        <p:spPr>
          <a:xfrm>
            <a:off x="0" y="1571618"/>
            <a:ext cx="9144000" cy="307183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7" name="橢圓 46"/>
          <p:cNvSpPr/>
          <p:nvPr/>
        </p:nvSpPr>
        <p:spPr>
          <a:xfrm>
            <a:off x="4643437" y="2000246"/>
            <a:ext cx="2000265" cy="200026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五邊形 34"/>
          <p:cNvSpPr/>
          <p:nvPr/>
        </p:nvSpPr>
        <p:spPr>
          <a:xfrm rot="10800000">
            <a:off x="6286512" y="1357304"/>
            <a:ext cx="1928826" cy="500066"/>
          </a:xfrm>
          <a:prstGeom prst="homePlat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6" name="＞形箭號 35"/>
          <p:cNvSpPr/>
          <p:nvPr/>
        </p:nvSpPr>
        <p:spPr>
          <a:xfrm rot="10800000">
            <a:off x="6215074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0" name="矩形 39"/>
          <p:cNvSpPr/>
          <p:nvPr/>
        </p:nvSpPr>
        <p:spPr>
          <a:xfrm rot="10800000">
            <a:off x="8072462" y="1357304"/>
            <a:ext cx="1071538" cy="5000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何不善用高速傳輸介面</a:t>
            </a:r>
            <a:r>
              <a:rPr lang="en-US" altLang="zh-TW" dirty="0"/>
              <a:t>?</a:t>
            </a:r>
            <a:endParaRPr lang="zh-TW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500826" y="1428742"/>
            <a:ext cx="2300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Microsoft Windows</a:t>
            </a:r>
          </a:p>
        </p:txBody>
      </p:sp>
      <p:sp>
        <p:nvSpPr>
          <p:cNvPr id="28" name="五邊形 27"/>
          <p:cNvSpPr/>
          <p:nvPr/>
        </p:nvSpPr>
        <p:spPr>
          <a:xfrm>
            <a:off x="1000100" y="1357304"/>
            <a:ext cx="1857388" cy="500066"/>
          </a:xfrm>
          <a:prstGeom prst="homePlat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0" name="＞形箭號 29"/>
          <p:cNvSpPr/>
          <p:nvPr/>
        </p:nvSpPr>
        <p:spPr>
          <a:xfrm>
            <a:off x="2428860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0" y="1357304"/>
            <a:ext cx="1071538" cy="5000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85786" y="1428742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Apple </a:t>
            </a:r>
            <a:r>
              <a:rPr lang="en-US" sz="1800" b="1" dirty="0" err="1">
                <a:solidFill>
                  <a:schemeClr val="bg1"/>
                </a:solidFill>
              </a:rPr>
              <a:t>MacOS</a:t>
            </a:r>
            <a:endParaRPr lang="en-US" sz="1800" b="1" dirty="0">
              <a:solidFill>
                <a:schemeClr val="bg1"/>
              </a:solidFill>
            </a:endParaRPr>
          </a:p>
        </p:txBody>
      </p:sp>
      <p:sp>
        <p:nvSpPr>
          <p:cNvPr id="41" name="＞形箭號 40"/>
          <p:cNvSpPr/>
          <p:nvPr/>
        </p:nvSpPr>
        <p:spPr>
          <a:xfrm>
            <a:off x="2786050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2" name="＞形箭號 41"/>
          <p:cNvSpPr/>
          <p:nvPr/>
        </p:nvSpPr>
        <p:spPr>
          <a:xfrm rot="10800000">
            <a:off x="5857884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6" name="橢圓 45"/>
          <p:cNvSpPr/>
          <p:nvPr/>
        </p:nvSpPr>
        <p:spPr>
          <a:xfrm>
            <a:off x="2714612" y="2071684"/>
            <a:ext cx="2000265" cy="200026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4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3429006"/>
            <a:ext cx="1229599" cy="285752"/>
          </a:xfrm>
          <a:prstGeom prst="rect">
            <a:avLst/>
          </a:prstGeom>
          <a:noFill/>
        </p:spPr>
      </p:pic>
      <p:pic>
        <p:nvPicPr>
          <p:cNvPr id="37" name="圖片 36" descr="macbookpro-thunderbolt3-usbc-adapte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2928940"/>
            <a:ext cx="709257" cy="426138"/>
          </a:xfrm>
          <a:prstGeom prst="rect">
            <a:avLst/>
          </a:prstGeom>
        </p:spPr>
      </p:pic>
      <p:sp>
        <p:nvSpPr>
          <p:cNvPr id="38" name="TextBox 32"/>
          <p:cNvSpPr txBox="1"/>
          <p:nvPr/>
        </p:nvSpPr>
        <p:spPr>
          <a:xfrm>
            <a:off x="2786050" y="2357436"/>
            <a:ext cx="1848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1200" b="1" dirty="0">
                <a:latin typeface="微軟正黑體" pitchFamily="34" charset="-120"/>
                <a:ea typeface="微軟正黑體" pitchFamily="34" charset="-120"/>
              </a:rPr>
              <a:t>市面超過 </a:t>
            </a:r>
            <a:r>
              <a:rPr lang="en-US" altLang="zh-TW" sz="1200" b="1" dirty="0">
                <a:latin typeface="微軟正黑體" pitchFamily="34" charset="-120"/>
                <a:ea typeface="微軟正黑體" pitchFamily="34" charset="-120"/>
              </a:rPr>
              <a:t>100 </a:t>
            </a:r>
            <a:r>
              <a:rPr lang="zh-TW" altLang="en-US" sz="1200" b="1" dirty="0">
                <a:latin typeface="微軟正黑體" pitchFamily="34" charset="-120"/>
                <a:ea typeface="微軟正黑體" pitchFamily="34" charset="-120"/>
              </a:rPr>
              <a:t>台、</a:t>
            </a:r>
            <a:endParaRPr lang="en-US" altLang="zh-TW" sz="1200" b="1" dirty="0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lang="zh-TW" altLang="en-US" sz="1200" b="1" dirty="0">
                <a:latin typeface="微軟正黑體" pitchFamily="34" charset="-120"/>
                <a:ea typeface="微軟正黑體" pitchFamily="34" charset="-120"/>
              </a:rPr>
              <a:t>桌機與主機板支援</a:t>
            </a:r>
            <a:endParaRPr lang="en-US" sz="1200" b="1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45" name="Picture 4"/>
          <p:cNvPicPr>
            <a:picLocks noChangeAspect="1"/>
          </p:cNvPicPr>
          <p:nvPr/>
        </p:nvPicPr>
        <p:blipFill>
          <a:blip r:embed="rId5"/>
          <a:srcRect t="8516" b="14842"/>
          <a:stretch>
            <a:fillRect/>
          </a:stretch>
        </p:blipFill>
        <p:spPr>
          <a:xfrm>
            <a:off x="5072066" y="2714626"/>
            <a:ext cx="1000132" cy="766520"/>
          </a:xfrm>
          <a:prstGeom prst="rect">
            <a:avLst/>
          </a:prstGeom>
        </p:spPr>
      </p:pic>
      <p:grpSp>
        <p:nvGrpSpPr>
          <p:cNvPr id="39" name="群組 38"/>
          <p:cNvGrpSpPr/>
          <p:nvPr/>
        </p:nvGrpSpPr>
        <p:grpSpPr>
          <a:xfrm>
            <a:off x="6060114" y="1857370"/>
            <a:ext cx="2900260" cy="2143140"/>
            <a:chOff x="5500694" y="1714494"/>
            <a:chExt cx="3480312" cy="2571768"/>
          </a:xfrm>
        </p:grpSpPr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358082" y="1714494"/>
              <a:ext cx="1622924" cy="2241100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689649" y="3217922"/>
              <a:ext cx="1668565" cy="836179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00694" y="3071816"/>
              <a:ext cx="2212026" cy="1214446"/>
            </a:xfrm>
            <a:prstGeom prst="rect">
              <a:avLst/>
            </a:prstGeom>
          </p:spPr>
        </p:pic>
      </p:grpSp>
      <p:sp>
        <p:nvSpPr>
          <p:cNvPr id="48" name="TextBox 32"/>
          <p:cNvSpPr txBox="1"/>
          <p:nvPr/>
        </p:nvSpPr>
        <p:spPr>
          <a:xfrm>
            <a:off x="4786314" y="2357436"/>
            <a:ext cx="1705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1200" b="1" dirty="0">
                <a:latin typeface="微軟正黑體" pitchFamily="34" charset="-120"/>
                <a:ea typeface="微軟正黑體" pitchFamily="34" charset="-120"/>
              </a:rPr>
              <a:t>單埠 </a:t>
            </a:r>
            <a:r>
              <a:rPr lang="en-US" altLang="zh-TW" sz="1200" b="1" dirty="0">
                <a:latin typeface="微軟正黑體" pitchFamily="34" charset="-120"/>
                <a:ea typeface="微軟正黑體" pitchFamily="34" charset="-120"/>
              </a:rPr>
              <a:t>10GBASE-T </a:t>
            </a:r>
            <a:r>
              <a:rPr lang="zh-TW" altLang="en-US" sz="1200" b="1" dirty="0">
                <a:latin typeface="微軟正黑體" pitchFamily="34" charset="-120"/>
                <a:ea typeface="微軟正黑體" pitchFamily="34" charset="-120"/>
              </a:rPr>
              <a:t>網卡</a:t>
            </a:r>
          </a:p>
          <a:p>
            <a:pPr algn="ctr"/>
            <a:r>
              <a:rPr lang="zh-TW" altLang="en-US" sz="1200" b="1" dirty="0">
                <a:latin typeface="微軟正黑體" pitchFamily="34" charset="-120"/>
                <a:ea typeface="微軟正黑體" pitchFamily="34" charset="-120"/>
              </a:rPr>
              <a:t>現在只要 </a:t>
            </a:r>
            <a:r>
              <a:rPr lang="en-US" altLang="zh-TW" sz="1200" b="1" dirty="0">
                <a:latin typeface="微軟正黑體" pitchFamily="34" charset="-120"/>
                <a:ea typeface="微軟正黑體" pitchFamily="34" charset="-120"/>
              </a:rPr>
              <a:t>NT$3,000</a:t>
            </a:r>
          </a:p>
        </p:txBody>
      </p:sp>
      <p:pic>
        <p:nvPicPr>
          <p:cNvPr id="50" name="圖片 49" descr="10GBASE-T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8588" y="3286130"/>
            <a:ext cx="1384266" cy="500066"/>
          </a:xfrm>
          <a:prstGeom prst="rect">
            <a:avLst/>
          </a:prstGeom>
        </p:spPr>
      </p:pic>
      <p:pic>
        <p:nvPicPr>
          <p:cNvPr id="43" name="圖片 42" descr="MAC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633" y="2143123"/>
            <a:ext cx="3149045" cy="214312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120"/>
          <p:cNvSpPr/>
          <p:nvPr/>
        </p:nvSpPr>
        <p:spPr>
          <a:xfrm rot="16200000">
            <a:off x="6251046" y="166182"/>
            <a:ext cx="428090" cy="5357818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solidFill>
              <a:srgbClr val="3773E3"/>
            </a:solidFill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我的第一台高速影音剪輯與備份機</a:t>
            </a:r>
            <a:r>
              <a:rPr lang="en-US" altLang="zh-TW" dirty="0"/>
              <a:t> </a:t>
            </a:r>
            <a:endParaRPr lang="zh-TW" altLang="en-US" dirty="0"/>
          </a:p>
        </p:txBody>
      </p:sp>
      <p:pic>
        <p:nvPicPr>
          <p:cNvPr id="37" name="圖片 36" descr="highligh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72" y="1357304"/>
            <a:ext cx="2857520" cy="571504"/>
          </a:xfrm>
          <a:prstGeom prst="rect">
            <a:avLst/>
          </a:prstGeom>
        </p:spPr>
      </p:pic>
      <p:sp>
        <p:nvSpPr>
          <p:cNvPr id="38" name="TextBox 10"/>
          <p:cNvSpPr txBox="1"/>
          <p:nvPr/>
        </p:nvSpPr>
        <p:spPr>
          <a:xfrm>
            <a:off x="879315" y="1522440"/>
            <a:ext cx="2144970" cy="400097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TS-453BT3-8G</a:t>
            </a:r>
          </a:p>
        </p:txBody>
      </p:sp>
      <p:sp>
        <p:nvSpPr>
          <p:cNvPr id="4" name="Rectangle 3"/>
          <p:cNvSpPr/>
          <p:nvPr/>
        </p:nvSpPr>
        <p:spPr>
          <a:xfrm>
            <a:off x="286383" y="2000246"/>
            <a:ext cx="301478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4-bay, 8GB 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雙通道記憶體</a:t>
            </a:r>
            <a:endParaRPr lang="en-US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(2 x 4GB DDR3L)</a:t>
            </a:r>
          </a:p>
        </p:txBody>
      </p:sp>
      <p:pic>
        <p:nvPicPr>
          <p:cNvPr id="43" name="Picture 42" descr="C:\Users\Coco Chiang\Desktop\20170911直播母版16比9\TS-453BT3_元素\TS-453BT3_封面_PPT元素\元素\HDM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4429138"/>
            <a:ext cx="1428063" cy="315808"/>
          </a:xfrm>
          <a:prstGeom prst="rect">
            <a:avLst/>
          </a:prstGeom>
          <a:noFill/>
        </p:spPr>
      </p:pic>
      <p:pic>
        <p:nvPicPr>
          <p:cNvPr id="44" name="Picture 43" descr="C:\Users\Coco Chiang\Desktop\20170911直播母版16比9\TS-453BT3_元素\TS-453BT3_封面_PPT元素\元素\intel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30918" y="1482075"/>
            <a:ext cx="660303" cy="661047"/>
          </a:xfrm>
          <a:prstGeom prst="rect">
            <a:avLst/>
          </a:prstGeom>
          <a:noFill/>
        </p:spPr>
      </p:pic>
      <p:pic>
        <p:nvPicPr>
          <p:cNvPr id="45" name="Picture 44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00496" y="3286130"/>
            <a:ext cx="1844405" cy="428628"/>
          </a:xfrm>
          <a:prstGeom prst="rect">
            <a:avLst/>
          </a:prstGeom>
          <a:noFill/>
        </p:spPr>
      </p:pic>
      <p:pic>
        <p:nvPicPr>
          <p:cNvPr id="49" name="Picture 3" descr="C:\Users\Coco Chiang\Desktop\20170911直播母版16比9\TS-453BT3_元素\TS-453BT3_封面_PPT元素\元素\QvPC Technology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90068" y="4094038"/>
            <a:ext cx="655807" cy="676485"/>
          </a:xfrm>
          <a:prstGeom prst="rect">
            <a:avLst/>
          </a:prstGeom>
          <a:noFill/>
        </p:spPr>
      </p:pic>
      <p:sp>
        <p:nvSpPr>
          <p:cNvPr id="50" name="TextBox 49"/>
          <p:cNvSpPr txBox="1"/>
          <p:nvPr/>
        </p:nvSpPr>
        <p:spPr>
          <a:xfrm>
            <a:off x="6915735" y="1298807"/>
            <a:ext cx="2013983" cy="1107984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zh-TW" altLang="en-US" sz="1800" dirty="0">
                <a:solidFill>
                  <a:srgbClr val="00206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四核</a:t>
            </a:r>
            <a:r>
              <a:rPr lang="en-US" altLang="zh-TW" sz="1800" dirty="0">
                <a:solidFill>
                  <a:srgbClr val="00206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1.5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1800" dirty="0">
                <a:solidFill>
                  <a:srgbClr val="00206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GHz</a:t>
            </a:r>
          </a:p>
          <a:p>
            <a:pPr eaLnBrk="1" hangingPunct="1">
              <a:defRPr/>
            </a:pPr>
            <a:r>
              <a:rPr lang="zh-TW" altLang="en-US" sz="1800" dirty="0">
                <a:solidFill>
                  <a:srgbClr val="00206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最高</a:t>
            </a:r>
            <a:r>
              <a:rPr lang="en-US" altLang="zh-TW" sz="1800" b="1" dirty="0"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3200" b="1" dirty="0">
                <a:solidFill>
                  <a:schemeClr val="accent1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2.3</a:t>
            </a:r>
            <a:r>
              <a:rPr lang="en-US" altLang="zh-TW" sz="1800" b="1" dirty="0"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1800" dirty="0">
                <a:solidFill>
                  <a:srgbClr val="00206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GHz</a:t>
            </a:r>
            <a:endParaRPr lang="en-US" sz="1800" dirty="0">
              <a:solidFill>
                <a:srgbClr val="00206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51" name="TextBox 22"/>
          <p:cNvSpPr txBox="1"/>
          <p:nvPr/>
        </p:nvSpPr>
        <p:spPr>
          <a:xfrm>
            <a:off x="4872223" y="1370245"/>
            <a:ext cx="2007667" cy="89254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sz="3200" b="1" dirty="0">
                <a:solidFill>
                  <a:schemeClr val="accent1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J3455</a:t>
            </a:r>
          </a:p>
          <a:p>
            <a:pPr eaLnBrk="1" hangingPunct="1">
              <a:defRPr/>
            </a:pPr>
            <a:r>
              <a:rPr lang="en-US" sz="1800" dirty="0">
                <a:solidFill>
                  <a:srgbClr val="00206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Apollo Lake </a:t>
            </a:r>
            <a:r>
              <a:rPr lang="en-US" sz="1800" dirty="0" err="1">
                <a:solidFill>
                  <a:srgbClr val="00206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SoC</a:t>
            </a:r>
            <a:endParaRPr lang="en-US" sz="1800" dirty="0">
              <a:solidFill>
                <a:srgbClr val="00206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pic>
        <p:nvPicPr>
          <p:cNvPr id="52" name="Picture 51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7939"/>
          <a:stretch/>
        </p:blipFill>
        <p:spPr>
          <a:xfrm>
            <a:off x="9635894" y="2552088"/>
            <a:ext cx="37466" cy="2289873"/>
          </a:xfrm>
          <a:prstGeom prst="rect">
            <a:avLst/>
          </a:prstGeom>
        </p:spPr>
      </p:pic>
      <p:sp>
        <p:nvSpPr>
          <p:cNvPr id="26" name="Shape 200"/>
          <p:cNvSpPr/>
          <p:nvPr/>
        </p:nvSpPr>
        <p:spPr>
          <a:xfrm>
            <a:off x="4000496" y="1285866"/>
            <a:ext cx="914400" cy="914400"/>
          </a:xfrm>
          <a:prstGeom prst="halfFrame">
            <a:avLst>
              <a:gd name="adj1" fmla="val 8333"/>
              <a:gd name="adj2" fmla="val 8333"/>
            </a:avLst>
          </a:prstGeom>
          <a:solidFill>
            <a:srgbClr val="FFC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Shape 201"/>
          <p:cNvSpPr/>
          <p:nvPr/>
        </p:nvSpPr>
        <p:spPr>
          <a:xfrm rot="10800000">
            <a:off x="7988082" y="1571617"/>
            <a:ext cx="855903" cy="855903"/>
          </a:xfrm>
          <a:prstGeom prst="halfFrame">
            <a:avLst>
              <a:gd name="adj1" fmla="val 8333"/>
              <a:gd name="adj2" fmla="val 8333"/>
            </a:avLst>
          </a:prstGeom>
          <a:solidFill>
            <a:srgbClr val="FFC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26" name="Picture 2" descr="D:\工作進行中\20170911直播母版16比9\直播ppt元素\TS-453BT3_元素\TS-453BT3_W1000機圖\TS-453BT3-Left-angle-of-elevation+Control 拷貝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2571750"/>
            <a:ext cx="3840642" cy="2400400"/>
          </a:xfrm>
          <a:prstGeom prst="rect">
            <a:avLst/>
          </a:prstGeom>
          <a:noFill/>
        </p:spPr>
      </p:pic>
      <p:sp>
        <p:nvSpPr>
          <p:cNvPr id="17" name="Rectangle 18"/>
          <p:cNvSpPr/>
          <p:nvPr/>
        </p:nvSpPr>
        <p:spPr>
          <a:xfrm>
            <a:off x="3571868" y="2691974"/>
            <a:ext cx="5676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不將就</a:t>
            </a:r>
            <a:r>
              <a:rPr lang="en-US" altLang="zh-TW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!</a:t>
            </a:r>
            <a:r>
              <a:rPr lang="zh-TW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滿滿的先進配備與功能讓各式應用更順手</a:t>
            </a:r>
            <a:endParaRPr lang="en-US" sz="18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9" name="圖片 28" descr="10G-儀表板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57818" y="3000378"/>
            <a:ext cx="1771961" cy="1357322"/>
          </a:xfrm>
          <a:prstGeom prst="rect">
            <a:avLst/>
          </a:prstGeom>
        </p:spPr>
      </p:pic>
      <p:grpSp>
        <p:nvGrpSpPr>
          <p:cNvPr id="30" name="群組 29"/>
          <p:cNvGrpSpPr/>
          <p:nvPr/>
        </p:nvGrpSpPr>
        <p:grpSpPr>
          <a:xfrm>
            <a:off x="6858016" y="3143254"/>
            <a:ext cx="1285884" cy="1143008"/>
            <a:chOff x="7072330" y="3214692"/>
            <a:chExt cx="1285884" cy="1143008"/>
          </a:xfrm>
        </p:grpSpPr>
        <p:pic>
          <p:nvPicPr>
            <p:cNvPr id="31" name="圖片 30" descr="icon.png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143768" y="3214692"/>
              <a:ext cx="1105424" cy="1143008"/>
            </a:xfrm>
            <a:prstGeom prst="rect">
              <a:avLst/>
            </a:prstGeom>
          </p:spPr>
        </p:pic>
        <p:sp>
          <p:nvSpPr>
            <p:cNvPr id="32" name="Rectangle 3"/>
            <p:cNvSpPr/>
            <p:nvPr/>
          </p:nvSpPr>
          <p:spPr>
            <a:xfrm>
              <a:off x="7072330" y="3929072"/>
              <a:ext cx="1285884" cy="2616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TW" sz="105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M.2</a:t>
              </a:r>
              <a:r>
                <a:rPr lang="zh-TW" altLang="en-US" sz="105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 </a:t>
              </a:r>
              <a:r>
                <a:rPr lang="en-US" altLang="zh-TW" sz="105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SSD</a:t>
              </a:r>
              <a:r>
                <a:rPr lang="zh-TW" altLang="en-US" sz="105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 插槽</a:t>
              </a:r>
              <a:endParaRPr lang="en-US" sz="105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24187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圖片 11" descr="開鎖.png"/>
          <p:cNvPicPr>
            <a:picLocks noChangeAspect="1"/>
          </p:cNvPicPr>
          <p:nvPr/>
        </p:nvPicPr>
        <p:blipFill rotWithShape="1">
          <a:blip r:embed="rId3" cstate="print"/>
          <a:srcRect l="16463" t="-2658" r="11390" b="5619"/>
          <a:stretch/>
        </p:blipFill>
        <p:spPr>
          <a:xfrm>
            <a:off x="-3949" y="1311981"/>
            <a:ext cx="2055669" cy="3457247"/>
          </a:xfrm>
          <a:prstGeom prst="rect">
            <a:avLst/>
          </a:prstGeom>
        </p:spPr>
      </p:pic>
      <p:pic>
        <p:nvPicPr>
          <p:cNvPr id="238" name="Shape 238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2267744" y="1482466"/>
            <a:ext cx="3361294" cy="33753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標題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solidFill>
                  <a:srgbClr val="FFFFFF"/>
                </a:solidFill>
                <a:cs typeface="Arial"/>
                <a:sym typeface="Arial"/>
              </a:rPr>
              <a:t>TS-453BT3 </a:t>
            </a:r>
            <a:r>
              <a:rPr lang="zh-TW" altLang="en-US" dirty="0">
                <a:solidFill>
                  <a:srgbClr val="FFFFFF"/>
                </a:solidFill>
                <a:cs typeface="Arial"/>
                <a:sym typeface="Arial"/>
              </a:rPr>
              <a:t>正面硬體配置</a:t>
            </a:r>
            <a:endParaRPr lang="zh-TW" altLang="en-US" dirty="0"/>
          </a:p>
        </p:txBody>
      </p:sp>
      <p:grpSp>
        <p:nvGrpSpPr>
          <p:cNvPr id="29" name="群組 28"/>
          <p:cNvGrpSpPr/>
          <p:nvPr/>
        </p:nvGrpSpPr>
        <p:grpSpPr>
          <a:xfrm>
            <a:off x="5491194" y="1964193"/>
            <a:ext cx="1218040" cy="275359"/>
            <a:chOff x="5491194" y="1964193"/>
            <a:chExt cx="1218040" cy="275359"/>
          </a:xfrm>
        </p:grpSpPr>
        <p:sp>
          <p:nvSpPr>
            <p:cNvPr id="34" name="Shape 192"/>
            <p:cNvSpPr txBox="1"/>
            <p:nvPr/>
          </p:nvSpPr>
          <p:spPr>
            <a:xfrm>
              <a:off x="6062697" y="1964193"/>
              <a:ext cx="646537" cy="27535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595959"/>
                </a:buClr>
                <a:buSzPct val="25000"/>
                <a:buFont typeface="Arial"/>
                <a:buNone/>
              </a:pPr>
              <a:r>
                <a:rPr lang="zh-TW" sz="1200" i="0" u="none" strike="noStrike" cap="none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電源鍵</a:t>
              </a:r>
            </a:p>
          </p:txBody>
        </p:sp>
        <p:cxnSp>
          <p:nvCxnSpPr>
            <p:cNvPr id="35" name="Shape 193"/>
            <p:cNvCxnSpPr/>
            <p:nvPr/>
          </p:nvCxnSpPr>
          <p:spPr>
            <a:xfrm rot="10800000">
              <a:off x="5491194" y="2137407"/>
              <a:ext cx="571503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1" name="群組 30"/>
          <p:cNvGrpSpPr/>
          <p:nvPr/>
        </p:nvGrpSpPr>
        <p:grpSpPr>
          <a:xfrm>
            <a:off x="5491195" y="2428014"/>
            <a:ext cx="2537189" cy="434158"/>
            <a:chOff x="5491195" y="2428014"/>
            <a:chExt cx="2537189" cy="434158"/>
          </a:xfrm>
        </p:grpSpPr>
        <p:sp>
          <p:nvSpPr>
            <p:cNvPr id="22" name="Shape 180"/>
            <p:cNvSpPr txBox="1"/>
            <p:nvPr/>
          </p:nvSpPr>
          <p:spPr>
            <a:xfrm>
              <a:off x="6062697" y="2428014"/>
              <a:ext cx="1965687" cy="43415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595959"/>
                </a:buClr>
                <a:buSzPct val="25000"/>
                <a:buFont typeface="Arial"/>
                <a:buNone/>
              </a:pPr>
              <a:r>
                <a:rPr lang="zh-TW" sz="1200" i="0" u="none" strike="noStrike" cap="none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可調整亮度的 LED 燈號:</a:t>
              </a:r>
            </a:p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595959"/>
                </a:buClr>
                <a:buSzPct val="25000"/>
                <a:buFont typeface="Arial"/>
                <a:buNone/>
              </a:pPr>
              <a:r>
                <a:rPr lang="zh-TW" altLang="en-US" sz="1200" i="0" u="none" strike="noStrike" cap="none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磁碟、狀態、網路、</a:t>
              </a:r>
              <a:r>
                <a:rPr lang="en-US" altLang="zh-TW" sz="1200" i="0" u="none" strike="noStrike" cap="none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USB </a:t>
              </a:r>
              <a:r>
                <a:rPr lang="zh-TW" sz="1200" i="0" u="none" strike="noStrike" cap="none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 </a:t>
              </a:r>
            </a:p>
          </p:txBody>
        </p:sp>
        <p:cxnSp>
          <p:nvCxnSpPr>
            <p:cNvPr id="41" name="Shape 193"/>
            <p:cNvCxnSpPr/>
            <p:nvPr/>
          </p:nvCxnSpPr>
          <p:spPr>
            <a:xfrm rot="10800000">
              <a:off x="5491195" y="2637474"/>
              <a:ext cx="571503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6" name="群組 35"/>
          <p:cNvGrpSpPr/>
          <p:nvPr/>
        </p:nvGrpSpPr>
        <p:grpSpPr>
          <a:xfrm>
            <a:off x="5429257" y="3643320"/>
            <a:ext cx="2111136" cy="571503"/>
            <a:chOff x="5429257" y="3643320"/>
            <a:chExt cx="2111136" cy="571503"/>
          </a:xfrm>
        </p:grpSpPr>
        <p:sp>
          <p:nvSpPr>
            <p:cNvPr id="37" name="Shape 195"/>
            <p:cNvSpPr txBox="1"/>
            <p:nvPr/>
          </p:nvSpPr>
          <p:spPr>
            <a:xfrm>
              <a:off x="6095817" y="3643320"/>
              <a:ext cx="1444576" cy="23188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595959"/>
                </a:buClr>
                <a:buSzPct val="25000"/>
                <a:buFont typeface="Arial"/>
                <a:buNone/>
              </a:pPr>
              <a:r>
                <a:rPr lang="zh-TW" sz="1200" i="0" u="none" strike="noStrike" cap="none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USB 3.0 &amp;</a:t>
              </a:r>
              <a:r>
                <a:rPr lang="en-US" altLang="zh-TW" sz="1200" i="0" u="none" strike="noStrike" cap="none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 </a:t>
              </a:r>
              <a:r>
                <a:rPr lang="zh-TW" sz="1200" i="0" u="none" strike="noStrike" cap="none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備份鍵</a:t>
              </a:r>
            </a:p>
          </p:txBody>
        </p:sp>
        <p:cxnSp>
          <p:nvCxnSpPr>
            <p:cNvPr id="52" name="Shape 193"/>
            <p:cNvCxnSpPr>
              <a:stCxn id="37" idx="1"/>
            </p:cNvCxnSpPr>
            <p:nvPr/>
          </p:nvCxnSpPr>
          <p:spPr>
            <a:xfrm rot="10800000" flipV="1">
              <a:off x="5429257" y="3759260"/>
              <a:ext cx="666561" cy="455563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23" name="群組 22"/>
          <p:cNvGrpSpPr/>
          <p:nvPr/>
        </p:nvGrpSpPr>
        <p:grpSpPr>
          <a:xfrm>
            <a:off x="1366902" y="4116343"/>
            <a:ext cx="1000132" cy="638191"/>
            <a:chOff x="1366902" y="4116343"/>
            <a:chExt cx="1000132" cy="638191"/>
          </a:xfrm>
        </p:grpSpPr>
        <p:sp>
          <p:nvSpPr>
            <p:cNvPr id="39" name="Shape 183"/>
            <p:cNvSpPr txBox="1"/>
            <p:nvPr/>
          </p:nvSpPr>
          <p:spPr>
            <a:xfrm>
              <a:off x="1366902" y="4453962"/>
              <a:ext cx="1000132" cy="30057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595959"/>
                </a:buClr>
                <a:buSzPct val="25000"/>
                <a:buFont typeface="Arial"/>
                <a:buNone/>
              </a:pP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</a:rPr>
                <a:t>可鎖式前蓋</a:t>
              </a:r>
              <a:endParaRPr lang="zh-TW" sz="1200" i="0" u="none" strike="noStrike" cap="none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cxnSp>
          <p:nvCxnSpPr>
            <p:cNvPr id="27" name="Shape 193"/>
            <p:cNvCxnSpPr/>
            <p:nvPr/>
          </p:nvCxnSpPr>
          <p:spPr>
            <a:xfrm flipH="1" flipV="1">
              <a:off x="1518504" y="4116343"/>
              <a:ext cx="1" cy="305637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8" name="群組 37"/>
          <p:cNvGrpSpPr/>
          <p:nvPr/>
        </p:nvGrpSpPr>
        <p:grpSpPr>
          <a:xfrm>
            <a:off x="611560" y="1267071"/>
            <a:ext cx="3381994" cy="1433401"/>
            <a:chOff x="611560" y="1267071"/>
            <a:chExt cx="3381994" cy="1433401"/>
          </a:xfrm>
        </p:grpSpPr>
        <p:grpSp>
          <p:nvGrpSpPr>
            <p:cNvPr id="24" name="群組 23"/>
            <p:cNvGrpSpPr/>
            <p:nvPr/>
          </p:nvGrpSpPr>
          <p:grpSpPr>
            <a:xfrm>
              <a:off x="611560" y="1267071"/>
              <a:ext cx="3381994" cy="1430455"/>
              <a:chOff x="611560" y="1267071"/>
              <a:chExt cx="3381994" cy="1430455"/>
            </a:xfrm>
          </p:grpSpPr>
          <p:sp>
            <p:nvSpPr>
              <p:cNvPr id="25" name="Shape 183"/>
              <p:cNvSpPr txBox="1"/>
              <p:nvPr/>
            </p:nvSpPr>
            <p:spPr>
              <a:xfrm>
                <a:off x="611560" y="1267071"/>
                <a:ext cx="3381994" cy="2230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95959"/>
                  </a:buClr>
                  <a:buSzPct val="25000"/>
                  <a:buFont typeface="Arial"/>
                  <a:buNone/>
                </a:pPr>
                <a:r>
                  <a:rPr lang="zh-TW" sz="1200" i="0" u="none" strike="noStrike" cap="none" dirty="0">
                    <a:solidFill>
                      <a:schemeClr val="tx2">
                        <a:lumMod val="10000"/>
                      </a:schemeClr>
                    </a:solidFill>
                    <a:latin typeface="微軟正黑體" pitchFamily="34" charset="-120"/>
                    <a:ea typeface="微軟正黑體" pitchFamily="34" charset="-120"/>
                    <a:sym typeface="Arial"/>
                  </a:rPr>
                  <a:t>4 個 </a:t>
                </a:r>
                <a:r>
                  <a:rPr lang="en-US" altLang="zh-TW" sz="1200" i="0" u="none" strike="noStrike" cap="none" dirty="0">
                    <a:solidFill>
                      <a:schemeClr val="tx2">
                        <a:lumMod val="10000"/>
                      </a:schemeClr>
                    </a:solidFill>
                    <a:latin typeface="微軟正黑體" pitchFamily="34" charset="-120"/>
                    <a:ea typeface="微軟正黑體" pitchFamily="34" charset="-120"/>
                    <a:sym typeface="Arial"/>
                  </a:rPr>
                  <a:t>3.5”/ 2.5”SATA 6Gb/s HDD/SSD </a:t>
                </a:r>
                <a:r>
                  <a:rPr lang="zh-TW" sz="1200" i="0" u="none" strike="noStrike" cap="none" dirty="0">
                    <a:solidFill>
                      <a:schemeClr val="tx2">
                        <a:lumMod val="10000"/>
                      </a:schemeClr>
                    </a:solidFill>
                    <a:latin typeface="微軟正黑體" pitchFamily="34" charset="-120"/>
                    <a:ea typeface="微軟正黑體" pitchFamily="34" charset="-120"/>
                    <a:sym typeface="Arial"/>
                  </a:rPr>
                  <a:t>插槽</a:t>
                </a:r>
              </a:p>
            </p:txBody>
          </p:sp>
          <p:cxnSp>
            <p:nvCxnSpPr>
              <p:cNvPr id="26" name="Shape 184"/>
              <p:cNvCxnSpPr/>
              <p:nvPr/>
            </p:nvCxnSpPr>
            <p:spPr>
              <a:xfrm>
                <a:off x="1889038" y="2687801"/>
                <a:ext cx="882762" cy="9725"/>
              </a:xfrm>
              <a:prstGeom prst="straightConnector1">
                <a:avLst/>
              </a:prstGeom>
              <a:noFill/>
              <a:ln w="19050" cap="flat" cmpd="sng">
                <a:solidFill>
                  <a:srgbClr val="EF8600"/>
                </a:solidFill>
                <a:prstDash val="solid"/>
                <a:round/>
                <a:headEnd type="none" w="med" len="med"/>
                <a:tailEnd type="oval" w="lg" len="lg"/>
              </a:ln>
            </p:spPr>
          </p:cxnSp>
        </p:grpSp>
        <p:cxnSp>
          <p:nvCxnSpPr>
            <p:cNvPr id="28" name="Shape 193"/>
            <p:cNvCxnSpPr/>
            <p:nvPr/>
          </p:nvCxnSpPr>
          <p:spPr>
            <a:xfrm flipH="1" flipV="1">
              <a:off x="1884005" y="1593346"/>
              <a:ext cx="2" cy="1107126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none" w="lg" len="lg"/>
            </a:ln>
          </p:spPr>
        </p:cxnSp>
      </p:grpSp>
      <p:grpSp>
        <p:nvGrpSpPr>
          <p:cNvPr id="21" name="群組 20"/>
          <p:cNvGrpSpPr/>
          <p:nvPr/>
        </p:nvGrpSpPr>
        <p:grpSpPr>
          <a:xfrm>
            <a:off x="4378660" y="1263854"/>
            <a:ext cx="3265174" cy="664954"/>
            <a:chOff x="4378660" y="1263854"/>
            <a:chExt cx="3265174" cy="664954"/>
          </a:xfrm>
        </p:grpSpPr>
        <p:sp>
          <p:nvSpPr>
            <p:cNvPr id="40" name="TextBox 13"/>
            <p:cNvSpPr txBox="1">
              <a:spLocks noChangeArrowheads="1"/>
            </p:cNvSpPr>
            <p:nvPr/>
          </p:nvSpPr>
          <p:spPr bwMode="auto">
            <a:xfrm>
              <a:off x="4378660" y="1263854"/>
              <a:ext cx="3265174" cy="307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OLED 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系統狀態顯示與電容式觸控按鍵</a:t>
              </a:r>
              <a:endParaRPr lang="en-US" altLang="en-US" sz="12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0" name="Shape 193"/>
            <p:cNvCxnSpPr/>
            <p:nvPr/>
          </p:nvCxnSpPr>
          <p:spPr>
            <a:xfrm rot="16200000" flipH="1">
              <a:off x="4429124" y="1714493"/>
              <a:ext cx="428628" cy="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3" name="群組 32"/>
          <p:cNvGrpSpPr/>
          <p:nvPr/>
        </p:nvGrpSpPr>
        <p:grpSpPr>
          <a:xfrm>
            <a:off x="5143504" y="3071816"/>
            <a:ext cx="3406606" cy="928694"/>
            <a:chOff x="5143504" y="3071816"/>
            <a:chExt cx="3406606" cy="928694"/>
          </a:xfrm>
        </p:grpSpPr>
        <p:sp>
          <p:nvSpPr>
            <p:cNvPr id="47" name="TextBox 13"/>
            <p:cNvSpPr txBox="1">
              <a:spLocks noChangeArrowheads="1"/>
            </p:cNvSpPr>
            <p:nvPr/>
          </p:nvSpPr>
          <p:spPr bwMode="auto">
            <a:xfrm>
              <a:off x="6000760" y="3071816"/>
              <a:ext cx="2549350" cy="4924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2 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個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Thunderbolt 3 </a:t>
              </a: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埠</a:t>
              </a:r>
              <a:endParaRPr lang="en-US" altLang="zh-TW" sz="12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  <a:p>
              <a:pPr eaLnBrk="1" hangingPunct="1">
                <a:defRPr/>
              </a:pPr>
              <a:r>
                <a:rPr lang="zh-TW" altLang="en-US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亦支援 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USB 3.1 Gen2 10Gbps</a:t>
              </a:r>
              <a:endParaRPr lang="en-US" altLang="en-US" sz="12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42" name="Shape 193"/>
            <p:cNvCxnSpPr>
              <a:endCxn id="32" idx="0"/>
            </p:cNvCxnSpPr>
            <p:nvPr/>
          </p:nvCxnSpPr>
          <p:spPr>
            <a:xfrm rot="10800000" flipV="1">
              <a:off x="5322100" y="3216280"/>
              <a:ext cx="770845" cy="195626"/>
            </a:xfrm>
            <a:prstGeom prst="bentConnector2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32" name="圓角矩形 31"/>
            <p:cNvSpPr/>
            <p:nvPr/>
          </p:nvSpPr>
          <p:spPr>
            <a:xfrm>
              <a:off x="5143504" y="3411906"/>
              <a:ext cx="357190" cy="588604"/>
            </a:xfrm>
            <a:prstGeom prst="round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63393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標題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高辨識度 </a:t>
            </a:r>
            <a:r>
              <a:rPr lang="en-US" altLang="zh-TW" dirty="0"/>
              <a:t>OLED </a:t>
            </a:r>
            <a:r>
              <a:rPr lang="zh-TW" altLang="en-US" dirty="0"/>
              <a:t>螢幕與觸控式按鈕</a:t>
            </a:r>
          </a:p>
        </p:txBody>
      </p:sp>
      <p:grpSp>
        <p:nvGrpSpPr>
          <p:cNvPr id="18" name="群組 17"/>
          <p:cNvGrpSpPr/>
          <p:nvPr/>
        </p:nvGrpSpPr>
        <p:grpSpPr>
          <a:xfrm>
            <a:off x="4643438" y="1357304"/>
            <a:ext cx="4221888" cy="880410"/>
            <a:chOff x="350112" y="1214428"/>
            <a:chExt cx="4221888" cy="880410"/>
          </a:xfrm>
        </p:grpSpPr>
        <p:sp>
          <p:nvSpPr>
            <p:cNvPr id="28" name="TextBox 27"/>
            <p:cNvSpPr txBox="1"/>
            <p:nvPr/>
          </p:nvSpPr>
          <p:spPr>
            <a:xfrm>
              <a:off x="1285852" y="1214428"/>
              <a:ext cx="243207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200" b="1" dirty="0">
                  <a:solidFill>
                    <a:srgbClr val="0070C0"/>
                  </a:solidFill>
                  <a:latin typeface="Microsoft JhengHei" charset="-120"/>
                  <a:ea typeface="Microsoft JhengHei" charset="-120"/>
                  <a:cs typeface="Microsoft JhengHei" charset="-120"/>
                </a:rPr>
                <a:t>0.96”OLED </a:t>
              </a:r>
              <a:r>
                <a:rPr lang="zh-TW" altLang="en-US" sz="2200" b="1" dirty="0">
                  <a:solidFill>
                    <a:srgbClr val="0070C0"/>
                  </a:solidFill>
                  <a:latin typeface="Microsoft JhengHei" charset="-120"/>
                  <a:ea typeface="Microsoft JhengHei" charset="-120"/>
                  <a:cs typeface="Microsoft JhengHei" charset="-120"/>
                </a:rPr>
                <a:t>螢幕</a:t>
              </a:r>
              <a:endParaRPr lang="en-US" sz="2200" b="1" dirty="0">
                <a:solidFill>
                  <a:srgbClr val="0070C0"/>
                </a:solidFill>
                <a:latin typeface="Microsoft JhengHei" charset="-120"/>
                <a:ea typeface="Microsoft JhengHei" charset="-120"/>
                <a:cs typeface="Microsoft JhengHei" charset="-120"/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1285852" y="1571618"/>
              <a:ext cx="32861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dirty="0">
                  <a:solidFill>
                    <a:schemeClr val="bg2">
                      <a:lumMod val="50000"/>
                    </a:schemeClr>
                  </a:solidFill>
                  <a:latin typeface="Microsoft JhengHei" charset="-120"/>
                  <a:ea typeface="Microsoft JhengHei" charset="-120"/>
                  <a:cs typeface="Microsoft JhengHei" charset="-120"/>
                </a:rPr>
                <a:t>廣視角、薄面板厚度、</a:t>
              </a:r>
              <a:endParaRPr lang="en-US" altLang="zh-TW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endParaRPr>
            </a:p>
            <a:p>
              <a:r>
                <a:rPr lang="zh-TW" altLang="en-US" dirty="0">
                  <a:solidFill>
                    <a:schemeClr val="bg2">
                      <a:lumMod val="50000"/>
                    </a:schemeClr>
                  </a:solidFill>
                  <a:latin typeface="Microsoft JhengHei" charset="-120"/>
                  <a:ea typeface="Microsoft JhengHei" charset="-120"/>
                  <a:cs typeface="Microsoft JhengHei" charset="-120"/>
                </a:rPr>
                <a:t>高反應速度、省電</a:t>
              </a:r>
              <a:r>
                <a:rPr lang="en-US" altLang="zh-TW" dirty="0">
                  <a:solidFill>
                    <a:schemeClr val="bg2">
                      <a:lumMod val="50000"/>
                    </a:schemeClr>
                  </a:solidFill>
                  <a:latin typeface="Microsoft JhengHei" charset="-120"/>
                  <a:ea typeface="Microsoft JhengHei" charset="-120"/>
                  <a:cs typeface="Microsoft JhengHei" charset="-120"/>
                </a:rPr>
                <a:t> 6</a:t>
              </a:r>
              <a:r>
                <a:rPr lang="en-US" dirty="0">
                  <a:solidFill>
                    <a:schemeClr val="bg2">
                      <a:lumMod val="50000"/>
                    </a:schemeClr>
                  </a:solidFill>
                  <a:latin typeface="Microsoft JhengHei" charset="-120"/>
                  <a:ea typeface="Microsoft JhengHei" charset="-120"/>
                  <a:cs typeface="Microsoft JhengHei" charset="-120"/>
                </a:rPr>
                <a:t>0%</a:t>
              </a:r>
            </a:p>
          </p:txBody>
        </p:sp>
        <p:pic>
          <p:nvPicPr>
            <p:cNvPr id="42" name="圖片 10" descr="OLED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50112" y="1251830"/>
              <a:ext cx="864115" cy="676978"/>
            </a:xfrm>
            <a:prstGeom prst="rect">
              <a:avLst/>
            </a:prstGeom>
          </p:spPr>
        </p:pic>
      </p:grpSp>
      <p:grpSp>
        <p:nvGrpSpPr>
          <p:cNvPr id="23" name="群組 22"/>
          <p:cNvGrpSpPr/>
          <p:nvPr/>
        </p:nvGrpSpPr>
        <p:grpSpPr>
          <a:xfrm>
            <a:off x="44223" y="2067694"/>
            <a:ext cx="5756744" cy="3286148"/>
            <a:chOff x="4643438" y="2285998"/>
            <a:chExt cx="4364082" cy="2434398"/>
          </a:xfrm>
        </p:grpSpPr>
        <p:pic>
          <p:nvPicPr>
            <p:cNvPr id="14" name="圖片 13" descr="電容式觸控按鈕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43438" y="2571750"/>
              <a:ext cx="4214810" cy="2148646"/>
            </a:xfrm>
            <a:prstGeom prst="rect">
              <a:avLst/>
            </a:prstGeom>
          </p:spPr>
        </p:pic>
        <p:pic>
          <p:nvPicPr>
            <p:cNvPr id="15" name="圖片 14" descr="電容式觸控按鈕2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15271" y="2285998"/>
              <a:ext cx="1292249" cy="1285884"/>
            </a:xfrm>
            <a:prstGeom prst="rect">
              <a:avLst/>
            </a:prstGeom>
          </p:spPr>
        </p:pic>
      </p:grpSp>
      <p:grpSp>
        <p:nvGrpSpPr>
          <p:cNvPr id="19" name="群組 18"/>
          <p:cNvGrpSpPr/>
          <p:nvPr/>
        </p:nvGrpSpPr>
        <p:grpSpPr>
          <a:xfrm>
            <a:off x="921616" y="1372563"/>
            <a:ext cx="3507508" cy="890281"/>
            <a:chOff x="4830784" y="1181403"/>
            <a:chExt cx="3507508" cy="890281"/>
          </a:xfrm>
        </p:grpSpPr>
        <p:sp>
          <p:nvSpPr>
            <p:cNvPr id="31" name="TextBox 30"/>
            <p:cNvSpPr txBox="1"/>
            <p:nvPr/>
          </p:nvSpPr>
          <p:spPr>
            <a:xfrm>
              <a:off x="5715008" y="1181403"/>
              <a:ext cx="2623284" cy="461653"/>
            </a:xfrm>
            <a:prstGeom prst="rect">
              <a:avLst/>
            </a:prstGeom>
            <a:noFill/>
          </p:spPr>
          <p:txBody>
            <a:bodyPr wrap="square" lIns="121908" tIns="60954" rIns="121908" bIns="60954" rtlCol="0">
              <a:spAutoFit/>
            </a:bodyPr>
            <a:lstStyle/>
            <a:p>
              <a:r>
                <a:rPr lang="zh-TW" altLang="en-US" sz="2200" b="1" dirty="0">
                  <a:solidFill>
                    <a:srgbClr val="0070C0"/>
                  </a:solidFill>
                  <a:latin typeface="Microsoft JhengHei" charset="-120"/>
                  <a:ea typeface="Microsoft JhengHei" charset="-120"/>
                  <a:cs typeface="Microsoft JhengHei" charset="-120"/>
                </a:rPr>
                <a:t>電容式觸控按鈕</a:t>
              </a:r>
              <a:endParaRPr lang="en-US" sz="2200" b="1" dirty="0">
                <a:solidFill>
                  <a:srgbClr val="0070C0"/>
                </a:solidFill>
                <a:latin typeface="Microsoft JhengHei" charset="-120"/>
                <a:ea typeface="Microsoft JhengHei" charset="-120"/>
                <a:cs typeface="Microsoft JhengHei" charset="-120"/>
              </a:endParaRP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715008" y="1524240"/>
              <a:ext cx="2233510" cy="338542"/>
            </a:xfrm>
            <a:prstGeom prst="rect">
              <a:avLst/>
            </a:prstGeom>
            <a:noFill/>
          </p:spPr>
          <p:txBody>
            <a:bodyPr wrap="square" lIns="121908" tIns="60954" rIns="121908" bIns="60954" rtlCol="0">
              <a:spAutoFit/>
            </a:bodyPr>
            <a:lstStyle/>
            <a:p>
              <a:r>
                <a:rPr lang="zh-TW" altLang="en-US" dirty="0">
                  <a:latin typeface="Microsoft JhengHei" charset="-120"/>
                  <a:ea typeface="Microsoft JhengHei" charset="-120"/>
                  <a:cs typeface="Microsoft JhengHei" charset="-120"/>
                </a:rPr>
                <a:t>易維護的防塵設計</a:t>
              </a:r>
              <a:endParaRPr lang="en-US" dirty="0">
                <a:latin typeface="Microsoft JhengHei" charset="-120"/>
                <a:ea typeface="Microsoft JhengHei" charset="-120"/>
                <a:cs typeface="Microsoft JhengHei" charset="-120"/>
              </a:endParaRPr>
            </a:p>
          </p:txBody>
        </p:sp>
        <p:pic>
          <p:nvPicPr>
            <p:cNvPr id="16" name="圖片 15" descr="touch-screen-icon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830784" y="1214428"/>
              <a:ext cx="857256" cy="857256"/>
            </a:xfrm>
            <a:prstGeom prst="rect">
              <a:avLst/>
            </a:prstGeom>
          </p:spPr>
        </p:pic>
      </p:grpSp>
      <p:pic>
        <p:nvPicPr>
          <p:cNvPr id="21" name="圖片 20" descr="電容式觸控按鈕2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9810" y="2177711"/>
            <a:ext cx="1882468" cy="1901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652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311700" y="357171"/>
            <a:ext cx="8520600" cy="714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dirty="0">
                <a:solidFill>
                  <a:srgbClr val="FFFFFF"/>
                </a:solidFill>
                <a:cs typeface="Arial"/>
                <a:sym typeface="Arial"/>
              </a:rPr>
              <a:t>TS-453BT3 </a:t>
            </a:r>
            <a:r>
              <a:rPr lang="zh-TW" altLang="en-US" dirty="0">
                <a:solidFill>
                  <a:srgbClr val="FFFFFF"/>
                </a:solidFill>
                <a:cs typeface="Arial"/>
                <a:sym typeface="Arial"/>
              </a:rPr>
              <a:t>背面硬體配置</a:t>
            </a:r>
            <a:endParaRPr lang="en-US" b="1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8" name="Shape 238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3019825" y="1428742"/>
            <a:ext cx="3361294" cy="33753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8" name="群組 57"/>
          <p:cNvGrpSpPr/>
          <p:nvPr/>
        </p:nvGrpSpPr>
        <p:grpSpPr>
          <a:xfrm>
            <a:off x="5817363" y="2700175"/>
            <a:ext cx="2579874" cy="492430"/>
            <a:chOff x="5817363" y="2700175"/>
            <a:chExt cx="2579874" cy="492430"/>
          </a:xfrm>
        </p:grpSpPr>
        <p:sp>
          <p:nvSpPr>
            <p:cNvPr id="64" name="TextBox 13"/>
            <p:cNvSpPr txBox="1">
              <a:spLocks noChangeArrowheads="1"/>
            </p:cNvSpPr>
            <p:nvPr/>
          </p:nvSpPr>
          <p:spPr bwMode="auto">
            <a:xfrm>
              <a:off x="6742617" y="2700175"/>
              <a:ext cx="1654620" cy="4924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12 cm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高耐久度的</a:t>
              </a:r>
              <a:endParaRPr lang="en-US" altLang="zh-TW" sz="12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雙滾珠軸承系統風扇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28" name="Shape 193"/>
            <p:cNvCxnSpPr/>
            <p:nvPr/>
          </p:nvCxnSpPr>
          <p:spPr>
            <a:xfrm flipH="1">
              <a:off x="5817363" y="2921223"/>
              <a:ext cx="972014" cy="0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47" name="群組 46"/>
          <p:cNvGrpSpPr/>
          <p:nvPr/>
        </p:nvGrpSpPr>
        <p:grpSpPr>
          <a:xfrm>
            <a:off x="1246835" y="4286262"/>
            <a:ext cx="2078295" cy="307764"/>
            <a:chOff x="1246835" y="4286262"/>
            <a:chExt cx="2078295" cy="307764"/>
          </a:xfrm>
        </p:grpSpPr>
        <p:sp>
          <p:nvSpPr>
            <p:cNvPr id="56" name="TextBox 55"/>
            <p:cNvSpPr txBox="1">
              <a:spLocks noChangeArrowheads="1"/>
            </p:cNvSpPr>
            <p:nvPr/>
          </p:nvSpPr>
          <p:spPr bwMode="auto">
            <a:xfrm>
              <a:off x="1246835" y="4286262"/>
              <a:ext cx="1824967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DC 12V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電源輸入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4" name="Shape 193"/>
            <p:cNvCxnSpPr/>
            <p:nvPr/>
          </p:nvCxnSpPr>
          <p:spPr>
            <a:xfrm flipV="1">
              <a:off x="2643174" y="4416537"/>
              <a:ext cx="681956" cy="1260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46" name="群組 45"/>
          <p:cNvGrpSpPr/>
          <p:nvPr/>
        </p:nvGrpSpPr>
        <p:grpSpPr>
          <a:xfrm>
            <a:off x="1088710" y="3571882"/>
            <a:ext cx="2840348" cy="714380"/>
            <a:chOff x="1088710" y="3571882"/>
            <a:chExt cx="2840348" cy="714380"/>
          </a:xfrm>
        </p:grpSpPr>
        <p:sp>
          <p:nvSpPr>
            <p:cNvPr id="55" name="TextBox 13"/>
            <p:cNvSpPr txBox="1">
              <a:spLocks noChangeArrowheads="1"/>
            </p:cNvSpPr>
            <p:nvPr/>
          </p:nvSpPr>
          <p:spPr bwMode="auto">
            <a:xfrm>
              <a:off x="1088710" y="3926600"/>
              <a:ext cx="2626034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2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個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Gigabit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網路埠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8" name="Shape 193"/>
            <p:cNvCxnSpPr>
              <a:endCxn id="40" idx="2"/>
            </p:cNvCxnSpPr>
            <p:nvPr/>
          </p:nvCxnSpPr>
          <p:spPr>
            <a:xfrm>
              <a:off x="2643174" y="4071948"/>
              <a:ext cx="1178727" cy="214314"/>
            </a:xfrm>
            <a:prstGeom prst="bentConnector4">
              <a:avLst>
                <a:gd name="adj1" fmla="val 45455"/>
                <a:gd name="adj2" fmla="val 112894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0" name="矩形 39"/>
            <p:cNvSpPr/>
            <p:nvPr/>
          </p:nvSpPr>
          <p:spPr>
            <a:xfrm>
              <a:off x="3714744" y="3571882"/>
              <a:ext cx="214314" cy="71438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36" name="群組 35"/>
          <p:cNvGrpSpPr/>
          <p:nvPr/>
        </p:nvGrpSpPr>
        <p:grpSpPr>
          <a:xfrm>
            <a:off x="713170" y="3143254"/>
            <a:ext cx="3001574" cy="357190"/>
            <a:chOff x="713170" y="3143254"/>
            <a:chExt cx="3001574" cy="357190"/>
          </a:xfrm>
        </p:grpSpPr>
        <p:sp>
          <p:nvSpPr>
            <p:cNvPr id="53" name="TextBox 13"/>
            <p:cNvSpPr txBox="1">
              <a:spLocks noChangeArrowheads="1"/>
            </p:cNvSpPr>
            <p:nvPr/>
          </p:nvSpPr>
          <p:spPr bwMode="auto">
            <a:xfrm>
              <a:off x="713170" y="3172110"/>
              <a:ext cx="2082658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2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個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4K HDMI v1.4b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輸出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9" name="Shape 193"/>
            <p:cNvCxnSpPr/>
            <p:nvPr/>
          </p:nvCxnSpPr>
          <p:spPr>
            <a:xfrm>
              <a:off x="2643174" y="3286130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1" name="矩形 40"/>
            <p:cNvSpPr/>
            <p:nvPr/>
          </p:nvSpPr>
          <p:spPr>
            <a:xfrm>
              <a:off x="3357554" y="3143254"/>
              <a:ext cx="357190" cy="35719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45" name="群組 44"/>
          <p:cNvGrpSpPr/>
          <p:nvPr/>
        </p:nvGrpSpPr>
        <p:grpSpPr>
          <a:xfrm>
            <a:off x="1571604" y="3560876"/>
            <a:ext cx="2143140" cy="725386"/>
            <a:chOff x="1571604" y="3560876"/>
            <a:chExt cx="2143140" cy="725386"/>
          </a:xfrm>
        </p:grpSpPr>
        <p:sp>
          <p:nvSpPr>
            <p:cNvPr id="54" name="TextBox 13"/>
            <p:cNvSpPr txBox="1">
              <a:spLocks noChangeArrowheads="1"/>
            </p:cNvSpPr>
            <p:nvPr/>
          </p:nvSpPr>
          <p:spPr bwMode="auto">
            <a:xfrm>
              <a:off x="1571604" y="3560876"/>
              <a:ext cx="121444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4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個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USB 3.0</a:t>
              </a:r>
            </a:p>
          </p:txBody>
        </p:sp>
        <p:cxnSp>
          <p:nvCxnSpPr>
            <p:cNvPr id="37" name="Shape 193"/>
            <p:cNvCxnSpPr/>
            <p:nvPr/>
          </p:nvCxnSpPr>
          <p:spPr>
            <a:xfrm>
              <a:off x="2643174" y="3714758"/>
              <a:ext cx="714380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3" name="矩形 42"/>
            <p:cNvSpPr/>
            <p:nvPr/>
          </p:nvSpPr>
          <p:spPr>
            <a:xfrm>
              <a:off x="3357554" y="3571882"/>
              <a:ext cx="357190" cy="71438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35" name="群組 34"/>
          <p:cNvGrpSpPr/>
          <p:nvPr/>
        </p:nvGrpSpPr>
        <p:grpSpPr>
          <a:xfrm>
            <a:off x="689137" y="2804533"/>
            <a:ext cx="2677944" cy="307764"/>
            <a:chOff x="689137" y="2804533"/>
            <a:chExt cx="2677944" cy="307764"/>
          </a:xfrm>
        </p:grpSpPr>
        <p:sp>
          <p:nvSpPr>
            <p:cNvPr id="52" name="TextBox 13"/>
            <p:cNvSpPr txBox="1">
              <a:spLocks noChangeArrowheads="1"/>
            </p:cNvSpPr>
            <p:nvPr/>
          </p:nvSpPr>
          <p:spPr bwMode="auto">
            <a:xfrm>
              <a:off x="689137" y="2804533"/>
              <a:ext cx="2080384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1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個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3.5mm line out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輸出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48" name="Shape 193"/>
            <p:cNvCxnSpPr/>
            <p:nvPr/>
          </p:nvCxnSpPr>
          <p:spPr>
            <a:xfrm>
              <a:off x="2643174" y="2990854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3" name="群組 32"/>
          <p:cNvGrpSpPr/>
          <p:nvPr/>
        </p:nvGrpSpPr>
        <p:grpSpPr>
          <a:xfrm>
            <a:off x="365783" y="2357436"/>
            <a:ext cx="3277523" cy="428628"/>
            <a:chOff x="365783" y="2357436"/>
            <a:chExt cx="3277523" cy="428628"/>
          </a:xfrm>
        </p:grpSpPr>
        <p:sp>
          <p:nvSpPr>
            <p:cNvPr id="51" name="TextBox 13"/>
            <p:cNvSpPr txBox="1">
              <a:spLocks noChangeArrowheads="1"/>
            </p:cNvSpPr>
            <p:nvPr/>
          </p:nvSpPr>
          <p:spPr bwMode="auto">
            <a:xfrm>
              <a:off x="365783" y="2395610"/>
              <a:ext cx="236841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2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個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3.5mm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動圈式麥克風輸入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49" name="Shape 193"/>
            <p:cNvCxnSpPr/>
            <p:nvPr/>
          </p:nvCxnSpPr>
          <p:spPr>
            <a:xfrm>
              <a:off x="2620270" y="2543639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50" name="矩形 49"/>
            <p:cNvSpPr/>
            <p:nvPr/>
          </p:nvSpPr>
          <p:spPr>
            <a:xfrm>
              <a:off x="3357554" y="2357436"/>
              <a:ext cx="285752" cy="428628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31" name="群組 30"/>
          <p:cNvGrpSpPr/>
          <p:nvPr/>
        </p:nvGrpSpPr>
        <p:grpSpPr>
          <a:xfrm>
            <a:off x="571472" y="1242301"/>
            <a:ext cx="3250429" cy="757945"/>
            <a:chOff x="571472" y="1242301"/>
            <a:chExt cx="3250429" cy="757945"/>
          </a:xfrm>
        </p:grpSpPr>
        <p:sp>
          <p:nvSpPr>
            <p:cNvPr id="44" name="TextBox 13"/>
            <p:cNvSpPr txBox="1">
              <a:spLocks noChangeArrowheads="1"/>
            </p:cNvSpPr>
            <p:nvPr/>
          </p:nvSpPr>
          <p:spPr bwMode="auto">
            <a:xfrm>
              <a:off x="571472" y="1242301"/>
              <a:ext cx="2056671" cy="677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2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個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M.2 2280 SATA SSD </a:t>
              </a:r>
            </a:p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插槽與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1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個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10GBASE-T </a:t>
              </a:r>
            </a:p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網路埠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(</a:t>
              </a:r>
              <a:r>
                <a:rPr lang="en-US" altLang="en-US" sz="1200" dirty="0" err="1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PCIe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2.0 x 2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插槽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)</a:t>
              </a:r>
            </a:p>
          </p:txBody>
        </p:sp>
        <p:cxnSp>
          <p:nvCxnSpPr>
            <p:cNvPr id="62" name="Shape 218"/>
            <p:cNvCxnSpPr/>
            <p:nvPr/>
          </p:nvCxnSpPr>
          <p:spPr>
            <a:xfrm>
              <a:off x="2571736" y="1539453"/>
              <a:ext cx="1250165" cy="460793"/>
            </a:xfrm>
            <a:prstGeom prst="bentConnector3">
              <a:avLst>
                <a:gd name="adj1" fmla="val 99005"/>
              </a:avLst>
            </a:prstGeom>
            <a:noFill/>
            <a:ln w="19050" cap="flat" cmpd="sng">
              <a:solidFill>
                <a:schemeClr val="accent1">
                  <a:lumMod val="75000"/>
                </a:schemeClr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57" name="群組 56"/>
          <p:cNvGrpSpPr/>
          <p:nvPr/>
        </p:nvGrpSpPr>
        <p:grpSpPr>
          <a:xfrm>
            <a:off x="5932122" y="1579253"/>
            <a:ext cx="3283348" cy="849051"/>
            <a:chOff x="5932122" y="1579253"/>
            <a:chExt cx="3283348" cy="849051"/>
          </a:xfrm>
        </p:grpSpPr>
        <p:sp>
          <p:nvSpPr>
            <p:cNvPr id="65" name="TextBox 13"/>
            <p:cNvSpPr txBox="1">
              <a:spLocks noChangeArrowheads="1"/>
            </p:cNvSpPr>
            <p:nvPr/>
          </p:nvSpPr>
          <p:spPr bwMode="auto">
            <a:xfrm>
              <a:off x="6697159" y="1579253"/>
              <a:ext cx="2518311" cy="4924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2 watt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揚聲器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+ 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T.I.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德儀音訊放大器</a:t>
              </a:r>
              <a:r>
                <a:rPr lang="en-US" altLang="zh-TW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 </a:t>
              </a:r>
            </a:p>
          </p:txBody>
        </p:sp>
        <p:cxnSp>
          <p:nvCxnSpPr>
            <p:cNvPr id="26" name="Shape 193"/>
            <p:cNvCxnSpPr/>
            <p:nvPr/>
          </p:nvCxnSpPr>
          <p:spPr>
            <a:xfrm rot="10800000">
              <a:off x="5932122" y="2070095"/>
              <a:ext cx="857255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27" name="文字版面配置區 4"/>
            <p:cNvSpPr txBox="1">
              <a:spLocks/>
            </p:cNvSpPr>
            <p:nvPr/>
          </p:nvSpPr>
          <p:spPr>
            <a:xfrm>
              <a:off x="6638748" y="1928808"/>
              <a:ext cx="1928826" cy="49949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/>
            <a:lstStyle/>
            <a:p>
              <a:pPr marL="114300" lvl="0">
                <a:buClr>
                  <a:schemeClr val="dk2"/>
                </a:buClr>
                <a:buSzPct val="100000"/>
                <a:buFont typeface="Arial"/>
                <a:buChar char="•"/>
              </a:pP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Verdana"/>
                  <a:sym typeface="Verdana"/>
                </a:rPr>
                <a:t> 系統事件語音警示</a:t>
              </a:r>
            </a:p>
            <a:p>
              <a:pPr marL="114300" lvl="0">
                <a:buClr>
                  <a:schemeClr val="dk2"/>
                </a:buClr>
                <a:buSzPct val="100000"/>
                <a:buFont typeface="Arial"/>
                <a:buChar char="•"/>
              </a:pP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Verdana"/>
                  <a:sym typeface="Verdana"/>
                </a:rPr>
                <a:t> 音樂播放</a:t>
              </a:r>
              <a:endParaRPr kumimoji="0" lang="zh-TW" altLang="en-US" sz="1200" b="0" i="0" u="none" strike="noStrike" kern="0" cap="none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endParaRPr>
            </a:p>
          </p:txBody>
        </p:sp>
      </p:grpSp>
      <p:grpSp>
        <p:nvGrpSpPr>
          <p:cNvPr id="32" name="群組 31"/>
          <p:cNvGrpSpPr/>
          <p:nvPr/>
        </p:nvGrpSpPr>
        <p:grpSpPr>
          <a:xfrm>
            <a:off x="961593" y="2053964"/>
            <a:ext cx="2834116" cy="449848"/>
            <a:chOff x="961593" y="2053964"/>
            <a:chExt cx="2834116" cy="449848"/>
          </a:xfrm>
        </p:grpSpPr>
        <p:sp>
          <p:nvSpPr>
            <p:cNvPr id="66" name="TextBox 13"/>
            <p:cNvSpPr txBox="1">
              <a:spLocks noChangeArrowheads="1"/>
            </p:cNvSpPr>
            <p:nvPr/>
          </p:nvSpPr>
          <p:spPr bwMode="auto">
            <a:xfrm>
              <a:off x="961593" y="2053964"/>
              <a:ext cx="1759060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Kensington </a:t>
              </a:r>
              <a:r>
                <a:rPr lang="zh-TW" altLang="en-US" sz="12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防盜鎖孔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0" name="Shape 193"/>
            <p:cNvCxnSpPr/>
            <p:nvPr/>
          </p:nvCxnSpPr>
          <p:spPr>
            <a:xfrm flipH="1">
              <a:off x="3795180" y="2269612"/>
              <a:ext cx="529" cy="234200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cxnSp>
          <p:nvCxnSpPr>
            <p:cNvPr id="42" name="Shape 193"/>
            <p:cNvCxnSpPr/>
            <p:nvPr/>
          </p:nvCxnSpPr>
          <p:spPr>
            <a:xfrm>
              <a:off x="2591323" y="2245477"/>
              <a:ext cx="1203857" cy="1287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none" w="lg" len="lg"/>
            </a:ln>
          </p:spPr>
        </p:cxnSp>
      </p:grpSp>
    </p:spTree>
    <p:extLst>
      <p:ext uri="{BB962C8B-B14F-4D97-AF65-F5344CB8AC3E}">
        <p14:creationId xmlns:p14="http://schemas.microsoft.com/office/powerpoint/2010/main" val="609803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圖片 35" descr="QM2爆炸圖-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440" y="1228791"/>
            <a:ext cx="4177839" cy="3719223"/>
          </a:xfrm>
          <a:prstGeom prst="rect">
            <a:avLst/>
          </a:prstGeom>
        </p:spPr>
      </p:pic>
      <p:pic>
        <p:nvPicPr>
          <p:cNvPr id="29" name="Shape 238"/>
          <p:cNvPicPr preferRelativeResize="0"/>
          <p:nvPr/>
        </p:nvPicPr>
        <p:blipFill rotWithShape="1">
          <a:blip r:embed="rId4"/>
          <a:srcRect r="43912" b="35417"/>
          <a:stretch/>
        </p:blipFill>
        <p:spPr>
          <a:xfrm>
            <a:off x="6858016" y="2500312"/>
            <a:ext cx="2285984" cy="2643188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圓角矩形 36"/>
          <p:cNvSpPr/>
          <p:nvPr/>
        </p:nvSpPr>
        <p:spPr>
          <a:xfrm>
            <a:off x="7215206" y="3143254"/>
            <a:ext cx="1714512" cy="357190"/>
          </a:xfrm>
          <a:prstGeom prst="roundRect">
            <a:avLst/>
          </a:prstGeom>
          <a:solidFill>
            <a:schemeClr val="accent4">
              <a:lumMod val="75000"/>
              <a:alpha val="30000"/>
            </a:schemeClr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0" y="357170"/>
            <a:ext cx="9144000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dirty="0"/>
              <a:t>10GbE/M.2 SSD </a:t>
            </a:r>
            <a:r>
              <a:rPr lang="zh-TW" altLang="en-US" dirty="0"/>
              <a:t>讓效能與應用再提升</a:t>
            </a:r>
            <a:r>
              <a:rPr lang="en-US" altLang="zh-TW" dirty="0"/>
              <a:t>!</a:t>
            </a:r>
            <a:endParaRPr lang="en-US" b="1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" name="群組 17"/>
          <p:cNvGrpSpPr/>
          <p:nvPr/>
        </p:nvGrpSpPr>
        <p:grpSpPr>
          <a:xfrm>
            <a:off x="6495925" y="1302134"/>
            <a:ext cx="2756595" cy="514467"/>
            <a:chOff x="714348" y="1477026"/>
            <a:chExt cx="3112063" cy="514467"/>
          </a:xfrm>
        </p:grpSpPr>
        <p:sp>
          <p:nvSpPr>
            <p:cNvPr id="33" name="文字方塊 26"/>
            <p:cNvSpPr txBox="1">
              <a:spLocks noChangeArrowheads="1"/>
            </p:cNvSpPr>
            <p:nvPr/>
          </p:nvSpPr>
          <p:spPr bwMode="auto">
            <a:xfrm>
              <a:off x="714348" y="1477026"/>
              <a:ext cx="2377409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  <a:defRPr/>
              </a:pPr>
              <a:r>
                <a:rPr lang="zh-TW" altLang="en-US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客製化鋁合金散熱模組</a:t>
              </a:r>
              <a:endParaRPr lang="en-US" alt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4" name="文字方塊 27"/>
            <p:cNvSpPr txBox="1">
              <a:spLocks noChangeArrowheads="1"/>
            </p:cNvSpPr>
            <p:nvPr/>
          </p:nvSpPr>
          <p:spPr bwMode="auto">
            <a:xfrm>
              <a:off x="714348" y="1714494"/>
              <a:ext cx="3112063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  <a:defRPr/>
              </a:pP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預防 </a:t>
              </a:r>
              <a:r>
                <a:rPr lang="en-US" altLang="zh-TW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SSD </a:t>
              </a: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過熱產生降速或壽命問題</a:t>
              </a:r>
              <a:endParaRPr lang="en-US" altLang="zh-TW" sz="12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</p:grpSp>
      <p:grpSp>
        <p:nvGrpSpPr>
          <p:cNvPr id="3" name="群組 51"/>
          <p:cNvGrpSpPr/>
          <p:nvPr/>
        </p:nvGrpSpPr>
        <p:grpSpPr>
          <a:xfrm>
            <a:off x="3080030" y="1180025"/>
            <a:ext cx="2562018" cy="525716"/>
            <a:chOff x="713342" y="2478287"/>
            <a:chExt cx="2562018" cy="389302"/>
          </a:xfrm>
        </p:grpSpPr>
        <p:sp>
          <p:nvSpPr>
            <p:cNvPr id="40" name="文字方塊 31"/>
            <p:cNvSpPr txBox="1">
              <a:spLocks noChangeArrowheads="1"/>
            </p:cNvSpPr>
            <p:nvPr/>
          </p:nvSpPr>
          <p:spPr bwMode="auto">
            <a:xfrm>
              <a:off x="720708" y="2478287"/>
              <a:ext cx="161918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zh-TW" altLang="en-US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智慧型靜音風扇</a:t>
              </a:r>
              <a:endParaRPr lang="en-US" alt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41" name="文字方塊 32"/>
            <p:cNvSpPr txBox="1">
              <a:spLocks noChangeArrowheads="1"/>
            </p:cNvSpPr>
            <p:nvPr/>
          </p:nvSpPr>
          <p:spPr bwMode="auto">
            <a:xfrm>
              <a:off x="713342" y="2662466"/>
              <a:ext cx="2562018" cy="2051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</a:pP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根據 </a:t>
              </a:r>
              <a:r>
                <a:rPr lang="en-US" altLang="zh-TW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SSD </a:t>
              </a: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與系統溫度調整風扇轉速</a:t>
              </a:r>
              <a:endParaRPr lang="en-US" altLang="en-US" sz="12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</p:grpSp>
      <p:grpSp>
        <p:nvGrpSpPr>
          <p:cNvPr id="4" name="群組 53"/>
          <p:cNvGrpSpPr/>
          <p:nvPr/>
        </p:nvGrpSpPr>
        <p:grpSpPr>
          <a:xfrm>
            <a:off x="214282" y="4214824"/>
            <a:ext cx="2644501" cy="522078"/>
            <a:chOff x="625710" y="3572851"/>
            <a:chExt cx="3945545" cy="522078"/>
          </a:xfrm>
        </p:grpSpPr>
        <p:sp>
          <p:nvSpPr>
            <p:cNvPr id="45" name="文字方塊 54"/>
            <p:cNvSpPr txBox="1">
              <a:spLocks noChangeArrowheads="1"/>
            </p:cNvSpPr>
            <p:nvPr/>
          </p:nvSpPr>
          <p:spPr bwMode="auto">
            <a:xfrm>
              <a:off x="642910" y="3572851"/>
              <a:ext cx="3928345" cy="3385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zh-TW" altLang="en-US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適應不同 </a:t>
              </a:r>
              <a:r>
                <a:rPr lang="en-US" altLang="zh-TW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SSD </a:t>
              </a:r>
              <a:r>
                <a:rPr lang="zh-TW" altLang="en-US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厚度的螺絲</a:t>
              </a:r>
              <a:endParaRPr lang="en-US" alt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46" name="文字方塊 55"/>
            <p:cNvSpPr txBox="1">
              <a:spLocks noChangeArrowheads="1"/>
            </p:cNvSpPr>
            <p:nvPr/>
          </p:nvSpPr>
          <p:spPr bwMode="auto">
            <a:xfrm>
              <a:off x="625710" y="3787165"/>
              <a:ext cx="3929090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</a:pP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單面與雙面版本</a:t>
              </a:r>
              <a:r>
                <a:rPr lang="en-US" altLang="zh-TW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 M.2</a:t>
              </a: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 </a:t>
              </a:r>
              <a:r>
                <a:rPr lang="en-US" altLang="zh-TW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SSD </a:t>
              </a: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均可適用</a:t>
              </a:r>
              <a:endParaRPr lang="en-US" altLang="en-US" sz="12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</p:grpSp>
      <p:cxnSp>
        <p:nvCxnSpPr>
          <p:cNvPr id="22" name="Shape 218"/>
          <p:cNvCxnSpPr/>
          <p:nvPr/>
        </p:nvCxnSpPr>
        <p:spPr>
          <a:xfrm rot="10800000" flipV="1">
            <a:off x="5583130" y="1559369"/>
            <a:ext cx="952109" cy="1637466"/>
          </a:xfrm>
          <a:prstGeom prst="bentConnector2">
            <a:avLst/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24" name="Shape 193"/>
          <p:cNvCxnSpPr/>
          <p:nvPr/>
        </p:nvCxnSpPr>
        <p:spPr>
          <a:xfrm rot="16200000" flipH="1">
            <a:off x="4088257" y="2730949"/>
            <a:ext cx="1792250" cy="32492"/>
          </a:xfrm>
          <a:prstGeom prst="straightConnector1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27" name="Shape 218"/>
          <p:cNvCxnSpPr/>
          <p:nvPr/>
        </p:nvCxnSpPr>
        <p:spPr>
          <a:xfrm>
            <a:off x="2894805" y="4539136"/>
            <a:ext cx="1034253" cy="538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grpSp>
        <p:nvGrpSpPr>
          <p:cNvPr id="5" name="群組 53"/>
          <p:cNvGrpSpPr/>
          <p:nvPr/>
        </p:nvGrpSpPr>
        <p:grpSpPr>
          <a:xfrm>
            <a:off x="32900" y="2828169"/>
            <a:ext cx="2289286" cy="551411"/>
            <a:chOff x="787155" y="3590530"/>
            <a:chExt cx="3464306" cy="551411"/>
          </a:xfrm>
        </p:grpSpPr>
        <p:sp>
          <p:nvSpPr>
            <p:cNvPr id="26" name="文字方塊 54"/>
            <p:cNvSpPr txBox="1">
              <a:spLocks noChangeArrowheads="1"/>
            </p:cNvSpPr>
            <p:nvPr/>
          </p:nvSpPr>
          <p:spPr bwMode="auto">
            <a:xfrm>
              <a:off x="787155" y="3590530"/>
              <a:ext cx="3109629" cy="3385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en-US" altLang="zh-TW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10GBASE-T RJ45 </a:t>
              </a:r>
              <a:r>
                <a:rPr lang="zh-TW" altLang="en-US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埠</a:t>
              </a:r>
              <a:endParaRPr lang="en-US" alt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0" name="文字方塊 55"/>
            <p:cNvSpPr txBox="1">
              <a:spLocks noChangeArrowheads="1"/>
            </p:cNvSpPr>
            <p:nvPr/>
          </p:nvSpPr>
          <p:spPr bwMode="auto">
            <a:xfrm>
              <a:off x="787155" y="3834177"/>
              <a:ext cx="346430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</a:pPr>
              <a:r>
                <a:rPr lang="en-US" altLang="zh-TW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10/5/2.5/1Gbps &amp; 100Mbps</a:t>
              </a:r>
              <a:endParaRPr lang="en-US" altLang="en-US" sz="12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</p:grpSp>
      <p:grpSp>
        <p:nvGrpSpPr>
          <p:cNvPr id="6" name="群組 53"/>
          <p:cNvGrpSpPr/>
          <p:nvPr/>
        </p:nvGrpSpPr>
        <p:grpSpPr>
          <a:xfrm>
            <a:off x="38957" y="1857370"/>
            <a:ext cx="2461341" cy="706744"/>
            <a:chOff x="642910" y="3541104"/>
            <a:chExt cx="3699281" cy="706744"/>
          </a:xfrm>
        </p:grpSpPr>
        <p:sp>
          <p:nvSpPr>
            <p:cNvPr id="32" name="文字方塊 54"/>
            <p:cNvSpPr txBox="1">
              <a:spLocks noChangeArrowheads="1"/>
            </p:cNvSpPr>
            <p:nvPr/>
          </p:nvSpPr>
          <p:spPr bwMode="auto">
            <a:xfrm>
              <a:off x="642912" y="3541104"/>
              <a:ext cx="3253872" cy="3385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en-US" altLang="zh-TW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2 x M.2 SATA SSD </a:t>
              </a:r>
              <a:r>
                <a:rPr lang="zh-TW" altLang="en-US" sz="14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插槽</a:t>
              </a:r>
              <a:endParaRPr lang="en-US" alt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5" name="文字方塊 55"/>
            <p:cNvSpPr txBox="1">
              <a:spLocks noChangeArrowheads="1"/>
            </p:cNvSpPr>
            <p:nvPr/>
          </p:nvSpPr>
          <p:spPr bwMode="auto">
            <a:xfrm>
              <a:off x="642910" y="3755418"/>
              <a:ext cx="3699281" cy="4924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</a:pP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適用 </a:t>
              </a:r>
              <a:r>
                <a:rPr lang="en-US" altLang="zh-TW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M.2 2280 </a:t>
              </a: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與獨立狀態燈號支援 </a:t>
              </a:r>
              <a:r>
                <a:rPr lang="en-US" altLang="zh-TW" sz="1200" b="1" dirty="0">
                  <a:solidFill>
                    <a:srgbClr val="FF000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SSD </a:t>
              </a:r>
              <a:r>
                <a:rPr lang="zh-TW" altLang="en-US" sz="1200" b="1" dirty="0">
                  <a:solidFill>
                    <a:srgbClr val="FF000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快取</a:t>
              </a: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與</a:t>
              </a:r>
              <a:r>
                <a:rPr lang="zh-TW" altLang="en-US" sz="1200" b="1" dirty="0">
                  <a:solidFill>
                    <a:srgbClr val="FF000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磁碟群組</a:t>
              </a:r>
              <a:r>
                <a:rPr lang="zh-TW" altLang="en-US" sz="1200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新細明體" charset="-120"/>
                </a:rPr>
                <a:t>設置</a:t>
              </a:r>
              <a:endParaRPr lang="en-US" altLang="en-US" sz="12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新細明體" charset="-120"/>
              </a:endParaRPr>
            </a:p>
          </p:txBody>
        </p:sp>
      </p:grpSp>
      <p:cxnSp>
        <p:nvCxnSpPr>
          <p:cNvPr id="36" name="Shape 218"/>
          <p:cNvCxnSpPr/>
          <p:nvPr/>
        </p:nvCxnSpPr>
        <p:spPr>
          <a:xfrm flipV="1">
            <a:off x="2087808" y="3003798"/>
            <a:ext cx="292657" cy="1786"/>
          </a:xfrm>
          <a:prstGeom prst="straightConnector1">
            <a:avLst/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38" name="Shape 218"/>
          <p:cNvCxnSpPr/>
          <p:nvPr/>
        </p:nvCxnSpPr>
        <p:spPr>
          <a:xfrm flipV="1">
            <a:off x="2205224" y="2067694"/>
            <a:ext cx="782600" cy="19395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grpSp>
        <p:nvGrpSpPr>
          <p:cNvPr id="31" name="群組 30"/>
          <p:cNvGrpSpPr/>
          <p:nvPr/>
        </p:nvGrpSpPr>
        <p:grpSpPr>
          <a:xfrm>
            <a:off x="2714612" y="4714890"/>
            <a:ext cx="3929090" cy="246221"/>
            <a:chOff x="2714612" y="4714890"/>
            <a:chExt cx="3929090" cy="246221"/>
          </a:xfrm>
        </p:grpSpPr>
        <p:sp>
          <p:nvSpPr>
            <p:cNvPr id="47" name="TextBox 46"/>
            <p:cNvSpPr txBox="1"/>
            <p:nvPr/>
          </p:nvSpPr>
          <p:spPr>
            <a:xfrm>
              <a:off x="2928926" y="4714890"/>
              <a:ext cx="371477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微軟正黑體" pitchFamily="34" charset="-120"/>
                  <a:ea typeface="微軟正黑體" pitchFamily="34" charset="-120"/>
                </a:rPr>
                <a:t>TS-453BT3 </a:t>
              </a:r>
              <a:r>
                <a:rPr lang="zh-TW" altLang="en-US" sz="1000" dirty="0">
                  <a:latin typeface="微軟正黑體" pitchFamily="34" charset="-120"/>
                  <a:ea typeface="微軟正黑體" pitchFamily="34" charset="-120"/>
                </a:rPr>
                <a:t>搭載專用 </a:t>
              </a:r>
              <a:r>
                <a:rPr lang="en-US" sz="1000" dirty="0">
                  <a:latin typeface="+mn-lt"/>
                  <a:ea typeface="微軟正黑體" pitchFamily="34" charset="-120"/>
                </a:rPr>
                <a:t>QM2</a:t>
              </a:r>
              <a:r>
                <a:rPr lang="en-US" sz="1000" dirty="0">
                  <a:latin typeface="微軟正黑體" pitchFamily="34" charset="-120"/>
                  <a:ea typeface="微軟正黑體" pitchFamily="34" charset="-120"/>
                </a:rPr>
                <a:t> </a:t>
              </a:r>
              <a:r>
                <a:rPr lang="zh-TW" altLang="en-US" sz="1000" dirty="0">
                  <a:latin typeface="微軟正黑體" pitchFamily="34" charset="-120"/>
                  <a:ea typeface="微軟正黑體" pitchFamily="34" charset="-120"/>
                </a:rPr>
                <a:t>卡型號為</a:t>
              </a:r>
              <a:r>
                <a:rPr lang="en-US" altLang="zh-TW" sz="1000" dirty="0">
                  <a:latin typeface="微軟正黑體" pitchFamily="34" charset="-120"/>
                  <a:ea typeface="微軟正黑體" pitchFamily="34" charset="-120"/>
                </a:rPr>
                <a:t> </a:t>
              </a:r>
              <a:r>
                <a:rPr lang="en-US" altLang="zh-TW" sz="1000" dirty="0">
                  <a:latin typeface="+mn-lt"/>
                  <a:ea typeface="微軟正黑體" pitchFamily="34" charset="-120"/>
                </a:rPr>
                <a:t>QM2-2S10G1TB01</a:t>
              </a:r>
              <a:endParaRPr lang="en-US" sz="1000" dirty="0">
                <a:latin typeface="+mn-lt"/>
                <a:ea typeface="微軟正黑體" pitchFamily="34" charset="-120"/>
              </a:endParaRPr>
            </a:p>
          </p:txBody>
        </p:sp>
        <p:sp>
          <p:nvSpPr>
            <p:cNvPr id="28" name="Shape 882"/>
            <p:cNvSpPr/>
            <p:nvPr/>
          </p:nvSpPr>
          <p:spPr>
            <a:xfrm flipH="1">
              <a:off x="2714612" y="4716352"/>
              <a:ext cx="273183" cy="212852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51626" y="29908"/>
                  </a:moveTo>
                  <a:cubicBezTo>
                    <a:pt x="55535" y="29908"/>
                    <a:pt x="58705" y="33750"/>
                    <a:pt x="58705" y="38489"/>
                  </a:cubicBezTo>
                  <a:cubicBezTo>
                    <a:pt x="58705" y="43229"/>
                    <a:pt x="55535" y="47071"/>
                    <a:pt x="51626" y="47071"/>
                  </a:cubicBezTo>
                  <a:cubicBezTo>
                    <a:pt x="47716" y="47071"/>
                    <a:pt x="44546" y="43229"/>
                    <a:pt x="44546" y="38489"/>
                  </a:cubicBezTo>
                  <a:cubicBezTo>
                    <a:pt x="44546" y="33750"/>
                    <a:pt x="47716" y="29908"/>
                    <a:pt x="51626" y="29908"/>
                  </a:cubicBezTo>
                  <a:close/>
                  <a:moveTo>
                    <a:pt x="74345" y="29908"/>
                  </a:moveTo>
                  <a:cubicBezTo>
                    <a:pt x="78255" y="29908"/>
                    <a:pt x="81424" y="33750"/>
                    <a:pt x="81424" y="38489"/>
                  </a:cubicBezTo>
                  <a:cubicBezTo>
                    <a:pt x="81424" y="43229"/>
                    <a:pt x="78255" y="47071"/>
                    <a:pt x="74345" y="47071"/>
                  </a:cubicBezTo>
                  <a:cubicBezTo>
                    <a:pt x="70435" y="47071"/>
                    <a:pt x="67266" y="43229"/>
                    <a:pt x="67266" y="38489"/>
                  </a:cubicBezTo>
                  <a:cubicBezTo>
                    <a:pt x="67266" y="33750"/>
                    <a:pt x="70435" y="29908"/>
                    <a:pt x="74345" y="29908"/>
                  </a:cubicBezTo>
                  <a:close/>
                  <a:moveTo>
                    <a:pt x="97064" y="29908"/>
                  </a:moveTo>
                  <a:cubicBezTo>
                    <a:pt x="100974" y="29908"/>
                    <a:pt x="104143" y="33750"/>
                    <a:pt x="104143" y="38489"/>
                  </a:cubicBezTo>
                  <a:cubicBezTo>
                    <a:pt x="104143" y="43229"/>
                    <a:pt x="100974" y="47071"/>
                    <a:pt x="97064" y="47071"/>
                  </a:cubicBezTo>
                  <a:cubicBezTo>
                    <a:pt x="93154" y="47071"/>
                    <a:pt x="89985" y="43229"/>
                    <a:pt x="89985" y="38489"/>
                  </a:cubicBezTo>
                  <a:cubicBezTo>
                    <a:pt x="89985" y="33750"/>
                    <a:pt x="93154" y="29908"/>
                    <a:pt x="97064" y="29908"/>
                  </a:cubicBezTo>
                  <a:close/>
                  <a:moveTo>
                    <a:pt x="25253" y="25746"/>
                  </a:moveTo>
                  <a:lnTo>
                    <a:pt x="12341" y="25746"/>
                  </a:lnTo>
                  <a:cubicBezTo>
                    <a:pt x="5525" y="25746"/>
                    <a:pt x="0" y="32444"/>
                    <a:pt x="0" y="40707"/>
                  </a:cubicBezTo>
                  <a:lnTo>
                    <a:pt x="0" y="88250"/>
                  </a:lnTo>
                  <a:cubicBezTo>
                    <a:pt x="0" y="96512"/>
                    <a:pt x="5525" y="103210"/>
                    <a:pt x="12341" y="103210"/>
                  </a:cubicBezTo>
                  <a:lnTo>
                    <a:pt x="26542" y="103210"/>
                  </a:lnTo>
                  <a:cubicBezTo>
                    <a:pt x="23858" y="108250"/>
                    <a:pt x="24133" y="111919"/>
                    <a:pt x="10259" y="120000"/>
                  </a:cubicBezTo>
                  <a:cubicBezTo>
                    <a:pt x="33603" y="116808"/>
                    <a:pt x="37236" y="115403"/>
                    <a:pt x="48279" y="103210"/>
                  </a:cubicBezTo>
                  <a:lnTo>
                    <a:pt x="78967" y="103210"/>
                  </a:lnTo>
                  <a:cubicBezTo>
                    <a:pt x="83972" y="103210"/>
                    <a:pt x="88281" y="99599"/>
                    <a:pt x="90194" y="94396"/>
                  </a:cubicBezTo>
                  <a:cubicBezTo>
                    <a:pt x="82256" y="91458"/>
                    <a:pt x="75819" y="87372"/>
                    <a:pt x="68282" y="81348"/>
                  </a:cubicBezTo>
                  <a:lnTo>
                    <a:pt x="37594" y="81348"/>
                  </a:lnTo>
                  <a:cubicBezTo>
                    <a:pt x="30778" y="81348"/>
                    <a:pt x="25253" y="74650"/>
                    <a:pt x="25253" y="66387"/>
                  </a:cubicBezTo>
                  <a:lnTo>
                    <a:pt x="25253" y="25746"/>
                  </a:lnTo>
                  <a:close/>
                  <a:moveTo>
                    <a:pt x="107658" y="0"/>
                  </a:moveTo>
                  <a:lnTo>
                    <a:pt x="41032" y="0"/>
                  </a:lnTo>
                  <a:cubicBezTo>
                    <a:pt x="34216" y="0"/>
                    <a:pt x="28690" y="6698"/>
                    <a:pt x="28690" y="14960"/>
                  </a:cubicBezTo>
                  <a:lnTo>
                    <a:pt x="28690" y="62503"/>
                  </a:lnTo>
                  <a:cubicBezTo>
                    <a:pt x="28690" y="70766"/>
                    <a:pt x="34216" y="77464"/>
                    <a:pt x="41032" y="77464"/>
                  </a:cubicBezTo>
                  <a:lnTo>
                    <a:pt x="71720" y="77464"/>
                  </a:lnTo>
                  <a:cubicBezTo>
                    <a:pt x="85817" y="88731"/>
                    <a:pt x="91486" y="90753"/>
                    <a:pt x="114830" y="93944"/>
                  </a:cubicBezTo>
                  <a:cubicBezTo>
                    <a:pt x="101210" y="84938"/>
                    <a:pt x="99704" y="85896"/>
                    <a:pt x="93457" y="77464"/>
                  </a:cubicBezTo>
                  <a:lnTo>
                    <a:pt x="107658" y="77464"/>
                  </a:lnTo>
                  <a:cubicBezTo>
                    <a:pt x="114474" y="77464"/>
                    <a:pt x="120000" y="70766"/>
                    <a:pt x="120000" y="62503"/>
                  </a:cubicBezTo>
                  <a:lnTo>
                    <a:pt x="120000" y="14960"/>
                  </a:lnTo>
                  <a:cubicBezTo>
                    <a:pt x="120000" y="6698"/>
                    <a:pt x="114474" y="0"/>
                    <a:pt x="107658" y="0"/>
                  </a:cubicBezTo>
                  <a:close/>
                </a:path>
              </a:pathLst>
            </a:custGeom>
            <a:solidFill>
              <a:schemeClr val="bg2">
                <a:lumMod val="60000"/>
                <a:lumOff val="4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9" name="圓角矩形 38"/>
          <p:cNvSpPr/>
          <p:nvPr/>
        </p:nvSpPr>
        <p:spPr>
          <a:xfrm>
            <a:off x="7215206" y="3143254"/>
            <a:ext cx="1714512" cy="357190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91436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-142908" y="357170"/>
            <a:ext cx="9001124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b="0" dirty="0" err="1">
                <a:latin typeface="+mn-lt"/>
              </a:rPr>
              <a:t>Qtier</a:t>
            </a:r>
            <a:r>
              <a:rPr lang="en-US" altLang="zh-TW" b="0" baseline="30000" dirty="0" err="1">
                <a:latin typeface="+mn-lt"/>
              </a:rPr>
              <a:t>TM</a:t>
            </a:r>
            <a:r>
              <a:rPr lang="en-US" altLang="zh-TW" dirty="0"/>
              <a:t> </a:t>
            </a:r>
            <a:r>
              <a:rPr lang="zh-TW" altLang="en-US" dirty="0"/>
              <a:t>技術啟動自動分層儲存</a:t>
            </a:r>
            <a:r>
              <a:rPr lang="en-US" altLang="zh-TW" dirty="0"/>
              <a:t> </a:t>
            </a:r>
            <a:endParaRPr lang="en-US" b="1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圖片 4" descr="^EE3808CBE7D34788409401F262BA58C8F2360A1EA0F08970CC^pimgpsh_fullsize_dist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0430" y="1071552"/>
            <a:ext cx="5496919" cy="3857634"/>
          </a:xfrm>
          <a:prstGeom prst="rect">
            <a:avLst/>
          </a:prstGeom>
        </p:spPr>
      </p:pic>
      <p:grpSp>
        <p:nvGrpSpPr>
          <p:cNvPr id="7" name="群組 6"/>
          <p:cNvGrpSpPr/>
          <p:nvPr/>
        </p:nvGrpSpPr>
        <p:grpSpPr>
          <a:xfrm>
            <a:off x="214282" y="1841041"/>
            <a:ext cx="3786182" cy="3088163"/>
            <a:chOff x="357190" y="1626727"/>
            <a:chExt cx="3786182" cy="3088163"/>
          </a:xfrm>
        </p:grpSpPr>
        <p:pic>
          <p:nvPicPr>
            <p:cNvPr id="6" name="圖片 5" descr="SSD2.png"/>
            <p:cNvPicPr>
              <a:picLocks noChangeAspect="1"/>
            </p:cNvPicPr>
            <p:nvPr/>
          </p:nvPicPr>
          <p:blipFill>
            <a:blip r:embed="rId4"/>
            <a:srcRect r="50000"/>
            <a:stretch>
              <a:fillRect/>
            </a:stretch>
          </p:blipFill>
          <p:spPr>
            <a:xfrm>
              <a:off x="357190" y="1626727"/>
              <a:ext cx="2825968" cy="2861591"/>
            </a:xfrm>
            <a:prstGeom prst="rect">
              <a:avLst/>
            </a:prstGeom>
          </p:spPr>
        </p:pic>
        <p:pic>
          <p:nvPicPr>
            <p:cNvPr id="8" name="圖片 7" descr="SSD2.png"/>
            <p:cNvPicPr>
              <a:picLocks noChangeAspect="1"/>
            </p:cNvPicPr>
            <p:nvPr/>
          </p:nvPicPr>
          <p:blipFill>
            <a:blip r:embed="rId4"/>
            <a:srcRect l="63889" t="32919"/>
            <a:stretch>
              <a:fillRect/>
            </a:stretch>
          </p:blipFill>
          <p:spPr>
            <a:xfrm>
              <a:off x="2071670" y="2766393"/>
              <a:ext cx="2071702" cy="1948497"/>
            </a:xfrm>
            <a:prstGeom prst="rect">
              <a:avLst/>
            </a:prstGeom>
          </p:spPr>
        </p:pic>
      </p:grpSp>
      <p:grpSp>
        <p:nvGrpSpPr>
          <p:cNvPr id="13" name="群組 12"/>
          <p:cNvGrpSpPr/>
          <p:nvPr/>
        </p:nvGrpSpPr>
        <p:grpSpPr>
          <a:xfrm>
            <a:off x="785754" y="3286130"/>
            <a:ext cx="1357322" cy="428628"/>
            <a:chOff x="928663" y="3071816"/>
            <a:chExt cx="1357322" cy="428628"/>
          </a:xfrm>
        </p:grpSpPr>
        <p:sp>
          <p:nvSpPr>
            <p:cNvPr id="11" name="矩形 10"/>
            <p:cNvSpPr/>
            <p:nvPr/>
          </p:nvSpPr>
          <p:spPr>
            <a:xfrm>
              <a:off x="1000100" y="3071816"/>
              <a:ext cx="1214446" cy="428628"/>
            </a:xfrm>
            <a:prstGeom prst="rect">
              <a:avLst/>
            </a:prstGeom>
            <a:solidFill>
              <a:schemeClr val="bg1"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" name="TextBox 48"/>
            <p:cNvSpPr txBox="1"/>
            <p:nvPr/>
          </p:nvSpPr>
          <p:spPr>
            <a:xfrm>
              <a:off x="928663" y="3143254"/>
              <a:ext cx="1357322" cy="338542"/>
            </a:xfrm>
            <a:prstGeom prst="rect">
              <a:avLst/>
            </a:prstGeom>
            <a:noFill/>
          </p:spPr>
          <p:txBody>
            <a:bodyPr wrap="square" lIns="121908" tIns="60954" rIns="121908" bIns="60954">
              <a:spAutoFit/>
            </a:bodyPr>
            <a:lstStyle/>
            <a:p>
              <a:pPr algn="ctr" eaLnBrk="1" hangingPunct="1">
                <a:defRPr/>
              </a:pPr>
              <a:r>
                <a:rPr lang="en-US" altLang="zh-TW" b="1" dirty="0">
                  <a:solidFill>
                    <a:srgbClr val="0070C0"/>
                  </a:solidFill>
                  <a:latin typeface="微軟正黑體"/>
                  <a:ea typeface="微軟正黑體"/>
                  <a:cs typeface="微軟正黑體"/>
                </a:rPr>
                <a:t>HDD RAID</a:t>
              </a:r>
            </a:p>
          </p:txBody>
        </p:sp>
      </p:grpSp>
      <p:sp>
        <p:nvSpPr>
          <p:cNvPr id="12" name="矩形 11"/>
          <p:cNvSpPr/>
          <p:nvPr/>
        </p:nvSpPr>
        <p:spPr>
          <a:xfrm>
            <a:off x="2571704" y="3643320"/>
            <a:ext cx="1071570" cy="428628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TextBox 48"/>
          <p:cNvSpPr txBox="1"/>
          <p:nvPr/>
        </p:nvSpPr>
        <p:spPr>
          <a:xfrm>
            <a:off x="2571705" y="3714758"/>
            <a:ext cx="1143007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b="1" dirty="0">
                <a:solidFill>
                  <a:srgbClr val="3773E3"/>
                </a:solidFill>
                <a:latin typeface="微軟正黑體"/>
                <a:ea typeface="微軟正黑體"/>
                <a:cs typeface="微軟正黑體"/>
              </a:rPr>
              <a:t>SSD RAID</a:t>
            </a:r>
          </a:p>
        </p:txBody>
      </p:sp>
      <p:pic>
        <p:nvPicPr>
          <p:cNvPr id="14" name="圖片 13" descr="^C3878E81E746664708355162729131FEDB6AE66EE55CC0FD21^pimgpsh_fullsize_dist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9586" y="285734"/>
            <a:ext cx="714380" cy="714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536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飛速完成多媒體協同作業</a:t>
            </a:r>
          </a:p>
        </p:txBody>
      </p:sp>
      <p:sp>
        <p:nvSpPr>
          <p:cNvPr id="34" name="TextBox 20"/>
          <p:cNvSpPr txBox="1"/>
          <p:nvPr/>
        </p:nvSpPr>
        <p:spPr>
          <a:xfrm>
            <a:off x="476418" y="2161036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540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5" name="直線接點 42"/>
          <p:cNvCxnSpPr/>
          <p:nvPr/>
        </p:nvCxnSpPr>
        <p:spPr>
          <a:xfrm>
            <a:off x="849941" y="228807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20"/>
          <p:cNvSpPr txBox="1"/>
          <p:nvPr/>
        </p:nvSpPr>
        <p:spPr>
          <a:xfrm>
            <a:off x="476418" y="2734617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360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7" name="直線接點 45"/>
          <p:cNvCxnSpPr/>
          <p:nvPr/>
        </p:nvCxnSpPr>
        <p:spPr>
          <a:xfrm>
            <a:off x="849941" y="286165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20"/>
          <p:cNvSpPr txBox="1"/>
          <p:nvPr/>
        </p:nvSpPr>
        <p:spPr>
          <a:xfrm>
            <a:off x="490331" y="3308198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180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9" name="直線接點 48"/>
          <p:cNvCxnSpPr/>
          <p:nvPr/>
        </p:nvCxnSpPr>
        <p:spPr>
          <a:xfrm>
            <a:off x="849941" y="3435235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20"/>
          <p:cNvSpPr txBox="1"/>
          <p:nvPr/>
        </p:nvSpPr>
        <p:spPr>
          <a:xfrm>
            <a:off x="490331" y="3881776"/>
            <a:ext cx="58120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41" name="直線接點 51"/>
          <p:cNvCxnSpPr/>
          <p:nvPr/>
        </p:nvCxnSpPr>
        <p:spPr>
          <a:xfrm>
            <a:off x="849941" y="4008813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矩形 52"/>
          <p:cNvSpPr/>
          <p:nvPr/>
        </p:nvSpPr>
        <p:spPr>
          <a:xfrm>
            <a:off x="1359724" y="2173086"/>
            <a:ext cx="679709" cy="183572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43" name="矩形 53"/>
          <p:cNvSpPr/>
          <p:nvPr/>
        </p:nvSpPr>
        <p:spPr>
          <a:xfrm>
            <a:off x="2719142" y="2958903"/>
            <a:ext cx="679709" cy="10499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44" name="TextBox 6"/>
          <p:cNvSpPr txBox="1"/>
          <p:nvPr/>
        </p:nvSpPr>
        <p:spPr>
          <a:xfrm>
            <a:off x="928662" y="4090596"/>
            <a:ext cx="1500299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zh-TW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讀取</a:t>
            </a:r>
          </a:p>
        </p:txBody>
      </p:sp>
      <p:sp>
        <p:nvSpPr>
          <p:cNvPr id="45" name="TextBox 6"/>
          <p:cNvSpPr txBox="1"/>
          <p:nvPr/>
        </p:nvSpPr>
        <p:spPr>
          <a:xfrm>
            <a:off x="2293924" y="4081246"/>
            <a:ext cx="1554152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zh-TW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寫入</a:t>
            </a:r>
            <a:endParaRPr lang="en-US" b="1" dirty="0">
              <a:solidFill>
                <a:schemeClr val="tx1">
                  <a:lumMod val="65000"/>
                  <a:lumOff val="35000"/>
                </a:schemeClr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46" name="TextBox 6"/>
          <p:cNvSpPr txBox="1"/>
          <p:nvPr/>
        </p:nvSpPr>
        <p:spPr>
          <a:xfrm>
            <a:off x="1019868" y="2232394"/>
            <a:ext cx="135941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514</a:t>
            </a:r>
            <a:endParaRPr lang="en-US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47" name="TextBox 6"/>
          <p:cNvSpPr txBox="1"/>
          <p:nvPr/>
        </p:nvSpPr>
        <p:spPr>
          <a:xfrm>
            <a:off x="2379287" y="2946774"/>
            <a:ext cx="135941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356</a:t>
            </a:r>
          </a:p>
        </p:txBody>
      </p:sp>
      <p:sp>
        <p:nvSpPr>
          <p:cNvPr id="48" name="TextBox 6"/>
          <p:cNvSpPr txBox="1"/>
          <p:nvPr/>
        </p:nvSpPr>
        <p:spPr>
          <a:xfrm>
            <a:off x="568249" y="1448248"/>
            <a:ext cx="353937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MacBook Pro </a:t>
            </a:r>
            <a:r>
              <a:rPr lang="zh-TW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使用</a:t>
            </a:r>
            <a:r>
              <a:rPr lang="en-US" altLang="zh-TW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AJA </a:t>
            </a:r>
            <a:r>
              <a:rPr lang="zh-TW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測速軟體</a:t>
            </a:r>
            <a:r>
              <a:rPr lang="en-US" altLang="zh-TW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0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4209" y="1285866"/>
            <a:ext cx="3074005" cy="71438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214560"/>
            <a:ext cx="4192830" cy="1105382"/>
          </a:xfrm>
          <a:prstGeom prst="rect">
            <a:avLst/>
          </a:prstGeom>
        </p:spPr>
      </p:pic>
      <p:sp>
        <p:nvSpPr>
          <p:cNvPr id="23" name="TextBox 20"/>
          <p:cNvSpPr txBox="1"/>
          <p:nvPr/>
        </p:nvSpPr>
        <p:spPr>
          <a:xfrm>
            <a:off x="407831" y="4143386"/>
            <a:ext cx="735145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05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(MB/s)</a:t>
            </a:r>
            <a:endParaRPr lang="en-US" sz="105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8596" y="4592981"/>
            <a:ext cx="307183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rPr>
              <a:t>測試於 QNAP 實驗室，數據會因實際環境而有所不同。</a:t>
            </a:r>
            <a:br>
              <a:rPr lang="en-US" sz="800" dirty="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sz="800" dirty="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rPr>
              <a:t>NAS：QTS 4.3.3, RAID 0 w/ 4 x  Intel </a:t>
            </a:r>
            <a:r>
              <a:rPr lang="en-US" sz="800" dirty="0">
                <a:latin typeface="微軟正黑體" pitchFamily="34" charset="-120"/>
                <a:ea typeface="微軟正黑體" pitchFamily="34" charset="-120"/>
              </a:rPr>
              <a:t>SSDSC2BB240G4 SSD</a:t>
            </a:r>
            <a:endParaRPr lang="en-US" sz="800" dirty="0">
              <a:solidFill>
                <a:schemeClr val="tx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357554" y="4580499"/>
            <a:ext cx="370246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rPr>
              <a:t>MacBook Pro 採用 AJA System Test 12.4.3 以及 SMB 檔案傳輸協定；單一檔案 16GB 並關閉磁碟快取；解析度 5120x2700 5K RED 及 10-bit YUV codec.</a:t>
            </a:r>
          </a:p>
        </p:txBody>
      </p:sp>
      <p:sp>
        <p:nvSpPr>
          <p:cNvPr id="24" name="Shape 882"/>
          <p:cNvSpPr/>
          <p:nvPr/>
        </p:nvSpPr>
        <p:spPr>
          <a:xfrm flipH="1">
            <a:off x="142844" y="464345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" name="直線接點 27"/>
          <p:cNvCxnSpPr/>
          <p:nvPr/>
        </p:nvCxnSpPr>
        <p:spPr>
          <a:xfrm rot="5400000" flipH="1" flipV="1">
            <a:off x="3251191" y="4750609"/>
            <a:ext cx="214314" cy="1588"/>
          </a:xfrm>
          <a:prstGeom prst="line">
            <a:avLst/>
          </a:prstGeom>
          <a:ln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204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0" y="357170"/>
            <a:ext cx="9144000" cy="71438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dirty="0"/>
              <a:t>10GBASE-T </a:t>
            </a:r>
            <a:r>
              <a:rPr lang="zh-TW" altLang="en-US" dirty="0"/>
              <a:t>加速，效率其來有自</a:t>
            </a:r>
            <a:endParaRPr lang="en-US" b="1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TextBox 20"/>
          <p:cNvSpPr txBox="1"/>
          <p:nvPr/>
        </p:nvSpPr>
        <p:spPr>
          <a:xfrm>
            <a:off x="323528" y="1576496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720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2" name="直線接點 36"/>
          <p:cNvCxnSpPr/>
          <p:nvPr/>
        </p:nvCxnSpPr>
        <p:spPr>
          <a:xfrm>
            <a:off x="932187" y="174644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20"/>
          <p:cNvSpPr txBox="1"/>
          <p:nvPr/>
        </p:nvSpPr>
        <p:spPr>
          <a:xfrm>
            <a:off x="323528" y="2150074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540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4" name="直線接點 42"/>
          <p:cNvCxnSpPr/>
          <p:nvPr/>
        </p:nvCxnSpPr>
        <p:spPr>
          <a:xfrm>
            <a:off x="932187" y="232002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20"/>
          <p:cNvSpPr txBox="1"/>
          <p:nvPr/>
        </p:nvSpPr>
        <p:spPr>
          <a:xfrm>
            <a:off x="323528" y="2723655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360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9" name="直線接點 45"/>
          <p:cNvCxnSpPr/>
          <p:nvPr/>
        </p:nvCxnSpPr>
        <p:spPr>
          <a:xfrm>
            <a:off x="932187" y="289360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20"/>
          <p:cNvSpPr txBox="1"/>
          <p:nvPr/>
        </p:nvSpPr>
        <p:spPr>
          <a:xfrm>
            <a:off x="337441" y="3297236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180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51" name="直線接點 48"/>
          <p:cNvCxnSpPr/>
          <p:nvPr/>
        </p:nvCxnSpPr>
        <p:spPr>
          <a:xfrm>
            <a:off x="932187" y="3467185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20"/>
          <p:cNvSpPr txBox="1"/>
          <p:nvPr/>
        </p:nvSpPr>
        <p:spPr>
          <a:xfrm>
            <a:off x="337441" y="3870814"/>
            <a:ext cx="58120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  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55" name="直線接點 51"/>
          <p:cNvCxnSpPr/>
          <p:nvPr/>
        </p:nvCxnSpPr>
        <p:spPr>
          <a:xfrm>
            <a:off x="932187" y="4040763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矩形 52"/>
          <p:cNvSpPr/>
          <p:nvPr/>
        </p:nvSpPr>
        <p:spPr>
          <a:xfrm>
            <a:off x="1441970" y="1916392"/>
            <a:ext cx="679709" cy="21243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57" name="矩形 53"/>
          <p:cNvSpPr/>
          <p:nvPr/>
        </p:nvSpPr>
        <p:spPr>
          <a:xfrm>
            <a:off x="2801388" y="2428873"/>
            <a:ext cx="679709" cy="161188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58" name="TextBox 6"/>
          <p:cNvSpPr txBox="1"/>
          <p:nvPr/>
        </p:nvSpPr>
        <p:spPr>
          <a:xfrm>
            <a:off x="1044128" y="4081838"/>
            <a:ext cx="1500299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Windows </a:t>
            </a:r>
            <a:r>
              <a:rPr lang="zh-TW" altLang="en-US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下載</a:t>
            </a:r>
            <a:endParaRPr lang="en-US" b="1" dirty="0">
              <a:solidFill>
                <a:srgbClr val="0070C0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59" name="TextBox 6"/>
          <p:cNvSpPr txBox="1"/>
          <p:nvPr/>
        </p:nvSpPr>
        <p:spPr>
          <a:xfrm>
            <a:off x="2467786" y="4081838"/>
            <a:ext cx="1554152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Windows </a:t>
            </a:r>
            <a:r>
              <a:rPr lang="zh-TW" altLang="en-US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上傳</a:t>
            </a:r>
            <a:endParaRPr lang="en-US" b="1" dirty="0">
              <a:solidFill>
                <a:srgbClr val="0070C0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0" name="TextBox 6"/>
          <p:cNvSpPr txBox="1"/>
          <p:nvPr/>
        </p:nvSpPr>
        <p:spPr>
          <a:xfrm>
            <a:off x="1102114" y="1916392"/>
            <a:ext cx="1359418" cy="3294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683</a:t>
            </a:r>
            <a:endParaRPr lang="en-US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1" name="TextBox 6"/>
          <p:cNvSpPr txBox="1"/>
          <p:nvPr/>
        </p:nvSpPr>
        <p:spPr>
          <a:xfrm>
            <a:off x="2461533" y="2428874"/>
            <a:ext cx="1359418" cy="3294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516</a:t>
            </a:r>
          </a:p>
        </p:txBody>
      </p:sp>
      <p:sp>
        <p:nvSpPr>
          <p:cNvPr id="62" name="TextBox 6"/>
          <p:cNvSpPr txBox="1"/>
          <p:nvPr/>
        </p:nvSpPr>
        <p:spPr>
          <a:xfrm>
            <a:off x="1028702" y="1205674"/>
            <a:ext cx="2740466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10GbE Windows </a:t>
            </a:r>
            <a:r>
              <a:rPr lang="zh-TW" altLang="en-US" sz="1600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檔案傳輸</a:t>
            </a:r>
            <a:endParaRPr lang="en-US" sz="1600" b="1" dirty="0">
              <a:solidFill>
                <a:srgbClr val="0070C0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3" name="Rectangle 62"/>
          <p:cNvSpPr/>
          <p:nvPr/>
        </p:nvSpPr>
        <p:spPr>
          <a:xfrm>
            <a:off x="258753" y="4592981"/>
            <a:ext cx="32730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chemeClr val="tx1"/>
                </a:solidFill>
                <a:latin typeface="+mj-lt"/>
              </a:rPr>
              <a:t>測試於 QNAP 實驗室，數據會因實際環境而有所不同。</a:t>
            </a:r>
            <a:br>
              <a:rPr lang="en-US" sz="800" dirty="0">
                <a:solidFill>
                  <a:schemeClr val="tx1"/>
                </a:solidFill>
                <a:latin typeface="+mj-lt"/>
              </a:rPr>
            </a:br>
            <a:r>
              <a:rPr lang="en-US" sz="800" dirty="0">
                <a:solidFill>
                  <a:schemeClr val="tx1"/>
                </a:solidFill>
                <a:latin typeface="+mj-lt"/>
              </a:rPr>
              <a:t>NAS：QTS 4.3.3, RAID 0 w/ 4 x  Intel </a:t>
            </a:r>
            <a:r>
              <a:rPr lang="en-US" sz="800" dirty="0"/>
              <a:t>SSDSC2BB240G4 SSD</a:t>
            </a:r>
            <a:endParaRPr lang="en-US" sz="8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3303556" y="4592981"/>
            <a:ext cx="305439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800" dirty="0">
                <a:solidFill>
                  <a:schemeClr val="tx1"/>
                </a:solidFill>
              </a:rPr>
              <a:t>客戶端</a:t>
            </a:r>
            <a:r>
              <a:rPr lang="en-US" altLang="zh-TW" sz="800" dirty="0">
                <a:solidFill>
                  <a:schemeClr val="tx1"/>
                </a:solidFill>
              </a:rPr>
              <a:t>: Windows 10, Intel Core i7-6700 3.4 GHz, </a:t>
            </a:r>
          </a:p>
          <a:p>
            <a:r>
              <a:rPr lang="en-US" altLang="zh-TW" sz="800" dirty="0">
                <a:solidFill>
                  <a:schemeClr val="tx1"/>
                </a:solidFill>
              </a:rPr>
              <a:t>32GB RAM, </a:t>
            </a:r>
            <a:r>
              <a:rPr lang="en-US" sz="800" dirty="0">
                <a:solidFill>
                  <a:schemeClr val="tx1"/>
                </a:solidFill>
              </a:rPr>
              <a:t>QNAP LAN-10G2T-X550 </a:t>
            </a:r>
            <a:r>
              <a:rPr lang="zh-TW" altLang="en-US" sz="800" dirty="0">
                <a:solidFill>
                  <a:schemeClr val="tx1"/>
                </a:solidFill>
              </a:rPr>
              <a:t>網路卡</a:t>
            </a:r>
            <a:endParaRPr lang="en-US" sz="800" dirty="0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496" y="1230927"/>
            <a:ext cx="1287651" cy="13031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446" y="2592439"/>
            <a:ext cx="1337789" cy="13538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16" y="1214428"/>
            <a:ext cx="1378768" cy="1395310"/>
          </a:xfrm>
          <a:prstGeom prst="rect">
            <a:avLst/>
          </a:prstGeom>
        </p:spPr>
      </p:pic>
      <p:sp>
        <p:nvSpPr>
          <p:cNvPr id="65" name="TextBox 64"/>
          <p:cNvSpPr txBox="1"/>
          <p:nvPr/>
        </p:nvSpPr>
        <p:spPr>
          <a:xfrm>
            <a:off x="6994386" y="2376084"/>
            <a:ext cx="1108903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dirty="0">
                <a:solidFill>
                  <a:srgbClr val="37A3A0"/>
                </a:solidFill>
                <a:latin typeface="微軟正黑體"/>
                <a:ea typeface="微軟正黑體"/>
                <a:cs typeface="微軟正黑體"/>
              </a:rPr>
              <a:t>Snapshot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4572000" y="2366972"/>
            <a:ext cx="1944393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dirty="0">
                <a:solidFill>
                  <a:srgbClr val="37A3A0"/>
                </a:solidFill>
                <a:latin typeface="微軟正黑體"/>
                <a:ea typeface="微軟正黑體"/>
                <a:cs typeface="微軟正黑體"/>
              </a:rPr>
              <a:t>Hybrid Backup Sync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5429256" y="3804844"/>
            <a:ext cx="2143140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zh-TW" altLang="en-US" dirty="0">
                <a:solidFill>
                  <a:srgbClr val="37A3A0"/>
                </a:solidFill>
                <a:latin typeface="微軟正黑體"/>
                <a:ea typeface="微軟正黑體"/>
                <a:cs typeface="微軟正黑體"/>
              </a:rPr>
              <a:t>檔案分享與虛擬化應用</a:t>
            </a:r>
            <a:endParaRPr lang="en-US" altLang="zh-TW" dirty="0">
              <a:solidFill>
                <a:srgbClr val="37A3A0"/>
              </a:solidFill>
              <a:latin typeface="微軟正黑體"/>
              <a:ea typeface="微軟正黑體"/>
              <a:cs typeface="微軟正黑體"/>
            </a:endParaRPr>
          </a:p>
        </p:txBody>
      </p:sp>
      <p:pic>
        <p:nvPicPr>
          <p:cNvPr id="2050" name="Picture 2" descr="D:\工作進行中\20170911直播母版16比9\20170925直播ppt元素\元素\335-01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74991" y="2982036"/>
            <a:ext cx="380086" cy="3368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24051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 descr="Linux Stat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7356" y="2214560"/>
            <a:ext cx="6295941" cy="2901607"/>
          </a:xfrm>
          <a:prstGeom prst="rect">
            <a:avLst/>
          </a:prstGeom>
        </p:spPr>
      </p:pic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311700" y="357171"/>
            <a:ext cx="8520600" cy="714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zh-TW" altLang="en-US" dirty="0">
                <a:solidFill>
                  <a:srgbClr val="FFFFFF"/>
                </a:solidFill>
                <a:cs typeface="Arial"/>
                <a:sym typeface="Arial"/>
              </a:rPr>
              <a:t>即時欣賞</a:t>
            </a:r>
            <a:r>
              <a:rPr lang="en-US" altLang="zh-TW" dirty="0">
                <a:solidFill>
                  <a:srgbClr val="FFFFFF"/>
                </a:solidFill>
                <a:cs typeface="Arial"/>
                <a:sym typeface="Arial"/>
              </a:rPr>
              <a:t> 4K </a:t>
            </a:r>
            <a:r>
              <a:rPr lang="zh-TW" altLang="en-US" dirty="0">
                <a:solidFill>
                  <a:srgbClr val="FFFFFF"/>
                </a:solidFill>
                <a:cs typeface="Arial"/>
                <a:sym typeface="Arial"/>
              </a:rPr>
              <a:t>影片專案成果</a:t>
            </a:r>
            <a:endParaRPr lang="en-US" b="1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7" name="Picture 15" descr="C:\Users\user\Desktop\CHT TS-251A451A Presentation File_PPT\HDMI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8662" y="4286262"/>
            <a:ext cx="1000132" cy="23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" name="TextBox 48"/>
          <p:cNvSpPr txBox="1"/>
          <p:nvPr/>
        </p:nvSpPr>
        <p:spPr>
          <a:xfrm>
            <a:off x="6000760" y="2303516"/>
            <a:ext cx="2640827" cy="553986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zh-TW" altLang="en-US" dirty="0">
                <a:solidFill>
                  <a:srgbClr val="7030A0"/>
                </a:solidFill>
                <a:latin typeface="微軟正黑體"/>
                <a:ea typeface="微軟正黑體"/>
                <a:cs typeface="微軟正黑體"/>
              </a:rPr>
              <a:t>附贈支援 </a:t>
            </a:r>
            <a:r>
              <a:rPr lang="en-US" altLang="zh-TW" b="1" dirty="0" err="1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QButton</a:t>
            </a:r>
            <a:endParaRPr lang="en-US" altLang="zh-TW" b="1" dirty="0">
              <a:solidFill>
                <a:srgbClr val="7030A0"/>
              </a:solidFill>
              <a:latin typeface="+mn-lt"/>
              <a:ea typeface="微軟正黑體"/>
              <a:cs typeface="微軟正黑體"/>
            </a:endParaRPr>
          </a:p>
          <a:p>
            <a:pPr eaLnBrk="1" hangingPunct="1">
              <a:defRPr/>
            </a:pPr>
            <a:r>
              <a:rPr lang="zh-TW" altLang="en-US" dirty="0">
                <a:solidFill>
                  <a:srgbClr val="7030A0"/>
                </a:solidFill>
                <a:latin typeface="微軟正黑體"/>
                <a:ea typeface="微軟正黑體"/>
                <a:cs typeface="微軟正黑體"/>
              </a:rPr>
              <a:t>客製按鍵功能的遙控器！</a:t>
            </a:r>
            <a:endParaRPr lang="en-US" altLang="zh-TW" dirty="0">
              <a:solidFill>
                <a:srgbClr val="7030A0"/>
              </a:solidFill>
              <a:latin typeface="微軟正黑體"/>
              <a:ea typeface="微軟正黑體"/>
              <a:cs typeface="微軟正黑體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3461916" y="1176028"/>
            <a:ext cx="2175085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rgbClr val="0070C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4K UHD</a:t>
            </a:r>
          </a:p>
          <a:p>
            <a:pPr algn="ctr" eaLnBrk="1" hangingPunct="1">
              <a:defRPr/>
            </a:pPr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2 x HDMI v1.4b</a:t>
            </a:r>
          </a:p>
          <a:p>
            <a:pPr algn="ctr" eaLnBrk="1" hangingPunct="1">
              <a:defRPr/>
            </a:pPr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3840 x 2160, 30Hz</a:t>
            </a:r>
            <a:endParaRPr lang="en-US" b="1" dirty="0">
              <a:solidFill>
                <a:schemeClr val="bg2">
                  <a:lumMod val="50000"/>
                </a:schemeClr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6105962" y="1176028"/>
            <a:ext cx="2307782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2400" b="1" dirty="0">
                <a:solidFill>
                  <a:srgbClr val="0070C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H.265/H.264</a:t>
            </a:r>
          </a:p>
          <a:p>
            <a:pPr algn="ctr" eaLnBrk="1" hangingPunct="1">
              <a:defRPr/>
            </a:pP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高達</a:t>
            </a:r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8-bit HEVC 4K</a:t>
            </a:r>
          </a:p>
          <a:p>
            <a:pPr algn="ctr" eaLnBrk="1" hangingPunct="1">
              <a:defRPr/>
            </a:pP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播放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&amp; 2</a:t>
            </a: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路轉檔</a:t>
            </a:r>
            <a:endParaRPr lang="en-US" b="1" dirty="0">
              <a:solidFill>
                <a:schemeClr val="bg2">
                  <a:lumMod val="50000"/>
                </a:schemeClr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48" name="TextBox 18"/>
          <p:cNvSpPr txBox="1"/>
          <p:nvPr/>
        </p:nvSpPr>
        <p:spPr>
          <a:xfrm>
            <a:off x="785786" y="1201401"/>
            <a:ext cx="2171249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rgbClr val="0070C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750MHz</a:t>
            </a:r>
          </a:p>
          <a:p>
            <a:pPr algn="ctr" eaLnBrk="1" hangingPunct="1">
              <a:defRPr/>
            </a:pPr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9</a:t>
            </a:r>
            <a:r>
              <a:rPr lang="en-US" altLang="zh-TW" b="1" baseline="30000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th</a:t>
            </a:r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Gen Intel</a:t>
            </a:r>
          </a:p>
          <a:p>
            <a:pPr algn="ctr" eaLnBrk="1" hangingPunct="1">
              <a:defRPr/>
            </a:pPr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HD Graphics 500</a:t>
            </a:r>
            <a:endParaRPr lang="en-US" b="1" dirty="0">
              <a:solidFill>
                <a:schemeClr val="bg2">
                  <a:lumMod val="50000"/>
                </a:schemeClr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grpSp>
        <p:nvGrpSpPr>
          <p:cNvPr id="17" name="群組 16"/>
          <p:cNvGrpSpPr/>
          <p:nvPr/>
        </p:nvGrpSpPr>
        <p:grpSpPr>
          <a:xfrm>
            <a:off x="3113001" y="1224549"/>
            <a:ext cx="2890138" cy="847135"/>
            <a:chOff x="3113001" y="1224549"/>
            <a:chExt cx="2890138" cy="1023280"/>
          </a:xfrm>
        </p:grpSpPr>
        <p:sp>
          <p:nvSpPr>
            <p:cNvPr id="58" name="矩形 11"/>
            <p:cNvSpPr/>
            <p:nvPr/>
          </p:nvSpPr>
          <p:spPr>
            <a:xfrm flipH="1">
              <a:off x="3113001" y="1247697"/>
              <a:ext cx="71429" cy="10001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08" tIns="60954" rIns="121908" bIns="60954" rtlCol="0" anchor="ctr"/>
            <a:lstStyle/>
            <a:p>
              <a:pPr algn="ctr"/>
              <a:endParaRPr lang="zh-TW" altLang="en-US" sz="1800" dirty="0"/>
            </a:p>
          </p:txBody>
        </p:sp>
        <p:sp>
          <p:nvSpPr>
            <p:cNvPr id="59" name="矩形 12"/>
            <p:cNvSpPr/>
            <p:nvPr/>
          </p:nvSpPr>
          <p:spPr>
            <a:xfrm flipH="1">
              <a:off x="5931710" y="1224549"/>
              <a:ext cx="71429" cy="10001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08" tIns="60954" rIns="121908" bIns="60954" rtlCol="0" anchor="ctr"/>
            <a:lstStyle/>
            <a:p>
              <a:pPr algn="ctr"/>
              <a:endParaRPr lang="zh-TW" altLang="en-US" sz="1800" dirty="0"/>
            </a:p>
          </p:txBody>
        </p:sp>
      </p:grpSp>
      <p:sp>
        <p:nvSpPr>
          <p:cNvPr id="61" name="Rectangle 60"/>
          <p:cNvSpPr/>
          <p:nvPr/>
        </p:nvSpPr>
        <p:spPr>
          <a:xfrm>
            <a:off x="357158" y="4643452"/>
            <a:ext cx="6167214" cy="276987"/>
          </a:xfrm>
          <a:prstGeom prst="rect">
            <a:avLst/>
          </a:prstGeom>
        </p:spPr>
        <p:txBody>
          <a:bodyPr wrap="square" lIns="121908" tIns="60954" rIns="121908" bIns="60954" anchor="ctr">
            <a:spAutoFit/>
          </a:bodyPr>
          <a:lstStyle/>
          <a:p>
            <a:r>
              <a:rPr lang="en-US" sz="1000" dirty="0">
                <a:solidFill>
                  <a:schemeClr val="tx1"/>
                </a:solidFill>
                <a:latin typeface="微軟正黑體"/>
                <a:ea typeface="微軟正黑體"/>
                <a:cs typeface="微軟正黑體"/>
              </a:rPr>
              <a:t> </a:t>
            </a:r>
            <a:r>
              <a:rPr lang="zh-TW" altLang="en-US" sz="1000" dirty="0">
                <a:solidFill>
                  <a:schemeClr val="tx1"/>
                </a:solidFill>
                <a:latin typeface="微軟正黑體"/>
                <a:ea typeface="微軟正黑體"/>
                <a:cs typeface="微軟正黑體"/>
              </a:rPr>
              <a:t>支援的影片及音效格式會因使用軟體的支援度而有差異．</a:t>
            </a:r>
            <a:endParaRPr lang="en-US" sz="1000" dirty="0">
              <a:solidFill>
                <a:schemeClr val="tx1"/>
              </a:solidFill>
              <a:latin typeface="微軟正黑體"/>
              <a:ea typeface="微軟正黑體"/>
              <a:cs typeface="微軟正黑體"/>
            </a:endParaRPr>
          </a:p>
        </p:txBody>
      </p:sp>
      <p:sp>
        <p:nvSpPr>
          <p:cNvPr id="15" name="Shape 882"/>
          <p:cNvSpPr/>
          <p:nvPr/>
        </p:nvSpPr>
        <p:spPr>
          <a:xfrm flipH="1">
            <a:off x="214282" y="464345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67751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" name="Shape 656"/>
          <p:cNvSpPr/>
          <p:nvPr/>
        </p:nvSpPr>
        <p:spPr>
          <a:xfrm rot="5400000">
            <a:off x="6739466" y="73324"/>
            <a:ext cx="574200" cy="3868617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rgbClr val="3773E3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660" name="Shape 660"/>
          <p:cNvSpPr/>
          <p:nvPr/>
        </p:nvSpPr>
        <p:spPr>
          <a:xfrm rot="5400000">
            <a:off x="6735521" y="704603"/>
            <a:ext cx="561900" cy="3888809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rgbClr val="3773E3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629" name="Shape 629"/>
          <p:cNvCxnSpPr/>
          <p:nvPr/>
        </p:nvCxnSpPr>
        <p:spPr>
          <a:xfrm>
            <a:off x="4499992" y="4999998"/>
            <a:ext cx="4413727" cy="20024"/>
          </a:xfrm>
          <a:prstGeom prst="straightConnector1">
            <a:avLst/>
          </a:prstGeom>
          <a:noFill/>
          <a:ln w="9525" cap="flat" cmpd="sng">
            <a:solidFill>
              <a:srgbClr val="18ABE9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640" name="Shape 640"/>
          <p:cNvSpPr txBox="1">
            <a:spLocks noGrp="1"/>
          </p:cNvSpPr>
          <p:nvPr>
            <p:ph type="title"/>
          </p:nvPr>
        </p:nvSpPr>
        <p:spPr>
          <a:xfrm>
            <a:off x="214282" y="339514"/>
            <a:ext cx="8786999" cy="660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dirty="0"/>
              <a:t>TS-453BT3 </a:t>
            </a:r>
            <a:r>
              <a:rPr lang="zh-TW" altLang="en-US" dirty="0"/>
              <a:t>實機展示</a:t>
            </a:r>
            <a:endParaRPr lang="en-US" dirty="0"/>
          </a:p>
        </p:txBody>
      </p:sp>
      <p:sp>
        <p:nvSpPr>
          <p:cNvPr id="657" name="Shape 657"/>
          <p:cNvSpPr/>
          <p:nvPr/>
        </p:nvSpPr>
        <p:spPr>
          <a:xfrm rot="16200000" flipH="1">
            <a:off x="4678778" y="1719053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8" name="Shape 658"/>
          <p:cNvSpPr txBox="1"/>
          <p:nvPr/>
        </p:nvSpPr>
        <p:spPr>
          <a:xfrm>
            <a:off x="4681877" y="1822387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 dirty="0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659" name="Shape 659"/>
          <p:cNvSpPr txBox="1"/>
          <p:nvPr/>
        </p:nvSpPr>
        <p:spPr>
          <a:xfrm>
            <a:off x="5265670" y="1785932"/>
            <a:ext cx="3521172" cy="44026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lang="zh-TW" altLang="en-US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使用</a:t>
            </a:r>
            <a:r>
              <a:rPr lang="en-US" altLang="zh-TW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dirty="0" err="1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Qfinder</a:t>
            </a:r>
            <a:r>
              <a:rPr lang="en-US" altLang="zh-TW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 Pro </a:t>
            </a:r>
            <a:r>
              <a:rPr lang="zh-TW" altLang="en-US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建立</a:t>
            </a:r>
            <a:r>
              <a:rPr lang="en-US" altLang="zh-TW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 Thunderbolt </a:t>
            </a:r>
            <a:r>
              <a:rPr lang="zh-TW" altLang="en-US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連線</a:t>
            </a:r>
            <a:endParaRPr lang="en-US" dirty="0">
              <a:solidFill>
                <a:schemeClr val="lt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61" name="Shape 661"/>
          <p:cNvSpPr/>
          <p:nvPr/>
        </p:nvSpPr>
        <p:spPr>
          <a:xfrm rot="16200000" flipH="1">
            <a:off x="4678778" y="2360286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2" name="Shape 662"/>
          <p:cNvSpPr txBox="1"/>
          <p:nvPr/>
        </p:nvSpPr>
        <p:spPr>
          <a:xfrm>
            <a:off x="4681877" y="2463620"/>
            <a:ext cx="569700" cy="369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sp>
        <p:nvSpPr>
          <p:cNvPr id="663" name="Shape 663"/>
          <p:cNvSpPr txBox="1"/>
          <p:nvPr/>
        </p:nvSpPr>
        <p:spPr>
          <a:xfrm>
            <a:off x="5287422" y="2428874"/>
            <a:ext cx="3286200" cy="415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zh-TW" altLang="en-US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立即開始輕鬆交換檔案</a:t>
            </a:r>
            <a:endParaRPr lang="en-US" dirty="0">
              <a:solidFill>
                <a:schemeClr val="lt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0" name="Shape 570"/>
          <p:cNvSpPr/>
          <p:nvPr/>
        </p:nvSpPr>
        <p:spPr>
          <a:xfrm>
            <a:off x="4572000" y="1142990"/>
            <a:ext cx="4107306" cy="440598"/>
          </a:xfrm>
          <a:custGeom>
            <a:avLst/>
            <a:gdLst>
              <a:gd name="connsiteX0" fmla="*/ 0 w 4932040"/>
              <a:gd name="connsiteY0" fmla="*/ 0 h 432000"/>
              <a:gd name="connsiteX1" fmla="*/ 4932040 w 4932040"/>
              <a:gd name="connsiteY1" fmla="*/ 0 h 432000"/>
              <a:gd name="connsiteX2" fmla="*/ 4932040 w 4932040"/>
              <a:gd name="connsiteY2" fmla="*/ 432000 h 432000"/>
              <a:gd name="connsiteX3" fmla="*/ 0 w 4932040"/>
              <a:gd name="connsiteY3" fmla="*/ 432000 h 432000"/>
              <a:gd name="connsiteX4" fmla="*/ 0 w 4932040"/>
              <a:gd name="connsiteY4" fmla="*/ 0 h 432000"/>
              <a:gd name="connsiteX0" fmla="*/ 0 w 4932040"/>
              <a:gd name="connsiteY0" fmla="*/ 0 h 440700"/>
              <a:gd name="connsiteX1" fmla="*/ 4932040 w 4932040"/>
              <a:gd name="connsiteY1" fmla="*/ 0 h 440700"/>
              <a:gd name="connsiteX2" fmla="*/ 4740679 w 4932040"/>
              <a:gd name="connsiteY2" fmla="*/ 440700 h 440700"/>
              <a:gd name="connsiteX3" fmla="*/ 0 w 4932040"/>
              <a:gd name="connsiteY3" fmla="*/ 432000 h 440700"/>
              <a:gd name="connsiteX4" fmla="*/ 0 w 4932040"/>
              <a:gd name="connsiteY4" fmla="*/ 0 h 44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32040" h="440700">
                <a:moveTo>
                  <a:pt x="0" y="0"/>
                </a:moveTo>
                <a:lnTo>
                  <a:pt x="4932040" y="0"/>
                </a:lnTo>
                <a:lnTo>
                  <a:pt x="4740679" y="440700"/>
                </a:lnTo>
                <a:lnTo>
                  <a:pt x="0" y="432000"/>
                </a:lnTo>
                <a:lnTo>
                  <a:pt x="0" y="0"/>
                </a:lnTo>
                <a:close/>
              </a:path>
            </a:pathLst>
          </a:custGeom>
          <a:solidFill>
            <a:srgbClr val="303F97"/>
          </a:solidFill>
          <a:ln w="9525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FFFFFF"/>
              </a:buClr>
            </a:pPr>
            <a:r>
              <a:rPr lang="en-US" sz="16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Thunderbolt 3 </a:t>
            </a:r>
            <a:r>
              <a:rPr lang="zh-TW" altLang="en-US" sz="16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直連、傳輸檔案</a:t>
            </a:r>
            <a:endParaRPr lang="en-US" sz="1600" b="1" dirty="0">
              <a:solidFill>
                <a:schemeClr val="lt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6" name="Shape 636"/>
          <p:cNvSpPr/>
          <p:nvPr/>
        </p:nvSpPr>
        <p:spPr>
          <a:xfrm rot="5400000">
            <a:off x="2126568" y="213038"/>
            <a:ext cx="586200" cy="358230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" name="Shape 637"/>
          <p:cNvSpPr/>
          <p:nvPr/>
        </p:nvSpPr>
        <p:spPr>
          <a:xfrm rot="-5400000" flipH="1">
            <a:off x="235302" y="1724345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" name="Shape 638"/>
          <p:cNvSpPr txBox="1"/>
          <p:nvPr/>
        </p:nvSpPr>
        <p:spPr>
          <a:xfrm>
            <a:off x="238401" y="1827678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 dirty="0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49" name="Shape 639"/>
          <p:cNvSpPr txBox="1"/>
          <p:nvPr/>
        </p:nvSpPr>
        <p:spPr>
          <a:xfrm>
            <a:off x="901466" y="1810010"/>
            <a:ext cx="2518405" cy="36916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lang="zh-TW" altLang="en-US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示範如何安裝</a:t>
            </a:r>
            <a:r>
              <a:rPr lang="en-US" altLang="zh-TW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 M.2 SSD</a:t>
            </a:r>
            <a:endParaRPr lang="en-US" dirty="0">
              <a:solidFill>
                <a:schemeClr val="lt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0" name="Shape 570"/>
          <p:cNvSpPr/>
          <p:nvPr/>
        </p:nvSpPr>
        <p:spPr>
          <a:xfrm>
            <a:off x="76568" y="1131590"/>
            <a:ext cx="4066804" cy="440598"/>
          </a:xfrm>
          <a:custGeom>
            <a:avLst/>
            <a:gdLst>
              <a:gd name="connsiteX0" fmla="*/ 0 w 4932040"/>
              <a:gd name="connsiteY0" fmla="*/ 0 h 432000"/>
              <a:gd name="connsiteX1" fmla="*/ 4932040 w 4932040"/>
              <a:gd name="connsiteY1" fmla="*/ 0 h 432000"/>
              <a:gd name="connsiteX2" fmla="*/ 4932040 w 4932040"/>
              <a:gd name="connsiteY2" fmla="*/ 432000 h 432000"/>
              <a:gd name="connsiteX3" fmla="*/ 0 w 4932040"/>
              <a:gd name="connsiteY3" fmla="*/ 432000 h 432000"/>
              <a:gd name="connsiteX4" fmla="*/ 0 w 4932040"/>
              <a:gd name="connsiteY4" fmla="*/ 0 h 432000"/>
              <a:gd name="connsiteX0" fmla="*/ 0 w 4932040"/>
              <a:gd name="connsiteY0" fmla="*/ 0 h 440700"/>
              <a:gd name="connsiteX1" fmla="*/ 4932040 w 4932040"/>
              <a:gd name="connsiteY1" fmla="*/ 0 h 440700"/>
              <a:gd name="connsiteX2" fmla="*/ 4740679 w 4932040"/>
              <a:gd name="connsiteY2" fmla="*/ 440700 h 440700"/>
              <a:gd name="connsiteX3" fmla="*/ 0 w 4932040"/>
              <a:gd name="connsiteY3" fmla="*/ 432000 h 440700"/>
              <a:gd name="connsiteX4" fmla="*/ 0 w 4932040"/>
              <a:gd name="connsiteY4" fmla="*/ 0 h 44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32040" h="440700">
                <a:moveTo>
                  <a:pt x="0" y="0"/>
                </a:moveTo>
                <a:lnTo>
                  <a:pt x="4932040" y="0"/>
                </a:lnTo>
                <a:lnTo>
                  <a:pt x="4740679" y="440700"/>
                </a:lnTo>
                <a:lnTo>
                  <a:pt x="0" y="432000"/>
                </a:lnTo>
                <a:lnTo>
                  <a:pt x="0" y="0"/>
                </a:lnTo>
                <a:close/>
              </a:path>
            </a:pathLst>
          </a:custGeom>
          <a:solidFill>
            <a:srgbClr val="303F97"/>
          </a:solidFill>
          <a:ln w="9525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FFFFFF"/>
              </a:buClr>
            </a:pPr>
            <a:r>
              <a:rPr lang="zh-TW" altLang="en-US" sz="16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  </a:t>
            </a:r>
            <a:r>
              <a:rPr lang="en-US" altLang="zh-TW" sz="16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M.2 SSD </a:t>
            </a:r>
            <a:r>
              <a:rPr lang="zh-TW" altLang="en-US" sz="16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快取與儲存空間設定</a:t>
            </a:r>
            <a:endParaRPr lang="en-US" sz="1600" b="1" dirty="0">
              <a:solidFill>
                <a:schemeClr val="lt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1" name="Shape 660"/>
          <p:cNvSpPr/>
          <p:nvPr/>
        </p:nvSpPr>
        <p:spPr>
          <a:xfrm rot="5400000">
            <a:off x="2113750" y="818835"/>
            <a:ext cx="561900" cy="369780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Shape 661"/>
          <p:cNvSpPr/>
          <p:nvPr/>
        </p:nvSpPr>
        <p:spPr>
          <a:xfrm rot="-5400000" flipH="1">
            <a:off x="255107" y="2379013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Shape 662"/>
          <p:cNvSpPr txBox="1"/>
          <p:nvPr/>
        </p:nvSpPr>
        <p:spPr>
          <a:xfrm>
            <a:off x="258206" y="2482347"/>
            <a:ext cx="569700" cy="369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sp>
        <p:nvSpPr>
          <p:cNvPr id="54" name="Shape 663"/>
          <p:cNvSpPr txBox="1"/>
          <p:nvPr/>
        </p:nvSpPr>
        <p:spPr>
          <a:xfrm>
            <a:off x="863751" y="2455619"/>
            <a:ext cx="3339024" cy="415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zh-TW" altLang="en-US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建立</a:t>
            </a:r>
            <a:r>
              <a:rPr lang="en-US" altLang="zh-TW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 M.2 SSD </a:t>
            </a:r>
            <a:r>
              <a:rPr lang="zh-TW" altLang="en-US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快取或磁碟群組儲存空間</a:t>
            </a:r>
            <a:endParaRPr lang="en-US" dirty="0">
              <a:solidFill>
                <a:schemeClr val="lt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2" name="圖片 35" descr="QM2爆炸圖-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2977" y="2928940"/>
            <a:ext cx="2086422" cy="1857388"/>
          </a:xfrm>
          <a:prstGeom prst="rect">
            <a:avLst/>
          </a:prstGeom>
        </p:spPr>
      </p:pic>
      <p:pic>
        <p:nvPicPr>
          <p:cNvPr id="23" name="圖片 22" descr="Qfinder_25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504" y="3143254"/>
            <a:ext cx="762002" cy="762002"/>
          </a:xfrm>
          <a:prstGeom prst="rect">
            <a:avLst/>
          </a:prstGeom>
        </p:spPr>
      </p:pic>
      <p:pic>
        <p:nvPicPr>
          <p:cNvPr id="24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3357568"/>
            <a:ext cx="2357454" cy="5478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50"/>
          <p:cNvSpPr/>
          <p:nvPr/>
        </p:nvSpPr>
        <p:spPr>
          <a:xfrm>
            <a:off x="3143240" y="1928808"/>
            <a:ext cx="3357586" cy="107157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25000"/>
              <a:buFont typeface="Arial"/>
              <a:buNone/>
            </a:pPr>
            <a:r>
              <a:rPr lang="en-US" altLang="zh-TW" sz="6000" b="1" dirty="0" err="1">
                <a:solidFill>
                  <a:srgbClr val="002060"/>
                </a:solidFill>
                <a:ea typeface="Microsoft JhengHei"/>
              </a:rPr>
              <a:t>QButton</a:t>
            </a:r>
            <a:endParaRPr lang="zh-TW" sz="5400" b="1" i="0" u="none" strike="noStrike" cap="none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3" name="Shape 50"/>
          <p:cNvSpPr/>
          <p:nvPr/>
        </p:nvSpPr>
        <p:spPr>
          <a:xfrm>
            <a:off x="2428860" y="2928940"/>
            <a:ext cx="4643470" cy="92869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 algn="ctr">
              <a:buClr>
                <a:srgbClr val="002060"/>
              </a:buClr>
              <a:buSzPct val="25000"/>
            </a:pPr>
            <a:r>
              <a:rPr lang="zh-TW" altLang="en-US" sz="2800" dirty="0">
                <a:solidFill>
                  <a:srgbClr val="00206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一鍵開啟便利數位生活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25000"/>
              <a:buFont typeface="Arial"/>
              <a:buNone/>
            </a:pPr>
            <a:endParaRPr lang="zh-TW" sz="2800" i="0" u="none" strike="noStrike" cap="none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149122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/>
          <p:cNvSpPr>
            <a:spLocks noGrp="1"/>
          </p:cNvSpPr>
          <p:nvPr>
            <p:ph type="title"/>
          </p:nvPr>
        </p:nvSpPr>
        <p:spPr>
          <a:xfrm>
            <a:off x="214282" y="357172"/>
            <a:ext cx="8786873" cy="660551"/>
          </a:xfrm>
        </p:spPr>
        <p:txBody>
          <a:bodyPr/>
          <a:lstStyle/>
          <a:p>
            <a:r>
              <a:rPr lang="en-US" altLang="zh-TW" b="0" dirty="0" err="1">
                <a:latin typeface="+mn-lt"/>
              </a:rPr>
              <a:t>QButton</a:t>
            </a:r>
            <a:r>
              <a:rPr lang="en-US" altLang="zh-TW" dirty="0"/>
              <a:t> </a:t>
            </a:r>
            <a:r>
              <a:rPr lang="zh-TW" altLang="en-US" dirty="0"/>
              <a:t>讓您隨心設定，一鍵開啟</a:t>
            </a:r>
          </a:p>
        </p:txBody>
      </p:sp>
      <p:sp>
        <p:nvSpPr>
          <p:cNvPr id="33" name="Shape 704"/>
          <p:cNvSpPr txBox="1"/>
          <p:nvPr/>
        </p:nvSpPr>
        <p:spPr>
          <a:xfrm>
            <a:off x="4714876" y="1407999"/>
            <a:ext cx="4071966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zh-TW" altLang="en-US" sz="1800" dirty="0">
                <a:latin typeface="微軟正黑體" pitchFamily="34" charset="-120"/>
                <a:ea typeface="微軟正黑體" pitchFamily="34" charset="-120"/>
              </a:rPr>
              <a:t>播放您喜愛的歌曲清單，並可將其他按鍵設為播放前一首或下一首曲目</a:t>
            </a:r>
          </a:p>
        </p:txBody>
      </p:sp>
      <p:sp>
        <p:nvSpPr>
          <p:cNvPr id="39" name="Shape 704"/>
          <p:cNvSpPr txBox="1"/>
          <p:nvPr/>
        </p:nvSpPr>
        <p:spPr>
          <a:xfrm>
            <a:off x="4714876" y="2500552"/>
            <a:ext cx="3643338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zh-TW" altLang="en-US" sz="1800" dirty="0">
                <a:latin typeface="微軟正黑體" pitchFamily="34" charset="-120"/>
                <a:ea typeface="微軟正黑體" pitchFamily="34" charset="-120"/>
              </a:rPr>
              <a:t>觀看預設的 </a:t>
            </a:r>
            <a:r>
              <a:rPr lang="en-US" sz="1800" dirty="0">
                <a:latin typeface="微軟正黑體" pitchFamily="34" charset="-120"/>
                <a:ea typeface="微軟正黑體" pitchFamily="34" charset="-120"/>
              </a:rPr>
              <a:t>Surveillance Station </a:t>
            </a:r>
            <a:r>
              <a:rPr lang="zh-TW" altLang="en-US" sz="1800" dirty="0">
                <a:latin typeface="微軟正黑體" pitchFamily="34" charset="-120"/>
                <a:ea typeface="微軟正黑體" pitchFamily="34" charset="-120"/>
              </a:rPr>
              <a:t>攝影機頻道，秒速開啟監控保心安</a:t>
            </a:r>
          </a:p>
        </p:txBody>
      </p:sp>
      <p:sp>
        <p:nvSpPr>
          <p:cNvPr id="13" name="Shape 702"/>
          <p:cNvSpPr/>
          <p:nvPr/>
        </p:nvSpPr>
        <p:spPr>
          <a:xfrm>
            <a:off x="3786182" y="3429006"/>
            <a:ext cx="647501" cy="647501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Shape 704"/>
          <p:cNvSpPr txBox="1"/>
          <p:nvPr/>
        </p:nvSpPr>
        <p:spPr>
          <a:xfrm>
            <a:off x="4714876" y="3487336"/>
            <a:ext cx="3357586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zh-TW" altLang="en-US" sz="1800" dirty="0">
                <a:latin typeface="微軟正黑體" pitchFamily="34" charset="-120"/>
                <a:ea typeface="微軟正黑體" pitchFamily="34" charset="-120"/>
              </a:rPr>
              <a:t>一鍵重啟或關閉 </a:t>
            </a:r>
            <a:r>
              <a:rPr lang="en-US" altLang="zh-TW" sz="1800" dirty="0">
                <a:latin typeface="微軟正黑體" pitchFamily="34" charset="-120"/>
                <a:ea typeface="微軟正黑體" pitchFamily="34" charset="-120"/>
              </a:rPr>
              <a:t>NAS</a:t>
            </a:r>
            <a:r>
              <a:rPr lang="zh-TW" altLang="en-US" sz="1800" dirty="0">
                <a:latin typeface="微軟正黑體" pitchFamily="34" charset="-120"/>
                <a:ea typeface="微軟正黑體" pitchFamily="34" charset="-120"/>
              </a:rPr>
              <a:t>，快速又便利</a:t>
            </a:r>
          </a:p>
        </p:txBody>
      </p:sp>
      <p:sp>
        <p:nvSpPr>
          <p:cNvPr id="31" name="Shape 702"/>
          <p:cNvSpPr/>
          <p:nvPr/>
        </p:nvSpPr>
        <p:spPr>
          <a:xfrm>
            <a:off x="3786182" y="1424183"/>
            <a:ext cx="647501" cy="647501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Shape 871"/>
          <p:cNvSpPr/>
          <p:nvPr/>
        </p:nvSpPr>
        <p:spPr>
          <a:xfrm rot="20700000">
            <a:off x="3898274" y="1614291"/>
            <a:ext cx="371658" cy="31835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120000" y="426"/>
                </a:moveTo>
                <a:lnTo>
                  <a:pt x="119341" y="3367"/>
                </a:lnTo>
                <a:lnTo>
                  <a:pt x="119546" y="3431"/>
                </a:lnTo>
                <a:lnTo>
                  <a:pt x="96423" y="104174"/>
                </a:lnTo>
                <a:lnTo>
                  <a:pt x="96051" y="104058"/>
                </a:lnTo>
                <a:cubicBezTo>
                  <a:pt x="95616" y="112947"/>
                  <a:pt x="88002" y="120000"/>
                  <a:pt x="78684" y="120000"/>
                </a:cubicBezTo>
                <a:cubicBezTo>
                  <a:pt x="69039" y="120000"/>
                  <a:pt x="61219" y="112443"/>
                  <a:pt x="61219" y="103121"/>
                </a:cubicBezTo>
                <a:cubicBezTo>
                  <a:pt x="61219" y="93799"/>
                  <a:pt x="69039" y="86242"/>
                  <a:pt x="78684" y="86242"/>
                </a:cubicBezTo>
                <a:cubicBezTo>
                  <a:pt x="83798" y="86242"/>
                  <a:pt x="88398" y="88366"/>
                  <a:pt x="91556" y="91798"/>
                </a:cubicBezTo>
                <a:lnTo>
                  <a:pt x="106992" y="24547"/>
                </a:lnTo>
                <a:lnTo>
                  <a:pt x="53077" y="24547"/>
                </a:lnTo>
                <a:lnTo>
                  <a:pt x="35073" y="102992"/>
                </a:lnTo>
                <a:lnTo>
                  <a:pt x="34816" y="102912"/>
                </a:lnTo>
                <a:cubicBezTo>
                  <a:pt x="34312" y="111733"/>
                  <a:pt x="26731" y="118708"/>
                  <a:pt x="17464" y="118708"/>
                </a:cubicBezTo>
                <a:cubicBezTo>
                  <a:pt x="7819" y="118708"/>
                  <a:pt x="0" y="111151"/>
                  <a:pt x="0" y="101829"/>
                </a:cubicBezTo>
                <a:cubicBezTo>
                  <a:pt x="0" y="92507"/>
                  <a:pt x="7819" y="84950"/>
                  <a:pt x="17464" y="84950"/>
                </a:cubicBezTo>
                <a:cubicBezTo>
                  <a:pt x="22532" y="84950"/>
                  <a:pt x="27095" y="87036"/>
                  <a:pt x="30253" y="90409"/>
                </a:cubicBezTo>
                <a:lnTo>
                  <a:pt x="51004" y="0"/>
                </a:lnTo>
                <a:lnTo>
                  <a:pt x="52367" y="42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" name="Shape 702"/>
          <p:cNvSpPr/>
          <p:nvPr/>
        </p:nvSpPr>
        <p:spPr>
          <a:xfrm>
            <a:off x="3786182" y="2428874"/>
            <a:ext cx="647501" cy="64750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4" name="圖片 53" descr="icon.png"/>
          <p:cNvPicPr>
            <a:picLocks noChangeAspect="1"/>
          </p:cNvPicPr>
          <p:nvPr/>
        </p:nvPicPr>
        <p:blipFill>
          <a:blip r:embed="rId3"/>
          <a:srcRect l="15300" t="44445" r="8199" b="8333"/>
          <a:stretch>
            <a:fillRect/>
          </a:stretch>
        </p:blipFill>
        <p:spPr>
          <a:xfrm>
            <a:off x="3929058" y="3538442"/>
            <a:ext cx="378201" cy="428628"/>
          </a:xfrm>
          <a:prstGeom prst="rect">
            <a:avLst/>
          </a:prstGeom>
        </p:spPr>
      </p:pic>
      <p:pic>
        <p:nvPicPr>
          <p:cNvPr id="55" name="圖片 54" descr="icon.png"/>
          <p:cNvPicPr>
            <a:picLocks noChangeAspect="1"/>
          </p:cNvPicPr>
          <p:nvPr/>
        </p:nvPicPr>
        <p:blipFill>
          <a:blip r:embed="rId3"/>
          <a:srcRect r="35293" b="69791"/>
          <a:stretch>
            <a:fillRect/>
          </a:stretch>
        </p:blipFill>
        <p:spPr>
          <a:xfrm>
            <a:off x="3857620" y="2571750"/>
            <a:ext cx="500066" cy="428628"/>
          </a:xfrm>
          <a:prstGeom prst="rect">
            <a:avLst/>
          </a:prstGeom>
        </p:spPr>
      </p:pic>
      <p:pic>
        <p:nvPicPr>
          <p:cNvPr id="14" name="圖片 13" descr="qbutton-IR004_170918-bg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911" y="1228734"/>
            <a:ext cx="3024193" cy="362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145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圖片 29" descr="rem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6380" y="1285866"/>
            <a:ext cx="2684895" cy="2571768"/>
          </a:xfrm>
          <a:prstGeom prst="rect">
            <a:avLst/>
          </a:prstGeom>
        </p:spPr>
      </p:pic>
      <p:sp>
        <p:nvSpPr>
          <p:cNvPr id="670" name="Shape 670"/>
          <p:cNvSpPr txBox="1"/>
          <p:nvPr/>
        </p:nvSpPr>
        <p:spPr>
          <a:xfrm>
            <a:off x="819550" y="1914898"/>
            <a:ext cx="1966500" cy="371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 b="1" dirty="0">
                <a:solidFill>
                  <a:srgbClr val="FFFFFF"/>
                </a:solidFill>
                <a:latin typeface="+mj-lt"/>
                <a:ea typeface="Calibri"/>
                <a:cs typeface="Calibri"/>
                <a:sym typeface="Calibri"/>
              </a:rPr>
              <a:t>Install &amp;Login</a:t>
            </a:r>
          </a:p>
        </p:txBody>
      </p:sp>
      <p:sp>
        <p:nvSpPr>
          <p:cNvPr id="18" name="標題 1"/>
          <p:cNvSpPr>
            <a:spLocks noGrp="1"/>
          </p:cNvSpPr>
          <p:nvPr>
            <p:ph type="title"/>
          </p:nvPr>
        </p:nvSpPr>
        <p:spPr>
          <a:xfrm>
            <a:off x="0" y="357172"/>
            <a:ext cx="9144000" cy="660551"/>
          </a:xfrm>
        </p:spPr>
        <p:txBody>
          <a:bodyPr/>
          <a:lstStyle/>
          <a:p>
            <a:r>
              <a:rPr lang="zh-TW" altLang="en-US" dirty="0"/>
              <a:t>簡易安裝讓您輕鬆體驗預設應用</a:t>
            </a:r>
            <a:r>
              <a:rPr lang="en-US" altLang="zh-TW" dirty="0"/>
              <a:t>!</a:t>
            </a:r>
            <a:endParaRPr lang="zh-TW" altLang="en-US" dirty="0"/>
          </a:p>
        </p:txBody>
      </p:sp>
      <p:sp>
        <p:nvSpPr>
          <p:cNvPr id="25" name="Shape 83"/>
          <p:cNvSpPr/>
          <p:nvPr/>
        </p:nvSpPr>
        <p:spPr>
          <a:xfrm>
            <a:off x="714348" y="1357304"/>
            <a:ext cx="502330" cy="50233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lt1">
              <a:alpha val="22745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" name="TextBox 30"/>
          <p:cNvSpPr txBox="1"/>
          <p:nvPr/>
        </p:nvSpPr>
        <p:spPr>
          <a:xfrm>
            <a:off x="928662" y="1214428"/>
            <a:ext cx="7286676" cy="2108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zh-TW" altLang="en-US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到 </a:t>
            </a: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App Center </a:t>
            </a:r>
            <a:r>
              <a:rPr lang="zh-TW" altLang="en-US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安裝 </a:t>
            </a:r>
            <a:r>
              <a:rPr lang="en-US" altLang="zh-TW" sz="1800" dirty="0" err="1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QButton</a:t>
            </a:r>
            <a:endParaRPr lang="zh-TW" altLang="en-US" sz="1800" dirty="0">
              <a:solidFill>
                <a:schemeClr val="tx2">
                  <a:lumMod val="1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zh-TW" altLang="en-US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開啟 </a:t>
            </a:r>
            <a:r>
              <a:rPr lang="en-US" altLang="zh-TW" sz="1800" dirty="0" err="1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QButton</a:t>
            </a: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並完成三步驟安裝精靈</a:t>
            </a: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zh-TW" altLang="en-US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按下遙控器上的紅色按鈕就可立即體驗</a:t>
            </a:r>
            <a:endParaRPr lang="en-US" altLang="zh-TW" sz="1800" dirty="0">
              <a:solidFill>
                <a:schemeClr val="tx2">
                  <a:lumMod val="1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zh-TW" altLang="en-US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800" dirty="0" err="1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QButton</a:t>
            </a:r>
            <a:r>
              <a:rPr lang="en-US" altLang="zh-TW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sz="1800" dirty="0">
                <a:solidFill>
                  <a:schemeClr val="tx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預設音樂</a:t>
            </a:r>
            <a:endParaRPr lang="en-US" altLang="zh-TW" sz="1800" dirty="0">
              <a:solidFill>
                <a:schemeClr val="tx2">
                  <a:lumMod val="1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9" name="圖片 28" descr="audio_speakers_PNG1116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78" y="2571750"/>
            <a:ext cx="3809405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51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群組 37"/>
          <p:cNvGrpSpPr/>
          <p:nvPr/>
        </p:nvGrpSpPr>
        <p:grpSpPr>
          <a:xfrm>
            <a:off x="428596" y="2071684"/>
            <a:ext cx="5488360" cy="2286016"/>
            <a:chOff x="71406" y="2500312"/>
            <a:chExt cx="5831383" cy="2428892"/>
          </a:xfrm>
        </p:grpSpPr>
        <p:pic>
          <p:nvPicPr>
            <p:cNvPr id="13" name="圖片 12" descr="pimgpsh_fullsize_distr.png"/>
            <p:cNvPicPr>
              <a:picLocks noChangeAspect="1"/>
            </p:cNvPicPr>
            <p:nvPr/>
          </p:nvPicPr>
          <p:blipFill>
            <a:blip r:embed="rId3"/>
            <a:srcRect b="5556"/>
            <a:stretch>
              <a:fillRect/>
            </a:stretch>
          </p:blipFill>
          <p:spPr>
            <a:xfrm>
              <a:off x="281206" y="2500312"/>
              <a:ext cx="5019271" cy="2428892"/>
            </a:xfrm>
            <a:prstGeom prst="rect">
              <a:avLst/>
            </a:prstGeom>
          </p:spPr>
        </p:pic>
        <p:sp>
          <p:nvSpPr>
            <p:cNvPr id="14" name="Rectangle 1"/>
            <p:cNvSpPr/>
            <p:nvPr/>
          </p:nvSpPr>
          <p:spPr>
            <a:xfrm>
              <a:off x="71406" y="2901855"/>
              <a:ext cx="1745766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zh-TW" altLang="en-US" b="1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Arial Unicode MS" pitchFamily="34" charset="-120"/>
                </a:rPr>
                <a:t>視頻監控中心</a:t>
              </a:r>
              <a:endParaRPr lang="en-US" altLang="zh-TW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 Unicode MS" pitchFamily="34" charset="-120"/>
              </a:endParaRPr>
            </a:p>
            <a:p>
              <a:r>
                <a:rPr lang="zh-TW" altLang="en-US" dirty="0">
                  <a:solidFill>
                    <a:schemeClr val="bg2"/>
                  </a:solidFill>
                  <a:latin typeface="微軟正黑體" pitchFamily="34" charset="-120"/>
                  <a:ea typeface="微軟正黑體" pitchFamily="34" charset="-120"/>
                  <a:cs typeface="Arial Unicode MS" pitchFamily="34" charset="-120"/>
                </a:rPr>
                <a:t>播放即時監控畫面</a:t>
              </a:r>
              <a:endParaRPr lang="zh-TW" altLang="en-US" dirty="0">
                <a:solidFill>
                  <a:schemeClr val="bg2"/>
                </a:solidFill>
              </a:endParaRPr>
            </a:p>
          </p:txBody>
        </p:sp>
        <p:sp>
          <p:nvSpPr>
            <p:cNvPr id="15" name="Rectangle 1"/>
            <p:cNvSpPr/>
            <p:nvPr/>
          </p:nvSpPr>
          <p:spPr>
            <a:xfrm>
              <a:off x="71406" y="4048794"/>
              <a:ext cx="1606167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zh-TW" altLang="en-US" b="1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Arial Unicode MS" pitchFamily="34" charset="-120"/>
                </a:rPr>
                <a:t>數位音樂庫</a:t>
              </a:r>
              <a:endParaRPr lang="en-US" altLang="zh-TW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 Unicode MS" pitchFamily="34" charset="-120"/>
              </a:endParaRPr>
            </a:p>
            <a:p>
              <a:r>
                <a:rPr lang="zh-TW" altLang="en-US" dirty="0">
                  <a:solidFill>
                    <a:schemeClr val="bg2"/>
                  </a:solidFill>
                  <a:latin typeface="微軟正黑體" pitchFamily="34" charset="-120"/>
                  <a:ea typeface="微軟正黑體" pitchFamily="34" charset="-120"/>
                  <a:cs typeface="Arial Unicode MS" pitchFamily="34" charset="-120"/>
                </a:rPr>
                <a:t>停止播放音樂</a:t>
              </a:r>
              <a:endParaRPr lang="zh-TW" altLang="en-US" dirty="0">
                <a:solidFill>
                  <a:schemeClr val="bg2"/>
                </a:solidFill>
              </a:endParaRPr>
            </a:p>
          </p:txBody>
        </p:sp>
        <p:sp>
          <p:nvSpPr>
            <p:cNvPr id="16" name="Rectangle 1"/>
            <p:cNvSpPr/>
            <p:nvPr/>
          </p:nvSpPr>
          <p:spPr>
            <a:xfrm>
              <a:off x="4229699" y="2863601"/>
              <a:ext cx="1606167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zh-TW" altLang="en-US" b="1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Arial Unicode MS" pitchFamily="34" charset="-120"/>
                </a:rPr>
                <a:t>數位音樂庫</a:t>
              </a:r>
              <a:endParaRPr lang="en-US" altLang="zh-TW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 Unicode MS" pitchFamily="34" charset="-120"/>
              </a:endParaRPr>
            </a:p>
            <a:p>
              <a:r>
                <a:rPr lang="zh-TW" altLang="en-US" dirty="0">
                  <a:solidFill>
                    <a:schemeClr val="bg2"/>
                  </a:solidFill>
                  <a:latin typeface="微軟正黑體" pitchFamily="34" charset="-120"/>
                  <a:ea typeface="微軟正黑體" pitchFamily="34" charset="-120"/>
                  <a:cs typeface="Arial Unicode MS" pitchFamily="34" charset="-120"/>
                </a:rPr>
                <a:t>播放音樂</a:t>
              </a:r>
              <a:endParaRPr lang="en-US" altLang="zh-TW" dirty="0">
                <a:solidFill>
                  <a:schemeClr val="bg2"/>
                </a:solidFill>
                <a:latin typeface="微軟正黑體" pitchFamily="34" charset="-120"/>
                <a:ea typeface="微軟正黑體" pitchFamily="34" charset="-120"/>
                <a:cs typeface="Arial Unicode MS" pitchFamily="34" charset="-120"/>
              </a:endParaRPr>
            </a:p>
          </p:txBody>
        </p:sp>
        <p:sp>
          <p:nvSpPr>
            <p:cNvPr id="17" name="Rectangle 1"/>
            <p:cNvSpPr/>
            <p:nvPr/>
          </p:nvSpPr>
          <p:spPr>
            <a:xfrm>
              <a:off x="4296622" y="3867455"/>
              <a:ext cx="1606167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zh-TW" altLang="en-US" b="1" dirty="0">
                  <a:solidFill>
                    <a:srgbClr val="0070C0"/>
                  </a:solidFill>
                  <a:latin typeface="微軟正黑體" pitchFamily="34" charset="-120"/>
                  <a:ea typeface="微軟正黑體" pitchFamily="34" charset="-120"/>
                  <a:cs typeface="Arial Unicode MS" pitchFamily="34" charset="-120"/>
                </a:rPr>
                <a:t>視頻監控中心</a:t>
              </a:r>
              <a:endParaRPr lang="en-US" altLang="zh-TW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  <a:cs typeface="Arial Unicode MS" pitchFamily="34" charset="-120"/>
              </a:endParaRPr>
            </a:p>
            <a:p>
              <a:r>
                <a:rPr lang="zh-TW" altLang="en-US" dirty="0">
                  <a:solidFill>
                    <a:schemeClr val="bg2"/>
                  </a:solidFill>
                  <a:latin typeface="微軟正黑體" pitchFamily="34" charset="-120"/>
                  <a:ea typeface="微軟正黑體" pitchFamily="34" charset="-120"/>
                  <a:cs typeface="Arial Unicode MS" pitchFamily="34" charset="-120"/>
                </a:rPr>
                <a:t>停止播放</a:t>
              </a:r>
              <a:endParaRPr lang="en-US" altLang="zh-TW" dirty="0">
                <a:solidFill>
                  <a:schemeClr val="bg2"/>
                </a:solidFill>
                <a:latin typeface="微軟正黑體" pitchFamily="34" charset="-120"/>
                <a:ea typeface="微軟正黑體" pitchFamily="34" charset="-120"/>
                <a:cs typeface="Arial Unicode MS" pitchFamily="34" charset="-120"/>
              </a:endParaRPr>
            </a:p>
          </p:txBody>
        </p:sp>
      </p:grpSp>
      <p:cxnSp>
        <p:nvCxnSpPr>
          <p:cNvPr id="56" name="直線接點 55"/>
          <p:cNvCxnSpPr/>
          <p:nvPr/>
        </p:nvCxnSpPr>
        <p:spPr>
          <a:xfrm rot="5400000">
            <a:off x="4358480" y="4285468"/>
            <a:ext cx="42862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標題 1"/>
          <p:cNvSpPr>
            <a:spLocks noGrp="1"/>
          </p:cNvSpPr>
          <p:nvPr>
            <p:ph type="title"/>
          </p:nvPr>
        </p:nvSpPr>
        <p:spPr>
          <a:xfrm>
            <a:off x="214282" y="357170"/>
            <a:ext cx="8786873" cy="660551"/>
          </a:xfrm>
        </p:spPr>
        <p:txBody>
          <a:bodyPr/>
          <a:lstStyle/>
          <a:p>
            <a:r>
              <a:rPr lang="zh-TW" altLang="en-US" dirty="0"/>
              <a:t>簡單且直覺的操作介面</a:t>
            </a:r>
          </a:p>
        </p:txBody>
      </p:sp>
      <p:sp>
        <p:nvSpPr>
          <p:cNvPr id="26" name="Shape 120"/>
          <p:cNvSpPr/>
          <p:nvPr/>
        </p:nvSpPr>
        <p:spPr>
          <a:xfrm rot="5400000">
            <a:off x="3038917" y="38537"/>
            <a:ext cx="428090" cy="320958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Shape 121"/>
          <p:cNvSpPr/>
          <p:nvPr/>
        </p:nvSpPr>
        <p:spPr>
          <a:xfrm rot="16200000" flipH="1">
            <a:off x="1357290" y="1357304"/>
            <a:ext cx="576000" cy="576000"/>
          </a:xfrm>
          <a:prstGeom prst="ellipse">
            <a:avLst/>
          </a:prstGeom>
          <a:solidFill>
            <a:srgbClr val="3773E3"/>
          </a:solidFill>
          <a:ln w="50800" cap="flat" cmpd="sng">
            <a:solidFill>
              <a:srgbClr val="66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28" name="Shape 122"/>
          <p:cNvSpPr txBox="1"/>
          <p:nvPr/>
        </p:nvSpPr>
        <p:spPr>
          <a:xfrm>
            <a:off x="1360389" y="1460638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</a:p>
        </p:txBody>
      </p:sp>
      <p:sp>
        <p:nvSpPr>
          <p:cNvPr id="29" name="Shape 123"/>
          <p:cNvSpPr txBox="1"/>
          <p:nvPr/>
        </p:nvSpPr>
        <p:spPr>
          <a:xfrm>
            <a:off x="1928794" y="1483975"/>
            <a:ext cx="2675311" cy="301957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點擊顏色按鈕開啟規則設定頁面</a:t>
            </a:r>
          </a:p>
          <a:p>
            <a:br>
              <a:rPr lang="zh-TW" altLang="en-US" dirty="0"/>
            </a:br>
            <a:endParaRPr lang="en-US" sz="1400" b="1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40" name="群組 39"/>
          <p:cNvGrpSpPr/>
          <p:nvPr/>
        </p:nvGrpSpPr>
        <p:grpSpPr>
          <a:xfrm>
            <a:off x="3500430" y="4214824"/>
            <a:ext cx="3246815" cy="576000"/>
            <a:chOff x="5643538" y="3929072"/>
            <a:chExt cx="3246815" cy="576000"/>
          </a:xfrm>
        </p:grpSpPr>
        <p:grpSp>
          <p:nvGrpSpPr>
            <p:cNvPr id="39" name="群組 38"/>
            <p:cNvGrpSpPr/>
            <p:nvPr/>
          </p:nvGrpSpPr>
          <p:grpSpPr>
            <a:xfrm>
              <a:off x="5643538" y="3929072"/>
              <a:ext cx="2071734" cy="576000"/>
              <a:chOff x="5643538" y="3929072"/>
              <a:chExt cx="2071734" cy="576000"/>
            </a:xfrm>
          </p:grpSpPr>
          <p:sp>
            <p:nvSpPr>
              <p:cNvPr id="32" name="Shape 120"/>
              <p:cNvSpPr/>
              <p:nvPr/>
            </p:nvSpPr>
            <p:spPr>
              <a:xfrm rot="5400000">
                <a:off x="6610802" y="3324668"/>
                <a:ext cx="428088" cy="1780852"/>
              </a:xfrm>
              <a:prstGeom prst="round2SameRect">
                <a:avLst>
                  <a:gd name="adj1" fmla="val 48648"/>
                  <a:gd name="adj2" fmla="val 0"/>
                </a:avLst>
              </a:prstGeom>
              <a:solidFill>
                <a:srgbClr val="3773E3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3" name="Shape 121"/>
              <p:cNvSpPr/>
              <p:nvPr/>
            </p:nvSpPr>
            <p:spPr>
              <a:xfrm rot="16200000" flipH="1">
                <a:off x="5643538" y="3929072"/>
                <a:ext cx="576000" cy="576000"/>
              </a:xfrm>
              <a:prstGeom prst="ellipse">
                <a:avLst/>
              </a:prstGeom>
              <a:solidFill>
                <a:srgbClr val="3773E3"/>
              </a:solidFill>
              <a:ln w="50800" cap="flat" cmpd="sng">
                <a:solidFill>
                  <a:srgbClr val="66CC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800">
                  <a:solidFill>
                    <a:schemeClr val="lt1"/>
                  </a:solidFill>
                  <a:latin typeface="Arial Black"/>
                  <a:ea typeface="Arial Black"/>
                  <a:cs typeface="Arial Black"/>
                  <a:sym typeface="Arial Black"/>
                </a:endParaRPr>
              </a:p>
            </p:txBody>
          </p:sp>
          <p:sp>
            <p:nvSpPr>
              <p:cNvPr id="34" name="Shape 122"/>
              <p:cNvSpPr txBox="1"/>
              <p:nvPr/>
            </p:nvSpPr>
            <p:spPr>
              <a:xfrm>
                <a:off x="5646637" y="4032406"/>
                <a:ext cx="569802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0" rIns="91425" bIns="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SzPct val="25000"/>
                  <a:buNone/>
                </a:pPr>
                <a:r>
                  <a:rPr lang="en-US" sz="2400" b="1" dirty="0">
                    <a:solidFill>
                      <a:schemeClr val="bg1"/>
                    </a:solidFill>
                    <a:latin typeface="Arial"/>
                    <a:ea typeface="Arial"/>
                    <a:cs typeface="Arial"/>
                    <a:sym typeface="Arial"/>
                  </a:rPr>
                  <a:t>02</a:t>
                </a:r>
              </a:p>
            </p:txBody>
          </p:sp>
        </p:grpSp>
        <p:sp>
          <p:nvSpPr>
            <p:cNvPr id="35" name="Shape 123"/>
            <p:cNvSpPr txBox="1"/>
            <p:nvPr/>
          </p:nvSpPr>
          <p:spPr>
            <a:xfrm>
              <a:off x="6215042" y="4055743"/>
              <a:ext cx="2675311" cy="30195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r>
                <a:rPr lang="zh-TW" altLang="en-US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開啟或關閉規則</a:t>
              </a:r>
              <a:br>
                <a:rPr lang="zh-TW" altLang="en-US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</a:br>
              <a:endParaRPr lang="en-US" sz="1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</p:grpSp>
      <p:sp>
        <p:nvSpPr>
          <p:cNvPr id="20" name="圓角矩形 19"/>
          <p:cNvSpPr/>
          <p:nvPr/>
        </p:nvSpPr>
        <p:spPr>
          <a:xfrm>
            <a:off x="6294867" y="1372684"/>
            <a:ext cx="2497048" cy="128655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6" name="圖片 35" descr="pimgpsh_fullsize_dist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650" y="1214428"/>
            <a:ext cx="2863832" cy="1337257"/>
          </a:xfrm>
          <a:prstGeom prst="rect">
            <a:avLst/>
          </a:prstGeom>
        </p:spPr>
      </p:pic>
      <p:sp>
        <p:nvSpPr>
          <p:cNvPr id="44" name="Shape 120"/>
          <p:cNvSpPr/>
          <p:nvPr/>
        </p:nvSpPr>
        <p:spPr>
          <a:xfrm rot="5400000">
            <a:off x="7289479" y="1502475"/>
            <a:ext cx="570964" cy="285239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Shape 121"/>
          <p:cNvSpPr/>
          <p:nvPr/>
        </p:nvSpPr>
        <p:spPr>
          <a:xfrm rot="16200000" flipH="1">
            <a:off x="5857884" y="2638692"/>
            <a:ext cx="576000" cy="576000"/>
          </a:xfrm>
          <a:prstGeom prst="ellipse">
            <a:avLst/>
          </a:prstGeom>
          <a:solidFill>
            <a:srgbClr val="3773E3"/>
          </a:solidFill>
          <a:ln w="50800" cap="flat" cmpd="sng">
            <a:solidFill>
              <a:srgbClr val="66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46" name="Shape 122"/>
          <p:cNvSpPr txBox="1"/>
          <p:nvPr/>
        </p:nvSpPr>
        <p:spPr>
          <a:xfrm>
            <a:off x="5860983" y="2742026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</a:p>
        </p:txBody>
      </p:sp>
      <p:sp>
        <p:nvSpPr>
          <p:cNvPr id="43" name="Shape 123"/>
          <p:cNvSpPr txBox="1"/>
          <p:nvPr/>
        </p:nvSpPr>
        <p:spPr>
          <a:xfrm>
            <a:off x="6429388" y="2698421"/>
            <a:ext cx="3000396" cy="301957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選擇應用程式拖曳到左方</a:t>
            </a:r>
            <a:endParaRPr lang="en-US" altLang="zh-TW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設定規則</a:t>
            </a:r>
            <a:endParaRPr lang="en-US" sz="14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cxnSp>
        <p:nvCxnSpPr>
          <p:cNvPr id="51" name="直線接點 50"/>
          <p:cNvCxnSpPr/>
          <p:nvPr/>
        </p:nvCxnSpPr>
        <p:spPr>
          <a:xfrm rot="5400000">
            <a:off x="2144299" y="2714229"/>
            <a:ext cx="171371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接點 53"/>
          <p:cNvCxnSpPr/>
          <p:nvPr/>
        </p:nvCxnSpPr>
        <p:spPr>
          <a:xfrm rot="5400000">
            <a:off x="8787604" y="2142328"/>
            <a:ext cx="714380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接點 40"/>
          <p:cNvCxnSpPr/>
          <p:nvPr/>
        </p:nvCxnSpPr>
        <p:spPr>
          <a:xfrm rot="5400000">
            <a:off x="7073124" y="2499518"/>
            <a:ext cx="42862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530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35"/>
          <p:cNvSpPr txBox="1">
            <a:spLocks noGrp="1"/>
          </p:cNvSpPr>
          <p:nvPr>
            <p:ph type="title"/>
          </p:nvPr>
        </p:nvSpPr>
        <p:spPr>
          <a:xfrm>
            <a:off x="0" y="357172"/>
            <a:ext cx="9144000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zh-TW" altLang="en-US" dirty="0"/>
              <a:t>一鍵搞定生活的大小事</a:t>
            </a:r>
            <a:r>
              <a:rPr lang="en-US" altLang="zh-TW" dirty="0"/>
              <a:t>! </a:t>
            </a:r>
            <a:endParaRPr lang="en-US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" name="圖片 11" descr="QButton_icon_51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78" y="1571618"/>
            <a:ext cx="1995802" cy="1643056"/>
          </a:xfrm>
          <a:prstGeom prst="rect">
            <a:avLst/>
          </a:prstGeom>
        </p:spPr>
      </p:pic>
      <p:sp>
        <p:nvSpPr>
          <p:cNvPr id="7" name="Shape 79"/>
          <p:cNvSpPr/>
          <p:nvPr/>
        </p:nvSpPr>
        <p:spPr>
          <a:xfrm>
            <a:off x="571472" y="1571618"/>
            <a:ext cx="2781620" cy="2868922"/>
          </a:xfrm>
          <a:prstGeom prst="roundRect">
            <a:avLst>
              <a:gd name="adj" fmla="val 3968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Shape 83"/>
          <p:cNvSpPr/>
          <p:nvPr/>
        </p:nvSpPr>
        <p:spPr>
          <a:xfrm rot="5400000">
            <a:off x="2495836" y="1797333"/>
            <a:ext cx="502330" cy="50233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lt1">
              <a:alpha val="22745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11"/>
          <p:cNvSpPr txBox="1"/>
          <p:nvPr/>
        </p:nvSpPr>
        <p:spPr>
          <a:xfrm>
            <a:off x="995638" y="1979067"/>
            <a:ext cx="14242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支援機種</a:t>
            </a:r>
            <a:endParaRPr lang="en-US" sz="2400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0" name="TextBox 11"/>
          <p:cNvSpPr txBox="1"/>
          <p:nvPr/>
        </p:nvSpPr>
        <p:spPr>
          <a:xfrm>
            <a:off x="1062614" y="2428874"/>
            <a:ext cx="1428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TS-X53A</a:t>
            </a:r>
          </a:p>
          <a:p>
            <a:r>
              <a: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TVS-X73</a:t>
            </a:r>
          </a:p>
          <a:p>
            <a:r>
              <a: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TVS-X82</a:t>
            </a:r>
          </a:p>
        </p:txBody>
      </p:sp>
      <p:sp>
        <p:nvSpPr>
          <p:cNvPr id="14" name="Shape 79"/>
          <p:cNvSpPr/>
          <p:nvPr/>
        </p:nvSpPr>
        <p:spPr>
          <a:xfrm>
            <a:off x="3643306" y="1571618"/>
            <a:ext cx="2781620" cy="2868922"/>
          </a:xfrm>
          <a:prstGeom prst="roundRect">
            <a:avLst>
              <a:gd name="adj" fmla="val 3968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Shape 83"/>
          <p:cNvSpPr/>
          <p:nvPr/>
        </p:nvSpPr>
        <p:spPr>
          <a:xfrm rot="5400000">
            <a:off x="5567670" y="1797333"/>
            <a:ext cx="502330" cy="50233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lt1">
              <a:alpha val="22745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TextBox 11"/>
          <p:cNvSpPr txBox="1"/>
          <p:nvPr/>
        </p:nvSpPr>
        <p:spPr>
          <a:xfrm>
            <a:off x="3786182" y="1979067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即將支援機種</a:t>
            </a:r>
            <a:endParaRPr lang="en-US" sz="2400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7" name="TextBox 11"/>
          <p:cNvSpPr txBox="1"/>
          <p:nvPr/>
        </p:nvSpPr>
        <p:spPr>
          <a:xfrm>
            <a:off x="3857620" y="2428874"/>
            <a:ext cx="2214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TS-X51A</a:t>
            </a:r>
          </a:p>
          <a:p>
            <a:r>
              <a: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TS-X51+</a:t>
            </a:r>
          </a:p>
          <a:p>
            <a:r>
              <a: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TS-X53B</a:t>
            </a:r>
          </a:p>
          <a:p>
            <a:r>
              <a: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TS-X53Bmini</a:t>
            </a:r>
          </a:p>
        </p:txBody>
      </p:sp>
    </p:spTree>
    <p:extLst>
      <p:ext uri="{BB962C8B-B14F-4D97-AF65-F5344CB8AC3E}">
        <p14:creationId xmlns:p14="http://schemas.microsoft.com/office/powerpoint/2010/main" val="12342526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0" y="1785932"/>
            <a:ext cx="9144000" cy="192882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 algn="ctr">
              <a:buClr>
                <a:srgbClr val="002060"/>
              </a:buClr>
              <a:buSzPct val="25000"/>
            </a:pPr>
            <a:r>
              <a:rPr lang="en-US" altLang="zh-TW" sz="6000" b="1" dirty="0">
                <a:solidFill>
                  <a:srgbClr val="002060"/>
                </a:solidFill>
              </a:rPr>
              <a:t>Thunderbolt NAS</a:t>
            </a:r>
            <a:endParaRPr lang="en-US" altLang="zh-TW" sz="4800" b="1" dirty="0">
              <a:solidFill>
                <a:srgbClr val="002060"/>
              </a:solidFill>
            </a:endParaRPr>
          </a:p>
          <a:p>
            <a:pPr lvl="0" algn="ctr">
              <a:buClr>
                <a:srgbClr val="002060"/>
              </a:buClr>
              <a:buSzPct val="25000"/>
            </a:pPr>
            <a:r>
              <a:rPr lang="zh-TW" altLang="en-US" sz="4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高效能應用</a:t>
            </a:r>
            <a:endParaRPr lang="zh-TW" sz="4400" b="1" i="0" u="none" strike="noStrike" cap="none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  <a:cs typeface="Microsoft JhengHei"/>
              <a:sym typeface="Microsoft JhengHe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D:\工作進行中\20170911直播母版16比9\20170925直播ppt元素\元素\閃.png"/>
          <p:cNvPicPr>
            <a:picLocks noChangeAspect="1" noChangeArrowheads="1"/>
          </p:cNvPicPr>
          <p:nvPr/>
        </p:nvPicPr>
        <p:blipFill>
          <a:blip r:embed="rId2">
            <a:lum bright="7000"/>
          </a:blip>
          <a:srcRect/>
          <a:stretch>
            <a:fillRect/>
          </a:stretch>
        </p:blipFill>
        <p:spPr bwMode="auto">
          <a:xfrm>
            <a:off x="2214546" y="1785932"/>
            <a:ext cx="8494713" cy="3187700"/>
          </a:xfrm>
          <a:prstGeom prst="rect">
            <a:avLst/>
          </a:prstGeom>
          <a:noFill/>
        </p:spPr>
      </p:pic>
      <p:pic>
        <p:nvPicPr>
          <p:cNvPr id="1027" name="Picture 3" descr="D:\工作進行中\20170911直播母版16比9\20170925直播ppt元素\元素\TVS-1582TU+TVS-882ST3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429006"/>
            <a:ext cx="3360558" cy="1486092"/>
          </a:xfrm>
          <a:prstGeom prst="rect">
            <a:avLst/>
          </a:prstGeom>
          <a:noFill/>
        </p:spPr>
      </p:pic>
      <p:pic>
        <p:nvPicPr>
          <p:cNvPr id="1028" name="Picture 4" descr="D:\工作進行中\20170911直播母版16比9\20170925直播ppt元素\元素\TS-43BT3+33_b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28546" y="1857370"/>
            <a:ext cx="3700512" cy="3157316"/>
          </a:xfrm>
          <a:prstGeom prst="rect">
            <a:avLst/>
          </a:prstGeom>
          <a:noFill/>
        </p:spPr>
      </p:pic>
      <p:pic>
        <p:nvPicPr>
          <p:cNvPr id="1026" name="Picture 2" descr="D:\工作進行中\20170911直播母版16比9\20170925直播ppt元素\元素\TVS-X82T Series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4810" y="1512346"/>
            <a:ext cx="4762488" cy="163090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完整的 </a:t>
            </a:r>
            <a:r>
              <a:rPr lang="en-US" altLang="zh-TW" dirty="0"/>
              <a:t>Thunderbolt NAS </a:t>
            </a:r>
            <a:r>
              <a:rPr lang="zh-TW" altLang="en-US" dirty="0"/>
              <a:t>產品線</a:t>
            </a:r>
            <a:r>
              <a:rPr lang="en-US" dirty="0"/>
              <a:t>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43042" y="4643452"/>
            <a:ext cx="9701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TS-453BT3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53148" y="2798230"/>
            <a:ext cx="12234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+mn-lt"/>
                <a:ea typeface="微軟正黑體" pitchFamily="34" charset="-120"/>
              </a:rPr>
              <a:t>TVS-x82T</a:t>
            </a:r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系列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390932" y="4629346"/>
            <a:ext cx="10807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TVS-1582TU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105444" y="4629346"/>
            <a:ext cx="1072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TVS-882ST3</a:t>
            </a:r>
          </a:p>
        </p:txBody>
      </p:sp>
      <p:pic>
        <p:nvPicPr>
          <p:cNvPr id="20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0100" y="1285866"/>
            <a:ext cx="2276040" cy="5289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16960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圓角矩形 21"/>
          <p:cNvSpPr/>
          <p:nvPr/>
        </p:nvSpPr>
        <p:spPr>
          <a:xfrm>
            <a:off x="395536" y="3507854"/>
            <a:ext cx="3168352" cy="1152128"/>
          </a:xfrm>
          <a:prstGeom prst="roundRect">
            <a:avLst/>
          </a:prstGeom>
          <a:noFill/>
          <a:ln>
            <a:solidFill>
              <a:srgbClr val="3773E3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跨平台協同作業</a:t>
            </a:r>
            <a:endParaRPr lang="en-US" dirty="0"/>
          </a:p>
        </p:txBody>
      </p:sp>
      <p:grpSp>
        <p:nvGrpSpPr>
          <p:cNvPr id="6" name="群組 5"/>
          <p:cNvGrpSpPr/>
          <p:nvPr/>
        </p:nvGrpSpPr>
        <p:grpSpPr>
          <a:xfrm>
            <a:off x="395536" y="1563638"/>
            <a:ext cx="8393868" cy="2008600"/>
            <a:chOff x="467544" y="1563638"/>
            <a:chExt cx="8393868" cy="2008600"/>
          </a:xfrm>
        </p:grpSpPr>
        <p:pic>
          <p:nvPicPr>
            <p:cNvPr id="11" name="Picture 10" descr="TBT_cross_platform_sharing.gi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9672" y="1681396"/>
              <a:ext cx="5897207" cy="1800200"/>
            </a:xfrm>
            <a:prstGeom prst="rect">
              <a:avLst/>
            </a:prstGeom>
          </p:spPr>
        </p:pic>
        <p:pic>
          <p:nvPicPr>
            <p:cNvPr id="14" name="Picture 2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71420" y="2000496"/>
              <a:ext cx="1089992" cy="1089992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15" name="圖片 5" descr="Apple-logo.jp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7544" y="2001702"/>
              <a:ext cx="1101896" cy="110189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12" name="TextBox 11"/>
            <p:cNvSpPr txBox="1"/>
            <p:nvPr/>
          </p:nvSpPr>
          <p:spPr>
            <a:xfrm>
              <a:off x="2699792" y="2761516"/>
              <a:ext cx="108012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Thunderbolt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5796136" y="2761516"/>
              <a:ext cx="93610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Ethernet</a:t>
              </a:r>
            </a:p>
          </p:txBody>
        </p:sp>
        <p:cxnSp>
          <p:nvCxnSpPr>
            <p:cNvPr id="10" name="直線接點 9"/>
            <p:cNvCxnSpPr/>
            <p:nvPr/>
          </p:nvCxnSpPr>
          <p:spPr>
            <a:xfrm rot="10800000">
              <a:off x="4515023" y="2661538"/>
              <a:ext cx="2071702" cy="1588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線接點 17"/>
            <p:cNvCxnSpPr/>
            <p:nvPr/>
          </p:nvCxnSpPr>
          <p:spPr>
            <a:xfrm rot="10800000">
              <a:off x="2643174" y="2660332"/>
              <a:ext cx="2071702" cy="1588"/>
            </a:xfrm>
            <a:prstGeom prst="line">
              <a:avLst/>
            </a:prstGeom>
            <a:ln w="28575">
              <a:solidFill>
                <a:srgbClr val="3773E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" name="Shape 238"/>
            <p:cNvPicPr preferRelativeResize="0"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737892" y="1563638"/>
              <a:ext cx="2000264" cy="200860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" name="群組 6"/>
          <p:cNvGrpSpPr/>
          <p:nvPr/>
        </p:nvGrpSpPr>
        <p:grpSpPr>
          <a:xfrm>
            <a:off x="539552" y="3651870"/>
            <a:ext cx="3024336" cy="981690"/>
            <a:chOff x="539552" y="3651870"/>
            <a:chExt cx="3024336" cy="981690"/>
          </a:xfrm>
        </p:grpSpPr>
        <p:sp>
          <p:nvSpPr>
            <p:cNvPr id="3" name="圓角矩形 2"/>
            <p:cNvSpPr/>
            <p:nvPr/>
          </p:nvSpPr>
          <p:spPr>
            <a:xfrm>
              <a:off x="611560" y="3867894"/>
              <a:ext cx="2736304" cy="504056"/>
            </a:xfrm>
            <a:prstGeom prst="roundRect">
              <a:avLst>
                <a:gd name="adj" fmla="val 11882"/>
              </a:avLst>
            </a:prstGeom>
            <a:solidFill>
              <a:srgbClr val="3773E3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13" name="TextBox 11"/>
            <p:cNvSpPr txBox="1"/>
            <p:nvPr/>
          </p:nvSpPr>
          <p:spPr>
            <a:xfrm>
              <a:off x="539552" y="4371950"/>
              <a:ext cx="3024336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100" dirty="0">
                  <a:solidFill>
                    <a:schemeClr val="bg2">
                      <a:lumMod val="50000"/>
                    </a:schemeClr>
                  </a:solidFill>
                </a:rPr>
                <a:t>Apple </a:t>
              </a:r>
              <a:r>
                <a:rPr lang="hu-HU" altLang="zh-TW" sz="1100" dirty="0">
                  <a:solidFill>
                    <a:schemeClr val="bg2">
                      <a:lumMod val="50000"/>
                    </a:schemeClr>
                  </a:solidFill>
                </a:rPr>
                <a:t>Thunderbolt 3 </a:t>
              </a:r>
              <a:r>
                <a:rPr lang="zh-TW" altLang="hu-HU" sz="11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</a:rPr>
                <a:t>對</a:t>
              </a:r>
              <a:r>
                <a:rPr lang="hu-HU" altLang="zh-TW" sz="1100" dirty="0">
                  <a:solidFill>
                    <a:schemeClr val="bg2">
                      <a:lumMod val="50000"/>
                    </a:schemeClr>
                  </a:solidFill>
                </a:rPr>
                <a:t> Thunderbolt 2 </a:t>
              </a:r>
              <a:r>
                <a:rPr lang="zh-TW" altLang="hu-HU" sz="1100" dirty="0">
                  <a:solidFill>
                    <a:schemeClr val="bg2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</a:rPr>
                <a:t>轉接器</a:t>
              </a:r>
              <a:endParaRPr lang="en-US" sz="1100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19" name="Shape 882"/>
            <p:cNvSpPr/>
            <p:nvPr/>
          </p:nvSpPr>
          <p:spPr>
            <a:xfrm flipH="1">
              <a:off x="539552" y="3651870"/>
              <a:ext cx="273183" cy="212852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51626" y="29908"/>
                  </a:moveTo>
                  <a:cubicBezTo>
                    <a:pt x="55535" y="29908"/>
                    <a:pt x="58705" y="33750"/>
                    <a:pt x="58705" y="38489"/>
                  </a:cubicBezTo>
                  <a:cubicBezTo>
                    <a:pt x="58705" y="43229"/>
                    <a:pt x="55535" y="47071"/>
                    <a:pt x="51626" y="47071"/>
                  </a:cubicBezTo>
                  <a:cubicBezTo>
                    <a:pt x="47716" y="47071"/>
                    <a:pt x="44546" y="43229"/>
                    <a:pt x="44546" y="38489"/>
                  </a:cubicBezTo>
                  <a:cubicBezTo>
                    <a:pt x="44546" y="33750"/>
                    <a:pt x="47716" y="29908"/>
                    <a:pt x="51626" y="29908"/>
                  </a:cubicBezTo>
                  <a:close/>
                  <a:moveTo>
                    <a:pt x="74345" y="29908"/>
                  </a:moveTo>
                  <a:cubicBezTo>
                    <a:pt x="78255" y="29908"/>
                    <a:pt x="81424" y="33750"/>
                    <a:pt x="81424" y="38489"/>
                  </a:cubicBezTo>
                  <a:cubicBezTo>
                    <a:pt x="81424" y="43229"/>
                    <a:pt x="78255" y="47071"/>
                    <a:pt x="74345" y="47071"/>
                  </a:cubicBezTo>
                  <a:cubicBezTo>
                    <a:pt x="70435" y="47071"/>
                    <a:pt x="67266" y="43229"/>
                    <a:pt x="67266" y="38489"/>
                  </a:cubicBezTo>
                  <a:cubicBezTo>
                    <a:pt x="67266" y="33750"/>
                    <a:pt x="70435" y="29908"/>
                    <a:pt x="74345" y="29908"/>
                  </a:cubicBezTo>
                  <a:close/>
                  <a:moveTo>
                    <a:pt x="97064" y="29908"/>
                  </a:moveTo>
                  <a:cubicBezTo>
                    <a:pt x="100974" y="29908"/>
                    <a:pt x="104143" y="33750"/>
                    <a:pt x="104143" y="38489"/>
                  </a:cubicBezTo>
                  <a:cubicBezTo>
                    <a:pt x="104143" y="43229"/>
                    <a:pt x="100974" y="47071"/>
                    <a:pt x="97064" y="47071"/>
                  </a:cubicBezTo>
                  <a:cubicBezTo>
                    <a:pt x="93154" y="47071"/>
                    <a:pt x="89985" y="43229"/>
                    <a:pt x="89985" y="38489"/>
                  </a:cubicBezTo>
                  <a:cubicBezTo>
                    <a:pt x="89985" y="33750"/>
                    <a:pt x="93154" y="29908"/>
                    <a:pt x="97064" y="29908"/>
                  </a:cubicBezTo>
                  <a:close/>
                  <a:moveTo>
                    <a:pt x="25253" y="25746"/>
                  </a:moveTo>
                  <a:lnTo>
                    <a:pt x="12341" y="25746"/>
                  </a:lnTo>
                  <a:cubicBezTo>
                    <a:pt x="5525" y="25746"/>
                    <a:pt x="0" y="32444"/>
                    <a:pt x="0" y="40707"/>
                  </a:cubicBezTo>
                  <a:lnTo>
                    <a:pt x="0" y="88250"/>
                  </a:lnTo>
                  <a:cubicBezTo>
                    <a:pt x="0" y="96512"/>
                    <a:pt x="5525" y="103210"/>
                    <a:pt x="12341" y="103210"/>
                  </a:cubicBezTo>
                  <a:lnTo>
                    <a:pt x="26542" y="103210"/>
                  </a:lnTo>
                  <a:cubicBezTo>
                    <a:pt x="23858" y="108250"/>
                    <a:pt x="24133" y="111919"/>
                    <a:pt x="10259" y="120000"/>
                  </a:cubicBezTo>
                  <a:cubicBezTo>
                    <a:pt x="33603" y="116808"/>
                    <a:pt x="37236" y="115403"/>
                    <a:pt x="48279" y="103210"/>
                  </a:cubicBezTo>
                  <a:lnTo>
                    <a:pt x="78967" y="103210"/>
                  </a:lnTo>
                  <a:cubicBezTo>
                    <a:pt x="83972" y="103210"/>
                    <a:pt x="88281" y="99599"/>
                    <a:pt x="90194" y="94396"/>
                  </a:cubicBezTo>
                  <a:cubicBezTo>
                    <a:pt x="82256" y="91458"/>
                    <a:pt x="75819" y="87372"/>
                    <a:pt x="68282" y="81348"/>
                  </a:cubicBezTo>
                  <a:lnTo>
                    <a:pt x="37594" y="81348"/>
                  </a:lnTo>
                  <a:cubicBezTo>
                    <a:pt x="30778" y="81348"/>
                    <a:pt x="25253" y="74650"/>
                    <a:pt x="25253" y="66387"/>
                  </a:cubicBezTo>
                  <a:lnTo>
                    <a:pt x="25253" y="25746"/>
                  </a:lnTo>
                  <a:close/>
                  <a:moveTo>
                    <a:pt x="107658" y="0"/>
                  </a:moveTo>
                  <a:lnTo>
                    <a:pt x="41032" y="0"/>
                  </a:lnTo>
                  <a:cubicBezTo>
                    <a:pt x="34216" y="0"/>
                    <a:pt x="28690" y="6698"/>
                    <a:pt x="28690" y="14960"/>
                  </a:cubicBezTo>
                  <a:lnTo>
                    <a:pt x="28690" y="62503"/>
                  </a:lnTo>
                  <a:cubicBezTo>
                    <a:pt x="28690" y="70766"/>
                    <a:pt x="34216" y="77464"/>
                    <a:pt x="41032" y="77464"/>
                  </a:cubicBezTo>
                  <a:lnTo>
                    <a:pt x="71720" y="77464"/>
                  </a:lnTo>
                  <a:cubicBezTo>
                    <a:pt x="85817" y="88731"/>
                    <a:pt x="91486" y="90753"/>
                    <a:pt x="114830" y="93944"/>
                  </a:cubicBezTo>
                  <a:cubicBezTo>
                    <a:pt x="101210" y="84938"/>
                    <a:pt x="99704" y="85896"/>
                    <a:pt x="93457" y="77464"/>
                  </a:cubicBezTo>
                  <a:lnTo>
                    <a:pt x="107658" y="77464"/>
                  </a:lnTo>
                  <a:cubicBezTo>
                    <a:pt x="114474" y="77464"/>
                    <a:pt x="120000" y="70766"/>
                    <a:pt x="120000" y="62503"/>
                  </a:cubicBezTo>
                  <a:lnTo>
                    <a:pt x="120000" y="14960"/>
                  </a:lnTo>
                  <a:cubicBezTo>
                    <a:pt x="120000" y="6698"/>
                    <a:pt x="114474" y="0"/>
                    <a:pt x="10765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9" name="圖片 8" descr="MMEL2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712095" y="3055391"/>
              <a:ext cx="463225" cy="2088232"/>
            </a:xfrm>
            <a:prstGeom prst="rect">
              <a:avLst/>
            </a:prstGeom>
          </p:spPr>
        </p:pic>
      </p:grpSp>
      <p:sp>
        <p:nvSpPr>
          <p:cNvPr id="20" name="TextBox 11"/>
          <p:cNvSpPr txBox="1"/>
          <p:nvPr/>
        </p:nvSpPr>
        <p:spPr>
          <a:xfrm>
            <a:off x="611560" y="3579862"/>
            <a:ext cx="367240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altLang="zh-TW" sz="1500" b="1" dirty="0">
                <a:solidFill>
                  <a:srgbClr val="000090"/>
                </a:solidFill>
                <a:latin typeface="微軟正黑體"/>
                <a:ea typeface="微軟正黑體"/>
                <a:cs typeface="微軟正黑體"/>
              </a:rPr>
              <a:t>Thunderbolt 2 </a:t>
            </a:r>
            <a:r>
              <a:rPr lang="zh-TW" altLang="en-US" sz="1500" b="1" dirty="0">
                <a:solidFill>
                  <a:srgbClr val="000090"/>
                </a:solidFill>
                <a:latin typeface="微軟正黑體"/>
                <a:ea typeface="微軟正黑體"/>
                <a:cs typeface="微軟正黑體"/>
              </a:rPr>
              <a:t>Ｍ</a:t>
            </a:r>
            <a:r>
              <a:rPr lang="zh-TW" altLang="zh-TW" sz="1500" b="1" dirty="0">
                <a:solidFill>
                  <a:srgbClr val="000090"/>
                </a:solidFill>
                <a:latin typeface="微軟正黑體"/>
                <a:ea typeface="微軟正黑體"/>
                <a:cs typeface="微軟正黑體"/>
              </a:rPr>
              <a:t>a</a:t>
            </a:r>
            <a:r>
              <a:rPr lang="en-US" altLang="zh-TW" sz="1500" b="1" dirty="0">
                <a:solidFill>
                  <a:srgbClr val="000090"/>
                </a:solidFill>
                <a:latin typeface="微軟正黑體"/>
                <a:ea typeface="微軟正黑體"/>
                <a:cs typeface="微軟正黑體"/>
              </a:rPr>
              <a:t>c/PC</a:t>
            </a:r>
            <a:r>
              <a:rPr lang="zh-TW" altLang="en-US" sz="1500" b="1" dirty="0">
                <a:solidFill>
                  <a:srgbClr val="000090"/>
                </a:solidFill>
                <a:latin typeface="微軟正黑體"/>
                <a:ea typeface="微軟正黑體"/>
                <a:cs typeface="微軟正黑體"/>
              </a:rPr>
              <a:t> 也可用</a:t>
            </a:r>
            <a:endParaRPr lang="en-US" sz="1500" b="1" dirty="0">
              <a:solidFill>
                <a:srgbClr val="000090"/>
              </a:solidFill>
              <a:latin typeface="微軟正黑體"/>
              <a:ea typeface="微軟正黑體"/>
              <a:cs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32978338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讓資料有個更快、更大、更安全的家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b="3016"/>
          <a:stretch>
            <a:fillRect/>
          </a:stretch>
        </p:blipFill>
        <p:spPr>
          <a:xfrm>
            <a:off x="251520" y="3206986"/>
            <a:ext cx="3944506" cy="1722218"/>
          </a:xfrm>
          <a:prstGeom prst="rect">
            <a:avLst/>
          </a:prstGeom>
        </p:spPr>
      </p:pic>
      <p:pic>
        <p:nvPicPr>
          <p:cNvPr id="6" name="Shape 238"/>
          <p:cNvPicPr preferRelativeResize="0"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6250" y="2414898"/>
            <a:ext cx="938494" cy="94240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IMAC.jpe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857224" y="1797700"/>
            <a:ext cx="1872208" cy="1548172"/>
          </a:xfrm>
          <a:prstGeom prst="rect">
            <a:avLst/>
          </a:prstGeom>
        </p:spPr>
      </p:pic>
      <p:sp>
        <p:nvSpPr>
          <p:cNvPr id="28" name="Rectangle 27"/>
          <p:cNvSpPr/>
          <p:nvPr/>
        </p:nvSpPr>
        <p:spPr>
          <a:xfrm>
            <a:off x="4139952" y="3571882"/>
            <a:ext cx="1152128" cy="1285884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29" name="Rectangle 28"/>
          <p:cNvSpPr/>
          <p:nvPr/>
        </p:nvSpPr>
        <p:spPr>
          <a:xfrm>
            <a:off x="4139952" y="1419622"/>
            <a:ext cx="1152128" cy="24482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  <a:ln>
            <a:noFill/>
          </a:ln>
          <a:effectLst>
            <a:outerShdw blurRad="40000" dist="23000" dir="5400000" rotWithShape="0">
              <a:schemeClr val="tx1">
                <a:alpha val="35000"/>
              </a:scheme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1016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>30TB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143372" y="2931790"/>
            <a:ext cx="11460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TS-453BT3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357686" y="4509329"/>
            <a:ext cx="822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iMac 27”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715008" y="1500180"/>
            <a:ext cx="2994731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spcBef>
                <a:spcPts val="600"/>
              </a:spcBef>
              <a:buFont typeface="Wingdings" charset="2"/>
              <a:buChar char="ü"/>
            </a:pPr>
            <a:r>
              <a:rPr lang="en-US" altLang="zh-TW" sz="1800" dirty="0">
                <a:solidFill>
                  <a:srgbClr val="C00000"/>
                </a:solidFill>
                <a:latin typeface="微軟正黑體" pitchFamily="34" charset="-120"/>
                <a:ea typeface="微軟正黑體" pitchFamily="34" charset="-120"/>
              </a:rPr>
              <a:t>Thunderbolt 3</a:t>
            </a:r>
            <a:r>
              <a:rPr lang="zh-TW" altLang="en-US" sz="1800" dirty="0">
                <a:solidFill>
                  <a:srgbClr val="C00000"/>
                </a:solidFill>
                <a:latin typeface="微軟正黑體" pitchFamily="34" charset="-120"/>
                <a:ea typeface="微軟正黑體" pitchFamily="34" charset="-120"/>
              </a:rPr>
              <a:t> 高速存取</a:t>
            </a:r>
            <a:endParaRPr lang="en-US" altLang="zh-TW" sz="1800" dirty="0">
              <a:solidFill>
                <a:srgbClr val="C000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spcBef>
                <a:spcPts val="600"/>
              </a:spcBef>
              <a:buFont typeface="Wingdings" charset="2"/>
              <a:buChar char="ü"/>
            </a:pPr>
            <a:r>
              <a:rPr lang="zh-TW" altLang="en-US" sz="18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</a:rPr>
              <a:t>容量增加 </a:t>
            </a:r>
            <a:r>
              <a:rPr lang="en-US" altLang="zh-TW" sz="2400" b="1" dirty="0">
                <a:solidFill>
                  <a:srgbClr val="C00000"/>
                </a:solidFill>
                <a:latin typeface="微軟正黑體" pitchFamily="34" charset="-120"/>
                <a:ea typeface="微軟正黑體" pitchFamily="34" charset="-120"/>
              </a:rPr>
              <a:t>10</a:t>
            </a:r>
            <a:r>
              <a:rPr lang="zh-TW" altLang="en-US" sz="18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</a:rPr>
              <a:t> 倍以上</a:t>
            </a:r>
            <a:endParaRPr lang="en-US" altLang="zh-TW" sz="1800" dirty="0">
              <a:solidFill>
                <a:srgbClr val="0070C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spcBef>
                <a:spcPts val="600"/>
              </a:spcBef>
              <a:buFont typeface="Wingdings" charset="2"/>
              <a:buChar char="ü"/>
            </a:pPr>
            <a:r>
              <a:rPr lang="zh-TW" altLang="en-US" sz="18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</a:rPr>
              <a:t>磁碟陣列保護</a:t>
            </a:r>
            <a:r>
              <a:rPr lang="en-US" altLang="zh-TW" sz="18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</a:rPr>
              <a:t>: </a:t>
            </a:r>
            <a:r>
              <a:rPr lang="zh-TW" altLang="en-US" sz="2400" b="1" dirty="0">
                <a:solidFill>
                  <a:srgbClr val="C00000"/>
                </a:solidFill>
                <a:latin typeface="微軟正黑體" pitchFamily="34" charset="-120"/>
                <a:ea typeface="微軟正黑體" pitchFamily="34" charset="-120"/>
              </a:rPr>
              <a:t>無價</a:t>
            </a:r>
            <a:endParaRPr lang="en-US" altLang="zh-TW" sz="1800" b="1" dirty="0">
              <a:solidFill>
                <a:srgbClr val="C000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spcBef>
                <a:spcPts val="600"/>
              </a:spcBef>
              <a:buFont typeface="Wingdings" charset="2"/>
              <a:buChar char="ü"/>
            </a:pPr>
            <a:r>
              <a:rPr lang="zh-TW" altLang="en-US" sz="1800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</a:rPr>
              <a:t>個人雲端硬碟</a:t>
            </a:r>
            <a:endParaRPr lang="en-US" altLang="zh-TW" sz="1800" dirty="0">
              <a:solidFill>
                <a:srgbClr val="0070C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spcBef>
                <a:spcPts val="600"/>
              </a:spcBef>
              <a:buFont typeface="Wingdings" charset="2"/>
              <a:buChar char="ü"/>
            </a:pPr>
            <a:endParaRPr lang="en-US" altLang="zh-TW" sz="1800" dirty="0">
              <a:solidFill>
                <a:srgbClr val="0080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pic>
        <p:nvPicPr>
          <p:cNvPr id="11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5"/>
          <a:srcRect r="78737"/>
          <a:stretch>
            <a:fillRect/>
          </a:stretch>
        </p:blipFill>
        <p:spPr bwMode="auto">
          <a:xfrm>
            <a:off x="2928926" y="1714494"/>
            <a:ext cx="642942" cy="702684"/>
          </a:xfrm>
          <a:prstGeom prst="rect">
            <a:avLst/>
          </a:prstGeom>
          <a:noFill/>
        </p:spPr>
      </p:pic>
      <p:sp>
        <p:nvSpPr>
          <p:cNvPr id="13" name="矩形 12"/>
          <p:cNvSpPr/>
          <p:nvPr/>
        </p:nvSpPr>
        <p:spPr>
          <a:xfrm>
            <a:off x="4357686" y="4143386"/>
            <a:ext cx="798826" cy="461665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tx2"/>
                </a:solidFill>
                <a:effectLst>
                  <a:outerShdw blurRad="50800" dist="50800" dir="5400000" algn="ctr" rotWithShape="0">
                    <a:schemeClr val="tx1">
                      <a:alpha val="48000"/>
                    </a:schemeClr>
                  </a:outerShdw>
                </a:effectLst>
              </a:rPr>
              <a:t>3TB</a:t>
            </a:r>
          </a:p>
        </p:txBody>
      </p:sp>
      <p:sp>
        <p:nvSpPr>
          <p:cNvPr id="12" name="Shape 590"/>
          <p:cNvSpPr/>
          <p:nvPr/>
        </p:nvSpPr>
        <p:spPr>
          <a:xfrm>
            <a:off x="4071934" y="1357304"/>
            <a:ext cx="1300184" cy="965758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60219" y="23920"/>
                </a:moveTo>
                <a:lnTo>
                  <a:pt x="99031" y="62795"/>
                </a:lnTo>
                <a:lnTo>
                  <a:pt x="99031" y="62795"/>
                </a:lnTo>
                <a:lnTo>
                  <a:pt x="99031" y="119999"/>
                </a:lnTo>
                <a:lnTo>
                  <a:pt x="74902" y="119999"/>
                </a:lnTo>
                <a:lnTo>
                  <a:pt x="74902" y="93509"/>
                </a:lnTo>
                <a:cubicBezTo>
                  <a:pt x="74902" y="89337"/>
                  <a:pt x="71525" y="85954"/>
                  <a:pt x="67359" y="85954"/>
                </a:cubicBezTo>
                <a:lnTo>
                  <a:pt x="53078" y="85954"/>
                </a:lnTo>
                <a:cubicBezTo>
                  <a:pt x="48912" y="85954"/>
                  <a:pt x="45535" y="89337"/>
                  <a:pt x="45535" y="93509"/>
                </a:cubicBezTo>
                <a:lnTo>
                  <a:pt x="45535" y="119999"/>
                </a:lnTo>
                <a:lnTo>
                  <a:pt x="21406" y="119999"/>
                </a:lnTo>
                <a:lnTo>
                  <a:pt x="21406" y="62795"/>
                </a:lnTo>
                <a:lnTo>
                  <a:pt x="21406" y="62795"/>
                </a:lnTo>
                <a:close/>
                <a:moveTo>
                  <a:pt x="18957" y="4568"/>
                </a:moveTo>
                <a:lnTo>
                  <a:pt x="35017" y="4568"/>
                </a:lnTo>
                <a:lnTo>
                  <a:pt x="35017" y="20200"/>
                </a:lnTo>
                <a:lnTo>
                  <a:pt x="18957" y="36287"/>
                </a:lnTo>
                <a:close/>
                <a:moveTo>
                  <a:pt x="60219" y="264"/>
                </a:moveTo>
                <a:lnTo>
                  <a:pt x="120000" y="62795"/>
                </a:lnTo>
                <a:lnTo>
                  <a:pt x="107816" y="62795"/>
                </a:lnTo>
                <a:lnTo>
                  <a:pt x="60219" y="13008"/>
                </a:lnTo>
                <a:close/>
                <a:moveTo>
                  <a:pt x="60219" y="0"/>
                </a:moveTo>
                <a:lnTo>
                  <a:pt x="60219" y="12744"/>
                </a:lnTo>
                <a:lnTo>
                  <a:pt x="12273" y="62531"/>
                </a:lnTo>
                <a:lnTo>
                  <a:pt x="0" y="62531"/>
                </a:lnTo>
                <a:close/>
              </a:path>
            </a:pathLst>
          </a:custGeom>
          <a:solidFill>
            <a:schemeClr val="bg1">
              <a:alpha val="38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32022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圖片 39" descr="24097332_xx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454" y="1579292"/>
            <a:ext cx="2023215" cy="14210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USB 3.1 Gen 2 </a:t>
            </a:r>
            <a:r>
              <a:rPr lang="zh-TW" altLang="en-US" dirty="0"/>
              <a:t>高速匯入資料</a:t>
            </a:r>
            <a:endParaRPr lang="en-US" dirty="0"/>
          </a:p>
        </p:txBody>
      </p:sp>
      <p:pic>
        <p:nvPicPr>
          <p:cNvPr id="8" name="Shape 238"/>
          <p:cNvPicPr preferRelativeResize="0"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1779662"/>
            <a:ext cx="2294694" cy="2304256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Left-Right Arrow 18"/>
          <p:cNvSpPr/>
          <p:nvPr/>
        </p:nvSpPr>
        <p:spPr>
          <a:xfrm>
            <a:off x="2627784" y="1923678"/>
            <a:ext cx="1152128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4067944" y="1285866"/>
            <a:ext cx="16313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微軟正黑體" pitchFamily="34" charset="-120"/>
                <a:ea typeface="微軟正黑體" pitchFamily="34" charset="-120"/>
              </a:rPr>
              <a:t>USB 3.1 </a:t>
            </a:r>
            <a:r>
              <a:rPr lang="zh-TW" altLang="en-US" dirty="0">
                <a:latin typeface="微軟正黑體" pitchFamily="34" charset="-120"/>
                <a:ea typeface="微軟正黑體" pitchFamily="34" charset="-120"/>
              </a:rPr>
              <a:t>外接 </a:t>
            </a:r>
            <a:r>
              <a:rPr lang="en-US" altLang="zh-TW" dirty="0">
                <a:latin typeface="微軟正黑體" pitchFamily="34" charset="-120"/>
                <a:ea typeface="微軟正黑體" pitchFamily="34" charset="-120"/>
              </a:rPr>
              <a:t>SSD</a:t>
            </a:r>
            <a:endParaRPr lang="en-US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6" name="Left-Right Arrow 25"/>
          <p:cNvSpPr/>
          <p:nvPr/>
        </p:nvSpPr>
        <p:spPr>
          <a:xfrm>
            <a:off x="5796136" y="1995686"/>
            <a:ext cx="1008112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Left-Right Arrow 29"/>
          <p:cNvSpPr/>
          <p:nvPr/>
        </p:nvSpPr>
        <p:spPr>
          <a:xfrm>
            <a:off x="2627784" y="3500444"/>
            <a:ext cx="1152128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Left-Right Arrow 30"/>
          <p:cNvSpPr/>
          <p:nvPr/>
        </p:nvSpPr>
        <p:spPr>
          <a:xfrm>
            <a:off x="5778466" y="3496454"/>
            <a:ext cx="1008112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/>
          <p:cNvSpPr txBox="1"/>
          <p:nvPr/>
        </p:nvSpPr>
        <p:spPr>
          <a:xfrm>
            <a:off x="7000892" y="1285866"/>
            <a:ext cx="2143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>
                <a:latin typeface="微軟正黑體" pitchFamily="34" charset="-120"/>
                <a:ea typeface="微軟正黑體" pitchFamily="34" charset="-120"/>
              </a:rPr>
              <a:t>朋友電腦中的大量資料</a:t>
            </a:r>
            <a:endParaRPr lang="en-US" dirty="0"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29" name="Straight Connector 16"/>
          <p:cNvCxnSpPr/>
          <p:nvPr/>
        </p:nvCxnSpPr>
        <p:spPr>
          <a:xfrm>
            <a:off x="2786050" y="3000378"/>
            <a:ext cx="6000792" cy="1588"/>
          </a:xfrm>
          <a:prstGeom prst="line">
            <a:avLst/>
          </a:prstGeom>
          <a:ln w="19050">
            <a:solidFill>
              <a:srgbClr val="3773E3"/>
            </a:solidFill>
            <a:prstDash val="solid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1" name="圖片 40" descr="圖片6.jpg"/>
          <p:cNvPicPr>
            <a:picLocks noChangeAspect="1"/>
          </p:cNvPicPr>
          <p:nvPr/>
        </p:nvPicPr>
        <p:blipFill>
          <a:blip r:embed="rId5"/>
          <a:srcRect l="-3830"/>
          <a:stretch>
            <a:fillRect/>
          </a:stretch>
        </p:blipFill>
        <p:spPr>
          <a:xfrm>
            <a:off x="3851920" y="1779662"/>
            <a:ext cx="1809672" cy="1013858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2123729" y="3108532"/>
            <a:ext cx="233694" cy="38546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/>
          <p:cNvSpPr txBox="1"/>
          <p:nvPr/>
        </p:nvSpPr>
        <p:spPr>
          <a:xfrm>
            <a:off x="547590" y="4143386"/>
            <a:ext cx="14975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>
                <a:latin typeface="微軟正黑體" pitchFamily="34" charset="-120"/>
                <a:ea typeface="微軟正黑體" pitchFamily="34" charset="-120"/>
              </a:rPr>
              <a:t>我的 </a:t>
            </a:r>
            <a:r>
              <a:rPr lang="en-US" altLang="zh-TW" dirty="0">
                <a:latin typeface="微軟正黑體" pitchFamily="34" charset="-120"/>
                <a:ea typeface="微軟正黑體" pitchFamily="34" charset="-120"/>
              </a:rPr>
              <a:t>TS-453BT3</a:t>
            </a:r>
            <a:endParaRPr lang="en-US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7" name="TextBox 21"/>
          <p:cNvSpPr txBox="1"/>
          <p:nvPr/>
        </p:nvSpPr>
        <p:spPr>
          <a:xfrm>
            <a:off x="4286248" y="4286262"/>
            <a:ext cx="12348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>
                <a:latin typeface="微軟正黑體" pitchFamily="34" charset="-120"/>
                <a:ea typeface="微軟正黑體" pitchFamily="34" charset="-120"/>
              </a:rPr>
              <a:t>USB </a:t>
            </a:r>
            <a:r>
              <a:rPr lang="zh-TW" altLang="en-US" dirty="0">
                <a:latin typeface="微軟正黑體" pitchFamily="34" charset="-120"/>
                <a:ea typeface="微軟正黑體" pitchFamily="34" charset="-120"/>
              </a:rPr>
              <a:t>讀卡機</a:t>
            </a:r>
            <a:endParaRPr lang="en-US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8" name="Picture 20" descr="f9821faeb32811c3337b39ebf21ac16d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892" y="3214692"/>
            <a:ext cx="1393675" cy="1045256"/>
          </a:xfrm>
          <a:prstGeom prst="rect">
            <a:avLst/>
          </a:prstGeom>
        </p:spPr>
      </p:pic>
      <p:sp>
        <p:nvSpPr>
          <p:cNvPr id="32" name="TextBox 35"/>
          <p:cNvSpPr txBox="1"/>
          <p:nvPr/>
        </p:nvSpPr>
        <p:spPr>
          <a:xfrm>
            <a:off x="6929454" y="4236849"/>
            <a:ext cx="9028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>
                <a:latin typeface="微軟正黑體" pitchFamily="34" charset="-120"/>
                <a:ea typeface="微軟正黑體" pitchFamily="34" charset="-120"/>
              </a:rPr>
              <a:t>單眼相機</a:t>
            </a:r>
            <a:endParaRPr lang="en-US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33" name="Shape 902"/>
          <p:cNvSpPr/>
          <p:nvPr/>
        </p:nvSpPr>
        <p:spPr>
          <a:xfrm>
            <a:off x="8232391" y="3214692"/>
            <a:ext cx="411575" cy="344043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98823" y="107034"/>
                </a:moveTo>
                <a:lnTo>
                  <a:pt x="98823" y="113520"/>
                </a:lnTo>
                <a:lnTo>
                  <a:pt x="111175" y="113520"/>
                </a:lnTo>
                <a:lnTo>
                  <a:pt x="111175" y="107034"/>
                </a:lnTo>
                <a:close/>
                <a:moveTo>
                  <a:pt x="7941" y="107034"/>
                </a:moveTo>
                <a:lnTo>
                  <a:pt x="7941" y="113520"/>
                </a:lnTo>
                <a:lnTo>
                  <a:pt x="20293" y="113520"/>
                </a:lnTo>
                <a:lnTo>
                  <a:pt x="20293" y="107034"/>
                </a:lnTo>
                <a:close/>
                <a:moveTo>
                  <a:pt x="98823" y="94383"/>
                </a:moveTo>
                <a:lnTo>
                  <a:pt x="98823" y="100870"/>
                </a:lnTo>
                <a:lnTo>
                  <a:pt x="111175" y="100870"/>
                </a:lnTo>
                <a:lnTo>
                  <a:pt x="111175" y="94383"/>
                </a:lnTo>
                <a:close/>
                <a:moveTo>
                  <a:pt x="7941" y="94383"/>
                </a:moveTo>
                <a:lnTo>
                  <a:pt x="7941" y="100870"/>
                </a:lnTo>
                <a:lnTo>
                  <a:pt x="20293" y="100870"/>
                </a:lnTo>
                <a:lnTo>
                  <a:pt x="20293" y="94383"/>
                </a:lnTo>
                <a:close/>
                <a:moveTo>
                  <a:pt x="98823" y="81733"/>
                </a:moveTo>
                <a:lnTo>
                  <a:pt x="98823" y="88219"/>
                </a:lnTo>
                <a:lnTo>
                  <a:pt x="111175" y="88219"/>
                </a:lnTo>
                <a:lnTo>
                  <a:pt x="111175" y="81733"/>
                </a:lnTo>
                <a:close/>
                <a:moveTo>
                  <a:pt x="7941" y="81733"/>
                </a:moveTo>
                <a:lnTo>
                  <a:pt x="7941" y="88219"/>
                </a:lnTo>
                <a:lnTo>
                  <a:pt x="20293" y="88219"/>
                </a:lnTo>
                <a:lnTo>
                  <a:pt x="20293" y="81733"/>
                </a:lnTo>
                <a:close/>
                <a:moveTo>
                  <a:pt x="98823" y="69082"/>
                </a:moveTo>
                <a:lnTo>
                  <a:pt x="98823" y="75569"/>
                </a:lnTo>
                <a:lnTo>
                  <a:pt x="111175" y="75569"/>
                </a:lnTo>
                <a:lnTo>
                  <a:pt x="111175" y="69082"/>
                </a:lnTo>
                <a:close/>
                <a:moveTo>
                  <a:pt x="7941" y="69082"/>
                </a:moveTo>
                <a:lnTo>
                  <a:pt x="7941" y="75569"/>
                </a:lnTo>
                <a:lnTo>
                  <a:pt x="20293" y="75569"/>
                </a:lnTo>
                <a:lnTo>
                  <a:pt x="20293" y="69082"/>
                </a:lnTo>
                <a:close/>
                <a:moveTo>
                  <a:pt x="98823" y="56432"/>
                </a:moveTo>
                <a:lnTo>
                  <a:pt x="98823" y="62919"/>
                </a:lnTo>
                <a:lnTo>
                  <a:pt x="111175" y="62919"/>
                </a:lnTo>
                <a:lnTo>
                  <a:pt x="111175" y="56432"/>
                </a:lnTo>
                <a:close/>
                <a:moveTo>
                  <a:pt x="7941" y="56432"/>
                </a:moveTo>
                <a:lnTo>
                  <a:pt x="7941" y="62919"/>
                </a:lnTo>
                <a:lnTo>
                  <a:pt x="20293" y="62919"/>
                </a:lnTo>
                <a:lnTo>
                  <a:pt x="20293" y="56432"/>
                </a:lnTo>
                <a:close/>
                <a:moveTo>
                  <a:pt x="98823" y="43781"/>
                </a:moveTo>
                <a:lnTo>
                  <a:pt x="98823" y="50268"/>
                </a:lnTo>
                <a:lnTo>
                  <a:pt x="111175" y="50268"/>
                </a:lnTo>
                <a:lnTo>
                  <a:pt x="111175" y="43781"/>
                </a:lnTo>
                <a:close/>
                <a:moveTo>
                  <a:pt x="7941" y="43781"/>
                </a:moveTo>
                <a:lnTo>
                  <a:pt x="7941" y="50268"/>
                </a:lnTo>
                <a:lnTo>
                  <a:pt x="20293" y="50268"/>
                </a:lnTo>
                <a:lnTo>
                  <a:pt x="20293" y="43781"/>
                </a:lnTo>
                <a:close/>
                <a:moveTo>
                  <a:pt x="98823" y="31131"/>
                </a:moveTo>
                <a:lnTo>
                  <a:pt x="98823" y="37618"/>
                </a:lnTo>
                <a:lnTo>
                  <a:pt x="111175" y="37618"/>
                </a:lnTo>
                <a:lnTo>
                  <a:pt x="111175" y="31131"/>
                </a:lnTo>
                <a:close/>
                <a:moveTo>
                  <a:pt x="7941" y="31131"/>
                </a:moveTo>
                <a:lnTo>
                  <a:pt x="7941" y="37618"/>
                </a:lnTo>
                <a:lnTo>
                  <a:pt x="20293" y="37618"/>
                </a:lnTo>
                <a:lnTo>
                  <a:pt x="20293" y="31131"/>
                </a:lnTo>
                <a:close/>
                <a:moveTo>
                  <a:pt x="37203" y="24881"/>
                </a:moveTo>
                <a:lnTo>
                  <a:pt x="37203" y="95118"/>
                </a:lnTo>
                <a:lnTo>
                  <a:pt x="87817" y="60000"/>
                </a:lnTo>
                <a:close/>
                <a:moveTo>
                  <a:pt x="98823" y="18481"/>
                </a:moveTo>
                <a:lnTo>
                  <a:pt x="98823" y="24967"/>
                </a:lnTo>
                <a:lnTo>
                  <a:pt x="111175" y="24967"/>
                </a:lnTo>
                <a:lnTo>
                  <a:pt x="111175" y="18481"/>
                </a:lnTo>
                <a:close/>
                <a:moveTo>
                  <a:pt x="7941" y="18481"/>
                </a:moveTo>
                <a:lnTo>
                  <a:pt x="7941" y="24967"/>
                </a:lnTo>
                <a:lnTo>
                  <a:pt x="20293" y="24967"/>
                </a:lnTo>
                <a:lnTo>
                  <a:pt x="20293" y="18481"/>
                </a:lnTo>
                <a:close/>
                <a:moveTo>
                  <a:pt x="98823" y="5830"/>
                </a:moveTo>
                <a:lnTo>
                  <a:pt x="98823" y="12317"/>
                </a:lnTo>
                <a:lnTo>
                  <a:pt x="111175" y="12317"/>
                </a:lnTo>
                <a:lnTo>
                  <a:pt x="111175" y="5830"/>
                </a:lnTo>
                <a:close/>
                <a:moveTo>
                  <a:pt x="7941" y="5830"/>
                </a:moveTo>
                <a:lnTo>
                  <a:pt x="7941" y="12317"/>
                </a:lnTo>
                <a:lnTo>
                  <a:pt x="20293" y="12317"/>
                </a:lnTo>
                <a:lnTo>
                  <a:pt x="20293" y="5830"/>
                </a:lnTo>
                <a:close/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Shape 906"/>
          <p:cNvSpPr/>
          <p:nvPr/>
        </p:nvSpPr>
        <p:spPr>
          <a:xfrm>
            <a:off x="8215338" y="3643320"/>
            <a:ext cx="428628" cy="28400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70993" y="25616"/>
                </a:moveTo>
                <a:cubicBezTo>
                  <a:pt x="74756" y="25616"/>
                  <a:pt x="77806" y="30257"/>
                  <a:pt x="77806" y="35981"/>
                </a:cubicBezTo>
                <a:cubicBezTo>
                  <a:pt x="77806" y="41706"/>
                  <a:pt x="74756" y="46347"/>
                  <a:pt x="70993" y="46347"/>
                </a:cubicBezTo>
                <a:cubicBezTo>
                  <a:pt x="67231" y="46347"/>
                  <a:pt x="64181" y="41706"/>
                  <a:pt x="64181" y="35981"/>
                </a:cubicBezTo>
                <a:cubicBezTo>
                  <a:pt x="64181" y="30257"/>
                  <a:pt x="67231" y="25616"/>
                  <a:pt x="70993" y="25616"/>
                </a:cubicBezTo>
                <a:close/>
                <a:moveTo>
                  <a:pt x="44353" y="15369"/>
                </a:moveTo>
                <a:lnTo>
                  <a:pt x="68961" y="82195"/>
                </a:lnTo>
                <a:lnTo>
                  <a:pt x="83818" y="47833"/>
                </a:lnTo>
                <a:lnTo>
                  <a:pt x="108131" y="104068"/>
                </a:lnTo>
                <a:lnTo>
                  <a:pt x="77016" y="104068"/>
                </a:lnTo>
                <a:lnTo>
                  <a:pt x="59504" y="104068"/>
                </a:lnTo>
                <a:lnTo>
                  <a:pt x="11689" y="104068"/>
                </a:lnTo>
                <a:close/>
                <a:moveTo>
                  <a:pt x="6666" y="9280"/>
                </a:moveTo>
                <a:lnTo>
                  <a:pt x="6666" y="110719"/>
                </a:lnTo>
                <a:lnTo>
                  <a:pt x="113333" y="110719"/>
                </a:lnTo>
                <a:lnTo>
                  <a:pt x="113333" y="9280"/>
                </a:lnTo>
                <a:close/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7" name="圖片 36" descr="c991a4b5-e756-45e9-b8be-bf4deb42d1e3_1.a76fc77aee09ad2ee33144366ce7fa32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8016" y="3571882"/>
            <a:ext cx="532514" cy="532514"/>
          </a:xfrm>
          <a:prstGeom prst="rect">
            <a:avLst/>
          </a:prstGeom>
        </p:spPr>
      </p:pic>
      <p:pic>
        <p:nvPicPr>
          <p:cNvPr id="38" name="圖片 37" descr="圖片6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57620" y="3086199"/>
            <a:ext cx="1677706" cy="1199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2069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Thunderbolt to Ethernet (T2E)</a:t>
            </a:r>
          </a:p>
        </p:txBody>
      </p:sp>
      <p:pic>
        <p:nvPicPr>
          <p:cNvPr id="5" name="Picture 2" descr="D:\Mili 明俐\2017.02.24-TVS-1685&amp;TVS-1282T3 投影片\T2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214428"/>
            <a:ext cx="7961516" cy="3226375"/>
          </a:xfrm>
          <a:prstGeom prst="rect">
            <a:avLst/>
          </a:prstGeom>
          <a:noFill/>
        </p:spPr>
      </p:pic>
      <p:sp>
        <p:nvSpPr>
          <p:cNvPr id="7" name="TextBox 3"/>
          <p:cNvSpPr txBox="1"/>
          <p:nvPr/>
        </p:nvSpPr>
        <p:spPr>
          <a:xfrm>
            <a:off x="3991051" y="4357700"/>
            <a:ext cx="1295329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TS-453BT3</a:t>
            </a:r>
          </a:p>
        </p:txBody>
      </p:sp>
      <p:sp>
        <p:nvSpPr>
          <p:cNvPr id="8" name="TextBox 3"/>
          <p:cNvSpPr txBox="1"/>
          <p:nvPr/>
        </p:nvSpPr>
        <p:spPr>
          <a:xfrm>
            <a:off x="428596" y="2357102"/>
            <a:ext cx="10162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Mac Pro</a:t>
            </a:r>
          </a:p>
        </p:txBody>
      </p:sp>
      <p:sp>
        <p:nvSpPr>
          <p:cNvPr id="9" name="TextBox 3"/>
          <p:cNvSpPr txBox="1"/>
          <p:nvPr/>
        </p:nvSpPr>
        <p:spPr>
          <a:xfrm>
            <a:off x="428596" y="4171938"/>
            <a:ext cx="10162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Mac Pro</a:t>
            </a:r>
          </a:p>
        </p:txBody>
      </p:sp>
      <p:sp>
        <p:nvSpPr>
          <p:cNvPr id="10" name="TextBox 3"/>
          <p:cNvSpPr txBox="1"/>
          <p:nvPr/>
        </p:nvSpPr>
        <p:spPr>
          <a:xfrm>
            <a:off x="1785918" y="1684941"/>
            <a:ext cx="16131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Thunderbolt </a:t>
            </a:r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網路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1" name="TextBox 3"/>
          <p:cNvSpPr txBox="1"/>
          <p:nvPr/>
        </p:nvSpPr>
        <p:spPr>
          <a:xfrm>
            <a:off x="1785918" y="3499777"/>
            <a:ext cx="16131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Thunderbolt </a:t>
            </a:r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網路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2" name="TextBox 3"/>
          <p:cNvSpPr txBox="1"/>
          <p:nvPr/>
        </p:nvSpPr>
        <p:spPr>
          <a:xfrm>
            <a:off x="3214678" y="1348860"/>
            <a:ext cx="1463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Thunderbolt to</a:t>
            </a:r>
          </a:p>
          <a:p>
            <a:pPr algn="ctr"/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10GbE</a:t>
            </a:r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轉接盒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3" name="TextBox 3"/>
          <p:cNvSpPr txBox="1"/>
          <p:nvPr/>
        </p:nvSpPr>
        <p:spPr>
          <a:xfrm>
            <a:off x="4734650" y="1348860"/>
            <a:ext cx="1344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10Gigabit</a:t>
            </a:r>
          </a:p>
          <a:p>
            <a:pPr algn="ctr"/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交換器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TextBox 3"/>
          <p:cNvSpPr txBox="1"/>
          <p:nvPr/>
        </p:nvSpPr>
        <p:spPr>
          <a:xfrm>
            <a:off x="5944540" y="1752157"/>
            <a:ext cx="15459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10Gb </a:t>
            </a:r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網路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5" name="TextBox 3"/>
          <p:cNvSpPr txBox="1"/>
          <p:nvPr/>
        </p:nvSpPr>
        <p:spPr>
          <a:xfrm>
            <a:off x="5944540" y="3499777"/>
            <a:ext cx="15459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微軟正黑體" pitchFamily="34" charset="-120"/>
                <a:ea typeface="微軟正黑體" pitchFamily="34" charset="-120"/>
              </a:rPr>
              <a:t>10Gb </a:t>
            </a:r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網路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6" name="TextBox 3"/>
          <p:cNvSpPr txBox="1"/>
          <p:nvPr/>
        </p:nvSpPr>
        <p:spPr>
          <a:xfrm>
            <a:off x="7156767" y="2021022"/>
            <a:ext cx="13443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乙太網路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7" name="TextBox 3"/>
          <p:cNvSpPr txBox="1"/>
          <p:nvPr/>
        </p:nvSpPr>
        <p:spPr>
          <a:xfrm>
            <a:off x="7089551" y="3903073"/>
            <a:ext cx="13443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乙太網路</a:t>
            </a:r>
            <a:endParaRPr lang="en-US" sz="1200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8" name="Shape 238"/>
          <p:cNvPicPr preferRelativeResize="0"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058" y="3000378"/>
            <a:ext cx="1355612" cy="13612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016647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專業攝影師的最佳夥伴</a:t>
            </a:r>
            <a:endParaRPr lang="en-US" dirty="0"/>
          </a:p>
        </p:txBody>
      </p:sp>
      <p:sp>
        <p:nvSpPr>
          <p:cNvPr id="10" name="矩形 9"/>
          <p:cNvSpPr/>
          <p:nvPr/>
        </p:nvSpPr>
        <p:spPr>
          <a:xfrm>
            <a:off x="214282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Rectangle 13"/>
          <p:cNvSpPr/>
          <p:nvPr/>
        </p:nvSpPr>
        <p:spPr>
          <a:xfrm>
            <a:off x="357158" y="2859782"/>
            <a:ext cx="2428892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100" dirty="0">
                <a:solidFill>
                  <a:schemeClr val="bg1"/>
                </a:solidFill>
              </a:rPr>
              <a:t>"Using the QNAP TVS-1282T3 and its Thunderbolt™ 3 interface, I'm much more efficient in my workflow. Compared to my previous NAS, that was connected to my network with 10 Gigabit, I now benefit from an 800% to 1000% faster data transfer rate.”</a:t>
            </a:r>
          </a:p>
          <a:p>
            <a:r>
              <a:rPr lang="en-US" sz="1100" dirty="0">
                <a:solidFill>
                  <a:schemeClr val="bg1"/>
                </a:solidFill>
              </a:rPr>
              <a:t>………………………………….</a:t>
            </a:r>
          </a:p>
          <a:p>
            <a:r>
              <a:rPr lang="en-US" sz="1100" b="1" dirty="0" err="1">
                <a:solidFill>
                  <a:schemeClr val="bg1"/>
                </a:solidFill>
              </a:rPr>
              <a:t>Falco</a:t>
            </a:r>
            <a:r>
              <a:rPr lang="en-US" sz="1100" b="1" dirty="0">
                <a:solidFill>
                  <a:schemeClr val="bg1"/>
                </a:solidFill>
              </a:rPr>
              <a:t> Peters</a:t>
            </a:r>
          </a:p>
        </p:txBody>
      </p:sp>
      <p:sp>
        <p:nvSpPr>
          <p:cNvPr id="11" name="橢圓 10"/>
          <p:cNvSpPr/>
          <p:nvPr/>
        </p:nvSpPr>
        <p:spPr>
          <a:xfrm>
            <a:off x="785786" y="1214428"/>
            <a:ext cx="1571636" cy="1571636"/>
          </a:xfrm>
          <a:prstGeom prst="ellipse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57150">
            <a:solidFill>
              <a:srgbClr val="CC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矩形 16"/>
          <p:cNvSpPr/>
          <p:nvPr/>
        </p:nvSpPr>
        <p:spPr>
          <a:xfrm>
            <a:off x="3214678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Rectangle 13"/>
          <p:cNvSpPr/>
          <p:nvPr/>
        </p:nvSpPr>
        <p:spPr>
          <a:xfrm>
            <a:off x="3357554" y="2859782"/>
            <a:ext cx="2428892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TW" sz="1100" dirty="0">
                <a:solidFill>
                  <a:schemeClr val="bg1"/>
                </a:solidFill>
              </a:rPr>
              <a:t>"We have been able to condense a rather eclectic collection of different hard drives and storage systems into one single unit. This makes data-wrangling a whole lot easier." </a:t>
            </a:r>
            <a:r>
              <a:rPr lang="en-US" sz="1100" dirty="0">
                <a:solidFill>
                  <a:schemeClr val="bg1"/>
                </a:solidFill>
              </a:rPr>
              <a:t>………………………………….</a:t>
            </a:r>
            <a:endParaRPr lang="en-US" sz="1000" dirty="0">
              <a:solidFill>
                <a:schemeClr val="bg1"/>
              </a:solidFill>
            </a:endParaRPr>
          </a:p>
          <a:p>
            <a:r>
              <a:rPr lang="en-US" sz="1100" b="1" dirty="0">
                <a:solidFill>
                  <a:schemeClr val="bg1"/>
                </a:solidFill>
              </a:rPr>
              <a:t>Nick Rains</a:t>
            </a:r>
          </a:p>
        </p:txBody>
      </p:sp>
      <p:sp>
        <p:nvSpPr>
          <p:cNvPr id="19" name="橢圓 18"/>
          <p:cNvSpPr/>
          <p:nvPr/>
        </p:nvSpPr>
        <p:spPr>
          <a:xfrm>
            <a:off x="3786182" y="1214428"/>
            <a:ext cx="1571636" cy="157163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 w="57150">
            <a:solidFill>
              <a:srgbClr val="CC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矩形 21"/>
          <p:cNvSpPr/>
          <p:nvPr/>
        </p:nvSpPr>
        <p:spPr>
          <a:xfrm>
            <a:off x="6143636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" name="Rectangle 13"/>
          <p:cNvSpPr/>
          <p:nvPr/>
        </p:nvSpPr>
        <p:spPr>
          <a:xfrm>
            <a:off x="6286512" y="2859782"/>
            <a:ext cx="2428892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zh-TW" altLang="en-US" sz="11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「如果你要專心致志把創意工作做好，</a:t>
            </a:r>
            <a:r>
              <a:rPr lang="en-US" altLang="zh-TW" sz="11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QNAP NAS </a:t>
            </a:r>
            <a:r>
              <a:rPr lang="zh-TW" altLang="en-US" sz="11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是絕佳首選。除了有直覺的操作環境，</a:t>
            </a:r>
            <a:r>
              <a:rPr lang="en-US" altLang="zh-TW" sz="11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QNAP </a:t>
            </a:r>
            <a:r>
              <a:rPr lang="zh-TW" altLang="en-US" sz="11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更提供了完善的網路儲存和檔案同步完整解決方案。」 </a:t>
            </a:r>
          </a:p>
          <a:p>
            <a:r>
              <a:rPr lang="en-US" sz="1100" dirty="0">
                <a:solidFill>
                  <a:schemeClr val="bg1"/>
                </a:solidFill>
              </a:rPr>
              <a:t>………………………………….</a:t>
            </a:r>
            <a:endParaRPr lang="en-US" sz="1000" dirty="0">
              <a:solidFill>
                <a:schemeClr val="bg1"/>
              </a:solidFill>
            </a:endParaRPr>
          </a:p>
          <a:p>
            <a:r>
              <a:rPr lang="en-US" sz="1100" b="1" dirty="0">
                <a:solidFill>
                  <a:schemeClr val="bg1"/>
                </a:solidFill>
              </a:rPr>
              <a:t>Martin </a:t>
            </a:r>
            <a:r>
              <a:rPr lang="en-US" sz="1100" b="1" dirty="0" err="1">
                <a:solidFill>
                  <a:schemeClr val="bg1"/>
                </a:solidFill>
              </a:rPr>
              <a:t>Edström</a:t>
            </a:r>
            <a:endParaRPr lang="en-US" sz="1100" b="1" dirty="0">
              <a:solidFill>
                <a:schemeClr val="bg1"/>
              </a:solidFill>
            </a:endParaRPr>
          </a:p>
        </p:txBody>
      </p:sp>
      <p:sp>
        <p:nvSpPr>
          <p:cNvPr id="25" name="橢圓 24"/>
          <p:cNvSpPr/>
          <p:nvPr/>
        </p:nvSpPr>
        <p:spPr>
          <a:xfrm>
            <a:off x="6643702" y="1214428"/>
            <a:ext cx="1571636" cy="1571636"/>
          </a:xfrm>
          <a:prstGeom prst="ellipse">
            <a:avLst/>
          </a:prstGeom>
          <a:blipFill dpi="0" rotWithShape="1">
            <a:blip r:embed="rId5"/>
            <a:srcRect/>
            <a:stretch>
              <a:fillRect l="-32000"/>
            </a:stretch>
          </a:blipFill>
          <a:ln w="57150">
            <a:solidFill>
              <a:srgbClr val="CCFFFF"/>
            </a:solidFill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96000"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600292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攜帶方便、匯入快速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r="17526"/>
          <a:stretch>
            <a:fillRect/>
          </a:stretch>
        </p:blipFill>
        <p:spPr>
          <a:xfrm>
            <a:off x="-1" y="1071552"/>
            <a:ext cx="2571737" cy="3929090"/>
          </a:xfrm>
          <a:prstGeom prst="rect">
            <a:avLst/>
          </a:prstGeom>
        </p:spPr>
      </p:pic>
      <p:pic>
        <p:nvPicPr>
          <p:cNvPr id="6" name="Shape 238"/>
          <p:cNvPicPr preferRelativeResize="0"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112" y="1571618"/>
            <a:ext cx="936104" cy="94000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f9821faeb32811c3337b39ebf21ac16d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5140" y="1357304"/>
            <a:ext cx="1449240" cy="1086930"/>
          </a:xfrm>
          <a:prstGeom prst="rect">
            <a:avLst/>
          </a:prstGeom>
        </p:spPr>
      </p:pic>
      <p:pic>
        <p:nvPicPr>
          <p:cNvPr id="11" name="Picture 10" descr="268_1488959195_TVS-1282T3_Right-angle-of-elevation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" t="3951" r="2813" b="4338"/>
          <a:stretch/>
        </p:blipFill>
        <p:spPr>
          <a:xfrm>
            <a:off x="5052686" y="3073526"/>
            <a:ext cx="1659508" cy="100811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500694" y="2214560"/>
            <a:ext cx="12618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高速匯入與備份</a:t>
            </a:r>
            <a:endParaRPr lang="en-US" altLang="zh-TW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612526" y="1201888"/>
            <a:ext cx="936104" cy="28803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戶外</a:t>
            </a:r>
            <a:endParaRPr lang="en-US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429124" y="4071948"/>
            <a:ext cx="8002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二次備份</a:t>
            </a:r>
            <a:endParaRPr lang="en-US" altLang="zh-TW" sz="12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786578" y="4000510"/>
            <a:ext cx="8002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200" dirty="0">
                <a:latin typeface="微軟正黑體" pitchFamily="34" charset="-120"/>
                <a:ea typeface="微軟正黑體" pitchFamily="34" charset="-120"/>
              </a:rPr>
              <a:t>協同作業</a:t>
            </a:r>
            <a:endParaRPr lang="en-US" altLang="zh-TW" sz="1200" dirty="0"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28" name="Elbow Connector 27"/>
          <p:cNvCxnSpPr/>
          <p:nvPr/>
        </p:nvCxnSpPr>
        <p:spPr>
          <a:xfrm rot="10800000" flipV="1">
            <a:off x="6719567" y="3172750"/>
            <a:ext cx="788764" cy="392582"/>
          </a:xfrm>
          <a:prstGeom prst="bentConnector3">
            <a:avLst>
              <a:gd name="adj1" fmla="val 5000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Elbow Connector 28"/>
          <p:cNvCxnSpPr/>
          <p:nvPr/>
        </p:nvCxnSpPr>
        <p:spPr>
          <a:xfrm rot="10800000">
            <a:off x="6719568" y="3570208"/>
            <a:ext cx="832842" cy="350350"/>
          </a:xfrm>
          <a:prstGeom prst="bentConnector3">
            <a:avLst>
              <a:gd name="adj1" fmla="val 5296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" name="群組 29"/>
          <p:cNvGrpSpPr/>
          <p:nvPr/>
        </p:nvGrpSpPr>
        <p:grpSpPr>
          <a:xfrm>
            <a:off x="1571604" y="2214560"/>
            <a:ext cx="2000264" cy="1928826"/>
            <a:chOff x="1928794" y="1500180"/>
            <a:chExt cx="2000264" cy="1928826"/>
          </a:xfrm>
        </p:grpSpPr>
        <p:sp>
          <p:nvSpPr>
            <p:cNvPr id="27" name="橢圓 26"/>
            <p:cNvSpPr/>
            <p:nvPr/>
          </p:nvSpPr>
          <p:spPr>
            <a:xfrm>
              <a:off x="1928794" y="1500180"/>
              <a:ext cx="2000264" cy="1928826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2071670" y="1643056"/>
              <a:ext cx="1643074" cy="1643074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5" name="群組 48"/>
          <p:cNvGrpSpPr/>
          <p:nvPr/>
        </p:nvGrpSpPr>
        <p:grpSpPr>
          <a:xfrm>
            <a:off x="4401764" y="1345904"/>
            <a:ext cx="4385078" cy="1369170"/>
            <a:chOff x="4401764" y="1345904"/>
            <a:chExt cx="3643338" cy="1369170"/>
          </a:xfrm>
        </p:grpSpPr>
        <p:cxnSp>
          <p:nvCxnSpPr>
            <p:cNvPr id="17" name="Straight Connector 16"/>
            <p:cNvCxnSpPr>
              <a:stCxn id="14" idx="3"/>
            </p:cNvCxnSpPr>
            <p:nvPr/>
          </p:nvCxnSpPr>
          <p:spPr>
            <a:xfrm>
              <a:off x="4548630" y="1345904"/>
              <a:ext cx="3456384" cy="0"/>
            </a:xfrm>
            <a:prstGeom prst="line">
              <a:avLst/>
            </a:prstGeom>
            <a:ln w="19050">
              <a:solidFill>
                <a:srgbClr val="37A3A0"/>
              </a:solidFill>
              <a:prstDash val="sysDash"/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33" name="Straight Connector 16"/>
            <p:cNvCxnSpPr/>
            <p:nvPr/>
          </p:nvCxnSpPr>
          <p:spPr>
            <a:xfrm>
              <a:off x="4401764" y="2713486"/>
              <a:ext cx="3643338" cy="1588"/>
            </a:xfrm>
            <a:prstGeom prst="line">
              <a:avLst/>
            </a:prstGeom>
            <a:ln w="19050">
              <a:solidFill>
                <a:srgbClr val="37A3A0"/>
              </a:solidFill>
              <a:prstDash val="sysDash"/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34" name="Rectangle 13"/>
          <p:cNvSpPr/>
          <p:nvPr/>
        </p:nvSpPr>
        <p:spPr>
          <a:xfrm>
            <a:off x="3544508" y="2570610"/>
            <a:ext cx="936104" cy="28803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工作室</a:t>
            </a:r>
            <a:endParaRPr lang="en-US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0" name="Right Arrow 21"/>
          <p:cNvSpPr/>
          <p:nvPr/>
        </p:nvSpPr>
        <p:spPr>
          <a:xfrm>
            <a:off x="4616078" y="3427866"/>
            <a:ext cx="362890" cy="378666"/>
          </a:xfrm>
          <a:prstGeom prst="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Shape 238"/>
          <p:cNvPicPr preferRelativeResize="0"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3071816"/>
            <a:ext cx="936104" cy="940005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Right Arrow 21"/>
          <p:cNvSpPr/>
          <p:nvPr/>
        </p:nvSpPr>
        <p:spPr>
          <a:xfrm rot="10800000">
            <a:off x="5500694" y="1714495"/>
            <a:ext cx="1000132" cy="378666"/>
          </a:xfrm>
          <a:prstGeom prst="rightArrow">
            <a:avLst/>
          </a:prstGeom>
          <a:solidFill>
            <a:srgbClr val="3773E3"/>
          </a:solidFill>
          <a:ln>
            <a:solidFill>
              <a:srgbClr val="3773E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IMAC.jpeg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636994" y="2857502"/>
            <a:ext cx="792088" cy="654996"/>
          </a:xfrm>
          <a:prstGeom prst="rect">
            <a:avLst/>
          </a:prstGeom>
        </p:spPr>
      </p:pic>
      <p:pic>
        <p:nvPicPr>
          <p:cNvPr id="26" name="Picture 8"/>
          <p:cNvPicPr>
            <a:picLocks noChangeAspect="1"/>
          </p:cNvPicPr>
          <p:nvPr/>
        </p:nvPicPr>
        <p:blipFill rotWithShape="1">
          <a:blip r:embed="rId8"/>
          <a:srcRect l="9169" t="5367" r="9013" b="4819"/>
          <a:stretch/>
        </p:blipFill>
        <p:spPr>
          <a:xfrm>
            <a:off x="7564986" y="3649590"/>
            <a:ext cx="936104" cy="578234"/>
          </a:xfrm>
          <a:prstGeom prst="rect">
            <a:avLst/>
          </a:prstGeom>
        </p:spPr>
      </p:pic>
      <p:pic>
        <p:nvPicPr>
          <p:cNvPr id="30" name="圖片 29" descr="c991a4b5-e756-45e9-b8be-bf4deb42d1e3_1.a76fc77aee09ad2ee33144366ce7fa32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00826" y="1643056"/>
            <a:ext cx="532514" cy="532514"/>
          </a:xfrm>
          <a:prstGeom prst="rect">
            <a:avLst/>
          </a:prstGeom>
        </p:spPr>
      </p:pic>
      <p:grpSp>
        <p:nvGrpSpPr>
          <p:cNvPr id="31" name="群組 30"/>
          <p:cNvGrpSpPr/>
          <p:nvPr/>
        </p:nvGrpSpPr>
        <p:grpSpPr>
          <a:xfrm>
            <a:off x="7500958" y="2357436"/>
            <a:ext cx="3929090" cy="246221"/>
            <a:chOff x="2714612" y="4714890"/>
            <a:chExt cx="3929090" cy="246221"/>
          </a:xfrm>
        </p:grpSpPr>
        <p:sp>
          <p:nvSpPr>
            <p:cNvPr id="32" name="TextBox 46"/>
            <p:cNvSpPr txBox="1"/>
            <p:nvPr/>
          </p:nvSpPr>
          <p:spPr>
            <a:xfrm>
              <a:off x="2928926" y="4714890"/>
              <a:ext cx="371477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1000" dirty="0">
                  <a:latin typeface="+mn-lt"/>
                  <a:ea typeface="微軟正黑體" pitchFamily="34" charset="-120"/>
                </a:rPr>
                <a:t>需搭配</a:t>
              </a:r>
              <a:r>
                <a:rPr lang="en-US" altLang="zh-TW" sz="1000" dirty="0">
                  <a:latin typeface="+mn-lt"/>
                  <a:ea typeface="微軟正黑體" pitchFamily="34" charset="-120"/>
                </a:rPr>
                <a:t>USB</a:t>
              </a:r>
              <a:r>
                <a:rPr lang="zh-TW" altLang="en-US" sz="1000" dirty="0">
                  <a:latin typeface="+mn-lt"/>
                  <a:ea typeface="微軟正黑體" pitchFamily="34" charset="-120"/>
                </a:rPr>
                <a:t>讀卡機</a:t>
              </a:r>
              <a:endParaRPr lang="en-US" sz="1000" dirty="0">
                <a:latin typeface="+mn-lt"/>
                <a:ea typeface="微軟正黑體" pitchFamily="34" charset="-120"/>
              </a:endParaRPr>
            </a:p>
          </p:txBody>
        </p:sp>
        <p:sp>
          <p:nvSpPr>
            <p:cNvPr id="35" name="Shape 882"/>
            <p:cNvSpPr/>
            <p:nvPr/>
          </p:nvSpPr>
          <p:spPr>
            <a:xfrm flipH="1">
              <a:off x="2714612" y="4716352"/>
              <a:ext cx="273183" cy="212852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51626" y="29908"/>
                  </a:moveTo>
                  <a:cubicBezTo>
                    <a:pt x="55535" y="29908"/>
                    <a:pt x="58705" y="33750"/>
                    <a:pt x="58705" y="38489"/>
                  </a:cubicBezTo>
                  <a:cubicBezTo>
                    <a:pt x="58705" y="43229"/>
                    <a:pt x="55535" y="47071"/>
                    <a:pt x="51626" y="47071"/>
                  </a:cubicBezTo>
                  <a:cubicBezTo>
                    <a:pt x="47716" y="47071"/>
                    <a:pt x="44546" y="43229"/>
                    <a:pt x="44546" y="38489"/>
                  </a:cubicBezTo>
                  <a:cubicBezTo>
                    <a:pt x="44546" y="33750"/>
                    <a:pt x="47716" y="29908"/>
                    <a:pt x="51626" y="29908"/>
                  </a:cubicBezTo>
                  <a:close/>
                  <a:moveTo>
                    <a:pt x="74345" y="29908"/>
                  </a:moveTo>
                  <a:cubicBezTo>
                    <a:pt x="78255" y="29908"/>
                    <a:pt x="81424" y="33750"/>
                    <a:pt x="81424" y="38489"/>
                  </a:cubicBezTo>
                  <a:cubicBezTo>
                    <a:pt x="81424" y="43229"/>
                    <a:pt x="78255" y="47071"/>
                    <a:pt x="74345" y="47071"/>
                  </a:cubicBezTo>
                  <a:cubicBezTo>
                    <a:pt x="70435" y="47071"/>
                    <a:pt x="67266" y="43229"/>
                    <a:pt x="67266" y="38489"/>
                  </a:cubicBezTo>
                  <a:cubicBezTo>
                    <a:pt x="67266" y="33750"/>
                    <a:pt x="70435" y="29908"/>
                    <a:pt x="74345" y="29908"/>
                  </a:cubicBezTo>
                  <a:close/>
                  <a:moveTo>
                    <a:pt x="97064" y="29908"/>
                  </a:moveTo>
                  <a:cubicBezTo>
                    <a:pt x="100974" y="29908"/>
                    <a:pt x="104143" y="33750"/>
                    <a:pt x="104143" y="38489"/>
                  </a:cubicBezTo>
                  <a:cubicBezTo>
                    <a:pt x="104143" y="43229"/>
                    <a:pt x="100974" y="47071"/>
                    <a:pt x="97064" y="47071"/>
                  </a:cubicBezTo>
                  <a:cubicBezTo>
                    <a:pt x="93154" y="47071"/>
                    <a:pt x="89985" y="43229"/>
                    <a:pt x="89985" y="38489"/>
                  </a:cubicBezTo>
                  <a:cubicBezTo>
                    <a:pt x="89985" y="33750"/>
                    <a:pt x="93154" y="29908"/>
                    <a:pt x="97064" y="29908"/>
                  </a:cubicBezTo>
                  <a:close/>
                  <a:moveTo>
                    <a:pt x="25253" y="25746"/>
                  </a:moveTo>
                  <a:lnTo>
                    <a:pt x="12341" y="25746"/>
                  </a:lnTo>
                  <a:cubicBezTo>
                    <a:pt x="5525" y="25746"/>
                    <a:pt x="0" y="32444"/>
                    <a:pt x="0" y="40707"/>
                  </a:cubicBezTo>
                  <a:lnTo>
                    <a:pt x="0" y="88250"/>
                  </a:lnTo>
                  <a:cubicBezTo>
                    <a:pt x="0" y="96512"/>
                    <a:pt x="5525" y="103210"/>
                    <a:pt x="12341" y="103210"/>
                  </a:cubicBezTo>
                  <a:lnTo>
                    <a:pt x="26542" y="103210"/>
                  </a:lnTo>
                  <a:cubicBezTo>
                    <a:pt x="23858" y="108250"/>
                    <a:pt x="24133" y="111919"/>
                    <a:pt x="10259" y="120000"/>
                  </a:cubicBezTo>
                  <a:cubicBezTo>
                    <a:pt x="33603" y="116808"/>
                    <a:pt x="37236" y="115403"/>
                    <a:pt x="48279" y="103210"/>
                  </a:cubicBezTo>
                  <a:lnTo>
                    <a:pt x="78967" y="103210"/>
                  </a:lnTo>
                  <a:cubicBezTo>
                    <a:pt x="83972" y="103210"/>
                    <a:pt x="88281" y="99599"/>
                    <a:pt x="90194" y="94396"/>
                  </a:cubicBezTo>
                  <a:cubicBezTo>
                    <a:pt x="82256" y="91458"/>
                    <a:pt x="75819" y="87372"/>
                    <a:pt x="68282" y="81348"/>
                  </a:cubicBezTo>
                  <a:lnTo>
                    <a:pt x="37594" y="81348"/>
                  </a:lnTo>
                  <a:cubicBezTo>
                    <a:pt x="30778" y="81348"/>
                    <a:pt x="25253" y="74650"/>
                    <a:pt x="25253" y="66387"/>
                  </a:cubicBezTo>
                  <a:lnTo>
                    <a:pt x="25253" y="25746"/>
                  </a:lnTo>
                  <a:close/>
                  <a:moveTo>
                    <a:pt x="107658" y="0"/>
                  </a:moveTo>
                  <a:lnTo>
                    <a:pt x="41032" y="0"/>
                  </a:lnTo>
                  <a:cubicBezTo>
                    <a:pt x="34216" y="0"/>
                    <a:pt x="28690" y="6698"/>
                    <a:pt x="28690" y="14960"/>
                  </a:cubicBezTo>
                  <a:lnTo>
                    <a:pt x="28690" y="62503"/>
                  </a:lnTo>
                  <a:cubicBezTo>
                    <a:pt x="28690" y="70766"/>
                    <a:pt x="34216" y="77464"/>
                    <a:pt x="41032" y="77464"/>
                  </a:cubicBezTo>
                  <a:lnTo>
                    <a:pt x="71720" y="77464"/>
                  </a:lnTo>
                  <a:cubicBezTo>
                    <a:pt x="85817" y="88731"/>
                    <a:pt x="91486" y="90753"/>
                    <a:pt x="114830" y="93944"/>
                  </a:cubicBezTo>
                  <a:cubicBezTo>
                    <a:pt x="101210" y="84938"/>
                    <a:pt x="99704" y="85896"/>
                    <a:pt x="93457" y="77464"/>
                  </a:cubicBezTo>
                  <a:lnTo>
                    <a:pt x="107658" y="77464"/>
                  </a:lnTo>
                  <a:cubicBezTo>
                    <a:pt x="114474" y="77464"/>
                    <a:pt x="120000" y="70766"/>
                    <a:pt x="120000" y="62503"/>
                  </a:cubicBezTo>
                  <a:lnTo>
                    <a:pt x="120000" y="14960"/>
                  </a:lnTo>
                  <a:cubicBezTo>
                    <a:pt x="120000" y="6698"/>
                    <a:pt x="114474" y="0"/>
                    <a:pt x="107658" y="0"/>
                  </a:cubicBezTo>
                  <a:close/>
                </a:path>
              </a:pathLst>
            </a:custGeom>
            <a:solidFill>
              <a:schemeClr val="bg2">
                <a:lumMod val="60000"/>
                <a:lumOff val="4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970845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2017 </a:t>
            </a:r>
            <a:r>
              <a:rPr lang="zh-TW" altLang="en-US" dirty="0"/>
              <a:t>殼牌節能車馬拉松</a:t>
            </a:r>
            <a:endParaRPr lang="en-US" dirty="0"/>
          </a:p>
        </p:txBody>
      </p:sp>
      <p:sp>
        <p:nvSpPr>
          <p:cNvPr id="8" name="文字版面配置區 4"/>
          <p:cNvSpPr txBox="1">
            <a:spLocks/>
          </p:cNvSpPr>
          <p:nvPr/>
        </p:nvSpPr>
        <p:spPr>
          <a:xfrm>
            <a:off x="4857752" y="1214428"/>
            <a:ext cx="4045985" cy="192882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/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 超過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12</a:t>
            </a: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支高解析度攝影機 </a:t>
            </a: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 同時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5</a:t>
            </a: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個工作人員現場編輯 </a:t>
            </a: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5TB</a:t>
            </a: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資料異地備援</a:t>
            </a: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 異地協同作業 </a:t>
            </a: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endParaRPr kumimoji="0" lang="zh-TW" altLang="en-US" sz="1800" b="0" i="0" u="none" strike="noStrike" kern="0" cap="none" spc="0" normalizeH="0" baseline="0" noProof="0" dirty="0">
              <a:ln>
                <a:noFill/>
              </a:ln>
              <a:solidFill>
                <a:schemeClr val="dk2"/>
              </a:solidFill>
              <a:effectLst/>
              <a:uLnTx/>
              <a:uFillTx/>
              <a:latin typeface="微軟正黑體" pitchFamily="34" charset="-120"/>
              <a:ea typeface="微軟正黑體" pitchFamily="34" charset="-120"/>
              <a:cs typeface="Verdana"/>
              <a:sym typeface="Verdana"/>
            </a:endParaRPr>
          </a:p>
        </p:txBody>
      </p:sp>
      <p:pic>
        <p:nvPicPr>
          <p:cNvPr id="11" name="圖片 10" descr="Shell-Eco-Marathon-Asia-126.jpg"/>
          <p:cNvPicPr>
            <a:picLocks noChangeAspect="1"/>
          </p:cNvPicPr>
          <p:nvPr/>
        </p:nvPicPr>
        <p:blipFill>
          <a:blip r:embed="rId2"/>
          <a:srcRect r="24418"/>
          <a:stretch>
            <a:fillRect/>
          </a:stretch>
        </p:blipFill>
        <p:spPr>
          <a:xfrm>
            <a:off x="-32" y="1072885"/>
            <a:ext cx="4643470" cy="409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953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矩形 40"/>
          <p:cNvSpPr/>
          <p:nvPr/>
        </p:nvSpPr>
        <p:spPr>
          <a:xfrm>
            <a:off x="4381120" y="1214428"/>
            <a:ext cx="4334284" cy="342902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9" name="矩形 38"/>
          <p:cNvSpPr/>
          <p:nvPr/>
        </p:nvSpPr>
        <p:spPr>
          <a:xfrm>
            <a:off x="142844" y="1214428"/>
            <a:ext cx="4000528" cy="342902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3" name="群組 165"/>
          <p:cNvGrpSpPr/>
          <p:nvPr/>
        </p:nvGrpSpPr>
        <p:grpSpPr>
          <a:xfrm>
            <a:off x="357158" y="1357304"/>
            <a:ext cx="8207432" cy="3143272"/>
            <a:chOff x="436534" y="1375940"/>
            <a:chExt cx="8207432" cy="3553264"/>
          </a:xfrm>
        </p:grpSpPr>
        <p:sp>
          <p:nvSpPr>
            <p:cNvPr id="58" name="圓角矩形 57"/>
            <p:cNvSpPr/>
            <p:nvPr/>
          </p:nvSpPr>
          <p:spPr>
            <a:xfrm>
              <a:off x="436534" y="1375940"/>
              <a:ext cx="3643338" cy="3553264"/>
            </a:xfrm>
            <a:prstGeom prst="roundRect">
              <a:avLst>
                <a:gd name="adj" fmla="val 5246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77" name="圓角矩形 76"/>
            <p:cNvSpPr/>
            <p:nvPr/>
          </p:nvSpPr>
          <p:spPr>
            <a:xfrm>
              <a:off x="4579938" y="1375940"/>
              <a:ext cx="4064028" cy="3553264"/>
            </a:xfrm>
            <a:prstGeom prst="roundRect">
              <a:avLst>
                <a:gd name="adj" fmla="val 89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完美的工作流程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571472" y="1071552"/>
            <a:ext cx="1393041" cy="428628"/>
          </a:xfrm>
          <a:prstGeom prst="rect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b="1" dirty="0">
                <a:latin typeface="微軟正黑體" pitchFamily="34" charset="-120"/>
                <a:ea typeface="微軟正黑體" pitchFamily="34" charset="-120"/>
              </a:rPr>
              <a:t>底特律</a:t>
            </a:r>
            <a:endParaRPr lang="en-US" b="1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1" name="Picture 20" descr="www.dvc.com.tw-DVSNFDRAX1C-SONY-Handycam-FDR-AX1-4K攝影機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786" y="1850168"/>
            <a:ext cx="1010822" cy="714853"/>
          </a:xfrm>
          <a:prstGeom prst="rect">
            <a:avLst/>
          </a:prstGeom>
        </p:spPr>
      </p:pic>
      <p:sp>
        <p:nvSpPr>
          <p:cNvPr id="22" name="Right Arrow 21"/>
          <p:cNvSpPr/>
          <p:nvPr/>
        </p:nvSpPr>
        <p:spPr>
          <a:xfrm>
            <a:off x="3203848" y="3071816"/>
            <a:ext cx="2153970" cy="71438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/>
          <p:cNvSpPr txBox="1"/>
          <p:nvPr/>
        </p:nvSpPr>
        <p:spPr>
          <a:xfrm>
            <a:off x="3214678" y="3286130"/>
            <a:ext cx="2124299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zh-TW" altLang="en-US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異地備份 </a:t>
            </a:r>
            <a:r>
              <a:rPr lang="en-US" altLang="zh-TW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(QNAP RTRR)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2214546" y="4114632"/>
            <a:ext cx="1261884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zh-TW" altLang="en-US" dirty="0">
                <a:latin typeface="微軟正黑體" pitchFamily="34" charset="-120"/>
                <a:ea typeface="微軟正黑體" pitchFamily="34" charset="-120"/>
              </a:rPr>
              <a:t>即時協同作業</a:t>
            </a:r>
            <a:endParaRPr lang="en-US" altLang="zh-TW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285984" y="1753447"/>
            <a:ext cx="1441420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zh-TW" altLang="en-US" dirty="0">
                <a:latin typeface="微軟正黑體" pitchFamily="34" charset="-120"/>
                <a:ea typeface="微軟正黑體" pitchFamily="34" charset="-120"/>
              </a:rPr>
              <a:t>高速匯入與備份</a:t>
            </a:r>
            <a:endParaRPr lang="en-US" altLang="zh-TW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37" name="Shape 163"/>
          <p:cNvSpPr/>
          <p:nvPr/>
        </p:nvSpPr>
        <p:spPr>
          <a:xfrm>
            <a:off x="1928794" y="1707765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Shape 166"/>
          <p:cNvSpPr txBox="1"/>
          <p:nvPr/>
        </p:nvSpPr>
        <p:spPr>
          <a:xfrm>
            <a:off x="1928794" y="1714494"/>
            <a:ext cx="357190" cy="319265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66" name="Shape 163"/>
          <p:cNvSpPr/>
          <p:nvPr/>
        </p:nvSpPr>
        <p:spPr>
          <a:xfrm>
            <a:off x="1857356" y="4065219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" name="Shape 166"/>
          <p:cNvSpPr txBox="1"/>
          <p:nvPr/>
        </p:nvSpPr>
        <p:spPr>
          <a:xfrm>
            <a:off x="1895742" y="4109162"/>
            <a:ext cx="153081" cy="269304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grpSp>
        <p:nvGrpSpPr>
          <p:cNvPr id="4" name="群組 86"/>
          <p:cNvGrpSpPr/>
          <p:nvPr/>
        </p:nvGrpSpPr>
        <p:grpSpPr>
          <a:xfrm>
            <a:off x="4143372" y="2857502"/>
            <a:ext cx="357190" cy="377025"/>
            <a:chOff x="3244174" y="2418956"/>
            <a:chExt cx="357190" cy="377025"/>
          </a:xfrm>
        </p:grpSpPr>
        <p:sp>
          <p:nvSpPr>
            <p:cNvPr id="70" name="Shape 163"/>
            <p:cNvSpPr/>
            <p:nvPr/>
          </p:nvSpPr>
          <p:spPr>
            <a:xfrm>
              <a:off x="3244174" y="2433946"/>
              <a:ext cx="357190" cy="357190"/>
            </a:xfrm>
            <a:prstGeom prst="ellipse">
              <a:avLst/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" name="Shape 166"/>
            <p:cNvSpPr txBox="1"/>
            <p:nvPr/>
          </p:nvSpPr>
          <p:spPr>
            <a:xfrm>
              <a:off x="3278742" y="2418956"/>
              <a:ext cx="293126" cy="3770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0" rIns="91425" bIns="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buSzPct val="25000"/>
                <a:buNone/>
              </a:pPr>
              <a:r>
                <a:rPr lang="en-US" sz="1800" b="1" dirty="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3</a:t>
              </a:r>
            </a:p>
          </p:txBody>
        </p:sp>
      </p:grpSp>
      <p:sp>
        <p:nvSpPr>
          <p:cNvPr id="24" name="TextBox 23"/>
          <p:cNvSpPr txBox="1"/>
          <p:nvPr/>
        </p:nvSpPr>
        <p:spPr>
          <a:xfrm>
            <a:off x="5429256" y="2114368"/>
            <a:ext cx="1261884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zh-TW" altLang="en-US" dirty="0">
                <a:latin typeface="微軟正黑體" pitchFamily="34" charset="-120"/>
                <a:ea typeface="微軟正黑體" pitchFamily="34" charset="-120"/>
              </a:rPr>
              <a:t>異地協同作業</a:t>
            </a:r>
            <a:endParaRPr lang="en-US" altLang="zh-TW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80" name="Shape 163"/>
          <p:cNvSpPr/>
          <p:nvPr/>
        </p:nvSpPr>
        <p:spPr>
          <a:xfrm>
            <a:off x="5072066" y="2064955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Shape 166"/>
          <p:cNvSpPr txBox="1"/>
          <p:nvPr/>
        </p:nvSpPr>
        <p:spPr>
          <a:xfrm>
            <a:off x="5103078" y="2108898"/>
            <a:ext cx="153081" cy="269304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</a:p>
        </p:txBody>
      </p:sp>
      <p:sp>
        <p:nvSpPr>
          <p:cNvPr id="9" name="Circular Arrow 8"/>
          <p:cNvSpPr/>
          <p:nvPr/>
        </p:nvSpPr>
        <p:spPr>
          <a:xfrm rot="1236847">
            <a:off x="1585801" y="2044319"/>
            <a:ext cx="1298502" cy="1296144"/>
          </a:xfrm>
          <a:prstGeom prst="circularArrow">
            <a:avLst>
              <a:gd name="adj1" fmla="val 11589"/>
              <a:gd name="adj2" fmla="val 1142319"/>
              <a:gd name="adj3" fmla="val 20404806"/>
              <a:gd name="adj4" fmla="val 10800000"/>
              <a:gd name="adj5" fmla="val 1720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01" name="肘形接點 100"/>
          <p:cNvCxnSpPr/>
          <p:nvPr/>
        </p:nvCxnSpPr>
        <p:spPr>
          <a:xfrm>
            <a:off x="7358082" y="2136393"/>
            <a:ext cx="642148" cy="499273"/>
          </a:xfrm>
          <a:prstGeom prst="bentConnector3">
            <a:avLst>
              <a:gd name="adj1" fmla="val -4225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Rectangle 13"/>
          <p:cNvSpPr/>
          <p:nvPr/>
        </p:nvSpPr>
        <p:spPr>
          <a:xfrm>
            <a:off x="4822033" y="1071552"/>
            <a:ext cx="1393041" cy="428628"/>
          </a:xfrm>
          <a:prstGeom prst="rect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b="1" dirty="0">
                <a:latin typeface="微軟正黑體" pitchFamily="34" charset="-120"/>
                <a:ea typeface="微軟正黑體" pitchFamily="34" charset="-120"/>
              </a:rPr>
              <a:t>新英格蘭</a:t>
            </a:r>
            <a:endParaRPr lang="en-US" b="1" dirty="0"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122" name="肘形接點 121"/>
          <p:cNvCxnSpPr/>
          <p:nvPr/>
        </p:nvCxnSpPr>
        <p:spPr>
          <a:xfrm>
            <a:off x="7430314" y="3565153"/>
            <a:ext cx="642148" cy="499273"/>
          </a:xfrm>
          <a:prstGeom prst="bentConnector3">
            <a:avLst>
              <a:gd name="adj1" fmla="val -4225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358082" y="1688955"/>
            <a:ext cx="792088" cy="654996"/>
          </a:xfrm>
          <a:prstGeom prst="rect">
            <a:avLst/>
          </a:prstGeom>
        </p:spPr>
      </p:pic>
      <p:pic>
        <p:nvPicPr>
          <p:cNvPr id="45" name="Picture 4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358082" y="2481043"/>
            <a:ext cx="792088" cy="654996"/>
          </a:xfrm>
          <a:prstGeom prst="rect">
            <a:avLst/>
          </a:prstGeom>
        </p:spPr>
      </p:pic>
      <p:pic>
        <p:nvPicPr>
          <p:cNvPr id="47" name="Picture 8"/>
          <p:cNvPicPr>
            <a:picLocks noChangeAspect="1"/>
          </p:cNvPicPr>
          <p:nvPr/>
        </p:nvPicPr>
        <p:blipFill rotWithShape="1">
          <a:blip r:embed="rId4"/>
          <a:srcRect l="9169" t="5367" r="9013" b="4819"/>
          <a:stretch/>
        </p:blipFill>
        <p:spPr>
          <a:xfrm>
            <a:off x="7286074" y="3201123"/>
            <a:ext cx="936104" cy="578233"/>
          </a:xfrm>
          <a:prstGeom prst="rect">
            <a:avLst/>
          </a:prstGeom>
        </p:spPr>
      </p:pic>
      <p:pic>
        <p:nvPicPr>
          <p:cNvPr id="48" name="Picture 8"/>
          <p:cNvPicPr>
            <a:picLocks noChangeAspect="1"/>
          </p:cNvPicPr>
          <p:nvPr/>
        </p:nvPicPr>
        <p:blipFill rotWithShape="1">
          <a:blip r:embed="rId4"/>
          <a:srcRect l="9169" t="5367" r="9013" b="4819"/>
          <a:stretch/>
        </p:blipFill>
        <p:spPr>
          <a:xfrm>
            <a:off x="7286644" y="3850905"/>
            <a:ext cx="936104" cy="578233"/>
          </a:xfrm>
          <a:prstGeom prst="rect">
            <a:avLst/>
          </a:prstGeom>
        </p:spPr>
      </p:pic>
      <p:cxnSp>
        <p:nvCxnSpPr>
          <p:cNvPr id="123" name="肘形接點 122"/>
          <p:cNvCxnSpPr/>
          <p:nvPr/>
        </p:nvCxnSpPr>
        <p:spPr>
          <a:xfrm>
            <a:off x="6572264" y="3279401"/>
            <a:ext cx="571504" cy="500066"/>
          </a:xfrm>
          <a:prstGeom prst="bentConnector3">
            <a:avLst>
              <a:gd name="adj1" fmla="val -10845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肘形接點 125"/>
          <p:cNvCxnSpPr/>
          <p:nvPr/>
        </p:nvCxnSpPr>
        <p:spPr>
          <a:xfrm flipV="1">
            <a:off x="6000760" y="2428874"/>
            <a:ext cx="1071570" cy="642942"/>
          </a:xfrm>
          <a:prstGeom prst="bentConnector3">
            <a:avLst>
              <a:gd name="adj1" fmla="val 5000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268_1488959195_TVS-1282T3_Right-angle-of-elevation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" t="3951" r="2813" b="4338"/>
          <a:stretch/>
        </p:blipFill>
        <p:spPr>
          <a:xfrm>
            <a:off x="5472118" y="2993649"/>
            <a:ext cx="1528774" cy="928694"/>
          </a:xfrm>
          <a:prstGeom prst="rect">
            <a:avLst/>
          </a:prstGeom>
        </p:spPr>
      </p:pic>
      <p:cxnSp>
        <p:nvCxnSpPr>
          <p:cNvPr id="159" name="肘形接點 158"/>
          <p:cNvCxnSpPr/>
          <p:nvPr/>
        </p:nvCxnSpPr>
        <p:spPr>
          <a:xfrm rot="10800000" flipV="1">
            <a:off x="1000100" y="3071816"/>
            <a:ext cx="642942" cy="481256"/>
          </a:xfrm>
          <a:prstGeom prst="bentConnector3">
            <a:avLst>
              <a:gd name="adj1" fmla="val -5316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0" name="Picture 2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857224" y="2707897"/>
            <a:ext cx="792088" cy="654996"/>
          </a:xfrm>
          <a:prstGeom prst="rect">
            <a:avLst/>
          </a:prstGeom>
        </p:spPr>
      </p:pic>
      <p:pic>
        <p:nvPicPr>
          <p:cNvPr id="161" name="Picture 4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857224" y="3429006"/>
            <a:ext cx="792088" cy="654996"/>
          </a:xfrm>
          <a:prstGeom prst="rect">
            <a:avLst/>
          </a:prstGeom>
        </p:spPr>
      </p:pic>
      <p:cxnSp>
        <p:nvCxnSpPr>
          <p:cNvPr id="165" name="直線接點 164"/>
          <p:cNvCxnSpPr/>
          <p:nvPr/>
        </p:nvCxnSpPr>
        <p:spPr>
          <a:xfrm>
            <a:off x="2000232" y="3350839"/>
            <a:ext cx="428628" cy="1588"/>
          </a:xfrm>
          <a:prstGeom prst="line">
            <a:avLst/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Shape 238"/>
          <p:cNvPicPr preferRelativeResize="0"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5736" y="2910030"/>
            <a:ext cx="1008112" cy="10123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649088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41960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2577</TotalTime>
  <Words>1424</Words>
  <Application>Microsoft Office PowerPoint</Application>
  <PresentationFormat>如螢幕大小 (16:9)</PresentationFormat>
  <Paragraphs>272</Paragraphs>
  <Slides>28</Slides>
  <Notes>20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28</vt:i4>
      </vt:variant>
    </vt:vector>
  </HeadingPairs>
  <TitlesOfParts>
    <vt:vector size="35" baseType="lpstr">
      <vt:lpstr>Microsoft JhengHei</vt:lpstr>
      <vt:lpstr>Microsoft JhengHei</vt:lpstr>
      <vt:lpstr>Arial</vt:lpstr>
      <vt:lpstr>Arial Black</vt:lpstr>
      <vt:lpstr>Verdana</vt:lpstr>
      <vt:lpstr>Wingdings</vt:lpstr>
      <vt:lpstr>Simple Light</vt:lpstr>
      <vt:lpstr>4-bay 四核心</vt:lpstr>
      <vt:lpstr>何不善用高速傳輸介面?</vt:lpstr>
      <vt:lpstr>我的第一台高速影音剪輯與備份機 </vt:lpstr>
      <vt:lpstr>TS-453BT3 正面硬體配置</vt:lpstr>
      <vt:lpstr>高辨識度 OLED 螢幕與觸控式按鈕</vt:lpstr>
      <vt:lpstr>TS-453BT3 背面硬體配置</vt:lpstr>
      <vt:lpstr>10GbE/M.2 SSD 讓效能與應用再提升!</vt:lpstr>
      <vt:lpstr>QtierTM 技術啟動自動分層儲存 </vt:lpstr>
      <vt:lpstr>飛速完成多媒體協同作業</vt:lpstr>
      <vt:lpstr>10GBASE-T 加速，效率其來有自</vt:lpstr>
      <vt:lpstr>即時欣賞 4K 影片專案成果</vt:lpstr>
      <vt:lpstr>TS-453BT3 實機展示</vt:lpstr>
      <vt:lpstr>PowerPoint 簡報</vt:lpstr>
      <vt:lpstr>QButton 讓您隨心設定，一鍵開啟</vt:lpstr>
      <vt:lpstr>簡易安裝讓您輕鬆體驗預設應用!</vt:lpstr>
      <vt:lpstr>簡單且直覺的操作介面</vt:lpstr>
      <vt:lpstr>一鍵搞定生活的大小事! </vt:lpstr>
      <vt:lpstr>PowerPoint 簡報</vt:lpstr>
      <vt:lpstr>完整的 Thunderbolt NAS 產品線 </vt:lpstr>
      <vt:lpstr>跨平台協同作業</vt:lpstr>
      <vt:lpstr>讓資料有個更快、更大、更安全的家</vt:lpstr>
      <vt:lpstr>USB 3.1 Gen 2 高速匯入資料</vt:lpstr>
      <vt:lpstr>Thunderbolt to Ethernet (T2E)</vt:lpstr>
      <vt:lpstr>專業攝影師的最佳夥伴</vt:lpstr>
      <vt:lpstr>攜帶方便、匯入快速</vt:lpstr>
      <vt:lpstr>2017 殼牌節能車馬拉松</vt:lpstr>
      <vt:lpstr>完美的工作流程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高達      核心爆發性能，幫企業快速、有效率地完成任務</dc:title>
  <dc:creator>Coco Chiang</dc:creator>
  <cp:lastModifiedBy>QNAP_JASON HSU</cp:lastModifiedBy>
  <cp:revision>262</cp:revision>
  <dcterms:modified xsi:type="dcterms:W3CDTF">2020-02-06T05:49:00Z</dcterms:modified>
</cp:coreProperties>
</file>