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5" r:id="rId1"/>
  </p:sldMasterIdLst>
  <p:notesMasterIdLst>
    <p:notesMasterId r:id="rId31"/>
  </p:notesMasterIdLst>
  <p:sldIdLst>
    <p:sldId id="256" r:id="rId2"/>
    <p:sldId id="278" r:id="rId3"/>
    <p:sldId id="294" r:id="rId4"/>
    <p:sldId id="292" r:id="rId5"/>
    <p:sldId id="295" r:id="rId6"/>
    <p:sldId id="326" r:id="rId7"/>
    <p:sldId id="313" r:id="rId8"/>
    <p:sldId id="308" r:id="rId9"/>
    <p:sldId id="301" r:id="rId10"/>
    <p:sldId id="329" r:id="rId11"/>
    <p:sldId id="323" r:id="rId12"/>
    <p:sldId id="325" r:id="rId13"/>
    <p:sldId id="302" r:id="rId14"/>
    <p:sldId id="303" r:id="rId15"/>
    <p:sldId id="304" r:id="rId16"/>
    <p:sldId id="305" r:id="rId17"/>
    <p:sldId id="307" r:id="rId18"/>
    <p:sldId id="324" r:id="rId19"/>
    <p:sldId id="309" r:id="rId20"/>
    <p:sldId id="310" r:id="rId21"/>
    <p:sldId id="311" r:id="rId22"/>
    <p:sldId id="312" r:id="rId23"/>
    <p:sldId id="314" r:id="rId24"/>
    <p:sldId id="315" r:id="rId25"/>
    <p:sldId id="316" r:id="rId26"/>
    <p:sldId id="317" r:id="rId27"/>
    <p:sldId id="318" r:id="rId28"/>
    <p:sldId id="319" r:id="rId29"/>
    <p:sldId id="328" r:id="rId30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Office" initials="O" lastIdx="1" clrIdx="0"/>
  <p:cmAuthor id="2" name="Office" initials="O [2]" lastIdx="1" clrIdx="1"/>
  <p:cmAuthor id="3" name="Office" initials="O [3]" lastIdx="1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73E3"/>
    <a:srgbClr val="66CCFF"/>
    <a:srgbClr val="CCFFFF"/>
    <a:srgbClr val="009999"/>
    <a:srgbClr val="37A3A0"/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275" autoAdjust="0"/>
    <p:restoredTop sz="99607" autoAdjust="0"/>
  </p:normalViewPr>
  <p:slideViewPr>
    <p:cSldViewPr>
      <p:cViewPr varScale="1">
        <p:scale>
          <a:sx n="95" d="100"/>
          <a:sy n="95" d="100"/>
        </p:scale>
        <p:origin x="65" y="25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8" d="100"/>
        <a:sy n="6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69850" marR="0" lvl="0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527050" marR="0" lvl="1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84250" marR="0" lvl="2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441450" marR="0" lvl="3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98650" marR="0" lvl="4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355850" marR="0" lvl="5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813050" marR="0" lvl="6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70250" marR="0" lvl="7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727450" marR="0" lvl="8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84922934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152463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7597765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426881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876206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695449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863425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238391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741510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138117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" name="Shape 6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----------------------------------------------------------------------------------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English: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LIVE Demo - Bilateral Mount in two steps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Photo Station 5.4/ Qphoto 3 - Photo/Video Instant Upload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Open Qphoto and click “take photos” or “record videos”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Select a destination folder. Start taking(recording)!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QTS 4.3.4 File Station - Mobile phone mounting.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Connect mobile phone and NAS with USB connector.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Open File Station and start transfering the files!</a:t>
            </a:r>
          </a:p>
          <a:p>
            <a:pPr marL="0" marR="0" lvl="0" indent="63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----------------------------------------------------------------------------------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逐字稿: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現在來現場示範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示範錄影就好，跟jeffrey錄一小段影片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示範完Qphoto，講file station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除了Qphoto可以直接拍照錄影上傳NAS，現在file station也可以很方便地把手機裡面的照片傳到NAS，只要手機接USB插上NAS，就可以在file station裡面看到手機，然後就可以直接拖曳檔案到NAS囉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Demo操作步驟：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＊需搭配QTS 4.3 &amp; Photo Station 5.4或之後版本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開啟Qphoto後登入NAS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預設進入shared photos頁面，即可看到右下角有拍照跟錄影按鈕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點選拍照或錄影按鈕，第一次使用的話，會要求選擇上傳路徑（注意：須上傳到共享的媒體資料夾，照片才可以在shared photos頁面看到）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開始拍照或錄影，完成後按左上角的回上一頁，回到shared photos頁面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如果上傳未完成，頁面最上方會出現即拍即傳上傳狀態，上傳完成的檔案會打勾，請在打勾後重新整理頁面，即可看到剛剛拍攝的檔案（注意：一定要用時間軸模式瀏覽，這樣最新拍攝的檔案才會在最上面，很明顯可以看到）</a:t>
            </a:r>
          </a:p>
          <a:p>
            <a:pPr marL="4572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點開剛剛拍的影片或照片，給使用者看</a:t>
            </a:r>
          </a:p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7" name="Shape 62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846863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Shape 64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2" name="Shape 64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17356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1" name="Shape 65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2" name="Shape 6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270882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7" name="Shape 65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8" name="Shape 6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822844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" name="Shape 6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5" name="Shape 6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7018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Shape 6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8" name="Shape 68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395068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Shape 6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8" name="Shape 68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395068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2648179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zh-TW" altLang="en-US" dirty="0"/>
              <a:t>換圖</a:t>
            </a:r>
            <a:r>
              <a:rPr lang="en-US" altLang="zh-TW" dirty="0"/>
              <a:t>TVS-1282T-&gt;453BT3</a:t>
            </a:r>
          </a:p>
          <a:p>
            <a:pPr>
              <a:buNone/>
            </a:pPr>
            <a:r>
              <a:rPr lang="en-US" dirty="0"/>
              <a:t>Ethernet</a:t>
            </a:r>
            <a:r>
              <a:rPr lang="zh-TW" altLang="en-US" dirty="0"/>
              <a:t>換成其他顏色的線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6111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TW" dirty="0"/>
              <a:t>64BG</a:t>
            </a:r>
          </a:p>
          <a:p>
            <a:r>
              <a:rPr lang="en-US" altLang="zh-TW" dirty="0"/>
              <a:t>SSD no logo</a:t>
            </a:r>
          </a:p>
          <a:p>
            <a:r>
              <a:rPr lang="zh-TW" altLang="en-US" dirty="0"/>
              <a:t>相機 相片跟影片</a:t>
            </a:r>
            <a:endParaRPr lang="en-US" altLang="zh-TW" dirty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5639632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12 cameras</a:t>
            </a:r>
          </a:p>
          <a:p>
            <a:pPr>
              <a:buNone/>
            </a:pPr>
            <a:r>
              <a:rPr lang="en-US" dirty="0"/>
              <a:t>4 or 5 editors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2495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Shape 50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508" name="Shape 50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34733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2" cstate="print"/>
          <a:stretch>
            <a:fillRect/>
          </a:stretch>
        </p:blipFill>
        <p:spPr bwMode="auto">
          <a:xfrm>
            <a:off x="4226" y="-18"/>
            <a:ext cx="9135516" cy="5138086"/>
          </a:xfrm>
          <a:prstGeom prst="rect">
            <a:avLst/>
          </a:prstGeom>
          <a:noFill/>
        </p:spPr>
      </p:pic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599" cy="205259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5200" b="1" i="0" u="none" strike="noStrike" cap="none">
                <a:solidFill>
                  <a:schemeClr val="dk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lvl="1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Verdana"/>
              <a:buNone/>
              <a:defRPr sz="2800" b="0" i="0" u="none" strike="noStrike" cap="none">
                <a:solidFill>
                  <a:schemeClr val="dk2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marL="0" marR="0" lvl="1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12" name="Shape 12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1_Title and body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>
            <a:spLocks noGrp="1"/>
          </p:cNvSpPr>
          <p:nvPr>
            <p:ph type="title"/>
          </p:nvPr>
        </p:nvSpPr>
        <p:spPr>
          <a:xfrm>
            <a:off x="214282" y="357171"/>
            <a:ext cx="8786873" cy="66055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4000" b="1" i="0" u="none" strike="noStrike" cap="none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15" name="Shape 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114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2" y="5414"/>
            <a:ext cx="9144032" cy="5138086"/>
          </a:xfrm>
          <a:prstGeom prst="rect">
            <a:avLst/>
          </a:prstGeom>
          <a:noFill/>
        </p:spPr>
      </p:pic>
      <p:sp>
        <p:nvSpPr>
          <p:cNvPr id="14" name="Shape 14"/>
          <p:cNvSpPr txBox="1">
            <a:spLocks noGrp="1"/>
          </p:cNvSpPr>
          <p:nvPr>
            <p:ph type="title"/>
          </p:nvPr>
        </p:nvSpPr>
        <p:spPr>
          <a:xfrm>
            <a:off x="214282" y="357170"/>
            <a:ext cx="8786873" cy="66055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4000" b="1" i="0" u="none" strike="noStrike" cap="none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15" name="Shape 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11430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2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marL="88900" marR="0" lvl="1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88900" marR="0" lvl="2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88900" marR="0" lvl="3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88900" marR="0" lvl="4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88900" marR="0" lvl="5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88900" marR="0" lvl="6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88900" marR="0" lvl="7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88900" marR="0" lvl="8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16" name="Shape 16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title and description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4572000" y="-125"/>
            <a:ext cx="4572000" cy="514349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" name="Shape 28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198" cy="1482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4200" b="1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lvl="1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2pPr>
            <a:lvl3pPr lvl="2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3pPr>
            <a:lvl4pPr lvl="3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4pPr>
            <a:lvl5pPr lvl="4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5pPr>
            <a:lvl6pPr lvl="5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6pPr>
            <a:lvl7pPr lvl="6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7pPr>
            <a:lvl8pPr lvl="7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8pPr>
            <a:lvl9pPr lvl="8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198" cy="1235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Verdana"/>
              <a:buNone/>
              <a:defRPr sz="21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09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11430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Verdana"/>
              <a:buChar char="●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88900" marR="0" lvl="1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88900" marR="0" lvl="2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88900" marR="0" lvl="3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88900" marR="0" lvl="4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88900" marR="0" lvl="5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88900" marR="0" lvl="6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88900" marR="0" lvl="7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88900" marR="0" lvl="8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ption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hape 31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Verdana"/>
              <a:buNone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2" name="Shape 32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hape 34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2" cstate="print"/>
          <a:stretch>
            <a:fillRect/>
          </a:stretch>
        </p:blipFill>
        <p:spPr bwMode="auto">
          <a:xfrm>
            <a:off x="4226" y="-18"/>
            <a:ext cx="9135516" cy="5138086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bg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32" y="-18"/>
            <a:ext cx="9144032" cy="5138086"/>
          </a:xfrm>
          <a:prstGeom prst="rect">
            <a:avLst/>
          </a:prstGeom>
          <a:noFill/>
        </p:spPr>
      </p:pic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214282" y="357170"/>
            <a:ext cx="8786873" cy="71437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11430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Verdana"/>
              <a:buChar char="●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88900" marR="0" lvl="1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88900" marR="0" lvl="2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88900" marR="0" lvl="3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88900" marR="0" lvl="4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88900" marR="0" lvl="5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88900" marR="0" lvl="6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88900" marR="0" lvl="7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88900" marR="0" lvl="8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715403" y="4857766"/>
            <a:ext cx="428595" cy="285734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25000"/>
              <a:buFont typeface="Arial"/>
              <a:buNone/>
            </a:pPr>
            <a:fld id="{00000000-1234-1234-1234-123412341234}" type="slidenum">
              <a:rPr lang="zh-TW"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ct val="25000"/>
                <a:buFont typeface="Arial"/>
                <a:buNone/>
              </a:pPr>
              <a:t>‹#›</a:t>
            </a:fld>
            <a:endParaRPr lang="zh-TW" sz="10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8" r:id="rId2"/>
    <p:sldLayoutId id="2147483649" r:id="rId3"/>
    <p:sldLayoutId id="2147483653" r:id="rId4"/>
    <p:sldLayoutId id="2147483657" r:id="rId5"/>
    <p:sldLayoutId id="2147483656" r:id="rId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微軟正黑體" pitchFamily="34" charset="-120"/>
          <a:ea typeface="微軟正黑體" pitchFamily="34" charset="-120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微軟正黑體" pitchFamily="34" charset="-120"/>
          <a:ea typeface="微軟正黑體" pitchFamily="34" charset="-120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tiff"/><Relationship Id="rId3" Type="http://schemas.openxmlformats.org/officeDocument/2006/relationships/image" Target="../media/image5.png"/><Relationship Id="rId7" Type="http://schemas.openxmlformats.org/officeDocument/2006/relationships/image" Target="../media/image1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24.png"/><Relationship Id="rId4" Type="http://schemas.openxmlformats.org/officeDocument/2006/relationships/image" Target="../media/image5.png"/><Relationship Id="rId9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4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7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gif"/><Relationship Id="rId7" Type="http://schemas.openxmlformats.org/officeDocument/2006/relationships/image" Target="../media/image6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6.png"/><Relationship Id="rId5" Type="http://schemas.openxmlformats.org/officeDocument/2006/relationships/image" Target="../media/image59.jpeg"/><Relationship Id="rId4" Type="http://schemas.openxmlformats.org/officeDocument/2006/relationships/image" Target="../media/image58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1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3.jpeg"/><Relationship Id="rId5" Type="http://schemas.openxmlformats.org/officeDocument/2006/relationships/image" Target="../media/image62.jpeg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6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image" Target="../media/image26.png"/><Relationship Id="rId7" Type="http://schemas.openxmlformats.org/officeDocument/2006/relationships/image" Target="../media/image67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63.jpeg"/><Relationship Id="rId9" Type="http://schemas.openxmlformats.org/officeDocument/2006/relationships/image" Target="../media/image64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6.png"/><Relationship Id="rId5" Type="http://schemas.openxmlformats.org/officeDocument/2006/relationships/image" Target="../media/image73.png"/><Relationship Id="rId4" Type="http://schemas.openxmlformats.org/officeDocument/2006/relationships/image" Target="../media/image75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Shape 43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5892154" y="1450428"/>
            <a:ext cx="2951164" cy="2599834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Shape 50"/>
          <p:cNvSpPr/>
          <p:nvPr/>
        </p:nvSpPr>
        <p:spPr>
          <a:xfrm>
            <a:off x="2000232" y="2571750"/>
            <a:ext cx="4612864" cy="85725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25000"/>
              <a:buFont typeface="Arial"/>
              <a:buNone/>
            </a:pPr>
            <a:r>
              <a:rPr lang="zh-TW" sz="6000" b="1" i="0" u="none" strike="noStrike" cap="none" dirty="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rPr>
              <a:t>TS-</a:t>
            </a:r>
            <a:r>
              <a:rPr lang="en-US" altLang="zh-TW" sz="6000" b="1" i="0" u="none" strike="noStrike" cap="none" dirty="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rPr>
              <a:t>453BT3</a:t>
            </a:r>
            <a:endParaRPr lang="zh-TW" sz="5400" b="1" i="0" u="none" strike="noStrike" cap="none" dirty="0">
              <a:solidFill>
                <a:srgbClr val="002060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pic>
        <p:nvPicPr>
          <p:cNvPr id="25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81628" y="4071948"/>
            <a:ext cx="2047694" cy="475872"/>
          </a:xfrm>
          <a:prstGeom prst="rect">
            <a:avLst/>
          </a:prstGeom>
          <a:noFill/>
        </p:spPr>
      </p:pic>
      <p:grpSp>
        <p:nvGrpSpPr>
          <p:cNvPr id="13" name="群組 12"/>
          <p:cNvGrpSpPr/>
          <p:nvPr/>
        </p:nvGrpSpPr>
        <p:grpSpPr>
          <a:xfrm>
            <a:off x="486902" y="4111856"/>
            <a:ext cx="2799214" cy="428628"/>
            <a:chOff x="151873" y="4127502"/>
            <a:chExt cx="5428239" cy="831198"/>
          </a:xfrm>
        </p:grpSpPr>
        <p:pic>
          <p:nvPicPr>
            <p:cNvPr id="8" name="Picture 7" descr="C:\Users\Coco Chiang\Desktop\20170911直播母版16比9\TS-453BT3_元素\TS-453BT3_封面_PPT元素\元素\citrix.pn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3975825" y="4127502"/>
              <a:ext cx="938698" cy="831198"/>
            </a:xfrm>
            <a:prstGeom prst="rect">
              <a:avLst/>
            </a:prstGeom>
            <a:noFill/>
          </p:spPr>
        </p:pic>
        <p:pic>
          <p:nvPicPr>
            <p:cNvPr id="9" name="Picture 8" descr="C:\Users\Coco Chiang\Desktop\20170911直播母版16比9\TS-453BT3_元素\TS-453BT3_封面_PPT元素\元素\vmware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883798" y="4299941"/>
              <a:ext cx="1092027" cy="519305"/>
            </a:xfrm>
            <a:prstGeom prst="rect">
              <a:avLst/>
            </a:prstGeom>
            <a:noFill/>
          </p:spPr>
        </p:pic>
        <p:pic>
          <p:nvPicPr>
            <p:cNvPr id="10" name="Picture 9" descr="C:\Users\Coco Chiang\Desktop\20170911直播母版16比9\TS-453BT3_元素\TS-453BT3_封面_PPT元素\元素\Windows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2257241" y="4176716"/>
              <a:ext cx="626557" cy="732771"/>
            </a:xfrm>
            <a:prstGeom prst="rect">
              <a:avLst/>
            </a:prstGeom>
            <a:noFill/>
          </p:spPr>
        </p:pic>
        <p:pic>
          <p:nvPicPr>
            <p:cNvPr id="11" name="Picture 10" descr="C:\Users\Coco Chiang\Desktop\20170911直播母版16比9\TS-453BT3_元素\TS-453BT3_封面_PPT元素\元素\HDMI.png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151873" y="4328517"/>
              <a:ext cx="2074139" cy="458684"/>
            </a:xfrm>
            <a:prstGeom prst="rect">
              <a:avLst/>
            </a:prstGeom>
            <a:noFill/>
          </p:spPr>
        </p:pic>
        <p:pic>
          <p:nvPicPr>
            <p:cNvPr id="12" name="Picture 11" descr="C:\Users\Coco Chiang\Desktop\20170911直播母版16比9\TS-453BT3_元素\TS-453BT3_封面_PPT元素\元素\dlna.png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4914523" y="4245609"/>
              <a:ext cx="665589" cy="548962"/>
            </a:xfrm>
            <a:prstGeom prst="rect">
              <a:avLst/>
            </a:prstGeom>
            <a:noFill/>
          </p:spPr>
        </p:pic>
      </p:grpSp>
      <p:pic>
        <p:nvPicPr>
          <p:cNvPr id="15" name="Picture 5" descr="C:\Users\Coco Chiang\Desktop\20170911直播母版16比9\TS-453BT3_元素\TS-453BT3_封面_PPT元素\元素\intel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350832" y="4136254"/>
            <a:ext cx="363912" cy="364322"/>
          </a:xfrm>
          <a:prstGeom prst="rect">
            <a:avLst/>
          </a:prstGeom>
          <a:noFill/>
        </p:spPr>
      </p:pic>
      <p:sp>
        <p:nvSpPr>
          <p:cNvPr id="14" name="矩形 13"/>
          <p:cNvSpPr/>
          <p:nvPr/>
        </p:nvSpPr>
        <p:spPr>
          <a:xfrm>
            <a:off x="-285784" y="1714494"/>
            <a:ext cx="6264695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ko-KR" altLang="en-US" sz="1800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고속 애플리케이션용 </a:t>
            </a:r>
            <a:r>
              <a:rPr lang="en-US" altLang="ko-KR" sz="1800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Thunderbolt 3 </a:t>
            </a:r>
            <a:r>
              <a:rPr lang="ko-KR" altLang="en-US" sz="1800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와 </a:t>
            </a:r>
            <a:r>
              <a:rPr lang="en-US" altLang="ko-KR" sz="1800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10GbE,</a:t>
            </a:r>
          </a:p>
          <a:p>
            <a:pPr algn="r"/>
            <a:r>
              <a:rPr lang="en-US" altLang="ko-KR" sz="1800" dirty="0" err="1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Qtier</a:t>
            </a:r>
            <a:r>
              <a:rPr lang="en-US" altLang="ko-KR" sz="1800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ko-KR" altLang="en-US" sz="1800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용 </a:t>
            </a:r>
            <a:r>
              <a:rPr lang="en-US" altLang="ko-KR" sz="1800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M.2 SSD </a:t>
            </a:r>
            <a:r>
              <a:rPr lang="ko-KR" altLang="en-US" sz="1800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를 장착한 </a:t>
            </a:r>
            <a:r>
              <a:rPr lang="en-US" altLang="ko-KR" sz="2000" b="1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4</a:t>
            </a:r>
            <a:r>
              <a:rPr lang="ko-KR" altLang="en-US" sz="2000" b="1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베이 </a:t>
            </a:r>
            <a:r>
              <a:rPr lang="ko-KR" altLang="en-US" sz="2000" b="1" dirty="0" err="1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쿼드코어</a:t>
            </a:r>
            <a:r>
              <a:rPr lang="en-US" altLang="zh-TW" sz="2000" b="1" dirty="0">
                <a:solidFill>
                  <a:srgbClr val="002060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 </a:t>
            </a:r>
            <a:endParaRPr lang="zh-TW" altLang="en-US" sz="1800" b="1" dirty="0">
              <a:latin typeface="+mj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矩形 20"/>
          <p:cNvSpPr/>
          <p:nvPr/>
        </p:nvSpPr>
        <p:spPr>
          <a:xfrm>
            <a:off x="0" y="1571618"/>
            <a:ext cx="9144000" cy="3071834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" name="五邊形 34"/>
          <p:cNvSpPr/>
          <p:nvPr/>
        </p:nvSpPr>
        <p:spPr>
          <a:xfrm rot="10800000">
            <a:off x="6286512" y="1357304"/>
            <a:ext cx="1928826" cy="500066"/>
          </a:xfrm>
          <a:prstGeom prst="homePlat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6" name="＞形箭號 35"/>
          <p:cNvSpPr/>
          <p:nvPr/>
        </p:nvSpPr>
        <p:spPr>
          <a:xfrm rot="10800000">
            <a:off x="6215074" y="1357304"/>
            <a:ext cx="428628" cy="500066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40" name="矩形 39"/>
          <p:cNvSpPr/>
          <p:nvPr/>
        </p:nvSpPr>
        <p:spPr>
          <a:xfrm rot="10800000">
            <a:off x="8072462" y="1357304"/>
            <a:ext cx="1071538" cy="5000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4282" y="411001"/>
            <a:ext cx="8786873" cy="660551"/>
          </a:xfrm>
        </p:spPr>
        <p:txBody>
          <a:bodyPr/>
          <a:lstStyle/>
          <a:p>
            <a:r>
              <a:rPr lang="ko-KR" altLang="en-US" sz="3200" dirty="0">
                <a:latin typeface="+mn-lt"/>
              </a:rPr>
              <a:t>충분히 활용하고 싶지 않으신가요</a:t>
            </a:r>
            <a:r>
              <a:rPr lang="en-US" altLang="ko-KR" sz="3200" dirty="0">
                <a:latin typeface="+mn-lt"/>
              </a:rPr>
              <a:t>?</a:t>
            </a:r>
            <a:endParaRPr lang="zh-TW" altLang="en-US" sz="3200" dirty="0">
              <a:latin typeface="+mn-lt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500826" y="1428742"/>
            <a:ext cx="2300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</a:rPr>
              <a:t>Microsoft Windows</a:t>
            </a:r>
          </a:p>
        </p:txBody>
      </p:sp>
      <p:sp>
        <p:nvSpPr>
          <p:cNvPr id="28" name="五邊形 27"/>
          <p:cNvSpPr/>
          <p:nvPr/>
        </p:nvSpPr>
        <p:spPr>
          <a:xfrm>
            <a:off x="1000100" y="1357304"/>
            <a:ext cx="1857388" cy="500066"/>
          </a:xfrm>
          <a:prstGeom prst="homePlat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0" name="＞形箭號 29"/>
          <p:cNvSpPr/>
          <p:nvPr/>
        </p:nvSpPr>
        <p:spPr>
          <a:xfrm>
            <a:off x="2428860" y="1357304"/>
            <a:ext cx="428628" cy="500066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0" y="1357304"/>
            <a:ext cx="1071538" cy="5000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TextBox 2"/>
          <p:cNvSpPr txBox="1"/>
          <p:nvPr/>
        </p:nvSpPr>
        <p:spPr>
          <a:xfrm>
            <a:off x="785786" y="1428742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</a:rPr>
              <a:t>Apple MacOS</a:t>
            </a:r>
          </a:p>
        </p:txBody>
      </p:sp>
      <p:sp>
        <p:nvSpPr>
          <p:cNvPr id="41" name="＞形箭號 40"/>
          <p:cNvSpPr/>
          <p:nvPr/>
        </p:nvSpPr>
        <p:spPr>
          <a:xfrm>
            <a:off x="2786050" y="1357304"/>
            <a:ext cx="428628" cy="500066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42" name="＞形箭號 41"/>
          <p:cNvSpPr/>
          <p:nvPr/>
        </p:nvSpPr>
        <p:spPr>
          <a:xfrm rot="10800000">
            <a:off x="5857884" y="1357304"/>
            <a:ext cx="428628" cy="500066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47" name="橢圓 46"/>
          <p:cNvSpPr/>
          <p:nvPr/>
        </p:nvSpPr>
        <p:spPr>
          <a:xfrm>
            <a:off x="4497963" y="1849578"/>
            <a:ext cx="2145739" cy="214573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6" name="橢圓 45"/>
          <p:cNvSpPr/>
          <p:nvPr/>
        </p:nvSpPr>
        <p:spPr>
          <a:xfrm>
            <a:off x="2569137" y="1926211"/>
            <a:ext cx="2145739" cy="214573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34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2" y="3429006"/>
            <a:ext cx="1229599" cy="285752"/>
          </a:xfrm>
          <a:prstGeom prst="rect">
            <a:avLst/>
          </a:prstGeom>
          <a:noFill/>
        </p:spPr>
      </p:pic>
      <p:pic>
        <p:nvPicPr>
          <p:cNvPr id="37" name="圖片 36" descr="macbookpro-thunderbolt3-usbc-adapte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7554" y="2928940"/>
            <a:ext cx="709257" cy="426138"/>
          </a:xfrm>
          <a:prstGeom prst="rect">
            <a:avLst/>
          </a:prstGeom>
        </p:spPr>
      </p:pic>
      <p:sp>
        <p:nvSpPr>
          <p:cNvPr id="38" name="TextBox 32"/>
          <p:cNvSpPr txBox="1"/>
          <p:nvPr/>
        </p:nvSpPr>
        <p:spPr>
          <a:xfrm>
            <a:off x="2643174" y="2357436"/>
            <a:ext cx="19909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200" b="1" dirty="0">
                <a:latin typeface="+mn-lt"/>
                <a:ea typeface="微軟正黑體" pitchFamily="34" charset="-120"/>
              </a:rPr>
              <a:t>&gt;</a:t>
            </a:r>
            <a:r>
              <a:rPr lang="en-US" altLang="ko-KR" sz="1200" b="1" dirty="0">
                <a:latin typeface="+mn-lt"/>
                <a:ea typeface="微軟正黑體" pitchFamily="34" charset="-120"/>
              </a:rPr>
              <a:t>100</a:t>
            </a:r>
            <a:r>
              <a:rPr lang="ko-KR" altLang="en-US" sz="1200" b="1" dirty="0">
                <a:latin typeface="+mn-lt"/>
                <a:ea typeface="微軟正黑體" pitchFamily="34" charset="-120"/>
              </a:rPr>
              <a:t>대의 랩톱</a:t>
            </a:r>
            <a:r>
              <a:rPr lang="en-US" altLang="ko-KR" sz="1200" b="1" dirty="0">
                <a:latin typeface="+mn-lt"/>
                <a:ea typeface="微軟正黑體" pitchFamily="34" charset="-120"/>
              </a:rPr>
              <a:t>, </a:t>
            </a:r>
            <a:r>
              <a:rPr lang="ko-KR" altLang="en-US" sz="1200" b="1" dirty="0">
                <a:latin typeface="+mn-lt"/>
                <a:ea typeface="微軟正黑體" pitchFamily="34" charset="-120"/>
              </a:rPr>
              <a:t>데스크톱</a:t>
            </a:r>
            <a:r>
              <a:rPr lang="en-US" altLang="ko-KR" sz="1200" b="1" dirty="0">
                <a:latin typeface="+mn-lt"/>
                <a:ea typeface="微軟正黑體" pitchFamily="34" charset="-120"/>
              </a:rPr>
              <a:t>, </a:t>
            </a:r>
            <a:r>
              <a:rPr lang="ko-KR" altLang="en-US" sz="1200" b="1" dirty="0">
                <a:latin typeface="+mn-lt"/>
                <a:ea typeface="微軟正黑體" pitchFamily="34" charset="-120"/>
              </a:rPr>
              <a:t>마더보드</a:t>
            </a:r>
            <a:endParaRPr lang="en-US" sz="1200" b="1" dirty="0">
              <a:latin typeface="+mn-lt"/>
              <a:ea typeface="微軟正黑體" pitchFamily="34" charset="-120"/>
            </a:endParaRPr>
          </a:p>
        </p:txBody>
      </p:sp>
      <p:pic>
        <p:nvPicPr>
          <p:cNvPr id="45" name="Picture 4"/>
          <p:cNvPicPr>
            <a:picLocks noChangeAspect="1"/>
          </p:cNvPicPr>
          <p:nvPr/>
        </p:nvPicPr>
        <p:blipFill>
          <a:blip r:embed="rId5"/>
          <a:srcRect t="8516" b="14842"/>
          <a:stretch>
            <a:fillRect/>
          </a:stretch>
        </p:blipFill>
        <p:spPr>
          <a:xfrm>
            <a:off x="5072066" y="2714626"/>
            <a:ext cx="1000132" cy="766520"/>
          </a:xfrm>
          <a:prstGeom prst="rect">
            <a:avLst/>
          </a:prstGeom>
        </p:spPr>
      </p:pic>
      <p:grpSp>
        <p:nvGrpSpPr>
          <p:cNvPr id="39" name="群組 38"/>
          <p:cNvGrpSpPr/>
          <p:nvPr/>
        </p:nvGrpSpPr>
        <p:grpSpPr>
          <a:xfrm>
            <a:off x="6060114" y="1857370"/>
            <a:ext cx="2900260" cy="2143140"/>
            <a:chOff x="5500694" y="1714494"/>
            <a:chExt cx="3480312" cy="2571768"/>
          </a:xfrm>
        </p:grpSpPr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358082" y="1714494"/>
              <a:ext cx="1622924" cy="2241100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689649" y="3217922"/>
              <a:ext cx="1668565" cy="836179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500694" y="3071816"/>
              <a:ext cx="2212026" cy="1214446"/>
            </a:xfrm>
            <a:prstGeom prst="rect">
              <a:avLst/>
            </a:prstGeom>
          </p:spPr>
        </p:pic>
      </p:grpSp>
      <p:sp>
        <p:nvSpPr>
          <p:cNvPr id="48" name="TextBox 32"/>
          <p:cNvSpPr txBox="1"/>
          <p:nvPr/>
        </p:nvSpPr>
        <p:spPr>
          <a:xfrm>
            <a:off x="4724177" y="2357436"/>
            <a:ext cx="19195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200" b="1" dirty="0">
                <a:ea typeface="微軟正黑體" pitchFamily="34" charset="-120"/>
              </a:rPr>
              <a:t>US$100 </a:t>
            </a:r>
            <a:r>
              <a:rPr lang="ko-KR" altLang="en-US" sz="1200" b="1" dirty="0">
                <a:ea typeface="微軟正黑體" pitchFamily="34" charset="-120"/>
              </a:rPr>
              <a:t>면 구매가능한</a:t>
            </a:r>
            <a:endParaRPr lang="zh-TW" altLang="en-US" sz="1200" b="1" dirty="0">
              <a:ea typeface="微軟正黑體" pitchFamily="34" charset="-120"/>
            </a:endParaRPr>
          </a:p>
          <a:p>
            <a:pPr algn="ctr"/>
            <a:r>
              <a:rPr lang="en-US" altLang="ko-KR" sz="1200" b="1" dirty="0">
                <a:latin typeface="+mn-lt"/>
                <a:ea typeface="微軟正黑體" pitchFamily="34" charset="-120"/>
              </a:rPr>
              <a:t>1</a:t>
            </a:r>
            <a:r>
              <a:rPr lang="ko-KR" altLang="en-US" sz="1200" b="1" dirty="0">
                <a:latin typeface="+mn-lt"/>
                <a:ea typeface="微軟正黑體" pitchFamily="34" charset="-120"/>
              </a:rPr>
              <a:t>포트 </a:t>
            </a:r>
            <a:r>
              <a:rPr lang="en-US" altLang="ko-KR" sz="1200" b="1" dirty="0">
                <a:latin typeface="+mn-lt"/>
                <a:ea typeface="微軟正黑體" pitchFamily="34" charset="-120"/>
              </a:rPr>
              <a:t>10</a:t>
            </a:r>
            <a:r>
              <a:rPr lang="en-US" altLang="zh-TW" sz="1200" b="1" dirty="0">
                <a:latin typeface="+mn-lt"/>
                <a:ea typeface="微軟正黑體" pitchFamily="34" charset="-120"/>
              </a:rPr>
              <a:t>GBASE-T</a:t>
            </a:r>
            <a:endParaRPr lang="zh-TW" altLang="en-US" sz="1200" b="1" dirty="0">
              <a:latin typeface="+mn-lt"/>
              <a:ea typeface="微軟正黑體" pitchFamily="34" charset="-120"/>
            </a:endParaRPr>
          </a:p>
        </p:txBody>
      </p:sp>
      <p:pic>
        <p:nvPicPr>
          <p:cNvPr id="50" name="圖片 49" descr="10GBASE-T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8588" y="3286130"/>
            <a:ext cx="1384266" cy="500066"/>
          </a:xfrm>
          <a:prstGeom prst="rect">
            <a:avLst/>
          </a:prstGeom>
        </p:spPr>
      </p:pic>
      <p:pic>
        <p:nvPicPr>
          <p:cNvPr id="43" name="圖片 42" descr="MAC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633" y="2143123"/>
            <a:ext cx="3149045" cy="214312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120"/>
          <p:cNvSpPr/>
          <p:nvPr/>
        </p:nvSpPr>
        <p:spPr>
          <a:xfrm rot="16200000">
            <a:off x="6030394" y="-41793"/>
            <a:ext cx="440770" cy="5786447"/>
          </a:xfrm>
          <a:prstGeom prst="round2SameRect">
            <a:avLst>
              <a:gd name="adj1" fmla="val 47258"/>
              <a:gd name="adj2" fmla="val 0"/>
            </a:avLst>
          </a:prstGeom>
          <a:solidFill>
            <a:srgbClr val="3773E3"/>
          </a:solidFill>
          <a:ln>
            <a:solidFill>
              <a:srgbClr val="3773E3"/>
            </a:solidFill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4282" y="428610"/>
            <a:ext cx="8786873" cy="660551"/>
          </a:xfrm>
        </p:spPr>
        <p:txBody>
          <a:bodyPr/>
          <a:lstStyle/>
          <a:p>
            <a:r>
              <a:rPr lang="ko-KR" altLang="en-US" sz="3200" dirty="0">
                <a:latin typeface="+mn-lt"/>
              </a:rPr>
              <a:t>편집 </a:t>
            </a:r>
            <a:r>
              <a:rPr lang="en-US" altLang="ko-KR" sz="3200" dirty="0">
                <a:latin typeface="+mn-lt"/>
              </a:rPr>
              <a:t>&amp; </a:t>
            </a:r>
            <a:r>
              <a:rPr lang="ko-KR" altLang="en-US" sz="3200" dirty="0">
                <a:latin typeface="+mn-lt"/>
              </a:rPr>
              <a:t>백업을 위한 나의 첫 번째 </a:t>
            </a:r>
            <a:r>
              <a:rPr lang="en-US" altLang="ko-KR" sz="3200" dirty="0">
                <a:latin typeface="+mn-lt"/>
              </a:rPr>
              <a:t>NAS</a:t>
            </a:r>
            <a:endParaRPr lang="zh-TW" altLang="en-US" sz="3200" dirty="0">
              <a:latin typeface="+mn-lt"/>
            </a:endParaRPr>
          </a:p>
        </p:txBody>
      </p:sp>
      <p:pic>
        <p:nvPicPr>
          <p:cNvPr id="37" name="圖片 36" descr="highligh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472" y="1357304"/>
            <a:ext cx="2857520" cy="571504"/>
          </a:xfrm>
          <a:prstGeom prst="rect">
            <a:avLst/>
          </a:prstGeom>
        </p:spPr>
      </p:pic>
      <p:sp>
        <p:nvSpPr>
          <p:cNvPr id="38" name="TextBox 10"/>
          <p:cNvSpPr txBox="1"/>
          <p:nvPr/>
        </p:nvSpPr>
        <p:spPr>
          <a:xfrm>
            <a:off x="879315" y="1522440"/>
            <a:ext cx="2144970" cy="400097"/>
          </a:xfrm>
          <a:prstGeom prst="rect">
            <a:avLst/>
          </a:prstGeom>
          <a:noFill/>
        </p:spPr>
        <p:txBody>
          <a:bodyPr wrap="square" lIns="121908" tIns="60954" rIns="121908" bIns="60954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TS-453BT3-8G</a:t>
            </a:r>
          </a:p>
        </p:txBody>
      </p:sp>
      <p:sp>
        <p:nvSpPr>
          <p:cNvPr id="4" name="Rectangle 3"/>
          <p:cNvSpPr/>
          <p:nvPr/>
        </p:nvSpPr>
        <p:spPr>
          <a:xfrm>
            <a:off x="286383" y="2000246"/>
            <a:ext cx="301478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ko-KR" b="1" dirty="0">
                <a:solidFill>
                  <a:srgbClr val="002060"/>
                </a:solidFill>
                <a:latin typeface="+mn-lt"/>
                <a:ea typeface="微軟正黑體" pitchFamily="34" charset="-120"/>
              </a:rPr>
              <a:t>4</a:t>
            </a:r>
            <a:r>
              <a:rPr lang="ko-KR" altLang="en-US" b="1" dirty="0">
                <a:solidFill>
                  <a:srgbClr val="002060"/>
                </a:solidFill>
                <a:latin typeface="+mn-lt"/>
                <a:ea typeface="微軟正黑體" pitchFamily="34" charset="-120"/>
              </a:rPr>
              <a:t>베이</a:t>
            </a:r>
            <a:r>
              <a:rPr lang="en-US" altLang="ko-KR" b="1" dirty="0">
                <a:solidFill>
                  <a:srgbClr val="002060"/>
                </a:solidFill>
                <a:latin typeface="+mn-lt"/>
                <a:ea typeface="微軟正黑體" pitchFamily="34" charset="-120"/>
              </a:rPr>
              <a:t>, 8GB </a:t>
            </a:r>
            <a:r>
              <a:rPr lang="ko-KR" altLang="en-US" b="1" dirty="0">
                <a:solidFill>
                  <a:srgbClr val="002060"/>
                </a:solidFill>
                <a:latin typeface="+mn-lt"/>
                <a:ea typeface="微軟正黑體" pitchFamily="34" charset="-120"/>
              </a:rPr>
              <a:t>듀얼 채널 </a:t>
            </a:r>
            <a:r>
              <a:rPr lang="en-US" altLang="ko-KR" b="1" dirty="0">
                <a:solidFill>
                  <a:srgbClr val="002060"/>
                </a:solidFill>
                <a:latin typeface="+mn-lt"/>
                <a:ea typeface="微軟正黑體" pitchFamily="34" charset="-120"/>
              </a:rPr>
              <a:t>RAM </a:t>
            </a:r>
            <a:br>
              <a:rPr lang="en-US" altLang="ko-KR" b="1" dirty="0">
                <a:solidFill>
                  <a:srgbClr val="002060"/>
                </a:solidFill>
                <a:latin typeface="+mn-lt"/>
                <a:ea typeface="微軟正黑體" pitchFamily="34" charset="-120"/>
              </a:rPr>
            </a:br>
            <a:r>
              <a:rPr lang="en-US" altLang="ko-KR" b="1" dirty="0">
                <a:solidFill>
                  <a:srgbClr val="002060"/>
                </a:solidFill>
                <a:latin typeface="+mn-lt"/>
                <a:ea typeface="微軟正黑體" pitchFamily="34" charset="-120"/>
              </a:rPr>
              <a:t>(2</a:t>
            </a:r>
            <a:r>
              <a:rPr lang="ko-KR" altLang="en-US" b="1" dirty="0">
                <a:solidFill>
                  <a:srgbClr val="002060"/>
                </a:solidFill>
                <a:latin typeface="+mn-lt"/>
                <a:ea typeface="微軟正黑體" pitchFamily="34" charset="-120"/>
              </a:rPr>
              <a:t>개 </a:t>
            </a:r>
            <a:r>
              <a:rPr lang="en-US" altLang="ko-KR" b="1" dirty="0">
                <a:solidFill>
                  <a:srgbClr val="002060"/>
                </a:solidFill>
                <a:latin typeface="+mn-lt"/>
                <a:ea typeface="微軟正黑體" pitchFamily="34" charset="-120"/>
              </a:rPr>
              <a:t>x 4GB DDR3L)</a:t>
            </a:r>
            <a:endParaRPr lang="en-US" b="1" dirty="0">
              <a:solidFill>
                <a:srgbClr val="002060"/>
              </a:solidFill>
              <a:latin typeface="+mn-lt"/>
              <a:ea typeface="微軟正黑體" pitchFamily="34" charset="-120"/>
            </a:endParaRPr>
          </a:p>
        </p:txBody>
      </p:sp>
      <p:pic>
        <p:nvPicPr>
          <p:cNvPr id="43" name="Picture 42" descr="C:\Users\Coco Chiang\Desktop\20170911直播母版16比9\TS-453BT3_元素\TS-453BT3_封面_PPT元素\元素\HDMI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4429138"/>
            <a:ext cx="1428063" cy="315808"/>
          </a:xfrm>
          <a:prstGeom prst="rect">
            <a:avLst/>
          </a:prstGeom>
          <a:noFill/>
        </p:spPr>
      </p:pic>
      <p:pic>
        <p:nvPicPr>
          <p:cNvPr id="45" name="Picture 44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496" y="3286130"/>
            <a:ext cx="1844405" cy="428628"/>
          </a:xfrm>
          <a:prstGeom prst="rect">
            <a:avLst/>
          </a:prstGeom>
          <a:noFill/>
        </p:spPr>
      </p:pic>
      <p:pic>
        <p:nvPicPr>
          <p:cNvPr id="49" name="Picture 3" descr="C:\Users\Coco Chiang\Desktop\20170911直播母版16比9\TS-453BT3_元素\TS-453BT3_封面_PPT元素\元素\QvPC Technology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90068" y="4094038"/>
            <a:ext cx="655807" cy="676485"/>
          </a:xfrm>
          <a:prstGeom prst="rect">
            <a:avLst/>
          </a:prstGeom>
          <a:noFill/>
        </p:spPr>
      </p:pic>
      <p:sp>
        <p:nvSpPr>
          <p:cNvPr id="50" name="TextBox 49"/>
          <p:cNvSpPr txBox="1"/>
          <p:nvPr/>
        </p:nvSpPr>
        <p:spPr>
          <a:xfrm>
            <a:off x="6572264" y="1214428"/>
            <a:ext cx="2228265" cy="1107984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ko-KR" altLang="en-US" sz="1600" dirty="0">
                <a:solidFill>
                  <a:srgbClr val="002060"/>
                </a:solidFill>
                <a:latin typeface="+mn-lt"/>
                <a:ea typeface="Microsoft JhengHei" charset="-120"/>
                <a:cs typeface="Microsoft JhengHei" charset="-120"/>
              </a:rPr>
              <a:t>쿼드코어</a:t>
            </a:r>
            <a:r>
              <a:rPr lang="en-US" sz="32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1.5</a:t>
            </a:r>
            <a:r>
              <a:rPr lang="en-US" sz="1800" dirty="0">
                <a:solidFill>
                  <a:schemeClr val="accent1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 </a:t>
            </a:r>
            <a:r>
              <a:rPr lang="en-US" altLang="zh-TW" sz="1600" dirty="0">
                <a:solidFill>
                  <a:srgbClr val="002060"/>
                </a:solidFill>
                <a:latin typeface="+mn-lt"/>
                <a:ea typeface="Microsoft JhengHei" charset="-120"/>
                <a:cs typeface="Microsoft JhengHei" charset="-120"/>
              </a:rPr>
              <a:t>GHz</a:t>
            </a:r>
          </a:p>
          <a:p>
            <a:pPr eaLnBrk="1" hangingPunct="1">
              <a:defRPr/>
            </a:pPr>
            <a:r>
              <a:rPr lang="ko-KR" altLang="en-US" sz="1600" dirty="0">
                <a:solidFill>
                  <a:srgbClr val="002060"/>
                </a:solidFill>
                <a:latin typeface="+mn-lt"/>
                <a:ea typeface="Microsoft JhengHei" charset="-120"/>
                <a:cs typeface="Microsoft JhengHei" charset="-120"/>
              </a:rPr>
              <a:t>최대</a:t>
            </a:r>
            <a:r>
              <a:rPr lang="en-US" altLang="zh-TW" sz="1800" b="1" dirty="0">
                <a:latin typeface="+mn-lt"/>
                <a:ea typeface="Microsoft JhengHei" charset="-120"/>
                <a:cs typeface="Microsoft JhengHei" charset="-120"/>
              </a:rPr>
              <a:t> </a:t>
            </a:r>
            <a:r>
              <a:rPr lang="en-US" altLang="zh-TW" sz="32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2.3</a:t>
            </a:r>
            <a:r>
              <a:rPr lang="en-US" altLang="zh-TW" sz="1800" b="1" dirty="0">
                <a:latin typeface="+mn-lt"/>
                <a:ea typeface="Microsoft JhengHei" charset="-120"/>
                <a:cs typeface="Microsoft JhengHei" charset="-120"/>
              </a:rPr>
              <a:t> </a:t>
            </a:r>
            <a:r>
              <a:rPr lang="en-US" altLang="zh-TW" sz="1600" dirty="0">
                <a:solidFill>
                  <a:srgbClr val="002060"/>
                </a:solidFill>
                <a:ea typeface="Microsoft JhengHei" charset="-120"/>
                <a:cs typeface="Microsoft JhengHei" charset="-120"/>
              </a:rPr>
              <a:t>GHz</a:t>
            </a:r>
          </a:p>
        </p:txBody>
      </p:sp>
      <p:pic>
        <p:nvPicPr>
          <p:cNvPr id="52" name="Picture 51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7939"/>
          <a:stretch/>
        </p:blipFill>
        <p:spPr>
          <a:xfrm>
            <a:off x="9635894" y="2552088"/>
            <a:ext cx="37466" cy="2289873"/>
          </a:xfrm>
          <a:prstGeom prst="rect">
            <a:avLst/>
          </a:prstGeom>
        </p:spPr>
      </p:pic>
      <p:grpSp>
        <p:nvGrpSpPr>
          <p:cNvPr id="22" name="群組 21"/>
          <p:cNvGrpSpPr/>
          <p:nvPr/>
        </p:nvGrpSpPr>
        <p:grpSpPr>
          <a:xfrm>
            <a:off x="3621432" y="1285866"/>
            <a:ext cx="2950832" cy="946141"/>
            <a:chOff x="3571868" y="1285866"/>
            <a:chExt cx="2879394" cy="946141"/>
          </a:xfrm>
        </p:grpSpPr>
        <p:pic>
          <p:nvPicPr>
            <p:cNvPr id="44" name="Picture 43" descr="C:\Users\Coco Chiang\Desktop\20170911直播母版16比9\TS-453BT3_元素\TS-453BT3_封面_PPT元素\元素\intel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3802290" y="1482075"/>
              <a:ext cx="660303" cy="661047"/>
            </a:xfrm>
            <a:prstGeom prst="rect">
              <a:avLst/>
            </a:prstGeom>
            <a:noFill/>
          </p:spPr>
        </p:pic>
        <p:sp>
          <p:nvSpPr>
            <p:cNvPr id="51" name="TextBox 22"/>
            <p:cNvSpPr txBox="1"/>
            <p:nvPr/>
          </p:nvSpPr>
          <p:spPr>
            <a:xfrm>
              <a:off x="4443595" y="1370245"/>
              <a:ext cx="2007667" cy="861762"/>
            </a:xfrm>
            <a:prstGeom prst="rect">
              <a:avLst/>
            </a:prstGeom>
            <a:noFill/>
          </p:spPr>
          <p:txBody>
            <a:bodyPr wrap="square" lIns="121908" tIns="60954" rIns="121908" bIns="60954">
              <a:spAutoFit/>
            </a:bodyPr>
            <a:lstStyle/>
            <a:p>
              <a:pPr eaLnBrk="1" hangingPunct="1">
                <a:defRPr/>
              </a:pPr>
              <a:r>
                <a:rPr lang="en-US" altLang="zh-TW" sz="3200" b="1" dirty="0">
                  <a:solidFill>
                    <a:schemeClr val="accent1">
                      <a:lumMod val="50000"/>
                    </a:schemeClr>
                  </a:solidFill>
                  <a:latin typeface="微軟正黑體" pitchFamily="34" charset="-120"/>
                  <a:ea typeface="微軟正黑體" pitchFamily="34" charset="-120"/>
                  <a:cs typeface="Arial" panose="020B0604020202020204" pitchFamily="34" charset="0"/>
                </a:rPr>
                <a:t>J3455</a:t>
              </a:r>
            </a:p>
            <a:p>
              <a:pPr eaLnBrk="1" hangingPunct="1">
                <a:defRPr/>
              </a:pPr>
              <a:r>
                <a:rPr lang="ko-KR" altLang="en-US" sz="1600" dirty="0">
                  <a:solidFill>
                    <a:srgbClr val="002060"/>
                  </a:solidFill>
                  <a:latin typeface="+mn-lt"/>
                  <a:ea typeface="Microsoft JhengHei" charset="-120"/>
                  <a:cs typeface="Microsoft JhengHei" charset="-120"/>
                </a:rPr>
                <a:t>아폴로 레이크 </a:t>
              </a:r>
              <a:r>
                <a:rPr lang="en-US" altLang="ko-KR" sz="1600" dirty="0" err="1">
                  <a:solidFill>
                    <a:srgbClr val="002060"/>
                  </a:solidFill>
                  <a:latin typeface="+mn-lt"/>
                  <a:ea typeface="Microsoft JhengHei" charset="-120"/>
                  <a:cs typeface="Microsoft JhengHei" charset="-120"/>
                </a:rPr>
                <a:t>SoC</a:t>
              </a:r>
              <a:endParaRPr lang="en-US" sz="1600" dirty="0">
                <a:solidFill>
                  <a:srgbClr val="002060"/>
                </a:solidFill>
                <a:latin typeface="+mn-lt"/>
                <a:ea typeface="Microsoft JhengHei" charset="-120"/>
                <a:cs typeface="Microsoft JhengHei" charset="-120"/>
              </a:endParaRPr>
            </a:p>
          </p:txBody>
        </p:sp>
        <p:sp>
          <p:nvSpPr>
            <p:cNvPr id="26" name="Shape 200"/>
            <p:cNvSpPr/>
            <p:nvPr/>
          </p:nvSpPr>
          <p:spPr>
            <a:xfrm>
              <a:off x="3571868" y="1285866"/>
              <a:ext cx="914400" cy="914400"/>
            </a:xfrm>
            <a:prstGeom prst="halfFrame">
              <a:avLst>
                <a:gd name="adj1" fmla="val 8333"/>
                <a:gd name="adj2" fmla="val 8333"/>
              </a:avLst>
            </a:prstGeom>
            <a:solidFill>
              <a:srgbClr val="FFC000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7" name="Shape 201"/>
          <p:cNvSpPr/>
          <p:nvPr/>
        </p:nvSpPr>
        <p:spPr>
          <a:xfrm rot="10800000">
            <a:off x="7858148" y="1500180"/>
            <a:ext cx="855903" cy="855903"/>
          </a:xfrm>
          <a:prstGeom prst="halfFrame">
            <a:avLst>
              <a:gd name="adj1" fmla="val 8333"/>
              <a:gd name="adj2" fmla="val 8333"/>
            </a:avLst>
          </a:prstGeom>
          <a:solidFill>
            <a:srgbClr val="FFC00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26" name="Picture 2" descr="D:\工作進行中\20170911直播母版16比9\直播ppt元素\TS-453BT3_元素\TS-453BT3_W1000機圖\TS-453BT3-Left-angle-of-elevation+Control 拷貝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0" y="2643188"/>
            <a:ext cx="3543327" cy="2214578"/>
          </a:xfrm>
          <a:prstGeom prst="rect">
            <a:avLst/>
          </a:prstGeom>
          <a:noFill/>
        </p:spPr>
      </p:pic>
      <p:sp>
        <p:nvSpPr>
          <p:cNvPr id="17" name="Rectangle 18"/>
          <p:cNvSpPr/>
          <p:nvPr/>
        </p:nvSpPr>
        <p:spPr>
          <a:xfrm>
            <a:off x="3428993" y="2691974"/>
            <a:ext cx="56769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ko-KR" altLang="en-US" sz="1600" b="1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  <a:t>빠른 애플리케이션을 위한 고급 </a:t>
            </a:r>
            <a:r>
              <a:rPr lang="en-US" altLang="ko-KR" sz="1600" b="1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  <a:t>HW &amp; SW!</a:t>
            </a:r>
            <a:endParaRPr lang="en-US" sz="1600" b="1" dirty="0">
              <a:solidFill>
                <a:schemeClr val="bg1"/>
              </a:solidFill>
              <a:latin typeface="+mn-lt"/>
              <a:ea typeface="微軟正黑體" pitchFamily="34" charset="-120"/>
            </a:endParaRPr>
          </a:p>
        </p:txBody>
      </p:sp>
      <p:pic>
        <p:nvPicPr>
          <p:cNvPr id="29" name="圖片 28" descr="10G-儀表板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57818" y="3000378"/>
            <a:ext cx="1771961" cy="1357322"/>
          </a:xfrm>
          <a:prstGeom prst="rect">
            <a:avLst/>
          </a:prstGeom>
        </p:spPr>
      </p:pic>
      <p:grpSp>
        <p:nvGrpSpPr>
          <p:cNvPr id="30" name="群組 29"/>
          <p:cNvGrpSpPr/>
          <p:nvPr/>
        </p:nvGrpSpPr>
        <p:grpSpPr>
          <a:xfrm>
            <a:off x="6858016" y="3143254"/>
            <a:ext cx="1285884" cy="1143008"/>
            <a:chOff x="7072330" y="3214692"/>
            <a:chExt cx="1285884" cy="1143008"/>
          </a:xfrm>
        </p:grpSpPr>
        <p:pic>
          <p:nvPicPr>
            <p:cNvPr id="31" name="圖片 30" descr="icon.png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143768" y="3214692"/>
              <a:ext cx="1105424" cy="1143008"/>
            </a:xfrm>
            <a:prstGeom prst="rect">
              <a:avLst/>
            </a:prstGeom>
          </p:spPr>
        </p:pic>
        <p:sp>
          <p:nvSpPr>
            <p:cNvPr id="32" name="Rectangle 3"/>
            <p:cNvSpPr/>
            <p:nvPr/>
          </p:nvSpPr>
          <p:spPr>
            <a:xfrm>
              <a:off x="7072330" y="3929072"/>
              <a:ext cx="1285884" cy="2616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TW" sz="105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M.2</a:t>
              </a:r>
              <a:r>
                <a:rPr lang="zh-TW" altLang="en-US" sz="105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TW" sz="105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SSD </a:t>
              </a:r>
              <a:r>
                <a:rPr lang="ko-KR" altLang="en-US" sz="105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슬롯</a:t>
              </a:r>
              <a:endParaRPr lang="en-US" sz="1050" b="1" dirty="0">
                <a:solidFill>
                  <a:schemeClr val="bg1"/>
                </a:solidFill>
                <a:latin typeface="+mn-lt"/>
                <a:ea typeface="微軟正黑體" pitchFamily="34" charset="-12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24187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圖片 11" descr="開鎖.png"/>
          <p:cNvPicPr>
            <a:picLocks noChangeAspect="1"/>
          </p:cNvPicPr>
          <p:nvPr/>
        </p:nvPicPr>
        <p:blipFill rotWithShape="1">
          <a:blip r:embed="rId3" cstate="print"/>
          <a:srcRect l="16463" t="-2658" r="11390" b="5619"/>
          <a:stretch/>
        </p:blipFill>
        <p:spPr>
          <a:xfrm>
            <a:off x="-3949" y="1311981"/>
            <a:ext cx="2055669" cy="3457247"/>
          </a:xfrm>
          <a:prstGeom prst="rect">
            <a:avLst/>
          </a:prstGeom>
        </p:spPr>
      </p:pic>
      <p:pic>
        <p:nvPicPr>
          <p:cNvPr id="238" name="Shape 238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2647352" y="1482466"/>
            <a:ext cx="3361294" cy="337530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標題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sz="3200" dirty="0">
                <a:solidFill>
                  <a:srgbClr val="FFFFFF"/>
                </a:solidFill>
                <a:latin typeface="+mn-lt"/>
                <a:cs typeface="Arial"/>
                <a:sym typeface="Arial"/>
              </a:rPr>
              <a:t>TS-453BT3 </a:t>
            </a:r>
            <a:r>
              <a:rPr lang="ko-KR" altLang="en-US" sz="3200" dirty="0">
                <a:solidFill>
                  <a:srgbClr val="FFFFFF"/>
                </a:solidFill>
                <a:latin typeface="+mn-lt"/>
                <a:cs typeface="Arial"/>
                <a:sym typeface="Arial"/>
              </a:rPr>
              <a:t>전면부</a:t>
            </a:r>
            <a:endParaRPr lang="zh-TW" altLang="en-US" sz="3200" dirty="0">
              <a:latin typeface="+mn-lt"/>
            </a:endParaRPr>
          </a:p>
        </p:txBody>
      </p:sp>
      <p:grpSp>
        <p:nvGrpSpPr>
          <p:cNvPr id="29" name="群組 28"/>
          <p:cNvGrpSpPr/>
          <p:nvPr/>
        </p:nvGrpSpPr>
        <p:grpSpPr>
          <a:xfrm>
            <a:off x="5870802" y="1964193"/>
            <a:ext cx="2415974" cy="321805"/>
            <a:chOff x="5491194" y="1964193"/>
            <a:chExt cx="2415974" cy="321805"/>
          </a:xfrm>
        </p:grpSpPr>
        <p:sp>
          <p:nvSpPr>
            <p:cNvPr id="34" name="Shape 192"/>
            <p:cNvSpPr txBox="1"/>
            <p:nvPr/>
          </p:nvSpPr>
          <p:spPr>
            <a:xfrm>
              <a:off x="6062697" y="1964193"/>
              <a:ext cx="1844471" cy="32180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ko-KR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전원 버튼</a:t>
              </a:r>
              <a:endParaRPr lang="zh-TW" altLang="en-US" sz="12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endParaRPr>
            </a:p>
          </p:txBody>
        </p:sp>
        <p:cxnSp>
          <p:nvCxnSpPr>
            <p:cNvPr id="35" name="Shape 193"/>
            <p:cNvCxnSpPr/>
            <p:nvPr/>
          </p:nvCxnSpPr>
          <p:spPr>
            <a:xfrm rot="10800000">
              <a:off x="5491194" y="2137407"/>
              <a:ext cx="571503" cy="1588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31" name="群組 30"/>
          <p:cNvGrpSpPr/>
          <p:nvPr/>
        </p:nvGrpSpPr>
        <p:grpSpPr>
          <a:xfrm>
            <a:off x="5870803" y="2428014"/>
            <a:ext cx="3130353" cy="429488"/>
            <a:chOff x="5491195" y="2428014"/>
            <a:chExt cx="3130353" cy="429488"/>
          </a:xfrm>
        </p:grpSpPr>
        <p:sp>
          <p:nvSpPr>
            <p:cNvPr id="22" name="Shape 180"/>
            <p:cNvSpPr txBox="1"/>
            <p:nvPr/>
          </p:nvSpPr>
          <p:spPr>
            <a:xfrm>
              <a:off x="6062697" y="2428014"/>
              <a:ext cx="2558851" cy="42948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ko-KR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밝기 조절이 가능한 </a:t>
              </a:r>
              <a:r>
                <a:rPr lang="en-US" altLang="ko-KR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LED:</a:t>
              </a:r>
            </a:p>
            <a:p>
              <a:pPr lvl="0">
                <a:buClr>
                  <a:srgbClr val="595959"/>
                </a:buClr>
                <a:buSzPct val="25000"/>
              </a:pPr>
              <a:r>
                <a:rPr lang="ko-KR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드라이브</a:t>
              </a:r>
              <a:r>
                <a:rPr lang="en-US" altLang="ko-KR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, </a:t>
              </a:r>
              <a:r>
                <a:rPr lang="ko-KR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상태</a:t>
              </a:r>
              <a:r>
                <a:rPr lang="en-US" altLang="ko-KR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, LAN, USB</a:t>
              </a:r>
              <a:endParaRPr lang="zh-TW" altLang="en-US" sz="12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endParaRPr>
            </a:p>
          </p:txBody>
        </p:sp>
        <p:cxnSp>
          <p:nvCxnSpPr>
            <p:cNvPr id="41" name="Shape 193"/>
            <p:cNvCxnSpPr/>
            <p:nvPr/>
          </p:nvCxnSpPr>
          <p:spPr>
            <a:xfrm rot="10800000">
              <a:off x="5491195" y="2637474"/>
              <a:ext cx="571503" cy="1588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46" name="群組 45"/>
          <p:cNvGrpSpPr/>
          <p:nvPr/>
        </p:nvGrpSpPr>
        <p:grpSpPr>
          <a:xfrm>
            <a:off x="5808866" y="3786196"/>
            <a:ext cx="3335133" cy="436718"/>
            <a:chOff x="5808866" y="3786196"/>
            <a:chExt cx="3335133" cy="436718"/>
          </a:xfrm>
        </p:grpSpPr>
        <p:sp>
          <p:nvSpPr>
            <p:cNvPr id="37" name="Shape 195"/>
            <p:cNvSpPr txBox="1"/>
            <p:nvPr/>
          </p:nvSpPr>
          <p:spPr>
            <a:xfrm>
              <a:off x="6475424" y="3786196"/>
              <a:ext cx="2668575" cy="31170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en-US" altLang="ko-KR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USB 3.1 Gen 1 &amp; </a:t>
              </a:r>
              <a:r>
                <a:rPr lang="ko-KR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복사 버튼</a:t>
              </a:r>
              <a:endParaRPr lang="zh-TW" altLang="en-US" sz="12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endParaRPr>
            </a:p>
          </p:txBody>
        </p:sp>
        <p:cxnSp>
          <p:nvCxnSpPr>
            <p:cNvPr id="52" name="Shape 193"/>
            <p:cNvCxnSpPr>
              <a:stCxn id="37" idx="1"/>
            </p:cNvCxnSpPr>
            <p:nvPr/>
          </p:nvCxnSpPr>
          <p:spPr>
            <a:xfrm rot="10800000" flipV="1">
              <a:off x="5808866" y="3942048"/>
              <a:ext cx="666558" cy="28086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50" name="群組 49"/>
          <p:cNvGrpSpPr/>
          <p:nvPr/>
        </p:nvGrpSpPr>
        <p:grpSpPr>
          <a:xfrm>
            <a:off x="1405842" y="4116343"/>
            <a:ext cx="1437966" cy="697795"/>
            <a:chOff x="1405842" y="4116343"/>
            <a:chExt cx="1347710" cy="669437"/>
          </a:xfrm>
        </p:grpSpPr>
        <p:sp>
          <p:nvSpPr>
            <p:cNvPr id="39" name="Shape 183"/>
            <p:cNvSpPr txBox="1"/>
            <p:nvPr/>
          </p:nvSpPr>
          <p:spPr>
            <a:xfrm>
              <a:off x="1405842" y="4381976"/>
              <a:ext cx="1347710" cy="40380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ko-KR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잠글 수 있는 커버</a:t>
              </a:r>
              <a:endParaRPr lang="zh-TW" altLang="en-US" sz="12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endParaRPr>
            </a:p>
          </p:txBody>
        </p:sp>
        <p:cxnSp>
          <p:nvCxnSpPr>
            <p:cNvPr id="27" name="Shape 193"/>
            <p:cNvCxnSpPr/>
            <p:nvPr/>
          </p:nvCxnSpPr>
          <p:spPr>
            <a:xfrm flipH="1" flipV="1">
              <a:off x="1518504" y="4116343"/>
              <a:ext cx="1" cy="305637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49" name="群組 48"/>
          <p:cNvGrpSpPr/>
          <p:nvPr/>
        </p:nvGrpSpPr>
        <p:grpSpPr>
          <a:xfrm>
            <a:off x="991168" y="1267071"/>
            <a:ext cx="3381994" cy="1435621"/>
            <a:chOff x="991168" y="1267071"/>
            <a:chExt cx="3381994" cy="1435621"/>
          </a:xfrm>
        </p:grpSpPr>
        <p:sp>
          <p:nvSpPr>
            <p:cNvPr id="25" name="Shape 183"/>
            <p:cNvSpPr txBox="1"/>
            <p:nvPr/>
          </p:nvSpPr>
          <p:spPr>
            <a:xfrm>
              <a:off x="991168" y="1267071"/>
              <a:ext cx="3381994" cy="2230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en-US" altLang="ko-KR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4</a:t>
              </a:r>
              <a:r>
                <a:rPr lang="ko-KR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개 </a:t>
              </a: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x 3.5”/ 2.5”SATA 6Gb/s HDD/SSD </a:t>
              </a:r>
              <a:r>
                <a:rPr lang="ko-KR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</a:rPr>
                <a:t>슬롯</a:t>
              </a:r>
              <a:endParaRPr lang="zh-TW" altLang="en-US" sz="12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endParaRPr>
            </a:p>
          </p:txBody>
        </p:sp>
        <p:cxnSp>
          <p:nvCxnSpPr>
            <p:cNvPr id="26" name="Shape 184"/>
            <p:cNvCxnSpPr/>
            <p:nvPr/>
          </p:nvCxnSpPr>
          <p:spPr>
            <a:xfrm>
              <a:off x="2268646" y="2692967"/>
              <a:ext cx="882762" cy="9725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cxnSp>
          <p:nvCxnSpPr>
            <p:cNvPr id="28" name="Shape 193"/>
            <p:cNvCxnSpPr/>
            <p:nvPr/>
          </p:nvCxnSpPr>
          <p:spPr>
            <a:xfrm flipH="1" flipV="1">
              <a:off x="2263613" y="1593346"/>
              <a:ext cx="2" cy="1107126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none" w="lg" len="lg"/>
            </a:ln>
          </p:spPr>
        </p:cxnSp>
      </p:grpSp>
      <p:grpSp>
        <p:nvGrpSpPr>
          <p:cNvPr id="21" name="群組 20"/>
          <p:cNvGrpSpPr/>
          <p:nvPr/>
        </p:nvGrpSpPr>
        <p:grpSpPr>
          <a:xfrm>
            <a:off x="4758268" y="1263854"/>
            <a:ext cx="3957136" cy="664954"/>
            <a:chOff x="4378660" y="1263854"/>
            <a:chExt cx="3957136" cy="664954"/>
          </a:xfrm>
        </p:grpSpPr>
        <p:sp>
          <p:nvSpPr>
            <p:cNvPr id="40" name="TextBox 13"/>
            <p:cNvSpPr txBox="1">
              <a:spLocks noChangeArrowheads="1"/>
            </p:cNvSpPr>
            <p:nvPr/>
          </p:nvSpPr>
          <p:spPr bwMode="auto">
            <a:xfrm>
              <a:off x="4378660" y="1263854"/>
              <a:ext cx="3957136" cy="3077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121908" tIns="60954" rIns="121908" bIns="60954">
              <a:spAutoFit/>
            </a:bodyPr>
            <a:lstStyle/>
            <a:p>
              <a:pPr eaLnBrk="1" hangingPunct="1">
                <a:defRPr/>
              </a:pPr>
              <a:r>
                <a:rPr lang="en-US" altLang="ko-KR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OLED </a:t>
              </a:r>
              <a:r>
                <a:rPr lang="ko-KR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상태 디스플레이 </a:t>
              </a:r>
              <a:r>
                <a:rPr lang="en-US" altLang="ko-KR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&amp; </a:t>
              </a:r>
              <a:r>
                <a:rPr lang="ko-KR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감지식 터치 버튼</a:t>
              </a:r>
              <a:endParaRPr lang="en-US" altLang="en-US" sz="12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0" name="Shape 193"/>
            <p:cNvCxnSpPr/>
            <p:nvPr/>
          </p:nvCxnSpPr>
          <p:spPr>
            <a:xfrm rot="16200000" flipH="1">
              <a:off x="4429124" y="1714493"/>
              <a:ext cx="428628" cy="1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33" name="群組 32"/>
          <p:cNvGrpSpPr/>
          <p:nvPr/>
        </p:nvGrpSpPr>
        <p:grpSpPr>
          <a:xfrm>
            <a:off x="5523112" y="3071816"/>
            <a:ext cx="3406606" cy="928694"/>
            <a:chOff x="5143504" y="3071816"/>
            <a:chExt cx="3406606" cy="928694"/>
          </a:xfrm>
        </p:grpSpPr>
        <p:sp>
          <p:nvSpPr>
            <p:cNvPr id="47" name="TextBox 13"/>
            <p:cNvSpPr txBox="1">
              <a:spLocks noChangeArrowheads="1"/>
            </p:cNvSpPr>
            <p:nvPr/>
          </p:nvSpPr>
          <p:spPr bwMode="auto">
            <a:xfrm>
              <a:off x="6000760" y="3071816"/>
              <a:ext cx="2549350" cy="3077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121908" tIns="60954" rIns="121908" bIns="60954">
              <a:spAutoFit/>
            </a:bodyPr>
            <a:lstStyle/>
            <a:p>
              <a:pPr eaLnBrk="1" hangingPunct="1">
                <a:defRPr/>
              </a:pPr>
              <a:r>
                <a:rPr lang="en-US" altLang="ko-KR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2</a:t>
              </a:r>
              <a:r>
                <a:rPr lang="ko-KR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개 </a:t>
              </a:r>
              <a:r>
                <a:rPr lang="en-US" altLang="zh-TW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x Thunderbolt 3 </a:t>
              </a:r>
              <a:r>
                <a:rPr lang="ko-KR" altLang="en-US" sz="1200" dirty="0">
                  <a:solidFill>
                    <a:schemeClr val="tx2">
                      <a:lumMod val="1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포트</a:t>
              </a:r>
              <a:endParaRPr lang="en-US" altLang="en-US" sz="12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42" name="Shape 193"/>
            <p:cNvCxnSpPr>
              <a:endCxn id="32" idx="0"/>
            </p:cNvCxnSpPr>
            <p:nvPr/>
          </p:nvCxnSpPr>
          <p:spPr>
            <a:xfrm rot="10800000" flipV="1">
              <a:off x="5322100" y="3216280"/>
              <a:ext cx="770845" cy="195626"/>
            </a:xfrm>
            <a:prstGeom prst="bentConnector2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32" name="圓角矩形 31"/>
            <p:cNvSpPr/>
            <p:nvPr/>
          </p:nvSpPr>
          <p:spPr>
            <a:xfrm>
              <a:off x="5143504" y="3411906"/>
              <a:ext cx="357190" cy="588604"/>
            </a:xfrm>
            <a:prstGeom prst="round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633933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標題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sz="3200" dirty="0">
                <a:latin typeface="+mn-lt"/>
              </a:rPr>
              <a:t>OLED </a:t>
            </a:r>
            <a:r>
              <a:rPr lang="ko-KR" altLang="en-US" sz="3200" dirty="0">
                <a:latin typeface="+mn-lt"/>
              </a:rPr>
              <a:t>및 터치 버튼</a:t>
            </a:r>
            <a:endParaRPr lang="zh-TW" altLang="en-US" sz="3200" dirty="0">
              <a:latin typeface="+mn-lt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640943" y="123955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800" b="1" dirty="0">
                <a:solidFill>
                  <a:srgbClr val="0070C0"/>
                </a:solidFill>
                <a:latin typeface="+mn-lt"/>
                <a:ea typeface="Microsoft JhengHei" charset="-120"/>
                <a:cs typeface="Microsoft JhengHei" charset="-120"/>
              </a:rPr>
              <a:t>0.96”OLED </a:t>
            </a:r>
            <a:r>
              <a:rPr lang="ko-KR" altLang="en-US" sz="1800" b="1" dirty="0">
                <a:solidFill>
                  <a:srgbClr val="0070C0"/>
                </a:solidFill>
                <a:latin typeface="+mn-lt"/>
                <a:ea typeface="Microsoft JhengHei" charset="-120"/>
                <a:cs typeface="Microsoft JhengHei" charset="-120"/>
              </a:rPr>
              <a:t>디스플레이</a:t>
            </a:r>
            <a:endParaRPr lang="en-US" sz="2200" b="1" dirty="0">
              <a:solidFill>
                <a:srgbClr val="0070C0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5640943" y="1534497"/>
            <a:ext cx="35030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광각 시야</a:t>
            </a:r>
            <a:r>
              <a:rPr lang="en-US" altLang="ko-KR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, </a:t>
            </a:r>
            <a:r>
              <a:rPr lang="ko-KR" altLang="en-US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얇은 패널</a:t>
            </a:r>
            <a:r>
              <a:rPr lang="en-US" altLang="ko-KR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, </a:t>
            </a:r>
            <a:r>
              <a:rPr lang="ko-KR" altLang="en-US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높은 반응성</a:t>
            </a:r>
            <a:r>
              <a:rPr lang="en-US" altLang="ko-KR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,</a:t>
            </a:r>
          </a:p>
          <a:p>
            <a:r>
              <a:rPr lang="ko-KR" altLang="en-US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전력 사용량 </a:t>
            </a:r>
            <a:r>
              <a:rPr lang="en-US" altLang="ko-KR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60% </a:t>
            </a:r>
            <a:r>
              <a:rPr lang="ko-KR" altLang="en-US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절감</a:t>
            </a:r>
            <a:endParaRPr lang="en-US" dirty="0">
              <a:solidFill>
                <a:schemeClr val="bg2">
                  <a:lumMod val="50000"/>
                </a:schemeClr>
              </a:solidFill>
              <a:latin typeface="+mn-lt"/>
              <a:ea typeface="Microsoft JhengHei" charset="-120"/>
              <a:cs typeface="Microsoft JhengHei" charset="-120"/>
            </a:endParaRPr>
          </a:p>
        </p:txBody>
      </p:sp>
      <p:pic>
        <p:nvPicPr>
          <p:cNvPr id="42" name="圖片 10" descr="OL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3438" y="1183985"/>
            <a:ext cx="921153" cy="742018"/>
          </a:xfrm>
          <a:prstGeom prst="rect">
            <a:avLst/>
          </a:prstGeom>
        </p:spPr>
      </p:pic>
      <p:grpSp>
        <p:nvGrpSpPr>
          <p:cNvPr id="23" name="群組 22"/>
          <p:cNvGrpSpPr/>
          <p:nvPr/>
        </p:nvGrpSpPr>
        <p:grpSpPr>
          <a:xfrm>
            <a:off x="215173" y="2000246"/>
            <a:ext cx="5756744" cy="3286148"/>
            <a:chOff x="4643438" y="2285998"/>
            <a:chExt cx="4364082" cy="2434398"/>
          </a:xfrm>
        </p:grpSpPr>
        <p:pic>
          <p:nvPicPr>
            <p:cNvPr id="14" name="圖片 13" descr="電容式觸控按鈕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643438" y="2571750"/>
              <a:ext cx="4214810" cy="2148646"/>
            </a:xfrm>
            <a:prstGeom prst="rect">
              <a:avLst/>
            </a:prstGeom>
          </p:spPr>
        </p:pic>
        <p:pic>
          <p:nvPicPr>
            <p:cNvPr id="15" name="圖片 14" descr="電容式觸控按鈕2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15271" y="2285998"/>
              <a:ext cx="1292249" cy="1285884"/>
            </a:xfrm>
            <a:prstGeom prst="rect">
              <a:avLst/>
            </a:prstGeom>
          </p:spPr>
        </p:pic>
      </p:grpSp>
      <p:sp>
        <p:nvSpPr>
          <p:cNvPr id="31" name="TextBox 30"/>
          <p:cNvSpPr txBox="1"/>
          <p:nvPr/>
        </p:nvSpPr>
        <p:spPr>
          <a:xfrm>
            <a:off x="1241382" y="1214428"/>
            <a:ext cx="3337664" cy="400097"/>
          </a:xfrm>
          <a:prstGeom prst="rect">
            <a:avLst/>
          </a:prstGeom>
          <a:noFill/>
        </p:spPr>
        <p:txBody>
          <a:bodyPr wrap="square" lIns="121908" tIns="60954" rIns="121908" bIns="60954" rtlCol="0">
            <a:spAutoFit/>
          </a:bodyPr>
          <a:lstStyle/>
          <a:p>
            <a:r>
              <a:rPr lang="ko-KR" altLang="en-US" sz="1800" b="1" dirty="0">
                <a:solidFill>
                  <a:srgbClr val="0070C0"/>
                </a:solidFill>
                <a:latin typeface="+mn-lt"/>
                <a:ea typeface="Microsoft JhengHei" charset="-120"/>
                <a:cs typeface="Microsoft JhengHei" charset="-120"/>
              </a:rPr>
              <a:t>감지식 터치 버튼</a:t>
            </a:r>
            <a:endParaRPr lang="en-US" sz="1800" b="1" dirty="0">
              <a:solidFill>
                <a:srgbClr val="0070C0"/>
              </a:solidFill>
              <a:latin typeface="+mn-lt"/>
              <a:ea typeface="Microsoft JhengHei" charset="-120"/>
              <a:cs typeface="Microsoft JhengHei" charset="-12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1241382" y="1534497"/>
            <a:ext cx="3044866" cy="338542"/>
          </a:xfrm>
          <a:prstGeom prst="rect">
            <a:avLst/>
          </a:prstGeom>
          <a:noFill/>
        </p:spPr>
        <p:txBody>
          <a:bodyPr wrap="square" lIns="121908" tIns="60954" rIns="121908" bIns="60954" rtlCol="0">
            <a:spAutoFit/>
          </a:bodyPr>
          <a:lstStyle/>
          <a:p>
            <a:r>
              <a:rPr lang="ko-KR" altLang="en-US" dirty="0">
                <a:latin typeface="+mn-lt"/>
                <a:ea typeface="Microsoft JhengHei" charset="-120"/>
                <a:cs typeface="Microsoft JhengHei" charset="-120"/>
              </a:rPr>
              <a:t>방진</a:t>
            </a:r>
            <a:r>
              <a:rPr lang="en-US" altLang="ko-KR" dirty="0">
                <a:latin typeface="+mn-lt"/>
                <a:ea typeface="Microsoft JhengHei" charset="-120"/>
                <a:cs typeface="Microsoft JhengHei" charset="-120"/>
              </a:rPr>
              <a:t>, </a:t>
            </a:r>
            <a:r>
              <a:rPr lang="ko-KR" altLang="en-US" dirty="0">
                <a:latin typeface="+mn-lt"/>
                <a:ea typeface="Microsoft JhengHei" charset="-120"/>
                <a:cs typeface="Microsoft JhengHei" charset="-120"/>
              </a:rPr>
              <a:t>쉬운 유지관리</a:t>
            </a:r>
            <a:endParaRPr lang="en-US" dirty="0">
              <a:latin typeface="+mn-lt"/>
              <a:ea typeface="Microsoft JhengHei" charset="-120"/>
              <a:cs typeface="Microsoft JhengHei" charset="-120"/>
            </a:endParaRPr>
          </a:p>
        </p:txBody>
      </p:sp>
      <p:pic>
        <p:nvPicPr>
          <p:cNvPr id="16" name="圖片 15" descr="touch-screen-icon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158" y="1247454"/>
            <a:ext cx="857256" cy="857256"/>
          </a:xfrm>
          <a:prstGeom prst="rect">
            <a:avLst/>
          </a:prstGeom>
        </p:spPr>
      </p:pic>
      <p:pic>
        <p:nvPicPr>
          <p:cNvPr id="21" name="圖片 20" descr="電容式觸控按鈕2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0760" y="2214560"/>
            <a:ext cx="1882468" cy="1901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652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311700" y="357171"/>
            <a:ext cx="8520600" cy="714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altLang="zh-TW" sz="3200" dirty="0">
                <a:solidFill>
                  <a:srgbClr val="FFFFFF"/>
                </a:solidFill>
                <a:latin typeface="+mn-lt"/>
                <a:cs typeface="Arial"/>
                <a:sym typeface="Arial"/>
              </a:rPr>
              <a:t>TS-453BT3 </a:t>
            </a:r>
            <a:r>
              <a:rPr lang="ko-KR" altLang="en-US" sz="3200" dirty="0">
                <a:solidFill>
                  <a:srgbClr val="FFFFFF"/>
                </a:solidFill>
                <a:latin typeface="+mn-lt"/>
                <a:cs typeface="Arial"/>
                <a:sym typeface="Arial"/>
              </a:rPr>
              <a:t>후면부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pic>
        <p:nvPicPr>
          <p:cNvPr id="238" name="Shape 238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3019825" y="1428742"/>
            <a:ext cx="3361294" cy="33753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2" name="群組 71"/>
          <p:cNvGrpSpPr/>
          <p:nvPr/>
        </p:nvGrpSpPr>
        <p:grpSpPr>
          <a:xfrm>
            <a:off x="5817363" y="2700175"/>
            <a:ext cx="3051879" cy="492430"/>
            <a:chOff x="5817363" y="2700175"/>
            <a:chExt cx="3051879" cy="492430"/>
          </a:xfrm>
        </p:grpSpPr>
        <p:sp>
          <p:nvSpPr>
            <p:cNvPr id="64" name="TextBox 13"/>
            <p:cNvSpPr txBox="1">
              <a:spLocks noChangeArrowheads="1"/>
            </p:cNvSpPr>
            <p:nvPr/>
          </p:nvSpPr>
          <p:spPr bwMode="auto">
            <a:xfrm>
              <a:off x="6742616" y="2700175"/>
              <a:ext cx="2126626" cy="4924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조용하고 높은 신뢰성의</a:t>
              </a:r>
              <a:endParaRPr lang="en-US" altLang="ko-KR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이중 볼 베어링 </a:t>
              </a: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12cm 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팬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28" name="Shape 193"/>
            <p:cNvCxnSpPr/>
            <p:nvPr/>
          </p:nvCxnSpPr>
          <p:spPr>
            <a:xfrm flipH="1">
              <a:off x="5817363" y="2921223"/>
              <a:ext cx="972014" cy="0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70" name="群組 69"/>
          <p:cNvGrpSpPr/>
          <p:nvPr/>
        </p:nvGrpSpPr>
        <p:grpSpPr>
          <a:xfrm>
            <a:off x="818207" y="4275256"/>
            <a:ext cx="2506923" cy="307764"/>
            <a:chOff x="818207" y="4275256"/>
            <a:chExt cx="2506923" cy="307764"/>
          </a:xfrm>
        </p:grpSpPr>
        <p:sp>
          <p:nvSpPr>
            <p:cNvPr id="56" name="TextBox 55"/>
            <p:cNvSpPr txBox="1">
              <a:spLocks noChangeArrowheads="1"/>
            </p:cNvSpPr>
            <p:nvPr/>
          </p:nvSpPr>
          <p:spPr bwMode="auto">
            <a:xfrm>
              <a:off x="818207" y="4275256"/>
              <a:ext cx="1824967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DC 12V 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전원 입력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4" name="Shape 193"/>
            <p:cNvCxnSpPr/>
            <p:nvPr/>
          </p:nvCxnSpPr>
          <p:spPr>
            <a:xfrm flipV="1">
              <a:off x="2643174" y="4416537"/>
              <a:ext cx="681956" cy="12601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69" name="群組 68"/>
          <p:cNvGrpSpPr/>
          <p:nvPr/>
        </p:nvGrpSpPr>
        <p:grpSpPr>
          <a:xfrm>
            <a:off x="17140" y="3571882"/>
            <a:ext cx="3911918" cy="714380"/>
            <a:chOff x="17140" y="3571882"/>
            <a:chExt cx="3911918" cy="714380"/>
          </a:xfrm>
        </p:grpSpPr>
        <p:sp>
          <p:nvSpPr>
            <p:cNvPr id="55" name="TextBox 13"/>
            <p:cNvSpPr txBox="1">
              <a:spLocks noChangeArrowheads="1"/>
            </p:cNvSpPr>
            <p:nvPr/>
          </p:nvSpPr>
          <p:spPr bwMode="auto">
            <a:xfrm>
              <a:off x="17140" y="3916904"/>
              <a:ext cx="2626034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2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개 </a:t>
              </a: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x 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기가비트 </a:t>
              </a: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LAN 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포트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8" name="Shape 193"/>
            <p:cNvCxnSpPr>
              <a:endCxn id="40" idx="2"/>
            </p:cNvCxnSpPr>
            <p:nvPr/>
          </p:nvCxnSpPr>
          <p:spPr>
            <a:xfrm>
              <a:off x="2643174" y="4071948"/>
              <a:ext cx="1178727" cy="214314"/>
            </a:xfrm>
            <a:prstGeom prst="bentConnector4">
              <a:avLst>
                <a:gd name="adj1" fmla="val 45455"/>
                <a:gd name="adj2" fmla="val 112894"/>
              </a:avLst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40" name="矩形 39"/>
            <p:cNvSpPr/>
            <p:nvPr/>
          </p:nvSpPr>
          <p:spPr>
            <a:xfrm>
              <a:off x="3714744" y="3571882"/>
              <a:ext cx="214314" cy="714380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67" name="群組 66"/>
          <p:cNvGrpSpPr/>
          <p:nvPr/>
        </p:nvGrpSpPr>
        <p:grpSpPr>
          <a:xfrm>
            <a:off x="560516" y="3143254"/>
            <a:ext cx="3154228" cy="357190"/>
            <a:chOff x="560516" y="3143254"/>
            <a:chExt cx="3154228" cy="357190"/>
          </a:xfrm>
        </p:grpSpPr>
        <p:sp>
          <p:nvSpPr>
            <p:cNvPr id="53" name="TextBox 13"/>
            <p:cNvSpPr txBox="1">
              <a:spLocks noChangeArrowheads="1"/>
            </p:cNvSpPr>
            <p:nvPr/>
          </p:nvSpPr>
          <p:spPr bwMode="auto">
            <a:xfrm>
              <a:off x="560516" y="3172110"/>
              <a:ext cx="2082658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2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개 </a:t>
              </a: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x 4K HDMI v1.4b 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출력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9" name="Shape 193"/>
            <p:cNvCxnSpPr/>
            <p:nvPr/>
          </p:nvCxnSpPr>
          <p:spPr>
            <a:xfrm>
              <a:off x="2643174" y="3286130"/>
              <a:ext cx="723907" cy="9524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41" name="矩形 40"/>
            <p:cNvSpPr/>
            <p:nvPr/>
          </p:nvSpPr>
          <p:spPr>
            <a:xfrm>
              <a:off x="3357554" y="3143254"/>
              <a:ext cx="357190" cy="357190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68" name="群組 67"/>
          <p:cNvGrpSpPr/>
          <p:nvPr/>
        </p:nvGrpSpPr>
        <p:grpSpPr>
          <a:xfrm>
            <a:off x="900732" y="3560876"/>
            <a:ext cx="2814012" cy="725386"/>
            <a:chOff x="900732" y="3560876"/>
            <a:chExt cx="2814012" cy="725386"/>
          </a:xfrm>
        </p:grpSpPr>
        <p:sp>
          <p:nvSpPr>
            <p:cNvPr id="54" name="TextBox 13"/>
            <p:cNvSpPr txBox="1">
              <a:spLocks noChangeArrowheads="1"/>
            </p:cNvSpPr>
            <p:nvPr/>
          </p:nvSpPr>
          <p:spPr bwMode="auto">
            <a:xfrm>
              <a:off x="900732" y="3560876"/>
              <a:ext cx="1742442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4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개 </a:t>
              </a: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x USB 3.1 Gen 1</a:t>
              </a:r>
            </a:p>
          </p:txBody>
        </p:sp>
        <p:cxnSp>
          <p:nvCxnSpPr>
            <p:cNvPr id="37" name="Shape 193"/>
            <p:cNvCxnSpPr>
              <a:stCxn id="54" idx="3"/>
            </p:cNvCxnSpPr>
            <p:nvPr/>
          </p:nvCxnSpPr>
          <p:spPr>
            <a:xfrm>
              <a:off x="2643174" y="3714758"/>
              <a:ext cx="714380" cy="1588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43" name="矩形 42"/>
            <p:cNvSpPr/>
            <p:nvPr/>
          </p:nvSpPr>
          <p:spPr>
            <a:xfrm>
              <a:off x="3357554" y="3571882"/>
              <a:ext cx="357190" cy="714380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63" name="群組 62"/>
          <p:cNvGrpSpPr/>
          <p:nvPr/>
        </p:nvGrpSpPr>
        <p:grpSpPr>
          <a:xfrm>
            <a:off x="562790" y="2804533"/>
            <a:ext cx="2804291" cy="307764"/>
            <a:chOff x="562790" y="2804533"/>
            <a:chExt cx="2804291" cy="307764"/>
          </a:xfrm>
        </p:grpSpPr>
        <p:sp>
          <p:nvSpPr>
            <p:cNvPr id="52" name="TextBox 13"/>
            <p:cNvSpPr txBox="1">
              <a:spLocks noChangeArrowheads="1"/>
            </p:cNvSpPr>
            <p:nvPr/>
          </p:nvSpPr>
          <p:spPr bwMode="auto">
            <a:xfrm>
              <a:off x="562790" y="2804533"/>
              <a:ext cx="2080384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1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개 </a:t>
              </a: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x 3.5mm 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라인 출력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48" name="Shape 193"/>
            <p:cNvCxnSpPr/>
            <p:nvPr/>
          </p:nvCxnSpPr>
          <p:spPr>
            <a:xfrm>
              <a:off x="2643174" y="2990854"/>
              <a:ext cx="723907" cy="9524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61" name="群組 60"/>
          <p:cNvGrpSpPr/>
          <p:nvPr/>
        </p:nvGrpSpPr>
        <p:grpSpPr>
          <a:xfrm>
            <a:off x="274758" y="2357436"/>
            <a:ext cx="3368548" cy="428628"/>
            <a:chOff x="274758" y="2357436"/>
            <a:chExt cx="3368548" cy="428628"/>
          </a:xfrm>
        </p:grpSpPr>
        <p:sp>
          <p:nvSpPr>
            <p:cNvPr id="51" name="TextBox 13"/>
            <p:cNvSpPr txBox="1">
              <a:spLocks noChangeArrowheads="1"/>
            </p:cNvSpPr>
            <p:nvPr/>
          </p:nvSpPr>
          <p:spPr bwMode="auto">
            <a:xfrm>
              <a:off x="274758" y="2395610"/>
              <a:ext cx="2368416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2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개 </a:t>
              </a: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x 3.5mm 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마이크 입력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49" name="Shape 193"/>
            <p:cNvCxnSpPr/>
            <p:nvPr/>
          </p:nvCxnSpPr>
          <p:spPr>
            <a:xfrm>
              <a:off x="2620270" y="2543639"/>
              <a:ext cx="723907" cy="9524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50" name="矩形 49"/>
            <p:cNvSpPr/>
            <p:nvPr/>
          </p:nvSpPr>
          <p:spPr>
            <a:xfrm>
              <a:off x="3357554" y="2357436"/>
              <a:ext cx="285752" cy="428628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35" name="群組 34"/>
          <p:cNvGrpSpPr/>
          <p:nvPr/>
        </p:nvGrpSpPr>
        <p:grpSpPr>
          <a:xfrm>
            <a:off x="179512" y="1242301"/>
            <a:ext cx="3658573" cy="757945"/>
            <a:chOff x="179512" y="1242301"/>
            <a:chExt cx="3658573" cy="757945"/>
          </a:xfrm>
        </p:grpSpPr>
        <p:sp>
          <p:nvSpPr>
            <p:cNvPr id="44" name="TextBox 13"/>
            <p:cNvSpPr txBox="1">
              <a:spLocks noChangeArrowheads="1"/>
            </p:cNvSpPr>
            <p:nvPr/>
          </p:nvSpPr>
          <p:spPr bwMode="auto">
            <a:xfrm>
              <a:off x="179512" y="1242301"/>
              <a:ext cx="2463663" cy="677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2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개 </a:t>
              </a: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x M.2 2280 SATA SSD 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슬롯</a:t>
              </a:r>
              <a:endParaRPr lang="en-US" altLang="ko-KR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1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개 </a:t>
              </a: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x 10GBASE-T 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포트</a:t>
              </a:r>
              <a:b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</a:b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(</a:t>
              </a:r>
              <a:r>
                <a:rPr lang="en-US" altLang="ko-KR" sz="1200" dirty="0" err="1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PCIe</a:t>
              </a: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 2.0 x 2 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슬롯</a:t>
              </a: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)</a:t>
              </a:r>
              <a:endParaRPr lang="en-US" altLang="zh-TW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62" name="Shape 218"/>
            <p:cNvCxnSpPr/>
            <p:nvPr/>
          </p:nvCxnSpPr>
          <p:spPr>
            <a:xfrm>
              <a:off x="2587920" y="1539453"/>
              <a:ext cx="1250165" cy="460793"/>
            </a:xfrm>
            <a:prstGeom prst="bentConnector3">
              <a:avLst>
                <a:gd name="adj1" fmla="val 99005"/>
              </a:avLst>
            </a:prstGeom>
            <a:noFill/>
            <a:ln w="19050" cap="flat" cmpd="sng">
              <a:solidFill>
                <a:schemeClr val="accent1">
                  <a:lumMod val="75000"/>
                </a:schemeClr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grpSp>
        <p:nvGrpSpPr>
          <p:cNvPr id="71" name="群組 70"/>
          <p:cNvGrpSpPr/>
          <p:nvPr/>
        </p:nvGrpSpPr>
        <p:grpSpPr>
          <a:xfrm>
            <a:off x="5932122" y="1759930"/>
            <a:ext cx="3283348" cy="668374"/>
            <a:chOff x="5932122" y="1759930"/>
            <a:chExt cx="3283348" cy="668374"/>
          </a:xfrm>
        </p:grpSpPr>
        <p:sp>
          <p:nvSpPr>
            <p:cNvPr id="65" name="TextBox 13"/>
            <p:cNvSpPr txBox="1">
              <a:spLocks noChangeArrowheads="1"/>
            </p:cNvSpPr>
            <p:nvPr/>
          </p:nvSpPr>
          <p:spPr bwMode="auto">
            <a:xfrm>
              <a:off x="6697159" y="1759930"/>
              <a:ext cx="2518311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2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와트 스피커 </a:t>
              </a:r>
              <a:r>
                <a:rPr lang="en-US" altLang="ko-KR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+ T.I. 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앰프</a:t>
              </a:r>
              <a:endParaRPr lang="en-US" altLang="zh-TW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26" name="Shape 193"/>
            <p:cNvCxnSpPr/>
            <p:nvPr/>
          </p:nvCxnSpPr>
          <p:spPr>
            <a:xfrm rot="10800000">
              <a:off x="5932122" y="2070095"/>
              <a:ext cx="857255" cy="1588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27" name="文字版面配置區 4"/>
            <p:cNvSpPr txBox="1">
              <a:spLocks/>
            </p:cNvSpPr>
            <p:nvPr/>
          </p:nvSpPr>
          <p:spPr>
            <a:xfrm>
              <a:off x="6638748" y="1928808"/>
              <a:ext cx="1928826" cy="49949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/>
            <a:lstStyle/>
            <a:p>
              <a:pPr marL="114300" lvl="0">
                <a:buClr>
                  <a:schemeClr val="dk2"/>
                </a:buClr>
                <a:buSzPct val="100000"/>
                <a:buFont typeface="Arial"/>
                <a:buChar char="•"/>
              </a:pP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시스템 상태 경고</a:t>
              </a:r>
              <a:endParaRPr lang="zh-TW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endParaRPr>
            </a:p>
            <a:p>
              <a:pPr marL="114300" lvl="0">
                <a:buClr>
                  <a:schemeClr val="dk2"/>
                </a:buClr>
                <a:buSzPct val="100000"/>
                <a:buFont typeface="Arial"/>
                <a:buChar char="•"/>
              </a:pP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음악 재생</a:t>
              </a:r>
              <a:endParaRPr kumimoji="0" lang="zh-TW" altLang="en-US" sz="1200" b="0" i="0" u="none" strike="noStrike" kern="0" cap="none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endParaRPr>
            </a:p>
          </p:txBody>
        </p:sp>
      </p:grpSp>
      <p:grpSp>
        <p:nvGrpSpPr>
          <p:cNvPr id="60" name="群組 59"/>
          <p:cNvGrpSpPr/>
          <p:nvPr/>
        </p:nvGrpSpPr>
        <p:grpSpPr>
          <a:xfrm>
            <a:off x="611658" y="2053964"/>
            <a:ext cx="3184051" cy="449848"/>
            <a:chOff x="611658" y="2053964"/>
            <a:chExt cx="3184051" cy="449848"/>
          </a:xfrm>
        </p:grpSpPr>
        <p:sp>
          <p:nvSpPr>
            <p:cNvPr id="66" name="TextBox 13"/>
            <p:cNvSpPr txBox="1">
              <a:spLocks noChangeArrowheads="1"/>
            </p:cNvSpPr>
            <p:nvPr/>
          </p:nvSpPr>
          <p:spPr bwMode="auto">
            <a:xfrm>
              <a:off x="611658" y="2053964"/>
              <a:ext cx="2031516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微軟正黑體" panose="020B0604030504040204" pitchFamily="34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微軟正黑體" panose="020B0604030504040204" pitchFamily="34" charset="-12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Kensington </a:t>
              </a:r>
              <a:r>
                <a:rPr lang="ko-KR" altLang="en-US" sz="1200" dirty="0">
                  <a:solidFill>
                    <a:schemeClr val="bg2">
                      <a:lumMod val="50000"/>
                    </a:schemeClr>
                  </a:solidFill>
                  <a:latin typeface="+mn-lt"/>
                  <a:ea typeface="微軟正黑體" pitchFamily="34" charset="-120"/>
                  <a:cs typeface="Arial" panose="020B0604020202020204" pitchFamily="34" charset="0"/>
                </a:rPr>
                <a:t>보안 슬롯</a:t>
              </a:r>
              <a:endParaRPr lang="en-US" altLang="en-US" sz="1200" dirty="0">
                <a:solidFill>
                  <a:schemeClr val="bg2">
                    <a:lumMod val="50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cxnSp>
          <p:nvCxnSpPr>
            <p:cNvPr id="30" name="Shape 193"/>
            <p:cNvCxnSpPr/>
            <p:nvPr/>
          </p:nvCxnSpPr>
          <p:spPr>
            <a:xfrm flipH="1">
              <a:off x="3795180" y="2269612"/>
              <a:ext cx="529" cy="234200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cxnSp>
          <p:nvCxnSpPr>
            <p:cNvPr id="42" name="Shape 193"/>
            <p:cNvCxnSpPr/>
            <p:nvPr/>
          </p:nvCxnSpPr>
          <p:spPr>
            <a:xfrm>
              <a:off x="2590993" y="2249811"/>
              <a:ext cx="1203857" cy="12871"/>
            </a:xfrm>
            <a:prstGeom prst="straightConnector1">
              <a:avLst/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none" w="lg" len="lg"/>
            </a:ln>
          </p:spPr>
        </p:cxnSp>
      </p:grpSp>
    </p:spTree>
    <p:extLst>
      <p:ext uri="{BB962C8B-B14F-4D97-AF65-F5344CB8AC3E}">
        <p14:creationId xmlns:p14="http://schemas.microsoft.com/office/powerpoint/2010/main" val="609803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4282" y="357172"/>
            <a:ext cx="8786873" cy="660551"/>
          </a:xfrm>
        </p:spPr>
        <p:txBody>
          <a:bodyPr/>
          <a:lstStyle/>
          <a:p>
            <a:r>
              <a:rPr lang="ko-KR" altLang="en-US" sz="3200" dirty="0">
                <a:latin typeface="+mn-lt"/>
              </a:rPr>
              <a:t>더 빠른 멀티미디어 프로젝트 처리</a:t>
            </a:r>
            <a:endParaRPr lang="zh-TW" altLang="en-US" sz="3200" dirty="0">
              <a:latin typeface="+mn-lt"/>
            </a:endParaRPr>
          </a:p>
        </p:txBody>
      </p:sp>
      <p:sp>
        <p:nvSpPr>
          <p:cNvPr id="34" name="TextBox 20"/>
          <p:cNvSpPr txBox="1"/>
          <p:nvPr/>
        </p:nvSpPr>
        <p:spPr>
          <a:xfrm>
            <a:off x="476418" y="1851670"/>
            <a:ext cx="581207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540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35" name="直線接點 42"/>
          <p:cNvCxnSpPr/>
          <p:nvPr/>
        </p:nvCxnSpPr>
        <p:spPr>
          <a:xfrm>
            <a:off x="849941" y="1978708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20"/>
          <p:cNvSpPr txBox="1"/>
          <p:nvPr/>
        </p:nvSpPr>
        <p:spPr>
          <a:xfrm>
            <a:off x="476418" y="2425251"/>
            <a:ext cx="581207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360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37" name="直線接點 45"/>
          <p:cNvCxnSpPr/>
          <p:nvPr/>
        </p:nvCxnSpPr>
        <p:spPr>
          <a:xfrm>
            <a:off x="849941" y="2552288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20"/>
          <p:cNvSpPr txBox="1"/>
          <p:nvPr/>
        </p:nvSpPr>
        <p:spPr>
          <a:xfrm>
            <a:off x="490331" y="2998832"/>
            <a:ext cx="581207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180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39" name="直線接點 48"/>
          <p:cNvCxnSpPr/>
          <p:nvPr/>
        </p:nvCxnSpPr>
        <p:spPr>
          <a:xfrm>
            <a:off x="849941" y="3125869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20"/>
          <p:cNvSpPr txBox="1"/>
          <p:nvPr/>
        </p:nvSpPr>
        <p:spPr>
          <a:xfrm>
            <a:off x="490331" y="3572410"/>
            <a:ext cx="58120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0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41" name="直線接點 51"/>
          <p:cNvCxnSpPr/>
          <p:nvPr/>
        </p:nvCxnSpPr>
        <p:spPr>
          <a:xfrm>
            <a:off x="849941" y="3699447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矩形 52"/>
          <p:cNvSpPr/>
          <p:nvPr/>
        </p:nvSpPr>
        <p:spPr>
          <a:xfrm>
            <a:off x="1359724" y="1863720"/>
            <a:ext cx="679709" cy="183572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/>
          <a:p>
            <a:pPr algn="ctr"/>
            <a:endParaRPr lang="zh-TW" altLang="en-US"/>
          </a:p>
        </p:txBody>
      </p:sp>
      <p:sp>
        <p:nvSpPr>
          <p:cNvPr id="43" name="矩形 53"/>
          <p:cNvSpPr/>
          <p:nvPr/>
        </p:nvSpPr>
        <p:spPr>
          <a:xfrm>
            <a:off x="2719142" y="2649537"/>
            <a:ext cx="679709" cy="10499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/>
          <a:p>
            <a:pPr algn="ctr"/>
            <a:endParaRPr lang="zh-TW" altLang="en-US"/>
          </a:p>
        </p:txBody>
      </p:sp>
      <p:sp>
        <p:nvSpPr>
          <p:cNvPr id="44" name="TextBox 6"/>
          <p:cNvSpPr txBox="1"/>
          <p:nvPr/>
        </p:nvSpPr>
        <p:spPr>
          <a:xfrm>
            <a:off x="928662" y="3733228"/>
            <a:ext cx="1500299" cy="276987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ko-KR" altLang="en-US" sz="1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읽기</a:t>
            </a:r>
            <a:endParaRPr lang="zh-TW" altLang="en-US" sz="1000" b="1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45" name="TextBox 6"/>
          <p:cNvSpPr txBox="1"/>
          <p:nvPr/>
        </p:nvSpPr>
        <p:spPr>
          <a:xfrm>
            <a:off x="2293924" y="3723878"/>
            <a:ext cx="1554152" cy="276987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ko-KR" altLang="en-US" sz="1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쓰기</a:t>
            </a:r>
            <a:endParaRPr lang="en-US" sz="1000" b="1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46" name="TextBox 6"/>
          <p:cNvSpPr txBox="1"/>
          <p:nvPr/>
        </p:nvSpPr>
        <p:spPr>
          <a:xfrm>
            <a:off x="1019868" y="1923028"/>
            <a:ext cx="1359418" cy="369320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514</a:t>
            </a:r>
            <a:endParaRPr lang="en-US" sz="16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47" name="TextBox 6"/>
          <p:cNvSpPr txBox="1"/>
          <p:nvPr/>
        </p:nvSpPr>
        <p:spPr>
          <a:xfrm>
            <a:off x="2379287" y="2637408"/>
            <a:ext cx="1359418" cy="369320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356</a:t>
            </a:r>
          </a:p>
        </p:txBody>
      </p:sp>
      <p:pic>
        <p:nvPicPr>
          <p:cNvPr id="20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4209" y="1285866"/>
            <a:ext cx="3074005" cy="71438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214560"/>
            <a:ext cx="4192830" cy="1105382"/>
          </a:xfrm>
          <a:prstGeom prst="rect">
            <a:avLst/>
          </a:prstGeom>
        </p:spPr>
      </p:pic>
      <p:sp>
        <p:nvSpPr>
          <p:cNvPr id="23" name="TextBox 20"/>
          <p:cNvSpPr txBox="1"/>
          <p:nvPr/>
        </p:nvSpPr>
        <p:spPr>
          <a:xfrm>
            <a:off x="407831" y="3786018"/>
            <a:ext cx="735145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105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(MB/s)</a:t>
            </a:r>
            <a:endParaRPr lang="en-US" sz="105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4" name="Shape 882"/>
          <p:cNvSpPr/>
          <p:nvPr/>
        </p:nvSpPr>
        <p:spPr>
          <a:xfrm flipH="1">
            <a:off x="142844" y="4251474"/>
            <a:ext cx="273183" cy="21285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51626" y="29908"/>
                </a:moveTo>
                <a:cubicBezTo>
                  <a:pt x="55535" y="29908"/>
                  <a:pt x="58705" y="33750"/>
                  <a:pt x="58705" y="38489"/>
                </a:cubicBezTo>
                <a:cubicBezTo>
                  <a:pt x="58705" y="43229"/>
                  <a:pt x="55535" y="47071"/>
                  <a:pt x="51626" y="47071"/>
                </a:cubicBezTo>
                <a:cubicBezTo>
                  <a:pt x="47716" y="47071"/>
                  <a:pt x="44546" y="43229"/>
                  <a:pt x="44546" y="38489"/>
                </a:cubicBezTo>
                <a:cubicBezTo>
                  <a:pt x="44546" y="33750"/>
                  <a:pt x="47716" y="29908"/>
                  <a:pt x="51626" y="29908"/>
                </a:cubicBezTo>
                <a:close/>
                <a:moveTo>
                  <a:pt x="74345" y="29908"/>
                </a:moveTo>
                <a:cubicBezTo>
                  <a:pt x="78255" y="29908"/>
                  <a:pt x="81424" y="33750"/>
                  <a:pt x="81424" y="38489"/>
                </a:cubicBezTo>
                <a:cubicBezTo>
                  <a:pt x="81424" y="43229"/>
                  <a:pt x="78255" y="47071"/>
                  <a:pt x="74345" y="47071"/>
                </a:cubicBezTo>
                <a:cubicBezTo>
                  <a:pt x="70435" y="47071"/>
                  <a:pt x="67266" y="43229"/>
                  <a:pt x="67266" y="38489"/>
                </a:cubicBezTo>
                <a:cubicBezTo>
                  <a:pt x="67266" y="33750"/>
                  <a:pt x="70435" y="29908"/>
                  <a:pt x="74345" y="29908"/>
                </a:cubicBezTo>
                <a:close/>
                <a:moveTo>
                  <a:pt x="97064" y="29908"/>
                </a:moveTo>
                <a:cubicBezTo>
                  <a:pt x="100974" y="29908"/>
                  <a:pt x="104143" y="33750"/>
                  <a:pt x="104143" y="38489"/>
                </a:cubicBezTo>
                <a:cubicBezTo>
                  <a:pt x="104143" y="43229"/>
                  <a:pt x="100974" y="47071"/>
                  <a:pt x="97064" y="47071"/>
                </a:cubicBezTo>
                <a:cubicBezTo>
                  <a:pt x="93154" y="47071"/>
                  <a:pt x="89985" y="43229"/>
                  <a:pt x="89985" y="38489"/>
                </a:cubicBezTo>
                <a:cubicBezTo>
                  <a:pt x="89985" y="33750"/>
                  <a:pt x="93154" y="29908"/>
                  <a:pt x="97064" y="29908"/>
                </a:cubicBezTo>
                <a:close/>
                <a:moveTo>
                  <a:pt x="25253" y="25746"/>
                </a:moveTo>
                <a:lnTo>
                  <a:pt x="12341" y="25746"/>
                </a:lnTo>
                <a:cubicBezTo>
                  <a:pt x="5525" y="25746"/>
                  <a:pt x="0" y="32444"/>
                  <a:pt x="0" y="40707"/>
                </a:cubicBezTo>
                <a:lnTo>
                  <a:pt x="0" y="88250"/>
                </a:lnTo>
                <a:cubicBezTo>
                  <a:pt x="0" y="96512"/>
                  <a:pt x="5525" y="103210"/>
                  <a:pt x="12341" y="103210"/>
                </a:cubicBezTo>
                <a:lnTo>
                  <a:pt x="26542" y="103210"/>
                </a:lnTo>
                <a:cubicBezTo>
                  <a:pt x="23858" y="108250"/>
                  <a:pt x="24133" y="111919"/>
                  <a:pt x="10259" y="120000"/>
                </a:cubicBezTo>
                <a:cubicBezTo>
                  <a:pt x="33603" y="116808"/>
                  <a:pt x="37236" y="115403"/>
                  <a:pt x="48279" y="103210"/>
                </a:cubicBezTo>
                <a:lnTo>
                  <a:pt x="78967" y="103210"/>
                </a:lnTo>
                <a:cubicBezTo>
                  <a:pt x="83972" y="103210"/>
                  <a:pt x="88281" y="99599"/>
                  <a:pt x="90194" y="94396"/>
                </a:cubicBezTo>
                <a:cubicBezTo>
                  <a:pt x="82256" y="91458"/>
                  <a:pt x="75819" y="87372"/>
                  <a:pt x="68282" y="81348"/>
                </a:cubicBezTo>
                <a:lnTo>
                  <a:pt x="37594" y="81348"/>
                </a:lnTo>
                <a:cubicBezTo>
                  <a:pt x="30778" y="81348"/>
                  <a:pt x="25253" y="74650"/>
                  <a:pt x="25253" y="66387"/>
                </a:cubicBezTo>
                <a:lnTo>
                  <a:pt x="25253" y="25746"/>
                </a:lnTo>
                <a:close/>
                <a:moveTo>
                  <a:pt x="107658" y="0"/>
                </a:moveTo>
                <a:lnTo>
                  <a:pt x="41032" y="0"/>
                </a:lnTo>
                <a:cubicBezTo>
                  <a:pt x="34216" y="0"/>
                  <a:pt x="28690" y="6698"/>
                  <a:pt x="28690" y="14960"/>
                </a:cubicBezTo>
                <a:lnTo>
                  <a:pt x="28690" y="62503"/>
                </a:lnTo>
                <a:cubicBezTo>
                  <a:pt x="28690" y="70766"/>
                  <a:pt x="34216" y="77464"/>
                  <a:pt x="41032" y="77464"/>
                </a:cubicBezTo>
                <a:lnTo>
                  <a:pt x="71720" y="77464"/>
                </a:lnTo>
                <a:cubicBezTo>
                  <a:pt x="85817" y="88731"/>
                  <a:pt x="91486" y="90753"/>
                  <a:pt x="114830" y="93944"/>
                </a:cubicBezTo>
                <a:cubicBezTo>
                  <a:pt x="101210" y="84938"/>
                  <a:pt x="99704" y="85896"/>
                  <a:pt x="93457" y="77464"/>
                </a:cubicBezTo>
                <a:lnTo>
                  <a:pt x="107658" y="77464"/>
                </a:lnTo>
                <a:cubicBezTo>
                  <a:pt x="114474" y="77464"/>
                  <a:pt x="120000" y="70766"/>
                  <a:pt x="120000" y="62503"/>
                </a:cubicBezTo>
                <a:lnTo>
                  <a:pt x="120000" y="14960"/>
                </a:lnTo>
                <a:cubicBezTo>
                  <a:pt x="120000" y="6698"/>
                  <a:pt x="114474" y="0"/>
                  <a:pt x="107658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" name="直線接點 27"/>
          <p:cNvCxnSpPr/>
          <p:nvPr/>
        </p:nvCxnSpPr>
        <p:spPr>
          <a:xfrm rot="5400000" flipH="1" flipV="1">
            <a:off x="3394067" y="4358631"/>
            <a:ext cx="214314" cy="1588"/>
          </a:xfrm>
          <a:prstGeom prst="line">
            <a:avLst/>
          </a:prstGeom>
          <a:ln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6"/>
          <p:cNvSpPr txBox="1"/>
          <p:nvPr/>
        </p:nvSpPr>
        <p:spPr>
          <a:xfrm>
            <a:off x="452535" y="1164121"/>
            <a:ext cx="4075759" cy="369320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ko-KR" sz="16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AJA </a:t>
            </a:r>
            <a:r>
              <a:rPr lang="ko-KR" altLang="en-US" sz="16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벤치마킹 속도 테스트 결과</a:t>
            </a:r>
            <a:endParaRPr lang="en-US" altLang="zh-TW" sz="1600" b="1" dirty="0">
              <a:solidFill>
                <a:srgbClr val="002060"/>
              </a:solidFill>
              <a:latin typeface="+mn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29" name="Rectangle 26"/>
          <p:cNvSpPr/>
          <p:nvPr/>
        </p:nvSpPr>
        <p:spPr>
          <a:xfrm>
            <a:off x="452536" y="4198317"/>
            <a:ext cx="29463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800" dirty="0"/>
              <a:t>QNAP </a:t>
            </a:r>
            <a:r>
              <a:rPr lang="ko-KR" altLang="en-US" sz="800" dirty="0"/>
              <a:t>연구소에서 테스트</a:t>
            </a:r>
            <a:r>
              <a:rPr lang="en-US" altLang="ko-KR" sz="800" dirty="0"/>
              <a:t> </a:t>
            </a:r>
            <a:r>
              <a:rPr lang="ko-KR" altLang="en-US" sz="800" dirty="0"/>
              <a:t>했으며</a:t>
            </a:r>
            <a:r>
              <a:rPr lang="en-US" altLang="ko-KR" sz="800" dirty="0"/>
              <a:t>, </a:t>
            </a:r>
            <a:r>
              <a:rPr lang="ko-KR" altLang="en-US" sz="800" dirty="0"/>
              <a:t>수치는 환경에 따라 차이가 날 수 있습니다</a:t>
            </a:r>
            <a:r>
              <a:rPr lang="en-US" altLang="ko-KR" sz="800" dirty="0"/>
              <a:t>.</a:t>
            </a:r>
            <a:endParaRPr lang="en-US" sz="800" dirty="0"/>
          </a:p>
          <a:p>
            <a:r>
              <a:rPr lang="en-US" sz="800" dirty="0">
                <a:solidFill>
                  <a:schemeClr val="tx1"/>
                </a:solidFill>
                <a:latin typeface="+mj-lt"/>
              </a:rPr>
              <a:t>NAS: Intel SSDSC2BB240G4 SSD x 4</a:t>
            </a:r>
            <a:r>
              <a:rPr lang="ko-KR" altLang="en-US" sz="800" dirty="0">
                <a:solidFill>
                  <a:schemeClr val="tx1"/>
                </a:solidFill>
                <a:latin typeface="+mj-lt"/>
              </a:rPr>
              <a:t>개가 장착된 </a:t>
            </a:r>
            <a:r>
              <a:rPr lang="en-US" sz="800" dirty="0">
                <a:solidFill>
                  <a:schemeClr val="tx1"/>
                </a:solidFill>
                <a:latin typeface="+mj-lt"/>
              </a:rPr>
              <a:t>QTS 4.3.3, RAID 0</a:t>
            </a:r>
          </a:p>
        </p:txBody>
      </p:sp>
      <p:sp>
        <p:nvSpPr>
          <p:cNvPr id="30" name="Rectangle 28"/>
          <p:cNvSpPr/>
          <p:nvPr/>
        </p:nvSpPr>
        <p:spPr>
          <a:xfrm>
            <a:off x="3571868" y="4198317"/>
            <a:ext cx="305439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800" dirty="0">
                <a:solidFill>
                  <a:schemeClr val="tx1"/>
                </a:solidFill>
              </a:rPr>
              <a:t>클라이언트</a:t>
            </a:r>
            <a:r>
              <a:rPr lang="en-US" altLang="ko-KR" sz="800" dirty="0">
                <a:solidFill>
                  <a:schemeClr val="tx1"/>
                </a:solidFill>
              </a:rPr>
              <a:t>: </a:t>
            </a:r>
            <a:r>
              <a:rPr lang="en-US" altLang="zh-TW" sz="800" dirty="0">
                <a:solidFill>
                  <a:schemeClr val="tx1"/>
                </a:solidFill>
              </a:rPr>
              <a:t>Windows 10, Intel Core i7-6700 3.4 GHz,</a:t>
            </a:r>
          </a:p>
          <a:p>
            <a:r>
              <a:rPr lang="en-US" altLang="zh-TW" sz="800" dirty="0">
                <a:solidFill>
                  <a:schemeClr val="tx1"/>
                </a:solidFill>
              </a:rPr>
              <a:t>32GB RAM, QNAP LAN-10G2T-X550 </a:t>
            </a:r>
            <a:r>
              <a:rPr lang="ko-KR" altLang="en-US" sz="800" dirty="0">
                <a:solidFill>
                  <a:schemeClr val="tx1"/>
                </a:solidFill>
              </a:rPr>
              <a:t>카드</a:t>
            </a:r>
            <a:endParaRPr lang="en-US" sz="800" dirty="0">
              <a:solidFill>
                <a:schemeClr val="tx1"/>
              </a:solidFill>
            </a:endParaRP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93AEB3D7-72D0-436C-B089-845F2D4F41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57" y="1202211"/>
            <a:ext cx="971935" cy="291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204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0" y="357172"/>
            <a:ext cx="9144000" cy="71438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ko-KR" altLang="en-US" sz="3200" dirty="0">
                <a:latin typeface="+mn-lt"/>
              </a:rPr>
              <a:t>더욱 뛰어난 성능을 위한 </a:t>
            </a:r>
            <a:r>
              <a:rPr lang="en-US" altLang="ko-KR" sz="3200" dirty="0">
                <a:latin typeface="+mn-lt"/>
              </a:rPr>
              <a:t>10GBASE-T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sp>
        <p:nvSpPr>
          <p:cNvPr id="39" name="TextBox 20"/>
          <p:cNvSpPr txBox="1"/>
          <p:nvPr/>
        </p:nvSpPr>
        <p:spPr>
          <a:xfrm>
            <a:off x="323528" y="1576496"/>
            <a:ext cx="581207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720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42" name="直線接點 36"/>
          <p:cNvCxnSpPr/>
          <p:nvPr/>
        </p:nvCxnSpPr>
        <p:spPr>
          <a:xfrm>
            <a:off x="932187" y="1746444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20"/>
          <p:cNvSpPr txBox="1"/>
          <p:nvPr/>
        </p:nvSpPr>
        <p:spPr>
          <a:xfrm>
            <a:off x="323528" y="2150074"/>
            <a:ext cx="581207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540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44" name="直線接點 42"/>
          <p:cNvCxnSpPr/>
          <p:nvPr/>
        </p:nvCxnSpPr>
        <p:spPr>
          <a:xfrm>
            <a:off x="932187" y="2320024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20"/>
          <p:cNvSpPr txBox="1"/>
          <p:nvPr/>
        </p:nvSpPr>
        <p:spPr>
          <a:xfrm>
            <a:off x="323528" y="2723655"/>
            <a:ext cx="581207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360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49" name="直線接點 45"/>
          <p:cNvCxnSpPr/>
          <p:nvPr/>
        </p:nvCxnSpPr>
        <p:spPr>
          <a:xfrm>
            <a:off x="932187" y="2893604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20"/>
          <p:cNvSpPr txBox="1"/>
          <p:nvPr/>
        </p:nvSpPr>
        <p:spPr>
          <a:xfrm>
            <a:off x="337441" y="3297236"/>
            <a:ext cx="581207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180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51" name="直線接點 48"/>
          <p:cNvCxnSpPr/>
          <p:nvPr/>
        </p:nvCxnSpPr>
        <p:spPr>
          <a:xfrm>
            <a:off x="932187" y="3467185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20"/>
          <p:cNvSpPr txBox="1"/>
          <p:nvPr/>
        </p:nvSpPr>
        <p:spPr>
          <a:xfrm>
            <a:off x="337441" y="3870814"/>
            <a:ext cx="581206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rgbClr val="0070C0"/>
                </a:solidFill>
              </a:rPr>
              <a:t>  0</a:t>
            </a:r>
            <a:endParaRPr lang="en-US" dirty="0">
              <a:solidFill>
                <a:srgbClr val="0070C0"/>
              </a:solidFill>
            </a:endParaRPr>
          </a:p>
        </p:txBody>
      </p:sp>
      <p:cxnSp>
        <p:nvCxnSpPr>
          <p:cNvPr id="55" name="直線接點 51"/>
          <p:cNvCxnSpPr/>
          <p:nvPr/>
        </p:nvCxnSpPr>
        <p:spPr>
          <a:xfrm>
            <a:off x="932187" y="4040763"/>
            <a:ext cx="3398546" cy="188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矩形 52"/>
          <p:cNvSpPr/>
          <p:nvPr/>
        </p:nvSpPr>
        <p:spPr>
          <a:xfrm>
            <a:off x="1441970" y="1916392"/>
            <a:ext cx="679709" cy="21243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/>
          <a:p>
            <a:pPr algn="ctr"/>
            <a:endParaRPr lang="zh-TW" altLang="en-US"/>
          </a:p>
        </p:txBody>
      </p:sp>
      <p:sp>
        <p:nvSpPr>
          <p:cNvPr id="57" name="矩形 53"/>
          <p:cNvSpPr/>
          <p:nvPr/>
        </p:nvSpPr>
        <p:spPr>
          <a:xfrm>
            <a:off x="2801388" y="2428873"/>
            <a:ext cx="679709" cy="161188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/>
          <a:p>
            <a:pPr algn="ctr"/>
            <a:endParaRPr lang="zh-TW" altLang="en-US"/>
          </a:p>
        </p:txBody>
      </p:sp>
      <p:sp>
        <p:nvSpPr>
          <p:cNvPr id="60" name="TextBox 6"/>
          <p:cNvSpPr txBox="1"/>
          <p:nvPr/>
        </p:nvSpPr>
        <p:spPr>
          <a:xfrm>
            <a:off x="1102114" y="1916392"/>
            <a:ext cx="1359418" cy="329487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683</a:t>
            </a:r>
            <a:endParaRPr lang="en-US" sz="16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61" name="TextBox 6"/>
          <p:cNvSpPr txBox="1"/>
          <p:nvPr/>
        </p:nvSpPr>
        <p:spPr>
          <a:xfrm>
            <a:off x="2461533" y="2428874"/>
            <a:ext cx="1359418" cy="329487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516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496" y="1230927"/>
            <a:ext cx="1287651" cy="13031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6446" y="2592439"/>
            <a:ext cx="1337789" cy="135384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016" y="1214428"/>
            <a:ext cx="1378768" cy="1395310"/>
          </a:xfrm>
          <a:prstGeom prst="rect">
            <a:avLst/>
          </a:prstGeom>
        </p:spPr>
      </p:pic>
      <p:sp>
        <p:nvSpPr>
          <p:cNvPr id="65" name="TextBox 64"/>
          <p:cNvSpPr txBox="1"/>
          <p:nvPr/>
        </p:nvSpPr>
        <p:spPr>
          <a:xfrm>
            <a:off x="6994386" y="2376084"/>
            <a:ext cx="1108903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ko-KR" altLang="en-US" dirty="0">
                <a:solidFill>
                  <a:srgbClr val="37A3A0"/>
                </a:solidFill>
                <a:latin typeface="+mn-lt"/>
                <a:ea typeface="微軟正黑體"/>
                <a:cs typeface="微軟正黑體"/>
              </a:rPr>
              <a:t>스냅샷</a:t>
            </a:r>
            <a:endParaRPr lang="en-US" altLang="zh-TW" dirty="0">
              <a:solidFill>
                <a:srgbClr val="37A3A0"/>
              </a:solidFill>
              <a:latin typeface="+mn-lt"/>
              <a:ea typeface="微軟正黑體"/>
              <a:cs typeface="微軟正黑體"/>
            </a:endParaRPr>
          </a:p>
        </p:txBody>
      </p:sp>
      <p:sp>
        <p:nvSpPr>
          <p:cNvPr id="66" name="TextBox 65"/>
          <p:cNvSpPr txBox="1"/>
          <p:nvPr/>
        </p:nvSpPr>
        <p:spPr>
          <a:xfrm>
            <a:off x="4572000" y="2366972"/>
            <a:ext cx="1944393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dirty="0">
                <a:solidFill>
                  <a:srgbClr val="37A3A0"/>
                </a:solidFill>
                <a:latin typeface="+mn-lt"/>
                <a:ea typeface="微軟正黑體"/>
                <a:cs typeface="微軟正黑體"/>
              </a:rPr>
              <a:t>Hybrid Backup Sync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5214942" y="3804844"/>
            <a:ext cx="2571768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ko-KR" altLang="en-US" dirty="0">
                <a:solidFill>
                  <a:srgbClr val="37A3A0"/>
                </a:solidFill>
                <a:latin typeface="+mn-lt"/>
                <a:ea typeface="微軟正黑體"/>
                <a:cs typeface="微軟正黑體"/>
              </a:rPr>
              <a:t>파일 공유 </a:t>
            </a:r>
            <a:r>
              <a:rPr lang="en-US" altLang="ko-KR" dirty="0">
                <a:solidFill>
                  <a:srgbClr val="37A3A0"/>
                </a:solidFill>
                <a:latin typeface="+mn-lt"/>
                <a:ea typeface="微軟正黑體"/>
                <a:cs typeface="微軟正黑體"/>
              </a:rPr>
              <a:t>&amp; </a:t>
            </a:r>
            <a:r>
              <a:rPr lang="ko-KR" altLang="en-US" dirty="0">
                <a:solidFill>
                  <a:srgbClr val="37A3A0"/>
                </a:solidFill>
                <a:latin typeface="+mn-lt"/>
                <a:ea typeface="微軟正黑體"/>
                <a:cs typeface="微軟正黑體"/>
              </a:rPr>
              <a:t>가상화</a:t>
            </a:r>
            <a:endParaRPr lang="en-US" altLang="zh-TW" dirty="0">
              <a:solidFill>
                <a:srgbClr val="37A3A0"/>
              </a:solidFill>
              <a:latin typeface="+mn-lt"/>
              <a:ea typeface="微軟正黑體"/>
              <a:cs typeface="微軟正黑體"/>
            </a:endParaRPr>
          </a:p>
        </p:txBody>
      </p:sp>
      <p:pic>
        <p:nvPicPr>
          <p:cNvPr id="2050" name="Picture 2" descr="D:\工作進行中\20170911直播母版16比9\20170925直播ppt元素\元素\335-01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74991" y="2982036"/>
            <a:ext cx="380086" cy="336818"/>
          </a:xfrm>
          <a:prstGeom prst="rect">
            <a:avLst/>
          </a:prstGeom>
          <a:noFill/>
        </p:spPr>
      </p:pic>
      <p:sp>
        <p:nvSpPr>
          <p:cNvPr id="29" name="TextBox 6"/>
          <p:cNvSpPr txBox="1"/>
          <p:nvPr/>
        </p:nvSpPr>
        <p:spPr>
          <a:xfrm>
            <a:off x="719051" y="4071948"/>
            <a:ext cx="2066999" cy="276987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1000" b="1" dirty="0">
                <a:solidFill>
                  <a:srgbClr val="0070C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Windows </a:t>
            </a:r>
            <a:r>
              <a:rPr lang="ko-KR" altLang="en-US" sz="1000" b="1" dirty="0">
                <a:solidFill>
                  <a:srgbClr val="0070C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다운로드</a:t>
            </a:r>
            <a:endParaRPr lang="en-US" sz="1000" b="1" dirty="0">
              <a:solidFill>
                <a:srgbClr val="0070C0"/>
              </a:solidFill>
              <a:latin typeface="+mn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30" name="TextBox 6"/>
          <p:cNvSpPr txBox="1"/>
          <p:nvPr/>
        </p:nvSpPr>
        <p:spPr>
          <a:xfrm>
            <a:off x="2285984" y="4081838"/>
            <a:ext cx="1758438" cy="276987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1000" b="1" dirty="0">
                <a:solidFill>
                  <a:srgbClr val="0070C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Windows </a:t>
            </a:r>
            <a:r>
              <a:rPr lang="ko-KR" altLang="en-US" sz="1000" b="1" dirty="0">
                <a:solidFill>
                  <a:srgbClr val="0070C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업로드</a:t>
            </a:r>
            <a:endParaRPr lang="en-US" sz="1000" b="1" dirty="0">
              <a:solidFill>
                <a:srgbClr val="0070C0"/>
              </a:solidFill>
              <a:latin typeface="+mn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31" name="TextBox 6"/>
          <p:cNvSpPr txBox="1"/>
          <p:nvPr/>
        </p:nvSpPr>
        <p:spPr>
          <a:xfrm>
            <a:off x="904735" y="1196216"/>
            <a:ext cx="3183258" cy="369320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1600" dirty="0">
                <a:solidFill>
                  <a:srgbClr val="0070C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10GbE Windows </a:t>
            </a:r>
            <a:r>
              <a:rPr lang="ko-KR" altLang="en-US" sz="1600" dirty="0">
                <a:solidFill>
                  <a:srgbClr val="0070C0"/>
                </a:solidFill>
                <a:latin typeface="+mn-lt"/>
                <a:ea typeface="微軟正黑體" pitchFamily="34" charset="-120"/>
                <a:cs typeface="Arial" panose="020B0604020202020204" pitchFamily="34" charset="0"/>
              </a:rPr>
              <a:t>파일 전송</a:t>
            </a:r>
            <a:endParaRPr lang="en-US" sz="1600" dirty="0">
              <a:solidFill>
                <a:srgbClr val="0070C0"/>
              </a:solidFill>
              <a:latin typeface="+mn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32" name="Rectangle 62"/>
          <p:cNvSpPr/>
          <p:nvPr/>
        </p:nvSpPr>
        <p:spPr>
          <a:xfrm>
            <a:off x="426355" y="4443958"/>
            <a:ext cx="33945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800" dirty="0"/>
              <a:t>QNAP </a:t>
            </a:r>
            <a:r>
              <a:rPr lang="ko-KR" altLang="en-US" sz="800" dirty="0"/>
              <a:t>연구소에서 테스트 했으며</a:t>
            </a:r>
            <a:r>
              <a:rPr lang="en-US" altLang="ko-KR" sz="800" dirty="0"/>
              <a:t>, </a:t>
            </a:r>
            <a:r>
              <a:rPr lang="ko-KR" altLang="en-US" sz="800" dirty="0"/>
              <a:t>수치는 환경에 따라 차이가 날 수 있습니다</a:t>
            </a:r>
            <a:r>
              <a:rPr lang="en-US" altLang="ko-KR" sz="800" dirty="0"/>
              <a:t>.</a:t>
            </a:r>
            <a:endParaRPr lang="en-US" sz="800" dirty="0"/>
          </a:p>
          <a:p>
            <a:r>
              <a:rPr lang="en-US" sz="800" dirty="0">
                <a:solidFill>
                  <a:schemeClr val="tx1"/>
                </a:solidFill>
                <a:latin typeface="+mj-lt"/>
              </a:rPr>
              <a:t>NAS: Intel SSDSC2BB240G4 SSD x 4</a:t>
            </a:r>
            <a:r>
              <a:rPr lang="ko-KR" altLang="en-US" sz="800" dirty="0">
                <a:solidFill>
                  <a:schemeClr val="tx1"/>
                </a:solidFill>
                <a:latin typeface="+mj-lt"/>
              </a:rPr>
              <a:t>개가 장착된 </a:t>
            </a:r>
            <a:r>
              <a:rPr lang="en-US" sz="800" dirty="0">
                <a:solidFill>
                  <a:schemeClr val="tx1"/>
                </a:solidFill>
                <a:latin typeface="+mj-lt"/>
              </a:rPr>
              <a:t>QTS 4.3.3, RAID 0</a:t>
            </a:r>
          </a:p>
        </p:txBody>
      </p:sp>
      <p:sp>
        <p:nvSpPr>
          <p:cNvPr id="33" name="Rectangle 63"/>
          <p:cNvSpPr/>
          <p:nvPr/>
        </p:nvSpPr>
        <p:spPr>
          <a:xfrm>
            <a:off x="4109894" y="4447774"/>
            <a:ext cx="305439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800" dirty="0">
                <a:solidFill>
                  <a:schemeClr val="tx1"/>
                </a:solidFill>
              </a:rPr>
              <a:t>클라이언트</a:t>
            </a:r>
            <a:r>
              <a:rPr lang="en-US" altLang="ko-KR" sz="800" dirty="0">
                <a:solidFill>
                  <a:schemeClr val="tx1"/>
                </a:solidFill>
              </a:rPr>
              <a:t>: </a:t>
            </a:r>
            <a:r>
              <a:rPr lang="en-US" altLang="zh-TW" sz="800" dirty="0">
                <a:solidFill>
                  <a:schemeClr val="tx1"/>
                </a:solidFill>
              </a:rPr>
              <a:t>Windows 10, Intel Core i7-6700 3.4 GHz, 32GB RAM, QNAP LAN-10G2T-X550 </a:t>
            </a:r>
            <a:r>
              <a:rPr lang="ko-KR" altLang="en-US" sz="800" dirty="0">
                <a:solidFill>
                  <a:schemeClr val="tx1"/>
                </a:solidFill>
              </a:rPr>
              <a:t>카드</a:t>
            </a:r>
            <a:endParaRPr lang="en-US" sz="800" dirty="0">
              <a:solidFill>
                <a:schemeClr val="tx1"/>
              </a:solidFill>
            </a:endParaRPr>
          </a:p>
        </p:txBody>
      </p:sp>
      <p:sp>
        <p:nvSpPr>
          <p:cNvPr id="34" name="Shape 882"/>
          <p:cNvSpPr/>
          <p:nvPr/>
        </p:nvSpPr>
        <p:spPr>
          <a:xfrm flipH="1">
            <a:off x="142844" y="4502942"/>
            <a:ext cx="273183" cy="21285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51626" y="29908"/>
                </a:moveTo>
                <a:cubicBezTo>
                  <a:pt x="55535" y="29908"/>
                  <a:pt x="58705" y="33750"/>
                  <a:pt x="58705" y="38489"/>
                </a:cubicBezTo>
                <a:cubicBezTo>
                  <a:pt x="58705" y="43229"/>
                  <a:pt x="55535" y="47071"/>
                  <a:pt x="51626" y="47071"/>
                </a:cubicBezTo>
                <a:cubicBezTo>
                  <a:pt x="47716" y="47071"/>
                  <a:pt x="44546" y="43229"/>
                  <a:pt x="44546" y="38489"/>
                </a:cubicBezTo>
                <a:cubicBezTo>
                  <a:pt x="44546" y="33750"/>
                  <a:pt x="47716" y="29908"/>
                  <a:pt x="51626" y="29908"/>
                </a:cubicBezTo>
                <a:close/>
                <a:moveTo>
                  <a:pt x="74345" y="29908"/>
                </a:moveTo>
                <a:cubicBezTo>
                  <a:pt x="78255" y="29908"/>
                  <a:pt x="81424" y="33750"/>
                  <a:pt x="81424" y="38489"/>
                </a:cubicBezTo>
                <a:cubicBezTo>
                  <a:pt x="81424" y="43229"/>
                  <a:pt x="78255" y="47071"/>
                  <a:pt x="74345" y="47071"/>
                </a:cubicBezTo>
                <a:cubicBezTo>
                  <a:pt x="70435" y="47071"/>
                  <a:pt x="67266" y="43229"/>
                  <a:pt x="67266" y="38489"/>
                </a:cubicBezTo>
                <a:cubicBezTo>
                  <a:pt x="67266" y="33750"/>
                  <a:pt x="70435" y="29908"/>
                  <a:pt x="74345" y="29908"/>
                </a:cubicBezTo>
                <a:close/>
                <a:moveTo>
                  <a:pt x="97064" y="29908"/>
                </a:moveTo>
                <a:cubicBezTo>
                  <a:pt x="100974" y="29908"/>
                  <a:pt x="104143" y="33750"/>
                  <a:pt x="104143" y="38489"/>
                </a:cubicBezTo>
                <a:cubicBezTo>
                  <a:pt x="104143" y="43229"/>
                  <a:pt x="100974" y="47071"/>
                  <a:pt x="97064" y="47071"/>
                </a:cubicBezTo>
                <a:cubicBezTo>
                  <a:pt x="93154" y="47071"/>
                  <a:pt x="89985" y="43229"/>
                  <a:pt x="89985" y="38489"/>
                </a:cubicBezTo>
                <a:cubicBezTo>
                  <a:pt x="89985" y="33750"/>
                  <a:pt x="93154" y="29908"/>
                  <a:pt x="97064" y="29908"/>
                </a:cubicBezTo>
                <a:close/>
                <a:moveTo>
                  <a:pt x="25253" y="25746"/>
                </a:moveTo>
                <a:lnTo>
                  <a:pt x="12341" y="25746"/>
                </a:lnTo>
                <a:cubicBezTo>
                  <a:pt x="5525" y="25746"/>
                  <a:pt x="0" y="32444"/>
                  <a:pt x="0" y="40707"/>
                </a:cubicBezTo>
                <a:lnTo>
                  <a:pt x="0" y="88250"/>
                </a:lnTo>
                <a:cubicBezTo>
                  <a:pt x="0" y="96512"/>
                  <a:pt x="5525" y="103210"/>
                  <a:pt x="12341" y="103210"/>
                </a:cubicBezTo>
                <a:lnTo>
                  <a:pt x="26542" y="103210"/>
                </a:lnTo>
                <a:cubicBezTo>
                  <a:pt x="23858" y="108250"/>
                  <a:pt x="24133" y="111919"/>
                  <a:pt x="10259" y="120000"/>
                </a:cubicBezTo>
                <a:cubicBezTo>
                  <a:pt x="33603" y="116808"/>
                  <a:pt x="37236" y="115403"/>
                  <a:pt x="48279" y="103210"/>
                </a:cubicBezTo>
                <a:lnTo>
                  <a:pt x="78967" y="103210"/>
                </a:lnTo>
                <a:cubicBezTo>
                  <a:pt x="83972" y="103210"/>
                  <a:pt x="88281" y="99599"/>
                  <a:pt x="90194" y="94396"/>
                </a:cubicBezTo>
                <a:cubicBezTo>
                  <a:pt x="82256" y="91458"/>
                  <a:pt x="75819" y="87372"/>
                  <a:pt x="68282" y="81348"/>
                </a:cubicBezTo>
                <a:lnTo>
                  <a:pt x="37594" y="81348"/>
                </a:lnTo>
                <a:cubicBezTo>
                  <a:pt x="30778" y="81348"/>
                  <a:pt x="25253" y="74650"/>
                  <a:pt x="25253" y="66387"/>
                </a:cubicBezTo>
                <a:lnTo>
                  <a:pt x="25253" y="25746"/>
                </a:lnTo>
                <a:close/>
                <a:moveTo>
                  <a:pt x="107658" y="0"/>
                </a:moveTo>
                <a:lnTo>
                  <a:pt x="41032" y="0"/>
                </a:lnTo>
                <a:cubicBezTo>
                  <a:pt x="34216" y="0"/>
                  <a:pt x="28690" y="6698"/>
                  <a:pt x="28690" y="14960"/>
                </a:cubicBezTo>
                <a:lnTo>
                  <a:pt x="28690" y="62503"/>
                </a:lnTo>
                <a:cubicBezTo>
                  <a:pt x="28690" y="70766"/>
                  <a:pt x="34216" y="77464"/>
                  <a:pt x="41032" y="77464"/>
                </a:cubicBezTo>
                <a:lnTo>
                  <a:pt x="71720" y="77464"/>
                </a:lnTo>
                <a:cubicBezTo>
                  <a:pt x="85817" y="88731"/>
                  <a:pt x="91486" y="90753"/>
                  <a:pt x="114830" y="93944"/>
                </a:cubicBezTo>
                <a:cubicBezTo>
                  <a:pt x="101210" y="84938"/>
                  <a:pt x="99704" y="85896"/>
                  <a:pt x="93457" y="77464"/>
                </a:cubicBezTo>
                <a:lnTo>
                  <a:pt x="107658" y="77464"/>
                </a:lnTo>
                <a:cubicBezTo>
                  <a:pt x="114474" y="77464"/>
                  <a:pt x="120000" y="70766"/>
                  <a:pt x="120000" y="62503"/>
                </a:cubicBezTo>
                <a:lnTo>
                  <a:pt x="120000" y="14960"/>
                </a:lnTo>
                <a:cubicBezTo>
                  <a:pt x="120000" y="6698"/>
                  <a:pt x="114474" y="0"/>
                  <a:pt x="107658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35" name="直線接點 27">
            <a:extLst>
              <a:ext uri="{FF2B5EF4-FFF2-40B4-BE49-F238E27FC236}">
                <a16:creationId xmlns:a16="http://schemas.microsoft.com/office/drawing/2014/main" id="{84008D9F-312D-411A-A02A-CC409D46CBDD}"/>
              </a:ext>
            </a:extLst>
          </p:cNvPr>
          <p:cNvCxnSpPr/>
          <p:nvPr/>
        </p:nvCxnSpPr>
        <p:spPr>
          <a:xfrm rot="5400000" flipH="1" flipV="1">
            <a:off x="3817565" y="4616257"/>
            <a:ext cx="214314" cy="1588"/>
          </a:xfrm>
          <a:prstGeom prst="line">
            <a:avLst/>
          </a:prstGeom>
          <a:ln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051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圖片 15" descr="Linux Stat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7356" y="2214560"/>
            <a:ext cx="6295941" cy="2901607"/>
          </a:xfrm>
          <a:prstGeom prst="rect">
            <a:avLst/>
          </a:prstGeom>
        </p:spPr>
      </p:pic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311700" y="357171"/>
            <a:ext cx="8520600" cy="714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altLang="ko-KR" sz="3200" dirty="0">
                <a:solidFill>
                  <a:srgbClr val="FFFFFF"/>
                </a:solidFill>
                <a:latin typeface="+mn-lt"/>
                <a:cs typeface="Arial"/>
                <a:sym typeface="Arial"/>
              </a:rPr>
              <a:t>HDMI </a:t>
            </a:r>
            <a:r>
              <a:rPr lang="ko-KR" altLang="en-US" sz="3200" dirty="0">
                <a:solidFill>
                  <a:srgbClr val="FFFFFF"/>
                </a:solidFill>
                <a:latin typeface="+mn-lt"/>
                <a:cs typeface="Arial"/>
                <a:sym typeface="Arial"/>
              </a:rPr>
              <a:t>를 통한  </a:t>
            </a:r>
            <a:r>
              <a:rPr lang="en-US" altLang="ko-KR" sz="3200" dirty="0">
                <a:solidFill>
                  <a:srgbClr val="FFFFFF"/>
                </a:solidFill>
                <a:latin typeface="+mn-lt"/>
                <a:cs typeface="Arial"/>
                <a:sym typeface="Arial"/>
              </a:rPr>
              <a:t>4K </a:t>
            </a:r>
            <a:r>
              <a:rPr lang="ko-KR" altLang="en-US" sz="3200" dirty="0">
                <a:solidFill>
                  <a:srgbClr val="FFFFFF"/>
                </a:solidFill>
                <a:latin typeface="+mn-lt"/>
                <a:cs typeface="Arial"/>
                <a:sym typeface="Arial"/>
              </a:rPr>
              <a:t>미디어 출력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pic>
        <p:nvPicPr>
          <p:cNvPr id="47" name="Picture 15" descr="C:\Users\user\Desktop\CHT TS-251A451A Presentation File_PPT\HDMI.pn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28662" y="4286262"/>
            <a:ext cx="1000132" cy="232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Shape 882"/>
          <p:cNvSpPr/>
          <p:nvPr/>
        </p:nvSpPr>
        <p:spPr>
          <a:xfrm flipH="1">
            <a:off x="214282" y="4643452"/>
            <a:ext cx="273183" cy="21285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51626" y="29908"/>
                </a:moveTo>
                <a:cubicBezTo>
                  <a:pt x="55535" y="29908"/>
                  <a:pt x="58705" y="33750"/>
                  <a:pt x="58705" y="38489"/>
                </a:cubicBezTo>
                <a:cubicBezTo>
                  <a:pt x="58705" y="43229"/>
                  <a:pt x="55535" y="47071"/>
                  <a:pt x="51626" y="47071"/>
                </a:cubicBezTo>
                <a:cubicBezTo>
                  <a:pt x="47716" y="47071"/>
                  <a:pt x="44546" y="43229"/>
                  <a:pt x="44546" y="38489"/>
                </a:cubicBezTo>
                <a:cubicBezTo>
                  <a:pt x="44546" y="33750"/>
                  <a:pt x="47716" y="29908"/>
                  <a:pt x="51626" y="29908"/>
                </a:cubicBezTo>
                <a:close/>
                <a:moveTo>
                  <a:pt x="74345" y="29908"/>
                </a:moveTo>
                <a:cubicBezTo>
                  <a:pt x="78255" y="29908"/>
                  <a:pt x="81424" y="33750"/>
                  <a:pt x="81424" y="38489"/>
                </a:cubicBezTo>
                <a:cubicBezTo>
                  <a:pt x="81424" y="43229"/>
                  <a:pt x="78255" y="47071"/>
                  <a:pt x="74345" y="47071"/>
                </a:cubicBezTo>
                <a:cubicBezTo>
                  <a:pt x="70435" y="47071"/>
                  <a:pt x="67266" y="43229"/>
                  <a:pt x="67266" y="38489"/>
                </a:cubicBezTo>
                <a:cubicBezTo>
                  <a:pt x="67266" y="33750"/>
                  <a:pt x="70435" y="29908"/>
                  <a:pt x="74345" y="29908"/>
                </a:cubicBezTo>
                <a:close/>
                <a:moveTo>
                  <a:pt x="97064" y="29908"/>
                </a:moveTo>
                <a:cubicBezTo>
                  <a:pt x="100974" y="29908"/>
                  <a:pt x="104143" y="33750"/>
                  <a:pt x="104143" y="38489"/>
                </a:cubicBezTo>
                <a:cubicBezTo>
                  <a:pt x="104143" y="43229"/>
                  <a:pt x="100974" y="47071"/>
                  <a:pt x="97064" y="47071"/>
                </a:cubicBezTo>
                <a:cubicBezTo>
                  <a:pt x="93154" y="47071"/>
                  <a:pt x="89985" y="43229"/>
                  <a:pt x="89985" y="38489"/>
                </a:cubicBezTo>
                <a:cubicBezTo>
                  <a:pt x="89985" y="33750"/>
                  <a:pt x="93154" y="29908"/>
                  <a:pt x="97064" y="29908"/>
                </a:cubicBezTo>
                <a:close/>
                <a:moveTo>
                  <a:pt x="25253" y="25746"/>
                </a:moveTo>
                <a:lnTo>
                  <a:pt x="12341" y="25746"/>
                </a:lnTo>
                <a:cubicBezTo>
                  <a:pt x="5525" y="25746"/>
                  <a:pt x="0" y="32444"/>
                  <a:pt x="0" y="40707"/>
                </a:cubicBezTo>
                <a:lnTo>
                  <a:pt x="0" y="88250"/>
                </a:lnTo>
                <a:cubicBezTo>
                  <a:pt x="0" y="96512"/>
                  <a:pt x="5525" y="103210"/>
                  <a:pt x="12341" y="103210"/>
                </a:cubicBezTo>
                <a:lnTo>
                  <a:pt x="26542" y="103210"/>
                </a:lnTo>
                <a:cubicBezTo>
                  <a:pt x="23858" y="108250"/>
                  <a:pt x="24133" y="111919"/>
                  <a:pt x="10259" y="120000"/>
                </a:cubicBezTo>
                <a:cubicBezTo>
                  <a:pt x="33603" y="116808"/>
                  <a:pt x="37236" y="115403"/>
                  <a:pt x="48279" y="103210"/>
                </a:cubicBezTo>
                <a:lnTo>
                  <a:pt x="78967" y="103210"/>
                </a:lnTo>
                <a:cubicBezTo>
                  <a:pt x="83972" y="103210"/>
                  <a:pt x="88281" y="99599"/>
                  <a:pt x="90194" y="94396"/>
                </a:cubicBezTo>
                <a:cubicBezTo>
                  <a:pt x="82256" y="91458"/>
                  <a:pt x="75819" y="87372"/>
                  <a:pt x="68282" y="81348"/>
                </a:cubicBezTo>
                <a:lnTo>
                  <a:pt x="37594" y="81348"/>
                </a:lnTo>
                <a:cubicBezTo>
                  <a:pt x="30778" y="81348"/>
                  <a:pt x="25253" y="74650"/>
                  <a:pt x="25253" y="66387"/>
                </a:cubicBezTo>
                <a:lnTo>
                  <a:pt x="25253" y="25746"/>
                </a:lnTo>
                <a:close/>
                <a:moveTo>
                  <a:pt x="107658" y="0"/>
                </a:moveTo>
                <a:lnTo>
                  <a:pt x="41032" y="0"/>
                </a:lnTo>
                <a:cubicBezTo>
                  <a:pt x="34216" y="0"/>
                  <a:pt x="28690" y="6698"/>
                  <a:pt x="28690" y="14960"/>
                </a:cubicBezTo>
                <a:lnTo>
                  <a:pt x="28690" y="62503"/>
                </a:lnTo>
                <a:cubicBezTo>
                  <a:pt x="28690" y="70766"/>
                  <a:pt x="34216" y="77464"/>
                  <a:pt x="41032" y="77464"/>
                </a:cubicBezTo>
                <a:lnTo>
                  <a:pt x="71720" y="77464"/>
                </a:lnTo>
                <a:cubicBezTo>
                  <a:pt x="85817" y="88731"/>
                  <a:pt x="91486" y="90753"/>
                  <a:pt x="114830" y="93944"/>
                </a:cubicBezTo>
                <a:cubicBezTo>
                  <a:pt x="101210" y="84938"/>
                  <a:pt x="99704" y="85896"/>
                  <a:pt x="93457" y="77464"/>
                </a:cubicBezTo>
                <a:lnTo>
                  <a:pt x="107658" y="77464"/>
                </a:lnTo>
                <a:cubicBezTo>
                  <a:pt x="114474" y="77464"/>
                  <a:pt x="120000" y="70766"/>
                  <a:pt x="120000" y="62503"/>
                </a:cubicBezTo>
                <a:lnTo>
                  <a:pt x="120000" y="14960"/>
                </a:lnTo>
                <a:cubicBezTo>
                  <a:pt x="120000" y="6698"/>
                  <a:pt x="114474" y="0"/>
                  <a:pt x="107658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" name="TextBox 48"/>
          <p:cNvSpPr txBox="1"/>
          <p:nvPr/>
        </p:nvSpPr>
        <p:spPr>
          <a:xfrm>
            <a:off x="6000760" y="2303516"/>
            <a:ext cx="2640827" cy="553986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ko-KR" dirty="0">
                <a:solidFill>
                  <a:srgbClr val="7030A0"/>
                </a:solidFill>
                <a:latin typeface="+mn-lt"/>
                <a:ea typeface="微軟正黑體"/>
                <a:cs typeface="微軟正黑體"/>
              </a:rPr>
              <a:t>IR </a:t>
            </a:r>
            <a:r>
              <a:rPr lang="ko-KR" altLang="en-US" dirty="0">
                <a:solidFill>
                  <a:srgbClr val="7030A0"/>
                </a:solidFill>
                <a:latin typeface="+mn-lt"/>
                <a:ea typeface="微軟正黑體"/>
                <a:cs typeface="微軟正黑體"/>
              </a:rPr>
              <a:t>리모컨을 지원하는 </a:t>
            </a:r>
            <a:r>
              <a:rPr lang="en-US" altLang="zh-TW" b="1" dirty="0" err="1">
                <a:solidFill>
                  <a:srgbClr val="7030A0"/>
                </a:solidFill>
                <a:latin typeface="+mn-lt"/>
                <a:ea typeface="微軟正黑體"/>
                <a:cs typeface="微軟正黑體"/>
              </a:rPr>
              <a:t>Qbutton</a:t>
            </a:r>
            <a:r>
              <a:rPr lang="en-US" altLang="zh-TW" b="1" dirty="0">
                <a:solidFill>
                  <a:srgbClr val="7030A0"/>
                </a:solidFill>
                <a:latin typeface="+mn-lt"/>
                <a:ea typeface="微軟正黑體"/>
                <a:cs typeface="微軟正黑體"/>
              </a:rPr>
              <a:t> </a:t>
            </a:r>
            <a:r>
              <a:rPr lang="ko-KR" altLang="en-US" dirty="0">
                <a:solidFill>
                  <a:srgbClr val="7030A0"/>
                </a:solidFill>
                <a:latin typeface="+mn-lt"/>
                <a:ea typeface="微軟正黑體"/>
                <a:cs typeface="微軟正黑體"/>
              </a:rPr>
              <a:t>포함</a:t>
            </a:r>
            <a:endParaRPr lang="en-US" altLang="zh-TW" dirty="0">
              <a:solidFill>
                <a:srgbClr val="7030A0"/>
              </a:solidFill>
              <a:latin typeface="+mn-lt"/>
              <a:ea typeface="微軟正黑體"/>
              <a:cs typeface="微軟正黑體"/>
            </a:endParaRPr>
          </a:p>
        </p:txBody>
      </p:sp>
      <p:sp>
        <p:nvSpPr>
          <p:cNvPr id="18" name="TextBox 44"/>
          <p:cNvSpPr txBox="1"/>
          <p:nvPr/>
        </p:nvSpPr>
        <p:spPr>
          <a:xfrm>
            <a:off x="3461916" y="1176028"/>
            <a:ext cx="2175085" cy="923318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2400" b="1" dirty="0">
                <a:solidFill>
                  <a:srgbClr val="0070C0"/>
                </a:solidFill>
                <a:latin typeface="+mn-lt"/>
                <a:ea typeface="Microsoft JhengHei" charset="-120"/>
                <a:cs typeface="Microsoft JhengHei" charset="-120"/>
              </a:rPr>
              <a:t>4K UHD</a:t>
            </a:r>
          </a:p>
          <a:p>
            <a:pPr algn="ctr" eaLnBrk="1" hangingPunct="1">
              <a:defRPr/>
            </a:pPr>
            <a:r>
              <a:rPr lang="en-US" altLang="ko-KR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2</a:t>
            </a:r>
            <a:r>
              <a:rPr lang="ko-KR" altLang="en-US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개 </a:t>
            </a:r>
            <a: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x HDMI v1.4b </a:t>
            </a:r>
            <a:b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</a:br>
            <a: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3840 x 2160, 30Hz</a:t>
            </a:r>
            <a:endParaRPr lang="en-US" dirty="0">
              <a:solidFill>
                <a:schemeClr val="bg2">
                  <a:lumMod val="50000"/>
                </a:schemeClr>
              </a:solidFill>
              <a:latin typeface="+mn-lt"/>
              <a:ea typeface="Microsoft JhengHei" charset="-120"/>
              <a:cs typeface="Microsoft JhengHei" charset="-120"/>
            </a:endParaRPr>
          </a:p>
        </p:txBody>
      </p:sp>
      <p:sp>
        <p:nvSpPr>
          <p:cNvPr id="19" name="TextBox 45"/>
          <p:cNvSpPr txBox="1"/>
          <p:nvPr/>
        </p:nvSpPr>
        <p:spPr>
          <a:xfrm>
            <a:off x="6105962" y="1176028"/>
            <a:ext cx="2307782" cy="923318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altLang="zh-TW" sz="2400" b="1" dirty="0">
                <a:solidFill>
                  <a:srgbClr val="0070C0"/>
                </a:solidFill>
                <a:latin typeface="+mn-lt"/>
                <a:ea typeface="Microsoft JhengHei" charset="-120"/>
                <a:cs typeface="Microsoft JhengHei" charset="-120"/>
              </a:rPr>
              <a:t>H.265/H.264</a:t>
            </a:r>
          </a:p>
          <a:p>
            <a:pPr algn="ctr" eaLnBrk="1" hangingPunct="1">
              <a:defRPr/>
            </a:pPr>
            <a:r>
              <a:rPr lang="ko-KR" altLang="en-US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최대 </a:t>
            </a:r>
            <a:r>
              <a:rPr lang="en-US" altLang="ko-KR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8</a:t>
            </a:r>
            <a:r>
              <a:rPr lang="ko-KR" altLang="en-US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비트 </a:t>
            </a:r>
            <a:r>
              <a:rPr lang="en-US" altLang="ko-KR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HEVC 4K </a:t>
            </a:r>
            <a:r>
              <a:rPr lang="ko-KR" altLang="en-US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재생 </a:t>
            </a:r>
            <a:r>
              <a:rPr lang="en-US" altLang="ko-KR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&amp; </a:t>
            </a:r>
            <a:r>
              <a:rPr lang="ko-KR" altLang="en-US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트랜스코딩</a:t>
            </a:r>
            <a:endParaRPr lang="en-US" dirty="0">
              <a:solidFill>
                <a:schemeClr val="bg2">
                  <a:lumMod val="50000"/>
                </a:schemeClr>
              </a:solidFill>
              <a:latin typeface="+mn-lt"/>
              <a:ea typeface="Microsoft JhengHei" charset="-120"/>
              <a:cs typeface="Microsoft JhengHei" charset="-120"/>
            </a:endParaRPr>
          </a:p>
        </p:txBody>
      </p:sp>
      <p:sp>
        <p:nvSpPr>
          <p:cNvPr id="20" name="TextBox 18"/>
          <p:cNvSpPr txBox="1"/>
          <p:nvPr/>
        </p:nvSpPr>
        <p:spPr>
          <a:xfrm>
            <a:off x="785786" y="1201401"/>
            <a:ext cx="2171249" cy="923318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2400" b="1" dirty="0">
                <a:solidFill>
                  <a:srgbClr val="0070C0"/>
                </a:solidFill>
                <a:latin typeface="+mn-lt"/>
                <a:ea typeface="Microsoft JhengHei" charset="-120"/>
                <a:cs typeface="Microsoft JhengHei" charset="-120"/>
              </a:rPr>
              <a:t>750MHz</a:t>
            </a:r>
          </a:p>
          <a:p>
            <a:pPr algn="ctr" eaLnBrk="1" hangingPunct="1">
              <a:defRPr/>
            </a:pPr>
            <a: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9</a:t>
            </a:r>
            <a:r>
              <a:rPr lang="ko-KR" altLang="en-US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세대 </a:t>
            </a:r>
            <a: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Intel</a:t>
            </a:r>
          </a:p>
          <a:p>
            <a:pPr algn="ctr" eaLnBrk="1" hangingPunct="1">
              <a:defRPr/>
            </a:pPr>
            <a:r>
              <a:rPr lang="en-US" altLang="zh-TW" dirty="0">
                <a:solidFill>
                  <a:schemeClr val="bg2">
                    <a:lumMod val="50000"/>
                  </a:schemeClr>
                </a:solidFill>
                <a:latin typeface="+mn-lt"/>
                <a:ea typeface="Microsoft JhengHei" charset="-120"/>
                <a:cs typeface="Microsoft JhengHei" charset="-120"/>
              </a:rPr>
              <a:t>HD Graphics 500</a:t>
            </a:r>
            <a:endParaRPr lang="en-US" dirty="0">
              <a:solidFill>
                <a:schemeClr val="bg2">
                  <a:lumMod val="50000"/>
                </a:schemeClr>
              </a:solidFill>
              <a:latin typeface="+mn-lt"/>
              <a:ea typeface="Microsoft JhengHei" charset="-120"/>
              <a:cs typeface="Microsoft JhengHei" charset="-120"/>
            </a:endParaRPr>
          </a:p>
        </p:txBody>
      </p:sp>
      <p:grpSp>
        <p:nvGrpSpPr>
          <p:cNvPr id="21" name="群組 20"/>
          <p:cNvGrpSpPr/>
          <p:nvPr/>
        </p:nvGrpSpPr>
        <p:grpSpPr>
          <a:xfrm>
            <a:off x="3113001" y="1224549"/>
            <a:ext cx="2890138" cy="847135"/>
            <a:chOff x="3113001" y="1224549"/>
            <a:chExt cx="2890138" cy="1023280"/>
          </a:xfrm>
        </p:grpSpPr>
        <p:sp>
          <p:nvSpPr>
            <p:cNvPr id="22" name="矩形 11"/>
            <p:cNvSpPr/>
            <p:nvPr/>
          </p:nvSpPr>
          <p:spPr>
            <a:xfrm flipH="1">
              <a:off x="3113001" y="1247697"/>
              <a:ext cx="71429" cy="100013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08" tIns="60954" rIns="121908" bIns="60954" rtlCol="0" anchor="ctr"/>
            <a:lstStyle/>
            <a:p>
              <a:pPr algn="ctr"/>
              <a:endParaRPr lang="zh-TW" altLang="en-US" sz="1800" dirty="0"/>
            </a:p>
          </p:txBody>
        </p:sp>
        <p:sp>
          <p:nvSpPr>
            <p:cNvPr id="23" name="矩形 12"/>
            <p:cNvSpPr/>
            <p:nvPr/>
          </p:nvSpPr>
          <p:spPr>
            <a:xfrm flipH="1">
              <a:off x="5931710" y="1224549"/>
              <a:ext cx="71429" cy="100013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08" tIns="60954" rIns="121908" bIns="60954" rtlCol="0" anchor="ctr"/>
            <a:lstStyle/>
            <a:p>
              <a:pPr algn="ctr"/>
              <a:endParaRPr lang="zh-TW" altLang="en-US" sz="1800" dirty="0"/>
            </a:p>
          </p:txBody>
        </p:sp>
      </p:grpSp>
      <p:sp>
        <p:nvSpPr>
          <p:cNvPr id="25" name="Rectangle 60"/>
          <p:cNvSpPr/>
          <p:nvPr/>
        </p:nvSpPr>
        <p:spPr>
          <a:xfrm>
            <a:off x="378308" y="4643452"/>
            <a:ext cx="6353931" cy="276987"/>
          </a:xfrm>
          <a:prstGeom prst="rect">
            <a:avLst/>
          </a:prstGeom>
        </p:spPr>
        <p:txBody>
          <a:bodyPr wrap="square" lIns="121908" tIns="60954" rIns="121908" bIns="60954" anchor="ctr">
            <a:spAutoFit/>
          </a:bodyPr>
          <a:lstStyle/>
          <a:p>
            <a:r>
              <a:rPr lang="ko-KR" altLang="en-US" sz="1000" dirty="0">
                <a:solidFill>
                  <a:schemeClr val="tx1"/>
                </a:solidFill>
                <a:latin typeface="微軟正黑體"/>
                <a:ea typeface="微軟正黑體"/>
                <a:cs typeface="微軟正黑體"/>
              </a:rPr>
              <a:t>지원가능한 비디오 및 오디오는 소프트웨어</a:t>
            </a:r>
            <a:r>
              <a:rPr lang="en-US" altLang="ko-KR" sz="1000" dirty="0">
                <a:solidFill>
                  <a:schemeClr val="tx1"/>
                </a:solidFill>
                <a:latin typeface="微軟正黑體"/>
                <a:ea typeface="微軟正黑體"/>
                <a:cs typeface="微軟正黑體"/>
              </a:rPr>
              <a:t>, </a:t>
            </a:r>
            <a:r>
              <a:rPr lang="ko-KR" altLang="en-US" sz="1000" dirty="0">
                <a:solidFill>
                  <a:schemeClr val="tx1"/>
                </a:solidFill>
                <a:latin typeface="微軟正黑體"/>
                <a:ea typeface="微軟正黑體"/>
                <a:cs typeface="微軟正黑體"/>
              </a:rPr>
              <a:t>하드웨어 및 환경에 따라 다를 수 있습니다</a:t>
            </a:r>
            <a:r>
              <a:rPr lang="en-US" altLang="ko-KR" sz="1000" dirty="0">
                <a:solidFill>
                  <a:schemeClr val="tx1"/>
                </a:solidFill>
                <a:latin typeface="微軟正黑體"/>
                <a:ea typeface="微軟正黑體"/>
                <a:cs typeface="微軟正黑體"/>
              </a:rPr>
              <a:t>.</a:t>
            </a:r>
            <a:endParaRPr lang="en-US" sz="1000" dirty="0">
              <a:solidFill>
                <a:schemeClr val="tx1"/>
              </a:solidFill>
              <a:latin typeface="微軟正黑體"/>
              <a:ea typeface="微軟正黑體"/>
              <a:cs typeface="微軟正黑體"/>
            </a:endParaRPr>
          </a:p>
        </p:txBody>
      </p:sp>
    </p:spTree>
    <p:extLst>
      <p:ext uri="{BB962C8B-B14F-4D97-AF65-F5344CB8AC3E}">
        <p14:creationId xmlns:p14="http://schemas.microsoft.com/office/powerpoint/2010/main" val="1567751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圖片 35" descr="QM2爆炸圖-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440" y="1228791"/>
            <a:ext cx="4177839" cy="3719223"/>
          </a:xfrm>
          <a:prstGeom prst="rect">
            <a:avLst/>
          </a:prstGeom>
        </p:spPr>
      </p:pic>
      <p:pic>
        <p:nvPicPr>
          <p:cNvPr id="29" name="Shape 238"/>
          <p:cNvPicPr preferRelativeResize="0"/>
          <p:nvPr/>
        </p:nvPicPr>
        <p:blipFill rotWithShape="1">
          <a:blip r:embed="rId4"/>
          <a:srcRect r="43912" b="35417"/>
          <a:stretch/>
        </p:blipFill>
        <p:spPr>
          <a:xfrm>
            <a:off x="6858016" y="2500312"/>
            <a:ext cx="2285984" cy="2643188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圓角矩形 36"/>
          <p:cNvSpPr/>
          <p:nvPr/>
        </p:nvSpPr>
        <p:spPr>
          <a:xfrm>
            <a:off x="7215206" y="3143254"/>
            <a:ext cx="1714512" cy="357190"/>
          </a:xfrm>
          <a:prstGeom prst="roundRect">
            <a:avLst/>
          </a:prstGeom>
          <a:solidFill>
            <a:schemeClr val="accent4">
              <a:lumMod val="75000"/>
              <a:alpha val="30000"/>
            </a:schemeClr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0" y="428608"/>
            <a:ext cx="9144000" cy="85725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ko-KR" altLang="en-US" sz="3200" dirty="0">
                <a:latin typeface="+mn-lt"/>
              </a:rPr>
              <a:t>성능을 향상시켜 주는 </a:t>
            </a:r>
            <a:r>
              <a:rPr lang="en-US" altLang="zh-TW" sz="3200" dirty="0">
                <a:latin typeface="+mn-lt"/>
              </a:rPr>
              <a:t>10GbE/M.2 SSD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grpSp>
        <p:nvGrpSpPr>
          <p:cNvPr id="2" name="群組 17"/>
          <p:cNvGrpSpPr/>
          <p:nvPr/>
        </p:nvGrpSpPr>
        <p:grpSpPr>
          <a:xfrm>
            <a:off x="5856722" y="1348424"/>
            <a:ext cx="2930120" cy="748889"/>
            <a:chOff x="714348" y="1477026"/>
            <a:chExt cx="3307964" cy="427054"/>
          </a:xfrm>
        </p:grpSpPr>
        <p:sp>
          <p:nvSpPr>
            <p:cNvPr id="33" name="文字方塊 26"/>
            <p:cNvSpPr txBox="1">
              <a:spLocks noChangeArrowheads="1"/>
            </p:cNvSpPr>
            <p:nvPr/>
          </p:nvSpPr>
          <p:spPr bwMode="auto">
            <a:xfrm>
              <a:off x="714348" y="1477026"/>
              <a:ext cx="3307964" cy="1755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  <a:defRPr/>
              </a:pPr>
              <a:r>
                <a:rPr lang="ko-KR" altLang="en-US" sz="1400" b="1" dirty="0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맞춤형 알루미늄 합금 쿨링 모듈</a:t>
              </a:r>
              <a:endParaRPr lang="en-US" altLang="en-US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  <p:sp>
          <p:nvSpPr>
            <p:cNvPr id="34" name="文字方塊 27"/>
            <p:cNvSpPr txBox="1">
              <a:spLocks noChangeArrowheads="1"/>
            </p:cNvSpPr>
            <p:nvPr/>
          </p:nvSpPr>
          <p:spPr bwMode="auto">
            <a:xfrm>
              <a:off x="714348" y="1640815"/>
              <a:ext cx="3112063" cy="2632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  <a:defRPr/>
              </a:pPr>
              <a:r>
                <a:rPr lang="en-US" altLang="ko-KR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SSD </a:t>
              </a:r>
              <a:r>
                <a:rPr lang="ko-KR" altLang="en-US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과열로 인한 성능 저하 및 수명 단축 방지</a:t>
              </a:r>
              <a:endParaRPr lang="en-US" altLang="zh-TW" sz="1200" dirty="0">
                <a:solidFill>
                  <a:srgbClr val="0070C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</p:grpSp>
      <p:grpSp>
        <p:nvGrpSpPr>
          <p:cNvPr id="3" name="群組 51"/>
          <p:cNvGrpSpPr/>
          <p:nvPr/>
        </p:nvGrpSpPr>
        <p:grpSpPr>
          <a:xfrm>
            <a:off x="3575173" y="1131590"/>
            <a:ext cx="2004939" cy="711084"/>
            <a:chOff x="992461" y="2403564"/>
            <a:chExt cx="2172957" cy="526570"/>
          </a:xfrm>
        </p:grpSpPr>
        <p:sp>
          <p:nvSpPr>
            <p:cNvPr id="40" name="文字方塊 31"/>
            <p:cNvSpPr txBox="1">
              <a:spLocks noChangeArrowheads="1"/>
            </p:cNvSpPr>
            <p:nvPr/>
          </p:nvSpPr>
          <p:spPr bwMode="auto">
            <a:xfrm>
              <a:off x="992461" y="2403564"/>
              <a:ext cx="2172957" cy="2279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defTabSz="914309">
                <a:spcBef>
                  <a:spcPct val="0"/>
                </a:spcBef>
                <a:buNone/>
                <a:defRPr/>
              </a:pPr>
              <a:r>
                <a:rPr lang="ko-KR" altLang="en-US" sz="1400" b="1" dirty="0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스마트 </a:t>
              </a:r>
              <a:r>
                <a:rPr lang="en-US" altLang="ko-KR" sz="1400" b="1" dirty="0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&amp; </a:t>
              </a:r>
              <a:r>
                <a:rPr lang="ko-KR" altLang="en-US" sz="1400" b="1" dirty="0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저소음 팬</a:t>
              </a:r>
              <a:endParaRPr lang="en-US" altLang="en-US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  <p:sp>
          <p:nvSpPr>
            <p:cNvPr id="41" name="文字方塊 32"/>
            <p:cNvSpPr txBox="1">
              <a:spLocks noChangeArrowheads="1"/>
            </p:cNvSpPr>
            <p:nvPr/>
          </p:nvSpPr>
          <p:spPr bwMode="auto">
            <a:xfrm>
              <a:off x="992461" y="2588263"/>
              <a:ext cx="1860923" cy="3418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</a:pPr>
              <a:r>
                <a:rPr lang="en-US" altLang="ko-KR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SSD </a:t>
              </a:r>
              <a:r>
                <a:rPr lang="ko-KR" altLang="en-US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와</a:t>
              </a:r>
              <a:r>
                <a:rPr lang="en-US" altLang="ko-KR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 </a:t>
              </a:r>
              <a:r>
                <a:rPr lang="ko-KR" altLang="en-US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시스템 온도에</a:t>
              </a:r>
              <a:endParaRPr lang="en-US" altLang="ko-KR" sz="1200" dirty="0">
                <a:solidFill>
                  <a:srgbClr val="0070C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  <a:p>
              <a:pPr lvl="0">
                <a:spcBef>
                  <a:spcPct val="0"/>
                </a:spcBef>
                <a:buNone/>
              </a:pPr>
              <a:r>
                <a:rPr lang="ko-KR" altLang="en-US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따라 자동 조절</a:t>
              </a:r>
              <a:endParaRPr lang="en-US" altLang="en-US" sz="1200" dirty="0">
                <a:solidFill>
                  <a:srgbClr val="0070C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</p:grpSp>
      <p:sp>
        <p:nvSpPr>
          <p:cNvPr id="45" name="文字方塊 54"/>
          <p:cNvSpPr txBox="1">
            <a:spLocks noChangeArrowheads="1"/>
          </p:cNvSpPr>
          <p:nvPr/>
        </p:nvSpPr>
        <p:spPr bwMode="auto">
          <a:xfrm>
            <a:off x="280548" y="4355452"/>
            <a:ext cx="3139324" cy="573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charset="0"/>
                <a:ea typeface="MS PGothic" charset="-128"/>
                <a:cs typeface="微軟正黑體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charset="0"/>
                <a:ea typeface="微軟正黑體" charset="-120"/>
                <a:cs typeface="微軟正黑體" charset="-120"/>
              </a:defRPr>
            </a:lvl9pPr>
          </a:lstStyle>
          <a:p>
            <a:pPr defTabSz="914309">
              <a:spcBef>
                <a:spcPct val="0"/>
              </a:spcBef>
              <a:buNone/>
              <a:defRPr/>
            </a:pPr>
            <a:r>
              <a:rPr lang="ko-KR" altLang="en-US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rPr>
              <a:t>다양한 </a:t>
            </a:r>
            <a:r>
              <a:rPr lang="en-US" altLang="ko-KR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rPr>
              <a:t>SSD </a:t>
            </a:r>
            <a:r>
              <a:rPr lang="ko-KR" altLang="en-US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rPr>
              <a:t>두께에 적합한 </a:t>
            </a:r>
            <a:br>
              <a:rPr lang="en-US" altLang="ko-KR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rPr>
            </a:br>
            <a:r>
              <a:rPr lang="ko-KR" altLang="en-US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rPr>
              <a:t>조절 가능 나사</a:t>
            </a:r>
            <a:endParaRPr lang="en-US" altLang="en-US" sz="1400" b="1" dirty="0">
              <a:solidFill>
                <a:srgbClr val="002060"/>
              </a:solidFill>
              <a:latin typeface="+mn-lt"/>
              <a:ea typeface="微軟正黑體" pitchFamily="34" charset="-120"/>
              <a:cs typeface="新細明體" charset="-120"/>
            </a:endParaRPr>
          </a:p>
        </p:txBody>
      </p:sp>
      <p:cxnSp>
        <p:nvCxnSpPr>
          <p:cNvPr id="24" name="Shape 193"/>
          <p:cNvCxnSpPr>
            <a:cxnSpLocks/>
          </p:cNvCxnSpPr>
          <p:nvPr/>
        </p:nvCxnSpPr>
        <p:spPr>
          <a:xfrm>
            <a:off x="4975777" y="1707654"/>
            <a:ext cx="24851" cy="1935666"/>
          </a:xfrm>
          <a:prstGeom prst="straightConnector1">
            <a:avLst/>
          </a:prstGeom>
          <a:noFill/>
          <a:ln w="19050" cap="flat" cmpd="sng">
            <a:solidFill>
              <a:srgbClr val="EF8600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27" name="Shape 218"/>
          <p:cNvCxnSpPr/>
          <p:nvPr/>
        </p:nvCxnSpPr>
        <p:spPr>
          <a:xfrm>
            <a:off x="2610035" y="4536489"/>
            <a:ext cx="1319023" cy="3185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oval" w="lg" len="lg"/>
          </a:ln>
        </p:spPr>
      </p:cxnSp>
      <p:grpSp>
        <p:nvGrpSpPr>
          <p:cNvPr id="4" name="群組 53"/>
          <p:cNvGrpSpPr/>
          <p:nvPr/>
        </p:nvGrpSpPr>
        <p:grpSpPr>
          <a:xfrm>
            <a:off x="32899" y="3075806"/>
            <a:ext cx="2289287" cy="551411"/>
            <a:chOff x="787153" y="3590530"/>
            <a:chExt cx="3464308" cy="551411"/>
          </a:xfrm>
        </p:grpSpPr>
        <p:sp>
          <p:nvSpPr>
            <p:cNvPr id="26" name="文字方塊 54"/>
            <p:cNvSpPr txBox="1">
              <a:spLocks noChangeArrowheads="1"/>
            </p:cNvSpPr>
            <p:nvPr/>
          </p:nvSpPr>
          <p:spPr bwMode="auto">
            <a:xfrm>
              <a:off x="787153" y="3590530"/>
              <a:ext cx="3356363" cy="3385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defTabSz="914309">
                <a:spcBef>
                  <a:spcPct val="0"/>
                </a:spcBef>
                <a:buNone/>
                <a:defRPr/>
              </a:pPr>
              <a:r>
                <a:rPr lang="en-US" altLang="zh-TW" sz="1400" b="1" dirty="0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10GBASE-T RJ45 </a:t>
              </a:r>
              <a:r>
                <a:rPr lang="ko-KR" altLang="en-US" sz="1400" b="1" dirty="0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포트</a:t>
              </a:r>
              <a:endParaRPr lang="en-US" altLang="en-US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  <p:sp>
          <p:nvSpPr>
            <p:cNvPr id="30" name="文字方塊 55"/>
            <p:cNvSpPr txBox="1">
              <a:spLocks noChangeArrowheads="1"/>
            </p:cNvSpPr>
            <p:nvPr/>
          </p:nvSpPr>
          <p:spPr bwMode="auto">
            <a:xfrm>
              <a:off x="787155" y="3834177"/>
              <a:ext cx="3464306" cy="307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lvl="0">
                <a:spcBef>
                  <a:spcPct val="0"/>
                </a:spcBef>
                <a:buNone/>
              </a:pPr>
              <a:r>
                <a:rPr lang="en-US" altLang="zh-TW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10/5/2.5/1Gbps &amp; 100Mbps</a:t>
              </a:r>
              <a:endParaRPr lang="en-US" altLang="en-US" sz="1200" dirty="0">
                <a:solidFill>
                  <a:srgbClr val="0070C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</p:grpSp>
      <p:grpSp>
        <p:nvGrpSpPr>
          <p:cNvPr id="5" name="群組 53"/>
          <p:cNvGrpSpPr/>
          <p:nvPr/>
        </p:nvGrpSpPr>
        <p:grpSpPr>
          <a:xfrm>
            <a:off x="38957" y="1857370"/>
            <a:ext cx="2508245" cy="1146428"/>
            <a:chOff x="642910" y="3541104"/>
            <a:chExt cx="3769776" cy="1146428"/>
          </a:xfrm>
        </p:grpSpPr>
        <p:sp>
          <p:nvSpPr>
            <p:cNvPr id="32" name="文字方塊 54"/>
            <p:cNvSpPr txBox="1">
              <a:spLocks noChangeArrowheads="1"/>
            </p:cNvSpPr>
            <p:nvPr/>
          </p:nvSpPr>
          <p:spPr bwMode="auto">
            <a:xfrm>
              <a:off x="642910" y="3541104"/>
              <a:ext cx="3769776" cy="3385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defTabSz="914309">
                <a:spcBef>
                  <a:spcPct val="0"/>
                </a:spcBef>
                <a:buNone/>
                <a:defRPr/>
              </a:pPr>
              <a:r>
                <a:rPr lang="en-US" altLang="ko-KR" sz="1400" b="1" dirty="0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2</a:t>
              </a:r>
              <a:r>
                <a:rPr lang="ko-KR" altLang="en-US" sz="1400" b="1" dirty="0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개 </a:t>
              </a:r>
              <a:r>
                <a:rPr lang="en-US" altLang="zh-TW" sz="1400" b="1" dirty="0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x M.2 SATA SSD </a:t>
              </a:r>
              <a:r>
                <a:rPr lang="ko-KR" altLang="en-US" sz="1400" b="1" dirty="0">
                  <a:solidFill>
                    <a:srgbClr val="00206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슬롯</a:t>
              </a:r>
              <a:endParaRPr lang="en-US" altLang="en-US" sz="1400" b="1" dirty="0">
                <a:solidFill>
                  <a:srgbClr val="00206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  <p:sp>
          <p:nvSpPr>
            <p:cNvPr id="35" name="文字方塊 55"/>
            <p:cNvSpPr txBox="1">
              <a:spLocks noChangeArrowheads="1"/>
            </p:cNvSpPr>
            <p:nvPr/>
          </p:nvSpPr>
          <p:spPr bwMode="auto">
            <a:xfrm>
              <a:off x="642910" y="3825770"/>
              <a:ext cx="3699281" cy="8617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21908" tIns="60954" rIns="121908" bIns="60954">
              <a:spAutoFit/>
            </a:bodyPr>
            <a:lstStyle>
              <a:lvl1pPr>
                <a:spcBef>
                  <a:spcPct val="20000"/>
                </a:spcBef>
                <a:buChar char="•"/>
                <a:defRPr kumimoji="1" sz="2800">
                  <a:solidFill>
                    <a:schemeClr val="tx1"/>
                  </a:solidFill>
                  <a:latin typeface="Arial" charset="0"/>
                  <a:ea typeface="MS PGothic" charset="-128"/>
                  <a:cs typeface="微軟正黑體" charset="-120"/>
                </a:defRPr>
              </a:lvl1pPr>
              <a:lvl2pPr marL="742950" indent="-285750">
                <a:spcBef>
                  <a:spcPct val="20000"/>
                </a:spcBef>
                <a:buChar char="–"/>
                <a:defRPr kumimoji="1" sz="26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kumimoji="1" sz="24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kumimoji="1" sz="12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>
                  <a:solidFill>
                    <a:schemeClr val="tx1"/>
                  </a:solidFill>
                  <a:latin typeface="Arial" charset="0"/>
                  <a:ea typeface="微軟正黑體" charset="-120"/>
                  <a:cs typeface="微軟正黑體" charset="-120"/>
                </a:defRPr>
              </a:lvl9pPr>
            </a:lstStyle>
            <a:p>
              <a:pPr marL="171450" indent="-171450">
                <a:spcBef>
                  <a:spcPct val="0"/>
                </a:spcBef>
              </a:pPr>
              <a:r>
                <a:rPr lang="en-US" altLang="ko-KR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M.2 2280 &amp; </a:t>
              </a:r>
              <a:r>
                <a:rPr lang="ko-KR" altLang="en-US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독립형 상태 </a:t>
              </a:r>
              <a:br>
                <a:rPr lang="en-US" altLang="ko-KR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</a:br>
              <a:r>
                <a:rPr lang="en-US" altLang="ko-KR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LED </a:t>
              </a:r>
              <a:r>
                <a:rPr lang="ko-KR" altLang="en-US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지원</a:t>
              </a:r>
              <a:endParaRPr lang="en-US" altLang="zh-TW" sz="1200" dirty="0">
                <a:solidFill>
                  <a:srgbClr val="0070C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  <a:p>
              <a:pPr marL="171450" indent="-171450">
                <a:spcBef>
                  <a:spcPct val="0"/>
                </a:spcBef>
              </a:pPr>
              <a:r>
                <a:rPr lang="en-US" altLang="ko-KR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SSD </a:t>
              </a:r>
              <a:r>
                <a:rPr lang="ko-KR" altLang="en-US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캐시 또는 스토리지 </a:t>
              </a:r>
              <a:br>
                <a:rPr lang="en-US" altLang="ko-KR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</a:br>
              <a:r>
                <a:rPr lang="ko-KR" altLang="en-US" sz="1200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新細明體" charset="-120"/>
                </a:rPr>
                <a:t>볼륨 설정</a:t>
              </a:r>
              <a:endParaRPr lang="en-US" altLang="en-US" sz="1200" dirty="0">
                <a:solidFill>
                  <a:srgbClr val="0070C0"/>
                </a:solidFill>
                <a:latin typeface="+mn-lt"/>
                <a:ea typeface="微軟正黑體" pitchFamily="34" charset="-120"/>
                <a:cs typeface="新細明體" charset="-120"/>
              </a:endParaRPr>
            </a:p>
          </p:txBody>
        </p:sp>
      </p:grpSp>
      <p:cxnSp>
        <p:nvCxnSpPr>
          <p:cNvPr id="36" name="Shape 218"/>
          <p:cNvCxnSpPr/>
          <p:nvPr/>
        </p:nvCxnSpPr>
        <p:spPr>
          <a:xfrm flipV="1">
            <a:off x="2087808" y="3212906"/>
            <a:ext cx="292657" cy="1786"/>
          </a:xfrm>
          <a:prstGeom prst="straightConnector1">
            <a:avLst/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38" name="Shape 218"/>
          <p:cNvCxnSpPr/>
          <p:nvPr/>
        </p:nvCxnSpPr>
        <p:spPr>
          <a:xfrm flipV="1">
            <a:off x="2322186" y="2067695"/>
            <a:ext cx="665638" cy="3989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47" name="TextBox 46"/>
          <p:cNvSpPr txBox="1"/>
          <p:nvPr/>
        </p:nvSpPr>
        <p:spPr>
          <a:xfrm>
            <a:off x="2627784" y="4735162"/>
            <a:ext cx="44644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dirty="0">
                <a:latin typeface="+mn-lt"/>
                <a:ea typeface="微軟正黑體" pitchFamily="34" charset="-120"/>
              </a:rPr>
              <a:t>TS-453BT3 </a:t>
            </a:r>
            <a:r>
              <a:rPr lang="ko-KR" altLang="en-US" sz="1000" dirty="0">
                <a:latin typeface="+mn-lt"/>
                <a:ea typeface="微軟正黑體" pitchFamily="34" charset="-120"/>
              </a:rPr>
              <a:t>는 전용 </a:t>
            </a:r>
            <a:r>
              <a:rPr lang="en-US" altLang="ko-KR" sz="1000" dirty="0">
                <a:latin typeface="+mn-lt"/>
                <a:ea typeface="微軟正黑體" pitchFamily="34" charset="-120"/>
              </a:rPr>
              <a:t>QM2 </a:t>
            </a:r>
            <a:r>
              <a:rPr lang="ko-KR" altLang="en-US" sz="1000" dirty="0">
                <a:latin typeface="+mn-lt"/>
                <a:ea typeface="微軟正黑體" pitchFamily="34" charset="-120"/>
              </a:rPr>
              <a:t>카드</a:t>
            </a:r>
            <a:r>
              <a:rPr lang="en-US" altLang="ko-KR" sz="1000" dirty="0">
                <a:latin typeface="+mn-lt"/>
                <a:ea typeface="微軟正黑體" pitchFamily="34" charset="-120"/>
              </a:rPr>
              <a:t>(QM2-2S10G1TB01)</a:t>
            </a:r>
            <a:r>
              <a:rPr lang="ko-KR" altLang="en-US" sz="1000" dirty="0">
                <a:latin typeface="+mn-lt"/>
                <a:ea typeface="微軟正黑體" pitchFamily="34" charset="-120"/>
              </a:rPr>
              <a:t>가</a:t>
            </a:r>
            <a:r>
              <a:rPr lang="en-US" altLang="ko-KR" sz="1000" dirty="0">
                <a:latin typeface="+mn-lt"/>
                <a:ea typeface="微軟正黑體" pitchFamily="34" charset="-120"/>
              </a:rPr>
              <a:t> </a:t>
            </a:r>
            <a:r>
              <a:rPr lang="ko-KR" altLang="en-US" sz="1000" dirty="0">
                <a:latin typeface="+mn-lt"/>
                <a:ea typeface="微軟正黑體" pitchFamily="34" charset="-120"/>
              </a:rPr>
              <a:t>제공됩니다</a:t>
            </a:r>
            <a:r>
              <a:rPr lang="en-US" altLang="ko-KR" sz="1000" dirty="0">
                <a:latin typeface="+mn-lt"/>
                <a:ea typeface="微軟正黑體" pitchFamily="34" charset="-120"/>
              </a:rPr>
              <a:t>.</a:t>
            </a:r>
            <a:endParaRPr lang="en-US" sz="1000" dirty="0">
              <a:latin typeface="+mn-lt"/>
              <a:ea typeface="微軟正黑體" pitchFamily="34" charset="-120"/>
            </a:endParaRPr>
          </a:p>
        </p:txBody>
      </p:sp>
      <p:sp>
        <p:nvSpPr>
          <p:cNvPr id="28" name="Shape 882"/>
          <p:cNvSpPr/>
          <p:nvPr/>
        </p:nvSpPr>
        <p:spPr>
          <a:xfrm flipH="1">
            <a:off x="2274020" y="4735162"/>
            <a:ext cx="273183" cy="21285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51626" y="29908"/>
                </a:moveTo>
                <a:cubicBezTo>
                  <a:pt x="55535" y="29908"/>
                  <a:pt x="58705" y="33750"/>
                  <a:pt x="58705" y="38489"/>
                </a:cubicBezTo>
                <a:cubicBezTo>
                  <a:pt x="58705" y="43229"/>
                  <a:pt x="55535" y="47071"/>
                  <a:pt x="51626" y="47071"/>
                </a:cubicBezTo>
                <a:cubicBezTo>
                  <a:pt x="47716" y="47071"/>
                  <a:pt x="44546" y="43229"/>
                  <a:pt x="44546" y="38489"/>
                </a:cubicBezTo>
                <a:cubicBezTo>
                  <a:pt x="44546" y="33750"/>
                  <a:pt x="47716" y="29908"/>
                  <a:pt x="51626" y="29908"/>
                </a:cubicBezTo>
                <a:close/>
                <a:moveTo>
                  <a:pt x="74345" y="29908"/>
                </a:moveTo>
                <a:cubicBezTo>
                  <a:pt x="78255" y="29908"/>
                  <a:pt x="81424" y="33750"/>
                  <a:pt x="81424" y="38489"/>
                </a:cubicBezTo>
                <a:cubicBezTo>
                  <a:pt x="81424" y="43229"/>
                  <a:pt x="78255" y="47071"/>
                  <a:pt x="74345" y="47071"/>
                </a:cubicBezTo>
                <a:cubicBezTo>
                  <a:pt x="70435" y="47071"/>
                  <a:pt x="67266" y="43229"/>
                  <a:pt x="67266" y="38489"/>
                </a:cubicBezTo>
                <a:cubicBezTo>
                  <a:pt x="67266" y="33750"/>
                  <a:pt x="70435" y="29908"/>
                  <a:pt x="74345" y="29908"/>
                </a:cubicBezTo>
                <a:close/>
                <a:moveTo>
                  <a:pt x="97064" y="29908"/>
                </a:moveTo>
                <a:cubicBezTo>
                  <a:pt x="100974" y="29908"/>
                  <a:pt x="104143" y="33750"/>
                  <a:pt x="104143" y="38489"/>
                </a:cubicBezTo>
                <a:cubicBezTo>
                  <a:pt x="104143" y="43229"/>
                  <a:pt x="100974" y="47071"/>
                  <a:pt x="97064" y="47071"/>
                </a:cubicBezTo>
                <a:cubicBezTo>
                  <a:pt x="93154" y="47071"/>
                  <a:pt x="89985" y="43229"/>
                  <a:pt x="89985" y="38489"/>
                </a:cubicBezTo>
                <a:cubicBezTo>
                  <a:pt x="89985" y="33750"/>
                  <a:pt x="93154" y="29908"/>
                  <a:pt x="97064" y="29908"/>
                </a:cubicBezTo>
                <a:close/>
                <a:moveTo>
                  <a:pt x="25253" y="25746"/>
                </a:moveTo>
                <a:lnTo>
                  <a:pt x="12341" y="25746"/>
                </a:lnTo>
                <a:cubicBezTo>
                  <a:pt x="5525" y="25746"/>
                  <a:pt x="0" y="32444"/>
                  <a:pt x="0" y="40707"/>
                </a:cubicBezTo>
                <a:lnTo>
                  <a:pt x="0" y="88250"/>
                </a:lnTo>
                <a:cubicBezTo>
                  <a:pt x="0" y="96512"/>
                  <a:pt x="5525" y="103210"/>
                  <a:pt x="12341" y="103210"/>
                </a:cubicBezTo>
                <a:lnTo>
                  <a:pt x="26542" y="103210"/>
                </a:lnTo>
                <a:cubicBezTo>
                  <a:pt x="23858" y="108250"/>
                  <a:pt x="24133" y="111919"/>
                  <a:pt x="10259" y="120000"/>
                </a:cubicBezTo>
                <a:cubicBezTo>
                  <a:pt x="33603" y="116808"/>
                  <a:pt x="37236" y="115403"/>
                  <a:pt x="48279" y="103210"/>
                </a:cubicBezTo>
                <a:lnTo>
                  <a:pt x="78967" y="103210"/>
                </a:lnTo>
                <a:cubicBezTo>
                  <a:pt x="83972" y="103210"/>
                  <a:pt x="88281" y="99599"/>
                  <a:pt x="90194" y="94396"/>
                </a:cubicBezTo>
                <a:cubicBezTo>
                  <a:pt x="82256" y="91458"/>
                  <a:pt x="75819" y="87372"/>
                  <a:pt x="68282" y="81348"/>
                </a:cubicBezTo>
                <a:lnTo>
                  <a:pt x="37594" y="81348"/>
                </a:lnTo>
                <a:cubicBezTo>
                  <a:pt x="30778" y="81348"/>
                  <a:pt x="25253" y="74650"/>
                  <a:pt x="25253" y="66387"/>
                </a:cubicBezTo>
                <a:lnTo>
                  <a:pt x="25253" y="25746"/>
                </a:lnTo>
                <a:close/>
                <a:moveTo>
                  <a:pt x="107658" y="0"/>
                </a:moveTo>
                <a:lnTo>
                  <a:pt x="41032" y="0"/>
                </a:lnTo>
                <a:cubicBezTo>
                  <a:pt x="34216" y="0"/>
                  <a:pt x="28690" y="6698"/>
                  <a:pt x="28690" y="14960"/>
                </a:cubicBezTo>
                <a:lnTo>
                  <a:pt x="28690" y="62503"/>
                </a:lnTo>
                <a:cubicBezTo>
                  <a:pt x="28690" y="70766"/>
                  <a:pt x="34216" y="77464"/>
                  <a:pt x="41032" y="77464"/>
                </a:cubicBezTo>
                <a:lnTo>
                  <a:pt x="71720" y="77464"/>
                </a:lnTo>
                <a:cubicBezTo>
                  <a:pt x="85817" y="88731"/>
                  <a:pt x="91486" y="90753"/>
                  <a:pt x="114830" y="93944"/>
                </a:cubicBezTo>
                <a:cubicBezTo>
                  <a:pt x="101210" y="84938"/>
                  <a:pt x="99704" y="85896"/>
                  <a:pt x="93457" y="77464"/>
                </a:cubicBezTo>
                <a:lnTo>
                  <a:pt x="107658" y="77464"/>
                </a:lnTo>
                <a:cubicBezTo>
                  <a:pt x="114474" y="77464"/>
                  <a:pt x="120000" y="70766"/>
                  <a:pt x="120000" y="62503"/>
                </a:cubicBezTo>
                <a:lnTo>
                  <a:pt x="120000" y="14960"/>
                </a:lnTo>
                <a:cubicBezTo>
                  <a:pt x="120000" y="6698"/>
                  <a:pt x="114474" y="0"/>
                  <a:pt x="107658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" name="圓角矩形 38"/>
          <p:cNvSpPr/>
          <p:nvPr/>
        </p:nvSpPr>
        <p:spPr>
          <a:xfrm>
            <a:off x="7215206" y="3143254"/>
            <a:ext cx="1714512" cy="357190"/>
          </a:xfrm>
          <a:prstGeom prst="round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31" name="Shape 218"/>
          <p:cNvCxnSpPr/>
          <p:nvPr/>
        </p:nvCxnSpPr>
        <p:spPr>
          <a:xfrm rot="5400000">
            <a:off x="4907902" y="2246852"/>
            <a:ext cx="1625217" cy="274749"/>
          </a:xfrm>
          <a:prstGeom prst="bentConnector3">
            <a:avLst>
              <a:gd name="adj1" fmla="val -288"/>
            </a:avLst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oval" w="lg" len="lg"/>
          </a:ln>
        </p:spPr>
      </p:cxnSp>
    </p:spTree>
    <p:extLst>
      <p:ext uri="{BB962C8B-B14F-4D97-AF65-F5344CB8AC3E}">
        <p14:creationId xmlns:p14="http://schemas.microsoft.com/office/powerpoint/2010/main" val="26875457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235"/>
          <p:cNvSpPr txBox="1">
            <a:spLocks noGrp="1"/>
          </p:cNvSpPr>
          <p:nvPr>
            <p:ph type="title"/>
          </p:nvPr>
        </p:nvSpPr>
        <p:spPr>
          <a:xfrm>
            <a:off x="-142908" y="357170"/>
            <a:ext cx="9001124" cy="85725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altLang="zh-TW" sz="3200" dirty="0" err="1">
                <a:latin typeface="+mn-lt"/>
              </a:rPr>
              <a:t>Qtier</a:t>
            </a:r>
            <a:r>
              <a:rPr lang="en-US" altLang="zh-TW" sz="3200" dirty="0">
                <a:latin typeface="+mn-lt"/>
              </a:rPr>
              <a:t>™ </a:t>
            </a:r>
            <a:r>
              <a:rPr lang="ko-KR" altLang="en-US" sz="3200" dirty="0">
                <a:latin typeface="+mn-lt"/>
              </a:rPr>
              <a:t>자동 계층화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grpSp>
        <p:nvGrpSpPr>
          <p:cNvPr id="7" name="群組 6"/>
          <p:cNvGrpSpPr/>
          <p:nvPr/>
        </p:nvGrpSpPr>
        <p:grpSpPr>
          <a:xfrm>
            <a:off x="214282" y="1841041"/>
            <a:ext cx="3786182" cy="3088163"/>
            <a:chOff x="357190" y="1626727"/>
            <a:chExt cx="3786182" cy="3088163"/>
          </a:xfrm>
        </p:grpSpPr>
        <p:pic>
          <p:nvPicPr>
            <p:cNvPr id="6" name="圖片 5" descr="SSD2.png"/>
            <p:cNvPicPr>
              <a:picLocks noChangeAspect="1"/>
            </p:cNvPicPr>
            <p:nvPr/>
          </p:nvPicPr>
          <p:blipFill>
            <a:blip r:embed="rId3"/>
            <a:srcRect r="50000"/>
            <a:stretch>
              <a:fillRect/>
            </a:stretch>
          </p:blipFill>
          <p:spPr>
            <a:xfrm>
              <a:off x="357190" y="1626727"/>
              <a:ext cx="2825968" cy="2861591"/>
            </a:xfrm>
            <a:prstGeom prst="rect">
              <a:avLst/>
            </a:prstGeom>
          </p:spPr>
        </p:pic>
        <p:pic>
          <p:nvPicPr>
            <p:cNvPr id="8" name="圖片 7" descr="SSD2.png"/>
            <p:cNvPicPr>
              <a:picLocks noChangeAspect="1"/>
            </p:cNvPicPr>
            <p:nvPr/>
          </p:nvPicPr>
          <p:blipFill>
            <a:blip r:embed="rId3"/>
            <a:srcRect l="63889" t="32919"/>
            <a:stretch>
              <a:fillRect/>
            </a:stretch>
          </p:blipFill>
          <p:spPr>
            <a:xfrm>
              <a:off x="2071670" y="2766393"/>
              <a:ext cx="2071702" cy="1948497"/>
            </a:xfrm>
            <a:prstGeom prst="rect">
              <a:avLst/>
            </a:prstGeom>
          </p:spPr>
        </p:pic>
      </p:grpSp>
      <p:grpSp>
        <p:nvGrpSpPr>
          <p:cNvPr id="13" name="群組 12"/>
          <p:cNvGrpSpPr/>
          <p:nvPr/>
        </p:nvGrpSpPr>
        <p:grpSpPr>
          <a:xfrm>
            <a:off x="785754" y="3286130"/>
            <a:ext cx="1357322" cy="428628"/>
            <a:chOff x="928663" y="3071816"/>
            <a:chExt cx="1357322" cy="428628"/>
          </a:xfrm>
        </p:grpSpPr>
        <p:sp>
          <p:nvSpPr>
            <p:cNvPr id="11" name="矩形 10"/>
            <p:cNvSpPr/>
            <p:nvPr/>
          </p:nvSpPr>
          <p:spPr>
            <a:xfrm>
              <a:off x="1000100" y="3071816"/>
              <a:ext cx="1214446" cy="428628"/>
            </a:xfrm>
            <a:prstGeom prst="rect">
              <a:avLst/>
            </a:prstGeom>
            <a:solidFill>
              <a:schemeClr val="bg1"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0" name="TextBox 48"/>
            <p:cNvSpPr txBox="1"/>
            <p:nvPr/>
          </p:nvSpPr>
          <p:spPr>
            <a:xfrm>
              <a:off x="928663" y="3143254"/>
              <a:ext cx="1357322" cy="338542"/>
            </a:xfrm>
            <a:prstGeom prst="rect">
              <a:avLst/>
            </a:prstGeom>
            <a:noFill/>
          </p:spPr>
          <p:txBody>
            <a:bodyPr wrap="square" lIns="121908" tIns="60954" rIns="121908" bIns="60954">
              <a:spAutoFit/>
            </a:bodyPr>
            <a:lstStyle/>
            <a:p>
              <a:pPr algn="ctr" eaLnBrk="1" hangingPunct="1">
                <a:defRPr/>
              </a:pPr>
              <a:r>
                <a:rPr lang="en-US" altLang="zh-TW" b="1" dirty="0">
                  <a:solidFill>
                    <a:srgbClr val="0070C0"/>
                  </a:solidFill>
                  <a:latin typeface="+mn-lt"/>
                  <a:ea typeface="微軟正黑體"/>
                  <a:cs typeface="微軟正黑體"/>
                </a:rPr>
                <a:t>HDD RAID</a:t>
              </a:r>
            </a:p>
          </p:txBody>
        </p:sp>
      </p:grpSp>
      <p:sp>
        <p:nvSpPr>
          <p:cNvPr id="12" name="矩形 11"/>
          <p:cNvSpPr/>
          <p:nvPr/>
        </p:nvSpPr>
        <p:spPr>
          <a:xfrm>
            <a:off x="2571704" y="3643320"/>
            <a:ext cx="1071570" cy="428628"/>
          </a:xfrm>
          <a:prstGeom prst="rect">
            <a:avLst/>
          </a:prstGeom>
          <a:solidFill>
            <a:schemeClr val="bg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TextBox 48"/>
          <p:cNvSpPr txBox="1"/>
          <p:nvPr/>
        </p:nvSpPr>
        <p:spPr>
          <a:xfrm>
            <a:off x="2571705" y="3714758"/>
            <a:ext cx="1143007" cy="33854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b="1" dirty="0">
                <a:solidFill>
                  <a:srgbClr val="3773E3"/>
                </a:solidFill>
                <a:latin typeface="+mn-lt"/>
                <a:ea typeface="微軟正黑體"/>
                <a:cs typeface="微軟正黑體"/>
              </a:rPr>
              <a:t>SSD RAID</a:t>
            </a:r>
          </a:p>
        </p:txBody>
      </p:sp>
      <p:pic>
        <p:nvPicPr>
          <p:cNvPr id="14" name="圖片 13" descr="^C3878E81E746664708355162729131FEDB6AE66EE55CC0FD21^pimgpsh_fullsize_dist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7950" y="285734"/>
            <a:ext cx="714380" cy="714380"/>
          </a:xfrm>
          <a:prstGeom prst="rect">
            <a:avLst/>
          </a:prstGeom>
        </p:spPr>
      </p:pic>
      <p:pic>
        <p:nvPicPr>
          <p:cNvPr id="15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55058" y="954985"/>
            <a:ext cx="5760346" cy="4051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5365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群組 24"/>
          <p:cNvGrpSpPr/>
          <p:nvPr/>
        </p:nvGrpSpPr>
        <p:grpSpPr>
          <a:xfrm>
            <a:off x="4929190" y="1720533"/>
            <a:ext cx="4000528" cy="1209425"/>
            <a:chOff x="4929190" y="1720533"/>
            <a:chExt cx="3888809" cy="1209425"/>
          </a:xfrm>
        </p:grpSpPr>
        <p:sp>
          <p:nvSpPr>
            <p:cNvPr id="656" name="Shape 656"/>
            <p:cNvSpPr/>
            <p:nvPr/>
          </p:nvSpPr>
          <p:spPr>
            <a:xfrm rot="5400000">
              <a:off x="6596590" y="73324"/>
              <a:ext cx="574200" cy="3868617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3773E3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800" b="0" i="0" u="none" strike="noStrike" cap="none">
                <a:solidFill>
                  <a:srgbClr val="3773E3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660" name="Shape 660"/>
            <p:cNvSpPr/>
            <p:nvPr/>
          </p:nvSpPr>
          <p:spPr>
            <a:xfrm rot="5400000">
              <a:off x="6592645" y="704603"/>
              <a:ext cx="561900" cy="3888809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3773E3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800" b="0" i="0" u="none" strike="noStrike" cap="none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640" name="Shape 640"/>
          <p:cNvSpPr txBox="1">
            <a:spLocks noGrp="1"/>
          </p:cNvSpPr>
          <p:nvPr>
            <p:ph type="title"/>
          </p:nvPr>
        </p:nvSpPr>
        <p:spPr>
          <a:xfrm>
            <a:off x="214282" y="339514"/>
            <a:ext cx="8786999" cy="660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en-US" sz="3200" dirty="0">
                <a:latin typeface="+mn-lt"/>
              </a:rPr>
              <a:t>TS-453BT3 </a:t>
            </a:r>
            <a:r>
              <a:rPr lang="ko-KR" altLang="en-US" sz="3200" dirty="0">
                <a:latin typeface="+mn-lt"/>
              </a:rPr>
              <a:t>라이브 데모</a:t>
            </a:r>
            <a:endParaRPr lang="en-US" sz="3200" dirty="0">
              <a:latin typeface="+mn-lt"/>
            </a:endParaRPr>
          </a:p>
        </p:txBody>
      </p:sp>
      <p:sp>
        <p:nvSpPr>
          <p:cNvPr id="657" name="Shape 657"/>
          <p:cNvSpPr/>
          <p:nvPr/>
        </p:nvSpPr>
        <p:spPr>
          <a:xfrm rot="16200000" flipH="1">
            <a:off x="4535902" y="1719053"/>
            <a:ext cx="576000" cy="576000"/>
          </a:xfrm>
          <a:prstGeom prst="ellipse">
            <a:avLst/>
          </a:prstGeom>
          <a:solidFill>
            <a:schemeClr val="lt1"/>
          </a:solidFill>
          <a:ln w="50800" cap="flat" cmpd="sng">
            <a:solidFill>
              <a:srgbClr val="3773E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8" name="Shape 658"/>
          <p:cNvSpPr txBox="1"/>
          <p:nvPr/>
        </p:nvSpPr>
        <p:spPr>
          <a:xfrm>
            <a:off x="4539001" y="1822387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25000"/>
              <a:buFont typeface="Arial"/>
              <a:buNone/>
            </a:pPr>
            <a:r>
              <a:rPr lang="en-US" sz="2400" b="1" i="0" u="none" strike="noStrike" cap="none" dirty="0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</a:p>
        </p:txBody>
      </p:sp>
      <p:sp>
        <p:nvSpPr>
          <p:cNvPr id="659" name="Shape 659"/>
          <p:cNvSpPr txBox="1"/>
          <p:nvPr/>
        </p:nvSpPr>
        <p:spPr>
          <a:xfrm>
            <a:off x="5072066" y="1759037"/>
            <a:ext cx="4592742" cy="75567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rgbClr val="000000"/>
              </a:buClr>
              <a:buSzPct val="25000"/>
            </a:pPr>
            <a:r>
              <a:rPr lang="en-US" altLang="zh-TW" dirty="0" err="1">
                <a:solidFill>
                  <a:schemeClr val="lt1"/>
                </a:solidFill>
                <a:latin typeface="+mn-lt"/>
                <a:ea typeface="微軟正黑體" pitchFamily="34" charset="-120"/>
              </a:rPr>
              <a:t>Qfinder</a:t>
            </a:r>
            <a:r>
              <a:rPr lang="en-US" altLang="zh-TW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 Pro</a:t>
            </a:r>
            <a:r>
              <a:rPr lang="ko-KR" altLang="en-US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로 </a:t>
            </a:r>
            <a:r>
              <a:rPr lang="en-US" altLang="zh-TW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Thunderbolt </a:t>
            </a:r>
            <a:r>
              <a:rPr lang="ko-KR" altLang="en-US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연결 생성</a:t>
            </a:r>
            <a:endParaRPr lang="en-US" altLang="zh-TW" dirty="0">
              <a:solidFill>
                <a:schemeClr val="lt1"/>
              </a:solidFill>
              <a:latin typeface="+mn-lt"/>
              <a:ea typeface="微軟正黑體" pitchFamily="34" charset="-120"/>
            </a:endParaRPr>
          </a:p>
          <a:p>
            <a:pPr lvl="0">
              <a:buClr>
                <a:srgbClr val="000000"/>
              </a:buClr>
              <a:buSzPct val="25000"/>
            </a:pPr>
            <a:endParaRPr lang="en-US" altLang="zh-TW" dirty="0">
              <a:solidFill>
                <a:schemeClr val="lt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661" name="Shape 661"/>
          <p:cNvSpPr/>
          <p:nvPr/>
        </p:nvSpPr>
        <p:spPr>
          <a:xfrm rot="16200000" flipH="1">
            <a:off x="4535902" y="2360286"/>
            <a:ext cx="576000" cy="576000"/>
          </a:xfrm>
          <a:prstGeom prst="ellipse">
            <a:avLst/>
          </a:prstGeom>
          <a:solidFill>
            <a:schemeClr val="lt1"/>
          </a:solidFill>
          <a:ln w="50800" cap="flat" cmpd="sng">
            <a:solidFill>
              <a:srgbClr val="3773E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2" name="Shape 662"/>
          <p:cNvSpPr txBox="1"/>
          <p:nvPr/>
        </p:nvSpPr>
        <p:spPr>
          <a:xfrm>
            <a:off x="4539001" y="2463620"/>
            <a:ext cx="569700" cy="369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25000"/>
              <a:buFont typeface="Arial"/>
              <a:buNone/>
            </a:pPr>
            <a:r>
              <a:rPr lang="en-US" sz="2400" b="1" i="0" u="none" strike="noStrike" cap="none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</a:p>
        </p:txBody>
      </p:sp>
      <p:sp>
        <p:nvSpPr>
          <p:cNvPr id="663" name="Shape 663"/>
          <p:cNvSpPr txBox="1"/>
          <p:nvPr/>
        </p:nvSpPr>
        <p:spPr>
          <a:xfrm>
            <a:off x="5144546" y="2437839"/>
            <a:ext cx="3286200" cy="415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chemeClr val="lt1"/>
              </a:buClr>
              <a:buSzPct val="25000"/>
            </a:pPr>
            <a:r>
              <a:rPr lang="ko-KR" altLang="en-US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데이터 전송 시작</a:t>
            </a:r>
            <a:endParaRPr lang="en-US" dirty="0">
              <a:solidFill>
                <a:schemeClr val="lt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40" name="Shape 570"/>
          <p:cNvSpPr/>
          <p:nvPr/>
        </p:nvSpPr>
        <p:spPr>
          <a:xfrm>
            <a:off x="4429124" y="1142990"/>
            <a:ext cx="4572032" cy="500066"/>
          </a:xfrm>
          <a:custGeom>
            <a:avLst/>
            <a:gdLst>
              <a:gd name="connsiteX0" fmla="*/ 0 w 4932040"/>
              <a:gd name="connsiteY0" fmla="*/ 0 h 432000"/>
              <a:gd name="connsiteX1" fmla="*/ 4932040 w 4932040"/>
              <a:gd name="connsiteY1" fmla="*/ 0 h 432000"/>
              <a:gd name="connsiteX2" fmla="*/ 4932040 w 4932040"/>
              <a:gd name="connsiteY2" fmla="*/ 432000 h 432000"/>
              <a:gd name="connsiteX3" fmla="*/ 0 w 4932040"/>
              <a:gd name="connsiteY3" fmla="*/ 432000 h 432000"/>
              <a:gd name="connsiteX4" fmla="*/ 0 w 4932040"/>
              <a:gd name="connsiteY4" fmla="*/ 0 h 432000"/>
              <a:gd name="connsiteX0" fmla="*/ 0 w 4932040"/>
              <a:gd name="connsiteY0" fmla="*/ 0 h 440700"/>
              <a:gd name="connsiteX1" fmla="*/ 4932040 w 4932040"/>
              <a:gd name="connsiteY1" fmla="*/ 0 h 440700"/>
              <a:gd name="connsiteX2" fmla="*/ 4740679 w 4932040"/>
              <a:gd name="connsiteY2" fmla="*/ 440700 h 440700"/>
              <a:gd name="connsiteX3" fmla="*/ 0 w 4932040"/>
              <a:gd name="connsiteY3" fmla="*/ 432000 h 440700"/>
              <a:gd name="connsiteX4" fmla="*/ 0 w 4932040"/>
              <a:gd name="connsiteY4" fmla="*/ 0 h 440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32040" h="440700">
                <a:moveTo>
                  <a:pt x="0" y="0"/>
                </a:moveTo>
                <a:lnTo>
                  <a:pt x="4932040" y="0"/>
                </a:lnTo>
                <a:lnTo>
                  <a:pt x="4740679" y="440700"/>
                </a:lnTo>
                <a:lnTo>
                  <a:pt x="0" y="432000"/>
                </a:lnTo>
                <a:lnTo>
                  <a:pt x="0" y="0"/>
                </a:lnTo>
                <a:close/>
              </a:path>
            </a:pathLst>
          </a:custGeom>
          <a:solidFill>
            <a:srgbClr val="303F97"/>
          </a:solidFill>
          <a:ln w="9525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rgbClr val="FFFFFF"/>
              </a:buClr>
            </a:pPr>
            <a:r>
              <a:rPr lang="en-US" altLang="ko-KR" sz="1600" b="1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Thunderbolt 3 </a:t>
            </a:r>
            <a:r>
              <a:rPr lang="ko-KR" altLang="en-US" sz="1600" b="1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연결 </a:t>
            </a:r>
            <a:r>
              <a:rPr lang="en-US" altLang="ko-KR" sz="1600" b="1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&amp; </a:t>
            </a:r>
            <a:r>
              <a:rPr lang="ko-KR" altLang="en-US" sz="1600" b="1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데이터 전송</a:t>
            </a:r>
            <a:endParaRPr lang="en-US" sz="1600" b="1" dirty="0">
              <a:solidFill>
                <a:schemeClr val="lt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46" name="Shape 636"/>
          <p:cNvSpPr/>
          <p:nvPr/>
        </p:nvSpPr>
        <p:spPr>
          <a:xfrm rot="5400000">
            <a:off x="2116520" y="233134"/>
            <a:ext cx="586200" cy="358230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b="0" i="0" u="none" strike="noStrike" cap="none">
              <a:solidFill>
                <a:schemeClr val="lt1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sp>
        <p:nvSpPr>
          <p:cNvPr id="47" name="Shape 637"/>
          <p:cNvSpPr/>
          <p:nvPr/>
        </p:nvSpPr>
        <p:spPr>
          <a:xfrm rot="-5400000" flipH="1">
            <a:off x="235302" y="1724345"/>
            <a:ext cx="576000" cy="576000"/>
          </a:xfrm>
          <a:prstGeom prst="ellipse">
            <a:avLst/>
          </a:prstGeom>
          <a:solidFill>
            <a:schemeClr val="lt1"/>
          </a:solidFill>
          <a:ln w="50800" cap="flat" cmpd="sng">
            <a:solidFill>
              <a:srgbClr val="3773E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" name="Shape 638"/>
          <p:cNvSpPr txBox="1"/>
          <p:nvPr/>
        </p:nvSpPr>
        <p:spPr>
          <a:xfrm>
            <a:off x="238401" y="1827678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25000"/>
              <a:buFont typeface="Arial"/>
              <a:buNone/>
            </a:pPr>
            <a:r>
              <a:rPr lang="en-US" sz="2400" b="1" i="0" u="none" strike="noStrike" cap="none" dirty="0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</a:p>
        </p:txBody>
      </p:sp>
      <p:sp>
        <p:nvSpPr>
          <p:cNvPr id="49" name="Shape 639"/>
          <p:cNvSpPr txBox="1"/>
          <p:nvPr/>
        </p:nvSpPr>
        <p:spPr>
          <a:xfrm>
            <a:off x="901466" y="1810010"/>
            <a:ext cx="3099030" cy="40455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rgbClr val="000000"/>
              </a:buClr>
              <a:buSzPct val="25000"/>
            </a:pPr>
            <a:r>
              <a:rPr lang="en-US" altLang="ko-KR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QM2 </a:t>
            </a:r>
            <a:r>
              <a:rPr lang="ko-KR" altLang="en-US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카드에 </a:t>
            </a:r>
            <a:r>
              <a:rPr lang="en-US" altLang="ko-KR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M.2 SSD </a:t>
            </a:r>
            <a:r>
              <a:rPr lang="ko-KR" altLang="en-US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설치</a:t>
            </a:r>
            <a:endParaRPr lang="en-US" dirty="0">
              <a:solidFill>
                <a:schemeClr val="lt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50" name="Shape 570"/>
          <p:cNvSpPr/>
          <p:nvPr/>
        </p:nvSpPr>
        <p:spPr>
          <a:xfrm>
            <a:off x="76568" y="1131590"/>
            <a:ext cx="4066804" cy="440598"/>
          </a:xfrm>
          <a:custGeom>
            <a:avLst/>
            <a:gdLst>
              <a:gd name="connsiteX0" fmla="*/ 0 w 4932040"/>
              <a:gd name="connsiteY0" fmla="*/ 0 h 432000"/>
              <a:gd name="connsiteX1" fmla="*/ 4932040 w 4932040"/>
              <a:gd name="connsiteY1" fmla="*/ 0 h 432000"/>
              <a:gd name="connsiteX2" fmla="*/ 4932040 w 4932040"/>
              <a:gd name="connsiteY2" fmla="*/ 432000 h 432000"/>
              <a:gd name="connsiteX3" fmla="*/ 0 w 4932040"/>
              <a:gd name="connsiteY3" fmla="*/ 432000 h 432000"/>
              <a:gd name="connsiteX4" fmla="*/ 0 w 4932040"/>
              <a:gd name="connsiteY4" fmla="*/ 0 h 432000"/>
              <a:gd name="connsiteX0" fmla="*/ 0 w 4932040"/>
              <a:gd name="connsiteY0" fmla="*/ 0 h 440700"/>
              <a:gd name="connsiteX1" fmla="*/ 4932040 w 4932040"/>
              <a:gd name="connsiteY1" fmla="*/ 0 h 440700"/>
              <a:gd name="connsiteX2" fmla="*/ 4740679 w 4932040"/>
              <a:gd name="connsiteY2" fmla="*/ 440700 h 440700"/>
              <a:gd name="connsiteX3" fmla="*/ 0 w 4932040"/>
              <a:gd name="connsiteY3" fmla="*/ 432000 h 440700"/>
              <a:gd name="connsiteX4" fmla="*/ 0 w 4932040"/>
              <a:gd name="connsiteY4" fmla="*/ 0 h 440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32040" h="440700">
                <a:moveTo>
                  <a:pt x="0" y="0"/>
                </a:moveTo>
                <a:lnTo>
                  <a:pt x="4932040" y="0"/>
                </a:lnTo>
                <a:lnTo>
                  <a:pt x="4740679" y="440700"/>
                </a:lnTo>
                <a:lnTo>
                  <a:pt x="0" y="432000"/>
                </a:lnTo>
                <a:lnTo>
                  <a:pt x="0" y="0"/>
                </a:lnTo>
                <a:close/>
              </a:path>
            </a:pathLst>
          </a:custGeom>
          <a:solidFill>
            <a:srgbClr val="303F97"/>
          </a:solidFill>
          <a:ln w="9525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rgbClr val="FFFFFF"/>
              </a:buClr>
            </a:pPr>
            <a:r>
              <a:rPr lang="en-US" altLang="ko-KR" sz="1600" b="1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M.2 SSD </a:t>
            </a:r>
            <a:r>
              <a:rPr lang="ko-KR" altLang="en-US" sz="1600" b="1">
                <a:solidFill>
                  <a:schemeClr val="lt1"/>
                </a:solidFill>
                <a:latin typeface="+mn-lt"/>
                <a:ea typeface="微軟正黑體" pitchFamily="34" charset="-120"/>
              </a:rPr>
              <a:t>캐시 및 볼륨 설정</a:t>
            </a:r>
            <a:endParaRPr lang="en-US" sz="1600" b="1" dirty="0">
              <a:solidFill>
                <a:schemeClr val="lt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51" name="Shape 660"/>
          <p:cNvSpPr/>
          <p:nvPr/>
        </p:nvSpPr>
        <p:spPr>
          <a:xfrm rot="5400000">
            <a:off x="2113750" y="818835"/>
            <a:ext cx="561900" cy="369780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" name="Shape 661"/>
          <p:cNvSpPr/>
          <p:nvPr/>
        </p:nvSpPr>
        <p:spPr>
          <a:xfrm rot="-5400000" flipH="1">
            <a:off x="255107" y="2379013"/>
            <a:ext cx="576000" cy="576000"/>
          </a:xfrm>
          <a:prstGeom prst="ellipse">
            <a:avLst/>
          </a:prstGeom>
          <a:solidFill>
            <a:schemeClr val="lt1"/>
          </a:solidFill>
          <a:ln w="50800" cap="flat" cmpd="sng">
            <a:solidFill>
              <a:srgbClr val="3773E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" name="Shape 662"/>
          <p:cNvSpPr txBox="1"/>
          <p:nvPr/>
        </p:nvSpPr>
        <p:spPr>
          <a:xfrm>
            <a:off x="258206" y="2482347"/>
            <a:ext cx="569700" cy="369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25000"/>
              <a:buFont typeface="Arial"/>
              <a:buNone/>
            </a:pPr>
            <a:r>
              <a:rPr lang="en-US" sz="2400" b="1" i="0" u="none" strike="noStrike" cap="none">
                <a:solidFill>
                  <a:srgbClr val="3773E3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</a:p>
        </p:txBody>
      </p:sp>
      <p:sp>
        <p:nvSpPr>
          <p:cNvPr id="54" name="Shape 663"/>
          <p:cNvSpPr txBox="1"/>
          <p:nvPr/>
        </p:nvSpPr>
        <p:spPr>
          <a:xfrm>
            <a:off x="863751" y="2455619"/>
            <a:ext cx="3339024" cy="415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lvl="0">
              <a:buClr>
                <a:schemeClr val="lt1"/>
              </a:buClr>
              <a:buSzPct val="25000"/>
            </a:pPr>
            <a:r>
              <a:rPr lang="en-US" altLang="ko-KR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M.2 SSD </a:t>
            </a:r>
            <a:r>
              <a:rPr lang="ko-KR" altLang="en-US" dirty="0">
                <a:solidFill>
                  <a:schemeClr val="lt1"/>
                </a:solidFill>
                <a:latin typeface="+mn-lt"/>
                <a:ea typeface="微軟正黑體" pitchFamily="34" charset="-120"/>
              </a:rPr>
              <a:t>캐시 또는 볼륨 설정</a:t>
            </a:r>
            <a:endParaRPr lang="en-US" altLang="zh-TW" dirty="0">
              <a:solidFill>
                <a:schemeClr val="lt1"/>
              </a:solidFill>
              <a:latin typeface="+mn-lt"/>
              <a:ea typeface="微軟正黑體" pitchFamily="34" charset="-120"/>
            </a:endParaRPr>
          </a:p>
        </p:txBody>
      </p:sp>
      <p:pic>
        <p:nvPicPr>
          <p:cNvPr id="22" name="圖片 35" descr="QM2爆炸圖-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2977" y="2928940"/>
            <a:ext cx="2086422" cy="1857388"/>
          </a:xfrm>
          <a:prstGeom prst="rect">
            <a:avLst/>
          </a:prstGeom>
        </p:spPr>
      </p:pic>
      <p:pic>
        <p:nvPicPr>
          <p:cNvPr id="23" name="圖片 22" descr="Qfinder_25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314" y="3143254"/>
            <a:ext cx="762002" cy="762002"/>
          </a:xfrm>
          <a:prstGeom prst="rect">
            <a:avLst/>
          </a:prstGeom>
        </p:spPr>
      </p:pic>
      <p:pic>
        <p:nvPicPr>
          <p:cNvPr id="24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5008" y="3357568"/>
            <a:ext cx="2357454" cy="5478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50"/>
          <p:cNvSpPr/>
          <p:nvPr/>
        </p:nvSpPr>
        <p:spPr>
          <a:xfrm>
            <a:off x="3143240" y="1928808"/>
            <a:ext cx="3357586" cy="107157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25000"/>
              <a:buFont typeface="Arial"/>
              <a:buNone/>
            </a:pPr>
            <a:r>
              <a:rPr lang="en-US" altLang="zh-TW" sz="6000" b="1" dirty="0" err="1">
                <a:solidFill>
                  <a:srgbClr val="002060"/>
                </a:solidFill>
                <a:ea typeface="Microsoft JhengHei"/>
              </a:rPr>
              <a:t>QButton</a:t>
            </a:r>
            <a:endParaRPr lang="zh-TW" sz="5400" b="1" i="0" u="none" strike="noStrike" cap="none" dirty="0">
              <a:solidFill>
                <a:srgbClr val="002060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4" name="Shape 50"/>
          <p:cNvSpPr/>
          <p:nvPr/>
        </p:nvSpPr>
        <p:spPr>
          <a:xfrm>
            <a:off x="467544" y="3003798"/>
            <a:ext cx="8424936" cy="56580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 algn="ctr">
              <a:buClr>
                <a:srgbClr val="002060"/>
              </a:buClr>
              <a:buSzPct val="25000"/>
            </a:pPr>
            <a:r>
              <a:rPr lang="ko-KR" altLang="en-US" sz="2800" dirty="0">
                <a:solidFill>
                  <a:srgbClr val="00206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버튼 한번으로 간편하게 작업 완료</a:t>
            </a:r>
            <a:endParaRPr lang="zh-TW" sz="2800" i="0" u="none" strike="noStrike" cap="none" dirty="0">
              <a:solidFill>
                <a:srgbClr val="002060"/>
              </a:solidFill>
              <a:latin typeface="+mn-lt"/>
              <a:ea typeface="Microsoft JhengHei"/>
              <a:cs typeface="Microsoft JhengHei"/>
              <a:sym typeface="Microsoft JhengHei"/>
            </a:endParaRPr>
          </a:p>
        </p:txBody>
      </p:sp>
    </p:spTree>
    <p:extLst>
      <p:ext uri="{BB962C8B-B14F-4D97-AF65-F5344CB8AC3E}">
        <p14:creationId xmlns:p14="http://schemas.microsoft.com/office/powerpoint/2010/main" val="1491226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1"/>
          <p:cNvSpPr>
            <a:spLocks noGrp="1"/>
          </p:cNvSpPr>
          <p:nvPr>
            <p:ph type="title"/>
          </p:nvPr>
        </p:nvSpPr>
        <p:spPr>
          <a:xfrm>
            <a:off x="214282" y="357172"/>
            <a:ext cx="8786873" cy="660551"/>
          </a:xfrm>
        </p:spPr>
        <p:txBody>
          <a:bodyPr/>
          <a:lstStyle/>
          <a:p>
            <a:r>
              <a:rPr lang="ko-KR" altLang="en-US" sz="3200" dirty="0">
                <a:latin typeface="+mn-lt"/>
              </a:rPr>
              <a:t>동작 버튼 사용자 지정</a:t>
            </a:r>
            <a:endParaRPr lang="zh-TW" altLang="en-US" sz="3200" dirty="0">
              <a:latin typeface="+mn-lt"/>
            </a:endParaRPr>
          </a:p>
        </p:txBody>
      </p:sp>
      <p:sp>
        <p:nvSpPr>
          <p:cNvPr id="13" name="Shape 702"/>
          <p:cNvSpPr/>
          <p:nvPr/>
        </p:nvSpPr>
        <p:spPr>
          <a:xfrm>
            <a:off x="3786182" y="3429006"/>
            <a:ext cx="647501" cy="647501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" name="Shape 702"/>
          <p:cNvSpPr/>
          <p:nvPr/>
        </p:nvSpPr>
        <p:spPr>
          <a:xfrm>
            <a:off x="3786182" y="1424183"/>
            <a:ext cx="647501" cy="647501"/>
          </a:xfrm>
          <a:prstGeom prst="ellipse">
            <a:avLst/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Shape 871"/>
          <p:cNvSpPr/>
          <p:nvPr/>
        </p:nvSpPr>
        <p:spPr>
          <a:xfrm rot="20700000">
            <a:off x="3898274" y="1614291"/>
            <a:ext cx="371658" cy="31835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120000" y="426"/>
                </a:moveTo>
                <a:lnTo>
                  <a:pt x="119341" y="3367"/>
                </a:lnTo>
                <a:lnTo>
                  <a:pt x="119546" y="3431"/>
                </a:lnTo>
                <a:lnTo>
                  <a:pt x="96423" y="104174"/>
                </a:lnTo>
                <a:lnTo>
                  <a:pt x="96051" y="104058"/>
                </a:lnTo>
                <a:cubicBezTo>
                  <a:pt x="95616" y="112947"/>
                  <a:pt x="88002" y="120000"/>
                  <a:pt x="78684" y="120000"/>
                </a:cubicBezTo>
                <a:cubicBezTo>
                  <a:pt x="69039" y="120000"/>
                  <a:pt x="61219" y="112443"/>
                  <a:pt x="61219" y="103121"/>
                </a:cubicBezTo>
                <a:cubicBezTo>
                  <a:pt x="61219" y="93799"/>
                  <a:pt x="69039" y="86242"/>
                  <a:pt x="78684" y="86242"/>
                </a:cubicBezTo>
                <a:cubicBezTo>
                  <a:pt x="83798" y="86242"/>
                  <a:pt x="88398" y="88366"/>
                  <a:pt x="91556" y="91798"/>
                </a:cubicBezTo>
                <a:lnTo>
                  <a:pt x="106992" y="24547"/>
                </a:lnTo>
                <a:lnTo>
                  <a:pt x="53077" y="24547"/>
                </a:lnTo>
                <a:lnTo>
                  <a:pt x="35073" y="102992"/>
                </a:lnTo>
                <a:lnTo>
                  <a:pt x="34816" y="102912"/>
                </a:lnTo>
                <a:cubicBezTo>
                  <a:pt x="34312" y="111733"/>
                  <a:pt x="26731" y="118708"/>
                  <a:pt x="17464" y="118708"/>
                </a:cubicBezTo>
                <a:cubicBezTo>
                  <a:pt x="7819" y="118708"/>
                  <a:pt x="0" y="111151"/>
                  <a:pt x="0" y="101829"/>
                </a:cubicBezTo>
                <a:cubicBezTo>
                  <a:pt x="0" y="92507"/>
                  <a:pt x="7819" y="84950"/>
                  <a:pt x="17464" y="84950"/>
                </a:cubicBezTo>
                <a:cubicBezTo>
                  <a:pt x="22532" y="84950"/>
                  <a:pt x="27095" y="87036"/>
                  <a:pt x="30253" y="90409"/>
                </a:cubicBezTo>
                <a:lnTo>
                  <a:pt x="51004" y="0"/>
                </a:lnTo>
                <a:lnTo>
                  <a:pt x="52367" y="42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" name="Shape 702"/>
          <p:cNvSpPr/>
          <p:nvPr/>
        </p:nvSpPr>
        <p:spPr>
          <a:xfrm>
            <a:off x="3786182" y="2428874"/>
            <a:ext cx="647501" cy="64750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4" name="圖片 53" descr="icon.png"/>
          <p:cNvPicPr>
            <a:picLocks noChangeAspect="1"/>
          </p:cNvPicPr>
          <p:nvPr/>
        </p:nvPicPr>
        <p:blipFill>
          <a:blip r:embed="rId3"/>
          <a:srcRect l="15300" t="44445" r="8199" b="8333"/>
          <a:stretch>
            <a:fillRect/>
          </a:stretch>
        </p:blipFill>
        <p:spPr>
          <a:xfrm>
            <a:off x="3929058" y="3538442"/>
            <a:ext cx="378201" cy="428628"/>
          </a:xfrm>
          <a:prstGeom prst="rect">
            <a:avLst/>
          </a:prstGeom>
        </p:spPr>
      </p:pic>
      <p:pic>
        <p:nvPicPr>
          <p:cNvPr id="55" name="圖片 54" descr="icon.png"/>
          <p:cNvPicPr>
            <a:picLocks noChangeAspect="1"/>
          </p:cNvPicPr>
          <p:nvPr/>
        </p:nvPicPr>
        <p:blipFill>
          <a:blip r:embed="rId3"/>
          <a:srcRect r="35293" b="69791"/>
          <a:stretch>
            <a:fillRect/>
          </a:stretch>
        </p:blipFill>
        <p:spPr>
          <a:xfrm>
            <a:off x="3837524" y="2551654"/>
            <a:ext cx="500066" cy="428628"/>
          </a:xfrm>
          <a:prstGeom prst="rect">
            <a:avLst/>
          </a:prstGeom>
        </p:spPr>
      </p:pic>
      <p:pic>
        <p:nvPicPr>
          <p:cNvPr id="14" name="圖片 13" descr="qbutton-IR004_170918-bg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911" y="1228734"/>
            <a:ext cx="3024193" cy="3629032"/>
          </a:xfrm>
          <a:prstGeom prst="rect">
            <a:avLst/>
          </a:prstGeom>
        </p:spPr>
      </p:pic>
      <p:sp>
        <p:nvSpPr>
          <p:cNvPr id="15" name="Shape 704"/>
          <p:cNvSpPr txBox="1"/>
          <p:nvPr/>
        </p:nvSpPr>
        <p:spPr>
          <a:xfrm>
            <a:off x="4714876" y="1407999"/>
            <a:ext cx="4071966" cy="642702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ko-KR" altLang="en-US" sz="1600" dirty="0"/>
              <a:t>하나의 버튼으로 좋아하는 음악 재생 목록을 재생하거나 이전 또는 다음 곡을 재생하도록 기타 버튼을 설정합니다</a:t>
            </a:r>
            <a:r>
              <a:rPr lang="en-US" altLang="ko-KR" sz="1600" dirty="0"/>
              <a:t>.</a:t>
            </a:r>
            <a:endParaRPr lang="zh-TW" altLang="en-US" sz="16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6" name="Shape 704"/>
          <p:cNvSpPr txBox="1"/>
          <p:nvPr/>
        </p:nvSpPr>
        <p:spPr>
          <a:xfrm>
            <a:off x="4714876" y="2428874"/>
            <a:ext cx="3643338" cy="642702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en-US" altLang="ko-KR" sz="1600" dirty="0"/>
              <a:t>Surveillance Station</a:t>
            </a:r>
            <a:r>
              <a:rPr lang="ko-KR" altLang="en-US" sz="1600" dirty="0"/>
              <a:t>에서 미리 선택한 채널을 보고 빠르게 감시 모니터링할 수 있습니다</a:t>
            </a:r>
            <a:r>
              <a:rPr lang="en-US" altLang="ko-KR" sz="1600" dirty="0"/>
              <a:t>.</a:t>
            </a:r>
            <a:endParaRPr lang="zh-TW" altLang="en-US" sz="1600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7" name="Shape 704"/>
          <p:cNvSpPr txBox="1"/>
          <p:nvPr/>
        </p:nvSpPr>
        <p:spPr>
          <a:xfrm>
            <a:off x="4714876" y="3429006"/>
            <a:ext cx="3357586" cy="642702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en-US" altLang="ko-KR" sz="1600" dirty="0"/>
              <a:t>NAS</a:t>
            </a:r>
            <a:r>
              <a:rPr lang="ko-KR" altLang="en-US" sz="1600" dirty="0"/>
              <a:t>를 다시 시작하거나 전원을 끄도록 버튼을 설정할 수 있어 보다 편리합니다</a:t>
            </a:r>
            <a:r>
              <a:rPr lang="en-US" altLang="ko-KR" sz="1600" dirty="0"/>
              <a:t>.</a:t>
            </a:r>
            <a:endParaRPr lang="zh-TW" altLang="en-US" sz="1800" dirty="0">
              <a:latin typeface="微軟正黑體" pitchFamily="34" charset="-120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751452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圖片 29" descr="rem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12" y="2000246"/>
            <a:ext cx="2237413" cy="2143140"/>
          </a:xfrm>
          <a:prstGeom prst="rect">
            <a:avLst/>
          </a:prstGeom>
        </p:spPr>
      </p:pic>
      <p:sp>
        <p:nvSpPr>
          <p:cNvPr id="670" name="Shape 670"/>
          <p:cNvSpPr txBox="1"/>
          <p:nvPr/>
        </p:nvSpPr>
        <p:spPr>
          <a:xfrm>
            <a:off x="819550" y="1914898"/>
            <a:ext cx="1966500" cy="371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zh-TW" sz="1800" b="1" dirty="0">
                <a:solidFill>
                  <a:srgbClr val="FFFFFF"/>
                </a:solidFill>
                <a:latin typeface="+mj-lt"/>
                <a:ea typeface="Calibri"/>
                <a:cs typeface="Calibri"/>
                <a:sym typeface="Calibri"/>
              </a:rPr>
              <a:t>Install &amp;Login</a:t>
            </a:r>
          </a:p>
        </p:txBody>
      </p:sp>
      <p:sp>
        <p:nvSpPr>
          <p:cNvPr id="18" name="標題 1"/>
          <p:cNvSpPr>
            <a:spLocks noGrp="1"/>
          </p:cNvSpPr>
          <p:nvPr>
            <p:ph type="title"/>
          </p:nvPr>
        </p:nvSpPr>
        <p:spPr>
          <a:xfrm>
            <a:off x="0" y="357172"/>
            <a:ext cx="9144000" cy="660551"/>
          </a:xfrm>
        </p:spPr>
        <p:txBody>
          <a:bodyPr/>
          <a:lstStyle/>
          <a:p>
            <a:r>
              <a:rPr lang="ko-KR" altLang="en-US" sz="3200" dirty="0">
                <a:latin typeface="+mn-lt"/>
              </a:rPr>
              <a:t>쉬운 설치와 설정</a:t>
            </a:r>
            <a:r>
              <a:rPr lang="en-US" altLang="ko-KR" sz="3200" dirty="0">
                <a:latin typeface="+mn-lt"/>
              </a:rPr>
              <a:t>!</a:t>
            </a:r>
            <a:endParaRPr lang="zh-TW" altLang="en-US" sz="3200" dirty="0">
              <a:latin typeface="+mn-lt"/>
            </a:endParaRPr>
          </a:p>
        </p:txBody>
      </p:sp>
      <p:sp>
        <p:nvSpPr>
          <p:cNvPr id="25" name="Shape 83"/>
          <p:cNvSpPr/>
          <p:nvPr/>
        </p:nvSpPr>
        <p:spPr>
          <a:xfrm>
            <a:off x="714348" y="1357304"/>
            <a:ext cx="502330" cy="50233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lt1">
              <a:alpha val="22745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9" name="圖片 28" descr="audio_speakers_PNG1116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3306" y="2571750"/>
            <a:ext cx="3809405" cy="2571750"/>
          </a:xfrm>
          <a:prstGeom prst="rect">
            <a:avLst/>
          </a:prstGeom>
        </p:spPr>
      </p:pic>
      <p:sp>
        <p:nvSpPr>
          <p:cNvPr id="8" name="TextBox 30"/>
          <p:cNvSpPr txBox="1"/>
          <p:nvPr/>
        </p:nvSpPr>
        <p:spPr>
          <a:xfrm>
            <a:off x="285720" y="1214428"/>
            <a:ext cx="7286676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800"/>
              </a:spcBef>
              <a:buFont typeface="+mj-lt"/>
              <a:buAutoNum type="arabicPeriod"/>
            </a:pPr>
            <a:r>
              <a:rPr lang="en-US" altLang="ko-KR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App Center</a:t>
            </a:r>
            <a:r>
              <a:rPr lang="ko-KR" altLang="en-US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에서 </a:t>
            </a:r>
            <a:r>
              <a:rPr lang="en-US" altLang="ko-KR" sz="1800" dirty="0" err="1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QButton</a:t>
            </a:r>
            <a:r>
              <a:rPr lang="en-US" altLang="ko-KR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 </a:t>
            </a:r>
            <a:r>
              <a:rPr lang="ko-KR" altLang="en-US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설치</a:t>
            </a:r>
          </a:p>
          <a:p>
            <a:pPr marL="342900" indent="-342900">
              <a:spcBef>
                <a:spcPts val="1800"/>
              </a:spcBef>
              <a:buFont typeface="+mj-lt"/>
              <a:buAutoNum type="arabicPeriod"/>
            </a:pPr>
            <a:r>
              <a:rPr lang="en-US" altLang="ko-KR" sz="1800" dirty="0" err="1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QButton</a:t>
            </a:r>
            <a:r>
              <a:rPr lang="en-US" altLang="ko-KR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 </a:t>
            </a:r>
            <a:r>
              <a:rPr lang="ko-KR" altLang="en-US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실행 후 초기화 마법사 </a:t>
            </a:r>
            <a:r>
              <a:rPr lang="en-US" altLang="ko-KR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3</a:t>
            </a:r>
            <a:r>
              <a:rPr lang="ko-KR" altLang="en-US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단계 완료</a:t>
            </a:r>
          </a:p>
          <a:p>
            <a:pPr marL="342900" indent="-342900">
              <a:spcBef>
                <a:spcPts val="1800"/>
              </a:spcBef>
              <a:buFont typeface="+mj-lt"/>
              <a:buAutoNum type="arabicPeriod"/>
            </a:pPr>
            <a:r>
              <a:rPr lang="ko-KR" altLang="en-US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리모컨의 빨간색 버튼 입력</a:t>
            </a:r>
          </a:p>
          <a:p>
            <a:pPr marL="342900" indent="-342900">
              <a:spcBef>
                <a:spcPts val="1800"/>
              </a:spcBef>
              <a:buFont typeface="+mj-lt"/>
              <a:buAutoNum type="arabicPeriod"/>
            </a:pPr>
            <a:r>
              <a:rPr lang="en-US" altLang="ko-KR" sz="1800" dirty="0" err="1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QButton</a:t>
            </a:r>
            <a:r>
              <a:rPr lang="en-US" altLang="ko-KR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 </a:t>
            </a:r>
            <a:r>
              <a:rPr lang="ko-KR" altLang="en-US" sz="1800" dirty="0">
                <a:solidFill>
                  <a:schemeClr val="tx2">
                    <a:lumMod val="10000"/>
                  </a:schemeClr>
                </a:solidFill>
                <a:latin typeface="+mn-lt"/>
                <a:ea typeface="微軟正黑體" pitchFamily="34" charset="-120"/>
              </a:rPr>
              <a:t>기본 음악 재생 목록 감상</a:t>
            </a:r>
            <a:endParaRPr lang="en-US" altLang="zh-TW" sz="1800" dirty="0">
              <a:solidFill>
                <a:schemeClr val="tx2">
                  <a:lumMod val="10000"/>
                </a:schemeClr>
              </a:solidFill>
              <a:latin typeface="+mn-lt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4851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圖片 29" descr="Image 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8187" y="1142805"/>
            <a:ext cx="2787217" cy="1500383"/>
          </a:xfrm>
          <a:prstGeom prst="rect">
            <a:avLst/>
          </a:prstGeom>
        </p:spPr>
      </p:pic>
      <p:grpSp>
        <p:nvGrpSpPr>
          <p:cNvPr id="38" name="群組 37"/>
          <p:cNvGrpSpPr/>
          <p:nvPr/>
        </p:nvGrpSpPr>
        <p:grpSpPr>
          <a:xfrm>
            <a:off x="428596" y="2071684"/>
            <a:ext cx="5488360" cy="2286016"/>
            <a:chOff x="71406" y="2500312"/>
            <a:chExt cx="5831383" cy="2428892"/>
          </a:xfrm>
        </p:grpSpPr>
        <p:pic>
          <p:nvPicPr>
            <p:cNvPr id="13" name="圖片 12" descr="pimgpsh_fullsize_distr.png"/>
            <p:cNvPicPr>
              <a:picLocks noChangeAspect="1"/>
            </p:cNvPicPr>
            <p:nvPr/>
          </p:nvPicPr>
          <p:blipFill>
            <a:blip r:embed="rId4"/>
            <a:srcRect b="5556"/>
            <a:stretch>
              <a:fillRect/>
            </a:stretch>
          </p:blipFill>
          <p:spPr>
            <a:xfrm>
              <a:off x="281206" y="2500312"/>
              <a:ext cx="5019271" cy="2428892"/>
            </a:xfrm>
            <a:prstGeom prst="rect">
              <a:avLst/>
            </a:prstGeom>
          </p:spPr>
        </p:pic>
        <p:sp>
          <p:nvSpPr>
            <p:cNvPr id="14" name="Rectangle 1"/>
            <p:cNvSpPr/>
            <p:nvPr/>
          </p:nvSpPr>
          <p:spPr>
            <a:xfrm>
              <a:off x="71406" y="2901855"/>
              <a:ext cx="1745766" cy="5559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b="1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Music Station</a:t>
              </a:r>
            </a:p>
            <a:p>
              <a:r>
                <a:rPr lang="ko-KR" altLang="en-US" dirty="0">
                  <a:solidFill>
                    <a:schemeClr val="bg2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다음 곡</a:t>
              </a:r>
              <a:endParaRPr lang="en-US" altLang="zh-TW" dirty="0">
                <a:solidFill>
                  <a:schemeClr val="bg2"/>
                </a:solidFill>
                <a:latin typeface="+mn-lt"/>
                <a:ea typeface="微軟正黑體" pitchFamily="34" charset="-120"/>
                <a:cs typeface="Arial Unicode MS" pitchFamily="34" charset="-120"/>
              </a:endParaRPr>
            </a:p>
          </p:txBody>
        </p:sp>
        <p:sp>
          <p:nvSpPr>
            <p:cNvPr id="15" name="Rectangle 1"/>
            <p:cNvSpPr/>
            <p:nvPr/>
          </p:nvSpPr>
          <p:spPr>
            <a:xfrm>
              <a:off x="71406" y="3942467"/>
              <a:ext cx="2201184" cy="5559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b="1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Music Station</a:t>
              </a:r>
            </a:p>
            <a:p>
              <a:r>
                <a:rPr lang="ko-KR" altLang="en-US" dirty="0">
                  <a:solidFill>
                    <a:schemeClr val="bg2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음악 재생 중지</a:t>
              </a:r>
              <a:endParaRPr lang="zh-TW" altLang="en-US" dirty="0">
                <a:solidFill>
                  <a:schemeClr val="bg2"/>
                </a:solidFill>
                <a:latin typeface="+mn-lt"/>
              </a:endParaRPr>
            </a:p>
          </p:txBody>
        </p:sp>
        <p:sp>
          <p:nvSpPr>
            <p:cNvPr id="16" name="Rectangle 1"/>
            <p:cNvSpPr/>
            <p:nvPr/>
          </p:nvSpPr>
          <p:spPr>
            <a:xfrm>
              <a:off x="4229699" y="2863601"/>
              <a:ext cx="1606167" cy="5559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b="1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Music Station</a:t>
              </a:r>
            </a:p>
            <a:p>
              <a:r>
                <a:rPr lang="ko-KR" altLang="en-US" dirty="0">
                  <a:solidFill>
                    <a:schemeClr val="bg2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음악 재생</a:t>
              </a:r>
              <a:endParaRPr lang="en-US" altLang="zh-TW" dirty="0">
                <a:solidFill>
                  <a:schemeClr val="bg2"/>
                </a:solidFill>
                <a:latin typeface="+mn-lt"/>
                <a:ea typeface="微軟正黑體" pitchFamily="34" charset="-120"/>
                <a:cs typeface="Arial Unicode MS" pitchFamily="34" charset="-120"/>
              </a:endParaRPr>
            </a:p>
          </p:txBody>
        </p:sp>
        <p:sp>
          <p:nvSpPr>
            <p:cNvPr id="17" name="Rectangle 1"/>
            <p:cNvSpPr/>
            <p:nvPr/>
          </p:nvSpPr>
          <p:spPr>
            <a:xfrm>
              <a:off x="4296622" y="3867455"/>
              <a:ext cx="1606167" cy="5559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b="1" dirty="0">
                  <a:solidFill>
                    <a:srgbClr val="0070C0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NAS </a:t>
              </a:r>
            </a:p>
            <a:p>
              <a:r>
                <a:rPr lang="en-US" altLang="zh-TW" dirty="0">
                  <a:solidFill>
                    <a:schemeClr val="bg2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NAS</a:t>
              </a:r>
              <a:r>
                <a:rPr lang="ko-KR" altLang="en-US" dirty="0">
                  <a:solidFill>
                    <a:schemeClr val="bg2"/>
                  </a:solidFill>
                  <a:latin typeface="+mn-lt"/>
                  <a:ea typeface="微軟正黑體" pitchFamily="34" charset="-120"/>
                  <a:cs typeface="Arial Unicode MS" pitchFamily="34" charset="-120"/>
                </a:rPr>
                <a:t>를 재시작</a:t>
              </a:r>
              <a:endParaRPr lang="en-US" altLang="zh-TW" dirty="0">
                <a:solidFill>
                  <a:schemeClr val="bg2"/>
                </a:solidFill>
                <a:latin typeface="+mn-lt"/>
                <a:ea typeface="微軟正黑體" pitchFamily="34" charset="-120"/>
                <a:cs typeface="Arial Unicode MS" pitchFamily="34" charset="-120"/>
              </a:endParaRPr>
            </a:p>
          </p:txBody>
        </p:sp>
      </p:grpSp>
      <p:cxnSp>
        <p:nvCxnSpPr>
          <p:cNvPr id="56" name="直線接點 55"/>
          <p:cNvCxnSpPr/>
          <p:nvPr/>
        </p:nvCxnSpPr>
        <p:spPr>
          <a:xfrm rot="5400000">
            <a:off x="4358480" y="4285468"/>
            <a:ext cx="428628" cy="1588"/>
          </a:xfrm>
          <a:prstGeom prst="line">
            <a:avLst/>
          </a:prstGeom>
          <a:ln w="28575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標題 1"/>
          <p:cNvSpPr>
            <a:spLocks noGrp="1"/>
          </p:cNvSpPr>
          <p:nvPr>
            <p:ph type="title"/>
          </p:nvPr>
        </p:nvSpPr>
        <p:spPr>
          <a:xfrm>
            <a:off x="214282" y="357170"/>
            <a:ext cx="8786873" cy="660551"/>
          </a:xfrm>
        </p:spPr>
        <p:txBody>
          <a:bodyPr/>
          <a:lstStyle/>
          <a:p>
            <a:r>
              <a:rPr lang="ko-KR" altLang="en-US" sz="3200" dirty="0">
                <a:latin typeface="+mn-lt"/>
              </a:rPr>
              <a:t>쉽고 직관적인 사용자 인터페이스</a:t>
            </a:r>
            <a:endParaRPr lang="zh-TW" altLang="en-US" sz="3200" dirty="0">
              <a:latin typeface="+mn-lt"/>
            </a:endParaRPr>
          </a:p>
        </p:txBody>
      </p:sp>
      <p:sp>
        <p:nvSpPr>
          <p:cNvPr id="26" name="Shape 120"/>
          <p:cNvSpPr/>
          <p:nvPr/>
        </p:nvSpPr>
        <p:spPr>
          <a:xfrm rot="5400000">
            <a:off x="3110356" y="-604406"/>
            <a:ext cx="428088" cy="4495464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" name="Shape 121"/>
          <p:cNvSpPr/>
          <p:nvPr/>
        </p:nvSpPr>
        <p:spPr>
          <a:xfrm rot="16200000" flipH="1">
            <a:off x="785786" y="1357304"/>
            <a:ext cx="576000" cy="576000"/>
          </a:xfrm>
          <a:prstGeom prst="ellipse">
            <a:avLst/>
          </a:prstGeom>
          <a:solidFill>
            <a:srgbClr val="3773E3"/>
          </a:solidFill>
          <a:ln w="50800" cap="flat" cmpd="sng">
            <a:solidFill>
              <a:srgbClr val="66CCFF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lt1"/>
              </a:solidFill>
              <a:latin typeface="Arial Black"/>
              <a:ea typeface="Arial Black"/>
              <a:cs typeface="Arial Black"/>
              <a:sym typeface="Arial Black"/>
            </a:endParaRPr>
          </a:p>
        </p:txBody>
      </p:sp>
      <p:sp>
        <p:nvSpPr>
          <p:cNvPr id="28" name="Shape 122"/>
          <p:cNvSpPr txBox="1"/>
          <p:nvPr/>
        </p:nvSpPr>
        <p:spPr>
          <a:xfrm>
            <a:off x="788885" y="1460638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2400" b="1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01</a:t>
            </a:r>
          </a:p>
        </p:txBody>
      </p:sp>
      <p:sp>
        <p:nvSpPr>
          <p:cNvPr id="29" name="Shape 123"/>
          <p:cNvSpPr txBox="1"/>
          <p:nvPr/>
        </p:nvSpPr>
        <p:spPr>
          <a:xfrm>
            <a:off x="1357290" y="1483975"/>
            <a:ext cx="4429156" cy="444833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ko-KR" altLang="en-US" b="1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  <a:t>컬러 버튼을 클릭해 규칙 생성 페이지 열기</a:t>
            </a:r>
            <a:endParaRPr lang="en-US" sz="1400" b="1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" name="Shape 120"/>
          <p:cNvSpPr/>
          <p:nvPr/>
        </p:nvSpPr>
        <p:spPr>
          <a:xfrm rot="5400000">
            <a:off x="4932025" y="3146089"/>
            <a:ext cx="428088" cy="2709514"/>
          </a:xfrm>
          <a:prstGeom prst="round2SameRect">
            <a:avLst>
              <a:gd name="adj1" fmla="val 48648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Shape 121"/>
          <p:cNvSpPr/>
          <p:nvPr/>
        </p:nvSpPr>
        <p:spPr>
          <a:xfrm rot="16200000" flipH="1">
            <a:off x="3500430" y="4214824"/>
            <a:ext cx="576000" cy="576000"/>
          </a:xfrm>
          <a:prstGeom prst="ellipse">
            <a:avLst/>
          </a:prstGeom>
          <a:solidFill>
            <a:srgbClr val="3773E3"/>
          </a:solidFill>
          <a:ln w="50800" cap="flat" cmpd="sng">
            <a:solidFill>
              <a:srgbClr val="66CCFF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lt1"/>
              </a:solidFill>
              <a:latin typeface="Arial Black"/>
              <a:ea typeface="Arial Black"/>
              <a:cs typeface="Arial Black"/>
              <a:sym typeface="Arial Black"/>
            </a:endParaRPr>
          </a:p>
        </p:txBody>
      </p:sp>
      <p:sp>
        <p:nvSpPr>
          <p:cNvPr id="34" name="Shape 122"/>
          <p:cNvSpPr txBox="1"/>
          <p:nvPr/>
        </p:nvSpPr>
        <p:spPr>
          <a:xfrm>
            <a:off x="3503529" y="4318158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2400" b="1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02</a:t>
            </a:r>
          </a:p>
        </p:txBody>
      </p:sp>
      <p:sp>
        <p:nvSpPr>
          <p:cNvPr id="35" name="Shape 123"/>
          <p:cNvSpPr txBox="1"/>
          <p:nvPr/>
        </p:nvSpPr>
        <p:spPr>
          <a:xfrm>
            <a:off x="4071934" y="4341495"/>
            <a:ext cx="2675311" cy="301957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ko-KR" altLang="en-US" b="1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  <a:t>규칙 활성화 및 비활성화</a:t>
            </a:r>
            <a:endParaRPr lang="en-US" altLang="zh-TW" b="1" dirty="0">
              <a:solidFill>
                <a:schemeClr val="bg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44" name="Shape 120"/>
          <p:cNvSpPr/>
          <p:nvPr/>
        </p:nvSpPr>
        <p:spPr>
          <a:xfrm rot="5400000">
            <a:off x="7289479" y="1502475"/>
            <a:ext cx="570964" cy="285239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Shape 121"/>
          <p:cNvSpPr/>
          <p:nvPr/>
        </p:nvSpPr>
        <p:spPr>
          <a:xfrm rot="16200000" flipH="1">
            <a:off x="5857884" y="2638692"/>
            <a:ext cx="576000" cy="576000"/>
          </a:xfrm>
          <a:prstGeom prst="ellipse">
            <a:avLst/>
          </a:prstGeom>
          <a:solidFill>
            <a:srgbClr val="3773E3"/>
          </a:solidFill>
          <a:ln w="50800" cap="flat" cmpd="sng">
            <a:solidFill>
              <a:srgbClr val="66CCFF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lt1"/>
              </a:solidFill>
              <a:latin typeface="Arial Black"/>
              <a:ea typeface="Arial Black"/>
              <a:cs typeface="Arial Black"/>
              <a:sym typeface="Arial Black"/>
            </a:endParaRPr>
          </a:p>
        </p:txBody>
      </p:sp>
      <p:sp>
        <p:nvSpPr>
          <p:cNvPr id="46" name="Shape 122"/>
          <p:cNvSpPr txBox="1"/>
          <p:nvPr/>
        </p:nvSpPr>
        <p:spPr>
          <a:xfrm>
            <a:off x="5860983" y="2742026"/>
            <a:ext cx="569802" cy="369332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2400" b="1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03</a:t>
            </a:r>
          </a:p>
        </p:txBody>
      </p:sp>
      <p:sp>
        <p:nvSpPr>
          <p:cNvPr id="43" name="Shape 123"/>
          <p:cNvSpPr txBox="1"/>
          <p:nvPr/>
        </p:nvSpPr>
        <p:spPr>
          <a:xfrm>
            <a:off x="6429388" y="2698421"/>
            <a:ext cx="3000396" cy="301957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ko-KR" altLang="en-US" b="1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  <a:t>앱을 왼쪽 상자에 드래그 앤 </a:t>
            </a:r>
            <a:br>
              <a:rPr lang="en-US" altLang="ko-KR" b="1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</a:br>
            <a:r>
              <a:rPr lang="ko-KR" altLang="en-US" b="1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  <a:t>드롭</a:t>
            </a:r>
            <a:endParaRPr lang="en-US" b="1" dirty="0">
              <a:solidFill>
                <a:schemeClr val="bg1"/>
              </a:solidFill>
              <a:latin typeface="+mn-lt"/>
              <a:ea typeface="微軟正黑體" pitchFamily="34" charset="-120"/>
            </a:endParaRPr>
          </a:p>
        </p:txBody>
      </p:sp>
      <p:cxnSp>
        <p:nvCxnSpPr>
          <p:cNvPr id="51" name="直線接點 50"/>
          <p:cNvCxnSpPr/>
          <p:nvPr/>
        </p:nvCxnSpPr>
        <p:spPr>
          <a:xfrm rot="5400000">
            <a:off x="2144299" y="2714229"/>
            <a:ext cx="1713718" cy="1588"/>
          </a:xfrm>
          <a:prstGeom prst="line">
            <a:avLst/>
          </a:prstGeom>
          <a:ln w="28575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線接點 53"/>
          <p:cNvCxnSpPr/>
          <p:nvPr/>
        </p:nvCxnSpPr>
        <p:spPr>
          <a:xfrm rot="5400000">
            <a:off x="8787604" y="2142328"/>
            <a:ext cx="714380" cy="1588"/>
          </a:xfrm>
          <a:prstGeom prst="line">
            <a:avLst/>
          </a:prstGeom>
          <a:ln w="28575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線接點 40"/>
          <p:cNvCxnSpPr/>
          <p:nvPr/>
        </p:nvCxnSpPr>
        <p:spPr>
          <a:xfrm rot="5400000">
            <a:off x="7073124" y="2499518"/>
            <a:ext cx="428628" cy="1588"/>
          </a:xfrm>
          <a:prstGeom prst="line">
            <a:avLst/>
          </a:prstGeom>
          <a:ln w="28575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530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35"/>
          <p:cNvSpPr txBox="1">
            <a:spLocks noGrp="1"/>
          </p:cNvSpPr>
          <p:nvPr>
            <p:ph type="title"/>
          </p:nvPr>
        </p:nvSpPr>
        <p:spPr>
          <a:xfrm>
            <a:off x="0" y="357172"/>
            <a:ext cx="9144000" cy="85725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ko-KR" altLang="en-US" sz="3200" dirty="0">
                <a:solidFill>
                  <a:schemeClr val="bg1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한 번의 버튼 터치로 모든 작업을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pic>
        <p:nvPicPr>
          <p:cNvPr id="13" name="圖片 12" descr="QButton_icon_51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72" y="1285866"/>
            <a:ext cx="1296144" cy="1067059"/>
          </a:xfrm>
          <a:prstGeom prst="rect">
            <a:avLst/>
          </a:prstGeom>
        </p:spPr>
      </p:pic>
      <p:grpSp>
        <p:nvGrpSpPr>
          <p:cNvPr id="18" name="群組 17"/>
          <p:cNvGrpSpPr/>
          <p:nvPr/>
        </p:nvGrpSpPr>
        <p:grpSpPr>
          <a:xfrm>
            <a:off x="4000496" y="1275606"/>
            <a:ext cx="3929090" cy="2880320"/>
            <a:chOff x="4000496" y="1275606"/>
            <a:chExt cx="3929090" cy="2880320"/>
          </a:xfrm>
        </p:grpSpPr>
        <p:grpSp>
          <p:nvGrpSpPr>
            <p:cNvPr id="19" name="群組 18"/>
            <p:cNvGrpSpPr/>
            <p:nvPr/>
          </p:nvGrpSpPr>
          <p:grpSpPr>
            <a:xfrm>
              <a:off x="4000496" y="1275606"/>
              <a:ext cx="3929090" cy="2880320"/>
              <a:chOff x="5220072" y="1275606"/>
              <a:chExt cx="3929090" cy="2880320"/>
            </a:xfrm>
          </p:grpSpPr>
          <p:sp>
            <p:nvSpPr>
              <p:cNvPr id="21" name="Shape 79"/>
              <p:cNvSpPr/>
              <p:nvPr/>
            </p:nvSpPr>
            <p:spPr>
              <a:xfrm>
                <a:off x="5220072" y="1275606"/>
                <a:ext cx="3600400" cy="2880320"/>
              </a:xfrm>
              <a:prstGeom prst="roundRect">
                <a:avLst>
                  <a:gd name="adj" fmla="val 3968"/>
                </a:avLst>
              </a:prstGeom>
              <a:solidFill>
                <a:srgbClr val="3773E3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2" name="Shape 83"/>
              <p:cNvSpPr/>
              <p:nvPr/>
            </p:nvSpPr>
            <p:spPr>
              <a:xfrm rot="5400000">
                <a:off x="8100392" y="1419622"/>
                <a:ext cx="502330" cy="502330"/>
              </a:xfrm>
              <a:prstGeom prst="halfFrame">
                <a:avLst>
                  <a:gd name="adj1" fmla="val 23728"/>
                  <a:gd name="adj2" fmla="val 24642"/>
                </a:avLst>
              </a:prstGeom>
              <a:solidFill>
                <a:schemeClr val="lt1">
                  <a:alpha val="22745"/>
                </a:schemeClr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3" name="TextBox 11"/>
              <p:cNvSpPr txBox="1"/>
              <p:nvPr/>
            </p:nvSpPr>
            <p:spPr>
              <a:xfrm>
                <a:off x="5364088" y="1563638"/>
                <a:ext cx="378507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2000" b="1" dirty="0">
                    <a:solidFill>
                      <a:schemeClr val="bg1"/>
                    </a:solidFill>
                    <a:latin typeface="+mn-lt"/>
                    <a:ea typeface="微軟正黑體" pitchFamily="34" charset="-120"/>
                  </a:rPr>
                  <a:t>지원 예정 모델 **</a:t>
                </a:r>
                <a:endParaRPr lang="en-US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endParaRPr>
              </a:p>
            </p:txBody>
          </p:sp>
          <p:sp>
            <p:nvSpPr>
              <p:cNvPr id="24" name="TextBox 11"/>
              <p:cNvSpPr txBox="1"/>
              <p:nvPr/>
            </p:nvSpPr>
            <p:spPr>
              <a:xfrm>
                <a:off x="5364088" y="2139702"/>
                <a:ext cx="3312368" cy="17851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1800" dirty="0">
                    <a:solidFill>
                      <a:schemeClr val="bg1"/>
                    </a:solidFill>
                    <a:latin typeface="+mn-lt"/>
                    <a:ea typeface="微軟正黑體" pitchFamily="34" charset="-120"/>
                  </a:rPr>
                  <a:t>TS-X53A </a:t>
                </a:r>
                <a:endParaRPr lang="en-US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endParaRPr>
              </a:p>
              <a:p>
                <a:r>
                  <a:rPr lang="en-US" sz="1800" dirty="0">
                    <a:solidFill>
                      <a:schemeClr val="bg1"/>
                    </a:solidFill>
                    <a:latin typeface="+mn-lt"/>
                    <a:ea typeface="微軟正黑體" pitchFamily="34" charset="-120"/>
                  </a:rPr>
                  <a:t>TS-X51A</a:t>
                </a:r>
              </a:p>
              <a:p>
                <a:r>
                  <a:rPr lang="en-US" sz="1800" dirty="0">
                    <a:solidFill>
                      <a:schemeClr val="bg1"/>
                    </a:solidFill>
                    <a:latin typeface="+mn-lt"/>
                    <a:ea typeface="微軟正黑體" pitchFamily="34" charset="-120"/>
                  </a:rPr>
                  <a:t>TS-X51+</a:t>
                </a:r>
              </a:p>
              <a:p>
                <a:r>
                  <a:rPr lang="en-US" sz="1800" dirty="0">
                    <a:solidFill>
                      <a:schemeClr val="bg1"/>
                    </a:solidFill>
                    <a:latin typeface="+mn-lt"/>
                    <a:ea typeface="微軟正黑體" pitchFamily="34" charset="-120"/>
                  </a:rPr>
                  <a:t>TVS-X82 (1282T, 882T, 682T, 1282, 882, 682)</a:t>
                </a:r>
              </a:p>
              <a:p>
                <a:endParaRPr lang="en-US" sz="2000" dirty="0">
                  <a:solidFill>
                    <a:schemeClr val="bg1"/>
                  </a:solidFill>
                  <a:latin typeface="+mn-lt"/>
                  <a:ea typeface="微軟正黑體" pitchFamily="34" charset="-120"/>
                </a:endParaRPr>
              </a:p>
            </p:txBody>
          </p:sp>
        </p:grpSp>
        <p:sp>
          <p:nvSpPr>
            <p:cNvPr id="20" name="矩形 19"/>
            <p:cNvSpPr/>
            <p:nvPr/>
          </p:nvSpPr>
          <p:spPr>
            <a:xfrm>
              <a:off x="4214810" y="3643320"/>
              <a:ext cx="3074881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ko-KR" altLang="en-US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** </a:t>
              </a:r>
              <a:r>
                <a:rPr lang="en-US" altLang="ko-KR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RM-IR004 </a:t>
              </a:r>
              <a:r>
                <a:rPr lang="ko-KR" altLang="en-US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리모컨과 함께 사용 시 </a:t>
              </a:r>
              <a:endParaRPr lang="zh-TW" altLang="en-US" dirty="0"/>
            </a:p>
          </p:txBody>
        </p:sp>
      </p:grpSp>
      <p:grpSp>
        <p:nvGrpSpPr>
          <p:cNvPr id="25" name="群組 24"/>
          <p:cNvGrpSpPr/>
          <p:nvPr/>
        </p:nvGrpSpPr>
        <p:grpSpPr>
          <a:xfrm>
            <a:off x="179512" y="1275606"/>
            <a:ext cx="4608512" cy="2880320"/>
            <a:chOff x="179512" y="1275606"/>
            <a:chExt cx="4608512" cy="2880320"/>
          </a:xfrm>
        </p:grpSpPr>
        <p:sp>
          <p:nvSpPr>
            <p:cNvPr id="26" name="Shape 79"/>
            <p:cNvSpPr/>
            <p:nvPr/>
          </p:nvSpPr>
          <p:spPr>
            <a:xfrm>
              <a:off x="179512" y="1275606"/>
              <a:ext cx="3606670" cy="2880320"/>
            </a:xfrm>
            <a:prstGeom prst="roundRect">
              <a:avLst>
                <a:gd name="adj" fmla="val 3968"/>
              </a:avLst>
            </a:prstGeom>
            <a:solidFill>
              <a:srgbClr val="3773E3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7" name="TextBox 11"/>
            <p:cNvSpPr txBox="1"/>
            <p:nvPr/>
          </p:nvSpPr>
          <p:spPr>
            <a:xfrm>
              <a:off x="395536" y="1563638"/>
              <a:ext cx="266429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00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지원되는 모델</a:t>
              </a:r>
              <a:endParaRPr lang="en-US" sz="2000" dirty="0">
                <a:solidFill>
                  <a:schemeClr val="bg1"/>
                </a:solidFill>
                <a:latin typeface="+mn-lt"/>
                <a:ea typeface="微軟正黑體" pitchFamily="34" charset="-120"/>
              </a:endParaRPr>
            </a:p>
          </p:txBody>
        </p:sp>
        <p:sp>
          <p:nvSpPr>
            <p:cNvPr id="28" name="TextBox 11"/>
            <p:cNvSpPr txBox="1"/>
            <p:nvPr/>
          </p:nvSpPr>
          <p:spPr>
            <a:xfrm>
              <a:off x="395536" y="2067694"/>
              <a:ext cx="4392488" cy="20621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TS-X53B</a:t>
              </a:r>
              <a:r>
                <a:rPr lang="zh-TW" altLang="en-US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 </a:t>
              </a:r>
              <a:endParaRPr lang="en-US" altLang="zh-TW" sz="1800" dirty="0">
                <a:solidFill>
                  <a:schemeClr val="bg1"/>
                </a:solidFill>
                <a:latin typeface="+mn-lt"/>
                <a:ea typeface="微軟正黑體" pitchFamily="34" charset="-120"/>
              </a:endParaRPr>
            </a:p>
            <a:p>
              <a:r>
                <a:rPr lang="en-US" altLang="zh-TW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TS-453Bmini **</a:t>
              </a:r>
            </a:p>
            <a:p>
              <a:r>
                <a:rPr lang="ko-KR" altLang="en-US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**</a:t>
              </a:r>
              <a:r>
                <a:rPr lang="en-US" altLang="ko-KR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RM-IR004 </a:t>
              </a:r>
              <a:r>
                <a:rPr lang="ko-KR" altLang="en-US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리모컨과 함께 사용 시 </a:t>
              </a:r>
              <a:r>
                <a:rPr lang="en-US" altLang="zh-TW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 </a:t>
              </a:r>
            </a:p>
            <a:p>
              <a:r>
                <a:rPr lang="en-US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TVS-X73 </a:t>
              </a:r>
            </a:p>
            <a:p>
              <a:r>
                <a:rPr lang="en-US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TVS-X82 (1282T3, 882BR, </a:t>
              </a:r>
            </a:p>
            <a:p>
              <a:r>
                <a:rPr lang="en-US" sz="18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882BRT3, 882ST2, 882ST3)</a:t>
              </a:r>
              <a:endParaRPr lang="en-US" altLang="zh-TW" sz="1800" dirty="0">
                <a:solidFill>
                  <a:schemeClr val="bg1"/>
                </a:solidFill>
                <a:latin typeface="+mn-lt"/>
                <a:ea typeface="微軟正黑體" pitchFamily="34" charset="-120"/>
              </a:endParaRPr>
            </a:p>
            <a:p>
              <a:endParaRPr lang="en-US" sz="24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29" name="Shape 83"/>
            <p:cNvSpPr/>
            <p:nvPr/>
          </p:nvSpPr>
          <p:spPr>
            <a:xfrm rot="5400000">
              <a:off x="3069538" y="1428742"/>
              <a:ext cx="502330" cy="502330"/>
            </a:xfrm>
            <a:prstGeom prst="halfFrame">
              <a:avLst>
                <a:gd name="adj1" fmla="val 23728"/>
                <a:gd name="adj2" fmla="val 24642"/>
              </a:avLst>
            </a:prstGeom>
            <a:solidFill>
              <a:schemeClr val="lt1">
                <a:alpha val="22745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342526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35"/>
          <p:cNvSpPr txBox="1">
            <a:spLocks noGrp="1"/>
          </p:cNvSpPr>
          <p:nvPr>
            <p:ph type="title"/>
          </p:nvPr>
        </p:nvSpPr>
        <p:spPr>
          <a:xfrm>
            <a:off x="0" y="357172"/>
            <a:ext cx="9144000" cy="85725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buSzPct val="25000"/>
            </a:pPr>
            <a:r>
              <a:rPr lang="ko-KR" altLang="en-US" sz="3200" dirty="0">
                <a:latin typeface="+mn-lt"/>
              </a:rPr>
              <a:t>간편 데모</a:t>
            </a:r>
            <a:endParaRPr lang="en-US" sz="3200" i="0" u="none" strike="noStrike" cap="none" dirty="0">
              <a:solidFill>
                <a:srgbClr val="FFFFFF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sp>
        <p:nvSpPr>
          <p:cNvPr id="14" name="Shape 83"/>
          <p:cNvSpPr/>
          <p:nvPr/>
        </p:nvSpPr>
        <p:spPr>
          <a:xfrm>
            <a:off x="500034" y="1214428"/>
            <a:ext cx="502330" cy="50233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2">
              <a:alpha val="22745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1"/>
          <p:cNvSpPr txBox="1"/>
          <p:nvPr/>
        </p:nvSpPr>
        <p:spPr>
          <a:xfrm>
            <a:off x="681000" y="1371953"/>
            <a:ext cx="4611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800" b="1" dirty="0">
                <a:solidFill>
                  <a:srgbClr val="3773E3"/>
                </a:solidFill>
                <a:latin typeface="+mn-lt"/>
                <a:ea typeface="微軟正黑體" pitchFamily="34" charset="-120"/>
              </a:rPr>
              <a:t>규칙 생성을 위한 앱은 어떻게 선택하나요</a:t>
            </a:r>
            <a:r>
              <a:rPr lang="en-US" altLang="ko-KR" sz="1800" b="1" dirty="0">
                <a:solidFill>
                  <a:srgbClr val="3773E3"/>
                </a:solidFill>
                <a:latin typeface="+mn-lt"/>
                <a:ea typeface="微軟正黑體" pitchFamily="34" charset="-120"/>
              </a:rPr>
              <a:t>?</a:t>
            </a:r>
            <a:endParaRPr lang="en-US" altLang="zh-TW" sz="1800" b="1" dirty="0">
              <a:solidFill>
                <a:srgbClr val="3773E3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17" name="文字版面配置區 4"/>
          <p:cNvSpPr txBox="1">
            <a:spLocks/>
          </p:cNvSpPr>
          <p:nvPr/>
        </p:nvSpPr>
        <p:spPr>
          <a:xfrm>
            <a:off x="714348" y="1714494"/>
            <a:ext cx="6000792" cy="100013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/>
          <a:p>
            <a:pPr marL="114300" lvl="0">
              <a:lnSpc>
                <a:spcPct val="115000"/>
              </a:lnSpc>
              <a:spcBef>
                <a:spcPts val="600"/>
              </a:spcBef>
              <a:buClr>
                <a:schemeClr val="dk2"/>
              </a:buClr>
              <a:buSzPct val="100000"/>
              <a:buFont typeface="Arial"/>
              <a:buChar char="•"/>
              <a:defRPr/>
            </a:pPr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 파란색 버튼을 클릭해 규칙 생성 페이지 열기</a:t>
            </a:r>
          </a:p>
          <a:p>
            <a:pPr marL="114300" lvl="0">
              <a:lnSpc>
                <a:spcPct val="115000"/>
              </a:lnSpc>
              <a:spcBef>
                <a:spcPts val="600"/>
              </a:spcBef>
              <a:buClr>
                <a:schemeClr val="dk2"/>
              </a:buClr>
              <a:buSzPct val="100000"/>
              <a:buFont typeface="Arial"/>
              <a:buChar char="•"/>
              <a:defRPr/>
            </a:pPr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 다른 앱을 왼쪽 상자에 드래그 앤 드롭해 이전 앱 대체</a:t>
            </a:r>
          </a:p>
          <a:p>
            <a:pPr marL="114300" lvl="0">
              <a:lnSpc>
                <a:spcPct val="115000"/>
              </a:lnSpc>
              <a:spcBef>
                <a:spcPts val="600"/>
              </a:spcBef>
              <a:buClr>
                <a:schemeClr val="dk2"/>
              </a:buClr>
              <a:buSzPct val="100000"/>
              <a:buFont typeface="Arial"/>
              <a:buChar char="•"/>
              <a:defRPr/>
            </a:pPr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 작업 선택 및 적용</a:t>
            </a:r>
            <a:r>
              <a:rPr lang="en-US" altLang="ko-KR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.</a:t>
            </a:r>
            <a:endParaRPr lang="zh-TW" altLang="en-US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微軟正黑體" pitchFamily="34" charset="-120"/>
              <a:cs typeface="Verdana"/>
              <a:sym typeface="Verdana"/>
            </a:endParaRPr>
          </a:p>
          <a:p>
            <a:pPr marL="11430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tabLst/>
              <a:defRPr/>
            </a:pPr>
            <a:endParaRPr kumimoji="0" lang="zh-TW" altLang="en-US" sz="1800" b="0" i="0" u="none" strike="noStrike" kern="0" cap="none" spc="0" normalizeH="0" baseline="0" noProof="0" dirty="0">
              <a:ln>
                <a:noFill/>
              </a:ln>
              <a:solidFill>
                <a:schemeClr val="dk2"/>
              </a:solidFill>
              <a:effectLst/>
              <a:uLnTx/>
              <a:uFillTx/>
              <a:latin typeface="+mn-lt"/>
              <a:ea typeface="微軟正黑體" pitchFamily="34" charset="-120"/>
              <a:cs typeface="Verdana"/>
              <a:sym typeface="Verdana"/>
            </a:endParaRPr>
          </a:p>
        </p:txBody>
      </p:sp>
      <p:grpSp>
        <p:nvGrpSpPr>
          <p:cNvPr id="34" name="群組 33"/>
          <p:cNvGrpSpPr/>
          <p:nvPr/>
        </p:nvGrpSpPr>
        <p:grpSpPr>
          <a:xfrm>
            <a:off x="500034" y="2786064"/>
            <a:ext cx="4214842" cy="1716776"/>
            <a:chOff x="500034" y="2998114"/>
            <a:chExt cx="4214842" cy="1716776"/>
          </a:xfrm>
        </p:grpSpPr>
        <p:grpSp>
          <p:nvGrpSpPr>
            <p:cNvPr id="18" name="群組 17"/>
            <p:cNvGrpSpPr/>
            <p:nvPr/>
          </p:nvGrpSpPr>
          <p:grpSpPr>
            <a:xfrm>
              <a:off x="500034" y="2998114"/>
              <a:ext cx="4214842" cy="502330"/>
              <a:chOff x="3605216" y="1890716"/>
              <a:chExt cx="4181494" cy="502330"/>
            </a:xfrm>
          </p:grpSpPr>
          <p:sp>
            <p:nvSpPr>
              <p:cNvPr id="19" name="Shape 83"/>
              <p:cNvSpPr/>
              <p:nvPr/>
            </p:nvSpPr>
            <p:spPr>
              <a:xfrm>
                <a:off x="3605216" y="1890716"/>
                <a:ext cx="502330" cy="502330"/>
              </a:xfrm>
              <a:prstGeom prst="halfFrame">
                <a:avLst>
                  <a:gd name="adj1" fmla="val 23728"/>
                  <a:gd name="adj2" fmla="val 24642"/>
                </a:avLst>
              </a:prstGeom>
              <a:solidFill>
                <a:schemeClr val="bg2">
                  <a:alpha val="22745"/>
                </a:schemeClr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>
                  <a:solidFill>
                    <a:schemeClr val="dk1"/>
                  </a:solidFill>
                  <a:latin typeface="+mn-lt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0" name="TextBox 11"/>
              <p:cNvSpPr txBox="1"/>
              <p:nvPr/>
            </p:nvSpPr>
            <p:spPr>
              <a:xfrm>
                <a:off x="3786182" y="1979067"/>
                <a:ext cx="40005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1800" b="1" dirty="0">
                    <a:solidFill>
                      <a:srgbClr val="3773E3"/>
                    </a:solidFill>
                    <a:latin typeface="+mn-lt"/>
                    <a:ea typeface="微軟正黑體" pitchFamily="34" charset="-120"/>
                  </a:rPr>
                  <a:t>다른 재생 목록은 어떻게 선택하나요</a:t>
                </a:r>
                <a:r>
                  <a:rPr lang="en-US" altLang="ko-KR" sz="1800" b="1" dirty="0">
                    <a:solidFill>
                      <a:srgbClr val="3773E3"/>
                    </a:solidFill>
                    <a:latin typeface="+mn-lt"/>
                    <a:ea typeface="微軟正黑體" pitchFamily="34" charset="-120"/>
                  </a:rPr>
                  <a:t>?</a:t>
                </a:r>
                <a:endParaRPr lang="en-US" altLang="zh-TW" sz="1800" b="1" dirty="0">
                  <a:solidFill>
                    <a:srgbClr val="3773E3"/>
                  </a:solidFill>
                  <a:latin typeface="+mn-lt"/>
                  <a:ea typeface="微軟正黑體" pitchFamily="34" charset="-120"/>
                </a:endParaRPr>
              </a:p>
            </p:txBody>
          </p:sp>
        </p:grpSp>
        <p:sp>
          <p:nvSpPr>
            <p:cNvPr id="25" name="文字版面配置區 4"/>
            <p:cNvSpPr txBox="1">
              <a:spLocks/>
            </p:cNvSpPr>
            <p:nvPr/>
          </p:nvSpPr>
          <p:spPr>
            <a:xfrm>
              <a:off x="716057" y="3429006"/>
              <a:ext cx="3998819" cy="128588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/>
            <a:lstStyle/>
            <a:p>
              <a:pPr marL="114300" lvl="0">
                <a:lnSpc>
                  <a:spcPct val="115000"/>
                </a:lnSpc>
                <a:spcBef>
                  <a:spcPts val="600"/>
                </a:spcBef>
                <a:buClr>
                  <a:schemeClr val="dk2"/>
                </a:buClr>
                <a:buSzPct val="100000"/>
                <a:buFont typeface="Arial"/>
                <a:buChar char="•"/>
                <a:defRPr/>
              </a:pPr>
              <a:r>
                <a:rPr lang="ko-KR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빨간색 버튼을 클릭해 규칙 생성 페이지 열기</a:t>
              </a:r>
              <a:r>
                <a:rPr lang="en-US" altLang="ko-KR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.</a:t>
              </a:r>
            </a:p>
            <a:p>
              <a:pPr marL="114300" lvl="0">
                <a:lnSpc>
                  <a:spcPct val="115000"/>
                </a:lnSpc>
                <a:spcBef>
                  <a:spcPts val="600"/>
                </a:spcBef>
                <a:buClr>
                  <a:schemeClr val="dk2"/>
                </a:buClr>
                <a:buSzPct val="100000"/>
                <a:buFont typeface="Arial"/>
                <a:buChar char="•"/>
                <a:defRPr/>
              </a:pPr>
              <a:r>
                <a:rPr lang="ko-KR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음악 </a:t>
              </a:r>
              <a:r>
                <a:rPr lang="en-US" altLang="ko-KR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1</a:t>
              </a:r>
              <a:r>
                <a:rPr lang="ko-KR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을 다른 재생 목록으로 선택</a:t>
              </a:r>
            </a:p>
            <a:p>
              <a:pPr marL="114300" lvl="0">
                <a:lnSpc>
                  <a:spcPct val="115000"/>
                </a:lnSpc>
                <a:spcBef>
                  <a:spcPts val="600"/>
                </a:spcBef>
                <a:buClr>
                  <a:schemeClr val="dk2"/>
                </a:buClr>
                <a:buSzPct val="100000"/>
                <a:buFont typeface="Arial"/>
                <a:buChar char="•"/>
                <a:defRPr/>
              </a:pPr>
              <a:r>
                <a:rPr lang="ko-KR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설정 적용</a:t>
              </a:r>
              <a:endParaRPr kumimoji="0" lang="zh-TW" altLang="en-US" sz="1800" b="0" i="0" u="none" strike="noStrike" kern="0" cap="none" spc="0" normalizeH="0" baseline="0" noProof="0" dirty="0">
                <a:ln>
                  <a:noFill/>
                </a:ln>
                <a:solidFill>
                  <a:schemeClr val="dk2"/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endParaRPr>
            </a:p>
          </p:txBody>
        </p:sp>
      </p:grpSp>
      <p:grpSp>
        <p:nvGrpSpPr>
          <p:cNvPr id="35" name="群組 34"/>
          <p:cNvGrpSpPr/>
          <p:nvPr/>
        </p:nvGrpSpPr>
        <p:grpSpPr>
          <a:xfrm>
            <a:off x="4713768" y="2791748"/>
            <a:ext cx="4716016" cy="1711092"/>
            <a:chOff x="4713768" y="3003798"/>
            <a:chExt cx="4716016" cy="1711092"/>
          </a:xfrm>
        </p:grpSpPr>
        <p:grpSp>
          <p:nvGrpSpPr>
            <p:cNvPr id="26" name="群組 17"/>
            <p:cNvGrpSpPr/>
            <p:nvPr/>
          </p:nvGrpSpPr>
          <p:grpSpPr>
            <a:xfrm>
              <a:off x="4713768" y="3003798"/>
              <a:ext cx="4181494" cy="502330"/>
              <a:chOff x="3605216" y="1890716"/>
              <a:chExt cx="4181494" cy="502330"/>
            </a:xfrm>
          </p:grpSpPr>
          <p:sp>
            <p:nvSpPr>
              <p:cNvPr id="31" name="Shape 83"/>
              <p:cNvSpPr/>
              <p:nvPr/>
            </p:nvSpPr>
            <p:spPr>
              <a:xfrm>
                <a:off x="3605216" y="1890716"/>
                <a:ext cx="502330" cy="502330"/>
              </a:xfrm>
              <a:prstGeom prst="halfFrame">
                <a:avLst>
                  <a:gd name="adj1" fmla="val 23728"/>
                  <a:gd name="adj2" fmla="val 24642"/>
                </a:avLst>
              </a:prstGeom>
              <a:solidFill>
                <a:schemeClr val="bg2">
                  <a:alpha val="22745"/>
                </a:schemeClr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>
                  <a:solidFill>
                    <a:schemeClr val="dk1"/>
                  </a:solidFill>
                  <a:latin typeface="+mn-lt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2" name="TextBox 11"/>
              <p:cNvSpPr txBox="1"/>
              <p:nvPr/>
            </p:nvSpPr>
            <p:spPr>
              <a:xfrm>
                <a:off x="3786182" y="1979067"/>
                <a:ext cx="40005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1800" b="1" dirty="0">
                    <a:solidFill>
                      <a:srgbClr val="3773E3"/>
                    </a:solidFill>
                    <a:latin typeface="+mn-lt"/>
                    <a:ea typeface="微軟正黑體" pitchFamily="34" charset="-120"/>
                  </a:rPr>
                  <a:t>채널을 어떻게 선택할 수 있나요</a:t>
                </a:r>
                <a:r>
                  <a:rPr lang="en-US" altLang="ko-KR" sz="1800" b="1" dirty="0">
                    <a:solidFill>
                      <a:srgbClr val="3773E3"/>
                    </a:solidFill>
                    <a:latin typeface="+mn-lt"/>
                    <a:ea typeface="微軟正黑體" pitchFamily="34" charset="-120"/>
                  </a:rPr>
                  <a:t>?</a:t>
                </a:r>
                <a:endParaRPr lang="en-US" altLang="zh-TW" sz="1800" b="1" dirty="0">
                  <a:solidFill>
                    <a:srgbClr val="3773E3"/>
                  </a:solidFill>
                  <a:latin typeface="+mn-lt"/>
                  <a:ea typeface="微軟正黑體" pitchFamily="34" charset="-120"/>
                </a:endParaRPr>
              </a:p>
            </p:txBody>
          </p:sp>
        </p:grpSp>
        <p:sp>
          <p:nvSpPr>
            <p:cNvPr id="33" name="文字版面配置區 4"/>
            <p:cNvSpPr txBox="1">
              <a:spLocks/>
            </p:cNvSpPr>
            <p:nvPr/>
          </p:nvSpPr>
          <p:spPr>
            <a:xfrm>
              <a:off x="4857784" y="3429006"/>
              <a:ext cx="4572000" cy="128588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/>
            <a:lstStyle/>
            <a:p>
              <a:pPr marL="114300" lvl="0">
                <a:lnSpc>
                  <a:spcPct val="115000"/>
                </a:lnSpc>
                <a:spcBef>
                  <a:spcPts val="600"/>
                </a:spcBef>
                <a:buClr>
                  <a:schemeClr val="dk2"/>
                </a:buClr>
                <a:buSzPct val="100000"/>
                <a:buFont typeface="Arial"/>
                <a:buChar char="•"/>
                <a:defRPr/>
              </a:pPr>
              <a:r>
                <a:rPr lang="ko-KR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노란색 버튼을 클릭해 규칙 생성 페이지 열기</a:t>
              </a:r>
              <a:r>
                <a:rPr lang="en-US" altLang="ko-KR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.</a:t>
              </a:r>
            </a:p>
            <a:p>
              <a:pPr marL="114300" lvl="0">
                <a:lnSpc>
                  <a:spcPct val="115000"/>
                </a:lnSpc>
                <a:spcBef>
                  <a:spcPts val="600"/>
                </a:spcBef>
                <a:buClr>
                  <a:schemeClr val="dk2"/>
                </a:buClr>
                <a:buSzPct val="100000"/>
                <a:buFont typeface="Arial"/>
                <a:buChar char="•"/>
                <a:defRPr/>
              </a:pPr>
              <a:r>
                <a:rPr lang="en-US" altLang="ko-KR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</a:t>
              </a:r>
              <a:r>
                <a:rPr lang="en-US" altLang="ko-KR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QButton</a:t>
              </a:r>
              <a:r>
                <a:rPr lang="ko-KR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에 다른 채널 선택</a:t>
              </a:r>
              <a:r>
                <a:rPr lang="en-US" altLang="ko-KR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.</a:t>
              </a:r>
            </a:p>
            <a:p>
              <a:pPr marL="114300" lvl="0">
                <a:lnSpc>
                  <a:spcPct val="115000"/>
                </a:lnSpc>
                <a:spcBef>
                  <a:spcPts val="600"/>
                </a:spcBef>
                <a:buClr>
                  <a:schemeClr val="dk2"/>
                </a:buClr>
                <a:buSzPct val="100000"/>
                <a:buFont typeface="Arial"/>
                <a:buChar char="•"/>
                <a:defRPr/>
              </a:pPr>
              <a:r>
                <a:rPr lang="ko-KR" altLang="en-US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微軟正黑體" pitchFamily="34" charset="-120"/>
                  <a:cs typeface="Verdana"/>
                  <a:sym typeface="Verdana"/>
                </a:rPr>
                <a:t> 적용</a:t>
              </a:r>
              <a:endParaRPr kumimoji="0" lang="zh-TW" altLang="en-US" sz="1800" b="0" i="0" u="none" strike="noStrike" kern="0" cap="none" spc="0" normalizeH="0" baseline="0" noProof="0" dirty="0">
                <a:ln>
                  <a:noFill/>
                </a:ln>
                <a:solidFill>
                  <a:schemeClr val="dk2"/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342526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50"/>
          <p:cNvSpPr/>
          <p:nvPr/>
        </p:nvSpPr>
        <p:spPr>
          <a:xfrm>
            <a:off x="0" y="1785932"/>
            <a:ext cx="9144000" cy="192882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 algn="ctr">
              <a:buClr>
                <a:srgbClr val="002060"/>
              </a:buClr>
              <a:buSzPct val="25000"/>
            </a:pPr>
            <a:r>
              <a:rPr lang="en-US" altLang="zh-TW" sz="6000" b="1" dirty="0">
                <a:solidFill>
                  <a:srgbClr val="002060"/>
                </a:solidFill>
                <a:latin typeface="+mn-lt"/>
              </a:rPr>
              <a:t>Thunderbolt NAS</a:t>
            </a:r>
            <a:endParaRPr lang="en-US" altLang="zh-TW" sz="4800" b="1" dirty="0">
              <a:solidFill>
                <a:srgbClr val="002060"/>
              </a:solidFill>
              <a:latin typeface="+mn-lt"/>
            </a:endParaRPr>
          </a:p>
          <a:p>
            <a:pPr lvl="0" algn="ctr">
              <a:buClr>
                <a:srgbClr val="002060"/>
              </a:buClr>
              <a:buSzPct val="25000"/>
            </a:pPr>
            <a:r>
              <a:rPr lang="ko-KR" altLang="en-US" sz="4800" dirty="0">
                <a:solidFill>
                  <a:srgbClr val="002060"/>
                </a:solidFill>
                <a:latin typeface="+mn-lt"/>
                <a:ea typeface="微軟正黑體" pitchFamily="34" charset="-120"/>
              </a:rPr>
              <a:t>애플리케이션</a:t>
            </a:r>
            <a:endParaRPr lang="zh-TW" sz="4400" i="0" u="none" strike="noStrike" cap="none" dirty="0">
              <a:solidFill>
                <a:srgbClr val="002060"/>
              </a:solidFill>
              <a:latin typeface="+mn-lt"/>
              <a:ea typeface="微軟正黑體" pitchFamily="34" charset="-120"/>
              <a:cs typeface="Microsoft JhengHei"/>
              <a:sym typeface="Microsoft JhengHe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D:\工作進行中\20170911直播母版16比9\20170925直播ppt元素\元素\閃.png"/>
          <p:cNvPicPr>
            <a:picLocks noChangeAspect="1" noChangeArrowheads="1"/>
          </p:cNvPicPr>
          <p:nvPr/>
        </p:nvPicPr>
        <p:blipFill>
          <a:blip r:embed="rId2">
            <a:lum bright="7000"/>
          </a:blip>
          <a:srcRect/>
          <a:stretch>
            <a:fillRect/>
          </a:stretch>
        </p:blipFill>
        <p:spPr bwMode="auto">
          <a:xfrm>
            <a:off x="2214546" y="1785932"/>
            <a:ext cx="8494713" cy="3187700"/>
          </a:xfrm>
          <a:prstGeom prst="rect">
            <a:avLst/>
          </a:prstGeom>
          <a:noFill/>
        </p:spPr>
      </p:pic>
      <p:pic>
        <p:nvPicPr>
          <p:cNvPr id="1027" name="Picture 3" descr="D:\工作進行中\20170911直播母版16比9\20170925直播ppt元素\元素\TVS-1582TU+TVS-882ST3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3429006"/>
            <a:ext cx="3360558" cy="1486092"/>
          </a:xfrm>
          <a:prstGeom prst="rect">
            <a:avLst/>
          </a:prstGeom>
          <a:noFill/>
        </p:spPr>
      </p:pic>
      <p:pic>
        <p:nvPicPr>
          <p:cNvPr id="1028" name="Picture 4" descr="D:\工作進行中\20170911直播母版16比9\20170925直播ppt元素\元素\TS-43BT3+33_b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28546" y="1857370"/>
            <a:ext cx="3700512" cy="3157316"/>
          </a:xfrm>
          <a:prstGeom prst="rect">
            <a:avLst/>
          </a:prstGeom>
          <a:noFill/>
        </p:spPr>
      </p:pic>
      <p:pic>
        <p:nvPicPr>
          <p:cNvPr id="1026" name="Picture 2" descr="D:\工作進行中\20170911直播母版16比9\20170925直播ppt元素\元素\TVS-X82T Series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14810" y="1512346"/>
            <a:ext cx="4762488" cy="1630908"/>
          </a:xfrm>
          <a:prstGeom prst="rect">
            <a:avLst/>
          </a:prstGeom>
          <a:noFill/>
        </p:spPr>
      </p:pic>
      <p:sp>
        <p:nvSpPr>
          <p:cNvPr id="15" name="TextBox 14"/>
          <p:cNvSpPr txBox="1"/>
          <p:nvPr/>
        </p:nvSpPr>
        <p:spPr>
          <a:xfrm>
            <a:off x="1643042" y="4643452"/>
            <a:ext cx="9701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+mj-lt"/>
              </a:rPr>
              <a:t>TS-453BT3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390932" y="4629346"/>
            <a:ext cx="10807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TVS-1582TU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105444" y="4629346"/>
            <a:ext cx="1072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TVS-882ST3</a:t>
            </a:r>
          </a:p>
        </p:txBody>
      </p:sp>
      <p:pic>
        <p:nvPicPr>
          <p:cNvPr id="20" name="Picture 6" descr="C:\Users\Coco Chiang\Desktop\20170911直播母版16比9\TS-453BT3_元素\TS-453BT3_封面_PPT元素\元素\Thunderbolt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00100" y="1285866"/>
            <a:ext cx="2276040" cy="528940"/>
          </a:xfrm>
          <a:prstGeom prst="rect">
            <a:avLst/>
          </a:prstGeom>
          <a:noFill/>
        </p:spPr>
      </p:pic>
      <p:sp>
        <p:nvSpPr>
          <p:cNvPr id="12" name="標題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z="3200" dirty="0">
                <a:latin typeface="+mn-lt"/>
              </a:rPr>
              <a:t>완벽한 </a:t>
            </a:r>
            <a:r>
              <a:rPr lang="en-US" altLang="ko-KR" sz="3200" dirty="0">
                <a:latin typeface="+mn-lt"/>
              </a:rPr>
              <a:t>Thunderbolt </a:t>
            </a:r>
            <a:r>
              <a:rPr lang="ko-KR" altLang="en-US" sz="3200" dirty="0">
                <a:latin typeface="+mn-lt"/>
              </a:rPr>
              <a:t>제품 라인</a:t>
            </a:r>
            <a:endParaRPr lang="zh-TW" altLang="en-US" sz="3200" dirty="0">
              <a:latin typeface="+mn-lt"/>
            </a:endParaRPr>
          </a:p>
        </p:txBody>
      </p:sp>
      <p:sp>
        <p:nvSpPr>
          <p:cNvPr id="14" name="TextBox 15"/>
          <p:cNvSpPr txBox="1"/>
          <p:nvPr/>
        </p:nvSpPr>
        <p:spPr>
          <a:xfrm>
            <a:off x="5953148" y="2798230"/>
            <a:ext cx="13821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+mj-lt"/>
                <a:ea typeface="微軟正黑體" pitchFamily="34" charset="-120"/>
              </a:rPr>
              <a:t>TVS-x82T </a:t>
            </a:r>
            <a:r>
              <a:rPr lang="ko-KR" altLang="en-US" sz="1200" dirty="0">
                <a:latin typeface="+mj-lt"/>
                <a:ea typeface="微軟正黑體" pitchFamily="34" charset="-120"/>
              </a:rPr>
              <a:t>시리즈</a:t>
            </a:r>
            <a:endParaRPr lang="en-US" sz="1200" dirty="0">
              <a:latin typeface="+mj-lt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716960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圓角矩形 21"/>
          <p:cNvSpPr/>
          <p:nvPr/>
        </p:nvSpPr>
        <p:spPr>
          <a:xfrm>
            <a:off x="466974" y="3643320"/>
            <a:ext cx="3890712" cy="1071570"/>
          </a:xfrm>
          <a:prstGeom prst="roundRect">
            <a:avLst/>
          </a:prstGeom>
          <a:noFill/>
          <a:ln>
            <a:solidFill>
              <a:srgbClr val="3773E3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z="3200" dirty="0">
                <a:latin typeface="+mj-lt"/>
              </a:rPr>
              <a:t>플랫폼이 다른 사용자간 협업</a:t>
            </a:r>
            <a:endParaRPr lang="en-US" sz="3200" dirty="0">
              <a:latin typeface="+mj-lt"/>
            </a:endParaRPr>
          </a:p>
        </p:txBody>
      </p:sp>
      <p:grpSp>
        <p:nvGrpSpPr>
          <p:cNvPr id="6" name="群組 5"/>
          <p:cNvGrpSpPr/>
          <p:nvPr/>
        </p:nvGrpSpPr>
        <p:grpSpPr>
          <a:xfrm>
            <a:off x="395536" y="1563638"/>
            <a:ext cx="8393868" cy="2008600"/>
            <a:chOff x="467544" y="1563638"/>
            <a:chExt cx="8393868" cy="2008600"/>
          </a:xfrm>
        </p:grpSpPr>
        <p:pic>
          <p:nvPicPr>
            <p:cNvPr id="11" name="Picture 10" descr="TBT_cross_platform_sharing.gi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19672" y="1681396"/>
              <a:ext cx="5897207" cy="1800200"/>
            </a:xfrm>
            <a:prstGeom prst="rect">
              <a:avLst/>
            </a:prstGeom>
          </p:spPr>
        </p:pic>
        <p:pic>
          <p:nvPicPr>
            <p:cNvPr id="14" name="Picture 2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71420" y="2000496"/>
              <a:ext cx="1089992" cy="1089992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15" name="圖片 5" descr="Apple-logo.jp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67544" y="2001702"/>
              <a:ext cx="1101896" cy="1101894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sp>
          <p:nvSpPr>
            <p:cNvPr id="12" name="TextBox 11"/>
            <p:cNvSpPr txBox="1"/>
            <p:nvPr/>
          </p:nvSpPr>
          <p:spPr>
            <a:xfrm>
              <a:off x="2699792" y="2761516"/>
              <a:ext cx="108012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Thunderbolt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5796136" y="2761516"/>
              <a:ext cx="93610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1200" dirty="0"/>
                <a:t>이더넷</a:t>
              </a:r>
              <a:endParaRPr lang="en-US" sz="1200" dirty="0"/>
            </a:p>
          </p:txBody>
        </p:sp>
        <p:cxnSp>
          <p:nvCxnSpPr>
            <p:cNvPr id="10" name="直線接點 9"/>
            <p:cNvCxnSpPr/>
            <p:nvPr/>
          </p:nvCxnSpPr>
          <p:spPr>
            <a:xfrm rot="10800000">
              <a:off x="4515023" y="2661538"/>
              <a:ext cx="2071702" cy="1588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線接點 17"/>
            <p:cNvCxnSpPr/>
            <p:nvPr/>
          </p:nvCxnSpPr>
          <p:spPr>
            <a:xfrm rot="10800000">
              <a:off x="2643174" y="2660332"/>
              <a:ext cx="2071702" cy="1588"/>
            </a:xfrm>
            <a:prstGeom prst="line">
              <a:avLst/>
            </a:prstGeom>
            <a:ln w="28575">
              <a:solidFill>
                <a:srgbClr val="3773E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8" name="Shape 238"/>
            <p:cNvPicPr preferRelativeResize="0"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737892" y="1563638"/>
              <a:ext cx="2000264" cy="20086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3" name="TextBox 11"/>
          <p:cNvSpPr txBox="1"/>
          <p:nvPr/>
        </p:nvSpPr>
        <p:spPr>
          <a:xfrm>
            <a:off x="574131" y="4435409"/>
            <a:ext cx="367525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100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Thunderbolt 3 (USB-C) -&gt; Thunderbolt 2 </a:t>
            </a:r>
            <a:r>
              <a:rPr lang="ko-KR" altLang="en-US" sz="1100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어댑터</a:t>
            </a:r>
            <a:r>
              <a:rPr lang="en-US" altLang="ko-KR" sz="1100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(</a:t>
            </a:r>
            <a:r>
              <a:rPr lang="en-US" altLang="zh-TW" sz="1100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Apple)</a:t>
            </a:r>
            <a:endParaRPr lang="en-US" sz="1100" dirty="0">
              <a:solidFill>
                <a:schemeClr val="bg2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9" name="Shape 882"/>
          <p:cNvSpPr/>
          <p:nvPr/>
        </p:nvSpPr>
        <p:spPr>
          <a:xfrm flipH="1">
            <a:off x="539552" y="3651870"/>
            <a:ext cx="273183" cy="21285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51626" y="29908"/>
                </a:moveTo>
                <a:cubicBezTo>
                  <a:pt x="55535" y="29908"/>
                  <a:pt x="58705" y="33750"/>
                  <a:pt x="58705" y="38489"/>
                </a:cubicBezTo>
                <a:cubicBezTo>
                  <a:pt x="58705" y="43229"/>
                  <a:pt x="55535" y="47071"/>
                  <a:pt x="51626" y="47071"/>
                </a:cubicBezTo>
                <a:cubicBezTo>
                  <a:pt x="47716" y="47071"/>
                  <a:pt x="44546" y="43229"/>
                  <a:pt x="44546" y="38489"/>
                </a:cubicBezTo>
                <a:cubicBezTo>
                  <a:pt x="44546" y="33750"/>
                  <a:pt x="47716" y="29908"/>
                  <a:pt x="51626" y="29908"/>
                </a:cubicBezTo>
                <a:close/>
                <a:moveTo>
                  <a:pt x="74345" y="29908"/>
                </a:moveTo>
                <a:cubicBezTo>
                  <a:pt x="78255" y="29908"/>
                  <a:pt x="81424" y="33750"/>
                  <a:pt x="81424" y="38489"/>
                </a:cubicBezTo>
                <a:cubicBezTo>
                  <a:pt x="81424" y="43229"/>
                  <a:pt x="78255" y="47071"/>
                  <a:pt x="74345" y="47071"/>
                </a:cubicBezTo>
                <a:cubicBezTo>
                  <a:pt x="70435" y="47071"/>
                  <a:pt x="67266" y="43229"/>
                  <a:pt x="67266" y="38489"/>
                </a:cubicBezTo>
                <a:cubicBezTo>
                  <a:pt x="67266" y="33750"/>
                  <a:pt x="70435" y="29908"/>
                  <a:pt x="74345" y="29908"/>
                </a:cubicBezTo>
                <a:close/>
                <a:moveTo>
                  <a:pt x="97064" y="29908"/>
                </a:moveTo>
                <a:cubicBezTo>
                  <a:pt x="100974" y="29908"/>
                  <a:pt x="104143" y="33750"/>
                  <a:pt x="104143" y="38489"/>
                </a:cubicBezTo>
                <a:cubicBezTo>
                  <a:pt x="104143" y="43229"/>
                  <a:pt x="100974" y="47071"/>
                  <a:pt x="97064" y="47071"/>
                </a:cubicBezTo>
                <a:cubicBezTo>
                  <a:pt x="93154" y="47071"/>
                  <a:pt x="89985" y="43229"/>
                  <a:pt x="89985" y="38489"/>
                </a:cubicBezTo>
                <a:cubicBezTo>
                  <a:pt x="89985" y="33750"/>
                  <a:pt x="93154" y="29908"/>
                  <a:pt x="97064" y="29908"/>
                </a:cubicBezTo>
                <a:close/>
                <a:moveTo>
                  <a:pt x="25253" y="25746"/>
                </a:moveTo>
                <a:lnTo>
                  <a:pt x="12341" y="25746"/>
                </a:lnTo>
                <a:cubicBezTo>
                  <a:pt x="5525" y="25746"/>
                  <a:pt x="0" y="32444"/>
                  <a:pt x="0" y="40707"/>
                </a:cubicBezTo>
                <a:lnTo>
                  <a:pt x="0" y="88250"/>
                </a:lnTo>
                <a:cubicBezTo>
                  <a:pt x="0" y="96512"/>
                  <a:pt x="5525" y="103210"/>
                  <a:pt x="12341" y="103210"/>
                </a:cubicBezTo>
                <a:lnTo>
                  <a:pt x="26542" y="103210"/>
                </a:lnTo>
                <a:cubicBezTo>
                  <a:pt x="23858" y="108250"/>
                  <a:pt x="24133" y="111919"/>
                  <a:pt x="10259" y="120000"/>
                </a:cubicBezTo>
                <a:cubicBezTo>
                  <a:pt x="33603" y="116808"/>
                  <a:pt x="37236" y="115403"/>
                  <a:pt x="48279" y="103210"/>
                </a:cubicBezTo>
                <a:lnTo>
                  <a:pt x="78967" y="103210"/>
                </a:lnTo>
                <a:cubicBezTo>
                  <a:pt x="83972" y="103210"/>
                  <a:pt x="88281" y="99599"/>
                  <a:pt x="90194" y="94396"/>
                </a:cubicBezTo>
                <a:cubicBezTo>
                  <a:pt x="82256" y="91458"/>
                  <a:pt x="75819" y="87372"/>
                  <a:pt x="68282" y="81348"/>
                </a:cubicBezTo>
                <a:lnTo>
                  <a:pt x="37594" y="81348"/>
                </a:lnTo>
                <a:cubicBezTo>
                  <a:pt x="30778" y="81348"/>
                  <a:pt x="25253" y="74650"/>
                  <a:pt x="25253" y="66387"/>
                </a:cubicBezTo>
                <a:lnTo>
                  <a:pt x="25253" y="25746"/>
                </a:lnTo>
                <a:close/>
                <a:moveTo>
                  <a:pt x="107658" y="0"/>
                </a:moveTo>
                <a:lnTo>
                  <a:pt x="41032" y="0"/>
                </a:lnTo>
                <a:cubicBezTo>
                  <a:pt x="34216" y="0"/>
                  <a:pt x="28690" y="6698"/>
                  <a:pt x="28690" y="14960"/>
                </a:cubicBezTo>
                <a:lnTo>
                  <a:pt x="28690" y="62503"/>
                </a:lnTo>
                <a:cubicBezTo>
                  <a:pt x="28690" y="70766"/>
                  <a:pt x="34216" y="77464"/>
                  <a:pt x="41032" y="77464"/>
                </a:cubicBezTo>
                <a:lnTo>
                  <a:pt x="71720" y="77464"/>
                </a:lnTo>
                <a:cubicBezTo>
                  <a:pt x="85817" y="88731"/>
                  <a:pt x="91486" y="90753"/>
                  <a:pt x="114830" y="93944"/>
                </a:cubicBezTo>
                <a:cubicBezTo>
                  <a:pt x="101210" y="84938"/>
                  <a:pt x="99704" y="85896"/>
                  <a:pt x="93457" y="77464"/>
                </a:cubicBezTo>
                <a:lnTo>
                  <a:pt x="107658" y="77464"/>
                </a:lnTo>
                <a:cubicBezTo>
                  <a:pt x="114474" y="77464"/>
                  <a:pt x="120000" y="70766"/>
                  <a:pt x="120000" y="62503"/>
                </a:cubicBezTo>
                <a:lnTo>
                  <a:pt x="120000" y="14960"/>
                </a:lnTo>
                <a:cubicBezTo>
                  <a:pt x="120000" y="6698"/>
                  <a:pt x="114474" y="0"/>
                  <a:pt x="10765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1" name="群組 20"/>
          <p:cNvGrpSpPr/>
          <p:nvPr/>
        </p:nvGrpSpPr>
        <p:grpSpPr>
          <a:xfrm>
            <a:off x="1043608" y="3931352"/>
            <a:ext cx="2736304" cy="504056"/>
            <a:chOff x="611560" y="3867894"/>
            <a:chExt cx="2736304" cy="504056"/>
          </a:xfrm>
        </p:grpSpPr>
        <p:sp>
          <p:nvSpPr>
            <p:cNvPr id="3" name="圓角矩形 2"/>
            <p:cNvSpPr/>
            <p:nvPr/>
          </p:nvSpPr>
          <p:spPr>
            <a:xfrm>
              <a:off x="611560" y="3867894"/>
              <a:ext cx="2736304" cy="504056"/>
            </a:xfrm>
            <a:prstGeom prst="roundRect">
              <a:avLst>
                <a:gd name="adj" fmla="val 11882"/>
              </a:avLst>
            </a:prstGeom>
            <a:solidFill>
              <a:srgbClr val="3773E3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pic>
          <p:nvPicPr>
            <p:cNvPr id="9" name="圖片 8" descr="MMEL2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712095" y="3055391"/>
              <a:ext cx="463225" cy="2088232"/>
            </a:xfrm>
            <a:prstGeom prst="rect">
              <a:avLst/>
            </a:prstGeom>
          </p:spPr>
        </p:pic>
      </p:grpSp>
      <p:sp>
        <p:nvSpPr>
          <p:cNvPr id="20" name="TextBox 11"/>
          <p:cNvSpPr txBox="1"/>
          <p:nvPr/>
        </p:nvSpPr>
        <p:spPr>
          <a:xfrm>
            <a:off x="1122589" y="3643320"/>
            <a:ext cx="367240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altLang="zh-TW" sz="1500" b="1" dirty="0">
                <a:solidFill>
                  <a:srgbClr val="000090"/>
                </a:solidFill>
                <a:latin typeface="+mj-lt"/>
                <a:ea typeface="微軟正黑體"/>
                <a:cs typeface="微軟正黑體"/>
              </a:rPr>
              <a:t>Thunderbolt 2 </a:t>
            </a:r>
            <a:r>
              <a:rPr lang="zh-TW" altLang="hu-HU" sz="1500" b="1" dirty="0">
                <a:solidFill>
                  <a:srgbClr val="000090"/>
                </a:solidFill>
                <a:latin typeface="+mj-lt"/>
                <a:ea typeface="微軟正黑體"/>
                <a:cs typeface="微軟正黑體"/>
              </a:rPr>
              <a:t>Ｍ</a:t>
            </a:r>
            <a:r>
              <a:rPr lang="hu-HU" altLang="zh-TW" sz="1500" b="1" dirty="0">
                <a:solidFill>
                  <a:srgbClr val="000090"/>
                </a:solidFill>
                <a:latin typeface="+mj-lt"/>
                <a:ea typeface="微軟正黑體"/>
                <a:cs typeface="微軟正黑體"/>
              </a:rPr>
              <a:t>ac/PC</a:t>
            </a:r>
            <a:endParaRPr lang="en-US" sz="1500" b="1" dirty="0">
              <a:solidFill>
                <a:srgbClr val="000090"/>
              </a:solidFill>
              <a:latin typeface="+mj-lt"/>
              <a:ea typeface="微軟正黑體"/>
              <a:cs typeface="微軟正黑體"/>
            </a:endParaRPr>
          </a:p>
        </p:txBody>
      </p:sp>
    </p:spTree>
    <p:extLst>
      <p:ext uri="{BB962C8B-B14F-4D97-AF65-F5344CB8AC3E}">
        <p14:creationId xmlns:p14="http://schemas.microsoft.com/office/powerpoint/2010/main" val="32978338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圖片 39" descr="24097332_xx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9454" y="1428742"/>
            <a:ext cx="2023215" cy="142108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411001"/>
            <a:ext cx="8786873" cy="660551"/>
          </a:xfrm>
        </p:spPr>
        <p:txBody>
          <a:bodyPr/>
          <a:lstStyle/>
          <a:p>
            <a:r>
              <a:rPr lang="en-US" altLang="ko-KR" sz="3200" dirty="0">
                <a:latin typeface="+mj-lt"/>
              </a:rPr>
              <a:t>USB 3.1 Gen 2 </a:t>
            </a:r>
            <a:r>
              <a:rPr lang="ko-KR" altLang="en-US" sz="3200" dirty="0">
                <a:latin typeface="+mj-lt"/>
              </a:rPr>
              <a:t>를 통한 고속 데이터 입력</a:t>
            </a:r>
            <a:endParaRPr lang="en-US" sz="3200" dirty="0">
              <a:latin typeface="+mj-lt"/>
            </a:endParaRPr>
          </a:p>
        </p:txBody>
      </p:sp>
      <p:pic>
        <p:nvPicPr>
          <p:cNvPr id="8" name="Shape 238"/>
          <p:cNvPicPr preferRelativeResize="0"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12" y="1779662"/>
            <a:ext cx="2294694" cy="2304256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Left-Right Arrow 18"/>
          <p:cNvSpPr/>
          <p:nvPr/>
        </p:nvSpPr>
        <p:spPr>
          <a:xfrm>
            <a:off x="2627784" y="1773128"/>
            <a:ext cx="1152128" cy="504056"/>
          </a:xfrm>
          <a:prstGeom prst="left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Left-Right Arrow 25"/>
          <p:cNvSpPr/>
          <p:nvPr/>
        </p:nvSpPr>
        <p:spPr>
          <a:xfrm>
            <a:off x="5796136" y="1845136"/>
            <a:ext cx="1008112" cy="504056"/>
          </a:xfrm>
          <a:prstGeom prst="left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16"/>
          <p:cNvCxnSpPr/>
          <p:nvPr/>
        </p:nvCxnSpPr>
        <p:spPr>
          <a:xfrm>
            <a:off x="2786050" y="2849828"/>
            <a:ext cx="6000792" cy="1588"/>
          </a:xfrm>
          <a:prstGeom prst="line">
            <a:avLst/>
          </a:prstGeom>
          <a:ln w="19050">
            <a:solidFill>
              <a:srgbClr val="3773E3"/>
            </a:solidFill>
            <a:prstDash val="solid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1" name="圖片 40" descr="圖片6.jpg"/>
          <p:cNvPicPr>
            <a:picLocks noChangeAspect="1"/>
          </p:cNvPicPr>
          <p:nvPr/>
        </p:nvPicPr>
        <p:blipFill>
          <a:blip r:embed="rId5"/>
          <a:srcRect l="-3830"/>
          <a:stretch>
            <a:fillRect/>
          </a:stretch>
        </p:blipFill>
        <p:spPr>
          <a:xfrm>
            <a:off x="3851920" y="1629112"/>
            <a:ext cx="1809672" cy="1013858"/>
          </a:xfrm>
          <a:prstGeom prst="rect">
            <a:avLst/>
          </a:prstGeom>
        </p:spPr>
      </p:pic>
      <p:sp>
        <p:nvSpPr>
          <p:cNvPr id="3" name="Rounded Rectangle 2"/>
          <p:cNvSpPr/>
          <p:nvPr/>
        </p:nvSpPr>
        <p:spPr>
          <a:xfrm>
            <a:off x="2123729" y="3108532"/>
            <a:ext cx="233694" cy="385460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19"/>
          <p:cNvSpPr txBox="1"/>
          <p:nvPr/>
        </p:nvSpPr>
        <p:spPr>
          <a:xfrm>
            <a:off x="3709044" y="1275606"/>
            <a:ext cx="18614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dirty="0">
                <a:latin typeface="+mn-lt"/>
                <a:ea typeface="微軟正黑體" pitchFamily="34" charset="-120"/>
              </a:rPr>
              <a:t>휴대용 </a:t>
            </a:r>
            <a:r>
              <a:rPr lang="es-ES" dirty="0">
                <a:latin typeface="+mn-lt"/>
                <a:ea typeface="微軟正黑體" pitchFamily="34" charset="-120"/>
              </a:rPr>
              <a:t>USB 3.1 SSD</a:t>
            </a:r>
            <a:endParaRPr lang="en-US" dirty="0">
              <a:latin typeface="+mn-lt"/>
              <a:ea typeface="微軟正黑體" pitchFamily="34" charset="-120"/>
            </a:endParaRPr>
          </a:p>
        </p:txBody>
      </p:sp>
      <p:sp>
        <p:nvSpPr>
          <p:cNvPr id="23" name="TextBox 34"/>
          <p:cNvSpPr txBox="1"/>
          <p:nvPr/>
        </p:nvSpPr>
        <p:spPr>
          <a:xfrm>
            <a:off x="7000892" y="1285866"/>
            <a:ext cx="2143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latin typeface="+mn-lt"/>
                <a:ea typeface="微軟正黑體" pitchFamily="34" charset="-120"/>
              </a:rPr>
              <a:t>친구의 컴퓨터</a:t>
            </a:r>
            <a:endParaRPr lang="en-US" dirty="0">
              <a:latin typeface="+mn-lt"/>
              <a:ea typeface="微軟正黑體" pitchFamily="34" charset="-120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547590" y="4143386"/>
            <a:ext cx="13292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dirty="0">
                <a:latin typeface="+mn-lt"/>
                <a:ea typeface="微軟正黑體" pitchFamily="34" charset="-120"/>
              </a:rPr>
              <a:t>내 </a:t>
            </a:r>
            <a:r>
              <a:rPr lang="en-US" altLang="zh-TW" dirty="0">
                <a:latin typeface="+mn-lt"/>
                <a:ea typeface="微軟正黑體" pitchFamily="34" charset="-120"/>
              </a:rPr>
              <a:t>TS-453BT3</a:t>
            </a:r>
            <a:endParaRPr lang="en-US" dirty="0">
              <a:latin typeface="+mn-lt"/>
              <a:ea typeface="微軟正黑體" pitchFamily="34" charset="-120"/>
            </a:endParaRPr>
          </a:p>
        </p:txBody>
      </p:sp>
      <p:sp>
        <p:nvSpPr>
          <p:cNvPr id="30" name="Left-Right Arrow 29"/>
          <p:cNvSpPr/>
          <p:nvPr/>
        </p:nvSpPr>
        <p:spPr>
          <a:xfrm>
            <a:off x="2627784" y="3357568"/>
            <a:ext cx="1152128" cy="504056"/>
          </a:xfrm>
          <a:prstGeom prst="left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Left-Right Arrow 30"/>
          <p:cNvSpPr/>
          <p:nvPr/>
        </p:nvSpPr>
        <p:spPr>
          <a:xfrm>
            <a:off x="5778466" y="3353578"/>
            <a:ext cx="1008112" cy="504056"/>
          </a:xfrm>
          <a:prstGeom prst="left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0" descr="f9821faeb32811c3337b39ebf21ac16d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0892" y="3169568"/>
            <a:ext cx="1393675" cy="1045256"/>
          </a:xfrm>
          <a:prstGeom prst="rect">
            <a:avLst/>
          </a:prstGeom>
        </p:spPr>
      </p:pic>
      <p:sp>
        <p:nvSpPr>
          <p:cNvPr id="33" name="Shape 902"/>
          <p:cNvSpPr/>
          <p:nvPr/>
        </p:nvSpPr>
        <p:spPr>
          <a:xfrm>
            <a:off x="8232391" y="3359315"/>
            <a:ext cx="411575" cy="344043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98823" y="107034"/>
                </a:moveTo>
                <a:lnTo>
                  <a:pt x="98823" y="113520"/>
                </a:lnTo>
                <a:lnTo>
                  <a:pt x="111175" y="113520"/>
                </a:lnTo>
                <a:lnTo>
                  <a:pt x="111175" y="107034"/>
                </a:lnTo>
                <a:close/>
                <a:moveTo>
                  <a:pt x="7941" y="107034"/>
                </a:moveTo>
                <a:lnTo>
                  <a:pt x="7941" y="113520"/>
                </a:lnTo>
                <a:lnTo>
                  <a:pt x="20293" y="113520"/>
                </a:lnTo>
                <a:lnTo>
                  <a:pt x="20293" y="107034"/>
                </a:lnTo>
                <a:close/>
                <a:moveTo>
                  <a:pt x="98823" y="94383"/>
                </a:moveTo>
                <a:lnTo>
                  <a:pt x="98823" y="100870"/>
                </a:lnTo>
                <a:lnTo>
                  <a:pt x="111175" y="100870"/>
                </a:lnTo>
                <a:lnTo>
                  <a:pt x="111175" y="94383"/>
                </a:lnTo>
                <a:close/>
                <a:moveTo>
                  <a:pt x="7941" y="94383"/>
                </a:moveTo>
                <a:lnTo>
                  <a:pt x="7941" y="100870"/>
                </a:lnTo>
                <a:lnTo>
                  <a:pt x="20293" y="100870"/>
                </a:lnTo>
                <a:lnTo>
                  <a:pt x="20293" y="94383"/>
                </a:lnTo>
                <a:close/>
                <a:moveTo>
                  <a:pt x="98823" y="81733"/>
                </a:moveTo>
                <a:lnTo>
                  <a:pt x="98823" y="88219"/>
                </a:lnTo>
                <a:lnTo>
                  <a:pt x="111175" y="88219"/>
                </a:lnTo>
                <a:lnTo>
                  <a:pt x="111175" y="81733"/>
                </a:lnTo>
                <a:close/>
                <a:moveTo>
                  <a:pt x="7941" y="81733"/>
                </a:moveTo>
                <a:lnTo>
                  <a:pt x="7941" y="88219"/>
                </a:lnTo>
                <a:lnTo>
                  <a:pt x="20293" y="88219"/>
                </a:lnTo>
                <a:lnTo>
                  <a:pt x="20293" y="81733"/>
                </a:lnTo>
                <a:close/>
                <a:moveTo>
                  <a:pt x="98823" y="69082"/>
                </a:moveTo>
                <a:lnTo>
                  <a:pt x="98823" y="75569"/>
                </a:lnTo>
                <a:lnTo>
                  <a:pt x="111175" y="75569"/>
                </a:lnTo>
                <a:lnTo>
                  <a:pt x="111175" y="69082"/>
                </a:lnTo>
                <a:close/>
                <a:moveTo>
                  <a:pt x="7941" y="69082"/>
                </a:moveTo>
                <a:lnTo>
                  <a:pt x="7941" y="75569"/>
                </a:lnTo>
                <a:lnTo>
                  <a:pt x="20293" y="75569"/>
                </a:lnTo>
                <a:lnTo>
                  <a:pt x="20293" y="69082"/>
                </a:lnTo>
                <a:close/>
                <a:moveTo>
                  <a:pt x="98823" y="56432"/>
                </a:moveTo>
                <a:lnTo>
                  <a:pt x="98823" y="62919"/>
                </a:lnTo>
                <a:lnTo>
                  <a:pt x="111175" y="62919"/>
                </a:lnTo>
                <a:lnTo>
                  <a:pt x="111175" y="56432"/>
                </a:lnTo>
                <a:close/>
                <a:moveTo>
                  <a:pt x="7941" y="56432"/>
                </a:moveTo>
                <a:lnTo>
                  <a:pt x="7941" y="62919"/>
                </a:lnTo>
                <a:lnTo>
                  <a:pt x="20293" y="62919"/>
                </a:lnTo>
                <a:lnTo>
                  <a:pt x="20293" y="56432"/>
                </a:lnTo>
                <a:close/>
                <a:moveTo>
                  <a:pt x="98823" y="43781"/>
                </a:moveTo>
                <a:lnTo>
                  <a:pt x="98823" y="50268"/>
                </a:lnTo>
                <a:lnTo>
                  <a:pt x="111175" y="50268"/>
                </a:lnTo>
                <a:lnTo>
                  <a:pt x="111175" y="43781"/>
                </a:lnTo>
                <a:close/>
                <a:moveTo>
                  <a:pt x="7941" y="43781"/>
                </a:moveTo>
                <a:lnTo>
                  <a:pt x="7941" y="50268"/>
                </a:lnTo>
                <a:lnTo>
                  <a:pt x="20293" y="50268"/>
                </a:lnTo>
                <a:lnTo>
                  <a:pt x="20293" y="43781"/>
                </a:lnTo>
                <a:close/>
                <a:moveTo>
                  <a:pt x="98823" y="31131"/>
                </a:moveTo>
                <a:lnTo>
                  <a:pt x="98823" y="37618"/>
                </a:lnTo>
                <a:lnTo>
                  <a:pt x="111175" y="37618"/>
                </a:lnTo>
                <a:lnTo>
                  <a:pt x="111175" y="31131"/>
                </a:lnTo>
                <a:close/>
                <a:moveTo>
                  <a:pt x="7941" y="31131"/>
                </a:moveTo>
                <a:lnTo>
                  <a:pt x="7941" y="37618"/>
                </a:lnTo>
                <a:lnTo>
                  <a:pt x="20293" y="37618"/>
                </a:lnTo>
                <a:lnTo>
                  <a:pt x="20293" y="31131"/>
                </a:lnTo>
                <a:close/>
                <a:moveTo>
                  <a:pt x="37203" y="24881"/>
                </a:moveTo>
                <a:lnTo>
                  <a:pt x="37203" y="95118"/>
                </a:lnTo>
                <a:lnTo>
                  <a:pt x="87817" y="60000"/>
                </a:lnTo>
                <a:close/>
                <a:moveTo>
                  <a:pt x="98823" y="18481"/>
                </a:moveTo>
                <a:lnTo>
                  <a:pt x="98823" y="24967"/>
                </a:lnTo>
                <a:lnTo>
                  <a:pt x="111175" y="24967"/>
                </a:lnTo>
                <a:lnTo>
                  <a:pt x="111175" y="18481"/>
                </a:lnTo>
                <a:close/>
                <a:moveTo>
                  <a:pt x="7941" y="18481"/>
                </a:moveTo>
                <a:lnTo>
                  <a:pt x="7941" y="24967"/>
                </a:lnTo>
                <a:lnTo>
                  <a:pt x="20293" y="24967"/>
                </a:lnTo>
                <a:lnTo>
                  <a:pt x="20293" y="18481"/>
                </a:lnTo>
                <a:close/>
                <a:moveTo>
                  <a:pt x="98823" y="5830"/>
                </a:moveTo>
                <a:lnTo>
                  <a:pt x="98823" y="12317"/>
                </a:lnTo>
                <a:lnTo>
                  <a:pt x="111175" y="12317"/>
                </a:lnTo>
                <a:lnTo>
                  <a:pt x="111175" y="5830"/>
                </a:lnTo>
                <a:close/>
                <a:moveTo>
                  <a:pt x="7941" y="5830"/>
                </a:moveTo>
                <a:lnTo>
                  <a:pt x="7941" y="12317"/>
                </a:lnTo>
                <a:lnTo>
                  <a:pt x="20293" y="12317"/>
                </a:lnTo>
                <a:lnTo>
                  <a:pt x="20293" y="5830"/>
                </a:lnTo>
                <a:close/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" name="Shape 906"/>
          <p:cNvSpPr/>
          <p:nvPr/>
        </p:nvSpPr>
        <p:spPr>
          <a:xfrm>
            <a:off x="8215338" y="3787943"/>
            <a:ext cx="428628" cy="284005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70993" y="25616"/>
                </a:moveTo>
                <a:cubicBezTo>
                  <a:pt x="74756" y="25616"/>
                  <a:pt x="77806" y="30257"/>
                  <a:pt x="77806" y="35981"/>
                </a:cubicBezTo>
                <a:cubicBezTo>
                  <a:pt x="77806" y="41706"/>
                  <a:pt x="74756" y="46347"/>
                  <a:pt x="70993" y="46347"/>
                </a:cubicBezTo>
                <a:cubicBezTo>
                  <a:pt x="67231" y="46347"/>
                  <a:pt x="64181" y="41706"/>
                  <a:pt x="64181" y="35981"/>
                </a:cubicBezTo>
                <a:cubicBezTo>
                  <a:pt x="64181" y="30257"/>
                  <a:pt x="67231" y="25616"/>
                  <a:pt x="70993" y="25616"/>
                </a:cubicBezTo>
                <a:close/>
                <a:moveTo>
                  <a:pt x="44353" y="15369"/>
                </a:moveTo>
                <a:lnTo>
                  <a:pt x="68961" y="82195"/>
                </a:lnTo>
                <a:lnTo>
                  <a:pt x="83818" y="47833"/>
                </a:lnTo>
                <a:lnTo>
                  <a:pt x="108131" y="104068"/>
                </a:lnTo>
                <a:lnTo>
                  <a:pt x="77016" y="104068"/>
                </a:lnTo>
                <a:lnTo>
                  <a:pt x="59504" y="104068"/>
                </a:lnTo>
                <a:lnTo>
                  <a:pt x="11689" y="104068"/>
                </a:lnTo>
                <a:close/>
                <a:moveTo>
                  <a:pt x="6666" y="9280"/>
                </a:moveTo>
                <a:lnTo>
                  <a:pt x="6666" y="110719"/>
                </a:lnTo>
                <a:lnTo>
                  <a:pt x="113333" y="110719"/>
                </a:lnTo>
                <a:lnTo>
                  <a:pt x="113333" y="9280"/>
                </a:lnTo>
                <a:close/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7" name="圖片 36" descr="c991a4b5-e756-45e9-b8be-bf4deb42d1e3_1.a76fc77aee09ad2ee33144366ce7fa32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58016" y="3526758"/>
            <a:ext cx="532514" cy="532514"/>
          </a:xfrm>
          <a:prstGeom prst="rect">
            <a:avLst/>
          </a:prstGeom>
        </p:spPr>
      </p:pic>
      <p:pic>
        <p:nvPicPr>
          <p:cNvPr id="38" name="圖片 37" descr="圖片6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57620" y="3301378"/>
            <a:ext cx="1357322" cy="970193"/>
          </a:xfrm>
          <a:prstGeom prst="rect">
            <a:avLst/>
          </a:prstGeom>
        </p:spPr>
      </p:pic>
      <p:sp>
        <p:nvSpPr>
          <p:cNvPr id="36" name="TextBox 21"/>
          <p:cNvSpPr txBox="1"/>
          <p:nvPr/>
        </p:nvSpPr>
        <p:spPr>
          <a:xfrm>
            <a:off x="3709044" y="2992033"/>
            <a:ext cx="2088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altLang="zh-TW" dirty="0">
                <a:latin typeface="+mn-lt"/>
                <a:ea typeface="微軟正黑體" pitchFamily="34" charset="-120"/>
              </a:rPr>
              <a:t>USB 3.1 </a:t>
            </a:r>
            <a:r>
              <a:rPr lang="ko-KR" altLang="en-US" dirty="0">
                <a:latin typeface="+mn-lt"/>
                <a:ea typeface="微軟正黑體" pitchFamily="34" charset="-120"/>
              </a:rPr>
              <a:t>카드 리더</a:t>
            </a:r>
            <a:endParaRPr lang="en-US" dirty="0">
              <a:latin typeface="+mn-lt"/>
              <a:ea typeface="微軟正黑體" pitchFamily="34" charset="-120"/>
            </a:endParaRPr>
          </a:p>
        </p:txBody>
      </p:sp>
      <p:sp>
        <p:nvSpPr>
          <p:cNvPr id="39" name="TextBox 35"/>
          <p:cNvSpPr txBox="1"/>
          <p:nvPr/>
        </p:nvSpPr>
        <p:spPr>
          <a:xfrm>
            <a:off x="7077649" y="2928940"/>
            <a:ext cx="12522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+mn-lt"/>
                <a:ea typeface="微軟正黑體" pitchFamily="34" charset="-120"/>
              </a:rPr>
              <a:t>DSLR </a:t>
            </a:r>
            <a:r>
              <a:rPr lang="ko-KR" altLang="en-US" dirty="0">
                <a:latin typeface="+mn-lt"/>
                <a:ea typeface="微軟正黑體" pitchFamily="34" charset="-120"/>
              </a:rPr>
              <a:t>카메라</a:t>
            </a:r>
            <a:endParaRPr lang="en-US" dirty="0">
              <a:latin typeface="+mn-lt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2102069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411001"/>
            <a:ext cx="8786873" cy="660551"/>
          </a:xfrm>
        </p:spPr>
        <p:txBody>
          <a:bodyPr/>
          <a:lstStyle/>
          <a:p>
            <a:r>
              <a:rPr lang="ko-KR" altLang="en-US" sz="3200" dirty="0">
                <a:latin typeface="+mj-lt"/>
              </a:rPr>
              <a:t>더 빠르고 넓으며 안전한 데이터 저장소</a:t>
            </a:r>
            <a:endParaRPr lang="en-US" sz="3200" dirty="0">
              <a:latin typeface="+mj-lt"/>
            </a:endParaRPr>
          </a:p>
        </p:txBody>
      </p:sp>
      <p:grpSp>
        <p:nvGrpSpPr>
          <p:cNvPr id="15" name="群組 14"/>
          <p:cNvGrpSpPr/>
          <p:nvPr/>
        </p:nvGrpSpPr>
        <p:grpSpPr>
          <a:xfrm>
            <a:off x="-32" y="1785932"/>
            <a:ext cx="3769195" cy="3071834"/>
            <a:chOff x="251520" y="1714494"/>
            <a:chExt cx="3944506" cy="3214710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rcRect b="3016"/>
            <a:stretch>
              <a:fillRect/>
            </a:stretch>
          </p:blipFill>
          <p:spPr>
            <a:xfrm>
              <a:off x="251520" y="3206986"/>
              <a:ext cx="3944506" cy="1722218"/>
            </a:xfrm>
            <a:prstGeom prst="rect">
              <a:avLst/>
            </a:prstGeom>
          </p:spPr>
        </p:pic>
        <p:pic>
          <p:nvPicPr>
            <p:cNvPr id="6" name="Shape 238"/>
            <p:cNvPicPr preferRelativeResize="0"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76250" y="2414898"/>
              <a:ext cx="938494" cy="94240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Picture 8" descr="IMAC.jpe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03" r="18704" b="1411"/>
            <a:stretch/>
          </p:blipFill>
          <p:spPr>
            <a:xfrm>
              <a:off x="857224" y="1797700"/>
              <a:ext cx="1872208" cy="1548172"/>
            </a:xfrm>
            <a:prstGeom prst="rect">
              <a:avLst/>
            </a:prstGeom>
          </p:spPr>
        </p:pic>
        <p:pic>
          <p:nvPicPr>
            <p:cNvPr id="11" name="Picture 6" descr="C:\Users\Coco Chiang\Desktop\20170911直播母版16比9\TS-453BT3_元素\TS-453BT3_封面_PPT元素\元素\Thunderbolt.png"/>
            <p:cNvPicPr>
              <a:picLocks noChangeAspect="1" noChangeArrowheads="1"/>
            </p:cNvPicPr>
            <p:nvPr/>
          </p:nvPicPr>
          <p:blipFill>
            <a:blip r:embed="rId5"/>
            <a:srcRect r="78737"/>
            <a:stretch>
              <a:fillRect/>
            </a:stretch>
          </p:blipFill>
          <p:spPr bwMode="auto">
            <a:xfrm>
              <a:off x="2928926" y="1714494"/>
              <a:ext cx="642942" cy="702684"/>
            </a:xfrm>
            <a:prstGeom prst="rect">
              <a:avLst/>
            </a:prstGeom>
            <a:noFill/>
          </p:spPr>
        </p:pic>
      </p:grpSp>
      <p:sp>
        <p:nvSpPr>
          <p:cNvPr id="28" name="Rectangle 27"/>
          <p:cNvSpPr/>
          <p:nvPr/>
        </p:nvSpPr>
        <p:spPr>
          <a:xfrm>
            <a:off x="3856592" y="3571882"/>
            <a:ext cx="1152128" cy="1285884"/>
          </a:xfrm>
          <a:prstGeom prst="rect">
            <a:avLst/>
          </a:prstGeom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grpSp>
        <p:nvGrpSpPr>
          <p:cNvPr id="16" name="群組 15"/>
          <p:cNvGrpSpPr/>
          <p:nvPr/>
        </p:nvGrpSpPr>
        <p:grpSpPr>
          <a:xfrm>
            <a:off x="3857620" y="1357304"/>
            <a:ext cx="1300184" cy="3429024"/>
            <a:chOff x="4071934" y="1357304"/>
            <a:chExt cx="1300184" cy="3429024"/>
          </a:xfrm>
        </p:grpSpPr>
        <p:sp>
          <p:nvSpPr>
            <p:cNvPr id="29" name="Rectangle 28"/>
            <p:cNvSpPr/>
            <p:nvPr/>
          </p:nvSpPr>
          <p:spPr>
            <a:xfrm>
              <a:off x="4071934" y="1419622"/>
              <a:ext cx="1152128" cy="2448272"/>
            </a:xfrm>
            <a:prstGeom prst="rect">
              <a:avLst/>
            </a:prstGeom>
            <a:gradFill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  <a:ln>
              <a:noFill/>
            </a:ln>
            <a:effectLst>
              <a:outerShdw blurRad="40000" dist="23000" dir="5400000" rotWithShape="0">
                <a:schemeClr val="tx1">
                  <a:alpha val="35000"/>
                </a:scheme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800" b="1" dirty="0">
                  <a:solidFill>
                    <a:schemeClr val="bg1"/>
                  </a:solidFill>
                  <a:effectLst>
                    <a:outerShdw blurRad="101600" dist="50800" dir="5400000" algn="ctr" rotWithShape="0">
                      <a:srgbClr val="000000">
                        <a:alpha val="31000"/>
                      </a:srgbClr>
                    </a:outerShdw>
                  </a:effectLst>
                  <a:latin typeface="+mj-lt"/>
                </a:rPr>
                <a:t>30TB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4075354" y="2931790"/>
              <a:ext cx="1146033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</a:rPr>
                <a:t>TS-453BT3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4289668" y="4509329"/>
              <a:ext cx="822223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atin typeface="+mj-lt"/>
                </a:rPr>
                <a:t>iMac 27”</a:t>
              </a:r>
            </a:p>
          </p:txBody>
        </p:sp>
        <p:sp>
          <p:nvSpPr>
            <p:cNvPr id="13" name="矩形 12"/>
            <p:cNvSpPr/>
            <p:nvPr/>
          </p:nvSpPr>
          <p:spPr>
            <a:xfrm>
              <a:off x="4289668" y="4143386"/>
              <a:ext cx="798826" cy="461665"/>
            </a:xfrm>
            <a:prstGeom prst="rect">
              <a:avLst/>
            </a:prstGeom>
            <a:effectLst>
              <a:outerShdw blurRad="50800" dist="38100" dir="2700000" sx="102000" sy="102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en-US" sz="2400" b="1" dirty="0">
                  <a:solidFill>
                    <a:schemeClr val="tx2"/>
                  </a:solidFill>
                  <a:effectLst>
                    <a:outerShdw blurRad="50800" dist="50800" dir="5400000" algn="ctr" rotWithShape="0">
                      <a:schemeClr val="tx1">
                        <a:alpha val="48000"/>
                      </a:schemeClr>
                    </a:outerShdw>
                  </a:effectLst>
                  <a:latin typeface="+mj-lt"/>
                </a:rPr>
                <a:t>3TB</a:t>
              </a:r>
            </a:p>
          </p:txBody>
        </p:sp>
        <p:sp>
          <p:nvSpPr>
            <p:cNvPr id="12" name="Shape 590"/>
            <p:cNvSpPr/>
            <p:nvPr/>
          </p:nvSpPr>
          <p:spPr>
            <a:xfrm>
              <a:off x="4071934" y="1357304"/>
              <a:ext cx="1300184" cy="965758"/>
            </a:xfrm>
            <a:custGeom>
              <a:avLst/>
              <a:gdLst/>
              <a:ahLst/>
              <a:cxnLst/>
              <a:rect l="0" t="0" r="0" b="0"/>
              <a:pathLst>
                <a:path w="120000" h="120000" extrusionOk="0">
                  <a:moveTo>
                    <a:pt x="60219" y="23920"/>
                  </a:moveTo>
                  <a:lnTo>
                    <a:pt x="99031" y="62795"/>
                  </a:lnTo>
                  <a:lnTo>
                    <a:pt x="99031" y="62795"/>
                  </a:lnTo>
                  <a:lnTo>
                    <a:pt x="99031" y="119999"/>
                  </a:lnTo>
                  <a:lnTo>
                    <a:pt x="74902" y="119999"/>
                  </a:lnTo>
                  <a:lnTo>
                    <a:pt x="74902" y="93509"/>
                  </a:lnTo>
                  <a:cubicBezTo>
                    <a:pt x="74902" y="89337"/>
                    <a:pt x="71525" y="85954"/>
                    <a:pt x="67359" y="85954"/>
                  </a:cubicBezTo>
                  <a:lnTo>
                    <a:pt x="53078" y="85954"/>
                  </a:lnTo>
                  <a:cubicBezTo>
                    <a:pt x="48912" y="85954"/>
                    <a:pt x="45535" y="89337"/>
                    <a:pt x="45535" y="93509"/>
                  </a:cubicBezTo>
                  <a:lnTo>
                    <a:pt x="45535" y="119999"/>
                  </a:lnTo>
                  <a:lnTo>
                    <a:pt x="21406" y="119999"/>
                  </a:lnTo>
                  <a:lnTo>
                    <a:pt x="21406" y="62795"/>
                  </a:lnTo>
                  <a:lnTo>
                    <a:pt x="21406" y="62795"/>
                  </a:lnTo>
                  <a:close/>
                  <a:moveTo>
                    <a:pt x="18957" y="4568"/>
                  </a:moveTo>
                  <a:lnTo>
                    <a:pt x="35017" y="4568"/>
                  </a:lnTo>
                  <a:lnTo>
                    <a:pt x="35017" y="20200"/>
                  </a:lnTo>
                  <a:lnTo>
                    <a:pt x="18957" y="36287"/>
                  </a:lnTo>
                  <a:close/>
                  <a:moveTo>
                    <a:pt x="60219" y="264"/>
                  </a:moveTo>
                  <a:lnTo>
                    <a:pt x="120000" y="62795"/>
                  </a:lnTo>
                  <a:lnTo>
                    <a:pt x="107816" y="62795"/>
                  </a:lnTo>
                  <a:lnTo>
                    <a:pt x="60219" y="13008"/>
                  </a:lnTo>
                  <a:close/>
                  <a:moveTo>
                    <a:pt x="60219" y="0"/>
                  </a:moveTo>
                  <a:lnTo>
                    <a:pt x="60219" y="12744"/>
                  </a:lnTo>
                  <a:lnTo>
                    <a:pt x="12273" y="62531"/>
                  </a:lnTo>
                  <a:lnTo>
                    <a:pt x="0" y="62531"/>
                  </a:lnTo>
                  <a:close/>
                </a:path>
              </a:pathLst>
            </a:custGeom>
            <a:solidFill>
              <a:schemeClr val="bg1">
                <a:alpha val="38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4" name="TextBox 30"/>
          <p:cNvSpPr txBox="1"/>
          <p:nvPr/>
        </p:nvSpPr>
        <p:spPr>
          <a:xfrm>
            <a:off x="5072066" y="1419622"/>
            <a:ext cx="3765774" cy="23391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spcBef>
                <a:spcPts val="1800"/>
              </a:spcBef>
              <a:buFont typeface="Wingdings" charset="2"/>
              <a:buChar char="ü"/>
            </a:pPr>
            <a:r>
              <a:rPr lang="en-US" altLang="zh-TW" sz="1600" dirty="0">
                <a:solidFill>
                  <a:srgbClr val="C00000"/>
                </a:solidFill>
                <a:latin typeface="+mj-lt"/>
                <a:ea typeface="微軟正黑體" pitchFamily="34" charset="-120"/>
              </a:rPr>
              <a:t>Thunderbolt 3 </a:t>
            </a:r>
            <a:r>
              <a:rPr lang="ko-KR" altLang="en-US" sz="1600" dirty="0">
                <a:solidFill>
                  <a:srgbClr val="C00000"/>
                </a:solidFill>
                <a:latin typeface="+mj-lt"/>
                <a:ea typeface="微軟正黑體" pitchFamily="34" charset="-120"/>
              </a:rPr>
              <a:t>를 통한 고속 엑세스</a:t>
            </a:r>
            <a:endParaRPr lang="en-US" altLang="zh-TW" sz="1600" dirty="0">
              <a:solidFill>
                <a:srgbClr val="C00000"/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spcBef>
                <a:spcPts val="1800"/>
              </a:spcBef>
              <a:buFont typeface="Wingdings" charset="2"/>
              <a:buChar char="ü"/>
            </a:pPr>
            <a:r>
              <a:rPr lang="ko-KR" altLang="en-US" sz="1600" dirty="0">
                <a:solidFill>
                  <a:srgbClr val="0070C0"/>
                </a:solidFill>
                <a:latin typeface="+mj-lt"/>
                <a:ea typeface="微軟正黑體" pitchFamily="34" charset="-120"/>
              </a:rPr>
              <a:t>용량을 </a:t>
            </a:r>
            <a:r>
              <a:rPr lang="en-US" altLang="ko-KR" sz="1600" b="1" dirty="0">
                <a:solidFill>
                  <a:srgbClr val="C00000"/>
                </a:solidFill>
                <a:latin typeface="+mj-lt"/>
                <a:ea typeface="微軟正黑體" pitchFamily="34" charset="-120"/>
              </a:rPr>
              <a:t>10</a:t>
            </a:r>
            <a:r>
              <a:rPr lang="ko-KR" altLang="en-US" sz="1600" b="1" dirty="0">
                <a:solidFill>
                  <a:srgbClr val="C00000"/>
                </a:solidFill>
                <a:latin typeface="+mj-lt"/>
                <a:ea typeface="微軟正黑體" pitchFamily="34" charset="-120"/>
              </a:rPr>
              <a:t>배</a:t>
            </a:r>
            <a:r>
              <a:rPr lang="ko-KR" altLang="en-US" sz="1600" dirty="0">
                <a:solidFill>
                  <a:srgbClr val="0070C0"/>
                </a:solidFill>
                <a:latin typeface="+mj-lt"/>
                <a:ea typeface="微軟正黑體" pitchFamily="34" charset="-120"/>
              </a:rPr>
              <a:t> 까지 확장</a:t>
            </a:r>
            <a:endParaRPr lang="en-US" altLang="zh-TW" sz="1600" dirty="0">
              <a:solidFill>
                <a:srgbClr val="0070C0"/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spcBef>
                <a:spcPts val="1800"/>
              </a:spcBef>
              <a:buFont typeface="Wingdings" charset="2"/>
              <a:buChar char="ü"/>
            </a:pPr>
            <a:r>
              <a:rPr lang="en-US" altLang="ko-KR" sz="1600" dirty="0">
                <a:solidFill>
                  <a:srgbClr val="0070C0"/>
                </a:solidFill>
                <a:latin typeface="+mj-lt"/>
                <a:ea typeface="微軟正黑體" pitchFamily="34" charset="-120"/>
              </a:rPr>
              <a:t>RAID </a:t>
            </a:r>
            <a:r>
              <a:rPr lang="ko-KR" altLang="en-US" sz="1600" dirty="0">
                <a:solidFill>
                  <a:srgbClr val="0070C0"/>
                </a:solidFill>
                <a:latin typeface="+mj-lt"/>
                <a:ea typeface="微軟正黑體" pitchFamily="34" charset="-120"/>
              </a:rPr>
              <a:t>데이터 보호</a:t>
            </a:r>
            <a:r>
              <a:rPr lang="en-US" altLang="ko-KR" sz="1600" dirty="0">
                <a:solidFill>
                  <a:srgbClr val="0070C0"/>
                </a:solidFill>
                <a:latin typeface="+mj-lt"/>
                <a:ea typeface="微軟正黑體" pitchFamily="34" charset="-120"/>
              </a:rPr>
              <a:t>: </a:t>
            </a:r>
            <a:r>
              <a:rPr lang="ko-KR" altLang="en-US" sz="1600" b="1" dirty="0">
                <a:solidFill>
                  <a:srgbClr val="C00000"/>
                </a:solidFill>
                <a:latin typeface="+mj-lt"/>
                <a:ea typeface="微軟正黑體" pitchFamily="34" charset="-120"/>
              </a:rPr>
              <a:t>가치 산정 불가능</a:t>
            </a:r>
            <a:endParaRPr lang="en-US" altLang="zh-TW" sz="1600" b="1" dirty="0">
              <a:solidFill>
                <a:srgbClr val="C00000"/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spcBef>
                <a:spcPts val="1800"/>
              </a:spcBef>
              <a:buFont typeface="Wingdings" charset="2"/>
              <a:buChar char="ü"/>
            </a:pPr>
            <a:r>
              <a:rPr lang="ko-KR" altLang="en-US" sz="1600" dirty="0">
                <a:solidFill>
                  <a:srgbClr val="0070C0"/>
                </a:solidFill>
                <a:latin typeface="+mj-lt"/>
                <a:ea typeface="微軟正黑體" pitchFamily="34" charset="-120"/>
              </a:rPr>
              <a:t>개인용 클라우드 드라이브</a:t>
            </a:r>
            <a:endParaRPr lang="en-US" altLang="zh-TW" sz="1600" dirty="0">
              <a:solidFill>
                <a:srgbClr val="0070C0"/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spcBef>
                <a:spcPts val="600"/>
              </a:spcBef>
              <a:buFont typeface="Wingdings" charset="2"/>
              <a:buChar char="ü"/>
            </a:pPr>
            <a:endParaRPr lang="en-US" altLang="zh-TW" sz="1800" dirty="0">
              <a:solidFill>
                <a:srgbClr val="008000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0228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411001"/>
            <a:ext cx="8786873" cy="660551"/>
          </a:xfrm>
        </p:spPr>
        <p:txBody>
          <a:bodyPr/>
          <a:lstStyle/>
          <a:p>
            <a:r>
              <a:rPr lang="en-US" sz="3200" dirty="0">
                <a:latin typeface="+mj-lt"/>
              </a:rPr>
              <a:t>Thunderbolt to Ethernet(T2E) </a:t>
            </a:r>
            <a:r>
              <a:rPr lang="ko-KR" altLang="en-US" sz="3200" dirty="0">
                <a:latin typeface="+mj-lt"/>
              </a:rPr>
              <a:t>기술</a:t>
            </a:r>
            <a:endParaRPr lang="en-US" sz="3200" dirty="0">
              <a:latin typeface="+mj-lt"/>
            </a:endParaRPr>
          </a:p>
        </p:txBody>
      </p:sp>
      <p:grpSp>
        <p:nvGrpSpPr>
          <p:cNvPr id="27" name="群組 26"/>
          <p:cNvGrpSpPr/>
          <p:nvPr/>
        </p:nvGrpSpPr>
        <p:grpSpPr>
          <a:xfrm>
            <a:off x="428596" y="1142990"/>
            <a:ext cx="8032954" cy="3420271"/>
            <a:chOff x="428596" y="1214428"/>
            <a:chExt cx="8032954" cy="3420271"/>
          </a:xfrm>
        </p:grpSpPr>
        <p:pic>
          <p:nvPicPr>
            <p:cNvPr id="5" name="Picture 2" descr="D:\Mili 明俐\2017.02.24-TVS-1685&amp;TVS-1282T3 投影片\T2E.pn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00034" y="1214428"/>
              <a:ext cx="7961516" cy="3226375"/>
            </a:xfrm>
            <a:prstGeom prst="rect">
              <a:avLst/>
            </a:prstGeom>
            <a:noFill/>
          </p:spPr>
        </p:pic>
        <p:sp>
          <p:nvSpPr>
            <p:cNvPr id="7" name="TextBox 3"/>
            <p:cNvSpPr txBox="1"/>
            <p:nvPr/>
          </p:nvSpPr>
          <p:spPr>
            <a:xfrm>
              <a:off x="3991051" y="4357700"/>
              <a:ext cx="1295329" cy="276999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TS-453BT3</a:t>
              </a:r>
            </a:p>
          </p:txBody>
        </p:sp>
        <p:sp>
          <p:nvSpPr>
            <p:cNvPr id="8" name="TextBox 3"/>
            <p:cNvSpPr txBox="1"/>
            <p:nvPr/>
          </p:nvSpPr>
          <p:spPr>
            <a:xfrm>
              <a:off x="428596" y="2357102"/>
              <a:ext cx="101628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atin typeface="+mj-lt"/>
                  <a:ea typeface="微軟正黑體" pitchFamily="34" charset="-120"/>
                </a:rPr>
                <a:t>Mac Pro</a:t>
              </a:r>
            </a:p>
          </p:txBody>
        </p:sp>
        <p:sp>
          <p:nvSpPr>
            <p:cNvPr id="9" name="TextBox 3"/>
            <p:cNvSpPr txBox="1"/>
            <p:nvPr/>
          </p:nvSpPr>
          <p:spPr>
            <a:xfrm>
              <a:off x="428596" y="4171938"/>
              <a:ext cx="101628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atin typeface="+mj-lt"/>
                  <a:ea typeface="微軟正黑體" pitchFamily="34" charset="-120"/>
                </a:rPr>
                <a:t>Mac Pro</a:t>
              </a:r>
            </a:p>
          </p:txBody>
        </p:sp>
        <p:pic>
          <p:nvPicPr>
            <p:cNvPr id="18" name="Shape 238"/>
            <p:cNvPicPr preferRelativeResize="0"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929058" y="3000378"/>
              <a:ext cx="1355612" cy="136126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9" name="TextBox 3"/>
            <p:cNvSpPr txBox="1"/>
            <p:nvPr/>
          </p:nvSpPr>
          <p:spPr>
            <a:xfrm>
              <a:off x="1691680" y="1500180"/>
              <a:ext cx="161318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Thunderbolt </a:t>
              </a:r>
              <a:r>
                <a:rPr lang="ko-KR" altLang="en-US" sz="1200" dirty="0">
                  <a:latin typeface="+mj-lt"/>
                  <a:ea typeface="微軟正黑體" pitchFamily="34" charset="-120"/>
                </a:rPr>
                <a:t>네트워크</a:t>
              </a:r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20" name="TextBox 3"/>
            <p:cNvSpPr txBox="1"/>
            <p:nvPr/>
          </p:nvSpPr>
          <p:spPr>
            <a:xfrm>
              <a:off x="1691680" y="3286130"/>
              <a:ext cx="161318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Thunderbolt </a:t>
              </a:r>
              <a:r>
                <a:rPr lang="ko-KR" altLang="en-US" sz="1200" dirty="0">
                  <a:latin typeface="+mj-lt"/>
                  <a:ea typeface="微軟正黑體" pitchFamily="34" charset="-120"/>
                </a:rPr>
                <a:t>네트워크</a:t>
              </a:r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21" name="TextBox 3"/>
            <p:cNvSpPr txBox="1"/>
            <p:nvPr/>
          </p:nvSpPr>
          <p:spPr>
            <a:xfrm>
              <a:off x="3214678" y="1348860"/>
              <a:ext cx="14632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Thunderbolt to 10GbE </a:t>
              </a:r>
              <a:r>
                <a:rPr lang="ko-KR" altLang="en-US" sz="1200" dirty="0">
                  <a:latin typeface="+mj-lt"/>
                  <a:ea typeface="微軟正黑體" pitchFamily="34" charset="-120"/>
                </a:rPr>
                <a:t>컨버터</a:t>
              </a:r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22" name="TextBox 3"/>
            <p:cNvSpPr txBox="1"/>
            <p:nvPr/>
          </p:nvSpPr>
          <p:spPr>
            <a:xfrm>
              <a:off x="4734650" y="1348860"/>
              <a:ext cx="134432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200" dirty="0">
                  <a:latin typeface="+mj-lt"/>
                  <a:ea typeface="微軟正黑體" pitchFamily="34" charset="-120"/>
                </a:rPr>
                <a:t>10 </a:t>
              </a:r>
              <a:r>
                <a:rPr lang="ko-KR" altLang="en-US" sz="1200" dirty="0">
                  <a:latin typeface="+mj-lt"/>
                  <a:ea typeface="微軟正黑體" pitchFamily="34" charset="-120"/>
                </a:rPr>
                <a:t>기가비트 스위치</a:t>
              </a:r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23" name="TextBox 3"/>
            <p:cNvSpPr txBox="1"/>
            <p:nvPr/>
          </p:nvSpPr>
          <p:spPr>
            <a:xfrm>
              <a:off x="5597797" y="1571618"/>
              <a:ext cx="154597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+mj-lt"/>
                  <a:ea typeface="微軟正黑體" pitchFamily="34" charset="-120"/>
                </a:rPr>
                <a:t>10Gb </a:t>
              </a:r>
              <a:br>
                <a:rPr lang="en-US" sz="1200" dirty="0">
                  <a:latin typeface="+mj-lt"/>
                  <a:ea typeface="微軟正黑體" pitchFamily="34" charset="-120"/>
                </a:rPr>
              </a:br>
              <a:r>
                <a:rPr lang="ko-KR" altLang="en-US" sz="1200" dirty="0">
                  <a:latin typeface="+mj-lt"/>
                  <a:ea typeface="微軟正黑體" pitchFamily="34" charset="-120"/>
                </a:rPr>
                <a:t>네트워크</a:t>
              </a:r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24" name="TextBox 3"/>
            <p:cNvSpPr txBox="1"/>
            <p:nvPr/>
          </p:nvSpPr>
          <p:spPr>
            <a:xfrm>
              <a:off x="5597797" y="3357568"/>
              <a:ext cx="154597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200" dirty="0">
                  <a:ea typeface="微軟正黑體" pitchFamily="34" charset="-120"/>
                </a:rPr>
                <a:t>10Gb </a:t>
              </a:r>
              <a:br>
                <a:rPr lang="en-US" altLang="zh-TW" sz="1200" dirty="0">
                  <a:ea typeface="微軟正黑體" pitchFamily="34" charset="-120"/>
                </a:rPr>
              </a:br>
              <a:r>
                <a:rPr lang="ko-KR" altLang="en-US" sz="1200" dirty="0">
                  <a:ea typeface="微軟正黑體" pitchFamily="34" charset="-120"/>
                </a:rPr>
                <a:t>네트워크</a:t>
              </a:r>
              <a:endParaRPr lang="en-US" altLang="zh-TW" sz="1200" dirty="0">
                <a:ea typeface="微軟正黑體" pitchFamily="34" charset="-120"/>
              </a:endParaRPr>
            </a:p>
          </p:txBody>
        </p:sp>
        <p:sp>
          <p:nvSpPr>
            <p:cNvPr id="25" name="TextBox 3"/>
            <p:cNvSpPr txBox="1"/>
            <p:nvPr/>
          </p:nvSpPr>
          <p:spPr>
            <a:xfrm>
              <a:off x="7085329" y="1928808"/>
              <a:ext cx="1344323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1200" dirty="0">
                  <a:latin typeface="+mj-lt"/>
                  <a:ea typeface="微軟正黑體" pitchFamily="34" charset="-120"/>
                </a:rPr>
                <a:t>이더넷</a:t>
              </a:r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  <p:sp>
          <p:nvSpPr>
            <p:cNvPr id="26" name="TextBox 3"/>
            <p:cNvSpPr txBox="1"/>
            <p:nvPr/>
          </p:nvSpPr>
          <p:spPr>
            <a:xfrm>
              <a:off x="7085329" y="3786196"/>
              <a:ext cx="134432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1200" dirty="0">
                  <a:ea typeface="微軟正黑體" pitchFamily="34" charset="-120"/>
                </a:rPr>
                <a:t>이더넷</a:t>
              </a:r>
              <a:endParaRPr lang="en-US" altLang="zh-TW" sz="1200" dirty="0">
                <a:ea typeface="微軟正黑體" pitchFamily="34" charset="-120"/>
              </a:endParaRPr>
            </a:p>
            <a:p>
              <a:endParaRPr lang="en-US" sz="1200" dirty="0">
                <a:latin typeface="+mj-lt"/>
                <a:ea typeface="微軟正黑體" pitchFamily="34" charset="-12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016647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z="3200" dirty="0">
                <a:latin typeface="+mj-lt"/>
              </a:rPr>
              <a:t>포토그래퍼의 베스트 파트너</a:t>
            </a:r>
            <a:endParaRPr lang="en-US" sz="3200" dirty="0">
              <a:latin typeface="+mj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14282" y="1071552"/>
            <a:ext cx="2786082" cy="385765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4" name="Rectangle 13"/>
          <p:cNvSpPr/>
          <p:nvPr/>
        </p:nvSpPr>
        <p:spPr>
          <a:xfrm>
            <a:off x="357158" y="2859782"/>
            <a:ext cx="2428892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1100" dirty="0">
                <a:solidFill>
                  <a:schemeClr val="bg1"/>
                </a:solidFill>
              </a:rPr>
              <a:t>"QNAP TVS-1282T3 </a:t>
            </a:r>
            <a:r>
              <a:rPr lang="ko-KR" altLang="en-US" sz="1100" dirty="0">
                <a:solidFill>
                  <a:schemeClr val="bg1"/>
                </a:solidFill>
              </a:rPr>
              <a:t>와 탑재된 </a:t>
            </a:r>
            <a:r>
              <a:rPr lang="en-US" altLang="ko-KR" sz="1100" dirty="0">
                <a:solidFill>
                  <a:schemeClr val="bg1"/>
                </a:solidFill>
              </a:rPr>
              <a:t>Thunderbolt™ 3 </a:t>
            </a:r>
            <a:r>
              <a:rPr lang="ko-KR" altLang="en-US" sz="1100" dirty="0">
                <a:solidFill>
                  <a:schemeClr val="bg1"/>
                </a:solidFill>
              </a:rPr>
              <a:t>인터페이스의 사용을 통해 제 작업방식이 놀라운 효율성을 갖게 되었습니다</a:t>
            </a:r>
            <a:r>
              <a:rPr lang="en-US" altLang="ko-KR" sz="1100" dirty="0">
                <a:solidFill>
                  <a:schemeClr val="bg1"/>
                </a:solidFill>
              </a:rPr>
              <a:t>. </a:t>
            </a:r>
            <a:r>
              <a:rPr lang="ko-KR" altLang="en-US" sz="1100" dirty="0">
                <a:solidFill>
                  <a:schemeClr val="bg1"/>
                </a:solidFill>
              </a:rPr>
              <a:t>단순히 </a:t>
            </a:r>
            <a:r>
              <a:rPr lang="en-US" altLang="ko-KR" sz="1100" dirty="0">
                <a:solidFill>
                  <a:schemeClr val="bg1"/>
                </a:solidFill>
              </a:rPr>
              <a:t>10 </a:t>
            </a:r>
            <a:r>
              <a:rPr lang="ko-KR" altLang="en-US" sz="1100" dirty="0">
                <a:solidFill>
                  <a:schemeClr val="bg1"/>
                </a:solidFill>
              </a:rPr>
              <a:t>기가비트로 네트워크에 연결하던 이전 </a:t>
            </a:r>
            <a:r>
              <a:rPr lang="en-US" altLang="ko-KR" sz="1100" dirty="0">
                <a:solidFill>
                  <a:schemeClr val="bg1"/>
                </a:solidFill>
              </a:rPr>
              <a:t>NAS</a:t>
            </a:r>
            <a:r>
              <a:rPr lang="ko-KR" altLang="en-US" sz="1100" dirty="0">
                <a:solidFill>
                  <a:schemeClr val="bg1"/>
                </a:solidFill>
              </a:rPr>
              <a:t>와 비교할 때</a:t>
            </a:r>
            <a:r>
              <a:rPr lang="en-US" altLang="ko-KR" sz="1100" dirty="0">
                <a:solidFill>
                  <a:schemeClr val="bg1"/>
                </a:solidFill>
              </a:rPr>
              <a:t>, </a:t>
            </a:r>
            <a:r>
              <a:rPr lang="ko-KR" altLang="en-US" sz="1100" dirty="0">
                <a:solidFill>
                  <a:schemeClr val="bg1"/>
                </a:solidFill>
              </a:rPr>
              <a:t>지금은 </a:t>
            </a:r>
            <a:r>
              <a:rPr lang="en-US" altLang="ko-KR" sz="1100" dirty="0">
                <a:solidFill>
                  <a:schemeClr val="bg1"/>
                </a:solidFill>
              </a:rPr>
              <a:t>800% ~ 1000% </a:t>
            </a:r>
            <a:r>
              <a:rPr lang="ko-KR" altLang="en-US" sz="1100" dirty="0">
                <a:solidFill>
                  <a:schemeClr val="bg1"/>
                </a:solidFill>
              </a:rPr>
              <a:t>더 빠른 데이터 전송속도를 갖게 되었습니다</a:t>
            </a:r>
            <a:r>
              <a:rPr lang="en-US" altLang="ko-KR" sz="1100" dirty="0">
                <a:solidFill>
                  <a:schemeClr val="bg1"/>
                </a:solidFill>
              </a:rPr>
              <a:t>."</a:t>
            </a:r>
            <a:endParaRPr lang="en-US" sz="1100" dirty="0">
              <a:solidFill>
                <a:schemeClr val="bg1"/>
              </a:solidFill>
            </a:endParaRPr>
          </a:p>
          <a:p>
            <a:r>
              <a:rPr lang="en-US" sz="1100" dirty="0">
                <a:solidFill>
                  <a:schemeClr val="bg1"/>
                </a:solidFill>
              </a:rPr>
              <a:t>………………………………….</a:t>
            </a:r>
          </a:p>
          <a:p>
            <a:r>
              <a:rPr lang="en-US" sz="1100" b="1" dirty="0" err="1">
                <a:solidFill>
                  <a:schemeClr val="bg1"/>
                </a:solidFill>
              </a:rPr>
              <a:t>Falco</a:t>
            </a:r>
            <a:r>
              <a:rPr lang="en-US" sz="1100" b="1" dirty="0">
                <a:solidFill>
                  <a:schemeClr val="bg1"/>
                </a:solidFill>
              </a:rPr>
              <a:t> Peters</a:t>
            </a:r>
          </a:p>
        </p:txBody>
      </p:sp>
      <p:sp>
        <p:nvSpPr>
          <p:cNvPr id="11" name="橢圓 10"/>
          <p:cNvSpPr/>
          <p:nvPr/>
        </p:nvSpPr>
        <p:spPr>
          <a:xfrm>
            <a:off x="785786" y="1214428"/>
            <a:ext cx="1571636" cy="1571636"/>
          </a:xfrm>
          <a:prstGeom prst="ellipse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57150">
            <a:solidFill>
              <a:srgbClr val="CC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7" name="矩形 16"/>
          <p:cNvSpPr/>
          <p:nvPr/>
        </p:nvSpPr>
        <p:spPr>
          <a:xfrm>
            <a:off x="3214678" y="1071552"/>
            <a:ext cx="2786082" cy="385765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2" name="矩形 21"/>
          <p:cNvSpPr/>
          <p:nvPr/>
        </p:nvSpPr>
        <p:spPr>
          <a:xfrm>
            <a:off x="6143636" y="1071552"/>
            <a:ext cx="2786082" cy="385765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13" name="群組 12"/>
          <p:cNvGrpSpPr/>
          <p:nvPr/>
        </p:nvGrpSpPr>
        <p:grpSpPr>
          <a:xfrm>
            <a:off x="3357554" y="1214428"/>
            <a:ext cx="2428892" cy="3091904"/>
            <a:chOff x="6286512" y="1214428"/>
            <a:chExt cx="2428892" cy="3091904"/>
          </a:xfrm>
        </p:grpSpPr>
        <p:sp>
          <p:nvSpPr>
            <p:cNvPr id="23" name="Rectangle 13"/>
            <p:cNvSpPr/>
            <p:nvPr/>
          </p:nvSpPr>
          <p:spPr>
            <a:xfrm>
              <a:off x="6286512" y="2859782"/>
              <a:ext cx="2428892" cy="144655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ko-KR" sz="11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"</a:t>
              </a:r>
              <a:r>
                <a:rPr lang="ko-KR" altLang="en-US" sz="11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창의적인 작업에만 몰두하고 싶다면</a:t>
              </a:r>
              <a:r>
                <a:rPr lang="en-US" altLang="ko-KR" sz="11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, QNAP NAS</a:t>
              </a:r>
              <a:r>
                <a:rPr lang="ko-KR" altLang="en-US" sz="11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가 훌륭한 파트너가 될 것입니다</a:t>
              </a:r>
              <a:r>
                <a:rPr lang="en-US" altLang="ko-KR" sz="11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. QNAP</a:t>
              </a:r>
              <a:r>
                <a:rPr lang="ko-KR" altLang="en-US" sz="11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를 통해 모든 네트워크 스토리지 및 동기화를 통합 관리하는 혁신적인 작업 방식을 제공합니다</a:t>
              </a:r>
              <a:r>
                <a:rPr lang="en-US" altLang="ko-KR" sz="11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."</a:t>
              </a:r>
              <a:r>
                <a:rPr lang="en-US" altLang="zh-TW" sz="1100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sz="1100" dirty="0">
                  <a:solidFill>
                    <a:schemeClr val="bg1"/>
                  </a:solidFill>
                  <a:latin typeface="+mn-lt"/>
                </a:rPr>
                <a:t>………………………………….</a:t>
              </a:r>
              <a:endParaRPr lang="en-US" sz="1000" dirty="0">
                <a:solidFill>
                  <a:schemeClr val="bg1"/>
                </a:solidFill>
                <a:latin typeface="+mn-lt"/>
              </a:endParaRPr>
            </a:p>
            <a:p>
              <a:r>
                <a:rPr lang="en-US" sz="1100" b="1" dirty="0">
                  <a:solidFill>
                    <a:schemeClr val="bg1"/>
                  </a:solidFill>
                  <a:latin typeface="+mn-lt"/>
                </a:rPr>
                <a:t>Martin </a:t>
              </a:r>
              <a:r>
                <a:rPr lang="en-US" sz="1100" b="1" dirty="0" err="1">
                  <a:solidFill>
                    <a:schemeClr val="bg1"/>
                  </a:solidFill>
                  <a:latin typeface="+mn-lt"/>
                </a:rPr>
                <a:t>Edström</a:t>
              </a:r>
              <a:endParaRPr lang="en-US" sz="1100" b="1" dirty="0">
                <a:solidFill>
                  <a:schemeClr val="bg1"/>
                </a:solidFill>
                <a:latin typeface="+mn-lt"/>
              </a:endParaRPr>
            </a:p>
          </p:txBody>
        </p:sp>
        <p:sp>
          <p:nvSpPr>
            <p:cNvPr id="25" name="橢圓 24"/>
            <p:cNvSpPr/>
            <p:nvPr/>
          </p:nvSpPr>
          <p:spPr>
            <a:xfrm>
              <a:off x="6643702" y="1214428"/>
              <a:ext cx="1571636" cy="1571636"/>
            </a:xfrm>
            <a:prstGeom prst="ellipse">
              <a:avLst/>
            </a:prstGeom>
            <a:blipFill dpi="0" rotWithShape="1">
              <a:blip r:embed="rId4"/>
              <a:srcRect/>
              <a:stretch>
                <a:fillRect l="-32000"/>
              </a:stretch>
            </a:blipFill>
            <a:ln w="57150">
              <a:solidFill>
                <a:srgbClr val="CCFFFF"/>
              </a:solidFill>
            </a:ln>
            <a:scene3d>
              <a:camera prst="orthographicFront">
                <a:rot lat="0" lon="0" rev="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96000"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12" name="群組 11"/>
          <p:cNvGrpSpPr/>
          <p:nvPr/>
        </p:nvGrpSpPr>
        <p:grpSpPr>
          <a:xfrm>
            <a:off x="6286512" y="1214428"/>
            <a:ext cx="2428892" cy="3261181"/>
            <a:chOff x="3357554" y="1214428"/>
            <a:chExt cx="2428892" cy="3261181"/>
          </a:xfrm>
        </p:grpSpPr>
        <p:sp>
          <p:nvSpPr>
            <p:cNvPr id="18" name="Rectangle 13"/>
            <p:cNvSpPr/>
            <p:nvPr/>
          </p:nvSpPr>
          <p:spPr>
            <a:xfrm>
              <a:off x="3357554" y="2859782"/>
              <a:ext cx="2428892" cy="161582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ko-KR" sz="1100" dirty="0">
                  <a:solidFill>
                    <a:schemeClr val="bg1"/>
                  </a:solidFill>
                </a:rPr>
                <a:t>"</a:t>
              </a:r>
              <a:r>
                <a:rPr lang="ko-KR" altLang="en-US" sz="1100" dirty="0">
                  <a:solidFill>
                    <a:schemeClr val="bg1"/>
                  </a:solidFill>
                </a:rPr>
                <a:t>우리는 여러 종류의 외장 하드드라이브와 여러 기종의 스토리지들을 </a:t>
              </a:r>
              <a:r>
                <a:rPr lang="en-US" altLang="ko-KR" sz="1100" dirty="0">
                  <a:solidFill>
                    <a:schemeClr val="bg1"/>
                  </a:solidFill>
                </a:rPr>
                <a:t>QNAP NAS </a:t>
              </a:r>
              <a:r>
                <a:rPr lang="ko-KR" altLang="en-US" sz="1100" dirty="0">
                  <a:solidFill>
                    <a:schemeClr val="bg1"/>
                  </a:solidFill>
                </a:rPr>
                <a:t>한대로 대체하는 것이 가능했습니다</a:t>
              </a:r>
              <a:r>
                <a:rPr lang="en-US" altLang="ko-KR" sz="1100" dirty="0">
                  <a:solidFill>
                    <a:schemeClr val="bg1"/>
                  </a:solidFill>
                </a:rPr>
                <a:t>. </a:t>
              </a:r>
              <a:r>
                <a:rPr lang="ko-KR" altLang="en-US" sz="1100" dirty="0">
                  <a:solidFill>
                    <a:schemeClr val="bg1"/>
                  </a:solidFill>
                </a:rPr>
                <a:t>이로써 데이터와 씨름하는 대신 더 많은 창작활동에 집중할 수 있게 되었습니다</a:t>
              </a:r>
              <a:r>
                <a:rPr lang="en-US" altLang="ko-KR" sz="1100" dirty="0">
                  <a:solidFill>
                    <a:schemeClr val="bg1"/>
                  </a:solidFill>
                </a:rPr>
                <a:t>."</a:t>
              </a:r>
              <a:r>
                <a:rPr lang="en-US" altLang="zh-TW" sz="1100" dirty="0">
                  <a:solidFill>
                    <a:schemeClr val="bg1"/>
                  </a:solidFill>
                </a:rPr>
                <a:t> </a:t>
              </a:r>
              <a:r>
                <a:rPr lang="en-US" sz="1100" dirty="0">
                  <a:solidFill>
                    <a:schemeClr val="bg1"/>
                  </a:solidFill>
                </a:rPr>
                <a:t>………………………………….</a:t>
              </a:r>
              <a:endParaRPr lang="en-US" sz="1000" dirty="0">
                <a:solidFill>
                  <a:schemeClr val="bg1"/>
                </a:solidFill>
              </a:endParaRPr>
            </a:p>
            <a:p>
              <a:r>
                <a:rPr lang="en-US" sz="1100" b="1" dirty="0">
                  <a:solidFill>
                    <a:schemeClr val="bg1"/>
                  </a:solidFill>
                </a:rPr>
                <a:t>Nick Rains</a:t>
              </a:r>
            </a:p>
          </p:txBody>
        </p:sp>
        <p:sp>
          <p:nvSpPr>
            <p:cNvPr id="19" name="橢圓 18"/>
            <p:cNvSpPr/>
            <p:nvPr/>
          </p:nvSpPr>
          <p:spPr>
            <a:xfrm>
              <a:off x="3714744" y="1214428"/>
              <a:ext cx="1571636" cy="1571636"/>
            </a:xfrm>
            <a:prstGeom prst="ellipse">
              <a:avLst/>
            </a:prstGeom>
            <a:blipFill>
              <a:blip r:embed="rId5"/>
              <a:stretch>
                <a:fillRect/>
              </a:stretch>
            </a:blipFill>
            <a:ln w="57150">
              <a:solidFill>
                <a:srgbClr val="CC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5600292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z="3200" dirty="0">
                <a:latin typeface="+mn-lt"/>
              </a:rPr>
              <a:t>간편한 </a:t>
            </a:r>
            <a:r>
              <a:rPr lang="ko-KR" altLang="en-US" sz="3200" dirty="0" err="1">
                <a:latin typeface="+mn-lt"/>
              </a:rPr>
              <a:t>휴대성</a:t>
            </a:r>
            <a:r>
              <a:rPr lang="ko-KR" altLang="en-US" sz="3200" dirty="0">
                <a:latin typeface="+mn-lt"/>
              </a:rPr>
              <a:t> </a:t>
            </a:r>
            <a:r>
              <a:rPr lang="en-US" altLang="ko-KR" sz="3200" dirty="0">
                <a:latin typeface="+mn-lt"/>
              </a:rPr>
              <a:t>(</a:t>
            </a:r>
            <a:r>
              <a:rPr lang="ko-KR" altLang="en-US" sz="3200" dirty="0">
                <a:latin typeface="+mn-lt"/>
              </a:rPr>
              <a:t>현장사용</a:t>
            </a:r>
            <a:r>
              <a:rPr lang="en-US" altLang="ko-KR" sz="3200" dirty="0">
                <a:latin typeface="+mn-lt"/>
              </a:rPr>
              <a:t>, </a:t>
            </a:r>
            <a:r>
              <a:rPr lang="ko-KR" altLang="en-US" sz="3200" dirty="0">
                <a:latin typeface="+mn-lt"/>
              </a:rPr>
              <a:t>출장</a:t>
            </a:r>
            <a:r>
              <a:rPr lang="en-US" altLang="ko-KR" sz="3200" dirty="0">
                <a:latin typeface="+mn-lt"/>
              </a:rPr>
              <a:t>)</a:t>
            </a:r>
            <a:endParaRPr lang="en-US" sz="3200" dirty="0">
              <a:latin typeface="+mn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r="17526"/>
          <a:stretch>
            <a:fillRect/>
          </a:stretch>
        </p:blipFill>
        <p:spPr>
          <a:xfrm>
            <a:off x="-1" y="1071552"/>
            <a:ext cx="2571737" cy="3929090"/>
          </a:xfrm>
          <a:prstGeom prst="rect">
            <a:avLst/>
          </a:prstGeom>
        </p:spPr>
      </p:pic>
      <p:pic>
        <p:nvPicPr>
          <p:cNvPr id="6" name="Shape 238"/>
          <p:cNvPicPr preferRelativeResize="0"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112" y="1571618"/>
            <a:ext cx="936104" cy="94000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f9821faeb32811c3337b39ebf21ac16d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5206" y="1285866"/>
            <a:ext cx="1449240" cy="1086930"/>
          </a:xfrm>
          <a:prstGeom prst="rect">
            <a:avLst/>
          </a:prstGeom>
        </p:spPr>
      </p:pic>
      <p:pic>
        <p:nvPicPr>
          <p:cNvPr id="11" name="Picture 10" descr="268_1488959195_TVS-1282T3_Right-angle-of-elevation.pn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3" t="3951" r="2813" b="4338"/>
          <a:stretch/>
        </p:blipFill>
        <p:spPr>
          <a:xfrm>
            <a:off x="5052686" y="3073526"/>
            <a:ext cx="1659508" cy="1008112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3612526" y="1201888"/>
            <a:ext cx="936104" cy="28803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ko-KR" altLang="en-US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실외</a:t>
            </a:r>
            <a:endParaRPr lang="en-US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cxnSp>
        <p:nvCxnSpPr>
          <p:cNvPr id="28" name="Elbow Connector 27"/>
          <p:cNvCxnSpPr/>
          <p:nvPr/>
        </p:nvCxnSpPr>
        <p:spPr>
          <a:xfrm rot="10800000" flipV="1">
            <a:off x="6719567" y="3172750"/>
            <a:ext cx="788764" cy="392582"/>
          </a:xfrm>
          <a:prstGeom prst="bentConnector3">
            <a:avLst>
              <a:gd name="adj1" fmla="val 50000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Elbow Connector 28"/>
          <p:cNvCxnSpPr/>
          <p:nvPr/>
        </p:nvCxnSpPr>
        <p:spPr>
          <a:xfrm rot="10800000">
            <a:off x="6719568" y="3570208"/>
            <a:ext cx="832842" cy="350350"/>
          </a:xfrm>
          <a:prstGeom prst="bentConnector3">
            <a:avLst>
              <a:gd name="adj1" fmla="val 52967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3" name="群組 29"/>
          <p:cNvGrpSpPr/>
          <p:nvPr/>
        </p:nvGrpSpPr>
        <p:grpSpPr>
          <a:xfrm>
            <a:off x="1571604" y="2214560"/>
            <a:ext cx="2000264" cy="1928826"/>
            <a:chOff x="1928794" y="1500180"/>
            <a:chExt cx="2000264" cy="1928826"/>
          </a:xfrm>
        </p:grpSpPr>
        <p:sp>
          <p:nvSpPr>
            <p:cNvPr id="27" name="橢圓 26"/>
            <p:cNvSpPr/>
            <p:nvPr/>
          </p:nvSpPr>
          <p:spPr>
            <a:xfrm>
              <a:off x="1928794" y="1500180"/>
              <a:ext cx="2000264" cy="1928826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2071670" y="1643056"/>
              <a:ext cx="1643074" cy="1643074"/>
            </a:xfrm>
            <a:prstGeom prst="ellipse">
              <a:avLst/>
            </a:prstGeom>
            <a:blipFill>
              <a:blip r:embed="rId6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grpSp>
        <p:nvGrpSpPr>
          <p:cNvPr id="5" name="群組 48"/>
          <p:cNvGrpSpPr/>
          <p:nvPr/>
        </p:nvGrpSpPr>
        <p:grpSpPr>
          <a:xfrm>
            <a:off x="4401764" y="1345904"/>
            <a:ext cx="4385078" cy="1369170"/>
            <a:chOff x="4401764" y="1345904"/>
            <a:chExt cx="3643338" cy="1369170"/>
          </a:xfrm>
        </p:grpSpPr>
        <p:cxnSp>
          <p:nvCxnSpPr>
            <p:cNvPr id="17" name="Straight Connector 16"/>
            <p:cNvCxnSpPr>
              <a:stCxn id="14" idx="3"/>
            </p:cNvCxnSpPr>
            <p:nvPr/>
          </p:nvCxnSpPr>
          <p:spPr>
            <a:xfrm>
              <a:off x="4548630" y="1345904"/>
              <a:ext cx="3456384" cy="0"/>
            </a:xfrm>
            <a:prstGeom prst="line">
              <a:avLst/>
            </a:prstGeom>
            <a:ln w="19050">
              <a:solidFill>
                <a:srgbClr val="37A3A0"/>
              </a:solidFill>
              <a:prstDash val="sysDash"/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33" name="Straight Connector 16"/>
            <p:cNvCxnSpPr/>
            <p:nvPr/>
          </p:nvCxnSpPr>
          <p:spPr>
            <a:xfrm>
              <a:off x="4401764" y="2713486"/>
              <a:ext cx="3643338" cy="1588"/>
            </a:xfrm>
            <a:prstGeom prst="line">
              <a:avLst/>
            </a:prstGeom>
            <a:ln w="19050">
              <a:solidFill>
                <a:srgbClr val="37A3A0"/>
              </a:solidFill>
              <a:prstDash val="sysDash"/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34" name="Rectangle 13"/>
          <p:cNvSpPr/>
          <p:nvPr/>
        </p:nvSpPr>
        <p:spPr>
          <a:xfrm>
            <a:off x="3544508" y="2570610"/>
            <a:ext cx="936104" cy="288032"/>
          </a:xfrm>
          <a:prstGeom prst="rect">
            <a:avLst/>
          </a:prstGeom>
          <a:solidFill>
            <a:srgbClr val="009999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ko-KR" altLang="en-US" dirty="0">
                <a:solidFill>
                  <a:schemeClr val="bg1"/>
                </a:solidFill>
                <a:ea typeface="微軟正黑體" pitchFamily="34" charset="-120"/>
              </a:rPr>
              <a:t>사무실</a:t>
            </a:r>
            <a:endParaRPr lang="en-US" dirty="0">
              <a:solidFill>
                <a:schemeClr val="bg1"/>
              </a:solidFill>
              <a:ea typeface="微軟正黑體" pitchFamily="34" charset="-120"/>
            </a:endParaRPr>
          </a:p>
        </p:txBody>
      </p:sp>
      <p:sp>
        <p:nvSpPr>
          <p:cNvPr id="40" name="Right Arrow 21"/>
          <p:cNvSpPr/>
          <p:nvPr/>
        </p:nvSpPr>
        <p:spPr>
          <a:xfrm>
            <a:off x="4616078" y="3427866"/>
            <a:ext cx="362890" cy="378666"/>
          </a:xfrm>
          <a:prstGeom prst="rightArrow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Shape 238"/>
          <p:cNvPicPr preferRelativeResize="0"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68" y="3071816"/>
            <a:ext cx="936104" cy="940005"/>
          </a:xfrm>
          <a:prstGeom prst="rect">
            <a:avLst/>
          </a:prstGeom>
          <a:noFill/>
          <a:ln>
            <a:noFill/>
          </a:ln>
        </p:spPr>
      </p:pic>
      <p:sp>
        <p:nvSpPr>
          <p:cNvPr id="42" name="Right Arrow 21"/>
          <p:cNvSpPr/>
          <p:nvPr/>
        </p:nvSpPr>
        <p:spPr>
          <a:xfrm rot="10800000">
            <a:off x="5643570" y="1714495"/>
            <a:ext cx="1000132" cy="378666"/>
          </a:xfrm>
          <a:prstGeom prst="rightArrow">
            <a:avLst/>
          </a:prstGeom>
          <a:solidFill>
            <a:srgbClr val="3773E3"/>
          </a:solidFill>
          <a:ln>
            <a:solidFill>
              <a:srgbClr val="3773E3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IMAC.jpeg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7636994" y="2857502"/>
            <a:ext cx="792088" cy="654996"/>
          </a:xfrm>
          <a:prstGeom prst="rect">
            <a:avLst/>
          </a:prstGeom>
        </p:spPr>
      </p:pic>
      <p:pic>
        <p:nvPicPr>
          <p:cNvPr id="26" name="Picture 8"/>
          <p:cNvPicPr>
            <a:picLocks noChangeAspect="1"/>
          </p:cNvPicPr>
          <p:nvPr/>
        </p:nvPicPr>
        <p:blipFill rotWithShape="1">
          <a:blip r:embed="rId8"/>
          <a:srcRect l="9169" t="5367" r="9013" b="4819"/>
          <a:stretch/>
        </p:blipFill>
        <p:spPr>
          <a:xfrm>
            <a:off x="7564986" y="3649590"/>
            <a:ext cx="936104" cy="578234"/>
          </a:xfrm>
          <a:prstGeom prst="rect">
            <a:avLst/>
          </a:prstGeom>
        </p:spPr>
      </p:pic>
      <p:pic>
        <p:nvPicPr>
          <p:cNvPr id="30" name="圖片 29" descr="c991a4b5-e756-45e9-b8be-bf4deb42d1e3_1.a76fc77aee09ad2ee33144366ce7fa32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9454" y="1643056"/>
            <a:ext cx="532514" cy="532514"/>
          </a:xfrm>
          <a:prstGeom prst="rect">
            <a:avLst/>
          </a:prstGeom>
        </p:spPr>
      </p:pic>
      <p:grpSp>
        <p:nvGrpSpPr>
          <p:cNvPr id="31" name="群組 30"/>
          <p:cNvGrpSpPr/>
          <p:nvPr/>
        </p:nvGrpSpPr>
        <p:grpSpPr>
          <a:xfrm>
            <a:off x="7072330" y="2396967"/>
            <a:ext cx="3929090" cy="246221"/>
            <a:chOff x="2714612" y="4714890"/>
            <a:chExt cx="3929090" cy="246221"/>
          </a:xfrm>
        </p:grpSpPr>
        <p:sp>
          <p:nvSpPr>
            <p:cNvPr id="32" name="TextBox 46"/>
            <p:cNvSpPr txBox="1"/>
            <p:nvPr/>
          </p:nvSpPr>
          <p:spPr>
            <a:xfrm>
              <a:off x="2928926" y="4714890"/>
              <a:ext cx="371477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000" dirty="0">
                  <a:latin typeface="+mn-lt"/>
                  <a:ea typeface="微軟正黑體" pitchFamily="34" charset="-120"/>
                </a:rPr>
                <a:t>USB </a:t>
              </a:r>
              <a:r>
                <a:rPr lang="ko-KR" altLang="en-US" sz="1000" dirty="0">
                  <a:latin typeface="+mn-lt"/>
                  <a:ea typeface="微軟正黑體" pitchFamily="34" charset="-120"/>
                </a:rPr>
                <a:t>카드 리더 필요</a:t>
              </a:r>
              <a:endParaRPr lang="en-US" altLang="zh-TW" sz="1000" dirty="0">
                <a:latin typeface="+mn-lt"/>
                <a:ea typeface="微軟正黑體" pitchFamily="34" charset="-120"/>
              </a:endParaRPr>
            </a:p>
          </p:txBody>
        </p:sp>
        <p:sp>
          <p:nvSpPr>
            <p:cNvPr id="35" name="Shape 882"/>
            <p:cNvSpPr/>
            <p:nvPr/>
          </p:nvSpPr>
          <p:spPr>
            <a:xfrm flipH="1">
              <a:off x="2714612" y="4716352"/>
              <a:ext cx="273183" cy="212852"/>
            </a:xfrm>
            <a:custGeom>
              <a:avLst/>
              <a:gdLst/>
              <a:ahLst/>
              <a:cxnLst/>
              <a:rect l="0" t="0" r="0" b="0"/>
              <a:pathLst>
                <a:path w="120000" h="120000" extrusionOk="0">
                  <a:moveTo>
                    <a:pt x="51626" y="29908"/>
                  </a:moveTo>
                  <a:cubicBezTo>
                    <a:pt x="55535" y="29908"/>
                    <a:pt x="58705" y="33750"/>
                    <a:pt x="58705" y="38489"/>
                  </a:cubicBezTo>
                  <a:cubicBezTo>
                    <a:pt x="58705" y="43229"/>
                    <a:pt x="55535" y="47071"/>
                    <a:pt x="51626" y="47071"/>
                  </a:cubicBezTo>
                  <a:cubicBezTo>
                    <a:pt x="47716" y="47071"/>
                    <a:pt x="44546" y="43229"/>
                    <a:pt x="44546" y="38489"/>
                  </a:cubicBezTo>
                  <a:cubicBezTo>
                    <a:pt x="44546" y="33750"/>
                    <a:pt x="47716" y="29908"/>
                    <a:pt x="51626" y="29908"/>
                  </a:cubicBezTo>
                  <a:close/>
                  <a:moveTo>
                    <a:pt x="74345" y="29908"/>
                  </a:moveTo>
                  <a:cubicBezTo>
                    <a:pt x="78255" y="29908"/>
                    <a:pt x="81424" y="33750"/>
                    <a:pt x="81424" y="38489"/>
                  </a:cubicBezTo>
                  <a:cubicBezTo>
                    <a:pt x="81424" y="43229"/>
                    <a:pt x="78255" y="47071"/>
                    <a:pt x="74345" y="47071"/>
                  </a:cubicBezTo>
                  <a:cubicBezTo>
                    <a:pt x="70435" y="47071"/>
                    <a:pt x="67266" y="43229"/>
                    <a:pt x="67266" y="38489"/>
                  </a:cubicBezTo>
                  <a:cubicBezTo>
                    <a:pt x="67266" y="33750"/>
                    <a:pt x="70435" y="29908"/>
                    <a:pt x="74345" y="29908"/>
                  </a:cubicBezTo>
                  <a:close/>
                  <a:moveTo>
                    <a:pt x="97064" y="29908"/>
                  </a:moveTo>
                  <a:cubicBezTo>
                    <a:pt x="100974" y="29908"/>
                    <a:pt x="104143" y="33750"/>
                    <a:pt x="104143" y="38489"/>
                  </a:cubicBezTo>
                  <a:cubicBezTo>
                    <a:pt x="104143" y="43229"/>
                    <a:pt x="100974" y="47071"/>
                    <a:pt x="97064" y="47071"/>
                  </a:cubicBezTo>
                  <a:cubicBezTo>
                    <a:pt x="93154" y="47071"/>
                    <a:pt x="89985" y="43229"/>
                    <a:pt x="89985" y="38489"/>
                  </a:cubicBezTo>
                  <a:cubicBezTo>
                    <a:pt x="89985" y="33750"/>
                    <a:pt x="93154" y="29908"/>
                    <a:pt x="97064" y="29908"/>
                  </a:cubicBezTo>
                  <a:close/>
                  <a:moveTo>
                    <a:pt x="25253" y="25746"/>
                  </a:moveTo>
                  <a:lnTo>
                    <a:pt x="12341" y="25746"/>
                  </a:lnTo>
                  <a:cubicBezTo>
                    <a:pt x="5525" y="25746"/>
                    <a:pt x="0" y="32444"/>
                    <a:pt x="0" y="40707"/>
                  </a:cubicBezTo>
                  <a:lnTo>
                    <a:pt x="0" y="88250"/>
                  </a:lnTo>
                  <a:cubicBezTo>
                    <a:pt x="0" y="96512"/>
                    <a:pt x="5525" y="103210"/>
                    <a:pt x="12341" y="103210"/>
                  </a:cubicBezTo>
                  <a:lnTo>
                    <a:pt x="26542" y="103210"/>
                  </a:lnTo>
                  <a:cubicBezTo>
                    <a:pt x="23858" y="108250"/>
                    <a:pt x="24133" y="111919"/>
                    <a:pt x="10259" y="120000"/>
                  </a:cubicBezTo>
                  <a:cubicBezTo>
                    <a:pt x="33603" y="116808"/>
                    <a:pt x="37236" y="115403"/>
                    <a:pt x="48279" y="103210"/>
                  </a:cubicBezTo>
                  <a:lnTo>
                    <a:pt x="78967" y="103210"/>
                  </a:lnTo>
                  <a:cubicBezTo>
                    <a:pt x="83972" y="103210"/>
                    <a:pt x="88281" y="99599"/>
                    <a:pt x="90194" y="94396"/>
                  </a:cubicBezTo>
                  <a:cubicBezTo>
                    <a:pt x="82256" y="91458"/>
                    <a:pt x="75819" y="87372"/>
                    <a:pt x="68282" y="81348"/>
                  </a:cubicBezTo>
                  <a:lnTo>
                    <a:pt x="37594" y="81348"/>
                  </a:lnTo>
                  <a:cubicBezTo>
                    <a:pt x="30778" y="81348"/>
                    <a:pt x="25253" y="74650"/>
                    <a:pt x="25253" y="66387"/>
                  </a:cubicBezTo>
                  <a:lnTo>
                    <a:pt x="25253" y="25746"/>
                  </a:lnTo>
                  <a:close/>
                  <a:moveTo>
                    <a:pt x="107658" y="0"/>
                  </a:moveTo>
                  <a:lnTo>
                    <a:pt x="41032" y="0"/>
                  </a:lnTo>
                  <a:cubicBezTo>
                    <a:pt x="34216" y="0"/>
                    <a:pt x="28690" y="6698"/>
                    <a:pt x="28690" y="14960"/>
                  </a:cubicBezTo>
                  <a:lnTo>
                    <a:pt x="28690" y="62503"/>
                  </a:lnTo>
                  <a:cubicBezTo>
                    <a:pt x="28690" y="70766"/>
                    <a:pt x="34216" y="77464"/>
                    <a:pt x="41032" y="77464"/>
                  </a:cubicBezTo>
                  <a:lnTo>
                    <a:pt x="71720" y="77464"/>
                  </a:lnTo>
                  <a:cubicBezTo>
                    <a:pt x="85817" y="88731"/>
                    <a:pt x="91486" y="90753"/>
                    <a:pt x="114830" y="93944"/>
                  </a:cubicBezTo>
                  <a:cubicBezTo>
                    <a:pt x="101210" y="84938"/>
                    <a:pt x="99704" y="85896"/>
                    <a:pt x="93457" y="77464"/>
                  </a:cubicBezTo>
                  <a:lnTo>
                    <a:pt x="107658" y="77464"/>
                  </a:lnTo>
                  <a:cubicBezTo>
                    <a:pt x="114474" y="77464"/>
                    <a:pt x="120000" y="70766"/>
                    <a:pt x="120000" y="62503"/>
                  </a:cubicBezTo>
                  <a:lnTo>
                    <a:pt x="120000" y="14960"/>
                  </a:lnTo>
                  <a:cubicBezTo>
                    <a:pt x="120000" y="6698"/>
                    <a:pt x="114474" y="0"/>
                    <a:pt x="107658" y="0"/>
                  </a:cubicBezTo>
                  <a:close/>
                </a:path>
              </a:pathLst>
            </a:custGeom>
            <a:solidFill>
              <a:schemeClr val="bg2">
                <a:lumMod val="60000"/>
                <a:lumOff val="40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36" name="TextBox 12"/>
          <p:cNvSpPr txBox="1"/>
          <p:nvPr/>
        </p:nvSpPr>
        <p:spPr>
          <a:xfrm>
            <a:off x="5500694" y="2214560"/>
            <a:ext cx="1391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200" dirty="0">
                <a:latin typeface="+mn-lt"/>
                <a:ea typeface="微軟正黑體" pitchFamily="34" charset="-120"/>
              </a:rPr>
              <a:t>고속 불러오기 및 </a:t>
            </a:r>
            <a:br>
              <a:rPr lang="en-US" altLang="ko-KR" sz="1200">
                <a:latin typeface="+mn-lt"/>
                <a:ea typeface="微軟正黑體" pitchFamily="34" charset="-120"/>
              </a:rPr>
            </a:br>
            <a:r>
              <a:rPr lang="ko-KR" altLang="en-US" sz="1200">
                <a:latin typeface="+mn-lt"/>
                <a:ea typeface="微軟正黑體" pitchFamily="34" charset="-120"/>
              </a:rPr>
              <a:t>백업</a:t>
            </a:r>
            <a:endParaRPr lang="en-US" altLang="zh-TW" sz="1200" dirty="0">
              <a:latin typeface="+mn-lt"/>
              <a:ea typeface="微軟正黑體" pitchFamily="34" charset="-120"/>
            </a:endParaRPr>
          </a:p>
        </p:txBody>
      </p:sp>
      <p:sp>
        <p:nvSpPr>
          <p:cNvPr id="37" name="TextBox 22"/>
          <p:cNvSpPr txBox="1"/>
          <p:nvPr/>
        </p:nvSpPr>
        <p:spPr>
          <a:xfrm>
            <a:off x="4445501" y="4227934"/>
            <a:ext cx="77457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200" dirty="0">
                <a:latin typeface="+mn-lt"/>
                <a:ea typeface="微軟正黑體" pitchFamily="34" charset="-120"/>
              </a:rPr>
              <a:t>2</a:t>
            </a:r>
            <a:r>
              <a:rPr lang="ko-KR" altLang="en-US" sz="1200" dirty="0">
                <a:latin typeface="+mn-lt"/>
                <a:ea typeface="微軟正黑體" pitchFamily="34" charset="-120"/>
              </a:rPr>
              <a:t>차 백업</a:t>
            </a:r>
            <a:endParaRPr lang="en-US" altLang="zh-TW" sz="1200" dirty="0">
              <a:latin typeface="+mn-lt"/>
              <a:ea typeface="微軟正黑體" pitchFamily="34" charset="-120"/>
            </a:endParaRPr>
          </a:p>
        </p:txBody>
      </p:sp>
      <p:sp>
        <p:nvSpPr>
          <p:cNvPr id="38" name="TextBox 23"/>
          <p:cNvSpPr txBox="1"/>
          <p:nvPr/>
        </p:nvSpPr>
        <p:spPr>
          <a:xfrm>
            <a:off x="7103893" y="4227934"/>
            <a:ext cx="4924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200" dirty="0">
                <a:latin typeface="+mn-lt"/>
                <a:ea typeface="微軟正黑體" pitchFamily="34" charset="-120"/>
              </a:rPr>
              <a:t>협업</a:t>
            </a:r>
            <a:endParaRPr lang="en-US" altLang="zh-TW" sz="1200" dirty="0">
              <a:latin typeface="+mn-lt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970845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sz="3200" dirty="0">
                <a:latin typeface="+mn-lt"/>
              </a:rPr>
              <a:t>2017 Shell </a:t>
            </a:r>
            <a:r>
              <a:rPr lang="ko-KR" altLang="en-US" sz="3200" dirty="0">
                <a:latin typeface="+mn-lt"/>
              </a:rPr>
              <a:t>에코 마라톤</a:t>
            </a:r>
            <a:endParaRPr lang="en-US" sz="3200" dirty="0">
              <a:latin typeface="+mn-lt"/>
            </a:endParaRPr>
          </a:p>
        </p:txBody>
      </p:sp>
      <p:pic>
        <p:nvPicPr>
          <p:cNvPr id="11" name="圖片 10" descr="Shell-Eco-Marathon-Asia-126.jpg"/>
          <p:cNvPicPr>
            <a:picLocks noChangeAspect="1"/>
          </p:cNvPicPr>
          <p:nvPr/>
        </p:nvPicPr>
        <p:blipFill>
          <a:blip r:embed="rId2"/>
          <a:srcRect r="24418"/>
          <a:stretch>
            <a:fillRect/>
          </a:stretch>
        </p:blipFill>
        <p:spPr>
          <a:xfrm>
            <a:off x="-32" y="1072885"/>
            <a:ext cx="4643470" cy="4097827"/>
          </a:xfrm>
          <a:prstGeom prst="rect">
            <a:avLst/>
          </a:prstGeom>
        </p:spPr>
      </p:pic>
      <p:sp>
        <p:nvSpPr>
          <p:cNvPr id="5" name="文字版面配置區 4"/>
          <p:cNvSpPr txBox="1">
            <a:spLocks/>
          </p:cNvSpPr>
          <p:nvPr/>
        </p:nvSpPr>
        <p:spPr>
          <a:xfrm>
            <a:off x="4716016" y="1203598"/>
            <a:ext cx="4320480" cy="1928826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/>
          <a:p>
            <a:pPr marL="114300" lvl="0">
              <a:lnSpc>
                <a:spcPct val="115000"/>
              </a:lnSpc>
              <a:spcBef>
                <a:spcPts val="600"/>
              </a:spcBef>
              <a:buClr>
                <a:schemeClr val="dk2"/>
              </a:buClr>
              <a:buSzPct val="100000"/>
              <a:buFont typeface="Arial"/>
              <a:buChar char="•"/>
              <a:defRPr/>
            </a:pP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  </a:t>
            </a:r>
            <a:r>
              <a:rPr lang="en-US" altLang="ko-KR" sz="2000" b="1" dirty="0">
                <a:solidFill>
                  <a:srgbClr val="FF0000"/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12</a:t>
            </a:r>
            <a:r>
              <a:rPr lang="ko-KR" altLang="en-US" sz="2000" b="1" dirty="0">
                <a:solidFill>
                  <a:srgbClr val="FF0000"/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대 </a:t>
            </a:r>
            <a:r>
              <a:rPr lang="ko-KR" alt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이상의 </a:t>
            </a:r>
            <a:r>
              <a:rPr lang="en-US" altLang="ko-KR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4K </a:t>
            </a:r>
            <a:r>
              <a:rPr lang="ko-KR" alt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고해상도 카메라 </a:t>
            </a:r>
            <a:r>
              <a:rPr lang="zh-TW" alt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 </a:t>
            </a:r>
          </a:p>
          <a:p>
            <a:pPr marL="114300" lvl="0">
              <a:lnSpc>
                <a:spcPct val="115000"/>
              </a:lnSpc>
              <a:spcBef>
                <a:spcPts val="600"/>
              </a:spcBef>
              <a:buClr>
                <a:schemeClr val="dk2"/>
              </a:buClr>
              <a:buSzPct val="100000"/>
              <a:buFont typeface="Arial"/>
              <a:buChar char="•"/>
              <a:defRPr/>
            </a:pPr>
            <a:r>
              <a:rPr kumimoji="0" lang="zh-TW" altLang="en-US" sz="20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微軟正黑體" pitchFamily="34" charset="-120"/>
                <a:cs typeface="Verdana"/>
                <a:sym typeface="Verdana"/>
              </a:rPr>
              <a:t>  </a:t>
            </a:r>
            <a:r>
              <a:rPr lang="en-US" altLang="ko-KR" sz="2000" b="1" dirty="0">
                <a:solidFill>
                  <a:srgbClr val="FF0000"/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5</a:t>
            </a:r>
            <a:r>
              <a:rPr lang="ko-KR" alt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명의 편집자 현장 동시 작업</a:t>
            </a:r>
          </a:p>
          <a:p>
            <a:pPr marL="114300" lvl="0">
              <a:lnSpc>
                <a:spcPct val="115000"/>
              </a:lnSpc>
              <a:spcBef>
                <a:spcPts val="600"/>
              </a:spcBef>
              <a:buClr>
                <a:schemeClr val="dk2"/>
              </a:buClr>
              <a:buSzPct val="100000"/>
              <a:buFont typeface="Arial"/>
              <a:buChar char="•"/>
              <a:defRPr/>
            </a:pPr>
            <a:r>
              <a:rPr lang="en-US" altLang="ko-KR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  5TB </a:t>
            </a:r>
            <a:r>
              <a:rPr lang="ko-KR" alt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오프사이트 실시간 백업</a:t>
            </a:r>
          </a:p>
          <a:p>
            <a:pPr marL="114300" lvl="0">
              <a:lnSpc>
                <a:spcPct val="115000"/>
              </a:lnSpc>
              <a:spcBef>
                <a:spcPts val="600"/>
              </a:spcBef>
              <a:buClr>
                <a:schemeClr val="dk2"/>
              </a:buClr>
              <a:buSzPct val="100000"/>
              <a:buFont typeface="Arial"/>
              <a:buChar char="•"/>
              <a:defRPr/>
            </a:pPr>
            <a:r>
              <a:rPr lang="ko-KR" alt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微軟正黑體" pitchFamily="34" charset="-120"/>
                <a:cs typeface="Verdana"/>
                <a:sym typeface="Verdana"/>
              </a:rPr>
              <a:t>  오프사이트와 현장의 실시간 협업</a:t>
            </a:r>
            <a:endParaRPr lang="zh-TW" altLang="en-US" sz="200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微軟正黑體" pitchFamily="34" charset="-120"/>
              <a:cs typeface="Verdana"/>
              <a:sym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2888953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矩形 40"/>
          <p:cNvSpPr/>
          <p:nvPr/>
        </p:nvSpPr>
        <p:spPr>
          <a:xfrm>
            <a:off x="4381120" y="1214428"/>
            <a:ext cx="4334284" cy="3429024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9" name="矩形 38"/>
          <p:cNvSpPr/>
          <p:nvPr/>
        </p:nvSpPr>
        <p:spPr>
          <a:xfrm>
            <a:off x="142844" y="1214428"/>
            <a:ext cx="4000528" cy="3429024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3" name="群組 165"/>
          <p:cNvGrpSpPr/>
          <p:nvPr/>
        </p:nvGrpSpPr>
        <p:grpSpPr>
          <a:xfrm>
            <a:off x="357158" y="1357304"/>
            <a:ext cx="8207432" cy="3143272"/>
            <a:chOff x="436534" y="1375940"/>
            <a:chExt cx="8207432" cy="3553264"/>
          </a:xfrm>
        </p:grpSpPr>
        <p:sp>
          <p:nvSpPr>
            <p:cNvPr id="58" name="圓角矩形 57"/>
            <p:cNvSpPr/>
            <p:nvPr/>
          </p:nvSpPr>
          <p:spPr>
            <a:xfrm>
              <a:off x="436534" y="1375940"/>
              <a:ext cx="3643338" cy="3553264"/>
            </a:xfrm>
            <a:prstGeom prst="roundRect">
              <a:avLst>
                <a:gd name="adj" fmla="val 5246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77" name="圓角矩形 76"/>
            <p:cNvSpPr/>
            <p:nvPr/>
          </p:nvSpPr>
          <p:spPr>
            <a:xfrm>
              <a:off x="4579938" y="1375940"/>
              <a:ext cx="4064028" cy="3553264"/>
            </a:xfrm>
            <a:prstGeom prst="roundRect">
              <a:avLst>
                <a:gd name="adj" fmla="val 898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z="3200" dirty="0">
                <a:latin typeface="+mn-lt"/>
              </a:rPr>
              <a:t>완벽한 작업방식</a:t>
            </a:r>
            <a:endParaRPr lang="en-US" sz="3200" dirty="0">
              <a:latin typeface="+mn-lt"/>
            </a:endParaRPr>
          </a:p>
        </p:txBody>
      </p:sp>
      <p:pic>
        <p:nvPicPr>
          <p:cNvPr id="21" name="Picture 20" descr="www.dvc.com.tw-DVSNFDRAX1C-SONY-Handycam-FDR-AX1-4K攝影機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786" y="1850168"/>
            <a:ext cx="1010822" cy="714853"/>
          </a:xfrm>
          <a:prstGeom prst="rect">
            <a:avLst/>
          </a:prstGeom>
        </p:spPr>
      </p:pic>
      <p:sp>
        <p:nvSpPr>
          <p:cNvPr id="22" name="Right Arrow 21"/>
          <p:cNvSpPr/>
          <p:nvPr/>
        </p:nvSpPr>
        <p:spPr>
          <a:xfrm>
            <a:off x="3203848" y="3071816"/>
            <a:ext cx="2153970" cy="71438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Shape 163"/>
          <p:cNvSpPr/>
          <p:nvPr/>
        </p:nvSpPr>
        <p:spPr>
          <a:xfrm>
            <a:off x="1928794" y="1707765"/>
            <a:ext cx="357190" cy="357190"/>
          </a:xfrm>
          <a:prstGeom prst="ellipse">
            <a:avLst/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" name="Shape 166"/>
          <p:cNvSpPr txBox="1"/>
          <p:nvPr/>
        </p:nvSpPr>
        <p:spPr>
          <a:xfrm>
            <a:off x="1928794" y="1714494"/>
            <a:ext cx="357190" cy="319265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18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</a:p>
        </p:txBody>
      </p:sp>
      <p:sp>
        <p:nvSpPr>
          <p:cNvPr id="66" name="Shape 163"/>
          <p:cNvSpPr/>
          <p:nvPr/>
        </p:nvSpPr>
        <p:spPr>
          <a:xfrm>
            <a:off x="1857356" y="4065219"/>
            <a:ext cx="357190" cy="357190"/>
          </a:xfrm>
          <a:prstGeom prst="ellipse">
            <a:avLst/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7" name="Shape 166"/>
          <p:cNvSpPr txBox="1"/>
          <p:nvPr/>
        </p:nvSpPr>
        <p:spPr>
          <a:xfrm>
            <a:off x="1895742" y="4109162"/>
            <a:ext cx="153081" cy="269304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r>
              <a:rPr lang="en-US" sz="18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</a:p>
        </p:txBody>
      </p:sp>
      <p:grpSp>
        <p:nvGrpSpPr>
          <p:cNvPr id="4" name="群組 86"/>
          <p:cNvGrpSpPr/>
          <p:nvPr/>
        </p:nvGrpSpPr>
        <p:grpSpPr>
          <a:xfrm>
            <a:off x="4071934" y="2857502"/>
            <a:ext cx="357190" cy="377025"/>
            <a:chOff x="3244174" y="2418956"/>
            <a:chExt cx="357190" cy="377025"/>
          </a:xfrm>
        </p:grpSpPr>
        <p:sp>
          <p:nvSpPr>
            <p:cNvPr id="70" name="Shape 163"/>
            <p:cNvSpPr/>
            <p:nvPr/>
          </p:nvSpPr>
          <p:spPr>
            <a:xfrm>
              <a:off x="3244174" y="2433946"/>
              <a:ext cx="357190" cy="357190"/>
            </a:xfrm>
            <a:prstGeom prst="ellipse">
              <a:avLst/>
            </a:prstGeom>
            <a:solidFill>
              <a:srgbClr val="3773E3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" name="Shape 166"/>
            <p:cNvSpPr txBox="1"/>
            <p:nvPr/>
          </p:nvSpPr>
          <p:spPr>
            <a:xfrm>
              <a:off x="3278742" y="2418956"/>
              <a:ext cx="293126" cy="37702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0" rIns="91425" bIns="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buSzPct val="25000"/>
                <a:buNone/>
              </a:pPr>
              <a:r>
                <a:rPr lang="en-US" sz="1800" b="1" dirty="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3</a:t>
              </a:r>
            </a:p>
          </p:txBody>
        </p:sp>
      </p:grpSp>
      <p:sp>
        <p:nvSpPr>
          <p:cNvPr id="80" name="Shape 163"/>
          <p:cNvSpPr/>
          <p:nvPr/>
        </p:nvSpPr>
        <p:spPr>
          <a:xfrm>
            <a:off x="4786314" y="2064955"/>
            <a:ext cx="357190" cy="357190"/>
          </a:xfrm>
          <a:prstGeom prst="ellipse">
            <a:avLst/>
          </a:prstGeom>
          <a:solidFill>
            <a:srgbClr val="3773E3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" name="Shape 166"/>
          <p:cNvSpPr txBox="1"/>
          <p:nvPr/>
        </p:nvSpPr>
        <p:spPr>
          <a:xfrm>
            <a:off x="4822890" y="2108898"/>
            <a:ext cx="153081" cy="269304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r>
              <a:rPr lang="en-US" sz="18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4</a:t>
            </a:r>
          </a:p>
        </p:txBody>
      </p:sp>
      <p:sp>
        <p:nvSpPr>
          <p:cNvPr id="9" name="Circular Arrow 8"/>
          <p:cNvSpPr/>
          <p:nvPr/>
        </p:nvSpPr>
        <p:spPr>
          <a:xfrm rot="1236847">
            <a:off x="1585801" y="2044319"/>
            <a:ext cx="1298502" cy="1296144"/>
          </a:xfrm>
          <a:prstGeom prst="circularArrow">
            <a:avLst>
              <a:gd name="adj1" fmla="val 11589"/>
              <a:gd name="adj2" fmla="val 1142319"/>
              <a:gd name="adj3" fmla="val 20404806"/>
              <a:gd name="adj4" fmla="val 10800000"/>
              <a:gd name="adj5" fmla="val 1720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01" name="肘形接點 100"/>
          <p:cNvCxnSpPr/>
          <p:nvPr/>
        </p:nvCxnSpPr>
        <p:spPr>
          <a:xfrm>
            <a:off x="7358082" y="2136393"/>
            <a:ext cx="642148" cy="499273"/>
          </a:xfrm>
          <a:prstGeom prst="bentConnector3">
            <a:avLst>
              <a:gd name="adj1" fmla="val -42257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肘形接點 121"/>
          <p:cNvCxnSpPr/>
          <p:nvPr/>
        </p:nvCxnSpPr>
        <p:spPr>
          <a:xfrm>
            <a:off x="7430314" y="3565153"/>
            <a:ext cx="642148" cy="499273"/>
          </a:xfrm>
          <a:prstGeom prst="bentConnector3">
            <a:avLst>
              <a:gd name="adj1" fmla="val -42257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 descr="IMAC.jpe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7358082" y="1688955"/>
            <a:ext cx="792088" cy="654996"/>
          </a:xfrm>
          <a:prstGeom prst="rect">
            <a:avLst/>
          </a:prstGeom>
        </p:spPr>
      </p:pic>
      <p:pic>
        <p:nvPicPr>
          <p:cNvPr id="45" name="Picture 44" descr="IMAC.jpe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7358082" y="2481043"/>
            <a:ext cx="792088" cy="654996"/>
          </a:xfrm>
          <a:prstGeom prst="rect">
            <a:avLst/>
          </a:prstGeom>
        </p:spPr>
      </p:pic>
      <p:pic>
        <p:nvPicPr>
          <p:cNvPr id="47" name="Picture 8"/>
          <p:cNvPicPr>
            <a:picLocks noChangeAspect="1"/>
          </p:cNvPicPr>
          <p:nvPr/>
        </p:nvPicPr>
        <p:blipFill rotWithShape="1">
          <a:blip r:embed="rId4"/>
          <a:srcRect l="9169" t="5367" r="9013" b="4819"/>
          <a:stretch/>
        </p:blipFill>
        <p:spPr>
          <a:xfrm>
            <a:off x="7286074" y="3201123"/>
            <a:ext cx="936104" cy="578233"/>
          </a:xfrm>
          <a:prstGeom prst="rect">
            <a:avLst/>
          </a:prstGeom>
        </p:spPr>
      </p:pic>
      <p:pic>
        <p:nvPicPr>
          <p:cNvPr id="48" name="Picture 8"/>
          <p:cNvPicPr>
            <a:picLocks noChangeAspect="1"/>
          </p:cNvPicPr>
          <p:nvPr/>
        </p:nvPicPr>
        <p:blipFill rotWithShape="1">
          <a:blip r:embed="rId4"/>
          <a:srcRect l="9169" t="5367" r="9013" b="4819"/>
          <a:stretch/>
        </p:blipFill>
        <p:spPr>
          <a:xfrm>
            <a:off x="7286644" y="3850905"/>
            <a:ext cx="936104" cy="578233"/>
          </a:xfrm>
          <a:prstGeom prst="rect">
            <a:avLst/>
          </a:prstGeom>
        </p:spPr>
      </p:pic>
      <p:cxnSp>
        <p:nvCxnSpPr>
          <p:cNvPr id="123" name="肘形接點 122"/>
          <p:cNvCxnSpPr/>
          <p:nvPr/>
        </p:nvCxnSpPr>
        <p:spPr>
          <a:xfrm>
            <a:off x="6572264" y="3279401"/>
            <a:ext cx="571504" cy="500066"/>
          </a:xfrm>
          <a:prstGeom prst="bentConnector3">
            <a:avLst>
              <a:gd name="adj1" fmla="val -10845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肘形接點 125"/>
          <p:cNvCxnSpPr/>
          <p:nvPr/>
        </p:nvCxnSpPr>
        <p:spPr>
          <a:xfrm flipV="1">
            <a:off x="6000760" y="2428874"/>
            <a:ext cx="1071570" cy="642942"/>
          </a:xfrm>
          <a:prstGeom prst="bentConnector3">
            <a:avLst>
              <a:gd name="adj1" fmla="val 50000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268_1488959195_TVS-1282T3_Right-angle-of-elevation.pn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3" t="3951" r="2813" b="4338"/>
          <a:stretch/>
        </p:blipFill>
        <p:spPr>
          <a:xfrm>
            <a:off x="5472118" y="2993649"/>
            <a:ext cx="1528774" cy="928694"/>
          </a:xfrm>
          <a:prstGeom prst="rect">
            <a:avLst/>
          </a:prstGeom>
        </p:spPr>
      </p:pic>
      <p:cxnSp>
        <p:nvCxnSpPr>
          <p:cNvPr id="159" name="肘形接點 158"/>
          <p:cNvCxnSpPr/>
          <p:nvPr/>
        </p:nvCxnSpPr>
        <p:spPr>
          <a:xfrm rot="10800000" flipV="1">
            <a:off x="1000100" y="3071816"/>
            <a:ext cx="642942" cy="481256"/>
          </a:xfrm>
          <a:prstGeom prst="bentConnector3">
            <a:avLst>
              <a:gd name="adj1" fmla="val -53160"/>
            </a:avLst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0" name="Picture 24" descr="IMAC.jpe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857224" y="2707897"/>
            <a:ext cx="792088" cy="654996"/>
          </a:xfrm>
          <a:prstGeom prst="rect">
            <a:avLst/>
          </a:prstGeom>
        </p:spPr>
      </p:pic>
      <p:pic>
        <p:nvPicPr>
          <p:cNvPr id="161" name="Picture 44" descr="IMAC.jpe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03" r="18704" b="1411"/>
          <a:stretch/>
        </p:blipFill>
        <p:spPr>
          <a:xfrm>
            <a:off x="857224" y="3429006"/>
            <a:ext cx="792088" cy="654996"/>
          </a:xfrm>
          <a:prstGeom prst="rect">
            <a:avLst/>
          </a:prstGeom>
        </p:spPr>
      </p:pic>
      <p:cxnSp>
        <p:nvCxnSpPr>
          <p:cNvPr id="165" name="直線接點 164"/>
          <p:cNvCxnSpPr/>
          <p:nvPr/>
        </p:nvCxnSpPr>
        <p:spPr>
          <a:xfrm>
            <a:off x="2000232" y="3350839"/>
            <a:ext cx="428628" cy="1588"/>
          </a:xfrm>
          <a:prstGeom prst="line">
            <a:avLst/>
          </a:prstGeom>
          <a:ln w="19050">
            <a:solidFill>
              <a:srgbClr val="3773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Shape 238"/>
          <p:cNvPicPr preferRelativeResize="0"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5736" y="2910030"/>
            <a:ext cx="1008112" cy="1012313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Rectangle 13"/>
          <p:cNvSpPr/>
          <p:nvPr/>
        </p:nvSpPr>
        <p:spPr>
          <a:xfrm>
            <a:off x="571472" y="1071552"/>
            <a:ext cx="1393041" cy="428628"/>
          </a:xfrm>
          <a:prstGeom prst="rect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>
                <a:ea typeface="微軟正黑體" pitchFamily="34" charset="-120"/>
              </a:rPr>
              <a:t>디트로이트</a:t>
            </a:r>
            <a:endParaRPr lang="en-US" b="1" dirty="0">
              <a:ea typeface="微軟正黑體" pitchFamily="34" charset="-120"/>
            </a:endParaRPr>
          </a:p>
        </p:txBody>
      </p:sp>
      <p:sp>
        <p:nvSpPr>
          <p:cNvPr id="42" name="TextBox 22"/>
          <p:cNvSpPr txBox="1"/>
          <p:nvPr/>
        </p:nvSpPr>
        <p:spPr>
          <a:xfrm>
            <a:off x="3717725" y="3214692"/>
            <a:ext cx="989373" cy="40011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ko-KR" altLang="en-US" sz="10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원격 백업</a:t>
            </a:r>
            <a:br>
              <a:rPr lang="en-US" altLang="ko-KR" sz="10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altLang="ko-KR" sz="10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(</a:t>
            </a:r>
            <a:r>
              <a:rPr lang="en-US" altLang="zh-TW" sz="10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QNAP RTRR)</a:t>
            </a:r>
            <a:endParaRPr lang="en-US" altLang="zh-TW" sz="1000" dirty="0">
              <a:solidFill>
                <a:schemeClr val="bg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44" name="TextBox 42"/>
          <p:cNvSpPr txBox="1"/>
          <p:nvPr/>
        </p:nvSpPr>
        <p:spPr>
          <a:xfrm>
            <a:off x="2214546" y="4114632"/>
            <a:ext cx="543739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ko-KR" altLang="en-US" dirty="0">
                <a:latin typeface="+mn-lt"/>
                <a:ea typeface="微軟正黑體" pitchFamily="34" charset="-120"/>
              </a:rPr>
              <a:t>협업</a:t>
            </a:r>
            <a:endParaRPr lang="en-US" altLang="zh-TW" dirty="0">
              <a:latin typeface="+mn-lt"/>
              <a:ea typeface="微軟正黑體" pitchFamily="34" charset="-120"/>
            </a:endParaRPr>
          </a:p>
        </p:txBody>
      </p:sp>
      <p:sp>
        <p:nvSpPr>
          <p:cNvPr id="46" name="TextBox 12"/>
          <p:cNvSpPr txBox="1"/>
          <p:nvPr/>
        </p:nvSpPr>
        <p:spPr>
          <a:xfrm>
            <a:off x="2339752" y="1635646"/>
            <a:ext cx="136127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ko-KR" altLang="en-US" dirty="0">
                <a:latin typeface="+mn-lt"/>
                <a:ea typeface="微軟正黑體" pitchFamily="34" charset="-120"/>
              </a:rPr>
              <a:t>고속 인제스트</a:t>
            </a:r>
            <a:r>
              <a:rPr lang="en-US" altLang="ko-KR" dirty="0">
                <a:latin typeface="+mn-lt"/>
                <a:ea typeface="微軟正黑體" pitchFamily="34" charset="-120"/>
              </a:rPr>
              <a:t>/</a:t>
            </a:r>
            <a:br>
              <a:rPr lang="en-US" altLang="ko-KR" dirty="0">
                <a:latin typeface="+mn-lt"/>
                <a:ea typeface="微軟正黑體" pitchFamily="34" charset="-120"/>
              </a:rPr>
            </a:br>
            <a:r>
              <a:rPr lang="ko-KR" altLang="en-US" dirty="0">
                <a:latin typeface="+mn-lt"/>
                <a:ea typeface="微軟正黑體" pitchFamily="34" charset="-120"/>
              </a:rPr>
              <a:t>백업</a:t>
            </a:r>
            <a:endParaRPr lang="en-US" altLang="zh-TW" dirty="0">
              <a:latin typeface="+mn-lt"/>
              <a:ea typeface="微軟正黑體" pitchFamily="34" charset="-120"/>
            </a:endParaRPr>
          </a:p>
        </p:txBody>
      </p:sp>
      <p:sp>
        <p:nvSpPr>
          <p:cNvPr id="49" name="TextBox 23"/>
          <p:cNvSpPr txBox="1"/>
          <p:nvPr/>
        </p:nvSpPr>
        <p:spPr>
          <a:xfrm>
            <a:off x="5143504" y="2067694"/>
            <a:ext cx="1491114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ko-KR" altLang="en-US" dirty="0">
                <a:latin typeface="+mn-lt"/>
                <a:ea typeface="微軟正黑體" pitchFamily="34" charset="-120"/>
              </a:rPr>
              <a:t>오프사이트 협업</a:t>
            </a:r>
            <a:endParaRPr lang="en-US" altLang="zh-TW" dirty="0">
              <a:latin typeface="+mn-lt"/>
              <a:ea typeface="微軟正黑體" pitchFamily="34" charset="-120"/>
            </a:endParaRPr>
          </a:p>
        </p:txBody>
      </p:sp>
      <p:sp>
        <p:nvSpPr>
          <p:cNvPr id="50" name="Rectangle 13"/>
          <p:cNvSpPr/>
          <p:nvPr/>
        </p:nvSpPr>
        <p:spPr>
          <a:xfrm>
            <a:off x="4822033" y="1071552"/>
            <a:ext cx="1393041" cy="428628"/>
          </a:xfrm>
          <a:prstGeom prst="rect">
            <a:avLst/>
          </a:prstGeom>
          <a:solidFill>
            <a:srgbClr val="3773E3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>
                <a:ea typeface="微軟正黑體" pitchFamily="34" charset="-120"/>
              </a:rPr>
              <a:t>뉴잉글랜드</a:t>
            </a:r>
            <a:endParaRPr lang="en-US" b="1" dirty="0"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649088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50">
            <a:extLst>
              <a:ext uri="{FF2B5EF4-FFF2-40B4-BE49-F238E27FC236}">
                <a16:creationId xmlns:a16="http://schemas.microsoft.com/office/drawing/2014/main" id="{5A210475-A60C-4FCA-AE5B-0AD21A50B069}"/>
              </a:ext>
            </a:extLst>
          </p:cNvPr>
          <p:cNvSpPr/>
          <p:nvPr/>
        </p:nvSpPr>
        <p:spPr>
          <a:xfrm>
            <a:off x="0" y="1785932"/>
            <a:ext cx="9144000" cy="192882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 algn="ctr">
              <a:buClr>
                <a:srgbClr val="002060"/>
              </a:buClr>
              <a:buSzPct val="25000"/>
            </a:pPr>
            <a:r>
              <a:rPr lang="ko-KR" altLang="en-US" sz="6000" b="1" i="0" u="none" strike="noStrike" cap="none" dirty="0">
                <a:solidFill>
                  <a:srgbClr val="002060"/>
                </a:solidFill>
                <a:latin typeface="+mn-lt"/>
                <a:ea typeface="微軟正黑體" pitchFamily="34" charset="-120"/>
                <a:cs typeface="Microsoft JhengHei"/>
                <a:sym typeface="Microsoft JhengHei"/>
              </a:rPr>
              <a:t>감사합니다</a:t>
            </a:r>
            <a:r>
              <a:rPr lang="en-US" altLang="ko-KR" sz="6000" b="1" i="0" u="none" strike="noStrike" cap="none" dirty="0">
                <a:solidFill>
                  <a:srgbClr val="002060"/>
                </a:solidFill>
                <a:latin typeface="+mn-lt"/>
                <a:ea typeface="微軟正黑體" pitchFamily="34" charset="-120"/>
                <a:cs typeface="Microsoft JhengHei"/>
                <a:sym typeface="Microsoft JhengHei"/>
              </a:rPr>
              <a:t>.</a:t>
            </a:r>
            <a:endParaRPr lang="zh-TW" sz="4400" i="0" u="none" strike="noStrike" cap="none" dirty="0">
              <a:solidFill>
                <a:srgbClr val="002060"/>
              </a:solidFill>
              <a:latin typeface="+mn-lt"/>
              <a:ea typeface="微軟正黑體" pitchFamily="34" charset="-120"/>
              <a:cs typeface="Microsoft JhengHei"/>
              <a:sym typeface="Microsoft JhengHei"/>
            </a:endParaRPr>
          </a:p>
        </p:txBody>
      </p:sp>
    </p:spTree>
    <p:extLst>
      <p:ext uri="{BB962C8B-B14F-4D97-AF65-F5344CB8AC3E}">
        <p14:creationId xmlns:p14="http://schemas.microsoft.com/office/powerpoint/2010/main" val="1015779345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2666</TotalTime>
  <Words>1380</Words>
  <Application>Microsoft Office PowerPoint</Application>
  <PresentationFormat>如螢幕大小 (16:9)</PresentationFormat>
  <Paragraphs>279</Paragraphs>
  <Slides>29</Slides>
  <Notes>21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29</vt:i4>
      </vt:variant>
    </vt:vector>
  </HeadingPairs>
  <TitlesOfParts>
    <vt:vector size="36" baseType="lpstr">
      <vt:lpstr>Microsoft JhengHei</vt:lpstr>
      <vt:lpstr>Microsoft JhengHei</vt:lpstr>
      <vt:lpstr>Arial</vt:lpstr>
      <vt:lpstr>Arial Black</vt:lpstr>
      <vt:lpstr>Verdana</vt:lpstr>
      <vt:lpstr>Wingdings</vt:lpstr>
      <vt:lpstr>Simple Light</vt:lpstr>
      <vt:lpstr>PowerPoint 簡報</vt:lpstr>
      <vt:lpstr>충분히 활용하고 싶지 않으신가요?</vt:lpstr>
      <vt:lpstr>편집 &amp; 백업을 위한 나의 첫 번째 NAS</vt:lpstr>
      <vt:lpstr>TS-453BT3 전면부</vt:lpstr>
      <vt:lpstr>OLED 및 터치 버튼</vt:lpstr>
      <vt:lpstr>TS-453BT3 후면부</vt:lpstr>
      <vt:lpstr>더 빠른 멀티미디어 프로젝트 처리</vt:lpstr>
      <vt:lpstr>더욱 뛰어난 성능을 위한 10GBASE-T</vt:lpstr>
      <vt:lpstr>HDMI 를 통한  4K 미디어 출력</vt:lpstr>
      <vt:lpstr>성능을 향상시켜 주는 10GbE/M.2 SSD</vt:lpstr>
      <vt:lpstr>Qtier™ 자동 계층화</vt:lpstr>
      <vt:lpstr>TS-453BT3 라이브 데모</vt:lpstr>
      <vt:lpstr>PowerPoint 簡報</vt:lpstr>
      <vt:lpstr>동작 버튼 사용자 지정</vt:lpstr>
      <vt:lpstr>쉬운 설치와 설정!</vt:lpstr>
      <vt:lpstr>쉽고 직관적인 사용자 인터페이스</vt:lpstr>
      <vt:lpstr>한 번의 버튼 터치로 모든 작업을</vt:lpstr>
      <vt:lpstr>간편 데모</vt:lpstr>
      <vt:lpstr>PowerPoint 簡報</vt:lpstr>
      <vt:lpstr>완벽한 Thunderbolt 제품 라인</vt:lpstr>
      <vt:lpstr>플랫폼이 다른 사용자간 협업</vt:lpstr>
      <vt:lpstr>USB 3.1 Gen 2 를 통한 고속 데이터 입력</vt:lpstr>
      <vt:lpstr>더 빠르고 넓으며 안전한 데이터 저장소</vt:lpstr>
      <vt:lpstr>Thunderbolt to Ethernet(T2E) 기술</vt:lpstr>
      <vt:lpstr>포토그래퍼의 베스트 파트너</vt:lpstr>
      <vt:lpstr>간편한 휴대성 (현장사용, 출장)</vt:lpstr>
      <vt:lpstr>2017 Shell 에코 마라톤</vt:lpstr>
      <vt:lpstr>완벽한 작업방식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高達      核心爆發性能，幫企業快速、有效率地完成任務</dc:title>
  <dc:creator>Coco Chiang</dc:creator>
  <cp:lastModifiedBy>QNAP_JASON HSU</cp:lastModifiedBy>
  <cp:revision>373</cp:revision>
  <dcterms:modified xsi:type="dcterms:W3CDTF">2020-02-06T05:48:07Z</dcterms:modified>
</cp:coreProperties>
</file>