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5" r:id="rId1"/>
  </p:sldMasterIdLst>
  <p:notesMasterIdLst>
    <p:notesMasterId r:id="rId31"/>
  </p:notesMasterIdLst>
  <p:sldIdLst>
    <p:sldId id="256" r:id="rId2"/>
    <p:sldId id="278" r:id="rId3"/>
    <p:sldId id="294" r:id="rId4"/>
    <p:sldId id="292" r:id="rId5"/>
    <p:sldId id="295" r:id="rId6"/>
    <p:sldId id="326" r:id="rId7"/>
    <p:sldId id="313" r:id="rId8"/>
    <p:sldId id="308" r:id="rId9"/>
    <p:sldId id="301" r:id="rId10"/>
    <p:sldId id="327" r:id="rId11"/>
    <p:sldId id="323" r:id="rId12"/>
    <p:sldId id="325" r:id="rId13"/>
    <p:sldId id="302" r:id="rId14"/>
    <p:sldId id="303" r:id="rId15"/>
    <p:sldId id="304" r:id="rId16"/>
    <p:sldId id="305" r:id="rId17"/>
    <p:sldId id="307" r:id="rId18"/>
    <p:sldId id="324" r:id="rId19"/>
    <p:sldId id="309" r:id="rId20"/>
    <p:sldId id="310" r:id="rId21"/>
    <p:sldId id="311" r:id="rId22"/>
    <p:sldId id="312" r:id="rId23"/>
    <p:sldId id="314" r:id="rId24"/>
    <p:sldId id="315" r:id="rId25"/>
    <p:sldId id="316" r:id="rId26"/>
    <p:sldId id="317" r:id="rId27"/>
    <p:sldId id="318" r:id="rId28"/>
    <p:sldId id="319" r:id="rId29"/>
    <p:sldId id="328" r:id="rId3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ffice" initials="O" lastIdx="1" clrIdx="0"/>
  <p:cmAuthor id="2" name="Office" initials="O [2]" lastIdx="1" clrIdx="1"/>
  <p:cmAuthor id="3" name="Office" initials="O [3]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73E3"/>
    <a:srgbClr val="66CCFF"/>
    <a:srgbClr val="CCFFFF"/>
    <a:srgbClr val="009999"/>
    <a:srgbClr val="37A3A0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75" autoAdjust="0"/>
    <p:restoredTop sz="99607" autoAdjust="0"/>
  </p:normalViewPr>
  <p:slideViewPr>
    <p:cSldViewPr>
      <p:cViewPr varScale="1">
        <p:scale>
          <a:sx n="95" d="100"/>
          <a:sy n="95" d="100"/>
        </p:scale>
        <p:origin x="26" y="2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69850" marR="0" lvl="0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527050" marR="0" lvl="1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84250" marR="0" lvl="2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441450" marR="0" lvl="3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98650" marR="0" lvl="4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355850" marR="0" lvl="5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813050" marR="0" lvl="6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70250" marR="0" lvl="7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727450" marR="0" lvl="8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492293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2688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87620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9544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63425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3839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4633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38117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Shape 6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English: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LIVE Demo - Bilateral Mount in two steps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Photo Station 5.4/ Qphoto 3 - Photo/Video Instant Upload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Qphoto and click “take photos” or “record videos”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Select a destination folder. Start taking(recording)!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QTS 4.3.4 File Station - Mobile phone mounting.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Connect mobile phone and NAS with USB connector.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File Station and start transfering the files!</a:t>
            </a:r>
          </a:p>
          <a:p>
            <a:pPr marL="0" marR="0" lvl="0" indent="63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逐字稿: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現在來現場示範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示範錄影就好，跟jeffrey錄一小段影片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示範完Qphoto，講file station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除了Qphoto可以直接拍照錄影上傳NAS，現在file station也可以很方便地把手機裡面的照片傳到NAS，只要手機接USB插上NAS，就可以在file station裡面看到手機，然後就可以直接拖曳檔案到NAS囉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Demo操作步驟：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＊需搭配QTS 4.3 &amp; Photo Station 5.4或之後版本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開啟Qphoto後登入NAS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預設進入shared photos頁面，即可看到右下角有拍照跟錄影按鈕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點選拍照或錄影按鈕，第一次使用的話，會要求選擇上傳路徑（注意：須上傳到共享的媒體資料夾，照片才可以在shared photos頁面看到）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開始拍照或錄影，完成後按左上角的回上一頁，回到shared photos頁面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如果上傳未完成，頁面最上方會出現即拍即傳上傳狀態，上傳完成的檔案會打勾，請在打勾後重新整理頁面，即可看到剛剛拍攝的檔案（注意：一定要用時間軸模式瀏覽，這樣最新拍攝的檔案才會在最上面，很明顯可以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點開剛剛拍的影片或照片，給使用者看</a:t>
            </a:r>
          </a:p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7" name="Shape 62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Shape 6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2" name="Shape 6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735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Shape 6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Shape 6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27088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Shape 6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8" name="Shape 6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22844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Shape 6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5" name="Shape 6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01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Shape 6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Shape 6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95068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Shape 6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Shape 6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95068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zh-TW" altLang="en-US" dirty="0"/>
              <a:t>換圖</a:t>
            </a:r>
            <a:r>
              <a:rPr lang="en-US" altLang="zh-TW" dirty="0"/>
              <a:t>TVS-1282T-&gt;453BT3</a:t>
            </a:r>
          </a:p>
          <a:p>
            <a:pPr>
              <a:buNone/>
            </a:pPr>
            <a:r>
              <a:rPr lang="en-US" dirty="0"/>
              <a:t>Ethernet</a:t>
            </a:r>
            <a:r>
              <a:rPr lang="zh-TW" altLang="en-US" dirty="0"/>
              <a:t>換成其他顏色的線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6111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TW" dirty="0"/>
              <a:t>64BG</a:t>
            </a:r>
          </a:p>
          <a:p>
            <a:r>
              <a:rPr lang="en-US" altLang="zh-TW" dirty="0"/>
              <a:t>SSD no logo</a:t>
            </a:r>
          </a:p>
          <a:p>
            <a:r>
              <a:rPr lang="zh-TW" altLang="en-US" dirty="0"/>
              <a:t>相機 相片跟影片</a:t>
            </a:r>
            <a:endParaRPr lang="en-US" altLang="zh-TW" dirty="0"/>
          </a:p>
          <a:p>
            <a:endParaRPr lang="zh-TW" alt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12 cameras</a:t>
            </a:r>
          </a:p>
          <a:p>
            <a:pPr>
              <a:buNone/>
            </a:pPr>
            <a:r>
              <a:rPr lang="en-US" dirty="0"/>
              <a:t>4 or 5 editors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249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Shape 50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08" name="Shape 5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599" cy="20525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5200" b="1" i="0" u="none" strike="noStrike" cap="none">
                <a:solidFill>
                  <a:schemeClr val="dk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1_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2" y="5414"/>
            <a:ext cx="9144032" cy="5138086"/>
          </a:xfrm>
          <a:prstGeom prst="rect">
            <a:avLst/>
          </a:prstGeom>
          <a:noFill/>
        </p:spPr>
      </p:pic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4572000" y="-125"/>
            <a:ext cx="4572000" cy="51434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198" cy="1482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200" b="1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198" cy="123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1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0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ption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2" y="-18"/>
            <a:ext cx="9144032" cy="5138086"/>
          </a:xfrm>
          <a:prstGeom prst="rect">
            <a:avLst/>
          </a:prstGeom>
          <a:noFill/>
        </p:spPr>
      </p:pic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25000"/>
              <a:buFont typeface="Arial"/>
              <a:buNone/>
            </a:pPr>
            <a:fld id="{00000000-1234-1234-1234-123412341234}" type="slidenum">
              <a:rPr lang="zh-TW"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t>‹#›</a:t>
            </a:fld>
            <a:endParaRPr lang="zh-TW" sz="10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49" r:id="rId3"/>
    <p:sldLayoutId id="2147483653" r:id="rId4"/>
    <p:sldLayoutId id="2147483657" r:id="rId5"/>
    <p:sldLayoutId id="2147483656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tiff"/><Relationship Id="rId3" Type="http://schemas.openxmlformats.org/officeDocument/2006/relationships/image" Target="../media/image5.png"/><Relationship Id="rId7" Type="http://schemas.openxmlformats.org/officeDocument/2006/relationships/image" Target="../media/image1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4.png"/><Relationship Id="rId4" Type="http://schemas.openxmlformats.org/officeDocument/2006/relationships/image" Target="../media/image5.png"/><Relationship Id="rId9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60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6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26.png"/><Relationship Id="rId7" Type="http://schemas.openxmlformats.org/officeDocument/2006/relationships/image" Target="../media/image66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62.jpeg"/><Relationship Id="rId9" Type="http://schemas.openxmlformats.org/officeDocument/2006/relationships/image" Target="../media/image63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72.png"/><Relationship Id="rId4" Type="http://schemas.openxmlformats.org/officeDocument/2006/relationships/image" Target="../media/image7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Shape 4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892154" y="1450428"/>
            <a:ext cx="2951164" cy="2599834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Shape 50"/>
          <p:cNvSpPr/>
          <p:nvPr/>
        </p:nvSpPr>
        <p:spPr>
          <a:xfrm>
            <a:off x="2000232" y="2571750"/>
            <a:ext cx="4612864" cy="8572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TS-</a:t>
            </a:r>
            <a:r>
              <a:rPr lang="en-US" alt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453BT3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pic>
        <p:nvPicPr>
          <p:cNvPr id="25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1628" y="4071948"/>
            <a:ext cx="2047694" cy="475872"/>
          </a:xfrm>
          <a:prstGeom prst="rect">
            <a:avLst/>
          </a:prstGeom>
          <a:noFill/>
        </p:spPr>
      </p:pic>
      <p:grpSp>
        <p:nvGrpSpPr>
          <p:cNvPr id="13" name="群組 12"/>
          <p:cNvGrpSpPr/>
          <p:nvPr/>
        </p:nvGrpSpPr>
        <p:grpSpPr>
          <a:xfrm>
            <a:off x="486902" y="4111856"/>
            <a:ext cx="2799214" cy="428628"/>
            <a:chOff x="151873" y="4127502"/>
            <a:chExt cx="5428239" cy="831198"/>
          </a:xfrm>
        </p:grpSpPr>
        <p:pic>
          <p:nvPicPr>
            <p:cNvPr id="8" name="Picture 7" descr="C:\Users\Coco Chiang\Desktop\20170911直播母版16比9\TS-453BT3_元素\TS-453BT3_封面_PPT元素\元素\citrix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75825" y="4127502"/>
              <a:ext cx="938698" cy="831198"/>
            </a:xfrm>
            <a:prstGeom prst="rect">
              <a:avLst/>
            </a:prstGeom>
            <a:noFill/>
          </p:spPr>
        </p:pic>
        <p:pic>
          <p:nvPicPr>
            <p:cNvPr id="9" name="Picture 8" descr="C:\Users\Coco Chiang\Desktop\20170911直播母版16比9\TS-453BT3_元素\TS-453BT3_封面_PPT元素\元素\vmware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883798" y="4299941"/>
              <a:ext cx="1092027" cy="519305"/>
            </a:xfrm>
            <a:prstGeom prst="rect">
              <a:avLst/>
            </a:prstGeom>
            <a:noFill/>
          </p:spPr>
        </p:pic>
        <p:pic>
          <p:nvPicPr>
            <p:cNvPr id="10" name="Picture 9" descr="C:\Users\Coco Chiang\Desktop\20170911直播母版16比9\TS-453BT3_元素\TS-453BT3_封面_PPT元素\元素\Windows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257241" y="4176716"/>
              <a:ext cx="626557" cy="732771"/>
            </a:xfrm>
            <a:prstGeom prst="rect">
              <a:avLst/>
            </a:prstGeom>
            <a:noFill/>
          </p:spPr>
        </p:pic>
        <p:pic>
          <p:nvPicPr>
            <p:cNvPr id="11" name="Picture 10" descr="C:\Users\Coco Chiang\Desktop\20170911直播母版16比9\TS-453BT3_元素\TS-453BT3_封面_PPT元素\元素\HDMI.pn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151873" y="4328517"/>
              <a:ext cx="2074139" cy="458684"/>
            </a:xfrm>
            <a:prstGeom prst="rect">
              <a:avLst/>
            </a:prstGeom>
            <a:noFill/>
          </p:spPr>
        </p:pic>
        <p:pic>
          <p:nvPicPr>
            <p:cNvPr id="12" name="Picture 11" descr="C:\Users\Coco Chiang\Desktop\20170911直播母版16比9\TS-453BT3_元素\TS-453BT3_封面_PPT元素\元素\dlna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4914523" y="4245609"/>
              <a:ext cx="665589" cy="548962"/>
            </a:xfrm>
            <a:prstGeom prst="rect">
              <a:avLst/>
            </a:prstGeom>
            <a:noFill/>
          </p:spPr>
        </p:pic>
      </p:grpSp>
      <p:pic>
        <p:nvPicPr>
          <p:cNvPr id="15" name="Picture 5" descr="C:\Users\Coco Chiang\Desktop\20170911直播母版16比9\TS-453BT3_元素\TS-453BT3_封面_PPT元素\元素\intel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350832" y="4136254"/>
            <a:ext cx="363912" cy="364322"/>
          </a:xfrm>
          <a:prstGeom prst="rect">
            <a:avLst/>
          </a:prstGeom>
          <a:noFill/>
        </p:spPr>
      </p:pic>
      <p:sp>
        <p:nvSpPr>
          <p:cNvPr id="14" name="矩形 13"/>
          <p:cNvSpPr/>
          <p:nvPr/>
        </p:nvSpPr>
        <p:spPr>
          <a:xfrm>
            <a:off x="-285784" y="1714494"/>
            <a:ext cx="62646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TW" sz="1800" b="1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4-bay, quad-core</a:t>
            </a:r>
            <a:r>
              <a:rPr lang="en-US" altLang="zh-TW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, with M.2 SSD for</a:t>
            </a:r>
            <a:r>
              <a:rPr lang="zh-TW" altLang="en-US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1800" dirty="0" err="1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en-US" altLang="zh-TW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, and</a:t>
            </a:r>
          </a:p>
          <a:p>
            <a:pPr algn="r"/>
            <a:r>
              <a:rPr lang="en-US" altLang="zh-TW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Thunderbolt 3 &amp; 10GbE for versatile </a:t>
            </a:r>
          </a:p>
          <a:p>
            <a:pPr algn="r"/>
            <a:r>
              <a:rPr lang="en-US" altLang="zh-TW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high-speed  applications </a:t>
            </a:r>
            <a:endParaRPr lang="zh-TW" altLang="en-US" sz="1800" dirty="0"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/>
          <p:cNvSpPr/>
          <p:nvPr/>
        </p:nvSpPr>
        <p:spPr>
          <a:xfrm>
            <a:off x="0" y="1571618"/>
            <a:ext cx="9144000" cy="307183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五邊形 34"/>
          <p:cNvSpPr/>
          <p:nvPr/>
        </p:nvSpPr>
        <p:spPr>
          <a:xfrm rot="10800000">
            <a:off x="6286512" y="1357304"/>
            <a:ext cx="1928826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＞形箭號 35"/>
          <p:cNvSpPr/>
          <p:nvPr/>
        </p:nvSpPr>
        <p:spPr>
          <a:xfrm rot="10800000">
            <a:off x="621507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0" name="矩形 39"/>
          <p:cNvSpPr/>
          <p:nvPr/>
        </p:nvSpPr>
        <p:spPr>
          <a:xfrm rot="10800000">
            <a:off x="8072462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Why not taking advantages?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00826" y="1428742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Microsoft Windows</a:t>
            </a:r>
          </a:p>
        </p:txBody>
      </p:sp>
      <p:sp>
        <p:nvSpPr>
          <p:cNvPr id="28" name="五邊形 27"/>
          <p:cNvSpPr/>
          <p:nvPr/>
        </p:nvSpPr>
        <p:spPr>
          <a:xfrm>
            <a:off x="1000100" y="1357304"/>
            <a:ext cx="1857388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＞形箭號 29"/>
          <p:cNvSpPr/>
          <p:nvPr/>
        </p:nvSpPr>
        <p:spPr>
          <a:xfrm>
            <a:off x="242886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0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85786" y="142874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Apple </a:t>
            </a:r>
            <a:r>
              <a:rPr lang="en-US" sz="1800" b="1" dirty="0" err="1">
                <a:solidFill>
                  <a:schemeClr val="bg1"/>
                </a:solidFill>
              </a:rPr>
              <a:t>MacOS</a:t>
            </a:r>
            <a:endParaRPr lang="en-US" sz="1800" b="1" dirty="0">
              <a:solidFill>
                <a:schemeClr val="bg1"/>
              </a:solidFill>
            </a:endParaRPr>
          </a:p>
        </p:txBody>
      </p:sp>
      <p:sp>
        <p:nvSpPr>
          <p:cNvPr id="41" name="＞形箭號 40"/>
          <p:cNvSpPr/>
          <p:nvPr/>
        </p:nvSpPr>
        <p:spPr>
          <a:xfrm>
            <a:off x="278605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2" name="＞形箭號 41"/>
          <p:cNvSpPr/>
          <p:nvPr/>
        </p:nvSpPr>
        <p:spPr>
          <a:xfrm rot="10800000">
            <a:off x="585788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7" name="橢圓 46"/>
          <p:cNvSpPr/>
          <p:nvPr/>
        </p:nvSpPr>
        <p:spPr>
          <a:xfrm>
            <a:off x="4497963" y="1849578"/>
            <a:ext cx="2145739" cy="214573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6" name="橢圓 45"/>
          <p:cNvSpPr/>
          <p:nvPr/>
        </p:nvSpPr>
        <p:spPr>
          <a:xfrm>
            <a:off x="2569137" y="1926211"/>
            <a:ext cx="2145739" cy="214573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3429006"/>
            <a:ext cx="1229599" cy="285752"/>
          </a:xfrm>
          <a:prstGeom prst="rect">
            <a:avLst/>
          </a:prstGeom>
          <a:noFill/>
        </p:spPr>
      </p:pic>
      <p:pic>
        <p:nvPicPr>
          <p:cNvPr id="37" name="圖片 36" descr="macbookpro-thunderbolt3-usbc-adapt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2928940"/>
            <a:ext cx="709257" cy="426138"/>
          </a:xfrm>
          <a:prstGeom prst="rect">
            <a:avLst/>
          </a:prstGeom>
        </p:spPr>
      </p:pic>
      <p:sp>
        <p:nvSpPr>
          <p:cNvPr id="38" name="TextBox 32"/>
          <p:cNvSpPr txBox="1"/>
          <p:nvPr/>
        </p:nvSpPr>
        <p:spPr>
          <a:xfrm>
            <a:off x="2643174" y="2357436"/>
            <a:ext cx="1990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 dirty="0">
                <a:latin typeface="+mn-lt"/>
                <a:ea typeface="微軟正黑體" pitchFamily="34" charset="-120"/>
              </a:rPr>
              <a:t>&gt;100 laptops, desktops, and motherboards</a:t>
            </a:r>
            <a:endParaRPr lang="en-US" sz="1200" b="1" dirty="0">
              <a:latin typeface="+mn-lt"/>
              <a:ea typeface="微軟正黑體" pitchFamily="34" charset="-120"/>
            </a:endParaRPr>
          </a:p>
        </p:txBody>
      </p:sp>
      <p:pic>
        <p:nvPicPr>
          <p:cNvPr id="45" name="Picture 4"/>
          <p:cNvPicPr>
            <a:picLocks noChangeAspect="1"/>
          </p:cNvPicPr>
          <p:nvPr/>
        </p:nvPicPr>
        <p:blipFill>
          <a:blip r:embed="rId5"/>
          <a:srcRect t="8516" b="14842"/>
          <a:stretch>
            <a:fillRect/>
          </a:stretch>
        </p:blipFill>
        <p:spPr>
          <a:xfrm>
            <a:off x="5072066" y="2714626"/>
            <a:ext cx="1000132" cy="766520"/>
          </a:xfrm>
          <a:prstGeom prst="rect">
            <a:avLst/>
          </a:prstGeom>
        </p:spPr>
      </p:pic>
      <p:grpSp>
        <p:nvGrpSpPr>
          <p:cNvPr id="39" name="群組 38"/>
          <p:cNvGrpSpPr/>
          <p:nvPr/>
        </p:nvGrpSpPr>
        <p:grpSpPr>
          <a:xfrm>
            <a:off x="6060114" y="1857370"/>
            <a:ext cx="2900260" cy="2143140"/>
            <a:chOff x="5500694" y="1714494"/>
            <a:chExt cx="3480312" cy="2571768"/>
          </a:xfrm>
        </p:grpSpPr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358082" y="1714494"/>
              <a:ext cx="1622924" cy="2241100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89649" y="3217922"/>
              <a:ext cx="1668565" cy="836179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00694" y="3071816"/>
              <a:ext cx="2212026" cy="1214446"/>
            </a:xfrm>
            <a:prstGeom prst="rect">
              <a:avLst/>
            </a:prstGeom>
          </p:spPr>
        </p:pic>
      </p:grpSp>
      <p:sp>
        <p:nvSpPr>
          <p:cNvPr id="48" name="TextBox 32"/>
          <p:cNvSpPr txBox="1"/>
          <p:nvPr/>
        </p:nvSpPr>
        <p:spPr>
          <a:xfrm>
            <a:off x="4724177" y="2357436"/>
            <a:ext cx="1919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 dirty="0">
                <a:latin typeface="+mn-lt"/>
                <a:ea typeface="微軟正黑體" pitchFamily="34" charset="-120"/>
              </a:rPr>
              <a:t>1-port</a:t>
            </a:r>
            <a:r>
              <a:rPr lang="zh-TW" altLang="en-US" sz="12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TW" sz="1200" b="1" dirty="0">
                <a:latin typeface="+mn-lt"/>
                <a:ea typeface="微軟正黑體" pitchFamily="34" charset="-120"/>
              </a:rPr>
              <a:t>10GBASE-T adapter is only US$100</a:t>
            </a:r>
            <a:endParaRPr lang="zh-TW" altLang="en-US" sz="1200" b="1" dirty="0">
              <a:latin typeface="+mn-lt"/>
              <a:ea typeface="微軟正黑體" pitchFamily="34" charset="-120"/>
            </a:endParaRPr>
          </a:p>
        </p:txBody>
      </p:sp>
      <p:pic>
        <p:nvPicPr>
          <p:cNvPr id="50" name="圖片 49" descr="10GBASE-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8588" y="3286130"/>
            <a:ext cx="1384266" cy="500066"/>
          </a:xfrm>
          <a:prstGeom prst="rect">
            <a:avLst/>
          </a:prstGeom>
        </p:spPr>
      </p:pic>
      <p:pic>
        <p:nvPicPr>
          <p:cNvPr id="43" name="圖片 42" descr="MAC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33" y="2143123"/>
            <a:ext cx="3149045" cy="214312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120"/>
          <p:cNvSpPr/>
          <p:nvPr/>
        </p:nvSpPr>
        <p:spPr>
          <a:xfrm rot="16200000">
            <a:off x="6101846" y="-113246"/>
            <a:ext cx="440770" cy="592935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solidFill>
              <a:srgbClr val="3773E3"/>
            </a:solidFill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428610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My first NAS for both editing &amp; backup</a:t>
            </a:r>
            <a:endParaRPr lang="zh-TW" altLang="en-US" sz="3200" dirty="0">
              <a:latin typeface="+mn-lt"/>
            </a:endParaRPr>
          </a:p>
        </p:txBody>
      </p:sp>
      <p:pic>
        <p:nvPicPr>
          <p:cNvPr id="37" name="圖片 36" descr="highligh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1357304"/>
            <a:ext cx="2857520" cy="571504"/>
          </a:xfrm>
          <a:prstGeom prst="rect">
            <a:avLst/>
          </a:prstGeom>
        </p:spPr>
      </p:pic>
      <p:sp>
        <p:nvSpPr>
          <p:cNvPr id="38" name="TextBox 10"/>
          <p:cNvSpPr txBox="1"/>
          <p:nvPr/>
        </p:nvSpPr>
        <p:spPr>
          <a:xfrm>
            <a:off x="879315" y="1522440"/>
            <a:ext cx="2144970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TS-453BT3-8G</a:t>
            </a:r>
          </a:p>
        </p:txBody>
      </p:sp>
      <p:sp>
        <p:nvSpPr>
          <p:cNvPr id="4" name="Rectangle 3"/>
          <p:cNvSpPr/>
          <p:nvPr/>
        </p:nvSpPr>
        <p:spPr>
          <a:xfrm>
            <a:off x="286383" y="2000246"/>
            <a:ext cx="30147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4-bay, 8GB dual-channel RAM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(2 x 4GB DDR3L)</a:t>
            </a:r>
          </a:p>
        </p:txBody>
      </p:sp>
      <p:pic>
        <p:nvPicPr>
          <p:cNvPr id="43" name="Picture 42" descr="C:\Users\Coco Chiang\Desktop\20170911直播母版16比9\TS-453BT3_元素\TS-453BT3_封面_PPT元素\元素\HDM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429138"/>
            <a:ext cx="1428063" cy="315808"/>
          </a:xfrm>
          <a:prstGeom prst="rect">
            <a:avLst/>
          </a:prstGeom>
          <a:noFill/>
        </p:spPr>
      </p:pic>
      <p:pic>
        <p:nvPicPr>
          <p:cNvPr id="45" name="Picture 44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3286130"/>
            <a:ext cx="1844405" cy="428628"/>
          </a:xfrm>
          <a:prstGeom prst="rect">
            <a:avLst/>
          </a:prstGeom>
          <a:noFill/>
        </p:spPr>
      </p:pic>
      <p:pic>
        <p:nvPicPr>
          <p:cNvPr id="49" name="Picture 3" descr="C:\Users\Coco Chiang\Desktop\20170911直播母版16比9\TS-453BT3_元素\TS-453BT3_封面_PPT元素\元素\QvPC Technology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90068" y="4094038"/>
            <a:ext cx="655807" cy="676485"/>
          </a:xfrm>
          <a:prstGeom prst="rect">
            <a:avLst/>
          </a:prstGeom>
          <a:noFill/>
        </p:spPr>
      </p:pic>
      <p:sp>
        <p:nvSpPr>
          <p:cNvPr id="50" name="TextBox 49"/>
          <p:cNvSpPr txBox="1"/>
          <p:nvPr/>
        </p:nvSpPr>
        <p:spPr>
          <a:xfrm>
            <a:off x="6572264" y="1214428"/>
            <a:ext cx="2228265" cy="1107984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sz="18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4-core 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1.5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8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GHz</a:t>
            </a:r>
          </a:p>
          <a:p>
            <a:pPr eaLnBrk="1" hangingPunct="1">
              <a:defRPr/>
            </a:pPr>
            <a:r>
              <a:rPr lang="en-US" altLang="zh-TW" sz="18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Max</a:t>
            </a:r>
            <a:r>
              <a:rPr lang="en-US" altLang="zh-TW" sz="1800" b="1" dirty="0"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32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2.3</a:t>
            </a:r>
            <a:r>
              <a:rPr lang="en-US" altLang="zh-TW" sz="1800" b="1" dirty="0"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8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GHz</a:t>
            </a:r>
            <a:endParaRPr lang="en-US" sz="1800" dirty="0">
              <a:solidFill>
                <a:srgbClr val="002060"/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7939"/>
          <a:stretch/>
        </p:blipFill>
        <p:spPr>
          <a:xfrm>
            <a:off x="9635894" y="2552088"/>
            <a:ext cx="37466" cy="2289873"/>
          </a:xfrm>
          <a:prstGeom prst="rect">
            <a:avLst/>
          </a:prstGeom>
        </p:spPr>
      </p:pic>
      <p:grpSp>
        <p:nvGrpSpPr>
          <p:cNvPr id="22" name="群組 21"/>
          <p:cNvGrpSpPr/>
          <p:nvPr/>
        </p:nvGrpSpPr>
        <p:grpSpPr>
          <a:xfrm>
            <a:off x="3621432" y="1285866"/>
            <a:ext cx="2879394" cy="976919"/>
            <a:chOff x="3571868" y="1285866"/>
            <a:chExt cx="2879394" cy="976919"/>
          </a:xfrm>
        </p:grpSpPr>
        <p:pic>
          <p:nvPicPr>
            <p:cNvPr id="44" name="Picture 43" descr="C:\Users\Coco Chiang\Desktop\20170911直播母版16比9\TS-453BT3_元素\TS-453BT3_封面_PPT元素\元素\intel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802290" y="1482075"/>
              <a:ext cx="660303" cy="661047"/>
            </a:xfrm>
            <a:prstGeom prst="rect">
              <a:avLst/>
            </a:prstGeom>
            <a:noFill/>
          </p:spPr>
        </p:pic>
        <p:sp>
          <p:nvSpPr>
            <p:cNvPr id="51" name="TextBox 22"/>
            <p:cNvSpPr txBox="1"/>
            <p:nvPr/>
          </p:nvSpPr>
          <p:spPr>
            <a:xfrm>
              <a:off x="4443595" y="1370245"/>
              <a:ext cx="2007667" cy="892540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3200" b="1" dirty="0">
                  <a:solidFill>
                    <a:schemeClr val="accent1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J3455</a:t>
              </a:r>
            </a:p>
            <a:p>
              <a:pPr eaLnBrk="1" hangingPunct="1">
                <a:defRPr/>
              </a:pPr>
              <a:r>
                <a:rPr lang="en-US" sz="1800" dirty="0">
                  <a:solidFill>
                    <a:srgbClr val="002060"/>
                  </a:solidFill>
                  <a:latin typeface="+mn-lt"/>
                  <a:ea typeface="Microsoft JhengHei" charset="-120"/>
                  <a:cs typeface="Microsoft JhengHei" charset="-120"/>
                </a:rPr>
                <a:t>Apollo Lake </a:t>
              </a:r>
              <a:r>
                <a:rPr lang="en-US" sz="1800" dirty="0" err="1">
                  <a:solidFill>
                    <a:srgbClr val="002060"/>
                  </a:solidFill>
                  <a:latin typeface="+mn-lt"/>
                  <a:ea typeface="Microsoft JhengHei" charset="-120"/>
                  <a:cs typeface="Microsoft JhengHei" charset="-120"/>
                </a:rPr>
                <a:t>SoC</a:t>
              </a:r>
              <a:endParaRPr lang="en-US" sz="18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endParaRPr>
            </a:p>
          </p:txBody>
        </p:sp>
        <p:sp>
          <p:nvSpPr>
            <p:cNvPr id="26" name="Shape 200"/>
            <p:cNvSpPr/>
            <p:nvPr/>
          </p:nvSpPr>
          <p:spPr>
            <a:xfrm>
              <a:off x="3571868" y="1285866"/>
              <a:ext cx="914400" cy="914400"/>
            </a:xfrm>
            <a:prstGeom prst="halfFrame">
              <a:avLst>
                <a:gd name="adj1" fmla="val 8333"/>
                <a:gd name="adj2" fmla="val 8333"/>
              </a:avLst>
            </a:prstGeom>
            <a:solidFill>
              <a:srgbClr val="FFC00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7" name="Shape 201"/>
          <p:cNvSpPr/>
          <p:nvPr/>
        </p:nvSpPr>
        <p:spPr>
          <a:xfrm rot="10800000">
            <a:off x="7858148" y="1500180"/>
            <a:ext cx="855903" cy="855903"/>
          </a:xfrm>
          <a:prstGeom prst="halfFrame">
            <a:avLst>
              <a:gd name="adj1" fmla="val 8333"/>
              <a:gd name="adj2" fmla="val 8333"/>
            </a:avLst>
          </a:pr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26" name="Picture 2" descr="D:\工作進行中\20170911直播母版16比9\直播ppt元素\TS-453BT3_元素\TS-453BT3_W1000機圖\TS-453BT3-Left-angle-of-elevation+Control 拷貝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643188"/>
            <a:ext cx="3543327" cy="2214578"/>
          </a:xfrm>
          <a:prstGeom prst="rect">
            <a:avLst/>
          </a:prstGeom>
          <a:noFill/>
        </p:spPr>
      </p:pic>
      <p:sp>
        <p:nvSpPr>
          <p:cNvPr id="17" name="Rectangle 18"/>
          <p:cNvSpPr/>
          <p:nvPr/>
        </p:nvSpPr>
        <p:spPr>
          <a:xfrm>
            <a:off x="3428993" y="2691974"/>
            <a:ext cx="5676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600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What's more, advanced HW &amp; SW for fast applications!</a:t>
            </a:r>
            <a:endParaRPr lang="en-US" sz="1600" b="1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29" name="圖片 28" descr="10G-儀表板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57818" y="3000378"/>
            <a:ext cx="1771961" cy="1357322"/>
          </a:xfrm>
          <a:prstGeom prst="rect">
            <a:avLst/>
          </a:prstGeom>
        </p:spPr>
      </p:pic>
      <p:grpSp>
        <p:nvGrpSpPr>
          <p:cNvPr id="30" name="群組 29"/>
          <p:cNvGrpSpPr/>
          <p:nvPr/>
        </p:nvGrpSpPr>
        <p:grpSpPr>
          <a:xfrm>
            <a:off x="6858016" y="3143254"/>
            <a:ext cx="1285884" cy="1143008"/>
            <a:chOff x="7072330" y="3214692"/>
            <a:chExt cx="1285884" cy="1143008"/>
          </a:xfrm>
        </p:grpSpPr>
        <p:pic>
          <p:nvPicPr>
            <p:cNvPr id="31" name="圖片 30" descr="icon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143768" y="3214692"/>
              <a:ext cx="1105424" cy="1143008"/>
            </a:xfrm>
            <a:prstGeom prst="rect">
              <a:avLst/>
            </a:prstGeom>
          </p:spPr>
        </p:pic>
        <p:sp>
          <p:nvSpPr>
            <p:cNvPr id="32" name="Rectangle 3"/>
            <p:cNvSpPr/>
            <p:nvPr/>
          </p:nvSpPr>
          <p:spPr>
            <a:xfrm>
              <a:off x="7072330" y="3929072"/>
              <a:ext cx="1285884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TW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M.2</a:t>
              </a:r>
              <a:r>
                <a:rPr lang="zh-TW" altLang="en-US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SSD</a:t>
              </a:r>
              <a:r>
                <a:rPr lang="zh-TW" altLang="en-US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slots</a:t>
              </a:r>
              <a:endParaRPr lang="en-US" sz="1050" b="1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4187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圖片 11" descr="開鎖.png"/>
          <p:cNvPicPr>
            <a:picLocks noChangeAspect="1"/>
          </p:cNvPicPr>
          <p:nvPr/>
        </p:nvPicPr>
        <p:blipFill rotWithShape="1">
          <a:blip r:embed="rId3" cstate="print"/>
          <a:srcRect l="16463" t="-2658" r="11390" b="5619"/>
          <a:stretch/>
        </p:blipFill>
        <p:spPr>
          <a:xfrm>
            <a:off x="-3949" y="1311981"/>
            <a:ext cx="2055669" cy="3457247"/>
          </a:xfrm>
          <a:prstGeom prst="rect">
            <a:avLst/>
          </a:prstGeom>
        </p:spPr>
      </p:pic>
      <p:pic>
        <p:nvPicPr>
          <p:cNvPr id="238" name="Shape 238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2647352" y="1482466"/>
            <a:ext cx="3361294" cy="33753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TS-453BT3 Front Side</a:t>
            </a:r>
            <a:endParaRPr lang="zh-TW" altLang="en-US" sz="3200" dirty="0">
              <a:latin typeface="+mn-lt"/>
            </a:endParaRPr>
          </a:p>
        </p:txBody>
      </p:sp>
      <p:grpSp>
        <p:nvGrpSpPr>
          <p:cNvPr id="29" name="群組 28"/>
          <p:cNvGrpSpPr/>
          <p:nvPr/>
        </p:nvGrpSpPr>
        <p:grpSpPr>
          <a:xfrm>
            <a:off x="5870802" y="1964193"/>
            <a:ext cx="2415974" cy="321805"/>
            <a:chOff x="5491194" y="1964193"/>
            <a:chExt cx="2415974" cy="321805"/>
          </a:xfrm>
        </p:grpSpPr>
        <p:sp>
          <p:nvSpPr>
            <p:cNvPr id="34" name="Shape 192"/>
            <p:cNvSpPr txBox="1"/>
            <p:nvPr/>
          </p:nvSpPr>
          <p:spPr>
            <a:xfrm>
              <a:off x="6062697" y="1964193"/>
              <a:ext cx="1844471" cy="32180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Power button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35" name="Shape 193"/>
            <p:cNvCxnSpPr/>
            <p:nvPr/>
          </p:nvCxnSpPr>
          <p:spPr>
            <a:xfrm rot="10800000">
              <a:off x="5491194" y="2137407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1" name="群組 30"/>
          <p:cNvGrpSpPr/>
          <p:nvPr/>
        </p:nvGrpSpPr>
        <p:grpSpPr>
          <a:xfrm>
            <a:off x="5870803" y="2428014"/>
            <a:ext cx="3130353" cy="429488"/>
            <a:chOff x="5491195" y="2428014"/>
            <a:chExt cx="3130353" cy="429488"/>
          </a:xfrm>
        </p:grpSpPr>
        <p:sp>
          <p:nvSpPr>
            <p:cNvPr id="22" name="Shape 180"/>
            <p:cNvSpPr txBox="1"/>
            <p:nvPr/>
          </p:nvSpPr>
          <p:spPr>
            <a:xfrm>
              <a:off x="6062697" y="2428014"/>
              <a:ext cx="2558851" cy="42948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LEDs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w/ adjustable brightness:</a:t>
              </a: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Drive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、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Status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、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LAN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、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USB 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 </a:t>
              </a:r>
            </a:p>
          </p:txBody>
        </p:sp>
        <p:cxnSp>
          <p:nvCxnSpPr>
            <p:cNvPr id="41" name="Shape 193"/>
            <p:cNvCxnSpPr/>
            <p:nvPr/>
          </p:nvCxnSpPr>
          <p:spPr>
            <a:xfrm rot="10800000">
              <a:off x="5491195" y="2637474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6" name="群組 45"/>
          <p:cNvGrpSpPr/>
          <p:nvPr/>
        </p:nvGrpSpPr>
        <p:grpSpPr>
          <a:xfrm>
            <a:off x="5808866" y="3786196"/>
            <a:ext cx="3335133" cy="436718"/>
            <a:chOff x="5808866" y="3786196"/>
            <a:chExt cx="3335133" cy="436718"/>
          </a:xfrm>
        </p:grpSpPr>
        <p:sp>
          <p:nvSpPr>
            <p:cNvPr id="37" name="Shape 195"/>
            <p:cNvSpPr txBox="1"/>
            <p:nvPr/>
          </p:nvSpPr>
          <p:spPr>
            <a:xfrm>
              <a:off x="6475424" y="3786196"/>
              <a:ext cx="2668575" cy="31170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USB 3.1 Gen 1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&amp; copy button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52" name="Shape 193"/>
            <p:cNvCxnSpPr>
              <a:stCxn id="37" idx="1"/>
            </p:cNvCxnSpPr>
            <p:nvPr/>
          </p:nvCxnSpPr>
          <p:spPr>
            <a:xfrm rot="10800000" flipV="1">
              <a:off x="5808866" y="3942048"/>
              <a:ext cx="666558" cy="2808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50" name="群組 49"/>
          <p:cNvGrpSpPr/>
          <p:nvPr/>
        </p:nvGrpSpPr>
        <p:grpSpPr>
          <a:xfrm>
            <a:off x="1405842" y="4116343"/>
            <a:ext cx="1347710" cy="669437"/>
            <a:chOff x="1405842" y="4116343"/>
            <a:chExt cx="1347710" cy="669437"/>
          </a:xfrm>
        </p:grpSpPr>
        <p:sp>
          <p:nvSpPr>
            <p:cNvPr id="39" name="Shape 183"/>
            <p:cNvSpPr txBox="1"/>
            <p:nvPr/>
          </p:nvSpPr>
          <p:spPr>
            <a:xfrm>
              <a:off x="1405842" y="4381976"/>
              <a:ext cx="1347710" cy="40380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Lockable cover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27" name="Shape 193"/>
            <p:cNvCxnSpPr/>
            <p:nvPr/>
          </p:nvCxnSpPr>
          <p:spPr>
            <a:xfrm flipH="1" flipV="1">
              <a:off x="1518504" y="4116343"/>
              <a:ext cx="1" cy="305637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9" name="群組 48"/>
          <p:cNvGrpSpPr/>
          <p:nvPr/>
        </p:nvGrpSpPr>
        <p:grpSpPr>
          <a:xfrm>
            <a:off x="991168" y="1267071"/>
            <a:ext cx="3381994" cy="1435621"/>
            <a:chOff x="991168" y="1267071"/>
            <a:chExt cx="3381994" cy="1435621"/>
          </a:xfrm>
        </p:grpSpPr>
        <p:sp>
          <p:nvSpPr>
            <p:cNvPr id="25" name="Shape 183"/>
            <p:cNvSpPr txBox="1"/>
            <p:nvPr/>
          </p:nvSpPr>
          <p:spPr>
            <a:xfrm>
              <a:off x="991168" y="1267071"/>
              <a:ext cx="3381994" cy="2230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4 x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3.5”/ 2.5”SATA 6Gb/s HDD/SSD slots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26" name="Shape 184"/>
            <p:cNvCxnSpPr/>
            <p:nvPr/>
          </p:nvCxnSpPr>
          <p:spPr>
            <a:xfrm>
              <a:off x="2268646" y="2692967"/>
              <a:ext cx="882762" cy="9725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cxnSp>
          <p:nvCxnSpPr>
            <p:cNvPr id="28" name="Shape 193"/>
            <p:cNvCxnSpPr/>
            <p:nvPr/>
          </p:nvCxnSpPr>
          <p:spPr>
            <a:xfrm flipH="1" flipV="1">
              <a:off x="2263613" y="1593346"/>
              <a:ext cx="2" cy="1107126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  <p:grpSp>
        <p:nvGrpSpPr>
          <p:cNvPr id="21" name="群組 20"/>
          <p:cNvGrpSpPr/>
          <p:nvPr/>
        </p:nvGrpSpPr>
        <p:grpSpPr>
          <a:xfrm>
            <a:off x="4758268" y="1263854"/>
            <a:ext cx="3957136" cy="664954"/>
            <a:chOff x="4378660" y="1263854"/>
            <a:chExt cx="3957136" cy="664954"/>
          </a:xfrm>
        </p:grpSpPr>
        <p:sp>
          <p:nvSpPr>
            <p:cNvPr id="40" name="TextBox 13"/>
            <p:cNvSpPr txBox="1">
              <a:spLocks noChangeArrowheads="1"/>
            </p:cNvSpPr>
            <p:nvPr/>
          </p:nvSpPr>
          <p:spPr bwMode="auto">
            <a:xfrm>
              <a:off x="4378660" y="1263854"/>
              <a:ext cx="3957136" cy="307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OLED status display &amp; capacitive touch buttons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rot="16200000" flipH="1">
              <a:off x="4429124" y="1714493"/>
              <a:ext cx="428628" cy="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3" name="群組 32"/>
          <p:cNvGrpSpPr/>
          <p:nvPr/>
        </p:nvGrpSpPr>
        <p:grpSpPr>
          <a:xfrm>
            <a:off x="5523112" y="3071816"/>
            <a:ext cx="3406606" cy="928694"/>
            <a:chOff x="5143504" y="3071816"/>
            <a:chExt cx="3406606" cy="928694"/>
          </a:xfrm>
        </p:grpSpPr>
        <p:sp>
          <p:nvSpPr>
            <p:cNvPr id="47" name="TextBox 13"/>
            <p:cNvSpPr txBox="1">
              <a:spLocks noChangeArrowheads="1"/>
            </p:cNvSpPr>
            <p:nvPr/>
          </p:nvSpPr>
          <p:spPr bwMode="auto">
            <a:xfrm>
              <a:off x="6000760" y="3071816"/>
              <a:ext cx="2549350" cy="307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 x Thunderbolt 3 ports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2" name="Shape 193"/>
            <p:cNvCxnSpPr>
              <a:endCxn id="32" idx="0"/>
            </p:cNvCxnSpPr>
            <p:nvPr/>
          </p:nvCxnSpPr>
          <p:spPr>
            <a:xfrm rot="10800000" flipV="1">
              <a:off x="5322100" y="3216280"/>
              <a:ext cx="770845" cy="195626"/>
            </a:xfrm>
            <a:prstGeom prst="bentConnector2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32" name="圓角矩形 31"/>
            <p:cNvSpPr/>
            <p:nvPr/>
          </p:nvSpPr>
          <p:spPr>
            <a:xfrm>
              <a:off x="5143504" y="3411906"/>
              <a:ext cx="357190" cy="588604"/>
            </a:xfrm>
            <a:prstGeom prst="round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63393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OLED and touch buttons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640943" y="1239558"/>
            <a:ext cx="2249334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0.96”OLED display</a:t>
            </a:r>
          </a:p>
          <a:p>
            <a:endParaRPr lang="en-US" sz="2200" b="1" dirty="0">
              <a:solidFill>
                <a:srgbClr val="0070C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endParaRPr lang="en-US" sz="2200" b="1" dirty="0">
              <a:solidFill>
                <a:srgbClr val="0070C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640943" y="1534497"/>
            <a:ext cx="3503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Wide-angle view, thin panel, Highly responsive, cuts 6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0% power usage</a:t>
            </a:r>
          </a:p>
        </p:txBody>
      </p:sp>
      <p:pic>
        <p:nvPicPr>
          <p:cNvPr id="42" name="圖片 10" descr="OL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1183985"/>
            <a:ext cx="921153" cy="742018"/>
          </a:xfrm>
          <a:prstGeom prst="rect">
            <a:avLst/>
          </a:prstGeom>
        </p:spPr>
      </p:pic>
      <p:grpSp>
        <p:nvGrpSpPr>
          <p:cNvPr id="23" name="群組 22"/>
          <p:cNvGrpSpPr/>
          <p:nvPr/>
        </p:nvGrpSpPr>
        <p:grpSpPr>
          <a:xfrm>
            <a:off x="215173" y="2000246"/>
            <a:ext cx="5756744" cy="3286148"/>
            <a:chOff x="4643438" y="2285998"/>
            <a:chExt cx="4364082" cy="2434398"/>
          </a:xfrm>
        </p:grpSpPr>
        <p:pic>
          <p:nvPicPr>
            <p:cNvPr id="14" name="圖片 13" descr="電容式觸控按鈕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3438" y="2571750"/>
              <a:ext cx="4214810" cy="2148646"/>
            </a:xfrm>
            <a:prstGeom prst="rect">
              <a:avLst/>
            </a:prstGeom>
          </p:spPr>
        </p:pic>
        <p:pic>
          <p:nvPicPr>
            <p:cNvPr id="15" name="圖片 14" descr="電容式觸控按鈕2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15271" y="2285998"/>
              <a:ext cx="1292249" cy="1285884"/>
            </a:xfrm>
            <a:prstGeom prst="rect">
              <a:avLst/>
            </a:prstGeom>
          </p:spPr>
        </p:pic>
      </p:grpSp>
      <p:sp>
        <p:nvSpPr>
          <p:cNvPr id="31" name="TextBox 30"/>
          <p:cNvSpPr txBox="1"/>
          <p:nvPr/>
        </p:nvSpPr>
        <p:spPr>
          <a:xfrm>
            <a:off x="1241382" y="1214428"/>
            <a:ext cx="3337664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en-US" altLang="zh-TW" sz="18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Capacitive touch buttons</a:t>
            </a:r>
            <a:endParaRPr lang="en-US" sz="1800" b="1" dirty="0">
              <a:solidFill>
                <a:srgbClr val="0070C0"/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1241382" y="1534497"/>
            <a:ext cx="3044866" cy="338542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en-US" altLang="zh-TW" dirty="0">
                <a:latin typeface="+mn-lt"/>
                <a:ea typeface="Microsoft JhengHei" charset="-120"/>
                <a:cs typeface="Microsoft JhengHei" charset="-120"/>
              </a:rPr>
              <a:t>Dust-proof, easy maintenance</a:t>
            </a:r>
            <a:endParaRPr lang="en-US" dirty="0">
              <a:latin typeface="+mn-lt"/>
              <a:ea typeface="Microsoft JhengHei" charset="-120"/>
              <a:cs typeface="Microsoft JhengHei" charset="-120"/>
            </a:endParaRPr>
          </a:p>
        </p:txBody>
      </p:sp>
      <p:pic>
        <p:nvPicPr>
          <p:cNvPr id="16" name="圖片 15" descr="touch-screen-ico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158" y="1247454"/>
            <a:ext cx="857256" cy="857256"/>
          </a:xfrm>
          <a:prstGeom prst="rect">
            <a:avLst/>
          </a:prstGeom>
        </p:spPr>
      </p:pic>
      <p:pic>
        <p:nvPicPr>
          <p:cNvPr id="21" name="圖片 20" descr="電容式觸控按鈕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0760" y="2214560"/>
            <a:ext cx="1882468" cy="190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52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TS-453BT3 Rear Side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238" name="Shape 238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019825" y="1428742"/>
            <a:ext cx="3361294" cy="33753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2" name="群組 71"/>
          <p:cNvGrpSpPr/>
          <p:nvPr/>
        </p:nvGrpSpPr>
        <p:grpSpPr>
          <a:xfrm>
            <a:off x="5817363" y="2700175"/>
            <a:ext cx="2579874" cy="677096"/>
            <a:chOff x="5817363" y="2700175"/>
            <a:chExt cx="2579874" cy="677096"/>
          </a:xfrm>
        </p:grpSpPr>
        <p:sp>
          <p:nvSpPr>
            <p:cNvPr id="64" name="TextBox 13"/>
            <p:cNvSpPr txBox="1">
              <a:spLocks noChangeArrowheads="1"/>
            </p:cNvSpPr>
            <p:nvPr/>
          </p:nvSpPr>
          <p:spPr bwMode="auto">
            <a:xfrm>
              <a:off x="6742617" y="2700175"/>
              <a:ext cx="1654620" cy="677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12 cm high reliability double ball bearing quiet fan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28" name="Shape 193"/>
            <p:cNvCxnSpPr/>
            <p:nvPr/>
          </p:nvCxnSpPr>
          <p:spPr>
            <a:xfrm flipH="1">
              <a:off x="5817363" y="2921223"/>
              <a:ext cx="972014" cy="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70" name="群組 69"/>
          <p:cNvGrpSpPr/>
          <p:nvPr/>
        </p:nvGrpSpPr>
        <p:grpSpPr>
          <a:xfrm>
            <a:off x="818207" y="4275256"/>
            <a:ext cx="2506923" cy="307764"/>
            <a:chOff x="818207" y="4275256"/>
            <a:chExt cx="2506923" cy="307764"/>
          </a:xfrm>
        </p:grpSpPr>
        <p:sp>
          <p:nvSpPr>
            <p:cNvPr id="56" name="TextBox 55"/>
            <p:cNvSpPr txBox="1">
              <a:spLocks noChangeArrowheads="1"/>
            </p:cNvSpPr>
            <p:nvPr/>
          </p:nvSpPr>
          <p:spPr bwMode="auto">
            <a:xfrm>
              <a:off x="818207" y="4275256"/>
              <a:ext cx="1824967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DC 12V power input</a:t>
              </a:r>
            </a:p>
          </p:txBody>
        </p:sp>
        <p:cxnSp>
          <p:nvCxnSpPr>
            <p:cNvPr id="34" name="Shape 193"/>
            <p:cNvCxnSpPr/>
            <p:nvPr/>
          </p:nvCxnSpPr>
          <p:spPr>
            <a:xfrm flipV="1">
              <a:off x="2643174" y="4416537"/>
              <a:ext cx="681956" cy="1260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69" name="群組 68"/>
          <p:cNvGrpSpPr/>
          <p:nvPr/>
        </p:nvGrpSpPr>
        <p:grpSpPr>
          <a:xfrm>
            <a:off x="17140" y="3571882"/>
            <a:ext cx="3911918" cy="714380"/>
            <a:chOff x="17140" y="3571882"/>
            <a:chExt cx="3911918" cy="714380"/>
          </a:xfrm>
        </p:grpSpPr>
        <p:sp>
          <p:nvSpPr>
            <p:cNvPr id="55" name="TextBox 13"/>
            <p:cNvSpPr txBox="1">
              <a:spLocks noChangeArrowheads="1"/>
            </p:cNvSpPr>
            <p:nvPr/>
          </p:nvSpPr>
          <p:spPr bwMode="auto">
            <a:xfrm>
              <a:off x="17140" y="3916904"/>
              <a:ext cx="262603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 x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Gigabit LAN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port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8" name="Shape 193"/>
            <p:cNvCxnSpPr>
              <a:endCxn id="40" idx="2"/>
            </p:cNvCxnSpPr>
            <p:nvPr/>
          </p:nvCxnSpPr>
          <p:spPr>
            <a:xfrm>
              <a:off x="2643174" y="4071948"/>
              <a:ext cx="1178727" cy="214314"/>
            </a:xfrm>
            <a:prstGeom prst="bentConnector4">
              <a:avLst>
                <a:gd name="adj1" fmla="val 45455"/>
                <a:gd name="adj2" fmla="val 11289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0" name="矩形 39"/>
            <p:cNvSpPr/>
            <p:nvPr/>
          </p:nvSpPr>
          <p:spPr>
            <a:xfrm>
              <a:off x="3714744" y="3571882"/>
              <a:ext cx="214314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7" name="群組 66"/>
          <p:cNvGrpSpPr/>
          <p:nvPr/>
        </p:nvGrpSpPr>
        <p:grpSpPr>
          <a:xfrm>
            <a:off x="560516" y="3143254"/>
            <a:ext cx="3154228" cy="357190"/>
            <a:chOff x="560516" y="3143254"/>
            <a:chExt cx="3154228" cy="357190"/>
          </a:xfrm>
        </p:grpSpPr>
        <p:sp>
          <p:nvSpPr>
            <p:cNvPr id="53" name="TextBox 13"/>
            <p:cNvSpPr txBox="1">
              <a:spLocks noChangeArrowheads="1"/>
            </p:cNvSpPr>
            <p:nvPr/>
          </p:nvSpPr>
          <p:spPr bwMode="auto">
            <a:xfrm>
              <a:off x="560516" y="3172110"/>
              <a:ext cx="2082658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4K HDMI v1.4b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output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9" name="Shape 193"/>
            <p:cNvCxnSpPr/>
            <p:nvPr/>
          </p:nvCxnSpPr>
          <p:spPr>
            <a:xfrm>
              <a:off x="2643174" y="3286130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1" name="矩形 40"/>
            <p:cNvSpPr/>
            <p:nvPr/>
          </p:nvSpPr>
          <p:spPr>
            <a:xfrm>
              <a:off x="3357554" y="3143254"/>
              <a:ext cx="357190" cy="35719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8" name="群組 67"/>
          <p:cNvGrpSpPr/>
          <p:nvPr/>
        </p:nvGrpSpPr>
        <p:grpSpPr>
          <a:xfrm>
            <a:off x="900732" y="3560876"/>
            <a:ext cx="2814012" cy="725386"/>
            <a:chOff x="900732" y="3560876"/>
            <a:chExt cx="2814012" cy="725386"/>
          </a:xfrm>
        </p:grpSpPr>
        <p:sp>
          <p:nvSpPr>
            <p:cNvPr id="54" name="TextBox 13"/>
            <p:cNvSpPr txBox="1">
              <a:spLocks noChangeArrowheads="1"/>
            </p:cNvSpPr>
            <p:nvPr/>
          </p:nvSpPr>
          <p:spPr bwMode="auto">
            <a:xfrm>
              <a:off x="900732" y="3560876"/>
              <a:ext cx="1742442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4 x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USB 3.1 Gen 1</a:t>
              </a:r>
            </a:p>
          </p:txBody>
        </p:sp>
        <p:cxnSp>
          <p:nvCxnSpPr>
            <p:cNvPr id="37" name="Shape 193"/>
            <p:cNvCxnSpPr>
              <a:stCxn id="54" idx="3"/>
            </p:cNvCxnSpPr>
            <p:nvPr/>
          </p:nvCxnSpPr>
          <p:spPr>
            <a:xfrm>
              <a:off x="2643174" y="3714758"/>
              <a:ext cx="714380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3" name="矩形 42"/>
            <p:cNvSpPr/>
            <p:nvPr/>
          </p:nvSpPr>
          <p:spPr>
            <a:xfrm>
              <a:off x="3357554" y="3571882"/>
              <a:ext cx="357190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3" name="群組 62"/>
          <p:cNvGrpSpPr/>
          <p:nvPr/>
        </p:nvGrpSpPr>
        <p:grpSpPr>
          <a:xfrm>
            <a:off x="562790" y="2804533"/>
            <a:ext cx="2804291" cy="307764"/>
            <a:chOff x="562790" y="2804533"/>
            <a:chExt cx="2804291" cy="307764"/>
          </a:xfrm>
        </p:grpSpPr>
        <p:sp>
          <p:nvSpPr>
            <p:cNvPr id="52" name="TextBox 13"/>
            <p:cNvSpPr txBox="1">
              <a:spLocks noChangeArrowheads="1"/>
            </p:cNvSpPr>
            <p:nvPr/>
          </p:nvSpPr>
          <p:spPr bwMode="auto">
            <a:xfrm>
              <a:off x="562790" y="2804533"/>
              <a:ext cx="208038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1 x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3.5mm line out</a:t>
              </a:r>
            </a:p>
          </p:txBody>
        </p:sp>
        <p:cxnSp>
          <p:nvCxnSpPr>
            <p:cNvPr id="48" name="Shape 193"/>
            <p:cNvCxnSpPr/>
            <p:nvPr/>
          </p:nvCxnSpPr>
          <p:spPr>
            <a:xfrm>
              <a:off x="2643174" y="2990854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61" name="群組 60"/>
          <p:cNvGrpSpPr/>
          <p:nvPr/>
        </p:nvGrpSpPr>
        <p:grpSpPr>
          <a:xfrm>
            <a:off x="274758" y="2357436"/>
            <a:ext cx="3368548" cy="428628"/>
            <a:chOff x="274758" y="2357436"/>
            <a:chExt cx="3368548" cy="428628"/>
          </a:xfrm>
        </p:grpSpPr>
        <p:sp>
          <p:nvSpPr>
            <p:cNvPr id="51" name="TextBox 13"/>
            <p:cNvSpPr txBox="1">
              <a:spLocks noChangeArrowheads="1"/>
            </p:cNvSpPr>
            <p:nvPr/>
          </p:nvSpPr>
          <p:spPr bwMode="auto">
            <a:xfrm>
              <a:off x="274758" y="2395610"/>
              <a:ext cx="236841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 x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3.5mm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dynamic Mic In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9" name="Shape 193"/>
            <p:cNvCxnSpPr/>
            <p:nvPr/>
          </p:nvCxnSpPr>
          <p:spPr>
            <a:xfrm>
              <a:off x="2620270" y="2543639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50" name="矩形 49"/>
            <p:cNvSpPr/>
            <p:nvPr/>
          </p:nvSpPr>
          <p:spPr>
            <a:xfrm>
              <a:off x="3357554" y="2357436"/>
              <a:ext cx="285752" cy="428628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35" name="群組 34"/>
          <p:cNvGrpSpPr/>
          <p:nvPr/>
        </p:nvGrpSpPr>
        <p:grpSpPr>
          <a:xfrm>
            <a:off x="586503" y="1242301"/>
            <a:ext cx="3251582" cy="757945"/>
            <a:chOff x="586503" y="1242301"/>
            <a:chExt cx="3251582" cy="757945"/>
          </a:xfrm>
        </p:grpSpPr>
        <p:sp>
          <p:nvSpPr>
            <p:cNvPr id="44" name="TextBox 13"/>
            <p:cNvSpPr txBox="1">
              <a:spLocks noChangeArrowheads="1"/>
            </p:cNvSpPr>
            <p:nvPr/>
          </p:nvSpPr>
          <p:spPr bwMode="auto">
            <a:xfrm>
              <a:off x="586503" y="1242301"/>
              <a:ext cx="2056671" cy="677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 x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M.2 2280 SATA SSD 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Slots &amp; 1 x 10GBASE-T 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Port (</a:t>
              </a:r>
              <a:r>
                <a:rPr lang="en-US" altLang="en-US" sz="1200" dirty="0" err="1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PCIe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2.0 x 2 slot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)</a:t>
              </a:r>
            </a:p>
          </p:txBody>
        </p:sp>
        <p:cxnSp>
          <p:nvCxnSpPr>
            <p:cNvPr id="62" name="Shape 218"/>
            <p:cNvCxnSpPr/>
            <p:nvPr/>
          </p:nvCxnSpPr>
          <p:spPr>
            <a:xfrm>
              <a:off x="2587920" y="1539453"/>
              <a:ext cx="1250165" cy="460793"/>
            </a:xfrm>
            <a:prstGeom prst="bentConnector3">
              <a:avLst>
                <a:gd name="adj1" fmla="val 99005"/>
              </a:avLst>
            </a:prstGeom>
            <a:noFill/>
            <a:ln w="19050" cap="flat" cmpd="sng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71" name="群組 70"/>
          <p:cNvGrpSpPr/>
          <p:nvPr/>
        </p:nvGrpSpPr>
        <p:grpSpPr>
          <a:xfrm>
            <a:off x="5932122" y="1579253"/>
            <a:ext cx="3283348" cy="849051"/>
            <a:chOff x="5932122" y="1579253"/>
            <a:chExt cx="3283348" cy="849051"/>
          </a:xfrm>
        </p:grpSpPr>
        <p:sp>
          <p:nvSpPr>
            <p:cNvPr id="65" name="TextBox 13"/>
            <p:cNvSpPr txBox="1">
              <a:spLocks noChangeArrowheads="1"/>
            </p:cNvSpPr>
            <p:nvPr/>
          </p:nvSpPr>
          <p:spPr bwMode="auto">
            <a:xfrm>
              <a:off x="6697159" y="1579253"/>
              <a:ext cx="2518311" cy="4924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 watt </a:t>
              </a:r>
              <a:r>
                <a:rPr lang="en-US" altLang="zh-TW" sz="1200" dirty="0" err="1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seaker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+ 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T.I. amplifier</a:t>
              </a:r>
            </a:p>
          </p:txBody>
        </p:sp>
        <p:cxnSp>
          <p:nvCxnSpPr>
            <p:cNvPr id="26" name="Shape 193"/>
            <p:cNvCxnSpPr/>
            <p:nvPr/>
          </p:nvCxnSpPr>
          <p:spPr>
            <a:xfrm rot="10800000">
              <a:off x="5932122" y="2070095"/>
              <a:ext cx="857255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27" name="文字版面配置區 4"/>
            <p:cNvSpPr txBox="1">
              <a:spLocks/>
            </p:cNvSpPr>
            <p:nvPr/>
          </p:nvSpPr>
          <p:spPr>
            <a:xfrm>
              <a:off x="6638748" y="1928808"/>
              <a:ext cx="1928826" cy="49949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System status alert</a:t>
              </a:r>
              <a:endParaRPr lang="zh-TW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Music playback</a:t>
              </a:r>
              <a:endParaRPr kumimoji="0" lang="zh-TW" altLang="en-US" sz="1200" b="0" i="0" u="none" strike="noStrike" kern="0" cap="none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  <p:grpSp>
        <p:nvGrpSpPr>
          <p:cNvPr id="60" name="群組 59"/>
          <p:cNvGrpSpPr/>
          <p:nvPr/>
        </p:nvGrpSpPr>
        <p:grpSpPr>
          <a:xfrm>
            <a:off x="611658" y="2053964"/>
            <a:ext cx="3184051" cy="449848"/>
            <a:chOff x="611658" y="2053964"/>
            <a:chExt cx="3184051" cy="449848"/>
          </a:xfrm>
        </p:grpSpPr>
        <p:sp>
          <p:nvSpPr>
            <p:cNvPr id="66" name="TextBox 13"/>
            <p:cNvSpPr txBox="1">
              <a:spLocks noChangeArrowheads="1"/>
            </p:cNvSpPr>
            <p:nvPr/>
          </p:nvSpPr>
          <p:spPr bwMode="auto">
            <a:xfrm>
              <a:off x="611658" y="2053964"/>
              <a:ext cx="203151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Kensington 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security slot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flipH="1">
              <a:off x="3795180" y="2269612"/>
              <a:ext cx="529" cy="23420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cxnSp>
          <p:nvCxnSpPr>
            <p:cNvPr id="42" name="Shape 193"/>
            <p:cNvCxnSpPr/>
            <p:nvPr/>
          </p:nvCxnSpPr>
          <p:spPr>
            <a:xfrm>
              <a:off x="2590993" y="2249811"/>
              <a:ext cx="1203857" cy="1287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</p:spTree>
    <p:extLst>
      <p:ext uri="{BB962C8B-B14F-4D97-AF65-F5344CB8AC3E}">
        <p14:creationId xmlns:p14="http://schemas.microsoft.com/office/powerpoint/2010/main" val="60980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357172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Faster processing of multimedia projects</a:t>
            </a:r>
            <a:endParaRPr lang="zh-TW" altLang="en-US" sz="3200" dirty="0">
              <a:latin typeface="+mn-lt"/>
            </a:endParaRPr>
          </a:p>
        </p:txBody>
      </p:sp>
      <p:sp>
        <p:nvSpPr>
          <p:cNvPr id="34" name="TextBox 20"/>
          <p:cNvSpPr txBox="1"/>
          <p:nvPr/>
        </p:nvSpPr>
        <p:spPr>
          <a:xfrm>
            <a:off x="476418" y="2161036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540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5" name="直線接點 42"/>
          <p:cNvCxnSpPr/>
          <p:nvPr/>
        </p:nvCxnSpPr>
        <p:spPr>
          <a:xfrm>
            <a:off x="849941" y="228807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20"/>
          <p:cNvSpPr txBox="1"/>
          <p:nvPr/>
        </p:nvSpPr>
        <p:spPr>
          <a:xfrm>
            <a:off x="476418" y="2734617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360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7" name="直線接點 45"/>
          <p:cNvCxnSpPr/>
          <p:nvPr/>
        </p:nvCxnSpPr>
        <p:spPr>
          <a:xfrm>
            <a:off x="849941" y="286165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20"/>
          <p:cNvSpPr txBox="1"/>
          <p:nvPr/>
        </p:nvSpPr>
        <p:spPr>
          <a:xfrm>
            <a:off x="490331" y="3308198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180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9" name="直線接點 48"/>
          <p:cNvCxnSpPr/>
          <p:nvPr/>
        </p:nvCxnSpPr>
        <p:spPr>
          <a:xfrm>
            <a:off x="849941" y="3435235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20"/>
          <p:cNvSpPr txBox="1"/>
          <p:nvPr/>
        </p:nvSpPr>
        <p:spPr>
          <a:xfrm>
            <a:off x="490331" y="3881776"/>
            <a:ext cx="58120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41" name="直線接點 51"/>
          <p:cNvCxnSpPr/>
          <p:nvPr/>
        </p:nvCxnSpPr>
        <p:spPr>
          <a:xfrm>
            <a:off x="849941" y="4008813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矩形 52"/>
          <p:cNvSpPr/>
          <p:nvPr/>
        </p:nvSpPr>
        <p:spPr>
          <a:xfrm>
            <a:off x="1359724" y="2173086"/>
            <a:ext cx="679709" cy="183572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3" name="矩形 53"/>
          <p:cNvSpPr/>
          <p:nvPr/>
        </p:nvSpPr>
        <p:spPr>
          <a:xfrm>
            <a:off x="2719142" y="2958903"/>
            <a:ext cx="679709" cy="10499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4" name="TextBox 6"/>
          <p:cNvSpPr txBox="1"/>
          <p:nvPr/>
        </p:nvSpPr>
        <p:spPr>
          <a:xfrm>
            <a:off x="928662" y="4090596"/>
            <a:ext cx="1500299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Read</a:t>
            </a:r>
            <a:endParaRPr lang="zh-TW" altLang="en-US" sz="1000" b="1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5" name="TextBox 6"/>
          <p:cNvSpPr txBox="1"/>
          <p:nvPr/>
        </p:nvSpPr>
        <p:spPr>
          <a:xfrm>
            <a:off x="2293924" y="4081246"/>
            <a:ext cx="1554152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Write</a:t>
            </a:r>
            <a:endParaRPr lang="en-US" sz="1000" b="1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6" name="TextBox 6"/>
          <p:cNvSpPr txBox="1"/>
          <p:nvPr/>
        </p:nvSpPr>
        <p:spPr>
          <a:xfrm>
            <a:off x="1019868" y="2232394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514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7" name="TextBox 6"/>
          <p:cNvSpPr txBox="1"/>
          <p:nvPr/>
        </p:nvSpPr>
        <p:spPr>
          <a:xfrm>
            <a:off x="2379287" y="2946774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356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4209" y="1285866"/>
            <a:ext cx="3074005" cy="71438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14560"/>
            <a:ext cx="4192830" cy="1105382"/>
          </a:xfrm>
          <a:prstGeom prst="rect">
            <a:avLst/>
          </a:prstGeom>
        </p:spPr>
      </p:pic>
      <p:sp>
        <p:nvSpPr>
          <p:cNvPr id="23" name="TextBox 20"/>
          <p:cNvSpPr txBox="1"/>
          <p:nvPr/>
        </p:nvSpPr>
        <p:spPr>
          <a:xfrm>
            <a:off x="407831" y="4143386"/>
            <a:ext cx="735145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05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(MB/s)</a:t>
            </a:r>
            <a:endParaRPr lang="en-US" sz="105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4" name="Shape 882"/>
          <p:cNvSpPr/>
          <p:nvPr/>
        </p:nvSpPr>
        <p:spPr>
          <a:xfrm flipH="1">
            <a:off x="142844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" name="直線接點 27"/>
          <p:cNvCxnSpPr/>
          <p:nvPr/>
        </p:nvCxnSpPr>
        <p:spPr>
          <a:xfrm rot="5400000" flipH="1" flipV="1">
            <a:off x="3394067" y="4750609"/>
            <a:ext cx="214314" cy="1588"/>
          </a:xfrm>
          <a:prstGeom prst="line">
            <a:avLst/>
          </a:prstGeom>
          <a:ln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6"/>
          <p:cNvSpPr txBox="1"/>
          <p:nvPr/>
        </p:nvSpPr>
        <p:spPr>
          <a:xfrm>
            <a:off x="452535" y="1496828"/>
            <a:ext cx="4075759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MacBook Pro w/ AJA System Test Tool </a:t>
            </a:r>
          </a:p>
        </p:txBody>
      </p:sp>
      <p:sp>
        <p:nvSpPr>
          <p:cNvPr id="29" name="Rectangle 26"/>
          <p:cNvSpPr/>
          <p:nvPr/>
        </p:nvSpPr>
        <p:spPr>
          <a:xfrm>
            <a:off x="452535" y="4590295"/>
            <a:ext cx="32730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/>
              <a:t>Tested in QNAP Labs. Figures may vary by environment.</a:t>
            </a:r>
          </a:p>
          <a:p>
            <a:r>
              <a:rPr lang="en-US" sz="800" dirty="0">
                <a:solidFill>
                  <a:schemeClr val="tx1"/>
                </a:solidFill>
                <a:latin typeface="+mj-lt"/>
              </a:rPr>
              <a:t>NAS：QTS 4.3.3, RAID 0 w/ 4 x  Intel </a:t>
            </a:r>
            <a:r>
              <a:rPr lang="en-US" sz="800" dirty="0"/>
              <a:t>SSDSC2BB240G4 SSD</a:t>
            </a:r>
            <a:endParaRPr lang="en-US" sz="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0" name="Rectangle 28"/>
          <p:cNvSpPr/>
          <p:nvPr/>
        </p:nvSpPr>
        <p:spPr>
          <a:xfrm>
            <a:off x="3571868" y="4590295"/>
            <a:ext cx="30543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800" dirty="0">
                <a:solidFill>
                  <a:schemeClr val="tx1"/>
                </a:solidFill>
              </a:rPr>
              <a:t>Client: Windows 10, Intel Core i7-6700 3.4 GHz, </a:t>
            </a:r>
          </a:p>
          <a:p>
            <a:r>
              <a:rPr lang="en-US" altLang="zh-TW" sz="800" dirty="0">
                <a:solidFill>
                  <a:schemeClr val="tx1"/>
                </a:solidFill>
              </a:rPr>
              <a:t>32GB RAM, </a:t>
            </a:r>
            <a:r>
              <a:rPr lang="en-US" sz="800" dirty="0">
                <a:solidFill>
                  <a:schemeClr val="tx1"/>
                </a:solidFill>
              </a:rPr>
              <a:t>QNAP LAN-10G2T-X550 card</a:t>
            </a:r>
          </a:p>
        </p:txBody>
      </p:sp>
    </p:spTree>
    <p:extLst>
      <p:ext uri="{BB962C8B-B14F-4D97-AF65-F5344CB8AC3E}">
        <p14:creationId xmlns:p14="http://schemas.microsoft.com/office/powerpoint/2010/main" val="1416204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71438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latin typeface="+mn-lt"/>
              </a:rPr>
              <a:t>10GBASE-T for improved performance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39" name="TextBox 20"/>
          <p:cNvSpPr txBox="1"/>
          <p:nvPr/>
        </p:nvSpPr>
        <p:spPr>
          <a:xfrm>
            <a:off x="323528" y="157649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720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2" name="直線接點 36"/>
          <p:cNvCxnSpPr/>
          <p:nvPr/>
        </p:nvCxnSpPr>
        <p:spPr>
          <a:xfrm>
            <a:off x="932187" y="174644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20"/>
          <p:cNvSpPr txBox="1"/>
          <p:nvPr/>
        </p:nvSpPr>
        <p:spPr>
          <a:xfrm>
            <a:off x="323528" y="2150074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540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4" name="直線接點 42"/>
          <p:cNvCxnSpPr/>
          <p:nvPr/>
        </p:nvCxnSpPr>
        <p:spPr>
          <a:xfrm>
            <a:off x="932187" y="232002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20"/>
          <p:cNvSpPr txBox="1"/>
          <p:nvPr/>
        </p:nvSpPr>
        <p:spPr>
          <a:xfrm>
            <a:off x="323528" y="2723655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360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9" name="直線接點 45"/>
          <p:cNvCxnSpPr/>
          <p:nvPr/>
        </p:nvCxnSpPr>
        <p:spPr>
          <a:xfrm>
            <a:off x="932187" y="289360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20"/>
          <p:cNvSpPr txBox="1"/>
          <p:nvPr/>
        </p:nvSpPr>
        <p:spPr>
          <a:xfrm>
            <a:off x="337441" y="329723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180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1" name="直線接點 48"/>
          <p:cNvCxnSpPr/>
          <p:nvPr/>
        </p:nvCxnSpPr>
        <p:spPr>
          <a:xfrm>
            <a:off x="932187" y="3467185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20"/>
          <p:cNvSpPr txBox="1"/>
          <p:nvPr/>
        </p:nvSpPr>
        <p:spPr>
          <a:xfrm>
            <a:off x="337441" y="3870814"/>
            <a:ext cx="58120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  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5" name="直線接點 51"/>
          <p:cNvCxnSpPr/>
          <p:nvPr/>
        </p:nvCxnSpPr>
        <p:spPr>
          <a:xfrm>
            <a:off x="932187" y="4040763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矩形 52"/>
          <p:cNvSpPr/>
          <p:nvPr/>
        </p:nvSpPr>
        <p:spPr>
          <a:xfrm>
            <a:off x="1441970" y="1916392"/>
            <a:ext cx="679709" cy="21243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57" name="矩形 53"/>
          <p:cNvSpPr/>
          <p:nvPr/>
        </p:nvSpPr>
        <p:spPr>
          <a:xfrm>
            <a:off x="2801388" y="2428873"/>
            <a:ext cx="679709" cy="161188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60" name="TextBox 6"/>
          <p:cNvSpPr txBox="1"/>
          <p:nvPr/>
        </p:nvSpPr>
        <p:spPr>
          <a:xfrm>
            <a:off x="1102114" y="1916392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683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1" name="TextBox 6"/>
          <p:cNvSpPr txBox="1"/>
          <p:nvPr/>
        </p:nvSpPr>
        <p:spPr>
          <a:xfrm>
            <a:off x="2461533" y="2428874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516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496" y="1230927"/>
            <a:ext cx="1287651" cy="1303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2592439"/>
            <a:ext cx="1337789" cy="13538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6" y="1214428"/>
            <a:ext cx="1378768" cy="1395310"/>
          </a:xfrm>
          <a:prstGeom prst="rect">
            <a:avLst/>
          </a:prstGeom>
        </p:spPr>
      </p:pic>
      <p:sp>
        <p:nvSpPr>
          <p:cNvPr id="65" name="TextBox 64"/>
          <p:cNvSpPr txBox="1"/>
          <p:nvPr/>
        </p:nvSpPr>
        <p:spPr>
          <a:xfrm>
            <a:off x="6994386" y="2376084"/>
            <a:ext cx="110890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Snapshot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4572000" y="2366972"/>
            <a:ext cx="194439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Hybrid Backup Sync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5214942" y="3804844"/>
            <a:ext cx="2571768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File sharing &amp; virtualization</a:t>
            </a:r>
          </a:p>
        </p:txBody>
      </p:sp>
      <p:pic>
        <p:nvPicPr>
          <p:cNvPr id="2050" name="Picture 2" descr="D:\工作進行中\20170911直播母版16比9\20170925直播ppt元素\元素\335-01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74991" y="2982036"/>
            <a:ext cx="380086" cy="336818"/>
          </a:xfrm>
          <a:prstGeom prst="rect">
            <a:avLst/>
          </a:prstGeom>
          <a:noFill/>
        </p:spPr>
      </p:pic>
      <p:sp>
        <p:nvSpPr>
          <p:cNvPr id="29" name="TextBox 6"/>
          <p:cNvSpPr txBox="1"/>
          <p:nvPr/>
        </p:nvSpPr>
        <p:spPr>
          <a:xfrm>
            <a:off x="719051" y="4071948"/>
            <a:ext cx="2066999" cy="430875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Windows </a:t>
            </a:r>
          </a:p>
          <a:p>
            <a:pPr algn="ctr" eaLnBrk="1" hangingPunct="1">
              <a:defRPr/>
            </a:pPr>
            <a:r>
              <a:rPr lang="en-US" altLang="zh-TW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download</a:t>
            </a:r>
            <a:endParaRPr lang="en-US" sz="1000" b="1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0" name="TextBox 6"/>
          <p:cNvSpPr txBox="1"/>
          <p:nvPr/>
        </p:nvSpPr>
        <p:spPr>
          <a:xfrm>
            <a:off x="2285984" y="4081838"/>
            <a:ext cx="1758438" cy="430875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Windows </a:t>
            </a:r>
          </a:p>
          <a:p>
            <a:pPr algn="ctr" eaLnBrk="1" hangingPunct="1">
              <a:defRPr/>
            </a:pPr>
            <a:r>
              <a:rPr lang="en-US" altLang="zh-TW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upload</a:t>
            </a:r>
            <a:endParaRPr lang="en-US" sz="1000" b="1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1" name="TextBox 6"/>
          <p:cNvSpPr txBox="1"/>
          <p:nvPr/>
        </p:nvSpPr>
        <p:spPr>
          <a:xfrm>
            <a:off x="904735" y="1196216"/>
            <a:ext cx="318325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10GbE Windows file transfer</a:t>
            </a:r>
            <a:endParaRPr lang="en-US" sz="1600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2" name="Rectangle 62"/>
          <p:cNvSpPr/>
          <p:nvPr/>
        </p:nvSpPr>
        <p:spPr>
          <a:xfrm>
            <a:off x="426355" y="4584468"/>
            <a:ext cx="32730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/>
              <a:t>Tested in QNAP Labs. Figures may vary by environment.</a:t>
            </a:r>
          </a:p>
          <a:p>
            <a:r>
              <a:rPr lang="en-US" sz="800" dirty="0">
                <a:solidFill>
                  <a:schemeClr val="tx1"/>
                </a:solidFill>
                <a:latin typeface="+mj-lt"/>
              </a:rPr>
              <a:t>NAS：QTS 4.3.3, RAID 0 w/ 4 x  Intel </a:t>
            </a:r>
            <a:r>
              <a:rPr lang="en-US" sz="800" dirty="0"/>
              <a:t>SSDSC2BB240G4 SSD</a:t>
            </a:r>
            <a:endParaRPr lang="en-US" sz="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3" name="Rectangle 63"/>
          <p:cNvSpPr/>
          <p:nvPr/>
        </p:nvSpPr>
        <p:spPr>
          <a:xfrm>
            <a:off x="3481097" y="4586980"/>
            <a:ext cx="30543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800" dirty="0">
                <a:solidFill>
                  <a:schemeClr val="tx1"/>
                </a:solidFill>
              </a:rPr>
              <a:t>Client: Windows 10, Intel Core i7-6700 3.4 GHz, </a:t>
            </a:r>
          </a:p>
          <a:p>
            <a:r>
              <a:rPr lang="en-US" altLang="zh-TW" sz="800" dirty="0">
                <a:solidFill>
                  <a:schemeClr val="tx1"/>
                </a:solidFill>
              </a:rPr>
              <a:t>32GB RAM, </a:t>
            </a:r>
            <a:r>
              <a:rPr lang="en-US" sz="800" dirty="0">
                <a:solidFill>
                  <a:schemeClr val="tx1"/>
                </a:solidFill>
              </a:rPr>
              <a:t>QNAP LAN-10G2T-X550 card</a:t>
            </a:r>
          </a:p>
        </p:txBody>
      </p:sp>
      <p:sp>
        <p:nvSpPr>
          <p:cNvPr id="34" name="Shape 882"/>
          <p:cNvSpPr/>
          <p:nvPr/>
        </p:nvSpPr>
        <p:spPr>
          <a:xfrm flipH="1">
            <a:off x="142844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4051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Linux Stat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356" y="2214560"/>
            <a:ext cx="6295941" cy="2901607"/>
          </a:xfrm>
          <a:prstGeom prst="rect">
            <a:avLst/>
          </a:prstGeom>
        </p:spPr>
      </p:pic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Instantly view your 4K projects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47" name="Picture 15" descr="C:\Users\user\Desktop\CHT TS-251A451A Presentation File_PPT\HDMI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8662" y="4286262"/>
            <a:ext cx="1000132" cy="23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Shape 882"/>
          <p:cNvSpPr/>
          <p:nvPr/>
        </p:nvSpPr>
        <p:spPr>
          <a:xfrm flipH="1">
            <a:off x="214282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48"/>
          <p:cNvSpPr txBox="1"/>
          <p:nvPr/>
        </p:nvSpPr>
        <p:spPr>
          <a:xfrm>
            <a:off x="6000760" y="2303516"/>
            <a:ext cx="2640827" cy="553986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Includes </a:t>
            </a:r>
            <a:r>
              <a:rPr lang="en-US" altLang="zh-TW" b="1" dirty="0" err="1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QButton</a:t>
            </a:r>
            <a:endParaRPr lang="en-US" altLang="zh-TW" b="1" dirty="0">
              <a:solidFill>
                <a:srgbClr val="7030A0"/>
              </a:solidFill>
              <a:latin typeface="+mn-lt"/>
              <a:ea typeface="微軟正黑體"/>
              <a:cs typeface="微軟正黑體"/>
            </a:endParaRPr>
          </a:p>
          <a:p>
            <a:pPr eaLnBrk="1" hangingPunct="1">
              <a:defRPr/>
            </a:pPr>
            <a:r>
              <a:rPr lang="en-US" altLang="zh-TW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supported IR remote control!</a:t>
            </a:r>
          </a:p>
        </p:txBody>
      </p:sp>
      <p:sp>
        <p:nvSpPr>
          <p:cNvPr id="18" name="TextBox 44"/>
          <p:cNvSpPr txBox="1"/>
          <p:nvPr/>
        </p:nvSpPr>
        <p:spPr>
          <a:xfrm>
            <a:off x="3461916" y="1176028"/>
            <a:ext cx="2175085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4K UHD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2 x HDMI v1.4b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3840 x 2160, 30Hz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19" name="TextBox 45"/>
          <p:cNvSpPr txBox="1"/>
          <p:nvPr/>
        </p:nvSpPr>
        <p:spPr>
          <a:xfrm>
            <a:off x="6105962" y="1176028"/>
            <a:ext cx="2307782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H.265/H.264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Up to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8-bit HEVC 4K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Playback &amp; </a:t>
            </a:r>
            <a:r>
              <a:rPr lang="en-US" altLang="zh-TW" dirty="0" err="1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transcoding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20" name="TextBox 18"/>
          <p:cNvSpPr txBox="1"/>
          <p:nvPr/>
        </p:nvSpPr>
        <p:spPr>
          <a:xfrm>
            <a:off x="785786" y="1201401"/>
            <a:ext cx="2171249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750MHz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9</a:t>
            </a:r>
            <a:r>
              <a:rPr lang="en-US" altLang="zh-TW" baseline="30000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th</a:t>
            </a: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 Gen Intel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HD Graphics 500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grpSp>
        <p:nvGrpSpPr>
          <p:cNvPr id="21" name="群組 20"/>
          <p:cNvGrpSpPr/>
          <p:nvPr/>
        </p:nvGrpSpPr>
        <p:grpSpPr>
          <a:xfrm>
            <a:off x="3113001" y="1224549"/>
            <a:ext cx="2890138" cy="847135"/>
            <a:chOff x="3113001" y="1224549"/>
            <a:chExt cx="2890138" cy="1023280"/>
          </a:xfrm>
        </p:grpSpPr>
        <p:sp>
          <p:nvSpPr>
            <p:cNvPr id="22" name="矩形 11"/>
            <p:cNvSpPr/>
            <p:nvPr/>
          </p:nvSpPr>
          <p:spPr>
            <a:xfrm flipH="1">
              <a:off x="3113001" y="1247697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  <p:sp>
          <p:nvSpPr>
            <p:cNvPr id="23" name="矩形 12"/>
            <p:cNvSpPr/>
            <p:nvPr/>
          </p:nvSpPr>
          <p:spPr>
            <a:xfrm flipH="1">
              <a:off x="5931710" y="1224549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</p:grpSp>
      <p:sp>
        <p:nvSpPr>
          <p:cNvPr id="25" name="Rectangle 60"/>
          <p:cNvSpPr/>
          <p:nvPr/>
        </p:nvSpPr>
        <p:spPr>
          <a:xfrm>
            <a:off x="378308" y="4643452"/>
            <a:ext cx="6353931" cy="276987"/>
          </a:xfrm>
          <a:prstGeom prst="rect">
            <a:avLst/>
          </a:prstGeom>
        </p:spPr>
        <p:txBody>
          <a:bodyPr wrap="square" lIns="121908" tIns="60954" rIns="121908" bIns="60954" anchor="ctr">
            <a:spAutoFit/>
          </a:bodyPr>
          <a:lstStyle/>
          <a:p>
            <a:r>
              <a:rPr lang="en-US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 </a:t>
            </a:r>
            <a:r>
              <a:rPr lang="en-US" altLang="zh-TW" sz="1000" dirty="0">
                <a:solidFill>
                  <a:schemeClr val="tx1"/>
                </a:solidFill>
                <a:latin typeface="+mn-lt"/>
                <a:ea typeface="微軟正黑體"/>
                <a:cs typeface="微軟正黑體"/>
              </a:rPr>
              <a:t>The supported video and audio may vary depending on the software, hardware, and the environments</a:t>
            </a:r>
            <a:r>
              <a:rPr lang="en-US" altLang="zh-TW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. </a:t>
            </a:r>
            <a:endParaRPr lang="en-US" sz="1000" dirty="0">
              <a:solidFill>
                <a:schemeClr val="tx1"/>
              </a:solidFill>
              <a:latin typeface="微軟正黑體"/>
              <a:ea typeface="微軟正黑體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1567751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40" y="1228791"/>
            <a:ext cx="4177839" cy="3719223"/>
          </a:xfrm>
          <a:prstGeom prst="rect">
            <a:avLst/>
          </a:prstGeom>
        </p:spPr>
      </p:pic>
      <p:pic>
        <p:nvPicPr>
          <p:cNvPr id="29" name="Shape 238"/>
          <p:cNvPicPr preferRelativeResize="0"/>
          <p:nvPr/>
        </p:nvPicPr>
        <p:blipFill rotWithShape="1">
          <a:blip r:embed="rId4"/>
          <a:srcRect r="43912" b="35417"/>
          <a:stretch/>
        </p:blipFill>
        <p:spPr>
          <a:xfrm>
            <a:off x="6858016" y="2500312"/>
            <a:ext cx="2285984" cy="264318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圓角矩形 36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solidFill>
            <a:schemeClr val="accent4">
              <a:lumMod val="75000"/>
              <a:alpha val="30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428608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latin typeface="+mn-lt"/>
              </a:rPr>
              <a:t>10GbE/M.2 SSD super-charge performance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grpSp>
        <p:nvGrpSpPr>
          <p:cNvPr id="2" name="群組 17"/>
          <p:cNvGrpSpPr/>
          <p:nvPr/>
        </p:nvGrpSpPr>
        <p:grpSpPr>
          <a:xfrm>
            <a:off x="5856722" y="1348423"/>
            <a:ext cx="2930120" cy="1148976"/>
            <a:chOff x="714348" y="1477026"/>
            <a:chExt cx="3307964" cy="655204"/>
          </a:xfrm>
        </p:grpSpPr>
        <p:sp>
          <p:nvSpPr>
            <p:cNvPr id="33" name="文字方塊 26"/>
            <p:cNvSpPr txBox="1">
              <a:spLocks noChangeArrowheads="1"/>
            </p:cNvSpPr>
            <p:nvPr/>
          </p:nvSpPr>
          <p:spPr bwMode="auto">
            <a:xfrm>
              <a:off x="714348" y="1477026"/>
              <a:ext cx="3307964" cy="298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Custom-made aluminum-alloy cooling module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4" name="文字方塊 27"/>
            <p:cNvSpPr txBox="1">
              <a:spLocks noChangeArrowheads="1"/>
            </p:cNvSpPr>
            <p:nvPr/>
          </p:nvSpPr>
          <p:spPr bwMode="auto">
            <a:xfrm>
              <a:off x="714348" y="1763660"/>
              <a:ext cx="3112063" cy="3685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Prevent</a:t>
              </a:r>
              <a:r>
                <a:rPr lang="zh-TW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</a:t>
              </a: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degraded performance or shorted life span resulted from SSD overheat</a:t>
              </a:r>
            </a:p>
          </p:txBody>
        </p:sp>
      </p:grpSp>
      <p:grpSp>
        <p:nvGrpSpPr>
          <p:cNvPr id="3" name="群組 51"/>
          <p:cNvGrpSpPr/>
          <p:nvPr/>
        </p:nvGrpSpPr>
        <p:grpSpPr>
          <a:xfrm>
            <a:off x="3359149" y="1079120"/>
            <a:ext cx="2562018" cy="711084"/>
            <a:chOff x="992461" y="2403564"/>
            <a:chExt cx="2562018" cy="526570"/>
          </a:xfrm>
        </p:grpSpPr>
        <p:sp>
          <p:nvSpPr>
            <p:cNvPr id="40" name="文字方塊 31"/>
            <p:cNvSpPr txBox="1">
              <a:spLocks noChangeArrowheads="1"/>
            </p:cNvSpPr>
            <p:nvPr/>
          </p:nvSpPr>
          <p:spPr bwMode="auto">
            <a:xfrm>
              <a:off x="992461" y="2403564"/>
              <a:ext cx="2172957" cy="2279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Smart &amp; quite fan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41" name="文字方塊 32"/>
            <p:cNvSpPr txBox="1">
              <a:spLocks noChangeArrowheads="1"/>
            </p:cNvSpPr>
            <p:nvPr/>
          </p:nvSpPr>
          <p:spPr bwMode="auto">
            <a:xfrm>
              <a:off x="992461" y="2588263"/>
              <a:ext cx="2562018" cy="3418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Auto-adjust based on</a:t>
              </a:r>
              <a:r>
                <a:rPr lang="zh-TW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</a:t>
              </a: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SSD</a:t>
              </a:r>
            </a:p>
            <a:p>
              <a:pPr lvl="0">
                <a:spcBef>
                  <a:spcPct val="0"/>
                </a:spcBef>
                <a:buNone/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&amp; system temperatures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sp>
        <p:nvSpPr>
          <p:cNvPr id="45" name="文字方塊 54"/>
          <p:cNvSpPr txBox="1">
            <a:spLocks noChangeArrowheads="1"/>
          </p:cNvSpPr>
          <p:nvPr/>
        </p:nvSpPr>
        <p:spPr bwMode="auto">
          <a:xfrm>
            <a:off x="142844" y="4355452"/>
            <a:ext cx="3139324" cy="57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charset="0"/>
                <a:ea typeface="MS PGothic" charset="-128"/>
                <a:cs typeface="微軟正黑體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9pPr>
          </a:lstStyle>
          <a:p>
            <a:pPr defTabSz="914309">
              <a:spcBef>
                <a:spcPct val="0"/>
              </a:spcBef>
              <a:buNone/>
              <a:defRPr/>
            </a:pPr>
            <a:r>
              <a:rPr lang="en-US" altLang="zh-TW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Adjustable screws for various </a:t>
            </a:r>
          </a:p>
          <a:p>
            <a:pPr defTabSz="914309">
              <a:spcBef>
                <a:spcPct val="0"/>
              </a:spcBef>
              <a:buNone/>
              <a:defRPr/>
            </a:pPr>
            <a:r>
              <a:rPr lang="en-US" altLang="zh-TW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SSD thickness</a:t>
            </a:r>
            <a:endParaRPr lang="en-US" altLang="en-US" sz="1400" b="1" dirty="0">
              <a:solidFill>
                <a:srgbClr val="002060"/>
              </a:solidFill>
              <a:latin typeface="+mn-lt"/>
              <a:ea typeface="微軟正黑體" pitchFamily="34" charset="-120"/>
              <a:cs typeface="新細明體" charset="-120"/>
            </a:endParaRPr>
          </a:p>
        </p:txBody>
      </p:sp>
      <p:cxnSp>
        <p:nvCxnSpPr>
          <p:cNvPr id="24" name="Shape 193"/>
          <p:cNvCxnSpPr/>
          <p:nvPr/>
        </p:nvCxnSpPr>
        <p:spPr>
          <a:xfrm rot="16200000" flipH="1">
            <a:off x="4088257" y="2730949"/>
            <a:ext cx="1792250" cy="32492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7" name="Shape 218"/>
          <p:cNvCxnSpPr/>
          <p:nvPr/>
        </p:nvCxnSpPr>
        <p:spPr>
          <a:xfrm>
            <a:off x="2894805" y="4539136"/>
            <a:ext cx="1034253" cy="53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4" name="群組 53"/>
          <p:cNvGrpSpPr/>
          <p:nvPr/>
        </p:nvGrpSpPr>
        <p:grpSpPr>
          <a:xfrm>
            <a:off x="32899" y="3020471"/>
            <a:ext cx="2289287" cy="551411"/>
            <a:chOff x="787153" y="3590530"/>
            <a:chExt cx="3464308" cy="551411"/>
          </a:xfrm>
        </p:grpSpPr>
        <p:sp>
          <p:nvSpPr>
            <p:cNvPr id="26" name="文字方塊 54"/>
            <p:cNvSpPr txBox="1">
              <a:spLocks noChangeArrowheads="1"/>
            </p:cNvSpPr>
            <p:nvPr/>
          </p:nvSpPr>
          <p:spPr bwMode="auto">
            <a:xfrm>
              <a:off x="787153" y="3590530"/>
              <a:ext cx="3356363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10GBASE-T </a:t>
              </a:r>
              <a:r>
                <a:rPr lang="en-US" altLang="zh-TW" sz="1400" b="1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RJ45 port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0" name="文字方塊 55"/>
            <p:cNvSpPr txBox="1">
              <a:spLocks noChangeArrowheads="1"/>
            </p:cNvSpPr>
            <p:nvPr/>
          </p:nvSpPr>
          <p:spPr bwMode="auto">
            <a:xfrm>
              <a:off x="787155" y="3834177"/>
              <a:ext cx="346430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10/5/2.5/1Gbps &amp; 100Mbps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5" name="群組 53"/>
          <p:cNvGrpSpPr/>
          <p:nvPr/>
        </p:nvGrpSpPr>
        <p:grpSpPr>
          <a:xfrm>
            <a:off x="38957" y="1857370"/>
            <a:ext cx="2604217" cy="1076076"/>
            <a:chOff x="642910" y="3541104"/>
            <a:chExt cx="3914017" cy="1076076"/>
          </a:xfrm>
        </p:grpSpPr>
        <p:sp>
          <p:nvSpPr>
            <p:cNvPr id="32" name="文字方塊 54"/>
            <p:cNvSpPr txBox="1">
              <a:spLocks noChangeArrowheads="1"/>
            </p:cNvSpPr>
            <p:nvPr/>
          </p:nvSpPr>
          <p:spPr bwMode="auto">
            <a:xfrm>
              <a:off x="642912" y="3541104"/>
              <a:ext cx="3914015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2 x M.2 SATA SSD slots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5" name="文字方塊 55"/>
            <p:cNvSpPr txBox="1">
              <a:spLocks noChangeArrowheads="1"/>
            </p:cNvSpPr>
            <p:nvPr/>
          </p:nvSpPr>
          <p:spPr bwMode="auto">
            <a:xfrm>
              <a:off x="642910" y="3755418"/>
              <a:ext cx="3699281" cy="861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marL="171450" indent="-171450">
                <a:spcBef>
                  <a:spcPct val="0"/>
                </a:spcBef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Supports</a:t>
              </a:r>
              <a:r>
                <a:rPr lang="zh-TW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</a:t>
              </a: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M.2 2280 &amp; independent status LEDs</a:t>
              </a:r>
            </a:p>
            <a:p>
              <a:pPr marL="171450" indent="-171450">
                <a:spcBef>
                  <a:spcPct val="0"/>
                </a:spcBef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Set up </a:t>
              </a:r>
              <a:r>
                <a:rPr lang="en-US" altLang="zh-TW" sz="1200" b="1" dirty="0">
                  <a:solidFill>
                    <a:srgbClr val="FF000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SSD cache</a:t>
              </a: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or </a:t>
              </a:r>
            </a:p>
            <a:p>
              <a:pPr marL="171450" indent="-171450">
                <a:spcBef>
                  <a:spcPct val="0"/>
                </a:spcBef>
                <a:buNone/>
              </a:pPr>
              <a:r>
                <a:rPr lang="en-US" altLang="zh-TW" sz="12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    </a:t>
              </a:r>
              <a:r>
                <a:rPr lang="en-US" altLang="zh-TW" sz="1200" b="1" dirty="0">
                  <a:solidFill>
                    <a:srgbClr val="FF000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storage volumes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cxnSp>
        <p:nvCxnSpPr>
          <p:cNvPr id="36" name="Shape 218"/>
          <p:cNvCxnSpPr/>
          <p:nvPr/>
        </p:nvCxnSpPr>
        <p:spPr>
          <a:xfrm flipV="1">
            <a:off x="2087808" y="3212906"/>
            <a:ext cx="292657" cy="1786"/>
          </a:xfrm>
          <a:prstGeom prst="straightConnector1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8" name="Shape 218"/>
          <p:cNvCxnSpPr/>
          <p:nvPr/>
        </p:nvCxnSpPr>
        <p:spPr>
          <a:xfrm flipV="1">
            <a:off x="2205224" y="2067694"/>
            <a:ext cx="782600" cy="19395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47" name="TextBox 46"/>
          <p:cNvSpPr txBox="1"/>
          <p:nvPr/>
        </p:nvSpPr>
        <p:spPr>
          <a:xfrm>
            <a:off x="2627784" y="4735162"/>
            <a:ext cx="4464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+mn-lt"/>
                <a:ea typeface="微軟正黑體" pitchFamily="34" charset="-120"/>
              </a:rPr>
              <a:t>TS-453BT3 </a:t>
            </a:r>
            <a:r>
              <a:rPr lang="en-US" altLang="zh-TW" sz="1000" dirty="0">
                <a:latin typeface="+mn-lt"/>
                <a:ea typeface="微軟正黑體" pitchFamily="34" charset="-120"/>
              </a:rPr>
              <a:t>comes with its dedicated </a:t>
            </a:r>
            <a:r>
              <a:rPr lang="en-US" sz="1000" dirty="0">
                <a:latin typeface="+mn-lt"/>
                <a:ea typeface="微軟正黑體" pitchFamily="34" charset="-120"/>
              </a:rPr>
              <a:t>QM2 card: </a:t>
            </a:r>
            <a:r>
              <a:rPr lang="en-US" altLang="zh-TW" sz="1000" dirty="0">
                <a:latin typeface="+mn-lt"/>
                <a:ea typeface="微軟正黑體" pitchFamily="34" charset="-120"/>
              </a:rPr>
              <a:t>QM2-2S10G1TB01</a:t>
            </a:r>
            <a:endParaRPr lang="en-US" sz="1000" dirty="0">
              <a:latin typeface="+mn-lt"/>
              <a:ea typeface="微軟正黑體" pitchFamily="34" charset="-120"/>
            </a:endParaRPr>
          </a:p>
        </p:txBody>
      </p:sp>
      <p:sp>
        <p:nvSpPr>
          <p:cNvPr id="28" name="Shape 882"/>
          <p:cNvSpPr/>
          <p:nvPr/>
        </p:nvSpPr>
        <p:spPr>
          <a:xfrm flipH="1">
            <a:off x="2274020" y="473516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圓角矩形 38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31" name="Shape 218"/>
          <p:cNvCxnSpPr/>
          <p:nvPr/>
        </p:nvCxnSpPr>
        <p:spPr>
          <a:xfrm rot="5400000">
            <a:off x="4907902" y="2246852"/>
            <a:ext cx="1625217" cy="274749"/>
          </a:xfrm>
          <a:prstGeom prst="bentConnector3">
            <a:avLst>
              <a:gd name="adj1" fmla="val -288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1991436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-142908" y="357170"/>
            <a:ext cx="9001124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 err="1">
                <a:latin typeface="+mn-lt"/>
              </a:rPr>
              <a:t>Qtier</a:t>
            </a:r>
            <a:r>
              <a:rPr lang="en-US" altLang="zh-TW" sz="3200" baseline="30000" dirty="0">
                <a:latin typeface="+mn-lt"/>
              </a:rPr>
              <a:t>™</a:t>
            </a:r>
            <a:r>
              <a:rPr lang="en-US" altLang="zh-TW" sz="3200" dirty="0">
                <a:latin typeface="+mn-lt"/>
              </a:rPr>
              <a:t> Auto </a:t>
            </a:r>
            <a:r>
              <a:rPr lang="en-US" altLang="zh-TW" sz="3200" dirty="0" err="1">
                <a:latin typeface="+mn-lt"/>
              </a:rPr>
              <a:t>Tiering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grpSp>
        <p:nvGrpSpPr>
          <p:cNvPr id="7" name="群組 6"/>
          <p:cNvGrpSpPr/>
          <p:nvPr/>
        </p:nvGrpSpPr>
        <p:grpSpPr>
          <a:xfrm>
            <a:off x="214282" y="1841041"/>
            <a:ext cx="3786182" cy="3088163"/>
            <a:chOff x="357190" y="1626727"/>
            <a:chExt cx="3786182" cy="3088163"/>
          </a:xfrm>
        </p:grpSpPr>
        <p:pic>
          <p:nvPicPr>
            <p:cNvPr id="6" name="圖片 5" descr="SSD2.png"/>
            <p:cNvPicPr>
              <a:picLocks noChangeAspect="1"/>
            </p:cNvPicPr>
            <p:nvPr/>
          </p:nvPicPr>
          <p:blipFill>
            <a:blip r:embed="rId3"/>
            <a:srcRect r="50000"/>
            <a:stretch>
              <a:fillRect/>
            </a:stretch>
          </p:blipFill>
          <p:spPr>
            <a:xfrm>
              <a:off x="357190" y="1626727"/>
              <a:ext cx="2825968" cy="2861591"/>
            </a:xfrm>
            <a:prstGeom prst="rect">
              <a:avLst/>
            </a:prstGeom>
          </p:spPr>
        </p:pic>
        <p:pic>
          <p:nvPicPr>
            <p:cNvPr id="8" name="圖片 7" descr="SSD2.png"/>
            <p:cNvPicPr>
              <a:picLocks noChangeAspect="1"/>
            </p:cNvPicPr>
            <p:nvPr/>
          </p:nvPicPr>
          <p:blipFill>
            <a:blip r:embed="rId3"/>
            <a:srcRect l="63889" t="32919"/>
            <a:stretch>
              <a:fillRect/>
            </a:stretch>
          </p:blipFill>
          <p:spPr>
            <a:xfrm>
              <a:off x="2071670" y="2766393"/>
              <a:ext cx="2071702" cy="1948497"/>
            </a:xfrm>
            <a:prstGeom prst="rect">
              <a:avLst/>
            </a:prstGeom>
          </p:spPr>
        </p:pic>
      </p:grpSp>
      <p:grpSp>
        <p:nvGrpSpPr>
          <p:cNvPr id="13" name="群組 12"/>
          <p:cNvGrpSpPr/>
          <p:nvPr/>
        </p:nvGrpSpPr>
        <p:grpSpPr>
          <a:xfrm>
            <a:off x="785754" y="3286130"/>
            <a:ext cx="1357322" cy="428628"/>
            <a:chOff x="928663" y="3071816"/>
            <a:chExt cx="1357322" cy="428628"/>
          </a:xfrm>
        </p:grpSpPr>
        <p:sp>
          <p:nvSpPr>
            <p:cNvPr id="11" name="矩形 10"/>
            <p:cNvSpPr/>
            <p:nvPr/>
          </p:nvSpPr>
          <p:spPr>
            <a:xfrm>
              <a:off x="1000100" y="3071816"/>
              <a:ext cx="1214446" cy="428628"/>
            </a:xfrm>
            <a:prstGeom prst="rect">
              <a:avLst/>
            </a:prstGeom>
            <a:solidFill>
              <a:schemeClr val="bg1"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TextBox 48"/>
            <p:cNvSpPr txBox="1"/>
            <p:nvPr/>
          </p:nvSpPr>
          <p:spPr>
            <a:xfrm>
              <a:off x="928663" y="3143254"/>
              <a:ext cx="1357322" cy="338542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algn="ctr" eaLnBrk="1" hangingPunct="1">
                <a:defRPr/>
              </a:pPr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/>
                  <a:cs typeface="微軟正黑體"/>
                </a:rPr>
                <a:t>HDD RAID</a:t>
              </a:r>
            </a:p>
          </p:txBody>
        </p:sp>
      </p:grpSp>
      <p:sp>
        <p:nvSpPr>
          <p:cNvPr id="12" name="矩形 11"/>
          <p:cNvSpPr/>
          <p:nvPr/>
        </p:nvSpPr>
        <p:spPr>
          <a:xfrm>
            <a:off x="2571704" y="3643320"/>
            <a:ext cx="1071570" cy="428628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TextBox 48"/>
          <p:cNvSpPr txBox="1"/>
          <p:nvPr/>
        </p:nvSpPr>
        <p:spPr>
          <a:xfrm>
            <a:off x="2571705" y="3714758"/>
            <a:ext cx="1143007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b="1" dirty="0">
                <a:solidFill>
                  <a:srgbClr val="3773E3"/>
                </a:solidFill>
                <a:latin typeface="+mn-lt"/>
                <a:ea typeface="微軟正黑體"/>
                <a:cs typeface="微軟正黑體"/>
              </a:rPr>
              <a:t>SSD RAID</a:t>
            </a:r>
          </a:p>
        </p:txBody>
      </p:sp>
      <p:pic>
        <p:nvPicPr>
          <p:cNvPr id="14" name="圖片 13" descr="^C3878E81E746664708355162729131FEDB6AE66EE55CC0FD21^pimgpsh_fullsize_dist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285734"/>
            <a:ext cx="714380" cy="714380"/>
          </a:xfrm>
          <a:prstGeom prst="rect">
            <a:avLst/>
          </a:prstGeom>
        </p:spPr>
      </p:pic>
      <p:pic>
        <p:nvPicPr>
          <p:cNvPr id="15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5058" y="954985"/>
            <a:ext cx="5760346" cy="405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536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群組 24"/>
          <p:cNvGrpSpPr/>
          <p:nvPr/>
        </p:nvGrpSpPr>
        <p:grpSpPr>
          <a:xfrm>
            <a:off x="4929190" y="1720533"/>
            <a:ext cx="4000528" cy="1209425"/>
            <a:chOff x="4929190" y="1720533"/>
            <a:chExt cx="3888809" cy="1209425"/>
          </a:xfrm>
        </p:grpSpPr>
        <p:sp>
          <p:nvSpPr>
            <p:cNvPr id="656" name="Shape 656"/>
            <p:cNvSpPr/>
            <p:nvPr/>
          </p:nvSpPr>
          <p:spPr>
            <a:xfrm rot="5400000">
              <a:off x="6596590" y="73324"/>
              <a:ext cx="574200" cy="3868617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800" b="0" i="0" u="none" strike="noStrike" cap="none">
                <a:solidFill>
                  <a:srgbClr val="3773E3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660" name="Shape 660"/>
            <p:cNvSpPr/>
            <p:nvPr/>
          </p:nvSpPr>
          <p:spPr>
            <a:xfrm rot="5400000">
              <a:off x="6592645" y="704603"/>
              <a:ext cx="561900" cy="3888809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800" b="0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640" name="Shape 640"/>
          <p:cNvSpPr txBox="1">
            <a:spLocks noGrp="1"/>
          </p:cNvSpPr>
          <p:nvPr>
            <p:ph type="title"/>
          </p:nvPr>
        </p:nvSpPr>
        <p:spPr>
          <a:xfrm>
            <a:off x="214282" y="339514"/>
            <a:ext cx="8786999" cy="660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sz="3200" dirty="0">
                <a:latin typeface="+mn-lt"/>
              </a:rPr>
              <a:t>TS-453BT3 </a:t>
            </a:r>
            <a:r>
              <a:rPr lang="en-US" altLang="zh-TW" sz="3200" dirty="0">
                <a:latin typeface="+mn-lt"/>
              </a:rPr>
              <a:t>Live Demo</a:t>
            </a:r>
            <a:endParaRPr lang="en-US" sz="3200" dirty="0">
              <a:latin typeface="+mn-lt"/>
            </a:endParaRPr>
          </a:p>
        </p:txBody>
      </p:sp>
      <p:sp>
        <p:nvSpPr>
          <p:cNvPr id="657" name="Shape 657"/>
          <p:cNvSpPr/>
          <p:nvPr/>
        </p:nvSpPr>
        <p:spPr>
          <a:xfrm rot="16200000" flipH="1">
            <a:off x="4535902" y="171905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8" name="Shape 658"/>
          <p:cNvSpPr txBox="1"/>
          <p:nvPr/>
        </p:nvSpPr>
        <p:spPr>
          <a:xfrm>
            <a:off x="4539001" y="1822387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59" name="Shape 659"/>
          <p:cNvSpPr txBox="1"/>
          <p:nvPr/>
        </p:nvSpPr>
        <p:spPr>
          <a:xfrm>
            <a:off x="5072066" y="1759037"/>
            <a:ext cx="4592742" cy="75567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Create Thunderbolt connection by </a:t>
            </a:r>
            <a:r>
              <a:rPr lang="en-US" altLang="zh-TW" dirty="0" err="1">
                <a:solidFill>
                  <a:schemeClr val="lt1"/>
                </a:solidFill>
                <a:latin typeface="+mn-lt"/>
                <a:ea typeface="微軟正黑體" pitchFamily="34" charset="-120"/>
              </a:rPr>
              <a:t>Qfinder</a:t>
            </a: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 Pro</a:t>
            </a:r>
          </a:p>
          <a:p>
            <a:pPr lvl="0">
              <a:buClr>
                <a:srgbClr val="000000"/>
              </a:buClr>
              <a:buSzPct val="25000"/>
            </a:pPr>
            <a:endParaRPr lang="en-US" altLang="zh-TW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661" name="Shape 661"/>
          <p:cNvSpPr/>
          <p:nvPr/>
        </p:nvSpPr>
        <p:spPr>
          <a:xfrm rot="16200000" flipH="1">
            <a:off x="4535902" y="2360286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2" name="Shape 662"/>
          <p:cNvSpPr txBox="1"/>
          <p:nvPr/>
        </p:nvSpPr>
        <p:spPr>
          <a:xfrm>
            <a:off x="4539001" y="2463620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663" name="Shape 663"/>
          <p:cNvSpPr txBox="1"/>
          <p:nvPr/>
        </p:nvSpPr>
        <p:spPr>
          <a:xfrm>
            <a:off x="5144546" y="2437839"/>
            <a:ext cx="3286200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chemeClr val="lt1"/>
              </a:buClr>
              <a:buSzPct val="25000"/>
            </a:pP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Begin to transfer data</a:t>
            </a:r>
            <a:endParaRPr lang="en-US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0" name="Shape 570"/>
          <p:cNvSpPr/>
          <p:nvPr/>
        </p:nvSpPr>
        <p:spPr>
          <a:xfrm>
            <a:off x="4429124" y="1142990"/>
            <a:ext cx="4572032" cy="500066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en-US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Thunderbolt 3</a:t>
            </a:r>
            <a:r>
              <a:rPr lang="en-US" altLang="zh-TW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 connection &amp; data transfer</a:t>
            </a:r>
            <a:endParaRPr lang="en-US" sz="1600" b="1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6" name="Shape 636"/>
          <p:cNvSpPr/>
          <p:nvPr/>
        </p:nvSpPr>
        <p:spPr>
          <a:xfrm rot="5400000">
            <a:off x="2116520" y="233134"/>
            <a:ext cx="586200" cy="35823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47" name="Shape 637"/>
          <p:cNvSpPr/>
          <p:nvPr/>
        </p:nvSpPr>
        <p:spPr>
          <a:xfrm rot="-5400000" flipH="1">
            <a:off x="235302" y="1724345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" name="Shape 638"/>
          <p:cNvSpPr txBox="1"/>
          <p:nvPr/>
        </p:nvSpPr>
        <p:spPr>
          <a:xfrm>
            <a:off x="238401" y="182767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49" name="Shape 639"/>
          <p:cNvSpPr txBox="1"/>
          <p:nvPr/>
        </p:nvSpPr>
        <p:spPr>
          <a:xfrm>
            <a:off x="901466" y="1810010"/>
            <a:ext cx="3099030" cy="40455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Install M.2 SSD on the QM2 card</a:t>
            </a:r>
            <a:endParaRPr lang="en-US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50" name="Shape 570"/>
          <p:cNvSpPr/>
          <p:nvPr/>
        </p:nvSpPr>
        <p:spPr>
          <a:xfrm>
            <a:off x="76568" y="1131590"/>
            <a:ext cx="4066804" cy="440598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zh-TW" altLang="en-US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  </a:t>
            </a:r>
            <a:r>
              <a:rPr lang="en-US" altLang="zh-TW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M.2 SSD cache and volume setup</a:t>
            </a:r>
            <a:endParaRPr lang="en-US" sz="1600" b="1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51" name="Shape 660"/>
          <p:cNvSpPr/>
          <p:nvPr/>
        </p:nvSpPr>
        <p:spPr>
          <a:xfrm rot="5400000">
            <a:off x="2113750" y="818835"/>
            <a:ext cx="561900" cy="36978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Shape 661"/>
          <p:cNvSpPr/>
          <p:nvPr/>
        </p:nvSpPr>
        <p:spPr>
          <a:xfrm rot="-5400000" flipH="1">
            <a:off x="255107" y="237901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Shape 662"/>
          <p:cNvSpPr txBox="1"/>
          <p:nvPr/>
        </p:nvSpPr>
        <p:spPr>
          <a:xfrm>
            <a:off x="258206" y="2482347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54" name="Shape 663"/>
          <p:cNvSpPr txBox="1"/>
          <p:nvPr/>
        </p:nvSpPr>
        <p:spPr>
          <a:xfrm>
            <a:off x="863751" y="2455619"/>
            <a:ext cx="3339024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chemeClr val="lt1"/>
              </a:buClr>
              <a:buSzPct val="25000"/>
            </a:pP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Setup M.2 SSD cache or volume</a:t>
            </a:r>
          </a:p>
        </p:txBody>
      </p:sp>
      <p:pic>
        <p:nvPicPr>
          <p:cNvPr id="22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977" y="2928940"/>
            <a:ext cx="2086422" cy="1857388"/>
          </a:xfrm>
          <a:prstGeom prst="rect">
            <a:avLst/>
          </a:prstGeom>
        </p:spPr>
      </p:pic>
      <p:pic>
        <p:nvPicPr>
          <p:cNvPr id="23" name="圖片 22" descr="Qfinder_25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3143254"/>
            <a:ext cx="762002" cy="762002"/>
          </a:xfrm>
          <a:prstGeom prst="rect">
            <a:avLst/>
          </a:prstGeom>
        </p:spPr>
      </p:pic>
      <p:pic>
        <p:nvPicPr>
          <p:cNvPr id="2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3357568"/>
            <a:ext cx="2357454" cy="547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50"/>
          <p:cNvSpPr/>
          <p:nvPr/>
        </p:nvSpPr>
        <p:spPr>
          <a:xfrm>
            <a:off x="3143240" y="1928808"/>
            <a:ext cx="3357586" cy="1071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en-US" altLang="zh-TW" sz="6000" b="1" dirty="0" err="1">
                <a:solidFill>
                  <a:srgbClr val="002060"/>
                </a:solidFill>
                <a:ea typeface="Microsoft JhengHei"/>
              </a:rPr>
              <a:t>QButton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4" name="Shape 50"/>
          <p:cNvSpPr/>
          <p:nvPr/>
        </p:nvSpPr>
        <p:spPr>
          <a:xfrm>
            <a:off x="467544" y="3003798"/>
            <a:ext cx="8424936" cy="56580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en-US" altLang="zh-TW" sz="2800" i="0" u="none" strike="noStrike" cap="none" dirty="0">
                <a:solidFill>
                  <a:srgbClr val="00206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Get things done with a single push of button</a:t>
            </a:r>
            <a:endParaRPr lang="zh-TW" sz="2800" i="0" u="none" strike="noStrike" cap="none" dirty="0">
              <a:solidFill>
                <a:srgbClr val="002060"/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149122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2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Customize actions of buttons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3" name="Shape 702"/>
          <p:cNvSpPr/>
          <p:nvPr/>
        </p:nvSpPr>
        <p:spPr>
          <a:xfrm>
            <a:off x="3786182" y="3429006"/>
            <a:ext cx="647501" cy="647501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Shape 702"/>
          <p:cNvSpPr/>
          <p:nvPr/>
        </p:nvSpPr>
        <p:spPr>
          <a:xfrm>
            <a:off x="3786182" y="1424183"/>
            <a:ext cx="647501" cy="647501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871"/>
          <p:cNvSpPr/>
          <p:nvPr/>
        </p:nvSpPr>
        <p:spPr>
          <a:xfrm rot="20700000">
            <a:off x="3898274" y="1614291"/>
            <a:ext cx="371658" cy="31835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120000" y="426"/>
                </a:moveTo>
                <a:lnTo>
                  <a:pt x="119341" y="3367"/>
                </a:lnTo>
                <a:lnTo>
                  <a:pt x="119546" y="3431"/>
                </a:lnTo>
                <a:lnTo>
                  <a:pt x="96423" y="104174"/>
                </a:lnTo>
                <a:lnTo>
                  <a:pt x="96051" y="104058"/>
                </a:lnTo>
                <a:cubicBezTo>
                  <a:pt x="95616" y="112947"/>
                  <a:pt x="88002" y="120000"/>
                  <a:pt x="78684" y="120000"/>
                </a:cubicBezTo>
                <a:cubicBezTo>
                  <a:pt x="69039" y="120000"/>
                  <a:pt x="61219" y="112443"/>
                  <a:pt x="61219" y="103121"/>
                </a:cubicBezTo>
                <a:cubicBezTo>
                  <a:pt x="61219" y="93799"/>
                  <a:pt x="69039" y="86242"/>
                  <a:pt x="78684" y="86242"/>
                </a:cubicBezTo>
                <a:cubicBezTo>
                  <a:pt x="83798" y="86242"/>
                  <a:pt x="88398" y="88366"/>
                  <a:pt x="91556" y="91798"/>
                </a:cubicBezTo>
                <a:lnTo>
                  <a:pt x="106992" y="24547"/>
                </a:lnTo>
                <a:lnTo>
                  <a:pt x="53077" y="24547"/>
                </a:lnTo>
                <a:lnTo>
                  <a:pt x="35073" y="102992"/>
                </a:lnTo>
                <a:lnTo>
                  <a:pt x="34816" y="102912"/>
                </a:lnTo>
                <a:cubicBezTo>
                  <a:pt x="34312" y="111733"/>
                  <a:pt x="26731" y="118708"/>
                  <a:pt x="17464" y="118708"/>
                </a:cubicBezTo>
                <a:cubicBezTo>
                  <a:pt x="7819" y="118708"/>
                  <a:pt x="0" y="111151"/>
                  <a:pt x="0" y="101829"/>
                </a:cubicBezTo>
                <a:cubicBezTo>
                  <a:pt x="0" y="92507"/>
                  <a:pt x="7819" y="84950"/>
                  <a:pt x="17464" y="84950"/>
                </a:cubicBezTo>
                <a:cubicBezTo>
                  <a:pt x="22532" y="84950"/>
                  <a:pt x="27095" y="87036"/>
                  <a:pt x="30253" y="90409"/>
                </a:cubicBezTo>
                <a:lnTo>
                  <a:pt x="51004" y="0"/>
                </a:lnTo>
                <a:lnTo>
                  <a:pt x="52367" y="42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" name="Shape 702"/>
          <p:cNvSpPr/>
          <p:nvPr/>
        </p:nvSpPr>
        <p:spPr>
          <a:xfrm>
            <a:off x="3786182" y="2428874"/>
            <a:ext cx="647501" cy="64750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" name="圖片 53" descr="icon.png"/>
          <p:cNvPicPr>
            <a:picLocks noChangeAspect="1"/>
          </p:cNvPicPr>
          <p:nvPr/>
        </p:nvPicPr>
        <p:blipFill>
          <a:blip r:embed="rId3"/>
          <a:srcRect l="15300" t="44445" r="8199" b="8333"/>
          <a:stretch>
            <a:fillRect/>
          </a:stretch>
        </p:blipFill>
        <p:spPr>
          <a:xfrm>
            <a:off x="3929058" y="3538442"/>
            <a:ext cx="378201" cy="428628"/>
          </a:xfrm>
          <a:prstGeom prst="rect">
            <a:avLst/>
          </a:prstGeom>
        </p:spPr>
      </p:pic>
      <p:pic>
        <p:nvPicPr>
          <p:cNvPr id="55" name="圖片 54" descr="icon.png"/>
          <p:cNvPicPr>
            <a:picLocks noChangeAspect="1"/>
          </p:cNvPicPr>
          <p:nvPr/>
        </p:nvPicPr>
        <p:blipFill>
          <a:blip r:embed="rId3"/>
          <a:srcRect r="35293" b="69791"/>
          <a:stretch>
            <a:fillRect/>
          </a:stretch>
        </p:blipFill>
        <p:spPr>
          <a:xfrm>
            <a:off x="3837524" y="2551654"/>
            <a:ext cx="500066" cy="428628"/>
          </a:xfrm>
          <a:prstGeom prst="rect">
            <a:avLst/>
          </a:prstGeom>
        </p:spPr>
      </p:pic>
      <p:pic>
        <p:nvPicPr>
          <p:cNvPr id="14" name="圖片 13" descr="qbutton-IR004_170918-bg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11" y="1228734"/>
            <a:ext cx="3024193" cy="3629032"/>
          </a:xfrm>
          <a:prstGeom prst="rect">
            <a:avLst/>
          </a:prstGeom>
        </p:spPr>
      </p:pic>
      <p:sp>
        <p:nvSpPr>
          <p:cNvPr id="15" name="Shape 704"/>
          <p:cNvSpPr txBox="1"/>
          <p:nvPr/>
        </p:nvSpPr>
        <p:spPr>
          <a:xfrm>
            <a:off x="4714876" y="1407999"/>
            <a:ext cx="407196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zh-TW" sz="1600" dirty="0"/>
              <a:t>Play your favorite music playlist with a single button or set other buttons to play the previous or next song.</a:t>
            </a:r>
            <a:endParaRPr lang="zh-TW" altLang="en-US" sz="16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Shape 704"/>
          <p:cNvSpPr txBox="1"/>
          <p:nvPr/>
        </p:nvSpPr>
        <p:spPr>
          <a:xfrm>
            <a:off x="4714876" y="2428874"/>
            <a:ext cx="3643338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CA" altLang="zh-TW" sz="1600" dirty="0"/>
              <a:t>View pre-selected channels on Surveillance Station for quick surveillance monitoring.</a:t>
            </a:r>
            <a:endParaRPr lang="zh-TW" altLang="en-US" sz="16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Shape 704"/>
          <p:cNvSpPr txBox="1"/>
          <p:nvPr/>
        </p:nvSpPr>
        <p:spPr>
          <a:xfrm>
            <a:off x="4714876" y="3429006"/>
            <a:ext cx="335758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zh-TW" sz="1600" dirty="0"/>
              <a:t>Set a button to restart or power off your NAS for greater convenience</a:t>
            </a:r>
            <a:r>
              <a:rPr lang="en-US" altLang="zh-TW" sz="1800" dirty="0"/>
              <a:t>.</a:t>
            </a:r>
            <a:endParaRPr lang="zh-TW" altLang="en-US" sz="1800" dirty="0"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75145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rem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12" y="2000246"/>
            <a:ext cx="2237413" cy="2143140"/>
          </a:xfrm>
          <a:prstGeom prst="rect">
            <a:avLst/>
          </a:prstGeom>
        </p:spPr>
      </p:pic>
      <p:sp>
        <p:nvSpPr>
          <p:cNvPr id="670" name="Shape 670"/>
          <p:cNvSpPr txBox="1"/>
          <p:nvPr/>
        </p:nvSpPr>
        <p:spPr>
          <a:xfrm>
            <a:off x="819550" y="1914898"/>
            <a:ext cx="1966500" cy="371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 b="1" dirty="0">
                <a:solidFill>
                  <a:srgbClr val="FFFFFF"/>
                </a:solidFill>
                <a:latin typeface="+mj-lt"/>
                <a:ea typeface="Calibri"/>
                <a:cs typeface="Calibri"/>
                <a:sym typeface="Calibri"/>
              </a:rPr>
              <a:t>Install &amp;Login</a:t>
            </a:r>
          </a:p>
        </p:txBody>
      </p:sp>
      <p:sp>
        <p:nvSpPr>
          <p:cNvPr id="18" name="標題 1"/>
          <p:cNvSpPr>
            <a:spLocks noGrp="1"/>
          </p:cNvSpPr>
          <p:nvPr>
            <p:ph type="title"/>
          </p:nvPr>
        </p:nvSpPr>
        <p:spPr>
          <a:xfrm>
            <a:off x="0" y="357172"/>
            <a:ext cx="9144000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Simple installation and setup!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5" name="Shape 83"/>
          <p:cNvSpPr/>
          <p:nvPr/>
        </p:nvSpPr>
        <p:spPr>
          <a:xfrm>
            <a:off x="714348" y="1357304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lt1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" name="圖片 28" descr="audio_speakers_PNG1116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3306" y="2571750"/>
            <a:ext cx="3809405" cy="2571750"/>
          </a:xfrm>
          <a:prstGeom prst="rect">
            <a:avLst/>
          </a:prstGeom>
        </p:spPr>
      </p:pic>
      <p:sp>
        <p:nvSpPr>
          <p:cNvPr id="8" name="TextBox 30"/>
          <p:cNvSpPr txBox="1"/>
          <p:nvPr/>
        </p:nvSpPr>
        <p:spPr>
          <a:xfrm>
            <a:off x="285720" y="1214428"/>
            <a:ext cx="728667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Install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in App Center</a:t>
            </a:r>
            <a:endParaRPr lang="zh-TW" altLang="en-US" sz="1800" dirty="0">
              <a:solidFill>
                <a:schemeClr val="tx2">
                  <a:lumMod val="10000"/>
                </a:schemeClr>
              </a:solidFill>
              <a:latin typeface="+mn-lt"/>
              <a:ea typeface="微軟正黑體" pitchFamily="34" charset="-120"/>
            </a:endParaRP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Open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and complete the 3 steps initialization wizards</a:t>
            </a:r>
            <a:endParaRPr lang="zh-TW" altLang="en-US" sz="1800" dirty="0">
              <a:solidFill>
                <a:schemeClr val="tx2">
                  <a:lumMod val="10000"/>
                </a:schemeClr>
              </a:solidFill>
              <a:latin typeface="+mn-lt"/>
              <a:ea typeface="微軟正黑體" pitchFamily="34" charset="-120"/>
            </a:endParaRP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Press red button on remote control</a:t>
            </a: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Enjoy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default music play list</a:t>
            </a:r>
          </a:p>
        </p:txBody>
      </p:sp>
    </p:spTree>
    <p:extLst>
      <p:ext uri="{BB962C8B-B14F-4D97-AF65-F5344CB8AC3E}">
        <p14:creationId xmlns:p14="http://schemas.microsoft.com/office/powerpoint/2010/main" val="414851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Image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8187" y="1142805"/>
            <a:ext cx="2787217" cy="1500383"/>
          </a:xfrm>
          <a:prstGeom prst="rect">
            <a:avLst/>
          </a:prstGeom>
        </p:spPr>
      </p:pic>
      <p:grpSp>
        <p:nvGrpSpPr>
          <p:cNvPr id="38" name="群組 37"/>
          <p:cNvGrpSpPr/>
          <p:nvPr/>
        </p:nvGrpSpPr>
        <p:grpSpPr>
          <a:xfrm>
            <a:off x="428596" y="2071684"/>
            <a:ext cx="5488360" cy="2286016"/>
            <a:chOff x="71406" y="2500312"/>
            <a:chExt cx="5831383" cy="2428892"/>
          </a:xfrm>
        </p:grpSpPr>
        <p:pic>
          <p:nvPicPr>
            <p:cNvPr id="13" name="圖片 12" descr="pimgpsh_fullsize_distr.png"/>
            <p:cNvPicPr>
              <a:picLocks noChangeAspect="1"/>
            </p:cNvPicPr>
            <p:nvPr/>
          </p:nvPicPr>
          <p:blipFill>
            <a:blip r:embed="rId4"/>
            <a:srcRect b="5556"/>
            <a:stretch>
              <a:fillRect/>
            </a:stretch>
          </p:blipFill>
          <p:spPr>
            <a:xfrm>
              <a:off x="281206" y="2500312"/>
              <a:ext cx="5019271" cy="2428892"/>
            </a:xfrm>
            <a:prstGeom prst="rect">
              <a:avLst/>
            </a:prstGeom>
          </p:spPr>
        </p:pic>
        <p:sp>
          <p:nvSpPr>
            <p:cNvPr id="14" name="Rectangle 1"/>
            <p:cNvSpPr/>
            <p:nvPr/>
          </p:nvSpPr>
          <p:spPr>
            <a:xfrm>
              <a:off x="71406" y="2901855"/>
              <a:ext cx="1745766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en-US" altLang="zh-TW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Next Song</a:t>
              </a:r>
              <a:endParaRPr lang="zh-TW" altLang="en-US" dirty="0">
                <a:solidFill>
                  <a:schemeClr val="bg2"/>
                </a:solidFill>
                <a:latin typeface="+mn-lt"/>
              </a:endParaRPr>
            </a:p>
          </p:txBody>
        </p:sp>
        <p:sp>
          <p:nvSpPr>
            <p:cNvPr id="15" name="Rectangle 1"/>
            <p:cNvSpPr/>
            <p:nvPr/>
          </p:nvSpPr>
          <p:spPr>
            <a:xfrm>
              <a:off x="71406" y="3942467"/>
              <a:ext cx="2201184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en-US" altLang="zh-TW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Stop playing music</a:t>
              </a:r>
              <a:endParaRPr lang="zh-TW" altLang="en-US" dirty="0">
                <a:solidFill>
                  <a:schemeClr val="bg2"/>
                </a:solidFill>
                <a:latin typeface="+mn-lt"/>
              </a:endParaRPr>
            </a:p>
          </p:txBody>
        </p:sp>
        <p:sp>
          <p:nvSpPr>
            <p:cNvPr id="16" name="Rectangle 1"/>
            <p:cNvSpPr/>
            <p:nvPr/>
          </p:nvSpPr>
          <p:spPr>
            <a:xfrm>
              <a:off x="4229699" y="2863601"/>
              <a:ext cx="1606167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en-US" altLang="zh-TW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Play music</a:t>
              </a:r>
            </a:p>
          </p:txBody>
        </p:sp>
        <p:sp>
          <p:nvSpPr>
            <p:cNvPr id="17" name="Rectangle 1"/>
            <p:cNvSpPr/>
            <p:nvPr/>
          </p:nvSpPr>
          <p:spPr>
            <a:xfrm>
              <a:off x="4296622" y="3867455"/>
              <a:ext cx="1606167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NAS </a:t>
              </a:r>
            </a:p>
            <a:p>
              <a:r>
                <a:rPr lang="en-US" altLang="zh-TW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Restart NAS</a:t>
              </a:r>
            </a:p>
          </p:txBody>
        </p:sp>
      </p:grpSp>
      <p:cxnSp>
        <p:nvCxnSpPr>
          <p:cNvPr id="56" name="直線接點 55"/>
          <p:cNvCxnSpPr/>
          <p:nvPr/>
        </p:nvCxnSpPr>
        <p:spPr>
          <a:xfrm rot="5400000">
            <a:off x="4358480" y="428546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n-lt"/>
              </a:rPr>
              <a:t>Easy and intuitive user interface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6" name="Shape 120"/>
          <p:cNvSpPr/>
          <p:nvPr/>
        </p:nvSpPr>
        <p:spPr>
          <a:xfrm rot="5400000">
            <a:off x="3110356" y="-604406"/>
            <a:ext cx="428088" cy="4495464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Shape 121"/>
          <p:cNvSpPr/>
          <p:nvPr/>
        </p:nvSpPr>
        <p:spPr>
          <a:xfrm rot="16200000" flipH="1">
            <a:off x="785786" y="1357304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28" name="Shape 122"/>
          <p:cNvSpPr txBox="1"/>
          <p:nvPr/>
        </p:nvSpPr>
        <p:spPr>
          <a:xfrm>
            <a:off x="788885" y="146063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</a:p>
        </p:txBody>
      </p:sp>
      <p:sp>
        <p:nvSpPr>
          <p:cNvPr id="29" name="Shape 123"/>
          <p:cNvSpPr txBox="1"/>
          <p:nvPr/>
        </p:nvSpPr>
        <p:spPr>
          <a:xfrm>
            <a:off x="1357290" y="1483975"/>
            <a:ext cx="4429156" cy="44483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zh-TW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Click the color button to open create rule page</a:t>
            </a:r>
          </a:p>
          <a:p>
            <a:b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endParaRPr lang="en-US" sz="1400" b="1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Shape 120"/>
          <p:cNvSpPr/>
          <p:nvPr/>
        </p:nvSpPr>
        <p:spPr>
          <a:xfrm rot="5400000">
            <a:off x="4932025" y="3146089"/>
            <a:ext cx="428088" cy="2709514"/>
          </a:xfrm>
          <a:prstGeom prst="round2SameRect">
            <a:avLst>
              <a:gd name="adj1" fmla="val 48648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Shape 121"/>
          <p:cNvSpPr/>
          <p:nvPr/>
        </p:nvSpPr>
        <p:spPr>
          <a:xfrm rot="16200000" flipH="1">
            <a:off x="3500430" y="4214824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34" name="Shape 122"/>
          <p:cNvSpPr txBox="1"/>
          <p:nvPr/>
        </p:nvSpPr>
        <p:spPr>
          <a:xfrm>
            <a:off x="3503529" y="431815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</a:p>
        </p:txBody>
      </p:sp>
      <p:sp>
        <p:nvSpPr>
          <p:cNvPr id="35" name="Shape 123"/>
          <p:cNvSpPr txBox="1"/>
          <p:nvPr/>
        </p:nvSpPr>
        <p:spPr>
          <a:xfrm>
            <a:off x="4071934" y="4341495"/>
            <a:ext cx="2675311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zh-TW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Enable and disable rules</a:t>
            </a:r>
          </a:p>
        </p:txBody>
      </p:sp>
      <p:sp>
        <p:nvSpPr>
          <p:cNvPr id="44" name="Shape 120"/>
          <p:cNvSpPr/>
          <p:nvPr/>
        </p:nvSpPr>
        <p:spPr>
          <a:xfrm rot="5400000">
            <a:off x="7289479" y="1502475"/>
            <a:ext cx="570964" cy="285239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121"/>
          <p:cNvSpPr/>
          <p:nvPr/>
        </p:nvSpPr>
        <p:spPr>
          <a:xfrm rot="16200000" flipH="1">
            <a:off x="5857884" y="2638692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46" name="Shape 122"/>
          <p:cNvSpPr txBox="1"/>
          <p:nvPr/>
        </p:nvSpPr>
        <p:spPr>
          <a:xfrm>
            <a:off x="5860983" y="2742026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</a:p>
        </p:txBody>
      </p:sp>
      <p:sp>
        <p:nvSpPr>
          <p:cNvPr id="43" name="Shape 123"/>
          <p:cNvSpPr txBox="1"/>
          <p:nvPr/>
        </p:nvSpPr>
        <p:spPr>
          <a:xfrm>
            <a:off x="6429388" y="2698421"/>
            <a:ext cx="3000396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Drag and drop an app to </a:t>
            </a:r>
          </a:p>
          <a:p>
            <a:r>
              <a:rPr 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the left box</a:t>
            </a:r>
          </a:p>
        </p:txBody>
      </p:sp>
      <p:cxnSp>
        <p:nvCxnSpPr>
          <p:cNvPr id="51" name="直線接點 50"/>
          <p:cNvCxnSpPr/>
          <p:nvPr/>
        </p:nvCxnSpPr>
        <p:spPr>
          <a:xfrm rot="5400000">
            <a:off x="2144299" y="2714229"/>
            <a:ext cx="171371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/>
          <p:cNvCxnSpPr/>
          <p:nvPr/>
        </p:nvCxnSpPr>
        <p:spPr>
          <a:xfrm rot="5400000">
            <a:off x="8787604" y="2142328"/>
            <a:ext cx="714380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/>
          <p:cNvCxnSpPr/>
          <p:nvPr/>
        </p:nvCxnSpPr>
        <p:spPr>
          <a:xfrm rot="5400000">
            <a:off x="7073124" y="249951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530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solidFill>
                  <a:schemeClr val="bg1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A single push of button does it all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13" name="圖片 12" descr="QButton_icon_5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72" y="1285866"/>
            <a:ext cx="1296144" cy="1067059"/>
          </a:xfrm>
          <a:prstGeom prst="rect">
            <a:avLst/>
          </a:prstGeom>
        </p:spPr>
      </p:pic>
      <p:grpSp>
        <p:nvGrpSpPr>
          <p:cNvPr id="18" name="群組 17"/>
          <p:cNvGrpSpPr/>
          <p:nvPr/>
        </p:nvGrpSpPr>
        <p:grpSpPr>
          <a:xfrm>
            <a:off x="4000496" y="1275606"/>
            <a:ext cx="3929090" cy="2880320"/>
            <a:chOff x="4000496" y="1275606"/>
            <a:chExt cx="3929090" cy="2880320"/>
          </a:xfrm>
        </p:grpSpPr>
        <p:grpSp>
          <p:nvGrpSpPr>
            <p:cNvPr id="19" name="群組 18"/>
            <p:cNvGrpSpPr/>
            <p:nvPr/>
          </p:nvGrpSpPr>
          <p:grpSpPr>
            <a:xfrm>
              <a:off x="4000496" y="1275606"/>
              <a:ext cx="3929090" cy="2880320"/>
              <a:chOff x="5220072" y="1275606"/>
              <a:chExt cx="3929090" cy="2880320"/>
            </a:xfrm>
          </p:grpSpPr>
          <p:sp>
            <p:nvSpPr>
              <p:cNvPr id="21" name="Shape 79"/>
              <p:cNvSpPr/>
              <p:nvPr/>
            </p:nvSpPr>
            <p:spPr>
              <a:xfrm>
                <a:off x="5220072" y="1275606"/>
                <a:ext cx="3600400" cy="2880320"/>
              </a:xfrm>
              <a:prstGeom prst="roundRect">
                <a:avLst>
                  <a:gd name="adj" fmla="val 3968"/>
                </a:avLst>
              </a:prstGeom>
              <a:solidFill>
                <a:srgbClr val="3773E3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" name="Shape 83"/>
              <p:cNvSpPr/>
              <p:nvPr/>
            </p:nvSpPr>
            <p:spPr>
              <a:xfrm rot="5400000">
                <a:off x="8100392" y="1419622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lt1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" name="TextBox 11"/>
              <p:cNvSpPr txBox="1"/>
              <p:nvPr/>
            </p:nvSpPr>
            <p:spPr>
              <a:xfrm>
                <a:off x="5364088" y="1419622"/>
                <a:ext cx="378507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b="1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Models to be </a:t>
                </a:r>
              </a:p>
              <a:p>
                <a:r>
                  <a:rPr lang="en-US" sz="2000" b="1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supported **</a:t>
                </a:r>
              </a:p>
              <a:p>
                <a:r>
                  <a:rPr lang="en-US" b="1" dirty="0">
                    <a:solidFill>
                      <a:schemeClr val="bg1"/>
                    </a:solidFill>
                    <a:latin typeface="微軟正黑體" pitchFamily="34" charset="-120"/>
                    <a:ea typeface="微軟正黑體" pitchFamily="34" charset="-120"/>
                  </a:rPr>
                  <a:t> </a:t>
                </a:r>
                <a:endParaRPr lang="en-US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endParaRPr>
              </a:p>
            </p:txBody>
          </p:sp>
          <p:sp>
            <p:nvSpPr>
              <p:cNvPr id="24" name="TextBox 11"/>
              <p:cNvSpPr txBox="1"/>
              <p:nvPr/>
            </p:nvSpPr>
            <p:spPr>
              <a:xfrm>
                <a:off x="5364088" y="2139702"/>
                <a:ext cx="3312368" cy="17851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TS-X53A </a:t>
                </a:r>
                <a:endPara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endParaRP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TS-X51A</a:t>
                </a: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TS-X51+</a:t>
                </a: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TVS-X82 (1282T, 882T, 682T, 1282, 882, 682)</a:t>
                </a:r>
              </a:p>
              <a:p>
                <a:endParaRPr lang="en-US" sz="2000" dirty="0">
                  <a:solidFill>
                    <a:schemeClr val="bg1"/>
                  </a:solidFill>
                  <a:latin typeface="+mn-lt"/>
                  <a:ea typeface="微軟正黑體" pitchFamily="34" charset="-120"/>
                </a:endParaRPr>
              </a:p>
            </p:txBody>
          </p:sp>
        </p:grpSp>
        <p:sp>
          <p:nvSpPr>
            <p:cNvPr id="20" name="矩形 19"/>
            <p:cNvSpPr/>
            <p:nvPr/>
          </p:nvSpPr>
          <p:spPr>
            <a:xfrm>
              <a:off x="4214810" y="3643320"/>
              <a:ext cx="333937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** When used with RM-IR004 remote </a:t>
              </a:r>
              <a:endParaRPr lang="zh-TW" altLang="en-US" dirty="0"/>
            </a:p>
          </p:txBody>
        </p:sp>
      </p:grpSp>
      <p:grpSp>
        <p:nvGrpSpPr>
          <p:cNvPr id="25" name="群組 24"/>
          <p:cNvGrpSpPr/>
          <p:nvPr/>
        </p:nvGrpSpPr>
        <p:grpSpPr>
          <a:xfrm>
            <a:off x="179512" y="1275606"/>
            <a:ext cx="4608512" cy="2880320"/>
            <a:chOff x="179512" y="1275606"/>
            <a:chExt cx="4608512" cy="2880320"/>
          </a:xfrm>
        </p:grpSpPr>
        <p:sp>
          <p:nvSpPr>
            <p:cNvPr id="26" name="Shape 79"/>
            <p:cNvSpPr/>
            <p:nvPr/>
          </p:nvSpPr>
          <p:spPr>
            <a:xfrm>
              <a:off x="179512" y="1275606"/>
              <a:ext cx="3606670" cy="2880320"/>
            </a:xfrm>
            <a:prstGeom prst="roundRect">
              <a:avLst>
                <a:gd name="adj" fmla="val 3968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" name="TextBox 11"/>
            <p:cNvSpPr txBox="1"/>
            <p:nvPr/>
          </p:nvSpPr>
          <p:spPr>
            <a:xfrm>
              <a:off x="395536" y="1563638"/>
              <a:ext cx="26642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Supported model</a:t>
              </a:r>
              <a:endParaRPr lang="en-US" sz="20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</p:txBody>
        </p:sp>
        <p:sp>
          <p:nvSpPr>
            <p:cNvPr id="28" name="TextBox 11"/>
            <p:cNvSpPr txBox="1"/>
            <p:nvPr/>
          </p:nvSpPr>
          <p:spPr>
            <a:xfrm>
              <a:off x="395536" y="2067694"/>
              <a:ext cx="4392488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TS-X53B</a:t>
              </a:r>
              <a:r>
                <a:rPr lang="zh-TW" alt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endParaRPr lang="en-US" altLang="zh-TW" sz="18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  <a:p>
              <a:r>
                <a:rPr lang="en-US" altLang="zh-TW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TS-453Bmini **</a:t>
              </a:r>
            </a:p>
            <a:p>
              <a:r>
                <a:rPr lang="en-US" altLang="zh-TW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**When used with RM-IR004 remote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TVS-X73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TVS-X82 (1282T3, 882BR,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882BRT3, 882ST2, 882ST3)</a:t>
              </a:r>
              <a:endParaRPr lang="en-US" altLang="zh-TW" sz="18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  <a:p>
              <a:endPara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29" name="Shape 83"/>
            <p:cNvSpPr/>
            <p:nvPr/>
          </p:nvSpPr>
          <p:spPr>
            <a:xfrm rot="5400000">
              <a:off x="3069538" y="1428742"/>
              <a:ext cx="502330" cy="502330"/>
            </a:xfrm>
            <a:prstGeom prst="halfFrame">
              <a:avLst>
                <a:gd name="adj1" fmla="val 23728"/>
                <a:gd name="adj2" fmla="val 24642"/>
              </a:avLst>
            </a:prstGeom>
            <a:solidFill>
              <a:schemeClr val="lt1">
                <a:alpha val="22745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42526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sz="3200" dirty="0">
                <a:latin typeface="+mn-lt"/>
              </a:rPr>
              <a:t>Quick Demo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14" name="Shape 83"/>
          <p:cNvSpPr/>
          <p:nvPr/>
        </p:nvSpPr>
        <p:spPr>
          <a:xfrm>
            <a:off x="500034" y="1214428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2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1"/>
          <p:cNvSpPr txBox="1"/>
          <p:nvPr/>
        </p:nvSpPr>
        <p:spPr>
          <a:xfrm>
            <a:off x="681000" y="1371953"/>
            <a:ext cx="4611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800" b="1" dirty="0">
                <a:solidFill>
                  <a:srgbClr val="3773E3"/>
                </a:solidFill>
                <a:latin typeface="+mn-lt"/>
                <a:ea typeface="微軟正黑體" pitchFamily="34" charset="-120"/>
              </a:rPr>
              <a:t>How to choose app for rule creation?</a:t>
            </a:r>
          </a:p>
        </p:txBody>
      </p:sp>
      <p:sp>
        <p:nvSpPr>
          <p:cNvPr id="17" name="文字版面配置區 4"/>
          <p:cNvSpPr txBox="1">
            <a:spLocks/>
          </p:cNvSpPr>
          <p:nvPr/>
        </p:nvSpPr>
        <p:spPr>
          <a:xfrm>
            <a:off x="714348" y="1714494"/>
            <a:ext cx="6000792" cy="1000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</a:t>
            </a:r>
            <a:r>
              <a:rPr lang="en-US" altLang="zh-TW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Press blue button to open create rule page</a:t>
            </a:r>
            <a:endParaRPr lang="zh-TW" altLang="en-US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</a:t>
            </a:r>
            <a:r>
              <a:rPr lang="en-US" altLang="zh-TW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Drag and drop another app to the left box to replace previous app</a:t>
            </a:r>
            <a:endParaRPr lang="zh-TW" altLang="en-US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en-US" altLang="zh-TW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Select action and apply.</a:t>
            </a:r>
            <a:endParaRPr lang="zh-TW" altLang="en-US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endParaRPr kumimoji="0" lang="zh-TW" altLang="en-US" sz="1800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+mn-lt"/>
              <a:ea typeface="微軟正黑體" pitchFamily="34" charset="-120"/>
              <a:cs typeface="Verdana"/>
              <a:sym typeface="Verdana"/>
            </a:endParaRPr>
          </a:p>
        </p:txBody>
      </p:sp>
      <p:grpSp>
        <p:nvGrpSpPr>
          <p:cNvPr id="34" name="群組 33"/>
          <p:cNvGrpSpPr/>
          <p:nvPr/>
        </p:nvGrpSpPr>
        <p:grpSpPr>
          <a:xfrm>
            <a:off x="500034" y="2786064"/>
            <a:ext cx="4214842" cy="1716776"/>
            <a:chOff x="500034" y="2998114"/>
            <a:chExt cx="4214842" cy="1716776"/>
          </a:xfrm>
        </p:grpSpPr>
        <p:grpSp>
          <p:nvGrpSpPr>
            <p:cNvPr id="18" name="群組 17"/>
            <p:cNvGrpSpPr/>
            <p:nvPr/>
          </p:nvGrpSpPr>
          <p:grpSpPr>
            <a:xfrm>
              <a:off x="500034" y="2998114"/>
              <a:ext cx="4214842" cy="502330"/>
              <a:chOff x="3605216" y="1890716"/>
              <a:chExt cx="4181494" cy="502330"/>
            </a:xfrm>
          </p:grpSpPr>
          <p:sp>
            <p:nvSpPr>
              <p:cNvPr id="19" name="Shape 83"/>
              <p:cNvSpPr/>
              <p:nvPr/>
            </p:nvSpPr>
            <p:spPr>
              <a:xfrm>
                <a:off x="3605216" y="1890716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bg2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+mn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" name="TextBox 11"/>
              <p:cNvSpPr txBox="1"/>
              <p:nvPr/>
            </p:nvSpPr>
            <p:spPr>
              <a:xfrm>
                <a:off x="3786182" y="1979067"/>
                <a:ext cx="40005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 </a:t>
                </a:r>
                <a:r>
                  <a:rPr lang="en-US" altLang="zh-TW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How to choose another playlist?</a:t>
                </a:r>
              </a:p>
            </p:txBody>
          </p:sp>
        </p:grpSp>
        <p:sp>
          <p:nvSpPr>
            <p:cNvPr id="25" name="文字版面配置區 4"/>
            <p:cNvSpPr txBox="1">
              <a:spLocks/>
            </p:cNvSpPr>
            <p:nvPr/>
          </p:nvSpPr>
          <p:spPr>
            <a:xfrm>
              <a:off x="716057" y="3429006"/>
              <a:ext cx="3998819" cy="128588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zh-TW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Press red button to open create rule page.</a:t>
              </a:r>
              <a:endPara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zh-TW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Select Music 1 as another playlist</a:t>
              </a:r>
              <a:endPara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zh-TW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Apply settings</a:t>
              </a:r>
              <a:endPara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marR="0" lvl="0" indent="0" algn="l" defTabSz="91440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Char char="•"/>
                <a:tabLst/>
                <a:defRPr/>
              </a:pPr>
              <a:endParaRPr kumimoji="0" lang="zh-TW" altLang="en-US" sz="1800" b="0" i="0" u="none" strike="noStrike" kern="0" cap="none" spc="0" normalizeH="0" baseline="0" noProof="0" dirty="0">
                <a:ln>
                  <a:noFill/>
                </a:ln>
                <a:solidFill>
                  <a:schemeClr val="dk2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  <p:grpSp>
        <p:nvGrpSpPr>
          <p:cNvPr id="35" name="群組 34"/>
          <p:cNvGrpSpPr/>
          <p:nvPr/>
        </p:nvGrpSpPr>
        <p:grpSpPr>
          <a:xfrm>
            <a:off x="4713768" y="2791748"/>
            <a:ext cx="4716016" cy="1711092"/>
            <a:chOff x="4713768" y="3003798"/>
            <a:chExt cx="4716016" cy="1711092"/>
          </a:xfrm>
        </p:grpSpPr>
        <p:grpSp>
          <p:nvGrpSpPr>
            <p:cNvPr id="26" name="群組 17"/>
            <p:cNvGrpSpPr/>
            <p:nvPr/>
          </p:nvGrpSpPr>
          <p:grpSpPr>
            <a:xfrm>
              <a:off x="4713768" y="3003798"/>
              <a:ext cx="4181494" cy="502330"/>
              <a:chOff x="3605216" y="1890716"/>
              <a:chExt cx="4181494" cy="502330"/>
            </a:xfrm>
          </p:grpSpPr>
          <p:sp>
            <p:nvSpPr>
              <p:cNvPr id="31" name="Shape 83"/>
              <p:cNvSpPr/>
              <p:nvPr/>
            </p:nvSpPr>
            <p:spPr>
              <a:xfrm>
                <a:off x="3605216" y="1890716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bg2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+mn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2" name="TextBox 11"/>
              <p:cNvSpPr txBox="1"/>
              <p:nvPr/>
            </p:nvSpPr>
            <p:spPr>
              <a:xfrm>
                <a:off x="3786182" y="1979067"/>
                <a:ext cx="40005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 </a:t>
                </a:r>
                <a:r>
                  <a:rPr lang="en-US" altLang="zh-TW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How to select channel?</a:t>
                </a:r>
              </a:p>
            </p:txBody>
          </p:sp>
        </p:grpSp>
        <p:sp>
          <p:nvSpPr>
            <p:cNvPr id="33" name="文字版面配置區 4"/>
            <p:cNvSpPr txBox="1">
              <a:spLocks/>
            </p:cNvSpPr>
            <p:nvPr/>
          </p:nvSpPr>
          <p:spPr>
            <a:xfrm>
              <a:off x="4857784" y="3429006"/>
              <a:ext cx="4572000" cy="128588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zh-TW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Press yellow button to open create rule page.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Select another channel to </a:t>
              </a:r>
              <a:r>
                <a:rPr lang="en-US" altLang="zh-TW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QButton</a:t>
              </a: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.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en-US" altLang="zh-TW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Apply</a:t>
              </a:r>
              <a:endPara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marR="0" lvl="0" indent="0" algn="l" defTabSz="91440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Char char="•"/>
                <a:tabLst/>
                <a:defRPr/>
              </a:pPr>
              <a:endParaRPr kumimoji="0" lang="zh-TW" altLang="en-US" sz="1800" b="0" i="0" u="none" strike="noStrike" kern="0" cap="none" spc="0" normalizeH="0" baseline="0" noProof="0" dirty="0">
                <a:ln>
                  <a:noFill/>
                </a:ln>
                <a:solidFill>
                  <a:schemeClr val="dk2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4252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50"/>
          <p:cNvSpPr/>
          <p:nvPr/>
        </p:nvSpPr>
        <p:spPr>
          <a:xfrm>
            <a:off x="0" y="1785932"/>
            <a:ext cx="914400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en-US" altLang="zh-TW" sz="6000" b="1" dirty="0">
                <a:solidFill>
                  <a:srgbClr val="002060"/>
                </a:solidFill>
                <a:latin typeface="+mn-lt"/>
              </a:rPr>
              <a:t>Thunderbolt NAS</a:t>
            </a:r>
            <a:endParaRPr lang="en-US" altLang="zh-TW" sz="4800" b="1" dirty="0">
              <a:solidFill>
                <a:srgbClr val="002060"/>
              </a:solidFill>
              <a:latin typeface="+mn-lt"/>
            </a:endParaRPr>
          </a:p>
          <a:p>
            <a:pPr lvl="0" algn="ctr">
              <a:buClr>
                <a:srgbClr val="002060"/>
              </a:buClr>
              <a:buSzPct val="25000"/>
            </a:pPr>
            <a:r>
              <a:rPr lang="en-US" altLang="zh-TW" sz="4800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Application</a:t>
            </a:r>
            <a:endParaRPr lang="zh-TW" sz="4400" i="0" u="none" strike="noStrike" cap="none" dirty="0">
              <a:solidFill>
                <a:srgbClr val="002060"/>
              </a:solidFill>
              <a:latin typeface="+mn-lt"/>
              <a:ea typeface="微軟正黑體" pitchFamily="34" charset="-120"/>
              <a:cs typeface="Microsoft JhengHei"/>
              <a:sym typeface="Microsoft JhengHe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D:\工作進行中\20170911直播母版16比9\20170925直播ppt元素\元素\閃.png"/>
          <p:cNvPicPr>
            <a:picLocks noChangeAspect="1" noChangeArrowheads="1"/>
          </p:cNvPicPr>
          <p:nvPr/>
        </p:nvPicPr>
        <p:blipFill>
          <a:blip r:embed="rId2">
            <a:lum bright="7000"/>
          </a:blip>
          <a:srcRect/>
          <a:stretch>
            <a:fillRect/>
          </a:stretch>
        </p:blipFill>
        <p:spPr bwMode="auto">
          <a:xfrm>
            <a:off x="2214546" y="1785932"/>
            <a:ext cx="8494713" cy="3187700"/>
          </a:xfrm>
          <a:prstGeom prst="rect">
            <a:avLst/>
          </a:prstGeom>
          <a:noFill/>
        </p:spPr>
      </p:pic>
      <p:pic>
        <p:nvPicPr>
          <p:cNvPr id="1027" name="Picture 3" descr="D:\工作進行中\20170911直播母版16比9\20170925直播ppt元素\元素\TVS-1582TU+TVS-882ST3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429006"/>
            <a:ext cx="3360558" cy="1486092"/>
          </a:xfrm>
          <a:prstGeom prst="rect">
            <a:avLst/>
          </a:prstGeom>
          <a:noFill/>
        </p:spPr>
      </p:pic>
      <p:pic>
        <p:nvPicPr>
          <p:cNvPr id="1028" name="Picture 4" descr="D:\工作進行中\20170911直播母版16比9\20170925直播ppt元素\元素\TS-43BT3+33_b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546" y="1857370"/>
            <a:ext cx="3700512" cy="3157316"/>
          </a:xfrm>
          <a:prstGeom prst="rect">
            <a:avLst/>
          </a:prstGeom>
          <a:noFill/>
        </p:spPr>
      </p:pic>
      <p:pic>
        <p:nvPicPr>
          <p:cNvPr id="1026" name="Picture 2" descr="D:\工作進行中\20170911直播母版16比9\20170925直播ppt元素\元素\TVS-X82T Series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1512346"/>
            <a:ext cx="4762488" cy="163090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1643042" y="4643452"/>
            <a:ext cx="970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+mj-lt"/>
              </a:rPr>
              <a:t>TS-453BT3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90932" y="4629346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TVS-1582TU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105444" y="4629346"/>
            <a:ext cx="1072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TVS-882ST3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1285866"/>
            <a:ext cx="2276040" cy="528940"/>
          </a:xfrm>
          <a:prstGeom prst="rect">
            <a:avLst/>
          </a:prstGeom>
          <a:noFill/>
        </p:spPr>
      </p:pic>
      <p:sp>
        <p:nvSpPr>
          <p:cNvPr id="12" name="標題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+mn-lt"/>
              </a:rPr>
              <a:t>A Complete Thunderbolt Product Line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4" name="TextBox 15"/>
          <p:cNvSpPr txBox="1"/>
          <p:nvPr/>
        </p:nvSpPr>
        <p:spPr>
          <a:xfrm>
            <a:off x="5953148" y="2798230"/>
            <a:ext cx="1327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+mj-lt"/>
                <a:ea typeface="微軟正黑體" pitchFamily="34" charset="-120"/>
              </a:rPr>
              <a:t>TVS-x82T series</a:t>
            </a:r>
          </a:p>
        </p:txBody>
      </p:sp>
    </p:spTree>
    <p:extLst>
      <p:ext uri="{BB962C8B-B14F-4D97-AF65-F5344CB8AC3E}">
        <p14:creationId xmlns:p14="http://schemas.microsoft.com/office/powerpoint/2010/main" val="19716960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圓角矩形 21"/>
          <p:cNvSpPr/>
          <p:nvPr/>
        </p:nvSpPr>
        <p:spPr>
          <a:xfrm>
            <a:off x="466974" y="3643320"/>
            <a:ext cx="3890712" cy="1071570"/>
          </a:xfrm>
          <a:prstGeom prst="roundRect">
            <a:avLst/>
          </a:prstGeom>
          <a:noFill/>
          <a:ln>
            <a:solidFill>
              <a:srgbClr val="3773E3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j-lt"/>
              </a:rPr>
              <a:t>Cross-platform Collaboration</a:t>
            </a:r>
            <a:endParaRPr lang="en-US" sz="3200" dirty="0">
              <a:latin typeface="+mj-lt"/>
            </a:endParaRPr>
          </a:p>
        </p:txBody>
      </p:sp>
      <p:grpSp>
        <p:nvGrpSpPr>
          <p:cNvPr id="6" name="群組 5"/>
          <p:cNvGrpSpPr/>
          <p:nvPr/>
        </p:nvGrpSpPr>
        <p:grpSpPr>
          <a:xfrm>
            <a:off x="395536" y="1563638"/>
            <a:ext cx="8393868" cy="2008600"/>
            <a:chOff x="467544" y="1563638"/>
            <a:chExt cx="8393868" cy="2008600"/>
          </a:xfrm>
        </p:grpSpPr>
        <p:pic>
          <p:nvPicPr>
            <p:cNvPr id="11" name="Picture 10" descr="TBT_cross_platform_sharing.gi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9672" y="1681396"/>
              <a:ext cx="5897207" cy="1800200"/>
            </a:xfrm>
            <a:prstGeom prst="rect">
              <a:avLst/>
            </a:prstGeom>
          </p:spPr>
        </p:pic>
        <p:pic>
          <p:nvPicPr>
            <p:cNvPr id="14" name="Picture 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71420" y="2000496"/>
              <a:ext cx="1089992" cy="1089992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5" name="圖片 5" descr="Apple-logo.jp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7544" y="2001702"/>
              <a:ext cx="1101896" cy="110189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12" name="TextBox 11"/>
            <p:cNvSpPr txBox="1"/>
            <p:nvPr/>
          </p:nvSpPr>
          <p:spPr>
            <a:xfrm>
              <a:off x="2699792" y="2761516"/>
              <a:ext cx="108012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Thunderbolt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796136" y="2761516"/>
              <a:ext cx="9361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Ethernet</a:t>
              </a:r>
            </a:p>
          </p:txBody>
        </p:sp>
        <p:cxnSp>
          <p:nvCxnSpPr>
            <p:cNvPr id="10" name="直線接點 9"/>
            <p:cNvCxnSpPr/>
            <p:nvPr/>
          </p:nvCxnSpPr>
          <p:spPr>
            <a:xfrm rot="10800000">
              <a:off x="4515023" y="2661538"/>
              <a:ext cx="2071702" cy="158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線接點 17"/>
            <p:cNvCxnSpPr/>
            <p:nvPr/>
          </p:nvCxnSpPr>
          <p:spPr>
            <a:xfrm rot="10800000">
              <a:off x="2643174" y="2660332"/>
              <a:ext cx="2071702" cy="1588"/>
            </a:xfrm>
            <a:prstGeom prst="line">
              <a:avLst/>
            </a:prstGeom>
            <a:ln w="28575">
              <a:solidFill>
                <a:srgbClr val="3773E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" name="Shape 238"/>
            <p:cNvPicPr preferRelativeResize="0"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37892" y="1563638"/>
              <a:ext cx="2000264" cy="20086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TextBox 11"/>
          <p:cNvSpPr txBox="1"/>
          <p:nvPr/>
        </p:nvSpPr>
        <p:spPr>
          <a:xfrm>
            <a:off x="574131" y="4435409"/>
            <a:ext cx="36752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Thunderbolt 3 (USB-C) to Thunderbolt 2 Adapter (Apple)</a:t>
            </a:r>
            <a:endParaRPr lang="en-US" sz="1100" dirty="0">
              <a:solidFill>
                <a:schemeClr val="bg2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9" name="Shape 882"/>
          <p:cNvSpPr/>
          <p:nvPr/>
        </p:nvSpPr>
        <p:spPr>
          <a:xfrm flipH="1">
            <a:off x="539552" y="3651870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" name="群組 20"/>
          <p:cNvGrpSpPr/>
          <p:nvPr/>
        </p:nvGrpSpPr>
        <p:grpSpPr>
          <a:xfrm>
            <a:off x="1043608" y="3931352"/>
            <a:ext cx="2736304" cy="504056"/>
            <a:chOff x="611560" y="3867894"/>
            <a:chExt cx="2736304" cy="504056"/>
          </a:xfrm>
        </p:grpSpPr>
        <p:sp>
          <p:nvSpPr>
            <p:cNvPr id="3" name="圓角矩形 2"/>
            <p:cNvSpPr/>
            <p:nvPr/>
          </p:nvSpPr>
          <p:spPr>
            <a:xfrm>
              <a:off x="611560" y="3867894"/>
              <a:ext cx="2736304" cy="504056"/>
            </a:xfrm>
            <a:prstGeom prst="roundRect">
              <a:avLst>
                <a:gd name="adj" fmla="val 11882"/>
              </a:avLst>
            </a:prstGeom>
            <a:solidFill>
              <a:srgbClr val="3773E3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pic>
          <p:nvPicPr>
            <p:cNvPr id="9" name="圖片 8" descr="MMEL2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712095" y="3055391"/>
              <a:ext cx="463225" cy="2088232"/>
            </a:xfrm>
            <a:prstGeom prst="rect">
              <a:avLst/>
            </a:prstGeom>
          </p:spPr>
        </p:pic>
      </p:grpSp>
      <p:sp>
        <p:nvSpPr>
          <p:cNvPr id="20" name="TextBox 11"/>
          <p:cNvSpPr txBox="1"/>
          <p:nvPr/>
        </p:nvSpPr>
        <p:spPr>
          <a:xfrm>
            <a:off x="1122589" y="3643320"/>
            <a:ext cx="367240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altLang="zh-TW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For Thunderbolt 2 </a:t>
            </a:r>
            <a:r>
              <a:rPr lang="zh-TW" altLang="hu-HU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Ｍ</a:t>
            </a:r>
            <a:r>
              <a:rPr lang="hu-HU" altLang="zh-TW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ac/PC</a:t>
            </a:r>
            <a:endParaRPr lang="en-US" sz="1500" b="1" dirty="0">
              <a:solidFill>
                <a:srgbClr val="000090"/>
              </a:solidFill>
              <a:latin typeface="+mj-lt"/>
              <a:ea typeface="微軟正黑體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3297833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9" descr="24097332_xx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1428742"/>
            <a:ext cx="2023215" cy="14210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j-lt"/>
              </a:rPr>
              <a:t>USB 3.1 Gen 2 High Speed Data Import</a:t>
            </a:r>
            <a:endParaRPr lang="en-US" sz="3200" dirty="0">
              <a:latin typeface="+mj-lt"/>
            </a:endParaRPr>
          </a:p>
        </p:txBody>
      </p:sp>
      <p:pic>
        <p:nvPicPr>
          <p:cNvPr id="8" name="Shape 238"/>
          <p:cNvPicPr preferRelativeResize="0"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779662"/>
            <a:ext cx="2294694" cy="230425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Left-Right Arrow 18"/>
          <p:cNvSpPr/>
          <p:nvPr/>
        </p:nvSpPr>
        <p:spPr>
          <a:xfrm>
            <a:off x="2627784" y="1773128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Left-Right Arrow 25"/>
          <p:cNvSpPr/>
          <p:nvPr/>
        </p:nvSpPr>
        <p:spPr>
          <a:xfrm>
            <a:off x="5796136" y="1845136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6"/>
          <p:cNvCxnSpPr/>
          <p:nvPr/>
        </p:nvCxnSpPr>
        <p:spPr>
          <a:xfrm>
            <a:off x="2786050" y="2849828"/>
            <a:ext cx="6000792" cy="1588"/>
          </a:xfrm>
          <a:prstGeom prst="line">
            <a:avLst/>
          </a:prstGeom>
          <a:ln w="19050">
            <a:solidFill>
              <a:srgbClr val="3773E3"/>
            </a:solidFill>
            <a:prstDash val="solid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1" name="圖片 40" descr="圖片6.jpg"/>
          <p:cNvPicPr>
            <a:picLocks noChangeAspect="1"/>
          </p:cNvPicPr>
          <p:nvPr/>
        </p:nvPicPr>
        <p:blipFill>
          <a:blip r:embed="rId5"/>
          <a:srcRect l="-3830"/>
          <a:stretch>
            <a:fillRect/>
          </a:stretch>
        </p:blipFill>
        <p:spPr>
          <a:xfrm>
            <a:off x="3851920" y="1629112"/>
            <a:ext cx="1809672" cy="1013858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2123729" y="3108532"/>
            <a:ext cx="233694" cy="38546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19"/>
          <p:cNvSpPr txBox="1"/>
          <p:nvPr/>
        </p:nvSpPr>
        <p:spPr>
          <a:xfrm>
            <a:off x="3709044" y="1275606"/>
            <a:ext cx="19909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latin typeface="+mn-lt"/>
                <a:ea typeface="微軟正黑體" pitchFamily="34" charset="-120"/>
              </a:rPr>
              <a:t>Portable USB 3.1 SSD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23" name="TextBox 34"/>
          <p:cNvSpPr txBox="1"/>
          <p:nvPr/>
        </p:nvSpPr>
        <p:spPr>
          <a:xfrm>
            <a:off x="7000892" y="1285866"/>
            <a:ext cx="2143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n-lt"/>
                <a:ea typeface="微軟正黑體" pitchFamily="34" charset="-120"/>
              </a:rPr>
              <a:t>Friend's Computer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47590" y="4143386"/>
            <a:ext cx="1391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dirty="0">
                <a:latin typeface="+mn-lt"/>
                <a:ea typeface="微軟正黑體" pitchFamily="34" charset="-120"/>
              </a:rPr>
              <a:t>My</a:t>
            </a:r>
            <a:r>
              <a:rPr lang="zh-TW" altLang="en-US" dirty="0">
                <a:latin typeface="+mn-lt"/>
                <a:ea typeface="微軟正黑體" pitchFamily="34" charset="-120"/>
              </a:rPr>
              <a:t> </a:t>
            </a:r>
            <a:r>
              <a:rPr lang="en-US" altLang="zh-TW" dirty="0">
                <a:latin typeface="+mn-lt"/>
                <a:ea typeface="微軟正黑體" pitchFamily="34" charset="-120"/>
              </a:rPr>
              <a:t>TS-453BT3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30" name="Left-Right Arrow 29"/>
          <p:cNvSpPr/>
          <p:nvPr/>
        </p:nvSpPr>
        <p:spPr>
          <a:xfrm>
            <a:off x="2627784" y="3357568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Left-Right Arrow 30"/>
          <p:cNvSpPr/>
          <p:nvPr/>
        </p:nvSpPr>
        <p:spPr>
          <a:xfrm>
            <a:off x="5778466" y="3353578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0" descr="f9821faeb32811c3337b39ebf21ac16d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892" y="3169568"/>
            <a:ext cx="1393675" cy="1045256"/>
          </a:xfrm>
          <a:prstGeom prst="rect">
            <a:avLst/>
          </a:prstGeom>
        </p:spPr>
      </p:pic>
      <p:sp>
        <p:nvSpPr>
          <p:cNvPr id="33" name="Shape 902"/>
          <p:cNvSpPr/>
          <p:nvPr/>
        </p:nvSpPr>
        <p:spPr>
          <a:xfrm>
            <a:off x="8232391" y="3359315"/>
            <a:ext cx="411575" cy="344043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98823" y="107034"/>
                </a:moveTo>
                <a:lnTo>
                  <a:pt x="98823" y="113520"/>
                </a:lnTo>
                <a:lnTo>
                  <a:pt x="111175" y="113520"/>
                </a:lnTo>
                <a:lnTo>
                  <a:pt x="111175" y="107034"/>
                </a:lnTo>
                <a:close/>
                <a:moveTo>
                  <a:pt x="7941" y="107034"/>
                </a:moveTo>
                <a:lnTo>
                  <a:pt x="7941" y="113520"/>
                </a:lnTo>
                <a:lnTo>
                  <a:pt x="20293" y="113520"/>
                </a:lnTo>
                <a:lnTo>
                  <a:pt x="20293" y="107034"/>
                </a:lnTo>
                <a:close/>
                <a:moveTo>
                  <a:pt x="98823" y="94383"/>
                </a:moveTo>
                <a:lnTo>
                  <a:pt x="98823" y="100870"/>
                </a:lnTo>
                <a:lnTo>
                  <a:pt x="111175" y="100870"/>
                </a:lnTo>
                <a:lnTo>
                  <a:pt x="111175" y="94383"/>
                </a:lnTo>
                <a:close/>
                <a:moveTo>
                  <a:pt x="7941" y="94383"/>
                </a:moveTo>
                <a:lnTo>
                  <a:pt x="7941" y="100870"/>
                </a:lnTo>
                <a:lnTo>
                  <a:pt x="20293" y="100870"/>
                </a:lnTo>
                <a:lnTo>
                  <a:pt x="20293" y="94383"/>
                </a:lnTo>
                <a:close/>
                <a:moveTo>
                  <a:pt x="98823" y="81733"/>
                </a:moveTo>
                <a:lnTo>
                  <a:pt x="98823" y="88219"/>
                </a:lnTo>
                <a:lnTo>
                  <a:pt x="111175" y="88219"/>
                </a:lnTo>
                <a:lnTo>
                  <a:pt x="111175" y="81733"/>
                </a:lnTo>
                <a:close/>
                <a:moveTo>
                  <a:pt x="7941" y="81733"/>
                </a:moveTo>
                <a:lnTo>
                  <a:pt x="7941" y="88219"/>
                </a:lnTo>
                <a:lnTo>
                  <a:pt x="20293" y="88219"/>
                </a:lnTo>
                <a:lnTo>
                  <a:pt x="20293" y="81733"/>
                </a:lnTo>
                <a:close/>
                <a:moveTo>
                  <a:pt x="98823" y="69082"/>
                </a:moveTo>
                <a:lnTo>
                  <a:pt x="98823" y="75569"/>
                </a:lnTo>
                <a:lnTo>
                  <a:pt x="111175" y="75569"/>
                </a:lnTo>
                <a:lnTo>
                  <a:pt x="111175" y="69082"/>
                </a:lnTo>
                <a:close/>
                <a:moveTo>
                  <a:pt x="7941" y="69082"/>
                </a:moveTo>
                <a:lnTo>
                  <a:pt x="7941" y="75569"/>
                </a:lnTo>
                <a:lnTo>
                  <a:pt x="20293" y="75569"/>
                </a:lnTo>
                <a:lnTo>
                  <a:pt x="20293" y="69082"/>
                </a:lnTo>
                <a:close/>
                <a:moveTo>
                  <a:pt x="98823" y="56432"/>
                </a:moveTo>
                <a:lnTo>
                  <a:pt x="98823" y="62919"/>
                </a:lnTo>
                <a:lnTo>
                  <a:pt x="111175" y="62919"/>
                </a:lnTo>
                <a:lnTo>
                  <a:pt x="111175" y="56432"/>
                </a:lnTo>
                <a:close/>
                <a:moveTo>
                  <a:pt x="7941" y="56432"/>
                </a:moveTo>
                <a:lnTo>
                  <a:pt x="7941" y="62919"/>
                </a:lnTo>
                <a:lnTo>
                  <a:pt x="20293" y="62919"/>
                </a:lnTo>
                <a:lnTo>
                  <a:pt x="20293" y="56432"/>
                </a:lnTo>
                <a:close/>
                <a:moveTo>
                  <a:pt x="98823" y="43781"/>
                </a:moveTo>
                <a:lnTo>
                  <a:pt x="98823" y="50268"/>
                </a:lnTo>
                <a:lnTo>
                  <a:pt x="111175" y="50268"/>
                </a:lnTo>
                <a:lnTo>
                  <a:pt x="111175" y="43781"/>
                </a:lnTo>
                <a:close/>
                <a:moveTo>
                  <a:pt x="7941" y="43781"/>
                </a:moveTo>
                <a:lnTo>
                  <a:pt x="7941" y="50268"/>
                </a:lnTo>
                <a:lnTo>
                  <a:pt x="20293" y="50268"/>
                </a:lnTo>
                <a:lnTo>
                  <a:pt x="20293" y="43781"/>
                </a:lnTo>
                <a:close/>
                <a:moveTo>
                  <a:pt x="98823" y="31131"/>
                </a:moveTo>
                <a:lnTo>
                  <a:pt x="98823" y="37618"/>
                </a:lnTo>
                <a:lnTo>
                  <a:pt x="111175" y="37618"/>
                </a:lnTo>
                <a:lnTo>
                  <a:pt x="111175" y="31131"/>
                </a:lnTo>
                <a:close/>
                <a:moveTo>
                  <a:pt x="7941" y="31131"/>
                </a:moveTo>
                <a:lnTo>
                  <a:pt x="7941" y="37618"/>
                </a:lnTo>
                <a:lnTo>
                  <a:pt x="20293" y="37618"/>
                </a:lnTo>
                <a:lnTo>
                  <a:pt x="20293" y="31131"/>
                </a:lnTo>
                <a:close/>
                <a:moveTo>
                  <a:pt x="37203" y="24881"/>
                </a:moveTo>
                <a:lnTo>
                  <a:pt x="37203" y="95118"/>
                </a:lnTo>
                <a:lnTo>
                  <a:pt x="87817" y="60000"/>
                </a:lnTo>
                <a:close/>
                <a:moveTo>
                  <a:pt x="98823" y="18481"/>
                </a:moveTo>
                <a:lnTo>
                  <a:pt x="98823" y="24967"/>
                </a:lnTo>
                <a:lnTo>
                  <a:pt x="111175" y="24967"/>
                </a:lnTo>
                <a:lnTo>
                  <a:pt x="111175" y="18481"/>
                </a:lnTo>
                <a:close/>
                <a:moveTo>
                  <a:pt x="7941" y="18481"/>
                </a:moveTo>
                <a:lnTo>
                  <a:pt x="7941" y="24967"/>
                </a:lnTo>
                <a:lnTo>
                  <a:pt x="20293" y="24967"/>
                </a:lnTo>
                <a:lnTo>
                  <a:pt x="20293" y="18481"/>
                </a:lnTo>
                <a:close/>
                <a:moveTo>
                  <a:pt x="98823" y="5830"/>
                </a:moveTo>
                <a:lnTo>
                  <a:pt x="98823" y="12317"/>
                </a:lnTo>
                <a:lnTo>
                  <a:pt x="111175" y="12317"/>
                </a:lnTo>
                <a:lnTo>
                  <a:pt x="111175" y="5830"/>
                </a:lnTo>
                <a:close/>
                <a:moveTo>
                  <a:pt x="7941" y="5830"/>
                </a:moveTo>
                <a:lnTo>
                  <a:pt x="7941" y="12317"/>
                </a:lnTo>
                <a:lnTo>
                  <a:pt x="20293" y="12317"/>
                </a:lnTo>
                <a:lnTo>
                  <a:pt x="20293" y="583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Shape 906"/>
          <p:cNvSpPr/>
          <p:nvPr/>
        </p:nvSpPr>
        <p:spPr>
          <a:xfrm>
            <a:off x="8215338" y="3787943"/>
            <a:ext cx="428628" cy="28400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70993" y="25616"/>
                </a:moveTo>
                <a:cubicBezTo>
                  <a:pt x="74756" y="25616"/>
                  <a:pt x="77806" y="30257"/>
                  <a:pt x="77806" y="35981"/>
                </a:cubicBezTo>
                <a:cubicBezTo>
                  <a:pt x="77806" y="41706"/>
                  <a:pt x="74756" y="46347"/>
                  <a:pt x="70993" y="46347"/>
                </a:cubicBezTo>
                <a:cubicBezTo>
                  <a:pt x="67231" y="46347"/>
                  <a:pt x="64181" y="41706"/>
                  <a:pt x="64181" y="35981"/>
                </a:cubicBezTo>
                <a:cubicBezTo>
                  <a:pt x="64181" y="30257"/>
                  <a:pt x="67231" y="25616"/>
                  <a:pt x="70993" y="25616"/>
                </a:cubicBezTo>
                <a:close/>
                <a:moveTo>
                  <a:pt x="44353" y="15369"/>
                </a:moveTo>
                <a:lnTo>
                  <a:pt x="68961" y="82195"/>
                </a:lnTo>
                <a:lnTo>
                  <a:pt x="83818" y="47833"/>
                </a:lnTo>
                <a:lnTo>
                  <a:pt x="108131" y="104068"/>
                </a:lnTo>
                <a:lnTo>
                  <a:pt x="77016" y="104068"/>
                </a:lnTo>
                <a:lnTo>
                  <a:pt x="59504" y="104068"/>
                </a:lnTo>
                <a:lnTo>
                  <a:pt x="11689" y="104068"/>
                </a:lnTo>
                <a:close/>
                <a:moveTo>
                  <a:pt x="6666" y="9280"/>
                </a:moveTo>
                <a:lnTo>
                  <a:pt x="6666" y="110719"/>
                </a:lnTo>
                <a:lnTo>
                  <a:pt x="113333" y="110719"/>
                </a:lnTo>
                <a:lnTo>
                  <a:pt x="113333" y="928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圖片 36" descr="c991a4b5-e756-45e9-b8be-bf4deb42d1e3_1.a76fc77aee09ad2ee33144366ce7fa3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16" y="3526758"/>
            <a:ext cx="532514" cy="532514"/>
          </a:xfrm>
          <a:prstGeom prst="rect">
            <a:avLst/>
          </a:prstGeom>
        </p:spPr>
      </p:pic>
      <p:pic>
        <p:nvPicPr>
          <p:cNvPr id="38" name="圖片 37" descr="圖片6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7620" y="3301378"/>
            <a:ext cx="1357322" cy="970193"/>
          </a:xfrm>
          <a:prstGeom prst="rect">
            <a:avLst/>
          </a:prstGeom>
        </p:spPr>
      </p:pic>
      <p:sp>
        <p:nvSpPr>
          <p:cNvPr id="36" name="TextBox 21"/>
          <p:cNvSpPr txBox="1"/>
          <p:nvPr/>
        </p:nvSpPr>
        <p:spPr>
          <a:xfrm>
            <a:off x="3709044" y="2992033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altLang="zh-TW" dirty="0">
                <a:latin typeface="+mn-lt"/>
                <a:ea typeface="微軟正黑體" pitchFamily="34" charset="-120"/>
              </a:rPr>
              <a:t>USB 3.1 Card Reader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39" name="TextBox 35"/>
          <p:cNvSpPr txBox="1"/>
          <p:nvPr/>
        </p:nvSpPr>
        <p:spPr>
          <a:xfrm>
            <a:off x="7077649" y="2928940"/>
            <a:ext cx="1352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+mn-lt"/>
                <a:ea typeface="微軟正黑體" pitchFamily="34" charset="-120"/>
              </a:rPr>
              <a:t>DSLR Camera</a:t>
            </a:r>
          </a:p>
        </p:txBody>
      </p:sp>
    </p:spTree>
    <p:extLst>
      <p:ext uri="{BB962C8B-B14F-4D97-AF65-F5344CB8AC3E}">
        <p14:creationId xmlns:p14="http://schemas.microsoft.com/office/powerpoint/2010/main" val="3210206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altLang="zh-TW" sz="3200" dirty="0">
                <a:latin typeface="+mj-lt"/>
              </a:rPr>
              <a:t>A Faster, Bigger and Safer Home for Data</a:t>
            </a:r>
            <a:endParaRPr lang="en-US" sz="3200" dirty="0">
              <a:latin typeface="+mj-lt"/>
            </a:endParaRPr>
          </a:p>
        </p:txBody>
      </p:sp>
      <p:grpSp>
        <p:nvGrpSpPr>
          <p:cNvPr id="15" name="群組 14"/>
          <p:cNvGrpSpPr/>
          <p:nvPr/>
        </p:nvGrpSpPr>
        <p:grpSpPr>
          <a:xfrm>
            <a:off x="-32" y="1785932"/>
            <a:ext cx="3769195" cy="3071834"/>
            <a:chOff x="251520" y="1714494"/>
            <a:chExt cx="3944506" cy="321471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rcRect b="3016"/>
            <a:stretch>
              <a:fillRect/>
            </a:stretch>
          </p:blipFill>
          <p:spPr>
            <a:xfrm>
              <a:off x="251520" y="3206986"/>
              <a:ext cx="3944506" cy="1722218"/>
            </a:xfrm>
            <a:prstGeom prst="rect">
              <a:avLst/>
            </a:prstGeom>
          </p:spPr>
        </p:pic>
        <p:pic>
          <p:nvPicPr>
            <p:cNvPr id="6" name="Shape 238"/>
            <p:cNvPicPr preferRelativeResize="0"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76250" y="2414898"/>
              <a:ext cx="938494" cy="94240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8" descr="IMAC.jpe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03" r="18704" b="1411"/>
            <a:stretch/>
          </p:blipFill>
          <p:spPr>
            <a:xfrm>
              <a:off x="857224" y="1797700"/>
              <a:ext cx="1872208" cy="1548172"/>
            </a:xfrm>
            <a:prstGeom prst="rect">
              <a:avLst/>
            </a:prstGeom>
          </p:spPr>
        </p:pic>
        <p:pic>
          <p:nvPicPr>
            <p:cNvPr id="11" name="Picture 6" descr="C:\Users\Coco Chiang\Desktop\20170911直播母版16比9\TS-453BT3_元素\TS-453BT3_封面_PPT元素\元素\Thunderbolt.png"/>
            <p:cNvPicPr>
              <a:picLocks noChangeAspect="1" noChangeArrowheads="1"/>
            </p:cNvPicPr>
            <p:nvPr/>
          </p:nvPicPr>
          <p:blipFill>
            <a:blip r:embed="rId5"/>
            <a:srcRect r="78737"/>
            <a:stretch>
              <a:fillRect/>
            </a:stretch>
          </p:blipFill>
          <p:spPr bwMode="auto">
            <a:xfrm>
              <a:off x="2928926" y="1714494"/>
              <a:ext cx="642942" cy="702684"/>
            </a:xfrm>
            <a:prstGeom prst="rect">
              <a:avLst/>
            </a:prstGeom>
            <a:noFill/>
          </p:spPr>
        </p:pic>
      </p:grpSp>
      <p:sp>
        <p:nvSpPr>
          <p:cNvPr id="28" name="Rectangle 27"/>
          <p:cNvSpPr/>
          <p:nvPr/>
        </p:nvSpPr>
        <p:spPr>
          <a:xfrm>
            <a:off x="3856592" y="3571882"/>
            <a:ext cx="1152128" cy="1285884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grpSp>
        <p:nvGrpSpPr>
          <p:cNvPr id="16" name="群組 15"/>
          <p:cNvGrpSpPr/>
          <p:nvPr/>
        </p:nvGrpSpPr>
        <p:grpSpPr>
          <a:xfrm>
            <a:off x="3857620" y="1357304"/>
            <a:ext cx="1300184" cy="3429024"/>
            <a:chOff x="4071934" y="1357304"/>
            <a:chExt cx="1300184" cy="3429024"/>
          </a:xfrm>
        </p:grpSpPr>
        <p:sp>
          <p:nvSpPr>
            <p:cNvPr id="29" name="Rectangle 28"/>
            <p:cNvSpPr/>
            <p:nvPr/>
          </p:nvSpPr>
          <p:spPr>
            <a:xfrm>
              <a:off x="4071934" y="1419622"/>
              <a:ext cx="1152128" cy="2448272"/>
            </a:xfrm>
            <a:prstGeom prst="rect">
              <a:avLst/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  <a:ln>
              <a:noFill/>
            </a:ln>
            <a:effectLst>
              <a:outerShdw blurRad="40000" dist="23000" dir="5400000" rotWithShape="0">
                <a:schemeClr val="tx1">
                  <a:alpha val="35000"/>
                </a:scheme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chemeClr val="bg1"/>
                  </a:solidFill>
                  <a:effectLst>
                    <a:outerShdw blurRad="101600" dist="50800" dir="5400000" algn="ctr" rotWithShape="0">
                      <a:srgbClr val="000000">
                        <a:alpha val="31000"/>
                      </a:srgbClr>
                    </a:outerShdw>
                  </a:effectLst>
                  <a:latin typeface="+mj-lt"/>
                </a:rPr>
                <a:t>30TB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075354" y="2931790"/>
              <a:ext cx="114603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</a:rPr>
                <a:t>TS-453BT3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289668" y="4509329"/>
              <a:ext cx="8222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</a:rPr>
                <a:t>iMac 27”</a:t>
              </a:r>
            </a:p>
          </p:txBody>
        </p:sp>
        <p:sp>
          <p:nvSpPr>
            <p:cNvPr id="13" name="矩形 12"/>
            <p:cNvSpPr/>
            <p:nvPr/>
          </p:nvSpPr>
          <p:spPr>
            <a:xfrm>
              <a:off x="4289668" y="4143386"/>
              <a:ext cx="798826" cy="461665"/>
            </a:xfrm>
            <a:prstGeom prst="rect">
              <a:avLst/>
            </a:prstGeom>
            <a:effectLst>
              <a:outerShdw blurRad="50800" dist="38100" dir="2700000" sx="102000" sy="102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tx2"/>
                  </a:solidFill>
                  <a:effectLst>
                    <a:outerShdw blurRad="50800" dist="50800" dir="5400000" algn="ctr" rotWithShape="0">
                      <a:schemeClr val="tx1">
                        <a:alpha val="48000"/>
                      </a:schemeClr>
                    </a:outerShdw>
                  </a:effectLst>
                  <a:latin typeface="+mj-lt"/>
                </a:rPr>
                <a:t>3TB</a:t>
              </a:r>
            </a:p>
          </p:txBody>
        </p:sp>
        <p:sp>
          <p:nvSpPr>
            <p:cNvPr id="12" name="Shape 590"/>
            <p:cNvSpPr/>
            <p:nvPr/>
          </p:nvSpPr>
          <p:spPr>
            <a:xfrm>
              <a:off x="4071934" y="1357304"/>
              <a:ext cx="1300184" cy="965758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60219" y="23920"/>
                  </a:moveTo>
                  <a:lnTo>
                    <a:pt x="99031" y="62795"/>
                  </a:lnTo>
                  <a:lnTo>
                    <a:pt x="99031" y="62795"/>
                  </a:lnTo>
                  <a:lnTo>
                    <a:pt x="99031" y="119999"/>
                  </a:lnTo>
                  <a:lnTo>
                    <a:pt x="74902" y="119999"/>
                  </a:lnTo>
                  <a:lnTo>
                    <a:pt x="74902" y="93509"/>
                  </a:lnTo>
                  <a:cubicBezTo>
                    <a:pt x="74902" y="89337"/>
                    <a:pt x="71525" y="85954"/>
                    <a:pt x="67359" y="85954"/>
                  </a:cubicBezTo>
                  <a:lnTo>
                    <a:pt x="53078" y="85954"/>
                  </a:lnTo>
                  <a:cubicBezTo>
                    <a:pt x="48912" y="85954"/>
                    <a:pt x="45535" y="89337"/>
                    <a:pt x="45535" y="93509"/>
                  </a:cubicBezTo>
                  <a:lnTo>
                    <a:pt x="45535" y="119999"/>
                  </a:lnTo>
                  <a:lnTo>
                    <a:pt x="21406" y="119999"/>
                  </a:lnTo>
                  <a:lnTo>
                    <a:pt x="21406" y="62795"/>
                  </a:lnTo>
                  <a:lnTo>
                    <a:pt x="21406" y="62795"/>
                  </a:lnTo>
                  <a:close/>
                  <a:moveTo>
                    <a:pt x="18957" y="4568"/>
                  </a:moveTo>
                  <a:lnTo>
                    <a:pt x="35017" y="4568"/>
                  </a:lnTo>
                  <a:lnTo>
                    <a:pt x="35017" y="20200"/>
                  </a:lnTo>
                  <a:lnTo>
                    <a:pt x="18957" y="36287"/>
                  </a:lnTo>
                  <a:close/>
                  <a:moveTo>
                    <a:pt x="60219" y="264"/>
                  </a:moveTo>
                  <a:lnTo>
                    <a:pt x="120000" y="62795"/>
                  </a:lnTo>
                  <a:lnTo>
                    <a:pt x="107816" y="62795"/>
                  </a:lnTo>
                  <a:lnTo>
                    <a:pt x="60219" y="13008"/>
                  </a:lnTo>
                  <a:close/>
                  <a:moveTo>
                    <a:pt x="60219" y="0"/>
                  </a:moveTo>
                  <a:lnTo>
                    <a:pt x="60219" y="12744"/>
                  </a:lnTo>
                  <a:lnTo>
                    <a:pt x="12273" y="62531"/>
                  </a:lnTo>
                  <a:lnTo>
                    <a:pt x="0" y="62531"/>
                  </a:lnTo>
                  <a:close/>
                </a:path>
              </a:pathLst>
            </a:custGeom>
            <a:solidFill>
              <a:schemeClr val="bg1">
                <a:alpha val="38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4" name="TextBox 30"/>
          <p:cNvSpPr txBox="1"/>
          <p:nvPr/>
        </p:nvSpPr>
        <p:spPr>
          <a:xfrm>
            <a:off x="5072066" y="1419622"/>
            <a:ext cx="3765774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en-US" altLang="zh-TW" sz="1600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Thunderbolt 3</a:t>
            </a:r>
            <a:r>
              <a:rPr lang="zh-TW" altLang="en-US" sz="1600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600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high speed accessing</a:t>
            </a: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en-US" altLang="zh-TW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Expand </a:t>
            </a:r>
            <a:r>
              <a:rPr lang="en-US" altLang="zh-TW" sz="1600" b="1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10X </a:t>
            </a:r>
            <a:r>
              <a:rPr lang="en-US" altLang="zh-TW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capacity</a:t>
            </a: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en-US" altLang="zh-TW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RAID data protection: </a:t>
            </a:r>
            <a:r>
              <a:rPr lang="en-US" altLang="zh-TW" sz="1600" b="1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PRICELESS</a:t>
            </a: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x-none" altLang="zh-TW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Personal cloud drive</a:t>
            </a:r>
            <a:endParaRPr lang="en-US" altLang="zh-TW" sz="1600" dirty="0">
              <a:solidFill>
                <a:srgbClr val="0070C0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endParaRPr lang="en-US" altLang="zh-TW" sz="1800" dirty="0">
              <a:solidFill>
                <a:srgbClr val="008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0228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sz="3200" dirty="0">
                <a:latin typeface="+mj-lt"/>
              </a:rPr>
              <a:t>Thunderbolt to Ethernet (T2E) Technology</a:t>
            </a:r>
          </a:p>
        </p:txBody>
      </p:sp>
      <p:grpSp>
        <p:nvGrpSpPr>
          <p:cNvPr id="27" name="群組 26"/>
          <p:cNvGrpSpPr/>
          <p:nvPr/>
        </p:nvGrpSpPr>
        <p:grpSpPr>
          <a:xfrm>
            <a:off x="428596" y="1142990"/>
            <a:ext cx="8032954" cy="3420271"/>
            <a:chOff x="428596" y="1214428"/>
            <a:chExt cx="8032954" cy="3420271"/>
          </a:xfrm>
        </p:grpSpPr>
        <p:pic>
          <p:nvPicPr>
            <p:cNvPr id="5" name="Picture 2" descr="D:\Mili 明俐\2017.02.24-TVS-1685&amp;TVS-1282T3 投影片\T2E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00034" y="1214428"/>
              <a:ext cx="7961516" cy="3226375"/>
            </a:xfrm>
            <a:prstGeom prst="rect">
              <a:avLst/>
            </a:prstGeom>
            <a:noFill/>
          </p:spPr>
        </p:pic>
        <p:sp>
          <p:nvSpPr>
            <p:cNvPr id="7" name="TextBox 3"/>
            <p:cNvSpPr txBox="1"/>
            <p:nvPr/>
          </p:nvSpPr>
          <p:spPr>
            <a:xfrm>
              <a:off x="3991051" y="4357700"/>
              <a:ext cx="1295329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TS-453BT3</a:t>
              </a:r>
            </a:p>
          </p:txBody>
        </p:sp>
        <p:sp>
          <p:nvSpPr>
            <p:cNvPr id="8" name="TextBox 3"/>
            <p:cNvSpPr txBox="1"/>
            <p:nvPr/>
          </p:nvSpPr>
          <p:spPr>
            <a:xfrm>
              <a:off x="428596" y="2357102"/>
              <a:ext cx="101628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  <a:ea typeface="微軟正黑體" pitchFamily="34" charset="-120"/>
                </a:rPr>
                <a:t>Mac Pro</a:t>
              </a:r>
            </a:p>
          </p:txBody>
        </p:sp>
        <p:sp>
          <p:nvSpPr>
            <p:cNvPr id="9" name="TextBox 3"/>
            <p:cNvSpPr txBox="1"/>
            <p:nvPr/>
          </p:nvSpPr>
          <p:spPr>
            <a:xfrm>
              <a:off x="428596" y="4171938"/>
              <a:ext cx="101628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  <a:ea typeface="微軟正黑體" pitchFamily="34" charset="-120"/>
                </a:rPr>
                <a:t>Mac Pro</a:t>
              </a:r>
            </a:p>
          </p:txBody>
        </p:sp>
        <p:pic>
          <p:nvPicPr>
            <p:cNvPr id="18" name="Shape 238"/>
            <p:cNvPicPr preferRelativeResize="0"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29058" y="3000378"/>
              <a:ext cx="1355612" cy="13612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TextBox 3"/>
            <p:cNvSpPr txBox="1"/>
            <p:nvPr/>
          </p:nvSpPr>
          <p:spPr>
            <a:xfrm>
              <a:off x="1691680" y="1500180"/>
              <a:ext cx="16131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</a:t>
              </a:r>
            </a:p>
            <a:p>
              <a:pPr algn="ctr"/>
              <a:r>
                <a:rPr lang="en-US" altLang="zh-TW" sz="1200" dirty="0">
                  <a:latin typeface="+mj-lt"/>
                  <a:ea typeface="微軟正黑體" pitchFamily="34" charset="-120"/>
                </a:rPr>
                <a:t>network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0" name="TextBox 3"/>
            <p:cNvSpPr txBox="1"/>
            <p:nvPr/>
          </p:nvSpPr>
          <p:spPr>
            <a:xfrm>
              <a:off x="1691680" y="3286130"/>
              <a:ext cx="16131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</a:t>
              </a:r>
            </a:p>
            <a:p>
              <a:pPr algn="ctr"/>
              <a:r>
                <a:rPr lang="en-US" altLang="zh-TW" sz="1200" dirty="0">
                  <a:latin typeface="+mj-lt"/>
                  <a:ea typeface="微軟正黑體" pitchFamily="34" charset="-120"/>
                </a:rPr>
                <a:t>network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1" name="TextBox 3"/>
            <p:cNvSpPr txBox="1"/>
            <p:nvPr/>
          </p:nvSpPr>
          <p:spPr>
            <a:xfrm>
              <a:off x="3214678" y="1348860"/>
              <a:ext cx="14632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to</a:t>
              </a:r>
            </a:p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10GbE</a:t>
              </a:r>
              <a:r>
                <a:rPr lang="en-US" altLang="zh-TW" sz="1200" dirty="0">
                  <a:latin typeface="+mj-lt"/>
                  <a:ea typeface="微軟正黑體" pitchFamily="34" charset="-120"/>
                </a:rPr>
                <a:t> converter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2" name="TextBox 3"/>
            <p:cNvSpPr txBox="1"/>
            <p:nvPr/>
          </p:nvSpPr>
          <p:spPr>
            <a:xfrm>
              <a:off x="4734650" y="1348860"/>
              <a:ext cx="134432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10Gigabit</a:t>
              </a:r>
            </a:p>
            <a:p>
              <a:pPr algn="ctr"/>
              <a:r>
                <a:rPr lang="en-US" altLang="zh-TW" sz="1200" dirty="0">
                  <a:latin typeface="+mj-lt"/>
                  <a:ea typeface="微軟正黑體" pitchFamily="34" charset="-120"/>
                </a:rPr>
                <a:t>switch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3" name="TextBox 3"/>
            <p:cNvSpPr txBox="1"/>
            <p:nvPr/>
          </p:nvSpPr>
          <p:spPr>
            <a:xfrm>
              <a:off x="5597797" y="1571618"/>
              <a:ext cx="15459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10Gb </a:t>
              </a:r>
            </a:p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network</a:t>
              </a:r>
            </a:p>
          </p:txBody>
        </p:sp>
        <p:sp>
          <p:nvSpPr>
            <p:cNvPr id="24" name="TextBox 3"/>
            <p:cNvSpPr txBox="1"/>
            <p:nvPr/>
          </p:nvSpPr>
          <p:spPr>
            <a:xfrm>
              <a:off x="5597797" y="3357568"/>
              <a:ext cx="15459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10Gb </a:t>
              </a:r>
            </a:p>
            <a:p>
              <a:pPr algn="ctr"/>
              <a:r>
                <a:rPr lang="en-US" altLang="zh-TW" sz="1200" dirty="0">
                  <a:latin typeface="+mj-lt"/>
                  <a:ea typeface="微軟正黑體" pitchFamily="34" charset="-120"/>
                </a:rPr>
                <a:t>network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5" name="TextBox 3"/>
            <p:cNvSpPr txBox="1"/>
            <p:nvPr/>
          </p:nvSpPr>
          <p:spPr>
            <a:xfrm>
              <a:off x="7085329" y="1928808"/>
              <a:ext cx="13443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dirty="0">
                  <a:latin typeface="+mj-lt"/>
                  <a:ea typeface="微軟正黑體" pitchFamily="34" charset="-120"/>
                </a:rPr>
                <a:t>Ethernet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6" name="TextBox 3"/>
            <p:cNvSpPr txBox="1"/>
            <p:nvPr/>
          </p:nvSpPr>
          <p:spPr>
            <a:xfrm>
              <a:off x="7085329" y="3786196"/>
              <a:ext cx="13443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dirty="0">
                  <a:latin typeface="+mj-lt"/>
                  <a:ea typeface="微軟正黑體" pitchFamily="34" charset="-120"/>
                </a:rPr>
                <a:t>Ethernet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1664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j-lt"/>
              </a:rPr>
              <a:t>Photographer's Best Partner</a:t>
            </a:r>
            <a:endParaRPr lang="en-US" sz="3200" dirty="0">
              <a:latin typeface="+mj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14282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Rectangle 13"/>
          <p:cNvSpPr/>
          <p:nvPr/>
        </p:nvSpPr>
        <p:spPr>
          <a:xfrm>
            <a:off x="357158" y="2859782"/>
            <a:ext cx="242889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"Using the QNAP TVS-1282T3 and its Thunderbolt™ 3 interface, I'm much more efficient in my workflow. Compared to my previous NAS, that was connected to my network with 10 Gigabit, I now benefit from an 800% to 1000% faster data transfer rate.”</a:t>
            </a:r>
          </a:p>
          <a:p>
            <a:r>
              <a:rPr lang="en-US" sz="1100" dirty="0">
                <a:solidFill>
                  <a:schemeClr val="bg1"/>
                </a:solidFill>
              </a:rPr>
              <a:t>………………………………….</a:t>
            </a:r>
          </a:p>
          <a:p>
            <a:r>
              <a:rPr lang="en-US" sz="1100" b="1" dirty="0" err="1">
                <a:solidFill>
                  <a:schemeClr val="bg1"/>
                </a:solidFill>
              </a:rPr>
              <a:t>Falco</a:t>
            </a:r>
            <a:r>
              <a:rPr lang="en-US" sz="1100" b="1" dirty="0">
                <a:solidFill>
                  <a:schemeClr val="bg1"/>
                </a:solidFill>
              </a:rPr>
              <a:t> Peters</a:t>
            </a:r>
          </a:p>
        </p:txBody>
      </p:sp>
      <p:sp>
        <p:nvSpPr>
          <p:cNvPr id="11" name="橢圓 10"/>
          <p:cNvSpPr/>
          <p:nvPr/>
        </p:nvSpPr>
        <p:spPr>
          <a:xfrm>
            <a:off x="785786" y="1214428"/>
            <a:ext cx="1571636" cy="1571636"/>
          </a:xfrm>
          <a:prstGeom prst="ellipse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57150"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矩形 16"/>
          <p:cNvSpPr/>
          <p:nvPr/>
        </p:nvSpPr>
        <p:spPr>
          <a:xfrm>
            <a:off x="3214678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矩形 21"/>
          <p:cNvSpPr/>
          <p:nvPr/>
        </p:nvSpPr>
        <p:spPr>
          <a:xfrm>
            <a:off x="6143636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13" name="群組 12"/>
          <p:cNvGrpSpPr/>
          <p:nvPr/>
        </p:nvGrpSpPr>
        <p:grpSpPr>
          <a:xfrm>
            <a:off x="3357554" y="1214428"/>
            <a:ext cx="2428892" cy="3091904"/>
            <a:chOff x="6286512" y="1214428"/>
            <a:chExt cx="2428892" cy="3091904"/>
          </a:xfrm>
        </p:grpSpPr>
        <p:sp>
          <p:nvSpPr>
            <p:cNvPr id="23" name="Rectangle 13"/>
            <p:cNvSpPr/>
            <p:nvPr/>
          </p:nvSpPr>
          <p:spPr>
            <a:xfrm>
              <a:off x="6286512" y="2859782"/>
              <a:ext cx="2428892" cy="1446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"If you want to focus on getting the creative job done, QNAP devices are great partners. QNAP gives us a complete solution for all network storage and sync needs, in one easily-manageable ecosystem." </a:t>
              </a:r>
              <a:r>
                <a:rPr lang="en-US" sz="1100" dirty="0">
                  <a:solidFill>
                    <a:schemeClr val="bg1"/>
                  </a:solidFill>
                  <a:latin typeface="+mn-lt"/>
                </a:rPr>
                <a:t>………………………………….</a:t>
              </a:r>
              <a:endParaRPr lang="en-US" sz="1000" dirty="0">
                <a:solidFill>
                  <a:schemeClr val="bg1"/>
                </a:solidFill>
                <a:latin typeface="+mn-lt"/>
              </a:endParaRPr>
            </a:p>
            <a:p>
              <a:r>
                <a:rPr lang="en-US" sz="1100" b="1" dirty="0">
                  <a:solidFill>
                    <a:schemeClr val="bg1"/>
                  </a:solidFill>
                  <a:latin typeface="+mn-lt"/>
                </a:rPr>
                <a:t>Martin </a:t>
              </a:r>
              <a:r>
                <a:rPr lang="en-US" sz="1100" b="1" dirty="0" err="1">
                  <a:solidFill>
                    <a:schemeClr val="bg1"/>
                  </a:solidFill>
                  <a:latin typeface="+mn-lt"/>
                </a:rPr>
                <a:t>Edström</a:t>
              </a:r>
              <a:endParaRPr lang="en-US" sz="1100" b="1" dirty="0">
                <a:solidFill>
                  <a:schemeClr val="bg1"/>
                </a:solidFill>
                <a:latin typeface="+mn-lt"/>
              </a:endParaRPr>
            </a:p>
          </p:txBody>
        </p:sp>
        <p:sp>
          <p:nvSpPr>
            <p:cNvPr id="25" name="橢圓 24"/>
            <p:cNvSpPr/>
            <p:nvPr/>
          </p:nvSpPr>
          <p:spPr>
            <a:xfrm>
              <a:off x="6643702" y="1214428"/>
              <a:ext cx="1571636" cy="1571636"/>
            </a:xfrm>
            <a:prstGeom prst="ellipse">
              <a:avLst/>
            </a:prstGeom>
            <a:blipFill dpi="0" rotWithShape="1">
              <a:blip r:embed="rId4"/>
              <a:srcRect/>
              <a:stretch>
                <a:fillRect l="-32000"/>
              </a:stretch>
            </a:blipFill>
            <a:ln w="57150">
              <a:solidFill>
                <a:srgbClr val="CCFFFF"/>
              </a:solidFill>
            </a:ln>
            <a:scene3d>
              <a:camera prst="orthographicFront">
                <a:rot lat="0" lon="0" rev="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96000"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12" name="群組 11"/>
          <p:cNvGrpSpPr/>
          <p:nvPr/>
        </p:nvGrpSpPr>
        <p:grpSpPr>
          <a:xfrm>
            <a:off x="6286512" y="1214428"/>
            <a:ext cx="2428892" cy="2922627"/>
            <a:chOff x="3357554" y="1214428"/>
            <a:chExt cx="2428892" cy="2922627"/>
          </a:xfrm>
        </p:grpSpPr>
        <p:sp>
          <p:nvSpPr>
            <p:cNvPr id="18" name="Rectangle 13"/>
            <p:cNvSpPr/>
            <p:nvPr/>
          </p:nvSpPr>
          <p:spPr>
            <a:xfrm>
              <a:off x="3357554" y="2859782"/>
              <a:ext cx="2428892" cy="127727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100" dirty="0">
                  <a:solidFill>
                    <a:schemeClr val="bg1"/>
                  </a:solidFill>
                </a:rPr>
                <a:t>"We have been able to condense a rather eclectic collection of different hard drives and storage systems into one single unit. This makes data-wrangling a whole lot easier." </a:t>
              </a:r>
              <a:r>
                <a:rPr lang="en-US" sz="1100" dirty="0">
                  <a:solidFill>
                    <a:schemeClr val="bg1"/>
                  </a:solidFill>
                </a:rPr>
                <a:t>………………………………….</a:t>
              </a:r>
              <a:endParaRPr lang="en-US" sz="1000" dirty="0">
                <a:solidFill>
                  <a:schemeClr val="bg1"/>
                </a:solidFill>
              </a:endParaRPr>
            </a:p>
            <a:p>
              <a:r>
                <a:rPr lang="en-US" sz="1100" b="1" dirty="0">
                  <a:solidFill>
                    <a:schemeClr val="bg1"/>
                  </a:solidFill>
                </a:rPr>
                <a:t>Nick Rains</a:t>
              </a:r>
            </a:p>
          </p:txBody>
        </p:sp>
        <p:sp>
          <p:nvSpPr>
            <p:cNvPr id="19" name="橢圓 18"/>
            <p:cNvSpPr/>
            <p:nvPr/>
          </p:nvSpPr>
          <p:spPr>
            <a:xfrm>
              <a:off x="3714744" y="1214428"/>
              <a:ext cx="1571636" cy="1571636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 w="57150">
              <a:solidFill>
                <a:srgbClr val="CC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5600292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Easy to Carry in Your Journey</a:t>
            </a:r>
            <a:endParaRPr lang="en-US" sz="3200" dirty="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r="17526"/>
          <a:stretch>
            <a:fillRect/>
          </a:stretch>
        </p:blipFill>
        <p:spPr>
          <a:xfrm>
            <a:off x="-1" y="1071552"/>
            <a:ext cx="2571737" cy="3929090"/>
          </a:xfrm>
          <a:prstGeom prst="rect">
            <a:avLst/>
          </a:prstGeom>
        </p:spPr>
      </p:pic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112" y="1571618"/>
            <a:ext cx="936104" cy="940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f9821faeb32811c3337b39ebf21ac16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206" y="1285866"/>
            <a:ext cx="1449240" cy="1086930"/>
          </a:xfrm>
          <a:prstGeom prst="rect">
            <a:avLst/>
          </a:prstGeom>
        </p:spPr>
      </p:pic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052686" y="3073526"/>
            <a:ext cx="1659508" cy="100811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612526" y="1201888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Outdoor</a:t>
            </a:r>
            <a:endParaRPr lang="en-US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cxnSp>
        <p:nvCxnSpPr>
          <p:cNvPr id="28" name="Elbow Connector 27"/>
          <p:cNvCxnSpPr/>
          <p:nvPr/>
        </p:nvCxnSpPr>
        <p:spPr>
          <a:xfrm rot="10800000" flipV="1">
            <a:off x="6719567" y="3172750"/>
            <a:ext cx="788764" cy="39258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Elbow Connector 28"/>
          <p:cNvCxnSpPr/>
          <p:nvPr/>
        </p:nvCxnSpPr>
        <p:spPr>
          <a:xfrm rot="10800000">
            <a:off x="6719568" y="3570208"/>
            <a:ext cx="832842" cy="350350"/>
          </a:xfrm>
          <a:prstGeom prst="bentConnector3">
            <a:avLst>
              <a:gd name="adj1" fmla="val 5296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" name="群組 29"/>
          <p:cNvGrpSpPr/>
          <p:nvPr/>
        </p:nvGrpSpPr>
        <p:grpSpPr>
          <a:xfrm>
            <a:off x="1571604" y="2214560"/>
            <a:ext cx="2000264" cy="1928826"/>
            <a:chOff x="1928794" y="1500180"/>
            <a:chExt cx="2000264" cy="1928826"/>
          </a:xfrm>
        </p:grpSpPr>
        <p:sp>
          <p:nvSpPr>
            <p:cNvPr id="27" name="橢圓 26"/>
            <p:cNvSpPr/>
            <p:nvPr/>
          </p:nvSpPr>
          <p:spPr>
            <a:xfrm>
              <a:off x="1928794" y="1500180"/>
              <a:ext cx="2000264" cy="192882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2071670" y="1643056"/>
              <a:ext cx="1643074" cy="1643074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5" name="群組 48"/>
          <p:cNvGrpSpPr/>
          <p:nvPr/>
        </p:nvGrpSpPr>
        <p:grpSpPr>
          <a:xfrm>
            <a:off x="4401764" y="1345904"/>
            <a:ext cx="4385078" cy="1369170"/>
            <a:chOff x="4401764" y="1345904"/>
            <a:chExt cx="3643338" cy="1369170"/>
          </a:xfrm>
        </p:grpSpPr>
        <p:cxnSp>
          <p:nvCxnSpPr>
            <p:cNvPr id="17" name="Straight Connector 16"/>
            <p:cNvCxnSpPr>
              <a:stCxn id="14" idx="3"/>
            </p:cNvCxnSpPr>
            <p:nvPr/>
          </p:nvCxnSpPr>
          <p:spPr>
            <a:xfrm>
              <a:off x="4548630" y="1345904"/>
              <a:ext cx="3456384" cy="0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33" name="Straight Connector 16"/>
            <p:cNvCxnSpPr/>
            <p:nvPr/>
          </p:nvCxnSpPr>
          <p:spPr>
            <a:xfrm>
              <a:off x="4401764" y="2713486"/>
              <a:ext cx="3643338" cy="1588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34" name="Rectangle 13"/>
          <p:cNvSpPr/>
          <p:nvPr/>
        </p:nvSpPr>
        <p:spPr>
          <a:xfrm>
            <a:off x="3544508" y="2570610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dirty="0">
                <a:solidFill>
                  <a:schemeClr val="bg1"/>
                </a:solidFill>
                <a:ea typeface="微軟正黑體" pitchFamily="34" charset="-120"/>
              </a:rPr>
              <a:t>Office</a:t>
            </a:r>
            <a:endParaRPr lang="en-US" dirty="0">
              <a:solidFill>
                <a:schemeClr val="bg1"/>
              </a:solidFill>
              <a:ea typeface="微軟正黑體" pitchFamily="34" charset="-120"/>
            </a:endParaRPr>
          </a:p>
        </p:txBody>
      </p:sp>
      <p:sp>
        <p:nvSpPr>
          <p:cNvPr id="40" name="Right Arrow 21"/>
          <p:cNvSpPr/>
          <p:nvPr/>
        </p:nvSpPr>
        <p:spPr>
          <a:xfrm>
            <a:off x="4616078" y="3427866"/>
            <a:ext cx="362890" cy="378666"/>
          </a:xfrm>
          <a:prstGeom prst="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3071816"/>
            <a:ext cx="936104" cy="940005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Right Arrow 21"/>
          <p:cNvSpPr/>
          <p:nvPr/>
        </p:nvSpPr>
        <p:spPr>
          <a:xfrm rot="10800000">
            <a:off x="5643570" y="1714495"/>
            <a:ext cx="1000132" cy="378666"/>
          </a:xfrm>
          <a:prstGeom prst="rightArrow">
            <a:avLst/>
          </a:prstGeom>
          <a:solidFill>
            <a:srgbClr val="3773E3"/>
          </a:solidFill>
          <a:ln>
            <a:solidFill>
              <a:srgbClr val="3773E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636994" y="2857502"/>
            <a:ext cx="792088" cy="654996"/>
          </a:xfrm>
          <a:prstGeom prst="rect">
            <a:avLst/>
          </a:prstGeom>
        </p:spPr>
      </p:pic>
      <p:pic>
        <p:nvPicPr>
          <p:cNvPr id="26" name="Picture 8"/>
          <p:cNvPicPr>
            <a:picLocks noChangeAspect="1"/>
          </p:cNvPicPr>
          <p:nvPr/>
        </p:nvPicPr>
        <p:blipFill rotWithShape="1">
          <a:blip r:embed="rId8"/>
          <a:srcRect l="9169" t="5367" r="9013" b="4819"/>
          <a:stretch/>
        </p:blipFill>
        <p:spPr>
          <a:xfrm>
            <a:off x="7564986" y="3649590"/>
            <a:ext cx="936104" cy="578234"/>
          </a:xfrm>
          <a:prstGeom prst="rect">
            <a:avLst/>
          </a:prstGeom>
        </p:spPr>
      </p:pic>
      <p:pic>
        <p:nvPicPr>
          <p:cNvPr id="30" name="圖片 29" descr="c991a4b5-e756-45e9-b8be-bf4deb42d1e3_1.a76fc77aee09ad2ee33144366ce7fa32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9454" y="1643056"/>
            <a:ext cx="532514" cy="532514"/>
          </a:xfrm>
          <a:prstGeom prst="rect">
            <a:avLst/>
          </a:prstGeom>
        </p:spPr>
      </p:pic>
      <p:grpSp>
        <p:nvGrpSpPr>
          <p:cNvPr id="31" name="群組 30"/>
          <p:cNvGrpSpPr/>
          <p:nvPr/>
        </p:nvGrpSpPr>
        <p:grpSpPr>
          <a:xfrm>
            <a:off x="7072330" y="2396967"/>
            <a:ext cx="3929090" cy="246221"/>
            <a:chOff x="2714612" y="4714890"/>
            <a:chExt cx="3929090" cy="246221"/>
          </a:xfrm>
        </p:grpSpPr>
        <p:sp>
          <p:nvSpPr>
            <p:cNvPr id="32" name="TextBox 46"/>
            <p:cNvSpPr txBox="1"/>
            <p:nvPr/>
          </p:nvSpPr>
          <p:spPr>
            <a:xfrm>
              <a:off x="2928926" y="4714890"/>
              <a:ext cx="371477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00" dirty="0">
                  <a:latin typeface="+mn-lt"/>
                  <a:ea typeface="微軟正黑體" pitchFamily="34" charset="-120"/>
                </a:rPr>
                <a:t>USB card reader required</a:t>
              </a:r>
            </a:p>
          </p:txBody>
        </p:sp>
        <p:sp>
          <p:nvSpPr>
            <p:cNvPr id="35" name="Shape 882"/>
            <p:cNvSpPr/>
            <p:nvPr/>
          </p:nvSpPr>
          <p:spPr>
            <a:xfrm flipH="1">
              <a:off x="2714612" y="4716352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6" name="TextBox 12"/>
          <p:cNvSpPr txBox="1"/>
          <p:nvPr/>
        </p:nvSpPr>
        <p:spPr>
          <a:xfrm>
            <a:off x="5500694" y="2214560"/>
            <a:ext cx="1433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200" dirty="0">
                <a:latin typeface="+mn-lt"/>
                <a:ea typeface="微軟正黑體" pitchFamily="34" charset="-120"/>
              </a:rPr>
              <a:t>High speed import</a:t>
            </a:r>
          </a:p>
          <a:p>
            <a:r>
              <a:rPr lang="en-US" altLang="zh-TW" sz="1200" dirty="0">
                <a:latin typeface="+mn-lt"/>
                <a:ea typeface="微軟正黑體" pitchFamily="34" charset="-120"/>
              </a:rPr>
              <a:t>and backup</a:t>
            </a:r>
          </a:p>
        </p:txBody>
      </p:sp>
      <p:sp>
        <p:nvSpPr>
          <p:cNvPr id="37" name="TextBox 22"/>
          <p:cNvSpPr txBox="1"/>
          <p:nvPr/>
        </p:nvSpPr>
        <p:spPr>
          <a:xfrm>
            <a:off x="3995936" y="4227934"/>
            <a:ext cx="14593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200" dirty="0">
                <a:latin typeface="+mn-lt"/>
                <a:ea typeface="微軟正黑體" pitchFamily="34" charset="-120"/>
              </a:rPr>
              <a:t>Secondary backup</a:t>
            </a:r>
          </a:p>
        </p:txBody>
      </p:sp>
      <p:sp>
        <p:nvSpPr>
          <p:cNvPr id="38" name="TextBox 23"/>
          <p:cNvSpPr txBox="1"/>
          <p:nvPr/>
        </p:nvSpPr>
        <p:spPr>
          <a:xfrm>
            <a:off x="6732240" y="4227934"/>
            <a:ext cx="10914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200" dirty="0">
                <a:latin typeface="+mn-lt"/>
                <a:ea typeface="微軟正黑體" pitchFamily="34" charset="-120"/>
              </a:rPr>
              <a:t>Collaboration</a:t>
            </a:r>
          </a:p>
        </p:txBody>
      </p:sp>
    </p:spTree>
    <p:extLst>
      <p:ext uri="{BB962C8B-B14F-4D97-AF65-F5344CB8AC3E}">
        <p14:creationId xmlns:p14="http://schemas.microsoft.com/office/powerpoint/2010/main" val="37970845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2017 Shell Eco-Marathon</a:t>
            </a:r>
            <a:endParaRPr lang="en-US" sz="3200" dirty="0">
              <a:latin typeface="+mn-lt"/>
            </a:endParaRPr>
          </a:p>
        </p:txBody>
      </p:sp>
      <p:pic>
        <p:nvPicPr>
          <p:cNvPr id="11" name="圖片 10" descr="Shell-Eco-Marathon-Asia-126.jpg"/>
          <p:cNvPicPr>
            <a:picLocks noChangeAspect="1"/>
          </p:cNvPicPr>
          <p:nvPr/>
        </p:nvPicPr>
        <p:blipFill>
          <a:blip r:embed="rId2"/>
          <a:srcRect r="24418"/>
          <a:stretch>
            <a:fillRect/>
          </a:stretch>
        </p:blipFill>
        <p:spPr>
          <a:xfrm>
            <a:off x="-32" y="1072885"/>
            <a:ext cx="4643470" cy="4097827"/>
          </a:xfrm>
          <a:prstGeom prst="rect">
            <a:avLst/>
          </a:prstGeom>
        </p:spPr>
      </p:pic>
      <p:sp>
        <p:nvSpPr>
          <p:cNvPr id="5" name="文字版面配置區 4"/>
          <p:cNvSpPr txBox="1">
            <a:spLocks/>
          </p:cNvSpPr>
          <p:nvPr/>
        </p:nvSpPr>
        <p:spPr>
          <a:xfrm>
            <a:off x="4716016" y="1203598"/>
            <a:ext cx="432048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kumimoji="0" lang="x-none" altLang="zh-TW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12+</a:t>
            </a:r>
            <a:r>
              <a:rPr kumimoji="0" lang="x-none" altLang="zh-TW" sz="2000" b="1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</a:t>
            </a:r>
            <a:r>
              <a:rPr kumimoji="0" lang="x-none" altLang="zh-TW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4K high resolution camera</a:t>
            </a: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</a:t>
            </a: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kumimoji="0" lang="x-none" altLang="zh-TW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5</a:t>
            </a:r>
            <a:r>
              <a:rPr kumimoji="0" lang="x-none" altLang="zh-TW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editors working concurrently</a:t>
            </a:r>
            <a:endParaRPr kumimoji="0" lang="zh-TW" altLang="en-US" sz="2000" b="0" i="0" u="none" strike="noStrike" kern="0" cap="non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5TB</a:t>
            </a:r>
            <a:r>
              <a:rPr kumimoji="0" lang="en-US" altLang="zh-TW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off-site</a:t>
            </a:r>
            <a:r>
              <a:rPr kumimoji="0" lang="en-US" altLang="zh-TW" sz="2000" b="0" i="0" u="none" strike="noStrike" kern="0" cap="non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backup</a:t>
            </a:r>
            <a:endParaRPr kumimoji="0" lang="zh-TW" altLang="en-US" sz="2000" b="0" i="0" u="none" strike="noStrike" kern="0" cap="non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lang="en-US" altLang="zh-TW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Off-site collaboration</a:t>
            </a:r>
            <a:endParaRPr kumimoji="0" lang="zh-TW" altLang="en-US" sz="2000" b="0" i="0" u="none" strike="noStrike" kern="0" cap="non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endParaRPr kumimoji="0" lang="zh-TW" altLang="en-US" sz="1800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微軟正黑體" pitchFamily="34" charset="-120"/>
              <a:ea typeface="微軟正黑體" pitchFamily="34" charset="-120"/>
              <a:cs typeface="Verdana"/>
              <a:sym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88895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矩形 40"/>
          <p:cNvSpPr/>
          <p:nvPr/>
        </p:nvSpPr>
        <p:spPr>
          <a:xfrm>
            <a:off x="4381120" y="1214428"/>
            <a:ext cx="4334284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 38"/>
          <p:cNvSpPr/>
          <p:nvPr/>
        </p:nvSpPr>
        <p:spPr>
          <a:xfrm>
            <a:off x="142844" y="1214428"/>
            <a:ext cx="4000528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165"/>
          <p:cNvGrpSpPr/>
          <p:nvPr/>
        </p:nvGrpSpPr>
        <p:grpSpPr>
          <a:xfrm>
            <a:off x="357158" y="1357304"/>
            <a:ext cx="8207432" cy="3143272"/>
            <a:chOff x="436534" y="1375940"/>
            <a:chExt cx="8207432" cy="3553264"/>
          </a:xfrm>
        </p:grpSpPr>
        <p:sp>
          <p:nvSpPr>
            <p:cNvPr id="58" name="圓角矩形 57"/>
            <p:cNvSpPr/>
            <p:nvPr/>
          </p:nvSpPr>
          <p:spPr>
            <a:xfrm>
              <a:off x="436534" y="1375940"/>
              <a:ext cx="3643338" cy="3553264"/>
            </a:xfrm>
            <a:prstGeom prst="roundRect">
              <a:avLst>
                <a:gd name="adj" fmla="val 5246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7" name="圓角矩形 76"/>
            <p:cNvSpPr/>
            <p:nvPr/>
          </p:nvSpPr>
          <p:spPr>
            <a:xfrm>
              <a:off x="4579938" y="1375940"/>
              <a:ext cx="4064028" cy="3553264"/>
            </a:xfrm>
            <a:prstGeom prst="roundRect">
              <a:avLst>
                <a:gd name="adj" fmla="val 89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Perfect Workflow</a:t>
            </a:r>
            <a:endParaRPr lang="en-US" sz="3200" dirty="0">
              <a:latin typeface="+mn-lt"/>
            </a:endParaRPr>
          </a:p>
        </p:txBody>
      </p:sp>
      <p:pic>
        <p:nvPicPr>
          <p:cNvPr id="21" name="Picture 20" descr="www.dvc.com.tw-DVSNFDRAX1C-SONY-Handycam-FDR-AX1-4K攝影機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86" y="1850168"/>
            <a:ext cx="1010822" cy="714853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3203848" y="3071816"/>
            <a:ext cx="2153970" cy="71438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Shape 163"/>
          <p:cNvSpPr/>
          <p:nvPr/>
        </p:nvSpPr>
        <p:spPr>
          <a:xfrm>
            <a:off x="1928794" y="170776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166"/>
          <p:cNvSpPr txBox="1"/>
          <p:nvPr/>
        </p:nvSpPr>
        <p:spPr>
          <a:xfrm>
            <a:off x="1928794" y="1714494"/>
            <a:ext cx="357190" cy="319265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6" name="Shape 163"/>
          <p:cNvSpPr/>
          <p:nvPr/>
        </p:nvSpPr>
        <p:spPr>
          <a:xfrm>
            <a:off x="1857356" y="4065219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Shape 166"/>
          <p:cNvSpPr txBox="1"/>
          <p:nvPr/>
        </p:nvSpPr>
        <p:spPr>
          <a:xfrm>
            <a:off x="1895742" y="4109162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grpSp>
        <p:nvGrpSpPr>
          <p:cNvPr id="4" name="群組 86"/>
          <p:cNvGrpSpPr/>
          <p:nvPr/>
        </p:nvGrpSpPr>
        <p:grpSpPr>
          <a:xfrm>
            <a:off x="4071934" y="2857502"/>
            <a:ext cx="357190" cy="377025"/>
            <a:chOff x="3244174" y="2418956"/>
            <a:chExt cx="357190" cy="377025"/>
          </a:xfrm>
        </p:grpSpPr>
        <p:sp>
          <p:nvSpPr>
            <p:cNvPr id="70" name="Shape 163"/>
            <p:cNvSpPr/>
            <p:nvPr/>
          </p:nvSpPr>
          <p:spPr>
            <a:xfrm>
              <a:off x="3244174" y="2433946"/>
              <a:ext cx="357190" cy="357190"/>
            </a:xfrm>
            <a:prstGeom prst="ellipse">
              <a:avLst/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Shape 166"/>
            <p:cNvSpPr txBox="1"/>
            <p:nvPr/>
          </p:nvSpPr>
          <p:spPr>
            <a:xfrm>
              <a:off x="3278742" y="2418956"/>
              <a:ext cx="293126" cy="3770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0" rIns="91425" bIns="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buSzPct val="25000"/>
                <a:buNone/>
              </a:pPr>
              <a:r>
                <a:rPr lang="en-US" sz="1800" b="1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3</a:t>
              </a:r>
            </a:p>
          </p:txBody>
        </p:sp>
      </p:grpSp>
      <p:sp>
        <p:nvSpPr>
          <p:cNvPr id="80" name="Shape 163"/>
          <p:cNvSpPr/>
          <p:nvPr/>
        </p:nvSpPr>
        <p:spPr>
          <a:xfrm>
            <a:off x="4786314" y="206495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Shape 166"/>
          <p:cNvSpPr txBox="1"/>
          <p:nvPr/>
        </p:nvSpPr>
        <p:spPr>
          <a:xfrm>
            <a:off x="4822890" y="2108898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</a:p>
        </p:txBody>
      </p:sp>
      <p:sp>
        <p:nvSpPr>
          <p:cNvPr id="9" name="Circular Arrow 8"/>
          <p:cNvSpPr/>
          <p:nvPr/>
        </p:nvSpPr>
        <p:spPr>
          <a:xfrm rot="1236847">
            <a:off x="1585801" y="2044319"/>
            <a:ext cx="1298502" cy="1296144"/>
          </a:xfrm>
          <a:prstGeom prst="circularArrow">
            <a:avLst>
              <a:gd name="adj1" fmla="val 11589"/>
              <a:gd name="adj2" fmla="val 1142319"/>
              <a:gd name="adj3" fmla="val 20404806"/>
              <a:gd name="adj4" fmla="val 10800000"/>
              <a:gd name="adj5" fmla="val 1720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01" name="肘形接點 100"/>
          <p:cNvCxnSpPr/>
          <p:nvPr/>
        </p:nvCxnSpPr>
        <p:spPr>
          <a:xfrm>
            <a:off x="7358082" y="213639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肘形接點 121"/>
          <p:cNvCxnSpPr/>
          <p:nvPr/>
        </p:nvCxnSpPr>
        <p:spPr>
          <a:xfrm>
            <a:off x="7430314" y="356515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1688955"/>
            <a:ext cx="792088" cy="654996"/>
          </a:xfrm>
          <a:prstGeom prst="rect">
            <a:avLst/>
          </a:prstGeom>
        </p:spPr>
      </p:pic>
      <p:pic>
        <p:nvPicPr>
          <p:cNvPr id="45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2481043"/>
            <a:ext cx="792088" cy="654996"/>
          </a:xfrm>
          <a:prstGeom prst="rect">
            <a:avLst/>
          </a:prstGeom>
        </p:spPr>
      </p:pic>
      <p:pic>
        <p:nvPicPr>
          <p:cNvPr id="47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074" y="3201123"/>
            <a:ext cx="936104" cy="578233"/>
          </a:xfrm>
          <a:prstGeom prst="rect">
            <a:avLst/>
          </a:prstGeom>
        </p:spPr>
      </p:pic>
      <p:pic>
        <p:nvPicPr>
          <p:cNvPr id="48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644" y="3850905"/>
            <a:ext cx="936104" cy="578233"/>
          </a:xfrm>
          <a:prstGeom prst="rect">
            <a:avLst/>
          </a:prstGeom>
        </p:spPr>
      </p:pic>
      <p:cxnSp>
        <p:nvCxnSpPr>
          <p:cNvPr id="123" name="肘形接點 122"/>
          <p:cNvCxnSpPr/>
          <p:nvPr/>
        </p:nvCxnSpPr>
        <p:spPr>
          <a:xfrm>
            <a:off x="6572264" y="3279401"/>
            <a:ext cx="571504" cy="500066"/>
          </a:xfrm>
          <a:prstGeom prst="bentConnector3">
            <a:avLst>
              <a:gd name="adj1" fmla="val -10845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flipV="1">
            <a:off x="6000760" y="2428874"/>
            <a:ext cx="1071570" cy="64294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472118" y="2993649"/>
            <a:ext cx="1528774" cy="928694"/>
          </a:xfrm>
          <a:prstGeom prst="rect">
            <a:avLst/>
          </a:prstGeom>
        </p:spPr>
      </p:pic>
      <p:cxnSp>
        <p:nvCxnSpPr>
          <p:cNvPr id="159" name="肘形接點 158"/>
          <p:cNvCxnSpPr/>
          <p:nvPr/>
        </p:nvCxnSpPr>
        <p:spPr>
          <a:xfrm rot="10800000" flipV="1">
            <a:off x="1000100" y="3071816"/>
            <a:ext cx="642942" cy="481256"/>
          </a:xfrm>
          <a:prstGeom prst="bentConnector3">
            <a:avLst>
              <a:gd name="adj1" fmla="val -5316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2707897"/>
            <a:ext cx="792088" cy="654996"/>
          </a:xfrm>
          <a:prstGeom prst="rect">
            <a:avLst/>
          </a:prstGeom>
        </p:spPr>
      </p:pic>
      <p:pic>
        <p:nvPicPr>
          <p:cNvPr id="161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3429006"/>
            <a:ext cx="792088" cy="654996"/>
          </a:xfrm>
          <a:prstGeom prst="rect">
            <a:avLst/>
          </a:prstGeom>
        </p:spPr>
      </p:pic>
      <p:cxnSp>
        <p:nvCxnSpPr>
          <p:cNvPr id="165" name="直線接點 164"/>
          <p:cNvCxnSpPr/>
          <p:nvPr/>
        </p:nvCxnSpPr>
        <p:spPr>
          <a:xfrm>
            <a:off x="2000232" y="3350839"/>
            <a:ext cx="428628" cy="1588"/>
          </a:xfrm>
          <a:prstGeom prst="line">
            <a:avLst/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5736" y="2910030"/>
            <a:ext cx="1008112" cy="1012313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Rectangle 13"/>
          <p:cNvSpPr/>
          <p:nvPr/>
        </p:nvSpPr>
        <p:spPr>
          <a:xfrm>
            <a:off x="571472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>
                <a:ea typeface="微軟正黑體" pitchFamily="34" charset="-120"/>
              </a:rPr>
              <a:t>Detroit</a:t>
            </a:r>
            <a:endParaRPr lang="en-US" b="1" dirty="0">
              <a:ea typeface="微軟正黑體" pitchFamily="34" charset="-120"/>
            </a:endParaRPr>
          </a:p>
        </p:txBody>
      </p:sp>
      <p:sp>
        <p:nvSpPr>
          <p:cNvPr id="42" name="TextBox 22"/>
          <p:cNvSpPr txBox="1"/>
          <p:nvPr/>
        </p:nvSpPr>
        <p:spPr>
          <a:xfrm>
            <a:off x="3645590" y="3214692"/>
            <a:ext cx="1133644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altLang="zh-TW" sz="1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Remote backup</a:t>
            </a:r>
          </a:p>
          <a:p>
            <a:pPr algn="ctr"/>
            <a:r>
              <a:rPr lang="en-US" altLang="zh-TW" sz="1000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(QNAP RTRR)</a:t>
            </a:r>
          </a:p>
        </p:txBody>
      </p:sp>
      <p:sp>
        <p:nvSpPr>
          <p:cNvPr id="44" name="TextBox 42"/>
          <p:cNvSpPr txBox="1"/>
          <p:nvPr/>
        </p:nvSpPr>
        <p:spPr>
          <a:xfrm>
            <a:off x="2214546" y="4114632"/>
            <a:ext cx="1242598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altLang="zh-TW" dirty="0">
                <a:latin typeface="+mn-lt"/>
                <a:ea typeface="微軟正黑體" pitchFamily="34" charset="-120"/>
              </a:rPr>
              <a:t>Collaboration</a:t>
            </a:r>
          </a:p>
        </p:txBody>
      </p:sp>
      <p:sp>
        <p:nvSpPr>
          <p:cNvPr id="46" name="TextBox 12"/>
          <p:cNvSpPr txBox="1"/>
          <p:nvPr/>
        </p:nvSpPr>
        <p:spPr>
          <a:xfrm>
            <a:off x="2339752" y="1635646"/>
            <a:ext cx="1338828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altLang="zh-TW" dirty="0">
                <a:latin typeface="+mn-lt"/>
                <a:ea typeface="微軟正黑體" pitchFamily="34" charset="-120"/>
              </a:rPr>
              <a:t>High speed </a:t>
            </a:r>
          </a:p>
          <a:p>
            <a:r>
              <a:rPr lang="en-US" altLang="zh-TW" dirty="0">
                <a:latin typeface="+mn-lt"/>
                <a:ea typeface="微軟正黑體" pitchFamily="34" charset="-120"/>
              </a:rPr>
              <a:t>ingest/ backup</a:t>
            </a:r>
          </a:p>
        </p:txBody>
      </p:sp>
      <p:sp>
        <p:nvSpPr>
          <p:cNvPr id="49" name="TextBox 23"/>
          <p:cNvSpPr txBox="1"/>
          <p:nvPr/>
        </p:nvSpPr>
        <p:spPr>
          <a:xfrm>
            <a:off x="5143504" y="2067694"/>
            <a:ext cx="1831175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altLang="zh-TW" dirty="0">
                <a:latin typeface="+mn-lt"/>
                <a:ea typeface="微軟正黑體" pitchFamily="34" charset="-120"/>
              </a:rPr>
              <a:t>Off-site collaboration</a:t>
            </a:r>
          </a:p>
        </p:txBody>
      </p:sp>
      <p:sp>
        <p:nvSpPr>
          <p:cNvPr id="50" name="Rectangle 13"/>
          <p:cNvSpPr/>
          <p:nvPr/>
        </p:nvSpPr>
        <p:spPr>
          <a:xfrm>
            <a:off x="4822033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>
                <a:ea typeface="微軟正黑體" pitchFamily="34" charset="-120"/>
              </a:rPr>
              <a:t>New England</a:t>
            </a:r>
            <a:endParaRPr lang="en-US" b="1" dirty="0"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649088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779345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2485</TotalTime>
  <Words>1412</Words>
  <Application>Microsoft Office PowerPoint</Application>
  <PresentationFormat>如螢幕大小 (16:9)</PresentationFormat>
  <Paragraphs>300</Paragraphs>
  <Slides>29</Slides>
  <Notes>21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6" baseType="lpstr">
      <vt:lpstr>Microsoft JhengHei</vt:lpstr>
      <vt:lpstr>Microsoft JhengHei</vt:lpstr>
      <vt:lpstr>Arial</vt:lpstr>
      <vt:lpstr>Arial Black</vt:lpstr>
      <vt:lpstr>Verdana</vt:lpstr>
      <vt:lpstr>Wingdings</vt:lpstr>
      <vt:lpstr>Simple Light</vt:lpstr>
      <vt:lpstr>PowerPoint 簡報</vt:lpstr>
      <vt:lpstr>Why not taking advantages?</vt:lpstr>
      <vt:lpstr>My first NAS for both editing &amp; backup</vt:lpstr>
      <vt:lpstr>TS-453BT3 Front Side</vt:lpstr>
      <vt:lpstr>OLED and touch buttons</vt:lpstr>
      <vt:lpstr>TS-453BT3 Rear Side</vt:lpstr>
      <vt:lpstr>Faster processing of multimedia projects</vt:lpstr>
      <vt:lpstr>10GBASE-T for improved performance</vt:lpstr>
      <vt:lpstr>Instantly view your 4K projects</vt:lpstr>
      <vt:lpstr>10GbE/M.2 SSD super-charge performance</vt:lpstr>
      <vt:lpstr>Qtier™ Auto Tiering</vt:lpstr>
      <vt:lpstr>TS-453BT3 Live Demo</vt:lpstr>
      <vt:lpstr>PowerPoint 簡報</vt:lpstr>
      <vt:lpstr>Customize actions of buttons</vt:lpstr>
      <vt:lpstr>Simple installation and setup!</vt:lpstr>
      <vt:lpstr>Easy and intuitive user interface</vt:lpstr>
      <vt:lpstr>A single push of button does it all</vt:lpstr>
      <vt:lpstr>Quick Demo</vt:lpstr>
      <vt:lpstr>PowerPoint 簡報</vt:lpstr>
      <vt:lpstr>A Complete Thunderbolt Product Line</vt:lpstr>
      <vt:lpstr>Cross-platform Collaboration</vt:lpstr>
      <vt:lpstr>USB 3.1 Gen 2 High Speed Data Import</vt:lpstr>
      <vt:lpstr>A Faster, Bigger and Safer Home for Data</vt:lpstr>
      <vt:lpstr>Thunderbolt to Ethernet (T2E) Technology</vt:lpstr>
      <vt:lpstr>Photographer's Best Partner</vt:lpstr>
      <vt:lpstr>Easy to Carry in Your Journey</vt:lpstr>
      <vt:lpstr>2017 Shell Eco-Marathon</vt:lpstr>
      <vt:lpstr>Perfect Workflow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高達      核心爆發性能，幫企業快速、有效率地完成任務</dc:title>
  <dc:creator>Coco Chiang</dc:creator>
  <cp:lastModifiedBy>QNAP_JASON HSU</cp:lastModifiedBy>
  <cp:revision>308</cp:revision>
  <dcterms:modified xsi:type="dcterms:W3CDTF">2020-02-06T05:49:44Z</dcterms:modified>
</cp:coreProperties>
</file>