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4" autoAdjust="0"/>
    <p:restoredTop sz="94660"/>
  </p:normalViewPr>
  <p:slideViewPr>
    <p:cSldViewPr>
      <p:cViewPr>
        <p:scale>
          <a:sx n="107" d="100"/>
          <a:sy n="107" d="100"/>
        </p:scale>
        <p:origin x="-3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38323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7" name="Shape 5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4" name="Shape 5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9" name="Shape 5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3" name="Shape 5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----------------------------------------------------------------------------------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Photo/Video Instant Upload, expanding your storage</a:t>
            </a:r>
          </a:p>
          <a:p>
            <a:pPr marL="0" marR="0" lvl="0" indent="63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Before: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can’t have anymore photo or video.</a:t>
            </a:r>
          </a:p>
          <a:p>
            <a:pPr marL="0" marR="0" lvl="0" indent="63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Now: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Instantly uploading the photos and videos to the NAS when recording.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----------------------------------------------------------------------------------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逐字稿: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其實我身上發生的慘劇是可以避免的，就用Qphoto 3 即拍即傳功能，如果我早知道有這個應用，我就不會那麼慘了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即拍即傳，一秒擴容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就是只要用Qphoto拍照，就等於立即擴充好幾十倍容量，不用再擔心容量不足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像我以前想拍照或錄影，尤其是錄影，手機容量不足就要刪刪刪，多痛苦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現在有Qphoto 3，他可以拍照跟錄影即時上傳NAS，手機不存檔案，所以要拍多少就拍多少，等於帶一台NAS的容量在身上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剛剛錄那個櫻花就可以錄4K了，還可以錄很久，一小時、三小時，隨我高興</a:t>
            </a:r>
          </a:p>
        </p:txBody>
      </p:sp>
      <p:sp>
        <p:nvSpPr>
          <p:cNvPr id="604" name="Shape 6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----------------------------------------------------------------------------------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LIVE Demo - Bilateral Mount in two steps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 Station 5.4/ Qphoto 3 - Photo/Video Instant Upload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Qphoto and click “take photos” or “record videos”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a destination folder. Start taking(recording)!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QTS 4.3.4 File Station - Mobile phone mounting.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Connect mobile phone and NAS with USB connector.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File Station and start transfering the files!</a:t>
            </a:r>
          </a:p>
          <a:p>
            <a:pPr marL="0" marR="0" lvl="0" indent="63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----------------------------------------------------------------------------------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逐字稿: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現在來現場示範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示範錄影就好，跟jeffrey錄一小段影片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示範完Qphoto，講file station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除了Qphoto可以直接拍照錄影上傳NAS，現在file station也可以很方便地把手機裡面的照片傳到NAS，只要手機接USB插上NAS，就可以在file station裡面看到手機，然後就可以直接拖曳檔案到NAS囉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Demo操作步驟：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＊需搭配QTS 4.3 &amp; Photo Station 5.4或之後版本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開啟Qphoto後登入NAS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預設進入shared photos頁面，即可看到右下角有拍照跟錄影按鈕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點選拍照或錄影按鈕，第一次使用的話，會要求選擇上傳路徑（注意：須上傳到共享的媒體資料夾，照片才可以在shared photos頁面看到）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開始拍照或錄影，完成後按左上角的回上一頁，回到shared photos頁面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如果上傳未完成，頁面最上方會出現即拍即傳上傳狀態，上傳完成的檔案會打勾，請在打勾後重新整理頁面，即可看到剛剛拍攝的檔案（注意：一定要用時間軸模式瀏覽，這樣最新拍攝的檔案才會在最上面，很明顯可以看到）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點開剛剛拍的影片或照片，給使用者看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Shape 6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4226" y="-18"/>
            <a:ext cx="9135516" cy="5138085"/>
          </a:xfrm>
          <a:prstGeom prst="rect">
            <a:avLst/>
          </a:prstGeom>
          <a:noFill/>
        </p:spPr>
      </p:pic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1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3730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11700" y="1214428"/>
            <a:ext cx="2807999" cy="3354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2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6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62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762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62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762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6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62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762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24037;&#20316;&#36914;&#34892;&#20013;\20170911&#30452;&#25773;&#27597;&#29256;16&#27604;9\20170918&#30452;&#25773;ppt&#20803;&#32032;\IMG_7405.MOV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jpe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工作進行中\20170911直播母版16比9\20170918直播ppt元素\NAS_OPEN_0918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564" y="-18"/>
            <a:ext cx="9124839" cy="5143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TS</a:t>
            </a:r>
            <a:r>
              <a:rPr lang="en-US" b="1" i="0" u="none" strike="noStrike" cap="none" spc="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-4</a:t>
            </a:r>
            <a:r>
              <a:rPr lang="en-US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31XeU </a:t>
            </a:r>
            <a:r>
              <a:rPr lang="en-US" dirty="0"/>
              <a:t>I/O highlights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285719" y="-714300"/>
            <a:ext cx="8520599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" name="Shape 166" descr="D:\Users\Joan Hsieh\Desktop\TS-431XU_SE\Photo\new\TS-431XU SE_Back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2214560"/>
            <a:ext cx="7849648" cy="118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Shape 166" descr="D:\Users\Joan Hsieh\Desktop\TS-431XU_SE\Photo\new\TS-431XU SE_Back.png"/>
          <p:cNvPicPr preferRelativeResize="0"/>
          <p:nvPr/>
        </p:nvPicPr>
        <p:blipFill rotWithShape="1">
          <a:blip r:embed="rId4">
            <a:alphaModFix/>
          </a:blip>
          <a:srcRect t="57396"/>
          <a:stretch/>
        </p:blipFill>
        <p:spPr>
          <a:xfrm>
            <a:off x="342675" y="3332181"/>
            <a:ext cx="7285158" cy="130329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矩形 46"/>
          <p:cNvSpPr/>
          <p:nvPr/>
        </p:nvSpPr>
        <p:spPr>
          <a:xfrm>
            <a:off x="71438" y="2143122"/>
            <a:ext cx="7786742" cy="1143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8" name="群組 47"/>
          <p:cNvGrpSpPr/>
          <p:nvPr/>
        </p:nvGrpSpPr>
        <p:grpSpPr>
          <a:xfrm>
            <a:off x="642942" y="2714626"/>
            <a:ext cx="8501058" cy="571504"/>
            <a:chOff x="642942" y="2714626"/>
            <a:chExt cx="8501058" cy="571504"/>
          </a:xfrm>
        </p:grpSpPr>
        <p:sp>
          <p:nvSpPr>
            <p:cNvPr id="49" name="圓角矩形 48"/>
            <p:cNvSpPr/>
            <p:nvPr/>
          </p:nvSpPr>
          <p:spPr>
            <a:xfrm>
              <a:off x="642942" y="2786064"/>
              <a:ext cx="6643734" cy="428628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0" name="Shape 181"/>
            <p:cNvCxnSpPr/>
            <p:nvPr/>
          </p:nvCxnSpPr>
          <p:spPr>
            <a:xfrm rot="10800000" flipV="1">
              <a:off x="7286676" y="3000378"/>
              <a:ext cx="642910" cy="2"/>
            </a:xfrm>
            <a:prstGeom prst="straightConnector1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51" name="Shape 170"/>
            <p:cNvSpPr txBox="1"/>
            <p:nvPr/>
          </p:nvSpPr>
          <p:spPr>
            <a:xfrm>
              <a:off x="8001024" y="2714626"/>
              <a:ext cx="1142976" cy="571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000000"/>
                </a:buClr>
                <a:buSzPct val="25000"/>
              </a:pPr>
              <a:r>
                <a:rPr lang="en-US" sz="1100" dirty="0" smtClean="0">
                  <a:solidFill>
                    <a:srgbClr val="0C0C0C"/>
                  </a:solidFill>
                </a:rPr>
                <a:t>4 x SATA 6Gb/s SSD or HDD slots</a:t>
              </a:r>
              <a:endParaRPr lang="en-US" sz="1100" dirty="0">
                <a:solidFill>
                  <a:srgbClr val="0C0C0C"/>
                </a:solidFill>
              </a:endParaRPr>
            </a:p>
          </p:txBody>
        </p:sp>
      </p:grpSp>
      <p:sp>
        <p:nvSpPr>
          <p:cNvPr id="56" name="Shape 108"/>
          <p:cNvSpPr/>
          <p:nvPr/>
        </p:nvSpPr>
        <p:spPr>
          <a:xfrm>
            <a:off x="1071538" y="1303785"/>
            <a:ext cx="7215238" cy="71437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148"/>
          <p:cNvSpPr/>
          <p:nvPr/>
        </p:nvSpPr>
        <p:spPr>
          <a:xfrm>
            <a:off x="5286380" y="1285866"/>
            <a:ext cx="500066" cy="714380"/>
          </a:xfrm>
          <a:prstGeom prst="chevron">
            <a:avLst>
              <a:gd name="adj" fmla="val 50000"/>
            </a:avLst>
          </a:prstGeom>
          <a:solidFill>
            <a:schemeClr val="lt1">
              <a:alpha val="17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5429256" y="1375222"/>
            <a:ext cx="2857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6600"/>
              </a:buClr>
              <a:buSzPct val="25000"/>
            </a:pPr>
            <a:r>
              <a:rPr lang="en-US" sz="1800" b="1" dirty="0" smtClean="0">
                <a:solidFill>
                  <a:schemeClr val="lt1"/>
                </a:solidFill>
              </a:rPr>
              <a:t>Individual </a:t>
            </a:r>
            <a:r>
              <a:rPr lang="en-US" sz="1800" b="1" dirty="0" err="1" smtClean="0">
                <a:solidFill>
                  <a:schemeClr val="lt1"/>
                </a:solidFill>
              </a:rPr>
              <a:t>GbE</a:t>
            </a:r>
            <a:r>
              <a:rPr lang="en-US" sz="1800" b="1" dirty="0" smtClean="0">
                <a:solidFill>
                  <a:schemeClr val="lt1"/>
                </a:solidFill>
              </a:rPr>
              <a:t> &amp; 10GbE LED on the front panel</a:t>
            </a:r>
            <a:endParaRPr lang="en-US" sz="1800" b="1" dirty="0">
              <a:solidFill>
                <a:schemeClr val="lt1"/>
              </a:solidFill>
            </a:endParaRPr>
          </a:p>
        </p:txBody>
      </p:sp>
      <p:pic>
        <p:nvPicPr>
          <p:cNvPr id="59" name="Shape 165" descr="D:\Users\Joan Hsieh\Desktop\TS-431XU_SE\Photo\new\TS-431XU SE_Front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315518" y="1415318"/>
            <a:ext cx="4012633" cy="51348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1" name="群組 80"/>
          <p:cNvGrpSpPr/>
          <p:nvPr/>
        </p:nvGrpSpPr>
        <p:grpSpPr>
          <a:xfrm>
            <a:off x="7143768" y="2214560"/>
            <a:ext cx="2000232" cy="428628"/>
            <a:chOff x="7143768" y="2214560"/>
            <a:chExt cx="2000232" cy="428628"/>
          </a:xfrm>
        </p:grpSpPr>
        <p:cxnSp>
          <p:nvCxnSpPr>
            <p:cNvPr id="82" name="Shape 181"/>
            <p:cNvCxnSpPr>
              <a:stCxn id="83" idx="1"/>
            </p:cNvCxnSpPr>
            <p:nvPr/>
          </p:nvCxnSpPr>
          <p:spPr>
            <a:xfrm rot="10800000" flipV="1">
              <a:off x="7143768" y="2357436"/>
              <a:ext cx="857256" cy="28575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83" name="Shape 195"/>
            <p:cNvSpPr txBox="1"/>
            <p:nvPr/>
          </p:nvSpPr>
          <p:spPr>
            <a:xfrm>
              <a:off x="8001024" y="2214560"/>
              <a:ext cx="1142976" cy="285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100" dirty="0" smtClean="0">
                  <a:solidFill>
                    <a:srgbClr val="0D0D0D"/>
                  </a:solidFill>
                </a:rPr>
                <a:t>Power button</a:t>
              </a:r>
              <a:endParaRPr lang="en-US" sz="1100" dirty="0">
                <a:solidFill>
                  <a:srgbClr val="0D0D0D"/>
                </a:solidFill>
              </a:endParaRPr>
            </a:p>
          </p:txBody>
        </p:sp>
      </p:grpSp>
      <p:grpSp>
        <p:nvGrpSpPr>
          <p:cNvPr id="84" name="群組 83"/>
          <p:cNvGrpSpPr/>
          <p:nvPr/>
        </p:nvGrpSpPr>
        <p:grpSpPr>
          <a:xfrm>
            <a:off x="0" y="4071948"/>
            <a:ext cx="1000100" cy="642942"/>
            <a:chOff x="0" y="4071948"/>
            <a:chExt cx="1000100" cy="642942"/>
          </a:xfrm>
        </p:grpSpPr>
        <p:sp>
          <p:nvSpPr>
            <p:cNvPr id="85" name="Shape 195"/>
            <p:cNvSpPr txBox="1"/>
            <p:nvPr/>
          </p:nvSpPr>
          <p:spPr>
            <a:xfrm>
              <a:off x="0" y="4429138"/>
              <a:ext cx="1000100" cy="285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100" dirty="0" smtClean="0">
                  <a:solidFill>
                    <a:srgbClr val="0D0D0D"/>
                  </a:solidFill>
                </a:rPr>
                <a:t>Reset button</a:t>
              </a:r>
              <a:endParaRPr lang="en-US" sz="1100" dirty="0">
                <a:solidFill>
                  <a:srgbClr val="0D0D0D"/>
                </a:solidFill>
              </a:endParaRPr>
            </a:p>
          </p:txBody>
        </p:sp>
        <p:cxnSp>
          <p:nvCxnSpPr>
            <p:cNvPr id="86" name="Shape 181"/>
            <p:cNvCxnSpPr/>
            <p:nvPr/>
          </p:nvCxnSpPr>
          <p:spPr>
            <a:xfrm rot="5400000" flipH="1" flipV="1">
              <a:off x="428588" y="4143394"/>
              <a:ext cx="357190" cy="214298"/>
            </a:xfrm>
            <a:prstGeom prst="bentConnector3">
              <a:avLst>
                <a:gd name="adj1" fmla="val 96747"/>
              </a:avLst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87" name="圓角矩形 86"/>
          <p:cNvSpPr/>
          <p:nvPr/>
        </p:nvSpPr>
        <p:spPr>
          <a:xfrm>
            <a:off x="3286116" y="1500180"/>
            <a:ext cx="1428760" cy="285752"/>
          </a:xfrm>
          <a:prstGeom prst="roundRect">
            <a:avLst>
              <a:gd name="adj" fmla="val 1559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</a:t>
            </a:r>
            <a:endParaRPr lang="zh-TW" altLang="en-US" dirty="0"/>
          </a:p>
        </p:txBody>
      </p:sp>
      <p:grpSp>
        <p:nvGrpSpPr>
          <p:cNvPr id="158" name="群組 157"/>
          <p:cNvGrpSpPr/>
          <p:nvPr/>
        </p:nvGrpSpPr>
        <p:grpSpPr>
          <a:xfrm>
            <a:off x="4429124" y="4071948"/>
            <a:ext cx="1714512" cy="660042"/>
            <a:chOff x="4429124" y="4071948"/>
            <a:chExt cx="1714512" cy="660042"/>
          </a:xfrm>
        </p:grpSpPr>
        <p:sp>
          <p:nvSpPr>
            <p:cNvPr id="69" name="Shape 195"/>
            <p:cNvSpPr txBox="1"/>
            <p:nvPr/>
          </p:nvSpPr>
          <p:spPr>
            <a:xfrm>
              <a:off x="4429124" y="4443957"/>
              <a:ext cx="1714512" cy="2880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100" dirty="0" smtClean="0">
                  <a:solidFill>
                    <a:srgbClr val="0C0C0C"/>
                  </a:solidFill>
                </a:rPr>
                <a:t>Kensington security slot</a:t>
              </a:r>
              <a:endParaRPr lang="en-US" sz="1100" dirty="0">
                <a:solidFill>
                  <a:srgbClr val="0C0C0C"/>
                </a:solidFill>
              </a:endParaRPr>
            </a:p>
          </p:txBody>
        </p:sp>
        <p:cxnSp>
          <p:nvCxnSpPr>
            <p:cNvPr id="135" name="Shape 181"/>
            <p:cNvCxnSpPr/>
            <p:nvPr/>
          </p:nvCxnSpPr>
          <p:spPr>
            <a:xfrm rot="5400000" flipH="1" flipV="1">
              <a:off x="5108183" y="4250145"/>
              <a:ext cx="357188" cy="794"/>
            </a:xfrm>
            <a:prstGeom prst="straightConnector1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65" name="群組 64"/>
          <p:cNvGrpSpPr/>
          <p:nvPr/>
        </p:nvGrpSpPr>
        <p:grpSpPr>
          <a:xfrm>
            <a:off x="1979712" y="3435846"/>
            <a:ext cx="4547667" cy="1493358"/>
            <a:chOff x="1979712" y="3435846"/>
            <a:chExt cx="4547667" cy="1493358"/>
          </a:xfrm>
        </p:grpSpPr>
        <p:grpSp>
          <p:nvGrpSpPr>
            <p:cNvPr id="71" name="群組 70"/>
            <p:cNvGrpSpPr/>
            <p:nvPr/>
          </p:nvGrpSpPr>
          <p:grpSpPr>
            <a:xfrm>
              <a:off x="1979712" y="3435846"/>
              <a:ext cx="4547667" cy="1493358"/>
              <a:chOff x="1979712" y="3435846"/>
              <a:chExt cx="4547667" cy="1493358"/>
            </a:xfrm>
          </p:grpSpPr>
          <p:sp>
            <p:nvSpPr>
              <p:cNvPr id="72" name="Shape 195"/>
              <p:cNvSpPr txBox="1"/>
              <p:nvPr/>
            </p:nvSpPr>
            <p:spPr>
              <a:xfrm>
                <a:off x="3786182" y="4731420"/>
                <a:ext cx="1214446" cy="1977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 algn="ctr">
                  <a:buClr>
                    <a:srgbClr val="595959"/>
                  </a:buClr>
                  <a:buSzPct val="25000"/>
                </a:pPr>
                <a:r>
                  <a:rPr lang="en-US" sz="1100" dirty="0" smtClean="0">
                    <a:solidFill>
                      <a:srgbClr val="0C0C0C"/>
                    </a:solidFill>
                  </a:rPr>
                  <a:t>4cm system fan</a:t>
                </a:r>
                <a:endParaRPr lang="en-US" sz="1100" dirty="0">
                  <a:solidFill>
                    <a:srgbClr val="0C0C0C"/>
                  </a:solidFill>
                </a:endParaRPr>
              </a:p>
            </p:txBody>
          </p:sp>
          <p:sp>
            <p:nvSpPr>
              <p:cNvPr id="73" name="Shape 171"/>
              <p:cNvSpPr/>
              <p:nvPr/>
            </p:nvSpPr>
            <p:spPr>
              <a:xfrm>
                <a:off x="1979712" y="3643338"/>
                <a:ext cx="648072" cy="656604"/>
              </a:xfrm>
              <a:prstGeom prst="rect">
                <a:avLst/>
              </a:prstGeom>
              <a:noFill/>
              <a:ln w="19050" cap="flat" cmpd="sng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Shape 171"/>
              <p:cNvSpPr/>
              <p:nvPr/>
            </p:nvSpPr>
            <p:spPr>
              <a:xfrm>
                <a:off x="4067944" y="3651870"/>
                <a:ext cx="648072" cy="656604"/>
              </a:xfrm>
              <a:prstGeom prst="rect">
                <a:avLst/>
              </a:prstGeom>
              <a:noFill/>
              <a:ln w="19050" cap="flat" cmpd="sng">
                <a:solidFill>
                  <a:srgbClr val="FF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Shape 171"/>
              <p:cNvSpPr/>
              <p:nvPr/>
            </p:nvSpPr>
            <p:spPr>
              <a:xfrm>
                <a:off x="5879307" y="3651870"/>
                <a:ext cx="648072" cy="656604"/>
              </a:xfrm>
              <a:prstGeom prst="rect">
                <a:avLst/>
              </a:prstGeom>
              <a:noFill/>
              <a:ln w="19050" cap="flat" cmpd="sng">
                <a:solidFill>
                  <a:srgbClr val="FF8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7" name="群組 152"/>
              <p:cNvGrpSpPr/>
              <p:nvPr/>
            </p:nvGrpSpPr>
            <p:grpSpPr>
              <a:xfrm>
                <a:off x="2303748" y="3435846"/>
                <a:ext cx="3924436" cy="216024"/>
                <a:chOff x="2303748" y="3435846"/>
                <a:chExt cx="3924436" cy="216024"/>
              </a:xfrm>
            </p:grpSpPr>
            <p:cxnSp>
              <p:nvCxnSpPr>
                <p:cNvPr id="78" name="肘形接點 140"/>
                <p:cNvCxnSpPr>
                  <a:stCxn id="73" idx="0"/>
                </p:cNvCxnSpPr>
                <p:nvPr/>
              </p:nvCxnSpPr>
              <p:spPr>
                <a:xfrm rot="5400000" flipH="1" flipV="1">
                  <a:off x="3298124" y="2441470"/>
                  <a:ext cx="207492" cy="2196244"/>
                </a:xfrm>
                <a:prstGeom prst="bentConnector2">
                  <a:avLst/>
                </a:prstGeom>
                <a:ln>
                  <a:solidFill>
                    <a:schemeClr val="accent1">
                      <a:lumMod val="75000"/>
                    </a:schemeClr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肘形接點 144"/>
                <p:cNvCxnSpPr>
                  <a:stCxn id="74" idx="0"/>
                </p:cNvCxnSpPr>
                <p:nvPr/>
              </p:nvCxnSpPr>
              <p:spPr>
                <a:xfrm rot="5400000" flipH="1" flipV="1">
                  <a:off x="5202070" y="2625756"/>
                  <a:ext cx="216024" cy="1836204"/>
                </a:xfrm>
                <a:prstGeom prst="bentConnector2">
                  <a:avLst/>
                </a:prstGeom>
                <a:ln>
                  <a:solidFill>
                    <a:schemeClr val="accent1">
                      <a:lumMod val="75000"/>
                    </a:schemeClr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接點 79"/>
                <p:cNvCxnSpPr/>
                <p:nvPr/>
              </p:nvCxnSpPr>
              <p:spPr>
                <a:xfrm>
                  <a:off x="6228184" y="3435846"/>
                  <a:ext cx="0" cy="216024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40" name="Shape 181"/>
            <p:cNvCxnSpPr/>
            <p:nvPr/>
          </p:nvCxnSpPr>
          <p:spPr>
            <a:xfrm rot="5400000" flipH="1" flipV="1">
              <a:off x="4143848" y="4500100"/>
              <a:ext cx="428628" cy="953"/>
            </a:xfrm>
            <a:prstGeom prst="straightConnector1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67" name="群組 66"/>
          <p:cNvGrpSpPr/>
          <p:nvPr/>
        </p:nvGrpSpPr>
        <p:grpSpPr>
          <a:xfrm>
            <a:off x="1000100" y="4143386"/>
            <a:ext cx="1928826" cy="571504"/>
            <a:chOff x="1000100" y="4143386"/>
            <a:chExt cx="1928826" cy="571504"/>
          </a:xfrm>
        </p:grpSpPr>
        <p:sp>
          <p:nvSpPr>
            <p:cNvPr id="68" name="Shape 195"/>
            <p:cNvSpPr txBox="1"/>
            <p:nvPr/>
          </p:nvSpPr>
          <p:spPr>
            <a:xfrm>
              <a:off x="1000100" y="4436181"/>
              <a:ext cx="1928826" cy="2787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595959"/>
                </a:buClr>
                <a:buSzPct val="25000"/>
              </a:pPr>
              <a:r>
                <a:rPr lang="en-US" sz="1100" dirty="0" smtClean="0">
                  <a:solidFill>
                    <a:srgbClr val="0C0C0C"/>
                  </a:solidFill>
                </a:rPr>
                <a:t>Built-in 10Gb SFP+ port</a:t>
              </a:r>
              <a:endParaRPr lang="en-US" sz="1100" dirty="0">
                <a:solidFill>
                  <a:srgbClr val="0C0C0C"/>
                </a:solidFill>
              </a:endParaRPr>
            </a:p>
          </p:txBody>
        </p:sp>
        <p:cxnSp>
          <p:nvCxnSpPr>
            <p:cNvPr id="70" name="Shape 181"/>
            <p:cNvCxnSpPr/>
            <p:nvPr/>
          </p:nvCxnSpPr>
          <p:spPr>
            <a:xfrm rot="16200000" flipV="1">
              <a:off x="1321572" y="4179105"/>
              <a:ext cx="357190" cy="28575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76" name="群組 75"/>
          <p:cNvGrpSpPr/>
          <p:nvPr/>
        </p:nvGrpSpPr>
        <p:grpSpPr>
          <a:xfrm>
            <a:off x="3000364" y="3821184"/>
            <a:ext cx="1357322" cy="884384"/>
            <a:chOff x="3000364" y="3821184"/>
            <a:chExt cx="1357322" cy="884384"/>
          </a:xfrm>
        </p:grpSpPr>
        <p:sp>
          <p:nvSpPr>
            <p:cNvPr id="89" name="矩形 88"/>
            <p:cNvSpPr/>
            <p:nvPr/>
          </p:nvSpPr>
          <p:spPr>
            <a:xfrm>
              <a:off x="3000364" y="4443958"/>
              <a:ext cx="135732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C0C0C"/>
                </a:buClr>
                <a:buSzPct val="25000"/>
              </a:pPr>
              <a:r>
                <a:rPr lang="en-US" sz="1100" dirty="0" smtClean="0">
                  <a:solidFill>
                    <a:srgbClr val="0C0C0C"/>
                  </a:solidFill>
                </a:rPr>
                <a:t>4 x USB 3.0 ports</a:t>
              </a:r>
              <a:endParaRPr lang="en-US" sz="1100" dirty="0">
                <a:solidFill>
                  <a:srgbClr val="0C0C0C"/>
                </a:solidFill>
              </a:endParaRPr>
            </a:p>
          </p:txBody>
        </p:sp>
        <p:sp>
          <p:nvSpPr>
            <p:cNvPr id="90" name="Shape 172"/>
            <p:cNvSpPr/>
            <p:nvPr/>
          </p:nvSpPr>
          <p:spPr>
            <a:xfrm>
              <a:off x="3345221" y="3821184"/>
              <a:ext cx="583838" cy="393640"/>
            </a:xfrm>
            <a:prstGeom prst="rect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cs typeface="微軟正黑體"/>
                <a:sym typeface="Arial"/>
              </a:endParaRPr>
            </a:p>
          </p:txBody>
        </p:sp>
        <p:cxnSp>
          <p:nvCxnSpPr>
            <p:cNvPr id="91" name="Shape 181"/>
            <p:cNvCxnSpPr/>
            <p:nvPr/>
          </p:nvCxnSpPr>
          <p:spPr>
            <a:xfrm flipV="1">
              <a:off x="3635896" y="4227934"/>
              <a:ext cx="0" cy="216022"/>
            </a:xfrm>
            <a:prstGeom prst="straightConnector1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92" name="群組 91"/>
          <p:cNvGrpSpPr/>
          <p:nvPr/>
        </p:nvGrpSpPr>
        <p:grpSpPr>
          <a:xfrm>
            <a:off x="2143108" y="3821184"/>
            <a:ext cx="1500198" cy="1179458"/>
            <a:chOff x="2143108" y="3821184"/>
            <a:chExt cx="1500198" cy="1179458"/>
          </a:xfrm>
        </p:grpSpPr>
        <p:grpSp>
          <p:nvGrpSpPr>
            <p:cNvPr id="93" name="群組 51"/>
            <p:cNvGrpSpPr/>
            <p:nvPr/>
          </p:nvGrpSpPr>
          <p:grpSpPr>
            <a:xfrm>
              <a:off x="2143108" y="3821184"/>
              <a:ext cx="1500198" cy="1179458"/>
              <a:chOff x="2143108" y="3821184"/>
              <a:chExt cx="1500198" cy="1179458"/>
            </a:xfrm>
          </p:grpSpPr>
          <p:sp>
            <p:nvSpPr>
              <p:cNvPr id="95" name="Shape 172"/>
              <p:cNvSpPr/>
              <p:nvPr/>
            </p:nvSpPr>
            <p:spPr>
              <a:xfrm>
                <a:off x="2699791" y="3821184"/>
                <a:ext cx="657795" cy="393640"/>
              </a:xfrm>
              <a:prstGeom prst="rect">
                <a:avLst/>
              </a:prstGeom>
              <a:noFill/>
              <a:ln w="19050" cap="flat" cmpd="sng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/>
                  <a:ea typeface="微軟正黑體"/>
                  <a:cs typeface="微軟正黑體"/>
                  <a:sym typeface="Arial"/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2143108" y="4739032"/>
                <a:ext cx="1500198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Clr>
                    <a:srgbClr val="0C0C0C"/>
                  </a:buClr>
                  <a:buSzPct val="25000"/>
                </a:pPr>
                <a:r>
                  <a:rPr lang="en-US" sz="1100" dirty="0" smtClean="0">
                    <a:solidFill>
                      <a:srgbClr val="0C0C0C"/>
                    </a:solidFill>
                  </a:rPr>
                  <a:t>2 x </a:t>
                </a:r>
                <a:r>
                  <a:rPr lang="en-US" sz="1100" dirty="0" err="1" smtClean="0">
                    <a:solidFill>
                      <a:srgbClr val="0C0C0C"/>
                    </a:solidFill>
                  </a:rPr>
                  <a:t>GbE</a:t>
                </a:r>
                <a:r>
                  <a:rPr lang="en-US" sz="1100" dirty="0" smtClean="0">
                    <a:solidFill>
                      <a:srgbClr val="0C0C0C"/>
                    </a:solidFill>
                  </a:rPr>
                  <a:t> RJ-45 ports</a:t>
                </a:r>
                <a:endParaRPr lang="en-US" sz="1100" dirty="0">
                  <a:solidFill>
                    <a:srgbClr val="0C0C0C"/>
                  </a:solidFill>
                </a:endParaRPr>
              </a:p>
            </p:txBody>
          </p:sp>
        </p:grpSp>
        <p:cxnSp>
          <p:nvCxnSpPr>
            <p:cNvPr id="94" name="Shape 181"/>
            <p:cNvCxnSpPr/>
            <p:nvPr/>
          </p:nvCxnSpPr>
          <p:spPr>
            <a:xfrm rot="5400000" flipH="1" flipV="1">
              <a:off x="2750331" y="4464856"/>
              <a:ext cx="500066" cy="3"/>
            </a:xfrm>
            <a:prstGeom prst="straightConnector1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98" name="群組 97"/>
          <p:cNvGrpSpPr/>
          <p:nvPr/>
        </p:nvGrpSpPr>
        <p:grpSpPr>
          <a:xfrm>
            <a:off x="571472" y="4214825"/>
            <a:ext cx="1071570" cy="785817"/>
            <a:chOff x="571472" y="4214825"/>
            <a:chExt cx="1071570" cy="785817"/>
          </a:xfrm>
        </p:grpSpPr>
        <p:sp>
          <p:nvSpPr>
            <p:cNvPr id="99" name="矩形 98"/>
            <p:cNvSpPr/>
            <p:nvPr/>
          </p:nvSpPr>
          <p:spPr>
            <a:xfrm>
              <a:off x="571472" y="4739032"/>
              <a:ext cx="107157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100" dirty="0" smtClean="0"/>
                <a:t>Console port</a:t>
              </a:r>
              <a:endParaRPr lang="zh-TW" altLang="en-US" sz="1100" dirty="0"/>
            </a:p>
          </p:txBody>
        </p:sp>
        <p:cxnSp>
          <p:nvCxnSpPr>
            <p:cNvPr id="100" name="Shape 181"/>
            <p:cNvCxnSpPr/>
            <p:nvPr/>
          </p:nvCxnSpPr>
          <p:spPr>
            <a:xfrm rot="5400000" flipH="1" flipV="1">
              <a:off x="821507" y="4464856"/>
              <a:ext cx="500066" cy="3"/>
            </a:xfrm>
            <a:prstGeom prst="straightConnector1">
              <a:avLst/>
            </a:prstGeom>
            <a:noFill/>
            <a:ln w="19050" cap="flat" cmpd="sng">
              <a:solidFill>
                <a:srgbClr val="FF8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dirty="0"/>
              <a:t>Deployable short-depth chassis </a:t>
            </a: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TS</a:t>
            </a:r>
            <a:r>
              <a:rPr lang="en-US" sz="3200" b="1" i="0" u="none" strike="noStrike" cap="none" spc="3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-4</a:t>
            </a: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31XeU</a:t>
            </a:r>
          </a:p>
        </p:txBody>
      </p:sp>
      <p:pic>
        <p:nvPicPr>
          <p:cNvPr id="10" name="Shape 14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1071552"/>
            <a:ext cx="4857752" cy="4058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群組 10"/>
          <p:cNvGrpSpPr/>
          <p:nvPr/>
        </p:nvGrpSpPr>
        <p:grpSpPr>
          <a:xfrm>
            <a:off x="1643042" y="3429006"/>
            <a:ext cx="1857388" cy="1214446"/>
            <a:chOff x="1693390" y="1216708"/>
            <a:chExt cx="1928826" cy="1143008"/>
          </a:xfrm>
        </p:grpSpPr>
        <p:sp>
          <p:nvSpPr>
            <p:cNvPr id="12" name="圓角矩形 11"/>
            <p:cNvSpPr/>
            <p:nvPr/>
          </p:nvSpPr>
          <p:spPr>
            <a:xfrm>
              <a:off x="1693390" y="1216708"/>
              <a:ext cx="1862315" cy="1143008"/>
            </a:xfrm>
            <a:prstGeom prst="roundRect">
              <a:avLst>
                <a:gd name="adj" fmla="val 10972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693390" y="1349559"/>
              <a:ext cx="1928826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050" b="1" dirty="0" smtClean="0"/>
                <a:t>Compatible with standard ANSI/EIA-RS-310-D </a:t>
              </a:r>
            </a:p>
            <a:p>
              <a:r>
                <a:rPr lang="en-US" altLang="zh-TW" sz="1050" b="1" dirty="0" smtClean="0"/>
                <a:t>19-inch rack</a:t>
              </a:r>
            </a:p>
            <a:p>
              <a:r>
                <a:rPr lang="en-US" altLang="zh-TW" sz="1050" b="1" dirty="0" smtClean="0"/>
                <a:t>With optional </a:t>
              </a:r>
            </a:p>
            <a:p>
              <a:r>
                <a:rPr lang="en-US" altLang="zh-TW" sz="1050" b="1" dirty="0" smtClean="0">
                  <a:solidFill>
                    <a:srgbClr val="303F97"/>
                  </a:solidFill>
                </a:rPr>
                <a:t>RAIL-B02 Rail Kits</a:t>
              </a:r>
              <a:endParaRPr lang="en-US" altLang="zh-TW" sz="1050" b="1" dirty="0">
                <a:solidFill>
                  <a:srgbClr val="303F97"/>
                </a:solidFill>
              </a:endParaRPr>
            </a:p>
          </p:txBody>
        </p:sp>
      </p:grpSp>
      <p:pic>
        <p:nvPicPr>
          <p:cNvPr id="14" name="圖片 13" descr="TS-431XeU_俯角尺寸-去底_W1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74" y="1008024"/>
            <a:ext cx="6553358" cy="3563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dirty="0"/>
              <a:t>Environment friendly design of TS</a:t>
            </a:r>
            <a:r>
              <a:rPr lang="en-US" spc="300" dirty="0"/>
              <a:t>-4</a:t>
            </a:r>
            <a:r>
              <a:rPr lang="en-US" dirty="0"/>
              <a:t>31XeU</a:t>
            </a:r>
          </a:p>
        </p:txBody>
      </p:sp>
      <p:sp>
        <p:nvSpPr>
          <p:cNvPr id="347" name="Shape 347"/>
          <p:cNvSpPr txBox="1"/>
          <p:nvPr/>
        </p:nvSpPr>
        <p:spPr>
          <a:xfrm>
            <a:off x="179500" y="1347620"/>
            <a:ext cx="2376300" cy="55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100W open frame</a:t>
            </a:r>
            <a:r>
              <a:rPr lang="en-US" sz="1200">
                <a:solidFill>
                  <a:srgbClr val="0C0C0C"/>
                </a:solidFill>
              </a:rPr>
              <a:t>, noise-reduced,</a:t>
            </a:r>
            <a:r>
              <a:rPr lang="en-US" sz="12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f</a:t>
            </a:r>
            <a:r>
              <a:rPr lang="en-US" sz="1200">
                <a:solidFill>
                  <a:srgbClr val="0C0C0C"/>
                </a:solidFill>
              </a:rPr>
              <a:t>anless PSU</a:t>
            </a:r>
          </a:p>
        </p:txBody>
      </p:sp>
      <p:sp>
        <p:nvSpPr>
          <p:cNvPr id="349" name="Shape 349"/>
          <p:cNvSpPr txBox="1"/>
          <p:nvPr/>
        </p:nvSpPr>
        <p:spPr>
          <a:xfrm>
            <a:off x="2339749" y="1347625"/>
            <a:ext cx="1512900" cy="43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>
                <a:solidFill>
                  <a:srgbClr val="0C0C0C"/>
                </a:solidFill>
              </a:rPr>
              <a:t>Three</a:t>
            </a:r>
            <a:r>
              <a:rPr lang="en-US" sz="12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 4cm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200">
                <a:solidFill>
                  <a:srgbClr val="0C0C0C"/>
                </a:solidFill>
              </a:rPr>
              <a:t>quiet system fans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357158" y="4214824"/>
            <a:ext cx="6143668" cy="1177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000" dirty="0" smtClean="0">
                <a:solidFill>
                  <a:srgbClr val="262626"/>
                </a:solidFill>
              </a:rPr>
              <a:t>Power </a:t>
            </a:r>
            <a:r>
              <a:rPr lang="en-US" sz="1000" dirty="0">
                <a:solidFill>
                  <a:srgbClr val="262626"/>
                </a:solidFill>
              </a:rPr>
              <a:t>consumption is measured when fully loaded with 2TB NAS drives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000" b="0" i="0" u="none" strike="noStrike" cap="none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Noise </a:t>
            </a:r>
            <a:r>
              <a:rPr lang="en-US" sz="10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level test </a:t>
            </a:r>
            <a:r>
              <a:rPr lang="en-US" sz="1000" dirty="0">
                <a:solidFill>
                  <a:srgbClr val="262626"/>
                </a:solidFill>
              </a:rPr>
              <a:t>environment</a:t>
            </a:r>
            <a:r>
              <a:rPr lang="en-US" sz="10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900" dirty="0">
                <a:solidFill>
                  <a:srgbClr val="262222"/>
                </a:solidFill>
              </a:rPr>
              <a:t>Refer to ISO 7779 ; Maximum HDD loaded ; Bystander Position ; Average data from 1 meter in front of operating NAS.</a:t>
            </a:r>
            <a:r>
              <a:rPr lang="en-US" sz="10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(Using TS-431XU as </a:t>
            </a:r>
            <a:r>
              <a:rPr lang="en-US" sz="1000" dirty="0">
                <a:solidFill>
                  <a:srgbClr val="262626"/>
                </a:solidFill>
              </a:rPr>
              <a:t>reference of </a:t>
            </a:r>
            <a:r>
              <a:rPr lang="en-US" sz="10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1U single</a:t>
            </a:r>
            <a:r>
              <a:rPr lang="en-US" sz="1000" dirty="0">
                <a:solidFill>
                  <a:srgbClr val="262626"/>
                </a:solidFill>
              </a:rPr>
              <a:t>-PSU </a:t>
            </a:r>
            <a:r>
              <a:rPr lang="en-US" sz="1000" dirty="0" err="1">
                <a:solidFill>
                  <a:srgbClr val="262626"/>
                </a:solidFill>
              </a:rPr>
              <a:t>rackmount</a:t>
            </a:r>
            <a:r>
              <a:rPr lang="en-US" sz="1000" dirty="0">
                <a:solidFill>
                  <a:srgbClr val="262626"/>
                </a:solidFill>
              </a:rPr>
              <a:t> server</a:t>
            </a:r>
            <a:r>
              <a:rPr lang="en-US" sz="10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grpSp>
        <p:nvGrpSpPr>
          <p:cNvPr id="356" name="Shape 356"/>
          <p:cNvGrpSpPr/>
          <p:nvPr/>
        </p:nvGrpSpPr>
        <p:grpSpPr>
          <a:xfrm>
            <a:off x="179512" y="1635646"/>
            <a:ext cx="3540438" cy="2548646"/>
            <a:chOff x="395536" y="1635646"/>
            <a:chExt cx="3540438" cy="2548646"/>
          </a:xfrm>
        </p:grpSpPr>
        <p:grpSp>
          <p:nvGrpSpPr>
            <p:cNvPr id="357" name="Shape 357"/>
            <p:cNvGrpSpPr/>
            <p:nvPr/>
          </p:nvGrpSpPr>
          <p:grpSpPr>
            <a:xfrm>
              <a:off x="395536" y="1635646"/>
              <a:ext cx="3540438" cy="2548646"/>
              <a:chOff x="1031562" y="1153791"/>
              <a:chExt cx="4044494" cy="2908685"/>
            </a:xfrm>
          </p:grpSpPr>
          <p:pic>
            <p:nvPicPr>
              <p:cNvPr id="358" name="Shape 358"/>
              <p:cNvPicPr preferRelativeResize="0"/>
              <p:nvPr/>
            </p:nvPicPr>
            <p:blipFill rotWithShape="1">
              <a:blip r:embed="rId3">
                <a:alphaModFix/>
              </a:blip>
              <a:srcRect r="4434" b="2860"/>
              <a:stretch/>
            </p:blipFill>
            <p:spPr>
              <a:xfrm>
                <a:off x="1031562" y="1153791"/>
                <a:ext cx="4044494" cy="29086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9" name="Shape 359"/>
              <p:cNvSpPr/>
              <p:nvPr/>
            </p:nvSpPr>
            <p:spPr>
              <a:xfrm>
                <a:off x="1764024" y="1796703"/>
                <a:ext cx="1239329" cy="771921"/>
              </a:xfrm>
              <a:prstGeom prst="rect">
                <a:avLst/>
              </a:prstGeom>
              <a:solidFill>
                <a:srgbClr val="7030A0">
                  <a:alpha val="29803"/>
                </a:srgb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1836032" y="1646874"/>
                <a:ext cx="2736303" cy="113823"/>
              </a:xfrm>
              <a:prstGeom prst="rect">
                <a:avLst/>
              </a:prstGeom>
              <a:solidFill>
                <a:srgbClr val="7030A0">
                  <a:alpha val="29803"/>
                </a:srgb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61" name="Shape 361"/>
            <p:cNvCxnSpPr>
              <a:endCxn id="359" idx="1"/>
            </p:cNvCxnSpPr>
            <p:nvPr/>
          </p:nvCxnSpPr>
          <p:spPr>
            <a:xfrm rot="-5400000" flipH="1">
              <a:off x="563912" y="2064364"/>
              <a:ext cx="758400" cy="187200"/>
            </a:xfrm>
            <a:prstGeom prst="bentConnector2">
              <a:avLst/>
            </a:prstGeom>
            <a:noFill/>
            <a:ln w="19050" cap="flat" cmpd="sng">
              <a:solidFill>
                <a:srgbClr val="FF1199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362" name="Shape 362"/>
            <p:cNvCxnSpPr/>
            <p:nvPr/>
          </p:nvCxnSpPr>
          <p:spPr>
            <a:xfrm>
              <a:off x="3203848" y="1823303"/>
              <a:ext cx="0" cy="240193"/>
            </a:xfrm>
            <a:prstGeom prst="straightConnector1">
              <a:avLst/>
            </a:prstGeom>
            <a:noFill/>
            <a:ln w="19050" cap="flat" cmpd="sng">
              <a:solidFill>
                <a:srgbClr val="FF1199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30" name="矩形 29"/>
          <p:cNvSpPr/>
          <p:nvPr/>
        </p:nvSpPr>
        <p:spPr>
          <a:xfrm>
            <a:off x="356596" y="4286262"/>
            <a:ext cx="72000" cy="72000"/>
          </a:xfrm>
          <a:prstGeom prst="rect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356596" y="4450080"/>
            <a:ext cx="72000" cy="72000"/>
          </a:xfrm>
          <a:prstGeom prst="rect">
            <a:avLst/>
          </a:prstGeom>
          <a:solidFill>
            <a:schemeClr val="accent4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3" name="圓角矩形 52"/>
          <p:cNvSpPr/>
          <p:nvPr/>
        </p:nvSpPr>
        <p:spPr>
          <a:xfrm>
            <a:off x="3923928" y="2928940"/>
            <a:ext cx="3434154" cy="1214446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  <a:alpha val="14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3923928" y="1419622"/>
            <a:ext cx="4720038" cy="1509318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214810" y="2928940"/>
            <a:ext cx="2786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595959"/>
              </a:buClr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Noise level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56" name="群組 55"/>
          <p:cNvGrpSpPr/>
          <p:nvPr/>
        </p:nvGrpSpPr>
        <p:grpSpPr>
          <a:xfrm>
            <a:off x="6058518" y="1827365"/>
            <a:ext cx="1728192" cy="887261"/>
            <a:chOff x="6732240" y="1563638"/>
            <a:chExt cx="1728192" cy="887261"/>
          </a:xfrm>
        </p:grpSpPr>
        <p:sp>
          <p:nvSpPr>
            <p:cNvPr id="57" name="Shape 232"/>
            <p:cNvSpPr/>
            <p:nvPr/>
          </p:nvSpPr>
          <p:spPr>
            <a:xfrm>
              <a:off x="6732240" y="1563638"/>
              <a:ext cx="1728192" cy="865236"/>
            </a:xfrm>
            <a:prstGeom prst="roundRect">
              <a:avLst>
                <a:gd name="adj" fmla="val 13182"/>
              </a:avLst>
            </a:prstGeom>
            <a:solidFill>
              <a:srgbClr val="06B4C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747630" y="1566886"/>
              <a:ext cx="16974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chemeClr val="lt1"/>
                </a:buClr>
              </a:pPr>
              <a:r>
                <a:rPr lang="en-US" b="1" dirty="0" smtClean="0">
                  <a:solidFill>
                    <a:schemeClr val="lt1"/>
                  </a:solidFill>
                </a:rPr>
                <a:t>HDD sleep</a:t>
              </a:r>
              <a:endParaRPr lang="en-US" b="1" dirty="0">
                <a:solidFill>
                  <a:schemeClr val="lt1"/>
                </a:solidFill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6881956" y="1835936"/>
              <a:ext cx="142876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303F97"/>
                  </a:solidFill>
                  <a:latin typeface="+mn-lt"/>
                  <a:ea typeface="微軟正黑體" pitchFamily="34" charset="-120"/>
                </a:rPr>
                <a:t>12.42 W</a:t>
              </a:r>
              <a:endParaRPr lang="zh-TW" altLang="en-US" sz="1800" dirty="0">
                <a:solidFill>
                  <a:srgbClr val="303F97"/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7000892" y="2143122"/>
              <a:ext cx="135732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22.43W</a:t>
              </a:r>
              <a:r>
                <a:rPr lang="zh-TW" altLang="en-US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 *</a:t>
              </a:r>
              <a:endParaRPr lang="zh-TW" altLang="en-US" dirty="0">
                <a:solidFill>
                  <a:schemeClr val="bg1"/>
                </a:solidFill>
                <a:latin typeface="+mn-lt"/>
                <a:ea typeface="微軟正黑體" pitchFamily="34" charset="-120"/>
              </a:endParaRPr>
            </a:p>
          </p:txBody>
        </p:sp>
      </p:grpSp>
      <p:sp>
        <p:nvSpPr>
          <p:cNvPr id="61" name="Shape 232"/>
          <p:cNvSpPr/>
          <p:nvPr/>
        </p:nvSpPr>
        <p:spPr>
          <a:xfrm>
            <a:off x="4286248" y="1827365"/>
            <a:ext cx="1650734" cy="865236"/>
          </a:xfrm>
          <a:prstGeom prst="roundRect">
            <a:avLst>
              <a:gd name="adj" fmla="val 13182"/>
            </a:avLst>
          </a:prstGeom>
          <a:solidFill>
            <a:srgbClr val="06B4C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4235111" y="1827763"/>
            <a:ext cx="169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chemeClr val="lt1"/>
              </a:buClr>
            </a:pPr>
            <a:r>
              <a:rPr lang="en-US" b="1" dirty="0" smtClean="0">
                <a:solidFill>
                  <a:schemeClr val="lt1"/>
                </a:solidFill>
              </a:rPr>
              <a:t>In</a:t>
            </a:r>
            <a:r>
              <a:rPr lang="zh-TW" altLang="en-US" b="1" dirty="0" smtClean="0">
                <a:solidFill>
                  <a:schemeClr val="lt1"/>
                </a:solidFill>
              </a:rPr>
              <a:t> </a:t>
            </a:r>
            <a:r>
              <a:rPr lang="en-US" b="1" dirty="0" smtClean="0">
                <a:solidFill>
                  <a:schemeClr val="lt1"/>
                </a:solidFill>
              </a:rPr>
              <a:t>operation</a:t>
            </a:r>
            <a:endParaRPr lang="en-US" b="1" dirty="0">
              <a:solidFill>
                <a:schemeClr val="lt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4482294" y="2108955"/>
            <a:ext cx="1290871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303F97"/>
                </a:solidFill>
                <a:latin typeface="+mn-lt"/>
                <a:ea typeface="微軟正黑體" pitchFamily="34" charset="-120"/>
              </a:rPr>
              <a:t>30.99W</a:t>
            </a:r>
            <a:endParaRPr lang="zh-TW" altLang="en-US" sz="1800" dirty="0">
              <a:solidFill>
                <a:srgbClr val="303F97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540165" y="2428874"/>
            <a:ext cx="13177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36.99W</a:t>
            </a:r>
            <a:r>
              <a:rPr lang="zh-TW" altLang="en-US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*</a:t>
            </a:r>
            <a:endPara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TW" altLang="en-US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grpSp>
        <p:nvGrpSpPr>
          <p:cNvPr id="65" name="群組 64"/>
          <p:cNvGrpSpPr/>
          <p:nvPr/>
        </p:nvGrpSpPr>
        <p:grpSpPr>
          <a:xfrm>
            <a:off x="4286248" y="3357568"/>
            <a:ext cx="1714513" cy="717387"/>
            <a:chOff x="5500692" y="2643188"/>
            <a:chExt cx="1564797" cy="717387"/>
          </a:xfrm>
        </p:grpSpPr>
        <p:sp>
          <p:nvSpPr>
            <p:cNvPr id="66" name="Shape 232"/>
            <p:cNvSpPr/>
            <p:nvPr/>
          </p:nvSpPr>
          <p:spPr>
            <a:xfrm>
              <a:off x="5500692" y="2643188"/>
              <a:ext cx="1564796" cy="668658"/>
            </a:xfrm>
            <a:prstGeom prst="roundRect">
              <a:avLst>
                <a:gd name="adj" fmla="val 1318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5611272" y="2728200"/>
              <a:ext cx="134363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20.3 dB(A)</a:t>
              </a:r>
              <a:endParaRPr lang="zh-TW" altLang="en-US" sz="1800" dirty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5500694" y="3052798"/>
              <a:ext cx="15647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37.7</a:t>
              </a:r>
              <a:r>
                <a:rPr lang="zh-TW" altLang="en-US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 </a:t>
              </a:r>
              <a:r>
                <a:rPr lang="en-US" altLang="zh-TW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dB (A) </a:t>
              </a:r>
              <a:r>
                <a:rPr lang="zh-TW" altLang="en-US" b="1" dirty="0" smtClean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*</a:t>
              </a:r>
              <a:endParaRPr lang="zh-TW" altLang="en-US" b="1" dirty="0">
                <a:solidFill>
                  <a:schemeClr val="bg1"/>
                </a:solidFill>
                <a:latin typeface="+mn-lt"/>
                <a:ea typeface="微軟正黑體" pitchFamily="34" charset="-120"/>
              </a:endParaRPr>
            </a:p>
          </p:txBody>
        </p:sp>
      </p:grpSp>
      <p:sp>
        <p:nvSpPr>
          <p:cNvPr id="69" name="矩形 68"/>
          <p:cNvSpPr/>
          <p:nvPr/>
        </p:nvSpPr>
        <p:spPr>
          <a:xfrm>
            <a:off x="4235112" y="1395705"/>
            <a:ext cx="31229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buClr>
                <a:srgbClr val="595959"/>
              </a:buClr>
              <a:buSzPct val="25000"/>
            </a:pPr>
            <a:r>
              <a:rPr lang="en-US" sz="2400" b="1" dirty="0" smtClean="0">
                <a:solidFill>
                  <a:srgbClr val="482F97"/>
                </a:solidFill>
              </a:rPr>
              <a:t>Power consumption</a:t>
            </a:r>
            <a:endParaRPr lang="zh-TW" altLang="en-US" sz="2400" b="1" dirty="0">
              <a:solidFill>
                <a:srgbClr val="303F97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3857620" y="1357304"/>
            <a:ext cx="256338" cy="256338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/>
          <p:cNvSpPr/>
          <p:nvPr/>
        </p:nvSpPr>
        <p:spPr>
          <a:xfrm>
            <a:off x="3857620" y="2865325"/>
            <a:ext cx="256338" cy="25633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 71"/>
          <p:cNvSpPr/>
          <p:nvPr/>
        </p:nvSpPr>
        <p:spPr>
          <a:xfrm>
            <a:off x="6072198" y="3857634"/>
            <a:ext cx="1285884" cy="21431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en-US" altLang="zh-TW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</a:t>
            </a:r>
            <a:r>
              <a:rPr lang="en-US" sz="800" b="1" dirty="0" smtClean="0">
                <a:solidFill>
                  <a:schemeClr val="dk2"/>
                </a:solidFill>
              </a:rPr>
              <a:t>reference 1U server</a:t>
            </a:r>
          </a:p>
        </p:txBody>
      </p:sp>
      <p:sp>
        <p:nvSpPr>
          <p:cNvPr id="73" name="矩形 72"/>
          <p:cNvSpPr/>
          <p:nvPr/>
        </p:nvSpPr>
        <p:spPr>
          <a:xfrm>
            <a:off x="7429520" y="2714626"/>
            <a:ext cx="1285884" cy="21431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en-US" altLang="zh-TW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* </a:t>
            </a:r>
            <a:r>
              <a:rPr lang="en-US" sz="800" b="1" dirty="0" smtClean="0">
                <a:solidFill>
                  <a:schemeClr val="dk2"/>
                </a:solidFill>
              </a:rPr>
              <a:t>reference 1U server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hape 181"/>
          <p:cNvCxnSpPr/>
          <p:nvPr/>
        </p:nvCxnSpPr>
        <p:spPr>
          <a:xfrm rot="10800000" flipH="1" flipV="1">
            <a:off x="3143240" y="2428874"/>
            <a:ext cx="1000132" cy="504056"/>
          </a:xfrm>
          <a:prstGeom prst="bentConnector3">
            <a:avLst>
              <a:gd name="adj1" fmla="val 78868"/>
            </a:avLst>
          </a:prstGeom>
          <a:noFill/>
          <a:ln w="57150" cap="flat" cmpd="sng">
            <a:solidFill>
              <a:srgbClr val="18ABE9"/>
            </a:solidFill>
            <a:prstDash val="solid"/>
            <a:round/>
            <a:headEnd type="none" w="med" len="med"/>
            <a:tailEnd type="none" w="lg" len="lg"/>
          </a:ln>
        </p:spPr>
      </p:cxnSp>
      <p:cxnSp>
        <p:nvCxnSpPr>
          <p:cNvPr id="82" name="Shape 181"/>
          <p:cNvCxnSpPr/>
          <p:nvPr/>
        </p:nvCxnSpPr>
        <p:spPr>
          <a:xfrm>
            <a:off x="3286116" y="2428874"/>
            <a:ext cx="1285883" cy="504056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rgbClr val="303F97"/>
            </a:solidFill>
            <a:prstDash val="sysDash"/>
            <a:round/>
            <a:headEnd type="none" w="med" len="med"/>
            <a:tailEnd type="none" w="lg" len="lg"/>
          </a:ln>
        </p:spPr>
      </p:cxnSp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dirty="0">
                <a:solidFill>
                  <a:srgbClr val="FFFFFF"/>
                </a:solidFill>
              </a:rPr>
              <a:t>Online </a:t>
            </a:r>
            <a:r>
              <a:rPr lang="en-US" dirty="0" smtClean="0">
                <a:solidFill>
                  <a:srgbClr val="FFFFFF"/>
                </a:solidFill>
              </a:rPr>
              <a:t>capacity expanding </a:t>
            </a:r>
            <a:r>
              <a:rPr lang="en-US" dirty="0">
                <a:solidFill>
                  <a:srgbClr val="FFFFFF"/>
                </a:solidFill>
              </a:rPr>
              <a:t>via USB JBOD</a:t>
            </a:r>
          </a:p>
        </p:txBody>
      </p:sp>
      <p:grpSp>
        <p:nvGrpSpPr>
          <p:cNvPr id="92" name="群組 91"/>
          <p:cNvGrpSpPr/>
          <p:nvPr/>
        </p:nvGrpSpPr>
        <p:grpSpPr>
          <a:xfrm>
            <a:off x="7985494" y="2143122"/>
            <a:ext cx="15530" cy="1143008"/>
            <a:chOff x="8072462" y="2071684"/>
            <a:chExt cx="15530" cy="1143008"/>
          </a:xfrm>
        </p:grpSpPr>
        <p:cxnSp>
          <p:nvCxnSpPr>
            <p:cNvPr id="36" name="Shape 181"/>
            <p:cNvCxnSpPr/>
            <p:nvPr/>
          </p:nvCxnSpPr>
          <p:spPr>
            <a:xfrm rot="5400000">
              <a:off x="7508723" y="2635423"/>
              <a:ext cx="1143008" cy="15530"/>
            </a:xfrm>
            <a:prstGeom prst="straightConnector1">
              <a:avLst/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lg" len="lg"/>
            </a:ln>
          </p:spPr>
        </p:cxnSp>
        <p:cxnSp>
          <p:nvCxnSpPr>
            <p:cNvPr id="37" name="Shape 181"/>
            <p:cNvCxnSpPr/>
            <p:nvPr/>
          </p:nvCxnSpPr>
          <p:spPr>
            <a:xfrm rot="5400000">
              <a:off x="7537601" y="2665812"/>
              <a:ext cx="1083739" cy="14015"/>
            </a:xfrm>
            <a:prstGeom prst="straightConnector1">
              <a:avLst/>
            </a:prstGeom>
            <a:noFill/>
            <a:ln w="57150" cap="flat" cmpd="sng">
              <a:solidFill>
                <a:srgbClr val="303F97"/>
              </a:solidFill>
              <a:prstDash val="sysDash"/>
              <a:round/>
              <a:headEnd type="none" w="med" len="med"/>
              <a:tailEnd type="none" w="lg" len="lg"/>
            </a:ln>
          </p:spPr>
        </p:cxnSp>
      </p:grpSp>
      <p:grpSp>
        <p:nvGrpSpPr>
          <p:cNvPr id="38" name="群組 37"/>
          <p:cNvGrpSpPr/>
          <p:nvPr/>
        </p:nvGrpSpPr>
        <p:grpSpPr>
          <a:xfrm>
            <a:off x="3357554" y="3714758"/>
            <a:ext cx="1257358" cy="868698"/>
            <a:chOff x="1141031" y="3286126"/>
            <a:chExt cx="1257358" cy="1014814"/>
          </a:xfrm>
        </p:grpSpPr>
        <p:grpSp>
          <p:nvGrpSpPr>
            <p:cNvPr id="39" name="群組 29"/>
            <p:cNvGrpSpPr/>
            <p:nvPr/>
          </p:nvGrpSpPr>
          <p:grpSpPr>
            <a:xfrm>
              <a:off x="1141031" y="3286126"/>
              <a:ext cx="1257358" cy="857264"/>
              <a:chOff x="1763857" y="3507851"/>
              <a:chExt cx="1257358" cy="1008122"/>
            </a:xfrm>
          </p:grpSpPr>
          <p:sp>
            <p:nvSpPr>
              <p:cNvPr id="41" name="Shape 340"/>
              <p:cNvSpPr/>
              <p:nvPr/>
            </p:nvSpPr>
            <p:spPr>
              <a:xfrm>
                <a:off x="1763857" y="3507859"/>
                <a:ext cx="1120348" cy="1008114"/>
              </a:xfrm>
              <a:prstGeom prst="homePlate">
                <a:avLst>
                  <a:gd name="adj" fmla="val 0"/>
                </a:avLst>
              </a:prstGeom>
              <a:solidFill>
                <a:srgbClr val="B7ECF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Shape 340"/>
              <p:cNvSpPr/>
              <p:nvPr/>
            </p:nvSpPr>
            <p:spPr>
              <a:xfrm>
                <a:off x="2835427" y="3507851"/>
                <a:ext cx="185788" cy="1008111"/>
              </a:xfrm>
              <a:prstGeom prst="homePlate">
                <a:avLst>
                  <a:gd name="adj" fmla="val 0"/>
                </a:avLst>
              </a:prstGeom>
              <a:solidFill>
                <a:srgbClr val="06C0D4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1212470" y="3366123"/>
              <a:ext cx="928694" cy="9348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000090"/>
                  </a:solidFill>
                </a:rPr>
                <a:t>UX-800P</a:t>
              </a:r>
              <a:endParaRPr lang="zh-TW" altLang="en-US" sz="1200" dirty="0" smtClean="0">
                <a:solidFill>
                  <a:srgbClr val="000090"/>
                </a:solidFill>
              </a:endParaRPr>
            </a:p>
            <a:p>
              <a:r>
                <a:rPr lang="en-US" altLang="zh-TW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Expand up to 8 HDDs</a:t>
              </a:r>
              <a:r>
                <a:rPr lang="zh-TW" altLang="en-US" sz="1200" dirty="0" smtClean="0">
                  <a:solidFill>
                    <a:srgbClr val="000090"/>
                  </a:solidFill>
                </a:rPr>
                <a:t/>
              </a:r>
              <a:br>
                <a:rPr lang="zh-TW" altLang="en-US" sz="1200" dirty="0" smtClean="0">
                  <a:solidFill>
                    <a:srgbClr val="000090"/>
                  </a:solidFill>
                </a:rPr>
              </a:br>
              <a:endParaRPr lang="zh-TW" altLang="en-US" sz="12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785786" y="2428874"/>
            <a:ext cx="1944216" cy="504056"/>
            <a:chOff x="1259632" y="2787774"/>
            <a:chExt cx="1656185" cy="504056"/>
          </a:xfrm>
        </p:grpSpPr>
        <p:cxnSp>
          <p:nvCxnSpPr>
            <p:cNvPr id="45" name="Shape 181"/>
            <p:cNvCxnSpPr/>
            <p:nvPr/>
          </p:nvCxnSpPr>
          <p:spPr>
            <a:xfrm rot="10800000" flipV="1">
              <a:off x="1619672" y="2787774"/>
              <a:ext cx="1008112" cy="504056"/>
            </a:xfrm>
            <a:prstGeom prst="bentConnector3">
              <a:avLst>
                <a:gd name="adj1" fmla="val 78868"/>
              </a:avLst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lg" len="lg"/>
            </a:ln>
          </p:spPr>
        </p:cxnSp>
        <p:cxnSp>
          <p:nvCxnSpPr>
            <p:cNvPr id="46" name="Shape 181"/>
            <p:cNvCxnSpPr/>
            <p:nvPr/>
          </p:nvCxnSpPr>
          <p:spPr>
            <a:xfrm rot="10800000" flipV="1">
              <a:off x="1259632" y="2787774"/>
              <a:ext cx="1656185" cy="504056"/>
            </a:xfrm>
            <a:prstGeom prst="bentConnector3">
              <a:avLst>
                <a:gd name="adj1" fmla="val 65974"/>
              </a:avLst>
            </a:prstGeom>
            <a:noFill/>
            <a:ln w="57150" cap="flat" cmpd="sng">
              <a:solidFill>
                <a:srgbClr val="303F97"/>
              </a:solidFill>
              <a:prstDash val="sysDash"/>
              <a:round/>
              <a:headEnd type="none" w="med" len="med"/>
              <a:tailEnd type="none" w="lg" len="lg"/>
            </a:ln>
          </p:spPr>
        </p:cxnSp>
      </p:grpSp>
      <p:grpSp>
        <p:nvGrpSpPr>
          <p:cNvPr id="47" name="Shape 374"/>
          <p:cNvGrpSpPr/>
          <p:nvPr/>
        </p:nvGrpSpPr>
        <p:grpSpPr>
          <a:xfrm>
            <a:off x="4286248" y="1214428"/>
            <a:ext cx="1066049" cy="1008112"/>
            <a:chOff x="6959107" y="2066980"/>
            <a:chExt cx="1613420" cy="1613420"/>
          </a:xfrm>
        </p:grpSpPr>
        <p:sp>
          <p:nvSpPr>
            <p:cNvPr id="48" name="Shape 375"/>
            <p:cNvSpPr/>
            <p:nvPr/>
          </p:nvSpPr>
          <p:spPr>
            <a:xfrm>
              <a:off x="6959107" y="2066980"/>
              <a:ext cx="1613420" cy="161342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" name="Shape 376" descr="VJBOD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86643" y="2560503"/>
              <a:ext cx="1071570" cy="902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" name="群組 50"/>
          <p:cNvGrpSpPr/>
          <p:nvPr/>
        </p:nvGrpSpPr>
        <p:grpSpPr>
          <a:xfrm>
            <a:off x="7429520" y="3214693"/>
            <a:ext cx="1342072" cy="928694"/>
            <a:chOff x="6143636" y="3506423"/>
            <a:chExt cx="1342072" cy="1051402"/>
          </a:xfrm>
        </p:grpSpPr>
        <p:grpSp>
          <p:nvGrpSpPr>
            <p:cNvPr id="52" name="群組 58"/>
            <p:cNvGrpSpPr/>
            <p:nvPr/>
          </p:nvGrpSpPr>
          <p:grpSpPr>
            <a:xfrm>
              <a:off x="6143636" y="3506423"/>
              <a:ext cx="1342072" cy="851280"/>
              <a:chOff x="1615516" y="3314669"/>
              <a:chExt cx="1342072" cy="1201301"/>
            </a:xfrm>
          </p:grpSpPr>
          <p:sp>
            <p:nvSpPr>
              <p:cNvPr id="54" name="Shape 340"/>
              <p:cNvSpPr/>
              <p:nvPr/>
            </p:nvSpPr>
            <p:spPr>
              <a:xfrm>
                <a:off x="1615516" y="3314669"/>
                <a:ext cx="1342072" cy="1201301"/>
              </a:xfrm>
              <a:prstGeom prst="homePlate">
                <a:avLst>
                  <a:gd name="adj" fmla="val 0"/>
                </a:avLst>
              </a:prstGeom>
              <a:solidFill>
                <a:srgbClr val="B7ECF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Shape 340"/>
              <p:cNvSpPr/>
              <p:nvPr/>
            </p:nvSpPr>
            <p:spPr>
              <a:xfrm>
                <a:off x="2771800" y="3314669"/>
                <a:ext cx="185788" cy="1201301"/>
              </a:xfrm>
              <a:prstGeom prst="homePlate">
                <a:avLst>
                  <a:gd name="adj" fmla="val 0"/>
                </a:avLst>
              </a:prstGeom>
              <a:solidFill>
                <a:srgbClr val="06C0D4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6143636" y="3651873"/>
              <a:ext cx="1285884" cy="905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000090"/>
                  </a:solidFill>
                </a:rPr>
                <a:t>UX-1200U-RP</a:t>
              </a:r>
              <a:endParaRPr lang="zh-TW" altLang="en-US" sz="1200" dirty="0" smtClean="0">
                <a:solidFill>
                  <a:srgbClr val="000090"/>
                </a:solidFill>
              </a:endParaRPr>
            </a:p>
            <a:p>
              <a:r>
                <a:rPr lang="en-US" altLang="zh-TW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Expand up to </a:t>
              </a:r>
            </a:p>
            <a:p>
              <a:r>
                <a:rPr lang="en-US" altLang="zh-TW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12 HDDs</a:t>
              </a:r>
              <a:r>
                <a:rPr lang="zh-TW" altLang="en-US" sz="1200" dirty="0" smtClean="0">
                  <a:solidFill>
                    <a:srgbClr val="000090"/>
                  </a:solidFill>
                </a:rPr>
                <a:t/>
              </a:r>
              <a:br>
                <a:rPr lang="zh-TW" altLang="en-US" sz="1200" dirty="0" smtClean="0">
                  <a:solidFill>
                    <a:srgbClr val="000090"/>
                  </a:solidFill>
                </a:rPr>
              </a:br>
              <a:endParaRPr lang="zh-TW" altLang="en-US" sz="1200" dirty="0">
                <a:solidFill>
                  <a:srgbClr val="000090"/>
                </a:solidFill>
              </a:endParaRPr>
            </a:p>
          </p:txBody>
        </p:sp>
      </p:grpSp>
      <p:pic>
        <p:nvPicPr>
          <p:cNvPr id="59" name="Shape 377" descr="QJBOD Express_2.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071802" y="2797970"/>
            <a:ext cx="1714512" cy="104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3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0232" y="1351280"/>
            <a:ext cx="1291908" cy="129190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文字方塊 60"/>
          <p:cNvSpPr txBox="1"/>
          <p:nvPr/>
        </p:nvSpPr>
        <p:spPr>
          <a:xfrm>
            <a:off x="8108462" y="4142154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  <p:pic>
        <p:nvPicPr>
          <p:cNvPr id="62" name="Shape 377" descr="QJBOD Express_2.pn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00892" y="2786064"/>
            <a:ext cx="2042712" cy="6225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群組 62"/>
          <p:cNvGrpSpPr/>
          <p:nvPr/>
        </p:nvGrpSpPr>
        <p:grpSpPr>
          <a:xfrm>
            <a:off x="642910" y="3643321"/>
            <a:ext cx="1257358" cy="866374"/>
            <a:chOff x="1141031" y="3286127"/>
            <a:chExt cx="1257358" cy="1047634"/>
          </a:xfrm>
        </p:grpSpPr>
        <p:grpSp>
          <p:nvGrpSpPr>
            <p:cNvPr id="64" name="群組 29"/>
            <p:cNvGrpSpPr/>
            <p:nvPr/>
          </p:nvGrpSpPr>
          <p:grpSpPr>
            <a:xfrm>
              <a:off x="1141031" y="3286127"/>
              <a:ext cx="1257358" cy="857260"/>
              <a:chOff x="1763857" y="3507855"/>
              <a:chExt cx="1257358" cy="1008118"/>
            </a:xfrm>
          </p:grpSpPr>
          <p:sp>
            <p:nvSpPr>
              <p:cNvPr id="66" name="Shape 340"/>
              <p:cNvSpPr/>
              <p:nvPr/>
            </p:nvSpPr>
            <p:spPr>
              <a:xfrm>
                <a:off x="1763857" y="3507859"/>
                <a:ext cx="1120348" cy="1008114"/>
              </a:xfrm>
              <a:prstGeom prst="homePlate">
                <a:avLst>
                  <a:gd name="adj" fmla="val 0"/>
                </a:avLst>
              </a:prstGeom>
              <a:solidFill>
                <a:srgbClr val="B7ECF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Shape 340"/>
              <p:cNvSpPr/>
              <p:nvPr/>
            </p:nvSpPr>
            <p:spPr>
              <a:xfrm>
                <a:off x="2835427" y="3507855"/>
                <a:ext cx="185788" cy="1008113"/>
              </a:xfrm>
              <a:prstGeom prst="homePlate">
                <a:avLst>
                  <a:gd name="adj" fmla="val 0"/>
                </a:avLst>
              </a:prstGeom>
              <a:solidFill>
                <a:srgbClr val="06C0D4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5" name="矩形 64"/>
            <p:cNvSpPr/>
            <p:nvPr/>
          </p:nvSpPr>
          <p:spPr>
            <a:xfrm>
              <a:off x="1212470" y="3366122"/>
              <a:ext cx="928694" cy="9676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000090"/>
                  </a:solidFill>
                </a:rPr>
                <a:t>UX-500P</a:t>
              </a:r>
              <a:endParaRPr lang="zh-TW" altLang="en-US" sz="1200" dirty="0" smtClean="0">
                <a:solidFill>
                  <a:srgbClr val="000090"/>
                </a:solidFill>
              </a:endParaRPr>
            </a:p>
            <a:p>
              <a:r>
                <a:rPr lang="en-US" altLang="zh-TW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Expand up to 5 HDDs</a:t>
              </a:r>
              <a:r>
                <a:rPr lang="zh-TW" altLang="en-US" sz="1200" dirty="0" smtClean="0">
                  <a:solidFill>
                    <a:srgbClr val="000090"/>
                  </a:solidFill>
                </a:rPr>
                <a:t/>
              </a:r>
              <a:br>
                <a:rPr lang="zh-TW" altLang="en-US" sz="1200" dirty="0" smtClean="0">
                  <a:solidFill>
                    <a:srgbClr val="000090"/>
                  </a:solidFill>
                </a:rPr>
              </a:br>
              <a:endParaRPr lang="zh-TW" altLang="en-US" sz="1200" dirty="0">
                <a:solidFill>
                  <a:srgbClr val="000090"/>
                </a:solidFill>
              </a:endParaRPr>
            </a:p>
          </p:txBody>
        </p:sp>
      </p:grpSp>
      <p:pic>
        <p:nvPicPr>
          <p:cNvPr id="68" name="Shape 377" descr="QJBOD Express_2.png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42910" y="2786064"/>
            <a:ext cx="1125485" cy="10028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群組 68"/>
          <p:cNvGrpSpPr/>
          <p:nvPr/>
        </p:nvGrpSpPr>
        <p:grpSpPr>
          <a:xfrm>
            <a:off x="5500694" y="3313662"/>
            <a:ext cx="1342072" cy="844128"/>
            <a:chOff x="6143636" y="3643320"/>
            <a:chExt cx="1342072" cy="955661"/>
          </a:xfrm>
        </p:grpSpPr>
        <p:grpSp>
          <p:nvGrpSpPr>
            <p:cNvPr id="70" name="群組 51"/>
            <p:cNvGrpSpPr/>
            <p:nvPr/>
          </p:nvGrpSpPr>
          <p:grpSpPr>
            <a:xfrm>
              <a:off x="6143636" y="3643320"/>
              <a:ext cx="1342072" cy="714380"/>
              <a:chOff x="1615516" y="3507854"/>
              <a:chExt cx="1342072" cy="1008112"/>
            </a:xfrm>
          </p:grpSpPr>
          <p:sp>
            <p:nvSpPr>
              <p:cNvPr id="72" name="Shape 340"/>
              <p:cNvSpPr/>
              <p:nvPr/>
            </p:nvSpPr>
            <p:spPr>
              <a:xfrm>
                <a:off x="1615516" y="3507854"/>
                <a:ext cx="1342072" cy="1008112"/>
              </a:xfrm>
              <a:prstGeom prst="homePlate">
                <a:avLst>
                  <a:gd name="adj" fmla="val 0"/>
                </a:avLst>
              </a:prstGeom>
              <a:solidFill>
                <a:srgbClr val="B7ECF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Shape 340"/>
              <p:cNvSpPr/>
              <p:nvPr/>
            </p:nvSpPr>
            <p:spPr>
              <a:xfrm>
                <a:off x="2771800" y="3507854"/>
                <a:ext cx="185788" cy="1008112"/>
              </a:xfrm>
              <a:prstGeom prst="homePlate">
                <a:avLst>
                  <a:gd name="adj" fmla="val 0"/>
                </a:avLst>
              </a:prstGeom>
              <a:solidFill>
                <a:srgbClr val="06C0D4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" name="矩形 70"/>
            <p:cNvSpPr/>
            <p:nvPr/>
          </p:nvSpPr>
          <p:spPr>
            <a:xfrm>
              <a:off x="6245210" y="3693030"/>
              <a:ext cx="1112872" cy="9059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200" b="1" dirty="0" smtClean="0">
                  <a:solidFill>
                    <a:srgbClr val="000090"/>
                  </a:solidFill>
                </a:rPr>
                <a:t>UX-800U-RP</a:t>
              </a:r>
              <a:endParaRPr lang="zh-TW" altLang="en-US" sz="1200" dirty="0" smtClean="0">
                <a:solidFill>
                  <a:srgbClr val="000090"/>
                </a:solidFill>
              </a:endParaRPr>
            </a:p>
            <a:p>
              <a:r>
                <a:rPr lang="en-US" altLang="zh-TW" sz="1100" dirty="0" smtClean="0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Expand up to 8 HDDs</a:t>
              </a:r>
              <a:r>
                <a:rPr lang="zh-TW" altLang="en-US" sz="1200" dirty="0" smtClean="0">
                  <a:solidFill>
                    <a:srgbClr val="000090"/>
                  </a:solidFill>
                </a:rPr>
                <a:t/>
              </a:r>
              <a:br>
                <a:rPr lang="zh-TW" altLang="en-US" sz="1200" dirty="0" smtClean="0">
                  <a:solidFill>
                    <a:srgbClr val="000090"/>
                  </a:solidFill>
                </a:rPr>
              </a:br>
              <a:endParaRPr lang="zh-TW" altLang="en-US" sz="1200" dirty="0">
                <a:solidFill>
                  <a:srgbClr val="000090"/>
                </a:solidFill>
              </a:endParaRPr>
            </a:p>
          </p:txBody>
        </p:sp>
      </p:grpSp>
      <p:sp>
        <p:nvSpPr>
          <p:cNvPr id="78" name="Shape 378"/>
          <p:cNvSpPr txBox="1"/>
          <p:nvPr/>
        </p:nvSpPr>
        <p:spPr>
          <a:xfrm>
            <a:off x="1214414" y="1571618"/>
            <a:ext cx="785818" cy="1000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en-US" altLang="zh-TW" sz="1000" b="1" u="none" strike="noStrike" cap="none" dirty="0" smtClean="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Arial"/>
              </a:rPr>
              <a:t>TS-431P2 TS-231P2 TS-431X2</a:t>
            </a:r>
            <a:endParaRPr lang="zh-TW" sz="1000" b="1" u="none" strike="noStrike" cap="none" dirty="0">
              <a:solidFill>
                <a:srgbClr val="002060"/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sp>
        <p:nvSpPr>
          <p:cNvPr id="79" name="Shape 378"/>
          <p:cNvSpPr txBox="1"/>
          <p:nvPr/>
        </p:nvSpPr>
        <p:spPr>
          <a:xfrm>
            <a:off x="6715140" y="1643056"/>
            <a:ext cx="907625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en-US" altLang="zh-TW" sz="1000" b="1" u="none" strike="noStrike" cap="none" dirty="0" smtClean="0">
                <a:solidFill>
                  <a:srgbClr val="002060"/>
                </a:solidFill>
                <a:latin typeface="微軟正黑體"/>
                <a:ea typeface="微軟正黑體"/>
                <a:cs typeface="微軟正黑體"/>
                <a:sym typeface="Arial"/>
              </a:rPr>
              <a:t>TS-431XeU</a:t>
            </a:r>
            <a:endParaRPr lang="zh-TW" sz="1000" b="1" u="none" strike="noStrike" cap="none" dirty="0">
              <a:solidFill>
                <a:srgbClr val="002060"/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sp>
        <p:nvSpPr>
          <p:cNvPr id="80" name="Shape 305"/>
          <p:cNvSpPr/>
          <p:nvPr/>
        </p:nvSpPr>
        <p:spPr>
          <a:xfrm>
            <a:off x="179512" y="4572014"/>
            <a:ext cx="4392488" cy="35678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828282"/>
              </a:buClr>
              <a:buSzPct val="25000"/>
              <a:buFont typeface="Arial" charset="0"/>
              <a:buChar char="•"/>
            </a:pPr>
            <a:r>
              <a:rPr lang="en-US" altLang="zh-TW" sz="900" dirty="0" smtClean="0">
                <a:latin typeface="+mn-lt"/>
              </a:rPr>
              <a:t>* When there are more than 16 disks (including NAS and expansion enclosure(s)), </a:t>
            </a:r>
          </a:p>
          <a:p>
            <a:pPr lvl="0">
              <a:buClr>
                <a:srgbClr val="828282"/>
              </a:buClr>
              <a:buSzPct val="25000"/>
              <a:buFont typeface="Arial" charset="0"/>
              <a:buChar char="•"/>
            </a:pPr>
            <a:r>
              <a:rPr lang="en-US" altLang="zh-TW" sz="900" dirty="0" smtClean="0">
                <a:latin typeface="+mn-lt"/>
              </a:rPr>
              <a:t>  it's recommended to upgrade system memory to at least 4GB. </a:t>
            </a:r>
            <a:endParaRPr lang="zh-TW" sz="80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1" name="Shape 378"/>
          <p:cNvSpPr txBox="1"/>
          <p:nvPr/>
        </p:nvSpPr>
        <p:spPr>
          <a:xfrm>
            <a:off x="5857884" y="2714626"/>
            <a:ext cx="500066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2C2C2C"/>
              </a:buClr>
              <a:buSzPct val="25000"/>
            </a:pPr>
            <a:r>
              <a:rPr lang="en-US" altLang="zh-TW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Max. 2</a:t>
            </a:r>
            <a:endParaRPr lang="zh-TW" sz="8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sp>
        <p:nvSpPr>
          <p:cNvPr id="83" name="Shape 378"/>
          <p:cNvSpPr txBox="1"/>
          <p:nvPr/>
        </p:nvSpPr>
        <p:spPr>
          <a:xfrm>
            <a:off x="8072462" y="2643188"/>
            <a:ext cx="50006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2C2C2C"/>
              </a:buClr>
              <a:buSzPct val="25000"/>
            </a:pPr>
            <a:r>
              <a:rPr lang="en-US" altLang="zh-TW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Max. 1</a:t>
            </a:r>
            <a:endParaRPr lang="zh-TW" sz="8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sp>
        <p:nvSpPr>
          <p:cNvPr id="84" name="Shape 378"/>
          <p:cNvSpPr txBox="1"/>
          <p:nvPr/>
        </p:nvSpPr>
        <p:spPr>
          <a:xfrm>
            <a:off x="928662" y="2643188"/>
            <a:ext cx="500066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2C2C2C"/>
              </a:buClr>
              <a:buSzPct val="25000"/>
            </a:pPr>
            <a:r>
              <a:rPr lang="en-US" altLang="zh-TW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Max. 2</a:t>
            </a:r>
            <a:endParaRPr lang="zh-TW" sz="8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sp>
        <p:nvSpPr>
          <p:cNvPr id="85" name="Shape 378"/>
          <p:cNvSpPr txBox="1"/>
          <p:nvPr/>
        </p:nvSpPr>
        <p:spPr>
          <a:xfrm>
            <a:off x="3929058" y="2643188"/>
            <a:ext cx="50006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2C2C2C"/>
              </a:buClr>
              <a:buSzPct val="25000"/>
            </a:pPr>
            <a:r>
              <a:rPr lang="en-US" altLang="zh-TW" sz="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Max. 2</a:t>
            </a:r>
            <a:endParaRPr lang="zh-TW" sz="800" b="1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  <a:sym typeface="Arial"/>
            </a:endParaRPr>
          </a:p>
        </p:txBody>
      </p:sp>
      <p:grpSp>
        <p:nvGrpSpPr>
          <p:cNvPr id="93" name="群組 92"/>
          <p:cNvGrpSpPr/>
          <p:nvPr/>
        </p:nvGrpSpPr>
        <p:grpSpPr>
          <a:xfrm>
            <a:off x="6357950" y="2143122"/>
            <a:ext cx="15530" cy="1143008"/>
            <a:chOff x="8072462" y="2071684"/>
            <a:chExt cx="15530" cy="1143008"/>
          </a:xfrm>
        </p:grpSpPr>
        <p:cxnSp>
          <p:nvCxnSpPr>
            <p:cNvPr id="94" name="Shape 181"/>
            <p:cNvCxnSpPr/>
            <p:nvPr/>
          </p:nvCxnSpPr>
          <p:spPr>
            <a:xfrm rot="5400000">
              <a:off x="7508723" y="2635423"/>
              <a:ext cx="1143008" cy="15530"/>
            </a:xfrm>
            <a:prstGeom prst="straightConnector1">
              <a:avLst/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lg" len="lg"/>
            </a:ln>
          </p:spPr>
        </p:cxnSp>
        <p:cxnSp>
          <p:nvCxnSpPr>
            <p:cNvPr id="95" name="Shape 181"/>
            <p:cNvCxnSpPr/>
            <p:nvPr/>
          </p:nvCxnSpPr>
          <p:spPr>
            <a:xfrm rot="5400000">
              <a:off x="7537601" y="2665812"/>
              <a:ext cx="1083739" cy="14015"/>
            </a:xfrm>
            <a:prstGeom prst="straightConnector1">
              <a:avLst/>
            </a:prstGeom>
            <a:noFill/>
            <a:ln w="57150" cap="flat" cmpd="sng">
              <a:solidFill>
                <a:srgbClr val="303F97"/>
              </a:solidFill>
              <a:prstDash val="sysDash"/>
              <a:round/>
              <a:headEnd type="none" w="med" len="med"/>
              <a:tailEnd type="none" w="lg" len="lg"/>
            </a:ln>
          </p:spPr>
        </p:cxnSp>
      </p:grpSp>
      <p:pic>
        <p:nvPicPr>
          <p:cNvPr id="74" name="Shape 377" descr="QJBOD Express_2.png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5400445" y="2857502"/>
            <a:ext cx="1600447" cy="62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圖片 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7884" y="1857370"/>
            <a:ext cx="2637472" cy="45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/>
        </p:nvSpPr>
        <p:spPr>
          <a:xfrm rot="5400000">
            <a:off x="2113957" y="2509512"/>
            <a:ext cx="91549" cy="237626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7F7F7F">
                  <a:alpha val="31764"/>
                </a:srgbClr>
              </a:gs>
              <a:gs pos="80000">
                <a:srgbClr val="FFFFFF">
                  <a:alpha val="31764"/>
                </a:srgbClr>
              </a:gs>
              <a:gs pos="100000">
                <a:srgbClr val="FFFFFF">
                  <a:alpha val="31764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Shape 409"/>
          <p:cNvSpPr/>
          <p:nvPr/>
        </p:nvSpPr>
        <p:spPr>
          <a:xfrm rot="5400000">
            <a:off x="5714358" y="2509512"/>
            <a:ext cx="91549" cy="237626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7F7F7F">
                  <a:alpha val="31764"/>
                </a:srgbClr>
              </a:gs>
              <a:gs pos="80000">
                <a:srgbClr val="FFFFFF">
                  <a:alpha val="31764"/>
                </a:srgbClr>
              </a:gs>
              <a:gs pos="100000">
                <a:srgbClr val="FFFFFF">
                  <a:alpha val="31764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Shape 410"/>
          <p:cNvSpPr txBox="1">
            <a:spLocks noGrp="1"/>
          </p:cNvSpPr>
          <p:nvPr>
            <p:ph type="title"/>
          </p:nvPr>
        </p:nvSpPr>
        <p:spPr>
          <a:xfrm>
            <a:off x="0" y="357172"/>
            <a:ext cx="9144000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sz="3100" dirty="0" smtClean="0">
                <a:solidFill>
                  <a:srgbClr val="FFFFFF"/>
                </a:solidFill>
              </a:rPr>
              <a:t>Cost effective high-speed 10GbE environment</a:t>
            </a:r>
            <a:endParaRPr lang="en-US" sz="3100" dirty="0">
              <a:solidFill>
                <a:srgbClr val="FFFFFF"/>
              </a:solidFill>
            </a:endParaRPr>
          </a:p>
        </p:txBody>
      </p:sp>
      <p:sp>
        <p:nvSpPr>
          <p:cNvPr id="411" name="Shape 411"/>
          <p:cNvSpPr txBox="1"/>
          <p:nvPr/>
        </p:nvSpPr>
        <p:spPr>
          <a:xfrm>
            <a:off x="683568" y="1203600"/>
            <a:ext cx="2592287" cy="588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2000" b="1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10GbE</a:t>
            </a:r>
            <a:r>
              <a:rPr lang="en-US" sz="2000" b="1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x1</a:t>
            </a:r>
          </a:p>
        </p:txBody>
      </p:sp>
      <p:sp>
        <p:nvSpPr>
          <p:cNvPr id="412" name="Shape 412"/>
          <p:cNvSpPr txBox="1"/>
          <p:nvPr/>
        </p:nvSpPr>
        <p:spPr>
          <a:xfrm>
            <a:off x="4139951" y="1203600"/>
            <a:ext cx="2880321" cy="64806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2000" b="1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10GbE x1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Font typeface="Arial"/>
              <a:buNone/>
            </a:pPr>
            <a:r>
              <a:rPr lang="en-US" dirty="0">
                <a:solidFill>
                  <a:srgbClr val="000090"/>
                </a:solidFill>
              </a:rPr>
              <a:t>(Encrypted volume)</a:t>
            </a:r>
          </a:p>
        </p:txBody>
      </p:sp>
      <p:grpSp>
        <p:nvGrpSpPr>
          <p:cNvPr id="413" name="Shape 413"/>
          <p:cNvGrpSpPr/>
          <p:nvPr/>
        </p:nvGrpSpPr>
        <p:grpSpPr>
          <a:xfrm>
            <a:off x="971599" y="1901059"/>
            <a:ext cx="2384801" cy="1842359"/>
            <a:chOff x="1016030" y="1901059"/>
            <a:chExt cx="1899785" cy="1842359"/>
          </a:xfrm>
        </p:grpSpPr>
        <p:cxnSp>
          <p:nvCxnSpPr>
            <p:cNvPr id="414" name="Shape 414"/>
            <p:cNvCxnSpPr/>
            <p:nvPr/>
          </p:nvCxnSpPr>
          <p:spPr>
            <a:xfrm>
              <a:off x="1016030" y="3281433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Shape 415"/>
            <p:cNvCxnSpPr/>
            <p:nvPr/>
          </p:nvCxnSpPr>
          <p:spPr>
            <a:xfrm>
              <a:off x="1016032" y="2361184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Shape 416"/>
            <p:cNvCxnSpPr/>
            <p:nvPr/>
          </p:nvCxnSpPr>
          <p:spPr>
            <a:xfrm>
              <a:off x="1016032" y="2821309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Shape 417"/>
            <p:cNvCxnSpPr/>
            <p:nvPr/>
          </p:nvCxnSpPr>
          <p:spPr>
            <a:xfrm>
              <a:off x="1016032" y="1901059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Shape 418"/>
            <p:cNvCxnSpPr/>
            <p:nvPr/>
          </p:nvCxnSpPr>
          <p:spPr>
            <a:xfrm>
              <a:off x="1016030" y="3741557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19" name="Shape 419"/>
          <p:cNvSpPr txBox="1"/>
          <p:nvPr/>
        </p:nvSpPr>
        <p:spPr>
          <a:xfrm>
            <a:off x="539552" y="2680866"/>
            <a:ext cx="563863" cy="3723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600</a:t>
            </a:r>
          </a:p>
        </p:txBody>
      </p:sp>
      <p:sp>
        <p:nvSpPr>
          <p:cNvPr id="420" name="Shape 420"/>
          <p:cNvSpPr txBox="1"/>
          <p:nvPr/>
        </p:nvSpPr>
        <p:spPr>
          <a:xfrm>
            <a:off x="539552" y="3147814"/>
            <a:ext cx="504056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</a:p>
        </p:txBody>
      </p:sp>
      <p:grpSp>
        <p:nvGrpSpPr>
          <p:cNvPr id="421" name="Shape 421"/>
          <p:cNvGrpSpPr/>
          <p:nvPr/>
        </p:nvGrpSpPr>
        <p:grpSpPr>
          <a:xfrm>
            <a:off x="1043608" y="2117083"/>
            <a:ext cx="504056" cy="1620164"/>
            <a:chOff x="971600" y="2117083"/>
            <a:chExt cx="504056" cy="1620164"/>
          </a:xfrm>
        </p:grpSpPr>
        <p:sp>
          <p:nvSpPr>
            <p:cNvPr id="422" name="Shape 422"/>
            <p:cNvSpPr/>
            <p:nvPr/>
          </p:nvSpPr>
          <p:spPr>
            <a:xfrm>
              <a:off x="1075904" y="2117083"/>
              <a:ext cx="295445" cy="162016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Shape 423"/>
            <p:cNvSpPr txBox="1"/>
            <p:nvPr/>
          </p:nvSpPr>
          <p:spPr>
            <a:xfrm>
              <a:off x="971600" y="2117083"/>
              <a:ext cx="504056" cy="27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1055</a:t>
              </a:r>
            </a:p>
          </p:txBody>
        </p:sp>
      </p:grpSp>
      <p:grpSp>
        <p:nvGrpSpPr>
          <p:cNvPr id="424" name="Shape 424"/>
          <p:cNvGrpSpPr/>
          <p:nvPr/>
        </p:nvGrpSpPr>
        <p:grpSpPr>
          <a:xfrm>
            <a:off x="1568185" y="2891196"/>
            <a:ext cx="432047" cy="846011"/>
            <a:chOff x="1403648" y="2891196"/>
            <a:chExt cx="432047" cy="846011"/>
          </a:xfrm>
        </p:grpSpPr>
        <p:sp>
          <p:nvSpPr>
            <p:cNvPr id="425" name="Shape 425"/>
            <p:cNvSpPr/>
            <p:nvPr/>
          </p:nvSpPr>
          <p:spPr>
            <a:xfrm>
              <a:off x="1463445" y="2909172"/>
              <a:ext cx="312453" cy="8280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Shape 426"/>
            <p:cNvSpPr txBox="1"/>
            <p:nvPr/>
          </p:nvSpPr>
          <p:spPr>
            <a:xfrm>
              <a:off x="1403648" y="2891196"/>
              <a:ext cx="432047" cy="23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580</a:t>
              </a:r>
            </a:p>
          </p:txBody>
        </p:sp>
      </p:grpSp>
      <p:sp>
        <p:nvSpPr>
          <p:cNvPr id="427" name="Shape 427"/>
          <p:cNvSpPr txBox="1"/>
          <p:nvPr/>
        </p:nvSpPr>
        <p:spPr>
          <a:xfrm>
            <a:off x="539552" y="2211709"/>
            <a:ext cx="432047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900</a:t>
            </a:r>
          </a:p>
        </p:txBody>
      </p:sp>
      <p:grpSp>
        <p:nvGrpSpPr>
          <p:cNvPr id="429" name="Shape 429"/>
          <p:cNvGrpSpPr/>
          <p:nvPr/>
        </p:nvGrpSpPr>
        <p:grpSpPr>
          <a:xfrm>
            <a:off x="2195736" y="2189091"/>
            <a:ext cx="504056" cy="1560598"/>
            <a:chOff x="1835696" y="2067693"/>
            <a:chExt cx="504056" cy="1560598"/>
          </a:xfrm>
        </p:grpSpPr>
        <p:sp>
          <p:nvSpPr>
            <p:cNvPr id="430" name="Shape 430"/>
            <p:cNvSpPr/>
            <p:nvPr/>
          </p:nvSpPr>
          <p:spPr>
            <a:xfrm>
              <a:off x="1935441" y="2067693"/>
              <a:ext cx="304567" cy="1560598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Shape 431"/>
            <p:cNvSpPr txBox="1"/>
            <p:nvPr/>
          </p:nvSpPr>
          <p:spPr>
            <a:xfrm>
              <a:off x="1835696" y="2067693"/>
              <a:ext cx="504056" cy="27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1014</a:t>
              </a:r>
            </a:p>
          </p:txBody>
        </p:sp>
      </p:grpSp>
      <p:grpSp>
        <p:nvGrpSpPr>
          <p:cNvPr id="71" name="群組 70"/>
          <p:cNvGrpSpPr/>
          <p:nvPr/>
        </p:nvGrpSpPr>
        <p:grpSpPr>
          <a:xfrm>
            <a:off x="2711193" y="2891196"/>
            <a:ext cx="432047" cy="858452"/>
            <a:chOff x="2623793" y="2891196"/>
            <a:chExt cx="432047" cy="858452"/>
          </a:xfrm>
        </p:grpSpPr>
        <p:sp>
          <p:nvSpPr>
            <p:cNvPr id="428" name="Shape 428"/>
            <p:cNvSpPr/>
            <p:nvPr/>
          </p:nvSpPr>
          <p:spPr>
            <a:xfrm>
              <a:off x="2699791" y="2909172"/>
              <a:ext cx="303333" cy="840476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Shape 432"/>
            <p:cNvSpPr txBox="1"/>
            <p:nvPr/>
          </p:nvSpPr>
          <p:spPr>
            <a:xfrm>
              <a:off x="2623793" y="2891196"/>
              <a:ext cx="432047" cy="23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580</a:t>
              </a:r>
            </a:p>
          </p:txBody>
        </p:sp>
      </p:grpSp>
      <p:sp>
        <p:nvSpPr>
          <p:cNvPr id="433" name="Shape 433"/>
          <p:cNvSpPr txBox="1"/>
          <p:nvPr/>
        </p:nvSpPr>
        <p:spPr>
          <a:xfrm>
            <a:off x="2195735" y="3939901"/>
            <a:ext cx="1018943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F5900"/>
                </a:solidFill>
                <a:latin typeface="Arial"/>
                <a:ea typeface="Arial"/>
                <a:cs typeface="Arial"/>
                <a:sym typeface="Arial"/>
              </a:rPr>
              <a:t>TS-431X2</a:t>
            </a:r>
          </a:p>
        </p:txBody>
      </p:sp>
      <p:sp>
        <p:nvSpPr>
          <p:cNvPr id="434" name="Shape 434"/>
          <p:cNvSpPr txBox="1"/>
          <p:nvPr/>
        </p:nvSpPr>
        <p:spPr>
          <a:xfrm>
            <a:off x="967228" y="3939901"/>
            <a:ext cx="11565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rgbClr val="1496CD"/>
                </a:solidFill>
                <a:latin typeface="Arial"/>
                <a:ea typeface="Arial"/>
                <a:cs typeface="Arial"/>
                <a:sym typeface="Arial"/>
              </a:rPr>
              <a:t>TS-431XeU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467543" y="1767693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</a:p>
        </p:txBody>
      </p:sp>
      <p:sp>
        <p:nvSpPr>
          <p:cNvPr id="436" name="Shape 436"/>
          <p:cNvSpPr txBox="1"/>
          <p:nvPr/>
        </p:nvSpPr>
        <p:spPr>
          <a:xfrm>
            <a:off x="683568" y="3579862"/>
            <a:ext cx="288032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grpSp>
        <p:nvGrpSpPr>
          <p:cNvPr id="437" name="Shape 437"/>
          <p:cNvGrpSpPr/>
          <p:nvPr/>
        </p:nvGrpSpPr>
        <p:grpSpPr>
          <a:xfrm>
            <a:off x="4571999" y="1901059"/>
            <a:ext cx="2376264" cy="1842359"/>
            <a:chOff x="1016030" y="1901059"/>
            <a:chExt cx="1899785" cy="1842359"/>
          </a:xfrm>
        </p:grpSpPr>
        <p:cxnSp>
          <p:nvCxnSpPr>
            <p:cNvPr id="438" name="Shape 438"/>
            <p:cNvCxnSpPr/>
            <p:nvPr/>
          </p:nvCxnSpPr>
          <p:spPr>
            <a:xfrm>
              <a:off x="1016030" y="3281433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Shape 439"/>
            <p:cNvCxnSpPr/>
            <p:nvPr/>
          </p:nvCxnSpPr>
          <p:spPr>
            <a:xfrm>
              <a:off x="1016032" y="2361184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Shape 440"/>
            <p:cNvCxnSpPr/>
            <p:nvPr/>
          </p:nvCxnSpPr>
          <p:spPr>
            <a:xfrm>
              <a:off x="1016032" y="2821309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Shape 441"/>
            <p:cNvCxnSpPr/>
            <p:nvPr/>
          </p:nvCxnSpPr>
          <p:spPr>
            <a:xfrm>
              <a:off x="1016030" y="3741557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Shape 442"/>
            <p:cNvCxnSpPr/>
            <p:nvPr/>
          </p:nvCxnSpPr>
          <p:spPr>
            <a:xfrm>
              <a:off x="1016032" y="1901059"/>
              <a:ext cx="1899783" cy="1861"/>
            </a:xfrm>
            <a:prstGeom prst="straightConnector1">
              <a:avLst/>
            </a:prstGeom>
            <a:noFill/>
            <a:ln w="9525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3" name="Shape 443"/>
          <p:cNvSpPr txBox="1"/>
          <p:nvPr/>
        </p:nvSpPr>
        <p:spPr>
          <a:xfrm>
            <a:off x="4131414" y="2680866"/>
            <a:ext cx="563863" cy="3723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600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4131414" y="3147814"/>
            <a:ext cx="504056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</a:p>
        </p:txBody>
      </p:sp>
      <p:grpSp>
        <p:nvGrpSpPr>
          <p:cNvPr id="445" name="Shape 445"/>
          <p:cNvGrpSpPr/>
          <p:nvPr/>
        </p:nvGrpSpPr>
        <p:grpSpPr>
          <a:xfrm>
            <a:off x="4635471" y="3147814"/>
            <a:ext cx="504056" cy="589435"/>
            <a:chOff x="971600" y="3147814"/>
            <a:chExt cx="504056" cy="589435"/>
          </a:xfrm>
        </p:grpSpPr>
        <p:sp>
          <p:nvSpPr>
            <p:cNvPr id="446" name="Shape 446"/>
            <p:cNvSpPr/>
            <p:nvPr/>
          </p:nvSpPr>
          <p:spPr>
            <a:xfrm>
              <a:off x="1075904" y="3147814"/>
              <a:ext cx="295445" cy="58943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Shape 447"/>
            <p:cNvSpPr txBox="1"/>
            <p:nvPr/>
          </p:nvSpPr>
          <p:spPr>
            <a:xfrm>
              <a:off x="971600" y="3147814"/>
              <a:ext cx="504056" cy="27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362</a:t>
              </a:r>
            </a:p>
          </p:txBody>
        </p:sp>
      </p:grpSp>
      <p:grpSp>
        <p:nvGrpSpPr>
          <p:cNvPr id="448" name="Shape 448"/>
          <p:cNvGrpSpPr/>
          <p:nvPr/>
        </p:nvGrpSpPr>
        <p:grpSpPr>
          <a:xfrm>
            <a:off x="5143504" y="3219822"/>
            <a:ext cx="432047" cy="517386"/>
            <a:chOff x="1403648" y="3219822"/>
            <a:chExt cx="432047" cy="517386"/>
          </a:xfrm>
        </p:grpSpPr>
        <p:sp>
          <p:nvSpPr>
            <p:cNvPr id="449" name="Shape 449"/>
            <p:cNvSpPr/>
            <p:nvPr/>
          </p:nvSpPr>
          <p:spPr>
            <a:xfrm>
              <a:off x="1463445" y="3219822"/>
              <a:ext cx="312453" cy="51738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Shape 450"/>
            <p:cNvSpPr txBox="1"/>
            <p:nvPr/>
          </p:nvSpPr>
          <p:spPr>
            <a:xfrm>
              <a:off x="1403648" y="3219822"/>
              <a:ext cx="432047" cy="23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345</a:t>
              </a:r>
            </a:p>
          </p:txBody>
        </p:sp>
      </p:grpSp>
      <p:sp>
        <p:nvSpPr>
          <p:cNvPr id="451" name="Shape 451"/>
          <p:cNvSpPr txBox="1"/>
          <p:nvPr/>
        </p:nvSpPr>
        <p:spPr>
          <a:xfrm>
            <a:off x="4131414" y="2211709"/>
            <a:ext cx="432047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900</a:t>
            </a:r>
          </a:p>
        </p:txBody>
      </p:sp>
      <p:grpSp>
        <p:nvGrpSpPr>
          <p:cNvPr id="452" name="Shape 452"/>
          <p:cNvGrpSpPr/>
          <p:nvPr/>
        </p:nvGrpSpPr>
        <p:grpSpPr>
          <a:xfrm>
            <a:off x="5868144" y="3219822"/>
            <a:ext cx="504056" cy="529868"/>
            <a:chOff x="1835696" y="3098424"/>
            <a:chExt cx="504056" cy="529868"/>
          </a:xfrm>
        </p:grpSpPr>
        <p:sp>
          <p:nvSpPr>
            <p:cNvPr id="453" name="Shape 453"/>
            <p:cNvSpPr/>
            <p:nvPr/>
          </p:nvSpPr>
          <p:spPr>
            <a:xfrm>
              <a:off x="1935441" y="3098424"/>
              <a:ext cx="304567" cy="529868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Shape 454"/>
            <p:cNvSpPr txBox="1"/>
            <p:nvPr/>
          </p:nvSpPr>
          <p:spPr>
            <a:xfrm>
              <a:off x="1835696" y="3098424"/>
              <a:ext cx="504056" cy="276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357</a:t>
              </a:r>
            </a:p>
          </p:txBody>
        </p:sp>
      </p:grpSp>
      <p:grpSp>
        <p:nvGrpSpPr>
          <p:cNvPr id="455" name="Shape 455"/>
          <p:cNvGrpSpPr/>
          <p:nvPr/>
        </p:nvGrpSpPr>
        <p:grpSpPr>
          <a:xfrm>
            <a:off x="6322438" y="3219822"/>
            <a:ext cx="430919" cy="529826"/>
            <a:chOff x="6076758" y="3219822"/>
            <a:chExt cx="430919" cy="529826"/>
          </a:xfrm>
        </p:grpSpPr>
        <p:sp>
          <p:nvSpPr>
            <p:cNvPr id="456" name="Shape 456"/>
            <p:cNvSpPr/>
            <p:nvPr/>
          </p:nvSpPr>
          <p:spPr>
            <a:xfrm>
              <a:off x="6151628" y="3219822"/>
              <a:ext cx="303333" cy="529826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Shape 457"/>
            <p:cNvSpPr txBox="1"/>
            <p:nvPr/>
          </p:nvSpPr>
          <p:spPr>
            <a:xfrm>
              <a:off x="6076758" y="3219822"/>
              <a:ext cx="430919" cy="23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321</a:t>
              </a:r>
            </a:p>
          </p:txBody>
        </p:sp>
      </p:grpSp>
      <p:sp>
        <p:nvSpPr>
          <p:cNvPr id="458" name="Shape 458"/>
          <p:cNvSpPr txBox="1"/>
          <p:nvPr/>
        </p:nvSpPr>
        <p:spPr>
          <a:xfrm>
            <a:off x="5940151" y="3939901"/>
            <a:ext cx="1132179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F5900"/>
                </a:solidFill>
                <a:latin typeface="Arial"/>
                <a:ea typeface="Arial"/>
                <a:cs typeface="Arial"/>
                <a:sym typeface="Arial"/>
              </a:rPr>
              <a:t>TS-431X2</a:t>
            </a:r>
          </a:p>
        </p:txBody>
      </p:sp>
      <p:sp>
        <p:nvSpPr>
          <p:cNvPr id="459" name="Shape 459"/>
          <p:cNvSpPr txBox="1"/>
          <p:nvPr/>
        </p:nvSpPr>
        <p:spPr>
          <a:xfrm>
            <a:off x="4559091" y="3939901"/>
            <a:ext cx="11565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rgbClr val="1496CD"/>
                </a:solidFill>
                <a:latin typeface="Arial"/>
                <a:ea typeface="Arial"/>
                <a:cs typeface="Arial"/>
                <a:sym typeface="Arial"/>
              </a:rPr>
              <a:t>TS-431XeU</a:t>
            </a:r>
          </a:p>
        </p:txBody>
      </p:sp>
      <p:sp>
        <p:nvSpPr>
          <p:cNvPr id="460" name="Shape 460"/>
          <p:cNvSpPr txBox="1"/>
          <p:nvPr/>
        </p:nvSpPr>
        <p:spPr>
          <a:xfrm>
            <a:off x="4059407" y="1767693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0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</a:p>
        </p:txBody>
      </p:sp>
      <p:sp>
        <p:nvSpPr>
          <p:cNvPr id="461" name="Shape 461"/>
          <p:cNvSpPr txBox="1"/>
          <p:nvPr/>
        </p:nvSpPr>
        <p:spPr>
          <a:xfrm>
            <a:off x="4275430" y="3579862"/>
            <a:ext cx="288032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462" name="Shape 462"/>
          <p:cNvSpPr/>
          <p:nvPr/>
        </p:nvSpPr>
        <p:spPr>
          <a:xfrm>
            <a:off x="395536" y="4286262"/>
            <a:ext cx="4184100" cy="85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900" b="1">
                <a:solidFill>
                  <a:srgbClr val="424242"/>
                </a:solidFill>
              </a:rPr>
              <a:t>Tested in QNAP Labs. Figures may vary by environment</a:t>
            </a:r>
            <a:r>
              <a:rPr lang="en-US" sz="800" b="1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800" b="1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8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1">
                <a:solidFill>
                  <a:srgbClr val="424242"/>
                </a:solidFill>
              </a:rPr>
              <a:t>Test environment</a:t>
            </a:r>
            <a:r>
              <a:rPr lang="en-US" sz="800" b="1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800" b="1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NAS operating system: QTS 4.3 (TS-431P2)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Volume type: RAID 5; 4 x Intel SSD S3500 240G</a:t>
            </a:r>
          </a:p>
        </p:txBody>
      </p:sp>
      <p:sp>
        <p:nvSpPr>
          <p:cNvPr id="463" name="Shape 463"/>
          <p:cNvSpPr/>
          <p:nvPr/>
        </p:nvSpPr>
        <p:spPr>
          <a:xfrm>
            <a:off x="2916689" y="4538942"/>
            <a:ext cx="35127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 dirty="0">
                <a:solidFill>
                  <a:srgbClr val="434343"/>
                </a:solidFill>
              </a:rPr>
              <a:t>Client</a:t>
            </a:r>
            <a:r>
              <a:rPr lang="en-US" sz="800" b="1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PCs:</a:t>
            </a:r>
            <a:br>
              <a:rPr lang="en-US" sz="800" b="1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Intel</a:t>
            </a:r>
            <a:r>
              <a:rPr lang="en-US" sz="800" b="0" i="0" u="none" strike="noStrike" cap="none" baseline="300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800" b="0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Core™ i7-6770 3.40GHz CPU; 32GB RAM; </a:t>
            </a:r>
            <a:r>
              <a:rPr lang="en-US" sz="800" b="0" i="0" u="none" strike="noStrike" cap="none" dirty="0" err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Mellanox</a:t>
            </a:r>
            <a:r>
              <a:rPr lang="en-US" sz="800" b="0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10GbE NIC ; Windows</a:t>
            </a:r>
            <a:r>
              <a:rPr lang="en-US" sz="800" b="0" i="0" u="none" strike="noStrike" cap="none" baseline="300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en-US" sz="800" b="0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10 64-bit; 10GB file transfer by </a:t>
            </a:r>
            <a:r>
              <a:rPr lang="en-US" sz="800" b="0" i="0" u="none" strike="noStrike" cap="none" dirty="0" err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Robocopy</a:t>
            </a:r>
            <a:endParaRPr lang="en-US" sz="8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4" name="Shape 464"/>
          <p:cNvGrpSpPr/>
          <p:nvPr/>
        </p:nvGrpSpPr>
        <p:grpSpPr>
          <a:xfrm>
            <a:off x="956724" y="3763725"/>
            <a:ext cx="1114945" cy="246308"/>
            <a:chOff x="1403504" y="3611325"/>
            <a:chExt cx="1114945" cy="246308"/>
          </a:xfrm>
        </p:grpSpPr>
        <p:sp>
          <p:nvSpPr>
            <p:cNvPr id="465" name="Shape 465"/>
            <p:cNvSpPr txBox="1"/>
            <p:nvPr/>
          </p:nvSpPr>
          <p:spPr>
            <a:xfrm>
              <a:off x="1403504" y="3611325"/>
              <a:ext cx="61488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700" b="1" dirty="0">
                  <a:solidFill>
                    <a:srgbClr val="595959"/>
                  </a:solidFill>
                </a:rPr>
                <a:t>Download</a:t>
              </a:r>
            </a:p>
          </p:txBody>
        </p:sp>
        <p:sp>
          <p:nvSpPr>
            <p:cNvPr id="466" name="Shape 466"/>
            <p:cNvSpPr txBox="1"/>
            <p:nvPr/>
          </p:nvSpPr>
          <p:spPr>
            <a:xfrm>
              <a:off x="1907548" y="3611333"/>
              <a:ext cx="610901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700" b="1" dirty="0">
                  <a:solidFill>
                    <a:srgbClr val="595959"/>
                  </a:solidFill>
                </a:rPr>
                <a:t>Upload</a:t>
              </a:r>
            </a:p>
          </p:txBody>
        </p:sp>
      </p:grpSp>
      <p:grpSp>
        <p:nvGrpSpPr>
          <p:cNvPr id="467" name="Shape 467"/>
          <p:cNvGrpSpPr/>
          <p:nvPr/>
        </p:nvGrpSpPr>
        <p:grpSpPr>
          <a:xfrm>
            <a:off x="2104486" y="3763725"/>
            <a:ext cx="1075583" cy="246308"/>
            <a:chOff x="1332066" y="3611325"/>
            <a:chExt cx="1075583" cy="246308"/>
          </a:xfrm>
        </p:grpSpPr>
        <p:sp>
          <p:nvSpPr>
            <p:cNvPr id="468" name="Shape 468"/>
            <p:cNvSpPr txBox="1"/>
            <p:nvPr/>
          </p:nvSpPr>
          <p:spPr>
            <a:xfrm>
              <a:off x="1332066" y="3611325"/>
              <a:ext cx="610126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700" b="1" dirty="0">
                  <a:solidFill>
                    <a:srgbClr val="595959"/>
                  </a:solidFill>
                </a:rPr>
                <a:t>Download</a:t>
              </a:r>
            </a:p>
          </p:txBody>
        </p:sp>
        <p:sp>
          <p:nvSpPr>
            <p:cNvPr id="469" name="Shape 469"/>
            <p:cNvSpPr txBox="1"/>
            <p:nvPr/>
          </p:nvSpPr>
          <p:spPr>
            <a:xfrm>
              <a:off x="1907549" y="3611333"/>
              <a:ext cx="5001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700" b="1" dirty="0">
                  <a:solidFill>
                    <a:srgbClr val="595959"/>
                  </a:solidFill>
                </a:rPr>
                <a:t>Upload</a:t>
              </a:r>
            </a:p>
          </p:txBody>
        </p:sp>
      </p:grpSp>
      <p:grpSp>
        <p:nvGrpSpPr>
          <p:cNvPr id="470" name="Shape 470"/>
          <p:cNvGrpSpPr/>
          <p:nvPr/>
        </p:nvGrpSpPr>
        <p:grpSpPr>
          <a:xfrm>
            <a:off x="4572000" y="3763725"/>
            <a:ext cx="1046469" cy="246308"/>
            <a:chOff x="1361180" y="3611325"/>
            <a:chExt cx="1046469" cy="246308"/>
          </a:xfrm>
        </p:grpSpPr>
        <p:sp>
          <p:nvSpPr>
            <p:cNvPr id="471" name="Shape 471"/>
            <p:cNvSpPr txBox="1"/>
            <p:nvPr/>
          </p:nvSpPr>
          <p:spPr>
            <a:xfrm>
              <a:off x="1361180" y="3611325"/>
              <a:ext cx="642942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700" b="1" dirty="0">
                  <a:solidFill>
                    <a:srgbClr val="595959"/>
                  </a:solidFill>
                </a:rPr>
                <a:t>Download</a:t>
              </a:r>
            </a:p>
          </p:txBody>
        </p:sp>
        <p:sp>
          <p:nvSpPr>
            <p:cNvPr id="472" name="Shape 472"/>
            <p:cNvSpPr txBox="1"/>
            <p:nvPr/>
          </p:nvSpPr>
          <p:spPr>
            <a:xfrm>
              <a:off x="1907549" y="3611333"/>
              <a:ext cx="5001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700" b="1" dirty="0">
                  <a:solidFill>
                    <a:srgbClr val="595959"/>
                  </a:solidFill>
                </a:rPr>
                <a:t>Upload</a:t>
              </a:r>
            </a:p>
          </p:txBody>
        </p:sp>
      </p:grpSp>
      <p:grpSp>
        <p:nvGrpSpPr>
          <p:cNvPr id="473" name="Shape 473"/>
          <p:cNvGrpSpPr/>
          <p:nvPr/>
        </p:nvGrpSpPr>
        <p:grpSpPr>
          <a:xfrm>
            <a:off x="5782433" y="3763725"/>
            <a:ext cx="1004145" cy="246308"/>
            <a:chOff x="1403504" y="3611325"/>
            <a:chExt cx="1004145" cy="246308"/>
          </a:xfrm>
        </p:grpSpPr>
        <p:sp>
          <p:nvSpPr>
            <p:cNvPr id="474" name="Shape 474"/>
            <p:cNvSpPr txBox="1"/>
            <p:nvPr/>
          </p:nvSpPr>
          <p:spPr>
            <a:xfrm>
              <a:off x="1403504" y="3611325"/>
              <a:ext cx="672064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700" b="1" dirty="0">
                  <a:solidFill>
                    <a:srgbClr val="595959"/>
                  </a:solidFill>
                </a:rPr>
                <a:t>Download</a:t>
              </a:r>
            </a:p>
          </p:txBody>
        </p:sp>
        <p:sp>
          <p:nvSpPr>
            <p:cNvPr id="475" name="Shape 475"/>
            <p:cNvSpPr txBox="1"/>
            <p:nvPr/>
          </p:nvSpPr>
          <p:spPr>
            <a:xfrm>
              <a:off x="1907549" y="3611333"/>
              <a:ext cx="5001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700" b="1" dirty="0">
                  <a:solidFill>
                    <a:srgbClr val="595959"/>
                  </a:solidFill>
                </a:rPr>
                <a:t>Upload</a:t>
              </a:r>
            </a:p>
          </p:txBody>
        </p:sp>
      </p:grpSp>
      <p:sp>
        <p:nvSpPr>
          <p:cNvPr id="70" name="Shape 89"/>
          <p:cNvSpPr txBox="1"/>
          <p:nvPr/>
        </p:nvSpPr>
        <p:spPr>
          <a:xfrm>
            <a:off x="571472" y="3643320"/>
            <a:ext cx="500066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800" dirty="0" smtClean="0">
                <a:solidFill>
                  <a:srgbClr val="777777"/>
                </a:solidFill>
              </a:rPr>
              <a:t>  </a:t>
            </a:r>
            <a:r>
              <a:rPr lang="en-US" altLang="zh-TW" sz="800" dirty="0" smtClean="0">
                <a:solidFill>
                  <a:srgbClr val="777777"/>
                </a:solidFill>
              </a:rPr>
              <a:t>(</a:t>
            </a:r>
            <a:r>
              <a:rPr lang="en-US" sz="800" dirty="0" smtClean="0">
                <a:solidFill>
                  <a:srgbClr val="777777"/>
                </a:solidFill>
              </a:rPr>
              <a:t>MB/s)</a:t>
            </a:r>
            <a:endParaRPr lang="en-US" sz="800" b="0" i="0" u="none" strike="noStrike" cap="none" dirty="0">
              <a:solidFill>
                <a:srgbClr val="7777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89"/>
          <p:cNvSpPr txBox="1"/>
          <p:nvPr/>
        </p:nvSpPr>
        <p:spPr>
          <a:xfrm>
            <a:off x="4141608" y="3643320"/>
            <a:ext cx="500066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800" dirty="0" smtClean="0">
                <a:solidFill>
                  <a:srgbClr val="777777"/>
                </a:solidFill>
              </a:rPr>
              <a:t>  </a:t>
            </a:r>
            <a:r>
              <a:rPr lang="en-US" altLang="zh-TW" sz="800" dirty="0" smtClean="0">
                <a:solidFill>
                  <a:srgbClr val="777777"/>
                </a:solidFill>
              </a:rPr>
              <a:t>(</a:t>
            </a:r>
            <a:r>
              <a:rPr lang="en-US" sz="800" dirty="0" smtClean="0">
                <a:solidFill>
                  <a:srgbClr val="777777"/>
                </a:solidFill>
              </a:rPr>
              <a:t>MB/s)</a:t>
            </a:r>
            <a:endParaRPr lang="en-US" sz="800" b="0" i="0" u="none" strike="noStrike" cap="none" dirty="0">
              <a:solidFill>
                <a:srgbClr val="77777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Shape 480"/>
          <p:cNvGrpSpPr/>
          <p:nvPr/>
        </p:nvGrpSpPr>
        <p:grpSpPr>
          <a:xfrm>
            <a:off x="2571735" y="1393476"/>
            <a:ext cx="3786215" cy="1249712"/>
            <a:chOff x="2843808" y="1491630"/>
            <a:chExt cx="3672407" cy="928118"/>
          </a:xfrm>
        </p:grpSpPr>
        <p:sp>
          <p:nvSpPr>
            <p:cNvPr id="481" name="Shape 481"/>
            <p:cNvSpPr/>
            <p:nvPr/>
          </p:nvSpPr>
          <p:spPr>
            <a:xfrm rot="-5400000">
              <a:off x="4215953" y="119485"/>
              <a:ext cx="928118" cy="3672407"/>
            </a:xfrm>
            <a:prstGeom prst="roundRect">
              <a:avLst>
                <a:gd name="adj" fmla="val 3968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Shape 482"/>
            <p:cNvSpPr/>
            <p:nvPr/>
          </p:nvSpPr>
          <p:spPr>
            <a:xfrm>
              <a:off x="2927272" y="1563637"/>
              <a:ext cx="505528" cy="360885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352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Shape 483"/>
            <p:cNvSpPr/>
            <p:nvPr/>
          </p:nvSpPr>
          <p:spPr>
            <a:xfrm rot="10800000">
              <a:off x="5931967" y="1995686"/>
              <a:ext cx="505528" cy="360885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352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4" name="Shape 484"/>
          <p:cNvGrpSpPr/>
          <p:nvPr/>
        </p:nvGrpSpPr>
        <p:grpSpPr>
          <a:xfrm rot="-1017733">
            <a:off x="4313752" y="3116361"/>
            <a:ext cx="2088232" cy="10194"/>
            <a:chOff x="971599" y="3569668"/>
            <a:chExt cx="2088232" cy="10194"/>
          </a:xfrm>
        </p:grpSpPr>
        <p:cxnSp>
          <p:nvCxnSpPr>
            <p:cNvPr id="485" name="Shape 485"/>
            <p:cNvCxnSpPr/>
            <p:nvPr/>
          </p:nvCxnSpPr>
          <p:spPr>
            <a:xfrm rot="10800000">
              <a:off x="1005718" y="3569668"/>
              <a:ext cx="1910097" cy="10194"/>
            </a:xfrm>
            <a:prstGeom prst="straightConnector1">
              <a:avLst/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Shape 486"/>
            <p:cNvCxnSpPr/>
            <p:nvPr/>
          </p:nvCxnSpPr>
          <p:spPr>
            <a:xfrm rot="10800000">
              <a:off x="971599" y="3579862"/>
              <a:ext cx="2088232" cy="0"/>
            </a:xfrm>
            <a:prstGeom prst="straightConnector1">
              <a:avLst/>
            </a:prstGeom>
            <a:noFill/>
            <a:ln w="57150" cap="flat" cmpd="sng">
              <a:solidFill>
                <a:srgbClr val="303F97"/>
              </a:solidFill>
              <a:prstDash val="dash"/>
              <a:round/>
              <a:headEnd type="triangle" w="lg" len="lg"/>
              <a:tailEnd type="none" w="med" len="med"/>
            </a:ln>
          </p:spPr>
        </p:cxnSp>
      </p:grpSp>
      <p:grpSp>
        <p:nvGrpSpPr>
          <p:cNvPr id="487" name="Shape 487"/>
          <p:cNvGrpSpPr/>
          <p:nvPr/>
        </p:nvGrpSpPr>
        <p:grpSpPr>
          <a:xfrm>
            <a:off x="971599" y="3543173"/>
            <a:ext cx="2088232" cy="10194"/>
            <a:chOff x="971599" y="3569668"/>
            <a:chExt cx="2088232" cy="10194"/>
          </a:xfrm>
        </p:grpSpPr>
        <p:cxnSp>
          <p:nvCxnSpPr>
            <p:cNvPr id="488" name="Shape 488"/>
            <p:cNvCxnSpPr/>
            <p:nvPr/>
          </p:nvCxnSpPr>
          <p:spPr>
            <a:xfrm rot="10800000">
              <a:off x="1005718" y="3569668"/>
              <a:ext cx="1910097" cy="10194"/>
            </a:xfrm>
            <a:prstGeom prst="straightConnector1">
              <a:avLst/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Shape 489"/>
            <p:cNvCxnSpPr/>
            <p:nvPr/>
          </p:nvCxnSpPr>
          <p:spPr>
            <a:xfrm rot="10800000">
              <a:off x="971599" y="3579862"/>
              <a:ext cx="2088232" cy="0"/>
            </a:xfrm>
            <a:prstGeom prst="straightConnector1">
              <a:avLst/>
            </a:prstGeom>
            <a:noFill/>
            <a:ln w="57150" cap="flat" cmpd="sng">
              <a:solidFill>
                <a:srgbClr val="303F97"/>
              </a:solidFill>
              <a:prstDash val="dash"/>
              <a:round/>
              <a:headEnd type="triangle" w="lg" len="lg"/>
              <a:tailEnd type="none" w="med" len="med"/>
            </a:ln>
          </p:spPr>
        </p:cxnSp>
      </p:grpSp>
      <p:sp>
        <p:nvSpPr>
          <p:cNvPr id="490" name="Shape 490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7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TW" dirty="0" smtClean="0"/>
              <a:t>Collaboration </a:t>
            </a:r>
            <a:r>
              <a:rPr lang="en-US" dirty="0" smtClean="0">
                <a:solidFill>
                  <a:srgbClr val="FFFFFF"/>
                </a:solidFill>
              </a:rPr>
              <a:t>and </a:t>
            </a:r>
            <a:r>
              <a:rPr lang="en-US" dirty="0">
                <a:solidFill>
                  <a:srgbClr val="FFFFFF"/>
                </a:solidFill>
              </a:rPr>
              <a:t>backup with </a:t>
            </a:r>
            <a:r>
              <a:rPr lang="en-US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10GbE</a:t>
            </a:r>
          </a:p>
        </p:txBody>
      </p:sp>
      <p:pic>
        <p:nvPicPr>
          <p:cNvPr id="491" name="Shape 4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160" y="3327149"/>
            <a:ext cx="2899313" cy="501578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/>
          <p:nvPr/>
        </p:nvSpPr>
        <p:spPr>
          <a:xfrm>
            <a:off x="6429387" y="3759197"/>
            <a:ext cx="2225211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TS-431X2 / TS-431XeU</a:t>
            </a:r>
          </a:p>
        </p:txBody>
      </p:sp>
      <p:pic>
        <p:nvPicPr>
          <p:cNvPr id="493" name="Shape 4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6578" y="1965267"/>
            <a:ext cx="1352620" cy="1546044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Shape 494"/>
          <p:cNvSpPr/>
          <p:nvPr/>
        </p:nvSpPr>
        <p:spPr>
          <a:xfrm>
            <a:off x="3428992" y="3835586"/>
            <a:ext cx="1721484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10GbE </a:t>
            </a:r>
            <a:r>
              <a:rPr lang="en-US" dirty="0">
                <a:solidFill>
                  <a:srgbClr val="595959"/>
                </a:solidFill>
              </a:rPr>
              <a:t>switch</a:t>
            </a:r>
          </a:p>
        </p:txBody>
      </p:sp>
      <p:grpSp>
        <p:nvGrpSpPr>
          <p:cNvPr id="498" name="Shape 498"/>
          <p:cNvGrpSpPr/>
          <p:nvPr/>
        </p:nvGrpSpPr>
        <p:grpSpPr>
          <a:xfrm rot="1800000">
            <a:off x="1194302" y="2696397"/>
            <a:ext cx="2088232" cy="10193"/>
            <a:chOff x="971599" y="3569668"/>
            <a:chExt cx="2088232" cy="10194"/>
          </a:xfrm>
        </p:grpSpPr>
        <p:cxnSp>
          <p:nvCxnSpPr>
            <p:cNvPr id="499" name="Shape 499"/>
            <p:cNvCxnSpPr/>
            <p:nvPr/>
          </p:nvCxnSpPr>
          <p:spPr>
            <a:xfrm rot="10800000">
              <a:off x="1005718" y="3569668"/>
              <a:ext cx="1910097" cy="10194"/>
            </a:xfrm>
            <a:prstGeom prst="straightConnector1">
              <a:avLst/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Shape 500"/>
            <p:cNvCxnSpPr/>
            <p:nvPr/>
          </p:nvCxnSpPr>
          <p:spPr>
            <a:xfrm rot="10800000">
              <a:off x="971599" y="3579862"/>
              <a:ext cx="2088232" cy="0"/>
            </a:xfrm>
            <a:prstGeom prst="straightConnector1">
              <a:avLst/>
            </a:prstGeom>
            <a:noFill/>
            <a:ln w="57150" cap="flat" cmpd="sng">
              <a:solidFill>
                <a:srgbClr val="303F97"/>
              </a:solidFill>
              <a:prstDash val="dash"/>
              <a:round/>
              <a:headEnd type="triangle" w="lg" len="lg"/>
              <a:tailEnd type="none" w="med" len="med"/>
            </a:ln>
          </p:spPr>
        </p:cxnSp>
      </p:grpSp>
      <p:grpSp>
        <p:nvGrpSpPr>
          <p:cNvPr id="501" name="Shape 501"/>
          <p:cNvGrpSpPr/>
          <p:nvPr/>
        </p:nvGrpSpPr>
        <p:grpSpPr>
          <a:xfrm>
            <a:off x="3851919" y="3543173"/>
            <a:ext cx="2088232" cy="10194"/>
            <a:chOff x="971599" y="3569668"/>
            <a:chExt cx="2088232" cy="10194"/>
          </a:xfrm>
        </p:grpSpPr>
        <p:cxnSp>
          <p:nvCxnSpPr>
            <p:cNvPr id="502" name="Shape 502"/>
            <p:cNvCxnSpPr/>
            <p:nvPr/>
          </p:nvCxnSpPr>
          <p:spPr>
            <a:xfrm rot="10800000">
              <a:off x="1005718" y="3569668"/>
              <a:ext cx="1910097" cy="10194"/>
            </a:xfrm>
            <a:prstGeom prst="straightConnector1">
              <a:avLst/>
            </a:prstGeom>
            <a:noFill/>
            <a:ln w="57150" cap="flat" cmpd="sng">
              <a:solidFill>
                <a:srgbClr val="18ABE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Shape 503"/>
            <p:cNvCxnSpPr/>
            <p:nvPr/>
          </p:nvCxnSpPr>
          <p:spPr>
            <a:xfrm rot="10800000">
              <a:off x="971599" y="3579862"/>
              <a:ext cx="2088232" cy="0"/>
            </a:xfrm>
            <a:prstGeom prst="straightConnector1">
              <a:avLst/>
            </a:prstGeom>
            <a:noFill/>
            <a:ln w="57150" cap="flat" cmpd="sng">
              <a:solidFill>
                <a:srgbClr val="303F97"/>
              </a:solidFill>
              <a:prstDash val="dash"/>
              <a:round/>
              <a:headEnd type="triangle" w="lg" len="lg"/>
              <a:tailEnd type="none" w="med" len="med"/>
            </a:ln>
          </p:spPr>
        </p:cxnSp>
      </p:grpSp>
      <p:pic>
        <p:nvPicPr>
          <p:cNvPr id="504" name="Shape 5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1802" y="2928940"/>
            <a:ext cx="2089089" cy="9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Shape 507"/>
          <p:cNvPicPr preferRelativeResize="0"/>
          <p:nvPr/>
        </p:nvPicPr>
        <p:blipFill rotWithShape="1">
          <a:blip r:embed="rId6">
            <a:alphaModFix/>
          </a:blip>
          <a:srcRect l="9169" t="5367" r="9013" b="4818"/>
          <a:stretch/>
        </p:blipFill>
        <p:spPr>
          <a:xfrm>
            <a:off x="498275" y="3121990"/>
            <a:ext cx="1884841" cy="1164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Shape 50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7543" y="3039117"/>
            <a:ext cx="504056" cy="50405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09" name="Shape 509"/>
          <p:cNvPicPr preferRelativeResize="0"/>
          <p:nvPr/>
        </p:nvPicPr>
        <p:blipFill rotWithShape="1">
          <a:blip r:embed="rId6">
            <a:alphaModFix/>
          </a:blip>
          <a:srcRect l="9169" t="5367" r="9013" b="4818"/>
          <a:stretch/>
        </p:blipFill>
        <p:spPr>
          <a:xfrm>
            <a:off x="498275" y="1785701"/>
            <a:ext cx="1884841" cy="1164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7543" y="1670964"/>
            <a:ext cx="504056" cy="50405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11" name="Shape 511"/>
          <p:cNvSpPr/>
          <p:nvPr/>
        </p:nvSpPr>
        <p:spPr>
          <a:xfrm>
            <a:off x="2799452" y="1483484"/>
            <a:ext cx="3415622" cy="10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en-US" sz="2200" b="1" dirty="0" smtClean="0">
                <a:solidFill>
                  <a:schemeClr val="lt1"/>
                </a:solidFill>
              </a:rPr>
              <a:t>Cost effective 10GbE collaboration &amp; backup network environment!</a:t>
            </a:r>
            <a:endParaRPr lang="en-US" sz="22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ctrTitle"/>
          </p:nvPr>
        </p:nvSpPr>
        <p:spPr>
          <a:xfrm>
            <a:off x="285719" y="1928809"/>
            <a:ext cx="8520599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sz="4000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Video Surveillance Solutions</a:t>
            </a:r>
          </a:p>
        </p:txBody>
      </p:sp>
      <p:sp>
        <p:nvSpPr>
          <p:cNvPr id="517" name="Shape 517"/>
          <p:cNvSpPr txBox="1"/>
          <p:nvPr/>
        </p:nvSpPr>
        <p:spPr>
          <a:xfrm>
            <a:off x="2997763" y="3143254"/>
            <a:ext cx="3062099" cy="574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TW" dirty="0" smtClean="0"/>
              <a:t>24x7</a:t>
            </a:r>
            <a:r>
              <a:rPr lang="en-US" dirty="0" smtClean="0"/>
              <a:t> </a:t>
            </a:r>
            <a:r>
              <a:rPr lang="en-US" dirty="0"/>
              <a:t>professional surveillance management</a:t>
            </a:r>
          </a:p>
        </p:txBody>
      </p:sp>
      <p:sp>
        <p:nvSpPr>
          <p:cNvPr id="523" name="Shape 523"/>
          <p:cNvSpPr/>
          <p:nvPr/>
        </p:nvSpPr>
        <p:spPr>
          <a:xfrm>
            <a:off x="1323090" y="1425361"/>
            <a:ext cx="4320480" cy="6463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400" b="1" dirty="0">
                <a:solidFill>
                  <a:srgbClr val="FF0000"/>
                </a:solidFill>
              </a:rPr>
              <a:t>Surveillance Station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5.1</a:t>
            </a:r>
          </a:p>
        </p:txBody>
      </p:sp>
      <p:pic>
        <p:nvPicPr>
          <p:cNvPr id="524" name="Shape 5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3" y="1923677"/>
            <a:ext cx="4357597" cy="2847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Shape 5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695" y="1428742"/>
            <a:ext cx="759595" cy="759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Shape 5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7944" y="3363837"/>
            <a:ext cx="1460165" cy="146016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Shape 528"/>
          <p:cNvSpPr/>
          <p:nvPr/>
        </p:nvSpPr>
        <p:spPr>
          <a:xfrm>
            <a:off x="5724127" y="1563637"/>
            <a:ext cx="3024335" cy="2304256"/>
          </a:xfrm>
          <a:prstGeom prst="roundRect">
            <a:avLst>
              <a:gd name="adj" fmla="val 4004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5876527" y="2067693"/>
            <a:ext cx="2655911" cy="792087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Shape 530"/>
          <p:cNvSpPr/>
          <p:nvPr/>
        </p:nvSpPr>
        <p:spPr>
          <a:xfrm>
            <a:off x="5863306" y="2139701"/>
            <a:ext cx="2669133" cy="9218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2C2C2C"/>
                </a:solidFill>
                <a:latin typeface="Arial"/>
                <a:ea typeface="Arial"/>
                <a:cs typeface="Arial"/>
                <a:sym typeface="Arial"/>
              </a:rPr>
              <a:t>TS-231P2 </a:t>
            </a:r>
            <a:r>
              <a:rPr lang="zh-TW" altLang="en-US" sz="1800" b="1" i="0" u="none" strike="noStrike" cap="none" dirty="0" smtClean="0">
                <a:solidFill>
                  <a:srgbClr val="2C2C2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smtClean="0">
                <a:solidFill>
                  <a:srgbClr val="2C2C2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1800" b="1" i="0" u="none" strike="noStrike" cap="none" dirty="0">
                <a:solidFill>
                  <a:srgbClr val="2C2C2C"/>
                </a:solidFill>
                <a:latin typeface="Arial"/>
                <a:ea typeface="Arial"/>
                <a:cs typeface="Arial"/>
                <a:sym typeface="Arial"/>
              </a:rPr>
              <a:t>TS-431P2</a:t>
            </a:r>
          </a:p>
        </p:txBody>
      </p:sp>
      <p:sp>
        <p:nvSpPr>
          <p:cNvPr id="531" name="Shape 531"/>
          <p:cNvSpPr/>
          <p:nvPr/>
        </p:nvSpPr>
        <p:spPr>
          <a:xfrm>
            <a:off x="5786446" y="1635650"/>
            <a:ext cx="2786082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</a:rPr>
              <a:t>Recording channel</a:t>
            </a:r>
          </a:p>
        </p:txBody>
      </p:sp>
      <p:sp>
        <p:nvSpPr>
          <p:cNvPr id="532" name="Shape 532"/>
          <p:cNvSpPr/>
          <p:nvPr/>
        </p:nvSpPr>
        <p:spPr>
          <a:xfrm>
            <a:off x="5876527" y="2927385"/>
            <a:ext cx="2655911" cy="792087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Shape 533"/>
          <p:cNvSpPr/>
          <p:nvPr/>
        </p:nvSpPr>
        <p:spPr>
          <a:xfrm>
            <a:off x="5857884" y="3003799"/>
            <a:ext cx="2857518" cy="7920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2C2C2C"/>
                </a:solidFill>
                <a:latin typeface="Arial"/>
                <a:ea typeface="Arial"/>
                <a:cs typeface="Arial"/>
                <a:sym typeface="Arial"/>
              </a:rPr>
              <a:t>TS-431X2  </a:t>
            </a:r>
            <a:r>
              <a:rPr lang="zh-TW" altLang="en-US" sz="1800" b="1" i="0" u="none" strike="noStrike" cap="none" dirty="0" smtClean="0">
                <a:solidFill>
                  <a:srgbClr val="2C2C2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 smtClean="0">
                <a:solidFill>
                  <a:srgbClr val="2C2C2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i="0" u="none" strike="noStrike" cap="none" dirty="0">
                <a:solidFill>
                  <a:srgbClr val="2C2C2C"/>
                </a:solidFill>
                <a:latin typeface="Arial"/>
                <a:ea typeface="Arial"/>
                <a:cs typeface="Arial"/>
                <a:sym typeface="Arial"/>
              </a:rPr>
              <a:t>TS-431XeU</a:t>
            </a:r>
          </a:p>
        </p:txBody>
      </p:sp>
      <p:cxnSp>
        <p:nvCxnSpPr>
          <p:cNvPr id="534" name="Shape 534"/>
          <p:cNvCxnSpPr/>
          <p:nvPr/>
        </p:nvCxnSpPr>
        <p:spPr>
          <a:xfrm>
            <a:off x="5796136" y="2499741"/>
            <a:ext cx="2808311" cy="0"/>
          </a:xfrm>
          <a:prstGeom prst="straightConnector1">
            <a:avLst/>
          </a:prstGeom>
          <a:noFill/>
          <a:ln w="127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5" name="Shape 535"/>
          <p:cNvCxnSpPr/>
          <p:nvPr/>
        </p:nvCxnSpPr>
        <p:spPr>
          <a:xfrm>
            <a:off x="5796136" y="3363838"/>
            <a:ext cx="2808311" cy="0"/>
          </a:xfrm>
          <a:prstGeom prst="straightConnector1">
            <a:avLst/>
          </a:prstGeom>
          <a:noFill/>
          <a:ln w="127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6" name="Shape 536"/>
          <p:cNvSpPr/>
          <p:nvPr/>
        </p:nvSpPr>
        <p:spPr>
          <a:xfrm>
            <a:off x="6012160" y="3291830"/>
            <a:ext cx="2448271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en-US" sz="1600" dirty="0">
                <a:solidFill>
                  <a:srgbClr val="2C2C2C"/>
                </a:solidFill>
              </a:rPr>
              <a:t>free</a:t>
            </a:r>
            <a:r>
              <a:rPr lang="en-US" sz="1600" b="0" i="0" u="none" strike="noStrike" cap="none" dirty="0">
                <a:solidFill>
                  <a:srgbClr val="2C2C2C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600" dirty="0">
                <a:solidFill>
                  <a:srgbClr val="262626"/>
                </a:solidFill>
              </a:rPr>
              <a:t>maximum</a:t>
            </a:r>
            <a:r>
              <a:rPr lang="en-US" sz="16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</a:p>
        </p:txBody>
      </p:sp>
      <p:sp>
        <p:nvSpPr>
          <p:cNvPr id="537" name="Shape 537"/>
          <p:cNvSpPr/>
          <p:nvPr/>
        </p:nvSpPr>
        <p:spPr>
          <a:xfrm>
            <a:off x="6012160" y="2427733"/>
            <a:ext cx="2703244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ct val="25000"/>
              <a:buFont typeface="Arial"/>
              <a:buNone/>
            </a:pPr>
            <a:r>
              <a:rPr lang="en-US" sz="1600" dirty="0">
                <a:solidFill>
                  <a:srgbClr val="2C2C2C"/>
                </a:solidFill>
              </a:rPr>
              <a:t>free</a:t>
            </a:r>
            <a:r>
              <a:rPr lang="en-US" sz="1600" b="0" i="0" u="none" strike="noStrike" cap="none" dirty="0">
                <a:solidFill>
                  <a:srgbClr val="2C2C2C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-US" sz="1600" dirty="0">
                <a:solidFill>
                  <a:srgbClr val="262626"/>
                </a:solidFill>
              </a:rPr>
              <a:t>maximum</a:t>
            </a:r>
            <a:r>
              <a:rPr lang="en-US" sz="1600" b="0" i="0" u="none" strike="noStrike" cap="none" dirty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dirty="0" smtClean="0"/>
              <a:t>Turn an USB camera into an IP camera</a:t>
            </a:r>
            <a:endParaRPr lang="en-US" dirty="0"/>
          </a:p>
        </p:txBody>
      </p:sp>
      <p:grpSp>
        <p:nvGrpSpPr>
          <p:cNvPr id="15" name="群組 14"/>
          <p:cNvGrpSpPr/>
          <p:nvPr/>
        </p:nvGrpSpPr>
        <p:grpSpPr>
          <a:xfrm>
            <a:off x="4860032" y="2571750"/>
            <a:ext cx="3993828" cy="1008113"/>
            <a:chOff x="-1036240" y="3171819"/>
            <a:chExt cx="3993828" cy="1344151"/>
          </a:xfrm>
          <a:effectLst/>
        </p:grpSpPr>
        <p:sp>
          <p:nvSpPr>
            <p:cNvPr id="16" name="Shape 340"/>
            <p:cNvSpPr/>
            <p:nvPr/>
          </p:nvSpPr>
          <p:spPr>
            <a:xfrm>
              <a:off x="-1036240" y="3171819"/>
              <a:ext cx="3993828" cy="1344151"/>
            </a:xfrm>
            <a:prstGeom prst="homePlate">
              <a:avLst>
                <a:gd name="adj" fmla="val 0"/>
              </a:avLst>
            </a:prstGeom>
            <a:solidFill>
              <a:srgbClr val="B7ECFF">
                <a:alpha val="82000"/>
              </a:srgbClr>
            </a:solidFill>
            <a:ln>
              <a:noFill/>
            </a:ln>
            <a:effectLst/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340"/>
            <p:cNvSpPr/>
            <p:nvPr/>
          </p:nvSpPr>
          <p:spPr>
            <a:xfrm>
              <a:off x="2852192" y="4131925"/>
              <a:ext cx="105396" cy="384041"/>
            </a:xfrm>
            <a:prstGeom prst="homePlate">
              <a:avLst>
                <a:gd name="adj" fmla="val 0"/>
              </a:avLst>
            </a:pr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Shape 343"/>
          <p:cNvSpPr/>
          <p:nvPr/>
        </p:nvSpPr>
        <p:spPr>
          <a:xfrm flipH="1">
            <a:off x="8316416" y="2710635"/>
            <a:ext cx="432048" cy="504057"/>
          </a:xfrm>
          <a:prstGeom prst="chevron">
            <a:avLst>
              <a:gd name="adj" fmla="val 45550"/>
            </a:avLst>
          </a:prstGeom>
          <a:solidFill>
            <a:schemeClr val="bg1">
              <a:alpha val="31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Shape 39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9552" y="2499742"/>
            <a:ext cx="4536504" cy="264375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401"/>
          <p:cNvSpPr/>
          <p:nvPr/>
        </p:nvSpPr>
        <p:spPr>
          <a:xfrm>
            <a:off x="1403648" y="1419622"/>
            <a:ext cx="3456384" cy="6408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3200" b="1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QUSBCam2</a:t>
            </a:r>
          </a:p>
        </p:txBody>
      </p:sp>
      <p:pic>
        <p:nvPicPr>
          <p:cNvPr id="21" name="Shape 402" descr="https://lh3.googleusercontent.com/16jFHLh50kGL4EnMij0uq8OQ-Jzxr5kuOt5Vj2UIYPODjVp-u8AvgfBXriT_eS5Pq6WlxDfRHj7jIqvjtX2ka_XO7X8z8Ha3Psr7oq0tCWD8uHUD3QKnhAetN4dWnRHU88rSI33hebk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74954" y="1285866"/>
            <a:ext cx="816028" cy="81602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403"/>
          <p:cNvSpPr txBox="1"/>
          <p:nvPr/>
        </p:nvSpPr>
        <p:spPr>
          <a:xfrm>
            <a:off x="395536" y="2139702"/>
            <a:ext cx="8248430" cy="4320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2C2C2C"/>
              </a:buClr>
              <a:buSzPct val="25000"/>
            </a:pPr>
            <a:r>
              <a:rPr lang="en-US" sz="1600" b="1" dirty="0" smtClean="0">
                <a:solidFill>
                  <a:srgbClr val="2C2C2C"/>
                </a:solidFill>
              </a:rPr>
              <a:t>View instant streaming online from a UVC compatible USB camera with </a:t>
            </a:r>
            <a:r>
              <a:rPr lang="en-US" sz="1600" b="1" dirty="0" smtClean="0">
                <a:solidFill>
                  <a:srgbClr val="FF0000"/>
                </a:solidFill>
              </a:rPr>
              <a:t>1080P</a:t>
            </a:r>
          </a:p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</p:txBody>
      </p:sp>
      <p:sp>
        <p:nvSpPr>
          <p:cNvPr id="23" name="矩形 22"/>
          <p:cNvSpPr/>
          <p:nvPr/>
        </p:nvSpPr>
        <p:spPr>
          <a:xfrm>
            <a:off x="6072198" y="3264105"/>
            <a:ext cx="27482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200" b="1" dirty="0" smtClean="0">
                <a:solidFill>
                  <a:srgbClr val="000090"/>
                </a:solidFill>
              </a:rPr>
              <a:t>Record </a:t>
            </a: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&amp;</a:t>
            </a:r>
            <a:r>
              <a:rPr lang="en-US" sz="1200" b="1" dirty="0" smtClean="0">
                <a:solidFill>
                  <a:srgbClr val="000090"/>
                </a:solidFill>
              </a:rPr>
              <a:t> Replay </a:t>
            </a:r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MPEG videos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4" name="Shape 467" descr="hd-webcam-pro-c920-gallery.pn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851920" y="2499742"/>
            <a:ext cx="2232248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9580" y="2710636"/>
            <a:ext cx="504056" cy="504056"/>
          </a:xfrm>
          <a:prstGeom prst="rect">
            <a:avLst/>
          </a:prstGeom>
        </p:spPr>
      </p:pic>
      <p:sp>
        <p:nvSpPr>
          <p:cNvPr id="26" name="Rectangle 9"/>
          <p:cNvSpPr/>
          <p:nvPr/>
        </p:nvSpPr>
        <p:spPr>
          <a:xfrm>
            <a:off x="6072198" y="2786064"/>
            <a:ext cx="278608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lvl="0">
              <a:buClr>
                <a:srgbClr val="0C0C0C"/>
              </a:buClr>
              <a:buSzPct val="25000"/>
            </a:pPr>
            <a:r>
              <a:rPr lang="en-US" sz="1800" b="1" dirty="0" smtClean="0">
                <a:solidFill>
                  <a:srgbClr val="0C0C0C"/>
                </a:solidFill>
              </a:rPr>
              <a:t>Surveillance Station 5.1</a:t>
            </a:r>
            <a:endParaRPr lang="en-US" sz="1800" b="1" dirty="0">
              <a:solidFill>
                <a:srgbClr val="0C0C0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/>
          <p:nvPr/>
        </p:nvSpPr>
        <p:spPr>
          <a:xfrm>
            <a:off x="1785918" y="1629773"/>
            <a:ext cx="6000792" cy="171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800" b="1" dirty="0" err="1">
                <a:solidFill>
                  <a:srgbClr val="000090"/>
                </a:solidFill>
              </a:rPr>
              <a:t>Qphoto</a:t>
            </a:r>
            <a:r>
              <a:rPr lang="en-US" sz="4800" b="1" dirty="0">
                <a:solidFill>
                  <a:srgbClr val="000090"/>
                </a:solidFill>
              </a:rPr>
              <a:t> </a:t>
            </a:r>
            <a:r>
              <a:rPr lang="en-US" sz="4800" b="1" dirty="0" smtClean="0">
                <a:solidFill>
                  <a:srgbClr val="000090"/>
                </a:solidFill>
              </a:rPr>
              <a:t>3</a:t>
            </a:r>
            <a:endParaRPr lang="en-US" sz="3600" b="1" dirty="0" smtClean="0">
              <a:solidFill>
                <a:srgbClr val="000090"/>
              </a:solidFill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3200" b="1" dirty="0" smtClean="0">
                <a:solidFill>
                  <a:srgbClr val="000090"/>
                </a:solidFill>
              </a:rPr>
              <a:t>Your photos on the move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560" name="Shape 560"/>
          <p:cNvSpPr txBox="1"/>
          <p:nvPr/>
        </p:nvSpPr>
        <p:spPr>
          <a:xfrm>
            <a:off x="3295851" y="3319301"/>
            <a:ext cx="3062099" cy="574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Inc.</a:t>
            </a:r>
          </a:p>
        </p:txBody>
      </p:sp>
      <p:pic>
        <p:nvPicPr>
          <p:cNvPr id="561" name="Shape 5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7422" y="1890526"/>
            <a:ext cx="824100" cy="8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4071933" y="1285866"/>
            <a:ext cx="4714907" cy="4000527"/>
          </a:xfrm>
          <a:prstGeom prst="rect">
            <a:avLst/>
          </a:prstGeom>
          <a:solidFill>
            <a:srgbClr val="06C0D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4286246" y="1500179"/>
            <a:ext cx="4286280" cy="2786082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7774107" y="1142990"/>
            <a:ext cx="1227017" cy="1226985"/>
          </a:xfrm>
          <a:prstGeom prst="ellipse">
            <a:avLst/>
          </a:prstGeom>
          <a:solidFill>
            <a:srgbClr val="06C0D4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/>
          <p:nvPr/>
        </p:nvSpPr>
        <p:spPr>
          <a:xfrm rot="9900000">
            <a:off x="7809481" y="1356662"/>
            <a:ext cx="654254" cy="814122"/>
          </a:xfrm>
          <a:prstGeom prst="chevron">
            <a:avLst>
              <a:gd name="adj" fmla="val 50000"/>
            </a:avLst>
          </a:prstGeom>
          <a:solidFill>
            <a:schemeClr val="lt1">
              <a:alpha val="40392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dirty="0" smtClean="0"/>
              <a:t>Quad core/10GbE Ready NAS</a:t>
            </a:r>
            <a:endParaRPr lang="en-US" dirty="0"/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7750" y="1504540"/>
            <a:ext cx="1239641" cy="141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347" y="1500179"/>
            <a:ext cx="815029" cy="138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0894" y="2535601"/>
            <a:ext cx="2343554" cy="40543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/>
          <p:nvPr/>
        </p:nvSpPr>
        <p:spPr>
          <a:xfrm>
            <a:off x="7969407" y="1785932"/>
            <a:ext cx="900126" cy="4001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sz="2000" b="1" i="1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SFP+</a:t>
            </a:r>
          </a:p>
        </p:txBody>
      </p:sp>
      <p:sp>
        <p:nvSpPr>
          <p:cNvPr id="68" name="Shape 68"/>
          <p:cNvSpPr/>
          <p:nvPr/>
        </p:nvSpPr>
        <p:spPr>
          <a:xfrm>
            <a:off x="7826531" y="1357304"/>
            <a:ext cx="1103187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8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10GE</a:t>
            </a:r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4876" y="1500179"/>
            <a:ext cx="1251715" cy="143071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64"/>
          <p:cNvSpPr/>
          <p:nvPr/>
        </p:nvSpPr>
        <p:spPr>
          <a:xfrm>
            <a:off x="6444208" y="2928940"/>
            <a:ext cx="2088232" cy="6902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TS-431XeU-</a:t>
            </a:r>
            <a:r>
              <a:rPr lang="zh-TW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sz="1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22" name="Shape 65"/>
          <p:cNvSpPr/>
          <p:nvPr/>
        </p:nvSpPr>
        <p:spPr>
          <a:xfrm>
            <a:off x="6444208" y="3609733"/>
            <a:ext cx="2088232" cy="6902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TS-431XeU-</a:t>
            </a:r>
            <a:r>
              <a:rPr lang="zh-TW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zh-TW" sz="1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23" name="Shape 64"/>
          <p:cNvSpPr/>
          <p:nvPr/>
        </p:nvSpPr>
        <p:spPr>
          <a:xfrm>
            <a:off x="4283968" y="2928940"/>
            <a:ext cx="2160240" cy="762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TS-431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alt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sz="1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24" name="Shape 65"/>
          <p:cNvSpPr/>
          <p:nvPr/>
        </p:nvSpPr>
        <p:spPr>
          <a:xfrm>
            <a:off x="4283968" y="3609733"/>
            <a:ext cx="2160240" cy="76221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TS-431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zh-TW" sz="12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25" name="Shape 64"/>
          <p:cNvSpPr/>
          <p:nvPr/>
        </p:nvSpPr>
        <p:spPr>
          <a:xfrm>
            <a:off x="107504" y="2928940"/>
            <a:ext cx="2088232" cy="6902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</a:t>
            </a:r>
            <a:r>
              <a:rPr lang="en-US" alt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1</a:t>
            </a:r>
            <a:r>
              <a:rPr lang="zh-TW" sz="20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zh-TW" sz="20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en-US" altLang="zh-TW" sz="1200" dirty="0" smtClean="0">
                <a:solidFill>
                  <a:srgbClr val="0070C0"/>
                </a:solidFill>
              </a:rPr>
              <a:t>1</a:t>
            </a: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RAM </a:t>
            </a:r>
          </a:p>
        </p:txBody>
      </p:sp>
      <p:sp>
        <p:nvSpPr>
          <p:cNvPr id="26" name="Shape 65"/>
          <p:cNvSpPr/>
          <p:nvPr/>
        </p:nvSpPr>
        <p:spPr>
          <a:xfrm>
            <a:off x="107504" y="3609733"/>
            <a:ext cx="2088232" cy="6902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4</a:t>
            </a:r>
            <a:r>
              <a:rPr lang="zh-TW" sz="20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zh-TW" sz="20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en-US" altLang="zh-TW" sz="1200" dirty="0" smtClean="0">
                <a:solidFill>
                  <a:srgbClr val="0070C0"/>
                </a:solidFill>
              </a:rPr>
              <a:t>4</a:t>
            </a: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RAM </a:t>
            </a:r>
          </a:p>
        </p:txBody>
      </p:sp>
      <p:sp>
        <p:nvSpPr>
          <p:cNvPr id="27" name="Shape 64"/>
          <p:cNvSpPr/>
          <p:nvPr/>
        </p:nvSpPr>
        <p:spPr>
          <a:xfrm>
            <a:off x="2051720" y="2928940"/>
            <a:ext cx="2016224" cy="6902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</a:t>
            </a:r>
            <a:r>
              <a:rPr lang="en-US" alt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1</a:t>
            </a:r>
            <a:r>
              <a:rPr lang="zh-TW" sz="20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zh-TW" sz="20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en-US" altLang="zh-TW" sz="1200" dirty="0" smtClean="0">
                <a:solidFill>
                  <a:srgbClr val="0070C0"/>
                </a:solidFill>
              </a:rPr>
              <a:t>1</a:t>
            </a: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RAM </a:t>
            </a:r>
          </a:p>
        </p:txBody>
      </p:sp>
      <p:sp>
        <p:nvSpPr>
          <p:cNvPr id="28" name="Shape 65"/>
          <p:cNvSpPr/>
          <p:nvPr/>
        </p:nvSpPr>
        <p:spPr>
          <a:xfrm>
            <a:off x="2051720" y="3609733"/>
            <a:ext cx="2016224" cy="6902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2000" b="1" i="0" u="none" strike="noStrike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TS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P2</a:t>
            </a:r>
            <a:r>
              <a:rPr lang="zh-TW" sz="2000" b="1" i="0" u="none" strike="noStrike" cap="none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4</a:t>
            </a:r>
            <a:r>
              <a:rPr lang="zh-TW" sz="20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zh-TW" sz="20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en-US" altLang="zh-TW" sz="1200" dirty="0" smtClean="0">
                <a:solidFill>
                  <a:srgbClr val="0070C0"/>
                </a:solidFill>
              </a:rPr>
              <a:t>4</a:t>
            </a:r>
            <a:r>
              <a:rPr lang="zh-TW" sz="1200" b="0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zh-TW" sz="1200" b="0" i="0" u="none" strike="noStrike" cap="none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2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RAM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/>
          <p:nvPr/>
        </p:nvSpPr>
        <p:spPr>
          <a:xfrm rot="8944731">
            <a:off x="5890572" y="1226026"/>
            <a:ext cx="2057762" cy="2057759"/>
          </a:xfrm>
          <a:prstGeom prst="teardrop">
            <a:avLst>
              <a:gd name="adj" fmla="val 104013"/>
            </a:avLst>
          </a:prstGeom>
          <a:solidFill>
            <a:srgbClr val="B797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Shape 567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/>
              <a:t>Collect the stunning moments of vacation.</a:t>
            </a:r>
          </a:p>
        </p:txBody>
      </p:sp>
      <p:grpSp>
        <p:nvGrpSpPr>
          <p:cNvPr id="568" name="Shape 568"/>
          <p:cNvGrpSpPr/>
          <p:nvPr/>
        </p:nvGrpSpPr>
        <p:grpSpPr>
          <a:xfrm>
            <a:off x="467544" y="1419621"/>
            <a:ext cx="5000700" cy="3158999"/>
            <a:chOff x="500062" y="1571625"/>
            <a:chExt cx="5000700" cy="3158999"/>
          </a:xfrm>
        </p:grpSpPr>
        <p:pic>
          <p:nvPicPr>
            <p:cNvPr id="569" name="Shape 569" descr="GOPR2306.JPG.jpg"/>
            <p:cNvPicPr preferRelativeResize="0"/>
            <p:nvPr/>
          </p:nvPicPr>
          <p:blipFill rotWithShape="1">
            <a:blip r:embed="rId3">
              <a:alphaModFix/>
            </a:blip>
            <a:srcRect t="7882" b="7890"/>
            <a:stretch/>
          </p:blipFill>
          <p:spPr>
            <a:xfrm>
              <a:off x="500062" y="1571625"/>
              <a:ext cx="5000700" cy="3158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0" name="Shape 57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29875" y="2696086"/>
              <a:ext cx="910073" cy="910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1" name="Shape 57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32950" y="2756961"/>
              <a:ext cx="1026525" cy="1026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2" name="Shape 572"/>
          <p:cNvSpPr/>
          <p:nvPr/>
        </p:nvSpPr>
        <p:spPr>
          <a:xfrm rot="6672265">
            <a:off x="6026609" y="1218051"/>
            <a:ext cx="2057762" cy="2057759"/>
          </a:xfrm>
          <a:prstGeom prst="teardrop">
            <a:avLst>
              <a:gd name="adj" fmla="val 99874"/>
            </a:avLst>
          </a:prstGeom>
          <a:solidFill>
            <a:srgbClr val="85D8D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Shape 573"/>
          <p:cNvSpPr/>
          <p:nvPr/>
        </p:nvSpPr>
        <p:spPr>
          <a:xfrm rot="3972265">
            <a:off x="6059830" y="1320387"/>
            <a:ext cx="1838851" cy="1838851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143636" y="1857370"/>
            <a:ext cx="1785949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Send me the pictures! </a:t>
            </a:r>
          </a:p>
        </p:txBody>
      </p:sp>
      <p:pic>
        <p:nvPicPr>
          <p:cNvPr id="575" name="Shape 5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8144" y="3291830"/>
            <a:ext cx="1026525" cy="10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Shape 5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6296" y="3363837"/>
            <a:ext cx="910073" cy="910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sz="2800" dirty="0"/>
              <a:t>The Sakura is gorgeous, I’m </a:t>
            </a:r>
            <a:r>
              <a:rPr lang="en-US" sz="2800" dirty="0" err="1"/>
              <a:t>gonna</a:t>
            </a:r>
            <a:r>
              <a:rPr lang="en-US" sz="2800" dirty="0"/>
              <a:t> shoot a video!</a:t>
            </a:r>
          </a:p>
        </p:txBody>
      </p:sp>
      <p:sp>
        <p:nvSpPr>
          <p:cNvPr id="583" name="Shape 583"/>
          <p:cNvSpPr/>
          <p:nvPr/>
        </p:nvSpPr>
        <p:spPr>
          <a:xfrm>
            <a:off x="6143636" y="1285866"/>
            <a:ext cx="2461500" cy="2062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2000" b="1" dirty="0">
                <a:solidFill>
                  <a:srgbClr val="7030A0"/>
                </a:solidFill>
              </a:rPr>
              <a:t>There is only 500MB available, </a:t>
            </a:r>
            <a:endParaRPr lang="en-US" sz="2000" b="1" dirty="0" smtClean="0">
              <a:solidFill>
                <a:srgbClr val="7030A0"/>
              </a:solidFill>
            </a:endParaRPr>
          </a:p>
          <a:p>
            <a:pPr lvl="0">
              <a:buClr>
                <a:srgbClr val="7030A0"/>
              </a:buClr>
              <a:buSzPct val="25000"/>
            </a:pPr>
            <a:r>
              <a:rPr lang="en-US" sz="2000" b="1" dirty="0" smtClean="0">
                <a:solidFill>
                  <a:srgbClr val="7030A0"/>
                </a:solidFill>
              </a:rPr>
              <a:t>I </a:t>
            </a:r>
            <a:r>
              <a:rPr lang="en-US" sz="2000" b="1" dirty="0">
                <a:solidFill>
                  <a:srgbClr val="7030A0"/>
                </a:solidFill>
              </a:rPr>
              <a:t>can’t take </a:t>
            </a:r>
            <a:r>
              <a:rPr lang="en-US" sz="2000" b="1" dirty="0" smtClean="0">
                <a:solidFill>
                  <a:srgbClr val="7030A0"/>
                </a:solidFill>
              </a:rPr>
              <a:t>more </a:t>
            </a:r>
            <a:r>
              <a:rPr lang="en-US" sz="2000" b="1" dirty="0">
                <a:solidFill>
                  <a:srgbClr val="7030A0"/>
                </a:solidFill>
              </a:rPr>
              <a:t>videos…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400" b="1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Shape 584"/>
          <p:cNvGrpSpPr/>
          <p:nvPr/>
        </p:nvGrpSpPr>
        <p:grpSpPr>
          <a:xfrm>
            <a:off x="5214956" y="1357314"/>
            <a:ext cx="857255" cy="1000131"/>
            <a:chOff x="8072461" y="1357304"/>
            <a:chExt cx="857255" cy="1000131"/>
          </a:xfrm>
        </p:grpSpPr>
        <p:pic>
          <p:nvPicPr>
            <p:cNvPr id="585" name="Shape 585" descr="D:\Fullppt\PNG이미지\핸드폰2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72461" y="1357304"/>
              <a:ext cx="857255" cy="10001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6" name="Shape 586"/>
            <p:cNvSpPr/>
            <p:nvPr/>
          </p:nvSpPr>
          <p:spPr>
            <a:xfrm>
              <a:off x="8410670" y="1614582"/>
              <a:ext cx="252278" cy="2066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439" y="26278"/>
                  </a:moveTo>
                  <a:cubicBezTo>
                    <a:pt x="22639" y="26278"/>
                    <a:pt x="20370" y="28908"/>
                    <a:pt x="20370" y="32152"/>
                  </a:cubicBezTo>
                  <a:cubicBezTo>
                    <a:pt x="20370" y="35396"/>
                    <a:pt x="22639" y="38026"/>
                    <a:pt x="25439" y="38026"/>
                  </a:cubicBezTo>
                  <a:cubicBezTo>
                    <a:pt x="28238" y="38026"/>
                    <a:pt x="30508" y="35396"/>
                    <a:pt x="30508" y="32152"/>
                  </a:cubicBezTo>
                  <a:cubicBezTo>
                    <a:pt x="30508" y="28908"/>
                    <a:pt x="28238" y="26278"/>
                    <a:pt x="25439" y="26278"/>
                  </a:cubicBezTo>
                  <a:close/>
                  <a:moveTo>
                    <a:pt x="58796" y="12078"/>
                  </a:moveTo>
                  <a:cubicBezTo>
                    <a:pt x="53039" y="12078"/>
                    <a:pt x="48372" y="17486"/>
                    <a:pt x="48372" y="24157"/>
                  </a:cubicBezTo>
                  <a:cubicBezTo>
                    <a:pt x="48372" y="30828"/>
                    <a:pt x="53039" y="36236"/>
                    <a:pt x="58796" y="36236"/>
                  </a:cubicBezTo>
                  <a:cubicBezTo>
                    <a:pt x="64553" y="36236"/>
                    <a:pt x="69220" y="30828"/>
                    <a:pt x="69220" y="24157"/>
                  </a:cubicBezTo>
                  <a:cubicBezTo>
                    <a:pt x="69220" y="17486"/>
                    <a:pt x="64553" y="12078"/>
                    <a:pt x="58796" y="12078"/>
                  </a:cubicBezTo>
                  <a:close/>
                  <a:moveTo>
                    <a:pt x="58796" y="0"/>
                  </a:moveTo>
                  <a:cubicBezTo>
                    <a:pt x="70310" y="0"/>
                    <a:pt x="79644" y="10815"/>
                    <a:pt x="79644" y="24157"/>
                  </a:cubicBezTo>
                  <a:cubicBezTo>
                    <a:pt x="79644" y="33739"/>
                    <a:pt x="74829" y="42019"/>
                    <a:pt x="67818" y="45846"/>
                  </a:cubicBezTo>
                  <a:lnTo>
                    <a:pt x="82063" y="45846"/>
                  </a:lnTo>
                  <a:cubicBezTo>
                    <a:pt x="87953" y="45846"/>
                    <a:pt x="92729" y="51379"/>
                    <a:pt x="92729" y="58205"/>
                  </a:cubicBezTo>
                  <a:lnTo>
                    <a:pt x="92729" y="63301"/>
                  </a:lnTo>
                  <a:lnTo>
                    <a:pt x="98373" y="63301"/>
                  </a:lnTo>
                  <a:cubicBezTo>
                    <a:pt x="99719" y="63301"/>
                    <a:pt x="100844" y="64392"/>
                    <a:pt x="101072" y="65867"/>
                  </a:cubicBezTo>
                  <a:lnTo>
                    <a:pt x="120000" y="47629"/>
                  </a:lnTo>
                  <a:lnTo>
                    <a:pt x="120000" y="118217"/>
                  </a:lnTo>
                  <a:lnTo>
                    <a:pt x="101072" y="99978"/>
                  </a:lnTo>
                  <a:cubicBezTo>
                    <a:pt x="100844" y="101453"/>
                    <a:pt x="99719" y="102544"/>
                    <a:pt x="98373" y="102544"/>
                  </a:cubicBezTo>
                  <a:lnTo>
                    <a:pt x="92729" y="102544"/>
                  </a:lnTo>
                  <a:lnTo>
                    <a:pt x="92729" y="107640"/>
                  </a:lnTo>
                  <a:cubicBezTo>
                    <a:pt x="92729" y="114466"/>
                    <a:pt x="87953" y="120000"/>
                    <a:pt x="82063" y="120000"/>
                  </a:cubicBezTo>
                  <a:lnTo>
                    <a:pt x="10665" y="120000"/>
                  </a:lnTo>
                  <a:cubicBezTo>
                    <a:pt x="4775" y="120000"/>
                    <a:pt x="0" y="114466"/>
                    <a:pt x="0" y="107640"/>
                  </a:cubicBezTo>
                  <a:lnTo>
                    <a:pt x="0" y="58205"/>
                  </a:lnTo>
                  <a:cubicBezTo>
                    <a:pt x="0" y="51379"/>
                    <a:pt x="4775" y="45846"/>
                    <a:pt x="10665" y="45846"/>
                  </a:cubicBezTo>
                  <a:lnTo>
                    <a:pt x="20167" y="45846"/>
                  </a:lnTo>
                  <a:cubicBezTo>
                    <a:pt x="15632" y="43527"/>
                    <a:pt x="12479" y="38266"/>
                    <a:pt x="12479" y="32152"/>
                  </a:cubicBezTo>
                  <a:cubicBezTo>
                    <a:pt x="12479" y="23858"/>
                    <a:pt x="18281" y="17135"/>
                    <a:pt x="25439" y="17135"/>
                  </a:cubicBezTo>
                  <a:cubicBezTo>
                    <a:pt x="32597" y="17135"/>
                    <a:pt x="38399" y="23858"/>
                    <a:pt x="38399" y="32152"/>
                  </a:cubicBezTo>
                  <a:cubicBezTo>
                    <a:pt x="38399" y="38266"/>
                    <a:pt x="35246" y="43527"/>
                    <a:pt x="30711" y="45846"/>
                  </a:cubicBezTo>
                  <a:lnTo>
                    <a:pt x="49774" y="45846"/>
                  </a:lnTo>
                  <a:cubicBezTo>
                    <a:pt x="42762" y="42019"/>
                    <a:pt x="37948" y="33739"/>
                    <a:pt x="37948" y="24157"/>
                  </a:cubicBezTo>
                  <a:cubicBezTo>
                    <a:pt x="37948" y="10815"/>
                    <a:pt x="47282" y="0"/>
                    <a:pt x="58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7" name="Shape 587"/>
          <p:cNvGrpSpPr/>
          <p:nvPr/>
        </p:nvGrpSpPr>
        <p:grpSpPr>
          <a:xfrm>
            <a:off x="6143699" y="2725744"/>
            <a:ext cx="2461382" cy="738664"/>
            <a:chOff x="6215073" y="3643319"/>
            <a:chExt cx="2461382" cy="738664"/>
          </a:xfrm>
        </p:grpSpPr>
        <p:sp>
          <p:nvSpPr>
            <p:cNvPr id="588" name="Shape 588"/>
            <p:cNvSpPr/>
            <p:nvPr/>
          </p:nvSpPr>
          <p:spPr>
            <a:xfrm>
              <a:off x="6300193" y="3651869"/>
              <a:ext cx="2129396" cy="337522"/>
            </a:xfrm>
            <a:prstGeom prst="roundRect">
              <a:avLst>
                <a:gd name="adj" fmla="val 44705"/>
              </a:avLst>
            </a:prstGeom>
            <a:solidFill>
              <a:srgbClr val="B797DE">
                <a:alpha val="53725"/>
              </a:srgb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Shape 589"/>
            <p:cNvSpPr/>
            <p:nvPr/>
          </p:nvSpPr>
          <p:spPr>
            <a:xfrm>
              <a:off x="6215073" y="3643319"/>
              <a:ext cx="246138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2F97"/>
                </a:buClr>
                <a:buSzPct val="250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482F9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i="0" u="none" strike="noStrike" cap="none">
                  <a:solidFill>
                    <a:srgbClr val="00009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b="1">
                  <a:solidFill>
                    <a:srgbClr val="000090"/>
                  </a:solidFill>
                </a:rPr>
                <a:t>4K video: 375MB/min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2F97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482F97"/>
                  </a:solidFill>
                  <a:latin typeface="Arial"/>
                  <a:ea typeface="Arial"/>
                  <a:cs typeface="Arial"/>
                  <a:sym typeface="Arial"/>
                </a:rPr>
                <a:t/>
              </a:r>
              <a:br>
                <a:rPr lang="en-US" sz="1400" b="0" i="0" u="none" strike="noStrike" cap="none">
                  <a:solidFill>
                    <a:srgbClr val="482F97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1400" b="0" i="0" u="none" strike="noStrike" cap="none">
                <a:solidFill>
                  <a:srgbClr val="482F9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IMG_7405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0034" y="1285866"/>
            <a:ext cx="4572032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>
                <a:solidFill>
                  <a:srgbClr val="FFFFFF"/>
                </a:solidFill>
              </a:rPr>
              <a:t>Then the tragedy happened at that night…</a:t>
            </a:r>
          </a:p>
        </p:txBody>
      </p:sp>
      <p:pic>
        <p:nvPicPr>
          <p:cNvPr id="596" name="Shape 596" descr="ChMkJ1XRfmyIWnAxAAD1dqV8MUoAAAMRgJXL_gAAPWO919.jpg"/>
          <p:cNvPicPr preferRelativeResize="0"/>
          <p:nvPr/>
        </p:nvPicPr>
        <p:blipFill rotWithShape="1">
          <a:blip r:embed="rId3">
            <a:alphaModFix/>
          </a:blip>
          <a:srcRect b="8491"/>
          <a:stretch/>
        </p:blipFill>
        <p:spPr>
          <a:xfrm>
            <a:off x="0" y="1571617"/>
            <a:ext cx="3923928" cy="2584308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Shape 597"/>
          <p:cNvSpPr txBox="1"/>
          <p:nvPr/>
        </p:nvSpPr>
        <p:spPr>
          <a:xfrm>
            <a:off x="4071933" y="1428742"/>
            <a:ext cx="4717965" cy="4971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dirty="0">
                <a:solidFill>
                  <a:srgbClr val="262626"/>
                </a:solidFill>
              </a:rPr>
              <a:t>Phone’s in the toilet!</a:t>
            </a:r>
          </a:p>
        </p:txBody>
      </p:sp>
      <p:sp>
        <p:nvSpPr>
          <p:cNvPr id="598" name="Shape 598"/>
          <p:cNvSpPr txBox="1"/>
          <p:nvPr/>
        </p:nvSpPr>
        <p:spPr>
          <a:xfrm>
            <a:off x="4680519" y="2211283"/>
            <a:ext cx="3677695" cy="164635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1800" b="1" dirty="0">
                <a:solidFill>
                  <a:srgbClr val="000090"/>
                </a:solidFill>
              </a:rPr>
              <a:t>My phone was gone…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Calibri"/>
              <a:buNone/>
            </a:pPr>
            <a:endParaRPr sz="1800" b="1" dirty="0">
              <a:solidFill>
                <a:srgbClr val="00009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1800" b="1" dirty="0">
                <a:solidFill>
                  <a:srgbClr val="000090"/>
                </a:solidFill>
              </a:rPr>
              <a:t>Precious pictures, videos, and memories were gone…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Calibri"/>
              <a:buNone/>
            </a:pPr>
            <a:endParaRPr sz="1800" b="1" dirty="0">
              <a:solidFill>
                <a:srgbClr val="00009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1800" b="1" dirty="0">
                <a:solidFill>
                  <a:srgbClr val="000090"/>
                </a:solidFill>
              </a:rPr>
              <a:t>The friendship seemed to come to an end…</a:t>
            </a:r>
          </a:p>
        </p:txBody>
      </p:sp>
      <p:pic>
        <p:nvPicPr>
          <p:cNvPr id="599" name="Shape 599" descr="表情.png"/>
          <p:cNvPicPr preferRelativeResize="0"/>
          <p:nvPr/>
        </p:nvPicPr>
        <p:blipFill rotWithShape="1">
          <a:blip r:embed="rId4">
            <a:alphaModFix/>
          </a:blip>
          <a:srcRect b="68062"/>
          <a:stretch/>
        </p:blipFill>
        <p:spPr>
          <a:xfrm>
            <a:off x="4039075" y="2071684"/>
            <a:ext cx="637200" cy="57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Shape 600" descr="表情.png"/>
          <p:cNvPicPr preferRelativeResize="0"/>
          <p:nvPr/>
        </p:nvPicPr>
        <p:blipFill rotWithShape="1">
          <a:blip r:embed="rId4">
            <a:alphaModFix/>
          </a:blip>
          <a:srcRect t="32295" b="35769"/>
          <a:stretch/>
        </p:blipFill>
        <p:spPr>
          <a:xfrm>
            <a:off x="4039075" y="2786064"/>
            <a:ext cx="637200" cy="57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Shape 601" descr="表情.png"/>
          <p:cNvPicPr preferRelativeResize="0"/>
          <p:nvPr/>
        </p:nvPicPr>
        <p:blipFill rotWithShape="1">
          <a:blip r:embed="rId4">
            <a:alphaModFix/>
          </a:blip>
          <a:srcRect t="63259"/>
          <a:stretch/>
        </p:blipFill>
        <p:spPr>
          <a:xfrm>
            <a:off x="4077676" y="3554224"/>
            <a:ext cx="637200" cy="66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>
            <a:spLocks noGrp="1"/>
          </p:cNvSpPr>
          <p:nvPr>
            <p:ph type="title"/>
          </p:nvPr>
        </p:nvSpPr>
        <p:spPr>
          <a:xfrm>
            <a:off x="75" y="357175"/>
            <a:ext cx="9144000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sz="2800" dirty="0"/>
              <a:t>Photo/Video Instant Upload, expanding your storage</a:t>
            </a:r>
          </a:p>
        </p:txBody>
      </p:sp>
      <p:sp>
        <p:nvSpPr>
          <p:cNvPr id="21" name="Shape 124"/>
          <p:cNvSpPr/>
          <p:nvPr/>
        </p:nvSpPr>
        <p:spPr>
          <a:xfrm>
            <a:off x="1907704" y="3070168"/>
            <a:ext cx="3960440" cy="287400"/>
          </a:xfrm>
          <a:prstGeom prst="rightArrow">
            <a:avLst>
              <a:gd name="adj1" fmla="val 20802"/>
              <a:gd name="adj2" fmla="val 84455"/>
            </a:avLst>
          </a:prstGeom>
          <a:solidFill>
            <a:srgbClr val="FF8000"/>
          </a:solidFill>
          <a:ln cap="rnd">
            <a:noFill/>
            <a:prstDash val="dash"/>
          </a:ln>
          <a:effectLst/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139"/>
          <p:cNvSpPr txBox="1"/>
          <p:nvPr/>
        </p:nvSpPr>
        <p:spPr>
          <a:xfrm>
            <a:off x="3500430" y="2499742"/>
            <a:ext cx="1928826" cy="46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ct val="25000"/>
              <a:buFont typeface="Calibri"/>
              <a:buNone/>
            </a:pPr>
            <a:r>
              <a:rPr lang="en" sz="2000" b="1" i="0" u="none" dirty="0">
                <a:solidFill>
                  <a:srgbClr val="1496CD"/>
                </a:solidFill>
                <a:latin typeface="+mn-lt"/>
                <a:ea typeface="Calibri"/>
                <a:cs typeface="Calibri"/>
                <a:sym typeface="Calibri"/>
              </a:rPr>
              <a:t>4G / Wi-Fi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4429124" y="2859782"/>
            <a:ext cx="567968" cy="567968"/>
            <a:chOff x="9648929" y="1766817"/>
            <a:chExt cx="567968" cy="567968"/>
          </a:xfrm>
        </p:grpSpPr>
        <p:sp>
          <p:nvSpPr>
            <p:cNvPr id="24" name="Shape 723"/>
            <p:cNvSpPr/>
            <p:nvPr/>
          </p:nvSpPr>
          <p:spPr>
            <a:xfrm>
              <a:off x="9648929" y="1766817"/>
              <a:ext cx="567968" cy="567968"/>
            </a:xfrm>
            <a:prstGeom prst="ellipse">
              <a:avLst/>
            </a:prstGeom>
            <a:solidFill>
              <a:srgbClr val="06C0D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727"/>
            <p:cNvSpPr/>
            <p:nvPr/>
          </p:nvSpPr>
          <p:spPr>
            <a:xfrm>
              <a:off x="9786974" y="1928808"/>
              <a:ext cx="291875" cy="2439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823" y="107034"/>
                  </a:moveTo>
                  <a:lnTo>
                    <a:pt x="98823" y="113520"/>
                  </a:lnTo>
                  <a:lnTo>
                    <a:pt x="111175" y="113520"/>
                  </a:lnTo>
                  <a:lnTo>
                    <a:pt x="111175" y="107034"/>
                  </a:lnTo>
                  <a:close/>
                  <a:moveTo>
                    <a:pt x="7941" y="107034"/>
                  </a:moveTo>
                  <a:lnTo>
                    <a:pt x="7941" y="113520"/>
                  </a:lnTo>
                  <a:lnTo>
                    <a:pt x="20293" y="113520"/>
                  </a:lnTo>
                  <a:lnTo>
                    <a:pt x="20293" y="107034"/>
                  </a:lnTo>
                  <a:close/>
                  <a:moveTo>
                    <a:pt x="98823" y="94383"/>
                  </a:moveTo>
                  <a:lnTo>
                    <a:pt x="98823" y="100870"/>
                  </a:lnTo>
                  <a:lnTo>
                    <a:pt x="111175" y="100870"/>
                  </a:lnTo>
                  <a:lnTo>
                    <a:pt x="111175" y="94383"/>
                  </a:lnTo>
                  <a:close/>
                  <a:moveTo>
                    <a:pt x="7941" y="94383"/>
                  </a:moveTo>
                  <a:lnTo>
                    <a:pt x="7941" y="100870"/>
                  </a:lnTo>
                  <a:lnTo>
                    <a:pt x="20293" y="100870"/>
                  </a:lnTo>
                  <a:lnTo>
                    <a:pt x="20293" y="94383"/>
                  </a:lnTo>
                  <a:close/>
                  <a:moveTo>
                    <a:pt x="98823" y="81733"/>
                  </a:moveTo>
                  <a:lnTo>
                    <a:pt x="98823" y="88219"/>
                  </a:lnTo>
                  <a:lnTo>
                    <a:pt x="111175" y="88219"/>
                  </a:lnTo>
                  <a:lnTo>
                    <a:pt x="111175" y="81733"/>
                  </a:lnTo>
                  <a:close/>
                  <a:moveTo>
                    <a:pt x="7941" y="81733"/>
                  </a:moveTo>
                  <a:lnTo>
                    <a:pt x="7941" y="88219"/>
                  </a:lnTo>
                  <a:lnTo>
                    <a:pt x="20293" y="88219"/>
                  </a:lnTo>
                  <a:lnTo>
                    <a:pt x="20293" y="81733"/>
                  </a:lnTo>
                  <a:close/>
                  <a:moveTo>
                    <a:pt x="98823" y="69082"/>
                  </a:moveTo>
                  <a:lnTo>
                    <a:pt x="98823" y="75569"/>
                  </a:lnTo>
                  <a:lnTo>
                    <a:pt x="111175" y="75569"/>
                  </a:lnTo>
                  <a:lnTo>
                    <a:pt x="111175" y="69082"/>
                  </a:lnTo>
                  <a:close/>
                  <a:moveTo>
                    <a:pt x="7941" y="69082"/>
                  </a:moveTo>
                  <a:lnTo>
                    <a:pt x="7941" y="75569"/>
                  </a:lnTo>
                  <a:lnTo>
                    <a:pt x="20293" y="75569"/>
                  </a:lnTo>
                  <a:lnTo>
                    <a:pt x="20293" y="69082"/>
                  </a:lnTo>
                  <a:close/>
                  <a:moveTo>
                    <a:pt x="98823" y="56432"/>
                  </a:moveTo>
                  <a:lnTo>
                    <a:pt x="98823" y="62919"/>
                  </a:lnTo>
                  <a:lnTo>
                    <a:pt x="111175" y="62919"/>
                  </a:lnTo>
                  <a:lnTo>
                    <a:pt x="111175" y="56432"/>
                  </a:lnTo>
                  <a:close/>
                  <a:moveTo>
                    <a:pt x="7941" y="56432"/>
                  </a:moveTo>
                  <a:lnTo>
                    <a:pt x="7941" y="62919"/>
                  </a:lnTo>
                  <a:lnTo>
                    <a:pt x="20293" y="62919"/>
                  </a:lnTo>
                  <a:lnTo>
                    <a:pt x="20293" y="56432"/>
                  </a:lnTo>
                  <a:close/>
                  <a:moveTo>
                    <a:pt x="98823" y="43781"/>
                  </a:moveTo>
                  <a:lnTo>
                    <a:pt x="98823" y="50268"/>
                  </a:lnTo>
                  <a:lnTo>
                    <a:pt x="111175" y="50268"/>
                  </a:lnTo>
                  <a:lnTo>
                    <a:pt x="111175" y="43781"/>
                  </a:lnTo>
                  <a:close/>
                  <a:moveTo>
                    <a:pt x="7941" y="43781"/>
                  </a:moveTo>
                  <a:lnTo>
                    <a:pt x="7941" y="50268"/>
                  </a:lnTo>
                  <a:lnTo>
                    <a:pt x="20293" y="50268"/>
                  </a:lnTo>
                  <a:lnTo>
                    <a:pt x="20293" y="43781"/>
                  </a:lnTo>
                  <a:close/>
                  <a:moveTo>
                    <a:pt x="98823" y="31131"/>
                  </a:moveTo>
                  <a:lnTo>
                    <a:pt x="98823" y="37618"/>
                  </a:lnTo>
                  <a:lnTo>
                    <a:pt x="111175" y="37618"/>
                  </a:lnTo>
                  <a:lnTo>
                    <a:pt x="111175" y="31131"/>
                  </a:lnTo>
                  <a:close/>
                  <a:moveTo>
                    <a:pt x="7941" y="31131"/>
                  </a:moveTo>
                  <a:lnTo>
                    <a:pt x="7941" y="37618"/>
                  </a:lnTo>
                  <a:lnTo>
                    <a:pt x="20293" y="37618"/>
                  </a:lnTo>
                  <a:lnTo>
                    <a:pt x="20293" y="31131"/>
                  </a:lnTo>
                  <a:close/>
                  <a:moveTo>
                    <a:pt x="37203" y="24881"/>
                  </a:moveTo>
                  <a:lnTo>
                    <a:pt x="37203" y="95118"/>
                  </a:lnTo>
                  <a:lnTo>
                    <a:pt x="87817" y="60000"/>
                  </a:lnTo>
                  <a:close/>
                  <a:moveTo>
                    <a:pt x="98823" y="18481"/>
                  </a:moveTo>
                  <a:lnTo>
                    <a:pt x="98823" y="24967"/>
                  </a:lnTo>
                  <a:lnTo>
                    <a:pt x="111175" y="24967"/>
                  </a:lnTo>
                  <a:lnTo>
                    <a:pt x="111175" y="18481"/>
                  </a:lnTo>
                  <a:close/>
                  <a:moveTo>
                    <a:pt x="7941" y="18481"/>
                  </a:moveTo>
                  <a:lnTo>
                    <a:pt x="7941" y="24967"/>
                  </a:lnTo>
                  <a:lnTo>
                    <a:pt x="20293" y="24967"/>
                  </a:lnTo>
                  <a:lnTo>
                    <a:pt x="20293" y="18481"/>
                  </a:lnTo>
                  <a:close/>
                  <a:moveTo>
                    <a:pt x="98823" y="5830"/>
                  </a:moveTo>
                  <a:lnTo>
                    <a:pt x="98823" y="12317"/>
                  </a:lnTo>
                  <a:lnTo>
                    <a:pt x="111175" y="12317"/>
                  </a:lnTo>
                  <a:lnTo>
                    <a:pt x="111175" y="5830"/>
                  </a:lnTo>
                  <a:close/>
                  <a:moveTo>
                    <a:pt x="7941" y="5830"/>
                  </a:moveTo>
                  <a:lnTo>
                    <a:pt x="7941" y="12317"/>
                  </a:lnTo>
                  <a:lnTo>
                    <a:pt x="20293" y="12317"/>
                  </a:lnTo>
                  <a:lnTo>
                    <a:pt x="20293" y="583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3640211" y="2878897"/>
            <a:ext cx="567968" cy="567968"/>
            <a:chOff x="8860016" y="1785932"/>
            <a:chExt cx="567968" cy="567968"/>
          </a:xfrm>
        </p:grpSpPr>
        <p:sp>
          <p:nvSpPr>
            <p:cNvPr id="27" name="Shape 723"/>
            <p:cNvSpPr/>
            <p:nvPr/>
          </p:nvSpPr>
          <p:spPr>
            <a:xfrm>
              <a:off x="8860016" y="1785932"/>
              <a:ext cx="567968" cy="567968"/>
            </a:xfrm>
            <a:prstGeom prst="ellipse">
              <a:avLst/>
            </a:prstGeom>
            <a:solidFill>
              <a:srgbClr val="06C0D4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869"/>
            <p:cNvSpPr/>
            <p:nvPr/>
          </p:nvSpPr>
          <p:spPr>
            <a:xfrm>
              <a:off x="8961120" y="1950545"/>
              <a:ext cx="365760" cy="2387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993" y="25616"/>
                  </a:moveTo>
                  <a:cubicBezTo>
                    <a:pt x="74756" y="25616"/>
                    <a:pt x="77806" y="30257"/>
                    <a:pt x="77806" y="35981"/>
                  </a:cubicBezTo>
                  <a:cubicBezTo>
                    <a:pt x="77806" y="41706"/>
                    <a:pt x="74756" y="46347"/>
                    <a:pt x="70993" y="46347"/>
                  </a:cubicBezTo>
                  <a:cubicBezTo>
                    <a:pt x="67231" y="46347"/>
                    <a:pt x="64181" y="41706"/>
                    <a:pt x="64181" y="35981"/>
                  </a:cubicBezTo>
                  <a:cubicBezTo>
                    <a:pt x="64181" y="30257"/>
                    <a:pt x="67231" y="25616"/>
                    <a:pt x="70993" y="25616"/>
                  </a:cubicBezTo>
                  <a:close/>
                  <a:moveTo>
                    <a:pt x="44353" y="15369"/>
                  </a:moveTo>
                  <a:lnTo>
                    <a:pt x="68961" y="82195"/>
                  </a:lnTo>
                  <a:lnTo>
                    <a:pt x="83818" y="47833"/>
                  </a:lnTo>
                  <a:lnTo>
                    <a:pt x="108131" y="104068"/>
                  </a:lnTo>
                  <a:lnTo>
                    <a:pt x="77016" y="104068"/>
                  </a:lnTo>
                  <a:lnTo>
                    <a:pt x="59504" y="104068"/>
                  </a:lnTo>
                  <a:lnTo>
                    <a:pt x="11689" y="104068"/>
                  </a:lnTo>
                  <a:close/>
                  <a:moveTo>
                    <a:pt x="6666" y="9280"/>
                  </a:moveTo>
                  <a:lnTo>
                    <a:pt x="6666" y="110719"/>
                  </a:lnTo>
                  <a:lnTo>
                    <a:pt x="113333" y="110719"/>
                  </a:lnTo>
                  <a:lnTo>
                    <a:pt x="113333" y="9280"/>
                  </a:lnTo>
                  <a:close/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274617" y="2571750"/>
            <a:ext cx="2573415" cy="1795467"/>
            <a:chOff x="274617" y="2571750"/>
            <a:chExt cx="2573415" cy="1795467"/>
          </a:xfrm>
        </p:grpSpPr>
        <p:pic>
          <p:nvPicPr>
            <p:cNvPr id="30" name="Shape 122" descr="lady-1840348_1280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74617" y="2571750"/>
              <a:ext cx="2573415" cy="17954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Shape 538"/>
            <p:cNvSpPr txBox="1"/>
            <p:nvPr/>
          </p:nvSpPr>
          <p:spPr>
            <a:xfrm>
              <a:off x="274617" y="2572321"/>
              <a:ext cx="683700" cy="555083"/>
            </a:xfrm>
            <a:custGeom>
              <a:avLst/>
              <a:gdLst>
                <a:gd name="connsiteX0" fmla="*/ 0 w 683700"/>
                <a:gd name="connsiteY0" fmla="*/ 0 h 359699"/>
                <a:gd name="connsiteX1" fmla="*/ 683700 w 683700"/>
                <a:gd name="connsiteY1" fmla="*/ 0 h 359699"/>
                <a:gd name="connsiteX2" fmla="*/ 683700 w 683700"/>
                <a:gd name="connsiteY2" fmla="*/ 359699 h 359699"/>
                <a:gd name="connsiteX3" fmla="*/ 0 w 683700"/>
                <a:gd name="connsiteY3" fmla="*/ 359699 h 359699"/>
                <a:gd name="connsiteX4" fmla="*/ 0 w 683700"/>
                <a:gd name="connsiteY4" fmla="*/ 0 h 359699"/>
                <a:gd name="connsiteX0" fmla="*/ 0 w 683700"/>
                <a:gd name="connsiteY0" fmla="*/ 0 h 555083"/>
                <a:gd name="connsiteX1" fmla="*/ 683700 w 683700"/>
                <a:gd name="connsiteY1" fmla="*/ 0 h 555083"/>
                <a:gd name="connsiteX2" fmla="*/ 683700 w 683700"/>
                <a:gd name="connsiteY2" fmla="*/ 555083 h 555083"/>
                <a:gd name="connsiteX3" fmla="*/ 0 w 683700"/>
                <a:gd name="connsiteY3" fmla="*/ 359699 h 555083"/>
                <a:gd name="connsiteX4" fmla="*/ 0 w 683700"/>
                <a:gd name="connsiteY4" fmla="*/ 0 h 55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700" h="555083">
                  <a:moveTo>
                    <a:pt x="0" y="0"/>
                  </a:moveTo>
                  <a:lnTo>
                    <a:pt x="683700" y="0"/>
                  </a:lnTo>
                  <a:lnTo>
                    <a:pt x="683700" y="555083"/>
                  </a:lnTo>
                  <a:lnTo>
                    <a:pt x="0" y="359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FFFFFF"/>
                </a:buClr>
                <a:buSzPct val="25000"/>
              </a:pPr>
              <a:r>
                <a:rPr lang="en-US" dirty="0" smtClean="0">
                  <a:solidFill>
                    <a:srgbClr val="FFFFFF"/>
                  </a:solidFill>
                </a:rPr>
                <a:t>Now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2" name="Shape 540"/>
          <p:cNvGrpSpPr/>
          <p:nvPr/>
        </p:nvGrpSpPr>
        <p:grpSpPr>
          <a:xfrm>
            <a:off x="304601" y="1203598"/>
            <a:ext cx="6139607" cy="1007999"/>
            <a:chOff x="107951" y="3709398"/>
            <a:chExt cx="5459628" cy="1007999"/>
          </a:xfrm>
        </p:grpSpPr>
        <p:pic>
          <p:nvPicPr>
            <p:cNvPr id="33" name="Shape 541" descr="mobile-icon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6881" y="3709398"/>
              <a:ext cx="1512899" cy="100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Shape 542"/>
            <p:cNvSpPr txBox="1"/>
            <p:nvPr/>
          </p:nvSpPr>
          <p:spPr>
            <a:xfrm>
              <a:off x="765111" y="3925422"/>
              <a:ext cx="792299" cy="368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r>
                <a:rPr lang="zh-TW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ΩДΩ</a:t>
              </a:r>
            </a:p>
          </p:txBody>
        </p:sp>
        <p:sp>
          <p:nvSpPr>
            <p:cNvPr id="35" name="Shape 543"/>
            <p:cNvSpPr txBox="1"/>
            <p:nvPr/>
          </p:nvSpPr>
          <p:spPr>
            <a:xfrm>
              <a:off x="107951" y="3724275"/>
              <a:ext cx="648000" cy="462393"/>
            </a:xfrm>
            <a:custGeom>
              <a:avLst/>
              <a:gdLst>
                <a:gd name="connsiteX0" fmla="*/ 0 w 728706"/>
                <a:gd name="connsiteY0" fmla="*/ 0 h 345163"/>
                <a:gd name="connsiteX1" fmla="*/ 728706 w 728706"/>
                <a:gd name="connsiteY1" fmla="*/ 0 h 345163"/>
                <a:gd name="connsiteX2" fmla="*/ 728706 w 728706"/>
                <a:gd name="connsiteY2" fmla="*/ 345163 h 345163"/>
                <a:gd name="connsiteX3" fmla="*/ 0 w 728706"/>
                <a:gd name="connsiteY3" fmla="*/ 345163 h 345163"/>
                <a:gd name="connsiteX4" fmla="*/ 0 w 728706"/>
                <a:gd name="connsiteY4" fmla="*/ 0 h 345163"/>
                <a:gd name="connsiteX0" fmla="*/ 0 w 787321"/>
                <a:gd name="connsiteY0" fmla="*/ 0 h 472163"/>
                <a:gd name="connsiteX1" fmla="*/ 728706 w 787321"/>
                <a:gd name="connsiteY1" fmla="*/ 0 h 472163"/>
                <a:gd name="connsiteX2" fmla="*/ 787321 w 787321"/>
                <a:gd name="connsiteY2" fmla="*/ 472163 h 472163"/>
                <a:gd name="connsiteX3" fmla="*/ 0 w 787321"/>
                <a:gd name="connsiteY3" fmla="*/ 345163 h 472163"/>
                <a:gd name="connsiteX4" fmla="*/ 0 w 787321"/>
                <a:gd name="connsiteY4" fmla="*/ 0 h 472163"/>
                <a:gd name="connsiteX0" fmla="*/ 0 w 728706"/>
                <a:gd name="connsiteY0" fmla="*/ 0 h 462393"/>
                <a:gd name="connsiteX1" fmla="*/ 728706 w 728706"/>
                <a:gd name="connsiteY1" fmla="*/ 0 h 462393"/>
                <a:gd name="connsiteX2" fmla="*/ 718936 w 728706"/>
                <a:gd name="connsiteY2" fmla="*/ 462393 h 462393"/>
                <a:gd name="connsiteX3" fmla="*/ 0 w 728706"/>
                <a:gd name="connsiteY3" fmla="*/ 345163 h 462393"/>
                <a:gd name="connsiteX4" fmla="*/ 0 w 728706"/>
                <a:gd name="connsiteY4" fmla="*/ 0 h 462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706" h="462393">
                  <a:moveTo>
                    <a:pt x="0" y="0"/>
                  </a:moveTo>
                  <a:lnTo>
                    <a:pt x="728706" y="0"/>
                  </a:lnTo>
                  <a:lnTo>
                    <a:pt x="718936" y="462393"/>
                  </a:lnTo>
                  <a:lnTo>
                    <a:pt x="0" y="345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ABE9"/>
            </a:solidFill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FFFFFF"/>
                </a:buClr>
              </a:pPr>
              <a:r>
                <a:rPr lang="en-US" dirty="0" smtClean="0">
                  <a:solidFill>
                    <a:srgbClr val="FFFFFF"/>
                  </a:solidFill>
                </a:rPr>
                <a:t>Before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6" name="Shape 544"/>
            <p:cNvSpPr txBox="1"/>
            <p:nvPr/>
          </p:nvSpPr>
          <p:spPr>
            <a:xfrm>
              <a:off x="1533506" y="3997430"/>
              <a:ext cx="4034073" cy="4556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000000"/>
                </a:buClr>
                <a:buSzPct val="25000"/>
              </a:pPr>
              <a:r>
                <a:rPr lang="en-US" sz="2000" dirty="0" smtClean="0"/>
                <a:t>I can’t have more photo or video.</a:t>
              </a:r>
              <a:endParaRPr lang="en-US" sz="2000" dirty="0"/>
            </a:p>
          </p:txBody>
        </p:sp>
      </p:grpSp>
      <p:sp>
        <p:nvSpPr>
          <p:cNvPr id="37" name="Shape 546"/>
          <p:cNvSpPr txBox="1"/>
          <p:nvPr/>
        </p:nvSpPr>
        <p:spPr>
          <a:xfrm>
            <a:off x="2843808" y="3435846"/>
            <a:ext cx="3312368" cy="93610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2000" dirty="0" smtClean="0">
                <a:solidFill>
                  <a:srgbClr val="FF0000"/>
                </a:solidFill>
              </a:rPr>
              <a:t>Instantly uploading</a:t>
            </a:r>
            <a:r>
              <a:rPr lang="en-US" sz="2000" dirty="0" smtClean="0"/>
              <a:t> the photos and videos to the NAS when recording.</a:t>
            </a:r>
            <a:endParaRPr lang="en-US" sz="2000" dirty="0"/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2787774"/>
            <a:ext cx="1368152" cy="1563797"/>
          </a:xfrm>
          <a:prstGeom prst="rect">
            <a:avLst/>
          </a:prstGeom>
        </p:spPr>
      </p:pic>
      <p:cxnSp>
        <p:nvCxnSpPr>
          <p:cNvPr id="39" name="Shape 569"/>
          <p:cNvCxnSpPr/>
          <p:nvPr/>
        </p:nvCxnSpPr>
        <p:spPr>
          <a:xfrm>
            <a:off x="251520" y="2427734"/>
            <a:ext cx="5616624" cy="0"/>
          </a:xfrm>
          <a:prstGeom prst="straightConnector1">
            <a:avLst/>
          </a:prstGeom>
          <a:noFill/>
          <a:ln w="9525" cap="flat" cmpd="sng">
            <a:solidFill>
              <a:srgbClr val="18ABE9"/>
            </a:solidFill>
            <a:prstDash val="dash"/>
            <a:round/>
            <a:headEnd type="none" w="lg" len="lg"/>
            <a:tailEnd type="none" w="lg" len="lg"/>
          </a:ln>
        </p:spPr>
      </p:cxnSp>
      <p:pic>
        <p:nvPicPr>
          <p:cNvPr id="40" name="Shape 4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8926" y="2571750"/>
            <a:ext cx="463230" cy="463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9" name="Shape 629"/>
          <p:cNvCxnSpPr/>
          <p:nvPr/>
        </p:nvCxnSpPr>
        <p:spPr>
          <a:xfrm>
            <a:off x="4499992" y="3000378"/>
            <a:ext cx="4413727" cy="20024"/>
          </a:xfrm>
          <a:prstGeom prst="straightConnector1">
            <a:avLst/>
          </a:prstGeom>
          <a:noFill/>
          <a:ln w="9525" cap="flat" cmpd="sng">
            <a:solidFill>
              <a:srgbClr val="18ABE9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30" name="Shape 630"/>
          <p:cNvSpPr/>
          <p:nvPr/>
        </p:nvSpPr>
        <p:spPr>
          <a:xfrm>
            <a:off x="4993219" y="4515966"/>
            <a:ext cx="936103" cy="216023"/>
          </a:xfrm>
          <a:prstGeom prst="rightArrow">
            <a:avLst>
              <a:gd name="adj1" fmla="val 20802"/>
              <a:gd name="adj2" fmla="val 62192"/>
            </a:avLst>
          </a:prstGeom>
          <a:solidFill>
            <a:srgbClr val="05B1C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1" name="Shape 6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004048" y="3939901"/>
            <a:ext cx="720080" cy="532444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Shape 632"/>
          <p:cNvSpPr/>
          <p:nvPr/>
        </p:nvSpPr>
        <p:spPr>
          <a:xfrm rot="5400000">
            <a:off x="2033525" y="2735350"/>
            <a:ext cx="525300" cy="35823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Shape 633"/>
          <p:cNvSpPr/>
          <p:nvPr/>
        </p:nvSpPr>
        <p:spPr>
          <a:xfrm rot="-5400000" flipH="1">
            <a:off x="214282" y="4224674"/>
            <a:ext cx="576000" cy="576000"/>
          </a:xfrm>
          <a:prstGeom prst="ellipse">
            <a:avLst/>
          </a:prstGeom>
          <a:solidFill>
            <a:schemeClr val="lt1"/>
          </a:solidFill>
          <a:ln w="508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Shape 634"/>
          <p:cNvSpPr txBox="1"/>
          <p:nvPr/>
        </p:nvSpPr>
        <p:spPr>
          <a:xfrm>
            <a:off x="217381" y="4328008"/>
            <a:ext cx="569802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635" name="Shape 635"/>
          <p:cNvSpPr txBox="1"/>
          <p:nvPr/>
        </p:nvSpPr>
        <p:spPr>
          <a:xfrm>
            <a:off x="801176" y="4351345"/>
            <a:ext cx="3286148" cy="3806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Open File Station and start </a:t>
            </a:r>
            <a:r>
              <a:rPr lang="en-US" dirty="0" err="1">
                <a:solidFill>
                  <a:schemeClr val="lt1"/>
                </a:solidFill>
              </a:rPr>
              <a:t>transfering</a:t>
            </a:r>
            <a:r>
              <a:rPr lang="en-US" dirty="0">
                <a:solidFill>
                  <a:schemeClr val="lt1"/>
                </a:solidFill>
              </a:rPr>
              <a:t> the files!</a:t>
            </a:r>
          </a:p>
        </p:txBody>
      </p:sp>
      <p:sp>
        <p:nvSpPr>
          <p:cNvPr id="636" name="Shape 636"/>
          <p:cNvSpPr/>
          <p:nvPr/>
        </p:nvSpPr>
        <p:spPr>
          <a:xfrm rot="5400000">
            <a:off x="2050000" y="2081826"/>
            <a:ext cx="586200" cy="35823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Shape 637"/>
          <p:cNvSpPr/>
          <p:nvPr/>
        </p:nvSpPr>
        <p:spPr>
          <a:xfrm rot="-5400000" flipH="1">
            <a:off x="214282" y="3593133"/>
            <a:ext cx="576000" cy="576000"/>
          </a:xfrm>
          <a:prstGeom prst="ellipse">
            <a:avLst/>
          </a:prstGeom>
          <a:solidFill>
            <a:schemeClr val="lt1"/>
          </a:solidFill>
          <a:ln w="508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Shape 638"/>
          <p:cNvSpPr txBox="1"/>
          <p:nvPr/>
        </p:nvSpPr>
        <p:spPr>
          <a:xfrm>
            <a:off x="217381" y="3696466"/>
            <a:ext cx="569802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639" name="Shape 639"/>
          <p:cNvSpPr txBox="1"/>
          <p:nvPr/>
        </p:nvSpPr>
        <p:spPr>
          <a:xfrm>
            <a:off x="801176" y="3714758"/>
            <a:ext cx="3286148" cy="36916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Connect mobile phone and NAS </a:t>
            </a:r>
            <a:endParaRPr lang="en-US" dirty="0" smtClean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dirty="0" smtClean="0">
                <a:solidFill>
                  <a:schemeClr val="lt1"/>
                </a:solidFill>
              </a:rPr>
              <a:t>with </a:t>
            </a:r>
            <a:r>
              <a:rPr lang="en-US" dirty="0">
                <a:solidFill>
                  <a:schemeClr val="lt1"/>
                </a:solidFill>
              </a:rPr>
              <a:t>USB connector.</a:t>
            </a:r>
          </a:p>
        </p:txBody>
      </p:sp>
      <p:sp>
        <p:nvSpPr>
          <p:cNvPr id="640" name="Shape 640"/>
          <p:cNvSpPr txBox="1">
            <a:spLocks noGrp="1"/>
          </p:cNvSpPr>
          <p:nvPr>
            <p:ph type="title"/>
          </p:nvPr>
        </p:nvSpPr>
        <p:spPr>
          <a:xfrm>
            <a:off x="214282" y="339514"/>
            <a:ext cx="8786999" cy="66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TW" dirty="0" smtClean="0"/>
              <a:t>Bi-directional</a:t>
            </a:r>
            <a:r>
              <a:rPr lang="en-US" dirty="0" smtClean="0"/>
              <a:t> </a:t>
            </a:r>
            <a:r>
              <a:rPr lang="en-US" dirty="0"/>
              <a:t>Mount in two steps</a:t>
            </a:r>
          </a:p>
        </p:txBody>
      </p:sp>
      <p:pic>
        <p:nvPicPr>
          <p:cNvPr id="642" name="Shape 642"/>
          <p:cNvPicPr preferRelativeResize="0"/>
          <p:nvPr/>
        </p:nvPicPr>
        <p:blipFill rotWithShape="1">
          <a:blip r:embed="rId4">
            <a:alphaModFix/>
          </a:blip>
          <a:srcRect t="63818"/>
          <a:stretch/>
        </p:blipFill>
        <p:spPr>
          <a:xfrm>
            <a:off x="4857751" y="1513757"/>
            <a:ext cx="1512300" cy="971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6" name="Shape 646"/>
          <p:cNvGrpSpPr/>
          <p:nvPr/>
        </p:nvGrpSpPr>
        <p:grpSpPr>
          <a:xfrm>
            <a:off x="4759675" y="1857370"/>
            <a:ext cx="2074578" cy="1504187"/>
            <a:chOff x="6500826" y="2928940"/>
            <a:chExt cx="2074578" cy="1504187"/>
          </a:xfrm>
        </p:grpSpPr>
        <p:sp>
          <p:nvSpPr>
            <p:cNvPr id="647" name="Shape 647"/>
            <p:cNvSpPr/>
            <p:nvPr/>
          </p:nvSpPr>
          <p:spPr>
            <a:xfrm>
              <a:off x="6500826" y="2928940"/>
              <a:ext cx="2000263" cy="1000131"/>
            </a:xfrm>
            <a:prstGeom prst="roundRect">
              <a:avLst>
                <a:gd name="adj" fmla="val 50000"/>
              </a:avLst>
            </a:prstGeom>
            <a:solidFill>
              <a:schemeClr val="lt1">
                <a:alpha val="83921"/>
              </a:schemeClr>
            </a:solidFill>
            <a:ln>
              <a:noFill/>
            </a:ln>
            <a:effectLst>
              <a:outerShdw blurRad="50799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8" name="Shape 648"/>
            <p:cNvGrpSpPr/>
            <p:nvPr/>
          </p:nvGrpSpPr>
          <p:grpSpPr>
            <a:xfrm>
              <a:off x="7572395" y="3071815"/>
              <a:ext cx="735885" cy="735885"/>
              <a:chOff x="6429387" y="2714625"/>
              <a:chExt cx="735885" cy="735885"/>
            </a:xfrm>
          </p:grpSpPr>
          <p:sp>
            <p:nvSpPr>
              <p:cNvPr id="649" name="Shape 649"/>
              <p:cNvSpPr/>
              <p:nvPr/>
            </p:nvSpPr>
            <p:spPr>
              <a:xfrm>
                <a:off x="6429387" y="2714625"/>
                <a:ext cx="735885" cy="735885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Shape 650"/>
              <p:cNvSpPr/>
              <p:nvPr/>
            </p:nvSpPr>
            <p:spPr>
              <a:xfrm>
                <a:off x="6572264" y="2928940"/>
                <a:ext cx="425042" cy="3264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212" y="50082"/>
                    </a:moveTo>
                    <a:cubicBezTo>
                      <a:pt x="82409" y="50082"/>
                      <a:pt x="90676" y="60844"/>
                      <a:pt x="90676" y="74119"/>
                    </a:cubicBezTo>
                    <a:cubicBezTo>
                      <a:pt x="90676" y="87395"/>
                      <a:pt x="82409" y="98157"/>
                      <a:pt x="72212" y="98157"/>
                    </a:cubicBezTo>
                    <a:cubicBezTo>
                      <a:pt x="62015" y="98157"/>
                      <a:pt x="53748" y="87395"/>
                      <a:pt x="53748" y="74119"/>
                    </a:cubicBezTo>
                    <a:cubicBezTo>
                      <a:pt x="53748" y="60844"/>
                      <a:pt x="62015" y="50082"/>
                      <a:pt x="72212" y="50082"/>
                    </a:cubicBezTo>
                    <a:close/>
                    <a:moveTo>
                      <a:pt x="72212" y="40585"/>
                    </a:moveTo>
                    <a:cubicBezTo>
                      <a:pt x="57986" y="40585"/>
                      <a:pt x="46453" y="55599"/>
                      <a:pt x="46453" y="74119"/>
                    </a:cubicBezTo>
                    <a:cubicBezTo>
                      <a:pt x="46453" y="92640"/>
                      <a:pt x="57986" y="107654"/>
                      <a:pt x="72212" y="107654"/>
                    </a:cubicBezTo>
                    <a:cubicBezTo>
                      <a:pt x="86438" y="107654"/>
                      <a:pt x="97971" y="92640"/>
                      <a:pt x="97971" y="74119"/>
                    </a:cubicBezTo>
                    <a:cubicBezTo>
                      <a:pt x="97971" y="55599"/>
                      <a:pt x="86438" y="40585"/>
                      <a:pt x="72212" y="40585"/>
                    </a:cubicBezTo>
                    <a:close/>
                    <a:moveTo>
                      <a:pt x="41883" y="33132"/>
                    </a:moveTo>
                    <a:lnTo>
                      <a:pt x="41883" y="40696"/>
                    </a:lnTo>
                    <a:lnTo>
                      <a:pt x="50017" y="40696"/>
                    </a:lnTo>
                    <a:lnTo>
                      <a:pt x="50017" y="33132"/>
                    </a:lnTo>
                    <a:close/>
                    <a:moveTo>
                      <a:pt x="97379" y="30708"/>
                    </a:moveTo>
                    <a:lnTo>
                      <a:pt x="97379" y="40696"/>
                    </a:lnTo>
                    <a:lnTo>
                      <a:pt x="113015" y="40696"/>
                    </a:lnTo>
                    <a:lnTo>
                      <a:pt x="113015" y="30708"/>
                    </a:lnTo>
                    <a:close/>
                    <a:moveTo>
                      <a:pt x="60010" y="5304"/>
                    </a:moveTo>
                    <a:lnTo>
                      <a:pt x="60010" y="21221"/>
                    </a:lnTo>
                    <a:lnTo>
                      <a:pt x="84414" y="21221"/>
                    </a:lnTo>
                    <a:lnTo>
                      <a:pt x="84414" y="5304"/>
                    </a:lnTo>
                    <a:close/>
                    <a:moveTo>
                      <a:pt x="54694" y="0"/>
                    </a:moveTo>
                    <a:lnTo>
                      <a:pt x="89730" y="0"/>
                    </a:lnTo>
                    <a:cubicBezTo>
                      <a:pt x="91626" y="0"/>
                      <a:pt x="93163" y="2000"/>
                      <a:pt x="93163" y="4468"/>
                    </a:cubicBezTo>
                    <a:lnTo>
                      <a:pt x="93163" y="21221"/>
                    </a:lnTo>
                    <a:lnTo>
                      <a:pt x="110442" y="21221"/>
                    </a:lnTo>
                    <a:cubicBezTo>
                      <a:pt x="115721" y="21221"/>
                      <a:pt x="120000" y="26792"/>
                      <a:pt x="120000" y="33663"/>
                    </a:cubicBezTo>
                    <a:lnTo>
                      <a:pt x="120000" y="107557"/>
                    </a:lnTo>
                    <a:cubicBezTo>
                      <a:pt x="120000" y="114429"/>
                      <a:pt x="115721" y="119999"/>
                      <a:pt x="110442" y="119999"/>
                    </a:cubicBezTo>
                    <a:lnTo>
                      <a:pt x="9557" y="119999"/>
                    </a:lnTo>
                    <a:cubicBezTo>
                      <a:pt x="4278" y="119999"/>
                      <a:pt x="0" y="114429"/>
                      <a:pt x="0" y="107557"/>
                    </a:cubicBezTo>
                    <a:lnTo>
                      <a:pt x="0" y="33663"/>
                    </a:lnTo>
                    <a:cubicBezTo>
                      <a:pt x="0" y="26792"/>
                      <a:pt x="4278" y="21221"/>
                      <a:pt x="9557" y="21221"/>
                    </a:cubicBezTo>
                    <a:lnTo>
                      <a:pt x="11563" y="21221"/>
                    </a:lnTo>
                    <a:lnTo>
                      <a:pt x="11563" y="15351"/>
                    </a:lnTo>
                    <a:cubicBezTo>
                      <a:pt x="11563" y="14117"/>
                      <a:pt x="12331" y="13117"/>
                      <a:pt x="13279" y="13117"/>
                    </a:cubicBezTo>
                    <a:lnTo>
                      <a:pt x="30797" y="13117"/>
                    </a:lnTo>
                    <a:cubicBezTo>
                      <a:pt x="31745" y="13117"/>
                      <a:pt x="32514" y="14117"/>
                      <a:pt x="32514" y="15351"/>
                    </a:cubicBezTo>
                    <a:lnTo>
                      <a:pt x="32514" y="21221"/>
                    </a:lnTo>
                    <a:lnTo>
                      <a:pt x="51261" y="21221"/>
                    </a:lnTo>
                    <a:lnTo>
                      <a:pt x="51261" y="4468"/>
                    </a:lnTo>
                    <a:cubicBezTo>
                      <a:pt x="51261" y="2000"/>
                      <a:pt x="52798" y="0"/>
                      <a:pt x="546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1" name="Shape 651"/>
            <p:cNvGrpSpPr/>
            <p:nvPr/>
          </p:nvGrpSpPr>
          <p:grpSpPr>
            <a:xfrm>
              <a:off x="6643702" y="3071816"/>
              <a:ext cx="735885" cy="735885"/>
              <a:chOff x="7786710" y="2786064"/>
              <a:chExt cx="735885" cy="735885"/>
            </a:xfrm>
          </p:grpSpPr>
          <p:sp>
            <p:nvSpPr>
              <p:cNvPr id="652" name="Shape 652"/>
              <p:cNvSpPr/>
              <p:nvPr/>
            </p:nvSpPr>
            <p:spPr>
              <a:xfrm>
                <a:off x="7786710" y="2786064"/>
                <a:ext cx="735885" cy="735885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Shape 653"/>
              <p:cNvSpPr/>
              <p:nvPr/>
            </p:nvSpPr>
            <p:spPr>
              <a:xfrm>
                <a:off x="7938585" y="2928940"/>
                <a:ext cx="432134" cy="3729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439" y="26278"/>
                    </a:moveTo>
                    <a:cubicBezTo>
                      <a:pt x="22639" y="26278"/>
                      <a:pt x="20370" y="28908"/>
                      <a:pt x="20370" y="32152"/>
                    </a:cubicBezTo>
                    <a:cubicBezTo>
                      <a:pt x="20370" y="35396"/>
                      <a:pt x="22639" y="38026"/>
                      <a:pt x="25439" y="38026"/>
                    </a:cubicBezTo>
                    <a:cubicBezTo>
                      <a:pt x="28238" y="38026"/>
                      <a:pt x="30508" y="35396"/>
                      <a:pt x="30508" y="32152"/>
                    </a:cubicBezTo>
                    <a:cubicBezTo>
                      <a:pt x="30508" y="28908"/>
                      <a:pt x="28238" y="26278"/>
                      <a:pt x="25439" y="26278"/>
                    </a:cubicBezTo>
                    <a:close/>
                    <a:moveTo>
                      <a:pt x="58796" y="12078"/>
                    </a:moveTo>
                    <a:cubicBezTo>
                      <a:pt x="53039" y="12078"/>
                      <a:pt x="48372" y="17486"/>
                      <a:pt x="48372" y="24157"/>
                    </a:cubicBezTo>
                    <a:cubicBezTo>
                      <a:pt x="48372" y="30828"/>
                      <a:pt x="53039" y="36236"/>
                      <a:pt x="58796" y="36236"/>
                    </a:cubicBezTo>
                    <a:cubicBezTo>
                      <a:pt x="64553" y="36236"/>
                      <a:pt x="69220" y="30828"/>
                      <a:pt x="69220" y="24157"/>
                    </a:cubicBezTo>
                    <a:cubicBezTo>
                      <a:pt x="69220" y="17486"/>
                      <a:pt x="64553" y="12078"/>
                      <a:pt x="58796" y="12078"/>
                    </a:cubicBezTo>
                    <a:close/>
                    <a:moveTo>
                      <a:pt x="58796" y="0"/>
                    </a:moveTo>
                    <a:cubicBezTo>
                      <a:pt x="70310" y="0"/>
                      <a:pt x="79644" y="10815"/>
                      <a:pt x="79644" y="24157"/>
                    </a:cubicBezTo>
                    <a:cubicBezTo>
                      <a:pt x="79644" y="33739"/>
                      <a:pt x="74829" y="42019"/>
                      <a:pt x="67818" y="45846"/>
                    </a:cubicBezTo>
                    <a:lnTo>
                      <a:pt x="82063" y="45846"/>
                    </a:lnTo>
                    <a:cubicBezTo>
                      <a:pt x="87953" y="45846"/>
                      <a:pt x="92729" y="51379"/>
                      <a:pt x="92729" y="58205"/>
                    </a:cubicBezTo>
                    <a:lnTo>
                      <a:pt x="92729" y="63301"/>
                    </a:lnTo>
                    <a:lnTo>
                      <a:pt x="98373" y="63301"/>
                    </a:lnTo>
                    <a:cubicBezTo>
                      <a:pt x="99719" y="63301"/>
                      <a:pt x="100844" y="64392"/>
                      <a:pt x="101072" y="65867"/>
                    </a:cubicBezTo>
                    <a:lnTo>
                      <a:pt x="120000" y="47629"/>
                    </a:lnTo>
                    <a:lnTo>
                      <a:pt x="120000" y="118217"/>
                    </a:lnTo>
                    <a:lnTo>
                      <a:pt x="101072" y="99978"/>
                    </a:lnTo>
                    <a:cubicBezTo>
                      <a:pt x="100844" y="101453"/>
                      <a:pt x="99719" y="102544"/>
                      <a:pt x="98373" y="102544"/>
                    </a:cubicBezTo>
                    <a:lnTo>
                      <a:pt x="92729" y="102544"/>
                    </a:lnTo>
                    <a:lnTo>
                      <a:pt x="92729" y="107640"/>
                    </a:lnTo>
                    <a:cubicBezTo>
                      <a:pt x="92729" y="114466"/>
                      <a:pt x="87953" y="120000"/>
                      <a:pt x="82063" y="120000"/>
                    </a:cubicBezTo>
                    <a:lnTo>
                      <a:pt x="10665" y="120000"/>
                    </a:lnTo>
                    <a:cubicBezTo>
                      <a:pt x="4775" y="120000"/>
                      <a:pt x="0" y="114466"/>
                      <a:pt x="0" y="107640"/>
                    </a:cubicBezTo>
                    <a:lnTo>
                      <a:pt x="0" y="58205"/>
                    </a:lnTo>
                    <a:cubicBezTo>
                      <a:pt x="0" y="51379"/>
                      <a:pt x="4775" y="45846"/>
                      <a:pt x="10665" y="45846"/>
                    </a:cubicBezTo>
                    <a:lnTo>
                      <a:pt x="20167" y="45846"/>
                    </a:lnTo>
                    <a:cubicBezTo>
                      <a:pt x="15632" y="43527"/>
                      <a:pt x="12479" y="38266"/>
                      <a:pt x="12479" y="32152"/>
                    </a:cubicBezTo>
                    <a:cubicBezTo>
                      <a:pt x="12479" y="23858"/>
                      <a:pt x="18281" y="17135"/>
                      <a:pt x="25439" y="17135"/>
                    </a:cubicBezTo>
                    <a:cubicBezTo>
                      <a:pt x="32597" y="17135"/>
                      <a:pt x="38399" y="23858"/>
                      <a:pt x="38399" y="32152"/>
                    </a:cubicBezTo>
                    <a:cubicBezTo>
                      <a:pt x="38399" y="38266"/>
                      <a:pt x="35246" y="43527"/>
                      <a:pt x="30711" y="45846"/>
                    </a:cubicBezTo>
                    <a:lnTo>
                      <a:pt x="49774" y="45846"/>
                    </a:lnTo>
                    <a:cubicBezTo>
                      <a:pt x="42762" y="42019"/>
                      <a:pt x="37948" y="33739"/>
                      <a:pt x="37948" y="24157"/>
                    </a:cubicBezTo>
                    <a:cubicBezTo>
                      <a:pt x="37948" y="10815"/>
                      <a:pt x="47282" y="0"/>
                      <a:pt x="587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54" name="Shape 654" descr="One Finger_000000_100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09295" y="3355287"/>
              <a:ext cx="966108" cy="107783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5" name="Shape 655" descr="IMG_8736.PNG"/>
          <p:cNvPicPr preferRelativeResize="0"/>
          <p:nvPr/>
        </p:nvPicPr>
        <p:blipFill rotWithShape="1">
          <a:blip r:embed="rId6">
            <a:alphaModFix/>
          </a:blip>
          <a:srcRect t="37680" r="795" b="25777"/>
          <a:stretch/>
        </p:blipFill>
        <p:spPr>
          <a:xfrm>
            <a:off x="6948264" y="1500179"/>
            <a:ext cx="1857388" cy="1214446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Shape 656"/>
          <p:cNvSpPr/>
          <p:nvPr/>
        </p:nvSpPr>
        <p:spPr>
          <a:xfrm rot="5400000">
            <a:off x="2076375" y="84925"/>
            <a:ext cx="574200" cy="3678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Shape 657"/>
          <p:cNvSpPr/>
          <p:nvPr/>
        </p:nvSpPr>
        <p:spPr>
          <a:xfrm rot="-5400000" flipH="1">
            <a:off x="214282" y="1635645"/>
            <a:ext cx="576000" cy="576000"/>
          </a:xfrm>
          <a:prstGeom prst="ellipse">
            <a:avLst/>
          </a:prstGeom>
          <a:solidFill>
            <a:schemeClr val="lt1"/>
          </a:solidFill>
          <a:ln w="508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Shape 658"/>
          <p:cNvSpPr txBox="1"/>
          <p:nvPr/>
        </p:nvSpPr>
        <p:spPr>
          <a:xfrm>
            <a:off x="217381" y="1738979"/>
            <a:ext cx="569802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659" name="Shape 659"/>
          <p:cNvSpPr txBox="1"/>
          <p:nvPr/>
        </p:nvSpPr>
        <p:spPr>
          <a:xfrm>
            <a:off x="801174" y="1762325"/>
            <a:ext cx="3084000" cy="37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Open </a:t>
            </a:r>
            <a:r>
              <a:rPr lang="en-US" dirty="0" err="1">
                <a:solidFill>
                  <a:schemeClr val="lt1"/>
                </a:solidFill>
              </a:rPr>
              <a:t>Qphoto</a:t>
            </a:r>
            <a:r>
              <a:rPr lang="en-US" dirty="0">
                <a:solidFill>
                  <a:schemeClr val="lt1"/>
                </a:solidFill>
              </a:rPr>
              <a:t> and click “take photos” or “record videos”</a:t>
            </a:r>
          </a:p>
        </p:txBody>
      </p:sp>
      <p:sp>
        <p:nvSpPr>
          <p:cNvPr id="660" name="Shape 660"/>
          <p:cNvSpPr/>
          <p:nvPr/>
        </p:nvSpPr>
        <p:spPr>
          <a:xfrm rot="5400000">
            <a:off x="2072925" y="716700"/>
            <a:ext cx="561900" cy="3697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F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Shape 661"/>
          <p:cNvSpPr/>
          <p:nvPr/>
        </p:nvSpPr>
        <p:spPr>
          <a:xfrm rot="-5400000" flipH="1">
            <a:off x="214282" y="2276878"/>
            <a:ext cx="576000" cy="576000"/>
          </a:xfrm>
          <a:prstGeom prst="ellipse">
            <a:avLst/>
          </a:prstGeom>
          <a:solidFill>
            <a:schemeClr val="lt1"/>
          </a:solidFill>
          <a:ln w="50800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Shape 662"/>
          <p:cNvSpPr txBox="1"/>
          <p:nvPr/>
        </p:nvSpPr>
        <p:spPr>
          <a:xfrm>
            <a:off x="217381" y="2380212"/>
            <a:ext cx="5697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663" name="Shape 663"/>
          <p:cNvSpPr txBox="1"/>
          <p:nvPr/>
        </p:nvSpPr>
        <p:spPr>
          <a:xfrm>
            <a:off x="822926" y="2332464"/>
            <a:ext cx="3286200" cy="41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dirty="0">
                <a:solidFill>
                  <a:schemeClr val="lt1"/>
                </a:solidFill>
              </a:rPr>
              <a:t>Select a destination folder. Start taking(recording)!</a:t>
            </a:r>
          </a:p>
        </p:txBody>
      </p:sp>
      <p:pic>
        <p:nvPicPr>
          <p:cNvPr id="664" name="Shape 6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00192" y="3363837"/>
            <a:ext cx="864095" cy="146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Shape 66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40151" y="4155926"/>
            <a:ext cx="648300" cy="6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570"/>
          <p:cNvSpPr/>
          <p:nvPr/>
        </p:nvSpPr>
        <p:spPr>
          <a:xfrm>
            <a:off x="0" y="1059582"/>
            <a:ext cx="5929322" cy="440598"/>
          </a:xfrm>
          <a:custGeom>
            <a:avLst/>
            <a:gdLst>
              <a:gd name="connsiteX0" fmla="*/ 0 w 4932040"/>
              <a:gd name="connsiteY0" fmla="*/ 0 h 432000"/>
              <a:gd name="connsiteX1" fmla="*/ 4932040 w 4932040"/>
              <a:gd name="connsiteY1" fmla="*/ 0 h 432000"/>
              <a:gd name="connsiteX2" fmla="*/ 4932040 w 4932040"/>
              <a:gd name="connsiteY2" fmla="*/ 432000 h 432000"/>
              <a:gd name="connsiteX3" fmla="*/ 0 w 4932040"/>
              <a:gd name="connsiteY3" fmla="*/ 432000 h 432000"/>
              <a:gd name="connsiteX4" fmla="*/ 0 w 4932040"/>
              <a:gd name="connsiteY4" fmla="*/ 0 h 432000"/>
              <a:gd name="connsiteX0" fmla="*/ 0 w 4932040"/>
              <a:gd name="connsiteY0" fmla="*/ 0 h 440700"/>
              <a:gd name="connsiteX1" fmla="*/ 4932040 w 4932040"/>
              <a:gd name="connsiteY1" fmla="*/ 0 h 440700"/>
              <a:gd name="connsiteX2" fmla="*/ 4740679 w 4932040"/>
              <a:gd name="connsiteY2" fmla="*/ 440700 h 440700"/>
              <a:gd name="connsiteX3" fmla="*/ 0 w 4932040"/>
              <a:gd name="connsiteY3" fmla="*/ 432000 h 440700"/>
              <a:gd name="connsiteX4" fmla="*/ 0 w 4932040"/>
              <a:gd name="connsiteY4" fmla="*/ 0 h 44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040" h="440700">
                <a:moveTo>
                  <a:pt x="0" y="0"/>
                </a:moveTo>
                <a:lnTo>
                  <a:pt x="4932040" y="0"/>
                </a:lnTo>
                <a:lnTo>
                  <a:pt x="4740679" y="4407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FFFFFF"/>
              </a:buClr>
            </a:pPr>
            <a:r>
              <a:rPr lang="en-US" sz="1600" b="1" dirty="0" smtClean="0">
                <a:solidFill>
                  <a:schemeClr val="lt1"/>
                </a:solidFill>
              </a:rPr>
              <a:t>Photo Station 5.4/ </a:t>
            </a:r>
            <a:r>
              <a:rPr lang="en-US" sz="1600" b="1" dirty="0" err="1" smtClean="0">
                <a:solidFill>
                  <a:schemeClr val="lt1"/>
                </a:solidFill>
              </a:rPr>
              <a:t>Qphoto</a:t>
            </a:r>
            <a:r>
              <a:rPr lang="en-US" sz="1600" b="1" dirty="0" smtClean="0">
                <a:solidFill>
                  <a:schemeClr val="lt1"/>
                </a:solidFill>
              </a:rPr>
              <a:t> 3 - Photo/Video Instant Upload</a:t>
            </a:r>
            <a:endParaRPr lang="en-US" sz="1600" b="1" dirty="0">
              <a:solidFill>
                <a:schemeClr val="lt1"/>
              </a:solidFill>
            </a:endParaRPr>
          </a:p>
        </p:txBody>
      </p:sp>
      <p:pic>
        <p:nvPicPr>
          <p:cNvPr id="41" name="Shape 49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43702" y="1285866"/>
            <a:ext cx="629076" cy="62907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570"/>
          <p:cNvSpPr/>
          <p:nvPr/>
        </p:nvSpPr>
        <p:spPr>
          <a:xfrm>
            <a:off x="0" y="3000378"/>
            <a:ext cx="5143504" cy="440598"/>
          </a:xfrm>
          <a:custGeom>
            <a:avLst/>
            <a:gdLst>
              <a:gd name="connsiteX0" fmla="*/ 0 w 4932040"/>
              <a:gd name="connsiteY0" fmla="*/ 0 h 432000"/>
              <a:gd name="connsiteX1" fmla="*/ 4932040 w 4932040"/>
              <a:gd name="connsiteY1" fmla="*/ 0 h 432000"/>
              <a:gd name="connsiteX2" fmla="*/ 4932040 w 4932040"/>
              <a:gd name="connsiteY2" fmla="*/ 432000 h 432000"/>
              <a:gd name="connsiteX3" fmla="*/ 0 w 4932040"/>
              <a:gd name="connsiteY3" fmla="*/ 432000 h 432000"/>
              <a:gd name="connsiteX4" fmla="*/ 0 w 4932040"/>
              <a:gd name="connsiteY4" fmla="*/ 0 h 432000"/>
              <a:gd name="connsiteX0" fmla="*/ 0 w 4932040"/>
              <a:gd name="connsiteY0" fmla="*/ 0 h 440700"/>
              <a:gd name="connsiteX1" fmla="*/ 4932040 w 4932040"/>
              <a:gd name="connsiteY1" fmla="*/ 0 h 440700"/>
              <a:gd name="connsiteX2" fmla="*/ 4740679 w 4932040"/>
              <a:gd name="connsiteY2" fmla="*/ 440700 h 440700"/>
              <a:gd name="connsiteX3" fmla="*/ 0 w 4932040"/>
              <a:gd name="connsiteY3" fmla="*/ 432000 h 440700"/>
              <a:gd name="connsiteX4" fmla="*/ 0 w 4932040"/>
              <a:gd name="connsiteY4" fmla="*/ 0 h 44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2040" h="440700">
                <a:moveTo>
                  <a:pt x="0" y="0"/>
                </a:moveTo>
                <a:lnTo>
                  <a:pt x="4932040" y="0"/>
                </a:lnTo>
                <a:lnTo>
                  <a:pt x="4740679" y="440700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303F97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</a:pPr>
            <a:r>
              <a:rPr lang="zh-TW" altLang="en-US" sz="1600" b="1" dirty="0" smtClean="0">
                <a:solidFill>
                  <a:schemeClr val="lt1"/>
                </a:solidFill>
              </a:rPr>
              <a:t>    </a:t>
            </a:r>
            <a:r>
              <a:rPr lang="en-US" sz="1600" b="1" dirty="0" smtClean="0">
                <a:solidFill>
                  <a:schemeClr val="lt1"/>
                </a:solidFill>
              </a:rPr>
              <a:t>QTS 4.3.4 File Station - Mobile phone mounting.</a:t>
            </a:r>
            <a:endParaRPr lang="en-US" sz="1600" b="1" dirty="0">
              <a:solidFill>
                <a:schemeClr val="lt1"/>
              </a:solidFill>
            </a:endParaRPr>
          </a:p>
        </p:txBody>
      </p:sp>
      <p:pic>
        <p:nvPicPr>
          <p:cNvPr id="641" name="Shape 6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143372" y="3714758"/>
            <a:ext cx="1149276" cy="1072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79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0" y="357170"/>
            <a:ext cx="9144000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sz="2880" dirty="0"/>
              <a:t>Quad-core </a:t>
            </a:r>
            <a:r>
              <a:rPr lang="en-US" sz="288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1.7 GHz, with</a:t>
            </a:r>
            <a:r>
              <a:rPr lang="en-US" sz="2880" dirty="0"/>
              <a:t> </a:t>
            </a:r>
            <a:r>
              <a:rPr lang="en-US" altLang="zh-TW" sz="2800" dirty="0" smtClean="0"/>
              <a:t>Encryption</a:t>
            </a:r>
            <a:r>
              <a:rPr lang="en-US" sz="2880" dirty="0" smtClean="0"/>
              <a:t> </a:t>
            </a:r>
            <a:r>
              <a:rPr lang="en-US" sz="2880" dirty="0"/>
              <a:t>Engine</a:t>
            </a:r>
          </a:p>
        </p:txBody>
      </p:sp>
      <p:pic>
        <p:nvPicPr>
          <p:cNvPr id="75" name="Shape 7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214942" y="1285866"/>
            <a:ext cx="2898799" cy="224160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4999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6" name="Shape 76"/>
          <p:cNvSpPr txBox="1"/>
          <p:nvPr/>
        </p:nvSpPr>
        <p:spPr>
          <a:xfrm>
            <a:off x="467543" y="1203598"/>
            <a:ext cx="4032448" cy="51089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Annapurna Labs Alpine AL-314 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467543" y="1643056"/>
            <a:ext cx="3894312" cy="3623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004B53"/>
                </a:solidFill>
                <a:latin typeface="Arial"/>
                <a:ea typeface="Arial"/>
                <a:cs typeface="Arial"/>
                <a:sym typeface="Arial"/>
              </a:rPr>
              <a:t>TS-431P2 (2 x </a:t>
            </a:r>
            <a:r>
              <a:rPr lang="en-US" sz="1600" b="1" i="0" u="none" strike="noStrike" cap="none" dirty="0" err="1">
                <a:solidFill>
                  <a:srgbClr val="004B53"/>
                </a:solidFill>
                <a:latin typeface="Arial"/>
                <a:ea typeface="Arial"/>
                <a:cs typeface="Arial"/>
                <a:sym typeface="Arial"/>
              </a:rPr>
              <a:t>GbE</a:t>
            </a:r>
            <a:r>
              <a:rPr lang="en-US" sz="1600" b="1" i="0" u="none" strike="noStrike" cap="none" dirty="0">
                <a:solidFill>
                  <a:srgbClr val="004B53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</a:p>
        </p:txBody>
      </p:sp>
      <p:sp>
        <p:nvSpPr>
          <p:cNvPr id="79" name="Shape 79"/>
          <p:cNvSpPr/>
          <p:nvPr/>
        </p:nvSpPr>
        <p:spPr>
          <a:xfrm>
            <a:off x="1130674" y="2143122"/>
            <a:ext cx="1224135" cy="1944216"/>
          </a:xfrm>
          <a:prstGeom prst="roundRect">
            <a:avLst>
              <a:gd name="adj" fmla="val 8630"/>
            </a:avLst>
          </a:prstGeom>
          <a:solidFill>
            <a:srgbClr val="BAF8FF">
              <a:alpha val="86666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/>
          <p:nvPr/>
        </p:nvSpPr>
        <p:spPr>
          <a:xfrm>
            <a:off x="2484039" y="2143122"/>
            <a:ext cx="1224135" cy="1944216"/>
          </a:xfrm>
          <a:prstGeom prst="roundRect">
            <a:avLst>
              <a:gd name="adj" fmla="val 8630"/>
            </a:avLst>
          </a:prstGeom>
          <a:solidFill>
            <a:srgbClr val="BAF8FF">
              <a:alpha val="86666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" name="Shape 81"/>
          <p:cNvCxnSpPr/>
          <p:nvPr/>
        </p:nvCxnSpPr>
        <p:spPr>
          <a:xfrm>
            <a:off x="868103" y="2917080"/>
            <a:ext cx="2989500" cy="1500"/>
          </a:xfrm>
          <a:prstGeom prst="straightConnector1">
            <a:avLst/>
          </a:prstGeom>
          <a:noFill/>
          <a:ln w="9525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" name="Shape 83"/>
          <p:cNvSpPr txBox="1"/>
          <p:nvPr/>
        </p:nvSpPr>
        <p:spPr>
          <a:xfrm>
            <a:off x="1079903" y="3394530"/>
            <a:ext cx="792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800" b="1">
                <a:solidFill>
                  <a:srgbClr val="595959"/>
                </a:solidFill>
              </a:rPr>
              <a:t>Download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1643520" y="3394538"/>
            <a:ext cx="7104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800" b="1">
                <a:solidFill>
                  <a:srgbClr val="595959"/>
                </a:solidFill>
              </a:rPr>
              <a:t>Upload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510164" y="2266990"/>
            <a:ext cx="425698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rPr>
              <a:t>200</a:t>
            </a:r>
          </a:p>
        </p:txBody>
      </p:sp>
      <p:cxnSp>
        <p:nvCxnSpPr>
          <p:cNvPr id="87" name="Shape 87"/>
          <p:cNvCxnSpPr/>
          <p:nvPr/>
        </p:nvCxnSpPr>
        <p:spPr>
          <a:xfrm>
            <a:off x="868105" y="2434872"/>
            <a:ext cx="2989513" cy="1500"/>
          </a:xfrm>
          <a:prstGeom prst="straightConnector1">
            <a:avLst/>
          </a:prstGeom>
          <a:noFill/>
          <a:ln w="9525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Shape 88"/>
          <p:cNvSpPr txBox="1"/>
          <p:nvPr/>
        </p:nvSpPr>
        <p:spPr>
          <a:xfrm>
            <a:off x="510164" y="2749196"/>
            <a:ext cx="425698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510164" y="3256408"/>
            <a:ext cx="425698" cy="32687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777777"/>
                </a:solidFill>
                <a:latin typeface="Arial"/>
                <a:ea typeface="Arial"/>
                <a:cs typeface="Arial"/>
                <a:sym typeface="Arial"/>
              </a:rPr>
              <a:t>  0</a:t>
            </a:r>
          </a:p>
        </p:txBody>
      </p:sp>
      <p:cxnSp>
        <p:nvCxnSpPr>
          <p:cNvPr id="90" name="Shape 90"/>
          <p:cNvCxnSpPr/>
          <p:nvPr/>
        </p:nvCxnSpPr>
        <p:spPr>
          <a:xfrm>
            <a:off x="868105" y="3399285"/>
            <a:ext cx="2989515" cy="1500"/>
          </a:xfrm>
          <a:prstGeom prst="straightConnector1">
            <a:avLst/>
          </a:prstGeom>
          <a:noFill/>
          <a:ln w="9525" cap="flat" cmpd="sng">
            <a:solidFill>
              <a:srgbClr val="06C0D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Shape 95"/>
          <p:cNvSpPr txBox="1"/>
          <p:nvPr/>
        </p:nvSpPr>
        <p:spPr>
          <a:xfrm>
            <a:off x="2484039" y="3799308"/>
            <a:ext cx="1223999" cy="288000"/>
          </a:xfrm>
          <a:prstGeom prst="rect">
            <a:avLst/>
          </a:prstGeom>
          <a:solidFill>
            <a:srgbClr val="00717D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900" b="1">
                <a:solidFill>
                  <a:srgbClr val="FFFFFF"/>
                </a:solidFill>
              </a:rPr>
              <a:t>Encrypted volume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1130674" y="3799306"/>
            <a:ext cx="1224135" cy="288032"/>
          </a:xfrm>
          <a:prstGeom prst="rect">
            <a:avLst/>
          </a:prstGeom>
          <a:solidFill>
            <a:srgbClr val="00717D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900" b="1">
                <a:solidFill>
                  <a:schemeClr val="lt1"/>
                </a:solidFill>
              </a:rPr>
              <a:t>Normal volume</a:t>
            </a:r>
          </a:p>
        </p:txBody>
      </p:sp>
      <p:sp>
        <p:nvSpPr>
          <p:cNvPr id="43" name="Shape 89"/>
          <p:cNvSpPr txBox="1"/>
          <p:nvPr/>
        </p:nvSpPr>
        <p:spPr>
          <a:xfrm>
            <a:off x="500034" y="3357568"/>
            <a:ext cx="500066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800" dirty="0" smtClean="0">
                <a:solidFill>
                  <a:srgbClr val="777777"/>
                </a:solidFill>
              </a:rPr>
              <a:t>  </a:t>
            </a:r>
            <a:r>
              <a:rPr lang="en-US" altLang="zh-TW" sz="800" dirty="0" smtClean="0">
                <a:solidFill>
                  <a:srgbClr val="777777"/>
                </a:solidFill>
              </a:rPr>
              <a:t>(</a:t>
            </a:r>
            <a:r>
              <a:rPr lang="en-US" sz="800" dirty="0" smtClean="0">
                <a:solidFill>
                  <a:srgbClr val="777777"/>
                </a:solidFill>
              </a:rPr>
              <a:t>MB/s)</a:t>
            </a:r>
            <a:endParaRPr lang="en-US" sz="800" b="0" i="0" u="none" strike="noStrike" cap="none" dirty="0">
              <a:solidFill>
                <a:srgbClr val="7777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395536" y="4214824"/>
            <a:ext cx="4184054" cy="9222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1000" b="1" dirty="0">
                <a:solidFill>
                  <a:srgbClr val="424242"/>
                </a:solidFill>
              </a:rPr>
              <a:t>Tested in QNAP Labs. Figures may vary by environment</a:t>
            </a:r>
            <a:r>
              <a:rPr lang="en-US" sz="900" b="1" i="0" u="none" strike="noStrike" cap="none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900" b="1" i="0" u="none" strike="noStrike" cap="none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800" b="0" i="0" u="none" strike="noStrike" cap="none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1" dirty="0">
                <a:solidFill>
                  <a:srgbClr val="424242"/>
                </a:solidFill>
              </a:rPr>
              <a:t>Test environment</a:t>
            </a:r>
            <a:r>
              <a:rPr lang="en-US" sz="800" b="1" i="0" u="none" strike="noStrike" cap="none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800" b="1" i="0" u="none" strike="noStrike" cap="none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NAS operating system: QTS 4.3 (TS-431P2)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Volume type: RAID 5; 4 x Intel SSD S3500 240G</a:t>
            </a:r>
          </a:p>
        </p:txBody>
      </p:sp>
      <p:sp>
        <p:nvSpPr>
          <p:cNvPr id="100" name="Shape 100"/>
          <p:cNvSpPr/>
          <p:nvPr/>
        </p:nvSpPr>
        <p:spPr>
          <a:xfrm>
            <a:off x="2916689" y="4500576"/>
            <a:ext cx="3512698" cy="461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 dirty="0">
                <a:solidFill>
                  <a:srgbClr val="434343"/>
                </a:solidFill>
              </a:rPr>
              <a:t>Client</a:t>
            </a:r>
            <a:r>
              <a:rPr lang="en-US" sz="800" b="1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PCs:</a:t>
            </a:r>
            <a:br>
              <a:rPr lang="en-US" sz="800" b="1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Intel</a:t>
            </a:r>
            <a:r>
              <a:rPr lang="en-US" sz="800" b="0" i="0" u="none" strike="noStrike" cap="none" baseline="300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800" b="0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Core™ i7-6770 3.40GHz CPU; 32GB RAM; Windows</a:t>
            </a:r>
            <a:r>
              <a:rPr lang="en-US" sz="800" b="0" i="0" u="none" strike="noStrike" cap="none" baseline="30000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® </a:t>
            </a:r>
            <a:r>
              <a:rPr lang="en-US" sz="800" b="0" i="0" u="none" strike="noStrike" cap="none" dirty="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10 64-bit; 10GB file transfer by </a:t>
            </a:r>
            <a:r>
              <a:rPr lang="en-US" sz="800" b="0" i="0" u="none" strike="noStrike" cap="none" dirty="0" err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Robocopy</a:t>
            </a:r>
            <a:endParaRPr lang="en-US" sz="8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8144" y="3643319"/>
            <a:ext cx="1711559" cy="38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Shape 103"/>
          <p:cNvGrpSpPr/>
          <p:nvPr/>
        </p:nvGrpSpPr>
        <p:grpSpPr>
          <a:xfrm>
            <a:off x="2451503" y="3394530"/>
            <a:ext cx="1274017" cy="246308"/>
            <a:chOff x="1259655" y="3535125"/>
            <a:chExt cx="1274017" cy="246308"/>
          </a:xfrm>
        </p:grpSpPr>
        <p:sp>
          <p:nvSpPr>
            <p:cNvPr id="104" name="Shape 104"/>
            <p:cNvSpPr txBox="1"/>
            <p:nvPr/>
          </p:nvSpPr>
          <p:spPr>
            <a:xfrm>
              <a:off x="1259655" y="3535125"/>
              <a:ext cx="792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800" b="1">
                  <a:solidFill>
                    <a:srgbClr val="595959"/>
                  </a:solidFill>
                </a:rPr>
                <a:t>Download</a:t>
              </a:r>
            </a:p>
          </p:txBody>
        </p:sp>
        <p:sp>
          <p:nvSpPr>
            <p:cNvPr id="105" name="Shape 105"/>
            <p:cNvSpPr txBox="1"/>
            <p:nvPr/>
          </p:nvSpPr>
          <p:spPr>
            <a:xfrm>
              <a:off x="1823272" y="3535133"/>
              <a:ext cx="710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800" b="1">
                  <a:solidFill>
                    <a:srgbClr val="595959"/>
                  </a:solidFill>
                </a:rPr>
                <a:t>Upload</a:t>
              </a:r>
            </a:p>
          </p:txBody>
        </p:sp>
      </p:grpSp>
      <p:sp>
        <p:nvSpPr>
          <p:cNvPr id="34" name="Shape 80"/>
          <p:cNvSpPr/>
          <p:nvPr/>
        </p:nvSpPr>
        <p:spPr>
          <a:xfrm>
            <a:off x="1781291" y="2504257"/>
            <a:ext cx="395288" cy="896528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84"/>
          <p:cNvSpPr txBox="1"/>
          <p:nvPr/>
        </p:nvSpPr>
        <p:spPr>
          <a:xfrm>
            <a:off x="1714480" y="2502594"/>
            <a:ext cx="500066" cy="23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195</a:t>
            </a:r>
          </a:p>
        </p:txBody>
      </p:sp>
      <p:sp>
        <p:nvSpPr>
          <p:cNvPr id="36" name="Shape 94"/>
          <p:cNvSpPr/>
          <p:nvPr/>
        </p:nvSpPr>
        <p:spPr>
          <a:xfrm>
            <a:off x="2642843" y="2218390"/>
            <a:ext cx="413547" cy="1182395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95"/>
          <p:cNvSpPr/>
          <p:nvPr/>
        </p:nvSpPr>
        <p:spPr>
          <a:xfrm>
            <a:off x="3146795" y="2647075"/>
            <a:ext cx="413547" cy="753710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98"/>
          <p:cNvSpPr txBox="1"/>
          <p:nvPr/>
        </p:nvSpPr>
        <p:spPr>
          <a:xfrm>
            <a:off x="2593054" y="2288279"/>
            <a:ext cx="504056" cy="276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220</a:t>
            </a:r>
          </a:p>
        </p:txBody>
      </p:sp>
      <p:sp>
        <p:nvSpPr>
          <p:cNvPr id="39" name="Shape 99"/>
          <p:cNvSpPr txBox="1"/>
          <p:nvPr/>
        </p:nvSpPr>
        <p:spPr>
          <a:xfrm>
            <a:off x="3097110" y="2697297"/>
            <a:ext cx="504055" cy="376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160</a:t>
            </a:r>
          </a:p>
        </p:txBody>
      </p:sp>
      <p:sp>
        <p:nvSpPr>
          <p:cNvPr id="40" name="Shape 79"/>
          <p:cNvSpPr/>
          <p:nvPr/>
        </p:nvSpPr>
        <p:spPr>
          <a:xfrm>
            <a:off x="1314550" y="2218466"/>
            <a:ext cx="395288" cy="1182319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83"/>
          <p:cNvSpPr txBox="1"/>
          <p:nvPr/>
        </p:nvSpPr>
        <p:spPr>
          <a:xfrm>
            <a:off x="1285852" y="2297131"/>
            <a:ext cx="500066" cy="276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221</a:t>
            </a:r>
          </a:p>
        </p:txBody>
      </p:sp>
      <p:pic>
        <p:nvPicPr>
          <p:cNvPr id="42" name="Shape 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2396" y="2643188"/>
            <a:ext cx="1239641" cy="1416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108"/>
          <p:cNvSpPr/>
          <p:nvPr/>
        </p:nvSpPr>
        <p:spPr>
          <a:xfrm>
            <a:off x="5929322" y="1430452"/>
            <a:ext cx="2787791" cy="206999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等腰三角形 23"/>
          <p:cNvSpPr/>
          <p:nvPr/>
        </p:nvSpPr>
        <p:spPr>
          <a:xfrm>
            <a:off x="5500694" y="1575991"/>
            <a:ext cx="756392" cy="28137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0" name="Shape 110"/>
          <p:cNvCxnSpPr/>
          <p:nvPr/>
        </p:nvCxnSpPr>
        <p:spPr>
          <a:xfrm rot="16200000" flipH="1">
            <a:off x="1667585" y="2453416"/>
            <a:ext cx="2367715" cy="12092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" name="Shape 112"/>
          <p:cNvSpPr/>
          <p:nvPr/>
        </p:nvSpPr>
        <p:spPr>
          <a:xfrm>
            <a:off x="6088433" y="2500312"/>
            <a:ext cx="2516013" cy="7271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92869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dirty="0"/>
              <a:t>Memory Upgradable to </a:t>
            </a: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8GB DDR3 SODIMM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6228183" y="1643056"/>
            <a:ext cx="2229397" cy="9361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QNAP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</a:rPr>
              <a:t>Accessory</a:t>
            </a:r>
          </a:p>
        </p:txBody>
      </p:sp>
      <p:pic>
        <p:nvPicPr>
          <p:cNvPr id="118" name="Shape 118" descr="https://download.qnap.com/Origin/images/products/NAS/vsseries/RAM-0715-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9520" y="2661230"/>
            <a:ext cx="1221900" cy="6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/>
          <p:nvPr/>
        </p:nvSpPr>
        <p:spPr>
          <a:xfrm>
            <a:off x="179511" y="1275607"/>
            <a:ext cx="2448271" cy="576062"/>
          </a:xfrm>
          <a:prstGeom prst="rect">
            <a:avLst/>
          </a:prstGeom>
          <a:solidFill>
            <a:srgbClr val="B7ECFF">
              <a:alpha val="86666"/>
            </a:srgb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6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TS-231P2   TS-431P2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6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TS-431X2</a:t>
            </a:r>
          </a:p>
        </p:txBody>
      </p:sp>
      <p:sp>
        <p:nvSpPr>
          <p:cNvPr id="120" name="Shape 120"/>
          <p:cNvSpPr/>
          <p:nvPr/>
        </p:nvSpPr>
        <p:spPr>
          <a:xfrm>
            <a:off x="3059832" y="1275605"/>
            <a:ext cx="2160240" cy="576064"/>
          </a:xfrm>
          <a:prstGeom prst="rect">
            <a:avLst/>
          </a:prstGeom>
          <a:solidFill>
            <a:srgbClr val="B7ECFF">
              <a:alpha val="86666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6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TS-431XeU</a:t>
            </a:r>
          </a:p>
        </p:txBody>
      </p:sp>
      <p:sp>
        <p:nvSpPr>
          <p:cNvPr id="121" name="Shape 121"/>
          <p:cNvSpPr/>
          <p:nvPr/>
        </p:nvSpPr>
        <p:spPr>
          <a:xfrm>
            <a:off x="6072198" y="2579159"/>
            <a:ext cx="1571636" cy="5847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1600" b="1" i="0" u="none" strike="noStrike" cap="none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2GB、4GB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25000"/>
              <a:buFont typeface="Arial"/>
              <a:buNone/>
            </a:pPr>
            <a:r>
              <a:rPr lang="en-US" sz="1600" b="1" i="0" u="none" strike="noStrike" cap="none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600" b="1" dirty="0" smtClean="0">
                <a:solidFill>
                  <a:srgbClr val="3F3F3F"/>
                </a:solidFill>
              </a:rPr>
              <a:t> </a:t>
            </a:r>
            <a:r>
              <a:rPr lang="en-US" sz="1600" b="1" dirty="0">
                <a:solidFill>
                  <a:srgbClr val="3F3F3F"/>
                </a:solidFill>
              </a:rPr>
              <a:t>memory</a:t>
            </a:r>
          </a:p>
        </p:txBody>
      </p:sp>
      <p:pic>
        <p:nvPicPr>
          <p:cNvPr id="19" name="Shape 125" descr="\\172.17.31.222\File Repository\Graphics\TS-431X\TS-x31X_UG-10.jp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27438" y="1723292"/>
            <a:ext cx="2303412" cy="1540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13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714612" y="1643056"/>
            <a:ext cx="3141150" cy="191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124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14282" y="3143254"/>
            <a:ext cx="2545718" cy="170308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134"/>
          <p:cNvSpPr txBox="1"/>
          <p:nvPr/>
        </p:nvSpPr>
        <p:spPr>
          <a:xfrm>
            <a:off x="2714612" y="4286262"/>
            <a:ext cx="3143272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altLang="zh-TW" sz="1100" b="1" i="0" u="none" strike="noStrike" cap="none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* </a:t>
            </a:r>
            <a:r>
              <a:rPr lang="en-US" altLang="zh-TW" sz="1100" b="1" dirty="0" smtClean="0">
                <a:solidFill>
                  <a:srgbClr val="002060"/>
                </a:solidFill>
              </a:rPr>
              <a:t>Certain screws need to be removed.</a:t>
            </a:r>
            <a:endParaRPr lang="zh-TW" sz="1100" b="1" i="0" u="none" strike="noStrike" cap="none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5652121" y="1203598"/>
            <a:ext cx="2160238" cy="3511291"/>
          </a:xfrm>
          <a:prstGeom prst="roundRect">
            <a:avLst>
              <a:gd name="adj" fmla="val 5371"/>
            </a:avLst>
          </a:prstGeom>
          <a:noFill/>
          <a:ln w="25400" cap="flat" cmpd="sng">
            <a:solidFill>
              <a:srgbClr val="1496C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1043608" y="1203598"/>
            <a:ext cx="2160238" cy="3511291"/>
          </a:xfrm>
          <a:prstGeom prst="roundRect">
            <a:avLst>
              <a:gd name="adj" fmla="val 5371"/>
            </a:avLst>
          </a:prstGeom>
          <a:noFill/>
          <a:ln w="25400" cap="flat" cmpd="sng">
            <a:solidFill>
              <a:srgbClr val="1496C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" name="Shape 133"/>
          <p:cNvGrpSpPr/>
          <p:nvPr/>
        </p:nvGrpSpPr>
        <p:grpSpPr>
          <a:xfrm>
            <a:off x="1043596" y="1275605"/>
            <a:ext cx="2093779" cy="360041"/>
            <a:chOff x="415672" y="1275605"/>
            <a:chExt cx="1954246" cy="360041"/>
          </a:xfrm>
        </p:grpSpPr>
        <p:sp>
          <p:nvSpPr>
            <p:cNvPr id="134" name="Shape 134"/>
            <p:cNvSpPr/>
            <p:nvPr/>
          </p:nvSpPr>
          <p:spPr>
            <a:xfrm>
              <a:off x="482881" y="1275605"/>
              <a:ext cx="1856870" cy="360040"/>
            </a:xfrm>
            <a:prstGeom prst="roundRect">
              <a:avLst>
                <a:gd name="adj" fmla="val 28257"/>
              </a:avLst>
            </a:prstGeom>
            <a:solidFill>
              <a:srgbClr val="06C0D4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Shape 135"/>
            <p:cNvSpPr txBox="1"/>
            <p:nvPr/>
          </p:nvSpPr>
          <p:spPr>
            <a:xfrm>
              <a:off x="415672" y="1275607"/>
              <a:ext cx="1954246" cy="3600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800" b="1">
                  <a:solidFill>
                    <a:srgbClr val="FFFFFF"/>
                  </a:solidFill>
                </a:rPr>
                <a:t>All models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3347864" y="1203598"/>
            <a:ext cx="2160238" cy="3511291"/>
          </a:xfrm>
          <a:prstGeom prst="roundRect">
            <a:avLst>
              <a:gd name="adj" fmla="val 5371"/>
            </a:avLst>
          </a:prstGeom>
          <a:noFill/>
          <a:ln w="25400" cap="flat" cmpd="sng">
            <a:solidFill>
              <a:srgbClr val="1496C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" name="Shape 137"/>
          <p:cNvGrpSpPr/>
          <p:nvPr/>
        </p:nvGrpSpPr>
        <p:grpSpPr>
          <a:xfrm>
            <a:off x="3347863" y="1275605"/>
            <a:ext cx="2093834" cy="360041"/>
            <a:chOff x="415672" y="1275605"/>
            <a:chExt cx="1954246" cy="360041"/>
          </a:xfrm>
        </p:grpSpPr>
        <p:sp>
          <p:nvSpPr>
            <p:cNvPr id="138" name="Shape 138"/>
            <p:cNvSpPr/>
            <p:nvPr/>
          </p:nvSpPr>
          <p:spPr>
            <a:xfrm>
              <a:off x="482881" y="1275605"/>
              <a:ext cx="1856870" cy="360040"/>
            </a:xfrm>
            <a:prstGeom prst="roundRect">
              <a:avLst>
                <a:gd name="adj" fmla="val 28257"/>
              </a:avLst>
            </a:prstGeom>
            <a:solidFill>
              <a:srgbClr val="06C0D4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Shape 139"/>
            <p:cNvSpPr txBox="1"/>
            <p:nvPr/>
          </p:nvSpPr>
          <p:spPr>
            <a:xfrm>
              <a:off x="415672" y="1275607"/>
              <a:ext cx="1954246" cy="3600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800" b="1" dirty="0" smtClean="0">
                  <a:solidFill>
                    <a:srgbClr val="FFFFFF"/>
                  </a:solidFill>
                </a:rPr>
                <a:t>   2GB </a:t>
              </a:r>
              <a:r>
                <a:rPr lang="en-US" sz="1800" b="1" dirty="0">
                  <a:solidFill>
                    <a:srgbClr val="FFFFFF"/>
                  </a:solidFill>
                </a:rPr>
                <a:t>memory</a:t>
              </a:r>
            </a:p>
          </p:txBody>
        </p:sp>
      </p:grpSp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0" y="357170"/>
            <a:ext cx="9144000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/>
              <a:t>More powerful applications are available</a:t>
            </a:r>
          </a:p>
        </p:txBody>
      </p:sp>
      <p:sp>
        <p:nvSpPr>
          <p:cNvPr id="141" name="Shape 141"/>
          <p:cNvSpPr/>
          <p:nvPr/>
        </p:nvSpPr>
        <p:spPr>
          <a:xfrm>
            <a:off x="3455676" y="2544432"/>
            <a:ext cx="1944217" cy="67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Qsirch</a:t>
            </a:r>
            <a:endParaRPr lang="en-US" sz="1800" b="1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600" dirty="0">
                <a:solidFill>
                  <a:srgbClr val="0070C0"/>
                </a:solidFill>
              </a:rPr>
              <a:t>Search engine</a:t>
            </a:r>
          </a:p>
        </p:txBody>
      </p:sp>
      <p:sp>
        <p:nvSpPr>
          <p:cNvPr id="142" name="Shape 142"/>
          <p:cNvSpPr/>
          <p:nvPr/>
        </p:nvSpPr>
        <p:spPr>
          <a:xfrm>
            <a:off x="3340454" y="4053267"/>
            <a:ext cx="2160240" cy="6770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Qfiling</a:t>
            </a:r>
            <a:endParaRPr lang="en-US" sz="1800" b="1" i="0" u="none" strike="noStrike" cap="none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600" dirty="0">
                <a:solidFill>
                  <a:srgbClr val="0070C0"/>
                </a:solidFill>
              </a:rPr>
              <a:t>File organization</a:t>
            </a:r>
          </a:p>
        </p:txBody>
      </p:sp>
      <p:sp>
        <p:nvSpPr>
          <p:cNvPr id="143" name="Shape 143"/>
          <p:cNvSpPr/>
          <p:nvPr/>
        </p:nvSpPr>
        <p:spPr>
          <a:xfrm>
            <a:off x="1029405" y="2544432"/>
            <a:ext cx="2160240" cy="9634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Container Station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600" dirty="0">
                <a:solidFill>
                  <a:srgbClr val="0070C0"/>
                </a:solidFill>
              </a:rPr>
              <a:t>Light virtualization</a:t>
            </a:r>
          </a:p>
        </p:txBody>
      </p:sp>
      <p:sp>
        <p:nvSpPr>
          <p:cNvPr id="144" name="Shape 144"/>
          <p:cNvSpPr/>
          <p:nvPr/>
        </p:nvSpPr>
        <p:spPr>
          <a:xfrm>
            <a:off x="5736901" y="2544432"/>
            <a:ext cx="2016224" cy="67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Snapshot</a:t>
            </a:r>
          </a:p>
          <a:p>
            <a:pPr lvl="0" algn="ctr">
              <a:buClr>
                <a:srgbClr val="595959"/>
              </a:buClr>
              <a:buSzPct val="25000"/>
            </a:pPr>
            <a:r>
              <a:rPr lang="en-US" altLang="zh-TW" sz="1600" dirty="0" smtClean="0">
                <a:solidFill>
                  <a:srgbClr val="0070C0"/>
                </a:solidFill>
              </a:rPr>
              <a:t>Data protection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145" name="Shape 145" descr="https://lh3.googleusercontent.com/16jFHLh50kGL4EnMij0uq8OQ-Jzxr5kuOt5Vj2UIYPODjVp-u8AvgfBXriT_eS5Pq6WlxDfRHj7jIqvjtX2ka_XO7X8z8Ha3Psr7oq0tCWD8uHUD3QKnhAetN4dWnRHU88rSI33heb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9485" y="1779661"/>
            <a:ext cx="709337" cy="71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 descr="https://lh3.googleusercontent.com/16jFHLh50kGL4EnMij0uq8OQ-Jzxr5kuOt5Vj2UIYPODjVp-u8AvgfBXriT_eS5Pq6WlxDfRHj7jIqvjtX2ka_XO7X8z8Ha3Psr7oq0tCWD8uHUD3QKnhAetN4dWnRHU88rSI33heb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1739" y="3363837"/>
            <a:ext cx="709337" cy="70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 descr="https://lh3.googleusercontent.com/16jFHLh50kGL4EnMij0uq8OQ-Jzxr5kuOt5Vj2UIYPODjVp-u8AvgfBXriT_eS5Pq6WlxDfRHj7jIqvjtX2ka_XO7X8z8Ha3Psr7oq0tCWD8uHUD3QKnhAetN4dWnRHU88rSI33heb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1739" y="1779661"/>
            <a:ext cx="709337" cy="70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 descr="https://lh3.googleusercontent.com/16jFHLh50kGL4EnMij0uq8OQ-Jzxr5kuOt5Vj2UIYPODjVp-u8AvgfBXriT_eS5Pq6WlxDfRHj7jIqvjtX2ka_XO7X8z8Ha3Psr7oq0tCWD8uHUD3QKnhAetN4dWnRHU88rSI33heb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62308" y="1785932"/>
            <a:ext cx="814752" cy="728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Shape 149"/>
          <p:cNvGrpSpPr/>
          <p:nvPr/>
        </p:nvGrpSpPr>
        <p:grpSpPr>
          <a:xfrm>
            <a:off x="5652120" y="1275605"/>
            <a:ext cx="2093834" cy="360041"/>
            <a:chOff x="415672" y="1275605"/>
            <a:chExt cx="1954246" cy="360041"/>
          </a:xfrm>
        </p:grpSpPr>
        <p:sp>
          <p:nvSpPr>
            <p:cNvPr id="150" name="Shape 150"/>
            <p:cNvSpPr/>
            <p:nvPr/>
          </p:nvSpPr>
          <p:spPr>
            <a:xfrm>
              <a:off x="482881" y="1275605"/>
              <a:ext cx="1856870" cy="360040"/>
            </a:xfrm>
            <a:prstGeom prst="roundRect">
              <a:avLst>
                <a:gd name="adj" fmla="val 28257"/>
              </a:avLst>
            </a:prstGeom>
            <a:solidFill>
              <a:srgbClr val="06C0D4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Shape 151"/>
            <p:cNvSpPr txBox="1"/>
            <p:nvPr/>
          </p:nvSpPr>
          <p:spPr>
            <a:xfrm>
              <a:off x="415672" y="1275607"/>
              <a:ext cx="1954246" cy="3600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3429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1800" b="1" dirty="0">
                  <a:solidFill>
                    <a:schemeClr val="lt1"/>
                  </a:solidFill>
                </a:rPr>
                <a:t> </a:t>
              </a:r>
              <a:r>
                <a:rPr lang="en-US" sz="1800" b="1" dirty="0" smtClean="0">
                  <a:solidFill>
                    <a:schemeClr val="lt1"/>
                  </a:solidFill>
                </a:rPr>
                <a:t>  </a:t>
              </a:r>
              <a:r>
                <a:rPr lang="en-US" sz="1800" b="1" dirty="0" smtClean="0">
                  <a:solidFill>
                    <a:srgbClr val="FFFFFF"/>
                  </a:solidFill>
                </a:rPr>
                <a:t> </a:t>
              </a:r>
              <a:r>
                <a:rPr lang="en-US" sz="1800" b="1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4GB</a:t>
              </a:r>
              <a:r>
                <a:rPr lang="en-US" sz="1800" b="1" dirty="0">
                  <a:solidFill>
                    <a:srgbClr val="FFFFFF"/>
                  </a:solidFill>
                </a:rPr>
                <a:t> memory</a:t>
              </a: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3500430" y="1357304"/>
            <a:ext cx="214314" cy="214314"/>
            <a:chOff x="500034" y="2000246"/>
            <a:chExt cx="142876" cy="214314"/>
          </a:xfrm>
        </p:grpSpPr>
        <p:sp>
          <p:nvSpPr>
            <p:cNvPr id="24" name="＞形箭號 23"/>
            <p:cNvSpPr/>
            <p:nvPr/>
          </p:nvSpPr>
          <p:spPr>
            <a:xfrm>
              <a:off x="500034" y="2000246"/>
              <a:ext cx="142876" cy="142876"/>
            </a:xfrm>
            <a:prstGeom prst="chevron">
              <a:avLst>
                <a:gd name="adj" fmla="val 8261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00034" y="2168841"/>
              <a:ext cx="1428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5857884" y="1357304"/>
            <a:ext cx="214314" cy="214314"/>
            <a:chOff x="500034" y="2000246"/>
            <a:chExt cx="142876" cy="214314"/>
          </a:xfrm>
        </p:grpSpPr>
        <p:sp>
          <p:nvSpPr>
            <p:cNvPr id="27" name="＞形箭號 26"/>
            <p:cNvSpPr/>
            <p:nvPr/>
          </p:nvSpPr>
          <p:spPr>
            <a:xfrm>
              <a:off x="500034" y="2000246"/>
              <a:ext cx="142876" cy="142876"/>
            </a:xfrm>
            <a:prstGeom prst="chevron">
              <a:avLst>
                <a:gd name="adj" fmla="val 8261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00034" y="2168841"/>
              <a:ext cx="1428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3786182" y="3316417"/>
            <a:ext cx="4275299" cy="1184158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Shape 157"/>
          <p:cNvSpPr/>
          <p:nvPr/>
        </p:nvSpPr>
        <p:spPr>
          <a:xfrm rot="5400000">
            <a:off x="3779912" y="3075806"/>
            <a:ext cx="477832" cy="477832"/>
          </a:xfrm>
          <a:prstGeom prst="chevron">
            <a:avLst>
              <a:gd name="adj" fmla="val 50000"/>
            </a:avLst>
          </a:prstGeom>
          <a:solidFill>
            <a:schemeClr val="lt1">
              <a:alpha val="40392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/>
          <p:nvPr/>
        </p:nvSpPr>
        <p:spPr>
          <a:xfrm>
            <a:off x="4979602" y="3643320"/>
            <a:ext cx="2878545" cy="731326"/>
          </a:xfrm>
          <a:prstGeom prst="rect">
            <a:avLst/>
          </a:prstGeom>
          <a:solidFill>
            <a:srgbClr val="B7EC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3786182" y="2030533"/>
            <a:ext cx="4286280" cy="1184158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4979602" y="2340491"/>
            <a:ext cx="2878545" cy="731326"/>
          </a:xfrm>
          <a:prstGeom prst="rect">
            <a:avLst/>
          </a:prstGeom>
          <a:solidFill>
            <a:srgbClr val="B7ECFF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439108" y="3316417"/>
            <a:ext cx="2918446" cy="1184158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/>
          <p:nvPr/>
        </p:nvSpPr>
        <p:spPr>
          <a:xfrm rot="5400000">
            <a:off x="421759" y="3075806"/>
            <a:ext cx="477832" cy="477832"/>
          </a:xfrm>
          <a:prstGeom prst="chevron">
            <a:avLst>
              <a:gd name="adj" fmla="val 50000"/>
            </a:avLst>
          </a:prstGeom>
          <a:solidFill>
            <a:schemeClr val="lt1">
              <a:alpha val="40392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en-US" dirty="0"/>
              <a:t>Enable </a:t>
            </a:r>
            <a:r>
              <a:rPr lang="en-US" dirty="0" smtClean="0"/>
              <a:t>snapshot </a:t>
            </a:r>
            <a:r>
              <a:rPr lang="en-US" dirty="0"/>
              <a:t>with 4GB memory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357158" y="3714757"/>
            <a:ext cx="1785949" cy="484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</a:rPr>
              <a:t>Block-based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iSCSI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LUN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1" dirty="0">
                <a:solidFill>
                  <a:schemeClr val="lt1"/>
                </a:solidFill>
              </a:rPr>
              <a:t>Snapshot</a:t>
            </a:r>
          </a:p>
        </p:txBody>
      </p:sp>
      <p:sp>
        <p:nvSpPr>
          <p:cNvPr id="166" name="Shape 166"/>
          <p:cNvSpPr/>
          <p:nvPr/>
        </p:nvSpPr>
        <p:spPr>
          <a:xfrm>
            <a:off x="439108" y="2030533"/>
            <a:ext cx="2918446" cy="1184158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" name="Shape 167"/>
          <p:cNvGrpSpPr/>
          <p:nvPr/>
        </p:nvGrpSpPr>
        <p:grpSpPr>
          <a:xfrm>
            <a:off x="2214545" y="3429006"/>
            <a:ext cx="936462" cy="925901"/>
            <a:chOff x="2000232" y="3286130"/>
            <a:chExt cx="1048055" cy="1036238"/>
          </a:xfrm>
        </p:grpSpPr>
        <p:grpSp>
          <p:nvGrpSpPr>
            <p:cNvPr id="168" name="Shape 168"/>
            <p:cNvGrpSpPr/>
            <p:nvPr/>
          </p:nvGrpSpPr>
          <p:grpSpPr>
            <a:xfrm>
              <a:off x="2000232" y="3286130"/>
              <a:ext cx="1046368" cy="343163"/>
              <a:chOff x="5308955" y="3452803"/>
              <a:chExt cx="1046368" cy="343163"/>
            </a:xfrm>
          </p:grpSpPr>
          <p:sp>
            <p:nvSpPr>
              <p:cNvPr id="169" name="Shape 169"/>
              <p:cNvSpPr/>
              <p:nvPr/>
            </p:nvSpPr>
            <p:spPr>
              <a:xfrm>
                <a:off x="5308955" y="3452803"/>
                <a:ext cx="343163" cy="343163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Shape 170"/>
              <p:cNvSpPr/>
              <p:nvPr/>
            </p:nvSpPr>
            <p:spPr>
              <a:xfrm>
                <a:off x="5660557" y="3452803"/>
                <a:ext cx="343163" cy="343163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6012160" y="3452803"/>
                <a:ext cx="343163" cy="343163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2" name="Shape 172"/>
            <p:cNvGrpSpPr/>
            <p:nvPr/>
          </p:nvGrpSpPr>
          <p:grpSpPr>
            <a:xfrm>
              <a:off x="2001919" y="3629294"/>
              <a:ext cx="1046368" cy="343163"/>
              <a:chOff x="5308955" y="3452803"/>
              <a:chExt cx="1046368" cy="343163"/>
            </a:xfrm>
          </p:grpSpPr>
          <p:sp>
            <p:nvSpPr>
              <p:cNvPr id="173" name="Shape 173"/>
              <p:cNvSpPr/>
              <p:nvPr/>
            </p:nvSpPr>
            <p:spPr>
              <a:xfrm>
                <a:off x="5308955" y="3452803"/>
                <a:ext cx="343163" cy="343163"/>
              </a:xfrm>
              <a:prstGeom prst="rect">
                <a:avLst/>
              </a:prstGeom>
              <a:solidFill>
                <a:srgbClr val="91A000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Shape 174"/>
              <p:cNvSpPr/>
              <p:nvPr/>
            </p:nvSpPr>
            <p:spPr>
              <a:xfrm>
                <a:off x="5660557" y="3452803"/>
                <a:ext cx="343163" cy="343163"/>
              </a:xfrm>
              <a:prstGeom prst="rect">
                <a:avLst/>
              </a:prstGeom>
              <a:solidFill>
                <a:srgbClr val="91A000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Shape 175"/>
              <p:cNvSpPr/>
              <p:nvPr/>
            </p:nvSpPr>
            <p:spPr>
              <a:xfrm>
                <a:off x="6012160" y="3452803"/>
                <a:ext cx="343163" cy="343163"/>
              </a:xfrm>
              <a:prstGeom prst="rect">
                <a:avLst/>
              </a:prstGeom>
              <a:solidFill>
                <a:srgbClr val="91A000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" name="Shape 176"/>
            <p:cNvGrpSpPr/>
            <p:nvPr/>
          </p:nvGrpSpPr>
          <p:grpSpPr>
            <a:xfrm>
              <a:off x="2000232" y="3979205"/>
              <a:ext cx="1046368" cy="343163"/>
              <a:chOff x="5308955" y="3452803"/>
              <a:chExt cx="1046368" cy="343163"/>
            </a:xfrm>
          </p:grpSpPr>
          <p:sp>
            <p:nvSpPr>
              <p:cNvPr id="177" name="Shape 177"/>
              <p:cNvSpPr/>
              <p:nvPr/>
            </p:nvSpPr>
            <p:spPr>
              <a:xfrm>
                <a:off x="5308955" y="3452803"/>
                <a:ext cx="343163" cy="343163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Shape 178"/>
              <p:cNvSpPr/>
              <p:nvPr/>
            </p:nvSpPr>
            <p:spPr>
              <a:xfrm>
                <a:off x="5660557" y="3452803"/>
                <a:ext cx="343163" cy="343163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6012160" y="3452803"/>
                <a:ext cx="343163" cy="343163"/>
              </a:xfrm>
              <a:prstGeom prst="rect">
                <a:avLst/>
              </a:prstGeom>
              <a:solidFill>
                <a:srgbClr val="74D5E9"/>
              </a:solidFill>
              <a:ln w="1270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0" name="Shape 180"/>
            <p:cNvSpPr/>
            <p:nvPr/>
          </p:nvSpPr>
          <p:spPr>
            <a:xfrm>
              <a:off x="2117502" y="3503237"/>
              <a:ext cx="746826" cy="5736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212" y="50082"/>
                  </a:moveTo>
                  <a:cubicBezTo>
                    <a:pt x="82409" y="50082"/>
                    <a:pt x="90676" y="60844"/>
                    <a:pt x="90676" y="74119"/>
                  </a:cubicBezTo>
                  <a:cubicBezTo>
                    <a:pt x="90676" y="87395"/>
                    <a:pt x="82409" y="98157"/>
                    <a:pt x="72212" y="98157"/>
                  </a:cubicBezTo>
                  <a:cubicBezTo>
                    <a:pt x="62015" y="98157"/>
                    <a:pt x="53748" y="87395"/>
                    <a:pt x="53748" y="74119"/>
                  </a:cubicBezTo>
                  <a:cubicBezTo>
                    <a:pt x="53748" y="60844"/>
                    <a:pt x="62015" y="50082"/>
                    <a:pt x="72212" y="50082"/>
                  </a:cubicBezTo>
                  <a:close/>
                  <a:moveTo>
                    <a:pt x="72212" y="40585"/>
                  </a:moveTo>
                  <a:cubicBezTo>
                    <a:pt x="57986" y="40585"/>
                    <a:pt x="46453" y="55599"/>
                    <a:pt x="46453" y="74119"/>
                  </a:cubicBezTo>
                  <a:cubicBezTo>
                    <a:pt x="46453" y="92640"/>
                    <a:pt x="57986" y="107654"/>
                    <a:pt x="72212" y="107654"/>
                  </a:cubicBezTo>
                  <a:cubicBezTo>
                    <a:pt x="86438" y="107654"/>
                    <a:pt x="97971" y="92640"/>
                    <a:pt x="97971" y="74119"/>
                  </a:cubicBezTo>
                  <a:cubicBezTo>
                    <a:pt x="97971" y="55599"/>
                    <a:pt x="86438" y="40585"/>
                    <a:pt x="72212" y="40585"/>
                  </a:cubicBezTo>
                  <a:close/>
                  <a:moveTo>
                    <a:pt x="41883" y="33132"/>
                  </a:moveTo>
                  <a:lnTo>
                    <a:pt x="41883" y="40696"/>
                  </a:lnTo>
                  <a:lnTo>
                    <a:pt x="50017" y="40696"/>
                  </a:lnTo>
                  <a:lnTo>
                    <a:pt x="50017" y="33132"/>
                  </a:lnTo>
                  <a:close/>
                  <a:moveTo>
                    <a:pt x="97379" y="30708"/>
                  </a:moveTo>
                  <a:lnTo>
                    <a:pt x="97379" y="40696"/>
                  </a:lnTo>
                  <a:lnTo>
                    <a:pt x="113015" y="40696"/>
                  </a:lnTo>
                  <a:lnTo>
                    <a:pt x="113015" y="30708"/>
                  </a:lnTo>
                  <a:close/>
                  <a:moveTo>
                    <a:pt x="60010" y="5304"/>
                  </a:moveTo>
                  <a:lnTo>
                    <a:pt x="60010" y="21221"/>
                  </a:lnTo>
                  <a:lnTo>
                    <a:pt x="84414" y="21221"/>
                  </a:lnTo>
                  <a:lnTo>
                    <a:pt x="84414" y="5304"/>
                  </a:lnTo>
                  <a:close/>
                  <a:moveTo>
                    <a:pt x="54694" y="0"/>
                  </a:moveTo>
                  <a:lnTo>
                    <a:pt x="89730" y="0"/>
                  </a:lnTo>
                  <a:cubicBezTo>
                    <a:pt x="91626" y="0"/>
                    <a:pt x="93163" y="2000"/>
                    <a:pt x="93163" y="4468"/>
                  </a:cubicBezTo>
                  <a:lnTo>
                    <a:pt x="93163" y="21221"/>
                  </a:lnTo>
                  <a:lnTo>
                    <a:pt x="110442" y="21221"/>
                  </a:lnTo>
                  <a:cubicBezTo>
                    <a:pt x="115721" y="21221"/>
                    <a:pt x="120000" y="26792"/>
                    <a:pt x="120000" y="33663"/>
                  </a:cubicBezTo>
                  <a:lnTo>
                    <a:pt x="120000" y="107557"/>
                  </a:lnTo>
                  <a:cubicBezTo>
                    <a:pt x="120000" y="114429"/>
                    <a:pt x="115721" y="119999"/>
                    <a:pt x="110442" y="119999"/>
                  </a:cubicBezTo>
                  <a:lnTo>
                    <a:pt x="9557" y="119999"/>
                  </a:lnTo>
                  <a:cubicBezTo>
                    <a:pt x="4278" y="119999"/>
                    <a:pt x="0" y="114429"/>
                    <a:pt x="0" y="107557"/>
                  </a:cubicBezTo>
                  <a:lnTo>
                    <a:pt x="0" y="33663"/>
                  </a:lnTo>
                  <a:cubicBezTo>
                    <a:pt x="0" y="26792"/>
                    <a:pt x="4278" y="21221"/>
                    <a:pt x="9557" y="21221"/>
                  </a:cubicBezTo>
                  <a:lnTo>
                    <a:pt x="11563" y="21221"/>
                  </a:lnTo>
                  <a:lnTo>
                    <a:pt x="11563" y="15351"/>
                  </a:lnTo>
                  <a:cubicBezTo>
                    <a:pt x="11563" y="14117"/>
                    <a:pt x="12331" y="13117"/>
                    <a:pt x="13279" y="13117"/>
                  </a:cubicBezTo>
                  <a:lnTo>
                    <a:pt x="30797" y="13117"/>
                  </a:lnTo>
                  <a:cubicBezTo>
                    <a:pt x="31745" y="13117"/>
                    <a:pt x="32514" y="14117"/>
                    <a:pt x="32514" y="15351"/>
                  </a:cubicBezTo>
                  <a:lnTo>
                    <a:pt x="32514" y="21221"/>
                  </a:lnTo>
                  <a:lnTo>
                    <a:pt x="51261" y="21221"/>
                  </a:lnTo>
                  <a:lnTo>
                    <a:pt x="51261" y="4468"/>
                  </a:lnTo>
                  <a:cubicBezTo>
                    <a:pt x="51261" y="2000"/>
                    <a:pt x="52798" y="0"/>
                    <a:pt x="54694" y="0"/>
                  </a:cubicBezTo>
                  <a:close/>
                </a:path>
              </a:pathLst>
            </a:custGeom>
            <a:solidFill>
              <a:schemeClr val="lt1">
                <a:alpha val="69411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" name="Shape 181"/>
          <p:cNvSpPr/>
          <p:nvPr/>
        </p:nvSpPr>
        <p:spPr>
          <a:xfrm>
            <a:off x="500033" y="2357434"/>
            <a:ext cx="128588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US" sz="1800" b="1">
                <a:solidFill>
                  <a:schemeClr val="lt1"/>
                </a:solidFill>
              </a:rPr>
              <a:t>Volume Snapshot</a:t>
            </a:r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688" y="2211709"/>
            <a:ext cx="1100007" cy="95479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/>
          <p:nvPr/>
        </p:nvSpPr>
        <p:spPr>
          <a:xfrm>
            <a:off x="2428859" y="2428875"/>
            <a:ext cx="712267" cy="54713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>
              <a:alpha val="69411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/>
          <p:nvPr/>
        </p:nvSpPr>
        <p:spPr>
          <a:xfrm rot="5400000">
            <a:off x="421759" y="1779661"/>
            <a:ext cx="477832" cy="477832"/>
          </a:xfrm>
          <a:prstGeom prst="chevron">
            <a:avLst>
              <a:gd name="adj" fmla="val 50000"/>
            </a:avLst>
          </a:prstGeom>
          <a:solidFill>
            <a:schemeClr val="lt1">
              <a:alpha val="40392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Shape 185"/>
          <p:cNvSpPr txBox="1"/>
          <p:nvPr/>
        </p:nvSpPr>
        <p:spPr>
          <a:xfrm>
            <a:off x="3836596" y="2500311"/>
            <a:ext cx="1214446" cy="35718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1">
                <a:solidFill>
                  <a:schemeClr val="lt1"/>
                </a:solidFill>
              </a:rPr>
              <a:t>Local Restore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3908033" y="3643319"/>
            <a:ext cx="1071570" cy="6429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1">
                <a:solidFill>
                  <a:schemeClr val="lt1"/>
                </a:solidFill>
              </a:rPr>
              <a:t>Remote Restore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5000628" y="3714758"/>
            <a:ext cx="2286016" cy="6428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100" b="1" dirty="0">
                <a:solidFill>
                  <a:srgbClr val="002060"/>
                </a:solidFill>
              </a:rPr>
              <a:t>Snapshot Replica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100" b="1" dirty="0">
                <a:solidFill>
                  <a:srgbClr val="002060"/>
                </a:solidFill>
              </a:rPr>
              <a:t>Snapshot Vault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100" b="1" dirty="0">
                <a:solidFill>
                  <a:srgbClr val="002060"/>
                </a:solidFill>
              </a:rPr>
              <a:t>Backup Snapshot Vault</a:t>
            </a:r>
          </a:p>
        </p:txBody>
      </p:sp>
      <p:sp>
        <p:nvSpPr>
          <p:cNvPr id="189" name="Shape 189"/>
          <p:cNvSpPr/>
          <p:nvPr/>
        </p:nvSpPr>
        <p:spPr>
          <a:xfrm rot="5400000">
            <a:off x="3779912" y="1779661"/>
            <a:ext cx="477832" cy="477832"/>
          </a:xfrm>
          <a:prstGeom prst="chevron">
            <a:avLst>
              <a:gd name="adj" fmla="val 50000"/>
            </a:avLst>
          </a:prstGeom>
          <a:solidFill>
            <a:schemeClr val="lt1">
              <a:alpha val="40392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3857620" y="1268208"/>
            <a:ext cx="4143404" cy="5143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1" dirty="0">
                <a:solidFill>
                  <a:srgbClr val="002060"/>
                </a:solidFill>
              </a:rPr>
              <a:t>Different restoring method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on-demand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92" name="Shape 192"/>
          <p:cNvSpPr/>
          <p:nvPr/>
        </p:nvSpPr>
        <p:spPr>
          <a:xfrm>
            <a:off x="6786578" y="2428875"/>
            <a:ext cx="712267" cy="54713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rgbClr val="06C0D4">
              <a:alpha val="30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7527" y="2643189"/>
            <a:ext cx="469139" cy="49848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/>
          <p:nvPr/>
        </p:nvSpPr>
        <p:spPr>
          <a:xfrm>
            <a:off x="6786578" y="3739127"/>
            <a:ext cx="712267" cy="54713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rgbClr val="06C0D4">
              <a:alpha val="30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Shape 1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7527" y="3929071"/>
            <a:ext cx="498328" cy="5320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Shape 196"/>
          <p:cNvCxnSpPr/>
          <p:nvPr/>
        </p:nvCxnSpPr>
        <p:spPr>
          <a:xfrm rot="5400000">
            <a:off x="2035951" y="2893221"/>
            <a:ext cx="3071834" cy="1588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191"/>
          <p:cNvSpPr/>
          <p:nvPr/>
        </p:nvSpPr>
        <p:spPr>
          <a:xfrm>
            <a:off x="401901" y="1268208"/>
            <a:ext cx="2884215" cy="5143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altLang="zh-TW" sz="2000" b="1" dirty="0" smtClean="0">
                <a:solidFill>
                  <a:srgbClr val="002060"/>
                </a:solidFill>
              </a:rPr>
              <a:t>Available snapshots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86" name="Shape 186"/>
          <p:cNvSpPr txBox="1"/>
          <p:nvPr/>
        </p:nvSpPr>
        <p:spPr>
          <a:xfrm>
            <a:off x="5000628" y="2357436"/>
            <a:ext cx="22497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100" b="1" dirty="0">
                <a:solidFill>
                  <a:srgbClr val="002060"/>
                </a:solidFill>
              </a:rPr>
              <a:t>Revert the whole volume/LUN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100" b="1" dirty="0">
                <a:solidFill>
                  <a:srgbClr val="002060"/>
                </a:solidFill>
              </a:rPr>
              <a:t>Restore selected file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sz="1100" b="1" dirty="0">
                <a:solidFill>
                  <a:srgbClr val="002060"/>
                </a:solidFill>
              </a:rPr>
              <a:t>Copy &amp; paste in File Station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en-US" dirty="0"/>
              <a:t>TS-231P2 I/O highlights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56" y="857238"/>
            <a:ext cx="2495251" cy="4082544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57238"/>
            <a:ext cx="2484441" cy="4064858"/>
          </a:xfrm>
          <a:prstGeom prst="rect">
            <a:avLst/>
          </a:prstGeom>
        </p:spPr>
      </p:pic>
      <p:grpSp>
        <p:nvGrpSpPr>
          <p:cNvPr id="27" name="群組 26"/>
          <p:cNvGrpSpPr/>
          <p:nvPr/>
        </p:nvGrpSpPr>
        <p:grpSpPr>
          <a:xfrm>
            <a:off x="214282" y="1500180"/>
            <a:ext cx="1926693" cy="857256"/>
            <a:chOff x="214282" y="1500180"/>
            <a:chExt cx="1926693" cy="857256"/>
          </a:xfrm>
        </p:grpSpPr>
        <p:cxnSp>
          <p:nvCxnSpPr>
            <p:cNvPr id="28" name="Shape 181"/>
            <p:cNvCxnSpPr/>
            <p:nvPr/>
          </p:nvCxnSpPr>
          <p:spPr>
            <a:xfrm>
              <a:off x="1571604" y="1928808"/>
              <a:ext cx="569371" cy="3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29" name="Shape 180"/>
            <p:cNvSpPr txBox="1"/>
            <p:nvPr/>
          </p:nvSpPr>
          <p:spPr>
            <a:xfrm>
              <a:off x="214282" y="1500180"/>
              <a:ext cx="1285884" cy="8572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LEDs: 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STATUS, LAN, USB, HDD1-2 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5232604" y="3786196"/>
            <a:ext cx="3482800" cy="461665"/>
            <a:chOff x="5232604" y="3786196"/>
            <a:chExt cx="3482800" cy="461665"/>
          </a:xfrm>
        </p:grpSpPr>
        <p:cxnSp>
          <p:nvCxnSpPr>
            <p:cNvPr id="31" name="Shape 181"/>
            <p:cNvCxnSpPr/>
            <p:nvPr/>
          </p:nvCxnSpPr>
          <p:spPr>
            <a:xfrm rot="10800000" flipV="1">
              <a:off x="5232604" y="4066978"/>
              <a:ext cx="2125478" cy="147845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32" name="矩形 31"/>
            <p:cNvSpPr/>
            <p:nvPr/>
          </p:nvSpPr>
          <p:spPr>
            <a:xfrm>
              <a:off x="7358114" y="3786196"/>
              <a:ext cx="13572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rgbClr val="0D0D0D"/>
                </a:buClr>
                <a:buSzPct val="25000"/>
              </a:pPr>
              <a:r>
                <a:rPr lang="en-US" sz="1100" dirty="0" smtClean="0">
                  <a:solidFill>
                    <a:srgbClr val="0D0D0D"/>
                  </a:solidFill>
                </a:rPr>
                <a:t>Kensington</a:t>
              </a:r>
              <a:r>
                <a:rPr lang="en-US" sz="1200" dirty="0" smtClean="0"/>
                <a:t> security slot</a:t>
              </a:r>
              <a:endParaRPr lang="en-US" sz="1200" dirty="0"/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6357950" y="2714626"/>
            <a:ext cx="2670990" cy="785818"/>
            <a:chOff x="6357950" y="2714626"/>
            <a:chExt cx="2670990" cy="785818"/>
          </a:xfrm>
        </p:grpSpPr>
        <p:sp>
          <p:nvSpPr>
            <p:cNvPr id="34" name="圓角矩形 33"/>
            <p:cNvSpPr/>
            <p:nvPr/>
          </p:nvSpPr>
          <p:spPr>
            <a:xfrm>
              <a:off x="6357950" y="2714626"/>
              <a:ext cx="357190" cy="785818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5" name="Shape 181"/>
            <p:cNvCxnSpPr/>
            <p:nvPr/>
          </p:nvCxnSpPr>
          <p:spPr>
            <a:xfrm rot="10800000" flipV="1">
              <a:off x="6715140" y="3071814"/>
              <a:ext cx="642942" cy="3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36" name="Shape 180"/>
            <p:cNvSpPr txBox="1"/>
            <p:nvPr/>
          </p:nvSpPr>
          <p:spPr>
            <a:xfrm>
              <a:off x="7375742" y="2928940"/>
              <a:ext cx="1653198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2 x </a:t>
              </a:r>
              <a:r>
                <a:rPr lang="en-US" sz="1200" dirty="0" err="1" smtClean="0">
                  <a:solidFill>
                    <a:srgbClr val="0D0D0D"/>
                  </a:solidFill>
                </a:rPr>
                <a:t>GbE</a:t>
              </a:r>
              <a:r>
                <a:rPr lang="en-US" sz="1200" dirty="0" smtClean="0">
                  <a:solidFill>
                    <a:srgbClr val="0D0D0D"/>
                  </a:solidFill>
                </a:rPr>
                <a:t> RJ-45</a:t>
              </a:r>
              <a:r>
                <a:rPr lang="en-US" sz="1200" dirty="0" smtClean="0"/>
                <a:t> ports</a:t>
              </a:r>
              <a:endParaRPr lang="en-US" sz="1200" dirty="0"/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6357950" y="3286130"/>
            <a:ext cx="2446552" cy="571504"/>
            <a:chOff x="6357950" y="3286130"/>
            <a:chExt cx="2446552" cy="571504"/>
          </a:xfrm>
        </p:grpSpPr>
        <p:cxnSp>
          <p:nvCxnSpPr>
            <p:cNvPr id="38" name="Shape 181"/>
            <p:cNvCxnSpPr/>
            <p:nvPr/>
          </p:nvCxnSpPr>
          <p:spPr>
            <a:xfrm rot="10800000" flipV="1">
              <a:off x="6715140" y="3429006"/>
              <a:ext cx="642942" cy="294634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39" name="圓角矩形 38"/>
            <p:cNvSpPr/>
            <p:nvPr/>
          </p:nvSpPr>
          <p:spPr>
            <a:xfrm>
              <a:off x="6357950" y="3571882"/>
              <a:ext cx="357190" cy="285752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</a:t>
              </a:r>
              <a:endParaRPr lang="zh-TW" altLang="en-US" dirty="0"/>
            </a:p>
          </p:txBody>
        </p:sp>
        <p:sp>
          <p:nvSpPr>
            <p:cNvPr id="40" name="Shape 180"/>
            <p:cNvSpPr txBox="1"/>
            <p:nvPr/>
          </p:nvSpPr>
          <p:spPr>
            <a:xfrm>
              <a:off x="7375742" y="3286130"/>
              <a:ext cx="1428760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2 x USB 3.0 ports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5857884" y="1285866"/>
            <a:ext cx="3082644" cy="672606"/>
            <a:chOff x="5857884" y="1285866"/>
            <a:chExt cx="3082644" cy="672606"/>
          </a:xfrm>
        </p:grpSpPr>
        <p:cxnSp>
          <p:nvCxnSpPr>
            <p:cNvPr id="42" name="Shape 181"/>
            <p:cNvCxnSpPr/>
            <p:nvPr/>
          </p:nvCxnSpPr>
          <p:spPr>
            <a:xfrm rot="10800000" flipV="1">
              <a:off x="5857884" y="1428741"/>
              <a:ext cx="1428760" cy="529731"/>
            </a:xfrm>
            <a:prstGeom prst="bentConnector3">
              <a:avLst>
                <a:gd name="adj1" fmla="val 756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43" name="Shape 180"/>
            <p:cNvSpPr txBox="1"/>
            <p:nvPr/>
          </p:nvSpPr>
          <p:spPr>
            <a:xfrm>
              <a:off x="7358082" y="1285866"/>
              <a:ext cx="1582446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7cm system fan</a:t>
              </a: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6643702" y="1785932"/>
            <a:ext cx="2147546" cy="857256"/>
            <a:chOff x="6643702" y="1785932"/>
            <a:chExt cx="2147546" cy="857256"/>
          </a:xfrm>
        </p:grpSpPr>
        <p:cxnSp>
          <p:nvCxnSpPr>
            <p:cNvPr id="45" name="Shape 181"/>
            <p:cNvCxnSpPr/>
            <p:nvPr/>
          </p:nvCxnSpPr>
          <p:spPr>
            <a:xfrm rot="16200000" flipV="1">
              <a:off x="6643702" y="1785932"/>
              <a:ext cx="714380" cy="714380"/>
            </a:xfrm>
            <a:prstGeom prst="bentConnector3">
              <a:avLst>
                <a:gd name="adj1" fmla="val -12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46" name="Shape 195"/>
            <p:cNvSpPr txBox="1"/>
            <p:nvPr/>
          </p:nvSpPr>
          <p:spPr>
            <a:xfrm>
              <a:off x="7358082" y="2357436"/>
              <a:ext cx="1433166" cy="285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Reset button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214282" y="3357568"/>
            <a:ext cx="2000264" cy="285752"/>
            <a:chOff x="598948" y="3357568"/>
            <a:chExt cx="1615598" cy="285752"/>
          </a:xfrm>
        </p:grpSpPr>
        <p:sp>
          <p:nvSpPr>
            <p:cNvPr id="51" name="Shape 195"/>
            <p:cNvSpPr txBox="1"/>
            <p:nvPr/>
          </p:nvSpPr>
          <p:spPr>
            <a:xfrm>
              <a:off x="598948" y="3357568"/>
              <a:ext cx="1258408" cy="2857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Power button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  <p:cxnSp>
          <p:nvCxnSpPr>
            <p:cNvPr id="52" name="Shape 181"/>
            <p:cNvCxnSpPr/>
            <p:nvPr/>
          </p:nvCxnSpPr>
          <p:spPr>
            <a:xfrm>
              <a:off x="1571604" y="3500444"/>
              <a:ext cx="642942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53" name="群組 52"/>
          <p:cNvGrpSpPr/>
          <p:nvPr/>
        </p:nvGrpSpPr>
        <p:grpSpPr>
          <a:xfrm>
            <a:off x="214282" y="3643320"/>
            <a:ext cx="2357454" cy="857256"/>
            <a:chOff x="214282" y="3643320"/>
            <a:chExt cx="2357454" cy="857256"/>
          </a:xfrm>
        </p:grpSpPr>
        <p:sp>
          <p:nvSpPr>
            <p:cNvPr id="54" name="Shape 195"/>
            <p:cNvSpPr txBox="1"/>
            <p:nvPr/>
          </p:nvSpPr>
          <p:spPr>
            <a:xfrm>
              <a:off x="214282" y="3786196"/>
              <a:ext cx="1428760" cy="7143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USB 3.0 port &amp; one-touch-copy button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200" i="0" u="none" strike="noStrike" cap="none" dirty="0" smtClean="0">
                  <a:solidFill>
                    <a:srgbClr val="0D0D0D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</a:t>
              </a:r>
              <a:endParaRPr lang="zh-TW" sz="1200" i="0" u="none" strike="noStrike" cap="none" dirty="0">
                <a:solidFill>
                  <a:srgbClr val="0D0D0D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cxnSp>
          <p:nvCxnSpPr>
            <p:cNvPr id="55" name="Shape 181"/>
            <p:cNvCxnSpPr/>
            <p:nvPr/>
          </p:nvCxnSpPr>
          <p:spPr>
            <a:xfrm>
              <a:off x="1500166" y="4071948"/>
              <a:ext cx="642942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56" name="圓角矩形 55"/>
            <p:cNvSpPr/>
            <p:nvPr/>
          </p:nvSpPr>
          <p:spPr>
            <a:xfrm>
              <a:off x="2143108" y="3643320"/>
              <a:ext cx="428628" cy="857256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</a:t>
              </a:r>
              <a:endParaRPr lang="zh-TW" altLang="en-US" dirty="0"/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214282" y="2000246"/>
            <a:ext cx="3786214" cy="2500330"/>
            <a:chOff x="214282" y="2000246"/>
            <a:chExt cx="3786214" cy="2500330"/>
          </a:xfrm>
        </p:grpSpPr>
        <p:grpSp>
          <p:nvGrpSpPr>
            <p:cNvPr id="47" name="群組 46"/>
            <p:cNvGrpSpPr/>
            <p:nvPr/>
          </p:nvGrpSpPr>
          <p:grpSpPr>
            <a:xfrm>
              <a:off x="214282" y="2643188"/>
              <a:ext cx="2428892" cy="500066"/>
              <a:chOff x="214282" y="2643188"/>
              <a:chExt cx="2428892" cy="500066"/>
            </a:xfrm>
          </p:grpSpPr>
          <p:cxnSp>
            <p:nvCxnSpPr>
              <p:cNvPr id="48" name="Shape 181"/>
              <p:cNvCxnSpPr/>
              <p:nvPr/>
            </p:nvCxnSpPr>
            <p:spPr>
              <a:xfrm>
                <a:off x="1571604" y="2857502"/>
                <a:ext cx="1071570" cy="1588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F8600"/>
                </a:solidFill>
                <a:prstDash val="solid"/>
                <a:round/>
                <a:headEnd type="none" w="med" len="med"/>
                <a:tailEnd type="oval" w="lg" len="lg"/>
              </a:ln>
            </p:spPr>
          </p:cxnSp>
          <p:sp>
            <p:nvSpPr>
              <p:cNvPr id="49" name="Shape 180"/>
              <p:cNvSpPr txBox="1"/>
              <p:nvPr/>
            </p:nvSpPr>
            <p:spPr>
              <a:xfrm>
                <a:off x="214282" y="2643188"/>
                <a:ext cx="1500198" cy="5000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Clr>
                    <a:srgbClr val="000000"/>
                  </a:buClr>
                  <a:buSzPct val="25000"/>
                </a:pPr>
                <a:r>
                  <a:rPr lang="en-US" sz="1200" dirty="0" smtClean="0">
                    <a:solidFill>
                      <a:srgbClr val="0D0D0D"/>
                    </a:solidFill>
                  </a:rPr>
                  <a:t>2 x SATA 6Gb/s SSD or HDD slots</a:t>
                </a:r>
                <a:endParaRPr lang="en-US" sz="1200" dirty="0">
                  <a:solidFill>
                    <a:srgbClr val="0D0D0D"/>
                  </a:solidFill>
                </a:endParaRPr>
              </a:p>
            </p:txBody>
          </p:sp>
        </p:grpSp>
        <p:sp>
          <p:nvSpPr>
            <p:cNvPr id="57" name="圓角矩形 56"/>
            <p:cNvSpPr/>
            <p:nvPr/>
          </p:nvSpPr>
          <p:spPr>
            <a:xfrm>
              <a:off x="2643174" y="2000246"/>
              <a:ext cx="1357322" cy="2500330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</a:t>
              </a:r>
              <a:endParaRPr lang="zh-TW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圖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1105904"/>
            <a:ext cx="3032467" cy="3466110"/>
          </a:xfrm>
          <a:prstGeom prst="rect">
            <a:avLst/>
          </a:prstGeom>
        </p:spPr>
      </p:pic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en-US"/>
              <a:t>TS-431P2 I/O highlights</a:t>
            </a: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9" y="1071553"/>
            <a:ext cx="3032468" cy="3466110"/>
          </a:xfrm>
          <a:prstGeom prst="rect">
            <a:avLst/>
          </a:prstGeom>
        </p:spPr>
      </p:pic>
      <p:grpSp>
        <p:nvGrpSpPr>
          <p:cNvPr id="28" name="群組 27"/>
          <p:cNvGrpSpPr/>
          <p:nvPr/>
        </p:nvGrpSpPr>
        <p:grpSpPr>
          <a:xfrm>
            <a:off x="5232602" y="3610283"/>
            <a:ext cx="3697116" cy="461665"/>
            <a:chOff x="5232602" y="3610283"/>
            <a:chExt cx="3697116" cy="461665"/>
          </a:xfrm>
        </p:grpSpPr>
        <p:cxnSp>
          <p:nvCxnSpPr>
            <p:cNvPr id="29" name="Shape 181"/>
            <p:cNvCxnSpPr>
              <a:stCxn id="30" idx="1"/>
            </p:cNvCxnSpPr>
            <p:nvPr/>
          </p:nvCxnSpPr>
          <p:spPr>
            <a:xfrm rot="10800000" flipV="1">
              <a:off x="5232602" y="3841116"/>
              <a:ext cx="2339826" cy="159394"/>
            </a:xfrm>
            <a:prstGeom prst="bentConnector3">
              <a:avLst>
                <a:gd name="adj1" fmla="val 3097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30" name="矩形 29"/>
            <p:cNvSpPr/>
            <p:nvPr/>
          </p:nvSpPr>
          <p:spPr>
            <a:xfrm>
              <a:off x="7572428" y="3610283"/>
              <a:ext cx="13572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rgbClr val="0D0D0D"/>
                </a:buClr>
                <a:buSzPct val="25000"/>
              </a:pPr>
              <a:r>
                <a:rPr lang="en-US" sz="1100" dirty="0" smtClean="0">
                  <a:solidFill>
                    <a:srgbClr val="0D0D0D"/>
                  </a:solidFill>
                </a:rPr>
                <a:t>Kensington</a:t>
              </a:r>
              <a:r>
                <a:rPr lang="en-US" sz="1200" dirty="0" smtClean="0"/>
                <a:t> security slot</a:t>
              </a:r>
              <a:endParaRPr lang="en-US" sz="1200" dirty="0"/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0" y="1500180"/>
            <a:ext cx="1571604" cy="1143008"/>
            <a:chOff x="0" y="1500180"/>
            <a:chExt cx="1571604" cy="1143008"/>
          </a:xfrm>
        </p:grpSpPr>
        <p:sp>
          <p:nvSpPr>
            <p:cNvPr id="32" name="Shape 180"/>
            <p:cNvSpPr txBox="1"/>
            <p:nvPr/>
          </p:nvSpPr>
          <p:spPr>
            <a:xfrm>
              <a:off x="0" y="1500180"/>
              <a:ext cx="1214414" cy="11430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LEDs: STATUS, LAN, USB, HDD</a:t>
              </a:r>
              <a:r>
                <a:rPr lang="en-US" altLang="zh-TW" sz="1200" dirty="0" smtClean="0">
                  <a:solidFill>
                    <a:srgbClr val="0D0D0D"/>
                  </a:solidFill>
                </a:rPr>
                <a:t>1-4</a:t>
              </a:r>
              <a:r>
                <a:rPr lang="en-US" sz="1200" dirty="0" smtClean="0">
                  <a:solidFill>
                    <a:srgbClr val="0D0D0D"/>
                  </a:solidFill>
                </a:rPr>
                <a:t> 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  <p:cxnSp>
          <p:nvCxnSpPr>
            <p:cNvPr id="33" name="Shape 181"/>
            <p:cNvCxnSpPr/>
            <p:nvPr/>
          </p:nvCxnSpPr>
          <p:spPr>
            <a:xfrm>
              <a:off x="1145109" y="1857368"/>
              <a:ext cx="426495" cy="2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34" name="群組 33"/>
          <p:cNvGrpSpPr/>
          <p:nvPr/>
        </p:nvGrpSpPr>
        <p:grpSpPr>
          <a:xfrm>
            <a:off x="6858016" y="3147814"/>
            <a:ext cx="2160800" cy="495506"/>
            <a:chOff x="6858016" y="3147814"/>
            <a:chExt cx="2160800" cy="495506"/>
          </a:xfrm>
        </p:grpSpPr>
        <p:sp>
          <p:nvSpPr>
            <p:cNvPr id="35" name="Shape 180"/>
            <p:cNvSpPr txBox="1"/>
            <p:nvPr/>
          </p:nvSpPr>
          <p:spPr>
            <a:xfrm>
              <a:off x="7590056" y="3147814"/>
              <a:ext cx="1428760" cy="2972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2 x USB 3.0 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ports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  <p:grpSp>
          <p:nvGrpSpPr>
            <p:cNvPr id="36" name="群組 49"/>
            <p:cNvGrpSpPr/>
            <p:nvPr/>
          </p:nvGrpSpPr>
          <p:grpSpPr>
            <a:xfrm>
              <a:off x="6858016" y="3286130"/>
              <a:ext cx="732040" cy="357190"/>
              <a:chOff x="6858016" y="3286130"/>
              <a:chExt cx="732040" cy="357190"/>
            </a:xfrm>
          </p:grpSpPr>
          <p:cxnSp>
            <p:nvCxnSpPr>
              <p:cNvPr id="37" name="Shape 181"/>
              <p:cNvCxnSpPr>
                <a:stCxn id="35" idx="1"/>
              </p:cNvCxnSpPr>
              <p:nvPr/>
            </p:nvCxnSpPr>
            <p:spPr>
              <a:xfrm rot="10800000" flipV="1">
                <a:off x="7215206" y="3296460"/>
                <a:ext cx="374850" cy="176686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EF8600"/>
                </a:solidFill>
                <a:prstDash val="solid"/>
                <a:round/>
                <a:headEnd type="none" w="med" len="med"/>
                <a:tailEnd type="oval" w="lg" len="lg"/>
              </a:ln>
            </p:spPr>
          </p:cxnSp>
          <p:sp>
            <p:nvSpPr>
              <p:cNvPr id="38" name="圓角矩形 37"/>
              <p:cNvSpPr/>
              <p:nvPr/>
            </p:nvSpPr>
            <p:spPr>
              <a:xfrm>
                <a:off x="6858016" y="3286130"/>
                <a:ext cx="357190" cy="357190"/>
              </a:xfrm>
              <a:prstGeom prst="roundRect">
                <a:avLst>
                  <a:gd name="adj" fmla="val 4726"/>
                </a:avLst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/>
                  <a:t> </a:t>
                </a:r>
                <a:endParaRPr lang="zh-TW" altLang="en-US" dirty="0"/>
              </a:p>
            </p:txBody>
          </p:sp>
        </p:grpSp>
      </p:grpSp>
      <p:grpSp>
        <p:nvGrpSpPr>
          <p:cNvPr id="39" name="群組 38"/>
          <p:cNvGrpSpPr/>
          <p:nvPr/>
        </p:nvGrpSpPr>
        <p:grpSpPr>
          <a:xfrm>
            <a:off x="6858016" y="2643188"/>
            <a:ext cx="2385238" cy="642942"/>
            <a:chOff x="6858016" y="2643188"/>
            <a:chExt cx="2385238" cy="642942"/>
          </a:xfrm>
        </p:grpSpPr>
        <p:sp>
          <p:nvSpPr>
            <p:cNvPr id="40" name="Shape 180"/>
            <p:cNvSpPr txBox="1"/>
            <p:nvPr/>
          </p:nvSpPr>
          <p:spPr>
            <a:xfrm>
              <a:off x="7590056" y="2714626"/>
              <a:ext cx="1653198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2 x </a:t>
              </a:r>
              <a:r>
                <a:rPr lang="en-US" sz="1200" dirty="0" err="1" smtClean="0">
                  <a:solidFill>
                    <a:srgbClr val="0D0D0D"/>
                  </a:solidFill>
                </a:rPr>
                <a:t>GbE</a:t>
              </a:r>
              <a:r>
                <a:rPr lang="en-US" sz="1200" dirty="0" smtClean="0">
                  <a:solidFill>
                    <a:srgbClr val="0D0D0D"/>
                  </a:solidFill>
                </a:rPr>
                <a:t> RJ-45</a:t>
              </a:r>
              <a:r>
                <a:rPr lang="en-US" sz="1200" dirty="0" smtClean="0"/>
                <a:t> 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/>
                <a:t>ports</a:t>
              </a:r>
              <a:endParaRPr lang="en-US" sz="1200" dirty="0"/>
            </a:p>
          </p:txBody>
        </p:sp>
        <p:sp>
          <p:nvSpPr>
            <p:cNvPr id="41" name="圓角矩形 40"/>
            <p:cNvSpPr/>
            <p:nvPr/>
          </p:nvSpPr>
          <p:spPr>
            <a:xfrm>
              <a:off x="6858016" y="2643188"/>
              <a:ext cx="357190" cy="642942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2" name="Shape 181"/>
            <p:cNvCxnSpPr/>
            <p:nvPr/>
          </p:nvCxnSpPr>
          <p:spPr>
            <a:xfrm rot="10800000" flipV="1">
              <a:off x="7215206" y="2928940"/>
              <a:ext cx="428628" cy="2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43" name="群組 42"/>
          <p:cNvGrpSpPr/>
          <p:nvPr/>
        </p:nvGrpSpPr>
        <p:grpSpPr>
          <a:xfrm>
            <a:off x="5929322" y="1482370"/>
            <a:ext cx="3000396" cy="517876"/>
            <a:chOff x="5929322" y="1482370"/>
            <a:chExt cx="3000396" cy="517876"/>
          </a:xfrm>
        </p:grpSpPr>
        <p:cxnSp>
          <p:nvCxnSpPr>
            <p:cNvPr id="44" name="Shape 181"/>
            <p:cNvCxnSpPr/>
            <p:nvPr/>
          </p:nvCxnSpPr>
          <p:spPr>
            <a:xfrm rot="10800000" flipV="1">
              <a:off x="5929322" y="1643056"/>
              <a:ext cx="1714512" cy="35719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45" name="Shape 180"/>
            <p:cNvSpPr txBox="1"/>
            <p:nvPr/>
          </p:nvSpPr>
          <p:spPr>
            <a:xfrm>
              <a:off x="7572396" y="1482370"/>
              <a:ext cx="1357322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12cm system fan</a:t>
              </a: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7143768" y="1928808"/>
            <a:ext cx="1933232" cy="714380"/>
            <a:chOff x="7143768" y="1857370"/>
            <a:chExt cx="1861794" cy="714380"/>
          </a:xfrm>
        </p:grpSpPr>
        <p:sp>
          <p:nvSpPr>
            <p:cNvPr id="47" name="Shape 195"/>
            <p:cNvSpPr txBox="1"/>
            <p:nvPr/>
          </p:nvSpPr>
          <p:spPr>
            <a:xfrm>
              <a:off x="7572396" y="2214560"/>
              <a:ext cx="1433166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Reset button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  <p:cxnSp>
          <p:nvCxnSpPr>
            <p:cNvPr id="48" name="Shape 181"/>
            <p:cNvCxnSpPr/>
            <p:nvPr/>
          </p:nvCxnSpPr>
          <p:spPr>
            <a:xfrm rot="16200000" flipV="1">
              <a:off x="7143768" y="1857370"/>
              <a:ext cx="500066" cy="500066"/>
            </a:xfrm>
            <a:prstGeom prst="bentConnector3">
              <a:avLst>
                <a:gd name="adj1" fmla="val 1238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49" name="群組 48"/>
          <p:cNvGrpSpPr/>
          <p:nvPr/>
        </p:nvGrpSpPr>
        <p:grpSpPr>
          <a:xfrm>
            <a:off x="0" y="2067694"/>
            <a:ext cx="4139952" cy="2088232"/>
            <a:chOff x="0" y="2067694"/>
            <a:chExt cx="4139952" cy="2088232"/>
          </a:xfrm>
        </p:grpSpPr>
        <p:sp>
          <p:nvSpPr>
            <p:cNvPr id="50" name="Shape 180"/>
            <p:cNvSpPr txBox="1"/>
            <p:nvPr/>
          </p:nvSpPr>
          <p:spPr>
            <a:xfrm>
              <a:off x="0" y="2643188"/>
              <a:ext cx="1428728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000000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4 x SATA 6Gb/s SSD or HDD slots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  <p:cxnSp>
          <p:nvCxnSpPr>
            <p:cNvPr id="51" name="Shape 181"/>
            <p:cNvCxnSpPr/>
            <p:nvPr/>
          </p:nvCxnSpPr>
          <p:spPr>
            <a:xfrm>
              <a:off x="1428728" y="2857502"/>
              <a:ext cx="642942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52" name="圓角矩形 51"/>
            <p:cNvSpPr/>
            <p:nvPr/>
          </p:nvSpPr>
          <p:spPr>
            <a:xfrm>
              <a:off x="2051720" y="2067694"/>
              <a:ext cx="2088232" cy="2088232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</a:t>
              </a:r>
              <a:endParaRPr lang="zh-TW" altLang="en-US" dirty="0"/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0" y="3143254"/>
            <a:ext cx="1571604" cy="357190"/>
            <a:chOff x="142844" y="3143254"/>
            <a:chExt cx="1428760" cy="357190"/>
          </a:xfrm>
        </p:grpSpPr>
        <p:sp>
          <p:nvSpPr>
            <p:cNvPr id="54" name="Shape 195"/>
            <p:cNvSpPr txBox="1"/>
            <p:nvPr/>
          </p:nvSpPr>
          <p:spPr>
            <a:xfrm>
              <a:off x="142844" y="3143254"/>
              <a:ext cx="1285884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Power button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  <p:cxnSp>
          <p:nvCxnSpPr>
            <p:cNvPr id="55" name="Shape 181"/>
            <p:cNvCxnSpPr/>
            <p:nvPr/>
          </p:nvCxnSpPr>
          <p:spPr>
            <a:xfrm>
              <a:off x="1181934" y="3286130"/>
              <a:ext cx="389670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56" name="群組 55"/>
          <p:cNvGrpSpPr/>
          <p:nvPr/>
        </p:nvGrpSpPr>
        <p:grpSpPr>
          <a:xfrm>
            <a:off x="0" y="3429006"/>
            <a:ext cx="2000232" cy="857256"/>
            <a:chOff x="0" y="3429006"/>
            <a:chExt cx="2000232" cy="857256"/>
          </a:xfrm>
        </p:grpSpPr>
        <p:sp>
          <p:nvSpPr>
            <p:cNvPr id="57" name="Shape 195"/>
            <p:cNvSpPr txBox="1"/>
            <p:nvPr/>
          </p:nvSpPr>
          <p:spPr>
            <a:xfrm>
              <a:off x="0" y="3571882"/>
              <a:ext cx="1071570" cy="7143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USB 3.0 port &amp; one-touch-copy button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  <p:cxnSp>
          <p:nvCxnSpPr>
            <p:cNvPr id="58" name="Shape 181"/>
            <p:cNvCxnSpPr/>
            <p:nvPr/>
          </p:nvCxnSpPr>
          <p:spPr>
            <a:xfrm>
              <a:off x="1000132" y="3786196"/>
              <a:ext cx="571504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59" name="圓角矩形 58"/>
            <p:cNvSpPr/>
            <p:nvPr/>
          </p:nvSpPr>
          <p:spPr>
            <a:xfrm>
              <a:off x="1571636" y="3429006"/>
              <a:ext cx="428596" cy="714380"/>
            </a:xfrm>
            <a:prstGeom prst="roundRect">
              <a:avLst>
                <a:gd name="adj" fmla="val 12931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</a:t>
              </a:r>
              <a:endParaRPr lang="zh-TW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Verdana"/>
              <a:buNone/>
            </a:pPr>
            <a:r>
              <a:rPr lang="en-US"/>
              <a:t>TS-431X2 I/O highlights</a:t>
            </a:r>
          </a:p>
        </p:txBody>
      </p:sp>
      <p:pic>
        <p:nvPicPr>
          <p:cNvPr id="48" name="圖片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1071552"/>
            <a:ext cx="3032470" cy="3466112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4"/>
          <a:srcRect t="12587"/>
          <a:stretch>
            <a:fillRect/>
          </a:stretch>
        </p:blipFill>
        <p:spPr>
          <a:xfrm>
            <a:off x="4648592" y="1500180"/>
            <a:ext cx="3038896" cy="3036238"/>
          </a:xfrm>
          <a:prstGeom prst="rect">
            <a:avLst/>
          </a:prstGeom>
        </p:spPr>
      </p:pic>
      <p:grpSp>
        <p:nvGrpSpPr>
          <p:cNvPr id="50" name="群組 49"/>
          <p:cNvGrpSpPr/>
          <p:nvPr/>
        </p:nvGrpSpPr>
        <p:grpSpPr>
          <a:xfrm>
            <a:off x="5419132" y="3571883"/>
            <a:ext cx="3697116" cy="461665"/>
            <a:chOff x="5232602" y="3571883"/>
            <a:chExt cx="3697116" cy="461665"/>
          </a:xfrm>
        </p:grpSpPr>
        <p:cxnSp>
          <p:nvCxnSpPr>
            <p:cNvPr id="51" name="Shape 181"/>
            <p:cNvCxnSpPr/>
            <p:nvPr/>
          </p:nvCxnSpPr>
          <p:spPr>
            <a:xfrm rot="10800000" flipV="1">
              <a:off x="5232602" y="3786196"/>
              <a:ext cx="2357454" cy="214314"/>
            </a:xfrm>
            <a:prstGeom prst="bentConnector3">
              <a:avLst>
                <a:gd name="adj1" fmla="val 31391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52" name="矩形 51"/>
            <p:cNvSpPr/>
            <p:nvPr/>
          </p:nvSpPr>
          <p:spPr>
            <a:xfrm>
              <a:off x="7572428" y="3571883"/>
              <a:ext cx="13572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rgbClr val="0D0D0D"/>
                </a:buClr>
                <a:buSzPct val="25000"/>
              </a:pPr>
              <a:r>
                <a:rPr lang="en-US" sz="1100" dirty="0" smtClean="0">
                  <a:solidFill>
                    <a:srgbClr val="0D0D0D"/>
                  </a:solidFill>
                </a:rPr>
                <a:t>Kensington</a:t>
              </a:r>
              <a:r>
                <a:rPr lang="en-US" sz="1200" dirty="0" smtClean="0"/>
                <a:t> security slot</a:t>
              </a:r>
              <a:endParaRPr lang="en-US" sz="1200" dirty="0"/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186530" y="1714494"/>
            <a:ext cx="1571604" cy="1143008"/>
            <a:chOff x="0" y="1500180"/>
            <a:chExt cx="1571604" cy="1143008"/>
          </a:xfrm>
        </p:grpSpPr>
        <p:sp>
          <p:nvSpPr>
            <p:cNvPr id="54" name="Shape 180"/>
            <p:cNvSpPr txBox="1"/>
            <p:nvPr/>
          </p:nvSpPr>
          <p:spPr>
            <a:xfrm>
              <a:off x="0" y="1500180"/>
              <a:ext cx="1242198" cy="11430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LEDs: STATUS, LAN, USB, HDD</a:t>
              </a:r>
              <a:r>
                <a:rPr lang="en-US" altLang="zh-TW" sz="1200" dirty="0" smtClean="0">
                  <a:solidFill>
                    <a:srgbClr val="0D0D0D"/>
                  </a:solidFill>
                </a:rPr>
                <a:t>1-4</a:t>
              </a:r>
              <a:r>
                <a:rPr lang="en-US" sz="1200" dirty="0" smtClean="0">
                  <a:solidFill>
                    <a:srgbClr val="0D0D0D"/>
                  </a:solidFill>
                </a:rPr>
                <a:t> 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  <p:cxnSp>
          <p:nvCxnSpPr>
            <p:cNvPr id="55" name="Shape 181"/>
            <p:cNvCxnSpPr/>
            <p:nvPr/>
          </p:nvCxnSpPr>
          <p:spPr>
            <a:xfrm>
              <a:off x="1145109" y="1857368"/>
              <a:ext cx="426495" cy="2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56" name="群組 55"/>
          <p:cNvGrpSpPr/>
          <p:nvPr/>
        </p:nvGrpSpPr>
        <p:grpSpPr>
          <a:xfrm>
            <a:off x="7044546" y="3071816"/>
            <a:ext cx="2160800" cy="571504"/>
            <a:chOff x="6858016" y="3071816"/>
            <a:chExt cx="2160800" cy="571504"/>
          </a:xfrm>
        </p:grpSpPr>
        <p:sp>
          <p:nvSpPr>
            <p:cNvPr id="57" name="Shape 180"/>
            <p:cNvSpPr txBox="1"/>
            <p:nvPr/>
          </p:nvSpPr>
          <p:spPr>
            <a:xfrm>
              <a:off x="7590056" y="3071816"/>
              <a:ext cx="1428760" cy="3732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2 x USB 3.0 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ports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  <p:grpSp>
          <p:nvGrpSpPr>
            <p:cNvPr id="58" name="群組 49"/>
            <p:cNvGrpSpPr/>
            <p:nvPr/>
          </p:nvGrpSpPr>
          <p:grpSpPr>
            <a:xfrm>
              <a:off x="6858016" y="3258461"/>
              <a:ext cx="732040" cy="384859"/>
              <a:chOff x="6858016" y="3258461"/>
              <a:chExt cx="732040" cy="384859"/>
            </a:xfrm>
          </p:grpSpPr>
          <p:cxnSp>
            <p:nvCxnSpPr>
              <p:cNvPr id="59" name="Shape 181"/>
              <p:cNvCxnSpPr>
                <a:stCxn id="57" idx="1"/>
              </p:cNvCxnSpPr>
              <p:nvPr/>
            </p:nvCxnSpPr>
            <p:spPr>
              <a:xfrm rot="10800000" flipV="1">
                <a:off x="7215206" y="3258461"/>
                <a:ext cx="374850" cy="214682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EF8600"/>
                </a:solidFill>
                <a:prstDash val="solid"/>
                <a:round/>
                <a:headEnd type="none" w="med" len="med"/>
                <a:tailEnd type="oval" w="lg" len="lg"/>
              </a:ln>
            </p:spPr>
          </p:cxnSp>
          <p:sp>
            <p:nvSpPr>
              <p:cNvPr id="60" name="圓角矩形 59"/>
              <p:cNvSpPr/>
              <p:nvPr/>
            </p:nvSpPr>
            <p:spPr>
              <a:xfrm>
                <a:off x="6858016" y="3286130"/>
                <a:ext cx="357190" cy="357190"/>
              </a:xfrm>
              <a:prstGeom prst="roundRect">
                <a:avLst>
                  <a:gd name="adj" fmla="val 4726"/>
                </a:avLst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/>
                  <a:t> </a:t>
                </a:r>
                <a:endParaRPr lang="zh-TW" altLang="en-US" dirty="0"/>
              </a:p>
            </p:txBody>
          </p:sp>
        </p:grpSp>
      </p:grpSp>
      <p:grpSp>
        <p:nvGrpSpPr>
          <p:cNvPr id="61" name="群組 60"/>
          <p:cNvGrpSpPr/>
          <p:nvPr/>
        </p:nvGrpSpPr>
        <p:grpSpPr>
          <a:xfrm>
            <a:off x="7044546" y="2643188"/>
            <a:ext cx="2385238" cy="642942"/>
            <a:chOff x="6858016" y="2643188"/>
            <a:chExt cx="2385238" cy="642942"/>
          </a:xfrm>
        </p:grpSpPr>
        <p:sp>
          <p:nvSpPr>
            <p:cNvPr id="62" name="Shape 180"/>
            <p:cNvSpPr txBox="1"/>
            <p:nvPr/>
          </p:nvSpPr>
          <p:spPr>
            <a:xfrm>
              <a:off x="7590056" y="2643188"/>
              <a:ext cx="1653198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2 x </a:t>
              </a:r>
              <a:r>
                <a:rPr lang="en-US" sz="1200" dirty="0" err="1" smtClean="0">
                  <a:solidFill>
                    <a:srgbClr val="0D0D0D"/>
                  </a:solidFill>
                </a:rPr>
                <a:t>GbE</a:t>
              </a:r>
              <a:r>
                <a:rPr lang="en-US" sz="1200" dirty="0" smtClean="0">
                  <a:solidFill>
                    <a:srgbClr val="0D0D0D"/>
                  </a:solidFill>
                </a:rPr>
                <a:t> RJ-45</a:t>
              </a:r>
              <a:r>
                <a:rPr lang="en-US" sz="1200" dirty="0" smtClean="0"/>
                <a:t> 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/>
                <a:t>ports</a:t>
              </a:r>
              <a:endParaRPr lang="en-US" sz="1200" dirty="0"/>
            </a:p>
          </p:txBody>
        </p:sp>
        <p:sp>
          <p:nvSpPr>
            <p:cNvPr id="63" name="圓角矩形 62"/>
            <p:cNvSpPr/>
            <p:nvPr/>
          </p:nvSpPr>
          <p:spPr>
            <a:xfrm>
              <a:off x="6858016" y="2643188"/>
              <a:ext cx="357190" cy="642942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4" name="Shape 181"/>
            <p:cNvCxnSpPr/>
            <p:nvPr/>
          </p:nvCxnSpPr>
          <p:spPr>
            <a:xfrm rot="10800000" flipV="1">
              <a:off x="7215206" y="2928940"/>
              <a:ext cx="428628" cy="2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65" name="群組 64"/>
          <p:cNvGrpSpPr/>
          <p:nvPr/>
        </p:nvGrpSpPr>
        <p:grpSpPr>
          <a:xfrm>
            <a:off x="5972976" y="1428742"/>
            <a:ext cx="3368396" cy="672606"/>
            <a:chOff x="5786446" y="1428742"/>
            <a:chExt cx="3368396" cy="672606"/>
          </a:xfrm>
        </p:grpSpPr>
        <p:cxnSp>
          <p:nvCxnSpPr>
            <p:cNvPr id="66" name="Shape 181"/>
            <p:cNvCxnSpPr/>
            <p:nvPr/>
          </p:nvCxnSpPr>
          <p:spPr>
            <a:xfrm rot="10800000" flipV="1">
              <a:off x="5786446" y="1571618"/>
              <a:ext cx="1785950" cy="529730"/>
            </a:xfrm>
            <a:prstGeom prst="bentConnector3">
              <a:avLst>
                <a:gd name="adj1" fmla="val 100878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67" name="Shape 180"/>
            <p:cNvSpPr txBox="1"/>
            <p:nvPr/>
          </p:nvSpPr>
          <p:spPr>
            <a:xfrm>
              <a:off x="7572396" y="1428742"/>
              <a:ext cx="1582446" cy="4229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12cm system fan</a:t>
              </a: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68" name="群組 67"/>
          <p:cNvGrpSpPr/>
          <p:nvPr/>
        </p:nvGrpSpPr>
        <p:grpSpPr>
          <a:xfrm>
            <a:off x="7401736" y="1785940"/>
            <a:ext cx="1790356" cy="357182"/>
            <a:chOff x="7215206" y="1771655"/>
            <a:chExt cx="1790356" cy="428619"/>
          </a:xfrm>
        </p:grpSpPr>
        <p:sp>
          <p:nvSpPr>
            <p:cNvPr id="69" name="Shape 195"/>
            <p:cNvSpPr txBox="1"/>
            <p:nvPr/>
          </p:nvSpPr>
          <p:spPr>
            <a:xfrm>
              <a:off x="7572396" y="1943098"/>
              <a:ext cx="1433166" cy="2571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Reset button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  <p:cxnSp>
          <p:nvCxnSpPr>
            <p:cNvPr id="70" name="Shape 181"/>
            <p:cNvCxnSpPr>
              <a:stCxn id="69" idx="1"/>
            </p:cNvCxnSpPr>
            <p:nvPr/>
          </p:nvCxnSpPr>
          <p:spPr>
            <a:xfrm rot="10800000">
              <a:off x="7215206" y="1771655"/>
              <a:ext cx="357190" cy="300034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71" name="群組 70"/>
          <p:cNvGrpSpPr/>
          <p:nvPr/>
        </p:nvGrpSpPr>
        <p:grpSpPr>
          <a:xfrm>
            <a:off x="186530" y="2067694"/>
            <a:ext cx="4139952" cy="2088232"/>
            <a:chOff x="0" y="2067694"/>
            <a:chExt cx="4139952" cy="2088232"/>
          </a:xfrm>
        </p:grpSpPr>
        <p:sp>
          <p:nvSpPr>
            <p:cNvPr id="72" name="Shape 180"/>
            <p:cNvSpPr txBox="1"/>
            <p:nvPr/>
          </p:nvSpPr>
          <p:spPr>
            <a:xfrm>
              <a:off x="0" y="2643188"/>
              <a:ext cx="1428728" cy="6429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000000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4 x SATA 6Gb/s SSD or HDD slots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  <p:cxnSp>
          <p:nvCxnSpPr>
            <p:cNvPr id="73" name="Shape 181"/>
            <p:cNvCxnSpPr/>
            <p:nvPr/>
          </p:nvCxnSpPr>
          <p:spPr>
            <a:xfrm>
              <a:off x="1313636" y="2857502"/>
              <a:ext cx="758034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74" name="圓角矩形 73"/>
            <p:cNvSpPr/>
            <p:nvPr/>
          </p:nvSpPr>
          <p:spPr>
            <a:xfrm>
              <a:off x="2051720" y="2067694"/>
              <a:ext cx="2088232" cy="2088232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</a:t>
              </a:r>
              <a:endParaRPr lang="zh-TW" altLang="en-US" dirty="0"/>
            </a:p>
          </p:txBody>
        </p:sp>
      </p:grpSp>
      <p:grpSp>
        <p:nvGrpSpPr>
          <p:cNvPr id="75" name="群組 74"/>
          <p:cNvGrpSpPr/>
          <p:nvPr/>
        </p:nvGrpSpPr>
        <p:grpSpPr>
          <a:xfrm>
            <a:off x="186530" y="3143254"/>
            <a:ext cx="1571604" cy="357190"/>
            <a:chOff x="142844" y="3143254"/>
            <a:chExt cx="1428760" cy="357190"/>
          </a:xfrm>
        </p:grpSpPr>
        <p:sp>
          <p:nvSpPr>
            <p:cNvPr id="76" name="Shape 195"/>
            <p:cNvSpPr txBox="1"/>
            <p:nvPr/>
          </p:nvSpPr>
          <p:spPr>
            <a:xfrm>
              <a:off x="142844" y="3143254"/>
              <a:ext cx="1285884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Power button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  <p:cxnSp>
          <p:nvCxnSpPr>
            <p:cNvPr id="77" name="Shape 181"/>
            <p:cNvCxnSpPr/>
            <p:nvPr/>
          </p:nvCxnSpPr>
          <p:spPr>
            <a:xfrm>
              <a:off x="1181934" y="3286130"/>
              <a:ext cx="389670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grpSp>
        <p:nvGrpSpPr>
          <p:cNvPr id="78" name="群組 77"/>
          <p:cNvGrpSpPr/>
          <p:nvPr/>
        </p:nvGrpSpPr>
        <p:grpSpPr>
          <a:xfrm>
            <a:off x="186530" y="3429006"/>
            <a:ext cx="2000232" cy="785818"/>
            <a:chOff x="0" y="3429006"/>
            <a:chExt cx="2000232" cy="785818"/>
          </a:xfrm>
        </p:grpSpPr>
        <p:sp>
          <p:nvSpPr>
            <p:cNvPr id="79" name="Shape 195"/>
            <p:cNvSpPr txBox="1"/>
            <p:nvPr/>
          </p:nvSpPr>
          <p:spPr>
            <a:xfrm>
              <a:off x="0" y="3500444"/>
              <a:ext cx="1242198" cy="7143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D0D0D"/>
                  </a:solidFill>
                </a:rPr>
                <a:t>USB 3.0 port &amp; one-touch-copy button</a:t>
              </a:r>
              <a:endParaRPr lang="en-US" sz="1200" dirty="0">
                <a:solidFill>
                  <a:srgbClr val="0D0D0D"/>
                </a:solidFill>
              </a:endParaRPr>
            </a:p>
          </p:txBody>
        </p:sp>
        <p:cxnSp>
          <p:nvCxnSpPr>
            <p:cNvPr id="80" name="Shape 181"/>
            <p:cNvCxnSpPr/>
            <p:nvPr/>
          </p:nvCxnSpPr>
          <p:spPr>
            <a:xfrm>
              <a:off x="1269950" y="3786196"/>
              <a:ext cx="258000" cy="1588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81" name="圓角矩形 80"/>
            <p:cNvSpPr/>
            <p:nvPr/>
          </p:nvSpPr>
          <p:spPr>
            <a:xfrm>
              <a:off x="1571636" y="3429006"/>
              <a:ext cx="428596" cy="714380"/>
            </a:xfrm>
            <a:prstGeom prst="roundRect">
              <a:avLst>
                <a:gd name="adj" fmla="val 12931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 </a:t>
              </a:r>
              <a:endParaRPr lang="zh-TW" altLang="en-US" dirty="0"/>
            </a:p>
          </p:txBody>
        </p:sp>
      </p:grpSp>
      <p:grpSp>
        <p:nvGrpSpPr>
          <p:cNvPr id="82" name="群組 81"/>
          <p:cNvGrpSpPr/>
          <p:nvPr/>
        </p:nvGrpSpPr>
        <p:grpSpPr>
          <a:xfrm>
            <a:off x="7044546" y="2143122"/>
            <a:ext cx="2143140" cy="500066"/>
            <a:chOff x="6786578" y="2143122"/>
            <a:chExt cx="2143140" cy="500066"/>
          </a:xfrm>
        </p:grpSpPr>
        <p:sp>
          <p:nvSpPr>
            <p:cNvPr id="83" name="Shape 180"/>
            <p:cNvSpPr txBox="1"/>
            <p:nvPr/>
          </p:nvSpPr>
          <p:spPr>
            <a:xfrm>
              <a:off x="7500958" y="2214560"/>
              <a:ext cx="1428760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dirty="0" smtClean="0">
                  <a:solidFill>
                    <a:srgbClr val="0C0C0C"/>
                  </a:solidFill>
                </a:rPr>
                <a:t>Built-in 1 x 10GbE SFP+ port</a:t>
              </a:r>
              <a:endParaRPr lang="en-US" sz="1200" dirty="0">
                <a:solidFill>
                  <a:srgbClr val="0C0C0C"/>
                </a:solidFill>
              </a:endParaRPr>
            </a:p>
          </p:txBody>
        </p:sp>
        <p:sp>
          <p:nvSpPr>
            <p:cNvPr id="84" name="圓角矩形 83"/>
            <p:cNvSpPr/>
            <p:nvPr/>
          </p:nvSpPr>
          <p:spPr>
            <a:xfrm>
              <a:off x="6786578" y="2143122"/>
              <a:ext cx="357190" cy="500066"/>
            </a:xfrm>
            <a:prstGeom prst="roundRect">
              <a:avLst>
                <a:gd name="adj" fmla="val 4726"/>
              </a:avLst>
            </a:prstGeom>
            <a:noFill/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85" name="Shape 181"/>
            <p:cNvCxnSpPr/>
            <p:nvPr/>
          </p:nvCxnSpPr>
          <p:spPr>
            <a:xfrm rot="10800000" flipV="1">
              <a:off x="7143768" y="2426898"/>
              <a:ext cx="428628" cy="2"/>
            </a:xfrm>
            <a:prstGeom prst="straightConnector1">
              <a:avLst/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1224</Words>
  <Application>Microsoft Office PowerPoint</Application>
  <PresentationFormat>全屏显示(16:9)</PresentationFormat>
  <Paragraphs>319</Paragraphs>
  <Slides>25</Slides>
  <Notes>25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Simple Light</vt:lpstr>
      <vt:lpstr>PowerPoint 演示文稿</vt:lpstr>
      <vt:lpstr>Quad core/10GbE Ready NAS</vt:lpstr>
      <vt:lpstr>Quad-core 1.7 GHz, with Encryption Engine</vt:lpstr>
      <vt:lpstr>Memory Upgradable to 8GB DDR3 SODIMM</vt:lpstr>
      <vt:lpstr>More powerful applications are available</vt:lpstr>
      <vt:lpstr>Enable snapshot with 4GB memory</vt:lpstr>
      <vt:lpstr>TS-231P2 I/O highlights</vt:lpstr>
      <vt:lpstr>TS-431P2 I/O highlights</vt:lpstr>
      <vt:lpstr>TS-431X2 I/O highlights</vt:lpstr>
      <vt:lpstr>TS-431XeU I/O highlights</vt:lpstr>
      <vt:lpstr>Deployable short-depth chassis TS-431XeU</vt:lpstr>
      <vt:lpstr>Environment friendly design of TS-431XeU</vt:lpstr>
      <vt:lpstr>Online capacity expanding via USB JBOD</vt:lpstr>
      <vt:lpstr>Cost effective high-speed 10GbE environment</vt:lpstr>
      <vt:lpstr>Collaboration and backup with 10GbE</vt:lpstr>
      <vt:lpstr>Video Surveillance Solutions</vt:lpstr>
      <vt:lpstr>24x7 professional surveillance management</vt:lpstr>
      <vt:lpstr>Turn an USB camera into an IP camera</vt:lpstr>
      <vt:lpstr>PowerPoint 演示文稿</vt:lpstr>
      <vt:lpstr>Collect the stunning moments of vacation.</vt:lpstr>
      <vt:lpstr>The Sakura is gorgeous, I’m gonna shoot a video!</vt:lpstr>
      <vt:lpstr>Then the tragedy happened at that night…</vt:lpstr>
      <vt:lpstr>Photo/Video Instant Upload, expanding your storage</vt:lpstr>
      <vt:lpstr>Bi-directional Mount in two steps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TS-x31P2 | TS-431X2 | TS-431XeU</dc:title>
  <dc:creator>Coco Chiang</dc:creator>
  <cp:lastModifiedBy>Windows 使用者</cp:lastModifiedBy>
  <cp:revision>46</cp:revision>
  <dcterms:modified xsi:type="dcterms:W3CDTF">2017-10-25T02:07:40Z</dcterms:modified>
</cp:coreProperties>
</file>