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5" r:id="rId1"/>
  </p:sldMasterIdLst>
  <p:notesMasterIdLst>
    <p:notesMasterId r:id="rId27"/>
  </p:notesMasterIdLst>
  <p:sldIdLst>
    <p:sldId id="311" r:id="rId2"/>
    <p:sldId id="282" r:id="rId3"/>
    <p:sldId id="280" r:id="rId4"/>
    <p:sldId id="284" r:id="rId5"/>
    <p:sldId id="281" r:id="rId6"/>
    <p:sldId id="290" r:id="rId7"/>
    <p:sldId id="312" r:id="rId8"/>
    <p:sldId id="313" r:id="rId9"/>
    <p:sldId id="279" r:id="rId10"/>
    <p:sldId id="275" r:id="rId11"/>
    <p:sldId id="274" r:id="rId12"/>
    <p:sldId id="276" r:id="rId13"/>
    <p:sldId id="287" r:id="rId14"/>
    <p:sldId id="291" r:id="rId15"/>
    <p:sldId id="286" r:id="rId16"/>
    <p:sldId id="298" r:id="rId17"/>
    <p:sldId id="289" r:id="rId18"/>
    <p:sldId id="288" r:id="rId19"/>
    <p:sldId id="303" r:id="rId20"/>
    <p:sldId id="300" r:id="rId21"/>
    <p:sldId id="310" r:id="rId22"/>
    <p:sldId id="301" r:id="rId23"/>
    <p:sldId id="305" r:id="rId24"/>
    <p:sldId id="306" r:id="rId25"/>
    <p:sldId id="314" r:id="rId26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000"/>
    <a:srgbClr val="303F97"/>
    <a:srgbClr val="18ABE9"/>
    <a:srgbClr val="482F97"/>
    <a:srgbClr val="06B4C6"/>
    <a:srgbClr val="FA0D5D"/>
    <a:srgbClr val="E3CBF3"/>
    <a:srgbClr val="1496CD"/>
    <a:srgbClr val="B797DE"/>
    <a:srgbClr val="0D0D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8FD4443E-F989-4FC4-A0C8-D5A2AF1F390B}" styleName="深色樣式 1 - 輔色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769" autoAdjust="0"/>
    <p:restoredTop sz="64372" autoAdjust="0"/>
  </p:normalViewPr>
  <p:slideViewPr>
    <p:cSldViewPr>
      <p:cViewPr>
        <p:scale>
          <a:sx n="71" d="100"/>
          <a:sy n="71" d="100"/>
        </p:scale>
        <p:origin x="-882" y="-7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4" d="100"/>
        <a:sy n="84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698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698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○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698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■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698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698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○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698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■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698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698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○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698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■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00795426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zh-TW" altLang="en-US" sz="1100" b="0" i="0" u="none" strike="noStrike" kern="1200" cap="none" dirty="0" smtClean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如果已聽過上週直播發表會的朋友，就會知道我們接下來 </a:t>
            </a:r>
            <a:r>
              <a:rPr lang="en-US" altLang="zh-TW" sz="1100" b="0" i="0" u="none" strike="noStrike" kern="1200" cap="none" dirty="0" smtClean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QTS 4.3.4 </a:t>
            </a:r>
            <a:r>
              <a:rPr lang="zh-TW" altLang="en-US" sz="1100" b="0" i="0" u="none" strike="noStrike" kern="1200" cap="none" dirty="0" smtClean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也即將（突破先例）的在 </a:t>
            </a:r>
            <a:r>
              <a:rPr lang="en-US" altLang="zh-TW" sz="1100" b="0" i="0" u="none" strike="noStrike" kern="1200" cap="none" dirty="0" smtClean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ARM </a:t>
            </a:r>
            <a:r>
              <a:rPr lang="zh-TW" altLang="en-US" sz="1100" b="0" i="0" u="none" strike="noStrike" kern="1200" cap="none" dirty="0" smtClean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架構上的 </a:t>
            </a:r>
            <a:r>
              <a:rPr lang="en-US" altLang="zh-TW" sz="1100" b="0" i="0" u="none" strike="noStrike" kern="1200" cap="none" dirty="0" smtClean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NAS </a:t>
            </a:r>
            <a:r>
              <a:rPr lang="zh-TW" altLang="en-US" sz="1100" b="0" i="0" u="none" strike="noStrike" kern="1200" cap="none" dirty="0" smtClean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支援 </a:t>
            </a:r>
            <a:r>
              <a:rPr lang="en-US" altLang="zh-TW" sz="1100" b="0" i="0" u="none" strike="noStrike" kern="1200" cap="none" dirty="0" smtClean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snapshot </a:t>
            </a:r>
            <a:r>
              <a:rPr lang="zh-TW" altLang="en-US" sz="1100" b="0" i="0" u="none" strike="noStrike" kern="1200" cap="none" dirty="0" smtClean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服務啦</a:t>
            </a:r>
            <a:endParaRPr lang="zh-TW" altLang="en-US" b="0" dirty="0" smtClean="0">
              <a:effectLst/>
            </a:endParaRPr>
          </a:p>
          <a:p>
            <a:pPr rtl="0"/>
            <a:r>
              <a:rPr lang="zh-TW" altLang="en-US" sz="1100" b="0" i="0" u="none" strike="noStrike" kern="1200" cap="none" dirty="0" smtClean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錯過上週發表會的朋友也不要擔心，你可以到我們 </a:t>
            </a:r>
            <a:r>
              <a:rPr lang="en-US" altLang="zh-TW" sz="1100" b="0" i="0" u="none" strike="noStrike" kern="1200" cap="none" dirty="0" smtClean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QNAP </a:t>
            </a:r>
            <a:r>
              <a:rPr lang="zh-TW" altLang="en-US" sz="1100" b="0" i="0" u="none" strike="noStrike" kern="1200" cap="none" dirty="0" smtClean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官網找到直播的存檔複習</a:t>
            </a:r>
            <a:r>
              <a:rPr lang="en-US" altLang="zh-TW" sz="1100" b="0" i="0" u="none" strike="noStrike" kern="1200" cap="none" dirty="0" smtClean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~</a:t>
            </a:r>
            <a:endParaRPr lang="zh-TW" altLang="en-US" b="0" dirty="0" smtClean="0">
              <a:effectLst/>
            </a:endParaRPr>
          </a:p>
          <a:p>
            <a:pPr rtl="0"/>
            <a:r>
              <a:rPr lang="zh-TW" altLang="en-US" b="0" dirty="0" smtClean="0">
                <a:effectLst/>
              </a:rPr>
              <a:t/>
            </a:r>
            <a:br>
              <a:rPr lang="zh-TW" altLang="en-US" b="0" dirty="0" smtClean="0">
                <a:effectLst/>
              </a:rPr>
            </a:br>
            <a:r>
              <a:rPr lang="zh-TW" altLang="en-US" sz="1100" b="0" i="0" u="none" strike="noStrike" kern="1200" cap="none" dirty="0" smtClean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回到今天的主題！我們今天要介紹的就是一個全新的支援  </a:t>
            </a:r>
            <a:r>
              <a:rPr lang="en-US" altLang="zh-TW" sz="1100" b="0" i="0" u="none" strike="noStrike" kern="1200" cap="none" dirty="0" smtClean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snapshot </a:t>
            </a:r>
            <a:r>
              <a:rPr lang="zh-TW" altLang="en-US" sz="1100" b="0" i="0" u="none" strike="noStrike" kern="1200" cap="none" dirty="0" smtClean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的四核心 </a:t>
            </a:r>
            <a:r>
              <a:rPr lang="en-US" altLang="zh-TW" sz="1100" b="0" i="0" u="none" strike="noStrike" kern="1200" cap="none" dirty="0" smtClean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NAS </a:t>
            </a:r>
            <a:r>
              <a:rPr lang="zh-TW" altLang="en-US" sz="1100" b="0" i="0" u="none" strike="noStrike" kern="1200" cap="none" dirty="0" smtClean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系列唷，</a:t>
            </a:r>
            <a:endParaRPr lang="zh-TW" altLang="en-US" b="0" dirty="0" smtClean="0">
              <a:effectLst/>
            </a:endParaRPr>
          </a:p>
          <a:p>
            <a:pPr rtl="0"/>
            <a:r>
              <a:rPr lang="en-US" altLang="zh-TW" sz="1100" b="0" i="0" u="none" strike="noStrike" kern="1200" cap="none" dirty="0" smtClean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zh-TW" altLang="en-US" sz="1100" b="0" i="0" u="none" strike="noStrike" kern="1200" cap="none" dirty="0" smtClean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下一頁</a:t>
            </a:r>
            <a:r>
              <a:rPr lang="en-US" altLang="zh-TW" sz="1100" b="0" i="0" u="none" strike="noStrike" kern="1200" cap="none" dirty="0" smtClean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)</a:t>
            </a:r>
            <a:endParaRPr lang="zh-TW" altLang="en-US" b="0" dirty="0" smtClean="0">
              <a:effectLst/>
            </a:endParaRPr>
          </a:p>
          <a:p>
            <a:r>
              <a:rPr lang="zh-TW" altLang="en-US" b="0" dirty="0" smtClean="0">
                <a:effectLst/>
              </a:rPr>
              <a:t/>
            </a:r>
            <a:br>
              <a:rPr lang="zh-TW" altLang="en-US" b="0" dirty="0" smtClean="0">
                <a:effectLst/>
              </a:rPr>
            </a:br>
            <a:endParaRPr lang="zh-TW" altLang="en-US" dirty="0" smtClean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8179445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zh-TW" altLang="en-US" sz="1100" b="0" i="0" u="none" strike="noStrike" kern="1200" cap="none" dirty="0" smtClean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都可以支援連接</a:t>
            </a:r>
            <a:r>
              <a:rPr lang="en-US" altLang="zh-TW" sz="1100" b="0" i="0" u="none" strike="noStrike" kern="1200" cap="none" dirty="0" smtClean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QNAP </a:t>
            </a:r>
            <a:r>
              <a:rPr lang="zh-TW" altLang="en-US" sz="1100" b="0" i="0" u="none" strike="noStrike" kern="1200" cap="none" dirty="0" smtClean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的</a:t>
            </a:r>
            <a:r>
              <a:rPr lang="en-US" altLang="zh-TW" sz="1100" b="0" i="0" u="none" strike="noStrike" kern="1200" cap="none" dirty="0" smtClean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USB </a:t>
            </a:r>
            <a:r>
              <a:rPr lang="zh-TW" altLang="en-US" sz="1100" b="0" i="0" u="none" strike="noStrike" kern="1200" cap="none" dirty="0" smtClean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擴充裝置 </a:t>
            </a:r>
            <a:r>
              <a:rPr lang="en-US" altLang="zh-TW" sz="1100" b="0" i="0" u="none" strike="noStrike" kern="1200" cap="none" dirty="0" smtClean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UX</a:t>
            </a:r>
            <a:r>
              <a:rPr lang="zh-TW" altLang="en-US" sz="1100" b="0" i="0" u="none" strike="noStrike" kern="1200" cap="none" dirty="0" smtClean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系列，讓你輕鬆擴充總系統容量</a:t>
            </a:r>
            <a:endParaRPr lang="zh-TW" altLang="en-US" b="0" dirty="0" smtClean="0">
              <a:effectLst/>
            </a:endParaRPr>
          </a:p>
          <a:p>
            <a:pPr rtl="0"/>
            <a:r>
              <a:rPr lang="zh-TW" altLang="en-US" b="0" dirty="0" smtClean="0">
                <a:effectLst/>
              </a:rPr>
              <a:t/>
            </a:r>
            <a:br>
              <a:rPr lang="zh-TW" altLang="en-US" b="0" dirty="0" smtClean="0">
                <a:effectLst/>
              </a:rPr>
            </a:br>
            <a:r>
              <a:rPr lang="zh-TW" altLang="en-US" sz="1100" b="0" i="0" u="none" strike="noStrike" kern="1200" cap="none" dirty="0" smtClean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其中桌上型的</a:t>
            </a:r>
            <a:r>
              <a:rPr lang="en-US" altLang="zh-TW" sz="1100" b="0" i="0" u="none" strike="noStrike" kern="1200" cap="none" dirty="0" smtClean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NAS (TS-x31P2, TS-431X2) </a:t>
            </a:r>
            <a:r>
              <a:rPr lang="zh-TW" altLang="en-US" sz="1100" b="0" i="0" u="none" strike="noStrike" kern="1200" cap="none" dirty="0" smtClean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可以支援連接最多兩台可以安裝</a:t>
            </a:r>
            <a:r>
              <a:rPr lang="en-US" altLang="zh-TW" sz="1100" b="0" i="0" u="none" strike="noStrike" kern="1200" cap="none" dirty="0" smtClean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8</a:t>
            </a:r>
            <a:r>
              <a:rPr lang="zh-TW" altLang="en-US" sz="1100" b="0" i="0" u="none" strike="noStrike" kern="1200" cap="none" dirty="0" smtClean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顆硬碟的 </a:t>
            </a:r>
            <a:r>
              <a:rPr lang="en-US" altLang="zh-TW" sz="1100" b="0" i="0" u="none" strike="noStrike" kern="1200" cap="none" dirty="0" smtClean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UX-800P (</a:t>
            </a:r>
            <a:r>
              <a:rPr lang="zh-TW" altLang="en-US" sz="1100" b="0" i="0" u="none" strike="noStrike" kern="1200" cap="none" dirty="0" smtClean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或</a:t>
            </a:r>
            <a:r>
              <a:rPr lang="en-US" altLang="zh-TW" sz="1100" b="0" i="0" u="none" strike="noStrike" kern="1200" cap="none" dirty="0" smtClean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5</a:t>
            </a:r>
            <a:r>
              <a:rPr lang="zh-TW" altLang="en-US" sz="1100" b="0" i="0" u="none" strike="noStrike" kern="1200" cap="none" dirty="0" smtClean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顆硬碟的</a:t>
            </a:r>
            <a:r>
              <a:rPr lang="en-US" altLang="zh-TW" sz="1100" b="0" i="0" u="none" strike="noStrike" kern="1200" cap="none" dirty="0" smtClean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UX-500P)</a:t>
            </a:r>
            <a:endParaRPr lang="zh-TW" altLang="en-US" b="0" dirty="0" smtClean="0">
              <a:effectLst/>
            </a:endParaRPr>
          </a:p>
          <a:p>
            <a:pPr rtl="0"/>
            <a:r>
              <a:rPr lang="zh-TW" altLang="en-US" sz="1100" b="0" i="0" u="none" strike="noStrike" kern="1200" cap="none" dirty="0" smtClean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以</a:t>
            </a:r>
            <a:r>
              <a:rPr lang="en-US" altLang="zh-TW" sz="1100" b="0" i="0" u="none" strike="noStrike" kern="1200" cap="none" dirty="0" smtClean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TS-431P2</a:t>
            </a:r>
            <a:r>
              <a:rPr lang="zh-TW" altLang="en-US" sz="1100" b="0" i="0" u="none" strike="noStrike" kern="1200" cap="none" dirty="0" smtClean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為例，連接兩台 </a:t>
            </a:r>
            <a:r>
              <a:rPr lang="en-US" altLang="zh-TW" sz="1100" b="0" i="0" u="none" strike="noStrike" kern="1200" cap="none" dirty="0" smtClean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UX-800P</a:t>
            </a:r>
            <a:r>
              <a:rPr lang="zh-TW" altLang="en-US" sz="1100" b="0" i="0" u="none" strike="noStrike" kern="1200" cap="none" dirty="0" smtClean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之後，可以提供</a:t>
            </a:r>
            <a:r>
              <a:rPr lang="en-US" altLang="zh-TW" sz="1100" b="0" i="0" u="none" strike="noStrike" kern="1200" cap="none" dirty="0" smtClean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20</a:t>
            </a:r>
            <a:r>
              <a:rPr lang="zh-TW" altLang="en-US" sz="1100" b="0" i="0" u="none" strike="noStrike" kern="1200" cap="none" dirty="0" smtClean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顆硬碟的總儲存空間，而</a:t>
            </a:r>
            <a:endParaRPr lang="zh-TW" altLang="en-US" b="0" dirty="0" smtClean="0">
              <a:effectLst/>
            </a:endParaRPr>
          </a:p>
          <a:p>
            <a:pPr rtl="0"/>
            <a:r>
              <a:rPr lang="zh-TW" altLang="en-US" sz="1100" b="0" i="0" u="none" strike="noStrike" kern="1200" cap="none" dirty="0" smtClean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短機箱 </a:t>
            </a:r>
            <a:r>
              <a:rPr lang="en-US" altLang="zh-TW" sz="1100" b="0" i="0" u="none" strike="noStrike" kern="1200" cap="none" dirty="0" smtClean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NAS TS-431XeU </a:t>
            </a:r>
            <a:r>
              <a:rPr lang="zh-TW" altLang="en-US" sz="1100" b="0" i="0" u="none" strike="noStrike" kern="1200" cap="none" dirty="0" smtClean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則可以最多連接一台 </a:t>
            </a:r>
            <a:r>
              <a:rPr lang="en-US" altLang="zh-TW" sz="1100" b="0" i="0" u="none" strike="noStrike" kern="1200" cap="none" dirty="0" smtClean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12</a:t>
            </a:r>
            <a:r>
              <a:rPr lang="zh-TW" altLang="en-US" sz="1100" b="0" i="0" u="none" strike="noStrike" kern="1200" cap="none" dirty="0" smtClean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顆硬碟的 </a:t>
            </a:r>
            <a:r>
              <a:rPr lang="en-US" altLang="zh-TW" sz="1100" b="0" i="0" u="none" strike="noStrike" kern="1200" cap="none" dirty="0" smtClean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UX-1200U-RP</a:t>
            </a:r>
            <a:r>
              <a:rPr lang="zh-TW" altLang="en-US" sz="1100" b="0" i="0" u="none" strike="noStrike" kern="1200" cap="none" dirty="0" smtClean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加上一台</a:t>
            </a:r>
            <a:r>
              <a:rPr lang="en-US" altLang="zh-TW" sz="1100" b="0" i="0" u="none" strike="noStrike" kern="1200" cap="none" dirty="0" smtClean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UX-800U-RP, </a:t>
            </a:r>
            <a:r>
              <a:rPr lang="zh-TW" altLang="en-US" sz="1100" b="0" i="0" u="none" strike="noStrike" kern="1200" cap="none" dirty="0" smtClean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提供總硬碟顆數為</a:t>
            </a:r>
            <a:r>
              <a:rPr lang="en-US" altLang="zh-TW" sz="1100" b="0" i="0" u="none" strike="noStrike" kern="1200" cap="none" dirty="0" smtClean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24</a:t>
            </a:r>
            <a:r>
              <a:rPr lang="zh-TW" altLang="en-US" sz="1100" b="0" i="0" u="none" strike="noStrike" kern="1200" cap="none" dirty="0" smtClean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顆的儲存空間</a:t>
            </a:r>
            <a:endParaRPr lang="zh-TW" altLang="en-US" b="0" dirty="0" smtClean="0">
              <a:effectLst/>
            </a:endParaRPr>
          </a:p>
          <a:p>
            <a:pPr rtl="0"/>
            <a:r>
              <a:rPr lang="zh-TW" altLang="en-US" b="0" dirty="0" smtClean="0">
                <a:effectLst/>
              </a:rPr>
              <a:t/>
            </a:r>
            <a:br>
              <a:rPr lang="zh-TW" altLang="en-US" b="0" dirty="0" smtClean="0">
                <a:effectLst/>
              </a:rPr>
            </a:br>
            <a:r>
              <a:rPr lang="zh-TW" altLang="en-US" sz="1100" b="0" i="0" u="none" strike="noStrike" kern="1200" cap="none" dirty="0" smtClean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另外前面有提到 </a:t>
            </a:r>
            <a:r>
              <a:rPr lang="en-US" altLang="zh-TW" sz="1100" b="0" i="0" u="none" strike="noStrike" kern="1200" cap="none" dirty="0" smtClean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zh-TW" altLang="en-US" sz="1100" b="0" i="0" u="none" strike="noStrike" kern="1200" cap="none" dirty="0" smtClean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下一頁</a:t>
            </a:r>
            <a:r>
              <a:rPr lang="en-US" altLang="zh-TW" sz="1100" b="0" i="0" u="none" strike="noStrike" kern="1200" cap="none" dirty="0" smtClean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)</a:t>
            </a:r>
            <a:endParaRPr lang="zh-TW" altLang="en-US" b="0" dirty="0" smtClean="0">
              <a:effectLst/>
            </a:endParaRPr>
          </a:p>
          <a:p>
            <a:r>
              <a:rPr lang="zh-TW" altLang="en-US" dirty="0" smtClean="0"/>
              <a:t/>
            </a:r>
            <a:br>
              <a:rPr lang="zh-TW" altLang="en-US" dirty="0" smtClean="0"/>
            </a:b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5705671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zh-TW" altLang="en-US" sz="1100" b="0" i="0" u="none" strike="noStrike" kern="1200" cap="none" dirty="0" smtClean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這次介紹的 </a:t>
            </a:r>
            <a:r>
              <a:rPr lang="en-US" altLang="zh-TW" sz="1100" b="0" i="0" u="none" strike="noStrike" kern="1200" cap="none" dirty="0" smtClean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TS-431X2 </a:t>
            </a:r>
            <a:r>
              <a:rPr lang="zh-TW" altLang="en-US" sz="1100" b="0" i="0" u="none" strike="noStrike" kern="1200" cap="none" dirty="0" smtClean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跟 </a:t>
            </a:r>
            <a:r>
              <a:rPr lang="en-US" altLang="zh-TW" sz="1100" b="0" i="0" u="none" strike="noStrike" kern="1200" cap="none" dirty="0" smtClean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TS-431XeU </a:t>
            </a:r>
            <a:r>
              <a:rPr lang="zh-TW" altLang="en-US" sz="1100" b="0" i="0" u="none" strike="noStrike" kern="1200" cap="none" dirty="0" smtClean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都是內建有 一個 </a:t>
            </a:r>
            <a:r>
              <a:rPr lang="en-US" altLang="zh-TW" sz="1100" b="0" i="0" u="none" strike="noStrike" kern="1200" cap="none" dirty="0" smtClean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10G SFP+ </a:t>
            </a:r>
            <a:r>
              <a:rPr lang="zh-TW" altLang="en-US" sz="1100" b="0" i="0" u="none" strike="noStrike" kern="1200" cap="none" dirty="0" smtClean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網路埠的 </a:t>
            </a:r>
            <a:r>
              <a:rPr lang="en-US" altLang="zh-TW" sz="1100" b="0" i="0" u="none" strike="noStrike" kern="1200" cap="none" dirty="0" smtClean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NAS</a:t>
            </a:r>
            <a:r>
              <a:rPr lang="zh-TW" altLang="en-US" sz="1100" b="0" i="0" u="none" strike="noStrike" kern="1200" cap="none" dirty="0" smtClean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，有效支援 </a:t>
            </a:r>
            <a:r>
              <a:rPr lang="en-US" altLang="zh-TW" sz="1100" b="0" i="0" u="none" strike="noStrike" kern="1200" cap="none" dirty="0" smtClean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10GbE </a:t>
            </a:r>
            <a:r>
              <a:rPr lang="zh-TW" altLang="en-US" sz="1100" b="0" i="0" u="none" strike="noStrike" kern="1200" cap="none" dirty="0" smtClean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網路環境，</a:t>
            </a:r>
            <a:endParaRPr lang="zh-TW" altLang="en-US" b="0" dirty="0" smtClean="0">
              <a:effectLst/>
            </a:endParaRPr>
          </a:p>
          <a:p>
            <a:pPr rtl="0"/>
            <a:r>
              <a:rPr lang="zh-TW" altLang="en-US" sz="1100" b="0" i="0" u="none" strike="noStrike" kern="1200" cap="none" dirty="0" smtClean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滿足企業在工作上對大量檔案存取、備份和復原，或是虛擬化應用等高頻寬作業的需求</a:t>
            </a:r>
            <a:r>
              <a:rPr lang="en-US" altLang="zh-TW" sz="1100" b="0" i="0" u="none" strike="noStrike" kern="1200" cap="none" dirty="0" smtClean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~</a:t>
            </a:r>
            <a:endParaRPr lang="zh-TW" altLang="en-US" b="0" dirty="0" smtClean="0">
              <a:effectLst/>
            </a:endParaRPr>
          </a:p>
          <a:p>
            <a:pPr rtl="0"/>
            <a:r>
              <a:rPr lang="zh-TW" altLang="en-US" b="0" dirty="0" smtClean="0">
                <a:effectLst/>
              </a:rPr>
              <a:t/>
            </a:r>
            <a:br>
              <a:rPr lang="zh-TW" altLang="en-US" b="0" dirty="0" smtClean="0">
                <a:effectLst/>
              </a:rPr>
            </a:br>
            <a:r>
              <a:rPr lang="zh-TW" altLang="en-US" sz="1100" b="0" i="0" u="none" strike="noStrike" kern="1200" cap="none" dirty="0" smtClean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其中可以看到兩者在上傳 的表現都接近 </a:t>
            </a:r>
            <a:r>
              <a:rPr lang="en-US" altLang="zh-TW" sz="1100" b="0" i="0" u="none" strike="noStrike" kern="1200" cap="none" dirty="0" smtClean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600</a:t>
            </a:r>
            <a:endParaRPr lang="zh-TW" altLang="en-US" b="0" dirty="0" smtClean="0">
              <a:effectLst/>
            </a:endParaRPr>
          </a:p>
          <a:p>
            <a:r>
              <a:rPr lang="zh-TW" altLang="en-US" b="0" dirty="0" smtClean="0">
                <a:effectLst/>
              </a:rPr>
              <a:t/>
            </a:r>
            <a:br>
              <a:rPr lang="zh-TW" altLang="en-US" b="0" dirty="0" smtClean="0">
                <a:effectLst/>
              </a:rPr>
            </a:b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0349268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QNAP NAS</a:t>
            </a:r>
            <a:r>
              <a:rPr lang="en-US" altLang="zh-TW" baseline="0" dirty="0" smtClean="0"/>
              <a:t> </a:t>
            </a:r>
            <a:r>
              <a:rPr lang="zh-TW" altLang="en-US" baseline="0" dirty="0" smtClean="0"/>
              <a:t>都可以下載的應用</a:t>
            </a:r>
            <a:endParaRPr lang="en-US" altLang="zh-TW" baseline="0" dirty="0" smtClean="0"/>
          </a:p>
          <a:p>
            <a:pPr marL="0" indent="0">
              <a:buNone/>
            </a:pP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5828997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zh-TW" altLang="en-US" dirty="0" smtClean="0"/>
              <a:t>可以支援最多一隻 </a:t>
            </a:r>
            <a:r>
              <a:rPr lang="en-US" altLang="zh-TW" dirty="0" smtClean="0"/>
              <a:t>UVC</a:t>
            </a:r>
            <a:r>
              <a:rPr lang="zh-TW" altLang="en-US" dirty="0" smtClean="0"/>
              <a:t> 相容的攝影機</a:t>
            </a:r>
            <a:endParaRPr lang="en-US" altLang="zh-TW" dirty="0" smtClean="0"/>
          </a:p>
          <a:p>
            <a:pPr marL="0" indent="0">
              <a:buNone/>
            </a:pPr>
            <a:endParaRPr lang="en-US" altLang="zh-TW" dirty="0" smtClean="0"/>
          </a:p>
          <a:p>
            <a:pPr marL="0" indent="0">
              <a:buNone/>
            </a:pPr>
            <a:r>
              <a:rPr lang="en-US" altLang="zh-TW" dirty="0" smtClean="0"/>
              <a:t>*</a:t>
            </a:r>
            <a:r>
              <a:rPr lang="zh-TW" altLang="en-US" dirty="0" smtClean="0"/>
              <a:t>錄影不支援聲音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0329969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Shape 52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-6985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zh-TW"/>
              <a:t>----------------------------------------------------------------------------------</a:t>
            </a:r>
          </a:p>
          <a:p>
            <a:pPr marL="0" lvl="0" indent="-6985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zh-TW"/>
              <a:t>English: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zh-TW"/>
              <a:t>Photo/Video Instant Upload, expanding your storage</a:t>
            </a:r>
          </a:p>
          <a:p>
            <a:pPr lvl="0">
              <a:spcBef>
                <a:spcPts val="0"/>
              </a:spcBef>
              <a:buNone/>
            </a:pPr>
            <a:endParaRPr/>
          </a:p>
          <a:p>
            <a:pPr marL="0" lvl="0" indent="0">
              <a:spcBef>
                <a:spcPts val="0"/>
              </a:spcBef>
              <a:buNone/>
            </a:pPr>
            <a:r>
              <a:rPr lang="zh-TW"/>
              <a:t>Before: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zh-TW"/>
              <a:t>I can’t have anymore photo or video.</a:t>
            </a:r>
          </a:p>
          <a:p>
            <a:pPr lvl="0">
              <a:spcBef>
                <a:spcPts val="0"/>
              </a:spcBef>
              <a:buNone/>
            </a:pPr>
            <a:endParaRPr/>
          </a:p>
          <a:p>
            <a:pPr marL="0" lvl="0" indent="0">
              <a:spcBef>
                <a:spcPts val="0"/>
              </a:spcBef>
              <a:buNone/>
            </a:pPr>
            <a:r>
              <a:rPr lang="zh-TW"/>
              <a:t>Now:</a:t>
            </a:r>
          </a:p>
          <a:p>
            <a:pPr marL="0" lvl="0" indent="0" rtl="0">
              <a:spcBef>
                <a:spcPts val="0"/>
              </a:spcBef>
              <a:buNone/>
            </a:pPr>
            <a:r>
              <a:rPr lang="zh-TW"/>
              <a:t>Instantly uploading the photos and videos to the NAS when recording.</a:t>
            </a:r>
          </a:p>
          <a:p>
            <a:pPr marL="0" lvl="0" indent="0" rtl="0">
              <a:spcBef>
                <a:spcPts val="0"/>
              </a:spcBef>
              <a:buNone/>
            </a:pPr>
            <a:endParaRPr/>
          </a:p>
          <a:p>
            <a:pPr marL="0" lvl="0" indent="-69850" rtl="0">
              <a:spcBef>
                <a:spcPts val="0"/>
              </a:spcBef>
              <a:buClr>
                <a:schemeClr val="dk1"/>
              </a:buClr>
              <a:buSzPct val="91666"/>
              <a:buFont typeface="Arial"/>
              <a:buNone/>
            </a:pPr>
            <a:r>
              <a:rPr lang="zh-TW" sz="1200"/>
              <a:t>----------------------------------------------------------------------------------</a:t>
            </a:r>
          </a:p>
          <a:p>
            <a:pPr marL="0" lvl="0" indent="0" rtl="0">
              <a:spcBef>
                <a:spcPts val="0"/>
              </a:spcBef>
              <a:buNone/>
            </a:pPr>
            <a:r>
              <a:rPr lang="zh-TW" sz="1200"/>
              <a:t>逐字稿:</a:t>
            </a:r>
          </a:p>
          <a:p>
            <a:pPr marL="0" lvl="0" indent="0" rtl="0">
              <a:spcBef>
                <a:spcPts val="0"/>
              </a:spcBef>
              <a:buNone/>
            </a:pPr>
            <a:r>
              <a:rPr lang="zh-TW" sz="1200"/>
              <a:t>其實我身上發生的慘劇是可以避免的，就用Qphoto 3 即拍即傳功能，如果我早知道有這個應用，我就不會那麼慘了</a:t>
            </a:r>
          </a:p>
          <a:p>
            <a:pPr marL="0" lvl="0" indent="0" rtl="0">
              <a:spcBef>
                <a:spcPts val="0"/>
              </a:spcBef>
              <a:buNone/>
            </a:pPr>
            <a:r>
              <a:rPr lang="zh-TW" sz="1200"/>
              <a:t>即拍即傳，一秒擴容</a:t>
            </a:r>
          </a:p>
          <a:p>
            <a:pPr marL="0" lvl="0" indent="0" rtl="0">
              <a:spcBef>
                <a:spcPts val="0"/>
              </a:spcBef>
              <a:buNone/>
            </a:pPr>
            <a:r>
              <a:rPr lang="zh-TW" sz="1200"/>
              <a:t>就是只要用Qphoto拍照，就等於立即擴充好幾十倍容量，不用再擔心容量不足</a:t>
            </a:r>
          </a:p>
          <a:p>
            <a:pPr marL="0" lvl="0" indent="0" rtl="0">
              <a:spcBef>
                <a:spcPts val="0"/>
              </a:spcBef>
              <a:buNone/>
            </a:pPr>
            <a:r>
              <a:rPr lang="zh-TW" sz="1200"/>
              <a:t>像我以前想拍照或錄影，尤其是錄影，手機容量不足就要刪刪刪，多痛苦</a:t>
            </a:r>
          </a:p>
          <a:p>
            <a:pPr marL="0" lvl="0" indent="0" rtl="0">
              <a:spcBef>
                <a:spcPts val="0"/>
              </a:spcBef>
              <a:buNone/>
            </a:pPr>
            <a:r>
              <a:rPr lang="zh-TW" sz="1200"/>
              <a:t>現在有Qphoto 3，他可以拍照跟錄影即時上傳NAS，手機不存檔案，所以要拍多少就拍多少，等於帶一台NAS的容量在身上</a:t>
            </a:r>
          </a:p>
          <a:p>
            <a:pPr marL="0" lvl="0" indent="-69850">
              <a:spcBef>
                <a:spcPts val="0"/>
              </a:spcBef>
              <a:buClr>
                <a:schemeClr val="dk1"/>
              </a:buClr>
              <a:buSzPct val="91666"/>
              <a:buFont typeface="Arial"/>
              <a:buNone/>
            </a:pPr>
            <a:r>
              <a:rPr lang="zh-TW" sz="1200"/>
              <a:t>剛剛錄那個櫻花就可以錄4K了，還可以錄很久，一小時、三小時，隨我高興</a:t>
            </a:r>
          </a:p>
        </p:txBody>
      </p:sp>
      <p:sp>
        <p:nvSpPr>
          <p:cNvPr id="530" name="Shape 53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Shape 54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-6985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zh-TW"/>
              <a:t>----------------------------------------------------------------------------------</a:t>
            </a:r>
          </a:p>
          <a:p>
            <a:pPr marL="0" lvl="0" indent="-6985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zh-TW"/>
              <a:t>English:</a:t>
            </a:r>
          </a:p>
          <a:p>
            <a:pPr marL="0" lvl="0" indent="0" rtl="0">
              <a:spcBef>
                <a:spcPts val="0"/>
              </a:spcBef>
              <a:buNone/>
            </a:pPr>
            <a:endParaRPr/>
          </a:p>
          <a:p>
            <a:pPr marL="0" lvl="0" indent="0" rtl="0">
              <a:spcBef>
                <a:spcPts val="0"/>
              </a:spcBef>
              <a:buNone/>
            </a:pPr>
            <a:r>
              <a:rPr lang="zh-TW"/>
              <a:t>LIVE Demo - Bilateral Mount in two steps</a:t>
            </a:r>
          </a:p>
          <a:p>
            <a:pPr marL="0" lvl="0" indent="0" rtl="0">
              <a:spcBef>
                <a:spcPts val="0"/>
              </a:spcBef>
              <a:buNone/>
            </a:pPr>
            <a:endParaRPr/>
          </a:p>
          <a:p>
            <a:pPr marL="0" lvl="0" indent="0" rtl="0">
              <a:spcBef>
                <a:spcPts val="0"/>
              </a:spcBef>
              <a:buNone/>
            </a:pPr>
            <a:r>
              <a:rPr lang="zh-TW"/>
              <a:t>Photo Station 5.4/ Qphoto 3 - Photo/Video Instant Upload</a:t>
            </a:r>
          </a:p>
          <a:p>
            <a:pPr marL="0" lvl="0" indent="0" rtl="0">
              <a:spcBef>
                <a:spcPts val="0"/>
              </a:spcBef>
              <a:buNone/>
            </a:pPr>
            <a:endParaRPr/>
          </a:p>
          <a:p>
            <a:pPr marL="457200" lvl="0" indent="-228600" rtl="0">
              <a:spcBef>
                <a:spcPts val="0"/>
              </a:spcBef>
              <a:buAutoNum type="arabicPeriod"/>
            </a:pPr>
            <a:r>
              <a:rPr lang="zh-TW"/>
              <a:t>Open Qphoto and click “take photos” or “record videos”</a:t>
            </a:r>
          </a:p>
          <a:p>
            <a:pPr marL="457200" lvl="0" indent="-228600" rtl="0">
              <a:spcBef>
                <a:spcPts val="0"/>
              </a:spcBef>
              <a:buAutoNum type="arabicPeriod"/>
            </a:pPr>
            <a:r>
              <a:rPr lang="zh-TW"/>
              <a:t>Select a destination folder. Start taking(recording)!</a:t>
            </a:r>
          </a:p>
          <a:p>
            <a:pPr marL="0" lvl="0" indent="0" rtl="0">
              <a:spcBef>
                <a:spcPts val="0"/>
              </a:spcBef>
              <a:buNone/>
            </a:pPr>
            <a:endParaRPr/>
          </a:p>
          <a:p>
            <a:pPr marL="0" lvl="0" indent="0" rtl="0">
              <a:spcBef>
                <a:spcPts val="0"/>
              </a:spcBef>
              <a:buNone/>
            </a:pPr>
            <a:r>
              <a:rPr lang="zh-TW"/>
              <a:t>QTS 4.3.4 File Station - Mobile phone mounting.</a:t>
            </a:r>
          </a:p>
          <a:p>
            <a:pPr marL="0" lvl="0" indent="0" rtl="0">
              <a:spcBef>
                <a:spcPts val="0"/>
              </a:spcBef>
              <a:buNone/>
            </a:pPr>
            <a:endParaRPr/>
          </a:p>
          <a:p>
            <a:pPr marL="457200" lvl="0" indent="-228600" rtl="0">
              <a:spcBef>
                <a:spcPts val="0"/>
              </a:spcBef>
              <a:buAutoNum type="arabicPeriod"/>
            </a:pPr>
            <a:r>
              <a:rPr lang="zh-TW"/>
              <a:t>Connect mobile phone and NAS with USB connector.</a:t>
            </a:r>
          </a:p>
          <a:p>
            <a:pPr marL="457200" lvl="0" indent="-228600">
              <a:spcBef>
                <a:spcPts val="0"/>
              </a:spcBef>
              <a:buAutoNum type="arabicPeriod"/>
            </a:pPr>
            <a:r>
              <a:rPr lang="zh-TW"/>
              <a:t>Open File Station and start transfering the files!</a:t>
            </a:r>
          </a:p>
          <a:p>
            <a:pPr lvl="0">
              <a:spcBef>
                <a:spcPts val="0"/>
              </a:spcBef>
              <a:buNone/>
            </a:pPr>
            <a:endParaRPr/>
          </a:p>
          <a:p>
            <a:pPr marL="0" lvl="0" indent="-69850" rtl="0">
              <a:spcBef>
                <a:spcPts val="0"/>
              </a:spcBef>
              <a:buClr>
                <a:schemeClr val="dk1"/>
              </a:buClr>
              <a:buSzPct val="91666"/>
              <a:buFont typeface="Arial"/>
              <a:buNone/>
            </a:pPr>
            <a:r>
              <a:rPr lang="zh-TW" sz="1200"/>
              <a:t>----------------------------------------------------------------------------------</a:t>
            </a:r>
          </a:p>
          <a:p>
            <a:pPr marL="0" lvl="0" indent="0" rtl="0">
              <a:spcBef>
                <a:spcPts val="0"/>
              </a:spcBef>
              <a:buNone/>
            </a:pPr>
            <a:r>
              <a:rPr lang="zh-TW" sz="1200"/>
              <a:t>逐字稿:</a:t>
            </a:r>
          </a:p>
          <a:p>
            <a:pPr marL="0" lvl="0" indent="0" rtl="0">
              <a:spcBef>
                <a:spcPts val="0"/>
              </a:spcBef>
              <a:buNone/>
            </a:pPr>
            <a:r>
              <a:rPr lang="zh-TW" sz="1200"/>
              <a:t>現在來現場示範</a:t>
            </a:r>
          </a:p>
          <a:p>
            <a:pPr marL="0" lvl="0" indent="0" rtl="0">
              <a:spcBef>
                <a:spcPts val="0"/>
              </a:spcBef>
              <a:buNone/>
            </a:pPr>
            <a:r>
              <a:rPr lang="zh-TW" sz="1200"/>
              <a:t>示範錄影就好，跟jeffrey錄一小段影片</a:t>
            </a:r>
          </a:p>
          <a:p>
            <a:pPr marL="0" lvl="0" indent="0" rtl="0">
              <a:spcBef>
                <a:spcPts val="0"/>
              </a:spcBef>
              <a:buNone/>
            </a:pPr>
            <a:r>
              <a:rPr lang="zh-TW" sz="1200"/>
              <a:t>示範完Qphoto，講file station</a:t>
            </a:r>
          </a:p>
          <a:p>
            <a:pPr marL="0" lvl="0" indent="0" rtl="0">
              <a:spcBef>
                <a:spcPts val="0"/>
              </a:spcBef>
              <a:buNone/>
            </a:pPr>
            <a:r>
              <a:rPr lang="zh-TW" sz="1200"/>
              <a:t>除了Qphoto可以直接拍照錄影上傳NAS，現在file station也可以很方便地把手機裡面的照片傳到NAS，只要手機接USB插上NAS，就可以在file station裡面看到手機，然後就可以直接拖曳檔案到NAS囉</a:t>
            </a:r>
          </a:p>
          <a:p>
            <a:pPr marL="0" lvl="0" indent="0" rtl="0">
              <a:spcBef>
                <a:spcPts val="0"/>
              </a:spcBef>
              <a:buNone/>
            </a:pPr>
            <a:endParaRPr sz="1200"/>
          </a:p>
          <a:p>
            <a:pPr marL="0" lvl="0" indent="0" rtl="0">
              <a:spcBef>
                <a:spcPts val="0"/>
              </a:spcBef>
              <a:buNone/>
            </a:pPr>
            <a:r>
              <a:rPr lang="zh-TW"/>
              <a:t>Demo操作步驟：</a:t>
            </a:r>
          </a:p>
          <a:p>
            <a:pPr marL="0" lvl="0" indent="0" rtl="0">
              <a:spcBef>
                <a:spcPts val="0"/>
              </a:spcBef>
              <a:buNone/>
            </a:pPr>
            <a:r>
              <a:rPr lang="zh-TW"/>
              <a:t>＊需搭配QTS 4.3 &amp; Photo Station 5.4或之後版本</a:t>
            </a:r>
          </a:p>
          <a:p>
            <a:pPr marL="457200" lvl="0" indent="-228600" rtl="0">
              <a:spcBef>
                <a:spcPts val="0"/>
              </a:spcBef>
              <a:buAutoNum type="arabicPeriod"/>
            </a:pPr>
            <a:r>
              <a:rPr lang="zh-TW"/>
              <a:t>開啟Qphoto後登入NAS</a:t>
            </a:r>
          </a:p>
          <a:p>
            <a:pPr marL="457200" lvl="0" indent="-228600" rtl="0">
              <a:spcBef>
                <a:spcPts val="0"/>
              </a:spcBef>
              <a:buAutoNum type="arabicPeriod"/>
            </a:pPr>
            <a:r>
              <a:rPr lang="zh-TW"/>
              <a:t>預設進入shared photos頁面，即可看到右下角有拍照跟錄影按鈕</a:t>
            </a:r>
          </a:p>
          <a:p>
            <a:pPr marL="457200" lvl="0" indent="-228600" rtl="0">
              <a:spcBef>
                <a:spcPts val="0"/>
              </a:spcBef>
              <a:buAutoNum type="arabicPeriod"/>
            </a:pPr>
            <a:r>
              <a:rPr lang="zh-TW"/>
              <a:t>點選拍照或錄影按鈕，第一次使用的話，會要求選擇上傳路徑（注意：須上傳到共享的媒體資料夾，照片才可以在shared photos頁面看到）</a:t>
            </a:r>
          </a:p>
          <a:p>
            <a:pPr marL="457200" lvl="0" indent="-228600" rtl="0">
              <a:spcBef>
                <a:spcPts val="0"/>
              </a:spcBef>
              <a:buAutoNum type="arabicPeriod"/>
            </a:pPr>
            <a:r>
              <a:rPr lang="zh-TW"/>
              <a:t>開始拍照或錄影，完成後按左上角的回上一頁，回到shared photos頁面</a:t>
            </a:r>
          </a:p>
          <a:p>
            <a:pPr marL="457200" lvl="0" indent="-228600" rtl="0">
              <a:spcBef>
                <a:spcPts val="0"/>
              </a:spcBef>
              <a:buAutoNum type="arabicPeriod"/>
            </a:pPr>
            <a:r>
              <a:rPr lang="zh-TW"/>
              <a:t>如果上傳未完成，頁面最上方會出現即拍即傳上傳狀態，上傳完成的檔案會打勾，請在打勾後重新整理頁面，即可看到剛剛拍攝的檔案（注意：一定要用時間軸模式瀏覽，這樣最新拍攝的檔案才會在最上面，很明顯可以看到）</a:t>
            </a:r>
          </a:p>
          <a:p>
            <a:pPr marL="457200" lvl="0" indent="-228600" rtl="0">
              <a:spcBef>
                <a:spcPts val="0"/>
              </a:spcBef>
              <a:buAutoNum type="arabicPeriod"/>
            </a:pPr>
            <a:r>
              <a:rPr lang="zh-TW"/>
              <a:t>點開剛剛拍的影片或照片，給使用者看</a:t>
            </a:r>
          </a:p>
          <a:p>
            <a:pPr marL="0" lvl="0" indent="-69850" rtl="0">
              <a:spcBef>
                <a:spcPts val="0"/>
              </a:spcBef>
              <a:buClr>
                <a:schemeClr val="dk1"/>
              </a:buClr>
              <a:buSzPct val="91666"/>
              <a:buFont typeface="Arial"/>
              <a:buNone/>
            </a:pPr>
            <a:endParaRPr sz="1200"/>
          </a:p>
        </p:txBody>
      </p:sp>
      <p:sp>
        <p:nvSpPr>
          <p:cNvPr id="549" name="Shape 54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Shape 4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56" name="Shape 4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zh-TW" altLang="en-US" sz="1100" b="0" i="0" u="none" strike="noStrike" kern="1200" cap="none" dirty="0" smtClean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這個系列是採用四核心處理器</a:t>
            </a:r>
            <a:endParaRPr lang="zh-TW" altLang="en-US" b="0" dirty="0" smtClean="0">
              <a:effectLst/>
            </a:endParaRPr>
          </a:p>
          <a:p>
            <a:pPr rtl="0"/>
            <a:r>
              <a:rPr lang="zh-TW" altLang="en-US" sz="1100" b="0" i="0" u="none" strike="noStrike" kern="1200" cap="none" dirty="0" smtClean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其中有左邊桌上型 </a:t>
            </a:r>
            <a:r>
              <a:rPr lang="en-US" altLang="zh-TW" sz="1100" b="0" i="0" u="none" strike="noStrike" kern="1200" cap="none" dirty="0" smtClean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2-bay TS-231P2, 4-bayTS-431P2</a:t>
            </a:r>
            <a:r>
              <a:rPr lang="zh-TW" altLang="en-US" sz="1100" b="0" i="0" u="none" strike="noStrike" kern="1200" cap="none" dirty="0" smtClean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，分別提供有 </a:t>
            </a:r>
            <a:r>
              <a:rPr lang="en-US" altLang="zh-TW" sz="1100" b="0" i="0" u="none" strike="noStrike" kern="1200" cap="none" dirty="0" smtClean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1GB </a:t>
            </a:r>
            <a:r>
              <a:rPr lang="zh-TW" altLang="en-US" sz="1100" b="0" i="0" u="none" strike="noStrike" kern="1200" cap="none" dirty="0" smtClean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、</a:t>
            </a:r>
            <a:r>
              <a:rPr lang="en-US" altLang="zh-TW" sz="1100" b="0" i="0" u="none" strike="noStrike" kern="1200" cap="none" dirty="0" smtClean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4GB </a:t>
            </a:r>
            <a:r>
              <a:rPr lang="zh-TW" altLang="en-US" sz="1100" b="0" i="0" u="none" strike="noStrike" kern="1200" cap="none" dirty="0" smtClean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記憶體與</a:t>
            </a:r>
            <a:endParaRPr lang="zh-TW" altLang="en-US" b="0" dirty="0" smtClean="0">
              <a:effectLst/>
            </a:endParaRPr>
          </a:p>
          <a:p>
            <a:pPr rtl="0"/>
            <a:r>
              <a:rPr lang="zh-TW" altLang="en-US" sz="1100" b="0" i="0" u="none" strike="noStrike" kern="1200" cap="none" dirty="0" smtClean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搭載有單一個 </a:t>
            </a:r>
            <a:r>
              <a:rPr lang="en-US" altLang="zh-TW" sz="1100" b="0" i="0" u="none" strike="noStrike" kern="1200" cap="none" dirty="0" smtClean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10GbE SFP+ </a:t>
            </a:r>
            <a:r>
              <a:rPr lang="zh-TW" altLang="en-US" sz="1100" b="0" i="0" u="none" strike="noStrike" kern="1200" cap="none" dirty="0" smtClean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網路埠的 桌上型 </a:t>
            </a:r>
            <a:r>
              <a:rPr lang="en-US" altLang="zh-TW" sz="1100" b="0" i="0" u="none" strike="noStrike" kern="1200" cap="none" dirty="0" smtClean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TS-431X2 </a:t>
            </a:r>
            <a:r>
              <a:rPr lang="zh-TW" altLang="en-US" sz="1100" b="0" i="0" u="none" strike="noStrike" kern="1200" cap="none" dirty="0" smtClean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與機架型的 </a:t>
            </a:r>
            <a:r>
              <a:rPr lang="en-US" altLang="zh-TW" sz="1100" b="0" i="0" u="none" strike="noStrike" kern="1200" cap="none" dirty="0" smtClean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TS-431XeU</a:t>
            </a:r>
            <a:r>
              <a:rPr lang="zh-TW" altLang="en-US" sz="1100" b="0" i="0" u="none" strike="noStrike" kern="1200" cap="none" dirty="0" smtClean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，也是分別提供有 </a:t>
            </a:r>
            <a:r>
              <a:rPr lang="en-US" altLang="zh-TW" sz="1100" b="0" i="0" u="none" strike="noStrike" kern="1200" cap="none" dirty="0" smtClean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2GB</a:t>
            </a:r>
            <a:r>
              <a:rPr lang="zh-TW" altLang="en-US" sz="1100" b="0" i="0" u="none" strike="noStrike" kern="1200" cap="none" dirty="0" smtClean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、</a:t>
            </a:r>
            <a:r>
              <a:rPr lang="en-US" altLang="zh-TW" sz="1100" b="0" i="0" u="none" strike="noStrike" kern="1200" cap="none" dirty="0" smtClean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8GB</a:t>
            </a:r>
            <a:r>
              <a:rPr lang="zh-TW" altLang="en-US" sz="1100" b="0" i="0" u="none" strike="noStrike" kern="1200" cap="none" dirty="0" smtClean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的記憶體規格可供選擇</a:t>
            </a:r>
            <a:endParaRPr lang="zh-TW" altLang="en-US" b="0" dirty="0" smtClean="0">
              <a:effectLst/>
            </a:endParaRPr>
          </a:p>
          <a:p>
            <a:pPr rtl="0"/>
            <a:r>
              <a:rPr lang="zh-TW" altLang="en-US" b="0" dirty="0" smtClean="0">
                <a:effectLst/>
              </a:rPr>
              <a:t/>
            </a:r>
            <a:br>
              <a:rPr lang="zh-TW" altLang="en-US" b="0" dirty="0" smtClean="0">
                <a:effectLst/>
              </a:rPr>
            </a:br>
            <a:r>
              <a:rPr lang="zh-TW" altLang="en-US" sz="1100" b="0" i="0" u="none" strike="noStrike" kern="1200" cap="none" dirty="0" smtClean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最近微型創業正夯，找找認識的朋友、或是在</a:t>
            </a:r>
            <a:r>
              <a:rPr lang="en-US" altLang="zh-TW" sz="1100" b="0" i="0" u="none" strike="noStrike" kern="1200" cap="none" dirty="0" err="1" smtClean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facebook</a:t>
            </a:r>
            <a:r>
              <a:rPr lang="en-US" altLang="zh-TW" sz="1100" b="0" i="0" u="none" strike="noStrike" kern="1200" cap="none" dirty="0" smtClean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zh-TW" altLang="en-US" sz="1100" b="0" i="0" u="none" strike="noStrike" kern="1200" cap="none" dirty="0" smtClean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社團揪一揪，找幾個人就可以開始試著可開始</a:t>
            </a:r>
            <a:r>
              <a:rPr lang="en-US" altLang="zh-TW" sz="1100" b="0" i="0" u="none" strike="noStrike" kern="1200" cap="none" dirty="0" smtClean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run</a:t>
            </a:r>
            <a:r>
              <a:rPr lang="zh-TW" altLang="en-US" sz="1100" b="0" i="0" u="none" strike="noStrike" kern="1200" cap="none" dirty="0" smtClean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一些點子，這時候一個有集中管理的位置</a:t>
            </a:r>
            <a:endParaRPr lang="zh-TW" altLang="en-US" b="0" dirty="0" smtClean="0">
              <a:effectLst/>
            </a:endParaRPr>
          </a:p>
          <a:p>
            <a:r>
              <a:rPr lang="zh-TW" altLang="en-US" dirty="0" smtClean="0"/>
              <a:t/>
            </a:r>
            <a:br>
              <a:rPr lang="zh-TW" altLang="en-US" dirty="0" smtClean="0"/>
            </a:b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5552843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zh-TW" altLang="en-US" sz="1100" b="0" i="0" u="none" strike="noStrike" kern="1200" cap="none" dirty="0" smtClean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這個系列是採用 </a:t>
            </a:r>
            <a:r>
              <a:rPr lang="en-US" altLang="zh-TW" sz="1100" b="0" i="0" u="none" strike="noStrike" kern="1200" cap="none" dirty="0" smtClean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Amazon </a:t>
            </a:r>
            <a:r>
              <a:rPr lang="zh-TW" altLang="en-US" sz="1100" b="0" i="0" u="none" strike="noStrike" kern="1200" cap="none" dirty="0" smtClean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麾下 </a:t>
            </a:r>
            <a:r>
              <a:rPr lang="en-US" altLang="zh-TW" sz="1100" b="0" i="0" u="none" strike="noStrike" kern="1200" cap="none" dirty="0" smtClean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Annapurna Labs </a:t>
            </a:r>
            <a:r>
              <a:rPr lang="zh-TW" altLang="en-US" sz="1100" b="0" i="0" u="none" strike="noStrike" kern="1200" cap="none" dirty="0" smtClean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公司所研發的四核心</a:t>
            </a:r>
            <a:r>
              <a:rPr lang="en-US" altLang="zh-TW" sz="1100" b="0" i="0" u="none" strike="noStrike" kern="1200" cap="none" dirty="0" smtClean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Alpine </a:t>
            </a:r>
            <a:r>
              <a:rPr lang="zh-TW" altLang="en-US" sz="1100" b="0" i="0" u="none" strike="noStrike" kern="1200" cap="none" dirty="0" smtClean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系列 </a:t>
            </a:r>
            <a:r>
              <a:rPr lang="en-US" altLang="zh-TW" sz="1100" b="0" i="0" u="none" strike="noStrike" kern="1200" cap="none" dirty="0" smtClean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AL-314</a:t>
            </a:r>
            <a:r>
              <a:rPr lang="zh-TW" altLang="en-US" sz="1100" b="0" i="0" u="none" strike="noStrike" kern="1200" cap="none" dirty="0" smtClean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處理器</a:t>
            </a:r>
            <a:endParaRPr lang="zh-TW" altLang="en-US" b="0" dirty="0" smtClean="0">
              <a:effectLst/>
            </a:endParaRPr>
          </a:p>
          <a:p>
            <a:pPr rtl="0"/>
            <a:r>
              <a:rPr lang="zh-TW" altLang="en-US" sz="1100" b="0" i="0" u="none" strike="noStrike" kern="1200" cap="none" dirty="0" smtClean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內載獨立加密引擎，</a:t>
            </a:r>
            <a:endParaRPr lang="zh-TW" altLang="en-US" b="0" dirty="0" smtClean="0">
              <a:effectLst/>
            </a:endParaRPr>
          </a:p>
          <a:p>
            <a:pPr rtl="0"/>
            <a:r>
              <a:rPr lang="zh-TW" altLang="en-US" sz="1100" b="0" i="0" u="none" strike="noStrike" kern="1200" cap="none" dirty="0" smtClean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可以看到我們這裡以 </a:t>
            </a:r>
            <a:r>
              <a:rPr lang="en-US" altLang="zh-TW" sz="1100" b="0" i="0" u="none" strike="noStrike" kern="1200" cap="none" dirty="0" smtClean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TS-431P2 </a:t>
            </a:r>
            <a:r>
              <a:rPr lang="zh-TW" altLang="en-US" sz="1100" b="0" i="0" u="none" strike="noStrike" kern="1200" cap="none" dirty="0" smtClean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為例，使用兩個 </a:t>
            </a:r>
            <a:r>
              <a:rPr lang="en-US" altLang="zh-TW" sz="1100" b="0" i="0" u="none" strike="noStrike" kern="1200" cap="none" dirty="0" smtClean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Gigabit LAN </a:t>
            </a:r>
            <a:r>
              <a:rPr lang="zh-TW" altLang="en-US" sz="1100" b="0" i="0" u="none" strike="noStrike" kern="1200" cap="none" dirty="0" smtClean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加乘的效能，</a:t>
            </a:r>
            <a:endParaRPr lang="zh-TW" altLang="en-US" b="0" dirty="0" smtClean="0">
              <a:effectLst/>
            </a:endParaRPr>
          </a:p>
          <a:p>
            <a:pPr rtl="0"/>
            <a:r>
              <a:rPr lang="zh-TW" altLang="en-US" sz="1100" b="0" i="0" u="none" strike="noStrike" kern="1200" cap="none" dirty="0" smtClean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在加密的磁碟群組下，下載的 </a:t>
            </a:r>
            <a:r>
              <a:rPr lang="en-US" altLang="zh-TW" sz="1100" b="0" i="0" u="none" strike="noStrike" kern="1200" cap="none" dirty="0" smtClean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throughput </a:t>
            </a:r>
            <a:r>
              <a:rPr lang="zh-TW" altLang="en-US" sz="1100" b="0" i="0" u="none" strike="noStrike" kern="1200" cap="none" dirty="0" smtClean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傳出可以跑到 </a:t>
            </a:r>
            <a:r>
              <a:rPr lang="en-US" altLang="zh-TW" sz="1100" b="0" i="0" u="none" strike="noStrike" kern="1200" cap="none" dirty="0" smtClean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220 MB/s </a:t>
            </a:r>
            <a:r>
              <a:rPr lang="zh-TW" altLang="en-US" sz="1100" b="0" i="0" u="none" strike="noStrike" kern="1200" cap="none" dirty="0" smtClean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，上傳的 </a:t>
            </a:r>
            <a:r>
              <a:rPr lang="en-US" altLang="zh-TW" sz="1100" b="0" i="0" u="none" strike="noStrike" kern="1200" cap="none" dirty="0" smtClean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throughput </a:t>
            </a:r>
            <a:r>
              <a:rPr lang="zh-TW" altLang="en-US" sz="1100" b="0" i="0" u="none" strike="noStrike" kern="1200" cap="none" dirty="0" smtClean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傳輸也可以達到 </a:t>
            </a:r>
            <a:r>
              <a:rPr lang="en-US" altLang="zh-TW" sz="1100" b="0" i="0" u="none" strike="noStrike" kern="1200" cap="none" dirty="0" smtClean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160 MB/s</a:t>
            </a:r>
            <a:r>
              <a:rPr lang="zh-TW" altLang="en-US" sz="1100" b="0" i="0" u="none" strike="noStrike" kern="1200" cap="none" dirty="0" smtClean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，</a:t>
            </a:r>
            <a:endParaRPr lang="en-US" altLang="zh-TW" b="0" dirty="0" smtClean="0">
              <a:effectLst/>
            </a:endParaRPr>
          </a:p>
          <a:p>
            <a:pPr rtl="0"/>
            <a:r>
              <a:rPr lang="zh-TW" altLang="en-US" sz="1100" b="0" i="0" u="none" strike="noStrike" kern="1200" cap="none" dirty="0" smtClean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相比在一般未加密的情況下，下載也跑 </a:t>
            </a:r>
            <a:r>
              <a:rPr lang="en-US" altLang="zh-TW" sz="1100" b="0" i="0" u="none" strike="noStrike" kern="1200" cap="none" dirty="0" smtClean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221 MB/s</a:t>
            </a:r>
            <a:r>
              <a:rPr lang="zh-TW" altLang="en-US" sz="1100" b="0" i="0" u="none" strike="noStrike" kern="1200" cap="none" dirty="0" smtClean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，上傳可以達到 </a:t>
            </a:r>
            <a:r>
              <a:rPr lang="en-US" altLang="zh-TW" sz="1100" b="0" i="0" u="none" strike="noStrike" kern="1200" cap="none" dirty="0" smtClean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195 MB/s</a:t>
            </a:r>
            <a:r>
              <a:rPr lang="zh-TW" altLang="en-US" sz="1100" b="0" i="0" u="none" strike="noStrike" kern="1200" cap="none" dirty="0" smtClean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，維持挺不錯的狀態 </a:t>
            </a:r>
            <a:endParaRPr lang="zh-TW" altLang="en-US" b="0" dirty="0" smtClean="0">
              <a:effectLst/>
            </a:endParaRPr>
          </a:p>
          <a:p>
            <a:pPr rtl="0"/>
            <a:r>
              <a:rPr lang="zh-TW" altLang="en-US" b="0" dirty="0" smtClean="0">
                <a:effectLst/>
              </a:rPr>
              <a:t/>
            </a:r>
            <a:br>
              <a:rPr lang="zh-TW" altLang="en-US" b="0" dirty="0" smtClean="0">
                <a:effectLst/>
              </a:rPr>
            </a:br>
            <a:r>
              <a:rPr lang="zh-TW" altLang="en-US" sz="1100" b="0" i="0" u="none" strike="noStrike" kern="1200" cap="none" dirty="0" smtClean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另外 </a:t>
            </a:r>
            <a:r>
              <a:rPr lang="en-US" altLang="zh-TW" sz="1100" b="0" i="0" u="none" strike="noStrike" kern="1200" cap="none" dirty="0" smtClean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zh-TW" altLang="en-US" sz="1100" b="0" i="0" u="none" strike="noStrike" kern="1200" cap="none" dirty="0" smtClean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下一頁</a:t>
            </a:r>
            <a:r>
              <a:rPr lang="en-US" altLang="zh-TW" sz="1100" b="0" i="0" u="none" strike="noStrike" kern="1200" cap="none" dirty="0" smtClean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)</a:t>
            </a:r>
            <a:endParaRPr lang="zh-TW" altLang="en-US" b="0" dirty="0" smtClean="0">
              <a:effectLst/>
            </a:endParaRPr>
          </a:p>
          <a:p>
            <a:r>
              <a:rPr lang="zh-TW" altLang="en-US" b="0" dirty="0" smtClean="0">
                <a:effectLst/>
              </a:rPr>
              <a:t/>
            </a:r>
            <a:br>
              <a:rPr lang="zh-TW" altLang="en-US" b="0" dirty="0" smtClean="0">
                <a:effectLst/>
              </a:rPr>
            </a:b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7643028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zh-TW" altLang="en-US" sz="1100" b="0" i="0" u="none" strike="noStrike" kern="1200" cap="none" dirty="0" smtClean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另外在這次介紹的這整個四核心 </a:t>
            </a:r>
            <a:r>
              <a:rPr lang="en-US" altLang="zh-TW" sz="1100" b="0" i="0" u="none" strike="noStrike" kern="1200" cap="none" dirty="0" smtClean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ARM </a:t>
            </a:r>
            <a:r>
              <a:rPr lang="zh-TW" altLang="en-US" sz="1100" b="0" i="0" u="none" strike="noStrike" kern="1200" cap="none" dirty="0" smtClean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系列 </a:t>
            </a:r>
            <a:r>
              <a:rPr lang="en-US" altLang="zh-TW" sz="1100" b="0" i="0" u="none" strike="noStrike" kern="1200" cap="none" dirty="0" smtClean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NAS </a:t>
            </a:r>
            <a:r>
              <a:rPr lang="zh-TW" altLang="en-US" sz="1100" b="0" i="0" u="none" strike="noStrike" kern="1200" cap="none" dirty="0" smtClean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中，我們全部都設計有一個</a:t>
            </a:r>
            <a:endParaRPr lang="zh-TW" altLang="en-US" b="0" dirty="0" smtClean="0">
              <a:effectLst/>
            </a:endParaRPr>
          </a:p>
          <a:p>
            <a:pPr rtl="0"/>
            <a:r>
              <a:rPr lang="zh-TW" altLang="en-US" sz="1100" b="0" i="0" u="none" strike="noStrike" kern="1200" cap="none" dirty="0" smtClean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使用者可以自行更換、安裝的記憶體插槽，</a:t>
            </a:r>
            <a:endParaRPr lang="zh-TW" altLang="en-US" b="0" dirty="0" smtClean="0">
              <a:effectLst/>
            </a:endParaRPr>
          </a:p>
          <a:p>
            <a:pPr rtl="0"/>
            <a:r>
              <a:rPr lang="zh-TW" altLang="en-US" sz="1100" b="0" i="0" u="none" strike="noStrike" kern="1200" cap="none" dirty="0" smtClean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最高可以擴充至 </a:t>
            </a:r>
            <a:r>
              <a:rPr lang="en-US" altLang="zh-TW" sz="1100" b="0" i="0" u="none" strike="noStrike" kern="1200" cap="none" dirty="0" smtClean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8GB </a:t>
            </a:r>
            <a:r>
              <a:rPr lang="zh-TW" altLang="en-US" sz="1100" b="0" i="0" u="none" strike="noStrike" kern="1200" cap="none" dirty="0" smtClean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的 </a:t>
            </a:r>
            <a:r>
              <a:rPr lang="en-US" altLang="zh-TW" sz="1100" b="0" i="0" u="none" strike="noStrike" kern="1200" cap="none" dirty="0" smtClean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DDR3 SO-DIMM </a:t>
            </a:r>
            <a:r>
              <a:rPr lang="zh-TW" altLang="en-US" sz="1100" b="0" i="0" u="none" strike="noStrike" kern="1200" cap="none" dirty="0" smtClean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記憶體</a:t>
            </a:r>
            <a:endParaRPr lang="zh-TW" altLang="en-US" b="0" dirty="0" smtClean="0">
              <a:effectLst/>
            </a:endParaRPr>
          </a:p>
          <a:p>
            <a:pPr rtl="0"/>
            <a:r>
              <a:rPr lang="en-US" altLang="zh-TW" sz="1100" b="0" i="0" u="none" strike="noStrike" kern="1200" cap="none" dirty="0" smtClean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QNAP </a:t>
            </a:r>
            <a:r>
              <a:rPr lang="zh-TW" altLang="en-US" sz="1100" b="0" i="0" u="none" strike="noStrike" kern="1200" cap="none" dirty="0" smtClean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也提供有 </a:t>
            </a:r>
            <a:r>
              <a:rPr lang="en-US" altLang="zh-TW" sz="1100" b="0" i="0" u="none" strike="noStrike" kern="1200" cap="none" dirty="0" smtClean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2GB</a:t>
            </a:r>
            <a:r>
              <a:rPr lang="zh-TW" altLang="en-US" sz="1100" b="0" i="0" u="none" strike="noStrike" kern="1200" cap="none" dirty="0" smtClean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、</a:t>
            </a:r>
            <a:r>
              <a:rPr lang="en-US" altLang="zh-TW" sz="1100" b="0" i="0" u="none" strike="noStrike" kern="1200" cap="none" dirty="0" smtClean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4GB</a:t>
            </a:r>
            <a:r>
              <a:rPr lang="zh-TW" altLang="en-US" sz="1100" b="0" i="0" u="none" strike="noStrike" kern="1200" cap="none" dirty="0" smtClean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、</a:t>
            </a:r>
            <a:r>
              <a:rPr lang="en-US" altLang="zh-TW" sz="1100" b="0" i="0" u="none" strike="noStrike" kern="1200" cap="none" dirty="0" smtClean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8GB </a:t>
            </a:r>
            <a:r>
              <a:rPr lang="zh-TW" altLang="en-US" sz="1100" b="0" i="0" u="none" strike="noStrike" kern="1200" cap="none" dirty="0" smtClean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的記憶體配件模組可以讓大家自己更換升級</a:t>
            </a:r>
            <a:endParaRPr lang="zh-TW" altLang="en-US" b="0" dirty="0" smtClean="0">
              <a:effectLst/>
            </a:endParaRPr>
          </a:p>
          <a:p>
            <a:pPr rtl="0"/>
            <a:r>
              <a:rPr lang="zh-TW" altLang="en-US" b="0" dirty="0" smtClean="0">
                <a:effectLst/>
              </a:rPr>
              <a:t/>
            </a:r>
            <a:br>
              <a:rPr lang="zh-TW" altLang="en-US" b="0" dirty="0" smtClean="0">
                <a:effectLst/>
              </a:rPr>
            </a:br>
            <a:r>
              <a:rPr lang="zh-TW" altLang="en-US" sz="1100" b="0" i="0" u="none" strike="noStrike" kern="1200" cap="none" dirty="0" smtClean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更換記憶體的步驟不會太困難，只要鬆開外殼螺絲、把外殼 </a:t>
            </a:r>
            <a:r>
              <a:rPr lang="en-US" altLang="zh-TW" sz="1100" b="0" i="0" u="none" strike="noStrike" kern="1200" cap="none" dirty="0" smtClean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zh-TW" altLang="en-US" sz="1100" b="0" i="0" u="none" strike="noStrike" kern="1200" cap="none" dirty="0" smtClean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還有對應的硬碟架移開</a:t>
            </a:r>
            <a:r>
              <a:rPr lang="en-US" altLang="zh-TW" sz="1100" b="0" i="0" u="none" strike="noStrike" kern="1200" cap="none" dirty="0" smtClean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) </a:t>
            </a:r>
            <a:r>
              <a:rPr lang="zh-TW" altLang="en-US" sz="1100" b="0" i="0" u="none" strike="noStrike" kern="1200" cap="none" dirty="0" smtClean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就可以看到記憶體插槽</a:t>
            </a:r>
            <a:endParaRPr lang="zh-TW" altLang="en-US" b="0" dirty="0" smtClean="0">
              <a:effectLst/>
            </a:endParaRPr>
          </a:p>
          <a:p>
            <a:pPr rtl="0"/>
            <a:r>
              <a:rPr lang="zh-TW" altLang="en-US" b="0" dirty="0" smtClean="0">
                <a:effectLst/>
              </a:rPr>
              <a:t/>
            </a:r>
            <a:br>
              <a:rPr lang="zh-TW" altLang="en-US" b="0" dirty="0" smtClean="0">
                <a:effectLst/>
              </a:rPr>
            </a:br>
            <a:r>
              <a:rPr lang="zh-TW" altLang="en-US" sz="1100" b="0" i="0" u="none" strike="noStrike" kern="1200" cap="none" dirty="0" smtClean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當系統搭載著更高容量的記憶體 </a:t>
            </a:r>
            <a:r>
              <a:rPr lang="en-US" altLang="zh-TW" sz="1100" b="0" i="0" u="none" strike="noStrike" kern="1200" cap="none" dirty="0" smtClean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zh-TW" altLang="en-US" sz="1100" b="0" i="0" u="none" strike="noStrike" kern="1200" cap="none" dirty="0" smtClean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下一頁</a:t>
            </a:r>
            <a:r>
              <a:rPr lang="en-US" altLang="zh-TW" sz="1100" b="0" i="0" u="none" strike="noStrike" kern="1200" cap="none" dirty="0" smtClean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)</a:t>
            </a:r>
            <a:endParaRPr lang="zh-TW" altLang="en-US" b="0" dirty="0" smtClean="0">
              <a:effectLst/>
            </a:endParaRPr>
          </a:p>
          <a:p>
            <a:r>
              <a:rPr lang="zh-TW" altLang="en-US" dirty="0" smtClean="0"/>
              <a:t/>
            </a:r>
            <a:br>
              <a:rPr lang="zh-TW" altLang="en-US" dirty="0" smtClean="0"/>
            </a:b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6912728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zh-TW" altLang="en-US" sz="1100" b="0" i="0" u="none" strike="noStrike" kern="1200" cap="none" dirty="0" smtClean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也就代表這一台 </a:t>
            </a:r>
            <a:r>
              <a:rPr lang="en-US" altLang="zh-TW" sz="1100" b="0" i="0" u="none" strike="noStrike" kern="1200" cap="none" dirty="0" smtClean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QNAP NAS </a:t>
            </a:r>
            <a:r>
              <a:rPr lang="zh-TW" altLang="en-US" sz="1100" b="0" i="0" u="none" strike="noStrike" kern="1200" cap="none" dirty="0" smtClean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可以發揮它更多的優點！</a:t>
            </a:r>
            <a:endParaRPr lang="zh-TW" altLang="en-US" b="0" dirty="0" smtClean="0">
              <a:effectLst/>
            </a:endParaRPr>
          </a:p>
          <a:p>
            <a:pPr rtl="0"/>
            <a:r>
              <a:rPr lang="en-US" altLang="zh-TW" sz="1100" b="0" i="0" u="none" strike="noStrike" kern="1200" cap="none" dirty="0" smtClean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QNAP </a:t>
            </a:r>
            <a:r>
              <a:rPr lang="zh-TW" altLang="en-US" sz="1100" b="0" i="0" u="none" strike="noStrike" kern="1200" cap="none" dirty="0" smtClean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一直以來努力開發各式應用，為的就是用最合理的價格，提供更多高品質與改善工作流程、提高生產力的應用給我們的使用者與客戶，</a:t>
            </a:r>
            <a:endParaRPr lang="zh-TW" altLang="en-US" b="0" dirty="0" smtClean="0">
              <a:effectLst/>
            </a:endParaRPr>
          </a:p>
          <a:p>
            <a:pPr rtl="0"/>
            <a:r>
              <a:rPr lang="zh-TW" altLang="en-US" sz="1100" b="0" i="0" u="none" strike="noStrike" kern="1200" cap="none" dirty="0" smtClean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這一次介紹的所有規格 </a:t>
            </a:r>
            <a:r>
              <a:rPr lang="en-US" altLang="zh-TW" sz="1100" b="0" i="0" u="none" strike="noStrike" kern="1200" cap="none" dirty="0" smtClean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NAS </a:t>
            </a:r>
            <a:r>
              <a:rPr lang="zh-TW" altLang="en-US" sz="1100" b="0" i="0" u="none" strike="noStrike" kern="1200" cap="none" dirty="0" smtClean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全部都支援 </a:t>
            </a:r>
            <a:r>
              <a:rPr lang="en-US" altLang="zh-TW" sz="1100" b="0" i="0" u="none" strike="noStrike" kern="1200" cap="none" dirty="0" smtClean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QNAP Container Station, </a:t>
            </a:r>
            <a:r>
              <a:rPr lang="zh-TW" altLang="en-US" sz="1100" b="0" i="0" u="none" strike="noStrike" kern="1200" cap="none" dirty="0" smtClean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它整合了 </a:t>
            </a:r>
            <a:r>
              <a:rPr lang="en-US" altLang="zh-TW" sz="1100" b="0" i="0" u="none" strike="noStrike" kern="1200" cap="none" dirty="0" smtClean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Docker &amp; LXC </a:t>
            </a:r>
            <a:r>
              <a:rPr lang="zh-TW" altLang="en-US" sz="1100" b="0" i="0" u="none" strike="noStrike" kern="1200" cap="none" dirty="0" smtClean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技術，讓 </a:t>
            </a:r>
            <a:r>
              <a:rPr lang="en-US" altLang="zh-TW" sz="1100" b="0" i="0" u="none" strike="noStrike" kern="1200" cap="none" dirty="0" smtClean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NAS </a:t>
            </a:r>
            <a:r>
              <a:rPr lang="zh-TW" altLang="en-US" sz="1100" b="0" i="0" u="none" strike="noStrike" kern="1200" cap="none" dirty="0" smtClean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可以跑各種不同的 </a:t>
            </a:r>
            <a:r>
              <a:rPr lang="en-US" altLang="zh-TW" sz="1100" b="0" i="0" u="none" strike="noStrike" kern="1200" cap="none" dirty="0" smtClean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Container~</a:t>
            </a:r>
            <a:endParaRPr lang="zh-TW" altLang="en-US" b="0" dirty="0" smtClean="0">
              <a:effectLst/>
            </a:endParaRPr>
          </a:p>
          <a:p>
            <a:pPr rtl="0"/>
            <a:r>
              <a:rPr lang="zh-TW" altLang="en-US" b="0" dirty="0" smtClean="0">
                <a:effectLst/>
              </a:rPr>
              <a:t/>
            </a:r>
            <a:br>
              <a:rPr lang="zh-TW" altLang="en-US" b="0" dirty="0" smtClean="0">
                <a:effectLst/>
              </a:rPr>
            </a:br>
            <a:r>
              <a:rPr lang="zh-TW" altLang="en-US" sz="1100" b="0" i="0" u="none" strike="noStrike" kern="1200" cap="none" dirty="0" smtClean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透過</a:t>
            </a:r>
            <a:r>
              <a:rPr lang="en-US" altLang="zh-TW" sz="1100" b="0" i="0" u="none" strike="noStrike" kern="1200" cap="none" dirty="0" err="1" smtClean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Qsirch</a:t>
            </a:r>
            <a:r>
              <a:rPr lang="zh-TW" altLang="en-US" sz="1100" b="0" i="0" u="none" strike="noStrike" kern="1200" cap="none" dirty="0" smtClean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、</a:t>
            </a:r>
            <a:r>
              <a:rPr lang="en-US" altLang="zh-TW" sz="1100" b="0" i="0" u="none" strike="noStrike" kern="1200" cap="none" dirty="0" err="1" smtClean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Qfiling</a:t>
            </a:r>
            <a:r>
              <a:rPr lang="zh-TW" altLang="en-US" sz="1100" b="0" i="0" u="none" strike="noStrike" kern="1200" cap="none" dirty="0" smtClean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可以幫助你在檔案管理上更有效率</a:t>
            </a:r>
            <a:endParaRPr lang="zh-TW" altLang="en-US" b="0" dirty="0" smtClean="0">
              <a:effectLst/>
            </a:endParaRPr>
          </a:p>
          <a:p>
            <a:pPr rtl="0"/>
            <a:r>
              <a:rPr lang="zh-TW" altLang="en-US" sz="1100" b="0" i="0" u="none" strike="noStrike" kern="1200" cap="none" dirty="0" smtClean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當安裝</a:t>
            </a:r>
            <a:r>
              <a:rPr lang="en-US" altLang="zh-TW" sz="1100" b="0" i="0" u="none" strike="noStrike" kern="1200" cap="none" dirty="0" smtClean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4GB</a:t>
            </a:r>
            <a:r>
              <a:rPr lang="zh-TW" altLang="en-US" sz="1100" b="0" i="0" u="none" strike="noStrike" kern="1200" cap="none" dirty="0" smtClean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以上的記憶體之後，便可以啟用快照技術（下一頁）</a:t>
            </a:r>
            <a:endParaRPr lang="zh-TW" altLang="en-US" b="0" dirty="0" smtClean="0">
              <a:effectLst/>
            </a:endParaRPr>
          </a:p>
          <a:p>
            <a:r>
              <a:rPr lang="zh-TW" altLang="en-US" b="0" dirty="0" smtClean="0">
                <a:effectLst/>
              </a:rPr>
              <a:t/>
            </a:r>
            <a:br>
              <a:rPr lang="zh-TW" altLang="en-US" b="0" dirty="0" smtClean="0">
                <a:effectLst/>
              </a:rPr>
            </a:br>
            <a:r>
              <a:rPr lang="zh-TW" altLang="en-US" b="0" dirty="0" smtClean="0">
                <a:effectLst/>
              </a:rPr>
              <a:t/>
            </a:r>
            <a:br>
              <a:rPr lang="zh-TW" altLang="en-US" b="0" dirty="0" smtClean="0">
                <a:effectLst/>
              </a:rPr>
            </a:b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8557713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zh-TW" altLang="en-US" sz="1100" b="0" i="0" u="none" strike="noStrike" kern="1200" cap="none" dirty="0" smtClean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透過</a:t>
            </a:r>
            <a:r>
              <a:rPr lang="en-US" altLang="zh-TW" sz="1100" b="0" i="0" u="none" strike="noStrike" kern="1200" cap="none" dirty="0" smtClean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QNAP </a:t>
            </a:r>
            <a:r>
              <a:rPr lang="zh-TW" altLang="en-US" sz="1100" b="0" i="0" u="none" strike="noStrike" kern="1200" cap="none" dirty="0" smtClean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區塊層級的快照保護</a:t>
            </a:r>
            <a:endParaRPr lang="zh-TW" altLang="en-US" b="0" dirty="0" smtClean="0">
              <a:effectLst/>
            </a:endParaRPr>
          </a:p>
          <a:p>
            <a:r>
              <a:rPr lang="zh-TW" altLang="en-US" dirty="0" smtClean="0"/>
              <a:t/>
            </a:r>
            <a:br>
              <a:rPr lang="zh-TW" altLang="en-US" dirty="0" smtClean="0"/>
            </a:b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4673165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altLang="zh-TW" sz="1100" b="0" i="0" u="none" strike="noStrike" kern="1200" cap="none" dirty="0" err="1" smtClean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XeU</a:t>
            </a:r>
            <a:r>
              <a:rPr lang="zh-TW" altLang="en-US" sz="1100" b="0" i="0" u="none" strike="noStrike" kern="1200" cap="none" dirty="0" smtClean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為</a:t>
            </a:r>
            <a:r>
              <a:rPr lang="en-US" altLang="zh-TW" sz="1100" b="0" i="0" u="none" strike="noStrike" kern="1200" cap="none" dirty="0" smtClean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QNAP</a:t>
            </a:r>
            <a:r>
              <a:rPr lang="zh-TW" altLang="en-US" sz="1100" b="0" i="0" u="none" strike="noStrike" kern="1200" cap="none" dirty="0" smtClean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最新入門的機架式</a:t>
            </a:r>
            <a:r>
              <a:rPr lang="en-US" altLang="zh-TW" sz="1100" b="0" i="0" u="none" strike="noStrike" kern="1200" cap="none" dirty="0" smtClean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NAS</a:t>
            </a:r>
            <a:r>
              <a:rPr lang="zh-TW" altLang="en-US" sz="1100" b="0" i="0" u="none" strike="noStrike" kern="1200" cap="none" dirty="0" smtClean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，</a:t>
            </a:r>
            <a:endParaRPr lang="zh-TW" altLang="en-US" b="0" dirty="0" smtClean="0">
              <a:effectLst/>
            </a:endParaRPr>
          </a:p>
          <a:p>
            <a:pPr rtl="0"/>
            <a:r>
              <a:rPr lang="zh-TW" altLang="en-US" sz="1100" b="0" i="0" u="none" strike="noStrike" kern="1200" cap="none" dirty="0" smtClean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硬體的配置上提供了四個</a:t>
            </a:r>
            <a:r>
              <a:rPr lang="en-US" altLang="zh-TW" sz="1100" b="0" i="0" u="none" strike="noStrike" kern="1200" cap="none" dirty="0" smtClean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USB3.0</a:t>
            </a:r>
            <a:r>
              <a:rPr lang="zh-TW" altLang="en-US" sz="1100" b="0" i="0" u="none" strike="noStrike" kern="1200" cap="none" dirty="0" smtClean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埠共各式各樣的（像是</a:t>
            </a:r>
            <a:r>
              <a:rPr lang="en-US" altLang="zh-TW" sz="1100" b="0" i="0" u="none" strike="noStrike" kern="1200" cap="none" dirty="0" err="1" smtClean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jbod</a:t>
            </a:r>
            <a:r>
              <a:rPr lang="en-US" altLang="zh-TW" sz="1100" b="0" i="0" u="none" strike="noStrike" kern="1200" cap="none" dirty="0" smtClean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altLang="zh-TW" sz="1100" b="0" i="0" u="none" strike="noStrike" kern="1200" cap="none" dirty="0" err="1" smtClean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usb</a:t>
            </a:r>
            <a:r>
              <a:rPr lang="en-US" altLang="zh-TW" sz="1100" b="0" i="0" u="none" strike="noStrike" kern="1200" cap="none" dirty="0" smtClean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altLang="zh-TW" sz="1100" b="0" i="0" u="none" strike="noStrike" kern="1200" cap="none" dirty="0" err="1" smtClean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cam,ups,printer</a:t>
            </a:r>
            <a:r>
              <a:rPr lang="zh-TW" altLang="en-US" sz="1100" b="0" i="0" u="none" strike="noStrike" kern="1200" cap="none" dirty="0" smtClean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）裝置連接</a:t>
            </a:r>
            <a:r>
              <a:rPr lang="en-US" altLang="zh-TW" sz="1100" b="0" i="0" u="none" strike="noStrike" kern="1200" cap="none" dirty="0" smtClean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,</a:t>
            </a:r>
            <a:endParaRPr lang="zh-TW" altLang="en-US" b="0" dirty="0" smtClean="0">
              <a:effectLst/>
            </a:endParaRPr>
          </a:p>
          <a:p>
            <a:pPr rtl="0"/>
            <a:r>
              <a:rPr lang="zh-TW" altLang="en-US" sz="1100" b="0" i="0" u="none" strike="noStrike" kern="1200" cap="none" dirty="0" smtClean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直接內建一個 </a:t>
            </a:r>
            <a:r>
              <a:rPr lang="en-US" altLang="zh-TW" sz="1100" b="0" i="0" u="none" strike="noStrike" kern="1200" cap="none" dirty="0" smtClean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10G SFP+, </a:t>
            </a:r>
            <a:r>
              <a:rPr lang="zh-TW" altLang="en-US" sz="1100" b="0" i="0" u="none" strike="noStrike" kern="1200" cap="none" dirty="0" smtClean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加上兩個</a:t>
            </a:r>
            <a:r>
              <a:rPr lang="en-US" altLang="zh-TW" sz="1100" b="0" i="0" u="none" strike="noStrike" kern="1200" cap="none" dirty="0" err="1" smtClean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giga</a:t>
            </a:r>
            <a:r>
              <a:rPr lang="zh-TW" altLang="en-US" sz="1100" b="0" i="0" u="none" strike="noStrike" kern="1200" cap="none" dirty="0" smtClean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網路埠，</a:t>
            </a:r>
            <a:endParaRPr lang="zh-TW" altLang="en-US" b="0" dirty="0" smtClean="0">
              <a:effectLst/>
            </a:endParaRPr>
          </a:p>
          <a:p>
            <a:pPr rtl="0"/>
            <a:r>
              <a:rPr lang="zh-TW" altLang="en-US" b="0" dirty="0" smtClean="0">
                <a:effectLst/>
              </a:rPr>
              <a:t/>
            </a:r>
            <a:br>
              <a:rPr lang="zh-TW" altLang="en-US" b="0" dirty="0" smtClean="0">
                <a:effectLst/>
              </a:rPr>
            </a:br>
            <a:r>
              <a:rPr lang="zh-TW" altLang="en-US" sz="1100" b="0" i="0" u="none" strike="noStrike" kern="1200" cap="none" dirty="0" smtClean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在機身前面板配置了 </a:t>
            </a:r>
            <a:r>
              <a:rPr lang="en-US" altLang="zh-TW" sz="1100" b="0" i="0" u="none" strike="noStrike" kern="1200" cap="none" dirty="0" smtClean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LED</a:t>
            </a:r>
            <a:r>
              <a:rPr lang="zh-TW" altLang="en-US" sz="1100" b="0" i="0" u="none" strike="noStrike" kern="1200" cap="none" dirty="0" smtClean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指示燈，並將三個網路埠（包括兩個</a:t>
            </a:r>
            <a:r>
              <a:rPr lang="en-US" altLang="zh-TW" sz="1100" b="0" i="0" u="none" strike="noStrike" kern="1200" cap="none" dirty="0" smtClean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gig</a:t>
            </a:r>
            <a:r>
              <a:rPr lang="zh-TW" altLang="en-US" sz="1100" b="0" i="0" u="none" strike="noStrike" kern="1200" cap="none" dirty="0" smtClean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跟一個</a:t>
            </a:r>
            <a:r>
              <a:rPr lang="en-US" altLang="zh-TW" sz="1100" b="0" i="0" u="none" strike="noStrike" kern="1200" cap="none" dirty="0" smtClean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10G)</a:t>
            </a:r>
            <a:r>
              <a:rPr lang="zh-TW" altLang="en-US" sz="1100" b="0" i="0" u="none" strike="noStrike" kern="1200" cap="none" dirty="0" smtClean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分別獨立顯示，當把</a:t>
            </a:r>
            <a:r>
              <a:rPr lang="en-US" altLang="zh-TW" sz="1100" b="0" i="0" u="none" strike="noStrike" kern="1200" cap="none" dirty="0" err="1" smtClean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XeU</a:t>
            </a:r>
            <a:r>
              <a:rPr lang="zh-TW" altLang="en-US" sz="1100" b="0" i="0" u="none" strike="noStrike" kern="1200" cap="none" dirty="0" smtClean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安裝在機櫃中即可一輕鬆便是目前的系統裝態</a:t>
            </a:r>
            <a:endParaRPr lang="zh-TW" altLang="en-US" b="0" dirty="0" smtClean="0">
              <a:effectLst/>
            </a:endParaRPr>
          </a:p>
          <a:p>
            <a:pPr rtl="0"/>
            <a:r>
              <a:rPr lang="zh-TW" altLang="en-US" sz="1100" b="0" i="0" u="none" strike="noStrike" kern="1200" cap="none" dirty="0" smtClean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除此之外，</a:t>
            </a:r>
            <a:r>
              <a:rPr lang="en-US" altLang="zh-TW" sz="1100" b="0" i="0" u="none" strike="noStrike" kern="1200" cap="none" dirty="0" smtClean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431XeU</a:t>
            </a:r>
            <a:r>
              <a:rPr lang="zh-TW" altLang="en-US" sz="1100" b="0" i="0" u="none" strike="noStrike" kern="1200" cap="none" dirty="0" smtClean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也是 </a:t>
            </a:r>
            <a:r>
              <a:rPr lang="en-US" altLang="zh-TW" sz="1100" b="0" i="0" u="none" strike="noStrike" kern="1200" cap="none" dirty="0" smtClean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QNAP</a:t>
            </a:r>
            <a:r>
              <a:rPr lang="zh-TW" altLang="en-US" sz="1100" b="0" i="0" u="none" strike="noStrike" kern="1200" cap="none" dirty="0" smtClean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第一次設計了短機箱的機架式</a:t>
            </a:r>
            <a:r>
              <a:rPr lang="en-US" altLang="zh-TW" sz="1100" b="0" i="0" u="none" strike="noStrike" kern="1200" cap="none" dirty="0" smtClean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NAS (</a:t>
            </a:r>
            <a:r>
              <a:rPr lang="zh-TW" altLang="en-US" sz="1100" b="0" i="0" u="none" strike="noStrike" kern="1200" cap="none" dirty="0" smtClean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下一頁）</a:t>
            </a:r>
            <a:endParaRPr lang="zh-TW" altLang="en-US" b="0" dirty="0" smtClean="0">
              <a:effectLst/>
            </a:endParaRPr>
          </a:p>
          <a:p>
            <a:r>
              <a:rPr lang="zh-TW" altLang="en-US" dirty="0" smtClean="0"/>
              <a:t/>
            </a:r>
            <a:br>
              <a:rPr lang="zh-TW" altLang="en-US" dirty="0" smtClean="0"/>
            </a:b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8810942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altLang="zh-TW" sz="1100" b="0" i="0" u="none" strike="noStrike" kern="1200" cap="none" dirty="0" err="1" smtClean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XeU</a:t>
            </a:r>
            <a:r>
              <a:rPr lang="zh-TW" altLang="en-US" sz="1100" b="0" i="0" u="none" strike="noStrike" kern="1200" cap="none" dirty="0" smtClean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的機箱深度只有不到</a:t>
            </a:r>
            <a:r>
              <a:rPr lang="en-US" altLang="zh-TW" sz="1100" b="0" i="0" u="none" strike="noStrike" kern="1200" cap="none" dirty="0" smtClean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30</a:t>
            </a:r>
            <a:r>
              <a:rPr lang="zh-TW" altLang="en-US" sz="1100" b="0" i="0" u="none" strike="noStrike" kern="1200" cap="none" dirty="0" smtClean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公分，也就是不到</a:t>
            </a:r>
            <a:r>
              <a:rPr lang="en-US" altLang="zh-TW" sz="1100" b="0" i="0" u="none" strike="noStrike" kern="1200" cap="none" dirty="0" smtClean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12</a:t>
            </a:r>
            <a:r>
              <a:rPr lang="zh-TW" altLang="en-US" sz="1100" b="0" i="0" u="none" strike="noStrike" kern="1200" cap="none" dirty="0" smtClean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吋的機身，讓使用者可以輕鬆的在各種環境配置，</a:t>
            </a:r>
            <a:endParaRPr lang="zh-TW" altLang="en-US" b="0" dirty="0" smtClean="0">
              <a:effectLst/>
            </a:endParaRPr>
          </a:p>
          <a:p>
            <a:pPr rtl="0"/>
            <a:r>
              <a:rPr lang="zh-TW" altLang="en-US" b="0" dirty="0" smtClean="0">
                <a:effectLst/>
              </a:rPr>
              <a:t/>
            </a:r>
            <a:br>
              <a:rPr lang="zh-TW" altLang="en-US" b="0" dirty="0" smtClean="0">
                <a:effectLst/>
              </a:rPr>
            </a:br>
            <a:r>
              <a:rPr lang="zh-TW" altLang="en-US" sz="1100" b="0" i="0" u="none" strike="noStrike" kern="1200" cap="none" dirty="0" smtClean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這台</a:t>
            </a:r>
            <a:r>
              <a:rPr lang="en-US" altLang="zh-TW" sz="1100" b="0" i="0" u="none" strike="noStrike" kern="1200" cap="none" dirty="0" err="1" smtClean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XeU</a:t>
            </a:r>
            <a:r>
              <a:rPr lang="zh-TW" altLang="en-US" sz="1100" b="0" i="0" u="none" strike="noStrike" kern="1200" cap="none" dirty="0" smtClean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也是符合標準</a:t>
            </a:r>
            <a:r>
              <a:rPr lang="en-US" altLang="zh-TW" sz="1100" b="0" i="0" u="none" strike="noStrike" kern="1200" cap="none" dirty="0" smtClean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19</a:t>
            </a:r>
            <a:r>
              <a:rPr lang="zh-TW" altLang="en-US" sz="1100" b="0" i="0" u="none" strike="noStrike" kern="1200" cap="none" dirty="0" smtClean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吋機櫃的設計，只要搭配選購的</a:t>
            </a:r>
            <a:r>
              <a:rPr lang="en-US" altLang="zh-TW" sz="1100" b="0" i="0" u="none" strike="noStrike" kern="1200" cap="none" dirty="0" smtClean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QNAP RAIL-B02</a:t>
            </a:r>
            <a:r>
              <a:rPr lang="zh-TW" altLang="en-US" sz="1100" b="0" i="0" u="none" strike="noStrike" kern="1200" cap="none" dirty="0" smtClean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滑軌套件，就可以安裝在各式四柱式的小型機櫃、壁掛機櫃、或是視聽監控機櫃等等，甚至還能保留有充裕的理線空間</a:t>
            </a:r>
            <a:endParaRPr lang="zh-TW" altLang="en-US" b="0" dirty="0" smtClean="0">
              <a:effectLst/>
            </a:endParaRPr>
          </a:p>
          <a:p>
            <a:pPr rtl="0"/>
            <a:r>
              <a:rPr lang="zh-TW" altLang="en-US" sz="1100" b="0" i="0" u="none" strike="noStrike" kern="1200" cap="none" dirty="0" smtClean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搭配這個精巧機箱的設計（下一頁）</a:t>
            </a:r>
            <a:endParaRPr lang="zh-TW" altLang="en-US" b="0" dirty="0" smtClean="0">
              <a:effectLst/>
            </a:endParaRPr>
          </a:p>
          <a:p>
            <a:r>
              <a:rPr lang="zh-TW" altLang="en-US" dirty="0" smtClean="0"/>
              <a:t/>
            </a:r>
            <a:br>
              <a:rPr lang="zh-TW" altLang="en-US" dirty="0" smtClean="0"/>
            </a:b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5671956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altLang="zh-TW" sz="1100" b="0" i="0" u="none" strike="noStrike" kern="1200" cap="none" dirty="0" smtClean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TS-431XeU</a:t>
            </a:r>
            <a:r>
              <a:rPr lang="zh-TW" altLang="en-US" sz="1100" b="0" i="0" u="none" strike="noStrike" kern="1200" cap="none" dirty="0" smtClean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選用了</a:t>
            </a:r>
            <a:r>
              <a:rPr lang="en-US" altLang="zh-TW" sz="1100" b="0" i="0" u="none" strike="noStrike" kern="1200" cap="none" dirty="0" smtClean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/</a:t>
            </a:r>
            <a:r>
              <a:rPr lang="zh-TW" altLang="en-US" sz="1100" b="0" i="0" u="none" strike="noStrike" kern="1200" cap="none" dirty="0" smtClean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裝載了</a:t>
            </a:r>
            <a:r>
              <a:rPr lang="en-US" altLang="zh-TW" sz="1100" b="0" i="0" u="none" strike="noStrike" kern="1200" cap="none" dirty="0" smtClean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(open frame)</a:t>
            </a:r>
            <a:r>
              <a:rPr lang="zh-TW" altLang="en-US" sz="1100" b="0" i="0" u="none" strike="noStrike" kern="1200" cap="none" dirty="0" smtClean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開放式、無風扇的電源供應器</a:t>
            </a:r>
            <a:r>
              <a:rPr lang="en-US" altLang="zh-TW" sz="1100" b="0" i="0" u="none" strike="noStrike" kern="1200" cap="none" dirty="0" smtClean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zh-TW" altLang="en-US" sz="1100" b="0" i="0" u="none" strike="noStrike" kern="1200" cap="none" dirty="0" smtClean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搭配了機身後方三個</a:t>
            </a:r>
            <a:r>
              <a:rPr lang="en-US" altLang="zh-TW" sz="1100" b="0" i="0" u="none" strike="noStrike" kern="1200" cap="none" dirty="0" smtClean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4</a:t>
            </a:r>
            <a:r>
              <a:rPr lang="zh-TW" altLang="en-US" sz="1100" b="0" i="0" u="none" strike="noStrike" kern="1200" cap="none" dirty="0" smtClean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公分的靜音風扇，</a:t>
            </a:r>
            <a:endParaRPr lang="zh-TW" altLang="en-US" b="0" dirty="0" smtClean="0">
              <a:effectLst/>
            </a:endParaRPr>
          </a:p>
          <a:p>
            <a:pPr rtl="0"/>
            <a:r>
              <a:rPr lang="zh-TW" altLang="en-US" b="0" dirty="0" smtClean="0">
                <a:effectLst/>
              </a:rPr>
              <a:t/>
            </a:r>
            <a:br>
              <a:rPr lang="zh-TW" altLang="en-US" b="0" dirty="0" smtClean="0">
                <a:effectLst/>
              </a:rPr>
            </a:br>
            <a:r>
              <a:rPr lang="zh-TW" altLang="en-US" sz="1100" b="0" i="0" u="none" strike="noStrike" kern="1200" cap="none" dirty="0" smtClean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其中系統運行的作業系統，</a:t>
            </a:r>
            <a:r>
              <a:rPr lang="en-US" altLang="zh-TW" sz="1100" b="0" i="0" u="none" strike="noStrike" kern="1200" cap="none" dirty="0" smtClean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QTS </a:t>
            </a:r>
            <a:r>
              <a:rPr lang="zh-TW" altLang="en-US" sz="1100" b="0" i="0" u="none" strike="noStrike" kern="1200" cap="none" dirty="0" smtClean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，可以智慧的方式偵測系統負載，並自動調整風扇速度與耗電量。</a:t>
            </a:r>
            <a:endParaRPr lang="zh-TW" altLang="en-US" b="0" dirty="0" smtClean="0">
              <a:effectLst/>
            </a:endParaRPr>
          </a:p>
          <a:p>
            <a:pPr rtl="0"/>
            <a:r>
              <a:rPr lang="zh-TW" altLang="en-US" sz="1100" b="0" i="0" u="none" strike="noStrike" kern="1200" cap="none" dirty="0" smtClean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系統運轉預設的智慧型風扇 ─ 一般模式可以確保每個風扇都能在散熱、效能、節能和低噪音之間取得最佳平衡，</a:t>
            </a:r>
            <a:endParaRPr lang="zh-TW" altLang="en-US" b="0" dirty="0" smtClean="0">
              <a:effectLst/>
            </a:endParaRPr>
          </a:p>
          <a:p>
            <a:pPr rtl="0"/>
            <a:r>
              <a:rPr lang="zh-TW" altLang="en-US" b="0" dirty="0" smtClean="0">
                <a:effectLst/>
              </a:rPr>
              <a:t/>
            </a:r>
            <a:br>
              <a:rPr lang="zh-TW" altLang="en-US" b="0" dirty="0" smtClean="0">
                <a:effectLst/>
              </a:rPr>
            </a:br>
            <a:r>
              <a:rPr lang="zh-TW" altLang="en-US" sz="1100" b="0" i="0" u="none" strike="noStrike" kern="1200" cap="none" dirty="0" smtClean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啟用靜音模式後，甚至還能在低負載時將風扇轉速降至預設最小值以下，達到靜音和省電運作的目的。</a:t>
            </a:r>
            <a:endParaRPr lang="zh-TW" altLang="en-US" b="0" dirty="0" smtClean="0">
              <a:effectLst/>
            </a:endParaRPr>
          </a:p>
          <a:p>
            <a:pPr rtl="0"/>
            <a:r>
              <a:rPr lang="zh-TW" altLang="en-US" b="0" dirty="0" smtClean="0">
                <a:effectLst/>
              </a:rPr>
              <a:t/>
            </a:r>
            <a:br>
              <a:rPr lang="zh-TW" altLang="en-US" b="0" dirty="0" smtClean="0">
                <a:effectLst/>
              </a:rPr>
            </a:br>
            <a:r>
              <a:rPr lang="zh-TW" altLang="en-US" sz="1100" b="0" i="0" u="none" strike="noStrike" kern="1200" cap="none" dirty="0" smtClean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在安靜的圖書館室溫環境測得的噪音通常約為 </a:t>
            </a:r>
            <a:r>
              <a:rPr lang="en-US" altLang="zh-TW" sz="1100" b="0" i="0" u="none" strike="noStrike" kern="1200" cap="none" dirty="0" smtClean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30dB</a:t>
            </a:r>
            <a:r>
              <a:rPr lang="zh-TW" altLang="en-US" sz="1100" b="0" i="0" u="none" strike="noStrike" kern="1200" cap="none" dirty="0" smtClean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，</a:t>
            </a:r>
            <a:r>
              <a:rPr lang="en-US" altLang="zh-TW" sz="1100" b="0" i="0" u="none" strike="noStrike" kern="1200" cap="none" dirty="0" smtClean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TS-431XeU </a:t>
            </a:r>
            <a:r>
              <a:rPr lang="zh-TW" altLang="en-US" sz="1100" b="0" i="0" u="none" strike="noStrike" kern="1200" cap="none" dirty="0" smtClean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系統閒置時最低僅 </a:t>
            </a:r>
            <a:r>
              <a:rPr lang="en-US" altLang="zh-TW" sz="1100" b="0" i="0" u="none" strike="noStrike" kern="1200" cap="none" dirty="0" smtClean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20.3 dB(A)</a:t>
            </a:r>
            <a:r>
              <a:rPr lang="zh-TW" altLang="en-US" sz="1100" b="0" i="0" u="none" strike="noStrike" kern="1200" cap="none" dirty="0" smtClean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，提供您寧靜祥和的工作環境。</a:t>
            </a:r>
            <a:endParaRPr lang="zh-TW" altLang="en-US" b="0" dirty="0" smtClean="0">
              <a:effectLst/>
            </a:endParaRPr>
          </a:p>
          <a:p>
            <a:pPr rtl="0"/>
            <a:r>
              <a:rPr lang="zh-TW" altLang="en-US" b="0" dirty="0" smtClean="0">
                <a:effectLst/>
              </a:rPr>
              <a:t/>
            </a:r>
            <a:br>
              <a:rPr lang="zh-TW" altLang="en-US" b="0" dirty="0" smtClean="0">
                <a:effectLst/>
              </a:rPr>
            </a:br>
            <a:r>
              <a:rPr lang="zh-TW" altLang="en-US" sz="1100" b="0" i="0" u="none" strike="noStrike" kern="1200" cap="none" dirty="0" smtClean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右方的值可以看到跟一般的 </a:t>
            </a:r>
            <a:r>
              <a:rPr lang="en-US" altLang="zh-TW" sz="1100" b="0" i="0" u="none" strike="noStrike" kern="1200" cap="none" dirty="0" smtClean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1U </a:t>
            </a:r>
            <a:r>
              <a:rPr lang="zh-TW" altLang="en-US" sz="1100" b="0" i="0" u="none" strike="noStrike" kern="1200" cap="none" dirty="0" smtClean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單電源機架型伺服器 </a:t>
            </a:r>
            <a:r>
              <a:rPr lang="en-US" altLang="zh-TW" sz="1100" b="0" i="0" u="none" strike="noStrike" kern="1200" cap="none" dirty="0" smtClean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zh-TW" altLang="en-US" sz="1100" b="0" i="0" u="none" strike="noStrike" kern="1200" cap="none" dirty="0" smtClean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這邊使用的是 </a:t>
            </a:r>
            <a:r>
              <a:rPr lang="en-US" altLang="zh-TW" sz="1100" b="0" i="0" u="none" strike="noStrike" kern="1200" cap="none" dirty="0" smtClean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TS-431XU </a:t>
            </a:r>
            <a:r>
              <a:rPr lang="zh-TW" altLang="en-US" sz="1100" b="0" i="0" u="none" strike="noStrike" kern="1200" cap="none" dirty="0" smtClean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的測試數據</a:t>
            </a:r>
            <a:r>
              <a:rPr lang="en-US" altLang="zh-TW" sz="1100" b="0" i="0" u="none" strike="noStrike" kern="1200" cap="none" dirty="0" smtClean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) </a:t>
            </a:r>
            <a:r>
              <a:rPr lang="zh-TW" altLang="en-US" sz="1100" b="0" i="0" u="none" strike="noStrike" kern="1200" cap="none" dirty="0" smtClean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兩個相比</a:t>
            </a:r>
            <a:endParaRPr lang="zh-TW" altLang="en-US" b="0" dirty="0" smtClean="0">
              <a:effectLst/>
            </a:endParaRPr>
          </a:p>
          <a:p>
            <a:pPr rtl="0"/>
            <a:r>
              <a:rPr lang="zh-TW" altLang="en-US" sz="1100" b="0" i="0" u="none" strike="noStrike" kern="1200" cap="none" dirty="0" smtClean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在同樣的運作條件下，</a:t>
            </a:r>
            <a:r>
              <a:rPr lang="en-US" altLang="zh-TW" sz="1100" b="0" i="0" u="none" strike="noStrike" kern="1200" cap="none" dirty="0" err="1" smtClean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XeU</a:t>
            </a:r>
            <a:r>
              <a:rPr lang="en-US" altLang="zh-TW" sz="1100" b="0" i="0" u="none" strike="noStrike" kern="1200" cap="none" dirty="0" smtClean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zh-TW" altLang="en-US" sz="1100" b="0" i="0" u="none" strike="noStrike" kern="1200" cap="none" dirty="0" smtClean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運行中的耗電為 </a:t>
            </a:r>
            <a:r>
              <a:rPr lang="en-US" altLang="zh-TW" sz="1100" b="0" i="0" u="none" strike="noStrike" kern="1200" cap="none" dirty="0" smtClean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30.99W, 1U</a:t>
            </a:r>
            <a:r>
              <a:rPr lang="zh-TW" altLang="en-US" sz="1100" b="0" i="0" u="none" strike="noStrike" kern="1200" cap="none" dirty="0" smtClean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參考值為 </a:t>
            </a:r>
            <a:r>
              <a:rPr lang="en-US" altLang="zh-TW" sz="1100" b="0" i="0" u="none" strike="noStrike" kern="1200" cap="none" dirty="0" smtClean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36.99</a:t>
            </a:r>
            <a:r>
              <a:rPr lang="zh-TW" altLang="en-US" sz="1100" b="0" i="0" u="none" strike="noStrike" kern="1200" cap="none" dirty="0" smtClean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，大約可以節省</a:t>
            </a:r>
            <a:r>
              <a:rPr lang="en-US" altLang="zh-TW" sz="1100" b="0" i="0" u="none" strike="noStrike" kern="1200" cap="none" dirty="0" smtClean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15%</a:t>
            </a:r>
            <a:r>
              <a:rPr lang="zh-TW" altLang="en-US" sz="1100" b="0" i="0" u="none" strike="noStrike" kern="1200" cap="none" dirty="0" smtClean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，更可以大幅降低硬碟休眠能源消耗</a:t>
            </a:r>
            <a:endParaRPr lang="zh-TW" altLang="en-US" b="0" dirty="0" smtClean="0">
              <a:effectLst/>
            </a:endParaRPr>
          </a:p>
          <a:p>
            <a:pPr rtl="0"/>
            <a:r>
              <a:rPr lang="zh-TW" altLang="en-US" b="0" dirty="0" smtClean="0">
                <a:effectLst/>
              </a:rPr>
              <a:t/>
            </a:r>
            <a:br>
              <a:rPr lang="zh-TW" altLang="en-US" b="0" dirty="0" smtClean="0">
                <a:effectLst/>
              </a:rPr>
            </a:br>
            <a:r>
              <a:rPr lang="zh-TW" altLang="en-US" b="0" dirty="0" smtClean="0">
                <a:effectLst/>
              </a:rPr>
              <a:t/>
            </a:r>
            <a:br>
              <a:rPr lang="zh-TW" altLang="en-US" b="0" dirty="0" smtClean="0">
                <a:effectLst/>
              </a:rPr>
            </a:br>
            <a:r>
              <a:rPr lang="zh-TW" altLang="en-US" sz="1100" b="0" i="0" u="none" strike="noStrike" kern="1200" cap="none" dirty="0" smtClean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另外，這次介紹的</a:t>
            </a:r>
            <a:r>
              <a:rPr lang="en-US" altLang="zh-TW" sz="1100" b="0" i="0" u="none" strike="noStrike" kern="1200" cap="none" dirty="0" smtClean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NAS</a:t>
            </a:r>
            <a:r>
              <a:rPr lang="zh-TW" altLang="en-US" sz="1100" b="0" i="0" u="none" strike="noStrike" kern="1200" cap="none" dirty="0" smtClean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系列，</a:t>
            </a:r>
            <a:r>
              <a:rPr lang="en-US" altLang="zh-TW" sz="1100" b="0" i="0" u="none" strike="noStrike" kern="1200" cap="none" dirty="0" smtClean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zh-TW" altLang="en-US" sz="1100" b="0" i="0" u="none" strike="noStrike" kern="1200" cap="none" dirty="0" smtClean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下一頁</a:t>
            </a:r>
            <a:r>
              <a:rPr lang="en-US" altLang="zh-TW" sz="1100" b="0" i="0" u="none" strike="noStrike" kern="1200" cap="none" dirty="0" smtClean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)</a:t>
            </a:r>
            <a:endParaRPr lang="zh-TW" altLang="en-US" b="0" dirty="0" smtClean="0">
              <a:effectLst/>
            </a:endParaRPr>
          </a:p>
          <a:p>
            <a:r>
              <a:rPr lang="zh-TW" altLang="en-US" b="0" dirty="0" smtClean="0">
                <a:effectLst/>
              </a:rPr>
              <a:t/>
            </a:r>
            <a:br>
              <a:rPr lang="zh-TW" altLang="en-US" b="0" dirty="0" smtClean="0">
                <a:effectLst/>
              </a:rPr>
            </a:br>
            <a:r>
              <a:rPr lang="zh-TW" altLang="en-US" b="0" dirty="0" smtClean="0">
                <a:effectLst/>
              </a:rPr>
              <a:t/>
            </a:r>
            <a:br>
              <a:rPr lang="zh-TW" altLang="en-US" b="0" dirty="0" smtClean="0">
                <a:effectLst/>
              </a:rPr>
            </a:b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0902306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工作進行中\20170911直播母版16比9\母片\2017_Think Big母版16比9_C內頁.jpg"/>
          <p:cNvPicPr>
            <a:picLocks noChangeAspect="1" noChangeArrowheads="1"/>
          </p:cNvPicPr>
          <p:nvPr userDrawn="1"/>
        </p:nvPicPr>
        <p:blipFill>
          <a:blip r:embed="rId2" cstate="print"/>
          <a:stretch>
            <a:fillRect/>
          </a:stretch>
        </p:blipFill>
        <p:spPr bwMode="auto">
          <a:xfrm>
            <a:off x="4226" y="-18"/>
            <a:ext cx="9135516" cy="5138086"/>
          </a:xfrm>
          <a:prstGeom prst="rect">
            <a:avLst/>
          </a:prstGeom>
          <a:noFill/>
        </p:spPr>
      </p:pic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599" cy="205259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52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2pPr>
            <a:lvl3pPr lvl="2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3pPr>
            <a:lvl4pPr lvl="3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4pPr>
            <a:lvl5pPr lvl="4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5pPr>
            <a:lvl6pPr lvl="5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6pPr>
            <a:lvl7pPr lvl="6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7pPr>
            <a:lvl8pPr lvl="7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8pPr>
            <a:lvl9pPr lvl="8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599" cy="792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sz="2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zh-TW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214282" y="357171"/>
            <a:ext cx="8786873" cy="66055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4000" b="1" i="0" u="none" strike="noStrike" cap="none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15" name="Shape 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114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zh-TW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7999" cy="373076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24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4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4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4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4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4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4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4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body" idx="1"/>
          </p:nvPr>
        </p:nvSpPr>
        <p:spPr>
          <a:xfrm>
            <a:off x="311700" y="1214428"/>
            <a:ext cx="2807999" cy="3354571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762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Verdana"/>
              <a:buChar char="●"/>
              <a:defRPr sz="12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762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762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762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762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762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762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762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762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zh-TW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48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zh-TW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/>
          <p:nvPr/>
        </p:nvSpPr>
        <p:spPr>
          <a:xfrm>
            <a:off x="4572000" y="-125"/>
            <a:ext cx="4572000" cy="5143499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199" cy="1482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42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2pPr>
            <a:lvl3pPr lvl="2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3pPr>
            <a:lvl4pPr lvl="3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4pPr>
            <a:lvl5pPr lvl="4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5pPr>
            <a:lvl6pPr lvl="5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6pPr>
            <a:lvl7pPr lvl="6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7pPr>
            <a:lvl8pPr lvl="7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8pPr>
            <a:lvl9pPr lvl="8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199" cy="1235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sz="21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09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1143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Verdana"/>
              <a:buChar char="●"/>
              <a:defRPr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zh-TW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zh-TW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zh-TW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 descr="D:\工作進行中\20170911直播母版16比9\母片\2017_Think Big母版16比9_C內頁.jpg"/>
          <p:cNvPicPr>
            <a:picLocks noChangeAspect="1" noChangeArrowheads="1"/>
          </p:cNvPicPr>
          <p:nvPr userDrawn="1"/>
        </p:nvPicPr>
        <p:blipFill>
          <a:blip r:embed="rId2" cstate="print"/>
          <a:stretch>
            <a:fillRect/>
          </a:stretch>
        </p:blipFill>
        <p:spPr bwMode="auto">
          <a:xfrm>
            <a:off x="4226" y="-18"/>
            <a:ext cx="9135516" cy="5138086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bg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工作進行中\20170911直播母版16比9\母片\2017_Think Big母版16比9_C內頁.jpg"/>
          <p:cNvPicPr>
            <a:picLocks noChangeAspect="1" noChangeArrowheads="1"/>
          </p:cNvPicPr>
          <p:nvPr userDrawn="1"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-32" y="-18"/>
            <a:ext cx="9144032" cy="5138086"/>
          </a:xfrm>
          <a:prstGeom prst="rect">
            <a:avLst/>
          </a:prstGeom>
          <a:noFill/>
        </p:spPr>
      </p:pic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214282" y="357171"/>
            <a:ext cx="8786873" cy="71437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1143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Verdana"/>
              <a:buChar char="●"/>
              <a:defRPr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715403" y="4857766"/>
            <a:ext cx="428595" cy="28573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fld id="{00000000-1234-1234-1234-123412341234}" type="slidenum">
              <a:rPr lang="zh-TW"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ct val="25000"/>
                <a:buFont typeface="Arial"/>
                <a:buNone/>
              </a:pPr>
              <a:t>‹#›</a:t>
            </a:fld>
            <a:endParaRPr lang="zh-TW" sz="10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4000" b="0" i="0" u="none" strike="noStrike" cap="none">
          <a:solidFill>
            <a:schemeClr val="bg1"/>
          </a:solidFill>
          <a:latin typeface="微軟正黑體" pitchFamily="34" charset="-120"/>
          <a:ea typeface="微軟正黑體" pitchFamily="34" charset="-120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8.png"/><Relationship Id="rId7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user\Desktop\QNAP&#30452;&#25773;\PPT\IMG_7405.MOV" TargetMode="External"/><Relationship Id="rId4" Type="http://schemas.openxmlformats.org/officeDocument/2006/relationships/image" Target="../media/image5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.png"/><Relationship Id="rId4" Type="http://schemas.openxmlformats.org/officeDocument/2006/relationships/image" Target="../media/image60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jpeg"/><Relationship Id="rId10" Type="http://schemas.openxmlformats.org/officeDocument/2006/relationships/image" Target="../media/image51.png"/><Relationship Id="rId4" Type="http://schemas.openxmlformats.org/officeDocument/2006/relationships/image" Target="../media/image62.png"/><Relationship Id="rId9" Type="http://schemas.openxmlformats.org/officeDocument/2006/relationships/image" Target="../media/image6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ctrTitle"/>
          </p:nvPr>
        </p:nvSpPr>
        <p:spPr>
          <a:xfrm>
            <a:off x="311708" y="2428874"/>
            <a:ext cx="8520599" cy="368300"/>
          </a:xfrm>
        </p:spPr>
        <p:txBody>
          <a:bodyPr/>
          <a:lstStyle/>
          <a:p>
            <a:r>
              <a:rPr lang="en-US" sz="3200" dirty="0" smtClean="0"/>
              <a:t>TS-x31P2 | TS-431X2 | TS-431XeU</a:t>
            </a:r>
            <a:br>
              <a:rPr lang="en-US" sz="3200" dirty="0" smtClean="0"/>
            </a:br>
            <a:endParaRPr lang="zh-TW" altLang="en-US" sz="3200" dirty="0"/>
          </a:p>
        </p:txBody>
      </p:sp>
      <p:sp>
        <p:nvSpPr>
          <p:cNvPr id="4" name="副標題 3"/>
          <p:cNvSpPr>
            <a:spLocks noGrp="1"/>
          </p:cNvSpPr>
          <p:nvPr>
            <p:ph type="subTitle" idx="1"/>
          </p:nvPr>
        </p:nvSpPr>
        <p:spPr>
          <a:xfrm>
            <a:off x="285720" y="2714626"/>
            <a:ext cx="8520599" cy="506848"/>
          </a:xfrm>
        </p:spPr>
        <p:txBody>
          <a:bodyPr/>
          <a:lstStyle/>
          <a:p>
            <a:r>
              <a:rPr lang="zh-TW" altLang="en-US" b="1" dirty="0" smtClean="0"/>
              <a:t>無論晝夜，皆享 </a:t>
            </a:r>
            <a:r>
              <a:rPr lang="en-US" altLang="zh-TW" b="1" dirty="0" smtClean="0"/>
              <a:t>snapshot </a:t>
            </a:r>
            <a:r>
              <a:rPr lang="zh-TW" altLang="en-US" b="1" dirty="0" smtClean="0"/>
              <a:t>快照體驗</a:t>
            </a:r>
            <a:endParaRPr lang="zh-TW" altLang="en-US" dirty="0" smtClean="0"/>
          </a:p>
          <a:p>
            <a:r>
              <a:rPr lang="zh-TW" altLang="en-US" dirty="0" smtClean="0"/>
              <a:t/>
            </a:r>
            <a:br>
              <a:rPr lang="zh-TW" altLang="en-US" dirty="0" smtClean="0"/>
            </a:br>
            <a:endParaRPr lang="zh-TW" altLang="en-US" dirty="0"/>
          </a:p>
        </p:txBody>
      </p:sp>
      <p:sp>
        <p:nvSpPr>
          <p:cNvPr id="5" name="副標題 3"/>
          <p:cNvSpPr txBox="1">
            <a:spLocks/>
          </p:cNvSpPr>
          <p:nvPr/>
        </p:nvSpPr>
        <p:spPr>
          <a:xfrm>
            <a:off x="357158" y="3214692"/>
            <a:ext cx="8520599" cy="792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/>
          <a:p>
            <a:pPr lvl="0" algn="ctr">
              <a:buClr>
                <a:schemeClr val="dk2"/>
              </a:buClr>
              <a:buSzPct val="100000"/>
            </a:pPr>
            <a:r>
              <a:rPr lang="en-US" sz="2800" dirty="0" smtClean="0"/>
              <a:t>QNAP Systems, Inc</a:t>
            </a:r>
            <a:r>
              <a:rPr kumimoji="0" lang="zh-TW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2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t/>
            </a:r>
            <a:br>
              <a:rPr kumimoji="0" lang="zh-TW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2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</a:br>
            <a:endParaRPr kumimoji="0" lang="zh-TW" altLang="en-US" sz="2800" b="0" i="0" u="none" strike="noStrike" kern="0" cap="none" spc="0" normalizeH="0" baseline="0" noProof="0" dirty="0">
              <a:ln>
                <a:noFill/>
              </a:ln>
              <a:solidFill>
                <a:schemeClr val="dk2"/>
              </a:solidFill>
              <a:effectLst/>
              <a:uLnTx/>
              <a:uFillTx/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026" name="Picture 2" descr="D:\工作進行中\20170911直播母版16比9\20170918直播ppt元素\NAS_OPEN_0918.jpg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9564" y="-18"/>
            <a:ext cx="9124839" cy="514351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76370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Shape 166" descr="D:\Users\Joan Hsieh\Desktop\TS-431XU_SE\Photo\new\TS-431XU SE_Back.png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0" y="2214560"/>
            <a:ext cx="7849648" cy="118914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altLang="zh-TW" dirty="0" smtClean="0"/>
              <a:t>TS-431XeU </a:t>
            </a:r>
            <a:r>
              <a:rPr lang="zh-TW" altLang="en-US" dirty="0" smtClean="0"/>
              <a:t>硬體</a:t>
            </a:r>
            <a:r>
              <a:rPr lang="zh-TW" altLang="en-US" dirty="0" smtClean="0">
                <a:solidFill>
                  <a:srgbClr val="FFFFFF"/>
                </a:solidFill>
                <a:cs typeface="Arial"/>
                <a:sym typeface="Arial"/>
              </a:rPr>
              <a:t>配置</a:t>
            </a:r>
            <a:endParaRPr lang="zh-TW" altLang="en-US" dirty="0"/>
          </a:p>
        </p:txBody>
      </p:sp>
      <p:pic>
        <p:nvPicPr>
          <p:cNvPr id="5" name="Shape 166" descr="D:\Users\Joan Hsieh\Desktop\TS-431XU_SE\Photo\new\TS-431XU SE_Back.png"/>
          <p:cNvPicPr preferRelativeResize="0"/>
          <p:nvPr/>
        </p:nvPicPr>
        <p:blipFill rotWithShape="1">
          <a:blip r:embed="rId4">
            <a:alphaModFix/>
          </a:blip>
          <a:srcRect t="57396"/>
          <a:stretch/>
        </p:blipFill>
        <p:spPr>
          <a:xfrm>
            <a:off x="342675" y="3332181"/>
            <a:ext cx="7285158" cy="130329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hape 167"/>
          <p:cNvSpPr txBox="1">
            <a:spLocks/>
          </p:cNvSpPr>
          <p:nvPr/>
        </p:nvSpPr>
        <p:spPr>
          <a:xfrm>
            <a:off x="285720" y="-714300"/>
            <a:ext cx="8520600" cy="714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  <a:tabLst/>
              <a:defRPr/>
            </a:pPr>
            <a:endParaRPr kumimoji="0" lang="zh-TW" sz="4000" b="1" i="0" u="none" strike="noStrike" kern="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Verdana"/>
              <a:sym typeface="Verdana"/>
            </a:endParaRPr>
          </a:p>
        </p:txBody>
      </p:sp>
      <p:sp>
        <p:nvSpPr>
          <p:cNvPr id="70" name="矩形 69"/>
          <p:cNvSpPr/>
          <p:nvPr/>
        </p:nvSpPr>
        <p:spPr>
          <a:xfrm>
            <a:off x="71438" y="2143122"/>
            <a:ext cx="7786742" cy="11430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80" name="群組 79"/>
          <p:cNvGrpSpPr/>
          <p:nvPr/>
        </p:nvGrpSpPr>
        <p:grpSpPr>
          <a:xfrm>
            <a:off x="642942" y="2714626"/>
            <a:ext cx="8501058" cy="571504"/>
            <a:chOff x="642942" y="2714626"/>
            <a:chExt cx="8501058" cy="571504"/>
          </a:xfrm>
        </p:grpSpPr>
        <p:sp>
          <p:nvSpPr>
            <p:cNvPr id="22" name="圓角矩形 21"/>
            <p:cNvSpPr/>
            <p:nvPr/>
          </p:nvSpPr>
          <p:spPr>
            <a:xfrm>
              <a:off x="642942" y="2786064"/>
              <a:ext cx="6643734" cy="428628"/>
            </a:xfrm>
            <a:prstGeom prst="roundRect">
              <a:avLst>
                <a:gd name="adj" fmla="val 4726"/>
              </a:avLst>
            </a:prstGeom>
            <a:noFill/>
            <a:ln w="19050">
              <a:solidFill>
                <a:srgbClr val="FF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26" name="Shape 181"/>
            <p:cNvCxnSpPr/>
            <p:nvPr/>
          </p:nvCxnSpPr>
          <p:spPr>
            <a:xfrm rot="10800000" flipV="1">
              <a:off x="7286676" y="3000378"/>
              <a:ext cx="642910" cy="2"/>
            </a:xfrm>
            <a:prstGeom prst="straightConnector1">
              <a:avLst/>
            </a:prstGeom>
            <a:noFill/>
            <a:ln w="19050" cap="flat" cmpd="sng">
              <a:solidFill>
                <a:srgbClr val="FF8000"/>
              </a:solidFill>
              <a:prstDash val="solid"/>
              <a:round/>
              <a:headEnd type="none" w="med" len="med"/>
              <a:tailEnd type="oval" w="lg" len="lg"/>
            </a:ln>
          </p:spPr>
        </p:cxnSp>
        <p:sp>
          <p:nvSpPr>
            <p:cNvPr id="27" name="Shape 170"/>
            <p:cNvSpPr txBox="1"/>
            <p:nvPr/>
          </p:nvSpPr>
          <p:spPr>
            <a:xfrm>
              <a:off x="8001024" y="2714626"/>
              <a:ext cx="1142976" cy="57150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lvl="0">
                <a:buClr>
                  <a:schemeClr val="dk1"/>
                </a:buClr>
                <a:buSzPct val="25000"/>
              </a:pPr>
              <a:r>
                <a:rPr lang="en-US" altLang="zh-TW" sz="12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軟正黑體"/>
                  <a:ea typeface="微軟正黑體"/>
                  <a:cs typeface="微軟正黑體"/>
                </a:rPr>
                <a:t>4 x SATA 6Gb/s SSD </a:t>
              </a:r>
            </a:p>
            <a:p>
              <a:pPr lvl="0">
                <a:buClr>
                  <a:schemeClr val="dk1"/>
                </a:buClr>
                <a:buSzPct val="25000"/>
              </a:pPr>
              <a:r>
                <a:rPr lang="zh-TW" altLang="en-US" sz="12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軟正黑體"/>
                  <a:ea typeface="微軟正黑體"/>
                  <a:cs typeface="微軟正黑體"/>
                </a:rPr>
                <a:t>或硬碟插槽</a:t>
              </a:r>
              <a:endParaRPr lang="zh-TW" alt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微軟正黑體"/>
                <a:ea typeface="微軟正黑體"/>
                <a:cs typeface="微軟正黑體"/>
              </a:endParaRPr>
            </a:p>
          </p:txBody>
        </p:sp>
      </p:grpSp>
      <p:grpSp>
        <p:nvGrpSpPr>
          <p:cNvPr id="117" name="群組 116"/>
          <p:cNvGrpSpPr/>
          <p:nvPr/>
        </p:nvGrpSpPr>
        <p:grpSpPr>
          <a:xfrm>
            <a:off x="1907704" y="3821184"/>
            <a:ext cx="1656184" cy="1115797"/>
            <a:chOff x="1907704" y="3821184"/>
            <a:chExt cx="1656184" cy="1115797"/>
          </a:xfrm>
        </p:grpSpPr>
        <p:sp>
          <p:nvSpPr>
            <p:cNvPr id="11" name="Shape 172"/>
            <p:cNvSpPr/>
            <p:nvPr/>
          </p:nvSpPr>
          <p:spPr>
            <a:xfrm>
              <a:off x="2699791" y="3821184"/>
              <a:ext cx="657795" cy="393640"/>
            </a:xfrm>
            <a:prstGeom prst="rect">
              <a:avLst/>
            </a:prstGeom>
            <a:noFill/>
            <a:ln w="19050" cap="flat" cmpd="sng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chemeClr val="tx1">
                    <a:lumMod val="95000"/>
                    <a:lumOff val="5000"/>
                  </a:schemeClr>
                </a:solidFill>
                <a:latin typeface="微軟正黑體"/>
                <a:ea typeface="微軟正黑體"/>
                <a:cs typeface="微軟正黑體"/>
                <a:sym typeface="Arial"/>
              </a:endParaRPr>
            </a:p>
          </p:txBody>
        </p:sp>
        <p:cxnSp>
          <p:nvCxnSpPr>
            <p:cNvPr id="58" name="Shape 181"/>
            <p:cNvCxnSpPr/>
            <p:nvPr/>
          </p:nvCxnSpPr>
          <p:spPr>
            <a:xfrm rot="5400000" flipH="1" flipV="1">
              <a:off x="2591780" y="4263938"/>
              <a:ext cx="432048" cy="360040"/>
            </a:xfrm>
            <a:prstGeom prst="bentConnector3">
              <a:avLst>
                <a:gd name="adj1" fmla="val 50000"/>
              </a:avLst>
            </a:prstGeom>
            <a:noFill/>
            <a:ln w="19050" cap="flat" cmpd="sng">
              <a:solidFill>
                <a:srgbClr val="FF8000"/>
              </a:solidFill>
              <a:prstDash val="solid"/>
              <a:round/>
              <a:headEnd type="none" w="med" len="med"/>
              <a:tailEnd type="oval" w="lg" len="lg"/>
            </a:ln>
          </p:spPr>
        </p:cxnSp>
        <p:sp>
          <p:nvSpPr>
            <p:cNvPr id="64" name="矩形 63"/>
            <p:cNvSpPr/>
            <p:nvPr/>
          </p:nvSpPr>
          <p:spPr>
            <a:xfrm>
              <a:off x="1907704" y="4659982"/>
              <a:ext cx="1656184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軟正黑體"/>
                  <a:ea typeface="微軟正黑體"/>
                  <a:cs typeface="微軟正黑體"/>
                </a:rPr>
                <a:t>2 x </a:t>
              </a:r>
              <a:r>
                <a:rPr lang="en-US" sz="1200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軟正黑體"/>
                  <a:ea typeface="微軟正黑體"/>
                  <a:cs typeface="微軟正黑體"/>
                </a:rPr>
                <a:t>GbE</a:t>
              </a:r>
              <a:r>
                <a:rPr lang="en-US" sz="12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軟正黑體"/>
                  <a:ea typeface="微軟正黑體"/>
                  <a:cs typeface="微軟正黑體"/>
                </a:rPr>
                <a:t> RJ-45 </a:t>
              </a:r>
              <a:r>
                <a:rPr lang="zh-TW" altLang="en-US" sz="12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軟正黑體"/>
                  <a:ea typeface="微軟正黑體"/>
                  <a:cs typeface="微軟正黑體"/>
                </a:rPr>
                <a:t>埠</a:t>
              </a:r>
              <a:endParaRPr lang="zh-TW" alt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微軟正黑體"/>
                <a:ea typeface="微軟正黑體"/>
                <a:cs typeface="微軟正黑體"/>
              </a:endParaRPr>
            </a:p>
          </p:txBody>
        </p:sp>
      </p:grpSp>
      <p:sp>
        <p:nvSpPr>
          <p:cNvPr id="65" name="Shape 108"/>
          <p:cNvSpPr/>
          <p:nvPr/>
        </p:nvSpPr>
        <p:spPr>
          <a:xfrm>
            <a:off x="1214414" y="1375223"/>
            <a:ext cx="6429420" cy="71437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Shape 148"/>
          <p:cNvSpPr/>
          <p:nvPr/>
        </p:nvSpPr>
        <p:spPr>
          <a:xfrm>
            <a:off x="5429256" y="1357304"/>
            <a:ext cx="500066" cy="714380"/>
          </a:xfrm>
          <a:prstGeom prst="chevron">
            <a:avLst>
              <a:gd name="adj" fmla="val 50000"/>
            </a:avLst>
          </a:prstGeom>
          <a:solidFill>
            <a:schemeClr val="lt1">
              <a:alpha val="17000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5572132" y="1446660"/>
            <a:ext cx="22860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srgbClr val="FF6600"/>
              </a:buClr>
              <a:buSzPct val="25000"/>
            </a:pPr>
            <a:r>
              <a:rPr lang="zh-TW" altLang="en-US" sz="18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前置獨立 </a:t>
            </a:r>
            <a:r>
              <a:rPr lang="en-US" altLang="zh-TW" sz="1800" b="1" dirty="0" err="1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GbE</a:t>
            </a:r>
            <a:r>
              <a:rPr lang="zh-TW" altLang="en-US" sz="180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、</a:t>
            </a:r>
            <a:endParaRPr lang="en-US" altLang="zh-TW" sz="1800" dirty="0" smtClean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  <a:p>
            <a:pPr lvl="0">
              <a:buClr>
                <a:srgbClr val="FF6600"/>
              </a:buClr>
              <a:buSzPct val="25000"/>
            </a:pPr>
            <a:r>
              <a:rPr lang="en-US" altLang="zh-TW" sz="18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10GbE </a:t>
            </a:r>
            <a:r>
              <a:rPr lang="zh-TW" altLang="en-US" sz="18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網路</a:t>
            </a:r>
            <a:r>
              <a:rPr lang="en-US" altLang="zh-TW" sz="18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LED</a:t>
            </a:r>
            <a:endParaRPr lang="zh-TW" altLang="en-US" sz="18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4" name="Shape 165" descr="D:\Users\Joan Hsieh\Desktop\TS-431XU_SE\Photo\new\TS-431XU SE_Front.png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1458394" y="1486756"/>
            <a:ext cx="4012633" cy="513490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 w="38100" cap="sq">
            <a:solidFill>
              <a:schemeClr val="tx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16" name="群組 115"/>
          <p:cNvGrpSpPr/>
          <p:nvPr/>
        </p:nvGrpSpPr>
        <p:grpSpPr>
          <a:xfrm>
            <a:off x="3131840" y="3821184"/>
            <a:ext cx="1152128" cy="899773"/>
            <a:chOff x="3131840" y="3821184"/>
            <a:chExt cx="1152128" cy="899773"/>
          </a:xfrm>
        </p:grpSpPr>
        <p:sp>
          <p:nvSpPr>
            <p:cNvPr id="61" name="矩形 60"/>
            <p:cNvSpPr/>
            <p:nvPr/>
          </p:nvSpPr>
          <p:spPr>
            <a:xfrm>
              <a:off x="3131840" y="4443958"/>
              <a:ext cx="1152128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軟正黑體"/>
                  <a:ea typeface="微軟正黑體"/>
                  <a:cs typeface="微軟正黑體"/>
                </a:rPr>
                <a:t>4 x USB 3.0</a:t>
              </a:r>
              <a:r>
                <a:rPr lang="zh-TW" altLang="en-US" sz="12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軟正黑體"/>
                  <a:ea typeface="微軟正黑體"/>
                  <a:cs typeface="微軟正黑體"/>
                </a:rPr>
                <a:t>埠</a:t>
              </a:r>
              <a:endParaRPr lang="zh-TW" alt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微軟正黑體"/>
                <a:ea typeface="微軟正黑體"/>
                <a:cs typeface="微軟正黑體"/>
              </a:endParaRPr>
            </a:p>
          </p:txBody>
        </p:sp>
        <p:sp>
          <p:nvSpPr>
            <p:cNvPr id="42" name="Shape 172"/>
            <p:cNvSpPr/>
            <p:nvPr/>
          </p:nvSpPr>
          <p:spPr>
            <a:xfrm>
              <a:off x="3345221" y="3821184"/>
              <a:ext cx="583838" cy="393640"/>
            </a:xfrm>
            <a:prstGeom prst="rect">
              <a:avLst/>
            </a:prstGeom>
            <a:noFill/>
            <a:ln w="19050" cap="flat" cmpd="sng">
              <a:solidFill>
                <a:srgbClr val="FF8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chemeClr val="tx1">
                    <a:lumMod val="95000"/>
                    <a:lumOff val="5000"/>
                  </a:schemeClr>
                </a:solidFill>
                <a:latin typeface="微軟正黑體"/>
                <a:ea typeface="微軟正黑體"/>
                <a:cs typeface="微軟正黑體"/>
                <a:sym typeface="Arial"/>
              </a:endParaRPr>
            </a:p>
          </p:txBody>
        </p:sp>
        <p:cxnSp>
          <p:nvCxnSpPr>
            <p:cNvPr id="85" name="Shape 181"/>
            <p:cNvCxnSpPr/>
            <p:nvPr/>
          </p:nvCxnSpPr>
          <p:spPr>
            <a:xfrm flipV="1">
              <a:off x="3635896" y="4227934"/>
              <a:ext cx="0" cy="216022"/>
            </a:xfrm>
            <a:prstGeom prst="straightConnector1">
              <a:avLst/>
            </a:prstGeom>
            <a:noFill/>
            <a:ln w="19050" cap="flat" cmpd="sng">
              <a:solidFill>
                <a:srgbClr val="FF8000"/>
              </a:solidFill>
              <a:prstDash val="solid"/>
              <a:round/>
              <a:headEnd type="none" w="med" len="med"/>
              <a:tailEnd type="oval" w="lg" len="lg"/>
            </a:ln>
          </p:spPr>
        </p:cxnSp>
      </p:grpSp>
      <p:grpSp>
        <p:nvGrpSpPr>
          <p:cNvPr id="118" name="群組 117"/>
          <p:cNvGrpSpPr/>
          <p:nvPr/>
        </p:nvGrpSpPr>
        <p:grpSpPr>
          <a:xfrm>
            <a:off x="755576" y="3857634"/>
            <a:ext cx="1296144" cy="1079347"/>
            <a:chOff x="755576" y="3857634"/>
            <a:chExt cx="1296144" cy="1079347"/>
          </a:xfrm>
        </p:grpSpPr>
        <p:sp>
          <p:nvSpPr>
            <p:cNvPr id="10" name="Shape 171"/>
            <p:cNvSpPr/>
            <p:nvPr/>
          </p:nvSpPr>
          <p:spPr>
            <a:xfrm>
              <a:off x="1187624" y="3857634"/>
              <a:ext cx="360040" cy="370300"/>
            </a:xfrm>
            <a:prstGeom prst="rect">
              <a:avLst/>
            </a:prstGeom>
            <a:noFill/>
            <a:ln w="19050" cap="flat" cmpd="sng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chemeClr val="tx1">
                    <a:lumMod val="95000"/>
                    <a:lumOff val="5000"/>
                  </a:schemeClr>
                </a:solidFill>
                <a:latin typeface="微軟正黑體"/>
                <a:ea typeface="微軟正黑體"/>
                <a:cs typeface="微軟正黑體"/>
                <a:sym typeface="Arial"/>
              </a:endParaRPr>
            </a:p>
          </p:txBody>
        </p:sp>
        <p:sp>
          <p:nvSpPr>
            <p:cNvPr id="62" name="Shape 195"/>
            <p:cNvSpPr txBox="1"/>
            <p:nvPr/>
          </p:nvSpPr>
          <p:spPr>
            <a:xfrm>
              <a:off x="755576" y="4443958"/>
              <a:ext cx="1296144" cy="49302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lvl="0" algn="ctr">
                <a:buClr>
                  <a:srgbClr val="595959"/>
                </a:buClr>
                <a:buSzPct val="25000"/>
              </a:pPr>
              <a:r>
                <a:rPr lang="zh-TW" altLang="en-US" sz="12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軟正黑體"/>
                  <a:ea typeface="微軟正黑體"/>
                  <a:cs typeface="微軟正黑體"/>
                </a:rPr>
                <a:t>內建</a:t>
              </a:r>
              <a:r>
                <a:rPr lang="en-US" altLang="zh-TW" sz="12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軟正黑體"/>
                  <a:ea typeface="微軟正黑體"/>
                  <a:cs typeface="微軟正黑體"/>
                </a:rPr>
                <a:t>1 x 10GbE SFP+ </a:t>
              </a:r>
              <a:r>
                <a:rPr lang="zh-TW" altLang="en-US" sz="12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軟正黑體"/>
                  <a:ea typeface="微軟正黑體"/>
                  <a:cs typeface="微軟正黑體"/>
                </a:rPr>
                <a:t>埠</a:t>
              </a:r>
              <a:endParaRPr lang="zh-TW" sz="1200" i="0" u="none" strike="noStrike" cap="none" dirty="0">
                <a:solidFill>
                  <a:schemeClr val="tx1">
                    <a:lumMod val="95000"/>
                    <a:lumOff val="5000"/>
                  </a:schemeClr>
                </a:solidFill>
                <a:latin typeface="微軟正黑體"/>
                <a:ea typeface="微軟正黑體"/>
                <a:cs typeface="微軟正黑體"/>
                <a:sym typeface="Arial"/>
              </a:endParaRPr>
            </a:p>
          </p:txBody>
        </p:sp>
        <p:cxnSp>
          <p:nvCxnSpPr>
            <p:cNvPr id="110" name="Shape 181"/>
            <p:cNvCxnSpPr/>
            <p:nvPr/>
          </p:nvCxnSpPr>
          <p:spPr>
            <a:xfrm flipV="1">
              <a:off x="1367644" y="4227934"/>
              <a:ext cx="0" cy="216022"/>
            </a:xfrm>
            <a:prstGeom prst="straightConnector1">
              <a:avLst/>
            </a:prstGeom>
            <a:noFill/>
            <a:ln w="19050" cap="flat" cmpd="sng">
              <a:solidFill>
                <a:srgbClr val="FF8000"/>
              </a:solidFill>
              <a:prstDash val="solid"/>
              <a:round/>
              <a:headEnd type="none" w="med" len="med"/>
              <a:tailEnd type="oval" w="lg" len="lg"/>
            </a:ln>
          </p:spPr>
        </p:cxnSp>
      </p:grpSp>
      <p:grpSp>
        <p:nvGrpSpPr>
          <p:cNvPr id="86" name="群組 85"/>
          <p:cNvGrpSpPr/>
          <p:nvPr/>
        </p:nvGrpSpPr>
        <p:grpSpPr>
          <a:xfrm>
            <a:off x="4860032" y="4083918"/>
            <a:ext cx="997852" cy="648072"/>
            <a:chOff x="4860032" y="4083918"/>
            <a:chExt cx="997852" cy="648072"/>
          </a:xfrm>
        </p:grpSpPr>
        <p:sp>
          <p:nvSpPr>
            <p:cNvPr id="30" name="Shape 195"/>
            <p:cNvSpPr txBox="1"/>
            <p:nvPr/>
          </p:nvSpPr>
          <p:spPr>
            <a:xfrm>
              <a:off x="4860032" y="4443957"/>
              <a:ext cx="997852" cy="2880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lvl="0">
                <a:buClr>
                  <a:srgbClr val="595959"/>
                </a:buClr>
                <a:buSzPct val="25000"/>
              </a:pPr>
              <a:r>
                <a:rPr lang="en-US" altLang="zh-TW" sz="1200" dirty="0" smtClean="0"/>
                <a:t>Kensington </a:t>
              </a:r>
              <a:r>
                <a:rPr lang="zh-TW" altLang="en-US" sz="1200" dirty="0" smtClean="0">
                  <a:latin typeface="微軟正黑體" pitchFamily="34" charset="-120"/>
                  <a:ea typeface="微軟正黑體" pitchFamily="34" charset="-120"/>
                </a:rPr>
                <a:t>安全鎖</a:t>
              </a:r>
              <a:endParaRPr lang="zh-TW" alt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微軟正黑體" pitchFamily="34" charset="-120"/>
                <a:ea typeface="微軟正黑體" pitchFamily="34" charset="-120"/>
                <a:cs typeface="微軟正黑體"/>
              </a:endParaRPr>
            </a:p>
          </p:txBody>
        </p:sp>
        <p:cxnSp>
          <p:nvCxnSpPr>
            <p:cNvPr id="129" name="Shape 181"/>
            <p:cNvCxnSpPr/>
            <p:nvPr/>
          </p:nvCxnSpPr>
          <p:spPr>
            <a:xfrm flipH="1" flipV="1">
              <a:off x="5292080" y="4083918"/>
              <a:ext cx="10087" cy="352138"/>
            </a:xfrm>
            <a:prstGeom prst="straightConnector1">
              <a:avLst/>
            </a:prstGeom>
            <a:noFill/>
            <a:ln w="19050" cap="flat" cmpd="sng">
              <a:solidFill>
                <a:srgbClr val="FF8000"/>
              </a:solidFill>
              <a:prstDash val="solid"/>
              <a:round/>
              <a:headEnd type="none" w="med" len="med"/>
              <a:tailEnd type="oval" w="lg" len="lg"/>
            </a:ln>
          </p:spPr>
        </p:cxnSp>
      </p:grpSp>
      <p:grpSp>
        <p:nvGrpSpPr>
          <p:cNvPr id="84" name="群組 83"/>
          <p:cNvGrpSpPr/>
          <p:nvPr/>
        </p:nvGrpSpPr>
        <p:grpSpPr>
          <a:xfrm>
            <a:off x="1979712" y="3435846"/>
            <a:ext cx="4547667" cy="1429126"/>
            <a:chOff x="1979712" y="3435846"/>
            <a:chExt cx="4547667" cy="1429126"/>
          </a:xfrm>
        </p:grpSpPr>
        <p:sp>
          <p:nvSpPr>
            <p:cNvPr id="31" name="Shape 195"/>
            <p:cNvSpPr txBox="1"/>
            <p:nvPr/>
          </p:nvSpPr>
          <p:spPr>
            <a:xfrm>
              <a:off x="3779912" y="4659982"/>
              <a:ext cx="1152128" cy="20499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ct val="25000"/>
                <a:buFont typeface="Arial"/>
                <a:buNone/>
              </a:pPr>
              <a:r>
                <a:rPr lang="en-US" altLang="zh-TW" sz="12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軟正黑體"/>
                  <a:ea typeface="微軟正黑體"/>
                  <a:cs typeface="微軟正黑體"/>
                </a:rPr>
                <a:t>4</a:t>
              </a:r>
              <a:r>
                <a:rPr lang="en-US" altLang="zh-TW" sz="1200" i="0" u="none" strike="noStrike" cap="none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軟正黑體"/>
                  <a:ea typeface="微軟正黑體"/>
                  <a:cs typeface="微軟正黑體"/>
                  <a:sym typeface="Arial"/>
                </a:rPr>
                <a:t>cm</a:t>
              </a:r>
              <a:r>
                <a:rPr lang="zh-TW" altLang="en-US" sz="1200" i="0" u="none" strike="noStrike" cap="none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軟正黑體"/>
                  <a:ea typeface="微軟正黑體"/>
                  <a:cs typeface="微軟正黑體"/>
                  <a:sym typeface="Arial"/>
                </a:rPr>
                <a:t>系統風扇</a:t>
              </a:r>
              <a:endParaRPr lang="zh-TW" sz="1200" i="0" u="none" strike="noStrike" cap="none" dirty="0">
                <a:solidFill>
                  <a:schemeClr val="tx1">
                    <a:lumMod val="95000"/>
                    <a:lumOff val="5000"/>
                  </a:schemeClr>
                </a:solidFill>
                <a:latin typeface="微軟正黑體"/>
                <a:ea typeface="微軟正黑體"/>
                <a:cs typeface="微軟正黑體"/>
                <a:sym typeface="Arial"/>
              </a:endParaRPr>
            </a:p>
          </p:txBody>
        </p:sp>
        <p:sp>
          <p:nvSpPr>
            <p:cNvPr id="32" name="Shape 171"/>
            <p:cNvSpPr/>
            <p:nvPr/>
          </p:nvSpPr>
          <p:spPr>
            <a:xfrm>
              <a:off x="1979712" y="3643338"/>
              <a:ext cx="648072" cy="656604"/>
            </a:xfrm>
            <a:prstGeom prst="rect">
              <a:avLst/>
            </a:prstGeom>
            <a:noFill/>
            <a:ln w="19050" cap="flat" cmpd="sng">
              <a:solidFill>
                <a:schemeClr val="accent4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" name="Shape 171"/>
            <p:cNvSpPr/>
            <p:nvPr/>
          </p:nvSpPr>
          <p:spPr>
            <a:xfrm>
              <a:off x="4067944" y="3651870"/>
              <a:ext cx="648072" cy="656604"/>
            </a:xfrm>
            <a:prstGeom prst="rect">
              <a:avLst/>
            </a:prstGeom>
            <a:noFill/>
            <a:ln w="19050" cap="flat" cmpd="sng">
              <a:solidFill>
                <a:srgbClr val="FF8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Shape 171"/>
            <p:cNvSpPr/>
            <p:nvPr/>
          </p:nvSpPr>
          <p:spPr>
            <a:xfrm>
              <a:off x="5879307" y="3651870"/>
              <a:ext cx="648072" cy="656604"/>
            </a:xfrm>
            <a:prstGeom prst="rect">
              <a:avLst/>
            </a:prstGeom>
            <a:noFill/>
            <a:ln w="19050" cap="flat" cmpd="sng">
              <a:solidFill>
                <a:srgbClr val="FF8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26" name="Shape 181"/>
            <p:cNvCxnSpPr/>
            <p:nvPr/>
          </p:nvCxnSpPr>
          <p:spPr>
            <a:xfrm flipH="1" flipV="1">
              <a:off x="4386937" y="4299942"/>
              <a:ext cx="10087" cy="352138"/>
            </a:xfrm>
            <a:prstGeom prst="straightConnector1">
              <a:avLst/>
            </a:prstGeom>
            <a:noFill/>
            <a:ln w="19050" cap="flat" cmpd="sng">
              <a:solidFill>
                <a:srgbClr val="FF8000"/>
              </a:solidFill>
              <a:prstDash val="solid"/>
              <a:round/>
              <a:headEnd type="none" w="med" len="med"/>
              <a:tailEnd type="oval" w="lg" len="lg"/>
            </a:ln>
          </p:spPr>
        </p:cxnSp>
        <p:grpSp>
          <p:nvGrpSpPr>
            <p:cNvPr id="153" name="群組 152"/>
            <p:cNvGrpSpPr/>
            <p:nvPr/>
          </p:nvGrpSpPr>
          <p:grpSpPr>
            <a:xfrm>
              <a:off x="2303748" y="3435846"/>
              <a:ext cx="3924436" cy="216024"/>
              <a:chOff x="2303748" y="3435846"/>
              <a:chExt cx="3924436" cy="216024"/>
            </a:xfrm>
          </p:grpSpPr>
          <p:cxnSp>
            <p:nvCxnSpPr>
              <p:cNvPr id="141" name="肘形接點 140"/>
              <p:cNvCxnSpPr>
                <a:stCxn id="32" idx="0"/>
              </p:cNvCxnSpPr>
              <p:nvPr/>
            </p:nvCxnSpPr>
            <p:spPr>
              <a:xfrm rot="5400000" flipH="1" flipV="1">
                <a:off x="3298124" y="2441470"/>
                <a:ext cx="207492" cy="2196244"/>
              </a:xfrm>
              <a:prstGeom prst="bentConnector2">
                <a:avLst/>
              </a:prstGeom>
              <a:ln>
                <a:solidFill>
                  <a:schemeClr val="accent1">
                    <a:lumMod val="75000"/>
                  </a:schemeClr>
                </a:solidFill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" name="肘形接點 144"/>
              <p:cNvCxnSpPr>
                <a:stCxn id="40" idx="0"/>
              </p:cNvCxnSpPr>
              <p:nvPr/>
            </p:nvCxnSpPr>
            <p:spPr>
              <a:xfrm rot="5400000" flipH="1" flipV="1">
                <a:off x="5202070" y="2625756"/>
                <a:ext cx="216024" cy="1836204"/>
              </a:xfrm>
              <a:prstGeom prst="bentConnector2">
                <a:avLst/>
              </a:prstGeom>
              <a:ln>
                <a:solidFill>
                  <a:schemeClr val="accent1">
                    <a:lumMod val="75000"/>
                  </a:schemeClr>
                </a:solidFill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直線接點 149"/>
              <p:cNvCxnSpPr/>
              <p:nvPr/>
            </p:nvCxnSpPr>
            <p:spPr>
              <a:xfrm>
                <a:off x="6228184" y="3435846"/>
                <a:ext cx="0" cy="216024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79" name="群組 78"/>
          <p:cNvGrpSpPr/>
          <p:nvPr/>
        </p:nvGrpSpPr>
        <p:grpSpPr>
          <a:xfrm>
            <a:off x="7143768" y="2214560"/>
            <a:ext cx="1714512" cy="428628"/>
            <a:chOff x="7143768" y="2214560"/>
            <a:chExt cx="1714512" cy="428628"/>
          </a:xfrm>
        </p:grpSpPr>
        <p:cxnSp>
          <p:nvCxnSpPr>
            <p:cNvPr id="38" name="Shape 181"/>
            <p:cNvCxnSpPr>
              <a:stCxn id="56" idx="1"/>
            </p:cNvCxnSpPr>
            <p:nvPr/>
          </p:nvCxnSpPr>
          <p:spPr>
            <a:xfrm rot="10800000" flipV="1">
              <a:off x="7143768" y="2357436"/>
              <a:ext cx="857256" cy="285752"/>
            </a:xfrm>
            <a:prstGeom prst="bentConnector3">
              <a:avLst>
                <a:gd name="adj1" fmla="val 50000"/>
              </a:avLst>
            </a:prstGeom>
            <a:noFill/>
            <a:ln w="19050" cap="flat" cmpd="sng">
              <a:solidFill>
                <a:srgbClr val="FF8000"/>
              </a:solidFill>
              <a:prstDash val="solid"/>
              <a:round/>
              <a:headEnd type="none" w="med" len="med"/>
              <a:tailEnd type="oval" w="lg" len="lg"/>
            </a:ln>
          </p:spPr>
        </p:cxnSp>
        <p:sp>
          <p:nvSpPr>
            <p:cNvPr id="56" name="Shape 195"/>
            <p:cNvSpPr txBox="1"/>
            <p:nvPr/>
          </p:nvSpPr>
          <p:spPr>
            <a:xfrm>
              <a:off x="8001024" y="2214560"/>
              <a:ext cx="857256" cy="28575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lvl="0">
                <a:buClr>
                  <a:srgbClr val="595959"/>
                </a:buClr>
                <a:buSzPct val="25000"/>
              </a:pPr>
              <a:r>
                <a:rPr lang="zh-TW" altLang="en-US" sz="1200" dirty="0" smtClean="0">
                  <a:solidFill>
                    <a:srgbClr val="0D0D0D"/>
                  </a:solidFill>
                  <a:latin typeface="微軟正黑體" pitchFamily="34" charset="-120"/>
                  <a:ea typeface="微軟正黑體" pitchFamily="34" charset="-120"/>
                </a:rPr>
                <a:t>電源鍵</a:t>
              </a:r>
              <a:endParaRPr lang="zh-TW" altLang="en-US" sz="1200" dirty="0">
                <a:solidFill>
                  <a:srgbClr val="0D0D0D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grpSp>
        <p:nvGrpSpPr>
          <p:cNvPr id="83" name="群組 82"/>
          <p:cNvGrpSpPr/>
          <p:nvPr/>
        </p:nvGrpSpPr>
        <p:grpSpPr>
          <a:xfrm>
            <a:off x="0" y="4214824"/>
            <a:ext cx="928662" cy="642942"/>
            <a:chOff x="0" y="4214824"/>
            <a:chExt cx="928662" cy="642942"/>
          </a:xfrm>
        </p:grpSpPr>
        <p:sp>
          <p:nvSpPr>
            <p:cNvPr id="74" name="Shape 195"/>
            <p:cNvSpPr txBox="1"/>
            <p:nvPr/>
          </p:nvSpPr>
          <p:spPr>
            <a:xfrm>
              <a:off x="0" y="4643452"/>
              <a:ext cx="928662" cy="21431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ct val="25000"/>
                <a:buFont typeface="Arial"/>
                <a:buNone/>
              </a:pPr>
              <a:r>
                <a:rPr lang="zh-TW" altLang="en-US" sz="1200" i="0" u="none" strike="noStrike" cap="none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軟正黑體" pitchFamily="34" charset="-120"/>
                  <a:ea typeface="微軟正黑體" pitchFamily="34" charset="-120"/>
                  <a:sym typeface="Arial"/>
                </a:rPr>
                <a:t>系統重置</a:t>
              </a:r>
              <a:endParaRPr lang="zh-TW" sz="1200" i="0" u="none" strike="noStrike" cap="none" dirty="0">
                <a:solidFill>
                  <a:schemeClr val="tx1">
                    <a:lumMod val="95000"/>
                    <a:lumOff val="5000"/>
                  </a:schemeClr>
                </a:solidFill>
                <a:latin typeface="微軟正黑體" pitchFamily="34" charset="-120"/>
                <a:ea typeface="微軟正黑體" pitchFamily="34" charset="-120"/>
                <a:sym typeface="Arial"/>
              </a:endParaRPr>
            </a:p>
          </p:txBody>
        </p:sp>
        <p:cxnSp>
          <p:nvCxnSpPr>
            <p:cNvPr id="75" name="Shape 181"/>
            <p:cNvCxnSpPr/>
            <p:nvPr/>
          </p:nvCxnSpPr>
          <p:spPr>
            <a:xfrm rot="5400000" flipH="1" flipV="1">
              <a:off x="428596" y="4214824"/>
              <a:ext cx="428628" cy="428628"/>
            </a:xfrm>
            <a:prstGeom prst="bentConnector3">
              <a:avLst>
                <a:gd name="adj1" fmla="val 50000"/>
              </a:avLst>
            </a:prstGeom>
            <a:noFill/>
            <a:ln w="19050" cap="flat" cmpd="sng">
              <a:solidFill>
                <a:srgbClr val="FF8000"/>
              </a:solidFill>
              <a:prstDash val="solid"/>
              <a:round/>
              <a:headEnd type="none" w="med" len="med"/>
              <a:tailEnd type="oval" w="lg" len="lg"/>
            </a:ln>
          </p:spPr>
        </p:cxnSp>
      </p:grpSp>
      <p:sp>
        <p:nvSpPr>
          <p:cNvPr id="47" name="圓角矩形 46"/>
          <p:cNvSpPr/>
          <p:nvPr/>
        </p:nvSpPr>
        <p:spPr>
          <a:xfrm>
            <a:off x="3428992" y="1571618"/>
            <a:ext cx="1500198" cy="357190"/>
          </a:xfrm>
          <a:prstGeom prst="roundRect">
            <a:avLst>
              <a:gd name="adj" fmla="val 15597"/>
            </a:avLst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 smtClean="0"/>
              <a:t> </a:t>
            </a:r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Shape 149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0" y="1071552"/>
            <a:ext cx="4857752" cy="405809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TS-431XeU</a:t>
            </a:r>
            <a:r>
              <a:rPr lang="zh-TW" altLang="en-US" dirty="0" smtClean="0"/>
              <a:t> 靈活部署的</a:t>
            </a:r>
            <a:r>
              <a:rPr lang="zh-TW" altLang="en-US" dirty="0" smtClean="0">
                <a:solidFill>
                  <a:srgbClr val="FFFFFF"/>
                </a:solidFill>
              </a:rPr>
              <a:t>短機箱設計</a:t>
            </a:r>
            <a:endParaRPr lang="zh-TW" altLang="en-US" dirty="0"/>
          </a:p>
        </p:txBody>
      </p:sp>
      <p:grpSp>
        <p:nvGrpSpPr>
          <p:cNvPr id="39" name="群組 38"/>
          <p:cNvGrpSpPr/>
          <p:nvPr/>
        </p:nvGrpSpPr>
        <p:grpSpPr>
          <a:xfrm>
            <a:off x="1785918" y="3214692"/>
            <a:ext cx="2138010" cy="1457003"/>
            <a:chOff x="1693390" y="1216708"/>
            <a:chExt cx="2138010" cy="1457003"/>
          </a:xfrm>
        </p:grpSpPr>
        <p:sp>
          <p:nvSpPr>
            <p:cNvPr id="38" name="圓角矩形 37"/>
            <p:cNvSpPr/>
            <p:nvPr/>
          </p:nvSpPr>
          <p:spPr>
            <a:xfrm>
              <a:off x="1693390" y="1216708"/>
              <a:ext cx="2138010" cy="1357322"/>
            </a:xfrm>
            <a:prstGeom prst="roundRect">
              <a:avLst>
                <a:gd name="adj" fmla="val 10972"/>
              </a:avLst>
            </a:prstGeom>
            <a:solidFill>
              <a:schemeClr val="bg1">
                <a:alpha val="8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6" name="矩形 35"/>
            <p:cNvSpPr/>
            <p:nvPr/>
          </p:nvSpPr>
          <p:spPr>
            <a:xfrm>
              <a:off x="1693390" y="1288716"/>
              <a:ext cx="2138010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457200" lvl="0" indent="-381000">
                <a:buSzPct val="25000"/>
              </a:pPr>
              <a:r>
                <a:rPr lang="zh-TW" altLang="en-US" b="1" dirty="0" smtClean="0">
                  <a:latin typeface="微軟正黑體" pitchFamily="34" charset="-120"/>
                  <a:ea typeface="微軟正黑體" pitchFamily="34" charset="-120"/>
                  <a:cs typeface="Arimo"/>
                  <a:sym typeface="Arimo"/>
                </a:rPr>
                <a:t>搭配選購 </a:t>
              </a:r>
              <a:endParaRPr lang="en-US" altLang="zh-TW" b="1" dirty="0" smtClean="0">
                <a:latin typeface="微軟正黑體" pitchFamily="34" charset="-120"/>
                <a:ea typeface="微軟正黑體" pitchFamily="34" charset="-120"/>
                <a:cs typeface="Arimo"/>
                <a:sym typeface="Arimo"/>
              </a:endParaRPr>
            </a:p>
            <a:p>
              <a:pPr marL="457200" lvl="0" indent="-381000">
                <a:buSzPct val="25000"/>
              </a:pPr>
              <a:r>
                <a:rPr lang="en-US" altLang="zh-TW" b="1" dirty="0" smtClean="0">
                  <a:solidFill>
                    <a:srgbClr val="000090"/>
                  </a:solidFill>
                  <a:latin typeface="微軟正黑體" pitchFamily="34" charset="-120"/>
                  <a:ea typeface="微軟正黑體" pitchFamily="34" charset="-120"/>
                  <a:cs typeface="Arimo"/>
                  <a:sym typeface="Arimo"/>
                </a:rPr>
                <a:t>RAIL-B02 </a:t>
              </a:r>
              <a:r>
                <a:rPr lang="zh-TW" altLang="en-US" b="1" dirty="0" smtClean="0">
                  <a:solidFill>
                    <a:srgbClr val="000090"/>
                  </a:solidFill>
                  <a:latin typeface="微軟正黑體" pitchFamily="34" charset="-120"/>
                  <a:ea typeface="微軟正黑體" pitchFamily="34" charset="-120"/>
                  <a:cs typeface="Arimo"/>
                  <a:sym typeface="Arimo"/>
                </a:rPr>
                <a:t>滑軌套件組</a:t>
              </a:r>
              <a:r>
                <a:rPr lang="zh-TW" altLang="en-US" b="1" dirty="0" smtClean="0">
                  <a:latin typeface="微軟正黑體" pitchFamily="34" charset="-120"/>
                  <a:ea typeface="微軟正黑體" pitchFamily="34" charset="-120"/>
                </a:rPr>
                <a:t> </a:t>
              </a:r>
            </a:p>
            <a:p>
              <a:pPr marL="457200" lvl="0" indent="-381000">
                <a:buSzPct val="25000"/>
              </a:pPr>
              <a:r>
                <a:rPr lang="zh-TW" altLang="en-US" b="1" dirty="0" smtClean="0">
                  <a:latin typeface="微軟正黑體" pitchFamily="34" charset="-120"/>
                  <a:ea typeface="微軟正黑體" pitchFamily="34" charset="-120"/>
                  <a:cs typeface="Arimo"/>
                  <a:sym typeface="Arimo"/>
                </a:rPr>
                <a:t>即可安裝於各式符合 </a:t>
              </a:r>
              <a:endParaRPr lang="en-US" altLang="zh-TW" b="1" dirty="0" smtClean="0">
                <a:latin typeface="微軟正黑體" pitchFamily="34" charset="-120"/>
                <a:ea typeface="微軟正黑體" pitchFamily="34" charset="-120"/>
                <a:cs typeface="Arimo"/>
                <a:sym typeface="Arimo"/>
              </a:endParaRPr>
            </a:p>
            <a:p>
              <a:pPr marL="457200" lvl="0" indent="-381000">
                <a:buSzPct val="25000"/>
              </a:pPr>
              <a:r>
                <a:rPr lang="en-US" altLang="zh-TW" b="1" dirty="0" smtClean="0">
                  <a:latin typeface="微軟正黑體" pitchFamily="34" charset="-120"/>
                  <a:ea typeface="微軟正黑體" pitchFamily="34" charset="-120"/>
                  <a:cs typeface="Arimo"/>
                  <a:sym typeface="Arimo"/>
                </a:rPr>
                <a:t>ANSI/EIA-RS-310-D </a:t>
              </a:r>
            </a:p>
            <a:p>
              <a:pPr marL="457200" lvl="0" indent="-381000">
                <a:buSzPct val="25000"/>
              </a:pPr>
              <a:r>
                <a:rPr lang="zh-TW" altLang="en-US" b="1" dirty="0" smtClean="0">
                  <a:latin typeface="微軟正黑體" pitchFamily="34" charset="-120"/>
                  <a:ea typeface="微軟正黑體" pitchFamily="34" charset="-120"/>
                  <a:cs typeface="Arimo"/>
                  <a:sym typeface="Arimo"/>
                </a:rPr>
                <a:t>標準 </a:t>
              </a:r>
              <a:r>
                <a:rPr lang="en-US" altLang="zh-TW" b="1" dirty="0" smtClean="0">
                  <a:solidFill>
                    <a:srgbClr val="303F97"/>
                  </a:solidFill>
                  <a:latin typeface="微軟正黑體" pitchFamily="34" charset="-120"/>
                  <a:ea typeface="微軟正黑體" pitchFamily="34" charset="-120"/>
                  <a:cs typeface="Arimo"/>
                  <a:sym typeface="Arimo"/>
                </a:rPr>
                <a:t>19</a:t>
              </a:r>
              <a:r>
                <a:rPr lang="zh-TW" altLang="en-US" b="1" dirty="0" smtClean="0">
                  <a:latin typeface="微軟正黑體" pitchFamily="34" charset="-120"/>
                  <a:ea typeface="微軟正黑體" pitchFamily="34" charset="-120"/>
                  <a:cs typeface="Arimo"/>
                  <a:sym typeface="Arimo"/>
                </a:rPr>
                <a:t> 吋機櫃</a:t>
              </a:r>
            </a:p>
            <a:p>
              <a:pPr marL="457200" lvl="0" indent="-381000">
                <a:buSzPct val="133333"/>
              </a:pPr>
              <a:endParaRPr lang="zh-TW" altLang="en-US" dirty="0"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pic>
        <p:nvPicPr>
          <p:cNvPr id="3" name="圖片 2" descr="TS-431XeU_俯角尺寸-去底_W120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7554" y="1071552"/>
            <a:ext cx="5572198" cy="36247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圓角矩形 49"/>
          <p:cNvSpPr/>
          <p:nvPr/>
        </p:nvSpPr>
        <p:spPr>
          <a:xfrm>
            <a:off x="3923928" y="2928940"/>
            <a:ext cx="3648468" cy="1071570"/>
          </a:xfrm>
          <a:prstGeom prst="roundRect">
            <a:avLst>
              <a:gd name="adj" fmla="val 0"/>
            </a:avLst>
          </a:prstGeom>
          <a:solidFill>
            <a:schemeClr val="accent1">
              <a:lumMod val="75000"/>
              <a:alpha val="14000"/>
            </a:schemeClr>
          </a:solidFill>
          <a:ln>
            <a:noFill/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5" name="圓角矩形 44"/>
          <p:cNvSpPr/>
          <p:nvPr/>
        </p:nvSpPr>
        <p:spPr>
          <a:xfrm>
            <a:off x="3923928" y="1419622"/>
            <a:ext cx="4752528" cy="1295004"/>
          </a:xfrm>
          <a:prstGeom prst="roundRect">
            <a:avLst>
              <a:gd name="adj" fmla="val 0"/>
            </a:avLst>
          </a:prstGeom>
          <a:solidFill>
            <a:srgbClr val="06C0D4">
              <a:alpha val="28000"/>
            </a:srgbClr>
          </a:solidFill>
          <a:ln>
            <a:noFill/>
          </a:ln>
          <a:effectLst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精巧機身 ─</a:t>
            </a:r>
            <a:r>
              <a:rPr lang="zh-TW" altLang="en-US" b="0" dirty="0" smtClean="0"/>
              <a:t> </a:t>
            </a:r>
            <a:r>
              <a:rPr lang="zh-TW" altLang="en-US" dirty="0" smtClean="0"/>
              <a:t>高效節能，低噪寧靜</a:t>
            </a:r>
            <a:endParaRPr lang="zh-TW" altLang="en-US" dirty="0"/>
          </a:p>
        </p:txBody>
      </p:sp>
      <p:sp>
        <p:nvSpPr>
          <p:cNvPr id="5" name="Shape 187"/>
          <p:cNvSpPr txBox="1"/>
          <p:nvPr/>
        </p:nvSpPr>
        <p:spPr>
          <a:xfrm>
            <a:off x="179512" y="1347615"/>
            <a:ext cx="2392224" cy="58119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>
              <a:buClr>
                <a:srgbClr val="595959"/>
              </a:buClr>
              <a:buSzPct val="25000"/>
            </a:pPr>
            <a:r>
              <a:rPr lang="zh-TW" altLang="en-US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內建 </a:t>
            </a:r>
            <a:r>
              <a:rPr lang="en-US" altLang="zh-TW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100W </a:t>
            </a:r>
            <a:r>
              <a:rPr lang="zh-TW" altLang="en-US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開放式 </a:t>
            </a:r>
            <a:r>
              <a:rPr lang="en-US" altLang="zh-TW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(open frame) </a:t>
            </a:r>
            <a:r>
              <a:rPr lang="zh-TW" altLang="en-US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低噪音無風扇電源供應器</a:t>
            </a:r>
            <a:endParaRPr lang="zh-TW" altLang="en-US" sz="1200" dirty="0">
              <a:solidFill>
                <a:schemeClr val="tx1">
                  <a:lumMod val="95000"/>
                  <a:lumOff val="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1" name="Shape 353"/>
          <p:cNvSpPr txBox="1"/>
          <p:nvPr/>
        </p:nvSpPr>
        <p:spPr>
          <a:xfrm>
            <a:off x="2786050" y="1347614"/>
            <a:ext cx="936104" cy="43204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>
              <a:buClr>
                <a:srgbClr val="595959"/>
              </a:buClr>
              <a:buSzPct val="25000"/>
            </a:pPr>
            <a:r>
              <a:rPr lang="en-US" altLang="zh-TW" sz="1200" dirty="0" smtClean="0">
                <a:latin typeface="微軟正黑體" pitchFamily="34" charset="-120"/>
                <a:ea typeface="微軟正黑體" pitchFamily="34" charset="-120"/>
              </a:rPr>
              <a:t>3 </a:t>
            </a:r>
            <a:r>
              <a:rPr lang="zh-TW" altLang="en-US" sz="1200" dirty="0" smtClean="0">
                <a:latin typeface="微軟正黑體" pitchFamily="34" charset="-120"/>
                <a:ea typeface="微軟正黑體" pitchFamily="34" charset="-120"/>
              </a:rPr>
              <a:t>個 </a:t>
            </a:r>
            <a:r>
              <a:rPr lang="en-US" altLang="zh-TW" sz="1200" dirty="0" smtClean="0">
                <a:latin typeface="微軟正黑體" pitchFamily="34" charset="-120"/>
                <a:ea typeface="微軟正黑體" pitchFamily="34" charset="-120"/>
              </a:rPr>
              <a:t>4cm </a:t>
            </a:r>
            <a:r>
              <a:rPr lang="zh-TW" altLang="en-US" sz="1200" dirty="0" smtClean="0">
                <a:latin typeface="微軟正黑體" pitchFamily="34" charset="-120"/>
                <a:ea typeface="微軟正黑體" pitchFamily="34" charset="-120"/>
              </a:rPr>
              <a:t>靜音風扇</a:t>
            </a:r>
            <a:endParaRPr lang="zh-TW" sz="1200" b="0" i="0" u="none" strike="noStrike" cap="none" dirty="0">
              <a:solidFill>
                <a:schemeClr val="tx1">
                  <a:lumMod val="95000"/>
                  <a:lumOff val="5000"/>
                </a:schemeClr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sp>
        <p:nvSpPr>
          <p:cNvPr id="27" name="Shape 348"/>
          <p:cNvSpPr txBox="1"/>
          <p:nvPr/>
        </p:nvSpPr>
        <p:spPr>
          <a:xfrm>
            <a:off x="357158" y="4214824"/>
            <a:ext cx="5078938" cy="119091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zh-TW" sz="1000" b="0" i="0" u="none" strike="noStrike" cap="none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耗電量測</a:t>
            </a:r>
            <a:r>
              <a:rPr lang="zh-TW" sz="1000" b="0" i="0" u="none" strike="noStrike" cap="none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試環境</a:t>
            </a:r>
            <a:r>
              <a:rPr lang="zh-TW" sz="1000" b="0" i="0" u="none" strike="noStrike" cap="none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：安裝四顆 </a:t>
            </a:r>
            <a:r>
              <a:rPr lang="zh-TW" sz="1000" b="0" i="0" u="none" strike="noStrike" cap="none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2TB </a:t>
            </a:r>
            <a:r>
              <a:rPr lang="en-US" altLang="zh-TW" sz="1000" b="0" i="0" u="none" strike="noStrike" cap="none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NAS</a:t>
            </a:r>
            <a:r>
              <a:rPr lang="zh-TW" altLang="en-US" sz="1000" b="0" i="0" u="none" strike="noStrike" cap="none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及</a:t>
            </a:r>
            <a:r>
              <a:rPr lang="zh-TW" sz="1000" b="0" i="0" u="none" strike="noStrike" cap="none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硬碟</a:t>
            </a:r>
            <a:endParaRPr lang="zh-TW" sz="1000" b="0" i="0" u="none" strike="noStrike" cap="none" dirty="0">
              <a:solidFill>
                <a:schemeClr val="tx1">
                  <a:lumMod val="85000"/>
                  <a:lumOff val="15000"/>
                </a:schemeClr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zh-TW" sz="1000" b="0" i="0" u="none" strike="noStrike" cap="none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噪音值測</a:t>
            </a:r>
            <a:r>
              <a:rPr lang="zh-TW" sz="1000" b="0" i="0" u="none" strike="noStrike" cap="none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試環境：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zh-TW" sz="1000" b="0" i="0" u="none" strike="noStrike" cap="none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參考</a:t>
            </a:r>
            <a:r>
              <a:rPr lang="zh-TW" sz="1000" b="0" i="0" u="none" strike="noStrike" cap="none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標準: ISO 7779 ; 依 Bay 數裝載最多數量硬碟 ; </a:t>
            </a:r>
            <a:r>
              <a:rPr lang="en-US" altLang="zh-TW" sz="1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sz="1000" b="0" i="0" u="none" strike="noStrike" cap="none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以 </a:t>
            </a:r>
            <a:r>
              <a:rPr lang="zh-TW" sz="1000" b="0" i="0" u="none" strike="noStrike" cap="none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Bystander Position 測量 ; </a:t>
            </a:r>
            <a:endParaRPr lang="en-US" altLang="zh-TW" sz="1000" b="0" i="0" u="none" strike="noStrike" cap="none" dirty="0" smtClean="0">
              <a:solidFill>
                <a:schemeClr val="tx1">
                  <a:lumMod val="85000"/>
                  <a:lumOff val="15000"/>
                </a:schemeClr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zh-TW" sz="1000" b="0" i="0" u="none" strike="noStrike" cap="none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取</a:t>
            </a:r>
            <a:r>
              <a:rPr lang="zh-TW" sz="1000" b="0" i="0" u="none" strike="noStrike" cap="none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機器運行</a:t>
            </a:r>
            <a:r>
              <a:rPr lang="zh-TW" sz="1000" b="0" i="0" u="none" strike="noStrike" cap="none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中前方一米處平均數據(</a:t>
            </a:r>
            <a:r>
              <a:rPr lang="zh-TW" sz="1000" b="0" i="0" u="none" strike="noStrike" cap="none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1U單電源機架伺服器參考值來自於 TS-431XU)</a:t>
            </a:r>
          </a:p>
        </p:txBody>
      </p:sp>
      <p:sp>
        <p:nvSpPr>
          <p:cNvPr id="35" name="矩形 34"/>
          <p:cNvSpPr/>
          <p:nvPr/>
        </p:nvSpPr>
        <p:spPr>
          <a:xfrm>
            <a:off x="4143372" y="3071816"/>
            <a:ext cx="12961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srgbClr val="595959"/>
              </a:buClr>
              <a:buSzPct val="25000"/>
            </a:pPr>
            <a:r>
              <a:rPr lang="zh-TW" altLang="en-US" sz="2800" b="1" dirty="0" smtClean="0">
                <a:solidFill>
                  <a:schemeClr val="accent1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噪音</a:t>
            </a:r>
            <a:endParaRPr lang="en-US" altLang="zh-TW" sz="2800" b="1" dirty="0" smtClean="0">
              <a:solidFill>
                <a:schemeClr val="accent1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43" name="群組 42"/>
          <p:cNvGrpSpPr/>
          <p:nvPr/>
        </p:nvGrpSpPr>
        <p:grpSpPr>
          <a:xfrm>
            <a:off x="179512" y="1635646"/>
            <a:ext cx="3540438" cy="2548646"/>
            <a:chOff x="395536" y="1635646"/>
            <a:chExt cx="3540438" cy="2548646"/>
          </a:xfrm>
        </p:grpSpPr>
        <p:grpSp>
          <p:nvGrpSpPr>
            <p:cNvPr id="26" name="群組 25"/>
            <p:cNvGrpSpPr/>
            <p:nvPr/>
          </p:nvGrpSpPr>
          <p:grpSpPr>
            <a:xfrm>
              <a:off x="395536" y="1635646"/>
              <a:ext cx="3540438" cy="2548646"/>
              <a:chOff x="1031562" y="1153791"/>
              <a:chExt cx="4044494" cy="2908686"/>
            </a:xfrm>
          </p:grpSpPr>
          <p:pic>
            <p:nvPicPr>
              <p:cNvPr id="4" name="Shape 186"/>
              <p:cNvPicPr preferRelativeResize="0"/>
              <p:nvPr/>
            </p:nvPicPr>
            <p:blipFill rotWithShape="1">
              <a:blip r:embed="rId3"/>
              <a:srcRect r="4434" b="2860"/>
              <a:stretch/>
            </p:blipFill>
            <p:spPr>
              <a:xfrm>
                <a:off x="1031562" y="1153791"/>
                <a:ext cx="4044494" cy="2908686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7" name="Shape 189"/>
              <p:cNvSpPr/>
              <p:nvPr/>
            </p:nvSpPr>
            <p:spPr>
              <a:xfrm>
                <a:off x="1764024" y="1796704"/>
                <a:ext cx="1239330" cy="771922"/>
              </a:xfrm>
              <a:prstGeom prst="rect">
                <a:avLst/>
              </a:prstGeom>
              <a:solidFill>
                <a:srgbClr val="7030A0">
                  <a:alpha val="30000"/>
                </a:srgbClr>
              </a:solidFill>
              <a:ln w="19050" cap="flat" cmpd="sng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微軟正黑體" pitchFamily="34" charset="-120"/>
                  <a:ea typeface="微軟正黑體" pitchFamily="34" charset="-120"/>
                  <a:sym typeface="Arial"/>
                </a:endParaRPr>
              </a:p>
            </p:txBody>
          </p:sp>
          <p:sp>
            <p:nvSpPr>
              <p:cNvPr id="20" name="Shape 189"/>
              <p:cNvSpPr/>
              <p:nvPr/>
            </p:nvSpPr>
            <p:spPr>
              <a:xfrm>
                <a:off x="1836032" y="1646874"/>
                <a:ext cx="2736304" cy="113823"/>
              </a:xfrm>
              <a:prstGeom prst="rect">
                <a:avLst/>
              </a:prstGeom>
              <a:solidFill>
                <a:srgbClr val="7030A0">
                  <a:alpha val="30000"/>
                </a:srgbClr>
              </a:solidFill>
              <a:ln w="19050" cap="flat" cmpd="sng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 dirty="0">
                  <a:solidFill>
                    <a:schemeClr val="lt1"/>
                  </a:solidFill>
                  <a:latin typeface="微軟正黑體" pitchFamily="34" charset="-120"/>
                  <a:ea typeface="微軟正黑體" pitchFamily="34" charset="-120"/>
                  <a:sym typeface="Arial"/>
                </a:endParaRPr>
              </a:p>
            </p:txBody>
          </p:sp>
        </p:grpSp>
        <p:cxnSp>
          <p:nvCxnSpPr>
            <p:cNvPr id="24" name="Shape 181"/>
            <p:cNvCxnSpPr>
              <a:endCxn id="7" idx="1"/>
            </p:cNvCxnSpPr>
            <p:nvPr/>
          </p:nvCxnSpPr>
          <p:spPr>
            <a:xfrm rot="16200000" flipH="1">
              <a:off x="563965" y="2064418"/>
              <a:ext cx="758376" cy="187119"/>
            </a:xfrm>
            <a:prstGeom prst="bentConnector2">
              <a:avLst/>
            </a:prstGeom>
            <a:noFill/>
            <a:ln w="19050" cap="flat" cmpd="sng">
              <a:solidFill>
                <a:srgbClr val="FF1199"/>
              </a:solidFill>
              <a:prstDash val="solid"/>
              <a:round/>
              <a:headEnd type="none" w="med" len="med"/>
              <a:tailEnd type="oval" w="lg" len="lg"/>
            </a:ln>
          </p:spPr>
        </p:cxnSp>
        <p:cxnSp>
          <p:nvCxnSpPr>
            <p:cNvPr id="38" name="Shape 181"/>
            <p:cNvCxnSpPr/>
            <p:nvPr/>
          </p:nvCxnSpPr>
          <p:spPr>
            <a:xfrm>
              <a:off x="3203848" y="1823304"/>
              <a:ext cx="0" cy="240193"/>
            </a:xfrm>
            <a:prstGeom prst="straightConnector1">
              <a:avLst/>
            </a:prstGeom>
            <a:noFill/>
            <a:ln w="19050" cap="flat" cmpd="sng">
              <a:solidFill>
                <a:srgbClr val="FF1199"/>
              </a:solidFill>
              <a:prstDash val="solid"/>
              <a:round/>
              <a:headEnd type="none" w="med" len="med"/>
              <a:tailEnd type="oval" w="lg" len="lg"/>
            </a:ln>
          </p:spPr>
        </p:cxnSp>
      </p:grpSp>
      <p:grpSp>
        <p:nvGrpSpPr>
          <p:cNvPr id="44" name="群組 43"/>
          <p:cNvGrpSpPr/>
          <p:nvPr/>
        </p:nvGrpSpPr>
        <p:grpSpPr>
          <a:xfrm>
            <a:off x="6732240" y="1563638"/>
            <a:ext cx="1728192" cy="887261"/>
            <a:chOff x="6732240" y="1563638"/>
            <a:chExt cx="1728192" cy="887261"/>
          </a:xfrm>
        </p:grpSpPr>
        <p:sp>
          <p:nvSpPr>
            <p:cNvPr id="49" name="Shape 232"/>
            <p:cNvSpPr/>
            <p:nvPr/>
          </p:nvSpPr>
          <p:spPr>
            <a:xfrm>
              <a:off x="6732240" y="1563638"/>
              <a:ext cx="1728192" cy="865236"/>
            </a:xfrm>
            <a:prstGeom prst="roundRect">
              <a:avLst>
                <a:gd name="adj" fmla="val 13182"/>
              </a:avLst>
            </a:prstGeom>
            <a:solidFill>
              <a:srgbClr val="06B4C6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  <a:sym typeface="Arial"/>
              </a:endParaRPr>
            </a:p>
          </p:txBody>
        </p:sp>
        <p:sp>
          <p:nvSpPr>
            <p:cNvPr id="29" name="矩形 28"/>
            <p:cNvSpPr/>
            <p:nvPr/>
          </p:nvSpPr>
          <p:spPr>
            <a:xfrm>
              <a:off x="6747630" y="1566886"/>
              <a:ext cx="1697412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硬碟休眠</a:t>
              </a:r>
              <a:endParaRPr lang="zh-TW" altLang="en-US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30" name="矩形 29"/>
            <p:cNvSpPr/>
            <p:nvPr/>
          </p:nvSpPr>
          <p:spPr>
            <a:xfrm>
              <a:off x="6881956" y="1835936"/>
              <a:ext cx="1428760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1800" b="1" dirty="0" smtClean="0">
                  <a:solidFill>
                    <a:srgbClr val="303F97"/>
                  </a:solidFill>
                  <a:latin typeface="+mn-lt"/>
                  <a:ea typeface="微軟正黑體" pitchFamily="34" charset="-120"/>
                </a:rPr>
                <a:t>12.42 W</a:t>
              </a:r>
              <a:endParaRPr lang="zh-TW" altLang="en-US" sz="1800" dirty="0">
                <a:solidFill>
                  <a:srgbClr val="303F97"/>
                </a:solidFill>
                <a:latin typeface="+mn-lt"/>
                <a:ea typeface="微軟正黑體" pitchFamily="34" charset="-120"/>
              </a:endParaRPr>
            </a:p>
          </p:txBody>
        </p:sp>
        <p:sp>
          <p:nvSpPr>
            <p:cNvPr id="28" name="矩形 27"/>
            <p:cNvSpPr/>
            <p:nvPr/>
          </p:nvSpPr>
          <p:spPr>
            <a:xfrm>
              <a:off x="7000892" y="2143122"/>
              <a:ext cx="1357322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TW" b="1" dirty="0" smtClean="0">
                  <a:solidFill>
                    <a:schemeClr val="bg1"/>
                  </a:solidFill>
                  <a:latin typeface="+mn-lt"/>
                  <a:ea typeface="微軟正黑體" pitchFamily="34" charset="-120"/>
                </a:rPr>
                <a:t>22.43W</a:t>
              </a:r>
              <a:r>
                <a:rPr lang="zh-TW" altLang="en-US" b="1" dirty="0" smtClean="0">
                  <a:solidFill>
                    <a:schemeClr val="bg1"/>
                  </a:solidFill>
                  <a:latin typeface="+mn-lt"/>
                  <a:ea typeface="微軟正黑體" pitchFamily="34" charset="-120"/>
                </a:rPr>
                <a:t> *</a:t>
              </a:r>
              <a:endParaRPr lang="zh-TW" altLang="en-US" dirty="0">
                <a:solidFill>
                  <a:schemeClr val="bg1"/>
                </a:solidFill>
                <a:latin typeface="+mn-lt"/>
                <a:ea typeface="微軟正黑體" pitchFamily="34" charset="-120"/>
              </a:endParaRPr>
            </a:p>
          </p:txBody>
        </p:sp>
      </p:grpSp>
      <p:sp>
        <p:nvSpPr>
          <p:cNvPr id="47" name="Shape 232"/>
          <p:cNvSpPr/>
          <p:nvPr/>
        </p:nvSpPr>
        <p:spPr>
          <a:xfrm>
            <a:off x="5357818" y="1563638"/>
            <a:ext cx="1252886" cy="865236"/>
          </a:xfrm>
          <a:prstGeom prst="roundRect">
            <a:avLst>
              <a:gd name="adj" fmla="val 13182"/>
            </a:avLst>
          </a:prstGeom>
          <a:solidFill>
            <a:srgbClr val="06B4C6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5624221" y="1564036"/>
            <a:ext cx="72008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運行</a:t>
            </a:r>
            <a:endParaRPr lang="zh-TW" altLang="en-US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5467132" y="1845228"/>
            <a:ext cx="979755" cy="369332"/>
          </a:xfrm>
          <a:prstGeom prst="rect">
            <a:avLst/>
          </a:prstGeom>
          <a:solidFill>
            <a:srgbClr val="FFFFFF"/>
          </a:solidFill>
        </p:spPr>
        <p:txBody>
          <a:bodyPr wrap="none">
            <a:spAutoFit/>
          </a:bodyPr>
          <a:lstStyle/>
          <a:p>
            <a:pPr algn="ctr"/>
            <a:r>
              <a:rPr lang="en-US" sz="1800" b="1" dirty="0" smtClean="0">
                <a:solidFill>
                  <a:srgbClr val="303F97"/>
                </a:solidFill>
                <a:latin typeface="+mn-lt"/>
                <a:ea typeface="微軟正黑體" pitchFamily="34" charset="-120"/>
              </a:rPr>
              <a:t>30.99W</a:t>
            </a:r>
            <a:endParaRPr lang="zh-TW" altLang="en-US" sz="1800" dirty="0">
              <a:solidFill>
                <a:srgbClr val="303F97"/>
              </a:solidFill>
              <a:latin typeface="+mn-lt"/>
              <a:ea typeface="微軟正黑體" pitchFamily="34" charset="-120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5500694" y="2169826"/>
            <a:ext cx="100013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b="1" dirty="0" smtClean="0">
                <a:solidFill>
                  <a:schemeClr val="bg1"/>
                </a:solidFill>
                <a:latin typeface="+mn-lt"/>
                <a:ea typeface="微軟正黑體" pitchFamily="34" charset="-120"/>
              </a:rPr>
              <a:t>36.99W</a:t>
            </a:r>
            <a:r>
              <a:rPr lang="zh-TW" altLang="en-US" b="1" dirty="0" smtClean="0">
                <a:solidFill>
                  <a:schemeClr val="bg1"/>
                </a:solidFill>
                <a:latin typeface="+mn-lt"/>
                <a:ea typeface="微軟正黑體" pitchFamily="34" charset="-120"/>
              </a:rPr>
              <a:t> *</a:t>
            </a:r>
            <a:endParaRPr lang="zh-TW" altLang="en-US" b="1" dirty="0" smtClean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/>
            <a:endParaRPr lang="zh-TW" altLang="en-US" b="1" dirty="0">
              <a:solidFill>
                <a:schemeClr val="bg1"/>
              </a:solidFill>
              <a:latin typeface="+mn-lt"/>
              <a:ea typeface="微軟正黑體" pitchFamily="34" charset="-120"/>
            </a:endParaRPr>
          </a:p>
        </p:txBody>
      </p:sp>
      <p:grpSp>
        <p:nvGrpSpPr>
          <p:cNvPr id="48" name="群組 47"/>
          <p:cNvGrpSpPr/>
          <p:nvPr/>
        </p:nvGrpSpPr>
        <p:grpSpPr>
          <a:xfrm>
            <a:off x="5357818" y="3071816"/>
            <a:ext cx="1714512" cy="717387"/>
            <a:chOff x="5500694" y="2643188"/>
            <a:chExt cx="1564796" cy="717387"/>
          </a:xfrm>
        </p:grpSpPr>
        <p:sp>
          <p:nvSpPr>
            <p:cNvPr id="32" name="Shape 232"/>
            <p:cNvSpPr/>
            <p:nvPr/>
          </p:nvSpPr>
          <p:spPr>
            <a:xfrm>
              <a:off x="5500694" y="2643188"/>
              <a:ext cx="1564796" cy="668658"/>
            </a:xfrm>
            <a:prstGeom prst="roundRect">
              <a:avLst>
                <a:gd name="adj" fmla="val 13182"/>
              </a:avLst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  <a:sym typeface="Arial"/>
              </a:endParaRPr>
            </a:p>
          </p:txBody>
        </p:sp>
        <p:sp>
          <p:nvSpPr>
            <p:cNvPr id="39" name="矩形 38"/>
            <p:cNvSpPr/>
            <p:nvPr/>
          </p:nvSpPr>
          <p:spPr>
            <a:xfrm>
              <a:off x="5611273" y="2728200"/>
              <a:ext cx="1343638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>
              <a:spAutoFit/>
            </a:bodyPr>
            <a:lstStyle/>
            <a:p>
              <a:pPr algn="ctr"/>
              <a:r>
                <a:rPr lang="en-US" sz="1800" b="1" dirty="0" smtClean="0">
                  <a:solidFill>
                    <a:schemeClr val="accent1">
                      <a:lumMod val="50000"/>
                    </a:schemeClr>
                  </a:solidFill>
                  <a:latin typeface="+mn-lt"/>
                  <a:ea typeface="微軟正黑體" pitchFamily="34" charset="-120"/>
                </a:rPr>
                <a:t>20.3 dB(A)</a:t>
              </a:r>
              <a:endParaRPr lang="zh-TW" altLang="en-US" sz="1800" dirty="0">
                <a:solidFill>
                  <a:schemeClr val="accent1">
                    <a:lumMod val="50000"/>
                  </a:schemeClr>
                </a:solidFill>
                <a:latin typeface="+mn-lt"/>
                <a:ea typeface="微軟正黑體" pitchFamily="34" charset="-120"/>
              </a:endParaRPr>
            </a:p>
          </p:txBody>
        </p:sp>
        <p:sp>
          <p:nvSpPr>
            <p:cNvPr id="40" name="矩形 39"/>
            <p:cNvSpPr/>
            <p:nvPr/>
          </p:nvSpPr>
          <p:spPr>
            <a:xfrm>
              <a:off x="5500694" y="3052798"/>
              <a:ext cx="1564795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TW" b="1" dirty="0" smtClean="0">
                  <a:solidFill>
                    <a:schemeClr val="bg1"/>
                  </a:solidFill>
                  <a:latin typeface="+mn-lt"/>
                  <a:ea typeface="微軟正黑體" pitchFamily="34" charset="-120"/>
                </a:rPr>
                <a:t>37.7</a:t>
              </a:r>
              <a:r>
                <a:rPr lang="zh-TW" altLang="en-US" b="1" dirty="0" smtClean="0">
                  <a:solidFill>
                    <a:schemeClr val="bg1"/>
                  </a:solidFill>
                  <a:latin typeface="+mn-lt"/>
                  <a:ea typeface="微軟正黑體" pitchFamily="34" charset="-120"/>
                </a:rPr>
                <a:t> </a:t>
              </a:r>
              <a:r>
                <a:rPr lang="en-US" altLang="zh-TW" b="1" dirty="0" smtClean="0">
                  <a:solidFill>
                    <a:schemeClr val="bg1"/>
                  </a:solidFill>
                  <a:latin typeface="+mn-lt"/>
                  <a:ea typeface="微軟正黑體" pitchFamily="34" charset="-120"/>
                </a:rPr>
                <a:t>dB (A)</a:t>
              </a:r>
              <a:r>
                <a:rPr lang="zh-TW" altLang="en-US" b="1" dirty="0" smtClean="0">
                  <a:solidFill>
                    <a:schemeClr val="bg1"/>
                  </a:solidFill>
                  <a:latin typeface="+mn-lt"/>
                  <a:ea typeface="微軟正黑體" pitchFamily="34" charset="-120"/>
                </a:rPr>
                <a:t>*</a:t>
              </a:r>
              <a:endParaRPr lang="zh-TW" altLang="en-US" b="1" dirty="0">
                <a:solidFill>
                  <a:schemeClr val="bg1"/>
                </a:solidFill>
                <a:latin typeface="+mn-lt"/>
                <a:ea typeface="微軟正黑體" pitchFamily="34" charset="-120"/>
              </a:endParaRPr>
            </a:p>
          </p:txBody>
        </p:sp>
      </p:grpSp>
      <p:sp>
        <p:nvSpPr>
          <p:cNvPr id="42" name="矩形 41"/>
          <p:cNvSpPr/>
          <p:nvPr/>
        </p:nvSpPr>
        <p:spPr>
          <a:xfrm>
            <a:off x="4143372" y="1571618"/>
            <a:ext cx="902811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>
              <a:buClr>
                <a:srgbClr val="595959"/>
              </a:buClr>
              <a:buSzPct val="25000"/>
            </a:pPr>
            <a:r>
              <a:rPr lang="zh-TW" sz="2800" b="1" dirty="0" smtClean="0">
                <a:solidFill>
                  <a:srgbClr val="303F97"/>
                </a:solidFill>
                <a:latin typeface="微軟正黑體" pitchFamily="34" charset="-120"/>
                <a:ea typeface="微軟正黑體" pitchFamily="34" charset="-120"/>
              </a:rPr>
              <a:t>電</a:t>
            </a:r>
            <a:r>
              <a:rPr lang="zh-TW" altLang="en-US" sz="2800" b="1" dirty="0" smtClean="0">
                <a:solidFill>
                  <a:srgbClr val="303F97"/>
                </a:solidFill>
                <a:latin typeface="微軟正黑體" pitchFamily="34" charset="-120"/>
                <a:ea typeface="微軟正黑體" pitchFamily="34" charset="-120"/>
              </a:rPr>
              <a:t>源</a:t>
            </a:r>
            <a:endParaRPr lang="en-US" altLang="zh-TW" sz="2800" b="1" dirty="0" smtClean="0">
              <a:solidFill>
                <a:srgbClr val="303F97"/>
              </a:solidFill>
              <a:latin typeface="微軟正黑體" pitchFamily="34" charset="-120"/>
              <a:ea typeface="微軟正黑體" pitchFamily="34" charset="-120"/>
            </a:endParaRPr>
          </a:p>
          <a:p>
            <a:pPr lvl="0" algn="ctr">
              <a:buClr>
                <a:srgbClr val="595959"/>
              </a:buClr>
              <a:buSzPct val="25000"/>
            </a:pPr>
            <a:r>
              <a:rPr lang="zh-TW" altLang="en-US" sz="2800" b="1" dirty="0" smtClean="0">
                <a:solidFill>
                  <a:srgbClr val="303F97"/>
                </a:solidFill>
                <a:latin typeface="微軟正黑體" pitchFamily="34" charset="-120"/>
                <a:ea typeface="微軟正黑體" pitchFamily="34" charset="-120"/>
              </a:rPr>
              <a:t>消耗</a:t>
            </a:r>
            <a:endParaRPr lang="zh-TW" altLang="en-US" sz="2800" b="1" dirty="0">
              <a:solidFill>
                <a:srgbClr val="303F97"/>
              </a:solidFill>
            </a:endParaRPr>
          </a:p>
        </p:txBody>
      </p:sp>
      <p:sp>
        <p:nvSpPr>
          <p:cNvPr id="51" name="矩形 50"/>
          <p:cNvSpPr/>
          <p:nvPr/>
        </p:nvSpPr>
        <p:spPr>
          <a:xfrm>
            <a:off x="3857620" y="1357304"/>
            <a:ext cx="256338" cy="256338"/>
          </a:xfrm>
          <a:prstGeom prst="rect">
            <a:avLst/>
          </a:prstGeom>
          <a:solidFill>
            <a:srgbClr val="00B0F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3" name="矩形 52"/>
          <p:cNvSpPr/>
          <p:nvPr/>
        </p:nvSpPr>
        <p:spPr>
          <a:xfrm>
            <a:off x="3857620" y="2865325"/>
            <a:ext cx="256338" cy="256338"/>
          </a:xfrm>
          <a:prstGeom prst="rect">
            <a:avLst/>
          </a:prstGeom>
          <a:solidFill>
            <a:schemeClr val="accent1">
              <a:lumMod val="7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6" name="矩形 55"/>
          <p:cNvSpPr/>
          <p:nvPr/>
        </p:nvSpPr>
        <p:spPr>
          <a:xfrm>
            <a:off x="356596" y="4286262"/>
            <a:ext cx="72000" cy="72000"/>
          </a:xfrm>
          <a:prstGeom prst="rect">
            <a:avLst/>
          </a:prstGeom>
          <a:solidFill>
            <a:srgbClr val="0070C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7" name="矩形 56"/>
          <p:cNvSpPr/>
          <p:nvPr/>
        </p:nvSpPr>
        <p:spPr>
          <a:xfrm>
            <a:off x="356596" y="4450080"/>
            <a:ext cx="72000" cy="72000"/>
          </a:xfrm>
          <a:prstGeom prst="rect">
            <a:avLst/>
          </a:prstGeom>
          <a:solidFill>
            <a:schemeClr val="accent4">
              <a:lumMod val="7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64" name="矩形 63"/>
          <p:cNvSpPr/>
          <p:nvPr/>
        </p:nvSpPr>
        <p:spPr>
          <a:xfrm>
            <a:off x="7572396" y="2214560"/>
            <a:ext cx="714380" cy="230832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en-US" altLang="zh-TW" sz="9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sz="9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*</a:t>
            </a:r>
            <a:endParaRPr lang="zh-TW" altLang="en-US" sz="900" dirty="0"/>
          </a:p>
        </p:txBody>
      </p:sp>
      <p:sp>
        <p:nvSpPr>
          <p:cNvPr id="41" name="矩形 40"/>
          <p:cNvSpPr/>
          <p:nvPr/>
        </p:nvSpPr>
        <p:spPr>
          <a:xfrm>
            <a:off x="7858148" y="2492759"/>
            <a:ext cx="735648" cy="215444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en-US" altLang="zh-TW" sz="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sz="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*</a:t>
            </a:r>
            <a:r>
              <a:rPr lang="en-US" altLang="zh-TW" sz="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(1U</a:t>
            </a:r>
            <a:r>
              <a:rPr lang="zh-TW" altLang="en-US" sz="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參考值</a:t>
            </a:r>
            <a:r>
              <a:rPr lang="en-US" altLang="zh-TW" sz="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  <a:endParaRPr lang="zh-TW" altLang="en-US" sz="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6" name="矩形 45"/>
          <p:cNvSpPr/>
          <p:nvPr/>
        </p:nvSpPr>
        <p:spPr>
          <a:xfrm>
            <a:off x="6786578" y="3786196"/>
            <a:ext cx="768962" cy="215444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en-US" altLang="zh-TW" sz="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sz="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*</a:t>
            </a:r>
            <a:r>
              <a:rPr lang="en-US" altLang="zh-TW" sz="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(1U</a:t>
            </a:r>
            <a:r>
              <a:rPr lang="zh-TW" altLang="en-US" sz="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參考值</a:t>
            </a:r>
            <a:r>
              <a:rPr lang="en-US" altLang="zh-TW" sz="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  <a:endParaRPr lang="zh-TW" altLang="en-US" sz="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群組 55"/>
          <p:cNvGrpSpPr/>
          <p:nvPr/>
        </p:nvGrpSpPr>
        <p:grpSpPr>
          <a:xfrm>
            <a:off x="5857884" y="2099214"/>
            <a:ext cx="1944216" cy="901163"/>
            <a:chOff x="1259632" y="2787774"/>
            <a:chExt cx="1656185" cy="504056"/>
          </a:xfrm>
        </p:grpSpPr>
        <p:cxnSp>
          <p:nvCxnSpPr>
            <p:cNvPr id="57" name="Shape 181"/>
            <p:cNvCxnSpPr/>
            <p:nvPr/>
          </p:nvCxnSpPr>
          <p:spPr>
            <a:xfrm rot="10800000" flipV="1">
              <a:off x="1619672" y="2787774"/>
              <a:ext cx="1008112" cy="504056"/>
            </a:xfrm>
            <a:prstGeom prst="bentConnector3">
              <a:avLst>
                <a:gd name="adj1" fmla="val 78868"/>
              </a:avLst>
            </a:prstGeom>
            <a:noFill/>
            <a:ln w="57150" cap="flat" cmpd="sng">
              <a:solidFill>
                <a:srgbClr val="18ABE9"/>
              </a:solidFill>
              <a:prstDash val="solid"/>
              <a:round/>
              <a:headEnd type="none" w="med" len="med"/>
              <a:tailEnd type="none" w="lg" len="lg"/>
            </a:ln>
          </p:spPr>
        </p:cxnSp>
        <p:cxnSp>
          <p:nvCxnSpPr>
            <p:cNvPr id="58" name="Shape 181"/>
            <p:cNvCxnSpPr/>
            <p:nvPr/>
          </p:nvCxnSpPr>
          <p:spPr>
            <a:xfrm rot="10800000" flipV="1">
              <a:off x="1259632" y="2787774"/>
              <a:ext cx="1656185" cy="504056"/>
            </a:xfrm>
            <a:prstGeom prst="bentConnector3">
              <a:avLst>
                <a:gd name="adj1" fmla="val 65974"/>
              </a:avLst>
            </a:prstGeom>
            <a:noFill/>
            <a:ln w="57150" cap="flat" cmpd="sng">
              <a:solidFill>
                <a:srgbClr val="303F97"/>
              </a:solidFill>
              <a:prstDash val="sysDash"/>
              <a:round/>
              <a:headEnd type="none" w="med" len="med"/>
              <a:tailEnd type="none" w="lg" len="lg"/>
            </a:ln>
          </p:spPr>
        </p:cxnSp>
      </p:grpSp>
      <p:grpSp>
        <p:nvGrpSpPr>
          <p:cNvPr id="62" name="群組 61"/>
          <p:cNvGrpSpPr/>
          <p:nvPr/>
        </p:nvGrpSpPr>
        <p:grpSpPr>
          <a:xfrm flipH="1">
            <a:off x="6357950" y="1928808"/>
            <a:ext cx="2232247" cy="1211026"/>
            <a:chOff x="1259632" y="2787774"/>
            <a:chExt cx="1656185" cy="504056"/>
          </a:xfrm>
        </p:grpSpPr>
        <p:cxnSp>
          <p:nvCxnSpPr>
            <p:cNvPr id="63" name="Shape 181"/>
            <p:cNvCxnSpPr/>
            <p:nvPr/>
          </p:nvCxnSpPr>
          <p:spPr>
            <a:xfrm rot="10800000" flipV="1">
              <a:off x="1619672" y="2787774"/>
              <a:ext cx="1008112" cy="504056"/>
            </a:xfrm>
            <a:prstGeom prst="bentConnector3">
              <a:avLst>
                <a:gd name="adj1" fmla="val 78868"/>
              </a:avLst>
            </a:prstGeom>
            <a:noFill/>
            <a:ln w="57150" cap="flat" cmpd="sng">
              <a:solidFill>
                <a:srgbClr val="18ABE9"/>
              </a:solidFill>
              <a:prstDash val="solid"/>
              <a:round/>
              <a:headEnd type="none" w="med" len="med"/>
              <a:tailEnd type="none" w="lg" len="lg"/>
            </a:ln>
          </p:spPr>
        </p:cxnSp>
        <p:cxnSp>
          <p:nvCxnSpPr>
            <p:cNvPr id="64" name="Shape 181"/>
            <p:cNvCxnSpPr/>
            <p:nvPr/>
          </p:nvCxnSpPr>
          <p:spPr>
            <a:xfrm rot="10800000" flipV="1">
              <a:off x="1259632" y="2787774"/>
              <a:ext cx="1656185" cy="504056"/>
            </a:xfrm>
            <a:prstGeom prst="bentConnector3">
              <a:avLst>
                <a:gd name="adj1" fmla="val 65974"/>
              </a:avLst>
            </a:prstGeom>
            <a:noFill/>
            <a:ln w="57150" cap="flat" cmpd="sng">
              <a:solidFill>
                <a:srgbClr val="303F97"/>
              </a:solidFill>
              <a:prstDash val="sysDash"/>
              <a:round/>
              <a:headEnd type="none" w="med" len="med"/>
              <a:tailEnd type="none" w="lg" len="lg"/>
            </a:ln>
          </p:spPr>
        </p:cxnSp>
      </p:grpSp>
      <p:grpSp>
        <p:nvGrpSpPr>
          <p:cNvPr id="40" name="群組 39"/>
          <p:cNvGrpSpPr/>
          <p:nvPr/>
        </p:nvGrpSpPr>
        <p:grpSpPr>
          <a:xfrm>
            <a:off x="3357554" y="3714758"/>
            <a:ext cx="1257358" cy="785821"/>
            <a:chOff x="1141031" y="3286126"/>
            <a:chExt cx="1257358" cy="917997"/>
          </a:xfrm>
        </p:grpSpPr>
        <p:grpSp>
          <p:nvGrpSpPr>
            <p:cNvPr id="30" name="群組 29"/>
            <p:cNvGrpSpPr/>
            <p:nvPr/>
          </p:nvGrpSpPr>
          <p:grpSpPr>
            <a:xfrm>
              <a:off x="1141031" y="3286126"/>
              <a:ext cx="1257358" cy="857264"/>
              <a:chOff x="1763857" y="3507851"/>
              <a:chExt cx="1257358" cy="1008122"/>
            </a:xfrm>
          </p:grpSpPr>
          <p:sp>
            <p:nvSpPr>
              <p:cNvPr id="31" name="Shape 340"/>
              <p:cNvSpPr/>
              <p:nvPr/>
            </p:nvSpPr>
            <p:spPr>
              <a:xfrm>
                <a:off x="1763857" y="3507859"/>
                <a:ext cx="1120348" cy="1008114"/>
              </a:xfrm>
              <a:prstGeom prst="homePlate">
                <a:avLst>
                  <a:gd name="adj" fmla="val 0"/>
                </a:avLst>
              </a:prstGeom>
              <a:solidFill>
                <a:srgbClr val="B7ECFF"/>
              </a:solidFill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" name="Shape 340"/>
              <p:cNvSpPr/>
              <p:nvPr/>
            </p:nvSpPr>
            <p:spPr>
              <a:xfrm>
                <a:off x="2835427" y="3507851"/>
                <a:ext cx="185788" cy="1008111"/>
              </a:xfrm>
              <a:prstGeom prst="homePlate">
                <a:avLst>
                  <a:gd name="adj" fmla="val 0"/>
                </a:avLst>
              </a:prstGeom>
              <a:solidFill>
                <a:srgbClr val="06C0D4"/>
              </a:solidFill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7" name="矩形 36"/>
            <p:cNvSpPr/>
            <p:nvPr/>
          </p:nvSpPr>
          <p:spPr>
            <a:xfrm>
              <a:off x="1212470" y="3366123"/>
              <a:ext cx="928694" cy="83800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TW" sz="1200" b="1" dirty="0" smtClean="0">
                  <a:solidFill>
                    <a:srgbClr val="000090"/>
                  </a:solidFill>
                </a:rPr>
                <a:t>UX-800P</a:t>
              </a:r>
              <a:endParaRPr lang="zh-TW" altLang="en-US" sz="1200" dirty="0" smtClean="0">
                <a:solidFill>
                  <a:srgbClr val="000090"/>
                </a:solidFill>
              </a:endParaRPr>
            </a:p>
            <a:p>
              <a:r>
                <a:rPr lang="zh-TW" altLang="en-US" sz="1100" dirty="0" smtClean="0">
                  <a:solidFill>
                    <a:srgbClr val="000090"/>
                  </a:solidFill>
                  <a:latin typeface="微軟正黑體" pitchFamily="34" charset="-120"/>
                  <a:ea typeface="微軟正黑體" pitchFamily="34" charset="-120"/>
                </a:rPr>
                <a:t>可擴充 </a:t>
              </a:r>
              <a:r>
                <a:rPr lang="en-US" altLang="zh-TW" sz="1100" dirty="0" smtClean="0">
                  <a:solidFill>
                    <a:srgbClr val="000090"/>
                  </a:solidFill>
                  <a:latin typeface="微軟正黑體" pitchFamily="34" charset="-120"/>
                  <a:ea typeface="微軟正黑體" pitchFamily="34" charset="-120"/>
                </a:rPr>
                <a:t>8 </a:t>
              </a:r>
              <a:r>
                <a:rPr lang="zh-TW" altLang="en-US" sz="1100" dirty="0" smtClean="0">
                  <a:solidFill>
                    <a:srgbClr val="000090"/>
                  </a:solidFill>
                  <a:latin typeface="微軟正黑體" pitchFamily="34" charset="-120"/>
                  <a:ea typeface="微軟正黑體" pitchFamily="34" charset="-120"/>
                </a:rPr>
                <a:t>顆 </a:t>
              </a:r>
              <a:r>
                <a:rPr lang="en-US" altLang="zh-TW" sz="1100" dirty="0" smtClean="0">
                  <a:solidFill>
                    <a:srgbClr val="000090"/>
                  </a:solidFill>
                  <a:latin typeface="微軟正黑體" pitchFamily="34" charset="-120"/>
                  <a:ea typeface="微軟正黑體" pitchFamily="34" charset="-120"/>
                </a:rPr>
                <a:t>3.5</a:t>
              </a:r>
              <a:r>
                <a:rPr lang="zh-TW" altLang="en-US" sz="1100" dirty="0" smtClean="0">
                  <a:solidFill>
                    <a:srgbClr val="000090"/>
                  </a:solidFill>
                  <a:latin typeface="微軟正黑體" pitchFamily="34" charset="-120"/>
                  <a:ea typeface="微軟正黑體" pitchFamily="34" charset="-120"/>
                </a:rPr>
                <a:t>吋硬碟</a:t>
              </a:r>
              <a:r>
                <a:rPr lang="zh-TW" altLang="en-US" sz="1200" dirty="0" smtClean="0">
                  <a:solidFill>
                    <a:srgbClr val="000090"/>
                  </a:solidFill>
                </a:rPr>
                <a:t/>
              </a:r>
              <a:br>
                <a:rPr lang="zh-TW" altLang="en-US" sz="1200" dirty="0" smtClean="0">
                  <a:solidFill>
                    <a:srgbClr val="000090"/>
                  </a:solidFill>
                </a:rPr>
              </a:br>
              <a:endParaRPr lang="zh-TW" altLang="en-US" sz="1200" dirty="0">
                <a:solidFill>
                  <a:srgbClr val="000090"/>
                </a:solidFill>
              </a:endParaRPr>
            </a:p>
          </p:txBody>
        </p:sp>
      </p:grpSp>
      <p:sp>
        <p:nvSpPr>
          <p:cNvPr id="43" name="Shape 340"/>
          <p:cNvSpPr/>
          <p:nvPr/>
        </p:nvSpPr>
        <p:spPr>
          <a:xfrm>
            <a:off x="214282" y="1357304"/>
            <a:ext cx="2071702" cy="642942"/>
          </a:xfrm>
          <a:prstGeom prst="homePlate">
            <a:avLst>
              <a:gd name="adj" fmla="val 0"/>
            </a:avLst>
          </a:prstGeom>
          <a:solidFill>
            <a:srgbClr val="FF800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dirty="0">
              <a:solidFill>
                <a:srgbClr val="FF8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2" name="群組 31"/>
          <p:cNvGrpSpPr/>
          <p:nvPr/>
        </p:nvGrpSpPr>
        <p:grpSpPr>
          <a:xfrm>
            <a:off x="785786" y="2428874"/>
            <a:ext cx="1944216" cy="504056"/>
            <a:chOff x="1259632" y="2787774"/>
            <a:chExt cx="1656185" cy="504056"/>
          </a:xfrm>
        </p:grpSpPr>
        <p:cxnSp>
          <p:nvCxnSpPr>
            <p:cNvPr id="20" name="Shape 181"/>
            <p:cNvCxnSpPr/>
            <p:nvPr/>
          </p:nvCxnSpPr>
          <p:spPr>
            <a:xfrm rot="10800000" flipV="1">
              <a:off x="1619672" y="2787774"/>
              <a:ext cx="1008112" cy="504056"/>
            </a:xfrm>
            <a:prstGeom prst="bentConnector3">
              <a:avLst>
                <a:gd name="adj1" fmla="val 78868"/>
              </a:avLst>
            </a:prstGeom>
            <a:noFill/>
            <a:ln w="57150" cap="flat" cmpd="sng">
              <a:solidFill>
                <a:srgbClr val="18ABE9"/>
              </a:solidFill>
              <a:prstDash val="solid"/>
              <a:round/>
              <a:headEnd type="none" w="med" len="med"/>
              <a:tailEnd type="none" w="lg" len="lg"/>
            </a:ln>
          </p:spPr>
        </p:cxnSp>
        <p:cxnSp>
          <p:nvCxnSpPr>
            <p:cNvPr id="23" name="Shape 181"/>
            <p:cNvCxnSpPr/>
            <p:nvPr/>
          </p:nvCxnSpPr>
          <p:spPr>
            <a:xfrm rot="10800000" flipV="1">
              <a:off x="1259632" y="2787774"/>
              <a:ext cx="1656185" cy="504056"/>
            </a:xfrm>
            <a:prstGeom prst="bentConnector3">
              <a:avLst>
                <a:gd name="adj1" fmla="val 65974"/>
              </a:avLst>
            </a:prstGeom>
            <a:noFill/>
            <a:ln w="57150" cap="flat" cmpd="sng">
              <a:solidFill>
                <a:srgbClr val="303F97"/>
              </a:solidFill>
              <a:prstDash val="sysDash"/>
              <a:round/>
              <a:headEnd type="none" w="med" len="med"/>
              <a:tailEnd type="none" w="lg" len="lg"/>
            </a:ln>
          </p:spPr>
        </p:cxnSp>
      </p:grp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solidFill>
                  <a:srgbClr val="FFFFFF"/>
                </a:solidFill>
                <a:cs typeface="Arial"/>
                <a:sym typeface="Arial"/>
              </a:rPr>
              <a:t>透過 </a:t>
            </a:r>
            <a:r>
              <a:rPr lang="en-US" altLang="zh-TW" dirty="0" smtClean="0">
                <a:solidFill>
                  <a:srgbClr val="FFFFFF"/>
                </a:solidFill>
                <a:cs typeface="Arial"/>
                <a:sym typeface="Arial"/>
              </a:rPr>
              <a:t>UX </a:t>
            </a:r>
            <a:r>
              <a:rPr lang="zh-TW" altLang="en-US" dirty="0" smtClean="0">
                <a:solidFill>
                  <a:srgbClr val="FFFFFF"/>
                </a:solidFill>
                <a:cs typeface="Arial"/>
                <a:sym typeface="Arial"/>
              </a:rPr>
              <a:t>擴充裝置彈性擴充空間</a:t>
            </a:r>
            <a:endParaRPr lang="zh-TW" altLang="en-US" dirty="0"/>
          </a:p>
        </p:txBody>
      </p:sp>
      <p:grpSp>
        <p:nvGrpSpPr>
          <p:cNvPr id="13" name="Shape 374"/>
          <p:cNvGrpSpPr/>
          <p:nvPr/>
        </p:nvGrpSpPr>
        <p:grpSpPr>
          <a:xfrm>
            <a:off x="4000496" y="1214428"/>
            <a:ext cx="1066049" cy="1008112"/>
            <a:chOff x="6959107" y="2066980"/>
            <a:chExt cx="1613420" cy="1613420"/>
          </a:xfrm>
        </p:grpSpPr>
        <p:sp>
          <p:nvSpPr>
            <p:cNvPr id="14" name="Shape 375"/>
            <p:cNvSpPr/>
            <p:nvPr/>
          </p:nvSpPr>
          <p:spPr>
            <a:xfrm>
              <a:off x="6959107" y="2066980"/>
              <a:ext cx="1613420" cy="161342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outerShdw blurRad="50799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5" name="Shape 376" descr="VJBOD.png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286643" y="2560503"/>
              <a:ext cx="1071570" cy="90297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7" name="Shape 378"/>
          <p:cNvSpPr txBox="1"/>
          <p:nvPr/>
        </p:nvSpPr>
        <p:spPr>
          <a:xfrm>
            <a:off x="285720" y="1428742"/>
            <a:ext cx="2000264" cy="50006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2C2C"/>
              </a:buClr>
              <a:buSzPct val="25000"/>
              <a:buFont typeface="Arial"/>
              <a:buNone/>
            </a:pPr>
            <a:r>
              <a:rPr lang="zh-TW" sz="1200" b="1" u="none" strike="noStrike" cap="none" dirty="0">
                <a:solidFill>
                  <a:schemeClr val="bg1"/>
                </a:solidFill>
                <a:latin typeface="微軟正黑體"/>
                <a:ea typeface="微軟正黑體"/>
                <a:cs typeface="微軟正黑體"/>
                <a:sym typeface="Arial"/>
              </a:rPr>
              <a:t>最高連接 2 台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2C2C"/>
              </a:buClr>
              <a:buSzPct val="25000"/>
              <a:buFont typeface="Arial"/>
              <a:buNone/>
            </a:pPr>
            <a:r>
              <a:rPr lang="zh-TW" sz="1200" b="1" u="none" strike="noStrike" cap="none" dirty="0">
                <a:solidFill>
                  <a:schemeClr val="bg1"/>
                </a:solidFill>
                <a:latin typeface="微軟正黑體"/>
                <a:ea typeface="微軟正黑體"/>
                <a:cs typeface="微軟正黑體"/>
                <a:sym typeface="Arial"/>
              </a:rPr>
              <a:t>UX-800P</a:t>
            </a:r>
            <a:r>
              <a:rPr lang="zh-TW" sz="1200" b="1" u="none" strike="noStrike" cap="none" dirty="0" smtClean="0">
                <a:solidFill>
                  <a:schemeClr val="bg1"/>
                </a:solidFill>
                <a:latin typeface="微軟正黑體"/>
                <a:ea typeface="微軟正黑體"/>
                <a:cs typeface="微軟正黑體"/>
                <a:sym typeface="Arial"/>
              </a:rPr>
              <a:t>/</a:t>
            </a:r>
            <a:r>
              <a:rPr lang="en-US" altLang="zh-TW" sz="1200" b="1" u="none" strike="noStrike" cap="none" dirty="0" smtClean="0">
                <a:solidFill>
                  <a:schemeClr val="bg1"/>
                </a:solidFill>
                <a:latin typeface="微軟正黑體"/>
                <a:ea typeface="微軟正黑體"/>
                <a:cs typeface="微軟正黑體"/>
                <a:sym typeface="Arial"/>
              </a:rPr>
              <a:t> </a:t>
            </a:r>
            <a:r>
              <a:rPr lang="zh-TW" sz="1200" b="1" u="none" strike="noStrike" cap="none" dirty="0" smtClean="0">
                <a:solidFill>
                  <a:schemeClr val="bg1"/>
                </a:solidFill>
                <a:latin typeface="微軟正黑體"/>
                <a:ea typeface="微軟正黑體"/>
                <a:cs typeface="微軟正黑體"/>
                <a:sym typeface="Arial"/>
              </a:rPr>
              <a:t>UX</a:t>
            </a:r>
            <a:r>
              <a:rPr lang="zh-TW" sz="1200" b="1" u="none" strike="noStrike" cap="none" dirty="0">
                <a:solidFill>
                  <a:schemeClr val="bg1"/>
                </a:solidFill>
                <a:latin typeface="微軟正黑體"/>
                <a:ea typeface="微軟正黑體"/>
                <a:cs typeface="微軟正黑體"/>
                <a:sym typeface="Arial"/>
              </a:rPr>
              <a:t>-500P </a:t>
            </a:r>
            <a:r>
              <a:rPr lang="zh-TW" sz="1200" b="1" u="none" strike="noStrike" cap="none" dirty="0" smtClean="0">
                <a:solidFill>
                  <a:schemeClr val="bg1"/>
                </a:solidFill>
                <a:latin typeface="微軟正黑體"/>
                <a:ea typeface="微軟正黑體"/>
                <a:cs typeface="微軟正黑體"/>
                <a:sym typeface="Arial"/>
              </a:rPr>
              <a:t>裝置</a:t>
            </a:r>
            <a:endParaRPr lang="zh-TW" sz="1200" b="1" u="none" strike="noStrike" cap="none" dirty="0">
              <a:solidFill>
                <a:schemeClr val="bg1"/>
              </a:solidFill>
              <a:latin typeface="微軟正黑體"/>
              <a:ea typeface="微軟正黑體"/>
              <a:cs typeface="微軟正黑體"/>
              <a:sym typeface="Arial"/>
            </a:endParaRPr>
          </a:p>
        </p:txBody>
      </p:sp>
      <p:grpSp>
        <p:nvGrpSpPr>
          <p:cNvPr id="38" name="群組 37"/>
          <p:cNvGrpSpPr/>
          <p:nvPr/>
        </p:nvGrpSpPr>
        <p:grpSpPr>
          <a:xfrm>
            <a:off x="7429520" y="3214693"/>
            <a:ext cx="1342072" cy="928694"/>
            <a:chOff x="6143636" y="3506423"/>
            <a:chExt cx="1342072" cy="1051402"/>
          </a:xfrm>
        </p:grpSpPr>
        <p:grpSp>
          <p:nvGrpSpPr>
            <p:cNvPr id="59" name="群組 58"/>
            <p:cNvGrpSpPr/>
            <p:nvPr/>
          </p:nvGrpSpPr>
          <p:grpSpPr>
            <a:xfrm>
              <a:off x="6143636" y="3506423"/>
              <a:ext cx="1342072" cy="851280"/>
              <a:chOff x="1615516" y="3314669"/>
              <a:chExt cx="1342072" cy="1201301"/>
            </a:xfrm>
          </p:grpSpPr>
          <p:sp>
            <p:nvSpPr>
              <p:cNvPr id="60" name="Shape 340"/>
              <p:cNvSpPr/>
              <p:nvPr/>
            </p:nvSpPr>
            <p:spPr>
              <a:xfrm>
                <a:off x="1615516" y="3314669"/>
                <a:ext cx="1342072" cy="1201301"/>
              </a:xfrm>
              <a:prstGeom prst="homePlate">
                <a:avLst>
                  <a:gd name="adj" fmla="val 0"/>
                </a:avLst>
              </a:prstGeom>
              <a:solidFill>
                <a:srgbClr val="B7ECFF"/>
              </a:solidFill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" name="Shape 340"/>
              <p:cNvSpPr/>
              <p:nvPr/>
            </p:nvSpPr>
            <p:spPr>
              <a:xfrm>
                <a:off x="2771800" y="3314669"/>
                <a:ext cx="185788" cy="1201301"/>
              </a:xfrm>
              <a:prstGeom prst="homePlate">
                <a:avLst>
                  <a:gd name="adj" fmla="val 0"/>
                </a:avLst>
              </a:prstGeom>
              <a:solidFill>
                <a:srgbClr val="06C0D4"/>
              </a:solidFill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9" name="矩形 18"/>
            <p:cNvSpPr/>
            <p:nvPr/>
          </p:nvSpPr>
          <p:spPr>
            <a:xfrm>
              <a:off x="6143636" y="3651873"/>
              <a:ext cx="1285884" cy="9059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TW" sz="1200" b="1" dirty="0" smtClean="0">
                  <a:solidFill>
                    <a:srgbClr val="000090"/>
                  </a:solidFill>
                </a:rPr>
                <a:t>UX-1200U-RP</a:t>
              </a:r>
              <a:endParaRPr lang="zh-TW" altLang="en-US" sz="1200" dirty="0" smtClean="0">
                <a:solidFill>
                  <a:srgbClr val="000090"/>
                </a:solidFill>
              </a:endParaRPr>
            </a:p>
            <a:p>
              <a:r>
                <a:rPr lang="zh-TW" altLang="en-US" sz="1100" dirty="0" smtClean="0">
                  <a:solidFill>
                    <a:srgbClr val="000090"/>
                  </a:solidFill>
                  <a:latin typeface="微軟正黑體" pitchFamily="34" charset="-120"/>
                  <a:ea typeface="微軟正黑體" pitchFamily="34" charset="-120"/>
                </a:rPr>
                <a:t>可擴充 </a:t>
              </a:r>
              <a:r>
                <a:rPr lang="en-US" altLang="zh-TW" sz="1100" dirty="0" smtClean="0">
                  <a:solidFill>
                    <a:srgbClr val="000090"/>
                  </a:solidFill>
                  <a:latin typeface="微軟正黑體" pitchFamily="34" charset="-120"/>
                  <a:ea typeface="微軟正黑體" pitchFamily="34" charset="-120"/>
                </a:rPr>
                <a:t>12 </a:t>
              </a:r>
              <a:r>
                <a:rPr lang="zh-TW" altLang="en-US" sz="1100" dirty="0" smtClean="0">
                  <a:solidFill>
                    <a:srgbClr val="000090"/>
                  </a:solidFill>
                  <a:latin typeface="微軟正黑體" pitchFamily="34" charset="-120"/>
                  <a:ea typeface="微軟正黑體" pitchFamily="34" charset="-120"/>
                </a:rPr>
                <a:t>顆 </a:t>
              </a:r>
              <a:r>
                <a:rPr lang="en-US" altLang="zh-TW" sz="1100" dirty="0" smtClean="0">
                  <a:solidFill>
                    <a:srgbClr val="000090"/>
                  </a:solidFill>
                  <a:latin typeface="微軟正黑體" pitchFamily="34" charset="-120"/>
                  <a:ea typeface="微軟正黑體" pitchFamily="34" charset="-120"/>
                </a:rPr>
                <a:t>3.5</a:t>
              </a:r>
              <a:r>
                <a:rPr lang="zh-TW" altLang="en-US" sz="1100" dirty="0" smtClean="0">
                  <a:solidFill>
                    <a:srgbClr val="000090"/>
                  </a:solidFill>
                  <a:latin typeface="微軟正黑體" pitchFamily="34" charset="-120"/>
                  <a:ea typeface="微軟正黑體" pitchFamily="34" charset="-120"/>
                </a:rPr>
                <a:t>吋硬碟</a:t>
              </a:r>
              <a:r>
                <a:rPr lang="zh-TW" altLang="en-US" sz="1200" dirty="0" smtClean="0">
                  <a:solidFill>
                    <a:srgbClr val="000090"/>
                  </a:solidFill>
                </a:rPr>
                <a:t/>
              </a:r>
              <a:br>
                <a:rPr lang="zh-TW" altLang="en-US" sz="1200" dirty="0" smtClean="0">
                  <a:solidFill>
                    <a:srgbClr val="000090"/>
                  </a:solidFill>
                </a:rPr>
              </a:br>
              <a:endParaRPr lang="zh-TW" altLang="en-US" sz="1200" dirty="0">
                <a:solidFill>
                  <a:srgbClr val="000090"/>
                </a:solidFill>
              </a:endParaRPr>
            </a:p>
          </p:txBody>
        </p:sp>
      </p:grpSp>
      <p:grpSp>
        <p:nvGrpSpPr>
          <p:cNvPr id="33" name="群組 32"/>
          <p:cNvGrpSpPr/>
          <p:nvPr/>
        </p:nvGrpSpPr>
        <p:grpSpPr>
          <a:xfrm flipH="1">
            <a:off x="2357422" y="2428874"/>
            <a:ext cx="2232247" cy="1211026"/>
            <a:chOff x="1259632" y="2787774"/>
            <a:chExt cx="1656185" cy="504056"/>
          </a:xfrm>
        </p:grpSpPr>
        <p:cxnSp>
          <p:nvCxnSpPr>
            <p:cNvPr id="34" name="Shape 181"/>
            <p:cNvCxnSpPr/>
            <p:nvPr/>
          </p:nvCxnSpPr>
          <p:spPr>
            <a:xfrm rot="10800000" flipV="1">
              <a:off x="1619672" y="2787774"/>
              <a:ext cx="1008112" cy="504056"/>
            </a:xfrm>
            <a:prstGeom prst="bentConnector3">
              <a:avLst>
                <a:gd name="adj1" fmla="val 78868"/>
              </a:avLst>
            </a:prstGeom>
            <a:noFill/>
            <a:ln w="57150" cap="flat" cmpd="sng">
              <a:solidFill>
                <a:srgbClr val="18ABE9"/>
              </a:solidFill>
              <a:prstDash val="solid"/>
              <a:round/>
              <a:headEnd type="none" w="med" len="med"/>
              <a:tailEnd type="none" w="lg" len="lg"/>
            </a:ln>
          </p:spPr>
        </p:cxnSp>
        <p:cxnSp>
          <p:nvCxnSpPr>
            <p:cNvPr id="35" name="Shape 181"/>
            <p:cNvCxnSpPr/>
            <p:nvPr/>
          </p:nvCxnSpPr>
          <p:spPr>
            <a:xfrm rot="10800000" flipV="1">
              <a:off x="1259632" y="2787774"/>
              <a:ext cx="1656185" cy="504056"/>
            </a:xfrm>
            <a:prstGeom prst="bentConnector3">
              <a:avLst>
                <a:gd name="adj1" fmla="val 65974"/>
              </a:avLst>
            </a:prstGeom>
            <a:noFill/>
            <a:ln w="57150" cap="flat" cmpd="sng">
              <a:solidFill>
                <a:srgbClr val="303F97"/>
              </a:solidFill>
              <a:prstDash val="sysDash"/>
              <a:round/>
              <a:headEnd type="none" w="med" len="med"/>
              <a:tailEnd type="none" w="lg" len="lg"/>
            </a:ln>
          </p:spPr>
        </p:cxnSp>
      </p:grpSp>
      <p:pic>
        <p:nvPicPr>
          <p:cNvPr id="22" name="Shape 377" descr="QJBOD Express_2.png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3071802" y="2797970"/>
            <a:ext cx="1714512" cy="10477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Shape 37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143108" y="1214428"/>
            <a:ext cx="1291908" cy="1291908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文字方塊 46"/>
          <p:cNvSpPr txBox="1"/>
          <p:nvPr/>
        </p:nvSpPr>
        <p:spPr>
          <a:xfrm>
            <a:off x="8108462" y="4142154"/>
            <a:ext cx="1846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TW" altLang="en-US" dirty="0"/>
          </a:p>
        </p:txBody>
      </p:sp>
      <p:pic>
        <p:nvPicPr>
          <p:cNvPr id="16" name="Shape 377" descr="QJBOD Express_2.png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7000892" y="2786064"/>
            <a:ext cx="2042712" cy="62257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4" name="群組 43"/>
          <p:cNvGrpSpPr/>
          <p:nvPr/>
        </p:nvGrpSpPr>
        <p:grpSpPr>
          <a:xfrm>
            <a:off x="642910" y="3643320"/>
            <a:ext cx="1257358" cy="785819"/>
            <a:chOff x="1141031" y="3286127"/>
            <a:chExt cx="1257358" cy="950226"/>
          </a:xfrm>
        </p:grpSpPr>
        <p:grpSp>
          <p:nvGrpSpPr>
            <p:cNvPr id="45" name="群組 29"/>
            <p:cNvGrpSpPr/>
            <p:nvPr/>
          </p:nvGrpSpPr>
          <p:grpSpPr>
            <a:xfrm>
              <a:off x="1141031" y="3286127"/>
              <a:ext cx="1257358" cy="857260"/>
              <a:chOff x="1763857" y="3507855"/>
              <a:chExt cx="1257358" cy="1008118"/>
            </a:xfrm>
          </p:grpSpPr>
          <p:sp>
            <p:nvSpPr>
              <p:cNvPr id="48" name="Shape 340"/>
              <p:cNvSpPr/>
              <p:nvPr/>
            </p:nvSpPr>
            <p:spPr>
              <a:xfrm>
                <a:off x="1763857" y="3507859"/>
                <a:ext cx="1120348" cy="1008114"/>
              </a:xfrm>
              <a:prstGeom prst="homePlate">
                <a:avLst>
                  <a:gd name="adj" fmla="val 0"/>
                </a:avLst>
              </a:prstGeom>
              <a:solidFill>
                <a:srgbClr val="B7ECFF"/>
              </a:solidFill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" name="Shape 340"/>
              <p:cNvSpPr/>
              <p:nvPr/>
            </p:nvSpPr>
            <p:spPr>
              <a:xfrm>
                <a:off x="2835427" y="3507855"/>
                <a:ext cx="185788" cy="1008113"/>
              </a:xfrm>
              <a:prstGeom prst="homePlate">
                <a:avLst>
                  <a:gd name="adj" fmla="val 0"/>
                </a:avLst>
              </a:prstGeom>
              <a:solidFill>
                <a:srgbClr val="06C0D4"/>
              </a:solidFill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6" name="矩形 45"/>
            <p:cNvSpPr/>
            <p:nvPr/>
          </p:nvSpPr>
          <p:spPr>
            <a:xfrm>
              <a:off x="1212470" y="3366121"/>
              <a:ext cx="928694" cy="8702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TW" sz="1200" b="1" dirty="0" smtClean="0">
                  <a:solidFill>
                    <a:srgbClr val="000090"/>
                  </a:solidFill>
                </a:rPr>
                <a:t>UX-500P</a:t>
              </a:r>
              <a:endParaRPr lang="zh-TW" altLang="en-US" sz="1200" dirty="0" smtClean="0">
                <a:solidFill>
                  <a:srgbClr val="000090"/>
                </a:solidFill>
              </a:endParaRPr>
            </a:p>
            <a:p>
              <a:r>
                <a:rPr lang="zh-TW" altLang="en-US" sz="1100" dirty="0" smtClean="0">
                  <a:solidFill>
                    <a:srgbClr val="000090"/>
                  </a:solidFill>
                  <a:latin typeface="微軟正黑體" pitchFamily="34" charset="-120"/>
                  <a:ea typeface="微軟正黑體" pitchFamily="34" charset="-120"/>
                </a:rPr>
                <a:t>可擴充 </a:t>
              </a:r>
              <a:r>
                <a:rPr lang="en-US" altLang="zh-TW" sz="1100" dirty="0" smtClean="0">
                  <a:solidFill>
                    <a:srgbClr val="000090"/>
                  </a:solidFill>
                  <a:latin typeface="微軟正黑體" pitchFamily="34" charset="-120"/>
                  <a:ea typeface="微軟正黑體" pitchFamily="34" charset="-120"/>
                </a:rPr>
                <a:t>5 </a:t>
              </a:r>
              <a:r>
                <a:rPr lang="zh-TW" altLang="en-US" sz="1100" dirty="0" smtClean="0">
                  <a:solidFill>
                    <a:srgbClr val="000090"/>
                  </a:solidFill>
                  <a:latin typeface="微軟正黑體" pitchFamily="34" charset="-120"/>
                  <a:ea typeface="微軟正黑體" pitchFamily="34" charset="-120"/>
                </a:rPr>
                <a:t>顆 </a:t>
              </a:r>
              <a:r>
                <a:rPr lang="en-US" altLang="zh-TW" sz="1100" dirty="0" smtClean="0">
                  <a:solidFill>
                    <a:srgbClr val="000090"/>
                  </a:solidFill>
                  <a:latin typeface="微軟正黑體" pitchFamily="34" charset="-120"/>
                  <a:ea typeface="微軟正黑體" pitchFamily="34" charset="-120"/>
                </a:rPr>
                <a:t>3.5</a:t>
              </a:r>
              <a:r>
                <a:rPr lang="zh-TW" altLang="en-US" sz="1100" dirty="0" smtClean="0">
                  <a:solidFill>
                    <a:srgbClr val="000090"/>
                  </a:solidFill>
                  <a:latin typeface="微軟正黑體" pitchFamily="34" charset="-120"/>
                  <a:ea typeface="微軟正黑體" pitchFamily="34" charset="-120"/>
                </a:rPr>
                <a:t>吋硬碟</a:t>
              </a:r>
              <a:r>
                <a:rPr lang="zh-TW" altLang="en-US" sz="1200" dirty="0" smtClean="0">
                  <a:solidFill>
                    <a:srgbClr val="000090"/>
                  </a:solidFill>
                </a:rPr>
                <a:t/>
              </a:r>
              <a:br>
                <a:rPr lang="zh-TW" altLang="en-US" sz="1200" dirty="0" smtClean="0">
                  <a:solidFill>
                    <a:srgbClr val="000090"/>
                  </a:solidFill>
                </a:rPr>
              </a:br>
              <a:endParaRPr lang="zh-TW" altLang="en-US" sz="1200" dirty="0">
                <a:solidFill>
                  <a:srgbClr val="000090"/>
                </a:solidFill>
              </a:endParaRPr>
            </a:p>
          </p:txBody>
        </p:sp>
      </p:grpSp>
      <p:pic>
        <p:nvPicPr>
          <p:cNvPr id="42" name="Shape 377" descr="QJBOD Express_2.png"/>
          <p:cNvPicPr preferRelativeResize="0"/>
          <p:nvPr/>
        </p:nvPicPr>
        <p:blipFill>
          <a:blip r:embed="rId7"/>
          <a:stretch>
            <a:fillRect/>
          </a:stretch>
        </p:blipFill>
        <p:spPr>
          <a:xfrm>
            <a:off x="642910" y="2786064"/>
            <a:ext cx="1125485" cy="100280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1" name="群組 50"/>
          <p:cNvGrpSpPr/>
          <p:nvPr/>
        </p:nvGrpSpPr>
        <p:grpSpPr>
          <a:xfrm>
            <a:off x="5500694" y="3313660"/>
            <a:ext cx="1342072" cy="807773"/>
            <a:chOff x="6143636" y="3643320"/>
            <a:chExt cx="1342072" cy="914503"/>
          </a:xfrm>
        </p:grpSpPr>
        <p:grpSp>
          <p:nvGrpSpPr>
            <p:cNvPr id="52" name="群組 51"/>
            <p:cNvGrpSpPr/>
            <p:nvPr/>
          </p:nvGrpSpPr>
          <p:grpSpPr>
            <a:xfrm>
              <a:off x="6143636" y="3643320"/>
              <a:ext cx="1342072" cy="714380"/>
              <a:chOff x="1615516" y="3507854"/>
              <a:chExt cx="1342072" cy="1008112"/>
            </a:xfrm>
          </p:grpSpPr>
          <p:sp>
            <p:nvSpPr>
              <p:cNvPr id="54" name="Shape 340"/>
              <p:cNvSpPr/>
              <p:nvPr/>
            </p:nvSpPr>
            <p:spPr>
              <a:xfrm>
                <a:off x="1615516" y="3507854"/>
                <a:ext cx="1342072" cy="1008112"/>
              </a:xfrm>
              <a:prstGeom prst="homePlate">
                <a:avLst>
                  <a:gd name="adj" fmla="val 0"/>
                </a:avLst>
              </a:prstGeom>
              <a:solidFill>
                <a:srgbClr val="B7ECFF"/>
              </a:solidFill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" name="Shape 340"/>
              <p:cNvSpPr/>
              <p:nvPr/>
            </p:nvSpPr>
            <p:spPr>
              <a:xfrm>
                <a:off x="2771800" y="3507854"/>
                <a:ext cx="185788" cy="1008112"/>
              </a:xfrm>
              <a:prstGeom prst="homePlate">
                <a:avLst>
                  <a:gd name="adj" fmla="val 0"/>
                </a:avLst>
              </a:prstGeom>
              <a:solidFill>
                <a:srgbClr val="06C0D4"/>
              </a:solidFill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3" name="矩形 52"/>
            <p:cNvSpPr/>
            <p:nvPr/>
          </p:nvSpPr>
          <p:spPr>
            <a:xfrm>
              <a:off x="6245210" y="3651872"/>
              <a:ext cx="1112872" cy="90595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TW" sz="1200" b="1" dirty="0" smtClean="0">
                  <a:solidFill>
                    <a:srgbClr val="000090"/>
                  </a:solidFill>
                </a:rPr>
                <a:t>UX-800U-RP</a:t>
              </a:r>
              <a:endParaRPr lang="zh-TW" altLang="en-US" sz="1200" dirty="0" smtClean="0">
                <a:solidFill>
                  <a:srgbClr val="000090"/>
                </a:solidFill>
              </a:endParaRPr>
            </a:p>
            <a:p>
              <a:r>
                <a:rPr lang="zh-TW" altLang="en-US" sz="1100" dirty="0" smtClean="0">
                  <a:solidFill>
                    <a:srgbClr val="000090"/>
                  </a:solidFill>
                  <a:latin typeface="微軟正黑體" pitchFamily="34" charset="-120"/>
                  <a:ea typeface="微軟正黑體" pitchFamily="34" charset="-120"/>
                </a:rPr>
                <a:t>可擴充 </a:t>
              </a:r>
              <a:r>
                <a:rPr lang="en-US" altLang="zh-TW" sz="1100" dirty="0" smtClean="0">
                  <a:solidFill>
                    <a:srgbClr val="000090"/>
                  </a:solidFill>
                  <a:latin typeface="微軟正黑體" pitchFamily="34" charset="-120"/>
                  <a:ea typeface="微軟正黑體" pitchFamily="34" charset="-120"/>
                </a:rPr>
                <a:t>8 </a:t>
              </a:r>
              <a:r>
                <a:rPr lang="zh-TW" altLang="en-US" sz="1100" dirty="0" smtClean="0">
                  <a:solidFill>
                    <a:srgbClr val="000090"/>
                  </a:solidFill>
                  <a:latin typeface="微軟正黑體" pitchFamily="34" charset="-120"/>
                  <a:ea typeface="微軟正黑體" pitchFamily="34" charset="-120"/>
                </a:rPr>
                <a:t>顆 </a:t>
              </a:r>
              <a:r>
                <a:rPr lang="en-US" altLang="zh-TW" sz="1100" dirty="0" smtClean="0">
                  <a:solidFill>
                    <a:srgbClr val="000090"/>
                  </a:solidFill>
                  <a:latin typeface="微軟正黑體" pitchFamily="34" charset="-120"/>
                  <a:ea typeface="微軟正黑體" pitchFamily="34" charset="-120"/>
                </a:rPr>
                <a:t>3.5</a:t>
              </a:r>
              <a:r>
                <a:rPr lang="zh-TW" altLang="en-US" sz="1100" dirty="0" smtClean="0">
                  <a:solidFill>
                    <a:srgbClr val="000090"/>
                  </a:solidFill>
                  <a:latin typeface="微軟正黑體" pitchFamily="34" charset="-120"/>
                  <a:ea typeface="微軟正黑體" pitchFamily="34" charset="-120"/>
                </a:rPr>
                <a:t>吋硬碟</a:t>
              </a:r>
              <a:r>
                <a:rPr lang="zh-TW" altLang="en-US" sz="1200" dirty="0" smtClean="0">
                  <a:solidFill>
                    <a:srgbClr val="000090"/>
                  </a:solidFill>
                </a:rPr>
                <a:t/>
              </a:r>
              <a:br>
                <a:rPr lang="zh-TW" altLang="en-US" sz="1200" dirty="0" smtClean="0">
                  <a:solidFill>
                    <a:srgbClr val="000090"/>
                  </a:solidFill>
                </a:rPr>
              </a:br>
              <a:endParaRPr lang="zh-TW" altLang="en-US" sz="1200" dirty="0">
                <a:solidFill>
                  <a:srgbClr val="000090"/>
                </a:solidFill>
              </a:endParaRPr>
            </a:p>
          </p:txBody>
        </p:sp>
      </p:grpSp>
      <p:pic>
        <p:nvPicPr>
          <p:cNvPr id="50" name="Shape 377" descr="QJBOD Express_2.png"/>
          <p:cNvPicPr preferRelativeResize="0"/>
          <p:nvPr/>
        </p:nvPicPr>
        <p:blipFill>
          <a:blip r:embed="rId8"/>
          <a:stretch>
            <a:fillRect/>
          </a:stretch>
        </p:blipFill>
        <p:spPr>
          <a:xfrm>
            <a:off x="5357818" y="2806432"/>
            <a:ext cx="1600447" cy="622574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Shape 340"/>
          <p:cNvSpPr/>
          <p:nvPr/>
        </p:nvSpPr>
        <p:spPr>
          <a:xfrm>
            <a:off x="6000760" y="1285866"/>
            <a:ext cx="2214578" cy="928694"/>
          </a:xfrm>
          <a:prstGeom prst="homePlate">
            <a:avLst>
              <a:gd name="adj" fmla="val 0"/>
            </a:avLst>
          </a:prstGeom>
          <a:solidFill>
            <a:srgbClr val="FF800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dirty="0">
              <a:solidFill>
                <a:srgbClr val="FF8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" name="Shape 378"/>
          <p:cNvSpPr txBox="1"/>
          <p:nvPr/>
        </p:nvSpPr>
        <p:spPr>
          <a:xfrm>
            <a:off x="6072198" y="1357304"/>
            <a:ext cx="2214578" cy="64294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>
              <a:buClr>
                <a:srgbClr val="2C2C2C"/>
              </a:buClr>
              <a:buSzPct val="25000"/>
            </a:pPr>
            <a:r>
              <a:rPr lang="zh-TW" altLang="en-US" sz="1200" b="1" dirty="0" smtClean="0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rPr>
              <a:t>最高連接 </a:t>
            </a:r>
            <a:r>
              <a:rPr lang="en-US" altLang="zh-TW" sz="1200" b="1" dirty="0" smtClean="0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rPr>
              <a:t>2 </a:t>
            </a:r>
            <a:r>
              <a:rPr lang="zh-TW" altLang="en-US" sz="1200" b="1" dirty="0" smtClean="0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rPr>
              <a:t>台 </a:t>
            </a:r>
            <a:r>
              <a:rPr lang="en-US" altLang="zh-TW" sz="1200" b="1" dirty="0" smtClean="0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rPr>
              <a:t>UX-800U-RP </a:t>
            </a:r>
            <a:r>
              <a:rPr lang="zh-TW" altLang="en-US" sz="1200" b="1" dirty="0" smtClean="0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rPr>
              <a:t>或 </a:t>
            </a:r>
            <a:r>
              <a:rPr lang="en-US" altLang="zh-TW" sz="1200" b="1" dirty="0" smtClean="0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rPr>
              <a:t>1</a:t>
            </a:r>
            <a:r>
              <a:rPr lang="zh-TW" altLang="en-US" sz="1200" b="1" dirty="0" smtClean="0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rPr>
              <a:t>台</a:t>
            </a:r>
            <a:r>
              <a:rPr lang="en-US" altLang="zh-TW" sz="1200" b="1" dirty="0" smtClean="0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rPr>
              <a:t>UX-800U-RP &amp;</a:t>
            </a:r>
          </a:p>
          <a:p>
            <a:pPr lvl="0">
              <a:buClr>
                <a:srgbClr val="2C2C2C"/>
              </a:buClr>
              <a:buSzPct val="25000"/>
            </a:pPr>
            <a:r>
              <a:rPr lang="en-US" altLang="zh-TW" sz="1200" b="1" dirty="0" smtClean="0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rPr>
              <a:t>UX-1200U-RP </a:t>
            </a:r>
            <a:r>
              <a:rPr lang="zh-TW" altLang="en-US" sz="1200" b="1" dirty="0" smtClean="0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rPr>
              <a:t>裝置</a:t>
            </a:r>
            <a:endParaRPr lang="zh-TW" sz="1200" b="1" u="none" strike="noStrike" cap="none" dirty="0">
              <a:solidFill>
                <a:schemeClr val="bg1"/>
              </a:solidFill>
              <a:latin typeface="微軟正黑體"/>
              <a:ea typeface="微軟正黑體"/>
              <a:cs typeface="微軟正黑體"/>
              <a:sym typeface="Arial"/>
            </a:endParaRPr>
          </a:p>
        </p:txBody>
      </p:sp>
      <p:pic>
        <p:nvPicPr>
          <p:cNvPr id="66" name="圖片 6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86446" y="1972594"/>
            <a:ext cx="2637472" cy="456280"/>
          </a:xfrm>
          <a:prstGeom prst="rect">
            <a:avLst/>
          </a:prstGeom>
        </p:spPr>
      </p:pic>
      <p:sp>
        <p:nvSpPr>
          <p:cNvPr id="65" name="Shape 378"/>
          <p:cNvSpPr txBox="1"/>
          <p:nvPr/>
        </p:nvSpPr>
        <p:spPr>
          <a:xfrm>
            <a:off x="142844" y="2071684"/>
            <a:ext cx="2714644" cy="50006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2C2C"/>
              </a:buClr>
              <a:buSzPct val="25000"/>
              <a:buFont typeface="Arial"/>
              <a:buNone/>
            </a:pPr>
            <a:r>
              <a:rPr lang="en-US" altLang="zh-TW" sz="1000" b="1" u="none" strike="noStrike" cap="none" dirty="0" smtClean="0">
                <a:solidFill>
                  <a:srgbClr val="002060"/>
                </a:solidFill>
                <a:latin typeface="微軟正黑體"/>
                <a:ea typeface="微軟正黑體"/>
                <a:cs typeface="微軟正黑體"/>
                <a:sym typeface="Arial"/>
              </a:rPr>
              <a:t>TS-431P2, TS-231P2, TS-431X2</a:t>
            </a:r>
            <a:endParaRPr lang="zh-TW" sz="1000" b="1" u="none" strike="noStrike" cap="none" dirty="0">
              <a:solidFill>
                <a:srgbClr val="002060"/>
              </a:solidFill>
              <a:latin typeface="微軟正黑體"/>
              <a:ea typeface="微軟正黑體"/>
              <a:cs typeface="微軟正黑體"/>
              <a:sym typeface="Arial"/>
            </a:endParaRPr>
          </a:p>
        </p:txBody>
      </p:sp>
      <p:sp>
        <p:nvSpPr>
          <p:cNvPr id="69" name="Shape 378"/>
          <p:cNvSpPr txBox="1"/>
          <p:nvPr/>
        </p:nvSpPr>
        <p:spPr>
          <a:xfrm>
            <a:off x="6715140" y="2357436"/>
            <a:ext cx="907625" cy="28575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2C2C"/>
              </a:buClr>
              <a:buSzPct val="25000"/>
              <a:buFont typeface="Arial"/>
              <a:buNone/>
            </a:pPr>
            <a:r>
              <a:rPr lang="en-US" altLang="zh-TW" sz="1000" b="1" u="none" strike="noStrike" cap="none" dirty="0" smtClean="0">
                <a:solidFill>
                  <a:srgbClr val="002060"/>
                </a:solidFill>
                <a:latin typeface="微軟正黑體"/>
                <a:ea typeface="微軟正黑體"/>
                <a:cs typeface="微軟正黑體"/>
                <a:sym typeface="Arial"/>
              </a:rPr>
              <a:t>TS-431XeU</a:t>
            </a:r>
            <a:endParaRPr lang="zh-TW" sz="1000" b="1" u="none" strike="noStrike" cap="none" dirty="0">
              <a:solidFill>
                <a:srgbClr val="002060"/>
              </a:solidFill>
              <a:latin typeface="微軟正黑體"/>
              <a:ea typeface="微軟正黑體"/>
              <a:cs typeface="微軟正黑體"/>
              <a:sym typeface="Arial"/>
            </a:endParaRPr>
          </a:p>
        </p:txBody>
      </p:sp>
      <p:sp>
        <p:nvSpPr>
          <p:cNvPr id="70" name="Shape 305"/>
          <p:cNvSpPr/>
          <p:nvPr/>
        </p:nvSpPr>
        <p:spPr>
          <a:xfrm>
            <a:off x="179512" y="4572014"/>
            <a:ext cx="4463926" cy="35678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>
              <a:buClr>
                <a:srgbClr val="828282"/>
              </a:buClr>
              <a:buSzPct val="25000"/>
            </a:pPr>
            <a:r>
              <a:rPr lang="en-US" altLang="zh-TW" sz="9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* </a:t>
            </a:r>
            <a:r>
              <a:rPr lang="zh-TW" altLang="en-US" sz="9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當</a:t>
            </a:r>
            <a:r>
              <a:rPr lang="en-US" altLang="zh-TW" sz="9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NAS</a:t>
            </a:r>
            <a:r>
              <a:rPr lang="zh-TW" altLang="en-US" sz="9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與擴充裝置合計總硬碟數量高於 </a:t>
            </a:r>
            <a:r>
              <a:rPr lang="en-US" altLang="zh-TW" sz="9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16</a:t>
            </a:r>
            <a:r>
              <a:rPr lang="zh-TW" altLang="en-US" sz="9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顆，建議將記憶體升級至 </a:t>
            </a:r>
            <a:r>
              <a:rPr lang="en-US" altLang="zh-TW" sz="9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4GB </a:t>
            </a:r>
            <a:r>
              <a:rPr lang="zh-TW" altLang="en-US" sz="9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以上</a:t>
            </a:r>
            <a:endParaRPr lang="zh-TW" sz="800" b="0" i="0" u="none" strike="noStrike" cap="none" dirty="0">
              <a:solidFill>
                <a:schemeClr val="tx1">
                  <a:lumMod val="50000"/>
                  <a:lumOff val="50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圓角矩形 176"/>
          <p:cNvSpPr/>
          <p:nvPr/>
        </p:nvSpPr>
        <p:spPr>
          <a:xfrm rot="5400000">
            <a:off x="2113957" y="2509513"/>
            <a:ext cx="91549" cy="2376264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chemeClr val="bg1">
                  <a:lumMod val="50000"/>
                  <a:alpha val="32000"/>
                </a:schemeClr>
              </a:gs>
              <a:gs pos="80000">
                <a:schemeClr val="bg1">
                  <a:alpha val="32000"/>
                </a:schemeClr>
              </a:gs>
            </a:gsLst>
            <a:lin ang="108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72" name="圓角矩形 171"/>
          <p:cNvSpPr/>
          <p:nvPr/>
        </p:nvSpPr>
        <p:spPr>
          <a:xfrm rot="5400000">
            <a:off x="5714358" y="2509513"/>
            <a:ext cx="91549" cy="2376264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chemeClr val="bg1">
                  <a:lumMod val="50000"/>
                  <a:alpha val="32000"/>
                </a:schemeClr>
              </a:gs>
              <a:gs pos="80000">
                <a:schemeClr val="bg1">
                  <a:alpha val="32000"/>
                </a:schemeClr>
              </a:gs>
            </a:gsLst>
            <a:lin ang="108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solidFill>
                  <a:srgbClr val="FFFFFF"/>
                </a:solidFill>
                <a:cs typeface="Arial"/>
                <a:sym typeface="Arial"/>
              </a:rPr>
              <a:t>低成本建構</a:t>
            </a:r>
            <a:r>
              <a:rPr lang="en-US" altLang="zh-TW" dirty="0" smtClean="0">
                <a:solidFill>
                  <a:srgbClr val="FFFFFF"/>
                </a:solidFill>
                <a:cs typeface="Arial"/>
                <a:sym typeface="Arial"/>
              </a:rPr>
              <a:t>10GbE</a:t>
            </a:r>
            <a:r>
              <a:rPr lang="zh-TW" altLang="en-US" dirty="0" smtClean="0">
                <a:solidFill>
                  <a:srgbClr val="FFFFFF"/>
                </a:solidFill>
                <a:cs typeface="Arial"/>
                <a:sym typeface="Arial"/>
              </a:rPr>
              <a:t>高速傳輸工作環境</a:t>
            </a:r>
            <a:endParaRPr lang="zh-TW" altLang="en-US" dirty="0"/>
          </a:p>
        </p:txBody>
      </p:sp>
      <p:sp>
        <p:nvSpPr>
          <p:cNvPr id="5" name="Shape 305"/>
          <p:cNvSpPr/>
          <p:nvPr/>
        </p:nvSpPr>
        <p:spPr>
          <a:xfrm>
            <a:off x="179512" y="4220798"/>
            <a:ext cx="3897642" cy="708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ct val="25000"/>
              <a:buFont typeface="Arial"/>
              <a:buNone/>
            </a:pPr>
            <a:r>
              <a:rPr lang="zh-TW" sz="900" b="1" i="0" u="none" strike="noStrike" cap="none" dirty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測試於 </a:t>
            </a:r>
            <a:r>
              <a:rPr lang="zh-TW" sz="900" b="1" i="0" u="none" strike="noStrike" cap="none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微軟正黑體" pitchFamily="34" charset="-120"/>
                <a:sym typeface="Arial"/>
              </a:rPr>
              <a:t>QNAP</a:t>
            </a:r>
            <a:r>
              <a:rPr lang="zh-TW" sz="900" b="1" i="0" u="none" strike="noStrike" cap="none" dirty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 實驗室。數據會因實際環境而有所不同。</a:t>
            </a:r>
            <a:r>
              <a:rPr lang="zh-TW" sz="800" b="1" i="0" u="none" strike="noStrike" cap="none" dirty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/>
            </a:r>
            <a:br>
              <a:rPr lang="zh-TW" sz="800" b="1" i="0" u="none" strike="noStrike" cap="none" dirty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itchFamily="34" charset="-120"/>
                <a:ea typeface="微軟正黑體" pitchFamily="34" charset="-120"/>
                <a:sym typeface="Arial"/>
              </a:rPr>
            </a:br>
            <a:r>
              <a:rPr lang="zh-TW" sz="800" b="0" i="0" u="none" strike="noStrike" cap="none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zh-TW" sz="800" b="0" i="0" u="none" strike="noStrike" cap="none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zh-TW" sz="800" b="1" i="0" u="none" strike="noStrike" cap="none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測試</a:t>
            </a:r>
            <a:r>
              <a:rPr lang="zh-TW" sz="800" b="1" i="0" u="none" strike="noStrike" cap="none" dirty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環境:</a:t>
            </a:r>
            <a:r>
              <a:rPr lang="zh-TW" sz="800" b="1" i="0" u="none" strike="noStrike" cap="none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zh-TW" sz="800" b="1" i="0" u="none" strike="noStrike" cap="none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zh-TW" sz="800" b="0" i="0" u="none" strike="noStrike" cap="none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NAS operating system: QTS 4.3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ct val="25000"/>
              <a:buFont typeface="Arial"/>
              <a:buNone/>
            </a:pPr>
            <a:r>
              <a:rPr lang="zh-TW" sz="800" b="0" i="0" u="none" strike="noStrike" cap="none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Volume type: RAID 5; 4 x Intel SSD S3500 240G</a:t>
            </a:r>
          </a:p>
        </p:txBody>
      </p:sp>
      <p:sp>
        <p:nvSpPr>
          <p:cNvPr id="6" name="Shape 306"/>
          <p:cNvSpPr/>
          <p:nvPr/>
        </p:nvSpPr>
        <p:spPr>
          <a:xfrm>
            <a:off x="2771801" y="4475905"/>
            <a:ext cx="3600400" cy="54411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ct val="25000"/>
              <a:buFont typeface="Arial"/>
              <a:buNone/>
            </a:pPr>
            <a:r>
              <a:rPr lang="zh-TW" sz="800" b="1" i="0" u="none" strike="noStrike" cap="none" dirty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用戶端 PC:</a:t>
            </a:r>
            <a:r>
              <a:rPr lang="zh-TW" sz="800" b="1" i="0" u="none" strike="noStrike" cap="none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zh-TW" sz="800" b="1" i="0" u="none" strike="noStrike" cap="none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zh-TW" sz="800" b="0" i="0" u="none" strike="noStrike" cap="none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Intel</a:t>
            </a:r>
            <a:r>
              <a:rPr lang="zh-TW" sz="800" b="0" i="0" u="none" strike="noStrike" cap="none" baseline="30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®</a:t>
            </a:r>
            <a:r>
              <a:rPr lang="zh-TW" sz="800" b="0" i="0" u="none" strike="noStrike" cap="none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Core™ i7-6770 3.40GHz CPU; 32GB RAM; Mellanox 10GbE NIC ; Windows</a:t>
            </a:r>
            <a:r>
              <a:rPr lang="zh-TW" sz="800" b="0" i="0" u="none" strike="noStrike" cap="none" baseline="30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® </a:t>
            </a:r>
            <a:r>
              <a:rPr lang="zh-TW" sz="800" b="0" i="0" u="none" strike="noStrike" cap="none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10 64-bit; 10GB file transfer by Robocopy</a:t>
            </a:r>
          </a:p>
        </p:txBody>
      </p:sp>
      <p:sp>
        <p:nvSpPr>
          <p:cNvPr id="7" name="Shape 307"/>
          <p:cNvSpPr txBox="1"/>
          <p:nvPr/>
        </p:nvSpPr>
        <p:spPr>
          <a:xfrm>
            <a:off x="683568" y="1203600"/>
            <a:ext cx="2592288" cy="588033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zh-TW" sz="2000" b="1" i="1" u="none" strike="noStrike" cap="none" dirty="0">
                <a:solidFill>
                  <a:srgbClr val="000090"/>
                </a:solidFill>
                <a:latin typeface="Arial"/>
                <a:ea typeface="Arial"/>
                <a:cs typeface="Arial"/>
                <a:sym typeface="Arial"/>
              </a:rPr>
              <a:t>10GbE</a:t>
            </a:r>
            <a:r>
              <a:rPr lang="zh-TW" sz="2000" b="1" i="0" u="none" strike="noStrike" cap="none" dirty="0">
                <a:solidFill>
                  <a:srgbClr val="00009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  <a:p>
            <a:pPr lvl="0" algn="ctr">
              <a:buClr>
                <a:srgbClr val="9F5900"/>
              </a:buClr>
              <a:buSzPct val="25000"/>
            </a:pPr>
            <a:r>
              <a:rPr lang="zh-TW" sz="1400" b="0" i="0" u="none" strike="noStrike" cap="none" dirty="0">
                <a:solidFill>
                  <a:srgbClr val="000090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(</a:t>
            </a:r>
            <a:r>
              <a:rPr lang="zh-TW" sz="1400" b="0" i="0" u="none" strike="noStrike" cap="none" dirty="0" smtClean="0">
                <a:solidFill>
                  <a:srgbClr val="000090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Windows</a:t>
            </a:r>
            <a:r>
              <a:rPr lang="en-US" altLang="zh-TW" sz="1400" b="0" i="0" u="none" strike="noStrike" cap="none" dirty="0" smtClean="0">
                <a:solidFill>
                  <a:srgbClr val="000090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 </a:t>
            </a:r>
            <a:r>
              <a:rPr lang="zh-TW" altLang="zh-TW" dirty="0" smtClean="0">
                <a:solidFill>
                  <a:srgbClr val="000090"/>
                </a:solidFill>
                <a:latin typeface="微軟正黑體" pitchFamily="34" charset="-120"/>
                <a:ea typeface="微軟正黑體" pitchFamily="34" charset="-120"/>
                <a:cs typeface="微軟正黑體"/>
              </a:rPr>
              <a:t>檔案傳輸</a:t>
            </a:r>
            <a:r>
              <a:rPr lang="zh-TW" sz="1400" b="0" i="0" u="none" strike="noStrike" cap="none" dirty="0" smtClean="0">
                <a:solidFill>
                  <a:srgbClr val="000090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)</a:t>
            </a:r>
            <a:endParaRPr lang="zh-TW" sz="1400" b="0" i="0" u="none" strike="noStrike" cap="none" dirty="0">
              <a:solidFill>
                <a:srgbClr val="000090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sp>
        <p:nvSpPr>
          <p:cNvPr id="25" name="Shape 325"/>
          <p:cNvSpPr txBox="1"/>
          <p:nvPr/>
        </p:nvSpPr>
        <p:spPr>
          <a:xfrm>
            <a:off x="4139951" y="1203600"/>
            <a:ext cx="2880321" cy="64807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zh-TW" sz="2000" b="1" i="1" u="none" strike="noStrike" cap="none" dirty="0">
                <a:solidFill>
                  <a:srgbClr val="000090"/>
                </a:solidFill>
                <a:latin typeface="Arial"/>
                <a:ea typeface="Arial"/>
                <a:cs typeface="Arial"/>
                <a:sym typeface="Arial"/>
              </a:rPr>
              <a:t>10GbE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zh-TW" sz="1400" b="0" i="0" u="none" strike="noStrike" cap="none" dirty="0">
                <a:solidFill>
                  <a:srgbClr val="000090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(Windows </a:t>
            </a:r>
            <a:r>
              <a:rPr lang="zh-TW" sz="1400" b="1" i="0" u="none" strike="noStrike" cap="none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加密</a:t>
            </a:r>
            <a:r>
              <a:rPr lang="zh-TW" sz="1400" b="0" i="0" u="none" strike="noStrike" cap="none" dirty="0">
                <a:solidFill>
                  <a:srgbClr val="000090"/>
                </a:solidFill>
                <a:latin typeface="微軟正黑體" pitchFamily="34" charset="-120"/>
                <a:ea typeface="微軟正黑體" pitchFamily="34" charset="-120"/>
                <a:cs typeface="微軟正黑體"/>
                <a:sym typeface="Arial"/>
              </a:rPr>
              <a:t>檔案傳輸</a:t>
            </a:r>
            <a:r>
              <a:rPr lang="zh-TW" sz="1400" b="0" i="0" u="none" strike="noStrike" cap="none" dirty="0">
                <a:solidFill>
                  <a:srgbClr val="000090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)</a:t>
            </a:r>
          </a:p>
        </p:txBody>
      </p:sp>
      <p:grpSp>
        <p:nvGrpSpPr>
          <p:cNvPr id="114" name="群組 113"/>
          <p:cNvGrpSpPr/>
          <p:nvPr/>
        </p:nvGrpSpPr>
        <p:grpSpPr>
          <a:xfrm>
            <a:off x="971600" y="1901060"/>
            <a:ext cx="2384801" cy="1842360"/>
            <a:chOff x="1016031" y="1901060"/>
            <a:chExt cx="1899785" cy="1842360"/>
          </a:xfrm>
        </p:grpSpPr>
        <p:cxnSp>
          <p:nvCxnSpPr>
            <p:cNvPr id="58" name="Shape 317"/>
            <p:cNvCxnSpPr/>
            <p:nvPr/>
          </p:nvCxnSpPr>
          <p:spPr>
            <a:xfrm>
              <a:off x="1016031" y="3281434"/>
              <a:ext cx="1899783" cy="1862"/>
            </a:xfrm>
            <a:prstGeom prst="straightConnector1">
              <a:avLst/>
            </a:prstGeom>
            <a:noFill/>
            <a:ln w="9525" cap="flat" cmpd="sng">
              <a:solidFill>
                <a:srgbClr val="7F7F7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" name="Shape 310"/>
            <p:cNvCxnSpPr/>
            <p:nvPr/>
          </p:nvCxnSpPr>
          <p:spPr>
            <a:xfrm>
              <a:off x="1016032" y="2361185"/>
              <a:ext cx="1899784" cy="1862"/>
            </a:xfrm>
            <a:prstGeom prst="straightConnector1">
              <a:avLst/>
            </a:prstGeom>
            <a:noFill/>
            <a:ln w="9525" cap="flat" cmpd="sng">
              <a:solidFill>
                <a:srgbClr val="7F7F7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Shape 313"/>
            <p:cNvCxnSpPr/>
            <p:nvPr/>
          </p:nvCxnSpPr>
          <p:spPr>
            <a:xfrm>
              <a:off x="1016032" y="2821310"/>
              <a:ext cx="1899784" cy="1862"/>
            </a:xfrm>
            <a:prstGeom prst="straightConnector1">
              <a:avLst/>
            </a:prstGeom>
            <a:noFill/>
            <a:ln w="9525" cap="flat" cmpd="sng">
              <a:solidFill>
                <a:srgbClr val="7F7F7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" name="Shape 310"/>
            <p:cNvCxnSpPr/>
            <p:nvPr/>
          </p:nvCxnSpPr>
          <p:spPr>
            <a:xfrm>
              <a:off x="1016032" y="1901060"/>
              <a:ext cx="1899784" cy="1862"/>
            </a:xfrm>
            <a:prstGeom prst="straightConnector1">
              <a:avLst/>
            </a:prstGeom>
            <a:noFill/>
            <a:ln w="9525" cap="flat" cmpd="sng">
              <a:solidFill>
                <a:srgbClr val="7F7F7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Shape 317"/>
            <p:cNvCxnSpPr/>
            <p:nvPr/>
          </p:nvCxnSpPr>
          <p:spPr>
            <a:xfrm>
              <a:off x="1016031" y="3741558"/>
              <a:ext cx="1899783" cy="1862"/>
            </a:xfrm>
            <a:prstGeom prst="straightConnector1">
              <a:avLst/>
            </a:prstGeom>
            <a:noFill/>
            <a:ln w="9525" cap="flat" cmpd="sng">
              <a:solidFill>
                <a:srgbClr val="7F7F7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" name="Shape 309"/>
          <p:cNvSpPr txBox="1"/>
          <p:nvPr/>
        </p:nvSpPr>
        <p:spPr>
          <a:xfrm>
            <a:off x="539552" y="2680866"/>
            <a:ext cx="563863" cy="37232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6</a:t>
            </a:r>
            <a:r>
              <a:rPr lang="zh-TW" sz="1050" b="0" i="0" u="none" strike="noStrike" cap="none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00</a:t>
            </a:r>
            <a:endParaRPr lang="zh-TW" sz="1050" b="0" i="0" u="none" strike="noStrike" cap="none" dirty="0">
              <a:solidFill>
                <a:schemeClr val="tx1">
                  <a:lumMod val="50000"/>
                  <a:lumOff val="50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Shape 312"/>
          <p:cNvSpPr txBox="1"/>
          <p:nvPr/>
        </p:nvSpPr>
        <p:spPr>
          <a:xfrm>
            <a:off x="539552" y="3147814"/>
            <a:ext cx="504056" cy="25015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050" b="0" i="0" u="none" strike="noStrike" cap="none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r>
              <a:rPr lang="zh-TW" sz="1050" b="0" i="0" u="none" strike="noStrike" cap="none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00</a:t>
            </a:r>
            <a:endParaRPr lang="zh-TW" sz="1050" b="0" i="0" u="none" strike="noStrike" cap="none" dirty="0">
              <a:solidFill>
                <a:schemeClr val="tx1">
                  <a:lumMod val="50000"/>
                  <a:lumOff val="50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8" name="群組 117"/>
          <p:cNvGrpSpPr/>
          <p:nvPr/>
        </p:nvGrpSpPr>
        <p:grpSpPr>
          <a:xfrm>
            <a:off x="1043608" y="2117084"/>
            <a:ext cx="504056" cy="1620165"/>
            <a:chOff x="971600" y="2117084"/>
            <a:chExt cx="504056" cy="1620165"/>
          </a:xfrm>
        </p:grpSpPr>
        <p:sp>
          <p:nvSpPr>
            <p:cNvPr id="18" name="Shape 318"/>
            <p:cNvSpPr/>
            <p:nvPr/>
          </p:nvSpPr>
          <p:spPr>
            <a:xfrm>
              <a:off x="1075905" y="2117084"/>
              <a:ext cx="295446" cy="1620165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Shape 322"/>
            <p:cNvSpPr txBox="1"/>
            <p:nvPr/>
          </p:nvSpPr>
          <p:spPr>
            <a:xfrm>
              <a:off x="971600" y="2117084"/>
              <a:ext cx="504056" cy="2768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ct val="25000"/>
                <a:buFont typeface="Arial"/>
                <a:buNone/>
              </a:pPr>
              <a:r>
                <a:rPr lang="zh-TW" sz="1000" b="1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1055</a:t>
              </a:r>
            </a:p>
          </p:txBody>
        </p:sp>
      </p:grpSp>
      <p:grpSp>
        <p:nvGrpSpPr>
          <p:cNvPr id="117" name="群組 116"/>
          <p:cNvGrpSpPr/>
          <p:nvPr/>
        </p:nvGrpSpPr>
        <p:grpSpPr>
          <a:xfrm>
            <a:off x="1475656" y="2891196"/>
            <a:ext cx="432048" cy="846012"/>
            <a:chOff x="1403648" y="2891196"/>
            <a:chExt cx="432048" cy="846012"/>
          </a:xfrm>
        </p:grpSpPr>
        <p:sp>
          <p:nvSpPr>
            <p:cNvPr id="19" name="Shape 319"/>
            <p:cNvSpPr/>
            <p:nvPr/>
          </p:nvSpPr>
          <p:spPr>
            <a:xfrm>
              <a:off x="1463446" y="2909172"/>
              <a:ext cx="312453" cy="828036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Shape 323"/>
            <p:cNvSpPr txBox="1"/>
            <p:nvPr/>
          </p:nvSpPr>
          <p:spPr>
            <a:xfrm>
              <a:off x="1403648" y="2891196"/>
              <a:ext cx="432048" cy="2340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ct val="25000"/>
                <a:buFont typeface="Arial"/>
                <a:buNone/>
              </a:pPr>
              <a:r>
                <a:rPr lang="zh-TW" sz="1000" b="1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580</a:t>
              </a:r>
            </a:p>
          </p:txBody>
        </p:sp>
      </p:grpSp>
      <p:sp>
        <p:nvSpPr>
          <p:cNvPr id="24" name="Shape 324"/>
          <p:cNvSpPr txBox="1"/>
          <p:nvPr/>
        </p:nvSpPr>
        <p:spPr>
          <a:xfrm>
            <a:off x="539552" y="2211710"/>
            <a:ext cx="432048" cy="300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9</a:t>
            </a:r>
            <a:r>
              <a:rPr lang="zh-TW" sz="1050" b="0" i="0" u="none" strike="noStrike" cap="none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00</a:t>
            </a:r>
            <a:endParaRPr lang="zh-TW" sz="1050" b="0" i="0" u="none" strike="noStrike" cap="none" dirty="0">
              <a:solidFill>
                <a:schemeClr val="tx1">
                  <a:lumMod val="50000"/>
                  <a:lumOff val="50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" name="Shape 341"/>
          <p:cNvSpPr/>
          <p:nvPr/>
        </p:nvSpPr>
        <p:spPr>
          <a:xfrm>
            <a:off x="2699792" y="2909172"/>
            <a:ext cx="303333" cy="840477"/>
          </a:xfrm>
          <a:prstGeom prst="rect">
            <a:avLst/>
          </a:prstGeom>
          <a:solidFill>
            <a:srgbClr val="9F590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3" name="群組 62"/>
          <p:cNvGrpSpPr/>
          <p:nvPr/>
        </p:nvGrpSpPr>
        <p:grpSpPr>
          <a:xfrm>
            <a:off x="2195736" y="2189092"/>
            <a:ext cx="504056" cy="1560598"/>
            <a:chOff x="1835696" y="2067694"/>
            <a:chExt cx="504056" cy="1560598"/>
          </a:xfrm>
        </p:grpSpPr>
        <p:sp>
          <p:nvSpPr>
            <p:cNvPr id="40" name="Shape 340"/>
            <p:cNvSpPr/>
            <p:nvPr/>
          </p:nvSpPr>
          <p:spPr>
            <a:xfrm>
              <a:off x="1935441" y="2067694"/>
              <a:ext cx="304567" cy="1560598"/>
            </a:xfrm>
            <a:prstGeom prst="rect">
              <a:avLst/>
            </a:prstGeom>
            <a:solidFill>
              <a:srgbClr val="9F5900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Shape 342"/>
            <p:cNvSpPr txBox="1"/>
            <p:nvPr/>
          </p:nvSpPr>
          <p:spPr>
            <a:xfrm>
              <a:off x="1835696" y="2067694"/>
              <a:ext cx="504056" cy="2768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ct val="25000"/>
                <a:buFont typeface="Arial"/>
                <a:buNone/>
              </a:pPr>
              <a:r>
                <a:rPr lang="zh-TW" sz="1000" b="1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1014</a:t>
              </a:r>
            </a:p>
          </p:txBody>
        </p:sp>
      </p:grpSp>
      <p:sp>
        <p:nvSpPr>
          <p:cNvPr id="43" name="Shape 343"/>
          <p:cNvSpPr txBox="1"/>
          <p:nvPr/>
        </p:nvSpPr>
        <p:spPr>
          <a:xfrm>
            <a:off x="2623794" y="2891196"/>
            <a:ext cx="432048" cy="234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zh-TW" sz="10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580</a:t>
            </a:r>
          </a:p>
        </p:txBody>
      </p:sp>
      <p:sp>
        <p:nvSpPr>
          <p:cNvPr id="48" name="Shape 348"/>
          <p:cNvSpPr txBox="1"/>
          <p:nvPr/>
        </p:nvSpPr>
        <p:spPr>
          <a:xfrm>
            <a:off x="2195736" y="3939902"/>
            <a:ext cx="1090380" cy="30777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zh-TW" sz="1200" b="0" i="0" u="none" strike="noStrike" cap="none" dirty="0">
                <a:solidFill>
                  <a:schemeClr val="accent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TS-431X2</a:t>
            </a:r>
          </a:p>
        </p:txBody>
      </p:sp>
      <p:sp>
        <p:nvSpPr>
          <p:cNvPr id="49" name="Shape 349"/>
          <p:cNvSpPr txBox="1"/>
          <p:nvPr/>
        </p:nvSpPr>
        <p:spPr>
          <a:xfrm>
            <a:off x="967228" y="3939902"/>
            <a:ext cx="1156500" cy="307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zh-TW" sz="1200" b="0" i="0" u="none" strike="noStrike" cap="none" dirty="0">
                <a:solidFill>
                  <a:srgbClr val="1496CD"/>
                </a:solidFill>
                <a:latin typeface="Arial"/>
                <a:ea typeface="Arial"/>
                <a:cs typeface="Arial"/>
                <a:sym typeface="Arial"/>
              </a:rPr>
              <a:t>TS-431XeU</a:t>
            </a:r>
          </a:p>
        </p:txBody>
      </p:sp>
      <p:sp>
        <p:nvSpPr>
          <p:cNvPr id="56" name="Shape 81"/>
          <p:cNvSpPr txBox="1"/>
          <p:nvPr/>
        </p:nvSpPr>
        <p:spPr>
          <a:xfrm>
            <a:off x="971600" y="3742993"/>
            <a:ext cx="500066" cy="24629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zh-TW" sz="1000" b="1" i="0" u="none" strike="noStrike" cap="none" dirty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下載</a:t>
            </a:r>
          </a:p>
        </p:txBody>
      </p:sp>
      <p:sp>
        <p:nvSpPr>
          <p:cNvPr id="57" name="Shape 82"/>
          <p:cNvSpPr txBox="1"/>
          <p:nvPr/>
        </p:nvSpPr>
        <p:spPr>
          <a:xfrm>
            <a:off x="1403648" y="3742993"/>
            <a:ext cx="500066" cy="24629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zh-TW" sz="1000" b="1" i="0" u="none" strike="noStrike" cap="none" dirty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上傳</a:t>
            </a:r>
          </a:p>
        </p:txBody>
      </p:sp>
      <p:sp>
        <p:nvSpPr>
          <p:cNvPr id="59" name="Shape 324"/>
          <p:cNvSpPr txBox="1"/>
          <p:nvPr/>
        </p:nvSpPr>
        <p:spPr>
          <a:xfrm>
            <a:off x="467544" y="1767694"/>
            <a:ext cx="504056" cy="300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05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12</a:t>
            </a:r>
            <a:r>
              <a:rPr lang="zh-TW" sz="1050" b="0" i="0" u="none" strike="noStrike" cap="none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00</a:t>
            </a:r>
            <a:endParaRPr lang="zh-TW" sz="1050" b="0" i="0" u="none" strike="noStrike" cap="none" dirty="0">
              <a:solidFill>
                <a:schemeClr val="tx1">
                  <a:lumMod val="50000"/>
                  <a:lumOff val="50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" name="Shape 81"/>
          <p:cNvSpPr txBox="1"/>
          <p:nvPr/>
        </p:nvSpPr>
        <p:spPr>
          <a:xfrm>
            <a:off x="2195736" y="3742993"/>
            <a:ext cx="500066" cy="24629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zh-TW" sz="1000" b="1" i="0" u="none" strike="noStrike" cap="none" dirty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下載</a:t>
            </a:r>
          </a:p>
        </p:txBody>
      </p:sp>
      <p:sp>
        <p:nvSpPr>
          <p:cNvPr id="71" name="Shape 82"/>
          <p:cNvSpPr txBox="1"/>
          <p:nvPr/>
        </p:nvSpPr>
        <p:spPr>
          <a:xfrm>
            <a:off x="2555776" y="3742993"/>
            <a:ext cx="500066" cy="24629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zh-TW" sz="1000" b="1" i="0" u="none" strike="noStrike" cap="none" dirty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上傳</a:t>
            </a:r>
          </a:p>
        </p:txBody>
      </p:sp>
      <p:sp>
        <p:nvSpPr>
          <p:cNvPr id="72" name="Shape 312"/>
          <p:cNvSpPr txBox="1"/>
          <p:nvPr/>
        </p:nvSpPr>
        <p:spPr>
          <a:xfrm>
            <a:off x="683568" y="3579862"/>
            <a:ext cx="288032" cy="25015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zh-TW" sz="1050" b="0" i="0" u="none" strike="noStrike" cap="none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  <a:endParaRPr lang="zh-TW" sz="1050" b="0" i="0" u="none" strike="noStrike" cap="none" dirty="0">
              <a:solidFill>
                <a:schemeClr val="tx1">
                  <a:lumMod val="50000"/>
                  <a:lumOff val="50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30" name="群組 129"/>
          <p:cNvGrpSpPr/>
          <p:nvPr/>
        </p:nvGrpSpPr>
        <p:grpSpPr>
          <a:xfrm>
            <a:off x="4572000" y="1901060"/>
            <a:ext cx="2376264" cy="1842360"/>
            <a:chOff x="1016031" y="1901060"/>
            <a:chExt cx="1899785" cy="1842360"/>
          </a:xfrm>
        </p:grpSpPr>
        <p:cxnSp>
          <p:nvCxnSpPr>
            <p:cNvPr id="153" name="Shape 317"/>
            <p:cNvCxnSpPr/>
            <p:nvPr/>
          </p:nvCxnSpPr>
          <p:spPr>
            <a:xfrm>
              <a:off x="1016031" y="3281434"/>
              <a:ext cx="1899783" cy="1862"/>
            </a:xfrm>
            <a:prstGeom prst="straightConnector1">
              <a:avLst/>
            </a:prstGeom>
            <a:noFill/>
            <a:ln w="9525" cap="flat" cmpd="sng">
              <a:solidFill>
                <a:srgbClr val="7F7F7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" name="Shape 310"/>
            <p:cNvCxnSpPr/>
            <p:nvPr/>
          </p:nvCxnSpPr>
          <p:spPr>
            <a:xfrm>
              <a:off x="1016032" y="2361185"/>
              <a:ext cx="1899784" cy="1862"/>
            </a:xfrm>
            <a:prstGeom prst="straightConnector1">
              <a:avLst/>
            </a:prstGeom>
            <a:noFill/>
            <a:ln w="9525" cap="flat" cmpd="sng">
              <a:solidFill>
                <a:schemeClr val="bg2">
                  <a:lumMod val="20000"/>
                  <a:lumOff val="8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" name="Shape 313"/>
            <p:cNvCxnSpPr/>
            <p:nvPr/>
          </p:nvCxnSpPr>
          <p:spPr>
            <a:xfrm>
              <a:off x="1016032" y="2821310"/>
              <a:ext cx="1899784" cy="1862"/>
            </a:xfrm>
            <a:prstGeom prst="straightConnector1">
              <a:avLst/>
            </a:prstGeom>
            <a:noFill/>
            <a:ln w="9525" cap="flat" cmpd="sng">
              <a:solidFill>
                <a:srgbClr val="7F7F7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" name="Shape 317"/>
            <p:cNvCxnSpPr/>
            <p:nvPr/>
          </p:nvCxnSpPr>
          <p:spPr>
            <a:xfrm>
              <a:off x="1016031" y="3741558"/>
              <a:ext cx="1899783" cy="1862"/>
            </a:xfrm>
            <a:prstGeom prst="straightConnector1">
              <a:avLst/>
            </a:prstGeom>
            <a:noFill/>
            <a:ln w="9525" cap="flat" cmpd="sng">
              <a:solidFill>
                <a:srgbClr val="7F7F7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" name="Shape 310"/>
            <p:cNvCxnSpPr/>
            <p:nvPr/>
          </p:nvCxnSpPr>
          <p:spPr>
            <a:xfrm>
              <a:off x="1016032" y="1901060"/>
              <a:ext cx="1899784" cy="1862"/>
            </a:xfrm>
            <a:prstGeom prst="straightConnector1">
              <a:avLst/>
            </a:prstGeom>
            <a:noFill/>
            <a:ln w="9525" cap="flat" cmpd="sng">
              <a:solidFill>
                <a:schemeClr val="bg2">
                  <a:lumMod val="20000"/>
                  <a:lumOff val="8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1" name="Shape 309"/>
          <p:cNvSpPr txBox="1"/>
          <p:nvPr/>
        </p:nvSpPr>
        <p:spPr>
          <a:xfrm>
            <a:off x="4131415" y="2680866"/>
            <a:ext cx="563863" cy="37232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6</a:t>
            </a:r>
            <a:r>
              <a:rPr lang="zh-TW" sz="1050" b="0" i="0" u="none" strike="noStrike" cap="none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00</a:t>
            </a:r>
            <a:endParaRPr lang="zh-TW" sz="1050" b="0" i="0" u="none" strike="noStrike" cap="none" dirty="0">
              <a:solidFill>
                <a:schemeClr val="tx1">
                  <a:lumMod val="50000"/>
                  <a:lumOff val="50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" name="Shape 312"/>
          <p:cNvSpPr txBox="1"/>
          <p:nvPr/>
        </p:nvSpPr>
        <p:spPr>
          <a:xfrm>
            <a:off x="4131415" y="3147814"/>
            <a:ext cx="504056" cy="25015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050" b="0" i="0" u="none" strike="noStrike" cap="none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r>
              <a:rPr lang="zh-TW" sz="1050" b="0" i="0" u="none" strike="noStrike" cap="none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00</a:t>
            </a:r>
            <a:endParaRPr lang="zh-TW" sz="1050" b="0" i="0" u="none" strike="noStrike" cap="none" dirty="0">
              <a:solidFill>
                <a:schemeClr val="tx1">
                  <a:lumMod val="50000"/>
                  <a:lumOff val="50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33" name="群組 132"/>
          <p:cNvGrpSpPr/>
          <p:nvPr/>
        </p:nvGrpSpPr>
        <p:grpSpPr>
          <a:xfrm>
            <a:off x="4635471" y="3147814"/>
            <a:ext cx="504056" cy="589435"/>
            <a:chOff x="971600" y="3147814"/>
            <a:chExt cx="504056" cy="589435"/>
          </a:xfrm>
        </p:grpSpPr>
        <p:sp>
          <p:nvSpPr>
            <p:cNvPr id="151" name="Shape 318"/>
            <p:cNvSpPr/>
            <p:nvPr/>
          </p:nvSpPr>
          <p:spPr>
            <a:xfrm>
              <a:off x="1075905" y="3147814"/>
              <a:ext cx="295446" cy="589435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" name="Shape 322"/>
            <p:cNvSpPr txBox="1"/>
            <p:nvPr/>
          </p:nvSpPr>
          <p:spPr>
            <a:xfrm>
              <a:off x="971600" y="3147814"/>
              <a:ext cx="504056" cy="2768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ct val="25000"/>
                <a:buFont typeface="Arial"/>
                <a:buNone/>
              </a:pPr>
              <a:r>
                <a:rPr lang="en-US" altLang="zh-TW" sz="1000" b="1" i="0" u="none" strike="noStrike" cap="none" dirty="0" smtClean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362</a:t>
              </a:r>
              <a:endParaRPr lang="zh-TW" sz="10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4" name="群組 133"/>
          <p:cNvGrpSpPr/>
          <p:nvPr/>
        </p:nvGrpSpPr>
        <p:grpSpPr>
          <a:xfrm>
            <a:off x="5067519" y="3219822"/>
            <a:ext cx="432048" cy="517386"/>
            <a:chOff x="1403648" y="3219822"/>
            <a:chExt cx="432048" cy="517386"/>
          </a:xfrm>
        </p:grpSpPr>
        <p:sp>
          <p:nvSpPr>
            <p:cNvPr id="149" name="Shape 319"/>
            <p:cNvSpPr/>
            <p:nvPr/>
          </p:nvSpPr>
          <p:spPr>
            <a:xfrm>
              <a:off x="1463446" y="3219822"/>
              <a:ext cx="312453" cy="517386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" name="Shape 323"/>
            <p:cNvSpPr txBox="1"/>
            <p:nvPr/>
          </p:nvSpPr>
          <p:spPr>
            <a:xfrm>
              <a:off x="1403648" y="3219822"/>
              <a:ext cx="432048" cy="2340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ct val="25000"/>
                <a:buFont typeface="Arial"/>
                <a:buNone/>
              </a:pPr>
              <a:r>
                <a:rPr lang="en-US" altLang="zh-TW" sz="1000" b="1" i="0" u="none" strike="noStrike" cap="none" dirty="0" smtClean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345</a:t>
              </a:r>
              <a:endParaRPr lang="zh-TW" sz="10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5" name="Shape 324"/>
          <p:cNvSpPr txBox="1"/>
          <p:nvPr/>
        </p:nvSpPr>
        <p:spPr>
          <a:xfrm>
            <a:off x="4131415" y="2211710"/>
            <a:ext cx="432048" cy="300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050" dirty="0">
                <a:solidFill>
                  <a:schemeClr val="tx2"/>
                </a:solidFill>
              </a:rPr>
              <a:t>9</a:t>
            </a:r>
            <a:r>
              <a:rPr lang="zh-TW" sz="1050" b="0" i="0" u="none" strike="noStrike" cap="none" dirty="0" smtClean="0">
                <a:solidFill>
                  <a:schemeClr val="tx2"/>
                </a:solidFill>
                <a:latin typeface="Arial"/>
                <a:ea typeface="Arial"/>
                <a:cs typeface="Arial"/>
                <a:sym typeface="Arial"/>
              </a:rPr>
              <a:t>00</a:t>
            </a:r>
            <a:endParaRPr lang="zh-TW" sz="1050" b="0" i="0" u="none" strike="noStrike" cap="none" dirty="0">
              <a:solidFill>
                <a:schemeClr val="tx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37" name="群組 136"/>
          <p:cNvGrpSpPr/>
          <p:nvPr/>
        </p:nvGrpSpPr>
        <p:grpSpPr>
          <a:xfrm>
            <a:off x="5868144" y="3219822"/>
            <a:ext cx="504056" cy="529868"/>
            <a:chOff x="1835696" y="3098424"/>
            <a:chExt cx="504056" cy="529868"/>
          </a:xfrm>
        </p:grpSpPr>
        <p:sp>
          <p:nvSpPr>
            <p:cNvPr id="147" name="Shape 340"/>
            <p:cNvSpPr/>
            <p:nvPr/>
          </p:nvSpPr>
          <p:spPr>
            <a:xfrm>
              <a:off x="1935441" y="3098424"/>
              <a:ext cx="304567" cy="529868"/>
            </a:xfrm>
            <a:prstGeom prst="rect">
              <a:avLst/>
            </a:prstGeom>
            <a:solidFill>
              <a:srgbClr val="9F5900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" name="Shape 342"/>
            <p:cNvSpPr txBox="1"/>
            <p:nvPr/>
          </p:nvSpPr>
          <p:spPr>
            <a:xfrm>
              <a:off x="1835696" y="3098424"/>
              <a:ext cx="504056" cy="2768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ct val="25000"/>
                <a:buFont typeface="Arial"/>
                <a:buNone/>
              </a:pPr>
              <a:r>
                <a:rPr lang="en-US" altLang="zh-TW" sz="1000" b="1" i="0" u="none" strike="noStrike" cap="none" dirty="0" smtClean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357</a:t>
              </a:r>
              <a:endParaRPr lang="zh-TW" sz="10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6" name="群組 165"/>
          <p:cNvGrpSpPr/>
          <p:nvPr/>
        </p:nvGrpSpPr>
        <p:grpSpPr>
          <a:xfrm>
            <a:off x="6297330" y="3219822"/>
            <a:ext cx="430920" cy="529827"/>
            <a:chOff x="6076759" y="3219822"/>
            <a:chExt cx="430920" cy="529827"/>
          </a:xfrm>
        </p:grpSpPr>
        <p:sp>
          <p:nvSpPr>
            <p:cNvPr id="136" name="Shape 341"/>
            <p:cNvSpPr/>
            <p:nvPr/>
          </p:nvSpPr>
          <p:spPr>
            <a:xfrm>
              <a:off x="6151629" y="3219822"/>
              <a:ext cx="303333" cy="529827"/>
            </a:xfrm>
            <a:prstGeom prst="rect">
              <a:avLst/>
            </a:prstGeom>
            <a:solidFill>
              <a:srgbClr val="9F5900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" name="Shape 343"/>
            <p:cNvSpPr txBox="1"/>
            <p:nvPr/>
          </p:nvSpPr>
          <p:spPr>
            <a:xfrm>
              <a:off x="6076759" y="3219822"/>
              <a:ext cx="430920" cy="2340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ct val="25000"/>
                <a:buFont typeface="Arial"/>
                <a:buNone/>
              </a:pPr>
              <a:r>
                <a:rPr lang="en-US" altLang="zh-TW" sz="1000" b="1" i="0" u="none" strike="noStrike" cap="none" dirty="0" smtClean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321</a:t>
              </a:r>
              <a:endParaRPr lang="zh-TW" sz="10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9" name="Shape 348"/>
          <p:cNvSpPr txBox="1"/>
          <p:nvPr/>
        </p:nvSpPr>
        <p:spPr>
          <a:xfrm>
            <a:off x="5940152" y="3939902"/>
            <a:ext cx="1060740" cy="30777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zh-TW" sz="1200" b="0" i="0" u="none" strike="noStrike" cap="none" dirty="0">
                <a:solidFill>
                  <a:schemeClr val="accent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TS-431X2</a:t>
            </a:r>
          </a:p>
        </p:txBody>
      </p:sp>
      <p:sp>
        <p:nvSpPr>
          <p:cNvPr id="140" name="Shape 349"/>
          <p:cNvSpPr txBox="1"/>
          <p:nvPr/>
        </p:nvSpPr>
        <p:spPr>
          <a:xfrm>
            <a:off x="4559091" y="3939902"/>
            <a:ext cx="1156500" cy="307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zh-TW" sz="1200" b="0" i="0" u="none" strike="noStrike" cap="none" dirty="0">
                <a:solidFill>
                  <a:srgbClr val="1496CD"/>
                </a:solidFill>
                <a:latin typeface="Arial"/>
                <a:ea typeface="Arial"/>
                <a:cs typeface="Arial"/>
                <a:sym typeface="Arial"/>
              </a:rPr>
              <a:t>TS-431XeU</a:t>
            </a:r>
          </a:p>
        </p:txBody>
      </p:sp>
      <p:sp>
        <p:nvSpPr>
          <p:cNvPr id="141" name="Shape 81"/>
          <p:cNvSpPr txBox="1"/>
          <p:nvPr/>
        </p:nvSpPr>
        <p:spPr>
          <a:xfrm>
            <a:off x="4563463" y="3742993"/>
            <a:ext cx="500066" cy="24629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zh-TW" sz="1000" b="1" i="0" u="none" strike="noStrike" cap="none" dirty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下載</a:t>
            </a:r>
          </a:p>
        </p:txBody>
      </p:sp>
      <p:sp>
        <p:nvSpPr>
          <p:cNvPr id="142" name="Shape 82"/>
          <p:cNvSpPr txBox="1"/>
          <p:nvPr/>
        </p:nvSpPr>
        <p:spPr>
          <a:xfrm>
            <a:off x="4995511" y="3742993"/>
            <a:ext cx="500066" cy="24629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zh-TW" sz="1000" b="1" i="0" u="none" strike="noStrike" cap="none" dirty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上傳</a:t>
            </a:r>
          </a:p>
        </p:txBody>
      </p:sp>
      <p:sp>
        <p:nvSpPr>
          <p:cNvPr id="143" name="Shape 324"/>
          <p:cNvSpPr txBox="1"/>
          <p:nvPr/>
        </p:nvSpPr>
        <p:spPr>
          <a:xfrm>
            <a:off x="4059407" y="1767694"/>
            <a:ext cx="504056" cy="300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050" dirty="0" smtClean="0">
                <a:solidFill>
                  <a:schemeClr val="tx2"/>
                </a:solidFill>
              </a:rPr>
              <a:t>12</a:t>
            </a:r>
            <a:r>
              <a:rPr lang="zh-TW" sz="1050" b="0" i="0" u="none" strike="noStrike" cap="none" dirty="0" smtClean="0">
                <a:solidFill>
                  <a:schemeClr val="tx2"/>
                </a:solidFill>
                <a:latin typeface="Arial"/>
                <a:ea typeface="Arial"/>
                <a:cs typeface="Arial"/>
                <a:sym typeface="Arial"/>
              </a:rPr>
              <a:t>00</a:t>
            </a:r>
            <a:endParaRPr lang="zh-TW" sz="1050" b="0" i="0" u="none" strike="noStrike" cap="none" dirty="0">
              <a:solidFill>
                <a:schemeClr val="tx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" name="Shape 81"/>
          <p:cNvSpPr txBox="1"/>
          <p:nvPr/>
        </p:nvSpPr>
        <p:spPr>
          <a:xfrm>
            <a:off x="5868144" y="3742993"/>
            <a:ext cx="500066" cy="24629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zh-TW" sz="1000" b="1" i="0" u="none" strike="noStrike" cap="none" dirty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下載</a:t>
            </a:r>
          </a:p>
        </p:txBody>
      </p:sp>
      <p:sp>
        <p:nvSpPr>
          <p:cNvPr id="145" name="Shape 82"/>
          <p:cNvSpPr txBox="1"/>
          <p:nvPr/>
        </p:nvSpPr>
        <p:spPr>
          <a:xfrm>
            <a:off x="6228184" y="3742993"/>
            <a:ext cx="500066" cy="24629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zh-TW" sz="1000" b="1" i="0" u="none" strike="noStrike" cap="none" dirty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上傳</a:t>
            </a:r>
          </a:p>
        </p:txBody>
      </p:sp>
      <p:sp>
        <p:nvSpPr>
          <p:cNvPr id="146" name="Shape 312"/>
          <p:cNvSpPr txBox="1"/>
          <p:nvPr/>
        </p:nvSpPr>
        <p:spPr>
          <a:xfrm>
            <a:off x="4275431" y="3579862"/>
            <a:ext cx="288032" cy="25015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zh-TW" sz="1050" b="0" i="0" u="none" strike="noStrike" cap="none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  <a:endParaRPr lang="zh-TW" sz="1050" b="0" i="0" u="none" strike="noStrike" cap="none" dirty="0">
              <a:solidFill>
                <a:schemeClr val="tx1">
                  <a:lumMod val="50000"/>
                  <a:lumOff val="50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群組 64"/>
          <p:cNvGrpSpPr/>
          <p:nvPr/>
        </p:nvGrpSpPr>
        <p:grpSpPr>
          <a:xfrm>
            <a:off x="2699792" y="1491630"/>
            <a:ext cx="3456383" cy="864096"/>
            <a:chOff x="2843809" y="1491630"/>
            <a:chExt cx="3672408" cy="928119"/>
          </a:xfrm>
        </p:grpSpPr>
        <p:sp>
          <p:nvSpPr>
            <p:cNvPr id="16" name="Shape 92"/>
            <p:cNvSpPr/>
            <p:nvPr/>
          </p:nvSpPr>
          <p:spPr>
            <a:xfrm rot="16200000">
              <a:off x="4215953" y="119486"/>
              <a:ext cx="928119" cy="3672408"/>
            </a:xfrm>
            <a:prstGeom prst="roundRect">
              <a:avLst>
                <a:gd name="adj" fmla="val 3968"/>
              </a:avLst>
            </a:prstGeom>
            <a:solidFill>
              <a:srgbClr val="18ABE9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Shape 96"/>
            <p:cNvSpPr/>
            <p:nvPr/>
          </p:nvSpPr>
          <p:spPr>
            <a:xfrm>
              <a:off x="2927272" y="1563638"/>
              <a:ext cx="505529" cy="360886"/>
            </a:xfrm>
            <a:prstGeom prst="halfFrame">
              <a:avLst>
                <a:gd name="adj1" fmla="val 23728"/>
                <a:gd name="adj2" fmla="val 24642"/>
              </a:avLst>
            </a:prstGeom>
            <a:solidFill>
              <a:schemeClr val="lt1">
                <a:alpha val="22745"/>
              </a:schemeClr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" name="Shape 96"/>
            <p:cNvSpPr/>
            <p:nvPr/>
          </p:nvSpPr>
          <p:spPr>
            <a:xfrm rot="10800000">
              <a:off x="5931968" y="1995686"/>
              <a:ext cx="505529" cy="360886"/>
            </a:xfrm>
            <a:prstGeom prst="halfFrame">
              <a:avLst>
                <a:gd name="adj1" fmla="val 23728"/>
                <a:gd name="adj2" fmla="val 24642"/>
              </a:avLst>
            </a:prstGeom>
            <a:solidFill>
              <a:schemeClr val="lt1">
                <a:alpha val="22745"/>
              </a:schemeClr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8" name="群組 57"/>
          <p:cNvGrpSpPr/>
          <p:nvPr/>
        </p:nvGrpSpPr>
        <p:grpSpPr>
          <a:xfrm rot="20582267">
            <a:off x="4561998" y="2937026"/>
            <a:ext cx="2088232" cy="10194"/>
            <a:chOff x="971600" y="3569668"/>
            <a:chExt cx="2088232" cy="10194"/>
          </a:xfrm>
        </p:grpSpPr>
        <p:cxnSp>
          <p:nvCxnSpPr>
            <p:cNvPr id="59" name="Shape 181"/>
            <p:cNvCxnSpPr/>
            <p:nvPr/>
          </p:nvCxnSpPr>
          <p:spPr>
            <a:xfrm flipH="1" flipV="1">
              <a:off x="1005718" y="3569668"/>
              <a:ext cx="1910098" cy="10194"/>
            </a:xfrm>
            <a:prstGeom prst="straightConnector1">
              <a:avLst/>
            </a:prstGeom>
            <a:noFill/>
            <a:ln w="57150" cap="flat" cmpd="sng">
              <a:solidFill>
                <a:srgbClr val="18ABE9"/>
              </a:solidFill>
              <a:prstDash val="solid"/>
              <a:round/>
              <a:headEnd type="none" w="med" len="med"/>
              <a:tailEnd type="none" w="lg" len="lg"/>
            </a:ln>
          </p:spPr>
        </p:cxnSp>
        <p:cxnSp>
          <p:nvCxnSpPr>
            <p:cNvPr id="60" name="Shape 181"/>
            <p:cNvCxnSpPr/>
            <p:nvPr/>
          </p:nvCxnSpPr>
          <p:spPr>
            <a:xfrm flipH="1">
              <a:off x="971600" y="3579862"/>
              <a:ext cx="2088232" cy="0"/>
            </a:xfrm>
            <a:prstGeom prst="straightConnector1">
              <a:avLst/>
            </a:prstGeom>
            <a:noFill/>
            <a:ln w="57150" cap="flat" cmpd="sng">
              <a:solidFill>
                <a:srgbClr val="303F97"/>
              </a:solidFill>
              <a:prstDash val="sysDash"/>
              <a:round/>
              <a:headEnd type="triangle" w="med" len="med"/>
              <a:tailEnd type="none" w="lg" len="lg"/>
            </a:ln>
          </p:spPr>
        </p:cxnSp>
      </p:grpSp>
      <p:grpSp>
        <p:nvGrpSpPr>
          <p:cNvPr id="43" name="群組 42"/>
          <p:cNvGrpSpPr/>
          <p:nvPr/>
        </p:nvGrpSpPr>
        <p:grpSpPr>
          <a:xfrm>
            <a:off x="971600" y="3363838"/>
            <a:ext cx="2088232" cy="10194"/>
            <a:chOff x="971600" y="3569668"/>
            <a:chExt cx="2088232" cy="10194"/>
          </a:xfrm>
        </p:grpSpPr>
        <p:cxnSp>
          <p:nvCxnSpPr>
            <p:cNvPr id="35" name="Shape 181"/>
            <p:cNvCxnSpPr/>
            <p:nvPr/>
          </p:nvCxnSpPr>
          <p:spPr>
            <a:xfrm flipH="1" flipV="1">
              <a:off x="1005718" y="3569668"/>
              <a:ext cx="1910098" cy="10194"/>
            </a:xfrm>
            <a:prstGeom prst="straightConnector1">
              <a:avLst/>
            </a:prstGeom>
            <a:noFill/>
            <a:ln w="57150" cap="flat" cmpd="sng">
              <a:solidFill>
                <a:srgbClr val="18ABE9"/>
              </a:solidFill>
              <a:prstDash val="solid"/>
              <a:round/>
              <a:headEnd type="none" w="med" len="med"/>
              <a:tailEnd type="none" w="lg" len="lg"/>
            </a:ln>
          </p:spPr>
        </p:cxnSp>
        <p:cxnSp>
          <p:nvCxnSpPr>
            <p:cNvPr id="36" name="Shape 181"/>
            <p:cNvCxnSpPr/>
            <p:nvPr/>
          </p:nvCxnSpPr>
          <p:spPr>
            <a:xfrm flipH="1">
              <a:off x="971600" y="3579862"/>
              <a:ext cx="2088232" cy="0"/>
            </a:xfrm>
            <a:prstGeom prst="straightConnector1">
              <a:avLst/>
            </a:prstGeom>
            <a:noFill/>
            <a:ln w="57150" cap="flat" cmpd="sng">
              <a:solidFill>
                <a:srgbClr val="303F97"/>
              </a:solidFill>
              <a:prstDash val="sysDash"/>
              <a:round/>
              <a:headEnd type="triangle" w="med" len="med"/>
              <a:tailEnd type="none" w="lg" len="lg"/>
            </a:ln>
          </p:spPr>
        </p:cxnSp>
      </p:grp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>
                <a:solidFill>
                  <a:srgbClr val="FFFFFF"/>
                </a:solidFill>
              </a:rPr>
              <a:t>10GbE </a:t>
            </a:r>
            <a:r>
              <a:rPr lang="zh-TW" altLang="en-US" dirty="0" smtClean="0">
                <a:solidFill>
                  <a:srgbClr val="FFFFFF"/>
                </a:solidFill>
              </a:rPr>
              <a:t>高速傳輸加速協同工作與任務</a:t>
            </a:r>
            <a:endParaRPr lang="zh-TW" altLang="en-US" dirty="0"/>
          </a:p>
        </p:txBody>
      </p:sp>
      <p:pic>
        <p:nvPicPr>
          <p:cNvPr id="13" name="圖片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2160" y="3147814"/>
            <a:ext cx="2899314" cy="501578"/>
          </a:xfrm>
          <a:prstGeom prst="rect">
            <a:avLst/>
          </a:prstGeom>
        </p:spPr>
      </p:pic>
      <p:sp>
        <p:nvSpPr>
          <p:cNvPr id="14" name="Shape 365"/>
          <p:cNvSpPr/>
          <p:nvPr/>
        </p:nvSpPr>
        <p:spPr>
          <a:xfrm>
            <a:off x="6228184" y="3579862"/>
            <a:ext cx="2426416" cy="30777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zh-TW" sz="1400" b="0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TS-</a:t>
            </a:r>
            <a:r>
              <a:rPr lang="zh-TW" sz="1400" b="0" i="0" u="none" strike="noStrike" cap="none" dirty="0" smtClean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431X2</a:t>
            </a:r>
            <a:r>
              <a:rPr lang="en-US" altLang="zh-TW" sz="1400" b="0" i="0" u="none" strike="noStrike" cap="none" dirty="0" smtClean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 / </a:t>
            </a:r>
            <a:r>
              <a:rPr lang="zh-TW" sz="1400" b="0" i="0" u="none" strike="noStrike" cap="none" dirty="0" smtClean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TS</a:t>
            </a:r>
            <a:r>
              <a:rPr lang="zh-TW" sz="1400" b="0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lang="zh-TW" sz="1400" b="0" i="0" u="none" strike="noStrike" cap="none" dirty="0" smtClean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431XeU</a:t>
            </a:r>
            <a:r>
              <a:rPr lang="zh-TW" sz="1400" b="0" i="0" u="none" strike="noStrike" cap="none" dirty="0" smtClean="0">
                <a:solidFill>
                  <a:srgbClr val="595959"/>
                </a:solidFill>
                <a:latin typeface="微軟正黑體"/>
                <a:ea typeface="微軟正黑體"/>
                <a:cs typeface="微軟正黑體"/>
                <a:sym typeface="Arial"/>
              </a:rPr>
              <a:t>支援</a:t>
            </a:r>
            <a:endParaRPr lang="zh-TW" sz="1400" b="0" i="0" u="none" strike="noStrike" cap="none" dirty="0">
              <a:solidFill>
                <a:srgbClr val="595959"/>
              </a:solidFill>
              <a:latin typeface="微軟正黑體"/>
              <a:ea typeface="微軟正黑體"/>
              <a:cs typeface="微軟正黑體"/>
              <a:sym typeface="Arial"/>
            </a:endParaRPr>
          </a:p>
        </p:txBody>
      </p:sp>
      <p:pic>
        <p:nvPicPr>
          <p:cNvPr id="12" name="圖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0232" y="1779662"/>
            <a:ext cx="1352620" cy="1546044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3571868" y="3579862"/>
            <a:ext cx="127631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buClr>
                <a:srgbClr val="595959"/>
              </a:buClr>
              <a:buSzPct val="25000"/>
            </a:pPr>
            <a:r>
              <a:rPr lang="en-US" altLang="zh-TW" dirty="0" smtClean="0">
                <a:solidFill>
                  <a:srgbClr val="595959"/>
                </a:solidFill>
                <a:latin typeface="微軟正黑體" pitchFamily="34" charset="-120"/>
                <a:ea typeface="微軟正黑體" pitchFamily="34" charset="-120"/>
              </a:rPr>
              <a:t>10GbE</a:t>
            </a:r>
            <a:r>
              <a:rPr lang="zh-TW" altLang="en-US" dirty="0" smtClean="0">
                <a:solidFill>
                  <a:srgbClr val="595959"/>
                </a:solidFill>
                <a:latin typeface="微軟正黑體" pitchFamily="34" charset="-120"/>
                <a:ea typeface="微軟正黑體" pitchFamily="34" charset="-120"/>
              </a:rPr>
              <a:t>交換器</a:t>
            </a:r>
            <a:endParaRPr lang="zh-TW" altLang="zh-TW" dirty="0">
              <a:solidFill>
                <a:srgbClr val="595959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44" name="群組 43"/>
          <p:cNvGrpSpPr/>
          <p:nvPr/>
        </p:nvGrpSpPr>
        <p:grpSpPr>
          <a:xfrm rot="1800000">
            <a:off x="1194303" y="2517062"/>
            <a:ext cx="2088232" cy="10194"/>
            <a:chOff x="971600" y="3569668"/>
            <a:chExt cx="2088232" cy="10194"/>
          </a:xfrm>
        </p:grpSpPr>
        <p:cxnSp>
          <p:nvCxnSpPr>
            <p:cNvPr id="45" name="Shape 181"/>
            <p:cNvCxnSpPr/>
            <p:nvPr/>
          </p:nvCxnSpPr>
          <p:spPr>
            <a:xfrm flipH="1" flipV="1">
              <a:off x="1005718" y="3569668"/>
              <a:ext cx="1910098" cy="10194"/>
            </a:xfrm>
            <a:prstGeom prst="straightConnector1">
              <a:avLst/>
            </a:prstGeom>
            <a:noFill/>
            <a:ln w="57150" cap="flat" cmpd="sng">
              <a:solidFill>
                <a:srgbClr val="18ABE9"/>
              </a:solidFill>
              <a:prstDash val="solid"/>
              <a:round/>
              <a:headEnd type="none" w="med" len="med"/>
              <a:tailEnd type="none" w="lg" len="lg"/>
            </a:ln>
          </p:spPr>
        </p:cxnSp>
        <p:cxnSp>
          <p:nvCxnSpPr>
            <p:cNvPr id="46" name="Shape 181"/>
            <p:cNvCxnSpPr/>
            <p:nvPr/>
          </p:nvCxnSpPr>
          <p:spPr>
            <a:xfrm flipH="1">
              <a:off x="971600" y="3579862"/>
              <a:ext cx="2088232" cy="0"/>
            </a:xfrm>
            <a:prstGeom prst="straightConnector1">
              <a:avLst/>
            </a:prstGeom>
            <a:noFill/>
            <a:ln w="57150" cap="flat" cmpd="sng">
              <a:solidFill>
                <a:srgbClr val="303F97"/>
              </a:solidFill>
              <a:prstDash val="sysDash"/>
              <a:round/>
              <a:headEnd type="triangle" w="med" len="med"/>
              <a:tailEnd type="none" w="lg" len="lg"/>
            </a:ln>
          </p:spPr>
        </p:cxnSp>
      </p:grpSp>
      <p:grpSp>
        <p:nvGrpSpPr>
          <p:cNvPr id="47" name="群組 46"/>
          <p:cNvGrpSpPr/>
          <p:nvPr/>
        </p:nvGrpSpPr>
        <p:grpSpPr>
          <a:xfrm>
            <a:off x="3851920" y="3363838"/>
            <a:ext cx="2088232" cy="10194"/>
            <a:chOff x="971600" y="3569668"/>
            <a:chExt cx="2088232" cy="10194"/>
          </a:xfrm>
        </p:grpSpPr>
        <p:cxnSp>
          <p:nvCxnSpPr>
            <p:cNvPr id="48" name="Shape 181"/>
            <p:cNvCxnSpPr/>
            <p:nvPr/>
          </p:nvCxnSpPr>
          <p:spPr>
            <a:xfrm flipH="1" flipV="1">
              <a:off x="1005718" y="3569668"/>
              <a:ext cx="1910098" cy="10194"/>
            </a:xfrm>
            <a:prstGeom prst="straightConnector1">
              <a:avLst/>
            </a:prstGeom>
            <a:noFill/>
            <a:ln w="57150" cap="flat" cmpd="sng">
              <a:solidFill>
                <a:srgbClr val="18ABE9"/>
              </a:solidFill>
              <a:prstDash val="solid"/>
              <a:round/>
              <a:headEnd type="none" w="med" len="med"/>
              <a:tailEnd type="none" w="lg" len="lg"/>
            </a:ln>
          </p:spPr>
        </p:cxnSp>
        <p:cxnSp>
          <p:nvCxnSpPr>
            <p:cNvPr id="49" name="Shape 181"/>
            <p:cNvCxnSpPr/>
            <p:nvPr/>
          </p:nvCxnSpPr>
          <p:spPr>
            <a:xfrm flipH="1">
              <a:off x="971600" y="3579862"/>
              <a:ext cx="2088232" cy="0"/>
            </a:xfrm>
            <a:prstGeom prst="straightConnector1">
              <a:avLst/>
            </a:prstGeom>
            <a:noFill/>
            <a:ln w="57150" cap="flat" cmpd="sng">
              <a:solidFill>
                <a:srgbClr val="303F97"/>
              </a:solidFill>
              <a:prstDash val="sysDash"/>
              <a:round/>
              <a:headEnd type="triangle" w="med" len="med"/>
              <a:tailEnd type="none" w="lg" len="lg"/>
            </a:ln>
          </p:spPr>
        </p:cxnSp>
      </p:grpSp>
      <p:pic>
        <p:nvPicPr>
          <p:cNvPr id="8" name="Shape 55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3131840" y="2787774"/>
            <a:ext cx="2089090" cy="9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Shape 51" descr="PC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476672" y="1779662"/>
            <a:ext cx="1347899" cy="107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Shape 51" descr="PC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476672" y="3003798"/>
            <a:ext cx="1347899" cy="107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Picture 7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928" b="94277" l="8814" r="90000"/>
                    </a14:imgEffect>
                  </a14:imgLayer>
                </a14:imgProps>
              </a:ext>
            </a:extLst>
          </a:blip>
          <a:srcRect l="9169" t="5367" r="9013" b="4819"/>
          <a:stretch/>
        </p:blipFill>
        <p:spPr>
          <a:xfrm>
            <a:off x="498276" y="2942655"/>
            <a:ext cx="1884842" cy="1164272"/>
          </a:xfrm>
          <a:prstGeom prst="rect">
            <a:avLst/>
          </a:prstGeom>
        </p:spPr>
      </p:pic>
      <p:pic>
        <p:nvPicPr>
          <p:cNvPr id="52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7544" y="2859782"/>
            <a:ext cx="504056" cy="5040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3" name="Picture 7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928" b="94277" l="8814" r="90000"/>
                    </a14:imgEffect>
                  </a14:imgLayer>
                </a14:imgProps>
              </a:ext>
            </a:extLst>
          </a:blip>
          <a:srcRect l="9169" t="5367" r="9013" b="4819"/>
          <a:stretch/>
        </p:blipFill>
        <p:spPr>
          <a:xfrm>
            <a:off x="498276" y="1606367"/>
            <a:ext cx="1884842" cy="1164272"/>
          </a:xfrm>
          <a:prstGeom prst="rect">
            <a:avLst/>
          </a:prstGeom>
        </p:spPr>
      </p:pic>
      <p:pic>
        <p:nvPicPr>
          <p:cNvPr id="54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7544" y="1491630"/>
            <a:ext cx="504056" cy="5040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矩形 8"/>
          <p:cNvSpPr/>
          <p:nvPr/>
        </p:nvSpPr>
        <p:spPr>
          <a:xfrm>
            <a:off x="2987824" y="1491630"/>
            <a:ext cx="3096344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zh-TW" altLang="en-US" sz="1800" b="1" dirty="0" smtClean="0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rPr>
              <a:t>以</a:t>
            </a:r>
            <a:r>
              <a:rPr kumimoji="1" lang="zh-TW" altLang="en-US" sz="3200" b="1" dirty="0" smtClean="0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rPr>
              <a:t>低成本</a:t>
            </a:r>
            <a:r>
              <a:rPr kumimoji="1" lang="zh-TW" altLang="en-US" sz="1800" b="1" dirty="0" smtClean="0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rPr>
              <a:t>輕鬆建構</a:t>
            </a:r>
            <a:r>
              <a:rPr kumimoji="1" lang="zh-TW" altLang="en-US" sz="1800" b="1" dirty="0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rPr>
              <a:t>高速傳輸的</a:t>
            </a:r>
            <a:r>
              <a:rPr kumimoji="1" lang="zh-TW" altLang="en-US" sz="1800" b="1" dirty="0" smtClean="0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rPr>
              <a:t>工作或備份環境</a:t>
            </a:r>
            <a:r>
              <a:rPr kumimoji="1" lang="zh-TW" altLang="en-US" sz="2000" b="1" dirty="0" smtClean="0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rPr>
              <a:t>！</a:t>
            </a:r>
            <a:endParaRPr lang="zh-TW" altLang="en-US" sz="2000" b="1" dirty="0">
              <a:solidFill>
                <a:schemeClr val="bg1"/>
              </a:solidFill>
              <a:latin typeface="微軟正黑體"/>
              <a:ea typeface="微軟正黑體"/>
              <a:cs typeface="微軟正黑體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ctrTitle"/>
          </p:nvPr>
        </p:nvSpPr>
        <p:spPr>
          <a:xfrm>
            <a:off x="285720" y="1357305"/>
            <a:ext cx="8520599" cy="1785950"/>
          </a:xfrm>
        </p:spPr>
        <p:txBody>
          <a:bodyPr/>
          <a:lstStyle/>
          <a:p>
            <a:pPr lvl="0"/>
            <a:r>
              <a:rPr lang="zh-TW" altLang="en-US" sz="5400" dirty="0" smtClean="0">
                <a:solidFill>
                  <a:srgbClr val="000090"/>
                </a:solidFill>
                <a:latin typeface="微軟正黑體" pitchFamily="34" charset="-120"/>
                <a:ea typeface="微軟正黑體" pitchFamily="34" charset="-120"/>
              </a:rPr>
              <a:t>智慧監控</a:t>
            </a:r>
            <a:endParaRPr lang="zh-TW" altLang="en-US" sz="5400" dirty="0">
              <a:solidFill>
                <a:srgbClr val="00009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" name="Shape 450"/>
          <p:cNvSpPr txBox="1"/>
          <p:nvPr/>
        </p:nvSpPr>
        <p:spPr>
          <a:xfrm>
            <a:off x="2997763" y="3319301"/>
            <a:ext cx="3062100" cy="57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rPr lang="zh-TW" sz="2400" b="0" i="0" u="none" strike="noStrike" cap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QNAP Systems, Inc.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24x7 </a:t>
            </a:r>
            <a:r>
              <a:rPr lang="zh-TW" altLang="en-US" dirty="0" smtClean="0"/>
              <a:t>全天候安全監控解決方案</a:t>
            </a:r>
            <a:endParaRPr lang="zh-TW" altLang="en-US" dirty="0"/>
          </a:p>
        </p:txBody>
      </p:sp>
      <p:sp>
        <p:nvSpPr>
          <p:cNvPr id="4" name="Rectangle 9"/>
          <p:cNvSpPr/>
          <p:nvPr/>
        </p:nvSpPr>
        <p:spPr>
          <a:xfrm>
            <a:off x="1259632" y="1347614"/>
            <a:ext cx="4320480" cy="646323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r>
              <a:rPr lang="zh-TW" altLang="en-US" sz="3600" b="1" dirty="0" smtClean="0">
                <a:solidFill>
                  <a:srgbClr val="FF0000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視頻監控中心</a:t>
            </a:r>
            <a:r>
              <a:rPr lang="en-US" altLang="zh-TW" sz="3600" b="1" dirty="0" smtClean="0">
                <a:solidFill>
                  <a:srgbClr val="FF0000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 5.1</a:t>
            </a:r>
            <a:endParaRPr lang="en-US" sz="3600" b="1" dirty="0">
              <a:solidFill>
                <a:srgbClr val="FF0000"/>
              </a:solidFill>
              <a:latin typeface="Microsoft JhengHei" charset="-120"/>
              <a:ea typeface="Microsoft JhengHei" charset="-120"/>
              <a:cs typeface="Microsoft JhengHei" charset="-12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584" y="1923678"/>
            <a:ext cx="4357598" cy="2847294"/>
          </a:xfrm>
          <a:prstGeom prst="rect">
            <a:avLst/>
          </a:prstGeom>
        </p:spPr>
      </p:pic>
      <p:pic>
        <p:nvPicPr>
          <p:cNvPr id="6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034" y="1357304"/>
            <a:ext cx="759596" cy="759596"/>
          </a:xfrm>
          <a:prstGeom prst="rect">
            <a:avLst/>
          </a:prstGeom>
        </p:spPr>
      </p:pic>
      <p:pic>
        <p:nvPicPr>
          <p:cNvPr id="8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7944" y="3363838"/>
            <a:ext cx="1460166" cy="1460166"/>
          </a:xfrm>
          <a:prstGeom prst="rect">
            <a:avLst/>
          </a:prstGeom>
        </p:spPr>
      </p:pic>
      <p:grpSp>
        <p:nvGrpSpPr>
          <p:cNvPr id="25" name="群組 24"/>
          <p:cNvGrpSpPr/>
          <p:nvPr/>
        </p:nvGrpSpPr>
        <p:grpSpPr>
          <a:xfrm>
            <a:off x="5724128" y="1563638"/>
            <a:ext cx="3024336" cy="2304256"/>
            <a:chOff x="5652120" y="1347614"/>
            <a:chExt cx="3024336" cy="2304256"/>
          </a:xfrm>
        </p:grpSpPr>
        <p:sp>
          <p:nvSpPr>
            <p:cNvPr id="14" name="Shape 232"/>
            <p:cNvSpPr/>
            <p:nvPr/>
          </p:nvSpPr>
          <p:spPr>
            <a:xfrm>
              <a:off x="5652120" y="1347614"/>
              <a:ext cx="3024336" cy="2304256"/>
            </a:xfrm>
            <a:prstGeom prst="roundRect">
              <a:avLst>
                <a:gd name="adj" fmla="val 4004"/>
              </a:avLst>
            </a:prstGeom>
            <a:solidFill>
              <a:srgbClr val="18ABE9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Shape 232"/>
            <p:cNvSpPr/>
            <p:nvPr/>
          </p:nvSpPr>
          <p:spPr>
            <a:xfrm>
              <a:off x="5804520" y="1851670"/>
              <a:ext cx="2655912" cy="792088"/>
            </a:xfrm>
            <a:prstGeom prst="roundRect">
              <a:avLst>
                <a:gd name="adj" fmla="val 4004"/>
              </a:avLst>
            </a:prstGeom>
            <a:solidFill>
              <a:schemeClr val="bg1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Shape 471"/>
            <p:cNvSpPr/>
            <p:nvPr/>
          </p:nvSpPr>
          <p:spPr>
            <a:xfrm>
              <a:off x="5868144" y="1923678"/>
              <a:ext cx="2592288" cy="92185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C2C2C"/>
                </a:buClr>
                <a:buSzPct val="25000"/>
                <a:buFont typeface="Arial"/>
                <a:buNone/>
              </a:pPr>
              <a:r>
                <a:rPr lang="zh-TW" sz="1800" b="1" i="0" u="none" strike="noStrike" cap="none" dirty="0" smtClean="0">
                  <a:solidFill>
                    <a:srgbClr val="2C2C2C"/>
                  </a:solidFill>
                  <a:sym typeface="Arial"/>
                </a:rPr>
                <a:t>TS</a:t>
              </a:r>
              <a:r>
                <a:rPr lang="zh-TW" sz="1800" b="1" i="0" u="none" strike="noStrike" cap="none" dirty="0">
                  <a:solidFill>
                    <a:srgbClr val="2C2C2C"/>
                  </a:solidFill>
                  <a:sym typeface="Arial"/>
                </a:rPr>
                <a:t>-</a:t>
              </a:r>
              <a:r>
                <a:rPr lang="zh-TW" sz="1800" b="1" i="0" u="none" strike="noStrike" cap="none" dirty="0" smtClean="0">
                  <a:solidFill>
                    <a:srgbClr val="2C2C2C"/>
                  </a:solidFill>
                  <a:sym typeface="Arial"/>
                </a:rPr>
                <a:t>231P2</a:t>
              </a:r>
              <a:r>
                <a:rPr lang="en-US" altLang="zh-TW" sz="1800" b="1" dirty="0">
                  <a:solidFill>
                    <a:srgbClr val="2C2C2C"/>
                  </a:solidFill>
                </a:rPr>
                <a:t> </a:t>
              </a:r>
              <a:r>
                <a:rPr lang="en-US" altLang="zh-TW" sz="1800" b="1" dirty="0" smtClean="0">
                  <a:solidFill>
                    <a:srgbClr val="2C2C2C"/>
                  </a:solidFill>
                </a:rPr>
                <a:t> </a:t>
              </a:r>
              <a:r>
                <a:rPr lang="en-US" altLang="zh-TW" sz="1800" b="1" i="0" u="none" strike="noStrike" cap="none" dirty="0" smtClean="0">
                  <a:solidFill>
                    <a:srgbClr val="2C2C2C"/>
                  </a:solidFill>
                  <a:sym typeface="Arial"/>
                </a:rPr>
                <a:t> </a:t>
              </a:r>
              <a:r>
                <a:rPr lang="zh-TW" sz="1800" b="1" i="0" u="none" strike="noStrike" cap="none" dirty="0" smtClean="0">
                  <a:solidFill>
                    <a:srgbClr val="2C2C2C"/>
                  </a:solidFill>
                  <a:sym typeface="Arial"/>
                </a:rPr>
                <a:t>TS</a:t>
              </a:r>
              <a:r>
                <a:rPr lang="zh-TW" sz="1800" b="1" i="0" u="none" strike="noStrike" cap="none" dirty="0">
                  <a:solidFill>
                    <a:srgbClr val="2C2C2C"/>
                  </a:solidFill>
                  <a:sym typeface="Arial"/>
                </a:rPr>
                <a:t>-</a:t>
              </a:r>
              <a:r>
                <a:rPr lang="zh-TW" sz="1800" b="1" i="0" u="none" strike="noStrike" cap="none" dirty="0" smtClean="0">
                  <a:solidFill>
                    <a:srgbClr val="2C2C2C"/>
                  </a:solidFill>
                  <a:sym typeface="Arial"/>
                </a:rPr>
                <a:t>431P2</a:t>
              </a:r>
            </a:p>
          </p:txBody>
        </p:sp>
        <p:sp>
          <p:nvSpPr>
            <p:cNvPr id="13" name="矩形 12"/>
            <p:cNvSpPr/>
            <p:nvPr/>
          </p:nvSpPr>
          <p:spPr>
            <a:xfrm>
              <a:off x="6156176" y="1419622"/>
              <a:ext cx="2031325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buClr>
                  <a:srgbClr val="2C2C2C"/>
                </a:buClr>
                <a:buSzPct val="25000"/>
              </a:pPr>
              <a:r>
                <a:rPr lang="zh-TW" altLang="zh-TW" sz="2400" b="1" dirty="0">
                  <a:solidFill>
                    <a:schemeClr val="bg1"/>
                  </a:solidFill>
                  <a:latin typeface="微軟正黑體"/>
                  <a:ea typeface="微軟正黑體"/>
                  <a:cs typeface="微軟正黑體"/>
                </a:rPr>
                <a:t>攝影機授權數</a:t>
              </a:r>
            </a:p>
          </p:txBody>
        </p:sp>
        <p:sp>
          <p:nvSpPr>
            <p:cNvPr id="17" name="Shape 232"/>
            <p:cNvSpPr/>
            <p:nvPr/>
          </p:nvSpPr>
          <p:spPr>
            <a:xfrm>
              <a:off x="5804520" y="2711362"/>
              <a:ext cx="2655912" cy="792088"/>
            </a:xfrm>
            <a:prstGeom prst="roundRect">
              <a:avLst>
                <a:gd name="adj" fmla="val 4004"/>
              </a:avLst>
            </a:prstGeom>
            <a:solidFill>
              <a:schemeClr val="bg1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Shape 473"/>
            <p:cNvSpPr/>
            <p:nvPr/>
          </p:nvSpPr>
          <p:spPr>
            <a:xfrm>
              <a:off x="5868146" y="2787775"/>
              <a:ext cx="2632373" cy="79208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C2C2C"/>
                </a:buClr>
                <a:buSzPct val="25000"/>
                <a:buFont typeface="Arial"/>
                <a:buNone/>
              </a:pPr>
              <a:r>
                <a:rPr lang="zh-TW" sz="1800" b="1" i="0" u="none" strike="noStrike" cap="none" dirty="0">
                  <a:solidFill>
                    <a:srgbClr val="2C2C2C"/>
                  </a:solidFill>
                  <a:sym typeface="Arial"/>
                </a:rPr>
                <a:t>TS-</a:t>
              </a:r>
              <a:r>
                <a:rPr lang="zh-TW" sz="1800" b="1" i="0" u="none" strike="noStrike" cap="none" dirty="0" smtClean="0">
                  <a:solidFill>
                    <a:srgbClr val="2C2C2C"/>
                  </a:solidFill>
                  <a:sym typeface="Arial"/>
                </a:rPr>
                <a:t>431X2</a:t>
              </a:r>
              <a:r>
                <a:rPr lang="en-US" altLang="zh-TW" sz="1800" b="1" dirty="0">
                  <a:solidFill>
                    <a:srgbClr val="2C2C2C"/>
                  </a:solidFill>
                </a:rPr>
                <a:t> </a:t>
              </a:r>
              <a:r>
                <a:rPr lang="en-US" altLang="zh-TW" sz="1800" b="1" i="0" u="none" strike="noStrike" cap="none" dirty="0" smtClean="0">
                  <a:solidFill>
                    <a:srgbClr val="2C2C2C"/>
                  </a:solidFill>
                  <a:sym typeface="Arial"/>
                </a:rPr>
                <a:t>  </a:t>
              </a:r>
              <a:r>
                <a:rPr lang="zh-TW" sz="1800" b="1" i="0" u="none" strike="noStrike" cap="none" dirty="0" smtClean="0">
                  <a:solidFill>
                    <a:srgbClr val="2C2C2C"/>
                  </a:solidFill>
                  <a:sym typeface="Arial"/>
                </a:rPr>
                <a:t>TS</a:t>
              </a:r>
              <a:r>
                <a:rPr lang="zh-TW" sz="1800" b="1" i="0" u="none" strike="noStrike" cap="none" dirty="0">
                  <a:solidFill>
                    <a:srgbClr val="2C2C2C"/>
                  </a:solidFill>
                  <a:sym typeface="Arial"/>
                </a:rPr>
                <a:t>-</a:t>
              </a:r>
              <a:r>
                <a:rPr lang="zh-TW" sz="1800" b="1" i="0" u="none" strike="noStrike" cap="none" dirty="0" smtClean="0">
                  <a:solidFill>
                    <a:srgbClr val="2C2C2C"/>
                  </a:solidFill>
                  <a:sym typeface="Arial"/>
                </a:rPr>
                <a:t>431XeU</a:t>
              </a:r>
              <a:endParaRPr lang="zh-TW" sz="1800" b="1" i="0" u="none" strike="noStrike" cap="none" dirty="0">
                <a:solidFill>
                  <a:srgbClr val="2C2C2C"/>
                </a:solidFill>
                <a:sym typeface="Arial"/>
              </a:endParaRPr>
            </a:p>
          </p:txBody>
        </p:sp>
        <p:cxnSp>
          <p:nvCxnSpPr>
            <p:cNvPr id="20" name="直線接點 19"/>
            <p:cNvCxnSpPr/>
            <p:nvPr/>
          </p:nvCxnSpPr>
          <p:spPr>
            <a:xfrm>
              <a:off x="5724128" y="2283718"/>
              <a:ext cx="2808312" cy="0"/>
            </a:xfrm>
            <a:prstGeom prst="line">
              <a:avLst/>
            </a:prstGeom>
            <a:ln w="12700" cmpd="sng">
              <a:solidFill>
                <a:srgbClr val="18ABE9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線接點 17"/>
            <p:cNvCxnSpPr/>
            <p:nvPr/>
          </p:nvCxnSpPr>
          <p:spPr>
            <a:xfrm>
              <a:off x="5724128" y="3145700"/>
              <a:ext cx="2808312" cy="0"/>
            </a:xfrm>
            <a:prstGeom prst="line">
              <a:avLst/>
            </a:prstGeom>
            <a:ln w="12700" cmpd="sng">
              <a:solidFill>
                <a:srgbClr val="18ABE9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矩形 28"/>
          <p:cNvSpPr/>
          <p:nvPr/>
        </p:nvSpPr>
        <p:spPr>
          <a:xfrm>
            <a:off x="5929322" y="3291830"/>
            <a:ext cx="27146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srgbClr val="2C2C2C"/>
              </a:buClr>
              <a:buSzPct val="25000"/>
            </a:pPr>
            <a:r>
              <a:rPr lang="zh-TW" altLang="zh-TW" sz="1600" b="1" dirty="0" smtClean="0">
                <a:solidFill>
                  <a:srgbClr val="2C2C2C"/>
                </a:solidFill>
                <a:latin typeface="微軟正黑體" pitchFamily="34" charset="-120"/>
                <a:ea typeface="微軟正黑體" pitchFamily="34" charset="-120"/>
              </a:rPr>
              <a:t>預設: </a:t>
            </a:r>
            <a:r>
              <a:rPr lang="zh-TW" altLang="zh-TW" sz="1800" b="1" dirty="0" smtClean="0">
                <a:solidFill>
                  <a:srgbClr val="FF0000"/>
                </a:solidFill>
                <a:latin typeface="+mn-lt"/>
                <a:ea typeface="微軟正黑體" pitchFamily="34" charset="-120"/>
              </a:rPr>
              <a:t>2</a:t>
            </a:r>
            <a:r>
              <a:rPr lang="en-US" altLang="zh-TW" sz="16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             </a:t>
            </a:r>
            <a:r>
              <a:rPr lang="zh-TW" altLang="zh-TW" sz="1600" b="1" dirty="0" smtClean="0">
                <a:solidFill>
                  <a:srgbClr val="262626"/>
                </a:solidFill>
                <a:latin typeface="微軟正黑體" pitchFamily="34" charset="-120"/>
                <a:ea typeface="微軟正黑體" pitchFamily="34" charset="-120"/>
              </a:rPr>
              <a:t>最高: </a:t>
            </a:r>
            <a:r>
              <a:rPr lang="zh-TW" altLang="zh-TW" sz="2400" b="1" dirty="0" smtClean="0">
                <a:solidFill>
                  <a:srgbClr val="FF0000"/>
                </a:solidFill>
                <a:latin typeface="+mn-lt"/>
                <a:ea typeface="微軟正黑體" pitchFamily="34" charset="-120"/>
              </a:rPr>
              <a:t>30</a:t>
            </a:r>
            <a:endParaRPr lang="zh-TW" altLang="zh-TW" sz="2400" b="1" dirty="0">
              <a:solidFill>
                <a:srgbClr val="FF0000"/>
              </a:solidFill>
              <a:latin typeface="+mn-lt"/>
              <a:ea typeface="微軟正黑體" pitchFamily="34" charset="-120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5929322" y="2427734"/>
            <a:ext cx="27146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srgbClr val="2C2C2C"/>
              </a:buClr>
              <a:buSzPct val="25000"/>
            </a:pPr>
            <a:r>
              <a:rPr lang="zh-TW" altLang="zh-TW" sz="1600" b="1" dirty="0" smtClean="0">
                <a:solidFill>
                  <a:srgbClr val="2C2C2C"/>
                </a:solidFill>
                <a:latin typeface="微軟正黑體" pitchFamily="34" charset="-120"/>
                <a:ea typeface="微軟正黑體" pitchFamily="34" charset="-120"/>
              </a:rPr>
              <a:t>預設: </a:t>
            </a:r>
            <a:r>
              <a:rPr lang="zh-TW" altLang="zh-TW" sz="1800" b="1" dirty="0" smtClean="0">
                <a:solidFill>
                  <a:srgbClr val="FF0000"/>
                </a:solidFill>
                <a:latin typeface="+mn-lt"/>
                <a:ea typeface="微軟正黑體" pitchFamily="34" charset="-120"/>
              </a:rPr>
              <a:t>2</a:t>
            </a:r>
            <a:r>
              <a:rPr lang="en-US" altLang="zh-TW" sz="16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             </a:t>
            </a:r>
            <a:r>
              <a:rPr lang="zh-TW" altLang="zh-TW" sz="1600" b="1" dirty="0" smtClean="0">
                <a:solidFill>
                  <a:srgbClr val="262626"/>
                </a:solidFill>
                <a:latin typeface="微軟正黑體" pitchFamily="34" charset="-120"/>
                <a:ea typeface="微軟正黑體" pitchFamily="34" charset="-120"/>
              </a:rPr>
              <a:t>最高: </a:t>
            </a:r>
            <a:r>
              <a:rPr lang="en-US" altLang="zh-TW" sz="2400" b="1" dirty="0" smtClean="0">
                <a:solidFill>
                  <a:srgbClr val="FF0000"/>
                </a:solidFill>
                <a:latin typeface="+mn-lt"/>
                <a:ea typeface="微軟正黑體" pitchFamily="34" charset="-120"/>
              </a:rPr>
              <a:t>25</a:t>
            </a:r>
            <a:endParaRPr lang="zh-TW" altLang="zh-TW" sz="2400" b="1" dirty="0">
              <a:solidFill>
                <a:srgbClr val="FF0000"/>
              </a:solidFill>
              <a:latin typeface="+mn-lt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群組 21"/>
          <p:cNvGrpSpPr/>
          <p:nvPr/>
        </p:nvGrpSpPr>
        <p:grpSpPr>
          <a:xfrm>
            <a:off x="4860032" y="2571750"/>
            <a:ext cx="3993828" cy="1008113"/>
            <a:chOff x="-1036240" y="3171819"/>
            <a:chExt cx="3993828" cy="1344151"/>
          </a:xfrm>
          <a:effectLst/>
        </p:grpSpPr>
        <p:sp>
          <p:nvSpPr>
            <p:cNvPr id="26" name="Shape 340"/>
            <p:cNvSpPr/>
            <p:nvPr/>
          </p:nvSpPr>
          <p:spPr>
            <a:xfrm>
              <a:off x="-1036240" y="3171819"/>
              <a:ext cx="3993828" cy="1344151"/>
            </a:xfrm>
            <a:prstGeom prst="homePlate">
              <a:avLst>
                <a:gd name="adj" fmla="val 0"/>
              </a:avLst>
            </a:prstGeom>
            <a:solidFill>
              <a:srgbClr val="B7ECFF">
                <a:alpha val="82000"/>
              </a:srgbClr>
            </a:solidFill>
            <a:ln>
              <a:noFill/>
            </a:ln>
            <a:effectLst/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Shape 340"/>
            <p:cNvSpPr/>
            <p:nvPr/>
          </p:nvSpPr>
          <p:spPr>
            <a:xfrm>
              <a:off x="2852192" y="4131925"/>
              <a:ext cx="105396" cy="384041"/>
            </a:xfrm>
            <a:prstGeom prst="homePlate">
              <a:avLst>
                <a:gd name="adj" fmla="val 0"/>
              </a:avLst>
            </a:prstGeom>
            <a:solidFill>
              <a:srgbClr val="18ABE9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8" name="Shape 343"/>
          <p:cNvSpPr/>
          <p:nvPr/>
        </p:nvSpPr>
        <p:spPr>
          <a:xfrm flipH="1">
            <a:off x="8316416" y="2710635"/>
            <a:ext cx="432048" cy="504057"/>
          </a:xfrm>
          <a:prstGeom prst="chevron">
            <a:avLst>
              <a:gd name="adj" fmla="val 45550"/>
            </a:avLst>
          </a:prstGeom>
          <a:solidFill>
            <a:schemeClr val="bg1">
              <a:alpha val="31000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" name="Shape 399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539552" y="2499742"/>
            <a:ext cx="4536504" cy="264375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b="0" dirty="0" smtClean="0">
                <a:latin typeface="微軟正黑體"/>
                <a:ea typeface="微軟正黑體"/>
                <a:cs typeface="微軟正黑體"/>
                <a:sym typeface="Arial"/>
              </a:rPr>
              <a:t>USB</a:t>
            </a:r>
            <a:r>
              <a:rPr lang="en-US" altLang="zh-TW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zh-TW" altLang="en-US" dirty="0" smtClean="0">
                <a:cs typeface="Arial"/>
                <a:sym typeface="Arial"/>
              </a:rPr>
              <a:t>攝影機搖身成為網路攝影機</a:t>
            </a:r>
            <a:endParaRPr lang="zh-TW" altLang="en-US" dirty="0"/>
          </a:p>
        </p:txBody>
      </p:sp>
      <p:sp>
        <p:nvSpPr>
          <p:cNvPr id="11" name="Shape 401"/>
          <p:cNvSpPr/>
          <p:nvPr/>
        </p:nvSpPr>
        <p:spPr>
          <a:xfrm>
            <a:off x="1403648" y="1419622"/>
            <a:ext cx="3456384" cy="64082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zh-TW" sz="3200" b="1" i="0" u="none" strike="noStrike" cap="none" dirty="0">
                <a:solidFill>
                  <a:srgbClr val="000090"/>
                </a:solidFill>
                <a:latin typeface="Arial"/>
                <a:ea typeface="Arial"/>
                <a:cs typeface="Arial"/>
                <a:sym typeface="Arial"/>
              </a:rPr>
              <a:t>QUSBCam2</a:t>
            </a:r>
          </a:p>
        </p:txBody>
      </p:sp>
      <p:pic>
        <p:nvPicPr>
          <p:cNvPr id="12" name="Shape 402" descr="https://lh3.googleusercontent.com/16jFHLh50kGL4EnMij0uq8OQ-Jzxr5kuOt5Vj2UIYPODjVp-u8AvgfBXriT_eS5Pq6WlxDfRHj7jIqvjtX2ka_XO7X8z8Ha3Psr7oq0tCWD8uHUD3QKnhAetN4dWnRHU88rSI33hebk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474954" y="1285866"/>
            <a:ext cx="816028" cy="816028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Shape 403"/>
          <p:cNvSpPr txBox="1"/>
          <p:nvPr/>
        </p:nvSpPr>
        <p:spPr>
          <a:xfrm>
            <a:off x="395536" y="2139702"/>
            <a:ext cx="6480720" cy="43204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r>
              <a:rPr lang="zh-TW" altLang="en-US" sz="1600" b="1" dirty="0" smtClean="0">
                <a:solidFill>
                  <a:schemeClr val="bg2">
                    <a:lumMod val="50000"/>
                  </a:schemeClr>
                </a:solidFill>
                <a:latin typeface="微軟正黑體"/>
                <a:ea typeface="微軟正黑體"/>
                <a:cs typeface="微軟正黑體"/>
              </a:rPr>
              <a:t>支援 </a:t>
            </a:r>
            <a:r>
              <a:rPr lang="en-US" altLang="zh-TW" sz="1600" b="1" dirty="0" smtClean="0">
                <a:solidFill>
                  <a:schemeClr val="bg2">
                    <a:lumMod val="50000"/>
                  </a:schemeClr>
                </a:solidFill>
                <a:latin typeface="微軟正黑體"/>
                <a:ea typeface="微軟正黑體"/>
                <a:cs typeface="微軟正黑體"/>
              </a:rPr>
              <a:t>1 </a:t>
            </a:r>
            <a:r>
              <a:rPr lang="zh-TW" altLang="en-US" sz="1600" b="1" dirty="0" smtClean="0">
                <a:solidFill>
                  <a:schemeClr val="bg2">
                    <a:lumMod val="50000"/>
                  </a:schemeClr>
                </a:solidFill>
                <a:latin typeface="微軟正黑體"/>
                <a:ea typeface="微軟正黑體"/>
                <a:cs typeface="微軟正黑體"/>
              </a:rPr>
              <a:t>隻與</a:t>
            </a:r>
            <a:r>
              <a:rPr lang="en-US" altLang="zh-TW" sz="1600" b="1" dirty="0" smtClean="0">
                <a:solidFill>
                  <a:schemeClr val="bg2">
                    <a:lumMod val="50000"/>
                  </a:schemeClr>
                </a:solidFill>
                <a:latin typeface="微軟正黑體"/>
                <a:ea typeface="微軟正黑體"/>
                <a:cs typeface="微軟正黑體"/>
              </a:rPr>
              <a:t>UVC</a:t>
            </a:r>
            <a:r>
              <a:rPr lang="zh-TW" altLang="en-US" sz="1600" b="1" dirty="0" smtClean="0">
                <a:solidFill>
                  <a:schemeClr val="bg2">
                    <a:lumMod val="50000"/>
                  </a:schemeClr>
                </a:solidFill>
                <a:latin typeface="微軟正黑體"/>
                <a:ea typeface="微軟正黑體"/>
                <a:cs typeface="微軟正黑體"/>
              </a:rPr>
              <a:t>相容的</a:t>
            </a:r>
            <a:r>
              <a:rPr lang="en-US" altLang="zh-TW" sz="1600" b="1" dirty="0" smtClean="0">
                <a:solidFill>
                  <a:schemeClr val="bg2">
                    <a:lumMod val="50000"/>
                  </a:schemeClr>
                </a:solidFill>
                <a:latin typeface="微軟正黑體"/>
                <a:ea typeface="微軟正黑體"/>
                <a:cs typeface="微軟正黑體"/>
              </a:rPr>
              <a:t>USB</a:t>
            </a:r>
            <a:r>
              <a:rPr lang="zh-TW" altLang="en-US" sz="1600" b="1" dirty="0" smtClean="0">
                <a:solidFill>
                  <a:schemeClr val="bg2">
                    <a:lumMod val="50000"/>
                  </a:schemeClr>
                </a:solidFill>
                <a:latin typeface="微軟正黑體"/>
                <a:ea typeface="微軟正黑體"/>
                <a:cs typeface="微軟正黑體"/>
              </a:rPr>
              <a:t>攝影機</a:t>
            </a:r>
            <a:r>
              <a:rPr lang="zh-TW" altLang="zh-TW" sz="1600" b="1" dirty="0" smtClean="0">
                <a:solidFill>
                  <a:schemeClr val="bg2">
                    <a:lumMod val="50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攝影機觀</a:t>
            </a:r>
            <a:r>
              <a:rPr lang="zh-TW" altLang="zh-TW" sz="1600" b="1" dirty="0">
                <a:solidFill>
                  <a:schemeClr val="bg2">
                    <a:lumMod val="50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看即時 </a:t>
            </a:r>
            <a:r>
              <a:rPr lang="zh-TW" altLang="zh-TW" sz="1600" b="1" dirty="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1080P </a:t>
            </a:r>
            <a:r>
              <a:rPr lang="zh-TW" altLang="zh-TW" sz="1600" b="1" dirty="0">
                <a:solidFill>
                  <a:schemeClr val="bg2">
                    <a:lumMod val="50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串流</a:t>
            </a:r>
            <a:r>
              <a:rPr lang="zh-TW" altLang="zh-TW" sz="1600" b="1" dirty="0" smtClean="0">
                <a:solidFill>
                  <a:schemeClr val="bg2">
                    <a:lumMod val="50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影像</a:t>
            </a:r>
            <a:endParaRPr lang="zh-TW" altLang="en-US" sz="1600" dirty="0" smtClean="0">
              <a:latin typeface="微軟正黑體"/>
              <a:ea typeface="微軟正黑體"/>
              <a:cs typeface="微軟正黑體"/>
            </a:endParaRPr>
          </a:p>
          <a:p>
            <a:r>
              <a:rPr lang="zh-TW" altLang="en-US" sz="1600" dirty="0" smtClean="0"/>
              <a:t/>
            </a:r>
            <a:br>
              <a:rPr lang="zh-TW" altLang="en-US" sz="1600" dirty="0" smtClean="0"/>
            </a:br>
            <a:endParaRPr sz="1600" b="1" i="0" u="none" strike="noStrike" cap="none" dirty="0">
              <a:solidFill>
                <a:srgbClr val="595959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5786446" y="3264105"/>
            <a:ext cx="303402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srgbClr val="000000"/>
              </a:buClr>
              <a:buSzPct val="25000"/>
            </a:pPr>
            <a:r>
              <a:rPr lang="zh-TW" altLang="zh-TW" b="1" dirty="0">
                <a:latin typeface="微軟正黑體"/>
                <a:ea typeface="微軟正黑體"/>
                <a:cs typeface="微軟正黑體"/>
                <a:sym typeface="Microsoft JhengHei"/>
              </a:rPr>
              <a:t>設定</a:t>
            </a:r>
            <a:r>
              <a:rPr lang="zh-TW" altLang="zh-TW" b="1" dirty="0">
                <a:solidFill>
                  <a:srgbClr val="000090"/>
                </a:solidFill>
                <a:latin typeface="微軟正黑體"/>
                <a:ea typeface="微軟正黑體"/>
                <a:cs typeface="微軟正黑體"/>
                <a:sym typeface="Microsoft JhengHei"/>
              </a:rPr>
              <a:t>錄製</a:t>
            </a:r>
            <a:r>
              <a:rPr lang="zh-TW" altLang="zh-TW" b="1" dirty="0">
                <a:latin typeface="微軟正黑體"/>
                <a:ea typeface="微軟正黑體"/>
                <a:cs typeface="微軟正黑體"/>
                <a:sym typeface="Microsoft JhengHei"/>
              </a:rPr>
              <a:t>與</a:t>
            </a:r>
            <a:r>
              <a:rPr lang="zh-TW" altLang="zh-TW" b="1" dirty="0">
                <a:solidFill>
                  <a:srgbClr val="000090"/>
                </a:solidFill>
                <a:latin typeface="微軟正黑體"/>
                <a:ea typeface="微軟正黑體"/>
                <a:cs typeface="微軟正黑體"/>
                <a:sym typeface="Microsoft JhengHei"/>
              </a:rPr>
              <a:t>回放 </a:t>
            </a:r>
            <a:r>
              <a:rPr lang="zh-TW" altLang="zh-TW" b="1" dirty="0" smtClean="0">
                <a:latin typeface="微軟正黑體"/>
                <a:ea typeface="微軟正黑體"/>
                <a:cs typeface="微軟正黑體"/>
                <a:sym typeface="Microsoft JhengHei"/>
              </a:rPr>
              <a:t>MPEG </a:t>
            </a:r>
            <a:r>
              <a:rPr lang="zh-TW" altLang="zh-TW" b="1" dirty="0">
                <a:latin typeface="微軟正黑體"/>
                <a:ea typeface="微軟正黑體"/>
                <a:cs typeface="微軟正黑體"/>
                <a:sym typeface="Microsoft JhengHei"/>
              </a:rPr>
              <a:t>格式的影片</a:t>
            </a:r>
          </a:p>
        </p:txBody>
      </p:sp>
      <p:pic>
        <p:nvPicPr>
          <p:cNvPr id="23" name="Shape 467" descr="hd-webcam-pro-c920-gallery.png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3851920" y="2499742"/>
            <a:ext cx="2232248" cy="2088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39580" y="2710636"/>
            <a:ext cx="504056" cy="504056"/>
          </a:xfrm>
          <a:prstGeom prst="rect">
            <a:avLst/>
          </a:prstGeom>
        </p:spPr>
      </p:pic>
      <p:sp>
        <p:nvSpPr>
          <p:cNvPr id="19" name="Rectangle 9"/>
          <p:cNvSpPr/>
          <p:nvPr/>
        </p:nvSpPr>
        <p:spPr>
          <a:xfrm>
            <a:off x="6072198" y="2786064"/>
            <a:ext cx="2520280" cy="400101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視頻監控中心</a:t>
            </a:r>
            <a:r>
              <a:rPr lang="en-US" altLang="zh-TW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5.1</a:t>
            </a: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  <a:latin typeface="Microsoft JhengHei" charset="-120"/>
              <a:ea typeface="Microsoft JhengHei" charset="-120"/>
              <a:cs typeface="Microsoft JhengHei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496"/>
          <p:cNvSpPr txBox="1"/>
          <p:nvPr/>
        </p:nvSpPr>
        <p:spPr>
          <a:xfrm>
            <a:off x="1191136" y="1629773"/>
            <a:ext cx="7143900" cy="1714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zh-TW" sz="4800" b="1" dirty="0">
                <a:solidFill>
                  <a:srgbClr val="000090"/>
                </a:solidFill>
              </a:rPr>
              <a:t>Qphoto 3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zh-TW" sz="3600" b="1" dirty="0">
                <a:solidFill>
                  <a:srgbClr val="000090"/>
                </a:solidFill>
                <a:latin typeface="微軟正黑體" pitchFamily="34" charset="-120"/>
                <a:ea typeface="微軟正黑體" pitchFamily="34" charset="-120"/>
              </a:rPr>
              <a:t>一機在手，所有照片隨時擁有</a:t>
            </a:r>
          </a:p>
        </p:txBody>
      </p:sp>
      <p:sp>
        <p:nvSpPr>
          <p:cNvPr id="8" name="Shape 497"/>
          <p:cNvSpPr txBox="1"/>
          <p:nvPr/>
        </p:nvSpPr>
        <p:spPr>
          <a:xfrm>
            <a:off x="2997763" y="3319301"/>
            <a:ext cx="3062100" cy="57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rPr lang="zh-TW" sz="2400" b="0" i="0" u="none" strike="noStrike" cap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QNAP Systems, Inc.</a:t>
            </a:r>
          </a:p>
        </p:txBody>
      </p:sp>
      <p:pic>
        <p:nvPicPr>
          <p:cNvPr id="9" name="Shape 49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448950" y="1858850"/>
            <a:ext cx="824175" cy="824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47"/>
          <p:cNvSpPr/>
          <p:nvPr/>
        </p:nvSpPr>
        <p:spPr>
          <a:xfrm>
            <a:off x="4071934" y="1285866"/>
            <a:ext cx="4714908" cy="4000528"/>
          </a:xfrm>
          <a:prstGeom prst="rect">
            <a:avLst/>
          </a:prstGeom>
          <a:solidFill>
            <a:srgbClr val="06C0D4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圓角矩形 18"/>
          <p:cNvSpPr/>
          <p:nvPr/>
        </p:nvSpPr>
        <p:spPr>
          <a:xfrm>
            <a:off x="4286247" y="1500180"/>
            <a:ext cx="4286281" cy="2786082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23" name="Shape 18"/>
          <p:cNvSpPr/>
          <p:nvPr/>
        </p:nvSpPr>
        <p:spPr>
          <a:xfrm>
            <a:off x="7774107" y="1142990"/>
            <a:ext cx="1227017" cy="1226985"/>
          </a:xfrm>
          <a:prstGeom prst="ellipse">
            <a:avLst/>
          </a:prstGeom>
          <a:solidFill>
            <a:srgbClr val="06C0D4"/>
          </a:solidFill>
          <a:ln w="25400" cap="flat" cmpd="sng">
            <a:noFill/>
            <a:prstDash val="solid"/>
            <a:round/>
            <a:headEnd type="none" w="med" len="med"/>
            <a:tailEnd type="none" w="med" len="med"/>
          </a:ln>
          <a:effectLst>
            <a:outerShdw blurRad="50799" dist="38100" dir="2700000" algn="tl" rotWithShape="0">
              <a:srgbClr val="000000">
                <a:alpha val="4000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Shape 148"/>
          <p:cNvSpPr/>
          <p:nvPr/>
        </p:nvSpPr>
        <p:spPr>
          <a:xfrm rot="9900000">
            <a:off x="7809481" y="1356663"/>
            <a:ext cx="654255" cy="814122"/>
          </a:xfrm>
          <a:prstGeom prst="chevron">
            <a:avLst>
              <a:gd name="adj" fmla="val 50000"/>
            </a:avLst>
          </a:prstGeom>
          <a:solidFill>
            <a:schemeClr val="lt1">
              <a:alpha val="40784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14282" y="357172"/>
            <a:ext cx="8786873" cy="660551"/>
          </a:xfrm>
        </p:spPr>
        <p:txBody>
          <a:bodyPr>
            <a:noAutofit/>
          </a:bodyPr>
          <a:lstStyle/>
          <a:p>
            <a:r>
              <a:rPr lang="zh-TW" altLang="en-US" dirty="0" smtClean="0"/>
              <a:t>四核心 </a:t>
            </a:r>
            <a:r>
              <a:rPr lang="en-US" altLang="zh-TW" dirty="0" smtClean="0"/>
              <a:t>/ </a:t>
            </a:r>
            <a:r>
              <a:rPr lang="zh-TW" altLang="en-US" dirty="0" smtClean="0"/>
              <a:t>內建</a:t>
            </a:r>
            <a:r>
              <a:rPr lang="en-US" altLang="zh-TW" dirty="0" smtClean="0"/>
              <a:t>10GbE </a:t>
            </a:r>
            <a:r>
              <a:rPr lang="zh-TW" altLang="en-US" dirty="0" smtClean="0"/>
              <a:t>微型創業好幫手</a:t>
            </a:r>
            <a:endParaRPr lang="zh-TW" altLang="en-US" dirty="0"/>
          </a:p>
        </p:txBody>
      </p:sp>
      <p:sp>
        <p:nvSpPr>
          <p:cNvPr id="4" name="Shape 64"/>
          <p:cNvSpPr/>
          <p:nvPr/>
        </p:nvSpPr>
        <p:spPr>
          <a:xfrm>
            <a:off x="6444208" y="2928940"/>
            <a:ext cx="2088232" cy="69021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zh-TW" sz="2000" b="1" i="0" u="none" strike="noStrike" cap="none" dirty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TS-431XeU-</a:t>
            </a:r>
            <a:r>
              <a:rPr lang="zh-TW" sz="2000" b="1" i="0" u="none" strike="noStrike" cap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2G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</a:pPr>
            <a:r>
              <a:rPr lang="zh-TW" sz="1200" b="0" i="0" u="none" strike="noStrike" cap="none" dirty="0" smtClean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lang="zh-TW" sz="1200" b="0" i="0" u="none" strike="noStrike" cap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GB</a:t>
            </a:r>
            <a:r>
              <a:rPr lang="zh-TW" sz="1200" b="0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 RAM </a:t>
            </a:r>
          </a:p>
        </p:txBody>
      </p:sp>
      <p:sp>
        <p:nvSpPr>
          <p:cNvPr id="5" name="Shape 65"/>
          <p:cNvSpPr/>
          <p:nvPr/>
        </p:nvSpPr>
        <p:spPr>
          <a:xfrm>
            <a:off x="6444208" y="3609733"/>
            <a:ext cx="2088232" cy="69020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zh-TW" sz="2000" b="1" i="0" u="none" strike="noStrike" cap="none" dirty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TS-431XeU-</a:t>
            </a:r>
            <a:r>
              <a:rPr lang="zh-TW" sz="2000" b="1" i="0" u="none" strike="noStrike" cap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8G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</a:pPr>
            <a:r>
              <a:rPr lang="zh-TW" sz="1200" b="0" i="0" u="none" strike="noStrike" cap="none" dirty="0" smtClean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8</a:t>
            </a:r>
            <a:r>
              <a:rPr lang="zh-TW" sz="1200" b="0" i="0" u="none" strike="noStrike" cap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GB</a:t>
            </a:r>
            <a:r>
              <a:rPr lang="zh-TW" sz="1200" b="0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 RAM </a:t>
            </a:r>
          </a:p>
        </p:txBody>
      </p:sp>
      <p:sp>
        <p:nvSpPr>
          <p:cNvPr id="6" name="Shape 64"/>
          <p:cNvSpPr/>
          <p:nvPr/>
        </p:nvSpPr>
        <p:spPr>
          <a:xfrm>
            <a:off x="4283968" y="2928940"/>
            <a:ext cx="2160240" cy="76221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zh-TW" sz="2000" b="1" i="0" u="none" strike="noStrike" cap="none" dirty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TS-431</a:t>
            </a:r>
            <a:r>
              <a:rPr lang="zh-TW" sz="2000" b="1" i="0" u="none" strike="noStrike" cap="none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X</a:t>
            </a:r>
            <a:r>
              <a:rPr lang="en-US" altLang="zh-TW" sz="2000" b="1" i="0" u="none" strike="noStrike" cap="none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lang="zh-TW" sz="2000" b="1" i="0" u="none" strike="noStrike" cap="none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lang="zh-TW" sz="2000" b="1" i="0" u="none" strike="noStrike" cap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2G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</a:pPr>
            <a:r>
              <a:rPr lang="zh-TW" sz="1200" b="0" i="0" u="none" strike="noStrike" cap="none" dirty="0" smtClean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lang="zh-TW" sz="1200" b="0" i="0" u="none" strike="noStrike" cap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GB</a:t>
            </a:r>
            <a:r>
              <a:rPr lang="zh-TW" sz="1200" b="0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 RAM </a:t>
            </a:r>
          </a:p>
        </p:txBody>
      </p:sp>
      <p:sp>
        <p:nvSpPr>
          <p:cNvPr id="7" name="Shape 65"/>
          <p:cNvSpPr/>
          <p:nvPr/>
        </p:nvSpPr>
        <p:spPr>
          <a:xfrm>
            <a:off x="4283968" y="3609733"/>
            <a:ext cx="2160240" cy="76221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zh-TW" sz="2000" b="1" i="0" u="none" strike="noStrike" cap="none" dirty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TS-431</a:t>
            </a:r>
            <a:r>
              <a:rPr lang="zh-TW" sz="2000" b="1" i="0" u="none" strike="noStrike" cap="none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X</a:t>
            </a:r>
            <a:r>
              <a:rPr lang="en-US" altLang="zh-TW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2</a:t>
            </a:r>
            <a:r>
              <a:rPr lang="zh-TW" sz="2000" b="1" i="0" u="none" strike="noStrike" cap="none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lang="zh-TW" sz="2000" b="1" i="0" u="none" strike="noStrike" cap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8G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</a:pPr>
            <a:r>
              <a:rPr lang="zh-TW" sz="1200" b="0" i="0" u="none" strike="noStrike" cap="none" dirty="0" smtClean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8</a:t>
            </a:r>
            <a:r>
              <a:rPr lang="zh-TW" sz="1200" b="0" i="0" u="none" strike="noStrike" cap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GB</a:t>
            </a:r>
            <a:r>
              <a:rPr lang="zh-TW" sz="1200" b="0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 RAM </a:t>
            </a:r>
          </a:p>
        </p:txBody>
      </p:sp>
      <p:sp>
        <p:nvSpPr>
          <p:cNvPr id="8" name="Shape 64"/>
          <p:cNvSpPr/>
          <p:nvPr/>
        </p:nvSpPr>
        <p:spPr>
          <a:xfrm>
            <a:off x="107504" y="2928940"/>
            <a:ext cx="2088232" cy="69021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zh-TW" sz="2000" b="1" i="0" u="none" strike="noStrike" cap="none" dirty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TS</a:t>
            </a:r>
            <a:r>
              <a:rPr lang="zh-TW" sz="2000" b="1" i="0" u="none" strike="noStrike" cap="none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lang="en-US" altLang="zh-TW" sz="2000" b="1" i="0" u="none" strike="noStrike" cap="none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lang="zh-TW" sz="2000" b="1" i="0" u="none" strike="noStrike" cap="none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31</a:t>
            </a:r>
            <a:r>
              <a:rPr lang="en-US" altLang="zh-TW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</a:t>
            </a:r>
            <a:r>
              <a:rPr lang="en-US" altLang="zh-TW" sz="2000" b="1" i="0" u="none" strike="noStrike" cap="none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lang="zh-TW" sz="2000" b="1" i="0" u="none" strike="noStrike" cap="none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lang="en-US" altLang="zh-TW" sz="2000" b="1" dirty="0" smtClean="0">
                <a:solidFill>
                  <a:srgbClr val="0070C0"/>
                </a:solidFill>
              </a:rPr>
              <a:t>1</a:t>
            </a:r>
            <a:r>
              <a:rPr lang="zh-TW" sz="2000" b="1" i="0" u="none" strike="noStrike" cap="none" dirty="0" smtClean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G</a:t>
            </a:r>
            <a:endParaRPr lang="zh-TW" sz="2000" b="1" i="0" u="none" strike="noStrike" cap="none" dirty="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</a:pPr>
            <a:r>
              <a:rPr lang="en-US" altLang="zh-TW" sz="1200" dirty="0" smtClean="0">
                <a:solidFill>
                  <a:srgbClr val="0070C0"/>
                </a:solidFill>
              </a:rPr>
              <a:t>1</a:t>
            </a:r>
            <a:r>
              <a:rPr lang="zh-TW" sz="1200" b="0" i="0" u="none" strike="noStrike" cap="none" dirty="0" smtClean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GB</a:t>
            </a:r>
            <a:r>
              <a:rPr lang="zh-TW" sz="1200" b="0" i="0" u="none" strike="noStrike" cap="none" dirty="0" smtClean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zh-TW" sz="1200" b="0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RAM </a:t>
            </a:r>
          </a:p>
        </p:txBody>
      </p:sp>
      <p:sp>
        <p:nvSpPr>
          <p:cNvPr id="9" name="Shape 65"/>
          <p:cNvSpPr/>
          <p:nvPr/>
        </p:nvSpPr>
        <p:spPr>
          <a:xfrm>
            <a:off x="107504" y="3609733"/>
            <a:ext cx="2088232" cy="69020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zh-TW" sz="2000" b="1" i="0" u="none" strike="noStrike" cap="none" dirty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TS</a:t>
            </a:r>
            <a:r>
              <a:rPr lang="zh-TW" sz="2000" b="1" i="0" u="none" strike="noStrike" cap="none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lang="en-US" altLang="zh-TW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2</a:t>
            </a:r>
            <a:r>
              <a:rPr lang="zh-TW" sz="2000" b="1" i="0" u="none" strike="noStrike" cap="none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31</a:t>
            </a:r>
            <a:r>
              <a:rPr lang="en-US" altLang="zh-TW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P2</a:t>
            </a:r>
            <a:r>
              <a:rPr lang="zh-TW" sz="2000" b="1" i="0" u="none" strike="noStrike" cap="none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lang="en-US" altLang="zh-TW" sz="2000" b="1" dirty="0" smtClean="0">
                <a:solidFill>
                  <a:srgbClr val="0070C0"/>
                </a:solidFill>
              </a:rPr>
              <a:t>4</a:t>
            </a:r>
            <a:r>
              <a:rPr lang="zh-TW" sz="2000" b="1" i="0" u="none" strike="noStrike" cap="none" dirty="0" smtClean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G</a:t>
            </a:r>
            <a:endParaRPr lang="zh-TW" sz="2000" b="1" i="0" u="none" strike="noStrike" cap="none" dirty="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</a:pPr>
            <a:r>
              <a:rPr lang="en-US" altLang="zh-TW" sz="1200" dirty="0" smtClean="0">
                <a:solidFill>
                  <a:srgbClr val="0070C0"/>
                </a:solidFill>
              </a:rPr>
              <a:t>4</a:t>
            </a:r>
            <a:r>
              <a:rPr lang="zh-TW" sz="1200" b="0" i="0" u="none" strike="noStrike" cap="none" dirty="0" smtClean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GB</a:t>
            </a:r>
            <a:r>
              <a:rPr lang="zh-TW" sz="1200" b="0" i="0" u="none" strike="noStrike" cap="none" dirty="0" smtClean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zh-TW" sz="1200" b="0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RAM </a:t>
            </a:r>
          </a:p>
        </p:txBody>
      </p:sp>
      <p:sp>
        <p:nvSpPr>
          <p:cNvPr id="10" name="Shape 64"/>
          <p:cNvSpPr/>
          <p:nvPr/>
        </p:nvSpPr>
        <p:spPr>
          <a:xfrm>
            <a:off x="2051720" y="2928940"/>
            <a:ext cx="2016224" cy="69021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zh-TW" sz="2000" b="1" i="0" u="none" strike="noStrike" cap="none" dirty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TS</a:t>
            </a:r>
            <a:r>
              <a:rPr lang="zh-TW" sz="2000" b="1" i="0" u="none" strike="noStrike" cap="none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lang="en-US" altLang="zh-TW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4</a:t>
            </a:r>
            <a:r>
              <a:rPr lang="zh-TW" sz="2000" b="1" i="0" u="none" strike="noStrike" cap="none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31</a:t>
            </a:r>
            <a:r>
              <a:rPr lang="en-US" altLang="zh-TW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</a:t>
            </a:r>
            <a:r>
              <a:rPr lang="en-US" altLang="zh-TW" sz="2000" b="1" i="0" u="none" strike="noStrike" cap="none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lang="zh-TW" sz="2000" b="1" i="0" u="none" strike="noStrike" cap="none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lang="en-US" altLang="zh-TW" sz="2000" b="1" dirty="0" smtClean="0">
                <a:solidFill>
                  <a:srgbClr val="0070C0"/>
                </a:solidFill>
              </a:rPr>
              <a:t>1</a:t>
            </a:r>
            <a:r>
              <a:rPr lang="zh-TW" sz="2000" b="1" i="0" u="none" strike="noStrike" cap="none" dirty="0" smtClean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G</a:t>
            </a:r>
            <a:endParaRPr lang="zh-TW" sz="2000" b="1" i="0" u="none" strike="noStrike" cap="none" dirty="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</a:pPr>
            <a:r>
              <a:rPr lang="en-US" altLang="zh-TW" sz="1200" dirty="0" smtClean="0">
                <a:solidFill>
                  <a:srgbClr val="0070C0"/>
                </a:solidFill>
              </a:rPr>
              <a:t>1</a:t>
            </a:r>
            <a:r>
              <a:rPr lang="zh-TW" sz="1200" b="0" i="0" u="none" strike="noStrike" cap="none" dirty="0" smtClean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GB</a:t>
            </a:r>
            <a:r>
              <a:rPr lang="zh-TW" sz="1200" b="0" i="0" u="none" strike="noStrike" cap="none" dirty="0" smtClean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zh-TW" sz="1200" b="0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RAM </a:t>
            </a:r>
          </a:p>
        </p:txBody>
      </p:sp>
      <p:sp>
        <p:nvSpPr>
          <p:cNvPr id="11" name="Shape 65"/>
          <p:cNvSpPr/>
          <p:nvPr/>
        </p:nvSpPr>
        <p:spPr>
          <a:xfrm>
            <a:off x="2051720" y="3609733"/>
            <a:ext cx="2016224" cy="69020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zh-TW" sz="2000" b="1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TS</a:t>
            </a:r>
            <a:r>
              <a:rPr lang="zh-TW" sz="2000" b="1" i="0" u="none" strike="noStrike" cap="none" dirty="0" smtClean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lang="en-US" altLang="zh-TW" sz="2000" b="1" i="0" u="none" strike="noStrike" cap="none" dirty="0" smtClean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r>
              <a:rPr lang="zh-TW" sz="2000" b="1" i="0" u="none" strike="noStrike" cap="none" dirty="0" smtClean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31</a:t>
            </a:r>
            <a:r>
              <a:rPr lang="en-US" altLang="zh-TW" sz="2000" b="1" dirty="0" smtClean="0">
                <a:solidFill>
                  <a:srgbClr val="595959"/>
                </a:solidFill>
              </a:rPr>
              <a:t>P2</a:t>
            </a:r>
            <a:r>
              <a:rPr lang="zh-TW" sz="2000" b="1" i="0" u="none" strike="noStrike" cap="none" dirty="0" smtClean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lang="en-US" altLang="zh-TW" sz="2000" b="1" dirty="0" smtClean="0">
                <a:solidFill>
                  <a:srgbClr val="0070C0"/>
                </a:solidFill>
              </a:rPr>
              <a:t>4</a:t>
            </a:r>
            <a:r>
              <a:rPr lang="zh-TW" sz="2000" b="1" i="0" u="none" strike="noStrike" cap="none" dirty="0" smtClean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G</a:t>
            </a:r>
            <a:endParaRPr lang="zh-TW" sz="2000" b="1" i="0" u="none" strike="noStrike" cap="none" dirty="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</a:pPr>
            <a:r>
              <a:rPr lang="en-US" altLang="zh-TW" sz="1200" dirty="0" smtClean="0">
                <a:solidFill>
                  <a:srgbClr val="0070C0"/>
                </a:solidFill>
              </a:rPr>
              <a:t>4</a:t>
            </a:r>
            <a:r>
              <a:rPr lang="zh-TW" sz="1200" b="0" i="0" u="none" strike="noStrike" cap="none" dirty="0" smtClean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GB</a:t>
            </a:r>
            <a:r>
              <a:rPr lang="zh-TW" sz="1200" b="0" i="0" u="none" strike="noStrike" cap="none" dirty="0" smtClean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zh-TW" sz="1200" b="0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RAM </a:t>
            </a:r>
          </a:p>
        </p:txBody>
      </p:sp>
      <p:pic>
        <p:nvPicPr>
          <p:cNvPr id="12" name="圖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7751" y="1504540"/>
            <a:ext cx="1239642" cy="1416910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348" y="1500180"/>
            <a:ext cx="815030" cy="1384218"/>
          </a:xfrm>
          <a:prstGeom prst="rect">
            <a:avLst/>
          </a:prstGeom>
        </p:spPr>
      </p:pic>
      <p:pic>
        <p:nvPicPr>
          <p:cNvPr id="15" name="圖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0894" y="2535602"/>
            <a:ext cx="2343554" cy="405434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>
            <a:off x="7969407" y="1785932"/>
            <a:ext cx="9001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TW" sz="2000" b="1" i="1" dirty="0" smtClean="0">
                <a:solidFill>
                  <a:srgbClr val="000090"/>
                </a:solidFill>
                <a:latin typeface="+mj-lt"/>
                <a:ea typeface="Verdana"/>
                <a:cs typeface="Verdana"/>
                <a:sym typeface="Verdana"/>
              </a:rPr>
              <a:t>SFP+</a:t>
            </a:r>
            <a:endParaRPr lang="zh-TW" altLang="en-US" sz="2000" b="1" i="1" dirty="0">
              <a:solidFill>
                <a:srgbClr val="000090"/>
              </a:solidFill>
              <a:latin typeface="+mj-lt"/>
              <a:ea typeface="Verdana"/>
              <a:cs typeface="Verdana"/>
              <a:sym typeface="Verdana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7826531" y="1357304"/>
            <a:ext cx="110318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TW" sz="2800" b="1" i="1" dirty="0" smtClean="0">
                <a:solidFill>
                  <a:schemeClr val="bg1"/>
                </a:solidFill>
                <a:latin typeface="+mj-lt"/>
                <a:ea typeface="Verdana"/>
                <a:cs typeface="Verdana"/>
                <a:sym typeface="Verdana"/>
              </a:rPr>
              <a:t>10GE</a:t>
            </a:r>
            <a:endParaRPr lang="zh-TW" altLang="en-US" sz="2800" b="1" i="1" dirty="0">
              <a:solidFill>
                <a:schemeClr val="bg1"/>
              </a:solidFill>
              <a:latin typeface="+mj-lt"/>
              <a:ea typeface="Verdana"/>
              <a:cs typeface="Verdana"/>
              <a:sym typeface="Verdana"/>
            </a:endParaRPr>
          </a:p>
        </p:txBody>
      </p:sp>
      <p:pic>
        <p:nvPicPr>
          <p:cNvPr id="14" name="圖片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14876" y="1500180"/>
            <a:ext cx="1251716" cy="14307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279"/>
          <p:cNvSpPr/>
          <p:nvPr/>
        </p:nvSpPr>
        <p:spPr>
          <a:xfrm rot="8944731">
            <a:off x="5890572" y="1226026"/>
            <a:ext cx="2057762" cy="2057760"/>
          </a:xfrm>
          <a:prstGeom prst="teardrop">
            <a:avLst>
              <a:gd name="adj" fmla="val 104013"/>
            </a:avLst>
          </a:prstGeom>
          <a:solidFill>
            <a:srgbClr val="B797DE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zh-TW" altLang="en-US" dirty="0" smtClean="0">
                <a:cs typeface="Calibri"/>
                <a:sym typeface="Calibri"/>
              </a:rPr>
              <a:t>拍下旅程的美景</a:t>
            </a:r>
            <a:endParaRPr lang="zh-TW" altLang="en-US" dirty="0"/>
          </a:p>
        </p:txBody>
      </p:sp>
      <p:grpSp>
        <p:nvGrpSpPr>
          <p:cNvPr id="15" name="群組 14"/>
          <p:cNvGrpSpPr/>
          <p:nvPr/>
        </p:nvGrpSpPr>
        <p:grpSpPr>
          <a:xfrm>
            <a:off x="467544" y="1419622"/>
            <a:ext cx="5000700" cy="3159000"/>
            <a:chOff x="500062" y="1571625"/>
            <a:chExt cx="5000700" cy="3159000"/>
          </a:xfrm>
        </p:grpSpPr>
        <p:pic>
          <p:nvPicPr>
            <p:cNvPr id="4" name="Shape 483" descr="GOPR2306.JPG.jpg"/>
            <p:cNvPicPr preferRelativeResize="0"/>
            <p:nvPr/>
          </p:nvPicPr>
          <p:blipFill rotWithShape="1">
            <a:blip r:embed="rId2">
              <a:alphaModFix/>
            </a:blip>
            <a:srcRect t="7883" b="7891"/>
            <a:stretch/>
          </p:blipFill>
          <p:spPr>
            <a:xfrm>
              <a:off x="500062" y="1571625"/>
              <a:ext cx="5000700" cy="3159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" name="Shape 48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729875" y="2696087"/>
              <a:ext cx="910074" cy="9100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Shape 487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732950" y="2756962"/>
              <a:ext cx="1026525" cy="10265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" name="Shape 279"/>
          <p:cNvSpPr/>
          <p:nvPr/>
        </p:nvSpPr>
        <p:spPr>
          <a:xfrm rot="6672265">
            <a:off x="6026610" y="1218051"/>
            <a:ext cx="2057762" cy="2057760"/>
          </a:xfrm>
          <a:prstGeom prst="teardrop">
            <a:avLst>
              <a:gd name="adj" fmla="val 99874"/>
            </a:avLst>
          </a:prstGeom>
          <a:solidFill>
            <a:srgbClr val="85D8DE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Shape 280"/>
          <p:cNvSpPr/>
          <p:nvPr/>
        </p:nvSpPr>
        <p:spPr>
          <a:xfrm rot="3972265">
            <a:off x="6059831" y="1320387"/>
            <a:ext cx="1838852" cy="1838852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280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6228184" y="1923678"/>
            <a:ext cx="146706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chemeClr val="dk1"/>
              </a:buClr>
              <a:buSzPct val="25000"/>
            </a:pPr>
            <a:r>
              <a:rPr lang="zh-TW" altLang="zh-TW" sz="2000" b="1" dirty="0">
                <a:solidFill>
                  <a:schemeClr val="accent5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把我的</a:t>
            </a:r>
            <a:r>
              <a:rPr lang="zh-TW" altLang="zh-TW" sz="2000" b="1" dirty="0" smtClean="0">
                <a:solidFill>
                  <a:schemeClr val="accent5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照片</a:t>
            </a:r>
            <a:endParaRPr lang="en-US" altLang="zh-TW" sz="2000" b="1" dirty="0" smtClean="0">
              <a:solidFill>
                <a:schemeClr val="accent5">
                  <a:lumMod val="75000"/>
                </a:schemeClr>
              </a:solidFill>
              <a:latin typeface="微軟正黑體" pitchFamily="34" charset="-120"/>
              <a:ea typeface="微軟正黑體" pitchFamily="34" charset="-120"/>
              <a:cs typeface="Calibri"/>
              <a:sym typeface="Calibri"/>
            </a:endParaRPr>
          </a:p>
          <a:p>
            <a:pPr lvl="0" algn="ctr">
              <a:buClr>
                <a:schemeClr val="dk1"/>
              </a:buClr>
              <a:buSzPct val="25000"/>
            </a:pPr>
            <a:r>
              <a:rPr lang="zh-TW" altLang="zh-TW" sz="2000" b="1" dirty="0" smtClean="0">
                <a:solidFill>
                  <a:schemeClr val="accent5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傳給</a:t>
            </a:r>
            <a:r>
              <a:rPr lang="zh-TW" altLang="zh-TW" sz="2000" b="1" dirty="0">
                <a:solidFill>
                  <a:schemeClr val="accent5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我～</a:t>
            </a:r>
          </a:p>
        </p:txBody>
      </p:sp>
      <p:pic>
        <p:nvPicPr>
          <p:cNvPr id="8" name="Shape 48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68144" y="3291830"/>
            <a:ext cx="1026525" cy="1026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Shape 4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36296" y="3363838"/>
            <a:ext cx="910074" cy="910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櫻花好美～快錄影！</a:t>
            </a:r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5929322" y="1285866"/>
            <a:ext cx="221457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000" b="1" dirty="0" smtClean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手機只剩</a:t>
            </a:r>
            <a:r>
              <a:rPr lang="en-US" altLang="zh-TW" sz="2000" b="1" dirty="0" smtClean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500MB</a:t>
            </a:r>
            <a:r>
              <a:rPr lang="zh-TW" altLang="en-US" sz="2000" b="1" dirty="0" smtClean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，再繼續錄容量</a:t>
            </a:r>
            <a:endParaRPr lang="en-US" altLang="zh-TW" sz="2000" b="1" dirty="0" smtClean="0">
              <a:solidFill>
                <a:srgbClr val="7030A0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4000" b="1" dirty="0" smtClean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就爆了</a:t>
            </a:r>
            <a:r>
              <a:rPr lang="en-US" altLang="zh-TW" sz="4000" b="1" dirty="0" smtClean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...</a:t>
            </a:r>
            <a:endParaRPr lang="zh-TW" altLang="en-US" sz="2400" b="1" dirty="0" smtClean="0">
              <a:solidFill>
                <a:srgbClr val="7030A0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2400" b="1" dirty="0" smtClean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zh-TW" altLang="en-US" sz="2400" b="1" dirty="0" smtClean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</a:br>
            <a:endParaRPr lang="zh-TW" altLang="en-US" sz="2400" b="1" dirty="0">
              <a:solidFill>
                <a:srgbClr val="7030A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3" name="群組 9"/>
          <p:cNvGrpSpPr/>
          <p:nvPr/>
        </p:nvGrpSpPr>
        <p:grpSpPr>
          <a:xfrm>
            <a:off x="5072066" y="1285866"/>
            <a:ext cx="857256" cy="1000132"/>
            <a:chOff x="8072462" y="1357304"/>
            <a:chExt cx="857256" cy="1000132"/>
          </a:xfrm>
        </p:grpSpPr>
        <p:pic>
          <p:nvPicPr>
            <p:cNvPr id="7" name="Shape 58" descr="D:\Fullppt\PNG이미지\핸드폰2.png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8072462" y="1357304"/>
              <a:ext cx="857256" cy="100013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" name="Shape 867"/>
            <p:cNvSpPr/>
            <p:nvPr/>
          </p:nvSpPr>
          <p:spPr>
            <a:xfrm>
              <a:off x="8410670" y="1614582"/>
              <a:ext cx="252278" cy="20662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25439" y="26278"/>
                  </a:moveTo>
                  <a:cubicBezTo>
                    <a:pt x="22639" y="26278"/>
                    <a:pt x="20370" y="28908"/>
                    <a:pt x="20370" y="32152"/>
                  </a:cubicBezTo>
                  <a:cubicBezTo>
                    <a:pt x="20370" y="35396"/>
                    <a:pt x="22639" y="38026"/>
                    <a:pt x="25439" y="38026"/>
                  </a:cubicBezTo>
                  <a:cubicBezTo>
                    <a:pt x="28238" y="38026"/>
                    <a:pt x="30508" y="35396"/>
                    <a:pt x="30508" y="32152"/>
                  </a:cubicBezTo>
                  <a:cubicBezTo>
                    <a:pt x="30508" y="28908"/>
                    <a:pt x="28238" y="26278"/>
                    <a:pt x="25439" y="26278"/>
                  </a:cubicBezTo>
                  <a:close/>
                  <a:moveTo>
                    <a:pt x="58796" y="12078"/>
                  </a:moveTo>
                  <a:cubicBezTo>
                    <a:pt x="53039" y="12078"/>
                    <a:pt x="48372" y="17486"/>
                    <a:pt x="48372" y="24157"/>
                  </a:cubicBezTo>
                  <a:cubicBezTo>
                    <a:pt x="48372" y="30828"/>
                    <a:pt x="53039" y="36236"/>
                    <a:pt x="58796" y="36236"/>
                  </a:cubicBezTo>
                  <a:cubicBezTo>
                    <a:pt x="64553" y="36236"/>
                    <a:pt x="69220" y="30828"/>
                    <a:pt x="69220" y="24157"/>
                  </a:cubicBezTo>
                  <a:cubicBezTo>
                    <a:pt x="69220" y="17486"/>
                    <a:pt x="64553" y="12078"/>
                    <a:pt x="58796" y="12078"/>
                  </a:cubicBezTo>
                  <a:close/>
                  <a:moveTo>
                    <a:pt x="58796" y="0"/>
                  </a:moveTo>
                  <a:cubicBezTo>
                    <a:pt x="70310" y="0"/>
                    <a:pt x="79644" y="10815"/>
                    <a:pt x="79644" y="24157"/>
                  </a:cubicBezTo>
                  <a:cubicBezTo>
                    <a:pt x="79644" y="33739"/>
                    <a:pt x="74829" y="42019"/>
                    <a:pt x="67818" y="45846"/>
                  </a:cubicBezTo>
                  <a:lnTo>
                    <a:pt x="82063" y="45846"/>
                  </a:lnTo>
                  <a:cubicBezTo>
                    <a:pt x="87953" y="45846"/>
                    <a:pt x="92729" y="51379"/>
                    <a:pt x="92729" y="58205"/>
                  </a:cubicBezTo>
                  <a:lnTo>
                    <a:pt x="92729" y="63301"/>
                  </a:lnTo>
                  <a:lnTo>
                    <a:pt x="98373" y="63301"/>
                  </a:lnTo>
                  <a:cubicBezTo>
                    <a:pt x="99719" y="63301"/>
                    <a:pt x="100844" y="64392"/>
                    <a:pt x="101072" y="65867"/>
                  </a:cubicBezTo>
                  <a:lnTo>
                    <a:pt x="120000" y="47629"/>
                  </a:lnTo>
                  <a:lnTo>
                    <a:pt x="120000" y="118217"/>
                  </a:lnTo>
                  <a:lnTo>
                    <a:pt x="101072" y="99978"/>
                  </a:lnTo>
                  <a:cubicBezTo>
                    <a:pt x="100844" y="101453"/>
                    <a:pt x="99719" y="102544"/>
                    <a:pt x="98373" y="102544"/>
                  </a:cubicBezTo>
                  <a:lnTo>
                    <a:pt x="92729" y="102544"/>
                  </a:lnTo>
                  <a:lnTo>
                    <a:pt x="92729" y="107640"/>
                  </a:lnTo>
                  <a:cubicBezTo>
                    <a:pt x="92729" y="114466"/>
                    <a:pt x="87953" y="120000"/>
                    <a:pt x="82063" y="120000"/>
                  </a:cubicBezTo>
                  <a:lnTo>
                    <a:pt x="10665" y="120000"/>
                  </a:lnTo>
                  <a:cubicBezTo>
                    <a:pt x="4775" y="120000"/>
                    <a:pt x="0" y="114466"/>
                    <a:pt x="0" y="107640"/>
                  </a:cubicBezTo>
                  <a:lnTo>
                    <a:pt x="0" y="58205"/>
                  </a:lnTo>
                  <a:cubicBezTo>
                    <a:pt x="0" y="51379"/>
                    <a:pt x="4775" y="45846"/>
                    <a:pt x="10665" y="45846"/>
                  </a:cubicBezTo>
                  <a:lnTo>
                    <a:pt x="20167" y="45846"/>
                  </a:lnTo>
                  <a:cubicBezTo>
                    <a:pt x="15632" y="43527"/>
                    <a:pt x="12479" y="38266"/>
                    <a:pt x="12479" y="32152"/>
                  </a:cubicBezTo>
                  <a:cubicBezTo>
                    <a:pt x="12479" y="23858"/>
                    <a:pt x="18281" y="17135"/>
                    <a:pt x="25439" y="17135"/>
                  </a:cubicBezTo>
                  <a:cubicBezTo>
                    <a:pt x="32597" y="17135"/>
                    <a:pt x="38399" y="23858"/>
                    <a:pt x="38399" y="32152"/>
                  </a:cubicBezTo>
                  <a:cubicBezTo>
                    <a:pt x="38399" y="38266"/>
                    <a:pt x="35246" y="43527"/>
                    <a:pt x="30711" y="45846"/>
                  </a:cubicBezTo>
                  <a:lnTo>
                    <a:pt x="49774" y="45846"/>
                  </a:lnTo>
                  <a:cubicBezTo>
                    <a:pt x="42762" y="42019"/>
                    <a:pt x="37948" y="33739"/>
                    <a:pt x="37948" y="24157"/>
                  </a:cubicBezTo>
                  <a:cubicBezTo>
                    <a:pt x="37948" y="10815"/>
                    <a:pt x="47282" y="0"/>
                    <a:pt x="5879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" name="群組 14"/>
          <p:cNvGrpSpPr/>
          <p:nvPr/>
        </p:nvGrpSpPr>
        <p:grpSpPr>
          <a:xfrm>
            <a:off x="5857884" y="2579160"/>
            <a:ext cx="2461382" cy="738664"/>
            <a:chOff x="6215074" y="3643320"/>
            <a:chExt cx="2461382" cy="738664"/>
          </a:xfrm>
        </p:grpSpPr>
        <p:sp>
          <p:nvSpPr>
            <p:cNvPr id="14" name="Shape 232"/>
            <p:cNvSpPr/>
            <p:nvPr/>
          </p:nvSpPr>
          <p:spPr>
            <a:xfrm>
              <a:off x="6300192" y="3651870"/>
              <a:ext cx="2376264" cy="288032"/>
            </a:xfrm>
            <a:prstGeom prst="roundRect">
              <a:avLst>
                <a:gd name="adj" fmla="val 44705"/>
              </a:avLst>
            </a:prstGeom>
            <a:solidFill>
              <a:srgbClr val="B797DE">
                <a:alpha val="54000"/>
              </a:srgbClr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6215074" y="3643320"/>
              <a:ext cx="2461382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TW" b="1" dirty="0">
                  <a:solidFill>
                    <a:srgbClr val="482F97"/>
                  </a:solidFill>
                </a:rPr>
                <a:t> </a:t>
              </a:r>
              <a:r>
                <a:rPr lang="en-US" altLang="zh-TW" b="1" dirty="0" smtClean="0">
                  <a:solidFill>
                    <a:srgbClr val="000090"/>
                  </a:solidFill>
                </a:rPr>
                <a:t>  4K</a:t>
              </a:r>
              <a:r>
                <a:rPr lang="zh-TW" altLang="en-US" b="1" dirty="0" smtClean="0">
                  <a:solidFill>
                    <a:srgbClr val="000090"/>
                  </a:solidFill>
                  <a:latin typeface="微軟正黑體" pitchFamily="34" charset="-120"/>
                  <a:ea typeface="微軟正黑體" pitchFamily="34" charset="-120"/>
                </a:rPr>
                <a:t>影片：錄</a:t>
              </a:r>
              <a:r>
                <a:rPr lang="zh-TW" altLang="en-US" b="1" dirty="0" smtClean="0">
                  <a:solidFill>
                    <a:srgbClr val="000090"/>
                  </a:solidFill>
                </a:rPr>
                <a:t> </a:t>
              </a:r>
              <a:r>
                <a:rPr lang="en-US" altLang="zh-TW" b="1" dirty="0" smtClean="0">
                  <a:solidFill>
                    <a:srgbClr val="000090"/>
                  </a:solidFill>
                </a:rPr>
                <a:t>1 </a:t>
              </a:r>
              <a:r>
                <a:rPr lang="zh-TW" altLang="en-US" b="1" dirty="0" smtClean="0">
                  <a:solidFill>
                    <a:srgbClr val="000090"/>
                  </a:solidFill>
                  <a:latin typeface="微軟正黑體" pitchFamily="34" charset="-120"/>
                  <a:ea typeface="微軟正黑體" pitchFamily="34" charset="-120"/>
                </a:rPr>
                <a:t>分鐘</a:t>
              </a:r>
              <a:r>
                <a:rPr lang="zh-TW" altLang="en-US" b="1" dirty="0" smtClean="0">
                  <a:solidFill>
                    <a:srgbClr val="000090"/>
                  </a:solidFill>
                </a:rPr>
                <a:t> </a:t>
              </a:r>
              <a:r>
                <a:rPr lang="en-US" altLang="zh-TW" b="1" dirty="0" smtClean="0">
                  <a:solidFill>
                    <a:srgbClr val="000090"/>
                  </a:solidFill>
                </a:rPr>
                <a:t>375MB</a:t>
              </a:r>
              <a:endParaRPr lang="zh-TW" altLang="en-US" dirty="0" smtClean="0">
                <a:solidFill>
                  <a:srgbClr val="000090"/>
                </a:solidFill>
              </a:endParaRPr>
            </a:p>
            <a:p>
              <a:r>
                <a:rPr lang="zh-TW" altLang="en-US" dirty="0" smtClean="0">
                  <a:solidFill>
                    <a:srgbClr val="482F97"/>
                  </a:solidFill>
                </a:rPr>
                <a:t/>
              </a:r>
              <a:br>
                <a:rPr lang="zh-TW" altLang="en-US" dirty="0" smtClean="0">
                  <a:solidFill>
                    <a:srgbClr val="482F97"/>
                  </a:solidFill>
                </a:rPr>
              </a:br>
              <a:endParaRPr lang="zh-TW" altLang="en-US" dirty="0">
                <a:solidFill>
                  <a:srgbClr val="482F97"/>
                </a:solidFill>
              </a:endParaRPr>
            </a:p>
          </p:txBody>
        </p:sp>
      </p:grpSp>
      <p:pic>
        <p:nvPicPr>
          <p:cNvPr id="16" name="IMG_7405.MO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500034" y="1285866"/>
            <a:ext cx="4572032" cy="34290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zh-TW" altLang="en-US" dirty="0" smtClean="0">
                <a:solidFill>
                  <a:srgbClr val="FFFFFF"/>
                </a:solidFill>
                <a:cs typeface="Calibri"/>
                <a:sym typeface="Calibri"/>
              </a:rPr>
              <a:t>但是當天晚上慘劇發生了</a:t>
            </a:r>
            <a:r>
              <a:rPr lang="en-US" altLang="zh-TW" dirty="0" smtClean="0">
                <a:solidFill>
                  <a:srgbClr val="FFFFFF"/>
                </a:solidFill>
                <a:cs typeface="Calibri"/>
                <a:sym typeface="Calibri"/>
              </a:rPr>
              <a:t>....</a:t>
            </a:r>
            <a:endParaRPr lang="zh-TW" altLang="en-US" dirty="0">
              <a:solidFill>
                <a:srgbClr val="FFFFFF"/>
              </a:solidFill>
              <a:cs typeface="Calibri"/>
              <a:sym typeface="Calibri"/>
            </a:endParaRPr>
          </a:p>
        </p:txBody>
      </p:sp>
      <p:pic>
        <p:nvPicPr>
          <p:cNvPr id="4" name="Shape 501" descr="ChMkJ1XRfmyIWnAxAAD1dqV8MUoAAAMRgJXL_gAAPWO919.jpg"/>
          <p:cNvPicPr preferRelativeResize="0"/>
          <p:nvPr/>
        </p:nvPicPr>
        <p:blipFill rotWithShape="1">
          <a:blip r:embed="rId2">
            <a:alphaModFix/>
          </a:blip>
          <a:srcRect b="8491"/>
          <a:stretch/>
        </p:blipFill>
        <p:spPr>
          <a:xfrm>
            <a:off x="0" y="1571618"/>
            <a:ext cx="3923928" cy="258430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hape 502"/>
          <p:cNvSpPr txBox="1"/>
          <p:nvPr/>
        </p:nvSpPr>
        <p:spPr>
          <a:xfrm>
            <a:off x="4071934" y="1500180"/>
            <a:ext cx="4717966" cy="49719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zh-TW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手機掉到馬桶裡了！！</a:t>
            </a:r>
          </a:p>
        </p:txBody>
      </p:sp>
      <p:sp>
        <p:nvSpPr>
          <p:cNvPr id="6" name="Shape 503"/>
          <p:cNvSpPr txBox="1"/>
          <p:nvPr/>
        </p:nvSpPr>
        <p:spPr>
          <a:xfrm>
            <a:off x="4680520" y="2211283"/>
            <a:ext cx="4572000" cy="1714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 rtl="0">
              <a:lnSpc>
                <a:spcPct val="200000"/>
              </a:lnSpc>
              <a:spcBef>
                <a:spcPts val="0"/>
              </a:spcBef>
              <a:buClr>
                <a:srgbClr val="FF0000"/>
              </a:buClr>
              <a:buSzPct val="25000"/>
              <a:buFont typeface="Calibri"/>
              <a:buNone/>
            </a:pPr>
            <a:r>
              <a:rPr lang="zh-TW" sz="2000" b="1" dirty="0">
                <a:solidFill>
                  <a:srgbClr val="000090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手機毀了......</a:t>
            </a:r>
          </a:p>
          <a:p>
            <a:pPr lvl="0" rtl="0">
              <a:lnSpc>
                <a:spcPct val="200000"/>
              </a:lnSpc>
              <a:spcBef>
                <a:spcPts val="0"/>
              </a:spcBef>
              <a:buClr>
                <a:srgbClr val="FF0000"/>
              </a:buClr>
              <a:buSzPct val="25000"/>
              <a:buFont typeface="Calibri"/>
              <a:buNone/>
            </a:pPr>
            <a:r>
              <a:rPr lang="zh-TW" sz="2000" b="1" dirty="0">
                <a:solidFill>
                  <a:srgbClr val="000090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珍貴的照片也毀了......</a:t>
            </a:r>
          </a:p>
          <a:p>
            <a:pPr lvl="0" rtl="0">
              <a:lnSpc>
                <a:spcPct val="200000"/>
              </a:lnSpc>
              <a:spcBef>
                <a:spcPts val="0"/>
              </a:spcBef>
              <a:buClr>
                <a:srgbClr val="FF0000"/>
              </a:buClr>
              <a:buSzPct val="25000"/>
              <a:buFont typeface="Calibri"/>
              <a:buNone/>
            </a:pPr>
            <a:r>
              <a:rPr lang="zh-TW" sz="2000" b="1" dirty="0">
                <a:solidFill>
                  <a:srgbClr val="000090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友誼也毀了......</a:t>
            </a:r>
          </a:p>
        </p:txBody>
      </p:sp>
      <p:pic>
        <p:nvPicPr>
          <p:cNvPr id="7" name="Shape 504" descr="表情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15282" y="2358006"/>
            <a:ext cx="637246" cy="17979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24"/>
          <p:cNvSpPr/>
          <p:nvPr/>
        </p:nvSpPr>
        <p:spPr>
          <a:xfrm>
            <a:off x="1907704" y="3070168"/>
            <a:ext cx="3960440" cy="287400"/>
          </a:xfrm>
          <a:prstGeom prst="rightArrow">
            <a:avLst>
              <a:gd name="adj1" fmla="val 20802"/>
              <a:gd name="adj2" fmla="val 84455"/>
            </a:avLst>
          </a:prstGeom>
          <a:solidFill>
            <a:srgbClr val="FF8000"/>
          </a:solidFill>
          <a:ln cap="rnd">
            <a:noFill/>
            <a:prstDash val="dash"/>
          </a:ln>
          <a:effectLst/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Shape 139"/>
          <p:cNvSpPr txBox="1"/>
          <p:nvPr/>
        </p:nvSpPr>
        <p:spPr>
          <a:xfrm>
            <a:off x="3500430" y="2499742"/>
            <a:ext cx="1928826" cy="462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6C0A"/>
              </a:buClr>
              <a:buSzPct val="25000"/>
              <a:buFont typeface="Calibri"/>
              <a:buNone/>
            </a:pPr>
            <a:r>
              <a:rPr lang="en" sz="2000" b="1" i="0" u="none" dirty="0">
                <a:solidFill>
                  <a:srgbClr val="1496CD"/>
                </a:solidFill>
                <a:latin typeface="+mn-lt"/>
                <a:ea typeface="Calibri"/>
                <a:cs typeface="Calibri"/>
                <a:sym typeface="Calibri"/>
              </a:rPr>
              <a:t>4G / Wi-Fi</a:t>
            </a:r>
          </a:p>
        </p:txBody>
      </p:sp>
      <p:grpSp>
        <p:nvGrpSpPr>
          <p:cNvPr id="21" name="群組 20"/>
          <p:cNvGrpSpPr/>
          <p:nvPr/>
        </p:nvGrpSpPr>
        <p:grpSpPr>
          <a:xfrm>
            <a:off x="4429124" y="2859782"/>
            <a:ext cx="567968" cy="567968"/>
            <a:chOff x="9648929" y="1766817"/>
            <a:chExt cx="567968" cy="567968"/>
          </a:xfrm>
        </p:grpSpPr>
        <p:sp>
          <p:nvSpPr>
            <p:cNvPr id="22" name="Shape 723"/>
            <p:cNvSpPr/>
            <p:nvPr/>
          </p:nvSpPr>
          <p:spPr>
            <a:xfrm>
              <a:off x="9648929" y="1766817"/>
              <a:ext cx="567968" cy="567968"/>
            </a:xfrm>
            <a:prstGeom prst="ellipse">
              <a:avLst/>
            </a:prstGeom>
            <a:solidFill>
              <a:srgbClr val="06C0D4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Shape 727"/>
            <p:cNvSpPr/>
            <p:nvPr/>
          </p:nvSpPr>
          <p:spPr>
            <a:xfrm>
              <a:off x="9786974" y="1928808"/>
              <a:ext cx="291875" cy="24398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98823" y="107034"/>
                  </a:moveTo>
                  <a:lnTo>
                    <a:pt x="98823" y="113520"/>
                  </a:lnTo>
                  <a:lnTo>
                    <a:pt x="111175" y="113520"/>
                  </a:lnTo>
                  <a:lnTo>
                    <a:pt x="111175" y="107034"/>
                  </a:lnTo>
                  <a:close/>
                  <a:moveTo>
                    <a:pt x="7941" y="107034"/>
                  </a:moveTo>
                  <a:lnTo>
                    <a:pt x="7941" y="113520"/>
                  </a:lnTo>
                  <a:lnTo>
                    <a:pt x="20293" y="113520"/>
                  </a:lnTo>
                  <a:lnTo>
                    <a:pt x="20293" y="107034"/>
                  </a:lnTo>
                  <a:close/>
                  <a:moveTo>
                    <a:pt x="98823" y="94383"/>
                  </a:moveTo>
                  <a:lnTo>
                    <a:pt x="98823" y="100870"/>
                  </a:lnTo>
                  <a:lnTo>
                    <a:pt x="111175" y="100870"/>
                  </a:lnTo>
                  <a:lnTo>
                    <a:pt x="111175" y="94383"/>
                  </a:lnTo>
                  <a:close/>
                  <a:moveTo>
                    <a:pt x="7941" y="94383"/>
                  </a:moveTo>
                  <a:lnTo>
                    <a:pt x="7941" y="100870"/>
                  </a:lnTo>
                  <a:lnTo>
                    <a:pt x="20293" y="100870"/>
                  </a:lnTo>
                  <a:lnTo>
                    <a:pt x="20293" y="94383"/>
                  </a:lnTo>
                  <a:close/>
                  <a:moveTo>
                    <a:pt x="98823" y="81733"/>
                  </a:moveTo>
                  <a:lnTo>
                    <a:pt x="98823" y="88219"/>
                  </a:lnTo>
                  <a:lnTo>
                    <a:pt x="111175" y="88219"/>
                  </a:lnTo>
                  <a:lnTo>
                    <a:pt x="111175" y="81733"/>
                  </a:lnTo>
                  <a:close/>
                  <a:moveTo>
                    <a:pt x="7941" y="81733"/>
                  </a:moveTo>
                  <a:lnTo>
                    <a:pt x="7941" y="88219"/>
                  </a:lnTo>
                  <a:lnTo>
                    <a:pt x="20293" y="88219"/>
                  </a:lnTo>
                  <a:lnTo>
                    <a:pt x="20293" y="81733"/>
                  </a:lnTo>
                  <a:close/>
                  <a:moveTo>
                    <a:pt x="98823" y="69082"/>
                  </a:moveTo>
                  <a:lnTo>
                    <a:pt x="98823" y="75569"/>
                  </a:lnTo>
                  <a:lnTo>
                    <a:pt x="111175" y="75569"/>
                  </a:lnTo>
                  <a:lnTo>
                    <a:pt x="111175" y="69082"/>
                  </a:lnTo>
                  <a:close/>
                  <a:moveTo>
                    <a:pt x="7941" y="69082"/>
                  </a:moveTo>
                  <a:lnTo>
                    <a:pt x="7941" y="75569"/>
                  </a:lnTo>
                  <a:lnTo>
                    <a:pt x="20293" y="75569"/>
                  </a:lnTo>
                  <a:lnTo>
                    <a:pt x="20293" y="69082"/>
                  </a:lnTo>
                  <a:close/>
                  <a:moveTo>
                    <a:pt x="98823" y="56432"/>
                  </a:moveTo>
                  <a:lnTo>
                    <a:pt x="98823" y="62919"/>
                  </a:lnTo>
                  <a:lnTo>
                    <a:pt x="111175" y="62919"/>
                  </a:lnTo>
                  <a:lnTo>
                    <a:pt x="111175" y="56432"/>
                  </a:lnTo>
                  <a:close/>
                  <a:moveTo>
                    <a:pt x="7941" y="56432"/>
                  </a:moveTo>
                  <a:lnTo>
                    <a:pt x="7941" y="62919"/>
                  </a:lnTo>
                  <a:lnTo>
                    <a:pt x="20293" y="62919"/>
                  </a:lnTo>
                  <a:lnTo>
                    <a:pt x="20293" y="56432"/>
                  </a:lnTo>
                  <a:close/>
                  <a:moveTo>
                    <a:pt x="98823" y="43781"/>
                  </a:moveTo>
                  <a:lnTo>
                    <a:pt x="98823" y="50268"/>
                  </a:lnTo>
                  <a:lnTo>
                    <a:pt x="111175" y="50268"/>
                  </a:lnTo>
                  <a:lnTo>
                    <a:pt x="111175" y="43781"/>
                  </a:lnTo>
                  <a:close/>
                  <a:moveTo>
                    <a:pt x="7941" y="43781"/>
                  </a:moveTo>
                  <a:lnTo>
                    <a:pt x="7941" y="50268"/>
                  </a:lnTo>
                  <a:lnTo>
                    <a:pt x="20293" y="50268"/>
                  </a:lnTo>
                  <a:lnTo>
                    <a:pt x="20293" y="43781"/>
                  </a:lnTo>
                  <a:close/>
                  <a:moveTo>
                    <a:pt x="98823" y="31131"/>
                  </a:moveTo>
                  <a:lnTo>
                    <a:pt x="98823" y="37618"/>
                  </a:lnTo>
                  <a:lnTo>
                    <a:pt x="111175" y="37618"/>
                  </a:lnTo>
                  <a:lnTo>
                    <a:pt x="111175" y="31131"/>
                  </a:lnTo>
                  <a:close/>
                  <a:moveTo>
                    <a:pt x="7941" y="31131"/>
                  </a:moveTo>
                  <a:lnTo>
                    <a:pt x="7941" y="37618"/>
                  </a:lnTo>
                  <a:lnTo>
                    <a:pt x="20293" y="37618"/>
                  </a:lnTo>
                  <a:lnTo>
                    <a:pt x="20293" y="31131"/>
                  </a:lnTo>
                  <a:close/>
                  <a:moveTo>
                    <a:pt x="37203" y="24881"/>
                  </a:moveTo>
                  <a:lnTo>
                    <a:pt x="37203" y="95118"/>
                  </a:lnTo>
                  <a:lnTo>
                    <a:pt x="87817" y="60000"/>
                  </a:lnTo>
                  <a:close/>
                  <a:moveTo>
                    <a:pt x="98823" y="18481"/>
                  </a:moveTo>
                  <a:lnTo>
                    <a:pt x="98823" y="24967"/>
                  </a:lnTo>
                  <a:lnTo>
                    <a:pt x="111175" y="24967"/>
                  </a:lnTo>
                  <a:lnTo>
                    <a:pt x="111175" y="18481"/>
                  </a:lnTo>
                  <a:close/>
                  <a:moveTo>
                    <a:pt x="7941" y="18481"/>
                  </a:moveTo>
                  <a:lnTo>
                    <a:pt x="7941" y="24967"/>
                  </a:lnTo>
                  <a:lnTo>
                    <a:pt x="20293" y="24967"/>
                  </a:lnTo>
                  <a:lnTo>
                    <a:pt x="20293" y="18481"/>
                  </a:lnTo>
                  <a:close/>
                  <a:moveTo>
                    <a:pt x="98823" y="5830"/>
                  </a:moveTo>
                  <a:lnTo>
                    <a:pt x="98823" y="12317"/>
                  </a:lnTo>
                  <a:lnTo>
                    <a:pt x="111175" y="12317"/>
                  </a:lnTo>
                  <a:lnTo>
                    <a:pt x="111175" y="5830"/>
                  </a:lnTo>
                  <a:close/>
                  <a:moveTo>
                    <a:pt x="7941" y="5830"/>
                  </a:moveTo>
                  <a:lnTo>
                    <a:pt x="7941" y="12317"/>
                  </a:lnTo>
                  <a:lnTo>
                    <a:pt x="20293" y="12317"/>
                  </a:lnTo>
                  <a:lnTo>
                    <a:pt x="20293" y="5830"/>
                  </a:lnTo>
                  <a:close/>
                  <a:moveTo>
                    <a:pt x="0" y="0"/>
                  </a:moveTo>
                  <a:lnTo>
                    <a:pt x="120000" y="0"/>
                  </a:lnTo>
                  <a:lnTo>
                    <a:pt x="120000" y="120000"/>
                  </a:lnTo>
                  <a:lnTo>
                    <a:pt x="0" y="12000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4" name="群組 23"/>
          <p:cNvGrpSpPr/>
          <p:nvPr/>
        </p:nvGrpSpPr>
        <p:grpSpPr>
          <a:xfrm>
            <a:off x="3640211" y="2878897"/>
            <a:ext cx="567968" cy="567968"/>
            <a:chOff x="8860016" y="1785932"/>
            <a:chExt cx="567968" cy="567968"/>
          </a:xfrm>
        </p:grpSpPr>
        <p:sp>
          <p:nvSpPr>
            <p:cNvPr id="25" name="Shape 723"/>
            <p:cNvSpPr/>
            <p:nvPr/>
          </p:nvSpPr>
          <p:spPr>
            <a:xfrm>
              <a:off x="8860016" y="1785932"/>
              <a:ext cx="567968" cy="567968"/>
            </a:xfrm>
            <a:prstGeom prst="ellipse">
              <a:avLst/>
            </a:prstGeom>
            <a:solidFill>
              <a:srgbClr val="06C0D4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Shape 869"/>
            <p:cNvSpPr/>
            <p:nvPr/>
          </p:nvSpPr>
          <p:spPr>
            <a:xfrm>
              <a:off x="8961120" y="1950545"/>
              <a:ext cx="365760" cy="23874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70993" y="25616"/>
                  </a:moveTo>
                  <a:cubicBezTo>
                    <a:pt x="74756" y="25616"/>
                    <a:pt x="77806" y="30257"/>
                    <a:pt x="77806" y="35981"/>
                  </a:cubicBezTo>
                  <a:cubicBezTo>
                    <a:pt x="77806" y="41706"/>
                    <a:pt x="74756" y="46347"/>
                    <a:pt x="70993" y="46347"/>
                  </a:cubicBezTo>
                  <a:cubicBezTo>
                    <a:pt x="67231" y="46347"/>
                    <a:pt x="64181" y="41706"/>
                    <a:pt x="64181" y="35981"/>
                  </a:cubicBezTo>
                  <a:cubicBezTo>
                    <a:pt x="64181" y="30257"/>
                    <a:pt x="67231" y="25616"/>
                    <a:pt x="70993" y="25616"/>
                  </a:cubicBezTo>
                  <a:close/>
                  <a:moveTo>
                    <a:pt x="44353" y="15369"/>
                  </a:moveTo>
                  <a:lnTo>
                    <a:pt x="68961" y="82195"/>
                  </a:lnTo>
                  <a:lnTo>
                    <a:pt x="83818" y="47833"/>
                  </a:lnTo>
                  <a:lnTo>
                    <a:pt x="108131" y="104068"/>
                  </a:lnTo>
                  <a:lnTo>
                    <a:pt x="77016" y="104068"/>
                  </a:lnTo>
                  <a:lnTo>
                    <a:pt x="59504" y="104068"/>
                  </a:lnTo>
                  <a:lnTo>
                    <a:pt x="11689" y="104068"/>
                  </a:lnTo>
                  <a:close/>
                  <a:moveTo>
                    <a:pt x="6666" y="9280"/>
                  </a:moveTo>
                  <a:lnTo>
                    <a:pt x="6666" y="110719"/>
                  </a:lnTo>
                  <a:lnTo>
                    <a:pt x="113333" y="110719"/>
                  </a:lnTo>
                  <a:lnTo>
                    <a:pt x="113333" y="9280"/>
                  </a:lnTo>
                  <a:close/>
                  <a:moveTo>
                    <a:pt x="0" y="0"/>
                  </a:moveTo>
                  <a:lnTo>
                    <a:pt x="120000" y="0"/>
                  </a:lnTo>
                  <a:lnTo>
                    <a:pt x="120000" y="120000"/>
                  </a:lnTo>
                  <a:lnTo>
                    <a:pt x="0" y="1200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32" name="Shape 532"/>
          <p:cNvSpPr txBox="1">
            <a:spLocks noGrp="1"/>
          </p:cNvSpPr>
          <p:nvPr>
            <p:ph type="title"/>
          </p:nvPr>
        </p:nvSpPr>
        <p:spPr>
          <a:xfrm>
            <a:off x="214282" y="357170"/>
            <a:ext cx="8786873" cy="660551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Verdana"/>
              <a:buNone/>
            </a:pPr>
            <a:r>
              <a:rPr lang="zh-TW" sz="4000" b="1" i="0" u="none" strike="noStrike" cap="none" dirty="0">
                <a:solidFill>
                  <a:schemeClr val="lt1"/>
                </a:solidFill>
                <a:cs typeface="Arial"/>
                <a:sym typeface="Arial"/>
              </a:rPr>
              <a:t>即拍</a:t>
            </a:r>
            <a:r>
              <a:rPr lang="zh-TW" sz="4000" dirty="0">
                <a:cs typeface="Arial"/>
                <a:sym typeface="Arial"/>
              </a:rPr>
              <a:t>(錄)</a:t>
            </a:r>
            <a:r>
              <a:rPr lang="zh-TW" sz="4000" b="1" i="0" u="none" strike="noStrike" cap="none" dirty="0">
                <a:solidFill>
                  <a:schemeClr val="lt1"/>
                </a:solidFill>
                <a:cs typeface="Arial"/>
                <a:sym typeface="Arial"/>
              </a:rPr>
              <a:t>即傳</a:t>
            </a:r>
            <a:r>
              <a:rPr lang="zh-TW" sz="4000" dirty="0">
                <a:cs typeface="Arial"/>
                <a:sym typeface="Arial"/>
              </a:rPr>
              <a:t>，一秒擴容</a:t>
            </a:r>
          </a:p>
        </p:txBody>
      </p:sp>
      <p:grpSp>
        <p:nvGrpSpPr>
          <p:cNvPr id="29" name="群組 28"/>
          <p:cNvGrpSpPr/>
          <p:nvPr/>
        </p:nvGrpSpPr>
        <p:grpSpPr>
          <a:xfrm>
            <a:off x="274617" y="2571750"/>
            <a:ext cx="2573415" cy="1795467"/>
            <a:chOff x="274617" y="2571750"/>
            <a:chExt cx="2573415" cy="1795467"/>
          </a:xfrm>
        </p:grpSpPr>
        <p:pic>
          <p:nvPicPr>
            <p:cNvPr id="18" name="Shape 122" descr="lady-1840348_1280.jpg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74617" y="2571750"/>
              <a:ext cx="2573415" cy="17954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38" name="Shape 538"/>
            <p:cNvSpPr txBox="1"/>
            <p:nvPr/>
          </p:nvSpPr>
          <p:spPr>
            <a:xfrm>
              <a:off x="274617" y="2572321"/>
              <a:ext cx="683700" cy="555083"/>
            </a:xfrm>
            <a:custGeom>
              <a:avLst/>
              <a:gdLst>
                <a:gd name="connsiteX0" fmla="*/ 0 w 683700"/>
                <a:gd name="connsiteY0" fmla="*/ 0 h 359699"/>
                <a:gd name="connsiteX1" fmla="*/ 683700 w 683700"/>
                <a:gd name="connsiteY1" fmla="*/ 0 h 359699"/>
                <a:gd name="connsiteX2" fmla="*/ 683700 w 683700"/>
                <a:gd name="connsiteY2" fmla="*/ 359699 h 359699"/>
                <a:gd name="connsiteX3" fmla="*/ 0 w 683700"/>
                <a:gd name="connsiteY3" fmla="*/ 359699 h 359699"/>
                <a:gd name="connsiteX4" fmla="*/ 0 w 683700"/>
                <a:gd name="connsiteY4" fmla="*/ 0 h 359699"/>
                <a:gd name="connsiteX0" fmla="*/ 0 w 683700"/>
                <a:gd name="connsiteY0" fmla="*/ 0 h 555083"/>
                <a:gd name="connsiteX1" fmla="*/ 683700 w 683700"/>
                <a:gd name="connsiteY1" fmla="*/ 0 h 555083"/>
                <a:gd name="connsiteX2" fmla="*/ 683700 w 683700"/>
                <a:gd name="connsiteY2" fmla="*/ 555083 h 555083"/>
                <a:gd name="connsiteX3" fmla="*/ 0 w 683700"/>
                <a:gd name="connsiteY3" fmla="*/ 359699 h 555083"/>
                <a:gd name="connsiteX4" fmla="*/ 0 w 683700"/>
                <a:gd name="connsiteY4" fmla="*/ 0 h 555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3700" h="555083">
                  <a:moveTo>
                    <a:pt x="0" y="0"/>
                  </a:moveTo>
                  <a:lnTo>
                    <a:pt x="683700" y="0"/>
                  </a:lnTo>
                  <a:lnTo>
                    <a:pt x="683700" y="555083"/>
                  </a:lnTo>
                  <a:lnTo>
                    <a:pt x="0" y="3596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000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ct val="25000"/>
                <a:buFont typeface="Arial"/>
                <a:buNone/>
              </a:pPr>
              <a:r>
                <a:rPr lang="zh-TW" sz="1800" b="1" i="0" u="none" strike="noStrike" cap="none" dirty="0">
                  <a:solidFill>
                    <a:srgbClr val="FFFFFF"/>
                  </a:solidFill>
                  <a:latin typeface="微軟正黑體" pitchFamily="34" charset="-120"/>
                  <a:ea typeface="微軟正黑體" pitchFamily="34" charset="-120"/>
                  <a:sym typeface="Arial"/>
                </a:rPr>
                <a:t>現在</a:t>
              </a:r>
            </a:p>
          </p:txBody>
        </p:sp>
      </p:grpSp>
      <p:grpSp>
        <p:nvGrpSpPr>
          <p:cNvPr id="2" name="Shape 540"/>
          <p:cNvGrpSpPr/>
          <p:nvPr/>
        </p:nvGrpSpPr>
        <p:grpSpPr>
          <a:xfrm>
            <a:off x="304601" y="1203598"/>
            <a:ext cx="6139607" cy="1007999"/>
            <a:chOff x="107951" y="3709398"/>
            <a:chExt cx="5459628" cy="1007999"/>
          </a:xfrm>
        </p:grpSpPr>
        <p:pic>
          <p:nvPicPr>
            <p:cNvPr id="541" name="Shape 541" descr="mobile-icon.jp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16881" y="3709398"/>
              <a:ext cx="1512899" cy="10079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42" name="Shape 542"/>
            <p:cNvSpPr txBox="1"/>
            <p:nvPr/>
          </p:nvSpPr>
          <p:spPr>
            <a:xfrm>
              <a:off x="765111" y="3925422"/>
              <a:ext cx="792299" cy="3684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Calibri"/>
                <a:buNone/>
              </a:pPr>
              <a:r>
                <a:rPr lang="zh-TW" sz="20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ΩДΩ</a:t>
              </a:r>
            </a:p>
          </p:txBody>
        </p:sp>
        <p:sp>
          <p:nvSpPr>
            <p:cNvPr id="543" name="Shape 543"/>
            <p:cNvSpPr txBox="1"/>
            <p:nvPr/>
          </p:nvSpPr>
          <p:spPr>
            <a:xfrm>
              <a:off x="107951" y="3724275"/>
              <a:ext cx="648000" cy="462393"/>
            </a:xfrm>
            <a:custGeom>
              <a:avLst/>
              <a:gdLst>
                <a:gd name="connsiteX0" fmla="*/ 0 w 728706"/>
                <a:gd name="connsiteY0" fmla="*/ 0 h 345163"/>
                <a:gd name="connsiteX1" fmla="*/ 728706 w 728706"/>
                <a:gd name="connsiteY1" fmla="*/ 0 h 345163"/>
                <a:gd name="connsiteX2" fmla="*/ 728706 w 728706"/>
                <a:gd name="connsiteY2" fmla="*/ 345163 h 345163"/>
                <a:gd name="connsiteX3" fmla="*/ 0 w 728706"/>
                <a:gd name="connsiteY3" fmla="*/ 345163 h 345163"/>
                <a:gd name="connsiteX4" fmla="*/ 0 w 728706"/>
                <a:gd name="connsiteY4" fmla="*/ 0 h 345163"/>
                <a:gd name="connsiteX0" fmla="*/ 0 w 787321"/>
                <a:gd name="connsiteY0" fmla="*/ 0 h 472163"/>
                <a:gd name="connsiteX1" fmla="*/ 728706 w 787321"/>
                <a:gd name="connsiteY1" fmla="*/ 0 h 472163"/>
                <a:gd name="connsiteX2" fmla="*/ 787321 w 787321"/>
                <a:gd name="connsiteY2" fmla="*/ 472163 h 472163"/>
                <a:gd name="connsiteX3" fmla="*/ 0 w 787321"/>
                <a:gd name="connsiteY3" fmla="*/ 345163 h 472163"/>
                <a:gd name="connsiteX4" fmla="*/ 0 w 787321"/>
                <a:gd name="connsiteY4" fmla="*/ 0 h 472163"/>
                <a:gd name="connsiteX0" fmla="*/ 0 w 728706"/>
                <a:gd name="connsiteY0" fmla="*/ 0 h 462393"/>
                <a:gd name="connsiteX1" fmla="*/ 728706 w 728706"/>
                <a:gd name="connsiteY1" fmla="*/ 0 h 462393"/>
                <a:gd name="connsiteX2" fmla="*/ 718936 w 728706"/>
                <a:gd name="connsiteY2" fmla="*/ 462393 h 462393"/>
                <a:gd name="connsiteX3" fmla="*/ 0 w 728706"/>
                <a:gd name="connsiteY3" fmla="*/ 345163 h 462393"/>
                <a:gd name="connsiteX4" fmla="*/ 0 w 728706"/>
                <a:gd name="connsiteY4" fmla="*/ 0 h 462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8706" h="462393">
                  <a:moveTo>
                    <a:pt x="0" y="0"/>
                  </a:moveTo>
                  <a:lnTo>
                    <a:pt x="728706" y="0"/>
                  </a:lnTo>
                  <a:lnTo>
                    <a:pt x="718936" y="462393"/>
                  </a:lnTo>
                  <a:lnTo>
                    <a:pt x="0" y="3451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8ABE9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ct val="25000"/>
                <a:buFont typeface="Arial"/>
                <a:buNone/>
              </a:pPr>
              <a:r>
                <a:rPr lang="zh-TW" sz="1800" b="1" i="0" u="none" strike="noStrike" cap="none" dirty="0">
                  <a:solidFill>
                    <a:srgbClr val="FFFFFF"/>
                  </a:solidFill>
                  <a:latin typeface="微軟正黑體" pitchFamily="34" charset="-120"/>
                  <a:ea typeface="微軟正黑體" pitchFamily="34" charset="-120"/>
                  <a:sym typeface="Arial"/>
                </a:rPr>
                <a:t>過去</a:t>
              </a:r>
            </a:p>
          </p:txBody>
        </p:sp>
        <p:sp>
          <p:nvSpPr>
            <p:cNvPr id="544" name="Shape 544"/>
            <p:cNvSpPr txBox="1"/>
            <p:nvPr/>
          </p:nvSpPr>
          <p:spPr>
            <a:xfrm>
              <a:off x="1533506" y="3997430"/>
              <a:ext cx="4034073" cy="4556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r>
                <a:rPr lang="zh-TW" sz="2000" b="0" i="0" u="none" strike="noStrike" cap="none" dirty="0">
                  <a:solidFill>
                    <a:srgbClr val="000000"/>
                  </a:solidFill>
                  <a:latin typeface="微軟正黑體" pitchFamily="34" charset="-120"/>
                  <a:ea typeface="微軟正黑體" pitchFamily="34" charset="-120"/>
                  <a:sym typeface="Arial"/>
                </a:rPr>
                <a:t>我再也裝不下任何照片跟影片了...</a:t>
              </a:r>
            </a:p>
          </p:txBody>
        </p:sp>
      </p:grpSp>
      <p:sp>
        <p:nvSpPr>
          <p:cNvPr id="546" name="Shape 546"/>
          <p:cNvSpPr txBox="1"/>
          <p:nvPr/>
        </p:nvSpPr>
        <p:spPr>
          <a:xfrm>
            <a:off x="2843808" y="3435846"/>
            <a:ext cx="3312368" cy="93610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zh-TW" sz="2000" b="0" i="0" u="none" strike="noStrike" cap="none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拍照或錄影的同時，就</a:t>
            </a:r>
            <a:r>
              <a:rPr lang="zh-TW" sz="2000" b="0" i="0" u="none" strike="noStrike" cap="none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即時上傳</a:t>
            </a:r>
            <a:r>
              <a:rPr lang="zh-TW" sz="2000" b="0" i="0" u="none" strike="noStrike" cap="none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到安全</a:t>
            </a:r>
            <a:r>
              <a:rPr lang="zh-TW" sz="2000" b="0" i="0" u="none" strike="noStrike" cap="none" dirty="0" smtClean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又有</a:t>
            </a:r>
            <a:r>
              <a:rPr lang="zh-TW" sz="2000" b="0" i="0" u="none" strike="noStrike" cap="none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超大儲存</a:t>
            </a:r>
            <a:r>
              <a:rPr lang="zh-TW" sz="2000" b="0" i="0" u="none" strike="noStrike" cap="none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空間</a:t>
            </a:r>
            <a:r>
              <a:rPr lang="zh-TW" sz="2000" b="0" i="0" u="none" strike="noStrike" cap="none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的 NAS</a:t>
            </a:r>
          </a:p>
        </p:txBody>
      </p:sp>
      <p:pic>
        <p:nvPicPr>
          <p:cNvPr id="27" name="圖片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6176" y="2787774"/>
            <a:ext cx="1368152" cy="1563797"/>
          </a:xfrm>
          <a:prstGeom prst="rect">
            <a:avLst/>
          </a:prstGeom>
        </p:spPr>
      </p:pic>
      <p:cxnSp>
        <p:nvCxnSpPr>
          <p:cNvPr id="28" name="Shape 569"/>
          <p:cNvCxnSpPr/>
          <p:nvPr/>
        </p:nvCxnSpPr>
        <p:spPr>
          <a:xfrm>
            <a:off x="251520" y="2427734"/>
            <a:ext cx="5616624" cy="0"/>
          </a:xfrm>
          <a:prstGeom prst="straightConnector1">
            <a:avLst/>
          </a:prstGeom>
          <a:noFill/>
          <a:ln w="9525" cap="flat" cmpd="sng">
            <a:solidFill>
              <a:srgbClr val="18ABE9"/>
            </a:solidFill>
            <a:prstDash val="dash"/>
            <a:round/>
            <a:headEnd type="none" w="lg" len="lg"/>
            <a:tailEnd type="none" w="lg" len="lg"/>
          </a:ln>
        </p:spPr>
      </p:cxnSp>
      <p:pic>
        <p:nvPicPr>
          <p:cNvPr id="30" name="Shape 49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928926" y="2571750"/>
            <a:ext cx="463230" cy="4632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69" name="Shape 569"/>
          <p:cNvCxnSpPr/>
          <p:nvPr/>
        </p:nvCxnSpPr>
        <p:spPr>
          <a:xfrm>
            <a:off x="4499992" y="3075806"/>
            <a:ext cx="4413728" cy="20025"/>
          </a:xfrm>
          <a:prstGeom prst="straightConnector1">
            <a:avLst/>
          </a:prstGeom>
          <a:noFill/>
          <a:ln w="9525" cap="flat" cmpd="sng">
            <a:solidFill>
              <a:srgbClr val="18ABE9"/>
            </a:solidFill>
            <a:prstDash val="dash"/>
            <a:round/>
            <a:headEnd type="none" w="lg" len="lg"/>
            <a:tailEnd type="none" w="lg" len="lg"/>
          </a:ln>
        </p:spPr>
      </p:cxnSp>
      <p:sp>
        <p:nvSpPr>
          <p:cNvPr id="55" name="Shape 124"/>
          <p:cNvSpPr/>
          <p:nvPr/>
        </p:nvSpPr>
        <p:spPr>
          <a:xfrm>
            <a:off x="5004048" y="4515966"/>
            <a:ext cx="936104" cy="216024"/>
          </a:xfrm>
          <a:prstGeom prst="rightArrow">
            <a:avLst>
              <a:gd name="adj1" fmla="val 20802"/>
              <a:gd name="adj2" fmla="val 62192"/>
            </a:avLst>
          </a:prstGeom>
          <a:solidFill>
            <a:srgbClr val="05B1C3"/>
          </a:solidFill>
          <a:ln cap="rnd">
            <a:noFill/>
            <a:prstDash val="dash"/>
          </a:ln>
          <a:effectLst/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0" i="0" u="none">
              <a:ln>
                <a:solidFill>
                  <a:schemeClr val="tx1"/>
                </a:solidFill>
                <a:prstDash val="dash"/>
              </a:ln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58" name="Shape 5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5004048" y="3939902"/>
            <a:ext cx="720080" cy="53244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9" name="Shape 119"/>
          <p:cNvGrpSpPr/>
          <p:nvPr/>
        </p:nvGrpSpPr>
        <p:grpSpPr>
          <a:xfrm>
            <a:off x="214282" y="4224674"/>
            <a:ext cx="3873044" cy="576000"/>
            <a:chOff x="2984973" y="1131591"/>
            <a:chExt cx="3873044" cy="576000"/>
          </a:xfrm>
        </p:grpSpPr>
        <p:sp>
          <p:nvSpPr>
            <p:cNvPr id="50" name="Shape 120"/>
            <p:cNvSpPr/>
            <p:nvPr/>
          </p:nvSpPr>
          <p:spPr>
            <a:xfrm rot="5400000">
              <a:off x="4832937" y="-350221"/>
              <a:ext cx="467999" cy="358216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B0F0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" name="Shape 121"/>
            <p:cNvSpPr/>
            <p:nvPr/>
          </p:nvSpPr>
          <p:spPr>
            <a:xfrm rot="16200000" flipH="1">
              <a:off x="2984973" y="1131591"/>
              <a:ext cx="576000" cy="576000"/>
            </a:xfrm>
            <a:prstGeom prst="ellipse">
              <a:avLst/>
            </a:prstGeom>
            <a:solidFill>
              <a:schemeClr val="lt1"/>
            </a:solidFill>
            <a:ln w="50800" cap="flat" cmpd="sng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</p:txBody>
        </p:sp>
        <p:sp>
          <p:nvSpPr>
            <p:cNvPr id="52" name="Shape 122"/>
            <p:cNvSpPr txBox="1"/>
            <p:nvPr/>
          </p:nvSpPr>
          <p:spPr>
            <a:xfrm>
              <a:off x="2988072" y="1234925"/>
              <a:ext cx="569802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0" rIns="91425" bIns="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r>
                <a:rPr lang="en-US" sz="2400" b="1" dirty="0" smtClean="0">
                  <a:solidFill>
                    <a:srgbClr val="00B0F0"/>
                  </a:solidFill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 lang="en-US" sz="2400" b="1" dirty="0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" name="Shape 123"/>
            <p:cNvSpPr txBox="1"/>
            <p:nvPr/>
          </p:nvSpPr>
          <p:spPr>
            <a:xfrm>
              <a:off x="3571868" y="1258262"/>
              <a:ext cx="3286148" cy="38064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lvl="0">
                <a:buClr>
                  <a:srgbClr val="000000"/>
                </a:buClr>
                <a:buSzPct val="25000"/>
              </a:pPr>
              <a:r>
                <a:rPr lang="zh-TW" altLang="en-US" sz="16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開啟 </a:t>
              </a:r>
              <a:r>
                <a:rPr lang="en-US" altLang="zh-TW" sz="16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File Station </a:t>
              </a:r>
              <a:r>
                <a:rPr lang="zh-TW" altLang="en-US" sz="16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開始傳檔！</a:t>
              </a:r>
              <a:endParaRPr lang="zh-TW" altLang="en-US" sz="16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grpSp>
        <p:nvGrpSpPr>
          <p:cNvPr id="44" name="Shape 119"/>
          <p:cNvGrpSpPr/>
          <p:nvPr/>
        </p:nvGrpSpPr>
        <p:grpSpPr>
          <a:xfrm>
            <a:off x="214282" y="3593133"/>
            <a:ext cx="3873044" cy="576000"/>
            <a:chOff x="2984973" y="1131591"/>
            <a:chExt cx="3873044" cy="576000"/>
          </a:xfrm>
        </p:grpSpPr>
        <p:sp>
          <p:nvSpPr>
            <p:cNvPr id="45" name="Shape 120"/>
            <p:cNvSpPr/>
            <p:nvPr/>
          </p:nvSpPr>
          <p:spPr>
            <a:xfrm rot="5400000">
              <a:off x="4832937" y="-366752"/>
              <a:ext cx="467999" cy="358216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B0F0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" name="Shape 121"/>
            <p:cNvSpPr/>
            <p:nvPr/>
          </p:nvSpPr>
          <p:spPr>
            <a:xfrm rot="16200000" flipH="1">
              <a:off x="2984973" y="1131591"/>
              <a:ext cx="576000" cy="576000"/>
            </a:xfrm>
            <a:prstGeom prst="ellipse">
              <a:avLst/>
            </a:prstGeom>
            <a:solidFill>
              <a:schemeClr val="lt1"/>
            </a:solidFill>
            <a:ln w="50800" cap="flat" cmpd="sng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</p:txBody>
        </p:sp>
        <p:sp>
          <p:nvSpPr>
            <p:cNvPr id="47" name="Shape 122"/>
            <p:cNvSpPr txBox="1"/>
            <p:nvPr/>
          </p:nvSpPr>
          <p:spPr>
            <a:xfrm>
              <a:off x="2988072" y="1234925"/>
              <a:ext cx="569802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0" rIns="91425" bIns="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r>
                <a:rPr lang="en-US" sz="2400" b="1" dirty="0" smtClean="0">
                  <a:solidFill>
                    <a:srgbClr val="00B0F0"/>
                  </a:solidFill>
                  <a:latin typeface="Arial"/>
                  <a:ea typeface="Arial"/>
                  <a:cs typeface="Arial"/>
                  <a:sym typeface="Arial"/>
                </a:rPr>
                <a:t>1</a:t>
              </a:r>
              <a:endParaRPr lang="en-US" sz="2400" b="1" dirty="0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" name="Shape 123"/>
            <p:cNvSpPr txBox="1"/>
            <p:nvPr/>
          </p:nvSpPr>
          <p:spPr>
            <a:xfrm>
              <a:off x="3571868" y="1262336"/>
              <a:ext cx="3286148" cy="36004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lvl="0">
                <a:buClr>
                  <a:srgbClr val="000000"/>
                </a:buClr>
                <a:buSzPct val="25000"/>
              </a:pPr>
              <a:r>
                <a:rPr lang="zh-TW" altLang="en-US" sz="16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將手機透過 </a:t>
              </a:r>
              <a:r>
                <a:rPr lang="en-US" altLang="zh-TW" sz="16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USB </a:t>
              </a:r>
              <a:r>
                <a:rPr lang="zh-TW" altLang="en-US" sz="16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傳輸線連至 </a:t>
              </a:r>
              <a:r>
                <a:rPr lang="en-US" altLang="zh-TW" sz="16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NAS</a:t>
              </a:r>
              <a:endParaRPr lang="zh-TW" altLang="en-US" sz="16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sp>
        <p:nvSpPr>
          <p:cNvPr id="551" name="Shape 551"/>
          <p:cNvSpPr txBox="1">
            <a:spLocks noGrp="1"/>
          </p:cNvSpPr>
          <p:nvPr>
            <p:ph type="title"/>
          </p:nvPr>
        </p:nvSpPr>
        <p:spPr>
          <a:xfrm>
            <a:off x="214282" y="280970"/>
            <a:ext cx="8787000" cy="660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25000"/>
              <a:buFont typeface="Verdana"/>
              <a:buNone/>
            </a:pPr>
            <a:r>
              <a:rPr lang="zh-TW" sz="4000" dirty="0">
                <a:cs typeface="Arial"/>
                <a:sym typeface="Arial"/>
              </a:rPr>
              <a:t>雙向掛載，兩步驟搞</a:t>
            </a:r>
            <a:r>
              <a:rPr lang="zh-TW" sz="4000" dirty="0" smtClean="0">
                <a:cs typeface="Arial"/>
                <a:sym typeface="Arial"/>
              </a:rPr>
              <a:t>定</a:t>
            </a:r>
            <a:endParaRPr sz="4000" dirty="0">
              <a:cs typeface="Arial"/>
              <a:sym typeface="Arial"/>
            </a:endParaRPr>
          </a:p>
        </p:txBody>
      </p:sp>
      <p:sp>
        <p:nvSpPr>
          <p:cNvPr id="552" name="Shape 552"/>
          <p:cNvSpPr/>
          <p:nvPr/>
        </p:nvSpPr>
        <p:spPr>
          <a:xfrm>
            <a:off x="723426" y="4329275"/>
            <a:ext cx="3394500" cy="369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endParaRPr lang="zh-TW" sz="1800" b="1" dirty="0">
              <a:solidFill>
                <a:schemeClr val="dk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556" name="Shape 5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71934" y="3579862"/>
            <a:ext cx="1292154" cy="1207588"/>
          </a:xfrm>
          <a:prstGeom prst="rect">
            <a:avLst/>
          </a:prstGeom>
          <a:noFill/>
          <a:ln>
            <a:noFill/>
          </a:ln>
        </p:spPr>
      </p:pic>
      <p:pic>
        <p:nvPicPr>
          <p:cNvPr id="566" name="Shape 566"/>
          <p:cNvPicPr preferRelativeResize="0"/>
          <p:nvPr/>
        </p:nvPicPr>
        <p:blipFill rotWithShape="1">
          <a:blip r:embed="rId5">
            <a:alphaModFix/>
          </a:blip>
          <a:srcRect t="63819"/>
          <a:stretch/>
        </p:blipFill>
        <p:spPr>
          <a:xfrm>
            <a:off x="4857752" y="1513757"/>
            <a:ext cx="1512300" cy="971100"/>
          </a:xfrm>
          <a:prstGeom prst="rect">
            <a:avLst/>
          </a:prstGeom>
          <a:noFill/>
          <a:ln>
            <a:noFill/>
          </a:ln>
        </p:spPr>
      </p:pic>
      <p:sp>
        <p:nvSpPr>
          <p:cNvPr id="570" name="Shape 570"/>
          <p:cNvSpPr/>
          <p:nvPr/>
        </p:nvSpPr>
        <p:spPr>
          <a:xfrm>
            <a:off x="0" y="1059582"/>
            <a:ext cx="4932040" cy="440700"/>
          </a:xfrm>
          <a:custGeom>
            <a:avLst/>
            <a:gdLst>
              <a:gd name="connsiteX0" fmla="*/ 0 w 4932040"/>
              <a:gd name="connsiteY0" fmla="*/ 0 h 432000"/>
              <a:gd name="connsiteX1" fmla="*/ 4932040 w 4932040"/>
              <a:gd name="connsiteY1" fmla="*/ 0 h 432000"/>
              <a:gd name="connsiteX2" fmla="*/ 4932040 w 4932040"/>
              <a:gd name="connsiteY2" fmla="*/ 432000 h 432000"/>
              <a:gd name="connsiteX3" fmla="*/ 0 w 4932040"/>
              <a:gd name="connsiteY3" fmla="*/ 432000 h 432000"/>
              <a:gd name="connsiteX4" fmla="*/ 0 w 4932040"/>
              <a:gd name="connsiteY4" fmla="*/ 0 h 432000"/>
              <a:gd name="connsiteX0" fmla="*/ 0 w 4932040"/>
              <a:gd name="connsiteY0" fmla="*/ 0 h 440700"/>
              <a:gd name="connsiteX1" fmla="*/ 4932040 w 4932040"/>
              <a:gd name="connsiteY1" fmla="*/ 0 h 440700"/>
              <a:gd name="connsiteX2" fmla="*/ 4740679 w 4932040"/>
              <a:gd name="connsiteY2" fmla="*/ 440700 h 440700"/>
              <a:gd name="connsiteX3" fmla="*/ 0 w 4932040"/>
              <a:gd name="connsiteY3" fmla="*/ 432000 h 440700"/>
              <a:gd name="connsiteX4" fmla="*/ 0 w 4932040"/>
              <a:gd name="connsiteY4" fmla="*/ 0 h 44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32040" h="440700">
                <a:moveTo>
                  <a:pt x="0" y="0"/>
                </a:moveTo>
                <a:lnTo>
                  <a:pt x="4932040" y="0"/>
                </a:lnTo>
                <a:lnTo>
                  <a:pt x="4740679" y="440700"/>
                </a:lnTo>
                <a:lnTo>
                  <a:pt x="0" y="432000"/>
                </a:lnTo>
                <a:lnTo>
                  <a:pt x="0" y="0"/>
                </a:lnTo>
                <a:close/>
              </a:path>
            </a:pathLst>
          </a:custGeom>
          <a:solidFill>
            <a:srgbClr val="303F97"/>
          </a:solidFill>
          <a:ln w="952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Calibri"/>
              <a:buNone/>
            </a:pPr>
            <a:r>
              <a:rPr lang="zh-TW" sz="2000" dirty="0" smtClean="0">
                <a:solidFill>
                  <a:schemeClr val="lt1"/>
                </a:solidFill>
              </a:rPr>
              <a:t>Photo </a:t>
            </a:r>
            <a:r>
              <a:rPr lang="zh-TW" sz="2000" dirty="0">
                <a:solidFill>
                  <a:schemeClr val="lt1"/>
                </a:solidFill>
              </a:rPr>
              <a:t>Station 5.4 / Qphoto 3 </a:t>
            </a:r>
            <a:r>
              <a:rPr lang="zh-TW" sz="2000" dirty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</a:rPr>
              <a:t>即拍即傳</a:t>
            </a:r>
          </a:p>
        </p:txBody>
      </p:sp>
      <p:sp>
        <p:nvSpPr>
          <p:cNvPr id="571" name="Shape 571"/>
          <p:cNvSpPr/>
          <p:nvPr/>
        </p:nvSpPr>
        <p:spPr>
          <a:xfrm>
            <a:off x="1" y="3075806"/>
            <a:ext cx="4499991" cy="432000"/>
          </a:xfrm>
          <a:custGeom>
            <a:avLst/>
            <a:gdLst>
              <a:gd name="connsiteX0" fmla="*/ 0 w 4499991"/>
              <a:gd name="connsiteY0" fmla="*/ 0 h 432000"/>
              <a:gd name="connsiteX1" fmla="*/ 4499991 w 4499991"/>
              <a:gd name="connsiteY1" fmla="*/ 0 h 432000"/>
              <a:gd name="connsiteX2" fmla="*/ 4499991 w 4499991"/>
              <a:gd name="connsiteY2" fmla="*/ 432000 h 432000"/>
              <a:gd name="connsiteX3" fmla="*/ 0 w 4499991"/>
              <a:gd name="connsiteY3" fmla="*/ 432000 h 432000"/>
              <a:gd name="connsiteX4" fmla="*/ 0 w 4499991"/>
              <a:gd name="connsiteY4" fmla="*/ 0 h 432000"/>
              <a:gd name="connsiteX0" fmla="*/ 0 w 4499991"/>
              <a:gd name="connsiteY0" fmla="*/ 0 h 432000"/>
              <a:gd name="connsiteX1" fmla="*/ 4499991 w 4499991"/>
              <a:gd name="connsiteY1" fmla="*/ 0 h 432000"/>
              <a:gd name="connsiteX2" fmla="*/ 4291234 w 4499991"/>
              <a:gd name="connsiteY2" fmla="*/ 423300 h 432000"/>
              <a:gd name="connsiteX3" fmla="*/ 0 w 4499991"/>
              <a:gd name="connsiteY3" fmla="*/ 432000 h 432000"/>
              <a:gd name="connsiteX4" fmla="*/ 0 w 4499991"/>
              <a:gd name="connsiteY4" fmla="*/ 0 h 43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99991" h="432000">
                <a:moveTo>
                  <a:pt x="0" y="0"/>
                </a:moveTo>
                <a:lnTo>
                  <a:pt x="4499991" y="0"/>
                </a:lnTo>
                <a:lnTo>
                  <a:pt x="4291234" y="423300"/>
                </a:lnTo>
                <a:lnTo>
                  <a:pt x="0" y="432000"/>
                </a:lnTo>
                <a:lnTo>
                  <a:pt x="0" y="0"/>
                </a:lnTo>
                <a:close/>
              </a:path>
            </a:pathLst>
          </a:custGeom>
          <a:solidFill>
            <a:srgbClr val="303F97"/>
          </a:solidFill>
          <a:ln w="952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Calibri"/>
              <a:buNone/>
            </a:pPr>
            <a:r>
              <a:rPr lang="en-US" altLang="zh-TW" sz="2000" dirty="0" smtClean="0">
                <a:solidFill>
                  <a:schemeClr val="lt1"/>
                </a:solidFill>
              </a:rPr>
              <a:t>   </a:t>
            </a:r>
            <a:r>
              <a:rPr lang="zh-TW" sz="2000" dirty="0" smtClean="0">
                <a:solidFill>
                  <a:schemeClr val="lt1"/>
                </a:solidFill>
              </a:rPr>
              <a:t>QTS </a:t>
            </a:r>
            <a:r>
              <a:rPr lang="zh-TW" sz="2000" dirty="0">
                <a:solidFill>
                  <a:schemeClr val="lt1"/>
                </a:solidFill>
              </a:rPr>
              <a:t>4.3.4 File Station </a:t>
            </a:r>
            <a:r>
              <a:rPr lang="zh-TW" sz="2000" dirty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</a:rPr>
              <a:t>掛載手機</a:t>
            </a:r>
          </a:p>
        </p:txBody>
      </p:sp>
      <p:grpSp>
        <p:nvGrpSpPr>
          <p:cNvPr id="24" name="群組 23"/>
          <p:cNvGrpSpPr/>
          <p:nvPr/>
        </p:nvGrpSpPr>
        <p:grpSpPr>
          <a:xfrm>
            <a:off x="4759675" y="1857370"/>
            <a:ext cx="2074578" cy="1504188"/>
            <a:chOff x="6500826" y="2928940"/>
            <a:chExt cx="2074578" cy="1504188"/>
          </a:xfrm>
        </p:grpSpPr>
        <p:sp>
          <p:nvSpPr>
            <p:cNvPr id="25" name="圓角矩形 24"/>
            <p:cNvSpPr/>
            <p:nvPr/>
          </p:nvSpPr>
          <p:spPr>
            <a:xfrm>
              <a:off x="6500826" y="2928940"/>
              <a:ext cx="2000264" cy="1000132"/>
            </a:xfrm>
            <a:prstGeom prst="roundRect">
              <a:avLst>
                <a:gd name="adj" fmla="val 50000"/>
              </a:avLst>
            </a:prstGeom>
            <a:solidFill>
              <a:schemeClr val="bg1">
                <a:alpha val="84000"/>
              </a:schemeClr>
            </a:solid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26" name="群組 19"/>
            <p:cNvGrpSpPr/>
            <p:nvPr/>
          </p:nvGrpSpPr>
          <p:grpSpPr>
            <a:xfrm>
              <a:off x="7572396" y="3071816"/>
              <a:ext cx="735886" cy="735886"/>
              <a:chOff x="6429388" y="2714626"/>
              <a:chExt cx="735886" cy="735886"/>
            </a:xfrm>
          </p:grpSpPr>
          <p:sp>
            <p:nvSpPr>
              <p:cNvPr id="31" name="橢圓 30"/>
              <p:cNvSpPr/>
              <p:nvPr/>
            </p:nvSpPr>
            <p:spPr>
              <a:xfrm>
                <a:off x="6429388" y="2714626"/>
                <a:ext cx="735886" cy="735886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32" name="Shape 866"/>
              <p:cNvSpPr/>
              <p:nvPr/>
            </p:nvSpPr>
            <p:spPr>
              <a:xfrm>
                <a:off x="6572264" y="2928940"/>
                <a:ext cx="425042" cy="32648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72212" y="50082"/>
                    </a:moveTo>
                    <a:cubicBezTo>
                      <a:pt x="82409" y="50082"/>
                      <a:pt x="90676" y="60844"/>
                      <a:pt x="90676" y="74119"/>
                    </a:cubicBezTo>
                    <a:cubicBezTo>
                      <a:pt x="90676" y="87395"/>
                      <a:pt x="82409" y="98157"/>
                      <a:pt x="72212" y="98157"/>
                    </a:cubicBezTo>
                    <a:cubicBezTo>
                      <a:pt x="62015" y="98157"/>
                      <a:pt x="53748" y="87395"/>
                      <a:pt x="53748" y="74119"/>
                    </a:cubicBezTo>
                    <a:cubicBezTo>
                      <a:pt x="53748" y="60844"/>
                      <a:pt x="62015" y="50082"/>
                      <a:pt x="72212" y="50082"/>
                    </a:cubicBezTo>
                    <a:close/>
                    <a:moveTo>
                      <a:pt x="72212" y="40585"/>
                    </a:moveTo>
                    <a:cubicBezTo>
                      <a:pt x="57986" y="40585"/>
                      <a:pt x="46453" y="55599"/>
                      <a:pt x="46453" y="74119"/>
                    </a:cubicBezTo>
                    <a:cubicBezTo>
                      <a:pt x="46453" y="92640"/>
                      <a:pt x="57986" y="107654"/>
                      <a:pt x="72212" y="107654"/>
                    </a:cubicBezTo>
                    <a:cubicBezTo>
                      <a:pt x="86438" y="107654"/>
                      <a:pt x="97971" y="92640"/>
                      <a:pt x="97971" y="74119"/>
                    </a:cubicBezTo>
                    <a:cubicBezTo>
                      <a:pt x="97971" y="55599"/>
                      <a:pt x="86438" y="40585"/>
                      <a:pt x="72212" y="40585"/>
                    </a:cubicBezTo>
                    <a:close/>
                    <a:moveTo>
                      <a:pt x="41883" y="33132"/>
                    </a:moveTo>
                    <a:lnTo>
                      <a:pt x="41883" y="40696"/>
                    </a:lnTo>
                    <a:lnTo>
                      <a:pt x="50017" y="40696"/>
                    </a:lnTo>
                    <a:lnTo>
                      <a:pt x="50017" y="33132"/>
                    </a:lnTo>
                    <a:close/>
                    <a:moveTo>
                      <a:pt x="97379" y="30708"/>
                    </a:moveTo>
                    <a:lnTo>
                      <a:pt x="97379" y="40696"/>
                    </a:lnTo>
                    <a:lnTo>
                      <a:pt x="113015" y="40696"/>
                    </a:lnTo>
                    <a:lnTo>
                      <a:pt x="113015" y="30708"/>
                    </a:lnTo>
                    <a:close/>
                    <a:moveTo>
                      <a:pt x="60010" y="5304"/>
                    </a:moveTo>
                    <a:lnTo>
                      <a:pt x="60010" y="21221"/>
                    </a:lnTo>
                    <a:lnTo>
                      <a:pt x="84414" y="21221"/>
                    </a:lnTo>
                    <a:lnTo>
                      <a:pt x="84414" y="5304"/>
                    </a:lnTo>
                    <a:close/>
                    <a:moveTo>
                      <a:pt x="54694" y="0"/>
                    </a:moveTo>
                    <a:lnTo>
                      <a:pt x="89730" y="0"/>
                    </a:lnTo>
                    <a:cubicBezTo>
                      <a:pt x="91626" y="0"/>
                      <a:pt x="93163" y="2000"/>
                      <a:pt x="93163" y="4468"/>
                    </a:cubicBezTo>
                    <a:lnTo>
                      <a:pt x="93163" y="21221"/>
                    </a:lnTo>
                    <a:lnTo>
                      <a:pt x="110442" y="21221"/>
                    </a:lnTo>
                    <a:cubicBezTo>
                      <a:pt x="115721" y="21221"/>
                      <a:pt x="120000" y="26792"/>
                      <a:pt x="120000" y="33663"/>
                    </a:cubicBezTo>
                    <a:lnTo>
                      <a:pt x="120000" y="107557"/>
                    </a:lnTo>
                    <a:cubicBezTo>
                      <a:pt x="120000" y="114429"/>
                      <a:pt x="115721" y="119999"/>
                      <a:pt x="110442" y="119999"/>
                    </a:cubicBezTo>
                    <a:lnTo>
                      <a:pt x="9557" y="119999"/>
                    </a:lnTo>
                    <a:cubicBezTo>
                      <a:pt x="4278" y="119999"/>
                      <a:pt x="0" y="114429"/>
                      <a:pt x="0" y="107557"/>
                    </a:cubicBezTo>
                    <a:lnTo>
                      <a:pt x="0" y="33663"/>
                    </a:lnTo>
                    <a:cubicBezTo>
                      <a:pt x="0" y="26792"/>
                      <a:pt x="4278" y="21221"/>
                      <a:pt x="9557" y="21221"/>
                    </a:cubicBezTo>
                    <a:lnTo>
                      <a:pt x="11563" y="21221"/>
                    </a:lnTo>
                    <a:lnTo>
                      <a:pt x="11563" y="15351"/>
                    </a:lnTo>
                    <a:cubicBezTo>
                      <a:pt x="11563" y="14117"/>
                      <a:pt x="12331" y="13117"/>
                      <a:pt x="13279" y="13117"/>
                    </a:cubicBezTo>
                    <a:lnTo>
                      <a:pt x="30797" y="13117"/>
                    </a:lnTo>
                    <a:cubicBezTo>
                      <a:pt x="31745" y="13117"/>
                      <a:pt x="32514" y="14117"/>
                      <a:pt x="32514" y="15351"/>
                    </a:cubicBezTo>
                    <a:lnTo>
                      <a:pt x="32514" y="21221"/>
                    </a:lnTo>
                    <a:lnTo>
                      <a:pt x="51261" y="21221"/>
                    </a:lnTo>
                    <a:lnTo>
                      <a:pt x="51261" y="4468"/>
                    </a:lnTo>
                    <a:cubicBezTo>
                      <a:pt x="51261" y="2000"/>
                      <a:pt x="52798" y="0"/>
                      <a:pt x="54694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7" name="群組 18"/>
            <p:cNvGrpSpPr/>
            <p:nvPr/>
          </p:nvGrpSpPr>
          <p:grpSpPr>
            <a:xfrm>
              <a:off x="6643702" y="3071816"/>
              <a:ext cx="735886" cy="735886"/>
              <a:chOff x="7786710" y="2786064"/>
              <a:chExt cx="735886" cy="735886"/>
            </a:xfrm>
          </p:grpSpPr>
          <p:sp>
            <p:nvSpPr>
              <p:cNvPr id="29" name="橢圓 28"/>
              <p:cNvSpPr/>
              <p:nvPr/>
            </p:nvSpPr>
            <p:spPr>
              <a:xfrm>
                <a:off x="7786710" y="2786064"/>
                <a:ext cx="735886" cy="735886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30" name="Shape 867"/>
              <p:cNvSpPr/>
              <p:nvPr/>
            </p:nvSpPr>
            <p:spPr>
              <a:xfrm>
                <a:off x="7938586" y="2928940"/>
                <a:ext cx="432134" cy="37292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5439" y="26278"/>
                    </a:moveTo>
                    <a:cubicBezTo>
                      <a:pt x="22639" y="26278"/>
                      <a:pt x="20370" y="28908"/>
                      <a:pt x="20370" y="32152"/>
                    </a:cubicBezTo>
                    <a:cubicBezTo>
                      <a:pt x="20370" y="35396"/>
                      <a:pt x="22639" y="38026"/>
                      <a:pt x="25439" y="38026"/>
                    </a:cubicBezTo>
                    <a:cubicBezTo>
                      <a:pt x="28238" y="38026"/>
                      <a:pt x="30508" y="35396"/>
                      <a:pt x="30508" y="32152"/>
                    </a:cubicBezTo>
                    <a:cubicBezTo>
                      <a:pt x="30508" y="28908"/>
                      <a:pt x="28238" y="26278"/>
                      <a:pt x="25439" y="26278"/>
                    </a:cubicBezTo>
                    <a:close/>
                    <a:moveTo>
                      <a:pt x="58796" y="12078"/>
                    </a:moveTo>
                    <a:cubicBezTo>
                      <a:pt x="53039" y="12078"/>
                      <a:pt x="48372" y="17486"/>
                      <a:pt x="48372" y="24157"/>
                    </a:cubicBezTo>
                    <a:cubicBezTo>
                      <a:pt x="48372" y="30828"/>
                      <a:pt x="53039" y="36236"/>
                      <a:pt x="58796" y="36236"/>
                    </a:cubicBezTo>
                    <a:cubicBezTo>
                      <a:pt x="64553" y="36236"/>
                      <a:pt x="69220" y="30828"/>
                      <a:pt x="69220" y="24157"/>
                    </a:cubicBezTo>
                    <a:cubicBezTo>
                      <a:pt x="69220" y="17486"/>
                      <a:pt x="64553" y="12078"/>
                      <a:pt x="58796" y="12078"/>
                    </a:cubicBezTo>
                    <a:close/>
                    <a:moveTo>
                      <a:pt x="58796" y="0"/>
                    </a:moveTo>
                    <a:cubicBezTo>
                      <a:pt x="70310" y="0"/>
                      <a:pt x="79644" y="10815"/>
                      <a:pt x="79644" y="24157"/>
                    </a:cubicBezTo>
                    <a:cubicBezTo>
                      <a:pt x="79644" y="33739"/>
                      <a:pt x="74829" y="42019"/>
                      <a:pt x="67818" y="45846"/>
                    </a:cubicBezTo>
                    <a:lnTo>
                      <a:pt x="82063" y="45846"/>
                    </a:lnTo>
                    <a:cubicBezTo>
                      <a:pt x="87953" y="45846"/>
                      <a:pt x="92729" y="51379"/>
                      <a:pt x="92729" y="58205"/>
                    </a:cubicBezTo>
                    <a:lnTo>
                      <a:pt x="92729" y="63301"/>
                    </a:lnTo>
                    <a:lnTo>
                      <a:pt x="98373" y="63301"/>
                    </a:lnTo>
                    <a:cubicBezTo>
                      <a:pt x="99719" y="63301"/>
                      <a:pt x="100844" y="64392"/>
                      <a:pt x="101072" y="65867"/>
                    </a:cubicBezTo>
                    <a:lnTo>
                      <a:pt x="120000" y="47629"/>
                    </a:lnTo>
                    <a:lnTo>
                      <a:pt x="120000" y="118217"/>
                    </a:lnTo>
                    <a:lnTo>
                      <a:pt x="101072" y="99978"/>
                    </a:lnTo>
                    <a:cubicBezTo>
                      <a:pt x="100844" y="101453"/>
                      <a:pt x="99719" y="102544"/>
                      <a:pt x="98373" y="102544"/>
                    </a:cubicBezTo>
                    <a:lnTo>
                      <a:pt x="92729" y="102544"/>
                    </a:lnTo>
                    <a:lnTo>
                      <a:pt x="92729" y="107640"/>
                    </a:lnTo>
                    <a:cubicBezTo>
                      <a:pt x="92729" y="114466"/>
                      <a:pt x="87953" y="120000"/>
                      <a:pt x="82063" y="120000"/>
                    </a:cubicBezTo>
                    <a:lnTo>
                      <a:pt x="10665" y="120000"/>
                    </a:lnTo>
                    <a:cubicBezTo>
                      <a:pt x="4775" y="120000"/>
                      <a:pt x="0" y="114466"/>
                      <a:pt x="0" y="107640"/>
                    </a:cubicBezTo>
                    <a:lnTo>
                      <a:pt x="0" y="58205"/>
                    </a:lnTo>
                    <a:cubicBezTo>
                      <a:pt x="0" y="51379"/>
                      <a:pt x="4775" y="45846"/>
                      <a:pt x="10665" y="45846"/>
                    </a:cubicBezTo>
                    <a:lnTo>
                      <a:pt x="20167" y="45846"/>
                    </a:lnTo>
                    <a:cubicBezTo>
                      <a:pt x="15632" y="43527"/>
                      <a:pt x="12479" y="38266"/>
                      <a:pt x="12479" y="32152"/>
                    </a:cubicBezTo>
                    <a:cubicBezTo>
                      <a:pt x="12479" y="23858"/>
                      <a:pt x="18281" y="17135"/>
                      <a:pt x="25439" y="17135"/>
                    </a:cubicBezTo>
                    <a:cubicBezTo>
                      <a:pt x="32597" y="17135"/>
                      <a:pt x="38399" y="23858"/>
                      <a:pt x="38399" y="32152"/>
                    </a:cubicBezTo>
                    <a:cubicBezTo>
                      <a:pt x="38399" y="38266"/>
                      <a:pt x="35246" y="43527"/>
                      <a:pt x="30711" y="45846"/>
                    </a:cubicBezTo>
                    <a:lnTo>
                      <a:pt x="49774" y="45846"/>
                    </a:lnTo>
                    <a:cubicBezTo>
                      <a:pt x="42762" y="42019"/>
                      <a:pt x="37948" y="33739"/>
                      <a:pt x="37948" y="24157"/>
                    </a:cubicBezTo>
                    <a:cubicBezTo>
                      <a:pt x="37948" y="10815"/>
                      <a:pt x="47282" y="0"/>
                      <a:pt x="58796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28" name="Shape 185" descr="One Finger_000000_100.png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7609295" y="3355288"/>
              <a:ext cx="966109" cy="107784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3" name="Shape 179" descr="IMG_8736.PNG"/>
          <p:cNvPicPr preferRelativeResize="0"/>
          <p:nvPr/>
        </p:nvPicPr>
        <p:blipFill rotWithShape="1">
          <a:blip r:embed="rId7">
            <a:alphaModFix/>
          </a:blip>
          <a:srcRect t="37680" r="796" b="25777"/>
          <a:stretch/>
        </p:blipFill>
        <p:spPr>
          <a:xfrm>
            <a:off x="6948264" y="1500180"/>
            <a:ext cx="1857388" cy="121444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4" name="Shape 119"/>
          <p:cNvGrpSpPr/>
          <p:nvPr/>
        </p:nvGrpSpPr>
        <p:grpSpPr>
          <a:xfrm>
            <a:off x="214282" y="1635646"/>
            <a:ext cx="3873043" cy="576000"/>
            <a:chOff x="2984973" y="1131591"/>
            <a:chExt cx="3873043" cy="576000"/>
          </a:xfrm>
        </p:grpSpPr>
        <p:sp>
          <p:nvSpPr>
            <p:cNvPr id="35" name="Shape 120"/>
            <p:cNvSpPr/>
            <p:nvPr/>
          </p:nvSpPr>
          <p:spPr>
            <a:xfrm rot="5400000">
              <a:off x="4859991" y="-369214"/>
              <a:ext cx="432051" cy="356399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B0F0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Shape 121"/>
            <p:cNvSpPr/>
            <p:nvPr/>
          </p:nvSpPr>
          <p:spPr>
            <a:xfrm rot="16200000" flipH="1">
              <a:off x="2984973" y="1131591"/>
              <a:ext cx="576000" cy="576000"/>
            </a:xfrm>
            <a:prstGeom prst="ellipse">
              <a:avLst/>
            </a:prstGeom>
            <a:solidFill>
              <a:schemeClr val="lt1"/>
            </a:solidFill>
            <a:ln w="50800" cap="flat" cmpd="sng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</p:txBody>
        </p:sp>
        <p:sp>
          <p:nvSpPr>
            <p:cNvPr id="37" name="Shape 122"/>
            <p:cNvSpPr txBox="1"/>
            <p:nvPr/>
          </p:nvSpPr>
          <p:spPr>
            <a:xfrm>
              <a:off x="2988072" y="1234925"/>
              <a:ext cx="569802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0" rIns="91425" bIns="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r>
                <a:rPr lang="en-US" sz="2400" b="1" dirty="0" smtClean="0">
                  <a:solidFill>
                    <a:srgbClr val="00B0F0"/>
                  </a:solidFill>
                  <a:latin typeface="Arial"/>
                  <a:ea typeface="Arial"/>
                  <a:cs typeface="Arial"/>
                  <a:sym typeface="Arial"/>
                </a:rPr>
                <a:t>1</a:t>
              </a:r>
              <a:endParaRPr lang="en-US" sz="2400" b="1" dirty="0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" name="Shape 123"/>
            <p:cNvSpPr txBox="1"/>
            <p:nvPr/>
          </p:nvSpPr>
          <p:spPr>
            <a:xfrm>
              <a:off x="3571868" y="1258261"/>
              <a:ext cx="3286148" cy="37054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lvl="0">
                <a:buClr>
                  <a:srgbClr val="000000"/>
                </a:buClr>
                <a:buSzPct val="25000"/>
              </a:pPr>
              <a:r>
                <a:rPr lang="zh-TW" altLang="en-US" sz="16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開啟 </a:t>
              </a:r>
              <a:r>
                <a:rPr lang="en-US" altLang="zh-TW" sz="1600" b="1" dirty="0" err="1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Qphoto</a:t>
              </a:r>
              <a:r>
                <a:rPr lang="zh-TW" altLang="en-US" sz="16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，按拍照或錄影</a:t>
              </a:r>
              <a:endParaRPr lang="zh-TW" altLang="en-US" sz="16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grpSp>
        <p:nvGrpSpPr>
          <p:cNvPr id="39" name="Shape 119"/>
          <p:cNvGrpSpPr/>
          <p:nvPr/>
        </p:nvGrpSpPr>
        <p:grpSpPr>
          <a:xfrm>
            <a:off x="214282" y="2276878"/>
            <a:ext cx="3873044" cy="576000"/>
            <a:chOff x="2984973" y="1131591"/>
            <a:chExt cx="3873044" cy="576000"/>
          </a:xfrm>
        </p:grpSpPr>
        <p:sp>
          <p:nvSpPr>
            <p:cNvPr id="40" name="Shape 120"/>
            <p:cNvSpPr/>
            <p:nvPr/>
          </p:nvSpPr>
          <p:spPr>
            <a:xfrm rot="5400000">
              <a:off x="4832937" y="-361889"/>
              <a:ext cx="467999" cy="358216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B0F0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Shape 121"/>
            <p:cNvSpPr/>
            <p:nvPr/>
          </p:nvSpPr>
          <p:spPr>
            <a:xfrm rot="16200000" flipH="1">
              <a:off x="2984973" y="1131591"/>
              <a:ext cx="576000" cy="576000"/>
            </a:xfrm>
            <a:prstGeom prst="ellipse">
              <a:avLst/>
            </a:prstGeom>
            <a:solidFill>
              <a:schemeClr val="lt1"/>
            </a:solidFill>
            <a:ln w="50800" cap="flat" cmpd="sng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</p:txBody>
        </p:sp>
        <p:sp>
          <p:nvSpPr>
            <p:cNvPr id="42" name="Shape 122"/>
            <p:cNvSpPr txBox="1"/>
            <p:nvPr/>
          </p:nvSpPr>
          <p:spPr>
            <a:xfrm>
              <a:off x="2988072" y="1234925"/>
              <a:ext cx="569802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0" rIns="91425" bIns="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r>
                <a:rPr lang="en-US" sz="2400" b="1" dirty="0" smtClean="0">
                  <a:solidFill>
                    <a:srgbClr val="00B0F0"/>
                  </a:solidFill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 lang="en-US" sz="2400" b="1" dirty="0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Shape 123"/>
            <p:cNvSpPr txBox="1"/>
            <p:nvPr/>
          </p:nvSpPr>
          <p:spPr>
            <a:xfrm>
              <a:off x="3571868" y="1220315"/>
              <a:ext cx="3286148" cy="4152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r>
                <a:rPr lang="zh-TW" altLang="en-US" sz="16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選擇上傳路徑，開始拍攝！</a:t>
              </a:r>
              <a:endParaRPr lang="zh-TW" altLang="en-US" sz="16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pic>
        <p:nvPicPr>
          <p:cNvPr id="56" name="圖片 5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00192" y="3363838"/>
            <a:ext cx="864096" cy="1467551"/>
          </a:xfrm>
          <a:prstGeom prst="rect">
            <a:avLst/>
          </a:prstGeom>
        </p:spPr>
      </p:pic>
      <p:pic>
        <p:nvPicPr>
          <p:cNvPr id="560" name="Shape 560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940152" y="4155926"/>
            <a:ext cx="648300" cy="67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Shape 49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643702" y="1285866"/>
            <a:ext cx="629076" cy="629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41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357171"/>
            <a:ext cx="9144000" cy="660552"/>
          </a:xfrm>
        </p:spPr>
        <p:txBody>
          <a:bodyPr>
            <a:noAutofit/>
          </a:bodyPr>
          <a:lstStyle/>
          <a:p>
            <a:r>
              <a:rPr lang="zh-TW" altLang="en-US" dirty="0" smtClean="0"/>
              <a:t>四核心 </a:t>
            </a:r>
            <a:r>
              <a:rPr lang="en-US" altLang="zh-TW" dirty="0" smtClean="0"/>
              <a:t>1.7 GHz </a:t>
            </a:r>
            <a:r>
              <a:rPr lang="zh-TW" altLang="en-US" dirty="0" smtClean="0"/>
              <a:t>具硬體加密引擎處理器</a:t>
            </a:r>
            <a:endParaRPr lang="zh-TW" altLang="en-US" dirty="0"/>
          </a:p>
        </p:txBody>
      </p:sp>
      <p:pic>
        <p:nvPicPr>
          <p:cNvPr id="5" name="Shape 67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4842439" y="1347614"/>
            <a:ext cx="2898799" cy="22416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Shape 68"/>
          <p:cNvSpPr txBox="1"/>
          <p:nvPr/>
        </p:nvSpPr>
        <p:spPr>
          <a:xfrm>
            <a:off x="467544" y="1203598"/>
            <a:ext cx="4032448" cy="72008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rgbClr val="FF6600"/>
              </a:buClr>
              <a:buSzPct val="25000"/>
            </a:pPr>
            <a:r>
              <a:rPr lang="en-US" altLang="zh-TW" sz="2000" b="1" dirty="0" smtClean="0">
                <a:solidFill>
                  <a:srgbClr val="000090"/>
                </a:solidFill>
                <a:ea typeface="微軟正黑體" pitchFamily="34" charset="-120"/>
              </a:rPr>
              <a:t>Annapurna Labs </a:t>
            </a:r>
            <a:r>
              <a:rPr lang="it-IT" altLang="zh-TW" sz="2000" b="1" dirty="0" smtClean="0">
                <a:solidFill>
                  <a:srgbClr val="000090"/>
                </a:solidFill>
                <a:ea typeface="微軟正黑體" pitchFamily="34" charset="-120"/>
              </a:rPr>
              <a:t>Alpine AL314</a:t>
            </a:r>
            <a:r>
              <a:rPr lang="en-US" altLang="zh-TW" sz="2000" b="1" dirty="0" smtClean="0">
                <a:solidFill>
                  <a:srgbClr val="000090"/>
                </a:solidFill>
                <a:ea typeface="微軟正黑體" pitchFamily="34" charset="-120"/>
              </a:rPr>
              <a:t> </a:t>
            </a:r>
          </a:p>
          <a:p>
            <a:pPr>
              <a:buClr>
                <a:srgbClr val="FF6600"/>
              </a:buClr>
              <a:buSzPct val="25000"/>
            </a:pPr>
            <a:r>
              <a:rPr lang="zh-TW" altLang="en-US" sz="1800" b="1" dirty="0" smtClean="0">
                <a:solidFill>
                  <a:srgbClr val="000090"/>
                </a:solidFill>
                <a:ea typeface="微軟正黑體" pitchFamily="34" charset="-120"/>
              </a:rPr>
              <a:t>獨立硬體加密引擎</a:t>
            </a:r>
            <a:endParaRPr lang="zh-TW" sz="1800" b="0" i="0" u="none" strike="noStrike" cap="none" dirty="0">
              <a:solidFill>
                <a:srgbClr val="000090"/>
              </a:solidFill>
              <a:sym typeface="Arial"/>
            </a:endParaRPr>
          </a:p>
        </p:txBody>
      </p:sp>
      <p:sp>
        <p:nvSpPr>
          <p:cNvPr id="40" name="Shape 85"/>
          <p:cNvSpPr txBox="1"/>
          <p:nvPr/>
        </p:nvSpPr>
        <p:spPr>
          <a:xfrm>
            <a:off x="467544" y="1923678"/>
            <a:ext cx="2604258" cy="36232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>
              <a:buClr>
                <a:srgbClr val="9F5900"/>
              </a:buClr>
              <a:buSzPct val="25000"/>
            </a:pPr>
            <a:r>
              <a:rPr lang="zh-TW" sz="1600" b="1" i="0" u="none" strike="noStrike" cap="none" dirty="0">
                <a:solidFill>
                  <a:schemeClr val="accent5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TS-431P2 </a:t>
            </a:r>
            <a:r>
              <a:rPr lang="zh-TW" sz="1600" b="1" i="0" u="none" strike="noStrike" cap="none" dirty="0" smtClean="0">
                <a:solidFill>
                  <a:schemeClr val="accent5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(</a:t>
            </a:r>
            <a:r>
              <a:rPr lang="zh-TW" sz="1600" b="1" i="0" u="none" strike="noStrike" cap="none" dirty="0">
                <a:solidFill>
                  <a:schemeClr val="accent5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2 x GbE</a:t>
            </a:r>
            <a:r>
              <a:rPr lang="zh-TW" sz="1600" b="1" i="0" u="none" strike="noStrike" cap="none" dirty="0" smtClean="0">
                <a:solidFill>
                  <a:schemeClr val="accent5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)</a:t>
            </a:r>
            <a:r>
              <a:rPr lang="zh-TW" altLang="zh-TW" sz="1600" b="1" dirty="0">
                <a:solidFill>
                  <a:schemeClr val="accent5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zh-TW" sz="1100" b="1" dirty="0" smtClean="0">
                <a:solidFill>
                  <a:schemeClr val="accent5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endParaRPr lang="zh-TW" sz="1100" b="1" i="0" u="none" strike="noStrike" cap="none" dirty="0">
              <a:solidFill>
                <a:schemeClr val="accent5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grpSp>
        <p:nvGrpSpPr>
          <p:cNvPr id="7" name="群組 6"/>
          <p:cNvGrpSpPr/>
          <p:nvPr/>
        </p:nvGrpSpPr>
        <p:grpSpPr>
          <a:xfrm>
            <a:off x="395536" y="2283718"/>
            <a:ext cx="3347457" cy="1944217"/>
            <a:chOff x="689916" y="2283718"/>
            <a:chExt cx="3347457" cy="1944217"/>
          </a:xfrm>
        </p:grpSpPr>
        <p:sp>
          <p:nvSpPr>
            <p:cNvPr id="48" name="圓角矩形 47"/>
            <p:cNvSpPr/>
            <p:nvPr/>
          </p:nvSpPr>
          <p:spPr>
            <a:xfrm>
              <a:off x="1310427" y="2283718"/>
              <a:ext cx="1224136" cy="1944216"/>
            </a:xfrm>
            <a:prstGeom prst="roundRect">
              <a:avLst>
                <a:gd name="adj" fmla="val 8630"/>
              </a:avLst>
            </a:prstGeom>
            <a:solidFill>
              <a:schemeClr val="accent5">
                <a:lumMod val="20000"/>
                <a:lumOff val="80000"/>
                <a:alpha val="8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3" name="圓角矩形 62"/>
            <p:cNvSpPr/>
            <p:nvPr/>
          </p:nvSpPr>
          <p:spPr>
            <a:xfrm>
              <a:off x="2663792" y="2283718"/>
              <a:ext cx="1224136" cy="1944216"/>
            </a:xfrm>
            <a:prstGeom prst="roundRect">
              <a:avLst>
                <a:gd name="adj" fmla="val 8630"/>
              </a:avLst>
            </a:prstGeom>
            <a:solidFill>
              <a:schemeClr val="accent5">
                <a:lumMod val="20000"/>
                <a:lumOff val="80000"/>
                <a:alpha val="8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43" name="Shape 90"/>
            <p:cNvCxnSpPr/>
            <p:nvPr/>
          </p:nvCxnSpPr>
          <p:spPr>
            <a:xfrm>
              <a:off x="1047856" y="3057675"/>
              <a:ext cx="2989500" cy="1500"/>
            </a:xfrm>
            <a:prstGeom prst="straightConnector1">
              <a:avLst/>
            </a:prstGeom>
            <a:noFill/>
            <a:ln w="6350" cap="flat" cmpd="sng">
              <a:solidFill>
                <a:srgbClr val="06C0D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35" name="Shape 80"/>
            <p:cNvSpPr/>
            <p:nvPr/>
          </p:nvSpPr>
          <p:spPr>
            <a:xfrm>
              <a:off x="1961043" y="2643189"/>
              <a:ext cx="395288" cy="89652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38100" h="38100" prst="angle"/>
              <a:bevelB w="38100" h="38100"/>
            </a:sp3d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Shape 81"/>
            <p:cNvSpPr txBox="1"/>
            <p:nvPr/>
          </p:nvSpPr>
          <p:spPr>
            <a:xfrm>
              <a:off x="1407483" y="3611334"/>
              <a:ext cx="500066" cy="2462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F5900"/>
                </a:buClr>
                <a:buSzPct val="25000"/>
                <a:buFont typeface="Arial"/>
                <a:buNone/>
              </a:pPr>
              <a:r>
                <a:rPr lang="zh-TW" sz="1000" b="1" i="0" u="none" strike="noStrike" cap="none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軟正黑體" pitchFamily="34" charset="-120"/>
                  <a:ea typeface="微軟正黑體" pitchFamily="34" charset="-120"/>
                  <a:sym typeface="Arial"/>
                </a:rPr>
                <a:t>下載</a:t>
              </a:r>
            </a:p>
          </p:txBody>
        </p:sp>
        <p:sp>
          <p:nvSpPr>
            <p:cNvPr id="37" name="Shape 82"/>
            <p:cNvSpPr txBox="1"/>
            <p:nvPr/>
          </p:nvSpPr>
          <p:spPr>
            <a:xfrm>
              <a:off x="1907549" y="3611334"/>
              <a:ext cx="500066" cy="2462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F5900"/>
                </a:buClr>
                <a:buSzPct val="25000"/>
                <a:buFont typeface="Arial"/>
                <a:buNone/>
              </a:pPr>
              <a:r>
                <a:rPr lang="zh-TW" sz="1000" b="1" i="0" u="none" strike="noStrike" cap="none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軟正黑體" pitchFamily="34" charset="-120"/>
                  <a:ea typeface="微軟正黑體" pitchFamily="34" charset="-120"/>
                  <a:sym typeface="Arial"/>
                </a:rPr>
                <a:t>上傳</a:t>
              </a:r>
            </a:p>
          </p:txBody>
        </p:sp>
        <p:sp>
          <p:nvSpPr>
            <p:cNvPr id="39" name="Shape 84"/>
            <p:cNvSpPr txBox="1"/>
            <p:nvPr/>
          </p:nvSpPr>
          <p:spPr>
            <a:xfrm>
              <a:off x="1596257" y="2643189"/>
              <a:ext cx="1143000" cy="2340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ct val="25000"/>
                <a:buFont typeface="Arial"/>
                <a:buNone/>
              </a:pPr>
              <a:r>
                <a:rPr lang="zh-TW" sz="12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195</a:t>
              </a:r>
            </a:p>
          </p:txBody>
        </p:sp>
        <p:sp>
          <p:nvSpPr>
            <p:cNvPr id="41" name="Shape 86"/>
            <p:cNvSpPr txBox="1"/>
            <p:nvPr/>
          </p:nvSpPr>
          <p:spPr>
            <a:xfrm>
              <a:off x="689916" y="2407586"/>
              <a:ext cx="425699" cy="3000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F5900"/>
                </a:buClr>
                <a:buSzPct val="25000"/>
                <a:buFont typeface="Arial"/>
                <a:buNone/>
              </a:pPr>
              <a:r>
                <a:rPr lang="zh-TW" sz="1100" b="0" i="0" u="none" strike="noStrike" cap="none" dirty="0">
                  <a:solidFill>
                    <a:schemeClr val="tx2">
                      <a:lumMod val="50000"/>
                    </a:schemeClr>
                  </a:solidFill>
                  <a:latin typeface="Arial"/>
                  <a:ea typeface="Arial"/>
                  <a:cs typeface="Arial"/>
                  <a:sym typeface="Arial"/>
                </a:rPr>
                <a:t>200</a:t>
              </a:r>
            </a:p>
          </p:txBody>
        </p:sp>
        <p:cxnSp>
          <p:nvCxnSpPr>
            <p:cNvPr id="56" name="Shape 89"/>
            <p:cNvCxnSpPr/>
            <p:nvPr/>
          </p:nvCxnSpPr>
          <p:spPr>
            <a:xfrm>
              <a:off x="1047857" y="2575468"/>
              <a:ext cx="2989514" cy="1500"/>
            </a:xfrm>
            <a:prstGeom prst="straightConnector1">
              <a:avLst/>
            </a:prstGeom>
            <a:noFill/>
            <a:ln w="6350" cap="flat" cmpd="sng">
              <a:solidFill>
                <a:srgbClr val="06C0D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55" name="Shape 88"/>
            <p:cNvSpPr txBox="1"/>
            <p:nvPr/>
          </p:nvSpPr>
          <p:spPr>
            <a:xfrm>
              <a:off x="689917" y="2889792"/>
              <a:ext cx="425699" cy="3000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F5900"/>
                </a:buClr>
                <a:buSzPct val="25000"/>
                <a:buFont typeface="Arial"/>
                <a:buNone/>
              </a:pPr>
              <a:r>
                <a:rPr lang="zh-TW" sz="1100" b="0" i="0" u="none" strike="noStrike" cap="none" dirty="0">
                  <a:solidFill>
                    <a:schemeClr val="tx2">
                      <a:lumMod val="50000"/>
                    </a:schemeClr>
                  </a:solidFill>
                  <a:latin typeface="Arial"/>
                  <a:ea typeface="Arial"/>
                  <a:cs typeface="Arial"/>
                  <a:sym typeface="Arial"/>
                </a:rPr>
                <a:t>100</a:t>
              </a:r>
            </a:p>
          </p:txBody>
        </p:sp>
        <p:sp>
          <p:nvSpPr>
            <p:cNvPr id="53" name="Shape 92"/>
            <p:cNvSpPr txBox="1"/>
            <p:nvPr/>
          </p:nvSpPr>
          <p:spPr>
            <a:xfrm>
              <a:off x="689917" y="3397004"/>
              <a:ext cx="425699" cy="32687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F5900"/>
                </a:buClr>
                <a:buSzPct val="25000"/>
                <a:buFont typeface="Arial"/>
                <a:buNone/>
              </a:pPr>
              <a:r>
                <a:rPr lang="zh-TW" sz="1100" b="0" i="0" u="none" strike="noStrike" cap="none" dirty="0">
                  <a:solidFill>
                    <a:schemeClr val="tx2">
                      <a:lumMod val="50000"/>
                    </a:schemeClr>
                  </a:solidFill>
                  <a:latin typeface="Arial"/>
                  <a:ea typeface="Arial"/>
                  <a:cs typeface="Arial"/>
                  <a:sym typeface="Arial"/>
                </a:rPr>
                <a:t>  0</a:t>
              </a:r>
            </a:p>
          </p:txBody>
        </p:sp>
        <p:cxnSp>
          <p:nvCxnSpPr>
            <p:cNvPr id="54" name="Shape 93"/>
            <p:cNvCxnSpPr/>
            <p:nvPr/>
          </p:nvCxnSpPr>
          <p:spPr>
            <a:xfrm>
              <a:off x="1047857" y="3539881"/>
              <a:ext cx="2989516" cy="1500"/>
            </a:xfrm>
            <a:prstGeom prst="straightConnector1">
              <a:avLst/>
            </a:prstGeom>
            <a:noFill/>
            <a:ln w="6350" cap="flat" cmpd="sng">
              <a:solidFill>
                <a:srgbClr val="06C0D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45" name="Shape 94"/>
            <p:cNvSpPr/>
            <p:nvPr/>
          </p:nvSpPr>
          <p:spPr>
            <a:xfrm>
              <a:off x="2822595" y="2357437"/>
              <a:ext cx="413547" cy="1182395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38100" h="38100" prst="angle"/>
              <a:bevelB w="38100" h="38100"/>
            </a:sp3d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" name="Shape 95"/>
            <p:cNvSpPr/>
            <p:nvPr/>
          </p:nvSpPr>
          <p:spPr>
            <a:xfrm>
              <a:off x="3326547" y="2786065"/>
              <a:ext cx="413547" cy="75371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38100" h="38100" prst="angle"/>
              <a:bevelB w="38100" h="38100"/>
            </a:sp3d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" name="Shape 98"/>
            <p:cNvSpPr txBox="1"/>
            <p:nvPr/>
          </p:nvSpPr>
          <p:spPr>
            <a:xfrm>
              <a:off x="2772806" y="2428874"/>
              <a:ext cx="504056" cy="2768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ct val="25000"/>
                <a:buFont typeface="Arial"/>
                <a:buNone/>
              </a:pPr>
              <a:r>
                <a:rPr lang="zh-TW" sz="1200" b="1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220</a:t>
              </a:r>
            </a:p>
          </p:txBody>
        </p:sp>
        <p:sp>
          <p:nvSpPr>
            <p:cNvPr id="50" name="Shape 99"/>
            <p:cNvSpPr txBox="1"/>
            <p:nvPr/>
          </p:nvSpPr>
          <p:spPr>
            <a:xfrm>
              <a:off x="3276862" y="2837892"/>
              <a:ext cx="504055" cy="3767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ct val="25000"/>
                <a:buFont typeface="Arial"/>
                <a:buNone/>
              </a:pPr>
              <a:r>
                <a:rPr lang="zh-TW" sz="1200" b="1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160</a:t>
              </a:r>
            </a:p>
          </p:txBody>
        </p:sp>
        <p:sp>
          <p:nvSpPr>
            <p:cNvPr id="51" name="Shape 100"/>
            <p:cNvSpPr txBox="1"/>
            <p:nvPr/>
          </p:nvSpPr>
          <p:spPr>
            <a:xfrm>
              <a:off x="2663791" y="3939903"/>
              <a:ext cx="1224000" cy="288032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F5900"/>
                </a:buClr>
                <a:buSzPct val="25000"/>
                <a:buFont typeface="Arial"/>
                <a:buNone/>
              </a:pPr>
              <a:r>
                <a:rPr lang="zh-TW" sz="1200" b="1" i="0" u="none" strike="noStrike" cap="none" dirty="0">
                  <a:solidFill>
                    <a:srgbClr val="FFFFFF"/>
                  </a:solidFill>
                  <a:latin typeface="微軟正黑體" pitchFamily="34" charset="-120"/>
                  <a:ea typeface="微軟正黑體" pitchFamily="34" charset="-120"/>
                  <a:sym typeface="Arial"/>
                </a:rPr>
                <a:t>加密磁碟群組</a:t>
              </a:r>
            </a:p>
          </p:txBody>
        </p:sp>
        <p:sp>
          <p:nvSpPr>
            <p:cNvPr id="52" name="Shape 101"/>
            <p:cNvSpPr txBox="1"/>
            <p:nvPr/>
          </p:nvSpPr>
          <p:spPr>
            <a:xfrm>
              <a:off x="1310427" y="3939901"/>
              <a:ext cx="1224136" cy="288033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F5900"/>
                </a:buClr>
                <a:buSzPct val="25000"/>
                <a:buFont typeface="Arial"/>
                <a:buNone/>
              </a:pPr>
              <a:r>
                <a:rPr lang="zh-TW" sz="1200" i="0" u="none" strike="noStrike" cap="none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  <a:sym typeface="Arial"/>
                </a:rPr>
                <a:t>一般磁碟群組</a:t>
              </a:r>
            </a:p>
          </p:txBody>
        </p:sp>
        <p:sp>
          <p:nvSpPr>
            <p:cNvPr id="34" name="Shape 79"/>
            <p:cNvSpPr/>
            <p:nvPr/>
          </p:nvSpPr>
          <p:spPr>
            <a:xfrm>
              <a:off x="1494302" y="2357437"/>
              <a:ext cx="395288" cy="1182319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38100" h="38100" prst="angle"/>
              <a:bevelB w="38100" h="38100"/>
            </a:sp3d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" name="Shape 83"/>
            <p:cNvSpPr txBox="1"/>
            <p:nvPr/>
          </p:nvSpPr>
          <p:spPr>
            <a:xfrm>
              <a:off x="1187623" y="2437726"/>
              <a:ext cx="1059149" cy="2768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ct val="25000"/>
                <a:buFont typeface="Arial"/>
                <a:buNone/>
              </a:pPr>
              <a:r>
                <a:rPr lang="zh-TW" sz="1200" b="1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221</a:t>
              </a:r>
            </a:p>
          </p:txBody>
        </p:sp>
        <p:sp>
          <p:nvSpPr>
            <p:cNvPr id="60" name="Shape 81"/>
            <p:cNvSpPr txBox="1"/>
            <p:nvPr/>
          </p:nvSpPr>
          <p:spPr>
            <a:xfrm>
              <a:off x="2754577" y="3611334"/>
              <a:ext cx="500066" cy="2462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F5900"/>
                </a:buClr>
                <a:buSzPct val="25000"/>
                <a:buFont typeface="Arial"/>
                <a:buNone/>
              </a:pPr>
              <a:r>
                <a:rPr lang="zh-TW" sz="1000" b="1" i="0" u="none" strike="noStrike" cap="none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軟正黑體" pitchFamily="34" charset="-120"/>
                  <a:ea typeface="微軟正黑體" pitchFamily="34" charset="-120"/>
                  <a:sym typeface="Arial"/>
                </a:rPr>
                <a:t>下載</a:t>
              </a:r>
            </a:p>
          </p:txBody>
        </p:sp>
        <p:sp>
          <p:nvSpPr>
            <p:cNvPr id="61" name="Shape 82"/>
            <p:cNvSpPr txBox="1"/>
            <p:nvPr/>
          </p:nvSpPr>
          <p:spPr>
            <a:xfrm>
              <a:off x="3254643" y="3611334"/>
              <a:ext cx="500066" cy="2462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F5900"/>
                </a:buClr>
                <a:buSzPct val="25000"/>
                <a:buFont typeface="Arial"/>
                <a:buNone/>
              </a:pPr>
              <a:r>
                <a:rPr lang="zh-TW" sz="1000" b="1" i="0" u="none" strike="noStrike" cap="none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軟正黑體" pitchFamily="34" charset="-120"/>
                  <a:ea typeface="微軟正黑體" pitchFamily="34" charset="-120"/>
                  <a:sym typeface="Arial"/>
                </a:rPr>
                <a:t>上傳</a:t>
              </a:r>
            </a:p>
          </p:txBody>
        </p:sp>
      </p:grpSp>
      <p:sp>
        <p:nvSpPr>
          <p:cNvPr id="57" name="Shape 103"/>
          <p:cNvSpPr/>
          <p:nvPr/>
        </p:nvSpPr>
        <p:spPr>
          <a:xfrm>
            <a:off x="395536" y="4286262"/>
            <a:ext cx="4184054" cy="85085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ct val="25000"/>
              <a:buFont typeface="Arial"/>
              <a:buNone/>
            </a:pPr>
            <a:r>
              <a:rPr lang="zh-TW" sz="900" b="1" i="0" u="none" strike="noStrike" cap="none" dirty="0">
                <a:solidFill>
                  <a:schemeClr val="bg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測試於 QNAP 實驗室。數據會因實際環境而有所不同。</a:t>
            </a:r>
            <a:r>
              <a:rPr lang="zh-TW" sz="800" b="1" i="0" u="none" strike="noStrike" cap="none" dirty="0">
                <a:solidFill>
                  <a:schemeClr val="bg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/>
            </a:r>
            <a:br>
              <a:rPr lang="zh-TW" sz="800" b="1" i="0" u="none" strike="noStrike" cap="none" dirty="0">
                <a:solidFill>
                  <a:schemeClr val="bg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  <a:sym typeface="Arial"/>
              </a:rPr>
            </a:br>
            <a:r>
              <a:rPr lang="zh-TW" sz="800" b="0" i="0" u="none" strike="noStrike" cap="none" dirty="0">
                <a:solidFill>
                  <a:schemeClr val="bg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/>
            </a:r>
            <a:br>
              <a:rPr lang="zh-TW" sz="800" b="0" i="0" u="none" strike="noStrike" cap="none" dirty="0">
                <a:solidFill>
                  <a:schemeClr val="bg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  <a:sym typeface="Arial"/>
              </a:rPr>
            </a:br>
            <a:r>
              <a:rPr lang="zh-TW" sz="800" b="1" i="0" u="none" strike="noStrike" cap="none" dirty="0">
                <a:solidFill>
                  <a:schemeClr val="bg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測試環境:</a:t>
            </a:r>
            <a:br>
              <a:rPr lang="zh-TW" sz="800" b="1" i="0" u="none" strike="noStrike" cap="none" dirty="0">
                <a:solidFill>
                  <a:schemeClr val="bg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  <a:sym typeface="Arial"/>
              </a:rPr>
            </a:br>
            <a:r>
              <a:rPr lang="zh-TW" sz="800" b="0" i="0" u="none" strike="noStrike" cap="none" dirty="0">
                <a:solidFill>
                  <a:schemeClr val="bg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NAS operating system: QTS 4.3 (TS-431P2)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ct val="25000"/>
              <a:buFont typeface="Arial"/>
              <a:buNone/>
            </a:pPr>
            <a:r>
              <a:rPr lang="zh-TW" sz="800" b="0" i="0" u="none" strike="noStrike" cap="none" dirty="0">
                <a:solidFill>
                  <a:schemeClr val="bg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Volume type: RAID 5; 4 x Intel SSD S3500 240G</a:t>
            </a:r>
          </a:p>
        </p:txBody>
      </p:sp>
      <p:sp>
        <p:nvSpPr>
          <p:cNvPr id="58" name="Shape 104"/>
          <p:cNvSpPr/>
          <p:nvPr/>
        </p:nvSpPr>
        <p:spPr>
          <a:xfrm>
            <a:off x="2916689" y="4538943"/>
            <a:ext cx="3512699" cy="46169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ct val="25000"/>
              <a:buFont typeface="Arial"/>
              <a:buNone/>
            </a:pPr>
            <a:r>
              <a:rPr lang="zh-TW" sz="800" b="1" i="0" u="none" strike="noStrike" cap="none" dirty="0">
                <a:solidFill>
                  <a:srgbClr val="434343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用戶端 PC:</a:t>
            </a:r>
            <a:br>
              <a:rPr lang="zh-TW" sz="800" b="1" i="0" u="none" strike="noStrike" cap="none" dirty="0">
                <a:solidFill>
                  <a:srgbClr val="434343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</a:br>
            <a:r>
              <a:rPr lang="zh-TW" sz="800" b="0" i="0" u="none" strike="noStrike" cap="none" dirty="0">
                <a:solidFill>
                  <a:srgbClr val="434343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Intel</a:t>
            </a:r>
            <a:r>
              <a:rPr lang="zh-TW" sz="800" b="0" i="0" u="none" strike="noStrike" cap="none" baseline="30000" dirty="0">
                <a:solidFill>
                  <a:srgbClr val="434343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®</a:t>
            </a:r>
            <a:r>
              <a:rPr lang="zh-TW" sz="800" b="0" i="0" u="none" strike="noStrike" cap="none" dirty="0">
                <a:solidFill>
                  <a:srgbClr val="434343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 Core™ i7-6770 3.40GHz CPU; 32GB RAM; Mellanox 10GbE NIC ; Windows</a:t>
            </a:r>
            <a:r>
              <a:rPr lang="zh-TW" sz="800" b="0" i="0" u="none" strike="noStrike" cap="none" baseline="30000" dirty="0">
                <a:solidFill>
                  <a:srgbClr val="434343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® </a:t>
            </a:r>
            <a:r>
              <a:rPr lang="zh-TW" sz="800" b="0" i="0" u="none" strike="noStrike" cap="none" dirty="0">
                <a:solidFill>
                  <a:srgbClr val="434343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10 64-bit; 10GB file transfer by Robocopy</a:t>
            </a:r>
          </a:p>
        </p:txBody>
      </p:sp>
      <p:pic>
        <p:nvPicPr>
          <p:cNvPr id="4" name="Shape 6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643570" y="3714758"/>
            <a:ext cx="1711560" cy="3881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圖片 3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58082" y="2714626"/>
            <a:ext cx="1239642" cy="14169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直線接點 18"/>
          <p:cNvCxnSpPr/>
          <p:nvPr/>
        </p:nvCxnSpPr>
        <p:spPr>
          <a:xfrm rot="5400000">
            <a:off x="1678760" y="2321717"/>
            <a:ext cx="2214578" cy="1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hape 108"/>
          <p:cNvSpPr/>
          <p:nvPr/>
        </p:nvSpPr>
        <p:spPr>
          <a:xfrm>
            <a:off x="6084167" y="1430452"/>
            <a:ext cx="2632946" cy="179222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Shape 108"/>
          <p:cNvSpPr/>
          <p:nvPr/>
        </p:nvSpPr>
        <p:spPr>
          <a:xfrm>
            <a:off x="6228183" y="2366556"/>
            <a:ext cx="2376264" cy="7271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" name="Shape 125" descr="\\172.17.31.222\File Repository\Graphics\TS-431X\TS-x31X_UG-10.jpg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227438" y="1723292"/>
            <a:ext cx="2303412" cy="15409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Shape 133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2714612" y="1643056"/>
            <a:ext cx="3141150" cy="191092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357171"/>
            <a:ext cx="9001156" cy="714381"/>
          </a:xfrm>
        </p:spPr>
        <p:txBody>
          <a:bodyPr/>
          <a:lstStyle/>
          <a:p>
            <a:r>
              <a:rPr lang="zh-TW" altLang="en-US" dirty="0" smtClean="0">
                <a:cs typeface="Arial"/>
                <a:sym typeface="Arial"/>
              </a:rPr>
              <a:t>可升級至 </a:t>
            </a:r>
            <a:r>
              <a:rPr lang="en-US" altLang="zh-TW" dirty="0" smtClean="0">
                <a:cs typeface="Arial"/>
                <a:sym typeface="Arial"/>
              </a:rPr>
              <a:t>8GB DDR3 SODIMM </a:t>
            </a:r>
            <a:r>
              <a:rPr lang="zh-TW" altLang="en-US" dirty="0" smtClean="0">
                <a:cs typeface="Arial"/>
                <a:sym typeface="Arial"/>
              </a:rPr>
              <a:t>記憶體插槽</a:t>
            </a:r>
            <a:endParaRPr lang="zh-TW" altLang="en-US" dirty="0"/>
          </a:p>
        </p:txBody>
      </p:sp>
      <p:sp>
        <p:nvSpPr>
          <p:cNvPr id="7" name="Shape 125"/>
          <p:cNvSpPr txBox="1"/>
          <p:nvPr/>
        </p:nvSpPr>
        <p:spPr>
          <a:xfrm>
            <a:off x="6228183" y="1502460"/>
            <a:ext cx="2344345" cy="93610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ct val="25000"/>
              <a:buFont typeface="Arial"/>
              <a:buNone/>
            </a:pPr>
            <a:r>
              <a:rPr lang="zh-TW" sz="2400" b="1" i="0" u="none" strike="noStrike" cap="none" dirty="0" smtClean="0">
                <a:solidFill>
                  <a:schemeClr val="bg1"/>
                </a:solidFill>
                <a:sym typeface="Arial"/>
              </a:rPr>
              <a:t>QNAP</a:t>
            </a:r>
            <a:endParaRPr lang="en-US" altLang="zh-TW" sz="2400" b="1" i="0" u="none" strike="noStrike" cap="none" dirty="0" smtClean="0">
              <a:solidFill>
                <a:schemeClr val="bg1"/>
              </a:solidFill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ct val="25000"/>
              <a:buFont typeface="Arial"/>
              <a:buNone/>
            </a:pPr>
            <a:r>
              <a:rPr lang="zh-TW" sz="2400" b="1" i="0" u="none" strike="noStrike" cap="none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選購配件</a:t>
            </a:r>
          </a:p>
        </p:txBody>
      </p:sp>
      <p:pic>
        <p:nvPicPr>
          <p:cNvPr id="10" name="Shape 130" descr="https://download.qnap.com/Origin/images/products/NAS/vsseries/RAM-0715-2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429519" y="2500312"/>
            <a:ext cx="1221962" cy="624866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Shape 132"/>
          <p:cNvSpPr/>
          <p:nvPr/>
        </p:nvSpPr>
        <p:spPr>
          <a:xfrm>
            <a:off x="179512" y="1214429"/>
            <a:ext cx="2448272" cy="576063"/>
          </a:xfrm>
          <a:prstGeom prst="rect">
            <a:avLst/>
          </a:prstGeom>
          <a:solidFill>
            <a:srgbClr val="B7ECFF">
              <a:alpha val="87000"/>
            </a:srgbClr>
          </a:solidFill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zh-TW" sz="1600" b="1" i="0" u="none" strike="noStrike" cap="none" dirty="0">
                <a:solidFill>
                  <a:srgbClr val="000090"/>
                </a:solidFill>
                <a:sym typeface="Arial"/>
              </a:rPr>
              <a:t>TS-</a:t>
            </a:r>
            <a:r>
              <a:rPr lang="zh-TW" sz="1600" b="1" i="0" u="none" strike="noStrike" cap="none" dirty="0" smtClean="0">
                <a:solidFill>
                  <a:srgbClr val="000090"/>
                </a:solidFill>
                <a:sym typeface="Arial"/>
              </a:rPr>
              <a:t>231P2</a:t>
            </a:r>
            <a:r>
              <a:rPr lang="en-US" altLang="zh-TW" sz="1600" b="1" dirty="0">
                <a:solidFill>
                  <a:srgbClr val="000090"/>
                </a:solidFill>
              </a:rPr>
              <a:t> </a:t>
            </a:r>
            <a:r>
              <a:rPr lang="en-US" altLang="zh-TW" sz="1600" b="1" dirty="0" smtClean="0">
                <a:solidFill>
                  <a:srgbClr val="000090"/>
                </a:solidFill>
              </a:rPr>
              <a:t> </a:t>
            </a:r>
            <a:r>
              <a:rPr lang="zh-TW" altLang="en-US" sz="1600" b="1" dirty="0" smtClean="0">
                <a:solidFill>
                  <a:srgbClr val="000090"/>
                </a:solidFill>
              </a:rPr>
              <a:t> </a:t>
            </a:r>
            <a:r>
              <a:rPr lang="zh-TW" sz="1600" b="1" i="0" u="none" strike="noStrike" cap="none" dirty="0" smtClean="0">
                <a:solidFill>
                  <a:srgbClr val="000090"/>
                </a:solidFill>
                <a:sym typeface="Arial"/>
              </a:rPr>
              <a:t>TS</a:t>
            </a:r>
            <a:r>
              <a:rPr lang="zh-TW" sz="1600" b="1" i="0" u="none" strike="noStrike" cap="none" dirty="0">
                <a:solidFill>
                  <a:srgbClr val="000090"/>
                </a:solidFill>
                <a:sym typeface="Arial"/>
              </a:rPr>
              <a:t>-</a:t>
            </a:r>
            <a:r>
              <a:rPr lang="zh-TW" sz="1600" b="1" i="0" u="none" strike="noStrike" cap="none" dirty="0" smtClean="0">
                <a:solidFill>
                  <a:srgbClr val="000090"/>
                </a:solidFill>
                <a:sym typeface="Arial"/>
              </a:rPr>
              <a:t>431P2</a:t>
            </a:r>
            <a:endParaRPr lang="en-US" altLang="zh-TW" sz="1600" b="1" i="0" u="none" strike="noStrike" cap="none" dirty="0" smtClean="0">
              <a:solidFill>
                <a:srgbClr val="000090"/>
              </a:solidFill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zh-TW" sz="1600" b="1" i="0" u="none" strike="noStrike" cap="none" dirty="0" smtClean="0">
                <a:solidFill>
                  <a:srgbClr val="000090"/>
                </a:solidFill>
                <a:sym typeface="Arial"/>
              </a:rPr>
              <a:t>TS</a:t>
            </a:r>
            <a:r>
              <a:rPr lang="zh-TW" sz="1600" b="1" i="0" u="none" strike="noStrike" cap="none" dirty="0">
                <a:solidFill>
                  <a:srgbClr val="000090"/>
                </a:solidFill>
                <a:sym typeface="Arial"/>
              </a:rPr>
              <a:t>-431X2</a:t>
            </a:r>
          </a:p>
        </p:txBody>
      </p:sp>
      <p:sp>
        <p:nvSpPr>
          <p:cNvPr id="13" name="Shape 133"/>
          <p:cNvSpPr/>
          <p:nvPr/>
        </p:nvSpPr>
        <p:spPr>
          <a:xfrm>
            <a:off x="2928926" y="1214428"/>
            <a:ext cx="2160240" cy="576064"/>
          </a:xfrm>
          <a:prstGeom prst="rect">
            <a:avLst/>
          </a:prstGeom>
          <a:solidFill>
            <a:srgbClr val="B7ECFF">
              <a:alpha val="87000"/>
            </a:srgb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zh-TW" sz="1600" b="1" i="0" u="none" strike="noStrike" cap="none" dirty="0">
                <a:solidFill>
                  <a:srgbClr val="000090"/>
                </a:solidFill>
                <a:latin typeface="Arial"/>
                <a:ea typeface="Arial"/>
                <a:cs typeface="Arial"/>
                <a:sym typeface="Arial"/>
              </a:rPr>
              <a:t>TS-431XeU</a:t>
            </a:r>
          </a:p>
        </p:txBody>
      </p:sp>
      <p:sp>
        <p:nvSpPr>
          <p:cNvPr id="18" name="矩形 17"/>
          <p:cNvSpPr/>
          <p:nvPr/>
        </p:nvSpPr>
        <p:spPr>
          <a:xfrm>
            <a:off x="6215073" y="2438564"/>
            <a:ext cx="158417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srgbClr val="FF6600"/>
              </a:buClr>
              <a:buSzPct val="25000"/>
              <a:buFont typeface="Arial" pitchFamily="34" charset="0"/>
              <a:buChar char="•"/>
            </a:pPr>
            <a:r>
              <a:rPr lang="en-US" altLang="zh-TW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2GB</a:t>
            </a:r>
            <a:r>
              <a:rPr lang="zh-TW" alt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、</a:t>
            </a:r>
            <a:r>
              <a:rPr lang="en-US" altLang="zh-TW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4GB</a:t>
            </a:r>
          </a:p>
          <a:p>
            <a:pPr lvl="0">
              <a:buClr>
                <a:srgbClr val="FF6600"/>
              </a:buClr>
              <a:buSzPct val="25000"/>
              <a:buFont typeface="Arial" pitchFamily="34" charset="0"/>
              <a:buChar char="•"/>
            </a:pPr>
            <a:r>
              <a:rPr lang="en-US" altLang="zh-TW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8GB</a:t>
            </a:r>
            <a:r>
              <a:rPr lang="zh-TW" alt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記憶體</a:t>
            </a:r>
            <a:endParaRPr lang="zh-TW" altLang="en-US" sz="1600" b="1" dirty="0">
              <a:solidFill>
                <a:schemeClr val="tx1">
                  <a:lumMod val="75000"/>
                  <a:lumOff val="2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20" name="Shape 124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214282" y="3143254"/>
            <a:ext cx="2545718" cy="1703084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Shape 134"/>
          <p:cNvSpPr txBox="1"/>
          <p:nvPr/>
        </p:nvSpPr>
        <p:spPr>
          <a:xfrm>
            <a:off x="2714612" y="3857634"/>
            <a:ext cx="2500330" cy="28575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altLang="zh-TW" sz="1100" b="1" i="0" u="none" strike="noStrike" cap="none" dirty="0" smtClean="0">
                <a:solidFill>
                  <a:srgbClr val="000090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* </a:t>
            </a:r>
            <a:r>
              <a:rPr lang="zh-TW" sz="1100" b="1" i="0" u="none" strike="noStrike" cap="none" dirty="0" smtClean="0">
                <a:solidFill>
                  <a:srgbClr val="000090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需移除相對應</a:t>
            </a:r>
            <a:r>
              <a:rPr lang="zh-TW" sz="1100" b="1" i="0" u="none" strike="noStrike" cap="none" dirty="0">
                <a:solidFill>
                  <a:srgbClr val="000090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的螺絲</a:t>
            </a:r>
          </a:p>
        </p:txBody>
      </p:sp>
      <p:sp>
        <p:nvSpPr>
          <p:cNvPr id="25" name="等腰三角形 24"/>
          <p:cNvSpPr/>
          <p:nvPr/>
        </p:nvSpPr>
        <p:spPr>
          <a:xfrm>
            <a:off x="5643570" y="1575991"/>
            <a:ext cx="714379" cy="281379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圓角矩形 60"/>
          <p:cNvSpPr/>
          <p:nvPr/>
        </p:nvSpPr>
        <p:spPr>
          <a:xfrm>
            <a:off x="5652121" y="1203598"/>
            <a:ext cx="2160239" cy="3511292"/>
          </a:xfrm>
          <a:prstGeom prst="roundRect">
            <a:avLst>
              <a:gd name="adj" fmla="val 5371"/>
            </a:avLst>
          </a:prstGeom>
          <a:noFill/>
          <a:ln>
            <a:solidFill>
              <a:srgbClr val="1496CD"/>
            </a:solidFill>
          </a:ln>
          <a:effectLst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57" name="圓角矩形 56"/>
          <p:cNvSpPr/>
          <p:nvPr/>
        </p:nvSpPr>
        <p:spPr>
          <a:xfrm>
            <a:off x="1043609" y="1203598"/>
            <a:ext cx="2160239" cy="3511292"/>
          </a:xfrm>
          <a:prstGeom prst="roundRect">
            <a:avLst>
              <a:gd name="adj" fmla="val 5371"/>
            </a:avLst>
          </a:prstGeom>
          <a:noFill/>
          <a:ln>
            <a:solidFill>
              <a:srgbClr val="1496CD"/>
            </a:solidFill>
          </a:ln>
          <a:effectLst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59" name="Shape 232"/>
          <p:cNvSpPr/>
          <p:nvPr/>
        </p:nvSpPr>
        <p:spPr>
          <a:xfrm>
            <a:off x="1115617" y="1275606"/>
            <a:ext cx="1989504" cy="360040"/>
          </a:xfrm>
          <a:prstGeom prst="roundRect">
            <a:avLst>
              <a:gd name="adj" fmla="val 28257"/>
            </a:avLst>
          </a:prstGeom>
          <a:solidFill>
            <a:srgbClr val="06C0D4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" name="Shape 117"/>
          <p:cNvSpPr txBox="1"/>
          <p:nvPr/>
        </p:nvSpPr>
        <p:spPr>
          <a:xfrm>
            <a:off x="1043608" y="1275607"/>
            <a:ext cx="2093835" cy="36004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342900" indent="-342900" algn="ctr">
              <a:buClr>
                <a:srgbClr val="9F5900"/>
              </a:buClr>
              <a:buSzPct val="25000"/>
            </a:pPr>
            <a:r>
              <a:rPr lang="zh-TW" altLang="en-US" sz="1800" b="1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所有版本均適用</a:t>
            </a:r>
            <a:endParaRPr lang="zh-TW" altLang="zh-TW" sz="1800" b="1" dirty="0">
              <a:solidFill>
                <a:srgbClr val="FFFF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52" name="圓角矩形 51"/>
          <p:cNvSpPr/>
          <p:nvPr/>
        </p:nvSpPr>
        <p:spPr>
          <a:xfrm>
            <a:off x="3347865" y="1203598"/>
            <a:ext cx="2160239" cy="3511292"/>
          </a:xfrm>
          <a:prstGeom prst="roundRect">
            <a:avLst>
              <a:gd name="adj" fmla="val 5371"/>
            </a:avLst>
          </a:prstGeom>
          <a:noFill/>
          <a:ln>
            <a:solidFill>
              <a:srgbClr val="1496CD"/>
            </a:solidFill>
          </a:ln>
          <a:effectLst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54" name="Shape 232"/>
          <p:cNvSpPr/>
          <p:nvPr/>
        </p:nvSpPr>
        <p:spPr>
          <a:xfrm>
            <a:off x="3419873" y="1275606"/>
            <a:ext cx="1989504" cy="360040"/>
          </a:xfrm>
          <a:prstGeom prst="roundRect">
            <a:avLst>
              <a:gd name="adj" fmla="val 28257"/>
            </a:avLst>
          </a:prstGeom>
          <a:solidFill>
            <a:srgbClr val="06C0D4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" name="Shape 117"/>
          <p:cNvSpPr txBox="1"/>
          <p:nvPr/>
        </p:nvSpPr>
        <p:spPr>
          <a:xfrm>
            <a:off x="3347864" y="1275607"/>
            <a:ext cx="2093835" cy="36004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342900" lvl="0" indent="-342900" algn="ctr">
              <a:buClr>
                <a:srgbClr val="9F5900"/>
              </a:buClr>
              <a:buSzPct val="25000"/>
            </a:pPr>
            <a:r>
              <a:rPr lang="zh-TW" altLang="en-US" sz="1800" b="1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      </a:t>
            </a:r>
            <a:r>
              <a:rPr lang="zh-TW" altLang="zh-TW" sz="1800" b="1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2GB記憶體 </a:t>
            </a:r>
            <a:endParaRPr lang="zh-TW" altLang="zh-TW" sz="1800" b="1" dirty="0">
              <a:solidFill>
                <a:srgbClr val="FFFF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357171"/>
            <a:ext cx="9144000" cy="660552"/>
          </a:xfrm>
        </p:spPr>
        <p:txBody>
          <a:bodyPr/>
          <a:lstStyle/>
          <a:p>
            <a:r>
              <a:rPr lang="zh-TW" altLang="en-US" dirty="0" smtClean="0"/>
              <a:t>升級至 </a:t>
            </a:r>
            <a:r>
              <a:rPr lang="en-US" altLang="zh-TW" dirty="0" smtClean="0"/>
              <a:t>8GB </a:t>
            </a:r>
            <a:r>
              <a:rPr lang="zh-TW" altLang="en-US" dirty="0" smtClean="0"/>
              <a:t>記憶體帶來進階生產力應用</a:t>
            </a:r>
            <a:endParaRPr lang="zh-TW" altLang="en-US" dirty="0"/>
          </a:p>
        </p:txBody>
      </p:sp>
      <p:sp>
        <p:nvSpPr>
          <p:cNvPr id="6" name="Shape 111"/>
          <p:cNvSpPr/>
          <p:nvPr/>
        </p:nvSpPr>
        <p:spPr>
          <a:xfrm>
            <a:off x="3455676" y="2544432"/>
            <a:ext cx="1944217" cy="677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zh-TW" sz="1800" b="1" i="0" u="none" strike="noStrike" cap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Qsirch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zh-TW" sz="1600" b="1" i="0" u="none" strike="noStrike" cap="none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快速檢索好幫手</a:t>
            </a:r>
          </a:p>
        </p:txBody>
      </p:sp>
      <p:sp>
        <p:nvSpPr>
          <p:cNvPr id="7" name="Shape 112"/>
          <p:cNvSpPr/>
          <p:nvPr/>
        </p:nvSpPr>
        <p:spPr>
          <a:xfrm>
            <a:off x="3357554" y="4053267"/>
            <a:ext cx="2160240" cy="67709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zh-TW" sz="1800" b="1" i="0" u="none" strike="noStrike" cap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Qfiling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zh-TW" sz="1600" b="1" i="0" u="none" strike="noStrike" cap="none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智能歸檔好夥伴</a:t>
            </a:r>
          </a:p>
        </p:txBody>
      </p:sp>
      <p:sp>
        <p:nvSpPr>
          <p:cNvPr id="8" name="Shape 113"/>
          <p:cNvSpPr/>
          <p:nvPr/>
        </p:nvSpPr>
        <p:spPr>
          <a:xfrm>
            <a:off x="1029406" y="2544432"/>
            <a:ext cx="2160240" cy="96342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zh-TW" sz="1800" b="1" i="0" u="none" strike="noStrike" cap="none" dirty="0" smtClean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Container</a:t>
            </a:r>
            <a:r>
              <a:rPr lang="en-US" altLang="zh-TW" sz="1800" b="1" dirty="0">
                <a:solidFill>
                  <a:srgbClr val="7030A0"/>
                </a:solidFill>
              </a:rPr>
              <a:t> </a:t>
            </a:r>
            <a:r>
              <a:rPr lang="zh-TW" sz="1800" b="1" i="0" u="none" strike="noStrike" cap="none" dirty="0" smtClean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Station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zh-TW" sz="1600" b="1" i="0" u="none" strike="noStrike" cap="none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輕量級虛擬技術</a:t>
            </a:r>
            <a:endParaRPr lang="zh-TW" sz="1600" b="1" i="0" u="none" strike="noStrike" cap="none" dirty="0">
              <a:solidFill>
                <a:srgbClr val="0070C0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sp>
        <p:nvSpPr>
          <p:cNvPr id="11" name="Shape 111"/>
          <p:cNvSpPr/>
          <p:nvPr/>
        </p:nvSpPr>
        <p:spPr>
          <a:xfrm>
            <a:off x="5736901" y="2544432"/>
            <a:ext cx="2016225" cy="677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altLang="zh-TW" sz="1800" b="1" i="0" u="none" strike="noStrike" cap="none" dirty="0" smtClean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Snapshot</a:t>
            </a:r>
            <a:endParaRPr lang="zh-TW" sz="1800" b="1" i="0" u="none" strike="noStrike" cap="none" dirty="0" smtClean="0">
              <a:solidFill>
                <a:srgbClr val="7030A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zh-TW" altLang="en-US" sz="16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快照保護</a:t>
            </a:r>
            <a:endParaRPr lang="zh-TW" sz="1600" b="1" i="0" u="none" strike="noStrike" cap="none" dirty="0">
              <a:solidFill>
                <a:srgbClr val="0070C0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pic>
        <p:nvPicPr>
          <p:cNvPr id="13" name="Shape 402" descr="https://lh3.googleusercontent.com/16jFHLh50kGL4EnMij0uq8OQ-Jzxr5kuOt5Vj2UIYPODjVp-u8AvgfBXriT_eS5Pq6WlxDfRHj7jIqvjtX2ka_XO7X8z8Ha3Psr7oq0tCWD8uHUD3QKnhAetN4dWnRHU88rSI33hebk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1749486" y="1779662"/>
            <a:ext cx="709338" cy="710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Shape 402" descr="https://lh3.googleusercontent.com/16jFHLh50kGL4EnMij0uq8OQ-Jzxr5kuOt5Vj2UIYPODjVp-u8AvgfBXriT_eS5Pq6WlxDfRHj7jIqvjtX2ka_XO7X8z8Ha3Psr7oq0tCWD8uHUD3QKnhAetN4dWnRHU88rSI33hebk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4031740" y="3363838"/>
            <a:ext cx="709338" cy="709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Shape 402" descr="https://lh3.googleusercontent.com/16jFHLh50kGL4EnMij0uq8OQ-Jzxr5kuOt5Vj2UIYPODjVp-u8AvgfBXriT_eS5Pq6WlxDfRHj7jIqvjtX2ka_XO7X8z8Ha3Psr7oq0tCWD8uHUD3QKnhAetN4dWnRHU88rSI33hebk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4031740" y="1779662"/>
            <a:ext cx="709338" cy="709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Shape 402" descr="https://lh3.googleusercontent.com/16jFHLh50kGL4EnMij0uq8OQ-Jzxr5kuOt5Vj2UIYPODjVp-u8AvgfBXriT_eS5Pq6WlxDfRHj7jIqvjtX2ka_XO7X8z8Ha3Psr7oq0tCWD8uHUD3QKnhAetN4dWnRHU88rSI33hebk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6362309" y="1915405"/>
            <a:ext cx="814752" cy="72835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2" name="群組 61"/>
          <p:cNvGrpSpPr/>
          <p:nvPr/>
        </p:nvGrpSpPr>
        <p:grpSpPr>
          <a:xfrm>
            <a:off x="5652120" y="1275606"/>
            <a:ext cx="2093835" cy="360041"/>
            <a:chOff x="415673" y="1275606"/>
            <a:chExt cx="1954246" cy="360041"/>
          </a:xfrm>
        </p:grpSpPr>
        <p:sp>
          <p:nvSpPr>
            <p:cNvPr id="63" name="Shape 232"/>
            <p:cNvSpPr/>
            <p:nvPr/>
          </p:nvSpPr>
          <p:spPr>
            <a:xfrm>
              <a:off x="482881" y="1275606"/>
              <a:ext cx="1856870" cy="360040"/>
            </a:xfrm>
            <a:prstGeom prst="roundRect">
              <a:avLst>
                <a:gd name="adj" fmla="val 28257"/>
              </a:avLst>
            </a:prstGeom>
            <a:solidFill>
              <a:srgbClr val="06C0D4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" name="Shape 117"/>
            <p:cNvSpPr txBox="1"/>
            <p:nvPr/>
          </p:nvSpPr>
          <p:spPr>
            <a:xfrm>
              <a:off x="415673" y="1275607"/>
              <a:ext cx="1954246" cy="36004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342900" lvl="0" indent="-342900" algn="ctr">
                <a:buClr>
                  <a:srgbClr val="9F5900"/>
                </a:buClr>
                <a:buSzPct val="25000"/>
              </a:pPr>
              <a:r>
                <a:rPr lang="en-US" altLang="zh-TW" sz="1800" b="1" dirty="0" smtClean="0">
                  <a:solidFill>
                    <a:srgbClr val="FFFFFF"/>
                  </a:solidFill>
                  <a:latin typeface="微軟正黑體" pitchFamily="34" charset="-120"/>
                  <a:ea typeface="微軟正黑體" pitchFamily="34" charset="-120"/>
                </a:rPr>
                <a:t>        4</a:t>
              </a:r>
              <a:r>
                <a:rPr lang="zh-TW" altLang="zh-TW" sz="1800" b="1" dirty="0" smtClean="0">
                  <a:solidFill>
                    <a:srgbClr val="FFFFFF"/>
                  </a:solidFill>
                  <a:latin typeface="+mj-lt"/>
                  <a:ea typeface="微軟正黑體" pitchFamily="34" charset="-120"/>
                </a:rPr>
                <a:t>GB</a:t>
              </a:r>
              <a:r>
                <a:rPr lang="zh-TW" altLang="zh-TW" sz="1800" b="1" dirty="0" smtClean="0">
                  <a:solidFill>
                    <a:srgbClr val="FFFFFF"/>
                  </a:solidFill>
                  <a:latin typeface="微軟正黑體" pitchFamily="34" charset="-120"/>
                  <a:ea typeface="微軟正黑體" pitchFamily="34" charset="-120"/>
                </a:rPr>
                <a:t>記憶體 </a:t>
              </a:r>
              <a:endParaRPr lang="zh-TW" altLang="zh-TW" sz="1800" b="1" dirty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grpSp>
        <p:nvGrpSpPr>
          <p:cNvPr id="29" name="群組 28"/>
          <p:cNvGrpSpPr/>
          <p:nvPr/>
        </p:nvGrpSpPr>
        <p:grpSpPr>
          <a:xfrm>
            <a:off x="3714744" y="1357304"/>
            <a:ext cx="214314" cy="214314"/>
            <a:chOff x="500034" y="2000246"/>
            <a:chExt cx="142876" cy="214314"/>
          </a:xfrm>
        </p:grpSpPr>
        <p:sp>
          <p:nvSpPr>
            <p:cNvPr id="27" name="＞形箭號 26"/>
            <p:cNvSpPr/>
            <p:nvPr/>
          </p:nvSpPr>
          <p:spPr>
            <a:xfrm>
              <a:off x="500034" y="2000246"/>
              <a:ext cx="142876" cy="142876"/>
            </a:xfrm>
            <a:prstGeom prst="chevron">
              <a:avLst>
                <a:gd name="adj" fmla="val 82611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  <p:sp>
          <p:nvSpPr>
            <p:cNvPr id="28" name="矩形 27"/>
            <p:cNvSpPr/>
            <p:nvPr/>
          </p:nvSpPr>
          <p:spPr>
            <a:xfrm>
              <a:off x="500034" y="2168841"/>
              <a:ext cx="142876" cy="457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30" name="群組 29"/>
          <p:cNvGrpSpPr/>
          <p:nvPr/>
        </p:nvGrpSpPr>
        <p:grpSpPr>
          <a:xfrm>
            <a:off x="6072198" y="1357304"/>
            <a:ext cx="214314" cy="214314"/>
            <a:chOff x="500034" y="2000246"/>
            <a:chExt cx="142876" cy="214314"/>
          </a:xfrm>
        </p:grpSpPr>
        <p:sp>
          <p:nvSpPr>
            <p:cNvPr id="31" name="＞形箭號 30"/>
            <p:cNvSpPr/>
            <p:nvPr/>
          </p:nvSpPr>
          <p:spPr>
            <a:xfrm>
              <a:off x="500034" y="2000246"/>
              <a:ext cx="142876" cy="142876"/>
            </a:xfrm>
            <a:prstGeom prst="chevron">
              <a:avLst>
                <a:gd name="adj" fmla="val 82611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  <p:sp>
          <p:nvSpPr>
            <p:cNvPr id="32" name="矩形 31"/>
            <p:cNvSpPr/>
            <p:nvPr/>
          </p:nvSpPr>
          <p:spPr>
            <a:xfrm>
              <a:off x="500034" y="2168841"/>
              <a:ext cx="142876" cy="457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108"/>
          <p:cNvSpPr/>
          <p:nvPr/>
        </p:nvSpPr>
        <p:spPr>
          <a:xfrm>
            <a:off x="3786182" y="3316417"/>
            <a:ext cx="3613034" cy="1184159"/>
          </a:xfrm>
          <a:prstGeom prst="rect">
            <a:avLst/>
          </a:prstGeom>
          <a:solidFill>
            <a:srgbClr val="4A86E8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Shape 148"/>
          <p:cNvSpPr/>
          <p:nvPr/>
        </p:nvSpPr>
        <p:spPr>
          <a:xfrm rot="5400000">
            <a:off x="3779912" y="3075806"/>
            <a:ext cx="477832" cy="477832"/>
          </a:xfrm>
          <a:prstGeom prst="chevron">
            <a:avLst>
              <a:gd name="adj" fmla="val 50000"/>
            </a:avLst>
          </a:prstGeom>
          <a:solidFill>
            <a:schemeClr val="lt1">
              <a:alpha val="40784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Shape 108"/>
          <p:cNvSpPr/>
          <p:nvPr/>
        </p:nvSpPr>
        <p:spPr>
          <a:xfrm>
            <a:off x="4979604" y="3588828"/>
            <a:ext cx="2000264" cy="785818"/>
          </a:xfrm>
          <a:prstGeom prst="rect">
            <a:avLst/>
          </a:prstGeom>
          <a:solidFill>
            <a:srgbClr val="B7ECFF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" name="Shape 108"/>
          <p:cNvSpPr/>
          <p:nvPr/>
        </p:nvSpPr>
        <p:spPr>
          <a:xfrm>
            <a:off x="3786182" y="2030533"/>
            <a:ext cx="3622314" cy="1184159"/>
          </a:xfrm>
          <a:prstGeom prst="rect">
            <a:avLst/>
          </a:prstGeom>
          <a:solidFill>
            <a:srgbClr val="4A86E8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" name="Shape 108"/>
          <p:cNvSpPr/>
          <p:nvPr/>
        </p:nvSpPr>
        <p:spPr>
          <a:xfrm>
            <a:off x="4979604" y="2285999"/>
            <a:ext cx="2000264" cy="785818"/>
          </a:xfrm>
          <a:prstGeom prst="rect">
            <a:avLst/>
          </a:prstGeom>
          <a:solidFill>
            <a:srgbClr val="B7ECFF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" name="Shape 108"/>
          <p:cNvSpPr/>
          <p:nvPr/>
        </p:nvSpPr>
        <p:spPr>
          <a:xfrm>
            <a:off x="439108" y="3316417"/>
            <a:ext cx="2918446" cy="1184159"/>
          </a:xfrm>
          <a:prstGeom prst="rect">
            <a:avLst/>
          </a:prstGeom>
          <a:solidFill>
            <a:srgbClr val="4A86E8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Shape 148"/>
          <p:cNvSpPr/>
          <p:nvPr/>
        </p:nvSpPr>
        <p:spPr>
          <a:xfrm rot="5400000">
            <a:off x="421760" y="3075806"/>
            <a:ext cx="477832" cy="477832"/>
          </a:xfrm>
          <a:prstGeom prst="chevron">
            <a:avLst>
              <a:gd name="adj" fmla="val 50000"/>
            </a:avLst>
          </a:prstGeom>
          <a:solidFill>
            <a:schemeClr val="lt1">
              <a:alpha val="40784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14282" y="357171"/>
            <a:ext cx="8643997" cy="660552"/>
          </a:xfrm>
        </p:spPr>
        <p:txBody>
          <a:bodyPr/>
          <a:lstStyle/>
          <a:p>
            <a:r>
              <a:rPr lang="en-US" altLang="zh-TW" dirty="0" smtClean="0">
                <a:cs typeface="Arial"/>
                <a:sym typeface="Arial"/>
              </a:rPr>
              <a:t>4GB</a:t>
            </a:r>
            <a:r>
              <a:rPr lang="en-US" altLang="zh-TW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zh-TW" altLang="en-US" dirty="0" smtClean="0">
                <a:cs typeface="Arial"/>
                <a:sym typeface="Arial"/>
              </a:rPr>
              <a:t>記憶體以上即可支援快照</a:t>
            </a:r>
            <a:endParaRPr lang="zh-TW" altLang="en-US" dirty="0"/>
          </a:p>
        </p:txBody>
      </p:sp>
      <p:sp>
        <p:nvSpPr>
          <p:cNvPr id="25" name="Shape 156"/>
          <p:cNvSpPr txBox="1"/>
          <p:nvPr/>
        </p:nvSpPr>
        <p:spPr>
          <a:xfrm>
            <a:off x="357158" y="3714758"/>
            <a:ext cx="1785949" cy="484126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zh-TW" sz="18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區塊層級</a:t>
            </a:r>
            <a:endParaRPr lang="en-US" altLang="zh-TW" sz="1800" b="1" dirty="0" smtClean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lvl="0" algn="ctr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zh-TW" sz="18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iSCSI</a:t>
            </a:r>
            <a:r>
              <a:rPr lang="zh-TW" altLang="en-US" sz="18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zh-TW" sz="18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LUN</a:t>
            </a:r>
            <a:endParaRPr lang="en-US" altLang="zh-TW" sz="1800" b="1" dirty="0" smtClean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lvl="0" algn="ctr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zh-TW" sz="18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快照</a:t>
            </a:r>
            <a:endParaRPr lang="zh-TW" sz="1800" b="1" dirty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3" name="Shape 108"/>
          <p:cNvSpPr/>
          <p:nvPr/>
        </p:nvSpPr>
        <p:spPr>
          <a:xfrm>
            <a:off x="439108" y="2030533"/>
            <a:ext cx="2918446" cy="1184159"/>
          </a:xfrm>
          <a:prstGeom prst="rect">
            <a:avLst/>
          </a:prstGeom>
          <a:solidFill>
            <a:srgbClr val="4A86E8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2" name="群組 51"/>
          <p:cNvGrpSpPr/>
          <p:nvPr/>
        </p:nvGrpSpPr>
        <p:grpSpPr>
          <a:xfrm>
            <a:off x="2214546" y="3500444"/>
            <a:ext cx="936462" cy="925902"/>
            <a:chOff x="2000232" y="3286130"/>
            <a:chExt cx="1048055" cy="1036238"/>
          </a:xfrm>
        </p:grpSpPr>
        <p:grpSp>
          <p:nvGrpSpPr>
            <p:cNvPr id="34" name="Shape 109"/>
            <p:cNvGrpSpPr/>
            <p:nvPr/>
          </p:nvGrpSpPr>
          <p:grpSpPr>
            <a:xfrm>
              <a:off x="2000232" y="3286130"/>
              <a:ext cx="1046368" cy="343163"/>
              <a:chOff x="5308955" y="3452803"/>
              <a:chExt cx="1046368" cy="343163"/>
            </a:xfrm>
          </p:grpSpPr>
          <p:sp>
            <p:nvSpPr>
              <p:cNvPr id="35" name="Shape 110"/>
              <p:cNvSpPr/>
              <p:nvPr/>
            </p:nvSpPr>
            <p:spPr>
              <a:xfrm>
                <a:off x="5308955" y="3452803"/>
                <a:ext cx="343163" cy="343163"/>
              </a:xfrm>
              <a:prstGeom prst="rect">
                <a:avLst/>
              </a:prstGeom>
              <a:solidFill>
                <a:srgbClr val="74D5E9"/>
              </a:solidFill>
              <a:ln w="1270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" name="Shape 111"/>
              <p:cNvSpPr/>
              <p:nvPr/>
            </p:nvSpPr>
            <p:spPr>
              <a:xfrm>
                <a:off x="5660557" y="3452803"/>
                <a:ext cx="343163" cy="343163"/>
              </a:xfrm>
              <a:prstGeom prst="rect">
                <a:avLst/>
              </a:prstGeom>
              <a:solidFill>
                <a:srgbClr val="74D5E9"/>
              </a:solidFill>
              <a:ln w="1270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" name="Shape 112"/>
              <p:cNvSpPr/>
              <p:nvPr/>
            </p:nvSpPr>
            <p:spPr>
              <a:xfrm>
                <a:off x="6012160" y="3452803"/>
                <a:ext cx="343163" cy="343163"/>
              </a:xfrm>
              <a:prstGeom prst="rect">
                <a:avLst/>
              </a:prstGeom>
              <a:solidFill>
                <a:srgbClr val="74D5E9"/>
              </a:solidFill>
              <a:ln w="1270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8" name="Shape 113"/>
            <p:cNvGrpSpPr/>
            <p:nvPr/>
          </p:nvGrpSpPr>
          <p:grpSpPr>
            <a:xfrm>
              <a:off x="2001919" y="3629294"/>
              <a:ext cx="1046368" cy="343163"/>
              <a:chOff x="5308955" y="3452803"/>
              <a:chExt cx="1046368" cy="343163"/>
            </a:xfrm>
          </p:grpSpPr>
          <p:sp>
            <p:nvSpPr>
              <p:cNvPr id="39" name="Shape 114"/>
              <p:cNvSpPr/>
              <p:nvPr/>
            </p:nvSpPr>
            <p:spPr>
              <a:xfrm>
                <a:off x="5308955" y="3452803"/>
                <a:ext cx="343163" cy="343163"/>
              </a:xfrm>
              <a:prstGeom prst="rect">
                <a:avLst/>
              </a:prstGeom>
              <a:solidFill>
                <a:srgbClr val="91A000"/>
              </a:solidFill>
              <a:ln w="1270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" name="Shape 115"/>
              <p:cNvSpPr/>
              <p:nvPr/>
            </p:nvSpPr>
            <p:spPr>
              <a:xfrm>
                <a:off x="5660557" y="3452803"/>
                <a:ext cx="343163" cy="343163"/>
              </a:xfrm>
              <a:prstGeom prst="rect">
                <a:avLst/>
              </a:prstGeom>
              <a:solidFill>
                <a:srgbClr val="91A000"/>
              </a:solidFill>
              <a:ln w="1270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" name="Shape 116"/>
              <p:cNvSpPr/>
              <p:nvPr/>
            </p:nvSpPr>
            <p:spPr>
              <a:xfrm>
                <a:off x="6012160" y="3452803"/>
                <a:ext cx="343163" cy="343163"/>
              </a:xfrm>
              <a:prstGeom prst="rect">
                <a:avLst/>
              </a:prstGeom>
              <a:solidFill>
                <a:srgbClr val="91A000"/>
              </a:solidFill>
              <a:ln w="1270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2" name="Shape 117"/>
            <p:cNvGrpSpPr/>
            <p:nvPr/>
          </p:nvGrpSpPr>
          <p:grpSpPr>
            <a:xfrm>
              <a:off x="2000232" y="3979205"/>
              <a:ext cx="1046368" cy="343163"/>
              <a:chOff x="5308955" y="3452803"/>
              <a:chExt cx="1046368" cy="343163"/>
            </a:xfrm>
          </p:grpSpPr>
          <p:sp>
            <p:nvSpPr>
              <p:cNvPr id="43" name="Shape 118"/>
              <p:cNvSpPr/>
              <p:nvPr/>
            </p:nvSpPr>
            <p:spPr>
              <a:xfrm>
                <a:off x="5308955" y="3452803"/>
                <a:ext cx="343163" cy="343163"/>
              </a:xfrm>
              <a:prstGeom prst="rect">
                <a:avLst/>
              </a:prstGeom>
              <a:solidFill>
                <a:srgbClr val="74D5E9"/>
              </a:solidFill>
              <a:ln w="1270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" name="Shape 119"/>
              <p:cNvSpPr/>
              <p:nvPr/>
            </p:nvSpPr>
            <p:spPr>
              <a:xfrm>
                <a:off x="5660557" y="3452803"/>
                <a:ext cx="343163" cy="343163"/>
              </a:xfrm>
              <a:prstGeom prst="rect">
                <a:avLst/>
              </a:prstGeom>
              <a:solidFill>
                <a:srgbClr val="74D5E9"/>
              </a:solidFill>
              <a:ln w="1270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" name="Shape 120"/>
              <p:cNvSpPr/>
              <p:nvPr/>
            </p:nvSpPr>
            <p:spPr>
              <a:xfrm>
                <a:off x="6012160" y="3452803"/>
                <a:ext cx="343163" cy="343163"/>
              </a:xfrm>
              <a:prstGeom prst="rect">
                <a:avLst/>
              </a:prstGeom>
              <a:solidFill>
                <a:srgbClr val="74D5E9"/>
              </a:solidFill>
              <a:ln w="1270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6" name="Shape 121"/>
            <p:cNvSpPr/>
            <p:nvPr/>
          </p:nvSpPr>
          <p:spPr>
            <a:xfrm>
              <a:off x="2117503" y="3503237"/>
              <a:ext cx="746826" cy="57366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72212" y="50082"/>
                  </a:moveTo>
                  <a:cubicBezTo>
                    <a:pt x="82409" y="50082"/>
                    <a:pt x="90676" y="60844"/>
                    <a:pt x="90676" y="74119"/>
                  </a:cubicBezTo>
                  <a:cubicBezTo>
                    <a:pt x="90676" y="87395"/>
                    <a:pt x="82409" y="98157"/>
                    <a:pt x="72212" y="98157"/>
                  </a:cubicBezTo>
                  <a:cubicBezTo>
                    <a:pt x="62015" y="98157"/>
                    <a:pt x="53748" y="87395"/>
                    <a:pt x="53748" y="74119"/>
                  </a:cubicBezTo>
                  <a:cubicBezTo>
                    <a:pt x="53748" y="60844"/>
                    <a:pt x="62015" y="50082"/>
                    <a:pt x="72212" y="50082"/>
                  </a:cubicBezTo>
                  <a:close/>
                  <a:moveTo>
                    <a:pt x="72212" y="40585"/>
                  </a:moveTo>
                  <a:cubicBezTo>
                    <a:pt x="57986" y="40585"/>
                    <a:pt x="46453" y="55599"/>
                    <a:pt x="46453" y="74119"/>
                  </a:cubicBezTo>
                  <a:cubicBezTo>
                    <a:pt x="46453" y="92640"/>
                    <a:pt x="57986" y="107654"/>
                    <a:pt x="72212" y="107654"/>
                  </a:cubicBezTo>
                  <a:cubicBezTo>
                    <a:pt x="86438" y="107654"/>
                    <a:pt x="97971" y="92640"/>
                    <a:pt x="97971" y="74119"/>
                  </a:cubicBezTo>
                  <a:cubicBezTo>
                    <a:pt x="97971" y="55599"/>
                    <a:pt x="86438" y="40585"/>
                    <a:pt x="72212" y="40585"/>
                  </a:cubicBezTo>
                  <a:close/>
                  <a:moveTo>
                    <a:pt x="41883" y="33132"/>
                  </a:moveTo>
                  <a:lnTo>
                    <a:pt x="41883" y="40696"/>
                  </a:lnTo>
                  <a:lnTo>
                    <a:pt x="50017" y="40696"/>
                  </a:lnTo>
                  <a:lnTo>
                    <a:pt x="50017" y="33132"/>
                  </a:lnTo>
                  <a:close/>
                  <a:moveTo>
                    <a:pt x="97379" y="30708"/>
                  </a:moveTo>
                  <a:lnTo>
                    <a:pt x="97379" y="40696"/>
                  </a:lnTo>
                  <a:lnTo>
                    <a:pt x="113015" y="40696"/>
                  </a:lnTo>
                  <a:lnTo>
                    <a:pt x="113015" y="30708"/>
                  </a:lnTo>
                  <a:close/>
                  <a:moveTo>
                    <a:pt x="60010" y="5304"/>
                  </a:moveTo>
                  <a:lnTo>
                    <a:pt x="60010" y="21221"/>
                  </a:lnTo>
                  <a:lnTo>
                    <a:pt x="84414" y="21221"/>
                  </a:lnTo>
                  <a:lnTo>
                    <a:pt x="84414" y="5304"/>
                  </a:lnTo>
                  <a:close/>
                  <a:moveTo>
                    <a:pt x="54694" y="0"/>
                  </a:moveTo>
                  <a:lnTo>
                    <a:pt x="89730" y="0"/>
                  </a:lnTo>
                  <a:cubicBezTo>
                    <a:pt x="91626" y="0"/>
                    <a:pt x="93163" y="2000"/>
                    <a:pt x="93163" y="4468"/>
                  </a:cubicBezTo>
                  <a:lnTo>
                    <a:pt x="93163" y="21221"/>
                  </a:lnTo>
                  <a:lnTo>
                    <a:pt x="110442" y="21221"/>
                  </a:lnTo>
                  <a:cubicBezTo>
                    <a:pt x="115721" y="21221"/>
                    <a:pt x="120000" y="26792"/>
                    <a:pt x="120000" y="33663"/>
                  </a:cubicBezTo>
                  <a:lnTo>
                    <a:pt x="120000" y="107557"/>
                  </a:lnTo>
                  <a:cubicBezTo>
                    <a:pt x="120000" y="114429"/>
                    <a:pt x="115721" y="119999"/>
                    <a:pt x="110442" y="119999"/>
                  </a:cubicBezTo>
                  <a:lnTo>
                    <a:pt x="9557" y="119999"/>
                  </a:lnTo>
                  <a:cubicBezTo>
                    <a:pt x="4278" y="119999"/>
                    <a:pt x="0" y="114429"/>
                    <a:pt x="0" y="107557"/>
                  </a:cubicBezTo>
                  <a:lnTo>
                    <a:pt x="0" y="33663"/>
                  </a:lnTo>
                  <a:cubicBezTo>
                    <a:pt x="0" y="26792"/>
                    <a:pt x="4278" y="21221"/>
                    <a:pt x="9557" y="21221"/>
                  </a:cubicBezTo>
                  <a:lnTo>
                    <a:pt x="11563" y="21221"/>
                  </a:lnTo>
                  <a:lnTo>
                    <a:pt x="11563" y="15351"/>
                  </a:lnTo>
                  <a:cubicBezTo>
                    <a:pt x="11563" y="14117"/>
                    <a:pt x="12331" y="13117"/>
                    <a:pt x="13279" y="13117"/>
                  </a:cubicBezTo>
                  <a:lnTo>
                    <a:pt x="30797" y="13117"/>
                  </a:lnTo>
                  <a:cubicBezTo>
                    <a:pt x="31745" y="13117"/>
                    <a:pt x="32514" y="14117"/>
                    <a:pt x="32514" y="15351"/>
                  </a:cubicBezTo>
                  <a:lnTo>
                    <a:pt x="32514" y="21221"/>
                  </a:lnTo>
                  <a:lnTo>
                    <a:pt x="51261" y="21221"/>
                  </a:lnTo>
                  <a:lnTo>
                    <a:pt x="51261" y="4468"/>
                  </a:lnTo>
                  <a:cubicBezTo>
                    <a:pt x="51261" y="2000"/>
                    <a:pt x="52798" y="0"/>
                    <a:pt x="54694" y="0"/>
                  </a:cubicBezTo>
                  <a:close/>
                </a:path>
              </a:pathLst>
            </a:cu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8" name="Shape 123"/>
          <p:cNvSpPr/>
          <p:nvPr/>
        </p:nvSpPr>
        <p:spPr>
          <a:xfrm>
            <a:off x="500034" y="2357435"/>
            <a:ext cx="1285884" cy="71437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Verdana"/>
              <a:buNone/>
            </a:pPr>
            <a:r>
              <a:rPr lang="zh-TW" sz="1800" b="1" i="0" u="none" strike="noStrike" cap="none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磁碟</a:t>
            </a:r>
            <a:r>
              <a:rPr lang="zh-TW" sz="1800" b="1" i="0" u="none" strike="noStrike" cap="none" dirty="0" smtClean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區</a:t>
            </a:r>
            <a:endParaRPr lang="en-US" altLang="zh-TW" sz="1800" b="1" i="0" u="none" strike="noStrike" cap="none" dirty="0" smtClean="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Verdana"/>
              <a:buNone/>
            </a:pPr>
            <a:r>
              <a:rPr lang="zh-TW" sz="1800" b="1" i="0" u="none" strike="noStrike" cap="none" dirty="0" smtClean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快照</a:t>
            </a:r>
            <a:endParaRPr lang="zh-TW" sz="1800" b="1" i="0" u="none" strike="noStrike" cap="none" dirty="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49" name="Shape 1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63688" y="2211710"/>
            <a:ext cx="1100008" cy="954798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Shape 127"/>
          <p:cNvSpPr/>
          <p:nvPr/>
        </p:nvSpPr>
        <p:spPr>
          <a:xfrm>
            <a:off x="2428860" y="2428875"/>
            <a:ext cx="712268" cy="547136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72212" y="50082"/>
                </a:moveTo>
                <a:cubicBezTo>
                  <a:pt x="82409" y="50082"/>
                  <a:pt x="90676" y="60844"/>
                  <a:pt x="90676" y="74119"/>
                </a:cubicBezTo>
                <a:cubicBezTo>
                  <a:pt x="90676" y="87395"/>
                  <a:pt x="82409" y="98157"/>
                  <a:pt x="72212" y="98157"/>
                </a:cubicBezTo>
                <a:cubicBezTo>
                  <a:pt x="62015" y="98157"/>
                  <a:pt x="53748" y="87395"/>
                  <a:pt x="53748" y="74119"/>
                </a:cubicBezTo>
                <a:cubicBezTo>
                  <a:pt x="53748" y="60844"/>
                  <a:pt x="62015" y="50082"/>
                  <a:pt x="72212" y="50082"/>
                </a:cubicBezTo>
                <a:close/>
                <a:moveTo>
                  <a:pt x="72212" y="40585"/>
                </a:moveTo>
                <a:cubicBezTo>
                  <a:pt x="57986" y="40585"/>
                  <a:pt x="46453" y="55599"/>
                  <a:pt x="46453" y="74119"/>
                </a:cubicBezTo>
                <a:cubicBezTo>
                  <a:pt x="46453" y="92640"/>
                  <a:pt x="57986" y="107654"/>
                  <a:pt x="72212" y="107654"/>
                </a:cubicBezTo>
                <a:cubicBezTo>
                  <a:pt x="86438" y="107654"/>
                  <a:pt x="97971" y="92640"/>
                  <a:pt x="97971" y="74119"/>
                </a:cubicBezTo>
                <a:cubicBezTo>
                  <a:pt x="97971" y="55599"/>
                  <a:pt x="86438" y="40585"/>
                  <a:pt x="72212" y="40585"/>
                </a:cubicBezTo>
                <a:close/>
                <a:moveTo>
                  <a:pt x="41883" y="33132"/>
                </a:moveTo>
                <a:lnTo>
                  <a:pt x="41883" y="40696"/>
                </a:lnTo>
                <a:lnTo>
                  <a:pt x="50017" y="40696"/>
                </a:lnTo>
                <a:lnTo>
                  <a:pt x="50017" y="33132"/>
                </a:lnTo>
                <a:close/>
                <a:moveTo>
                  <a:pt x="97379" y="30708"/>
                </a:moveTo>
                <a:lnTo>
                  <a:pt x="97379" y="40696"/>
                </a:lnTo>
                <a:lnTo>
                  <a:pt x="113015" y="40696"/>
                </a:lnTo>
                <a:lnTo>
                  <a:pt x="113015" y="30708"/>
                </a:lnTo>
                <a:close/>
                <a:moveTo>
                  <a:pt x="60010" y="5304"/>
                </a:moveTo>
                <a:lnTo>
                  <a:pt x="60010" y="21221"/>
                </a:lnTo>
                <a:lnTo>
                  <a:pt x="84414" y="21221"/>
                </a:lnTo>
                <a:lnTo>
                  <a:pt x="84414" y="5304"/>
                </a:lnTo>
                <a:close/>
                <a:moveTo>
                  <a:pt x="54694" y="0"/>
                </a:moveTo>
                <a:lnTo>
                  <a:pt x="89730" y="0"/>
                </a:lnTo>
                <a:cubicBezTo>
                  <a:pt x="91626" y="0"/>
                  <a:pt x="93163" y="2000"/>
                  <a:pt x="93163" y="4468"/>
                </a:cubicBezTo>
                <a:lnTo>
                  <a:pt x="93163" y="21221"/>
                </a:lnTo>
                <a:lnTo>
                  <a:pt x="110442" y="21221"/>
                </a:lnTo>
                <a:cubicBezTo>
                  <a:pt x="115721" y="21221"/>
                  <a:pt x="120000" y="26792"/>
                  <a:pt x="120000" y="33663"/>
                </a:cubicBezTo>
                <a:lnTo>
                  <a:pt x="120000" y="107557"/>
                </a:lnTo>
                <a:cubicBezTo>
                  <a:pt x="120000" y="114429"/>
                  <a:pt x="115721" y="119999"/>
                  <a:pt x="110442" y="119999"/>
                </a:cubicBezTo>
                <a:lnTo>
                  <a:pt x="9557" y="119999"/>
                </a:lnTo>
                <a:cubicBezTo>
                  <a:pt x="4278" y="119999"/>
                  <a:pt x="0" y="114429"/>
                  <a:pt x="0" y="107557"/>
                </a:cubicBezTo>
                <a:lnTo>
                  <a:pt x="0" y="33663"/>
                </a:lnTo>
                <a:cubicBezTo>
                  <a:pt x="0" y="26792"/>
                  <a:pt x="4278" y="21221"/>
                  <a:pt x="9557" y="21221"/>
                </a:cubicBezTo>
                <a:lnTo>
                  <a:pt x="11563" y="21221"/>
                </a:lnTo>
                <a:lnTo>
                  <a:pt x="11563" y="15351"/>
                </a:lnTo>
                <a:cubicBezTo>
                  <a:pt x="11563" y="14117"/>
                  <a:pt x="12331" y="13117"/>
                  <a:pt x="13279" y="13117"/>
                </a:cubicBezTo>
                <a:lnTo>
                  <a:pt x="30797" y="13117"/>
                </a:lnTo>
                <a:cubicBezTo>
                  <a:pt x="31745" y="13117"/>
                  <a:pt x="32514" y="14117"/>
                  <a:pt x="32514" y="15351"/>
                </a:cubicBezTo>
                <a:lnTo>
                  <a:pt x="32514" y="21221"/>
                </a:lnTo>
                <a:lnTo>
                  <a:pt x="51261" y="21221"/>
                </a:lnTo>
                <a:lnTo>
                  <a:pt x="51261" y="4468"/>
                </a:lnTo>
                <a:cubicBezTo>
                  <a:pt x="51261" y="2000"/>
                  <a:pt x="52798" y="0"/>
                  <a:pt x="54694" y="0"/>
                </a:cubicBezTo>
                <a:close/>
              </a:path>
            </a:pathLst>
          </a:custGeom>
          <a:solidFill>
            <a:schemeClr val="lt1">
              <a:alpha val="69803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Shape 148"/>
          <p:cNvSpPr/>
          <p:nvPr/>
        </p:nvSpPr>
        <p:spPr>
          <a:xfrm rot="5400000">
            <a:off x="421760" y="1779662"/>
            <a:ext cx="477832" cy="477832"/>
          </a:xfrm>
          <a:prstGeom prst="chevron">
            <a:avLst>
              <a:gd name="adj" fmla="val 50000"/>
            </a:avLst>
          </a:prstGeom>
          <a:solidFill>
            <a:schemeClr val="lt1">
              <a:alpha val="40784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Shape 193"/>
          <p:cNvSpPr txBox="1"/>
          <p:nvPr/>
        </p:nvSpPr>
        <p:spPr>
          <a:xfrm>
            <a:off x="3836596" y="2500312"/>
            <a:ext cx="1214446" cy="357190"/>
          </a:xfrm>
          <a:prstGeom prst="rect">
            <a:avLst/>
          </a:prstGeom>
          <a:noFill/>
          <a:ln w="1905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lvl="0" algn="ctr">
              <a:lnSpc>
                <a:spcPct val="115000"/>
              </a:lnSpc>
            </a:pPr>
            <a:r>
              <a:rPr lang="zh-TW" altLang="en-US" sz="18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本地端</a:t>
            </a:r>
            <a:endParaRPr lang="en-US" altLang="zh-TW" sz="1800" b="1" dirty="0" smtClean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lvl="0" algn="ctr">
              <a:lnSpc>
                <a:spcPct val="115000"/>
              </a:lnSpc>
            </a:pPr>
            <a:r>
              <a:rPr lang="zh-TW" altLang="en-US" sz="18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快照</a:t>
            </a:r>
            <a:endParaRPr lang="zh-TW" altLang="en-US" sz="1800" b="1" dirty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64" name="Shape 195"/>
          <p:cNvSpPr txBox="1"/>
          <p:nvPr/>
        </p:nvSpPr>
        <p:spPr>
          <a:xfrm>
            <a:off x="4979604" y="2357436"/>
            <a:ext cx="1785950" cy="71437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/>
            <a:r>
              <a:rPr lang="zh-TW" altLang="en-US" sz="12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本地快照還原</a:t>
            </a:r>
          </a:p>
          <a:p>
            <a:pPr lvl="0"/>
            <a:r>
              <a:rPr lang="zh-TW" altLang="en-US" sz="12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檔案總管還原</a:t>
            </a:r>
          </a:p>
          <a:p>
            <a:pPr lvl="0"/>
            <a:r>
              <a:rPr lang="zh-TW" altLang="en-US" sz="12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備份快照保險庫</a:t>
            </a:r>
            <a:endParaRPr lang="zh-TW" altLang="en-US" sz="1200" b="1" dirty="0">
              <a:solidFill>
                <a:srgbClr val="00206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65" name="Shape 193"/>
          <p:cNvSpPr txBox="1"/>
          <p:nvPr/>
        </p:nvSpPr>
        <p:spPr>
          <a:xfrm>
            <a:off x="3908034" y="3643320"/>
            <a:ext cx="1071570" cy="642942"/>
          </a:xfrm>
          <a:prstGeom prst="rect">
            <a:avLst/>
          </a:prstGeom>
          <a:noFill/>
          <a:ln w="1905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lvl="0" algn="ctr">
              <a:lnSpc>
                <a:spcPct val="115000"/>
              </a:lnSpc>
            </a:pPr>
            <a:r>
              <a:rPr lang="zh-TW" altLang="en-US" sz="18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遠地端備份</a:t>
            </a:r>
            <a:endParaRPr lang="zh-TW" altLang="en-US" sz="1800" b="1" dirty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66" name="Shape 195"/>
          <p:cNvSpPr txBox="1"/>
          <p:nvPr/>
        </p:nvSpPr>
        <p:spPr>
          <a:xfrm>
            <a:off x="4979604" y="3643320"/>
            <a:ext cx="1428760" cy="71438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/>
            <a:r>
              <a:rPr lang="zh-TW" altLang="en-US" sz="12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快照副本</a:t>
            </a:r>
          </a:p>
          <a:p>
            <a:pPr lvl="0"/>
            <a:r>
              <a:rPr lang="zh-TW" altLang="en-US" sz="12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快照保險庫</a:t>
            </a:r>
          </a:p>
          <a:p>
            <a:pPr lvl="0"/>
            <a:r>
              <a:rPr lang="zh-TW" altLang="en-US" sz="12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備份快照保險庫</a:t>
            </a:r>
            <a:endParaRPr lang="zh-TW" altLang="en-US" sz="1200" b="1" dirty="0">
              <a:solidFill>
                <a:srgbClr val="00206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71" name="Shape 148"/>
          <p:cNvSpPr/>
          <p:nvPr/>
        </p:nvSpPr>
        <p:spPr>
          <a:xfrm rot="5400000">
            <a:off x="3779912" y="1779662"/>
            <a:ext cx="477832" cy="477832"/>
          </a:xfrm>
          <a:prstGeom prst="chevron">
            <a:avLst>
              <a:gd name="adj" fmla="val 50000"/>
            </a:avLst>
          </a:prstGeom>
          <a:solidFill>
            <a:schemeClr val="lt1">
              <a:alpha val="40784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Shape 146"/>
          <p:cNvSpPr/>
          <p:nvPr/>
        </p:nvSpPr>
        <p:spPr>
          <a:xfrm>
            <a:off x="500034" y="1500181"/>
            <a:ext cx="2928958" cy="36416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25000"/>
              <a:buFont typeface="Arial"/>
              <a:buNone/>
            </a:pPr>
            <a:r>
              <a:rPr lang="zh-TW" sz="2400" b="1" dirty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兩種快照建立方式</a:t>
            </a:r>
          </a:p>
        </p:txBody>
      </p:sp>
      <p:sp>
        <p:nvSpPr>
          <p:cNvPr id="16" name="Shape 147"/>
          <p:cNvSpPr/>
          <p:nvPr/>
        </p:nvSpPr>
        <p:spPr>
          <a:xfrm>
            <a:off x="4357686" y="1500181"/>
            <a:ext cx="3071834" cy="42862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zh-TW" sz="24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sym typeface="Microsoft JhengHei"/>
              </a:rPr>
              <a:t>多樣化還原方案</a:t>
            </a:r>
          </a:p>
        </p:txBody>
      </p:sp>
      <p:sp>
        <p:nvSpPr>
          <p:cNvPr id="97" name="Shape 127"/>
          <p:cNvSpPr/>
          <p:nvPr/>
        </p:nvSpPr>
        <p:spPr>
          <a:xfrm>
            <a:off x="6163166" y="2428875"/>
            <a:ext cx="712268" cy="547136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72212" y="50082"/>
                </a:moveTo>
                <a:cubicBezTo>
                  <a:pt x="82409" y="50082"/>
                  <a:pt x="90676" y="60844"/>
                  <a:pt x="90676" y="74119"/>
                </a:cubicBezTo>
                <a:cubicBezTo>
                  <a:pt x="90676" y="87395"/>
                  <a:pt x="82409" y="98157"/>
                  <a:pt x="72212" y="98157"/>
                </a:cubicBezTo>
                <a:cubicBezTo>
                  <a:pt x="62015" y="98157"/>
                  <a:pt x="53748" y="87395"/>
                  <a:pt x="53748" y="74119"/>
                </a:cubicBezTo>
                <a:cubicBezTo>
                  <a:pt x="53748" y="60844"/>
                  <a:pt x="62015" y="50082"/>
                  <a:pt x="72212" y="50082"/>
                </a:cubicBezTo>
                <a:close/>
                <a:moveTo>
                  <a:pt x="72212" y="40585"/>
                </a:moveTo>
                <a:cubicBezTo>
                  <a:pt x="57986" y="40585"/>
                  <a:pt x="46453" y="55599"/>
                  <a:pt x="46453" y="74119"/>
                </a:cubicBezTo>
                <a:cubicBezTo>
                  <a:pt x="46453" y="92640"/>
                  <a:pt x="57986" y="107654"/>
                  <a:pt x="72212" y="107654"/>
                </a:cubicBezTo>
                <a:cubicBezTo>
                  <a:pt x="86438" y="107654"/>
                  <a:pt x="97971" y="92640"/>
                  <a:pt x="97971" y="74119"/>
                </a:cubicBezTo>
                <a:cubicBezTo>
                  <a:pt x="97971" y="55599"/>
                  <a:pt x="86438" y="40585"/>
                  <a:pt x="72212" y="40585"/>
                </a:cubicBezTo>
                <a:close/>
                <a:moveTo>
                  <a:pt x="41883" y="33132"/>
                </a:moveTo>
                <a:lnTo>
                  <a:pt x="41883" y="40696"/>
                </a:lnTo>
                <a:lnTo>
                  <a:pt x="50017" y="40696"/>
                </a:lnTo>
                <a:lnTo>
                  <a:pt x="50017" y="33132"/>
                </a:lnTo>
                <a:close/>
                <a:moveTo>
                  <a:pt x="97379" y="30708"/>
                </a:moveTo>
                <a:lnTo>
                  <a:pt x="97379" y="40696"/>
                </a:lnTo>
                <a:lnTo>
                  <a:pt x="113015" y="40696"/>
                </a:lnTo>
                <a:lnTo>
                  <a:pt x="113015" y="30708"/>
                </a:lnTo>
                <a:close/>
                <a:moveTo>
                  <a:pt x="60010" y="5304"/>
                </a:moveTo>
                <a:lnTo>
                  <a:pt x="60010" y="21221"/>
                </a:lnTo>
                <a:lnTo>
                  <a:pt x="84414" y="21221"/>
                </a:lnTo>
                <a:lnTo>
                  <a:pt x="84414" y="5304"/>
                </a:lnTo>
                <a:close/>
                <a:moveTo>
                  <a:pt x="54694" y="0"/>
                </a:moveTo>
                <a:lnTo>
                  <a:pt x="89730" y="0"/>
                </a:lnTo>
                <a:cubicBezTo>
                  <a:pt x="91626" y="0"/>
                  <a:pt x="93163" y="2000"/>
                  <a:pt x="93163" y="4468"/>
                </a:cubicBezTo>
                <a:lnTo>
                  <a:pt x="93163" y="21221"/>
                </a:lnTo>
                <a:lnTo>
                  <a:pt x="110442" y="21221"/>
                </a:lnTo>
                <a:cubicBezTo>
                  <a:pt x="115721" y="21221"/>
                  <a:pt x="120000" y="26792"/>
                  <a:pt x="120000" y="33663"/>
                </a:cubicBezTo>
                <a:lnTo>
                  <a:pt x="120000" y="107557"/>
                </a:lnTo>
                <a:cubicBezTo>
                  <a:pt x="120000" y="114429"/>
                  <a:pt x="115721" y="119999"/>
                  <a:pt x="110442" y="119999"/>
                </a:cubicBezTo>
                <a:lnTo>
                  <a:pt x="9557" y="119999"/>
                </a:lnTo>
                <a:cubicBezTo>
                  <a:pt x="4278" y="119999"/>
                  <a:pt x="0" y="114429"/>
                  <a:pt x="0" y="107557"/>
                </a:cubicBezTo>
                <a:lnTo>
                  <a:pt x="0" y="33663"/>
                </a:lnTo>
                <a:cubicBezTo>
                  <a:pt x="0" y="26792"/>
                  <a:pt x="4278" y="21221"/>
                  <a:pt x="9557" y="21221"/>
                </a:cubicBezTo>
                <a:lnTo>
                  <a:pt x="11563" y="21221"/>
                </a:lnTo>
                <a:lnTo>
                  <a:pt x="11563" y="15351"/>
                </a:lnTo>
                <a:cubicBezTo>
                  <a:pt x="11563" y="14117"/>
                  <a:pt x="12331" y="13117"/>
                  <a:pt x="13279" y="13117"/>
                </a:cubicBezTo>
                <a:lnTo>
                  <a:pt x="30797" y="13117"/>
                </a:lnTo>
                <a:cubicBezTo>
                  <a:pt x="31745" y="13117"/>
                  <a:pt x="32514" y="14117"/>
                  <a:pt x="32514" y="15351"/>
                </a:cubicBezTo>
                <a:lnTo>
                  <a:pt x="32514" y="21221"/>
                </a:lnTo>
                <a:lnTo>
                  <a:pt x="51261" y="21221"/>
                </a:lnTo>
                <a:lnTo>
                  <a:pt x="51261" y="4468"/>
                </a:lnTo>
                <a:cubicBezTo>
                  <a:pt x="51261" y="2000"/>
                  <a:pt x="52798" y="0"/>
                  <a:pt x="54694" y="0"/>
                </a:cubicBezTo>
                <a:close/>
              </a:path>
            </a:pathLst>
          </a:custGeom>
          <a:solidFill>
            <a:srgbClr val="06C0D4">
              <a:alpha val="69803"/>
            </a:srgb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" name="Shape 14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694116" y="2643189"/>
            <a:ext cx="469140" cy="498480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Shape 127"/>
          <p:cNvSpPr/>
          <p:nvPr/>
        </p:nvSpPr>
        <p:spPr>
          <a:xfrm>
            <a:off x="6163166" y="3699318"/>
            <a:ext cx="712268" cy="547136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72212" y="50082"/>
                </a:moveTo>
                <a:cubicBezTo>
                  <a:pt x="82409" y="50082"/>
                  <a:pt x="90676" y="60844"/>
                  <a:pt x="90676" y="74119"/>
                </a:cubicBezTo>
                <a:cubicBezTo>
                  <a:pt x="90676" y="87395"/>
                  <a:pt x="82409" y="98157"/>
                  <a:pt x="72212" y="98157"/>
                </a:cubicBezTo>
                <a:cubicBezTo>
                  <a:pt x="62015" y="98157"/>
                  <a:pt x="53748" y="87395"/>
                  <a:pt x="53748" y="74119"/>
                </a:cubicBezTo>
                <a:cubicBezTo>
                  <a:pt x="53748" y="60844"/>
                  <a:pt x="62015" y="50082"/>
                  <a:pt x="72212" y="50082"/>
                </a:cubicBezTo>
                <a:close/>
                <a:moveTo>
                  <a:pt x="72212" y="40585"/>
                </a:moveTo>
                <a:cubicBezTo>
                  <a:pt x="57986" y="40585"/>
                  <a:pt x="46453" y="55599"/>
                  <a:pt x="46453" y="74119"/>
                </a:cubicBezTo>
                <a:cubicBezTo>
                  <a:pt x="46453" y="92640"/>
                  <a:pt x="57986" y="107654"/>
                  <a:pt x="72212" y="107654"/>
                </a:cubicBezTo>
                <a:cubicBezTo>
                  <a:pt x="86438" y="107654"/>
                  <a:pt x="97971" y="92640"/>
                  <a:pt x="97971" y="74119"/>
                </a:cubicBezTo>
                <a:cubicBezTo>
                  <a:pt x="97971" y="55599"/>
                  <a:pt x="86438" y="40585"/>
                  <a:pt x="72212" y="40585"/>
                </a:cubicBezTo>
                <a:close/>
                <a:moveTo>
                  <a:pt x="41883" y="33132"/>
                </a:moveTo>
                <a:lnTo>
                  <a:pt x="41883" y="40696"/>
                </a:lnTo>
                <a:lnTo>
                  <a:pt x="50017" y="40696"/>
                </a:lnTo>
                <a:lnTo>
                  <a:pt x="50017" y="33132"/>
                </a:lnTo>
                <a:close/>
                <a:moveTo>
                  <a:pt x="97379" y="30708"/>
                </a:moveTo>
                <a:lnTo>
                  <a:pt x="97379" y="40696"/>
                </a:lnTo>
                <a:lnTo>
                  <a:pt x="113015" y="40696"/>
                </a:lnTo>
                <a:lnTo>
                  <a:pt x="113015" y="30708"/>
                </a:lnTo>
                <a:close/>
                <a:moveTo>
                  <a:pt x="60010" y="5304"/>
                </a:moveTo>
                <a:lnTo>
                  <a:pt x="60010" y="21221"/>
                </a:lnTo>
                <a:lnTo>
                  <a:pt x="84414" y="21221"/>
                </a:lnTo>
                <a:lnTo>
                  <a:pt x="84414" y="5304"/>
                </a:lnTo>
                <a:close/>
                <a:moveTo>
                  <a:pt x="54694" y="0"/>
                </a:moveTo>
                <a:lnTo>
                  <a:pt x="89730" y="0"/>
                </a:lnTo>
                <a:cubicBezTo>
                  <a:pt x="91626" y="0"/>
                  <a:pt x="93163" y="2000"/>
                  <a:pt x="93163" y="4468"/>
                </a:cubicBezTo>
                <a:lnTo>
                  <a:pt x="93163" y="21221"/>
                </a:lnTo>
                <a:lnTo>
                  <a:pt x="110442" y="21221"/>
                </a:lnTo>
                <a:cubicBezTo>
                  <a:pt x="115721" y="21221"/>
                  <a:pt x="120000" y="26792"/>
                  <a:pt x="120000" y="33663"/>
                </a:cubicBezTo>
                <a:lnTo>
                  <a:pt x="120000" y="107557"/>
                </a:lnTo>
                <a:cubicBezTo>
                  <a:pt x="120000" y="114429"/>
                  <a:pt x="115721" y="119999"/>
                  <a:pt x="110442" y="119999"/>
                </a:cubicBezTo>
                <a:lnTo>
                  <a:pt x="9557" y="119999"/>
                </a:lnTo>
                <a:cubicBezTo>
                  <a:pt x="4278" y="119999"/>
                  <a:pt x="0" y="114429"/>
                  <a:pt x="0" y="107557"/>
                </a:cubicBezTo>
                <a:lnTo>
                  <a:pt x="0" y="33663"/>
                </a:lnTo>
                <a:cubicBezTo>
                  <a:pt x="0" y="26792"/>
                  <a:pt x="4278" y="21221"/>
                  <a:pt x="9557" y="21221"/>
                </a:cubicBezTo>
                <a:lnTo>
                  <a:pt x="11563" y="21221"/>
                </a:lnTo>
                <a:lnTo>
                  <a:pt x="11563" y="15351"/>
                </a:lnTo>
                <a:cubicBezTo>
                  <a:pt x="11563" y="14117"/>
                  <a:pt x="12331" y="13117"/>
                  <a:pt x="13279" y="13117"/>
                </a:cubicBezTo>
                <a:lnTo>
                  <a:pt x="30797" y="13117"/>
                </a:lnTo>
                <a:cubicBezTo>
                  <a:pt x="31745" y="13117"/>
                  <a:pt x="32514" y="14117"/>
                  <a:pt x="32514" y="15351"/>
                </a:cubicBezTo>
                <a:lnTo>
                  <a:pt x="32514" y="21221"/>
                </a:lnTo>
                <a:lnTo>
                  <a:pt x="51261" y="21221"/>
                </a:lnTo>
                <a:lnTo>
                  <a:pt x="51261" y="4468"/>
                </a:lnTo>
                <a:cubicBezTo>
                  <a:pt x="51261" y="2000"/>
                  <a:pt x="52798" y="0"/>
                  <a:pt x="54694" y="0"/>
                </a:cubicBezTo>
                <a:close/>
              </a:path>
            </a:pathLst>
          </a:custGeom>
          <a:solidFill>
            <a:srgbClr val="06C0D4">
              <a:alpha val="69803"/>
            </a:srgb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" name="Shape 15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694116" y="3929072"/>
            <a:ext cx="498328" cy="53207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0" name="直線接點 99"/>
          <p:cNvCxnSpPr/>
          <p:nvPr/>
        </p:nvCxnSpPr>
        <p:spPr>
          <a:xfrm rot="5400000">
            <a:off x="2108183" y="3107535"/>
            <a:ext cx="2928958" cy="1588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\\Marketing\Marketing\MarketingMaterials\DM\NAS\Software_Section_brochure\Snapshot\Snapshot-01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165408" y="1071552"/>
            <a:ext cx="1038292" cy="10382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圖片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7356" y="857238"/>
            <a:ext cx="2495251" cy="4082544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TS-231P2 </a:t>
            </a:r>
            <a:r>
              <a:rPr lang="zh-TW" altLang="en-US" dirty="0" smtClean="0"/>
              <a:t>硬體</a:t>
            </a:r>
            <a:r>
              <a:rPr lang="zh-TW" altLang="en-US" dirty="0" smtClean="0">
                <a:solidFill>
                  <a:srgbClr val="FFFFFF"/>
                </a:solidFill>
                <a:cs typeface="Arial"/>
                <a:sym typeface="Arial"/>
              </a:rPr>
              <a:t>配置</a:t>
            </a:r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7888" y="864346"/>
            <a:ext cx="2484441" cy="4064858"/>
          </a:xfrm>
          <a:prstGeom prst="rect">
            <a:avLst/>
          </a:prstGeom>
        </p:spPr>
      </p:pic>
      <p:grpSp>
        <p:nvGrpSpPr>
          <p:cNvPr id="53" name="群組 52"/>
          <p:cNvGrpSpPr/>
          <p:nvPr/>
        </p:nvGrpSpPr>
        <p:grpSpPr>
          <a:xfrm>
            <a:off x="214282" y="1500180"/>
            <a:ext cx="1926693" cy="857256"/>
            <a:chOff x="214282" y="1500180"/>
            <a:chExt cx="1926693" cy="857256"/>
          </a:xfrm>
        </p:grpSpPr>
        <p:cxnSp>
          <p:nvCxnSpPr>
            <p:cNvPr id="8" name="Shape 181"/>
            <p:cNvCxnSpPr/>
            <p:nvPr/>
          </p:nvCxnSpPr>
          <p:spPr>
            <a:xfrm>
              <a:off x="1571604" y="1928808"/>
              <a:ext cx="569371" cy="3"/>
            </a:xfrm>
            <a:prstGeom prst="straightConnector1">
              <a:avLst/>
            </a:prstGeom>
            <a:noFill/>
            <a:ln w="19050" cap="flat" cmpd="sng">
              <a:solidFill>
                <a:srgbClr val="EF8600"/>
              </a:solidFill>
              <a:prstDash val="solid"/>
              <a:round/>
              <a:headEnd type="none" w="med" len="med"/>
              <a:tailEnd type="oval" w="lg" len="lg"/>
            </a:ln>
          </p:spPr>
        </p:cxnSp>
        <p:sp>
          <p:nvSpPr>
            <p:cNvPr id="29" name="Shape 180"/>
            <p:cNvSpPr txBox="1"/>
            <p:nvPr/>
          </p:nvSpPr>
          <p:spPr>
            <a:xfrm>
              <a:off x="214282" y="1500180"/>
              <a:ext cx="1285884" cy="85725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>
                <a:buClr>
                  <a:srgbClr val="595959"/>
                </a:buClr>
                <a:buSzPct val="25000"/>
              </a:pPr>
              <a:r>
                <a:rPr lang="zh-TW" sz="1200" i="0" u="none" strike="noStrike" cap="none" dirty="0">
                  <a:solidFill>
                    <a:srgbClr val="0D0D0D"/>
                  </a:solidFill>
                  <a:latin typeface="微軟正黑體" pitchFamily="34" charset="-120"/>
                  <a:ea typeface="微軟正黑體" pitchFamily="34" charset="-120"/>
                  <a:sym typeface="Arial"/>
                </a:rPr>
                <a:t>可調整亮度的 LED 燈號</a:t>
              </a:r>
              <a:r>
                <a:rPr lang="zh-TW" sz="1200" i="0" u="none" strike="noStrike" cap="none" dirty="0" smtClean="0">
                  <a:solidFill>
                    <a:srgbClr val="0D0D0D"/>
                  </a:solidFill>
                  <a:latin typeface="微軟正黑體" pitchFamily="34" charset="-120"/>
                  <a:ea typeface="微軟正黑體" pitchFamily="34" charset="-120"/>
                  <a:sym typeface="Arial"/>
                </a:rPr>
                <a:t>:</a:t>
              </a:r>
              <a:r>
                <a:rPr lang="en-US" altLang="zh-TW" sz="1200" i="0" u="none" strike="noStrike" cap="none" dirty="0" smtClean="0">
                  <a:solidFill>
                    <a:srgbClr val="0D0D0D"/>
                  </a:solidFill>
                  <a:latin typeface="微軟正黑體" pitchFamily="34" charset="-120"/>
                  <a:ea typeface="微軟正黑體" pitchFamily="34" charset="-120"/>
                  <a:sym typeface="Arial"/>
                </a:rPr>
                <a:t> </a:t>
              </a:r>
              <a:r>
                <a:rPr lang="en-US" altLang="zh-TW" sz="12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STATUS, LAN, USB,</a:t>
              </a:r>
              <a:r>
                <a:rPr lang="zh-TW" altLang="en-US" sz="12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 </a:t>
              </a:r>
              <a:r>
                <a:rPr lang="en-US" altLang="zh-TW" sz="12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HDD1-2</a:t>
              </a:r>
              <a:endParaRPr lang="zh-TW" altLang="en-US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lvl="0">
                <a:buClr>
                  <a:srgbClr val="595959"/>
                </a:buClr>
                <a:buSzPct val="25000"/>
              </a:pPr>
              <a:endParaRPr lang="zh-TW" sz="1200" i="0" u="none" strike="noStrike" cap="none" dirty="0">
                <a:solidFill>
                  <a:srgbClr val="0D0D0D"/>
                </a:solidFill>
                <a:latin typeface="微軟正黑體" pitchFamily="34" charset="-120"/>
                <a:ea typeface="微軟正黑體" pitchFamily="34" charset="-120"/>
                <a:sym typeface="Arial"/>
              </a:endParaRPr>
            </a:p>
          </p:txBody>
        </p:sp>
      </p:grpSp>
      <p:grpSp>
        <p:nvGrpSpPr>
          <p:cNvPr id="52" name="群組 51"/>
          <p:cNvGrpSpPr/>
          <p:nvPr/>
        </p:nvGrpSpPr>
        <p:grpSpPr>
          <a:xfrm>
            <a:off x="5232604" y="3709058"/>
            <a:ext cx="3482800" cy="505765"/>
            <a:chOff x="5232604" y="3709058"/>
            <a:chExt cx="3482800" cy="505765"/>
          </a:xfrm>
        </p:grpSpPr>
        <p:cxnSp>
          <p:nvCxnSpPr>
            <p:cNvPr id="7" name="Shape 181"/>
            <p:cNvCxnSpPr/>
            <p:nvPr/>
          </p:nvCxnSpPr>
          <p:spPr>
            <a:xfrm rot="10800000" flipV="1">
              <a:off x="5232604" y="4066978"/>
              <a:ext cx="2125478" cy="147845"/>
            </a:xfrm>
            <a:prstGeom prst="bentConnector3">
              <a:avLst>
                <a:gd name="adj1" fmla="val 50000"/>
              </a:avLst>
            </a:prstGeom>
            <a:noFill/>
            <a:ln w="19050" cap="flat" cmpd="sng">
              <a:solidFill>
                <a:srgbClr val="EF8600"/>
              </a:solidFill>
              <a:prstDash val="solid"/>
              <a:round/>
              <a:headEnd type="none" w="med" len="med"/>
              <a:tailEnd type="oval" w="lg" len="lg"/>
            </a:ln>
          </p:spPr>
        </p:cxnSp>
        <p:sp>
          <p:nvSpPr>
            <p:cNvPr id="31" name="矩形 30"/>
            <p:cNvSpPr/>
            <p:nvPr/>
          </p:nvSpPr>
          <p:spPr>
            <a:xfrm>
              <a:off x="7358114" y="3709058"/>
              <a:ext cx="135729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TW" sz="1200" dirty="0" smtClean="0">
                  <a:solidFill>
                    <a:srgbClr val="0D0D0D"/>
                  </a:solidFill>
                  <a:latin typeface="微軟正黑體" pitchFamily="34" charset="-120"/>
                  <a:ea typeface="微軟正黑體" pitchFamily="34" charset="-120"/>
                </a:rPr>
                <a:t>Kensington</a:t>
              </a:r>
            </a:p>
            <a:p>
              <a:r>
                <a:rPr lang="zh-TW" altLang="en-US" sz="1200" dirty="0">
                  <a:solidFill>
                    <a:srgbClr val="0D0D0D"/>
                  </a:solidFill>
                  <a:latin typeface="微軟正黑體" pitchFamily="34" charset="-120"/>
                  <a:ea typeface="微軟正黑體" pitchFamily="34" charset="-120"/>
                </a:rPr>
                <a:t>安全鎖</a:t>
              </a:r>
              <a:endParaRPr lang="zh-TW" altLang="en-US" sz="1200" dirty="0" smtClean="0">
                <a:solidFill>
                  <a:srgbClr val="0D0D0D"/>
                </a:solidFill>
              </a:endParaRPr>
            </a:p>
          </p:txBody>
        </p:sp>
      </p:grpSp>
      <p:grpSp>
        <p:nvGrpSpPr>
          <p:cNvPr id="50" name="群組 49"/>
          <p:cNvGrpSpPr/>
          <p:nvPr/>
        </p:nvGrpSpPr>
        <p:grpSpPr>
          <a:xfrm>
            <a:off x="6429388" y="2714626"/>
            <a:ext cx="2599552" cy="785818"/>
            <a:chOff x="6429388" y="2714626"/>
            <a:chExt cx="2599552" cy="785818"/>
          </a:xfrm>
        </p:grpSpPr>
        <p:sp>
          <p:nvSpPr>
            <p:cNvPr id="9" name="圓角矩形 8"/>
            <p:cNvSpPr/>
            <p:nvPr/>
          </p:nvSpPr>
          <p:spPr>
            <a:xfrm>
              <a:off x="6429388" y="2714626"/>
              <a:ext cx="285752" cy="785818"/>
            </a:xfrm>
            <a:prstGeom prst="roundRect">
              <a:avLst>
                <a:gd name="adj" fmla="val 4726"/>
              </a:avLst>
            </a:prstGeom>
            <a:noFill/>
            <a:ln w="1905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11" name="Shape 181"/>
            <p:cNvCxnSpPr/>
            <p:nvPr/>
          </p:nvCxnSpPr>
          <p:spPr>
            <a:xfrm rot="10800000" flipV="1">
              <a:off x="6715140" y="3071814"/>
              <a:ext cx="642942" cy="3"/>
            </a:xfrm>
            <a:prstGeom prst="straightConnector1">
              <a:avLst/>
            </a:prstGeom>
            <a:noFill/>
            <a:ln w="19050" cap="flat" cmpd="sng">
              <a:solidFill>
                <a:srgbClr val="EF8600"/>
              </a:solidFill>
              <a:prstDash val="solid"/>
              <a:round/>
              <a:headEnd type="none" w="med" len="med"/>
              <a:tailEnd type="oval" w="lg" len="lg"/>
            </a:ln>
          </p:spPr>
        </p:cxnSp>
        <p:sp>
          <p:nvSpPr>
            <p:cNvPr id="32" name="Shape 180"/>
            <p:cNvSpPr txBox="1"/>
            <p:nvPr/>
          </p:nvSpPr>
          <p:spPr>
            <a:xfrm>
              <a:off x="7375742" y="2928940"/>
              <a:ext cx="1653198" cy="57150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lvl="0">
                <a:buClr>
                  <a:srgbClr val="595959"/>
                </a:buClr>
                <a:buSzPct val="25000"/>
              </a:pPr>
              <a:r>
                <a:rPr lang="en-US" altLang="zh-TW" sz="1200" dirty="0" smtClean="0">
                  <a:solidFill>
                    <a:srgbClr val="0D0D0D"/>
                  </a:solidFill>
                  <a:latin typeface="微軟正黑體" pitchFamily="34" charset="-120"/>
                  <a:ea typeface="微軟正黑體" pitchFamily="34" charset="-120"/>
                </a:rPr>
                <a:t>2 x </a:t>
              </a:r>
              <a:r>
                <a:rPr lang="en-US" altLang="zh-TW" sz="1200" dirty="0" err="1" smtClean="0">
                  <a:solidFill>
                    <a:srgbClr val="0D0D0D"/>
                  </a:solidFill>
                  <a:latin typeface="微軟正黑體" pitchFamily="34" charset="-120"/>
                  <a:ea typeface="微軟正黑體" pitchFamily="34" charset="-120"/>
                </a:rPr>
                <a:t>GbE</a:t>
              </a:r>
              <a:r>
                <a:rPr lang="en-US" altLang="zh-TW" sz="1200" dirty="0" smtClean="0">
                  <a:solidFill>
                    <a:srgbClr val="0D0D0D"/>
                  </a:solidFill>
                  <a:latin typeface="微軟正黑體" pitchFamily="34" charset="-120"/>
                  <a:ea typeface="微軟正黑體" pitchFamily="34" charset="-120"/>
                </a:rPr>
                <a:t> RJ-45</a:t>
              </a:r>
            </a:p>
            <a:p>
              <a:pPr lvl="0">
                <a:buClr>
                  <a:srgbClr val="595959"/>
                </a:buClr>
                <a:buSzPct val="25000"/>
              </a:pPr>
              <a:r>
                <a:rPr lang="zh-TW" altLang="en-US" sz="1200" dirty="0" smtClean="0">
                  <a:solidFill>
                    <a:srgbClr val="0D0D0D"/>
                  </a:solidFill>
                  <a:latin typeface="微軟正黑體" pitchFamily="34" charset="-120"/>
                  <a:ea typeface="微軟正黑體" pitchFamily="34" charset="-120"/>
                </a:rPr>
                <a:t>傳輸埠</a:t>
              </a:r>
              <a:endParaRPr lang="zh-TW" altLang="en-US" sz="1200" dirty="0">
                <a:solidFill>
                  <a:srgbClr val="0D0D0D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grpSp>
        <p:nvGrpSpPr>
          <p:cNvPr id="51" name="群組 50"/>
          <p:cNvGrpSpPr/>
          <p:nvPr/>
        </p:nvGrpSpPr>
        <p:grpSpPr>
          <a:xfrm>
            <a:off x="6357950" y="3356428"/>
            <a:ext cx="2446552" cy="572644"/>
            <a:chOff x="6357950" y="3356428"/>
            <a:chExt cx="2446552" cy="572644"/>
          </a:xfrm>
        </p:grpSpPr>
        <p:cxnSp>
          <p:nvCxnSpPr>
            <p:cNvPr id="5" name="Shape 181"/>
            <p:cNvCxnSpPr/>
            <p:nvPr/>
          </p:nvCxnSpPr>
          <p:spPr>
            <a:xfrm rot="10800000" flipV="1">
              <a:off x="6715140" y="3455845"/>
              <a:ext cx="642942" cy="303052"/>
            </a:xfrm>
            <a:prstGeom prst="bentConnector3">
              <a:avLst>
                <a:gd name="adj1" fmla="val 50000"/>
              </a:avLst>
            </a:prstGeom>
            <a:noFill/>
            <a:ln w="19050" cap="flat" cmpd="sng">
              <a:solidFill>
                <a:srgbClr val="EF8600"/>
              </a:solidFill>
              <a:prstDash val="solid"/>
              <a:round/>
              <a:headEnd type="none" w="med" len="med"/>
              <a:tailEnd type="oval" w="lg" len="lg"/>
            </a:ln>
          </p:spPr>
        </p:cxnSp>
        <p:sp>
          <p:nvSpPr>
            <p:cNvPr id="10" name="圓角矩形 9"/>
            <p:cNvSpPr/>
            <p:nvPr/>
          </p:nvSpPr>
          <p:spPr>
            <a:xfrm>
              <a:off x="6357950" y="3571882"/>
              <a:ext cx="357190" cy="357190"/>
            </a:xfrm>
            <a:prstGeom prst="roundRect">
              <a:avLst>
                <a:gd name="adj" fmla="val 4726"/>
              </a:avLst>
            </a:prstGeom>
            <a:noFill/>
            <a:ln w="1905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dirty="0" smtClean="0"/>
                <a:t> </a:t>
              </a:r>
              <a:endParaRPr lang="zh-TW" altLang="en-US" dirty="0"/>
            </a:p>
          </p:txBody>
        </p:sp>
        <p:sp>
          <p:nvSpPr>
            <p:cNvPr id="33" name="Shape 180"/>
            <p:cNvSpPr txBox="1"/>
            <p:nvPr/>
          </p:nvSpPr>
          <p:spPr>
            <a:xfrm>
              <a:off x="7375742" y="3356428"/>
              <a:ext cx="1428760" cy="29729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ct val="25000"/>
                <a:buFont typeface="Arial"/>
                <a:buNone/>
              </a:pPr>
              <a:r>
                <a:rPr lang="en-US" altLang="zh-TW" sz="1200" i="0" u="none" strike="noStrike" cap="none" dirty="0" smtClean="0">
                  <a:solidFill>
                    <a:srgbClr val="0D0D0D"/>
                  </a:solidFill>
                  <a:latin typeface="微軟正黑體" pitchFamily="34" charset="-120"/>
                  <a:ea typeface="微軟正黑體" pitchFamily="34" charset="-120"/>
                  <a:sym typeface="Arial"/>
                </a:rPr>
                <a:t>2 x USB 3.0</a:t>
              </a:r>
              <a:r>
                <a:rPr lang="zh-TW" altLang="en-US" sz="1200" i="0" u="none" strike="noStrike" cap="none" dirty="0" smtClean="0">
                  <a:solidFill>
                    <a:srgbClr val="0D0D0D"/>
                  </a:solidFill>
                  <a:latin typeface="微軟正黑體" pitchFamily="34" charset="-120"/>
                  <a:ea typeface="微軟正黑體" pitchFamily="34" charset="-120"/>
                  <a:sym typeface="Arial"/>
                </a:rPr>
                <a:t>埠</a:t>
              </a:r>
              <a:endParaRPr lang="zh-TW" sz="1200" i="0" u="none" strike="noStrike" cap="none" dirty="0">
                <a:solidFill>
                  <a:srgbClr val="0D0D0D"/>
                </a:solidFill>
                <a:latin typeface="微軟正黑體" pitchFamily="34" charset="-120"/>
                <a:ea typeface="微軟正黑體" pitchFamily="34" charset="-120"/>
                <a:sym typeface="Arial"/>
              </a:endParaRPr>
            </a:p>
          </p:txBody>
        </p:sp>
      </p:grpSp>
      <p:grpSp>
        <p:nvGrpSpPr>
          <p:cNvPr id="48" name="群組 47"/>
          <p:cNvGrpSpPr/>
          <p:nvPr/>
        </p:nvGrpSpPr>
        <p:grpSpPr>
          <a:xfrm>
            <a:off x="5857884" y="1285866"/>
            <a:ext cx="3082644" cy="672606"/>
            <a:chOff x="5857884" y="1285866"/>
            <a:chExt cx="3082644" cy="672606"/>
          </a:xfrm>
        </p:grpSpPr>
        <p:cxnSp>
          <p:nvCxnSpPr>
            <p:cNvPr id="12" name="Shape 181"/>
            <p:cNvCxnSpPr/>
            <p:nvPr/>
          </p:nvCxnSpPr>
          <p:spPr>
            <a:xfrm rot="10800000" flipV="1">
              <a:off x="5857884" y="1428741"/>
              <a:ext cx="1428760" cy="529731"/>
            </a:xfrm>
            <a:prstGeom prst="bentConnector3">
              <a:avLst>
                <a:gd name="adj1" fmla="val 75600"/>
              </a:avLst>
            </a:prstGeom>
            <a:noFill/>
            <a:ln w="19050" cap="flat" cmpd="sng">
              <a:solidFill>
                <a:srgbClr val="EF8600"/>
              </a:solidFill>
              <a:prstDash val="solid"/>
              <a:round/>
              <a:headEnd type="none" w="med" len="med"/>
              <a:tailEnd type="oval" w="lg" len="lg"/>
            </a:ln>
          </p:spPr>
        </p:cxnSp>
        <p:sp>
          <p:nvSpPr>
            <p:cNvPr id="34" name="Shape 180"/>
            <p:cNvSpPr txBox="1"/>
            <p:nvPr/>
          </p:nvSpPr>
          <p:spPr>
            <a:xfrm>
              <a:off x="7358082" y="1285866"/>
              <a:ext cx="1582446" cy="3693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ct val="25000"/>
                <a:buFont typeface="Arial"/>
                <a:buNone/>
              </a:pPr>
              <a:r>
                <a:rPr lang="en-US" altLang="zh-TW" sz="1200" i="0" u="none" strike="noStrike" cap="none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itchFamily="34" charset="-120"/>
                  <a:ea typeface="微軟正黑體" pitchFamily="34" charset="-120"/>
                  <a:sym typeface="Arial"/>
                </a:rPr>
                <a:t>7cm </a:t>
              </a:r>
              <a:r>
                <a:rPr lang="zh-TW" altLang="en-US" sz="1200" i="0" u="none" strike="noStrike" cap="none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itchFamily="34" charset="-120"/>
                  <a:ea typeface="微軟正黑體" pitchFamily="34" charset="-120"/>
                  <a:sym typeface="Arial"/>
                </a:rPr>
                <a:t>系統風扇</a:t>
              </a:r>
              <a:endParaRPr lang="zh-TW" sz="1200" i="0" u="none" strike="noStrike" cap="none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  <a:sym typeface="Arial"/>
              </a:endParaRPr>
            </a:p>
          </p:txBody>
        </p:sp>
      </p:grpSp>
      <p:grpSp>
        <p:nvGrpSpPr>
          <p:cNvPr id="49" name="群組 48"/>
          <p:cNvGrpSpPr/>
          <p:nvPr/>
        </p:nvGrpSpPr>
        <p:grpSpPr>
          <a:xfrm>
            <a:off x="6643702" y="1785932"/>
            <a:ext cx="2147546" cy="857256"/>
            <a:chOff x="6643702" y="1785932"/>
            <a:chExt cx="2147546" cy="857256"/>
          </a:xfrm>
        </p:grpSpPr>
        <p:cxnSp>
          <p:nvCxnSpPr>
            <p:cNvPr id="13" name="Shape 181"/>
            <p:cNvCxnSpPr/>
            <p:nvPr/>
          </p:nvCxnSpPr>
          <p:spPr>
            <a:xfrm rot="16200000" flipV="1">
              <a:off x="6643702" y="1785932"/>
              <a:ext cx="714380" cy="714380"/>
            </a:xfrm>
            <a:prstGeom prst="bentConnector3">
              <a:avLst>
                <a:gd name="adj1" fmla="val -1200"/>
              </a:avLst>
            </a:prstGeom>
            <a:noFill/>
            <a:ln w="19050" cap="flat" cmpd="sng">
              <a:solidFill>
                <a:srgbClr val="EF8600"/>
              </a:solidFill>
              <a:prstDash val="solid"/>
              <a:round/>
              <a:headEnd type="none" w="med" len="med"/>
              <a:tailEnd type="oval" w="lg" len="lg"/>
            </a:ln>
          </p:spPr>
        </p:cxnSp>
        <p:sp>
          <p:nvSpPr>
            <p:cNvPr id="35" name="Shape 195"/>
            <p:cNvSpPr txBox="1"/>
            <p:nvPr/>
          </p:nvSpPr>
          <p:spPr>
            <a:xfrm>
              <a:off x="7358082" y="2357436"/>
              <a:ext cx="1433166" cy="28575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ct val="25000"/>
                <a:buFont typeface="Arial"/>
                <a:buNone/>
              </a:pPr>
              <a:r>
                <a:rPr lang="zh-TW" altLang="en-US" sz="1200" i="0" u="none" strike="noStrike" cap="none" dirty="0" smtClean="0">
                  <a:solidFill>
                    <a:srgbClr val="0D0D0D"/>
                  </a:solidFill>
                  <a:latin typeface="微軟正黑體" pitchFamily="34" charset="-120"/>
                  <a:ea typeface="微軟正黑體" pitchFamily="34" charset="-120"/>
                  <a:sym typeface="Arial"/>
                </a:rPr>
                <a:t>系統重置</a:t>
              </a:r>
              <a:endParaRPr lang="zh-TW" sz="1200" i="0" u="none" strike="noStrike" cap="none" dirty="0">
                <a:solidFill>
                  <a:srgbClr val="0D0D0D"/>
                </a:solidFill>
                <a:latin typeface="微軟正黑體" pitchFamily="34" charset="-120"/>
                <a:ea typeface="微軟正黑體" pitchFamily="34" charset="-120"/>
                <a:sym typeface="Arial"/>
              </a:endParaRPr>
            </a:p>
          </p:txBody>
        </p:sp>
      </p:grpSp>
      <p:grpSp>
        <p:nvGrpSpPr>
          <p:cNvPr id="45" name="群組 44"/>
          <p:cNvGrpSpPr/>
          <p:nvPr/>
        </p:nvGrpSpPr>
        <p:grpSpPr>
          <a:xfrm>
            <a:off x="214282" y="2643188"/>
            <a:ext cx="2500330" cy="500066"/>
            <a:chOff x="214282" y="2643188"/>
            <a:chExt cx="2500330" cy="500066"/>
          </a:xfrm>
        </p:grpSpPr>
        <p:cxnSp>
          <p:nvCxnSpPr>
            <p:cNvPr id="14" name="Shape 181"/>
            <p:cNvCxnSpPr/>
            <p:nvPr/>
          </p:nvCxnSpPr>
          <p:spPr>
            <a:xfrm>
              <a:off x="1571604" y="2857502"/>
              <a:ext cx="1143008" cy="2823"/>
            </a:xfrm>
            <a:prstGeom prst="straightConnector1">
              <a:avLst/>
            </a:prstGeom>
            <a:noFill/>
            <a:ln w="19050" cap="flat" cmpd="sng">
              <a:solidFill>
                <a:srgbClr val="EF8600"/>
              </a:solidFill>
              <a:prstDash val="solid"/>
              <a:round/>
              <a:headEnd type="none" w="med" len="med"/>
              <a:tailEnd type="oval" w="lg" len="lg"/>
            </a:ln>
          </p:spPr>
        </p:cxnSp>
        <p:sp>
          <p:nvSpPr>
            <p:cNvPr id="36" name="Shape 180"/>
            <p:cNvSpPr txBox="1"/>
            <p:nvPr/>
          </p:nvSpPr>
          <p:spPr>
            <a:xfrm>
              <a:off x="214282" y="2643188"/>
              <a:ext cx="1500198" cy="50006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lvl="0">
                <a:buClr>
                  <a:schemeClr val="dk1"/>
                </a:buClr>
                <a:buSzPct val="25000"/>
              </a:pPr>
              <a:r>
                <a:rPr lang="en-US" altLang="zh-TW" sz="1200" dirty="0" smtClean="0">
                  <a:solidFill>
                    <a:srgbClr val="0D0D0D"/>
                  </a:solidFill>
                  <a:latin typeface="微軟正黑體" pitchFamily="34" charset="-120"/>
                  <a:ea typeface="微軟正黑體" pitchFamily="34" charset="-120"/>
                </a:rPr>
                <a:t> 2</a:t>
              </a:r>
              <a:r>
                <a:rPr lang="zh-TW" altLang="en-US" sz="1200" dirty="0" smtClean="0">
                  <a:solidFill>
                    <a:srgbClr val="0D0D0D"/>
                  </a:solidFill>
                  <a:latin typeface="微軟正黑體" pitchFamily="34" charset="-120"/>
                  <a:ea typeface="微軟正黑體" pitchFamily="34" charset="-120"/>
                </a:rPr>
                <a:t> </a:t>
              </a:r>
              <a:r>
                <a:rPr lang="en-US" altLang="zh-TW" sz="1200" dirty="0" smtClean="0">
                  <a:solidFill>
                    <a:srgbClr val="0D0D0D"/>
                  </a:solidFill>
                  <a:latin typeface="微軟正黑體" pitchFamily="34" charset="-120"/>
                  <a:ea typeface="微軟正黑體" pitchFamily="34" charset="-120"/>
                </a:rPr>
                <a:t>x SATA 6Gb/s SSD </a:t>
              </a:r>
              <a:r>
                <a:rPr lang="zh-TW" altLang="en-US" sz="1200" dirty="0" smtClean="0">
                  <a:solidFill>
                    <a:srgbClr val="0D0D0D"/>
                  </a:solidFill>
                  <a:latin typeface="微軟正黑體" pitchFamily="34" charset="-120"/>
                  <a:ea typeface="微軟正黑體" pitchFamily="34" charset="-120"/>
                </a:rPr>
                <a:t>或硬碟插槽</a:t>
              </a:r>
              <a:endParaRPr lang="zh-TW" altLang="en-US" sz="1200" dirty="0">
                <a:solidFill>
                  <a:srgbClr val="0D0D0D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grpSp>
        <p:nvGrpSpPr>
          <p:cNvPr id="46" name="群組 45"/>
          <p:cNvGrpSpPr/>
          <p:nvPr/>
        </p:nvGrpSpPr>
        <p:grpSpPr>
          <a:xfrm>
            <a:off x="857224" y="3357568"/>
            <a:ext cx="1357322" cy="285752"/>
            <a:chOff x="857224" y="3357568"/>
            <a:chExt cx="1357322" cy="285752"/>
          </a:xfrm>
        </p:grpSpPr>
        <p:sp>
          <p:nvSpPr>
            <p:cNvPr id="27" name="Shape 195"/>
            <p:cNvSpPr txBox="1"/>
            <p:nvPr/>
          </p:nvSpPr>
          <p:spPr>
            <a:xfrm>
              <a:off x="857224" y="3357568"/>
              <a:ext cx="785818" cy="28575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lvl="0">
                <a:buClr>
                  <a:srgbClr val="595959"/>
                </a:buClr>
                <a:buSzPct val="25000"/>
              </a:pPr>
              <a:r>
                <a:rPr lang="zh-TW" altLang="en-US" sz="1200" dirty="0" smtClean="0">
                  <a:solidFill>
                    <a:srgbClr val="0D0D0D"/>
                  </a:solidFill>
                  <a:latin typeface="微軟正黑體" pitchFamily="34" charset="-120"/>
                  <a:ea typeface="微軟正黑體" pitchFamily="34" charset="-120"/>
                </a:rPr>
                <a:t>電源鍵</a:t>
              </a:r>
              <a:endParaRPr lang="zh-TW" altLang="en-US" sz="1200" dirty="0">
                <a:solidFill>
                  <a:srgbClr val="0D0D0D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cxnSp>
          <p:nvCxnSpPr>
            <p:cNvPr id="28" name="Shape 181"/>
            <p:cNvCxnSpPr/>
            <p:nvPr/>
          </p:nvCxnSpPr>
          <p:spPr>
            <a:xfrm>
              <a:off x="1571604" y="3500444"/>
              <a:ext cx="642942" cy="1588"/>
            </a:xfrm>
            <a:prstGeom prst="straightConnector1">
              <a:avLst/>
            </a:prstGeom>
            <a:noFill/>
            <a:ln w="19050" cap="flat" cmpd="sng">
              <a:solidFill>
                <a:srgbClr val="EF8600"/>
              </a:solidFill>
              <a:prstDash val="solid"/>
              <a:round/>
              <a:headEnd type="none" w="med" len="med"/>
              <a:tailEnd type="oval" w="lg" len="lg"/>
            </a:ln>
          </p:spPr>
        </p:cxnSp>
      </p:grpSp>
      <p:grpSp>
        <p:nvGrpSpPr>
          <p:cNvPr id="47" name="群組 46"/>
          <p:cNvGrpSpPr/>
          <p:nvPr/>
        </p:nvGrpSpPr>
        <p:grpSpPr>
          <a:xfrm>
            <a:off x="571472" y="3643320"/>
            <a:ext cx="2000264" cy="857256"/>
            <a:chOff x="571472" y="3643320"/>
            <a:chExt cx="2000264" cy="857256"/>
          </a:xfrm>
        </p:grpSpPr>
        <p:sp>
          <p:nvSpPr>
            <p:cNvPr id="25" name="Shape 195"/>
            <p:cNvSpPr txBox="1"/>
            <p:nvPr/>
          </p:nvSpPr>
          <p:spPr>
            <a:xfrm>
              <a:off x="571472" y="3857634"/>
              <a:ext cx="1071570" cy="64294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>
                <a:buClr>
                  <a:srgbClr val="595959"/>
                </a:buClr>
                <a:buSzPct val="25000"/>
              </a:pPr>
              <a:r>
                <a:rPr lang="zh-TW" sz="1200" i="0" u="none" strike="noStrike" cap="none" dirty="0">
                  <a:solidFill>
                    <a:srgbClr val="0D0D0D"/>
                  </a:solidFill>
                  <a:latin typeface="微軟正黑體" pitchFamily="34" charset="-120"/>
                  <a:ea typeface="微軟正黑體" pitchFamily="34" charset="-120"/>
                  <a:sym typeface="Arial"/>
                </a:rPr>
                <a:t>USB 3.</a:t>
              </a:r>
              <a:r>
                <a:rPr lang="zh-TW" sz="1200" i="0" u="none" strike="noStrike" cap="none" dirty="0" smtClean="0">
                  <a:solidFill>
                    <a:srgbClr val="0D0D0D"/>
                  </a:solidFill>
                  <a:latin typeface="微軟正黑體" pitchFamily="34" charset="-120"/>
                  <a:ea typeface="微軟正黑體" pitchFamily="34" charset="-120"/>
                  <a:sym typeface="Arial"/>
                </a:rPr>
                <a:t>0</a:t>
              </a:r>
              <a:r>
                <a:rPr lang="zh-TW" altLang="en-US" sz="1200" i="0" u="none" strike="noStrike" cap="none" dirty="0" smtClean="0">
                  <a:solidFill>
                    <a:srgbClr val="0D0D0D"/>
                  </a:solidFill>
                  <a:latin typeface="微軟正黑體" pitchFamily="34" charset="-120"/>
                  <a:ea typeface="微軟正黑體" pitchFamily="34" charset="-120"/>
                  <a:sym typeface="Arial"/>
                </a:rPr>
                <a:t> </a:t>
              </a:r>
              <a:r>
                <a:rPr lang="en-US" altLang="zh-TW" sz="1200" i="0" u="none" strike="noStrike" cap="none" dirty="0" smtClean="0">
                  <a:solidFill>
                    <a:srgbClr val="0D0D0D"/>
                  </a:solidFill>
                  <a:latin typeface="微軟正黑體" pitchFamily="34" charset="-120"/>
                  <a:ea typeface="微軟正黑體" pitchFamily="34" charset="-120"/>
                  <a:sym typeface="Arial"/>
                </a:rPr>
                <a:t>&amp;</a:t>
              </a:r>
            </a:p>
            <a:p>
              <a:pPr>
                <a:buClr>
                  <a:srgbClr val="595959"/>
                </a:buClr>
                <a:buSzPct val="25000"/>
              </a:pPr>
              <a:r>
                <a:rPr lang="zh-TW" altLang="en-US" sz="1200" dirty="0" smtClean="0">
                  <a:solidFill>
                    <a:srgbClr val="0D0D0D"/>
                  </a:solidFill>
                  <a:latin typeface="微軟正黑體" pitchFamily="34" charset="-120"/>
                  <a:ea typeface="微軟正黑體" pitchFamily="34" charset="-120"/>
                </a:rPr>
                <a:t>備份鍵</a:t>
              </a: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ct val="25000"/>
                <a:buFont typeface="Arial"/>
                <a:buNone/>
              </a:pPr>
              <a:r>
                <a:rPr lang="zh-TW" sz="1200" i="0" u="none" strike="noStrike" cap="none" dirty="0" smtClean="0">
                  <a:solidFill>
                    <a:srgbClr val="0D0D0D"/>
                  </a:solidFill>
                  <a:latin typeface="微軟正黑體" pitchFamily="34" charset="-120"/>
                  <a:ea typeface="微軟正黑體" pitchFamily="34" charset="-120"/>
                  <a:sym typeface="Arial"/>
                </a:rPr>
                <a:t> </a:t>
              </a:r>
              <a:endParaRPr lang="zh-TW" sz="1200" i="0" u="none" strike="noStrike" cap="none" dirty="0">
                <a:solidFill>
                  <a:srgbClr val="0D0D0D"/>
                </a:solidFill>
                <a:latin typeface="微軟正黑體" pitchFamily="34" charset="-120"/>
                <a:ea typeface="微軟正黑體" pitchFamily="34" charset="-120"/>
                <a:sym typeface="Arial"/>
              </a:endParaRPr>
            </a:p>
          </p:txBody>
        </p:sp>
        <p:cxnSp>
          <p:nvCxnSpPr>
            <p:cNvPr id="38" name="Shape 181"/>
            <p:cNvCxnSpPr/>
            <p:nvPr/>
          </p:nvCxnSpPr>
          <p:spPr>
            <a:xfrm>
              <a:off x="1571604" y="4071948"/>
              <a:ext cx="571504" cy="1588"/>
            </a:xfrm>
            <a:prstGeom prst="straightConnector1">
              <a:avLst/>
            </a:prstGeom>
            <a:noFill/>
            <a:ln w="19050" cap="flat" cmpd="sng">
              <a:solidFill>
                <a:srgbClr val="EF8600"/>
              </a:solidFill>
              <a:prstDash val="solid"/>
              <a:round/>
              <a:headEnd type="none" w="med" len="med"/>
              <a:tailEnd type="oval" w="lg" len="lg"/>
            </a:ln>
          </p:spPr>
        </p:cxnSp>
        <p:sp>
          <p:nvSpPr>
            <p:cNvPr id="44" name="圓角矩形 43"/>
            <p:cNvSpPr/>
            <p:nvPr/>
          </p:nvSpPr>
          <p:spPr>
            <a:xfrm>
              <a:off x="2143108" y="3643320"/>
              <a:ext cx="428628" cy="857256"/>
            </a:xfrm>
            <a:prstGeom prst="roundRect">
              <a:avLst>
                <a:gd name="adj" fmla="val 4726"/>
              </a:avLst>
            </a:prstGeom>
            <a:noFill/>
            <a:ln w="1905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dirty="0" smtClean="0"/>
                <a:t> </a:t>
              </a:r>
              <a:endParaRPr lang="zh-TW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839474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TS-431P2 </a:t>
            </a:r>
            <a:r>
              <a:rPr lang="zh-TW" altLang="en-US" dirty="0" smtClean="0"/>
              <a:t>硬體</a:t>
            </a:r>
            <a:r>
              <a:rPr lang="zh-TW" altLang="en-US" dirty="0" smtClean="0">
                <a:solidFill>
                  <a:srgbClr val="FFFFFF"/>
                </a:solidFill>
                <a:cs typeface="Arial"/>
                <a:sym typeface="Arial"/>
              </a:rPr>
              <a:t>配置</a:t>
            </a:r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29" y="1071553"/>
            <a:ext cx="3032468" cy="3466110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7686" y="1071552"/>
            <a:ext cx="3062216" cy="3500462"/>
          </a:xfrm>
          <a:prstGeom prst="rect">
            <a:avLst/>
          </a:prstGeom>
        </p:spPr>
      </p:pic>
      <p:grpSp>
        <p:nvGrpSpPr>
          <p:cNvPr id="51" name="群組 50"/>
          <p:cNvGrpSpPr/>
          <p:nvPr/>
        </p:nvGrpSpPr>
        <p:grpSpPr>
          <a:xfrm>
            <a:off x="5232602" y="3500444"/>
            <a:ext cx="3697116" cy="500066"/>
            <a:chOff x="5232602" y="3500444"/>
            <a:chExt cx="3697116" cy="500066"/>
          </a:xfrm>
        </p:grpSpPr>
        <p:cxnSp>
          <p:nvCxnSpPr>
            <p:cNvPr id="15" name="Shape 181"/>
            <p:cNvCxnSpPr/>
            <p:nvPr/>
          </p:nvCxnSpPr>
          <p:spPr>
            <a:xfrm rot="10800000" flipV="1">
              <a:off x="5232602" y="3786196"/>
              <a:ext cx="2357454" cy="214314"/>
            </a:xfrm>
            <a:prstGeom prst="bentConnector3">
              <a:avLst>
                <a:gd name="adj1" fmla="val 31391"/>
              </a:avLst>
            </a:prstGeom>
            <a:noFill/>
            <a:ln w="19050" cap="flat" cmpd="sng">
              <a:solidFill>
                <a:srgbClr val="EF8600"/>
              </a:solidFill>
              <a:prstDash val="solid"/>
              <a:round/>
              <a:headEnd type="none" w="med" len="med"/>
              <a:tailEnd type="oval" w="lg" len="lg"/>
            </a:ln>
          </p:spPr>
        </p:cxnSp>
        <p:sp>
          <p:nvSpPr>
            <p:cNvPr id="17" name="矩形 16"/>
            <p:cNvSpPr/>
            <p:nvPr/>
          </p:nvSpPr>
          <p:spPr>
            <a:xfrm>
              <a:off x="7572428" y="3500444"/>
              <a:ext cx="135729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TW" sz="1200" dirty="0" smtClean="0">
                  <a:solidFill>
                    <a:srgbClr val="0D0D0D"/>
                  </a:solidFill>
                  <a:latin typeface="微軟正黑體" pitchFamily="34" charset="-120"/>
                  <a:ea typeface="微軟正黑體" pitchFamily="34" charset="-120"/>
                </a:rPr>
                <a:t>Kensington</a:t>
              </a:r>
            </a:p>
            <a:p>
              <a:r>
                <a:rPr lang="zh-TW" altLang="en-US" sz="1200" dirty="0">
                  <a:solidFill>
                    <a:srgbClr val="0D0D0D"/>
                  </a:solidFill>
                  <a:latin typeface="微軟正黑體" pitchFamily="34" charset="-120"/>
                  <a:ea typeface="微軟正黑體" pitchFamily="34" charset="-120"/>
                </a:rPr>
                <a:t>安全鎖</a:t>
              </a:r>
              <a:endParaRPr lang="zh-TW" altLang="en-US" sz="1200" dirty="0" smtClean="0">
                <a:solidFill>
                  <a:srgbClr val="0D0D0D"/>
                </a:solidFill>
              </a:endParaRPr>
            </a:p>
          </p:txBody>
        </p:sp>
      </p:grpSp>
      <p:grpSp>
        <p:nvGrpSpPr>
          <p:cNvPr id="40" name="群組 39"/>
          <p:cNvGrpSpPr/>
          <p:nvPr/>
        </p:nvGrpSpPr>
        <p:grpSpPr>
          <a:xfrm>
            <a:off x="142844" y="1500180"/>
            <a:ext cx="1428760" cy="1143008"/>
            <a:chOff x="142844" y="1500180"/>
            <a:chExt cx="1428760" cy="1143008"/>
          </a:xfrm>
        </p:grpSpPr>
        <p:sp>
          <p:nvSpPr>
            <p:cNvPr id="7" name="Shape 180"/>
            <p:cNvSpPr txBox="1"/>
            <p:nvPr/>
          </p:nvSpPr>
          <p:spPr>
            <a:xfrm>
              <a:off x="142844" y="1500180"/>
              <a:ext cx="1285884" cy="114300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>
                <a:buClr>
                  <a:srgbClr val="595959"/>
                </a:buClr>
                <a:buSzPct val="25000"/>
              </a:pPr>
              <a:r>
                <a:rPr lang="zh-TW" sz="1200" i="0" u="none" strike="noStrike" cap="none" dirty="0">
                  <a:solidFill>
                    <a:srgbClr val="0D0D0D"/>
                  </a:solidFill>
                  <a:latin typeface="微軟正黑體" pitchFamily="34" charset="-120"/>
                  <a:ea typeface="微軟正黑體" pitchFamily="34" charset="-120"/>
                  <a:sym typeface="Arial"/>
                </a:rPr>
                <a:t>可調整亮度的 LED 燈號</a:t>
              </a:r>
              <a:r>
                <a:rPr lang="zh-TW" sz="1200" i="0" u="none" strike="noStrike" cap="none" dirty="0" smtClean="0">
                  <a:solidFill>
                    <a:srgbClr val="0D0D0D"/>
                  </a:solidFill>
                  <a:latin typeface="微軟正黑體" pitchFamily="34" charset="-120"/>
                  <a:ea typeface="微軟正黑體" pitchFamily="34" charset="-120"/>
                  <a:sym typeface="Arial"/>
                </a:rPr>
                <a:t>:</a:t>
              </a:r>
              <a:r>
                <a:rPr lang="en-US" altLang="zh-TW" sz="1200" i="0" u="none" strike="noStrike" cap="none" dirty="0" smtClean="0">
                  <a:solidFill>
                    <a:srgbClr val="0D0D0D"/>
                  </a:solidFill>
                  <a:latin typeface="微軟正黑體" pitchFamily="34" charset="-120"/>
                  <a:ea typeface="微軟正黑體" pitchFamily="34" charset="-120"/>
                  <a:sym typeface="Arial"/>
                </a:rPr>
                <a:t> </a:t>
              </a:r>
              <a:r>
                <a:rPr lang="en-US" altLang="zh-TW" sz="12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STATUS, LAN, USB,</a:t>
              </a:r>
              <a:r>
                <a:rPr lang="zh-TW" altLang="en-US" sz="12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 </a:t>
              </a:r>
              <a:r>
                <a:rPr lang="en-US" altLang="zh-TW" sz="12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HDD1-4</a:t>
              </a:r>
              <a:endParaRPr lang="zh-TW" altLang="en-US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ct val="25000"/>
                <a:buFont typeface="Arial"/>
                <a:buNone/>
              </a:pPr>
              <a:endParaRPr lang="zh-TW" sz="1200" i="0" u="none" strike="noStrike" cap="none" dirty="0">
                <a:solidFill>
                  <a:srgbClr val="0D0D0D"/>
                </a:solidFill>
                <a:latin typeface="微軟正黑體" pitchFamily="34" charset="-120"/>
                <a:ea typeface="微軟正黑體" pitchFamily="34" charset="-120"/>
                <a:sym typeface="Arial"/>
              </a:endParaRPr>
            </a:p>
          </p:txBody>
        </p:sp>
        <p:cxnSp>
          <p:nvCxnSpPr>
            <p:cNvPr id="46" name="Shape 181"/>
            <p:cNvCxnSpPr/>
            <p:nvPr/>
          </p:nvCxnSpPr>
          <p:spPr>
            <a:xfrm>
              <a:off x="1145109" y="1857368"/>
              <a:ext cx="426495" cy="2"/>
            </a:xfrm>
            <a:prstGeom prst="straightConnector1">
              <a:avLst/>
            </a:prstGeom>
            <a:noFill/>
            <a:ln w="19050" cap="flat" cmpd="sng">
              <a:solidFill>
                <a:srgbClr val="EF8600"/>
              </a:solidFill>
              <a:prstDash val="solid"/>
              <a:round/>
              <a:headEnd type="none" w="med" len="med"/>
              <a:tailEnd type="oval" w="lg" len="lg"/>
            </a:ln>
          </p:spPr>
        </p:cxnSp>
      </p:grpSp>
      <p:grpSp>
        <p:nvGrpSpPr>
          <p:cNvPr id="52" name="群組 51"/>
          <p:cNvGrpSpPr/>
          <p:nvPr/>
        </p:nvGrpSpPr>
        <p:grpSpPr>
          <a:xfrm>
            <a:off x="6786578" y="3147814"/>
            <a:ext cx="2232238" cy="495506"/>
            <a:chOff x="6786578" y="3147814"/>
            <a:chExt cx="2232238" cy="495506"/>
          </a:xfrm>
        </p:grpSpPr>
        <p:sp>
          <p:nvSpPr>
            <p:cNvPr id="20" name="Shape 180"/>
            <p:cNvSpPr txBox="1"/>
            <p:nvPr/>
          </p:nvSpPr>
          <p:spPr>
            <a:xfrm>
              <a:off x="7590056" y="3147814"/>
              <a:ext cx="1428760" cy="29729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ct val="25000"/>
                <a:buFont typeface="Arial"/>
                <a:buNone/>
              </a:pPr>
              <a:r>
                <a:rPr lang="en-US" altLang="zh-TW" sz="1200" i="0" u="none" strike="noStrike" cap="none" dirty="0" smtClean="0">
                  <a:solidFill>
                    <a:srgbClr val="0D0D0D"/>
                  </a:solidFill>
                  <a:latin typeface="微軟正黑體" pitchFamily="34" charset="-120"/>
                  <a:ea typeface="微軟正黑體" pitchFamily="34" charset="-120"/>
                  <a:sym typeface="Arial"/>
                </a:rPr>
                <a:t>2 x USB 3.0</a:t>
              </a:r>
              <a:r>
                <a:rPr lang="zh-TW" altLang="en-US" sz="1200" i="0" u="none" strike="noStrike" cap="none" dirty="0" smtClean="0">
                  <a:solidFill>
                    <a:srgbClr val="0D0D0D"/>
                  </a:solidFill>
                  <a:latin typeface="微軟正黑體" pitchFamily="34" charset="-120"/>
                  <a:ea typeface="微軟正黑體" pitchFamily="34" charset="-120"/>
                  <a:sym typeface="Arial"/>
                </a:rPr>
                <a:t>埠</a:t>
              </a:r>
              <a:endParaRPr lang="zh-TW" sz="1200" i="0" u="none" strike="noStrike" cap="none" dirty="0">
                <a:solidFill>
                  <a:srgbClr val="0D0D0D"/>
                </a:solidFill>
                <a:latin typeface="微軟正黑體" pitchFamily="34" charset="-120"/>
                <a:ea typeface="微軟正黑體" pitchFamily="34" charset="-120"/>
                <a:sym typeface="Arial"/>
              </a:endParaRPr>
            </a:p>
          </p:txBody>
        </p:sp>
        <p:grpSp>
          <p:nvGrpSpPr>
            <p:cNvPr id="50" name="群組 49"/>
            <p:cNvGrpSpPr/>
            <p:nvPr/>
          </p:nvGrpSpPr>
          <p:grpSpPr>
            <a:xfrm>
              <a:off x="6786578" y="3286130"/>
              <a:ext cx="803478" cy="357190"/>
              <a:chOff x="6786578" y="3286130"/>
              <a:chExt cx="803478" cy="357190"/>
            </a:xfrm>
          </p:grpSpPr>
          <p:cxnSp>
            <p:nvCxnSpPr>
              <p:cNvPr id="11" name="Shape 181"/>
              <p:cNvCxnSpPr>
                <a:stCxn id="20" idx="1"/>
              </p:cNvCxnSpPr>
              <p:nvPr/>
            </p:nvCxnSpPr>
            <p:spPr>
              <a:xfrm rot="10800000" flipV="1">
                <a:off x="7215206" y="3296460"/>
                <a:ext cx="374850" cy="176686"/>
              </a:xfrm>
              <a:prstGeom prst="bentConnector3">
                <a:avLst>
                  <a:gd name="adj1" fmla="val 50000"/>
                </a:avLst>
              </a:prstGeom>
              <a:noFill/>
              <a:ln w="19050" cap="flat" cmpd="sng">
                <a:solidFill>
                  <a:srgbClr val="EF8600"/>
                </a:solidFill>
                <a:prstDash val="solid"/>
                <a:round/>
                <a:headEnd type="none" w="med" len="med"/>
                <a:tailEnd type="oval" w="lg" len="lg"/>
              </a:ln>
            </p:spPr>
          </p:cxnSp>
          <p:sp>
            <p:nvSpPr>
              <p:cNvPr id="48" name="圓角矩形 47"/>
              <p:cNvSpPr/>
              <p:nvPr/>
            </p:nvSpPr>
            <p:spPr>
              <a:xfrm>
                <a:off x="6786578" y="3286130"/>
                <a:ext cx="428628" cy="357190"/>
              </a:xfrm>
              <a:prstGeom prst="roundRect">
                <a:avLst>
                  <a:gd name="adj" fmla="val 4726"/>
                </a:avLst>
              </a:prstGeom>
              <a:noFill/>
              <a:ln w="1905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dirty="0" smtClean="0"/>
                  <a:t> </a:t>
                </a:r>
                <a:endParaRPr lang="zh-TW" altLang="en-US" dirty="0"/>
              </a:p>
            </p:txBody>
          </p:sp>
        </p:grpSp>
      </p:grpSp>
      <p:grpSp>
        <p:nvGrpSpPr>
          <p:cNvPr id="49" name="群組 48"/>
          <p:cNvGrpSpPr/>
          <p:nvPr/>
        </p:nvGrpSpPr>
        <p:grpSpPr>
          <a:xfrm>
            <a:off x="6786578" y="2643188"/>
            <a:ext cx="2456676" cy="648642"/>
            <a:chOff x="6786578" y="2643188"/>
            <a:chExt cx="2456676" cy="648642"/>
          </a:xfrm>
        </p:grpSpPr>
        <p:sp>
          <p:nvSpPr>
            <p:cNvPr id="18" name="Shape 180"/>
            <p:cNvSpPr txBox="1"/>
            <p:nvPr/>
          </p:nvSpPr>
          <p:spPr>
            <a:xfrm>
              <a:off x="7590056" y="2720326"/>
              <a:ext cx="1653198" cy="57150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lvl="0">
                <a:buClr>
                  <a:srgbClr val="595959"/>
                </a:buClr>
                <a:buSzPct val="25000"/>
              </a:pPr>
              <a:r>
                <a:rPr lang="en-US" altLang="zh-TW" sz="1200" dirty="0" smtClean="0">
                  <a:solidFill>
                    <a:srgbClr val="0D0D0D"/>
                  </a:solidFill>
                  <a:latin typeface="微軟正黑體" pitchFamily="34" charset="-120"/>
                  <a:ea typeface="微軟正黑體" pitchFamily="34" charset="-120"/>
                </a:rPr>
                <a:t>2 x </a:t>
              </a:r>
              <a:r>
                <a:rPr lang="en-US" altLang="zh-TW" sz="1200" dirty="0" err="1" smtClean="0">
                  <a:solidFill>
                    <a:srgbClr val="0D0D0D"/>
                  </a:solidFill>
                  <a:latin typeface="微軟正黑體" pitchFamily="34" charset="-120"/>
                  <a:ea typeface="微軟正黑體" pitchFamily="34" charset="-120"/>
                </a:rPr>
                <a:t>GbE</a:t>
              </a:r>
              <a:r>
                <a:rPr lang="en-US" altLang="zh-TW" sz="1200" dirty="0" smtClean="0">
                  <a:solidFill>
                    <a:srgbClr val="0D0D0D"/>
                  </a:solidFill>
                  <a:latin typeface="微軟正黑體" pitchFamily="34" charset="-120"/>
                  <a:ea typeface="微軟正黑體" pitchFamily="34" charset="-120"/>
                </a:rPr>
                <a:t> RJ-45</a:t>
              </a:r>
            </a:p>
            <a:p>
              <a:pPr lvl="0">
                <a:buClr>
                  <a:srgbClr val="595959"/>
                </a:buClr>
                <a:buSzPct val="25000"/>
              </a:pPr>
              <a:r>
                <a:rPr lang="zh-TW" altLang="en-US" sz="1200" dirty="0" smtClean="0">
                  <a:solidFill>
                    <a:srgbClr val="0D0D0D"/>
                  </a:solidFill>
                  <a:latin typeface="微軟正黑體" pitchFamily="34" charset="-120"/>
                  <a:ea typeface="微軟正黑體" pitchFamily="34" charset="-120"/>
                </a:rPr>
                <a:t>傳輸埠</a:t>
              </a:r>
              <a:endParaRPr lang="zh-TW" altLang="en-US" sz="1200" dirty="0">
                <a:solidFill>
                  <a:srgbClr val="0D0D0D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47" name="圓角矩形 46"/>
            <p:cNvSpPr/>
            <p:nvPr/>
          </p:nvSpPr>
          <p:spPr>
            <a:xfrm>
              <a:off x="6786578" y="2643188"/>
              <a:ext cx="428628" cy="642942"/>
            </a:xfrm>
            <a:prstGeom prst="roundRect">
              <a:avLst>
                <a:gd name="adj" fmla="val 4726"/>
              </a:avLst>
            </a:prstGeom>
            <a:noFill/>
            <a:ln w="1905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53" name="Shape 181"/>
            <p:cNvCxnSpPr/>
            <p:nvPr/>
          </p:nvCxnSpPr>
          <p:spPr>
            <a:xfrm rot="10800000" flipV="1">
              <a:off x="7215206" y="2928940"/>
              <a:ext cx="428628" cy="2"/>
            </a:xfrm>
            <a:prstGeom prst="straightConnector1">
              <a:avLst/>
            </a:prstGeom>
            <a:noFill/>
            <a:ln w="19050" cap="flat" cmpd="sng">
              <a:solidFill>
                <a:srgbClr val="EF8600"/>
              </a:solidFill>
              <a:prstDash val="solid"/>
              <a:round/>
              <a:headEnd type="none" w="med" len="med"/>
              <a:tailEnd type="oval" w="lg" len="lg"/>
            </a:ln>
          </p:spPr>
        </p:cxnSp>
      </p:grpSp>
      <p:grpSp>
        <p:nvGrpSpPr>
          <p:cNvPr id="44" name="群組 43"/>
          <p:cNvGrpSpPr/>
          <p:nvPr/>
        </p:nvGrpSpPr>
        <p:grpSpPr>
          <a:xfrm>
            <a:off x="5857884" y="1482370"/>
            <a:ext cx="3296958" cy="660752"/>
            <a:chOff x="5857884" y="1482370"/>
            <a:chExt cx="3296958" cy="660752"/>
          </a:xfrm>
        </p:grpSpPr>
        <p:cxnSp>
          <p:nvCxnSpPr>
            <p:cNvPr id="69" name="Shape 181"/>
            <p:cNvCxnSpPr/>
            <p:nvPr/>
          </p:nvCxnSpPr>
          <p:spPr>
            <a:xfrm rot="10800000" flipV="1">
              <a:off x="5857884" y="1613392"/>
              <a:ext cx="1785950" cy="529730"/>
            </a:xfrm>
            <a:prstGeom prst="bentConnector3">
              <a:avLst>
                <a:gd name="adj1" fmla="val 100878"/>
              </a:avLst>
            </a:prstGeom>
            <a:noFill/>
            <a:ln w="19050" cap="flat" cmpd="sng">
              <a:solidFill>
                <a:srgbClr val="EF8600"/>
              </a:solidFill>
              <a:prstDash val="solid"/>
              <a:round/>
              <a:headEnd type="none" w="med" len="med"/>
              <a:tailEnd type="oval" w="lg" len="lg"/>
            </a:ln>
          </p:spPr>
        </p:cxnSp>
        <p:sp>
          <p:nvSpPr>
            <p:cNvPr id="70" name="Shape 180"/>
            <p:cNvSpPr txBox="1"/>
            <p:nvPr/>
          </p:nvSpPr>
          <p:spPr>
            <a:xfrm>
              <a:off x="7572396" y="1482370"/>
              <a:ext cx="1582446" cy="3693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ct val="25000"/>
                <a:buFont typeface="Arial"/>
                <a:buNone/>
              </a:pPr>
              <a:r>
                <a:rPr lang="en-US" altLang="zh-TW" sz="1200" i="0" u="none" strike="noStrike" cap="none" dirty="0" smtClean="0">
                  <a:solidFill>
                    <a:srgbClr val="0D0D0D"/>
                  </a:solidFill>
                  <a:latin typeface="微軟正黑體" pitchFamily="34" charset="-120"/>
                  <a:ea typeface="微軟正黑體" pitchFamily="34" charset="-120"/>
                  <a:sym typeface="Arial"/>
                </a:rPr>
                <a:t>12cm </a:t>
              </a:r>
              <a:r>
                <a:rPr lang="zh-TW" altLang="en-US" sz="1200" i="0" u="none" strike="noStrike" cap="none" dirty="0" smtClean="0">
                  <a:solidFill>
                    <a:srgbClr val="0D0D0D"/>
                  </a:solidFill>
                  <a:latin typeface="微軟正黑體" pitchFamily="34" charset="-120"/>
                  <a:ea typeface="微軟正黑體" pitchFamily="34" charset="-120"/>
                  <a:sym typeface="Arial"/>
                </a:rPr>
                <a:t>系統風扇</a:t>
              </a:r>
              <a:endParaRPr lang="zh-TW" sz="1200" i="0" u="none" strike="noStrike" cap="none" dirty="0">
                <a:solidFill>
                  <a:srgbClr val="0D0D0D"/>
                </a:solidFill>
                <a:latin typeface="微軟正黑體" pitchFamily="34" charset="-120"/>
                <a:ea typeface="微軟正黑體" pitchFamily="34" charset="-120"/>
                <a:sym typeface="Arial"/>
              </a:endParaRPr>
            </a:p>
          </p:txBody>
        </p:sp>
      </p:grpSp>
      <p:grpSp>
        <p:nvGrpSpPr>
          <p:cNvPr id="45" name="群組 44"/>
          <p:cNvGrpSpPr/>
          <p:nvPr/>
        </p:nvGrpSpPr>
        <p:grpSpPr>
          <a:xfrm>
            <a:off x="7072330" y="1928808"/>
            <a:ext cx="1933232" cy="714380"/>
            <a:chOff x="7143768" y="1928808"/>
            <a:chExt cx="1861794" cy="714380"/>
          </a:xfrm>
        </p:grpSpPr>
        <p:sp>
          <p:nvSpPr>
            <p:cNvPr id="71" name="Shape 195"/>
            <p:cNvSpPr txBox="1"/>
            <p:nvPr/>
          </p:nvSpPr>
          <p:spPr>
            <a:xfrm>
              <a:off x="7572396" y="2285998"/>
              <a:ext cx="1433166" cy="35719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ct val="25000"/>
                <a:buFont typeface="Arial"/>
                <a:buNone/>
              </a:pPr>
              <a:r>
                <a:rPr lang="zh-TW" altLang="en-US" sz="1200" i="0" u="none" strike="noStrike" cap="none" dirty="0" smtClean="0">
                  <a:solidFill>
                    <a:srgbClr val="0D0D0D"/>
                  </a:solidFill>
                  <a:latin typeface="微軟正黑體" pitchFamily="34" charset="-120"/>
                  <a:ea typeface="微軟正黑體" pitchFamily="34" charset="-120"/>
                  <a:sym typeface="Arial"/>
                </a:rPr>
                <a:t>系統重置</a:t>
              </a:r>
              <a:endParaRPr lang="zh-TW" sz="1200" i="0" u="none" strike="noStrike" cap="none" dirty="0">
                <a:solidFill>
                  <a:srgbClr val="0D0D0D"/>
                </a:solidFill>
                <a:latin typeface="微軟正黑體" pitchFamily="34" charset="-120"/>
                <a:ea typeface="微軟正黑體" pitchFamily="34" charset="-120"/>
                <a:sym typeface="Arial"/>
              </a:endParaRPr>
            </a:p>
          </p:txBody>
        </p:sp>
        <p:cxnSp>
          <p:nvCxnSpPr>
            <p:cNvPr id="72" name="Shape 181"/>
            <p:cNvCxnSpPr/>
            <p:nvPr/>
          </p:nvCxnSpPr>
          <p:spPr>
            <a:xfrm rot="16200000" flipV="1">
              <a:off x="7143768" y="1928808"/>
              <a:ext cx="500066" cy="500066"/>
            </a:xfrm>
            <a:prstGeom prst="bentConnector3">
              <a:avLst>
                <a:gd name="adj1" fmla="val 1238"/>
              </a:avLst>
            </a:prstGeom>
            <a:noFill/>
            <a:ln w="19050" cap="flat" cmpd="sng">
              <a:solidFill>
                <a:srgbClr val="EF8600"/>
              </a:solidFill>
              <a:prstDash val="solid"/>
              <a:round/>
              <a:headEnd type="none" w="med" len="med"/>
              <a:tailEnd type="oval" w="lg" len="lg"/>
            </a:ln>
          </p:spPr>
        </p:cxnSp>
      </p:grpSp>
      <p:grpSp>
        <p:nvGrpSpPr>
          <p:cNvPr id="41" name="群組 40"/>
          <p:cNvGrpSpPr/>
          <p:nvPr/>
        </p:nvGrpSpPr>
        <p:grpSpPr>
          <a:xfrm>
            <a:off x="142844" y="2067694"/>
            <a:ext cx="3997108" cy="2088232"/>
            <a:chOff x="142844" y="2067694"/>
            <a:chExt cx="3997108" cy="2088232"/>
          </a:xfrm>
        </p:grpSpPr>
        <p:sp>
          <p:nvSpPr>
            <p:cNvPr id="26" name="Shape 180"/>
            <p:cNvSpPr txBox="1"/>
            <p:nvPr/>
          </p:nvSpPr>
          <p:spPr>
            <a:xfrm>
              <a:off x="142844" y="2643188"/>
              <a:ext cx="1571604" cy="64294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lvl="0">
                <a:buClr>
                  <a:schemeClr val="dk1"/>
                </a:buClr>
                <a:buSzPct val="25000"/>
              </a:pPr>
              <a:r>
                <a:rPr lang="en-US" altLang="zh-TW" sz="1200" dirty="0" smtClean="0">
                  <a:solidFill>
                    <a:srgbClr val="0D0D0D"/>
                  </a:solidFill>
                  <a:latin typeface="微軟正黑體" pitchFamily="34" charset="-120"/>
                  <a:ea typeface="微軟正黑體" pitchFamily="34" charset="-120"/>
                </a:rPr>
                <a:t>4 x SATA 6Gb/s SSD </a:t>
              </a:r>
              <a:r>
                <a:rPr lang="zh-TW" altLang="en-US" sz="1200" dirty="0" smtClean="0">
                  <a:solidFill>
                    <a:srgbClr val="0D0D0D"/>
                  </a:solidFill>
                  <a:latin typeface="微軟正黑體" pitchFamily="34" charset="-120"/>
                  <a:ea typeface="微軟正黑體" pitchFamily="34" charset="-120"/>
                </a:rPr>
                <a:t>或硬碟插槽</a:t>
              </a:r>
              <a:endParaRPr lang="zh-TW" altLang="en-US" sz="1200" dirty="0">
                <a:solidFill>
                  <a:srgbClr val="0D0D0D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cxnSp>
          <p:nvCxnSpPr>
            <p:cNvPr id="27" name="Shape 181"/>
            <p:cNvCxnSpPr/>
            <p:nvPr/>
          </p:nvCxnSpPr>
          <p:spPr>
            <a:xfrm>
              <a:off x="1428728" y="2857502"/>
              <a:ext cx="642942" cy="1588"/>
            </a:xfrm>
            <a:prstGeom prst="straightConnector1">
              <a:avLst/>
            </a:prstGeom>
            <a:noFill/>
            <a:ln w="19050" cap="flat" cmpd="sng">
              <a:solidFill>
                <a:srgbClr val="EF8600"/>
              </a:solidFill>
              <a:prstDash val="solid"/>
              <a:round/>
              <a:headEnd type="none" w="med" len="med"/>
              <a:tailEnd type="oval" w="lg" len="lg"/>
            </a:ln>
          </p:spPr>
        </p:cxnSp>
        <p:sp>
          <p:nvSpPr>
            <p:cNvPr id="28" name="圓角矩形 27"/>
            <p:cNvSpPr/>
            <p:nvPr/>
          </p:nvSpPr>
          <p:spPr>
            <a:xfrm>
              <a:off x="2051720" y="2067694"/>
              <a:ext cx="2088232" cy="2088232"/>
            </a:xfrm>
            <a:prstGeom prst="roundRect">
              <a:avLst>
                <a:gd name="adj" fmla="val 4726"/>
              </a:avLst>
            </a:prstGeom>
            <a:noFill/>
            <a:ln w="1905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dirty="0" smtClean="0"/>
                <a:t> </a:t>
              </a:r>
              <a:endParaRPr lang="zh-TW" altLang="en-US" dirty="0"/>
            </a:p>
          </p:txBody>
        </p:sp>
      </p:grpSp>
      <p:grpSp>
        <p:nvGrpSpPr>
          <p:cNvPr id="42" name="群組 41"/>
          <p:cNvGrpSpPr/>
          <p:nvPr/>
        </p:nvGrpSpPr>
        <p:grpSpPr>
          <a:xfrm>
            <a:off x="285720" y="3143254"/>
            <a:ext cx="1285884" cy="285752"/>
            <a:chOff x="285720" y="3143254"/>
            <a:chExt cx="1285884" cy="285752"/>
          </a:xfrm>
        </p:grpSpPr>
        <p:sp>
          <p:nvSpPr>
            <p:cNvPr id="29" name="Shape 195"/>
            <p:cNvSpPr txBox="1"/>
            <p:nvPr/>
          </p:nvSpPr>
          <p:spPr>
            <a:xfrm>
              <a:off x="285720" y="3143254"/>
              <a:ext cx="857256" cy="28575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lvl="0">
                <a:buClr>
                  <a:srgbClr val="595959"/>
                </a:buClr>
                <a:buSzPct val="25000"/>
              </a:pPr>
              <a:r>
                <a:rPr lang="zh-TW" altLang="en-US" sz="1200" dirty="0" smtClean="0">
                  <a:solidFill>
                    <a:srgbClr val="0D0D0D"/>
                  </a:solidFill>
                  <a:latin typeface="微軟正黑體" pitchFamily="34" charset="-120"/>
                  <a:ea typeface="微軟正黑體" pitchFamily="34" charset="-120"/>
                </a:rPr>
                <a:t>電源鍵</a:t>
              </a:r>
              <a:endParaRPr lang="zh-TW" altLang="en-US" sz="1200" dirty="0">
                <a:solidFill>
                  <a:srgbClr val="0D0D0D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cxnSp>
          <p:nvCxnSpPr>
            <p:cNvPr id="30" name="Shape 181"/>
            <p:cNvCxnSpPr/>
            <p:nvPr/>
          </p:nvCxnSpPr>
          <p:spPr>
            <a:xfrm>
              <a:off x="928662" y="3286130"/>
              <a:ext cx="642942" cy="1588"/>
            </a:xfrm>
            <a:prstGeom prst="straightConnector1">
              <a:avLst/>
            </a:prstGeom>
            <a:noFill/>
            <a:ln w="19050" cap="flat" cmpd="sng">
              <a:solidFill>
                <a:srgbClr val="EF8600"/>
              </a:solidFill>
              <a:prstDash val="solid"/>
              <a:round/>
              <a:headEnd type="none" w="med" len="med"/>
              <a:tailEnd type="oval" w="lg" len="lg"/>
            </a:ln>
          </p:spPr>
        </p:cxnSp>
      </p:grpSp>
      <p:grpSp>
        <p:nvGrpSpPr>
          <p:cNvPr id="43" name="群組 42"/>
          <p:cNvGrpSpPr/>
          <p:nvPr/>
        </p:nvGrpSpPr>
        <p:grpSpPr>
          <a:xfrm>
            <a:off x="142844" y="3429006"/>
            <a:ext cx="1857388" cy="857256"/>
            <a:chOff x="142844" y="3429006"/>
            <a:chExt cx="1857388" cy="857256"/>
          </a:xfrm>
        </p:grpSpPr>
        <p:sp>
          <p:nvSpPr>
            <p:cNvPr id="37" name="Shape 195"/>
            <p:cNvSpPr txBox="1"/>
            <p:nvPr/>
          </p:nvSpPr>
          <p:spPr>
            <a:xfrm>
              <a:off x="142844" y="3643320"/>
              <a:ext cx="928726" cy="64294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>
                <a:buClr>
                  <a:srgbClr val="595959"/>
                </a:buClr>
                <a:buSzPct val="25000"/>
              </a:pPr>
              <a:r>
                <a:rPr lang="zh-TW" sz="1200" i="0" u="none" strike="noStrike" cap="none" dirty="0">
                  <a:solidFill>
                    <a:srgbClr val="0D0D0D"/>
                  </a:solidFill>
                  <a:latin typeface="微軟正黑體" pitchFamily="34" charset="-120"/>
                  <a:ea typeface="微軟正黑體" pitchFamily="34" charset="-120"/>
                  <a:sym typeface="Arial"/>
                </a:rPr>
                <a:t>USB 3.</a:t>
              </a:r>
              <a:r>
                <a:rPr lang="zh-TW" sz="1200" i="0" u="none" strike="noStrike" cap="none" dirty="0" smtClean="0">
                  <a:solidFill>
                    <a:srgbClr val="0D0D0D"/>
                  </a:solidFill>
                  <a:latin typeface="微軟正黑體" pitchFamily="34" charset="-120"/>
                  <a:ea typeface="微軟正黑體" pitchFamily="34" charset="-120"/>
                  <a:sym typeface="Arial"/>
                </a:rPr>
                <a:t>0</a:t>
              </a:r>
              <a:r>
                <a:rPr lang="zh-TW" altLang="en-US" sz="1200" i="0" u="none" strike="noStrike" cap="none" dirty="0" smtClean="0">
                  <a:solidFill>
                    <a:srgbClr val="0D0D0D"/>
                  </a:solidFill>
                  <a:latin typeface="微軟正黑體" pitchFamily="34" charset="-120"/>
                  <a:ea typeface="微軟正黑體" pitchFamily="34" charset="-120"/>
                  <a:sym typeface="Arial"/>
                </a:rPr>
                <a:t> </a:t>
              </a:r>
              <a:r>
                <a:rPr lang="en-US" altLang="zh-TW" sz="1200" i="0" u="none" strike="noStrike" cap="none" dirty="0" smtClean="0">
                  <a:solidFill>
                    <a:srgbClr val="0D0D0D"/>
                  </a:solidFill>
                  <a:latin typeface="微軟正黑體" pitchFamily="34" charset="-120"/>
                  <a:ea typeface="微軟正黑體" pitchFamily="34" charset="-120"/>
                  <a:sym typeface="Arial"/>
                </a:rPr>
                <a:t>&amp;</a:t>
              </a:r>
            </a:p>
            <a:p>
              <a:pPr>
                <a:buClr>
                  <a:srgbClr val="595959"/>
                </a:buClr>
                <a:buSzPct val="25000"/>
              </a:pPr>
              <a:r>
                <a:rPr lang="zh-TW" altLang="en-US" sz="1200" dirty="0" smtClean="0">
                  <a:solidFill>
                    <a:srgbClr val="0D0D0D"/>
                  </a:solidFill>
                  <a:latin typeface="微軟正黑體" pitchFamily="34" charset="-120"/>
                  <a:ea typeface="微軟正黑體" pitchFamily="34" charset="-120"/>
                </a:rPr>
                <a:t>備份鍵</a:t>
              </a: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ct val="25000"/>
                <a:buFont typeface="Arial"/>
                <a:buNone/>
              </a:pPr>
              <a:r>
                <a:rPr lang="zh-TW" sz="1200" i="0" u="none" strike="noStrike" cap="none" dirty="0" smtClean="0">
                  <a:solidFill>
                    <a:srgbClr val="0D0D0D"/>
                  </a:solidFill>
                  <a:latin typeface="微軟正黑體" pitchFamily="34" charset="-120"/>
                  <a:ea typeface="微軟正黑體" pitchFamily="34" charset="-120"/>
                  <a:sym typeface="Arial"/>
                </a:rPr>
                <a:t> </a:t>
              </a:r>
              <a:endParaRPr lang="zh-TW" sz="1200" i="0" u="none" strike="noStrike" cap="none" dirty="0">
                <a:solidFill>
                  <a:srgbClr val="0D0D0D"/>
                </a:solidFill>
                <a:latin typeface="微軟正黑體" pitchFamily="34" charset="-120"/>
                <a:ea typeface="微軟正黑體" pitchFamily="34" charset="-120"/>
                <a:sym typeface="Arial"/>
              </a:endParaRPr>
            </a:p>
          </p:txBody>
        </p:sp>
        <p:cxnSp>
          <p:nvCxnSpPr>
            <p:cNvPr id="38" name="Shape 181"/>
            <p:cNvCxnSpPr/>
            <p:nvPr/>
          </p:nvCxnSpPr>
          <p:spPr>
            <a:xfrm>
              <a:off x="1000132" y="3786196"/>
              <a:ext cx="571504" cy="1588"/>
            </a:xfrm>
            <a:prstGeom prst="straightConnector1">
              <a:avLst/>
            </a:prstGeom>
            <a:noFill/>
            <a:ln w="19050" cap="flat" cmpd="sng">
              <a:solidFill>
                <a:srgbClr val="EF8600"/>
              </a:solidFill>
              <a:prstDash val="solid"/>
              <a:round/>
              <a:headEnd type="none" w="med" len="med"/>
              <a:tailEnd type="oval" w="lg" len="lg"/>
            </a:ln>
          </p:spPr>
        </p:cxnSp>
        <p:sp>
          <p:nvSpPr>
            <p:cNvPr id="39" name="圓角矩形 38"/>
            <p:cNvSpPr/>
            <p:nvPr/>
          </p:nvSpPr>
          <p:spPr>
            <a:xfrm>
              <a:off x="1571636" y="3429006"/>
              <a:ext cx="428596" cy="714380"/>
            </a:xfrm>
            <a:prstGeom prst="roundRect">
              <a:avLst>
                <a:gd name="adj" fmla="val 12931"/>
              </a:avLst>
            </a:prstGeom>
            <a:noFill/>
            <a:ln w="1905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dirty="0" smtClean="0"/>
                <a:t> </a:t>
              </a:r>
              <a:endParaRPr lang="zh-TW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271576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TS-431X2 </a:t>
            </a:r>
            <a:r>
              <a:rPr lang="zh-TW" altLang="en-US" dirty="0" smtClean="0"/>
              <a:t>硬體</a:t>
            </a:r>
            <a:r>
              <a:rPr lang="zh-TW" altLang="en-US" dirty="0" smtClean="0">
                <a:solidFill>
                  <a:srgbClr val="FFFFFF"/>
                </a:solidFill>
                <a:cs typeface="Arial"/>
                <a:sym typeface="Arial"/>
              </a:rPr>
              <a:t>配置</a:t>
            </a:r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28" y="1071552"/>
            <a:ext cx="3032470" cy="3466112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rcRect t="12587"/>
          <a:stretch>
            <a:fillRect/>
          </a:stretch>
        </p:blipFill>
        <p:spPr>
          <a:xfrm>
            <a:off x="4375346" y="1500180"/>
            <a:ext cx="3038896" cy="3036238"/>
          </a:xfrm>
          <a:prstGeom prst="rect">
            <a:avLst/>
          </a:prstGeom>
        </p:spPr>
      </p:pic>
      <p:grpSp>
        <p:nvGrpSpPr>
          <p:cNvPr id="63" name="群組 62"/>
          <p:cNvGrpSpPr/>
          <p:nvPr/>
        </p:nvGrpSpPr>
        <p:grpSpPr>
          <a:xfrm>
            <a:off x="5161164" y="3500444"/>
            <a:ext cx="4125744" cy="500066"/>
            <a:chOff x="5161164" y="3500444"/>
            <a:chExt cx="4125744" cy="500066"/>
          </a:xfrm>
        </p:grpSpPr>
        <p:cxnSp>
          <p:nvCxnSpPr>
            <p:cNvPr id="15" name="Shape 181"/>
            <p:cNvCxnSpPr/>
            <p:nvPr/>
          </p:nvCxnSpPr>
          <p:spPr>
            <a:xfrm rot="10800000" flipV="1">
              <a:off x="5161164" y="3786196"/>
              <a:ext cx="2411232" cy="214314"/>
            </a:xfrm>
            <a:prstGeom prst="bentConnector3">
              <a:avLst>
                <a:gd name="adj1" fmla="val 32584"/>
              </a:avLst>
            </a:prstGeom>
            <a:noFill/>
            <a:ln w="19050" cap="flat" cmpd="sng">
              <a:solidFill>
                <a:srgbClr val="EF8600"/>
              </a:solidFill>
              <a:prstDash val="solid"/>
              <a:round/>
              <a:headEnd type="none" w="med" len="med"/>
              <a:tailEnd type="oval" w="lg" len="lg"/>
            </a:ln>
          </p:spPr>
        </p:cxnSp>
        <p:sp>
          <p:nvSpPr>
            <p:cNvPr id="17" name="矩形 16"/>
            <p:cNvSpPr/>
            <p:nvPr/>
          </p:nvSpPr>
          <p:spPr>
            <a:xfrm>
              <a:off x="7572428" y="3500444"/>
              <a:ext cx="171448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TW" sz="12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Kensington</a:t>
              </a:r>
            </a:p>
            <a:p>
              <a:r>
                <a:rPr lang="zh-TW" altLang="en-US" sz="12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安全</a:t>
              </a:r>
              <a:r>
                <a:rPr lang="zh-TW" altLang="en-US" sz="1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鎖</a:t>
              </a:r>
              <a:endParaRPr lang="zh-TW" altLang="zh-TW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grpSp>
        <p:nvGrpSpPr>
          <p:cNvPr id="38" name="群組 37"/>
          <p:cNvGrpSpPr/>
          <p:nvPr/>
        </p:nvGrpSpPr>
        <p:grpSpPr>
          <a:xfrm>
            <a:off x="71407" y="1571618"/>
            <a:ext cx="1498064" cy="1143008"/>
            <a:chOff x="71407" y="1571618"/>
            <a:chExt cx="1498064" cy="1143008"/>
          </a:xfrm>
        </p:grpSpPr>
        <p:sp>
          <p:nvSpPr>
            <p:cNvPr id="7" name="Shape 180"/>
            <p:cNvSpPr txBox="1"/>
            <p:nvPr/>
          </p:nvSpPr>
          <p:spPr>
            <a:xfrm>
              <a:off x="71407" y="1571618"/>
              <a:ext cx="1357322" cy="114300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ct val="25000"/>
                <a:buFont typeface="Arial"/>
                <a:buNone/>
              </a:pPr>
              <a:r>
                <a:rPr lang="zh-TW" sz="1200" i="0" u="none" strike="noStrike" cap="none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軟正黑體" pitchFamily="34" charset="-120"/>
                  <a:ea typeface="微軟正黑體" pitchFamily="34" charset="-120"/>
                  <a:sym typeface="Arial"/>
                </a:rPr>
                <a:t>可調整亮度的 LED 燈號:</a:t>
              </a:r>
            </a:p>
            <a:p>
              <a:pPr lvl="0">
                <a:buClr>
                  <a:srgbClr val="595959"/>
                </a:buClr>
                <a:buSzPct val="25000"/>
              </a:pPr>
              <a:r>
                <a:rPr lang="en-US" altLang="zh-TW" sz="1200" i="0" u="none" strike="noStrike" cap="none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軟正黑體" pitchFamily="34" charset="-120"/>
                  <a:ea typeface="微軟正黑體" pitchFamily="34" charset="-120"/>
                  <a:sym typeface="Arial"/>
                </a:rPr>
                <a:t>STATUS, LAN, USB</a:t>
              </a:r>
              <a:r>
                <a:rPr lang="en-US" altLang="zh-TW" sz="12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,</a:t>
              </a:r>
              <a:r>
                <a:rPr lang="zh-TW" altLang="en-US" sz="12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 </a:t>
              </a:r>
              <a:r>
                <a:rPr lang="en-US" altLang="zh-TW" sz="12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HDD1-4</a:t>
              </a:r>
              <a:endParaRPr lang="zh-TW" sz="1200" i="0" u="none" strike="noStrike" cap="none" dirty="0">
                <a:solidFill>
                  <a:schemeClr val="tx1">
                    <a:lumMod val="95000"/>
                    <a:lumOff val="5000"/>
                  </a:schemeClr>
                </a:solidFill>
                <a:latin typeface="微軟正黑體" pitchFamily="34" charset="-120"/>
                <a:ea typeface="微軟正黑體" pitchFamily="34" charset="-120"/>
                <a:sym typeface="Arial"/>
              </a:endParaRPr>
            </a:p>
          </p:txBody>
        </p:sp>
        <p:cxnSp>
          <p:nvCxnSpPr>
            <p:cNvPr id="46" name="Shape 181"/>
            <p:cNvCxnSpPr/>
            <p:nvPr/>
          </p:nvCxnSpPr>
          <p:spPr>
            <a:xfrm>
              <a:off x="1142976" y="1931157"/>
              <a:ext cx="426495" cy="2"/>
            </a:xfrm>
            <a:prstGeom prst="straightConnector1">
              <a:avLst/>
            </a:prstGeom>
            <a:noFill/>
            <a:ln w="19050" cap="flat" cmpd="sng">
              <a:solidFill>
                <a:srgbClr val="EF8600"/>
              </a:solidFill>
              <a:prstDash val="solid"/>
              <a:round/>
              <a:headEnd type="none" w="med" len="med"/>
              <a:tailEnd type="oval" w="lg" len="lg"/>
            </a:ln>
          </p:spPr>
        </p:cxnSp>
      </p:grpSp>
      <p:grpSp>
        <p:nvGrpSpPr>
          <p:cNvPr id="65" name="群組 64"/>
          <p:cNvGrpSpPr/>
          <p:nvPr/>
        </p:nvGrpSpPr>
        <p:grpSpPr>
          <a:xfrm>
            <a:off x="6786578" y="3071816"/>
            <a:ext cx="2232238" cy="571504"/>
            <a:chOff x="6786578" y="3071816"/>
            <a:chExt cx="2232238" cy="571504"/>
          </a:xfrm>
        </p:grpSpPr>
        <p:sp>
          <p:nvSpPr>
            <p:cNvPr id="20" name="Shape 180"/>
            <p:cNvSpPr txBox="1"/>
            <p:nvPr/>
          </p:nvSpPr>
          <p:spPr>
            <a:xfrm>
              <a:off x="7590056" y="3071816"/>
              <a:ext cx="1428760" cy="3693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ct val="25000"/>
                <a:buFont typeface="Arial"/>
                <a:buNone/>
              </a:pPr>
              <a:r>
                <a:rPr lang="en-US" altLang="zh-TW" sz="1200" i="0" u="none" strike="noStrike" cap="none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軟正黑體" pitchFamily="34" charset="-120"/>
                  <a:ea typeface="微軟正黑體" pitchFamily="34" charset="-120"/>
                  <a:sym typeface="Arial"/>
                </a:rPr>
                <a:t>2 x USB 3.0</a:t>
              </a:r>
              <a:r>
                <a:rPr lang="zh-TW" altLang="en-US" sz="1200" i="0" u="none" strike="noStrike" cap="none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軟正黑體" pitchFamily="34" charset="-120"/>
                  <a:ea typeface="微軟正黑體" pitchFamily="34" charset="-120"/>
                  <a:sym typeface="Arial"/>
                </a:rPr>
                <a:t>埠</a:t>
              </a:r>
              <a:endParaRPr lang="zh-TW" sz="1200" i="0" u="none" strike="noStrike" cap="none" dirty="0">
                <a:solidFill>
                  <a:schemeClr val="tx1">
                    <a:lumMod val="95000"/>
                    <a:lumOff val="5000"/>
                  </a:schemeClr>
                </a:solidFill>
                <a:latin typeface="微軟正黑體" pitchFamily="34" charset="-120"/>
                <a:ea typeface="微軟正黑體" pitchFamily="34" charset="-120"/>
                <a:sym typeface="Arial"/>
              </a:endParaRPr>
            </a:p>
          </p:txBody>
        </p:sp>
        <p:grpSp>
          <p:nvGrpSpPr>
            <p:cNvPr id="60" name="群組 59"/>
            <p:cNvGrpSpPr/>
            <p:nvPr/>
          </p:nvGrpSpPr>
          <p:grpSpPr>
            <a:xfrm>
              <a:off x="6786578" y="3214692"/>
              <a:ext cx="785818" cy="428628"/>
              <a:chOff x="6786578" y="3214692"/>
              <a:chExt cx="785818" cy="428628"/>
            </a:xfrm>
          </p:grpSpPr>
          <p:cxnSp>
            <p:nvCxnSpPr>
              <p:cNvPr id="11" name="Shape 181"/>
              <p:cNvCxnSpPr/>
              <p:nvPr/>
            </p:nvCxnSpPr>
            <p:spPr>
              <a:xfrm rot="10800000" flipV="1">
                <a:off x="7143768" y="3214692"/>
                <a:ext cx="428628" cy="254464"/>
              </a:xfrm>
              <a:prstGeom prst="bentConnector3">
                <a:avLst>
                  <a:gd name="adj1" fmla="val 50000"/>
                </a:avLst>
              </a:prstGeom>
              <a:noFill/>
              <a:ln w="19050" cap="flat" cmpd="sng">
                <a:solidFill>
                  <a:srgbClr val="EF8600"/>
                </a:solidFill>
                <a:prstDash val="solid"/>
                <a:round/>
                <a:headEnd type="none" w="med" len="med"/>
                <a:tailEnd type="oval" w="lg" len="lg"/>
              </a:ln>
            </p:spPr>
          </p:cxnSp>
          <p:sp>
            <p:nvSpPr>
              <p:cNvPr id="48" name="圓角矩形 47"/>
              <p:cNvSpPr/>
              <p:nvPr/>
            </p:nvSpPr>
            <p:spPr>
              <a:xfrm>
                <a:off x="6786578" y="3286130"/>
                <a:ext cx="357190" cy="357190"/>
              </a:xfrm>
              <a:prstGeom prst="roundRect">
                <a:avLst>
                  <a:gd name="adj" fmla="val 4726"/>
                </a:avLst>
              </a:prstGeom>
              <a:noFill/>
              <a:ln w="1905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dirty="0" smtClean="0"/>
                  <a:t> </a:t>
                </a:r>
                <a:endParaRPr lang="zh-TW" altLang="en-US" dirty="0"/>
              </a:p>
            </p:txBody>
          </p:sp>
        </p:grpSp>
      </p:grpSp>
      <p:grpSp>
        <p:nvGrpSpPr>
          <p:cNvPr id="64" name="群組 63"/>
          <p:cNvGrpSpPr/>
          <p:nvPr/>
        </p:nvGrpSpPr>
        <p:grpSpPr>
          <a:xfrm>
            <a:off x="6786578" y="2643188"/>
            <a:ext cx="2446552" cy="642942"/>
            <a:chOff x="6786578" y="2643188"/>
            <a:chExt cx="2446552" cy="642942"/>
          </a:xfrm>
        </p:grpSpPr>
        <p:sp>
          <p:nvSpPr>
            <p:cNvPr id="19" name="Shape 180"/>
            <p:cNvSpPr txBox="1"/>
            <p:nvPr/>
          </p:nvSpPr>
          <p:spPr>
            <a:xfrm>
              <a:off x="7590056" y="2786064"/>
              <a:ext cx="1643074" cy="3693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ct val="25000"/>
                <a:buFont typeface="Arial"/>
                <a:buNone/>
              </a:pPr>
              <a:r>
                <a:rPr lang="en-US" altLang="zh-TW" sz="1200" i="0" u="none" strike="noStrike" cap="none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軟正黑體" pitchFamily="34" charset="-120"/>
                  <a:ea typeface="微軟正黑體" pitchFamily="34" charset="-120"/>
                  <a:sym typeface="Arial"/>
                </a:rPr>
                <a:t>2 x </a:t>
              </a:r>
              <a:r>
                <a:rPr lang="en-US" altLang="zh-TW" sz="1200" i="0" u="none" strike="noStrike" cap="none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軟正黑體" pitchFamily="34" charset="-120"/>
                  <a:ea typeface="微軟正黑體" pitchFamily="34" charset="-120"/>
                  <a:sym typeface="Arial"/>
                </a:rPr>
                <a:t>GbE</a:t>
              </a:r>
              <a:r>
                <a:rPr lang="en-US" altLang="zh-TW" sz="1200" i="0" u="none" strike="noStrike" cap="none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軟正黑體" pitchFamily="34" charset="-120"/>
                  <a:ea typeface="微軟正黑體" pitchFamily="34" charset="-120"/>
                  <a:sym typeface="Arial"/>
                </a:rPr>
                <a:t> RJ-45 </a:t>
              </a:r>
              <a:r>
                <a:rPr lang="zh-TW" altLang="en-US" sz="1200" i="0" u="none" strike="noStrike" cap="none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軟正黑體" pitchFamily="34" charset="-120"/>
                  <a:ea typeface="微軟正黑體" pitchFamily="34" charset="-120"/>
                  <a:sym typeface="Arial"/>
                </a:rPr>
                <a:t>埠</a:t>
              </a:r>
              <a:endParaRPr lang="zh-TW" sz="1200" i="0" u="none" strike="noStrike" cap="none" dirty="0">
                <a:solidFill>
                  <a:schemeClr val="tx1">
                    <a:lumMod val="95000"/>
                    <a:lumOff val="5000"/>
                  </a:schemeClr>
                </a:solidFill>
                <a:latin typeface="微軟正黑體" pitchFamily="34" charset="-120"/>
                <a:ea typeface="微軟正黑體" pitchFamily="34" charset="-120"/>
                <a:sym typeface="Arial"/>
              </a:endParaRPr>
            </a:p>
          </p:txBody>
        </p:sp>
        <p:grpSp>
          <p:nvGrpSpPr>
            <p:cNvPr id="59" name="群組 58"/>
            <p:cNvGrpSpPr/>
            <p:nvPr/>
          </p:nvGrpSpPr>
          <p:grpSpPr>
            <a:xfrm>
              <a:off x="6786578" y="2643188"/>
              <a:ext cx="785818" cy="642942"/>
              <a:chOff x="6786578" y="2643188"/>
              <a:chExt cx="785818" cy="642942"/>
            </a:xfrm>
          </p:grpSpPr>
          <p:sp>
            <p:nvSpPr>
              <p:cNvPr id="47" name="圓角矩形 46"/>
              <p:cNvSpPr/>
              <p:nvPr/>
            </p:nvSpPr>
            <p:spPr>
              <a:xfrm>
                <a:off x="6786578" y="2643188"/>
                <a:ext cx="357190" cy="642942"/>
              </a:xfrm>
              <a:prstGeom prst="roundRect">
                <a:avLst>
                  <a:gd name="adj" fmla="val 4726"/>
                </a:avLst>
              </a:prstGeom>
              <a:noFill/>
              <a:ln w="1905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cxnSp>
            <p:nvCxnSpPr>
              <p:cNvPr id="53" name="Shape 181"/>
              <p:cNvCxnSpPr/>
              <p:nvPr/>
            </p:nvCxnSpPr>
            <p:spPr>
              <a:xfrm rot="10800000" flipV="1">
                <a:off x="7143768" y="2928940"/>
                <a:ext cx="428628" cy="2"/>
              </a:xfrm>
              <a:prstGeom prst="straightConnector1">
                <a:avLst/>
              </a:prstGeom>
              <a:noFill/>
              <a:ln w="19050" cap="flat" cmpd="sng">
                <a:solidFill>
                  <a:srgbClr val="EF8600"/>
                </a:solidFill>
                <a:prstDash val="solid"/>
                <a:round/>
                <a:headEnd type="none" w="med" len="med"/>
                <a:tailEnd type="oval" w="lg" len="lg"/>
              </a:ln>
            </p:spPr>
          </p:cxnSp>
        </p:grpSp>
      </p:grpSp>
      <p:grpSp>
        <p:nvGrpSpPr>
          <p:cNvPr id="57" name="群組 56"/>
          <p:cNvGrpSpPr/>
          <p:nvPr/>
        </p:nvGrpSpPr>
        <p:grpSpPr>
          <a:xfrm>
            <a:off x="7143768" y="1857370"/>
            <a:ext cx="1861794" cy="357190"/>
            <a:chOff x="7143768" y="1857370"/>
            <a:chExt cx="1861794" cy="357190"/>
          </a:xfrm>
        </p:grpSpPr>
        <p:sp>
          <p:nvSpPr>
            <p:cNvPr id="26" name="Shape 195"/>
            <p:cNvSpPr txBox="1"/>
            <p:nvPr/>
          </p:nvSpPr>
          <p:spPr>
            <a:xfrm>
              <a:off x="7572396" y="1857370"/>
              <a:ext cx="1433166" cy="35719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ct val="25000"/>
                <a:buFont typeface="Arial"/>
                <a:buNone/>
              </a:pPr>
              <a:r>
                <a:rPr lang="zh-TW" altLang="en-US" sz="1200" i="0" u="none" strike="noStrike" cap="none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軟正黑體" pitchFamily="34" charset="-120"/>
                  <a:ea typeface="微軟正黑體" pitchFamily="34" charset="-120"/>
                  <a:sym typeface="Arial"/>
                </a:rPr>
                <a:t>系統重置</a:t>
              </a:r>
              <a:endParaRPr lang="zh-TW" sz="1200" i="0" u="none" strike="noStrike" cap="none" dirty="0">
                <a:solidFill>
                  <a:schemeClr val="tx1">
                    <a:lumMod val="95000"/>
                    <a:lumOff val="5000"/>
                  </a:schemeClr>
                </a:solidFill>
                <a:latin typeface="微軟正黑體" pitchFamily="34" charset="-120"/>
                <a:ea typeface="微軟正黑體" pitchFamily="34" charset="-120"/>
                <a:sym typeface="Arial"/>
              </a:endParaRPr>
            </a:p>
          </p:txBody>
        </p:sp>
        <p:cxnSp>
          <p:nvCxnSpPr>
            <p:cNvPr id="35" name="Shape 181"/>
            <p:cNvCxnSpPr/>
            <p:nvPr/>
          </p:nvCxnSpPr>
          <p:spPr>
            <a:xfrm rot="10800000">
              <a:off x="7143768" y="1857374"/>
              <a:ext cx="428628" cy="142872"/>
            </a:xfrm>
            <a:prstGeom prst="bentConnector3">
              <a:avLst>
                <a:gd name="adj1" fmla="val 50000"/>
              </a:avLst>
            </a:prstGeom>
            <a:noFill/>
            <a:ln w="19050" cap="flat" cmpd="sng">
              <a:solidFill>
                <a:srgbClr val="EF8600"/>
              </a:solidFill>
              <a:prstDash val="solid"/>
              <a:round/>
              <a:headEnd type="none" w="med" len="med"/>
              <a:tailEnd type="oval" w="lg" len="lg"/>
            </a:ln>
          </p:spPr>
        </p:cxnSp>
      </p:grpSp>
      <p:grpSp>
        <p:nvGrpSpPr>
          <p:cNvPr id="58" name="群組 57"/>
          <p:cNvGrpSpPr/>
          <p:nvPr/>
        </p:nvGrpSpPr>
        <p:grpSpPr>
          <a:xfrm>
            <a:off x="6786578" y="2143122"/>
            <a:ext cx="2033894" cy="500066"/>
            <a:chOff x="6786578" y="2143122"/>
            <a:chExt cx="2033894" cy="500066"/>
          </a:xfrm>
        </p:grpSpPr>
        <p:sp>
          <p:nvSpPr>
            <p:cNvPr id="18" name="Shape 180"/>
            <p:cNvSpPr txBox="1"/>
            <p:nvPr/>
          </p:nvSpPr>
          <p:spPr>
            <a:xfrm>
              <a:off x="7590056" y="2143122"/>
              <a:ext cx="1230416" cy="50006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ct val="25000"/>
                <a:buFont typeface="Arial"/>
                <a:buNone/>
              </a:pPr>
              <a:r>
                <a:rPr lang="zh-TW" altLang="en-US" sz="1200" i="0" u="none" strike="noStrike" cap="none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軟正黑體" pitchFamily="34" charset="-120"/>
                  <a:ea typeface="微軟正黑體" pitchFamily="34" charset="-120"/>
                  <a:sym typeface="Arial"/>
                </a:rPr>
                <a:t>內建</a:t>
              </a:r>
              <a:r>
                <a:rPr lang="en-US" altLang="zh-TW" sz="1200" i="0" u="none" strike="noStrike" cap="none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軟正黑體" pitchFamily="34" charset="-120"/>
                  <a:ea typeface="微軟正黑體" pitchFamily="34" charset="-120"/>
                  <a:sym typeface="Arial"/>
                </a:rPr>
                <a:t>1 x 10GbE SFP+ </a:t>
              </a:r>
              <a:r>
                <a:rPr lang="zh-TW" altLang="en-US" sz="1200" i="0" u="none" strike="noStrike" cap="none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軟正黑體" pitchFamily="34" charset="-120"/>
                  <a:ea typeface="微軟正黑體" pitchFamily="34" charset="-120"/>
                  <a:sym typeface="Arial"/>
                </a:rPr>
                <a:t>埠</a:t>
              </a:r>
              <a:endParaRPr lang="zh-TW" sz="1200" i="0" u="none" strike="noStrike" cap="none" dirty="0">
                <a:solidFill>
                  <a:schemeClr val="tx1">
                    <a:lumMod val="95000"/>
                    <a:lumOff val="5000"/>
                  </a:schemeClr>
                </a:solidFill>
                <a:latin typeface="微軟正黑體" pitchFamily="34" charset="-120"/>
                <a:ea typeface="微軟正黑體" pitchFamily="34" charset="-120"/>
                <a:sym typeface="Arial"/>
              </a:endParaRPr>
            </a:p>
          </p:txBody>
        </p:sp>
        <p:sp>
          <p:nvSpPr>
            <p:cNvPr id="49" name="圓角矩形 48"/>
            <p:cNvSpPr/>
            <p:nvPr/>
          </p:nvSpPr>
          <p:spPr>
            <a:xfrm>
              <a:off x="6786578" y="2143122"/>
              <a:ext cx="357190" cy="500066"/>
            </a:xfrm>
            <a:prstGeom prst="roundRect">
              <a:avLst>
                <a:gd name="adj" fmla="val 4726"/>
              </a:avLst>
            </a:prstGeom>
            <a:noFill/>
            <a:ln w="1905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45" name="Shape 181"/>
            <p:cNvCxnSpPr/>
            <p:nvPr/>
          </p:nvCxnSpPr>
          <p:spPr>
            <a:xfrm rot="10800000" flipV="1">
              <a:off x="7143768" y="2426898"/>
              <a:ext cx="428628" cy="2"/>
            </a:xfrm>
            <a:prstGeom prst="straightConnector1">
              <a:avLst/>
            </a:prstGeom>
            <a:noFill/>
            <a:ln w="19050" cap="flat" cmpd="sng">
              <a:solidFill>
                <a:srgbClr val="EF8600"/>
              </a:solidFill>
              <a:prstDash val="solid"/>
              <a:round/>
              <a:headEnd type="none" w="med" len="med"/>
              <a:tailEnd type="oval" w="lg" len="lg"/>
            </a:ln>
          </p:spPr>
        </p:cxnSp>
      </p:grpSp>
      <p:grpSp>
        <p:nvGrpSpPr>
          <p:cNvPr id="39" name="群組 38"/>
          <p:cNvGrpSpPr/>
          <p:nvPr/>
        </p:nvGrpSpPr>
        <p:grpSpPr>
          <a:xfrm>
            <a:off x="107504" y="2067694"/>
            <a:ext cx="4032448" cy="2088232"/>
            <a:chOff x="107504" y="2067694"/>
            <a:chExt cx="4032448" cy="2088232"/>
          </a:xfrm>
        </p:grpSpPr>
        <p:sp>
          <p:nvSpPr>
            <p:cNvPr id="28" name="Shape 180"/>
            <p:cNvSpPr txBox="1"/>
            <p:nvPr/>
          </p:nvSpPr>
          <p:spPr>
            <a:xfrm>
              <a:off x="107504" y="2641478"/>
              <a:ext cx="1464100" cy="50006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lvl="0">
                <a:buClr>
                  <a:schemeClr val="dk1"/>
                </a:buClr>
                <a:buSzPct val="25000"/>
              </a:pPr>
              <a:r>
                <a:rPr lang="en-US" altLang="zh-TW" sz="120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4 x SATA 6Gb/s SSD </a:t>
              </a:r>
              <a:r>
                <a:rPr lang="zh-TW" altLang="en-US" sz="12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或硬碟插槽</a:t>
              </a:r>
              <a:endParaRPr lang="zh-TW" alt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cxnSp>
          <p:nvCxnSpPr>
            <p:cNvPr id="29" name="Shape 181"/>
            <p:cNvCxnSpPr/>
            <p:nvPr/>
          </p:nvCxnSpPr>
          <p:spPr>
            <a:xfrm>
              <a:off x="1428728" y="2857502"/>
              <a:ext cx="642942" cy="1588"/>
            </a:xfrm>
            <a:prstGeom prst="straightConnector1">
              <a:avLst/>
            </a:prstGeom>
            <a:noFill/>
            <a:ln w="19050" cap="flat" cmpd="sng">
              <a:solidFill>
                <a:srgbClr val="EF8600"/>
              </a:solidFill>
              <a:prstDash val="solid"/>
              <a:round/>
              <a:headEnd type="none" w="med" len="med"/>
              <a:tailEnd type="oval" w="lg" len="lg"/>
            </a:ln>
          </p:spPr>
        </p:cxnSp>
        <p:sp>
          <p:nvSpPr>
            <p:cNvPr id="27" name="圓角矩形 26"/>
            <p:cNvSpPr/>
            <p:nvPr/>
          </p:nvSpPr>
          <p:spPr>
            <a:xfrm>
              <a:off x="2051720" y="2067694"/>
              <a:ext cx="2088232" cy="2088232"/>
            </a:xfrm>
            <a:prstGeom prst="roundRect">
              <a:avLst>
                <a:gd name="adj" fmla="val 4726"/>
              </a:avLst>
            </a:prstGeom>
            <a:noFill/>
            <a:ln w="1905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dirty="0" smtClean="0"/>
                <a:t> </a:t>
              </a:r>
              <a:endParaRPr lang="zh-TW" altLang="en-US" dirty="0"/>
            </a:p>
          </p:txBody>
        </p:sp>
      </p:grpSp>
      <p:grpSp>
        <p:nvGrpSpPr>
          <p:cNvPr id="40" name="群組 39"/>
          <p:cNvGrpSpPr/>
          <p:nvPr/>
        </p:nvGrpSpPr>
        <p:grpSpPr>
          <a:xfrm>
            <a:off x="285720" y="3143254"/>
            <a:ext cx="1285884" cy="285752"/>
            <a:chOff x="285720" y="3143254"/>
            <a:chExt cx="1285884" cy="285752"/>
          </a:xfrm>
        </p:grpSpPr>
        <p:sp>
          <p:nvSpPr>
            <p:cNvPr id="31" name="Shape 195"/>
            <p:cNvSpPr txBox="1"/>
            <p:nvPr/>
          </p:nvSpPr>
          <p:spPr>
            <a:xfrm>
              <a:off x="285720" y="3143254"/>
              <a:ext cx="857256" cy="28575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lvl="0">
                <a:buClr>
                  <a:srgbClr val="595959"/>
                </a:buClr>
                <a:buSzPct val="25000"/>
              </a:pPr>
              <a:r>
                <a:rPr lang="zh-TW" altLang="en-US" sz="1200" dirty="0" smtClean="0">
                  <a:solidFill>
                    <a:srgbClr val="0D0D0D"/>
                  </a:solidFill>
                  <a:latin typeface="微軟正黑體" pitchFamily="34" charset="-120"/>
                  <a:ea typeface="微軟正黑體" pitchFamily="34" charset="-120"/>
                </a:rPr>
                <a:t>電源鍵</a:t>
              </a:r>
              <a:endParaRPr lang="zh-TW" altLang="en-US" sz="1200" dirty="0">
                <a:solidFill>
                  <a:srgbClr val="0D0D0D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cxnSp>
          <p:nvCxnSpPr>
            <p:cNvPr id="32" name="Shape 181"/>
            <p:cNvCxnSpPr/>
            <p:nvPr/>
          </p:nvCxnSpPr>
          <p:spPr>
            <a:xfrm>
              <a:off x="928662" y="3286130"/>
              <a:ext cx="642942" cy="1588"/>
            </a:xfrm>
            <a:prstGeom prst="straightConnector1">
              <a:avLst/>
            </a:prstGeom>
            <a:noFill/>
            <a:ln w="19050" cap="flat" cmpd="sng">
              <a:solidFill>
                <a:srgbClr val="EF8600"/>
              </a:solidFill>
              <a:prstDash val="solid"/>
              <a:round/>
              <a:headEnd type="none" w="med" len="med"/>
              <a:tailEnd type="oval" w="lg" len="lg"/>
            </a:ln>
          </p:spPr>
        </p:cxnSp>
      </p:grpSp>
      <p:grpSp>
        <p:nvGrpSpPr>
          <p:cNvPr id="41" name="群組 40"/>
          <p:cNvGrpSpPr/>
          <p:nvPr/>
        </p:nvGrpSpPr>
        <p:grpSpPr>
          <a:xfrm>
            <a:off x="142844" y="3429006"/>
            <a:ext cx="1857388" cy="857256"/>
            <a:chOff x="142844" y="3429006"/>
            <a:chExt cx="1857388" cy="857256"/>
          </a:xfrm>
        </p:grpSpPr>
        <p:sp>
          <p:nvSpPr>
            <p:cNvPr id="34" name="Shape 195"/>
            <p:cNvSpPr txBox="1"/>
            <p:nvPr/>
          </p:nvSpPr>
          <p:spPr>
            <a:xfrm>
              <a:off x="142844" y="3643320"/>
              <a:ext cx="928726" cy="64294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>
                <a:buClr>
                  <a:srgbClr val="595959"/>
                </a:buClr>
                <a:buSzPct val="25000"/>
              </a:pPr>
              <a:r>
                <a:rPr lang="zh-TW" sz="1200" i="0" u="none" strike="noStrike" cap="none" dirty="0">
                  <a:solidFill>
                    <a:srgbClr val="0D0D0D"/>
                  </a:solidFill>
                  <a:latin typeface="微軟正黑體" pitchFamily="34" charset="-120"/>
                  <a:ea typeface="微軟正黑體" pitchFamily="34" charset="-120"/>
                  <a:sym typeface="Arial"/>
                </a:rPr>
                <a:t>USB 3.</a:t>
              </a:r>
              <a:r>
                <a:rPr lang="zh-TW" sz="1200" i="0" u="none" strike="noStrike" cap="none" dirty="0" smtClean="0">
                  <a:solidFill>
                    <a:srgbClr val="0D0D0D"/>
                  </a:solidFill>
                  <a:latin typeface="微軟正黑體" pitchFamily="34" charset="-120"/>
                  <a:ea typeface="微軟正黑體" pitchFamily="34" charset="-120"/>
                  <a:sym typeface="Arial"/>
                </a:rPr>
                <a:t>0</a:t>
              </a:r>
              <a:r>
                <a:rPr lang="zh-TW" altLang="en-US" sz="1200" i="0" u="none" strike="noStrike" cap="none" dirty="0" smtClean="0">
                  <a:solidFill>
                    <a:srgbClr val="0D0D0D"/>
                  </a:solidFill>
                  <a:latin typeface="微軟正黑體" pitchFamily="34" charset="-120"/>
                  <a:ea typeface="微軟正黑體" pitchFamily="34" charset="-120"/>
                  <a:sym typeface="Arial"/>
                </a:rPr>
                <a:t> </a:t>
              </a:r>
              <a:r>
                <a:rPr lang="en-US" altLang="zh-TW" sz="1200" i="0" u="none" strike="noStrike" cap="none" dirty="0" smtClean="0">
                  <a:solidFill>
                    <a:srgbClr val="0D0D0D"/>
                  </a:solidFill>
                  <a:latin typeface="微軟正黑體" pitchFamily="34" charset="-120"/>
                  <a:ea typeface="微軟正黑體" pitchFamily="34" charset="-120"/>
                  <a:sym typeface="Arial"/>
                </a:rPr>
                <a:t>&amp;</a:t>
              </a:r>
            </a:p>
            <a:p>
              <a:pPr>
                <a:buClr>
                  <a:srgbClr val="595959"/>
                </a:buClr>
                <a:buSzPct val="25000"/>
              </a:pPr>
              <a:r>
                <a:rPr lang="zh-TW" altLang="en-US" sz="1200" dirty="0" smtClean="0">
                  <a:solidFill>
                    <a:srgbClr val="0D0D0D"/>
                  </a:solidFill>
                  <a:latin typeface="微軟正黑體" pitchFamily="34" charset="-120"/>
                  <a:ea typeface="微軟正黑體" pitchFamily="34" charset="-120"/>
                </a:rPr>
                <a:t>備份鍵</a:t>
              </a: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ct val="25000"/>
                <a:buFont typeface="Arial"/>
                <a:buNone/>
              </a:pPr>
              <a:r>
                <a:rPr lang="zh-TW" sz="1200" i="0" u="none" strike="noStrike" cap="none" dirty="0" smtClean="0">
                  <a:solidFill>
                    <a:srgbClr val="0D0D0D"/>
                  </a:solidFill>
                  <a:latin typeface="微軟正黑體" pitchFamily="34" charset="-120"/>
                  <a:ea typeface="微軟正黑體" pitchFamily="34" charset="-120"/>
                  <a:sym typeface="Arial"/>
                </a:rPr>
                <a:t> </a:t>
              </a:r>
              <a:endParaRPr lang="zh-TW" sz="1200" i="0" u="none" strike="noStrike" cap="none" dirty="0">
                <a:solidFill>
                  <a:srgbClr val="0D0D0D"/>
                </a:solidFill>
                <a:latin typeface="微軟正黑體" pitchFamily="34" charset="-120"/>
                <a:ea typeface="微軟正黑體" pitchFamily="34" charset="-120"/>
                <a:sym typeface="Arial"/>
              </a:endParaRPr>
            </a:p>
          </p:txBody>
        </p:sp>
        <p:cxnSp>
          <p:nvCxnSpPr>
            <p:cNvPr id="36" name="Shape 181"/>
            <p:cNvCxnSpPr/>
            <p:nvPr/>
          </p:nvCxnSpPr>
          <p:spPr>
            <a:xfrm>
              <a:off x="1000132" y="3786196"/>
              <a:ext cx="571504" cy="1588"/>
            </a:xfrm>
            <a:prstGeom prst="straightConnector1">
              <a:avLst/>
            </a:prstGeom>
            <a:noFill/>
            <a:ln w="19050" cap="flat" cmpd="sng">
              <a:solidFill>
                <a:srgbClr val="EF8600"/>
              </a:solidFill>
              <a:prstDash val="solid"/>
              <a:round/>
              <a:headEnd type="none" w="med" len="med"/>
              <a:tailEnd type="oval" w="lg" len="lg"/>
            </a:ln>
          </p:spPr>
        </p:cxnSp>
        <p:sp>
          <p:nvSpPr>
            <p:cNvPr id="37" name="圓角矩形 36"/>
            <p:cNvSpPr/>
            <p:nvPr/>
          </p:nvSpPr>
          <p:spPr>
            <a:xfrm>
              <a:off x="1571636" y="3429006"/>
              <a:ext cx="428596" cy="714380"/>
            </a:xfrm>
            <a:prstGeom prst="roundRect">
              <a:avLst>
                <a:gd name="adj" fmla="val 12931"/>
              </a:avLst>
            </a:prstGeom>
            <a:noFill/>
            <a:ln w="1905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dirty="0" smtClean="0"/>
                <a:t> </a:t>
              </a:r>
              <a:endParaRPr lang="zh-TW" altLang="en-US" dirty="0"/>
            </a:p>
          </p:txBody>
        </p:sp>
      </p:grpSp>
      <p:grpSp>
        <p:nvGrpSpPr>
          <p:cNvPr id="54" name="群組 53"/>
          <p:cNvGrpSpPr/>
          <p:nvPr/>
        </p:nvGrpSpPr>
        <p:grpSpPr>
          <a:xfrm>
            <a:off x="5857884" y="1482370"/>
            <a:ext cx="3296958" cy="660752"/>
            <a:chOff x="5857884" y="1482370"/>
            <a:chExt cx="3296958" cy="660752"/>
          </a:xfrm>
        </p:grpSpPr>
        <p:cxnSp>
          <p:nvCxnSpPr>
            <p:cNvPr id="55" name="Shape 181"/>
            <p:cNvCxnSpPr/>
            <p:nvPr/>
          </p:nvCxnSpPr>
          <p:spPr>
            <a:xfrm rot="10800000" flipV="1">
              <a:off x="5857884" y="1613392"/>
              <a:ext cx="1785950" cy="529730"/>
            </a:xfrm>
            <a:prstGeom prst="bentConnector3">
              <a:avLst>
                <a:gd name="adj1" fmla="val 100878"/>
              </a:avLst>
            </a:prstGeom>
            <a:noFill/>
            <a:ln w="19050" cap="flat" cmpd="sng">
              <a:solidFill>
                <a:srgbClr val="EF8600"/>
              </a:solidFill>
              <a:prstDash val="solid"/>
              <a:round/>
              <a:headEnd type="none" w="med" len="med"/>
              <a:tailEnd type="oval" w="lg" len="lg"/>
            </a:ln>
          </p:spPr>
        </p:cxnSp>
        <p:sp>
          <p:nvSpPr>
            <p:cNvPr id="56" name="Shape 180"/>
            <p:cNvSpPr txBox="1"/>
            <p:nvPr/>
          </p:nvSpPr>
          <p:spPr>
            <a:xfrm>
              <a:off x="7572396" y="1482370"/>
              <a:ext cx="1582446" cy="3693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ct val="25000"/>
                <a:buFont typeface="Arial"/>
                <a:buNone/>
              </a:pPr>
              <a:r>
                <a:rPr lang="en-US" altLang="zh-TW" sz="1200" i="0" u="none" strike="noStrike" cap="none" dirty="0" smtClean="0">
                  <a:solidFill>
                    <a:srgbClr val="0D0D0D"/>
                  </a:solidFill>
                  <a:latin typeface="微軟正黑體" pitchFamily="34" charset="-120"/>
                  <a:ea typeface="微軟正黑體" pitchFamily="34" charset="-120"/>
                  <a:sym typeface="Arial"/>
                </a:rPr>
                <a:t>12cm </a:t>
              </a:r>
              <a:r>
                <a:rPr lang="zh-TW" altLang="en-US" sz="1200" i="0" u="none" strike="noStrike" cap="none" dirty="0" smtClean="0">
                  <a:solidFill>
                    <a:srgbClr val="0D0D0D"/>
                  </a:solidFill>
                  <a:latin typeface="微軟正黑體" pitchFamily="34" charset="-120"/>
                  <a:ea typeface="微軟正黑體" pitchFamily="34" charset="-120"/>
                  <a:sym typeface="Arial"/>
                </a:rPr>
                <a:t>系統風扇</a:t>
              </a:r>
              <a:endParaRPr lang="zh-TW" sz="1200" i="0" u="none" strike="noStrike" cap="none" dirty="0">
                <a:solidFill>
                  <a:srgbClr val="0D0D0D"/>
                </a:solidFill>
                <a:latin typeface="微軟正黑體" pitchFamily="34" charset="-120"/>
                <a:ea typeface="微軟正黑體" pitchFamily="34" charset="-120"/>
                <a:sym typeface="Arial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2677</TotalTime>
  <Words>2784</Words>
  <Application>Microsoft Office PowerPoint</Application>
  <PresentationFormat>全屏显示(16:9)</PresentationFormat>
  <Paragraphs>393</Paragraphs>
  <Slides>25</Slides>
  <Notes>16</Notes>
  <HiddenSlides>0</HiddenSlides>
  <MMClips>1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25</vt:i4>
      </vt:variant>
    </vt:vector>
  </HeadingPairs>
  <TitlesOfParts>
    <vt:vector size="26" baseType="lpstr">
      <vt:lpstr>Simple Light</vt:lpstr>
      <vt:lpstr>TS-x31P2 | TS-431X2 | TS-431XeU </vt:lpstr>
      <vt:lpstr>四核心 / 內建10GbE 微型創業好幫手</vt:lpstr>
      <vt:lpstr>四核心 1.7 GHz 具硬體加密引擎處理器</vt:lpstr>
      <vt:lpstr>可升級至 8GB DDR3 SODIMM 記憶體插槽</vt:lpstr>
      <vt:lpstr>升級至 8GB 記憶體帶來進階生產力應用</vt:lpstr>
      <vt:lpstr>4GB 記憶體以上即可支援快照</vt:lpstr>
      <vt:lpstr>TS-231P2 硬體配置</vt:lpstr>
      <vt:lpstr>TS-431P2 硬體配置</vt:lpstr>
      <vt:lpstr>TS-431X2 硬體配置</vt:lpstr>
      <vt:lpstr>TS-431XeU 硬體配置</vt:lpstr>
      <vt:lpstr>TS-431XeU 靈活部署的短機箱設計</vt:lpstr>
      <vt:lpstr>精巧機身 ─ 高效節能，低噪寧靜</vt:lpstr>
      <vt:lpstr>透過 UX 擴充裝置彈性擴充空間</vt:lpstr>
      <vt:lpstr>低成本建構10GbE高速傳輸工作環境</vt:lpstr>
      <vt:lpstr>10GbE 高速傳輸加速協同工作與任務</vt:lpstr>
      <vt:lpstr>智慧監控</vt:lpstr>
      <vt:lpstr>24x7 全天候安全監控解決方案</vt:lpstr>
      <vt:lpstr>USB 攝影機搖身成為網路攝影機</vt:lpstr>
      <vt:lpstr>PowerPoint 演示文稿</vt:lpstr>
      <vt:lpstr>拍下旅程的美景</vt:lpstr>
      <vt:lpstr>櫻花好美～快錄影！</vt:lpstr>
      <vt:lpstr>但是當天晚上慘劇發生了....</vt:lpstr>
      <vt:lpstr>即拍(錄)即傳，一秒擴容</vt:lpstr>
      <vt:lpstr>雙向掛載，兩步驟搞定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ARM-based NAS 重大進化 支援快照</dc:title>
  <dc:creator>Coco Chiang</dc:creator>
  <cp:lastModifiedBy>Windows 使用者</cp:lastModifiedBy>
  <cp:revision>240</cp:revision>
  <dcterms:modified xsi:type="dcterms:W3CDTF">2017-10-25T02:26:06Z</dcterms:modified>
</cp:coreProperties>
</file>