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 autoCompressPictures="0">
  <p:sldMasterIdLst>
    <p:sldMasterId id="2147483653" r:id="rId1"/>
    <p:sldMasterId id="2147483654" r:id="rId2"/>
    <p:sldMasterId id="2147483660" r:id="rId3"/>
  </p:sldMasterIdLst>
  <p:notesMasterIdLst>
    <p:notesMasterId r:id="rId3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90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91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E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E90BC7E-FFA1-47F5-9892-7B1081BCC418}">
  <a:tblStyle styleId="{1E90BC7E-FFA1-47F5-9892-7B1081BCC41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0" d="100"/>
          <a:sy n="40" d="100"/>
        </p:scale>
        <p:origin x="896" y="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" name="Google Shape;2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4" name="Google Shape;17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2" name="Google Shape;242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834F0-5F5E-CD48-82DE-8E5989F8F5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9668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4" name="Google Shape;32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" name="Google Shape;3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" name="Google Shape;3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0" name="Google Shape;410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7" name="Google Shape;44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4" name="Google Shape;494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7" name="Google Shape;53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" name="Google Shape;4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4" name="Google Shape;54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3" name="Google Shape;573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8" name="Google Shape;598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3" name="Google Shape;643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834F0-5F5E-CD48-82DE-8E5989F8F5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474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icrosoft JhengHe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0798" y="-18015"/>
            <a:ext cx="12268197" cy="6900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FC14DE9-EFE2-4A9C-ABA6-BCCDF2C0BC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14E22E-BC3B-EC43-8BE4-708C2D2C9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700" y="2859088"/>
            <a:ext cx="5861050" cy="1500187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3806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FF799-F6F6-1D44-A593-AB9B8582E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E51574-B8C9-C646-A203-B5B4B7903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3C288E3-80E1-4D1B-A169-BF2175B6BE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798" y="-18015"/>
            <a:ext cx="12268197" cy="690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79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9FF799-F6F6-1D44-A593-AB9B8582E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 hidden="1">
            <a:extLst>
              <a:ext uri="{FF2B5EF4-FFF2-40B4-BE49-F238E27FC236}">
                <a16:creationId xmlns:a16="http://schemas.microsoft.com/office/drawing/2014/main" id="{D5E51574-B8C9-C646-A203-B5B4B7903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3C288E3-80E1-4D1B-A169-BF2175B6BE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266" y="-37203"/>
            <a:ext cx="12268200" cy="690086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7952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F4BEC44-CC81-4961-A268-274E8C7677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41FF4AA-6767-44A1-BFE1-EBBF70648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393" y="194733"/>
            <a:ext cx="10979214" cy="12319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44BF7185-86D4-427A-9CB7-3769048C0F39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929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77661A1-9552-4628-9B7C-17CDDCCEE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18" y="177800"/>
            <a:ext cx="10959964" cy="12319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3034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FC14DE9-EFE2-4A9C-ABA6-BCCDF2C0BC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14E22E-BC3B-EC43-8BE4-708C2D2C9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700" y="2859088"/>
            <a:ext cx="5861050" cy="1500187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2560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9266" y="-37203"/>
            <a:ext cx="12268200" cy="6900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606393" y="194733"/>
            <a:ext cx="10979214" cy="1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icrosoft JhengHei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616018" y="177800"/>
            <a:ext cx="10959964" cy="1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icrosoft JhengHe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FF799-F6F6-1D44-A593-AB9B8582E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E51574-B8C9-C646-A203-B5B4B7903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3C288E3-80E1-4D1B-A169-BF2175B6BE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798" y="-18015"/>
            <a:ext cx="12268197" cy="690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52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9FF799-F6F6-1D44-A593-AB9B8582E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 hidden="1">
            <a:extLst>
              <a:ext uri="{FF2B5EF4-FFF2-40B4-BE49-F238E27FC236}">
                <a16:creationId xmlns:a16="http://schemas.microsoft.com/office/drawing/2014/main" id="{D5E51574-B8C9-C646-A203-B5B4B7903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3C288E3-80E1-4D1B-A169-BF2175B6BE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266" y="-37203"/>
            <a:ext cx="12268200" cy="690086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1215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F4BEC44-CC81-4961-A268-274E8C7677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41FF4AA-6767-44A1-BFE1-EBBF70648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393" y="194733"/>
            <a:ext cx="10979214" cy="12319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44BF7185-86D4-427A-9CB7-3769048C0F39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659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77661A1-9552-4628-9B7C-17CDDCCEE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18" y="177800"/>
            <a:ext cx="10959964" cy="12319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4833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14867" y="143935"/>
            <a:ext cx="10541000" cy="1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icrosoft JhengHei"/>
              <a:buNone/>
              <a:defRPr sz="4400" b="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14867" y="1940103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914400" marR="0" lvl="1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1371600" marR="0" lvl="2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1828800" marR="0" lvl="3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2286000" marR="0" lvl="4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92D697-377E-6042-80AD-026D13BD1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867" y="143935"/>
            <a:ext cx="10541000" cy="123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B6D3E-C5BE-084C-B38F-850340137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4867" y="194010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604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108000" indent="108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92D697-377E-6042-80AD-026D13BD1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867" y="143935"/>
            <a:ext cx="10541000" cy="123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B6D3E-C5BE-084C-B38F-850340137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4867" y="194010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9140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108000" indent="108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6"/>
          <p:cNvGrpSpPr/>
          <p:nvPr/>
        </p:nvGrpSpPr>
        <p:grpSpPr>
          <a:xfrm>
            <a:off x="992157" y="1717910"/>
            <a:ext cx="5556230" cy="5308532"/>
            <a:chOff x="576844" y="2275242"/>
            <a:chExt cx="3080756" cy="4754880"/>
          </a:xfrm>
        </p:grpSpPr>
        <p:sp>
          <p:nvSpPr>
            <p:cNvPr id="177" name="Google Shape;177;p16"/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pic>
          <p:nvPicPr>
            <p:cNvPr id="178" name="Google Shape;178;p16"/>
            <p:cNvPicPr preferRelativeResize="0"/>
            <p:nvPr/>
          </p:nvPicPr>
          <p:blipFill rotWithShape="1">
            <a:blip r:embed="rId3">
              <a:alphaModFix/>
            </a:blip>
            <a:srcRect t="62821"/>
            <a:stretch/>
          </p:blipFill>
          <p:spPr>
            <a:xfrm rot="-5400000">
              <a:off x="1258118" y="4337170"/>
              <a:ext cx="4461410" cy="3375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9" name="Google Shape;179;p16"/>
          <p:cNvGrpSpPr/>
          <p:nvPr/>
        </p:nvGrpSpPr>
        <p:grpSpPr>
          <a:xfrm>
            <a:off x="6199273" y="1717909"/>
            <a:ext cx="5556230" cy="5308532"/>
            <a:chOff x="576844" y="2275242"/>
            <a:chExt cx="3080756" cy="4754880"/>
          </a:xfrm>
        </p:grpSpPr>
        <p:sp>
          <p:nvSpPr>
            <p:cNvPr id="180" name="Google Shape;180;p16"/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pic>
          <p:nvPicPr>
            <p:cNvPr id="181" name="Google Shape;181;p16"/>
            <p:cNvPicPr preferRelativeResize="0"/>
            <p:nvPr/>
          </p:nvPicPr>
          <p:blipFill rotWithShape="1">
            <a:blip r:embed="rId3">
              <a:alphaModFix/>
            </a:blip>
            <a:srcRect t="62821"/>
            <a:stretch/>
          </p:blipFill>
          <p:spPr>
            <a:xfrm rot="-5400000">
              <a:off x="1258118" y="4337170"/>
              <a:ext cx="4461410" cy="33755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2" name="Google Shape;182;p16"/>
          <p:cNvSpPr txBox="1">
            <a:spLocks noGrp="1"/>
          </p:cNvSpPr>
          <p:nvPr>
            <p:ph type="title"/>
          </p:nvPr>
        </p:nvSpPr>
        <p:spPr>
          <a:xfrm>
            <a:off x="606393" y="194733"/>
            <a:ext cx="10979214" cy="1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icrosoft JhengHei"/>
              <a:buNone/>
            </a:pP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工具不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要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で</a:t>
            </a:r>
            <a:r>
              <a:rPr 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M.2 </a:t>
            </a:r>
            <a:r>
              <a:rPr lang="en-US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NVMe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SSD</a:t>
            </a:r>
            <a:r>
              <a:rPr lang="ja-JP" altLang="en-US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を</a:t>
            </a:r>
            <a:r>
              <a:rPr lang="en-US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インストール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183" name="Google Shape;183;p16"/>
          <p:cNvSpPr txBox="1"/>
          <p:nvPr/>
        </p:nvSpPr>
        <p:spPr>
          <a:xfrm>
            <a:off x="6339155" y="5019942"/>
            <a:ext cx="4590150" cy="11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3392E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クリックしてインストール</a:t>
            </a:r>
            <a:endParaRPr sz="2800" b="1" dirty="0">
              <a:solidFill>
                <a:srgbClr val="3392E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ネジなしで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M.2</a:t>
            </a:r>
            <a:r>
              <a:rPr lang="ja-JP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NVMe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SSDをすばやく簡単にインストールできます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！</a:t>
            </a:r>
            <a:endParaRPr sz="2000" b="1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84" name="Google Shape;184;p16"/>
          <p:cNvPicPr preferRelativeResize="0"/>
          <p:nvPr/>
        </p:nvPicPr>
        <p:blipFill rotWithShape="1">
          <a:blip r:embed="rId4">
            <a:alphaModFix/>
          </a:blip>
          <a:srcRect b="1110"/>
          <a:stretch/>
        </p:blipFill>
        <p:spPr>
          <a:xfrm>
            <a:off x="1750505" y="2097929"/>
            <a:ext cx="3430742" cy="3972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6"/>
          <p:cNvPicPr preferRelativeResize="0"/>
          <p:nvPr/>
        </p:nvPicPr>
        <p:blipFill rotWithShape="1">
          <a:blip r:embed="rId5">
            <a:alphaModFix/>
          </a:blip>
          <a:srcRect l="5627" t="6636" r="10187"/>
          <a:stretch/>
        </p:blipFill>
        <p:spPr>
          <a:xfrm>
            <a:off x="7306740" y="2097929"/>
            <a:ext cx="2768100" cy="2700618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6"/>
          <p:cNvSpPr txBox="1"/>
          <p:nvPr/>
        </p:nvSpPr>
        <p:spPr>
          <a:xfrm>
            <a:off x="979520" y="6361714"/>
            <a:ext cx="5110420" cy="337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注：ヒートシンクモジュールを取り外すには、ドライバーが必要です</a:t>
            </a:r>
            <a:r>
              <a:rPr lang="en-US" sz="1200" dirty="0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"/>
          <p:cNvSpPr/>
          <p:nvPr/>
        </p:nvSpPr>
        <p:spPr>
          <a:xfrm>
            <a:off x="0" y="3559705"/>
            <a:ext cx="12192000" cy="3354829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193" name="Google Shape;193;p17" descr="一張含有 文字, 電子用品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4964" y="1647146"/>
            <a:ext cx="7548360" cy="4716886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7"/>
          <p:cNvSpPr txBox="1">
            <a:spLocks noGrp="1"/>
          </p:cNvSpPr>
          <p:nvPr>
            <p:ph type="title"/>
          </p:nvPr>
        </p:nvSpPr>
        <p:spPr>
          <a:xfrm>
            <a:off x="218765" y="194733"/>
            <a:ext cx="11668433" cy="1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40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QM2-2P10G1TB</a:t>
            </a:r>
            <a:br>
              <a:rPr lang="en-US" sz="40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</a:br>
            <a:r>
              <a:rPr lang="en-US" sz="2000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アクティブ冷却モジュールを備えたハーフハイトロープロファイル設計で</a:t>
            </a:r>
            <a:r>
              <a:rPr lang="en-US" sz="20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、</a:t>
            </a:r>
            <a:r>
              <a:rPr lang="en-US" sz="2000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すべてのシャーシに</a:t>
            </a:r>
            <a:r>
              <a:rPr lang="ja-JP" altLang="en-US" sz="20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適用</a:t>
            </a:r>
            <a:endParaRPr sz="2000"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195" name="Google Shape;195;p17"/>
          <p:cNvSpPr txBox="1"/>
          <p:nvPr/>
        </p:nvSpPr>
        <p:spPr>
          <a:xfrm>
            <a:off x="6960183" y="1620314"/>
            <a:ext cx="1674008" cy="26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152.65 mm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96" name="Google Shape;196;p17"/>
          <p:cNvSpPr txBox="1"/>
          <p:nvPr/>
        </p:nvSpPr>
        <p:spPr>
          <a:xfrm rot="5400000">
            <a:off x="10740064" y="3332257"/>
            <a:ext cx="13264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68.9 mm</a:t>
            </a: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97" name="Google Shape;197;p17"/>
          <p:cNvSpPr/>
          <p:nvPr/>
        </p:nvSpPr>
        <p:spPr>
          <a:xfrm>
            <a:off x="6354639" y="5675387"/>
            <a:ext cx="1831418" cy="407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r>
              <a:rPr 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Gen 3 x8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98" name="Google Shape;198;p17"/>
          <p:cNvSpPr txBox="1"/>
          <p:nvPr/>
        </p:nvSpPr>
        <p:spPr>
          <a:xfrm>
            <a:off x="8364326" y="5689814"/>
            <a:ext cx="3223624" cy="393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アクティブ冷却モジュール</a:t>
            </a:r>
            <a:endParaRPr sz="16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199" name="Google Shape;199;p17"/>
          <p:cNvPicPr preferRelativeResize="0"/>
          <p:nvPr/>
        </p:nvPicPr>
        <p:blipFill rotWithShape="1">
          <a:blip r:embed="rId4">
            <a:alphaModFix/>
          </a:blip>
          <a:srcRect r="71687"/>
          <a:stretch/>
        </p:blipFill>
        <p:spPr>
          <a:xfrm>
            <a:off x="1489917" y="2531027"/>
            <a:ext cx="1986094" cy="43835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p17"/>
          <p:cNvCxnSpPr/>
          <p:nvPr/>
        </p:nvCxnSpPr>
        <p:spPr>
          <a:xfrm flipH="1">
            <a:off x="7186509" y="5384928"/>
            <a:ext cx="786" cy="321824"/>
          </a:xfrm>
          <a:prstGeom prst="straightConnector1">
            <a:avLst/>
          </a:prstGeom>
          <a:solidFill>
            <a:srgbClr val="FFD966">
              <a:alpha val="20000"/>
            </a:srgbClr>
          </a:solidFill>
          <a:ln w="25400" cap="flat" cmpd="sng">
            <a:solidFill>
              <a:srgbClr val="FFFF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01" name="Google Shape;201;p17"/>
          <p:cNvSpPr/>
          <p:nvPr/>
        </p:nvSpPr>
        <p:spPr>
          <a:xfrm rot="10800000">
            <a:off x="5740398" y="4680656"/>
            <a:ext cx="2893793" cy="704271"/>
          </a:xfrm>
          <a:prstGeom prst="rect">
            <a:avLst/>
          </a:prstGeom>
          <a:solidFill>
            <a:srgbClr val="FFD966">
              <a:alpha val="20000"/>
            </a:srgbClr>
          </a:solidFill>
          <a:ln w="254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cxnSp>
        <p:nvCxnSpPr>
          <p:cNvPr id="202" name="Google Shape;202;p17"/>
          <p:cNvCxnSpPr/>
          <p:nvPr/>
        </p:nvCxnSpPr>
        <p:spPr>
          <a:xfrm flipH="1">
            <a:off x="2801066" y="3429000"/>
            <a:ext cx="876000" cy="600"/>
          </a:xfrm>
          <a:prstGeom prst="bentConnector3">
            <a:avLst>
              <a:gd name="adj1" fmla="val 50006"/>
            </a:avLst>
          </a:prstGeom>
          <a:solidFill>
            <a:srgbClr val="00B0F0">
              <a:alpha val="20000"/>
            </a:srgbClr>
          </a:solidFill>
          <a:ln w="25400" cap="flat" cmpd="sng">
            <a:solidFill>
              <a:srgbClr val="00B0F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03" name="Google Shape;203;p17"/>
          <p:cNvSpPr/>
          <p:nvPr/>
        </p:nvSpPr>
        <p:spPr>
          <a:xfrm rot="-5400000">
            <a:off x="2153413" y="3684566"/>
            <a:ext cx="3801920" cy="768230"/>
          </a:xfrm>
          <a:prstGeom prst="rect">
            <a:avLst/>
          </a:prstGeom>
          <a:solidFill>
            <a:srgbClr val="00B0F0">
              <a:alpha val="20000"/>
            </a:srgbClr>
          </a:solidFill>
          <a:ln w="254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cxnSp>
        <p:nvCxnSpPr>
          <p:cNvPr id="204" name="Google Shape;204;p17"/>
          <p:cNvCxnSpPr/>
          <p:nvPr/>
        </p:nvCxnSpPr>
        <p:spPr>
          <a:xfrm>
            <a:off x="4438489" y="2105263"/>
            <a:ext cx="6364978" cy="0"/>
          </a:xfrm>
          <a:prstGeom prst="straightConnector1">
            <a:avLst/>
          </a:prstGeom>
          <a:noFill/>
          <a:ln w="34925" cap="flat" cmpd="sng">
            <a:solidFill>
              <a:schemeClr val="l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205" name="Google Shape;205;p17"/>
          <p:cNvSpPr txBox="1"/>
          <p:nvPr/>
        </p:nvSpPr>
        <p:spPr>
          <a:xfrm>
            <a:off x="367798" y="1547090"/>
            <a:ext cx="5372600" cy="30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ハーフハイトブラケット</a:t>
            </a:r>
            <a:r>
              <a:rPr lang="ja-JP" alt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</a:t>
            </a:r>
            <a:r>
              <a:rPr 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</a:t>
            </a:r>
            <a:r>
              <a:rPr lang="ja-JP" alt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リ</a:t>
            </a:r>
            <a:r>
              <a:rPr lang="en-US" sz="18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インストール</a:t>
            </a:r>
            <a:r>
              <a:rPr lang="ja-JP" alt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済み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06" name="Google Shape;206;p17"/>
          <p:cNvSpPr txBox="1"/>
          <p:nvPr/>
        </p:nvSpPr>
        <p:spPr>
          <a:xfrm>
            <a:off x="367798" y="1878286"/>
            <a:ext cx="3073014" cy="955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付属</a:t>
            </a:r>
            <a:endParaRPr sz="18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フルハイトおよびハーフハイトフラットブラケット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207" name="Google Shape;207;p17"/>
          <p:cNvCxnSpPr>
            <a:stCxn id="208" idx="3"/>
          </p:cNvCxnSpPr>
          <p:nvPr/>
        </p:nvCxnSpPr>
        <p:spPr>
          <a:xfrm>
            <a:off x="9533205" y="4680650"/>
            <a:ext cx="0" cy="895800"/>
          </a:xfrm>
          <a:prstGeom prst="straightConnector1">
            <a:avLst/>
          </a:prstGeom>
          <a:solidFill>
            <a:srgbClr val="00FFCC">
              <a:alpha val="20000"/>
            </a:srgbClr>
          </a:solidFill>
          <a:ln w="25400" cap="flat" cmpd="sng">
            <a:solidFill>
              <a:srgbClr val="00FFCC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08" name="Google Shape;208;p17"/>
          <p:cNvSpPr/>
          <p:nvPr/>
        </p:nvSpPr>
        <p:spPr>
          <a:xfrm rot="5400000">
            <a:off x="8367171" y="2345738"/>
            <a:ext cx="2332067" cy="2337756"/>
          </a:xfrm>
          <a:prstGeom prst="rect">
            <a:avLst/>
          </a:prstGeom>
          <a:solidFill>
            <a:srgbClr val="00FFCC">
              <a:alpha val="20000"/>
            </a:srgbClr>
          </a:solidFill>
          <a:ln w="25400" cap="flat" cmpd="sng">
            <a:solidFill>
              <a:srgbClr val="00FF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cxnSp>
        <p:nvCxnSpPr>
          <p:cNvPr id="209" name="Google Shape;209;p17"/>
          <p:cNvCxnSpPr/>
          <p:nvPr/>
        </p:nvCxnSpPr>
        <p:spPr>
          <a:xfrm>
            <a:off x="11107544" y="2296663"/>
            <a:ext cx="0" cy="2435906"/>
          </a:xfrm>
          <a:prstGeom prst="straightConnector1">
            <a:avLst/>
          </a:prstGeom>
          <a:noFill/>
          <a:ln w="34925" cap="flat" cmpd="sng">
            <a:solidFill>
              <a:schemeClr val="l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8"/>
          <p:cNvSpPr/>
          <p:nvPr/>
        </p:nvSpPr>
        <p:spPr>
          <a:xfrm>
            <a:off x="6377553" y="1780674"/>
            <a:ext cx="4315561" cy="736321"/>
          </a:xfrm>
          <a:prstGeom prst="round2SameRect">
            <a:avLst>
              <a:gd name="adj1" fmla="val 16667"/>
              <a:gd name="adj2" fmla="val 0"/>
            </a:avLst>
          </a:prstGeom>
          <a:gradFill>
            <a:gsLst>
              <a:gs pos="0">
                <a:srgbClr val="C7EFFF"/>
              </a:gs>
              <a:gs pos="26000">
                <a:srgbClr val="5DF5F9"/>
              </a:gs>
              <a:gs pos="84000">
                <a:srgbClr val="43E59C"/>
              </a:gs>
              <a:gs pos="96000">
                <a:srgbClr val="34E392"/>
              </a:gs>
              <a:gs pos="100000">
                <a:srgbClr val="34E392"/>
              </a:gs>
            </a:gsLst>
            <a:lin ang="7200000" scaled="0"/>
          </a:gradFill>
          <a:ln>
            <a:noFill/>
          </a:ln>
          <a:effectLst>
            <a:outerShdw blurRad="139700" dist="139700" dir="8100000" algn="tr" rotWithShape="0">
              <a:srgbClr val="002060">
                <a:alpha val="8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15" name="Google Shape;215;p18"/>
          <p:cNvSpPr/>
          <p:nvPr/>
        </p:nvSpPr>
        <p:spPr>
          <a:xfrm>
            <a:off x="1363134" y="2473096"/>
            <a:ext cx="9329980" cy="39023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16" name="Google Shape;216;p18"/>
          <p:cNvSpPr txBox="1">
            <a:spLocks noGrp="1"/>
          </p:cNvSpPr>
          <p:nvPr>
            <p:ph type="title"/>
          </p:nvPr>
        </p:nvSpPr>
        <p:spPr>
          <a:xfrm>
            <a:off x="230812" y="127012"/>
            <a:ext cx="11965497" cy="1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QM2-2P10G1TBの仕様</a:t>
            </a:r>
            <a:endParaRPr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graphicFrame>
        <p:nvGraphicFramePr>
          <p:cNvPr id="217" name="Google Shape;217;p18"/>
          <p:cNvGraphicFramePr/>
          <p:nvPr>
            <p:extLst>
              <p:ext uri="{D42A27DB-BD31-4B8C-83A1-F6EECF244321}">
                <p14:modId xmlns:p14="http://schemas.microsoft.com/office/powerpoint/2010/main" val="3068545171"/>
              </p:ext>
            </p:extLst>
          </p:nvPr>
        </p:nvGraphicFramePr>
        <p:xfrm>
          <a:off x="1224118" y="1895087"/>
          <a:ext cx="9700591" cy="4546465"/>
        </p:xfrm>
        <a:graphic>
          <a:graphicData uri="http://schemas.openxmlformats.org/drawingml/2006/table">
            <a:tbl>
              <a:tblPr firstRow="1" bandRow="1">
                <a:noFill/>
                <a:tableStyleId>{1E90BC7E-FFA1-47F5-9892-7B1081BCC418}</a:tableStyleId>
              </a:tblPr>
              <a:tblGrid>
                <a:gridCol w="3077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2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endParaRPr sz="16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   </a:t>
                      </a:r>
                      <a:r>
                        <a:rPr lang="en-US" sz="1600" b="1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Ethernet</a:t>
                      </a:r>
                      <a:r>
                        <a:rPr lang="ja-JP" altLang="en-US" sz="1600" b="1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コントローラ</a:t>
                      </a:r>
                      <a:endParaRPr sz="1600" b="1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u="none" strike="noStrik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Marvell AQC113C; </a:t>
                      </a:r>
                      <a:r>
                        <a:rPr lang="en-US" sz="1600" b="0" u="none" strike="noStrike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5</a:t>
                      </a:r>
                      <a:r>
                        <a:rPr lang="ja-JP" altLang="en-US" sz="1600" b="0" u="none" strike="noStrike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つ</a:t>
                      </a:r>
                      <a:r>
                        <a:rPr lang="ja-JP" altLang="en-US" sz="1600" b="0" u="none" strike="noStrike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のスピード</a:t>
                      </a:r>
                      <a:endParaRPr sz="1600" b="0" i="0" u="none" strike="noStrike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   </a:t>
                      </a:r>
                      <a:r>
                        <a:rPr lang="en-US" sz="1600" b="1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LAN</a:t>
                      </a:r>
                      <a:r>
                        <a:rPr lang="ja-JP" altLang="en-US" sz="1600" b="1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ポート</a:t>
                      </a:r>
                      <a:endParaRPr sz="1600" b="1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1 x 10GBASE-T</a:t>
                      </a:r>
                      <a:endParaRPr sz="1600" b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   M.2 SSD</a:t>
                      </a:r>
                      <a:endParaRPr sz="1600" b="1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 x M.2 2280 </a:t>
                      </a:r>
                      <a:r>
                        <a:rPr lang="en-US" sz="1600" b="0" dirty="0" err="1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PCIe</a:t>
                      </a:r>
                      <a:r>
                        <a:rPr lang="en-US" sz="1600" b="0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 Gen3 </a:t>
                      </a:r>
                      <a:r>
                        <a:rPr lang="en-US" sz="1600" b="0" dirty="0" err="1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NVMe</a:t>
                      </a:r>
                      <a:r>
                        <a:rPr lang="en-US" sz="1600" b="0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b="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SSD</a:t>
                      </a:r>
                      <a:r>
                        <a:rPr lang="ja-JP" altLang="en-US" sz="1600" b="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スロット</a:t>
                      </a:r>
                      <a:endParaRPr sz="1600" b="0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   </a:t>
                      </a:r>
                      <a:r>
                        <a:rPr lang="en-US" sz="1600" b="1" dirty="0" err="1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PCIe</a:t>
                      </a:r>
                      <a:r>
                        <a:rPr lang="ja-JP" altLang="en-US" sz="1600" b="1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総帯域幅</a:t>
                      </a:r>
                      <a:endParaRPr sz="1600" b="1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Gen3 x8</a:t>
                      </a:r>
                      <a:endParaRPr sz="1600" b="0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4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   </a:t>
                      </a:r>
                      <a:r>
                        <a:rPr lang="ja-JP" altLang="en-US" sz="1600" b="1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サイズ</a:t>
                      </a:r>
                      <a:endParaRPr sz="1600" b="1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152.65 x 68.9 x 18.9 (mm)</a:t>
                      </a:r>
                      <a:endParaRPr sz="1600" b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2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   </a:t>
                      </a:r>
                      <a:r>
                        <a:rPr lang="ja-JP" altLang="en-US" sz="1600" b="1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転送速度</a:t>
                      </a:r>
                      <a:endParaRPr sz="1600" b="1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u="none" strike="noStrik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10Gbps/5Gbps/2.5Gbps/1Gbps/100Mbps</a:t>
                      </a:r>
                      <a:endParaRPr sz="1600" b="0" i="0" u="none" strike="noStrike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8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   </a:t>
                      </a:r>
                      <a:r>
                        <a:rPr lang="ja-JP" altLang="en-US" sz="1600" b="1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対応</a:t>
                      </a:r>
                      <a:r>
                        <a:rPr lang="en-US" sz="1600" b="1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OS</a:t>
                      </a:r>
                      <a:endParaRPr sz="1600" b="1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00000" marR="0" lvl="0" indent="-180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 Arial"/>
                        <a:buChar char="•"/>
                      </a:pPr>
                      <a:r>
                        <a:rPr lang="en-US" sz="1600" b="0" u="none" strike="noStrik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QTS/</a:t>
                      </a:r>
                      <a:r>
                        <a:rPr lang="en-US" sz="1600" b="0" u="none" strike="noStrike" dirty="0" err="1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QuTS</a:t>
                      </a:r>
                      <a:r>
                        <a:rPr lang="en-US" sz="1600" b="0" u="none" strike="noStrik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 hero </a:t>
                      </a:r>
                      <a:r>
                        <a:rPr lang="en-US" sz="1600" b="0" u="none" strike="noStrike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4.5.3</a:t>
                      </a:r>
                      <a:r>
                        <a:rPr lang="ja-JP" altLang="en-US" sz="1600" b="0" u="none" strike="noStrike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またはそれ以降の</a:t>
                      </a:r>
                      <a:r>
                        <a:rPr lang="en-US" altLang="ja-JP" sz="1600" b="0" u="none" strike="noStrike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/>
                      </a:r>
                      <a:br>
                        <a:rPr lang="en-US" altLang="ja-JP" sz="1600" b="0" u="none" strike="noStrike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</a:br>
                      <a:r>
                        <a:rPr lang="ja-JP" altLang="en-US" sz="1600" b="0" u="none" strike="noStrike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バージョン</a:t>
                      </a:r>
                      <a:endParaRPr sz="1600" b="0" u="none" strike="noStrike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  <a:p>
                      <a:pPr marL="1800000" marR="0" lvl="0" indent="-180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 Arial"/>
                        <a:buChar char="•"/>
                      </a:pPr>
                      <a:r>
                        <a:rPr lang="en-US" sz="1600" b="0" u="none" strike="noStrik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Windows 10、11 (64bit) </a:t>
                      </a:r>
                      <a:endParaRPr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marL="1800000" marR="0" lvl="0" indent="-180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 Arial"/>
                        <a:buChar char="•"/>
                      </a:pPr>
                      <a:r>
                        <a:rPr lang="en-US" sz="1600" b="0" u="none" strike="noStrik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Linux</a:t>
                      </a:r>
                      <a:endParaRPr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marL="180000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 Arial"/>
                        <a:buNone/>
                      </a:pPr>
                      <a:r>
                        <a:rPr lang="en-US" sz="1600" b="0" u="none" strike="noStrike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Windows</a:t>
                      </a:r>
                      <a:r>
                        <a:rPr lang="ja-JP" altLang="en-US" sz="1600" b="0" u="none" strike="noStrike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および</a:t>
                      </a:r>
                      <a:r>
                        <a:rPr lang="en-US" sz="1600" b="0" u="none" strike="noStrike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Linux</a:t>
                      </a:r>
                      <a:r>
                        <a:rPr lang="ja-JP" altLang="en-US" sz="1600" b="0" u="none" strike="noStrike" dirty="0" err="1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には</a:t>
                      </a:r>
                      <a:r>
                        <a:rPr lang="ja-JP" altLang="en-US" sz="1600" b="0" u="none" strike="noStrike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ドライバー</a:t>
                      </a:r>
                      <a:r>
                        <a:rPr lang="ja-JP" altLang="en-US" sz="1600" b="0" u="none" strike="noStrike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が必要です</a:t>
                      </a:r>
                      <a:endParaRPr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3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   </a:t>
                      </a:r>
                      <a:r>
                        <a:rPr lang="ja-JP" altLang="en-US" sz="1600" b="1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内容</a:t>
                      </a:r>
                      <a:endParaRPr sz="1600" b="1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u="none" strike="noStrik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1 x QM2；1 x QIG；3 x </a:t>
                      </a:r>
                      <a:r>
                        <a:rPr lang="ja-JP" altLang="en-US" sz="1600" b="0" u="none" strike="noStrike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ブラケット（ハーフハイトブラケットは</a:t>
                      </a:r>
                      <a:endParaRPr lang="en-US" altLang="ja-JP" sz="1600" b="0" u="none" strike="noStrike" dirty="0" smtClean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ja-JP" altLang="en-US" sz="1600" b="0" u="none" strike="noStrike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プリインストール済み）</a:t>
                      </a:r>
                      <a:endParaRPr sz="1600" b="0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18" name="Google Shape;218;p18"/>
          <p:cNvSpPr txBox="1"/>
          <p:nvPr/>
        </p:nvSpPr>
        <p:spPr>
          <a:xfrm>
            <a:off x="6495737" y="1876957"/>
            <a:ext cx="37762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en-US" sz="28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QM2-2P10G1TB</a:t>
            </a:r>
            <a:endParaRPr sz="2800" b="1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219" name="Google Shape;219;p18"/>
          <p:cNvPicPr preferRelativeResize="0"/>
          <p:nvPr/>
        </p:nvPicPr>
        <p:blipFill rotWithShape="1">
          <a:blip r:embed="rId3">
            <a:alphaModFix/>
          </a:blip>
          <a:srcRect t="76775"/>
          <a:stretch/>
        </p:blipFill>
        <p:spPr>
          <a:xfrm rot="5400000">
            <a:off x="2098136" y="4504759"/>
            <a:ext cx="4279555" cy="216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8" descr="一張含有 文字, 室內, 電子用品 的圖片&#10;&#10;自動產生的描述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01048" y="1342814"/>
            <a:ext cx="3157856" cy="1973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19" descr="一張含有 文字, 電子用品, 電腦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5700" y="4220096"/>
            <a:ext cx="3527869" cy="2203403"/>
          </a:xfrm>
          <a:prstGeom prst="rect">
            <a:avLst/>
          </a:prstGeom>
          <a:noFill/>
          <a:ln>
            <a:noFill/>
          </a:ln>
          <a:effectLst>
            <a:outerShdw blurRad="381000" dist="330200" dir="8100000" sx="95000" sy="95000" algn="tr" rotWithShape="0">
              <a:srgbClr val="000000">
                <a:alpha val="65882"/>
              </a:srgbClr>
            </a:outerShdw>
          </a:effectLst>
        </p:spPr>
      </p:pic>
      <p:sp>
        <p:nvSpPr>
          <p:cNvPr id="227" name="Google Shape;227;p19"/>
          <p:cNvSpPr txBox="1">
            <a:spLocks noGrp="1"/>
          </p:cNvSpPr>
          <p:nvPr>
            <p:ph type="title"/>
          </p:nvPr>
        </p:nvSpPr>
        <p:spPr>
          <a:xfrm>
            <a:off x="616018" y="177800"/>
            <a:ext cx="10959964" cy="1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60"/>
              <a:buFont typeface="Arial"/>
              <a:buNone/>
            </a:pPr>
            <a:r>
              <a:rPr lang="en-US" sz="3959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あなたの最高のパートナ</a:t>
            </a:r>
            <a:r>
              <a:rPr lang="en-US" sz="3959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ー！ </a:t>
            </a:r>
            <a:r>
              <a:rPr lang="en-US" sz="3959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/>
            </a:r>
            <a:br>
              <a:rPr lang="en-US" sz="3959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</a:br>
            <a:r>
              <a:rPr lang="en-US" sz="3959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QM2</a:t>
            </a:r>
            <a:r>
              <a:rPr lang="en-US" sz="3959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でNAS</a:t>
            </a:r>
            <a:r>
              <a:rPr lang="en-US" sz="3959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をアップグレード</a:t>
            </a:r>
            <a:endParaRPr sz="3959"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pic>
        <p:nvPicPr>
          <p:cNvPr id="228" name="Google Shape;228;p19" descr="一張含有 文字, 電子用品, 電腦 的圖片&#10;&#10;自動產生的描述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3319" y="2045135"/>
            <a:ext cx="3490700" cy="2174961"/>
          </a:xfrm>
          <a:prstGeom prst="rect">
            <a:avLst/>
          </a:prstGeom>
          <a:noFill/>
          <a:ln>
            <a:noFill/>
          </a:ln>
          <a:effectLst>
            <a:outerShdw blurRad="381000" dist="330200" dir="8100000" sx="95000" sy="95000" algn="tr" rotWithShape="0">
              <a:srgbClr val="000000">
                <a:alpha val="65882"/>
              </a:srgbClr>
            </a:outerShdw>
          </a:effectLst>
        </p:spPr>
      </p:pic>
      <p:pic>
        <p:nvPicPr>
          <p:cNvPr id="229" name="Google Shape;229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4071" y="4440388"/>
            <a:ext cx="3693342" cy="2308339"/>
          </a:xfrm>
          <a:prstGeom prst="rect">
            <a:avLst/>
          </a:prstGeom>
          <a:noFill/>
          <a:ln>
            <a:noFill/>
          </a:ln>
          <a:effectLst>
            <a:outerShdw blurRad="381000" dist="330200" dir="8100000" sx="95000" sy="95000" algn="tr" rotWithShape="0">
              <a:srgbClr val="000000">
                <a:alpha val="65882"/>
              </a:srgbClr>
            </a:outerShdw>
          </a:effectLst>
        </p:spPr>
      </p:pic>
      <p:pic>
        <p:nvPicPr>
          <p:cNvPr id="230" name="Google Shape;230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9904" y="3375182"/>
            <a:ext cx="3881677" cy="2426048"/>
          </a:xfrm>
          <a:prstGeom prst="rect">
            <a:avLst/>
          </a:prstGeom>
          <a:noFill/>
          <a:ln>
            <a:noFill/>
          </a:ln>
          <a:effectLst>
            <a:outerShdw blurRad="381000" dist="330200" dir="8100000" sx="95000" sy="95000" algn="tr" rotWithShape="0">
              <a:srgbClr val="000000">
                <a:alpha val="65882"/>
              </a:srgbClr>
            </a:outerShdw>
          </a:effectLst>
        </p:spPr>
      </p:pic>
      <p:pic>
        <p:nvPicPr>
          <p:cNvPr id="231" name="Google Shape;231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8522" y="2471326"/>
            <a:ext cx="3824439" cy="2390274"/>
          </a:xfrm>
          <a:prstGeom prst="rect">
            <a:avLst/>
          </a:prstGeom>
          <a:noFill/>
          <a:ln>
            <a:noFill/>
          </a:ln>
          <a:effectLst>
            <a:outerShdw blurRad="381000" dist="330200" dir="8100000" sx="95000" sy="95000" algn="tr" rotWithShape="0">
              <a:srgbClr val="000000">
                <a:alpha val="65882"/>
              </a:srgbClr>
            </a:outerShdw>
          </a:effectLst>
        </p:spPr>
      </p:pic>
      <p:pic>
        <p:nvPicPr>
          <p:cNvPr id="232" name="Google Shape;232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01284" y="1487711"/>
            <a:ext cx="3881677" cy="2426048"/>
          </a:xfrm>
          <a:prstGeom prst="rect">
            <a:avLst/>
          </a:prstGeom>
          <a:noFill/>
          <a:ln>
            <a:noFill/>
          </a:ln>
          <a:effectLst>
            <a:outerShdw blurRad="381000" dist="330200" dir="8100000" sx="95000" sy="95000" algn="tr" rotWithShape="0">
              <a:srgbClr val="000000">
                <a:alpha val="65882"/>
              </a:srgbClr>
            </a:outerShdw>
          </a:effectLst>
        </p:spPr>
      </p:pic>
      <p:sp>
        <p:nvSpPr>
          <p:cNvPr id="233" name="Google Shape;233;p19"/>
          <p:cNvSpPr txBox="1"/>
          <p:nvPr/>
        </p:nvSpPr>
        <p:spPr>
          <a:xfrm>
            <a:off x="10060305" y="4921079"/>
            <a:ext cx="151567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26262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TS-873A</a:t>
            </a:r>
            <a:endParaRPr sz="1800">
              <a:solidFill>
                <a:srgbClr val="262626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34" name="Google Shape;234;p19"/>
          <p:cNvSpPr txBox="1"/>
          <p:nvPr/>
        </p:nvSpPr>
        <p:spPr>
          <a:xfrm>
            <a:off x="9691226" y="2679416"/>
            <a:ext cx="151567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26262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TS-673A</a:t>
            </a:r>
            <a:endParaRPr sz="1800">
              <a:solidFill>
                <a:srgbClr val="262626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35" name="Google Shape;235;p19"/>
          <p:cNvSpPr txBox="1"/>
          <p:nvPr/>
        </p:nvSpPr>
        <p:spPr>
          <a:xfrm>
            <a:off x="4839724" y="4420709"/>
            <a:ext cx="185740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26262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TS-464U</a:t>
            </a:r>
            <a:endParaRPr sz="1800" b="1">
              <a:solidFill>
                <a:srgbClr val="26262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26262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TS-464U-RP</a:t>
            </a:r>
            <a:endParaRPr sz="1800" b="1">
              <a:solidFill>
                <a:srgbClr val="26262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6" name="Google Shape;236;p19"/>
          <p:cNvSpPr txBox="1"/>
          <p:nvPr/>
        </p:nvSpPr>
        <p:spPr>
          <a:xfrm>
            <a:off x="4839724" y="3557175"/>
            <a:ext cx="185740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26262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TS-1264U-RP</a:t>
            </a:r>
            <a:endParaRPr sz="1800">
              <a:solidFill>
                <a:srgbClr val="262626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37" name="Google Shape;237;p19"/>
          <p:cNvSpPr txBox="1"/>
          <p:nvPr/>
        </p:nvSpPr>
        <p:spPr>
          <a:xfrm>
            <a:off x="4839724" y="2679416"/>
            <a:ext cx="185740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26262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TS-464eU</a:t>
            </a:r>
            <a:endParaRPr sz="1800">
              <a:solidFill>
                <a:srgbClr val="262626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38" name="Google Shape;238;p19"/>
          <p:cNvSpPr txBox="1"/>
          <p:nvPr/>
        </p:nvSpPr>
        <p:spPr>
          <a:xfrm>
            <a:off x="4839724" y="5456301"/>
            <a:ext cx="185740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26262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TS-864eU TS-864eU-RP</a:t>
            </a:r>
            <a:endParaRPr sz="1800">
              <a:solidFill>
                <a:srgbClr val="262626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0"/>
          <p:cNvSpPr/>
          <p:nvPr/>
        </p:nvSpPr>
        <p:spPr>
          <a:xfrm>
            <a:off x="0" y="2054943"/>
            <a:ext cx="12192000" cy="4859591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245" name="Google Shape;24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6679" y="44109"/>
            <a:ext cx="6557849" cy="3772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6" name="Google Shape;246;p20"/>
          <p:cNvGrpSpPr/>
          <p:nvPr/>
        </p:nvGrpSpPr>
        <p:grpSpPr>
          <a:xfrm>
            <a:off x="1566915" y="2978483"/>
            <a:ext cx="4311371" cy="2842894"/>
            <a:chOff x="1566915" y="2978483"/>
            <a:chExt cx="4311371" cy="2842894"/>
          </a:xfrm>
        </p:grpSpPr>
        <p:grpSp>
          <p:nvGrpSpPr>
            <p:cNvPr id="247" name="Google Shape;247;p20"/>
            <p:cNvGrpSpPr/>
            <p:nvPr/>
          </p:nvGrpSpPr>
          <p:grpSpPr>
            <a:xfrm>
              <a:off x="1566915" y="2978483"/>
              <a:ext cx="3842212" cy="2447828"/>
              <a:chOff x="1531425" y="2362200"/>
              <a:chExt cx="3842212" cy="3100095"/>
            </a:xfrm>
          </p:grpSpPr>
          <p:cxnSp>
            <p:nvCxnSpPr>
              <p:cNvPr id="248" name="Google Shape;248;p20"/>
              <p:cNvCxnSpPr/>
              <p:nvPr/>
            </p:nvCxnSpPr>
            <p:spPr>
              <a:xfrm>
                <a:off x="2299867" y="2362200"/>
                <a:ext cx="0" cy="3100095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>
                    <a:alpha val="4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9" name="Google Shape;249;p20"/>
              <p:cNvCxnSpPr/>
              <p:nvPr/>
            </p:nvCxnSpPr>
            <p:spPr>
              <a:xfrm>
                <a:off x="3068309" y="2362200"/>
                <a:ext cx="0" cy="3100095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>
                    <a:alpha val="4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0" name="Google Shape;250;p20"/>
              <p:cNvCxnSpPr/>
              <p:nvPr/>
            </p:nvCxnSpPr>
            <p:spPr>
              <a:xfrm>
                <a:off x="3836751" y="2362200"/>
                <a:ext cx="0" cy="3100095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>
                    <a:alpha val="4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1" name="Google Shape;251;p20"/>
              <p:cNvCxnSpPr/>
              <p:nvPr/>
            </p:nvCxnSpPr>
            <p:spPr>
              <a:xfrm>
                <a:off x="4605193" y="2362200"/>
                <a:ext cx="0" cy="3100095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>
                    <a:alpha val="4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2" name="Google Shape;252;p20"/>
              <p:cNvCxnSpPr/>
              <p:nvPr/>
            </p:nvCxnSpPr>
            <p:spPr>
              <a:xfrm>
                <a:off x="1531425" y="2362200"/>
                <a:ext cx="0" cy="3100095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>
                    <a:alpha val="4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3" name="Google Shape;253;p20"/>
              <p:cNvCxnSpPr/>
              <p:nvPr/>
            </p:nvCxnSpPr>
            <p:spPr>
              <a:xfrm>
                <a:off x="5373637" y="2362200"/>
                <a:ext cx="0" cy="3100095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>
                    <a:alpha val="4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254" name="Google Shape;254;p20"/>
            <p:cNvSpPr txBox="1"/>
            <p:nvPr/>
          </p:nvSpPr>
          <p:spPr>
            <a:xfrm>
              <a:off x="2030877" y="5513600"/>
              <a:ext cx="60895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200</a:t>
              </a:r>
              <a:endParaRPr sz="14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255" name="Google Shape;255;p20"/>
            <p:cNvSpPr txBox="1"/>
            <p:nvPr/>
          </p:nvSpPr>
          <p:spPr>
            <a:xfrm>
              <a:off x="2799319" y="5513600"/>
              <a:ext cx="60895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400</a:t>
              </a:r>
              <a:endParaRPr sz="14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256" name="Google Shape;256;p20"/>
            <p:cNvSpPr txBox="1"/>
            <p:nvPr/>
          </p:nvSpPr>
          <p:spPr>
            <a:xfrm>
              <a:off x="3594278" y="5513600"/>
              <a:ext cx="60895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600</a:t>
              </a:r>
              <a:endParaRPr sz="14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257" name="Google Shape;257;p20"/>
            <p:cNvSpPr txBox="1"/>
            <p:nvPr/>
          </p:nvSpPr>
          <p:spPr>
            <a:xfrm>
              <a:off x="4336203" y="5513600"/>
              <a:ext cx="60895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800</a:t>
              </a:r>
              <a:endParaRPr sz="14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258" name="Google Shape;258;p20"/>
            <p:cNvSpPr txBox="1"/>
            <p:nvPr/>
          </p:nvSpPr>
          <p:spPr>
            <a:xfrm>
              <a:off x="5104647" y="5513599"/>
              <a:ext cx="773639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1000</a:t>
              </a:r>
              <a:endParaRPr sz="1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</p:grpSp>
      <p:sp>
        <p:nvSpPr>
          <p:cNvPr id="259" name="Google Shape;259;p20"/>
          <p:cNvSpPr/>
          <p:nvPr/>
        </p:nvSpPr>
        <p:spPr>
          <a:xfrm>
            <a:off x="1584664" y="3185978"/>
            <a:ext cx="3924872" cy="584538"/>
          </a:xfrm>
          <a:prstGeom prst="rect">
            <a:avLst/>
          </a:prstGeom>
          <a:gradFill>
            <a:gsLst>
              <a:gs pos="0">
                <a:srgbClr val="0099FF"/>
              </a:gs>
              <a:gs pos="50000">
                <a:srgbClr val="00B4C9"/>
              </a:gs>
              <a:gs pos="90000">
                <a:srgbClr val="66FFFF"/>
              </a:gs>
              <a:gs pos="100000">
                <a:srgbClr val="66FFF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60" name="Google Shape;260;p20"/>
          <p:cNvSpPr/>
          <p:nvPr/>
        </p:nvSpPr>
        <p:spPr>
          <a:xfrm>
            <a:off x="1584664" y="4217042"/>
            <a:ext cx="3973103" cy="584538"/>
          </a:xfrm>
          <a:prstGeom prst="rect">
            <a:avLst/>
          </a:prstGeom>
          <a:gradFill>
            <a:gsLst>
              <a:gs pos="0">
                <a:srgbClr val="0099FF"/>
              </a:gs>
              <a:gs pos="50000">
                <a:srgbClr val="00B4C9"/>
              </a:gs>
              <a:gs pos="90000">
                <a:srgbClr val="66FFFF"/>
              </a:gs>
              <a:gs pos="100000">
                <a:srgbClr val="66FFF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61" name="Google Shape;261;p20"/>
          <p:cNvSpPr txBox="1">
            <a:spLocks noGrp="1"/>
          </p:cNvSpPr>
          <p:nvPr>
            <p:ph type="title"/>
          </p:nvPr>
        </p:nvSpPr>
        <p:spPr>
          <a:xfrm>
            <a:off x="1536834" y="195263"/>
            <a:ext cx="9118332" cy="1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60"/>
              <a:buFont typeface="Arial"/>
              <a:buNone/>
            </a:pPr>
            <a:r>
              <a:rPr lang="en-US" sz="3959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M.2 </a:t>
            </a:r>
            <a:r>
              <a:rPr lang="en-US" sz="3959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NVMe</a:t>
            </a:r>
            <a:r>
              <a:rPr lang="en-US" sz="3959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 SSD</a:t>
            </a:r>
            <a:r>
              <a:rPr lang="ja-JP" altLang="en-US" sz="3959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による</a:t>
            </a:r>
            <a:r>
              <a:rPr lang="en-US" altLang="ja-JP" sz="3959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/>
            </a:r>
            <a:br>
              <a:rPr lang="en-US" altLang="ja-JP" sz="3959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</a:br>
            <a:r>
              <a:rPr lang="en-US" sz="3959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QM2-2P10G1TB 10GbE転送速度</a:t>
            </a:r>
            <a:endParaRPr sz="3959"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262" name="Google Shape;262;p20"/>
          <p:cNvSpPr txBox="1"/>
          <p:nvPr/>
        </p:nvSpPr>
        <p:spPr>
          <a:xfrm>
            <a:off x="5557768" y="3205446"/>
            <a:ext cx="207689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ダウンロード：</a:t>
            </a:r>
            <a:endParaRPr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1,150MB /秒</a:t>
            </a:r>
            <a:endParaRPr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3" name="Google Shape;263;p20"/>
          <p:cNvSpPr txBox="1"/>
          <p:nvPr/>
        </p:nvSpPr>
        <p:spPr>
          <a:xfrm>
            <a:off x="5652346" y="4242783"/>
            <a:ext cx="207689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アップロード：</a:t>
            </a:r>
            <a:endParaRPr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1,156MB /秒</a:t>
            </a:r>
            <a:endParaRPr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64" name="Google Shape;264;p20" descr="一張含有 物件, 室內, 手錶 的圖片&#10;&#10;自動產生的描述"/>
          <p:cNvPicPr preferRelativeResize="0"/>
          <p:nvPr/>
        </p:nvPicPr>
        <p:blipFill rotWithShape="1">
          <a:blip r:embed="rId4">
            <a:alphaModFix/>
          </a:blip>
          <a:srcRect r="30347" b="13683"/>
          <a:stretch/>
        </p:blipFill>
        <p:spPr>
          <a:xfrm>
            <a:off x="9066677" y="3337601"/>
            <a:ext cx="3125323" cy="380902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0"/>
          <p:cNvSpPr txBox="1"/>
          <p:nvPr/>
        </p:nvSpPr>
        <p:spPr>
          <a:xfrm>
            <a:off x="8404150" y="1653814"/>
            <a:ext cx="3309796" cy="1368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DDEAF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QNAPラボでテスト済み</a:t>
            </a:r>
            <a:r>
              <a:rPr lang="en-US" sz="1000" dirty="0" smtClean="0">
                <a:solidFill>
                  <a:srgbClr val="DDEAF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smtClean="0">
                <a:solidFill>
                  <a:srgbClr val="DDEAF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PC：Intel®Core</a:t>
            </a:r>
            <a:r>
              <a:rPr lang="en-US" sz="1000" dirty="0">
                <a:solidFill>
                  <a:srgbClr val="DDEAF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™i7-67003.40GHz。 WindowsServer2019。64GBのメモリ。 10GbE NIC：X550 </a:t>
            </a:r>
            <a:endParaRPr lang="en-US" sz="1000" dirty="0" smtClean="0">
              <a:solidFill>
                <a:srgbClr val="DDEAF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smtClean="0">
                <a:solidFill>
                  <a:srgbClr val="DDEAF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NAS：</a:t>
            </a: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smtClean="0">
                <a:solidFill>
                  <a:srgbClr val="DDEAF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TVS-1282T、4.5.3.1275、Samsung </a:t>
            </a:r>
            <a:r>
              <a:rPr lang="en-US" sz="1000" dirty="0">
                <a:solidFill>
                  <a:srgbClr val="DDEAF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SSD850 Pro 512GB x 6（RAID 0）、32 GB（8GB * 4）メモリ、10GbE NIC：QM2-2P10G1TB</a:t>
            </a:r>
            <a:endParaRPr sz="1000" dirty="0">
              <a:solidFill>
                <a:srgbClr val="DDEAF6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66" name="Google Shape;266;p20"/>
          <p:cNvSpPr txBox="1"/>
          <p:nvPr/>
        </p:nvSpPr>
        <p:spPr>
          <a:xfrm>
            <a:off x="1679331" y="2440322"/>
            <a:ext cx="7017409" cy="395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Windowsファイル転送（10GBファイル、M.2 </a:t>
            </a:r>
            <a:r>
              <a:rPr lang="en-US" sz="16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NVMe</a:t>
            </a:r>
            <a:r>
              <a:rPr lang="en-US" sz="16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16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SSDを使用</a:t>
            </a:r>
            <a:r>
              <a:rPr lang="en-US" sz="16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sz="16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67" name="Google Shape;267;p20"/>
          <p:cNvSpPr txBox="1"/>
          <p:nvPr/>
        </p:nvSpPr>
        <p:spPr>
          <a:xfrm>
            <a:off x="6396249" y="5491329"/>
            <a:ext cx="12480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MB / s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8" name="Google Shape;268;p20"/>
          <p:cNvSpPr txBox="1"/>
          <p:nvPr/>
        </p:nvSpPr>
        <p:spPr>
          <a:xfrm>
            <a:off x="259895" y="3795109"/>
            <a:ext cx="121610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10GbE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69" name="Google Shape;269;p20"/>
          <p:cNvGrpSpPr/>
          <p:nvPr/>
        </p:nvGrpSpPr>
        <p:grpSpPr>
          <a:xfrm>
            <a:off x="1494919" y="2223771"/>
            <a:ext cx="5561520" cy="3267557"/>
            <a:chOff x="2179788" y="-317914"/>
            <a:chExt cx="5561520" cy="5849431"/>
          </a:xfrm>
        </p:grpSpPr>
        <p:sp>
          <p:nvSpPr>
            <p:cNvPr id="270" name="Google Shape;270;p20"/>
            <p:cNvSpPr/>
            <p:nvPr/>
          </p:nvSpPr>
          <p:spPr>
            <a:xfrm rot="5400000">
              <a:off x="-665601" y="2527474"/>
              <a:ext cx="5797457" cy="106680"/>
            </a:xfrm>
            <a:prstGeom prst="leftArrow">
              <a:avLst>
                <a:gd name="adj1" fmla="val 50000"/>
                <a:gd name="adj2" fmla="val 92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271" name="Google Shape;271;p20"/>
            <p:cNvSpPr/>
            <p:nvPr/>
          </p:nvSpPr>
          <p:spPr>
            <a:xfrm rot="10800000">
              <a:off x="2216028" y="5363854"/>
              <a:ext cx="5525279" cy="167663"/>
            </a:xfrm>
            <a:prstGeom prst="leftArrow">
              <a:avLst>
                <a:gd name="adj1" fmla="val 50000"/>
                <a:gd name="adj2" fmla="val 92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</p:grpSp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21" descr="一張含有 文字, 美工圖案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3758" y="3605000"/>
            <a:ext cx="2975358" cy="1357181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1"/>
          <p:cNvSpPr/>
          <p:nvPr/>
        </p:nvSpPr>
        <p:spPr>
          <a:xfrm>
            <a:off x="-1036108" y="4440014"/>
            <a:ext cx="79375" cy="79375"/>
          </a:xfrm>
          <a:prstGeom prst="ellipse">
            <a:avLst/>
          </a:prstGeom>
          <a:gradFill>
            <a:gsLst>
              <a:gs pos="0">
                <a:srgbClr val="E927D2"/>
              </a:gs>
              <a:gs pos="100000">
                <a:srgbClr val="00B0F0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9" name="Google Shape;279;p21"/>
          <p:cNvCxnSpPr/>
          <p:nvPr/>
        </p:nvCxnSpPr>
        <p:spPr>
          <a:xfrm>
            <a:off x="1733758" y="3429000"/>
            <a:ext cx="2975358" cy="0"/>
          </a:xfrm>
          <a:prstGeom prst="straightConnector1">
            <a:avLst/>
          </a:prstGeom>
          <a:noFill/>
          <a:ln w="508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0" name="Google Shape;280;p21"/>
          <p:cNvCxnSpPr/>
          <p:nvPr/>
        </p:nvCxnSpPr>
        <p:spPr>
          <a:xfrm>
            <a:off x="1733758" y="5143110"/>
            <a:ext cx="2975358" cy="0"/>
          </a:xfrm>
          <a:prstGeom prst="straightConnector1">
            <a:avLst/>
          </a:prstGeom>
          <a:noFill/>
          <a:ln w="508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1" name="Google Shape;281;p21"/>
          <p:cNvSpPr/>
          <p:nvPr/>
        </p:nvSpPr>
        <p:spPr>
          <a:xfrm>
            <a:off x="1733758" y="1772059"/>
            <a:ext cx="2975358" cy="1656941"/>
          </a:xfrm>
          <a:custGeom>
            <a:avLst/>
            <a:gdLst/>
            <a:ahLst/>
            <a:cxnLst/>
            <a:rect l="l" t="t" r="r" b="b"/>
            <a:pathLst>
              <a:path w="2975358" h="1656941" extrusionOk="0">
                <a:moveTo>
                  <a:pt x="2180022" y="173578"/>
                </a:moveTo>
                <a:lnTo>
                  <a:pt x="2180022" y="1471955"/>
                </a:lnTo>
                <a:lnTo>
                  <a:pt x="2268426" y="1471955"/>
                </a:lnTo>
                <a:lnTo>
                  <a:pt x="2349686" y="1471955"/>
                </a:lnTo>
                <a:lnTo>
                  <a:pt x="2737235" y="1471955"/>
                </a:lnTo>
                <a:lnTo>
                  <a:pt x="2737235" y="1311221"/>
                </a:lnTo>
                <a:lnTo>
                  <a:pt x="2349686" y="1311221"/>
                </a:lnTo>
                <a:lnTo>
                  <a:pt x="2349686" y="907599"/>
                </a:lnTo>
                <a:lnTo>
                  <a:pt x="2692586" y="907599"/>
                </a:lnTo>
                <a:lnTo>
                  <a:pt x="2692586" y="746864"/>
                </a:lnTo>
                <a:lnTo>
                  <a:pt x="2349686" y="746864"/>
                </a:lnTo>
                <a:lnTo>
                  <a:pt x="2349686" y="334313"/>
                </a:lnTo>
                <a:lnTo>
                  <a:pt x="2737235" y="334313"/>
                </a:lnTo>
                <a:lnTo>
                  <a:pt x="2737235" y="173578"/>
                </a:lnTo>
                <a:lnTo>
                  <a:pt x="2349686" y="173578"/>
                </a:lnTo>
                <a:lnTo>
                  <a:pt x="2268426" y="173578"/>
                </a:lnTo>
                <a:close/>
                <a:moveTo>
                  <a:pt x="1309080" y="173578"/>
                </a:moveTo>
                <a:lnTo>
                  <a:pt x="1569827" y="1471955"/>
                </a:lnTo>
                <a:lnTo>
                  <a:pt x="1746635" y="1471955"/>
                </a:lnTo>
                <a:lnTo>
                  <a:pt x="2007381" y="173578"/>
                </a:lnTo>
                <a:lnTo>
                  <a:pt x="1830574" y="173578"/>
                </a:lnTo>
                <a:lnTo>
                  <a:pt x="1658231" y="1170132"/>
                </a:lnTo>
                <a:lnTo>
                  <a:pt x="1485888" y="173578"/>
                </a:lnTo>
                <a:close/>
                <a:moveTo>
                  <a:pt x="968561" y="173578"/>
                </a:moveTo>
                <a:lnTo>
                  <a:pt x="968561" y="1471955"/>
                </a:lnTo>
                <a:lnTo>
                  <a:pt x="1138225" y="1471955"/>
                </a:lnTo>
                <a:lnTo>
                  <a:pt x="1138225" y="173578"/>
                </a:lnTo>
                <a:close/>
                <a:moveTo>
                  <a:pt x="217872" y="173578"/>
                </a:moveTo>
                <a:lnTo>
                  <a:pt x="217872" y="1471955"/>
                </a:lnTo>
                <a:lnTo>
                  <a:pt x="308955" y="1471955"/>
                </a:lnTo>
                <a:lnTo>
                  <a:pt x="387536" y="1471955"/>
                </a:lnTo>
                <a:lnTo>
                  <a:pt x="757225" y="1471955"/>
                </a:lnTo>
                <a:lnTo>
                  <a:pt x="757225" y="1311221"/>
                </a:lnTo>
                <a:lnTo>
                  <a:pt x="387536" y="1311221"/>
                </a:lnTo>
                <a:lnTo>
                  <a:pt x="387536" y="173578"/>
                </a:lnTo>
                <a:close/>
                <a:moveTo>
                  <a:pt x="0" y="0"/>
                </a:moveTo>
                <a:lnTo>
                  <a:pt x="2975358" y="0"/>
                </a:lnTo>
                <a:lnTo>
                  <a:pt x="2975358" y="1656941"/>
                </a:lnTo>
                <a:lnTo>
                  <a:pt x="0" y="165694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2"/>
          <p:cNvSpPr/>
          <p:nvPr/>
        </p:nvSpPr>
        <p:spPr>
          <a:xfrm>
            <a:off x="0" y="4002704"/>
            <a:ext cx="12192000" cy="3354829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87" name="Google Shape;287;p22"/>
          <p:cNvSpPr txBox="1"/>
          <p:nvPr/>
        </p:nvSpPr>
        <p:spPr>
          <a:xfrm>
            <a:off x="1039527" y="1817106"/>
            <a:ext cx="3898506" cy="3735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77777"/>
              </a:lnSpc>
            </a:pPr>
            <a:r>
              <a:rPr lang="en-US" altLang="ja-JP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M.2 SSD</a:t>
            </a:r>
            <a:r>
              <a:rPr lang="ja-JP" alt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の多くが</a:t>
            </a:r>
            <a:r>
              <a:rPr lang="en-US" altLang="ja-JP" sz="18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r>
              <a:rPr lang="en-US" altLang="ja-JP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8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NVMe</a:t>
            </a:r>
            <a:r>
              <a:rPr lang="ja-JP" alt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に移行している昨今、</a:t>
            </a:r>
            <a:r>
              <a:rPr lang="en-US" altLang="ja-JP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Seagate</a:t>
            </a:r>
            <a:r>
              <a:rPr lang="ja-JP" alt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en-US" altLang="ja-JP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WD</a:t>
            </a:r>
            <a:r>
              <a:rPr lang="ja-JP" alt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en-US" altLang="ja-JP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Samsung</a:t>
            </a:r>
            <a:r>
              <a:rPr lang="ja-JP" alt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</a:t>
            </a:r>
            <a:r>
              <a:rPr lang="en-US" altLang="ja-JP" sz="18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r>
              <a:rPr lang="en-US" altLang="ja-JP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Gen4 M.2 SSD</a:t>
            </a:r>
            <a:r>
              <a:rPr lang="ja-JP" alt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を発表し、</a:t>
            </a:r>
            <a:r>
              <a:rPr lang="en-US" altLang="ja-JP" sz="18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r>
              <a:rPr lang="en-US" altLang="ja-JP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Gen4 x4 M.2 SSD</a:t>
            </a:r>
            <a:r>
              <a:rPr lang="ja-JP" alt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</a:t>
            </a:r>
            <a:r>
              <a:rPr lang="en-US" altLang="ja-JP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7000MB/s</a:t>
            </a:r>
            <a:r>
              <a:rPr lang="ja-JP" alt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以上の性能を実現しました。</a:t>
            </a:r>
            <a:r>
              <a:rPr lang="en-US" altLang="ja-JP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QM2</a:t>
            </a:r>
            <a:r>
              <a:rPr lang="ja-JP" alt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シリーズで</a:t>
            </a:r>
            <a:r>
              <a:rPr lang="en-US" altLang="ja-JP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NAS</a:t>
            </a:r>
            <a:r>
              <a:rPr lang="ja-JP" alt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en-US" altLang="ja-JP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</a:t>
            </a:r>
            <a:r>
              <a:rPr lang="ja-JP" alt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、ノート</a:t>
            </a:r>
            <a:r>
              <a:rPr lang="en-US" altLang="ja-JP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</a:t>
            </a:r>
            <a:r>
              <a:rPr lang="ja-JP" alt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のストレージを拡張することができます。</a:t>
            </a:r>
          </a:p>
        </p:txBody>
      </p:sp>
      <p:sp>
        <p:nvSpPr>
          <p:cNvPr id="288" name="Google Shape;288;p22"/>
          <p:cNvSpPr/>
          <p:nvPr/>
        </p:nvSpPr>
        <p:spPr>
          <a:xfrm>
            <a:off x="6171618" y="2701751"/>
            <a:ext cx="4615543" cy="913252"/>
          </a:xfrm>
          <a:prstGeom prst="rect">
            <a:avLst/>
          </a:prstGeom>
          <a:gradFill>
            <a:gsLst>
              <a:gs pos="0">
                <a:srgbClr val="0099FF"/>
              </a:gs>
              <a:gs pos="50000">
                <a:srgbClr val="00B4C9"/>
              </a:gs>
              <a:gs pos="90000">
                <a:srgbClr val="66FFFF"/>
              </a:gs>
              <a:gs pos="100000">
                <a:srgbClr val="66FFF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8GB /秒</a:t>
            </a:r>
            <a:endParaRPr sz="3200" b="1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89" name="Google Shape;289;p22"/>
          <p:cNvSpPr/>
          <p:nvPr/>
        </p:nvSpPr>
        <p:spPr>
          <a:xfrm>
            <a:off x="6171619" y="3975658"/>
            <a:ext cx="2322286" cy="913252"/>
          </a:xfrm>
          <a:prstGeom prst="rect">
            <a:avLst/>
          </a:prstGeom>
          <a:gradFill>
            <a:gsLst>
              <a:gs pos="0">
                <a:srgbClr val="0099FF"/>
              </a:gs>
              <a:gs pos="100000">
                <a:srgbClr val="00B4C9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4GB /秒</a:t>
            </a:r>
            <a:endParaRPr sz="24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90" name="Google Shape;290;p22"/>
          <p:cNvSpPr txBox="1"/>
          <p:nvPr/>
        </p:nvSpPr>
        <p:spPr>
          <a:xfrm>
            <a:off x="5013653" y="2973710"/>
            <a:ext cx="108234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66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 4.0</a:t>
            </a:r>
            <a:endParaRPr sz="1800" b="1">
              <a:solidFill>
                <a:srgbClr val="66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91" name="Google Shape;291;p22"/>
          <p:cNvSpPr txBox="1"/>
          <p:nvPr/>
        </p:nvSpPr>
        <p:spPr>
          <a:xfrm>
            <a:off x="5013652" y="4247617"/>
            <a:ext cx="108234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 3.0</a:t>
            </a:r>
            <a:endParaRPr sz="1800" b="1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92" name="Google Shape;292;p22"/>
          <p:cNvSpPr txBox="1"/>
          <p:nvPr/>
        </p:nvSpPr>
        <p:spPr>
          <a:xfrm>
            <a:off x="10470232" y="5495452"/>
            <a:ext cx="136447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帯域幅</a:t>
            </a:r>
            <a:endParaRPr sz="1800" b="1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93" name="Google Shape;293;p22"/>
          <p:cNvSpPr txBox="1"/>
          <p:nvPr/>
        </p:nvSpPr>
        <p:spPr>
          <a:xfrm>
            <a:off x="1039528" y="339836"/>
            <a:ext cx="10112942" cy="1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4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r>
              <a:rPr lang="en-US" sz="4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Gen4 </a:t>
            </a:r>
            <a:r>
              <a:rPr lang="en-US" sz="4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NVMe</a:t>
            </a:r>
            <a:r>
              <a:rPr lang="en-US" sz="4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M.2 SSDは、2022</a:t>
            </a:r>
            <a:r>
              <a:rPr lang="en-US" sz="4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ja-JP" altLang="en-US" sz="40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endParaRPr lang="en-US" sz="4000" dirty="0" smtClean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40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市場で普及しつつあります</a:t>
            </a:r>
            <a:endParaRPr sz="40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94" name="Google Shape;294;p22"/>
          <p:cNvSpPr/>
          <p:nvPr/>
        </p:nvSpPr>
        <p:spPr>
          <a:xfrm rot="5400000">
            <a:off x="4514700" y="3733953"/>
            <a:ext cx="3269279" cy="106680"/>
          </a:xfrm>
          <a:prstGeom prst="leftArrow">
            <a:avLst>
              <a:gd name="adj1" fmla="val 50000"/>
              <a:gd name="adj2" fmla="val 92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95" name="Google Shape;295;p22"/>
          <p:cNvSpPr/>
          <p:nvPr/>
        </p:nvSpPr>
        <p:spPr>
          <a:xfrm rot="10800000">
            <a:off x="6132241" y="5357309"/>
            <a:ext cx="5525279" cy="93658"/>
          </a:xfrm>
          <a:prstGeom prst="leftArrow">
            <a:avLst>
              <a:gd name="adj1" fmla="val 50000"/>
              <a:gd name="adj2" fmla="val 92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extLst>
              <a:ext uri="{FF2B5EF4-FFF2-40B4-BE49-F238E27FC236}">
                <a16:creationId xmlns:a16="http://schemas.microsoft.com/office/drawing/2014/main" id="{B221F191-08BF-47F4-AE4F-50AED4B93D77}"/>
              </a:ext>
            </a:extLst>
          </p:cNvPr>
          <p:cNvSpPr/>
          <p:nvPr/>
        </p:nvSpPr>
        <p:spPr>
          <a:xfrm>
            <a:off x="0" y="4002704"/>
            <a:ext cx="12192000" cy="3354829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02B76F0-9C9E-4140-A011-5AF928386B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44" y="1368118"/>
            <a:ext cx="4402625" cy="2751151"/>
          </a:xfrm>
          <a:prstGeom prst="rect">
            <a:avLst/>
          </a:prstGeom>
          <a:effectLst>
            <a:outerShdw blurRad="304800" dist="266700" dir="8400000" algn="t" rotWithShape="0">
              <a:srgbClr val="002060">
                <a:alpha val="68000"/>
              </a:srgb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94A843E-C336-0F45-A1D5-FA143CAF01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687"/>
          <a:stretch/>
        </p:blipFill>
        <p:spPr>
          <a:xfrm rot="5400000">
            <a:off x="10473686" y="1913940"/>
            <a:ext cx="953536" cy="2104549"/>
          </a:xfrm>
          <a:prstGeom prst="rect">
            <a:avLst/>
          </a:prstGeom>
        </p:spPr>
      </p:pic>
      <p:pic>
        <p:nvPicPr>
          <p:cNvPr id="4" name="圖片 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5DD5C9CC-3079-594A-917A-7104920B92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884" y="3482075"/>
            <a:ext cx="4143639" cy="2589314"/>
          </a:xfrm>
          <a:prstGeom prst="rect">
            <a:avLst/>
          </a:prstGeom>
          <a:effectLst>
            <a:outerShdw blurRad="304800" dist="266700" dir="8400000" algn="t" rotWithShape="0">
              <a:srgbClr val="002060">
                <a:alpha val="68000"/>
              </a:srgbClr>
            </a:outerShdw>
          </a:effec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9D21C280-1B7F-4ECF-9AB5-0F4D2CD43C1B}"/>
              </a:ext>
            </a:extLst>
          </p:cNvPr>
          <p:cNvGrpSpPr/>
          <p:nvPr/>
        </p:nvGrpSpPr>
        <p:grpSpPr>
          <a:xfrm>
            <a:off x="4852878" y="1909364"/>
            <a:ext cx="3843862" cy="1411607"/>
            <a:chOff x="382478" y="7549430"/>
            <a:chExt cx="3843862" cy="141160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F58FA4-75BB-364E-BFFC-30E134C8083E}"/>
                </a:ext>
              </a:extLst>
            </p:cNvPr>
            <p:cNvSpPr txBox="1"/>
            <p:nvPr/>
          </p:nvSpPr>
          <p:spPr>
            <a:xfrm>
              <a:off x="481869" y="7549430"/>
              <a:ext cx="2862370" cy="4616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CC99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  <a:sym typeface="Arial" panose="020B0604020202020204" pitchFamily="34" charset="0"/>
                </a:rPr>
                <a:t>Q</a:t>
              </a:r>
              <a:r>
                <a:rPr kumimoji="0" lang="en-US" altLang="zh-TW" sz="2400" b="1" i="0" u="none" strike="noStrike" kern="1200" cap="none" spc="0" normalizeH="0" baseline="0" noProof="0">
                  <a:ln>
                    <a:noFill/>
                  </a:ln>
                  <a:solidFill>
                    <a:srgbClr val="00CC99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  <a:sym typeface="Arial" panose="020B0604020202020204" pitchFamily="34" charset="0"/>
                </a:rPr>
                <a:t>M2-2P410G2T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" name="TextBox 22">
              <a:extLst>
                <a:ext uri="{FF2B5EF4-FFF2-40B4-BE49-F238E27FC236}">
                  <a16:creationId xmlns:a16="http://schemas.microsoft.com/office/drawing/2014/main" id="{857AA244-6D91-4CAE-978B-BC12C3BF61B3}"/>
                </a:ext>
              </a:extLst>
            </p:cNvPr>
            <p:cNvSpPr txBox="1"/>
            <p:nvPr/>
          </p:nvSpPr>
          <p:spPr>
            <a:xfrm>
              <a:off x="382478" y="7976152"/>
              <a:ext cx="3843862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lvl="0" indent="-285750">
                <a:buClr>
                  <a:schemeClr val="lt1"/>
                </a:buClr>
                <a:buSzPts val="1800"/>
                <a:buFont typeface="Arial"/>
                <a:buChar char="•"/>
              </a:pPr>
              <a:r>
                <a:rPr lang="en-US" altLang="ja-JP" sz="1800" dirty="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 x M.2 2280 </a:t>
              </a:r>
              <a:r>
                <a:rPr lang="en-US" altLang="ja-JP" sz="1800" dirty="0" err="1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PCIe</a:t>
              </a:r>
              <a:r>
                <a:rPr lang="en-US" altLang="ja-JP" sz="1800" dirty="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 </a:t>
              </a:r>
              <a:endParaRPr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lvl="0"/>
              <a:r>
                <a:rPr lang="en-US" altLang="ja-JP" sz="1800" dirty="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    Gen4 x4 </a:t>
              </a:r>
              <a:r>
                <a:rPr lang="en-US" altLang="ja-JP" sz="1800" dirty="0" err="1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NVMe</a:t>
              </a:r>
              <a:r>
                <a:rPr lang="en-US" altLang="ja-JP" sz="1800" dirty="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 SSD</a:t>
              </a:r>
              <a:r>
                <a:rPr lang="ja-JP" altLang="en-US" sz="1800" dirty="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スロット </a:t>
              </a:r>
            </a:p>
          </p:txBody>
        </p:sp>
        <p:sp>
          <p:nvSpPr>
            <p:cNvPr id="19" name="TextBox 22">
              <a:extLst>
                <a:ext uri="{FF2B5EF4-FFF2-40B4-BE49-F238E27FC236}">
                  <a16:creationId xmlns:a16="http://schemas.microsoft.com/office/drawing/2014/main" id="{584D23C2-D06F-8B40-A213-DDB449128AD1}"/>
                </a:ext>
              </a:extLst>
            </p:cNvPr>
            <p:cNvSpPr txBox="1"/>
            <p:nvPr/>
          </p:nvSpPr>
          <p:spPr>
            <a:xfrm>
              <a:off x="402356" y="8622483"/>
              <a:ext cx="30419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ja-JP" altLang="en-US" sz="1600" kern="1200" dirty="0">
                  <a:solidFill>
                    <a:prstClr val="white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  <a:sym typeface="Arial" panose="020B0604020202020204" pitchFamily="34" charset="0"/>
                </a:rPr>
                <a:t>帯域幅</a:t>
              </a: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  <a:sym typeface="Arial" panose="020B0604020202020204" pitchFamily="34" charset="0"/>
                </a:rPr>
                <a:t>:</a:t>
              </a:r>
              <a:r>
                <a:rPr kumimoji="0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  <a:sym typeface="Arial" panose="020B0604020202020204" pitchFamily="34" charset="0"/>
                </a:rPr>
                <a:t>PCIe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  <a:sym typeface="Arial" panose="020B0604020202020204" pitchFamily="34" charset="0"/>
                </a:rPr>
                <a:t> Gen</a:t>
              </a: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  <a:sym typeface="Arial" panose="020B0604020202020204" pitchFamily="34" charset="0"/>
                </a:rPr>
                <a:t>4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  <a:sym typeface="Arial" panose="020B0604020202020204" pitchFamily="34" charset="0"/>
                </a:rPr>
                <a:t> x8</a:t>
              </a: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82A0234E-CFE0-4E15-B794-D84C4A0B0FEC}"/>
              </a:ext>
            </a:extLst>
          </p:cNvPr>
          <p:cNvGrpSpPr/>
          <p:nvPr/>
        </p:nvGrpSpPr>
        <p:grpSpPr>
          <a:xfrm>
            <a:off x="4912512" y="3919124"/>
            <a:ext cx="3505932" cy="1438453"/>
            <a:chOff x="9099237" y="7445233"/>
            <a:chExt cx="3505932" cy="1438453"/>
          </a:xfrm>
        </p:grpSpPr>
        <p:sp>
          <p:nvSpPr>
            <p:cNvPr id="24" name="TextBox 7">
              <a:extLst>
                <a:ext uri="{FF2B5EF4-FFF2-40B4-BE49-F238E27FC236}">
                  <a16:creationId xmlns:a16="http://schemas.microsoft.com/office/drawing/2014/main" id="{53874CE0-09E6-B843-978E-1825C68414FD}"/>
                </a:ext>
              </a:extLst>
            </p:cNvPr>
            <p:cNvSpPr txBox="1"/>
            <p:nvPr/>
          </p:nvSpPr>
          <p:spPr>
            <a:xfrm>
              <a:off x="9138994" y="7445233"/>
              <a:ext cx="2862370" cy="4616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CC99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  <a:sym typeface="Arial" panose="020B0604020202020204" pitchFamily="34" charset="0"/>
                </a:rPr>
                <a:t>Q</a:t>
              </a:r>
              <a:r>
                <a:rPr kumimoji="0" lang="en-US" altLang="zh-TW" sz="2400" b="1" i="0" u="none" strike="noStrike" kern="1200" cap="none" spc="0" normalizeH="0" baseline="0" noProof="0">
                  <a:ln>
                    <a:noFill/>
                  </a:ln>
                  <a:solidFill>
                    <a:srgbClr val="00CC99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  <a:sym typeface="Arial" panose="020B0604020202020204" pitchFamily="34" charset="0"/>
                </a:rPr>
                <a:t>M2-2P410G1T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" name="TextBox 22">
              <a:extLst>
                <a:ext uri="{FF2B5EF4-FFF2-40B4-BE49-F238E27FC236}">
                  <a16:creationId xmlns:a16="http://schemas.microsoft.com/office/drawing/2014/main" id="{5E43E5B0-D81B-3247-85C8-B4ABA9C331C9}"/>
                </a:ext>
              </a:extLst>
            </p:cNvPr>
            <p:cNvSpPr txBox="1"/>
            <p:nvPr/>
          </p:nvSpPr>
          <p:spPr>
            <a:xfrm>
              <a:off x="9099237" y="7897482"/>
              <a:ext cx="3505932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  <a:sym typeface="Arial" panose="020B0604020202020204" pitchFamily="34" charset="0"/>
                </a:rPr>
                <a:t>2 x M.2 2280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  <a:sym typeface="Arial" panose="020B0604020202020204" pitchFamily="34" charset="0"/>
                </a:rPr>
                <a:t>PCIe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  <a:sym typeface="Arial" panose="020B0604020202020204" pitchFamily="34" charset="0"/>
                </a:rPr>
                <a:t>    Gen4 x4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  <a:sym typeface="Arial" panose="020B0604020202020204" pitchFamily="34" charset="0"/>
                </a:rPr>
                <a:t>NVMe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  <a:sym typeface="Arial" panose="020B0604020202020204" pitchFamily="34" charset="0"/>
                </a:rPr>
                <a:t>SSD</a:t>
              </a:r>
              <a:r>
                <a:rPr lang="ja-JP" altLang="en-US" sz="1800" kern="1200" dirty="0">
                  <a:solidFill>
                    <a:prstClr val="white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  <a:sym typeface="Arial" panose="020B0604020202020204" pitchFamily="34" charset="0"/>
                </a:rPr>
                <a:t>スロット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" name="TextBox 22">
              <a:extLst>
                <a:ext uri="{FF2B5EF4-FFF2-40B4-BE49-F238E27FC236}">
                  <a16:creationId xmlns:a16="http://schemas.microsoft.com/office/drawing/2014/main" id="{1F9ED57D-E3E0-FD43-BD1C-58A0FB9BBA50}"/>
                </a:ext>
              </a:extLst>
            </p:cNvPr>
            <p:cNvSpPr txBox="1"/>
            <p:nvPr/>
          </p:nvSpPr>
          <p:spPr>
            <a:xfrm>
              <a:off x="9119116" y="8545132"/>
              <a:ext cx="28623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ja-JP" altLang="en-US" sz="1600" kern="1200" dirty="0">
                  <a:solidFill>
                    <a:prstClr val="white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  <a:sym typeface="Arial" panose="020B0604020202020204" pitchFamily="34" charset="0"/>
                </a:rPr>
                <a:t>帯域幅</a:t>
              </a:r>
              <a:r>
                <a:rPr kumimoji="0" lang="en-US" altLang="zh-TW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  <a:sym typeface="Arial" panose="020B0604020202020204" pitchFamily="34" charset="0"/>
                </a:rPr>
                <a:t>:</a:t>
              </a:r>
              <a:r>
                <a:rPr kumimoji="0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altLang="zh-TW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  <a:sym typeface="Arial" panose="020B0604020202020204" pitchFamily="34" charset="0"/>
                </a:rPr>
                <a:t>PCIe</a:t>
              </a: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  <a:sym typeface="Arial" panose="020B0604020202020204" pitchFamily="34" charset="0"/>
                </a:rPr>
                <a:t> Gen4 x8</a:t>
              </a:r>
            </a:p>
          </p:txBody>
        </p:sp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33AA39AD-8BF6-F848-9D7A-64D05E142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636"/>
          <a:stretch/>
        </p:blipFill>
        <p:spPr>
          <a:xfrm rot="5400000">
            <a:off x="8565521" y="1726512"/>
            <a:ext cx="1059024" cy="25101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E55852-6608-F449-8A3F-F9BEA54A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625" y="194733"/>
            <a:ext cx="11233940" cy="1231900"/>
          </a:xfrm>
        </p:spPr>
        <p:txBody>
          <a:bodyPr>
            <a:normAutofit/>
          </a:bodyPr>
          <a:lstStyle/>
          <a:p>
            <a:r>
              <a:rPr lang="en-US" altLang="ja-JP" sz="40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新しいPCIe</a:t>
            </a:r>
            <a:r>
              <a:rPr lang="en-US" altLang="ja-JP" sz="40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 Gen4 QM2</a:t>
            </a:r>
            <a:r>
              <a:rPr lang="en-US" altLang="ja-JP" sz="40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コンボシリーズ デュアル</a:t>
            </a:r>
            <a:r>
              <a:rPr lang="en-US" altLang="ja-JP" sz="40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M.2 </a:t>
            </a:r>
            <a:r>
              <a:rPr lang="en-US" altLang="ja-JP" sz="40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PCIe</a:t>
            </a:r>
            <a:r>
              <a:rPr lang="en-US" altLang="ja-JP" sz="40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 Gen4 </a:t>
            </a:r>
            <a:r>
              <a:rPr lang="en-US" altLang="ja-JP" sz="40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NVMe</a:t>
            </a:r>
            <a:r>
              <a:rPr lang="en-US" altLang="ja-JP" sz="40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 SSD +1または2ポート10GbE</a:t>
            </a:r>
            <a:endParaRPr lang="en-US" altLang="zh-TW" sz="4000" dirty="0"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3389781F-5660-4287-81DF-F7771FC34DE0}"/>
              </a:ext>
            </a:extLst>
          </p:cNvPr>
          <p:cNvSpPr txBox="1"/>
          <p:nvPr/>
        </p:nvSpPr>
        <p:spPr>
          <a:xfrm>
            <a:off x="8210004" y="1684781"/>
            <a:ext cx="3705840" cy="9787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lnSpc>
                <a:spcPct val="191666"/>
              </a:lnSpc>
            </a:pPr>
            <a:r>
              <a:rPr lang="ja-JP" altLang="en-US" sz="18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付属</a:t>
            </a:r>
          </a:p>
          <a:p>
            <a:pPr lvl="0">
              <a:lnSpc>
                <a:spcPct val="191666"/>
              </a:lnSpc>
            </a:pPr>
            <a:r>
              <a:rPr lang="ja-JP" altLang="en-US" sz="12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フルハイトおよびハーフハイトフラットブラケット</a:t>
            </a: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92EE43BE-E5F7-4207-8BAE-D3D24F3BECDA}"/>
              </a:ext>
            </a:extLst>
          </p:cNvPr>
          <p:cNvGrpSpPr/>
          <p:nvPr/>
        </p:nvGrpSpPr>
        <p:grpSpPr>
          <a:xfrm>
            <a:off x="7483479" y="3548470"/>
            <a:ext cx="4402623" cy="4069480"/>
            <a:chOff x="213832" y="1003693"/>
            <a:chExt cx="3745688" cy="3462255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F962AD07-D84C-4D1F-99DA-3C792A964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832" y="1358706"/>
              <a:ext cx="3107244" cy="3107242"/>
            </a:xfrm>
            <a:prstGeom prst="rect">
              <a:avLst/>
            </a:prstGeom>
          </p:spPr>
        </p:pic>
        <p:pic>
          <p:nvPicPr>
            <p:cNvPr id="31" name="圖片 30" descr="一張含有 電子用品, 電路 的圖片&#10;&#10;自動產生的描述">
              <a:extLst>
                <a:ext uri="{FF2B5EF4-FFF2-40B4-BE49-F238E27FC236}">
                  <a16:creationId xmlns:a16="http://schemas.microsoft.com/office/drawing/2014/main" id="{EA662A1A-BA4F-40EF-AA5A-219CBA7AA1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5571" r="22494"/>
            <a:stretch/>
          </p:blipFill>
          <p:spPr>
            <a:xfrm>
              <a:off x="389686" y="1003693"/>
              <a:ext cx="3569834" cy="3308427"/>
            </a:xfrm>
            <a:prstGeom prst="ellipse">
              <a:avLst/>
            </a:prstGeom>
            <a:effectLst>
              <a:softEdge rad="635000"/>
            </a:effectLst>
          </p:spPr>
        </p:pic>
      </p:grpSp>
      <p:sp>
        <p:nvSpPr>
          <p:cNvPr id="32" name="TextBox 21">
            <a:extLst>
              <a:ext uri="{FF2B5EF4-FFF2-40B4-BE49-F238E27FC236}">
                <a16:creationId xmlns:a16="http://schemas.microsoft.com/office/drawing/2014/main" id="{C6D2A86B-3BBE-4D6B-B201-CB7FDF12D485}"/>
              </a:ext>
            </a:extLst>
          </p:cNvPr>
          <p:cNvSpPr txBox="1"/>
          <p:nvPr/>
        </p:nvSpPr>
        <p:spPr>
          <a:xfrm>
            <a:off x="8210004" y="3936046"/>
            <a:ext cx="2667666" cy="3872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Marvell AQC113C</a:t>
            </a:r>
            <a:endParaRPr kumimoji="0" lang="en-US" altLang="zh-TW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A46BE08F-53E8-E544-AAB7-358A211ECD98}"/>
              </a:ext>
            </a:extLst>
          </p:cNvPr>
          <p:cNvSpPr txBox="1"/>
          <p:nvPr/>
        </p:nvSpPr>
        <p:spPr>
          <a:xfrm>
            <a:off x="4872755" y="3353511"/>
            <a:ext cx="2422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2 x 10GBASE-T</a:t>
            </a: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7C9BEA94-06BF-3C44-8331-F3A4B77A0A20}"/>
              </a:ext>
            </a:extLst>
          </p:cNvPr>
          <p:cNvSpPr txBox="1"/>
          <p:nvPr/>
        </p:nvSpPr>
        <p:spPr>
          <a:xfrm>
            <a:off x="4936220" y="5392760"/>
            <a:ext cx="2753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1 x 10GBASE-T</a:t>
            </a:r>
          </a:p>
        </p:txBody>
      </p:sp>
    </p:spTree>
    <p:extLst>
      <p:ext uri="{BB962C8B-B14F-4D97-AF65-F5344CB8AC3E}">
        <p14:creationId xmlns:p14="http://schemas.microsoft.com/office/powerpoint/2010/main" val="1312563095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24" descr="一張含有 電子用品, 電路 的圖片&#10;&#10;自動產生的描述"/>
          <p:cNvPicPr preferRelativeResize="0"/>
          <p:nvPr/>
        </p:nvPicPr>
        <p:blipFill rotWithShape="1">
          <a:blip r:embed="rId3">
            <a:alphaModFix/>
          </a:blip>
          <a:srcRect l="6049" r="22016"/>
          <a:stretch/>
        </p:blipFill>
        <p:spPr>
          <a:xfrm>
            <a:off x="5963565" y="1426950"/>
            <a:ext cx="6111742" cy="56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4"/>
          <p:cNvSpPr txBox="1">
            <a:spLocks noGrp="1"/>
          </p:cNvSpPr>
          <p:nvPr>
            <p:ph type="title"/>
          </p:nvPr>
        </p:nvSpPr>
        <p:spPr>
          <a:xfrm>
            <a:off x="635794" y="338637"/>
            <a:ext cx="10489406" cy="1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マルチ</a:t>
            </a:r>
            <a:r>
              <a:rPr lang="ja-JP" altLang="en-US" sz="36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ギガスピード</a:t>
            </a:r>
            <a:r>
              <a:rPr lang="en-US" sz="3600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と低消費電力を備えた</a:t>
            </a:r>
            <a:r>
              <a:rPr lang="en-US" sz="36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/>
            </a:r>
            <a:br>
              <a:rPr lang="en-US" sz="36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</a:br>
            <a:r>
              <a:rPr lang="en-US" sz="3600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新しいMarvell</a:t>
            </a:r>
            <a:r>
              <a:rPr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 </a:t>
            </a:r>
            <a:r>
              <a:rPr lang="en-US" sz="36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AQC 113C 10GbE</a:t>
            </a:r>
            <a:r>
              <a:rPr lang="en-US" sz="36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コントローラ</a:t>
            </a:r>
            <a:endParaRPr sz="3600"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329" name="Google Shape;329;p24"/>
          <p:cNvSpPr txBox="1"/>
          <p:nvPr/>
        </p:nvSpPr>
        <p:spPr>
          <a:xfrm>
            <a:off x="1094432" y="1881866"/>
            <a:ext cx="4600960" cy="367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8000" lvl="0" indent="-288000">
              <a:lnSpc>
                <a:spcPct val="130000"/>
              </a:lnSpc>
              <a:spcBef>
                <a:spcPts val="700"/>
              </a:spcBef>
              <a:buClr>
                <a:srgbClr val="00CC99"/>
              </a:buClr>
              <a:buSzPts val="2000"/>
              <a:buFont typeface="Arial"/>
              <a:buChar char="•"/>
            </a:pPr>
            <a:r>
              <a:rPr lang="ja-JP" alt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前</a:t>
            </a:r>
            <a:r>
              <a:rPr 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世代の</a:t>
            </a:r>
            <a: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AQC107</a:t>
            </a:r>
            <a:r>
              <a:rPr 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と比較して消費電力はわずか</a:t>
            </a:r>
            <a:r>
              <a:rPr lang="en-US" altLang="zh-TW" sz="3200" kern="1200" dirty="0">
                <a:solidFill>
                  <a:srgbClr val="00CC99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½</a:t>
            </a:r>
            <a:r>
              <a:rPr lang="en-US" altLang="zh-TW" sz="2000" kern="120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endParaRPr sz="20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8000" marR="0" lvl="0" indent="-288000" algn="l" rtl="0">
              <a:lnSpc>
                <a:spcPct val="130000"/>
              </a:lnSpc>
              <a:spcBef>
                <a:spcPts val="700"/>
              </a:spcBef>
              <a:spcAft>
                <a:spcPts val="0"/>
              </a:spcAft>
              <a:buClr>
                <a:srgbClr val="00CC99"/>
              </a:buClr>
              <a:buSzPts val="2000"/>
              <a:buFont typeface="Arial"/>
              <a:buChar char="•"/>
            </a:pPr>
            <a:r>
              <a:rPr 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10Gb/5Gb/2.5Gb/1Gbps</a:t>
            </a:r>
            <a: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および</a:t>
            </a:r>
            <a:r>
              <a:rPr 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100Mbps RJ45</a:t>
            </a:r>
            <a: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接続</a:t>
            </a:r>
            <a:endParaRPr sz="20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8000" marR="0" lvl="0" indent="-288000" algn="l" rtl="0">
              <a:lnSpc>
                <a:spcPct val="130000"/>
              </a:lnSpc>
              <a:spcBef>
                <a:spcPts val="700"/>
              </a:spcBef>
              <a:spcAft>
                <a:spcPts val="0"/>
              </a:spcAft>
              <a:buClr>
                <a:srgbClr val="00CC99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25</a:t>
            </a:r>
            <a:r>
              <a:rPr 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ja-JP" alt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という有数の</a:t>
            </a:r>
            <a:r>
              <a:rPr lang="en-US" sz="20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IC</a:t>
            </a:r>
            <a:r>
              <a:rPr lang="en-US" sz="2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設計経験、信頼性が高く高効率のネットワーキング、ストレージ</a:t>
            </a:r>
            <a:r>
              <a:rPr lang="en-US" sz="20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、コンピューティングソリューションプロバイダ</a:t>
            </a:r>
            <a:r>
              <a:rPr 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20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5"/>
          <p:cNvSpPr/>
          <p:nvPr/>
        </p:nvSpPr>
        <p:spPr>
          <a:xfrm>
            <a:off x="0" y="3559705"/>
            <a:ext cx="12192000" cy="3354829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335" name="Google Shape;33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7838" y="1957914"/>
            <a:ext cx="1229059" cy="4647379"/>
          </a:xfrm>
          <a:prstGeom prst="rect">
            <a:avLst/>
          </a:prstGeom>
          <a:noFill/>
          <a:ln>
            <a:noFill/>
          </a:ln>
          <a:effectLst>
            <a:outerShdw blurRad="342900" dist="177800" dir="36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336" name="Google Shape;336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61162" y="1948289"/>
            <a:ext cx="9229211" cy="4193536"/>
          </a:xfrm>
          <a:prstGeom prst="rect">
            <a:avLst/>
          </a:prstGeom>
          <a:noFill/>
          <a:ln>
            <a:noFill/>
          </a:ln>
          <a:effectLst>
            <a:outerShdw blurRad="342900" dist="177800" dir="3600000" algn="t" rotWithShape="0">
              <a:srgbClr val="000000">
                <a:alpha val="40000"/>
              </a:srgbClr>
            </a:outerShdw>
          </a:effectLst>
        </p:spPr>
      </p:pic>
      <p:cxnSp>
        <p:nvCxnSpPr>
          <p:cNvPr id="337" name="Google Shape;337;p25"/>
          <p:cNvCxnSpPr/>
          <p:nvPr/>
        </p:nvCxnSpPr>
        <p:spPr>
          <a:xfrm>
            <a:off x="3669474" y="4227554"/>
            <a:ext cx="2310063" cy="0"/>
          </a:xfrm>
          <a:prstGeom prst="straightConnector1">
            <a:avLst/>
          </a:prstGeom>
          <a:noFill/>
          <a:ln w="1016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8" name="Google Shape;338;p25"/>
          <p:cNvCxnSpPr/>
          <p:nvPr/>
        </p:nvCxnSpPr>
        <p:spPr>
          <a:xfrm>
            <a:off x="3679100" y="2643548"/>
            <a:ext cx="2310063" cy="0"/>
          </a:xfrm>
          <a:prstGeom prst="straightConnector1">
            <a:avLst/>
          </a:prstGeom>
          <a:noFill/>
          <a:ln w="1016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9" name="Google Shape;339;p25"/>
          <p:cNvCxnSpPr/>
          <p:nvPr/>
        </p:nvCxnSpPr>
        <p:spPr>
          <a:xfrm>
            <a:off x="4834131" y="2643548"/>
            <a:ext cx="0" cy="1206527"/>
          </a:xfrm>
          <a:prstGeom prst="straightConnector1">
            <a:avLst/>
          </a:prstGeom>
          <a:noFill/>
          <a:ln w="1016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0" name="Google Shape;340;p25"/>
          <p:cNvSpPr txBox="1">
            <a:spLocks noGrp="1"/>
          </p:cNvSpPr>
          <p:nvPr>
            <p:ph type="title"/>
          </p:nvPr>
        </p:nvSpPr>
        <p:spPr>
          <a:xfrm>
            <a:off x="606393" y="194733"/>
            <a:ext cx="11131720" cy="1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60"/>
              <a:buFont typeface="Arial"/>
              <a:buNone/>
            </a:pPr>
            <a:r>
              <a:rPr lang="en-US" sz="3959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QM2-2P410G1TおよびQM2-2P410G2Tの設計図</a:t>
            </a:r>
            <a:endParaRPr sz="3959"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341" name="Google Shape;341;p25"/>
          <p:cNvSpPr txBox="1"/>
          <p:nvPr/>
        </p:nvSpPr>
        <p:spPr>
          <a:xfrm>
            <a:off x="7730026" y="5720563"/>
            <a:ext cx="2700812" cy="456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r>
              <a:rPr lang="en-US" sz="24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Gen4 </a:t>
            </a:r>
            <a:r>
              <a:rPr lang="en-US" sz="2400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x8</a:t>
            </a:r>
            <a:endParaRPr sz="24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42" name="Google Shape;342;p25"/>
          <p:cNvSpPr/>
          <p:nvPr/>
        </p:nvSpPr>
        <p:spPr>
          <a:xfrm>
            <a:off x="4234469" y="3393440"/>
            <a:ext cx="1199326" cy="1155806"/>
          </a:xfrm>
          <a:prstGeom prst="roundRect">
            <a:avLst>
              <a:gd name="adj" fmla="val 6778"/>
            </a:avLst>
          </a:prstGeom>
          <a:gradFill>
            <a:gsLst>
              <a:gs pos="0">
                <a:srgbClr val="1657D9">
                  <a:alpha val="94509"/>
                </a:srgbClr>
              </a:gs>
              <a:gs pos="100000">
                <a:srgbClr val="0BA8F9">
                  <a:alpha val="94509"/>
                </a:srgbClr>
              </a:gs>
            </a:gsLst>
            <a:lin ang="0" scaled="0"/>
          </a:gradFill>
          <a:ln>
            <a:noFill/>
          </a:ln>
          <a:effectLst>
            <a:outerShdw blurRad="190500" dist="127000" dir="2880000" algn="t" rotWithShape="0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43" name="Google Shape;343;p25"/>
          <p:cNvSpPr txBox="1"/>
          <p:nvPr/>
        </p:nvSpPr>
        <p:spPr>
          <a:xfrm>
            <a:off x="4096613" y="3632420"/>
            <a:ext cx="145578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endParaRPr sz="20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スイッチ</a:t>
            </a:r>
            <a:endParaRPr sz="20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4" name="Google Shape;344;p25"/>
          <p:cNvSpPr/>
          <p:nvPr/>
        </p:nvSpPr>
        <p:spPr>
          <a:xfrm>
            <a:off x="5756848" y="2320216"/>
            <a:ext cx="4673990" cy="1239489"/>
          </a:xfrm>
          <a:prstGeom prst="roundRect">
            <a:avLst>
              <a:gd name="adj" fmla="val 5715"/>
            </a:avLst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0"/>
          </a:gradFill>
          <a:ln>
            <a:noFill/>
          </a:ln>
          <a:effectLst>
            <a:outerShdw blurRad="190500" dist="127000" dir="2880000" algn="t" rotWithShape="0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45" name="Google Shape;345;p25"/>
          <p:cNvSpPr/>
          <p:nvPr/>
        </p:nvSpPr>
        <p:spPr>
          <a:xfrm>
            <a:off x="5756848" y="3763478"/>
            <a:ext cx="4673990" cy="1173959"/>
          </a:xfrm>
          <a:prstGeom prst="roundRect">
            <a:avLst>
              <a:gd name="adj" fmla="val 5715"/>
            </a:avLst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0"/>
          </a:gradFill>
          <a:ln>
            <a:noFill/>
          </a:ln>
          <a:effectLst>
            <a:outerShdw blurRad="190500" dist="127000" dir="2880000" algn="t" rotWithShape="0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46" name="Google Shape;346;p25"/>
          <p:cNvSpPr txBox="1"/>
          <p:nvPr/>
        </p:nvSpPr>
        <p:spPr>
          <a:xfrm>
            <a:off x="6235127" y="2542142"/>
            <a:ext cx="373779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r>
              <a:rPr lang="en-US" sz="22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22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NVMe</a:t>
            </a:r>
            <a:r>
              <a:rPr lang="en-US" sz="22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M.2 2280</a:t>
            </a:r>
            <a:endParaRPr sz="22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r>
              <a:rPr lang="en-US" sz="22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Gen4 </a:t>
            </a:r>
            <a:r>
              <a:rPr lang="en-US" sz="22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x4</a:t>
            </a:r>
            <a:endParaRPr sz="22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7" name="Google Shape;347;p25"/>
          <p:cNvSpPr txBox="1"/>
          <p:nvPr/>
        </p:nvSpPr>
        <p:spPr>
          <a:xfrm>
            <a:off x="6197443" y="3975203"/>
            <a:ext cx="373779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 NVMe M.2 2280</a:t>
            </a:r>
            <a:endParaRPr sz="22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 Gen4 x4</a:t>
            </a:r>
            <a:endParaRPr sz="22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48" name="Google Shape;348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81617" y="4656618"/>
            <a:ext cx="3048409" cy="1476072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5"/>
          <p:cNvSpPr txBox="1"/>
          <p:nvPr/>
        </p:nvSpPr>
        <p:spPr>
          <a:xfrm>
            <a:off x="2419999" y="3113274"/>
            <a:ext cx="1699011" cy="225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r>
              <a:rPr lang="en-US" sz="16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Gen 3 </a:t>
            </a:r>
            <a:r>
              <a:rPr 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x4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50" name="Google Shape;350;p25"/>
          <p:cNvSpPr txBox="1"/>
          <p:nvPr/>
        </p:nvSpPr>
        <p:spPr>
          <a:xfrm>
            <a:off x="2419999" y="4763048"/>
            <a:ext cx="169901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r>
              <a:rPr lang="en-US" sz="16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Gen 3 </a:t>
            </a:r>
            <a:r>
              <a:rPr 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x4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51" name="Google Shape;351;p25"/>
          <p:cNvSpPr/>
          <p:nvPr/>
        </p:nvSpPr>
        <p:spPr>
          <a:xfrm>
            <a:off x="2361375" y="2329739"/>
            <a:ext cx="1692448" cy="774182"/>
          </a:xfrm>
          <a:prstGeom prst="roundRect">
            <a:avLst>
              <a:gd name="adj" fmla="val 5715"/>
            </a:avLst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0"/>
          </a:gradFill>
          <a:ln>
            <a:noFill/>
          </a:ln>
          <a:effectLst>
            <a:outerShdw blurRad="190500" dist="127000" dir="2880000" algn="t" rotWithShape="0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52" name="Google Shape;352;p25"/>
          <p:cNvSpPr txBox="1"/>
          <p:nvPr/>
        </p:nvSpPr>
        <p:spPr>
          <a:xfrm>
            <a:off x="2560609" y="2401523"/>
            <a:ext cx="135080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Marvell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AQC113C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53" name="Google Shape;353;p25"/>
          <p:cNvSpPr/>
          <p:nvPr/>
        </p:nvSpPr>
        <p:spPr>
          <a:xfrm>
            <a:off x="2336257" y="3914579"/>
            <a:ext cx="1692448" cy="774182"/>
          </a:xfrm>
          <a:prstGeom prst="roundRect">
            <a:avLst>
              <a:gd name="adj" fmla="val 5715"/>
            </a:avLst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0"/>
          </a:gradFill>
          <a:ln>
            <a:noFill/>
          </a:ln>
          <a:effectLst>
            <a:outerShdw blurRad="190500" dist="127000" dir="2880000" algn="t" rotWithShape="0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54" name="Google Shape;354;p25"/>
          <p:cNvSpPr txBox="1"/>
          <p:nvPr/>
        </p:nvSpPr>
        <p:spPr>
          <a:xfrm>
            <a:off x="2535491" y="3986363"/>
            <a:ext cx="137592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Marvell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AQC113C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/>
          <p:nvPr/>
        </p:nvSpPr>
        <p:spPr>
          <a:xfrm>
            <a:off x="342877" y="1311545"/>
            <a:ext cx="5588024" cy="4685218"/>
          </a:xfrm>
          <a:prstGeom prst="rect">
            <a:avLst/>
          </a:prstGeom>
          <a:noFill/>
          <a:ln w="127000" cap="flat" cmpd="sng">
            <a:solidFill>
              <a:srgbClr val="C7E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39700" dist="139700" dir="8100000" algn="tr" rotWithShape="0">
              <a:srgbClr val="002060">
                <a:alpha val="8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8" name="Google Shape;38;p8"/>
          <p:cNvSpPr txBox="1"/>
          <p:nvPr/>
        </p:nvSpPr>
        <p:spPr>
          <a:xfrm>
            <a:off x="608758" y="1313175"/>
            <a:ext cx="5093821" cy="3827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ja-JP" alt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全く</a:t>
            </a:r>
            <a:r>
              <a:rPr 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新しいQM2 M.2 </a:t>
            </a:r>
            <a:r>
              <a:rPr lang="en-US" sz="2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20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NVMe</a:t>
            </a:r>
            <a:r>
              <a:rPr 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SSD</a:t>
            </a:r>
            <a: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および10GbEコンボカード</a:t>
            </a:r>
            <a:endParaRPr sz="20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marR="0" lvl="0" indent="-342900" algn="l" rtl="0">
              <a:lnSpc>
                <a:spcPct val="1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新しい</a:t>
            </a:r>
            <a:r>
              <a:rPr lang="en-US" sz="20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r>
              <a:rPr 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Gen4 QM2</a:t>
            </a:r>
            <a: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製品ライン</a:t>
            </a:r>
            <a:endParaRPr sz="20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marR="0" lvl="0" indent="-342900" algn="l" rtl="0">
              <a:lnSpc>
                <a:spcPct val="1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20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つの</a:t>
            </a:r>
            <a:r>
              <a:rPr lang="en-US" sz="20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r>
              <a:rPr lang="en-US" sz="20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スロット</a:t>
            </a:r>
            <a:r>
              <a:rPr lang="ja-JP" alt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</a:t>
            </a:r>
            <a:r>
              <a:rPr 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M.2 </a:t>
            </a:r>
            <a:r>
              <a:rPr 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SSD</a:t>
            </a:r>
            <a: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と10GbE</a:t>
            </a:r>
            <a:r>
              <a:rPr 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の両方を追加</a:t>
            </a:r>
            <a:endParaRPr sz="20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marR="0" lvl="0" indent="-342900" algn="l" rtl="0">
              <a:lnSpc>
                <a:spcPct val="1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NAS（QTS、QuTS</a:t>
            </a:r>
            <a: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hero）、</a:t>
            </a:r>
            <a:r>
              <a:rPr lang="en-US" sz="2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Linux、Windowsをサポート</a:t>
            </a:r>
            <a:endParaRPr sz="20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marR="0" lvl="0" indent="-342900" algn="l" rtl="0">
              <a:lnSpc>
                <a:spcPct val="1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QNAP高速エコシステム</a:t>
            </a:r>
            <a:endParaRPr sz="20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6"/>
          <p:cNvSpPr/>
          <p:nvPr/>
        </p:nvSpPr>
        <p:spPr>
          <a:xfrm>
            <a:off x="7296303" y="2140985"/>
            <a:ext cx="3156872" cy="490893"/>
          </a:xfrm>
          <a:prstGeom prst="round2SameRect">
            <a:avLst>
              <a:gd name="adj1" fmla="val 16667"/>
              <a:gd name="adj2" fmla="val 0"/>
            </a:avLst>
          </a:prstGeom>
          <a:gradFill>
            <a:gsLst>
              <a:gs pos="0">
                <a:srgbClr val="C7EFFF"/>
              </a:gs>
              <a:gs pos="26000">
                <a:srgbClr val="5DF5F9"/>
              </a:gs>
              <a:gs pos="84000">
                <a:srgbClr val="43E59C"/>
              </a:gs>
              <a:gs pos="96000">
                <a:srgbClr val="34E392"/>
              </a:gs>
              <a:gs pos="100000">
                <a:srgbClr val="34E392"/>
              </a:gs>
            </a:gsLst>
            <a:lin ang="7200000" scaled="0"/>
          </a:gradFill>
          <a:ln>
            <a:noFill/>
          </a:ln>
          <a:effectLst>
            <a:outerShdw blurRad="139700" dist="139700" dir="8100000" algn="tr" rotWithShape="0">
              <a:srgbClr val="002060">
                <a:alpha val="8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60" name="Google Shape;360;p26"/>
          <p:cNvSpPr/>
          <p:nvPr/>
        </p:nvSpPr>
        <p:spPr>
          <a:xfrm>
            <a:off x="3783658" y="2140985"/>
            <a:ext cx="3156872" cy="490893"/>
          </a:xfrm>
          <a:prstGeom prst="round2SameRect">
            <a:avLst>
              <a:gd name="adj1" fmla="val 16667"/>
              <a:gd name="adj2" fmla="val 0"/>
            </a:avLst>
          </a:prstGeom>
          <a:gradFill>
            <a:gsLst>
              <a:gs pos="0">
                <a:srgbClr val="C7EFFF"/>
              </a:gs>
              <a:gs pos="26000">
                <a:srgbClr val="5DF5F9"/>
              </a:gs>
              <a:gs pos="84000">
                <a:srgbClr val="43E59C"/>
              </a:gs>
              <a:gs pos="96000">
                <a:srgbClr val="34E392"/>
              </a:gs>
              <a:gs pos="100000">
                <a:srgbClr val="34E392"/>
              </a:gs>
            </a:gsLst>
            <a:lin ang="7200000" scaled="0"/>
          </a:gradFill>
          <a:ln>
            <a:noFill/>
          </a:ln>
          <a:effectLst>
            <a:outerShdw blurRad="139700" dist="139700" dir="8100000" algn="tr" rotWithShape="0">
              <a:srgbClr val="002060">
                <a:alpha val="8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61" name="Google Shape;361;p26"/>
          <p:cNvSpPr/>
          <p:nvPr/>
        </p:nvSpPr>
        <p:spPr>
          <a:xfrm>
            <a:off x="444454" y="2587979"/>
            <a:ext cx="10412844" cy="41946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62" name="Google Shape;362;p26"/>
          <p:cNvSpPr txBox="1">
            <a:spLocks noGrp="1"/>
          </p:cNvSpPr>
          <p:nvPr>
            <p:ph type="title"/>
          </p:nvPr>
        </p:nvSpPr>
        <p:spPr>
          <a:xfrm>
            <a:off x="230812" y="127012"/>
            <a:ext cx="11965497" cy="1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60"/>
              <a:buFont typeface="Arial"/>
              <a:buNone/>
            </a:pPr>
            <a:r>
              <a:rPr lang="en-US" sz="3959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PCIe</a:t>
            </a:r>
            <a:r>
              <a:rPr lang="en-US" sz="3959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 </a:t>
            </a:r>
            <a:r>
              <a:rPr lang="en-US" sz="3959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Gen4 QM2</a:t>
            </a:r>
            <a:r>
              <a:rPr lang="en-US" sz="3959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コンボカードの仕様</a:t>
            </a:r>
            <a:endParaRPr sz="3959"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graphicFrame>
        <p:nvGraphicFramePr>
          <p:cNvPr id="363" name="Google Shape;363;p26"/>
          <p:cNvGraphicFramePr/>
          <p:nvPr>
            <p:extLst>
              <p:ext uri="{D42A27DB-BD31-4B8C-83A1-F6EECF244321}">
                <p14:modId xmlns:p14="http://schemas.microsoft.com/office/powerpoint/2010/main" val="3949940958"/>
              </p:ext>
            </p:extLst>
          </p:nvPr>
        </p:nvGraphicFramePr>
        <p:xfrm>
          <a:off x="452920" y="2069934"/>
          <a:ext cx="10404375" cy="4747105"/>
        </p:xfrm>
        <a:graphic>
          <a:graphicData uri="http://schemas.openxmlformats.org/drawingml/2006/table">
            <a:tbl>
              <a:tblPr firstRow="1" bandRow="1">
                <a:noFill/>
                <a:tableStyleId>{1E90BC7E-FFA1-47F5-9892-7B1081BCC418}</a:tableStyleId>
              </a:tblPr>
              <a:tblGrid>
                <a:gridCol w="3300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1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42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endParaRPr sz="16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   </a:t>
                      </a:r>
                      <a:r>
                        <a:rPr lang="en-US" sz="1600" b="1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Ethernet</a:t>
                      </a:r>
                      <a:r>
                        <a:rPr lang="ja-JP" altLang="en-US" sz="1600" b="1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コントローラ</a:t>
                      </a:r>
                      <a:endParaRPr sz="1600" b="1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u="none" strike="noStrik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Marvell AQC113C</a:t>
                      </a:r>
                      <a:r>
                        <a:rPr lang="en-US" sz="1600" b="0" i="0" u="none" strike="noStrik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; </a:t>
                      </a:r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5</a:t>
                      </a:r>
                      <a:r>
                        <a:rPr lang="ja-JP" altLang="en-US" sz="1600" b="0" i="0" u="none" strike="noStrike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つ</a:t>
                      </a:r>
                      <a:r>
                        <a:rPr lang="ja-JP" altLang="en-US" sz="1600" b="0" i="0" u="none" strike="noStrike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のスピード</a:t>
                      </a:r>
                      <a:endParaRPr sz="1600" b="0" u="none" strike="noStrike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   </a:t>
                      </a:r>
                      <a:r>
                        <a:rPr lang="en-US" sz="1600" b="1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10GbE</a:t>
                      </a:r>
                      <a:r>
                        <a:rPr lang="ja-JP" altLang="en-US" sz="1600" b="1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ポート</a:t>
                      </a:r>
                      <a:endParaRPr sz="1600" b="1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1 x 10GBASE-T</a:t>
                      </a:r>
                      <a:endParaRPr sz="1600" b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8296B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 x 10GBASE-T</a:t>
                      </a:r>
                      <a:endParaRPr sz="1600" b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8296B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   </a:t>
                      </a:r>
                      <a:r>
                        <a:rPr lang="en-US" sz="1600" b="1" dirty="0" err="1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PCIe</a:t>
                      </a:r>
                      <a:r>
                        <a:rPr lang="ja-JP" altLang="en-US" sz="1600" b="1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総帯域幅</a:t>
                      </a:r>
                      <a:endParaRPr sz="1600" b="1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Gen4 x8</a:t>
                      </a:r>
                      <a:endParaRPr sz="1600" b="0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   M.2 </a:t>
                      </a:r>
                      <a:r>
                        <a:rPr lang="en-US" sz="1600" b="1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SSD</a:t>
                      </a:r>
                      <a:endParaRPr sz="1600" b="1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 x M.2 </a:t>
                      </a:r>
                      <a:r>
                        <a:rPr lang="en-US" sz="1600" b="0" dirty="0" err="1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PCIe</a:t>
                      </a:r>
                      <a:r>
                        <a:rPr 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 Gen4 x4 </a:t>
                      </a:r>
                      <a:r>
                        <a:rPr lang="en-US" sz="1600" b="0" dirty="0" err="1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NVMe</a:t>
                      </a:r>
                      <a:r>
                        <a:rPr lang="ja-JP" altLang="en-US" sz="1600" b="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スロット（</a:t>
                      </a:r>
                      <a:r>
                        <a:rPr lang="en-US" sz="1600" b="0" dirty="0" err="1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PCIe</a:t>
                      </a:r>
                      <a:r>
                        <a:rPr lang="en-US" sz="1600" b="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Gen3 </a:t>
                      </a:r>
                      <a:r>
                        <a:rPr lang="en-US" sz="1600" b="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SSD</a:t>
                      </a:r>
                      <a:r>
                        <a:rPr lang="ja-JP" altLang="en-US" sz="1600" b="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と互換）</a:t>
                      </a:r>
                      <a:endParaRPr sz="1600" b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   </a:t>
                      </a:r>
                      <a:r>
                        <a:rPr lang="ja-JP" altLang="en-US" sz="1600" b="1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サイズ</a:t>
                      </a:r>
                      <a:endParaRPr sz="1600" b="1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187 x 68.9 x 19.35 mm</a:t>
                      </a:r>
                      <a:endParaRPr sz="1600" b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   </a:t>
                      </a:r>
                      <a:r>
                        <a:rPr lang="ja-JP" altLang="en-US" sz="1600" b="1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転送速度</a:t>
                      </a:r>
                      <a:endParaRPr sz="1600" b="1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u="none" strike="noStrik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10Gbps/5Gbps/2.5Gbps/1Gbps/100Mbps</a:t>
                      </a:r>
                      <a:endParaRPr sz="1600" b="0" i="0" u="none" strike="noStrike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69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   </a:t>
                      </a:r>
                      <a:r>
                        <a:rPr lang="ja-JP" altLang="en-US" sz="1600" b="1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対応</a:t>
                      </a:r>
                      <a:r>
                        <a:rPr lang="en-US" sz="1600" b="1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OS</a:t>
                      </a:r>
                      <a:endParaRPr sz="1600" b="1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1800000" marR="0" lvl="0" indent="-26352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 Arial"/>
                        <a:buChar char="•"/>
                      </a:pPr>
                      <a:r>
                        <a:rPr lang="en-US" sz="1600" b="0" u="none" strike="noStrik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QTS/</a:t>
                      </a:r>
                      <a:r>
                        <a:rPr lang="en-US" sz="1600" b="0" u="none" strike="noStrike" dirty="0" err="1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QuTS</a:t>
                      </a:r>
                      <a:r>
                        <a:rPr lang="en-US" sz="1600" b="0" u="none" strike="noStrik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 hero </a:t>
                      </a:r>
                      <a:r>
                        <a:rPr lang="en-US" sz="1600" b="0" u="none" strike="noStrike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5.0</a:t>
                      </a:r>
                      <a:r>
                        <a:rPr lang="ja-JP" altLang="en-US" sz="1600" b="0" u="none" strike="noStrike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またはそれ以降のバージョン</a:t>
                      </a:r>
                      <a:endParaRPr sz="1600" b="0" u="none" strike="noStrike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  <a:p>
                      <a:pPr marL="1800000" marR="0" lvl="0" indent="-26352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 Arial"/>
                        <a:buChar char="•"/>
                      </a:pPr>
                      <a:r>
                        <a:rPr lang="en-US" sz="1600" b="0" u="none" strike="noStrik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Windows 10 、11 (64bit) </a:t>
                      </a:r>
                      <a:endParaRPr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marL="1800000" marR="0" lvl="0" indent="-26352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 Arial"/>
                        <a:buChar char="•"/>
                      </a:pPr>
                      <a:r>
                        <a:rPr lang="en-US" sz="1600" b="0" u="none" strike="noStrik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Linux</a:t>
                      </a:r>
                      <a:endParaRPr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marL="180000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 Arial"/>
                        <a:buNone/>
                      </a:pPr>
                      <a:r>
                        <a:rPr lang="en-US" sz="1600" b="0" u="none" strike="noStrike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Windows</a:t>
                      </a:r>
                      <a:r>
                        <a:rPr lang="ja-JP" altLang="en-US" sz="1600" b="0" u="none" strike="noStrike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および</a:t>
                      </a:r>
                      <a:r>
                        <a:rPr lang="en-US" sz="1600" b="0" u="none" strike="noStrike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Linux</a:t>
                      </a:r>
                      <a:r>
                        <a:rPr lang="ja-JP" altLang="en-US" sz="1600" b="0" u="none" strike="noStrike" dirty="0" err="1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には</a:t>
                      </a:r>
                      <a:r>
                        <a:rPr lang="ja-JP" altLang="en-US" sz="1600" b="0" u="none" strike="noStrike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ドライバーが必要です</a:t>
                      </a:r>
                      <a:endParaRPr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3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   </a:t>
                      </a:r>
                      <a:r>
                        <a:rPr lang="ja-JP" altLang="en-US" sz="1600" b="1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内容</a:t>
                      </a:r>
                      <a:endParaRPr sz="1600" b="1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u="none" strike="noStrik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1 x QM2；1 x QIG；3 x </a:t>
                      </a:r>
                      <a:r>
                        <a:rPr lang="ja-JP" altLang="en-US" sz="1600" b="0" u="none" strike="noStrike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ブラケット（ハーフハイトブラケットは</a:t>
                      </a:r>
                      <a:endParaRPr lang="en-US" altLang="ja-JP" sz="1600" b="0" u="none" strike="noStrike" dirty="0" smtClean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ja-JP" altLang="en-US" sz="1600" b="0" u="none" strike="noStrike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プリインストール済み）</a:t>
                      </a:r>
                      <a:endParaRPr sz="1600" b="0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64" name="Google Shape;364;p26"/>
          <p:cNvSpPr txBox="1"/>
          <p:nvPr/>
        </p:nvSpPr>
        <p:spPr>
          <a:xfrm>
            <a:off x="4242302" y="2157092"/>
            <a:ext cx="279693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Arial"/>
              <a:buNone/>
            </a:pPr>
            <a:r>
              <a:rPr lang="en-US" sz="22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QM2-2P410G1T</a:t>
            </a:r>
            <a:endParaRPr sz="2200" b="1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365" name="Google Shape;365;p26"/>
          <p:cNvPicPr preferRelativeResize="0"/>
          <p:nvPr/>
        </p:nvPicPr>
        <p:blipFill rotWithShape="1">
          <a:blip r:embed="rId3">
            <a:alphaModFix/>
          </a:blip>
          <a:srcRect t="76775"/>
          <a:stretch/>
        </p:blipFill>
        <p:spPr>
          <a:xfrm rot="5400000">
            <a:off x="1417020" y="4607439"/>
            <a:ext cx="4460109" cy="216232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6"/>
          <p:cNvSpPr txBox="1"/>
          <p:nvPr/>
        </p:nvSpPr>
        <p:spPr>
          <a:xfrm>
            <a:off x="7675349" y="2121566"/>
            <a:ext cx="279693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Arial"/>
              <a:buNone/>
            </a:pPr>
            <a:r>
              <a:rPr lang="en-US" sz="22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QM2-2P410G2T</a:t>
            </a:r>
            <a:endParaRPr sz="2200" b="1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367" name="Google Shape;367;p26" descr="一張含有 文字, 室內 的圖片&#10;&#10;自動產生的描述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0987" y="1309646"/>
            <a:ext cx="2100839" cy="1312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6" descr="一張含有 文字, 室內, 電腦 的圖片&#10;&#10;自動產生的描述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9305" y="1313297"/>
            <a:ext cx="2171724" cy="1357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7"/>
          <p:cNvSpPr/>
          <p:nvPr/>
        </p:nvSpPr>
        <p:spPr>
          <a:xfrm>
            <a:off x="0" y="3559705"/>
            <a:ext cx="12192000" cy="3354829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374" name="Google Shape;374;p27" descr="一張含有 文字, 電子用品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52609" y="1665601"/>
            <a:ext cx="7632880" cy="4769702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7"/>
          <p:cNvSpPr txBox="1">
            <a:spLocks noGrp="1"/>
          </p:cNvSpPr>
          <p:nvPr>
            <p:ph type="title"/>
          </p:nvPr>
        </p:nvSpPr>
        <p:spPr>
          <a:xfrm>
            <a:off x="258527" y="194733"/>
            <a:ext cx="11738007" cy="1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QM2-2P410G1T / </a:t>
            </a:r>
            <a:r>
              <a:rPr lang="en-US" sz="36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QM2-2P410G2T</a:t>
            </a:r>
            <a:br>
              <a:rPr lang="en-US" sz="36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</a:br>
            <a:r>
              <a:rPr lang="en-US" sz="2000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アクティブ冷却モジュールを備えたハーフハイトロープロファイル設計で</a:t>
            </a:r>
            <a:r>
              <a:rPr lang="en-US" sz="20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、</a:t>
            </a:r>
            <a:r>
              <a:rPr lang="en-US" sz="2000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すべてのシャーシに適</a:t>
            </a:r>
            <a:r>
              <a:rPr lang="ja-JP" altLang="en-US" sz="20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用</a:t>
            </a:r>
            <a:endParaRPr sz="2000"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376" name="Google Shape;376;p27"/>
          <p:cNvSpPr txBox="1"/>
          <p:nvPr/>
        </p:nvSpPr>
        <p:spPr>
          <a:xfrm>
            <a:off x="6960183" y="1810687"/>
            <a:ext cx="14041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187 mm</a:t>
            </a: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77" name="Google Shape;377;p27"/>
          <p:cNvSpPr txBox="1"/>
          <p:nvPr/>
        </p:nvSpPr>
        <p:spPr>
          <a:xfrm rot="5400000">
            <a:off x="10939410" y="3711637"/>
            <a:ext cx="13999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68.9 mm</a:t>
            </a: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78" name="Google Shape;378;p27"/>
          <p:cNvSpPr txBox="1"/>
          <p:nvPr/>
        </p:nvSpPr>
        <p:spPr>
          <a:xfrm>
            <a:off x="367949" y="1924803"/>
            <a:ext cx="4671190" cy="305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ロープロファイルブラケット</a:t>
            </a:r>
            <a:r>
              <a:rPr lang="ja-JP" altLang="en-US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はプリインストール済み</a:t>
            </a:r>
            <a:endParaRPr sz="14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79" name="Google Shape;379;p27"/>
          <p:cNvSpPr/>
          <p:nvPr/>
        </p:nvSpPr>
        <p:spPr>
          <a:xfrm>
            <a:off x="6182208" y="5684572"/>
            <a:ext cx="2084910" cy="42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r>
              <a:rPr 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Gen 4 x8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80" name="Google Shape;380;p27"/>
          <p:cNvSpPr txBox="1"/>
          <p:nvPr/>
        </p:nvSpPr>
        <p:spPr>
          <a:xfrm>
            <a:off x="8336346" y="5684572"/>
            <a:ext cx="3487704" cy="42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アクティブ冷却モジュール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81" name="Google Shape;381;p27"/>
          <p:cNvSpPr txBox="1"/>
          <p:nvPr/>
        </p:nvSpPr>
        <p:spPr>
          <a:xfrm>
            <a:off x="367949" y="2240497"/>
            <a:ext cx="3315431" cy="649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付属</a:t>
            </a:r>
            <a:endParaRPr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6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フルハイトおよびハーフハイトフラットブラケット</a:t>
            </a:r>
            <a:endParaRPr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82" name="Google Shape;382;p27"/>
          <p:cNvPicPr preferRelativeResize="0"/>
          <p:nvPr/>
        </p:nvPicPr>
        <p:blipFill rotWithShape="1">
          <a:blip r:embed="rId4">
            <a:alphaModFix/>
          </a:blip>
          <a:srcRect r="71687"/>
          <a:stretch/>
        </p:blipFill>
        <p:spPr>
          <a:xfrm>
            <a:off x="2232597" y="3080488"/>
            <a:ext cx="1539106" cy="339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7"/>
          <p:cNvPicPr preferRelativeResize="0"/>
          <p:nvPr/>
        </p:nvPicPr>
        <p:blipFill rotWithShape="1">
          <a:blip r:embed="rId5">
            <a:alphaModFix/>
          </a:blip>
          <a:srcRect r="73636"/>
          <a:stretch/>
        </p:blipFill>
        <p:spPr>
          <a:xfrm>
            <a:off x="668741" y="2700983"/>
            <a:ext cx="1744560" cy="4134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4" name="Google Shape;384;p27"/>
          <p:cNvCxnSpPr>
            <a:stCxn id="385" idx="0"/>
          </p:cNvCxnSpPr>
          <p:nvPr/>
        </p:nvCxnSpPr>
        <p:spPr>
          <a:xfrm>
            <a:off x="6997038" y="5317600"/>
            <a:ext cx="0" cy="432900"/>
          </a:xfrm>
          <a:prstGeom prst="straightConnector1">
            <a:avLst/>
          </a:prstGeom>
          <a:solidFill>
            <a:srgbClr val="FFD966">
              <a:alpha val="20000"/>
            </a:srgbClr>
          </a:solidFill>
          <a:ln w="25400" cap="flat" cmpd="sng">
            <a:solidFill>
              <a:srgbClr val="FFFF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85" name="Google Shape;385;p27"/>
          <p:cNvSpPr/>
          <p:nvPr/>
        </p:nvSpPr>
        <p:spPr>
          <a:xfrm rot="10800000">
            <a:off x="5740397" y="4781966"/>
            <a:ext cx="2513281" cy="535634"/>
          </a:xfrm>
          <a:prstGeom prst="rect">
            <a:avLst/>
          </a:prstGeom>
          <a:solidFill>
            <a:srgbClr val="FFD966">
              <a:alpha val="20000"/>
            </a:srgbClr>
          </a:solidFill>
          <a:ln w="254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cxnSp>
        <p:nvCxnSpPr>
          <p:cNvPr id="386" name="Google Shape;386;p27"/>
          <p:cNvCxnSpPr>
            <a:stCxn id="387" idx="1"/>
          </p:cNvCxnSpPr>
          <p:nvPr/>
        </p:nvCxnSpPr>
        <p:spPr>
          <a:xfrm rot="5400000">
            <a:off x="3822606" y="5590521"/>
            <a:ext cx="309300" cy="449100"/>
          </a:xfrm>
          <a:prstGeom prst="bentConnector2">
            <a:avLst/>
          </a:prstGeom>
          <a:solidFill>
            <a:srgbClr val="00B0F0">
              <a:alpha val="20000"/>
            </a:srgbClr>
          </a:solidFill>
          <a:ln w="25400" cap="flat" cmpd="sng">
            <a:solidFill>
              <a:srgbClr val="00B0F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87" name="Google Shape;387;p27"/>
          <p:cNvSpPr/>
          <p:nvPr/>
        </p:nvSpPr>
        <p:spPr>
          <a:xfrm rot="-5400000">
            <a:off x="2506111" y="3580611"/>
            <a:ext cx="3391389" cy="768230"/>
          </a:xfrm>
          <a:prstGeom prst="rect">
            <a:avLst/>
          </a:prstGeom>
          <a:solidFill>
            <a:srgbClr val="00B0F0">
              <a:alpha val="20000"/>
            </a:srgbClr>
          </a:solidFill>
          <a:ln w="254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cxnSp>
        <p:nvCxnSpPr>
          <p:cNvPr id="388" name="Google Shape;388;p27"/>
          <p:cNvCxnSpPr/>
          <p:nvPr/>
        </p:nvCxnSpPr>
        <p:spPr>
          <a:xfrm>
            <a:off x="4438489" y="2269031"/>
            <a:ext cx="6663784" cy="0"/>
          </a:xfrm>
          <a:prstGeom prst="straightConnector1">
            <a:avLst/>
          </a:prstGeom>
          <a:noFill/>
          <a:ln w="34925" cap="flat" cmpd="sng">
            <a:solidFill>
              <a:schemeClr val="l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389" name="Google Shape;389;p27"/>
          <p:cNvCxnSpPr>
            <a:stCxn id="390" idx="3"/>
          </p:cNvCxnSpPr>
          <p:nvPr/>
        </p:nvCxnSpPr>
        <p:spPr>
          <a:xfrm>
            <a:off x="9533205" y="4781960"/>
            <a:ext cx="0" cy="968700"/>
          </a:xfrm>
          <a:prstGeom prst="straightConnector1">
            <a:avLst/>
          </a:prstGeom>
          <a:solidFill>
            <a:srgbClr val="00FFCC">
              <a:alpha val="20000"/>
            </a:srgbClr>
          </a:solidFill>
          <a:ln w="25400" cap="flat" cmpd="sng">
            <a:solidFill>
              <a:srgbClr val="00FFCC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90" name="Google Shape;390;p27"/>
          <p:cNvSpPr/>
          <p:nvPr/>
        </p:nvSpPr>
        <p:spPr>
          <a:xfrm rot="5400000">
            <a:off x="8367171" y="2447048"/>
            <a:ext cx="2332067" cy="2337756"/>
          </a:xfrm>
          <a:prstGeom prst="rect">
            <a:avLst/>
          </a:prstGeom>
          <a:solidFill>
            <a:srgbClr val="00FFCC">
              <a:alpha val="20000"/>
            </a:srgbClr>
          </a:solidFill>
          <a:ln w="25400" cap="flat" cmpd="sng">
            <a:solidFill>
              <a:srgbClr val="00FF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cxnSp>
        <p:nvCxnSpPr>
          <p:cNvPr id="391" name="Google Shape;391;p27"/>
          <p:cNvCxnSpPr/>
          <p:nvPr/>
        </p:nvCxnSpPr>
        <p:spPr>
          <a:xfrm>
            <a:off x="11408729" y="2716014"/>
            <a:ext cx="0" cy="1880262"/>
          </a:xfrm>
          <a:prstGeom prst="straightConnector1">
            <a:avLst/>
          </a:prstGeom>
          <a:noFill/>
          <a:ln w="34925" cap="flat" cmpd="sng">
            <a:solidFill>
              <a:schemeClr val="l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oogle Shape;396;p28"/>
          <p:cNvGrpSpPr/>
          <p:nvPr/>
        </p:nvGrpSpPr>
        <p:grpSpPr>
          <a:xfrm>
            <a:off x="992157" y="1717910"/>
            <a:ext cx="5556230" cy="5308532"/>
            <a:chOff x="576844" y="2275242"/>
            <a:chExt cx="3080756" cy="4754880"/>
          </a:xfrm>
        </p:grpSpPr>
        <p:sp>
          <p:nvSpPr>
            <p:cNvPr id="397" name="Google Shape;397;p28"/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pic>
          <p:nvPicPr>
            <p:cNvPr id="398" name="Google Shape;398;p28"/>
            <p:cNvPicPr preferRelativeResize="0"/>
            <p:nvPr/>
          </p:nvPicPr>
          <p:blipFill rotWithShape="1">
            <a:blip r:embed="rId3">
              <a:alphaModFix/>
            </a:blip>
            <a:srcRect t="62821"/>
            <a:stretch/>
          </p:blipFill>
          <p:spPr>
            <a:xfrm rot="-5400000">
              <a:off x="1258118" y="4337170"/>
              <a:ext cx="4461410" cy="3375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9" name="Google Shape;399;p28"/>
          <p:cNvGrpSpPr/>
          <p:nvPr/>
        </p:nvGrpSpPr>
        <p:grpSpPr>
          <a:xfrm>
            <a:off x="6199273" y="1717909"/>
            <a:ext cx="5556230" cy="5308532"/>
            <a:chOff x="576844" y="2275242"/>
            <a:chExt cx="3080756" cy="4754880"/>
          </a:xfrm>
        </p:grpSpPr>
        <p:sp>
          <p:nvSpPr>
            <p:cNvPr id="400" name="Google Shape;400;p28"/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pic>
          <p:nvPicPr>
            <p:cNvPr id="401" name="Google Shape;401;p28"/>
            <p:cNvPicPr preferRelativeResize="0"/>
            <p:nvPr/>
          </p:nvPicPr>
          <p:blipFill rotWithShape="1">
            <a:blip r:embed="rId3">
              <a:alphaModFix/>
            </a:blip>
            <a:srcRect t="62821"/>
            <a:stretch/>
          </p:blipFill>
          <p:spPr>
            <a:xfrm rot="-5400000">
              <a:off x="1258118" y="4337170"/>
              <a:ext cx="4461410" cy="33755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2" name="Google Shape;402;p28"/>
          <p:cNvSpPr txBox="1">
            <a:spLocks noGrp="1"/>
          </p:cNvSpPr>
          <p:nvPr>
            <p:ph type="title"/>
          </p:nvPr>
        </p:nvSpPr>
        <p:spPr>
          <a:xfrm>
            <a:off x="606393" y="194733"/>
            <a:ext cx="10979214" cy="1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icrosoft JhengHei"/>
              <a:buNone/>
            </a:pP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工具不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要で</a:t>
            </a:r>
            <a:r>
              <a:rPr 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M.2 </a:t>
            </a:r>
            <a:r>
              <a:rPr lang="en-US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NVMe</a:t>
            </a:r>
            <a:r>
              <a:rPr 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SSD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を</a:t>
            </a:r>
            <a:r>
              <a:rPr lang="en-US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インストール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403" name="Google Shape;403;p28"/>
          <p:cNvSpPr txBox="1"/>
          <p:nvPr/>
        </p:nvSpPr>
        <p:spPr>
          <a:xfrm>
            <a:off x="6090678" y="5019942"/>
            <a:ext cx="5220052" cy="11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3392E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クリックしてインストール</a:t>
            </a:r>
            <a:endParaRPr sz="2800" b="1" dirty="0">
              <a:solidFill>
                <a:srgbClr val="3392E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M.2 </a:t>
            </a:r>
            <a:r>
              <a:rPr lang="en-US" sz="2000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NVMe</a:t>
            </a:r>
            <a:r>
              <a:rPr lang="en-US" sz="2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SSD</a:t>
            </a:r>
            <a:r>
              <a:rPr lang="en-US" sz="2000" dirty="0" err="1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をすばやく簡単に</a:t>
            </a:r>
            <a:endParaRPr lang="en-US" sz="2000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インストールできます</a:t>
            </a:r>
            <a:r>
              <a:rPr lang="en-US" sz="20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ネジは必要ありません</a:t>
            </a:r>
            <a:r>
              <a:rPr lang="en-US" sz="2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！</a:t>
            </a:r>
            <a:endParaRPr sz="2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04" name="Google Shape;404;p28"/>
          <p:cNvPicPr preferRelativeResize="0"/>
          <p:nvPr/>
        </p:nvPicPr>
        <p:blipFill rotWithShape="1">
          <a:blip r:embed="rId4">
            <a:alphaModFix/>
          </a:blip>
          <a:srcRect b="1110"/>
          <a:stretch/>
        </p:blipFill>
        <p:spPr>
          <a:xfrm>
            <a:off x="1750505" y="2097929"/>
            <a:ext cx="3430742" cy="3972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8"/>
          <p:cNvPicPr preferRelativeResize="0"/>
          <p:nvPr/>
        </p:nvPicPr>
        <p:blipFill rotWithShape="1">
          <a:blip r:embed="rId5">
            <a:alphaModFix/>
          </a:blip>
          <a:srcRect l="5627" t="6636" r="10187"/>
          <a:stretch/>
        </p:blipFill>
        <p:spPr>
          <a:xfrm>
            <a:off x="7306740" y="2097929"/>
            <a:ext cx="2768100" cy="2700618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28"/>
          <p:cNvSpPr txBox="1"/>
          <p:nvPr/>
        </p:nvSpPr>
        <p:spPr>
          <a:xfrm>
            <a:off x="976386" y="6361714"/>
            <a:ext cx="5126241" cy="337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注：ヒートシンクモジュールを取り外すには、ドライバーが必要です</a:t>
            </a:r>
            <a:r>
              <a:rPr lang="en-US" sz="1200" dirty="0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9"/>
          <p:cNvSpPr/>
          <p:nvPr/>
        </p:nvSpPr>
        <p:spPr>
          <a:xfrm rot="-5400000">
            <a:off x="3243461" y="2605171"/>
            <a:ext cx="2623464" cy="4272701"/>
          </a:xfrm>
          <a:prstGeom prst="downArrow">
            <a:avLst>
              <a:gd name="adj1" fmla="val 56382"/>
              <a:gd name="adj2" fmla="val 61194"/>
            </a:avLst>
          </a:prstGeom>
          <a:gradFill>
            <a:gsLst>
              <a:gs pos="0">
                <a:srgbClr val="068DD0">
                  <a:alpha val="0"/>
                </a:srgbClr>
              </a:gs>
              <a:gs pos="32000">
                <a:srgbClr val="0099FF"/>
              </a:gs>
              <a:gs pos="100000">
                <a:srgbClr val="02EDFF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13" name="Google Shape;413;p29"/>
          <p:cNvSpPr/>
          <p:nvPr/>
        </p:nvSpPr>
        <p:spPr>
          <a:xfrm rot="5400000" flipH="1">
            <a:off x="6451492" y="1736376"/>
            <a:ext cx="2623465" cy="4272701"/>
          </a:xfrm>
          <a:prstGeom prst="downArrow">
            <a:avLst>
              <a:gd name="adj1" fmla="val 51864"/>
              <a:gd name="adj2" fmla="val 61194"/>
            </a:avLst>
          </a:prstGeom>
          <a:gradFill>
            <a:gsLst>
              <a:gs pos="0">
                <a:srgbClr val="068DD0">
                  <a:alpha val="0"/>
                </a:srgbClr>
              </a:gs>
              <a:gs pos="32000">
                <a:srgbClr val="0099FF"/>
              </a:gs>
              <a:gs pos="100000">
                <a:srgbClr val="02EDFF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14" name="Google Shape;414;p29"/>
          <p:cNvSpPr txBox="1">
            <a:spLocks noGrp="1"/>
          </p:cNvSpPr>
          <p:nvPr>
            <p:ph type="title"/>
          </p:nvPr>
        </p:nvSpPr>
        <p:spPr>
          <a:xfrm>
            <a:off x="616018" y="177800"/>
            <a:ext cx="10959964" cy="1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60"/>
              <a:buFont typeface="Arial"/>
              <a:buNone/>
            </a:pPr>
            <a:r>
              <a:rPr lang="en-US" sz="3959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QTS＆QuTShero、Windows、Linuxなど</a:t>
            </a:r>
            <a:r>
              <a:rPr lang="en-US" sz="3959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/>
            </a:r>
            <a:br>
              <a:rPr lang="en-US" sz="3959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</a:br>
            <a:r>
              <a:rPr lang="en-US" sz="3959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複数のオペレーティングシステムをサポート</a:t>
            </a:r>
            <a:endParaRPr sz="3959"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415" name="Google Shape;415;p29"/>
          <p:cNvSpPr txBox="1"/>
          <p:nvPr/>
        </p:nvSpPr>
        <p:spPr>
          <a:xfrm>
            <a:off x="1517582" y="1763469"/>
            <a:ext cx="959954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QM2カードは、QNAP NAS </a:t>
            </a:r>
            <a:r>
              <a:rPr lang="en-US" sz="18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OS（QTSおよび</a:t>
            </a:r>
            <a:r>
              <a:rPr lang="en-US" sz="18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QuTS</a:t>
            </a:r>
            <a:r>
              <a:rPr lang="en-US" sz="1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hero）</a:t>
            </a:r>
            <a:r>
              <a:rPr lang="en-US" sz="18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をサポートするだけでなく、Windows</a:t>
            </a:r>
            <a:r>
              <a:rPr lang="en-US" sz="1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10/11およびLinuxもサポートし、さまざまなプラットフォームで高速なエクスペリエンスを提供します。</a:t>
            </a:r>
            <a:endParaRPr sz="18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16" name="Google Shape;416;p29"/>
          <p:cNvSpPr txBox="1"/>
          <p:nvPr/>
        </p:nvSpPr>
        <p:spPr>
          <a:xfrm>
            <a:off x="4195698" y="6503174"/>
            <a:ext cx="4272699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*</a:t>
            </a:r>
            <a:r>
              <a:rPr lang="en-US" sz="1050" dirty="0" err="1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互換性リストで互換性のあるNAS</a:t>
            </a:r>
            <a:r>
              <a:rPr lang="en-US" sz="1050" dirty="0" err="1" smtClean="0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モデル</a:t>
            </a:r>
            <a:r>
              <a:rPr lang="ja-JP" altLang="en-US" sz="1050" dirty="0" smtClean="0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をご確認</a:t>
            </a:r>
            <a:r>
              <a:rPr lang="en-US" sz="1050" dirty="0" err="1" smtClean="0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ください</a:t>
            </a:r>
            <a:r>
              <a:rPr lang="en-US" sz="1050" dirty="0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1050" dirty="0">
              <a:solidFill>
                <a:srgbClr val="7F7F7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17" name="Google Shape;417;p29"/>
          <p:cNvSpPr txBox="1"/>
          <p:nvPr/>
        </p:nvSpPr>
        <p:spPr>
          <a:xfrm>
            <a:off x="6332048" y="3572752"/>
            <a:ext cx="1836813" cy="610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QTS / </a:t>
            </a:r>
            <a:r>
              <a:rPr lang="en-US" sz="1600" b="1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QuTS</a:t>
            </a:r>
            <a:r>
              <a:rPr lang="en-US" sz="16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1600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hero 5.0以降</a:t>
            </a:r>
            <a:r>
              <a:rPr lang="ja-JP" altLang="en-US" sz="1600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endParaRPr lang="en-US" altLang="ja-JP" sz="1600" b="1" dirty="0" smtClean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600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バージョン</a:t>
            </a:r>
            <a:endParaRPr sz="16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18" name="Google Shape;418;p29"/>
          <p:cNvSpPr txBox="1"/>
          <p:nvPr/>
        </p:nvSpPr>
        <p:spPr>
          <a:xfrm>
            <a:off x="3827079" y="4256219"/>
            <a:ext cx="226641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WindowsとLinux</a:t>
            </a:r>
            <a:r>
              <a:rPr lang="en-US" b="1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には</a:t>
            </a:r>
            <a:endParaRPr lang="en-US" b="1" dirty="0" smtClean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ドライバーが必要です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9" name="Google Shape;419;p29"/>
          <p:cNvSpPr/>
          <p:nvPr/>
        </p:nvSpPr>
        <p:spPr>
          <a:xfrm>
            <a:off x="1529606" y="5599355"/>
            <a:ext cx="3618864" cy="350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20388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 /</a:t>
            </a:r>
            <a:r>
              <a:rPr lang="en-US" sz="1600" b="1" dirty="0" err="1">
                <a:solidFill>
                  <a:srgbClr val="20388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ワークステーションをサポート</a:t>
            </a:r>
            <a:endParaRPr sz="1600" b="1" dirty="0">
              <a:solidFill>
                <a:srgbClr val="203884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420" name="Google Shape;420;p29" descr="一張含有 螢幕擷取畫面, 監視器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3235" y="2868062"/>
            <a:ext cx="1550693" cy="2623465"/>
          </a:xfrm>
          <a:prstGeom prst="rect">
            <a:avLst/>
          </a:prstGeom>
          <a:noFill/>
          <a:ln>
            <a:noFill/>
          </a:ln>
          <a:effectLst>
            <a:outerShdw blurRad="381000" dist="330200" dir="8100000" sx="95000" sy="95000" algn="tr" rotWithShape="0">
              <a:srgbClr val="000000">
                <a:alpha val="65882"/>
              </a:srgbClr>
            </a:outerShdw>
          </a:effectLst>
        </p:spPr>
      </p:pic>
      <p:pic>
        <p:nvPicPr>
          <p:cNvPr id="421" name="Google Shape;421;p29" descr="一張含有 電子用品, 投影機 的圖片&#10;&#10;自動產生的描述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26250" y="2662285"/>
            <a:ext cx="3775523" cy="2359282"/>
          </a:xfrm>
          <a:prstGeom prst="rect">
            <a:avLst/>
          </a:prstGeom>
          <a:noFill/>
          <a:ln>
            <a:noFill/>
          </a:ln>
          <a:effectLst>
            <a:outerShdw blurRad="381000" dist="330200" dir="8100000" sx="95000" sy="95000" algn="tr" rotWithShape="0">
              <a:srgbClr val="000000">
                <a:alpha val="65882"/>
              </a:srgbClr>
            </a:outerShdw>
          </a:effectLst>
        </p:spPr>
      </p:pic>
      <p:sp>
        <p:nvSpPr>
          <p:cNvPr id="422" name="Google Shape;422;p29"/>
          <p:cNvSpPr/>
          <p:nvPr/>
        </p:nvSpPr>
        <p:spPr>
          <a:xfrm>
            <a:off x="8138464" y="2743359"/>
            <a:ext cx="2712210" cy="35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>
                <a:solidFill>
                  <a:srgbClr val="20388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PCIeでNAS</a:t>
            </a:r>
            <a:r>
              <a:rPr lang="en-US" sz="1600" b="1" dirty="0" err="1" smtClean="0">
                <a:solidFill>
                  <a:srgbClr val="20388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をサポート</a:t>
            </a:r>
            <a:endParaRPr sz="1600" b="1" dirty="0">
              <a:solidFill>
                <a:srgbClr val="203884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grpSp>
        <p:nvGrpSpPr>
          <p:cNvPr id="423" name="Google Shape;423;p29"/>
          <p:cNvGrpSpPr/>
          <p:nvPr/>
        </p:nvGrpSpPr>
        <p:grpSpPr>
          <a:xfrm>
            <a:off x="1199823" y="3202169"/>
            <a:ext cx="1110193" cy="997521"/>
            <a:chOff x="1061964" y="2431090"/>
            <a:chExt cx="881288" cy="791847"/>
          </a:xfrm>
        </p:grpSpPr>
        <p:pic>
          <p:nvPicPr>
            <p:cNvPr id="424" name="Google Shape;424;p29"/>
            <p:cNvPicPr preferRelativeResize="0"/>
            <p:nvPr/>
          </p:nvPicPr>
          <p:blipFill rotWithShape="1">
            <a:blip r:embed="rId5">
              <a:alphaModFix/>
            </a:blip>
            <a:srcRect l="30529" t="26422" r="4611" b="20443"/>
            <a:stretch/>
          </p:blipFill>
          <p:spPr>
            <a:xfrm>
              <a:off x="1061964" y="2963389"/>
              <a:ext cx="881288" cy="2595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" name="Google Shape;425;p29" descr="一張含有 建築物, 窗戶, 門 的圖片&#10;&#10;自動產生的描述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39230" y="2431090"/>
              <a:ext cx="524298" cy="5242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6" name="Google Shape;426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92030" y="4306784"/>
            <a:ext cx="834657" cy="990206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29"/>
          <p:cNvSpPr txBox="1"/>
          <p:nvPr/>
        </p:nvSpPr>
        <p:spPr>
          <a:xfrm>
            <a:off x="3813928" y="4706139"/>
            <a:ext cx="212395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DDEAF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https://www.qnap.com/go/download</a:t>
            </a:r>
            <a:endParaRPr sz="1600">
              <a:solidFill>
                <a:srgbClr val="DDEAF6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28" name="Google Shape;428;p29"/>
          <p:cNvSpPr txBox="1"/>
          <p:nvPr/>
        </p:nvSpPr>
        <p:spPr>
          <a:xfrm>
            <a:off x="8244957" y="4584294"/>
            <a:ext cx="307508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TDS-h2489FU</a:t>
            </a:r>
            <a:endParaRPr sz="2400" b="1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拡張用の</a:t>
            </a:r>
            <a:r>
              <a:rPr lang="en-US" sz="1600" b="1" dirty="0" err="1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r>
              <a:rPr lang="en-US" sz="1600" b="1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Gen4 U.2 SSD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およびPCIe</a:t>
            </a:r>
            <a:r>
              <a:rPr lang="en-US" sz="1600" b="1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Gen4スロットを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備えた新しい</a:t>
            </a:r>
            <a:r>
              <a:rPr lang="en-US" sz="1600" b="1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QNAP</a:t>
            </a:r>
            <a:r>
              <a:rPr lang="en-US" sz="1600" b="1" dirty="0" err="1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オール</a:t>
            </a:r>
            <a:endParaRPr lang="en-US" sz="1600" b="1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フラッシュアレイ</a:t>
            </a:r>
            <a:endParaRPr sz="16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0"/>
          <p:cNvSpPr txBox="1">
            <a:spLocks noGrp="1"/>
          </p:cNvSpPr>
          <p:nvPr>
            <p:ph type="title"/>
          </p:nvPr>
        </p:nvSpPr>
        <p:spPr>
          <a:xfrm>
            <a:off x="606393" y="194733"/>
            <a:ext cx="10979214" cy="1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40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PCIe4.0スロットを備えたオールフラッシュ</a:t>
            </a:r>
            <a:r>
              <a:rPr lang="en-US" sz="40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NAS</a:t>
            </a:r>
            <a:br>
              <a:rPr lang="en-US" sz="40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</a:br>
            <a:r>
              <a:rPr lang="en-US" sz="40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TS-h2490FU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35" name="Google Shape;435;p30"/>
          <p:cNvPicPr preferRelativeResize="0"/>
          <p:nvPr/>
        </p:nvPicPr>
        <p:blipFill rotWithShape="1">
          <a:blip r:embed="rId3">
            <a:alphaModFix/>
          </a:blip>
          <a:srcRect t="27118" b="27118"/>
          <a:stretch/>
        </p:blipFill>
        <p:spPr>
          <a:xfrm>
            <a:off x="725097" y="4075371"/>
            <a:ext cx="5480969" cy="1567662"/>
          </a:xfrm>
          <a:prstGeom prst="rect">
            <a:avLst/>
          </a:prstGeom>
          <a:noFill/>
          <a:ln>
            <a:noFill/>
          </a:ln>
          <a:effectLst>
            <a:outerShdw blurRad="76200" dist="63500" dir="5400000" algn="t" rotWithShape="0">
              <a:srgbClr val="000000">
                <a:alpha val="65882"/>
              </a:srgbClr>
            </a:outerShdw>
          </a:effectLst>
        </p:spPr>
      </p:pic>
      <p:pic>
        <p:nvPicPr>
          <p:cNvPr id="436" name="Google Shape;436;p30"/>
          <p:cNvPicPr preferRelativeResize="0"/>
          <p:nvPr/>
        </p:nvPicPr>
        <p:blipFill rotWithShape="1">
          <a:blip r:embed="rId4">
            <a:alphaModFix/>
          </a:blip>
          <a:srcRect t="26457" b="26458"/>
          <a:stretch/>
        </p:blipFill>
        <p:spPr>
          <a:xfrm>
            <a:off x="6338866" y="4062233"/>
            <a:ext cx="5384800" cy="1584634"/>
          </a:xfrm>
          <a:prstGeom prst="rect">
            <a:avLst/>
          </a:prstGeom>
          <a:noFill/>
          <a:ln>
            <a:noFill/>
          </a:ln>
          <a:effectLst>
            <a:outerShdw blurRad="76200" dist="63500" dir="5400000" algn="t" rotWithShape="0">
              <a:srgbClr val="000000">
                <a:alpha val="65882"/>
              </a:srgbClr>
            </a:outerShdw>
          </a:effectLst>
        </p:spPr>
      </p:pic>
      <p:sp>
        <p:nvSpPr>
          <p:cNvPr id="437" name="Google Shape;437;p30"/>
          <p:cNvSpPr txBox="1"/>
          <p:nvPr/>
        </p:nvSpPr>
        <p:spPr>
          <a:xfrm>
            <a:off x="990386" y="1888530"/>
            <a:ext cx="5913290" cy="2277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CC9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TS-h2490FU</a:t>
            </a:r>
            <a:endParaRPr sz="3200" b="1" dirty="0">
              <a:solidFill>
                <a:srgbClr val="00CC99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43E59C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オールフラッシュアレイ</a:t>
            </a:r>
            <a:endParaRPr sz="20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43E59C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24ベイ</a:t>
            </a:r>
            <a:r>
              <a:rPr lang="en-US" sz="20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U.2</a:t>
            </a:r>
            <a:r>
              <a:rPr lang="ja-JP" altLang="en-US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r>
              <a:rPr lang="en-US" sz="20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Gen3x4ドライブ</a:t>
            </a:r>
            <a:endParaRPr sz="20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43E59C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AMD EPYC 7332P </a:t>
            </a:r>
            <a:r>
              <a:rPr lang="en-US" sz="20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8C/16T</a:t>
            </a:r>
            <a:r>
              <a:rPr lang="en-US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または</a:t>
            </a:r>
            <a:r>
              <a:rPr lang="en-US" sz="20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EPYC 7202P 16C/32T</a:t>
            </a:r>
            <a:endParaRPr sz="20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43E59C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2または4x </a:t>
            </a:r>
            <a:r>
              <a:rPr lang="en-US" sz="20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25GbE SFP28</a:t>
            </a:r>
            <a:r>
              <a:rPr lang="en-US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イーサネット</a:t>
            </a:r>
            <a:endParaRPr sz="20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38" name="Google Shape;438;p30"/>
          <p:cNvSpPr txBox="1"/>
          <p:nvPr/>
        </p:nvSpPr>
        <p:spPr>
          <a:xfrm>
            <a:off x="7251155" y="2426435"/>
            <a:ext cx="3502983" cy="3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スロット＃1：PCIe Gen4 x4</a:t>
            </a: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39" name="Google Shape;439;p30"/>
          <p:cNvSpPr txBox="1"/>
          <p:nvPr/>
        </p:nvSpPr>
        <p:spPr>
          <a:xfrm>
            <a:off x="7251156" y="2977021"/>
            <a:ext cx="4334451" cy="280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スロット＃2：PCIe Gen4x8またはx4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40" name="Google Shape;440;p30"/>
          <p:cNvSpPr txBox="1"/>
          <p:nvPr/>
        </p:nvSpPr>
        <p:spPr>
          <a:xfrm>
            <a:off x="7251155" y="3448882"/>
            <a:ext cx="3622253" cy="359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スロット＃3：PCIe Gen4 x4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cxnSp>
        <p:nvCxnSpPr>
          <p:cNvPr id="441" name="Google Shape;441;p30"/>
          <p:cNvCxnSpPr/>
          <p:nvPr/>
        </p:nvCxnSpPr>
        <p:spPr>
          <a:xfrm rot="10800000">
            <a:off x="7331151" y="3808389"/>
            <a:ext cx="2733600" cy="922800"/>
          </a:xfrm>
          <a:prstGeom prst="bentConnector3">
            <a:avLst>
              <a:gd name="adj1" fmla="val -174"/>
            </a:avLst>
          </a:prstGeom>
          <a:noFill/>
          <a:ln w="38100" cap="flat" cmpd="sng">
            <a:solidFill>
              <a:srgbClr val="00CC9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2" name="Google Shape;442;p30"/>
          <p:cNvCxnSpPr/>
          <p:nvPr/>
        </p:nvCxnSpPr>
        <p:spPr>
          <a:xfrm rot="10800000">
            <a:off x="7337503" y="3346451"/>
            <a:ext cx="2970900" cy="1368900"/>
          </a:xfrm>
          <a:prstGeom prst="bentConnector3">
            <a:avLst>
              <a:gd name="adj1" fmla="val 271"/>
            </a:avLst>
          </a:prstGeom>
          <a:noFill/>
          <a:ln w="38100" cap="flat" cmpd="sng">
            <a:solidFill>
              <a:srgbClr val="00CC9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3" name="Google Shape;443;p30"/>
          <p:cNvCxnSpPr/>
          <p:nvPr/>
        </p:nvCxnSpPr>
        <p:spPr>
          <a:xfrm rot="10800000">
            <a:off x="7337501" y="2795891"/>
            <a:ext cx="3228900" cy="1935300"/>
          </a:xfrm>
          <a:prstGeom prst="bentConnector3">
            <a:avLst>
              <a:gd name="adj1" fmla="val 442"/>
            </a:avLst>
          </a:prstGeom>
          <a:noFill/>
          <a:ln w="38100" cap="flat" cmpd="sng">
            <a:solidFill>
              <a:srgbClr val="00CC9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44" name="Google Shape;444;p30" descr="一張含有 文字, 美工圖案 的圖片&#10;&#10;自動產生的描述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31078" y="1547161"/>
            <a:ext cx="1422440" cy="689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31" descr="一張含有 電子用品, 投影機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81431" y="3459651"/>
            <a:ext cx="5480970" cy="3424997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1"/>
          <p:cNvSpPr txBox="1">
            <a:spLocks noGrp="1"/>
          </p:cNvSpPr>
          <p:nvPr>
            <p:ph type="title"/>
          </p:nvPr>
        </p:nvSpPr>
        <p:spPr>
          <a:xfrm>
            <a:off x="606393" y="194733"/>
            <a:ext cx="10979214" cy="1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4000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PCIe</a:t>
            </a:r>
            <a:r>
              <a:rPr lang="ja-JP" altLang="en-US" sz="40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 </a:t>
            </a:r>
            <a:r>
              <a:rPr lang="en-US" sz="40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4.0</a:t>
            </a:r>
            <a:r>
              <a:rPr lang="en-US" sz="40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スロットを備えたオールフラッシュ</a:t>
            </a:r>
            <a:r>
              <a:rPr lang="en-US" sz="40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NAS</a:t>
            </a:r>
            <a:r>
              <a:rPr lang="en-US" sz="40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/>
            </a:r>
            <a:br>
              <a:rPr lang="en-US" sz="40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</a:br>
            <a:r>
              <a:rPr lang="en-US" sz="40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TDS-h2489FU</a:t>
            </a:r>
            <a:endParaRPr sz="4000"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452" name="Google Shape;452;p31"/>
          <p:cNvSpPr txBox="1"/>
          <p:nvPr/>
        </p:nvSpPr>
        <p:spPr>
          <a:xfrm>
            <a:off x="990386" y="2109911"/>
            <a:ext cx="5913290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spcBef>
                <a:spcPts val="600"/>
              </a:spcBef>
              <a:spcAft>
                <a:spcPts val="0"/>
              </a:spcAft>
              <a:buClr>
                <a:srgbClr val="00CC99"/>
              </a:buClr>
              <a:buSzPts val="1800"/>
            </a:pPr>
            <a:r>
              <a:rPr lang="en-US" sz="3200" b="1" dirty="0">
                <a:solidFill>
                  <a:srgbClr val="00CC9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TDS-h2489FU</a:t>
            </a:r>
            <a:endParaRPr sz="3200" b="1" dirty="0">
              <a:solidFill>
                <a:srgbClr val="00CC99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rgbClr val="00CC99"/>
              </a:buClr>
              <a:buSzPts val="1800"/>
              <a:buFont typeface="Arial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オールフラッシュアレイ</a:t>
            </a:r>
            <a:endParaRPr sz="20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rgbClr val="00CC99"/>
              </a:buClr>
              <a:buSzPts val="1800"/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24ベイ</a:t>
            </a:r>
            <a:r>
              <a:rPr lang="en-US" sz="20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U.2 </a:t>
            </a:r>
            <a:r>
              <a:rPr lang="en-US" sz="2000" dirty="0" err="1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r>
              <a:rPr lang="en-US" sz="20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Gen4 x4</a:t>
            </a:r>
            <a:r>
              <a:rPr lang="en-US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ドライブ</a:t>
            </a:r>
            <a:endParaRPr sz="20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rgbClr val="00CC99"/>
              </a:buClr>
              <a:buSzPts val="1800"/>
              <a:buFont typeface="Arial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デュアルIntel</a:t>
            </a:r>
            <a:r>
              <a:rPr lang="en-US" sz="20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® Xeon® Silver8</a:t>
            </a:r>
            <a:r>
              <a:rPr lang="en-US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または16コア</a:t>
            </a:r>
            <a:endParaRPr sz="20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rgbClr val="00CC99"/>
              </a:buClr>
              <a:buSzPts val="1800"/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 x 25GbESFP28イーサネット</a:t>
            </a:r>
            <a:endParaRPr sz="20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53" name="Google Shape;453;p31"/>
          <p:cNvSpPr txBox="1"/>
          <p:nvPr/>
        </p:nvSpPr>
        <p:spPr>
          <a:xfrm>
            <a:off x="6674959" y="2890290"/>
            <a:ext cx="7011223" cy="298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スロット＃1：PCIe Gen4 x16（スロット2</a:t>
            </a:r>
            <a:r>
              <a:rPr 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使用する場合は</a:t>
            </a:r>
            <a:r>
              <a:rPr 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x8）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54" name="Google Shape;454;p31"/>
          <p:cNvSpPr txBox="1"/>
          <p:nvPr/>
        </p:nvSpPr>
        <p:spPr>
          <a:xfrm>
            <a:off x="6674960" y="3670263"/>
            <a:ext cx="3244292" cy="359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スロット＃2：PCIe Gen4 x8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cxnSp>
        <p:nvCxnSpPr>
          <p:cNvPr id="455" name="Google Shape;455;p31"/>
          <p:cNvCxnSpPr/>
          <p:nvPr/>
        </p:nvCxnSpPr>
        <p:spPr>
          <a:xfrm rot="10800000">
            <a:off x="6754955" y="4029770"/>
            <a:ext cx="2733600" cy="922800"/>
          </a:xfrm>
          <a:prstGeom prst="bentConnector3">
            <a:avLst>
              <a:gd name="adj1" fmla="val -174"/>
            </a:avLst>
          </a:prstGeom>
          <a:noFill/>
          <a:ln w="38100" cap="flat" cmpd="sng">
            <a:solidFill>
              <a:srgbClr val="00CC9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56" name="Google Shape;456;p31"/>
          <p:cNvCxnSpPr/>
          <p:nvPr/>
        </p:nvCxnSpPr>
        <p:spPr>
          <a:xfrm rot="10800000">
            <a:off x="6761307" y="3567832"/>
            <a:ext cx="2970900" cy="1368900"/>
          </a:xfrm>
          <a:prstGeom prst="bentConnector3">
            <a:avLst>
              <a:gd name="adj1" fmla="val 271"/>
            </a:avLst>
          </a:prstGeom>
          <a:noFill/>
          <a:ln w="38100" cap="flat" cmpd="sng">
            <a:solidFill>
              <a:srgbClr val="00CC9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57" name="Google Shape;457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3866" y="3567734"/>
            <a:ext cx="5480970" cy="3424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54882" y="1822325"/>
            <a:ext cx="978074" cy="978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2"/>
          <p:cNvSpPr/>
          <p:nvPr/>
        </p:nvSpPr>
        <p:spPr>
          <a:xfrm>
            <a:off x="17193" y="2054943"/>
            <a:ext cx="12192000" cy="4859591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465" name="Google Shape;46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9448" y="527475"/>
            <a:ext cx="5584728" cy="32125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6" name="Google Shape;466;p32"/>
          <p:cNvGrpSpPr/>
          <p:nvPr/>
        </p:nvGrpSpPr>
        <p:grpSpPr>
          <a:xfrm>
            <a:off x="1531425" y="2362200"/>
            <a:ext cx="5042212" cy="3710564"/>
            <a:chOff x="1531425" y="2362200"/>
            <a:chExt cx="5042212" cy="3710564"/>
          </a:xfrm>
        </p:grpSpPr>
        <p:grpSp>
          <p:nvGrpSpPr>
            <p:cNvPr id="467" name="Google Shape;467;p32"/>
            <p:cNvGrpSpPr/>
            <p:nvPr/>
          </p:nvGrpSpPr>
          <p:grpSpPr>
            <a:xfrm>
              <a:off x="2157662" y="5549584"/>
              <a:ext cx="4415975" cy="523180"/>
              <a:chOff x="2157662" y="5549584"/>
              <a:chExt cx="4415975" cy="523180"/>
            </a:xfrm>
          </p:grpSpPr>
          <p:sp>
            <p:nvSpPr>
              <p:cNvPr id="468" name="Google Shape;468;p32"/>
              <p:cNvSpPr txBox="1"/>
              <p:nvPr/>
            </p:nvSpPr>
            <p:spPr>
              <a:xfrm>
                <a:off x="2157662" y="5549584"/>
                <a:ext cx="608959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chemeClr val="lt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sym typeface="Arial"/>
                  </a:rPr>
                  <a:t>2000</a:t>
                </a:r>
                <a:endParaRPr sz="140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endParaRPr>
              </a:p>
            </p:txBody>
          </p:sp>
          <p:sp>
            <p:nvSpPr>
              <p:cNvPr id="469" name="Google Shape;469;p32"/>
              <p:cNvSpPr txBox="1"/>
              <p:nvPr/>
            </p:nvSpPr>
            <p:spPr>
              <a:xfrm>
                <a:off x="3059653" y="5549584"/>
                <a:ext cx="608959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chemeClr val="lt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sym typeface="Arial"/>
                  </a:rPr>
                  <a:t>4000</a:t>
                </a:r>
                <a:endParaRPr sz="140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endParaRPr>
              </a:p>
            </p:txBody>
          </p:sp>
          <p:sp>
            <p:nvSpPr>
              <p:cNvPr id="470" name="Google Shape;470;p32"/>
              <p:cNvSpPr txBox="1"/>
              <p:nvPr/>
            </p:nvSpPr>
            <p:spPr>
              <a:xfrm>
                <a:off x="3965043" y="5549584"/>
                <a:ext cx="608959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chemeClr val="lt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sym typeface="Arial"/>
                  </a:rPr>
                  <a:t>6000</a:t>
                </a:r>
                <a:endParaRPr sz="140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endParaRPr>
              </a:p>
            </p:txBody>
          </p:sp>
          <p:sp>
            <p:nvSpPr>
              <p:cNvPr id="471" name="Google Shape;471;p32"/>
              <p:cNvSpPr txBox="1"/>
              <p:nvPr/>
            </p:nvSpPr>
            <p:spPr>
              <a:xfrm>
                <a:off x="4901304" y="5549584"/>
                <a:ext cx="608959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chemeClr val="lt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sym typeface="Arial"/>
                  </a:rPr>
                  <a:t>8000</a:t>
                </a:r>
                <a:endParaRPr sz="140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endParaRPr>
              </a:p>
            </p:txBody>
          </p:sp>
          <p:sp>
            <p:nvSpPr>
              <p:cNvPr id="472" name="Google Shape;472;p32"/>
              <p:cNvSpPr txBox="1"/>
              <p:nvPr/>
            </p:nvSpPr>
            <p:spPr>
              <a:xfrm>
                <a:off x="5752923" y="5549584"/>
                <a:ext cx="820714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chemeClr val="lt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sym typeface="Arial"/>
                  </a:rPr>
                  <a:t>10000</a:t>
                </a:r>
                <a:endParaRPr sz="140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endParaRPr>
              </a:p>
            </p:txBody>
          </p:sp>
        </p:grpSp>
        <p:grpSp>
          <p:nvGrpSpPr>
            <p:cNvPr id="473" name="Google Shape;473;p32"/>
            <p:cNvGrpSpPr/>
            <p:nvPr/>
          </p:nvGrpSpPr>
          <p:grpSpPr>
            <a:xfrm>
              <a:off x="1531425" y="2362200"/>
              <a:ext cx="4581768" cy="3100095"/>
              <a:chOff x="1531425" y="2362200"/>
              <a:chExt cx="4581768" cy="3100095"/>
            </a:xfrm>
          </p:grpSpPr>
          <p:cxnSp>
            <p:nvCxnSpPr>
              <p:cNvPr id="474" name="Google Shape;474;p32"/>
              <p:cNvCxnSpPr/>
              <p:nvPr/>
            </p:nvCxnSpPr>
            <p:spPr>
              <a:xfrm>
                <a:off x="2447779" y="2362200"/>
                <a:ext cx="0" cy="3100095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>
                    <a:alpha val="4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5" name="Google Shape;475;p32"/>
              <p:cNvCxnSpPr/>
              <p:nvPr/>
            </p:nvCxnSpPr>
            <p:spPr>
              <a:xfrm>
                <a:off x="3364133" y="2362200"/>
                <a:ext cx="0" cy="3100095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>
                    <a:alpha val="4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6" name="Google Shape;476;p32"/>
              <p:cNvCxnSpPr/>
              <p:nvPr/>
            </p:nvCxnSpPr>
            <p:spPr>
              <a:xfrm>
                <a:off x="4280487" y="2362200"/>
                <a:ext cx="0" cy="3100095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>
                    <a:alpha val="4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7" name="Google Shape;477;p32"/>
              <p:cNvCxnSpPr/>
              <p:nvPr/>
            </p:nvCxnSpPr>
            <p:spPr>
              <a:xfrm>
                <a:off x="5196841" y="2362200"/>
                <a:ext cx="0" cy="3100095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>
                    <a:alpha val="4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8" name="Google Shape;478;p32"/>
              <p:cNvCxnSpPr/>
              <p:nvPr/>
            </p:nvCxnSpPr>
            <p:spPr>
              <a:xfrm>
                <a:off x="1531425" y="2362200"/>
                <a:ext cx="0" cy="3100095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>
                    <a:alpha val="4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9" name="Google Shape;479;p32"/>
              <p:cNvCxnSpPr/>
              <p:nvPr/>
            </p:nvCxnSpPr>
            <p:spPr>
              <a:xfrm>
                <a:off x="6113193" y="2362200"/>
                <a:ext cx="0" cy="3100095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>
                    <a:alpha val="4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480" name="Google Shape;480;p32"/>
          <p:cNvSpPr txBox="1">
            <a:spLocks noGrp="1"/>
          </p:cNvSpPr>
          <p:nvPr>
            <p:ph type="title"/>
          </p:nvPr>
        </p:nvSpPr>
        <p:spPr>
          <a:xfrm>
            <a:off x="892801" y="-43503"/>
            <a:ext cx="10363830" cy="1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60"/>
              <a:buFont typeface="Arial"/>
              <a:buNone/>
            </a:pPr>
            <a:r>
              <a:rPr lang="en-US" sz="3959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M.2 </a:t>
            </a:r>
            <a:r>
              <a:rPr lang="en-US" sz="3959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PCIe</a:t>
            </a:r>
            <a:r>
              <a:rPr lang="en-US" sz="3959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 Gen4 </a:t>
            </a:r>
            <a:r>
              <a:rPr lang="en-US" sz="3959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NVMeSSD</a:t>
            </a:r>
            <a:r>
              <a:rPr lang="en-US" sz="3959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による</a:t>
            </a:r>
            <a:r>
              <a:rPr lang="en-US" sz="3959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/>
            </a:r>
            <a:br>
              <a:rPr lang="en-US" sz="3959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</a:br>
            <a:r>
              <a:rPr lang="en-US" sz="3959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超高速パフォーマンス</a:t>
            </a:r>
            <a:endParaRPr sz="3959"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481" name="Google Shape;481;p32"/>
          <p:cNvSpPr txBox="1"/>
          <p:nvPr/>
        </p:nvSpPr>
        <p:spPr>
          <a:xfrm>
            <a:off x="6396249" y="5549584"/>
            <a:ext cx="12480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MB / s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82" name="Google Shape;482;p32" descr="一張含有 物件, 室內, 手錶 的圖片&#10;&#10;自動產生的描述"/>
          <p:cNvPicPr preferRelativeResize="0"/>
          <p:nvPr/>
        </p:nvPicPr>
        <p:blipFill rotWithShape="1">
          <a:blip r:embed="rId4">
            <a:alphaModFix/>
          </a:blip>
          <a:srcRect r="19888" b="-2785"/>
          <a:stretch/>
        </p:blipFill>
        <p:spPr>
          <a:xfrm>
            <a:off x="9122269" y="3233975"/>
            <a:ext cx="3594573" cy="4535733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32"/>
          <p:cNvSpPr txBox="1"/>
          <p:nvPr/>
        </p:nvSpPr>
        <p:spPr>
          <a:xfrm>
            <a:off x="8563454" y="2054943"/>
            <a:ext cx="3280255" cy="1044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 err="1">
                <a:solidFill>
                  <a:srgbClr val="DDEAF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QNAPラボ環境でテスト済み</a:t>
            </a:r>
            <a:r>
              <a:rPr lang="en-US" sz="1050" dirty="0" smtClean="0">
                <a:solidFill>
                  <a:srgbClr val="DDEAF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 err="1" smtClean="0">
                <a:solidFill>
                  <a:srgbClr val="DDEAF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PC：Intel</a:t>
            </a:r>
            <a:r>
              <a:rPr lang="en-US" sz="1050" dirty="0" smtClean="0">
                <a:solidFill>
                  <a:srgbClr val="DDEAF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1050" dirty="0">
                <a:solidFill>
                  <a:srgbClr val="DDEAF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Core </a:t>
            </a:r>
            <a:r>
              <a:rPr lang="en-US" sz="1050" dirty="0" smtClean="0">
                <a:solidFill>
                  <a:srgbClr val="DDEAF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i7-6700;Windows10</a:t>
            </a:r>
            <a:r>
              <a:rPr lang="en-US" sz="1050" dirty="0">
                <a:solidFill>
                  <a:srgbClr val="DDEAF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; 64GB RAM; </a:t>
            </a:r>
            <a:endParaRPr lang="en-US" sz="1050" dirty="0" smtClean="0">
              <a:solidFill>
                <a:srgbClr val="DDEAF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 smtClean="0">
                <a:solidFill>
                  <a:srgbClr val="DDEAF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10GbE </a:t>
            </a:r>
            <a:r>
              <a:rPr lang="en-US" sz="1050" dirty="0">
                <a:solidFill>
                  <a:srgbClr val="DDEAF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NIC LAN-10G2T-X550 </a:t>
            </a:r>
            <a:endParaRPr lang="en-US" sz="1050" dirty="0" smtClean="0">
              <a:solidFill>
                <a:srgbClr val="DDEAF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 err="1" smtClean="0">
                <a:solidFill>
                  <a:srgbClr val="DDEAF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IronWolf</a:t>
            </a:r>
            <a:r>
              <a:rPr lang="en-US" sz="1050" dirty="0" smtClean="0">
                <a:solidFill>
                  <a:srgbClr val="DDEAF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1050" dirty="0">
                <a:solidFill>
                  <a:srgbClr val="DDEAF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525 4TB x 2; RAID0</a:t>
            </a:r>
            <a:endParaRPr sz="1050" dirty="0">
              <a:solidFill>
                <a:srgbClr val="DDEAF6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84" name="Google Shape;484;p32"/>
          <p:cNvSpPr/>
          <p:nvPr/>
        </p:nvSpPr>
        <p:spPr>
          <a:xfrm>
            <a:off x="1566059" y="3172796"/>
            <a:ext cx="3820879" cy="575022"/>
          </a:xfrm>
          <a:prstGeom prst="rect">
            <a:avLst/>
          </a:prstGeom>
          <a:gradFill>
            <a:gsLst>
              <a:gs pos="0">
                <a:srgbClr val="0099FF"/>
              </a:gs>
              <a:gs pos="50000">
                <a:srgbClr val="00B4C9"/>
              </a:gs>
              <a:gs pos="90000">
                <a:srgbClr val="66FFFF"/>
              </a:gs>
              <a:gs pos="100000">
                <a:srgbClr val="66FFF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85" name="Google Shape;485;p32"/>
          <p:cNvSpPr/>
          <p:nvPr/>
        </p:nvSpPr>
        <p:spPr>
          <a:xfrm>
            <a:off x="1576834" y="4054116"/>
            <a:ext cx="2908244" cy="575022"/>
          </a:xfrm>
          <a:prstGeom prst="rect">
            <a:avLst/>
          </a:prstGeom>
          <a:gradFill>
            <a:gsLst>
              <a:gs pos="0">
                <a:srgbClr val="0099FF"/>
              </a:gs>
              <a:gs pos="50000">
                <a:srgbClr val="00B4C9"/>
              </a:gs>
              <a:gs pos="90000">
                <a:srgbClr val="66FFFF"/>
              </a:gs>
              <a:gs pos="100000">
                <a:srgbClr val="66FFF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86" name="Google Shape;486;p32"/>
          <p:cNvSpPr txBox="1"/>
          <p:nvPr/>
        </p:nvSpPr>
        <p:spPr>
          <a:xfrm>
            <a:off x="5446197" y="3163043"/>
            <a:ext cx="207689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読</a:t>
            </a:r>
            <a:r>
              <a:rPr lang="ja-JP" altLang="en-US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み取り</a:t>
            </a:r>
            <a:r>
              <a:rPr lang="en-US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endParaRPr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8,244 </a:t>
            </a:r>
            <a:r>
              <a:rPr lang="en-US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MB/</a:t>
            </a:r>
            <a:r>
              <a:rPr lang="ja-JP" altLang="en-US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秒</a:t>
            </a:r>
            <a:endParaRPr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87" name="Google Shape;487;p32"/>
          <p:cNvSpPr txBox="1"/>
          <p:nvPr/>
        </p:nvSpPr>
        <p:spPr>
          <a:xfrm>
            <a:off x="4513611" y="4054116"/>
            <a:ext cx="207689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書</a:t>
            </a:r>
            <a:r>
              <a:rPr lang="ja-JP" altLang="en-US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き込み</a:t>
            </a:r>
            <a:r>
              <a:rPr lang="en-US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endParaRPr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6,306 </a:t>
            </a:r>
            <a:r>
              <a:rPr lang="en-US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MB/</a:t>
            </a:r>
            <a:r>
              <a:rPr lang="ja-JP" altLang="en-US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秒</a:t>
            </a:r>
            <a:endParaRPr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88" name="Google Shape;488;p32"/>
          <p:cNvSpPr txBox="1"/>
          <p:nvPr/>
        </p:nvSpPr>
        <p:spPr>
          <a:xfrm>
            <a:off x="259895" y="3419399"/>
            <a:ext cx="121610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66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SSD速度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489" name="Google Shape;489;p32"/>
          <p:cNvGrpSpPr/>
          <p:nvPr/>
        </p:nvGrpSpPr>
        <p:grpSpPr>
          <a:xfrm>
            <a:off x="1494919" y="2223771"/>
            <a:ext cx="5561520" cy="3267557"/>
            <a:chOff x="2179788" y="-317914"/>
            <a:chExt cx="5561520" cy="5849431"/>
          </a:xfrm>
        </p:grpSpPr>
        <p:sp>
          <p:nvSpPr>
            <p:cNvPr id="490" name="Google Shape;490;p32"/>
            <p:cNvSpPr/>
            <p:nvPr/>
          </p:nvSpPr>
          <p:spPr>
            <a:xfrm rot="5400000">
              <a:off x="-665601" y="2527474"/>
              <a:ext cx="5797457" cy="106680"/>
            </a:xfrm>
            <a:prstGeom prst="leftArrow">
              <a:avLst>
                <a:gd name="adj1" fmla="val 50000"/>
                <a:gd name="adj2" fmla="val 92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491" name="Google Shape;491;p32"/>
            <p:cNvSpPr/>
            <p:nvPr/>
          </p:nvSpPr>
          <p:spPr>
            <a:xfrm rot="10800000">
              <a:off x="2216028" y="5363854"/>
              <a:ext cx="5525279" cy="167663"/>
            </a:xfrm>
            <a:prstGeom prst="leftArrow">
              <a:avLst>
                <a:gd name="adj1" fmla="val 50000"/>
                <a:gd name="adj2" fmla="val 92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</p:grpSp>
    </p:spTree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3"/>
          <p:cNvSpPr/>
          <p:nvPr/>
        </p:nvSpPr>
        <p:spPr>
          <a:xfrm>
            <a:off x="0" y="2054943"/>
            <a:ext cx="12192000" cy="4859591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498" name="Google Shape;498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6679" y="44109"/>
            <a:ext cx="6557849" cy="3772383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33"/>
          <p:cNvSpPr/>
          <p:nvPr/>
        </p:nvSpPr>
        <p:spPr>
          <a:xfrm>
            <a:off x="1584663" y="3185978"/>
            <a:ext cx="4371073" cy="584538"/>
          </a:xfrm>
          <a:prstGeom prst="rect">
            <a:avLst/>
          </a:prstGeom>
          <a:gradFill>
            <a:gsLst>
              <a:gs pos="0">
                <a:srgbClr val="0099FF"/>
              </a:gs>
              <a:gs pos="50000">
                <a:srgbClr val="00B4C9"/>
              </a:gs>
              <a:gs pos="90000">
                <a:srgbClr val="66FFFF"/>
              </a:gs>
              <a:gs pos="100000">
                <a:srgbClr val="66FFF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00" name="Google Shape;500;p33"/>
          <p:cNvSpPr/>
          <p:nvPr/>
        </p:nvSpPr>
        <p:spPr>
          <a:xfrm>
            <a:off x="1584663" y="4217042"/>
            <a:ext cx="4311010" cy="584538"/>
          </a:xfrm>
          <a:prstGeom prst="rect">
            <a:avLst/>
          </a:prstGeom>
          <a:gradFill>
            <a:gsLst>
              <a:gs pos="0">
                <a:srgbClr val="0099FF"/>
              </a:gs>
              <a:gs pos="50000">
                <a:srgbClr val="00B4C9"/>
              </a:gs>
              <a:gs pos="90000">
                <a:srgbClr val="66FFFF"/>
              </a:gs>
              <a:gs pos="100000">
                <a:srgbClr val="66FFF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grpSp>
        <p:nvGrpSpPr>
          <p:cNvPr id="501" name="Google Shape;501;p33"/>
          <p:cNvGrpSpPr/>
          <p:nvPr/>
        </p:nvGrpSpPr>
        <p:grpSpPr>
          <a:xfrm>
            <a:off x="1566915" y="2978483"/>
            <a:ext cx="4166806" cy="2842894"/>
            <a:chOff x="1566915" y="2978483"/>
            <a:chExt cx="4166806" cy="2842894"/>
          </a:xfrm>
        </p:grpSpPr>
        <p:grpSp>
          <p:nvGrpSpPr>
            <p:cNvPr id="502" name="Google Shape;502;p33"/>
            <p:cNvGrpSpPr/>
            <p:nvPr/>
          </p:nvGrpSpPr>
          <p:grpSpPr>
            <a:xfrm>
              <a:off x="1566915" y="2978483"/>
              <a:ext cx="3842212" cy="2447828"/>
              <a:chOff x="1531425" y="2362200"/>
              <a:chExt cx="3842212" cy="3100095"/>
            </a:xfrm>
          </p:grpSpPr>
          <p:cxnSp>
            <p:nvCxnSpPr>
              <p:cNvPr id="503" name="Google Shape;503;p33"/>
              <p:cNvCxnSpPr/>
              <p:nvPr/>
            </p:nvCxnSpPr>
            <p:spPr>
              <a:xfrm>
                <a:off x="2299867" y="2362200"/>
                <a:ext cx="0" cy="3100095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>
                    <a:alpha val="4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4" name="Google Shape;504;p33"/>
              <p:cNvCxnSpPr/>
              <p:nvPr/>
            </p:nvCxnSpPr>
            <p:spPr>
              <a:xfrm>
                <a:off x="3068309" y="2362200"/>
                <a:ext cx="0" cy="3100095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>
                    <a:alpha val="4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5" name="Google Shape;505;p33"/>
              <p:cNvCxnSpPr/>
              <p:nvPr/>
            </p:nvCxnSpPr>
            <p:spPr>
              <a:xfrm>
                <a:off x="3836751" y="2362200"/>
                <a:ext cx="0" cy="3100095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>
                    <a:alpha val="4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6" name="Google Shape;506;p33"/>
              <p:cNvCxnSpPr/>
              <p:nvPr/>
            </p:nvCxnSpPr>
            <p:spPr>
              <a:xfrm>
                <a:off x="4605193" y="2362200"/>
                <a:ext cx="0" cy="3100095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>
                    <a:alpha val="4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7" name="Google Shape;507;p33"/>
              <p:cNvCxnSpPr/>
              <p:nvPr/>
            </p:nvCxnSpPr>
            <p:spPr>
              <a:xfrm>
                <a:off x="1531425" y="2362200"/>
                <a:ext cx="0" cy="3100095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>
                    <a:alpha val="4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8" name="Google Shape;508;p33"/>
              <p:cNvCxnSpPr/>
              <p:nvPr/>
            </p:nvCxnSpPr>
            <p:spPr>
              <a:xfrm>
                <a:off x="5373637" y="2362200"/>
                <a:ext cx="0" cy="3100095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>
                    <a:alpha val="4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509" name="Google Shape;509;p33"/>
            <p:cNvSpPr txBox="1"/>
            <p:nvPr/>
          </p:nvSpPr>
          <p:spPr>
            <a:xfrm>
              <a:off x="2030877" y="5513600"/>
              <a:ext cx="60895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200</a:t>
              </a:r>
              <a:endParaRPr sz="14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510" name="Google Shape;510;p33"/>
            <p:cNvSpPr txBox="1"/>
            <p:nvPr/>
          </p:nvSpPr>
          <p:spPr>
            <a:xfrm>
              <a:off x="2799319" y="5513600"/>
              <a:ext cx="60895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400</a:t>
              </a:r>
              <a:endParaRPr sz="14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511" name="Google Shape;511;p33"/>
            <p:cNvSpPr txBox="1"/>
            <p:nvPr/>
          </p:nvSpPr>
          <p:spPr>
            <a:xfrm>
              <a:off x="3594278" y="5513600"/>
              <a:ext cx="60895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600</a:t>
              </a:r>
              <a:endParaRPr sz="14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512" name="Google Shape;512;p33"/>
            <p:cNvSpPr txBox="1"/>
            <p:nvPr/>
          </p:nvSpPr>
          <p:spPr>
            <a:xfrm>
              <a:off x="4336203" y="5513600"/>
              <a:ext cx="60895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800</a:t>
              </a:r>
              <a:endParaRPr sz="14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513" name="Google Shape;513;p33"/>
            <p:cNvSpPr txBox="1"/>
            <p:nvPr/>
          </p:nvSpPr>
          <p:spPr>
            <a:xfrm>
              <a:off x="5104647" y="5513599"/>
              <a:ext cx="629074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1000</a:t>
              </a:r>
              <a:endParaRPr sz="1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</p:grpSp>
      <p:sp>
        <p:nvSpPr>
          <p:cNvPr id="514" name="Google Shape;514;p33"/>
          <p:cNvSpPr txBox="1">
            <a:spLocks noGrp="1"/>
          </p:cNvSpPr>
          <p:nvPr>
            <p:ph type="title"/>
          </p:nvPr>
        </p:nvSpPr>
        <p:spPr>
          <a:xfrm>
            <a:off x="199095" y="195263"/>
            <a:ext cx="11966403" cy="1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3960"/>
            </a:pPr>
            <a:r>
              <a:rPr lang="en-US" altLang="ja-JP" sz="3959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QM2-2P410G1T/ QM2-2P410G2T</a:t>
            </a:r>
            <a:r>
              <a:rPr lang="ja-JP" altLang="en-US" sz="3959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で</a:t>
            </a:r>
            <a:r>
              <a:rPr lang="en-US" altLang="ja-JP" sz="3959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/>
            </a:r>
            <a:br>
              <a:rPr lang="en-US" altLang="ja-JP" sz="3959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</a:br>
            <a:r>
              <a:rPr lang="en-US" altLang="ja-JP" sz="3959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M.2 </a:t>
            </a:r>
            <a:r>
              <a:rPr lang="en-US" altLang="ja-JP" sz="3959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SSD</a:t>
            </a:r>
            <a:r>
              <a:rPr lang="ja-JP" altLang="en-US" sz="3959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にアクセスする際の</a:t>
            </a:r>
            <a:r>
              <a:rPr lang="en-US" altLang="ja-JP" sz="3959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10GbE</a:t>
            </a:r>
            <a:r>
              <a:rPr lang="ja-JP" altLang="en-US" sz="3959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フルパフォーマンス</a:t>
            </a:r>
            <a:endParaRPr sz="3959"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515" name="Google Shape;515;p33"/>
          <p:cNvSpPr txBox="1"/>
          <p:nvPr/>
        </p:nvSpPr>
        <p:spPr>
          <a:xfrm>
            <a:off x="5955737" y="3205446"/>
            <a:ext cx="207689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ダウンロード</a:t>
            </a:r>
            <a:r>
              <a:rPr lang="en-US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endParaRPr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1,159MB/</a:t>
            </a:r>
            <a:r>
              <a:rPr lang="en-US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秒</a:t>
            </a:r>
            <a:endParaRPr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16" name="Google Shape;516;p33"/>
          <p:cNvSpPr txBox="1"/>
          <p:nvPr/>
        </p:nvSpPr>
        <p:spPr>
          <a:xfrm>
            <a:off x="5873798" y="4242783"/>
            <a:ext cx="207689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アップロード</a:t>
            </a:r>
            <a:r>
              <a:rPr lang="en-US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endParaRPr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1,156MB/</a:t>
            </a:r>
            <a:r>
              <a:rPr lang="en-US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秒</a:t>
            </a:r>
            <a:endParaRPr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17" name="Google Shape;517;p33" descr="一張含有 物件, 室內, 手錶 的圖片&#10;&#10;自動產生的描述"/>
          <p:cNvPicPr preferRelativeResize="0"/>
          <p:nvPr/>
        </p:nvPicPr>
        <p:blipFill rotWithShape="1">
          <a:blip r:embed="rId4">
            <a:alphaModFix/>
          </a:blip>
          <a:srcRect r="30347" b="13683"/>
          <a:stretch/>
        </p:blipFill>
        <p:spPr>
          <a:xfrm>
            <a:off x="9066677" y="3337601"/>
            <a:ext cx="3125323" cy="3809025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33"/>
          <p:cNvSpPr txBox="1"/>
          <p:nvPr/>
        </p:nvSpPr>
        <p:spPr>
          <a:xfrm>
            <a:off x="1748904" y="2440322"/>
            <a:ext cx="6149373" cy="376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ファイル転送（10GBファイル、M.2 </a:t>
            </a:r>
            <a:r>
              <a:rPr lang="en-US" sz="18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NVMe</a:t>
            </a:r>
            <a:r>
              <a:rPr 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SSDを使用</a:t>
            </a:r>
            <a:r>
              <a:rPr 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19" name="Google Shape;519;p33"/>
          <p:cNvSpPr txBox="1"/>
          <p:nvPr/>
        </p:nvSpPr>
        <p:spPr>
          <a:xfrm>
            <a:off x="6396249" y="5491329"/>
            <a:ext cx="12480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MB / s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20" name="Google Shape;520;p33"/>
          <p:cNvSpPr txBox="1"/>
          <p:nvPr/>
        </p:nvSpPr>
        <p:spPr>
          <a:xfrm>
            <a:off x="259895" y="3843033"/>
            <a:ext cx="121610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10GbE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521" name="Google Shape;521;p33"/>
          <p:cNvGrpSpPr/>
          <p:nvPr/>
        </p:nvGrpSpPr>
        <p:grpSpPr>
          <a:xfrm>
            <a:off x="1494919" y="2223771"/>
            <a:ext cx="5561520" cy="3267557"/>
            <a:chOff x="2179788" y="-317914"/>
            <a:chExt cx="5561520" cy="5849431"/>
          </a:xfrm>
        </p:grpSpPr>
        <p:sp>
          <p:nvSpPr>
            <p:cNvPr id="522" name="Google Shape;522;p33"/>
            <p:cNvSpPr/>
            <p:nvPr/>
          </p:nvSpPr>
          <p:spPr>
            <a:xfrm rot="5400000">
              <a:off x="-665601" y="2527474"/>
              <a:ext cx="5797457" cy="106680"/>
            </a:xfrm>
            <a:prstGeom prst="leftArrow">
              <a:avLst>
                <a:gd name="adj1" fmla="val 50000"/>
                <a:gd name="adj2" fmla="val 92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523" name="Google Shape;523;p33"/>
            <p:cNvSpPr/>
            <p:nvPr/>
          </p:nvSpPr>
          <p:spPr>
            <a:xfrm rot="10800000">
              <a:off x="2216028" y="5363854"/>
              <a:ext cx="5525279" cy="167663"/>
            </a:xfrm>
            <a:prstGeom prst="leftArrow">
              <a:avLst>
                <a:gd name="adj1" fmla="val 50000"/>
                <a:gd name="adj2" fmla="val 92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</p:grpSp>
      <p:sp>
        <p:nvSpPr>
          <p:cNvPr id="524" name="Google Shape;524;p33"/>
          <p:cNvSpPr txBox="1"/>
          <p:nvPr/>
        </p:nvSpPr>
        <p:spPr>
          <a:xfrm>
            <a:off x="8679957" y="1748645"/>
            <a:ext cx="3280255" cy="1237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 err="1">
                <a:solidFill>
                  <a:srgbClr val="DDEAF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QNAPラボ環境でテスト済み</a:t>
            </a:r>
            <a:r>
              <a:rPr lang="en-US" sz="1050" dirty="0" smtClean="0">
                <a:solidFill>
                  <a:srgbClr val="DDEAF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 err="1" smtClean="0">
                <a:solidFill>
                  <a:srgbClr val="DDEAF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PC：Intel</a:t>
            </a:r>
            <a:r>
              <a:rPr lang="en-US" sz="1050" dirty="0" smtClean="0">
                <a:solidFill>
                  <a:srgbClr val="DDEAF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1050" dirty="0">
                <a:solidFill>
                  <a:srgbClr val="DDEAF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Core </a:t>
            </a:r>
            <a:r>
              <a:rPr lang="en-US" sz="1050" dirty="0" smtClean="0">
                <a:solidFill>
                  <a:srgbClr val="DDEAF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i7-6700;Windows10</a:t>
            </a:r>
            <a:r>
              <a:rPr lang="en-US" sz="1050" dirty="0">
                <a:solidFill>
                  <a:srgbClr val="DDEAF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; 64GB RAM; 10GbE NIC LAN-10G2T-X550 </a:t>
            </a:r>
            <a:endParaRPr lang="en-US" sz="1050" dirty="0" smtClean="0">
              <a:solidFill>
                <a:srgbClr val="DDEAF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 smtClean="0">
                <a:solidFill>
                  <a:srgbClr val="DDEAF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NAS：TS-h2490FU（AMD </a:t>
            </a:r>
            <a:r>
              <a:rPr lang="en-US" sz="1050" dirty="0">
                <a:solidFill>
                  <a:srgbClr val="DDEAF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EPYC 7302P16コア/ 32スレッド; 32GB RAM; QM2-2P410G1Tをインストール</a:t>
            </a:r>
            <a:endParaRPr sz="1050" dirty="0">
              <a:solidFill>
                <a:srgbClr val="DDEAF6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34" descr="一張含有 文字, 美工圖案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3758" y="3605000"/>
            <a:ext cx="2975358" cy="1357181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34"/>
          <p:cNvSpPr/>
          <p:nvPr/>
        </p:nvSpPr>
        <p:spPr>
          <a:xfrm>
            <a:off x="-1036108" y="4440014"/>
            <a:ext cx="79375" cy="79375"/>
          </a:xfrm>
          <a:prstGeom prst="ellipse">
            <a:avLst/>
          </a:prstGeom>
          <a:gradFill>
            <a:gsLst>
              <a:gs pos="0">
                <a:srgbClr val="E927D2"/>
              </a:gs>
              <a:gs pos="100000">
                <a:srgbClr val="00B0F0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2" name="Google Shape;532;p34"/>
          <p:cNvCxnSpPr/>
          <p:nvPr/>
        </p:nvCxnSpPr>
        <p:spPr>
          <a:xfrm>
            <a:off x="1733758" y="3429000"/>
            <a:ext cx="2975358" cy="0"/>
          </a:xfrm>
          <a:prstGeom prst="straightConnector1">
            <a:avLst/>
          </a:prstGeom>
          <a:noFill/>
          <a:ln w="508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33" name="Google Shape;533;p34"/>
          <p:cNvCxnSpPr/>
          <p:nvPr/>
        </p:nvCxnSpPr>
        <p:spPr>
          <a:xfrm>
            <a:off x="1733758" y="5162361"/>
            <a:ext cx="2975358" cy="0"/>
          </a:xfrm>
          <a:prstGeom prst="straightConnector1">
            <a:avLst/>
          </a:prstGeom>
          <a:noFill/>
          <a:ln w="508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34" name="Google Shape;534;p34"/>
          <p:cNvSpPr/>
          <p:nvPr/>
        </p:nvSpPr>
        <p:spPr>
          <a:xfrm>
            <a:off x="1733758" y="1772059"/>
            <a:ext cx="2975358" cy="1656941"/>
          </a:xfrm>
          <a:custGeom>
            <a:avLst/>
            <a:gdLst/>
            <a:ahLst/>
            <a:cxnLst/>
            <a:rect l="l" t="t" r="r" b="b"/>
            <a:pathLst>
              <a:path w="2975358" h="1656941" extrusionOk="0">
                <a:moveTo>
                  <a:pt x="2180022" y="173578"/>
                </a:moveTo>
                <a:lnTo>
                  <a:pt x="2180022" y="1471955"/>
                </a:lnTo>
                <a:lnTo>
                  <a:pt x="2268426" y="1471955"/>
                </a:lnTo>
                <a:lnTo>
                  <a:pt x="2349686" y="1471955"/>
                </a:lnTo>
                <a:lnTo>
                  <a:pt x="2737235" y="1471955"/>
                </a:lnTo>
                <a:lnTo>
                  <a:pt x="2737235" y="1311221"/>
                </a:lnTo>
                <a:lnTo>
                  <a:pt x="2349686" y="1311221"/>
                </a:lnTo>
                <a:lnTo>
                  <a:pt x="2349686" y="907599"/>
                </a:lnTo>
                <a:lnTo>
                  <a:pt x="2692586" y="907599"/>
                </a:lnTo>
                <a:lnTo>
                  <a:pt x="2692586" y="746864"/>
                </a:lnTo>
                <a:lnTo>
                  <a:pt x="2349686" y="746864"/>
                </a:lnTo>
                <a:lnTo>
                  <a:pt x="2349686" y="334313"/>
                </a:lnTo>
                <a:lnTo>
                  <a:pt x="2737235" y="334313"/>
                </a:lnTo>
                <a:lnTo>
                  <a:pt x="2737235" y="173578"/>
                </a:lnTo>
                <a:lnTo>
                  <a:pt x="2349686" y="173578"/>
                </a:lnTo>
                <a:lnTo>
                  <a:pt x="2268426" y="173578"/>
                </a:lnTo>
                <a:close/>
                <a:moveTo>
                  <a:pt x="1309080" y="173578"/>
                </a:moveTo>
                <a:lnTo>
                  <a:pt x="1569827" y="1471955"/>
                </a:lnTo>
                <a:lnTo>
                  <a:pt x="1746635" y="1471955"/>
                </a:lnTo>
                <a:lnTo>
                  <a:pt x="2007381" y="173578"/>
                </a:lnTo>
                <a:lnTo>
                  <a:pt x="1830574" y="173578"/>
                </a:lnTo>
                <a:lnTo>
                  <a:pt x="1658231" y="1170132"/>
                </a:lnTo>
                <a:lnTo>
                  <a:pt x="1485888" y="173578"/>
                </a:lnTo>
                <a:close/>
                <a:moveTo>
                  <a:pt x="968561" y="173578"/>
                </a:moveTo>
                <a:lnTo>
                  <a:pt x="968561" y="1471955"/>
                </a:lnTo>
                <a:lnTo>
                  <a:pt x="1138225" y="1471955"/>
                </a:lnTo>
                <a:lnTo>
                  <a:pt x="1138225" y="173578"/>
                </a:lnTo>
                <a:close/>
                <a:moveTo>
                  <a:pt x="217872" y="173578"/>
                </a:moveTo>
                <a:lnTo>
                  <a:pt x="217872" y="1471955"/>
                </a:lnTo>
                <a:lnTo>
                  <a:pt x="308955" y="1471955"/>
                </a:lnTo>
                <a:lnTo>
                  <a:pt x="387536" y="1471955"/>
                </a:lnTo>
                <a:lnTo>
                  <a:pt x="757225" y="1471955"/>
                </a:lnTo>
                <a:lnTo>
                  <a:pt x="757225" y="1311221"/>
                </a:lnTo>
                <a:lnTo>
                  <a:pt x="387536" y="1311221"/>
                </a:lnTo>
                <a:lnTo>
                  <a:pt x="387536" y="173578"/>
                </a:lnTo>
                <a:close/>
                <a:moveTo>
                  <a:pt x="0" y="0"/>
                </a:moveTo>
                <a:lnTo>
                  <a:pt x="2975358" y="0"/>
                </a:lnTo>
                <a:lnTo>
                  <a:pt x="2975358" y="1656941"/>
                </a:lnTo>
                <a:lnTo>
                  <a:pt x="0" y="165694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5"/>
          <p:cNvSpPr/>
          <p:nvPr/>
        </p:nvSpPr>
        <p:spPr>
          <a:xfrm>
            <a:off x="735468" y="1532466"/>
            <a:ext cx="5192305" cy="3674533"/>
          </a:xfrm>
          <a:prstGeom prst="rect">
            <a:avLst/>
          </a:prstGeom>
          <a:noFill/>
          <a:ln w="127000" cap="flat" cmpd="sng">
            <a:solidFill>
              <a:srgbClr val="C7E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39700" dist="139700" dir="8100000" algn="tr" rotWithShape="0">
              <a:srgbClr val="002060">
                <a:alpha val="8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41" name="Google Shape;541;p35"/>
          <p:cNvSpPr txBox="1"/>
          <p:nvPr/>
        </p:nvSpPr>
        <p:spPr>
          <a:xfrm>
            <a:off x="767891" y="1574799"/>
            <a:ext cx="5861050" cy="3552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</a:pPr>
            <a:r>
              <a:rPr lang="en-US" sz="5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QNAP</a:t>
            </a:r>
            <a:r>
              <a:rPr lang="en-US" sz="50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マルチ</a:t>
            </a:r>
            <a:r>
              <a:rPr lang="ja-JP" altLang="en-US" sz="5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ギガ</a:t>
            </a:r>
            <a:endParaRPr sz="50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</a:pPr>
            <a:r>
              <a:rPr lang="en-US" sz="5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NICとスイッチ</a:t>
            </a:r>
            <a:endParaRPr sz="50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606393" y="194733"/>
            <a:ext cx="10979214" cy="1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60"/>
              <a:buFont typeface="Arial"/>
              <a:buNone/>
            </a:pPr>
            <a:r>
              <a:rPr lang="en-US" sz="3959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QM2</a:t>
            </a:r>
            <a:r>
              <a:rPr lang="en-US" sz="3959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カードシリーズ</a:t>
            </a:r>
            <a:r>
              <a:rPr lang="ja-JP" altLang="en-US" sz="3959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で</a:t>
            </a:r>
            <a:r>
              <a:rPr lang="en-US" altLang="ja-JP" sz="3959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/>
            </a:r>
            <a:br>
              <a:rPr lang="en-US" altLang="ja-JP" sz="3959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</a:br>
            <a:r>
              <a:rPr lang="en-US" sz="3959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M.2 NVMe</a:t>
            </a:r>
            <a:r>
              <a:rPr lang="en-US" sz="3959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または</a:t>
            </a:r>
            <a:r>
              <a:rPr lang="en-US" sz="3959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M.2 SATA </a:t>
            </a:r>
            <a:r>
              <a:rPr lang="en-US" sz="3959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SSDを</a:t>
            </a:r>
            <a:r>
              <a:rPr lang="ja-JP" altLang="en-US" sz="3959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追加</a:t>
            </a:r>
            <a:endParaRPr sz="3959"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pic>
        <p:nvPicPr>
          <p:cNvPr id="45" name="Google Shape;45;p9" descr="一張含有 文字, 電子用品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1501" y="1822932"/>
            <a:ext cx="2009775" cy="1257300"/>
          </a:xfrm>
          <a:prstGeom prst="rect">
            <a:avLst/>
          </a:prstGeom>
          <a:noFill/>
          <a:ln>
            <a:noFill/>
          </a:ln>
          <a:effectLst>
            <a:outerShdw blurRad="177800" dist="317500" dir="5400000" algn="t" rotWithShape="0">
              <a:srgbClr val="000000">
                <a:alpha val="24705"/>
              </a:srgbClr>
            </a:outerShdw>
          </a:effectLst>
        </p:spPr>
      </p:pic>
      <p:sp>
        <p:nvSpPr>
          <p:cNvPr id="46" name="Google Shape;46;p9"/>
          <p:cNvSpPr txBox="1"/>
          <p:nvPr/>
        </p:nvSpPr>
        <p:spPr>
          <a:xfrm>
            <a:off x="2969450" y="1586126"/>
            <a:ext cx="188182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QM2-2S-220A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7" name="Google Shape;47;p9" descr="一張含有 文字, 電子用品 的圖片&#10;&#10;自動產生的描述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8845" y="1807728"/>
            <a:ext cx="2009775" cy="1257300"/>
          </a:xfrm>
          <a:prstGeom prst="rect">
            <a:avLst/>
          </a:prstGeom>
          <a:noFill/>
          <a:ln>
            <a:noFill/>
          </a:ln>
          <a:effectLst>
            <a:outerShdw blurRad="177800" dist="317500" dir="5400000" algn="t" rotWithShape="0">
              <a:srgbClr val="000000">
                <a:alpha val="24705"/>
              </a:srgbClr>
            </a:outerShdw>
          </a:effectLst>
        </p:spPr>
      </p:pic>
      <p:sp>
        <p:nvSpPr>
          <p:cNvPr id="48" name="Google Shape;48;p9"/>
          <p:cNvSpPr txBox="1"/>
          <p:nvPr/>
        </p:nvSpPr>
        <p:spPr>
          <a:xfrm>
            <a:off x="5078889" y="1586125"/>
            <a:ext cx="1970627" cy="369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QM2-2P-244A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9" name="Google Shape;49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83333" y="1842422"/>
            <a:ext cx="2009775" cy="1257300"/>
          </a:xfrm>
          <a:prstGeom prst="rect">
            <a:avLst/>
          </a:prstGeom>
          <a:noFill/>
          <a:ln>
            <a:noFill/>
          </a:ln>
          <a:effectLst>
            <a:outerShdw blurRad="177800" dist="317500" dir="5400000" algn="t" rotWithShape="0">
              <a:srgbClr val="000000">
                <a:alpha val="24705"/>
              </a:srgbClr>
            </a:outerShdw>
          </a:effectLst>
        </p:spPr>
      </p:pic>
      <p:sp>
        <p:nvSpPr>
          <p:cNvPr id="50" name="Google Shape;50;p9"/>
          <p:cNvSpPr txBox="1"/>
          <p:nvPr/>
        </p:nvSpPr>
        <p:spPr>
          <a:xfrm>
            <a:off x="7281255" y="1586126"/>
            <a:ext cx="184482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QM2-2P-344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1" name="Google Shape;51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57821" y="1833129"/>
            <a:ext cx="2009775" cy="1257300"/>
          </a:xfrm>
          <a:prstGeom prst="rect">
            <a:avLst/>
          </a:prstGeom>
          <a:noFill/>
          <a:ln>
            <a:noFill/>
          </a:ln>
          <a:effectLst>
            <a:outerShdw blurRad="177800" dist="317500" dir="5400000" algn="t" rotWithShape="0">
              <a:srgbClr val="000000">
                <a:alpha val="24705"/>
              </a:srgbClr>
            </a:outerShdw>
          </a:effectLst>
        </p:spPr>
      </p:pic>
      <p:sp>
        <p:nvSpPr>
          <p:cNvPr id="52" name="Google Shape;52;p9"/>
          <p:cNvSpPr txBox="1"/>
          <p:nvPr/>
        </p:nvSpPr>
        <p:spPr>
          <a:xfrm>
            <a:off x="9390694" y="1548955"/>
            <a:ext cx="184482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QM2-2P-384</a:t>
            </a:r>
            <a:endParaRPr sz="1800" b="1" i="0" u="none" strike="noStrike" cap="none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53" name="Google Shape;53;p9" descr="一張含有 文字 的圖片&#10;&#10;自動產生的描述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52943" y="4282630"/>
            <a:ext cx="2009775" cy="1257300"/>
          </a:xfrm>
          <a:prstGeom prst="rect">
            <a:avLst/>
          </a:prstGeom>
          <a:noFill/>
          <a:ln>
            <a:noFill/>
          </a:ln>
          <a:effectLst>
            <a:outerShdw blurRad="177800" dist="317500" dir="5400000" algn="t" rotWithShape="0">
              <a:srgbClr val="000000">
                <a:alpha val="24705"/>
              </a:srgbClr>
            </a:outerShdw>
          </a:effectLst>
        </p:spPr>
      </p:pic>
      <p:sp>
        <p:nvSpPr>
          <p:cNvPr id="54" name="Google Shape;54;p9"/>
          <p:cNvSpPr txBox="1"/>
          <p:nvPr/>
        </p:nvSpPr>
        <p:spPr>
          <a:xfrm>
            <a:off x="2978743" y="4063505"/>
            <a:ext cx="18819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QM2-4S-240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5" name="Google Shape;55;p9" descr="一張含有 文字 的圖片&#10;&#10;自動產生的描述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55309" y="4282630"/>
            <a:ext cx="2009775" cy="1257300"/>
          </a:xfrm>
          <a:prstGeom prst="rect">
            <a:avLst/>
          </a:prstGeom>
          <a:noFill/>
          <a:ln>
            <a:noFill/>
          </a:ln>
          <a:effectLst>
            <a:outerShdw blurRad="177800" dist="317500" dir="5400000" algn="t" rotWithShape="0">
              <a:srgbClr val="000000">
                <a:alpha val="24705"/>
              </a:srgbClr>
            </a:outerShdw>
          </a:effectLst>
        </p:spPr>
      </p:pic>
      <p:sp>
        <p:nvSpPr>
          <p:cNvPr id="56" name="Google Shape;56;p9"/>
          <p:cNvSpPr txBox="1"/>
          <p:nvPr/>
        </p:nvSpPr>
        <p:spPr>
          <a:xfrm>
            <a:off x="5116060" y="4063505"/>
            <a:ext cx="181178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QM2-4P-284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7" name="Google Shape;57;p9" descr="一張含有 文字 的圖片&#10;&#10;自動產生的描述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92626" y="4282630"/>
            <a:ext cx="2009775" cy="1257300"/>
          </a:xfrm>
          <a:prstGeom prst="rect">
            <a:avLst/>
          </a:prstGeom>
          <a:noFill/>
          <a:ln>
            <a:noFill/>
          </a:ln>
          <a:effectLst>
            <a:outerShdw blurRad="177800" dist="317500" dir="5400000" algn="t" rotWithShape="0">
              <a:srgbClr val="000000">
                <a:alpha val="24705"/>
              </a:srgbClr>
            </a:outerShdw>
          </a:effectLst>
        </p:spPr>
      </p:pic>
      <p:pic>
        <p:nvPicPr>
          <p:cNvPr id="58" name="Google Shape;58;p9" descr="一張含有 文字 的圖片&#10;&#10;自動產生的描述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329943" y="4254752"/>
            <a:ext cx="2009775" cy="1257300"/>
          </a:xfrm>
          <a:prstGeom prst="rect">
            <a:avLst/>
          </a:prstGeom>
          <a:noFill/>
          <a:ln>
            <a:noFill/>
          </a:ln>
          <a:effectLst>
            <a:outerShdw blurRad="177800" dist="317500" dir="5400000" algn="t" rotWithShape="0">
              <a:srgbClr val="000000">
                <a:alpha val="24705"/>
              </a:srgbClr>
            </a:outerShdw>
          </a:effectLst>
        </p:spPr>
      </p:pic>
      <p:sp>
        <p:nvSpPr>
          <p:cNvPr id="59" name="Google Shape;59;p9"/>
          <p:cNvSpPr txBox="1"/>
          <p:nvPr/>
        </p:nvSpPr>
        <p:spPr>
          <a:xfrm>
            <a:off x="7225499" y="4063505"/>
            <a:ext cx="190058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QM2-4P-342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0" name="Google Shape;60;p9"/>
          <p:cNvSpPr txBox="1"/>
          <p:nvPr/>
        </p:nvSpPr>
        <p:spPr>
          <a:xfrm>
            <a:off x="9325646" y="4063505"/>
            <a:ext cx="200977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QM2-4P-384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1" name="Google Shape;61;p9"/>
          <p:cNvSpPr/>
          <p:nvPr/>
        </p:nvSpPr>
        <p:spPr>
          <a:xfrm>
            <a:off x="3160183" y="3018642"/>
            <a:ext cx="836340" cy="408215"/>
          </a:xfrm>
          <a:prstGeom prst="rect">
            <a:avLst/>
          </a:prstGeom>
          <a:gradFill>
            <a:gsLst>
              <a:gs pos="0">
                <a:srgbClr val="FF201E"/>
              </a:gs>
              <a:gs pos="100000">
                <a:srgbClr val="D806E4"/>
              </a:gs>
            </a:gsLst>
            <a:lin ang="5400000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342900" dist="177800" dir="36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 Gen2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2" name="Google Shape;62;p9"/>
          <p:cNvSpPr/>
          <p:nvPr/>
        </p:nvSpPr>
        <p:spPr>
          <a:xfrm>
            <a:off x="5306793" y="3018642"/>
            <a:ext cx="836340" cy="408215"/>
          </a:xfrm>
          <a:prstGeom prst="rect">
            <a:avLst/>
          </a:prstGeom>
          <a:gradFill>
            <a:gsLst>
              <a:gs pos="0">
                <a:srgbClr val="FF201E"/>
              </a:gs>
              <a:gs pos="100000">
                <a:srgbClr val="D806E4"/>
              </a:gs>
            </a:gsLst>
            <a:lin ang="5400000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342900" dist="177800" dir="36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 Gen2</a:t>
            </a:r>
            <a:endParaRPr sz="1100" b="0" i="0" u="none" strike="noStrike" cap="none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3" name="Google Shape;63;p9"/>
          <p:cNvSpPr/>
          <p:nvPr/>
        </p:nvSpPr>
        <p:spPr>
          <a:xfrm>
            <a:off x="3160182" y="5282289"/>
            <a:ext cx="836340" cy="408215"/>
          </a:xfrm>
          <a:prstGeom prst="rect">
            <a:avLst/>
          </a:prstGeom>
          <a:gradFill>
            <a:gsLst>
              <a:gs pos="0">
                <a:srgbClr val="FF201E"/>
              </a:gs>
              <a:gs pos="100000">
                <a:srgbClr val="D806E4"/>
              </a:gs>
            </a:gsLst>
            <a:lin ang="5400000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342900" dist="177800" dir="36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 Gen2</a:t>
            </a:r>
            <a:endParaRPr sz="1100" b="0" i="0" u="none" strike="noStrike" cap="none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4" name="Google Shape;64;p9"/>
          <p:cNvSpPr/>
          <p:nvPr/>
        </p:nvSpPr>
        <p:spPr>
          <a:xfrm>
            <a:off x="5306792" y="5282289"/>
            <a:ext cx="836340" cy="408215"/>
          </a:xfrm>
          <a:prstGeom prst="rect">
            <a:avLst/>
          </a:prstGeom>
          <a:gradFill>
            <a:gsLst>
              <a:gs pos="0">
                <a:srgbClr val="FF201E"/>
              </a:gs>
              <a:gs pos="100000">
                <a:srgbClr val="D806E4"/>
              </a:gs>
            </a:gsLst>
            <a:lin ang="5400000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342900" dist="177800" dir="36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 Gen2</a:t>
            </a:r>
            <a:endParaRPr sz="1100" b="0" i="0" u="none" strike="noStrike" cap="none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5" name="Google Shape;65;p9"/>
          <p:cNvSpPr/>
          <p:nvPr/>
        </p:nvSpPr>
        <p:spPr>
          <a:xfrm>
            <a:off x="7406938" y="3018641"/>
            <a:ext cx="836340" cy="408215"/>
          </a:xfrm>
          <a:prstGeom prst="rect">
            <a:avLst/>
          </a:prstGeom>
          <a:gradFill>
            <a:gsLst>
              <a:gs pos="0">
                <a:srgbClr val="6600FF"/>
              </a:gs>
              <a:gs pos="98000">
                <a:srgbClr val="33CCCC"/>
              </a:gs>
              <a:gs pos="100000">
                <a:srgbClr val="33CCCC"/>
              </a:gs>
            </a:gsLst>
            <a:lin ang="5400000" scaled="0"/>
          </a:gradFill>
          <a:ln w="12700" cap="flat" cmpd="sng">
            <a:solidFill>
              <a:srgbClr val="2F549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342900" dist="177800" dir="36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endParaRPr sz="11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lnSpc>
                <a:spcPct val="10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Gen3</a:t>
            </a:r>
            <a:endParaRPr sz="11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6" name="Google Shape;66;p9"/>
          <p:cNvSpPr/>
          <p:nvPr/>
        </p:nvSpPr>
        <p:spPr>
          <a:xfrm>
            <a:off x="9609304" y="3018641"/>
            <a:ext cx="836340" cy="408215"/>
          </a:xfrm>
          <a:prstGeom prst="rect">
            <a:avLst/>
          </a:prstGeom>
          <a:gradFill>
            <a:gsLst>
              <a:gs pos="0">
                <a:srgbClr val="6600FF"/>
              </a:gs>
              <a:gs pos="98000">
                <a:srgbClr val="33CCCC"/>
              </a:gs>
              <a:gs pos="100000">
                <a:srgbClr val="33CCCC"/>
              </a:gs>
            </a:gsLst>
            <a:lin ang="5400000" scaled="0"/>
          </a:gradFill>
          <a:ln w="12700" cap="flat" cmpd="sng">
            <a:solidFill>
              <a:srgbClr val="2F549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342900" dist="177800" dir="36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endParaRPr sz="11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lnSpc>
                <a:spcPct val="10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Gen3</a:t>
            </a:r>
            <a:endParaRPr sz="11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7" name="Google Shape;67;p9"/>
          <p:cNvSpPr/>
          <p:nvPr/>
        </p:nvSpPr>
        <p:spPr>
          <a:xfrm>
            <a:off x="7406938" y="5282288"/>
            <a:ext cx="836340" cy="408215"/>
          </a:xfrm>
          <a:prstGeom prst="rect">
            <a:avLst/>
          </a:prstGeom>
          <a:gradFill>
            <a:gsLst>
              <a:gs pos="0">
                <a:srgbClr val="6600FF"/>
              </a:gs>
              <a:gs pos="98000">
                <a:srgbClr val="33CCCC"/>
              </a:gs>
              <a:gs pos="100000">
                <a:srgbClr val="33CCCC"/>
              </a:gs>
            </a:gsLst>
            <a:lin ang="5400000" scaled="0"/>
          </a:gradFill>
          <a:ln w="12700" cap="flat" cmpd="sng">
            <a:solidFill>
              <a:srgbClr val="2F549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342900" dist="177800" dir="36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95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endParaRPr sz="105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lnSpc>
                <a:spcPct val="1095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Gen3</a:t>
            </a:r>
            <a:endParaRPr sz="105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8" name="Google Shape;68;p9"/>
          <p:cNvSpPr/>
          <p:nvPr/>
        </p:nvSpPr>
        <p:spPr>
          <a:xfrm>
            <a:off x="9609303" y="5282288"/>
            <a:ext cx="836340" cy="408215"/>
          </a:xfrm>
          <a:prstGeom prst="rect">
            <a:avLst/>
          </a:prstGeom>
          <a:gradFill>
            <a:gsLst>
              <a:gs pos="0">
                <a:srgbClr val="6600FF"/>
              </a:gs>
              <a:gs pos="98000">
                <a:srgbClr val="33CCCC"/>
              </a:gs>
              <a:gs pos="100000">
                <a:srgbClr val="33CCCC"/>
              </a:gs>
            </a:gsLst>
            <a:lin ang="5400000" scaled="0"/>
          </a:gradFill>
          <a:ln w="12700" cap="flat" cmpd="sng">
            <a:solidFill>
              <a:srgbClr val="2F549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342900" dist="177800" dir="36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endParaRPr sz="11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lnSpc>
                <a:spcPct val="10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Gen3</a:t>
            </a:r>
            <a:endParaRPr sz="11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9" name="Google Shape;69;p9"/>
          <p:cNvSpPr/>
          <p:nvPr/>
        </p:nvSpPr>
        <p:spPr>
          <a:xfrm>
            <a:off x="4024402" y="3018642"/>
            <a:ext cx="836340" cy="408215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342900" dist="177800" dir="36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SATA</a:t>
            </a:r>
            <a:endParaRPr sz="1100" b="0" i="0" u="none" strike="noStrike" cap="none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70" name="Google Shape;70;p9"/>
          <p:cNvSpPr/>
          <p:nvPr/>
        </p:nvSpPr>
        <p:spPr>
          <a:xfrm>
            <a:off x="4024402" y="5273391"/>
            <a:ext cx="836340" cy="427974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342900" dist="177800" dir="36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SATA</a:t>
            </a:r>
            <a:endParaRPr sz="1100" b="0" i="0" u="none" strike="noStrike" cap="none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71" name="Google Shape;71;p9"/>
          <p:cNvSpPr/>
          <p:nvPr/>
        </p:nvSpPr>
        <p:spPr>
          <a:xfrm>
            <a:off x="6180304" y="3018642"/>
            <a:ext cx="836340" cy="408215"/>
          </a:xfrm>
          <a:prstGeom prst="rect">
            <a:avLst/>
          </a:prstGeom>
          <a:solidFill>
            <a:srgbClr val="43E59C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342900" dist="177800" dir="36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 NVMe</a:t>
            </a:r>
            <a:endParaRPr sz="1100" b="0" i="0" u="none" strike="noStrike" cap="none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72" name="Google Shape;72;p9"/>
          <p:cNvSpPr/>
          <p:nvPr/>
        </p:nvSpPr>
        <p:spPr>
          <a:xfrm>
            <a:off x="8293046" y="3003885"/>
            <a:ext cx="836340" cy="433917"/>
          </a:xfrm>
          <a:prstGeom prst="rect">
            <a:avLst/>
          </a:prstGeom>
          <a:solidFill>
            <a:srgbClr val="43E59C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342900" dist="177800" dir="36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 NVMe</a:t>
            </a:r>
            <a:endParaRPr sz="1100" b="0" i="0" u="none" strike="noStrike" cap="none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73" name="Google Shape;73;p9"/>
          <p:cNvSpPr/>
          <p:nvPr/>
        </p:nvSpPr>
        <p:spPr>
          <a:xfrm>
            <a:off x="10486944" y="3003884"/>
            <a:ext cx="836340" cy="433917"/>
          </a:xfrm>
          <a:prstGeom prst="rect">
            <a:avLst/>
          </a:prstGeom>
          <a:solidFill>
            <a:srgbClr val="43E59C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342900" dist="177800" dir="36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 NVMe</a:t>
            </a:r>
            <a:endParaRPr sz="1100" b="0" i="0" u="none" strike="noStrike" cap="none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74" name="Google Shape;74;p9"/>
          <p:cNvSpPr/>
          <p:nvPr/>
        </p:nvSpPr>
        <p:spPr>
          <a:xfrm>
            <a:off x="6180303" y="5273391"/>
            <a:ext cx="836340" cy="427974"/>
          </a:xfrm>
          <a:prstGeom prst="rect">
            <a:avLst/>
          </a:prstGeom>
          <a:solidFill>
            <a:srgbClr val="43E59C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342900" dist="177800" dir="36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 NVMe</a:t>
            </a:r>
            <a:endParaRPr sz="1100" b="0" i="0" u="none" strike="noStrike" cap="none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75" name="Google Shape;75;p9"/>
          <p:cNvSpPr/>
          <p:nvPr/>
        </p:nvSpPr>
        <p:spPr>
          <a:xfrm>
            <a:off x="8289742" y="5273391"/>
            <a:ext cx="836340" cy="427974"/>
          </a:xfrm>
          <a:prstGeom prst="rect">
            <a:avLst/>
          </a:prstGeom>
          <a:solidFill>
            <a:srgbClr val="43E59C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342900" dist="177800" dir="36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 NVMe</a:t>
            </a:r>
            <a:endParaRPr sz="1100" b="0" i="0" u="none" strike="noStrike" cap="none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76" name="Google Shape;76;p9"/>
          <p:cNvSpPr/>
          <p:nvPr/>
        </p:nvSpPr>
        <p:spPr>
          <a:xfrm>
            <a:off x="10484467" y="5273391"/>
            <a:ext cx="836340" cy="427974"/>
          </a:xfrm>
          <a:prstGeom prst="rect">
            <a:avLst/>
          </a:prstGeom>
          <a:solidFill>
            <a:srgbClr val="43E59C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342900" dist="177800" dir="36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 NVMe</a:t>
            </a:r>
            <a:endParaRPr sz="1100" b="0" i="0" u="none" strike="noStrike" cap="none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77" name="Google Shape;77;p9"/>
          <p:cNvSpPr/>
          <p:nvPr/>
        </p:nvSpPr>
        <p:spPr>
          <a:xfrm rot="10800000" flipH="1">
            <a:off x="782765" y="1918287"/>
            <a:ext cx="2009775" cy="1470886"/>
          </a:xfrm>
          <a:prstGeom prst="rightArrow">
            <a:avLst>
              <a:gd name="adj1" fmla="val 65424"/>
              <a:gd name="adj2" fmla="val 43081"/>
            </a:avLst>
          </a:prstGeom>
          <a:gradFill>
            <a:gsLst>
              <a:gs pos="0">
                <a:srgbClr val="079FEB">
                  <a:alpha val="0"/>
                </a:srgbClr>
              </a:gs>
              <a:gs pos="39000">
                <a:srgbClr val="17ABF8"/>
              </a:gs>
              <a:gs pos="100000">
                <a:srgbClr val="34E392"/>
              </a:gs>
            </a:gsLst>
            <a:lin ang="0" scaled="0"/>
          </a:gradFill>
          <a:ln>
            <a:noFill/>
          </a:ln>
          <a:effectLst>
            <a:outerShdw blurRad="139700" dist="165100" dir="4320000" algn="t" rotWithShape="0">
              <a:srgbClr val="000000">
                <a:alpha val="2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78" name="Google Shape;78;p9"/>
          <p:cNvSpPr txBox="1"/>
          <p:nvPr/>
        </p:nvSpPr>
        <p:spPr>
          <a:xfrm>
            <a:off x="1154264" y="2224617"/>
            <a:ext cx="161189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 x</a:t>
            </a:r>
            <a:endParaRPr sz="28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M.2 SSD</a:t>
            </a:r>
            <a:endParaRPr sz="18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9" name="Google Shape;79;p9"/>
          <p:cNvSpPr/>
          <p:nvPr/>
        </p:nvSpPr>
        <p:spPr>
          <a:xfrm rot="10800000" flipH="1">
            <a:off x="780268" y="4069044"/>
            <a:ext cx="2009775" cy="1470886"/>
          </a:xfrm>
          <a:prstGeom prst="rightArrow">
            <a:avLst>
              <a:gd name="adj1" fmla="val 65424"/>
              <a:gd name="adj2" fmla="val 43081"/>
            </a:avLst>
          </a:prstGeom>
          <a:gradFill>
            <a:gsLst>
              <a:gs pos="0">
                <a:srgbClr val="079FEB">
                  <a:alpha val="0"/>
                </a:srgbClr>
              </a:gs>
              <a:gs pos="39000">
                <a:srgbClr val="17ABF8"/>
              </a:gs>
              <a:gs pos="100000">
                <a:srgbClr val="34E392"/>
              </a:gs>
            </a:gsLst>
            <a:lin ang="0" scaled="0"/>
          </a:gradFill>
          <a:ln>
            <a:noFill/>
          </a:ln>
          <a:effectLst>
            <a:outerShdw blurRad="139700" dist="165100" dir="4320000" algn="t" rotWithShape="0">
              <a:srgbClr val="000000">
                <a:alpha val="2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80" name="Google Shape;80;p9"/>
          <p:cNvSpPr txBox="1"/>
          <p:nvPr/>
        </p:nvSpPr>
        <p:spPr>
          <a:xfrm>
            <a:off x="1151767" y="4375374"/>
            <a:ext cx="161189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 x</a:t>
            </a:r>
            <a:endParaRPr sz="28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M.2 SSD</a:t>
            </a:r>
            <a:endParaRPr sz="18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36"/>
          <p:cNvSpPr/>
          <p:nvPr/>
        </p:nvSpPr>
        <p:spPr>
          <a:xfrm>
            <a:off x="0" y="2054943"/>
            <a:ext cx="12192000" cy="4859591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48" name="Google Shape;548;p36"/>
          <p:cNvSpPr txBox="1">
            <a:spLocks noGrp="1"/>
          </p:cNvSpPr>
          <p:nvPr>
            <p:ph type="title"/>
          </p:nvPr>
        </p:nvSpPr>
        <p:spPr>
          <a:xfrm>
            <a:off x="606393" y="194733"/>
            <a:ext cx="10979214" cy="1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QNAP</a:t>
            </a:r>
            <a:r>
              <a:rPr lang="en-US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マルチ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ギガ</a:t>
            </a:r>
            <a:r>
              <a:rPr 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NIC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549" name="Google Shape;549;p36"/>
          <p:cNvSpPr/>
          <p:nvPr/>
        </p:nvSpPr>
        <p:spPr>
          <a:xfrm rot="10800000">
            <a:off x="6610698" y="5304826"/>
            <a:ext cx="4297060" cy="976830"/>
          </a:xfrm>
          <a:prstGeom prst="round2SameRect">
            <a:avLst>
              <a:gd name="adj1" fmla="val 16370"/>
              <a:gd name="adj2" fmla="val 0"/>
            </a:avLst>
          </a:prstGeom>
          <a:gradFill>
            <a:gsLst>
              <a:gs pos="0">
                <a:srgbClr val="C7EFFF"/>
              </a:gs>
              <a:gs pos="26000">
                <a:srgbClr val="5DF5F9"/>
              </a:gs>
              <a:gs pos="84000">
                <a:srgbClr val="43E59C"/>
              </a:gs>
              <a:gs pos="96000">
                <a:srgbClr val="34E392"/>
              </a:gs>
              <a:gs pos="100000">
                <a:srgbClr val="34E392"/>
              </a:gs>
            </a:gsLst>
            <a:lin ang="7200000" scaled="0"/>
          </a:gradFill>
          <a:ln>
            <a:noFill/>
          </a:ln>
          <a:effectLst>
            <a:outerShdw blurRad="139700" dist="139700" dir="8100000" algn="tr" rotWithShape="0">
              <a:srgbClr val="002060">
                <a:alpha val="8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50" name="Google Shape;550;p36"/>
          <p:cNvSpPr/>
          <p:nvPr/>
        </p:nvSpPr>
        <p:spPr>
          <a:xfrm rot="10800000">
            <a:off x="976082" y="5304826"/>
            <a:ext cx="4986851" cy="976830"/>
          </a:xfrm>
          <a:prstGeom prst="round2SameRect">
            <a:avLst>
              <a:gd name="adj1" fmla="val 16370"/>
              <a:gd name="adj2" fmla="val 0"/>
            </a:avLst>
          </a:prstGeom>
          <a:gradFill>
            <a:gsLst>
              <a:gs pos="0">
                <a:srgbClr val="C7EFFF"/>
              </a:gs>
              <a:gs pos="26000">
                <a:srgbClr val="5DF5F9"/>
              </a:gs>
              <a:gs pos="84000">
                <a:srgbClr val="43E59C"/>
              </a:gs>
              <a:gs pos="96000">
                <a:srgbClr val="34E392"/>
              </a:gs>
              <a:gs pos="100000">
                <a:srgbClr val="34E392"/>
              </a:gs>
            </a:gsLst>
            <a:lin ang="7200000" scaled="0"/>
          </a:gradFill>
          <a:ln>
            <a:noFill/>
          </a:ln>
          <a:effectLst>
            <a:outerShdw blurRad="139700" dist="139700" dir="8100000" algn="tr" rotWithShape="0">
              <a:srgbClr val="002060">
                <a:alpha val="8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551" name="Google Shape;551;p36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5260404" y="889001"/>
            <a:ext cx="5820801" cy="554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36"/>
          <p:cNvPicPr preferRelativeResize="0"/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-593411" y="889001"/>
            <a:ext cx="6755192" cy="554990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36"/>
          <p:cNvSpPr/>
          <p:nvPr/>
        </p:nvSpPr>
        <p:spPr>
          <a:xfrm>
            <a:off x="6610699" y="2930260"/>
            <a:ext cx="4297060" cy="26847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54" name="Google Shape;554;p36"/>
          <p:cNvSpPr/>
          <p:nvPr/>
        </p:nvSpPr>
        <p:spPr>
          <a:xfrm>
            <a:off x="976082" y="2930260"/>
            <a:ext cx="4986851" cy="26847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55" name="Google Shape;555;p36"/>
          <p:cNvSpPr txBox="1"/>
          <p:nvPr/>
        </p:nvSpPr>
        <p:spPr>
          <a:xfrm>
            <a:off x="2412804" y="5685964"/>
            <a:ext cx="219088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10GbE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56" name="Google Shape;556;p36"/>
          <p:cNvSpPr txBox="1"/>
          <p:nvPr/>
        </p:nvSpPr>
        <p:spPr>
          <a:xfrm>
            <a:off x="7751397" y="5685964"/>
            <a:ext cx="219088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25GbE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57" name="Google Shape;557;p36"/>
          <p:cNvSpPr txBox="1"/>
          <p:nvPr/>
        </p:nvSpPr>
        <p:spPr>
          <a:xfrm>
            <a:off x="6684189" y="1437859"/>
            <a:ext cx="420871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25GbE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58" name="Google Shape;558;p36"/>
          <p:cNvSpPr txBox="1"/>
          <p:nvPr/>
        </p:nvSpPr>
        <p:spPr>
          <a:xfrm>
            <a:off x="1122840" y="1437859"/>
            <a:ext cx="433994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lang="en-US" sz="2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スピードマルチ</a:t>
            </a:r>
            <a:r>
              <a:rPr lang="ja-JP" altLang="en-US" sz="2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ギガ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59" name="Google Shape;559;p36"/>
          <p:cNvSpPr txBox="1"/>
          <p:nvPr/>
        </p:nvSpPr>
        <p:spPr>
          <a:xfrm>
            <a:off x="1433876" y="3734474"/>
            <a:ext cx="1940146" cy="435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QXG-10G1T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60" name="Google Shape;560;p36"/>
          <p:cNvSpPr txBox="1"/>
          <p:nvPr/>
        </p:nvSpPr>
        <p:spPr>
          <a:xfrm>
            <a:off x="1242684" y="4278123"/>
            <a:ext cx="2459575" cy="1100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560" marR="0" lvl="0" indent="-8890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Marvell </a:t>
            </a:r>
            <a:r>
              <a:rPr lang="en-US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Aqtion</a:t>
            </a:r>
            <a:r>
              <a:rPr lang="en-US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AQC107</a:t>
            </a:r>
            <a:endParaRPr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5560" marR="0" lvl="0" indent="-8890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シングル</a:t>
            </a:r>
            <a:r>
              <a:rPr lang="en-US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10GbE </a:t>
            </a:r>
            <a:r>
              <a:rPr lang="en-US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NBase</a:t>
            </a:r>
            <a:r>
              <a:rPr lang="en-US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-T</a:t>
            </a:r>
            <a:endParaRPr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5560" marR="0" lvl="0" indent="-8890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r>
              <a:rPr lang="en-US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Gen3 x4</a:t>
            </a:r>
            <a:endParaRPr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5560" marR="0" lvl="0" indent="-8890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ロープロファイル</a:t>
            </a:r>
            <a:endParaRPr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61" name="Google Shape;561;p36"/>
          <p:cNvSpPr txBox="1"/>
          <p:nvPr/>
        </p:nvSpPr>
        <p:spPr>
          <a:xfrm>
            <a:off x="6773544" y="3687623"/>
            <a:ext cx="2547036" cy="32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QXG-25G2SF-CX6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62" name="Google Shape;562;p36"/>
          <p:cNvSpPr txBox="1"/>
          <p:nvPr/>
        </p:nvSpPr>
        <p:spPr>
          <a:xfrm>
            <a:off x="6798596" y="4278123"/>
            <a:ext cx="5217000" cy="1284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9999" marR="0" lvl="0" indent="-179999" algn="l" rtl="0">
              <a:lnSpc>
                <a:spcPct val="107142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NVIDIA </a:t>
            </a:r>
            <a:r>
              <a:rPr lang="en-US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Mellanox</a:t>
            </a:r>
            <a:r>
              <a:rPr lang="en-US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Connect-X 6 Lx</a:t>
            </a:r>
            <a:endParaRPr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9999" marR="0" lvl="0" indent="-179999" algn="l" rtl="0">
              <a:lnSpc>
                <a:spcPct val="107142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デュアル25GbESFP28（10GbE SFP +</a:t>
            </a:r>
            <a:r>
              <a:rPr lang="en-US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と互換</a:t>
            </a:r>
            <a:r>
              <a:rPr lang="en-US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9999" marR="0" lvl="0" indent="-179999" algn="l" rtl="0">
              <a:lnSpc>
                <a:spcPct val="107142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r>
              <a:rPr lang="en-US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Gen4 x8</a:t>
            </a:r>
            <a:endParaRPr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80000" marR="0" lvl="0" indent="-180000" algn="l" rtl="0">
              <a:lnSpc>
                <a:spcPct val="107142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ロープロファイル</a:t>
            </a:r>
            <a:endParaRPr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563" name="Google Shape;563;p36"/>
          <p:cNvCxnSpPr/>
          <p:nvPr/>
        </p:nvCxnSpPr>
        <p:spPr>
          <a:xfrm>
            <a:off x="1242684" y="4169920"/>
            <a:ext cx="2084716" cy="0"/>
          </a:xfrm>
          <a:prstGeom prst="straightConnector1">
            <a:avLst/>
          </a:prstGeom>
          <a:noFill/>
          <a:ln w="25400" cap="flat" cmpd="sng">
            <a:solidFill>
              <a:srgbClr val="0099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64" name="Google Shape;564;p36"/>
          <p:cNvCxnSpPr/>
          <p:nvPr/>
        </p:nvCxnSpPr>
        <p:spPr>
          <a:xfrm>
            <a:off x="6852010" y="4169920"/>
            <a:ext cx="2140672" cy="0"/>
          </a:xfrm>
          <a:prstGeom prst="straightConnector1">
            <a:avLst/>
          </a:prstGeom>
          <a:noFill/>
          <a:ln w="25400" cap="flat" cmpd="sng">
            <a:solidFill>
              <a:srgbClr val="0099F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65" name="Google Shape;565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5074" y="2193255"/>
            <a:ext cx="2631117" cy="1644740"/>
          </a:xfrm>
          <a:prstGeom prst="rect">
            <a:avLst/>
          </a:prstGeom>
          <a:noFill/>
          <a:ln>
            <a:noFill/>
          </a:ln>
          <a:effectLst>
            <a:outerShdw blurRad="381000" dist="330200" dir="8100000" sx="95000" sy="95000" algn="tr" rotWithShape="0">
              <a:srgbClr val="000000">
                <a:alpha val="65882"/>
              </a:srgbClr>
            </a:outerShdw>
          </a:effectLst>
        </p:spPr>
      </p:pic>
      <p:pic>
        <p:nvPicPr>
          <p:cNvPr id="566" name="Google Shape;566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27128" y="2179945"/>
            <a:ext cx="2508273" cy="1567949"/>
          </a:xfrm>
          <a:prstGeom prst="rect">
            <a:avLst/>
          </a:prstGeom>
          <a:noFill/>
          <a:ln>
            <a:noFill/>
          </a:ln>
          <a:effectLst>
            <a:outerShdw blurRad="381000" dist="330200" dir="8100000" sx="95000" sy="95000" algn="tr" rotWithShape="0">
              <a:srgbClr val="000000">
                <a:alpha val="65882"/>
              </a:srgbClr>
            </a:outerShdw>
          </a:effectLst>
        </p:spPr>
      </p:pic>
      <p:sp>
        <p:nvSpPr>
          <p:cNvPr id="567" name="Google Shape;567;p36"/>
          <p:cNvSpPr txBox="1"/>
          <p:nvPr/>
        </p:nvSpPr>
        <p:spPr>
          <a:xfrm>
            <a:off x="3773888" y="3734474"/>
            <a:ext cx="2002188" cy="322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QXG-10G2TB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68" name="Google Shape;568;p36"/>
          <p:cNvSpPr txBox="1"/>
          <p:nvPr/>
        </p:nvSpPr>
        <p:spPr>
          <a:xfrm>
            <a:off x="3582696" y="4278123"/>
            <a:ext cx="2459575" cy="1100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560" marR="0" lvl="0" indent="-8890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Marvell </a:t>
            </a:r>
            <a:r>
              <a:rPr lang="en-US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Aqtion</a:t>
            </a:r>
            <a:r>
              <a:rPr lang="en-US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AQC107</a:t>
            </a:r>
            <a:endParaRPr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5560" marR="0" lvl="0" indent="-8890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デュアル</a:t>
            </a:r>
            <a:r>
              <a:rPr lang="en-US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10GbE </a:t>
            </a:r>
            <a:r>
              <a:rPr lang="en-US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NBase</a:t>
            </a:r>
            <a:r>
              <a:rPr lang="en-US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-T</a:t>
            </a:r>
            <a:endParaRPr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5560" marR="0" lvl="0" indent="-8890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r>
              <a:rPr lang="en-US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Gen3 x4</a:t>
            </a:r>
            <a:endParaRPr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5560" marR="0" lvl="0" indent="-8890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ロープロファイル</a:t>
            </a:r>
            <a:endParaRPr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569" name="Google Shape;569;p36"/>
          <p:cNvCxnSpPr/>
          <p:nvPr/>
        </p:nvCxnSpPr>
        <p:spPr>
          <a:xfrm>
            <a:off x="3702259" y="4169920"/>
            <a:ext cx="2019091" cy="0"/>
          </a:xfrm>
          <a:prstGeom prst="straightConnector1">
            <a:avLst/>
          </a:prstGeom>
          <a:noFill/>
          <a:ln w="25400" cap="flat" cmpd="sng">
            <a:solidFill>
              <a:srgbClr val="0099F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70" name="Google Shape;570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70346" y="2202599"/>
            <a:ext cx="2390587" cy="1493852"/>
          </a:xfrm>
          <a:prstGeom prst="rect">
            <a:avLst/>
          </a:prstGeom>
          <a:noFill/>
          <a:ln>
            <a:noFill/>
          </a:ln>
          <a:effectLst>
            <a:outerShdw blurRad="381000" dist="330200" dir="8100000" sx="95000" sy="95000" algn="tr" rotWithShape="0">
              <a:srgbClr val="000000">
                <a:alpha val="65882"/>
              </a:srgb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37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5419441" y="996761"/>
            <a:ext cx="5820801" cy="5549900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37"/>
          <p:cNvSpPr/>
          <p:nvPr/>
        </p:nvSpPr>
        <p:spPr>
          <a:xfrm>
            <a:off x="0" y="2054943"/>
            <a:ext cx="12192000" cy="4859591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78" name="Google Shape;578;p37"/>
          <p:cNvSpPr txBox="1">
            <a:spLocks noGrp="1"/>
          </p:cNvSpPr>
          <p:nvPr>
            <p:ph type="title"/>
          </p:nvPr>
        </p:nvSpPr>
        <p:spPr>
          <a:xfrm>
            <a:off x="606393" y="194733"/>
            <a:ext cx="10979214" cy="1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QNAP</a:t>
            </a:r>
            <a:r>
              <a:rPr lang="en-US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マルチ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ギガ</a:t>
            </a:r>
            <a:r>
              <a:rPr 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NIC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579" name="Google Shape;579;p37"/>
          <p:cNvSpPr/>
          <p:nvPr/>
        </p:nvSpPr>
        <p:spPr>
          <a:xfrm rot="10800000">
            <a:off x="1120497" y="5453207"/>
            <a:ext cx="4297060" cy="976830"/>
          </a:xfrm>
          <a:prstGeom prst="round2SameRect">
            <a:avLst>
              <a:gd name="adj1" fmla="val 16370"/>
              <a:gd name="adj2" fmla="val 0"/>
            </a:avLst>
          </a:prstGeom>
          <a:gradFill>
            <a:gsLst>
              <a:gs pos="0">
                <a:srgbClr val="C7EFFF"/>
              </a:gs>
              <a:gs pos="26000">
                <a:srgbClr val="5DF5F9"/>
              </a:gs>
              <a:gs pos="84000">
                <a:srgbClr val="43E59C"/>
              </a:gs>
              <a:gs pos="96000">
                <a:srgbClr val="34E392"/>
              </a:gs>
              <a:gs pos="100000">
                <a:srgbClr val="34E392"/>
              </a:gs>
            </a:gsLst>
            <a:lin ang="7200000" scaled="0"/>
          </a:gradFill>
          <a:ln>
            <a:noFill/>
          </a:ln>
          <a:effectLst>
            <a:outerShdw blurRad="139700" dist="139700" dir="8100000" algn="tr" rotWithShape="0">
              <a:srgbClr val="002060">
                <a:alpha val="8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580" name="Google Shape;580;p37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-229797" y="1037382"/>
            <a:ext cx="5820801" cy="5549900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37"/>
          <p:cNvSpPr/>
          <p:nvPr/>
        </p:nvSpPr>
        <p:spPr>
          <a:xfrm>
            <a:off x="1120498" y="3078641"/>
            <a:ext cx="4297060" cy="26847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82" name="Google Shape;582;p37"/>
          <p:cNvSpPr txBox="1"/>
          <p:nvPr/>
        </p:nvSpPr>
        <p:spPr>
          <a:xfrm>
            <a:off x="2261196" y="5834345"/>
            <a:ext cx="219088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2.5GbE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83" name="Google Shape;583;p37"/>
          <p:cNvSpPr txBox="1"/>
          <p:nvPr/>
        </p:nvSpPr>
        <p:spPr>
          <a:xfrm>
            <a:off x="1193988" y="1586240"/>
            <a:ext cx="420871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en-US" sz="2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スピードマルチ</a:t>
            </a:r>
            <a:r>
              <a:rPr lang="ja-JP" altLang="en-US" sz="2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ギガ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84" name="Google Shape;584;p37"/>
          <p:cNvSpPr txBox="1"/>
          <p:nvPr/>
        </p:nvSpPr>
        <p:spPr>
          <a:xfrm>
            <a:off x="1308395" y="3272334"/>
            <a:ext cx="219408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QXG-2G1T-I225</a:t>
            </a:r>
            <a:endParaRPr sz="18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QXG-2G2T-I225</a:t>
            </a:r>
            <a:endParaRPr sz="18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QXG-2G4T-I225</a:t>
            </a:r>
            <a:endParaRPr sz="18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85" name="Google Shape;585;p37"/>
          <p:cNvSpPr txBox="1"/>
          <p:nvPr/>
        </p:nvSpPr>
        <p:spPr>
          <a:xfrm>
            <a:off x="1308395" y="4426504"/>
            <a:ext cx="4094310" cy="1092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9999" marR="0" lvl="0" indent="-179999" algn="l" rtl="0">
              <a:lnSpc>
                <a:spcPct val="9375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Intel I225LM</a:t>
            </a:r>
            <a:endParaRPr sz="16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9999" marR="0" lvl="0" indent="-179999" algn="l" rtl="0">
              <a:lnSpc>
                <a:spcPct val="9375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1/2/4ポート</a:t>
            </a:r>
            <a:r>
              <a:rPr 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2.5GbE </a:t>
            </a:r>
            <a:r>
              <a:rPr lang="en-US" sz="16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NBase</a:t>
            </a:r>
            <a:r>
              <a:rPr 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-T</a:t>
            </a:r>
            <a:endParaRPr sz="16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9999" marR="0" lvl="0" indent="-179999" algn="l" rtl="0">
              <a:lnSpc>
                <a:spcPct val="9375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r>
              <a:rPr lang="en-US" sz="16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Gen3 x1、Gen3 x2、Gen3 x4</a:t>
            </a:r>
            <a:endParaRPr sz="16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80000" marR="0" lvl="0" indent="-180000" algn="l" rtl="0">
              <a:lnSpc>
                <a:spcPct val="9375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ロープロファイル</a:t>
            </a:r>
            <a:endParaRPr sz="16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586" name="Google Shape;586;p37"/>
          <p:cNvCxnSpPr/>
          <p:nvPr/>
        </p:nvCxnSpPr>
        <p:spPr>
          <a:xfrm>
            <a:off x="1361809" y="4318301"/>
            <a:ext cx="2140672" cy="0"/>
          </a:xfrm>
          <a:prstGeom prst="straightConnector1">
            <a:avLst/>
          </a:prstGeom>
          <a:noFill/>
          <a:ln w="25400" cap="flat" cmpd="sng">
            <a:solidFill>
              <a:srgbClr val="0099F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87" name="Google Shape;587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98117" y="2360313"/>
            <a:ext cx="2989963" cy="1869060"/>
          </a:xfrm>
          <a:prstGeom prst="rect">
            <a:avLst/>
          </a:prstGeom>
          <a:noFill/>
          <a:ln>
            <a:noFill/>
          </a:ln>
          <a:effectLst>
            <a:outerShdw blurRad="381000" dist="330200" dir="8100000" sx="95000" sy="95000" algn="tr" rotWithShape="0">
              <a:srgbClr val="000000">
                <a:alpha val="65882"/>
              </a:srgbClr>
            </a:outerShdw>
          </a:effectLst>
        </p:spPr>
      </p:pic>
      <p:sp>
        <p:nvSpPr>
          <p:cNvPr id="588" name="Google Shape;588;p37"/>
          <p:cNvSpPr/>
          <p:nvPr/>
        </p:nvSpPr>
        <p:spPr>
          <a:xfrm rot="10800000">
            <a:off x="6769735" y="5412586"/>
            <a:ext cx="4297060" cy="976830"/>
          </a:xfrm>
          <a:prstGeom prst="round2SameRect">
            <a:avLst>
              <a:gd name="adj1" fmla="val 16370"/>
              <a:gd name="adj2" fmla="val 0"/>
            </a:avLst>
          </a:prstGeom>
          <a:gradFill>
            <a:gsLst>
              <a:gs pos="0">
                <a:srgbClr val="C7EFFF"/>
              </a:gs>
              <a:gs pos="26000">
                <a:srgbClr val="5DF5F9"/>
              </a:gs>
              <a:gs pos="84000">
                <a:srgbClr val="43E59C"/>
              </a:gs>
              <a:gs pos="96000">
                <a:srgbClr val="34E392"/>
              </a:gs>
              <a:gs pos="100000">
                <a:srgbClr val="34E392"/>
              </a:gs>
            </a:gsLst>
            <a:lin ang="7200000" scaled="0"/>
          </a:gradFill>
          <a:ln>
            <a:noFill/>
          </a:ln>
          <a:effectLst>
            <a:outerShdw blurRad="139700" dist="139700" dir="8100000" algn="tr" rotWithShape="0">
              <a:srgbClr val="002060">
                <a:alpha val="8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89" name="Google Shape;589;p37"/>
          <p:cNvSpPr/>
          <p:nvPr/>
        </p:nvSpPr>
        <p:spPr>
          <a:xfrm>
            <a:off x="6769736" y="3038020"/>
            <a:ext cx="4297060" cy="26847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90" name="Google Shape;590;p37"/>
          <p:cNvSpPr txBox="1"/>
          <p:nvPr/>
        </p:nvSpPr>
        <p:spPr>
          <a:xfrm>
            <a:off x="7910434" y="5793724"/>
            <a:ext cx="219088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5GbE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91" name="Google Shape;591;p37"/>
          <p:cNvSpPr txBox="1"/>
          <p:nvPr/>
        </p:nvSpPr>
        <p:spPr>
          <a:xfrm>
            <a:off x="6843226" y="1545619"/>
            <a:ext cx="420871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en-US" sz="2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スピードマルチ</a:t>
            </a:r>
            <a:r>
              <a:rPr lang="ja-JP" altLang="en-US" sz="2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ギガ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92" name="Google Shape;592;p37"/>
          <p:cNvSpPr txBox="1"/>
          <p:nvPr/>
        </p:nvSpPr>
        <p:spPr>
          <a:xfrm>
            <a:off x="6957633" y="3231713"/>
            <a:ext cx="219408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QXG-5G1T-111C</a:t>
            </a:r>
            <a:endParaRPr sz="18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QXG-5G2T-111C</a:t>
            </a:r>
            <a:endParaRPr sz="18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QXG-5G4T-111C</a:t>
            </a:r>
            <a:endParaRPr sz="18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93" name="Google Shape;593;p37"/>
          <p:cNvSpPr txBox="1"/>
          <p:nvPr/>
        </p:nvSpPr>
        <p:spPr>
          <a:xfrm>
            <a:off x="6957632" y="4385883"/>
            <a:ext cx="4282609" cy="1092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9999" marR="0" lvl="0" indent="-179999" algn="l" rtl="0">
              <a:lnSpc>
                <a:spcPct val="9375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Marvell </a:t>
            </a:r>
            <a:r>
              <a:rPr lang="en-US" sz="16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Aqtion</a:t>
            </a:r>
            <a:r>
              <a:rPr 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AQC111C</a:t>
            </a:r>
            <a:endParaRPr sz="16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9999" marR="0" lvl="0" indent="-179999" algn="l" rtl="0">
              <a:lnSpc>
                <a:spcPct val="9375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1/2/4ポート</a:t>
            </a:r>
            <a:r>
              <a:rPr 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5GbE </a:t>
            </a:r>
            <a:r>
              <a:rPr lang="en-US" sz="16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NBase</a:t>
            </a:r>
            <a:r>
              <a:rPr 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-T</a:t>
            </a:r>
            <a:endParaRPr sz="16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9999" marR="0" lvl="0" indent="-179999" algn="l" rtl="0">
              <a:lnSpc>
                <a:spcPct val="9375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r>
              <a:rPr lang="en-US" sz="16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Gen2 x1、Gen3 x2、Gen3 x4</a:t>
            </a:r>
            <a:endParaRPr sz="16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80000" marR="0" lvl="0" indent="-180000" algn="l" rtl="0">
              <a:lnSpc>
                <a:spcPct val="9375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ロープロファイル</a:t>
            </a:r>
            <a:endParaRPr sz="16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594" name="Google Shape;594;p37"/>
          <p:cNvCxnSpPr/>
          <p:nvPr/>
        </p:nvCxnSpPr>
        <p:spPr>
          <a:xfrm>
            <a:off x="7011047" y="4277680"/>
            <a:ext cx="2140672" cy="0"/>
          </a:xfrm>
          <a:prstGeom prst="straightConnector1">
            <a:avLst/>
          </a:prstGeom>
          <a:noFill/>
          <a:ln w="25400" cap="flat" cmpd="sng">
            <a:solidFill>
              <a:srgbClr val="0099F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95" name="Google Shape;595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47355" y="2319692"/>
            <a:ext cx="2989963" cy="1869060"/>
          </a:xfrm>
          <a:prstGeom prst="rect">
            <a:avLst/>
          </a:prstGeom>
          <a:noFill/>
          <a:ln>
            <a:noFill/>
          </a:ln>
          <a:effectLst>
            <a:outerShdw blurRad="381000" dist="330200" dir="8100000" sx="95000" sy="95000" algn="tr" rotWithShape="0">
              <a:srgbClr val="000000">
                <a:alpha val="65882"/>
              </a:srgb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8"/>
          <p:cNvSpPr/>
          <p:nvPr/>
        </p:nvSpPr>
        <p:spPr>
          <a:xfrm>
            <a:off x="0" y="1998409"/>
            <a:ext cx="12192000" cy="4859591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02" name="Google Shape;602;p38"/>
          <p:cNvSpPr txBox="1">
            <a:spLocks noGrp="1"/>
          </p:cNvSpPr>
          <p:nvPr>
            <p:ph type="title"/>
          </p:nvPr>
        </p:nvSpPr>
        <p:spPr>
          <a:xfrm>
            <a:off x="606393" y="194733"/>
            <a:ext cx="10979214" cy="1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QNAP QSW10GbEスイッチ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03" name="Google Shape;603;p38"/>
          <p:cNvSpPr/>
          <p:nvPr/>
        </p:nvSpPr>
        <p:spPr>
          <a:xfrm rot="10800000">
            <a:off x="6610698" y="4849094"/>
            <a:ext cx="4297060" cy="976830"/>
          </a:xfrm>
          <a:prstGeom prst="round2SameRect">
            <a:avLst>
              <a:gd name="adj1" fmla="val 16370"/>
              <a:gd name="adj2" fmla="val 0"/>
            </a:avLst>
          </a:prstGeom>
          <a:solidFill>
            <a:schemeClr val="lt1"/>
          </a:solidFill>
          <a:ln>
            <a:noFill/>
          </a:ln>
          <a:effectLst>
            <a:outerShdw blurRad="139700" dist="139700" dir="8100000" algn="tr" rotWithShape="0">
              <a:srgbClr val="002060">
                <a:alpha val="8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04" name="Google Shape;604;p38"/>
          <p:cNvSpPr/>
          <p:nvPr/>
        </p:nvSpPr>
        <p:spPr>
          <a:xfrm rot="10800000">
            <a:off x="1350294" y="4849094"/>
            <a:ext cx="4297060" cy="976830"/>
          </a:xfrm>
          <a:prstGeom prst="round2SameRect">
            <a:avLst>
              <a:gd name="adj1" fmla="val 16370"/>
              <a:gd name="adj2" fmla="val 0"/>
            </a:avLst>
          </a:prstGeom>
          <a:solidFill>
            <a:schemeClr val="lt1"/>
          </a:solidFill>
          <a:ln>
            <a:noFill/>
          </a:ln>
          <a:effectLst>
            <a:outerShdw blurRad="139700" dist="139700" dir="8100000" algn="tr" rotWithShape="0">
              <a:srgbClr val="002060">
                <a:alpha val="8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05" name="Google Shape;605;p38"/>
          <p:cNvSpPr/>
          <p:nvPr/>
        </p:nvSpPr>
        <p:spPr>
          <a:xfrm>
            <a:off x="6598429" y="3314391"/>
            <a:ext cx="4309329" cy="18387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06" name="Google Shape;606;p38"/>
          <p:cNvSpPr/>
          <p:nvPr/>
        </p:nvSpPr>
        <p:spPr>
          <a:xfrm>
            <a:off x="1350294" y="3314391"/>
            <a:ext cx="4297060" cy="18387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607" name="Google Shape;607;p38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5260404" y="889001"/>
            <a:ext cx="5820801" cy="5063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38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0" y="889001"/>
            <a:ext cx="5820801" cy="5063066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38"/>
          <p:cNvSpPr txBox="1"/>
          <p:nvPr/>
        </p:nvSpPr>
        <p:spPr>
          <a:xfrm>
            <a:off x="7305984" y="2237475"/>
            <a:ext cx="3168828" cy="44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QSW-M2108-2C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10" name="Google Shape;610;p38"/>
          <p:cNvSpPr txBox="1"/>
          <p:nvPr/>
        </p:nvSpPr>
        <p:spPr>
          <a:xfrm>
            <a:off x="1968262" y="2237475"/>
            <a:ext cx="3292142" cy="44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QSW-IM1200-8C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11" name="Google Shape;611;p38"/>
          <p:cNvPicPr preferRelativeResize="0"/>
          <p:nvPr/>
        </p:nvPicPr>
        <p:blipFill rotWithShape="1">
          <a:blip r:embed="rId4">
            <a:alphaModFix/>
          </a:blip>
          <a:srcRect t="26689" b="18233"/>
          <a:stretch/>
        </p:blipFill>
        <p:spPr>
          <a:xfrm>
            <a:off x="6271136" y="2756829"/>
            <a:ext cx="4987216" cy="1718682"/>
          </a:xfrm>
          <a:prstGeom prst="rect">
            <a:avLst/>
          </a:prstGeom>
          <a:noFill/>
          <a:ln>
            <a:noFill/>
          </a:ln>
          <a:effectLst>
            <a:outerShdw blurRad="381000" dist="330200" dir="8100000" sx="95000" sy="95000" algn="tr" rotWithShape="0">
              <a:srgbClr val="000000">
                <a:alpha val="65882"/>
              </a:srgbClr>
            </a:outerShdw>
          </a:effectLst>
        </p:spPr>
      </p:pic>
      <p:sp>
        <p:nvSpPr>
          <p:cNvPr id="612" name="Google Shape;612;p38"/>
          <p:cNvSpPr txBox="1"/>
          <p:nvPr/>
        </p:nvSpPr>
        <p:spPr>
          <a:xfrm>
            <a:off x="1553211" y="4167278"/>
            <a:ext cx="397673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rgbClr val="0C0C0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ファンレスの</a:t>
            </a:r>
            <a:r>
              <a:rPr lang="en-US" sz="1800" dirty="0" err="1" smtClean="0">
                <a:solidFill>
                  <a:srgbClr val="0C0C0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Web</a:t>
            </a:r>
            <a:r>
              <a:rPr lang="ja-JP" altLang="en-US" sz="1800" dirty="0">
                <a:solidFill>
                  <a:srgbClr val="0C0C0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マネージド</a:t>
            </a:r>
            <a:r>
              <a:rPr lang="en-US" sz="1800" dirty="0" err="1" smtClean="0">
                <a:solidFill>
                  <a:srgbClr val="0C0C0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スイッチ</a:t>
            </a:r>
            <a:endParaRPr lang="en-US" sz="1800" dirty="0" smtClean="0">
              <a:solidFill>
                <a:srgbClr val="0C0C0C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0C0C0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8x </a:t>
            </a:r>
            <a:r>
              <a:rPr lang="en-US" sz="1800" dirty="0">
                <a:solidFill>
                  <a:srgbClr val="0C0C0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10GbE RJ45 / </a:t>
            </a:r>
            <a:r>
              <a:rPr lang="en-US" sz="1800" dirty="0" err="1" smtClean="0">
                <a:solidFill>
                  <a:srgbClr val="0C0C0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SFP+</a:t>
            </a:r>
            <a:r>
              <a:rPr lang="en-US" sz="1800" dirty="0" err="1" smtClean="0">
                <a:solidFill>
                  <a:srgbClr val="0C0C0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コンボ</a:t>
            </a:r>
            <a:r>
              <a:rPr lang="en-US" sz="1800" dirty="0" smtClean="0">
                <a:solidFill>
                  <a:srgbClr val="0C0C0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sz="1800" dirty="0" smtClean="0">
                <a:solidFill>
                  <a:srgbClr val="0C0C0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1800" dirty="0" smtClean="0">
                <a:solidFill>
                  <a:srgbClr val="0C0C0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ポートと</a:t>
            </a:r>
            <a:r>
              <a:rPr lang="en-US" sz="1800" dirty="0">
                <a:solidFill>
                  <a:srgbClr val="0C0C0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4x 10GbE </a:t>
            </a:r>
            <a:r>
              <a:rPr lang="en-US" sz="1800" dirty="0" err="1" smtClean="0">
                <a:solidFill>
                  <a:srgbClr val="0C0C0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SFP+</a:t>
            </a:r>
            <a:r>
              <a:rPr lang="en-US" sz="1800" dirty="0" err="1" smtClean="0">
                <a:solidFill>
                  <a:srgbClr val="0C0C0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ポートを</a:t>
            </a:r>
            <a:r>
              <a:rPr lang="en-US" sz="1800" dirty="0" smtClean="0">
                <a:solidFill>
                  <a:srgbClr val="0C0C0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sz="1800" dirty="0" smtClean="0">
                <a:solidFill>
                  <a:srgbClr val="0C0C0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1800" dirty="0">
                <a:solidFill>
                  <a:srgbClr val="0C0C0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搭載</a:t>
            </a:r>
            <a:endParaRPr sz="1800" dirty="0">
              <a:solidFill>
                <a:srgbClr val="0C0C0C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13" name="Google Shape;613;p38"/>
          <p:cNvSpPr txBox="1"/>
          <p:nvPr/>
        </p:nvSpPr>
        <p:spPr>
          <a:xfrm>
            <a:off x="6812337" y="4272954"/>
            <a:ext cx="397673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rgbClr val="0C0C0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アンマネージドスイッチは</a:t>
            </a:r>
            <a:r>
              <a:rPr lang="en-US" sz="1800" dirty="0" smtClean="0">
                <a:solidFill>
                  <a:srgbClr val="0C0C0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br>
              <a:rPr lang="en-US" sz="1800" dirty="0" smtClean="0">
                <a:solidFill>
                  <a:srgbClr val="0C0C0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1800" dirty="0" smtClean="0">
                <a:solidFill>
                  <a:srgbClr val="0C0C0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 </a:t>
            </a:r>
            <a:r>
              <a:rPr lang="en-US" sz="1800" dirty="0">
                <a:solidFill>
                  <a:srgbClr val="0C0C0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x2.5GbEおよび2x10GbEコンボ10GBASE-T / </a:t>
            </a:r>
            <a:r>
              <a:rPr lang="en-US" sz="1800" dirty="0" err="1" smtClean="0">
                <a:solidFill>
                  <a:srgbClr val="0C0C0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SFP+</a:t>
            </a:r>
            <a:r>
              <a:rPr lang="en-US" sz="1800" dirty="0" err="1" smtClean="0">
                <a:solidFill>
                  <a:srgbClr val="0C0C0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ポートを</a:t>
            </a:r>
            <a:r>
              <a:rPr lang="en-US" sz="1800" dirty="0" smtClean="0">
                <a:solidFill>
                  <a:srgbClr val="0C0C0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sz="1800" dirty="0" smtClean="0">
                <a:solidFill>
                  <a:srgbClr val="0C0C0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1800" dirty="0" err="1" smtClean="0">
                <a:solidFill>
                  <a:srgbClr val="0C0C0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提供</a:t>
            </a:r>
            <a:endParaRPr sz="1800" dirty="0">
              <a:solidFill>
                <a:srgbClr val="0C0C0C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614" name="Google Shape;614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92665" y="2082054"/>
            <a:ext cx="4244404" cy="2652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39"/>
          <p:cNvSpPr/>
          <p:nvPr/>
        </p:nvSpPr>
        <p:spPr>
          <a:xfrm>
            <a:off x="0" y="2054943"/>
            <a:ext cx="12192000" cy="4859591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21" name="Google Shape;621;p39"/>
          <p:cNvSpPr txBox="1">
            <a:spLocks noGrp="1"/>
          </p:cNvSpPr>
          <p:nvPr>
            <p:ph type="title"/>
          </p:nvPr>
        </p:nvSpPr>
        <p:spPr>
          <a:xfrm>
            <a:off x="606393" y="194733"/>
            <a:ext cx="10979214" cy="1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QNAP</a:t>
            </a:r>
            <a:r>
              <a:rPr lang="en-US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マルチ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ギガ</a:t>
            </a:r>
            <a:r>
              <a:rPr lang="en-US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ネットワークアダプタ</a:t>
            </a:r>
            <a:r>
              <a:rPr 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ー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622" name="Google Shape;622;p39"/>
          <p:cNvSpPr/>
          <p:nvPr/>
        </p:nvSpPr>
        <p:spPr>
          <a:xfrm rot="10800000">
            <a:off x="6610698" y="5304826"/>
            <a:ext cx="4297060" cy="976830"/>
          </a:xfrm>
          <a:prstGeom prst="round2SameRect">
            <a:avLst>
              <a:gd name="adj1" fmla="val 16370"/>
              <a:gd name="adj2" fmla="val 0"/>
            </a:avLst>
          </a:prstGeom>
          <a:gradFill>
            <a:gsLst>
              <a:gs pos="0">
                <a:srgbClr val="C7EFFF"/>
              </a:gs>
              <a:gs pos="26000">
                <a:srgbClr val="5DF5F9"/>
              </a:gs>
              <a:gs pos="84000">
                <a:srgbClr val="43E59C"/>
              </a:gs>
              <a:gs pos="96000">
                <a:srgbClr val="34E392"/>
              </a:gs>
              <a:gs pos="100000">
                <a:srgbClr val="34E392"/>
              </a:gs>
            </a:gsLst>
            <a:lin ang="7200000" scaled="0"/>
          </a:gradFill>
          <a:ln>
            <a:noFill/>
          </a:ln>
          <a:effectLst>
            <a:outerShdw blurRad="139700" dist="139700" dir="8100000" algn="tr" rotWithShape="0">
              <a:srgbClr val="002060">
                <a:alpha val="8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23" name="Google Shape;623;p39"/>
          <p:cNvSpPr/>
          <p:nvPr/>
        </p:nvSpPr>
        <p:spPr>
          <a:xfrm rot="10800000">
            <a:off x="1350294" y="5304826"/>
            <a:ext cx="4297060" cy="976830"/>
          </a:xfrm>
          <a:prstGeom prst="round2SameRect">
            <a:avLst>
              <a:gd name="adj1" fmla="val 16370"/>
              <a:gd name="adj2" fmla="val 0"/>
            </a:avLst>
          </a:prstGeom>
          <a:gradFill>
            <a:gsLst>
              <a:gs pos="0">
                <a:srgbClr val="C7EFFF"/>
              </a:gs>
              <a:gs pos="26000">
                <a:srgbClr val="5DF5F9"/>
              </a:gs>
              <a:gs pos="84000">
                <a:srgbClr val="43E59C"/>
              </a:gs>
              <a:gs pos="96000">
                <a:srgbClr val="34E392"/>
              </a:gs>
              <a:gs pos="100000">
                <a:srgbClr val="34E392"/>
              </a:gs>
            </a:gsLst>
            <a:lin ang="7200000" scaled="0"/>
          </a:gradFill>
          <a:ln>
            <a:noFill/>
          </a:ln>
          <a:effectLst>
            <a:outerShdw blurRad="139700" dist="139700" dir="8100000" algn="tr" rotWithShape="0">
              <a:srgbClr val="002060">
                <a:alpha val="8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624" name="Google Shape;624;p39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5260404" y="889001"/>
            <a:ext cx="5820801" cy="554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39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0" y="889001"/>
            <a:ext cx="5820801" cy="5549900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39"/>
          <p:cNvSpPr/>
          <p:nvPr/>
        </p:nvSpPr>
        <p:spPr>
          <a:xfrm>
            <a:off x="6598429" y="2930260"/>
            <a:ext cx="4309329" cy="24366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27" name="Google Shape;627;p39"/>
          <p:cNvSpPr/>
          <p:nvPr/>
        </p:nvSpPr>
        <p:spPr>
          <a:xfrm>
            <a:off x="1350294" y="2930260"/>
            <a:ext cx="4297060" cy="24366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28" name="Google Shape;628;p39"/>
          <p:cNvSpPr txBox="1"/>
          <p:nvPr/>
        </p:nvSpPr>
        <p:spPr>
          <a:xfrm>
            <a:off x="1853427" y="5410067"/>
            <a:ext cx="321172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USB</a:t>
            </a:r>
            <a:r>
              <a:rPr lang="ja-JP" alt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によって</a:t>
            </a:r>
            <a:r>
              <a:rPr 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NAS</a:t>
            </a:r>
            <a:r>
              <a:rPr lang="en-US" sz="16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またはWindows10 </a:t>
            </a:r>
            <a:r>
              <a:rPr 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PC/</a:t>
            </a:r>
            <a:r>
              <a:rPr lang="ja-JP" altLang="en-US" sz="16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ノートパソコン</a:t>
            </a:r>
            <a:r>
              <a:rPr lang="en-US" sz="16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と互換性があります</a:t>
            </a:r>
            <a:endParaRPr sz="16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29" name="Google Shape;629;p39"/>
          <p:cNvSpPr txBox="1"/>
          <p:nvPr/>
        </p:nvSpPr>
        <p:spPr>
          <a:xfrm>
            <a:off x="6917163" y="5460796"/>
            <a:ext cx="349452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Thunderbolt3または</a:t>
            </a:r>
            <a:r>
              <a:rPr 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ja-JP" altLang="en-US" sz="16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Mac</a:t>
            </a:r>
            <a:r>
              <a:rPr lang="ja-JP" alt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および</a:t>
            </a:r>
            <a:r>
              <a:rPr 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Windows</a:t>
            </a:r>
            <a:r>
              <a:rPr lang="ja-JP" alt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と互換性があります</a:t>
            </a:r>
            <a:endParaRPr sz="16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30" name="Google Shape;630;p39"/>
          <p:cNvSpPr txBox="1"/>
          <p:nvPr/>
        </p:nvSpPr>
        <p:spPr>
          <a:xfrm>
            <a:off x="1875230" y="4531698"/>
            <a:ext cx="3385174" cy="6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177800" algn="l" rtl="0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5G/2.5G/1G/100M 4</a:t>
            </a:r>
            <a:r>
              <a:rPr lang="ja-JP" alt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つ</a:t>
            </a:r>
            <a:r>
              <a:rPr lang="ja-JP" alt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のスピード</a:t>
            </a:r>
            <a:endParaRPr sz="16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7800" marR="0" lvl="0" indent="-177800" algn="l" rtl="0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RJ45 NBASE-</a:t>
            </a:r>
            <a:r>
              <a:rPr lang="en-US" sz="16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</a:t>
            </a:r>
            <a:r>
              <a:rPr lang="en-US" sz="16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コネクタ</a:t>
            </a:r>
            <a:endParaRPr sz="16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31" name="Google Shape;631;p39"/>
          <p:cNvSpPr txBox="1"/>
          <p:nvPr/>
        </p:nvSpPr>
        <p:spPr>
          <a:xfrm>
            <a:off x="6917164" y="4531698"/>
            <a:ext cx="3990594" cy="6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177800" algn="l" rtl="0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10G/5G/2.5G/1G/100M 5</a:t>
            </a:r>
            <a:r>
              <a:rPr lang="ja-JP" alt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つ</a:t>
            </a:r>
            <a:r>
              <a:rPr lang="ja-JP" alt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のスピード</a:t>
            </a:r>
            <a:endParaRPr sz="16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7800" marR="0" lvl="0" indent="-177800" algn="l" rtl="0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RJ45 NBASE-</a:t>
            </a:r>
            <a:r>
              <a:rPr lang="en-US" sz="16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</a:t>
            </a:r>
            <a:r>
              <a:rPr lang="en-US" sz="16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コネクタ</a:t>
            </a:r>
            <a:endParaRPr sz="16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32" name="Google Shape;632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34354" y="2219668"/>
            <a:ext cx="2877838" cy="1798969"/>
          </a:xfrm>
          <a:prstGeom prst="rect">
            <a:avLst/>
          </a:prstGeom>
          <a:noFill/>
          <a:ln>
            <a:noFill/>
          </a:ln>
          <a:effectLst>
            <a:outerShdw blurRad="228600" dist="368300" dir="8100000" sx="85000" sy="85000" algn="tr" rotWithShape="0">
              <a:srgbClr val="000000">
                <a:alpha val="68627"/>
              </a:srgbClr>
            </a:outerShdw>
          </a:effectLst>
        </p:spPr>
      </p:pic>
      <p:pic>
        <p:nvPicPr>
          <p:cNvPr id="633" name="Google Shape;633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7000" y="1889225"/>
            <a:ext cx="3406456" cy="2129412"/>
          </a:xfrm>
          <a:prstGeom prst="rect">
            <a:avLst/>
          </a:prstGeom>
          <a:noFill/>
          <a:ln>
            <a:noFill/>
          </a:ln>
          <a:effectLst>
            <a:outerShdw blurRad="228600" dist="368300" dir="8100000" sx="85000" sy="85000" algn="tr" rotWithShape="0">
              <a:srgbClr val="000000">
                <a:alpha val="68627"/>
              </a:srgbClr>
            </a:outerShdw>
          </a:effectLst>
        </p:spPr>
      </p:pic>
      <p:sp>
        <p:nvSpPr>
          <p:cNvPr id="634" name="Google Shape;634;p39"/>
          <p:cNvSpPr txBox="1"/>
          <p:nvPr/>
        </p:nvSpPr>
        <p:spPr>
          <a:xfrm>
            <a:off x="1835473" y="3935016"/>
            <a:ext cx="387670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USB 3.2Gen1を搭載したホスト</a:t>
            </a:r>
            <a:endParaRPr sz="20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35" name="Google Shape;635;p39"/>
          <p:cNvSpPr txBox="1"/>
          <p:nvPr/>
        </p:nvSpPr>
        <p:spPr>
          <a:xfrm>
            <a:off x="7056308" y="3766052"/>
            <a:ext cx="494167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Thunderbolt3</a:t>
            </a:r>
            <a:br>
              <a:rPr lang="en-US" sz="20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20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または</a:t>
            </a:r>
            <a:r>
              <a:rPr lang="en-US" sz="20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en-US" sz="20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を使用するホスト</a:t>
            </a:r>
            <a:endParaRPr sz="20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cxnSp>
        <p:nvCxnSpPr>
          <p:cNvPr id="636" name="Google Shape;636;p39"/>
          <p:cNvCxnSpPr/>
          <p:nvPr/>
        </p:nvCxnSpPr>
        <p:spPr>
          <a:xfrm>
            <a:off x="1875230" y="4429255"/>
            <a:ext cx="2844963" cy="0"/>
          </a:xfrm>
          <a:prstGeom prst="straightConnector1">
            <a:avLst/>
          </a:prstGeom>
          <a:noFill/>
          <a:ln w="25400" cap="flat" cmpd="sng">
            <a:solidFill>
              <a:srgbClr val="0099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37" name="Google Shape;637;p39"/>
          <p:cNvCxnSpPr/>
          <p:nvPr/>
        </p:nvCxnSpPr>
        <p:spPr>
          <a:xfrm>
            <a:off x="6993467" y="4429255"/>
            <a:ext cx="3457879" cy="0"/>
          </a:xfrm>
          <a:prstGeom prst="straightConnector1">
            <a:avLst/>
          </a:prstGeom>
          <a:noFill/>
          <a:ln w="25400" cap="flat" cmpd="sng">
            <a:solidFill>
              <a:srgbClr val="0099F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38" name="Google Shape;638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29775" y="3130375"/>
            <a:ext cx="633870" cy="770253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39"/>
          <p:cNvSpPr txBox="1"/>
          <p:nvPr/>
        </p:nvSpPr>
        <p:spPr>
          <a:xfrm>
            <a:off x="6684189" y="1437859"/>
            <a:ext cx="420871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QNA-T310G1T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40" name="Google Shape;640;p39"/>
          <p:cNvSpPr txBox="1"/>
          <p:nvPr/>
        </p:nvSpPr>
        <p:spPr>
          <a:xfrm>
            <a:off x="1294256" y="1437859"/>
            <a:ext cx="433994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QNA-UC5G1T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6502" y="3323968"/>
            <a:ext cx="5268716" cy="3292947"/>
          </a:xfrm>
          <a:prstGeom prst="rect">
            <a:avLst/>
          </a:prstGeom>
          <a:noFill/>
          <a:ln>
            <a:noFill/>
          </a:ln>
          <a:effectLst>
            <a:outerShdw blurRad="304800" dist="266700" dir="8400000" algn="t" rotWithShape="0">
              <a:srgbClr val="002060">
                <a:alpha val="67843"/>
              </a:srgbClr>
            </a:outerShdw>
          </a:effectLst>
        </p:spPr>
      </p:pic>
      <p:sp>
        <p:nvSpPr>
          <p:cNvPr id="86" name="Google Shape;86;p10"/>
          <p:cNvSpPr txBox="1">
            <a:spLocks noGrp="1"/>
          </p:cNvSpPr>
          <p:nvPr>
            <p:ph type="title"/>
          </p:nvPr>
        </p:nvSpPr>
        <p:spPr>
          <a:xfrm>
            <a:off x="606425" y="486618"/>
            <a:ext cx="10979150" cy="1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QM2</a:t>
            </a:r>
            <a:r>
              <a:rPr 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コンボカードシリーズ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で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/>
            </a:r>
            <a:b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</a:br>
            <a:r>
              <a:rPr 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M.2 SSD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と</a:t>
            </a:r>
            <a:r>
              <a:rPr 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10GbE/2.5GbE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の両方を追加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87" name="Google Shape;87;p10"/>
          <p:cNvSpPr txBox="1"/>
          <p:nvPr/>
        </p:nvSpPr>
        <p:spPr>
          <a:xfrm>
            <a:off x="1368374" y="2167796"/>
            <a:ext cx="366497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43E59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QM2-2S10G1TA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8" name="Google Shape;88;p10"/>
          <p:cNvSpPr txBox="1"/>
          <p:nvPr/>
        </p:nvSpPr>
        <p:spPr>
          <a:xfrm>
            <a:off x="6883959" y="2155271"/>
            <a:ext cx="366497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43E59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QM2-2P2G2T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9" name="Google Shape;89;p10"/>
          <p:cNvSpPr txBox="1"/>
          <p:nvPr/>
        </p:nvSpPr>
        <p:spPr>
          <a:xfrm>
            <a:off x="1368375" y="2739192"/>
            <a:ext cx="3664971" cy="72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 x M.2 SATA 6Gbps SSD </a:t>
            </a:r>
            <a:br>
              <a:rPr 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 </a:t>
            </a:r>
            <a:r>
              <a:rPr 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x 10GBASE-T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0" name="Google Shape;90;p10"/>
          <p:cNvSpPr txBox="1"/>
          <p:nvPr/>
        </p:nvSpPr>
        <p:spPr>
          <a:xfrm>
            <a:off x="6883959" y="2672437"/>
            <a:ext cx="3800742" cy="728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 x M.2 PCIe Gen3 x4 NVMe SSD 2 x 2.5GbE BASE-T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91" name="Google Shape;91;p10" descr="一張含有 文字 的圖片&#10;&#10;自動產生的描述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3345" y="2447658"/>
            <a:ext cx="7688893" cy="4805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1"/>
          <p:cNvSpPr/>
          <p:nvPr/>
        </p:nvSpPr>
        <p:spPr>
          <a:xfrm>
            <a:off x="9355390" y="1751798"/>
            <a:ext cx="2471076" cy="4708902"/>
          </a:xfrm>
          <a:prstGeom prst="rect">
            <a:avLst/>
          </a:prstGeom>
          <a:gradFill>
            <a:gsLst>
              <a:gs pos="0">
                <a:srgbClr val="1657D9">
                  <a:alpha val="94509"/>
                </a:srgbClr>
              </a:gs>
              <a:gs pos="100000">
                <a:srgbClr val="0BA8F9">
                  <a:alpha val="94509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grpSp>
        <p:nvGrpSpPr>
          <p:cNvPr id="97" name="Google Shape;97;p11"/>
          <p:cNvGrpSpPr/>
          <p:nvPr/>
        </p:nvGrpSpPr>
        <p:grpSpPr>
          <a:xfrm>
            <a:off x="6792454" y="3399968"/>
            <a:ext cx="2689615" cy="3060732"/>
            <a:chOff x="576844" y="2275242"/>
            <a:chExt cx="3080756" cy="4754880"/>
          </a:xfrm>
        </p:grpSpPr>
        <p:sp>
          <p:nvSpPr>
            <p:cNvPr id="98" name="Google Shape;98;p11"/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pic>
          <p:nvPicPr>
            <p:cNvPr id="99" name="Google Shape;99;p11"/>
            <p:cNvPicPr preferRelativeResize="0"/>
            <p:nvPr/>
          </p:nvPicPr>
          <p:blipFill rotWithShape="1">
            <a:blip r:embed="rId3">
              <a:alphaModFix/>
            </a:blip>
            <a:srcRect t="62821"/>
            <a:stretch/>
          </p:blipFill>
          <p:spPr>
            <a:xfrm rot="-5400000">
              <a:off x="1258118" y="4337170"/>
              <a:ext cx="4461410" cy="3375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0" name="Google Shape;10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2206" y="3293617"/>
            <a:ext cx="5636156" cy="3522597"/>
          </a:xfrm>
          <a:prstGeom prst="rect">
            <a:avLst/>
          </a:prstGeom>
          <a:noFill/>
          <a:ln>
            <a:noFill/>
          </a:ln>
          <a:effectLst>
            <a:outerShdw blurRad="381000" dist="330200" dir="8100000" sx="95000" sy="95000" algn="tr" rotWithShape="0">
              <a:srgbClr val="000000">
                <a:alpha val="65882"/>
              </a:srgbClr>
            </a:outerShdw>
          </a:effectLst>
        </p:spPr>
      </p:pic>
      <p:sp>
        <p:nvSpPr>
          <p:cNvPr id="101" name="Google Shape;101;p11"/>
          <p:cNvSpPr txBox="1">
            <a:spLocks noGrp="1"/>
          </p:cNvSpPr>
          <p:nvPr>
            <p:ph type="title"/>
          </p:nvPr>
        </p:nvSpPr>
        <p:spPr>
          <a:xfrm>
            <a:off x="606393" y="194733"/>
            <a:ext cx="10979214" cy="1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60"/>
              <a:buFont typeface="Arial"/>
              <a:buNone/>
            </a:pPr>
            <a:r>
              <a:rPr lang="en-US" sz="3959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NASのPCIe</a:t>
            </a:r>
            <a:r>
              <a:rPr lang="en-US" sz="3959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スロットを</a:t>
            </a:r>
            <a:r>
              <a:rPr lang="en-US" sz="3959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/>
            </a:r>
            <a:br>
              <a:rPr lang="en-US" sz="3959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</a:br>
            <a:r>
              <a:rPr lang="en-US" sz="3959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他の拡張カード</a:t>
            </a:r>
            <a:r>
              <a:rPr lang="ja-JP" altLang="en-US" sz="3959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のため</a:t>
            </a:r>
            <a:r>
              <a:rPr lang="en-US" sz="3959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に解放</a:t>
            </a:r>
            <a:endParaRPr sz="3959"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102" name="Google Shape;102;p11"/>
          <p:cNvSpPr txBox="1"/>
          <p:nvPr/>
        </p:nvSpPr>
        <p:spPr>
          <a:xfrm>
            <a:off x="1092200" y="1737513"/>
            <a:ext cx="7988710" cy="1593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QM2</a:t>
            </a:r>
            <a:r>
              <a:rPr 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コンボカードシリーズは1</a:t>
            </a:r>
            <a:r>
              <a:rPr lang="ja-JP" alt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つ</a:t>
            </a:r>
            <a:r>
              <a:rPr 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PCIeスロットのみを使用し、イーサネットと</a:t>
            </a:r>
            <a:r>
              <a:rPr 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M.2 </a:t>
            </a:r>
            <a:r>
              <a:rPr 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SSD</a:t>
            </a:r>
            <a:r>
              <a:rPr lang="ja-JP" alt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ストレージ</a:t>
            </a:r>
            <a:r>
              <a:rPr lang="ja-JP" alt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両</a:t>
            </a:r>
            <a:r>
              <a:rPr lang="ja-JP" alt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者の</a:t>
            </a:r>
            <a:r>
              <a:rPr lang="en-US" sz="20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拡張を提供します</a:t>
            </a:r>
            <a:r>
              <a:rPr 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r>
              <a:rPr lang="ja-JP" alt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も</a:t>
            </a:r>
            <a:r>
              <a:rPr lang="ja-JP" alt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う</a:t>
            </a:r>
            <a:r>
              <a:rPr lang="en-US" altLang="ja-JP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つ</a:t>
            </a:r>
            <a:r>
              <a:rPr lang="en-US" sz="20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のスロットは</a:t>
            </a:r>
            <a:r>
              <a:rPr lang="en-US" sz="2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、SASおよびSATA拡張カードとJBOD</a:t>
            </a:r>
            <a:r>
              <a:rPr lang="en-US" sz="20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エンクロージャーで容量拡張</a:t>
            </a:r>
            <a:r>
              <a:rPr lang="ja-JP" alt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</a:t>
            </a:r>
            <a:r>
              <a:rPr lang="en-US" sz="20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使用できます</a:t>
            </a:r>
            <a: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20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103" name="Google Shape;103;p11" descr="一張含有 文字, 電子用品 的圖片&#10;&#10;自動產生的描述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60473" y="3913346"/>
            <a:ext cx="1835871" cy="1149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1" descr="一張含有 文字, 電子用品 的圖片&#10;&#10;自動產生的描述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60473" y="5103480"/>
            <a:ext cx="1835871" cy="1149197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1"/>
          <p:cNvSpPr txBox="1"/>
          <p:nvPr/>
        </p:nvSpPr>
        <p:spPr>
          <a:xfrm>
            <a:off x="6918366" y="3577374"/>
            <a:ext cx="2743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QNAP SAS HBA</a:t>
            </a:r>
            <a:endParaRPr sz="1800" b="1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06" name="Google Shape;106;p11"/>
          <p:cNvSpPr txBox="1"/>
          <p:nvPr/>
        </p:nvSpPr>
        <p:spPr>
          <a:xfrm>
            <a:off x="7478586" y="4824331"/>
            <a:ext cx="27432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QXP-1620S-B3616W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7" name="Google Shape;107;p11"/>
          <p:cNvSpPr txBox="1"/>
          <p:nvPr/>
        </p:nvSpPr>
        <p:spPr>
          <a:xfrm>
            <a:off x="7478586" y="6069455"/>
            <a:ext cx="27432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QXP-820S-B3408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8" name="Google Shape;108;p11"/>
          <p:cNvSpPr txBox="1"/>
          <p:nvPr/>
        </p:nvSpPr>
        <p:spPr>
          <a:xfrm>
            <a:off x="9442601" y="1882527"/>
            <a:ext cx="2743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QNAP SATA HBA</a:t>
            </a:r>
            <a:endParaRPr sz="1800" b="1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09" name="Google Shape;109;p11"/>
          <p:cNvSpPr txBox="1"/>
          <p:nvPr/>
        </p:nvSpPr>
        <p:spPr>
          <a:xfrm>
            <a:off x="1058822" y="3889870"/>
            <a:ext cx="429511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43E59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TS-1273AU-RP</a:t>
            </a:r>
            <a:endParaRPr sz="3200" b="1">
              <a:solidFill>
                <a:srgbClr val="43E59C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110" name="Google Shape;110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637754" y="4886324"/>
            <a:ext cx="1902644" cy="1192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9970" y="3664340"/>
            <a:ext cx="1873527" cy="116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442601" y="2343264"/>
            <a:ext cx="1977059" cy="123411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1"/>
          <p:cNvSpPr txBox="1"/>
          <p:nvPr/>
        </p:nvSpPr>
        <p:spPr>
          <a:xfrm>
            <a:off x="10165983" y="2402057"/>
            <a:ext cx="27432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rgbClr val="99FFC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QXP-400eS-A1164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4" name="Google Shape;114;p11"/>
          <p:cNvSpPr txBox="1"/>
          <p:nvPr/>
        </p:nvSpPr>
        <p:spPr>
          <a:xfrm>
            <a:off x="10236385" y="3768687"/>
            <a:ext cx="27432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rgbClr val="99FFC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QXP-800eS-A1164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5" name="Google Shape;115;p11"/>
          <p:cNvSpPr txBox="1"/>
          <p:nvPr/>
        </p:nvSpPr>
        <p:spPr>
          <a:xfrm>
            <a:off x="10219820" y="4924111"/>
            <a:ext cx="27432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rgbClr val="99FFC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QXP-1600eS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2"/>
          <p:cNvSpPr/>
          <p:nvPr/>
        </p:nvSpPr>
        <p:spPr>
          <a:xfrm>
            <a:off x="0" y="3559705"/>
            <a:ext cx="12192000" cy="3354829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22" name="Google Shape;122;p12"/>
          <p:cNvSpPr txBox="1">
            <a:spLocks noGrp="1"/>
          </p:cNvSpPr>
          <p:nvPr>
            <p:ph type="title"/>
          </p:nvPr>
        </p:nvSpPr>
        <p:spPr>
          <a:xfrm>
            <a:off x="606393" y="350023"/>
            <a:ext cx="10979214" cy="1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60"/>
              <a:buFont typeface="Arial"/>
              <a:buNone/>
            </a:pPr>
            <a:r>
              <a:rPr lang="en-US" sz="3959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PCIe</a:t>
            </a:r>
            <a:r>
              <a:rPr lang="en-US" sz="3959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 Gen3</a:t>
            </a:r>
            <a:r>
              <a:rPr lang="en-US" sz="3959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の速度と低消費電力</a:t>
            </a:r>
            <a:r>
              <a:rPr lang="ja-JP" altLang="en-US" sz="3959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性能</a:t>
            </a:r>
            <a:r>
              <a:rPr lang="en-US" sz="3959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を備えた</a:t>
            </a:r>
            <a:r>
              <a:rPr lang="en-US" sz="3959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/>
            </a:r>
            <a:br>
              <a:rPr lang="en-US" sz="3959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</a:br>
            <a:r>
              <a:rPr lang="ja-JP" altLang="en-US" sz="3959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全く</a:t>
            </a:r>
            <a:r>
              <a:rPr lang="en-US" sz="3959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新しい</a:t>
            </a:r>
            <a:r>
              <a:rPr lang="en-US" sz="3959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QM2-2P10G1TB</a:t>
            </a:r>
            <a:endParaRPr sz="3959"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pic>
        <p:nvPicPr>
          <p:cNvPr id="123" name="Google Shape;123;p12" descr="一張含有 文字, 電子用品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58083" y="2037181"/>
            <a:ext cx="7154545" cy="4470796"/>
          </a:xfrm>
          <a:prstGeom prst="rect">
            <a:avLst/>
          </a:prstGeom>
          <a:noFill/>
          <a:ln>
            <a:noFill/>
          </a:ln>
          <a:effectLst>
            <a:outerShdw blurRad="304800" dist="266700" dir="8400000" algn="t" rotWithShape="0">
              <a:srgbClr val="002060">
                <a:alpha val="67843"/>
              </a:srgbClr>
            </a:outerShdw>
          </a:effectLst>
        </p:spPr>
      </p:pic>
      <p:sp>
        <p:nvSpPr>
          <p:cNvPr id="124" name="Google Shape;124;p12"/>
          <p:cNvSpPr txBox="1"/>
          <p:nvPr/>
        </p:nvSpPr>
        <p:spPr>
          <a:xfrm>
            <a:off x="8277174" y="2037181"/>
            <a:ext cx="366497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43E59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QM2-2P10G1TB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5" name="Google Shape;125;p12"/>
          <p:cNvSpPr txBox="1"/>
          <p:nvPr/>
        </p:nvSpPr>
        <p:spPr>
          <a:xfrm>
            <a:off x="768392" y="2214558"/>
            <a:ext cx="4215917" cy="4293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17145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altLang="ja-JP" sz="36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New</a:t>
            </a:r>
            <a:r>
              <a:rPr lang="en-US" sz="3600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！</a:t>
            </a:r>
            <a:endParaRPr sz="36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00050" lvl="0" indent="-285750">
              <a:lnSpc>
                <a:spcPct val="144444"/>
              </a:lnSpc>
              <a:buClr>
                <a:srgbClr val="43E59C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r>
              <a:rPr lang="en-US" sz="16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1600" b="1" dirty="0">
                <a:solidFill>
                  <a:srgbClr val="43E59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Gen3 x8</a:t>
            </a:r>
            <a:r>
              <a:rPr lang="en-US" sz="1600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へアップグレード</a:t>
            </a:r>
            <a:r>
              <a:rPr lang="en-US" sz="1600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sz="1600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1600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ja-JP" altLang="en-US" sz="1600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前のモデル</a:t>
            </a:r>
            <a:r>
              <a:rPr lang="en-US" sz="1600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QM2-2P10G1TA</a:t>
            </a:r>
            <a:r>
              <a:rPr lang="ja-JP" altLang="en-US" sz="1600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では、</a:t>
            </a:r>
            <a:r>
              <a:rPr lang="en-US" altLang="ja-JP" sz="1600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r>
              <a:rPr lang="en-US" altLang="ja-JP" sz="16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Gen2を使用</a:t>
            </a:r>
            <a:r>
              <a:rPr lang="en-US" sz="1600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sz="16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00050" marR="0" lvl="0" indent="-28575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43E59C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高効率IC</a:t>
            </a:r>
            <a:r>
              <a:rPr lang="en-US" sz="16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– Marvell </a:t>
            </a:r>
            <a:r>
              <a:rPr lang="en-US" sz="1600" b="1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Aqtion</a:t>
            </a:r>
            <a:r>
              <a:rPr lang="en-US" sz="1600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sz="1600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1600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イーサネットコントローラ</a:t>
            </a:r>
            <a:r>
              <a:rPr lang="en-US" sz="1600" b="1" dirty="0" smtClean="0">
                <a:solidFill>
                  <a:srgbClr val="43E59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AQC113C</a:t>
            </a:r>
            <a:br>
              <a:rPr lang="en-US" sz="1600" b="1" dirty="0" smtClean="0">
                <a:solidFill>
                  <a:srgbClr val="43E59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1600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en-US" sz="1600" b="1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消費電力</a:t>
            </a:r>
            <a:r>
              <a:rPr lang="ja-JP" altLang="en-US" sz="1600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</a:t>
            </a:r>
            <a:r>
              <a:rPr lang="en-US" sz="1600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1/2</a:t>
            </a:r>
            <a:r>
              <a:rPr lang="en-US" sz="16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sz="16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00050" marR="0" lvl="0" indent="-28575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43E59C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b="1" dirty="0" err="1" smtClean="0">
                <a:solidFill>
                  <a:srgbClr val="43E59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ツール不要</a:t>
            </a:r>
            <a:r>
              <a:rPr lang="ja-JP" altLang="en-US" sz="16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な</a:t>
            </a:r>
            <a:r>
              <a:rPr lang="en-US" sz="1600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M.2</a:t>
            </a:r>
            <a:r>
              <a:rPr lang="ja-JP" altLang="en-US" sz="1600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1600" b="1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PCIeデバイス</a:t>
            </a:r>
            <a:r>
              <a:rPr lang="en-US" sz="1600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sz="1600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1600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en-US" sz="1600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SSD、TPU）のインストール</a:t>
            </a:r>
            <a:endParaRPr sz="16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00050" marR="0" lvl="0" indent="-28575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sz="16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00050" marR="0" lvl="0" indent="-28575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sz="16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3" descr="一張含有 電子用品, 電路 的圖片&#10;&#10;自動產生的描述"/>
          <p:cNvPicPr preferRelativeResize="0"/>
          <p:nvPr/>
        </p:nvPicPr>
        <p:blipFill rotWithShape="1">
          <a:blip r:embed="rId3">
            <a:alphaModFix/>
          </a:blip>
          <a:srcRect l="6049" r="22016"/>
          <a:stretch/>
        </p:blipFill>
        <p:spPr>
          <a:xfrm>
            <a:off x="5963565" y="1426950"/>
            <a:ext cx="6111742" cy="56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3"/>
          <p:cNvSpPr txBox="1">
            <a:spLocks noGrp="1"/>
          </p:cNvSpPr>
          <p:nvPr>
            <p:ph type="title"/>
          </p:nvPr>
        </p:nvSpPr>
        <p:spPr>
          <a:xfrm>
            <a:off x="635794" y="338637"/>
            <a:ext cx="10489406" cy="1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マルチ</a:t>
            </a:r>
            <a:r>
              <a:rPr lang="ja-JP" altLang="en-US" sz="36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ギガ</a:t>
            </a:r>
            <a:r>
              <a:rPr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スピード</a:t>
            </a:r>
            <a:r>
              <a:rPr lang="en-US" sz="3600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と低消費電力</a:t>
            </a:r>
            <a:r>
              <a:rPr lang="ja-JP" altLang="en-US" sz="36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性能</a:t>
            </a:r>
            <a:r>
              <a:rPr lang="en-US" sz="3600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を備えた</a:t>
            </a:r>
            <a:r>
              <a:rPr lang="en-US" sz="36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/>
            </a:r>
            <a:br>
              <a:rPr lang="en-US" sz="36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</a:br>
            <a:r>
              <a:rPr lang="en-US" sz="3600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新しいMarvell</a:t>
            </a:r>
            <a:r>
              <a:rPr lang="en-US" sz="36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 AQC113C 10GbEコントローラ</a:t>
            </a:r>
            <a:endParaRPr sz="3600"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133" name="Google Shape;133;p13"/>
          <p:cNvSpPr txBox="1"/>
          <p:nvPr/>
        </p:nvSpPr>
        <p:spPr>
          <a:xfrm>
            <a:off x="1094432" y="1881866"/>
            <a:ext cx="4600960" cy="367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8000" lvl="0" indent="-288000">
              <a:lnSpc>
                <a:spcPct val="130000"/>
              </a:lnSpc>
              <a:spcBef>
                <a:spcPts val="700"/>
              </a:spcBef>
              <a:buClr>
                <a:srgbClr val="00CC99"/>
              </a:buClr>
              <a:buSzPts val="2000"/>
              <a:buFont typeface="Arial"/>
              <a:buChar char="•"/>
            </a:pPr>
            <a:r>
              <a:rPr lang="ja-JP" alt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前</a:t>
            </a:r>
            <a:r>
              <a:rPr 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世代の</a:t>
            </a:r>
            <a: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AQC107</a:t>
            </a:r>
            <a:r>
              <a:rPr 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と比較して</a:t>
            </a:r>
            <a:br>
              <a:rPr 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20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消費電力はわずか</a:t>
            </a:r>
            <a:r>
              <a:rPr lang="en-US" altLang="zh-TW" sz="3200" kern="1200" dirty="0">
                <a:solidFill>
                  <a:srgbClr val="00CC99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½</a:t>
            </a:r>
            <a:endParaRPr sz="20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8000" marR="0" lvl="0" indent="-288000" algn="l" rtl="0">
              <a:lnSpc>
                <a:spcPct val="130000"/>
              </a:lnSpc>
              <a:spcBef>
                <a:spcPts val="700"/>
              </a:spcBef>
              <a:spcAft>
                <a:spcPts val="0"/>
              </a:spcAft>
              <a:buClr>
                <a:srgbClr val="00CC99"/>
              </a:buClr>
              <a:buSzPts val="2000"/>
              <a:buFont typeface="Arial"/>
              <a:buChar char="•"/>
            </a:pPr>
            <a:r>
              <a:rPr 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10Gb/5Gb/2.5Gb/1Gbps</a:t>
            </a:r>
            <a: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および</a:t>
            </a:r>
            <a:r>
              <a:rPr 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100Mbps RJ45</a:t>
            </a:r>
            <a: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接続</a:t>
            </a:r>
            <a:endParaRPr sz="20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8000" marR="0" lvl="0" indent="-288000" algn="l" rtl="0">
              <a:lnSpc>
                <a:spcPct val="130000"/>
              </a:lnSpc>
              <a:spcBef>
                <a:spcPts val="700"/>
              </a:spcBef>
              <a:spcAft>
                <a:spcPts val="0"/>
              </a:spcAft>
              <a:buClr>
                <a:srgbClr val="00CC99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25</a:t>
            </a:r>
            <a:r>
              <a:rPr 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ja-JP" alt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という有数の</a:t>
            </a:r>
            <a:r>
              <a:rPr lang="en-US" sz="20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IC</a:t>
            </a:r>
            <a:r>
              <a:rPr lang="en-US" sz="2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設計経験、</a:t>
            </a:r>
            <a:r>
              <a:rPr lang="en-US" sz="20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信頼性が高く高効率のネットワーキング</a:t>
            </a:r>
            <a:r>
              <a:rPr lang="ja-JP" alt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や</a:t>
            </a:r>
            <a:r>
              <a:rPr lang="en-US" sz="20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ストレージ</a:t>
            </a:r>
            <a:r>
              <a:rPr lang="ja-JP" altLang="en-US" sz="2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en-US" sz="20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コンピューティングソリューションプロバイダ</a:t>
            </a:r>
            <a:r>
              <a:rPr lang="en-US" sz="2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20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文字, 電子用品 的圖片&#10;&#10;自動產生的描述">
            <a:extLst>
              <a:ext uri="{FF2B5EF4-FFF2-40B4-BE49-F238E27FC236}">
                <a16:creationId xmlns:a16="http://schemas.microsoft.com/office/drawing/2014/main" id="{7596C332-3A46-4747-8C32-07F222D669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295" y="3024782"/>
            <a:ext cx="6610035" cy="4130538"/>
          </a:xfrm>
          <a:prstGeom prst="rect">
            <a:avLst/>
          </a:prstGeom>
          <a:effectLst>
            <a:outerShdw blurRad="304800" dist="266700" dir="8400000" algn="t" rotWithShape="0">
              <a:srgbClr val="002060">
                <a:alpha val="68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F58FA4-75BB-364E-BFFC-30E134C8083E}"/>
              </a:ext>
            </a:extLst>
          </p:cNvPr>
          <p:cNvSpPr txBox="1"/>
          <p:nvPr/>
        </p:nvSpPr>
        <p:spPr>
          <a:xfrm>
            <a:off x="1541844" y="1727799"/>
            <a:ext cx="4106408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Q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M2-2P10G1TB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CC99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91B65A-887A-894D-BB0F-2379A5BB1AA4}"/>
              </a:ext>
            </a:extLst>
          </p:cNvPr>
          <p:cNvSpPr txBox="1"/>
          <p:nvPr/>
        </p:nvSpPr>
        <p:spPr>
          <a:xfrm>
            <a:off x="1541844" y="3055559"/>
            <a:ext cx="389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Clr>
                <a:srgbClr val="00CC99"/>
              </a:buClr>
              <a:buSzPts val="1800"/>
              <a:buFont typeface="Arial"/>
              <a:buChar char="•"/>
            </a:pPr>
            <a:r>
              <a:rPr lang="ja-JP" alt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総帯域幅：</a:t>
            </a:r>
            <a:r>
              <a:rPr lang="en-US" altLang="ja-JP" sz="18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r>
              <a:rPr lang="en-US" altLang="ja-JP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Gen3 x8</a:t>
            </a:r>
            <a:endParaRPr lang="en-US" altLang="ja-JP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857AA244-6D91-4CAE-978B-BC12C3BF61B3}"/>
              </a:ext>
            </a:extLst>
          </p:cNvPr>
          <p:cNvSpPr txBox="1"/>
          <p:nvPr/>
        </p:nvSpPr>
        <p:spPr>
          <a:xfrm>
            <a:off x="1541844" y="2411002"/>
            <a:ext cx="368438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lvl="0" indent="-285750">
              <a:buClr>
                <a:srgbClr val="00CC99"/>
              </a:buClr>
              <a:buSzPts val="1800"/>
              <a:buFont typeface="Arial"/>
              <a:buChar char="•"/>
            </a:pPr>
            <a:r>
              <a:rPr lang="en-US" altLang="ja-JP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 x M.2 2280 </a:t>
            </a:r>
            <a:r>
              <a:rPr lang="en-US" altLang="ja-JP" sz="18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r>
              <a:rPr lang="en-US" altLang="ja-JP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Gen3 x4 </a:t>
            </a:r>
            <a:r>
              <a:rPr lang="en-US" altLang="ja-JP" sz="18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NVMe</a:t>
            </a:r>
            <a:r>
              <a:rPr lang="en-US" altLang="ja-JP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SSD</a:t>
            </a:r>
            <a:r>
              <a:rPr lang="ja-JP" alt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スロット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E55852-6608-F449-8A3F-F9BEA54A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6" y="194733"/>
            <a:ext cx="11158538" cy="1231900"/>
          </a:xfrm>
        </p:spPr>
        <p:txBody>
          <a:bodyPr>
            <a:normAutofit/>
          </a:bodyPr>
          <a:lstStyle/>
          <a:p>
            <a:r>
              <a:rPr lang="en-US" altLang="ja-JP" sz="40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デュアルM.2 </a:t>
            </a:r>
            <a:r>
              <a:rPr lang="en-US" altLang="ja-JP" sz="40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PCIe</a:t>
            </a:r>
            <a:r>
              <a:rPr lang="en-US" altLang="ja-JP" sz="40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 Gen3 </a:t>
            </a:r>
            <a:r>
              <a:rPr lang="en-US" altLang="ja-JP" sz="4000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NVMe</a:t>
            </a:r>
            <a:r>
              <a:rPr lang="en-US" altLang="ja-JP" sz="40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 </a:t>
            </a:r>
            <a:r>
              <a:rPr lang="en-US" altLang="ja-JP" sz="40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SSD + </a:t>
            </a:r>
            <a:br>
              <a:rPr lang="en-US" altLang="ja-JP" sz="40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</a:br>
            <a:r>
              <a:rPr lang="en-US" altLang="ja-JP" sz="40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10GbE 10GBASE-T</a:t>
            </a:r>
            <a:r>
              <a:rPr lang="en-US" altLang="ja-JP" sz="40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マルチ</a:t>
            </a:r>
            <a:r>
              <a:rPr lang="ja-JP" altLang="en-US" sz="40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ギガ</a:t>
            </a:r>
            <a:r>
              <a:rPr lang="ja-JP" altLang="en-US" sz="40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スピード</a:t>
            </a:r>
            <a:r>
              <a:rPr lang="en-US" altLang="ja-JP" sz="4000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をサポート</a:t>
            </a:r>
            <a:endParaRPr lang="en-US" altLang="zh-TW" sz="4000" dirty="0"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94A843E-C336-0F45-A1D5-FA143CAF01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687"/>
          <a:stretch/>
        </p:blipFill>
        <p:spPr>
          <a:xfrm rot="5400000">
            <a:off x="6403368" y="1702184"/>
            <a:ext cx="1076871" cy="2376761"/>
          </a:xfrm>
          <a:prstGeom prst="rect">
            <a:avLst/>
          </a:prstGeom>
        </p:spPr>
      </p:pic>
      <p:sp>
        <p:nvSpPr>
          <p:cNvPr id="18" name="TextBox 21">
            <a:extLst>
              <a:ext uri="{FF2B5EF4-FFF2-40B4-BE49-F238E27FC236}">
                <a16:creationId xmlns:a16="http://schemas.microsoft.com/office/drawing/2014/main" id="{922097A3-9725-AD4C-B1F3-D3D4063A022D}"/>
              </a:ext>
            </a:extLst>
          </p:cNvPr>
          <p:cNvSpPr txBox="1"/>
          <p:nvPr/>
        </p:nvSpPr>
        <p:spPr>
          <a:xfrm>
            <a:off x="5864672" y="1389362"/>
            <a:ext cx="2587565" cy="11523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lnSpc>
                <a:spcPct val="164285"/>
              </a:lnSpc>
            </a:pPr>
            <a:r>
              <a:rPr lang="ja-JP" altLang="en-US" sz="18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付属</a:t>
            </a:r>
          </a:p>
          <a:p>
            <a:pPr lvl="0">
              <a:lnSpc>
                <a:spcPct val="164285"/>
              </a:lnSpc>
            </a:pPr>
            <a:r>
              <a:rPr lang="ja-JP" altLang="en-US" sz="12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フルハイト＆</a:t>
            </a:r>
          </a:p>
          <a:p>
            <a:pPr lvl="0">
              <a:lnSpc>
                <a:spcPct val="164285"/>
              </a:lnSpc>
            </a:pPr>
            <a:r>
              <a:rPr lang="ja-JP" altLang="en-US" sz="12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ハーフハイトフラットブラケット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B0CFBF9B-386F-4F1A-BD25-0B1ADB927E50}"/>
              </a:ext>
            </a:extLst>
          </p:cNvPr>
          <p:cNvGrpSpPr/>
          <p:nvPr/>
        </p:nvGrpSpPr>
        <p:grpSpPr>
          <a:xfrm>
            <a:off x="8036080" y="1632294"/>
            <a:ext cx="3745688" cy="3462255"/>
            <a:chOff x="213832" y="1003693"/>
            <a:chExt cx="3745688" cy="3462255"/>
          </a:xfrm>
        </p:grpSpPr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0FA18428-6F19-4693-834D-7A53A7DAF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832" y="1358706"/>
              <a:ext cx="3107244" cy="3107242"/>
            </a:xfrm>
            <a:prstGeom prst="rect">
              <a:avLst/>
            </a:prstGeom>
          </p:spPr>
        </p:pic>
        <p:pic>
          <p:nvPicPr>
            <p:cNvPr id="16" name="圖片 15" descr="一張含有 電子用品, 電路 的圖片&#10;&#10;自動產生的描述">
              <a:extLst>
                <a:ext uri="{FF2B5EF4-FFF2-40B4-BE49-F238E27FC236}">
                  <a16:creationId xmlns:a16="http://schemas.microsoft.com/office/drawing/2014/main" id="{DC942DEA-95D9-44A9-94FD-9B9F04C155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5571" r="22494"/>
            <a:stretch/>
          </p:blipFill>
          <p:spPr>
            <a:xfrm>
              <a:off x="389686" y="1003693"/>
              <a:ext cx="3569834" cy="3308427"/>
            </a:xfrm>
            <a:prstGeom prst="ellipse">
              <a:avLst/>
            </a:prstGeom>
            <a:effectLst>
              <a:softEdge rad="635000"/>
            </a:effec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8557408" y="1632294"/>
            <a:ext cx="2667666" cy="6822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Marvell AQC113C 10GBASE-T</a:t>
            </a:r>
            <a:endParaRPr kumimoji="0" lang="en-US" altLang="zh-TW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157274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5"/>
          <p:cNvSpPr/>
          <p:nvPr/>
        </p:nvSpPr>
        <p:spPr>
          <a:xfrm>
            <a:off x="0" y="3559705"/>
            <a:ext cx="12192000" cy="3354829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155" name="Google Shape;15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7838" y="1957914"/>
            <a:ext cx="1229059" cy="4647379"/>
          </a:xfrm>
          <a:prstGeom prst="rect">
            <a:avLst/>
          </a:prstGeom>
          <a:noFill/>
          <a:ln>
            <a:noFill/>
          </a:ln>
          <a:effectLst>
            <a:outerShdw blurRad="342900" dist="177800" dir="36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56" name="Google Shape;156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61162" y="1948289"/>
            <a:ext cx="9229211" cy="4193536"/>
          </a:xfrm>
          <a:prstGeom prst="rect">
            <a:avLst/>
          </a:prstGeom>
          <a:noFill/>
          <a:ln>
            <a:noFill/>
          </a:ln>
          <a:effectLst>
            <a:outerShdw blurRad="342900" dist="177800" dir="3600000" algn="t" rotWithShape="0">
              <a:srgbClr val="000000">
                <a:alpha val="40000"/>
              </a:srgbClr>
            </a:outerShdw>
          </a:effectLst>
        </p:spPr>
      </p:pic>
      <p:cxnSp>
        <p:nvCxnSpPr>
          <p:cNvPr id="157" name="Google Shape;157;p15"/>
          <p:cNvCxnSpPr/>
          <p:nvPr/>
        </p:nvCxnSpPr>
        <p:spPr>
          <a:xfrm>
            <a:off x="4354291" y="4227554"/>
            <a:ext cx="1573434" cy="0"/>
          </a:xfrm>
          <a:prstGeom prst="straightConnector1">
            <a:avLst/>
          </a:prstGeom>
          <a:noFill/>
          <a:ln w="1016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8" name="Google Shape;158;p15"/>
          <p:cNvCxnSpPr/>
          <p:nvPr/>
        </p:nvCxnSpPr>
        <p:spPr>
          <a:xfrm>
            <a:off x="3627288" y="2643548"/>
            <a:ext cx="2310063" cy="0"/>
          </a:xfrm>
          <a:prstGeom prst="straightConnector1">
            <a:avLst/>
          </a:prstGeom>
          <a:noFill/>
          <a:ln w="1016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9" name="Google Shape;159;p15"/>
          <p:cNvCxnSpPr/>
          <p:nvPr/>
        </p:nvCxnSpPr>
        <p:spPr>
          <a:xfrm>
            <a:off x="4782319" y="2643548"/>
            <a:ext cx="0" cy="1206527"/>
          </a:xfrm>
          <a:prstGeom prst="straightConnector1">
            <a:avLst/>
          </a:prstGeom>
          <a:noFill/>
          <a:ln w="1016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0" name="Google Shape;160;p15"/>
          <p:cNvSpPr txBox="1">
            <a:spLocks noGrp="1"/>
          </p:cNvSpPr>
          <p:nvPr>
            <p:ph type="title"/>
          </p:nvPr>
        </p:nvSpPr>
        <p:spPr>
          <a:xfrm>
            <a:off x="606393" y="194733"/>
            <a:ext cx="10979214" cy="1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QM2-2P10G1TB設計図</a:t>
            </a:r>
            <a:endParaRPr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161" name="Google Shape;161;p15"/>
          <p:cNvSpPr txBox="1"/>
          <p:nvPr/>
        </p:nvSpPr>
        <p:spPr>
          <a:xfrm>
            <a:off x="7678214" y="5720563"/>
            <a:ext cx="30484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r>
              <a:rPr lang="en-US" sz="24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Gen3 </a:t>
            </a:r>
            <a:r>
              <a:rPr lang="en-US" sz="2400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x8</a:t>
            </a:r>
            <a:endParaRPr sz="24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62" name="Google Shape;162;p15"/>
          <p:cNvSpPr/>
          <p:nvPr/>
        </p:nvSpPr>
        <p:spPr>
          <a:xfrm>
            <a:off x="4125969" y="3338809"/>
            <a:ext cx="1312702" cy="1265068"/>
          </a:xfrm>
          <a:prstGeom prst="roundRect">
            <a:avLst>
              <a:gd name="adj" fmla="val 7468"/>
            </a:avLst>
          </a:prstGeom>
          <a:gradFill>
            <a:gsLst>
              <a:gs pos="0">
                <a:srgbClr val="1657D9">
                  <a:alpha val="94509"/>
                </a:srgbClr>
              </a:gs>
              <a:gs pos="100000">
                <a:srgbClr val="0BA8F9">
                  <a:alpha val="94509"/>
                </a:srgbClr>
              </a:gs>
            </a:gsLst>
            <a:lin ang="0" scaled="0"/>
          </a:gradFill>
          <a:ln>
            <a:noFill/>
          </a:ln>
          <a:effectLst>
            <a:outerShdw blurRad="190500" dist="127000" dir="2880000" algn="t" rotWithShape="0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63" name="Google Shape;163;p15"/>
          <p:cNvSpPr txBox="1"/>
          <p:nvPr/>
        </p:nvSpPr>
        <p:spPr>
          <a:xfrm>
            <a:off x="4054425" y="3631036"/>
            <a:ext cx="145578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endParaRPr sz="20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スイッチ</a:t>
            </a:r>
            <a:endParaRPr sz="20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4" name="Google Shape;164;p15"/>
          <p:cNvSpPr/>
          <p:nvPr/>
        </p:nvSpPr>
        <p:spPr>
          <a:xfrm>
            <a:off x="5705036" y="2320216"/>
            <a:ext cx="4673990" cy="1239489"/>
          </a:xfrm>
          <a:prstGeom prst="roundRect">
            <a:avLst>
              <a:gd name="adj" fmla="val 5715"/>
            </a:avLst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0"/>
          </a:gradFill>
          <a:ln>
            <a:noFill/>
          </a:ln>
          <a:effectLst>
            <a:outerShdw blurRad="190500" dist="127000" dir="2880000" algn="t" rotWithShape="0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65" name="Google Shape;165;p15"/>
          <p:cNvSpPr/>
          <p:nvPr/>
        </p:nvSpPr>
        <p:spPr>
          <a:xfrm>
            <a:off x="5705036" y="3763478"/>
            <a:ext cx="4673990" cy="1173959"/>
          </a:xfrm>
          <a:prstGeom prst="roundRect">
            <a:avLst>
              <a:gd name="adj" fmla="val 5715"/>
            </a:avLst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0"/>
          </a:gradFill>
          <a:ln>
            <a:noFill/>
          </a:ln>
          <a:effectLst>
            <a:outerShdw blurRad="190500" dist="127000" dir="2880000" algn="t" rotWithShape="0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66" name="Google Shape;166;p15"/>
          <p:cNvSpPr/>
          <p:nvPr/>
        </p:nvSpPr>
        <p:spPr>
          <a:xfrm>
            <a:off x="2189776" y="2329739"/>
            <a:ext cx="1692448" cy="774182"/>
          </a:xfrm>
          <a:prstGeom prst="roundRect">
            <a:avLst>
              <a:gd name="adj" fmla="val 8996"/>
            </a:avLst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0"/>
          </a:gradFill>
          <a:ln>
            <a:noFill/>
          </a:ln>
          <a:effectLst>
            <a:outerShdw blurRad="190500" dist="127000" dir="2880000" algn="t" rotWithShape="0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67" name="Google Shape;167;p15"/>
          <p:cNvSpPr txBox="1"/>
          <p:nvPr/>
        </p:nvSpPr>
        <p:spPr>
          <a:xfrm>
            <a:off x="6183315" y="2542142"/>
            <a:ext cx="373779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r>
              <a:rPr lang="en-US" sz="22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22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NVMe</a:t>
            </a:r>
            <a:r>
              <a:rPr lang="en-US" sz="22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M.2 2280</a:t>
            </a:r>
            <a:endParaRPr sz="22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r>
              <a:rPr lang="en-US" sz="22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Gen3 </a:t>
            </a:r>
            <a:r>
              <a:rPr lang="en-US" sz="22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x4</a:t>
            </a:r>
            <a:endParaRPr sz="22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8" name="Google Shape;168;p15"/>
          <p:cNvSpPr txBox="1"/>
          <p:nvPr/>
        </p:nvSpPr>
        <p:spPr>
          <a:xfrm>
            <a:off x="6145631" y="3975203"/>
            <a:ext cx="373779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r>
              <a:rPr lang="en-US" sz="22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22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NVMe</a:t>
            </a:r>
            <a:r>
              <a:rPr lang="en-US" sz="22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M.2 2280</a:t>
            </a:r>
            <a:endParaRPr sz="22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r>
              <a:rPr lang="en-US" sz="22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Gen3 </a:t>
            </a:r>
            <a:r>
              <a:rPr lang="en-US" sz="22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x4</a:t>
            </a:r>
            <a:endParaRPr sz="22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9" name="Google Shape;169;p15"/>
          <p:cNvSpPr txBox="1"/>
          <p:nvPr/>
        </p:nvSpPr>
        <p:spPr>
          <a:xfrm>
            <a:off x="2377278" y="2401523"/>
            <a:ext cx="130020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Marvell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AQC113C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70" name="Google Shape;17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29805" y="4656618"/>
            <a:ext cx="3048409" cy="1476072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5"/>
          <p:cNvSpPr txBox="1"/>
          <p:nvPr/>
        </p:nvSpPr>
        <p:spPr>
          <a:xfrm>
            <a:off x="2237992" y="3152880"/>
            <a:ext cx="1644232" cy="366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r>
              <a:rPr lang="en-US" sz="16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Gen3 </a:t>
            </a:r>
            <a:r>
              <a:rPr 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x4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1456</Words>
  <Application>Microsoft Office PowerPoint</Application>
  <PresentationFormat>Widescreen</PresentationFormat>
  <Paragraphs>366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 Arial</vt:lpstr>
      <vt:lpstr>Meiryo UI</vt:lpstr>
      <vt:lpstr>Microsoft JhengHei</vt:lpstr>
      <vt:lpstr>Microsoft JhengHei</vt:lpstr>
      <vt:lpstr>新細明體</vt:lpstr>
      <vt:lpstr>Arial</vt:lpstr>
      <vt:lpstr>Calibri</vt:lpstr>
      <vt:lpstr>Office Theme</vt:lpstr>
      <vt:lpstr>1_Office Theme</vt:lpstr>
      <vt:lpstr>2_Office Theme</vt:lpstr>
      <vt:lpstr>PowerPoint Presentation</vt:lpstr>
      <vt:lpstr>PowerPoint Presentation</vt:lpstr>
      <vt:lpstr>QM2カードシリーズで M.2 NVMeまたはM.2 SATA SSDを追加</vt:lpstr>
      <vt:lpstr>QM2コンボカードシリーズで M.2 SSDと10GbE/2.5GbEの両方を追加</vt:lpstr>
      <vt:lpstr>NASのPCIeスロットを 他の拡張カードのために解放</vt:lpstr>
      <vt:lpstr>PCIe Gen3の速度と低消費電力性能を備えた 全く新しいQM2-2P10G1TB</vt:lpstr>
      <vt:lpstr>マルチギガスピードと低消費電力性能を備えた 新しいMarvell AQC113C 10GbEコントローラ</vt:lpstr>
      <vt:lpstr>デュアルM.2 PCIe Gen3 NVMe SSD +  10GbE 10GBASE-Tマルチギガスピードをサポート</vt:lpstr>
      <vt:lpstr>QM2-2P10G1TB設計図</vt:lpstr>
      <vt:lpstr>工具不要でM.2 NVMe　SSDをインストール</vt:lpstr>
      <vt:lpstr>QM2-2P10G1TB アクティブ冷却モジュールを備えたハーフハイトロープロファイル設計で、すべてのシャーシに適用</vt:lpstr>
      <vt:lpstr>QM2-2P10G1TBの仕様</vt:lpstr>
      <vt:lpstr>あなたの最高のパートナー！  QM2でNASをアップグレード</vt:lpstr>
      <vt:lpstr>M.2 NVMe SSDによる QM2-2P10G1TB 10GbE転送速度</vt:lpstr>
      <vt:lpstr>PowerPoint Presentation</vt:lpstr>
      <vt:lpstr>PowerPoint Presentation</vt:lpstr>
      <vt:lpstr>新しいPCIe Gen4 QM2コンボシリーズ デュアルM.2 PCIe Gen4 NVMe SSD +1または2ポート10GbE</vt:lpstr>
      <vt:lpstr>マルチギガスピードと低消費電力を備えた 新しいMarvell AQC 113C 10GbEコントローラ</vt:lpstr>
      <vt:lpstr>QM2-2P410G1TおよびQM2-2P410G2Tの設計図</vt:lpstr>
      <vt:lpstr>PCIe Gen4 QM2コンボカードの仕様</vt:lpstr>
      <vt:lpstr>QM2-2P410G1T / QM2-2P410G2T アクティブ冷却モジュールを備えたハーフハイトロープロファイル設計で、すべてのシャーシに適用</vt:lpstr>
      <vt:lpstr>工具不要でM.2 NVMe SSDをインストール</vt:lpstr>
      <vt:lpstr>QTS＆QuTShero、Windows、Linuxなど 複数のオペレーティングシステムをサポート</vt:lpstr>
      <vt:lpstr>PCIe4.0スロットを備えたオールフラッシュNAS TS-h2490FU</vt:lpstr>
      <vt:lpstr>PCIe 4.0スロットを備えたオールフラッシュNAS TDS-h2489FU</vt:lpstr>
      <vt:lpstr>M.2 PCIe Gen4 NVMeSSDによる 超高速パフォーマンス</vt:lpstr>
      <vt:lpstr>QM2-2P410G1T/ QM2-2P410G2Tで M.2 SSDにアクセスする際の10GbEフルパフォーマンス</vt:lpstr>
      <vt:lpstr>PowerPoint Presentation</vt:lpstr>
      <vt:lpstr>PowerPoint Presentation</vt:lpstr>
      <vt:lpstr>QNAPマルチギガNIC</vt:lpstr>
      <vt:lpstr>QNAPマルチギガNIC</vt:lpstr>
      <vt:lpstr>QNAP QSW10GbEスイッチ</vt:lpstr>
      <vt:lpstr>QNAPマルチギガネットワークアダプター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2022-02-10T08:59:30Z</dcterms:modified>
</cp:coreProperties>
</file>