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1320" r:id="rId7"/>
    <p:sldId id="1321" r:id="rId8"/>
    <p:sldId id="1324" r:id="rId9"/>
    <p:sldId id="260" r:id="rId10"/>
    <p:sldId id="1315" r:id="rId11"/>
    <p:sldId id="258" r:id="rId12"/>
    <p:sldId id="1319" r:id="rId13"/>
    <p:sldId id="1339" r:id="rId14"/>
    <p:sldId id="262" r:id="rId15"/>
    <p:sldId id="1314" r:id="rId16"/>
    <p:sldId id="1337" r:id="rId17"/>
    <p:sldId id="266" r:id="rId18"/>
    <p:sldId id="1342" r:id="rId19"/>
    <p:sldId id="1329" r:id="rId20"/>
    <p:sldId id="1330" r:id="rId21"/>
    <p:sldId id="1350" r:id="rId22"/>
    <p:sldId id="1331" r:id="rId23"/>
    <p:sldId id="1332" r:id="rId24"/>
    <p:sldId id="1333" r:id="rId25"/>
    <p:sldId id="1349" r:id="rId26"/>
    <p:sldId id="264" r:id="rId27"/>
    <p:sldId id="1336" r:id="rId28"/>
    <p:sldId id="1341" r:id="rId29"/>
    <p:sldId id="1334" r:id="rId30"/>
    <p:sldId id="1338" r:id="rId31"/>
    <p:sldId id="1345" r:id="rId32"/>
    <p:sldId id="1325" r:id="rId33"/>
    <p:sldId id="273" r:id="rId34"/>
    <p:sldId id="1343" r:id="rId35"/>
    <p:sldId id="1348" r:id="rId36"/>
    <p:sldId id="1326" r:id="rId37"/>
    <p:sldId id="282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04CB2209-B902-1F48-AFB3-CBCA17391283}">
          <p14:sldIdLst>
            <p14:sldId id="256"/>
            <p14:sldId id="257"/>
            <p14:sldId id="1320"/>
            <p14:sldId id="1321"/>
            <p14:sldId id="1324"/>
          </p14:sldIdLst>
        </p14:section>
        <p14:section name="QM2-2P10G1TB" id="{721B1D38-1D44-A741-832C-B7F9BEA86684}">
          <p14:sldIdLst>
            <p14:sldId id="260"/>
            <p14:sldId id="1315"/>
            <p14:sldId id="258"/>
            <p14:sldId id="1319"/>
            <p14:sldId id="1339"/>
            <p14:sldId id="262"/>
            <p14:sldId id="1314"/>
            <p14:sldId id="1337"/>
            <p14:sldId id="266"/>
            <p14:sldId id="1342"/>
          </p14:sldIdLst>
        </p14:section>
        <p14:section name="QM2-Gen4 combo" id="{99DFAC4B-B765-F64C-B830-443C7034AE28}">
          <p14:sldIdLst>
            <p14:sldId id="1329"/>
            <p14:sldId id="1330"/>
            <p14:sldId id="1350"/>
            <p14:sldId id="1331"/>
            <p14:sldId id="1332"/>
            <p14:sldId id="1333"/>
            <p14:sldId id="1349"/>
            <p14:sldId id="264"/>
            <p14:sldId id="1336"/>
            <p14:sldId id="1341"/>
            <p14:sldId id="1334"/>
            <p14:sldId id="1338"/>
            <p14:sldId id="1345"/>
            <p14:sldId id="1325"/>
            <p14:sldId id="273"/>
            <p14:sldId id="1343"/>
            <p14:sldId id="1348"/>
            <p14:sldId id="1326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Hsuan Chang" initials="QC" lastIdx="0" clrIdx="0">
    <p:extLst>
      <p:ext uri="{19B8F6BF-5375-455C-9EA6-DF929625EA0E}">
        <p15:presenceInfo xmlns:p15="http://schemas.microsoft.com/office/powerpoint/2012/main" userId="QNAP_Hsuan Chang" providerId="None"/>
      </p:ext>
    </p:extLst>
  </p:cmAuthor>
  <p:cmAuthor id="2" name="禮涵 林" initials="禮涵" lastIdx="1" clrIdx="1">
    <p:extLst>
      <p:ext uri="{19B8F6BF-5375-455C-9EA6-DF929625EA0E}">
        <p15:presenceInfo xmlns:p15="http://schemas.microsoft.com/office/powerpoint/2012/main" userId="S::danlin@ieinet.onmicrosoft.com::286c0e04-aa83-4b27-8da0-f77299de428c" providerId="AD"/>
      </p:ext>
    </p:extLst>
  </p:cmAuthor>
  <p:cmAuthor id="3" name="QNAP_Stanley Huang" initials="QH" lastIdx="20" clrIdx="2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CC99"/>
    <a:srgbClr val="203884"/>
    <a:srgbClr val="66FFFF"/>
    <a:srgbClr val="0099FF"/>
    <a:srgbClr val="FF0066"/>
    <a:srgbClr val="C0CDB7"/>
    <a:srgbClr val="ADD395"/>
    <a:srgbClr val="D3B774"/>
    <a:srgbClr val="B399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324" y="3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A2CE1-7E0A-DB43-9459-E660086EEC3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834F0-5F5E-CD48-82DE-8E5989F8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0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67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74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78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88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2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53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13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67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41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10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60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3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31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96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3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32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74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29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2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7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78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3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798" y="-18015"/>
            <a:ext cx="12268197" cy="69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3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266" y="-37203"/>
            <a:ext cx="12268200" cy="69008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42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4BEC44-CC81-4961-A268-274E8C7677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41FF4AA-6767-44A1-BFE1-EBBF70648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44BF7185-86D4-427A-9CB7-3769048C0F3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508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77661A1-9552-4628-9B7C-17CDDCCEE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8" y="177800"/>
            <a:ext cx="10959964" cy="12319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33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C14DE9-EFE2-4A9C-ABA6-BCCDF2C0B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14E22E-BC3B-EC43-8BE4-708C2D2C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00" y="2859088"/>
            <a:ext cx="5861050" cy="1500187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57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2D697-377E-6042-80AD-026D13BD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7" y="143935"/>
            <a:ext cx="105410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B6D3E-C5BE-084C-B38F-850340137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867" y="194010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11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4" r:id="rId2"/>
    <p:sldLayoutId id="2147483676" r:id="rId3"/>
    <p:sldLayoutId id="2147483650" r:id="rId4"/>
    <p:sldLayoutId id="21474836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08000" indent="108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qnap.com/go/download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qnap.com/go/download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hyperlink" Target="https://www.qnap.com/go/download" TargetMode="External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18215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BA3F8AD8-D6E3-4DCB-8863-C718483B7863}"/>
              </a:ext>
            </a:extLst>
          </p:cNvPr>
          <p:cNvGrpSpPr/>
          <p:nvPr/>
        </p:nvGrpSpPr>
        <p:grpSpPr>
          <a:xfrm>
            <a:off x="992157" y="1717910"/>
            <a:ext cx="5556230" cy="5308532"/>
            <a:chOff x="576844" y="2275242"/>
            <a:chExt cx="3080756" cy="475488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D8ACF87-C448-4ED3-B5B3-41F8E65EE48B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913B6CC0-76EA-4F69-B791-1305370D9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D11C90B-22C9-4B42-9FEA-4B12B9201CA5}"/>
              </a:ext>
            </a:extLst>
          </p:cNvPr>
          <p:cNvGrpSpPr/>
          <p:nvPr/>
        </p:nvGrpSpPr>
        <p:grpSpPr>
          <a:xfrm>
            <a:off x="6199273" y="1717909"/>
            <a:ext cx="5556230" cy="5308532"/>
            <a:chOff x="576844" y="2275242"/>
            <a:chExt cx="3080756" cy="475488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DC8B296-0C72-4335-8C63-1FF93C0DE5FF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E1A7251B-ACAD-4791-8945-C64A34F2D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/>
              <a:t>Toolless installation of M.2 NVMe SSDs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490F122-F28C-42FD-9A40-7C150DC98FFB}"/>
              </a:ext>
            </a:extLst>
          </p:cNvPr>
          <p:cNvSpPr txBox="1"/>
          <p:nvPr/>
        </p:nvSpPr>
        <p:spPr>
          <a:xfrm>
            <a:off x="6816235" y="5019942"/>
            <a:ext cx="3957377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800" b="1">
                <a:solidFill>
                  <a:srgbClr val="3392E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Click to install</a:t>
            </a:r>
          </a:p>
          <a:p>
            <a:pPr algn="ctr"/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Quick &amp; easy to install the M.2 NVMe SSDs, without any screws!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52DB1D64-3884-4E10-A2E1-0C8696213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0"/>
          <a:stretch/>
        </p:blipFill>
        <p:spPr>
          <a:xfrm>
            <a:off x="1750505" y="2097929"/>
            <a:ext cx="3430742" cy="3972508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D0A18902-E560-4511-BEF4-7333B7CB85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27" t="6636" r="10187"/>
          <a:stretch/>
        </p:blipFill>
        <p:spPr>
          <a:xfrm>
            <a:off x="7306740" y="2097929"/>
            <a:ext cx="2768100" cy="2700618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100EF36D-911A-8542-9750-796D0F453486}"/>
              </a:ext>
            </a:extLst>
          </p:cNvPr>
          <p:cNvSpPr txBox="1"/>
          <p:nvPr/>
        </p:nvSpPr>
        <p:spPr>
          <a:xfrm>
            <a:off x="1088849" y="6361714"/>
            <a:ext cx="471187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Note: a screwdriver is required to remove the heatsink module.</a:t>
            </a:r>
          </a:p>
        </p:txBody>
      </p:sp>
    </p:spTree>
    <p:extLst>
      <p:ext uri="{BB962C8B-B14F-4D97-AF65-F5344CB8AC3E}">
        <p14:creationId xmlns:p14="http://schemas.microsoft.com/office/powerpoint/2010/main" val="1896533081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ABD829BA-8279-452F-AB3F-E36F710578FB}"/>
              </a:ext>
            </a:extLst>
          </p:cNvPr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8" name="圖片 27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54039EF-4D14-4148-A0E1-C45EA56168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964" y="1647146"/>
            <a:ext cx="7548360" cy="4716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0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QM2-2P10G1TB</a:t>
            </a:r>
            <a:b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2400">
                <a:latin typeface="Arial" panose="020B0604020202020204" pitchFamily="34" charset="0"/>
                <a:sym typeface="Arial" panose="020B0604020202020204" pitchFamily="34" charset="0"/>
              </a:rPr>
              <a:t>Half-height low profile design with active cooling module, fits every chassis</a:t>
            </a:r>
            <a:endParaRPr 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6960183" y="1620314"/>
            <a:ext cx="140414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152.65 mm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 rot="5400000">
            <a:off x="10740064" y="3332257"/>
            <a:ext cx="132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68.9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mm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6354639" y="5675387"/>
            <a:ext cx="1762021" cy="38375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 Gen 3 x8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4C9B1390-398D-43E6-A8D7-62D6786D8413}"/>
              </a:ext>
            </a:extLst>
          </p:cNvPr>
          <p:cNvSpPr txBox="1"/>
          <p:nvPr/>
        </p:nvSpPr>
        <p:spPr>
          <a:xfrm>
            <a:off x="8364326" y="5689814"/>
            <a:ext cx="26778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Active Cooling module</a:t>
            </a:r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6032577" y="-925373"/>
            <a:ext cx="349618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QM2-2P10G1TB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C669104-C84B-DA4D-955D-9C70B1BEC3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687"/>
          <a:stretch/>
        </p:blipFill>
        <p:spPr>
          <a:xfrm>
            <a:off x="1489917" y="2531027"/>
            <a:ext cx="1986094" cy="4383507"/>
          </a:xfrm>
          <a:prstGeom prst="rect">
            <a:avLst/>
          </a:prstGeom>
        </p:spPr>
      </p:pic>
      <p:cxnSp>
        <p:nvCxnSpPr>
          <p:cNvPr id="32" name="Straight Arrow Connector 9">
            <a:extLst>
              <a:ext uri="{FF2B5EF4-FFF2-40B4-BE49-F238E27FC236}">
                <a16:creationId xmlns:a16="http://schemas.microsoft.com/office/drawing/2014/main" id="{AB452EE1-620A-48F6-954A-5F8236406FE0}"/>
              </a:ext>
            </a:extLst>
          </p:cNvPr>
          <p:cNvCxnSpPr>
            <a:cxnSpLocks/>
          </p:cNvCxnSpPr>
          <p:nvPr/>
        </p:nvCxnSpPr>
        <p:spPr>
          <a:xfrm flipH="1">
            <a:off x="7186509" y="5384928"/>
            <a:ext cx="786" cy="321824"/>
          </a:xfrm>
          <a:prstGeom prst="straightConnector1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 w="25400">
            <a:solidFill>
              <a:srgbClr val="FFFF00"/>
            </a:solidFill>
            <a:tailEnd type="triangle" w="med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DBFB6289-593C-410B-A191-913F843109E8}"/>
              </a:ext>
            </a:extLst>
          </p:cNvPr>
          <p:cNvSpPr/>
          <p:nvPr/>
        </p:nvSpPr>
        <p:spPr>
          <a:xfrm rot="10800000">
            <a:off x="5740398" y="4680656"/>
            <a:ext cx="2893793" cy="704271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 w="254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1" name="Straight Arrow Connector 9">
            <a:extLst>
              <a:ext uri="{FF2B5EF4-FFF2-40B4-BE49-F238E27FC236}">
                <a16:creationId xmlns:a16="http://schemas.microsoft.com/office/drawing/2014/main" id="{6302055E-0C54-4C0D-9808-8B0F78ECE40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00953" y="3429000"/>
            <a:ext cx="876113" cy="1"/>
          </a:xfrm>
          <a:prstGeom prst="bentConnector3">
            <a:avLst>
              <a:gd name="adj1" fmla="val 50000"/>
            </a:avLst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  <a:headEnd type="non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35DE72FC-9BFC-49F2-9F2F-3CE5F507A2E4}"/>
              </a:ext>
            </a:extLst>
          </p:cNvPr>
          <p:cNvSpPr/>
          <p:nvPr/>
        </p:nvSpPr>
        <p:spPr>
          <a:xfrm rot="16200000">
            <a:off x="2153413" y="3684566"/>
            <a:ext cx="3801920" cy="768230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57C5F7B-9522-4585-B9C4-8864B901E6D9}"/>
              </a:ext>
            </a:extLst>
          </p:cNvPr>
          <p:cNvCxnSpPr>
            <a:cxnSpLocks/>
          </p:cNvCxnSpPr>
          <p:nvPr/>
        </p:nvCxnSpPr>
        <p:spPr>
          <a:xfrm>
            <a:off x="4438489" y="2105263"/>
            <a:ext cx="6364978" cy="0"/>
          </a:xfrm>
          <a:prstGeom prst="line">
            <a:avLst/>
          </a:prstGeom>
          <a:ln w="349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367798" y="1735931"/>
            <a:ext cx="337095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Preinstall half-height bracket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367798" y="2096944"/>
            <a:ext cx="3073014" cy="9559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Supplied with </a:t>
            </a:r>
          </a:p>
          <a:p>
            <a:pPr>
              <a:lnSpc>
                <a:spcPts val="23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Full-height &amp; half-height flat bracket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5" name="Straight Arrow Connector 9">
            <a:extLst>
              <a:ext uri="{FF2B5EF4-FFF2-40B4-BE49-F238E27FC236}">
                <a16:creationId xmlns:a16="http://schemas.microsoft.com/office/drawing/2014/main" id="{2AC9C265-B75C-4102-9E78-79789FC0F83D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9533205" y="4680650"/>
            <a:ext cx="0" cy="895654"/>
          </a:xfrm>
          <a:prstGeom prst="straightConnector1">
            <a:avLst/>
          </a:prstGeom>
          <a:solidFill>
            <a:srgbClr val="00FFCC">
              <a:alpha val="20000"/>
            </a:srgbClr>
          </a:solidFill>
          <a:ln w="25400">
            <a:solidFill>
              <a:srgbClr val="00FFCC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0DD39989-501F-4C9E-97AF-1BA228B35ACE}"/>
              </a:ext>
            </a:extLst>
          </p:cNvPr>
          <p:cNvSpPr/>
          <p:nvPr/>
        </p:nvSpPr>
        <p:spPr>
          <a:xfrm rot="5400000">
            <a:off x="8367171" y="2345738"/>
            <a:ext cx="2332067" cy="2337756"/>
          </a:xfrm>
          <a:prstGeom prst="rect">
            <a:avLst/>
          </a:prstGeom>
          <a:solidFill>
            <a:srgbClr val="00FFCC">
              <a:alpha val="20000"/>
            </a:srgbClr>
          </a:solidFill>
          <a:ln w="254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710D90BE-22A3-4A8B-9B2F-21FD1F366CAA}"/>
              </a:ext>
            </a:extLst>
          </p:cNvPr>
          <p:cNvCxnSpPr>
            <a:cxnSpLocks/>
          </p:cNvCxnSpPr>
          <p:nvPr/>
        </p:nvCxnSpPr>
        <p:spPr>
          <a:xfrm>
            <a:off x="11107544" y="2296663"/>
            <a:ext cx="0" cy="2435906"/>
          </a:xfrm>
          <a:prstGeom prst="line">
            <a:avLst/>
          </a:prstGeom>
          <a:ln w="349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438878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E7EB403A-9CE0-4C6D-90E0-43FF60C1714F}"/>
              </a:ext>
            </a:extLst>
          </p:cNvPr>
          <p:cNvSpPr/>
          <p:nvPr/>
        </p:nvSpPr>
        <p:spPr>
          <a:xfrm>
            <a:off x="6377553" y="1780674"/>
            <a:ext cx="4315561" cy="736321"/>
          </a:xfrm>
          <a:prstGeom prst="round2SameRect">
            <a:avLst/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7EC682-64F2-4DAB-AB63-540441E5DB9D}"/>
              </a:ext>
            </a:extLst>
          </p:cNvPr>
          <p:cNvSpPr/>
          <p:nvPr/>
        </p:nvSpPr>
        <p:spPr>
          <a:xfrm>
            <a:off x="1363134" y="2473096"/>
            <a:ext cx="9329980" cy="3902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9B2000C-8A88-4BC9-8378-506758A5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2" y="127012"/>
            <a:ext cx="11965497" cy="1231900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Specification of QM2-2P10G1TB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440388"/>
              </p:ext>
            </p:extLst>
          </p:nvPr>
        </p:nvGraphicFramePr>
        <p:xfrm>
          <a:off x="1371600" y="1955051"/>
          <a:ext cx="9329980" cy="421653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60176">
                  <a:extLst>
                    <a:ext uri="{9D8B030D-6E8A-4147-A177-3AD203B41FA5}">
                      <a16:colId xmlns:a16="http://schemas.microsoft.com/office/drawing/2014/main" val="1877592190"/>
                    </a:ext>
                  </a:extLst>
                </a:gridCol>
                <a:gridCol w="6369804">
                  <a:extLst>
                    <a:ext uri="{9D8B030D-6E8A-4147-A177-3AD203B41FA5}">
                      <a16:colId xmlns:a16="http://schemas.microsoft.com/office/drawing/2014/main" val="4274468073"/>
                    </a:ext>
                  </a:extLst>
                </a:gridCol>
              </a:tblGrid>
              <a:tr h="504294">
                <a:tc>
                  <a:txBody>
                    <a:bodyPr/>
                    <a:lstStyle/>
                    <a:p>
                      <a:endParaRPr lang="zh-TW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4142376"/>
                  </a:ext>
                </a:extLst>
              </a:tr>
              <a:tr h="441404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Ethernet controller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Marvell AQC113C; 5-speed</a:t>
                      </a:r>
                      <a:endParaRPr lang="zh-TW" sz="1600" b="0" i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9013169"/>
                  </a:ext>
                </a:extLst>
              </a:tr>
              <a:tr h="369824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LAN port count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10GBASE-T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3400819"/>
                  </a:ext>
                </a:extLst>
              </a:tr>
              <a:tr h="308446"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M.2 SSD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  <a:tabLst>
                          <a:tab pos="1617663" algn="l"/>
                        </a:tabLst>
                      </a:pPr>
                      <a:r>
                        <a:rPr lang="en-US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 x M.2 2280 PCIe Gen3 NVMe SSD slots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9056276"/>
                  </a:ext>
                </a:extLst>
              </a:tr>
              <a:tr h="257011"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  PCIe total bandwidth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  <a:tabLst>
                          <a:tab pos="1617663" algn="l"/>
                        </a:tabLst>
                      </a:pPr>
                      <a:r>
                        <a:rPr lang="zh-TW" alt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Gen3 x</a:t>
                      </a:r>
                      <a:r>
                        <a:rPr lang="en-US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8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7153459"/>
                  </a:ext>
                </a:extLst>
              </a:tr>
              <a:tr h="134138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zh-TW" altLang="en-US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Dimensions</a:t>
                      </a:r>
                      <a:endParaRPr lang="zh-TW" altLang="en-US" sz="16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152.65 x 68.9 x 18.9 </a:t>
                      </a:r>
                      <a:r>
                        <a:rPr lang="zh-TW" sz="1600" b="0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(mm)</a:t>
                      </a:r>
                      <a:endParaRPr lang="zh-TW" sz="1600" b="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9622808"/>
                  </a:ext>
                </a:extLst>
              </a:tr>
              <a:tr h="132710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Transmission speed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  <a:tabLst>
                          <a:tab pos="719138" algn="l"/>
                        </a:tabLst>
                      </a:pPr>
                      <a:r>
                        <a:rPr lang="en-US" altLang="zh-TW" sz="1600" b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10Gbps/5Gbps/2.5Gbps/1Gbps/100Mbps</a:t>
                      </a:r>
                      <a:endParaRPr lang="zh-TW" sz="16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888723"/>
                  </a:ext>
                </a:extLst>
              </a:tr>
              <a:tr h="788506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Supported OS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0" lvl="0" indent="-18000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QTS/QuTS hero 4.5.3 or later</a:t>
                      </a:r>
                      <a:endParaRPr lang="en-US" altLang="zh-TW" sz="1600" b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1800000" lvl="0" indent="-18000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10</a:t>
                      </a:r>
                      <a:r>
                        <a:rPr lang="zh-TW" altLang="en-US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11 (64bit) </a:t>
                      </a:r>
                    </a:p>
                    <a:p>
                      <a:pPr marL="1800000" lvl="0" indent="-180000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Linux</a:t>
                      </a:r>
                    </a:p>
                    <a:p>
                      <a:pPr marL="1800000" lvl="0" indent="0" algn="l">
                        <a:buClr>
                          <a:srgbClr val="000000"/>
                        </a:buClr>
                        <a:buFont typeface="Arial,Sans-Serif"/>
                        <a:buNone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  <a:hlinkClick r:id="rId2"/>
                        </a:rPr>
                        <a:t>Drivers</a:t>
                      </a: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are required for Windows and Linux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8495201"/>
                  </a:ext>
                </a:extLst>
              </a:tr>
              <a:tr h="493097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zh-TW" altLang="en-US" sz="1600" b="1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</a:t>
                      </a:r>
                      <a:r>
                        <a:rPr lang="en-US" altLang="zh-TW" sz="1600" b="1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Package content</a:t>
                      </a:r>
                      <a:endParaRPr lang="zh-TW" altLang="en-US" sz="16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x QM2</a:t>
                      </a:r>
                      <a:r>
                        <a:rPr lang="zh-TW" altLang="en-US" sz="16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；</a:t>
                      </a:r>
                      <a:r>
                        <a:rPr lang="en-US" altLang="zh-TW" sz="16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x QIG</a:t>
                      </a:r>
                      <a:r>
                        <a:rPr lang="zh-TW" altLang="en-US" sz="16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；</a:t>
                      </a:r>
                      <a:r>
                        <a:rPr lang="en-US" altLang="zh-TW" sz="1600" b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3 x bracket (pre-installed half-height bracket)</a:t>
                      </a:r>
                      <a:endParaRPr lang="zh-TW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27366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D4CB3986-F107-4FEB-B2BC-348DC06DED60}"/>
              </a:ext>
            </a:extLst>
          </p:cNvPr>
          <p:cNvSpPr txBox="1"/>
          <p:nvPr/>
        </p:nvSpPr>
        <p:spPr>
          <a:xfrm>
            <a:off x="6495737" y="1876957"/>
            <a:ext cx="3776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zh-TW" altLang="en-US" sz="28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</a:t>
            </a:r>
            <a:r>
              <a:rPr lang="en-US" altLang="zh-TW" sz="28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2P10G1TB</a:t>
            </a:r>
            <a:endParaRPr lang="zh-TW" altLang="en-US" sz="28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图片 57">
            <a:extLst>
              <a:ext uri="{FF2B5EF4-FFF2-40B4-BE49-F238E27FC236}">
                <a16:creationId xmlns:a16="http://schemas.microsoft.com/office/drawing/2014/main" id="{7C2C6482-FB43-43C4-8CF2-18DF502C4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2098136" y="4504759"/>
            <a:ext cx="4279555" cy="216232"/>
          </a:xfrm>
          <a:prstGeom prst="rect">
            <a:avLst/>
          </a:prstGeom>
        </p:spPr>
      </p:pic>
      <p:pic>
        <p:nvPicPr>
          <p:cNvPr id="12" name="圖片 11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FDF2DECF-E07E-0241-A8E6-00F8D0925B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048" y="1342814"/>
            <a:ext cx="3157856" cy="197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93777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6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C8336363-7CEE-4539-BC23-1B67A5ECAA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700" y="4220096"/>
            <a:ext cx="3527869" cy="2203403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Your best partner !</a:t>
            </a:r>
            <a:b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Upgrade your NAS with QM2 </a:t>
            </a:r>
            <a:endParaRPr lang="zh-TW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" name="圖片 15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258899EC-15C8-4810-805A-22F296A91F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319" y="2045135"/>
            <a:ext cx="3490700" cy="2174961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69BDE2F-1931-CA4E-A139-AAF7B2EF3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071" y="4440388"/>
            <a:ext cx="3693342" cy="230833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B235468-900F-834B-935D-CEC468C6C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904" y="3375182"/>
            <a:ext cx="3881677" cy="2426048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8851E16-F338-A047-AFC2-69459FBBF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522" y="2471326"/>
            <a:ext cx="3824439" cy="2390274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3BFD35A-1E45-1F46-B05E-E8FC33520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284" y="1487711"/>
            <a:ext cx="3881677" cy="2426048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B4243FA-CDD5-4414-8885-FFB749F9AB10}"/>
              </a:ext>
            </a:extLst>
          </p:cNvPr>
          <p:cNvSpPr txBox="1"/>
          <p:nvPr/>
        </p:nvSpPr>
        <p:spPr>
          <a:xfrm>
            <a:off x="10060305" y="4921079"/>
            <a:ext cx="15156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TS-873A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9261C11-8E77-4888-9ED0-139A4600B142}"/>
              </a:ext>
            </a:extLst>
          </p:cNvPr>
          <p:cNvSpPr txBox="1"/>
          <p:nvPr/>
        </p:nvSpPr>
        <p:spPr>
          <a:xfrm>
            <a:off x="9691226" y="2679416"/>
            <a:ext cx="15156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6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73A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AA640D8-1D41-4C42-9B63-D87144AD88F4}"/>
              </a:ext>
            </a:extLst>
          </p:cNvPr>
          <p:cNvSpPr txBox="1"/>
          <p:nvPr/>
        </p:nvSpPr>
        <p:spPr>
          <a:xfrm>
            <a:off x="4839724" y="4420709"/>
            <a:ext cx="18574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TS-464U</a:t>
            </a:r>
          </a:p>
          <a:p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TS-464U-RP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A6DF50E-AF06-C44C-992B-D4F3996B6A57}"/>
              </a:ext>
            </a:extLst>
          </p:cNvPr>
          <p:cNvSpPr txBox="1"/>
          <p:nvPr/>
        </p:nvSpPr>
        <p:spPr>
          <a:xfrm>
            <a:off x="4839724" y="3557175"/>
            <a:ext cx="18574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TS-1264U-RP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D6CAD31-188C-DF42-9DFB-F77413174AFC}"/>
              </a:ext>
            </a:extLst>
          </p:cNvPr>
          <p:cNvSpPr txBox="1"/>
          <p:nvPr/>
        </p:nvSpPr>
        <p:spPr>
          <a:xfrm>
            <a:off x="4839724" y="2679416"/>
            <a:ext cx="18574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TS-464eU</a:t>
            </a:r>
            <a:endParaRPr 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53DA590-BE35-004C-9BA0-FD75BFE83EDB}"/>
              </a:ext>
            </a:extLst>
          </p:cNvPr>
          <p:cNvSpPr txBox="1"/>
          <p:nvPr/>
        </p:nvSpPr>
        <p:spPr>
          <a:xfrm>
            <a:off x="4839724" y="5456301"/>
            <a:ext cx="18574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TS-864eU</a:t>
            </a:r>
            <a:b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TS-864eU-RP</a:t>
            </a:r>
            <a:endParaRPr lang="zh-TW" alt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54640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7D50F201-E9D3-499D-B54F-3748EE967D1F}"/>
              </a:ext>
            </a:extLst>
          </p:cNvPr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0AC3CAAC-2760-4015-B6B1-4DD337272E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679" y="44109"/>
            <a:ext cx="6557849" cy="3772383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A23A9859-1DB8-40CB-B81C-9F0AC4B70902}"/>
              </a:ext>
            </a:extLst>
          </p:cNvPr>
          <p:cNvGrpSpPr/>
          <p:nvPr/>
        </p:nvGrpSpPr>
        <p:grpSpPr>
          <a:xfrm>
            <a:off x="1566915" y="2978483"/>
            <a:ext cx="4146691" cy="2842894"/>
            <a:chOff x="1566915" y="2978483"/>
            <a:chExt cx="4146691" cy="2842894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CD475344-0866-4C7E-936A-F76B1E3F3800}"/>
                </a:ext>
              </a:extLst>
            </p:cNvPr>
            <p:cNvGrpSpPr/>
            <p:nvPr/>
          </p:nvGrpSpPr>
          <p:grpSpPr>
            <a:xfrm>
              <a:off x="1566915" y="2978483"/>
              <a:ext cx="3842212" cy="2447828"/>
              <a:chOff x="1531425" y="2362200"/>
              <a:chExt cx="3842212" cy="3100095"/>
            </a:xfrm>
          </p:grpSpPr>
          <p:cxnSp>
            <p:nvCxnSpPr>
              <p:cNvPr id="24" name="直線接點 23">
                <a:extLst>
                  <a:ext uri="{FF2B5EF4-FFF2-40B4-BE49-F238E27FC236}">
                    <a16:creationId xmlns:a16="http://schemas.microsoft.com/office/drawing/2014/main" id="{2D85EEAC-3291-4DF6-BBF8-4AA51ED3BE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867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CEB316B1-65B4-4DFC-A12C-BDFC043688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309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>
                <a:extLst>
                  <a:ext uri="{FF2B5EF4-FFF2-40B4-BE49-F238E27FC236}">
                    <a16:creationId xmlns:a16="http://schemas.microsoft.com/office/drawing/2014/main" id="{865F05DD-C71E-43C2-BB58-180810B42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51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>
                <a:extLst>
                  <a:ext uri="{FF2B5EF4-FFF2-40B4-BE49-F238E27FC236}">
                    <a16:creationId xmlns:a16="http://schemas.microsoft.com/office/drawing/2014/main" id="{BF26D39F-A713-43FB-B985-F02ACE381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5193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27F8549A-573B-4C66-B389-F3C40CD64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1425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>
                <a:extLst>
                  <a:ext uri="{FF2B5EF4-FFF2-40B4-BE49-F238E27FC236}">
                    <a16:creationId xmlns:a16="http://schemas.microsoft.com/office/drawing/2014/main" id="{AB3A8C87-9B74-4D06-B6AC-EDC156B290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637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6A2D40AA-1356-48D3-8192-E14BB43C7E69}"/>
                </a:ext>
              </a:extLst>
            </p:cNvPr>
            <p:cNvSpPr txBox="1"/>
            <p:nvPr/>
          </p:nvSpPr>
          <p:spPr>
            <a:xfrm>
              <a:off x="2030877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200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EBF7B18D-29E2-451A-8414-4F343179E174}"/>
                </a:ext>
              </a:extLst>
            </p:cNvPr>
            <p:cNvSpPr txBox="1"/>
            <p:nvPr/>
          </p:nvSpPr>
          <p:spPr>
            <a:xfrm>
              <a:off x="2799319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400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A060D415-C880-4EEE-A261-41CC9CCE0089}"/>
                </a:ext>
              </a:extLst>
            </p:cNvPr>
            <p:cNvSpPr txBox="1"/>
            <p:nvPr/>
          </p:nvSpPr>
          <p:spPr>
            <a:xfrm>
              <a:off x="3594278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600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41F562C-88A2-44E5-905A-2B93C1BD0822}"/>
                </a:ext>
              </a:extLst>
            </p:cNvPr>
            <p:cNvSpPr txBox="1"/>
            <p:nvPr/>
          </p:nvSpPr>
          <p:spPr>
            <a:xfrm>
              <a:off x="4336203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800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EE83892F-640F-437D-A618-DA07470FAA4F}"/>
                </a:ext>
              </a:extLst>
            </p:cNvPr>
            <p:cNvSpPr txBox="1"/>
            <p:nvPr/>
          </p:nvSpPr>
          <p:spPr>
            <a:xfrm>
              <a:off x="5104647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1000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48BCF0ED-83ED-4C89-B6C1-70132ACCD956}"/>
              </a:ext>
            </a:extLst>
          </p:cNvPr>
          <p:cNvSpPr/>
          <p:nvPr/>
        </p:nvSpPr>
        <p:spPr>
          <a:xfrm>
            <a:off x="1584664" y="3185978"/>
            <a:ext cx="3924872" cy="584538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FD48F4-A18C-4EFC-B6A4-36079E53E730}"/>
              </a:ext>
            </a:extLst>
          </p:cNvPr>
          <p:cNvSpPr/>
          <p:nvPr/>
        </p:nvSpPr>
        <p:spPr>
          <a:xfrm>
            <a:off x="1584664" y="4217042"/>
            <a:ext cx="3973103" cy="584538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834" y="195263"/>
            <a:ext cx="9118332" cy="12319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QM2-2P10G1TB 10GbE transfer speed with M.2 NVMe SSD 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5E07D979-E335-480F-B1EE-703AE02D48E4}"/>
              </a:ext>
            </a:extLst>
          </p:cNvPr>
          <p:cNvSpPr txBox="1"/>
          <p:nvPr/>
        </p:nvSpPr>
        <p:spPr>
          <a:xfrm>
            <a:off x="5557768" y="3205446"/>
            <a:ext cx="207689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Download: </a:t>
            </a:r>
          </a:p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1,150MB/s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BF623EBA-4D99-4EED-AC81-77F41EB056F1}"/>
              </a:ext>
            </a:extLst>
          </p:cNvPr>
          <p:cNvSpPr txBox="1"/>
          <p:nvPr/>
        </p:nvSpPr>
        <p:spPr>
          <a:xfrm>
            <a:off x="5652346" y="4242783"/>
            <a:ext cx="207689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Upload: </a:t>
            </a:r>
          </a:p>
          <a:p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1,156MB/s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47" b="13683"/>
          <a:stretch/>
        </p:blipFill>
        <p:spPr>
          <a:xfrm>
            <a:off x="9066677" y="3337601"/>
            <a:ext cx="3125323" cy="3809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852BDE-7CF8-884F-8086-526B70E72FC8}"/>
              </a:ext>
            </a:extLst>
          </p:cNvPr>
          <p:cNvSpPr txBox="1"/>
          <p:nvPr/>
        </p:nvSpPr>
        <p:spPr>
          <a:xfrm>
            <a:off x="8404150" y="1653814"/>
            <a:ext cx="3309796" cy="13680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100"/>
              </a:spcBef>
            </a:pPr>
            <a:r>
              <a:rPr lang="en-US" altLang="zh-TW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Tested in QNAP Lab</a:t>
            </a:r>
            <a:r>
              <a:rPr lang="zh-TW" altLang="en-US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：</a:t>
            </a:r>
            <a:br>
              <a:rPr lang="zh-TW" altLang="en-US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PC: Intel® Core™ i7-6700 3.40GHz. Windows Server 2019. 64 GB memory. 10GbE NIC:X550</a:t>
            </a:r>
            <a:br>
              <a:rPr lang="en" altLang="zh-TW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NAS: </a:t>
            </a:r>
            <a:br>
              <a:rPr lang="en" altLang="zh-TW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TVS-1282T, 4.5.3.1275, Samsung SSD850 Pro 512GB x 6 (RAID 0), 32 GB(8GB*4) memory, 10GbE NIC: QM2-2P10G1TB </a:t>
            </a:r>
            <a:endParaRPr lang="zh-CN" altLang="en-US" sz="100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7413D27-CFE0-EB4E-8862-31C1B55BA117}"/>
              </a:ext>
            </a:extLst>
          </p:cNvPr>
          <p:cNvSpPr txBox="1"/>
          <p:nvPr/>
        </p:nvSpPr>
        <p:spPr>
          <a:xfrm>
            <a:off x="1748905" y="2440323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 file transfer (10</a:t>
            </a: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 file, with M.2 NVMe SSD)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TextBox 21">
            <a:extLst>
              <a:ext uri="{FF2B5EF4-FFF2-40B4-BE49-F238E27FC236}">
                <a16:creationId xmlns:a16="http://schemas.microsoft.com/office/drawing/2014/main" id="{DE14FFF7-55DF-4A16-ACD1-280B41943A5F}"/>
              </a:ext>
            </a:extLst>
          </p:cNvPr>
          <p:cNvSpPr txBox="1"/>
          <p:nvPr/>
        </p:nvSpPr>
        <p:spPr>
          <a:xfrm>
            <a:off x="6396249" y="5491329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MB/s</a:t>
            </a:r>
          </a:p>
        </p:txBody>
      </p:sp>
      <p:sp>
        <p:nvSpPr>
          <p:cNvPr id="42" name="TextBox 21">
            <a:extLst>
              <a:ext uri="{FF2B5EF4-FFF2-40B4-BE49-F238E27FC236}">
                <a16:creationId xmlns:a16="http://schemas.microsoft.com/office/drawing/2014/main" id="{9F3312B5-9AA3-4688-AEEE-F04B9738DCB9}"/>
              </a:ext>
            </a:extLst>
          </p:cNvPr>
          <p:cNvSpPr txBox="1"/>
          <p:nvPr/>
        </p:nvSpPr>
        <p:spPr>
          <a:xfrm>
            <a:off x="259895" y="3795109"/>
            <a:ext cx="121610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TW" sz="20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10GbE</a:t>
            </a: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E57A0B0D-F865-4DF3-A844-1B1F32C59785}"/>
              </a:ext>
            </a:extLst>
          </p:cNvPr>
          <p:cNvGrpSpPr/>
          <p:nvPr/>
        </p:nvGrpSpPr>
        <p:grpSpPr>
          <a:xfrm>
            <a:off x="1494919" y="2223771"/>
            <a:ext cx="5561519" cy="3267557"/>
            <a:chOff x="2179788" y="-317915"/>
            <a:chExt cx="5561519" cy="5849432"/>
          </a:xfrm>
        </p:grpSpPr>
        <p:sp>
          <p:nvSpPr>
            <p:cNvPr id="44" name="箭號: 向左 43">
              <a:extLst>
                <a:ext uri="{FF2B5EF4-FFF2-40B4-BE49-F238E27FC236}">
                  <a16:creationId xmlns:a16="http://schemas.microsoft.com/office/drawing/2014/main" id="{65230D4D-BB91-4193-92A5-E26B12B7D1A0}"/>
                </a:ext>
              </a:extLst>
            </p:cNvPr>
            <p:cNvSpPr/>
            <p:nvPr/>
          </p:nvSpPr>
          <p:spPr>
            <a:xfrm rot="5400000">
              <a:off x="-665601" y="2527474"/>
              <a:ext cx="5797457" cy="106680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" name="箭號: 向左 44">
              <a:extLst>
                <a:ext uri="{FF2B5EF4-FFF2-40B4-BE49-F238E27FC236}">
                  <a16:creationId xmlns:a16="http://schemas.microsoft.com/office/drawing/2014/main" id="{42A3697A-6CE0-4DAB-97F5-ED1E4B8E7BD0}"/>
                </a:ext>
              </a:extLst>
            </p:cNvPr>
            <p:cNvSpPr/>
            <p:nvPr/>
          </p:nvSpPr>
          <p:spPr>
            <a:xfrm rot="10800000">
              <a:off x="2216028" y="5363854"/>
              <a:ext cx="5525279" cy="167663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430671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408ACCE-F775-4FC2-B4B8-E304999BA2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GB</a:t>
            </a: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檔案傳輸</a:t>
            </a:r>
          </a:p>
          <a:p>
            <a:pPr marL="0" indent="0">
              <a:buNone/>
            </a:pP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 x M.2 SSD RAID 0 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透過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2.5GbE 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傳輸</a:t>
            </a:r>
          </a:p>
        </p:txBody>
      </p:sp>
      <p:pic>
        <p:nvPicPr>
          <p:cNvPr id="10" name="圖片 9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BEA905A-BAF4-4B0B-8AD2-A96824FF70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758" y="3605000"/>
            <a:ext cx="2975358" cy="1357181"/>
          </a:xfrm>
          <a:prstGeom prst="rect">
            <a:avLst/>
          </a:prstGeom>
        </p:spPr>
      </p:pic>
      <p:sp>
        <p:nvSpPr>
          <p:cNvPr id="16" name="橢圓 15" hidden="1">
            <a:extLst>
              <a:ext uri="{FF2B5EF4-FFF2-40B4-BE49-F238E27FC236}">
                <a16:creationId xmlns:a16="http://schemas.microsoft.com/office/drawing/2014/main" id="{89FAE761-B86C-4EF6-BCDF-EE264FE5AEC5}"/>
              </a:ext>
            </a:extLst>
          </p:cNvPr>
          <p:cNvSpPr/>
          <p:nvPr/>
        </p:nvSpPr>
        <p:spPr>
          <a:xfrm>
            <a:off x="3434292" y="5389339"/>
            <a:ext cx="79375" cy="79375"/>
          </a:xfrm>
          <a:prstGeom prst="ellipse">
            <a:avLst/>
          </a:prstGeom>
          <a:gradFill>
            <a:gsLst>
              <a:gs pos="0">
                <a:srgbClr val="E927D2"/>
              </a:gs>
              <a:gs pos="100000">
                <a:srgbClr val="00B0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ED378980-0EEE-477C-AAD3-A2039DE83DE6}"/>
              </a:ext>
            </a:extLst>
          </p:cNvPr>
          <p:cNvSpPr/>
          <p:nvPr/>
        </p:nvSpPr>
        <p:spPr>
          <a:xfrm>
            <a:off x="-1036108" y="4440014"/>
            <a:ext cx="79375" cy="79375"/>
          </a:xfrm>
          <a:prstGeom prst="ellipse">
            <a:avLst/>
          </a:prstGeom>
          <a:gradFill>
            <a:gsLst>
              <a:gs pos="0">
                <a:srgbClr val="E927D2"/>
              </a:gs>
              <a:gs pos="100000">
                <a:srgbClr val="00B0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3BF689D3-6F3F-4FB7-BA34-F7DBCBA84D95}"/>
              </a:ext>
            </a:extLst>
          </p:cNvPr>
          <p:cNvCxnSpPr>
            <a:cxnSpLocks/>
          </p:cNvCxnSpPr>
          <p:nvPr/>
        </p:nvCxnSpPr>
        <p:spPr>
          <a:xfrm>
            <a:off x="1733758" y="3429000"/>
            <a:ext cx="297535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4E4446F4-71DE-461E-B677-1C0F5956582C}"/>
              </a:ext>
            </a:extLst>
          </p:cNvPr>
          <p:cNvCxnSpPr>
            <a:cxnSpLocks/>
          </p:cNvCxnSpPr>
          <p:nvPr/>
        </p:nvCxnSpPr>
        <p:spPr>
          <a:xfrm>
            <a:off x="1733758" y="5143110"/>
            <a:ext cx="297535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 hidden="1">
            <a:extLst>
              <a:ext uri="{FF2B5EF4-FFF2-40B4-BE49-F238E27FC236}">
                <a16:creationId xmlns:a16="http://schemas.microsoft.com/office/drawing/2014/main" id="{F85861A3-A698-4669-B1D1-BDC009DC3322}"/>
              </a:ext>
            </a:extLst>
          </p:cNvPr>
          <p:cNvSpPr/>
          <p:nvPr/>
        </p:nvSpPr>
        <p:spPr>
          <a:xfrm>
            <a:off x="1733758" y="1373012"/>
            <a:ext cx="2975358" cy="1803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Content Placeholder 2" hidden="1">
            <a:extLst>
              <a:ext uri="{FF2B5EF4-FFF2-40B4-BE49-F238E27FC236}">
                <a16:creationId xmlns:a16="http://schemas.microsoft.com/office/drawing/2014/main" id="{3601E0BB-C410-4BE3-9574-33DDD16A8049}"/>
              </a:ext>
            </a:extLst>
          </p:cNvPr>
          <p:cNvSpPr txBox="1">
            <a:spLocks/>
          </p:cNvSpPr>
          <p:nvPr/>
        </p:nvSpPr>
        <p:spPr>
          <a:xfrm>
            <a:off x="1589918" y="1565038"/>
            <a:ext cx="3847497" cy="2037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08000" indent="10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755" indent="107950">
              <a:buFont typeface="Arial" panose="020B0604020202020204" pitchFamily="34" charset="0"/>
              <a:buNone/>
            </a:pPr>
            <a:r>
              <a:rPr lang="en-US" altLang="zh-CN" sz="14400" spc="600">
                <a:solidFill>
                  <a:schemeClr val="bg1"/>
                </a:solidFill>
                <a:latin typeface="Bahnschrift Condensed" panose="020B0502040204020203" pitchFamily="34" charset="0"/>
                <a:sym typeface="Arial" panose="020B0604020202020204" pitchFamily="34" charset="0"/>
              </a:rPr>
              <a:t>LIVE</a:t>
            </a:r>
            <a:endParaRPr lang="zh-CN" altLang="en-US" sz="14400" spc="600">
              <a:solidFill>
                <a:schemeClr val="bg1"/>
              </a:solidFill>
              <a:latin typeface="Bahnschrift Condensed" panose="020B05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6DAF66CD-9F0E-42B4-A578-52EAFEE094C6}"/>
              </a:ext>
            </a:extLst>
          </p:cNvPr>
          <p:cNvSpPr/>
          <p:nvPr/>
        </p:nvSpPr>
        <p:spPr>
          <a:xfrm>
            <a:off x="1733758" y="1772059"/>
            <a:ext cx="2975358" cy="1656941"/>
          </a:xfrm>
          <a:custGeom>
            <a:avLst/>
            <a:gdLst/>
            <a:ahLst/>
            <a:cxnLst/>
            <a:rect l="l" t="t" r="r" b="b"/>
            <a:pathLst>
              <a:path w="2975358" h="1656941">
                <a:moveTo>
                  <a:pt x="2180022" y="173578"/>
                </a:moveTo>
                <a:lnTo>
                  <a:pt x="2180022" y="1471955"/>
                </a:lnTo>
                <a:lnTo>
                  <a:pt x="2268426" y="1471955"/>
                </a:lnTo>
                <a:lnTo>
                  <a:pt x="2349686" y="1471955"/>
                </a:lnTo>
                <a:lnTo>
                  <a:pt x="2737235" y="1471955"/>
                </a:lnTo>
                <a:lnTo>
                  <a:pt x="2737235" y="1311221"/>
                </a:lnTo>
                <a:lnTo>
                  <a:pt x="2349686" y="1311221"/>
                </a:lnTo>
                <a:lnTo>
                  <a:pt x="2349686" y="907599"/>
                </a:lnTo>
                <a:lnTo>
                  <a:pt x="2692586" y="907599"/>
                </a:lnTo>
                <a:lnTo>
                  <a:pt x="2692586" y="746864"/>
                </a:lnTo>
                <a:lnTo>
                  <a:pt x="2349686" y="746864"/>
                </a:lnTo>
                <a:lnTo>
                  <a:pt x="2349686" y="334313"/>
                </a:lnTo>
                <a:lnTo>
                  <a:pt x="2737235" y="334313"/>
                </a:lnTo>
                <a:lnTo>
                  <a:pt x="2737235" y="173578"/>
                </a:lnTo>
                <a:lnTo>
                  <a:pt x="2349686" y="173578"/>
                </a:lnTo>
                <a:lnTo>
                  <a:pt x="2268426" y="173578"/>
                </a:lnTo>
                <a:close/>
                <a:moveTo>
                  <a:pt x="1309080" y="173578"/>
                </a:moveTo>
                <a:lnTo>
                  <a:pt x="1569827" y="1471955"/>
                </a:lnTo>
                <a:lnTo>
                  <a:pt x="1746635" y="1471955"/>
                </a:lnTo>
                <a:lnTo>
                  <a:pt x="2007381" y="173578"/>
                </a:lnTo>
                <a:lnTo>
                  <a:pt x="1830574" y="173578"/>
                </a:lnTo>
                <a:lnTo>
                  <a:pt x="1658231" y="1170132"/>
                </a:lnTo>
                <a:lnTo>
                  <a:pt x="1485888" y="173578"/>
                </a:lnTo>
                <a:close/>
                <a:moveTo>
                  <a:pt x="968561" y="173578"/>
                </a:moveTo>
                <a:lnTo>
                  <a:pt x="968561" y="1471955"/>
                </a:lnTo>
                <a:lnTo>
                  <a:pt x="1138225" y="1471955"/>
                </a:lnTo>
                <a:lnTo>
                  <a:pt x="1138225" y="173578"/>
                </a:lnTo>
                <a:close/>
                <a:moveTo>
                  <a:pt x="217872" y="173578"/>
                </a:moveTo>
                <a:lnTo>
                  <a:pt x="217872" y="1471955"/>
                </a:lnTo>
                <a:lnTo>
                  <a:pt x="308955" y="1471955"/>
                </a:lnTo>
                <a:lnTo>
                  <a:pt x="387536" y="1471955"/>
                </a:lnTo>
                <a:lnTo>
                  <a:pt x="757225" y="1471955"/>
                </a:lnTo>
                <a:lnTo>
                  <a:pt x="757225" y="1311221"/>
                </a:lnTo>
                <a:lnTo>
                  <a:pt x="387536" y="1311221"/>
                </a:lnTo>
                <a:lnTo>
                  <a:pt x="387536" y="173578"/>
                </a:lnTo>
                <a:close/>
                <a:moveTo>
                  <a:pt x="0" y="0"/>
                </a:moveTo>
                <a:lnTo>
                  <a:pt x="2975358" y="0"/>
                </a:lnTo>
                <a:lnTo>
                  <a:pt x="2975358" y="1656941"/>
                </a:lnTo>
                <a:lnTo>
                  <a:pt x="0" y="16569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1147682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68EC7DC5-C052-429F-A7B3-05FEA1F4ABAA}"/>
              </a:ext>
            </a:extLst>
          </p:cNvPr>
          <p:cNvSpPr/>
          <p:nvPr/>
        </p:nvSpPr>
        <p:spPr>
          <a:xfrm>
            <a:off x="0" y="4002704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31FD142-61CF-4973-A426-3945659C64AD}"/>
              </a:ext>
            </a:extLst>
          </p:cNvPr>
          <p:cNvSpPr txBox="1"/>
          <p:nvPr/>
        </p:nvSpPr>
        <p:spPr>
          <a:xfrm>
            <a:off x="1039528" y="2383633"/>
            <a:ext cx="3742758" cy="37355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Most of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SSD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are moving to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these years, Seagate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WD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Samsung have announced PCIe Gen4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M.2 SSD, provides PCIe Gen4 x4 per M.2 SSD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for over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7000MB/s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performance. It helps you to expand storage on your NAS, PC and laptop with QM2 series.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4" name="標題 13" hidden="1">
            <a:extLst>
              <a:ext uri="{FF2B5EF4-FFF2-40B4-BE49-F238E27FC236}">
                <a16:creationId xmlns:a16="http://schemas.microsoft.com/office/drawing/2014/main" id="{E0D262C7-5D59-4F38-A02F-52E276010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78FE507-257D-4340-9914-0472FE10BBD1}"/>
              </a:ext>
            </a:extLst>
          </p:cNvPr>
          <p:cNvSpPr/>
          <p:nvPr/>
        </p:nvSpPr>
        <p:spPr>
          <a:xfrm>
            <a:off x="6171618" y="2701751"/>
            <a:ext cx="4615543" cy="913252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8GB/s</a:t>
            </a:r>
            <a:endParaRPr kumimoji="1" lang="zh-TW" altLang="en-US" sz="3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EF83654-9156-CB41-8BD4-FEC6E2F5EA7D}"/>
              </a:ext>
            </a:extLst>
          </p:cNvPr>
          <p:cNvSpPr/>
          <p:nvPr/>
        </p:nvSpPr>
        <p:spPr>
          <a:xfrm>
            <a:off x="6171619" y="3975658"/>
            <a:ext cx="2322286" cy="913252"/>
          </a:xfrm>
          <a:prstGeom prst="rect">
            <a:avLst/>
          </a:prstGeom>
          <a:gradFill>
            <a:gsLst>
              <a:gs pos="100000">
                <a:srgbClr val="00B4C9"/>
              </a:gs>
              <a:gs pos="0">
                <a:srgbClr val="009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4GB/s</a:t>
            </a:r>
            <a:endParaRPr kumimoji="1"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6388B06-9691-3945-B6E1-3BD436EF84C8}"/>
              </a:ext>
            </a:extLst>
          </p:cNvPr>
          <p:cNvSpPr txBox="1"/>
          <p:nvPr/>
        </p:nvSpPr>
        <p:spPr>
          <a:xfrm>
            <a:off x="5013653" y="297371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4.0</a:t>
            </a:r>
            <a:endParaRPr kumimoji="1" lang="zh-TW" altLang="en-US" b="1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2560F49-A822-E54E-AA20-C188B9D74349}"/>
              </a:ext>
            </a:extLst>
          </p:cNvPr>
          <p:cNvSpPr txBox="1"/>
          <p:nvPr/>
        </p:nvSpPr>
        <p:spPr>
          <a:xfrm>
            <a:off x="5013652" y="424761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</a:t>
            </a:r>
            <a:endParaRPr kumimoji="1"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B876259-FA13-1D4A-BF1F-B02E409E4081}"/>
              </a:ext>
            </a:extLst>
          </p:cNvPr>
          <p:cNvSpPr txBox="1"/>
          <p:nvPr/>
        </p:nvSpPr>
        <p:spPr>
          <a:xfrm>
            <a:off x="10470232" y="549545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Bandwidth</a:t>
            </a:r>
            <a:endParaRPr kumimoji="1"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" name="直線接點 11" hidden="1">
            <a:extLst>
              <a:ext uri="{FF2B5EF4-FFF2-40B4-BE49-F238E27FC236}">
                <a16:creationId xmlns:a16="http://schemas.microsoft.com/office/drawing/2014/main" id="{D841A3DF-64A4-954E-97B7-2193001D900B}"/>
              </a:ext>
            </a:extLst>
          </p:cNvPr>
          <p:cNvCxnSpPr>
            <a:cxnSpLocks/>
          </p:cNvCxnSpPr>
          <p:nvPr/>
        </p:nvCxnSpPr>
        <p:spPr>
          <a:xfrm>
            <a:off x="6171618" y="2309682"/>
            <a:ext cx="0" cy="3133979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 hidden="1">
            <a:extLst>
              <a:ext uri="{FF2B5EF4-FFF2-40B4-BE49-F238E27FC236}">
                <a16:creationId xmlns:a16="http://schemas.microsoft.com/office/drawing/2014/main" id="{997BFF41-D2DE-C74E-8665-7E1C9F0C909C}"/>
              </a:ext>
            </a:extLst>
          </p:cNvPr>
          <p:cNvCxnSpPr>
            <a:cxnSpLocks/>
          </p:cNvCxnSpPr>
          <p:nvPr/>
        </p:nvCxnSpPr>
        <p:spPr>
          <a:xfrm flipH="1">
            <a:off x="6171618" y="5445836"/>
            <a:ext cx="4980852" cy="0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8CA6DE1-7543-3F42-8D36-6BD1335D104C}"/>
              </a:ext>
            </a:extLst>
          </p:cNvPr>
          <p:cNvSpPr txBox="1">
            <a:spLocks/>
          </p:cNvSpPr>
          <p:nvPr/>
        </p:nvSpPr>
        <p:spPr>
          <a:xfrm>
            <a:off x="1039528" y="339836"/>
            <a:ext cx="10112942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PCIe Gen4 </a:t>
            </a:r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M.2 SSD is getting popular on market in 2022</a:t>
            </a:r>
            <a:endParaRPr lang="en-US" sz="4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箭號: 向左 18">
            <a:extLst>
              <a:ext uri="{FF2B5EF4-FFF2-40B4-BE49-F238E27FC236}">
                <a16:creationId xmlns:a16="http://schemas.microsoft.com/office/drawing/2014/main" id="{8300D906-CA10-400F-8005-BAB6FF827B49}"/>
              </a:ext>
            </a:extLst>
          </p:cNvPr>
          <p:cNvSpPr/>
          <p:nvPr/>
        </p:nvSpPr>
        <p:spPr>
          <a:xfrm rot="5400000">
            <a:off x="4514700" y="3733953"/>
            <a:ext cx="3269279" cy="106680"/>
          </a:xfrm>
          <a:prstGeom prst="leftArrow">
            <a:avLst>
              <a:gd name="adj1" fmla="val 50000"/>
              <a:gd name="adj2" fmla="val 92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箭號: 向左 19">
            <a:extLst>
              <a:ext uri="{FF2B5EF4-FFF2-40B4-BE49-F238E27FC236}">
                <a16:creationId xmlns:a16="http://schemas.microsoft.com/office/drawing/2014/main" id="{84E7924B-02EC-4695-89D7-80A70C65CFD9}"/>
              </a:ext>
            </a:extLst>
          </p:cNvPr>
          <p:cNvSpPr/>
          <p:nvPr/>
        </p:nvSpPr>
        <p:spPr>
          <a:xfrm rot="10800000">
            <a:off x="6132241" y="5357309"/>
            <a:ext cx="5525279" cy="93658"/>
          </a:xfrm>
          <a:prstGeom prst="leftArrow">
            <a:avLst>
              <a:gd name="adj1" fmla="val 50000"/>
              <a:gd name="adj2" fmla="val 92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74547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B221F191-08BF-47F4-AE4F-50AED4B93D77}"/>
              </a:ext>
            </a:extLst>
          </p:cNvPr>
          <p:cNvSpPr/>
          <p:nvPr/>
        </p:nvSpPr>
        <p:spPr>
          <a:xfrm>
            <a:off x="0" y="4002704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02B76F0-9C9E-4140-A011-5AF928386B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44" y="1368118"/>
            <a:ext cx="4402625" cy="2751151"/>
          </a:xfrm>
          <a:prstGeom prst="rect">
            <a:avLst/>
          </a:prstGeom>
          <a:effectLst>
            <a:outerShdw blurRad="304800" dist="266700" dir="8400000" algn="t" rotWithShape="0">
              <a:srgbClr val="002060">
                <a:alpha val="68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94A843E-C336-0F45-A1D5-FA143CAF01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687"/>
          <a:stretch/>
        </p:blipFill>
        <p:spPr>
          <a:xfrm rot="5400000">
            <a:off x="10473686" y="1913940"/>
            <a:ext cx="953536" cy="2104549"/>
          </a:xfrm>
          <a:prstGeom prst="rect">
            <a:avLst/>
          </a:prstGeom>
        </p:spPr>
      </p:pic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DD5C9CC-3079-594A-917A-7104920B92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84" y="3482075"/>
            <a:ext cx="4143639" cy="2589314"/>
          </a:xfrm>
          <a:prstGeom prst="rect">
            <a:avLst/>
          </a:prstGeom>
          <a:effectLst>
            <a:outerShdw blurRad="304800" dist="266700" dir="8400000" algn="t" rotWithShape="0">
              <a:srgbClr val="002060">
                <a:alpha val="68000"/>
              </a:srgb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9D21C280-1B7F-4ECF-9AB5-0F4D2CD43C1B}"/>
              </a:ext>
            </a:extLst>
          </p:cNvPr>
          <p:cNvGrpSpPr/>
          <p:nvPr/>
        </p:nvGrpSpPr>
        <p:grpSpPr>
          <a:xfrm>
            <a:off x="4952268" y="1909364"/>
            <a:ext cx="3232397" cy="1411607"/>
            <a:chOff x="481868" y="7549430"/>
            <a:chExt cx="3232397" cy="14116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F58FA4-75BB-364E-BFFC-30E134C8083E}"/>
                </a:ext>
              </a:extLst>
            </p:cNvPr>
            <p:cNvSpPr txBox="1"/>
            <p:nvPr/>
          </p:nvSpPr>
          <p:spPr>
            <a:xfrm>
              <a:off x="481869" y="7549430"/>
              <a:ext cx="2862370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400" b="1">
                  <a:solidFill>
                    <a:srgbClr val="00CC9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</a:t>
              </a:r>
              <a:r>
                <a:rPr lang="en-US" altLang="zh-TW" sz="2400" b="1">
                  <a:solidFill>
                    <a:srgbClr val="00CC9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M2-2P410G2T</a:t>
              </a:r>
              <a:endParaRPr lang="en-US" sz="2400" b="1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857AA244-6D91-4CAE-978B-BC12C3BF61B3}"/>
                </a:ext>
              </a:extLst>
            </p:cNvPr>
            <p:cNvSpPr txBox="1"/>
            <p:nvPr/>
          </p:nvSpPr>
          <p:spPr>
            <a:xfrm>
              <a:off x="481868" y="7976152"/>
              <a:ext cx="3232397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 x M.2 2280 PCIe </a:t>
              </a:r>
            </a:p>
            <a:p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   Gen4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x4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NVMe SSD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slots 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584D23C2-D06F-8B40-A213-DDB449128AD1}"/>
                </a:ext>
              </a:extLst>
            </p:cNvPr>
            <p:cNvSpPr txBox="1"/>
            <p:nvPr/>
          </p:nvSpPr>
          <p:spPr>
            <a:xfrm>
              <a:off x="481868" y="8622483"/>
              <a:ext cx="3041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Bandwidth:</a:t>
              </a:r>
              <a:r>
                <a:rPr lang="zh-TW" alt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PCIe Gen</a:t>
              </a: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x8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82A0234E-CFE0-4E15-B794-D84C4A0B0FEC}"/>
              </a:ext>
            </a:extLst>
          </p:cNvPr>
          <p:cNvGrpSpPr/>
          <p:nvPr/>
        </p:nvGrpSpPr>
        <p:grpSpPr>
          <a:xfrm>
            <a:off x="4952268" y="3919124"/>
            <a:ext cx="3257736" cy="1438453"/>
            <a:chOff x="9138993" y="7445233"/>
            <a:chExt cx="3257736" cy="1438453"/>
          </a:xfrm>
        </p:grpSpPr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53874CE0-09E6-B843-978E-1825C68414FD}"/>
                </a:ext>
              </a:extLst>
            </p:cNvPr>
            <p:cNvSpPr txBox="1"/>
            <p:nvPr/>
          </p:nvSpPr>
          <p:spPr>
            <a:xfrm>
              <a:off x="9138994" y="7445233"/>
              <a:ext cx="2862370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400" b="1">
                  <a:solidFill>
                    <a:srgbClr val="00CC9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</a:t>
              </a:r>
              <a:r>
                <a:rPr lang="en-US" altLang="zh-TW" sz="2400" b="1">
                  <a:solidFill>
                    <a:srgbClr val="00CC9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M2-2P410G1T</a:t>
              </a:r>
              <a:endParaRPr lang="en-US" sz="2400" b="1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TextBox 22">
              <a:extLst>
                <a:ext uri="{FF2B5EF4-FFF2-40B4-BE49-F238E27FC236}">
                  <a16:creationId xmlns:a16="http://schemas.microsoft.com/office/drawing/2014/main" id="{5E43E5B0-D81B-3247-85C8-B4ABA9C331C9}"/>
                </a:ext>
              </a:extLst>
            </p:cNvPr>
            <p:cNvSpPr txBox="1"/>
            <p:nvPr/>
          </p:nvSpPr>
          <p:spPr>
            <a:xfrm>
              <a:off x="9138993" y="7897482"/>
              <a:ext cx="3257736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 x M.2 2280 PCIe</a:t>
              </a:r>
            </a:p>
            <a:p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   Gen4 x4 NVMe SSD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slots 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1F9ED57D-E3E0-FD43-BD1C-58A0FB9BBA50}"/>
                </a:ext>
              </a:extLst>
            </p:cNvPr>
            <p:cNvSpPr txBox="1"/>
            <p:nvPr/>
          </p:nvSpPr>
          <p:spPr>
            <a:xfrm>
              <a:off x="9138994" y="8545132"/>
              <a:ext cx="2862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Bandwidth:</a:t>
              </a:r>
              <a:r>
                <a:rPr lang="zh-TW" alt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PCIe Gen4 x8</a:t>
              </a: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33AA39AD-8BF6-F848-9D7A-64D05E142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636"/>
          <a:stretch/>
        </p:blipFill>
        <p:spPr>
          <a:xfrm rot="5400000">
            <a:off x="8565521" y="1726512"/>
            <a:ext cx="1059024" cy="2510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973" y="194733"/>
            <a:ext cx="10083452" cy="1231900"/>
          </a:xfrm>
        </p:spPr>
        <p:txBody>
          <a:bodyPr>
            <a:normAutofit fontScale="90000"/>
          </a:bodyPr>
          <a:lstStyle/>
          <a:p>
            <a: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New PCIe Gen4 QM2 combo series</a:t>
            </a:r>
            <a:b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Dual M.2 PCIe Gen4 NVMe SSD + 1 or 2-port 10GbE </a:t>
            </a:r>
            <a:endParaRPr lang="en-US" altLang="zh-TW" sz="4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3389781F-5660-4287-81DF-F7771FC34DE0}"/>
              </a:ext>
            </a:extLst>
          </p:cNvPr>
          <p:cNvSpPr txBox="1"/>
          <p:nvPr/>
        </p:nvSpPr>
        <p:spPr>
          <a:xfrm>
            <a:off x="8210004" y="1794110"/>
            <a:ext cx="3705840" cy="6551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Supplied with </a:t>
            </a:r>
          </a:p>
          <a:p>
            <a:pPr>
              <a:lnSpc>
                <a:spcPts val="2300"/>
              </a:lnSpc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Full-height &amp;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half-height flat bracket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2EE43BE-E5F7-4207-8BAE-D3D24F3BECDA}"/>
              </a:ext>
            </a:extLst>
          </p:cNvPr>
          <p:cNvGrpSpPr/>
          <p:nvPr/>
        </p:nvGrpSpPr>
        <p:grpSpPr>
          <a:xfrm>
            <a:off x="7483479" y="3548470"/>
            <a:ext cx="4402623" cy="4069480"/>
            <a:chOff x="213832" y="1003693"/>
            <a:chExt cx="3745688" cy="346225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F962AD07-D84C-4D1F-99DA-3C792A964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832" y="1358706"/>
              <a:ext cx="3107244" cy="3107242"/>
            </a:xfrm>
            <a:prstGeom prst="rect">
              <a:avLst/>
            </a:prstGeom>
          </p:spPr>
        </p:pic>
        <p:pic>
          <p:nvPicPr>
            <p:cNvPr id="31" name="圖片 30" descr="一張含有 電子用品, 電路 的圖片&#10;&#10;自動產生的描述">
              <a:extLst>
                <a:ext uri="{FF2B5EF4-FFF2-40B4-BE49-F238E27FC236}">
                  <a16:creationId xmlns:a16="http://schemas.microsoft.com/office/drawing/2014/main" id="{EA662A1A-BA4F-40EF-AA5A-219CBA7AA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571" r="22494"/>
            <a:stretch/>
          </p:blipFill>
          <p:spPr>
            <a:xfrm>
              <a:off x="389686" y="1003693"/>
              <a:ext cx="3569834" cy="3308427"/>
            </a:xfrm>
            <a:prstGeom prst="ellipse">
              <a:avLst/>
            </a:prstGeom>
            <a:effectLst>
              <a:softEdge rad="635000"/>
            </a:effectLst>
          </p:spPr>
        </p:pic>
      </p:grpSp>
      <p:sp>
        <p:nvSpPr>
          <p:cNvPr id="32" name="TextBox 21">
            <a:extLst>
              <a:ext uri="{FF2B5EF4-FFF2-40B4-BE49-F238E27FC236}">
                <a16:creationId xmlns:a16="http://schemas.microsoft.com/office/drawing/2014/main" id="{C6D2A86B-3BBE-4D6B-B201-CB7FDF12D485}"/>
              </a:ext>
            </a:extLst>
          </p:cNvPr>
          <p:cNvSpPr txBox="1"/>
          <p:nvPr/>
        </p:nvSpPr>
        <p:spPr>
          <a:xfrm>
            <a:off x="8210004" y="3936046"/>
            <a:ext cx="2667666" cy="3664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Marvell AQC113C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A46BE08F-53E8-E544-AAB7-358A211ECD98}"/>
              </a:ext>
            </a:extLst>
          </p:cNvPr>
          <p:cNvSpPr txBox="1"/>
          <p:nvPr/>
        </p:nvSpPr>
        <p:spPr>
          <a:xfrm>
            <a:off x="4952267" y="3353511"/>
            <a:ext cx="212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10GBASE-T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C9BEA94-06BF-3C44-8331-F3A4B77A0A20}"/>
              </a:ext>
            </a:extLst>
          </p:cNvPr>
          <p:cNvSpPr txBox="1"/>
          <p:nvPr/>
        </p:nvSpPr>
        <p:spPr>
          <a:xfrm>
            <a:off x="4946159" y="5392760"/>
            <a:ext cx="212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10GBASE-T</a:t>
            </a:r>
          </a:p>
        </p:txBody>
      </p:sp>
    </p:spTree>
    <p:extLst>
      <p:ext uri="{BB962C8B-B14F-4D97-AF65-F5344CB8AC3E}">
        <p14:creationId xmlns:p14="http://schemas.microsoft.com/office/powerpoint/2010/main" val="3685187983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3E3574F5-878E-4552-B951-68A6B145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049" r="22016"/>
          <a:stretch/>
        </p:blipFill>
        <p:spPr>
          <a:xfrm>
            <a:off x="5963565" y="1426950"/>
            <a:ext cx="6111742" cy="56642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矩形 8" hidden="1">
            <a:extLst>
              <a:ext uri="{FF2B5EF4-FFF2-40B4-BE49-F238E27FC236}">
                <a16:creationId xmlns:a16="http://schemas.microsoft.com/office/drawing/2014/main" id="{489C540D-2DB0-412B-8D5B-544A183A926E}"/>
              </a:ext>
            </a:extLst>
          </p:cNvPr>
          <p:cNvSpPr/>
          <p:nvPr/>
        </p:nvSpPr>
        <p:spPr>
          <a:xfrm>
            <a:off x="309164" y="8559093"/>
            <a:ext cx="10720637" cy="4745333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 7" hidden="1">
            <a:extLst>
              <a:ext uri="{FF2B5EF4-FFF2-40B4-BE49-F238E27FC236}">
                <a16:creationId xmlns:a16="http://schemas.microsoft.com/office/drawing/2014/main" id="{5BD268B1-060D-4C4C-ADAD-60A3E6972289}"/>
              </a:ext>
            </a:extLst>
          </p:cNvPr>
          <p:cNvSpPr/>
          <p:nvPr/>
        </p:nvSpPr>
        <p:spPr>
          <a:xfrm rot="10800000">
            <a:off x="6522518" y="8559095"/>
            <a:ext cx="1156526" cy="474533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94" y="338637"/>
            <a:ext cx="10489406" cy="1231900"/>
          </a:xfrm>
        </p:spPr>
        <p:txBody>
          <a:bodyPr>
            <a:noAutofit/>
          </a:bodyPr>
          <a:lstStyle/>
          <a:p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The new Marvell AQC113C 10GbE controller with multi-gig speed and lower power consumption</a:t>
            </a:r>
            <a:endParaRPr lang="zh-TW" alt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1094432" y="1881866"/>
            <a:ext cx="4600960" cy="36711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8000" indent="-288000">
              <a:lnSpc>
                <a:spcPct val="130000"/>
              </a:lnSpc>
              <a:spcBef>
                <a:spcPts val="7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Only </a:t>
            </a:r>
            <a:r>
              <a:rPr lang="en-US" altLang="zh-TW" sz="3200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½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of power consumption compared to the last-gen AQC107</a:t>
            </a:r>
          </a:p>
          <a:p>
            <a:pPr marL="288000" indent="-288000">
              <a:lnSpc>
                <a:spcPct val="130000"/>
              </a:lnSpc>
              <a:spcBef>
                <a:spcPts val="7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10Gb/5Gb/2.5Gb/1Gbps and 100Mbps RJ45 connectivity</a:t>
            </a:r>
          </a:p>
          <a:p>
            <a:pPr marL="288000" indent="-288000">
              <a:lnSpc>
                <a:spcPct val="130000"/>
              </a:lnSpc>
              <a:spcBef>
                <a:spcPts val="7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 Years of leading IC design experience, reliable and high efficiency Networking, Storage and Computing solution provider.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137B3BBF-80B0-44A1-8A1A-B5EBB81409AD}"/>
              </a:ext>
            </a:extLst>
          </p:cNvPr>
          <p:cNvGrpSpPr/>
          <p:nvPr/>
        </p:nvGrpSpPr>
        <p:grpSpPr>
          <a:xfrm>
            <a:off x="5784783" y="907916"/>
            <a:ext cx="6939280" cy="6183234"/>
            <a:chOff x="7032186" y="1856434"/>
            <a:chExt cx="5325560" cy="474533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E613B42-B88B-4CF9-A799-0F5E8B73A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549" r="19690"/>
            <a:stretch/>
          </p:blipFill>
          <p:spPr>
            <a:xfrm>
              <a:off x="7032186" y="1856434"/>
              <a:ext cx="5325560" cy="4745332"/>
            </a:xfrm>
            <a:prstGeom prst="roundRect">
              <a:avLst>
                <a:gd name="adj" fmla="val 34331"/>
              </a:avLst>
            </a:prstGeom>
            <a:effectLst>
              <a:softEdge rad="635000"/>
            </a:effectLst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FB4D90A9-0849-4F8D-A6F6-5CEF4B211B1F}"/>
                </a:ext>
              </a:extLst>
            </p:cNvPr>
            <p:cNvSpPr txBox="1"/>
            <p:nvPr/>
          </p:nvSpPr>
          <p:spPr>
            <a:xfrm>
              <a:off x="9174017" y="4717169"/>
              <a:ext cx="1041899" cy="27163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7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I225-LM</a:t>
              </a:r>
              <a:endParaRPr lang="zh-TW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0" name="矩形 9" hidden="1">
            <a:extLst>
              <a:ext uri="{FF2B5EF4-FFF2-40B4-BE49-F238E27FC236}">
                <a16:creationId xmlns:a16="http://schemas.microsoft.com/office/drawing/2014/main" id="{DED9D8FA-2C3D-3C44-B7CE-FD3E86D65CA2}"/>
              </a:ext>
            </a:extLst>
          </p:cNvPr>
          <p:cNvSpPr/>
          <p:nvPr/>
        </p:nvSpPr>
        <p:spPr>
          <a:xfrm>
            <a:off x="8942862" y="2725978"/>
            <a:ext cx="2479201" cy="1494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換</a:t>
            </a: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Marvell Icon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967613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441A5BE5-78B8-4ADD-A845-7E146E71823B}"/>
              </a:ext>
            </a:extLst>
          </p:cNvPr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6864902A-2AF1-4CCE-807E-912E9EB5E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838" y="1957914"/>
            <a:ext cx="1229059" cy="4647379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0A796404-5456-465B-A2F9-A2AEEC2F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1162" y="1948289"/>
            <a:ext cx="9229211" cy="4193536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D1DCC417-A904-4224-88C5-61F4AC533CBF}"/>
              </a:ext>
            </a:extLst>
          </p:cNvPr>
          <p:cNvCxnSpPr/>
          <p:nvPr/>
        </p:nvCxnSpPr>
        <p:spPr>
          <a:xfrm>
            <a:off x="3669474" y="4227554"/>
            <a:ext cx="2310063" cy="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60DC7CB4-4B30-4024-BFFD-AABAA90447ED}"/>
              </a:ext>
            </a:extLst>
          </p:cNvPr>
          <p:cNvCxnSpPr/>
          <p:nvPr/>
        </p:nvCxnSpPr>
        <p:spPr>
          <a:xfrm>
            <a:off x="3679100" y="2643548"/>
            <a:ext cx="2310063" cy="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4D476CDE-7D62-4C09-B19F-067301AF459F}"/>
              </a:ext>
            </a:extLst>
          </p:cNvPr>
          <p:cNvCxnSpPr>
            <a:cxnSpLocks/>
          </p:cNvCxnSpPr>
          <p:nvPr/>
        </p:nvCxnSpPr>
        <p:spPr>
          <a:xfrm>
            <a:off x="4834131" y="2643548"/>
            <a:ext cx="0" cy="1206527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12CFF537-4DBB-4255-B7EB-8572CB26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QM2-2P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410G1T and QM2-2P410G2T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design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diagram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3AD6DA8-8313-4281-AC6C-1D82B4C870AA}"/>
              </a:ext>
            </a:extLst>
          </p:cNvPr>
          <p:cNvSpPr txBox="1"/>
          <p:nvPr/>
        </p:nvSpPr>
        <p:spPr>
          <a:xfrm>
            <a:off x="7730026" y="5720563"/>
            <a:ext cx="2358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x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156;p6">
            <a:extLst>
              <a:ext uri="{FF2B5EF4-FFF2-40B4-BE49-F238E27FC236}">
                <a16:creationId xmlns:a16="http://schemas.microsoft.com/office/drawing/2014/main" id="{7DD42553-0A92-48C0-BB52-2BEB3E8720E2}"/>
              </a:ext>
            </a:extLst>
          </p:cNvPr>
          <p:cNvSpPr/>
          <p:nvPr/>
        </p:nvSpPr>
        <p:spPr>
          <a:xfrm>
            <a:off x="4234469" y="3393440"/>
            <a:ext cx="1199326" cy="1155806"/>
          </a:xfrm>
          <a:prstGeom prst="roundRect">
            <a:avLst>
              <a:gd name="adj" fmla="val 6778"/>
            </a:avLst>
          </a:prstGeom>
          <a:gradFill>
            <a:gsLst>
              <a:gs pos="0">
                <a:srgbClr val="1657D9">
                  <a:alpha val="94901"/>
                </a:srgbClr>
              </a:gs>
              <a:gs pos="100000">
                <a:srgbClr val="0BA8F9">
                  <a:alpha val="94901"/>
                </a:srgbClr>
              </a:gs>
            </a:gsLst>
            <a:lin ang="0" scaled="0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C38EAE4-FF19-4E7E-9E1F-0955E63C5179}"/>
              </a:ext>
            </a:extLst>
          </p:cNvPr>
          <p:cNvSpPr txBox="1"/>
          <p:nvPr/>
        </p:nvSpPr>
        <p:spPr>
          <a:xfrm>
            <a:off x="4096613" y="3632420"/>
            <a:ext cx="14557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Switch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97104F3-D07C-4EDE-9C40-5C04139FC541}"/>
              </a:ext>
            </a:extLst>
          </p:cNvPr>
          <p:cNvSpPr/>
          <p:nvPr/>
        </p:nvSpPr>
        <p:spPr>
          <a:xfrm>
            <a:off x="5756848" y="2320216"/>
            <a:ext cx="4673990" cy="123948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7B72FC2-E233-4126-A7A6-5AA293C3C909}"/>
              </a:ext>
            </a:extLst>
          </p:cNvPr>
          <p:cNvSpPr/>
          <p:nvPr/>
        </p:nvSpPr>
        <p:spPr>
          <a:xfrm>
            <a:off x="5756848" y="3763478"/>
            <a:ext cx="4673990" cy="117395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83A0A93-6A18-4F38-AB31-ADB322D3FCF3}"/>
              </a:ext>
            </a:extLst>
          </p:cNvPr>
          <p:cNvSpPr txBox="1"/>
          <p:nvPr/>
        </p:nvSpPr>
        <p:spPr>
          <a:xfrm>
            <a:off x="6235127" y="2542142"/>
            <a:ext cx="3737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r>
              <a:rPr lang="en-US" altLang="zh-TW" sz="2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M.2 2280</a:t>
            </a:r>
          </a:p>
          <a:p>
            <a:pPr algn="ctr"/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Gen4 x 4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C0AFB16-7D03-4E64-9DA9-23278E23652A}"/>
              </a:ext>
            </a:extLst>
          </p:cNvPr>
          <p:cNvSpPr txBox="1"/>
          <p:nvPr/>
        </p:nvSpPr>
        <p:spPr>
          <a:xfrm>
            <a:off x="6197443" y="3975203"/>
            <a:ext cx="3737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r>
              <a:rPr lang="en-US" altLang="zh-TW" sz="2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M.2 2280</a:t>
            </a:r>
          </a:p>
          <a:p>
            <a:pPr algn="ctr"/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Gen4 x4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530BE45A-7856-467D-AEFE-6E2BA1DF7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1617" y="4656618"/>
            <a:ext cx="3048409" cy="147607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B602CFA-CD7B-4A3C-A2AC-F60EEE277A13}"/>
              </a:ext>
            </a:extLst>
          </p:cNvPr>
          <p:cNvSpPr txBox="1"/>
          <p:nvPr/>
        </p:nvSpPr>
        <p:spPr>
          <a:xfrm>
            <a:off x="2419999" y="3113274"/>
            <a:ext cx="157519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B2DB25A-257A-4A67-AD6D-2C9C9867C72E}"/>
              </a:ext>
            </a:extLst>
          </p:cNvPr>
          <p:cNvSpPr txBox="1"/>
          <p:nvPr/>
        </p:nvSpPr>
        <p:spPr>
          <a:xfrm>
            <a:off x="2419999" y="4763048"/>
            <a:ext cx="1699011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0759D313-60EE-4495-BF79-F9FC212E15A5}"/>
              </a:ext>
            </a:extLst>
          </p:cNvPr>
          <p:cNvSpPr/>
          <p:nvPr/>
        </p:nvSpPr>
        <p:spPr>
          <a:xfrm>
            <a:off x="2361375" y="2329739"/>
            <a:ext cx="1692448" cy="774182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A6EB0D0-D786-47D2-AC94-9C9AACA6C389}"/>
              </a:ext>
            </a:extLst>
          </p:cNvPr>
          <p:cNvSpPr txBox="1"/>
          <p:nvPr/>
        </p:nvSpPr>
        <p:spPr>
          <a:xfrm>
            <a:off x="2560609" y="2401523"/>
            <a:ext cx="1218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Marvell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AQC113C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2B9B536C-151F-4638-882C-DF35E9A246A5}"/>
              </a:ext>
            </a:extLst>
          </p:cNvPr>
          <p:cNvSpPr/>
          <p:nvPr/>
        </p:nvSpPr>
        <p:spPr>
          <a:xfrm>
            <a:off x="2336257" y="3914579"/>
            <a:ext cx="1692448" cy="774182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46C1A33-18D9-4831-8BA1-E92F89789392}"/>
              </a:ext>
            </a:extLst>
          </p:cNvPr>
          <p:cNvSpPr txBox="1"/>
          <p:nvPr/>
        </p:nvSpPr>
        <p:spPr>
          <a:xfrm>
            <a:off x="2535491" y="3986363"/>
            <a:ext cx="1218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Marvell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AQC113C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63042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93C36BA8-71BF-47A1-A3AE-2DB834D39246}"/>
              </a:ext>
            </a:extLst>
          </p:cNvPr>
          <p:cNvSpPr/>
          <p:nvPr/>
        </p:nvSpPr>
        <p:spPr>
          <a:xfrm>
            <a:off x="532268" y="931335"/>
            <a:ext cx="5192305" cy="5012264"/>
          </a:xfrm>
          <a:prstGeom prst="rect">
            <a:avLst/>
          </a:prstGeom>
          <a:noFill/>
          <a:ln w="63500">
            <a:gradFill>
              <a:gsLst>
                <a:gs pos="0">
                  <a:srgbClr val="0CEFF6"/>
                </a:gs>
                <a:gs pos="100000">
                  <a:srgbClr val="9A2E9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342877" y="1311545"/>
            <a:ext cx="5588024" cy="4685218"/>
          </a:xfrm>
          <a:prstGeom prst="rect">
            <a:avLst/>
          </a:prstGeom>
          <a:noFill/>
          <a:ln w="127000">
            <a:gradFill>
              <a:gsLst>
                <a:gs pos="543">
                  <a:srgbClr val="C7EFFF"/>
                </a:gs>
                <a:gs pos="26000">
                  <a:srgbClr val="5DF5F9"/>
                </a:gs>
                <a:gs pos="96000">
                  <a:srgbClr val="34E392"/>
                </a:gs>
                <a:gs pos="84000">
                  <a:srgbClr val="43E59C"/>
                </a:gs>
              </a:gsLst>
              <a:lin ang="7200000" scaled="0"/>
            </a:gradFill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E988F4-8B5B-4223-B09A-B1E52256D3C4}"/>
              </a:ext>
            </a:extLst>
          </p:cNvPr>
          <p:cNvSpPr txBox="1"/>
          <p:nvPr/>
        </p:nvSpPr>
        <p:spPr>
          <a:xfrm>
            <a:off x="628636" y="1700796"/>
            <a:ext cx="5093821" cy="38279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Brand new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PCIe NVMe SSD &amp;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GbE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combo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cards</a:t>
            </a:r>
          </a:p>
          <a:p>
            <a:pPr marL="342900" indent="-3429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New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Gen4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QM2 product line</a:t>
            </a:r>
          </a:p>
          <a:p>
            <a:pPr marL="342900" indent="-3429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Add both M.2 SSD and 10GbE via a single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slot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342900" indent="-3429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Support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NAS (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QTS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、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QuTS hero), Linux  and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Windows </a:t>
            </a:r>
          </a:p>
          <a:p>
            <a:pPr marL="342900" indent="-342900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high-speed ecosystem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75209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化同側角落 13">
            <a:extLst>
              <a:ext uri="{FF2B5EF4-FFF2-40B4-BE49-F238E27FC236}">
                <a16:creationId xmlns:a16="http://schemas.microsoft.com/office/drawing/2014/main" id="{34BDFF80-4A92-4B0A-8A03-8BA2EB8F59B9}"/>
              </a:ext>
            </a:extLst>
          </p:cNvPr>
          <p:cNvSpPr/>
          <p:nvPr/>
        </p:nvSpPr>
        <p:spPr>
          <a:xfrm>
            <a:off x="7296303" y="2140985"/>
            <a:ext cx="3156872" cy="490893"/>
          </a:xfrm>
          <a:prstGeom prst="round2SameRect">
            <a:avLst/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E7EB403A-9CE0-4C6D-90E0-43FF60C1714F}"/>
              </a:ext>
            </a:extLst>
          </p:cNvPr>
          <p:cNvSpPr/>
          <p:nvPr/>
        </p:nvSpPr>
        <p:spPr>
          <a:xfrm>
            <a:off x="3783658" y="2140985"/>
            <a:ext cx="3156872" cy="490893"/>
          </a:xfrm>
          <a:prstGeom prst="round2SameRect">
            <a:avLst/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7EC682-64F2-4DAB-AB63-540441E5DB9D}"/>
              </a:ext>
            </a:extLst>
          </p:cNvPr>
          <p:cNvSpPr/>
          <p:nvPr/>
        </p:nvSpPr>
        <p:spPr>
          <a:xfrm>
            <a:off x="444454" y="2587979"/>
            <a:ext cx="10412844" cy="4194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9B2000C-8A88-4BC9-8378-506758A5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2" y="127012"/>
            <a:ext cx="11965497" cy="12319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Specifications of the PCIe Gen4 QM2 combo cards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532485"/>
              </p:ext>
            </p:extLst>
          </p:nvPr>
        </p:nvGraphicFramePr>
        <p:xfrm>
          <a:off x="452920" y="2069934"/>
          <a:ext cx="10404377" cy="466105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00933">
                  <a:extLst>
                    <a:ext uri="{9D8B030D-6E8A-4147-A177-3AD203B41FA5}">
                      <a16:colId xmlns:a16="http://schemas.microsoft.com/office/drawing/2014/main" val="1877592190"/>
                    </a:ext>
                  </a:extLst>
                </a:gridCol>
                <a:gridCol w="3561347">
                  <a:extLst>
                    <a:ext uri="{9D8B030D-6E8A-4147-A177-3AD203B41FA5}">
                      <a16:colId xmlns:a16="http://schemas.microsoft.com/office/drawing/2014/main" val="4274468073"/>
                    </a:ext>
                  </a:extLst>
                </a:gridCol>
                <a:gridCol w="3542097">
                  <a:extLst>
                    <a:ext uri="{9D8B030D-6E8A-4147-A177-3AD203B41FA5}">
                      <a16:colId xmlns:a16="http://schemas.microsoft.com/office/drawing/2014/main" val="173884977"/>
                    </a:ext>
                  </a:extLst>
                </a:gridCol>
              </a:tblGrid>
              <a:tr h="504294">
                <a:tc>
                  <a:txBody>
                    <a:bodyPr/>
                    <a:lstStyle/>
                    <a:p>
                      <a:endParaRPr lang="zh-TW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142376"/>
                  </a:ext>
                </a:extLst>
              </a:tr>
              <a:tr h="441404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Ethernet controller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Marvell AQC113C</a:t>
                      </a:r>
                      <a:r>
                        <a:rPr lang="en-US" altLang="zh-TW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; 5-speed</a:t>
                      </a:r>
                      <a:endParaRPr lang="en-US" altLang="zh-TW" sz="1600" b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5-speed</a:t>
                      </a:r>
                      <a:endParaRPr lang="zh-TW" sz="1600" b="0" i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9013169"/>
                  </a:ext>
                </a:extLst>
              </a:tr>
              <a:tr h="369824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10GbE port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10GBASE-T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 x 10GBASE-T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3400819"/>
                  </a:ext>
                </a:extLst>
              </a:tr>
              <a:tr h="426043"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  PCIe total bandwidth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  <a:tabLst>
                          <a:tab pos="1617663" algn="l"/>
                        </a:tabLst>
                      </a:pPr>
                      <a:r>
                        <a:rPr lang="zh-TW" alt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Gen</a:t>
                      </a:r>
                      <a:r>
                        <a:rPr lang="en-US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</a:t>
                      </a:r>
                      <a:r>
                        <a:rPr lang="zh-TW" alt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x</a:t>
                      </a:r>
                      <a:r>
                        <a:rPr lang="en-US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8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153459"/>
                  </a:ext>
                </a:extLst>
              </a:tr>
              <a:tr h="369824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  M.2 SSDs</a:t>
                      </a:r>
                      <a:endParaRPr lang="zh-TW" altLang="en-US" sz="16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 x M.2 PCIe Gen4 x4 NVMe slots (compatible with PCIe Gen3 SSDs)</a:t>
                      </a:r>
                      <a:endParaRPr lang="zh-TW" sz="16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001784"/>
                  </a:ext>
                </a:extLst>
              </a:tr>
              <a:tr h="369824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zh-TW" altLang="en-US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 </a:t>
                      </a:r>
                      <a:r>
                        <a:rPr lang="en-US" altLang="zh-TW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Dimensions</a:t>
                      </a:r>
                      <a:endParaRPr lang="zh-TW" altLang="en-US" sz="16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i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187 x 68.9 x 19.35 mm</a:t>
                      </a:r>
                      <a:endParaRPr lang="zh-TW" sz="16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9622808"/>
                  </a:ext>
                </a:extLst>
              </a:tr>
              <a:tr h="417576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Transmission speed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  <a:tabLst>
                          <a:tab pos="719138" algn="l"/>
                        </a:tabLst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10Gbps/5Gbps/2.5Gbps/1Gbps/100Mbps</a:t>
                      </a:r>
                      <a:endParaRPr lang="zh-TW" sz="1600" b="0" i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88723"/>
                  </a:ext>
                </a:extLst>
              </a:tr>
              <a:tr h="1269168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Supported OS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1800000" lvl="0" indent="-263525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QTS/QuTS hero 5.0 or later</a:t>
                      </a:r>
                      <a:endParaRPr lang="en-US" altLang="zh-TW" sz="1600" b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1800000" lvl="0" indent="-263525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Windows 10 </a:t>
                      </a:r>
                      <a:r>
                        <a:rPr lang="zh-TW" altLang="en-US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11 (64bit) </a:t>
                      </a:r>
                    </a:p>
                    <a:p>
                      <a:pPr marL="1800000" lvl="0" indent="-263525" algn="l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Linux</a:t>
                      </a:r>
                    </a:p>
                    <a:p>
                      <a:pPr marL="1800000" lvl="0" indent="0" algn="l">
                        <a:buClr>
                          <a:srgbClr val="000000"/>
                        </a:buClr>
                        <a:buFont typeface="Arial,Sans-Serif"/>
                        <a:buNone/>
                      </a:pP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  <a:hlinkClick r:id="rId2"/>
                        </a:rPr>
                        <a:t>Drivers</a:t>
                      </a:r>
                      <a:r>
                        <a:rPr lang="en-US" altLang="zh-TW" sz="1600" b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are required for Windows and Linux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495201"/>
                  </a:ext>
                </a:extLst>
              </a:tr>
              <a:tr h="493097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zh-TW" altLang="en-US" sz="1600" b="1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  </a:t>
                      </a:r>
                      <a:r>
                        <a:rPr lang="en-US" altLang="zh-TW" sz="1600" b="1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Package content</a:t>
                      </a:r>
                      <a:endParaRPr lang="zh-TW" altLang="en-US" sz="16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x QM2</a:t>
                      </a:r>
                      <a:r>
                        <a:rPr lang="zh-TW" altLang="en-US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；</a:t>
                      </a:r>
                      <a:r>
                        <a:rPr lang="en-US" altLang="zh-TW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x QIG</a:t>
                      </a:r>
                      <a:r>
                        <a:rPr lang="zh-TW" altLang="en-US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；</a:t>
                      </a:r>
                      <a:r>
                        <a:rPr lang="en-US" altLang="zh-TW" sz="1600" b="0" u="none" strike="noStrike" kern="120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3 x bracket (pre-installed half-height bracket)</a:t>
                      </a:r>
                      <a:endParaRPr lang="zh-TW" altLang="zh-TW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27366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D4CB3986-F107-4FEB-B2BC-348DC06DED60}"/>
              </a:ext>
            </a:extLst>
          </p:cNvPr>
          <p:cNvSpPr txBox="1"/>
          <p:nvPr/>
        </p:nvSpPr>
        <p:spPr>
          <a:xfrm>
            <a:off x="4242302" y="2157092"/>
            <a:ext cx="27969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zh-TW" altLang="en-US" sz="22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</a:t>
            </a:r>
            <a:r>
              <a:rPr lang="en-US" altLang="zh-TW" sz="22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2P410G1T</a:t>
            </a:r>
            <a:endParaRPr lang="zh-TW" altLang="en-US" sz="22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图片 57">
            <a:extLst>
              <a:ext uri="{FF2B5EF4-FFF2-40B4-BE49-F238E27FC236}">
                <a16:creationId xmlns:a16="http://schemas.microsoft.com/office/drawing/2014/main" id="{7C2C6482-FB43-43C4-8CF2-18DF502C4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1417020" y="4607439"/>
            <a:ext cx="4460109" cy="216232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94C0865-4C86-6D4E-A165-37070783FA62}"/>
              </a:ext>
            </a:extLst>
          </p:cNvPr>
          <p:cNvSpPr txBox="1"/>
          <p:nvPr/>
        </p:nvSpPr>
        <p:spPr>
          <a:xfrm>
            <a:off x="7675349" y="2121566"/>
            <a:ext cx="27969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zh-TW" altLang="en-US" sz="22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</a:t>
            </a:r>
            <a:r>
              <a:rPr lang="en-US" altLang="zh-TW" sz="22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2P410G2T</a:t>
            </a:r>
            <a:endParaRPr lang="zh-TW" altLang="en-US" sz="22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圖片 12" descr="一張含有 文字, 室內 的圖片&#10;&#10;自動產生的描述">
            <a:extLst>
              <a:ext uri="{FF2B5EF4-FFF2-40B4-BE49-F238E27FC236}">
                <a16:creationId xmlns:a16="http://schemas.microsoft.com/office/drawing/2014/main" id="{669C172D-6681-5249-8D71-C4FD381A36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987" y="1309646"/>
            <a:ext cx="2100839" cy="1312791"/>
          </a:xfrm>
          <a:prstGeom prst="rect">
            <a:avLst/>
          </a:prstGeom>
        </p:spPr>
      </p:pic>
      <p:pic>
        <p:nvPicPr>
          <p:cNvPr id="6" name="圖片 5" descr="一張含有 文字, 室內, 電腦 的圖片&#10;&#10;自動產生的描述">
            <a:extLst>
              <a:ext uri="{FF2B5EF4-FFF2-40B4-BE49-F238E27FC236}">
                <a16:creationId xmlns:a16="http://schemas.microsoft.com/office/drawing/2014/main" id="{4F9D97C9-DDDE-3B41-9475-C09D8427E7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305" y="1313297"/>
            <a:ext cx="2171724" cy="135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84219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>
            <a:extLst>
              <a:ext uri="{FF2B5EF4-FFF2-40B4-BE49-F238E27FC236}">
                <a16:creationId xmlns:a16="http://schemas.microsoft.com/office/drawing/2014/main" id="{3A351DB6-0162-4ABC-B382-EE8D1176DD83}"/>
              </a:ext>
            </a:extLst>
          </p:cNvPr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6A2A43B6-0F9D-AF43-BB41-7F91416499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609" y="1665601"/>
            <a:ext cx="7632880" cy="4769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CN" sz="4000">
                <a:latin typeface="Arial" panose="020B0604020202020204" pitchFamily="34" charset="0"/>
                <a:sym typeface="Arial" panose="020B0604020202020204" pitchFamily="34" charset="0"/>
              </a:rPr>
              <a:t>QM2-2P410G1T</a:t>
            </a:r>
            <a:r>
              <a:rPr lang="zh-TW" altLang="en-US" sz="40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>
                <a:latin typeface="Arial" panose="020B0604020202020204" pitchFamily="34" charset="0"/>
                <a:sym typeface="Arial" panose="020B0604020202020204" pitchFamily="34" charset="0"/>
              </a:rPr>
              <a:t>/ QM2-2P410G2T</a:t>
            </a:r>
            <a:br>
              <a:rPr lang="en-US" altLang="zh-CN" sz="39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2700">
                <a:latin typeface="Arial" panose="020B0604020202020204" pitchFamily="34" charset="0"/>
                <a:sym typeface="Arial" panose="020B0604020202020204" pitchFamily="34" charset="0"/>
              </a:rPr>
              <a:t>Half-height low profile design with active cooling module, fits every chassis</a:t>
            </a:r>
            <a:endParaRPr lang="en-US" sz="31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6960183" y="1810687"/>
            <a:ext cx="140414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187 mm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 rot="5400000">
            <a:off x="10939410" y="3711637"/>
            <a:ext cx="139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68.9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mm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367949" y="2252789"/>
            <a:ext cx="276633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Pre-installed Low-profile bracket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6182208" y="5684572"/>
            <a:ext cx="1762021" cy="38375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 4 x8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4C9B1390-398D-43E6-A8D7-62D6786D8413}"/>
              </a:ext>
            </a:extLst>
          </p:cNvPr>
          <p:cNvSpPr txBox="1"/>
          <p:nvPr/>
        </p:nvSpPr>
        <p:spPr>
          <a:xfrm>
            <a:off x="8336346" y="5684572"/>
            <a:ext cx="263503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Active cooling module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4756088" y="1337021"/>
            <a:ext cx="594056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QM2-2P410G1T/ QM2-2P410G2T</a:t>
            </a:r>
          </a:p>
          <a:p>
            <a:endParaRPr lang="en-US" sz="2800" b="1">
              <a:solidFill>
                <a:srgbClr val="00CC9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367950" y="2588365"/>
            <a:ext cx="3160280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Supplied with </a:t>
            </a:r>
          </a:p>
          <a:p>
            <a:pPr>
              <a:lnSpc>
                <a:spcPts val="2300"/>
              </a:lnSpc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Full-height &amp; half-height flat bracket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C669104-C84B-DA4D-955D-9C70B1BEC3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687"/>
          <a:stretch/>
        </p:blipFill>
        <p:spPr>
          <a:xfrm>
            <a:off x="2232597" y="3080488"/>
            <a:ext cx="1539106" cy="339695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7F28CB58-9E9F-EA47-A11A-F1B64F80E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636"/>
          <a:stretch/>
        </p:blipFill>
        <p:spPr>
          <a:xfrm>
            <a:off x="668741" y="2700983"/>
            <a:ext cx="1744560" cy="4134979"/>
          </a:xfrm>
          <a:prstGeom prst="rect">
            <a:avLst/>
          </a:prstGeom>
        </p:spPr>
      </p:pic>
      <p:cxnSp>
        <p:nvCxnSpPr>
          <p:cNvPr id="32" name="Straight Arrow Connector 9">
            <a:extLst>
              <a:ext uri="{FF2B5EF4-FFF2-40B4-BE49-F238E27FC236}">
                <a16:creationId xmlns:a16="http://schemas.microsoft.com/office/drawing/2014/main" id="{C45CA1C4-375D-43A2-A25E-4116F74B9026}"/>
              </a:ext>
            </a:extLst>
          </p:cNvPr>
          <p:cNvCxnSpPr>
            <a:cxnSpLocks/>
            <a:stCxn id="33" idx="0"/>
          </p:cNvCxnSpPr>
          <p:nvPr/>
        </p:nvCxnSpPr>
        <p:spPr>
          <a:xfrm>
            <a:off x="6997037" y="5317600"/>
            <a:ext cx="0" cy="432960"/>
          </a:xfrm>
          <a:prstGeom prst="straightConnector1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 w="25400">
            <a:solidFill>
              <a:srgbClr val="FFFF00"/>
            </a:solidFill>
            <a:tailEnd type="triangle" w="med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B0A23983-A63D-40ED-A416-DA79735AA556}"/>
              </a:ext>
            </a:extLst>
          </p:cNvPr>
          <p:cNvSpPr/>
          <p:nvPr/>
        </p:nvSpPr>
        <p:spPr>
          <a:xfrm rot="10800000">
            <a:off x="5740397" y="4781966"/>
            <a:ext cx="2513281" cy="535634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 w="254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1" name="Straight Arrow Connector 9">
            <a:extLst>
              <a:ext uri="{FF2B5EF4-FFF2-40B4-BE49-F238E27FC236}">
                <a16:creationId xmlns:a16="http://schemas.microsoft.com/office/drawing/2014/main" id="{ECE2AAAF-4515-40E5-A1A2-478D10652A0C}"/>
              </a:ext>
            </a:extLst>
          </p:cNvPr>
          <p:cNvCxnSpPr>
            <a:cxnSpLocks/>
            <a:stCxn id="42" idx="1"/>
          </p:cNvCxnSpPr>
          <p:nvPr/>
        </p:nvCxnSpPr>
        <p:spPr>
          <a:xfrm rot="5400000">
            <a:off x="3822508" y="5590523"/>
            <a:ext cx="309401" cy="449197"/>
          </a:xfrm>
          <a:prstGeom prst="bentConnector2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  <a:headEnd type="non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84ECCAFA-47C9-4590-9E15-DD5FF8BBB054}"/>
              </a:ext>
            </a:extLst>
          </p:cNvPr>
          <p:cNvSpPr/>
          <p:nvPr/>
        </p:nvSpPr>
        <p:spPr>
          <a:xfrm rot="16200000">
            <a:off x="2506111" y="3580611"/>
            <a:ext cx="3391389" cy="768230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CAC19516-7B3A-4D26-A336-9D42225C2F3E}"/>
              </a:ext>
            </a:extLst>
          </p:cNvPr>
          <p:cNvCxnSpPr>
            <a:cxnSpLocks/>
          </p:cNvCxnSpPr>
          <p:nvPr/>
        </p:nvCxnSpPr>
        <p:spPr>
          <a:xfrm>
            <a:off x="4438489" y="2269031"/>
            <a:ext cx="6663784" cy="0"/>
          </a:xfrm>
          <a:prstGeom prst="line">
            <a:avLst/>
          </a:prstGeom>
          <a:ln w="349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9">
            <a:extLst>
              <a:ext uri="{FF2B5EF4-FFF2-40B4-BE49-F238E27FC236}">
                <a16:creationId xmlns:a16="http://schemas.microsoft.com/office/drawing/2014/main" id="{B15DB423-F764-4183-B450-F38534023B3E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9533205" y="4781960"/>
            <a:ext cx="0" cy="968600"/>
          </a:xfrm>
          <a:prstGeom prst="straightConnector1">
            <a:avLst/>
          </a:prstGeom>
          <a:solidFill>
            <a:srgbClr val="00FFCC">
              <a:alpha val="20000"/>
            </a:srgbClr>
          </a:solidFill>
          <a:ln w="25400">
            <a:solidFill>
              <a:srgbClr val="00FFCC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4C157E89-63F2-4FE0-8102-C02FC4F4F97E}"/>
              </a:ext>
            </a:extLst>
          </p:cNvPr>
          <p:cNvSpPr/>
          <p:nvPr/>
        </p:nvSpPr>
        <p:spPr>
          <a:xfrm rot="5400000">
            <a:off x="8367171" y="2447048"/>
            <a:ext cx="2332067" cy="2337756"/>
          </a:xfrm>
          <a:prstGeom prst="rect">
            <a:avLst/>
          </a:prstGeom>
          <a:solidFill>
            <a:srgbClr val="00FFCC">
              <a:alpha val="20000"/>
            </a:srgbClr>
          </a:solidFill>
          <a:ln w="254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F0C5145D-1E81-44ED-824D-4094C7D23360}"/>
              </a:ext>
            </a:extLst>
          </p:cNvPr>
          <p:cNvCxnSpPr>
            <a:cxnSpLocks/>
          </p:cNvCxnSpPr>
          <p:nvPr/>
        </p:nvCxnSpPr>
        <p:spPr>
          <a:xfrm>
            <a:off x="11408729" y="2716014"/>
            <a:ext cx="0" cy="1880262"/>
          </a:xfrm>
          <a:prstGeom prst="line">
            <a:avLst/>
          </a:prstGeom>
          <a:ln w="349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601822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BA3F8AD8-D6E3-4DCB-8863-C718483B7863}"/>
              </a:ext>
            </a:extLst>
          </p:cNvPr>
          <p:cNvGrpSpPr/>
          <p:nvPr/>
        </p:nvGrpSpPr>
        <p:grpSpPr>
          <a:xfrm>
            <a:off x="992157" y="1717910"/>
            <a:ext cx="5556230" cy="5308532"/>
            <a:chOff x="576844" y="2275242"/>
            <a:chExt cx="3080756" cy="475488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D8ACF87-C448-4ED3-B5B3-41F8E65EE48B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913B6CC0-76EA-4F69-B791-1305370D9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D11C90B-22C9-4B42-9FEA-4B12B9201CA5}"/>
              </a:ext>
            </a:extLst>
          </p:cNvPr>
          <p:cNvGrpSpPr/>
          <p:nvPr/>
        </p:nvGrpSpPr>
        <p:grpSpPr>
          <a:xfrm>
            <a:off x="6199273" y="1717909"/>
            <a:ext cx="5556230" cy="5308532"/>
            <a:chOff x="576844" y="2275242"/>
            <a:chExt cx="3080756" cy="475488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DC8B296-0C72-4335-8C63-1FF93C0DE5FF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E1A7251B-ACAD-4791-8945-C64A34F2D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/>
              <a:t>Toolless installation of M.2 NVMe SSDs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490F122-F28C-42FD-9A40-7C150DC98FFB}"/>
              </a:ext>
            </a:extLst>
          </p:cNvPr>
          <p:cNvSpPr txBox="1"/>
          <p:nvPr/>
        </p:nvSpPr>
        <p:spPr>
          <a:xfrm>
            <a:off x="6816235" y="5019942"/>
            <a:ext cx="3957377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800" b="1">
                <a:solidFill>
                  <a:srgbClr val="3392E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Click to install</a:t>
            </a:r>
          </a:p>
          <a:p>
            <a:pPr algn="ctr"/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Quick &amp; easy to install M.2 NVMe SSDs, no screws needed!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52DB1D64-3884-4E10-A2E1-0C8696213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0"/>
          <a:stretch/>
        </p:blipFill>
        <p:spPr>
          <a:xfrm>
            <a:off x="1750505" y="2097929"/>
            <a:ext cx="3430742" cy="3972508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D0A18902-E560-4511-BEF4-7333B7CB85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27" t="6636" r="10187"/>
          <a:stretch/>
        </p:blipFill>
        <p:spPr>
          <a:xfrm>
            <a:off x="7306740" y="2097929"/>
            <a:ext cx="2768100" cy="2700618"/>
          </a:xfrm>
          <a:prstGeom prst="rect">
            <a:avLst/>
          </a:prstGeom>
        </p:spPr>
      </p:pic>
      <p:sp>
        <p:nvSpPr>
          <p:cNvPr id="14" name="TextBox 20">
            <a:extLst>
              <a:ext uri="{FF2B5EF4-FFF2-40B4-BE49-F238E27FC236}">
                <a16:creationId xmlns:a16="http://schemas.microsoft.com/office/drawing/2014/main" id="{38DE3038-666F-4646-A3E9-C99C2B449A1A}"/>
              </a:ext>
            </a:extLst>
          </p:cNvPr>
          <p:cNvSpPr txBox="1"/>
          <p:nvPr/>
        </p:nvSpPr>
        <p:spPr>
          <a:xfrm>
            <a:off x="1284498" y="6361714"/>
            <a:ext cx="471187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Note: a screwdriver is required to remove the heatsink module.</a:t>
            </a:r>
          </a:p>
        </p:txBody>
      </p:sp>
    </p:spTree>
    <p:extLst>
      <p:ext uri="{BB962C8B-B14F-4D97-AF65-F5344CB8AC3E}">
        <p14:creationId xmlns:p14="http://schemas.microsoft.com/office/powerpoint/2010/main" val="3460269138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箭號: 向下 37">
            <a:extLst>
              <a:ext uri="{FF2B5EF4-FFF2-40B4-BE49-F238E27FC236}">
                <a16:creationId xmlns:a16="http://schemas.microsoft.com/office/drawing/2014/main" id="{6FCC3BD5-63CF-4E4D-83B5-47691765674C}"/>
              </a:ext>
            </a:extLst>
          </p:cNvPr>
          <p:cNvSpPr/>
          <p:nvPr/>
        </p:nvSpPr>
        <p:spPr>
          <a:xfrm rot="16200000">
            <a:off x="3243461" y="2605171"/>
            <a:ext cx="2623464" cy="4272701"/>
          </a:xfrm>
          <a:prstGeom prst="downArrow">
            <a:avLst>
              <a:gd name="adj1" fmla="val 56382"/>
              <a:gd name="adj2" fmla="val 61194"/>
            </a:avLst>
          </a:prstGeom>
          <a:gradFill flip="none" rotWithShape="1">
            <a:gsLst>
              <a:gs pos="0">
                <a:srgbClr val="068DD0">
                  <a:alpha val="0"/>
                </a:srgbClr>
              </a:gs>
              <a:gs pos="32000">
                <a:srgbClr val="0099FF"/>
              </a:gs>
              <a:gs pos="100000">
                <a:srgbClr val="02ED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箭號: 向下 39">
            <a:extLst>
              <a:ext uri="{FF2B5EF4-FFF2-40B4-BE49-F238E27FC236}">
                <a16:creationId xmlns:a16="http://schemas.microsoft.com/office/drawing/2014/main" id="{895566D4-6318-49AB-B934-995ABD0D382F}"/>
              </a:ext>
            </a:extLst>
          </p:cNvPr>
          <p:cNvSpPr/>
          <p:nvPr/>
        </p:nvSpPr>
        <p:spPr>
          <a:xfrm rot="5400000" flipH="1">
            <a:off x="6451492" y="1736376"/>
            <a:ext cx="2623465" cy="4272701"/>
          </a:xfrm>
          <a:prstGeom prst="downArrow">
            <a:avLst>
              <a:gd name="adj1" fmla="val 51864"/>
              <a:gd name="adj2" fmla="val 61194"/>
            </a:avLst>
          </a:prstGeom>
          <a:gradFill flip="none" rotWithShape="1">
            <a:gsLst>
              <a:gs pos="0">
                <a:srgbClr val="068DD0">
                  <a:alpha val="0"/>
                </a:srgbClr>
              </a:gs>
              <a:gs pos="32000">
                <a:srgbClr val="0099FF"/>
              </a:gs>
              <a:gs pos="100000">
                <a:srgbClr val="02ED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圖形 11" hidden="1">
            <a:extLst>
              <a:ext uri="{FF2B5EF4-FFF2-40B4-BE49-F238E27FC236}">
                <a16:creationId xmlns:a16="http://schemas.microsoft.com/office/drawing/2014/main" id="{D7B6208D-7385-401A-A72B-5C63270E4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1977" y="2749443"/>
            <a:ext cx="7300444" cy="4198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Support multiple operating systems such as 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QTS &amp; QuTS hero,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Windows, </a:t>
            </a:r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and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Linux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1517582" y="1763469"/>
            <a:ext cx="959954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cards not only support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 OS - QTS &amp; 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QuTS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hero, but also support Windows 10/11 and Linux, brings you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the high speed experience across different platforms.</a:t>
            </a:r>
            <a:endParaRPr lang="en-US" altLang="zh-CN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4195698" y="6503174"/>
            <a:ext cx="4272699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*Please find compatible NAS models in our Compatibility List.</a:t>
            </a:r>
            <a:endParaRPr lang="en-US" sz="10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A7B3E0-0159-C847-96D8-DB2F765A8CA8}"/>
              </a:ext>
            </a:extLst>
          </p:cNvPr>
          <p:cNvSpPr txBox="1"/>
          <p:nvPr/>
        </p:nvSpPr>
        <p:spPr>
          <a:xfrm>
            <a:off x="6332048" y="3572752"/>
            <a:ext cx="1836813" cy="6102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1600" b="1">
                <a:latin typeface="微軟正黑體"/>
                <a:ea typeface="微軟正黑體"/>
              </a:defRPr>
            </a:lvl1pPr>
          </a:lstStyle>
          <a:p>
            <a:pPr algn="l">
              <a:lnSpc>
                <a:spcPts val="2100"/>
              </a:lnSpc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QTS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QuTS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hero 5.0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and later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3827079" y="4256219"/>
            <a:ext cx="226641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Drivers are required for Windows and Linux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82DCA42-C91B-4E94-9BE6-2E8BDFA5E6F5}"/>
              </a:ext>
            </a:extLst>
          </p:cNvPr>
          <p:cNvSpPr/>
          <p:nvPr/>
        </p:nvSpPr>
        <p:spPr>
          <a:xfrm>
            <a:off x="1937110" y="5599355"/>
            <a:ext cx="3373061" cy="344011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Support </a:t>
            </a:r>
            <a:r>
              <a:rPr lang="en-US" altLang="zh-CN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PC/Workstation</a:t>
            </a:r>
            <a:endParaRPr lang="zh-TW" altLang="en-US" sz="1600" b="1" dirty="0">
              <a:solidFill>
                <a:srgbClr val="20388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DB659B07-8BA7-4D2B-9473-1CB7608873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235" y="2868062"/>
            <a:ext cx="1550693" cy="2623465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31" name="橢圓 30" hidden="1">
            <a:extLst>
              <a:ext uri="{FF2B5EF4-FFF2-40B4-BE49-F238E27FC236}">
                <a16:creationId xmlns:a16="http://schemas.microsoft.com/office/drawing/2014/main" id="{0A8FA63D-A94D-4D47-975B-7808FEFE0EA2}"/>
              </a:ext>
            </a:extLst>
          </p:cNvPr>
          <p:cNvSpPr/>
          <p:nvPr/>
        </p:nvSpPr>
        <p:spPr>
          <a:xfrm>
            <a:off x="1288024" y="2868062"/>
            <a:ext cx="1103152" cy="110315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5" name="圖片 14" descr="一張含有 電子用品, 投影機 的圖片&#10;&#10;自動產生的描述">
            <a:extLst>
              <a:ext uri="{FF2B5EF4-FFF2-40B4-BE49-F238E27FC236}">
                <a16:creationId xmlns:a16="http://schemas.microsoft.com/office/drawing/2014/main" id="{A2668686-F9C4-6F41-8FD6-2B70B0600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250" y="2662285"/>
            <a:ext cx="3775523" cy="2359282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AC7AB9B-0446-4132-9907-C997FC4CA340}"/>
              </a:ext>
            </a:extLst>
          </p:cNvPr>
          <p:cNvSpPr/>
          <p:nvPr/>
        </p:nvSpPr>
        <p:spPr>
          <a:xfrm>
            <a:off x="8138464" y="2743359"/>
            <a:ext cx="2712210" cy="352870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Support NAS with</a:t>
            </a:r>
            <a:r>
              <a:rPr lang="zh-CN" altLang="en-US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 sz="1600" b="1" dirty="0">
                <a:solidFill>
                  <a:srgbClr val="20388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</a:t>
            </a:r>
            <a:endParaRPr lang="zh-TW" altLang="en-US" sz="1600" b="1" dirty="0">
              <a:solidFill>
                <a:srgbClr val="20388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50A7197B-C03C-4600-9900-FC2CE8A1593C}"/>
              </a:ext>
            </a:extLst>
          </p:cNvPr>
          <p:cNvGrpSpPr/>
          <p:nvPr/>
        </p:nvGrpSpPr>
        <p:grpSpPr>
          <a:xfrm>
            <a:off x="1199823" y="3202169"/>
            <a:ext cx="1110193" cy="997521"/>
            <a:chOff x="1061964" y="2431090"/>
            <a:chExt cx="881288" cy="791847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530" t="26422" r="4612" b="20444"/>
            <a:stretch/>
          </p:blipFill>
          <p:spPr>
            <a:xfrm>
              <a:off x="1061964" y="2963389"/>
              <a:ext cx="881288" cy="259548"/>
            </a:xfrm>
            <a:prstGeom prst="rect">
              <a:avLst/>
            </a:prstGeom>
          </p:spPr>
        </p:pic>
        <p:pic>
          <p:nvPicPr>
            <p:cNvPr id="7" name="圖片 6" descr="一張含有 建築物, 窗戶, 門 的圖片&#10;&#10;自動產生的描述">
              <a:extLst>
                <a:ext uri="{FF2B5EF4-FFF2-40B4-BE49-F238E27FC236}">
                  <a16:creationId xmlns:a16="http://schemas.microsoft.com/office/drawing/2014/main" id="{4C319A0F-2CBA-496F-9317-E580999F5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9230" y="2431090"/>
              <a:ext cx="524298" cy="524298"/>
            </a:xfrm>
            <a:prstGeom prst="rect">
              <a:avLst/>
            </a:prstGeom>
          </p:spPr>
        </p:pic>
      </p:grpSp>
      <p:sp>
        <p:nvSpPr>
          <p:cNvPr id="33" name="橢圓 32" hidden="1">
            <a:extLst>
              <a:ext uri="{FF2B5EF4-FFF2-40B4-BE49-F238E27FC236}">
                <a16:creationId xmlns:a16="http://schemas.microsoft.com/office/drawing/2014/main" id="{2D41843E-F7EC-49B5-839F-8BC53C17429B}"/>
              </a:ext>
            </a:extLst>
          </p:cNvPr>
          <p:cNvSpPr/>
          <p:nvPr/>
        </p:nvSpPr>
        <p:spPr>
          <a:xfrm>
            <a:off x="1286470" y="4192595"/>
            <a:ext cx="1103152" cy="110315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FF0F00"/>
                </a:gs>
                <a:gs pos="100000">
                  <a:srgbClr val="00D6F0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030" y="4306784"/>
            <a:ext cx="834657" cy="99020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6D84A94-2C15-CB41-AB32-0378C24B2C36}"/>
              </a:ext>
            </a:extLst>
          </p:cNvPr>
          <p:cNvSpPr txBox="1"/>
          <p:nvPr/>
        </p:nvSpPr>
        <p:spPr>
          <a:xfrm>
            <a:off x="3813928" y="4706139"/>
            <a:ext cx="21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TW" sz="1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https://www.qnap.com/go/download</a:t>
            </a:r>
            <a:endParaRPr kumimoji="1" lang="en" altLang="zh-TW" sz="160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1E4E5B0-D714-5042-B053-72D5721E4FB0}"/>
              </a:ext>
            </a:extLst>
          </p:cNvPr>
          <p:cNvSpPr txBox="1"/>
          <p:nvPr/>
        </p:nvSpPr>
        <p:spPr>
          <a:xfrm>
            <a:off x="8244957" y="4584294"/>
            <a:ext cx="3075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TDS-h2489FU</a:t>
            </a:r>
            <a:r>
              <a:rPr kumimoji="1" lang="en-US" altLang="zh-TW" sz="2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  <a:p>
            <a:r>
              <a:rPr kumimoji="1"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New QNAP All-Flash-Array, with PCIe Gen4 U.2 SSD and PCIe Gen4 slots for expansion</a:t>
            </a:r>
            <a:endParaRPr kumimoji="1" lang="zh-TW" altLang="en-US" sz="1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665398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4E83A214-CEC4-4E9D-9F10-D4F567193BC4}"/>
              </a:ext>
            </a:extLst>
          </p:cNvPr>
          <p:cNvSpPr/>
          <p:nvPr/>
        </p:nvSpPr>
        <p:spPr>
          <a:xfrm>
            <a:off x="0" y="4002704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Arial" panose="020B0604020202020204" pitchFamily="34" charset="0"/>
                <a:sym typeface="Arial" panose="020B0604020202020204" pitchFamily="34" charset="0"/>
              </a:rPr>
              <a:t>All flash NAS TS-h2490FU </a:t>
            </a:r>
            <a:br>
              <a:rPr lang="en-US" sz="40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sz="4000">
                <a:latin typeface="Arial" panose="020B0604020202020204" pitchFamily="34" charset="0"/>
                <a:sym typeface="Arial" panose="020B0604020202020204" pitchFamily="34" charset="0"/>
              </a:rPr>
              <a:t>with PCIe 4.0 slots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8B59AB-8267-2A4B-9D91-CBD20B3CB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18" b="27118"/>
          <a:stretch/>
        </p:blipFill>
        <p:spPr bwMode="auto">
          <a:xfrm>
            <a:off x="725097" y="4075371"/>
            <a:ext cx="5480969" cy="1567662"/>
          </a:xfrm>
          <a:prstGeom prst="rect">
            <a:avLst/>
          </a:prstGeom>
          <a:noFill/>
          <a:effectLst>
            <a:outerShdw blurRad="76200" dist="63500" dir="5400000" algn="t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384AD2D-11F5-5444-A895-78054DF9D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58" b="26458"/>
          <a:stretch/>
        </p:blipFill>
        <p:spPr bwMode="auto">
          <a:xfrm>
            <a:off x="6338866" y="4062233"/>
            <a:ext cx="5384800" cy="1584634"/>
          </a:xfrm>
          <a:prstGeom prst="rect">
            <a:avLst/>
          </a:prstGeom>
          <a:noFill/>
          <a:effectLst>
            <a:outerShdw blurRad="76200" dist="63500" dir="5400000" algn="t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3FB6C0F-67AC-1D43-94D8-CA1BC774CB18}"/>
              </a:ext>
            </a:extLst>
          </p:cNvPr>
          <p:cNvSpPr txBox="1"/>
          <p:nvPr/>
        </p:nvSpPr>
        <p:spPr>
          <a:xfrm>
            <a:off x="990386" y="1888530"/>
            <a:ext cx="591329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TS-h2490FU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All Flash Array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24-bay U.2 PCIe Gen3 x4 drives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AMD EPYC 7332P 8C/16T or EPYC 7202P 16C/32T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or 4 x 25GbE SFP28 Ethernet </a:t>
            </a:r>
          </a:p>
          <a:p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5434F52-148D-374A-BB2F-64D137DC3F94}"/>
              </a:ext>
            </a:extLst>
          </p:cNvPr>
          <p:cNvSpPr txBox="1"/>
          <p:nvPr/>
        </p:nvSpPr>
        <p:spPr>
          <a:xfrm>
            <a:off x="7251156" y="2426435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#1: PCIe Gen4 x4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B40A67A-7C8B-D240-8F17-DB576A04BA7F}"/>
              </a:ext>
            </a:extLst>
          </p:cNvPr>
          <p:cNvSpPr txBox="1"/>
          <p:nvPr/>
        </p:nvSpPr>
        <p:spPr>
          <a:xfrm>
            <a:off x="7251156" y="2977021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#2: PCIe Gen4 x8 or x4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44D7723-F9B2-4E41-B550-BF2C8343F4C2}"/>
              </a:ext>
            </a:extLst>
          </p:cNvPr>
          <p:cNvSpPr txBox="1"/>
          <p:nvPr/>
        </p:nvSpPr>
        <p:spPr>
          <a:xfrm>
            <a:off x="7251156" y="3448882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#3: PCIe Gen4 x4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6242671-C691-9542-B12C-D2655D426E77}"/>
              </a:ext>
            </a:extLst>
          </p:cNvPr>
          <p:cNvCxnSpPr>
            <a:cxnSpLocks/>
          </p:cNvCxnSpPr>
          <p:nvPr/>
        </p:nvCxnSpPr>
        <p:spPr>
          <a:xfrm rot="10800000">
            <a:off x="7331078" y="3808254"/>
            <a:ext cx="2733673" cy="922935"/>
          </a:xfrm>
          <a:prstGeom prst="bentConnector3">
            <a:avLst>
              <a:gd name="adj1" fmla="val -174"/>
            </a:avLst>
          </a:prstGeom>
          <a:ln w="38100">
            <a:gradFill>
              <a:gsLst>
                <a:gs pos="100000">
                  <a:srgbClr val="00CC99"/>
                </a:gs>
                <a:gs pos="0">
                  <a:srgbClr val="66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601489DC-5A4C-8B4D-95C7-278CC48308DD}"/>
              </a:ext>
            </a:extLst>
          </p:cNvPr>
          <p:cNvCxnSpPr>
            <a:cxnSpLocks/>
          </p:cNvCxnSpPr>
          <p:nvPr/>
        </p:nvCxnSpPr>
        <p:spPr>
          <a:xfrm rot="10800000">
            <a:off x="7337425" y="3346356"/>
            <a:ext cx="2970978" cy="1368995"/>
          </a:xfrm>
          <a:prstGeom prst="bentConnector3">
            <a:avLst>
              <a:gd name="adj1" fmla="val 271"/>
            </a:avLst>
          </a:prstGeom>
          <a:ln w="38100">
            <a:gradFill>
              <a:gsLst>
                <a:gs pos="100000">
                  <a:srgbClr val="00CC99"/>
                </a:gs>
                <a:gs pos="0">
                  <a:srgbClr val="66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1E2A699-DB65-C54A-8A87-97CD87B90045}"/>
              </a:ext>
            </a:extLst>
          </p:cNvPr>
          <p:cNvCxnSpPr>
            <a:cxnSpLocks/>
          </p:cNvCxnSpPr>
          <p:nvPr/>
        </p:nvCxnSpPr>
        <p:spPr>
          <a:xfrm rot="10800000">
            <a:off x="7337428" y="2795770"/>
            <a:ext cx="3228973" cy="1935421"/>
          </a:xfrm>
          <a:prstGeom prst="bentConnector3">
            <a:avLst>
              <a:gd name="adj1" fmla="val 442"/>
            </a:avLst>
          </a:prstGeom>
          <a:ln w="38100">
            <a:gradFill>
              <a:gsLst>
                <a:gs pos="100000">
                  <a:srgbClr val="00CC99"/>
                </a:gs>
                <a:gs pos="0">
                  <a:srgbClr val="66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 descr="一張含有 文字, 美工圖案 的圖片&#10;&#10;自動產生的描述">
            <a:extLst>
              <a:ext uri="{FF2B5EF4-FFF2-40B4-BE49-F238E27FC236}">
                <a16:creationId xmlns:a16="http://schemas.microsoft.com/office/drawing/2014/main" id="{AB9AD3FC-C404-1541-983D-248D20C1C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078" y="1547161"/>
            <a:ext cx="1422440" cy="6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33627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電子用品, 投影機 的圖片&#10;&#10;自動產生的描述">
            <a:extLst>
              <a:ext uri="{FF2B5EF4-FFF2-40B4-BE49-F238E27FC236}">
                <a16:creationId xmlns:a16="http://schemas.microsoft.com/office/drawing/2014/main" id="{55B78321-931C-8E40-ACB1-1BA79C594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431" y="3459651"/>
            <a:ext cx="5480970" cy="3424997"/>
          </a:xfrm>
          <a:prstGeom prst="rect">
            <a:avLst/>
          </a:prstGeom>
        </p:spPr>
      </p:pic>
      <p:sp>
        <p:nvSpPr>
          <p:cNvPr id="24" name="矩形 23" hidden="1">
            <a:extLst>
              <a:ext uri="{FF2B5EF4-FFF2-40B4-BE49-F238E27FC236}">
                <a16:creationId xmlns:a16="http://schemas.microsoft.com/office/drawing/2014/main" id="{4E83A214-CEC4-4E9D-9F10-D4F567193BC4}"/>
              </a:ext>
            </a:extLst>
          </p:cNvPr>
          <p:cNvSpPr/>
          <p:nvPr/>
        </p:nvSpPr>
        <p:spPr>
          <a:xfrm>
            <a:off x="0" y="4002704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>
                <a:latin typeface="Arial" panose="020B0604020202020204" pitchFamily="34" charset="0"/>
                <a:sym typeface="Arial" panose="020B0604020202020204" pitchFamily="34" charset="0"/>
              </a:rPr>
              <a:t>All flash NAS TDS-h2489FU </a:t>
            </a:r>
            <a:br>
              <a:rPr lang="en-US" altLang="zh-TW" sz="40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4000">
                <a:latin typeface="Arial" panose="020B0604020202020204" pitchFamily="34" charset="0"/>
                <a:sym typeface="Arial" panose="020B0604020202020204" pitchFamily="34" charset="0"/>
              </a:rPr>
              <a:t>with PCIe 4.0 slots</a:t>
            </a:r>
            <a:endParaRPr lang="en-US" sz="4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3FB6C0F-67AC-1D43-94D8-CA1BC774CB18}"/>
              </a:ext>
            </a:extLst>
          </p:cNvPr>
          <p:cNvSpPr txBox="1"/>
          <p:nvPr/>
        </p:nvSpPr>
        <p:spPr>
          <a:xfrm>
            <a:off x="990386" y="2109911"/>
            <a:ext cx="591329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200" b="1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TDS-h2489FU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All Flash Array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24-bay U.2 PCIe Gen4 x4 drives</a:t>
            </a: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Dual </a:t>
            </a:r>
            <a:r>
              <a:rPr kumimoji="1"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Intel</a:t>
            </a:r>
            <a:r>
              <a:rPr kumimoji="1" lang="en" alt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®</a:t>
            </a:r>
            <a:r>
              <a:rPr kumimoji="1"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 Xeon</a:t>
            </a:r>
            <a:r>
              <a:rPr kumimoji="1" lang="en" alt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®</a:t>
            </a:r>
            <a:r>
              <a:rPr kumimoji="1"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 Silver 8 or 16-core</a:t>
            </a:r>
            <a:endParaRPr kumimoji="1"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25GbE SFP28 Ethernet 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B40A67A-7C8B-D240-8F17-DB576A04BA7F}"/>
              </a:ext>
            </a:extLst>
          </p:cNvPr>
          <p:cNvSpPr txBox="1"/>
          <p:nvPr/>
        </p:nvSpPr>
        <p:spPr>
          <a:xfrm>
            <a:off x="6674960" y="3198402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#1: PCIe Gen4 x16 (x8 if slot 2 is used)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44D7723-F9B2-4E41-B550-BF2C8343F4C2}"/>
              </a:ext>
            </a:extLst>
          </p:cNvPr>
          <p:cNvSpPr txBox="1"/>
          <p:nvPr/>
        </p:nvSpPr>
        <p:spPr>
          <a:xfrm>
            <a:off x="6674960" y="3670263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 #2: PCIe Gen4 x8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6242671-C691-9542-B12C-D2655D426E77}"/>
              </a:ext>
            </a:extLst>
          </p:cNvPr>
          <p:cNvCxnSpPr>
            <a:cxnSpLocks/>
          </p:cNvCxnSpPr>
          <p:nvPr/>
        </p:nvCxnSpPr>
        <p:spPr>
          <a:xfrm rot="10800000">
            <a:off x="6754882" y="4029635"/>
            <a:ext cx="2733673" cy="922935"/>
          </a:xfrm>
          <a:prstGeom prst="bentConnector3">
            <a:avLst>
              <a:gd name="adj1" fmla="val -174"/>
            </a:avLst>
          </a:prstGeom>
          <a:ln w="38100">
            <a:gradFill>
              <a:gsLst>
                <a:gs pos="100000">
                  <a:srgbClr val="00CC99"/>
                </a:gs>
                <a:gs pos="0">
                  <a:srgbClr val="66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601489DC-5A4C-8B4D-95C7-278CC48308DD}"/>
              </a:ext>
            </a:extLst>
          </p:cNvPr>
          <p:cNvCxnSpPr>
            <a:cxnSpLocks/>
          </p:cNvCxnSpPr>
          <p:nvPr/>
        </p:nvCxnSpPr>
        <p:spPr>
          <a:xfrm rot="10800000">
            <a:off x="6761229" y="3567737"/>
            <a:ext cx="2970978" cy="1368995"/>
          </a:xfrm>
          <a:prstGeom prst="bentConnector3">
            <a:avLst>
              <a:gd name="adj1" fmla="val 271"/>
            </a:avLst>
          </a:prstGeom>
          <a:ln w="38100">
            <a:gradFill>
              <a:gsLst>
                <a:gs pos="100000">
                  <a:srgbClr val="00CC99"/>
                </a:gs>
                <a:gs pos="0">
                  <a:srgbClr val="66FFF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DB9377AD-03AB-1148-9923-14733A130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66" y="3567734"/>
            <a:ext cx="5480970" cy="342499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D5EFC75-D703-D54D-BF46-DF824C1B2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882" y="2100625"/>
            <a:ext cx="978074" cy="97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71192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>
            <a:extLst>
              <a:ext uri="{FF2B5EF4-FFF2-40B4-BE49-F238E27FC236}">
                <a16:creationId xmlns:a16="http://schemas.microsoft.com/office/drawing/2014/main" id="{81BBEEE8-DA00-46F9-B4B7-00D9429DAB49}"/>
              </a:ext>
            </a:extLst>
          </p:cNvPr>
          <p:cNvSpPr/>
          <p:nvPr/>
        </p:nvSpPr>
        <p:spPr>
          <a:xfrm>
            <a:off x="17193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E4900688-C4AC-41D6-AC5A-9C43F4111C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448" y="527475"/>
            <a:ext cx="5584728" cy="3212598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44CFDC14-F850-4FB5-8F9E-B9CEB786B6D2}"/>
              </a:ext>
            </a:extLst>
          </p:cNvPr>
          <p:cNvGrpSpPr/>
          <p:nvPr/>
        </p:nvGrpSpPr>
        <p:grpSpPr>
          <a:xfrm>
            <a:off x="1531425" y="2362200"/>
            <a:ext cx="5042212" cy="3495161"/>
            <a:chOff x="1531425" y="2362200"/>
            <a:chExt cx="5042212" cy="3495161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7B3CF882-C3D6-4F55-A54E-919C0D0ACE05}"/>
                </a:ext>
              </a:extLst>
            </p:cNvPr>
            <p:cNvGrpSpPr/>
            <p:nvPr/>
          </p:nvGrpSpPr>
          <p:grpSpPr>
            <a:xfrm>
              <a:off x="2157662" y="5549584"/>
              <a:ext cx="4415975" cy="307777"/>
              <a:chOff x="2157662" y="5549584"/>
              <a:chExt cx="4415975" cy="307777"/>
            </a:xfrm>
          </p:grpSpPr>
          <p:sp>
            <p:nvSpPr>
              <p:cNvPr id="50" name="TextBox 21">
                <a:extLst>
                  <a:ext uri="{FF2B5EF4-FFF2-40B4-BE49-F238E27FC236}">
                    <a16:creationId xmlns:a16="http://schemas.microsoft.com/office/drawing/2014/main" id="{B7E2FD93-F419-4A42-B73C-A0619C1CCABF}"/>
                  </a:ext>
                </a:extLst>
              </p:cNvPr>
              <p:cNvSpPr txBox="1"/>
              <p:nvPr/>
            </p:nvSpPr>
            <p:spPr>
              <a:xfrm>
                <a:off x="2157662" y="5549584"/>
                <a:ext cx="6089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2000</a:t>
                </a:r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" name="TextBox 21">
                <a:extLst>
                  <a:ext uri="{FF2B5EF4-FFF2-40B4-BE49-F238E27FC236}">
                    <a16:creationId xmlns:a16="http://schemas.microsoft.com/office/drawing/2014/main" id="{8963AF73-B45A-4B07-A522-82DB5BC58A1A}"/>
                  </a:ext>
                </a:extLst>
              </p:cNvPr>
              <p:cNvSpPr txBox="1"/>
              <p:nvPr/>
            </p:nvSpPr>
            <p:spPr>
              <a:xfrm>
                <a:off x="3059653" y="5549584"/>
                <a:ext cx="6089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4000</a:t>
                </a:r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" name="TextBox 21">
                <a:extLst>
                  <a:ext uri="{FF2B5EF4-FFF2-40B4-BE49-F238E27FC236}">
                    <a16:creationId xmlns:a16="http://schemas.microsoft.com/office/drawing/2014/main" id="{F4A6EF68-294F-4A3F-A238-3EC8F0D9950C}"/>
                  </a:ext>
                </a:extLst>
              </p:cNvPr>
              <p:cNvSpPr txBox="1"/>
              <p:nvPr/>
            </p:nvSpPr>
            <p:spPr>
              <a:xfrm>
                <a:off x="3965043" y="5549584"/>
                <a:ext cx="6089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6000</a:t>
                </a:r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4" name="TextBox 21">
                <a:extLst>
                  <a:ext uri="{FF2B5EF4-FFF2-40B4-BE49-F238E27FC236}">
                    <a16:creationId xmlns:a16="http://schemas.microsoft.com/office/drawing/2014/main" id="{0EDEAD70-D58F-423B-A021-5467516EB946}"/>
                  </a:ext>
                </a:extLst>
              </p:cNvPr>
              <p:cNvSpPr txBox="1"/>
              <p:nvPr/>
            </p:nvSpPr>
            <p:spPr>
              <a:xfrm>
                <a:off x="4901304" y="5549584"/>
                <a:ext cx="6089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8000</a:t>
                </a:r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8" name="TextBox 21">
                <a:extLst>
                  <a:ext uri="{FF2B5EF4-FFF2-40B4-BE49-F238E27FC236}">
                    <a16:creationId xmlns:a16="http://schemas.microsoft.com/office/drawing/2014/main" id="{22299363-9B86-4A68-A179-56197C088007}"/>
                  </a:ext>
                </a:extLst>
              </p:cNvPr>
              <p:cNvSpPr txBox="1"/>
              <p:nvPr/>
            </p:nvSpPr>
            <p:spPr>
              <a:xfrm>
                <a:off x="5752923" y="5549584"/>
                <a:ext cx="8207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10000</a:t>
                </a:r>
                <a:endParaRPr 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0B995274-D1AE-47C2-9F9A-E6A74A367936}"/>
                </a:ext>
              </a:extLst>
            </p:cNvPr>
            <p:cNvGrpSpPr/>
            <p:nvPr/>
          </p:nvGrpSpPr>
          <p:grpSpPr>
            <a:xfrm>
              <a:off x="1531425" y="2362200"/>
              <a:ext cx="4581768" cy="3100095"/>
              <a:chOff x="1531425" y="2362200"/>
              <a:chExt cx="4581768" cy="3100095"/>
            </a:xfrm>
          </p:grpSpPr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id="{4F5FB3B1-C946-429E-82D7-B2BB326EC8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7779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2675F434-F6BE-451C-BBCD-3272DF1C23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4133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71353BCB-8A5E-49A8-8CE4-7119FC793C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0487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914DF2B1-073D-4CD5-8F86-C7D8D65D60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6841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>
                <a:extLst>
                  <a:ext uri="{FF2B5EF4-FFF2-40B4-BE49-F238E27FC236}">
                    <a16:creationId xmlns:a16="http://schemas.microsoft.com/office/drawing/2014/main" id="{4B42AE2D-5071-44F2-828C-7948562124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1425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0634C099-8E46-4A67-9F91-70003428F7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3193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01" y="-43503"/>
            <a:ext cx="10363830" cy="1231900"/>
          </a:xfrm>
        </p:spPr>
        <p:txBody>
          <a:bodyPr>
            <a:normAutofit fontScale="90000"/>
          </a:bodyPr>
          <a:lstStyle/>
          <a:p>
            <a:b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Ultra fast performance with M.2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PCIe Gen4 NVMe SSDs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67CE07-2862-B049-B753-22974B4CFABA}"/>
              </a:ext>
            </a:extLst>
          </p:cNvPr>
          <p:cNvSpPr txBox="1"/>
          <p:nvPr/>
        </p:nvSpPr>
        <p:spPr>
          <a:xfrm>
            <a:off x="6396249" y="5549584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MB/s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889" b="-2785"/>
          <a:stretch/>
        </p:blipFill>
        <p:spPr>
          <a:xfrm>
            <a:off x="9122269" y="3233975"/>
            <a:ext cx="3594573" cy="4535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852BDE-7CF8-884F-8086-526B70E72FC8}"/>
              </a:ext>
            </a:extLst>
          </p:cNvPr>
          <p:cNvSpPr txBox="1"/>
          <p:nvPr/>
        </p:nvSpPr>
        <p:spPr>
          <a:xfrm>
            <a:off x="8563454" y="2054943"/>
            <a:ext cx="3280255" cy="10440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100"/>
              </a:spcBef>
            </a:pPr>
            <a:r>
              <a:rPr lang="en-US" altLang="zh-TW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Tested in QNAP lab</a:t>
            </a:r>
            <a:br>
              <a:rPr lang="zh-TW" altLang="en-US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Environment</a:t>
            </a:r>
            <a:r>
              <a:rPr lang="zh-TW" altLang="en-US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：</a:t>
            </a:r>
            <a:br>
              <a:rPr lang="zh-TW" altLang="en-US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PC: Intel Core i7-6700; Windows 10; 64GB RAM; 10GbE NIC LAN-10G2T-X550</a:t>
            </a:r>
            <a:br>
              <a:rPr lang="en" altLang="zh-TW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IronWolf 525 4TB x 2; RAID0</a:t>
            </a:r>
            <a:endParaRPr lang="zh-CN" altLang="en-US" sz="105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399B2017-29E9-1047-BA8B-AF36CA3CE6D6}"/>
              </a:ext>
            </a:extLst>
          </p:cNvPr>
          <p:cNvSpPr/>
          <p:nvPr/>
        </p:nvSpPr>
        <p:spPr>
          <a:xfrm>
            <a:off x="1566059" y="3172796"/>
            <a:ext cx="3820879" cy="575022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614B44D-D839-4045-B819-C4F1476E29BA}"/>
              </a:ext>
            </a:extLst>
          </p:cNvPr>
          <p:cNvSpPr/>
          <p:nvPr/>
        </p:nvSpPr>
        <p:spPr>
          <a:xfrm>
            <a:off x="1576834" y="4054116"/>
            <a:ext cx="2908244" cy="575022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TextBox 21">
            <a:extLst>
              <a:ext uri="{FF2B5EF4-FFF2-40B4-BE49-F238E27FC236}">
                <a16:creationId xmlns:a16="http://schemas.microsoft.com/office/drawing/2014/main" id="{2D281652-6086-D64D-92D6-183AB31E229F}"/>
              </a:ext>
            </a:extLst>
          </p:cNvPr>
          <p:cNvSpPr txBox="1"/>
          <p:nvPr/>
        </p:nvSpPr>
        <p:spPr>
          <a:xfrm>
            <a:off x="5446197" y="3163043"/>
            <a:ext cx="207689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Read: </a:t>
            </a: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8,244 MB/s</a:t>
            </a:r>
          </a:p>
        </p:txBody>
      </p:sp>
      <p:sp>
        <p:nvSpPr>
          <p:cNvPr id="45" name="TextBox 21">
            <a:extLst>
              <a:ext uri="{FF2B5EF4-FFF2-40B4-BE49-F238E27FC236}">
                <a16:creationId xmlns:a16="http://schemas.microsoft.com/office/drawing/2014/main" id="{B2A5768D-3473-644F-9DF8-C66946EA1E05}"/>
              </a:ext>
            </a:extLst>
          </p:cNvPr>
          <p:cNvSpPr txBox="1"/>
          <p:nvPr/>
        </p:nvSpPr>
        <p:spPr>
          <a:xfrm>
            <a:off x="4513611" y="4054116"/>
            <a:ext cx="207689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Write: </a:t>
            </a: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6,306 MB/s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F76DC167-C640-2441-B450-9750319D2366}"/>
              </a:ext>
            </a:extLst>
          </p:cNvPr>
          <p:cNvSpPr txBox="1"/>
          <p:nvPr/>
        </p:nvSpPr>
        <p:spPr>
          <a:xfrm>
            <a:off x="259895" y="3419399"/>
            <a:ext cx="1216107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TW" sz="20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SSD</a:t>
            </a:r>
            <a:br>
              <a:rPr lang="en-US" altLang="zh-TW" sz="20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en-US" altLang="zh-TW" sz="20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Speed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71317C60-CF5C-4FBB-9452-8FC088CCC881}"/>
              </a:ext>
            </a:extLst>
          </p:cNvPr>
          <p:cNvGrpSpPr/>
          <p:nvPr/>
        </p:nvGrpSpPr>
        <p:grpSpPr>
          <a:xfrm>
            <a:off x="1494919" y="2223771"/>
            <a:ext cx="5561519" cy="3267557"/>
            <a:chOff x="2179788" y="-317915"/>
            <a:chExt cx="5561519" cy="5849432"/>
          </a:xfrm>
        </p:grpSpPr>
        <p:sp>
          <p:nvSpPr>
            <p:cNvPr id="56" name="箭號: 向左 55">
              <a:extLst>
                <a:ext uri="{FF2B5EF4-FFF2-40B4-BE49-F238E27FC236}">
                  <a16:creationId xmlns:a16="http://schemas.microsoft.com/office/drawing/2014/main" id="{1B7B1ACC-A299-4EE2-8F6E-D91A41A990D6}"/>
                </a:ext>
              </a:extLst>
            </p:cNvPr>
            <p:cNvSpPr/>
            <p:nvPr/>
          </p:nvSpPr>
          <p:spPr>
            <a:xfrm rot="5400000">
              <a:off x="-665601" y="2527474"/>
              <a:ext cx="5797457" cy="106680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7" name="箭號: 向左 56">
              <a:extLst>
                <a:ext uri="{FF2B5EF4-FFF2-40B4-BE49-F238E27FC236}">
                  <a16:creationId xmlns:a16="http://schemas.microsoft.com/office/drawing/2014/main" id="{BDB005D3-24DF-4194-B747-01C21E267CBF}"/>
                </a:ext>
              </a:extLst>
            </p:cNvPr>
            <p:cNvSpPr/>
            <p:nvPr/>
          </p:nvSpPr>
          <p:spPr>
            <a:xfrm rot="10800000">
              <a:off x="2216028" y="5363854"/>
              <a:ext cx="5525279" cy="167663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948764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7D50F201-E9D3-499D-B54F-3748EE967D1F}"/>
              </a:ext>
            </a:extLst>
          </p:cNvPr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0AC3CAAC-2760-4015-B6B1-4DD337272E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679" y="44109"/>
            <a:ext cx="6557849" cy="3772383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48BCF0ED-83ED-4C89-B6C1-70132ACCD956}"/>
              </a:ext>
            </a:extLst>
          </p:cNvPr>
          <p:cNvSpPr/>
          <p:nvPr/>
        </p:nvSpPr>
        <p:spPr>
          <a:xfrm>
            <a:off x="1584663" y="3185978"/>
            <a:ext cx="4371073" cy="584538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FD48F4-A18C-4EFC-B6A4-36079E53E730}"/>
              </a:ext>
            </a:extLst>
          </p:cNvPr>
          <p:cNvSpPr/>
          <p:nvPr/>
        </p:nvSpPr>
        <p:spPr>
          <a:xfrm>
            <a:off x="1584663" y="4217042"/>
            <a:ext cx="4311010" cy="584538"/>
          </a:xfrm>
          <a:prstGeom prst="rect">
            <a:avLst/>
          </a:prstGeom>
          <a:gradFill>
            <a:gsLst>
              <a:gs pos="50000">
                <a:srgbClr val="00B4C9"/>
              </a:gs>
              <a:gs pos="0">
                <a:srgbClr val="0099FF"/>
              </a:gs>
              <a:gs pos="90000">
                <a:srgbClr val="66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43263B6-A1E1-4C32-A143-2FA89D7DD685}"/>
              </a:ext>
            </a:extLst>
          </p:cNvPr>
          <p:cNvGrpSpPr/>
          <p:nvPr/>
        </p:nvGrpSpPr>
        <p:grpSpPr>
          <a:xfrm>
            <a:off x="1566915" y="2978483"/>
            <a:ext cx="4146691" cy="2842894"/>
            <a:chOff x="1566915" y="2978483"/>
            <a:chExt cx="4146691" cy="2842894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FDF85C1C-2EAF-45E1-97CF-BCE3D3428CB0}"/>
                </a:ext>
              </a:extLst>
            </p:cNvPr>
            <p:cNvGrpSpPr/>
            <p:nvPr/>
          </p:nvGrpSpPr>
          <p:grpSpPr>
            <a:xfrm>
              <a:off x="1566915" y="2978483"/>
              <a:ext cx="3842212" cy="2447828"/>
              <a:chOff x="1531425" y="2362200"/>
              <a:chExt cx="3842212" cy="3100095"/>
            </a:xfrm>
          </p:grpSpPr>
          <p:cxnSp>
            <p:nvCxnSpPr>
              <p:cNvPr id="19" name="直線接點 18">
                <a:extLst>
                  <a:ext uri="{FF2B5EF4-FFF2-40B4-BE49-F238E27FC236}">
                    <a16:creationId xmlns:a16="http://schemas.microsoft.com/office/drawing/2014/main" id="{D051BFF0-629D-458A-A722-52BA00A2E2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867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>
                <a:extLst>
                  <a:ext uri="{FF2B5EF4-FFF2-40B4-BE49-F238E27FC236}">
                    <a16:creationId xmlns:a16="http://schemas.microsoft.com/office/drawing/2014/main" id="{235CE8C7-F018-4209-8A6D-FB66C27FA1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8309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接點 20">
                <a:extLst>
                  <a:ext uri="{FF2B5EF4-FFF2-40B4-BE49-F238E27FC236}">
                    <a16:creationId xmlns:a16="http://schemas.microsoft.com/office/drawing/2014/main" id="{D07ECB71-EE12-44A3-9CB9-AF13C42ED6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51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接點 21">
                <a:extLst>
                  <a:ext uri="{FF2B5EF4-FFF2-40B4-BE49-F238E27FC236}">
                    <a16:creationId xmlns:a16="http://schemas.microsoft.com/office/drawing/2014/main" id="{7CF5BDF5-6FA9-4537-9A34-BE731B005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5193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A290FB8D-1459-4FAA-BFE1-CDE0269650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1425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接點 23">
                <a:extLst>
                  <a:ext uri="{FF2B5EF4-FFF2-40B4-BE49-F238E27FC236}">
                    <a16:creationId xmlns:a16="http://schemas.microsoft.com/office/drawing/2014/main" id="{B71B9DB1-5B6C-4732-AEC5-B13890357D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637" y="2362200"/>
                <a:ext cx="0" cy="3100095"/>
              </a:xfrm>
              <a:prstGeom prst="line">
                <a:avLst/>
              </a:prstGeom>
              <a:ln>
                <a:solidFill>
                  <a:srgbClr val="FFFFF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58B694F8-880A-4CB0-B2E9-1E5DC9CCC1A0}"/>
                </a:ext>
              </a:extLst>
            </p:cNvPr>
            <p:cNvSpPr txBox="1"/>
            <p:nvPr/>
          </p:nvSpPr>
          <p:spPr>
            <a:xfrm>
              <a:off x="2030877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200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TextBox 21">
              <a:extLst>
                <a:ext uri="{FF2B5EF4-FFF2-40B4-BE49-F238E27FC236}">
                  <a16:creationId xmlns:a16="http://schemas.microsoft.com/office/drawing/2014/main" id="{09037261-E1C8-40C9-BE82-047679731096}"/>
                </a:ext>
              </a:extLst>
            </p:cNvPr>
            <p:cNvSpPr txBox="1"/>
            <p:nvPr/>
          </p:nvSpPr>
          <p:spPr>
            <a:xfrm>
              <a:off x="2799319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400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404F19B2-2E02-4CEE-BE81-8A0C546A585C}"/>
                </a:ext>
              </a:extLst>
            </p:cNvPr>
            <p:cNvSpPr txBox="1"/>
            <p:nvPr/>
          </p:nvSpPr>
          <p:spPr>
            <a:xfrm>
              <a:off x="3594278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600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TextBox 21">
              <a:extLst>
                <a:ext uri="{FF2B5EF4-FFF2-40B4-BE49-F238E27FC236}">
                  <a16:creationId xmlns:a16="http://schemas.microsoft.com/office/drawing/2014/main" id="{1FA63AEE-B1AE-4A5A-93A6-81FB6482D288}"/>
                </a:ext>
              </a:extLst>
            </p:cNvPr>
            <p:cNvSpPr txBox="1"/>
            <p:nvPr/>
          </p:nvSpPr>
          <p:spPr>
            <a:xfrm>
              <a:off x="4336203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800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TextBox 21">
              <a:extLst>
                <a:ext uri="{FF2B5EF4-FFF2-40B4-BE49-F238E27FC236}">
                  <a16:creationId xmlns:a16="http://schemas.microsoft.com/office/drawing/2014/main" id="{7298C30E-0476-42AC-92CC-CF4077C2CA75}"/>
                </a:ext>
              </a:extLst>
            </p:cNvPr>
            <p:cNvSpPr txBox="1"/>
            <p:nvPr/>
          </p:nvSpPr>
          <p:spPr>
            <a:xfrm>
              <a:off x="5104647" y="5513600"/>
              <a:ext cx="608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1000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06" y="195263"/>
            <a:ext cx="10922794" cy="12319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Full 10GbE performance while accessing M.2 SSD on QM2-2P410G1T/ QM2-2P410G2T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5E07D979-E335-480F-B1EE-703AE02D48E4}"/>
              </a:ext>
            </a:extLst>
          </p:cNvPr>
          <p:cNvSpPr txBox="1"/>
          <p:nvPr/>
        </p:nvSpPr>
        <p:spPr>
          <a:xfrm>
            <a:off x="5955737" y="3205446"/>
            <a:ext cx="207689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Download: </a:t>
            </a:r>
          </a:p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1,159MB/s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BF623EBA-4D99-4EED-AC81-77F41EB056F1}"/>
              </a:ext>
            </a:extLst>
          </p:cNvPr>
          <p:cNvSpPr txBox="1"/>
          <p:nvPr/>
        </p:nvSpPr>
        <p:spPr>
          <a:xfrm>
            <a:off x="5873798" y="4242783"/>
            <a:ext cx="207689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Upload: </a:t>
            </a:r>
          </a:p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1,156MB/s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47" b="13683"/>
          <a:stretch/>
        </p:blipFill>
        <p:spPr>
          <a:xfrm>
            <a:off x="9066677" y="3337601"/>
            <a:ext cx="3125323" cy="380902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7413D27-CFE0-EB4E-8862-31C1B55BA117}"/>
              </a:ext>
            </a:extLst>
          </p:cNvPr>
          <p:cNvSpPr txBox="1"/>
          <p:nvPr/>
        </p:nvSpPr>
        <p:spPr>
          <a:xfrm>
            <a:off x="1748905" y="2440323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File transfer (10</a:t>
            </a: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 file, with M.2 NVMe SSD)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TextBox 21">
            <a:extLst>
              <a:ext uri="{FF2B5EF4-FFF2-40B4-BE49-F238E27FC236}">
                <a16:creationId xmlns:a16="http://schemas.microsoft.com/office/drawing/2014/main" id="{DE14FFF7-55DF-4A16-ACD1-280B41943A5F}"/>
              </a:ext>
            </a:extLst>
          </p:cNvPr>
          <p:cNvSpPr txBox="1"/>
          <p:nvPr/>
        </p:nvSpPr>
        <p:spPr>
          <a:xfrm>
            <a:off x="6396249" y="5491329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MB/s</a:t>
            </a:r>
          </a:p>
        </p:txBody>
      </p:sp>
      <p:sp>
        <p:nvSpPr>
          <p:cNvPr id="42" name="TextBox 21">
            <a:extLst>
              <a:ext uri="{FF2B5EF4-FFF2-40B4-BE49-F238E27FC236}">
                <a16:creationId xmlns:a16="http://schemas.microsoft.com/office/drawing/2014/main" id="{9F3312B5-9AA3-4688-AEEE-F04B9738DCB9}"/>
              </a:ext>
            </a:extLst>
          </p:cNvPr>
          <p:cNvSpPr txBox="1"/>
          <p:nvPr/>
        </p:nvSpPr>
        <p:spPr>
          <a:xfrm>
            <a:off x="259895" y="3843033"/>
            <a:ext cx="121610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TW" sz="200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10GbE</a:t>
            </a: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E57A0B0D-F865-4DF3-A844-1B1F32C59785}"/>
              </a:ext>
            </a:extLst>
          </p:cNvPr>
          <p:cNvGrpSpPr/>
          <p:nvPr/>
        </p:nvGrpSpPr>
        <p:grpSpPr>
          <a:xfrm>
            <a:off x="1494919" y="2223771"/>
            <a:ext cx="5561519" cy="3267557"/>
            <a:chOff x="2179788" y="-317915"/>
            <a:chExt cx="5561519" cy="5849432"/>
          </a:xfrm>
        </p:grpSpPr>
        <p:sp>
          <p:nvSpPr>
            <p:cNvPr id="44" name="箭號: 向左 43">
              <a:extLst>
                <a:ext uri="{FF2B5EF4-FFF2-40B4-BE49-F238E27FC236}">
                  <a16:creationId xmlns:a16="http://schemas.microsoft.com/office/drawing/2014/main" id="{65230D4D-BB91-4193-92A5-E26B12B7D1A0}"/>
                </a:ext>
              </a:extLst>
            </p:cNvPr>
            <p:cNvSpPr/>
            <p:nvPr/>
          </p:nvSpPr>
          <p:spPr>
            <a:xfrm rot="5400000">
              <a:off x="-665601" y="2527474"/>
              <a:ext cx="5797457" cy="106680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" name="箭號: 向左 44">
              <a:extLst>
                <a:ext uri="{FF2B5EF4-FFF2-40B4-BE49-F238E27FC236}">
                  <a16:creationId xmlns:a16="http://schemas.microsoft.com/office/drawing/2014/main" id="{42A3697A-6CE0-4DAB-97F5-ED1E4B8E7BD0}"/>
                </a:ext>
              </a:extLst>
            </p:cNvPr>
            <p:cNvSpPr/>
            <p:nvPr/>
          </p:nvSpPr>
          <p:spPr>
            <a:xfrm rot="10800000">
              <a:off x="2216028" y="5363854"/>
              <a:ext cx="5525279" cy="167663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7" name="TextBox 4">
            <a:extLst>
              <a:ext uri="{FF2B5EF4-FFF2-40B4-BE49-F238E27FC236}">
                <a16:creationId xmlns:a16="http://schemas.microsoft.com/office/drawing/2014/main" id="{2C12F8CB-DEF7-4F82-87CE-B8DB79EF976A}"/>
              </a:ext>
            </a:extLst>
          </p:cNvPr>
          <p:cNvSpPr txBox="1"/>
          <p:nvPr/>
        </p:nvSpPr>
        <p:spPr>
          <a:xfrm>
            <a:off x="8679957" y="1748645"/>
            <a:ext cx="3280255" cy="12379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100"/>
              </a:spcBef>
            </a:pPr>
            <a:r>
              <a:rPr lang="en-US" altLang="zh-TW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Tested in QNAP lab</a:t>
            </a:r>
            <a:br>
              <a:rPr lang="zh-TW" altLang="en-US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Environment</a:t>
            </a:r>
            <a:r>
              <a:rPr lang="zh-TW" altLang="en-US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：</a:t>
            </a:r>
            <a:br>
              <a:rPr lang="zh-TW" altLang="en-US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PC: Intel Core i7-6700; Windows 10; 64GB RAM; 10GbE NIC LAN-10G2T-X550</a:t>
            </a:r>
            <a:br>
              <a:rPr lang="en" altLang="zh-TW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" altLang="zh-TW" sz="105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NAS: TS-h2490FU (AMD EPYC 7302P 16-core/32-thread; 32GB RAM; Install QM2-2P410G1T</a:t>
            </a:r>
            <a:endParaRPr lang="zh-CN" altLang="en-US" sz="105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910766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408ACCE-F775-4FC2-B4B8-E304999BA2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GB</a:t>
            </a: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檔案傳輸</a:t>
            </a:r>
          </a:p>
          <a:p>
            <a:pPr marL="0" indent="0">
              <a:buNone/>
            </a:pP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 x M.2 SSD RAID 0 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透過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2.5GbE 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傳輸</a:t>
            </a:r>
          </a:p>
        </p:txBody>
      </p:sp>
      <p:pic>
        <p:nvPicPr>
          <p:cNvPr id="10" name="圖片 9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BEA905A-BAF4-4B0B-8AD2-A96824FF70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758" y="3605000"/>
            <a:ext cx="2975358" cy="1357181"/>
          </a:xfrm>
          <a:prstGeom prst="rect">
            <a:avLst/>
          </a:prstGeom>
        </p:spPr>
      </p:pic>
      <p:sp>
        <p:nvSpPr>
          <p:cNvPr id="16" name="橢圓 15" hidden="1">
            <a:extLst>
              <a:ext uri="{FF2B5EF4-FFF2-40B4-BE49-F238E27FC236}">
                <a16:creationId xmlns:a16="http://schemas.microsoft.com/office/drawing/2014/main" id="{89FAE761-B86C-4EF6-BCDF-EE264FE5AEC5}"/>
              </a:ext>
            </a:extLst>
          </p:cNvPr>
          <p:cNvSpPr/>
          <p:nvPr/>
        </p:nvSpPr>
        <p:spPr>
          <a:xfrm>
            <a:off x="3434292" y="5389339"/>
            <a:ext cx="79375" cy="79375"/>
          </a:xfrm>
          <a:prstGeom prst="ellipse">
            <a:avLst/>
          </a:prstGeom>
          <a:gradFill>
            <a:gsLst>
              <a:gs pos="0">
                <a:srgbClr val="E927D2"/>
              </a:gs>
              <a:gs pos="100000">
                <a:srgbClr val="00B0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ED378980-0EEE-477C-AAD3-A2039DE83DE6}"/>
              </a:ext>
            </a:extLst>
          </p:cNvPr>
          <p:cNvSpPr/>
          <p:nvPr/>
        </p:nvSpPr>
        <p:spPr>
          <a:xfrm>
            <a:off x="-1036108" y="4440014"/>
            <a:ext cx="79375" cy="79375"/>
          </a:xfrm>
          <a:prstGeom prst="ellipse">
            <a:avLst/>
          </a:prstGeom>
          <a:gradFill>
            <a:gsLst>
              <a:gs pos="0">
                <a:srgbClr val="E927D2"/>
              </a:gs>
              <a:gs pos="100000">
                <a:srgbClr val="00B0F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3BF689D3-6F3F-4FB7-BA34-F7DBCBA84D95}"/>
              </a:ext>
            </a:extLst>
          </p:cNvPr>
          <p:cNvCxnSpPr>
            <a:cxnSpLocks/>
          </p:cNvCxnSpPr>
          <p:nvPr/>
        </p:nvCxnSpPr>
        <p:spPr>
          <a:xfrm>
            <a:off x="1733758" y="3429000"/>
            <a:ext cx="297535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4E4446F4-71DE-461E-B677-1C0F5956582C}"/>
              </a:ext>
            </a:extLst>
          </p:cNvPr>
          <p:cNvCxnSpPr>
            <a:cxnSpLocks/>
          </p:cNvCxnSpPr>
          <p:nvPr/>
        </p:nvCxnSpPr>
        <p:spPr>
          <a:xfrm>
            <a:off x="1733758" y="5162361"/>
            <a:ext cx="297535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 hidden="1">
            <a:extLst>
              <a:ext uri="{FF2B5EF4-FFF2-40B4-BE49-F238E27FC236}">
                <a16:creationId xmlns:a16="http://schemas.microsoft.com/office/drawing/2014/main" id="{F85861A3-A698-4669-B1D1-BDC009DC3322}"/>
              </a:ext>
            </a:extLst>
          </p:cNvPr>
          <p:cNvSpPr/>
          <p:nvPr/>
        </p:nvSpPr>
        <p:spPr>
          <a:xfrm>
            <a:off x="1733758" y="1373012"/>
            <a:ext cx="2975358" cy="1803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Content Placeholder 2" hidden="1">
            <a:extLst>
              <a:ext uri="{FF2B5EF4-FFF2-40B4-BE49-F238E27FC236}">
                <a16:creationId xmlns:a16="http://schemas.microsoft.com/office/drawing/2014/main" id="{3601E0BB-C410-4BE3-9574-33DDD16A8049}"/>
              </a:ext>
            </a:extLst>
          </p:cNvPr>
          <p:cNvSpPr txBox="1">
            <a:spLocks/>
          </p:cNvSpPr>
          <p:nvPr/>
        </p:nvSpPr>
        <p:spPr>
          <a:xfrm>
            <a:off x="1589918" y="1565038"/>
            <a:ext cx="3847497" cy="2037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08000" indent="10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08000" indent="10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755" indent="107950">
              <a:buFont typeface="Arial" panose="020B0604020202020204" pitchFamily="34" charset="0"/>
              <a:buNone/>
            </a:pPr>
            <a:r>
              <a:rPr lang="en-US" altLang="zh-CN" sz="14400" spc="600">
                <a:solidFill>
                  <a:schemeClr val="bg1"/>
                </a:solidFill>
                <a:latin typeface="Bahnschrift Condensed" panose="020B0502040204020203" pitchFamily="34" charset="0"/>
                <a:sym typeface="Arial" panose="020B0604020202020204" pitchFamily="34" charset="0"/>
              </a:rPr>
              <a:t>LIVE</a:t>
            </a:r>
            <a:endParaRPr lang="zh-CN" altLang="en-US" sz="14400" spc="600">
              <a:solidFill>
                <a:schemeClr val="bg1"/>
              </a:solidFill>
              <a:latin typeface="Bahnschrift Condensed" panose="020B05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6DAF66CD-9F0E-42B4-A578-52EAFEE094C6}"/>
              </a:ext>
            </a:extLst>
          </p:cNvPr>
          <p:cNvSpPr/>
          <p:nvPr/>
        </p:nvSpPr>
        <p:spPr>
          <a:xfrm>
            <a:off x="1733758" y="1772059"/>
            <a:ext cx="2975358" cy="1656941"/>
          </a:xfrm>
          <a:custGeom>
            <a:avLst/>
            <a:gdLst/>
            <a:ahLst/>
            <a:cxnLst/>
            <a:rect l="l" t="t" r="r" b="b"/>
            <a:pathLst>
              <a:path w="2975358" h="1656941">
                <a:moveTo>
                  <a:pt x="2180022" y="173578"/>
                </a:moveTo>
                <a:lnTo>
                  <a:pt x="2180022" y="1471955"/>
                </a:lnTo>
                <a:lnTo>
                  <a:pt x="2268426" y="1471955"/>
                </a:lnTo>
                <a:lnTo>
                  <a:pt x="2349686" y="1471955"/>
                </a:lnTo>
                <a:lnTo>
                  <a:pt x="2737235" y="1471955"/>
                </a:lnTo>
                <a:lnTo>
                  <a:pt x="2737235" y="1311221"/>
                </a:lnTo>
                <a:lnTo>
                  <a:pt x="2349686" y="1311221"/>
                </a:lnTo>
                <a:lnTo>
                  <a:pt x="2349686" y="907599"/>
                </a:lnTo>
                <a:lnTo>
                  <a:pt x="2692586" y="907599"/>
                </a:lnTo>
                <a:lnTo>
                  <a:pt x="2692586" y="746864"/>
                </a:lnTo>
                <a:lnTo>
                  <a:pt x="2349686" y="746864"/>
                </a:lnTo>
                <a:lnTo>
                  <a:pt x="2349686" y="334313"/>
                </a:lnTo>
                <a:lnTo>
                  <a:pt x="2737235" y="334313"/>
                </a:lnTo>
                <a:lnTo>
                  <a:pt x="2737235" y="173578"/>
                </a:lnTo>
                <a:lnTo>
                  <a:pt x="2349686" y="173578"/>
                </a:lnTo>
                <a:lnTo>
                  <a:pt x="2268426" y="173578"/>
                </a:lnTo>
                <a:close/>
                <a:moveTo>
                  <a:pt x="1309080" y="173578"/>
                </a:moveTo>
                <a:lnTo>
                  <a:pt x="1569827" y="1471955"/>
                </a:lnTo>
                <a:lnTo>
                  <a:pt x="1746635" y="1471955"/>
                </a:lnTo>
                <a:lnTo>
                  <a:pt x="2007381" y="173578"/>
                </a:lnTo>
                <a:lnTo>
                  <a:pt x="1830574" y="173578"/>
                </a:lnTo>
                <a:lnTo>
                  <a:pt x="1658231" y="1170132"/>
                </a:lnTo>
                <a:lnTo>
                  <a:pt x="1485888" y="173578"/>
                </a:lnTo>
                <a:close/>
                <a:moveTo>
                  <a:pt x="968561" y="173578"/>
                </a:moveTo>
                <a:lnTo>
                  <a:pt x="968561" y="1471955"/>
                </a:lnTo>
                <a:lnTo>
                  <a:pt x="1138225" y="1471955"/>
                </a:lnTo>
                <a:lnTo>
                  <a:pt x="1138225" y="173578"/>
                </a:lnTo>
                <a:close/>
                <a:moveTo>
                  <a:pt x="217872" y="173578"/>
                </a:moveTo>
                <a:lnTo>
                  <a:pt x="217872" y="1471955"/>
                </a:lnTo>
                <a:lnTo>
                  <a:pt x="308955" y="1471955"/>
                </a:lnTo>
                <a:lnTo>
                  <a:pt x="387536" y="1471955"/>
                </a:lnTo>
                <a:lnTo>
                  <a:pt x="757225" y="1471955"/>
                </a:lnTo>
                <a:lnTo>
                  <a:pt x="757225" y="1311221"/>
                </a:lnTo>
                <a:lnTo>
                  <a:pt x="387536" y="1311221"/>
                </a:lnTo>
                <a:lnTo>
                  <a:pt x="387536" y="173578"/>
                </a:lnTo>
                <a:close/>
                <a:moveTo>
                  <a:pt x="0" y="0"/>
                </a:moveTo>
                <a:lnTo>
                  <a:pt x="2975358" y="0"/>
                </a:lnTo>
                <a:lnTo>
                  <a:pt x="2975358" y="1656941"/>
                </a:lnTo>
                <a:lnTo>
                  <a:pt x="0" y="16569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7944378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743936" y="1574799"/>
            <a:ext cx="5192305" cy="3552561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3C36BA8-71BF-47A1-A3AE-2DB834D39246}"/>
              </a:ext>
            </a:extLst>
          </p:cNvPr>
          <p:cNvSpPr/>
          <p:nvPr/>
        </p:nvSpPr>
        <p:spPr>
          <a:xfrm>
            <a:off x="735468" y="1532466"/>
            <a:ext cx="5192305" cy="3674533"/>
          </a:xfrm>
          <a:prstGeom prst="rect">
            <a:avLst/>
          </a:prstGeom>
          <a:noFill/>
          <a:ln w="127000">
            <a:gradFill>
              <a:gsLst>
                <a:gs pos="543">
                  <a:srgbClr val="C7EFFF"/>
                </a:gs>
                <a:gs pos="26000">
                  <a:srgbClr val="5DF5F9"/>
                </a:gs>
                <a:gs pos="96000">
                  <a:srgbClr val="34E392"/>
                </a:gs>
                <a:gs pos="84000">
                  <a:srgbClr val="43E59C"/>
                </a:gs>
              </a:gsLst>
              <a:lin ang="7200000" scaled="0"/>
            </a:gradFill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標題 3">
            <a:extLst>
              <a:ext uri="{FF2B5EF4-FFF2-40B4-BE49-F238E27FC236}">
                <a16:creationId xmlns:a16="http://schemas.microsoft.com/office/drawing/2014/main" id="{CC290365-49C5-4D02-B478-F0FF46524EEF}"/>
              </a:ext>
            </a:extLst>
          </p:cNvPr>
          <p:cNvSpPr txBox="1">
            <a:spLocks/>
          </p:cNvSpPr>
          <p:nvPr/>
        </p:nvSpPr>
        <p:spPr>
          <a:xfrm>
            <a:off x="956732" y="1574799"/>
            <a:ext cx="5861050" cy="3552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ts val="7000"/>
              </a:lnSpc>
            </a:pPr>
            <a:r>
              <a:rPr lang="en-US" altLang="zh-CN" sz="5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QNAP Multi-Gig</a:t>
            </a:r>
          </a:p>
          <a:p>
            <a:pPr>
              <a:lnSpc>
                <a:spcPts val="7000"/>
              </a:lnSpc>
            </a:pPr>
            <a:r>
              <a:rPr lang="en-US" altLang="zh-CN" sz="4500">
                <a:latin typeface="Arial" panose="020B0604020202020204" pitchFamily="34" charset="0"/>
                <a:sym typeface="Arial" panose="020B0604020202020204" pitchFamily="34" charset="0"/>
              </a:rPr>
              <a:t>NICs &amp; Switches</a:t>
            </a:r>
            <a:endParaRPr lang="zh-TW" altLang="en-US" sz="45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06227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3" y="194733"/>
            <a:ext cx="10979214" cy="12319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Add M.2 NVMe or M.2 SATA SSDs with the QM2 card series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1C34B0E-5B59-4B4C-9C53-EEC9818F5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501" y="1822932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F2DE163-A70B-480F-A36B-FB918BC0AD31}"/>
              </a:ext>
            </a:extLst>
          </p:cNvPr>
          <p:cNvSpPr txBox="1"/>
          <p:nvPr/>
        </p:nvSpPr>
        <p:spPr>
          <a:xfrm>
            <a:off x="2969450" y="1586126"/>
            <a:ext cx="17767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QM2-2S-220A</a:t>
            </a:r>
          </a:p>
        </p:txBody>
      </p:sp>
      <p:pic>
        <p:nvPicPr>
          <p:cNvPr id="5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DBAD8082-85E3-49DD-8A97-5CC571C1E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845" y="1807728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2F1A8D4-E603-4792-A897-94CB078F7082}"/>
              </a:ext>
            </a:extLst>
          </p:cNvPr>
          <p:cNvSpPr txBox="1"/>
          <p:nvPr/>
        </p:nvSpPr>
        <p:spPr>
          <a:xfrm>
            <a:off x="5078889" y="1586126"/>
            <a:ext cx="18489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QM2-2P-244A</a:t>
            </a: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EB74B06C-BAB2-4336-AB52-2A6BC2D88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333" y="1842422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8FE65ED-3107-4C4A-9EA5-5CD8181B5985}"/>
              </a:ext>
            </a:extLst>
          </p:cNvPr>
          <p:cNvSpPr txBox="1"/>
          <p:nvPr/>
        </p:nvSpPr>
        <p:spPr>
          <a:xfrm>
            <a:off x="7281255" y="1586126"/>
            <a:ext cx="18448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QM2-2P-344</a:t>
            </a: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4ED817C9-7775-42D7-A16E-DE50BEE46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821" y="1833129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1081C86-629A-424C-82BB-83377D645EB7}"/>
              </a:ext>
            </a:extLst>
          </p:cNvPr>
          <p:cNvSpPr txBox="1"/>
          <p:nvPr/>
        </p:nvSpPr>
        <p:spPr>
          <a:xfrm>
            <a:off x="9390694" y="1548955"/>
            <a:ext cx="18448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QM2-2P-384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1BA606FC-1C53-41FD-8554-D76F82324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943" y="4282630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E1C9C4B-2A16-4FAE-9AF0-E32B7334E08C}"/>
              </a:ext>
            </a:extLst>
          </p:cNvPr>
          <p:cNvSpPr txBox="1"/>
          <p:nvPr/>
        </p:nvSpPr>
        <p:spPr>
          <a:xfrm>
            <a:off x="2978743" y="4063505"/>
            <a:ext cx="18819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QM2-4S-240</a:t>
            </a:r>
          </a:p>
        </p:txBody>
      </p:sp>
      <p:pic>
        <p:nvPicPr>
          <p:cNvPr id="13" name="圖片 13" descr="一張含有 文字 的圖片&#10;&#10;自動產生的描述">
            <a:extLst>
              <a:ext uri="{FF2B5EF4-FFF2-40B4-BE49-F238E27FC236}">
                <a16:creationId xmlns:a16="http://schemas.microsoft.com/office/drawing/2014/main" id="{EA6BE903-C6A0-456C-A70B-DD2BC1778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5309" y="4282630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D05EDB9-1C3E-465F-BCC7-A67A723992A8}"/>
              </a:ext>
            </a:extLst>
          </p:cNvPr>
          <p:cNvSpPr txBox="1"/>
          <p:nvPr/>
        </p:nvSpPr>
        <p:spPr>
          <a:xfrm>
            <a:off x="5116060" y="4063505"/>
            <a:ext cx="18117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QM2-4P-284</a:t>
            </a:r>
          </a:p>
        </p:txBody>
      </p:sp>
      <p:pic>
        <p:nvPicPr>
          <p:cNvPr id="15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24385A13-C760-46C7-A2D4-32700948A1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2626" y="4282630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pic>
        <p:nvPicPr>
          <p:cNvPr id="16" name="圖片 16" descr="一張含有 文字 的圖片&#10;&#10;自動產生的描述">
            <a:extLst>
              <a:ext uri="{FF2B5EF4-FFF2-40B4-BE49-F238E27FC236}">
                <a16:creationId xmlns:a16="http://schemas.microsoft.com/office/drawing/2014/main" id="{24A01E5D-13FE-4377-9F0C-F9E809E14D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9943" y="4254752"/>
            <a:ext cx="2009775" cy="1257300"/>
          </a:xfrm>
          <a:prstGeom prst="rect">
            <a:avLst/>
          </a:prstGeom>
          <a:effectLst>
            <a:outerShdw blurRad="177800" dist="3175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161860-BC11-4300-B5FB-6ECA46EE1E98}"/>
              </a:ext>
            </a:extLst>
          </p:cNvPr>
          <p:cNvSpPr txBox="1"/>
          <p:nvPr/>
        </p:nvSpPr>
        <p:spPr>
          <a:xfrm>
            <a:off x="7225499" y="4063505"/>
            <a:ext cx="19005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QM2-4P-342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895D44-F052-4DCC-A3CB-06A836A9EE81}"/>
              </a:ext>
            </a:extLst>
          </p:cNvPr>
          <p:cNvSpPr txBox="1"/>
          <p:nvPr/>
        </p:nvSpPr>
        <p:spPr>
          <a:xfrm>
            <a:off x="9325646" y="4063505"/>
            <a:ext cx="20097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QM2-4P-384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378522D-B154-48ED-8745-048FF5BA87E8}"/>
              </a:ext>
            </a:extLst>
          </p:cNvPr>
          <p:cNvSpPr/>
          <p:nvPr/>
        </p:nvSpPr>
        <p:spPr>
          <a:xfrm>
            <a:off x="3160183" y="3018642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Gen2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F1A95FA-F4D6-4CAA-97C8-A2BE21B8120A}"/>
              </a:ext>
            </a:extLst>
          </p:cNvPr>
          <p:cNvSpPr/>
          <p:nvPr/>
        </p:nvSpPr>
        <p:spPr>
          <a:xfrm>
            <a:off x="5306793" y="3018642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Gen2</a:t>
            </a:r>
            <a:endParaRPr lang="en-US" sz="1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610146C-9363-4803-A511-FF629D8D6EF4}"/>
              </a:ext>
            </a:extLst>
          </p:cNvPr>
          <p:cNvSpPr/>
          <p:nvPr/>
        </p:nvSpPr>
        <p:spPr>
          <a:xfrm>
            <a:off x="3160182" y="5282289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Gen2</a:t>
            </a:r>
            <a:endParaRPr lang="en-US" sz="1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D2687C2-61AA-46AD-BBA9-715101DD5DD5}"/>
              </a:ext>
            </a:extLst>
          </p:cNvPr>
          <p:cNvSpPr/>
          <p:nvPr/>
        </p:nvSpPr>
        <p:spPr>
          <a:xfrm>
            <a:off x="5306792" y="5282289"/>
            <a:ext cx="836340" cy="408215"/>
          </a:xfrm>
          <a:prstGeom prst="rect">
            <a:avLst/>
          </a:prstGeom>
          <a:gradFill>
            <a:gsLst>
              <a:gs pos="0">
                <a:srgbClr val="FF201E"/>
              </a:gs>
              <a:gs pos="100000">
                <a:srgbClr val="D806E4"/>
              </a:gs>
            </a:gsLst>
            <a:lin ang="5400000" scaled="0"/>
          </a:gra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Gen2</a:t>
            </a:r>
            <a:endParaRPr lang="en-US" sz="1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C5E7E64-C4D5-409D-9403-4F5EF7B840F4}"/>
              </a:ext>
            </a:extLst>
          </p:cNvPr>
          <p:cNvSpPr/>
          <p:nvPr/>
        </p:nvSpPr>
        <p:spPr>
          <a:xfrm>
            <a:off x="7406938" y="3018641"/>
            <a:ext cx="836340" cy="408215"/>
          </a:xfrm>
          <a:prstGeom prst="rect">
            <a:avLst/>
          </a:prstGeom>
          <a:gradFill>
            <a:gsLst>
              <a:gs pos="98000">
                <a:srgbClr val="33CCCC"/>
              </a:gs>
              <a:gs pos="0">
                <a:srgbClr val="6600FF"/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Gen3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146F2B8-EC2D-4C33-B396-4211FFEFBE2F}"/>
              </a:ext>
            </a:extLst>
          </p:cNvPr>
          <p:cNvSpPr/>
          <p:nvPr/>
        </p:nvSpPr>
        <p:spPr>
          <a:xfrm>
            <a:off x="9609304" y="3018641"/>
            <a:ext cx="836340" cy="408215"/>
          </a:xfrm>
          <a:prstGeom prst="rect">
            <a:avLst/>
          </a:prstGeom>
          <a:gradFill>
            <a:gsLst>
              <a:gs pos="98000">
                <a:srgbClr val="33CCCC"/>
              </a:gs>
              <a:gs pos="0">
                <a:srgbClr val="6600FF"/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</a:t>
            </a:r>
            <a:endParaRPr lang="zh-TW" sz="11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Gen3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0EB810B-0585-4A99-9144-E10AA46DD994}"/>
              </a:ext>
            </a:extLst>
          </p:cNvPr>
          <p:cNvSpPr/>
          <p:nvPr/>
        </p:nvSpPr>
        <p:spPr>
          <a:xfrm>
            <a:off x="7406938" y="5282288"/>
            <a:ext cx="836340" cy="408215"/>
          </a:xfrm>
          <a:prstGeom prst="rect">
            <a:avLst/>
          </a:prstGeom>
          <a:gradFill>
            <a:gsLst>
              <a:gs pos="98000">
                <a:srgbClr val="33CCCC"/>
              </a:gs>
              <a:gs pos="0">
                <a:srgbClr val="6600FF"/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05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</a:t>
            </a:r>
            <a:endParaRPr lang="zh-TW" sz="105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>
              <a:lnSpc>
                <a:spcPts val="1150"/>
              </a:lnSpc>
            </a:pPr>
            <a:r>
              <a:rPr lang="zh-TW" sz="105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Gen3</a:t>
            </a:r>
            <a:endParaRPr lang="zh-TW" sz="105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61CEF44-153E-4F5A-A8E6-3AA8CD2B5ADE}"/>
              </a:ext>
            </a:extLst>
          </p:cNvPr>
          <p:cNvSpPr/>
          <p:nvPr/>
        </p:nvSpPr>
        <p:spPr>
          <a:xfrm>
            <a:off x="9609303" y="5282288"/>
            <a:ext cx="836340" cy="408215"/>
          </a:xfrm>
          <a:prstGeom prst="rect">
            <a:avLst/>
          </a:prstGeom>
          <a:gradFill>
            <a:gsLst>
              <a:gs pos="98000">
                <a:srgbClr val="33CCCC"/>
              </a:gs>
              <a:gs pos="0">
                <a:srgbClr val="6600FF"/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</a:t>
            </a:r>
            <a:endParaRPr lang="zh-TW" sz="11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>
              <a:lnSpc>
                <a:spcPts val="1150"/>
              </a:lnSpc>
            </a:pPr>
            <a:r>
              <a:rPr lang="zh-TW" sz="11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Gen3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13E2D2D-2726-4B17-9A97-032B3244E250}"/>
              </a:ext>
            </a:extLst>
          </p:cNvPr>
          <p:cNvSpPr/>
          <p:nvPr/>
        </p:nvSpPr>
        <p:spPr>
          <a:xfrm>
            <a:off x="4024402" y="3018642"/>
            <a:ext cx="836340" cy="408215"/>
          </a:xfrm>
          <a:prstGeom prst="rect">
            <a:avLst/>
          </a:prstGeom>
          <a:solidFill>
            <a:srgbClr val="0070C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SATA</a:t>
            </a:r>
            <a:endParaRPr lang="zh-TW" sz="1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6D60D9D-23E5-4D35-995F-6E3BE611CB5C}"/>
              </a:ext>
            </a:extLst>
          </p:cNvPr>
          <p:cNvSpPr/>
          <p:nvPr/>
        </p:nvSpPr>
        <p:spPr>
          <a:xfrm>
            <a:off x="4024402" y="5273391"/>
            <a:ext cx="836340" cy="427974"/>
          </a:xfrm>
          <a:prstGeom prst="rect">
            <a:avLst/>
          </a:prstGeom>
          <a:solidFill>
            <a:srgbClr val="0070C0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SATA</a:t>
            </a:r>
            <a:endParaRPr lang="zh-TW" sz="11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25C67BA-5B32-4F76-B6EE-69E6E53A7C14}"/>
              </a:ext>
            </a:extLst>
          </p:cNvPr>
          <p:cNvSpPr/>
          <p:nvPr/>
        </p:nvSpPr>
        <p:spPr>
          <a:xfrm>
            <a:off x="6180304" y="3018642"/>
            <a:ext cx="836340" cy="408215"/>
          </a:xfrm>
          <a:prstGeom prst="rect">
            <a:avLst/>
          </a:prstGeom>
          <a:solidFill>
            <a:srgbClr val="43E59C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</a:t>
            </a:r>
            <a:endParaRPr lang="zh-TW" sz="11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E4CA786-91FF-4608-9A67-D543CE8C9AA7}"/>
              </a:ext>
            </a:extLst>
          </p:cNvPr>
          <p:cNvSpPr/>
          <p:nvPr/>
        </p:nvSpPr>
        <p:spPr>
          <a:xfrm>
            <a:off x="8293046" y="3003885"/>
            <a:ext cx="836340" cy="433917"/>
          </a:xfrm>
          <a:prstGeom prst="rect">
            <a:avLst/>
          </a:prstGeom>
          <a:solidFill>
            <a:srgbClr val="43E59C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</a:t>
            </a:r>
            <a:endParaRPr lang="zh-TW" sz="11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51274E9-4EB3-43AE-A258-312214493C66}"/>
              </a:ext>
            </a:extLst>
          </p:cNvPr>
          <p:cNvSpPr/>
          <p:nvPr/>
        </p:nvSpPr>
        <p:spPr>
          <a:xfrm>
            <a:off x="10486944" y="3003884"/>
            <a:ext cx="836340" cy="433917"/>
          </a:xfrm>
          <a:prstGeom prst="rect">
            <a:avLst/>
          </a:prstGeom>
          <a:solidFill>
            <a:srgbClr val="43E59C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</a:t>
            </a:r>
            <a:endParaRPr lang="zh-TW" sz="11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D6D273E-2249-493B-A840-DCE5368CC01B}"/>
              </a:ext>
            </a:extLst>
          </p:cNvPr>
          <p:cNvSpPr/>
          <p:nvPr/>
        </p:nvSpPr>
        <p:spPr>
          <a:xfrm>
            <a:off x="6180303" y="5273391"/>
            <a:ext cx="836340" cy="427974"/>
          </a:xfrm>
          <a:prstGeom prst="rect">
            <a:avLst/>
          </a:prstGeom>
          <a:solidFill>
            <a:srgbClr val="43E59C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</a:t>
            </a:r>
            <a:endParaRPr lang="zh-TW" sz="11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21CA784-14D0-4F2C-AC80-B224091195CD}"/>
              </a:ext>
            </a:extLst>
          </p:cNvPr>
          <p:cNvSpPr/>
          <p:nvPr/>
        </p:nvSpPr>
        <p:spPr>
          <a:xfrm>
            <a:off x="8289742" y="5273391"/>
            <a:ext cx="836340" cy="427974"/>
          </a:xfrm>
          <a:prstGeom prst="rect">
            <a:avLst/>
          </a:prstGeom>
          <a:solidFill>
            <a:srgbClr val="43E59C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</a:t>
            </a:r>
            <a:endParaRPr lang="zh-TW" sz="11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2A982A3-7EBE-40F9-9B78-F632103C0880}"/>
              </a:ext>
            </a:extLst>
          </p:cNvPr>
          <p:cNvSpPr/>
          <p:nvPr/>
        </p:nvSpPr>
        <p:spPr>
          <a:xfrm>
            <a:off x="10484467" y="5273391"/>
            <a:ext cx="836340" cy="427974"/>
          </a:xfrm>
          <a:prstGeom prst="rect">
            <a:avLst/>
          </a:prstGeom>
          <a:solidFill>
            <a:srgbClr val="43E59C"/>
          </a:solidFill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ts val="1150"/>
              </a:lnSpc>
            </a:pPr>
            <a:r>
              <a:rPr lang="zh-TW" altLang="en-US" sz="11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NVMe</a:t>
            </a:r>
            <a:endParaRPr lang="zh-TW" sz="11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48EB6A05-56C2-4E01-A4EC-576AB182CCF0}"/>
              </a:ext>
            </a:extLst>
          </p:cNvPr>
          <p:cNvSpPr/>
          <p:nvPr/>
        </p:nvSpPr>
        <p:spPr>
          <a:xfrm rot="10800000" flipH="1">
            <a:off x="782765" y="1918287"/>
            <a:ext cx="2009775" cy="1470886"/>
          </a:xfrm>
          <a:prstGeom prst="rightArrow">
            <a:avLst>
              <a:gd name="adj1" fmla="val 65424"/>
              <a:gd name="adj2" fmla="val 43081"/>
            </a:avLst>
          </a:prstGeom>
          <a:gradFill>
            <a:gsLst>
              <a:gs pos="100000">
                <a:srgbClr val="34E392"/>
              </a:gs>
              <a:gs pos="0">
                <a:srgbClr val="079FEB">
                  <a:alpha val="0"/>
                </a:srgbClr>
              </a:gs>
              <a:gs pos="39000">
                <a:srgbClr val="17ABF8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3E11C35-8CC7-4881-B2F8-F4D4C47E2C24}"/>
              </a:ext>
            </a:extLst>
          </p:cNvPr>
          <p:cNvSpPr txBox="1"/>
          <p:nvPr/>
        </p:nvSpPr>
        <p:spPr>
          <a:xfrm>
            <a:off x="1154264" y="2224617"/>
            <a:ext cx="16118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</a:t>
            </a:r>
            <a:endParaRPr lang="en-US" altLang="zh-TW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SSD</a:t>
            </a:r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443A430C-1240-4BDA-8AD6-86A78DE38CC2}"/>
              </a:ext>
            </a:extLst>
          </p:cNvPr>
          <p:cNvSpPr/>
          <p:nvPr/>
        </p:nvSpPr>
        <p:spPr>
          <a:xfrm rot="10800000" flipH="1">
            <a:off x="780268" y="4069044"/>
            <a:ext cx="2009775" cy="1470886"/>
          </a:xfrm>
          <a:prstGeom prst="rightArrow">
            <a:avLst>
              <a:gd name="adj1" fmla="val 65424"/>
              <a:gd name="adj2" fmla="val 43081"/>
            </a:avLst>
          </a:prstGeom>
          <a:gradFill>
            <a:gsLst>
              <a:gs pos="100000">
                <a:srgbClr val="34E392"/>
              </a:gs>
              <a:gs pos="0">
                <a:srgbClr val="079FEB">
                  <a:alpha val="0"/>
                </a:srgbClr>
              </a:gs>
              <a:gs pos="39000">
                <a:srgbClr val="17ABF8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146F550-7C6F-415B-82C7-0BD7722A7C8D}"/>
              </a:ext>
            </a:extLst>
          </p:cNvPr>
          <p:cNvSpPr txBox="1"/>
          <p:nvPr/>
        </p:nvSpPr>
        <p:spPr>
          <a:xfrm>
            <a:off x="1151767" y="4375374"/>
            <a:ext cx="16118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x </a:t>
            </a:r>
            <a:endParaRPr lang="en-US" altLang="zh-TW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SSD</a:t>
            </a:r>
          </a:p>
        </p:txBody>
      </p:sp>
    </p:spTree>
    <p:extLst>
      <p:ext uri="{BB962C8B-B14F-4D97-AF65-F5344CB8AC3E}">
        <p14:creationId xmlns:p14="http://schemas.microsoft.com/office/powerpoint/2010/main" val="847997574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63">
            <a:extLst>
              <a:ext uri="{FF2B5EF4-FFF2-40B4-BE49-F238E27FC236}">
                <a16:creationId xmlns:a16="http://schemas.microsoft.com/office/drawing/2014/main" id="{D5862061-5FC3-4581-A085-478286DB75BB}"/>
              </a:ext>
            </a:extLst>
          </p:cNvPr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Multi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Gig </a:t>
            </a:r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NICs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矩形: 圓角化同側角落 26">
            <a:extLst>
              <a:ext uri="{FF2B5EF4-FFF2-40B4-BE49-F238E27FC236}">
                <a16:creationId xmlns:a16="http://schemas.microsoft.com/office/drawing/2014/main" id="{7177647D-92D8-4E21-9498-5C9769596C74}"/>
              </a:ext>
            </a:extLst>
          </p:cNvPr>
          <p:cNvSpPr/>
          <p:nvPr/>
        </p:nvSpPr>
        <p:spPr>
          <a:xfrm rot="10800000">
            <a:off x="6610698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矩形: 圓角化同側角落 29">
            <a:extLst>
              <a:ext uri="{FF2B5EF4-FFF2-40B4-BE49-F238E27FC236}">
                <a16:creationId xmlns:a16="http://schemas.microsoft.com/office/drawing/2014/main" id="{AB8560BD-7857-4B3E-850F-932F193D2B78}"/>
              </a:ext>
            </a:extLst>
          </p:cNvPr>
          <p:cNvSpPr/>
          <p:nvPr/>
        </p:nvSpPr>
        <p:spPr>
          <a:xfrm rot="10800000">
            <a:off x="976082" y="5304826"/>
            <a:ext cx="4986851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74E6F907-DC8A-4E7E-8BD3-9C421C5734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404" y="889001"/>
            <a:ext cx="5820801" cy="5549900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7FBF6722-37E1-488F-85D9-DE626C6301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3411" y="889001"/>
            <a:ext cx="6755192" cy="5549900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AD0BC76E-B19A-4BBB-99CB-EC9831545E93}"/>
              </a:ext>
            </a:extLst>
          </p:cNvPr>
          <p:cNvSpPr/>
          <p:nvPr/>
        </p:nvSpPr>
        <p:spPr>
          <a:xfrm>
            <a:off x="6610699" y="2930260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15C97DDD-6D0B-4182-B214-40F42E6623D7}"/>
              </a:ext>
            </a:extLst>
          </p:cNvPr>
          <p:cNvSpPr/>
          <p:nvPr/>
        </p:nvSpPr>
        <p:spPr>
          <a:xfrm>
            <a:off x="976082" y="2930260"/>
            <a:ext cx="4986851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A24CE9A9-7747-4845-9C5E-0507A4C87233}"/>
              </a:ext>
            </a:extLst>
          </p:cNvPr>
          <p:cNvSpPr txBox="1"/>
          <p:nvPr/>
        </p:nvSpPr>
        <p:spPr>
          <a:xfrm>
            <a:off x="2412804" y="5685964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147BCC2B-4E6F-41BC-8A69-43FA87A82517}"/>
              </a:ext>
            </a:extLst>
          </p:cNvPr>
          <p:cNvSpPr txBox="1"/>
          <p:nvPr/>
        </p:nvSpPr>
        <p:spPr>
          <a:xfrm>
            <a:off x="7751397" y="5685964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25GbE</a:t>
            </a:r>
          </a:p>
        </p:txBody>
      </p:sp>
      <p:sp>
        <p:nvSpPr>
          <p:cNvPr id="56" name="TextBox 5">
            <a:extLst>
              <a:ext uri="{FF2B5EF4-FFF2-40B4-BE49-F238E27FC236}">
                <a16:creationId xmlns:a16="http://schemas.microsoft.com/office/drawing/2014/main" id="{598EC3EF-0464-4459-8E70-DB8C0E162190}"/>
              </a:ext>
            </a:extLst>
          </p:cNvPr>
          <p:cNvSpPr txBox="1"/>
          <p:nvPr/>
        </p:nvSpPr>
        <p:spPr>
          <a:xfrm>
            <a:off x="6684189" y="1437859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25GbE</a:t>
            </a:r>
          </a:p>
        </p:txBody>
      </p:sp>
      <p:sp>
        <p:nvSpPr>
          <p:cNvPr id="57" name="TextBox 5">
            <a:extLst>
              <a:ext uri="{FF2B5EF4-FFF2-40B4-BE49-F238E27FC236}">
                <a16:creationId xmlns:a16="http://schemas.microsoft.com/office/drawing/2014/main" id="{AF729842-AB77-4BDC-AB9A-7A9E81AC68CE}"/>
              </a:ext>
            </a:extLst>
          </p:cNvPr>
          <p:cNvSpPr txBox="1"/>
          <p:nvPr/>
        </p:nvSpPr>
        <p:spPr>
          <a:xfrm>
            <a:off x="1122840" y="1437859"/>
            <a:ext cx="4339941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5-speed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sp>
        <p:nvSpPr>
          <p:cNvPr id="58" name="TextBox 23">
            <a:extLst>
              <a:ext uri="{FF2B5EF4-FFF2-40B4-BE49-F238E27FC236}">
                <a16:creationId xmlns:a16="http://schemas.microsoft.com/office/drawing/2014/main" id="{3FF42CC3-D2DD-4897-892F-825DC7777709}"/>
              </a:ext>
            </a:extLst>
          </p:cNvPr>
          <p:cNvSpPr txBox="1"/>
          <p:nvPr/>
        </p:nvSpPr>
        <p:spPr>
          <a:xfrm>
            <a:off x="1433876" y="3734474"/>
            <a:ext cx="156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QXG-10G1T</a:t>
            </a:r>
          </a:p>
        </p:txBody>
      </p:sp>
      <p:sp>
        <p:nvSpPr>
          <p:cNvPr id="59" name="TextBox 27">
            <a:extLst>
              <a:ext uri="{FF2B5EF4-FFF2-40B4-BE49-F238E27FC236}">
                <a16:creationId xmlns:a16="http://schemas.microsoft.com/office/drawing/2014/main" id="{F05B8CD0-AF72-45A5-8AEF-E6786F700B17}"/>
              </a:ext>
            </a:extLst>
          </p:cNvPr>
          <p:cNvSpPr txBox="1"/>
          <p:nvPr/>
        </p:nvSpPr>
        <p:spPr>
          <a:xfrm>
            <a:off x="1242684" y="4278123"/>
            <a:ext cx="2459575" cy="11008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Marvell </a:t>
            </a:r>
            <a:r>
              <a:rPr lang="en-US" altLang="zh-TW" sz="1400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AQtion</a:t>
            </a: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AQC107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CN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Single </a:t>
            </a: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 </a:t>
            </a:r>
            <a:r>
              <a:rPr lang="en-US" altLang="zh-TW" sz="1400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Gen3 x4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sp>
        <p:nvSpPr>
          <p:cNvPr id="60" name="TextBox 41">
            <a:extLst>
              <a:ext uri="{FF2B5EF4-FFF2-40B4-BE49-F238E27FC236}">
                <a16:creationId xmlns:a16="http://schemas.microsoft.com/office/drawing/2014/main" id="{AC8CB23F-1BAE-4F89-9A64-D38C4F0895FD}"/>
              </a:ext>
            </a:extLst>
          </p:cNvPr>
          <p:cNvSpPr txBox="1"/>
          <p:nvPr/>
        </p:nvSpPr>
        <p:spPr>
          <a:xfrm>
            <a:off x="6773544" y="3687623"/>
            <a:ext cx="219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QXG-25G2SF-CX6</a:t>
            </a: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3A28C9C3-8D0C-4897-8254-FB43ED231618}"/>
              </a:ext>
            </a:extLst>
          </p:cNvPr>
          <p:cNvSpPr txBox="1"/>
          <p:nvPr/>
        </p:nvSpPr>
        <p:spPr>
          <a:xfrm>
            <a:off x="6798596" y="4278123"/>
            <a:ext cx="3470068" cy="12849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NVIDIA Mellanox Connect-X 6 Lx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Dual</a:t>
            </a:r>
            <a:r>
              <a: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</a:t>
            </a:r>
            <a:r>
              <a:rPr lang="en-US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 SFP28 (compatible </a:t>
            </a:r>
            <a:r>
              <a: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with 10GbE SFP+)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Gen4 x8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Low Profile</a:t>
            </a:r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2A4F3B2B-4A9D-4B04-A51A-42916E15C1D4}"/>
              </a:ext>
            </a:extLst>
          </p:cNvPr>
          <p:cNvCxnSpPr>
            <a:cxnSpLocks/>
          </p:cNvCxnSpPr>
          <p:nvPr/>
        </p:nvCxnSpPr>
        <p:spPr>
          <a:xfrm>
            <a:off x="1242684" y="4169920"/>
            <a:ext cx="2084716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20392EB2-3391-49F0-A0CB-95AC07D73082}"/>
              </a:ext>
            </a:extLst>
          </p:cNvPr>
          <p:cNvCxnSpPr>
            <a:cxnSpLocks/>
          </p:cNvCxnSpPr>
          <p:nvPr/>
        </p:nvCxnSpPr>
        <p:spPr>
          <a:xfrm>
            <a:off x="6852010" y="4169920"/>
            <a:ext cx="2140672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247982A-5920-1F48-89A3-9254E284F1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074" y="2193255"/>
            <a:ext cx="2631117" cy="1644740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C9B688D-30C3-44EB-AB56-B138B8C643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7128" y="2179945"/>
            <a:ext cx="2508273" cy="1567949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66" name="TextBox 23">
            <a:extLst>
              <a:ext uri="{FF2B5EF4-FFF2-40B4-BE49-F238E27FC236}">
                <a16:creationId xmlns:a16="http://schemas.microsoft.com/office/drawing/2014/main" id="{C75A95E5-0728-4902-8F98-00744DD12DA3}"/>
              </a:ext>
            </a:extLst>
          </p:cNvPr>
          <p:cNvSpPr txBox="1"/>
          <p:nvPr/>
        </p:nvSpPr>
        <p:spPr>
          <a:xfrm>
            <a:off x="3773888" y="3734474"/>
            <a:ext cx="176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QXG-10G2TB</a:t>
            </a:r>
          </a:p>
        </p:txBody>
      </p:sp>
      <p:sp>
        <p:nvSpPr>
          <p:cNvPr id="67" name="TextBox 27">
            <a:extLst>
              <a:ext uri="{FF2B5EF4-FFF2-40B4-BE49-F238E27FC236}">
                <a16:creationId xmlns:a16="http://schemas.microsoft.com/office/drawing/2014/main" id="{F08C2622-914D-4813-AD61-0EC72DCBDC7C}"/>
              </a:ext>
            </a:extLst>
          </p:cNvPr>
          <p:cNvSpPr txBox="1"/>
          <p:nvPr/>
        </p:nvSpPr>
        <p:spPr>
          <a:xfrm>
            <a:off x="3582696" y="4278123"/>
            <a:ext cx="2459575" cy="11008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Marvell AQtion AQC107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CN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Dual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Gen3 x4</a:t>
            </a:r>
          </a:p>
          <a:p>
            <a:pPr marL="35560" indent="-3556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4017592C-26AB-4AE0-927F-AE842C0EBD93}"/>
              </a:ext>
            </a:extLst>
          </p:cNvPr>
          <p:cNvCxnSpPr>
            <a:cxnSpLocks/>
          </p:cNvCxnSpPr>
          <p:nvPr/>
        </p:nvCxnSpPr>
        <p:spPr>
          <a:xfrm>
            <a:off x="3702259" y="4169920"/>
            <a:ext cx="2019091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4B4A7FCE-4997-684D-9EE7-1972A35245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0346" y="2202599"/>
            <a:ext cx="2390587" cy="1493852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5905425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88899439-4B64-EE4F-988B-FF7B942725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441" y="996761"/>
            <a:ext cx="5820801" cy="5549900"/>
          </a:xfrm>
          <a:prstGeom prst="rect">
            <a:avLst/>
          </a:prstGeom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D5862061-5FC3-4581-A085-478286DB75BB}"/>
              </a:ext>
            </a:extLst>
          </p:cNvPr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Multi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Gig </a:t>
            </a:r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NIC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矩形: 圓角化同側角落 26">
            <a:extLst>
              <a:ext uri="{FF2B5EF4-FFF2-40B4-BE49-F238E27FC236}">
                <a16:creationId xmlns:a16="http://schemas.microsoft.com/office/drawing/2014/main" id="{7177647D-92D8-4E21-9498-5C9769596C74}"/>
              </a:ext>
            </a:extLst>
          </p:cNvPr>
          <p:cNvSpPr/>
          <p:nvPr/>
        </p:nvSpPr>
        <p:spPr>
          <a:xfrm rot="10800000">
            <a:off x="1120497" y="5453207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74E6F907-DC8A-4E7E-8BD3-9C421C5734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797" y="1037382"/>
            <a:ext cx="5820801" cy="5549900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AD0BC76E-B19A-4BBB-99CB-EC9831545E93}"/>
              </a:ext>
            </a:extLst>
          </p:cNvPr>
          <p:cNvSpPr/>
          <p:nvPr/>
        </p:nvSpPr>
        <p:spPr>
          <a:xfrm>
            <a:off x="1120498" y="3078641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147BCC2B-4E6F-41BC-8A69-43FA87A82517}"/>
              </a:ext>
            </a:extLst>
          </p:cNvPr>
          <p:cNvSpPr txBox="1"/>
          <p:nvPr/>
        </p:nvSpPr>
        <p:spPr>
          <a:xfrm>
            <a:off x="2261196" y="5834345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2.5GbE</a:t>
            </a:r>
          </a:p>
        </p:txBody>
      </p:sp>
      <p:sp>
        <p:nvSpPr>
          <p:cNvPr id="56" name="TextBox 5">
            <a:extLst>
              <a:ext uri="{FF2B5EF4-FFF2-40B4-BE49-F238E27FC236}">
                <a16:creationId xmlns:a16="http://schemas.microsoft.com/office/drawing/2014/main" id="{598EC3EF-0464-4459-8E70-DB8C0E162190}"/>
              </a:ext>
            </a:extLst>
          </p:cNvPr>
          <p:cNvSpPr txBox="1"/>
          <p:nvPr/>
        </p:nvSpPr>
        <p:spPr>
          <a:xfrm>
            <a:off x="1193988" y="1586240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4-speed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sp>
        <p:nvSpPr>
          <p:cNvPr id="60" name="TextBox 41">
            <a:extLst>
              <a:ext uri="{FF2B5EF4-FFF2-40B4-BE49-F238E27FC236}">
                <a16:creationId xmlns:a16="http://schemas.microsoft.com/office/drawing/2014/main" id="{AC8CB23F-1BAE-4F89-9A64-D38C4F0895FD}"/>
              </a:ext>
            </a:extLst>
          </p:cNvPr>
          <p:cNvSpPr txBox="1"/>
          <p:nvPr/>
        </p:nvSpPr>
        <p:spPr>
          <a:xfrm>
            <a:off x="1308395" y="3272334"/>
            <a:ext cx="2109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QXG-2G1T-I225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QXG-2G2T-I225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QXG-2G4T-I225</a:t>
            </a: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3A28C9C3-8D0C-4897-8254-FB43ED231618}"/>
              </a:ext>
            </a:extLst>
          </p:cNvPr>
          <p:cNvSpPr txBox="1"/>
          <p:nvPr/>
        </p:nvSpPr>
        <p:spPr>
          <a:xfrm>
            <a:off x="1308395" y="4426504"/>
            <a:ext cx="3470068" cy="1092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Intel I225LM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1/2/4-port 2.5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 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Gen3 x1, Gen3 x2, Gen3 x4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20392EB2-3391-49F0-A0CB-95AC07D73082}"/>
              </a:ext>
            </a:extLst>
          </p:cNvPr>
          <p:cNvCxnSpPr>
            <a:cxnSpLocks/>
          </p:cNvCxnSpPr>
          <p:nvPr/>
        </p:nvCxnSpPr>
        <p:spPr>
          <a:xfrm>
            <a:off x="1361809" y="4318301"/>
            <a:ext cx="2140672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47B99B47-0BC3-4EAE-92EF-148ECB75AE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117" y="2360313"/>
            <a:ext cx="2989963" cy="1869060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13" name="矩形: 圓角化同側角落 26">
            <a:extLst>
              <a:ext uri="{FF2B5EF4-FFF2-40B4-BE49-F238E27FC236}">
                <a16:creationId xmlns:a16="http://schemas.microsoft.com/office/drawing/2014/main" id="{4BA5AA2E-D23A-2A44-A846-5FC8A009BC11}"/>
              </a:ext>
            </a:extLst>
          </p:cNvPr>
          <p:cNvSpPr/>
          <p:nvPr/>
        </p:nvSpPr>
        <p:spPr>
          <a:xfrm rot="10800000">
            <a:off x="6769735" y="541258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A2B6248-6812-F64F-969E-FAA121D6B0E0}"/>
              </a:ext>
            </a:extLst>
          </p:cNvPr>
          <p:cNvSpPr/>
          <p:nvPr/>
        </p:nvSpPr>
        <p:spPr>
          <a:xfrm>
            <a:off x="6769736" y="3038020"/>
            <a:ext cx="4297060" cy="26847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E15B77DD-2476-C646-868C-874A54A6D937}"/>
              </a:ext>
            </a:extLst>
          </p:cNvPr>
          <p:cNvSpPr txBox="1"/>
          <p:nvPr/>
        </p:nvSpPr>
        <p:spPr>
          <a:xfrm>
            <a:off x="7910434" y="5793724"/>
            <a:ext cx="219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5GbE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A301193-4667-C74F-AB37-9BA3D2085910}"/>
              </a:ext>
            </a:extLst>
          </p:cNvPr>
          <p:cNvSpPr txBox="1"/>
          <p:nvPr/>
        </p:nvSpPr>
        <p:spPr>
          <a:xfrm>
            <a:off x="6843226" y="1545619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4-speed 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ig</a:t>
            </a:r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DF88A4AA-4490-4549-9D3E-22F2DACCF44C}"/>
              </a:ext>
            </a:extLst>
          </p:cNvPr>
          <p:cNvSpPr txBox="1"/>
          <p:nvPr/>
        </p:nvSpPr>
        <p:spPr>
          <a:xfrm>
            <a:off x="6957633" y="3231713"/>
            <a:ext cx="2109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QXG-5G1T-111C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QXG-5G2T-111C</a:t>
            </a:r>
          </a:p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QXG-5G4T-111C</a:t>
            </a:r>
          </a:p>
        </p:txBody>
      </p:sp>
      <p:sp>
        <p:nvSpPr>
          <p:cNvPr id="19" name="TextBox 47">
            <a:extLst>
              <a:ext uri="{FF2B5EF4-FFF2-40B4-BE49-F238E27FC236}">
                <a16:creationId xmlns:a16="http://schemas.microsoft.com/office/drawing/2014/main" id="{C8AD32B6-20FD-7543-8113-200058FBAB54}"/>
              </a:ext>
            </a:extLst>
          </p:cNvPr>
          <p:cNvSpPr txBox="1"/>
          <p:nvPr/>
        </p:nvSpPr>
        <p:spPr>
          <a:xfrm>
            <a:off x="6957633" y="4385883"/>
            <a:ext cx="3470068" cy="1092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Marvell 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AQtion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AQC111C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1/2/4-port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 </a:t>
            </a:r>
            <a:r>
              <a:rPr lang="en-US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NBase</a:t>
            </a: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-T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PCIe Gen2 x1, Gen3 x2, Gen3 x4</a:t>
            </a:r>
          </a:p>
          <a:p>
            <a:pPr marL="180000" indent="-180000">
              <a:lnSpc>
                <a:spcPts val="15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Low Profile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B440AF5-D463-F542-9F9C-03BD03B13183}"/>
              </a:ext>
            </a:extLst>
          </p:cNvPr>
          <p:cNvCxnSpPr>
            <a:cxnSpLocks/>
          </p:cNvCxnSpPr>
          <p:nvPr/>
        </p:nvCxnSpPr>
        <p:spPr>
          <a:xfrm>
            <a:off x="7011047" y="4277680"/>
            <a:ext cx="2140672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1" name="圖片 20">
            <a:extLst>
              <a:ext uri="{FF2B5EF4-FFF2-40B4-BE49-F238E27FC236}">
                <a16:creationId xmlns:a16="http://schemas.microsoft.com/office/drawing/2014/main" id="{ACA8D082-6D9F-CB4D-B2D2-645E309815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7355" y="2319692"/>
            <a:ext cx="2989963" cy="1869060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6923590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>
            <a:extLst>
              <a:ext uri="{FF2B5EF4-FFF2-40B4-BE49-F238E27FC236}">
                <a16:creationId xmlns:a16="http://schemas.microsoft.com/office/drawing/2014/main" id="{1F18D1EA-34F0-400D-85DD-8F400C4D0A97}"/>
              </a:ext>
            </a:extLst>
          </p:cNvPr>
          <p:cNvSpPr/>
          <p:nvPr/>
        </p:nvSpPr>
        <p:spPr>
          <a:xfrm>
            <a:off x="0" y="1998409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661BE-26D2-C348-B283-FC013054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QNAP QSW </a:t>
            </a:r>
            <a:r>
              <a:rPr lang="en-US" b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10GbE</a:t>
            </a:r>
            <a:r>
              <a:rPr lang="en-US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switches</a:t>
            </a: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6E7E3DC8-47E4-4BAF-9121-0588366676F5}"/>
              </a:ext>
            </a:extLst>
          </p:cNvPr>
          <p:cNvSpPr/>
          <p:nvPr/>
        </p:nvSpPr>
        <p:spPr>
          <a:xfrm rot="10800000">
            <a:off x="6610698" y="4849094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solidFill>
            <a:schemeClr val="bg1"/>
          </a:soli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: 圓角化同側角落 23">
            <a:extLst>
              <a:ext uri="{FF2B5EF4-FFF2-40B4-BE49-F238E27FC236}">
                <a16:creationId xmlns:a16="http://schemas.microsoft.com/office/drawing/2014/main" id="{4F88E4B8-15CA-4B62-9A55-CC49547999ED}"/>
              </a:ext>
            </a:extLst>
          </p:cNvPr>
          <p:cNvSpPr/>
          <p:nvPr/>
        </p:nvSpPr>
        <p:spPr>
          <a:xfrm rot="10800000">
            <a:off x="1350294" y="4849094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solidFill>
            <a:schemeClr val="bg1"/>
          </a:soli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7533E5A-F907-4A37-AA24-1F144884A928}"/>
              </a:ext>
            </a:extLst>
          </p:cNvPr>
          <p:cNvSpPr/>
          <p:nvPr/>
        </p:nvSpPr>
        <p:spPr>
          <a:xfrm>
            <a:off x="6598429" y="3314391"/>
            <a:ext cx="4309329" cy="18387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26C2CE9-C4D1-48E8-99D2-41E23FF59427}"/>
              </a:ext>
            </a:extLst>
          </p:cNvPr>
          <p:cNvSpPr/>
          <p:nvPr/>
        </p:nvSpPr>
        <p:spPr>
          <a:xfrm>
            <a:off x="1350294" y="3314391"/>
            <a:ext cx="4297060" cy="18387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3E6A9BCF-ECE1-4961-A6D2-4CD4DB9963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404" y="889001"/>
            <a:ext cx="5820801" cy="506306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1547804-69AC-4386-840B-E42AAFD87E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1"/>
            <a:ext cx="5820801" cy="5063066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8E4E6A2C-B78E-4866-91E9-8C65C8773EE6}"/>
              </a:ext>
            </a:extLst>
          </p:cNvPr>
          <p:cNvSpPr txBox="1"/>
          <p:nvPr/>
        </p:nvSpPr>
        <p:spPr>
          <a:xfrm>
            <a:off x="7305984" y="2237475"/>
            <a:ext cx="2977822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QSW-M2108-2C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A6E88AE4-F047-4C66-BA9B-A1B9F250A0DA}"/>
              </a:ext>
            </a:extLst>
          </p:cNvPr>
          <p:cNvSpPr txBox="1"/>
          <p:nvPr/>
        </p:nvSpPr>
        <p:spPr>
          <a:xfrm>
            <a:off x="1968262" y="2237475"/>
            <a:ext cx="3101599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QSW-IM1200-8C</a:t>
            </a: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65F21389-C5E1-422E-8368-B5C2D326B2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89" b="18233"/>
          <a:stretch/>
        </p:blipFill>
        <p:spPr>
          <a:xfrm>
            <a:off x="6271136" y="2756829"/>
            <a:ext cx="4987216" cy="1718682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</p:spPr>
      </p:pic>
      <p:sp>
        <p:nvSpPr>
          <p:cNvPr id="44" name="文字方塊 17">
            <a:extLst>
              <a:ext uri="{FF2B5EF4-FFF2-40B4-BE49-F238E27FC236}">
                <a16:creationId xmlns:a16="http://schemas.microsoft.com/office/drawing/2014/main" id="{BE1096BC-0DED-466B-8295-89C743810569}"/>
              </a:ext>
            </a:extLst>
          </p:cNvPr>
          <p:cNvSpPr txBox="1"/>
          <p:nvPr/>
        </p:nvSpPr>
        <p:spPr>
          <a:xfrm>
            <a:off x="1553211" y="4167278"/>
            <a:ext cx="397673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Fan less web-managed switch provides 8 x 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10GbE RJ45/SFP+ combo ports and 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 x 10GbE SFP+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ports</a:t>
            </a:r>
            <a:endParaRPr lang="zh-TW" alt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5" name="文字方塊 17">
            <a:extLst>
              <a:ext uri="{FF2B5EF4-FFF2-40B4-BE49-F238E27FC236}">
                <a16:creationId xmlns:a16="http://schemas.microsoft.com/office/drawing/2014/main" id="{BC13A648-5175-4E59-92D7-CF3F9A45EC96}"/>
              </a:ext>
            </a:extLst>
          </p:cNvPr>
          <p:cNvSpPr txBox="1"/>
          <p:nvPr/>
        </p:nvSpPr>
        <p:spPr>
          <a:xfrm>
            <a:off x="6812337" y="4272954"/>
            <a:ext cx="397673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Un-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managed switch provides 8 x 2.5GbE and 2 x 10GbE combo 10GBASE-T/SFP+ ports</a:t>
            </a:r>
            <a:endParaRPr lang="zh-TW" altLang="en-US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67EF65-B9F9-7D48-9F39-72FF0CD8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21" y="2082054"/>
            <a:ext cx="4244404" cy="265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960192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>
            <a:extLst>
              <a:ext uri="{FF2B5EF4-FFF2-40B4-BE49-F238E27FC236}">
                <a16:creationId xmlns:a16="http://schemas.microsoft.com/office/drawing/2014/main" id="{33D1D406-19F0-40AE-A0AC-E3934170ADAD}"/>
              </a:ext>
            </a:extLst>
          </p:cNvPr>
          <p:cNvSpPr/>
          <p:nvPr/>
        </p:nvSpPr>
        <p:spPr>
          <a:xfrm>
            <a:off x="0" y="2054943"/>
            <a:ext cx="12192000" cy="4859591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Multi-Gig n</a:t>
            </a:r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etwork adapters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2" name="矩形: 圓角化同側角落 81">
            <a:extLst>
              <a:ext uri="{FF2B5EF4-FFF2-40B4-BE49-F238E27FC236}">
                <a16:creationId xmlns:a16="http://schemas.microsoft.com/office/drawing/2014/main" id="{6EF707BC-F324-4390-ABE7-AB8F3C37FC01}"/>
              </a:ext>
            </a:extLst>
          </p:cNvPr>
          <p:cNvSpPr/>
          <p:nvPr/>
        </p:nvSpPr>
        <p:spPr>
          <a:xfrm rot="10800000">
            <a:off x="6610698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3" name="矩形: 圓角化同側角落 82">
            <a:extLst>
              <a:ext uri="{FF2B5EF4-FFF2-40B4-BE49-F238E27FC236}">
                <a16:creationId xmlns:a16="http://schemas.microsoft.com/office/drawing/2014/main" id="{61CC4F5D-41DB-46DD-B31C-0D083E99911C}"/>
              </a:ext>
            </a:extLst>
          </p:cNvPr>
          <p:cNvSpPr/>
          <p:nvPr/>
        </p:nvSpPr>
        <p:spPr>
          <a:xfrm rot="10800000">
            <a:off x="1350294" y="5304826"/>
            <a:ext cx="4297060" cy="976830"/>
          </a:xfrm>
          <a:prstGeom prst="round2SameRect">
            <a:avLst>
              <a:gd name="adj1" fmla="val 16370"/>
              <a:gd name="adj2" fmla="val 0"/>
            </a:avLst>
          </a:prstGeom>
          <a:gradFill>
            <a:gsLst>
              <a:gs pos="0">
                <a:srgbClr val="C7EFFF"/>
              </a:gs>
              <a:gs pos="26000">
                <a:srgbClr val="5DF5F9"/>
              </a:gs>
              <a:gs pos="96000">
                <a:srgbClr val="34E392"/>
              </a:gs>
              <a:gs pos="84000">
                <a:srgbClr val="43E59C"/>
              </a:gs>
            </a:gsLst>
            <a:lin ang="7200000" scaled="0"/>
          </a:gradFill>
          <a:ln w="127000">
            <a:noFill/>
          </a:ln>
          <a:effectLst>
            <a:outerShdw blurRad="139700" dist="139700" dir="8100000" algn="tr" rotWithShape="0">
              <a:srgbClr val="002060">
                <a:alpha val="85000"/>
              </a:srgb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4" name="圖片 83">
            <a:extLst>
              <a:ext uri="{FF2B5EF4-FFF2-40B4-BE49-F238E27FC236}">
                <a16:creationId xmlns:a16="http://schemas.microsoft.com/office/drawing/2014/main" id="{B02D7E54-EA6D-4F75-B596-1BF6AB5ABE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404" y="889001"/>
            <a:ext cx="5820801" cy="5549900"/>
          </a:xfrm>
          <a:prstGeom prst="rect">
            <a:avLst/>
          </a:prstGeom>
        </p:spPr>
      </p:pic>
      <p:pic>
        <p:nvPicPr>
          <p:cNvPr id="85" name="圖片 84">
            <a:extLst>
              <a:ext uri="{FF2B5EF4-FFF2-40B4-BE49-F238E27FC236}">
                <a16:creationId xmlns:a16="http://schemas.microsoft.com/office/drawing/2014/main" id="{6204ECDB-5D78-46DE-8FBC-0F55066256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1"/>
            <a:ext cx="5820801" cy="5549900"/>
          </a:xfrm>
          <a:prstGeom prst="rect">
            <a:avLst/>
          </a:prstGeom>
        </p:spPr>
      </p:pic>
      <p:sp>
        <p:nvSpPr>
          <p:cNvPr id="86" name="矩形 85">
            <a:extLst>
              <a:ext uri="{FF2B5EF4-FFF2-40B4-BE49-F238E27FC236}">
                <a16:creationId xmlns:a16="http://schemas.microsoft.com/office/drawing/2014/main" id="{D0213CF5-C2B2-4643-9956-A82F1D54051C}"/>
              </a:ext>
            </a:extLst>
          </p:cNvPr>
          <p:cNvSpPr/>
          <p:nvPr/>
        </p:nvSpPr>
        <p:spPr>
          <a:xfrm>
            <a:off x="6598429" y="2930260"/>
            <a:ext cx="4309329" cy="2436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30CA1952-A6CC-483E-A055-892630134538}"/>
              </a:ext>
            </a:extLst>
          </p:cNvPr>
          <p:cNvSpPr/>
          <p:nvPr/>
        </p:nvSpPr>
        <p:spPr>
          <a:xfrm>
            <a:off x="1350294" y="2930260"/>
            <a:ext cx="4297060" cy="2436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8" name="TextBox 2">
            <a:extLst>
              <a:ext uri="{FF2B5EF4-FFF2-40B4-BE49-F238E27FC236}">
                <a16:creationId xmlns:a16="http://schemas.microsoft.com/office/drawing/2014/main" id="{BBF44ECD-4602-4D0C-B95D-D4FA2BCE5EB4}"/>
              </a:ext>
            </a:extLst>
          </p:cNvPr>
          <p:cNvSpPr txBox="1"/>
          <p:nvPr/>
        </p:nvSpPr>
        <p:spPr>
          <a:xfrm>
            <a:off x="1853427" y="5410067"/>
            <a:ext cx="321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Compatible with NAS or Windows 10 PC/Laptop via 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9" name="TextBox 24">
            <a:extLst>
              <a:ext uri="{FF2B5EF4-FFF2-40B4-BE49-F238E27FC236}">
                <a16:creationId xmlns:a16="http://schemas.microsoft.com/office/drawing/2014/main" id="{1B904A8D-FC5D-4D58-BBC8-EB48EA3A654C}"/>
              </a:ext>
            </a:extLst>
          </p:cNvPr>
          <p:cNvSpPr txBox="1"/>
          <p:nvPr/>
        </p:nvSpPr>
        <p:spPr>
          <a:xfrm>
            <a:off x="6917163" y="5460796"/>
            <a:ext cx="3494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Compatible with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Thunderbolt 3 or 4</a:t>
            </a:r>
          </a:p>
          <a:p>
            <a:r>
              <a:rPr lang="zh-CN" altLang="en-US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Ｍ</a:t>
            </a:r>
            <a:r>
              <a:rPr lang="en-US" altLang="zh-CN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 and Windows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0" name="TextBox 7">
            <a:extLst>
              <a:ext uri="{FF2B5EF4-FFF2-40B4-BE49-F238E27FC236}">
                <a16:creationId xmlns:a16="http://schemas.microsoft.com/office/drawing/2014/main" id="{62A141AE-1903-4ED8-A8D3-B933FB7D5141}"/>
              </a:ext>
            </a:extLst>
          </p:cNvPr>
          <p:cNvSpPr txBox="1"/>
          <p:nvPr/>
        </p:nvSpPr>
        <p:spPr>
          <a:xfrm>
            <a:off x="1875230" y="4531698"/>
            <a:ext cx="289895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5G/2.5G/1G/100M 4-speed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RJ45 NBASE-T connector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1" name="TextBox 7">
            <a:extLst>
              <a:ext uri="{FF2B5EF4-FFF2-40B4-BE49-F238E27FC236}">
                <a16:creationId xmlns:a16="http://schemas.microsoft.com/office/drawing/2014/main" id="{4DB19368-BEF6-4EAB-A244-871345FB607B}"/>
              </a:ext>
            </a:extLst>
          </p:cNvPr>
          <p:cNvSpPr txBox="1"/>
          <p:nvPr/>
        </p:nvSpPr>
        <p:spPr>
          <a:xfrm>
            <a:off x="6917164" y="4531698"/>
            <a:ext cx="353418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10G/5G/2.5G/1G/100M 5-speed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RJ45 NBASE-T connector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2" name="圖片 14">
            <a:extLst>
              <a:ext uri="{FF2B5EF4-FFF2-40B4-BE49-F238E27FC236}">
                <a16:creationId xmlns:a16="http://schemas.microsoft.com/office/drawing/2014/main" id="{5A67AD13-C13E-47A6-9151-41122A8CF1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354" y="2219668"/>
            <a:ext cx="2877838" cy="1798969"/>
          </a:xfrm>
          <a:prstGeom prst="rect">
            <a:avLst/>
          </a:prstGeom>
          <a:noFill/>
          <a:effectLst>
            <a:outerShdw blurRad="228600" dist="368300" dir="8100000" sx="85000" sy="85000" algn="tr" rotWithShape="0">
              <a:prstClr val="black">
                <a:alpha val="69000"/>
              </a:prstClr>
            </a:outerShdw>
          </a:effectLst>
        </p:spPr>
      </p:pic>
      <p:pic>
        <p:nvPicPr>
          <p:cNvPr id="93" name="圖片 34">
            <a:extLst>
              <a:ext uri="{FF2B5EF4-FFF2-40B4-BE49-F238E27FC236}">
                <a16:creationId xmlns:a16="http://schemas.microsoft.com/office/drawing/2014/main" id="{69BCA95F-00D5-4D8A-AD37-1E7C7AC2C0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7000" y="1889225"/>
            <a:ext cx="3406456" cy="2129412"/>
          </a:xfrm>
          <a:prstGeom prst="rect">
            <a:avLst/>
          </a:prstGeom>
          <a:noFill/>
          <a:effectLst>
            <a:outerShdw blurRad="228600" dist="368300" dir="8100000" sx="85000" sy="85000" algn="tr" rotWithShape="0">
              <a:prstClr val="black">
                <a:alpha val="69000"/>
              </a:prstClr>
            </a:outerShdw>
          </a:effectLst>
        </p:spPr>
      </p:pic>
      <p:sp>
        <p:nvSpPr>
          <p:cNvPr id="94" name="TextBox 1">
            <a:extLst>
              <a:ext uri="{FF2B5EF4-FFF2-40B4-BE49-F238E27FC236}">
                <a16:creationId xmlns:a16="http://schemas.microsoft.com/office/drawing/2014/main" id="{07E0CC0F-944A-4CEC-8D18-70A3C4631475}"/>
              </a:ext>
            </a:extLst>
          </p:cNvPr>
          <p:cNvSpPr txBox="1"/>
          <p:nvPr/>
        </p:nvSpPr>
        <p:spPr>
          <a:xfrm>
            <a:off x="1875229" y="3935016"/>
            <a:ext cx="3325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Host with </a:t>
            </a:r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Gen1</a:t>
            </a:r>
            <a:endParaRPr 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5" name="TextBox 50">
            <a:extLst>
              <a:ext uri="{FF2B5EF4-FFF2-40B4-BE49-F238E27FC236}">
                <a16:creationId xmlns:a16="http://schemas.microsoft.com/office/drawing/2014/main" id="{743496DD-7D00-4A33-88E9-67391363032A}"/>
              </a:ext>
            </a:extLst>
          </p:cNvPr>
          <p:cNvSpPr txBox="1"/>
          <p:nvPr/>
        </p:nvSpPr>
        <p:spPr>
          <a:xfrm>
            <a:off x="6917163" y="3935016"/>
            <a:ext cx="3646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Host with Thunderbolt 3 or 4</a:t>
            </a:r>
            <a:endParaRPr lang="en-US" sz="2000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6" name="直線接點 95">
            <a:extLst>
              <a:ext uri="{FF2B5EF4-FFF2-40B4-BE49-F238E27FC236}">
                <a16:creationId xmlns:a16="http://schemas.microsoft.com/office/drawing/2014/main" id="{B7504483-E927-4DFB-906D-4127C2EE4BA5}"/>
              </a:ext>
            </a:extLst>
          </p:cNvPr>
          <p:cNvCxnSpPr>
            <a:cxnSpLocks/>
          </p:cNvCxnSpPr>
          <p:nvPr/>
        </p:nvCxnSpPr>
        <p:spPr>
          <a:xfrm>
            <a:off x="1875230" y="4429255"/>
            <a:ext cx="2844963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7" name="直線接點 96">
            <a:extLst>
              <a:ext uri="{FF2B5EF4-FFF2-40B4-BE49-F238E27FC236}">
                <a16:creationId xmlns:a16="http://schemas.microsoft.com/office/drawing/2014/main" id="{4392FD68-4CCD-46BD-8069-FEDFFE652EE6}"/>
              </a:ext>
            </a:extLst>
          </p:cNvPr>
          <p:cNvCxnSpPr>
            <a:cxnSpLocks/>
          </p:cNvCxnSpPr>
          <p:nvPr/>
        </p:nvCxnSpPr>
        <p:spPr>
          <a:xfrm>
            <a:off x="6993467" y="4429255"/>
            <a:ext cx="3457879" cy="0"/>
          </a:xfrm>
          <a:prstGeom prst="line">
            <a:avLst/>
          </a:prstGeom>
          <a:noFill/>
          <a:ln w="25400">
            <a:gradFill>
              <a:gsLst>
                <a:gs pos="0">
                  <a:srgbClr val="0099FF"/>
                </a:gs>
                <a:gs pos="96000">
                  <a:srgbClr val="34E392"/>
                </a:gs>
              </a:gsLst>
              <a:lin ang="0" scaled="0"/>
            </a:gra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8" name="圖形 97">
            <a:extLst>
              <a:ext uri="{FF2B5EF4-FFF2-40B4-BE49-F238E27FC236}">
                <a16:creationId xmlns:a16="http://schemas.microsoft.com/office/drawing/2014/main" id="{805F017E-786F-4150-807C-138D8F3092D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9775" y="3130375"/>
            <a:ext cx="633870" cy="770253"/>
          </a:xfrm>
          <a:prstGeom prst="rect">
            <a:avLst/>
          </a:prstGeom>
        </p:spPr>
      </p:pic>
      <p:sp>
        <p:nvSpPr>
          <p:cNvPr id="99" name="TextBox 5">
            <a:extLst>
              <a:ext uri="{FF2B5EF4-FFF2-40B4-BE49-F238E27FC236}">
                <a16:creationId xmlns:a16="http://schemas.microsoft.com/office/drawing/2014/main" id="{7BD76293-5053-473C-BD86-C90A110CE627}"/>
              </a:ext>
            </a:extLst>
          </p:cNvPr>
          <p:cNvSpPr txBox="1"/>
          <p:nvPr/>
        </p:nvSpPr>
        <p:spPr>
          <a:xfrm>
            <a:off x="6684189" y="1437859"/>
            <a:ext cx="4208717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QNA-T310G1T</a:t>
            </a:r>
          </a:p>
        </p:txBody>
      </p:sp>
      <p:sp>
        <p:nvSpPr>
          <p:cNvPr id="100" name="TextBox 5">
            <a:extLst>
              <a:ext uri="{FF2B5EF4-FFF2-40B4-BE49-F238E27FC236}">
                <a16:creationId xmlns:a16="http://schemas.microsoft.com/office/drawing/2014/main" id="{7B0190D8-4946-4993-9D6D-A7D71D4EEBC6}"/>
              </a:ext>
            </a:extLst>
          </p:cNvPr>
          <p:cNvSpPr txBox="1"/>
          <p:nvPr/>
        </p:nvSpPr>
        <p:spPr>
          <a:xfrm>
            <a:off x="1294256" y="1437859"/>
            <a:ext cx="4339941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QNA-UC5G1T</a:t>
            </a:r>
          </a:p>
        </p:txBody>
      </p:sp>
    </p:spTree>
    <p:extLst>
      <p:ext uri="{BB962C8B-B14F-4D97-AF65-F5344CB8AC3E}">
        <p14:creationId xmlns:p14="http://schemas.microsoft.com/office/powerpoint/2010/main" val="694629459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 hidden="1">
            <a:extLst>
              <a:ext uri="{FF2B5EF4-FFF2-40B4-BE49-F238E27FC236}">
                <a16:creationId xmlns:a16="http://schemas.microsoft.com/office/drawing/2014/main" id="{6BF66165-BDC3-47DC-B4AF-DEEDBB70962B}"/>
              </a:ext>
            </a:extLst>
          </p:cNvPr>
          <p:cNvSpPr txBox="1"/>
          <p:nvPr/>
        </p:nvSpPr>
        <p:spPr>
          <a:xfrm>
            <a:off x="1500265" y="6980953"/>
            <a:ext cx="772381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>
                <a:solidFill>
                  <a:srgbClr val="96969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©2021</a:t>
            </a:r>
            <a:r>
              <a:rPr lang="zh-TW" altLang="en-US" sz="700" b="1">
                <a:solidFill>
                  <a:srgbClr val="96969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  <a:endParaRPr lang="zh-TW" altLang="en-US" sz="700">
              <a:solidFill>
                <a:srgbClr val="96969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標題 6" hidden="1">
            <a:extLst>
              <a:ext uri="{FF2B5EF4-FFF2-40B4-BE49-F238E27FC236}">
                <a16:creationId xmlns:a16="http://schemas.microsoft.com/office/drawing/2014/main" id="{900CC0BB-866E-45FD-8F1E-CDEFFE883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77211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071967A-8BF9-4620-ABEC-D16A4C3FB1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02" y="3323968"/>
            <a:ext cx="5268716" cy="3292947"/>
          </a:xfrm>
          <a:prstGeom prst="rect">
            <a:avLst/>
          </a:prstGeom>
          <a:effectLst>
            <a:outerShdw blurRad="304800" dist="266700" dir="8400000" algn="t" rotWithShape="0">
              <a:srgbClr val="002060">
                <a:alpha val="68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25" y="486618"/>
            <a:ext cx="10979150" cy="1231900"/>
          </a:xfrm>
        </p:spPr>
        <p:txBody>
          <a:bodyPr>
            <a:noAutofit/>
          </a:bodyPr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Add both M.2 SSD and 10GbE / 2.5GbE with the QM2 combo card series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FD0AFB4-66A0-4533-9285-F428664294B1}"/>
              </a:ext>
            </a:extLst>
          </p:cNvPr>
          <p:cNvSpPr txBox="1"/>
          <p:nvPr/>
        </p:nvSpPr>
        <p:spPr>
          <a:xfrm>
            <a:off x="1368374" y="2167796"/>
            <a:ext cx="36649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b="1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QM2-2S10G1TA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02967A4-84E3-4FF9-91B1-7718D75E2E4C}"/>
              </a:ext>
            </a:extLst>
          </p:cNvPr>
          <p:cNvSpPr txBox="1"/>
          <p:nvPr/>
        </p:nvSpPr>
        <p:spPr>
          <a:xfrm>
            <a:off x="6883959" y="2155271"/>
            <a:ext cx="36649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b="1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QM2-2P2G2T</a:t>
            </a:r>
          </a:p>
        </p:txBody>
      </p:sp>
      <p:sp>
        <p:nvSpPr>
          <p:cNvPr id="12" name="文字方塊 1">
            <a:extLst>
              <a:ext uri="{FF2B5EF4-FFF2-40B4-BE49-F238E27FC236}">
                <a16:creationId xmlns:a16="http://schemas.microsoft.com/office/drawing/2014/main" id="{3EEF5D04-A495-4094-9EAF-FE463A09E9DD}"/>
              </a:ext>
            </a:extLst>
          </p:cNvPr>
          <p:cNvSpPr txBox="1"/>
          <p:nvPr/>
        </p:nvSpPr>
        <p:spPr>
          <a:xfrm>
            <a:off x="1368375" y="2739192"/>
            <a:ext cx="3664971" cy="7284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6Gbps SSD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10GBASE-T</a:t>
            </a:r>
          </a:p>
        </p:txBody>
      </p:sp>
      <p:sp>
        <p:nvSpPr>
          <p:cNvPr id="14" name="文字方塊 1">
            <a:extLst>
              <a:ext uri="{FF2B5EF4-FFF2-40B4-BE49-F238E27FC236}">
                <a16:creationId xmlns:a16="http://schemas.microsoft.com/office/drawing/2014/main" id="{3EEF5D04-A495-4094-9EAF-FE463A09E9DD}"/>
              </a:ext>
            </a:extLst>
          </p:cNvPr>
          <p:cNvSpPr txBox="1"/>
          <p:nvPr/>
        </p:nvSpPr>
        <p:spPr>
          <a:xfrm>
            <a:off x="6883959" y="2672437"/>
            <a:ext cx="3800742" cy="7283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PCIe Gen3 x4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SSD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2.5GbE BASE-T</a:t>
            </a: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8213FD20-D6D8-6243-A45B-045E35031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345" y="2447658"/>
            <a:ext cx="7688893" cy="480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95712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56;p6">
            <a:extLst>
              <a:ext uri="{FF2B5EF4-FFF2-40B4-BE49-F238E27FC236}">
                <a16:creationId xmlns:a16="http://schemas.microsoft.com/office/drawing/2014/main" id="{9943E220-9E63-4CEE-96E4-902DC7D2296C}"/>
              </a:ext>
            </a:extLst>
          </p:cNvPr>
          <p:cNvSpPr/>
          <p:nvPr/>
        </p:nvSpPr>
        <p:spPr>
          <a:xfrm>
            <a:off x="9355390" y="1751798"/>
            <a:ext cx="2471076" cy="4708902"/>
          </a:xfrm>
          <a:prstGeom prst="rect">
            <a:avLst/>
          </a:prstGeom>
          <a:gradFill>
            <a:gsLst>
              <a:gs pos="0">
                <a:srgbClr val="1657D9">
                  <a:alpha val="94901"/>
                </a:srgbClr>
              </a:gs>
              <a:gs pos="100000">
                <a:srgbClr val="0BA8F9">
                  <a:alpha val="9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216E28F7-2626-442F-A3C1-88A63CC6C987}"/>
              </a:ext>
            </a:extLst>
          </p:cNvPr>
          <p:cNvGrpSpPr/>
          <p:nvPr/>
        </p:nvGrpSpPr>
        <p:grpSpPr>
          <a:xfrm>
            <a:off x="6792454" y="3399968"/>
            <a:ext cx="2689615" cy="3060732"/>
            <a:chOff x="576844" y="2275242"/>
            <a:chExt cx="3080756" cy="475488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8C9FCE5-F1D0-47F8-AAC3-914E5D426ED6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8F9C8E9E-1671-4837-8EC6-056F59D47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EB4589-1A2D-7749-A143-CB2519F3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6" y="3293617"/>
            <a:ext cx="5636156" cy="3522597"/>
          </a:xfrm>
          <a:prstGeom prst="rect">
            <a:avLst/>
          </a:prstGeom>
          <a:noFill/>
          <a:effectLst>
            <a:outerShdw blurRad="381000" dist="330200" dir="8100000" sx="95000" sy="95000" algn="tr" rotWithShape="0">
              <a:prstClr val="black">
                <a:alpha val="6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Free up a PCIe slot on NAS </a:t>
            </a:r>
            <a:b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for other expansion cards</a:t>
            </a:r>
            <a:endParaRPr lang="zh-TW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9E99111-B59F-40DE-B8F2-55E48AE694B7}"/>
              </a:ext>
            </a:extLst>
          </p:cNvPr>
          <p:cNvSpPr txBox="1"/>
          <p:nvPr/>
        </p:nvSpPr>
        <p:spPr>
          <a:xfrm>
            <a:off x="1092200" y="1737513"/>
            <a:ext cx="7988710" cy="15933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QM2 combo card series only uses a single PCIe slot and gives you both Ethernet and M.2 SSD storage expansion. Another slot can be used for capacity expansion purpose with SAS and SATA expansion cards &amp; JBOD enclosures.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7" name="圖片 7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52BA385-BE87-41B4-81EE-A9F2147739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473" y="3913346"/>
            <a:ext cx="1835871" cy="1149197"/>
          </a:xfrm>
          <a:prstGeom prst="rect">
            <a:avLst/>
          </a:prstGeom>
        </p:spPr>
      </p:pic>
      <p:pic>
        <p:nvPicPr>
          <p:cNvPr id="8" name="圖片 8" descr="一張含有 文字, 電子用品 的圖片&#10;&#10;自動產生的描述">
            <a:extLst>
              <a:ext uri="{FF2B5EF4-FFF2-40B4-BE49-F238E27FC236}">
                <a16:creationId xmlns:a16="http://schemas.microsoft.com/office/drawing/2014/main" id="{92AE0C54-A2BE-4EA4-9804-ACE998F5FC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473" y="5103480"/>
            <a:ext cx="1835871" cy="114919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8AC30BE-F5A9-4435-B68A-258598A24978}"/>
              </a:ext>
            </a:extLst>
          </p:cNvPr>
          <p:cNvSpPr txBox="1"/>
          <p:nvPr/>
        </p:nvSpPr>
        <p:spPr>
          <a:xfrm>
            <a:off x="6918366" y="357737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SAS 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HBA</a:t>
            </a:r>
            <a:endParaRPr lang="zh-TW" b="1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3961821-D943-4524-827F-8C657358A3C5}"/>
              </a:ext>
            </a:extLst>
          </p:cNvPr>
          <p:cNvSpPr txBox="1"/>
          <p:nvPr/>
        </p:nvSpPr>
        <p:spPr>
          <a:xfrm>
            <a:off x="7478586" y="482433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QXP-1620S-B3616W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1933160-AE97-4BDA-ABBF-050946FE18F0}"/>
              </a:ext>
            </a:extLst>
          </p:cNvPr>
          <p:cNvSpPr txBox="1"/>
          <p:nvPr/>
        </p:nvSpPr>
        <p:spPr>
          <a:xfrm>
            <a:off x="7478586" y="6069455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QXP-820S-B3408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B3C16FB-47B0-4295-BEF9-62B3A13C21A3}"/>
              </a:ext>
            </a:extLst>
          </p:cNvPr>
          <p:cNvSpPr txBox="1"/>
          <p:nvPr/>
        </p:nvSpPr>
        <p:spPr>
          <a:xfrm>
            <a:off x="9442601" y="18825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SATA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HBA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9261C11-8E77-4888-9ED0-139A4600B142}"/>
              </a:ext>
            </a:extLst>
          </p:cNvPr>
          <p:cNvSpPr txBox="1"/>
          <p:nvPr/>
        </p:nvSpPr>
        <p:spPr>
          <a:xfrm>
            <a:off x="1058822" y="3889870"/>
            <a:ext cx="42951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200" b="1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</a:t>
            </a:r>
            <a:r>
              <a:rPr lang="en-US" altLang="zh-TW" sz="3200" b="1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1273</a:t>
            </a:r>
            <a:r>
              <a:rPr lang="zh-TW" altLang="en-US" sz="3200" b="1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en-US" altLang="zh-TW" sz="3200" b="1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U-RP</a:t>
            </a:r>
            <a:endParaRPr lang="zh-TW" altLang="en-US" sz="3200" b="1">
              <a:solidFill>
                <a:srgbClr val="43E59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" name="圖片 19">
            <a:extLst>
              <a:ext uri="{FF2B5EF4-FFF2-40B4-BE49-F238E27FC236}">
                <a16:creationId xmlns:a16="http://schemas.microsoft.com/office/drawing/2014/main" id="{B34B9DEB-946D-49B8-9B4F-4450933789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754" y="4886324"/>
            <a:ext cx="1902644" cy="1192098"/>
          </a:xfrm>
          <a:prstGeom prst="rect">
            <a:avLst/>
          </a:prstGeom>
        </p:spPr>
      </p:pic>
      <p:pic>
        <p:nvPicPr>
          <p:cNvPr id="20" name="圖片 20">
            <a:extLst>
              <a:ext uri="{FF2B5EF4-FFF2-40B4-BE49-F238E27FC236}">
                <a16:creationId xmlns:a16="http://schemas.microsoft.com/office/drawing/2014/main" id="{07BAE83D-8B8E-4C5C-A1E0-2A4D89F0381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970" y="3664340"/>
            <a:ext cx="1873527" cy="1167849"/>
          </a:xfrm>
          <a:prstGeom prst="rect">
            <a:avLst/>
          </a:prstGeom>
        </p:spPr>
      </p:pic>
      <p:pic>
        <p:nvPicPr>
          <p:cNvPr id="21" name="圖片 21">
            <a:extLst>
              <a:ext uri="{FF2B5EF4-FFF2-40B4-BE49-F238E27FC236}">
                <a16:creationId xmlns:a16="http://schemas.microsoft.com/office/drawing/2014/main" id="{06674634-F8B8-42B0-B223-0ACE945497D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601" y="2343264"/>
            <a:ext cx="1977059" cy="123411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58FF4C29-59B5-4CCF-BA98-35352306F120}"/>
              </a:ext>
            </a:extLst>
          </p:cNvPr>
          <p:cNvSpPr txBox="1"/>
          <p:nvPr/>
        </p:nvSpPr>
        <p:spPr>
          <a:xfrm>
            <a:off x="10165983" y="2402057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QXP-400eS-A1164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EF4CCCB-AE7D-425C-849C-EF0B714C4AEE}"/>
              </a:ext>
            </a:extLst>
          </p:cNvPr>
          <p:cNvSpPr txBox="1"/>
          <p:nvPr/>
        </p:nvSpPr>
        <p:spPr>
          <a:xfrm>
            <a:off x="10236385" y="3768687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QXP-800eS-A1164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9CCF0FF-F211-47E7-9894-DFADF277A3AA}"/>
              </a:ext>
            </a:extLst>
          </p:cNvPr>
          <p:cNvSpPr txBox="1"/>
          <p:nvPr/>
        </p:nvSpPr>
        <p:spPr>
          <a:xfrm>
            <a:off x="10219820" y="492411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solidFill>
                  <a:srgbClr val="99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QXP-1600eS</a:t>
            </a:r>
          </a:p>
        </p:txBody>
      </p:sp>
    </p:spTree>
    <p:extLst>
      <p:ext uri="{BB962C8B-B14F-4D97-AF65-F5344CB8AC3E}">
        <p14:creationId xmlns:p14="http://schemas.microsoft.com/office/powerpoint/2010/main" val="1822098391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E0DCC31-2C22-40F2-B7D1-5B8B03E72A21}"/>
              </a:ext>
            </a:extLst>
          </p:cNvPr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3" y="350023"/>
            <a:ext cx="10979214" cy="12319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Brand new QM2-2P10G1TB with PCIe Gen3 speed and lower power consumption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C8263AE-1D73-C345-8201-C267396F0E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083" y="2037181"/>
            <a:ext cx="7154545" cy="4470796"/>
          </a:xfrm>
          <a:prstGeom prst="rect">
            <a:avLst/>
          </a:prstGeom>
          <a:effectLst>
            <a:outerShdw blurRad="304800" dist="266700" dir="8400000" algn="t" rotWithShape="0">
              <a:srgbClr val="002060">
                <a:alpha val="68000"/>
              </a:srgb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D0C6D40-EA11-0E41-B019-0969222D6DAC}"/>
              </a:ext>
            </a:extLst>
          </p:cNvPr>
          <p:cNvSpPr txBox="1"/>
          <p:nvPr/>
        </p:nvSpPr>
        <p:spPr>
          <a:xfrm>
            <a:off x="8277174" y="2037181"/>
            <a:ext cx="36649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b="1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QM2-2P10G1TB</a:t>
            </a:r>
          </a:p>
        </p:txBody>
      </p:sp>
      <p:sp>
        <p:nvSpPr>
          <p:cNvPr id="5" name="文字方塊 1">
            <a:extLst>
              <a:ext uri="{FF2B5EF4-FFF2-40B4-BE49-F238E27FC236}">
                <a16:creationId xmlns:a16="http://schemas.microsoft.com/office/drawing/2014/main" id="{BD970E0D-BBF6-E541-8994-5F977F5F6F84}"/>
              </a:ext>
            </a:extLst>
          </p:cNvPr>
          <p:cNvSpPr txBox="1"/>
          <p:nvPr/>
        </p:nvSpPr>
        <p:spPr>
          <a:xfrm>
            <a:off x="768392" y="2214558"/>
            <a:ext cx="4215917" cy="429341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US" altLang="zh-TW" sz="3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NEW!</a:t>
            </a:r>
          </a:p>
          <a:p>
            <a:pPr marL="285750" indent="-285750">
              <a:lnSpc>
                <a:spcPts val="2600"/>
              </a:lnSpc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Upgrade to PCIe </a:t>
            </a:r>
            <a:r>
              <a:rPr lang="en-US" altLang="zh-TW" dirty="0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Gen3 x8</a:t>
            </a:r>
            <a:r>
              <a:rPr lang="zh-TW" altLang="en-US" dirty="0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b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(Compared to the previous generation with PCIe Gen2: QM2-2P10G1TA)</a:t>
            </a:r>
          </a:p>
          <a:p>
            <a:pPr marL="285750" indent="-285750">
              <a:lnSpc>
                <a:spcPts val="2600"/>
              </a:lnSpc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High-efficiency IC – Marvell </a:t>
            </a:r>
            <a:r>
              <a:rPr lang="en-US" altLang="zh-TW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AQtion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Ethernet Controller </a:t>
            </a:r>
            <a:r>
              <a:rPr lang="en-US" altLang="zh-TW" dirty="0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AQC113C</a:t>
            </a:r>
            <a:r>
              <a:rPr lang="zh-TW" altLang="en-US" dirty="0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(1/2 of power consumption)</a:t>
            </a:r>
          </a:p>
          <a:p>
            <a:pPr marL="285750" indent="-285750">
              <a:lnSpc>
                <a:spcPts val="2600"/>
              </a:lnSpc>
              <a:spcBef>
                <a:spcPts val="6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TW" b="1" dirty="0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Tool-less</a:t>
            </a:r>
            <a:r>
              <a:rPr lang="zh-TW" altLang="en-US" b="1" dirty="0">
                <a:solidFill>
                  <a:srgbClr val="43E59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 PCIe device (SSD, TPU) installation</a:t>
            </a:r>
          </a:p>
          <a:p>
            <a:pPr marL="285750" indent="-285750">
              <a:lnSpc>
                <a:spcPts val="2600"/>
              </a:lnSpc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211300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3E3574F5-878E-4552-B951-68A6B145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049" r="22016"/>
          <a:stretch/>
        </p:blipFill>
        <p:spPr>
          <a:xfrm>
            <a:off x="5963565" y="1426950"/>
            <a:ext cx="6111742" cy="56642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矩形 8" hidden="1">
            <a:extLst>
              <a:ext uri="{FF2B5EF4-FFF2-40B4-BE49-F238E27FC236}">
                <a16:creationId xmlns:a16="http://schemas.microsoft.com/office/drawing/2014/main" id="{489C540D-2DB0-412B-8D5B-544A183A926E}"/>
              </a:ext>
            </a:extLst>
          </p:cNvPr>
          <p:cNvSpPr/>
          <p:nvPr/>
        </p:nvSpPr>
        <p:spPr>
          <a:xfrm>
            <a:off x="309164" y="8559093"/>
            <a:ext cx="10720637" cy="4745333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 7" hidden="1">
            <a:extLst>
              <a:ext uri="{FF2B5EF4-FFF2-40B4-BE49-F238E27FC236}">
                <a16:creationId xmlns:a16="http://schemas.microsoft.com/office/drawing/2014/main" id="{5BD268B1-060D-4C4C-ADAD-60A3E6972289}"/>
              </a:ext>
            </a:extLst>
          </p:cNvPr>
          <p:cNvSpPr/>
          <p:nvPr/>
        </p:nvSpPr>
        <p:spPr>
          <a:xfrm rot="10800000">
            <a:off x="6522518" y="8559095"/>
            <a:ext cx="1156526" cy="474533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94" y="338637"/>
            <a:ext cx="10489406" cy="1231900"/>
          </a:xfrm>
        </p:spPr>
        <p:txBody>
          <a:bodyPr>
            <a:noAutofit/>
          </a:bodyPr>
          <a:lstStyle/>
          <a:p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The new Marvell AQC113C 10GbE controller with multi-gig speed and lower power consumption</a:t>
            </a:r>
            <a:endParaRPr lang="zh-TW" alt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1094432" y="1881866"/>
            <a:ext cx="4600960" cy="36711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8000" indent="-288000">
              <a:lnSpc>
                <a:spcPct val="130000"/>
              </a:lnSpc>
              <a:spcBef>
                <a:spcPts val="7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Only </a:t>
            </a:r>
            <a:r>
              <a:rPr lang="en-US" altLang="zh-TW" sz="3200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½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of power consumption compared to the last-gen AQC107</a:t>
            </a:r>
          </a:p>
          <a:p>
            <a:pPr marL="288000" indent="-288000">
              <a:lnSpc>
                <a:spcPct val="130000"/>
              </a:lnSpc>
              <a:spcBef>
                <a:spcPts val="7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10Gb/5Gb/2.5Gb/1Gbps and 100Mbps RJ45 connectivity</a:t>
            </a:r>
          </a:p>
          <a:p>
            <a:pPr marL="288000" indent="-288000">
              <a:lnSpc>
                <a:spcPct val="130000"/>
              </a:lnSpc>
              <a:spcBef>
                <a:spcPts val="700"/>
              </a:spcBef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 Years of leading IC design experience, reliable and high efficiency Networking, Storage and Computing solution provider.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137B3BBF-80B0-44A1-8A1A-B5EBB81409AD}"/>
              </a:ext>
            </a:extLst>
          </p:cNvPr>
          <p:cNvGrpSpPr/>
          <p:nvPr/>
        </p:nvGrpSpPr>
        <p:grpSpPr>
          <a:xfrm>
            <a:off x="5784783" y="907916"/>
            <a:ext cx="6939280" cy="6183234"/>
            <a:chOff x="7032186" y="1856434"/>
            <a:chExt cx="5325560" cy="474533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E613B42-B88B-4CF9-A799-0F5E8B73A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549" r="19690"/>
            <a:stretch/>
          </p:blipFill>
          <p:spPr>
            <a:xfrm>
              <a:off x="7032186" y="1856434"/>
              <a:ext cx="5325560" cy="4745332"/>
            </a:xfrm>
            <a:prstGeom prst="roundRect">
              <a:avLst>
                <a:gd name="adj" fmla="val 34331"/>
              </a:avLst>
            </a:prstGeom>
            <a:effectLst>
              <a:softEdge rad="635000"/>
            </a:effectLst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FB4D90A9-0849-4F8D-A6F6-5CEF4B211B1F}"/>
                </a:ext>
              </a:extLst>
            </p:cNvPr>
            <p:cNvSpPr txBox="1"/>
            <p:nvPr/>
          </p:nvSpPr>
          <p:spPr>
            <a:xfrm>
              <a:off x="9174017" y="4717169"/>
              <a:ext cx="1041899" cy="27163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7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I225-LM</a:t>
              </a:r>
              <a:endParaRPr lang="zh-TW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0" name="矩形 9" hidden="1">
            <a:extLst>
              <a:ext uri="{FF2B5EF4-FFF2-40B4-BE49-F238E27FC236}">
                <a16:creationId xmlns:a16="http://schemas.microsoft.com/office/drawing/2014/main" id="{DED9D8FA-2C3D-3C44-B7CE-FD3E86D65CA2}"/>
              </a:ext>
            </a:extLst>
          </p:cNvPr>
          <p:cNvSpPr/>
          <p:nvPr/>
        </p:nvSpPr>
        <p:spPr>
          <a:xfrm>
            <a:off x="8942862" y="2725978"/>
            <a:ext cx="2479201" cy="1494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換</a:t>
            </a: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Marvell Icon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35079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7596C332-3A46-4747-8C32-07F222D669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295" y="3024782"/>
            <a:ext cx="6610035" cy="4130538"/>
          </a:xfrm>
          <a:prstGeom prst="rect">
            <a:avLst/>
          </a:prstGeom>
          <a:effectLst>
            <a:outerShdw blurRad="304800" dist="266700" dir="8400000" algn="t" rotWithShape="0">
              <a:srgbClr val="002060">
                <a:alpha val="68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F58FA4-75BB-364E-BFFC-30E134C8083E}"/>
              </a:ext>
            </a:extLst>
          </p:cNvPr>
          <p:cNvSpPr txBox="1"/>
          <p:nvPr/>
        </p:nvSpPr>
        <p:spPr>
          <a:xfrm>
            <a:off x="1541844" y="1727799"/>
            <a:ext cx="347888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</a:t>
            </a:r>
            <a:r>
              <a:rPr lang="en-US" altLang="zh-TW" sz="3200" b="1">
                <a:solidFill>
                  <a:srgbClr val="00CC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M2-2P10G1TB</a:t>
            </a:r>
            <a:endParaRPr lang="en-US" sz="3200" b="1">
              <a:solidFill>
                <a:srgbClr val="00CC9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1B65A-887A-894D-BB0F-2379A5BB1AA4}"/>
              </a:ext>
            </a:extLst>
          </p:cNvPr>
          <p:cNvSpPr txBox="1"/>
          <p:nvPr/>
        </p:nvSpPr>
        <p:spPr>
          <a:xfrm>
            <a:off x="1541844" y="3055559"/>
            <a:ext cx="389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Total bandwidth: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Gen3 x8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857AA244-6D91-4CAE-978B-BC12C3BF61B3}"/>
              </a:ext>
            </a:extLst>
          </p:cNvPr>
          <p:cNvSpPr txBox="1"/>
          <p:nvPr/>
        </p:nvSpPr>
        <p:spPr>
          <a:xfrm>
            <a:off x="1541844" y="2411002"/>
            <a:ext cx="347888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2280 PCIe Gen3 x4 NVMe SSD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slots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194733"/>
            <a:ext cx="11158538" cy="1231900"/>
          </a:xfrm>
        </p:spPr>
        <p:txBody>
          <a:bodyPr>
            <a:normAutofit/>
          </a:bodyPr>
          <a:lstStyle/>
          <a:p>
            <a: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Support dual M.2 PCIe Gen3 </a:t>
            </a:r>
            <a:r>
              <a:rPr lang="en-US" altLang="zh-TW" sz="40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NNMe</a:t>
            </a:r>
            <a:r>
              <a:rPr lang="en-US" altLang="zh-TW" sz="4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SSD + 10GbE 10GBASE-T multi-gig speed</a:t>
            </a:r>
            <a:endParaRPr lang="en-US" altLang="zh-TW" sz="4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94A843E-C336-0F45-A1D5-FA143CAF01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687"/>
          <a:stretch/>
        </p:blipFill>
        <p:spPr>
          <a:xfrm rot="5400000">
            <a:off x="6403368" y="1702184"/>
            <a:ext cx="1076871" cy="2376761"/>
          </a:xfrm>
          <a:prstGeom prst="rect">
            <a:avLst/>
          </a:prstGeom>
        </p:spPr>
      </p:pic>
      <p:sp>
        <p:nvSpPr>
          <p:cNvPr id="18" name="TextBox 21">
            <a:extLst>
              <a:ext uri="{FF2B5EF4-FFF2-40B4-BE49-F238E27FC236}">
                <a16:creationId xmlns:a16="http://schemas.microsoft.com/office/drawing/2014/main" id="{922097A3-9725-AD4C-B1F3-D3D4063A022D}"/>
              </a:ext>
            </a:extLst>
          </p:cNvPr>
          <p:cNvSpPr txBox="1"/>
          <p:nvPr/>
        </p:nvSpPr>
        <p:spPr>
          <a:xfrm>
            <a:off x="5864672" y="1568264"/>
            <a:ext cx="2587565" cy="9442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Supplied with </a:t>
            </a:r>
          </a:p>
          <a:p>
            <a:pPr>
              <a:lnSpc>
                <a:spcPts val="2300"/>
              </a:lnSpc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Full-height &amp; </a:t>
            </a:r>
          </a:p>
          <a:p>
            <a:pPr>
              <a:lnSpc>
                <a:spcPts val="2300"/>
              </a:lnSpc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half-height flat bracket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0CFBF9B-386F-4F1A-BD25-0B1ADB927E50}"/>
              </a:ext>
            </a:extLst>
          </p:cNvPr>
          <p:cNvGrpSpPr/>
          <p:nvPr/>
        </p:nvGrpSpPr>
        <p:grpSpPr>
          <a:xfrm>
            <a:off x="8036080" y="1632294"/>
            <a:ext cx="3745688" cy="3462255"/>
            <a:chOff x="213832" y="1003693"/>
            <a:chExt cx="3745688" cy="3462255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0FA18428-6F19-4693-834D-7A53A7DAF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832" y="1358706"/>
              <a:ext cx="3107244" cy="3107242"/>
            </a:xfrm>
            <a:prstGeom prst="rect">
              <a:avLst/>
            </a:prstGeom>
          </p:spPr>
        </p:pic>
        <p:pic>
          <p:nvPicPr>
            <p:cNvPr id="16" name="圖片 15" descr="一張含有 電子用品, 電路 的圖片&#10;&#10;自動產生的描述">
              <a:extLst>
                <a:ext uri="{FF2B5EF4-FFF2-40B4-BE49-F238E27FC236}">
                  <a16:creationId xmlns:a16="http://schemas.microsoft.com/office/drawing/2014/main" id="{DC942DEA-95D9-44A9-94FD-9B9F04C15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571" r="22494"/>
            <a:stretch/>
          </p:blipFill>
          <p:spPr>
            <a:xfrm>
              <a:off x="389686" y="1003693"/>
              <a:ext cx="3569834" cy="3308427"/>
            </a:xfrm>
            <a:prstGeom prst="ellipse">
              <a:avLst/>
            </a:prstGeom>
            <a:effectLst>
              <a:softEdge rad="635000"/>
            </a:effec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557408" y="1632294"/>
            <a:ext cx="2667666" cy="6610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Marvell AQC113C 10GBASE-T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06018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1DC68C70-B345-48F7-9AA8-6469291E4A3D}"/>
              </a:ext>
            </a:extLst>
          </p:cNvPr>
          <p:cNvSpPr/>
          <p:nvPr/>
        </p:nvSpPr>
        <p:spPr>
          <a:xfrm>
            <a:off x="0" y="3559705"/>
            <a:ext cx="12192000" cy="3354829"/>
          </a:xfrm>
          <a:prstGeom prst="rect">
            <a:avLst/>
          </a:prstGeom>
          <a:gradFill>
            <a:gsLst>
              <a:gs pos="0">
                <a:srgbClr val="001142">
                  <a:alpha val="0"/>
                </a:srgbClr>
              </a:gs>
              <a:gs pos="100000">
                <a:srgbClr val="001142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6864902A-2AF1-4CCE-807E-912E9EB5E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838" y="1957914"/>
            <a:ext cx="1229059" cy="4647379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0A796404-5456-465B-A2F9-A2AEEC2F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1162" y="1948289"/>
            <a:ext cx="9229211" cy="4193536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D1DCC417-A904-4224-88C5-61F4AC533CBF}"/>
              </a:ext>
            </a:extLst>
          </p:cNvPr>
          <p:cNvCxnSpPr>
            <a:cxnSpLocks/>
          </p:cNvCxnSpPr>
          <p:nvPr/>
        </p:nvCxnSpPr>
        <p:spPr>
          <a:xfrm>
            <a:off x="4354291" y="4227554"/>
            <a:ext cx="1573434" cy="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60DC7CB4-4B30-4024-BFFD-AABAA90447ED}"/>
              </a:ext>
            </a:extLst>
          </p:cNvPr>
          <p:cNvCxnSpPr/>
          <p:nvPr/>
        </p:nvCxnSpPr>
        <p:spPr>
          <a:xfrm>
            <a:off x="3627288" y="2643548"/>
            <a:ext cx="2310063" cy="0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4D476CDE-7D62-4C09-B19F-067301AF459F}"/>
              </a:ext>
            </a:extLst>
          </p:cNvPr>
          <p:cNvCxnSpPr>
            <a:cxnSpLocks/>
          </p:cNvCxnSpPr>
          <p:nvPr/>
        </p:nvCxnSpPr>
        <p:spPr>
          <a:xfrm>
            <a:off x="4782319" y="2643548"/>
            <a:ext cx="0" cy="1206527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12CFF537-4DBB-4255-B7EB-8572CB26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QM2-2P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10G1TB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design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diagram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3AD6DA8-8313-4281-AC6C-1D82B4C870AA}"/>
              </a:ext>
            </a:extLst>
          </p:cNvPr>
          <p:cNvSpPr txBox="1"/>
          <p:nvPr/>
        </p:nvSpPr>
        <p:spPr>
          <a:xfrm>
            <a:off x="7678214" y="5720563"/>
            <a:ext cx="304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x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156;p6">
            <a:extLst>
              <a:ext uri="{FF2B5EF4-FFF2-40B4-BE49-F238E27FC236}">
                <a16:creationId xmlns:a16="http://schemas.microsoft.com/office/drawing/2014/main" id="{7DD42553-0A92-48C0-BB52-2BEB3E8720E2}"/>
              </a:ext>
            </a:extLst>
          </p:cNvPr>
          <p:cNvSpPr/>
          <p:nvPr/>
        </p:nvSpPr>
        <p:spPr>
          <a:xfrm>
            <a:off x="4125969" y="3338809"/>
            <a:ext cx="1312702" cy="1265068"/>
          </a:xfrm>
          <a:prstGeom prst="roundRect">
            <a:avLst>
              <a:gd name="adj" fmla="val 7468"/>
            </a:avLst>
          </a:prstGeom>
          <a:gradFill>
            <a:gsLst>
              <a:gs pos="0">
                <a:srgbClr val="1657D9">
                  <a:alpha val="94901"/>
                </a:srgbClr>
              </a:gs>
              <a:gs pos="100000">
                <a:srgbClr val="0BA8F9">
                  <a:alpha val="94901"/>
                </a:srgbClr>
              </a:gs>
            </a:gsLst>
            <a:lin ang="0" scaled="0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C38EAE4-FF19-4E7E-9E1F-0955E63C5179}"/>
              </a:ext>
            </a:extLst>
          </p:cNvPr>
          <p:cNvSpPr txBox="1"/>
          <p:nvPr/>
        </p:nvSpPr>
        <p:spPr>
          <a:xfrm>
            <a:off x="4054425" y="3631036"/>
            <a:ext cx="14557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Switch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97104F3-D07C-4EDE-9C40-5C04139FC541}"/>
              </a:ext>
            </a:extLst>
          </p:cNvPr>
          <p:cNvSpPr/>
          <p:nvPr/>
        </p:nvSpPr>
        <p:spPr>
          <a:xfrm>
            <a:off x="5705036" y="2320216"/>
            <a:ext cx="4673990" cy="123948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7B72FC2-E233-4126-A7A6-5AA293C3C909}"/>
              </a:ext>
            </a:extLst>
          </p:cNvPr>
          <p:cNvSpPr/>
          <p:nvPr/>
        </p:nvSpPr>
        <p:spPr>
          <a:xfrm>
            <a:off x="5705036" y="3763478"/>
            <a:ext cx="4673990" cy="1173959"/>
          </a:xfrm>
          <a:prstGeom prst="roundRect">
            <a:avLst>
              <a:gd name="adj" fmla="val 5715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D0F0143-BA5F-41C3-AF18-9F93BFC6D20A}"/>
              </a:ext>
            </a:extLst>
          </p:cNvPr>
          <p:cNvSpPr/>
          <p:nvPr/>
        </p:nvSpPr>
        <p:spPr>
          <a:xfrm>
            <a:off x="2189776" y="2329739"/>
            <a:ext cx="1692448" cy="774182"/>
          </a:xfrm>
          <a:prstGeom prst="roundRect">
            <a:avLst>
              <a:gd name="adj" fmla="val 8996"/>
            </a:avLst>
          </a:prstGeom>
          <a:gradFill>
            <a:gsLst>
              <a:gs pos="0">
                <a:srgbClr val="D605E4"/>
              </a:gs>
              <a:gs pos="100000">
                <a:srgbClr val="FF2000"/>
              </a:gs>
            </a:gsLst>
            <a:lin ang="0" scaled="1"/>
          </a:gradFill>
          <a:ln>
            <a:noFill/>
          </a:ln>
          <a:effectLst>
            <a:outerShdw blurRad="190500" dist="127000" dir="288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83A0A93-6A18-4F38-AB31-ADB322D3FCF3}"/>
              </a:ext>
            </a:extLst>
          </p:cNvPr>
          <p:cNvSpPr txBox="1"/>
          <p:nvPr/>
        </p:nvSpPr>
        <p:spPr>
          <a:xfrm>
            <a:off x="6183315" y="2542142"/>
            <a:ext cx="3737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r>
              <a:rPr lang="en-US" altLang="zh-TW" sz="2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M.2 2280</a:t>
            </a:r>
          </a:p>
          <a:p>
            <a:pPr algn="ctr"/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Gen3 x 4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C0AFB16-7D03-4E64-9DA9-23278E23652A}"/>
              </a:ext>
            </a:extLst>
          </p:cNvPr>
          <p:cNvSpPr txBox="1"/>
          <p:nvPr/>
        </p:nvSpPr>
        <p:spPr>
          <a:xfrm>
            <a:off x="6145631" y="3975203"/>
            <a:ext cx="3737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r>
              <a:rPr lang="en-US" altLang="zh-TW" sz="2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M.2 2280</a:t>
            </a:r>
          </a:p>
          <a:p>
            <a:pPr algn="ctr"/>
            <a:r>
              <a:rPr lang="en-US" altLang="zh-TW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Gen3 x 4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87E9C29-654A-4A62-AF15-51799C7C0ECF}"/>
              </a:ext>
            </a:extLst>
          </p:cNvPr>
          <p:cNvSpPr txBox="1"/>
          <p:nvPr/>
        </p:nvSpPr>
        <p:spPr>
          <a:xfrm>
            <a:off x="2426973" y="2401523"/>
            <a:ext cx="1218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Marvell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AQC113C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530BE45A-7856-467D-AEFE-6E2BA1DF7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9805" y="4656618"/>
            <a:ext cx="3048409" cy="147607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B602CFA-CD7B-4A3C-A2AC-F60EEE277A13}"/>
              </a:ext>
            </a:extLst>
          </p:cNvPr>
          <p:cNvSpPr txBox="1"/>
          <p:nvPr/>
        </p:nvSpPr>
        <p:spPr>
          <a:xfrm>
            <a:off x="2237992" y="3152880"/>
            <a:ext cx="159601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05209689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96c2f369-7388-4742-b60d-2358d123989f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B0C043FE6252DE44AE898CA5E94D7C3C" ma:contentTypeVersion="5" ma:contentTypeDescription="建立新的文件。" ma:contentTypeScope="" ma:versionID="02c5e56ab23667c8ec9ea2ace775e481">
  <xsd:schema xmlns:xsd="http://www.w3.org/2001/XMLSchema" xmlns:xs="http://www.w3.org/2001/XMLSchema" xmlns:p="http://schemas.microsoft.com/office/2006/metadata/properties" xmlns:ns3="2253c556-a1cd-4d21-933e-5577d661ba77" xmlns:ns4="bcc655b7-a4d3-4b00-a871-b7dbe0202d23" targetNamespace="http://schemas.microsoft.com/office/2006/metadata/properties" ma:root="true" ma:fieldsID="d38cf44d6a0fe751873bebf17323fdc0" ns3:_="" ns4:_="">
    <xsd:import namespace="2253c556-a1cd-4d21-933e-5577d661ba77"/>
    <xsd:import namespace="bcc655b7-a4d3-4b00-a871-b7dbe0202d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3c556-a1cd-4d21-933e-5577d661ba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655b7-a4d3-4b00-a871-b7dbe0202d2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593606-2BE0-4BCC-9F63-89176AF95E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6AED98-9339-4FDC-9425-1CF34AD38B68}">
  <ds:schemaRefs>
    <ds:schemaRef ds:uri="2253c556-a1cd-4d21-933e-5577d661ba77"/>
    <ds:schemaRef ds:uri="bcc655b7-a4d3-4b00-a871-b7dbe0202d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35CE384-70EE-4884-B7ED-38BB55DF3EC7}">
  <ds:schemaRefs>
    <ds:schemaRef ds:uri="2253c556-a1cd-4d21-933e-5577d661ba77"/>
    <ds:schemaRef ds:uri="bcc655b7-a4d3-4b00-a871-b7dbe0202d2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2017</Words>
  <Application>Microsoft Office PowerPoint</Application>
  <PresentationFormat>寬螢幕</PresentationFormat>
  <Paragraphs>360</Paragraphs>
  <Slides>34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0" baseType="lpstr">
      <vt:lpstr>Arial,Sans-Serif</vt:lpstr>
      <vt:lpstr>微軟正黑體</vt:lpstr>
      <vt:lpstr>Arial</vt:lpstr>
      <vt:lpstr>Bahnschrift Condensed</vt:lpstr>
      <vt:lpstr>Calibri</vt:lpstr>
      <vt:lpstr>Office Theme</vt:lpstr>
      <vt:lpstr>PowerPoint 簡報</vt:lpstr>
      <vt:lpstr>PowerPoint 簡報</vt:lpstr>
      <vt:lpstr>Add M.2 NVMe or M.2 SATA SSDs with the QM2 card series</vt:lpstr>
      <vt:lpstr>Add both M.2 SSD and 10GbE / 2.5GbE with the QM2 combo card series</vt:lpstr>
      <vt:lpstr>Free up a PCIe slot on NAS  for other expansion cards</vt:lpstr>
      <vt:lpstr>Brand new QM2-2P10G1TB with PCIe Gen3 speed and lower power consumption</vt:lpstr>
      <vt:lpstr>The new Marvell AQC113C 10GbE controller with multi-gig speed and lower power consumption</vt:lpstr>
      <vt:lpstr>Support dual M.2 PCIe Gen3 NNMe SSD + 10GbE 10GBASE-T multi-gig speed</vt:lpstr>
      <vt:lpstr>QM2-2P10G1TB design diagram</vt:lpstr>
      <vt:lpstr>Toolless installation of M.2 NVMe SSDs</vt:lpstr>
      <vt:lpstr>QM2-2P10G1TB Half-height low profile design with active cooling module, fits every chassis</vt:lpstr>
      <vt:lpstr>Specification of QM2-2P10G1TB</vt:lpstr>
      <vt:lpstr>Your best partner ! Upgrade your NAS with QM2 </vt:lpstr>
      <vt:lpstr>QM2-2P10G1TB 10GbE transfer speed with M.2 NVMe SSD </vt:lpstr>
      <vt:lpstr>PowerPoint 簡報</vt:lpstr>
      <vt:lpstr>PowerPoint 簡報</vt:lpstr>
      <vt:lpstr>New PCIe Gen4 QM2 combo series Dual M.2 PCIe Gen4 NVMe SSD + 1 or 2-port 10GbE </vt:lpstr>
      <vt:lpstr>The new Marvell AQC113C 10GbE controller with multi-gig speed and lower power consumption</vt:lpstr>
      <vt:lpstr>QM2-2P410G1T and QM2-2P410G2T design diagram</vt:lpstr>
      <vt:lpstr>Specifications of the PCIe Gen4 QM2 combo cards</vt:lpstr>
      <vt:lpstr>QM2-2P410G1T / QM2-2P410G2T Half-height low profile design with active cooling module, fits every chassis</vt:lpstr>
      <vt:lpstr>Toolless installation of M.2 NVMe SSDs</vt:lpstr>
      <vt:lpstr> Support multiple operating systems such as  QTS &amp; QuTS hero, Windows, and Linux</vt:lpstr>
      <vt:lpstr>All flash NAS TS-h2490FU  with PCIe 4.0 slots</vt:lpstr>
      <vt:lpstr>All flash NAS TDS-h2489FU  with PCIe 4.0 slots</vt:lpstr>
      <vt:lpstr> Ultra fast performance with M.2 PCIe Gen4 NVMe SSDs</vt:lpstr>
      <vt:lpstr>Full 10GbE performance while accessing M.2 SSD on QM2-2P410G1T/ QM2-2P410G2T</vt:lpstr>
      <vt:lpstr>PowerPoint 簡報</vt:lpstr>
      <vt:lpstr>PowerPoint 簡報</vt:lpstr>
      <vt:lpstr>QNAP Multi-Gig NICs</vt:lpstr>
      <vt:lpstr>QNAP Multi-Gig NIC</vt:lpstr>
      <vt:lpstr>QNAP QSW 10GbE switches</vt:lpstr>
      <vt:lpstr>QNAP Multi-Gig network adapters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QXG-5G1T/2T/4T-111C</dc:title>
  <dc:creator>Danlin</dc:creator>
  <cp:lastModifiedBy>Lucas Lin 林彥呈</cp:lastModifiedBy>
  <cp:revision>2</cp:revision>
  <cp:lastPrinted>2022-01-11T06:29:36Z</cp:lastPrinted>
  <dcterms:created xsi:type="dcterms:W3CDTF">2019-11-18T10:52:19Z</dcterms:created>
  <dcterms:modified xsi:type="dcterms:W3CDTF">2022-01-12T08:58:27Z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0x010100B0C043FE6252DE44AE898CA5E94D7C3C</vt:lpwstr>
  </property>
</Properties>
</file>