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3"/>
  </p:notesMasterIdLst>
  <p:sldIdLst>
    <p:sldId id="256" r:id="rId2"/>
    <p:sldId id="257" r:id="rId3"/>
    <p:sldId id="278" r:id="rId4"/>
    <p:sldId id="27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9"/>
    <p:restoredTop sz="94676"/>
  </p:normalViewPr>
  <p:slideViewPr>
    <p:cSldViewPr>
      <p:cViewPr>
        <p:scale>
          <a:sx n="140" d="100"/>
          <a:sy n="140" d="100"/>
        </p:scale>
        <p:origin x="1024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6350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標題可以再刪短一點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00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772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311708" y="2490047"/>
            <a:ext cx="8520599" cy="5594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4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高達      核心爆發性能，幫企業快速、有效率地完成任務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311700" y="3049450"/>
            <a:ext cx="8520599" cy="6856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pic>
        <p:nvPicPr>
          <p:cNvPr id="41" name="Shape 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096" y="3643319"/>
            <a:ext cx="1656183" cy="103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233" y="3643707"/>
            <a:ext cx="1666526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7516" y="3643319"/>
            <a:ext cx="1667147" cy="104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 rotWithShape="1">
          <a:blip r:embed="rId6">
            <a:alphaModFix/>
          </a:blip>
          <a:srcRect r="55426"/>
          <a:stretch/>
        </p:blipFill>
        <p:spPr>
          <a:xfrm>
            <a:off x="4579587" y="4071948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 rotWithShape="1">
          <a:blip r:embed="rId7">
            <a:alphaModFix/>
          </a:blip>
          <a:srcRect r="55426"/>
          <a:stretch/>
        </p:blipFill>
        <p:spPr>
          <a:xfrm>
            <a:off x="5276371" y="4071948"/>
            <a:ext cx="720079" cy="65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629508" y="4662282"/>
            <a:ext cx="771362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1828000" y="4667551"/>
            <a:ext cx="771362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TS-877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3319923" y="4662282"/>
            <a:ext cx="87326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TS-1277</a:t>
            </a:r>
          </a:p>
        </p:txBody>
      </p:sp>
      <p:sp>
        <p:nvSpPr>
          <p:cNvPr id="49" name="Shape 49"/>
          <p:cNvSpPr/>
          <p:nvPr/>
        </p:nvSpPr>
        <p:spPr>
          <a:xfrm>
            <a:off x="1428728" y="2285998"/>
            <a:ext cx="498600" cy="76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4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  <p:sp>
        <p:nvSpPr>
          <p:cNvPr id="50" name="Shape 50"/>
          <p:cNvSpPr/>
          <p:nvPr/>
        </p:nvSpPr>
        <p:spPr>
          <a:xfrm>
            <a:off x="2646143" y="1664541"/>
            <a:ext cx="4612864" cy="9387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55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TS-x77</a:t>
            </a:r>
            <a:r>
              <a:rPr lang="zh-TW" sz="4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311700" y="355976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zh-TW" b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zh-TW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77 </a:t>
            </a:r>
            <a:r>
              <a:rPr lang="zh-TW" dirty="0">
                <a:solidFill>
                  <a:srgbClr val="FFFFFF"/>
                </a:solidFill>
                <a:cs typeface="Arial"/>
                <a:sym typeface="Arial"/>
              </a:rPr>
              <a:t>即時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展示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285718" y="1285866"/>
            <a:ext cx="7866391" cy="26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24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升級 </a:t>
            </a:r>
            <a:r>
              <a:rPr lang="zh-TW" sz="2400" b="1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記憶體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24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安裝 </a:t>
            </a:r>
            <a:r>
              <a:rPr lang="zh-TW" sz="2400" b="1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M.2 SSD</a:t>
            </a:r>
            <a:r>
              <a:rPr lang="zh-TW" sz="2400" b="0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 </a:t>
            </a:r>
            <a:r>
              <a:rPr lang="zh-TW" sz="24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與隨附的</a:t>
            </a:r>
            <a:r>
              <a:rPr lang="zh-TW" sz="2400" b="1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散熱模組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24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安裝 </a:t>
            </a:r>
            <a:r>
              <a:rPr lang="zh-TW" sz="2400" b="1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圖形顯示卡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zh-TW" sz="24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QTS</a:t>
            </a: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控制台 - 硬體設定 - </a:t>
            </a:r>
            <a:r>
              <a:rPr lang="zh-TW" sz="2400" b="1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顯示卡</a:t>
            </a: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zh-TW" sz="2400" b="0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HybridDesk Station </a:t>
            </a:r>
            <a:r>
              <a:rPr lang="zh-TW" sz="2400" b="0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4K 60P </a:t>
            </a:r>
            <a:r>
              <a:rPr lang="zh-TW" sz="2400" dirty="0">
                <a:latin typeface="微軟正黑體" pitchFamily="34" charset="-120"/>
                <a:ea typeface="微軟正黑體" pitchFamily="34" charset="-120"/>
              </a:rPr>
              <a:t>HDMI 輸出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311700" y="357169"/>
            <a:ext cx="8520599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10 月與</a:t>
            </a:r>
            <a:r>
              <a:rPr lang="zh-TW" dirty="0">
                <a:solidFill>
                  <a:srgbClr val="FFFFFF"/>
                </a:solidFill>
                <a:cs typeface="Arial"/>
                <a:sym typeface="Arial"/>
              </a:rPr>
              <a:t>你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不見不散</a:t>
            </a: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9026" y="1217907"/>
            <a:ext cx="1656300" cy="10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1291" y="1219191"/>
            <a:ext cx="1666500" cy="10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6184723" y="2934257"/>
            <a:ext cx="2496196" cy="64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TS-677-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1400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altLang="zh-TW" sz="2400" b="1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600" dirty="0" smtClean="0"/>
              <a:t>(2 x </a:t>
            </a:r>
            <a:r>
              <a:rPr lang="en-US" altLang="zh-TW" sz="1600" dirty="0" smtClean="0"/>
              <a:t>4</a:t>
            </a:r>
            <a:r>
              <a:rPr lang="en-US" sz="1600" dirty="0" smtClean="0"/>
              <a:t>GB)</a:t>
            </a:r>
            <a:endParaRPr lang="zh-TW" altLang="en-US" sz="1600" b="1" dirty="0" smtClean="0"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3244772" y="3600987"/>
            <a:ext cx="2496196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1400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altLang="zh-TW" sz="2400" b="1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600" dirty="0" smtClean="0"/>
              <a:t>   (2 x </a:t>
            </a:r>
            <a:r>
              <a:rPr lang="en-US" altLang="zh-TW" sz="1600" dirty="0" smtClean="0"/>
              <a:t>4</a:t>
            </a:r>
            <a:r>
              <a:rPr lang="en-US" sz="1600" dirty="0" smtClean="0"/>
              <a:t>GB)</a:t>
            </a:r>
            <a:endParaRPr lang="zh-TW" altLang="en-US" sz="1600" b="1" dirty="0" smtClean="0"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227025" y="2934257"/>
            <a:ext cx="2667717" cy="658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zh-TW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altLang="zh-TW" sz="2400" b="1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600" dirty="0" smtClean="0"/>
              <a:t>(2 x 8GB)</a:t>
            </a:r>
            <a:endParaRPr lang="zh-TW" altLang="en-US" sz="1600" b="1" dirty="0" smtClean="0"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274" y="1214428"/>
            <a:ext cx="1667147" cy="104196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/>
          <p:nvPr/>
        </p:nvSpPr>
        <p:spPr>
          <a:xfrm>
            <a:off x="142843" y="4286262"/>
            <a:ext cx="283923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zh-TW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altLang="zh-TW" sz="2400" b="1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600" dirty="0" smtClean="0"/>
              <a:t>(2 x 8GB)</a:t>
            </a:r>
            <a:endParaRPr lang="zh-TW"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142843" y="3596166"/>
            <a:ext cx="283923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r>
              <a:rPr lang="zh-TW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altLang="zh-TW" sz="2400" b="1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600" dirty="0" smtClean="0"/>
              <a:t>(2 x 16GB)</a:t>
            </a:r>
            <a:endParaRPr lang="zh-TW"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142843" y="2934257"/>
            <a:ext cx="283923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r>
              <a:rPr lang="zh-TW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altLang="zh-TW" sz="2400" b="1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600" dirty="0" smtClean="0"/>
              <a:t>(4 x 16GB)</a:t>
            </a:r>
            <a:endParaRPr lang="zh-TW"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941" y="2285999"/>
            <a:ext cx="1615480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1291" y="2285999"/>
            <a:ext cx="1615480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86539" y="2291315"/>
            <a:ext cx="1628798" cy="65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1191136" y="1629773"/>
            <a:ext cx="7143799" cy="17145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360° Panorama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4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全景相片 &amp; 影片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2997763" y="3319301"/>
            <a:ext cx="3062072" cy="574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360 度全景攝錄蔚為風潮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1430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zh-TW" sz="18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 市面上眾多產品支援 360 度攝影及拍照</a:t>
            </a:r>
          </a:p>
          <a:p>
            <a:pPr marL="11430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zh-TW" sz="18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 知名網站支援 360 度全景相片及影片播放</a:t>
            </a:r>
          </a:p>
          <a:p>
            <a:pPr marL="11430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cs typeface="Arial"/>
              <a:sym typeface="Arial"/>
            </a:endParaRPr>
          </a:p>
        </p:txBody>
      </p:sp>
      <p:pic>
        <p:nvPicPr>
          <p:cNvPr id="329" name="Shape 329" descr="C:\Users\Coco Chiang\Desktop\20170911直播母版16比9\原件\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5" y="2285998"/>
            <a:ext cx="2755655" cy="2027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 descr="C:\Users\Coco Chiang\Desktop\20170911直播母版16比9\原件\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430" y="2285998"/>
            <a:ext cx="2470094" cy="204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 descr="C:\Users\Coco Chiang\Desktop\20170911直播母版16比9\原件\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2" y="1285866"/>
            <a:ext cx="1784327" cy="179826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/>
          <p:nvPr/>
        </p:nvSpPr>
        <p:spPr>
          <a:xfrm>
            <a:off x="7500957" y="1571616"/>
            <a:ext cx="1500197" cy="1015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D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Garmin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D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VIRB</a:t>
            </a:r>
            <a:r>
              <a:rPr lang="zh-TW" sz="1600" b="1" i="0" u="none" strike="noStrike" cap="none" baseline="30000" dirty="0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®</a:t>
            </a:r>
            <a:r>
              <a:rPr lang="zh-TW" sz="1600" b="1" i="0" u="none" strike="noStrike" cap="none" dirty="0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360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D0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1400" b="0" i="0" u="none" strike="noStrike" cap="none" dirty="0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endParaRPr lang="zh-TW" sz="1400" b="0" i="0" u="none" strike="noStrike" cap="none" dirty="0">
              <a:solidFill>
                <a:srgbClr val="0045D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357158" y="4374057"/>
            <a:ext cx="1428759" cy="553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D0"/>
              </a:buClr>
              <a:buSzPct val="25000"/>
              <a:buFont typeface="Arial"/>
              <a:buNone/>
            </a:pPr>
            <a:r>
              <a:rPr lang="zh-TW" sz="1600" b="0" i="0" u="none" strike="noStrike" cap="none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YouTube</a:t>
            </a:r>
            <a:r>
              <a:rPr lang="zh-TW" sz="1400" b="0" i="0" u="none" strike="noStrike" cap="none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1400" b="0" i="0" u="none" strike="noStrike" cap="none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endParaRPr lang="zh-TW" sz="1400" b="0" i="0" u="none" strike="noStrike" cap="none">
              <a:solidFill>
                <a:srgbClr val="0045D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3482321" y="4374057"/>
            <a:ext cx="1428759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D0"/>
              </a:buClr>
              <a:buSzPct val="25000"/>
              <a:buFont typeface="Arial"/>
              <a:buNone/>
            </a:pPr>
            <a:r>
              <a:rPr lang="zh-TW" sz="1600" b="0" i="0" u="none" strike="noStrike" cap="none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Facebook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D0"/>
              </a:buClr>
              <a:buSzPct val="25000"/>
              <a:buFont typeface="Arial"/>
              <a:buNone/>
            </a:pPr>
            <a:r>
              <a:rPr lang="zh-TW" sz="1600" b="0" i="0" u="none" strike="noStrike" cap="none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1600" b="0" i="0" u="none" strike="noStrike" cap="none">
                <a:solidFill>
                  <a:srgbClr val="0045D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endParaRPr lang="zh-TW" sz="1600" b="0" i="0" u="none" strike="noStrike" cap="none">
              <a:solidFill>
                <a:srgbClr val="0045D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Shape 339"/>
          <p:cNvGrpSpPr/>
          <p:nvPr/>
        </p:nvGrpSpPr>
        <p:grpSpPr>
          <a:xfrm>
            <a:off x="404518" y="2061490"/>
            <a:ext cx="2182725" cy="2192639"/>
            <a:chOff x="220682" y="1983725"/>
            <a:chExt cx="2182725" cy="2192639"/>
          </a:xfrm>
        </p:grpSpPr>
        <p:pic>
          <p:nvPicPr>
            <p:cNvPr id="340" name="Shape 3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0282" y="2033239"/>
              <a:ext cx="2143125" cy="214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Shape 3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0431" y="2769825"/>
              <a:ext cx="975650" cy="975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Shape 3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2356" y="3558725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Shape 3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0682" y="2891250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Shape 3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67807" y="1983725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Shape 3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8756" y="2237125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Shape 3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8182" y="2237125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Shape 3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47757" y="2891250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Shape 3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19682" y="3545375"/>
              <a:ext cx="328073" cy="3280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9" name="Shape 349"/>
          <p:cNvSpPr/>
          <p:nvPr/>
        </p:nvSpPr>
        <p:spPr>
          <a:xfrm>
            <a:off x="3968732" y="4344262"/>
            <a:ext cx="2199600" cy="380099"/>
          </a:xfrm>
          <a:prstGeom prst="rect">
            <a:avLst/>
          </a:prstGeom>
          <a:gradFill>
            <a:gsLst>
              <a:gs pos="0">
                <a:srgbClr val="FFAE23">
                  <a:alpha val="80000"/>
                </a:srgbClr>
              </a:gs>
              <a:gs pos="100000">
                <a:srgbClr val="FFCE6C">
                  <a:alpha val="80000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3968732" y="2777765"/>
            <a:ext cx="2199600" cy="380099"/>
          </a:xfrm>
          <a:prstGeom prst="rect">
            <a:avLst/>
          </a:prstGeom>
          <a:gradFill>
            <a:gsLst>
              <a:gs pos="0">
                <a:srgbClr val="FFAE23">
                  <a:alpha val="80000"/>
                </a:srgbClr>
              </a:gs>
              <a:gs pos="100000">
                <a:srgbClr val="FFCE6C">
                  <a:alpha val="80000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3000" dir="5400000" rotWithShape="0">
              <a:srgbClr val="000000">
                <a:alpha val="3411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142843" y="357170"/>
            <a:ext cx="9001157" cy="703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什麼是360度</a:t>
            </a:r>
            <a:r>
              <a:rPr 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全景</a:t>
            </a:r>
            <a:r>
              <a:rPr lang="en-US" alt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(</a:t>
            </a:r>
            <a:r>
              <a:rPr 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Panorama</a:t>
            </a:r>
            <a:r>
              <a:rPr lang="en-US" alt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)</a:t>
            </a:r>
            <a:r>
              <a:rPr 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相片</a:t>
            </a:r>
            <a:r>
              <a:rPr 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及</a:t>
            </a:r>
            <a:r>
              <a:rPr 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影片</a:t>
            </a:r>
            <a:r>
              <a:rPr lang="en-US" altLang="zh-TW" sz="3600" b="1" i="0" u="none" strike="noStrike" cap="none" dirty="0" smtClean="0">
                <a:solidFill>
                  <a:srgbClr val="FFFFFF"/>
                </a:solidFill>
                <a:cs typeface="Arial"/>
                <a:sym typeface="Arial"/>
              </a:rPr>
              <a:t>?</a:t>
            </a:r>
            <a:endParaRPr lang="zh-TW" sz="3600" b="1" i="0" u="none" strike="noStrike" cap="none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000" b="1" i="0" u="none" strike="noStrike" cap="none">
                <a:solidFill>
                  <a:schemeClr val="dk2"/>
                </a:solidFill>
                <a:cs typeface="Arial"/>
                <a:sym typeface="Arial"/>
              </a:rPr>
              <a:t>利用 360 度全景相機在單一位置錄下周圍環境的所有角度</a:t>
            </a:r>
          </a:p>
        </p:txBody>
      </p:sp>
      <p:pic>
        <p:nvPicPr>
          <p:cNvPr id="353" name="Shape 353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2796" y="2111000"/>
            <a:ext cx="1048200" cy="101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9907" y="1902899"/>
            <a:ext cx="1929898" cy="9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4361107" y="2795425"/>
            <a:ext cx="1602600" cy="327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魚眼圖</a:t>
            </a:r>
          </a:p>
        </p:txBody>
      </p:sp>
      <p:pic>
        <p:nvPicPr>
          <p:cNvPr id="356" name="Shape 356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636940">
            <a:off x="6046971" y="2910486"/>
            <a:ext cx="1012219" cy="970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2743682" y="3297211"/>
            <a:ext cx="1151698" cy="97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9907" y="3501073"/>
            <a:ext cx="1929898" cy="95609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3764617" y="4457776"/>
            <a:ext cx="2788499" cy="229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等距柱狀格式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2511050" y="4050300"/>
            <a:ext cx="1472700" cy="67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444444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  <a:sym typeface="Arial"/>
              </a:rPr>
              <a:t>機身內自動拼接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2483475" y="1902900"/>
            <a:ext cx="1281598" cy="380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444444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  <a:sym typeface="Arial"/>
              </a:rPr>
              <a:t>機身內無拼接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Font typeface="Arial"/>
              <a:buNone/>
            </a:pPr>
            <a:endParaRPr sz="12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6823424" y="2419174"/>
            <a:ext cx="1820541" cy="1081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444444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  <a:sym typeface="Arial"/>
              </a:rPr>
              <a:t>透過拍攝器材</a:t>
            </a:r>
            <a:r>
              <a:rPr lang="zh-TW" sz="1400" b="0" i="0" u="none" strike="noStrike" cap="none" dirty="0" smtClean="0">
                <a:solidFill>
                  <a:srgbClr val="444444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  <a:sym typeface="Arial"/>
              </a:rPr>
              <a:t>廠商</a:t>
            </a:r>
            <a:endParaRPr lang="en-US" altLang="zh-TW" sz="1400" b="0" i="0" u="none" strike="noStrike" cap="none" dirty="0" smtClean="0">
              <a:solidFill>
                <a:srgbClr val="444444"/>
              </a:solidFill>
              <a:highlight>
                <a:srgbClr val="FFFFFF"/>
              </a:highlight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0" i="0" u="none" strike="noStrike" cap="none" dirty="0" smtClean="0">
                <a:solidFill>
                  <a:srgbClr val="444444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  <a:sym typeface="Arial"/>
              </a:rPr>
              <a:t>提供</a:t>
            </a:r>
            <a:r>
              <a:rPr lang="zh-TW" sz="1400" b="0" i="0" u="none" strike="noStrike" cap="none" dirty="0">
                <a:solidFill>
                  <a:srgbClr val="444444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  <a:sym typeface="Arial"/>
              </a:rPr>
              <a:t>的工具進行拼接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 descr="相關圖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725" y="1214428"/>
            <a:ext cx="1241297" cy="124129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311700" y="357170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熱門的 360 度相機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59300" y="2351334"/>
            <a:ext cx="14058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單顆魚眼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Detu Sphere S</a:t>
            </a:r>
          </a:p>
        </p:txBody>
      </p:sp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3119021"/>
            <a:ext cx="1438023" cy="112734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135875" y="4246375"/>
            <a:ext cx="1650042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單機雙魚眼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Kodak SP360 </a:t>
            </a: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3839" y="3240209"/>
            <a:ext cx="1093225" cy="10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/>
        </p:nvSpPr>
        <p:spPr>
          <a:xfrm>
            <a:off x="5738353" y="4246375"/>
            <a:ext cx="14490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36個獨立鏡頭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PANONO </a:t>
            </a:r>
          </a:p>
        </p:txBody>
      </p:sp>
      <p:pic>
        <p:nvPicPr>
          <p:cNvPr id="374" name="Shape 374" descr="「detu f4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4625" y="1090033"/>
            <a:ext cx="1405800" cy="13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5835100" y="2351334"/>
            <a:ext cx="14490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4 </a:t>
            </a: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個魚眼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Detu F4</a:t>
            </a:r>
          </a:p>
        </p:txBody>
      </p:sp>
      <p:pic>
        <p:nvPicPr>
          <p:cNvPr id="376" name="Shape 376" descr="「insta 360 pro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3310" y="1152787"/>
            <a:ext cx="1181700" cy="11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7383300" y="2351334"/>
            <a:ext cx="14490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6 </a:t>
            </a: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個魚眼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Insta 360 Pro</a:t>
            </a:r>
          </a:p>
        </p:txBody>
      </p:sp>
      <p:pic>
        <p:nvPicPr>
          <p:cNvPr id="378" name="Shape 378" descr="「gopro omni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5315" y="3135325"/>
            <a:ext cx="998199" cy="9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2083240" y="4251837"/>
            <a:ext cx="14490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6個獨立鏡頭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GoPro Omni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3857426" y="4246362"/>
            <a:ext cx="1449000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8個獨立鏡頭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00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Vuze 4K 3D 360 Spherical VR Camera</a:t>
            </a:r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81328" y="3195983"/>
            <a:ext cx="1725099" cy="11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3514" y="1260287"/>
            <a:ext cx="1093225" cy="10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3962323" y="2351334"/>
            <a:ext cx="17249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3 個魚眼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0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GIROPTIC 360cam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384" name="Shape 384"/>
          <p:cNvPicPr preferRelativeResize="0"/>
          <p:nvPr/>
        </p:nvPicPr>
        <p:blipFill rotWithShape="1">
          <a:blip r:embed="rId11">
            <a:alphaModFix/>
          </a:blip>
          <a:srcRect r="79648"/>
          <a:stretch/>
        </p:blipFill>
        <p:spPr>
          <a:xfrm>
            <a:off x="2305925" y="1317358"/>
            <a:ext cx="409083" cy="113147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2182750" y="2351334"/>
            <a:ext cx="1449000" cy="572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雙魚眼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Ricoh Theta S</a:t>
            </a:r>
          </a:p>
        </p:txBody>
      </p:sp>
      <p:grpSp>
        <p:nvGrpSpPr>
          <p:cNvPr id="386" name="Shape 386"/>
          <p:cNvGrpSpPr/>
          <p:nvPr/>
        </p:nvGrpSpPr>
        <p:grpSpPr>
          <a:xfrm>
            <a:off x="1643041" y="1714494"/>
            <a:ext cx="719999" cy="719999"/>
            <a:chOff x="1448737" y="1522932"/>
            <a:chExt cx="719999" cy="719999"/>
          </a:xfrm>
        </p:grpSpPr>
        <p:sp>
          <p:nvSpPr>
            <p:cNvPr id="387" name="Shape 387"/>
            <p:cNvSpPr/>
            <p:nvPr/>
          </p:nvSpPr>
          <p:spPr>
            <a:xfrm>
              <a:off x="1448737" y="1522932"/>
              <a:ext cx="719999" cy="719999"/>
            </a:xfrm>
            <a:prstGeom prst="ellipse">
              <a:avLst/>
            </a:prstGeom>
            <a:solidFill>
              <a:srgbClr val="FF0000">
                <a:alpha val="76078"/>
              </a:srgbClr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11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8" name="Shape 388"/>
            <p:cNvGrpSpPr/>
            <p:nvPr/>
          </p:nvGrpSpPr>
          <p:grpSpPr>
            <a:xfrm>
              <a:off x="1657981" y="1868460"/>
              <a:ext cx="287723" cy="270704"/>
              <a:chOff x="5972700" y="2330200"/>
              <a:chExt cx="411623" cy="387274"/>
            </a:xfrm>
          </p:grpSpPr>
          <p:sp>
            <p:nvSpPr>
              <p:cNvPr id="389" name="Shape 389"/>
              <p:cNvSpPr/>
              <p:nvPr/>
            </p:nvSpPr>
            <p:spPr>
              <a:xfrm>
                <a:off x="5972700" y="2476950"/>
                <a:ext cx="98048" cy="2198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fill="none" extrusionOk="0">
                    <a:moveTo>
                      <a:pt x="0" y="0"/>
                    </a:moveTo>
                    <a:lnTo>
                      <a:pt x="0" y="119986"/>
                    </a:lnTo>
                    <a:lnTo>
                      <a:pt x="119969" y="119986"/>
                    </a:lnTo>
                    <a:lnTo>
                      <a:pt x="119969" y="0"/>
                    </a:lnTo>
                    <a:lnTo>
                      <a:pt x="0" y="0"/>
                    </a:lnTo>
                    <a:close/>
                    <a:moveTo>
                      <a:pt x="73768" y="32903"/>
                    </a:moveTo>
                    <a:lnTo>
                      <a:pt x="73768" y="32903"/>
                    </a:lnTo>
                    <a:lnTo>
                      <a:pt x="69301" y="32575"/>
                    </a:lnTo>
                    <a:lnTo>
                      <a:pt x="65568" y="32248"/>
                    </a:lnTo>
                    <a:lnTo>
                      <a:pt x="61866" y="31252"/>
                    </a:lnTo>
                    <a:lnTo>
                      <a:pt x="58867" y="30242"/>
                    </a:lnTo>
                    <a:lnTo>
                      <a:pt x="55900" y="28590"/>
                    </a:lnTo>
                    <a:lnTo>
                      <a:pt x="53666" y="26925"/>
                    </a:lnTo>
                    <a:lnTo>
                      <a:pt x="52901" y="25261"/>
                    </a:lnTo>
                    <a:lnTo>
                      <a:pt x="52167" y="23268"/>
                    </a:lnTo>
                    <a:lnTo>
                      <a:pt x="52167" y="23268"/>
                    </a:lnTo>
                    <a:lnTo>
                      <a:pt x="52901" y="21276"/>
                    </a:lnTo>
                    <a:lnTo>
                      <a:pt x="53666" y="19611"/>
                    </a:lnTo>
                    <a:lnTo>
                      <a:pt x="55900" y="17946"/>
                    </a:lnTo>
                    <a:lnTo>
                      <a:pt x="58867" y="16622"/>
                    </a:lnTo>
                    <a:lnTo>
                      <a:pt x="61866" y="15284"/>
                    </a:lnTo>
                    <a:lnTo>
                      <a:pt x="65568" y="14629"/>
                    </a:lnTo>
                    <a:lnTo>
                      <a:pt x="69301" y="13961"/>
                    </a:lnTo>
                    <a:lnTo>
                      <a:pt x="73768" y="13633"/>
                    </a:lnTo>
                    <a:lnTo>
                      <a:pt x="73768" y="13633"/>
                    </a:lnTo>
                    <a:lnTo>
                      <a:pt x="78235" y="13961"/>
                    </a:lnTo>
                    <a:lnTo>
                      <a:pt x="81968" y="14629"/>
                    </a:lnTo>
                    <a:lnTo>
                      <a:pt x="85701" y="15284"/>
                    </a:lnTo>
                    <a:lnTo>
                      <a:pt x="88669" y="16622"/>
                    </a:lnTo>
                    <a:lnTo>
                      <a:pt x="91667" y="17946"/>
                    </a:lnTo>
                    <a:lnTo>
                      <a:pt x="93901" y="19611"/>
                    </a:lnTo>
                    <a:lnTo>
                      <a:pt x="94635" y="21276"/>
                    </a:lnTo>
                    <a:lnTo>
                      <a:pt x="95400" y="23268"/>
                    </a:lnTo>
                    <a:lnTo>
                      <a:pt x="95400" y="23268"/>
                    </a:lnTo>
                    <a:lnTo>
                      <a:pt x="94635" y="25261"/>
                    </a:lnTo>
                    <a:lnTo>
                      <a:pt x="93901" y="26925"/>
                    </a:lnTo>
                    <a:lnTo>
                      <a:pt x="91667" y="28590"/>
                    </a:lnTo>
                    <a:lnTo>
                      <a:pt x="88669" y="30242"/>
                    </a:lnTo>
                    <a:lnTo>
                      <a:pt x="85701" y="31252"/>
                    </a:lnTo>
                    <a:lnTo>
                      <a:pt x="81968" y="32248"/>
                    </a:lnTo>
                    <a:lnTo>
                      <a:pt x="78235" y="32575"/>
                    </a:lnTo>
                    <a:lnTo>
                      <a:pt x="73768" y="32903"/>
                    </a:lnTo>
                    <a:lnTo>
                      <a:pt x="73768" y="32903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6078025" y="2330200"/>
                <a:ext cx="306298" cy="3872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fill="none" extrusionOk="0">
                    <a:moveTo>
                      <a:pt x="9" y="103771"/>
                    </a:moveTo>
                    <a:lnTo>
                      <a:pt x="14799" y="103771"/>
                    </a:lnTo>
                    <a:lnTo>
                      <a:pt x="14799" y="103771"/>
                    </a:lnTo>
                    <a:lnTo>
                      <a:pt x="19569" y="105653"/>
                    </a:lnTo>
                    <a:lnTo>
                      <a:pt x="26248" y="107923"/>
                    </a:lnTo>
                    <a:lnTo>
                      <a:pt x="34828" y="110564"/>
                    </a:lnTo>
                    <a:lnTo>
                      <a:pt x="44378" y="113392"/>
                    </a:lnTo>
                    <a:lnTo>
                      <a:pt x="54632" y="115847"/>
                    </a:lnTo>
                    <a:lnTo>
                      <a:pt x="59882" y="116978"/>
                    </a:lnTo>
                    <a:lnTo>
                      <a:pt x="65132" y="117916"/>
                    </a:lnTo>
                    <a:lnTo>
                      <a:pt x="70137" y="118861"/>
                    </a:lnTo>
                    <a:lnTo>
                      <a:pt x="75142" y="119426"/>
                    </a:lnTo>
                    <a:lnTo>
                      <a:pt x="79676" y="119806"/>
                    </a:lnTo>
                    <a:lnTo>
                      <a:pt x="84211" y="119992"/>
                    </a:lnTo>
                    <a:lnTo>
                      <a:pt x="84211" y="119992"/>
                    </a:lnTo>
                    <a:lnTo>
                      <a:pt x="91841" y="119992"/>
                    </a:lnTo>
                    <a:lnTo>
                      <a:pt x="95896" y="119806"/>
                    </a:lnTo>
                    <a:lnTo>
                      <a:pt x="99715" y="119426"/>
                    </a:lnTo>
                    <a:lnTo>
                      <a:pt x="103055" y="118675"/>
                    </a:lnTo>
                    <a:lnTo>
                      <a:pt x="104720" y="118295"/>
                    </a:lnTo>
                    <a:lnTo>
                      <a:pt x="105915" y="117916"/>
                    </a:lnTo>
                    <a:lnTo>
                      <a:pt x="107110" y="117350"/>
                    </a:lnTo>
                    <a:lnTo>
                      <a:pt x="108060" y="116599"/>
                    </a:lnTo>
                    <a:lnTo>
                      <a:pt x="108540" y="115847"/>
                    </a:lnTo>
                    <a:lnTo>
                      <a:pt x="109020" y="114902"/>
                    </a:lnTo>
                    <a:lnTo>
                      <a:pt x="109735" y="109426"/>
                    </a:lnTo>
                    <a:lnTo>
                      <a:pt x="109735" y="109426"/>
                    </a:lnTo>
                    <a:lnTo>
                      <a:pt x="109500" y="108109"/>
                    </a:lnTo>
                    <a:lnTo>
                      <a:pt x="109020" y="106978"/>
                    </a:lnTo>
                    <a:lnTo>
                      <a:pt x="108060" y="105847"/>
                    </a:lnTo>
                    <a:lnTo>
                      <a:pt x="106630" y="104902"/>
                    </a:lnTo>
                    <a:lnTo>
                      <a:pt x="106630" y="104902"/>
                    </a:lnTo>
                    <a:lnTo>
                      <a:pt x="107825" y="104716"/>
                    </a:lnTo>
                    <a:lnTo>
                      <a:pt x="109020" y="104336"/>
                    </a:lnTo>
                    <a:lnTo>
                      <a:pt x="110215" y="103957"/>
                    </a:lnTo>
                    <a:lnTo>
                      <a:pt x="111165" y="103205"/>
                    </a:lnTo>
                    <a:lnTo>
                      <a:pt x="111880" y="102446"/>
                    </a:lnTo>
                    <a:lnTo>
                      <a:pt x="112595" y="101509"/>
                    </a:lnTo>
                    <a:lnTo>
                      <a:pt x="113075" y="100370"/>
                    </a:lnTo>
                    <a:lnTo>
                      <a:pt x="113310" y="99433"/>
                    </a:lnTo>
                    <a:lnTo>
                      <a:pt x="114025" y="92639"/>
                    </a:lnTo>
                    <a:lnTo>
                      <a:pt x="114025" y="92639"/>
                    </a:lnTo>
                    <a:lnTo>
                      <a:pt x="114025" y="91694"/>
                    </a:lnTo>
                    <a:lnTo>
                      <a:pt x="114025" y="90943"/>
                    </a:lnTo>
                    <a:lnTo>
                      <a:pt x="113790" y="89998"/>
                    </a:lnTo>
                    <a:lnTo>
                      <a:pt x="113310" y="89246"/>
                    </a:lnTo>
                    <a:lnTo>
                      <a:pt x="112115" y="87922"/>
                    </a:lnTo>
                    <a:lnTo>
                      <a:pt x="111400" y="87356"/>
                    </a:lnTo>
                    <a:lnTo>
                      <a:pt x="110685" y="86791"/>
                    </a:lnTo>
                    <a:lnTo>
                      <a:pt x="110685" y="86791"/>
                    </a:lnTo>
                    <a:lnTo>
                      <a:pt x="111880" y="86605"/>
                    </a:lnTo>
                    <a:lnTo>
                      <a:pt x="112840" y="86225"/>
                    </a:lnTo>
                    <a:lnTo>
                      <a:pt x="113790" y="85660"/>
                    </a:lnTo>
                    <a:lnTo>
                      <a:pt x="114740" y="84900"/>
                    </a:lnTo>
                    <a:lnTo>
                      <a:pt x="115455" y="84149"/>
                    </a:lnTo>
                    <a:lnTo>
                      <a:pt x="115935" y="83398"/>
                    </a:lnTo>
                    <a:lnTo>
                      <a:pt x="116415" y="82453"/>
                    </a:lnTo>
                    <a:lnTo>
                      <a:pt x="116650" y="81322"/>
                    </a:lnTo>
                    <a:lnTo>
                      <a:pt x="117365" y="74714"/>
                    </a:lnTo>
                    <a:lnTo>
                      <a:pt x="117365" y="74714"/>
                    </a:lnTo>
                    <a:lnTo>
                      <a:pt x="117365" y="73769"/>
                    </a:lnTo>
                    <a:lnTo>
                      <a:pt x="117365" y="72831"/>
                    </a:lnTo>
                    <a:lnTo>
                      <a:pt x="117130" y="71886"/>
                    </a:lnTo>
                    <a:lnTo>
                      <a:pt x="116650" y="71127"/>
                    </a:lnTo>
                    <a:lnTo>
                      <a:pt x="116170" y="70376"/>
                    </a:lnTo>
                    <a:lnTo>
                      <a:pt x="115455" y="69810"/>
                    </a:lnTo>
                    <a:lnTo>
                      <a:pt x="114740" y="69245"/>
                    </a:lnTo>
                    <a:lnTo>
                      <a:pt x="113790" y="68679"/>
                    </a:lnTo>
                    <a:lnTo>
                      <a:pt x="113790" y="68679"/>
                    </a:lnTo>
                    <a:lnTo>
                      <a:pt x="114740" y="68486"/>
                    </a:lnTo>
                    <a:lnTo>
                      <a:pt x="115700" y="67920"/>
                    </a:lnTo>
                    <a:lnTo>
                      <a:pt x="116650" y="67355"/>
                    </a:lnTo>
                    <a:lnTo>
                      <a:pt x="117365" y="66789"/>
                    </a:lnTo>
                    <a:lnTo>
                      <a:pt x="118080" y="66038"/>
                    </a:lnTo>
                    <a:lnTo>
                      <a:pt x="118560" y="65279"/>
                    </a:lnTo>
                    <a:lnTo>
                      <a:pt x="118795" y="64341"/>
                    </a:lnTo>
                    <a:lnTo>
                      <a:pt x="119040" y="63396"/>
                    </a:lnTo>
                    <a:lnTo>
                      <a:pt x="119990" y="56603"/>
                    </a:lnTo>
                    <a:lnTo>
                      <a:pt x="119990" y="56603"/>
                    </a:lnTo>
                    <a:lnTo>
                      <a:pt x="119755" y="55658"/>
                    </a:lnTo>
                    <a:lnTo>
                      <a:pt x="119510" y="54720"/>
                    </a:lnTo>
                    <a:lnTo>
                      <a:pt x="119040" y="53961"/>
                    </a:lnTo>
                    <a:lnTo>
                      <a:pt x="118560" y="53210"/>
                    </a:lnTo>
                    <a:lnTo>
                      <a:pt x="117845" y="52451"/>
                    </a:lnTo>
                    <a:lnTo>
                      <a:pt x="116895" y="51885"/>
                    </a:lnTo>
                    <a:lnTo>
                      <a:pt x="114740" y="50754"/>
                    </a:lnTo>
                    <a:lnTo>
                      <a:pt x="112360" y="49809"/>
                    </a:lnTo>
                    <a:lnTo>
                      <a:pt x="109500" y="49058"/>
                    </a:lnTo>
                    <a:lnTo>
                      <a:pt x="106395" y="48492"/>
                    </a:lnTo>
                    <a:lnTo>
                      <a:pt x="103290" y="48113"/>
                    </a:lnTo>
                    <a:lnTo>
                      <a:pt x="103290" y="48113"/>
                    </a:lnTo>
                    <a:lnTo>
                      <a:pt x="96611" y="47361"/>
                    </a:lnTo>
                    <a:lnTo>
                      <a:pt x="86356" y="46602"/>
                    </a:lnTo>
                    <a:lnTo>
                      <a:pt x="74191" y="46037"/>
                    </a:lnTo>
                    <a:lnTo>
                      <a:pt x="61792" y="45471"/>
                    </a:lnTo>
                    <a:lnTo>
                      <a:pt x="61792" y="45471"/>
                    </a:lnTo>
                    <a:lnTo>
                      <a:pt x="63457" y="43209"/>
                    </a:lnTo>
                    <a:lnTo>
                      <a:pt x="64887" y="40568"/>
                    </a:lnTo>
                    <a:lnTo>
                      <a:pt x="66317" y="37740"/>
                    </a:lnTo>
                    <a:lnTo>
                      <a:pt x="67277" y="34719"/>
                    </a:lnTo>
                    <a:lnTo>
                      <a:pt x="68227" y="31698"/>
                    </a:lnTo>
                    <a:lnTo>
                      <a:pt x="69187" y="28491"/>
                    </a:lnTo>
                    <a:lnTo>
                      <a:pt x="70137" y="22270"/>
                    </a:lnTo>
                    <a:lnTo>
                      <a:pt x="70852" y="16608"/>
                    </a:lnTo>
                    <a:lnTo>
                      <a:pt x="71332" y="11890"/>
                    </a:lnTo>
                    <a:lnTo>
                      <a:pt x="71332" y="7552"/>
                    </a:lnTo>
                    <a:lnTo>
                      <a:pt x="71332" y="7552"/>
                    </a:lnTo>
                    <a:lnTo>
                      <a:pt x="71332" y="6228"/>
                    </a:lnTo>
                    <a:lnTo>
                      <a:pt x="70617" y="4717"/>
                    </a:lnTo>
                    <a:lnTo>
                      <a:pt x="69902" y="3586"/>
                    </a:lnTo>
                    <a:lnTo>
                      <a:pt x="68707" y="2455"/>
                    </a:lnTo>
                    <a:lnTo>
                      <a:pt x="67277" y="1324"/>
                    </a:lnTo>
                    <a:lnTo>
                      <a:pt x="65602" y="759"/>
                    </a:lnTo>
                    <a:lnTo>
                      <a:pt x="63692" y="193"/>
                    </a:lnTo>
                    <a:lnTo>
                      <a:pt x="61792" y="7"/>
                    </a:lnTo>
                    <a:lnTo>
                      <a:pt x="61792" y="7"/>
                    </a:lnTo>
                    <a:lnTo>
                      <a:pt x="58207" y="193"/>
                    </a:lnTo>
                    <a:lnTo>
                      <a:pt x="55827" y="573"/>
                    </a:lnTo>
                    <a:lnTo>
                      <a:pt x="53917" y="1138"/>
                    </a:lnTo>
                    <a:lnTo>
                      <a:pt x="52487" y="1704"/>
                    </a:lnTo>
                    <a:lnTo>
                      <a:pt x="52487" y="1704"/>
                    </a:lnTo>
                    <a:lnTo>
                      <a:pt x="48667" y="11325"/>
                    </a:lnTo>
                    <a:lnTo>
                      <a:pt x="46758" y="15663"/>
                    </a:lnTo>
                    <a:lnTo>
                      <a:pt x="44848" y="19629"/>
                    </a:lnTo>
                    <a:lnTo>
                      <a:pt x="42948" y="23208"/>
                    </a:lnTo>
                    <a:lnTo>
                      <a:pt x="41038" y="26229"/>
                    </a:lnTo>
                    <a:lnTo>
                      <a:pt x="39363" y="28491"/>
                    </a:lnTo>
                    <a:lnTo>
                      <a:pt x="37933" y="30381"/>
                    </a:lnTo>
                    <a:lnTo>
                      <a:pt x="37933" y="30381"/>
                    </a:lnTo>
                    <a:lnTo>
                      <a:pt x="35788" y="32077"/>
                    </a:lnTo>
                    <a:lnTo>
                      <a:pt x="32448" y="34719"/>
                    </a:lnTo>
                    <a:lnTo>
                      <a:pt x="24573" y="40568"/>
                    </a:lnTo>
                    <a:lnTo>
                      <a:pt x="14084" y="48113"/>
                    </a:lnTo>
                    <a:lnTo>
                      <a:pt x="9" y="48113"/>
                    </a:lnTo>
                  </a:path>
                </a:pathLst>
              </a:custGeom>
              <a:noFill/>
              <a:ln w="121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" name="Shape 391"/>
            <p:cNvSpPr/>
            <p:nvPr/>
          </p:nvSpPr>
          <p:spPr>
            <a:xfrm>
              <a:off x="1530973" y="1575154"/>
              <a:ext cx="5882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HOT</a:t>
              </a:r>
            </a:p>
          </p:txBody>
        </p:sp>
      </p:grpSp>
      <p:pic>
        <p:nvPicPr>
          <p:cNvPr id="392" name="Shape 392"/>
          <p:cNvPicPr preferRelativeResize="0"/>
          <p:nvPr/>
        </p:nvPicPr>
        <p:blipFill rotWithShape="1">
          <a:blip r:embed="rId11">
            <a:alphaModFix/>
          </a:blip>
          <a:srcRect l="37227" t="-1990" r="42419" b="1989"/>
          <a:stretch/>
        </p:blipFill>
        <p:spPr>
          <a:xfrm>
            <a:off x="2679525" y="1312825"/>
            <a:ext cx="409083" cy="1131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-125432" y="357171"/>
            <a:ext cx="9376250" cy="6429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QTS 4.3.4 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支援</a:t>
            </a:r>
            <a:r>
              <a:rPr lang="zh-TW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360</a:t>
            </a:r>
            <a:r>
              <a:rPr lang="zh-TW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度相片影片格式</a:t>
            </a: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8925" y="1214428"/>
            <a:ext cx="5504324" cy="31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97" y="1743000"/>
            <a:ext cx="5306048" cy="308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Shape 404"/>
          <p:cNvGrpSpPr/>
          <p:nvPr/>
        </p:nvGrpSpPr>
        <p:grpSpPr>
          <a:xfrm>
            <a:off x="4633343" y="3439679"/>
            <a:ext cx="3445602" cy="515381"/>
            <a:chOff x="430197" y="3568542"/>
            <a:chExt cx="3445602" cy="515381"/>
          </a:xfrm>
        </p:grpSpPr>
        <p:sp>
          <p:nvSpPr>
            <p:cNvPr id="405" name="Shape 405"/>
            <p:cNvSpPr/>
            <p:nvPr/>
          </p:nvSpPr>
          <p:spPr>
            <a:xfrm rot="5400000">
              <a:off x="1895308" y="2103431"/>
              <a:ext cx="515381" cy="3445602"/>
            </a:xfrm>
            <a:prstGeom prst="roundRect">
              <a:avLst>
                <a:gd name="adj" fmla="val 3968"/>
              </a:avLst>
            </a:prstGeom>
            <a:solidFill>
              <a:srgbClr val="68E2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 rot="5400000">
              <a:off x="3483637" y="3613967"/>
              <a:ext cx="338776" cy="32768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47843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 rot="-5400000">
              <a:off x="450106" y="3697766"/>
              <a:ext cx="338776" cy="32768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50196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Shape 408"/>
          <p:cNvSpPr txBox="1"/>
          <p:nvPr/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 l="1411" r="1255"/>
          <a:stretch/>
        </p:blipFill>
        <p:spPr>
          <a:xfrm>
            <a:off x="430199" y="1458862"/>
            <a:ext cx="3445602" cy="188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4">
            <a:alphaModFix/>
          </a:blip>
          <a:srcRect l="802"/>
          <a:stretch/>
        </p:blipFill>
        <p:spPr>
          <a:xfrm>
            <a:off x="4658801" y="1458862"/>
            <a:ext cx="3420144" cy="1884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Shape 411"/>
          <p:cNvGrpSpPr/>
          <p:nvPr/>
        </p:nvGrpSpPr>
        <p:grpSpPr>
          <a:xfrm>
            <a:off x="430197" y="3439679"/>
            <a:ext cx="3445602" cy="515382"/>
            <a:chOff x="430197" y="3568542"/>
            <a:chExt cx="3445602" cy="515382"/>
          </a:xfrm>
        </p:grpSpPr>
        <p:sp>
          <p:nvSpPr>
            <p:cNvPr id="412" name="Shape 412"/>
            <p:cNvSpPr/>
            <p:nvPr/>
          </p:nvSpPr>
          <p:spPr>
            <a:xfrm rot="5400000">
              <a:off x="1895308" y="2103431"/>
              <a:ext cx="515381" cy="3445602"/>
            </a:xfrm>
            <a:prstGeom prst="roundRect">
              <a:avLst>
                <a:gd name="adj" fmla="val 3968"/>
              </a:avLst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 rot="5400000">
              <a:off x="3483637" y="3613967"/>
              <a:ext cx="338776" cy="32768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47843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414" name="Shape 414"/>
            <p:cNvSpPr txBox="1"/>
            <p:nvPr/>
          </p:nvSpPr>
          <p:spPr>
            <a:xfrm>
              <a:off x="619497" y="3568544"/>
              <a:ext cx="3059703" cy="5153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zh-TW" sz="1400" b="1" i="0" u="none" strike="noStrike" cap="none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未啟動 360° 的畫面</a:t>
              </a:r>
            </a:p>
          </p:txBody>
        </p:sp>
        <p:sp>
          <p:nvSpPr>
            <p:cNvPr id="415" name="Shape 415"/>
            <p:cNvSpPr/>
            <p:nvPr/>
          </p:nvSpPr>
          <p:spPr>
            <a:xfrm rot="-5400000">
              <a:off x="450106" y="3697766"/>
              <a:ext cx="338776" cy="32768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50196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416" name="Shape 416"/>
          <p:cNvSpPr txBox="1"/>
          <p:nvPr/>
        </p:nvSpPr>
        <p:spPr>
          <a:xfrm>
            <a:off x="4760475" y="3474782"/>
            <a:ext cx="3163198" cy="486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啟動 360° 播放的畫面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可透過滑鼠拖拉畫面觀看不同視角</a:t>
            </a:r>
          </a:p>
        </p:txBody>
      </p:sp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311700" y="357170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觀賞 </a:t>
            </a:r>
            <a:r>
              <a:rPr lang="zh-TW" sz="4000" b="0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360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 度全景相片影片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285718" y="357170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0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360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度 檔案格式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zh-TW" sz="18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影片的 Metadata 或照片的 EXIF 含有以下資訊會自動以360 度方式播放</a:t>
            </a:r>
          </a:p>
          <a:p>
            <a:pPr marL="97155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✓"/>
            </a:pPr>
            <a:r>
              <a:rPr lang="zh-TW" sz="1400" b="0" i="0" u="none" strike="noStrike" cap="none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Projection Type= </a:t>
            </a:r>
            <a:r>
              <a:rPr lang="zh-TW" sz="1400" b="0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equirectangular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zh-TW" sz="1800" b="0" i="0" u="none" strike="noStrike" cap="none" dirty="0">
                <a:solidFill>
                  <a:schemeClr val="dk2"/>
                </a:solidFill>
                <a:cs typeface="Arial"/>
                <a:sym typeface="Arial"/>
              </a:rPr>
              <a:t>如沒有 360 度全景相關資訊的檔案，可透過介面上的 360 度按鈕啟動播放</a:t>
            </a:r>
          </a:p>
        </p:txBody>
      </p:sp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2724172"/>
            <a:ext cx="5357849" cy="21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0" y="357170"/>
            <a:ext cx="9144000" cy="6886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支援 360 度瀏覽及播放的套件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22050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應用工具</a:t>
            </a:r>
          </a:p>
        </p:txBody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285718" y="2857571"/>
            <a:ext cx="3001993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000090"/>
                </a:solidFill>
                <a:cs typeface="Arial"/>
                <a:sym typeface="Arial"/>
              </a:rPr>
              <a:t>行動 App</a:t>
            </a:r>
          </a:p>
        </p:txBody>
      </p:sp>
      <p:pic>
        <p:nvPicPr>
          <p:cNvPr id="432" name="Shape 432" descr="Photo_Sta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2255" y="1652615"/>
            <a:ext cx="784798" cy="78479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/>
          <p:nvPr/>
        </p:nvSpPr>
        <p:spPr>
          <a:xfrm>
            <a:off x="2177424" y="2554356"/>
            <a:ext cx="1654799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Station</a:t>
            </a:r>
          </a:p>
        </p:txBody>
      </p:sp>
      <p:pic>
        <p:nvPicPr>
          <p:cNvPr id="434" name="Shape 434" descr="Qsirch.png"/>
          <p:cNvPicPr preferRelativeResize="0"/>
          <p:nvPr/>
        </p:nvPicPr>
        <p:blipFill rotWithShape="1">
          <a:blip r:embed="rId4">
            <a:alphaModFix/>
          </a:blip>
          <a:srcRect t="268" b="256"/>
          <a:stretch/>
        </p:blipFill>
        <p:spPr>
          <a:xfrm>
            <a:off x="5730178" y="1652615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/>
          <p:nvPr/>
        </p:nvSpPr>
        <p:spPr>
          <a:xfrm>
            <a:off x="5551998" y="2538481"/>
            <a:ext cx="9402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</a:p>
        </p:txBody>
      </p:sp>
      <p:sp>
        <p:nvSpPr>
          <p:cNvPr id="436" name="Shape 436"/>
          <p:cNvSpPr/>
          <p:nvPr/>
        </p:nvSpPr>
        <p:spPr>
          <a:xfrm>
            <a:off x="3730925" y="2538481"/>
            <a:ext cx="1654799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 Station </a:t>
            </a:r>
          </a:p>
        </p:txBody>
      </p:sp>
      <p:pic>
        <p:nvPicPr>
          <p:cNvPr id="437" name="Shape 437" descr="_Vide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4639" y="1652615"/>
            <a:ext cx="804899" cy="80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/>
          <p:nvPr/>
        </p:nvSpPr>
        <p:spPr>
          <a:xfrm>
            <a:off x="683724" y="2538481"/>
            <a:ext cx="17016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 Station </a:t>
            </a:r>
          </a:p>
        </p:txBody>
      </p:sp>
      <p:pic>
        <p:nvPicPr>
          <p:cNvPr id="439" name="Shape 439" descr="imag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3850" y="1643056"/>
            <a:ext cx="784798" cy="7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 descr="Qphoto_51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7905" y="3399301"/>
            <a:ext cx="784797" cy="78479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/>
          <p:nvPr/>
        </p:nvSpPr>
        <p:spPr>
          <a:xfrm>
            <a:off x="2309125" y="4301057"/>
            <a:ext cx="1421698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Qphoto</a:t>
            </a:r>
          </a:p>
        </p:txBody>
      </p:sp>
      <p:pic>
        <p:nvPicPr>
          <p:cNvPr id="442" name="Shape 442" descr="Q_vide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77825" y="3415196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/>
          <p:nvPr/>
        </p:nvSpPr>
        <p:spPr>
          <a:xfrm>
            <a:off x="4032098" y="4301053"/>
            <a:ext cx="1121098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Qvideo</a:t>
            </a:r>
          </a:p>
        </p:txBody>
      </p:sp>
      <p:sp>
        <p:nvSpPr>
          <p:cNvPr id="444" name="Shape 444"/>
          <p:cNvSpPr/>
          <p:nvPr/>
        </p:nvSpPr>
        <p:spPr>
          <a:xfrm>
            <a:off x="947900" y="4285157"/>
            <a:ext cx="1219799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Qfile</a:t>
            </a:r>
          </a:p>
        </p:txBody>
      </p:sp>
      <p:pic>
        <p:nvPicPr>
          <p:cNvPr id="445" name="Shape 4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3799" y="3344557"/>
            <a:ext cx="804899" cy="80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/>
          <p:nvPr/>
        </p:nvSpPr>
        <p:spPr>
          <a:xfrm>
            <a:off x="214282" y="4681800"/>
            <a:ext cx="3512698" cy="461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zh-TW" sz="800" b="0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*以上套件於 QTS 4.3.4 (或以上) 才支援 360° 瀏覽及播放。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尊爵效能，僅65W TDP耗電量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2418989" y="3363838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 核, 12 執行緒 |  </a:t>
            </a:r>
            <a:r>
              <a:rPr lang="zh-TW" sz="28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3.2 GHz / 3.6 GHz 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2411407" y="1874206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8 核, 16 執行緒 |  </a:t>
            </a:r>
            <a:r>
              <a:rPr lang="zh-TW" sz="2800" b="0" i="0" u="none" strike="noStrike" cap="none" dirty="0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3.0 GHz / 3.7 GHz </a:t>
            </a:r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896" y="1758489"/>
            <a:ext cx="1972742" cy="79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160" y="3251040"/>
            <a:ext cx="1972742" cy="795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示範操作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311700" y="1152475"/>
            <a:ext cx="412709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-"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CPU：AMD Ryzen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-"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RAM：8GB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-"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GPU Card：NVIDIA GTX 1050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-"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QTS OS: 4.3.4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4667850" y="1152475"/>
            <a:ext cx="412709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iPhone 6：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-"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Giroptic iO 360 Camera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-"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Qfile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4294967295"/>
          </p:nvPr>
        </p:nvSpPr>
        <p:spPr>
          <a:xfrm>
            <a:off x="2641600" y="2206630"/>
            <a:ext cx="4521199" cy="10874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謝謝收看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77081" y="621443"/>
            <a:ext cx="1493927" cy="816810"/>
          </a:xfrm>
          <a:prstGeom prst="roundRect">
            <a:avLst>
              <a:gd name="adj" fmla="val 11152"/>
            </a:avLst>
          </a:prstGeom>
          <a:solidFill>
            <a:schemeClr val="lt1"/>
          </a:solidFill>
          <a:ln>
            <a:noFill/>
          </a:ln>
          <a:effectLst>
            <a:outerShdw blurRad="50799" dist="38100" dir="16200000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222224" y="357171"/>
            <a:ext cx="7921776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TW" altLang="en-US" dirty="0">
                <a:cs typeface="Arial"/>
                <a:sym typeface="Arial"/>
              </a:rPr>
              <a:t>迅捷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、聰明的幫您完成任務</a:t>
            </a:r>
            <a:endParaRPr lang="en-US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14174" y="3538467"/>
            <a:ext cx="8018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12" y="822724"/>
            <a:ext cx="1244187" cy="79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9477" y="1699424"/>
            <a:ext cx="1656183" cy="10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5492" y="3479342"/>
            <a:ext cx="1666527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2909" y="2213554"/>
            <a:ext cx="1667147" cy="1041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163281" y="1933030"/>
            <a:ext cx="24961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TS-677-</a:t>
            </a:r>
            <a:r>
              <a:rPr lang="en-US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  <a:endParaRPr lang="en-US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2" name="Shape 132"/>
          <p:cNvSpPr/>
          <p:nvPr/>
        </p:nvSpPr>
        <p:spPr>
          <a:xfrm>
            <a:off x="177081" y="3260084"/>
            <a:ext cx="24961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  <a:endParaRPr lang="en-US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3" name="Shape 133"/>
          <p:cNvSpPr/>
          <p:nvPr/>
        </p:nvSpPr>
        <p:spPr>
          <a:xfrm>
            <a:off x="177081" y="3955598"/>
            <a:ext cx="2667717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  <a:endParaRPr lang="en-US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7 </a:t>
            </a:r>
            <a:r>
              <a:rPr lang="en-US" sz="1400" b="0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4" name="Shape 134"/>
          <p:cNvSpPr/>
          <p:nvPr/>
        </p:nvSpPr>
        <p:spPr>
          <a:xfrm>
            <a:off x="4448312" y="1909978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dirty="0">
                <a:solidFill>
                  <a:srgbClr val="0070C0"/>
                </a:solidFill>
              </a:rPr>
              <a:t>8</a:t>
            </a:r>
            <a:r>
              <a:rPr lang="en-US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8</a:t>
            </a:r>
            <a:r>
              <a:rPr lang="en-US" sz="14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135" name="Shape 135"/>
          <p:cNvSpPr/>
          <p:nvPr/>
        </p:nvSpPr>
        <p:spPr>
          <a:xfrm>
            <a:off x="4523669" y="2617006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</a:rPr>
              <a:t>16</a:t>
            </a:r>
            <a:r>
              <a:rPr lang="en-US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16</a:t>
            </a:r>
            <a:r>
              <a:rPr lang="en-US" sz="14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136" name="Shape 136"/>
          <p:cNvSpPr/>
          <p:nvPr/>
        </p:nvSpPr>
        <p:spPr>
          <a:xfrm>
            <a:off x="4536741" y="3312516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4372955" y="1537440"/>
            <a:ext cx="0" cy="317661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38" name="Shape 138"/>
          <p:cNvCxnSpPr/>
          <p:nvPr/>
        </p:nvCxnSpPr>
        <p:spPr>
          <a:xfrm>
            <a:off x="324653" y="2988711"/>
            <a:ext cx="4048303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8358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01590" y="340919"/>
            <a:ext cx="894082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相容 </a:t>
            </a:r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10GBASE-T 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與 </a:t>
            </a:r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SFP+</a:t>
            </a:r>
            <a:r>
              <a:rPr lang="zh-TW" altLang="en-US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zh-TW" altLang="en-US" dirty="0" smtClean="0">
                <a:solidFill>
                  <a:srgbClr val="FFFFFF"/>
                </a:solidFill>
                <a:cs typeface="Arial"/>
                <a:sym typeface="Arial"/>
              </a:rPr>
              <a:t>網路介面卡</a:t>
            </a:r>
            <a:endParaRPr lang="en-US" dirty="0"/>
          </a:p>
        </p:txBody>
      </p:sp>
      <p:grpSp>
        <p:nvGrpSpPr>
          <p:cNvPr id="189" name="Shape 189"/>
          <p:cNvGrpSpPr/>
          <p:nvPr/>
        </p:nvGrpSpPr>
        <p:grpSpPr>
          <a:xfrm>
            <a:off x="278504" y="1241007"/>
            <a:ext cx="3364997" cy="2908690"/>
            <a:chOff x="785786" y="1123806"/>
            <a:chExt cx="3364997" cy="2908690"/>
          </a:xfrm>
        </p:grpSpPr>
        <p:sp>
          <p:nvSpPr>
            <p:cNvPr id="190" name="Shape 190"/>
            <p:cNvSpPr txBox="1"/>
            <p:nvPr/>
          </p:nvSpPr>
          <p:spPr>
            <a:xfrm>
              <a:off x="1605583" y="1123806"/>
              <a:ext cx="254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2000" b="1" dirty="0">
                  <a:solidFill>
                    <a:srgbClr val="9F5900"/>
                  </a:solidFill>
                </a:rPr>
                <a:t>10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GbE x </a:t>
              </a:r>
              <a:r>
                <a:rPr lang="en-US" sz="2000" b="1" dirty="0">
                  <a:solidFill>
                    <a:srgbClr val="9F5900"/>
                  </a:solidFill>
                </a:rPr>
                <a:t>2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Font typeface="Arial"/>
                <a:buNone/>
              </a:pPr>
              <a:r>
                <a:rPr lang="en-US" i="0" u="none" strike="noStrike" cap="none" dirty="0" smtClean="0">
                  <a:solidFill>
                    <a:srgbClr val="9F5900"/>
                  </a:solidFill>
                </a:rPr>
                <a:t>(</a:t>
              </a:r>
              <a:r>
                <a:rPr lang="zh-TW" altLang="en-US" dirty="0" smtClean="0">
                  <a:solidFill>
                    <a:srgbClr val="9F5900"/>
                  </a:solidFill>
                </a:rPr>
                <a:t>循序傳輸</a:t>
              </a:r>
              <a:r>
                <a:rPr lang="en-US" i="0" u="none" strike="noStrike" cap="none" dirty="0" smtClean="0">
                  <a:solidFill>
                    <a:srgbClr val="9F5900"/>
                  </a:solidFill>
                </a:rPr>
                <a:t>)</a:t>
              </a:r>
              <a:endParaRPr lang="en-US" i="0" u="none" strike="noStrike" cap="none" dirty="0">
                <a:solidFill>
                  <a:srgbClr val="9F5900"/>
                </a:solidFill>
              </a:endParaRPr>
            </a:p>
          </p:txBody>
        </p:sp>
        <p:grpSp>
          <p:nvGrpSpPr>
            <p:cNvPr id="191" name="Shape 191"/>
            <p:cNvGrpSpPr/>
            <p:nvPr/>
          </p:nvGrpSpPr>
          <p:grpSpPr>
            <a:xfrm>
              <a:off x="785786" y="2268139"/>
              <a:ext cx="3357566" cy="614324"/>
              <a:chOff x="928662" y="1785932"/>
              <a:chExt cx="3357566" cy="614324"/>
            </a:xfrm>
          </p:grpSpPr>
          <p:sp>
            <p:nvSpPr>
              <p:cNvPr id="192" name="Shape 192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dirty="0">
                    <a:solidFill>
                      <a:srgbClr val="9F5900"/>
                    </a:solidFill>
                  </a:rPr>
                  <a:t>1500</a:t>
                </a:r>
              </a:p>
            </p:txBody>
          </p:sp>
          <p:cxnSp>
            <p:nvCxnSpPr>
              <p:cNvPr id="193" name="Shape 193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4" name="Shape 194"/>
            <p:cNvGrpSpPr/>
            <p:nvPr/>
          </p:nvGrpSpPr>
          <p:grpSpPr>
            <a:xfrm>
              <a:off x="785786" y="2750345"/>
              <a:ext cx="3357566" cy="614324"/>
              <a:chOff x="928662" y="1785932"/>
              <a:chExt cx="3357566" cy="614324"/>
            </a:xfrm>
          </p:grpSpPr>
          <p:sp>
            <p:nvSpPr>
              <p:cNvPr id="195" name="Shape 195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dirty="0">
                    <a:solidFill>
                      <a:srgbClr val="9F5900"/>
                    </a:solidFill>
                  </a:rPr>
                  <a:t>750</a:t>
                </a:r>
              </a:p>
            </p:txBody>
          </p:sp>
          <p:cxnSp>
            <p:nvCxnSpPr>
              <p:cNvPr id="196" name="Shape 196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7" name="Shape 197"/>
            <p:cNvCxnSpPr/>
            <p:nvPr/>
          </p:nvCxnSpPr>
          <p:spPr>
            <a:xfrm>
              <a:off x="1285852" y="3232553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98" name="Shape 198"/>
            <p:cNvGrpSpPr/>
            <p:nvPr/>
          </p:nvGrpSpPr>
          <p:grpSpPr>
            <a:xfrm>
              <a:off x="785786" y="3571882"/>
              <a:ext cx="3357566" cy="300000"/>
              <a:chOff x="928662" y="1643056"/>
              <a:chExt cx="3357566" cy="300000"/>
            </a:xfrm>
          </p:grpSpPr>
          <p:sp>
            <p:nvSpPr>
              <p:cNvPr id="199" name="Shape 199"/>
              <p:cNvSpPr txBox="1"/>
              <p:nvPr/>
            </p:nvSpPr>
            <p:spPr>
              <a:xfrm>
                <a:off x="928662" y="1643056"/>
                <a:ext cx="4887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b="0" i="0" u="none" strike="noStrike" cap="none">
                    <a:solidFill>
                      <a:srgbClr val="9F5900"/>
                    </a:solidFill>
                    <a:latin typeface="Arial"/>
                    <a:ea typeface="Arial"/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200" name="Shape 200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01" name="Shape 201"/>
            <p:cNvSpPr/>
            <p:nvPr/>
          </p:nvSpPr>
          <p:spPr>
            <a:xfrm>
              <a:off x="1714475" y="2115967"/>
              <a:ext cx="571500" cy="1598653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2857500" y="2431532"/>
              <a:ext cx="571500" cy="1283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1357290" y="3786196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Download</a:t>
              </a:r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2571735" y="3786196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Upload</a:t>
              </a:r>
            </a:p>
          </p:txBody>
        </p:sp>
        <p:sp>
          <p:nvSpPr>
            <p:cNvPr id="205" name="Shape 205"/>
            <p:cNvSpPr txBox="1"/>
            <p:nvPr/>
          </p:nvSpPr>
          <p:spPr>
            <a:xfrm>
              <a:off x="1428725" y="213675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 smtClean="0">
                  <a:solidFill>
                    <a:schemeClr val="lt1"/>
                  </a:solidFill>
                </a:rPr>
                <a:t>2346</a:t>
              </a:r>
              <a:endParaRPr lang="en-US" sz="1200" b="1" dirty="0">
                <a:solidFill>
                  <a:schemeClr val="lt1"/>
                </a:solidFill>
              </a:endParaRPr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2583164" y="2451891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 smtClean="0">
                  <a:solidFill>
                    <a:schemeClr val="lt1"/>
                  </a:solidFill>
                </a:rPr>
                <a:t>1859</a:t>
              </a:r>
              <a:endParaRPr lang="en-US" sz="12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07" name="Shape 207"/>
          <p:cNvSpPr txBox="1"/>
          <p:nvPr/>
        </p:nvSpPr>
        <p:spPr>
          <a:xfrm>
            <a:off x="234209" y="2233168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350">
                <a:solidFill>
                  <a:srgbClr val="9F5900"/>
                </a:solidFill>
              </a:rPr>
              <a:t>2250</a:t>
            </a:r>
          </a:p>
        </p:txBody>
      </p:sp>
      <p:grpSp>
        <p:nvGrpSpPr>
          <p:cNvPr id="208" name="Shape 208"/>
          <p:cNvGrpSpPr/>
          <p:nvPr/>
        </p:nvGrpSpPr>
        <p:grpSpPr>
          <a:xfrm>
            <a:off x="3691805" y="1252119"/>
            <a:ext cx="3791874" cy="2897578"/>
            <a:chOff x="785786" y="1134918"/>
            <a:chExt cx="3624426" cy="2897578"/>
          </a:xfrm>
        </p:grpSpPr>
        <p:sp>
          <p:nvSpPr>
            <p:cNvPr id="209" name="Shape 209"/>
            <p:cNvSpPr txBox="1"/>
            <p:nvPr/>
          </p:nvSpPr>
          <p:spPr>
            <a:xfrm>
              <a:off x="1627112" y="1134918"/>
              <a:ext cx="278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2000" b="1" dirty="0">
                  <a:solidFill>
                    <a:srgbClr val="9F5900"/>
                  </a:solidFill>
                </a:rPr>
                <a:t>10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GbE x </a:t>
              </a:r>
              <a:r>
                <a:rPr lang="en-US" sz="2000" b="1" dirty="0">
                  <a:solidFill>
                    <a:srgbClr val="9F5900"/>
                  </a:solidFill>
                </a:rPr>
                <a:t>2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Font typeface="Arial"/>
                <a:buNone/>
              </a:pPr>
              <a:r>
                <a:rPr lang="en-US" i="0" u="none" strike="noStrike" cap="none" dirty="0" smtClean="0">
                  <a:solidFill>
                    <a:srgbClr val="9F5900"/>
                  </a:solidFill>
                </a:rPr>
                <a:t>(</a:t>
              </a:r>
              <a:r>
                <a:rPr lang="zh-TW" altLang="en-US" i="0" u="none" strike="noStrike" cap="none" dirty="0" smtClean="0">
                  <a:solidFill>
                    <a:srgbClr val="9F5900"/>
                  </a:solidFill>
                </a:rPr>
                <a:t>加密循序傳輸</a:t>
              </a:r>
              <a:r>
                <a:rPr lang="en-US" i="0" u="none" strike="noStrike" cap="none" dirty="0" smtClean="0">
                  <a:solidFill>
                    <a:srgbClr val="9F5900"/>
                  </a:solidFill>
                </a:rPr>
                <a:t>)</a:t>
              </a:r>
              <a:endParaRPr lang="en-US" i="0" u="none" strike="noStrike" cap="none" dirty="0">
                <a:solidFill>
                  <a:srgbClr val="9F5900"/>
                </a:solidFill>
              </a:endParaRPr>
            </a:p>
          </p:txBody>
        </p:sp>
        <p:grpSp>
          <p:nvGrpSpPr>
            <p:cNvPr id="210" name="Shape 210"/>
            <p:cNvGrpSpPr/>
            <p:nvPr/>
          </p:nvGrpSpPr>
          <p:grpSpPr>
            <a:xfrm>
              <a:off x="785786" y="2268139"/>
              <a:ext cx="3357566" cy="614324"/>
              <a:chOff x="928662" y="1785932"/>
              <a:chExt cx="3357566" cy="614324"/>
            </a:xfrm>
          </p:grpSpPr>
          <p:sp>
            <p:nvSpPr>
              <p:cNvPr id="211" name="Shape 211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>
                    <a:solidFill>
                      <a:srgbClr val="9F5900"/>
                    </a:solidFill>
                  </a:rPr>
                  <a:t>1500</a:t>
                </a:r>
              </a:p>
            </p:txBody>
          </p:sp>
          <p:cxnSp>
            <p:nvCxnSpPr>
              <p:cNvPr id="212" name="Shape 212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Shape 213"/>
            <p:cNvGrpSpPr/>
            <p:nvPr/>
          </p:nvGrpSpPr>
          <p:grpSpPr>
            <a:xfrm>
              <a:off x="785786" y="2750345"/>
              <a:ext cx="3357566" cy="614324"/>
              <a:chOff x="928662" y="1785932"/>
              <a:chExt cx="3357566" cy="614324"/>
            </a:xfrm>
          </p:grpSpPr>
          <p:sp>
            <p:nvSpPr>
              <p:cNvPr id="214" name="Shape 214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>
                    <a:solidFill>
                      <a:srgbClr val="9F5900"/>
                    </a:solidFill>
                  </a:rPr>
                  <a:t>750</a:t>
                </a:r>
              </a:p>
            </p:txBody>
          </p:sp>
          <p:cxnSp>
            <p:nvCxnSpPr>
              <p:cNvPr id="215" name="Shape 215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16" name="Shape 216"/>
            <p:cNvCxnSpPr/>
            <p:nvPr/>
          </p:nvCxnSpPr>
          <p:spPr>
            <a:xfrm>
              <a:off x="1285852" y="3232553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17" name="Shape 217"/>
            <p:cNvGrpSpPr/>
            <p:nvPr/>
          </p:nvGrpSpPr>
          <p:grpSpPr>
            <a:xfrm>
              <a:off x="785786" y="3571882"/>
              <a:ext cx="3357566" cy="300000"/>
              <a:chOff x="928662" y="1643056"/>
              <a:chExt cx="3357566" cy="300000"/>
            </a:xfrm>
          </p:grpSpPr>
          <p:sp>
            <p:nvSpPr>
              <p:cNvPr id="218" name="Shape 218"/>
              <p:cNvSpPr txBox="1"/>
              <p:nvPr/>
            </p:nvSpPr>
            <p:spPr>
              <a:xfrm>
                <a:off x="928662" y="1643056"/>
                <a:ext cx="4887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b="0" i="0" u="none" strike="noStrike" cap="none">
                    <a:solidFill>
                      <a:srgbClr val="9F5900"/>
                    </a:solidFill>
                    <a:latin typeface="Arial"/>
                    <a:ea typeface="Arial"/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219" name="Shape 219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20" name="Shape 220"/>
            <p:cNvSpPr/>
            <p:nvPr/>
          </p:nvSpPr>
          <p:spPr>
            <a:xfrm>
              <a:off x="1714475" y="2136750"/>
              <a:ext cx="571500" cy="1577961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2857500" y="2496425"/>
              <a:ext cx="571500" cy="12182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1357290" y="3786196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Download</a:t>
              </a: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2571735" y="3786196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Upload</a:t>
              </a:r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1440158" y="2159950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 smtClean="0">
                  <a:solidFill>
                    <a:schemeClr val="lt1"/>
                  </a:solidFill>
                </a:rPr>
                <a:t>2323</a:t>
              </a:r>
              <a:endParaRPr lang="en-US" sz="1200" b="1" dirty="0">
                <a:solidFill>
                  <a:schemeClr val="lt1"/>
                </a:solidFill>
              </a:endParaRP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2560291" y="2487764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smtClean="0">
                  <a:solidFill>
                    <a:schemeClr val="lt1"/>
                  </a:solidFill>
                </a:rPr>
                <a:t>1725</a:t>
              </a:r>
              <a:endParaRPr lang="en-US" sz="12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26" name="Shape 226"/>
          <p:cNvSpPr txBox="1"/>
          <p:nvPr/>
        </p:nvSpPr>
        <p:spPr>
          <a:xfrm>
            <a:off x="3683612" y="2198082"/>
            <a:ext cx="6315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350">
                <a:solidFill>
                  <a:srgbClr val="9F5900"/>
                </a:solidFill>
              </a:rPr>
              <a:t>2250</a:t>
            </a:r>
          </a:p>
        </p:txBody>
      </p:sp>
      <p:sp>
        <p:nvSpPr>
          <p:cNvPr id="227" name="Shape 227"/>
          <p:cNvSpPr/>
          <p:nvPr/>
        </p:nvSpPr>
        <p:spPr>
          <a:xfrm>
            <a:off x="30750" y="4220799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dirty="0">
                <a:solidFill>
                  <a:srgbClr val="828282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dirty="0">
                <a:solidFill>
                  <a:srgbClr val="828282"/>
                </a:solidFill>
              </a:rPr>
              <a:t>Test environment</a:t>
            </a:r>
            <a:r>
              <a:rPr lang="en-US" sz="800" b="1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NAS: </a:t>
            </a:r>
            <a:r>
              <a:rPr lang="en-US" sz="800" b="0" i="0" u="none" strike="noStrike" cap="none" dirty="0" smtClean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TS-1277-1700-16G 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with QTS 4.3.4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Volume type: RAID 5; 12 x Intel S3500 240GB SSDs (SSDSC2BB240G4) </a:t>
            </a:r>
          </a:p>
        </p:txBody>
      </p:sp>
      <p:sp>
        <p:nvSpPr>
          <p:cNvPr id="228" name="Shape 228"/>
          <p:cNvSpPr/>
          <p:nvPr/>
        </p:nvSpPr>
        <p:spPr>
          <a:xfrm>
            <a:off x="3920284" y="4312561"/>
            <a:ext cx="35127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Client PC:</a:t>
            </a:r>
            <a: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Core™ i7-4770 3.40GHz CPU; 16GB RAM; </a:t>
            </a:r>
            <a:r>
              <a:rPr lang="en-US" sz="800" dirty="0">
                <a:solidFill>
                  <a:srgbClr val="828282"/>
                </a:solidFill>
              </a:rPr>
              <a:t>QNAP LAN-10G2SF-MLX 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10GbE NIC ; Windows</a:t>
            </a:r>
            <a:r>
              <a:rPr lang="en-US" sz="800" baseline="30000" dirty="0">
                <a:solidFill>
                  <a:srgbClr val="828282"/>
                </a:solidFill>
              </a:rPr>
              <a:t>® 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US" sz="800" b="0" i="0" u="none" strike="noStrike" cap="none" dirty="0" smtClean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64-bit, </a:t>
            </a:r>
            <a:r>
              <a:rPr lang="en-US" sz="800" b="0" i="0" u="none" strike="noStrike" cap="none" dirty="0" err="1" smtClean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IOMeter</a:t>
            </a:r>
            <a:r>
              <a:rPr lang="en-US" sz="800" b="0" i="0" u="none" strike="noStrike" cap="none" dirty="0" smtClean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64KB</a:t>
            </a:r>
            <a:endParaRPr lang="en-US" sz="800" b="0" i="0" u="none" strike="noStrike" cap="none" dirty="0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Shape 229" descr="LAN-10G2SF-MLX側面.png"/>
          <p:cNvPicPr preferRelativeResize="0"/>
          <p:nvPr/>
        </p:nvPicPr>
        <p:blipFill rotWithShape="1">
          <a:blip r:embed="rId3">
            <a:alphaModFix/>
          </a:blip>
          <a:srcRect t="-596" b="1104"/>
          <a:stretch/>
        </p:blipFill>
        <p:spPr>
          <a:xfrm rot="729068">
            <a:off x="449469" y="1149938"/>
            <a:ext cx="1086031" cy="81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LAN-10G2SF-MLX側面.png"/>
          <p:cNvPicPr preferRelativeResize="0"/>
          <p:nvPr/>
        </p:nvPicPr>
        <p:blipFill rotWithShape="1">
          <a:blip r:embed="rId3">
            <a:alphaModFix/>
          </a:blip>
          <a:srcRect t="-596" b="1104"/>
          <a:stretch/>
        </p:blipFill>
        <p:spPr>
          <a:xfrm rot="729068">
            <a:off x="3780769" y="1149938"/>
            <a:ext cx="1086031" cy="810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09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正面硬體配置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098" y="3951037"/>
            <a:ext cx="1656183" cy="103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661" y="3951037"/>
            <a:ext cx="1666526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9616" y="1739548"/>
            <a:ext cx="5400598" cy="337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Shape 179"/>
          <p:cNvGrpSpPr/>
          <p:nvPr/>
        </p:nvGrpSpPr>
        <p:grpSpPr>
          <a:xfrm>
            <a:off x="274874" y="1282775"/>
            <a:ext cx="3415394" cy="880002"/>
            <a:chOff x="274874" y="1282775"/>
            <a:chExt cx="3415394" cy="880002"/>
          </a:xfrm>
        </p:grpSpPr>
        <p:sp>
          <p:nvSpPr>
            <p:cNvPr id="180" name="Shape 180"/>
            <p:cNvSpPr txBox="1"/>
            <p:nvPr/>
          </p:nvSpPr>
          <p:spPr>
            <a:xfrm>
              <a:off x="274874" y="1282775"/>
              <a:ext cx="22248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可調整</a:t>
              </a:r>
              <a:r>
                <a:rPr lang="zh-TW" sz="1400" i="0" u="none" strike="noStrike" cap="none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亮度</a:t>
              </a: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的 LED 燈號: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HDD, SSD, M.2 SSD </a:t>
              </a:r>
            </a:p>
          </p:txBody>
        </p:sp>
        <p:cxnSp>
          <p:nvCxnSpPr>
            <p:cNvPr id="181" name="Shape 181"/>
            <p:cNvCxnSpPr/>
            <p:nvPr/>
          </p:nvCxnSpPr>
          <p:spPr>
            <a:xfrm>
              <a:off x="2340450" y="1553741"/>
              <a:ext cx="1349819" cy="609036"/>
            </a:xfrm>
            <a:prstGeom prst="bentConnector3">
              <a:avLst>
                <a:gd name="adj1" fmla="val 9976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2" name="Shape 182"/>
          <p:cNvGrpSpPr/>
          <p:nvPr/>
        </p:nvGrpSpPr>
        <p:grpSpPr>
          <a:xfrm>
            <a:off x="279062" y="2313805"/>
            <a:ext cx="2651857" cy="738664"/>
            <a:chOff x="279062" y="2313805"/>
            <a:chExt cx="2651857" cy="738664"/>
          </a:xfrm>
        </p:grpSpPr>
        <p:sp>
          <p:nvSpPr>
            <p:cNvPr id="183" name="Shape 183"/>
            <p:cNvSpPr txBox="1"/>
            <p:nvPr/>
          </p:nvSpPr>
          <p:spPr>
            <a:xfrm>
              <a:off x="279062" y="2313805"/>
              <a:ext cx="221580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 或 4 個 2.5 吋 SSD 插槽，支援 Qtier 分層分區與 SSD 快取</a:t>
              </a:r>
            </a:p>
          </p:txBody>
        </p:sp>
        <p:cxnSp>
          <p:nvCxnSpPr>
            <p:cNvPr id="184" name="Shape 184"/>
            <p:cNvCxnSpPr/>
            <p:nvPr/>
          </p:nvCxnSpPr>
          <p:spPr>
            <a:xfrm>
              <a:off x="2419616" y="2572900"/>
              <a:ext cx="511304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5" name="Shape 185"/>
          <p:cNvGrpSpPr/>
          <p:nvPr/>
        </p:nvGrpSpPr>
        <p:grpSpPr>
          <a:xfrm>
            <a:off x="279062" y="3262157"/>
            <a:ext cx="2649524" cy="523200"/>
            <a:chOff x="279062" y="3262157"/>
            <a:chExt cx="2649524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279062" y="3262157"/>
              <a:ext cx="2215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4, 6 或 8 個 3.5 </a:t>
              </a:r>
              <a:r>
                <a:rPr lang="zh-TW" sz="1400" i="0" u="none" strike="noStrike" cap="none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吋</a:t>
              </a: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HDD 插槽並支援 2.5 </a:t>
              </a:r>
              <a:r>
                <a:rPr lang="zh-TW" sz="1400" i="0" u="none" strike="noStrike" cap="none" dirty="0">
                  <a:solidFill>
                    <a:schemeClr val="dk2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吋</a:t>
              </a:r>
              <a:r>
                <a:rPr lang="zh-TW" sz="1400" i="0" u="none" strike="noStrike" cap="none" dirty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HDD/SSD</a:t>
              </a: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2340450" y="3658598"/>
              <a:ext cx="588137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8" name="Shape 188"/>
          <p:cNvGrpSpPr/>
          <p:nvPr/>
        </p:nvGrpSpPr>
        <p:grpSpPr>
          <a:xfrm>
            <a:off x="3851920" y="1219995"/>
            <a:ext cx="1695538" cy="1184345"/>
            <a:chOff x="4357685" y="1208550"/>
            <a:chExt cx="1695538" cy="1184345"/>
          </a:xfrm>
        </p:grpSpPr>
        <p:sp>
          <p:nvSpPr>
            <p:cNvPr id="189" name="Shape 189"/>
            <p:cNvSpPr txBox="1"/>
            <p:nvPr/>
          </p:nvSpPr>
          <p:spPr>
            <a:xfrm>
              <a:off x="4357685" y="1208550"/>
              <a:ext cx="1695538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LCD 螢幕與 Enter &amp; Select 鍵</a:t>
              </a:r>
            </a:p>
          </p:txBody>
        </p:sp>
        <p:cxnSp>
          <p:nvCxnSpPr>
            <p:cNvPr id="190" name="Shape 190"/>
            <p:cNvCxnSpPr/>
            <p:nvPr/>
          </p:nvCxnSpPr>
          <p:spPr>
            <a:xfrm>
              <a:off x="5543073" y="1665113"/>
              <a:ext cx="0" cy="72778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1" name="Shape 191"/>
          <p:cNvGrpSpPr/>
          <p:nvPr/>
        </p:nvGrpSpPr>
        <p:grpSpPr>
          <a:xfrm>
            <a:off x="6220596" y="1219995"/>
            <a:ext cx="1235962" cy="2438602"/>
            <a:chOff x="6220596" y="1219995"/>
            <a:chExt cx="1235962" cy="2438602"/>
          </a:xfrm>
        </p:grpSpPr>
        <p:sp>
          <p:nvSpPr>
            <p:cNvPr id="192" name="Shape 192"/>
            <p:cNvSpPr txBox="1"/>
            <p:nvPr/>
          </p:nvSpPr>
          <p:spPr>
            <a:xfrm>
              <a:off x="6220596" y="1219995"/>
              <a:ext cx="12359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電源鍵</a:t>
              </a:r>
            </a:p>
          </p:txBody>
        </p:sp>
        <p:cxnSp>
          <p:nvCxnSpPr>
            <p:cNvPr id="193" name="Shape 193"/>
            <p:cNvCxnSpPr/>
            <p:nvPr/>
          </p:nvCxnSpPr>
          <p:spPr>
            <a:xfrm>
              <a:off x="6529851" y="1527773"/>
              <a:ext cx="0" cy="2130824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4" name="Shape 194"/>
          <p:cNvGrpSpPr/>
          <p:nvPr/>
        </p:nvGrpSpPr>
        <p:grpSpPr>
          <a:xfrm>
            <a:off x="6671937" y="1219995"/>
            <a:ext cx="2224780" cy="3074237"/>
            <a:chOff x="6671937" y="1219995"/>
            <a:chExt cx="2224780" cy="3074237"/>
          </a:xfrm>
        </p:grpSpPr>
        <p:sp>
          <p:nvSpPr>
            <p:cNvPr id="195" name="Shape 195"/>
            <p:cNvSpPr txBox="1"/>
            <p:nvPr/>
          </p:nvSpPr>
          <p:spPr>
            <a:xfrm>
              <a:off x="7638214" y="1219995"/>
              <a:ext cx="1258504" cy="523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USB 3.0 &amp;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i="0" u="none" strike="noStrike" cap="none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備份鍵</a:t>
              </a:r>
            </a:p>
          </p:txBody>
        </p:sp>
        <p:cxnSp>
          <p:nvCxnSpPr>
            <p:cNvPr id="196" name="Shape 196"/>
            <p:cNvCxnSpPr/>
            <p:nvPr/>
          </p:nvCxnSpPr>
          <p:spPr>
            <a:xfrm rot="5400000">
              <a:off x="6038725" y="2446268"/>
              <a:ext cx="2481176" cy="1214751"/>
            </a:xfrm>
            <a:prstGeom prst="bentConnector3">
              <a:avLst>
                <a:gd name="adj1" fmla="val 100446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4" name="Shape 190"/>
          <p:cNvCxnSpPr/>
          <p:nvPr/>
        </p:nvCxnSpPr>
        <p:spPr>
          <a:xfrm>
            <a:off x="5868144" y="1652075"/>
            <a:ext cx="0" cy="1064906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Shape 192"/>
          <p:cNvSpPr txBox="1"/>
          <p:nvPr/>
        </p:nvSpPr>
        <p:spPr>
          <a:xfrm>
            <a:off x="5429507" y="1316127"/>
            <a:ext cx="951791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400" i="0" u="none" strike="noStrike" cap="none" dirty="0" smtClean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IR </a:t>
            </a:r>
            <a:r>
              <a:rPr lang="zh-TW" altLang="en-US" sz="1400" i="0" u="none" strike="noStrike" cap="none" dirty="0" smtClean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接收器</a:t>
            </a:r>
            <a:endParaRPr lang="zh-TW" sz="1400" i="0" u="none" strike="noStrike" cap="none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357170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背面硬體配置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79512" y="3652800"/>
            <a:ext cx="1261064" cy="419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5 x USB 3.0 </a:t>
            </a:r>
            <a:r>
              <a:rPr lang="zh-TW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</a:rPr>
              <a:t>5G </a:t>
            </a:r>
            <a:r>
              <a:rPr lang="zh-TW" sz="14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Type-A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79512" y="3352396"/>
            <a:ext cx="13204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 x GbE LAN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203218" y="1696531"/>
            <a:ext cx="174338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USB 3.1 Gen2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10G Type-A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203218" y="2242681"/>
            <a:ext cx="180019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USB 3.1 Gen2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10G Type-C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203218" y="2817684"/>
            <a:ext cx="180019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動圈式 MIC 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Line out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612014" y="1659863"/>
            <a:ext cx="15841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PCIe 3.0 </a:t>
            </a:r>
            <a:r>
              <a:rPr lang="zh-TW" sz="1400" b="0" i="0" u="none" strike="noStrike" cap="none" dirty="0" smtClean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x</a:t>
            </a:r>
            <a:r>
              <a:rPr lang="en-US" altLang="zh-TW" sz="1400" b="0" i="0" u="none" strike="noStrike" cap="none" dirty="0" smtClean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8</a:t>
            </a:r>
            <a:endParaRPr lang="zh-TW" sz="1400" b="0" i="0" u="none" strike="noStrike" cap="none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7612014" y="2198706"/>
            <a:ext cx="144016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PCIe 3.0 x4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PCIe 2.0 x4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7663162" y="2787033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揚聲器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t="6920"/>
          <a:stretch/>
        </p:blipFill>
        <p:spPr>
          <a:xfrm>
            <a:off x="1635120" y="1364020"/>
            <a:ext cx="6536719" cy="380273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/>
          <p:nvPr/>
        </p:nvSpPr>
        <p:spPr>
          <a:xfrm>
            <a:off x="2254308" y="1697433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3362189" y="1697433"/>
            <a:ext cx="1456847" cy="295272"/>
          </a:xfrm>
          <a:prstGeom prst="rect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2809525" y="2664591"/>
            <a:ext cx="264592" cy="759907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3224024" y="3838996"/>
            <a:ext cx="207248" cy="8980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224024" y="3217250"/>
            <a:ext cx="483578" cy="621744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4271453" y="4029562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217" name="Shape 217"/>
          <p:cNvCxnSpPr/>
          <p:nvPr/>
        </p:nvCxnSpPr>
        <p:spPr>
          <a:xfrm>
            <a:off x="1596953" y="3935282"/>
            <a:ext cx="1594799" cy="402899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18" name="Shape 218"/>
          <p:cNvCxnSpPr/>
          <p:nvPr/>
        </p:nvCxnSpPr>
        <p:spPr>
          <a:xfrm>
            <a:off x="1598358" y="3523878"/>
            <a:ext cx="1606199" cy="95699"/>
          </a:xfrm>
          <a:prstGeom prst="bentConnector3">
            <a:avLst>
              <a:gd name="adj1" fmla="val 49996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19" name="Shape 219"/>
          <p:cNvCxnSpPr/>
          <p:nvPr/>
        </p:nvCxnSpPr>
        <p:spPr>
          <a:xfrm>
            <a:off x="1901074" y="1992707"/>
            <a:ext cx="1684500" cy="1086300"/>
          </a:xfrm>
          <a:prstGeom prst="bentConnector3">
            <a:avLst>
              <a:gd name="adj1" fmla="val 107151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0" name="Shape 220"/>
          <p:cNvCxnSpPr/>
          <p:nvPr/>
        </p:nvCxnSpPr>
        <p:spPr>
          <a:xfrm>
            <a:off x="1946605" y="3040671"/>
            <a:ext cx="862800" cy="599"/>
          </a:xfrm>
          <a:prstGeom prst="bentConnector3">
            <a:avLst>
              <a:gd name="adj1" fmla="val 50007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21" name="Shape 221"/>
          <p:cNvSpPr/>
          <p:nvPr/>
        </p:nvSpPr>
        <p:spPr>
          <a:xfrm>
            <a:off x="3218205" y="2940516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3362189" y="2940921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6824442" y="4029562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224" name="Shape 224"/>
          <p:cNvCxnSpPr/>
          <p:nvPr/>
        </p:nvCxnSpPr>
        <p:spPr>
          <a:xfrm>
            <a:off x="1901074" y="2578066"/>
            <a:ext cx="1303500" cy="500699"/>
          </a:xfrm>
          <a:prstGeom prst="bentConnector3">
            <a:avLst>
              <a:gd name="adj1" fmla="val 95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25" name="Shape 225"/>
          <p:cNvSpPr/>
          <p:nvPr/>
        </p:nvSpPr>
        <p:spPr>
          <a:xfrm>
            <a:off x="3224024" y="2664591"/>
            <a:ext cx="361537" cy="27633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6" name="Shape 226"/>
          <p:cNvCxnSpPr/>
          <p:nvPr/>
        </p:nvCxnSpPr>
        <p:spPr>
          <a:xfrm rot="10800000">
            <a:off x="2705979" y="2250015"/>
            <a:ext cx="4984499" cy="210300"/>
          </a:xfrm>
          <a:prstGeom prst="bentConnector3">
            <a:avLst>
              <a:gd name="adj1" fmla="val 100097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7" name="Shape 227"/>
          <p:cNvCxnSpPr/>
          <p:nvPr/>
        </p:nvCxnSpPr>
        <p:spPr>
          <a:xfrm flipH="1">
            <a:off x="4570871" y="2939700"/>
            <a:ext cx="3125100" cy="1081799"/>
          </a:xfrm>
          <a:prstGeom prst="bentConnector3">
            <a:avLst>
              <a:gd name="adj1" fmla="val 19646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8" name="Shape 228"/>
          <p:cNvCxnSpPr/>
          <p:nvPr/>
        </p:nvCxnSpPr>
        <p:spPr>
          <a:xfrm flipH="1">
            <a:off x="4819038" y="1818696"/>
            <a:ext cx="2876932" cy="22330"/>
          </a:xfrm>
          <a:prstGeom prst="straightConnector1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568" y="4123657"/>
            <a:ext cx="1423662" cy="88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0796" y="4123657"/>
            <a:ext cx="1423662" cy="88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Shape 235"/>
          <p:cNvGrpSpPr/>
          <p:nvPr/>
        </p:nvGrpSpPr>
        <p:grpSpPr>
          <a:xfrm>
            <a:off x="0" y="1071550"/>
            <a:ext cx="3715196" cy="3906344"/>
            <a:chOff x="0" y="1071550"/>
            <a:chExt cx="3715196" cy="3906344"/>
          </a:xfrm>
        </p:grpSpPr>
        <p:pic>
          <p:nvPicPr>
            <p:cNvPr id="236" name="Shape 236"/>
            <p:cNvPicPr preferRelativeResize="0"/>
            <p:nvPr/>
          </p:nvPicPr>
          <p:blipFill rotWithShape="1">
            <a:blip r:embed="rId3">
              <a:alphaModFix/>
            </a:blip>
            <a:srcRect l="43058" t="20870" r="1" b="3184"/>
            <a:stretch/>
          </p:blipFill>
          <p:spPr>
            <a:xfrm>
              <a:off x="0" y="1071550"/>
              <a:ext cx="3715196" cy="390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Shape 237"/>
            <p:cNvSpPr/>
            <p:nvPr/>
          </p:nvSpPr>
          <p:spPr>
            <a:xfrm>
              <a:off x="569850" y="1693267"/>
              <a:ext cx="1265846" cy="29719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928" y="10275"/>
                  </a:moveTo>
                  <a:cubicBezTo>
                    <a:pt x="36544" y="7110"/>
                    <a:pt x="69724" y="1793"/>
                    <a:pt x="87927" y="0"/>
                  </a:cubicBezTo>
                  <a:cubicBezTo>
                    <a:pt x="103158" y="3587"/>
                    <a:pt x="105612" y="2381"/>
                    <a:pt x="120000" y="6160"/>
                  </a:cubicBezTo>
                  <a:cubicBezTo>
                    <a:pt x="119752" y="36248"/>
                    <a:pt x="119504" y="68552"/>
                    <a:pt x="119256" y="98640"/>
                  </a:cubicBezTo>
                  <a:cubicBezTo>
                    <a:pt x="94693" y="115877"/>
                    <a:pt x="82020" y="117921"/>
                    <a:pt x="64889" y="119965"/>
                  </a:cubicBezTo>
                  <a:cubicBezTo>
                    <a:pt x="47843" y="120242"/>
                    <a:pt x="44918" y="118937"/>
                    <a:pt x="10780" y="113517"/>
                  </a:cubicBezTo>
                  <a:cubicBezTo>
                    <a:pt x="10484" y="100156"/>
                    <a:pt x="10040" y="87659"/>
                    <a:pt x="9893" y="73435"/>
                  </a:cubicBezTo>
                  <a:cubicBezTo>
                    <a:pt x="9745" y="59210"/>
                    <a:pt x="11107" y="37273"/>
                    <a:pt x="9893" y="28171"/>
                  </a:cubicBezTo>
                  <a:cubicBezTo>
                    <a:pt x="9893" y="19097"/>
                    <a:pt x="-1774" y="21341"/>
                    <a:pt x="231" y="18991"/>
                  </a:cubicBezTo>
                  <a:cubicBezTo>
                    <a:pt x="8926" y="18858"/>
                    <a:pt x="7312" y="13441"/>
                    <a:pt x="21928" y="10275"/>
                  </a:cubicBezTo>
                  <a:close/>
                </a:path>
              </a:pathLst>
            </a:custGeom>
            <a:solidFill>
              <a:srgbClr val="31EAFE">
                <a:alpha val="38039"/>
              </a:srgbClr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11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FFFFFF"/>
                </a:solidFill>
                <a:cs typeface="Arial"/>
                <a:sym typeface="Arial"/>
              </a:rPr>
              <a:t>內部硬體配置</a:t>
            </a:r>
          </a:p>
        </p:txBody>
      </p:sp>
      <p:sp>
        <p:nvSpPr>
          <p:cNvPr id="18" name="文字版面配置區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39" name="Shape 239"/>
          <p:cNvSpPr txBox="1"/>
          <p:nvPr/>
        </p:nvSpPr>
        <p:spPr>
          <a:xfrm>
            <a:off x="3419871" y="4227932"/>
            <a:ext cx="230905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雙風扇</a:t>
            </a:r>
            <a:r>
              <a:rPr lang="zh-TW" sz="1400" b="1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散熱模組 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3714744" y="2768900"/>
            <a:ext cx="2000262" cy="10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</a:t>
            </a:r>
            <a:r>
              <a:rPr lang="zh-TW" sz="1800" b="1" i="0" u="none" strike="noStrike" cap="none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M.2 </a:t>
            </a:r>
            <a:r>
              <a:rPr lang="zh-TW" sz="1400" b="1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22110/2280/2260/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2242 SATA SSD 插槽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3714744" y="1491629"/>
            <a:ext cx="1938735" cy="830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 x DDR4 UDIMM RAM 插槽, 最高達 </a:t>
            </a:r>
            <a:r>
              <a:rPr lang="zh-TW" sz="2000" b="1" i="0" u="none" strike="noStrike" cap="none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64GB</a:t>
            </a:r>
          </a:p>
        </p:txBody>
      </p:sp>
      <p:cxnSp>
        <p:nvCxnSpPr>
          <p:cNvPr id="242" name="Shape 242"/>
          <p:cNvCxnSpPr/>
          <p:nvPr/>
        </p:nvCxnSpPr>
        <p:spPr>
          <a:xfrm rot="10800000">
            <a:off x="1646331" y="4436117"/>
            <a:ext cx="1773540" cy="0"/>
          </a:xfrm>
          <a:prstGeom prst="straightConnector1">
            <a:avLst/>
          </a:prstGeom>
          <a:noFill/>
          <a:ln w="1905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Shape 243"/>
          <p:cNvSpPr txBox="1"/>
          <p:nvPr/>
        </p:nvSpPr>
        <p:spPr>
          <a:xfrm>
            <a:off x="9841996" y="196118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Shape 244"/>
          <p:cNvGrpSpPr/>
          <p:nvPr/>
        </p:nvGrpSpPr>
        <p:grpSpPr>
          <a:xfrm>
            <a:off x="4788022" y="1073995"/>
            <a:ext cx="4359035" cy="3242827"/>
            <a:chOff x="4788022" y="1073995"/>
            <a:chExt cx="4359035" cy="3242827"/>
          </a:xfrm>
        </p:grpSpPr>
        <p:cxnSp>
          <p:nvCxnSpPr>
            <p:cNvPr id="245" name="Shape 245"/>
            <p:cNvCxnSpPr/>
            <p:nvPr/>
          </p:nvCxnSpPr>
          <p:spPr>
            <a:xfrm flipH="1">
              <a:off x="5508103" y="3435846"/>
              <a:ext cx="864095" cy="10017"/>
            </a:xfrm>
            <a:prstGeom prst="straightConnector1">
              <a:avLst/>
            </a:prstGeom>
            <a:noFill/>
            <a:ln w="19050" cap="flat" cmpd="sng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Shape 246"/>
            <p:cNvCxnSpPr/>
            <p:nvPr/>
          </p:nvCxnSpPr>
          <p:spPr>
            <a:xfrm rot="10800000">
              <a:off x="4788022" y="2139700"/>
              <a:ext cx="2664295" cy="0"/>
            </a:xfrm>
            <a:prstGeom prst="straightConnector1">
              <a:avLst/>
            </a:prstGeom>
            <a:noFill/>
            <a:ln w="19050" cap="flat" cmpd="sng">
              <a:solidFill>
                <a:srgbClr val="FDA73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7" name="Shape 247"/>
            <p:cNvGrpSpPr/>
            <p:nvPr/>
          </p:nvGrpSpPr>
          <p:grpSpPr>
            <a:xfrm>
              <a:off x="5735932" y="1073995"/>
              <a:ext cx="3411126" cy="3242827"/>
              <a:chOff x="5735932" y="1073995"/>
              <a:chExt cx="3411126" cy="3242827"/>
            </a:xfrm>
          </p:grpSpPr>
          <p:pic>
            <p:nvPicPr>
              <p:cNvPr id="248" name="Shape 248"/>
              <p:cNvPicPr preferRelativeResize="0"/>
              <p:nvPr/>
            </p:nvPicPr>
            <p:blipFill rotWithShape="1">
              <a:blip r:embed="rId4">
                <a:alphaModFix/>
              </a:blip>
              <a:srcRect t="6780" r="29152"/>
              <a:stretch/>
            </p:blipFill>
            <p:spPr>
              <a:xfrm>
                <a:off x="5735932" y="1073995"/>
                <a:ext cx="3411126" cy="32428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9" name="Shape 249"/>
              <p:cNvSpPr/>
              <p:nvPr/>
            </p:nvSpPr>
            <p:spPr>
              <a:xfrm>
                <a:off x="7380310" y="1923675"/>
                <a:ext cx="504056" cy="2016224"/>
              </a:xfrm>
              <a:prstGeom prst="rect">
                <a:avLst/>
              </a:prstGeom>
              <a:gradFill>
                <a:gsLst>
                  <a:gs pos="0">
                    <a:srgbClr val="FFAE23">
                      <a:alpha val="36862"/>
                    </a:srgbClr>
                  </a:gs>
                  <a:gs pos="100000">
                    <a:srgbClr val="FFCE6C">
                      <a:alpha val="36862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39999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6372198" y="2355725"/>
                <a:ext cx="722704" cy="1642270"/>
              </a:xfrm>
              <a:prstGeom prst="rect">
                <a:avLst/>
              </a:prstGeom>
              <a:solidFill>
                <a:srgbClr val="E500EA">
                  <a:alpha val="32941"/>
                </a:srgbClr>
              </a:solidFill>
              <a:ln>
                <a:noFill/>
              </a:ln>
              <a:effectLst>
                <a:outerShdw blurRad="39999" dist="23000" dir="5400000" rotWithShape="0">
                  <a:srgbClr val="000000">
                    <a:alpha val="34117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Shape 255"/>
          <p:cNvGrpSpPr/>
          <p:nvPr/>
        </p:nvGrpSpPr>
        <p:grpSpPr>
          <a:xfrm>
            <a:off x="-171445" y="1104383"/>
            <a:ext cx="3663328" cy="4011909"/>
            <a:chOff x="-171445" y="1104383"/>
            <a:chExt cx="3663328" cy="4011909"/>
          </a:xfrm>
        </p:grpSpPr>
        <p:grpSp>
          <p:nvGrpSpPr>
            <p:cNvPr id="256" name="Shape 256"/>
            <p:cNvGrpSpPr/>
            <p:nvPr/>
          </p:nvGrpSpPr>
          <p:grpSpPr>
            <a:xfrm>
              <a:off x="-171445" y="1104383"/>
              <a:ext cx="3663328" cy="4011909"/>
              <a:chOff x="-171445" y="1104383"/>
              <a:chExt cx="3663328" cy="4011909"/>
            </a:xfrm>
          </p:grpSpPr>
          <p:pic>
            <p:nvPicPr>
              <p:cNvPr id="257" name="Shape 25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71445" y="1104383"/>
                <a:ext cx="3663328" cy="40119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8" name="Shape 258"/>
              <p:cNvSpPr txBox="1"/>
              <p:nvPr/>
            </p:nvSpPr>
            <p:spPr>
              <a:xfrm rot="-1489010">
                <a:off x="2200074" y="2509372"/>
                <a:ext cx="91723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zh-TW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117</a:t>
                </a:r>
                <a:r>
                  <a:rPr lang="zh-TW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259" name="Shape 259"/>
              <p:cNvSpPr txBox="1"/>
              <p:nvPr/>
            </p:nvSpPr>
            <p:spPr>
              <a:xfrm rot="-5400000">
                <a:off x="-82796" y="1557446"/>
                <a:ext cx="78899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zh-TW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40</a:t>
                </a:r>
                <a:r>
                  <a:rPr lang="zh-TW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260" name="Shape 260"/>
              <p:cNvSpPr txBox="1"/>
              <p:nvPr/>
            </p:nvSpPr>
            <p:spPr>
              <a:xfrm rot="1897939">
                <a:off x="1789196" y="1504612"/>
                <a:ext cx="917238" cy="369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zh-TW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261</a:t>
                </a:r>
                <a:r>
                  <a:rPr lang="zh-TW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</p:grpSp>
        <p:sp>
          <p:nvSpPr>
            <p:cNvPr id="261" name="Shape 261"/>
            <p:cNvSpPr txBox="1"/>
            <p:nvPr/>
          </p:nvSpPr>
          <p:spPr>
            <a:xfrm rot="1894174">
              <a:off x="1370065" y="1933147"/>
              <a:ext cx="7713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TS-677</a:t>
              </a:r>
            </a:p>
          </p:txBody>
        </p:sp>
      </p:grpSp>
      <p:grpSp>
        <p:nvGrpSpPr>
          <p:cNvPr id="262" name="Shape 262"/>
          <p:cNvGrpSpPr/>
          <p:nvPr/>
        </p:nvGrpSpPr>
        <p:grpSpPr>
          <a:xfrm>
            <a:off x="3518644" y="1439187"/>
            <a:ext cx="3386726" cy="3677101"/>
            <a:chOff x="3518644" y="1439187"/>
            <a:chExt cx="3386726" cy="3677101"/>
          </a:xfrm>
        </p:grpSpPr>
        <p:pic>
          <p:nvPicPr>
            <p:cNvPr id="263" name="Shape 2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18644" y="1439187"/>
              <a:ext cx="3357612" cy="3677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Shape 264"/>
            <p:cNvSpPr txBox="1"/>
            <p:nvPr/>
          </p:nvSpPr>
          <p:spPr>
            <a:xfrm rot="-1581078">
              <a:off x="5953820" y="2750638"/>
              <a:ext cx="917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122</a:t>
              </a: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265" name="Shape 265"/>
            <p:cNvSpPr txBox="1"/>
            <p:nvPr/>
          </p:nvSpPr>
          <p:spPr>
            <a:xfrm rot="-5400000">
              <a:off x="3531137" y="1839046"/>
              <a:ext cx="788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266" name="Shape 266"/>
            <p:cNvSpPr txBox="1"/>
            <p:nvPr/>
          </p:nvSpPr>
          <p:spPr>
            <a:xfrm rot="1646632">
              <a:off x="5363157" y="1857981"/>
              <a:ext cx="917236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266</a:t>
              </a: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267" name="Shape 267"/>
            <p:cNvSpPr txBox="1"/>
            <p:nvPr/>
          </p:nvSpPr>
          <p:spPr>
            <a:xfrm rot="1894174">
              <a:off x="4610381" y="2131972"/>
              <a:ext cx="1218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TS-877/1277</a:t>
              </a:r>
            </a:p>
          </p:txBody>
        </p:sp>
      </p:grpSp>
      <p:sp>
        <p:nvSpPr>
          <p:cNvPr id="268" name="Shape 268"/>
          <p:cNvSpPr/>
          <p:nvPr/>
        </p:nvSpPr>
        <p:spPr>
          <a:xfrm>
            <a:off x="3275856" y="3219822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4901"/>
                </a:srgbClr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51517" y="4155926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4901"/>
                </a:srgbClr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3275856" y="4155926"/>
            <a:ext cx="1656183" cy="84585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4901"/>
                </a:srgbClr>
              </a:gs>
              <a:gs pos="35000">
                <a:srgbClr val="FFDCA3">
                  <a:alpha val="94901"/>
                </a:srgbClr>
              </a:gs>
              <a:gs pos="100000">
                <a:srgbClr val="FFF1D8">
                  <a:alpha val="94901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6862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311700" y="357169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桌機級顯卡，</a:t>
            </a:r>
            <a:r>
              <a:rPr lang="zh-TW" sz="40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打造多媒體性</a:t>
            </a:r>
            <a:r>
              <a:rPr lang="zh-TW" dirty="0">
                <a:solidFill>
                  <a:srgbClr val="FFFFFF"/>
                </a:solidFill>
                <a:cs typeface="Arial"/>
                <a:sym typeface="Arial"/>
              </a:rPr>
              <a:t>能怪獸</a:t>
            </a:r>
          </a:p>
        </p:txBody>
      </p:sp>
      <p:pic>
        <p:nvPicPr>
          <p:cNvPr id="272" name="Shape 272" descr="\\Marketing\Marketing\To Cynthia\x77 PPT\顯卡\msi GTX 1050 Ti 半高顯卡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7532">
            <a:off x="6722126" y="989201"/>
            <a:ext cx="2251460" cy="211034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>
            <a:off x="251517" y="4219803"/>
            <a:ext cx="1728191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250W</a:t>
            </a:r>
            <a:r>
              <a:rPr lang="zh-TW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</p:txBody>
      </p:sp>
      <p:sp>
        <p:nvSpPr>
          <p:cNvPr id="274" name="Shape 274"/>
          <p:cNvSpPr/>
          <p:nvPr/>
        </p:nvSpPr>
        <p:spPr>
          <a:xfrm>
            <a:off x="2843808" y="4219803"/>
            <a:ext cx="2520279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450W</a:t>
            </a:r>
            <a:r>
              <a:rPr lang="zh-TW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TS-877</a:t>
            </a:r>
          </a:p>
        </p:txBody>
      </p:sp>
      <p:sp>
        <p:nvSpPr>
          <p:cNvPr id="275" name="Shape 275"/>
          <p:cNvSpPr/>
          <p:nvPr/>
        </p:nvSpPr>
        <p:spPr>
          <a:xfrm>
            <a:off x="3275856" y="3283698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550W</a:t>
            </a:r>
            <a:r>
              <a:rPr lang="zh-TW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zh-TW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TS-1277</a:t>
            </a:r>
          </a:p>
        </p:txBody>
      </p:sp>
      <p:sp>
        <p:nvSpPr>
          <p:cNvPr id="276" name="Shape 276"/>
          <p:cNvSpPr txBox="1"/>
          <p:nvPr/>
        </p:nvSpPr>
        <p:spPr>
          <a:xfrm rot="-623961">
            <a:off x="7689268" y="2312248"/>
            <a:ext cx="1155073" cy="366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GTX 1050Ti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Shape 281"/>
          <p:cNvGrpSpPr/>
          <p:nvPr/>
        </p:nvGrpSpPr>
        <p:grpSpPr>
          <a:xfrm>
            <a:off x="0" y="2318591"/>
            <a:ext cx="8512232" cy="2753489"/>
            <a:chOff x="0" y="2283716"/>
            <a:chExt cx="8512232" cy="2753489"/>
          </a:xfrm>
        </p:grpSpPr>
        <p:pic>
          <p:nvPicPr>
            <p:cNvPr id="282" name="Shape 282"/>
            <p:cNvPicPr preferRelativeResize="0"/>
            <p:nvPr/>
          </p:nvPicPr>
          <p:blipFill rotWithShape="1">
            <a:blip r:embed="rId3">
              <a:alphaModFix/>
            </a:blip>
            <a:srcRect t="1875" b="28226"/>
            <a:stretch/>
          </p:blipFill>
          <p:spPr>
            <a:xfrm>
              <a:off x="0" y="2283716"/>
              <a:ext cx="8512232" cy="268573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283" name="Shape 283" descr="Linux Station.png"/>
            <p:cNvPicPr preferRelativeResize="0"/>
            <p:nvPr/>
          </p:nvPicPr>
          <p:blipFill rotWithShape="1">
            <a:blip r:embed="rId4">
              <a:alphaModFix/>
            </a:blip>
            <a:srcRect r="22079" b="14309"/>
            <a:stretch/>
          </p:blipFill>
          <p:spPr>
            <a:xfrm>
              <a:off x="3923928" y="3752064"/>
              <a:ext cx="2124032" cy="1274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34941" y="4095535"/>
              <a:ext cx="1602927" cy="50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50964" y="4505692"/>
              <a:ext cx="543104" cy="45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Shape 286"/>
            <p:cNvPicPr preferRelativeResize="0"/>
            <p:nvPr/>
          </p:nvPicPr>
          <p:blipFill rotWithShape="1">
            <a:blip r:embed="rId7">
              <a:alphaModFix/>
            </a:blip>
            <a:srcRect t="10622"/>
            <a:stretch/>
          </p:blipFill>
          <p:spPr>
            <a:xfrm>
              <a:off x="5172042" y="4095535"/>
              <a:ext cx="1666526" cy="9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3999" y="4470241"/>
              <a:ext cx="566964" cy="56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336405" y="4488671"/>
              <a:ext cx="1080375" cy="480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Shape 290"/>
          <p:cNvSpPr/>
          <p:nvPr/>
        </p:nvSpPr>
        <p:spPr>
          <a:xfrm>
            <a:off x="156264" y="1108419"/>
            <a:ext cx="8076724" cy="6060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zh-TW" sz="18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Virtualization Station (虛擬機工作站): 支援 </a:t>
            </a:r>
            <a:r>
              <a:rPr lang="zh-TW" sz="1800" b="1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AMD</a:t>
            </a:r>
            <a:r>
              <a:rPr lang="zh-TW" sz="18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&amp; </a:t>
            </a:r>
            <a:r>
              <a:rPr lang="zh-TW" sz="1800" b="1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NVIDIA</a:t>
            </a:r>
            <a:r>
              <a:rPr lang="zh-TW" sz="18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顯卡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zh-TW" sz="1800" b="0" i="0" u="none" strike="noStrike" cap="none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HybridDesk Station, Linux Station, 硬體加速轉檔: </a:t>
            </a:r>
          </a:p>
        </p:txBody>
      </p:sp>
      <p:pic>
        <p:nvPicPr>
          <p:cNvPr id="291" name="Shape 291" descr="QTS-4.3.4-全新支援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71814" y="1999950"/>
            <a:ext cx="2472594" cy="571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 rot="-614">
            <a:off x="6077821" y="2226918"/>
            <a:ext cx="1679399" cy="3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QTS 4.3.4 </a:t>
            </a:r>
            <a:r>
              <a:rPr lang="zh-TW" sz="12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全新支援!</a:t>
            </a:r>
          </a:p>
        </p:txBody>
      </p:sp>
      <p:sp>
        <p:nvSpPr>
          <p:cNvPr id="293" name="Shape 293"/>
          <p:cNvSpPr/>
          <p:nvPr/>
        </p:nvSpPr>
        <p:spPr>
          <a:xfrm>
            <a:off x="495804" y="1928808"/>
            <a:ext cx="8076724" cy="1015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zh-TW" sz="1800" b="1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NVIDIA</a:t>
            </a:r>
            <a:r>
              <a:rPr lang="zh-TW" sz="1800" b="0" i="0" u="none" strike="noStrike" cap="none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GTX 1050/1060/1070 &amp; P2000 顯卡</a:t>
            </a:r>
          </a:p>
        </p:txBody>
      </p:sp>
      <p:sp>
        <p:nvSpPr>
          <p:cNvPr id="3" name="矩形 2"/>
          <p:cNvSpPr/>
          <p:nvPr/>
        </p:nvSpPr>
        <p:spPr>
          <a:xfrm>
            <a:off x="539552" y="339502"/>
            <a:ext cx="8136904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zh-TW" sz="4000" dirty="0">
                <a:solidFill>
                  <a:srgbClr val="FFFFFF"/>
                </a:solidFill>
              </a:rPr>
              <a:t>GPU Passthrough &amp; QTS </a:t>
            </a:r>
            <a:r>
              <a:rPr lang="zh-TW" altLang="zh-TW" sz="4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活用術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847</Words>
  <Application>Microsoft Macintosh PowerPoint</Application>
  <PresentationFormat>On-screen Show (16:9)</PresentationFormat>
  <Paragraphs>192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Microsoft JhengHei</vt:lpstr>
      <vt:lpstr>Noto Sans Symbols</vt:lpstr>
      <vt:lpstr>Verdana</vt:lpstr>
      <vt:lpstr>微軟正黑體</vt:lpstr>
      <vt:lpstr>Arial</vt:lpstr>
      <vt:lpstr>Simple Light</vt:lpstr>
      <vt:lpstr>高達      核心爆發性能，幫企業快速、有效率地完成任務</vt:lpstr>
      <vt:lpstr>尊爵效能，僅65W TDP耗電量</vt:lpstr>
      <vt:lpstr>迅捷、聰明的幫您完成任務</vt:lpstr>
      <vt:lpstr>相容 10GBASE-T 與 SFP+ 網路介面卡</vt:lpstr>
      <vt:lpstr>正面硬體配置</vt:lpstr>
      <vt:lpstr>背面硬體配置</vt:lpstr>
      <vt:lpstr>內部硬體配置</vt:lpstr>
      <vt:lpstr>桌機級顯卡，打造多媒體性能怪獸</vt:lpstr>
      <vt:lpstr>PowerPoint Presentation</vt:lpstr>
      <vt:lpstr>TS-1277 即時展示</vt:lpstr>
      <vt:lpstr>10 月與你不見不散</vt:lpstr>
      <vt:lpstr>PowerPoint Presentation</vt:lpstr>
      <vt:lpstr>360 度全景攝錄蔚為風潮</vt:lpstr>
      <vt:lpstr>什麼是360度全景(Panorama)相片及影片?</vt:lpstr>
      <vt:lpstr>熱門的 360 度相機</vt:lpstr>
      <vt:lpstr>QTS 4.3.4 支援 360 度相片影片格式</vt:lpstr>
      <vt:lpstr>觀賞 360 度全景相片影片</vt:lpstr>
      <vt:lpstr>360度 檔案格式</vt:lpstr>
      <vt:lpstr>支援 360 度瀏覽及播放的套件</vt:lpstr>
      <vt:lpstr>示範操作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Office</cp:lastModifiedBy>
  <cp:revision>19</cp:revision>
  <dcterms:modified xsi:type="dcterms:W3CDTF">2017-11-17T06:56:17Z</dcterms:modified>
</cp:coreProperties>
</file>