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22"/>
  </p:notesMasterIdLst>
  <p:sldIdLst>
    <p:sldId id="256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44" autoAdjust="0"/>
    <p:restoredTop sz="94676"/>
  </p:normalViewPr>
  <p:slideViewPr>
    <p:cSldViewPr snapToGrid="0" snapToObjects="1">
      <p:cViewPr varScale="1">
        <p:scale>
          <a:sx n="152" d="100"/>
          <a:sy n="152" d="100"/>
        </p:scale>
        <p:origin x="868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6985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15539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4114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59248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8" name="Shape 3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51599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0" name="Shape 3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7241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8" name="Shape 4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2077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9" name="Shape 4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3538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57949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73" name="Shape 4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074236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0" name="Shape 4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65550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1" name="Shape 5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84829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1169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4654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0334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2514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578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4787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6466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979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4637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5400" b="1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5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311700" y="1030770"/>
            <a:ext cx="2808000" cy="83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311700" y="1868272"/>
            <a:ext cx="2808000" cy="2700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8172300" cy="40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/>
        </p:nvSpPr>
        <p:spPr>
          <a:xfrm>
            <a:off x="4572000" y="1076820"/>
            <a:ext cx="4572000" cy="406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2"/>
          </p:nvPr>
        </p:nvSpPr>
        <p:spPr>
          <a:xfrm>
            <a:off x="4939500" y="1152061"/>
            <a:ext cx="3837000" cy="326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5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1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ctrTitle"/>
          </p:nvPr>
        </p:nvSpPr>
        <p:spPr>
          <a:xfrm>
            <a:off x="311708" y="121612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5400" b="1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ubTitle" idx="1"/>
          </p:nvPr>
        </p:nvSpPr>
        <p:spPr>
          <a:xfrm>
            <a:off x="311700" y="330567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11700" y="1030770"/>
            <a:ext cx="2807999" cy="83750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311700" y="1868272"/>
            <a:ext cx="2807999" cy="270072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762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8172306" cy="409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4572000" y="1076820"/>
            <a:ext cx="4572000" cy="406667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939500" y="1152061"/>
            <a:ext cx="3837000" cy="326711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rotWithShape="1"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358929"/>
            <a:ext cx="8520599" cy="65879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rotWithShape="1"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311700" y="358929"/>
            <a:ext cx="8520600" cy="65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-US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_5ZglWbgFPY" TargetMode="External"/><Relationship Id="rId5" Type="http://schemas.openxmlformats.org/officeDocument/2006/relationships/image" Target="../media/image26.png"/><Relationship Id="rId4" Type="http://schemas.openxmlformats.org/officeDocument/2006/relationships/hyperlink" Target="https://www.facebook.com/Utah3D.net/posts/10158038424420217:0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ctrTitle"/>
          </p:nvPr>
        </p:nvSpPr>
        <p:spPr>
          <a:xfrm>
            <a:off x="1000100" y="1571617"/>
            <a:ext cx="7143799" cy="171451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buSzPct val="25000"/>
            </a:pPr>
            <a:r>
              <a:rPr lang="en-US" dirty="0">
                <a:solidFill>
                  <a:srgbClr val="002060"/>
                </a:solidFill>
              </a:rPr>
              <a:t>TS-x77 </a:t>
            </a:r>
            <a:r>
              <a:rPr lang="ko-KR" altLang="en-US" dirty="0">
                <a:solidFill>
                  <a:srgbClr val="002060"/>
                </a:solidFill>
                <a:latin typeface="標楷體" panose="03000509000000000000" pitchFamily="65" charset="-120"/>
              </a:rPr>
              <a:t>시리즈</a:t>
            </a:r>
            <a:br>
              <a:rPr lang="en-US" sz="44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ko-KR" altLang="en-US" sz="2400" dirty="0">
                <a:solidFill>
                  <a:srgbClr val="002060"/>
                </a:solidFill>
              </a:rPr>
              <a:t>비즈니스 생산성을 대폭 향상시키는</a:t>
            </a:r>
            <a:br>
              <a:rPr lang="en-US" altLang="ko-KR" sz="2400" dirty="0">
                <a:solidFill>
                  <a:srgbClr val="002060"/>
                </a:solidFill>
              </a:rPr>
            </a:br>
            <a:r>
              <a:rPr lang="ko-KR" altLang="en-US" sz="2400" dirty="0">
                <a:solidFill>
                  <a:srgbClr val="002060"/>
                </a:solidFill>
              </a:rPr>
              <a:t>강력하고 효율적인 멀티코어 프로세싱</a:t>
            </a:r>
            <a:endParaRPr lang="en-US" sz="2400" b="1" i="0" u="none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Shape 100"/>
          <p:cNvSpPr txBox="1">
            <a:spLocks noGrp="1"/>
          </p:cNvSpPr>
          <p:nvPr>
            <p:ph type="subTitle" idx="1"/>
          </p:nvPr>
        </p:nvSpPr>
        <p:spPr>
          <a:xfrm>
            <a:off x="4499992" y="3291830"/>
            <a:ext cx="3062072" cy="57474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QNAP Systems, Inc.</a:t>
            </a:r>
          </a:p>
        </p:txBody>
      </p:sp>
      <p:pic>
        <p:nvPicPr>
          <p:cNvPr id="101" name="Shape 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098" y="3643319"/>
            <a:ext cx="1656183" cy="1035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11234" y="3643707"/>
            <a:ext cx="1666527" cy="104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77516" y="3643319"/>
            <a:ext cx="1667147" cy="1041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6">
            <a:alphaModFix/>
          </a:blip>
          <a:srcRect r="55426"/>
          <a:stretch/>
        </p:blipFill>
        <p:spPr>
          <a:xfrm>
            <a:off x="4579587" y="4071948"/>
            <a:ext cx="720079" cy="651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7">
            <a:alphaModFix/>
          </a:blip>
          <a:srcRect r="55426"/>
          <a:stretch/>
        </p:blipFill>
        <p:spPr>
          <a:xfrm>
            <a:off x="5276371" y="4071948"/>
            <a:ext cx="720079" cy="65121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Shape 106"/>
          <p:cNvSpPr txBox="1"/>
          <p:nvPr/>
        </p:nvSpPr>
        <p:spPr>
          <a:xfrm>
            <a:off x="629508" y="4662283"/>
            <a:ext cx="771364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TS-677</a:t>
            </a:r>
          </a:p>
        </p:txBody>
      </p:sp>
      <p:sp>
        <p:nvSpPr>
          <p:cNvPr id="107" name="Shape 107"/>
          <p:cNvSpPr txBox="1"/>
          <p:nvPr/>
        </p:nvSpPr>
        <p:spPr>
          <a:xfrm>
            <a:off x="1828001" y="4667551"/>
            <a:ext cx="771364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TS-877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3319923" y="4662283"/>
            <a:ext cx="873267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TS-1277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/>
          <p:nvPr/>
        </p:nvSpPr>
        <p:spPr>
          <a:xfrm>
            <a:off x="1191136" y="1629773"/>
            <a:ext cx="7143799" cy="171451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ko-KR" altLang="zh-TW" sz="5400" b="1" dirty="0">
                <a:solidFill>
                  <a:srgbClr val="002060"/>
                </a:solidFill>
              </a:rPr>
              <a:t>360° 파노라마 사진 </a:t>
            </a:r>
            <a:br>
              <a:rPr lang="en-US" altLang="ko-KR" sz="5400" b="1" dirty="0">
                <a:solidFill>
                  <a:srgbClr val="002060"/>
                </a:solidFill>
              </a:rPr>
            </a:br>
            <a:r>
              <a:rPr lang="ko-KR" altLang="zh-TW" sz="5400" b="1" dirty="0">
                <a:solidFill>
                  <a:srgbClr val="002060"/>
                </a:solidFill>
              </a:rPr>
              <a:t>&amp; 비디오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375" name="Shape 375"/>
          <p:cNvSpPr txBox="1"/>
          <p:nvPr/>
        </p:nvSpPr>
        <p:spPr>
          <a:xfrm>
            <a:off x="2997763" y="3319301"/>
            <a:ext cx="3062072" cy="57474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QNAP Systems, Inc.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ko-KR" altLang="zh-TW" dirty="0"/>
              <a:t>360° 미디어 감상의 최신 트렌드</a:t>
            </a:r>
            <a:endParaRPr lang="en-US" sz="32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Shape 381"/>
          <p:cNvSpPr txBox="1">
            <a:spLocks noGrp="1"/>
          </p:cNvSpPr>
          <p:nvPr>
            <p:ph type="body" idx="1"/>
          </p:nvPr>
        </p:nvSpPr>
        <p:spPr>
          <a:xfrm>
            <a:off x="70162" y="1269999"/>
            <a:ext cx="8880000" cy="329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>
              <a:lnSpc>
                <a:spcPct val="60000"/>
              </a:lnSpc>
              <a:spcAft>
                <a:spcPts val="0"/>
              </a:spcAft>
            </a:pPr>
            <a:r>
              <a:rPr lang="ko-KR" altLang="en-US" dirty="0"/>
              <a:t>다양한</a:t>
            </a:r>
            <a:r>
              <a:rPr lang="ko-KR" altLang="zh-TW" dirty="0"/>
              <a:t> 장치들이 360° 사진 또는 비디오 촬영 지원</a:t>
            </a:r>
            <a:endParaRPr lang="en-US"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>
              <a:lnSpc>
                <a:spcPct val="60000"/>
              </a:lnSpc>
              <a:spcBef>
                <a:spcPts val="1600"/>
              </a:spcBef>
              <a:spcAft>
                <a:spcPts val="0"/>
              </a:spcAft>
            </a:pPr>
            <a:r>
              <a:rPr lang="ko-KR" altLang="zh-TW" dirty="0"/>
              <a:t>유명 웹사이트들이 360° 파노라마 사진 또는 비디오 재생 지원</a:t>
            </a:r>
            <a:endParaRPr lang="en-US"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2" name="Shape 3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37099" y="2254601"/>
            <a:ext cx="1333500" cy="13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Shape 383"/>
          <p:cNvSpPr txBox="1"/>
          <p:nvPr/>
        </p:nvSpPr>
        <p:spPr>
          <a:xfrm>
            <a:off x="6884696" y="3427446"/>
            <a:ext cx="1719000" cy="719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00A6"/>
              </a:buClr>
              <a:buSzPct val="25000"/>
              <a:buFont typeface="Arial"/>
              <a:buNone/>
            </a:pPr>
            <a:r>
              <a:rPr lang="en-US" sz="1950" b="1" i="0" u="none" strike="noStrike" cap="none">
                <a:solidFill>
                  <a:srgbClr val="3000A6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Garmin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00A6"/>
              </a:buClr>
              <a:buSzPct val="25000"/>
              <a:buFont typeface="Arial"/>
              <a:buNone/>
            </a:pPr>
            <a:r>
              <a:rPr lang="en-US" sz="1950" b="1" i="0" u="none" strike="noStrike" cap="none">
                <a:solidFill>
                  <a:srgbClr val="3000A6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VIRB</a:t>
            </a:r>
            <a:r>
              <a:rPr lang="en-US" sz="1950" b="1" i="0" u="none" strike="noStrike" cap="none" baseline="30000">
                <a:solidFill>
                  <a:srgbClr val="3000A6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®</a:t>
            </a:r>
            <a:r>
              <a:rPr lang="en-US" sz="1950" b="1" i="0" u="none" strike="noStrike" cap="none">
                <a:solidFill>
                  <a:srgbClr val="3000A6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360</a:t>
            </a:r>
          </a:p>
        </p:txBody>
      </p:sp>
      <p:pic>
        <p:nvPicPr>
          <p:cNvPr id="384" name="Shape 38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4524" y="2190850"/>
            <a:ext cx="2767499" cy="22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Shape 385"/>
          <p:cNvSpPr txBox="1"/>
          <p:nvPr/>
        </p:nvSpPr>
        <p:spPr>
          <a:xfrm>
            <a:off x="389537" y="4451650"/>
            <a:ext cx="1860900" cy="376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00A6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3000A6"/>
                </a:solidFill>
                <a:latin typeface="Arial"/>
                <a:ea typeface="Arial"/>
                <a:cs typeface="Arial"/>
                <a:sym typeface="Arial"/>
              </a:rPr>
              <a:t>YouTube</a:t>
            </a:r>
          </a:p>
        </p:txBody>
      </p:sp>
      <p:sp>
        <p:nvSpPr>
          <p:cNvPr id="386" name="Shape 386"/>
          <p:cNvSpPr txBox="1"/>
          <p:nvPr/>
        </p:nvSpPr>
        <p:spPr>
          <a:xfrm>
            <a:off x="3875500" y="4451651"/>
            <a:ext cx="1860900" cy="43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00A6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3000A6"/>
                </a:solidFill>
                <a:latin typeface="Arial"/>
                <a:ea typeface="Arial"/>
                <a:cs typeface="Arial"/>
                <a:sym typeface="Arial"/>
              </a:rPr>
              <a:t>Facebook</a:t>
            </a:r>
          </a:p>
        </p:txBody>
      </p:sp>
      <p:sp>
        <p:nvSpPr>
          <p:cNvPr id="387" name="Shape 387" descr="[展覽]威強電-台北國際自動化工業大展 360度影片導覽 跟著導覽老師Morris的腳步 動動你的滑鼠，隨意翻轉畫面 享受360度的導覽體驗吧！  展覽時間：2017.09.06-09.09 展覽地點：南港展覽館4樓 威強電位置：L912  詳細內容請看IEI 小學堂的導覽介紹：https://goo.gl/VZS3yP 👩‍💻課程回顧(YouTube 1080P)：https://goo.gl/jBKr9N  聯絡威強電：https://goo.gl/ahGrCq  如果你喜歡我們的影片🎥歡迎 按讚給我們鼓勵👍 留言跟我們互動💬 分享讓更多人看見📢" title="IEI威強電-2017台北國際自動化工業大展 360影片導覽">
            <a:hlinkClick r:id="rId6"/>
          </p:cNvPr>
          <p:cNvSpPr/>
          <p:nvPr/>
        </p:nvSpPr>
        <p:spPr>
          <a:xfrm>
            <a:off x="435325" y="2190850"/>
            <a:ext cx="3014408" cy="2260800"/>
          </a:xfrm>
          <a:prstGeom prst="rect">
            <a:avLst/>
          </a:prstGeom>
          <a:blipFill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Shape 392"/>
          <p:cNvGrpSpPr/>
          <p:nvPr/>
        </p:nvGrpSpPr>
        <p:grpSpPr>
          <a:xfrm>
            <a:off x="404518" y="1985290"/>
            <a:ext cx="2182800" cy="2192714"/>
            <a:chOff x="220682" y="1983725"/>
            <a:chExt cx="2182800" cy="2192714"/>
          </a:xfrm>
        </p:grpSpPr>
        <p:pic>
          <p:nvPicPr>
            <p:cNvPr id="393" name="Shape 39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0282" y="2033239"/>
              <a:ext cx="2143200" cy="214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4" name="Shape 39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10431" y="2769825"/>
              <a:ext cx="975600" cy="975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5" name="Shape 39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82356" y="3558725"/>
              <a:ext cx="328200" cy="328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6" name="Shape 39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20682" y="2891250"/>
              <a:ext cx="328199" cy="328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7" name="Shape 39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67807" y="1983725"/>
              <a:ext cx="328200" cy="328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8" name="Shape 39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48756" y="2237125"/>
              <a:ext cx="328199" cy="328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9" name="Shape 39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868182" y="2237125"/>
              <a:ext cx="328200" cy="328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0" name="Shape 40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047757" y="2891250"/>
              <a:ext cx="328200" cy="328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1" name="Shape 40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19682" y="3545375"/>
              <a:ext cx="328200" cy="3282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2" name="Shape 402"/>
          <p:cNvSpPr/>
          <p:nvPr/>
        </p:nvSpPr>
        <p:spPr>
          <a:xfrm>
            <a:off x="3968732" y="4268062"/>
            <a:ext cx="2199600" cy="380100"/>
          </a:xfrm>
          <a:prstGeom prst="rect">
            <a:avLst/>
          </a:prstGeom>
          <a:gradFill>
            <a:gsLst>
              <a:gs pos="0">
                <a:srgbClr val="FFAE23">
                  <a:alpha val="80784"/>
                </a:srgbClr>
              </a:gs>
              <a:gs pos="100000">
                <a:srgbClr val="FFCE6C">
                  <a:alpha val="80784"/>
                </a:srgbClr>
              </a:gs>
            </a:gsLst>
            <a:lin ang="16200038" scaled="0"/>
          </a:gra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Shape 403"/>
          <p:cNvSpPr/>
          <p:nvPr/>
        </p:nvSpPr>
        <p:spPr>
          <a:xfrm>
            <a:off x="3968732" y="2701565"/>
            <a:ext cx="2199600" cy="380100"/>
          </a:xfrm>
          <a:prstGeom prst="rect">
            <a:avLst/>
          </a:prstGeom>
          <a:gradFill>
            <a:gsLst>
              <a:gs pos="0">
                <a:srgbClr val="FFAE23">
                  <a:alpha val="80784"/>
                </a:srgbClr>
              </a:gs>
              <a:gs pos="100000">
                <a:srgbClr val="FFCE6C">
                  <a:alpha val="80784"/>
                </a:srgbClr>
              </a:gs>
            </a:gsLst>
            <a:lin ang="16200038" scaled="0"/>
          </a:gradFill>
          <a:ln>
            <a:noFill/>
          </a:ln>
          <a:effectLst>
            <a:outerShdw blurRad="39999" dist="23000" dir="5400000" rotWithShape="0">
              <a:srgbClr val="000000">
                <a:alpha val="349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Shape 40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ko-KR" altLang="zh-TW" dirty="0"/>
              <a:t>360° 파노라마 사진</a:t>
            </a:r>
            <a:r>
              <a:rPr lang="en-US" altLang="ko-KR" dirty="0"/>
              <a:t> /</a:t>
            </a:r>
            <a:r>
              <a:rPr lang="ko-KR" altLang="zh-TW" dirty="0"/>
              <a:t> 비디오</a:t>
            </a:r>
            <a:r>
              <a:rPr lang="ko-KR" altLang="en-US" dirty="0"/>
              <a:t>란</a:t>
            </a:r>
            <a:r>
              <a:rPr lang="ko-KR" altLang="zh-TW" dirty="0"/>
              <a:t>?</a:t>
            </a:r>
            <a:endParaRPr lang="en-US" dirty="0"/>
          </a:p>
        </p:txBody>
      </p:sp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548756" y="1194425"/>
            <a:ext cx="8283600" cy="475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indent="0">
              <a:spcAft>
                <a:spcPts val="0"/>
              </a:spcAft>
              <a:buClr>
                <a:schemeClr val="dk1"/>
              </a:buClr>
              <a:buSzPct val="25000"/>
              <a:buNone/>
            </a:pPr>
            <a:r>
              <a:rPr lang="ko-KR" altLang="zh-TW" dirty="0"/>
              <a:t>360° 파노라마 카메라를 사용해 모든 각도 촬영</a:t>
            </a:r>
            <a:endParaRPr lang="en-US"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6" name="Shape 406" descr="「arrow icon」的圖片搜尋結果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92796" y="2034802"/>
            <a:ext cx="1048200" cy="10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Shape 40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19907" y="1826699"/>
            <a:ext cx="1929900" cy="96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Shape 408"/>
          <p:cNvSpPr txBox="1"/>
          <p:nvPr/>
        </p:nvSpPr>
        <p:spPr>
          <a:xfrm>
            <a:off x="4612621" y="2761864"/>
            <a:ext cx="1351085" cy="27501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ko-KR" altLang="zh-TW" dirty="0"/>
              <a:t>어안 포맷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" name="Shape 409" descr="「arrow icon」的圖片搜尋結果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6636940">
            <a:off x="6046972" y="2834287"/>
            <a:ext cx="1012219" cy="970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Shape 410" descr="「arrow icon」的圖片搜尋結果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 flipH="1">
            <a:off x="2743682" y="3221012"/>
            <a:ext cx="1151700" cy="97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Shape 4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19907" y="3424873"/>
            <a:ext cx="1929900" cy="95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Shape 412"/>
          <p:cNvSpPr txBox="1"/>
          <p:nvPr/>
        </p:nvSpPr>
        <p:spPr>
          <a:xfrm>
            <a:off x="3764617" y="4400626"/>
            <a:ext cx="2579033" cy="22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lnSpc>
                <a:spcPct val="115000"/>
              </a:lnSpc>
              <a:buClr>
                <a:srgbClr val="000000"/>
              </a:buClr>
              <a:buSzPct val="25000"/>
            </a:pPr>
            <a:r>
              <a:rPr lang="ko-KR" altLang="zh-TW" dirty="0" err="1"/>
              <a:t>등장방형도법</a:t>
            </a:r>
            <a:r>
              <a:rPr lang="ko-KR" altLang="zh-TW" dirty="0"/>
              <a:t> 포맷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Shape 413"/>
          <p:cNvSpPr txBox="1"/>
          <p:nvPr/>
        </p:nvSpPr>
        <p:spPr>
          <a:xfrm>
            <a:off x="2587242" y="3745500"/>
            <a:ext cx="1381500" cy="635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buClr>
                <a:srgbClr val="444444"/>
              </a:buClr>
              <a:buSzPct val="25000"/>
            </a:pPr>
            <a:r>
              <a:rPr lang="ko-KR" altLang="zh-TW" sz="1200" dirty="0"/>
              <a:t>스티칭</a:t>
            </a:r>
            <a:endParaRPr lang="en-US" sz="1200" b="0" i="0" u="none" strike="noStrike" cap="none" dirty="0">
              <a:solidFill>
                <a:srgbClr val="44444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Shape 414"/>
          <p:cNvSpPr txBox="1"/>
          <p:nvPr/>
        </p:nvSpPr>
        <p:spPr>
          <a:xfrm>
            <a:off x="2559666" y="1826699"/>
            <a:ext cx="1084799" cy="33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buClr>
                <a:srgbClr val="444444"/>
              </a:buClr>
              <a:buSzPct val="25000"/>
            </a:pPr>
            <a:r>
              <a:rPr lang="ko-KR" altLang="zh-TW" sz="1200" dirty="0" err="1"/>
              <a:t>스티칭</a:t>
            </a:r>
            <a:r>
              <a:rPr lang="ko-KR" altLang="zh-TW" sz="1200" dirty="0"/>
              <a:t> </a:t>
            </a:r>
            <a:r>
              <a:rPr lang="ko-KR" altLang="en-US" sz="1200" dirty="0"/>
              <a:t>안함</a:t>
            </a:r>
            <a:endParaRPr lang="en-US" sz="1200" b="0" i="0" u="none" strike="noStrike" cap="none" dirty="0">
              <a:solidFill>
                <a:srgbClr val="44444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Shape 415"/>
          <p:cNvSpPr txBox="1"/>
          <p:nvPr/>
        </p:nvSpPr>
        <p:spPr>
          <a:xfrm>
            <a:off x="6823428" y="2342975"/>
            <a:ext cx="1577622" cy="99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buClr>
                <a:srgbClr val="444444"/>
              </a:buClr>
              <a:buSzPct val="25000"/>
            </a:pPr>
            <a:r>
              <a:rPr lang="ko-KR" altLang="zh-TW" sz="1200" dirty="0"/>
              <a:t>카메라와 함께 제공되는 도구를 사용해 스티칭</a:t>
            </a:r>
            <a:endParaRPr lang="en-US" sz="1200" b="0" i="0" u="none" strike="noStrike" cap="none" dirty="0">
              <a:solidFill>
                <a:srgbClr val="444444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Shape 420" descr="相關圖片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725" y="1262450"/>
            <a:ext cx="1241400" cy="12414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Shape 4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ko-KR" altLang="en-US" dirty="0"/>
              <a:t>출시된</a:t>
            </a:r>
            <a:r>
              <a:rPr lang="ko-KR" altLang="zh-TW" dirty="0"/>
              <a:t> 360° 카메라</a:t>
            </a:r>
            <a:r>
              <a:rPr lang="ko-KR" altLang="en-US" dirty="0"/>
              <a:t>들</a:t>
            </a:r>
            <a:endParaRPr lang="en-US" sz="32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Shape 422"/>
          <p:cNvSpPr txBox="1"/>
          <p:nvPr/>
        </p:nvSpPr>
        <p:spPr>
          <a:xfrm>
            <a:off x="311700" y="2415361"/>
            <a:ext cx="14058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Detu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Sphere 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ko-KR" altLang="en-US" dirty="0"/>
              <a:t>단일 어안렌즈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3" name="Shape 4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700" y="3119021"/>
            <a:ext cx="1437900" cy="112740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Shape 424"/>
          <p:cNvSpPr txBox="1"/>
          <p:nvPr/>
        </p:nvSpPr>
        <p:spPr>
          <a:xfrm>
            <a:off x="135875" y="4246375"/>
            <a:ext cx="21702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Kodak SP360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ko-KR" altLang="en-US" dirty="0"/>
              <a:t>독립형 어안렌즈 </a:t>
            </a:r>
            <a:r>
              <a:rPr lang="en-US" altLang="ko-KR" dirty="0"/>
              <a:t>2</a:t>
            </a:r>
            <a:r>
              <a:rPr lang="ko-KR" altLang="en-US" dirty="0"/>
              <a:t>개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5" name="Shape 4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63839" y="3240211"/>
            <a:ext cx="1093200" cy="109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Shape 426"/>
          <p:cNvSpPr txBox="1"/>
          <p:nvPr/>
        </p:nvSpPr>
        <p:spPr>
          <a:xfrm>
            <a:off x="5585953" y="4246375"/>
            <a:ext cx="14490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PANONO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ko-KR" alt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카메라 </a:t>
            </a:r>
            <a:r>
              <a:rPr lang="en-US" altLang="ko-KR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36</a:t>
            </a:r>
            <a:r>
              <a:rPr lang="ko-KR" alt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개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7" name="Shape 427" descr="「detu f4」的圖片搜尋結果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24625" y="1090033"/>
            <a:ext cx="1405800" cy="134040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Shape 428"/>
          <p:cNvSpPr txBox="1"/>
          <p:nvPr/>
        </p:nvSpPr>
        <p:spPr>
          <a:xfrm>
            <a:off x="5835100" y="2496536"/>
            <a:ext cx="14490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Detu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F4</a:t>
            </a:r>
          </a:p>
          <a:p>
            <a:pPr lvl="0">
              <a:buClr>
                <a:srgbClr val="000000"/>
              </a:buClr>
              <a:buSzPct val="25000"/>
            </a:pPr>
            <a:r>
              <a:rPr lang="ko-KR" altLang="en-US" dirty="0"/>
              <a:t>어안렌즈 </a:t>
            </a:r>
            <a:r>
              <a:rPr lang="en-US" altLang="ko-KR" dirty="0"/>
              <a:t>4</a:t>
            </a:r>
            <a:r>
              <a:rPr lang="ko-KR" altLang="en-US" dirty="0"/>
              <a:t>개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9" name="Shape 429" descr="「insta 360 pro」的圖片搜尋結果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83311" y="1228987"/>
            <a:ext cx="1181700" cy="118170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Shape 430"/>
          <p:cNvSpPr txBox="1"/>
          <p:nvPr/>
        </p:nvSpPr>
        <p:spPr>
          <a:xfrm>
            <a:off x="7383300" y="2503736"/>
            <a:ext cx="14490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Insta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360 Pro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ko-KR" alt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어안렌즈 </a:t>
            </a:r>
            <a:r>
              <a:rPr lang="en-US" altLang="ko-KR" dirty="0"/>
              <a:t>6</a:t>
            </a:r>
            <a:r>
              <a:rPr lang="ko-KR" altLang="en-US" dirty="0"/>
              <a:t>개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1" name="Shape 431" descr="「gopro omni」的圖片搜尋結果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35315" y="3135325"/>
            <a:ext cx="998100" cy="9981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Shape 432"/>
          <p:cNvSpPr txBox="1"/>
          <p:nvPr/>
        </p:nvSpPr>
        <p:spPr>
          <a:xfrm>
            <a:off x="2083240" y="4251837"/>
            <a:ext cx="14490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GoPro Omni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ko-KR" altLang="en-US" dirty="0"/>
              <a:t>어안렌즈 </a:t>
            </a:r>
            <a:r>
              <a:rPr lang="en-US" altLang="ko-KR" dirty="0"/>
              <a:t>6</a:t>
            </a:r>
            <a:r>
              <a:rPr lang="ko-KR" altLang="en-US" dirty="0"/>
              <a:t>개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Shape 433"/>
          <p:cNvSpPr txBox="1"/>
          <p:nvPr/>
        </p:nvSpPr>
        <p:spPr>
          <a:xfrm>
            <a:off x="3857426" y="4246362"/>
            <a:ext cx="14490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ko-KR" altLang="zh-TW" sz="1000" dirty="0" err="1"/>
              <a:t>Vuze</a:t>
            </a:r>
            <a:r>
              <a:rPr lang="ko-KR" altLang="zh-TW" sz="1000" dirty="0"/>
              <a:t> 4K 3D 360 Spherical VR 카메라</a:t>
            </a:r>
            <a:endParaRPr lang="en-US" altLang="ko-KR" sz="1000" dirty="0"/>
          </a:p>
          <a:p>
            <a:pPr lvl="0">
              <a:buClr>
                <a:srgbClr val="000000"/>
              </a:buClr>
              <a:buSzPct val="25000"/>
            </a:pPr>
            <a:r>
              <a:rPr lang="ko-KR" altLang="en-US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어안렌즈 </a:t>
            </a:r>
            <a:r>
              <a:rPr lang="en-US" altLang="ko-KR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ko-KR" altLang="en-US" sz="1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개</a:t>
            </a:r>
            <a:endParaRPr lang="en-US"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4" name="Shape 43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81328" y="3195984"/>
            <a:ext cx="1725000" cy="118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Shape 43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933514" y="1260287"/>
            <a:ext cx="1093200" cy="109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Shape 436"/>
          <p:cNvSpPr txBox="1"/>
          <p:nvPr/>
        </p:nvSpPr>
        <p:spPr>
          <a:xfrm>
            <a:off x="3760226" y="2496536"/>
            <a:ext cx="15462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GIROPTIC 360cam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ko-KR" altLang="en-US" sz="1200" dirty="0"/>
              <a:t>어안렌즈 </a:t>
            </a:r>
            <a:r>
              <a:rPr lang="en-US" altLang="ko-KR" sz="1200" dirty="0"/>
              <a:t>3</a:t>
            </a:r>
            <a:r>
              <a:rPr lang="ko-KR" altLang="en-US" sz="1200" dirty="0"/>
              <a:t>개</a:t>
            </a:r>
            <a:endParaRPr lang="en-US"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37" name="Shape 437"/>
          <p:cNvGrpSpPr/>
          <p:nvPr/>
        </p:nvGrpSpPr>
        <p:grpSpPr>
          <a:xfrm>
            <a:off x="1693094" y="1312825"/>
            <a:ext cx="1938655" cy="1704174"/>
            <a:chOff x="1693094" y="1312825"/>
            <a:chExt cx="1938655" cy="1704174"/>
          </a:xfrm>
        </p:grpSpPr>
        <p:pic>
          <p:nvPicPr>
            <p:cNvPr id="438" name="Shape 438"/>
            <p:cNvPicPr preferRelativeResize="0"/>
            <p:nvPr/>
          </p:nvPicPr>
          <p:blipFill rotWithShape="1">
            <a:blip r:embed="rId11">
              <a:alphaModFix/>
            </a:blip>
            <a:srcRect r="79647"/>
            <a:stretch/>
          </p:blipFill>
          <p:spPr>
            <a:xfrm>
              <a:off x="2305926" y="1317358"/>
              <a:ext cx="409200" cy="1131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9" name="Shape 439"/>
            <p:cNvSpPr txBox="1"/>
            <p:nvPr/>
          </p:nvSpPr>
          <p:spPr>
            <a:xfrm>
              <a:off x="2182750" y="2444300"/>
              <a:ext cx="1449000" cy="572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en-US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Ricoh Theta S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ko-KR" altLang="en-US" dirty="0"/>
                <a:t>어안렌즈 </a:t>
              </a:r>
              <a:r>
                <a:rPr lang="en-US" altLang="ko-KR" dirty="0"/>
                <a:t>2</a:t>
              </a:r>
              <a:r>
                <a:rPr lang="ko-KR" altLang="en-US" dirty="0"/>
                <a:t>개</a:t>
              </a:r>
              <a:endPara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40" name="Shape 440"/>
            <p:cNvGrpSpPr/>
            <p:nvPr/>
          </p:nvGrpSpPr>
          <p:grpSpPr>
            <a:xfrm>
              <a:off x="1693094" y="1910581"/>
              <a:ext cx="720000" cy="720000"/>
              <a:chOff x="1448738" y="1522932"/>
              <a:chExt cx="719999" cy="720000"/>
            </a:xfrm>
          </p:grpSpPr>
          <p:sp>
            <p:nvSpPr>
              <p:cNvPr id="441" name="Shape 441"/>
              <p:cNvSpPr/>
              <p:nvPr/>
            </p:nvSpPr>
            <p:spPr>
              <a:xfrm>
                <a:off x="1448738" y="1522932"/>
                <a:ext cx="719999" cy="720000"/>
              </a:xfrm>
              <a:prstGeom prst="ellipse">
                <a:avLst/>
              </a:prstGeom>
              <a:solidFill>
                <a:srgbClr val="FF0000">
                  <a:alpha val="76860"/>
                </a:srgbClr>
              </a:solidFill>
              <a:ln>
                <a:noFill/>
              </a:ln>
              <a:effectLst>
                <a:outerShdw blurRad="39999" dist="23000" dir="5400000" rotWithShape="0">
                  <a:srgbClr val="000000">
                    <a:alpha val="34900"/>
                  </a:srgbClr>
                </a:outerShdw>
              </a:effectLst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42" name="Shape 442"/>
              <p:cNvGrpSpPr/>
              <p:nvPr/>
            </p:nvGrpSpPr>
            <p:grpSpPr>
              <a:xfrm>
                <a:off x="1657994" y="1868464"/>
                <a:ext cx="287725" cy="270722"/>
                <a:chOff x="5972700" y="2330200"/>
                <a:chExt cx="411625" cy="387300"/>
              </a:xfrm>
            </p:grpSpPr>
            <p:sp>
              <p:nvSpPr>
                <p:cNvPr id="443" name="Shape 443"/>
                <p:cNvSpPr/>
                <p:nvPr/>
              </p:nvSpPr>
              <p:spPr>
                <a:xfrm>
                  <a:off x="5972700" y="2476950"/>
                  <a:ext cx="98100" cy="2199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fill="none" extrusionOk="0">
                      <a:moveTo>
                        <a:pt x="0" y="0"/>
                      </a:moveTo>
                      <a:lnTo>
                        <a:pt x="0" y="119986"/>
                      </a:lnTo>
                      <a:lnTo>
                        <a:pt x="119969" y="119986"/>
                      </a:lnTo>
                      <a:lnTo>
                        <a:pt x="119969" y="0"/>
                      </a:lnTo>
                      <a:lnTo>
                        <a:pt x="0" y="0"/>
                      </a:lnTo>
                      <a:close/>
                      <a:moveTo>
                        <a:pt x="73768" y="32903"/>
                      </a:moveTo>
                      <a:lnTo>
                        <a:pt x="73768" y="32903"/>
                      </a:lnTo>
                      <a:lnTo>
                        <a:pt x="69301" y="32575"/>
                      </a:lnTo>
                      <a:lnTo>
                        <a:pt x="65568" y="32248"/>
                      </a:lnTo>
                      <a:lnTo>
                        <a:pt x="61866" y="31252"/>
                      </a:lnTo>
                      <a:lnTo>
                        <a:pt x="58867" y="30242"/>
                      </a:lnTo>
                      <a:lnTo>
                        <a:pt x="55900" y="28590"/>
                      </a:lnTo>
                      <a:lnTo>
                        <a:pt x="53666" y="26925"/>
                      </a:lnTo>
                      <a:lnTo>
                        <a:pt x="52901" y="25261"/>
                      </a:lnTo>
                      <a:lnTo>
                        <a:pt x="52167" y="23268"/>
                      </a:lnTo>
                      <a:lnTo>
                        <a:pt x="52167" y="23268"/>
                      </a:lnTo>
                      <a:lnTo>
                        <a:pt x="52901" y="21276"/>
                      </a:lnTo>
                      <a:lnTo>
                        <a:pt x="53666" y="19611"/>
                      </a:lnTo>
                      <a:lnTo>
                        <a:pt x="55900" y="17946"/>
                      </a:lnTo>
                      <a:lnTo>
                        <a:pt x="58867" y="16622"/>
                      </a:lnTo>
                      <a:lnTo>
                        <a:pt x="61866" y="15284"/>
                      </a:lnTo>
                      <a:lnTo>
                        <a:pt x="65568" y="14629"/>
                      </a:lnTo>
                      <a:lnTo>
                        <a:pt x="69301" y="13961"/>
                      </a:lnTo>
                      <a:lnTo>
                        <a:pt x="73768" y="13633"/>
                      </a:lnTo>
                      <a:lnTo>
                        <a:pt x="73768" y="13633"/>
                      </a:lnTo>
                      <a:lnTo>
                        <a:pt x="78235" y="13961"/>
                      </a:lnTo>
                      <a:lnTo>
                        <a:pt x="81968" y="14629"/>
                      </a:lnTo>
                      <a:lnTo>
                        <a:pt x="85701" y="15284"/>
                      </a:lnTo>
                      <a:lnTo>
                        <a:pt x="88669" y="16622"/>
                      </a:lnTo>
                      <a:lnTo>
                        <a:pt x="91667" y="17946"/>
                      </a:lnTo>
                      <a:lnTo>
                        <a:pt x="93901" y="19611"/>
                      </a:lnTo>
                      <a:lnTo>
                        <a:pt x="94635" y="21276"/>
                      </a:lnTo>
                      <a:lnTo>
                        <a:pt x="95400" y="23268"/>
                      </a:lnTo>
                      <a:lnTo>
                        <a:pt x="95400" y="23268"/>
                      </a:lnTo>
                      <a:lnTo>
                        <a:pt x="94635" y="25261"/>
                      </a:lnTo>
                      <a:lnTo>
                        <a:pt x="93901" y="26925"/>
                      </a:lnTo>
                      <a:lnTo>
                        <a:pt x="91667" y="28590"/>
                      </a:lnTo>
                      <a:lnTo>
                        <a:pt x="88669" y="30242"/>
                      </a:lnTo>
                      <a:lnTo>
                        <a:pt x="85701" y="31252"/>
                      </a:lnTo>
                      <a:lnTo>
                        <a:pt x="81968" y="32248"/>
                      </a:lnTo>
                      <a:lnTo>
                        <a:pt x="78235" y="32575"/>
                      </a:lnTo>
                      <a:lnTo>
                        <a:pt x="73768" y="32903"/>
                      </a:lnTo>
                      <a:lnTo>
                        <a:pt x="73768" y="32903"/>
                      </a:lnTo>
                      <a:close/>
                    </a:path>
                  </a:pathLst>
                </a:custGeom>
                <a:noFill/>
                <a:ln w="121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Shape 444"/>
                <p:cNvSpPr/>
                <p:nvPr/>
              </p:nvSpPr>
              <p:spPr>
                <a:xfrm>
                  <a:off x="6078025" y="2330200"/>
                  <a:ext cx="306300" cy="3873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120000" h="120000" fill="none" extrusionOk="0">
                      <a:moveTo>
                        <a:pt x="9" y="103771"/>
                      </a:moveTo>
                      <a:lnTo>
                        <a:pt x="14799" y="103771"/>
                      </a:lnTo>
                      <a:lnTo>
                        <a:pt x="14799" y="103771"/>
                      </a:lnTo>
                      <a:lnTo>
                        <a:pt x="19569" y="105653"/>
                      </a:lnTo>
                      <a:lnTo>
                        <a:pt x="26248" y="107923"/>
                      </a:lnTo>
                      <a:lnTo>
                        <a:pt x="34828" y="110564"/>
                      </a:lnTo>
                      <a:lnTo>
                        <a:pt x="44378" y="113392"/>
                      </a:lnTo>
                      <a:lnTo>
                        <a:pt x="54632" y="115847"/>
                      </a:lnTo>
                      <a:lnTo>
                        <a:pt x="59882" y="116978"/>
                      </a:lnTo>
                      <a:lnTo>
                        <a:pt x="65132" y="117916"/>
                      </a:lnTo>
                      <a:lnTo>
                        <a:pt x="70137" y="118861"/>
                      </a:lnTo>
                      <a:lnTo>
                        <a:pt x="75142" y="119426"/>
                      </a:lnTo>
                      <a:lnTo>
                        <a:pt x="79676" y="119806"/>
                      </a:lnTo>
                      <a:lnTo>
                        <a:pt x="84211" y="119992"/>
                      </a:lnTo>
                      <a:lnTo>
                        <a:pt x="84211" y="119992"/>
                      </a:lnTo>
                      <a:lnTo>
                        <a:pt x="91841" y="119992"/>
                      </a:lnTo>
                      <a:lnTo>
                        <a:pt x="95896" y="119806"/>
                      </a:lnTo>
                      <a:lnTo>
                        <a:pt x="99715" y="119426"/>
                      </a:lnTo>
                      <a:lnTo>
                        <a:pt x="103055" y="118675"/>
                      </a:lnTo>
                      <a:lnTo>
                        <a:pt x="104720" y="118295"/>
                      </a:lnTo>
                      <a:lnTo>
                        <a:pt x="105915" y="117916"/>
                      </a:lnTo>
                      <a:lnTo>
                        <a:pt x="107110" y="117350"/>
                      </a:lnTo>
                      <a:lnTo>
                        <a:pt x="108060" y="116599"/>
                      </a:lnTo>
                      <a:lnTo>
                        <a:pt x="108540" y="115847"/>
                      </a:lnTo>
                      <a:lnTo>
                        <a:pt x="109020" y="114902"/>
                      </a:lnTo>
                      <a:lnTo>
                        <a:pt x="109735" y="109426"/>
                      </a:lnTo>
                      <a:lnTo>
                        <a:pt x="109735" y="109426"/>
                      </a:lnTo>
                      <a:lnTo>
                        <a:pt x="109500" y="108109"/>
                      </a:lnTo>
                      <a:lnTo>
                        <a:pt x="109020" y="106978"/>
                      </a:lnTo>
                      <a:lnTo>
                        <a:pt x="108060" y="105847"/>
                      </a:lnTo>
                      <a:lnTo>
                        <a:pt x="106630" y="104902"/>
                      </a:lnTo>
                      <a:lnTo>
                        <a:pt x="106630" y="104902"/>
                      </a:lnTo>
                      <a:lnTo>
                        <a:pt x="107825" y="104716"/>
                      </a:lnTo>
                      <a:lnTo>
                        <a:pt x="109020" y="104336"/>
                      </a:lnTo>
                      <a:lnTo>
                        <a:pt x="110215" y="103957"/>
                      </a:lnTo>
                      <a:lnTo>
                        <a:pt x="111165" y="103205"/>
                      </a:lnTo>
                      <a:lnTo>
                        <a:pt x="111880" y="102446"/>
                      </a:lnTo>
                      <a:lnTo>
                        <a:pt x="112595" y="101509"/>
                      </a:lnTo>
                      <a:lnTo>
                        <a:pt x="113075" y="100370"/>
                      </a:lnTo>
                      <a:lnTo>
                        <a:pt x="113310" y="99433"/>
                      </a:lnTo>
                      <a:lnTo>
                        <a:pt x="114025" y="92639"/>
                      </a:lnTo>
                      <a:lnTo>
                        <a:pt x="114025" y="92639"/>
                      </a:lnTo>
                      <a:lnTo>
                        <a:pt x="114025" y="91694"/>
                      </a:lnTo>
                      <a:lnTo>
                        <a:pt x="114025" y="90943"/>
                      </a:lnTo>
                      <a:lnTo>
                        <a:pt x="113790" y="89998"/>
                      </a:lnTo>
                      <a:lnTo>
                        <a:pt x="113310" y="89246"/>
                      </a:lnTo>
                      <a:lnTo>
                        <a:pt x="112115" y="87922"/>
                      </a:lnTo>
                      <a:lnTo>
                        <a:pt x="111400" y="87356"/>
                      </a:lnTo>
                      <a:lnTo>
                        <a:pt x="110685" y="86791"/>
                      </a:lnTo>
                      <a:lnTo>
                        <a:pt x="110685" y="86791"/>
                      </a:lnTo>
                      <a:lnTo>
                        <a:pt x="111880" y="86605"/>
                      </a:lnTo>
                      <a:lnTo>
                        <a:pt x="112840" y="86225"/>
                      </a:lnTo>
                      <a:lnTo>
                        <a:pt x="113790" y="85660"/>
                      </a:lnTo>
                      <a:lnTo>
                        <a:pt x="114740" y="84900"/>
                      </a:lnTo>
                      <a:lnTo>
                        <a:pt x="115455" y="84149"/>
                      </a:lnTo>
                      <a:lnTo>
                        <a:pt x="115935" y="83398"/>
                      </a:lnTo>
                      <a:lnTo>
                        <a:pt x="116415" y="82453"/>
                      </a:lnTo>
                      <a:lnTo>
                        <a:pt x="116650" y="81322"/>
                      </a:lnTo>
                      <a:lnTo>
                        <a:pt x="117365" y="74714"/>
                      </a:lnTo>
                      <a:lnTo>
                        <a:pt x="117365" y="74714"/>
                      </a:lnTo>
                      <a:lnTo>
                        <a:pt x="117365" y="73769"/>
                      </a:lnTo>
                      <a:lnTo>
                        <a:pt x="117365" y="72831"/>
                      </a:lnTo>
                      <a:lnTo>
                        <a:pt x="117130" y="71886"/>
                      </a:lnTo>
                      <a:lnTo>
                        <a:pt x="116650" y="71127"/>
                      </a:lnTo>
                      <a:lnTo>
                        <a:pt x="116170" y="70376"/>
                      </a:lnTo>
                      <a:lnTo>
                        <a:pt x="115455" y="69810"/>
                      </a:lnTo>
                      <a:lnTo>
                        <a:pt x="114740" y="69245"/>
                      </a:lnTo>
                      <a:lnTo>
                        <a:pt x="113790" y="68679"/>
                      </a:lnTo>
                      <a:lnTo>
                        <a:pt x="113790" y="68679"/>
                      </a:lnTo>
                      <a:lnTo>
                        <a:pt x="114740" y="68486"/>
                      </a:lnTo>
                      <a:lnTo>
                        <a:pt x="115700" y="67920"/>
                      </a:lnTo>
                      <a:lnTo>
                        <a:pt x="116650" y="67355"/>
                      </a:lnTo>
                      <a:lnTo>
                        <a:pt x="117365" y="66789"/>
                      </a:lnTo>
                      <a:lnTo>
                        <a:pt x="118080" y="66038"/>
                      </a:lnTo>
                      <a:lnTo>
                        <a:pt x="118560" y="65279"/>
                      </a:lnTo>
                      <a:lnTo>
                        <a:pt x="118795" y="64341"/>
                      </a:lnTo>
                      <a:lnTo>
                        <a:pt x="119040" y="63396"/>
                      </a:lnTo>
                      <a:lnTo>
                        <a:pt x="119990" y="56603"/>
                      </a:lnTo>
                      <a:lnTo>
                        <a:pt x="119990" y="56603"/>
                      </a:lnTo>
                      <a:lnTo>
                        <a:pt x="119755" y="55658"/>
                      </a:lnTo>
                      <a:lnTo>
                        <a:pt x="119510" y="54720"/>
                      </a:lnTo>
                      <a:lnTo>
                        <a:pt x="119040" y="53961"/>
                      </a:lnTo>
                      <a:lnTo>
                        <a:pt x="118560" y="53210"/>
                      </a:lnTo>
                      <a:lnTo>
                        <a:pt x="117845" y="52451"/>
                      </a:lnTo>
                      <a:lnTo>
                        <a:pt x="116895" y="51885"/>
                      </a:lnTo>
                      <a:lnTo>
                        <a:pt x="114740" y="50754"/>
                      </a:lnTo>
                      <a:lnTo>
                        <a:pt x="112360" y="49809"/>
                      </a:lnTo>
                      <a:lnTo>
                        <a:pt x="109500" y="49058"/>
                      </a:lnTo>
                      <a:lnTo>
                        <a:pt x="106395" y="48492"/>
                      </a:lnTo>
                      <a:lnTo>
                        <a:pt x="103290" y="48113"/>
                      </a:lnTo>
                      <a:lnTo>
                        <a:pt x="103290" y="48113"/>
                      </a:lnTo>
                      <a:lnTo>
                        <a:pt x="96611" y="47361"/>
                      </a:lnTo>
                      <a:lnTo>
                        <a:pt x="86356" y="46602"/>
                      </a:lnTo>
                      <a:lnTo>
                        <a:pt x="74191" y="46037"/>
                      </a:lnTo>
                      <a:lnTo>
                        <a:pt x="61792" y="45471"/>
                      </a:lnTo>
                      <a:lnTo>
                        <a:pt x="61792" y="45471"/>
                      </a:lnTo>
                      <a:lnTo>
                        <a:pt x="63457" y="43209"/>
                      </a:lnTo>
                      <a:lnTo>
                        <a:pt x="64887" y="40568"/>
                      </a:lnTo>
                      <a:lnTo>
                        <a:pt x="66317" y="37740"/>
                      </a:lnTo>
                      <a:lnTo>
                        <a:pt x="67277" y="34719"/>
                      </a:lnTo>
                      <a:lnTo>
                        <a:pt x="68227" y="31698"/>
                      </a:lnTo>
                      <a:lnTo>
                        <a:pt x="69187" y="28491"/>
                      </a:lnTo>
                      <a:lnTo>
                        <a:pt x="70137" y="22270"/>
                      </a:lnTo>
                      <a:lnTo>
                        <a:pt x="70852" y="16608"/>
                      </a:lnTo>
                      <a:lnTo>
                        <a:pt x="71332" y="11890"/>
                      </a:lnTo>
                      <a:lnTo>
                        <a:pt x="71332" y="7552"/>
                      </a:lnTo>
                      <a:lnTo>
                        <a:pt x="71332" y="7552"/>
                      </a:lnTo>
                      <a:lnTo>
                        <a:pt x="71332" y="6228"/>
                      </a:lnTo>
                      <a:lnTo>
                        <a:pt x="70617" y="4717"/>
                      </a:lnTo>
                      <a:lnTo>
                        <a:pt x="69902" y="3586"/>
                      </a:lnTo>
                      <a:lnTo>
                        <a:pt x="68707" y="2455"/>
                      </a:lnTo>
                      <a:lnTo>
                        <a:pt x="67277" y="1324"/>
                      </a:lnTo>
                      <a:lnTo>
                        <a:pt x="65602" y="759"/>
                      </a:lnTo>
                      <a:lnTo>
                        <a:pt x="63692" y="193"/>
                      </a:lnTo>
                      <a:lnTo>
                        <a:pt x="61792" y="7"/>
                      </a:lnTo>
                      <a:lnTo>
                        <a:pt x="61792" y="7"/>
                      </a:lnTo>
                      <a:lnTo>
                        <a:pt x="58207" y="193"/>
                      </a:lnTo>
                      <a:lnTo>
                        <a:pt x="55827" y="573"/>
                      </a:lnTo>
                      <a:lnTo>
                        <a:pt x="53917" y="1138"/>
                      </a:lnTo>
                      <a:lnTo>
                        <a:pt x="52487" y="1704"/>
                      </a:lnTo>
                      <a:lnTo>
                        <a:pt x="52487" y="1704"/>
                      </a:lnTo>
                      <a:lnTo>
                        <a:pt x="48667" y="11325"/>
                      </a:lnTo>
                      <a:lnTo>
                        <a:pt x="46758" y="15663"/>
                      </a:lnTo>
                      <a:lnTo>
                        <a:pt x="44848" y="19629"/>
                      </a:lnTo>
                      <a:lnTo>
                        <a:pt x="42948" y="23208"/>
                      </a:lnTo>
                      <a:lnTo>
                        <a:pt x="41038" y="26229"/>
                      </a:lnTo>
                      <a:lnTo>
                        <a:pt x="39363" y="28491"/>
                      </a:lnTo>
                      <a:lnTo>
                        <a:pt x="37933" y="30381"/>
                      </a:lnTo>
                      <a:lnTo>
                        <a:pt x="37933" y="30381"/>
                      </a:lnTo>
                      <a:lnTo>
                        <a:pt x="35788" y="32077"/>
                      </a:lnTo>
                      <a:lnTo>
                        <a:pt x="32448" y="34719"/>
                      </a:lnTo>
                      <a:lnTo>
                        <a:pt x="24573" y="40568"/>
                      </a:lnTo>
                      <a:lnTo>
                        <a:pt x="14084" y="48113"/>
                      </a:lnTo>
                      <a:lnTo>
                        <a:pt x="9" y="48113"/>
                      </a:lnTo>
                    </a:path>
                  </a:pathLst>
                </a:custGeom>
                <a:noFill/>
                <a:ln w="12175" cap="rnd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45" name="Shape 445"/>
              <p:cNvSpPr/>
              <p:nvPr/>
            </p:nvSpPr>
            <p:spPr>
              <a:xfrm>
                <a:off x="1530973" y="1575154"/>
                <a:ext cx="588300" cy="307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lvl="0">
                  <a:buClr>
                    <a:schemeClr val="lt1"/>
                  </a:buClr>
                  <a:buSzPct val="25000"/>
                </a:pPr>
                <a:r>
                  <a:rPr lang="ko-KR" altLang="zh-TW" b="1" dirty="0">
                    <a:solidFill>
                      <a:schemeClr val="bg1"/>
                    </a:solidFill>
                  </a:rPr>
                  <a:t>인기</a:t>
                </a:r>
                <a:endParaRPr lang="en-US" sz="1400" b="1" i="0" u="none" strike="noStrike" cap="none" dirty="0">
                  <a:solidFill>
                    <a:schemeClr val="bg1"/>
                  </a:solidFill>
                  <a:sym typeface="Arial"/>
                </a:endParaRPr>
              </a:p>
            </p:txBody>
          </p:sp>
        </p:grpSp>
        <p:pic>
          <p:nvPicPr>
            <p:cNvPr id="446" name="Shape 446"/>
            <p:cNvPicPr preferRelativeResize="0"/>
            <p:nvPr/>
          </p:nvPicPr>
          <p:blipFill rotWithShape="1">
            <a:blip r:embed="rId11">
              <a:alphaModFix/>
            </a:blip>
            <a:srcRect l="37228" t="-1990" r="42419" b="1989"/>
            <a:stretch/>
          </p:blipFill>
          <p:spPr>
            <a:xfrm>
              <a:off x="2679526" y="1312825"/>
              <a:ext cx="409200" cy="11315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 txBox="1">
            <a:spLocks noGrp="1"/>
          </p:cNvSpPr>
          <p:nvPr>
            <p:ph type="title"/>
          </p:nvPr>
        </p:nvSpPr>
        <p:spPr>
          <a:xfrm>
            <a:off x="-125434" y="445025"/>
            <a:ext cx="93762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ko-KR" altLang="zh-TW" sz="2800" dirty="0"/>
              <a:t>QTS 4.3.4</a:t>
            </a:r>
            <a:r>
              <a:rPr lang="en-US" altLang="ko-KR" sz="2800" dirty="0"/>
              <a:t> </a:t>
            </a:r>
            <a:r>
              <a:rPr lang="ko-KR" altLang="en-US" sz="2800" dirty="0"/>
              <a:t>에서</a:t>
            </a:r>
            <a:r>
              <a:rPr lang="ko-KR" altLang="zh-TW" sz="2800" dirty="0"/>
              <a:t> 360° 사진 또는 비디오 감상</a:t>
            </a:r>
            <a:r>
              <a:rPr lang="ko-KR" altLang="en-US" sz="2800" dirty="0"/>
              <a:t>을</a:t>
            </a:r>
            <a:r>
              <a:rPr lang="ko-KR" altLang="zh-TW" sz="2800" dirty="0"/>
              <a:t> 지원</a:t>
            </a:r>
            <a:endParaRPr lang="en-US" sz="2800" dirty="0"/>
          </a:p>
        </p:txBody>
      </p:sp>
      <p:pic>
        <p:nvPicPr>
          <p:cNvPr id="452" name="Shape 4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1679" y="1167900"/>
            <a:ext cx="5504326" cy="316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Shape 4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9" y="1743000"/>
            <a:ext cx="5306048" cy="308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Shape 458"/>
          <p:cNvGrpSpPr/>
          <p:nvPr/>
        </p:nvGrpSpPr>
        <p:grpSpPr>
          <a:xfrm>
            <a:off x="4633445" y="3439681"/>
            <a:ext cx="3445500" cy="515400"/>
            <a:chOff x="430299" y="3568544"/>
            <a:chExt cx="3445500" cy="515400"/>
          </a:xfrm>
        </p:grpSpPr>
        <p:sp>
          <p:nvSpPr>
            <p:cNvPr id="459" name="Shape 459"/>
            <p:cNvSpPr/>
            <p:nvPr/>
          </p:nvSpPr>
          <p:spPr>
            <a:xfrm rot="5400000">
              <a:off x="1895349" y="2103494"/>
              <a:ext cx="515400" cy="3445500"/>
            </a:xfrm>
            <a:prstGeom prst="roundRect">
              <a:avLst>
                <a:gd name="adj" fmla="val 3968"/>
              </a:avLst>
            </a:prstGeom>
            <a:solidFill>
              <a:srgbClr val="68E2FF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Shape 460"/>
            <p:cNvSpPr/>
            <p:nvPr/>
          </p:nvSpPr>
          <p:spPr>
            <a:xfrm rot="5400000">
              <a:off x="3483718" y="3613970"/>
              <a:ext cx="338700" cy="32760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4863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Shape 461"/>
            <p:cNvSpPr/>
            <p:nvPr/>
          </p:nvSpPr>
          <p:spPr>
            <a:xfrm rot="-5400000">
              <a:off x="450106" y="3697848"/>
              <a:ext cx="338700" cy="32760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5098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2" name="Shape 462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buClr>
                <a:srgbClr val="FFFFFF"/>
              </a:buClr>
              <a:buSzPct val="25000"/>
            </a:pPr>
            <a:r>
              <a:rPr lang="ko-KR" altLang="zh-TW" sz="3200" b="1" dirty="0">
                <a:solidFill>
                  <a:schemeClr val="bg1"/>
                </a:solidFill>
              </a:rPr>
              <a:t>360° 사진 및 비디오 감상</a:t>
            </a:r>
            <a:endParaRPr lang="en-US" sz="3200" b="1" i="0" u="none" strike="noStrike" cap="none" dirty="0">
              <a:solidFill>
                <a:schemeClr val="bg1"/>
              </a:solidFill>
              <a:sym typeface="Arial"/>
            </a:endParaRPr>
          </a:p>
        </p:txBody>
      </p:sp>
      <p:pic>
        <p:nvPicPr>
          <p:cNvPr id="463" name="Shape 463"/>
          <p:cNvPicPr preferRelativeResize="0"/>
          <p:nvPr/>
        </p:nvPicPr>
        <p:blipFill rotWithShape="1">
          <a:blip r:embed="rId3">
            <a:alphaModFix/>
          </a:blip>
          <a:srcRect l="1411" r="1255"/>
          <a:stretch/>
        </p:blipFill>
        <p:spPr>
          <a:xfrm>
            <a:off x="430199" y="1458862"/>
            <a:ext cx="3445500" cy="188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Shape 464"/>
          <p:cNvPicPr preferRelativeResize="0"/>
          <p:nvPr/>
        </p:nvPicPr>
        <p:blipFill rotWithShape="1">
          <a:blip r:embed="rId4">
            <a:alphaModFix/>
          </a:blip>
          <a:srcRect l="803"/>
          <a:stretch/>
        </p:blipFill>
        <p:spPr>
          <a:xfrm>
            <a:off x="4658801" y="1458862"/>
            <a:ext cx="3420000" cy="1884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5" name="Shape 465"/>
          <p:cNvGrpSpPr/>
          <p:nvPr/>
        </p:nvGrpSpPr>
        <p:grpSpPr>
          <a:xfrm>
            <a:off x="430299" y="3439681"/>
            <a:ext cx="3445500" cy="515400"/>
            <a:chOff x="430299" y="3568544"/>
            <a:chExt cx="3445500" cy="515400"/>
          </a:xfrm>
        </p:grpSpPr>
        <p:sp>
          <p:nvSpPr>
            <p:cNvPr id="466" name="Shape 466"/>
            <p:cNvSpPr/>
            <p:nvPr/>
          </p:nvSpPr>
          <p:spPr>
            <a:xfrm rot="5400000">
              <a:off x="1895349" y="2103494"/>
              <a:ext cx="515400" cy="3445500"/>
            </a:xfrm>
            <a:prstGeom prst="roundRect">
              <a:avLst>
                <a:gd name="adj" fmla="val 3968"/>
              </a:avLst>
            </a:prstGeom>
            <a:solidFill>
              <a:srgbClr val="D6D6D6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Shape 467"/>
            <p:cNvSpPr/>
            <p:nvPr/>
          </p:nvSpPr>
          <p:spPr>
            <a:xfrm rot="5400000">
              <a:off x="3483718" y="3613970"/>
              <a:ext cx="338700" cy="32760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4863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Shape 468"/>
            <p:cNvSpPr txBox="1"/>
            <p:nvPr/>
          </p:nvSpPr>
          <p:spPr>
            <a:xfrm>
              <a:off x="619497" y="3568544"/>
              <a:ext cx="3059700" cy="5154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lvl="0" algn="ctr">
                <a:buClr>
                  <a:srgbClr val="3000A6"/>
                </a:buClr>
                <a:buSzPct val="25000"/>
              </a:pPr>
              <a:r>
                <a:rPr lang="ko-KR" altLang="zh-TW" sz="1600" b="1" dirty="0">
                  <a:solidFill>
                    <a:srgbClr val="3000A6"/>
                  </a:solidFill>
                </a:rPr>
                <a:t>일반 </a:t>
              </a:r>
              <a:r>
                <a:rPr lang="ko-KR" altLang="en-US" sz="1600" b="1" dirty="0">
                  <a:solidFill>
                    <a:srgbClr val="3000A6"/>
                  </a:solidFill>
                </a:rPr>
                <a:t>화면</a:t>
              </a:r>
              <a:endParaRPr lang="en-US" sz="1600" b="1" dirty="0">
                <a:solidFill>
                  <a:srgbClr val="3000A6"/>
                </a:solidFill>
              </a:endParaRPr>
            </a:p>
          </p:txBody>
        </p:sp>
        <p:sp>
          <p:nvSpPr>
            <p:cNvPr id="469" name="Shape 469"/>
            <p:cNvSpPr/>
            <p:nvPr/>
          </p:nvSpPr>
          <p:spPr>
            <a:xfrm rot="-5400000">
              <a:off x="450106" y="3697848"/>
              <a:ext cx="338700" cy="327600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lt1">
                <a:alpha val="5098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0" name="Shape 470"/>
          <p:cNvSpPr txBox="1"/>
          <p:nvPr/>
        </p:nvSpPr>
        <p:spPr>
          <a:xfrm>
            <a:off x="4760475" y="3474782"/>
            <a:ext cx="3163200" cy="486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buClr>
                <a:srgbClr val="3000A6"/>
              </a:buClr>
              <a:buSzPct val="25000"/>
            </a:pPr>
            <a:r>
              <a:rPr lang="en-US" altLang="ko-KR" sz="1600" b="1" dirty="0">
                <a:solidFill>
                  <a:srgbClr val="3000A6"/>
                </a:solidFill>
              </a:rPr>
              <a:t>360° </a:t>
            </a:r>
            <a:r>
              <a:rPr lang="ko-KR" altLang="en-US" sz="1600" b="1" dirty="0">
                <a:solidFill>
                  <a:srgbClr val="3000A6"/>
                </a:solidFill>
              </a:rPr>
              <a:t>재생 화면</a:t>
            </a:r>
            <a:endParaRPr lang="en-US" sz="1600" b="1" i="0" u="none" strike="noStrike" cap="none" dirty="0">
              <a:solidFill>
                <a:srgbClr val="3000A6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buClr>
                <a:srgbClr val="3000A6"/>
              </a:buClr>
              <a:buSzPct val="25000"/>
            </a:pPr>
            <a:r>
              <a:rPr lang="ko-KR" altLang="en-US" dirty="0">
                <a:solidFill>
                  <a:srgbClr val="3000A6"/>
                </a:solidFill>
              </a:rPr>
              <a:t>마우스를 사용해 다른 각도로 보기</a:t>
            </a:r>
            <a:endParaRPr lang="en-US" sz="1400" b="0" i="0" u="none" strike="noStrike" cap="none" dirty="0">
              <a:solidFill>
                <a:srgbClr val="3000A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altLang="ko-KR" dirty="0"/>
              <a:t>360° </a:t>
            </a:r>
            <a:r>
              <a:rPr lang="ko-KR" altLang="en-US" dirty="0"/>
              <a:t>파일 정보</a:t>
            </a:r>
            <a:endParaRPr lang="en-US" sz="32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Shape 47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228600">
              <a:spcAft>
                <a:spcPts val="0"/>
              </a:spcAft>
            </a:pPr>
            <a:r>
              <a:rPr lang="ko-KR" altLang="en-US" dirty="0"/>
              <a:t>파일에 다음의 정보가 포함되어 있는 경우</a:t>
            </a:r>
            <a:r>
              <a:rPr lang="en-US" altLang="ko-KR" dirty="0"/>
              <a:t>, </a:t>
            </a:r>
            <a:r>
              <a:rPr lang="ko-KR" altLang="en-US" dirty="0"/>
              <a:t>플레이어가 </a:t>
            </a:r>
            <a:r>
              <a:rPr lang="en-US" altLang="ko-KR" dirty="0"/>
              <a:t>360° </a:t>
            </a:r>
            <a:r>
              <a:rPr lang="ko-KR" altLang="en-US" dirty="0"/>
              <a:t>재생 기능을 시작해 파일 재생</a:t>
            </a:r>
            <a:endParaRPr lang="en-US" dirty="0"/>
          </a:p>
          <a:p>
            <a:pPr marL="971550" lvl="1" indent="-285750">
              <a:spcBef>
                <a:spcPts val="1600"/>
              </a:spcBef>
              <a:spcAft>
                <a:spcPts val="0"/>
              </a:spcAft>
              <a:buFont typeface="Noto Sans Symbols"/>
              <a:buChar char="✓"/>
            </a:pPr>
            <a:r>
              <a:rPr lang="ko-KR" altLang="en-US" dirty="0"/>
              <a:t>프로젝션 유형 </a:t>
            </a:r>
            <a:r>
              <a:rPr lang="en-US" altLang="ko-KR" dirty="0"/>
              <a:t>= </a:t>
            </a:r>
            <a:r>
              <a:rPr lang="ko-KR" altLang="en-US" dirty="0">
                <a:solidFill>
                  <a:srgbClr val="FF0000"/>
                </a:solidFill>
              </a:rPr>
              <a:t>등장방형도법</a:t>
            </a:r>
            <a:endParaRPr lang="en-US" sz="14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</a:pPr>
            <a:r>
              <a:rPr lang="ko-KR" altLang="en-US" dirty="0"/>
              <a:t>파일에 이 정보가 포함되어 있지 않은 경우에도 </a:t>
            </a:r>
            <a:r>
              <a:rPr lang="en-US" altLang="ko-KR" dirty="0"/>
              <a:t>360° </a:t>
            </a:r>
            <a:r>
              <a:rPr lang="ko-KR" altLang="en-US" dirty="0"/>
              <a:t>버튼을 눌러 재생 가능</a:t>
            </a:r>
            <a:endParaRPr lang="en-US"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7" name="Shape 4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0850" y="3150467"/>
            <a:ext cx="4596900" cy="183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ko-KR" altLang="en-US" dirty="0"/>
              <a:t>지원하는 애플리케이션 및 모바일 앱</a:t>
            </a:r>
            <a:endParaRPr lang="en-US" sz="32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Shape 48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2879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indent="0">
              <a:spcAft>
                <a:spcPts val="0"/>
              </a:spcAft>
              <a:buSzPct val="25000"/>
              <a:buNone/>
            </a:pPr>
            <a:r>
              <a:rPr lang="ko-KR" altLang="en-US" b="1" dirty="0">
                <a:solidFill>
                  <a:srgbClr val="000090"/>
                </a:solidFill>
              </a:rPr>
              <a:t>웹 기반 애플리케이션</a:t>
            </a:r>
            <a:endParaRPr lang="en-US" sz="1800" b="1" i="0" u="none" strike="noStrike" cap="none" dirty="0">
              <a:solidFill>
                <a:srgbClr val="0000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Shape 484"/>
          <p:cNvSpPr txBox="1">
            <a:spLocks noGrp="1"/>
          </p:cNvSpPr>
          <p:nvPr>
            <p:ph type="body" idx="1"/>
          </p:nvPr>
        </p:nvSpPr>
        <p:spPr>
          <a:xfrm>
            <a:off x="360590" y="2986327"/>
            <a:ext cx="3287999" cy="6391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indent="0">
              <a:spcAft>
                <a:spcPts val="0"/>
              </a:spcAft>
              <a:buSzPct val="25000"/>
              <a:buNone/>
            </a:pPr>
            <a:r>
              <a:rPr lang="ko-KR" altLang="en-US" b="1" dirty="0">
                <a:solidFill>
                  <a:srgbClr val="000090"/>
                </a:solidFill>
              </a:rPr>
              <a:t>모바일 앱</a:t>
            </a:r>
            <a:endParaRPr lang="en-US" sz="1800" b="1" i="0" u="none" strike="noStrike" cap="none" dirty="0">
              <a:solidFill>
                <a:srgbClr val="00009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5" name="Shape 485" descr="Photo_Station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82255" y="1723984"/>
            <a:ext cx="784800" cy="7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Shape 486"/>
          <p:cNvSpPr/>
          <p:nvPr/>
        </p:nvSpPr>
        <p:spPr>
          <a:xfrm>
            <a:off x="2253624" y="2625725"/>
            <a:ext cx="1654800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Photo Station</a:t>
            </a:r>
          </a:p>
        </p:txBody>
      </p:sp>
      <p:pic>
        <p:nvPicPr>
          <p:cNvPr id="487" name="Shape 487" descr="Qsirch.png"/>
          <p:cNvPicPr preferRelativeResize="0"/>
          <p:nvPr/>
        </p:nvPicPr>
        <p:blipFill rotWithShape="1">
          <a:blip r:embed="rId4">
            <a:alphaModFix/>
          </a:blip>
          <a:srcRect t="268" b="258"/>
          <a:stretch/>
        </p:blipFill>
        <p:spPr>
          <a:xfrm>
            <a:off x="5847528" y="1723984"/>
            <a:ext cx="762000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Shape 488"/>
          <p:cNvSpPr/>
          <p:nvPr/>
        </p:nvSpPr>
        <p:spPr>
          <a:xfrm>
            <a:off x="5669348" y="2609850"/>
            <a:ext cx="940200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Qsirch</a:t>
            </a:r>
          </a:p>
        </p:txBody>
      </p:sp>
      <p:sp>
        <p:nvSpPr>
          <p:cNvPr id="489" name="Shape 489"/>
          <p:cNvSpPr/>
          <p:nvPr/>
        </p:nvSpPr>
        <p:spPr>
          <a:xfrm>
            <a:off x="3807125" y="2609850"/>
            <a:ext cx="1654800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Video Station </a:t>
            </a:r>
          </a:p>
        </p:txBody>
      </p:sp>
      <p:pic>
        <p:nvPicPr>
          <p:cNvPr id="490" name="Shape 490" descr="_Video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70839" y="1723984"/>
            <a:ext cx="804900" cy="80490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Shape 491"/>
          <p:cNvSpPr/>
          <p:nvPr/>
        </p:nvSpPr>
        <p:spPr>
          <a:xfrm>
            <a:off x="683724" y="2609850"/>
            <a:ext cx="1701600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File Station </a:t>
            </a:r>
          </a:p>
        </p:txBody>
      </p:sp>
      <p:pic>
        <p:nvPicPr>
          <p:cNvPr id="492" name="Shape 492" descr="images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93074" y="1730449"/>
            <a:ext cx="825600" cy="8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Shape 493" descr="Q_video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90955" y="3527819"/>
            <a:ext cx="784800" cy="78480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Shape 494"/>
          <p:cNvSpPr/>
          <p:nvPr/>
        </p:nvSpPr>
        <p:spPr>
          <a:xfrm>
            <a:off x="2385325" y="4429575"/>
            <a:ext cx="1263300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Qphoto</a:t>
            </a:r>
          </a:p>
        </p:txBody>
      </p:sp>
      <p:pic>
        <p:nvPicPr>
          <p:cNvPr id="495" name="Shape 495" descr="Qphoto_512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93650" y="3543714"/>
            <a:ext cx="762000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Shape 496"/>
          <p:cNvSpPr/>
          <p:nvPr/>
        </p:nvSpPr>
        <p:spPr>
          <a:xfrm>
            <a:off x="4108298" y="4429570"/>
            <a:ext cx="1121018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Qvideo</a:t>
            </a:r>
          </a:p>
        </p:txBody>
      </p:sp>
      <p:sp>
        <p:nvSpPr>
          <p:cNvPr id="497" name="Shape 497"/>
          <p:cNvSpPr/>
          <p:nvPr/>
        </p:nvSpPr>
        <p:spPr>
          <a:xfrm>
            <a:off x="947900" y="4413674"/>
            <a:ext cx="1219800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Qfile</a:t>
            </a:r>
          </a:p>
        </p:txBody>
      </p:sp>
      <p:pic>
        <p:nvPicPr>
          <p:cNvPr id="498" name="Shape 49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15648" y="3556849"/>
            <a:ext cx="780600" cy="78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ko-KR" altLang="en-US" dirty="0"/>
              <a:t>데모</a:t>
            </a:r>
            <a:endParaRPr lang="en-US" sz="32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Shape 50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1271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TS-677</a:t>
            </a:r>
          </a:p>
          <a:p>
            <a:pPr marL="514350" marR="0" lvl="0" indent="-2857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−"/>
            </a:pPr>
            <a:r>
              <a:rPr lang="en-US" sz="1800" b="0" i="0" u="none" strike="noStrike" cap="none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CPU：AMD </a:t>
            </a:r>
            <a:r>
              <a:rPr lang="en-US" sz="1800" b="0" i="0" u="none" strike="noStrike" cap="none" dirty="0" err="1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Ryzen</a:t>
            </a:r>
            <a:endParaRPr lang="en-US" sz="1800" b="0" i="0" u="none" strike="noStrike" cap="none" dirty="0">
              <a:solidFill>
                <a:srgbClr val="00009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28575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Noto Sans Symbols"/>
              <a:buChar char="−"/>
            </a:pPr>
            <a:r>
              <a:rPr lang="en-US" sz="1800" b="0" i="0" u="none" strike="noStrike" cap="none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RAM：8GB</a:t>
            </a:r>
          </a:p>
          <a:p>
            <a:pPr marL="514350" lvl="0" indent="-28575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Font typeface="Noto Sans Symbols"/>
              <a:buChar char="−"/>
            </a:pPr>
            <a:r>
              <a:rPr lang="en-US" sz="1800" b="0" i="0" u="none" strike="noStrike" cap="none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GPU </a:t>
            </a:r>
            <a:r>
              <a:rPr lang="ko-KR" altLang="en-US" dirty="0">
                <a:solidFill>
                  <a:srgbClr val="000090"/>
                </a:solidFill>
              </a:rPr>
              <a:t>카드</a:t>
            </a:r>
            <a:r>
              <a:rPr lang="en-US" sz="1800" b="0" i="0" u="none" strike="noStrike" cap="none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：</a:t>
            </a:r>
            <a:r>
              <a:rPr lang="en-US" sz="1800" b="0" i="0" u="none" strike="noStrike" cap="none" dirty="0" err="1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Nvidia</a:t>
            </a:r>
            <a:r>
              <a:rPr lang="en-US" sz="1800" b="0" i="0" u="none" strike="noStrike" cap="none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 GTX 1050</a:t>
            </a:r>
            <a:r>
              <a:rPr lang="en-US" sz="1400" dirty="0">
                <a:solidFill>
                  <a:srgbClr val="000090"/>
                </a:solidFill>
              </a:rPr>
              <a:t>Ti</a:t>
            </a:r>
          </a:p>
          <a:p>
            <a:pPr marL="514350" lvl="0" indent="-28575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Font typeface="Noto Sans Symbols"/>
              <a:buChar char="−"/>
            </a:pPr>
            <a:r>
              <a:rPr lang="en-US" sz="1800" b="0" i="0" u="none" strike="noStrike" cap="none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QTS </a:t>
            </a:r>
            <a:r>
              <a:rPr lang="ko-KR" altLang="en-US" dirty="0">
                <a:solidFill>
                  <a:srgbClr val="000090"/>
                </a:solidFill>
              </a:rPr>
              <a:t>펌웨어 </a:t>
            </a:r>
            <a:r>
              <a:rPr lang="en-US" sz="1800" b="0" i="0" u="none" strike="noStrike" cap="none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4.3.4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Shape 505"/>
          <p:cNvSpPr txBox="1">
            <a:spLocks noGrp="1"/>
          </p:cNvSpPr>
          <p:nvPr>
            <p:ph type="body" idx="1"/>
          </p:nvPr>
        </p:nvSpPr>
        <p:spPr>
          <a:xfrm>
            <a:off x="4667850" y="1152475"/>
            <a:ext cx="41271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iPhone 6：</a:t>
            </a:r>
          </a:p>
          <a:p>
            <a:pPr marL="457200" lvl="0" indent="-22860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Font typeface="Arial"/>
              <a:buChar char="-"/>
            </a:pPr>
            <a:r>
              <a:rPr lang="en-US" sz="1800" b="0" i="0" u="none" strike="noStrike" cap="none" dirty="0" err="1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Giroptic</a:t>
            </a:r>
            <a:r>
              <a:rPr lang="en-US" sz="1800" b="0" i="0" u="none" strike="noStrike" cap="none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err="1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iO</a:t>
            </a:r>
            <a:r>
              <a:rPr lang="en-US" sz="1800" b="0" i="0" u="none" strike="noStrike" cap="none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 360 </a:t>
            </a:r>
            <a:r>
              <a:rPr lang="ko-KR" altLang="en-US" dirty="0">
                <a:solidFill>
                  <a:srgbClr val="000090"/>
                </a:solidFill>
              </a:rPr>
              <a:t>카메라</a:t>
            </a:r>
            <a:endParaRPr lang="en-US" sz="1800" b="0" i="0" u="none" strike="noStrike" cap="none" dirty="0">
              <a:solidFill>
                <a:srgbClr val="00009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-"/>
            </a:pPr>
            <a:r>
              <a:rPr lang="en-US" sz="1800" b="0" i="0" u="none" strike="noStrike" cap="none" dirty="0" err="1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Qfile</a:t>
            </a:r>
            <a:endParaRPr lang="en-US" sz="1800" b="0" i="0" u="none" strike="noStrike" cap="none" dirty="0">
              <a:solidFill>
                <a:srgbClr val="00009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50">
            <a:extLst>
              <a:ext uri="{FF2B5EF4-FFF2-40B4-BE49-F238E27FC236}">
                <a16:creationId xmlns:a16="http://schemas.microsoft.com/office/drawing/2014/main" id="{E304B360-ACD8-4C32-99DE-6BCC58702EB8}"/>
              </a:ext>
            </a:extLst>
          </p:cNvPr>
          <p:cNvSpPr/>
          <p:nvPr/>
        </p:nvSpPr>
        <p:spPr>
          <a:xfrm>
            <a:off x="0" y="1785932"/>
            <a:ext cx="9144000" cy="192882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002060"/>
              </a:buClr>
              <a:buSzPct val="25000"/>
            </a:pPr>
            <a:r>
              <a:rPr lang="ko-KR" altLang="en-US" sz="6000" b="1" i="0" u="none" strike="noStrike" cap="none" dirty="0">
                <a:solidFill>
                  <a:srgbClr val="002060"/>
                </a:solidFill>
                <a:latin typeface="+mn-lt"/>
                <a:ea typeface="微軟正黑體" pitchFamily="34" charset="-120"/>
                <a:cs typeface="Microsoft JhengHei"/>
                <a:sym typeface="Microsoft JhengHei"/>
              </a:rPr>
              <a:t>감사합니다</a:t>
            </a:r>
            <a:r>
              <a:rPr lang="en-US" altLang="ko-KR" sz="6000" b="1" i="0" u="none" strike="noStrike" cap="none" dirty="0">
                <a:solidFill>
                  <a:srgbClr val="002060"/>
                </a:solidFill>
                <a:latin typeface="+mn-lt"/>
                <a:ea typeface="微軟正黑體" pitchFamily="34" charset="-120"/>
                <a:cs typeface="Microsoft JhengHei"/>
                <a:sym typeface="Microsoft JhengHei"/>
              </a:rPr>
              <a:t>.</a:t>
            </a:r>
            <a:endParaRPr lang="zh-TW" sz="4400" i="0" u="none" strike="noStrike" cap="none" dirty="0">
              <a:solidFill>
                <a:srgbClr val="002060"/>
              </a:solidFill>
              <a:latin typeface="+mn-lt"/>
              <a:ea typeface="微軟正黑體" pitchFamily="34" charset="-120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/>
        </p:nvSpPr>
        <p:spPr>
          <a:xfrm>
            <a:off x="177081" y="621443"/>
            <a:ext cx="1493927" cy="816810"/>
          </a:xfrm>
          <a:prstGeom prst="roundRect">
            <a:avLst>
              <a:gd name="adj" fmla="val 11152"/>
            </a:avLst>
          </a:prstGeom>
          <a:solidFill>
            <a:schemeClr val="lt1"/>
          </a:solidFill>
          <a:ln>
            <a:noFill/>
          </a:ln>
          <a:effectLst>
            <a:outerShdw blurRad="50799" dist="38100" dir="16200000" rotWithShape="0">
              <a:srgbClr val="000000">
                <a:alpha val="40000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xfrm>
            <a:off x="1415996" y="357171"/>
            <a:ext cx="7728004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ko-KR" altLang="en-US" dirty="0">
                <a:solidFill>
                  <a:schemeClr val="lt1"/>
                </a:solidFill>
              </a:rPr>
              <a:t>더 빠르고 스마트한 업무를 위한 파워</a:t>
            </a:r>
            <a:endParaRPr lang="en-US" sz="32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Shape 126"/>
          <p:cNvSpPr/>
          <p:nvPr/>
        </p:nvSpPr>
        <p:spPr>
          <a:xfrm>
            <a:off x="614174" y="3538467"/>
            <a:ext cx="801822" cy="46166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60%</a:t>
            </a:r>
          </a:p>
        </p:txBody>
      </p:sp>
      <p:pic>
        <p:nvPicPr>
          <p:cNvPr id="127" name="Shape 1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812" y="822724"/>
            <a:ext cx="1244187" cy="792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59477" y="1699424"/>
            <a:ext cx="1656183" cy="1035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Shape 1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05492" y="3385336"/>
            <a:ext cx="1666527" cy="1041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Shape 1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62909" y="2213554"/>
            <a:ext cx="1667147" cy="1041968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Shape 131"/>
          <p:cNvSpPr/>
          <p:nvPr/>
        </p:nvSpPr>
        <p:spPr>
          <a:xfrm>
            <a:off x="163281" y="1933030"/>
            <a:ext cx="2496196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TS-677-</a:t>
            </a:r>
            <a:r>
              <a:rPr lang="en-US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en-US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5 </a:t>
            </a:r>
            <a:r>
              <a:rPr lang="en-US" sz="14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8GB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</a:t>
            </a:r>
          </a:p>
        </p:txBody>
      </p:sp>
      <p:sp>
        <p:nvSpPr>
          <p:cNvPr id="132" name="Shape 132"/>
          <p:cNvSpPr/>
          <p:nvPr/>
        </p:nvSpPr>
        <p:spPr>
          <a:xfrm>
            <a:off x="177081" y="3213081"/>
            <a:ext cx="2496196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TS-877-</a:t>
            </a:r>
            <a:r>
              <a:rPr lang="en-US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en-US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5 </a:t>
            </a:r>
            <a:r>
              <a:rPr lang="en-US" sz="14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1600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8GB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</a:t>
            </a:r>
          </a:p>
        </p:txBody>
      </p:sp>
      <p:sp>
        <p:nvSpPr>
          <p:cNvPr id="135" name="Shape 135"/>
          <p:cNvSpPr/>
          <p:nvPr/>
        </p:nvSpPr>
        <p:spPr>
          <a:xfrm>
            <a:off x="4523669" y="1882972"/>
            <a:ext cx="2839240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TS-1277-</a:t>
            </a:r>
            <a:r>
              <a:rPr lang="en-US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en-US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 b="1" dirty="0">
                <a:solidFill>
                  <a:srgbClr val="0070C0"/>
                </a:solidFill>
              </a:rPr>
              <a:t>16</a:t>
            </a:r>
            <a:r>
              <a:rPr lang="en-US" sz="2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7 </a:t>
            </a:r>
            <a:r>
              <a:rPr lang="en-US" sz="14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dirty="0">
                <a:solidFill>
                  <a:srgbClr val="0070C0"/>
                </a:solidFill>
              </a:rPr>
              <a:t>16</a:t>
            </a:r>
            <a:r>
              <a:rPr lang="en-US" sz="1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GB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</a:t>
            </a:r>
          </a:p>
        </p:txBody>
      </p:sp>
      <p:sp>
        <p:nvSpPr>
          <p:cNvPr id="136" name="Shape 136"/>
          <p:cNvSpPr/>
          <p:nvPr/>
        </p:nvSpPr>
        <p:spPr>
          <a:xfrm>
            <a:off x="4536741" y="2830156"/>
            <a:ext cx="2839240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TS-1277-</a:t>
            </a:r>
            <a:r>
              <a:rPr lang="en-US" sz="2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en-US" sz="24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 b="1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64G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Ryzen 7 </a:t>
            </a:r>
            <a:r>
              <a:rPr lang="en-US" sz="1400" b="0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1700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0" i="0" u="none" strike="noStrike" cap="none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64GB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RAM </a:t>
            </a:r>
          </a:p>
        </p:txBody>
      </p:sp>
      <p:cxnSp>
        <p:nvCxnSpPr>
          <p:cNvPr id="137" name="Shape 137"/>
          <p:cNvCxnSpPr/>
          <p:nvPr/>
        </p:nvCxnSpPr>
        <p:spPr>
          <a:xfrm>
            <a:off x="4372955" y="1537440"/>
            <a:ext cx="0" cy="3176612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138" name="Shape 138"/>
          <p:cNvCxnSpPr/>
          <p:nvPr/>
        </p:nvCxnSpPr>
        <p:spPr>
          <a:xfrm>
            <a:off x="324653" y="2988711"/>
            <a:ext cx="4048303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799" dist="38100" dir="2700000" algn="tl" rotWithShape="0">
              <a:srgbClr val="000000">
                <a:alpha val="40000"/>
              </a:srgbClr>
            </a:outerShdw>
          </a:effectLst>
        </p:spPr>
      </p:cxnSp>
      <p:pic>
        <p:nvPicPr>
          <p:cNvPr id="17" name="Shape 117">
            <a:extLst>
              <a:ext uri="{FF2B5EF4-FFF2-40B4-BE49-F238E27FC236}">
                <a16:creationId xmlns:a16="http://schemas.microsoft.com/office/drawing/2014/main" id="{CC2BAC32-DC8E-4376-AF95-19E04366B5A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23109" y="4043462"/>
            <a:ext cx="1972742" cy="795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18">
            <a:extLst>
              <a:ext uri="{FF2B5EF4-FFF2-40B4-BE49-F238E27FC236}">
                <a16:creationId xmlns:a16="http://schemas.microsoft.com/office/drawing/2014/main" id="{2878D8E9-75B2-4D43-8504-586D353E376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4726" y="4042366"/>
            <a:ext cx="1972742" cy="795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311700" y="357171"/>
            <a:ext cx="85206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altLang="ko-KR" dirty="0" err="1"/>
              <a:t>PCIe</a:t>
            </a:r>
            <a:r>
              <a:rPr lang="en-US" altLang="ko-KR" dirty="0"/>
              <a:t> NIC</a:t>
            </a:r>
            <a:r>
              <a:rPr lang="ko-KR" altLang="en-US" dirty="0"/>
              <a:t>로 </a:t>
            </a:r>
            <a:r>
              <a:rPr lang="en-US" altLang="ko-KR" dirty="0"/>
              <a:t>10GbE </a:t>
            </a:r>
            <a:r>
              <a:rPr lang="ko-KR" altLang="en-US" dirty="0"/>
              <a:t>연결</a:t>
            </a:r>
            <a:endParaRPr lang="en-US" dirty="0"/>
          </a:p>
        </p:txBody>
      </p:sp>
      <p:grpSp>
        <p:nvGrpSpPr>
          <p:cNvPr id="189" name="Shape 189"/>
          <p:cNvGrpSpPr/>
          <p:nvPr/>
        </p:nvGrpSpPr>
        <p:grpSpPr>
          <a:xfrm>
            <a:off x="278504" y="1241007"/>
            <a:ext cx="3364997" cy="2908690"/>
            <a:chOff x="785786" y="1123806"/>
            <a:chExt cx="3364997" cy="2908690"/>
          </a:xfrm>
        </p:grpSpPr>
        <p:sp>
          <p:nvSpPr>
            <p:cNvPr id="190" name="Shape 190"/>
            <p:cNvSpPr txBox="1"/>
            <p:nvPr/>
          </p:nvSpPr>
          <p:spPr>
            <a:xfrm>
              <a:off x="1605583" y="1123806"/>
              <a:ext cx="2545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9F5900"/>
                </a:buClr>
                <a:buSzPct val="25000"/>
              </a:pPr>
              <a:r>
                <a:rPr lang="en-US" sz="2000" b="1" dirty="0">
                  <a:solidFill>
                    <a:srgbClr val="9F5900"/>
                  </a:solidFill>
                </a:rPr>
                <a:t>10GbE x 2</a:t>
              </a:r>
              <a:r>
                <a:rPr lang="ko-KR" altLang="en-US" sz="2000" b="1" dirty="0">
                  <a:solidFill>
                    <a:srgbClr val="9F5900"/>
                  </a:solidFill>
                </a:rPr>
                <a:t>개 </a:t>
              </a:r>
              <a:r>
                <a:rPr lang="en-US" sz="2000" b="1" i="0" u="none" strike="noStrike" cap="none" dirty="0">
                  <a:solidFill>
                    <a:srgbClr val="9F59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</a:p>
            <a:p>
              <a:pPr lvl="0" algn="ctr">
                <a:buClr>
                  <a:srgbClr val="9F5900"/>
                </a:buClr>
              </a:pPr>
              <a:r>
                <a:rPr lang="en-US" altLang="ko-KR" dirty="0">
                  <a:solidFill>
                    <a:srgbClr val="9F5900"/>
                  </a:solidFill>
                </a:rPr>
                <a:t>(</a:t>
              </a:r>
              <a:r>
                <a:rPr lang="ko-KR" altLang="en-US" dirty="0">
                  <a:solidFill>
                    <a:srgbClr val="9F5900"/>
                  </a:solidFill>
                </a:rPr>
                <a:t>파일 순차 전송</a:t>
              </a:r>
              <a:r>
                <a:rPr lang="en-US" altLang="ko-KR" dirty="0">
                  <a:solidFill>
                    <a:srgbClr val="9F5900"/>
                  </a:solidFill>
                </a:rPr>
                <a:t>)</a:t>
              </a:r>
              <a:endParaRPr lang="en-US" i="0" u="none" strike="noStrike" cap="none" dirty="0">
                <a:solidFill>
                  <a:srgbClr val="9F5900"/>
                </a:solidFill>
              </a:endParaRPr>
            </a:p>
          </p:txBody>
        </p:sp>
        <p:grpSp>
          <p:nvGrpSpPr>
            <p:cNvPr id="191" name="Shape 191"/>
            <p:cNvGrpSpPr/>
            <p:nvPr/>
          </p:nvGrpSpPr>
          <p:grpSpPr>
            <a:xfrm>
              <a:off x="785786" y="2268139"/>
              <a:ext cx="3357566" cy="614324"/>
              <a:chOff x="928662" y="1785932"/>
              <a:chExt cx="3357566" cy="614324"/>
            </a:xfrm>
          </p:grpSpPr>
          <p:sp>
            <p:nvSpPr>
              <p:cNvPr id="192" name="Shape 192"/>
              <p:cNvSpPr txBox="1"/>
              <p:nvPr/>
            </p:nvSpPr>
            <p:spPr>
              <a:xfrm>
                <a:off x="928662" y="2100256"/>
                <a:ext cx="631500" cy="30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F5900"/>
                  </a:buClr>
                  <a:buSzPct val="25000"/>
                  <a:buFont typeface="Arial"/>
                  <a:buNone/>
                </a:pPr>
                <a:r>
                  <a:rPr lang="en-US" sz="1350" dirty="0">
                    <a:solidFill>
                      <a:srgbClr val="9F5900"/>
                    </a:solidFill>
                  </a:rPr>
                  <a:t>1500</a:t>
                </a:r>
              </a:p>
            </p:txBody>
          </p:sp>
          <p:cxnSp>
            <p:nvCxnSpPr>
              <p:cNvPr id="193" name="Shape 193"/>
              <p:cNvCxnSpPr/>
              <p:nvPr/>
            </p:nvCxnSpPr>
            <p:spPr>
              <a:xfrm>
                <a:off x="1428728" y="1785932"/>
                <a:ext cx="2857500" cy="1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4" name="Shape 194"/>
            <p:cNvGrpSpPr/>
            <p:nvPr/>
          </p:nvGrpSpPr>
          <p:grpSpPr>
            <a:xfrm>
              <a:off x="785786" y="2750345"/>
              <a:ext cx="3357566" cy="614324"/>
              <a:chOff x="928662" y="1785932"/>
              <a:chExt cx="3357566" cy="614324"/>
            </a:xfrm>
          </p:grpSpPr>
          <p:sp>
            <p:nvSpPr>
              <p:cNvPr id="195" name="Shape 195"/>
              <p:cNvSpPr txBox="1"/>
              <p:nvPr/>
            </p:nvSpPr>
            <p:spPr>
              <a:xfrm>
                <a:off x="928662" y="2100256"/>
                <a:ext cx="631500" cy="30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F5900"/>
                  </a:buClr>
                  <a:buSzPct val="25000"/>
                  <a:buFont typeface="Arial"/>
                  <a:buNone/>
                </a:pPr>
                <a:r>
                  <a:rPr lang="en-US" sz="1350" dirty="0">
                    <a:solidFill>
                      <a:srgbClr val="9F5900"/>
                    </a:solidFill>
                  </a:rPr>
                  <a:t>750</a:t>
                </a:r>
              </a:p>
            </p:txBody>
          </p:sp>
          <p:cxnSp>
            <p:nvCxnSpPr>
              <p:cNvPr id="196" name="Shape 196"/>
              <p:cNvCxnSpPr/>
              <p:nvPr/>
            </p:nvCxnSpPr>
            <p:spPr>
              <a:xfrm>
                <a:off x="1428728" y="1785932"/>
                <a:ext cx="2857500" cy="1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97" name="Shape 197"/>
            <p:cNvCxnSpPr/>
            <p:nvPr/>
          </p:nvCxnSpPr>
          <p:spPr>
            <a:xfrm>
              <a:off x="1285852" y="3232553"/>
              <a:ext cx="2857500" cy="15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98" name="Shape 198"/>
            <p:cNvGrpSpPr/>
            <p:nvPr/>
          </p:nvGrpSpPr>
          <p:grpSpPr>
            <a:xfrm>
              <a:off x="785786" y="3571882"/>
              <a:ext cx="3357566" cy="300000"/>
              <a:chOff x="928662" y="1643056"/>
              <a:chExt cx="3357566" cy="300000"/>
            </a:xfrm>
          </p:grpSpPr>
          <p:sp>
            <p:nvSpPr>
              <p:cNvPr id="199" name="Shape 199"/>
              <p:cNvSpPr txBox="1"/>
              <p:nvPr/>
            </p:nvSpPr>
            <p:spPr>
              <a:xfrm>
                <a:off x="928662" y="1643056"/>
                <a:ext cx="488700" cy="30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F5900"/>
                  </a:buClr>
                  <a:buSzPct val="25000"/>
                  <a:buFont typeface="Arial"/>
                  <a:buNone/>
                </a:pPr>
                <a:r>
                  <a:rPr lang="en-US" sz="1350" b="0" i="0" u="none" strike="noStrike" cap="none">
                    <a:solidFill>
                      <a:srgbClr val="9F5900"/>
                    </a:solidFill>
                    <a:latin typeface="Arial"/>
                    <a:ea typeface="Arial"/>
                    <a:cs typeface="Arial"/>
                    <a:sym typeface="Arial"/>
                  </a:rPr>
                  <a:t>  0</a:t>
                </a:r>
              </a:p>
            </p:txBody>
          </p:sp>
          <p:cxnSp>
            <p:nvCxnSpPr>
              <p:cNvPr id="200" name="Shape 200"/>
              <p:cNvCxnSpPr/>
              <p:nvPr/>
            </p:nvCxnSpPr>
            <p:spPr>
              <a:xfrm>
                <a:off x="1428728" y="1785932"/>
                <a:ext cx="2857500" cy="1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201" name="Shape 201"/>
            <p:cNvSpPr/>
            <p:nvPr/>
          </p:nvSpPr>
          <p:spPr>
            <a:xfrm>
              <a:off x="1714475" y="2115967"/>
              <a:ext cx="571500" cy="1598653"/>
            </a:xfrm>
            <a:prstGeom prst="rect">
              <a:avLst/>
            </a:prstGeom>
            <a:solidFill>
              <a:srgbClr val="9F59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Shape 202"/>
            <p:cNvSpPr/>
            <p:nvPr/>
          </p:nvSpPr>
          <p:spPr>
            <a:xfrm>
              <a:off x="2857500" y="2431532"/>
              <a:ext cx="571500" cy="128312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Shape 203"/>
            <p:cNvSpPr txBox="1"/>
            <p:nvPr/>
          </p:nvSpPr>
          <p:spPr>
            <a:xfrm>
              <a:off x="1357290" y="3786196"/>
              <a:ext cx="1142999" cy="24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9F5900"/>
                </a:buClr>
                <a:buSzPct val="25000"/>
              </a:pPr>
              <a:r>
                <a:rPr lang="ko-KR" altLang="en-US" sz="1000" b="1" dirty="0">
                  <a:solidFill>
                    <a:srgbClr val="9F5900"/>
                  </a:solidFill>
                </a:rPr>
                <a:t>다운로드</a:t>
              </a:r>
              <a:endParaRPr lang="en-US" sz="1000" b="1" dirty="0">
                <a:solidFill>
                  <a:srgbClr val="9F5900"/>
                </a:solidFill>
              </a:endParaRPr>
            </a:p>
          </p:txBody>
        </p:sp>
        <p:sp>
          <p:nvSpPr>
            <p:cNvPr id="204" name="Shape 204"/>
            <p:cNvSpPr txBox="1"/>
            <p:nvPr/>
          </p:nvSpPr>
          <p:spPr>
            <a:xfrm>
              <a:off x="2571735" y="3786196"/>
              <a:ext cx="11430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9F5900"/>
                </a:buClr>
                <a:buSzPct val="25000"/>
              </a:pPr>
              <a:r>
                <a:rPr lang="ko-KR" altLang="en-US" sz="1000" b="1" dirty="0">
                  <a:solidFill>
                    <a:srgbClr val="9F5900"/>
                  </a:solidFill>
                </a:rPr>
                <a:t>업로드</a:t>
              </a:r>
              <a:endParaRPr lang="en-US" sz="1000" b="1" dirty="0">
                <a:solidFill>
                  <a:srgbClr val="9F5900"/>
                </a:solidFill>
              </a:endParaRPr>
            </a:p>
          </p:txBody>
        </p:sp>
        <p:sp>
          <p:nvSpPr>
            <p:cNvPr id="205" name="Shape 205"/>
            <p:cNvSpPr txBox="1"/>
            <p:nvPr/>
          </p:nvSpPr>
          <p:spPr>
            <a:xfrm>
              <a:off x="1428725" y="2136750"/>
              <a:ext cx="1142999" cy="276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200" b="1" dirty="0">
                  <a:solidFill>
                    <a:schemeClr val="lt1"/>
                  </a:solidFill>
                </a:rPr>
                <a:t>2346</a:t>
              </a:r>
            </a:p>
          </p:txBody>
        </p:sp>
        <p:sp>
          <p:nvSpPr>
            <p:cNvPr id="206" name="Shape 206"/>
            <p:cNvSpPr txBox="1"/>
            <p:nvPr/>
          </p:nvSpPr>
          <p:spPr>
            <a:xfrm>
              <a:off x="2583164" y="2451891"/>
              <a:ext cx="11430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200" b="1" dirty="0">
                  <a:solidFill>
                    <a:schemeClr val="lt1"/>
                  </a:solidFill>
                </a:rPr>
                <a:t>1859</a:t>
              </a:r>
            </a:p>
          </p:txBody>
        </p:sp>
      </p:grpSp>
      <p:sp>
        <p:nvSpPr>
          <p:cNvPr id="207" name="Shape 207"/>
          <p:cNvSpPr txBox="1"/>
          <p:nvPr/>
        </p:nvSpPr>
        <p:spPr>
          <a:xfrm>
            <a:off x="234209" y="2233168"/>
            <a:ext cx="631499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350">
                <a:solidFill>
                  <a:srgbClr val="9F5900"/>
                </a:solidFill>
              </a:rPr>
              <a:t>2250</a:t>
            </a:r>
          </a:p>
        </p:txBody>
      </p:sp>
      <p:grpSp>
        <p:nvGrpSpPr>
          <p:cNvPr id="208" name="Shape 208"/>
          <p:cNvGrpSpPr/>
          <p:nvPr/>
        </p:nvGrpSpPr>
        <p:grpSpPr>
          <a:xfrm>
            <a:off x="3691805" y="1252119"/>
            <a:ext cx="3791874" cy="2897578"/>
            <a:chOff x="785786" y="1134918"/>
            <a:chExt cx="3624426" cy="2897578"/>
          </a:xfrm>
        </p:grpSpPr>
        <p:sp>
          <p:nvSpPr>
            <p:cNvPr id="209" name="Shape 209"/>
            <p:cNvSpPr txBox="1"/>
            <p:nvPr/>
          </p:nvSpPr>
          <p:spPr>
            <a:xfrm>
              <a:off x="1627112" y="1134918"/>
              <a:ext cx="2783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9F5900"/>
                </a:buClr>
                <a:buSzPct val="25000"/>
              </a:pPr>
              <a:r>
                <a:rPr lang="en-US" sz="2000" b="1" dirty="0">
                  <a:solidFill>
                    <a:srgbClr val="9F5900"/>
                  </a:solidFill>
                </a:rPr>
                <a:t>10GbE x 2</a:t>
              </a:r>
              <a:r>
                <a:rPr lang="ko-KR" altLang="en-US" sz="2000" b="1" dirty="0">
                  <a:solidFill>
                    <a:srgbClr val="9F5900"/>
                  </a:solidFill>
                </a:rPr>
                <a:t>개 </a:t>
              </a:r>
              <a:r>
                <a:rPr lang="en-US" sz="2000" b="1" i="0" u="none" strike="noStrike" cap="none" dirty="0">
                  <a:solidFill>
                    <a:srgbClr val="9F59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</a:p>
            <a:p>
              <a:pPr lvl="0" algn="ctr">
                <a:buClr>
                  <a:srgbClr val="9F5900"/>
                </a:buClr>
              </a:pPr>
              <a:r>
                <a:rPr lang="en-US" altLang="ko-KR" dirty="0">
                  <a:solidFill>
                    <a:srgbClr val="9F5900"/>
                  </a:solidFill>
                </a:rPr>
                <a:t>(</a:t>
              </a:r>
              <a:r>
                <a:rPr lang="ko-KR" altLang="en-US" dirty="0">
                  <a:solidFill>
                    <a:srgbClr val="9F5900"/>
                  </a:solidFill>
                </a:rPr>
                <a:t>암호화된 파일 순차 전송</a:t>
              </a:r>
              <a:r>
                <a:rPr lang="en-US" altLang="ko-KR" dirty="0">
                  <a:solidFill>
                    <a:srgbClr val="9F5900"/>
                  </a:solidFill>
                </a:rPr>
                <a:t>)</a:t>
              </a:r>
              <a:endParaRPr lang="en-US" i="0" u="none" strike="noStrike" cap="none" dirty="0">
                <a:solidFill>
                  <a:srgbClr val="9F5900"/>
                </a:solidFill>
              </a:endParaRPr>
            </a:p>
          </p:txBody>
        </p:sp>
        <p:grpSp>
          <p:nvGrpSpPr>
            <p:cNvPr id="210" name="Shape 210"/>
            <p:cNvGrpSpPr/>
            <p:nvPr/>
          </p:nvGrpSpPr>
          <p:grpSpPr>
            <a:xfrm>
              <a:off x="785786" y="2268139"/>
              <a:ext cx="3357566" cy="614324"/>
              <a:chOff x="928662" y="1785932"/>
              <a:chExt cx="3357566" cy="614324"/>
            </a:xfrm>
          </p:grpSpPr>
          <p:sp>
            <p:nvSpPr>
              <p:cNvPr id="211" name="Shape 211"/>
              <p:cNvSpPr txBox="1"/>
              <p:nvPr/>
            </p:nvSpPr>
            <p:spPr>
              <a:xfrm>
                <a:off x="928662" y="2100256"/>
                <a:ext cx="631500" cy="30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F5900"/>
                  </a:buClr>
                  <a:buSzPct val="25000"/>
                  <a:buFont typeface="Arial"/>
                  <a:buNone/>
                </a:pPr>
                <a:r>
                  <a:rPr lang="en-US" sz="1350">
                    <a:solidFill>
                      <a:srgbClr val="9F5900"/>
                    </a:solidFill>
                  </a:rPr>
                  <a:t>1500</a:t>
                </a:r>
              </a:p>
            </p:txBody>
          </p:sp>
          <p:cxnSp>
            <p:nvCxnSpPr>
              <p:cNvPr id="212" name="Shape 212"/>
              <p:cNvCxnSpPr/>
              <p:nvPr/>
            </p:nvCxnSpPr>
            <p:spPr>
              <a:xfrm>
                <a:off x="1428728" y="1785932"/>
                <a:ext cx="2857500" cy="1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3" name="Shape 213"/>
            <p:cNvGrpSpPr/>
            <p:nvPr/>
          </p:nvGrpSpPr>
          <p:grpSpPr>
            <a:xfrm>
              <a:off x="785786" y="2750345"/>
              <a:ext cx="3357566" cy="614324"/>
              <a:chOff x="928662" y="1785932"/>
              <a:chExt cx="3357566" cy="614324"/>
            </a:xfrm>
          </p:grpSpPr>
          <p:sp>
            <p:nvSpPr>
              <p:cNvPr id="214" name="Shape 214"/>
              <p:cNvSpPr txBox="1"/>
              <p:nvPr/>
            </p:nvSpPr>
            <p:spPr>
              <a:xfrm>
                <a:off x="928662" y="2100256"/>
                <a:ext cx="631500" cy="30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F5900"/>
                  </a:buClr>
                  <a:buSzPct val="25000"/>
                  <a:buFont typeface="Arial"/>
                  <a:buNone/>
                </a:pPr>
                <a:r>
                  <a:rPr lang="en-US" sz="1350">
                    <a:solidFill>
                      <a:srgbClr val="9F5900"/>
                    </a:solidFill>
                  </a:rPr>
                  <a:t>750</a:t>
                </a:r>
              </a:p>
            </p:txBody>
          </p:sp>
          <p:cxnSp>
            <p:nvCxnSpPr>
              <p:cNvPr id="215" name="Shape 215"/>
              <p:cNvCxnSpPr/>
              <p:nvPr/>
            </p:nvCxnSpPr>
            <p:spPr>
              <a:xfrm>
                <a:off x="1428728" y="1785932"/>
                <a:ext cx="2857500" cy="1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16" name="Shape 216"/>
            <p:cNvCxnSpPr/>
            <p:nvPr/>
          </p:nvCxnSpPr>
          <p:spPr>
            <a:xfrm>
              <a:off x="1285852" y="3232553"/>
              <a:ext cx="2857500" cy="1500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17" name="Shape 217"/>
            <p:cNvGrpSpPr/>
            <p:nvPr/>
          </p:nvGrpSpPr>
          <p:grpSpPr>
            <a:xfrm>
              <a:off x="785786" y="3571882"/>
              <a:ext cx="3357566" cy="300000"/>
              <a:chOff x="928662" y="1643056"/>
              <a:chExt cx="3357566" cy="300000"/>
            </a:xfrm>
          </p:grpSpPr>
          <p:sp>
            <p:nvSpPr>
              <p:cNvPr id="218" name="Shape 218"/>
              <p:cNvSpPr txBox="1"/>
              <p:nvPr/>
            </p:nvSpPr>
            <p:spPr>
              <a:xfrm>
                <a:off x="928662" y="1643056"/>
                <a:ext cx="488700" cy="30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9F5900"/>
                  </a:buClr>
                  <a:buSzPct val="25000"/>
                  <a:buFont typeface="Arial"/>
                  <a:buNone/>
                </a:pPr>
                <a:r>
                  <a:rPr lang="en-US" sz="1350" b="0" i="0" u="none" strike="noStrike" cap="none">
                    <a:solidFill>
                      <a:srgbClr val="9F5900"/>
                    </a:solidFill>
                    <a:latin typeface="Arial"/>
                    <a:ea typeface="Arial"/>
                    <a:cs typeface="Arial"/>
                    <a:sym typeface="Arial"/>
                  </a:rPr>
                  <a:t>  0</a:t>
                </a:r>
              </a:p>
            </p:txBody>
          </p:sp>
          <p:cxnSp>
            <p:nvCxnSpPr>
              <p:cNvPr id="219" name="Shape 219"/>
              <p:cNvCxnSpPr/>
              <p:nvPr/>
            </p:nvCxnSpPr>
            <p:spPr>
              <a:xfrm>
                <a:off x="1428728" y="1785932"/>
                <a:ext cx="2857500" cy="1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220" name="Shape 220"/>
            <p:cNvSpPr/>
            <p:nvPr/>
          </p:nvSpPr>
          <p:spPr>
            <a:xfrm>
              <a:off x="1714475" y="2136750"/>
              <a:ext cx="571500" cy="1577961"/>
            </a:xfrm>
            <a:prstGeom prst="rect">
              <a:avLst/>
            </a:prstGeom>
            <a:solidFill>
              <a:srgbClr val="9F59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Shape 221"/>
            <p:cNvSpPr/>
            <p:nvPr/>
          </p:nvSpPr>
          <p:spPr>
            <a:xfrm>
              <a:off x="2857500" y="2496425"/>
              <a:ext cx="571500" cy="121823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Shape 222"/>
            <p:cNvSpPr txBox="1"/>
            <p:nvPr/>
          </p:nvSpPr>
          <p:spPr>
            <a:xfrm>
              <a:off x="1357290" y="3786196"/>
              <a:ext cx="1142999" cy="24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9F5900"/>
                </a:buClr>
                <a:buSzPct val="25000"/>
              </a:pPr>
              <a:r>
                <a:rPr lang="ko-KR" altLang="en-US" sz="1000" b="1" dirty="0">
                  <a:solidFill>
                    <a:srgbClr val="9F5900"/>
                  </a:solidFill>
                </a:rPr>
                <a:t>다운로드</a:t>
              </a:r>
              <a:endParaRPr lang="en-US" sz="1000" b="1" dirty="0">
                <a:solidFill>
                  <a:srgbClr val="9F5900"/>
                </a:solidFill>
              </a:endParaRPr>
            </a:p>
          </p:txBody>
        </p:sp>
        <p:sp>
          <p:nvSpPr>
            <p:cNvPr id="223" name="Shape 223"/>
            <p:cNvSpPr txBox="1"/>
            <p:nvPr/>
          </p:nvSpPr>
          <p:spPr>
            <a:xfrm>
              <a:off x="2571735" y="3786196"/>
              <a:ext cx="11430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9F5900"/>
                </a:buClr>
                <a:buSzPct val="25000"/>
              </a:pPr>
              <a:r>
                <a:rPr lang="ko-KR" altLang="en-US" sz="1000" b="1" dirty="0">
                  <a:solidFill>
                    <a:srgbClr val="9F5900"/>
                  </a:solidFill>
                </a:rPr>
                <a:t>업로드</a:t>
              </a:r>
              <a:endParaRPr lang="en-US" sz="1000" b="1" dirty="0">
                <a:solidFill>
                  <a:srgbClr val="9F5900"/>
                </a:solidFill>
              </a:endParaRPr>
            </a:p>
          </p:txBody>
        </p:sp>
        <p:sp>
          <p:nvSpPr>
            <p:cNvPr id="224" name="Shape 224"/>
            <p:cNvSpPr txBox="1"/>
            <p:nvPr/>
          </p:nvSpPr>
          <p:spPr>
            <a:xfrm>
              <a:off x="1440158" y="2159950"/>
              <a:ext cx="11430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200" b="1" dirty="0">
                  <a:solidFill>
                    <a:schemeClr val="lt1"/>
                  </a:solidFill>
                </a:rPr>
                <a:t>2323</a:t>
              </a:r>
            </a:p>
          </p:txBody>
        </p:sp>
        <p:sp>
          <p:nvSpPr>
            <p:cNvPr id="225" name="Shape 225"/>
            <p:cNvSpPr txBox="1"/>
            <p:nvPr/>
          </p:nvSpPr>
          <p:spPr>
            <a:xfrm>
              <a:off x="2560291" y="2487764"/>
              <a:ext cx="11430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200" b="1">
                  <a:solidFill>
                    <a:schemeClr val="lt1"/>
                  </a:solidFill>
                </a:rPr>
                <a:t>1725</a:t>
              </a:r>
              <a:endParaRPr lang="en-US" sz="1200" b="1" dirty="0">
                <a:solidFill>
                  <a:schemeClr val="lt1"/>
                </a:solidFill>
              </a:endParaRPr>
            </a:p>
          </p:txBody>
        </p:sp>
      </p:grpSp>
      <p:sp>
        <p:nvSpPr>
          <p:cNvPr id="226" name="Shape 226"/>
          <p:cNvSpPr txBox="1"/>
          <p:nvPr/>
        </p:nvSpPr>
        <p:spPr>
          <a:xfrm>
            <a:off x="3683612" y="2198082"/>
            <a:ext cx="631500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350">
                <a:solidFill>
                  <a:srgbClr val="9F5900"/>
                </a:solidFill>
              </a:rPr>
              <a:t>2250</a:t>
            </a:r>
          </a:p>
        </p:txBody>
      </p:sp>
      <p:sp>
        <p:nvSpPr>
          <p:cNvPr id="227" name="Shape 227"/>
          <p:cNvSpPr/>
          <p:nvPr/>
        </p:nvSpPr>
        <p:spPr>
          <a:xfrm>
            <a:off x="30750" y="4220799"/>
            <a:ext cx="4046400" cy="61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828282"/>
              </a:buClr>
              <a:buSzPct val="25000"/>
            </a:pPr>
            <a:r>
              <a:rPr lang="en-US" altLang="ko-KR" sz="800" dirty="0">
                <a:solidFill>
                  <a:srgbClr val="828282"/>
                </a:solidFill>
              </a:rPr>
              <a:t>QNAP </a:t>
            </a:r>
            <a:r>
              <a:rPr lang="ko-KR" altLang="en-US" sz="800" dirty="0">
                <a:solidFill>
                  <a:srgbClr val="828282"/>
                </a:solidFill>
              </a:rPr>
              <a:t>연구소에서 테스트 했으며</a:t>
            </a:r>
            <a:r>
              <a:rPr lang="en-US" altLang="ko-KR" sz="800" dirty="0">
                <a:solidFill>
                  <a:srgbClr val="828282"/>
                </a:solidFill>
              </a:rPr>
              <a:t>, </a:t>
            </a:r>
            <a:r>
              <a:rPr lang="ko-KR" altLang="en-US" sz="800" dirty="0">
                <a:solidFill>
                  <a:srgbClr val="828282"/>
                </a:solidFill>
              </a:rPr>
              <a:t>수치는 환경에 따라 차이가 날 수 있습니다</a:t>
            </a:r>
            <a:r>
              <a:rPr lang="en-US" altLang="ko-KR" sz="800" dirty="0">
                <a:solidFill>
                  <a:srgbClr val="828282"/>
                </a:solidFill>
              </a:rPr>
              <a:t>.</a:t>
            </a:r>
            <a:endParaRPr lang="en-US" sz="800" dirty="0">
              <a:solidFill>
                <a:srgbClr val="828282"/>
              </a:solidFill>
            </a:endParaRPr>
          </a:p>
          <a:p>
            <a:pPr lvl="0">
              <a:buClr>
                <a:srgbClr val="828282"/>
              </a:buClr>
              <a:buSzPct val="25000"/>
            </a:pPr>
            <a:r>
              <a:rPr lang="ko-KR" altLang="en-US" sz="800" b="1" dirty="0">
                <a:solidFill>
                  <a:srgbClr val="828282"/>
                </a:solidFill>
              </a:rPr>
              <a:t>테스트 환경</a:t>
            </a:r>
            <a:r>
              <a:rPr lang="en-US" altLang="ko-KR" sz="800" b="1" dirty="0">
                <a:solidFill>
                  <a:srgbClr val="828282"/>
                </a:solidFill>
              </a:rPr>
              <a:t>:</a:t>
            </a:r>
            <a:br>
              <a:rPr lang="en-US" sz="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800" b="0" i="0" u="none" strike="noStrike" cap="none" dirty="0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NAS: </a:t>
            </a:r>
            <a:r>
              <a:rPr lang="en-US" altLang="ko-KR" sz="800" dirty="0">
                <a:solidFill>
                  <a:srgbClr val="828282"/>
                </a:solidFill>
              </a:rPr>
              <a:t>QTS 4.3.4</a:t>
            </a:r>
            <a:r>
              <a:rPr lang="ko-KR" altLang="en-US" sz="800" dirty="0">
                <a:solidFill>
                  <a:srgbClr val="828282"/>
                </a:solidFill>
              </a:rPr>
              <a:t>가 설치된 </a:t>
            </a:r>
            <a:r>
              <a:rPr lang="en-US" altLang="ko-KR" sz="800" dirty="0">
                <a:solidFill>
                  <a:srgbClr val="828282"/>
                </a:solidFill>
              </a:rPr>
              <a:t>TS-1277-1700-16G</a:t>
            </a:r>
            <a:endParaRPr lang="en-US" sz="800" b="0" i="0" u="none" strike="noStrike" cap="none" dirty="0">
              <a:solidFill>
                <a:srgbClr val="828282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Clr>
                <a:srgbClr val="828282"/>
              </a:buClr>
              <a:buSzPct val="25000"/>
            </a:pPr>
            <a:r>
              <a:rPr lang="ko-KR" altLang="en-US" sz="800" dirty="0">
                <a:solidFill>
                  <a:srgbClr val="828282"/>
                </a:solidFill>
              </a:rPr>
              <a:t>볼륨 유형</a:t>
            </a:r>
            <a:r>
              <a:rPr lang="en-US" altLang="ko-KR" sz="800" dirty="0">
                <a:solidFill>
                  <a:srgbClr val="828282"/>
                </a:solidFill>
              </a:rPr>
              <a:t>: </a:t>
            </a:r>
            <a:r>
              <a:rPr lang="en-US" sz="800" dirty="0">
                <a:solidFill>
                  <a:srgbClr val="828282"/>
                </a:solidFill>
              </a:rPr>
              <a:t>RAID 5; Intel S3500 240GB SSD(SSDSC2BB240G4) x 12</a:t>
            </a:r>
            <a:r>
              <a:rPr lang="ko-KR" altLang="en-US" sz="800" dirty="0">
                <a:solidFill>
                  <a:srgbClr val="828282"/>
                </a:solidFill>
              </a:rPr>
              <a:t>개</a:t>
            </a:r>
            <a:r>
              <a:rPr lang="en-US" sz="800" b="0" i="0" u="none" strike="noStrike" cap="none" dirty="0">
                <a:solidFill>
                  <a:srgbClr val="828282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sp>
        <p:nvSpPr>
          <p:cNvPr id="228" name="Shape 228"/>
          <p:cNvSpPr/>
          <p:nvPr/>
        </p:nvSpPr>
        <p:spPr>
          <a:xfrm>
            <a:off x="3920284" y="4346113"/>
            <a:ext cx="3512700" cy="46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828282"/>
              </a:buClr>
              <a:buSzPct val="25000"/>
            </a:pPr>
            <a:r>
              <a:rPr lang="ko-KR" altLang="en-US" sz="800" b="1" dirty="0">
                <a:solidFill>
                  <a:srgbClr val="828282"/>
                </a:solidFill>
              </a:rPr>
              <a:t>클라이언트 </a:t>
            </a:r>
            <a:r>
              <a:rPr lang="en-US" sz="800" b="1" dirty="0">
                <a:solidFill>
                  <a:srgbClr val="828282"/>
                </a:solidFill>
              </a:rPr>
              <a:t>PC:</a:t>
            </a:r>
            <a:br>
              <a:rPr lang="en-US" sz="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800" dirty="0">
                <a:solidFill>
                  <a:srgbClr val="828282"/>
                </a:solidFill>
              </a:rPr>
              <a:t>Intel® Core™ i7-4770 3.40GHz CPU; 16GB RAM; QNAP LAN-10G2SF-MLX 10GbE NIC ; Windows® 10 64</a:t>
            </a:r>
            <a:r>
              <a:rPr lang="ko-KR" altLang="en-US" sz="800" dirty="0">
                <a:solidFill>
                  <a:srgbClr val="828282"/>
                </a:solidFill>
              </a:rPr>
              <a:t>비트</a:t>
            </a:r>
            <a:r>
              <a:rPr lang="en-US" altLang="ko-KR" sz="800" dirty="0">
                <a:solidFill>
                  <a:srgbClr val="828282"/>
                </a:solidFill>
              </a:rPr>
              <a:t>, </a:t>
            </a:r>
            <a:r>
              <a:rPr lang="en-US" sz="800" dirty="0" err="1">
                <a:solidFill>
                  <a:srgbClr val="828282"/>
                </a:solidFill>
              </a:rPr>
              <a:t>IOMeter</a:t>
            </a:r>
            <a:r>
              <a:rPr lang="en-US" sz="800" dirty="0">
                <a:solidFill>
                  <a:srgbClr val="828282"/>
                </a:solidFill>
              </a:rPr>
              <a:t> 64KB</a:t>
            </a:r>
            <a:endParaRPr lang="en-US" sz="800" b="0" i="0" u="none" strike="noStrike" cap="none" dirty="0">
              <a:solidFill>
                <a:srgbClr val="82828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Shape 229" descr="LAN-10G2SF-MLX側面.png"/>
          <p:cNvPicPr preferRelativeResize="0"/>
          <p:nvPr/>
        </p:nvPicPr>
        <p:blipFill rotWithShape="1">
          <a:blip r:embed="rId3">
            <a:alphaModFix/>
          </a:blip>
          <a:srcRect t="-596" b="1104"/>
          <a:stretch/>
        </p:blipFill>
        <p:spPr>
          <a:xfrm rot="729068">
            <a:off x="449469" y="1149938"/>
            <a:ext cx="1086031" cy="810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Shape 230" descr="LAN-10G2SF-MLX側面.png"/>
          <p:cNvPicPr preferRelativeResize="0"/>
          <p:nvPr/>
        </p:nvPicPr>
        <p:blipFill rotWithShape="1">
          <a:blip r:embed="rId3">
            <a:alphaModFix/>
          </a:blip>
          <a:srcRect t="-596" b="1104"/>
          <a:stretch/>
        </p:blipFill>
        <p:spPr>
          <a:xfrm rot="729068">
            <a:off x="3780769" y="1149938"/>
            <a:ext cx="1086031" cy="810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311700" y="357171"/>
            <a:ext cx="8520600" cy="71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ko-KR" altLang="en-US" dirty="0"/>
              <a:t>전면 개요</a:t>
            </a:r>
            <a:endParaRPr lang="en-US" sz="32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Shape 2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4098" y="3951037"/>
            <a:ext cx="1656300" cy="103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Shape 2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9661" y="3951037"/>
            <a:ext cx="1666500" cy="10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Shape 2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19617" y="1739548"/>
            <a:ext cx="5400600" cy="3375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9" name="Shape 239"/>
          <p:cNvGrpSpPr/>
          <p:nvPr/>
        </p:nvGrpSpPr>
        <p:grpSpPr>
          <a:xfrm>
            <a:off x="274888" y="1282778"/>
            <a:ext cx="3415262" cy="879964"/>
            <a:chOff x="274888" y="1282778"/>
            <a:chExt cx="3415262" cy="879964"/>
          </a:xfrm>
        </p:grpSpPr>
        <p:sp>
          <p:nvSpPr>
            <p:cNvPr id="240" name="Shape 240"/>
            <p:cNvSpPr txBox="1"/>
            <p:nvPr/>
          </p:nvSpPr>
          <p:spPr>
            <a:xfrm>
              <a:off x="274888" y="1282778"/>
              <a:ext cx="2145300" cy="7385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ko-KR" altLang="en-US" dirty="0">
                  <a:solidFill>
                    <a:srgbClr val="595959"/>
                  </a:solidFill>
                </a:rPr>
                <a:t>밝기 조절이 가능한 </a:t>
              </a:r>
              <a:r>
                <a:rPr lang="en-US" altLang="ko-KR" dirty="0">
                  <a:solidFill>
                    <a:srgbClr val="595959"/>
                  </a:solidFill>
                </a:rPr>
                <a:t>LED </a:t>
              </a:r>
              <a:r>
                <a:rPr lang="ko-KR" altLang="en-US" dirty="0">
                  <a:solidFill>
                    <a:srgbClr val="595959"/>
                  </a:solidFill>
                </a:rPr>
                <a:t>표시등</a:t>
              </a:r>
              <a:r>
                <a:rPr lang="en-US" altLang="ko-KR" dirty="0">
                  <a:solidFill>
                    <a:srgbClr val="595959"/>
                  </a:solidFill>
                </a:rPr>
                <a:t>: HDD, SSD, </a:t>
              </a:r>
              <a:br>
                <a:rPr lang="en-US" altLang="ko-KR" dirty="0">
                  <a:solidFill>
                    <a:srgbClr val="595959"/>
                  </a:solidFill>
                </a:rPr>
              </a:br>
              <a:r>
                <a:rPr lang="en-US" altLang="ko-KR" dirty="0">
                  <a:solidFill>
                    <a:srgbClr val="595959"/>
                  </a:solidFill>
                </a:rPr>
                <a:t>M.2 SSD</a:t>
              </a:r>
              <a:endPara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1" name="Shape 241"/>
            <p:cNvCxnSpPr/>
            <p:nvPr/>
          </p:nvCxnSpPr>
          <p:spPr>
            <a:xfrm>
              <a:off x="2340451" y="1553742"/>
              <a:ext cx="1349699" cy="609000"/>
            </a:xfrm>
            <a:prstGeom prst="bentConnector3">
              <a:avLst>
                <a:gd name="adj1" fmla="val 99769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sp>
        <p:nvSpPr>
          <p:cNvPr id="242" name="Shape 242"/>
          <p:cNvSpPr txBox="1"/>
          <p:nvPr/>
        </p:nvSpPr>
        <p:spPr>
          <a:xfrm>
            <a:off x="279064" y="2313805"/>
            <a:ext cx="2215800" cy="738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ko-KR" dirty="0" err="1">
                <a:solidFill>
                  <a:srgbClr val="595959"/>
                </a:solidFill>
              </a:rPr>
              <a:t>Qtier</a:t>
            </a:r>
            <a:r>
              <a:rPr lang="en-US" altLang="ko-KR" dirty="0">
                <a:solidFill>
                  <a:srgbClr val="595959"/>
                </a:solidFill>
              </a:rPr>
              <a:t> </a:t>
            </a:r>
            <a:r>
              <a:rPr lang="ko-KR" altLang="en-US" dirty="0">
                <a:solidFill>
                  <a:srgbClr val="595959"/>
                </a:solidFill>
              </a:rPr>
              <a:t>자동 계층화 </a:t>
            </a:r>
            <a:r>
              <a:rPr lang="en-US" altLang="ko-KR" dirty="0">
                <a:solidFill>
                  <a:srgbClr val="595959"/>
                </a:solidFill>
              </a:rPr>
              <a:t>&amp; SSD </a:t>
            </a:r>
            <a:r>
              <a:rPr lang="ko-KR" altLang="en-US" dirty="0">
                <a:solidFill>
                  <a:srgbClr val="595959"/>
                </a:solidFill>
              </a:rPr>
              <a:t>캐싱용 </a:t>
            </a:r>
            <a:r>
              <a:rPr lang="en-US" altLang="ko-KR" dirty="0">
                <a:solidFill>
                  <a:srgbClr val="595959"/>
                </a:solidFill>
              </a:rPr>
              <a:t>2, 4 x 2.5" SSD </a:t>
            </a:r>
            <a:r>
              <a:rPr lang="ko-KR" altLang="en-US" dirty="0">
                <a:solidFill>
                  <a:srgbClr val="595959"/>
                </a:solidFill>
              </a:rPr>
              <a:t>트레이</a:t>
            </a:r>
            <a:endParaRPr lang="en-US" sz="14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3" name="Shape 243"/>
          <p:cNvCxnSpPr/>
          <p:nvPr/>
        </p:nvCxnSpPr>
        <p:spPr>
          <a:xfrm>
            <a:off x="2419617" y="2572902"/>
            <a:ext cx="511200" cy="0"/>
          </a:xfrm>
          <a:prstGeom prst="straightConnector1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244" name="Shape 244"/>
          <p:cNvSpPr txBox="1"/>
          <p:nvPr/>
        </p:nvSpPr>
        <p:spPr>
          <a:xfrm>
            <a:off x="279064" y="3262157"/>
            <a:ext cx="2215800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ko-KR" dirty="0">
                <a:solidFill>
                  <a:srgbClr val="595959"/>
                </a:solidFill>
              </a:rPr>
              <a:t>2.5" </a:t>
            </a:r>
            <a:r>
              <a:rPr lang="ko-KR" altLang="en-US" dirty="0">
                <a:solidFill>
                  <a:srgbClr val="595959"/>
                </a:solidFill>
              </a:rPr>
              <a:t>드라이브를 지원하는 </a:t>
            </a:r>
            <a:r>
              <a:rPr lang="en-US" altLang="ko-KR" dirty="0">
                <a:solidFill>
                  <a:srgbClr val="595959"/>
                </a:solidFill>
              </a:rPr>
              <a:t>4, 6, 8 x 3.5" HDD </a:t>
            </a:r>
            <a:r>
              <a:rPr lang="ko-KR" altLang="en-US" dirty="0">
                <a:solidFill>
                  <a:srgbClr val="595959"/>
                </a:solidFill>
              </a:rPr>
              <a:t>트레이</a:t>
            </a:r>
            <a:endParaRPr lang="en-US" sz="14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5" name="Shape 245"/>
          <p:cNvCxnSpPr/>
          <p:nvPr/>
        </p:nvCxnSpPr>
        <p:spPr>
          <a:xfrm>
            <a:off x="2420188" y="3658598"/>
            <a:ext cx="508263" cy="0"/>
          </a:xfrm>
          <a:prstGeom prst="straightConnector1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246" name="Shape 246"/>
          <p:cNvSpPr txBox="1"/>
          <p:nvPr/>
        </p:nvSpPr>
        <p:spPr>
          <a:xfrm>
            <a:off x="3824553" y="1359223"/>
            <a:ext cx="1786991" cy="46669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ko-KR" altLang="en-US" dirty="0">
                <a:solidFill>
                  <a:srgbClr val="595959"/>
                </a:solidFill>
              </a:rPr>
              <a:t>입력 </a:t>
            </a:r>
            <a:r>
              <a:rPr lang="en-US" altLang="ko-KR" dirty="0">
                <a:solidFill>
                  <a:srgbClr val="595959"/>
                </a:solidFill>
              </a:rPr>
              <a:t>&amp; </a:t>
            </a:r>
            <a:r>
              <a:rPr lang="ko-KR" altLang="en-US" dirty="0">
                <a:solidFill>
                  <a:srgbClr val="595959"/>
                </a:solidFill>
              </a:rPr>
              <a:t>선택 버튼이 장착된 </a:t>
            </a:r>
            <a:r>
              <a:rPr lang="en-US" altLang="ko-KR" dirty="0">
                <a:solidFill>
                  <a:srgbClr val="595959"/>
                </a:solidFill>
              </a:rPr>
              <a:t>LCD</a:t>
            </a:r>
            <a:endParaRPr lang="en-US" sz="14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7" name="Shape 247"/>
          <p:cNvCxnSpPr/>
          <p:nvPr/>
        </p:nvCxnSpPr>
        <p:spPr>
          <a:xfrm>
            <a:off x="5065699" y="1665113"/>
            <a:ext cx="0" cy="727800"/>
          </a:xfrm>
          <a:prstGeom prst="straightConnector1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248" name="Shape 248"/>
          <p:cNvSpPr txBox="1"/>
          <p:nvPr/>
        </p:nvSpPr>
        <p:spPr>
          <a:xfrm>
            <a:off x="6210718" y="1337858"/>
            <a:ext cx="1236000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ko-KR" altLang="en-US" dirty="0">
                <a:solidFill>
                  <a:srgbClr val="595959"/>
                </a:solidFill>
              </a:rPr>
              <a:t>전원 버튼</a:t>
            </a:r>
            <a:endParaRPr lang="en-US" sz="14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9" name="Shape 249"/>
          <p:cNvCxnSpPr/>
          <p:nvPr/>
        </p:nvCxnSpPr>
        <p:spPr>
          <a:xfrm>
            <a:off x="6524373" y="1665113"/>
            <a:ext cx="5478" cy="1993560"/>
          </a:xfrm>
          <a:prstGeom prst="straightConnector1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oval" w="lg" len="lg"/>
          </a:ln>
        </p:spPr>
      </p:cxnSp>
      <p:grpSp>
        <p:nvGrpSpPr>
          <p:cNvPr id="250" name="Shape 250"/>
          <p:cNvGrpSpPr/>
          <p:nvPr/>
        </p:nvGrpSpPr>
        <p:grpSpPr>
          <a:xfrm>
            <a:off x="6671992" y="1219995"/>
            <a:ext cx="2230423" cy="3074265"/>
            <a:chOff x="6671992" y="1219995"/>
            <a:chExt cx="2230423" cy="3074265"/>
          </a:xfrm>
        </p:grpSpPr>
        <p:sp>
          <p:nvSpPr>
            <p:cNvPr id="251" name="Shape 251"/>
            <p:cNvSpPr txBox="1"/>
            <p:nvPr/>
          </p:nvSpPr>
          <p:spPr>
            <a:xfrm>
              <a:off x="7638215" y="1219995"/>
              <a:ext cx="1264200" cy="11697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sz="1400" b="0" i="0" u="none" strike="noStrike" cap="none" dirty="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USB 3.1</a:t>
              </a:r>
              <a:r>
                <a:rPr lang="en-US" dirty="0">
                  <a:solidFill>
                    <a:srgbClr val="595959"/>
                  </a:solidFill>
                </a:rPr>
                <a:t> </a:t>
              </a:r>
            </a:p>
            <a:p>
              <a:pPr lvl="0">
                <a:buClr>
                  <a:srgbClr val="595959"/>
                </a:buClr>
                <a:buSzPct val="25000"/>
              </a:pPr>
              <a:r>
                <a:rPr lang="en-US" sz="1400" b="0" i="0" u="none" strike="noStrike" cap="none" dirty="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Gen 1 &amp;</a:t>
              </a:r>
              <a:br>
                <a:rPr lang="en-US" sz="1400" b="0" i="0" u="none" strike="noStrike" cap="none" dirty="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ko-KR" altLang="en-US" dirty="0">
                  <a:solidFill>
                    <a:srgbClr val="595959"/>
                  </a:solidFill>
                </a:rPr>
                <a:t>복사 버튼</a:t>
              </a:r>
              <a:endPara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br>
                <a:rPr lang="en-US"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endPara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2" name="Shape 252"/>
            <p:cNvCxnSpPr/>
            <p:nvPr/>
          </p:nvCxnSpPr>
          <p:spPr>
            <a:xfrm rot="5400000">
              <a:off x="6083992" y="2491561"/>
              <a:ext cx="2390700" cy="1214700"/>
            </a:xfrm>
            <a:prstGeom prst="bentConnector3">
              <a:avLst>
                <a:gd name="adj1" fmla="val 101239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cxnSp>
        <p:nvCxnSpPr>
          <p:cNvPr id="20" name="Shape 247"/>
          <p:cNvCxnSpPr/>
          <p:nvPr/>
        </p:nvCxnSpPr>
        <p:spPr>
          <a:xfrm flipH="1">
            <a:off x="5879242" y="1440315"/>
            <a:ext cx="6583" cy="1308862"/>
          </a:xfrm>
          <a:prstGeom prst="straightConnector1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22" name="Shape 248"/>
          <p:cNvSpPr txBox="1"/>
          <p:nvPr/>
        </p:nvSpPr>
        <p:spPr>
          <a:xfrm>
            <a:off x="5466414" y="1076010"/>
            <a:ext cx="1053893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dirty="0">
                <a:solidFill>
                  <a:srgbClr val="595959"/>
                </a:solidFill>
              </a:rPr>
              <a:t>IR </a:t>
            </a:r>
            <a:r>
              <a:rPr lang="ko-KR" altLang="en-US" dirty="0">
                <a:solidFill>
                  <a:srgbClr val="595959"/>
                </a:solidFill>
              </a:rPr>
              <a:t>수신기</a:t>
            </a:r>
            <a:endParaRPr lang="en-US" sz="14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>
            <a:spLocks noGrp="1"/>
          </p:cNvSpPr>
          <p:nvPr>
            <p:ph type="title"/>
          </p:nvPr>
        </p:nvSpPr>
        <p:spPr>
          <a:xfrm>
            <a:off x="311700" y="356751"/>
            <a:ext cx="8520599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ko-KR" altLang="en-US" dirty="0">
                <a:solidFill>
                  <a:schemeClr val="lt1"/>
                </a:solidFill>
              </a:rPr>
              <a:t>후면 개요</a:t>
            </a:r>
            <a:endParaRPr lang="en-US" sz="32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Shape 258"/>
          <p:cNvSpPr txBox="1"/>
          <p:nvPr/>
        </p:nvSpPr>
        <p:spPr>
          <a:xfrm>
            <a:off x="212203" y="3602471"/>
            <a:ext cx="1451305" cy="31754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ko-KR" altLang="en-US" dirty="0">
                <a:solidFill>
                  <a:srgbClr val="595959"/>
                </a:solidFill>
              </a:rPr>
              <a:t>개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x USB 3.</a:t>
            </a:r>
            <a:r>
              <a:rPr lang="en-US" dirty="0">
                <a:solidFill>
                  <a:srgbClr val="595959"/>
                </a:solidFill>
              </a:rPr>
              <a:t>1 5G Gen 1</a:t>
            </a:r>
          </a:p>
        </p:txBody>
      </p:sp>
      <p:sp>
        <p:nvSpPr>
          <p:cNvPr id="259" name="Shape 259"/>
          <p:cNvSpPr txBox="1"/>
          <p:nvPr/>
        </p:nvSpPr>
        <p:spPr>
          <a:xfrm>
            <a:off x="218915" y="3234948"/>
            <a:ext cx="1444594" cy="307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ko-KR" dirty="0">
                <a:solidFill>
                  <a:srgbClr val="595959"/>
                </a:solidFill>
              </a:rPr>
              <a:t>4</a:t>
            </a:r>
            <a:r>
              <a:rPr lang="ko-KR" altLang="en-US" dirty="0">
                <a:solidFill>
                  <a:srgbClr val="595959"/>
                </a:solidFill>
              </a:rPr>
              <a:t>개 </a:t>
            </a:r>
            <a:r>
              <a:rPr lang="en-US" dirty="0">
                <a:solidFill>
                  <a:srgbClr val="595959"/>
                </a:solidFill>
              </a:rPr>
              <a:t>x </a:t>
            </a:r>
            <a:r>
              <a:rPr lang="en-US" dirty="0" err="1">
                <a:solidFill>
                  <a:srgbClr val="595959"/>
                </a:solidFill>
              </a:rPr>
              <a:t>GbE</a:t>
            </a:r>
            <a:r>
              <a:rPr lang="en-US" dirty="0">
                <a:solidFill>
                  <a:srgbClr val="595959"/>
                </a:solidFill>
              </a:rPr>
              <a:t> LAN</a:t>
            </a:r>
            <a:endParaRPr lang="en-US" sz="14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Shape 260"/>
          <p:cNvSpPr txBox="1"/>
          <p:nvPr/>
        </p:nvSpPr>
        <p:spPr>
          <a:xfrm>
            <a:off x="203220" y="1306006"/>
            <a:ext cx="1912922" cy="5459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ko-KR" altLang="en-US" dirty="0">
                <a:solidFill>
                  <a:srgbClr val="595959"/>
                </a:solidFill>
              </a:rPr>
              <a:t>개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x USB 3.1 Gen 2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10G Type-A</a:t>
            </a:r>
          </a:p>
        </p:txBody>
      </p:sp>
      <p:sp>
        <p:nvSpPr>
          <p:cNvPr id="261" name="Shape 261"/>
          <p:cNvSpPr txBox="1"/>
          <p:nvPr/>
        </p:nvSpPr>
        <p:spPr>
          <a:xfrm>
            <a:off x="203220" y="1880731"/>
            <a:ext cx="1860472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ko-KR" altLang="en-US" dirty="0">
                <a:solidFill>
                  <a:srgbClr val="595959"/>
                </a:solidFill>
              </a:rPr>
              <a:t>개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x USB 3.1 Gen 2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10G Type-C</a:t>
            </a:r>
          </a:p>
        </p:txBody>
      </p:sp>
      <p:sp>
        <p:nvSpPr>
          <p:cNvPr id="262" name="Shape 262"/>
          <p:cNvSpPr txBox="1"/>
          <p:nvPr/>
        </p:nvSpPr>
        <p:spPr>
          <a:xfrm>
            <a:off x="218916" y="2539187"/>
            <a:ext cx="1909812" cy="61436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ko-KR" dirty="0">
                <a:solidFill>
                  <a:srgbClr val="595959"/>
                </a:solidFill>
              </a:rPr>
              <a:t>2</a:t>
            </a:r>
            <a:r>
              <a:rPr lang="ko-KR" altLang="en-US" dirty="0">
                <a:solidFill>
                  <a:srgbClr val="595959"/>
                </a:solidFill>
              </a:rPr>
              <a:t>개 </a:t>
            </a:r>
            <a:r>
              <a:rPr lang="en-US" altLang="ko-KR" dirty="0">
                <a:solidFill>
                  <a:srgbClr val="595959"/>
                </a:solidFill>
              </a:rPr>
              <a:t>x </a:t>
            </a:r>
            <a:r>
              <a:rPr lang="ko-KR" altLang="en-US" dirty="0">
                <a:solidFill>
                  <a:srgbClr val="595959"/>
                </a:solidFill>
              </a:rPr>
              <a:t>마이크 입력</a:t>
            </a:r>
            <a:endParaRPr lang="en-US" sz="14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Clr>
                <a:srgbClr val="595959"/>
              </a:buClr>
              <a:buSzPct val="25000"/>
            </a:pPr>
            <a:r>
              <a:rPr lang="en-US" altLang="ko-KR" dirty="0">
                <a:solidFill>
                  <a:srgbClr val="595959"/>
                </a:solidFill>
              </a:rPr>
              <a:t>1</a:t>
            </a:r>
            <a:r>
              <a:rPr lang="ko-KR" altLang="en-US" dirty="0">
                <a:solidFill>
                  <a:srgbClr val="595959"/>
                </a:solidFill>
              </a:rPr>
              <a:t>개 </a:t>
            </a:r>
            <a:r>
              <a:rPr lang="en-US" altLang="ko-KR" dirty="0">
                <a:solidFill>
                  <a:srgbClr val="595959"/>
                </a:solidFill>
              </a:rPr>
              <a:t>x </a:t>
            </a:r>
            <a:r>
              <a:rPr lang="ko-KR" altLang="en-US" dirty="0">
                <a:solidFill>
                  <a:srgbClr val="595959"/>
                </a:solidFill>
              </a:rPr>
              <a:t>라인 출력</a:t>
            </a:r>
            <a:endParaRPr lang="en-US" sz="14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Shape 263"/>
          <p:cNvSpPr txBox="1"/>
          <p:nvPr/>
        </p:nvSpPr>
        <p:spPr>
          <a:xfrm>
            <a:off x="7612016" y="1659863"/>
            <a:ext cx="1531984" cy="32106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sz="1300" b="0" i="0" u="none" strike="noStrike" cap="none" dirty="0">
                <a:solidFill>
                  <a:srgbClr val="595959"/>
                </a:solidFill>
                <a:sym typeface="Arial"/>
              </a:rPr>
              <a:t>1</a:t>
            </a:r>
            <a:r>
              <a:rPr lang="ko-KR" altLang="en-US" sz="1300" dirty="0">
                <a:solidFill>
                  <a:srgbClr val="595959"/>
                </a:solidFill>
              </a:rPr>
              <a:t>개</a:t>
            </a:r>
            <a:r>
              <a:rPr lang="zh-TW" altLang="en-US" sz="1300" dirty="0">
                <a:solidFill>
                  <a:srgbClr val="595959"/>
                </a:solidFill>
              </a:rPr>
              <a:t> </a:t>
            </a:r>
            <a:r>
              <a:rPr lang="en-US" sz="1300" b="0" i="0" u="none" strike="noStrike" cap="none" dirty="0">
                <a:solidFill>
                  <a:srgbClr val="595959"/>
                </a:solidFill>
                <a:sym typeface="Arial"/>
              </a:rPr>
              <a:t>x </a:t>
            </a:r>
            <a:r>
              <a:rPr lang="en-US" sz="1300" b="0" i="0" u="none" strike="noStrike" cap="none" dirty="0" err="1">
                <a:solidFill>
                  <a:srgbClr val="595959"/>
                </a:solidFill>
                <a:sym typeface="Arial"/>
              </a:rPr>
              <a:t>PCIe</a:t>
            </a:r>
            <a:r>
              <a:rPr lang="en-US" sz="1300" b="0" i="0" u="none" strike="noStrike" cap="none" dirty="0">
                <a:solidFill>
                  <a:srgbClr val="595959"/>
                </a:solidFill>
                <a:sym typeface="Arial"/>
              </a:rPr>
              <a:t> 3.0 x8</a:t>
            </a:r>
          </a:p>
        </p:txBody>
      </p:sp>
      <p:sp>
        <p:nvSpPr>
          <p:cNvPr id="264" name="Shape 264"/>
          <p:cNvSpPr txBox="1"/>
          <p:nvPr/>
        </p:nvSpPr>
        <p:spPr>
          <a:xfrm>
            <a:off x="7612014" y="2198706"/>
            <a:ext cx="1531985" cy="523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sz="1300" b="0" i="0" u="none" strike="noStrike" cap="none" dirty="0">
                <a:solidFill>
                  <a:srgbClr val="595959"/>
                </a:solidFill>
                <a:sym typeface="Arial"/>
              </a:rPr>
              <a:t>1</a:t>
            </a:r>
            <a:r>
              <a:rPr lang="ko-KR" altLang="en-US" sz="1300" dirty="0">
                <a:solidFill>
                  <a:srgbClr val="595959"/>
                </a:solidFill>
              </a:rPr>
              <a:t>개</a:t>
            </a:r>
            <a:r>
              <a:rPr lang="en-US" sz="1300" b="0" i="0" u="none" strike="noStrike" cap="none" dirty="0">
                <a:solidFill>
                  <a:srgbClr val="595959"/>
                </a:solidFill>
                <a:sym typeface="Arial"/>
              </a:rPr>
              <a:t> x </a:t>
            </a:r>
            <a:r>
              <a:rPr lang="en-US" sz="1300" b="0" i="0" u="none" strike="noStrike" cap="none" dirty="0" err="1">
                <a:solidFill>
                  <a:srgbClr val="595959"/>
                </a:solidFill>
                <a:sym typeface="Arial"/>
              </a:rPr>
              <a:t>PCIe</a:t>
            </a:r>
            <a:r>
              <a:rPr lang="en-US" sz="1300" b="0" i="0" u="none" strike="noStrike" cap="none" dirty="0">
                <a:solidFill>
                  <a:srgbClr val="595959"/>
                </a:solidFill>
                <a:sym typeface="Arial"/>
              </a:rPr>
              <a:t> 3.0 x4</a:t>
            </a:r>
          </a:p>
          <a:p>
            <a:pPr lvl="0">
              <a:buClr>
                <a:srgbClr val="595959"/>
              </a:buClr>
              <a:buSzPct val="25000"/>
            </a:pPr>
            <a:r>
              <a:rPr lang="en-US" sz="1300" b="0" i="0" u="none" strike="noStrike" cap="none" dirty="0">
                <a:solidFill>
                  <a:srgbClr val="595959"/>
                </a:solidFill>
                <a:sym typeface="Arial"/>
              </a:rPr>
              <a:t>1</a:t>
            </a:r>
            <a:r>
              <a:rPr lang="ko-KR" altLang="en-US" sz="1300" dirty="0">
                <a:solidFill>
                  <a:srgbClr val="595959"/>
                </a:solidFill>
              </a:rPr>
              <a:t>개</a:t>
            </a:r>
            <a:r>
              <a:rPr lang="en-US" sz="1300" b="0" i="0" u="none" strike="noStrike" cap="none" dirty="0">
                <a:solidFill>
                  <a:srgbClr val="595959"/>
                </a:solidFill>
                <a:sym typeface="Arial"/>
              </a:rPr>
              <a:t> x </a:t>
            </a:r>
            <a:r>
              <a:rPr lang="en-US" sz="1300" b="0" i="0" u="none" strike="noStrike" cap="none" dirty="0" err="1">
                <a:solidFill>
                  <a:srgbClr val="595959"/>
                </a:solidFill>
                <a:sym typeface="Arial"/>
              </a:rPr>
              <a:t>PCIe</a:t>
            </a:r>
            <a:r>
              <a:rPr lang="en-US" sz="1300" b="0" i="0" u="none" strike="noStrike" cap="none" dirty="0">
                <a:solidFill>
                  <a:srgbClr val="595959"/>
                </a:solidFill>
                <a:sym typeface="Arial"/>
              </a:rPr>
              <a:t> 2.0 x4</a:t>
            </a:r>
          </a:p>
        </p:txBody>
      </p:sp>
      <p:sp>
        <p:nvSpPr>
          <p:cNvPr id="265" name="Shape 265"/>
          <p:cNvSpPr txBox="1"/>
          <p:nvPr/>
        </p:nvSpPr>
        <p:spPr>
          <a:xfrm>
            <a:off x="7695971" y="2787033"/>
            <a:ext cx="1301326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ko-KR" dirty="0">
                <a:solidFill>
                  <a:srgbClr val="595959"/>
                </a:solidFill>
              </a:rPr>
              <a:t>2</a:t>
            </a:r>
            <a:r>
              <a:rPr lang="ko-KR" altLang="en-US" dirty="0">
                <a:solidFill>
                  <a:srgbClr val="595959"/>
                </a:solidFill>
              </a:rPr>
              <a:t>개 </a:t>
            </a:r>
            <a:r>
              <a:rPr lang="en-US" dirty="0">
                <a:solidFill>
                  <a:srgbClr val="595959"/>
                </a:solidFill>
              </a:rPr>
              <a:t>x </a:t>
            </a:r>
            <a:r>
              <a:rPr lang="ko-KR" altLang="en-US" dirty="0">
                <a:solidFill>
                  <a:srgbClr val="595959"/>
                </a:solidFill>
              </a:rPr>
              <a:t>스피커</a:t>
            </a:r>
            <a:endParaRPr lang="en-US" sz="14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Shape 266"/>
          <p:cNvPicPr preferRelativeResize="0"/>
          <p:nvPr/>
        </p:nvPicPr>
        <p:blipFill rotWithShape="1">
          <a:blip r:embed="rId3">
            <a:alphaModFix/>
          </a:blip>
          <a:srcRect t="6920"/>
          <a:stretch/>
        </p:blipFill>
        <p:spPr>
          <a:xfrm>
            <a:off x="1635121" y="1364021"/>
            <a:ext cx="6536719" cy="380273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Shape 267"/>
          <p:cNvSpPr/>
          <p:nvPr/>
        </p:nvSpPr>
        <p:spPr>
          <a:xfrm>
            <a:off x="2254310" y="1697433"/>
            <a:ext cx="969711" cy="552660"/>
          </a:xfrm>
          <a:prstGeom prst="rect">
            <a:avLst/>
          </a:prstGeom>
          <a:noFill/>
          <a:ln w="19050" cap="flat" cmpd="sng">
            <a:solidFill>
              <a:srgbClr val="E6001D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Shape 268"/>
          <p:cNvSpPr/>
          <p:nvPr/>
        </p:nvSpPr>
        <p:spPr>
          <a:xfrm>
            <a:off x="3362189" y="1697433"/>
            <a:ext cx="1456847" cy="295272"/>
          </a:xfrm>
          <a:prstGeom prst="rect">
            <a:avLst/>
          </a:prstGeom>
          <a:noFill/>
          <a:ln w="19050" cap="flat" cmpd="sng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Shape 269"/>
          <p:cNvSpPr/>
          <p:nvPr/>
        </p:nvSpPr>
        <p:spPr>
          <a:xfrm>
            <a:off x="2809527" y="2664591"/>
            <a:ext cx="264592" cy="759908"/>
          </a:xfrm>
          <a:prstGeom prst="rect">
            <a:avLst/>
          </a:prstGeom>
          <a:noFill/>
          <a:ln w="19050" cap="flat" cmpd="sng">
            <a:solidFill>
              <a:srgbClr val="9F5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9F5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Shape 270"/>
          <p:cNvSpPr/>
          <p:nvPr/>
        </p:nvSpPr>
        <p:spPr>
          <a:xfrm>
            <a:off x="3224024" y="3838996"/>
            <a:ext cx="207248" cy="898075"/>
          </a:xfrm>
          <a:prstGeom prst="rect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Shape 271"/>
          <p:cNvSpPr/>
          <p:nvPr/>
        </p:nvSpPr>
        <p:spPr>
          <a:xfrm>
            <a:off x="3224024" y="3217251"/>
            <a:ext cx="483578" cy="621744"/>
          </a:xfrm>
          <a:prstGeom prst="rect">
            <a:avLst/>
          </a:prstGeom>
          <a:noFill/>
          <a:ln w="19050" cap="flat" cmpd="sng">
            <a:solidFill>
              <a:srgbClr val="E500E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E500E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Shape 272"/>
          <p:cNvSpPr/>
          <p:nvPr/>
        </p:nvSpPr>
        <p:spPr>
          <a:xfrm>
            <a:off x="4271453" y="4029562"/>
            <a:ext cx="547582" cy="534923"/>
          </a:xfrm>
          <a:prstGeom prst="ellipse">
            <a:avLst/>
          </a:prstGeom>
          <a:noFill/>
          <a:ln w="19050" cap="flat" cmpd="sng">
            <a:solidFill>
              <a:srgbClr val="8D008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cxnSp>
        <p:nvCxnSpPr>
          <p:cNvPr id="273" name="Shape 273"/>
          <p:cNvCxnSpPr>
            <a:cxnSpLocks/>
          </p:cNvCxnSpPr>
          <p:nvPr/>
        </p:nvCxnSpPr>
        <p:spPr>
          <a:xfrm>
            <a:off x="1596953" y="3852589"/>
            <a:ext cx="1594799" cy="485592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0097A7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274" name="Shape 274"/>
          <p:cNvCxnSpPr>
            <a:cxnSpLocks/>
            <a:stCxn id="259" idx="3"/>
          </p:cNvCxnSpPr>
          <p:nvPr/>
        </p:nvCxnSpPr>
        <p:spPr>
          <a:xfrm>
            <a:off x="1663509" y="3388848"/>
            <a:ext cx="1541048" cy="230729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500EA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275" name="Shape 275"/>
          <p:cNvCxnSpPr/>
          <p:nvPr/>
        </p:nvCxnSpPr>
        <p:spPr>
          <a:xfrm>
            <a:off x="2003419" y="1499245"/>
            <a:ext cx="1582155" cy="1579762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3000A6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276" name="Shape 276"/>
          <p:cNvCxnSpPr>
            <a:cxnSpLocks/>
          </p:cNvCxnSpPr>
          <p:nvPr/>
        </p:nvCxnSpPr>
        <p:spPr>
          <a:xfrm>
            <a:off x="1744910" y="2837664"/>
            <a:ext cx="1064495" cy="203607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9F590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277" name="Shape 277"/>
          <p:cNvSpPr/>
          <p:nvPr/>
        </p:nvSpPr>
        <p:spPr>
          <a:xfrm>
            <a:off x="3218205" y="2940517"/>
            <a:ext cx="143985" cy="276734"/>
          </a:xfrm>
          <a:prstGeom prst="rect">
            <a:avLst/>
          </a:prstGeom>
          <a:noFill/>
          <a:ln w="19050" cap="flat" cmpd="sng">
            <a:solidFill>
              <a:srgbClr val="F8D60D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Shape 278"/>
          <p:cNvSpPr/>
          <p:nvPr/>
        </p:nvSpPr>
        <p:spPr>
          <a:xfrm>
            <a:off x="3362189" y="2940921"/>
            <a:ext cx="223370" cy="276734"/>
          </a:xfrm>
          <a:prstGeom prst="rect">
            <a:avLst/>
          </a:prstGeom>
          <a:noFill/>
          <a:ln w="19050" cap="flat" cmpd="sng">
            <a:solidFill>
              <a:srgbClr val="3000A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9F5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Shape 279"/>
          <p:cNvSpPr/>
          <p:nvPr/>
        </p:nvSpPr>
        <p:spPr>
          <a:xfrm>
            <a:off x="6824442" y="4029562"/>
            <a:ext cx="547582" cy="534923"/>
          </a:xfrm>
          <a:prstGeom prst="ellipse">
            <a:avLst/>
          </a:prstGeom>
          <a:noFill/>
          <a:ln w="19050" cap="flat" cmpd="sng">
            <a:solidFill>
              <a:srgbClr val="8D008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cxnSp>
        <p:nvCxnSpPr>
          <p:cNvPr id="280" name="Shape 280"/>
          <p:cNvCxnSpPr>
            <a:cxnSpLocks/>
          </p:cNvCxnSpPr>
          <p:nvPr/>
        </p:nvCxnSpPr>
        <p:spPr>
          <a:xfrm>
            <a:off x="1984743" y="2131147"/>
            <a:ext cx="1219831" cy="94761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F8D60D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281" name="Shape 281"/>
          <p:cNvSpPr/>
          <p:nvPr/>
        </p:nvSpPr>
        <p:spPr>
          <a:xfrm>
            <a:off x="3224024" y="2664591"/>
            <a:ext cx="361537" cy="276331"/>
          </a:xfrm>
          <a:prstGeom prst="rect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2" name="Shape 282"/>
          <p:cNvCxnSpPr/>
          <p:nvPr/>
        </p:nvCxnSpPr>
        <p:spPr>
          <a:xfrm rot="10800000">
            <a:off x="2705982" y="2250015"/>
            <a:ext cx="4984499" cy="210300"/>
          </a:xfrm>
          <a:prstGeom prst="bentConnector3">
            <a:avLst>
              <a:gd name="adj1" fmla="val 100097"/>
            </a:avLst>
          </a:prstGeom>
          <a:noFill/>
          <a:ln w="19050" cap="flat" cmpd="sng">
            <a:solidFill>
              <a:srgbClr val="E6001D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283" name="Shape 283"/>
          <p:cNvCxnSpPr/>
          <p:nvPr/>
        </p:nvCxnSpPr>
        <p:spPr>
          <a:xfrm flipH="1">
            <a:off x="4570871" y="2939700"/>
            <a:ext cx="3125100" cy="1081799"/>
          </a:xfrm>
          <a:prstGeom prst="bentConnector3">
            <a:avLst>
              <a:gd name="adj1" fmla="val 19646"/>
            </a:avLst>
          </a:prstGeom>
          <a:noFill/>
          <a:ln w="19050" cap="flat" cmpd="sng">
            <a:solidFill>
              <a:srgbClr val="8D0086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284" name="Shape 284"/>
          <p:cNvCxnSpPr/>
          <p:nvPr/>
        </p:nvCxnSpPr>
        <p:spPr>
          <a:xfrm flipH="1">
            <a:off x="4819038" y="1818696"/>
            <a:ext cx="2876932" cy="22332"/>
          </a:xfrm>
          <a:prstGeom prst="straightConnector1">
            <a:avLst/>
          </a:prstGeom>
          <a:noFill/>
          <a:ln w="19050" cap="flat" cmpd="sng">
            <a:solidFill>
              <a:srgbClr val="660066"/>
            </a:solidFill>
            <a:prstDash val="solid"/>
            <a:round/>
            <a:headEnd type="none" w="med" len="med"/>
            <a:tailEnd type="oval" w="lg" len="lg"/>
          </a:ln>
        </p:spPr>
      </p:cxnSp>
      <p:pic>
        <p:nvPicPr>
          <p:cNvPr id="285" name="Shape 2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6568" y="4123657"/>
            <a:ext cx="1423662" cy="889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Shape 28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10798" y="4123657"/>
            <a:ext cx="1423662" cy="889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" name="Shape 291"/>
          <p:cNvGrpSpPr/>
          <p:nvPr/>
        </p:nvGrpSpPr>
        <p:grpSpPr>
          <a:xfrm>
            <a:off x="0" y="1071551"/>
            <a:ext cx="3715196" cy="3906344"/>
            <a:chOff x="0" y="1071551"/>
            <a:chExt cx="3715196" cy="3906344"/>
          </a:xfrm>
        </p:grpSpPr>
        <p:pic>
          <p:nvPicPr>
            <p:cNvPr id="292" name="Shape 292"/>
            <p:cNvPicPr preferRelativeResize="0"/>
            <p:nvPr/>
          </p:nvPicPr>
          <p:blipFill rotWithShape="1">
            <a:blip r:embed="rId3">
              <a:alphaModFix/>
            </a:blip>
            <a:srcRect l="43058" t="20870" r="1" b="3184"/>
            <a:stretch/>
          </p:blipFill>
          <p:spPr>
            <a:xfrm>
              <a:off x="0" y="1071551"/>
              <a:ext cx="3715196" cy="3906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3" name="Shape 293"/>
            <p:cNvSpPr/>
            <p:nvPr/>
          </p:nvSpPr>
          <p:spPr>
            <a:xfrm>
              <a:off x="569850" y="1693269"/>
              <a:ext cx="1265846" cy="29719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1928" y="10275"/>
                  </a:moveTo>
                  <a:cubicBezTo>
                    <a:pt x="36544" y="7110"/>
                    <a:pt x="69724" y="1793"/>
                    <a:pt x="87927" y="0"/>
                  </a:cubicBezTo>
                  <a:cubicBezTo>
                    <a:pt x="103158" y="3587"/>
                    <a:pt x="105612" y="2381"/>
                    <a:pt x="120000" y="6160"/>
                  </a:cubicBezTo>
                  <a:cubicBezTo>
                    <a:pt x="119752" y="36248"/>
                    <a:pt x="119504" y="68552"/>
                    <a:pt x="119256" y="98640"/>
                  </a:cubicBezTo>
                  <a:cubicBezTo>
                    <a:pt x="94693" y="115877"/>
                    <a:pt x="82020" y="117921"/>
                    <a:pt x="64889" y="119965"/>
                  </a:cubicBezTo>
                  <a:cubicBezTo>
                    <a:pt x="47843" y="120242"/>
                    <a:pt x="44918" y="118937"/>
                    <a:pt x="10780" y="113517"/>
                  </a:cubicBezTo>
                  <a:cubicBezTo>
                    <a:pt x="10484" y="100156"/>
                    <a:pt x="10040" y="87659"/>
                    <a:pt x="9893" y="73435"/>
                  </a:cubicBezTo>
                  <a:cubicBezTo>
                    <a:pt x="9745" y="59210"/>
                    <a:pt x="11107" y="37273"/>
                    <a:pt x="9893" y="28171"/>
                  </a:cubicBezTo>
                  <a:cubicBezTo>
                    <a:pt x="9893" y="19097"/>
                    <a:pt x="-1774" y="21341"/>
                    <a:pt x="231" y="18991"/>
                  </a:cubicBezTo>
                  <a:cubicBezTo>
                    <a:pt x="8926" y="18858"/>
                    <a:pt x="7312" y="13441"/>
                    <a:pt x="21928" y="10275"/>
                  </a:cubicBezTo>
                  <a:close/>
                </a:path>
              </a:pathLst>
            </a:custGeom>
            <a:solidFill>
              <a:srgbClr val="31EAFE">
                <a:alpha val="38823"/>
              </a:srgbClr>
            </a:solidFill>
            <a:ln>
              <a:noFill/>
            </a:ln>
            <a:effectLst>
              <a:outerShdw blurRad="39999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4" name="Shape 294"/>
          <p:cNvSpPr txBox="1">
            <a:spLocks noGrp="1"/>
          </p:cNvSpPr>
          <p:nvPr>
            <p:ph type="title"/>
          </p:nvPr>
        </p:nvSpPr>
        <p:spPr>
          <a:xfrm>
            <a:off x="311700" y="357171"/>
            <a:ext cx="8520599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ko-KR" altLang="en-US" dirty="0"/>
              <a:t>후드 내부</a:t>
            </a:r>
            <a:endParaRPr lang="en-US" sz="32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Shape 295"/>
          <p:cNvSpPr txBox="1"/>
          <p:nvPr/>
        </p:nvSpPr>
        <p:spPr>
          <a:xfrm>
            <a:off x="3419871" y="4227933"/>
            <a:ext cx="2309050" cy="36933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</a:pPr>
            <a:r>
              <a:rPr lang="ko-KR" altLang="en-US" dirty="0">
                <a:solidFill>
                  <a:srgbClr val="595959"/>
                </a:solidFill>
              </a:rPr>
              <a:t>듀얼 </a:t>
            </a:r>
            <a:r>
              <a:rPr lang="ko-KR" altLang="en-US" sz="1800" b="1" dirty="0">
                <a:solidFill>
                  <a:srgbClr val="000090"/>
                </a:solidFill>
              </a:rPr>
              <a:t>팬</a:t>
            </a:r>
            <a:r>
              <a:rPr lang="ko-KR" altLang="en-US" dirty="0">
                <a:solidFill>
                  <a:srgbClr val="595959"/>
                </a:solidFill>
              </a:rPr>
              <a:t> 쿨러</a:t>
            </a:r>
            <a:endParaRPr lang="en-US" sz="14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Shape 296"/>
          <p:cNvSpPr txBox="1"/>
          <p:nvPr/>
        </p:nvSpPr>
        <p:spPr>
          <a:xfrm>
            <a:off x="3979635" y="2768900"/>
            <a:ext cx="1694099" cy="10156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ko-KR" altLang="en-US" dirty="0">
                <a:solidFill>
                  <a:srgbClr val="595959"/>
                </a:solidFill>
              </a:rPr>
              <a:t>개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x </a:t>
            </a:r>
            <a:r>
              <a:rPr lang="en-US" sz="1800" b="1" i="0" u="none" strike="noStrike" cap="none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M.2</a:t>
            </a:r>
            <a:r>
              <a:rPr lang="en-US" sz="1800" b="0" i="0" u="none" strike="noStrike" cap="none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22110/2280/2260/</a:t>
            </a:r>
          </a:p>
          <a:p>
            <a:pPr lvl="0">
              <a:buClr>
                <a:srgbClr val="595959"/>
              </a:buClr>
              <a:buSzPct val="25000"/>
            </a:pPr>
            <a:r>
              <a:rPr 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2242 SATA SSD</a:t>
            </a:r>
            <a:r>
              <a:rPr lang="zh-TW" altLang="en-US" sz="14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ko-KR" altLang="en-US" dirty="0">
                <a:solidFill>
                  <a:srgbClr val="595959"/>
                </a:solidFill>
              </a:rPr>
              <a:t>슬롯</a:t>
            </a:r>
            <a:endParaRPr lang="en-US" sz="14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Shape 297"/>
          <p:cNvSpPr txBox="1"/>
          <p:nvPr/>
        </p:nvSpPr>
        <p:spPr>
          <a:xfrm>
            <a:off x="3936123" y="1491629"/>
            <a:ext cx="1797047" cy="107325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ko-KR" dirty="0">
                <a:solidFill>
                  <a:srgbClr val="595959"/>
                </a:solidFill>
              </a:rPr>
              <a:t>4</a:t>
            </a:r>
            <a:r>
              <a:rPr lang="ko-KR" altLang="en-US" dirty="0">
                <a:solidFill>
                  <a:srgbClr val="595959"/>
                </a:solidFill>
              </a:rPr>
              <a:t>개 </a:t>
            </a:r>
            <a:r>
              <a:rPr lang="en-US" altLang="ko-KR" dirty="0">
                <a:solidFill>
                  <a:srgbClr val="595959"/>
                </a:solidFill>
              </a:rPr>
              <a:t>x DDR4 UDIMM RAM </a:t>
            </a:r>
            <a:r>
              <a:rPr lang="ko-KR" altLang="en-US" dirty="0">
                <a:solidFill>
                  <a:srgbClr val="595959"/>
                </a:solidFill>
              </a:rPr>
              <a:t>슬롯</a:t>
            </a:r>
            <a:r>
              <a:rPr lang="en-US" altLang="ko-KR" dirty="0">
                <a:solidFill>
                  <a:srgbClr val="595959"/>
                </a:solidFill>
              </a:rPr>
              <a:t>, </a:t>
            </a:r>
            <a:r>
              <a:rPr lang="ko-KR" altLang="en-US" dirty="0">
                <a:solidFill>
                  <a:srgbClr val="595959"/>
                </a:solidFill>
              </a:rPr>
              <a:t>최대</a:t>
            </a:r>
            <a:br>
              <a:rPr lang="en-US" altLang="ko-KR" dirty="0">
                <a:solidFill>
                  <a:srgbClr val="595959"/>
                </a:solidFill>
              </a:rPr>
            </a:br>
            <a:r>
              <a:rPr lang="en-US" sz="2000" b="1" i="0" u="none" strike="noStrike" cap="none" dirty="0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64GB</a:t>
            </a:r>
          </a:p>
        </p:txBody>
      </p:sp>
      <p:cxnSp>
        <p:nvCxnSpPr>
          <p:cNvPr id="298" name="Shape 298"/>
          <p:cNvCxnSpPr/>
          <p:nvPr/>
        </p:nvCxnSpPr>
        <p:spPr>
          <a:xfrm rot="10800000">
            <a:off x="1646331" y="4436117"/>
            <a:ext cx="1773540" cy="0"/>
          </a:xfrm>
          <a:prstGeom prst="straightConnector1">
            <a:avLst/>
          </a:prstGeom>
          <a:noFill/>
          <a:ln w="19050" cap="flat" cmpd="sng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9" name="Shape 299"/>
          <p:cNvSpPr txBox="1"/>
          <p:nvPr/>
        </p:nvSpPr>
        <p:spPr>
          <a:xfrm>
            <a:off x="9841996" y="196120"/>
            <a:ext cx="184666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0" name="Shape 300"/>
          <p:cNvGrpSpPr/>
          <p:nvPr/>
        </p:nvGrpSpPr>
        <p:grpSpPr>
          <a:xfrm>
            <a:off x="4788024" y="1073995"/>
            <a:ext cx="4359034" cy="3242828"/>
            <a:chOff x="4788024" y="1073995"/>
            <a:chExt cx="4359034" cy="3242828"/>
          </a:xfrm>
        </p:grpSpPr>
        <p:cxnSp>
          <p:nvCxnSpPr>
            <p:cNvPr id="301" name="Shape 301"/>
            <p:cNvCxnSpPr/>
            <p:nvPr/>
          </p:nvCxnSpPr>
          <p:spPr>
            <a:xfrm flipH="1">
              <a:off x="5508104" y="3435846"/>
              <a:ext cx="864095" cy="10018"/>
            </a:xfrm>
            <a:prstGeom prst="straightConnector1">
              <a:avLst/>
            </a:prstGeom>
            <a:noFill/>
            <a:ln w="19050" cap="flat" cmpd="sng">
              <a:solidFill>
                <a:srgbClr val="66006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Shape 302"/>
            <p:cNvCxnSpPr/>
            <p:nvPr/>
          </p:nvCxnSpPr>
          <p:spPr>
            <a:xfrm rot="10800000">
              <a:off x="4788024" y="2139701"/>
              <a:ext cx="2664295" cy="0"/>
            </a:xfrm>
            <a:prstGeom prst="straightConnector1">
              <a:avLst/>
            </a:prstGeom>
            <a:noFill/>
            <a:ln w="19050" cap="flat" cmpd="sng">
              <a:solidFill>
                <a:srgbClr val="FDA73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303" name="Shape 303"/>
            <p:cNvGrpSpPr/>
            <p:nvPr/>
          </p:nvGrpSpPr>
          <p:grpSpPr>
            <a:xfrm>
              <a:off x="5735932" y="1073995"/>
              <a:ext cx="3411126" cy="3242828"/>
              <a:chOff x="5735932" y="1073995"/>
              <a:chExt cx="3411126" cy="3242828"/>
            </a:xfrm>
          </p:grpSpPr>
          <p:pic>
            <p:nvPicPr>
              <p:cNvPr id="304" name="Shape 304"/>
              <p:cNvPicPr preferRelativeResize="0"/>
              <p:nvPr/>
            </p:nvPicPr>
            <p:blipFill rotWithShape="1">
              <a:blip r:embed="rId4">
                <a:alphaModFix/>
              </a:blip>
              <a:srcRect t="6780" r="29152"/>
              <a:stretch/>
            </p:blipFill>
            <p:spPr>
              <a:xfrm>
                <a:off x="5735932" y="1073995"/>
                <a:ext cx="3411126" cy="324282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5" name="Shape 305"/>
              <p:cNvSpPr/>
              <p:nvPr/>
            </p:nvSpPr>
            <p:spPr>
              <a:xfrm>
                <a:off x="7380311" y="1923677"/>
                <a:ext cx="504056" cy="2016224"/>
              </a:xfrm>
              <a:prstGeom prst="rect">
                <a:avLst/>
              </a:prstGeom>
              <a:gradFill>
                <a:gsLst>
                  <a:gs pos="0">
                    <a:srgbClr val="FFAE23">
                      <a:alpha val="37647"/>
                    </a:srgbClr>
                  </a:gs>
                  <a:gs pos="100000">
                    <a:srgbClr val="FFCE6C">
                      <a:alpha val="37647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39999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Shape 306"/>
              <p:cNvSpPr/>
              <p:nvPr/>
            </p:nvSpPr>
            <p:spPr>
              <a:xfrm>
                <a:off x="6372198" y="2355725"/>
                <a:ext cx="722704" cy="1642270"/>
              </a:xfrm>
              <a:prstGeom prst="rect">
                <a:avLst/>
              </a:prstGeom>
              <a:solidFill>
                <a:srgbClr val="E500EA">
                  <a:alpha val="33725"/>
                </a:srgbClr>
              </a:solidFill>
              <a:ln>
                <a:noFill/>
              </a:ln>
              <a:effectLst>
                <a:outerShdw blurRad="39999" dist="23000" dir="5400000" rotWithShape="0">
                  <a:srgbClr val="000000">
                    <a:alpha val="34901"/>
                  </a:srgbClr>
                </a:outerShdw>
              </a:effectLst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Shape 311"/>
          <p:cNvGrpSpPr/>
          <p:nvPr/>
        </p:nvGrpSpPr>
        <p:grpSpPr>
          <a:xfrm>
            <a:off x="-171447" y="1104383"/>
            <a:ext cx="3663328" cy="4011909"/>
            <a:chOff x="-171447" y="1104383"/>
            <a:chExt cx="3663328" cy="4011909"/>
          </a:xfrm>
        </p:grpSpPr>
        <p:grpSp>
          <p:nvGrpSpPr>
            <p:cNvPr id="312" name="Shape 312"/>
            <p:cNvGrpSpPr/>
            <p:nvPr/>
          </p:nvGrpSpPr>
          <p:grpSpPr>
            <a:xfrm>
              <a:off x="-171447" y="1104383"/>
              <a:ext cx="3663328" cy="4011909"/>
              <a:chOff x="-171447" y="1104383"/>
              <a:chExt cx="3663328" cy="4011909"/>
            </a:xfrm>
          </p:grpSpPr>
          <p:pic>
            <p:nvPicPr>
              <p:cNvPr id="313" name="Shape 31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-171447" y="1104383"/>
                <a:ext cx="3663328" cy="401190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4" name="Shape 314"/>
              <p:cNvSpPr txBox="1"/>
              <p:nvPr/>
            </p:nvSpPr>
            <p:spPr>
              <a:xfrm rot="-1489010">
                <a:off x="2200076" y="2509372"/>
                <a:ext cx="91723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95959"/>
                  </a:buClr>
                  <a:buSzPct val="25000"/>
                  <a:buFont typeface="Arial"/>
                  <a:buNone/>
                </a:pPr>
                <a:r>
                  <a:rPr lang="en-US" sz="1800" b="1" i="0" u="none" strike="noStrike" cap="none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117</a:t>
                </a:r>
                <a:r>
                  <a:rPr lang="en-US" sz="1400" b="0" i="0" u="none" strike="noStrike" cap="none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 mm</a:t>
                </a:r>
              </a:p>
            </p:txBody>
          </p:sp>
          <p:sp>
            <p:nvSpPr>
              <p:cNvPr id="315" name="Shape 315"/>
              <p:cNvSpPr txBox="1"/>
              <p:nvPr/>
            </p:nvSpPr>
            <p:spPr>
              <a:xfrm rot="-5400000">
                <a:off x="-82798" y="1557447"/>
                <a:ext cx="788998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95959"/>
                  </a:buClr>
                  <a:buSzPct val="25000"/>
                  <a:buFont typeface="Arial"/>
                  <a:buNone/>
                </a:pPr>
                <a:r>
                  <a:rPr lang="en-US" sz="1800" b="1" i="0" u="none" strike="noStrike" cap="none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40</a:t>
                </a:r>
                <a:r>
                  <a:rPr lang="en-US" sz="1400" b="0" i="0" u="none" strike="noStrike" cap="none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 mm</a:t>
                </a:r>
              </a:p>
            </p:txBody>
          </p:sp>
          <p:sp>
            <p:nvSpPr>
              <p:cNvPr id="316" name="Shape 316"/>
              <p:cNvSpPr txBox="1"/>
              <p:nvPr/>
            </p:nvSpPr>
            <p:spPr>
              <a:xfrm rot="1897939">
                <a:off x="1789197" y="1504612"/>
                <a:ext cx="917238" cy="369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595959"/>
                  </a:buClr>
                  <a:buSzPct val="25000"/>
                  <a:buFont typeface="Arial"/>
                  <a:buNone/>
                </a:pPr>
                <a:r>
                  <a:rPr lang="en-US" sz="1800" b="1" i="0" u="none" strike="noStrike" cap="none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261</a:t>
                </a:r>
                <a:r>
                  <a:rPr lang="en-US" sz="1400" b="0" i="0" u="none" strike="noStrike" cap="none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 mm</a:t>
                </a:r>
              </a:p>
            </p:txBody>
          </p:sp>
        </p:grpSp>
        <p:sp>
          <p:nvSpPr>
            <p:cNvPr id="317" name="Shape 317"/>
            <p:cNvSpPr txBox="1"/>
            <p:nvPr/>
          </p:nvSpPr>
          <p:spPr>
            <a:xfrm rot="1894174">
              <a:off x="1370067" y="1933149"/>
              <a:ext cx="77136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TS-677</a:t>
              </a:r>
            </a:p>
          </p:txBody>
        </p:sp>
      </p:grpSp>
      <p:grpSp>
        <p:nvGrpSpPr>
          <p:cNvPr id="318" name="Shape 318"/>
          <p:cNvGrpSpPr/>
          <p:nvPr/>
        </p:nvGrpSpPr>
        <p:grpSpPr>
          <a:xfrm>
            <a:off x="3518644" y="1439188"/>
            <a:ext cx="3386728" cy="3677103"/>
            <a:chOff x="3518644" y="1439188"/>
            <a:chExt cx="3386728" cy="3677103"/>
          </a:xfrm>
        </p:grpSpPr>
        <p:pic>
          <p:nvPicPr>
            <p:cNvPr id="319" name="Shape 3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518644" y="1439188"/>
              <a:ext cx="3357612" cy="36771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0" name="Shape 320"/>
            <p:cNvSpPr txBox="1"/>
            <p:nvPr/>
          </p:nvSpPr>
          <p:spPr>
            <a:xfrm rot="-1581078">
              <a:off x="5953821" y="2750638"/>
              <a:ext cx="91723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122</a:t>
              </a:r>
              <a:r>
                <a:rPr lang="en-US" sz="1400" b="0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 mm</a:t>
              </a:r>
            </a:p>
          </p:txBody>
        </p:sp>
        <p:sp>
          <p:nvSpPr>
            <p:cNvPr id="321" name="Shape 321"/>
            <p:cNvSpPr txBox="1"/>
            <p:nvPr/>
          </p:nvSpPr>
          <p:spPr>
            <a:xfrm rot="-5400000">
              <a:off x="3531139" y="1839047"/>
              <a:ext cx="78899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45</a:t>
              </a:r>
              <a:r>
                <a:rPr lang="en-US" sz="1400" b="0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 mm</a:t>
              </a:r>
            </a:p>
          </p:txBody>
        </p:sp>
        <p:sp>
          <p:nvSpPr>
            <p:cNvPr id="322" name="Shape 322"/>
            <p:cNvSpPr txBox="1"/>
            <p:nvPr/>
          </p:nvSpPr>
          <p:spPr>
            <a:xfrm rot="1646632">
              <a:off x="5363158" y="1857983"/>
              <a:ext cx="917238" cy="369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266</a:t>
              </a:r>
              <a:r>
                <a:rPr lang="en-US" sz="1400" b="0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 mm</a:t>
              </a:r>
            </a:p>
          </p:txBody>
        </p:sp>
        <p:sp>
          <p:nvSpPr>
            <p:cNvPr id="323" name="Shape 323"/>
            <p:cNvSpPr txBox="1"/>
            <p:nvPr/>
          </p:nvSpPr>
          <p:spPr>
            <a:xfrm rot="1894174">
              <a:off x="4610381" y="2131972"/>
              <a:ext cx="121860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sz="1400" b="0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TS-877/1277</a:t>
              </a:r>
            </a:p>
          </p:txBody>
        </p:sp>
      </p:grpSp>
      <p:sp>
        <p:nvSpPr>
          <p:cNvPr id="324" name="Shape 324"/>
          <p:cNvSpPr/>
          <p:nvPr/>
        </p:nvSpPr>
        <p:spPr>
          <a:xfrm>
            <a:off x="3275856" y="3219822"/>
            <a:ext cx="1656183" cy="84585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D17D">
                  <a:alpha val="95686"/>
                </a:srgbClr>
              </a:gs>
              <a:gs pos="35000">
                <a:srgbClr val="FFDCA3">
                  <a:alpha val="95686"/>
                </a:srgbClr>
              </a:gs>
              <a:gs pos="100000">
                <a:srgbClr val="FFF1D8">
                  <a:alpha val="95686"/>
                </a:srgbClr>
              </a:gs>
            </a:gsLst>
            <a:lin ang="16200000" scaled="0"/>
          </a:gradFill>
          <a:ln>
            <a:noFill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Shape 325"/>
          <p:cNvSpPr/>
          <p:nvPr/>
        </p:nvSpPr>
        <p:spPr>
          <a:xfrm>
            <a:off x="251519" y="4155926"/>
            <a:ext cx="1656183" cy="84585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D17D">
                  <a:alpha val="95686"/>
                </a:srgbClr>
              </a:gs>
              <a:gs pos="35000">
                <a:srgbClr val="FFDCA3">
                  <a:alpha val="95686"/>
                </a:srgbClr>
              </a:gs>
              <a:gs pos="100000">
                <a:srgbClr val="FFF1D8">
                  <a:alpha val="95686"/>
                </a:srgbClr>
              </a:gs>
            </a:gsLst>
            <a:lin ang="16200000" scaled="0"/>
          </a:gradFill>
          <a:ln>
            <a:noFill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Shape 326"/>
          <p:cNvSpPr/>
          <p:nvPr/>
        </p:nvSpPr>
        <p:spPr>
          <a:xfrm>
            <a:off x="3275856" y="4155926"/>
            <a:ext cx="1656183" cy="84585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D17D">
                  <a:alpha val="95686"/>
                </a:srgbClr>
              </a:gs>
              <a:gs pos="35000">
                <a:srgbClr val="FFDCA3">
                  <a:alpha val="95686"/>
                </a:srgbClr>
              </a:gs>
              <a:gs pos="100000">
                <a:srgbClr val="FFF1D8">
                  <a:alpha val="95686"/>
                </a:srgbClr>
              </a:gs>
            </a:gsLst>
            <a:lin ang="16200000" scaled="0"/>
          </a:gradFill>
          <a:ln>
            <a:noFill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Shape 327"/>
          <p:cNvSpPr txBox="1">
            <a:spLocks noGrp="1"/>
          </p:cNvSpPr>
          <p:nvPr>
            <p:ph type="title"/>
          </p:nvPr>
        </p:nvSpPr>
        <p:spPr>
          <a:xfrm>
            <a:off x="311700" y="357171"/>
            <a:ext cx="8520599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ko-KR" altLang="en-US" dirty="0">
                <a:solidFill>
                  <a:schemeClr val="lt1"/>
                </a:solidFill>
              </a:rPr>
              <a:t>데스크톱 </a:t>
            </a:r>
            <a:r>
              <a:rPr lang="en-US" altLang="ko-KR" dirty="0">
                <a:solidFill>
                  <a:schemeClr val="lt1"/>
                </a:solidFill>
              </a:rPr>
              <a:t>GPU </a:t>
            </a:r>
            <a:r>
              <a:rPr lang="ko-KR" altLang="en-US" dirty="0">
                <a:solidFill>
                  <a:schemeClr val="lt1"/>
                </a:solidFill>
              </a:rPr>
              <a:t>로 성능 강화</a:t>
            </a:r>
            <a:endParaRPr lang="en-US" sz="32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8" name="Shape 328" descr="\\Marketing\Marketing\To Cynthia\x77 PPT\顯卡\msi GTX 1050 Ti 半高顯卡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17532">
            <a:off x="6722126" y="989201"/>
            <a:ext cx="2251460" cy="2110343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Shape 329"/>
          <p:cNvSpPr/>
          <p:nvPr/>
        </p:nvSpPr>
        <p:spPr>
          <a:xfrm>
            <a:off x="251519" y="4219803"/>
            <a:ext cx="1728191" cy="80021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250W</a:t>
            </a:r>
            <a:r>
              <a:rPr lang="en-US" sz="1800" b="0" i="0" u="none" strike="noStrike" cap="none">
                <a:solidFill>
                  <a:srgbClr val="576C7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PSU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en-US" sz="1800" b="1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TS-677</a:t>
            </a:r>
          </a:p>
        </p:txBody>
      </p:sp>
      <p:sp>
        <p:nvSpPr>
          <p:cNvPr id="330" name="Shape 330"/>
          <p:cNvSpPr/>
          <p:nvPr/>
        </p:nvSpPr>
        <p:spPr>
          <a:xfrm>
            <a:off x="2843808" y="4219803"/>
            <a:ext cx="2520279" cy="80021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450W</a:t>
            </a:r>
            <a:r>
              <a:rPr lang="en-US" sz="1800" b="0" i="0" u="none" strike="noStrike" cap="none">
                <a:solidFill>
                  <a:srgbClr val="576C7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PSU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en-US" sz="1800" b="1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TS-877</a:t>
            </a:r>
          </a:p>
        </p:txBody>
      </p:sp>
      <p:sp>
        <p:nvSpPr>
          <p:cNvPr id="331" name="Shape 331"/>
          <p:cNvSpPr/>
          <p:nvPr/>
        </p:nvSpPr>
        <p:spPr>
          <a:xfrm>
            <a:off x="3275856" y="3283698"/>
            <a:ext cx="1656183" cy="80021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US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550W</a:t>
            </a:r>
            <a:r>
              <a:rPr lang="en-US" sz="1800" b="0" i="0" u="none" strike="noStrike" cap="none">
                <a:solidFill>
                  <a:srgbClr val="576C7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PSU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0"/>
              </a:buClr>
              <a:buSzPct val="25000"/>
              <a:buFont typeface="Arial"/>
              <a:buNone/>
            </a:pPr>
            <a:r>
              <a:rPr lang="en-US" sz="1800" b="1" i="0" u="none" strike="noStrike" cap="none">
                <a:solidFill>
                  <a:srgbClr val="000090"/>
                </a:solidFill>
                <a:latin typeface="Arial"/>
                <a:ea typeface="Arial"/>
                <a:cs typeface="Arial"/>
                <a:sym typeface="Arial"/>
              </a:rPr>
              <a:t>TS-1277</a:t>
            </a:r>
          </a:p>
        </p:txBody>
      </p:sp>
      <p:sp>
        <p:nvSpPr>
          <p:cNvPr id="332" name="Shape 332"/>
          <p:cNvSpPr txBox="1"/>
          <p:nvPr/>
        </p:nvSpPr>
        <p:spPr>
          <a:xfrm rot="-623961">
            <a:off x="7689268" y="2388448"/>
            <a:ext cx="1155073" cy="3666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Font typeface="Arial"/>
              <a:buNone/>
            </a:pPr>
            <a:r>
              <a:rPr lang="en-US">
                <a:solidFill>
                  <a:srgbClr val="595959"/>
                </a:solidFill>
              </a:rPr>
              <a:t>GTX 1050Ti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Shape 337"/>
          <p:cNvGrpSpPr/>
          <p:nvPr/>
        </p:nvGrpSpPr>
        <p:grpSpPr>
          <a:xfrm>
            <a:off x="0" y="2261542"/>
            <a:ext cx="8512232" cy="2753488"/>
            <a:chOff x="0" y="2283717"/>
            <a:chExt cx="8512232" cy="2753488"/>
          </a:xfrm>
        </p:grpSpPr>
        <p:pic>
          <p:nvPicPr>
            <p:cNvPr id="338" name="Shape 338"/>
            <p:cNvPicPr preferRelativeResize="0"/>
            <p:nvPr/>
          </p:nvPicPr>
          <p:blipFill rotWithShape="1">
            <a:blip r:embed="rId3">
              <a:alphaModFix/>
            </a:blip>
            <a:srcRect t="1875" b="28226"/>
            <a:stretch/>
          </p:blipFill>
          <p:spPr>
            <a:xfrm>
              <a:off x="0" y="2283717"/>
              <a:ext cx="8512232" cy="2685733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39700" dir="2700000" sx="98000" sy="98000" algn="tl" rotWithShape="0">
                <a:srgbClr val="333333">
                  <a:alpha val="64705"/>
                </a:srgbClr>
              </a:outerShdw>
            </a:effectLst>
          </p:spPr>
        </p:pic>
        <p:pic>
          <p:nvPicPr>
            <p:cNvPr id="339" name="Shape 339" descr="Linux Station.png"/>
            <p:cNvPicPr preferRelativeResize="0"/>
            <p:nvPr/>
          </p:nvPicPr>
          <p:blipFill rotWithShape="1">
            <a:blip r:embed="rId4">
              <a:alphaModFix/>
            </a:blip>
            <a:srcRect r="22079" b="14309"/>
            <a:stretch/>
          </p:blipFill>
          <p:spPr>
            <a:xfrm>
              <a:off x="3923928" y="3752064"/>
              <a:ext cx="2124032" cy="1274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" name="Shape 34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534941" y="4095535"/>
              <a:ext cx="1602927" cy="501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1" name="Shape 34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750964" y="4505692"/>
              <a:ext cx="543104" cy="4585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2" name="Shape 342"/>
            <p:cNvPicPr preferRelativeResize="0"/>
            <p:nvPr/>
          </p:nvPicPr>
          <p:blipFill rotWithShape="1">
            <a:blip r:embed="rId7">
              <a:alphaModFix/>
            </a:blip>
            <a:srcRect t="10622"/>
            <a:stretch/>
          </p:blipFill>
          <p:spPr>
            <a:xfrm>
              <a:off x="5172042" y="4095535"/>
              <a:ext cx="1666527" cy="9309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3" name="Shape 34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183999" y="4470241"/>
              <a:ext cx="566964" cy="5669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4" name="Shape 34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336405" y="4488671"/>
              <a:ext cx="1080375" cy="48077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5" name="Shape 345"/>
          <p:cNvSpPr txBox="1">
            <a:spLocks noGrp="1"/>
          </p:cNvSpPr>
          <p:nvPr>
            <p:ph type="title"/>
          </p:nvPr>
        </p:nvSpPr>
        <p:spPr>
          <a:xfrm>
            <a:off x="311700" y="357171"/>
            <a:ext cx="8520599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altLang="ko-KR" dirty="0"/>
              <a:t>GPU </a:t>
            </a:r>
            <a:r>
              <a:rPr lang="ko-KR" altLang="en-US" dirty="0"/>
              <a:t>패스스루 </a:t>
            </a:r>
            <a:r>
              <a:rPr lang="en-US" altLang="ko-KR" dirty="0"/>
              <a:t>&amp; QTS </a:t>
            </a:r>
            <a:r>
              <a:rPr lang="ko-KR" altLang="en-US" dirty="0"/>
              <a:t>이용</a:t>
            </a:r>
            <a:endParaRPr lang="en-US" sz="32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Shape 346"/>
          <p:cNvSpPr/>
          <p:nvPr/>
        </p:nvSpPr>
        <p:spPr>
          <a:xfrm>
            <a:off x="156264" y="1108419"/>
            <a:ext cx="8076724" cy="101566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Virtualization Station: </a:t>
            </a:r>
            <a:r>
              <a:rPr lang="en-US" sz="20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AMD</a:t>
            </a:r>
            <a:r>
              <a:rPr lang="en-US" sz="20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&amp; </a:t>
            </a:r>
            <a:r>
              <a:rPr lang="en-US" sz="20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NVIDIA</a:t>
            </a:r>
            <a:r>
              <a:rPr lang="en-US" sz="20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GPU</a:t>
            </a:r>
          </a:p>
          <a:p>
            <a:pPr marL="342900" lvl="0" indent="-342900"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HD Station, Linux Station,</a:t>
            </a:r>
            <a:r>
              <a:rPr lang="ko-KR" altLang="en-US" sz="2000" dirty="0">
                <a:solidFill>
                  <a:srgbClr val="595959"/>
                </a:solidFill>
              </a:rPr>
              <a:t>하드웨어 트랜스코딩</a:t>
            </a:r>
            <a:r>
              <a:rPr lang="en-US" altLang="ko-KR" sz="2000" dirty="0">
                <a:solidFill>
                  <a:srgbClr val="595959"/>
                </a:solidFill>
              </a:rPr>
              <a:t>:</a:t>
            </a:r>
            <a:r>
              <a:rPr lang="en-US" sz="20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    NVIDIA</a:t>
            </a:r>
            <a:r>
              <a:rPr lang="en-US" sz="2000" b="0" i="0" u="none" strike="noStrike" cap="none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GTX 1050/1060/1070 &amp; P2000 GPU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-US" dirty="0"/>
              <a:t>TS-x77 </a:t>
            </a:r>
            <a:r>
              <a:rPr lang="ko-KR" altLang="en-US" dirty="0"/>
              <a:t>데모</a:t>
            </a:r>
            <a:endParaRPr lang="en-US" dirty="0"/>
          </a:p>
        </p:txBody>
      </p:sp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237500" y="1271225"/>
            <a:ext cx="7028700" cy="267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93700">
              <a:spcAft>
                <a:spcPts val="0"/>
              </a:spcAft>
            </a:pPr>
            <a:r>
              <a:rPr lang="ko-KR" altLang="en-US" sz="2600" b="1" dirty="0">
                <a:solidFill>
                  <a:srgbClr val="000090"/>
                </a:solidFill>
              </a:rPr>
              <a:t>메모리</a:t>
            </a:r>
            <a:r>
              <a:rPr lang="ko-KR" altLang="en-US" sz="2600" dirty="0"/>
              <a:t> 업그레이드</a:t>
            </a:r>
            <a:endParaRPr lang="en-US" sz="2600" dirty="0"/>
          </a:p>
          <a:p>
            <a:pPr marL="457200" lvl="0" indent="-393700">
              <a:spcAft>
                <a:spcPts val="0"/>
              </a:spcAft>
            </a:pPr>
            <a:r>
              <a:rPr lang="en-US" sz="2600" b="1" dirty="0">
                <a:solidFill>
                  <a:srgbClr val="000090"/>
                </a:solidFill>
              </a:rPr>
              <a:t>M.2 SSD</a:t>
            </a:r>
            <a:r>
              <a:rPr lang="en-US" sz="2600" dirty="0"/>
              <a:t> </a:t>
            </a:r>
            <a:r>
              <a:rPr lang="ko-KR" altLang="en-US" sz="2600" dirty="0"/>
              <a:t>에 </a:t>
            </a:r>
            <a:r>
              <a:rPr lang="ko-KR" altLang="en-US" sz="2600" dirty="0" err="1"/>
              <a:t>방열판</a:t>
            </a:r>
            <a:r>
              <a:rPr lang="ko-KR" altLang="en-US" sz="2600" dirty="0"/>
              <a:t> 장착하여 </a:t>
            </a:r>
            <a:r>
              <a:rPr lang="ko-KR" altLang="zh-TW" sz="2800" dirty="0"/>
              <a:t>설치</a:t>
            </a:r>
            <a:r>
              <a:rPr lang="ko-KR" altLang="en-US" sz="2800" dirty="0"/>
              <a:t>하기</a:t>
            </a:r>
            <a:endParaRPr lang="en-US" sz="2800" dirty="0"/>
          </a:p>
          <a:p>
            <a:pPr marL="457200" lvl="0" indent="-393700">
              <a:spcAft>
                <a:spcPts val="0"/>
              </a:spcAft>
            </a:pPr>
            <a:r>
              <a:rPr lang="ko-KR" altLang="zh-TW" sz="2600" b="1" dirty="0">
                <a:solidFill>
                  <a:srgbClr val="000090"/>
                </a:solidFill>
              </a:rPr>
              <a:t>그래픽 카드 </a:t>
            </a:r>
            <a:r>
              <a:rPr lang="ko-KR" altLang="zh-TW" sz="2600" dirty="0"/>
              <a:t>설치</a:t>
            </a:r>
            <a:r>
              <a:rPr lang="ko-KR" altLang="en-US" sz="2600" dirty="0"/>
              <a:t>하기</a:t>
            </a:r>
            <a:endParaRPr lang="en-US" sz="2600" dirty="0"/>
          </a:p>
          <a:p>
            <a:pPr marL="457200" marR="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sz="2600" dirty="0"/>
              <a:t>QTS</a:t>
            </a:r>
          </a:p>
          <a:p>
            <a:pPr marL="914400" lvl="1" indent="-381000">
              <a:spcAft>
                <a:spcPts val="0"/>
              </a:spcAft>
            </a:pPr>
            <a:r>
              <a:rPr lang="ko-KR" altLang="zh-TW" sz="2400" dirty="0"/>
              <a:t>제어판 - 하드웨어 - </a:t>
            </a:r>
            <a:r>
              <a:rPr lang="ko-KR" altLang="zh-TW" sz="2400" b="1" dirty="0">
                <a:solidFill>
                  <a:srgbClr val="000090"/>
                </a:solidFill>
              </a:rPr>
              <a:t>그래픽 카드</a:t>
            </a:r>
            <a:endParaRPr lang="en-US" sz="2400" b="1" dirty="0">
              <a:solidFill>
                <a:srgbClr val="000090"/>
              </a:solidFill>
            </a:endParaRPr>
          </a:p>
          <a:p>
            <a:pPr marL="914400" lvl="1" indent="-381000">
              <a:spcAft>
                <a:spcPts val="0"/>
              </a:spcAft>
            </a:pPr>
            <a:r>
              <a:rPr lang="en-US" sz="2400" dirty="0" err="1"/>
              <a:t>HybridDesk</a:t>
            </a:r>
            <a:r>
              <a:rPr lang="en-US" sz="2400" dirty="0"/>
              <a:t> Station </a:t>
            </a:r>
            <a:r>
              <a:rPr lang="en-US" sz="2400" b="1" dirty="0">
                <a:solidFill>
                  <a:srgbClr val="000090"/>
                </a:solidFill>
              </a:rPr>
              <a:t>4K 60P</a:t>
            </a:r>
            <a:r>
              <a:rPr lang="en-US" sz="2400" dirty="0"/>
              <a:t> </a:t>
            </a:r>
            <a:r>
              <a:rPr lang="ko-KR" altLang="zh-TW" sz="2400" dirty="0"/>
              <a:t>비디오 재생</a:t>
            </a:r>
            <a:endParaRPr lang="en-US" sz="2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577</Words>
  <Application>Microsoft Office PowerPoint</Application>
  <PresentationFormat>화면 슬라이드 쇼(16:9)</PresentationFormat>
  <Paragraphs>162</Paragraphs>
  <Slides>19</Slides>
  <Notes>19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19</vt:i4>
      </vt:variant>
    </vt:vector>
  </HeadingPairs>
  <TitlesOfParts>
    <vt:vector size="26" baseType="lpstr">
      <vt:lpstr>標楷體</vt:lpstr>
      <vt:lpstr>Microsoft JhengHei</vt:lpstr>
      <vt:lpstr>Microsoft JhengHei</vt:lpstr>
      <vt:lpstr>Noto Sans Symbols</vt:lpstr>
      <vt:lpstr>Arial</vt:lpstr>
      <vt:lpstr>Simple Light</vt:lpstr>
      <vt:lpstr>Simple Light</vt:lpstr>
      <vt:lpstr>TS-x77 시리즈 비즈니스 생산성을 대폭 향상시키는 강력하고 효율적인 멀티코어 프로세싱</vt:lpstr>
      <vt:lpstr>더 빠르고 스마트한 업무를 위한 파워</vt:lpstr>
      <vt:lpstr>PCIe NIC로 10GbE 연결</vt:lpstr>
      <vt:lpstr>전면 개요</vt:lpstr>
      <vt:lpstr>후면 개요</vt:lpstr>
      <vt:lpstr>후드 내부</vt:lpstr>
      <vt:lpstr>데스크톱 GPU 로 성능 강화</vt:lpstr>
      <vt:lpstr>GPU 패스스루 &amp; QTS 이용</vt:lpstr>
      <vt:lpstr>TS-x77 데모</vt:lpstr>
      <vt:lpstr>PowerPoint 프레젠테이션</vt:lpstr>
      <vt:lpstr>360° 미디어 감상의 최신 트렌드</vt:lpstr>
      <vt:lpstr>360° 파노라마 사진 / 비디오란?</vt:lpstr>
      <vt:lpstr>출시된 360° 카메라들</vt:lpstr>
      <vt:lpstr>QTS 4.3.4 에서 360° 사진 또는 비디오 감상을 지원</vt:lpstr>
      <vt:lpstr>PowerPoint 프레젠테이션</vt:lpstr>
      <vt:lpstr>360° 파일 정보</vt:lpstr>
      <vt:lpstr>지원하는 애플리케이션 및 모바일 앱</vt:lpstr>
      <vt:lpstr>데모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TS-x77 Series Supercharge business productivity with  efficient, powerful multi-core processing</dc:title>
  <dc:creator>Sharon</dc:creator>
  <cp:lastModifiedBy>Jay Cho</cp:lastModifiedBy>
  <cp:revision>35</cp:revision>
  <cp:lastPrinted>2017-11-17T07:14:51Z</cp:lastPrinted>
  <dcterms:modified xsi:type="dcterms:W3CDTF">2018-01-12T08:51:04Z</dcterms:modified>
</cp:coreProperties>
</file>