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6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044168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1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.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247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:8080/cgi-bin/</a:t>
            </a: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圖跟文字???好像搭不起來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字太多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磁碟區快照圖會再換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323528" y="1257882"/>
            <a:ext cx="8520600" cy="215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40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ARM-based NAS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5400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重大進化 支援快照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323519" y="3149132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endParaRPr sz="24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2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57158" y="285734"/>
            <a:ext cx="85725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支援遠端快照備份</a:t>
            </a:r>
          </a:p>
        </p:txBody>
      </p:sp>
      <p:sp>
        <p:nvSpPr>
          <p:cNvPr id="160" name="Shape 160"/>
          <p:cNvSpPr/>
          <p:nvPr/>
        </p:nvSpPr>
        <p:spPr>
          <a:xfrm>
            <a:off x="500033" y="1760822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59631" y="3143253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漸進式的快照備份方案</a:t>
            </a:r>
          </a:p>
        </p:txBody>
      </p:sp>
      <p:sp>
        <p:nvSpPr>
          <p:cNvPr id="162" name="Shape 162"/>
          <p:cNvSpPr/>
          <p:nvPr/>
        </p:nvSpPr>
        <p:spPr>
          <a:xfrm>
            <a:off x="3643299" y="3143253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允許在遠端的備份NAS還原快照或檔案</a:t>
            </a:r>
          </a:p>
        </p:txBody>
      </p:sp>
      <p:sp>
        <p:nvSpPr>
          <p:cNvPr id="163" name="Shape 163"/>
          <p:cNvSpPr/>
          <p:nvPr/>
        </p:nvSpPr>
        <p:spPr>
          <a:xfrm>
            <a:off x="976375" y="2521825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快照副本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12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(Snapshot Replica)</a:t>
            </a:r>
          </a:p>
        </p:txBody>
      </p:sp>
      <p:sp>
        <p:nvSpPr>
          <p:cNvPr id="164" name="Shape 164"/>
          <p:cNvSpPr/>
          <p:nvPr/>
        </p:nvSpPr>
        <p:spPr>
          <a:xfrm>
            <a:off x="3575983" y="2548700"/>
            <a:ext cx="2055207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sz="2200" b="1" i="0" u="none" strike="noStrike" cap="none" dirty="0" smtClea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</a:t>
            </a:r>
            <a:r>
              <a:rPr lang="zh-TW" altLang="en-US" sz="2200" b="1" i="0" u="none" strike="noStrike" cap="none" dirty="0" smtClea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險</a:t>
            </a:r>
            <a:r>
              <a:rPr lang="zh-TW" sz="2200" b="1" i="0" u="none" strike="noStrike" cap="none" dirty="0" smtClea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庫</a:t>
            </a:r>
            <a:endParaRPr lang="zh-TW" sz="22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120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(Snapshot Vault)</a:t>
            </a:r>
            <a:br>
              <a:rPr lang="zh-TW" sz="120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sz="120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6368150" y="2521800"/>
            <a:ext cx="22608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  </a:t>
            </a:r>
            <a:r>
              <a:rPr lang="zh-TW" sz="12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(Backup Snapshot Vault)</a:t>
            </a:r>
          </a:p>
        </p:txBody>
      </p:sp>
      <p:sp>
        <p:nvSpPr>
          <p:cNvPr id="166" name="Shape 166"/>
          <p:cNvSpPr/>
          <p:nvPr/>
        </p:nvSpPr>
        <p:spPr>
          <a:xfrm>
            <a:off x="6564206" y="3143253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備份快照保險庫到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其它本地的儲存池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及遠端的儲存池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500033" y="1747782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3286116" y="1760822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3286116" y="1714493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6143635" y="1705956"/>
            <a:ext cx="2561403" cy="2596877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6215073" y="1714493"/>
            <a:ext cx="803797" cy="6174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多樣化的快照還原方案</a:t>
            </a:r>
          </a:p>
        </p:txBody>
      </p:sp>
      <p:sp>
        <p:nvSpPr>
          <p:cNvPr id="177" name="Shape 177"/>
          <p:cNvSpPr/>
          <p:nvPr/>
        </p:nvSpPr>
        <p:spPr>
          <a:xfrm>
            <a:off x="1071537" y="1365642"/>
            <a:ext cx="3183300" cy="33765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8896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1351983" y="1678171"/>
            <a:ext cx="2643300" cy="526500"/>
          </a:xfrm>
          <a:prstGeom prst="roundRect">
            <a:avLst>
              <a:gd name="adj" fmla="val 22935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4810064" y="1365642"/>
            <a:ext cx="3183299" cy="33765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08896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5090510" y="1678171"/>
            <a:ext cx="2643300" cy="526500"/>
          </a:xfrm>
          <a:prstGeom prst="roundRect">
            <a:avLst>
              <a:gd name="adj" fmla="val 22935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 r="8090"/>
          <a:stretch/>
        </p:blipFill>
        <p:spPr>
          <a:xfrm>
            <a:off x="683568" y="3229871"/>
            <a:ext cx="3816300" cy="172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4">
            <a:alphaModFix/>
          </a:blip>
          <a:srcRect b="3520"/>
          <a:stretch/>
        </p:blipFill>
        <p:spPr>
          <a:xfrm>
            <a:off x="4644007" y="3221262"/>
            <a:ext cx="3744300" cy="173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/>
          <p:nvPr/>
        </p:nvSpPr>
        <p:spPr>
          <a:xfrm>
            <a:off x="1587894" y="1735616"/>
            <a:ext cx="2305500" cy="134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本地端還原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icrosoft JhengHei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支援還原本地快照</a:t>
            </a:r>
          </a:p>
          <a:p>
            <a: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icrosoft JhengHei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將檔案還原到遠端</a:t>
            </a:r>
          </a:p>
          <a:p>
            <a:pPr marL="2857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icrosoft JhengHei"/>
              <a:buChar char="•"/>
            </a:pPr>
            <a:r>
              <a:rPr lang="zh-TW" sz="12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透過檔案總管直接還原檔案</a:t>
            </a:r>
          </a:p>
        </p:txBody>
      </p:sp>
      <p:sp>
        <p:nvSpPr>
          <p:cNvPr id="184" name="Shape 184"/>
          <p:cNvSpPr/>
          <p:nvPr/>
        </p:nvSpPr>
        <p:spPr>
          <a:xfrm>
            <a:off x="5138196" y="1682933"/>
            <a:ext cx="2643300" cy="14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3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遠地端還原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•"/>
            </a:pPr>
            <a:r>
              <a:rPr lang="zh-TW" sz="12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從快照保險庫還原檔案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•"/>
            </a:pPr>
            <a:r>
              <a:rPr lang="zh-TW" sz="12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從檔案管理員檢視快照保險庫並還原檔案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7058664" y="404884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Shape 190" descr="Windows-Previous.png"/>
          <p:cNvPicPr preferRelativeResize="0"/>
          <p:nvPr/>
        </p:nvPicPr>
        <p:blipFill rotWithShape="1">
          <a:blip r:embed="rId3">
            <a:alphaModFix/>
          </a:blip>
          <a:srcRect l="480" r="1547"/>
          <a:stretch/>
        </p:blipFill>
        <p:spPr>
          <a:xfrm>
            <a:off x="1750850" y="2214550"/>
            <a:ext cx="5579699" cy="26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Windows用戶端可以自主檔案還原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8748600" cy="30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Windows電腦的使用者可透過 Windows Previous Version 直接還原共用資料夾內的檔案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使用者透過 SMB/CIFS/AFP/NFS 協定，可看到快照目錄，檢視並還原快照檔案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妥善規劃快照使用的空間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220600" cy="120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4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快照儲存在磁碟區外的儲存池未配置空間，舉例來說，1TB資料量，資料異動頻繁，實際需要儲存的空間可能會超過1TB </a:t>
            </a:r>
          </a:p>
          <a:p>
            <a:pPr marL="28575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4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儲存池未分配空間如果不夠，可將完整 (Thick) 配置轉為精簡 (Thin) 配置空間</a:t>
            </a:r>
            <a:r>
              <a:rPr 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，但要注意快照空間會佔用精簡配置的未來可擴充空間</a:t>
            </a:r>
          </a:p>
        </p:txBody>
      </p:sp>
      <p:sp>
        <p:nvSpPr>
          <p:cNvPr id="199" name="Shape 199"/>
          <p:cNvSpPr/>
          <p:nvPr/>
        </p:nvSpPr>
        <p:spPr>
          <a:xfrm>
            <a:off x="1529052" y="2669243"/>
            <a:ext cx="2517792" cy="643758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</a:t>
            </a:r>
            <a:r>
              <a:rPr lang="zh-TW" sz="1200" b="1"/>
              <a:t>3</a:t>
            </a:r>
            <a:r>
              <a:rPr lang="zh-TW" sz="1200" b="1" i="0" u="none" strike="noStrike" cap="none">
                <a:solidFill>
                  <a:srgbClr val="000000"/>
                </a:solidFill>
              </a:rPr>
              <a:t>TB (Thick)</a:t>
            </a:r>
          </a:p>
        </p:txBody>
      </p:sp>
      <p:sp>
        <p:nvSpPr>
          <p:cNvPr id="200" name="Shape 200"/>
          <p:cNvSpPr/>
          <p:nvPr/>
        </p:nvSpPr>
        <p:spPr>
          <a:xfrm>
            <a:off x="4046996" y="2669243"/>
            <a:ext cx="1545910" cy="643758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1" name="Shape 201"/>
          <p:cNvSpPr/>
          <p:nvPr/>
        </p:nvSpPr>
        <p:spPr>
          <a:xfrm>
            <a:off x="5592756" y="2669243"/>
            <a:ext cx="1715324" cy="64375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2" name="Shape 202"/>
          <p:cNvSpPr/>
          <p:nvPr/>
        </p:nvSpPr>
        <p:spPr>
          <a:xfrm>
            <a:off x="1529052" y="3434060"/>
            <a:ext cx="2517792" cy="643758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3TB (Thick)</a:t>
            </a:r>
          </a:p>
        </p:txBody>
      </p:sp>
      <p:sp>
        <p:nvSpPr>
          <p:cNvPr id="203" name="Shape 203"/>
          <p:cNvSpPr/>
          <p:nvPr/>
        </p:nvSpPr>
        <p:spPr>
          <a:xfrm>
            <a:off x="4046996" y="3434060"/>
            <a:ext cx="2625930" cy="643758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4" name="Shape 204"/>
          <p:cNvSpPr/>
          <p:nvPr/>
        </p:nvSpPr>
        <p:spPr>
          <a:xfrm>
            <a:off x="6552548" y="3434060"/>
            <a:ext cx="756059" cy="643758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5" name="Shape 205"/>
          <p:cNvSpPr/>
          <p:nvPr/>
        </p:nvSpPr>
        <p:spPr>
          <a:xfrm>
            <a:off x="1529048" y="4185100"/>
            <a:ext cx="2517630" cy="64363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134F5C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Volume 1TB / 3TB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 (Thin)</a:t>
            </a:r>
          </a:p>
        </p:txBody>
      </p:sp>
      <p:sp>
        <p:nvSpPr>
          <p:cNvPr id="206" name="Shape 206"/>
          <p:cNvSpPr/>
          <p:nvPr/>
        </p:nvSpPr>
        <p:spPr>
          <a:xfrm>
            <a:off x="3102954" y="4185100"/>
            <a:ext cx="2440611" cy="64363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Snapshot</a:t>
            </a:r>
          </a:p>
        </p:txBody>
      </p:sp>
      <p:sp>
        <p:nvSpPr>
          <p:cNvPr id="207" name="Shape 207"/>
          <p:cNvSpPr/>
          <p:nvPr/>
        </p:nvSpPr>
        <p:spPr>
          <a:xfrm>
            <a:off x="5543681" y="4185110"/>
            <a:ext cx="1764437" cy="64375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</a:rPr>
              <a:t>Free</a:t>
            </a:r>
          </a:p>
        </p:txBody>
      </p:sp>
      <p:sp>
        <p:nvSpPr>
          <p:cNvPr id="208" name="Shape 208"/>
          <p:cNvSpPr txBox="1"/>
          <p:nvPr/>
        </p:nvSpPr>
        <p:spPr>
          <a:xfrm>
            <a:off x="1421066" y="2037017"/>
            <a:ext cx="3180612" cy="77986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600" b="1" i="0" u="none" strike="noStrike" cap="none">
                <a:solidFill>
                  <a:schemeClr val="dk1"/>
                </a:solidFill>
              </a:rPr>
              <a:t>Storage Pool (3TB)</a:t>
            </a:r>
          </a:p>
        </p:txBody>
      </p:sp>
      <p:cxnSp>
        <p:nvCxnSpPr>
          <p:cNvPr id="209" name="Shape 209"/>
          <p:cNvCxnSpPr/>
          <p:nvPr/>
        </p:nvCxnSpPr>
        <p:spPr>
          <a:xfrm>
            <a:off x="7300375" y="2355775"/>
            <a:ext cx="0" cy="26475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210" name="Shape 210"/>
          <p:cNvCxnSpPr/>
          <p:nvPr/>
        </p:nvCxnSpPr>
        <p:spPr>
          <a:xfrm>
            <a:off x="3447175" y="2489900"/>
            <a:ext cx="3853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11" name="Shape 211"/>
          <p:cNvSpPr/>
          <p:nvPr/>
        </p:nvSpPr>
        <p:spPr>
          <a:xfrm>
            <a:off x="1542450" y="4187175"/>
            <a:ext cx="2517600" cy="641700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啟用最小快照保證空間</a:t>
            </a: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480" y="2000246"/>
            <a:ext cx="5548373" cy="2889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189400" cy="77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可在儲存池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的未配置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中建立一個專屬存放快照位置的專屬空間，進一步防止勒索軟體持續寫入加密資料，而使得儲存空間不足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Snapshot 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Agent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038700" cy="1428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1600"/>
              </a:spcAft>
              <a:buFont typeface="Arial"/>
              <a:buChar char="●"/>
            </a:pPr>
            <a:r>
              <a:rPr lang="zh-TW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 Agent 可協助 NAS 和 Microsoft® VSS、VMware® vSphere™ Client 溝通，建立一致性的快照。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6574" y="1152474"/>
            <a:ext cx="4552108" cy="175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6575" y="3077688"/>
            <a:ext cx="4552101" cy="1743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同時支援正式上線與測試環境</a:t>
            </a:r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92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1600"/>
              </a:spcAft>
              <a:buFont typeface="Arial"/>
              <a:buChar char="●"/>
            </a:pPr>
            <a:r>
              <a:rPr lang="zh-TW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一機雙用途，營運與測試環境兼顧。</a:t>
            </a:r>
          </a:p>
          <a:p>
            <a:pPr marL="457200" lvl="0" indent="-228600" rtl="0">
              <a:spcBef>
                <a:spcPts val="0"/>
              </a:spcBef>
              <a:spcAft>
                <a:spcPts val="1600"/>
              </a:spcAft>
              <a:buFont typeface="Arial"/>
              <a:buChar char="●"/>
            </a:pPr>
            <a:r>
              <a:rPr lang="zh-TW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快速建立 Volume 和 LUN 快照副本以成為本機 NAS 的 Volume 和 LUN，且不會干擾現行系統運作。</a:t>
            </a:r>
          </a:p>
        </p:txBody>
      </p:sp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9275" y="2258975"/>
            <a:ext cx="5073350" cy="267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即將登場  敬請期待</a:t>
            </a: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232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預計於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Q4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zh-TW" sz="18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機種包含 TS-x31X, TS-x31XU與TS-1635等</a:t>
            </a:r>
          </a:p>
          <a:p>
            <a:pPr marL="457200" lvl="0" indent="-228600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支援快照的機種記憶體最少需 4GB</a:t>
            </a:r>
          </a:p>
        </p:txBody>
      </p:sp>
      <p:pic>
        <p:nvPicPr>
          <p:cNvPr id="240" name="Shape 2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49" y="1782649"/>
            <a:ext cx="7690301" cy="329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3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4714876" y="2500311"/>
            <a:ext cx="4429123" cy="1714511"/>
          </a:xfrm>
          <a:prstGeom prst="rect">
            <a:avLst/>
          </a:prstGeom>
          <a:solidFill>
            <a:srgbClr val="BAF8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357171"/>
            <a:ext cx="9144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ARM-based NAS佔了整體市場的四成</a:t>
            </a:r>
          </a:p>
        </p:txBody>
      </p:sp>
      <p:pic>
        <p:nvPicPr>
          <p:cNvPr id="47" name="Shape 47" descr="C:\Users\Coco Chiang\Desktop\20170911直播母版16比9\ARM NAS快照\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2907" y="1571617"/>
            <a:ext cx="6000791" cy="3404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Shape 48"/>
          <p:cNvGrpSpPr/>
          <p:nvPr/>
        </p:nvGrpSpPr>
        <p:grpSpPr>
          <a:xfrm>
            <a:off x="5786446" y="2928940"/>
            <a:ext cx="3143272" cy="1247482"/>
            <a:chOff x="4432523" y="2428874"/>
            <a:chExt cx="4789713" cy="1247482"/>
          </a:xfrm>
        </p:grpSpPr>
        <p:sp>
          <p:nvSpPr>
            <p:cNvPr id="49" name="Shape 49"/>
            <p:cNvSpPr/>
            <p:nvPr/>
          </p:nvSpPr>
          <p:spPr>
            <a:xfrm>
              <a:off x="4432523" y="2428874"/>
              <a:ext cx="4789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Verdana"/>
                <a:buNone/>
              </a:pPr>
              <a:r>
                <a:rPr lang="zh-TW" sz="1400" b="1" i="0" u="none" strike="noStrike" cap="none">
                  <a:solidFill>
                    <a:srgbClr val="00717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容易入手，高投資報酬比的解決方案</a:t>
              </a:r>
            </a:p>
          </p:txBody>
        </p:sp>
        <p:sp>
          <p:nvSpPr>
            <p:cNvPr id="50" name="Shape 50"/>
            <p:cNvSpPr/>
            <p:nvPr/>
          </p:nvSpPr>
          <p:spPr>
            <a:xfrm>
              <a:off x="4432523" y="3214691"/>
              <a:ext cx="4572000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Verdana"/>
                <a:buNone/>
              </a:pPr>
              <a:r>
                <a:rPr lang="zh-TW" sz="1200" b="1" i="0" u="none" strike="noStrike" cap="none">
                  <a:solidFill>
                    <a:schemeClr val="dk2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因運算與處理能力限制，普遍缺乏進階的儲存功能</a:t>
              </a:r>
            </a:p>
          </p:txBody>
        </p:sp>
      </p:grpSp>
      <p:sp>
        <p:nvSpPr>
          <p:cNvPr id="51" name="Shape 51"/>
          <p:cNvSpPr/>
          <p:nvPr/>
        </p:nvSpPr>
        <p:spPr>
          <a:xfrm>
            <a:off x="5786449" y="1428750"/>
            <a:ext cx="1957500" cy="937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zh-TW" sz="6000" b="1" i="0" u="none" strike="noStrike" cap="none">
                <a:solidFill>
                  <a:srgbClr val="00717D"/>
                </a:solidFill>
              </a:rPr>
              <a:t>40%</a:t>
            </a:r>
          </a:p>
        </p:txBody>
      </p:sp>
      <p:sp>
        <p:nvSpPr>
          <p:cNvPr id="52" name="Shape 52"/>
          <p:cNvSpPr/>
          <p:nvPr/>
        </p:nvSpPr>
        <p:spPr>
          <a:xfrm>
            <a:off x="5786446" y="2571750"/>
            <a:ext cx="769064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優點</a:t>
            </a:r>
          </a:p>
        </p:txBody>
      </p:sp>
      <p:sp>
        <p:nvSpPr>
          <p:cNvPr id="53" name="Shape 53"/>
          <p:cNvSpPr/>
          <p:nvPr/>
        </p:nvSpPr>
        <p:spPr>
          <a:xfrm>
            <a:off x="5786446" y="3357567"/>
            <a:ext cx="769064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1800" b="1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缺</a:t>
            </a:r>
            <a:r>
              <a:rPr lang="zh-TW" sz="18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</a:t>
            </a:r>
          </a:p>
        </p:txBody>
      </p:sp>
      <p:sp>
        <p:nvSpPr>
          <p:cNvPr id="54" name="Shape 54"/>
          <p:cNvSpPr/>
          <p:nvPr/>
        </p:nvSpPr>
        <p:spPr>
          <a:xfrm>
            <a:off x="790224" y="3019016"/>
            <a:ext cx="1785900" cy="338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X86-based NAS</a:t>
            </a:r>
          </a:p>
        </p:txBody>
      </p:sp>
      <p:sp>
        <p:nvSpPr>
          <p:cNvPr id="55" name="Shape 55"/>
          <p:cNvSpPr/>
          <p:nvPr/>
        </p:nvSpPr>
        <p:spPr>
          <a:xfrm>
            <a:off x="5786646" y="2223300"/>
            <a:ext cx="32148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200" b="1" i="0" u="none" strike="noStrike" cap="none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使用者選擇ARM平台的NAS</a:t>
            </a:r>
          </a:p>
        </p:txBody>
      </p:sp>
      <p:sp>
        <p:nvSpPr>
          <p:cNvPr id="56" name="Shape 56"/>
          <p:cNvSpPr/>
          <p:nvPr/>
        </p:nvSpPr>
        <p:spPr>
          <a:xfrm>
            <a:off x="428595" y="1428741"/>
            <a:ext cx="2000263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6C77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576C77"/>
                </a:solidFill>
                <a:latin typeface="Verdana"/>
                <a:ea typeface="Verdana"/>
                <a:cs typeface="Verdana"/>
                <a:sym typeface="Verdana"/>
              </a:rPr>
              <a:t>NAS Selling Share</a:t>
            </a:r>
          </a:p>
        </p:txBody>
      </p:sp>
      <p:sp>
        <p:nvSpPr>
          <p:cNvPr id="57" name="Shape 57"/>
          <p:cNvSpPr/>
          <p:nvPr/>
        </p:nvSpPr>
        <p:spPr>
          <a:xfrm>
            <a:off x="790224" y="2663251"/>
            <a:ext cx="801899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cxnSp>
        <p:nvCxnSpPr>
          <p:cNvPr id="58" name="Shape 58"/>
          <p:cNvCxnSpPr/>
          <p:nvPr/>
        </p:nvCxnSpPr>
        <p:spPr>
          <a:xfrm>
            <a:off x="5857883" y="3286130"/>
            <a:ext cx="3000395" cy="1587"/>
          </a:xfrm>
          <a:prstGeom prst="straightConnector1">
            <a:avLst/>
          </a:prstGeom>
          <a:noFill/>
          <a:ln w="9525" cap="flat" cmpd="sng">
            <a:solidFill>
              <a:srgbClr val="0096A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Shape 59"/>
          <p:cNvSpPr/>
          <p:nvPr/>
        </p:nvSpPr>
        <p:spPr>
          <a:xfrm>
            <a:off x="3857619" y="2500311"/>
            <a:ext cx="1035712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ARM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7540700" y="1065150"/>
            <a:ext cx="1384500" cy="117240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0" y="357171"/>
            <a:ext cx="92154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支援快照的</a:t>
            </a:r>
            <a:r>
              <a:rPr lang="zh-TW" sz="36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ARM-based NAS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42850" y="1500175"/>
            <a:ext cx="3970200" cy="306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●"/>
            </a:pPr>
            <a:r>
              <a:rPr lang="zh-TW" sz="160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過去 ARM 機種因為架構限制通常不能支援快照。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●"/>
            </a:pPr>
            <a:r>
              <a:rPr lang="zh-TW" sz="16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藉由與 Annapurna 深度技術合作，QNAP得以讓 ARM NAS 支援快照</a:t>
            </a:r>
            <a:r>
              <a:rPr lang="zh-TW" sz="160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●"/>
            </a:pPr>
            <a:r>
              <a:rPr lang="zh-TW" sz="160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Annapurna labs 是 </a:t>
            </a:r>
            <a:r>
              <a:rPr lang="zh-TW" sz="16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Amazon 旗下</a:t>
            </a:r>
            <a:r>
              <a:rPr lang="zh-TW" sz="1600" i="0" u="none" strike="noStrike" cap="none">
                <a:solidFill>
                  <a:srgbClr val="434343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的晶片公司。QNAP採用 Annapuna 晶片的機種TS-x31X, TS-x31XU與TS-1635等</a:t>
            </a:r>
            <a:r>
              <a:rPr lang="zh-TW" sz="1600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56250"/>
              <a:buFont typeface="Noto Sans Symbols"/>
              <a:buNone/>
            </a:pPr>
            <a:endParaRPr sz="1600" i="0" u="none" strike="noStrike" cap="none">
              <a:solidFill>
                <a:srgbClr val="50005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3424" y="1725650"/>
            <a:ext cx="4032000" cy="317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 descr="C:\Users\Coco Chiang\Desktop\20170911直播母版16比9\PoweredBy_AL_Vert.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3096" y="3674619"/>
            <a:ext cx="2461500" cy="10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7496000" y="1172400"/>
            <a:ext cx="1473900" cy="95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性價比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zh-TW" sz="2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大提升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hape 74"/>
          <p:cNvGrpSpPr/>
          <p:nvPr/>
        </p:nvGrpSpPr>
        <p:grpSpPr>
          <a:xfrm>
            <a:off x="2980282" y="1202236"/>
            <a:ext cx="5949433" cy="3512653"/>
            <a:chOff x="635000" y="1382712"/>
            <a:chExt cx="7869235" cy="4572001"/>
          </a:xfrm>
        </p:grpSpPr>
        <p:sp>
          <p:nvSpPr>
            <p:cNvPr id="75" name="Shape 75"/>
            <p:cNvSpPr/>
            <p:nvPr/>
          </p:nvSpPr>
          <p:spPr>
            <a:xfrm>
              <a:off x="811212" y="3267075"/>
              <a:ext cx="7478713" cy="26542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1595437" y="1790700"/>
              <a:ext cx="6908798" cy="35099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2097088" y="1382712"/>
              <a:ext cx="4552950" cy="15494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FEEDD8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" name="Shape 79" descr="UI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876" y="1714493"/>
            <a:ext cx="3571564" cy="181463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防範檔案綁架軟體不只是IT的工作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370045" y="1357304"/>
            <a:ext cx="3773324" cy="3251476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rgbClr val="40404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WannaCry ransomware cyber-attack has hit more than 200,000 computers in 150 countries since Friday, Europol says.</a:t>
            </a:r>
          </a:p>
          <a:p>
            <a:pPr marL="0" marR="0" lvl="0" indent="0" algn="l" rtl="0">
              <a:lnSpc>
                <a:spcPct val="1375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40404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Governments, hospitals and major companies have all found themselves battling the malware, which demands money in return for unfreezing computers.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- BBC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25000"/>
              <a:buFont typeface="Arial"/>
              <a:buNone/>
            </a:pPr>
            <a:r>
              <a:rPr lang="zh-TW" sz="1050" b="0" i="0" u="none" strike="noStrike" cap="non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May 14, 2017: 12:54 PM 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876" y="2000246"/>
            <a:ext cx="3072899" cy="29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370546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為什麼快照技術那麼重要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311700" y="1165850"/>
            <a:ext cx="8520600" cy="129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垃圾進、垃圾出，當檔案被勒索了，備份的檔案仍是無用的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不能只是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檔案，還需要妥善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"備份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區塊層級的快照能有效避開基於檔案的綁架軟體攻擊</a:t>
            </a:r>
          </a:p>
        </p:txBody>
      </p:sp>
      <p:pic>
        <p:nvPicPr>
          <p:cNvPr id="89" name="Shape 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5850" y="3306712"/>
            <a:ext cx="2320200" cy="14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Shape 90"/>
          <p:cNvSpPr/>
          <p:nvPr/>
        </p:nvSpPr>
        <p:spPr>
          <a:xfrm>
            <a:off x="3463325" y="3845925"/>
            <a:ext cx="1668900" cy="399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566" y="2779750"/>
            <a:ext cx="1407483" cy="57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1"/>
          <a:stretch/>
        </p:blipFill>
        <p:spPr>
          <a:xfrm>
            <a:off x="654299" y="2589475"/>
            <a:ext cx="7100100" cy="25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85719" y="357171"/>
            <a:ext cx="85467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QNAP快照技術運作原理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12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QNAP快照為區塊層級 (Block-based) 快照技術，並使用穩定的EXT4檔案系統</a:t>
            </a:r>
            <a:r>
              <a:rPr lang="zh-TW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將檔案修改處與檔案系統分開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採唯讀存放外部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以</a:t>
            </a: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減少備份空間與加速還原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80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注意快照空間存放在儲存池未分配空間，</a:t>
            </a:r>
            <a:r>
              <a:rPr lang="zh-TW" sz="18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快照空間的使用量係根據資料變動改變，資料量變動越大，所需的快照空間越大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多種快照建立方式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-9250" y="1228675"/>
            <a:ext cx="5974800" cy="49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支援整機磁碟區快照與LUN快照</a:t>
            </a:r>
          </a:p>
        </p:txBody>
      </p:sp>
      <p:sp>
        <p:nvSpPr>
          <p:cNvPr id="105" name="Shape 105"/>
          <p:cNvSpPr/>
          <p:nvPr/>
        </p:nvSpPr>
        <p:spPr>
          <a:xfrm>
            <a:off x="2357422" y="2071683"/>
            <a:ext cx="2114157" cy="2460421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2521322" y="2244846"/>
            <a:ext cx="1761309" cy="2114099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121819" y="2071683"/>
            <a:ext cx="2114157" cy="2460421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285719" y="2244846"/>
            <a:ext cx="1761309" cy="2114099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Shape 109"/>
          <p:cNvGrpSpPr/>
          <p:nvPr/>
        </p:nvGrpSpPr>
        <p:grpSpPr>
          <a:xfrm>
            <a:off x="2924062" y="3084789"/>
            <a:ext cx="1046368" cy="343163"/>
            <a:chOff x="5308955" y="3452803"/>
            <a:chExt cx="1046368" cy="343163"/>
          </a:xfrm>
        </p:grpSpPr>
        <p:sp>
          <p:nvSpPr>
            <p:cNvPr id="110" name="Shape 110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Shape 111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Shape 112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Shape 113"/>
          <p:cNvGrpSpPr/>
          <p:nvPr/>
        </p:nvGrpSpPr>
        <p:grpSpPr>
          <a:xfrm>
            <a:off x="2925749" y="3427953"/>
            <a:ext cx="1046368" cy="343163"/>
            <a:chOff x="5308955" y="3452803"/>
            <a:chExt cx="1046368" cy="343163"/>
          </a:xfrm>
        </p:grpSpPr>
        <p:sp>
          <p:nvSpPr>
            <p:cNvPr id="114" name="Shape 114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Shape 116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Shape 117"/>
          <p:cNvGrpSpPr/>
          <p:nvPr/>
        </p:nvGrpSpPr>
        <p:grpSpPr>
          <a:xfrm>
            <a:off x="2924062" y="3777864"/>
            <a:ext cx="1046368" cy="343163"/>
            <a:chOff x="5308955" y="3452803"/>
            <a:chExt cx="1046368" cy="343163"/>
          </a:xfrm>
        </p:grpSpPr>
        <p:sp>
          <p:nvSpPr>
            <p:cNvPr id="118" name="Shape 118"/>
            <p:cNvSpPr/>
            <p:nvPr/>
          </p:nvSpPr>
          <p:spPr>
            <a:xfrm>
              <a:off x="5308955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Shape 119"/>
            <p:cNvSpPr/>
            <p:nvPr/>
          </p:nvSpPr>
          <p:spPr>
            <a:xfrm>
              <a:off x="5660557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6012160" y="3452803"/>
              <a:ext cx="343163" cy="343163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Shape 121"/>
          <p:cNvSpPr/>
          <p:nvPr/>
        </p:nvSpPr>
        <p:spPr>
          <a:xfrm>
            <a:off x="3041333" y="3301896"/>
            <a:ext cx="746826" cy="5736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2511022" y="2428874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區塊層級的iSCSI LUN快照</a:t>
            </a:r>
          </a:p>
        </p:txBody>
      </p:sp>
      <p:sp>
        <p:nvSpPr>
          <p:cNvPr id="123" name="Shape 123"/>
          <p:cNvSpPr/>
          <p:nvPr/>
        </p:nvSpPr>
        <p:spPr>
          <a:xfrm>
            <a:off x="297050" y="2428875"/>
            <a:ext cx="1708200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磁碟區</a:t>
            </a: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</a:p>
        </p:txBody>
      </p:sp>
      <p:sp>
        <p:nvSpPr>
          <p:cNvPr id="124" name="Shape 124"/>
          <p:cNvSpPr/>
          <p:nvPr/>
        </p:nvSpPr>
        <p:spPr>
          <a:xfrm>
            <a:off x="393397" y="1433504"/>
            <a:ext cx="45006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i="0" u="none" strike="noStrike" cap="none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25000"/>
              <a:buFont typeface="Verdana"/>
              <a:buNone/>
            </a:pPr>
            <a:r>
              <a:rPr lang="zh-TW" sz="1800" b="1" u="none" strike="noStrike" cap="none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提供高速的大量資料保護與還原</a:t>
            </a: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>
            <a:alphaModFix/>
          </a:blip>
          <a:srcRect l="11251" r="7951"/>
          <a:stretch/>
        </p:blipFill>
        <p:spPr>
          <a:xfrm>
            <a:off x="4572000" y="2071683"/>
            <a:ext cx="4429156" cy="2216840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6" name="Shape 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075" y="2990312"/>
            <a:ext cx="1199550" cy="1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/>
          <p:nvPr/>
        </p:nvSpPr>
        <p:spPr>
          <a:xfrm>
            <a:off x="861775" y="3301897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611560" y="1347613"/>
            <a:ext cx="7776900" cy="3240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250462" y="2058524"/>
            <a:ext cx="1943132" cy="1943132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一眼即可掌握快照保護狀況</a:t>
            </a:r>
          </a:p>
        </p:txBody>
      </p:sp>
      <p:grpSp>
        <p:nvGrpSpPr>
          <p:cNvPr id="135" name="Shape 135"/>
          <p:cNvGrpSpPr/>
          <p:nvPr/>
        </p:nvGrpSpPr>
        <p:grpSpPr>
          <a:xfrm>
            <a:off x="731855" y="1491630"/>
            <a:ext cx="1844014" cy="1031695"/>
            <a:chOff x="803637" y="3161807"/>
            <a:chExt cx="1943426" cy="1064385"/>
          </a:xfrm>
        </p:grpSpPr>
        <p:sp>
          <p:nvSpPr>
            <p:cNvPr id="136" name="Shape 136"/>
            <p:cNvSpPr txBox="1"/>
            <p:nvPr/>
          </p:nvSpPr>
          <p:spPr>
            <a:xfrm>
              <a:off x="803637" y="3456614"/>
              <a:ext cx="1943426" cy="7695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集中化的快照保護管理工具</a:t>
              </a:r>
            </a:p>
          </p:txBody>
        </p:sp>
        <p:sp>
          <p:nvSpPr>
            <p:cNvPr id="137" name="Shape 137"/>
            <p:cNvSpPr txBox="1"/>
            <p:nvPr/>
          </p:nvSpPr>
          <p:spPr>
            <a:xfrm>
              <a:off x="803639" y="3161807"/>
              <a:ext cx="1943424" cy="4780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儲存與快照管理</a:t>
              </a:r>
            </a:p>
          </p:txBody>
        </p:sp>
      </p:grpSp>
      <p:grpSp>
        <p:nvGrpSpPr>
          <p:cNvPr id="138" name="Shape 138"/>
          <p:cNvGrpSpPr/>
          <p:nvPr/>
        </p:nvGrpSpPr>
        <p:grpSpPr>
          <a:xfrm>
            <a:off x="731855" y="3507853"/>
            <a:ext cx="1819104" cy="985523"/>
            <a:chOff x="612712" y="3372623"/>
            <a:chExt cx="1917171" cy="1016750"/>
          </a:xfrm>
        </p:grpSpPr>
        <p:sp>
          <p:nvSpPr>
            <p:cNvPr id="139" name="Shape 139"/>
            <p:cNvSpPr txBox="1"/>
            <p:nvPr/>
          </p:nvSpPr>
          <p:spPr>
            <a:xfrm>
              <a:off x="612712" y="3743042"/>
              <a:ext cx="18431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以共用資料夾為單位的快照方案</a:t>
              </a:r>
            </a:p>
          </p:txBody>
        </p:sp>
        <p:sp>
          <p:nvSpPr>
            <p:cNvPr id="140" name="Shape 140"/>
            <p:cNvSpPr txBox="1"/>
            <p:nvPr/>
          </p:nvSpPr>
          <p:spPr>
            <a:xfrm>
              <a:off x="612712" y="3372623"/>
              <a:ext cx="1917170" cy="4303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快照共用資料夾</a:t>
              </a:r>
            </a:p>
          </p:txBody>
        </p:sp>
      </p:grp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783" y="1491629"/>
            <a:ext cx="5519850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2784231" y="1836616"/>
            <a:ext cx="6085280" cy="255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467543" y="1347613"/>
            <a:ext cx="8136903" cy="3312367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642910" y="1857369"/>
            <a:ext cx="1943132" cy="1943132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管理大量的快照輕而易舉</a:t>
            </a:r>
          </a:p>
        </p:txBody>
      </p:sp>
      <p:sp>
        <p:nvSpPr>
          <p:cNvPr id="150" name="Shape 150"/>
          <p:cNvSpPr/>
          <p:nvPr/>
        </p:nvSpPr>
        <p:spPr>
          <a:xfrm>
            <a:off x="2786050" y="3643319"/>
            <a:ext cx="484631" cy="484631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Shape 151"/>
          <p:cNvGrpSpPr/>
          <p:nvPr/>
        </p:nvGrpSpPr>
        <p:grpSpPr>
          <a:xfrm>
            <a:off x="642909" y="1571618"/>
            <a:ext cx="1748899" cy="985525"/>
            <a:chOff x="803637" y="3209441"/>
            <a:chExt cx="1843182" cy="1016752"/>
          </a:xfrm>
        </p:grpSpPr>
        <p:sp>
          <p:nvSpPr>
            <p:cNvPr id="152" name="Shape 152"/>
            <p:cNvSpPr txBox="1"/>
            <p:nvPr/>
          </p:nvSpPr>
          <p:spPr>
            <a:xfrm>
              <a:off x="803637" y="3579862"/>
              <a:ext cx="184318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2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快速建立快照並任意選擇檔案來還原</a:t>
              </a: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803639" y="3209441"/>
              <a:ext cx="1691341" cy="4303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檔案總管</a:t>
              </a:r>
            </a:p>
          </p:txBody>
        </p:sp>
      </p:grp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3767" y="1491629"/>
            <a:ext cx="5967224" cy="3024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1078</Words>
  <Application>Microsoft Office PowerPoint</Application>
  <PresentationFormat>全屏显示(16:9)</PresentationFormat>
  <Paragraphs>102</Paragraphs>
  <Slides>18</Slides>
  <Notes>18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Simple Light</vt:lpstr>
      <vt:lpstr>ARM-based NAS 重大進化 支援快照</vt:lpstr>
      <vt:lpstr>ARM-based NAS佔了整體市場的四成</vt:lpstr>
      <vt:lpstr>支援快照的ARM-based NAS</vt:lpstr>
      <vt:lpstr>防範檔案綁架軟體不只是IT的工作</vt:lpstr>
      <vt:lpstr>為什麼快照技術那麼重要</vt:lpstr>
      <vt:lpstr>QNAP快照技術運作原理</vt:lpstr>
      <vt:lpstr>多種快照建立方式</vt:lpstr>
      <vt:lpstr>一眼即可掌握快照保護狀況</vt:lpstr>
      <vt:lpstr>管理大量的快照輕而易舉</vt:lpstr>
      <vt:lpstr>支援遠端快照備份</vt:lpstr>
      <vt:lpstr>多樣化的快照還原方案</vt:lpstr>
      <vt:lpstr>Windows用戶端可以自主檔案還原</vt:lpstr>
      <vt:lpstr>妥善規劃快照使用的空間</vt:lpstr>
      <vt:lpstr>啟用最小快照保證空間</vt:lpstr>
      <vt:lpstr>Snapshot Agent</vt:lpstr>
      <vt:lpstr>同時支援正式上線與測試環境</vt:lpstr>
      <vt:lpstr>即將登場  敬請期待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user</dc:creator>
  <cp:lastModifiedBy>Windows 使用者</cp:lastModifiedBy>
  <cp:revision>3</cp:revision>
  <dcterms:modified xsi:type="dcterms:W3CDTF">2017-10-25T02:03:42Z</dcterms:modified>
</cp:coreProperties>
</file>