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9" r:id="rId5"/>
  </p:sldMasterIdLst>
  <p:notesMasterIdLst>
    <p:notesMasterId r:id="rId41"/>
  </p:notesMasterIdLst>
  <p:handoutMasterIdLst>
    <p:handoutMasterId r:id="rId42"/>
  </p:handoutMasterIdLst>
  <p:sldIdLst>
    <p:sldId id="256" r:id="rId6"/>
    <p:sldId id="1315" r:id="rId7"/>
    <p:sldId id="1313" r:id="rId8"/>
    <p:sldId id="541" r:id="rId9"/>
    <p:sldId id="265" r:id="rId10"/>
    <p:sldId id="592" r:id="rId11"/>
    <p:sldId id="1317" r:id="rId12"/>
    <p:sldId id="264" r:id="rId13"/>
    <p:sldId id="1312" r:id="rId14"/>
    <p:sldId id="1314" r:id="rId15"/>
    <p:sldId id="1298" r:id="rId16"/>
    <p:sldId id="366" r:id="rId17"/>
    <p:sldId id="556" r:id="rId18"/>
    <p:sldId id="555" r:id="rId19"/>
    <p:sldId id="558" r:id="rId20"/>
    <p:sldId id="593" r:id="rId21"/>
    <p:sldId id="543" r:id="rId22"/>
    <p:sldId id="1293" r:id="rId23"/>
    <p:sldId id="259" r:id="rId24"/>
    <p:sldId id="580" r:id="rId25"/>
    <p:sldId id="1299" r:id="rId26"/>
    <p:sldId id="1300" r:id="rId27"/>
    <p:sldId id="1301" r:id="rId28"/>
    <p:sldId id="1310" r:id="rId29"/>
    <p:sldId id="1303" r:id="rId30"/>
    <p:sldId id="1305" r:id="rId31"/>
    <p:sldId id="1306" r:id="rId32"/>
    <p:sldId id="1308" r:id="rId33"/>
    <p:sldId id="572" r:id="rId34"/>
    <p:sldId id="1295" r:id="rId35"/>
    <p:sldId id="316" r:id="rId36"/>
    <p:sldId id="1309" r:id="rId37"/>
    <p:sldId id="1321" r:id="rId38"/>
    <p:sldId id="1322" r:id="rId39"/>
    <p:sldId id="1316" r:id="rId4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JASON HSU" initials="QH" lastIdx="1" clrIdx="0">
    <p:extLst>
      <p:ext uri="{19B8F6BF-5375-455C-9EA6-DF929625EA0E}">
        <p15:presenceInfo xmlns:p15="http://schemas.microsoft.com/office/powerpoint/2012/main" userId="S::jasonhsu@ieinet.onmicrosoft.com::037722cf-a7a4-45b3-87d9-a621b36907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C2C"/>
    <a:srgbClr val="477EAF"/>
    <a:srgbClr val="7F7F7F"/>
    <a:srgbClr val="000090"/>
    <a:srgbClr val="203864"/>
    <a:srgbClr val="06768C"/>
    <a:srgbClr val="1E98E8"/>
    <a:srgbClr val="071B1A"/>
    <a:srgbClr val="2FB3AB"/>
    <a:srgbClr val="B388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102D22-491D-4876-AA08-2D57F8419368}" v="83" dt="2021-12-29T07:42:21.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523"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B7CF-4F84-8CED-F109BBB02741}"/>
              </c:ext>
            </c:extLst>
          </c:dPt>
          <c:cat>
            <c:strRef>
              <c:f>工作表1!$A$2:$A$3</c:f>
              <c:strCache>
                <c:ptCount val="2"/>
                <c:pt idx="0">
                  <c:v>Download</c:v>
                </c:pt>
                <c:pt idx="1">
                  <c:v>Upload</c:v>
                </c:pt>
              </c:strCache>
            </c:strRef>
          </c:cat>
          <c:val>
            <c:numRef>
              <c:f>工作表1!$B$2:$B$3</c:f>
              <c:numCache>
                <c:formatCode>General</c:formatCode>
                <c:ptCount val="2"/>
                <c:pt idx="0">
                  <c:v>251</c:v>
                </c:pt>
                <c:pt idx="1">
                  <c:v>271</c:v>
                </c:pt>
              </c:numCache>
            </c:numRef>
          </c:val>
          <c:extLst>
            <c:ext xmlns:c16="http://schemas.microsoft.com/office/drawing/2014/chart" uri="{C3380CC4-5D6E-409C-BE32-E72D297353CC}">
              <c16:uniqueId val="{00000002-B7CF-4F84-8CED-F109BBB02741}"/>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in val="10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5630-4311-850E-811A20B45581}"/>
              </c:ext>
            </c:extLst>
          </c:dPt>
          <c:cat>
            <c:strRef>
              <c:f>工作表1!$A$2:$A$3</c:f>
              <c:strCache>
                <c:ptCount val="2"/>
                <c:pt idx="0">
                  <c:v>Download</c:v>
                </c:pt>
                <c:pt idx="1">
                  <c:v>Upload</c:v>
                </c:pt>
              </c:strCache>
            </c:strRef>
          </c:cat>
          <c:val>
            <c:numRef>
              <c:f>工作表1!$B$2:$B$3</c:f>
              <c:numCache>
                <c:formatCode>General</c:formatCode>
                <c:ptCount val="2"/>
                <c:pt idx="0">
                  <c:v>251</c:v>
                </c:pt>
                <c:pt idx="1">
                  <c:v>271</c:v>
                </c:pt>
              </c:numCache>
            </c:numRef>
          </c:val>
          <c:extLst>
            <c:ext xmlns:c16="http://schemas.microsoft.com/office/drawing/2014/chart" uri="{C3380CC4-5D6E-409C-BE32-E72D297353CC}">
              <c16:uniqueId val="{00000002-5630-4311-850E-811A20B45581}"/>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in val="10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3DA6-4C75-A2D7-63594DB46622}"/>
              </c:ext>
            </c:extLst>
          </c:dPt>
          <c:cat>
            <c:strRef>
              <c:f>工作表1!$A$2:$A$3</c:f>
              <c:strCache>
                <c:ptCount val="2"/>
                <c:pt idx="0">
                  <c:v>Read</c:v>
                </c:pt>
                <c:pt idx="1">
                  <c:v>Write</c:v>
                </c:pt>
              </c:strCache>
            </c:strRef>
          </c:cat>
          <c:val>
            <c:numRef>
              <c:f>工作表1!$B$2:$B$3</c:f>
              <c:numCache>
                <c:formatCode>General</c:formatCode>
                <c:ptCount val="2"/>
                <c:pt idx="0">
                  <c:v>251</c:v>
                </c:pt>
                <c:pt idx="1">
                  <c:v>271</c:v>
                </c:pt>
              </c:numCache>
            </c:numRef>
          </c:val>
          <c:extLst>
            <c:ext xmlns:c16="http://schemas.microsoft.com/office/drawing/2014/chart" uri="{C3380CC4-5D6E-409C-BE32-E72D297353CC}">
              <c16:uniqueId val="{00000002-3DA6-4C75-A2D7-63594DB46622}"/>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in val="10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B072-4E99-A584-58E5CAC81F7B}"/>
              </c:ext>
            </c:extLst>
          </c:dPt>
          <c:cat>
            <c:strRef>
              <c:f>工作表1!$A$2:$A$3</c:f>
              <c:strCache>
                <c:ptCount val="2"/>
                <c:pt idx="0">
                  <c:v>Read</c:v>
                </c:pt>
                <c:pt idx="1">
                  <c:v>Write</c:v>
                </c:pt>
              </c:strCache>
            </c:strRef>
          </c:cat>
          <c:val>
            <c:numRef>
              <c:f>工作表1!$B$2:$B$3</c:f>
              <c:numCache>
                <c:formatCode>General</c:formatCode>
                <c:ptCount val="2"/>
                <c:pt idx="0">
                  <c:v>251</c:v>
                </c:pt>
                <c:pt idx="1">
                  <c:v>271</c:v>
                </c:pt>
              </c:numCache>
            </c:numRef>
          </c:val>
          <c:extLst>
            <c:ext xmlns:c16="http://schemas.microsoft.com/office/drawing/2014/chart" uri="{C3380CC4-5D6E-409C-BE32-E72D297353CC}">
              <c16:uniqueId val="{00000002-B072-4E99-A584-58E5CAC81F7B}"/>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in val="10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D78C7A93-2F2C-4234-BC18-39EF32F51E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BF2C7B30-E133-4FC2-AF0B-7F31E67FEC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409BF7-A943-4761-87D5-BAE2E651EBDC}" type="datetimeFigureOut">
              <a:rPr lang="zh-TW" altLang="en-US" smtClean="0"/>
              <a:t>2022/1/10</a:t>
            </a:fld>
            <a:endParaRPr lang="zh-TW" altLang="en-US"/>
          </a:p>
        </p:txBody>
      </p:sp>
      <p:sp>
        <p:nvSpPr>
          <p:cNvPr id="4" name="頁尾版面配置區 3">
            <a:extLst>
              <a:ext uri="{FF2B5EF4-FFF2-40B4-BE49-F238E27FC236}">
                <a16:creationId xmlns:a16="http://schemas.microsoft.com/office/drawing/2014/main" id="{C35A917D-F182-4518-9CCE-E88ACC045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C3D5B212-6848-4E96-AFB8-E56447BC9D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178EB7-09CA-4302-8071-C4D146A98E52}" type="slidenum">
              <a:rPr lang="zh-TW" altLang="en-US" smtClean="0"/>
              <a:t>‹#›</a:t>
            </a:fld>
            <a:endParaRPr lang="zh-TW" altLang="en-US"/>
          </a:p>
        </p:txBody>
      </p:sp>
    </p:spTree>
    <p:extLst>
      <p:ext uri="{BB962C8B-B14F-4D97-AF65-F5344CB8AC3E}">
        <p14:creationId xmlns:p14="http://schemas.microsoft.com/office/powerpoint/2010/main" val="2662190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89A4E-2A6C-DD4D-9FE9-71C0D5AB25F7}" type="datetimeFigureOut">
              <a:rPr kumimoji="1" lang="zh-TW" altLang="en-US" smtClean="0"/>
              <a:t>2022/1/10</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2CA0A-BF03-524A-AC11-910D3A5D10B5}" type="slidenum">
              <a:rPr kumimoji="1" lang="zh-TW" altLang="en-US" smtClean="0"/>
              <a:t>‹#›</a:t>
            </a:fld>
            <a:endParaRPr kumimoji="1" lang="zh-TW" altLang="en-US"/>
          </a:p>
        </p:txBody>
      </p:sp>
    </p:spTree>
    <p:extLst>
      <p:ext uri="{BB962C8B-B14F-4D97-AF65-F5344CB8AC3E}">
        <p14:creationId xmlns:p14="http://schemas.microsoft.com/office/powerpoint/2010/main" val="2748467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br>
              <a:rPr lang="zh-TW" altLang="en-US"/>
            </a:br>
            <a:endParaRPr lang="zh-TW" altLang="en-US"/>
          </a:p>
        </p:txBody>
      </p:sp>
    </p:spTree>
    <p:extLst>
      <p:ext uri="{BB962C8B-B14F-4D97-AF65-F5344CB8AC3E}">
        <p14:creationId xmlns:p14="http://schemas.microsoft.com/office/powerpoint/2010/main" val="2330179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244224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E6067F0-5D8C-C649-9E7E-E5C399B34C78}" type="slidenum">
              <a:rPr lang="en-US" smtClean="0"/>
              <a:pPr/>
              <a:t>18</a:t>
            </a:fld>
            <a:endParaRPr lang="en-US"/>
          </a:p>
        </p:txBody>
      </p:sp>
    </p:spTree>
    <p:extLst>
      <p:ext uri="{BB962C8B-B14F-4D97-AF65-F5344CB8AC3E}">
        <p14:creationId xmlns:p14="http://schemas.microsoft.com/office/powerpoint/2010/main" val="4117134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Shape 30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69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2138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0912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28</a:t>
            </a:fld>
            <a:endParaRPr lang="zh-TW" altLang="en-US"/>
          </a:p>
        </p:txBody>
      </p:sp>
    </p:spTree>
    <p:extLst>
      <p:ext uri="{BB962C8B-B14F-4D97-AF65-F5344CB8AC3E}">
        <p14:creationId xmlns:p14="http://schemas.microsoft.com/office/powerpoint/2010/main" val="1712287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5ADDA55-AC97-664A-80F2-B8CEF9EB4553}" type="slidenum">
              <a:rPr kumimoji="1" lang="zh-TW" altLang="en-US" smtClean="0"/>
              <a:t>29</a:t>
            </a:fld>
            <a:endParaRPr kumimoji="1" lang="zh-TW" altLang="en-US"/>
          </a:p>
        </p:txBody>
      </p:sp>
    </p:spTree>
    <p:extLst>
      <p:ext uri="{BB962C8B-B14F-4D97-AF65-F5344CB8AC3E}">
        <p14:creationId xmlns:p14="http://schemas.microsoft.com/office/powerpoint/2010/main" val="1562098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067F0-5D8C-C649-9E7E-E5C399B34C78}" type="slidenum">
              <a:rPr lang="en-US" smtClean="0"/>
              <a:pPr/>
              <a:t>30</a:t>
            </a:fld>
            <a:endParaRPr lang="en-US"/>
          </a:p>
        </p:txBody>
      </p:sp>
    </p:spTree>
    <p:extLst>
      <p:ext uri="{BB962C8B-B14F-4D97-AF65-F5344CB8AC3E}">
        <p14:creationId xmlns:p14="http://schemas.microsoft.com/office/powerpoint/2010/main" val="1721075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b26bb316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b26bb316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000">
                <a:solidFill>
                  <a:schemeClr val="dk1"/>
                </a:solidFill>
                <a:latin typeface="+mj-lt"/>
                <a:ea typeface="Poppins Light"/>
                <a:cs typeface="Poppins Light"/>
                <a:sym typeface="Poppins Light"/>
              </a:rPr>
              <a:t>CHT: AI 智能相簿讓您聰明管理照片，搭配 NAS 彈性擴充儲存空間，隨拍即存不設限</a:t>
            </a:r>
            <a:endParaRPr sz="1000">
              <a:solidFill>
                <a:schemeClr val="dk1"/>
              </a:solidFill>
              <a:latin typeface="+mj-lt"/>
              <a:ea typeface="Poppins Light"/>
              <a:cs typeface="Poppins Light"/>
              <a:sym typeface="Poppins Light"/>
            </a:endParaRPr>
          </a:p>
          <a:p>
            <a:pPr marL="0" lvl="0" indent="0" algn="l" rtl="0">
              <a:spcBef>
                <a:spcPts val="600"/>
              </a:spcBef>
              <a:spcAft>
                <a:spcPts val="0"/>
              </a:spcAft>
              <a:buClr>
                <a:schemeClr val="dk1"/>
              </a:buClr>
              <a:buSzPts val="1100"/>
              <a:buFont typeface="Arial"/>
              <a:buNone/>
            </a:pPr>
            <a:r>
              <a:rPr lang="en" sz="1000">
                <a:solidFill>
                  <a:schemeClr val="dk1"/>
                </a:solidFill>
                <a:latin typeface="+mj-lt"/>
                <a:ea typeface="Poppins Light"/>
                <a:cs typeface="Poppins Light"/>
                <a:sym typeface="Poppins Light"/>
              </a:rPr>
              <a:t>ENG: The AI-powered photo management solution with flexible storage space</a:t>
            </a:r>
            <a:endParaRPr sz="500">
              <a:latin typeface="+mj-lt"/>
            </a:endParaRPr>
          </a:p>
        </p:txBody>
      </p:sp>
    </p:spTree>
    <p:extLst>
      <p:ext uri="{BB962C8B-B14F-4D97-AF65-F5344CB8AC3E}">
        <p14:creationId xmlns:p14="http://schemas.microsoft.com/office/powerpoint/2010/main" val="1364289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f1c6ddca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f1c6ddca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583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4</a:t>
            </a:fld>
            <a:endParaRPr kumimoji="1" lang="zh-TW" altLang="en-US"/>
          </a:p>
        </p:txBody>
      </p:sp>
    </p:spTree>
    <p:extLst>
      <p:ext uri="{BB962C8B-B14F-4D97-AF65-F5344CB8AC3E}">
        <p14:creationId xmlns:p14="http://schemas.microsoft.com/office/powerpoint/2010/main" val="2669864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7</a:t>
            </a:fld>
            <a:endParaRPr kumimoji="1" lang="zh-TW" altLang="en-US"/>
          </a:p>
        </p:txBody>
      </p:sp>
    </p:spTree>
    <p:extLst>
      <p:ext uri="{BB962C8B-B14F-4D97-AF65-F5344CB8AC3E}">
        <p14:creationId xmlns:p14="http://schemas.microsoft.com/office/powerpoint/2010/main" val="3891618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8</a:t>
            </a:fld>
            <a:endParaRPr kumimoji="1" lang="zh-TW" altLang="en-US"/>
          </a:p>
        </p:txBody>
      </p:sp>
    </p:spTree>
    <p:extLst>
      <p:ext uri="{BB962C8B-B14F-4D97-AF65-F5344CB8AC3E}">
        <p14:creationId xmlns:p14="http://schemas.microsoft.com/office/powerpoint/2010/main" val="281215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866591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25"/>
              <a:buFont typeface="Calibri"/>
              <a:buNone/>
              <a:tabLst/>
              <a:defRPr/>
            </a:pPr>
            <a:fld id="{00000000-1234-1234-1234-123412341234}" type="slidenum">
              <a:rPr kumimoji="0" lang="en-US" altLang="zh-TW"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25"/>
                <a:buFont typeface="Calibri"/>
                <a:buNone/>
                <a:tabLst/>
                <a:defRPr/>
              </a:pPr>
              <a:t>10</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 name="Shape 1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solidFill>
                  <a:schemeClr val="dk1"/>
                </a:solidFill>
                <a:latin typeface="Arial"/>
                <a:ea typeface="Arial"/>
                <a:cs typeface="Arial"/>
                <a:sym typeface="Arial"/>
              </a:rPr>
              <a:t>93325809</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0493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6F5F86-B0F1-43BF-B309-396ECD5630CA}" type="slidenum">
              <a:rPr lang="zh-TW" altLang="en-US" smtClean="0"/>
              <a:t>11</a:t>
            </a:fld>
            <a:endParaRPr lang="zh-TW" altLang="en-US"/>
          </a:p>
        </p:txBody>
      </p:sp>
    </p:spTree>
    <p:extLst>
      <p:ext uri="{BB962C8B-B14F-4D97-AF65-F5344CB8AC3E}">
        <p14:creationId xmlns:p14="http://schemas.microsoft.com/office/powerpoint/2010/main" val="416013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92184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411111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5.sv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svg"/><Relationship Id="rId4" Type="http://schemas.openxmlformats.org/officeDocument/2006/relationships/image" Target="../media/image13.svg"/><Relationship Id="rId9"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5.sv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svg"/><Relationship Id="rId4" Type="http://schemas.openxmlformats.org/officeDocument/2006/relationships/image" Target="../media/image13.svg"/><Relationship Id="rId9"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5.sv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svg"/><Relationship Id="rId4" Type="http://schemas.openxmlformats.org/officeDocument/2006/relationships/image" Target="../media/image13.svg"/><Relationship Id="rId9"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pic>
        <p:nvPicPr>
          <p:cNvPr id="4" name="圖片 3" descr="一張含有 文字 的圖片&#10;&#10;自動產生的描述">
            <a:extLst>
              <a:ext uri="{FF2B5EF4-FFF2-40B4-BE49-F238E27FC236}">
                <a16:creationId xmlns:a16="http://schemas.microsoft.com/office/drawing/2014/main" id="{7D6E56EF-9D7F-4C38-90B1-182A271CBC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2"/>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133184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86" y="0"/>
            <a:ext cx="12189627" cy="6857997"/>
          </a:xfrm>
          <a:prstGeom prst="rect">
            <a:avLst/>
          </a:prstGeom>
        </p:spPr>
      </p:pic>
      <p:sp>
        <p:nvSpPr>
          <p:cNvPr id="4" name="文字方塊 3">
            <a:extLst>
              <a:ext uri="{FF2B5EF4-FFF2-40B4-BE49-F238E27FC236}">
                <a16:creationId xmlns:a16="http://schemas.microsoft.com/office/drawing/2014/main" id="{4C192D88-A402-4DCB-9FED-ECACB641F0F5}"/>
              </a:ext>
            </a:extLst>
          </p:cNvPr>
          <p:cNvSpPr txBox="1"/>
          <p:nvPr userDrawn="1"/>
        </p:nvSpPr>
        <p:spPr>
          <a:xfrm>
            <a:off x="1972942" y="6438726"/>
            <a:ext cx="8526893" cy="394723"/>
          </a:xfrm>
          <a:prstGeom prst="rect">
            <a:avLst/>
          </a:prstGeom>
          <a:noFill/>
        </p:spPr>
        <p:txBody>
          <a:bodyPr wrap="square" rtlCol="0">
            <a:spAutoFit/>
          </a:bodyPr>
          <a:lstStyle/>
          <a:p>
            <a:pPr algn="ctr" fontAlgn="base">
              <a:lnSpc>
                <a:spcPct val="150000"/>
              </a:lnSpc>
            </a:pPr>
            <a:r>
              <a:rPr lang="en-US" altLang="zh-TW" sz="700">
                <a:solidFill>
                  <a:schemeClr val="bg1"/>
                </a:solidFill>
                <a:latin typeface="微軟正黑體" panose="020B0604030504040204" pitchFamily="34" charset="-120"/>
                <a:ea typeface="微軟正黑體" panose="020B0604030504040204" pitchFamily="34" charset="-120"/>
              </a:rPr>
              <a:t>Copyright© 2020 QNAP Systems, Inc. All rights reserved. QNAP® and other names of QNAP Products are proprietary marks or registered trademarks of QNAP Systems, Inc. Other products and company names mentioned herein are trademarks of their respective holders.​​​​​​​</a:t>
            </a:r>
          </a:p>
        </p:txBody>
      </p:sp>
      <p:sp>
        <p:nvSpPr>
          <p:cNvPr id="5" name="文字方塊 4">
            <a:extLst>
              <a:ext uri="{FF2B5EF4-FFF2-40B4-BE49-F238E27FC236}">
                <a16:creationId xmlns:a16="http://schemas.microsoft.com/office/drawing/2014/main" id="{93485691-470D-4FAD-9D09-B27CA6B75DE9}"/>
              </a:ext>
            </a:extLst>
          </p:cNvPr>
          <p:cNvSpPr txBox="1"/>
          <p:nvPr userDrawn="1"/>
        </p:nvSpPr>
        <p:spPr>
          <a:xfrm>
            <a:off x="132328" y="2338024"/>
            <a:ext cx="11927344" cy="646331"/>
          </a:xfrm>
          <a:prstGeom prst="rect">
            <a:avLst/>
          </a:prstGeom>
          <a:noFill/>
        </p:spPr>
        <p:txBody>
          <a:bodyPr wrap="square" rtlCol="0">
            <a:spAutoFit/>
          </a:bodyPr>
          <a:lstStyle/>
          <a:p>
            <a:pPr algn="ctr"/>
            <a:r>
              <a:rPr lang="en-US" altLang="zh-TW" sz="3600" spc="600">
                <a:solidFill>
                  <a:schemeClr val="tx1">
                    <a:lumMod val="85000"/>
                    <a:lumOff val="15000"/>
                  </a:schemeClr>
                </a:solidFill>
                <a:latin typeface="微軟正黑體" panose="020B0604030504040204" pitchFamily="34" charset="-120"/>
                <a:ea typeface="微軟正黑體" panose="020B0604030504040204" pitchFamily="34" charset="-120"/>
              </a:rPr>
              <a:t>is your best choice</a:t>
            </a:r>
            <a:endParaRPr lang="zh-TW" altLang="en-US" sz="3600" spc="600">
              <a:solidFill>
                <a:schemeClr val="tx1">
                  <a:lumMod val="85000"/>
                  <a:lumOff val="15000"/>
                </a:schemeClr>
              </a:solidFill>
              <a:latin typeface="微軟正黑體" panose="020B0604030504040204" pitchFamily="34" charset="-120"/>
              <a:ea typeface="微軟正黑體" panose="020B0604030504040204" pitchFamily="34" charset="-120"/>
            </a:endParaRPr>
          </a:p>
        </p:txBody>
      </p:sp>
      <p:pic>
        <p:nvPicPr>
          <p:cNvPr id="6" name="圖形 5">
            <a:extLst>
              <a:ext uri="{FF2B5EF4-FFF2-40B4-BE49-F238E27FC236}">
                <a16:creationId xmlns:a16="http://schemas.microsoft.com/office/drawing/2014/main" id="{59D89A31-B038-4264-9C8C-1B10789F17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0611" y="1027107"/>
            <a:ext cx="2981325" cy="942975"/>
          </a:xfrm>
          <a:prstGeom prst="rect">
            <a:avLst/>
          </a:prstGeom>
        </p:spPr>
      </p:pic>
      <p:pic>
        <p:nvPicPr>
          <p:cNvPr id="7" name="圖形 6">
            <a:extLst>
              <a:ext uri="{FF2B5EF4-FFF2-40B4-BE49-F238E27FC236}">
                <a16:creationId xmlns:a16="http://schemas.microsoft.com/office/drawing/2014/main" id="{F7A7A274-D224-4E0F-8247-12717471A28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04822" y="281115"/>
            <a:ext cx="1211952" cy="223634"/>
          </a:xfrm>
          <a:prstGeom prst="rect">
            <a:avLst/>
          </a:prstGeom>
        </p:spPr>
      </p:pic>
      <p:sp>
        <p:nvSpPr>
          <p:cNvPr id="2" name="矩形 1">
            <a:extLst>
              <a:ext uri="{FF2B5EF4-FFF2-40B4-BE49-F238E27FC236}">
                <a16:creationId xmlns:a16="http://schemas.microsoft.com/office/drawing/2014/main" id="{AD3DB896-8659-4463-93FA-16BADA13A3F6}"/>
              </a:ext>
            </a:extLst>
          </p:cNvPr>
          <p:cNvSpPr/>
          <p:nvPr userDrawn="1"/>
        </p:nvSpPr>
        <p:spPr>
          <a:xfrm>
            <a:off x="4124005" y="846894"/>
            <a:ext cx="3363029" cy="1301025"/>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21023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標題及物件">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EFF1300C-CD0D-4034-AEC2-9FB428BC924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4" name="文字方塊 3">
            <a:extLst>
              <a:ext uri="{FF2B5EF4-FFF2-40B4-BE49-F238E27FC236}">
                <a16:creationId xmlns:a16="http://schemas.microsoft.com/office/drawing/2014/main" id="{4C192D88-A402-4DCB-9FED-ECACB641F0F5}"/>
              </a:ext>
            </a:extLst>
          </p:cNvPr>
          <p:cNvSpPr txBox="1"/>
          <p:nvPr userDrawn="1"/>
        </p:nvSpPr>
        <p:spPr>
          <a:xfrm>
            <a:off x="1972942" y="3403740"/>
            <a:ext cx="8526893" cy="233141"/>
          </a:xfrm>
          <a:prstGeom prst="rect">
            <a:avLst/>
          </a:prstGeom>
          <a:noFill/>
        </p:spPr>
        <p:txBody>
          <a:bodyPr wrap="square" rtlCol="0">
            <a:spAutoFit/>
          </a:bodyPr>
          <a:lstStyle/>
          <a:p>
            <a:pPr algn="ctr" fontAlgn="base">
              <a:lnSpc>
                <a:spcPct val="150000"/>
              </a:lnSpc>
            </a:pPr>
            <a:r>
              <a:rPr lang="en-US" altLang="zh-TW" sz="700">
                <a:solidFill>
                  <a:schemeClr val="bg1">
                    <a:lumMod val="65000"/>
                  </a:schemeClr>
                </a:solidFill>
                <a:latin typeface="微軟正黑體" panose="020B0604030504040204" pitchFamily="34" charset="-120"/>
                <a:ea typeface="微軟正黑體" panose="020B0604030504040204" pitchFamily="34" charset="-120"/>
              </a:rPr>
              <a:t>©2020</a:t>
            </a:r>
            <a:r>
              <a:rPr lang="zh-TW" altLang="zh-TW" sz="700">
                <a:solidFill>
                  <a:schemeClr val="bg1">
                    <a:lumMod val="65000"/>
                  </a:schemeClr>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r>
              <a:rPr lang="en-US" altLang="zh-TW" sz="700">
                <a:solidFill>
                  <a:schemeClr val="bg1">
                    <a:lumMod val="65000"/>
                  </a:schemeClr>
                </a:solidFill>
                <a:latin typeface="微軟正黑體" panose="020B0604030504040204" pitchFamily="34" charset="-120"/>
                <a:ea typeface="微軟正黑體" panose="020B0604030504040204" pitchFamily="34" charset="-120"/>
              </a:rPr>
              <a:t>​</a:t>
            </a:r>
          </a:p>
        </p:txBody>
      </p:sp>
      <p:sp>
        <p:nvSpPr>
          <p:cNvPr id="5" name="文字方塊 4">
            <a:extLst>
              <a:ext uri="{FF2B5EF4-FFF2-40B4-BE49-F238E27FC236}">
                <a16:creationId xmlns:a16="http://schemas.microsoft.com/office/drawing/2014/main" id="{93485691-470D-4FAD-9D09-B27CA6B75DE9}"/>
              </a:ext>
            </a:extLst>
          </p:cNvPr>
          <p:cNvSpPr txBox="1"/>
          <p:nvPr userDrawn="1"/>
        </p:nvSpPr>
        <p:spPr>
          <a:xfrm>
            <a:off x="413104" y="2178065"/>
            <a:ext cx="11461365" cy="1015663"/>
          </a:xfrm>
          <a:prstGeom prst="rect">
            <a:avLst/>
          </a:prstGeom>
          <a:noFill/>
        </p:spPr>
        <p:txBody>
          <a:bodyPr wrap="square" rtlCol="0">
            <a:spAutoFit/>
          </a:bodyPr>
          <a:lstStyle/>
          <a:p>
            <a:pPr algn="ctr"/>
            <a:r>
              <a:rPr lang="en-US" altLang="zh-TW" sz="3000" spc="300">
                <a:solidFill>
                  <a:schemeClr val="tx1">
                    <a:lumMod val="75000"/>
                    <a:lumOff val="25000"/>
                  </a:schemeClr>
                </a:solidFill>
                <a:latin typeface="微軟正黑體" panose="020B0604030504040204" pitchFamily="34" charset="-120"/>
                <a:ea typeface="微軟正黑體" panose="020B0604030504040204" pitchFamily="34" charset="-120"/>
              </a:rPr>
              <a:t>2.5GbE </a:t>
            </a:r>
            <a:r>
              <a:rPr lang="zh-TW" altLang="en-US" sz="3000" spc="300">
                <a:solidFill>
                  <a:schemeClr val="tx1">
                    <a:lumMod val="75000"/>
                    <a:lumOff val="25000"/>
                  </a:schemeClr>
                </a:solidFill>
                <a:latin typeface="微軟正黑體" panose="020B0604030504040204" pitchFamily="34" charset="-120"/>
                <a:ea typeface="微軟正黑體" panose="020B0604030504040204" pitchFamily="34" charset="-120"/>
              </a:rPr>
              <a:t>超前部署</a:t>
            </a:r>
            <a:r>
              <a:rPr lang="en-US" altLang="zh-TW" sz="3000" spc="300">
                <a:solidFill>
                  <a:schemeClr val="tx1">
                    <a:lumMod val="75000"/>
                    <a:lumOff val="25000"/>
                  </a:schemeClr>
                </a:solidFill>
                <a:latin typeface="微軟正黑體" panose="020B0604030504040204" pitchFamily="34" charset="-120"/>
                <a:ea typeface="微軟正黑體" panose="020B0604030504040204" pitchFamily="34" charset="-120"/>
              </a:rPr>
              <a:t>! </a:t>
            </a:r>
            <a:r>
              <a:rPr lang="zh-TW" altLang="en-US" sz="3000" spc="300">
                <a:solidFill>
                  <a:schemeClr val="tx1">
                    <a:lumMod val="75000"/>
                    <a:lumOff val="25000"/>
                  </a:schemeClr>
                </a:solidFill>
                <a:latin typeface="微軟正黑體" panose="020B0604030504040204" pitchFamily="34" charset="-120"/>
                <a:ea typeface="微軟正黑體" panose="020B0604030504040204" pitchFamily="34" charset="-120"/>
              </a:rPr>
              <a:t>四核心、雙 </a:t>
            </a:r>
            <a:r>
              <a:rPr lang="en-US" altLang="zh-TW" sz="3000" spc="300">
                <a:solidFill>
                  <a:schemeClr val="tx1">
                    <a:lumMod val="75000"/>
                    <a:lumOff val="25000"/>
                  </a:schemeClr>
                </a:solidFill>
                <a:latin typeface="微軟正黑體" panose="020B0604030504040204" pitchFamily="34" charset="-120"/>
                <a:ea typeface="微軟正黑體" panose="020B0604030504040204" pitchFamily="34" charset="-120"/>
              </a:rPr>
              <a:t>2.5GbE </a:t>
            </a:r>
            <a:r>
              <a:rPr lang="zh-TW" altLang="en-US" sz="3000" spc="300">
                <a:solidFill>
                  <a:schemeClr val="tx1">
                    <a:lumMod val="75000"/>
                    <a:lumOff val="25000"/>
                  </a:schemeClr>
                </a:solidFill>
                <a:latin typeface="微軟正黑體" panose="020B0604030504040204" pitchFamily="34" charset="-120"/>
                <a:ea typeface="微軟正黑體" panose="020B0604030504040204" pitchFamily="34" charset="-120"/>
              </a:rPr>
              <a:t>機架式</a:t>
            </a:r>
            <a:r>
              <a:rPr lang="en-US" altLang="zh-TW" sz="3000" spc="300">
                <a:solidFill>
                  <a:schemeClr val="tx1">
                    <a:lumMod val="75000"/>
                    <a:lumOff val="25000"/>
                  </a:schemeClr>
                </a:solidFill>
                <a:latin typeface="微軟正黑體" panose="020B0604030504040204" pitchFamily="34" charset="-120"/>
                <a:ea typeface="微軟正黑體" panose="020B0604030504040204" pitchFamily="34" charset="-120"/>
              </a:rPr>
              <a:t>NAS</a:t>
            </a:r>
            <a:r>
              <a:rPr lang="zh-TW" altLang="en-US" sz="3000" spc="300">
                <a:solidFill>
                  <a:schemeClr val="tx1">
                    <a:lumMod val="75000"/>
                    <a:lumOff val="25000"/>
                  </a:schemeClr>
                </a:solidFill>
                <a:latin typeface="微軟正黑體" panose="020B0604030504040204" pitchFamily="34" charset="-120"/>
                <a:ea typeface="微軟正黑體" panose="020B0604030504040204" pitchFamily="34" charset="-120"/>
              </a:rPr>
              <a:t>，</a:t>
            </a:r>
            <a:br>
              <a:rPr lang="en-US" altLang="zh-TW" sz="3000" spc="30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3000" spc="300">
                <a:solidFill>
                  <a:schemeClr val="tx1">
                    <a:lumMod val="75000"/>
                    <a:lumOff val="25000"/>
                  </a:schemeClr>
                </a:solidFill>
                <a:latin typeface="微軟正黑體" panose="020B0604030504040204" pitchFamily="34" charset="-120"/>
                <a:ea typeface="微軟正黑體" panose="020B0604030504040204" pitchFamily="34" charset="-120"/>
              </a:rPr>
              <a:t>企業經濟實惠的投資選擇</a:t>
            </a:r>
          </a:p>
        </p:txBody>
      </p:sp>
      <p:pic>
        <p:nvPicPr>
          <p:cNvPr id="6" name="圖形 5">
            <a:extLst>
              <a:ext uri="{FF2B5EF4-FFF2-40B4-BE49-F238E27FC236}">
                <a16:creationId xmlns:a16="http://schemas.microsoft.com/office/drawing/2014/main" id="{59D89A31-B038-4264-9C8C-1B10789F17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05969" y="831058"/>
            <a:ext cx="2981325" cy="942975"/>
          </a:xfrm>
          <a:prstGeom prst="rect">
            <a:avLst/>
          </a:prstGeom>
        </p:spPr>
      </p:pic>
      <p:pic>
        <p:nvPicPr>
          <p:cNvPr id="7" name="圖形 6">
            <a:extLst>
              <a:ext uri="{FF2B5EF4-FFF2-40B4-BE49-F238E27FC236}">
                <a16:creationId xmlns:a16="http://schemas.microsoft.com/office/drawing/2014/main" id="{F7A7A274-D224-4E0F-8247-12717471A28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04822" y="281115"/>
            <a:ext cx="1211952" cy="223634"/>
          </a:xfrm>
          <a:prstGeom prst="rect">
            <a:avLst/>
          </a:prstGeom>
        </p:spPr>
      </p:pic>
      <p:grpSp>
        <p:nvGrpSpPr>
          <p:cNvPr id="10" name="群組 9">
            <a:extLst>
              <a:ext uri="{FF2B5EF4-FFF2-40B4-BE49-F238E27FC236}">
                <a16:creationId xmlns:a16="http://schemas.microsoft.com/office/drawing/2014/main" id="{A4D93595-C15A-4584-B0AA-AF2597CA3AE8}"/>
              </a:ext>
            </a:extLst>
          </p:cNvPr>
          <p:cNvGrpSpPr/>
          <p:nvPr userDrawn="1"/>
        </p:nvGrpSpPr>
        <p:grpSpPr>
          <a:xfrm>
            <a:off x="9868093" y="6092719"/>
            <a:ext cx="2121851" cy="545610"/>
            <a:chOff x="5553074" y="4649893"/>
            <a:chExt cx="4222815" cy="1085850"/>
          </a:xfrm>
        </p:grpSpPr>
        <p:pic>
          <p:nvPicPr>
            <p:cNvPr id="2" name="圖形 1">
              <a:extLst>
                <a:ext uri="{FF2B5EF4-FFF2-40B4-BE49-F238E27FC236}">
                  <a16:creationId xmlns:a16="http://schemas.microsoft.com/office/drawing/2014/main" id="{092F8EDC-13C5-4F39-831B-E1CB840FA981}"/>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53074" y="4649893"/>
              <a:ext cx="1085850" cy="1085850"/>
            </a:xfrm>
            <a:prstGeom prst="rect">
              <a:avLst/>
            </a:prstGeom>
          </p:spPr>
        </p:pic>
        <p:pic>
          <p:nvPicPr>
            <p:cNvPr id="8" name="圖形 7">
              <a:extLst>
                <a:ext uri="{FF2B5EF4-FFF2-40B4-BE49-F238E27FC236}">
                  <a16:creationId xmlns:a16="http://schemas.microsoft.com/office/drawing/2014/main" id="{906D7FB3-2C12-4EEF-A940-0E11BD787E33}"/>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21556" y="4649893"/>
              <a:ext cx="1085850" cy="1085850"/>
            </a:xfrm>
            <a:prstGeom prst="rect">
              <a:avLst/>
            </a:prstGeom>
          </p:spPr>
        </p:pic>
        <p:pic>
          <p:nvPicPr>
            <p:cNvPr id="9" name="圖形 8">
              <a:extLst>
                <a:ext uri="{FF2B5EF4-FFF2-40B4-BE49-F238E27FC236}">
                  <a16:creationId xmlns:a16="http://schemas.microsoft.com/office/drawing/2014/main" id="{37D0EE71-1A2E-45F7-A5A5-5543C84F6F4C}"/>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690039" y="4649893"/>
              <a:ext cx="1085850" cy="1085850"/>
            </a:xfrm>
            <a:prstGeom prst="rect">
              <a:avLst/>
            </a:prstGeom>
          </p:spPr>
        </p:pic>
      </p:grpSp>
    </p:spTree>
    <p:extLst>
      <p:ext uri="{BB962C8B-B14F-4D97-AF65-F5344CB8AC3E}">
        <p14:creationId xmlns:p14="http://schemas.microsoft.com/office/powerpoint/2010/main" val="3843507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標題及物件">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EFF1300C-CD0D-4034-AEC2-9FB428BC924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4" name="文字方塊 3">
            <a:extLst>
              <a:ext uri="{FF2B5EF4-FFF2-40B4-BE49-F238E27FC236}">
                <a16:creationId xmlns:a16="http://schemas.microsoft.com/office/drawing/2014/main" id="{4C192D88-A402-4DCB-9FED-ECACB641F0F5}"/>
              </a:ext>
            </a:extLst>
          </p:cNvPr>
          <p:cNvSpPr txBox="1"/>
          <p:nvPr userDrawn="1"/>
        </p:nvSpPr>
        <p:spPr>
          <a:xfrm>
            <a:off x="1972942" y="3357600"/>
            <a:ext cx="8526893" cy="394723"/>
          </a:xfrm>
          <a:prstGeom prst="rect">
            <a:avLst/>
          </a:prstGeom>
          <a:noFill/>
        </p:spPr>
        <p:txBody>
          <a:bodyPr wrap="square" rtlCol="0">
            <a:spAutoFit/>
          </a:bodyPr>
          <a:lstStyle/>
          <a:p>
            <a:pPr algn="ctr" fontAlgn="base">
              <a:lnSpc>
                <a:spcPct val="150000"/>
              </a:lnSpc>
            </a:pPr>
            <a:r>
              <a:rPr lang="en-US" altLang="zh-TW" sz="700">
                <a:solidFill>
                  <a:schemeClr val="bg1">
                    <a:lumMod val="65000"/>
                  </a:schemeClr>
                </a:solidFill>
                <a:latin typeface="微軟正黑體" panose="020B0604030504040204" pitchFamily="34" charset="-120"/>
                <a:ea typeface="微軟正黑體" panose="020B0604030504040204" pitchFamily="34" charset="-120"/>
              </a:rPr>
              <a:t>Copyright© 2020 QNAP Systems, Inc. All rights reserved. QNAP® and other names of QNAP Products are proprietary marks or registered trademarks of QNAP Systems, Inc. Other products and company names mentioned herein are trademarks of their respective holders.​</a:t>
            </a:r>
          </a:p>
        </p:txBody>
      </p:sp>
      <p:pic>
        <p:nvPicPr>
          <p:cNvPr id="6" name="圖形 5">
            <a:extLst>
              <a:ext uri="{FF2B5EF4-FFF2-40B4-BE49-F238E27FC236}">
                <a16:creationId xmlns:a16="http://schemas.microsoft.com/office/drawing/2014/main" id="{59D89A31-B038-4264-9C8C-1B10789F17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05969" y="831058"/>
            <a:ext cx="2981325" cy="942975"/>
          </a:xfrm>
          <a:prstGeom prst="rect">
            <a:avLst/>
          </a:prstGeom>
        </p:spPr>
      </p:pic>
      <p:pic>
        <p:nvPicPr>
          <p:cNvPr id="7" name="圖形 6">
            <a:extLst>
              <a:ext uri="{FF2B5EF4-FFF2-40B4-BE49-F238E27FC236}">
                <a16:creationId xmlns:a16="http://schemas.microsoft.com/office/drawing/2014/main" id="{F7A7A274-D224-4E0F-8247-12717471A28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04822" y="281115"/>
            <a:ext cx="1211952" cy="223634"/>
          </a:xfrm>
          <a:prstGeom prst="rect">
            <a:avLst/>
          </a:prstGeom>
        </p:spPr>
      </p:pic>
      <p:grpSp>
        <p:nvGrpSpPr>
          <p:cNvPr id="10" name="群組 9">
            <a:extLst>
              <a:ext uri="{FF2B5EF4-FFF2-40B4-BE49-F238E27FC236}">
                <a16:creationId xmlns:a16="http://schemas.microsoft.com/office/drawing/2014/main" id="{A4D93595-C15A-4584-B0AA-AF2597CA3AE8}"/>
              </a:ext>
            </a:extLst>
          </p:cNvPr>
          <p:cNvGrpSpPr/>
          <p:nvPr userDrawn="1"/>
        </p:nvGrpSpPr>
        <p:grpSpPr>
          <a:xfrm>
            <a:off x="9868093" y="6092719"/>
            <a:ext cx="2121851" cy="545610"/>
            <a:chOff x="5553074" y="4649893"/>
            <a:chExt cx="4222815" cy="1085850"/>
          </a:xfrm>
        </p:grpSpPr>
        <p:pic>
          <p:nvPicPr>
            <p:cNvPr id="2" name="圖形 1">
              <a:extLst>
                <a:ext uri="{FF2B5EF4-FFF2-40B4-BE49-F238E27FC236}">
                  <a16:creationId xmlns:a16="http://schemas.microsoft.com/office/drawing/2014/main" id="{092F8EDC-13C5-4F39-831B-E1CB840FA981}"/>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53074" y="4649893"/>
              <a:ext cx="1085850" cy="1085850"/>
            </a:xfrm>
            <a:prstGeom prst="rect">
              <a:avLst/>
            </a:prstGeom>
          </p:spPr>
        </p:pic>
        <p:pic>
          <p:nvPicPr>
            <p:cNvPr id="8" name="圖形 7">
              <a:extLst>
                <a:ext uri="{FF2B5EF4-FFF2-40B4-BE49-F238E27FC236}">
                  <a16:creationId xmlns:a16="http://schemas.microsoft.com/office/drawing/2014/main" id="{906D7FB3-2C12-4EEF-A940-0E11BD787E33}"/>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21556" y="4649893"/>
              <a:ext cx="1085850" cy="1085850"/>
            </a:xfrm>
            <a:prstGeom prst="rect">
              <a:avLst/>
            </a:prstGeom>
          </p:spPr>
        </p:pic>
        <p:pic>
          <p:nvPicPr>
            <p:cNvPr id="9" name="圖形 8">
              <a:extLst>
                <a:ext uri="{FF2B5EF4-FFF2-40B4-BE49-F238E27FC236}">
                  <a16:creationId xmlns:a16="http://schemas.microsoft.com/office/drawing/2014/main" id="{37D0EE71-1A2E-45F7-A5A5-5543C84F6F4C}"/>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690039" y="4649893"/>
              <a:ext cx="1085850" cy="1085850"/>
            </a:xfrm>
            <a:prstGeom prst="rect">
              <a:avLst/>
            </a:prstGeom>
          </p:spPr>
        </p:pic>
      </p:grpSp>
    </p:spTree>
    <p:extLst>
      <p:ext uri="{BB962C8B-B14F-4D97-AF65-F5344CB8AC3E}">
        <p14:creationId xmlns:p14="http://schemas.microsoft.com/office/powerpoint/2010/main" val="1996698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86" y="0"/>
            <a:ext cx="12189628" cy="6857998"/>
          </a:xfrm>
          <a:prstGeom prst="rect">
            <a:avLst/>
          </a:prstGeom>
        </p:spPr>
      </p:pic>
    </p:spTree>
    <p:extLst>
      <p:ext uri="{BB962C8B-B14F-4D97-AF65-F5344CB8AC3E}">
        <p14:creationId xmlns:p14="http://schemas.microsoft.com/office/powerpoint/2010/main" val="2730036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640" y="3171"/>
            <a:ext cx="12180717" cy="6851653"/>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367937" y="121920"/>
            <a:ext cx="10515600" cy="1097280"/>
          </a:xfrm>
        </p:spPr>
        <p:txBody>
          <a:bodyPr>
            <a:normAutofit/>
          </a:bodyPr>
          <a:lstStyle>
            <a:lvl1pPr>
              <a:defRPr sz="5067" b="1">
                <a:solidFill>
                  <a:srgbClr val="E2CB9E"/>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3020351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367937" y="121920"/>
            <a:ext cx="10515600" cy="1097280"/>
          </a:xfrm>
        </p:spPr>
        <p:txBody>
          <a:bodyPr>
            <a:normAutofit/>
          </a:bodyPr>
          <a:lstStyle>
            <a:lvl1pPr>
              <a:defRPr sz="5067"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128163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41"/>
        <p:cNvGrpSpPr/>
        <p:nvPr/>
      </p:nvGrpSpPr>
      <p:grpSpPr>
        <a:xfrm>
          <a:off x="0" y="0"/>
          <a:ext cx="0" cy="0"/>
          <a:chOff x="0" y="0"/>
          <a:chExt cx="0" cy="0"/>
        </a:xfrm>
      </p:grpSpPr>
      <p:pic>
        <p:nvPicPr>
          <p:cNvPr id="3" name="圖片 2">
            <a:extLst>
              <a:ext uri="{FF2B5EF4-FFF2-40B4-BE49-F238E27FC236}">
                <a16:creationId xmlns:a16="http://schemas.microsoft.com/office/drawing/2014/main" id="{0528EE3B-C647-4B2F-922B-F61032710F4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圖片 5">
            <a:extLst>
              <a:ext uri="{FF2B5EF4-FFF2-40B4-BE49-F238E27FC236}">
                <a16:creationId xmlns:a16="http://schemas.microsoft.com/office/drawing/2014/main" id="{BA3C8C3C-DB6A-4955-A1D4-FD27BFEF81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7377" y="1385711"/>
            <a:ext cx="11520312" cy="5472289"/>
          </a:xfrm>
          <a:prstGeom prst="rect">
            <a:avLst/>
          </a:prstGeom>
        </p:spPr>
      </p:pic>
    </p:spTree>
    <p:extLst>
      <p:ext uri="{BB962C8B-B14F-4D97-AF65-F5344CB8AC3E}">
        <p14:creationId xmlns:p14="http://schemas.microsoft.com/office/powerpoint/2010/main" val="676059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A9E3E21F-9116-46E0-A801-E21760C629B9}"/>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024859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B3A6D95C-A8B4-4DF9-93E5-1C7B0F548686}"/>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360351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Shape 9"/>
        <p:cNvGrpSpPr/>
        <p:nvPr/>
      </p:nvGrpSpPr>
      <p:grpSpPr>
        <a:xfrm>
          <a:off x="0" y="0"/>
          <a:ext cx="0" cy="0"/>
          <a:chOff x="0" y="0"/>
          <a:chExt cx="0" cy="0"/>
        </a:xfrm>
      </p:grpSpPr>
      <p:pic>
        <p:nvPicPr>
          <p:cNvPr id="4" name="圖片 3" descr="一張含有 冰箱, 白色, 水, 門 的圖片&#10;&#10;自動產生的描述">
            <a:extLst>
              <a:ext uri="{FF2B5EF4-FFF2-40B4-BE49-F238E27FC236}">
                <a16:creationId xmlns:a16="http://schemas.microsoft.com/office/drawing/2014/main" id="{A9E3E21F-9116-46E0-A801-E21760C629B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36272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468" y="0"/>
            <a:ext cx="12187064" cy="6857999"/>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42737"/>
            <a:ext cx="12192000" cy="1260264"/>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3579607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A9E3E21F-9116-46E0-A801-E21760C629B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圖片 2" descr="一張含有 電子用品 的圖片&#10;&#10;自動產生的描述">
            <a:extLst>
              <a:ext uri="{FF2B5EF4-FFF2-40B4-BE49-F238E27FC236}">
                <a16:creationId xmlns:a16="http://schemas.microsoft.com/office/drawing/2014/main" id="{3C44B6AB-E18D-40BA-9EB9-A6753F64473C}"/>
              </a:ext>
            </a:extLst>
          </p:cNvPr>
          <p:cNvPicPr>
            <a:picLocks noChangeAspect="1"/>
          </p:cNvPicPr>
          <p:nvPr userDrawn="1"/>
        </p:nvPicPr>
        <p:blipFill>
          <a:blip r:embed="rId3"/>
          <a:stretch>
            <a:fillRect/>
          </a:stretch>
        </p:blipFill>
        <p:spPr>
          <a:xfrm>
            <a:off x="0" y="3188042"/>
            <a:ext cx="12192000" cy="2521305"/>
          </a:xfrm>
          <a:prstGeom prst="rect">
            <a:avLst/>
          </a:prstGeom>
        </p:spPr>
      </p:pic>
    </p:spTree>
    <p:extLst>
      <p:ext uri="{BB962C8B-B14F-4D97-AF65-F5344CB8AC3E}">
        <p14:creationId xmlns:p14="http://schemas.microsoft.com/office/powerpoint/2010/main" val="2792252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A9E3E21F-9116-46E0-A801-E21760C629B9}"/>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858651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A9E3E21F-9116-46E0-A801-E21760C629B9}"/>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876677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A9E3E21F-9116-46E0-A801-E21760C629B9}"/>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584718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A9E3E21F-9116-46E0-A801-E21760C629B9}"/>
              </a:ext>
            </a:extLst>
          </p:cNvPr>
          <p:cNvPicPr>
            <a:picLocks noChangeAspect="1"/>
          </p:cNvPicPr>
          <p:nvPr userDrawn="1"/>
        </p:nvPicPr>
        <p:blipFill>
          <a:blip r:embed="rId2"/>
          <a:srcRect/>
          <a:stretch/>
        </p:blipFill>
        <p:spPr>
          <a:xfrm>
            <a:off x="5640" y="0"/>
            <a:ext cx="12180721" cy="6858000"/>
          </a:xfrm>
          <a:prstGeom prst="rect">
            <a:avLst/>
          </a:prstGeom>
        </p:spPr>
      </p:pic>
    </p:spTree>
    <p:extLst>
      <p:ext uri="{BB962C8B-B14F-4D97-AF65-F5344CB8AC3E}">
        <p14:creationId xmlns:p14="http://schemas.microsoft.com/office/powerpoint/2010/main" val="3201578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A9E3E21F-9116-46E0-A801-E21760C629B9}"/>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975091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A9E3E21F-9116-46E0-A801-E21760C629B9}"/>
              </a:ext>
            </a:extLst>
          </p:cNvPr>
          <p:cNvPicPr>
            <a:picLocks noChangeAspect="1"/>
          </p:cNvPicPr>
          <p:nvPr userDrawn="1"/>
        </p:nvPicPr>
        <p:blipFill>
          <a:blip r:embed="rId2"/>
          <a:srcRect/>
          <a:stretch/>
        </p:blipFill>
        <p:spPr>
          <a:xfrm>
            <a:off x="5640" y="0"/>
            <a:ext cx="12180721" cy="6858000"/>
          </a:xfrm>
          <a:prstGeom prst="rect">
            <a:avLst/>
          </a:prstGeom>
        </p:spPr>
      </p:pic>
    </p:spTree>
    <p:extLst>
      <p:ext uri="{BB962C8B-B14F-4D97-AF65-F5344CB8AC3E}">
        <p14:creationId xmlns:p14="http://schemas.microsoft.com/office/powerpoint/2010/main" val="1007044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A9E3E21F-9116-46E0-A801-E21760C629B9}"/>
              </a:ext>
            </a:extLst>
          </p:cNvPr>
          <p:cNvPicPr>
            <a:picLocks noChangeAspect="1"/>
          </p:cNvPicPr>
          <p:nvPr userDrawn="1"/>
        </p:nvPicPr>
        <p:blipFill>
          <a:blip r:embed="rId2"/>
          <a:srcRect/>
          <a:stretch/>
        </p:blipFill>
        <p:spPr>
          <a:xfrm>
            <a:off x="1" y="0"/>
            <a:ext cx="12192000" cy="6858000"/>
          </a:xfrm>
          <a:prstGeom prst="rect">
            <a:avLst/>
          </a:prstGeom>
        </p:spPr>
      </p:pic>
    </p:spTree>
    <p:extLst>
      <p:ext uri="{BB962C8B-B14F-4D97-AF65-F5344CB8AC3E}">
        <p14:creationId xmlns:p14="http://schemas.microsoft.com/office/powerpoint/2010/main" val="951275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15"/>
        <p:cNvGrpSpPr/>
        <p:nvPr/>
      </p:nvGrpSpPr>
      <p:grpSpPr>
        <a:xfrm>
          <a:off x="0" y="0"/>
          <a:ext cx="0" cy="0"/>
          <a:chOff x="0" y="0"/>
          <a:chExt cx="0" cy="0"/>
        </a:xfrm>
      </p:grpSpPr>
      <p:sp>
        <p:nvSpPr>
          <p:cNvPr id="18" name="Shape 18"/>
          <p:cNvSpPr txBox="1">
            <a:spLocks noGrp="1"/>
          </p:cNvSpPr>
          <p:nvPr>
            <p:ph type="sldNum" idx="12"/>
          </p:nvPr>
        </p:nvSpPr>
        <p:spPr>
          <a:xfrm>
            <a:off x="11296610" y="6217621"/>
            <a:ext cx="731599"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
        <p:nvSpPr>
          <p:cNvPr id="6" name="Shape 183"/>
          <p:cNvSpPr txBox="1">
            <a:spLocks noGrp="1"/>
          </p:cNvSpPr>
          <p:nvPr userDrawn="1">
            <p:ph type="title"/>
          </p:nvPr>
        </p:nvSpPr>
        <p:spPr>
          <a:xfrm>
            <a:off x="1" y="257040"/>
            <a:ext cx="12304889" cy="929749"/>
          </a:xfrm>
          <a:prstGeom prst="rect">
            <a:avLst/>
          </a:prstGeom>
          <a:noFill/>
          <a:ln>
            <a:noFill/>
          </a:ln>
        </p:spPr>
        <p:txBody>
          <a:bodyPr spcFirstLastPara="1" wrap="square" lIns="91425" tIns="91425" rIns="91425" bIns="91425" anchor="t" anchorCtr="0">
            <a:noAutofit/>
          </a:bodyPr>
          <a:lstStyle>
            <a:lvl1pPr algn="ctr">
              <a:defRPr b="1">
                <a:latin typeface="微軟正黑體" pitchFamily="34" charset="-120"/>
                <a:ea typeface="微軟正黑體" pitchFamily="34" charset="-120"/>
              </a:defRPr>
            </a:lvl1pPr>
          </a:lstStyle>
          <a:p>
            <a:pPr marL="0" marR="0" lvl="0" indent="0" algn="l" rtl="0">
              <a:lnSpc>
                <a:spcPct val="100000"/>
              </a:lnSpc>
              <a:spcBef>
                <a:spcPts val="0"/>
              </a:spcBef>
              <a:spcAft>
                <a:spcPts val="0"/>
              </a:spcAft>
              <a:buClr>
                <a:schemeClr val="dk1"/>
              </a:buClr>
              <a:buSzPts val="3200"/>
              <a:buFont typeface="Verdana"/>
              <a:buNone/>
            </a:pPr>
            <a:endParaRPr sz="5333" u="none" strike="noStrike" cap="none">
              <a:solidFill>
                <a:schemeClr val="lt1"/>
              </a:solidFill>
              <a:latin typeface="Microsoft JhengHei" panose="020B0604030504040204" pitchFamily="34" charset="-120"/>
              <a:ea typeface="Microsoft JhengHei" panose="020B0604030504040204" pitchFamily="34" charset="-120"/>
              <a:sym typeface="Arial"/>
            </a:endParaRPr>
          </a:p>
        </p:txBody>
      </p:sp>
    </p:spTree>
    <p:extLst>
      <p:ext uri="{BB962C8B-B14F-4D97-AF65-F5344CB8AC3E}">
        <p14:creationId xmlns:p14="http://schemas.microsoft.com/office/powerpoint/2010/main" val="3215046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2"/>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6" name="圖片 5" descr="一張含有 文字 的圖片&#10;&#10;自動產生的描述">
            <a:extLst>
              <a:ext uri="{FF2B5EF4-FFF2-40B4-BE49-F238E27FC236}">
                <a16:creationId xmlns:a16="http://schemas.microsoft.com/office/drawing/2014/main" id="{2BC9C2B6-5E23-4D02-BAB3-87069C589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319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85" y="0"/>
            <a:ext cx="12189630" cy="6858000"/>
          </a:xfrm>
          <a:prstGeom prst="rect">
            <a:avLst/>
          </a:prstGeom>
        </p:spPr>
      </p:pic>
      <p:pic>
        <p:nvPicPr>
          <p:cNvPr id="8" name="圖形 7">
            <a:extLst>
              <a:ext uri="{FF2B5EF4-FFF2-40B4-BE49-F238E27FC236}">
                <a16:creationId xmlns:a16="http://schemas.microsoft.com/office/drawing/2014/main" id="{93A58DBA-EFA5-4678-95D2-D2526978CA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42737"/>
            <a:ext cx="12192000" cy="1260264"/>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316276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標題及物件">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2"/>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6" name="圖片 5">
            <a:extLst>
              <a:ext uri="{FF2B5EF4-FFF2-40B4-BE49-F238E27FC236}">
                <a16:creationId xmlns:a16="http://schemas.microsoft.com/office/drawing/2014/main" id="{2BC9C2B6-5E23-4D02-BAB3-87069C589B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2887993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標題及物件">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2"/>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6" name="圖片 5">
            <a:extLst>
              <a:ext uri="{FF2B5EF4-FFF2-40B4-BE49-F238E27FC236}">
                <a16:creationId xmlns:a16="http://schemas.microsoft.com/office/drawing/2014/main" id="{2BC9C2B6-5E23-4D02-BAB3-87069C589B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圖片 3">
            <a:extLst>
              <a:ext uri="{FF2B5EF4-FFF2-40B4-BE49-F238E27FC236}">
                <a16:creationId xmlns:a16="http://schemas.microsoft.com/office/drawing/2014/main" id="{415D5CCD-78F2-4920-9A5F-7FF03A07FD4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42" t="20741" r="3000" b="-862"/>
          <a:stretch/>
        </p:blipFill>
        <p:spPr>
          <a:xfrm>
            <a:off x="355600" y="1432560"/>
            <a:ext cx="11485879" cy="5491089"/>
          </a:xfrm>
          <a:prstGeom prst="rect">
            <a:avLst/>
          </a:prstGeom>
        </p:spPr>
      </p:pic>
    </p:spTree>
    <p:extLst>
      <p:ext uri="{BB962C8B-B14F-4D97-AF65-F5344CB8AC3E}">
        <p14:creationId xmlns:p14="http://schemas.microsoft.com/office/powerpoint/2010/main" val="2984256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E16D6FB-CE3B-4874-AAE6-66B25436E2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6D42BEB6-FA0B-4AE4-AC09-78E1EAC30D01}"/>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D4BF37C3-1557-47D0-B59D-DBDB6F551A04}"/>
              </a:ext>
            </a:extLst>
          </p:cNvPr>
          <p:cNvSpPr>
            <a:spLocks noGrp="1"/>
          </p:cNvSpPr>
          <p:nvPr>
            <p:ph type="dt" sz="half" idx="10"/>
          </p:nvPr>
        </p:nvSpPr>
        <p:spPr/>
        <p:txBody>
          <a:bodyPr/>
          <a:lstStyle/>
          <a:p>
            <a:fld id="{EBEBFD0C-1A06-4465-9054-D2F2A0E640EC}" type="datetimeFigureOut">
              <a:rPr lang="zh-TW" altLang="en-US" smtClean="0"/>
              <a:t>2022/1/10</a:t>
            </a:fld>
            <a:endParaRPr lang="zh-TW" altLang="en-US"/>
          </a:p>
        </p:txBody>
      </p:sp>
      <p:sp>
        <p:nvSpPr>
          <p:cNvPr id="4" name="頁尾版面配置區 3">
            <a:extLst>
              <a:ext uri="{FF2B5EF4-FFF2-40B4-BE49-F238E27FC236}">
                <a16:creationId xmlns:a16="http://schemas.microsoft.com/office/drawing/2014/main" id="{E0157DE8-8DA1-4473-8D1D-C6F13E1E729B}"/>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FC258BE6-A402-4B40-B89F-28ACB0B66A81}"/>
              </a:ext>
            </a:extLst>
          </p:cNvPr>
          <p:cNvSpPr>
            <a:spLocks noGrp="1"/>
          </p:cNvSpPr>
          <p:nvPr>
            <p:ph type="sldNum" sz="quarter" idx="12"/>
          </p:nvPr>
        </p:nvSpPr>
        <p:spPr/>
        <p:txBody>
          <a:bodyPr/>
          <a:lstStyle/>
          <a:p>
            <a:fld id="{A59C0000-AC7B-40AC-9151-C82C0D2E2EEE}" type="slidenum">
              <a:rPr lang="zh-TW" altLang="en-US" smtClean="0"/>
              <a:t>‹#›</a:t>
            </a:fld>
            <a:endParaRPr lang="zh-TW" altLang="en-US"/>
          </a:p>
        </p:txBody>
      </p:sp>
    </p:spTree>
    <p:extLst>
      <p:ext uri="{BB962C8B-B14F-4D97-AF65-F5344CB8AC3E}">
        <p14:creationId xmlns:p14="http://schemas.microsoft.com/office/powerpoint/2010/main" val="44392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8" y="0"/>
            <a:ext cx="12187064" cy="6857999"/>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42737"/>
            <a:ext cx="12192000" cy="1260264"/>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608429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5" y="0"/>
            <a:ext cx="12189630" cy="6858000"/>
          </a:xfrm>
          <a:prstGeom prst="rect">
            <a:avLst/>
          </a:prstGeom>
        </p:spPr>
      </p:pic>
      <p:pic>
        <p:nvPicPr>
          <p:cNvPr id="8" name="圖形 7">
            <a:extLst>
              <a:ext uri="{FF2B5EF4-FFF2-40B4-BE49-F238E27FC236}">
                <a16:creationId xmlns:a16="http://schemas.microsoft.com/office/drawing/2014/main" id="{93A58DBA-EFA5-4678-95D2-D2526978CA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42737"/>
            <a:ext cx="12192000" cy="1260264"/>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6" name="圖形 5">
            <a:extLst>
              <a:ext uri="{FF2B5EF4-FFF2-40B4-BE49-F238E27FC236}">
                <a16:creationId xmlns:a16="http://schemas.microsoft.com/office/drawing/2014/main" id="{B8AC636B-3F53-4A7C-A776-A2024D999F06}"/>
              </a:ext>
            </a:extLst>
          </p:cNvPr>
          <p:cNvPicPr>
            <a:picLocks noChangeAspect="1"/>
          </p:cNvPicPr>
          <p:nvPr userDrawn="1"/>
        </p:nvPicPr>
        <p:blipFill rotWithShape="1">
          <a:blip r:embed="rId5">
            <a:alphaModFix amt="53000"/>
            <a:extLst>
              <a:ext uri="{96DAC541-7B7A-43D3-8B79-37D633B846F1}">
                <asvg:svgBlip xmlns:asvg="http://schemas.microsoft.com/office/drawing/2016/SVG/main" r:embed="rId6"/>
              </a:ext>
            </a:extLst>
          </a:blip>
          <a:srcRect t="69193"/>
          <a:stretch/>
        </p:blipFill>
        <p:spPr>
          <a:xfrm>
            <a:off x="199525" y="1440561"/>
            <a:ext cx="11793246" cy="227662"/>
          </a:xfrm>
          <a:prstGeom prst="rect">
            <a:avLst/>
          </a:prstGeom>
        </p:spPr>
      </p:pic>
      <p:cxnSp>
        <p:nvCxnSpPr>
          <p:cNvPr id="9" name="直線接點 8">
            <a:extLst>
              <a:ext uri="{FF2B5EF4-FFF2-40B4-BE49-F238E27FC236}">
                <a16:creationId xmlns:a16="http://schemas.microsoft.com/office/drawing/2014/main" id="{C365CF32-1179-4C44-A89E-C1EF60A05A05}"/>
              </a:ext>
            </a:extLst>
          </p:cNvPr>
          <p:cNvCxnSpPr/>
          <p:nvPr userDrawn="1"/>
        </p:nvCxnSpPr>
        <p:spPr>
          <a:xfrm>
            <a:off x="553299" y="1420473"/>
            <a:ext cx="11019394" cy="0"/>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433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5" y="0"/>
            <a:ext cx="12189630" cy="6858000"/>
          </a:xfrm>
          <a:prstGeom prst="rect">
            <a:avLst/>
          </a:prstGeom>
        </p:spPr>
      </p:pic>
      <p:pic>
        <p:nvPicPr>
          <p:cNvPr id="8" name="圖形 7">
            <a:extLst>
              <a:ext uri="{FF2B5EF4-FFF2-40B4-BE49-F238E27FC236}">
                <a16:creationId xmlns:a16="http://schemas.microsoft.com/office/drawing/2014/main" id="{93A58DBA-EFA5-4678-95D2-D2526978CA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42737"/>
            <a:ext cx="12192000" cy="1260264"/>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692344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5" y="0"/>
            <a:ext cx="12189630" cy="6857999"/>
          </a:xfrm>
          <a:prstGeom prst="rect">
            <a:avLst/>
          </a:prstGeom>
        </p:spPr>
      </p:pic>
    </p:spTree>
    <p:extLst>
      <p:ext uri="{BB962C8B-B14F-4D97-AF65-F5344CB8AC3E}">
        <p14:creationId xmlns:p14="http://schemas.microsoft.com/office/powerpoint/2010/main" val="3910280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07" y="0"/>
            <a:ext cx="12188386" cy="6857999"/>
          </a:xfrm>
          <a:prstGeom prst="rect">
            <a:avLst/>
          </a:prstGeom>
        </p:spPr>
      </p:pic>
    </p:spTree>
    <p:extLst>
      <p:ext uri="{BB962C8B-B14F-4D97-AF65-F5344CB8AC3E}">
        <p14:creationId xmlns:p14="http://schemas.microsoft.com/office/powerpoint/2010/main" val="2687771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25" y="0"/>
            <a:ext cx="12187562" cy="6858000"/>
          </a:xfrm>
          <a:prstGeom prst="rect">
            <a:avLst/>
          </a:prstGeom>
        </p:spPr>
      </p:pic>
    </p:spTree>
    <p:extLst>
      <p:ext uri="{BB962C8B-B14F-4D97-AF65-F5344CB8AC3E}">
        <p14:creationId xmlns:p14="http://schemas.microsoft.com/office/powerpoint/2010/main" val="4171728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6" y="0"/>
            <a:ext cx="12189627" cy="6858000"/>
          </a:xfrm>
          <a:prstGeom prst="rect">
            <a:avLst/>
          </a:prstGeom>
        </p:spPr>
      </p:pic>
    </p:spTree>
    <p:extLst>
      <p:ext uri="{BB962C8B-B14F-4D97-AF65-F5344CB8AC3E}">
        <p14:creationId xmlns:p14="http://schemas.microsoft.com/office/powerpoint/2010/main" val="621353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86" y="0"/>
            <a:ext cx="12189628" cy="6857999"/>
          </a:xfrm>
          <a:prstGeom prst="rect">
            <a:avLst/>
          </a:prstGeom>
        </p:spPr>
      </p:pic>
    </p:spTree>
    <p:extLst>
      <p:ext uri="{BB962C8B-B14F-4D97-AF65-F5344CB8AC3E}">
        <p14:creationId xmlns:p14="http://schemas.microsoft.com/office/powerpoint/2010/main" val="34068327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9" y="0"/>
            <a:ext cx="12187060" cy="6857997"/>
          </a:xfrm>
          <a:prstGeom prst="rect">
            <a:avLst/>
          </a:prstGeom>
        </p:spPr>
      </p:pic>
    </p:spTree>
    <p:extLst>
      <p:ext uri="{BB962C8B-B14F-4D97-AF65-F5344CB8AC3E}">
        <p14:creationId xmlns:p14="http://schemas.microsoft.com/office/powerpoint/2010/main" val="1455020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6" y="0"/>
            <a:ext cx="12189627" cy="6857997"/>
          </a:xfrm>
          <a:prstGeom prst="rect">
            <a:avLst/>
          </a:prstGeom>
        </p:spPr>
      </p:pic>
    </p:spTree>
    <p:extLst>
      <p:ext uri="{BB962C8B-B14F-4D97-AF65-F5344CB8AC3E}">
        <p14:creationId xmlns:p14="http://schemas.microsoft.com/office/powerpoint/2010/main" val="2488367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標題及物件">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D41135A-5B5C-4F9C-8660-89E0161D62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67261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6" y="0"/>
            <a:ext cx="12189627" cy="6857997"/>
          </a:xfrm>
          <a:prstGeom prst="rect">
            <a:avLst/>
          </a:prstGeom>
        </p:spPr>
      </p:pic>
      <p:sp>
        <p:nvSpPr>
          <p:cNvPr id="4" name="文字方塊 3">
            <a:extLst>
              <a:ext uri="{FF2B5EF4-FFF2-40B4-BE49-F238E27FC236}">
                <a16:creationId xmlns:a16="http://schemas.microsoft.com/office/drawing/2014/main" id="{4C192D88-A402-4DCB-9FED-ECACB641F0F5}"/>
              </a:ext>
            </a:extLst>
          </p:cNvPr>
          <p:cNvSpPr txBox="1"/>
          <p:nvPr userDrawn="1"/>
        </p:nvSpPr>
        <p:spPr>
          <a:xfrm>
            <a:off x="1972942" y="6438726"/>
            <a:ext cx="8526893" cy="394723"/>
          </a:xfrm>
          <a:prstGeom prst="rect">
            <a:avLst/>
          </a:prstGeom>
          <a:noFill/>
        </p:spPr>
        <p:txBody>
          <a:bodyPr wrap="square" rtlCol="0">
            <a:spAutoFit/>
          </a:bodyPr>
          <a:lstStyle/>
          <a:p>
            <a:pPr algn="ctr" fontAlgn="base">
              <a:lnSpc>
                <a:spcPct val="150000"/>
              </a:lnSpc>
            </a:pPr>
            <a:r>
              <a:rPr lang="en-US" altLang="zh-TW" sz="700">
                <a:solidFill>
                  <a:schemeClr val="bg1"/>
                </a:solidFill>
                <a:latin typeface="微軟正黑體" panose="020B0604030504040204" pitchFamily="34" charset="-120"/>
                <a:ea typeface="微軟正黑體" panose="020B0604030504040204" pitchFamily="34" charset="-120"/>
              </a:rPr>
              <a:t>Copyright© 2020 QNAP Systems, Inc. All rights reserved. QNAP® and other names of QNAP Products are proprietary marks or registered trademarks of QNAP Systems, Inc. Other products and company names mentioned herein are trademarks of their respective holders.​​​​​​​</a:t>
            </a:r>
          </a:p>
        </p:txBody>
      </p:sp>
      <p:sp>
        <p:nvSpPr>
          <p:cNvPr id="5" name="文字方塊 4">
            <a:extLst>
              <a:ext uri="{FF2B5EF4-FFF2-40B4-BE49-F238E27FC236}">
                <a16:creationId xmlns:a16="http://schemas.microsoft.com/office/drawing/2014/main" id="{93485691-470D-4FAD-9D09-B27CA6B75DE9}"/>
              </a:ext>
            </a:extLst>
          </p:cNvPr>
          <p:cNvSpPr txBox="1"/>
          <p:nvPr userDrawn="1"/>
        </p:nvSpPr>
        <p:spPr>
          <a:xfrm>
            <a:off x="132328" y="2338024"/>
            <a:ext cx="11927344" cy="646331"/>
          </a:xfrm>
          <a:prstGeom prst="rect">
            <a:avLst/>
          </a:prstGeom>
          <a:noFill/>
        </p:spPr>
        <p:txBody>
          <a:bodyPr wrap="square" rtlCol="0">
            <a:spAutoFit/>
          </a:bodyPr>
          <a:lstStyle/>
          <a:p>
            <a:pPr algn="ctr"/>
            <a:r>
              <a:rPr lang="en-US" altLang="zh-TW" sz="3600" spc="600">
                <a:solidFill>
                  <a:schemeClr val="tx1">
                    <a:lumMod val="85000"/>
                    <a:lumOff val="15000"/>
                  </a:schemeClr>
                </a:solidFill>
                <a:latin typeface="微軟正黑體" panose="020B0604030504040204" pitchFamily="34" charset="-120"/>
                <a:ea typeface="微軟正黑體" panose="020B0604030504040204" pitchFamily="34" charset="-120"/>
              </a:rPr>
              <a:t>is your best choice</a:t>
            </a:r>
            <a:endParaRPr lang="zh-TW" altLang="en-US" sz="3600" spc="600">
              <a:solidFill>
                <a:schemeClr val="tx1">
                  <a:lumMod val="85000"/>
                  <a:lumOff val="15000"/>
                </a:schemeClr>
              </a:solidFill>
              <a:latin typeface="微軟正黑體" panose="020B0604030504040204" pitchFamily="34" charset="-120"/>
              <a:ea typeface="微軟正黑體" panose="020B0604030504040204" pitchFamily="34" charset="-120"/>
            </a:endParaRPr>
          </a:p>
        </p:txBody>
      </p:sp>
      <p:pic>
        <p:nvPicPr>
          <p:cNvPr id="6" name="圖形 5">
            <a:extLst>
              <a:ext uri="{FF2B5EF4-FFF2-40B4-BE49-F238E27FC236}">
                <a16:creationId xmlns:a16="http://schemas.microsoft.com/office/drawing/2014/main" id="{59D89A31-B038-4264-9C8C-1B10789F17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0611" y="1027107"/>
            <a:ext cx="2981325" cy="942975"/>
          </a:xfrm>
          <a:prstGeom prst="rect">
            <a:avLst/>
          </a:prstGeom>
        </p:spPr>
      </p:pic>
      <p:pic>
        <p:nvPicPr>
          <p:cNvPr id="7" name="圖形 6">
            <a:extLst>
              <a:ext uri="{FF2B5EF4-FFF2-40B4-BE49-F238E27FC236}">
                <a16:creationId xmlns:a16="http://schemas.microsoft.com/office/drawing/2014/main" id="{F7A7A274-D224-4E0F-8247-12717471A28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04822" y="281115"/>
            <a:ext cx="1211952" cy="223634"/>
          </a:xfrm>
          <a:prstGeom prst="rect">
            <a:avLst/>
          </a:prstGeom>
        </p:spPr>
      </p:pic>
      <p:sp>
        <p:nvSpPr>
          <p:cNvPr id="2" name="矩形 1">
            <a:extLst>
              <a:ext uri="{FF2B5EF4-FFF2-40B4-BE49-F238E27FC236}">
                <a16:creationId xmlns:a16="http://schemas.microsoft.com/office/drawing/2014/main" id="{AD3DB896-8659-4463-93FA-16BADA13A3F6}"/>
              </a:ext>
            </a:extLst>
          </p:cNvPr>
          <p:cNvSpPr/>
          <p:nvPr userDrawn="1"/>
        </p:nvSpPr>
        <p:spPr>
          <a:xfrm>
            <a:off x="4124005" y="846894"/>
            <a:ext cx="3363029" cy="1301025"/>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43594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6" y="0"/>
            <a:ext cx="12189627" cy="6857997"/>
          </a:xfrm>
          <a:prstGeom prst="rect">
            <a:avLst/>
          </a:prstGeom>
        </p:spPr>
      </p:pic>
      <p:sp>
        <p:nvSpPr>
          <p:cNvPr id="4" name="文字方塊 3">
            <a:extLst>
              <a:ext uri="{FF2B5EF4-FFF2-40B4-BE49-F238E27FC236}">
                <a16:creationId xmlns:a16="http://schemas.microsoft.com/office/drawing/2014/main" id="{4C192D88-A402-4DCB-9FED-ECACB641F0F5}"/>
              </a:ext>
            </a:extLst>
          </p:cNvPr>
          <p:cNvSpPr txBox="1"/>
          <p:nvPr userDrawn="1"/>
        </p:nvSpPr>
        <p:spPr>
          <a:xfrm>
            <a:off x="1972942" y="6517195"/>
            <a:ext cx="8526893" cy="233141"/>
          </a:xfrm>
          <a:prstGeom prst="rect">
            <a:avLst/>
          </a:prstGeom>
          <a:noFill/>
        </p:spPr>
        <p:txBody>
          <a:bodyPr wrap="square" rtlCol="0">
            <a:spAutoFit/>
          </a:bodyPr>
          <a:lstStyle/>
          <a:p>
            <a:pPr algn="ctr" fontAlgn="base">
              <a:lnSpc>
                <a:spcPct val="150000"/>
              </a:lnSpc>
            </a:pPr>
            <a:r>
              <a:rPr lang="en-US" altLang="zh-TW" sz="700">
                <a:solidFill>
                  <a:schemeClr val="bg1"/>
                </a:solidFill>
                <a:latin typeface="微軟正黑體" panose="020B0604030504040204" pitchFamily="34" charset="-120"/>
                <a:ea typeface="微軟正黑體" panose="020B0604030504040204" pitchFamily="34" charset="-120"/>
              </a:rPr>
              <a:t>©2020</a:t>
            </a:r>
            <a:r>
              <a:rPr lang="zh-TW" altLang="zh-TW" sz="700">
                <a:solidFill>
                  <a:schemeClr val="bg1"/>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r>
              <a:rPr lang="en-US" altLang="zh-TW" sz="700">
                <a:solidFill>
                  <a:schemeClr val="bg1"/>
                </a:solidFill>
                <a:latin typeface="微軟正黑體" panose="020B0604030504040204" pitchFamily="34" charset="-120"/>
                <a:ea typeface="微軟正黑體" panose="020B0604030504040204" pitchFamily="34" charset="-120"/>
              </a:rPr>
              <a:t>​</a:t>
            </a:r>
          </a:p>
        </p:txBody>
      </p:sp>
      <p:sp>
        <p:nvSpPr>
          <p:cNvPr id="5" name="文字方塊 4">
            <a:extLst>
              <a:ext uri="{FF2B5EF4-FFF2-40B4-BE49-F238E27FC236}">
                <a16:creationId xmlns:a16="http://schemas.microsoft.com/office/drawing/2014/main" id="{93485691-470D-4FAD-9D09-B27CA6B75DE9}"/>
              </a:ext>
            </a:extLst>
          </p:cNvPr>
          <p:cNvSpPr txBox="1"/>
          <p:nvPr userDrawn="1"/>
        </p:nvSpPr>
        <p:spPr>
          <a:xfrm>
            <a:off x="132328" y="2338024"/>
            <a:ext cx="11927344" cy="646331"/>
          </a:xfrm>
          <a:prstGeom prst="rect">
            <a:avLst/>
          </a:prstGeom>
          <a:noFill/>
        </p:spPr>
        <p:txBody>
          <a:bodyPr wrap="square" rtlCol="0">
            <a:spAutoFit/>
          </a:bodyPr>
          <a:lstStyle/>
          <a:p>
            <a:pPr algn="ctr"/>
            <a:r>
              <a:rPr lang="zh-TW" altLang="en-US" sz="3600" spc="3000">
                <a:solidFill>
                  <a:schemeClr val="tx1">
                    <a:lumMod val="75000"/>
                    <a:lumOff val="25000"/>
                  </a:schemeClr>
                </a:solidFill>
                <a:latin typeface="微軟正黑體" panose="020B0604030504040204" pitchFamily="34" charset="-120"/>
                <a:ea typeface="微軟正黑體" panose="020B0604030504040204" pitchFamily="34" charset="-120"/>
              </a:rPr>
              <a:t>是你最好的選擇</a:t>
            </a:r>
          </a:p>
        </p:txBody>
      </p:sp>
      <p:pic>
        <p:nvPicPr>
          <p:cNvPr id="6" name="圖形 5">
            <a:extLst>
              <a:ext uri="{FF2B5EF4-FFF2-40B4-BE49-F238E27FC236}">
                <a16:creationId xmlns:a16="http://schemas.microsoft.com/office/drawing/2014/main" id="{59D89A31-B038-4264-9C8C-1B10789F17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0611" y="1044573"/>
            <a:ext cx="2981325" cy="942975"/>
          </a:xfrm>
          <a:prstGeom prst="rect">
            <a:avLst/>
          </a:prstGeom>
        </p:spPr>
      </p:pic>
      <p:pic>
        <p:nvPicPr>
          <p:cNvPr id="7" name="圖形 6">
            <a:extLst>
              <a:ext uri="{FF2B5EF4-FFF2-40B4-BE49-F238E27FC236}">
                <a16:creationId xmlns:a16="http://schemas.microsoft.com/office/drawing/2014/main" id="{F7A7A274-D224-4E0F-8247-12717471A28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04822" y="281115"/>
            <a:ext cx="1211952" cy="223634"/>
          </a:xfrm>
          <a:prstGeom prst="rect">
            <a:avLst/>
          </a:prstGeom>
        </p:spPr>
      </p:pic>
    </p:spTree>
    <p:extLst>
      <p:ext uri="{BB962C8B-B14F-4D97-AF65-F5344CB8AC3E}">
        <p14:creationId xmlns:p14="http://schemas.microsoft.com/office/powerpoint/2010/main" val="15024085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標題及物件">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EFF1300C-CD0D-4034-AEC2-9FB428BC9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4" name="文字方塊 3">
            <a:extLst>
              <a:ext uri="{FF2B5EF4-FFF2-40B4-BE49-F238E27FC236}">
                <a16:creationId xmlns:a16="http://schemas.microsoft.com/office/drawing/2014/main" id="{4C192D88-A402-4DCB-9FED-ECACB641F0F5}"/>
              </a:ext>
            </a:extLst>
          </p:cNvPr>
          <p:cNvSpPr txBox="1"/>
          <p:nvPr userDrawn="1"/>
        </p:nvSpPr>
        <p:spPr>
          <a:xfrm>
            <a:off x="1972942" y="3403740"/>
            <a:ext cx="8526893" cy="233141"/>
          </a:xfrm>
          <a:prstGeom prst="rect">
            <a:avLst/>
          </a:prstGeom>
          <a:noFill/>
        </p:spPr>
        <p:txBody>
          <a:bodyPr wrap="square" rtlCol="0">
            <a:spAutoFit/>
          </a:bodyPr>
          <a:lstStyle/>
          <a:p>
            <a:pPr algn="ctr" fontAlgn="base">
              <a:lnSpc>
                <a:spcPct val="150000"/>
              </a:lnSpc>
            </a:pPr>
            <a:r>
              <a:rPr lang="en-US" altLang="zh-TW" sz="700">
                <a:solidFill>
                  <a:schemeClr val="bg1">
                    <a:lumMod val="65000"/>
                  </a:schemeClr>
                </a:solidFill>
                <a:latin typeface="微軟正黑體" panose="020B0604030504040204" pitchFamily="34" charset="-120"/>
                <a:ea typeface="微軟正黑體" panose="020B0604030504040204" pitchFamily="34" charset="-120"/>
              </a:rPr>
              <a:t>©2020</a:t>
            </a:r>
            <a:r>
              <a:rPr lang="zh-TW" altLang="zh-TW" sz="700">
                <a:solidFill>
                  <a:schemeClr val="bg1">
                    <a:lumMod val="65000"/>
                  </a:schemeClr>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r>
              <a:rPr lang="en-US" altLang="zh-TW" sz="700">
                <a:solidFill>
                  <a:schemeClr val="bg1">
                    <a:lumMod val="65000"/>
                  </a:schemeClr>
                </a:solidFill>
                <a:latin typeface="微軟正黑體" panose="020B0604030504040204" pitchFamily="34" charset="-120"/>
                <a:ea typeface="微軟正黑體" panose="020B0604030504040204" pitchFamily="34" charset="-120"/>
              </a:rPr>
              <a:t>​</a:t>
            </a:r>
          </a:p>
        </p:txBody>
      </p:sp>
      <p:sp>
        <p:nvSpPr>
          <p:cNvPr id="5" name="文字方塊 4">
            <a:extLst>
              <a:ext uri="{FF2B5EF4-FFF2-40B4-BE49-F238E27FC236}">
                <a16:creationId xmlns:a16="http://schemas.microsoft.com/office/drawing/2014/main" id="{93485691-470D-4FAD-9D09-B27CA6B75DE9}"/>
              </a:ext>
            </a:extLst>
          </p:cNvPr>
          <p:cNvSpPr txBox="1"/>
          <p:nvPr userDrawn="1"/>
        </p:nvSpPr>
        <p:spPr>
          <a:xfrm>
            <a:off x="413104" y="2178065"/>
            <a:ext cx="11461365" cy="1015663"/>
          </a:xfrm>
          <a:prstGeom prst="rect">
            <a:avLst/>
          </a:prstGeom>
          <a:noFill/>
        </p:spPr>
        <p:txBody>
          <a:bodyPr wrap="square" rtlCol="0">
            <a:spAutoFit/>
          </a:bodyPr>
          <a:lstStyle/>
          <a:p>
            <a:pPr algn="ctr"/>
            <a:r>
              <a:rPr lang="en-US" altLang="zh-TW" sz="3000" spc="300">
                <a:solidFill>
                  <a:schemeClr val="tx1">
                    <a:lumMod val="75000"/>
                    <a:lumOff val="25000"/>
                  </a:schemeClr>
                </a:solidFill>
                <a:latin typeface="微軟正黑體" panose="020B0604030504040204" pitchFamily="34" charset="-120"/>
                <a:ea typeface="微軟正黑體" panose="020B0604030504040204" pitchFamily="34" charset="-120"/>
              </a:rPr>
              <a:t>2.5GbE </a:t>
            </a:r>
            <a:r>
              <a:rPr lang="zh-TW" altLang="en-US" sz="3000" spc="300">
                <a:solidFill>
                  <a:schemeClr val="tx1">
                    <a:lumMod val="75000"/>
                    <a:lumOff val="25000"/>
                  </a:schemeClr>
                </a:solidFill>
                <a:latin typeface="微軟正黑體" panose="020B0604030504040204" pitchFamily="34" charset="-120"/>
                <a:ea typeface="微軟正黑體" panose="020B0604030504040204" pitchFamily="34" charset="-120"/>
              </a:rPr>
              <a:t>超前部署</a:t>
            </a:r>
            <a:r>
              <a:rPr lang="en-US" altLang="zh-TW" sz="3000" spc="300">
                <a:solidFill>
                  <a:schemeClr val="tx1">
                    <a:lumMod val="75000"/>
                    <a:lumOff val="25000"/>
                  </a:schemeClr>
                </a:solidFill>
                <a:latin typeface="微軟正黑體" panose="020B0604030504040204" pitchFamily="34" charset="-120"/>
                <a:ea typeface="微軟正黑體" panose="020B0604030504040204" pitchFamily="34" charset="-120"/>
              </a:rPr>
              <a:t>! </a:t>
            </a:r>
            <a:r>
              <a:rPr lang="zh-TW" altLang="en-US" sz="3000" spc="300">
                <a:solidFill>
                  <a:schemeClr val="tx1">
                    <a:lumMod val="75000"/>
                    <a:lumOff val="25000"/>
                  </a:schemeClr>
                </a:solidFill>
                <a:latin typeface="微軟正黑體" panose="020B0604030504040204" pitchFamily="34" charset="-120"/>
                <a:ea typeface="微軟正黑體" panose="020B0604030504040204" pitchFamily="34" charset="-120"/>
              </a:rPr>
              <a:t>四核心、雙 </a:t>
            </a:r>
            <a:r>
              <a:rPr lang="en-US" altLang="zh-TW" sz="3000" spc="300">
                <a:solidFill>
                  <a:schemeClr val="tx1">
                    <a:lumMod val="75000"/>
                    <a:lumOff val="25000"/>
                  </a:schemeClr>
                </a:solidFill>
                <a:latin typeface="微軟正黑體" panose="020B0604030504040204" pitchFamily="34" charset="-120"/>
                <a:ea typeface="微軟正黑體" panose="020B0604030504040204" pitchFamily="34" charset="-120"/>
              </a:rPr>
              <a:t>2.5GbE </a:t>
            </a:r>
            <a:r>
              <a:rPr lang="zh-TW" altLang="en-US" sz="3000" spc="300">
                <a:solidFill>
                  <a:schemeClr val="tx1">
                    <a:lumMod val="75000"/>
                    <a:lumOff val="25000"/>
                  </a:schemeClr>
                </a:solidFill>
                <a:latin typeface="微軟正黑體" panose="020B0604030504040204" pitchFamily="34" charset="-120"/>
                <a:ea typeface="微軟正黑體" panose="020B0604030504040204" pitchFamily="34" charset="-120"/>
              </a:rPr>
              <a:t>機架式</a:t>
            </a:r>
            <a:r>
              <a:rPr lang="en-US" altLang="zh-TW" sz="3000" spc="300">
                <a:solidFill>
                  <a:schemeClr val="tx1">
                    <a:lumMod val="75000"/>
                    <a:lumOff val="25000"/>
                  </a:schemeClr>
                </a:solidFill>
                <a:latin typeface="微軟正黑體" panose="020B0604030504040204" pitchFamily="34" charset="-120"/>
                <a:ea typeface="微軟正黑體" panose="020B0604030504040204" pitchFamily="34" charset="-120"/>
              </a:rPr>
              <a:t>NAS</a:t>
            </a:r>
            <a:r>
              <a:rPr lang="zh-TW" altLang="en-US" sz="3000" spc="300">
                <a:solidFill>
                  <a:schemeClr val="tx1">
                    <a:lumMod val="75000"/>
                    <a:lumOff val="25000"/>
                  </a:schemeClr>
                </a:solidFill>
                <a:latin typeface="微軟正黑體" panose="020B0604030504040204" pitchFamily="34" charset="-120"/>
                <a:ea typeface="微軟正黑體" panose="020B0604030504040204" pitchFamily="34" charset="-120"/>
              </a:rPr>
              <a:t>，</a:t>
            </a:r>
            <a:br>
              <a:rPr lang="en-US" altLang="zh-TW" sz="3000" spc="30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3000" spc="300">
                <a:solidFill>
                  <a:schemeClr val="tx1">
                    <a:lumMod val="75000"/>
                    <a:lumOff val="25000"/>
                  </a:schemeClr>
                </a:solidFill>
                <a:latin typeface="微軟正黑體" panose="020B0604030504040204" pitchFamily="34" charset="-120"/>
                <a:ea typeface="微軟正黑體" panose="020B0604030504040204" pitchFamily="34" charset="-120"/>
              </a:rPr>
              <a:t>企業經濟實惠的投資選擇</a:t>
            </a:r>
          </a:p>
        </p:txBody>
      </p:sp>
      <p:pic>
        <p:nvPicPr>
          <p:cNvPr id="6" name="圖形 5">
            <a:extLst>
              <a:ext uri="{FF2B5EF4-FFF2-40B4-BE49-F238E27FC236}">
                <a16:creationId xmlns:a16="http://schemas.microsoft.com/office/drawing/2014/main" id="{59D89A31-B038-4264-9C8C-1B10789F17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05969" y="831058"/>
            <a:ext cx="2981325" cy="942975"/>
          </a:xfrm>
          <a:prstGeom prst="rect">
            <a:avLst/>
          </a:prstGeom>
        </p:spPr>
      </p:pic>
      <p:pic>
        <p:nvPicPr>
          <p:cNvPr id="7" name="圖形 6">
            <a:extLst>
              <a:ext uri="{FF2B5EF4-FFF2-40B4-BE49-F238E27FC236}">
                <a16:creationId xmlns:a16="http://schemas.microsoft.com/office/drawing/2014/main" id="{F7A7A274-D224-4E0F-8247-12717471A28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04822" y="281115"/>
            <a:ext cx="1211952" cy="223634"/>
          </a:xfrm>
          <a:prstGeom prst="rect">
            <a:avLst/>
          </a:prstGeom>
        </p:spPr>
      </p:pic>
      <p:grpSp>
        <p:nvGrpSpPr>
          <p:cNvPr id="10" name="群組 9">
            <a:extLst>
              <a:ext uri="{FF2B5EF4-FFF2-40B4-BE49-F238E27FC236}">
                <a16:creationId xmlns:a16="http://schemas.microsoft.com/office/drawing/2014/main" id="{A4D93595-C15A-4584-B0AA-AF2597CA3AE8}"/>
              </a:ext>
            </a:extLst>
          </p:cNvPr>
          <p:cNvGrpSpPr/>
          <p:nvPr userDrawn="1"/>
        </p:nvGrpSpPr>
        <p:grpSpPr>
          <a:xfrm>
            <a:off x="9868093" y="6092719"/>
            <a:ext cx="2121851" cy="545610"/>
            <a:chOff x="5553074" y="4649893"/>
            <a:chExt cx="4222815" cy="1085850"/>
          </a:xfrm>
        </p:grpSpPr>
        <p:pic>
          <p:nvPicPr>
            <p:cNvPr id="2" name="圖形 1">
              <a:extLst>
                <a:ext uri="{FF2B5EF4-FFF2-40B4-BE49-F238E27FC236}">
                  <a16:creationId xmlns:a16="http://schemas.microsoft.com/office/drawing/2014/main" id="{092F8EDC-13C5-4F39-831B-E1CB840FA98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3074" y="4649893"/>
              <a:ext cx="1085850" cy="1085850"/>
            </a:xfrm>
            <a:prstGeom prst="rect">
              <a:avLst/>
            </a:prstGeom>
          </p:spPr>
        </p:pic>
        <p:pic>
          <p:nvPicPr>
            <p:cNvPr id="8" name="圖形 7">
              <a:extLst>
                <a:ext uri="{FF2B5EF4-FFF2-40B4-BE49-F238E27FC236}">
                  <a16:creationId xmlns:a16="http://schemas.microsoft.com/office/drawing/2014/main" id="{906D7FB3-2C12-4EEF-A940-0E11BD787E3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121556" y="4649893"/>
              <a:ext cx="1085850" cy="1085850"/>
            </a:xfrm>
            <a:prstGeom prst="rect">
              <a:avLst/>
            </a:prstGeom>
          </p:spPr>
        </p:pic>
        <p:pic>
          <p:nvPicPr>
            <p:cNvPr id="9" name="圖形 8">
              <a:extLst>
                <a:ext uri="{FF2B5EF4-FFF2-40B4-BE49-F238E27FC236}">
                  <a16:creationId xmlns:a16="http://schemas.microsoft.com/office/drawing/2014/main" id="{37D0EE71-1A2E-45F7-A5A5-5543C84F6F4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690039" y="4649893"/>
              <a:ext cx="1085850" cy="1085850"/>
            </a:xfrm>
            <a:prstGeom prst="rect">
              <a:avLst/>
            </a:prstGeom>
          </p:spPr>
        </p:pic>
      </p:grpSp>
    </p:spTree>
    <p:extLst>
      <p:ext uri="{BB962C8B-B14F-4D97-AF65-F5344CB8AC3E}">
        <p14:creationId xmlns:p14="http://schemas.microsoft.com/office/powerpoint/2010/main" val="3606464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9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6" y="0"/>
            <a:ext cx="12189627" cy="6857997"/>
          </a:xfrm>
          <a:prstGeom prst="rect">
            <a:avLst/>
          </a:prstGeom>
        </p:spPr>
      </p:pic>
      <p:sp>
        <p:nvSpPr>
          <p:cNvPr id="4" name="文字方塊 3">
            <a:extLst>
              <a:ext uri="{FF2B5EF4-FFF2-40B4-BE49-F238E27FC236}">
                <a16:creationId xmlns:a16="http://schemas.microsoft.com/office/drawing/2014/main" id="{4F321E3F-7105-40AB-AAB1-3BDB21FAA7A2}"/>
              </a:ext>
            </a:extLst>
          </p:cNvPr>
          <p:cNvSpPr txBox="1"/>
          <p:nvPr userDrawn="1"/>
        </p:nvSpPr>
        <p:spPr>
          <a:xfrm>
            <a:off x="-104395" y="3518966"/>
            <a:ext cx="5730044" cy="2308324"/>
          </a:xfrm>
          <a:prstGeom prst="rect">
            <a:avLst/>
          </a:prstGeom>
          <a:noFill/>
        </p:spPr>
        <p:txBody>
          <a:bodyPr wrap="square" rtlCol="0">
            <a:spAutoFit/>
          </a:bodyPr>
          <a:lstStyle/>
          <a:p>
            <a:pPr algn="ctr"/>
            <a:r>
              <a:rPr lang="en-US" altLang="zh-TW" sz="3600" spc="300">
                <a:solidFill>
                  <a:schemeClr val="tx1">
                    <a:lumMod val="75000"/>
                    <a:lumOff val="25000"/>
                  </a:schemeClr>
                </a:solidFill>
                <a:latin typeface="微軟正黑體" panose="020B0604030504040204" pitchFamily="34" charset="-120"/>
                <a:ea typeface="微軟正黑體" panose="020B0604030504040204" pitchFamily="34" charset="-120"/>
              </a:rPr>
              <a:t>2.5GbE </a:t>
            </a:r>
            <a:r>
              <a:rPr lang="zh-TW" altLang="en-US" sz="3600" spc="300">
                <a:solidFill>
                  <a:schemeClr val="tx1">
                    <a:lumMod val="75000"/>
                    <a:lumOff val="25000"/>
                  </a:schemeClr>
                </a:solidFill>
                <a:latin typeface="微軟正黑體" panose="020B0604030504040204" pitchFamily="34" charset="-120"/>
                <a:ea typeface="微軟正黑體" panose="020B0604030504040204" pitchFamily="34" charset="-120"/>
              </a:rPr>
              <a:t>超前部署</a:t>
            </a:r>
            <a:r>
              <a:rPr lang="en-US" altLang="zh-TW" sz="3600" spc="300">
                <a:solidFill>
                  <a:schemeClr val="tx1">
                    <a:lumMod val="75000"/>
                    <a:lumOff val="25000"/>
                  </a:schemeClr>
                </a:solidFill>
                <a:latin typeface="微軟正黑體" panose="020B0604030504040204" pitchFamily="34" charset="-120"/>
                <a:ea typeface="微軟正黑體" panose="020B0604030504040204" pitchFamily="34" charset="-120"/>
              </a:rPr>
              <a:t>! </a:t>
            </a:r>
            <a:br>
              <a:rPr lang="en-US" altLang="zh-TW" sz="3600" spc="30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3600" spc="300">
                <a:solidFill>
                  <a:schemeClr val="tx1">
                    <a:lumMod val="75000"/>
                    <a:lumOff val="25000"/>
                  </a:schemeClr>
                </a:solidFill>
                <a:latin typeface="微軟正黑體" panose="020B0604030504040204" pitchFamily="34" charset="-120"/>
                <a:ea typeface="微軟正黑體" panose="020B0604030504040204" pitchFamily="34" charset="-120"/>
              </a:rPr>
              <a:t>四核心、雙 </a:t>
            </a:r>
            <a:r>
              <a:rPr lang="en-US" altLang="zh-TW" sz="3600" spc="300">
                <a:solidFill>
                  <a:schemeClr val="tx1">
                    <a:lumMod val="75000"/>
                    <a:lumOff val="25000"/>
                  </a:schemeClr>
                </a:solidFill>
                <a:latin typeface="微軟正黑體" panose="020B0604030504040204" pitchFamily="34" charset="-120"/>
                <a:ea typeface="微軟正黑體" panose="020B0604030504040204" pitchFamily="34" charset="-120"/>
              </a:rPr>
              <a:t>2.5GbE </a:t>
            </a:r>
            <a:br>
              <a:rPr lang="en-US" altLang="zh-TW" sz="3600" spc="30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3600" spc="300">
                <a:solidFill>
                  <a:schemeClr val="tx1">
                    <a:lumMod val="75000"/>
                    <a:lumOff val="25000"/>
                  </a:schemeClr>
                </a:solidFill>
                <a:latin typeface="微軟正黑體" panose="020B0604030504040204" pitchFamily="34" charset="-120"/>
                <a:ea typeface="微軟正黑體" panose="020B0604030504040204" pitchFamily="34" charset="-120"/>
              </a:rPr>
              <a:t>機架式</a:t>
            </a:r>
            <a:r>
              <a:rPr lang="en-US" altLang="zh-TW" sz="3600" spc="300">
                <a:solidFill>
                  <a:schemeClr val="tx1">
                    <a:lumMod val="75000"/>
                    <a:lumOff val="25000"/>
                  </a:schemeClr>
                </a:solidFill>
                <a:latin typeface="微軟正黑體" panose="020B0604030504040204" pitchFamily="34" charset="-120"/>
                <a:ea typeface="微軟正黑體" panose="020B0604030504040204" pitchFamily="34" charset="-120"/>
              </a:rPr>
              <a:t>NAS</a:t>
            </a:r>
            <a:r>
              <a:rPr lang="zh-TW" altLang="en-US" sz="3600" spc="300">
                <a:solidFill>
                  <a:schemeClr val="tx1">
                    <a:lumMod val="75000"/>
                    <a:lumOff val="25000"/>
                  </a:schemeClr>
                </a:solidFill>
                <a:latin typeface="微軟正黑體" panose="020B0604030504040204" pitchFamily="34" charset="-120"/>
                <a:ea typeface="微軟正黑體" panose="020B0604030504040204" pitchFamily="34" charset="-120"/>
              </a:rPr>
              <a:t>，</a:t>
            </a:r>
            <a:br>
              <a:rPr lang="en-US" altLang="zh-TW" sz="3600" spc="30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3600" spc="300">
                <a:solidFill>
                  <a:schemeClr val="tx1">
                    <a:lumMod val="75000"/>
                    <a:lumOff val="25000"/>
                  </a:schemeClr>
                </a:solidFill>
                <a:latin typeface="微軟正黑體" panose="020B0604030504040204" pitchFamily="34" charset="-120"/>
                <a:ea typeface="微軟正黑體" panose="020B0604030504040204" pitchFamily="34" charset="-120"/>
              </a:rPr>
              <a:t>企業經濟實惠的投資選擇</a:t>
            </a:r>
          </a:p>
        </p:txBody>
      </p:sp>
      <p:pic>
        <p:nvPicPr>
          <p:cNvPr id="5" name="圖形 4">
            <a:extLst>
              <a:ext uri="{FF2B5EF4-FFF2-40B4-BE49-F238E27FC236}">
                <a16:creationId xmlns:a16="http://schemas.microsoft.com/office/drawing/2014/main" id="{945859ED-49C3-4531-AC68-F7AC6392AA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4000" y="1214507"/>
            <a:ext cx="2981325" cy="942975"/>
          </a:xfrm>
          <a:prstGeom prst="rect">
            <a:avLst/>
          </a:prstGeom>
        </p:spPr>
      </p:pic>
      <p:pic>
        <p:nvPicPr>
          <p:cNvPr id="6" name="圖形 5">
            <a:extLst>
              <a:ext uri="{FF2B5EF4-FFF2-40B4-BE49-F238E27FC236}">
                <a16:creationId xmlns:a16="http://schemas.microsoft.com/office/drawing/2014/main" id="{1AF31FA9-8D0E-4270-89D9-08D9C1BDD46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04822" y="281115"/>
            <a:ext cx="1211952" cy="223634"/>
          </a:xfrm>
          <a:prstGeom prst="rect">
            <a:avLst/>
          </a:prstGeom>
        </p:spPr>
      </p:pic>
      <p:sp>
        <p:nvSpPr>
          <p:cNvPr id="7" name="文字方塊 6">
            <a:extLst>
              <a:ext uri="{FF2B5EF4-FFF2-40B4-BE49-F238E27FC236}">
                <a16:creationId xmlns:a16="http://schemas.microsoft.com/office/drawing/2014/main" id="{D099875A-1F3E-467C-B0DE-534197877A0B}"/>
              </a:ext>
            </a:extLst>
          </p:cNvPr>
          <p:cNvSpPr txBox="1"/>
          <p:nvPr userDrawn="1"/>
        </p:nvSpPr>
        <p:spPr>
          <a:xfrm>
            <a:off x="1972942" y="6377947"/>
            <a:ext cx="8526893" cy="233141"/>
          </a:xfrm>
          <a:prstGeom prst="rect">
            <a:avLst/>
          </a:prstGeom>
          <a:noFill/>
        </p:spPr>
        <p:txBody>
          <a:bodyPr wrap="square" rtlCol="0">
            <a:spAutoFit/>
          </a:bodyPr>
          <a:lstStyle/>
          <a:p>
            <a:pPr algn="ctr" fontAlgn="base">
              <a:lnSpc>
                <a:spcPct val="150000"/>
              </a:lnSpc>
            </a:pPr>
            <a:r>
              <a:rPr lang="en-US" altLang="zh-TW" sz="700">
                <a:solidFill>
                  <a:schemeClr val="bg1">
                    <a:lumMod val="75000"/>
                  </a:schemeClr>
                </a:solidFill>
                <a:latin typeface="微軟正黑體" panose="020B0604030504040204" pitchFamily="34" charset="-120"/>
                <a:ea typeface="微軟正黑體" panose="020B0604030504040204" pitchFamily="34" charset="-120"/>
              </a:rPr>
              <a:t>©2020</a:t>
            </a:r>
            <a:r>
              <a:rPr lang="zh-TW" altLang="zh-TW" sz="700">
                <a:solidFill>
                  <a:schemeClr val="bg1">
                    <a:lumMod val="75000"/>
                  </a:schemeClr>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r>
              <a:rPr lang="en-US" altLang="zh-TW" sz="700">
                <a:solidFill>
                  <a:schemeClr val="bg1">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833662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6" y="0"/>
            <a:ext cx="12189628" cy="6857998"/>
          </a:xfrm>
          <a:prstGeom prst="rect">
            <a:avLst/>
          </a:prstGeom>
        </p:spPr>
      </p:pic>
    </p:spTree>
    <p:extLst>
      <p:ext uri="{BB962C8B-B14F-4D97-AF65-F5344CB8AC3E}">
        <p14:creationId xmlns:p14="http://schemas.microsoft.com/office/powerpoint/2010/main" val="3400740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3452F1A-FAA4-475A-A453-0CC4F93081B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640" y="3171"/>
            <a:ext cx="12180717" cy="6851653"/>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367937" y="121920"/>
            <a:ext cx="10515600" cy="1097280"/>
          </a:xfrm>
        </p:spPr>
        <p:txBody>
          <a:bodyPr>
            <a:normAutofit/>
          </a:bodyPr>
          <a:lstStyle>
            <a:lvl1pPr>
              <a:defRPr sz="5067" b="1">
                <a:solidFill>
                  <a:srgbClr val="E2CB9E"/>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283698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C77DD6E-FF87-41CC-BDE2-DCCEDCC4CE4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367937" y="121920"/>
            <a:ext cx="10515600" cy="1097280"/>
          </a:xfrm>
        </p:spPr>
        <p:txBody>
          <a:bodyPr>
            <a:normAutofit/>
          </a:bodyPr>
          <a:lstStyle>
            <a:lvl1pPr>
              <a:defRPr sz="5067"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959114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70" y="1886"/>
            <a:ext cx="12188645" cy="6856114"/>
          </a:xfrm>
          <a:prstGeom prst="rect">
            <a:avLst/>
          </a:prstGeom>
        </p:spPr>
      </p:pic>
    </p:spTree>
    <p:extLst>
      <p:ext uri="{BB962C8B-B14F-4D97-AF65-F5344CB8AC3E}">
        <p14:creationId xmlns:p14="http://schemas.microsoft.com/office/powerpoint/2010/main" val="969323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15"/>
        <p:cNvGrpSpPr/>
        <p:nvPr/>
      </p:nvGrpSpPr>
      <p:grpSpPr>
        <a:xfrm>
          <a:off x="0" y="0"/>
          <a:ext cx="0" cy="0"/>
          <a:chOff x="0" y="0"/>
          <a:chExt cx="0" cy="0"/>
        </a:xfrm>
      </p:grpSpPr>
      <p:sp>
        <p:nvSpPr>
          <p:cNvPr id="18" name="Shape 18"/>
          <p:cNvSpPr txBox="1">
            <a:spLocks noGrp="1"/>
          </p:cNvSpPr>
          <p:nvPr>
            <p:ph type="sldNum" idx="12"/>
          </p:nvPr>
        </p:nvSpPr>
        <p:spPr>
          <a:xfrm>
            <a:off x="11296610" y="6217621"/>
            <a:ext cx="731599"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9pPr>
          </a:lstStyle>
          <a:p>
            <a:pPr defTabSz="1219170"/>
            <a:fld id="{00000000-1234-1234-1234-123412341234}" type="slidenum">
              <a:rPr lang="en-US" kern="0" smtClean="0"/>
              <a:pPr defTabSz="1219170"/>
              <a:t>‹#›</a:t>
            </a:fld>
            <a:endParaRPr lang="en-US" kern="0"/>
          </a:p>
        </p:txBody>
      </p:sp>
      <p:sp>
        <p:nvSpPr>
          <p:cNvPr id="6" name="Shape 183"/>
          <p:cNvSpPr txBox="1">
            <a:spLocks noGrp="1"/>
          </p:cNvSpPr>
          <p:nvPr userDrawn="1">
            <p:ph type="title"/>
          </p:nvPr>
        </p:nvSpPr>
        <p:spPr>
          <a:xfrm>
            <a:off x="1" y="257040"/>
            <a:ext cx="12304889" cy="929749"/>
          </a:xfrm>
          <a:prstGeom prst="rect">
            <a:avLst/>
          </a:prstGeom>
          <a:noFill/>
          <a:ln>
            <a:noFill/>
          </a:ln>
        </p:spPr>
        <p:txBody>
          <a:bodyPr spcFirstLastPara="1" wrap="square" lIns="91425" tIns="91425" rIns="91425" bIns="91425" anchor="t" anchorCtr="0">
            <a:noAutofit/>
          </a:bodyPr>
          <a:lstStyle>
            <a:lvl1pPr algn="ctr">
              <a:defRPr b="1">
                <a:latin typeface="微軟正黑體" pitchFamily="34" charset="-120"/>
                <a:ea typeface="微軟正黑體" pitchFamily="34" charset="-120"/>
              </a:defRPr>
            </a:lvl1pPr>
          </a:lstStyle>
          <a:p>
            <a:pPr marL="0" marR="0" lvl="0" indent="0" algn="l" rtl="0">
              <a:lnSpc>
                <a:spcPct val="100000"/>
              </a:lnSpc>
              <a:spcBef>
                <a:spcPts val="0"/>
              </a:spcBef>
              <a:spcAft>
                <a:spcPts val="0"/>
              </a:spcAft>
              <a:buClr>
                <a:schemeClr val="dk1"/>
              </a:buClr>
              <a:buSzPts val="3200"/>
              <a:buFont typeface="Verdana"/>
              <a:buNone/>
            </a:pPr>
            <a:endParaRPr sz="5333" u="none" strike="noStrike" cap="none">
              <a:solidFill>
                <a:schemeClr val="lt1"/>
              </a:solidFill>
              <a:latin typeface="Microsoft JhengHei" panose="020B0604030504040204" pitchFamily="34" charset="-120"/>
              <a:ea typeface="Microsoft JhengHei" panose="020B0604030504040204" pitchFamily="34" charset="-120"/>
              <a:sym typeface="Arial"/>
            </a:endParaRPr>
          </a:p>
        </p:txBody>
      </p:sp>
    </p:spTree>
    <p:extLst>
      <p:ext uri="{BB962C8B-B14F-4D97-AF65-F5344CB8AC3E}">
        <p14:creationId xmlns:p14="http://schemas.microsoft.com/office/powerpoint/2010/main" val="199338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86" y="0"/>
            <a:ext cx="12189627" cy="6857997"/>
          </a:xfrm>
          <a:prstGeom prst="rect">
            <a:avLst/>
          </a:prstGeom>
        </p:spPr>
      </p:pic>
    </p:spTree>
    <p:extLst>
      <p:ext uri="{BB962C8B-B14F-4D97-AF65-F5344CB8AC3E}">
        <p14:creationId xmlns:p14="http://schemas.microsoft.com/office/powerpoint/2010/main" val="637599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469" y="0"/>
            <a:ext cx="12187060" cy="6857997"/>
          </a:xfrm>
          <a:prstGeom prst="rect">
            <a:avLst/>
          </a:prstGeom>
        </p:spPr>
      </p:pic>
    </p:spTree>
    <p:extLst>
      <p:ext uri="{BB962C8B-B14F-4D97-AF65-F5344CB8AC3E}">
        <p14:creationId xmlns:p14="http://schemas.microsoft.com/office/powerpoint/2010/main" val="3512374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86" y="0"/>
            <a:ext cx="12189627" cy="6857997"/>
          </a:xfrm>
          <a:prstGeom prst="rect">
            <a:avLst/>
          </a:prstGeom>
        </p:spPr>
      </p:pic>
    </p:spTree>
    <p:extLst>
      <p:ext uri="{BB962C8B-B14F-4D97-AF65-F5344CB8AC3E}">
        <p14:creationId xmlns:p14="http://schemas.microsoft.com/office/powerpoint/2010/main" val="3731571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703" y="0"/>
            <a:ext cx="12187060" cy="6857997"/>
          </a:xfrm>
          <a:prstGeom prst="rect">
            <a:avLst/>
          </a:prstGeom>
        </p:spPr>
      </p:pic>
    </p:spTree>
    <p:extLst>
      <p:ext uri="{BB962C8B-B14F-4D97-AF65-F5344CB8AC3E}">
        <p14:creationId xmlns:p14="http://schemas.microsoft.com/office/powerpoint/2010/main" val="3564438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20DE17E2-2F12-445B-891A-0C24AE8F9B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94FD0F4-79D8-4763-8757-9F4AEB073D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64BC6EF-7F0D-492A-A976-7BFBFB03AF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BFD0C-1A06-4465-9054-D2F2A0E640EC}" type="datetimeFigureOut">
              <a:rPr lang="zh-TW" altLang="en-US" smtClean="0"/>
              <a:t>2022/1/10</a:t>
            </a:fld>
            <a:endParaRPr lang="zh-TW" altLang="en-US"/>
          </a:p>
        </p:txBody>
      </p:sp>
      <p:sp>
        <p:nvSpPr>
          <p:cNvPr id="5" name="頁尾版面配置區 4">
            <a:extLst>
              <a:ext uri="{FF2B5EF4-FFF2-40B4-BE49-F238E27FC236}">
                <a16:creationId xmlns:a16="http://schemas.microsoft.com/office/drawing/2014/main" id="{379BC5CF-DA94-4FA9-AF6B-56CC17806E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E5A5C6D2-0103-4271-8A12-ADFC2D9D7E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C0000-AC7B-40AC-9151-C82C0D2E2EEE}" type="slidenum">
              <a:rPr lang="zh-TW" altLang="en-US" smtClean="0"/>
              <a:t>‹#›</a:t>
            </a:fld>
            <a:endParaRPr lang="zh-TW" altLang="en-US"/>
          </a:p>
        </p:txBody>
      </p:sp>
    </p:spTree>
    <p:extLst>
      <p:ext uri="{BB962C8B-B14F-4D97-AF65-F5344CB8AC3E}">
        <p14:creationId xmlns:p14="http://schemas.microsoft.com/office/powerpoint/2010/main" val="3762142924"/>
      </p:ext>
    </p:extLst>
  </p:cSld>
  <p:clrMap bg1="lt1" tx1="dk1" bg2="lt2" tx2="dk2" accent1="accent1" accent2="accent2" accent3="accent3" accent4="accent4" accent5="accent5" accent6="accent6" hlink="hlink" folHlink="folHlink"/>
  <p:sldLayoutIdLst>
    <p:sldLayoutId id="2147483667" r:id="rId1"/>
    <p:sldLayoutId id="2147483678" r:id="rId2"/>
    <p:sldLayoutId id="2147483674" r:id="rId3"/>
    <p:sldLayoutId id="2147483669" r:id="rId4"/>
    <p:sldLayoutId id="2147483675" r:id="rId5"/>
    <p:sldLayoutId id="2147483671" r:id="rId6"/>
    <p:sldLayoutId id="2147483680" r:id="rId7"/>
    <p:sldLayoutId id="2147483673" r:id="rId8"/>
    <p:sldLayoutId id="2147483679" r:id="rId9"/>
    <p:sldLayoutId id="2147483677" r:id="rId10"/>
    <p:sldLayoutId id="2147483681" r:id="rId11"/>
    <p:sldLayoutId id="2147483685" r:id="rId12"/>
    <p:sldLayoutId id="2147483670" r:id="rId13"/>
    <p:sldLayoutId id="2147483686" r:id="rId14"/>
    <p:sldLayoutId id="2147483687" r:id="rId15"/>
    <p:sldLayoutId id="2147483688" r:id="rId16"/>
    <p:sldLayoutId id="2147483762" r:id="rId17"/>
    <p:sldLayoutId id="2147483720" r:id="rId18"/>
    <p:sldLayoutId id="2147483721"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63"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20DE17E2-2F12-445B-891A-0C24AE8F9B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94FD0F4-79D8-4763-8757-9F4AEB073D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64BC6EF-7F0D-492A-A976-7BFBFB03AF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BFD0C-1A06-4465-9054-D2F2A0E640EC}" type="datetimeFigureOut">
              <a:rPr lang="zh-TW" altLang="en-US" smtClean="0"/>
              <a:t>2022/1/10</a:t>
            </a:fld>
            <a:endParaRPr lang="zh-TW" altLang="en-US"/>
          </a:p>
        </p:txBody>
      </p:sp>
      <p:sp>
        <p:nvSpPr>
          <p:cNvPr id="5" name="頁尾版面配置區 4">
            <a:extLst>
              <a:ext uri="{FF2B5EF4-FFF2-40B4-BE49-F238E27FC236}">
                <a16:creationId xmlns:a16="http://schemas.microsoft.com/office/drawing/2014/main" id="{379BC5CF-DA94-4FA9-AF6B-56CC17806E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E5A5C6D2-0103-4271-8A12-ADFC2D9D7E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C0000-AC7B-40AC-9151-C82C0D2E2EEE}" type="slidenum">
              <a:rPr lang="zh-TW" altLang="en-US" smtClean="0"/>
              <a:t>‹#›</a:t>
            </a:fld>
            <a:endParaRPr lang="zh-TW" altLang="en-US"/>
          </a:p>
        </p:txBody>
      </p:sp>
    </p:spTree>
    <p:extLst>
      <p:ext uri="{BB962C8B-B14F-4D97-AF65-F5344CB8AC3E}">
        <p14:creationId xmlns:p14="http://schemas.microsoft.com/office/powerpoint/2010/main" val="105478437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5.xml"/><Relationship Id="rId5" Type="http://schemas.openxmlformats.org/officeDocument/2006/relationships/image" Target="../media/image56.svg"/><Relationship Id="rId4" Type="http://schemas.openxmlformats.org/officeDocument/2006/relationships/image" Target="../media/image55.png"/></Relationships>
</file>

<file path=ppt/slides/_rels/slide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07.svg"/></Relationships>
</file>

<file path=ppt/slides/_rels/slide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8" Type="http://schemas.openxmlformats.org/officeDocument/2006/relationships/image" Target="../media/image113.tiff"/><Relationship Id="rId3" Type="http://schemas.openxmlformats.org/officeDocument/2006/relationships/image" Target="../media/image64.png"/><Relationship Id="rId7" Type="http://schemas.openxmlformats.org/officeDocument/2006/relationships/image" Target="../media/image112.tif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1.tiff"/><Relationship Id="rId5" Type="http://schemas.openxmlformats.org/officeDocument/2006/relationships/image" Target="../media/image110.tiff"/><Relationship Id="rId10" Type="http://schemas.openxmlformats.org/officeDocument/2006/relationships/image" Target="../media/image73.png"/><Relationship Id="rId4" Type="http://schemas.openxmlformats.org/officeDocument/2006/relationships/image" Target="../media/image109.tiff"/><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116.png"/></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17.tiff"/><Relationship Id="rId7" Type="http://schemas.openxmlformats.org/officeDocument/2006/relationships/image" Target="../media/image121.tiff"/><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120.tiff"/><Relationship Id="rId5" Type="http://schemas.openxmlformats.org/officeDocument/2006/relationships/image" Target="../media/image119.tiff"/><Relationship Id="rId10" Type="http://schemas.microsoft.com/office/2007/relationships/hdphoto" Target="../media/hdphoto2.wdp"/><Relationship Id="rId4" Type="http://schemas.openxmlformats.org/officeDocument/2006/relationships/image" Target="../media/image118.tiff"/><Relationship Id="rId9" Type="http://schemas.openxmlformats.org/officeDocument/2006/relationships/image" Target="../media/image122.png"/></Relationships>
</file>

<file path=ppt/slides/_rels/slide17.xml.rels><?xml version="1.0" encoding="UTF-8" standalone="yes"?>
<Relationships xmlns="http://schemas.openxmlformats.org/package/2006/relationships"><Relationship Id="rId8" Type="http://schemas.openxmlformats.org/officeDocument/2006/relationships/image" Target="../media/image127.tiff"/><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73.png"/><Relationship Id="rId4" Type="http://schemas.openxmlformats.org/officeDocument/2006/relationships/image" Target="../media/image124.png"/><Relationship Id="rId9" Type="http://schemas.openxmlformats.org/officeDocument/2006/relationships/image" Target="../media/image128.tiff"/></Relationships>
</file>

<file path=ppt/slides/_rels/slide18.xml.rels><?xml version="1.0" encoding="UTF-8" standalone="yes"?>
<Relationships xmlns="http://schemas.openxmlformats.org/package/2006/relationships"><Relationship Id="rId8" Type="http://schemas.openxmlformats.org/officeDocument/2006/relationships/image" Target="../media/image121.tiff"/><Relationship Id="rId3" Type="http://schemas.openxmlformats.org/officeDocument/2006/relationships/image" Target="../media/image108.png"/><Relationship Id="rId7" Type="http://schemas.openxmlformats.org/officeDocument/2006/relationships/image" Target="../media/image120.tif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8.tiff"/><Relationship Id="rId5" Type="http://schemas.openxmlformats.org/officeDocument/2006/relationships/image" Target="../media/image119.tiff"/><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42.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15.svg"/><Relationship Id="rId7" Type="http://schemas.openxmlformats.org/officeDocument/2006/relationships/image" Target="../media/image53.png"/><Relationship Id="rId12" Type="http://schemas.openxmlformats.org/officeDocument/2006/relationships/image" Target="../media/image61.svg"/><Relationship Id="rId2" Type="http://schemas.openxmlformats.org/officeDocument/2006/relationships/image" Target="../media/image14.png"/><Relationship Id="rId1" Type="http://schemas.openxmlformats.org/officeDocument/2006/relationships/slideLayout" Target="../slideLayouts/slideLayout39.xml"/><Relationship Id="rId6" Type="http://schemas.openxmlformats.org/officeDocument/2006/relationships/image" Target="../media/image59.png"/><Relationship Id="rId11" Type="http://schemas.openxmlformats.org/officeDocument/2006/relationships/image" Target="../media/image60.png"/><Relationship Id="rId5" Type="http://schemas.openxmlformats.org/officeDocument/2006/relationships/image" Target="../media/image58.svg"/><Relationship Id="rId10" Type="http://schemas.openxmlformats.org/officeDocument/2006/relationships/image" Target="../media/image56.svg"/><Relationship Id="rId4" Type="http://schemas.openxmlformats.org/officeDocument/2006/relationships/image" Target="../media/image57.png"/><Relationship Id="rId9" Type="http://schemas.openxmlformats.org/officeDocument/2006/relationships/image" Target="../media/image55.png"/></Relationships>
</file>

<file path=ppt/slides/_rels/slide2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5.svg"/><Relationship Id="rId7" Type="http://schemas.openxmlformats.org/officeDocument/2006/relationships/image" Target="../media/image60.png"/><Relationship Id="rId12" Type="http://schemas.openxmlformats.org/officeDocument/2006/relationships/image" Target="../media/image56.svg"/><Relationship Id="rId2" Type="http://schemas.openxmlformats.org/officeDocument/2006/relationships/image" Target="../media/image14.png"/><Relationship Id="rId1" Type="http://schemas.openxmlformats.org/officeDocument/2006/relationships/slideLayout" Target="../slideLayouts/slideLayout39.xml"/><Relationship Id="rId6" Type="http://schemas.openxmlformats.org/officeDocument/2006/relationships/image" Target="../media/image59.png"/><Relationship Id="rId11" Type="http://schemas.openxmlformats.org/officeDocument/2006/relationships/image" Target="../media/image55.png"/><Relationship Id="rId5" Type="http://schemas.openxmlformats.org/officeDocument/2006/relationships/image" Target="../media/image58.svg"/><Relationship Id="rId10" Type="http://schemas.openxmlformats.org/officeDocument/2006/relationships/image" Target="../media/image54.svg"/><Relationship Id="rId4" Type="http://schemas.openxmlformats.org/officeDocument/2006/relationships/image" Target="../media/image57.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4.png"/><Relationship Id="rId7" Type="http://schemas.openxmlformats.org/officeDocument/2006/relationships/image" Target="../media/image1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2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64.png"/><Relationship Id="rId4" Type="http://schemas.openxmlformats.org/officeDocument/2006/relationships/image" Target="../media/image135.png"/></Relationships>
</file>

<file path=ppt/slides/_rels/slide23.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64.png"/><Relationship Id="rId3" Type="http://schemas.openxmlformats.org/officeDocument/2006/relationships/image" Target="../media/image137.png"/><Relationship Id="rId7" Type="http://schemas.openxmlformats.org/officeDocument/2006/relationships/image" Target="../media/image141.svg"/><Relationship Id="rId12" Type="http://schemas.openxmlformats.org/officeDocument/2006/relationships/image" Target="../media/image14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0.png"/><Relationship Id="rId11" Type="http://schemas.openxmlformats.org/officeDocument/2006/relationships/image" Target="../media/image144.png"/><Relationship Id="rId5" Type="http://schemas.openxmlformats.org/officeDocument/2006/relationships/image" Target="../media/image139.png"/><Relationship Id="rId10" Type="http://schemas.microsoft.com/office/2007/relationships/hdphoto" Target="../media/hdphoto3.wdp"/><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46.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hdphoto" Target="../media/hdphoto2.wdp"/><Relationship Id="rId7" Type="http://schemas.openxmlformats.org/officeDocument/2006/relationships/image" Target="../media/image149.png"/><Relationship Id="rId2" Type="http://schemas.openxmlformats.org/officeDocument/2006/relationships/image" Target="../media/image122.png"/><Relationship Id="rId1" Type="http://schemas.openxmlformats.org/officeDocument/2006/relationships/slideLayout" Target="../slideLayouts/slideLayout1.xml"/><Relationship Id="rId6" Type="http://schemas.openxmlformats.org/officeDocument/2006/relationships/image" Target="../media/image148.png"/><Relationship Id="rId5" Type="http://schemas.openxmlformats.org/officeDocument/2006/relationships/hyperlink" Target="https://www.qnap.com/go/qvr-nas-selector" TargetMode="External"/><Relationship Id="rId4" Type="http://schemas.openxmlformats.org/officeDocument/2006/relationships/image" Target="../media/image147.png"/><Relationship Id="rId9" Type="http://schemas.openxmlformats.org/officeDocument/2006/relationships/image" Target="../media/image150.png"/></Relationships>
</file>

<file path=ppt/slides/_rels/slide2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 Id="rId5" Type="http://schemas.openxmlformats.org/officeDocument/2006/relationships/image" Target="../media/image136.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53.png"/><Relationship Id="rId7" Type="http://schemas.openxmlformats.org/officeDocument/2006/relationships/image" Target="../media/image156.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155.png"/><Relationship Id="rId5" Type="http://schemas.openxmlformats.org/officeDocument/2006/relationships/image" Target="../media/image154.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3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7.png"/><Relationship Id="rId5" Type="http://schemas.microsoft.com/office/2007/relationships/hdphoto" Target="../media/hdphoto2.wdp"/><Relationship Id="rId4" Type="http://schemas.openxmlformats.org/officeDocument/2006/relationships/image" Target="../media/image122.png"/></Relationships>
</file>

<file path=ppt/slides/_rels/slide29.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3" Type="http://schemas.openxmlformats.org/officeDocument/2006/relationships/image" Target="../media/image73.png"/><Relationship Id="rId7" Type="http://schemas.openxmlformats.org/officeDocument/2006/relationships/image" Target="../media/image161.png"/><Relationship Id="rId12" Type="http://schemas.openxmlformats.org/officeDocument/2006/relationships/image" Target="../media/image16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5" Type="http://schemas.openxmlformats.org/officeDocument/2006/relationships/image" Target="../media/image16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png"/></Relationships>
</file>

<file path=ppt/slides/_rels/slide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oleObject" Target="../embeddings/oleObject1.bin"/><Relationship Id="rId3" Type="http://schemas.openxmlformats.org/officeDocument/2006/relationships/notesSlide" Target="../notesSlides/notesSlide1.xml"/><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2.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62.wmf"/></Relationships>
</file>

<file path=ppt/slides/_rels/slide30.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73.png"/><Relationship Id="rId7" Type="http://schemas.openxmlformats.org/officeDocument/2006/relationships/image" Target="../media/image17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36.png"/><Relationship Id="rId9" Type="http://schemas.openxmlformats.org/officeDocument/2006/relationships/image" Target="../media/image174.svg"/></Relationships>
</file>

<file path=ppt/slides/_rels/slide31.xml.rels><?xml version="1.0" encoding="UTF-8" standalone="yes"?>
<Relationships xmlns="http://schemas.openxmlformats.org/package/2006/relationships"><Relationship Id="rId8" Type="http://schemas.openxmlformats.org/officeDocument/2006/relationships/image" Target="../media/image180.svg"/><Relationship Id="rId13" Type="http://schemas.openxmlformats.org/officeDocument/2006/relationships/image" Target="../media/image185.png"/><Relationship Id="rId18" Type="http://schemas.openxmlformats.org/officeDocument/2006/relationships/image" Target="../media/image190.png"/><Relationship Id="rId3" Type="http://schemas.openxmlformats.org/officeDocument/2006/relationships/image" Target="../media/image175.png"/><Relationship Id="rId21" Type="http://schemas.openxmlformats.org/officeDocument/2006/relationships/image" Target="../media/image193.svg"/><Relationship Id="rId7" Type="http://schemas.openxmlformats.org/officeDocument/2006/relationships/image" Target="../media/image179.png"/><Relationship Id="rId12" Type="http://schemas.openxmlformats.org/officeDocument/2006/relationships/image" Target="../media/image184.svg"/><Relationship Id="rId17" Type="http://schemas.openxmlformats.org/officeDocument/2006/relationships/image" Target="../media/image189.png"/><Relationship Id="rId2" Type="http://schemas.openxmlformats.org/officeDocument/2006/relationships/notesSlide" Target="../notesSlides/notesSlide18.xml"/><Relationship Id="rId16" Type="http://schemas.openxmlformats.org/officeDocument/2006/relationships/image" Target="../media/image188.svg"/><Relationship Id="rId20" Type="http://schemas.openxmlformats.org/officeDocument/2006/relationships/image" Target="../media/image192.png"/><Relationship Id="rId1" Type="http://schemas.openxmlformats.org/officeDocument/2006/relationships/slideLayout" Target="../slideLayouts/slideLayout1.xml"/><Relationship Id="rId6" Type="http://schemas.openxmlformats.org/officeDocument/2006/relationships/image" Target="../media/image178.svg"/><Relationship Id="rId11" Type="http://schemas.openxmlformats.org/officeDocument/2006/relationships/image" Target="../media/image183.png"/><Relationship Id="rId5" Type="http://schemas.openxmlformats.org/officeDocument/2006/relationships/image" Target="../media/image177.png"/><Relationship Id="rId15" Type="http://schemas.openxmlformats.org/officeDocument/2006/relationships/image" Target="../media/image187.png"/><Relationship Id="rId23" Type="http://schemas.openxmlformats.org/officeDocument/2006/relationships/image" Target="../media/image195.png"/><Relationship Id="rId10" Type="http://schemas.openxmlformats.org/officeDocument/2006/relationships/image" Target="../media/image182.svg"/><Relationship Id="rId19" Type="http://schemas.openxmlformats.org/officeDocument/2006/relationships/image" Target="../media/image191.svg"/><Relationship Id="rId4" Type="http://schemas.openxmlformats.org/officeDocument/2006/relationships/image" Target="../media/image176.svg"/><Relationship Id="rId9" Type="http://schemas.openxmlformats.org/officeDocument/2006/relationships/image" Target="../media/image181.png"/><Relationship Id="rId14" Type="http://schemas.openxmlformats.org/officeDocument/2006/relationships/image" Target="../media/image186.svg"/><Relationship Id="rId22" Type="http://schemas.openxmlformats.org/officeDocument/2006/relationships/image" Target="../media/image194.png"/></Relationships>
</file>

<file path=ppt/slides/_rels/slide3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9.xml"/><Relationship Id="rId1" Type="http://schemas.openxmlformats.org/officeDocument/2006/relationships/slideLayout" Target="../slideLayouts/slideLayout32.xml"/><Relationship Id="rId5" Type="http://schemas.openxmlformats.org/officeDocument/2006/relationships/image" Target="../media/image198.svg"/><Relationship Id="rId4" Type="http://schemas.openxmlformats.org/officeDocument/2006/relationships/image" Target="../media/image197.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7" Type="http://schemas.microsoft.com/office/2007/relationships/hdphoto" Target="../media/hdphoto5.wdp"/><Relationship Id="rId2" Type="http://schemas.openxmlformats.org/officeDocument/2006/relationships/image" Target="../media/image73.png"/><Relationship Id="rId1" Type="http://schemas.openxmlformats.org/officeDocument/2006/relationships/slideLayout" Target="../slideLayouts/slideLayout29.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3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3.png"/><Relationship Id="rId7" Type="http://schemas.openxmlformats.org/officeDocument/2006/relationships/image" Target="../media/image201.png"/><Relationship Id="rId2" Type="http://schemas.openxmlformats.org/officeDocument/2006/relationships/image" Target="../media/image136.png"/><Relationship Id="rId1" Type="http://schemas.openxmlformats.org/officeDocument/2006/relationships/slideLayout" Target="../slideLayouts/slideLayout29.xml"/><Relationship Id="rId6" Type="http://schemas.openxmlformats.org/officeDocument/2006/relationships/image" Target="../media/image200.png"/><Relationship Id="rId5" Type="http://schemas.openxmlformats.org/officeDocument/2006/relationships/image" Target="../media/image203.png"/><Relationship Id="rId4" Type="http://schemas.openxmlformats.org/officeDocument/2006/relationships/image" Target="../media/image202.png"/></Relationships>
</file>

<file path=ppt/slides/_rels/slide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8.xml"/><Relationship Id="rId5" Type="http://schemas.openxmlformats.org/officeDocument/2006/relationships/image" Target="../media/image56.sv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79.svg"/></Relationships>
</file>

<file path=ppt/slides/_rels/slide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83.sv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svg"/></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73.png"/><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png"/><Relationship Id="rId9"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圖形 1">
            <a:extLst>
              <a:ext uri="{FF2B5EF4-FFF2-40B4-BE49-F238E27FC236}">
                <a16:creationId xmlns:a16="http://schemas.microsoft.com/office/drawing/2014/main" id="{DED5375C-5CED-4B79-9958-B785E51C5AAC}"/>
              </a:ext>
            </a:extLst>
          </p:cNvPr>
          <p:cNvPicPr>
            <a:picLocks noChangeAspect="1"/>
          </p:cNvPicPr>
          <p:nvPr/>
        </p:nvPicPr>
        <p:blipFill>
          <a:blip r:embed="rId2">
            <a:alphaModFix amt="80000"/>
            <a:extLst>
              <a:ext uri="{96DAC541-7B7A-43D3-8B79-37D633B846F1}">
                <asvg:svgBlip xmlns:asvg="http://schemas.microsoft.com/office/drawing/2016/SVG/main" r:embed="rId3"/>
              </a:ext>
            </a:extLst>
          </a:blip>
          <a:stretch>
            <a:fillRect/>
          </a:stretch>
        </p:blipFill>
        <p:spPr>
          <a:xfrm>
            <a:off x="2091151" y="4591603"/>
            <a:ext cx="1849602" cy="216620"/>
          </a:xfrm>
          <a:prstGeom prst="rect">
            <a:avLst/>
          </a:prstGeom>
        </p:spPr>
      </p:pic>
      <p:pic>
        <p:nvPicPr>
          <p:cNvPr id="3" name="圖形 2">
            <a:extLst>
              <a:ext uri="{FF2B5EF4-FFF2-40B4-BE49-F238E27FC236}">
                <a16:creationId xmlns:a16="http://schemas.microsoft.com/office/drawing/2014/main" id="{65F1A575-93A1-4C13-8732-54C619E1C8D4}"/>
              </a:ext>
            </a:extLst>
          </p:cNvPr>
          <p:cNvPicPr>
            <a:picLocks noChangeAspect="1"/>
          </p:cNvPicPr>
          <p:nvPr/>
        </p:nvPicPr>
        <p:blipFill>
          <a:blip r:embed="rId4">
            <a:alphaModFix amt="80000"/>
            <a:extLst>
              <a:ext uri="{96DAC541-7B7A-43D3-8B79-37D633B846F1}">
                <asvg:svgBlip xmlns:asvg="http://schemas.microsoft.com/office/drawing/2016/SVG/main" r:embed="rId5"/>
              </a:ext>
            </a:extLst>
          </a:blip>
          <a:stretch>
            <a:fillRect/>
          </a:stretch>
        </p:blipFill>
        <p:spPr>
          <a:xfrm>
            <a:off x="8095476" y="5437467"/>
            <a:ext cx="708181" cy="216620"/>
          </a:xfrm>
          <a:prstGeom prst="rect">
            <a:avLst/>
          </a:prstGeom>
        </p:spPr>
      </p:pic>
    </p:spTree>
    <p:extLst>
      <p:ext uri="{BB962C8B-B14F-4D97-AF65-F5344CB8AC3E}">
        <p14:creationId xmlns:p14="http://schemas.microsoft.com/office/powerpoint/2010/main" val="4010939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5" name="Shape 149" descr="1_Qtier-01-01.png">
            <a:extLst>
              <a:ext uri="{FF2B5EF4-FFF2-40B4-BE49-F238E27FC236}">
                <a16:creationId xmlns:a16="http://schemas.microsoft.com/office/drawing/2014/main" id="{BB477602-8D87-4EB9-9C5E-75CC127DCDB2}"/>
              </a:ext>
            </a:extLst>
          </p:cNvPr>
          <p:cNvPicPr preferRelativeResize="0"/>
          <p:nvPr/>
        </p:nvPicPr>
        <p:blipFill rotWithShape="1">
          <a:blip r:embed="rId3" cstate="print">
            <a:alphaModFix/>
            <a:extLst>
              <a:ext uri="{BEBA8EAE-BF5A-486C-A8C5-ECC9F3942E4B}">
                <a14:imgProps xmlns:a14="http://schemas.microsoft.com/office/drawing/2010/main">
                  <a14:imgLayer r:embed="rId4">
                    <a14:imgEffect>
                      <a14:saturation sat="183000"/>
                    </a14:imgEffect>
                    <a14:imgEffect>
                      <a14:brightnessContrast bright="3000" contrast="38000"/>
                    </a14:imgEffect>
                  </a14:imgLayer>
                </a14:imgProps>
              </a:ext>
            </a:extLst>
          </a:blip>
          <a:srcRect t="31814" r="62106" b="38154"/>
          <a:stretch/>
        </p:blipFill>
        <p:spPr>
          <a:xfrm>
            <a:off x="6454931" y="4984045"/>
            <a:ext cx="2943731" cy="1639287"/>
          </a:xfrm>
          <a:prstGeom prst="rect">
            <a:avLst/>
          </a:prstGeom>
          <a:noFill/>
          <a:ln>
            <a:noFill/>
          </a:ln>
          <a:effectLst>
            <a:outerShdw blurRad="431800" dist="177800" dir="4140000" algn="ctr" rotWithShape="0">
              <a:srgbClr val="000000">
                <a:alpha val="25000"/>
              </a:srgbClr>
            </a:outerShdw>
          </a:effectLst>
        </p:spPr>
      </p:pic>
      <p:pic>
        <p:nvPicPr>
          <p:cNvPr id="26" name="Shape 149" descr="1_Qtier-01-01.png">
            <a:extLst>
              <a:ext uri="{FF2B5EF4-FFF2-40B4-BE49-F238E27FC236}">
                <a16:creationId xmlns:a16="http://schemas.microsoft.com/office/drawing/2014/main" id="{417844C2-4226-4EED-ABF9-8F8BF2BD2DE9}"/>
              </a:ext>
            </a:extLst>
          </p:cNvPr>
          <p:cNvPicPr preferRelativeResize="0"/>
          <p:nvPr/>
        </p:nvPicPr>
        <p:blipFill rotWithShape="1">
          <a:blip r:embed="rId3" cstate="print">
            <a:alphaModFix/>
            <a:extLst>
              <a:ext uri="{BEBA8EAE-BF5A-486C-A8C5-ECC9F3942E4B}">
                <a14:imgProps xmlns:a14="http://schemas.microsoft.com/office/drawing/2010/main">
                  <a14:imgLayer r:embed="rId4">
                    <a14:imgEffect>
                      <a14:saturation sat="183000"/>
                    </a14:imgEffect>
                    <a14:imgEffect>
                      <a14:brightnessContrast bright="3000" contrast="38000"/>
                    </a14:imgEffect>
                  </a14:imgLayer>
                </a14:imgProps>
              </a:ext>
            </a:extLst>
          </a:blip>
          <a:srcRect t="36440" r="62106" b="38154"/>
          <a:stretch/>
        </p:blipFill>
        <p:spPr>
          <a:xfrm>
            <a:off x="8815823" y="3258716"/>
            <a:ext cx="2943731" cy="1386765"/>
          </a:xfrm>
          <a:prstGeom prst="rect">
            <a:avLst/>
          </a:prstGeom>
          <a:noFill/>
          <a:ln>
            <a:noFill/>
          </a:ln>
          <a:effectLst>
            <a:outerShdw blurRad="431800" dist="177800" dir="4140000" algn="ctr" rotWithShape="0">
              <a:srgbClr val="000000">
                <a:alpha val="25000"/>
              </a:srgbClr>
            </a:outerShdw>
          </a:effectLst>
        </p:spPr>
      </p:pic>
      <p:pic>
        <p:nvPicPr>
          <p:cNvPr id="27" name="Shape 149" descr="1_Qtier-01-01.png">
            <a:extLst>
              <a:ext uri="{FF2B5EF4-FFF2-40B4-BE49-F238E27FC236}">
                <a16:creationId xmlns:a16="http://schemas.microsoft.com/office/drawing/2014/main" id="{0938310D-146A-49A9-8C21-488ADBA624C4}"/>
              </a:ext>
            </a:extLst>
          </p:cNvPr>
          <p:cNvPicPr preferRelativeResize="0"/>
          <p:nvPr/>
        </p:nvPicPr>
        <p:blipFill rotWithShape="1">
          <a:blip r:embed="rId3" cstate="print">
            <a:alphaModFix/>
            <a:extLst>
              <a:ext uri="{BEBA8EAE-BF5A-486C-A8C5-ECC9F3942E4B}">
                <a14:imgProps xmlns:a14="http://schemas.microsoft.com/office/drawing/2010/main">
                  <a14:imgLayer r:embed="rId4">
                    <a14:imgEffect>
                      <a14:saturation sat="183000"/>
                    </a14:imgEffect>
                    <a14:imgEffect>
                      <a14:brightnessContrast bright="3000" contrast="38000"/>
                    </a14:imgEffect>
                  </a14:imgLayer>
                </a14:imgProps>
              </a:ext>
            </a:extLst>
          </a:blip>
          <a:srcRect t="31814" r="62106" b="38154"/>
          <a:stretch/>
        </p:blipFill>
        <p:spPr>
          <a:xfrm>
            <a:off x="6416254" y="1586387"/>
            <a:ext cx="2943731" cy="1639287"/>
          </a:xfrm>
          <a:prstGeom prst="rect">
            <a:avLst/>
          </a:prstGeom>
          <a:noFill/>
          <a:ln>
            <a:noFill/>
          </a:ln>
          <a:effectLst>
            <a:outerShdw blurRad="431800" dist="177800" dir="4140000" algn="ctr" rotWithShape="0">
              <a:srgbClr val="000000">
                <a:alpha val="25000"/>
              </a:srgbClr>
            </a:outerShdw>
          </a:effectLst>
        </p:spPr>
      </p:pic>
      <p:pic>
        <p:nvPicPr>
          <p:cNvPr id="28" name="Shape 149" descr="1_Qtier-01-01.png">
            <a:extLst>
              <a:ext uri="{FF2B5EF4-FFF2-40B4-BE49-F238E27FC236}">
                <a16:creationId xmlns:a16="http://schemas.microsoft.com/office/drawing/2014/main" id="{FA3CEFE3-A12C-4F0B-9EC5-165599010268}"/>
              </a:ext>
            </a:extLst>
          </p:cNvPr>
          <p:cNvPicPr preferRelativeResize="0"/>
          <p:nvPr/>
        </p:nvPicPr>
        <p:blipFill rotWithShape="1">
          <a:blip r:embed="rId3" cstate="print">
            <a:alphaModFix/>
            <a:extLst>
              <a:ext uri="{BEBA8EAE-BF5A-486C-A8C5-ECC9F3942E4B}">
                <a14:imgProps xmlns:a14="http://schemas.microsoft.com/office/drawing/2010/main">
                  <a14:imgLayer r:embed="rId4">
                    <a14:imgEffect>
                      <a14:saturation sat="183000"/>
                    </a14:imgEffect>
                    <a14:imgEffect>
                      <a14:brightnessContrast bright="3000" contrast="38000"/>
                    </a14:imgEffect>
                  </a14:imgLayer>
                </a14:imgProps>
              </a:ext>
            </a:extLst>
          </a:blip>
          <a:srcRect t="31814" r="62106" b="38154"/>
          <a:stretch/>
        </p:blipFill>
        <p:spPr>
          <a:xfrm>
            <a:off x="4147265" y="2974685"/>
            <a:ext cx="2943731" cy="1639287"/>
          </a:xfrm>
          <a:prstGeom prst="rect">
            <a:avLst/>
          </a:prstGeom>
          <a:noFill/>
          <a:ln>
            <a:noFill/>
          </a:ln>
          <a:effectLst>
            <a:outerShdw blurRad="431800" dist="177800" dir="4140000" algn="ctr" rotWithShape="0">
              <a:srgbClr val="000000">
                <a:alpha val="25000"/>
              </a:srgbClr>
            </a:outerShdw>
          </a:effectLst>
        </p:spPr>
      </p:pic>
      <p:sp>
        <p:nvSpPr>
          <p:cNvPr id="35" name="Shape 448"/>
          <p:cNvSpPr txBox="1"/>
          <p:nvPr/>
        </p:nvSpPr>
        <p:spPr>
          <a:xfrm>
            <a:off x="488381" y="1955042"/>
            <a:ext cx="3496997" cy="4507083"/>
          </a:xfrm>
          <a:prstGeom prst="rect">
            <a:avLst/>
          </a:prstGeom>
          <a:noFill/>
          <a:ln>
            <a:noFill/>
          </a:ln>
        </p:spPr>
        <p:txBody>
          <a:bodyPr wrap="square" lIns="91400" tIns="45667" rIns="91400" bIns="45667" anchor="t" anchorCtr="0">
            <a:noAutofit/>
          </a:bodyPr>
          <a:lstStyle/>
          <a:p>
            <a:pPr marL="357708" indent="-256111" defTabSz="1219170">
              <a:lnSpc>
                <a:spcPts val="2667"/>
              </a:lnSpc>
              <a:spcBef>
                <a:spcPts val="2000"/>
              </a:spcBef>
              <a:buClr>
                <a:srgbClr val="044981"/>
              </a:buClr>
              <a:buSzPct val="100000"/>
              <a:buFont typeface="Arial" panose="020B0604020202020204" pitchFamily="34" charset="0"/>
              <a:buChar char="•"/>
            </a:pPr>
            <a:r>
              <a:rPr lang="zh-TW" altLang="en-US" sz="1867" kern="0" dirty="0">
                <a:solidFill>
                  <a:srgbClr val="000000">
                    <a:lumMod val="85000"/>
                    <a:lumOff val="15000"/>
                  </a:srgbClr>
                </a:solidFill>
                <a:cs typeface="+mn-ea"/>
                <a:sym typeface="+mn-lt"/>
              </a:rPr>
              <a:t>QNAP </a:t>
            </a:r>
            <a:r>
              <a:rPr lang="en-US" altLang="zh-TW" sz="1867" kern="0" dirty="0">
                <a:solidFill>
                  <a:srgbClr val="000000">
                    <a:lumMod val="85000"/>
                    <a:lumOff val="15000"/>
                  </a:srgbClr>
                </a:solidFill>
                <a:cs typeface="+mn-ea"/>
                <a:sym typeface="+mn-lt"/>
              </a:rPr>
              <a:t>NAS </a:t>
            </a:r>
            <a:r>
              <a:rPr lang="zh-TW" altLang="en-US" sz="1867" kern="0" dirty="0">
                <a:solidFill>
                  <a:srgbClr val="000000">
                    <a:lumMod val="85000"/>
                    <a:lumOff val="15000"/>
                  </a:srgbClr>
                </a:solidFill>
                <a:cs typeface="+mn-ea"/>
                <a:sym typeface="+mn-lt"/>
              </a:rPr>
              <a:t>allows the combination of SSD and HDD RAID into the same pool and migrate data automatically based on accessing pattern.</a:t>
            </a:r>
            <a:endParaRPr lang="en-US" altLang="zh-TW" sz="1867" kern="0" dirty="0">
              <a:solidFill>
                <a:srgbClr val="000000">
                  <a:lumMod val="85000"/>
                  <a:lumOff val="15000"/>
                </a:srgbClr>
              </a:solidFill>
              <a:cs typeface="+mn-ea"/>
              <a:sym typeface="+mn-lt"/>
            </a:endParaRPr>
          </a:p>
          <a:p>
            <a:pPr marL="357708" indent="-256111" defTabSz="1219170">
              <a:lnSpc>
                <a:spcPts val="1000"/>
              </a:lnSpc>
              <a:spcBef>
                <a:spcPts val="200"/>
              </a:spcBef>
              <a:buClr>
                <a:srgbClr val="044981"/>
              </a:buClr>
              <a:buSzPct val="100000"/>
              <a:buFont typeface="Arial" panose="020B0604020202020204" pitchFamily="34" charset="0"/>
              <a:buChar char="•"/>
            </a:pPr>
            <a:endParaRPr lang="en-US" altLang="zh-TW" sz="300" kern="0" dirty="0">
              <a:solidFill>
                <a:srgbClr val="000000">
                  <a:lumMod val="85000"/>
                  <a:lumOff val="15000"/>
                </a:srgbClr>
              </a:solidFill>
              <a:cs typeface="+mn-ea"/>
              <a:sym typeface="+mn-lt"/>
            </a:endParaRPr>
          </a:p>
          <a:p>
            <a:pPr marL="357708" indent="-256111" defTabSz="1219170">
              <a:lnSpc>
                <a:spcPts val="2667"/>
              </a:lnSpc>
              <a:spcBef>
                <a:spcPts val="1600"/>
              </a:spcBef>
              <a:buClr>
                <a:srgbClr val="044981"/>
              </a:buClr>
              <a:buSzPct val="100000"/>
              <a:buFont typeface="Arial" panose="020B0604020202020204" pitchFamily="34" charset="0"/>
              <a:buChar char="•"/>
            </a:pPr>
            <a:r>
              <a:rPr lang="zh-TW" altLang="en-US" sz="1867" kern="0" dirty="0">
                <a:solidFill>
                  <a:srgbClr val="000000">
                    <a:lumMod val="85000"/>
                    <a:lumOff val="15000"/>
                  </a:srgbClr>
                </a:solidFill>
                <a:cs typeface="+mn-ea"/>
                <a:sym typeface="+mn-lt"/>
              </a:rPr>
              <a:t>Provide higher capacity as SSD</a:t>
            </a:r>
            <a:r>
              <a:rPr lang="en-US" altLang="zh-TW" sz="1867" kern="0" dirty="0">
                <a:solidFill>
                  <a:srgbClr val="000000">
                    <a:lumMod val="85000"/>
                    <a:lumOff val="15000"/>
                  </a:srgbClr>
                </a:solidFill>
                <a:cs typeface="+mn-ea"/>
                <a:sym typeface="+mn-lt"/>
              </a:rPr>
              <a:t>s</a:t>
            </a:r>
            <a:r>
              <a:rPr lang="zh-TW" altLang="en-US" sz="1867" kern="0" dirty="0">
                <a:solidFill>
                  <a:srgbClr val="000000">
                    <a:lumMod val="85000"/>
                    <a:lumOff val="15000"/>
                  </a:srgbClr>
                </a:solidFill>
                <a:cs typeface="+mn-ea"/>
                <a:sym typeface="+mn-lt"/>
              </a:rPr>
              <a:t> can be used to store data</a:t>
            </a:r>
          </a:p>
        </p:txBody>
      </p:sp>
      <p:sp>
        <p:nvSpPr>
          <p:cNvPr id="2" name="標題 1">
            <a:extLst>
              <a:ext uri="{FF2B5EF4-FFF2-40B4-BE49-F238E27FC236}">
                <a16:creationId xmlns:a16="http://schemas.microsoft.com/office/drawing/2014/main" id="{464C0BA5-74C5-406B-89B0-E17EB609DFED}"/>
              </a:ext>
            </a:extLst>
          </p:cNvPr>
          <p:cNvSpPr>
            <a:spLocks noGrp="1"/>
          </p:cNvSpPr>
          <p:nvPr>
            <p:ph type="title"/>
          </p:nvPr>
        </p:nvSpPr>
        <p:spPr>
          <a:xfrm>
            <a:off x="0" y="64666"/>
            <a:ext cx="12192000" cy="1378562"/>
          </a:xfrm>
        </p:spPr>
        <p:txBody>
          <a:bodyPr>
            <a:normAutofit/>
          </a:bodyPr>
          <a:lstStyle/>
          <a:p>
            <a:pPr>
              <a:lnSpc>
                <a:spcPts val="4000"/>
              </a:lnSpc>
            </a:pPr>
            <a:r>
              <a:rPr lang="en-US" altLang="zh-TW" sz="3800" dirty="0" err="1">
                <a:latin typeface="+mn-lt"/>
                <a:ea typeface="+mn-ea"/>
                <a:cs typeface="+mn-ea"/>
                <a:sym typeface="+mn-lt"/>
              </a:rPr>
              <a:t>Qtier</a:t>
            </a:r>
            <a:r>
              <a:rPr lang="en-US" altLang="zh-TW" sz="3800" dirty="0">
                <a:latin typeface="+mn-lt"/>
                <a:ea typeface="+mn-ea"/>
                <a:cs typeface="+mn-ea"/>
                <a:sym typeface="+mn-lt"/>
              </a:rPr>
              <a:t> (Auto-Tiering) </a:t>
            </a:r>
            <a:br>
              <a:rPr lang="en-US" altLang="zh-TW" sz="3800" dirty="0">
                <a:latin typeface="+mn-lt"/>
                <a:ea typeface="+mn-ea"/>
                <a:cs typeface="+mn-ea"/>
                <a:sym typeface="+mn-lt"/>
              </a:rPr>
            </a:br>
            <a:r>
              <a:rPr lang="en-US" altLang="zh-TW" sz="3800" dirty="0">
                <a:latin typeface="+mn-lt"/>
                <a:ea typeface="+mn-ea"/>
                <a:cs typeface="+mn-ea"/>
                <a:sym typeface="+mn-lt"/>
              </a:rPr>
              <a:t>combines performance &amp; capacity</a:t>
            </a:r>
            <a:endParaRPr lang="zh-TW" altLang="en-US" sz="3800" dirty="0">
              <a:latin typeface="+mn-lt"/>
              <a:ea typeface="+mn-ea"/>
              <a:cs typeface="+mn-ea"/>
              <a:sym typeface="+mn-lt"/>
            </a:endParaRPr>
          </a:p>
        </p:txBody>
      </p:sp>
      <p:pic>
        <p:nvPicPr>
          <p:cNvPr id="72" name="Shape 149" descr="1_Qtier-01-01.png">
            <a:extLst>
              <a:ext uri="{FF2B5EF4-FFF2-40B4-BE49-F238E27FC236}">
                <a16:creationId xmlns:a16="http://schemas.microsoft.com/office/drawing/2014/main" id="{6F0482CF-8B00-446B-9676-0EBA3759D49C}"/>
              </a:ext>
            </a:extLst>
          </p:cNvPr>
          <p:cNvPicPr preferRelativeResize="0"/>
          <p:nvPr/>
        </p:nvPicPr>
        <p:blipFill rotWithShape="1">
          <a:blip r:embed="rId3" cstate="print">
            <a:alphaModFix/>
            <a:extLst>
              <a:ext uri="{BEBA8EAE-BF5A-486C-A8C5-ECC9F3942E4B}">
                <a14:imgProps xmlns:a14="http://schemas.microsoft.com/office/drawing/2010/main">
                  <a14:imgLayer r:embed="rId4">
                    <a14:imgEffect>
                      <a14:saturation sat="183000"/>
                    </a14:imgEffect>
                    <a14:imgEffect>
                      <a14:brightnessContrast bright="3000" contrast="38000"/>
                    </a14:imgEffect>
                  </a14:imgLayer>
                </a14:imgProps>
              </a:ext>
            </a:extLst>
          </a:blip>
          <a:srcRect t="3513" b="3523"/>
          <a:stretch/>
        </p:blipFill>
        <p:spPr>
          <a:xfrm>
            <a:off x="4145753" y="1429808"/>
            <a:ext cx="7768400" cy="5074400"/>
          </a:xfrm>
          <a:prstGeom prst="rect">
            <a:avLst/>
          </a:prstGeom>
          <a:noFill/>
          <a:ln>
            <a:noFill/>
          </a:ln>
        </p:spPr>
      </p:pic>
      <p:sp>
        <p:nvSpPr>
          <p:cNvPr id="73" name="Shape 148">
            <a:extLst>
              <a:ext uri="{FF2B5EF4-FFF2-40B4-BE49-F238E27FC236}">
                <a16:creationId xmlns:a16="http://schemas.microsoft.com/office/drawing/2014/main" id="{DCF846E2-8A72-44CC-B74E-E4BA3F003E42}"/>
              </a:ext>
            </a:extLst>
          </p:cNvPr>
          <p:cNvSpPr/>
          <p:nvPr/>
        </p:nvSpPr>
        <p:spPr>
          <a:xfrm>
            <a:off x="8148396" y="1863367"/>
            <a:ext cx="237600" cy="430800"/>
          </a:xfrm>
          <a:prstGeom prst="rect">
            <a:avLst/>
          </a:prstGeom>
          <a:noFill/>
          <a:ln>
            <a:noFill/>
          </a:ln>
        </p:spPr>
        <p:txBody>
          <a:bodyPr wrap="square" lIns="91400" tIns="45700" rIns="91400" bIns="45700" anchor="t" anchorCtr="0">
            <a:noAutofit/>
          </a:bodyPr>
          <a:lstStyle/>
          <a:p>
            <a:pPr defTabSz="1219170">
              <a:buSzPct val="25000"/>
            </a:pPr>
            <a:r>
              <a:rPr lang="zh-TW" altLang="en-US" sz="1467" kern="0">
                <a:solidFill>
                  <a:srgbClr val="000000"/>
                </a:solidFill>
                <a:cs typeface="+mn-ea"/>
                <a:sym typeface="+mn-lt"/>
              </a:rPr>
              <a:t> </a:t>
            </a:r>
          </a:p>
        </p:txBody>
      </p:sp>
      <p:sp>
        <p:nvSpPr>
          <p:cNvPr id="74" name="Shape 150">
            <a:extLst>
              <a:ext uri="{FF2B5EF4-FFF2-40B4-BE49-F238E27FC236}">
                <a16:creationId xmlns:a16="http://schemas.microsoft.com/office/drawing/2014/main" id="{A7DFD7DE-381D-46A7-8C10-CC29C7BFAA1F}"/>
              </a:ext>
            </a:extLst>
          </p:cNvPr>
          <p:cNvSpPr txBox="1"/>
          <p:nvPr/>
        </p:nvSpPr>
        <p:spPr>
          <a:xfrm>
            <a:off x="4598831" y="1819442"/>
            <a:ext cx="1888800" cy="271200"/>
          </a:xfrm>
          <a:prstGeom prst="rect">
            <a:avLst/>
          </a:prstGeom>
          <a:noFill/>
          <a:ln>
            <a:noFill/>
          </a:ln>
        </p:spPr>
        <p:txBody>
          <a:bodyPr wrap="square" lIns="121900" tIns="121900" rIns="121900" bIns="121900" anchor="ctr" anchorCtr="0">
            <a:noAutofit/>
          </a:bodyPr>
          <a:lstStyle/>
          <a:p>
            <a:pPr defTabSz="1219170"/>
            <a:r>
              <a:rPr lang="en-US" altLang="zh-TW" sz="1600" b="1" kern="0">
                <a:solidFill>
                  <a:srgbClr val="000000"/>
                </a:solidFill>
                <a:cs typeface="+mn-ea"/>
                <a:sym typeface="+mn-lt"/>
              </a:rPr>
              <a:t>Hot data</a:t>
            </a:r>
            <a:endParaRPr lang="zh-TW" altLang="en-US" sz="1600" b="1" kern="0">
              <a:solidFill>
                <a:srgbClr val="000000"/>
              </a:solidFill>
              <a:cs typeface="+mn-ea"/>
              <a:sym typeface="+mn-lt"/>
            </a:endParaRPr>
          </a:p>
        </p:txBody>
      </p:sp>
      <p:sp>
        <p:nvSpPr>
          <p:cNvPr id="75" name="Shape 151">
            <a:extLst>
              <a:ext uri="{FF2B5EF4-FFF2-40B4-BE49-F238E27FC236}">
                <a16:creationId xmlns:a16="http://schemas.microsoft.com/office/drawing/2014/main" id="{F7AA7312-4D5D-4ED5-B49D-900AC6ED5862}"/>
              </a:ext>
            </a:extLst>
          </p:cNvPr>
          <p:cNvSpPr txBox="1"/>
          <p:nvPr/>
        </p:nvSpPr>
        <p:spPr>
          <a:xfrm>
            <a:off x="4598831" y="2078242"/>
            <a:ext cx="1888800" cy="271200"/>
          </a:xfrm>
          <a:prstGeom prst="rect">
            <a:avLst/>
          </a:prstGeom>
          <a:noFill/>
          <a:ln>
            <a:noFill/>
          </a:ln>
        </p:spPr>
        <p:txBody>
          <a:bodyPr wrap="square" lIns="121900" tIns="121900" rIns="121900" bIns="121900" anchor="ctr" anchorCtr="0">
            <a:noAutofit/>
          </a:bodyPr>
          <a:lstStyle/>
          <a:p>
            <a:pPr defTabSz="1219170"/>
            <a:r>
              <a:rPr lang="en-US" altLang="zh-TW" sz="1600" b="1" kern="0">
                <a:solidFill>
                  <a:srgbClr val="000000"/>
                </a:solidFill>
                <a:cs typeface="+mn-ea"/>
                <a:sym typeface="+mn-lt"/>
              </a:rPr>
              <a:t>Warm data</a:t>
            </a:r>
            <a:endParaRPr lang="zh-TW" altLang="en-US" sz="1600" b="1" kern="0">
              <a:solidFill>
                <a:srgbClr val="000000"/>
              </a:solidFill>
              <a:cs typeface="+mn-ea"/>
              <a:sym typeface="+mn-lt"/>
            </a:endParaRPr>
          </a:p>
        </p:txBody>
      </p:sp>
      <p:sp>
        <p:nvSpPr>
          <p:cNvPr id="76" name="Shape 152">
            <a:extLst>
              <a:ext uri="{FF2B5EF4-FFF2-40B4-BE49-F238E27FC236}">
                <a16:creationId xmlns:a16="http://schemas.microsoft.com/office/drawing/2014/main" id="{732095FF-2E37-40D8-84BF-7163FA785A67}"/>
              </a:ext>
            </a:extLst>
          </p:cNvPr>
          <p:cNvSpPr txBox="1"/>
          <p:nvPr/>
        </p:nvSpPr>
        <p:spPr>
          <a:xfrm>
            <a:off x="4598831" y="2347809"/>
            <a:ext cx="1888800" cy="271200"/>
          </a:xfrm>
          <a:prstGeom prst="rect">
            <a:avLst/>
          </a:prstGeom>
          <a:noFill/>
          <a:ln>
            <a:noFill/>
          </a:ln>
        </p:spPr>
        <p:txBody>
          <a:bodyPr wrap="square" lIns="121900" tIns="121900" rIns="121900" bIns="121900" anchor="ctr" anchorCtr="0">
            <a:noAutofit/>
          </a:bodyPr>
          <a:lstStyle/>
          <a:p>
            <a:pPr defTabSz="1219170"/>
            <a:r>
              <a:rPr lang="en-US" altLang="zh-TW" sz="1600" b="1" kern="0">
                <a:solidFill>
                  <a:srgbClr val="000000"/>
                </a:solidFill>
                <a:cs typeface="+mn-ea"/>
                <a:sym typeface="+mn-lt"/>
              </a:rPr>
              <a:t>Cold data</a:t>
            </a:r>
            <a:endParaRPr lang="zh-TW" altLang="en-US" sz="1600" b="1" kern="0">
              <a:solidFill>
                <a:srgbClr val="000000"/>
              </a:solidFill>
              <a:cs typeface="+mn-ea"/>
              <a:sym typeface="+mn-lt"/>
            </a:endParaRPr>
          </a:p>
        </p:txBody>
      </p:sp>
      <p:pic>
        <p:nvPicPr>
          <p:cNvPr id="78" name="Shape 149" descr="1_Qtier-01-01.png">
            <a:extLst>
              <a:ext uri="{FF2B5EF4-FFF2-40B4-BE49-F238E27FC236}">
                <a16:creationId xmlns:a16="http://schemas.microsoft.com/office/drawing/2014/main" id="{90902015-9718-4D78-884A-821B985D077F}"/>
              </a:ext>
            </a:extLst>
          </p:cNvPr>
          <p:cNvPicPr preferRelativeResize="0"/>
          <p:nvPr/>
        </p:nvPicPr>
        <p:blipFill rotWithShape="1">
          <a:blip r:embed="rId5" cstate="print">
            <a:alphaModFix/>
            <a:duotone>
              <a:prstClr val="black"/>
              <a:schemeClr val="accent3">
                <a:tint val="45000"/>
                <a:satMod val="400000"/>
              </a:schemeClr>
            </a:duotone>
            <a:extLst>
              <a:ext uri="{BEBA8EAE-BF5A-486C-A8C5-ECC9F3942E4B}">
                <a14:imgProps xmlns:a14="http://schemas.microsoft.com/office/drawing/2010/main">
                  <a14:imgLayer r:embed="rId4">
                    <a14:imgEffect>
                      <a14:saturation sat="183000"/>
                    </a14:imgEffect>
                    <a14:imgEffect>
                      <a14:brightnessContrast bright="-20000"/>
                    </a14:imgEffect>
                  </a14:imgLayer>
                </a14:imgProps>
              </a:ext>
            </a:extLst>
          </a:blip>
          <a:srcRect l="36744" t="32635" r="35770" b="29081"/>
          <a:stretch/>
        </p:blipFill>
        <p:spPr>
          <a:xfrm>
            <a:off x="6996130" y="3012942"/>
            <a:ext cx="2135200" cy="2089730"/>
          </a:xfrm>
          <a:prstGeom prst="rect">
            <a:avLst/>
          </a:prstGeom>
          <a:noFill/>
          <a:ln>
            <a:noFill/>
          </a:ln>
        </p:spPr>
      </p:pic>
      <p:sp>
        <p:nvSpPr>
          <p:cNvPr id="79" name="矩形: 圓角 55">
            <a:extLst>
              <a:ext uri="{FF2B5EF4-FFF2-40B4-BE49-F238E27FC236}">
                <a16:creationId xmlns:a16="http://schemas.microsoft.com/office/drawing/2014/main" id="{346F5AB8-5DD1-4515-B953-B7B8EFE2B64D}"/>
              </a:ext>
            </a:extLst>
          </p:cNvPr>
          <p:cNvSpPr/>
          <p:nvPr/>
        </p:nvSpPr>
        <p:spPr>
          <a:xfrm>
            <a:off x="7419047" y="1611406"/>
            <a:ext cx="1877352" cy="478296"/>
          </a:xfrm>
          <a:prstGeom prst="roundRect">
            <a:avLst>
              <a:gd name="adj" fmla="val 7589"/>
            </a:avLst>
          </a:prstGeom>
          <a:gradFill flip="none" rotWithShape="1">
            <a:gsLst>
              <a:gs pos="0">
                <a:srgbClr val="4F83B2"/>
              </a:gs>
              <a:gs pos="51600">
                <a:srgbClr val="4F83B2"/>
              </a:gs>
              <a:gs pos="100000">
                <a:srgbClr val="3B75AA"/>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b="1" i="1">
              <a:solidFill>
                <a:schemeClr val="bg1"/>
              </a:solidFill>
              <a:cs typeface="+mn-ea"/>
              <a:sym typeface="+mn-lt"/>
            </a:endParaRPr>
          </a:p>
        </p:txBody>
      </p:sp>
      <p:sp>
        <p:nvSpPr>
          <p:cNvPr id="80" name="Shape 154">
            <a:extLst>
              <a:ext uri="{FF2B5EF4-FFF2-40B4-BE49-F238E27FC236}">
                <a16:creationId xmlns:a16="http://schemas.microsoft.com/office/drawing/2014/main" id="{C62CFF09-1E05-49EC-BAC9-F67ECC8DF566}"/>
              </a:ext>
            </a:extLst>
          </p:cNvPr>
          <p:cNvSpPr txBox="1"/>
          <p:nvPr/>
        </p:nvSpPr>
        <p:spPr>
          <a:xfrm>
            <a:off x="7509842" y="1638334"/>
            <a:ext cx="2586233" cy="424440"/>
          </a:xfrm>
          <a:prstGeom prst="rect">
            <a:avLst/>
          </a:prstGeom>
          <a:noFill/>
          <a:ln>
            <a:noFill/>
          </a:ln>
        </p:spPr>
        <p:txBody>
          <a:bodyPr wrap="square" lIns="121900" tIns="121900" rIns="121900" bIns="121900" anchor="ctr" anchorCtr="0">
            <a:noAutofit/>
          </a:bodyPr>
          <a:lstStyle/>
          <a:p>
            <a:pPr defTabSz="1219170"/>
            <a:r>
              <a:rPr lang="en-US" altLang="zh-TW" sz="1500" b="1" kern="0">
                <a:solidFill>
                  <a:schemeClr val="bg1"/>
                </a:solidFill>
                <a:cs typeface="+mn-ea"/>
                <a:sym typeface="+mn-lt"/>
              </a:rPr>
              <a:t>Before tiering</a:t>
            </a:r>
            <a:endParaRPr lang="zh-TW" altLang="en-US" sz="1500" b="1" kern="0">
              <a:solidFill>
                <a:schemeClr val="bg1"/>
              </a:solidFill>
              <a:cs typeface="+mn-ea"/>
              <a:sym typeface="+mn-lt"/>
            </a:endParaRPr>
          </a:p>
        </p:txBody>
      </p:sp>
      <p:sp>
        <p:nvSpPr>
          <p:cNvPr id="81" name="Shape 450">
            <a:extLst>
              <a:ext uri="{FF2B5EF4-FFF2-40B4-BE49-F238E27FC236}">
                <a16:creationId xmlns:a16="http://schemas.microsoft.com/office/drawing/2014/main" id="{0C693D8B-7849-4842-9A3C-0275487C5766}"/>
              </a:ext>
            </a:extLst>
          </p:cNvPr>
          <p:cNvSpPr/>
          <p:nvPr/>
        </p:nvSpPr>
        <p:spPr>
          <a:xfrm>
            <a:off x="6961228" y="5024488"/>
            <a:ext cx="464804" cy="465908"/>
          </a:xfrm>
          <a:prstGeom prst="ellipse">
            <a:avLst/>
          </a:prstGeom>
          <a:gradFill>
            <a:gsLst>
              <a:gs pos="0">
                <a:srgbClr val="3B75AA"/>
              </a:gs>
              <a:gs pos="100000">
                <a:srgbClr val="5487B5"/>
              </a:gs>
            </a:gsLst>
            <a:lin ang="0" scaled="0"/>
          </a:gradFill>
          <a:ln w="190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cs typeface="+mn-ea"/>
                <a:sym typeface="+mn-lt"/>
              </a:rPr>
              <a:t>3</a:t>
            </a:r>
            <a:endParaRPr sz="3200" b="1" kern="0">
              <a:solidFill>
                <a:srgbClr val="FFFFFF"/>
              </a:solidFill>
              <a:cs typeface="+mn-ea"/>
              <a:sym typeface="+mn-lt"/>
            </a:endParaRPr>
          </a:p>
        </p:txBody>
      </p:sp>
      <p:sp>
        <p:nvSpPr>
          <p:cNvPr id="82" name="Shape 450">
            <a:extLst>
              <a:ext uri="{FF2B5EF4-FFF2-40B4-BE49-F238E27FC236}">
                <a16:creationId xmlns:a16="http://schemas.microsoft.com/office/drawing/2014/main" id="{84D05E47-E4F6-45F7-AFA9-52873A359419}"/>
              </a:ext>
            </a:extLst>
          </p:cNvPr>
          <p:cNvSpPr/>
          <p:nvPr/>
        </p:nvSpPr>
        <p:spPr>
          <a:xfrm>
            <a:off x="6906733" y="1641118"/>
            <a:ext cx="464804" cy="465908"/>
          </a:xfrm>
          <a:prstGeom prst="ellipse">
            <a:avLst/>
          </a:prstGeom>
          <a:gradFill>
            <a:gsLst>
              <a:gs pos="0">
                <a:srgbClr val="3B75AA"/>
              </a:gs>
              <a:gs pos="100000">
                <a:srgbClr val="5487B5"/>
              </a:gs>
            </a:gsLst>
            <a:lin ang="0" scaled="0"/>
          </a:gradFill>
          <a:ln w="190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cs typeface="+mn-ea"/>
                <a:sym typeface="+mn-lt"/>
              </a:rPr>
              <a:t>1</a:t>
            </a:r>
            <a:endParaRPr sz="3200" b="1" kern="0">
              <a:solidFill>
                <a:srgbClr val="FFFFFF"/>
              </a:solidFill>
              <a:cs typeface="+mn-ea"/>
              <a:sym typeface="+mn-lt"/>
            </a:endParaRPr>
          </a:p>
        </p:txBody>
      </p:sp>
      <p:sp>
        <p:nvSpPr>
          <p:cNvPr id="83" name="Shape 450">
            <a:extLst>
              <a:ext uri="{FF2B5EF4-FFF2-40B4-BE49-F238E27FC236}">
                <a16:creationId xmlns:a16="http://schemas.microsoft.com/office/drawing/2014/main" id="{E0A5B569-E8F8-4424-A41F-4E2EC020D32F}"/>
              </a:ext>
            </a:extLst>
          </p:cNvPr>
          <p:cNvSpPr/>
          <p:nvPr/>
        </p:nvSpPr>
        <p:spPr>
          <a:xfrm>
            <a:off x="4607298" y="3021034"/>
            <a:ext cx="464804" cy="465908"/>
          </a:xfrm>
          <a:prstGeom prst="ellipse">
            <a:avLst/>
          </a:prstGeom>
          <a:gradFill>
            <a:gsLst>
              <a:gs pos="0">
                <a:srgbClr val="3B75AA"/>
              </a:gs>
              <a:gs pos="100000">
                <a:srgbClr val="5487B5"/>
              </a:gs>
            </a:gsLst>
            <a:lin ang="0" scaled="0"/>
          </a:gradFill>
          <a:ln w="190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cs typeface="+mn-ea"/>
                <a:sym typeface="+mn-lt"/>
              </a:rPr>
              <a:t>4</a:t>
            </a:r>
            <a:endParaRPr sz="3200" b="1" kern="0">
              <a:solidFill>
                <a:srgbClr val="FFFFFF"/>
              </a:solidFill>
              <a:cs typeface="+mn-ea"/>
              <a:sym typeface="+mn-lt"/>
            </a:endParaRPr>
          </a:p>
        </p:txBody>
      </p:sp>
      <p:sp>
        <p:nvSpPr>
          <p:cNvPr id="84" name="Shape 450">
            <a:extLst>
              <a:ext uri="{FF2B5EF4-FFF2-40B4-BE49-F238E27FC236}">
                <a16:creationId xmlns:a16="http://schemas.microsoft.com/office/drawing/2014/main" id="{037AA528-D021-49D4-9CBF-76ECF64B1830}"/>
              </a:ext>
            </a:extLst>
          </p:cNvPr>
          <p:cNvSpPr/>
          <p:nvPr/>
        </p:nvSpPr>
        <p:spPr>
          <a:xfrm>
            <a:off x="9581922" y="3048468"/>
            <a:ext cx="464804" cy="465908"/>
          </a:xfrm>
          <a:prstGeom prst="ellipse">
            <a:avLst/>
          </a:prstGeom>
          <a:gradFill>
            <a:gsLst>
              <a:gs pos="0">
                <a:srgbClr val="3B75AA"/>
              </a:gs>
              <a:gs pos="100000">
                <a:srgbClr val="5487B5"/>
              </a:gs>
            </a:gsLst>
            <a:lin ang="0" scaled="0"/>
          </a:gradFill>
          <a:ln w="190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cs typeface="+mn-ea"/>
                <a:sym typeface="+mn-lt"/>
              </a:rPr>
              <a:t>2</a:t>
            </a:r>
            <a:endParaRPr sz="3200" b="1" kern="0">
              <a:solidFill>
                <a:srgbClr val="FFFFFF"/>
              </a:solidFill>
              <a:cs typeface="+mn-ea"/>
              <a:sym typeface="+mn-lt"/>
            </a:endParaRPr>
          </a:p>
        </p:txBody>
      </p:sp>
      <p:sp>
        <p:nvSpPr>
          <p:cNvPr id="85" name="矩形: 圓角 55">
            <a:extLst>
              <a:ext uri="{FF2B5EF4-FFF2-40B4-BE49-F238E27FC236}">
                <a16:creationId xmlns:a16="http://schemas.microsoft.com/office/drawing/2014/main" id="{02012253-FC60-49FE-A22B-29D83488CFD9}"/>
              </a:ext>
            </a:extLst>
          </p:cNvPr>
          <p:cNvSpPr/>
          <p:nvPr/>
        </p:nvSpPr>
        <p:spPr>
          <a:xfrm>
            <a:off x="10148802" y="3008646"/>
            <a:ext cx="1392958" cy="478296"/>
          </a:xfrm>
          <a:prstGeom prst="roundRect">
            <a:avLst>
              <a:gd name="adj" fmla="val 7589"/>
            </a:avLst>
          </a:prstGeom>
          <a:gradFill flip="none" rotWithShape="1">
            <a:gsLst>
              <a:gs pos="0">
                <a:srgbClr val="4F83B2"/>
              </a:gs>
              <a:gs pos="51600">
                <a:srgbClr val="4F83B2"/>
              </a:gs>
              <a:gs pos="100000">
                <a:srgbClr val="3B75AA"/>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b="1" i="1">
              <a:solidFill>
                <a:schemeClr val="bg1"/>
              </a:solidFill>
              <a:cs typeface="+mn-ea"/>
              <a:sym typeface="+mn-lt"/>
            </a:endParaRPr>
          </a:p>
        </p:txBody>
      </p:sp>
      <p:sp>
        <p:nvSpPr>
          <p:cNvPr id="86" name="Shape 155">
            <a:extLst>
              <a:ext uri="{FF2B5EF4-FFF2-40B4-BE49-F238E27FC236}">
                <a16:creationId xmlns:a16="http://schemas.microsoft.com/office/drawing/2014/main" id="{DFFDDA4B-CB2B-4100-837D-EDF93A09C447}"/>
              </a:ext>
            </a:extLst>
          </p:cNvPr>
          <p:cNvSpPr txBox="1"/>
          <p:nvPr/>
        </p:nvSpPr>
        <p:spPr>
          <a:xfrm>
            <a:off x="10148802" y="3080945"/>
            <a:ext cx="2135200" cy="357200"/>
          </a:xfrm>
          <a:prstGeom prst="rect">
            <a:avLst/>
          </a:prstGeom>
          <a:noFill/>
          <a:ln>
            <a:noFill/>
          </a:ln>
        </p:spPr>
        <p:txBody>
          <a:bodyPr wrap="square" lIns="121900" tIns="121900" rIns="121900" bIns="121900" anchor="ctr" anchorCtr="0">
            <a:noAutofit/>
          </a:bodyPr>
          <a:lstStyle/>
          <a:p>
            <a:pPr defTabSz="1219170"/>
            <a:r>
              <a:rPr lang="en-US" altLang="zh-TW" sz="1500" b="1" kern="0">
                <a:solidFill>
                  <a:schemeClr val="bg1"/>
                </a:solidFill>
                <a:cs typeface="+mn-ea"/>
                <a:sym typeface="+mn-lt"/>
              </a:rPr>
              <a:t>Start tiering</a:t>
            </a:r>
            <a:endParaRPr lang="zh-TW" altLang="en-US" sz="1500" b="1" kern="0">
              <a:solidFill>
                <a:schemeClr val="bg1"/>
              </a:solidFill>
              <a:cs typeface="+mn-ea"/>
              <a:sym typeface="+mn-lt"/>
            </a:endParaRPr>
          </a:p>
        </p:txBody>
      </p:sp>
      <p:sp>
        <p:nvSpPr>
          <p:cNvPr id="87" name="矩形: 圓角 55">
            <a:extLst>
              <a:ext uri="{FF2B5EF4-FFF2-40B4-BE49-F238E27FC236}">
                <a16:creationId xmlns:a16="http://schemas.microsoft.com/office/drawing/2014/main" id="{AA2B8E1B-6D59-4EC0-AE94-C55BC928566F}"/>
              </a:ext>
            </a:extLst>
          </p:cNvPr>
          <p:cNvSpPr/>
          <p:nvPr/>
        </p:nvSpPr>
        <p:spPr>
          <a:xfrm>
            <a:off x="7509842" y="5007446"/>
            <a:ext cx="1812954" cy="478296"/>
          </a:xfrm>
          <a:prstGeom prst="roundRect">
            <a:avLst>
              <a:gd name="adj" fmla="val 7589"/>
            </a:avLst>
          </a:prstGeom>
          <a:gradFill flip="none" rotWithShape="1">
            <a:gsLst>
              <a:gs pos="0">
                <a:srgbClr val="4F83B2"/>
              </a:gs>
              <a:gs pos="51600">
                <a:srgbClr val="4F83B2"/>
              </a:gs>
              <a:gs pos="100000">
                <a:srgbClr val="3B75AA"/>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b="1" i="1">
              <a:solidFill>
                <a:schemeClr val="bg1"/>
              </a:solidFill>
              <a:cs typeface="+mn-ea"/>
              <a:sym typeface="+mn-lt"/>
            </a:endParaRPr>
          </a:p>
        </p:txBody>
      </p:sp>
      <p:sp>
        <p:nvSpPr>
          <p:cNvPr id="88" name="Shape 156">
            <a:extLst>
              <a:ext uri="{FF2B5EF4-FFF2-40B4-BE49-F238E27FC236}">
                <a16:creationId xmlns:a16="http://schemas.microsoft.com/office/drawing/2014/main" id="{67ED6A33-F3A3-4CA8-82F2-03AE0F3557C9}"/>
              </a:ext>
            </a:extLst>
          </p:cNvPr>
          <p:cNvSpPr txBox="1"/>
          <p:nvPr/>
        </p:nvSpPr>
        <p:spPr>
          <a:xfrm>
            <a:off x="7570839" y="4974404"/>
            <a:ext cx="2074203" cy="551484"/>
          </a:xfrm>
          <a:prstGeom prst="rect">
            <a:avLst/>
          </a:prstGeom>
          <a:noFill/>
          <a:ln>
            <a:noFill/>
          </a:ln>
        </p:spPr>
        <p:txBody>
          <a:bodyPr wrap="square" lIns="121900" tIns="121900" rIns="121900" bIns="121900" anchor="ctr" anchorCtr="0">
            <a:noAutofit/>
          </a:bodyPr>
          <a:lstStyle/>
          <a:p>
            <a:pPr defTabSz="1219170"/>
            <a:r>
              <a:rPr lang="en-US" altLang="zh-TW" sz="1500" b="1" kern="0">
                <a:solidFill>
                  <a:schemeClr val="bg1"/>
                </a:solidFill>
                <a:cs typeface="+mn-ea"/>
                <a:sym typeface="+mn-lt"/>
              </a:rPr>
              <a:t>After tiering</a:t>
            </a:r>
            <a:endParaRPr lang="zh-TW" altLang="en-US" sz="1500" b="1" kern="0">
              <a:solidFill>
                <a:schemeClr val="bg1"/>
              </a:solidFill>
              <a:cs typeface="+mn-ea"/>
              <a:sym typeface="+mn-lt"/>
            </a:endParaRPr>
          </a:p>
        </p:txBody>
      </p:sp>
      <p:sp>
        <p:nvSpPr>
          <p:cNvPr id="89" name="矩形: 圓角 55">
            <a:extLst>
              <a:ext uri="{FF2B5EF4-FFF2-40B4-BE49-F238E27FC236}">
                <a16:creationId xmlns:a16="http://schemas.microsoft.com/office/drawing/2014/main" id="{200D6EF6-1C71-4436-AB7C-3B2C39AD0A3D}"/>
              </a:ext>
            </a:extLst>
          </p:cNvPr>
          <p:cNvSpPr/>
          <p:nvPr/>
        </p:nvSpPr>
        <p:spPr>
          <a:xfrm>
            <a:off x="5152347" y="2995196"/>
            <a:ext cx="1754386" cy="478296"/>
          </a:xfrm>
          <a:prstGeom prst="roundRect">
            <a:avLst>
              <a:gd name="adj" fmla="val 7589"/>
            </a:avLst>
          </a:prstGeom>
          <a:gradFill flip="none" rotWithShape="1">
            <a:gsLst>
              <a:gs pos="0">
                <a:srgbClr val="4F83B2"/>
              </a:gs>
              <a:gs pos="51600">
                <a:srgbClr val="4F83B2"/>
              </a:gs>
              <a:gs pos="100000">
                <a:srgbClr val="3B75AA"/>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b="1" i="1">
              <a:solidFill>
                <a:schemeClr val="bg1"/>
              </a:solidFill>
              <a:cs typeface="+mn-ea"/>
              <a:sym typeface="+mn-lt"/>
            </a:endParaRPr>
          </a:p>
        </p:txBody>
      </p:sp>
      <p:sp>
        <p:nvSpPr>
          <p:cNvPr id="90" name="Shape 153">
            <a:extLst>
              <a:ext uri="{FF2B5EF4-FFF2-40B4-BE49-F238E27FC236}">
                <a16:creationId xmlns:a16="http://schemas.microsoft.com/office/drawing/2014/main" id="{DA986152-CA0C-4BA7-8853-4D8D87668CCE}"/>
              </a:ext>
            </a:extLst>
          </p:cNvPr>
          <p:cNvSpPr txBox="1"/>
          <p:nvPr/>
        </p:nvSpPr>
        <p:spPr>
          <a:xfrm>
            <a:off x="5160814" y="2989536"/>
            <a:ext cx="1888800" cy="483200"/>
          </a:xfrm>
          <a:prstGeom prst="rect">
            <a:avLst/>
          </a:prstGeom>
          <a:noFill/>
          <a:ln>
            <a:noFill/>
          </a:ln>
        </p:spPr>
        <p:txBody>
          <a:bodyPr wrap="square" lIns="121900" tIns="121900" rIns="121900" bIns="121900" anchor="ctr" anchorCtr="0">
            <a:noAutofit/>
          </a:bodyPr>
          <a:lstStyle/>
          <a:p>
            <a:pPr defTabSz="1219170">
              <a:lnSpc>
                <a:spcPts val="1600"/>
              </a:lnSpc>
            </a:pPr>
            <a:r>
              <a:rPr lang="en-US" altLang="zh-TW" sz="1500" b="1" kern="0">
                <a:solidFill>
                  <a:schemeClr val="bg1"/>
                </a:solidFill>
                <a:cs typeface="+mn-ea"/>
                <a:sym typeface="+mn-lt"/>
              </a:rPr>
              <a:t>Data access pattern changed</a:t>
            </a:r>
            <a:endParaRPr lang="zh-TW" altLang="en-US" sz="1500" b="1" kern="0">
              <a:solidFill>
                <a:schemeClr val="bg1"/>
              </a:solidFill>
              <a:cs typeface="+mn-ea"/>
              <a:sym typeface="+mn-lt"/>
            </a:endParaRPr>
          </a:p>
        </p:txBody>
      </p:sp>
      <p:sp>
        <p:nvSpPr>
          <p:cNvPr id="91" name="橢圓 90">
            <a:extLst>
              <a:ext uri="{FF2B5EF4-FFF2-40B4-BE49-F238E27FC236}">
                <a16:creationId xmlns:a16="http://schemas.microsoft.com/office/drawing/2014/main" id="{9D11DCD7-AD8C-4F9A-9D88-58A88B7A018C}"/>
              </a:ext>
            </a:extLst>
          </p:cNvPr>
          <p:cNvSpPr/>
          <p:nvPr/>
        </p:nvSpPr>
        <p:spPr>
          <a:xfrm>
            <a:off x="7492908" y="3473492"/>
            <a:ext cx="1080518" cy="1080518"/>
          </a:xfrm>
          <a:prstGeom prst="ellipse">
            <a:avLst/>
          </a:prstGeom>
          <a:gradFill>
            <a:gsLst>
              <a:gs pos="0">
                <a:srgbClr val="4C546C">
                  <a:alpha val="44000"/>
                </a:srgbClr>
              </a:gs>
              <a:gs pos="52000">
                <a:srgbClr val="3A3F51"/>
              </a:gs>
              <a:gs pos="100000">
                <a:srgbClr val="4C546C">
                  <a:alpha val="73000"/>
                </a:srgbClr>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92" name="Shape 157">
            <a:extLst>
              <a:ext uri="{FF2B5EF4-FFF2-40B4-BE49-F238E27FC236}">
                <a16:creationId xmlns:a16="http://schemas.microsoft.com/office/drawing/2014/main" id="{B1746B51-5608-4D3B-B349-C188AFCAAFF2}"/>
              </a:ext>
            </a:extLst>
          </p:cNvPr>
          <p:cNvSpPr txBox="1"/>
          <p:nvPr/>
        </p:nvSpPr>
        <p:spPr>
          <a:xfrm>
            <a:off x="6961228" y="3737212"/>
            <a:ext cx="2135200" cy="585600"/>
          </a:xfrm>
          <a:prstGeom prst="rect">
            <a:avLst/>
          </a:prstGeom>
          <a:noFill/>
          <a:ln>
            <a:noFill/>
          </a:ln>
          <a:effectLst/>
        </p:spPr>
        <p:txBody>
          <a:bodyPr wrap="square" lIns="121900" tIns="121900" rIns="121900" bIns="121900" anchor="ctr" anchorCtr="0">
            <a:noAutofit/>
          </a:bodyPr>
          <a:lstStyle/>
          <a:p>
            <a:pPr algn="ctr" defTabSz="1219170"/>
            <a:r>
              <a:rPr lang="en-US" altLang="zh-TW" sz="3200" b="1" kern="0" err="1">
                <a:solidFill>
                  <a:schemeClr val="bg1"/>
                </a:solidFill>
                <a:cs typeface="+mn-ea"/>
                <a:sym typeface="+mn-lt"/>
              </a:rPr>
              <a:t>Qtier</a:t>
            </a:r>
            <a:r>
              <a:rPr lang="zh-TW" altLang="en-US" sz="3200" kern="0">
                <a:solidFill>
                  <a:schemeClr val="bg1"/>
                </a:solidFill>
                <a:cs typeface="+mn-ea"/>
                <a:sym typeface="+mn-lt"/>
              </a:rPr>
              <a:t> </a:t>
            </a:r>
            <a:endParaRPr lang="en-US" altLang="zh-TW" sz="3200" kern="0">
              <a:solidFill>
                <a:schemeClr val="bg1"/>
              </a:solidFill>
              <a:cs typeface="+mn-ea"/>
              <a:sym typeface="+mn-lt"/>
            </a:endParaRPr>
          </a:p>
          <a:p>
            <a:pPr algn="ctr" defTabSz="1219170"/>
            <a:r>
              <a:rPr lang="en-US" altLang="zh-TW" sz="2133" b="1" kern="0">
                <a:solidFill>
                  <a:schemeClr val="bg1"/>
                </a:solidFill>
                <a:cs typeface="+mn-ea"/>
                <a:sym typeface="+mn-lt"/>
              </a:rPr>
              <a:t>engine</a:t>
            </a:r>
            <a:endParaRPr lang="zh-TW" altLang="en-US" sz="2133" b="1" kern="0">
              <a:solidFill>
                <a:schemeClr val="bg1"/>
              </a:solidFill>
              <a:cs typeface="+mn-ea"/>
              <a:sym typeface="+mn-lt"/>
            </a:endParaRPr>
          </a:p>
        </p:txBody>
      </p:sp>
    </p:spTree>
    <p:extLst>
      <p:ext uri="{BB962C8B-B14F-4D97-AF65-F5344CB8AC3E}">
        <p14:creationId xmlns:p14="http://schemas.microsoft.com/office/powerpoint/2010/main" val="2006973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5DAC-5412-9E4B-B425-3A422A158EA9}"/>
              </a:ext>
            </a:extLst>
          </p:cNvPr>
          <p:cNvSpPr>
            <a:spLocks noGrp="1"/>
          </p:cNvSpPr>
          <p:nvPr>
            <p:ph type="title"/>
          </p:nvPr>
        </p:nvSpPr>
        <p:spPr>
          <a:effectLst/>
        </p:spPr>
        <p:txBody>
          <a:bodyPr>
            <a:noAutofit/>
          </a:bodyPr>
          <a:lstStyle/>
          <a:p>
            <a:pPr algn="ctr">
              <a:lnSpc>
                <a:spcPts val="4533"/>
              </a:lnSpc>
            </a:pPr>
            <a:r>
              <a:rPr lang="en-US" sz="4300" dirty="0">
                <a:solidFill>
                  <a:schemeClr val="bg2">
                    <a:lumMod val="10000"/>
                  </a:schemeClr>
                </a:solidFill>
                <a:latin typeface="+mn-lt"/>
                <a:ea typeface="+mn-ea"/>
                <a:cs typeface="+mn-ea"/>
                <a:sym typeface="+mn-lt"/>
              </a:rPr>
              <a:t>QTS 5.0 + Linux </a:t>
            </a:r>
            <a:r>
              <a:rPr lang="en-US" altLang="ja-JP" sz="4300" dirty="0">
                <a:solidFill>
                  <a:schemeClr val="bg2">
                    <a:lumMod val="10000"/>
                  </a:schemeClr>
                </a:solidFill>
                <a:latin typeface="+mn-lt"/>
                <a:ea typeface="+mn-ea"/>
                <a:cs typeface="+mn-ea"/>
                <a:sym typeface="+mn-lt"/>
              </a:rPr>
              <a:t>kernel 5</a:t>
            </a:r>
            <a:r>
              <a:rPr lang="en-US" sz="4300" dirty="0">
                <a:solidFill>
                  <a:schemeClr val="bg2">
                    <a:lumMod val="10000"/>
                  </a:schemeClr>
                </a:solidFill>
                <a:latin typeface="+mn-lt"/>
                <a:ea typeface="+mn-ea"/>
                <a:cs typeface="+mn-ea"/>
                <a:sym typeface="+mn-lt"/>
              </a:rPr>
              <a:t>.10</a:t>
            </a:r>
          </a:p>
        </p:txBody>
      </p:sp>
      <p:sp>
        <p:nvSpPr>
          <p:cNvPr id="3" name="Rectangle 2">
            <a:extLst>
              <a:ext uri="{FF2B5EF4-FFF2-40B4-BE49-F238E27FC236}">
                <a16:creationId xmlns:a16="http://schemas.microsoft.com/office/drawing/2014/main" id="{48A7C1C2-4914-4D49-8829-EB3980042B45}"/>
              </a:ext>
            </a:extLst>
          </p:cNvPr>
          <p:cNvSpPr/>
          <p:nvPr/>
        </p:nvSpPr>
        <p:spPr>
          <a:xfrm>
            <a:off x="595407" y="1626248"/>
            <a:ext cx="11334127" cy="1208023"/>
          </a:xfrm>
          <a:prstGeom prst="rect">
            <a:avLst/>
          </a:prstGeom>
        </p:spPr>
        <p:txBody>
          <a:bodyPr wrap="square" anchor="t">
            <a:spAutoFit/>
          </a:bodyPr>
          <a:lstStyle/>
          <a:p>
            <a:pPr>
              <a:lnSpc>
                <a:spcPts val="2933"/>
              </a:lnSpc>
              <a:buClr>
                <a:srgbClr val="FFCC99"/>
              </a:buClr>
              <a:buSzPct val="70000"/>
            </a:pPr>
            <a:r>
              <a:rPr lang="en-US" altLang="ja-JP" sz="2000">
                <a:cs typeface="+mn-ea"/>
                <a:sym typeface="+mn-lt"/>
              </a:rPr>
              <a:t>To provide the best performance of Intel</a:t>
            </a:r>
            <a:r>
              <a:rPr lang="en-US" sz="2000" baseline="30000">
                <a:cs typeface="+mn-ea"/>
                <a:sym typeface="+mn-lt"/>
              </a:rPr>
              <a:t>®</a:t>
            </a:r>
            <a:r>
              <a:rPr lang="en-US" sz="2000">
                <a:cs typeface="+mn-ea"/>
                <a:sym typeface="+mn-lt"/>
              </a:rPr>
              <a:t> Celeron</a:t>
            </a:r>
            <a:r>
              <a:rPr lang="en-US" sz="2000" baseline="30000">
                <a:cs typeface="+mn-ea"/>
                <a:sym typeface="+mn-lt"/>
              </a:rPr>
              <a:t>®</a:t>
            </a:r>
            <a:r>
              <a:rPr lang="en-US" sz="2000">
                <a:cs typeface="+mn-ea"/>
                <a:sym typeface="+mn-lt"/>
              </a:rPr>
              <a:t> N5105/N5095, </a:t>
            </a:r>
            <a:r>
              <a:rPr lang="en-US" altLang="ja-JP" sz="2000">
                <a:cs typeface="+mn-ea"/>
                <a:sym typeface="+mn-lt"/>
              </a:rPr>
              <a:t>TS-x64eU</a:t>
            </a:r>
            <a:r>
              <a:rPr lang="zh-TW" altLang="en-US" sz="2000">
                <a:cs typeface="+mn-ea"/>
                <a:sym typeface="+mn-lt"/>
              </a:rPr>
              <a:t> </a:t>
            </a:r>
            <a:r>
              <a:rPr lang="en-US" altLang="zh-TW" sz="2000">
                <a:cs typeface="+mn-ea"/>
                <a:sym typeface="+mn-lt"/>
              </a:rPr>
              <a:t>is shipped with</a:t>
            </a:r>
            <a:r>
              <a:rPr lang="ja-JP" altLang="en-US" sz="2000">
                <a:cs typeface="+mn-ea"/>
                <a:sym typeface="+mn-lt"/>
              </a:rPr>
              <a:t> QTS </a:t>
            </a:r>
            <a:r>
              <a:rPr lang="en-US" altLang="ja-JP" sz="2000">
                <a:cs typeface="+mn-ea"/>
                <a:sym typeface="+mn-lt"/>
              </a:rPr>
              <a:t>5</a:t>
            </a:r>
            <a:r>
              <a:rPr lang="ja-JP" altLang="en-US" sz="2000">
                <a:cs typeface="+mn-ea"/>
                <a:sym typeface="+mn-lt"/>
              </a:rPr>
              <a:t>.0</a:t>
            </a:r>
            <a:r>
              <a:rPr lang="en-US" altLang="ja-JP" sz="2000">
                <a:cs typeface="+mn-ea"/>
                <a:sym typeface="+mn-lt"/>
              </a:rPr>
              <a:t>, using the new </a:t>
            </a:r>
            <a:r>
              <a:rPr lang="ja-JP" altLang="en-US" sz="2000">
                <a:cs typeface="+mn-ea"/>
                <a:sym typeface="+mn-lt"/>
              </a:rPr>
              <a:t>Linux </a:t>
            </a:r>
            <a:r>
              <a:rPr lang="en-US" altLang="zh-TW" sz="2000">
                <a:cs typeface="+mn-ea"/>
                <a:sym typeface="+mn-lt"/>
              </a:rPr>
              <a:t>kernel</a:t>
            </a:r>
            <a:r>
              <a:rPr lang="zh-TW" altLang="en-US" sz="2000">
                <a:cs typeface="+mn-ea"/>
                <a:sym typeface="+mn-lt"/>
              </a:rPr>
              <a:t> </a:t>
            </a:r>
            <a:r>
              <a:rPr lang="en-US" altLang="zh-TW" sz="2000">
                <a:cs typeface="+mn-ea"/>
                <a:sym typeface="+mn-lt"/>
              </a:rPr>
              <a:t>5</a:t>
            </a:r>
            <a:r>
              <a:rPr lang="en-US" sz="2000">
                <a:cs typeface="+mn-ea"/>
                <a:sym typeface="+mn-lt"/>
              </a:rPr>
              <a:t>.10</a:t>
            </a:r>
            <a:r>
              <a:rPr lang="en-US" altLang="zh-TW" sz="2000">
                <a:cs typeface="+mn-ea"/>
                <a:sym typeface="+mn-lt"/>
              </a:rPr>
              <a:t>. QTS 5.0 optimizes overall </a:t>
            </a:r>
            <a:r>
              <a:rPr lang="en-US" altLang="ja-JP" sz="2000">
                <a:cs typeface="+mn-ea"/>
                <a:sym typeface="+mn-lt"/>
              </a:rPr>
              <a:t>system performance </a:t>
            </a:r>
            <a:r>
              <a:rPr lang="en-US" sz="2000">
                <a:cs typeface="+mn-ea"/>
                <a:sym typeface="+mn-lt"/>
              </a:rPr>
              <a:t>and </a:t>
            </a:r>
            <a:r>
              <a:rPr lang="en-US" sz="2000" err="1">
                <a:cs typeface="+mn-ea"/>
                <a:sym typeface="+mn-lt"/>
              </a:rPr>
              <a:t>NVMe</a:t>
            </a:r>
            <a:r>
              <a:rPr lang="zh-TW" altLang="en-US" sz="2000">
                <a:cs typeface="+mn-ea"/>
                <a:sym typeface="+mn-lt"/>
              </a:rPr>
              <a:t> </a:t>
            </a:r>
            <a:r>
              <a:rPr lang="en-US" altLang="zh-TW" sz="2000">
                <a:cs typeface="+mn-ea"/>
                <a:sym typeface="+mn-lt"/>
              </a:rPr>
              <a:t>SSD over-provisioning &amp;</a:t>
            </a:r>
            <a:r>
              <a:rPr lang="en-US" altLang="zh-CN" sz="2000">
                <a:cs typeface="+mn-ea"/>
                <a:sym typeface="+mn-lt"/>
              </a:rPr>
              <a:t> cache performance to enhance </a:t>
            </a:r>
            <a:r>
              <a:rPr lang="en-US" altLang="ja-JP" sz="2000">
                <a:cs typeface="+mn-ea"/>
                <a:sym typeface="+mn-lt"/>
              </a:rPr>
              <a:t>TS-x64eU functionality.</a:t>
            </a:r>
            <a:endParaRPr lang="en-US" sz="2000">
              <a:cs typeface="+mn-ea"/>
              <a:sym typeface="+mn-lt"/>
            </a:endParaRPr>
          </a:p>
        </p:txBody>
      </p:sp>
      <p:sp>
        <p:nvSpPr>
          <p:cNvPr id="7" name="TextBox 22">
            <a:extLst>
              <a:ext uri="{FF2B5EF4-FFF2-40B4-BE49-F238E27FC236}">
                <a16:creationId xmlns:a16="http://schemas.microsoft.com/office/drawing/2014/main" id="{C687A300-BA74-A245-90A5-CE10CDE8760D}"/>
              </a:ext>
            </a:extLst>
          </p:cNvPr>
          <p:cNvSpPr txBox="1"/>
          <p:nvPr/>
        </p:nvSpPr>
        <p:spPr>
          <a:xfrm>
            <a:off x="2481452" y="5651220"/>
            <a:ext cx="2049744" cy="779684"/>
          </a:xfrm>
          <a:prstGeom prst="rect">
            <a:avLst/>
          </a:prstGeom>
          <a:noFill/>
        </p:spPr>
        <p:txBody>
          <a:bodyPr wrap="square" lIns="162544" tIns="81272" rIns="162544" bIns="81272">
            <a:spAutoFit/>
          </a:bodyPr>
          <a:lstStyle/>
          <a:p>
            <a:pPr>
              <a:lnSpc>
                <a:spcPts val="2400"/>
              </a:lnSpc>
              <a:defRPr/>
            </a:pPr>
            <a:r>
              <a:rPr lang="en-US" altLang="zh-TW" sz="4267" b="1">
                <a:solidFill>
                  <a:srgbClr val="D26604"/>
                </a:solidFill>
                <a:cs typeface="+mn-ea"/>
                <a:sym typeface="+mn-lt"/>
              </a:rPr>
              <a:t>2.9</a:t>
            </a:r>
            <a:r>
              <a:rPr lang="en-US" altLang="zh-TW" sz="2400" b="1">
                <a:solidFill>
                  <a:srgbClr val="D26604"/>
                </a:solidFill>
                <a:cs typeface="+mn-ea"/>
                <a:sym typeface="+mn-lt"/>
              </a:rPr>
              <a:t>GHz</a:t>
            </a:r>
          </a:p>
          <a:p>
            <a:pPr>
              <a:lnSpc>
                <a:spcPts val="2400"/>
              </a:lnSpc>
              <a:defRPr/>
            </a:pPr>
            <a:r>
              <a:rPr lang="en-US" sz="2400">
                <a:cs typeface="+mn-ea"/>
                <a:sym typeface="+mn-lt"/>
              </a:rPr>
              <a:t>Burst</a:t>
            </a:r>
          </a:p>
        </p:txBody>
      </p:sp>
      <p:sp>
        <p:nvSpPr>
          <p:cNvPr id="8" name="TextBox 22">
            <a:extLst>
              <a:ext uri="{FF2B5EF4-FFF2-40B4-BE49-F238E27FC236}">
                <a16:creationId xmlns:a16="http://schemas.microsoft.com/office/drawing/2014/main" id="{1BD47BDA-633D-794E-B080-C6D044F704F7}"/>
              </a:ext>
            </a:extLst>
          </p:cNvPr>
          <p:cNvSpPr txBox="1"/>
          <p:nvPr/>
        </p:nvSpPr>
        <p:spPr>
          <a:xfrm>
            <a:off x="595408" y="4507238"/>
            <a:ext cx="3978209" cy="779684"/>
          </a:xfrm>
          <a:prstGeom prst="rect">
            <a:avLst/>
          </a:prstGeom>
          <a:noFill/>
        </p:spPr>
        <p:txBody>
          <a:bodyPr wrap="square" lIns="162544" tIns="81272" rIns="162544" bIns="81272">
            <a:spAutoFit/>
          </a:bodyPr>
          <a:lstStyle/>
          <a:p>
            <a:pPr>
              <a:lnSpc>
                <a:spcPts val="2400"/>
              </a:lnSpc>
              <a:defRPr/>
            </a:pPr>
            <a:r>
              <a:rPr lang="en-US" altLang="zh-TW" sz="4267" b="1">
                <a:solidFill>
                  <a:srgbClr val="D26604"/>
                </a:solidFill>
                <a:cs typeface="+mn-ea"/>
                <a:sym typeface="+mn-lt"/>
              </a:rPr>
              <a:t>N5105/ N5095</a:t>
            </a:r>
          </a:p>
          <a:p>
            <a:pPr>
              <a:lnSpc>
                <a:spcPts val="2400"/>
              </a:lnSpc>
              <a:defRPr/>
            </a:pPr>
            <a:r>
              <a:rPr lang="en-US" sz="2400">
                <a:cs typeface="+mn-ea"/>
                <a:sym typeface="+mn-lt"/>
              </a:rPr>
              <a:t>Jasper Lake </a:t>
            </a:r>
          </a:p>
        </p:txBody>
      </p:sp>
      <p:sp>
        <p:nvSpPr>
          <p:cNvPr id="10" name="TextBox 22">
            <a:extLst>
              <a:ext uri="{FF2B5EF4-FFF2-40B4-BE49-F238E27FC236}">
                <a16:creationId xmlns:a16="http://schemas.microsoft.com/office/drawing/2014/main" id="{39177977-DDF4-7C4E-8102-69B3D5713D9F}"/>
              </a:ext>
            </a:extLst>
          </p:cNvPr>
          <p:cNvSpPr txBox="1"/>
          <p:nvPr/>
        </p:nvSpPr>
        <p:spPr>
          <a:xfrm>
            <a:off x="8213412" y="4698926"/>
            <a:ext cx="2049744" cy="779684"/>
          </a:xfrm>
          <a:prstGeom prst="rect">
            <a:avLst/>
          </a:prstGeom>
          <a:noFill/>
        </p:spPr>
        <p:txBody>
          <a:bodyPr wrap="square" lIns="162544" tIns="81272" rIns="162544" bIns="81272">
            <a:spAutoFit/>
          </a:bodyPr>
          <a:lstStyle/>
          <a:p>
            <a:pPr>
              <a:lnSpc>
                <a:spcPts val="2400"/>
              </a:lnSpc>
              <a:defRPr/>
            </a:pPr>
            <a:r>
              <a:rPr lang="en-US" altLang="zh-TW" sz="4267" b="1">
                <a:solidFill>
                  <a:srgbClr val="D26604"/>
                </a:solidFill>
                <a:cs typeface="+mn-ea"/>
                <a:sym typeface="+mn-lt"/>
              </a:rPr>
              <a:t>4</a:t>
            </a:r>
            <a:r>
              <a:rPr lang="en-US" altLang="zh-TW" sz="2400" b="1">
                <a:solidFill>
                  <a:srgbClr val="D26604"/>
                </a:solidFill>
                <a:cs typeface="+mn-ea"/>
                <a:sym typeface="+mn-lt"/>
              </a:rPr>
              <a:t>-c</a:t>
            </a:r>
            <a:r>
              <a:rPr lang="en-US" altLang="zh-CN" sz="2400" b="1">
                <a:solidFill>
                  <a:srgbClr val="D26604"/>
                </a:solidFill>
                <a:cs typeface="+mn-ea"/>
                <a:sym typeface="+mn-lt"/>
              </a:rPr>
              <a:t>ore</a:t>
            </a:r>
            <a:endParaRPr lang="en-US" altLang="zh-TW" sz="2400" b="1">
              <a:solidFill>
                <a:srgbClr val="D26604"/>
              </a:solidFill>
              <a:cs typeface="+mn-ea"/>
              <a:sym typeface="+mn-lt"/>
            </a:endParaRPr>
          </a:p>
          <a:p>
            <a:pPr>
              <a:lnSpc>
                <a:spcPts val="2400"/>
              </a:lnSpc>
              <a:defRPr/>
            </a:pPr>
            <a:r>
              <a:rPr lang="en-US" sz="2400">
                <a:cs typeface="+mn-ea"/>
                <a:sym typeface="+mn-lt"/>
              </a:rPr>
              <a:t>4-thread</a:t>
            </a:r>
          </a:p>
        </p:txBody>
      </p:sp>
      <p:sp>
        <p:nvSpPr>
          <p:cNvPr id="11" name="TextBox 22">
            <a:extLst>
              <a:ext uri="{FF2B5EF4-FFF2-40B4-BE49-F238E27FC236}">
                <a16:creationId xmlns:a16="http://schemas.microsoft.com/office/drawing/2014/main" id="{9A9EBB34-6C88-1649-BAD8-A6B2F2A7795B}"/>
              </a:ext>
            </a:extLst>
          </p:cNvPr>
          <p:cNvSpPr txBox="1"/>
          <p:nvPr/>
        </p:nvSpPr>
        <p:spPr>
          <a:xfrm>
            <a:off x="815541" y="3252266"/>
            <a:ext cx="4209161" cy="779684"/>
          </a:xfrm>
          <a:prstGeom prst="rect">
            <a:avLst/>
          </a:prstGeom>
          <a:noFill/>
        </p:spPr>
        <p:txBody>
          <a:bodyPr wrap="square" lIns="162544" tIns="81272" rIns="162544" bIns="81272">
            <a:spAutoFit/>
          </a:bodyPr>
          <a:lstStyle/>
          <a:p>
            <a:pPr>
              <a:lnSpc>
                <a:spcPts val="2400"/>
              </a:lnSpc>
              <a:defRPr/>
            </a:pPr>
            <a:r>
              <a:rPr lang="en-US" altLang="zh-TW" sz="4267" b="1">
                <a:solidFill>
                  <a:srgbClr val="D26604"/>
                </a:solidFill>
                <a:cs typeface="+mn-ea"/>
                <a:sym typeface="+mn-lt"/>
              </a:rPr>
              <a:t>AES-NI </a:t>
            </a:r>
            <a:r>
              <a:rPr lang="en-US" altLang="zh-CN" sz="2400" b="1">
                <a:solidFill>
                  <a:srgbClr val="D26604"/>
                </a:solidFill>
                <a:cs typeface="+mn-ea"/>
                <a:sym typeface="+mn-lt"/>
              </a:rPr>
              <a:t>encryption</a:t>
            </a:r>
            <a:endParaRPr lang="en-US" altLang="zh-TW" sz="2400" b="1">
              <a:solidFill>
                <a:srgbClr val="D26604"/>
              </a:solidFill>
              <a:cs typeface="+mn-ea"/>
              <a:sym typeface="+mn-lt"/>
            </a:endParaRPr>
          </a:p>
          <a:p>
            <a:pPr>
              <a:lnSpc>
                <a:spcPts val="2400"/>
              </a:lnSpc>
              <a:defRPr/>
            </a:pPr>
            <a:r>
              <a:rPr lang="en-US" altLang="zh-CN" sz="2400">
                <a:cs typeface="+mn-ea"/>
                <a:sym typeface="+mn-lt"/>
              </a:rPr>
              <a:t>Volume &amp; folder support</a:t>
            </a:r>
            <a:endParaRPr lang="en-US" sz="2400">
              <a:cs typeface="+mn-ea"/>
              <a:sym typeface="+mn-lt"/>
            </a:endParaRPr>
          </a:p>
        </p:txBody>
      </p:sp>
      <p:sp>
        <p:nvSpPr>
          <p:cNvPr id="12" name="TextBox 22">
            <a:extLst>
              <a:ext uri="{FF2B5EF4-FFF2-40B4-BE49-F238E27FC236}">
                <a16:creationId xmlns:a16="http://schemas.microsoft.com/office/drawing/2014/main" id="{B38B6424-64DA-3B41-8504-5A8AF846E238}"/>
              </a:ext>
            </a:extLst>
          </p:cNvPr>
          <p:cNvSpPr txBox="1"/>
          <p:nvPr/>
        </p:nvSpPr>
        <p:spPr>
          <a:xfrm>
            <a:off x="7768703" y="3336299"/>
            <a:ext cx="4585251" cy="779684"/>
          </a:xfrm>
          <a:prstGeom prst="rect">
            <a:avLst/>
          </a:prstGeom>
          <a:noFill/>
        </p:spPr>
        <p:txBody>
          <a:bodyPr wrap="square" lIns="162544" tIns="81272" rIns="162544" bIns="81272">
            <a:spAutoFit/>
          </a:bodyPr>
          <a:lstStyle/>
          <a:p>
            <a:pPr>
              <a:lnSpc>
                <a:spcPts val="2400"/>
              </a:lnSpc>
              <a:defRPr/>
            </a:pPr>
            <a:r>
              <a:rPr lang="en-US" altLang="zh-TW" sz="4267" b="1">
                <a:solidFill>
                  <a:srgbClr val="D26604"/>
                </a:solidFill>
                <a:cs typeface="+mn-ea"/>
                <a:sym typeface="+mn-lt"/>
              </a:rPr>
              <a:t>GPU </a:t>
            </a:r>
            <a:r>
              <a:rPr lang="en-US" altLang="zh-CN" sz="2400" b="1">
                <a:solidFill>
                  <a:srgbClr val="D26604"/>
                </a:solidFill>
                <a:cs typeface="+mn-ea"/>
                <a:sym typeface="+mn-lt"/>
              </a:rPr>
              <a:t>up to 800 MHz</a:t>
            </a:r>
            <a:endParaRPr lang="en-US" altLang="zh-TW" sz="2400" b="1">
              <a:solidFill>
                <a:srgbClr val="D26604"/>
              </a:solidFill>
              <a:cs typeface="+mn-ea"/>
              <a:sym typeface="+mn-lt"/>
            </a:endParaRPr>
          </a:p>
          <a:p>
            <a:pPr>
              <a:lnSpc>
                <a:spcPts val="2400"/>
              </a:lnSpc>
              <a:defRPr/>
            </a:pPr>
            <a:r>
              <a:rPr lang="en-US" altLang="zh-CN" sz="2400">
                <a:cs typeface="+mn-ea"/>
                <a:sym typeface="+mn-lt"/>
              </a:rPr>
              <a:t>UHD Graphics </a:t>
            </a:r>
            <a:endParaRPr lang="en-US" sz="2400">
              <a:cs typeface="+mn-ea"/>
              <a:sym typeface="+mn-lt"/>
            </a:endParaRPr>
          </a:p>
        </p:txBody>
      </p:sp>
      <p:pic>
        <p:nvPicPr>
          <p:cNvPr id="5" name="圖形 4">
            <a:extLst>
              <a:ext uri="{FF2B5EF4-FFF2-40B4-BE49-F238E27FC236}">
                <a16:creationId xmlns:a16="http://schemas.microsoft.com/office/drawing/2014/main" id="{641190DE-9D2C-4BC3-9C14-C13536CDDD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0947" y="4363564"/>
            <a:ext cx="1789453" cy="178945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6233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701482" y="6342038"/>
            <a:ext cx="6554257" cy="246211"/>
          </a:xfrm>
          <a:prstGeom prst="rect">
            <a:avLst/>
          </a:prstGeom>
          <a:noFill/>
          <a:ln w="9525">
            <a:noFill/>
            <a:miter lim="800000"/>
            <a:headEnd/>
            <a:tailEnd/>
          </a:ln>
        </p:spPr>
        <p:txBody>
          <a:bodyPr wrap="square" lIns="121908" tIns="60955" rIns="121908" bIns="60955" anchor="t">
            <a:spAutoFit/>
          </a:bodyPr>
          <a:lstStyle/>
          <a:p>
            <a:r>
              <a:rPr lang="en" altLang="zh-TW" sz="800">
                <a:cs typeface="+mn-ea"/>
                <a:sym typeface="+mn-lt"/>
              </a:rPr>
              <a:t>Tested in QNAP Labs. Figures may vary by environment.</a:t>
            </a:r>
          </a:p>
        </p:txBody>
      </p:sp>
      <p:sp>
        <p:nvSpPr>
          <p:cNvPr id="12" name="Rectangle 3"/>
          <p:cNvSpPr>
            <a:spLocks noChangeArrowheads="1"/>
          </p:cNvSpPr>
          <p:nvPr/>
        </p:nvSpPr>
        <p:spPr bwMode="auto">
          <a:xfrm>
            <a:off x="3864833" y="6229080"/>
            <a:ext cx="6917638" cy="615543"/>
          </a:xfrm>
          <a:prstGeom prst="rect">
            <a:avLst/>
          </a:prstGeom>
          <a:noFill/>
          <a:ln w="9525">
            <a:noFill/>
            <a:miter lim="800000"/>
            <a:headEnd/>
            <a:tailEnd/>
          </a:ln>
        </p:spPr>
        <p:txBody>
          <a:bodyPr wrap="square" lIns="121908" tIns="60955" rIns="121908" bIns="60955" anchor="t">
            <a:spAutoFit/>
          </a:bodyPr>
          <a:lstStyle/>
          <a:p>
            <a:r>
              <a:rPr lang="en-US" altLang="zh-TW" sz="800">
                <a:cs typeface="+mn-ea"/>
                <a:sym typeface="+mn-lt"/>
              </a:rPr>
              <a:t>Test environment:</a:t>
            </a:r>
            <a:br>
              <a:rPr lang="zh-TW" sz="800">
                <a:cs typeface="+mn-ea"/>
                <a:sym typeface="+mn-lt"/>
              </a:rPr>
            </a:br>
            <a:r>
              <a:rPr lang="zh-TW" sz="800">
                <a:cs typeface="+mn-ea"/>
                <a:sym typeface="+mn-lt"/>
              </a:rPr>
              <a:t>NAS</a:t>
            </a:r>
            <a:r>
              <a:rPr lang="zh-TW" altLang="en-US" sz="800">
                <a:cs typeface="+mn-ea"/>
                <a:sym typeface="+mn-lt"/>
              </a:rPr>
              <a:t> </a:t>
            </a:r>
            <a:r>
              <a:rPr lang="en-US" altLang="en-US" sz="800">
                <a:cs typeface="+mn-ea"/>
                <a:sym typeface="+mn-lt"/>
              </a:rPr>
              <a:t>| </a:t>
            </a:r>
            <a:r>
              <a:rPr lang="zh-TW" sz="800">
                <a:cs typeface="+mn-ea"/>
                <a:sym typeface="+mn-lt"/>
              </a:rPr>
              <a:t>TS-</a:t>
            </a:r>
            <a:r>
              <a:rPr lang="en-US" altLang="zh-TW" sz="800">
                <a:cs typeface="+mn-ea"/>
                <a:sym typeface="+mn-lt"/>
              </a:rPr>
              <a:t>12</a:t>
            </a:r>
            <a:r>
              <a:rPr lang="zh-TW" sz="800">
                <a:cs typeface="+mn-ea"/>
                <a:sym typeface="+mn-lt"/>
              </a:rPr>
              <a:t>53D</a:t>
            </a:r>
            <a:r>
              <a:rPr lang="en-US" altLang="zh-TW" sz="800">
                <a:cs typeface="+mn-ea"/>
                <a:sym typeface="+mn-lt"/>
              </a:rPr>
              <a:t>U-RP</a:t>
            </a:r>
            <a:r>
              <a:rPr lang="zh-TW" sz="800">
                <a:cs typeface="+mn-ea"/>
                <a:sym typeface="+mn-lt"/>
              </a:rPr>
              <a:t>-4G, QTS 4.4.2, </a:t>
            </a:r>
            <a:r>
              <a:rPr lang="en-US" altLang="zh-TW" sz="800">
                <a:cs typeface="+mn-ea"/>
                <a:sym typeface="+mn-lt"/>
              </a:rPr>
              <a:t>12</a:t>
            </a:r>
            <a:r>
              <a:rPr lang="zh-TW" sz="800">
                <a:cs typeface="+mn-ea"/>
                <a:sym typeface="+mn-lt"/>
              </a:rPr>
              <a:t> x </a:t>
            </a:r>
            <a:r>
              <a:rPr lang="en-US" altLang="zh-TW" sz="800">
                <a:cs typeface="+mn-ea"/>
                <a:sym typeface="+mn-lt"/>
              </a:rPr>
              <a:t>Samsung 850 Pro 512GB</a:t>
            </a:r>
            <a:r>
              <a:rPr lang="zh-TW" sz="800">
                <a:cs typeface="+mn-ea"/>
                <a:sym typeface="+mn-lt"/>
              </a:rPr>
              <a:t>, RAID 5, thick volume</a:t>
            </a:r>
          </a:p>
          <a:p>
            <a:r>
              <a:rPr lang="en-US" altLang="zh-TW" sz="800">
                <a:cs typeface="+mn-ea"/>
                <a:sym typeface="+mn-lt"/>
              </a:rPr>
              <a:t>Client </a:t>
            </a:r>
            <a:r>
              <a:rPr lang="en" altLang="zh-TW" sz="800">
                <a:cs typeface="+mn-ea"/>
                <a:sym typeface="+mn-lt"/>
              </a:rPr>
              <a:t>PC | Windows 10 Pro, Intel Core i7-6700 3.4 GHz, 32GB RAM</a:t>
            </a:r>
            <a:endParaRPr lang="en" sz="800">
              <a:cs typeface="+mn-ea"/>
              <a:sym typeface="+mn-lt"/>
            </a:endParaRPr>
          </a:p>
          <a:p>
            <a:r>
              <a:rPr lang="en" altLang="en-US" sz="800">
                <a:cs typeface="+mn-ea"/>
                <a:sym typeface="+mn-lt"/>
              </a:rPr>
              <a:t>IOmeter | RAM*4, 30-sec ramp up time, 3-min seq. run time, 2 workers, 64-outstanding, 1MB</a:t>
            </a:r>
            <a:endParaRPr lang="en-US" altLang="en-US" sz="800">
              <a:cs typeface="+mn-ea"/>
              <a:sym typeface="+mn-lt"/>
            </a:endParaRPr>
          </a:p>
        </p:txBody>
      </p:sp>
      <p:sp>
        <p:nvSpPr>
          <p:cNvPr id="63" name="標題 62"/>
          <p:cNvSpPr>
            <a:spLocks noGrp="1"/>
          </p:cNvSpPr>
          <p:nvPr>
            <p:ph type="title"/>
          </p:nvPr>
        </p:nvSpPr>
        <p:spPr>
          <a:xfrm>
            <a:off x="919314" y="116041"/>
            <a:ext cx="10409061" cy="1378562"/>
          </a:xfrm>
        </p:spPr>
        <p:txBody>
          <a:bodyPr>
            <a:noAutofit/>
          </a:bodyPr>
          <a:lstStyle/>
          <a:p>
            <a:r>
              <a:rPr lang="en-US" altLang="zh-CN" sz="3400" dirty="0">
                <a:latin typeface="+mn-lt"/>
                <a:ea typeface="+mn-ea"/>
                <a:cs typeface="+mn-ea"/>
                <a:sym typeface="+mn-lt"/>
              </a:rPr>
              <a:t>2.5GbE accelerates large file transfer than 1GbE, </a:t>
            </a:r>
            <a:br>
              <a:rPr lang="en-US" altLang="zh-CN" sz="3400" dirty="0">
                <a:latin typeface="+mn-lt"/>
                <a:ea typeface="+mn-ea"/>
                <a:cs typeface="+mn-ea"/>
                <a:sym typeface="+mn-lt"/>
              </a:rPr>
            </a:br>
            <a:r>
              <a:rPr lang="en-US" altLang="zh-CN" sz="3400" dirty="0">
                <a:latin typeface="+mn-lt"/>
                <a:ea typeface="+mn-ea"/>
                <a:cs typeface="+mn-ea"/>
                <a:sym typeface="+mn-lt"/>
              </a:rPr>
              <a:t>especially suitable for a single client environment</a:t>
            </a:r>
            <a:endParaRPr lang="en-US" altLang="zh-TW" sz="3400" dirty="0">
              <a:latin typeface="+mn-lt"/>
              <a:ea typeface="+mn-ea"/>
              <a:cs typeface="+mn-ea"/>
              <a:sym typeface="+mn-lt"/>
            </a:endParaRPr>
          </a:p>
        </p:txBody>
      </p:sp>
      <p:grpSp>
        <p:nvGrpSpPr>
          <p:cNvPr id="78" name="Google Shape;1112;gc428d55399_0_337">
            <a:extLst>
              <a:ext uri="{FF2B5EF4-FFF2-40B4-BE49-F238E27FC236}">
                <a16:creationId xmlns:a16="http://schemas.microsoft.com/office/drawing/2014/main" id="{216F40DB-D115-411F-947C-A2E894C3AE50}"/>
              </a:ext>
            </a:extLst>
          </p:cNvPr>
          <p:cNvGrpSpPr/>
          <p:nvPr/>
        </p:nvGrpSpPr>
        <p:grpSpPr>
          <a:xfrm>
            <a:off x="712558" y="1813716"/>
            <a:ext cx="5973239" cy="4264116"/>
            <a:chOff x="535858" y="2192097"/>
            <a:chExt cx="3078236" cy="4755000"/>
          </a:xfrm>
          <a:effectLst>
            <a:outerShdw blurRad="342900" dist="177800" dir="3600000" algn="t" rotWithShape="0">
              <a:prstClr val="black">
                <a:alpha val="40000"/>
              </a:prstClr>
            </a:outerShdw>
          </a:effectLst>
        </p:grpSpPr>
        <p:pic>
          <p:nvPicPr>
            <p:cNvPr id="79" name="Google Shape;1114;gc428d55399_0_337">
              <a:extLst>
                <a:ext uri="{FF2B5EF4-FFF2-40B4-BE49-F238E27FC236}">
                  <a16:creationId xmlns:a16="http://schemas.microsoft.com/office/drawing/2014/main" id="{BFDCB786-CD8E-4BCB-A326-B2A6E92FF43A}"/>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80" name="Google Shape;1113;gc428d55399_0_337">
              <a:extLst>
                <a:ext uri="{FF2B5EF4-FFF2-40B4-BE49-F238E27FC236}">
                  <a16:creationId xmlns:a16="http://schemas.microsoft.com/office/drawing/2014/main" id="{5DB33C34-92E5-436F-82BB-B532807F8EC9}"/>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cxnSp>
        <p:nvCxnSpPr>
          <p:cNvPr id="81" name="Google Shape;1115;gc428d55399_0_337">
            <a:extLst>
              <a:ext uri="{FF2B5EF4-FFF2-40B4-BE49-F238E27FC236}">
                <a16:creationId xmlns:a16="http://schemas.microsoft.com/office/drawing/2014/main" id="{AB6FF572-D18C-4C0E-AE63-C51DCFAA73EF}"/>
              </a:ext>
            </a:extLst>
          </p:cNvPr>
          <p:cNvCxnSpPr>
            <a:cxnSpLocks/>
          </p:cNvCxnSpPr>
          <p:nvPr/>
        </p:nvCxnSpPr>
        <p:spPr>
          <a:xfrm>
            <a:off x="1141581" y="2747083"/>
            <a:ext cx="4465063" cy="0"/>
          </a:xfrm>
          <a:prstGeom prst="straightConnector1">
            <a:avLst/>
          </a:prstGeom>
          <a:noFill/>
          <a:ln w="25400" cap="flat" cmpd="sng">
            <a:gradFill>
              <a:gsLst>
                <a:gs pos="0">
                  <a:srgbClr val="00B0F0"/>
                </a:gs>
                <a:gs pos="100000">
                  <a:srgbClr val="201DFD"/>
                </a:gs>
              </a:gsLst>
              <a:lin ang="0" scaled="0"/>
            </a:gradFill>
            <a:prstDash val="solid"/>
            <a:round/>
            <a:headEnd type="none" w="sm" len="sm"/>
            <a:tailEnd type="none" w="sm" len="sm"/>
          </a:ln>
        </p:spPr>
      </p:cxnSp>
      <p:sp>
        <p:nvSpPr>
          <p:cNvPr id="82" name="文字方塊 81">
            <a:extLst>
              <a:ext uri="{FF2B5EF4-FFF2-40B4-BE49-F238E27FC236}">
                <a16:creationId xmlns:a16="http://schemas.microsoft.com/office/drawing/2014/main" id="{87CE7907-F17B-46BD-8079-80DF1D8F7FE6}"/>
              </a:ext>
            </a:extLst>
          </p:cNvPr>
          <p:cNvSpPr txBox="1"/>
          <p:nvPr/>
        </p:nvSpPr>
        <p:spPr>
          <a:xfrm>
            <a:off x="1228997" y="1953934"/>
            <a:ext cx="4356505" cy="769441"/>
          </a:xfrm>
          <a:prstGeom prst="rect">
            <a:avLst/>
          </a:prstGeom>
          <a:noFill/>
        </p:spPr>
        <p:txBody>
          <a:bodyPr wrap="square" rtlCol="0">
            <a:spAutoFit/>
          </a:bodyPr>
          <a:lstStyle/>
          <a:p>
            <a:pPr algn="ctr"/>
            <a:r>
              <a:rPr lang="en-US" altLang="zh-TW" sz="2200" b="1">
                <a:cs typeface="+mn-ea"/>
                <a:sym typeface="+mn-lt"/>
              </a:rPr>
              <a:t>1 x 2.5GbE Windows file transfer</a:t>
            </a:r>
            <a:endParaRPr lang="zh-TW" altLang="en-US" sz="2200" b="1">
              <a:cs typeface="+mn-ea"/>
              <a:sym typeface="+mn-lt"/>
            </a:endParaRPr>
          </a:p>
        </p:txBody>
      </p:sp>
      <p:graphicFrame>
        <p:nvGraphicFramePr>
          <p:cNvPr id="83" name="圖表 82">
            <a:extLst>
              <a:ext uri="{FF2B5EF4-FFF2-40B4-BE49-F238E27FC236}">
                <a16:creationId xmlns:a16="http://schemas.microsoft.com/office/drawing/2014/main" id="{995C68E9-CC17-4DCE-A8E8-8D277BC90401}"/>
              </a:ext>
            </a:extLst>
          </p:cNvPr>
          <p:cNvGraphicFramePr/>
          <p:nvPr>
            <p:extLst>
              <p:ext uri="{D42A27DB-BD31-4B8C-83A1-F6EECF244321}">
                <p14:modId xmlns:p14="http://schemas.microsoft.com/office/powerpoint/2010/main" val="1216373683"/>
              </p:ext>
            </p:extLst>
          </p:nvPr>
        </p:nvGraphicFramePr>
        <p:xfrm>
          <a:off x="864406" y="2983735"/>
          <a:ext cx="4721095" cy="2871173"/>
        </p:xfrm>
        <a:graphic>
          <a:graphicData uri="http://schemas.openxmlformats.org/drawingml/2006/chart">
            <c:chart xmlns:c="http://schemas.openxmlformats.org/drawingml/2006/chart" xmlns:r="http://schemas.openxmlformats.org/officeDocument/2006/relationships" r:id="rId4"/>
          </a:graphicData>
        </a:graphic>
      </p:graphicFrame>
      <p:sp>
        <p:nvSpPr>
          <p:cNvPr id="84" name="矩形 83">
            <a:extLst>
              <a:ext uri="{FF2B5EF4-FFF2-40B4-BE49-F238E27FC236}">
                <a16:creationId xmlns:a16="http://schemas.microsoft.com/office/drawing/2014/main" id="{9F14E406-9B96-4020-A7FA-F601A2312B89}"/>
              </a:ext>
            </a:extLst>
          </p:cNvPr>
          <p:cNvSpPr/>
          <p:nvPr/>
        </p:nvSpPr>
        <p:spPr>
          <a:xfrm>
            <a:off x="2167536" y="3202685"/>
            <a:ext cx="84991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cs typeface="+mn-ea"/>
                <a:sym typeface="+mn-lt"/>
              </a:rPr>
              <a:t>251</a:t>
            </a: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sp>
        <p:nvSpPr>
          <p:cNvPr id="85" name="矩形 84">
            <a:extLst>
              <a:ext uri="{FF2B5EF4-FFF2-40B4-BE49-F238E27FC236}">
                <a16:creationId xmlns:a16="http://schemas.microsoft.com/office/drawing/2014/main" id="{7FAC2C63-A4FF-4691-A8F5-F8428431D2B2}"/>
              </a:ext>
            </a:extLst>
          </p:cNvPr>
          <p:cNvSpPr/>
          <p:nvPr/>
        </p:nvSpPr>
        <p:spPr>
          <a:xfrm>
            <a:off x="4048077" y="2947953"/>
            <a:ext cx="84991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cs typeface="+mn-ea"/>
                <a:sym typeface="+mn-lt"/>
              </a:rPr>
              <a:t>271</a:t>
            </a: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grpSp>
        <p:nvGrpSpPr>
          <p:cNvPr id="86" name="Google Shape;1112;gc428d55399_0_337">
            <a:extLst>
              <a:ext uri="{FF2B5EF4-FFF2-40B4-BE49-F238E27FC236}">
                <a16:creationId xmlns:a16="http://schemas.microsoft.com/office/drawing/2014/main" id="{DE030ECD-185D-4034-BC56-1812D0C26FA7}"/>
              </a:ext>
            </a:extLst>
          </p:cNvPr>
          <p:cNvGrpSpPr/>
          <p:nvPr/>
        </p:nvGrpSpPr>
        <p:grpSpPr>
          <a:xfrm>
            <a:off x="6201120" y="1813289"/>
            <a:ext cx="5973239" cy="4264116"/>
            <a:chOff x="535858" y="2192097"/>
            <a:chExt cx="3078236" cy="4755000"/>
          </a:xfrm>
          <a:effectLst>
            <a:outerShdw blurRad="342900" dist="177800" dir="3600000" algn="t" rotWithShape="0">
              <a:prstClr val="black">
                <a:alpha val="40000"/>
              </a:prstClr>
            </a:outerShdw>
          </a:effectLst>
        </p:grpSpPr>
        <p:pic>
          <p:nvPicPr>
            <p:cNvPr id="87" name="Google Shape;1114;gc428d55399_0_337">
              <a:extLst>
                <a:ext uri="{FF2B5EF4-FFF2-40B4-BE49-F238E27FC236}">
                  <a16:creationId xmlns:a16="http://schemas.microsoft.com/office/drawing/2014/main" id="{28165CF8-7D9B-43E1-B7E7-62D81F0FD634}"/>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88" name="Google Shape;1113;gc428d55399_0_337">
              <a:extLst>
                <a:ext uri="{FF2B5EF4-FFF2-40B4-BE49-F238E27FC236}">
                  <a16:creationId xmlns:a16="http://schemas.microsoft.com/office/drawing/2014/main" id="{A87B16FB-9994-4C64-BAD2-12F3B3735B14}"/>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cxnSp>
        <p:nvCxnSpPr>
          <p:cNvPr id="89" name="Google Shape;1115;gc428d55399_0_337">
            <a:extLst>
              <a:ext uri="{FF2B5EF4-FFF2-40B4-BE49-F238E27FC236}">
                <a16:creationId xmlns:a16="http://schemas.microsoft.com/office/drawing/2014/main" id="{136AB797-CA5F-4D69-B92E-4B25B8F49901}"/>
              </a:ext>
            </a:extLst>
          </p:cNvPr>
          <p:cNvCxnSpPr>
            <a:cxnSpLocks/>
          </p:cNvCxnSpPr>
          <p:nvPr/>
        </p:nvCxnSpPr>
        <p:spPr>
          <a:xfrm>
            <a:off x="6630143" y="2746656"/>
            <a:ext cx="4465063" cy="0"/>
          </a:xfrm>
          <a:prstGeom prst="straightConnector1">
            <a:avLst/>
          </a:prstGeom>
          <a:noFill/>
          <a:ln w="25400" cap="flat" cmpd="sng">
            <a:gradFill>
              <a:gsLst>
                <a:gs pos="0">
                  <a:srgbClr val="00B0F0"/>
                </a:gs>
                <a:gs pos="100000">
                  <a:srgbClr val="201DFD"/>
                </a:gs>
              </a:gsLst>
              <a:lin ang="0" scaled="0"/>
            </a:gradFill>
            <a:prstDash val="solid"/>
            <a:round/>
            <a:headEnd type="none" w="sm" len="sm"/>
            <a:tailEnd type="none" w="sm" len="sm"/>
          </a:ln>
        </p:spPr>
      </p:cxnSp>
      <p:sp>
        <p:nvSpPr>
          <p:cNvPr id="90" name="文字方塊 89">
            <a:extLst>
              <a:ext uri="{FF2B5EF4-FFF2-40B4-BE49-F238E27FC236}">
                <a16:creationId xmlns:a16="http://schemas.microsoft.com/office/drawing/2014/main" id="{1F62E8AA-16FC-49E7-B9B7-4086B1079280}"/>
              </a:ext>
            </a:extLst>
          </p:cNvPr>
          <p:cNvSpPr txBox="1"/>
          <p:nvPr/>
        </p:nvSpPr>
        <p:spPr>
          <a:xfrm>
            <a:off x="6415787" y="1875522"/>
            <a:ext cx="4803235" cy="769441"/>
          </a:xfrm>
          <a:prstGeom prst="rect">
            <a:avLst/>
          </a:prstGeom>
          <a:noFill/>
        </p:spPr>
        <p:txBody>
          <a:bodyPr wrap="square" rtlCol="0">
            <a:spAutoFit/>
          </a:bodyPr>
          <a:lstStyle/>
          <a:p>
            <a:pPr algn="ctr"/>
            <a:r>
              <a:rPr lang="en-US" altLang="zh-TW" sz="2200" b="1">
                <a:cs typeface="+mn-ea"/>
                <a:sym typeface="+mn-lt"/>
              </a:rPr>
              <a:t>1 x 2.5GbE Windows file transfer</a:t>
            </a:r>
          </a:p>
          <a:p>
            <a:pPr algn="ctr"/>
            <a:r>
              <a:rPr lang="en-US" altLang="zh-TW" sz="2200" b="1">
                <a:cs typeface="+mn-ea"/>
                <a:sym typeface="+mn-lt"/>
              </a:rPr>
              <a:t>Encrypted NAS volume</a:t>
            </a:r>
          </a:p>
        </p:txBody>
      </p:sp>
      <p:graphicFrame>
        <p:nvGraphicFramePr>
          <p:cNvPr id="91" name="圖表 90">
            <a:extLst>
              <a:ext uri="{FF2B5EF4-FFF2-40B4-BE49-F238E27FC236}">
                <a16:creationId xmlns:a16="http://schemas.microsoft.com/office/drawing/2014/main" id="{F3EE4081-25AC-4DE2-8A72-0C18459542ED}"/>
              </a:ext>
            </a:extLst>
          </p:cNvPr>
          <p:cNvGraphicFramePr/>
          <p:nvPr>
            <p:extLst>
              <p:ext uri="{D42A27DB-BD31-4B8C-83A1-F6EECF244321}">
                <p14:modId xmlns:p14="http://schemas.microsoft.com/office/powerpoint/2010/main" val="1471517961"/>
              </p:ext>
            </p:extLst>
          </p:nvPr>
        </p:nvGraphicFramePr>
        <p:xfrm>
          <a:off x="6352968" y="2983308"/>
          <a:ext cx="4721095" cy="2871173"/>
        </p:xfrm>
        <a:graphic>
          <a:graphicData uri="http://schemas.openxmlformats.org/drawingml/2006/chart">
            <c:chart xmlns:c="http://schemas.openxmlformats.org/drawingml/2006/chart" xmlns:r="http://schemas.openxmlformats.org/officeDocument/2006/relationships" r:id="rId5"/>
          </a:graphicData>
        </a:graphic>
      </p:graphicFrame>
      <p:sp>
        <p:nvSpPr>
          <p:cNvPr id="92" name="矩形 91">
            <a:extLst>
              <a:ext uri="{FF2B5EF4-FFF2-40B4-BE49-F238E27FC236}">
                <a16:creationId xmlns:a16="http://schemas.microsoft.com/office/drawing/2014/main" id="{3F5EC96E-7657-4876-94D3-AFF945F32D14}"/>
              </a:ext>
            </a:extLst>
          </p:cNvPr>
          <p:cNvSpPr/>
          <p:nvPr/>
        </p:nvSpPr>
        <p:spPr>
          <a:xfrm>
            <a:off x="7656098" y="3202258"/>
            <a:ext cx="84991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cs typeface="+mn-ea"/>
                <a:sym typeface="+mn-lt"/>
              </a:rPr>
              <a:t>251</a:t>
            </a: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sp>
        <p:nvSpPr>
          <p:cNvPr id="93" name="矩形 92">
            <a:extLst>
              <a:ext uri="{FF2B5EF4-FFF2-40B4-BE49-F238E27FC236}">
                <a16:creationId xmlns:a16="http://schemas.microsoft.com/office/drawing/2014/main" id="{D5113E63-1011-4A36-B6E8-FD969E02EFF7}"/>
              </a:ext>
            </a:extLst>
          </p:cNvPr>
          <p:cNvSpPr/>
          <p:nvPr/>
        </p:nvSpPr>
        <p:spPr>
          <a:xfrm>
            <a:off x="9536639" y="2947526"/>
            <a:ext cx="84991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cs typeface="+mn-ea"/>
                <a:sym typeface="+mn-lt"/>
              </a:rPr>
              <a:t>271</a:t>
            </a: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spTree>
    <p:extLst>
      <p:ext uri="{BB962C8B-B14F-4D97-AF65-F5344CB8AC3E}">
        <p14:creationId xmlns:p14="http://schemas.microsoft.com/office/powerpoint/2010/main" val="1602735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 name="標題 62"/>
          <p:cNvSpPr>
            <a:spLocks noGrp="1"/>
          </p:cNvSpPr>
          <p:nvPr>
            <p:ph type="title"/>
          </p:nvPr>
        </p:nvSpPr>
        <p:spPr>
          <a:xfrm>
            <a:off x="513707" y="116041"/>
            <a:ext cx="11075541" cy="1378562"/>
          </a:xfrm>
        </p:spPr>
        <p:txBody>
          <a:bodyPr>
            <a:noAutofit/>
          </a:bodyPr>
          <a:lstStyle/>
          <a:p>
            <a:r>
              <a:rPr lang="en-US" altLang="zh-CN" sz="3600">
                <a:latin typeface="+mn-lt"/>
                <a:ea typeface="+mn-ea"/>
                <a:cs typeface="+mn-ea"/>
                <a:sym typeface="+mn-lt"/>
              </a:rPr>
              <a:t>2 x 2.5GbE for the multi-user/device environment for the future business growth</a:t>
            </a:r>
            <a:endParaRPr lang="en-US" altLang="zh-TW" sz="3600">
              <a:latin typeface="+mn-lt"/>
              <a:ea typeface="+mn-ea"/>
              <a:cs typeface="+mn-ea"/>
              <a:sym typeface="+mn-lt"/>
            </a:endParaRPr>
          </a:p>
        </p:txBody>
      </p:sp>
      <p:sp>
        <p:nvSpPr>
          <p:cNvPr id="48" name="Rectangle 2">
            <a:extLst>
              <a:ext uri="{FF2B5EF4-FFF2-40B4-BE49-F238E27FC236}">
                <a16:creationId xmlns:a16="http://schemas.microsoft.com/office/drawing/2014/main" id="{35C99D93-1FD7-8649-BCC8-7770E09D3112}"/>
              </a:ext>
            </a:extLst>
          </p:cNvPr>
          <p:cNvSpPr>
            <a:spLocks noChangeArrowheads="1"/>
          </p:cNvSpPr>
          <p:nvPr/>
        </p:nvSpPr>
        <p:spPr bwMode="auto">
          <a:xfrm>
            <a:off x="6051477" y="6378045"/>
            <a:ext cx="6554257" cy="246211"/>
          </a:xfrm>
          <a:prstGeom prst="rect">
            <a:avLst/>
          </a:prstGeom>
          <a:noFill/>
          <a:ln w="9525">
            <a:noFill/>
            <a:miter lim="800000"/>
            <a:headEnd/>
            <a:tailEnd/>
          </a:ln>
        </p:spPr>
        <p:txBody>
          <a:bodyPr wrap="square" lIns="121908" tIns="60955" rIns="121908" bIns="60955" anchor="t">
            <a:spAutoFit/>
          </a:bodyPr>
          <a:lstStyle/>
          <a:p>
            <a:r>
              <a:rPr lang="en" altLang="zh-TW" sz="800">
                <a:cs typeface="+mn-ea"/>
                <a:sym typeface="+mn-lt"/>
              </a:rPr>
              <a:t>Tested in QNAP Labs. Figures may vary by environment.</a:t>
            </a:r>
          </a:p>
        </p:txBody>
      </p:sp>
      <p:sp>
        <p:nvSpPr>
          <p:cNvPr id="49" name="Rectangle 3">
            <a:extLst>
              <a:ext uri="{FF2B5EF4-FFF2-40B4-BE49-F238E27FC236}">
                <a16:creationId xmlns:a16="http://schemas.microsoft.com/office/drawing/2014/main" id="{9097FCD4-A650-2949-9555-E0E90A05AAC4}"/>
              </a:ext>
            </a:extLst>
          </p:cNvPr>
          <p:cNvSpPr>
            <a:spLocks noChangeArrowheads="1"/>
          </p:cNvSpPr>
          <p:nvPr/>
        </p:nvSpPr>
        <p:spPr bwMode="auto">
          <a:xfrm>
            <a:off x="814885" y="6193378"/>
            <a:ext cx="6917638" cy="615543"/>
          </a:xfrm>
          <a:prstGeom prst="rect">
            <a:avLst/>
          </a:prstGeom>
          <a:noFill/>
          <a:ln w="9525">
            <a:noFill/>
            <a:miter lim="800000"/>
            <a:headEnd/>
            <a:tailEnd/>
          </a:ln>
        </p:spPr>
        <p:txBody>
          <a:bodyPr wrap="square" lIns="121908" tIns="60955" rIns="121908" bIns="60955" anchor="t">
            <a:spAutoFit/>
          </a:bodyPr>
          <a:lstStyle/>
          <a:p>
            <a:r>
              <a:rPr lang="en-US" altLang="zh-TW" sz="800">
                <a:cs typeface="+mn-ea"/>
                <a:sym typeface="+mn-lt"/>
              </a:rPr>
              <a:t>Test environment:</a:t>
            </a:r>
            <a:br>
              <a:rPr lang="zh-TW" sz="800">
                <a:cs typeface="+mn-ea"/>
                <a:sym typeface="+mn-lt"/>
              </a:rPr>
            </a:br>
            <a:r>
              <a:rPr lang="zh-TW" sz="800">
                <a:cs typeface="+mn-ea"/>
                <a:sym typeface="+mn-lt"/>
              </a:rPr>
              <a:t>NAS</a:t>
            </a:r>
            <a:r>
              <a:rPr lang="zh-TW" altLang="en-US" sz="800">
                <a:cs typeface="+mn-ea"/>
                <a:sym typeface="+mn-lt"/>
              </a:rPr>
              <a:t> </a:t>
            </a:r>
            <a:r>
              <a:rPr lang="en-US" altLang="en-US" sz="800">
                <a:cs typeface="+mn-ea"/>
                <a:sym typeface="+mn-lt"/>
              </a:rPr>
              <a:t>| </a:t>
            </a:r>
            <a:r>
              <a:rPr lang="zh-TW" sz="800">
                <a:cs typeface="+mn-ea"/>
                <a:sym typeface="+mn-lt"/>
              </a:rPr>
              <a:t>TS-</a:t>
            </a:r>
            <a:r>
              <a:rPr lang="en-US" altLang="zh-TW" sz="800">
                <a:cs typeface="+mn-ea"/>
                <a:sym typeface="+mn-lt"/>
              </a:rPr>
              <a:t>12</a:t>
            </a:r>
            <a:r>
              <a:rPr lang="zh-TW" sz="800">
                <a:cs typeface="+mn-ea"/>
                <a:sym typeface="+mn-lt"/>
              </a:rPr>
              <a:t>53D</a:t>
            </a:r>
            <a:r>
              <a:rPr lang="en-US" altLang="zh-TW" sz="800">
                <a:cs typeface="+mn-ea"/>
                <a:sym typeface="+mn-lt"/>
              </a:rPr>
              <a:t>U-RP</a:t>
            </a:r>
            <a:r>
              <a:rPr lang="zh-TW" sz="800">
                <a:cs typeface="+mn-ea"/>
                <a:sym typeface="+mn-lt"/>
              </a:rPr>
              <a:t>-4G, QTS 4.4.2, </a:t>
            </a:r>
            <a:r>
              <a:rPr lang="en-US" altLang="zh-TW" sz="800">
                <a:cs typeface="+mn-ea"/>
                <a:sym typeface="+mn-lt"/>
              </a:rPr>
              <a:t>12</a:t>
            </a:r>
            <a:r>
              <a:rPr lang="zh-TW" sz="800">
                <a:cs typeface="+mn-ea"/>
                <a:sym typeface="+mn-lt"/>
              </a:rPr>
              <a:t> x </a:t>
            </a:r>
            <a:r>
              <a:rPr lang="en-US" altLang="zh-TW" sz="800">
                <a:cs typeface="+mn-ea"/>
                <a:sym typeface="+mn-lt"/>
              </a:rPr>
              <a:t>Samsung 850 Pro 512GB</a:t>
            </a:r>
            <a:r>
              <a:rPr lang="zh-TW" sz="800">
                <a:cs typeface="+mn-ea"/>
                <a:sym typeface="+mn-lt"/>
              </a:rPr>
              <a:t>, RAID 5, thick volume</a:t>
            </a:r>
          </a:p>
          <a:p>
            <a:r>
              <a:rPr lang="en-US" altLang="zh-TW" sz="800">
                <a:cs typeface="+mn-ea"/>
                <a:sym typeface="+mn-lt"/>
              </a:rPr>
              <a:t>Client </a:t>
            </a:r>
            <a:r>
              <a:rPr lang="en" altLang="zh-TW" sz="800">
                <a:cs typeface="+mn-ea"/>
                <a:sym typeface="+mn-lt"/>
              </a:rPr>
              <a:t>PC | Windows 10 Pro, Intel Core i7-6700 3.4 GHz, 32GB RAM</a:t>
            </a:r>
            <a:endParaRPr lang="en" sz="800">
              <a:cs typeface="+mn-ea"/>
              <a:sym typeface="+mn-lt"/>
            </a:endParaRPr>
          </a:p>
          <a:p>
            <a:r>
              <a:rPr lang="en" altLang="en-US" sz="800">
                <a:cs typeface="+mn-ea"/>
                <a:sym typeface="+mn-lt"/>
              </a:rPr>
              <a:t>IOmeter | RAM*4, 30-sec ramp up time, 3-min seq. run time, 2 workers, 64-outstanding, 1MB</a:t>
            </a:r>
            <a:endParaRPr lang="en-US" altLang="en-US" sz="800">
              <a:cs typeface="+mn-ea"/>
              <a:sym typeface="+mn-lt"/>
            </a:endParaRPr>
          </a:p>
        </p:txBody>
      </p:sp>
      <p:grpSp>
        <p:nvGrpSpPr>
          <p:cNvPr id="50" name="Google Shape;1112;gc428d55399_0_337">
            <a:extLst>
              <a:ext uri="{FF2B5EF4-FFF2-40B4-BE49-F238E27FC236}">
                <a16:creationId xmlns:a16="http://schemas.microsoft.com/office/drawing/2014/main" id="{D5A589CF-FF07-431B-8D1D-1C2062770F2B}"/>
              </a:ext>
            </a:extLst>
          </p:cNvPr>
          <p:cNvGrpSpPr/>
          <p:nvPr/>
        </p:nvGrpSpPr>
        <p:grpSpPr>
          <a:xfrm>
            <a:off x="672657" y="2001898"/>
            <a:ext cx="5973239" cy="4193279"/>
            <a:chOff x="535858" y="2192097"/>
            <a:chExt cx="3078236" cy="4755000"/>
          </a:xfrm>
          <a:effectLst>
            <a:outerShdw blurRad="342900" dist="177800" dir="3600000" algn="t" rotWithShape="0">
              <a:prstClr val="black">
                <a:alpha val="40000"/>
              </a:prstClr>
            </a:outerShdw>
          </a:effectLst>
        </p:grpSpPr>
        <p:pic>
          <p:nvPicPr>
            <p:cNvPr id="51" name="Google Shape;1114;gc428d55399_0_337">
              <a:extLst>
                <a:ext uri="{FF2B5EF4-FFF2-40B4-BE49-F238E27FC236}">
                  <a16:creationId xmlns:a16="http://schemas.microsoft.com/office/drawing/2014/main" id="{96EE29C6-8C4E-48CB-9437-1B6CFFAED26F}"/>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52" name="Google Shape;1113;gc428d55399_0_337">
              <a:extLst>
                <a:ext uri="{FF2B5EF4-FFF2-40B4-BE49-F238E27FC236}">
                  <a16:creationId xmlns:a16="http://schemas.microsoft.com/office/drawing/2014/main" id="{1E82201E-4C8E-4E45-993C-46DAA1C5AFD1}"/>
                </a:ext>
              </a:extLst>
            </p:cNvPr>
            <p:cNvSpPr/>
            <p:nvPr/>
          </p:nvSpPr>
          <p:spPr>
            <a:xfrm>
              <a:off x="535858" y="2192097"/>
              <a:ext cx="2743200" cy="4755000"/>
            </a:xfrm>
            <a:prstGeom prst="rect">
              <a:avLst/>
            </a:prstGeom>
            <a:gradFill>
              <a:gsLst>
                <a:gs pos="0">
                  <a:srgbClr val="FFFFFF">
                    <a:alpha val="83921"/>
                  </a:srgbClr>
                </a:gs>
                <a:gs pos="13000">
                  <a:schemeClr val="lt1"/>
                </a:gs>
                <a:gs pos="97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cxnSp>
        <p:nvCxnSpPr>
          <p:cNvPr id="53" name="Google Shape;1115;gc428d55399_0_337">
            <a:extLst>
              <a:ext uri="{FF2B5EF4-FFF2-40B4-BE49-F238E27FC236}">
                <a16:creationId xmlns:a16="http://schemas.microsoft.com/office/drawing/2014/main" id="{EE52E74B-8A79-4F1A-8725-964798235CAB}"/>
              </a:ext>
            </a:extLst>
          </p:cNvPr>
          <p:cNvCxnSpPr>
            <a:cxnSpLocks/>
          </p:cNvCxnSpPr>
          <p:nvPr/>
        </p:nvCxnSpPr>
        <p:spPr>
          <a:xfrm>
            <a:off x="1101680" y="2956093"/>
            <a:ext cx="4465063" cy="0"/>
          </a:xfrm>
          <a:prstGeom prst="straightConnector1">
            <a:avLst/>
          </a:prstGeom>
          <a:noFill/>
          <a:ln w="25400" cap="flat" cmpd="sng">
            <a:gradFill>
              <a:gsLst>
                <a:gs pos="0">
                  <a:srgbClr val="00B0F0"/>
                </a:gs>
                <a:gs pos="100000">
                  <a:srgbClr val="201DFD"/>
                </a:gs>
              </a:gsLst>
              <a:lin ang="0" scaled="0"/>
            </a:gradFill>
            <a:prstDash val="solid"/>
            <a:round/>
            <a:headEnd type="none" w="sm" len="sm"/>
            <a:tailEnd type="none" w="sm" len="sm"/>
          </a:ln>
        </p:spPr>
      </p:cxnSp>
      <p:sp>
        <p:nvSpPr>
          <p:cNvPr id="54" name="文字方塊 53">
            <a:extLst>
              <a:ext uri="{FF2B5EF4-FFF2-40B4-BE49-F238E27FC236}">
                <a16:creationId xmlns:a16="http://schemas.microsoft.com/office/drawing/2014/main" id="{74E54D59-5EC0-4CFC-827C-959B22FAB74D}"/>
              </a:ext>
            </a:extLst>
          </p:cNvPr>
          <p:cNvSpPr txBox="1"/>
          <p:nvPr/>
        </p:nvSpPr>
        <p:spPr>
          <a:xfrm>
            <a:off x="1189096" y="2162944"/>
            <a:ext cx="4356505" cy="769441"/>
          </a:xfrm>
          <a:prstGeom prst="rect">
            <a:avLst/>
          </a:prstGeom>
          <a:noFill/>
        </p:spPr>
        <p:txBody>
          <a:bodyPr wrap="square" rtlCol="0">
            <a:spAutoFit/>
          </a:bodyPr>
          <a:lstStyle/>
          <a:p>
            <a:pPr algn="ctr"/>
            <a:r>
              <a:rPr lang="en-US" altLang="zh-TW" sz="2200" b="1">
                <a:cs typeface="+mn-ea"/>
                <a:sym typeface="+mn-lt"/>
              </a:rPr>
              <a:t>2 x 2.5GbE Windows sequential transfer (SMB)</a:t>
            </a:r>
            <a:endParaRPr lang="zh-TW" altLang="en-US" sz="2200" b="1">
              <a:cs typeface="+mn-ea"/>
              <a:sym typeface="+mn-lt"/>
            </a:endParaRPr>
          </a:p>
        </p:txBody>
      </p:sp>
      <p:graphicFrame>
        <p:nvGraphicFramePr>
          <p:cNvPr id="60" name="圖表 59">
            <a:extLst>
              <a:ext uri="{FF2B5EF4-FFF2-40B4-BE49-F238E27FC236}">
                <a16:creationId xmlns:a16="http://schemas.microsoft.com/office/drawing/2014/main" id="{C590401C-48BE-4026-9657-3171275D6CA9}"/>
              </a:ext>
            </a:extLst>
          </p:cNvPr>
          <p:cNvGraphicFramePr/>
          <p:nvPr>
            <p:extLst>
              <p:ext uri="{D42A27DB-BD31-4B8C-83A1-F6EECF244321}">
                <p14:modId xmlns:p14="http://schemas.microsoft.com/office/powerpoint/2010/main" val="2476863501"/>
              </p:ext>
            </p:extLst>
          </p:nvPr>
        </p:nvGraphicFramePr>
        <p:xfrm>
          <a:off x="824505" y="3154245"/>
          <a:ext cx="4721095" cy="2871173"/>
        </p:xfrm>
        <a:graphic>
          <a:graphicData uri="http://schemas.openxmlformats.org/drawingml/2006/chart">
            <c:chart xmlns:c="http://schemas.openxmlformats.org/drawingml/2006/chart" xmlns:r="http://schemas.openxmlformats.org/officeDocument/2006/relationships" r:id="rId4"/>
          </a:graphicData>
        </a:graphic>
      </p:graphicFrame>
      <p:sp>
        <p:nvSpPr>
          <p:cNvPr id="61" name="矩形 60">
            <a:extLst>
              <a:ext uri="{FF2B5EF4-FFF2-40B4-BE49-F238E27FC236}">
                <a16:creationId xmlns:a16="http://schemas.microsoft.com/office/drawing/2014/main" id="{1E9C776B-33E4-4C0D-877A-D1E0679194B8}"/>
              </a:ext>
            </a:extLst>
          </p:cNvPr>
          <p:cNvSpPr/>
          <p:nvPr/>
        </p:nvSpPr>
        <p:spPr>
          <a:xfrm>
            <a:off x="2127635" y="3373195"/>
            <a:ext cx="84991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cs typeface="+mn-ea"/>
                <a:sym typeface="+mn-lt"/>
              </a:rPr>
              <a:t>251</a:t>
            </a: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sp>
        <p:nvSpPr>
          <p:cNvPr id="62" name="矩形 61">
            <a:extLst>
              <a:ext uri="{FF2B5EF4-FFF2-40B4-BE49-F238E27FC236}">
                <a16:creationId xmlns:a16="http://schemas.microsoft.com/office/drawing/2014/main" id="{B6CEE9AC-E7F3-4D2F-A5DE-977A264C0DCC}"/>
              </a:ext>
            </a:extLst>
          </p:cNvPr>
          <p:cNvSpPr/>
          <p:nvPr/>
        </p:nvSpPr>
        <p:spPr>
          <a:xfrm>
            <a:off x="4008176" y="3118463"/>
            <a:ext cx="84991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cs typeface="+mn-ea"/>
                <a:sym typeface="+mn-lt"/>
              </a:rPr>
              <a:t>271</a:t>
            </a: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grpSp>
        <p:nvGrpSpPr>
          <p:cNvPr id="64" name="Google Shape;1112;gc428d55399_0_337">
            <a:extLst>
              <a:ext uri="{FF2B5EF4-FFF2-40B4-BE49-F238E27FC236}">
                <a16:creationId xmlns:a16="http://schemas.microsoft.com/office/drawing/2014/main" id="{11DC7ACD-C6D7-4471-BD56-D6983A1ADF95}"/>
              </a:ext>
            </a:extLst>
          </p:cNvPr>
          <p:cNvGrpSpPr/>
          <p:nvPr/>
        </p:nvGrpSpPr>
        <p:grpSpPr>
          <a:xfrm>
            <a:off x="6161219" y="2001471"/>
            <a:ext cx="5973239" cy="4193279"/>
            <a:chOff x="535858" y="2192097"/>
            <a:chExt cx="3078236" cy="4755000"/>
          </a:xfrm>
          <a:effectLst>
            <a:outerShdw blurRad="342900" dist="177800" dir="3600000" algn="t" rotWithShape="0">
              <a:prstClr val="black">
                <a:alpha val="40000"/>
              </a:prstClr>
            </a:outerShdw>
          </a:effectLst>
        </p:grpSpPr>
        <p:pic>
          <p:nvPicPr>
            <p:cNvPr id="65" name="Google Shape;1114;gc428d55399_0_337">
              <a:extLst>
                <a:ext uri="{FF2B5EF4-FFF2-40B4-BE49-F238E27FC236}">
                  <a16:creationId xmlns:a16="http://schemas.microsoft.com/office/drawing/2014/main" id="{17642BF4-838B-41BD-8A9D-92C63C7D1E7A}"/>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66" name="Google Shape;1113;gc428d55399_0_337">
              <a:extLst>
                <a:ext uri="{FF2B5EF4-FFF2-40B4-BE49-F238E27FC236}">
                  <a16:creationId xmlns:a16="http://schemas.microsoft.com/office/drawing/2014/main" id="{AFAF8009-9848-4666-9704-930BD8E9F427}"/>
                </a:ext>
              </a:extLst>
            </p:cNvPr>
            <p:cNvSpPr/>
            <p:nvPr/>
          </p:nvSpPr>
          <p:spPr>
            <a:xfrm>
              <a:off x="535858" y="2192097"/>
              <a:ext cx="2743200" cy="4755000"/>
            </a:xfrm>
            <a:prstGeom prst="rect">
              <a:avLst/>
            </a:prstGeom>
            <a:gradFill>
              <a:gsLst>
                <a:gs pos="0">
                  <a:srgbClr val="FFFFFF">
                    <a:alpha val="83921"/>
                  </a:srgbClr>
                </a:gs>
                <a:gs pos="13000">
                  <a:schemeClr val="lt1"/>
                </a:gs>
                <a:gs pos="97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cxnSp>
        <p:nvCxnSpPr>
          <p:cNvPr id="71" name="Google Shape;1115;gc428d55399_0_337">
            <a:extLst>
              <a:ext uri="{FF2B5EF4-FFF2-40B4-BE49-F238E27FC236}">
                <a16:creationId xmlns:a16="http://schemas.microsoft.com/office/drawing/2014/main" id="{46D6838F-6967-45BF-A32E-339AFD102ED0}"/>
              </a:ext>
            </a:extLst>
          </p:cNvPr>
          <p:cNvCxnSpPr>
            <a:cxnSpLocks/>
          </p:cNvCxnSpPr>
          <p:nvPr/>
        </p:nvCxnSpPr>
        <p:spPr>
          <a:xfrm>
            <a:off x="6590242" y="2955666"/>
            <a:ext cx="4465063" cy="0"/>
          </a:xfrm>
          <a:prstGeom prst="straightConnector1">
            <a:avLst/>
          </a:prstGeom>
          <a:noFill/>
          <a:ln w="25400" cap="flat" cmpd="sng">
            <a:gradFill>
              <a:gsLst>
                <a:gs pos="0">
                  <a:srgbClr val="00B0F0"/>
                </a:gs>
                <a:gs pos="100000">
                  <a:srgbClr val="201DFD"/>
                </a:gs>
              </a:gsLst>
              <a:lin ang="0" scaled="0"/>
            </a:gradFill>
            <a:prstDash val="solid"/>
            <a:round/>
            <a:headEnd type="none" w="sm" len="sm"/>
            <a:tailEnd type="none" w="sm" len="sm"/>
          </a:ln>
        </p:spPr>
      </p:cxnSp>
      <p:sp>
        <p:nvSpPr>
          <p:cNvPr id="72" name="文字方塊 71">
            <a:extLst>
              <a:ext uri="{FF2B5EF4-FFF2-40B4-BE49-F238E27FC236}">
                <a16:creationId xmlns:a16="http://schemas.microsoft.com/office/drawing/2014/main" id="{7C95F503-EF7E-4FE1-BD12-FF0CBA2DD1FE}"/>
              </a:ext>
            </a:extLst>
          </p:cNvPr>
          <p:cNvSpPr txBox="1"/>
          <p:nvPr/>
        </p:nvSpPr>
        <p:spPr>
          <a:xfrm>
            <a:off x="6161219" y="2084532"/>
            <a:ext cx="5428029" cy="769441"/>
          </a:xfrm>
          <a:prstGeom prst="rect">
            <a:avLst/>
          </a:prstGeom>
          <a:noFill/>
        </p:spPr>
        <p:txBody>
          <a:bodyPr wrap="square" rtlCol="0">
            <a:spAutoFit/>
          </a:bodyPr>
          <a:lstStyle/>
          <a:p>
            <a:pPr algn="ctr"/>
            <a:r>
              <a:rPr lang="en-US" altLang="zh-TW" sz="2200" b="1">
                <a:cs typeface="+mn-ea"/>
                <a:sym typeface="+mn-lt"/>
              </a:rPr>
              <a:t>2 x 2.5GbE Windows sequential transfer (SMB), Encrypted NAS volume</a:t>
            </a:r>
            <a:endParaRPr lang="zh-TW" altLang="en-US" sz="2200" b="1">
              <a:cs typeface="+mn-ea"/>
              <a:sym typeface="+mn-lt"/>
            </a:endParaRPr>
          </a:p>
        </p:txBody>
      </p:sp>
      <p:graphicFrame>
        <p:nvGraphicFramePr>
          <p:cNvPr id="73" name="圖表 72">
            <a:extLst>
              <a:ext uri="{FF2B5EF4-FFF2-40B4-BE49-F238E27FC236}">
                <a16:creationId xmlns:a16="http://schemas.microsoft.com/office/drawing/2014/main" id="{B1A00BC2-973A-4711-B531-8E6C5C192BC2}"/>
              </a:ext>
            </a:extLst>
          </p:cNvPr>
          <p:cNvGraphicFramePr/>
          <p:nvPr>
            <p:extLst>
              <p:ext uri="{D42A27DB-BD31-4B8C-83A1-F6EECF244321}">
                <p14:modId xmlns:p14="http://schemas.microsoft.com/office/powerpoint/2010/main" val="3329499012"/>
              </p:ext>
            </p:extLst>
          </p:nvPr>
        </p:nvGraphicFramePr>
        <p:xfrm>
          <a:off x="6313067" y="3153818"/>
          <a:ext cx="4721095" cy="2871173"/>
        </p:xfrm>
        <a:graphic>
          <a:graphicData uri="http://schemas.openxmlformats.org/drawingml/2006/chart">
            <c:chart xmlns:c="http://schemas.openxmlformats.org/drawingml/2006/chart" xmlns:r="http://schemas.openxmlformats.org/officeDocument/2006/relationships" r:id="rId5"/>
          </a:graphicData>
        </a:graphic>
      </p:graphicFrame>
      <p:sp>
        <p:nvSpPr>
          <p:cNvPr id="74" name="矩形 73">
            <a:extLst>
              <a:ext uri="{FF2B5EF4-FFF2-40B4-BE49-F238E27FC236}">
                <a16:creationId xmlns:a16="http://schemas.microsoft.com/office/drawing/2014/main" id="{7F48A28D-6D70-4EFD-8564-F71E68670A78}"/>
              </a:ext>
            </a:extLst>
          </p:cNvPr>
          <p:cNvSpPr/>
          <p:nvPr/>
        </p:nvSpPr>
        <p:spPr>
          <a:xfrm>
            <a:off x="7616197" y="3372768"/>
            <a:ext cx="84991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cs typeface="+mn-ea"/>
                <a:sym typeface="+mn-lt"/>
              </a:rPr>
              <a:t>251</a:t>
            </a: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sp>
        <p:nvSpPr>
          <p:cNvPr id="75" name="矩形 74">
            <a:extLst>
              <a:ext uri="{FF2B5EF4-FFF2-40B4-BE49-F238E27FC236}">
                <a16:creationId xmlns:a16="http://schemas.microsoft.com/office/drawing/2014/main" id="{9BDD4EC0-0627-4682-868E-83A8444FEE95}"/>
              </a:ext>
            </a:extLst>
          </p:cNvPr>
          <p:cNvSpPr/>
          <p:nvPr/>
        </p:nvSpPr>
        <p:spPr>
          <a:xfrm>
            <a:off x="9496738" y="3118036"/>
            <a:ext cx="84991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cs typeface="+mn-ea"/>
                <a:sym typeface="+mn-lt"/>
              </a:rPr>
              <a:t>271</a:t>
            </a: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sp>
        <p:nvSpPr>
          <p:cNvPr id="76" name="矩形 75">
            <a:extLst>
              <a:ext uri="{FF2B5EF4-FFF2-40B4-BE49-F238E27FC236}">
                <a16:creationId xmlns:a16="http://schemas.microsoft.com/office/drawing/2014/main" id="{797C7B75-BC6C-4474-97D0-BEA6A8303F59}"/>
              </a:ext>
            </a:extLst>
          </p:cNvPr>
          <p:cNvSpPr/>
          <p:nvPr/>
        </p:nvSpPr>
        <p:spPr>
          <a:xfrm>
            <a:off x="558229" y="1538243"/>
            <a:ext cx="11075541" cy="370230"/>
          </a:xfrm>
          <a:prstGeom prst="rect">
            <a:avLst/>
          </a:prstGeom>
        </p:spPr>
        <p:txBody>
          <a:bodyPr wrap="square" anchor="t">
            <a:spAutoFit/>
          </a:bodyPr>
          <a:lstStyle/>
          <a:p>
            <a:pPr>
              <a:lnSpc>
                <a:spcPts val="2400"/>
              </a:lnSpc>
            </a:pPr>
            <a:r>
              <a:rPr lang="en-US" altLang="zh-TW" sz="1600">
                <a:cs typeface="+mn-ea"/>
                <a:sym typeface="+mn-lt"/>
              </a:rPr>
              <a:t>In addition to Jumbo Frame support, port </a:t>
            </a:r>
            <a:r>
              <a:rPr lang="en-US" altLang="zh-TW" sz="1600" err="1">
                <a:cs typeface="+mn-ea"/>
                <a:sym typeface="+mn-lt"/>
              </a:rPr>
              <a:t>trunking</a:t>
            </a:r>
            <a:r>
              <a:rPr lang="en-US" altLang="zh-TW" sz="1600">
                <a:cs typeface="+mn-ea"/>
                <a:sym typeface="+mn-lt"/>
              </a:rPr>
              <a:t> / link aggregation provides enhanced performance.</a:t>
            </a:r>
          </a:p>
        </p:txBody>
      </p:sp>
    </p:spTree>
    <p:extLst>
      <p:ext uri="{BB962C8B-B14F-4D97-AF65-F5344CB8AC3E}">
        <p14:creationId xmlns:p14="http://schemas.microsoft.com/office/powerpoint/2010/main" val="1658849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a:xfrm>
            <a:off x="543909" y="87166"/>
            <a:ext cx="11137808" cy="1378562"/>
          </a:xfrm>
        </p:spPr>
        <p:txBody>
          <a:bodyPr>
            <a:noAutofit/>
          </a:bodyPr>
          <a:lstStyle/>
          <a:p>
            <a:pPr>
              <a:lnSpc>
                <a:spcPts val="4000"/>
              </a:lnSpc>
            </a:pPr>
            <a:r>
              <a:rPr lang="en-US" altLang="zh-CN" sz="3500" dirty="0">
                <a:latin typeface="+mn-lt"/>
                <a:ea typeface="+mn-ea"/>
                <a:cs typeface="+mn-ea"/>
                <a:sym typeface="+mn-lt"/>
              </a:rPr>
              <a:t>TS-864eU PCIe 3 slot for various 5GbE</a:t>
            </a:r>
            <a:r>
              <a:rPr lang="zh-TW" altLang="en-US" sz="3500" dirty="0">
                <a:latin typeface="+mn-lt"/>
                <a:ea typeface="+mn-ea"/>
                <a:cs typeface="+mn-ea"/>
                <a:sym typeface="+mn-lt"/>
              </a:rPr>
              <a:t> </a:t>
            </a:r>
            <a:r>
              <a:rPr lang="en-US" altLang="zh-TW" sz="3500" dirty="0">
                <a:latin typeface="+mn-lt"/>
                <a:ea typeface="+mn-ea"/>
                <a:cs typeface="+mn-ea"/>
                <a:sym typeface="+mn-lt"/>
              </a:rPr>
              <a:t>&amp; </a:t>
            </a:r>
            <a:r>
              <a:rPr lang="en-US" altLang="zh-CN" sz="3500" dirty="0">
                <a:latin typeface="+mn-lt"/>
                <a:ea typeface="+mn-ea"/>
                <a:cs typeface="+mn-ea"/>
                <a:sym typeface="+mn-lt"/>
              </a:rPr>
              <a:t>10GbE PCIe NICs to accommodate different environment </a:t>
            </a:r>
            <a:endParaRPr lang="en-US" altLang="zh-TW" sz="3500" dirty="0">
              <a:latin typeface="+mn-lt"/>
              <a:ea typeface="+mn-ea"/>
              <a:cs typeface="+mn-ea"/>
              <a:sym typeface="+mn-lt"/>
            </a:endParaRPr>
          </a:p>
        </p:txBody>
      </p:sp>
      <p:pic>
        <p:nvPicPr>
          <p:cNvPr id="13" name="圖片 12">
            <a:extLst>
              <a:ext uri="{FF2B5EF4-FFF2-40B4-BE49-F238E27FC236}">
                <a16:creationId xmlns:a16="http://schemas.microsoft.com/office/drawing/2014/main" id="{5C831A05-DFE5-43B1-82B7-857C246AEA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6085" y="5820531"/>
            <a:ext cx="5071938" cy="548408"/>
          </a:xfrm>
          <a:prstGeom prst="rect">
            <a:avLst/>
          </a:prstGeom>
        </p:spPr>
      </p:pic>
      <p:pic>
        <p:nvPicPr>
          <p:cNvPr id="14" name="圖片 13">
            <a:extLst>
              <a:ext uri="{FF2B5EF4-FFF2-40B4-BE49-F238E27FC236}">
                <a16:creationId xmlns:a16="http://schemas.microsoft.com/office/drawing/2014/main" id="{F8CB15F0-860A-43FD-B8E4-B4225DAD6FEB}"/>
              </a:ext>
            </a:extLst>
          </p:cNvPr>
          <p:cNvPicPr>
            <a:picLocks noChangeAspect="1"/>
          </p:cNvPicPr>
          <p:nvPr/>
        </p:nvPicPr>
        <p:blipFill>
          <a:blip r:embed="rId4"/>
          <a:stretch>
            <a:fillRect/>
          </a:stretch>
        </p:blipFill>
        <p:spPr>
          <a:xfrm>
            <a:off x="651487" y="2131553"/>
            <a:ext cx="2122015" cy="1329796"/>
          </a:xfrm>
          <a:prstGeom prst="rect">
            <a:avLst/>
          </a:prstGeom>
        </p:spPr>
      </p:pic>
      <p:pic>
        <p:nvPicPr>
          <p:cNvPr id="15" name="圖片 14">
            <a:extLst>
              <a:ext uri="{FF2B5EF4-FFF2-40B4-BE49-F238E27FC236}">
                <a16:creationId xmlns:a16="http://schemas.microsoft.com/office/drawing/2014/main" id="{D01EA4F5-58DA-4A54-8C20-B5DA85CEF4DC}"/>
              </a:ext>
            </a:extLst>
          </p:cNvPr>
          <p:cNvPicPr>
            <a:picLocks noChangeAspect="1"/>
          </p:cNvPicPr>
          <p:nvPr/>
        </p:nvPicPr>
        <p:blipFill>
          <a:blip r:embed="rId5"/>
          <a:stretch>
            <a:fillRect/>
          </a:stretch>
        </p:blipFill>
        <p:spPr>
          <a:xfrm>
            <a:off x="747824" y="3783295"/>
            <a:ext cx="1946274" cy="1219665"/>
          </a:xfrm>
          <a:prstGeom prst="rect">
            <a:avLst/>
          </a:prstGeom>
        </p:spPr>
      </p:pic>
      <p:pic>
        <p:nvPicPr>
          <p:cNvPr id="16" name="圖片 15">
            <a:extLst>
              <a:ext uri="{FF2B5EF4-FFF2-40B4-BE49-F238E27FC236}">
                <a16:creationId xmlns:a16="http://schemas.microsoft.com/office/drawing/2014/main" id="{E67B7F94-3D77-4FEC-9839-D175830A9A9C}"/>
              </a:ext>
            </a:extLst>
          </p:cNvPr>
          <p:cNvPicPr>
            <a:picLocks noChangeAspect="1"/>
          </p:cNvPicPr>
          <p:nvPr/>
        </p:nvPicPr>
        <p:blipFill>
          <a:blip r:embed="rId6"/>
          <a:stretch>
            <a:fillRect/>
          </a:stretch>
        </p:blipFill>
        <p:spPr>
          <a:xfrm>
            <a:off x="747824" y="5281280"/>
            <a:ext cx="2094850" cy="1312772"/>
          </a:xfrm>
          <a:prstGeom prst="rect">
            <a:avLst/>
          </a:prstGeom>
        </p:spPr>
      </p:pic>
      <p:pic>
        <p:nvPicPr>
          <p:cNvPr id="17" name="圖片 16">
            <a:extLst>
              <a:ext uri="{FF2B5EF4-FFF2-40B4-BE49-F238E27FC236}">
                <a16:creationId xmlns:a16="http://schemas.microsoft.com/office/drawing/2014/main" id="{71502AA0-581A-42BB-A00C-0332392B5741}"/>
              </a:ext>
            </a:extLst>
          </p:cNvPr>
          <p:cNvPicPr>
            <a:picLocks noChangeAspect="1"/>
          </p:cNvPicPr>
          <p:nvPr/>
        </p:nvPicPr>
        <p:blipFill>
          <a:blip r:embed="rId7"/>
          <a:stretch>
            <a:fillRect/>
          </a:stretch>
        </p:blipFill>
        <p:spPr>
          <a:xfrm>
            <a:off x="6123225" y="2126563"/>
            <a:ext cx="2094822" cy="1312755"/>
          </a:xfrm>
          <a:prstGeom prst="rect">
            <a:avLst/>
          </a:prstGeom>
        </p:spPr>
      </p:pic>
      <p:pic>
        <p:nvPicPr>
          <p:cNvPr id="18" name="圖片 17">
            <a:extLst>
              <a:ext uri="{FF2B5EF4-FFF2-40B4-BE49-F238E27FC236}">
                <a16:creationId xmlns:a16="http://schemas.microsoft.com/office/drawing/2014/main" id="{EB832313-3C0B-4B12-BFD3-62B77A0F08AE}"/>
              </a:ext>
            </a:extLst>
          </p:cNvPr>
          <p:cNvPicPr>
            <a:picLocks noChangeAspect="1"/>
          </p:cNvPicPr>
          <p:nvPr/>
        </p:nvPicPr>
        <p:blipFill>
          <a:blip r:embed="rId8"/>
          <a:stretch>
            <a:fillRect/>
          </a:stretch>
        </p:blipFill>
        <p:spPr>
          <a:xfrm>
            <a:off x="6237504" y="3712132"/>
            <a:ext cx="1866264" cy="1169525"/>
          </a:xfrm>
          <a:prstGeom prst="rect">
            <a:avLst/>
          </a:prstGeom>
        </p:spPr>
      </p:pic>
      <p:sp>
        <p:nvSpPr>
          <p:cNvPr id="19" name="矩形: 圓角 55">
            <a:extLst>
              <a:ext uri="{FF2B5EF4-FFF2-40B4-BE49-F238E27FC236}">
                <a16:creationId xmlns:a16="http://schemas.microsoft.com/office/drawing/2014/main" id="{4140BB01-A9C0-4C33-8078-6549B03DD03B}"/>
              </a:ext>
            </a:extLst>
          </p:cNvPr>
          <p:cNvSpPr/>
          <p:nvPr/>
        </p:nvSpPr>
        <p:spPr>
          <a:xfrm>
            <a:off x="2880811" y="2292554"/>
            <a:ext cx="3039819" cy="746159"/>
          </a:xfrm>
          <a:prstGeom prst="roundRect">
            <a:avLst>
              <a:gd name="adj" fmla="val 7589"/>
            </a:avLst>
          </a:prstGeom>
          <a:gradFill flip="none" rotWithShape="1">
            <a:gsLst>
              <a:gs pos="0">
                <a:srgbClr val="4F83B2"/>
              </a:gs>
              <a:gs pos="51600">
                <a:srgbClr val="4F83B2"/>
              </a:gs>
              <a:gs pos="100000">
                <a:srgbClr val="3B75AA"/>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bg1"/>
                </a:solidFill>
                <a:cs typeface="+mn-ea"/>
                <a:sym typeface="+mn-lt"/>
              </a:rPr>
              <a:t>QXG-5G1T-111C</a:t>
            </a:r>
          </a:p>
          <a:p>
            <a:pPr algn="ctr">
              <a:buClr>
                <a:srgbClr val="3F3F3F"/>
              </a:buClr>
              <a:buSzPts val="1000"/>
            </a:pPr>
            <a:r>
              <a:rPr lang="en-US" altLang="zh-TW" sz="1600" i="1">
                <a:solidFill>
                  <a:schemeClr val="bg1"/>
                </a:solidFill>
                <a:cs typeface="+mn-ea"/>
                <a:sym typeface="+mn-lt"/>
              </a:rPr>
              <a:t>1 x 5G/2.5G/1G/100M RJ45</a:t>
            </a:r>
            <a:endParaRPr lang="zh-TW" altLang="zh-TW" sz="1600" b="1" i="1">
              <a:solidFill>
                <a:schemeClr val="bg1"/>
              </a:solidFill>
              <a:cs typeface="+mn-ea"/>
              <a:sym typeface="+mn-lt"/>
            </a:endParaRPr>
          </a:p>
        </p:txBody>
      </p:sp>
      <p:sp>
        <p:nvSpPr>
          <p:cNvPr id="20" name="矩形: 圓角 55">
            <a:extLst>
              <a:ext uri="{FF2B5EF4-FFF2-40B4-BE49-F238E27FC236}">
                <a16:creationId xmlns:a16="http://schemas.microsoft.com/office/drawing/2014/main" id="{9FFF4175-333A-43C4-A6F2-AB0D828D2B29}"/>
              </a:ext>
            </a:extLst>
          </p:cNvPr>
          <p:cNvSpPr/>
          <p:nvPr/>
        </p:nvSpPr>
        <p:spPr>
          <a:xfrm>
            <a:off x="2880811" y="3843066"/>
            <a:ext cx="3039819" cy="746159"/>
          </a:xfrm>
          <a:prstGeom prst="roundRect">
            <a:avLst>
              <a:gd name="adj" fmla="val 7589"/>
            </a:avLst>
          </a:prstGeom>
          <a:gradFill flip="none" rotWithShape="1">
            <a:gsLst>
              <a:gs pos="0">
                <a:srgbClr val="4F83B2"/>
              </a:gs>
              <a:gs pos="51600">
                <a:srgbClr val="4F83B2"/>
              </a:gs>
              <a:gs pos="100000">
                <a:srgbClr val="3B75AA"/>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bg1"/>
                </a:solidFill>
                <a:cs typeface="+mn-ea"/>
                <a:sym typeface="+mn-lt"/>
              </a:rPr>
              <a:t>QXG-5G2T-111C</a:t>
            </a:r>
          </a:p>
          <a:p>
            <a:pPr algn="ctr">
              <a:buClr>
                <a:srgbClr val="3F3F3F"/>
              </a:buClr>
              <a:buSzPts val="1000"/>
            </a:pPr>
            <a:r>
              <a:rPr lang="en-US" altLang="zh-TW" sz="1600" i="1">
                <a:solidFill>
                  <a:schemeClr val="bg1"/>
                </a:solidFill>
                <a:cs typeface="+mn-ea"/>
                <a:sym typeface="+mn-lt"/>
              </a:rPr>
              <a:t>2 x 5G/2.5G/1G/100M RJ45</a:t>
            </a:r>
            <a:endParaRPr lang="zh-TW" altLang="zh-TW" sz="1600" b="1" i="1">
              <a:solidFill>
                <a:schemeClr val="bg1"/>
              </a:solidFill>
              <a:cs typeface="+mn-ea"/>
              <a:sym typeface="+mn-lt"/>
            </a:endParaRPr>
          </a:p>
        </p:txBody>
      </p:sp>
      <p:sp>
        <p:nvSpPr>
          <p:cNvPr id="21" name="矩形: 圓角 55">
            <a:extLst>
              <a:ext uri="{FF2B5EF4-FFF2-40B4-BE49-F238E27FC236}">
                <a16:creationId xmlns:a16="http://schemas.microsoft.com/office/drawing/2014/main" id="{59D7EB1E-FB30-4A0C-82B3-FECA86DDF3A1}"/>
              </a:ext>
            </a:extLst>
          </p:cNvPr>
          <p:cNvSpPr/>
          <p:nvPr/>
        </p:nvSpPr>
        <p:spPr>
          <a:xfrm>
            <a:off x="2880811" y="5381510"/>
            <a:ext cx="3039819" cy="746159"/>
          </a:xfrm>
          <a:prstGeom prst="roundRect">
            <a:avLst>
              <a:gd name="adj" fmla="val 7589"/>
            </a:avLst>
          </a:prstGeom>
          <a:gradFill flip="none" rotWithShape="1">
            <a:gsLst>
              <a:gs pos="0">
                <a:srgbClr val="4F83B2"/>
              </a:gs>
              <a:gs pos="51600">
                <a:srgbClr val="4F83B2"/>
              </a:gs>
              <a:gs pos="100000">
                <a:srgbClr val="3B75AA"/>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bg1"/>
                </a:solidFill>
                <a:cs typeface="+mn-ea"/>
                <a:sym typeface="+mn-lt"/>
              </a:rPr>
              <a:t>QXG-5G4T-111C</a:t>
            </a:r>
          </a:p>
          <a:p>
            <a:pPr algn="ctr">
              <a:buClr>
                <a:srgbClr val="3F3F3F"/>
              </a:buClr>
              <a:buSzPts val="1000"/>
            </a:pPr>
            <a:r>
              <a:rPr lang="en-US" altLang="zh-TW" sz="1600" i="1">
                <a:solidFill>
                  <a:schemeClr val="bg1"/>
                </a:solidFill>
                <a:cs typeface="+mn-ea"/>
                <a:sym typeface="+mn-lt"/>
              </a:rPr>
              <a:t>4 x 5G/2.5G/1G/100M RJ45 </a:t>
            </a:r>
            <a:endParaRPr lang="zh-TW" altLang="zh-TW" sz="1600" b="1" i="1">
              <a:solidFill>
                <a:schemeClr val="bg1"/>
              </a:solidFill>
              <a:cs typeface="+mn-ea"/>
              <a:sym typeface="+mn-lt"/>
            </a:endParaRPr>
          </a:p>
        </p:txBody>
      </p:sp>
      <p:sp>
        <p:nvSpPr>
          <p:cNvPr id="22" name="矩形: 圓角 55">
            <a:extLst>
              <a:ext uri="{FF2B5EF4-FFF2-40B4-BE49-F238E27FC236}">
                <a16:creationId xmlns:a16="http://schemas.microsoft.com/office/drawing/2014/main" id="{358DFF5D-5FD4-4A2D-94EC-697216817138}"/>
              </a:ext>
            </a:extLst>
          </p:cNvPr>
          <p:cNvSpPr/>
          <p:nvPr/>
        </p:nvSpPr>
        <p:spPr>
          <a:xfrm>
            <a:off x="8256973" y="2267356"/>
            <a:ext cx="3283540" cy="746159"/>
          </a:xfrm>
          <a:prstGeom prst="roundRect">
            <a:avLst>
              <a:gd name="adj" fmla="val 7589"/>
            </a:avLst>
          </a:prstGeom>
          <a:gradFill flip="none" rotWithShape="1">
            <a:gsLst>
              <a:gs pos="0">
                <a:srgbClr val="4F83B2"/>
              </a:gs>
              <a:gs pos="51600">
                <a:srgbClr val="4F83B2"/>
              </a:gs>
              <a:gs pos="100000">
                <a:srgbClr val="3B75AA"/>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bg1"/>
                </a:solidFill>
                <a:cs typeface="+mn-ea"/>
                <a:sym typeface="+mn-lt"/>
              </a:rPr>
              <a:t>QXG-10G1T</a:t>
            </a:r>
          </a:p>
          <a:p>
            <a:pPr algn="ctr">
              <a:buClr>
                <a:srgbClr val="3F3F3F"/>
              </a:buClr>
              <a:buSzPts val="1000"/>
            </a:pPr>
            <a:r>
              <a:rPr lang="en-US" altLang="zh-TW" sz="1600" i="1">
                <a:solidFill>
                  <a:schemeClr val="bg1"/>
                </a:solidFill>
                <a:cs typeface="+mn-ea"/>
                <a:sym typeface="+mn-lt"/>
              </a:rPr>
              <a:t>1 x 10G/5G/2.5G/1G/100M RJ45</a:t>
            </a:r>
            <a:endParaRPr lang="zh-TW" altLang="zh-TW" sz="1600" b="1" i="1">
              <a:solidFill>
                <a:schemeClr val="bg1"/>
              </a:solidFill>
              <a:cs typeface="+mn-ea"/>
              <a:sym typeface="+mn-lt"/>
            </a:endParaRPr>
          </a:p>
        </p:txBody>
      </p:sp>
      <p:sp>
        <p:nvSpPr>
          <p:cNvPr id="23" name="矩形: 圓角 55">
            <a:extLst>
              <a:ext uri="{FF2B5EF4-FFF2-40B4-BE49-F238E27FC236}">
                <a16:creationId xmlns:a16="http://schemas.microsoft.com/office/drawing/2014/main" id="{124831B4-5372-4465-971B-63763685D355}"/>
              </a:ext>
            </a:extLst>
          </p:cNvPr>
          <p:cNvSpPr/>
          <p:nvPr/>
        </p:nvSpPr>
        <p:spPr>
          <a:xfrm>
            <a:off x="8256973" y="3817868"/>
            <a:ext cx="3283540" cy="746159"/>
          </a:xfrm>
          <a:prstGeom prst="roundRect">
            <a:avLst>
              <a:gd name="adj" fmla="val 7589"/>
            </a:avLst>
          </a:prstGeom>
          <a:gradFill flip="none" rotWithShape="1">
            <a:gsLst>
              <a:gs pos="0">
                <a:srgbClr val="4F83B2"/>
              </a:gs>
              <a:gs pos="51600">
                <a:srgbClr val="4F83B2"/>
              </a:gs>
              <a:gs pos="100000">
                <a:srgbClr val="3B75AA"/>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bg1"/>
                </a:solidFill>
                <a:cs typeface="+mn-ea"/>
                <a:sym typeface="+mn-lt"/>
              </a:rPr>
              <a:t>QXG-10G2T-107</a:t>
            </a:r>
          </a:p>
          <a:p>
            <a:pPr algn="ctr">
              <a:buClr>
                <a:srgbClr val="3F3F3F"/>
              </a:buClr>
              <a:buSzPts val="1000"/>
            </a:pPr>
            <a:r>
              <a:rPr lang="en-US" altLang="zh-TW" sz="1600" i="1">
                <a:solidFill>
                  <a:schemeClr val="bg1"/>
                </a:solidFill>
                <a:cs typeface="+mn-ea"/>
                <a:sym typeface="+mn-lt"/>
              </a:rPr>
              <a:t>2 x 10G/5G/2.5G/1G/100M RJ45</a:t>
            </a:r>
            <a:endParaRPr lang="zh-TW" altLang="zh-TW" sz="1600" b="1" i="1">
              <a:solidFill>
                <a:schemeClr val="bg1"/>
              </a:solidFill>
              <a:cs typeface="+mn-ea"/>
              <a:sym typeface="+mn-lt"/>
            </a:endParaRPr>
          </a:p>
        </p:txBody>
      </p:sp>
      <p:pic>
        <p:nvPicPr>
          <p:cNvPr id="24" name="圖片 23">
            <a:extLst>
              <a:ext uri="{FF2B5EF4-FFF2-40B4-BE49-F238E27FC236}">
                <a16:creationId xmlns:a16="http://schemas.microsoft.com/office/drawing/2014/main" id="{8FFDFAC0-81F3-42A9-9536-FD410D54EFC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9797" b="27812"/>
          <a:stretch/>
        </p:blipFill>
        <p:spPr>
          <a:xfrm>
            <a:off x="6846861" y="5191428"/>
            <a:ext cx="4250387" cy="1126321"/>
          </a:xfrm>
          <a:prstGeom prst="rect">
            <a:avLst/>
          </a:prstGeom>
        </p:spPr>
      </p:pic>
      <p:sp>
        <p:nvSpPr>
          <p:cNvPr id="25" name="矩形 24">
            <a:extLst>
              <a:ext uri="{FF2B5EF4-FFF2-40B4-BE49-F238E27FC236}">
                <a16:creationId xmlns:a16="http://schemas.microsoft.com/office/drawing/2014/main" id="{6DDE825A-7090-4362-A405-5B585DB3265A}"/>
              </a:ext>
            </a:extLst>
          </p:cNvPr>
          <p:cNvSpPr/>
          <p:nvPr/>
        </p:nvSpPr>
        <p:spPr>
          <a:xfrm>
            <a:off x="6895789" y="6368939"/>
            <a:ext cx="2292906" cy="284693"/>
          </a:xfrm>
          <a:prstGeom prst="rect">
            <a:avLst/>
          </a:prstGeom>
        </p:spPr>
        <p:txBody>
          <a:bodyPr wrap="square">
            <a:spAutoFit/>
          </a:bodyPr>
          <a:lstStyle/>
          <a:p>
            <a:r>
              <a:rPr lang="en-US" altLang="zh-TW" sz="1250">
                <a:solidFill>
                  <a:schemeClr val="tx1">
                    <a:lumMod val="85000"/>
                    <a:lumOff val="15000"/>
                  </a:schemeClr>
                </a:solidFill>
                <a:cs typeface="+mn-ea"/>
                <a:sym typeface="+mn-lt"/>
              </a:rPr>
              <a:t>TS-864eU / TS-864eU-RP</a:t>
            </a:r>
          </a:p>
        </p:txBody>
      </p:sp>
      <p:pic>
        <p:nvPicPr>
          <p:cNvPr id="26" name="圖片 25">
            <a:extLst>
              <a:ext uri="{FF2B5EF4-FFF2-40B4-BE49-F238E27FC236}">
                <a16:creationId xmlns:a16="http://schemas.microsoft.com/office/drawing/2014/main" id="{F52B49EA-DE5C-4397-8E62-4F030ADC61AF}"/>
              </a:ext>
            </a:extLst>
          </p:cNvPr>
          <p:cNvPicPr>
            <a:picLocks noChangeAspect="1"/>
          </p:cNvPicPr>
          <p:nvPr/>
        </p:nvPicPr>
        <p:blipFill>
          <a:blip r:embed="rId10" cstate="print">
            <a:alphaModFix amt="48000"/>
            <a:extLst>
              <a:ext uri="{28A0092B-C50C-407E-A947-70E740481C1C}">
                <a14:useLocalDpi xmlns:a14="http://schemas.microsoft.com/office/drawing/2010/main"/>
              </a:ext>
            </a:extLst>
          </a:blip>
          <a:stretch>
            <a:fillRect/>
          </a:stretch>
        </p:blipFill>
        <p:spPr>
          <a:xfrm flipV="1">
            <a:off x="1083508" y="3244680"/>
            <a:ext cx="1480429" cy="228302"/>
          </a:xfrm>
          <a:prstGeom prst="rect">
            <a:avLst/>
          </a:prstGeom>
        </p:spPr>
      </p:pic>
      <p:pic>
        <p:nvPicPr>
          <p:cNvPr id="27" name="圖片 26">
            <a:extLst>
              <a:ext uri="{FF2B5EF4-FFF2-40B4-BE49-F238E27FC236}">
                <a16:creationId xmlns:a16="http://schemas.microsoft.com/office/drawing/2014/main" id="{1E7D1E1E-C2CA-413F-BFC1-E70EE9053B53}"/>
              </a:ext>
            </a:extLst>
          </p:cNvPr>
          <p:cNvPicPr>
            <a:picLocks noChangeAspect="1"/>
          </p:cNvPicPr>
          <p:nvPr/>
        </p:nvPicPr>
        <p:blipFill>
          <a:blip r:embed="rId10" cstate="print">
            <a:alphaModFix amt="48000"/>
            <a:extLst>
              <a:ext uri="{28A0092B-C50C-407E-A947-70E740481C1C}">
                <a14:useLocalDpi xmlns:a14="http://schemas.microsoft.com/office/drawing/2010/main"/>
              </a:ext>
            </a:extLst>
          </a:blip>
          <a:stretch>
            <a:fillRect/>
          </a:stretch>
        </p:blipFill>
        <p:spPr>
          <a:xfrm flipV="1">
            <a:off x="1083508" y="4799667"/>
            <a:ext cx="1480429" cy="228302"/>
          </a:xfrm>
          <a:prstGeom prst="rect">
            <a:avLst/>
          </a:prstGeom>
        </p:spPr>
      </p:pic>
      <p:pic>
        <p:nvPicPr>
          <p:cNvPr id="28" name="圖片 27">
            <a:extLst>
              <a:ext uri="{FF2B5EF4-FFF2-40B4-BE49-F238E27FC236}">
                <a16:creationId xmlns:a16="http://schemas.microsoft.com/office/drawing/2014/main" id="{0A15FD77-997B-4A36-9586-ADFC475D3E12}"/>
              </a:ext>
            </a:extLst>
          </p:cNvPr>
          <p:cNvPicPr>
            <a:picLocks noChangeAspect="1"/>
          </p:cNvPicPr>
          <p:nvPr/>
        </p:nvPicPr>
        <p:blipFill>
          <a:blip r:embed="rId10" cstate="print">
            <a:alphaModFix amt="48000"/>
            <a:extLst>
              <a:ext uri="{28A0092B-C50C-407E-A947-70E740481C1C}">
                <a14:useLocalDpi xmlns:a14="http://schemas.microsoft.com/office/drawing/2010/main"/>
              </a:ext>
            </a:extLst>
          </a:blip>
          <a:stretch>
            <a:fillRect/>
          </a:stretch>
        </p:blipFill>
        <p:spPr>
          <a:xfrm flipV="1">
            <a:off x="1055034" y="6321561"/>
            <a:ext cx="1480429" cy="228302"/>
          </a:xfrm>
          <a:prstGeom prst="rect">
            <a:avLst/>
          </a:prstGeom>
        </p:spPr>
      </p:pic>
      <p:pic>
        <p:nvPicPr>
          <p:cNvPr id="29" name="圖片 28">
            <a:extLst>
              <a:ext uri="{FF2B5EF4-FFF2-40B4-BE49-F238E27FC236}">
                <a16:creationId xmlns:a16="http://schemas.microsoft.com/office/drawing/2014/main" id="{3F75D072-DC9F-4C56-8150-4F26815DECCE}"/>
              </a:ext>
            </a:extLst>
          </p:cNvPr>
          <p:cNvPicPr>
            <a:picLocks noChangeAspect="1"/>
          </p:cNvPicPr>
          <p:nvPr/>
        </p:nvPicPr>
        <p:blipFill>
          <a:blip r:embed="rId10" cstate="print">
            <a:alphaModFix amt="48000"/>
            <a:extLst>
              <a:ext uri="{28A0092B-C50C-407E-A947-70E740481C1C}">
                <a14:useLocalDpi xmlns:a14="http://schemas.microsoft.com/office/drawing/2010/main"/>
              </a:ext>
            </a:extLst>
          </a:blip>
          <a:stretch>
            <a:fillRect/>
          </a:stretch>
        </p:blipFill>
        <p:spPr>
          <a:xfrm flipV="1">
            <a:off x="6436085" y="3233047"/>
            <a:ext cx="1480429" cy="228302"/>
          </a:xfrm>
          <a:prstGeom prst="rect">
            <a:avLst/>
          </a:prstGeom>
        </p:spPr>
      </p:pic>
      <p:pic>
        <p:nvPicPr>
          <p:cNvPr id="30" name="圖片 29">
            <a:extLst>
              <a:ext uri="{FF2B5EF4-FFF2-40B4-BE49-F238E27FC236}">
                <a16:creationId xmlns:a16="http://schemas.microsoft.com/office/drawing/2014/main" id="{03C22633-5ABA-485E-A815-0C3177D2AB0A}"/>
              </a:ext>
            </a:extLst>
          </p:cNvPr>
          <p:cNvPicPr>
            <a:picLocks noChangeAspect="1"/>
          </p:cNvPicPr>
          <p:nvPr/>
        </p:nvPicPr>
        <p:blipFill>
          <a:blip r:embed="rId10" cstate="print">
            <a:alphaModFix amt="48000"/>
            <a:extLst>
              <a:ext uri="{28A0092B-C50C-407E-A947-70E740481C1C}">
                <a14:useLocalDpi xmlns:a14="http://schemas.microsoft.com/office/drawing/2010/main"/>
              </a:ext>
            </a:extLst>
          </a:blip>
          <a:stretch>
            <a:fillRect/>
          </a:stretch>
        </p:blipFill>
        <p:spPr>
          <a:xfrm flipV="1">
            <a:off x="6436085" y="4788034"/>
            <a:ext cx="1480429" cy="228302"/>
          </a:xfrm>
          <a:prstGeom prst="rect">
            <a:avLst/>
          </a:prstGeom>
        </p:spPr>
      </p:pic>
    </p:spTree>
    <p:extLst>
      <p:ext uri="{BB962C8B-B14F-4D97-AF65-F5344CB8AC3E}">
        <p14:creationId xmlns:p14="http://schemas.microsoft.com/office/powerpoint/2010/main" val="3673028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496D72-88F3-8C40-A71B-C165F07B8898}"/>
              </a:ext>
            </a:extLst>
          </p:cNvPr>
          <p:cNvSpPr>
            <a:spLocks noGrp="1"/>
          </p:cNvSpPr>
          <p:nvPr>
            <p:ph type="title"/>
          </p:nvPr>
        </p:nvSpPr>
        <p:spPr>
          <a:xfrm>
            <a:off x="19251" y="58291"/>
            <a:ext cx="12192000" cy="1378562"/>
          </a:xfrm>
        </p:spPr>
        <p:txBody>
          <a:bodyPr>
            <a:noAutofit/>
          </a:bodyPr>
          <a:lstStyle/>
          <a:p>
            <a:pPr>
              <a:lnSpc>
                <a:spcPts val="4000"/>
              </a:lnSpc>
            </a:pPr>
            <a:r>
              <a:rPr lang="en-US" altLang="zh-TW" sz="2750" dirty="0">
                <a:latin typeface="+mn-lt"/>
                <a:ea typeface="+mn-ea"/>
                <a:cs typeface="+mn-ea"/>
                <a:sym typeface="+mn-lt"/>
              </a:rPr>
              <a:t>TS-864eU Add two M.2 SSDs with a QM2 PCIe adapter and use SSD cache to enhance IOPS and performance of processing small files </a:t>
            </a:r>
            <a:endParaRPr kumimoji="1" lang="zh-TW" altLang="en-US" sz="2750" dirty="0">
              <a:latin typeface="+mn-lt"/>
              <a:ea typeface="+mn-ea"/>
              <a:cs typeface="+mn-ea"/>
              <a:sym typeface="+mn-lt"/>
            </a:endParaRPr>
          </a:p>
        </p:txBody>
      </p:sp>
      <p:sp>
        <p:nvSpPr>
          <p:cNvPr id="9" name="矩形: 圓角 55">
            <a:extLst>
              <a:ext uri="{FF2B5EF4-FFF2-40B4-BE49-F238E27FC236}">
                <a16:creationId xmlns:a16="http://schemas.microsoft.com/office/drawing/2014/main" id="{CECBD28A-6E34-4327-A410-206263D6921F}"/>
              </a:ext>
            </a:extLst>
          </p:cNvPr>
          <p:cNvSpPr/>
          <p:nvPr/>
        </p:nvSpPr>
        <p:spPr>
          <a:xfrm>
            <a:off x="8887513" y="3413193"/>
            <a:ext cx="3030208" cy="1004005"/>
          </a:xfrm>
          <a:prstGeom prst="roundRect">
            <a:avLst>
              <a:gd name="adj" fmla="val 7589"/>
            </a:avLst>
          </a:prstGeom>
          <a:gradFill flip="none" rotWithShape="1">
            <a:gsLst>
              <a:gs pos="0">
                <a:srgbClr val="4F83B2"/>
              </a:gs>
              <a:gs pos="51600">
                <a:srgbClr val="4F83B2"/>
              </a:gs>
              <a:gs pos="100000">
                <a:srgbClr val="3B75AA"/>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bg1"/>
                </a:solidFill>
                <a:cs typeface="+mn-ea"/>
                <a:sym typeface="+mn-lt"/>
              </a:rPr>
              <a:t>QM2-2S10G1TA</a:t>
            </a:r>
          </a:p>
          <a:p>
            <a:pPr algn="ctr">
              <a:buClr>
                <a:srgbClr val="3F3F3F"/>
              </a:buClr>
              <a:buSzPts val="1000"/>
            </a:pPr>
            <a:r>
              <a:rPr lang="en-US" altLang="zh-TW" sz="1600">
                <a:solidFill>
                  <a:schemeClr val="bg1"/>
                </a:solidFill>
                <a:cs typeface="+mn-ea"/>
                <a:sym typeface="+mn-lt"/>
              </a:rPr>
              <a:t>2 x M.2 SATA 6Gb/s</a:t>
            </a:r>
          </a:p>
          <a:p>
            <a:pPr algn="ctr">
              <a:buClr>
                <a:srgbClr val="3F3F3F"/>
              </a:buClr>
              <a:buSzPts val="1000"/>
            </a:pPr>
            <a:r>
              <a:rPr lang="en-US" altLang="zh-TW" sz="1600">
                <a:solidFill>
                  <a:schemeClr val="bg1"/>
                </a:solidFill>
                <a:cs typeface="+mn-ea"/>
                <a:sym typeface="+mn-lt"/>
              </a:rPr>
              <a:t>1 x 10G/5G/2.5G/1G RJ45</a:t>
            </a:r>
          </a:p>
        </p:txBody>
      </p:sp>
      <p:pic>
        <p:nvPicPr>
          <p:cNvPr id="12" name="圖片 11" descr="一張含有 室內, 蛋糕, 電子用品 的圖片&#10;&#10;自動產生的描述">
            <a:extLst>
              <a:ext uri="{FF2B5EF4-FFF2-40B4-BE49-F238E27FC236}">
                <a16:creationId xmlns:a16="http://schemas.microsoft.com/office/drawing/2014/main" id="{E1DDDD62-8F21-4516-8261-38197BDB32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180" y="1836292"/>
            <a:ext cx="3214078" cy="2011634"/>
          </a:xfrm>
          <a:prstGeom prst="rect">
            <a:avLst/>
          </a:prstGeom>
          <a:effectLst>
            <a:outerShdw blurRad="50800" dist="38100" dir="5400000" algn="t" rotWithShape="0">
              <a:prstClr val="black">
                <a:alpha val="40000"/>
              </a:prstClr>
            </a:outerShdw>
          </a:effectLst>
        </p:spPr>
      </p:pic>
      <p:pic>
        <p:nvPicPr>
          <p:cNvPr id="13" name="圖片 12">
            <a:extLst>
              <a:ext uri="{FF2B5EF4-FFF2-40B4-BE49-F238E27FC236}">
                <a16:creationId xmlns:a16="http://schemas.microsoft.com/office/drawing/2014/main" id="{9A65E8C1-356A-4D2D-9BAC-28945E3E47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3054216"/>
            <a:ext cx="3214077" cy="2011634"/>
          </a:xfrm>
          <a:prstGeom prst="rect">
            <a:avLst/>
          </a:prstGeom>
          <a:effectLst>
            <a:outerShdw blurRad="50800" dist="38100" dir="5400000" algn="t" rotWithShape="0">
              <a:prstClr val="black">
                <a:alpha val="40000"/>
              </a:prstClr>
            </a:outerShdw>
          </a:effectLst>
        </p:spPr>
      </p:pic>
      <p:sp>
        <p:nvSpPr>
          <p:cNvPr id="14" name="矩形: 圓角 55">
            <a:extLst>
              <a:ext uri="{FF2B5EF4-FFF2-40B4-BE49-F238E27FC236}">
                <a16:creationId xmlns:a16="http://schemas.microsoft.com/office/drawing/2014/main" id="{38A87552-E63D-48BD-A741-AD15E8188826}"/>
              </a:ext>
            </a:extLst>
          </p:cNvPr>
          <p:cNvSpPr/>
          <p:nvPr/>
        </p:nvSpPr>
        <p:spPr>
          <a:xfrm>
            <a:off x="3560003" y="2251663"/>
            <a:ext cx="2867932" cy="746159"/>
          </a:xfrm>
          <a:prstGeom prst="roundRect">
            <a:avLst>
              <a:gd name="adj" fmla="val 7589"/>
            </a:avLst>
          </a:prstGeom>
          <a:gradFill flip="none" rotWithShape="1">
            <a:gsLst>
              <a:gs pos="0">
                <a:srgbClr val="4F83B2"/>
              </a:gs>
              <a:gs pos="51600">
                <a:srgbClr val="4F83B2"/>
              </a:gs>
              <a:gs pos="100000">
                <a:srgbClr val="3B75AA"/>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bg1"/>
                </a:solidFill>
                <a:cs typeface="+mn-ea"/>
                <a:sym typeface="+mn-lt"/>
              </a:rPr>
              <a:t>QM2-2S-220A</a:t>
            </a:r>
          </a:p>
          <a:p>
            <a:pPr algn="ctr">
              <a:buClr>
                <a:srgbClr val="3F3F3F"/>
              </a:buClr>
              <a:buSzPts val="1000"/>
            </a:pPr>
            <a:r>
              <a:rPr lang="en-US" altLang="zh-TW" sz="1600">
                <a:solidFill>
                  <a:schemeClr val="bg1"/>
                </a:solidFill>
                <a:cs typeface="+mn-ea"/>
                <a:sym typeface="+mn-lt"/>
              </a:rPr>
              <a:t>2 x M.2 SATA 6Gb/s</a:t>
            </a:r>
            <a:endParaRPr lang="zh-TW" altLang="zh-TW" sz="1600">
              <a:solidFill>
                <a:schemeClr val="bg1"/>
              </a:solidFill>
              <a:cs typeface="+mn-ea"/>
              <a:sym typeface="+mn-lt"/>
            </a:endParaRPr>
          </a:p>
        </p:txBody>
      </p:sp>
      <p:pic>
        <p:nvPicPr>
          <p:cNvPr id="15" name="Picture 4" descr="https://www.qnap.com/i/_attach_file/product/photo/800_500/558_1634802396_558_1622692809_QM2-2P-344_Front_left-angle.png?v=3">
            <a:extLst>
              <a:ext uri="{FF2B5EF4-FFF2-40B4-BE49-F238E27FC236}">
                <a16:creationId xmlns:a16="http://schemas.microsoft.com/office/drawing/2014/main" id="{877482B0-7156-4F29-B795-84F088DAC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180" y="4297311"/>
            <a:ext cx="3983714" cy="2489821"/>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圓角 55">
            <a:extLst>
              <a:ext uri="{FF2B5EF4-FFF2-40B4-BE49-F238E27FC236}">
                <a16:creationId xmlns:a16="http://schemas.microsoft.com/office/drawing/2014/main" id="{AE25D39C-5D4D-4496-B294-252E787A41C0}"/>
              </a:ext>
            </a:extLst>
          </p:cNvPr>
          <p:cNvSpPr/>
          <p:nvPr/>
        </p:nvSpPr>
        <p:spPr>
          <a:xfrm>
            <a:off x="4448568" y="5287652"/>
            <a:ext cx="2867932" cy="746159"/>
          </a:xfrm>
          <a:prstGeom prst="roundRect">
            <a:avLst>
              <a:gd name="adj" fmla="val 7589"/>
            </a:avLst>
          </a:prstGeom>
          <a:gradFill flip="none" rotWithShape="1">
            <a:gsLst>
              <a:gs pos="0">
                <a:srgbClr val="FC9942"/>
              </a:gs>
              <a:gs pos="100000">
                <a:srgbClr val="AF5619"/>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bg1"/>
                </a:solidFill>
                <a:cs typeface="+mn-ea"/>
                <a:sym typeface="+mn-lt"/>
              </a:rPr>
              <a:t>QM2-2P-344</a:t>
            </a:r>
          </a:p>
          <a:p>
            <a:pPr algn="ctr">
              <a:buClr>
                <a:srgbClr val="3F3F3F"/>
              </a:buClr>
              <a:buSzPts val="1000"/>
            </a:pPr>
            <a:r>
              <a:rPr lang="en-US" altLang="zh-TW" sz="1600">
                <a:solidFill>
                  <a:schemeClr val="bg1"/>
                </a:solidFill>
                <a:cs typeface="+mn-ea"/>
                <a:sym typeface="+mn-lt"/>
              </a:rPr>
              <a:t>2 x M.2 </a:t>
            </a:r>
            <a:r>
              <a:rPr lang="en-US" altLang="zh-TW" sz="1600" err="1">
                <a:solidFill>
                  <a:schemeClr val="bg1"/>
                </a:solidFill>
                <a:cs typeface="+mn-ea"/>
                <a:sym typeface="+mn-lt"/>
              </a:rPr>
              <a:t>NVMe</a:t>
            </a:r>
            <a:r>
              <a:rPr lang="en-US" altLang="zh-TW" sz="1600">
                <a:solidFill>
                  <a:schemeClr val="bg1"/>
                </a:solidFill>
                <a:cs typeface="+mn-ea"/>
                <a:sym typeface="+mn-lt"/>
              </a:rPr>
              <a:t> Gen3 </a:t>
            </a:r>
            <a:endParaRPr lang="zh-TW" altLang="zh-TW" sz="1600">
              <a:solidFill>
                <a:schemeClr val="bg1"/>
              </a:solidFill>
              <a:cs typeface="+mn-ea"/>
              <a:sym typeface="+mn-lt"/>
            </a:endParaRPr>
          </a:p>
        </p:txBody>
      </p:sp>
      <p:pic>
        <p:nvPicPr>
          <p:cNvPr id="17" name="圖片 16">
            <a:extLst>
              <a:ext uri="{FF2B5EF4-FFF2-40B4-BE49-F238E27FC236}">
                <a16:creationId xmlns:a16="http://schemas.microsoft.com/office/drawing/2014/main" id="{2F942260-EFF9-43E6-9035-3FB89BD117CF}"/>
              </a:ext>
            </a:extLst>
          </p:cNvPr>
          <p:cNvPicPr>
            <a:picLocks noChangeAspect="1"/>
          </p:cNvPicPr>
          <p:nvPr/>
        </p:nvPicPr>
        <p:blipFill>
          <a:blip r:embed="rId5" cstate="print">
            <a:alphaModFix amt="48000"/>
            <a:extLst>
              <a:ext uri="{28A0092B-C50C-407E-A947-70E740481C1C}">
                <a14:useLocalDpi xmlns:a14="http://schemas.microsoft.com/office/drawing/2010/main"/>
              </a:ext>
            </a:extLst>
          </a:blip>
          <a:stretch>
            <a:fillRect/>
          </a:stretch>
        </p:blipFill>
        <p:spPr>
          <a:xfrm flipV="1">
            <a:off x="939339" y="3537784"/>
            <a:ext cx="2447328" cy="377411"/>
          </a:xfrm>
          <a:prstGeom prst="rect">
            <a:avLst/>
          </a:prstGeom>
        </p:spPr>
      </p:pic>
      <p:pic>
        <p:nvPicPr>
          <p:cNvPr id="18" name="圖片 17">
            <a:extLst>
              <a:ext uri="{FF2B5EF4-FFF2-40B4-BE49-F238E27FC236}">
                <a16:creationId xmlns:a16="http://schemas.microsoft.com/office/drawing/2014/main" id="{78700C67-A2BF-4A93-A898-0AC45DAFBF3D}"/>
              </a:ext>
            </a:extLst>
          </p:cNvPr>
          <p:cNvPicPr>
            <a:picLocks noChangeAspect="1"/>
          </p:cNvPicPr>
          <p:nvPr/>
        </p:nvPicPr>
        <p:blipFill>
          <a:blip r:embed="rId5" cstate="print">
            <a:alphaModFix amt="48000"/>
            <a:extLst>
              <a:ext uri="{28A0092B-C50C-407E-A947-70E740481C1C}">
                <a14:useLocalDpi xmlns:a14="http://schemas.microsoft.com/office/drawing/2010/main"/>
              </a:ext>
            </a:extLst>
          </a:blip>
          <a:stretch>
            <a:fillRect/>
          </a:stretch>
        </p:blipFill>
        <p:spPr>
          <a:xfrm flipV="1">
            <a:off x="934128" y="6409720"/>
            <a:ext cx="2977471" cy="377411"/>
          </a:xfrm>
          <a:prstGeom prst="rect">
            <a:avLst/>
          </a:prstGeom>
        </p:spPr>
      </p:pic>
      <p:pic>
        <p:nvPicPr>
          <p:cNvPr id="20" name="圖片 19">
            <a:extLst>
              <a:ext uri="{FF2B5EF4-FFF2-40B4-BE49-F238E27FC236}">
                <a16:creationId xmlns:a16="http://schemas.microsoft.com/office/drawing/2014/main" id="{869A4875-0776-4FC9-B6BE-227A66821914}"/>
              </a:ext>
            </a:extLst>
          </p:cNvPr>
          <p:cNvPicPr>
            <a:picLocks noChangeAspect="1"/>
          </p:cNvPicPr>
          <p:nvPr/>
        </p:nvPicPr>
        <p:blipFill>
          <a:blip r:embed="rId5" cstate="print">
            <a:alphaModFix amt="48000"/>
            <a:extLst>
              <a:ext uri="{28A0092B-C50C-407E-A947-70E740481C1C}">
                <a14:useLocalDpi xmlns:a14="http://schemas.microsoft.com/office/drawing/2010/main"/>
              </a:ext>
            </a:extLst>
          </a:blip>
          <a:stretch>
            <a:fillRect/>
          </a:stretch>
        </p:blipFill>
        <p:spPr>
          <a:xfrm flipV="1">
            <a:off x="6594444" y="4776175"/>
            <a:ext cx="2447328" cy="377411"/>
          </a:xfrm>
          <a:prstGeom prst="rect">
            <a:avLst/>
          </a:prstGeom>
        </p:spPr>
      </p:pic>
    </p:spTree>
    <p:extLst>
      <p:ext uri="{BB962C8B-B14F-4D97-AF65-F5344CB8AC3E}">
        <p14:creationId xmlns:p14="http://schemas.microsoft.com/office/powerpoint/2010/main" val="1521348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496D72-88F3-8C40-A71B-C165F07B8898}"/>
              </a:ext>
            </a:extLst>
          </p:cNvPr>
          <p:cNvSpPr>
            <a:spLocks noGrp="1"/>
          </p:cNvSpPr>
          <p:nvPr>
            <p:ph type="title"/>
          </p:nvPr>
        </p:nvSpPr>
        <p:spPr>
          <a:xfrm>
            <a:off x="508308" y="81016"/>
            <a:ext cx="11213883" cy="1378562"/>
          </a:xfrm>
        </p:spPr>
        <p:txBody>
          <a:bodyPr>
            <a:noAutofit/>
          </a:bodyPr>
          <a:lstStyle/>
          <a:p>
            <a:pPr>
              <a:lnSpc>
                <a:spcPts val="4000"/>
              </a:lnSpc>
            </a:pPr>
            <a:r>
              <a:rPr kumimoji="1" lang="en-US" altLang="zh-TW" sz="3200" dirty="0">
                <a:latin typeface="+mn-lt"/>
                <a:ea typeface="+mn-ea"/>
                <a:cs typeface="+mn-ea"/>
                <a:sym typeface="+mn-lt"/>
              </a:rPr>
              <a:t>Various accessories to mount the NAS, protect against SSD failure, or increase the NAS storage capacity</a:t>
            </a:r>
            <a:endParaRPr kumimoji="1" lang="zh-TW" altLang="en-US" sz="3200" dirty="0">
              <a:latin typeface="+mn-lt"/>
              <a:ea typeface="+mn-ea"/>
              <a:cs typeface="+mn-ea"/>
              <a:sym typeface="+mn-lt"/>
            </a:endParaRPr>
          </a:p>
        </p:txBody>
      </p:sp>
      <p:pic>
        <p:nvPicPr>
          <p:cNvPr id="21" name="Picture 6">
            <a:extLst>
              <a:ext uri="{FF2B5EF4-FFF2-40B4-BE49-F238E27FC236}">
                <a16:creationId xmlns:a16="http://schemas.microsoft.com/office/drawing/2014/main" id="{01CCD086-11C0-4D4C-BE34-F235904F23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959" y="2948421"/>
            <a:ext cx="4129793" cy="1048629"/>
          </a:xfrm>
          <a:prstGeom prst="rect">
            <a:avLst/>
          </a:prstGeom>
        </p:spPr>
      </p:pic>
      <p:pic>
        <p:nvPicPr>
          <p:cNvPr id="24" name="圖片 23">
            <a:extLst>
              <a:ext uri="{FF2B5EF4-FFF2-40B4-BE49-F238E27FC236}">
                <a16:creationId xmlns:a16="http://schemas.microsoft.com/office/drawing/2014/main" id="{9814101B-F721-43F1-A121-8DEE72296C60}"/>
              </a:ext>
            </a:extLst>
          </p:cNvPr>
          <p:cNvPicPr>
            <a:picLocks noChangeAspect="1"/>
          </p:cNvPicPr>
          <p:nvPr/>
        </p:nvPicPr>
        <p:blipFill>
          <a:blip r:embed="rId3"/>
          <a:stretch>
            <a:fillRect/>
          </a:stretch>
        </p:blipFill>
        <p:spPr>
          <a:xfrm>
            <a:off x="7710421" y="2937291"/>
            <a:ext cx="2729624" cy="1706015"/>
          </a:xfrm>
          <a:prstGeom prst="rect">
            <a:avLst/>
          </a:prstGeom>
        </p:spPr>
      </p:pic>
      <p:sp>
        <p:nvSpPr>
          <p:cNvPr id="36" name="矩形 35">
            <a:extLst>
              <a:ext uri="{FF2B5EF4-FFF2-40B4-BE49-F238E27FC236}">
                <a16:creationId xmlns:a16="http://schemas.microsoft.com/office/drawing/2014/main" id="{9156B65A-87F4-4786-BBAA-B5B7F8C10617}"/>
              </a:ext>
            </a:extLst>
          </p:cNvPr>
          <p:cNvSpPr/>
          <p:nvPr/>
        </p:nvSpPr>
        <p:spPr>
          <a:xfrm>
            <a:off x="7300249" y="2366635"/>
            <a:ext cx="4402692" cy="646331"/>
          </a:xfrm>
          <a:prstGeom prst="rect">
            <a:avLst/>
          </a:prstGeom>
        </p:spPr>
        <p:txBody>
          <a:bodyPr wrap="square">
            <a:spAutoFit/>
          </a:bodyPr>
          <a:lstStyle/>
          <a:p>
            <a:pPr>
              <a:buClr>
                <a:srgbClr val="3F3F3F"/>
              </a:buClr>
              <a:buSzPts val="1000"/>
            </a:pPr>
            <a:r>
              <a:rPr lang="en-US" altLang="zh-TW" i="1">
                <a:cs typeface="+mn-ea"/>
                <a:sym typeface="+mn-lt"/>
              </a:rPr>
              <a:t>2 x 2.5-inch SATA 6Gb/s to 1 x 3.5-inch </a:t>
            </a:r>
          </a:p>
          <a:p>
            <a:pPr>
              <a:buClr>
                <a:srgbClr val="3F3F3F"/>
              </a:buClr>
              <a:buSzPts val="1000"/>
            </a:pPr>
            <a:r>
              <a:rPr lang="en-US" altLang="zh-TW" i="1">
                <a:cs typeface="+mn-ea"/>
                <a:sym typeface="+mn-lt"/>
              </a:rPr>
              <a:t>SATA 6Gb/s hardware RAID 0/1 adapter</a:t>
            </a:r>
          </a:p>
        </p:txBody>
      </p:sp>
      <p:sp>
        <p:nvSpPr>
          <p:cNvPr id="37" name="矩形 36">
            <a:extLst>
              <a:ext uri="{FF2B5EF4-FFF2-40B4-BE49-F238E27FC236}">
                <a16:creationId xmlns:a16="http://schemas.microsoft.com/office/drawing/2014/main" id="{B259765C-7E01-4007-9752-982BE34CBFA6}"/>
              </a:ext>
            </a:extLst>
          </p:cNvPr>
          <p:cNvSpPr/>
          <p:nvPr/>
        </p:nvSpPr>
        <p:spPr>
          <a:xfrm>
            <a:off x="1007648" y="2366635"/>
            <a:ext cx="3879801" cy="646331"/>
          </a:xfrm>
          <a:prstGeom prst="rect">
            <a:avLst/>
          </a:prstGeom>
        </p:spPr>
        <p:txBody>
          <a:bodyPr wrap="square">
            <a:spAutoFit/>
          </a:bodyPr>
          <a:lstStyle/>
          <a:p>
            <a:pPr>
              <a:buClr>
                <a:srgbClr val="3F3F3F"/>
              </a:buClr>
              <a:buSzPts val="1000"/>
            </a:pPr>
            <a:r>
              <a:rPr lang="en-US" altLang="zh-TW" i="1">
                <a:cs typeface="+mn-ea"/>
                <a:sym typeface="+mn-lt"/>
              </a:rPr>
              <a:t>Optional rail-kit that is compliant with ANSI/EIA-RS-310-D.</a:t>
            </a:r>
            <a:endParaRPr lang="zh-TW" altLang="zh-TW" i="1">
              <a:cs typeface="+mn-ea"/>
              <a:sym typeface="+mn-lt"/>
            </a:endParaRPr>
          </a:p>
        </p:txBody>
      </p:sp>
      <p:sp>
        <p:nvSpPr>
          <p:cNvPr id="38" name="矩形 37">
            <a:extLst>
              <a:ext uri="{FF2B5EF4-FFF2-40B4-BE49-F238E27FC236}">
                <a16:creationId xmlns:a16="http://schemas.microsoft.com/office/drawing/2014/main" id="{9B713B8F-FF0E-4024-8961-85719172A9A6}"/>
              </a:ext>
            </a:extLst>
          </p:cNvPr>
          <p:cNvSpPr/>
          <p:nvPr/>
        </p:nvSpPr>
        <p:spPr>
          <a:xfrm>
            <a:off x="1007646" y="4860167"/>
            <a:ext cx="7752122" cy="369332"/>
          </a:xfrm>
          <a:prstGeom prst="rect">
            <a:avLst/>
          </a:prstGeom>
        </p:spPr>
        <p:txBody>
          <a:bodyPr wrap="square">
            <a:spAutoFit/>
          </a:bodyPr>
          <a:lstStyle/>
          <a:p>
            <a:pPr>
              <a:buClr>
                <a:srgbClr val="3F3F3F"/>
              </a:buClr>
              <a:buSzPts val="1000"/>
            </a:pPr>
            <a:r>
              <a:rPr lang="en-US" altLang="zh-TW" i="1">
                <a:cs typeface="+mn-ea"/>
                <a:sym typeface="+mn-lt"/>
              </a:rPr>
              <a:t>Flexibly use USB or multi-channel SATA to expand NAS storage space</a:t>
            </a:r>
            <a:endParaRPr lang="zh-TW" altLang="zh-TW" i="1">
              <a:cs typeface="+mn-ea"/>
              <a:sym typeface="+mn-lt"/>
            </a:endParaRPr>
          </a:p>
        </p:txBody>
      </p:sp>
      <p:pic>
        <p:nvPicPr>
          <p:cNvPr id="39" name="圖片 38">
            <a:extLst>
              <a:ext uri="{FF2B5EF4-FFF2-40B4-BE49-F238E27FC236}">
                <a16:creationId xmlns:a16="http://schemas.microsoft.com/office/drawing/2014/main" id="{DCF14336-25A7-43CB-A20D-25385622DFBD}"/>
              </a:ext>
            </a:extLst>
          </p:cNvPr>
          <p:cNvPicPr>
            <a:picLocks noChangeAspect="1"/>
          </p:cNvPicPr>
          <p:nvPr/>
        </p:nvPicPr>
        <p:blipFill rotWithShape="1">
          <a:blip r:embed="rId4"/>
          <a:srcRect t="30887" b="31228"/>
          <a:stretch/>
        </p:blipFill>
        <p:spPr>
          <a:xfrm>
            <a:off x="1007646" y="5784311"/>
            <a:ext cx="2359303" cy="556152"/>
          </a:xfrm>
          <a:prstGeom prst="rect">
            <a:avLst/>
          </a:prstGeom>
        </p:spPr>
      </p:pic>
      <p:pic>
        <p:nvPicPr>
          <p:cNvPr id="40" name="圖片 39">
            <a:extLst>
              <a:ext uri="{FF2B5EF4-FFF2-40B4-BE49-F238E27FC236}">
                <a16:creationId xmlns:a16="http://schemas.microsoft.com/office/drawing/2014/main" id="{2FB51532-F574-4271-88FD-9822DCA87167}"/>
              </a:ext>
            </a:extLst>
          </p:cNvPr>
          <p:cNvPicPr>
            <a:picLocks noChangeAspect="1"/>
          </p:cNvPicPr>
          <p:nvPr/>
        </p:nvPicPr>
        <p:blipFill rotWithShape="1">
          <a:blip r:embed="rId5"/>
          <a:srcRect t="37809" r="18529" b="34991"/>
          <a:stretch/>
        </p:blipFill>
        <p:spPr>
          <a:xfrm>
            <a:off x="3749124" y="5720816"/>
            <a:ext cx="1922153" cy="556152"/>
          </a:xfrm>
          <a:prstGeom prst="rect">
            <a:avLst/>
          </a:prstGeom>
        </p:spPr>
      </p:pic>
      <p:pic>
        <p:nvPicPr>
          <p:cNvPr id="41" name="圖片 40">
            <a:extLst>
              <a:ext uri="{FF2B5EF4-FFF2-40B4-BE49-F238E27FC236}">
                <a16:creationId xmlns:a16="http://schemas.microsoft.com/office/drawing/2014/main" id="{0EC4C428-8F5F-42AB-B6C4-97342BAA75BE}"/>
              </a:ext>
            </a:extLst>
          </p:cNvPr>
          <p:cNvPicPr>
            <a:picLocks noChangeAspect="1"/>
          </p:cNvPicPr>
          <p:nvPr/>
        </p:nvPicPr>
        <p:blipFill>
          <a:blip r:embed="rId6"/>
          <a:stretch>
            <a:fillRect/>
          </a:stretch>
        </p:blipFill>
        <p:spPr>
          <a:xfrm>
            <a:off x="6224449" y="4813271"/>
            <a:ext cx="2359303" cy="2044729"/>
          </a:xfrm>
          <a:prstGeom prst="rect">
            <a:avLst/>
          </a:prstGeom>
        </p:spPr>
      </p:pic>
      <p:pic>
        <p:nvPicPr>
          <p:cNvPr id="42" name="圖片 41">
            <a:extLst>
              <a:ext uri="{FF2B5EF4-FFF2-40B4-BE49-F238E27FC236}">
                <a16:creationId xmlns:a16="http://schemas.microsoft.com/office/drawing/2014/main" id="{8D7DE1DC-3384-4B16-812C-FA36D018A254}"/>
              </a:ext>
            </a:extLst>
          </p:cNvPr>
          <p:cNvPicPr>
            <a:picLocks noChangeAspect="1"/>
          </p:cNvPicPr>
          <p:nvPr/>
        </p:nvPicPr>
        <p:blipFill>
          <a:blip r:embed="rId7"/>
          <a:stretch>
            <a:fillRect/>
          </a:stretch>
        </p:blipFill>
        <p:spPr>
          <a:xfrm>
            <a:off x="8931692" y="4651662"/>
            <a:ext cx="2359303" cy="2044729"/>
          </a:xfrm>
          <a:prstGeom prst="rect">
            <a:avLst/>
          </a:prstGeom>
        </p:spPr>
      </p:pic>
      <p:pic>
        <p:nvPicPr>
          <p:cNvPr id="43" name="圖片 42">
            <a:extLst>
              <a:ext uri="{FF2B5EF4-FFF2-40B4-BE49-F238E27FC236}">
                <a16:creationId xmlns:a16="http://schemas.microsoft.com/office/drawing/2014/main" id="{937F2D4C-8FE9-405C-B3B8-040D5DF815E9}"/>
              </a:ext>
            </a:extLst>
          </p:cNvPr>
          <p:cNvPicPr>
            <a:picLocks noChangeAspect="1"/>
          </p:cNvPicPr>
          <p:nvPr/>
        </p:nvPicPr>
        <p:blipFill rotWithShape="1">
          <a:blip r:embed="rId5"/>
          <a:srcRect l="81543" t="34216" r="-1296" b="36433"/>
          <a:stretch/>
        </p:blipFill>
        <p:spPr>
          <a:xfrm>
            <a:off x="1973406" y="5352113"/>
            <a:ext cx="375498" cy="483523"/>
          </a:xfrm>
          <a:prstGeom prst="rect">
            <a:avLst/>
          </a:prstGeom>
        </p:spPr>
      </p:pic>
      <p:pic>
        <p:nvPicPr>
          <p:cNvPr id="44" name="圖片 43">
            <a:extLst>
              <a:ext uri="{FF2B5EF4-FFF2-40B4-BE49-F238E27FC236}">
                <a16:creationId xmlns:a16="http://schemas.microsoft.com/office/drawing/2014/main" id="{324597F9-5476-482D-B5B4-D200389F491E}"/>
              </a:ext>
            </a:extLst>
          </p:cNvPr>
          <p:cNvPicPr>
            <a:picLocks noChangeAspect="1"/>
          </p:cNvPicPr>
          <p:nvPr/>
        </p:nvPicPr>
        <p:blipFill rotWithShape="1">
          <a:blip r:embed="rId5"/>
          <a:srcRect l="81543" t="34216" r="-1296" b="36433"/>
          <a:stretch/>
        </p:blipFill>
        <p:spPr>
          <a:xfrm>
            <a:off x="4684382" y="5237293"/>
            <a:ext cx="375498" cy="483523"/>
          </a:xfrm>
          <a:prstGeom prst="rect">
            <a:avLst/>
          </a:prstGeom>
        </p:spPr>
      </p:pic>
      <p:sp>
        <p:nvSpPr>
          <p:cNvPr id="45" name="矩形 44">
            <a:extLst>
              <a:ext uri="{FF2B5EF4-FFF2-40B4-BE49-F238E27FC236}">
                <a16:creationId xmlns:a16="http://schemas.microsoft.com/office/drawing/2014/main" id="{EDAC9FB8-BBC0-497B-86B9-1A1EAA2B808E}"/>
              </a:ext>
            </a:extLst>
          </p:cNvPr>
          <p:cNvSpPr/>
          <p:nvPr/>
        </p:nvSpPr>
        <p:spPr>
          <a:xfrm>
            <a:off x="1545313" y="6267834"/>
            <a:ext cx="1076373" cy="307777"/>
          </a:xfrm>
          <a:prstGeom prst="rect">
            <a:avLst/>
          </a:prstGeom>
        </p:spPr>
        <p:txBody>
          <a:bodyPr wrap="square">
            <a:spAutoFit/>
          </a:bodyPr>
          <a:lstStyle/>
          <a:p>
            <a:pPr algn="ctr">
              <a:buClr>
                <a:srgbClr val="3F3F3F"/>
              </a:buClr>
              <a:buSzPts val="1000"/>
            </a:pPr>
            <a:r>
              <a:rPr lang="en-US" altLang="zh-TW" sz="1400">
                <a:cs typeface="+mn-ea"/>
                <a:sym typeface="+mn-lt"/>
              </a:rPr>
              <a:t>TR-004U</a:t>
            </a:r>
            <a:endParaRPr lang="zh-TW" altLang="zh-TW" sz="1400">
              <a:cs typeface="+mn-ea"/>
              <a:sym typeface="+mn-lt"/>
            </a:endParaRPr>
          </a:p>
        </p:txBody>
      </p:sp>
      <p:sp>
        <p:nvSpPr>
          <p:cNvPr id="46" name="矩形 45">
            <a:extLst>
              <a:ext uri="{FF2B5EF4-FFF2-40B4-BE49-F238E27FC236}">
                <a16:creationId xmlns:a16="http://schemas.microsoft.com/office/drawing/2014/main" id="{A9F4EB32-71FB-4119-A20B-752FBEB4ADB3}"/>
              </a:ext>
            </a:extLst>
          </p:cNvPr>
          <p:cNvSpPr/>
          <p:nvPr/>
        </p:nvSpPr>
        <p:spPr>
          <a:xfrm>
            <a:off x="4017537" y="6276968"/>
            <a:ext cx="1499264" cy="307777"/>
          </a:xfrm>
          <a:prstGeom prst="rect">
            <a:avLst/>
          </a:prstGeom>
        </p:spPr>
        <p:txBody>
          <a:bodyPr wrap="square">
            <a:spAutoFit/>
          </a:bodyPr>
          <a:lstStyle/>
          <a:p>
            <a:pPr algn="ctr">
              <a:buClr>
                <a:srgbClr val="3F3F3F"/>
              </a:buClr>
              <a:buSzPts val="1000"/>
            </a:pPr>
            <a:r>
              <a:rPr lang="en-US" altLang="zh-TW" sz="1400">
                <a:cs typeface="+mn-ea"/>
                <a:sym typeface="+mn-lt"/>
              </a:rPr>
              <a:t>TL-R1200C-RP</a:t>
            </a:r>
            <a:endParaRPr lang="zh-TW" altLang="zh-TW" sz="1400">
              <a:cs typeface="+mn-ea"/>
              <a:sym typeface="+mn-lt"/>
            </a:endParaRPr>
          </a:p>
        </p:txBody>
      </p:sp>
      <p:sp>
        <p:nvSpPr>
          <p:cNvPr id="47" name="矩形 46">
            <a:extLst>
              <a:ext uri="{FF2B5EF4-FFF2-40B4-BE49-F238E27FC236}">
                <a16:creationId xmlns:a16="http://schemas.microsoft.com/office/drawing/2014/main" id="{1E496B8E-BA25-4AE7-8012-AD6BEAB3D34F}"/>
              </a:ext>
            </a:extLst>
          </p:cNvPr>
          <p:cNvSpPr/>
          <p:nvPr/>
        </p:nvSpPr>
        <p:spPr>
          <a:xfrm>
            <a:off x="6574584" y="6296372"/>
            <a:ext cx="1499264" cy="307777"/>
          </a:xfrm>
          <a:prstGeom prst="rect">
            <a:avLst/>
          </a:prstGeom>
        </p:spPr>
        <p:txBody>
          <a:bodyPr wrap="square">
            <a:spAutoFit/>
          </a:bodyPr>
          <a:lstStyle/>
          <a:p>
            <a:pPr algn="ctr">
              <a:buClr>
                <a:srgbClr val="3F3F3F"/>
              </a:buClr>
              <a:buSzPts val="1000"/>
            </a:pPr>
            <a:r>
              <a:rPr lang="en-US" altLang="zh-TW" sz="1400">
                <a:cs typeface="+mn-ea"/>
                <a:sym typeface="+mn-lt"/>
              </a:rPr>
              <a:t>TL-R400S</a:t>
            </a:r>
            <a:endParaRPr lang="zh-TW" altLang="zh-TW" sz="1400">
              <a:cs typeface="+mn-ea"/>
              <a:sym typeface="+mn-lt"/>
            </a:endParaRPr>
          </a:p>
        </p:txBody>
      </p:sp>
      <p:sp>
        <p:nvSpPr>
          <p:cNvPr id="48" name="矩形 47">
            <a:extLst>
              <a:ext uri="{FF2B5EF4-FFF2-40B4-BE49-F238E27FC236}">
                <a16:creationId xmlns:a16="http://schemas.microsoft.com/office/drawing/2014/main" id="{92598586-CC2A-492E-9CAD-2D7404A1BA06}"/>
              </a:ext>
            </a:extLst>
          </p:cNvPr>
          <p:cNvSpPr/>
          <p:nvPr/>
        </p:nvSpPr>
        <p:spPr>
          <a:xfrm>
            <a:off x="9291400" y="6302524"/>
            <a:ext cx="1499264" cy="307777"/>
          </a:xfrm>
          <a:prstGeom prst="rect">
            <a:avLst/>
          </a:prstGeom>
        </p:spPr>
        <p:txBody>
          <a:bodyPr wrap="square">
            <a:spAutoFit/>
          </a:bodyPr>
          <a:lstStyle/>
          <a:p>
            <a:pPr algn="ctr">
              <a:buClr>
                <a:srgbClr val="3F3F3F"/>
              </a:buClr>
              <a:buSzPts val="1000"/>
            </a:pPr>
            <a:r>
              <a:rPr lang="en-US" altLang="zh-TW" sz="1400">
                <a:cs typeface="+mn-ea"/>
                <a:sym typeface="+mn-lt"/>
              </a:rPr>
              <a:t>TL-R1200S-RP</a:t>
            </a:r>
            <a:endParaRPr lang="zh-TW" altLang="zh-TW" sz="1400">
              <a:cs typeface="+mn-ea"/>
              <a:sym typeface="+mn-lt"/>
            </a:endParaRPr>
          </a:p>
        </p:txBody>
      </p:sp>
      <p:pic>
        <p:nvPicPr>
          <p:cNvPr id="49" name="圖片 48">
            <a:extLst>
              <a:ext uri="{FF2B5EF4-FFF2-40B4-BE49-F238E27FC236}">
                <a16:creationId xmlns:a16="http://schemas.microsoft.com/office/drawing/2014/main" id="{4736B721-7C70-4220-B579-DFE388D5ABE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891499" y="6039864"/>
            <a:ext cx="2703149" cy="350584"/>
          </a:xfrm>
          <a:prstGeom prst="rect">
            <a:avLst/>
          </a:prstGeom>
        </p:spPr>
      </p:pic>
      <p:pic>
        <p:nvPicPr>
          <p:cNvPr id="50" name="圖片 49">
            <a:extLst>
              <a:ext uri="{FF2B5EF4-FFF2-40B4-BE49-F238E27FC236}">
                <a16:creationId xmlns:a16="http://schemas.microsoft.com/office/drawing/2014/main" id="{F0053EF9-1E0D-49C2-9803-5B0EDE35E6D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3579565" y="6036841"/>
            <a:ext cx="2359303" cy="350584"/>
          </a:xfrm>
          <a:prstGeom prst="rect">
            <a:avLst/>
          </a:prstGeom>
        </p:spPr>
      </p:pic>
      <p:pic>
        <p:nvPicPr>
          <p:cNvPr id="51" name="圖片 50">
            <a:extLst>
              <a:ext uri="{FF2B5EF4-FFF2-40B4-BE49-F238E27FC236}">
                <a16:creationId xmlns:a16="http://schemas.microsoft.com/office/drawing/2014/main" id="{9592E1B9-14CB-40F0-B9D0-CC3C4E52583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6124456" y="6092542"/>
            <a:ext cx="2729624" cy="350584"/>
          </a:xfrm>
          <a:prstGeom prst="rect">
            <a:avLst/>
          </a:prstGeom>
        </p:spPr>
      </p:pic>
      <p:pic>
        <p:nvPicPr>
          <p:cNvPr id="52" name="圖片 51">
            <a:extLst>
              <a:ext uri="{FF2B5EF4-FFF2-40B4-BE49-F238E27FC236}">
                <a16:creationId xmlns:a16="http://schemas.microsoft.com/office/drawing/2014/main" id="{3B758EA8-31F4-44C0-817D-D7E7FE7D7EA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8759768" y="6099676"/>
            <a:ext cx="2703149" cy="350584"/>
          </a:xfrm>
          <a:prstGeom prst="rect">
            <a:avLst/>
          </a:prstGeom>
        </p:spPr>
      </p:pic>
      <p:pic>
        <p:nvPicPr>
          <p:cNvPr id="53" name="圖片 4">
            <a:extLst>
              <a:ext uri="{FF2B5EF4-FFF2-40B4-BE49-F238E27FC236}">
                <a16:creationId xmlns:a16="http://schemas.microsoft.com/office/drawing/2014/main" id="{770E4ED3-F420-40F3-9C64-6A13ABCDA8FD}"/>
              </a:ext>
            </a:extLst>
          </p:cNvPr>
          <p:cNvPicPr>
            <a:picLocks noChangeAspect="1"/>
          </p:cNvPicPr>
          <p:nvPr/>
        </p:nvPicPr>
        <p:blipFill>
          <a:blip r:embed="rId9" cstate="screen">
            <a:duotone>
              <a:schemeClr val="accent5">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04690" y="1713933"/>
            <a:ext cx="3648048" cy="743171"/>
          </a:xfrm>
          <a:prstGeom prst="rect">
            <a:avLst/>
          </a:prstGeom>
          <a:effectLst>
            <a:outerShdw blurRad="203200" dist="38100" dir="5400000" algn="t" rotWithShape="0">
              <a:prstClr val="black">
                <a:alpha val="2000"/>
              </a:prstClr>
            </a:outerShdw>
          </a:effectLst>
        </p:spPr>
      </p:pic>
      <p:sp>
        <p:nvSpPr>
          <p:cNvPr id="54" name="TextBox 6">
            <a:extLst>
              <a:ext uri="{FF2B5EF4-FFF2-40B4-BE49-F238E27FC236}">
                <a16:creationId xmlns:a16="http://schemas.microsoft.com/office/drawing/2014/main" id="{10AF068F-D386-44BD-93F1-6553E68E2E00}"/>
              </a:ext>
            </a:extLst>
          </p:cNvPr>
          <p:cNvSpPr txBox="1"/>
          <p:nvPr/>
        </p:nvSpPr>
        <p:spPr>
          <a:xfrm>
            <a:off x="1322185" y="1788361"/>
            <a:ext cx="2705104" cy="433961"/>
          </a:xfrm>
          <a:prstGeom prst="rect">
            <a:avLst/>
          </a:prstGeom>
          <a:noFill/>
        </p:spPr>
        <p:txBody>
          <a:bodyPr wrap="square" rtlCol="0" anchor="t">
            <a:spAutoFit/>
          </a:bodyPr>
          <a:lstStyle/>
          <a:p>
            <a:pPr algn="ctr" fontAlgn="base"/>
            <a:r>
              <a:rPr lang="en-US" altLang="zh-TW" sz="2133" b="1">
                <a:solidFill>
                  <a:schemeClr val="bg1"/>
                </a:solidFill>
                <a:cs typeface="+mn-ea"/>
                <a:sym typeface="+mn-lt"/>
              </a:rPr>
              <a:t>RAIL-B02</a:t>
            </a:r>
            <a:endParaRPr lang="zh-TW" altLang="en-US" sz="2133" b="1">
              <a:solidFill>
                <a:schemeClr val="bg1"/>
              </a:solidFill>
              <a:cs typeface="+mn-ea"/>
              <a:sym typeface="+mn-lt"/>
            </a:endParaRPr>
          </a:p>
        </p:txBody>
      </p:sp>
      <p:pic>
        <p:nvPicPr>
          <p:cNvPr id="55" name="圖片 4">
            <a:extLst>
              <a:ext uri="{FF2B5EF4-FFF2-40B4-BE49-F238E27FC236}">
                <a16:creationId xmlns:a16="http://schemas.microsoft.com/office/drawing/2014/main" id="{CC176571-7845-4075-A8DB-E73E1759CA52}"/>
              </a:ext>
            </a:extLst>
          </p:cNvPr>
          <p:cNvPicPr>
            <a:picLocks noChangeAspect="1"/>
          </p:cNvPicPr>
          <p:nvPr/>
        </p:nvPicPr>
        <p:blipFill>
          <a:blip r:embed="rId9" cstate="screen">
            <a:duotone>
              <a:schemeClr val="accent5">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289875" y="1704523"/>
            <a:ext cx="3648048" cy="743171"/>
          </a:xfrm>
          <a:prstGeom prst="rect">
            <a:avLst/>
          </a:prstGeom>
          <a:effectLst>
            <a:outerShdw blurRad="203200" dist="38100" dir="5400000" algn="t" rotWithShape="0">
              <a:prstClr val="black">
                <a:alpha val="2000"/>
              </a:prstClr>
            </a:outerShdw>
          </a:effectLst>
        </p:spPr>
      </p:pic>
      <p:sp>
        <p:nvSpPr>
          <p:cNvPr id="56" name="TextBox 6">
            <a:extLst>
              <a:ext uri="{FF2B5EF4-FFF2-40B4-BE49-F238E27FC236}">
                <a16:creationId xmlns:a16="http://schemas.microsoft.com/office/drawing/2014/main" id="{A5758686-6247-4FA5-9C84-0CAD08FA93CA}"/>
              </a:ext>
            </a:extLst>
          </p:cNvPr>
          <p:cNvSpPr txBox="1"/>
          <p:nvPr/>
        </p:nvSpPr>
        <p:spPr>
          <a:xfrm>
            <a:off x="7707370" y="1778951"/>
            <a:ext cx="2705104" cy="433961"/>
          </a:xfrm>
          <a:prstGeom prst="rect">
            <a:avLst/>
          </a:prstGeom>
          <a:noFill/>
        </p:spPr>
        <p:txBody>
          <a:bodyPr wrap="square" rtlCol="0" anchor="t">
            <a:spAutoFit/>
          </a:bodyPr>
          <a:lstStyle/>
          <a:p>
            <a:pPr algn="ctr" fontAlgn="base"/>
            <a:r>
              <a:rPr lang="en-US" altLang="zh-TW" sz="2133" b="1">
                <a:solidFill>
                  <a:schemeClr val="bg1"/>
                </a:solidFill>
                <a:cs typeface="+mn-ea"/>
                <a:sym typeface="+mn-lt"/>
              </a:rPr>
              <a:t>QDA-A2AR</a:t>
            </a:r>
            <a:endParaRPr lang="zh-TW" altLang="en-US" sz="2133" b="1">
              <a:solidFill>
                <a:schemeClr val="bg1"/>
              </a:solidFill>
              <a:cs typeface="+mn-ea"/>
              <a:sym typeface="+mn-lt"/>
            </a:endParaRPr>
          </a:p>
        </p:txBody>
      </p:sp>
      <p:pic>
        <p:nvPicPr>
          <p:cNvPr id="57" name="圖片 4">
            <a:extLst>
              <a:ext uri="{FF2B5EF4-FFF2-40B4-BE49-F238E27FC236}">
                <a16:creationId xmlns:a16="http://schemas.microsoft.com/office/drawing/2014/main" id="{CFFC2C3B-7087-4070-B61C-D88167FFBFD0}"/>
              </a:ext>
            </a:extLst>
          </p:cNvPr>
          <p:cNvPicPr>
            <a:picLocks noChangeAspect="1"/>
          </p:cNvPicPr>
          <p:nvPr/>
        </p:nvPicPr>
        <p:blipFill>
          <a:blip r:embed="rId9" cstate="screen">
            <a:duotone>
              <a:schemeClr val="accent5">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01005" y="4191180"/>
            <a:ext cx="4615796" cy="743171"/>
          </a:xfrm>
          <a:prstGeom prst="rect">
            <a:avLst/>
          </a:prstGeom>
          <a:effectLst>
            <a:outerShdw blurRad="203200" dist="38100" dir="5400000" algn="t" rotWithShape="0">
              <a:prstClr val="black">
                <a:alpha val="2000"/>
              </a:prstClr>
            </a:outerShdw>
          </a:effectLst>
        </p:spPr>
      </p:pic>
      <p:sp>
        <p:nvSpPr>
          <p:cNvPr id="58" name="TextBox 6">
            <a:extLst>
              <a:ext uri="{FF2B5EF4-FFF2-40B4-BE49-F238E27FC236}">
                <a16:creationId xmlns:a16="http://schemas.microsoft.com/office/drawing/2014/main" id="{5AC86545-9B33-4732-BEA8-CB34D570FE36}"/>
              </a:ext>
            </a:extLst>
          </p:cNvPr>
          <p:cNvSpPr txBox="1"/>
          <p:nvPr/>
        </p:nvSpPr>
        <p:spPr>
          <a:xfrm>
            <a:off x="1195412" y="4265608"/>
            <a:ext cx="4129793" cy="420564"/>
          </a:xfrm>
          <a:prstGeom prst="rect">
            <a:avLst/>
          </a:prstGeom>
          <a:noFill/>
        </p:spPr>
        <p:txBody>
          <a:bodyPr wrap="square" rtlCol="0" anchor="t">
            <a:spAutoFit/>
          </a:bodyPr>
          <a:lstStyle/>
          <a:p>
            <a:pPr algn="ctr" fontAlgn="base"/>
            <a:r>
              <a:rPr lang="en-US" altLang="zh-TW" sz="2133" b="1">
                <a:solidFill>
                  <a:schemeClr val="bg1"/>
                </a:solidFill>
                <a:cs typeface="+mn-ea"/>
                <a:sym typeface="+mn-lt"/>
              </a:rPr>
              <a:t>TR &amp; TL expansion enclosures</a:t>
            </a:r>
            <a:endParaRPr lang="zh-TW" altLang="en-US" sz="2133" b="1">
              <a:solidFill>
                <a:schemeClr val="bg1"/>
              </a:solidFill>
              <a:cs typeface="+mn-ea"/>
              <a:sym typeface="+mn-lt"/>
            </a:endParaRPr>
          </a:p>
        </p:txBody>
      </p:sp>
    </p:spTree>
    <p:extLst>
      <p:ext uri="{BB962C8B-B14F-4D97-AF65-F5344CB8AC3E}">
        <p14:creationId xmlns:p14="http://schemas.microsoft.com/office/powerpoint/2010/main" val="1884784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a:xfrm>
            <a:off x="879107" y="87166"/>
            <a:ext cx="10472285" cy="1378562"/>
          </a:xfrm>
        </p:spPr>
        <p:txBody>
          <a:bodyPr>
            <a:normAutofit/>
          </a:bodyPr>
          <a:lstStyle/>
          <a:p>
            <a:pPr>
              <a:lnSpc>
                <a:spcPts val="4500"/>
              </a:lnSpc>
            </a:pPr>
            <a:r>
              <a:rPr lang="en-US" altLang="zh-CN" sz="3600" dirty="0">
                <a:latin typeface="+mn-lt"/>
                <a:ea typeface="+mn-ea"/>
                <a:cs typeface="+mn-ea"/>
                <a:sym typeface="+mn-lt"/>
              </a:rPr>
              <a:t>With the same LAN cable, 2.5GbE switch for multi-device environment</a:t>
            </a:r>
            <a:endParaRPr lang="zh-TW" altLang="en-US" sz="3600" dirty="0">
              <a:latin typeface="+mn-lt"/>
              <a:ea typeface="+mn-ea"/>
              <a:cs typeface="+mn-ea"/>
              <a:sym typeface="+mn-lt"/>
            </a:endParaRPr>
          </a:p>
        </p:txBody>
      </p:sp>
      <p:grpSp>
        <p:nvGrpSpPr>
          <p:cNvPr id="26" name="Google Shape;1112;gc428d55399_0_337">
            <a:extLst>
              <a:ext uri="{FF2B5EF4-FFF2-40B4-BE49-F238E27FC236}">
                <a16:creationId xmlns:a16="http://schemas.microsoft.com/office/drawing/2014/main" id="{E0DAA1CD-1DB1-422E-A4D7-D2C82FC5F219}"/>
              </a:ext>
            </a:extLst>
          </p:cNvPr>
          <p:cNvGrpSpPr/>
          <p:nvPr/>
        </p:nvGrpSpPr>
        <p:grpSpPr>
          <a:xfrm>
            <a:off x="699245" y="1758218"/>
            <a:ext cx="6635007" cy="1662315"/>
            <a:chOff x="535858" y="2192097"/>
            <a:chExt cx="3083382" cy="4755000"/>
          </a:xfrm>
          <a:effectLst>
            <a:outerShdw blurRad="342900" dist="177800" dir="3600000" algn="t" rotWithShape="0">
              <a:prstClr val="black">
                <a:alpha val="40000"/>
              </a:prstClr>
            </a:outerShdw>
          </a:effectLst>
        </p:grpSpPr>
        <p:sp>
          <p:nvSpPr>
            <p:cNvPr id="27" name="Google Shape;1113;gc428d55399_0_337">
              <a:extLst>
                <a:ext uri="{FF2B5EF4-FFF2-40B4-BE49-F238E27FC236}">
                  <a16:creationId xmlns:a16="http://schemas.microsoft.com/office/drawing/2014/main" id="{FD5F1055-9609-491D-B10D-3E61066E1992}"/>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pic>
          <p:nvPicPr>
            <p:cNvPr id="29" name="Google Shape;1114;gc428d55399_0_337">
              <a:extLst>
                <a:ext uri="{FF2B5EF4-FFF2-40B4-BE49-F238E27FC236}">
                  <a16:creationId xmlns:a16="http://schemas.microsoft.com/office/drawing/2014/main" id="{CB8ED32F-EECB-4ECF-A215-BCF7D89E29DF}"/>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sp>
        <p:nvSpPr>
          <p:cNvPr id="30" name="矩形: 圓角 8">
            <a:extLst>
              <a:ext uri="{FF2B5EF4-FFF2-40B4-BE49-F238E27FC236}">
                <a16:creationId xmlns:a16="http://schemas.microsoft.com/office/drawing/2014/main" id="{2F3E3D9E-9EDF-4971-8FAE-2EAE60940A46}"/>
              </a:ext>
            </a:extLst>
          </p:cNvPr>
          <p:cNvSpPr/>
          <p:nvPr/>
        </p:nvSpPr>
        <p:spPr>
          <a:xfrm>
            <a:off x="679046" y="1746042"/>
            <a:ext cx="5924954" cy="1650671"/>
          </a:xfrm>
          <a:prstGeom prst="roundRect">
            <a:avLst>
              <a:gd name="adj" fmla="val 2416"/>
            </a:avLst>
          </a:prstGeom>
          <a:solidFill>
            <a:srgbClr val="7698D4">
              <a:alpha val="14902"/>
            </a:srgbClr>
          </a:solidFill>
          <a:ln w="9525">
            <a:solidFill>
              <a:srgbClr val="5F86CD"/>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aseline="-25000">
              <a:cs typeface="+mn-ea"/>
              <a:sym typeface="+mn-lt"/>
            </a:endParaRPr>
          </a:p>
        </p:txBody>
      </p:sp>
      <p:sp>
        <p:nvSpPr>
          <p:cNvPr id="40" name="文字方塊 39">
            <a:extLst>
              <a:ext uri="{FF2B5EF4-FFF2-40B4-BE49-F238E27FC236}">
                <a16:creationId xmlns:a16="http://schemas.microsoft.com/office/drawing/2014/main" id="{9DC4C780-0429-46B4-B26F-5F38076CF272}"/>
              </a:ext>
            </a:extLst>
          </p:cNvPr>
          <p:cNvSpPr txBox="1"/>
          <p:nvPr/>
        </p:nvSpPr>
        <p:spPr>
          <a:xfrm>
            <a:off x="6951747" y="1737575"/>
            <a:ext cx="4935454" cy="830997"/>
          </a:xfrm>
          <a:prstGeom prst="rect">
            <a:avLst/>
          </a:prstGeom>
          <a:noFill/>
        </p:spPr>
        <p:txBody>
          <a:bodyPr wrap="square" rtlCol="0">
            <a:spAutoFit/>
          </a:bodyPr>
          <a:lstStyle/>
          <a:p>
            <a:r>
              <a:rPr lang="en-US" altLang="zh-TW" sz="2400" b="1">
                <a:cs typeface="+mn-ea"/>
                <a:sym typeface="+mn-lt"/>
              </a:rPr>
              <a:t>Use the existing wiring infrastructure to support 2.5GbE</a:t>
            </a:r>
            <a:endParaRPr lang="zh-TW" altLang="en-US" sz="2400" b="1">
              <a:cs typeface="+mn-ea"/>
              <a:sym typeface="+mn-lt"/>
            </a:endParaRPr>
          </a:p>
        </p:txBody>
      </p:sp>
      <p:graphicFrame>
        <p:nvGraphicFramePr>
          <p:cNvPr id="41" name="Shape 253">
            <a:extLst>
              <a:ext uri="{FF2B5EF4-FFF2-40B4-BE49-F238E27FC236}">
                <a16:creationId xmlns:a16="http://schemas.microsoft.com/office/drawing/2014/main" id="{A0163A11-021A-4D5A-BDBA-BA3DEB19D935}"/>
              </a:ext>
            </a:extLst>
          </p:cNvPr>
          <p:cNvGraphicFramePr/>
          <p:nvPr>
            <p:extLst>
              <p:ext uri="{D42A27DB-BD31-4B8C-83A1-F6EECF244321}">
                <p14:modId xmlns:p14="http://schemas.microsoft.com/office/powerpoint/2010/main" val="2598472644"/>
              </p:ext>
            </p:extLst>
          </p:nvPr>
        </p:nvGraphicFramePr>
        <p:xfrm>
          <a:off x="7044687" y="2761948"/>
          <a:ext cx="4619151" cy="2863884"/>
        </p:xfrm>
        <a:graphic>
          <a:graphicData uri="http://schemas.openxmlformats.org/drawingml/2006/table">
            <a:tbl>
              <a:tblPr firstRow="1" bandRow="1">
                <a:effectLst>
                  <a:outerShdw blurRad="76200" dir="13500000" sy="23000" kx="1200000" algn="br" rotWithShape="0">
                    <a:prstClr val="black">
                      <a:alpha val="20000"/>
                    </a:prstClr>
                  </a:outerShdw>
                </a:effectLst>
                <a:tableStyleId>{85BE263C-DBD7-4A20-BB59-AAB30ACAA65A}</a:tableStyleId>
              </a:tblPr>
              <a:tblGrid>
                <a:gridCol w="912425">
                  <a:extLst>
                    <a:ext uri="{9D8B030D-6E8A-4147-A177-3AD203B41FA5}">
                      <a16:colId xmlns:a16="http://schemas.microsoft.com/office/drawing/2014/main" val="20000"/>
                    </a:ext>
                  </a:extLst>
                </a:gridCol>
                <a:gridCol w="1026477">
                  <a:extLst>
                    <a:ext uri="{9D8B030D-6E8A-4147-A177-3AD203B41FA5}">
                      <a16:colId xmlns:a16="http://schemas.microsoft.com/office/drawing/2014/main" val="20001"/>
                    </a:ext>
                  </a:extLst>
                </a:gridCol>
                <a:gridCol w="1316858">
                  <a:extLst>
                    <a:ext uri="{9D8B030D-6E8A-4147-A177-3AD203B41FA5}">
                      <a16:colId xmlns:a16="http://schemas.microsoft.com/office/drawing/2014/main" val="20002"/>
                    </a:ext>
                  </a:extLst>
                </a:gridCol>
                <a:gridCol w="1363391">
                  <a:extLst>
                    <a:ext uri="{9D8B030D-6E8A-4147-A177-3AD203B41FA5}">
                      <a16:colId xmlns:a16="http://schemas.microsoft.com/office/drawing/2014/main" val="20003"/>
                    </a:ext>
                  </a:extLst>
                </a:gridCol>
              </a:tblGrid>
              <a:tr h="576252">
                <a:tc>
                  <a:txBody>
                    <a:bodyPr/>
                    <a:lstStyle/>
                    <a:p>
                      <a:pPr marL="0" marR="0" lvl="0" indent="0" algn="l" rtl="0">
                        <a:spcBef>
                          <a:spcPts val="0"/>
                        </a:spcBef>
                        <a:spcAft>
                          <a:spcPts val="0"/>
                        </a:spcAft>
                        <a:buNone/>
                      </a:pPr>
                      <a:endParaRPr sz="1900" b="1">
                        <a:solidFill>
                          <a:schemeClr val="dk1"/>
                        </a:solidFill>
                        <a:latin typeface="+mn-lt"/>
                        <a:ea typeface="+mn-ea"/>
                        <a:cs typeface="+mn-ea"/>
                        <a:sym typeface="+mn-lt"/>
                      </a:endParaRPr>
                    </a:p>
                  </a:txBody>
                  <a:tcPr marL="88816" marR="88816" marT="44408" marB="44408" anchor="ctr">
                    <a:solidFill>
                      <a:schemeClr val="tx2">
                        <a:lumMod val="60000"/>
                        <a:lumOff val="40000"/>
                      </a:schemeClr>
                    </a:solidFill>
                  </a:tcPr>
                </a:tc>
                <a:tc>
                  <a:txBody>
                    <a:bodyPr/>
                    <a:lstStyle/>
                    <a:p>
                      <a:pPr marL="0" marR="0" lvl="0" indent="0" algn="ctr" rtl="0">
                        <a:spcBef>
                          <a:spcPts val="0"/>
                        </a:spcBef>
                        <a:spcAft>
                          <a:spcPts val="0"/>
                        </a:spcAft>
                        <a:buNone/>
                      </a:pPr>
                      <a:r>
                        <a:rPr lang="zh-TW" sz="1900" b="1">
                          <a:latin typeface="+mn-lt"/>
                          <a:ea typeface="+mn-ea"/>
                          <a:cs typeface="+mn-ea"/>
                          <a:sym typeface="+mn-lt"/>
                        </a:rPr>
                        <a:t>CAT 5e</a:t>
                      </a:r>
                      <a:endParaRPr sz="1900" b="1">
                        <a:latin typeface="+mn-lt"/>
                        <a:ea typeface="+mn-ea"/>
                        <a:cs typeface="+mn-ea"/>
                        <a:sym typeface="+mn-lt"/>
                      </a:endParaRPr>
                    </a:p>
                  </a:txBody>
                  <a:tcPr marL="88816" marR="88816" marT="44408" marB="44408" anchor="ctr">
                    <a:solidFill>
                      <a:schemeClr val="tx2">
                        <a:lumMod val="60000"/>
                        <a:lumOff val="40000"/>
                      </a:schemeClr>
                    </a:solidFill>
                  </a:tcPr>
                </a:tc>
                <a:tc>
                  <a:txBody>
                    <a:bodyPr/>
                    <a:lstStyle/>
                    <a:p>
                      <a:pPr marL="0" marR="0" lvl="0" indent="0" algn="ctr" rtl="0">
                        <a:spcBef>
                          <a:spcPts val="0"/>
                        </a:spcBef>
                        <a:spcAft>
                          <a:spcPts val="0"/>
                        </a:spcAft>
                        <a:buNone/>
                      </a:pPr>
                      <a:r>
                        <a:rPr lang="zh-TW" sz="1900" b="1">
                          <a:latin typeface="+mn-lt"/>
                          <a:ea typeface="+mn-ea"/>
                          <a:cs typeface="+mn-ea"/>
                          <a:sym typeface="+mn-lt"/>
                        </a:rPr>
                        <a:t>CAT 6</a:t>
                      </a:r>
                      <a:endParaRPr sz="1900" b="1">
                        <a:latin typeface="+mn-lt"/>
                        <a:ea typeface="+mn-ea"/>
                        <a:cs typeface="+mn-ea"/>
                        <a:sym typeface="+mn-lt"/>
                      </a:endParaRPr>
                    </a:p>
                  </a:txBody>
                  <a:tcPr marL="88816" marR="88816" marT="44408" marB="44408" anchor="ctr">
                    <a:solidFill>
                      <a:schemeClr val="tx2">
                        <a:lumMod val="60000"/>
                        <a:lumOff val="40000"/>
                      </a:schemeClr>
                    </a:solidFill>
                  </a:tcPr>
                </a:tc>
                <a:tc>
                  <a:txBody>
                    <a:bodyPr/>
                    <a:lstStyle/>
                    <a:p>
                      <a:pPr marL="0" marR="0" lvl="0" indent="0" algn="ctr" rtl="0">
                        <a:spcBef>
                          <a:spcPts val="0"/>
                        </a:spcBef>
                        <a:spcAft>
                          <a:spcPts val="0"/>
                        </a:spcAft>
                        <a:buNone/>
                      </a:pPr>
                      <a:r>
                        <a:rPr lang="zh-TW" sz="1900" b="1" dirty="0">
                          <a:latin typeface="+mn-lt"/>
                          <a:ea typeface="+mn-ea"/>
                          <a:cs typeface="+mn-ea"/>
                          <a:sym typeface="+mn-lt"/>
                        </a:rPr>
                        <a:t>CAT 6A</a:t>
                      </a:r>
                      <a:endParaRPr lang="en-US" altLang="zh-TW" sz="1900" b="1" dirty="0">
                        <a:latin typeface="+mn-lt"/>
                        <a:ea typeface="+mn-ea"/>
                        <a:cs typeface="+mn-ea"/>
                        <a:sym typeface="+mn-lt"/>
                      </a:endParaRPr>
                    </a:p>
                  </a:txBody>
                  <a:tcPr marL="88816" marR="88816" marT="44408" marB="44408" anchor="ctr">
                    <a:solidFill>
                      <a:schemeClr val="tx2">
                        <a:lumMod val="60000"/>
                        <a:lumOff val="40000"/>
                      </a:schemeClr>
                    </a:solidFill>
                  </a:tcPr>
                </a:tc>
                <a:extLst>
                  <a:ext uri="{0D108BD9-81ED-4DB2-BD59-A6C34878D82A}">
                    <a16:rowId xmlns:a16="http://schemas.microsoft.com/office/drawing/2014/main" val="10000"/>
                  </a:ext>
                </a:extLst>
              </a:tr>
              <a:tr h="576252">
                <a:tc>
                  <a:txBody>
                    <a:bodyPr/>
                    <a:lstStyle/>
                    <a:p>
                      <a:pPr marL="0" marR="0" lvl="0" indent="0" algn="ctr" rtl="0">
                        <a:spcBef>
                          <a:spcPts val="0"/>
                        </a:spcBef>
                        <a:spcAft>
                          <a:spcPts val="0"/>
                        </a:spcAft>
                        <a:buNone/>
                      </a:pPr>
                      <a:r>
                        <a:rPr lang="zh-TW" sz="1900" b="1">
                          <a:latin typeface="+mn-lt"/>
                          <a:ea typeface="+mn-ea"/>
                          <a:cs typeface="+mn-ea"/>
                          <a:sym typeface="+mn-lt"/>
                        </a:rPr>
                        <a:t>100M</a:t>
                      </a:r>
                      <a:endParaRPr sz="1900" b="1">
                        <a:solidFill>
                          <a:schemeClr val="tx1">
                            <a:lumMod val="95000"/>
                            <a:lumOff val="5000"/>
                          </a:schemeClr>
                        </a:solidFill>
                        <a:latin typeface="+mn-lt"/>
                        <a:ea typeface="+mn-ea"/>
                        <a:cs typeface="+mn-ea"/>
                        <a:sym typeface="+mn-lt"/>
                      </a:endParaRPr>
                    </a:p>
                  </a:txBody>
                  <a:tcPr marL="88816" marR="88816" marT="44408" marB="44408" anchor="ctr"/>
                </a:tc>
                <a:tc>
                  <a:txBody>
                    <a:bodyPr/>
                    <a:lstStyle/>
                    <a:p>
                      <a:pPr marL="0" marR="0" lvl="0" indent="0" algn="ctr" rtl="0">
                        <a:spcBef>
                          <a:spcPts val="0"/>
                        </a:spcBef>
                        <a:spcAft>
                          <a:spcPts val="0"/>
                        </a:spcAft>
                        <a:buNone/>
                      </a:pPr>
                      <a:r>
                        <a:rPr lang="zh-TW" sz="1900" b="1">
                          <a:latin typeface="+mn-lt"/>
                          <a:ea typeface="+mn-ea"/>
                          <a:cs typeface="+mn-ea"/>
                          <a:sym typeface="+mn-lt"/>
                        </a:rPr>
                        <a:t>✔</a:t>
                      </a:r>
                      <a:endParaRPr sz="1900" b="1">
                        <a:solidFill>
                          <a:schemeClr val="tx1">
                            <a:lumMod val="95000"/>
                            <a:lumOff val="5000"/>
                          </a:schemeClr>
                        </a:solidFill>
                        <a:latin typeface="+mn-lt"/>
                        <a:ea typeface="+mn-ea"/>
                        <a:cs typeface="+mn-ea"/>
                        <a:sym typeface="+mn-lt"/>
                      </a:endParaRPr>
                    </a:p>
                  </a:txBody>
                  <a:tcPr marL="88816" marR="88816" marT="44408" marB="44408"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900" b="1">
                          <a:latin typeface="+mn-lt"/>
                          <a:ea typeface="+mn-ea"/>
                          <a:cs typeface="+mn-ea"/>
                          <a:sym typeface="+mn-lt"/>
                        </a:rPr>
                        <a:t>✔</a:t>
                      </a:r>
                      <a:endParaRPr sz="1900" b="1">
                        <a:solidFill>
                          <a:schemeClr val="tx1">
                            <a:lumMod val="95000"/>
                            <a:lumOff val="5000"/>
                          </a:schemeClr>
                        </a:solidFill>
                        <a:latin typeface="+mn-lt"/>
                        <a:ea typeface="+mn-ea"/>
                        <a:cs typeface="+mn-ea"/>
                        <a:sym typeface="+mn-lt"/>
                      </a:endParaRPr>
                    </a:p>
                  </a:txBody>
                  <a:tcPr marL="88816" marR="88816" marT="44408" marB="44408"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900" b="1">
                          <a:latin typeface="+mn-lt"/>
                          <a:ea typeface="+mn-ea"/>
                          <a:cs typeface="+mn-ea"/>
                          <a:sym typeface="+mn-lt"/>
                        </a:rPr>
                        <a:t>✔</a:t>
                      </a:r>
                      <a:endParaRPr sz="1900" b="1">
                        <a:solidFill>
                          <a:schemeClr val="tx1">
                            <a:lumMod val="95000"/>
                            <a:lumOff val="5000"/>
                          </a:schemeClr>
                        </a:solidFill>
                        <a:latin typeface="+mn-lt"/>
                        <a:ea typeface="+mn-ea"/>
                        <a:cs typeface="+mn-ea"/>
                        <a:sym typeface="+mn-lt"/>
                      </a:endParaRPr>
                    </a:p>
                  </a:txBody>
                  <a:tcPr marL="88816" marR="88816" marT="44408" marB="44408" anchor="ctr"/>
                </a:tc>
                <a:extLst>
                  <a:ext uri="{0D108BD9-81ED-4DB2-BD59-A6C34878D82A}">
                    <a16:rowId xmlns:a16="http://schemas.microsoft.com/office/drawing/2014/main" val="10001"/>
                  </a:ext>
                </a:extLst>
              </a:tr>
              <a:tr h="373296">
                <a:tc>
                  <a:txBody>
                    <a:bodyPr/>
                    <a:lstStyle/>
                    <a:p>
                      <a:pPr marL="0" marR="0" lvl="0" indent="0" algn="ctr" rtl="0">
                        <a:spcBef>
                          <a:spcPts val="0"/>
                        </a:spcBef>
                        <a:spcAft>
                          <a:spcPts val="0"/>
                        </a:spcAft>
                        <a:buNone/>
                      </a:pPr>
                      <a:r>
                        <a:rPr lang="zh-TW" sz="1900" b="1">
                          <a:latin typeface="+mn-lt"/>
                          <a:ea typeface="+mn-ea"/>
                          <a:cs typeface="+mn-ea"/>
                          <a:sym typeface="+mn-lt"/>
                        </a:rPr>
                        <a:t>1G</a:t>
                      </a:r>
                      <a:endParaRPr sz="1900" b="1">
                        <a:solidFill>
                          <a:schemeClr val="tx1">
                            <a:lumMod val="95000"/>
                            <a:lumOff val="5000"/>
                          </a:schemeClr>
                        </a:solidFill>
                        <a:latin typeface="+mn-lt"/>
                        <a:ea typeface="+mn-ea"/>
                        <a:cs typeface="+mn-ea"/>
                        <a:sym typeface="+mn-lt"/>
                      </a:endParaRPr>
                    </a:p>
                  </a:txBody>
                  <a:tcPr marL="88816" marR="88816" marT="44408" marB="44408" anchor="ctr"/>
                </a:tc>
                <a:tc>
                  <a:txBody>
                    <a:bodyPr/>
                    <a:lstStyle/>
                    <a:p>
                      <a:pPr marL="0" marR="0" lvl="0" indent="0" algn="ctr" rtl="0">
                        <a:spcBef>
                          <a:spcPts val="0"/>
                        </a:spcBef>
                        <a:spcAft>
                          <a:spcPts val="0"/>
                        </a:spcAft>
                        <a:buNone/>
                      </a:pPr>
                      <a:r>
                        <a:rPr lang="zh-TW" sz="1900" b="1">
                          <a:latin typeface="+mn-lt"/>
                          <a:ea typeface="+mn-ea"/>
                          <a:cs typeface="+mn-ea"/>
                          <a:sym typeface="+mn-lt"/>
                        </a:rPr>
                        <a:t>✔</a:t>
                      </a:r>
                      <a:endParaRPr sz="1900" b="1">
                        <a:solidFill>
                          <a:schemeClr val="tx1">
                            <a:lumMod val="95000"/>
                            <a:lumOff val="5000"/>
                          </a:schemeClr>
                        </a:solidFill>
                        <a:latin typeface="+mn-lt"/>
                        <a:ea typeface="+mn-ea"/>
                        <a:cs typeface="+mn-ea"/>
                        <a:sym typeface="+mn-lt"/>
                      </a:endParaRPr>
                    </a:p>
                  </a:txBody>
                  <a:tcPr marL="88816" marR="88816" marT="44408" marB="44408"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900" b="1">
                          <a:latin typeface="+mn-lt"/>
                          <a:ea typeface="+mn-ea"/>
                          <a:cs typeface="+mn-ea"/>
                          <a:sym typeface="+mn-lt"/>
                        </a:rPr>
                        <a:t>✔</a:t>
                      </a:r>
                      <a:endParaRPr sz="1900" b="1">
                        <a:solidFill>
                          <a:schemeClr val="tx1">
                            <a:lumMod val="95000"/>
                            <a:lumOff val="5000"/>
                          </a:schemeClr>
                        </a:solidFill>
                        <a:latin typeface="+mn-lt"/>
                        <a:ea typeface="+mn-ea"/>
                        <a:cs typeface="+mn-ea"/>
                        <a:sym typeface="+mn-lt"/>
                      </a:endParaRPr>
                    </a:p>
                  </a:txBody>
                  <a:tcPr marL="88816" marR="88816" marT="44408" marB="44408"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900" b="1" dirty="0">
                          <a:latin typeface="+mn-lt"/>
                          <a:ea typeface="+mn-ea"/>
                          <a:cs typeface="+mn-ea"/>
                          <a:sym typeface="+mn-lt"/>
                        </a:rPr>
                        <a:t>✔</a:t>
                      </a:r>
                      <a:endParaRPr sz="1900" b="1" dirty="0">
                        <a:solidFill>
                          <a:schemeClr val="tx1">
                            <a:lumMod val="95000"/>
                            <a:lumOff val="5000"/>
                          </a:schemeClr>
                        </a:solidFill>
                        <a:latin typeface="+mn-lt"/>
                        <a:ea typeface="+mn-ea"/>
                        <a:cs typeface="+mn-ea"/>
                        <a:sym typeface="+mn-lt"/>
                      </a:endParaRPr>
                    </a:p>
                  </a:txBody>
                  <a:tcPr marL="88816" marR="88816" marT="44408" marB="44408" anchor="ctr"/>
                </a:tc>
                <a:extLst>
                  <a:ext uri="{0D108BD9-81ED-4DB2-BD59-A6C34878D82A}">
                    <a16:rowId xmlns:a16="http://schemas.microsoft.com/office/drawing/2014/main" val="10002"/>
                  </a:ext>
                </a:extLst>
              </a:tr>
              <a:tr h="373296">
                <a:tc>
                  <a:txBody>
                    <a:bodyPr/>
                    <a:lstStyle/>
                    <a:p>
                      <a:pPr marL="0" marR="0" lvl="0" indent="0" algn="ctr" rtl="0">
                        <a:spcBef>
                          <a:spcPts val="0"/>
                        </a:spcBef>
                        <a:spcAft>
                          <a:spcPts val="0"/>
                        </a:spcAft>
                        <a:buNone/>
                      </a:pPr>
                      <a:r>
                        <a:rPr lang="zh-TW" sz="1900" b="1">
                          <a:latin typeface="+mn-lt"/>
                          <a:ea typeface="+mn-ea"/>
                          <a:cs typeface="+mn-ea"/>
                          <a:sym typeface="+mn-lt"/>
                        </a:rPr>
                        <a:t>2.5G</a:t>
                      </a:r>
                      <a:endParaRPr sz="1900" b="1">
                        <a:solidFill>
                          <a:schemeClr val="tx1">
                            <a:lumMod val="95000"/>
                            <a:lumOff val="5000"/>
                          </a:schemeClr>
                        </a:solidFill>
                        <a:latin typeface="+mn-lt"/>
                        <a:ea typeface="+mn-ea"/>
                        <a:cs typeface="+mn-ea"/>
                        <a:sym typeface="+mn-lt"/>
                      </a:endParaRPr>
                    </a:p>
                  </a:txBody>
                  <a:tcPr marL="88816" marR="88816" marT="44408" marB="44408"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900" b="1">
                          <a:latin typeface="+mn-lt"/>
                          <a:ea typeface="+mn-ea"/>
                          <a:cs typeface="+mn-ea"/>
                          <a:sym typeface="+mn-lt"/>
                        </a:rPr>
                        <a:t>✔</a:t>
                      </a:r>
                      <a:endParaRPr sz="1900" b="1">
                        <a:solidFill>
                          <a:schemeClr val="tx1">
                            <a:lumMod val="95000"/>
                            <a:lumOff val="5000"/>
                          </a:schemeClr>
                        </a:solidFill>
                        <a:latin typeface="+mn-lt"/>
                        <a:ea typeface="+mn-ea"/>
                        <a:cs typeface="+mn-ea"/>
                        <a:sym typeface="+mn-lt"/>
                      </a:endParaRPr>
                    </a:p>
                  </a:txBody>
                  <a:tcPr marL="88816" marR="88816" marT="44408" marB="44408"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900" b="1">
                          <a:latin typeface="+mn-lt"/>
                          <a:ea typeface="+mn-ea"/>
                          <a:cs typeface="+mn-ea"/>
                          <a:sym typeface="+mn-lt"/>
                        </a:rPr>
                        <a:t>✔</a:t>
                      </a:r>
                      <a:endParaRPr sz="1900" b="1">
                        <a:solidFill>
                          <a:schemeClr val="tx1">
                            <a:lumMod val="95000"/>
                            <a:lumOff val="5000"/>
                          </a:schemeClr>
                        </a:solidFill>
                        <a:latin typeface="+mn-lt"/>
                        <a:ea typeface="+mn-ea"/>
                        <a:cs typeface="+mn-ea"/>
                        <a:sym typeface="+mn-lt"/>
                      </a:endParaRPr>
                    </a:p>
                  </a:txBody>
                  <a:tcPr marL="88816" marR="88816" marT="44408" marB="44408"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900" b="1">
                          <a:latin typeface="+mn-lt"/>
                          <a:ea typeface="+mn-ea"/>
                          <a:cs typeface="+mn-ea"/>
                          <a:sym typeface="+mn-lt"/>
                        </a:rPr>
                        <a:t>✔</a:t>
                      </a:r>
                      <a:endParaRPr sz="1900" b="1">
                        <a:solidFill>
                          <a:schemeClr val="tx1">
                            <a:lumMod val="95000"/>
                            <a:lumOff val="5000"/>
                          </a:schemeClr>
                        </a:solidFill>
                        <a:latin typeface="+mn-lt"/>
                        <a:ea typeface="+mn-ea"/>
                        <a:cs typeface="+mn-ea"/>
                        <a:sym typeface="+mn-lt"/>
                      </a:endParaRPr>
                    </a:p>
                  </a:txBody>
                  <a:tcPr marL="88816" marR="88816" marT="44408" marB="44408" anchor="ctr"/>
                </a:tc>
                <a:extLst>
                  <a:ext uri="{0D108BD9-81ED-4DB2-BD59-A6C34878D82A}">
                    <a16:rowId xmlns:a16="http://schemas.microsoft.com/office/drawing/2014/main" val="10003"/>
                  </a:ext>
                </a:extLst>
              </a:tr>
              <a:tr h="373296">
                <a:tc>
                  <a:txBody>
                    <a:bodyPr/>
                    <a:lstStyle/>
                    <a:p>
                      <a:pPr marL="0" marR="0" lvl="0" indent="0" algn="ctr" rtl="0">
                        <a:spcBef>
                          <a:spcPts val="0"/>
                        </a:spcBef>
                        <a:spcAft>
                          <a:spcPts val="0"/>
                        </a:spcAft>
                        <a:buNone/>
                      </a:pPr>
                      <a:r>
                        <a:rPr lang="zh-TW" sz="1900" b="1">
                          <a:latin typeface="+mn-lt"/>
                          <a:ea typeface="+mn-ea"/>
                          <a:cs typeface="+mn-ea"/>
                          <a:sym typeface="+mn-lt"/>
                        </a:rPr>
                        <a:t>5G</a:t>
                      </a:r>
                      <a:endParaRPr sz="1900" b="1">
                        <a:solidFill>
                          <a:schemeClr val="tx1">
                            <a:lumMod val="95000"/>
                            <a:lumOff val="5000"/>
                          </a:schemeClr>
                        </a:solidFill>
                        <a:latin typeface="+mn-lt"/>
                        <a:ea typeface="+mn-ea"/>
                        <a:cs typeface="+mn-ea"/>
                        <a:sym typeface="+mn-lt"/>
                      </a:endParaRPr>
                    </a:p>
                  </a:txBody>
                  <a:tcPr marL="88816" marR="88816" marT="44408" marB="44408"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900" b="1">
                          <a:latin typeface="+mn-lt"/>
                          <a:ea typeface="+mn-ea"/>
                          <a:cs typeface="+mn-ea"/>
                          <a:sym typeface="+mn-lt"/>
                        </a:rPr>
                        <a:t>✔</a:t>
                      </a:r>
                      <a:endParaRPr sz="1900" b="1">
                        <a:solidFill>
                          <a:schemeClr val="tx1">
                            <a:lumMod val="95000"/>
                            <a:lumOff val="5000"/>
                          </a:schemeClr>
                        </a:solidFill>
                        <a:latin typeface="+mn-lt"/>
                        <a:ea typeface="+mn-ea"/>
                        <a:cs typeface="+mn-ea"/>
                        <a:sym typeface="+mn-lt"/>
                      </a:endParaRPr>
                    </a:p>
                  </a:txBody>
                  <a:tcPr marL="88816" marR="88816" marT="44408" marB="44408"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900" b="1">
                          <a:latin typeface="+mn-lt"/>
                          <a:ea typeface="+mn-ea"/>
                          <a:cs typeface="+mn-ea"/>
                          <a:sym typeface="+mn-lt"/>
                        </a:rPr>
                        <a:t>✔</a:t>
                      </a:r>
                      <a:endParaRPr sz="1900" b="1">
                        <a:solidFill>
                          <a:schemeClr val="tx1">
                            <a:lumMod val="95000"/>
                            <a:lumOff val="5000"/>
                          </a:schemeClr>
                        </a:solidFill>
                        <a:latin typeface="+mn-lt"/>
                        <a:ea typeface="+mn-ea"/>
                        <a:cs typeface="+mn-ea"/>
                        <a:sym typeface="+mn-lt"/>
                      </a:endParaRPr>
                    </a:p>
                  </a:txBody>
                  <a:tcPr marL="88816" marR="88816" marT="44408" marB="44408"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900" b="1">
                          <a:latin typeface="+mn-lt"/>
                          <a:ea typeface="+mn-ea"/>
                          <a:cs typeface="+mn-ea"/>
                          <a:sym typeface="+mn-lt"/>
                        </a:rPr>
                        <a:t>✔</a:t>
                      </a:r>
                      <a:endParaRPr sz="1900" b="1">
                        <a:solidFill>
                          <a:schemeClr val="tx1">
                            <a:lumMod val="95000"/>
                            <a:lumOff val="5000"/>
                          </a:schemeClr>
                        </a:solidFill>
                        <a:latin typeface="+mn-lt"/>
                        <a:ea typeface="+mn-ea"/>
                        <a:cs typeface="+mn-ea"/>
                        <a:sym typeface="+mn-lt"/>
                      </a:endParaRPr>
                    </a:p>
                  </a:txBody>
                  <a:tcPr marL="88816" marR="88816" marT="44408" marB="44408" anchor="ctr"/>
                </a:tc>
                <a:extLst>
                  <a:ext uri="{0D108BD9-81ED-4DB2-BD59-A6C34878D82A}">
                    <a16:rowId xmlns:a16="http://schemas.microsoft.com/office/drawing/2014/main" val="10004"/>
                  </a:ext>
                </a:extLst>
              </a:tr>
              <a:tr h="576252">
                <a:tc>
                  <a:txBody>
                    <a:bodyPr/>
                    <a:lstStyle/>
                    <a:p>
                      <a:pPr marL="0" marR="0" lvl="0" indent="0" algn="ctr" rtl="0">
                        <a:spcBef>
                          <a:spcPts val="0"/>
                        </a:spcBef>
                        <a:spcAft>
                          <a:spcPts val="0"/>
                        </a:spcAft>
                        <a:buNone/>
                      </a:pPr>
                      <a:r>
                        <a:rPr lang="zh-TW" sz="1900" b="1">
                          <a:latin typeface="+mn-lt"/>
                          <a:ea typeface="+mn-ea"/>
                          <a:cs typeface="+mn-ea"/>
                          <a:sym typeface="+mn-lt"/>
                        </a:rPr>
                        <a:t>10G</a:t>
                      </a:r>
                      <a:endParaRPr sz="1900" b="1">
                        <a:solidFill>
                          <a:schemeClr val="tx1">
                            <a:lumMod val="95000"/>
                            <a:lumOff val="5000"/>
                          </a:schemeClr>
                        </a:solidFill>
                        <a:latin typeface="+mn-lt"/>
                        <a:ea typeface="+mn-ea"/>
                        <a:cs typeface="+mn-ea"/>
                        <a:sym typeface="+mn-lt"/>
                      </a:endParaRPr>
                    </a:p>
                  </a:txBody>
                  <a:tcPr marL="88816" marR="88816" marT="44408" marB="44408" anchor="ctr"/>
                </a:tc>
                <a:tc>
                  <a:txBody>
                    <a:bodyPr/>
                    <a:lstStyle/>
                    <a:p>
                      <a:pPr marL="0" marR="0" lvl="0" indent="0" algn="ctr" rtl="0">
                        <a:spcBef>
                          <a:spcPts val="0"/>
                        </a:spcBef>
                        <a:spcAft>
                          <a:spcPts val="0"/>
                        </a:spcAft>
                        <a:buNone/>
                      </a:pPr>
                      <a:r>
                        <a:rPr lang="zh-TW" sz="1900" b="1">
                          <a:latin typeface="+mn-lt"/>
                          <a:ea typeface="+mn-ea"/>
                          <a:cs typeface="+mn-ea"/>
                          <a:sym typeface="+mn-lt"/>
                        </a:rPr>
                        <a:t>X</a:t>
                      </a:r>
                      <a:endParaRPr sz="1900" b="1">
                        <a:solidFill>
                          <a:schemeClr val="tx1">
                            <a:lumMod val="95000"/>
                            <a:lumOff val="5000"/>
                          </a:schemeClr>
                        </a:solidFill>
                        <a:latin typeface="+mn-lt"/>
                        <a:ea typeface="+mn-ea"/>
                        <a:cs typeface="+mn-ea"/>
                        <a:sym typeface="+mn-lt"/>
                      </a:endParaRPr>
                    </a:p>
                  </a:txBody>
                  <a:tcPr marL="88816" marR="88816" marT="44408" marB="44408"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900" b="1">
                          <a:latin typeface="+mn-lt"/>
                          <a:ea typeface="+mn-ea"/>
                          <a:cs typeface="+mn-ea"/>
                          <a:sym typeface="+mn-lt"/>
                        </a:rPr>
                        <a:t>✔(55m)</a:t>
                      </a:r>
                      <a:endParaRPr sz="1900" b="1">
                        <a:solidFill>
                          <a:schemeClr val="tx1">
                            <a:lumMod val="95000"/>
                            <a:lumOff val="5000"/>
                          </a:schemeClr>
                        </a:solidFill>
                        <a:latin typeface="+mn-lt"/>
                        <a:ea typeface="+mn-ea"/>
                        <a:cs typeface="+mn-ea"/>
                        <a:sym typeface="+mn-lt"/>
                      </a:endParaRPr>
                    </a:p>
                  </a:txBody>
                  <a:tcPr marL="88816" marR="88816" marT="44408" marB="44408"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900" b="1" dirty="0">
                          <a:latin typeface="+mn-lt"/>
                          <a:ea typeface="+mn-ea"/>
                          <a:cs typeface="+mn-ea"/>
                          <a:sym typeface="+mn-lt"/>
                        </a:rPr>
                        <a:t>✔</a:t>
                      </a:r>
                      <a:endParaRPr sz="1900" b="1" dirty="0">
                        <a:solidFill>
                          <a:schemeClr val="tx1">
                            <a:lumMod val="95000"/>
                            <a:lumOff val="5000"/>
                          </a:schemeClr>
                        </a:solidFill>
                        <a:latin typeface="+mn-lt"/>
                        <a:ea typeface="+mn-ea"/>
                        <a:cs typeface="+mn-ea"/>
                        <a:sym typeface="+mn-lt"/>
                      </a:endParaRPr>
                    </a:p>
                  </a:txBody>
                  <a:tcPr marL="88816" marR="88816" marT="44408" marB="44408" anchor="ctr"/>
                </a:tc>
                <a:extLst>
                  <a:ext uri="{0D108BD9-81ED-4DB2-BD59-A6C34878D82A}">
                    <a16:rowId xmlns:a16="http://schemas.microsoft.com/office/drawing/2014/main" val="10005"/>
                  </a:ext>
                </a:extLst>
              </a:tr>
            </a:tbl>
          </a:graphicData>
        </a:graphic>
      </p:graphicFrame>
      <p:pic>
        <p:nvPicPr>
          <p:cNvPr id="42" name="Picture 2" descr="C:\Users\user\Desktop\21_PPT對稿QNAP AQC107 10G網卡\29384737_xxl.png">
            <a:extLst>
              <a:ext uri="{FF2B5EF4-FFF2-40B4-BE49-F238E27FC236}">
                <a16:creationId xmlns:a16="http://schemas.microsoft.com/office/drawing/2014/main" id="{C337E704-B32E-4226-B74B-A63A63E1032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63183" y="5232489"/>
            <a:ext cx="2328817" cy="2157134"/>
          </a:xfrm>
          <a:prstGeom prst="rect">
            <a:avLst/>
          </a:prstGeom>
          <a:ln>
            <a:noFill/>
          </a:ln>
          <a:effectLst>
            <a:outerShdw blurRad="431800" dist="368300" dir="5760000" algn="tl" rotWithShape="0">
              <a:prstClr val="black">
                <a:alpha val="40000"/>
              </a:prstClr>
            </a:outerShdw>
          </a:effectLst>
        </p:spPr>
      </p:pic>
      <p:sp>
        <p:nvSpPr>
          <p:cNvPr id="43" name="文字方塊 42">
            <a:extLst>
              <a:ext uri="{FF2B5EF4-FFF2-40B4-BE49-F238E27FC236}">
                <a16:creationId xmlns:a16="http://schemas.microsoft.com/office/drawing/2014/main" id="{7CB8292C-C4CF-4C54-ABB8-8AA221E39706}"/>
              </a:ext>
            </a:extLst>
          </p:cNvPr>
          <p:cNvSpPr txBox="1"/>
          <p:nvPr/>
        </p:nvSpPr>
        <p:spPr>
          <a:xfrm>
            <a:off x="3933712" y="4218624"/>
            <a:ext cx="2722925" cy="338554"/>
          </a:xfrm>
          <a:prstGeom prst="rect">
            <a:avLst/>
          </a:prstGeom>
          <a:noFill/>
        </p:spPr>
        <p:txBody>
          <a:bodyPr wrap="none" rtlCol="0">
            <a:spAutoFit/>
          </a:bodyPr>
          <a:lstStyle/>
          <a:p>
            <a:r>
              <a:rPr lang="en-US" altLang="zh-TW" sz="1600" b="1">
                <a:cs typeface="+mn-ea"/>
                <a:sym typeface="+mn-lt"/>
              </a:rPr>
              <a:t>QSW-308-1C (</a:t>
            </a:r>
            <a:r>
              <a:rPr lang="en-US" altLang="zh-CN" sz="1600">
                <a:cs typeface="+mn-ea"/>
                <a:sym typeface="+mn-lt"/>
              </a:rPr>
              <a:t>Unmanaged</a:t>
            </a:r>
            <a:r>
              <a:rPr lang="en-US" altLang="zh-TW" sz="1600" b="1">
                <a:cs typeface="+mn-ea"/>
                <a:sym typeface="+mn-lt"/>
              </a:rPr>
              <a:t>)</a:t>
            </a:r>
            <a:endParaRPr lang="zh-TW" altLang="en-US" sz="1600" b="1">
              <a:cs typeface="+mn-ea"/>
              <a:sym typeface="+mn-lt"/>
            </a:endParaRPr>
          </a:p>
        </p:txBody>
      </p:sp>
      <p:sp>
        <p:nvSpPr>
          <p:cNvPr id="47" name="文字方塊 46">
            <a:extLst>
              <a:ext uri="{FF2B5EF4-FFF2-40B4-BE49-F238E27FC236}">
                <a16:creationId xmlns:a16="http://schemas.microsoft.com/office/drawing/2014/main" id="{7AB05A05-3737-4CBF-90EC-2C06AB84CF88}"/>
              </a:ext>
            </a:extLst>
          </p:cNvPr>
          <p:cNvSpPr txBox="1"/>
          <p:nvPr/>
        </p:nvSpPr>
        <p:spPr>
          <a:xfrm>
            <a:off x="659064" y="4223459"/>
            <a:ext cx="2836739" cy="338554"/>
          </a:xfrm>
          <a:prstGeom prst="rect">
            <a:avLst/>
          </a:prstGeom>
          <a:noFill/>
        </p:spPr>
        <p:txBody>
          <a:bodyPr wrap="none" rtlCol="0">
            <a:spAutoFit/>
          </a:bodyPr>
          <a:lstStyle/>
          <a:p>
            <a:r>
              <a:rPr lang="en-US" altLang="zh-TW" sz="1600" b="1">
                <a:cs typeface="+mn-ea"/>
                <a:sym typeface="+mn-lt"/>
              </a:rPr>
              <a:t>QSW-1208-8C (</a:t>
            </a:r>
            <a:r>
              <a:rPr lang="en-US" altLang="zh-CN" sz="1600">
                <a:cs typeface="+mn-ea"/>
                <a:sym typeface="+mn-lt"/>
              </a:rPr>
              <a:t>Unmanaged</a:t>
            </a:r>
            <a:r>
              <a:rPr lang="en-US" altLang="zh-TW" sz="1600" b="1">
                <a:cs typeface="+mn-ea"/>
                <a:sym typeface="+mn-lt"/>
              </a:rPr>
              <a:t>)</a:t>
            </a:r>
            <a:endParaRPr lang="zh-TW" altLang="en-US" sz="1600">
              <a:cs typeface="+mn-ea"/>
              <a:sym typeface="+mn-lt"/>
            </a:endParaRPr>
          </a:p>
        </p:txBody>
      </p:sp>
      <p:sp>
        <p:nvSpPr>
          <p:cNvPr id="48" name="文字方塊 47">
            <a:extLst>
              <a:ext uri="{FF2B5EF4-FFF2-40B4-BE49-F238E27FC236}">
                <a16:creationId xmlns:a16="http://schemas.microsoft.com/office/drawing/2014/main" id="{9DBC9BF6-5BE9-4347-83C3-AE1CF32C9653}"/>
              </a:ext>
            </a:extLst>
          </p:cNvPr>
          <p:cNvSpPr txBox="1"/>
          <p:nvPr/>
        </p:nvSpPr>
        <p:spPr>
          <a:xfrm>
            <a:off x="4365963" y="4524371"/>
            <a:ext cx="1579278" cy="523220"/>
          </a:xfrm>
          <a:prstGeom prst="rect">
            <a:avLst/>
          </a:prstGeom>
          <a:noFill/>
        </p:spPr>
        <p:txBody>
          <a:bodyPr wrap="none" rtlCol="0">
            <a:spAutoFit/>
          </a:bodyPr>
          <a:lstStyle/>
          <a:p>
            <a:r>
              <a:rPr lang="en-US" altLang="zh-TW" sz="1400">
                <a:cs typeface="+mn-ea"/>
                <a:sym typeface="+mn-lt"/>
              </a:rPr>
              <a:t>1 x 10G/5G/2.5G</a:t>
            </a:r>
          </a:p>
          <a:p>
            <a:r>
              <a:rPr lang="en-US" altLang="zh-TW" sz="1400">
                <a:cs typeface="+mn-ea"/>
                <a:sym typeface="+mn-lt"/>
              </a:rPr>
              <a:t>RJ45 Multi-Gig</a:t>
            </a:r>
            <a:endParaRPr lang="zh-TW" altLang="en-US" sz="1400">
              <a:cs typeface="+mn-ea"/>
              <a:sym typeface="+mn-lt"/>
            </a:endParaRPr>
          </a:p>
        </p:txBody>
      </p:sp>
      <p:sp>
        <p:nvSpPr>
          <p:cNvPr id="49" name="文字方塊 48">
            <a:extLst>
              <a:ext uri="{FF2B5EF4-FFF2-40B4-BE49-F238E27FC236}">
                <a16:creationId xmlns:a16="http://schemas.microsoft.com/office/drawing/2014/main" id="{904F3FA7-E423-4E20-9691-60BF7CD86200}"/>
              </a:ext>
            </a:extLst>
          </p:cNvPr>
          <p:cNvSpPr txBox="1"/>
          <p:nvPr/>
        </p:nvSpPr>
        <p:spPr>
          <a:xfrm>
            <a:off x="997462" y="4524371"/>
            <a:ext cx="1537600" cy="523220"/>
          </a:xfrm>
          <a:prstGeom prst="rect">
            <a:avLst/>
          </a:prstGeom>
          <a:noFill/>
        </p:spPr>
        <p:txBody>
          <a:bodyPr wrap="none" rtlCol="0">
            <a:spAutoFit/>
          </a:bodyPr>
          <a:lstStyle/>
          <a:p>
            <a:r>
              <a:rPr lang="en-US" altLang="zh-TW" sz="1400">
                <a:cs typeface="+mn-ea"/>
                <a:sym typeface="+mn-lt"/>
              </a:rPr>
              <a:t>8 x 10G/5G/2.5G</a:t>
            </a:r>
          </a:p>
          <a:p>
            <a:r>
              <a:rPr lang="en-US" altLang="zh-TW" sz="1400">
                <a:cs typeface="+mn-ea"/>
                <a:sym typeface="+mn-lt"/>
              </a:rPr>
              <a:t>RJ45 Multi-Gig</a:t>
            </a:r>
            <a:endParaRPr lang="zh-TW" altLang="en-US" sz="1400">
              <a:cs typeface="+mn-ea"/>
              <a:sym typeface="+mn-lt"/>
            </a:endParaRPr>
          </a:p>
        </p:txBody>
      </p:sp>
      <p:sp>
        <p:nvSpPr>
          <p:cNvPr id="50" name="文字方塊 49">
            <a:extLst>
              <a:ext uri="{FF2B5EF4-FFF2-40B4-BE49-F238E27FC236}">
                <a16:creationId xmlns:a16="http://schemas.microsoft.com/office/drawing/2014/main" id="{D333FB78-B734-4D1B-8B0B-C1D5C7525D63}"/>
              </a:ext>
            </a:extLst>
          </p:cNvPr>
          <p:cNvSpPr txBox="1"/>
          <p:nvPr/>
        </p:nvSpPr>
        <p:spPr>
          <a:xfrm>
            <a:off x="732413" y="5769118"/>
            <a:ext cx="2633157" cy="338554"/>
          </a:xfrm>
          <a:prstGeom prst="rect">
            <a:avLst/>
          </a:prstGeom>
          <a:noFill/>
        </p:spPr>
        <p:txBody>
          <a:bodyPr wrap="none" rtlCol="0">
            <a:spAutoFit/>
          </a:bodyPr>
          <a:lstStyle/>
          <a:p>
            <a:r>
              <a:rPr lang="en-US" altLang="zh-TW" sz="1600" b="1">
                <a:cs typeface="+mn-ea"/>
                <a:sym typeface="+mn-lt"/>
              </a:rPr>
              <a:t>QSW-M408-4C (</a:t>
            </a:r>
            <a:r>
              <a:rPr lang="en-US" altLang="zh-TW" sz="1600">
                <a:cs typeface="+mn-ea"/>
                <a:sym typeface="+mn-lt"/>
              </a:rPr>
              <a:t>Managed)</a:t>
            </a:r>
            <a:endParaRPr lang="zh-TW" altLang="en-US" sz="1600" b="1">
              <a:cs typeface="+mn-ea"/>
              <a:sym typeface="+mn-lt"/>
            </a:endParaRPr>
          </a:p>
        </p:txBody>
      </p:sp>
      <p:sp>
        <p:nvSpPr>
          <p:cNvPr id="51" name="文字方塊 50">
            <a:extLst>
              <a:ext uri="{FF2B5EF4-FFF2-40B4-BE49-F238E27FC236}">
                <a16:creationId xmlns:a16="http://schemas.microsoft.com/office/drawing/2014/main" id="{12E6E2F4-DED9-4875-AF6C-70CCFC405DEB}"/>
              </a:ext>
            </a:extLst>
          </p:cNvPr>
          <p:cNvSpPr txBox="1"/>
          <p:nvPr/>
        </p:nvSpPr>
        <p:spPr>
          <a:xfrm>
            <a:off x="1089092" y="6037069"/>
            <a:ext cx="1579278" cy="523220"/>
          </a:xfrm>
          <a:prstGeom prst="rect">
            <a:avLst/>
          </a:prstGeom>
          <a:noFill/>
        </p:spPr>
        <p:txBody>
          <a:bodyPr wrap="none" rtlCol="0">
            <a:spAutoFit/>
          </a:bodyPr>
          <a:lstStyle/>
          <a:p>
            <a:r>
              <a:rPr lang="en-US" altLang="zh-TW" sz="1400">
                <a:cs typeface="+mn-ea"/>
                <a:sym typeface="+mn-lt"/>
              </a:rPr>
              <a:t>4 x 10G/5G/2.5G</a:t>
            </a:r>
          </a:p>
          <a:p>
            <a:r>
              <a:rPr lang="en-US" altLang="zh-TW" sz="1400">
                <a:cs typeface="+mn-ea"/>
                <a:sym typeface="+mn-lt"/>
              </a:rPr>
              <a:t>RJ45 Multi-Gig</a:t>
            </a:r>
            <a:endParaRPr lang="zh-TW" altLang="en-US" sz="1400">
              <a:cs typeface="+mn-ea"/>
              <a:sym typeface="+mn-lt"/>
            </a:endParaRPr>
          </a:p>
        </p:txBody>
      </p:sp>
      <p:sp>
        <p:nvSpPr>
          <p:cNvPr id="52" name="文字方塊 51">
            <a:extLst>
              <a:ext uri="{FF2B5EF4-FFF2-40B4-BE49-F238E27FC236}">
                <a16:creationId xmlns:a16="http://schemas.microsoft.com/office/drawing/2014/main" id="{43D8E2A0-6341-441B-B183-75D8E4E09758}"/>
              </a:ext>
            </a:extLst>
          </p:cNvPr>
          <p:cNvSpPr txBox="1"/>
          <p:nvPr/>
        </p:nvSpPr>
        <p:spPr>
          <a:xfrm>
            <a:off x="4030474" y="5700831"/>
            <a:ext cx="2633157" cy="338554"/>
          </a:xfrm>
          <a:prstGeom prst="rect">
            <a:avLst/>
          </a:prstGeom>
          <a:noFill/>
        </p:spPr>
        <p:txBody>
          <a:bodyPr wrap="none" rtlCol="0" anchor="t">
            <a:spAutoFit/>
          </a:bodyPr>
          <a:lstStyle/>
          <a:p>
            <a:r>
              <a:rPr lang="en-US" altLang="zh-TW" sz="1600" b="1">
                <a:cs typeface="+mn-ea"/>
                <a:sym typeface="+mn-lt"/>
              </a:rPr>
              <a:t>QSW-M408-2C (</a:t>
            </a:r>
            <a:r>
              <a:rPr lang="en-US" altLang="zh-TW" sz="1600">
                <a:cs typeface="+mn-ea"/>
                <a:sym typeface="+mn-lt"/>
              </a:rPr>
              <a:t>Managed)</a:t>
            </a:r>
            <a:endParaRPr lang="zh-TW" altLang="en-US" sz="1600" b="1">
              <a:cs typeface="+mn-ea"/>
              <a:sym typeface="+mn-lt"/>
            </a:endParaRPr>
          </a:p>
        </p:txBody>
      </p:sp>
      <p:sp>
        <p:nvSpPr>
          <p:cNvPr id="53" name="文字方塊 52">
            <a:extLst>
              <a:ext uri="{FF2B5EF4-FFF2-40B4-BE49-F238E27FC236}">
                <a16:creationId xmlns:a16="http://schemas.microsoft.com/office/drawing/2014/main" id="{897A249D-A59F-4729-A59E-D9744A6E062B}"/>
              </a:ext>
            </a:extLst>
          </p:cNvPr>
          <p:cNvSpPr txBox="1"/>
          <p:nvPr/>
        </p:nvSpPr>
        <p:spPr>
          <a:xfrm>
            <a:off x="4355212" y="5956201"/>
            <a:ext cx="1579278" cy="523220"/>
          </a:xfrm>
          <a:prstGeom prst="rect">
            <a:avLst/>
          </a:prstGeom>
          <a:noFill/>
        </p:spPr>
        <p:txBody>
          <a:bodyPr wrap="none" rtlCol="0">
            <a:spAutoFit/>
          </a:bodyPr>
          <a:lstStyle/>
          <a:p>
            <a:r>
              <a:rPr lang="en-US" altLang="zh-TW" sz="1400">
                <a:cs typeface="+mn-ea"/>
                <a:sym typeface="+mn-lt"/>
              </a:rPr>
              <a:t>2 x 10G/5G/2.5G</a:t>
            </a:r>
          </a:p>
          <a:p>
            <a:r>
              <a:rPr lang="en-US" altLang="zh-TW" sz="1400">
                <a:cs typeface="+mn-ea"/>
                <a:sym typeface="+mn-lt"/>
              </a:rPr>
              <a:t>RJ45 Multi-Gig</a:t>
            </a:r>
            <a:endParaRPr lang="zh-TW" altLang="en-US" sz="1400">
              <a:cs typeface="+mn-ea"/>
              <a:sym typeface="+mn-lt"/>
            </a:endParaRPr>
          </a:p>
        </p:txBody>
      </p:sp>
      <p:sp>
        <p:nvSpPr>
          <p:cNvPr id="54" name="矩形: 圓角 53">
            <a:extLst>
              <a:ext uri="{FF2B5EF4-FFF2-40B4-BE49-F238E27FC236}">
                <a16:creationId xmlns:a16="http://schemas.microsoft.com/office/drawing/2014/main" id="{CB3F3B53-A577-415E-8F2B-4ECE843B2A55}"/>
              </a:ext>
            </a:extLst>
          </p:cNvPr>
          <p:cNvSpPr/>
          <p:nvPr/>
        </p:nvSpPr>
        <p:spPr>
          <a:xfrm>
            <a:off x="4119308" y="2894644"/>
            <a:ext cx="2305475" cy="298106"/>
          </a:xfrm>
          <a:prstGeom prst="roundRect">
            <a:avLst>
              <a:gd name="adj" fmla="val 50000"/>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400" err="1">
                <a:solidFill>
                  <a:srgbClr val="D5FF00"/>
                </a:solidFill>
                <a:cs typeface="+mn-ea"/>
                <a:sym typeface="+mn-lt"/>
              </a:rPr>
              <a:t>Fanless</a:t>
            </a:r>
            <a:r>
              <a:rPr lang="en-US" altLang="zh-CN" sz="1400">
                <a:solidFill>
                  <a:srgbClr val="D5FF00"/>
                </a:solidFill>
                <a:cs typeface="+mn-ea"/>
                <a:sym typeface="+mn-lt"/>
              </a:rPr>
              <a:t> </a:t>
            </a:r>
            <a:r>
              <a:rPr lang="en-US" altLang="zh-CN" sz="1400">
                <a:solidFill>
                  <a:schemeClr val="bg1"/>
                </a:solidFill>
                <a:cs typeface="+mn-ea"/>
                <a:sym typeface="+mn-lt"/>
              </a:rPr>
              <a:t>&amp;</a:t>
            </a:r>
            <a:r>
              <a:rPr lang="en-US" altLang="zh-CN" sz="1400">
                <a:solidFill>
                  <a:srgbClr val="D5FF00"/>
                </a:solidFill>
                <a:cs typeface="+mn-ea"/>
                <a:sym typeface="+mn-lt"/>
              </a:rPr>
              <a:t> </a:t>
            </a:r>
            <a:r>
              <a:rPr lang="en-US" altLang="zh-CN" sz="1400">
                <a:solidFill>
                  <a:schemeClr val="bg1"/>
                </a:solidFill>
                <a:cs typeface="+mn-ea"/>
                <a:sym typeface="+mn-lt"/>
              </a:rPr>
              <a:t>metal housing</a:t>
            </a:r>
            <a:endParaRPr lang="en-US" altLang="zh-TW" sz="1400">
              <a:solidFill>
                <a:schemeClr val="bg1"/>
              </a:solidFill>
              <a:cs typeface="+mn-ea"/>
              <a:sym typeface="+mn-lt"/>
            </a:endParaRPr>
          </a:p>
        </p:txBody>
      </p:sp>
      <p:sp>
        <p:nvSpPr>
          <p:cNvPr id="55" name="文字方塊 54">
            <a:extLst>
              <a:ext uri="{FF2B5EF4-FFF2-40B4-BE49-F238E27FC236}">
                <a16:creationId xmlns:a16="http://schemas.microsoft.com/office/drawing/2014/main" id="{BC3C803E-F968-47AB-9E08-7344C0CA62F4}"/>
              </a:ext>
            </a:extLst>
          </p:cNvPr>
          <p:cNvSpPr txBox="1"/>
          <p:nvPr/>
        </p:nvSpPr>
        <p:spPr>
          <a:xfrm>
            <a:off x="4047630" y="1986057"/>
            <a:ext cx="2802947" cy="338554"/>
          </a:xfrm>
          <a:prstGeom prst="rect">
            <a:avLst/>
          </a:prstGeom>
          <a:noFill/>
        </p:spPr>
        <p:txBody>
          <a:bodyPr wrap="none" rtlCol="0">
            <a:spAutoFit/>
          </a:bodyPr>
          <a:lstStyle/>
          <a:p>
            <a:r>
              <a:rPr lang="en-US" altLang="zh-TW" sz="1600" b="1">
                <a:cs typeface="+mn-ea"/>
                <a:sym typeface="+mn-lt"/>
              </a:rPr>
              <a:t>QSW-1105-5T (</a:t>
            </a:r>
            <a:r>
              <a:rPr lang="en-US" altLang="zh-CN" sz="1600">
                <a:cs typeface="+mn-ea"/>
                <a:sym typeface="+mn-lt"/>
              </a:rPr>
              <a:t>Unmanaged</a:t>
            </a:r>
            <a:r>
              <a:rPr lang="en-US" altLang="zh-TW" sz="1600">
                <a:cs typeface="+mn-ea"/>
                <a:sym typeface="+mn-lt"/>
              </a:rPr>
              <a:t>)</a:t>
            </a:r>
            <a:endParaRPr lang="zh-TW" altLang="en-US" sz="1600" b="1">
              <a:cs typeface="+mn-ea"/>
              <a:sym typeface="+mn-lt"/>
            </a:endParaRPr>
          </a:p>
        </p:txBody>
      </p:sp>
      <p:sp>
        <p:nvSpPr>
          <p:cNvPr id="56" name="文字方塊 55">
            <a:extLst>
              <a:ext uri="{FF2B5EF4-FFF2-40B4-BE49-F238E27FC236}">
                <a16:creationId xmlns:a16="http://schemas.microsoft.com/office/drawing/2014/main" id="{0C3EB8D5-6CB8-4CB8-8E38-79F24639A249}"/>
              </a:ext>
            </a:extLst>
          </p:cNvPr>
          <p:cNvSpPr txBox="1"/>
          <p:nvPr/>
        </p:nvSpPr>
        <p:spPr>
          <a:xfrm>
            <a:off x="4078235" y="2277119"/>
            <a:ext cx="1369286" cy="523220"/>
          </a:xfrm>
          <a:prstGeom prst="rect">
            <a:avLst/>
          </a:prstGeom>
          <a:noFill/>
        </p:spPr>
        <p:txBody>
          <a:bodyPr wrap="none" rtlCol="0">
            <a:spAutoFit/>
          </a:bodyPr>
          <a:lstStyle/>
          <a:p>
            <a:r>
              <a:rPr lang="en-US" altLang="zh-TW" sz="1400">
                <a:cs typeface="+mn-ea"/>
                <a:sym typeface="+mn-lt"/>
              </a:rPr>
              <a:t>5 x 2.5G</a:t>
            </a:r>
          </a:p>
          <a:p>
            <a:r>
              <a:rPr lang="en-US" altLang="zh-TW" sz="1400">
                <a:cs typeface="+mn-ea"/>
                <a:sym typeface="+mn-lt"/>
              </a:rPr>
              <a:t>RJ45 Multi-Gig</a:t>
            </a:r>
            <a:endParaRPr lang="zh-TW" altLang="en-US" sz="1400">
              <a:cs typeface="+mn-ea"/>
              <a:sym typeface="+mn-lt"/>
            </a:endParaRPr>
          </a:p>
        </p:txBody>
      </p:sp>
      <p:pic>
        <p:nvPicPr>
          <p:cNvPr id="58" name="圖片 57" descr="一張含有 電子用品 的圖片&#10;&#10;自動產生的描述">
            <a:extLst>
              <a:ext uri="{FF2B5EF4-FFF2-40B4-BE49-F238E27FC236}">
                <a16:creationId xmlns:a16="http://schemas.microsoft.com/office/drawing/2014/main" id="{CC4132F9-FC0E-4FDE-A9EE-83216923CD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0127" y="1778188"/>
            <a:ext cx="3060347" cy="1912377"/>
          </a:xfrm>
          <a:prstGeom prst="rect">
            <a:avLst/>
          </a:prstGeom>
        </p:spPr>
      </p:pic>
      <p:pic>
        <p:nvPicPr>
          <p:cNvPr id="59" name="圖片 58">
            <a:extLst>
              <a:ext uri="{FF2B5EF4-FFF2-40B4-BE49-F238E27FC236}">
                <a16:creationId xmlns:a16="http://schemas.microsoft.com/office/drawing/2014/main" id="{EE74CAD8-6236-4EBD-815B-21281C51F4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795507" y="2970362"/>
            <a:ext cx="3582109" cy="394712"/>
          </a:xfrm>
          <a:prstGeom prst="rect">
            <a:avLst/>
          </a:prstGeom>
        </p:spPr>
      </p:pic>
      <p:pic>
        <p:nvPicPr>
          <p:cNvPr id="60" name="圖片 59">
            <a:extLst>
              <a:ext uri="{FF2B5EF4-FFF2-40B4-BE49-F238E27FC236}">
                <a16:creationId xmlns:a16="http://schemas.microsoft.com/office/drawing/2014/main" id="{09D6E88B-A23B-49F5-9919-3F4B25D09A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407112" y="3967115"/>
            <a:ext cx="3060347" cy="350584"/>
          </a:xfrm>
          <a:prstGeom prst="rect">
            <a:avLst/>
          </a:prstGeom>
        </p:spPr>
      </p:pic>
      <p:pic>
        <p:nvPicPr>
          <p:cNvPr id="61" name="圖片 60">
            <a:extLst>
              <a:ext uri="{FF2B5EF4-FFF2-40B4-BE49-F238E27FC236}">
                <a16:creationId xmlns:a16="http://schemas.microsoft.com/office/drawing/2014/main" id="{A1E24D9C-DD14-4F55-9224-3E0D8C0F2F8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3813376" y="3975124"/>
            <a:ext cx="2703149" cy="350584"/>
          </a:xfrm>
          <a:prstGeom prst="rect">
            <a:avLst/>
          </a:prstGeom>
        </p:spPr>
      </p:pic>
      <p:pic>
        <p:nvPicPr>
          <p:cNvPr id="62" name="圖片 61" descr="一張含有 電子用品, 黑色, 電腦, 時鐘 的圖片&#10;&#10;自動產生的描述">
            <a:extLst>
              <a:ext uri="{FF2B5EF4-FFF2-40B4-BE49-F238E27FC236}">
                <a16:creationId xmlns:a16="http://schemas.microsoft.com/office/drawing/2014/main" id="{67D782C0-BF48-40FD-A521-D14FA4C57D2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0691" b="25947"/>
          <a:stretch/>
        </p:blipFill>
        <p:spPr>
          <a:xfrm>
            <a:off x="753029" y="3553019"/>
            <a:ext cx="2533414" cy="686696"/>
          </a:xfrm>
          <a:prstGeom prst="rect">
            <a:avLst/>
          </a:prstGeom>
        </p:spPr>
      </p:pic>
      <p:pic>
        <p:nvPicPr>
          <p:cNvPr id="63" name="圖片 62">
            <a:extLst>
              <a:ext uri="{FF2B5EF4-FFF2-40B4-BE49-F238E27FC236}">
                <a16:creationId xmlns:a16="http://schemas.microsoft.com/office/drawing/2014/main" id="{7517ADF9-A6EE-469C-A754-472F9D72A87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33119" b="33148"/>
          <a:stretch/>
        </p:blipFill>
        <p:spPr>
          <a:xfrm>
            <a:off x="4099888" y="3683437"/>
            <a:ext cx="2220909" cy="468307"/>
          </a:xfrm>
          <a:prstGeom prst="rect">
            <a:avLst/>
          </a:prstGeom>
        </p:spPr>
      </p:pic>
      <p:pic>
        <p:nvPicPr>
          <p:cNvPr id="64" name="圖片 63">
            <a:extLst>
              <a:ext uri="{FF2B5EF4-FFF2-40B4-BE49-F238E27FC236}">
                <a16:creationId xmlns:a16="http://schemas.microsoft.com/office/drawing/2014/main" id="{F23F035F-CD67-4BF9-B6C9-1BAF688BE13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3858769" y="5500557"/>
            <a:ext cx="2703149" cy="350584"/>
          </a:xfrm>
          <a:prstGeom prst="rect">
            <a:avLst/>
          </a:prstGeom>
        </p:spPr>
      </p:pic>
      <p:pic>
        <p:nvPicPr>
          <p:cNvPr id="67" name="圖片 66">
            <a:extLst>
              <a:ext uri="{FF2B5EF4-FFF2-40B4-BE49-F238E27FC236}">
                <a16:creationId xmlns:a16="http://schemas.microsoft.com/office/drawing/2014/main" id="{9DBED13C-A11F-4950-B70A-B0BD4624CF8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592075" y="5524804"/>
            <a:ext cx="2703149" cy="350584"/>
          </a:xfrm>
          <a:prstGeom prst="rect">
            <a:avLst/>
          </a:prstGeom>
        </p:spPr>
      </p:pic>
      <p:pic>
        <p:nvPicPr>
          <p:cNvPr id="68" name="圖片 67">
            <a:extLst>
              <a:ext uri="{FF2B5EF4-FFF2-40B4-BE49-F238E27FC236}">
                <a16:creationId xmlns:a16="http://schemas.microsoft.com/office/drawing/2014/main" id="{1EFBF7DA-31DD-4A0A-8C67-A0A55DD9B4D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95507" y="5104335"/>
            <a:ext cx="2247728" cy="695998"/>
          </a:xfrm>
          <a:prstGeom prst="rect">
            <a:avLst/>
          </a:prstGeom>
        </p:spPr>
      </p:pic>
      <p:pic>
        <p:nvPicPr>
          <p:cNvPr id="69" name="圖片 68">
            <a:extLst>
              <a:ext uri="{FF2B5EF4-FFF2-40B4-BE49-F238E27FC236}">
                <a16:creationId xmlns:a16="http://schemas.microsoft.com/office/drawing/2014/main" id="{54BCC445-F144-46E7-994D-C50DB85D302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061166" y="5185436"/>
            <a:ext cx="2215847" cy="533797"/>
          </a:xfrm>
          <a:prstGeom prst="rect">
            <a:avLst/>
          </a:prstGeom>
        </p:spPr>
      </p:pic>
    </p:spTree>
    <p:extLst>
      <p:ext uri="{BB962C8B-B14F-4D97-AF65-F5344CB8AC3E}">
        <p14:creationId xmlns:p14="http://schemas.microsoft.com/office/powerpoint/2010/main" val="3876951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7F7DE-9914-8443-9E3C-D1DFCC8152C5}"/>
              </a:ext>
            </a:extLst>
          </p:cNvPr>
          <p:cNvSpPr>
            <a:spLocks noGrp="1"/>
          </p:cNvSpPr>
          <p:nvPr>
            <p:ph type="title"/>
          </p:nvPr>
        </p:nvSpPr>
        <p:spPr>
          <a:xfrm>
            <a:off x="1" y="87166"/>
            <a:ext cx="12192000" cy="1378562"/>
          </a:xfrm>
        </p:spPr>
        <p:txBody>
          <a:bodyPr>
            <a:normAutofit/>
          </a:bodyPr>
          <a:lstStyle/>
          <a:p>
            <a:pPr>
              <a:lnSpc>
                <a:spcPts val="4500"/>
              </a:lnSpc>
            </a:pPr>
            <a:r>
              <a:rPr lang="en-US" altLang="zh-TW" sz="3600" dirty="0">
                <a:latin typeface="+mn-lt"/>
                <a:ea typeface="+mn-ea"/>
                <a:cs typeface="+mn-ea"/>
                <a:sym typeface="+mn-lt"/>
              </a:rPr>
              <a:t>Economical and flexible </a:t>
            </a:r>
            <a:r>
              <a:rPr lang="en-US" altLang="zh-CN" sz="3600" dirty="0">
                <a:latin typeface="+mn-lt"/>
                <a:ea typeface="+mn-ea"/>
                <a:cs typeface="+mn-ea"/>
                <a:sym typeface="+mn-lt"/>
              </a:rPr>
              <a:t>QNAP expansion </a:t>
            </a:r>
            <a:br>
              <a:rPr lang="en-US" altLang="zh-CN" sz="3600" dirty="0">
                <a:latin typeface="+mn-lt"/>
                <a:ea typeface="+mn-ea"/>
                <a:cs typeface="+mn-ea"/>
                <a:sym typeface="+mn-lt"/>
              </a:rPr>
            </a:br>
            <a:r>
              <a:rPr lang="en-US" altLang="zh-CN" sz="3600" dirty="0">
                <a:latin typeface="+mn-lt"/>
                <a:ea typeface="+mn-ea"/>
                <a:cs typeface="+mn-ea"/>
                <a:sym typeface="+mn-lt"/>
              </a:rPr>
              <a:t>enclosures for multi-platform usage</a:t>
            </a:r>
            <a:endParaRPr lang="en-US" sz="3600" dirty="0">
              <a:latin typeface="+mn-lt"/>
              <a:ea typeface="+mn-ea"/>
              <a:cs typeface="+mn-ea"/>
              <a:sym typeface="+mn-lt"/>
            </a:endParaRPr>
          </a:p>
        </p:txBody>
      </p:sp>
      <p:sp>
        <p:nvSpPr>
          <p:cNvPr id="3" name="文字方塊 2">
            <a:extLst>
              <a:ext uri="{FF2B5EF4-FFF2-40B4-BE49-F238E27FC236}">
                <a16:creationId xmlns:a16="http://schemas.microsoft.com/office/drawing/2014/main" id="{445707AD-9E62-DE40-8D51-AA47943EB84D}"/>
              </a:ext>
            </a:extLst>
          </p:cNvPr>
          <p:cNvSpPr txBox="1"/>
          <p:nvPr/>
        </p:nvSpPr>
        <p:spPr>
          <a:xfrm>
            <a:off x="538652" y="1631293"/>
            <a:ext cx="11696138" cy="2966710"/>
          </a:xfrm>
          <a:prstGeom prst="rect">
            <a:avLst/>
          </a:prstGeom>
          <a:noFill/>
        </p:spPr>
        <p:txBody>
          <a:bodyPr wrap="square" rtlCol="0">
            <a:spAutoFit/>
          </a:bodyPr>
          <a:lstStyle/>
          <a:p>
            <a:pPr>
              <a:lnSpc>
                <a:spcPts val="2150"/>
              </a:lnSpc>
              <a:spcBef>
                <a:spcPts val="350"/>
              </a:spcBef>
            </a:pPr>
            <a:r>
              <a:rPr lang="zh-CN" altLang="en-US" sz="2000" dirty="0">
                <a:cs typeface="+mn-ea"/>
                <a:sym typeface="+mn-lt"/>
              </a:rPr>
              <a:t>QNAP TR RAID and TL JBOD enclosures </a:t>
            </a:r>
            <a:r>
              <a:rPr lang="en-US" altLang="zh-CN" sz="2000" dirty="0">
                <a:cs typeface="+mn-ea"/>
                <a:sym typeface="+mn-lt"/>
              </a:rPr>
              <a:t>have many </a:t>
            </a:r>
            <a:r>
              <a:rPr lang="zh-CN" altLang="en-US" sz="2000" dirty="0">
                <a:cs typeface="+mn-ea"/>
                <a:sym typeface="+mn-lt"/>
              </a:rPr>
              <a:t>advantages </a:t>
            </a:r>
            <a:r>
              <a:rPr lang="en-US" altLang="zh-CN" sz="2000" dirty="0">
                <a:cs typeface="+mn-ea"/>
                <a:sym typeface="+mn-lt"/>
              </a:rPr>
              <a:t>in the market for NAS capacity expansion.</a:t>
            </a:r>
            <a:endParaRPr kumimoji="1" lang="zh-CN" altLang="en-US" sz="2000" dirty="0">
              <a:cs typeface="+mn-ea"/>
              <a:sym typeface="+mn-lt"/>
            </a:endParaRPr>
          </a:p>
          <a:p>
            <a:pPr marL="285750" indent="-285750">
              <a:lnSpc>
                <a:spcPts val="2150"/>
              </a:lnSpc>
              <a:spcBef>
                <a:spcPts val="350"/>
              </a:spcBef>
              <a:buFont typeface="Arial" panose="020B0604020202020204" pitchFamily="34" charset="0"/>
              <a:buChar char="•"/>
            </a:pPr>
            <a:r>
              <a:rPr lang="zh-TW" altLang="en-US" b="1" dirty="0">
                <a:cs typeface="+mn-ea"/>
                <a:sym typeface="+mn-lt"/>
              </a:rPr>
              <a:t>Big</a:t>
            </a:r>
            <a:r>
              <a:rPr lang="en-US" altLang="zh-TW" b="1" dirty="0">
                <a:cs typeface="+mn-ea"/>
                <a:sym typeface="+mn-lt"/>
              </a:rPr>
              <a:t>ger</a:t>
            </a:r>
            <a:r>
              <a:rPr lang="zh-TW" altLang="en-US" b="1" dirty="0">
                <a:cs typeface="+mn-ea"/>
                <a:sym typeface="+mn-lt"/>
              </a:rPr>
              <a:t> capacity</a:t>
            </a:r>
          </a:p>
          <a:p>
            <a:pPr lvl="1">
              <a:lnSpc>
                <a:spcPts val="2150"/>
              </a:lnSpc>
              <a:spcBef>
                <a:spcPts val="350"/>
              </a:spcBef>
            </a:pPr>
            <a:r>
              <a:rPr kumimoji="1" lang="en-US" altLang="zh-TW" sz="1600" dirty="0">
                <a:cs typeface="+mn-ea"/>
                <a:sym typeface="+mn-lt"/>
              </a:rPr>
              <a:t>-</a:t>
            </a:r>
            <a:r>
              <a:rPr kumimoji="1" lang="zh-TW" altLang="en-US" sz="1600" dirty="0">
                <a:cs typeface="+mn-ea"/>
                <a:sym typeface="+mn-lt"/>
              </a:rPr>
              <a:t> </a:t>
            </a:r>
            <a:r>
              <a:rPr kumimoji="1" lang="en-US" altLang="zh-CN" sz="1600" dirty="0">
                <a:cs typeface="+mn-ea"/>
                <a:sym typeface="+mn-lt"/>
              </a:rPr>
              <a:t>4 &amp; 12-bay </a:t>
            </a:r>
            <a:r>
              <a:rPr kumimoji="1" lang="zh-CN" altLang="en-US" sz="1600" dirty="0">
                <a:cs typeface="+mn-ea"/>
                <a:sym typeface="+mn-lt"/>
              </a:rPr>
              <a:t>choices</a:t>
            </a:r>
            <a:endParaRPr kumimoji="1" lang="en-US" altLang="zh-CN" sz="1600" dirty="0">
              <a:cs typeface="+mn-ea"/>
              <a:sym typeface="+mn-lt"/>
            </a:endParaRPr>
          </a:p>
          <a:p>
            <a:pPr lvl="1">
              <a:lnSpc>
                <a:spcPts val="2150"/>
              </a:lnSpc>
              <a:spcBef>
                <a:spcPts val="350"/>
              </a:spcBef>
            </a:pPr>
            <a:r>
              <a:rPr kumimoji="1" lang="en-US" altLang="zh-TW" sz="1600" dirty="0">
                <a:cs typeface="+mn-ea"/>
                <a:sym typeface="+mn-lt"/>
              </a:rPr>
              <a:t>-</a:t>
            </a:r>
            <a:r>
              <a:rPr kumimoji="1" lang="zh-TW" altLang="en-US" sz="1600" dirty="0">
                <a:cs typeface="+mn-ea"/>
                <a:sym typeface="+mn-lt"/>
              </a:rPr>
              <a:t> </a:t>
            </a:r>
            <a:r>
              <a:rPr kumimoji="1" lang="en-US" altLang="zh-CN" sz="1600" dirty="0">
                <a:cs typeface="+mn-ea"/>
                <a:sym typeface="+mn-lt"/>
              </a:rPr>
              <a:t>NAS can support up to two expansion enclosures</a:t>
            </a:r>
            <a:endParaRPr lang="zh-CN" altLang="zh-TW" sz="1600" dirty="0">
              <a:cs typeface="+mn-ea"/>
              <a:sym typeface="+mn-lt"/>
            </a:endParaRPr>
          </a:p>
          <a:p>
            <a:pPr marL="285750" indent="-285750">
              <a:lnSpc>
                <a:spcPts val="2150"/>
              </a:lnSpc>
              <a:spcBef>
                <a:spcPts val="350"/>
              </a:spcBef>
              <a:buFont typeface="Arial" panose="020B0604020202020204" pitchFamily="34" charset="0"/>
              <a:buChar char="•"/>
            </a:pPr>
            <a:r>
              <a:rPr lang="en-US" altLang="zh-TW" b="1" dirty="0">
                <a:cs typeface="+mn-ea"/>
                <a:sym typeface="+mn-lt"/>
              </a:rPr>
              <a:t>Higher speed</a:t>
            </a:r>
            <a:endParaRPr kumimoji="1" lang="en-US" altLang="zh-TW" b="1" dirty="0">
              <a:cs typeface="+mn-ea"/>
              <a:sym typeface="+mn-lt"/>
            </a:endParaRPr>
          </a:p>
          <a:p>
            <a:pPr lvl="1">
              <a:lnSpc>
                <a:spcPts val="2150"/>
              </a:lnSpc>
              <a:spcBef>
                <a:spcPts val="350"/>
              </a:spcBef>
            </a:pPr>
            <a:r>
              <a:rPr lang="en-US" altLang="zh-TW" sz="1600" dirty="0">
                <a:cs typeface="+mn-ea"/>
                <a:sym typeface="+mn-lt"/>
              </a:rPr>
              <a:t>-</a:t>
            </a:r>
            <a:r>
              <a:rPr lang="zh-TW" altLang="en-US" sz="1600" dirty="0">
                <a:cs typeface="+mn-ea"/>
                <a:sym typeface="+mn-lt"/>
              </a:rPr>
              <a:t> </a:t>
            </a:r>
            <a:r>
              <a:rPr lang="en-US" altLang="zh-TW" sz="1600" dirty="0">
                <a:cs typeface="+mn-ea"/>
                <a:sym typeface="+mn-lt"/>
              </a:rPr>
              <a:t>USB 3.2 Gen 2 10Gb/s</a:t>
            </a:r>
          </a:p>
          <a:p>
            <a:pPr marL="285750" indent="-285750">
              <a:lnSpc>
                <a:spcPts val="2150"/>
              </a:lnSpc>
              <a:spcBef>
                <a:spcPts val="350"/>
              </a:spcBef>
              <a:buFont typeface="Arial" panose="020B0604020202020204" pitchFamily="34" charset="0"/>
              <a:buChar char="•"/>
            </a:pPr>
            <a:r>
              <a:rPr kumimoji="1" lang="en-US" altLang="zh-TW" b="1" dirty="0">
                <a:cs typeface="+mn-ea"/>
                <a:sym typeface="+mn-lt"/>
              </a:rPr>
              <a:t>Better compatibility:</a:t>
            </a:r>
            <a:endParaRPr lang="en-US" altLang="zh-CN" b="1" dirty="0">
              <a:cs typeface="+mn-ea"/>
              <a:sym typeface="+mn-lt"/>
            </a:endParaRPr>
          </a:p>
          <a:p>
            <a:pPr lvl="1">
              <a:lnSpc>
                <a:spcPts val="2150"/>
              </a:lnSpc>
              <a:spcBef>
                <a:spcPts val="350"/>
              </a:spcBef>
            </a:pPr>
            <a:r>
              <a:rPr kumimoji="1" lang="en-US" altLang="zh-TW" sz="1600" dirty="0">
                <a:cs typeface="+mn-ea"/>
                <a:sym typeface="+mn-lt"/>
              </a:rPr>
              <a:t>-</a:t>
            </a:r>
            <a:r>
              <a:rPr kumimoji="1" lang="zh-TW" altLang="en-US" sz="1600" dirty="0">
                <a:cs typeface="+mn-ea"/>
                <a:sym typeface="+mn-lt"/>
              </a:rPr>
              <a:t> </a:t>
            </a:r>
            <a:r>
              <a:rPr kumimoji="1" lang="en-US" altLang="zh-CN" sz="1600" dirty="0">
                <a:cs typeface="+mn-ea"/>
                <a:sym typeface="+mn-lt"/>
              </a:rPr>
              <a:t>QNAP External RAID Manager and JBOD Manager for monitoring the JBOD status</a:t>
            </a:r>
            <a:endParaRPr lang="zh-CN" altLang="en-US" sz="1600" dirty="0">
              <a:cs typeface="+mn-ea"/>
              <a:sym typeface="+mn-lt"/>
            </a:endParaRPr>
          </a:p>
        </p:txBody>
      </p:sp>
      <p:grpSp>
        <p:nvGrpSpPr>
          <p:cNvPr id="38" name="Google Shape;1112;gc428d55399_0_337">
            <a:extLst>
              <a:ext uri="{FF2B5EF4-FFF2-40B4-BE49-F238E27FC236}">
                <a16:creationId xmlns:a16="http://schemas.microsoft.com/office/drawing/2014/main" id="{750A6A19-10ED-4AEF-BECA-3ED2BCA145E2}"/>
              </a:ext>
            </a:extLst>
          </p:cNvPr>
          <p:cNvGrpSpPr/>
          <p:nvPr/>
        </p:nvGrpSpPr>
        <p:grpSpPr>
          <a:xfrm>
            <a:off x="805025" y="4710122"/>
            <a:ext cx="5209495" cy="1875887"/>
            <a:chOff x="535858" y="2192097"/>
            <a:chExt cx="3083382" cy="4755000"/>
          </a:xfrm>
          <a:effectLst>
            <a:outerShdw blurRad="342900" dist="177800" dir="3600000" algn="t" rotWithShape="0">
              <a:prstClr val="black">
                <a:alpha val="40000"/>
              </a:prstClr>
            </a:outerShdw>
          </a:effectLst>
        </p:grpSpPr>
        <p:sp>
          <p:nvSpPr>
            <p:cNvPr id="39" name="Google Shape;1113;gc428d55399_0_337">
              <a:extLst>
                <a:ext uri="{FF2B5EF4-FFF2-40B4-BE49-F238E27FC236}">
                  <a16:creationId xmlns:a16="http://schemas.microsoft.com/office/drawing/2014/main" id="{792A3078-5E52-4AA6-AF32-32819971726B}"/>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pic>
          <p:nvPicPr>
            <p:cNvPr id="40" name="Google Shape;1114;gc428d55399_0_337">
              <a:extLst>
                <a:ext uri="{FF2B5EF4-FFF2-40B4-BE49-F238E27FC236}">
                  <a16:creationId xmlns:a16="http://schemas.microsoft.com/office/drawing/2014/main" id="{5D06162F-C311-4FB6-ACB5-0E6CFFAC2239}"/>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sp>
        <p:nvSpPr>
          <p:cNvPr id="41" name="矩形: 圓角 8">
            <a:extLst>
              <a:ext uri="{FF2B5EF4-FFF2-40B4-BE49-F238E27FC236}">
                <a16:creationId xmlns:a16="http://schemas.microsoft.com/office/drawing/2014/main" id="{D7092EA9-4CEF-4A6E-855C-43D84356E61C}"/>
              </a:ext>
            </a:extLst>
          </p:cNvPr>
          <p:cNvSpPr/>
          <p:nvPr/>
        </p:nvSpPr>
        <p:spPr>
          <a:xfrm>
            <a:off x="779157" y="4699000"/>
            <a:ext cx="4650297" cy="1887009"/>
          </a:xfrm>
          <a:prstGeom prst="roundRect">
            <a:avLst>
              <a:gd name="adj" fmla="val 2416"/>
            </a:avLst>
          </a:prstGeom>
          <a:solidFill>
            <a:srgbClr val="799AD5">
              <a:alpha val="14902"/>
            </a:srgbClr>
          </a:solidFill>
          <a:ln w="9525">
            <a:solidFill>
              <a:srgbClr val="5F86CD"/>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aseline="-25000">
              <a:cs typeface="+mn-ea"/>
              <a:sym typeface="+mn-lt"/>
            </a:endParaRPr>
          </a:p>
        </p:txBody>
      </p:sp>
      <p:sp>
        <p:nvSpPr>
          <p:cNvPr id="42" name="文字方塊 41">
            <a:extLst>
              <a:ext uri="{FF2B5EF4-FFF2-40B4-BE49-F238E27FC236}">
                <a16:creationId xmlns:a16="http://schemas.microsoft.com/office/drawing/2014/main" id="{94E6F256-A301-4677-831B-068665102364}"/>
              </a:ext>
            </a:extLst>
          </p:cNvPr>
          <p:cNvSpPr txBox="1"/>
          <p:nvPr/>
        </p:nvSpPr>
        <p:spPr>
          <a:xfrm>
            <a:off x="1547978" y="6074745"/>
            <a:ext cx="806631" cy="276999"/>
          </a:xfrm>
          <a:prstGeom prst="rect">
            <a:avLst/>
          </a:prstGeom>
          <a:noFill/>
        </p:spPr>
        <p:txBody>
          <a:bodyPr wrap="none" rtlCol="0">
            <a:spAutoFit/>
          </a:bodyPr>
          <a:lstStyle/>
          <a:p>
            <a:r>
              <a:rPr kumimoji="1" lang="en-US" altLang="zh-TW" sz="1200">
                <a:solidFill>
                  <a:schemeClr val="tx1">
                    <a:lumMod val="85000"/>
                    <a:lumOff val="15000"/>
                  </a:schemeClr>
                </a:solidFill>
                <a:cs typeface="+mn-ea"/>
                <a:sym typeface="+mn-lt"/>
              </a:rPr>
              <a:t>TR-004U</a:t>
            </a:r>
            <a:endParaRPr kumimoji="1" lang="zh-TW" altLang="en-US" sz="1200">
              <a:solidFill>
                <a:schemeClr val="tx1">
                  <a:lumMod val="85000"/>
                  <a:lumOff val="15000"/>
                </a:schemeClr>
              </a:solidFill>
              <a:cs typeface="+mn-ea"/>
              <a:sym typeface="+mn-lt"/>
            </a:endParaRPr>
          </a:p>
        </p:txBody>
      </p:sp>
      <p:sp>
        <p:nvSpPr>
          <p:cNvPr id="43" name="文字方塊 42">
            <a:extLst>
              <a:ext uri="{FF2B5EF4-FFF2-40B4-BE49-F238E27FC236}">
                <a16:creationId xmlns:a16="http://schemas.microsoft.com/office/drawing/2014/main" id="{B8E5DB05-8457-4559-8F3F-3044E28C5DB3}"/>
              </a:ext>
            </a:extLst>
          </p:cNvPr>
          <p:cNvSpPr txBox="1"/>
          <p:nvPr/>
        </p:nvSpPr>
        <p:spPr>
          <a:xfrm>
            <a:off x="3365026" y="6074745"/>
            <a:ext cx="1241045" cy="276999"/>
          </a:xfrm>
          <a:prstGeom prst="rect">
            <a:avLst/>
          </a:prstGeom>
          <a:noFill/>
        </p:spPr>
        <p:txBody>
          <a:bodyPr wrap="none" rtlCol="0">
            <a:spAutoFit/>
          </a:bodyPr>
          <a:lstStyle/>
          <a:p>
            <a:r>
              <a:rPr kumimoji="1" lang="en-US" altLang="zh-TW" sz="1200">
                <a:solidFill>
                  <a:schemeClr val="tx1">
                    <a:lumMod val="85000"/>
                    <a:lumOff val="15000"/>
                  </a:schemeClr>
                </a:solidFill>
                <a:cs typeface="+mn-ea"/>
                <a:sym typeface="+mn-lt"/>
              </a:rPr>
              <a:t>TL-R1200C-RP</a:t>
            </a:r>
            <a:endParaRPr kumimoji="1" lang="zh-TW" altLang="en-US" sz="1200">
              <a:solidFill>
                <a:schemeClr val="tx1">
                  <a:lumMod val="85000"/>
                  <a:lumOff val="15000"/>
                </a:schemeClr>
              </a:solidFill>
              <a:cs typeface="+mn-ea"/>
              <a:sym typeface="+mn-lt"/>
            </a:endParaRPr>
          </a:p>
        </p:txBody>
      </p:sp>
      <p:sp>
        <p:nvSpPr>
          <p:cNvPr id="44" name="文字方塊 43">
            <a:extLst>
              <a:ext uri="{FF2B5EF4-FFF2-40B4-BE49-F238E27FC236}">
                <a16:creationId xmlns:a16="http://schemas.microsoft.com/office/drawing/2014/main" id="{C36713F2-0C6C-4C38-B296-5D391FD5B16D}"/>
              </a:ext>
            </a:extLst>
          </p:cNvPr>
          <p:cNvSpPr txBox="1"/>
          <p:nvPr/>
        </p:nvSpPr>
        <p:spPr>
          <a:xfrm>
            <a:off x="980812" y="4834025"/>
            <a:ext cx="1359668" cy="307777"/>
          </a:xfrm>
          <a:prstGeom prst="rect">
            <a:avLst/>
          </a:prstGeom>
          <a:noFill/>
        </p:spPr>
        <p:txBody>
          <a:bodyPr wrap="none" rtlCol="0">
            <a:spAutoFit/>
          </a:bodyPr>
          <a:lstStyle/>
          <a:p>
            <a:r>
              <a:rPr kumimoji="1" lang="en-US" altLang="zh-TW" sz="1400" b="1" dirty="0">
                <a:cs typeface="+mn-ea"/>
                <a:sym typeface="+mn-lt"/>
              </a:rPr>
              <a:t>USB interface</a:t>
            </a:r>
            <a:endParaRPr kumimoji="1" lang="zh-TW" altLang="en-US" sz="1400" b="1" dirty="0">
              <a:cs typeface="+mn-ea"/>
              <a:sym typeface="+mn-lt"/>
            </a:endParaRPr>
          </a:p>
        </p:txBody>
      </p:sp>
      <p:pic>
        <p:nvPicPr>
          <p:cNvPr id="45" name="圖片 44">
            <a:extLst>
              <a:ext uri="{FF2B5EF4-FFF2-40B4-BE49-F238E27FC236}">
                <a16:creationId xmlns:a16="http://schemas.microsoft.com/office/drawing/2014/main" id="{8953F21B-D8A5-4D8D-B36A-08150F1347D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3266" y="5882693"/>
            <a:ext cx="2168568" cy="234478"/>
          </a:xfrm>
          <a:prstGeom prst="rect">
            <a:avLst/>
          </a:prstGeom>
        </p:spPr>
      </p:pic>
      <p:pic>
        <p:nvPicPr>
          <p:cNvPr id="46" name="圖片 45">
            <a:extLst>
              <a:ext uri="{FF2B5EF4-FFF2-40B4-BE49-F238E27FC236}">
                <a16:creationId xmlns:a16="http://schemas.microsoft.com/office/drawing/2014/main" id="{F252D451-117F-436B-873B-4EB92774022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01265" y="5872675"/>
            <a:ext cx="2168568" cy="234478"/>
          </a:xfrm>
          <a:prstGeom prst="rect">
            <a:avLst/>
          </a:prstGeom>
        </p:spPr>
      </p:pic>
      <p:pic>
        <p:nvPicPr>
          <p:cNvPr id="47" name="圖片 46">
            <a:extLst>
              <a:ext uri="{FF2B5EF4-FFF2-40B4-BE49-F238E27FC236}">
                <a16:creationId xmlns:a16="http://schemas.microsoft.com/office/drawing/2014/main" id="{1EBA72B8-ABE1-4CD6-AF8C-B35008A628D2}"/>
              </a:ext>
            </a:extLst>
          </p:cNvPr>
          <p:cNvPicPr>
            <a:picLocks noChangeAspect="1"/>
          </p:cNvPicPr>
          <p:nvPr/>
        </p:nvPicPr>
        <p:blipFill rotWithShape="1">
          <a:blip r:embed="rId5"/>
          <a:srcRect t="34605" b="30614"/>
          <a:stretch/>
        </p:blipFill>
        <p:spPr>
          <a:xfrm>
            <a:off x="3009243" y="5459683"/>
            <a:ext cx="2304249" cy="694575"/>
          </a:xfrm>
          <a:prstGeom prst="rect">
            <a:avLst/>
          </a:prstGeom>
        </p:spPr>
      </p:pic>
      <p:pic>
        <p:nvPicPr>
          <p:cNvPr id="48" name="圖片 47">
            <a:extLst>
              <a:ext uri="{FF2B5EF4-FFF2-40B4-BE49-F238E27FC236}">
                <a16:creationId xmlns:a16="http://schemas.microsoft.com/office/drawing/2014/main" id="{89D0E34D-82F1-4C14-86F3-F59DCDBA200C}"/>
              </a:ext>
            </a:extLst>
          </p:cNvPr>
          <p:cNvPicPr>
            <a:picLocks noChangeAspect="1"/>
          </p:cNvPicPr>
          <p:nvPr/>
        </p:nvPicPr>
        <p:blipFill rotWithShape="1">
          <a:blip r:embed="rId6"/>
          <a:srcRect t="39637" b="33900"/>
          <a:stretch/>
        </p:blipFill>
        <p:spPr>
          <a:xfrm>
            <a:off x="929194" y="5734654"/>
            <a:ext cx="2022938" cy="333097"/>
          </a:xfrm>
          <a:prstGeom prst="rect">
            <a:avLst/>
          </a:prstGeom>
        </p:spPr>
      </p:pic>
      <p:grpSp>
        <p:nvGrpSpPr>
          <p:cNvPr id="49" name="Google Shape;1112;gc428d55399_0_337">
            <a:extLst>
              <a:ext uri="{FF2B5EF4-FFF2-40B4-BE49-F238E27FC236}">
                <a16:creationId xmlns:a16="http://schemas.microsoft.com/office/drawing/2014/main" id="{F1257D02-607A-4F2C-B4D2-D8EA592A4911}"/>
              </a:ext>
            </a:extLst>
          </p:cNvPr>
          <p:cNvGrpSpPr/>
          <p:nvPr/>
        </p:nvGrpSpPr>
        <p:grpSpPr>
          <a:xfrm>
            <a:off x="5707533" y="4710122"/>
            <a:ext cx="5984934" cy="1900320"/>
            <a:chOff x="535858" y="2192097"/>
            <a:chExt cx="3083382" cy="4755000"/>
          </a:xfrm>
          <a:effectLst>
            <a:outerShdw blurRad="342900" dist="177800" dir="3600000" algn="t" rotWithShape="0">
              <a:prstClr val="black">
                <a:alpha val="40000"/>
              </a:prstClr>
            </a:outerShdw>
          </a:effectLst>
        </p:grpSpPr>
        <p:sp>
          <p:nvSpPr>
            <p:cNvPr id="50" name="Google Shape;1113;gc428d55399_0_337">
              <a:extLst>
                <a:ext uri="{FF2B5EF4-FFF2-40B4-BE49-F238E27FC236}">
                  <a16:creationId xmlns:a16="http://schemas.microsoft.com/office/drawing/2014/main" id="{16B0C71B-D7CB-4ACC-91E6-0D46669337F7}"/>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pic>
          <p:nvPicPr>
            <p:cNvPr id="51" name="Google Shape;1114;gc428d55399_0_337">
              <a:extLst>
                <a:ext uri="{FF2B5EF4-FFF2-40B4-BE49-F238E27FC236}">
                  <a16:creationId xmlns:a16="http://schemas.microsoft.com/office/drawing/2014/main" id="{7EE6A44F-3414-4396-8FDB-397DFAC487E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sp>
        <p:nvSpPr>
          <p:cNvPr id="52" name="矩形: 圓角 8">
            <a:extLst>
              <a:ext uri="{FF2B5EF4-FFF2-40B4-BE49-F238E27FC236}">
                <a16:creationId xmlns:a16="http://schemas.microsoft.com/office/drawing/2014/main" id="{378CEB48-3C81-4094-BE3C-3AC86885FE71}"/>
              </a:ext>
            </a:extLst>
          </p:cNvPr>
          <p:cNvSpPr/>
          <p:nvPr/>
        </p:nvSpPr>
        <p:spPr>
          <a:xfrm>
            <a:off x="5679460" y="4699000"/>
            <a:ext cx="5375141" cy="1887009"/>
          </a:xfrm>
          <a:prstGeom prst="roundRect">
            <a:avLst>
              <a:gd name="adj" fmla="val 2416"/>
            </a:avLst>
          </a:prstGeom>
          <a:solidFill>
            <a:srgbClr val="799AD5">
              <a:alpha val="14902"/>
            </a:srgbClr>
          </a:solidFill>
          <a:ln w="9525">
            <a:solidFill>
              <a:srgbClr val="5F86CD"/>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aseline="-25000">
              <a:cs typeface="+mn-ea"/>
              <a:sym typeface="+mn-lt"/>
            </a:endParaRPr>
          </a:p>
        </p:txBody>
      </p:sp>
      <p:sp>
        <p:nvSpPr>
          <p:cNvPr id="53" name="文字方塊 52">
            <a:extLst>
              <a:ext uri="{FF2B5EF4-FFF2-40B4-BE49-F238E27FC236}">
                <a16:creationId xmlns:a16="http://schemas.microsoft.com/office/drawing/2014/main" id="{9799F3C0-300A-48C7-B8E0-9972A2402018}"/>
              </a:ext>
            </a:extLst>
          </p:cNvPr>
          <p:cNvSpPr txBox="1"/>
          <p:nvPr/>
        </p:nvSpPr>
        <p:spPr>
          <a:xfrm>
            <a:off x="6841549" y="6067870"/>
            <a:ext cx="883575" cy="276999"/>
          </a:xfrm>
          <a:prstGeom prst="rect">
            <a:avLst/>
          </a:prstGeom>
          <a:noFill/>
        </p:spPr>
        <p:txBody>
          <a:bodyPr wrap="none" rtlCol="0">
            <a:spAutoFit/>
          </a:bodyPr>
          <a:lstStyle/>
          <a:p>
            <a:r>
              <a:rPr kumimoji="1" lang="en-US" altLang="zh-TW" sz="1200" dirty="0">
                <a:solidFill>
                  <a:schemeClr val="tx1">
                    <a:lumMod val="85000"/>
                    <a:lumOff val="15000"/>
                  </a:schemeClr>
                </a:solidFill>
                <a:cs typeface="+mn-ea"/>
                <a:sym typeface="+mn-lt"/>
              </a:rPr>
              <a:t>TL-R400S</a:t>
            </a:r>
            <a:endParaRPr kumimoji="1" lang="zh-TW" altLang="en-US" sz="1200" dirty="0">
              <a:solidFill>
                <a:schemeClr val="tx1">
                  <a:lumMod val="85000"/>
                  <a:lumOff val="15000"/>
                </a:schemeClr>
              </a:solidFill>
              <a:cs typeface="+mn-ea"/>
              <a:sym typeface="+mn-lt"/>
            </a:endParaRPr>
          </a:p>
        </p:txBody>
      </p:sp>
      <p:sp>
        <p:nvSpPr>
          <p:cNvPr id="54" name="文字方塊 53">
            <a:extLst>
              <a:ext uri="{FF2B5EF4-FFF2-40B4-BE49-F238E27FC236}">
                <a16:creationId xmlns:a16="http://schemas.microsoft.com/office/drawing/2014/main" id="{64794E96-1B56-4D14-9A62-DB88213A7C73}"/>
              </a:ext>
            </a:extLst>
          </p:cNvPr>
          <p:cNvSpPr txBox="1"/>
          <p:nvPr/>
        </p:nvSpPr>
        <p:spPr>
          <a:xfrm>
            <a:off x="9112057" y="6067870"/>
            <a:ext cx="1233030" cy="276999"/>
          </a:xfrm>
          <a:prstGeom prst="rect">
            <a:avLst/>
          </a:prstGeom>
          <a:noFill/>
        </p:spPr>
        <p:txBody>
          <a:bodyPr wrap="none" rtlCol="0">
            <a:spAutoFit/>
          </a:bodyPr>
          <a:lstStyle/>
          <a:p>
            <a:r>
              <a:rPr kumimoji="1" lang="en-US" altLang="zh-TW" sz="1200">
                <a:solidFill>
                  <a:schemeClr val="tx1">
                    <a:lumMod val="85000"/>
                    <a:lumOff val="15000"/>
                  </a:schemeClr>
                </a:solidFill>
                <a:cs typeface="+mn-ea"/>
                <a:sym typeface="+mn-lt"/>
              </a:rPr>
              <a:t>TL-R1200S-RP</a:t>
            </a:r>
            <a:endParaRPr kumimoji="1" lang="zh-TW" altLang="en-US" sz="1200">
              <a:solidFill>
                <a:schemeClr val="tx1">
                  <a:lumMod val="85000"/>
                  <a:lumOff val="15000"/>
                </a:schemeClr>
              </a:solidFill>
              <a:cs typeface="+mn-ea"/>
              <a:sym typeface="+mn-lt"/>
            </a:endParaRPr>
          </a:p>
        </p:txBody>
      </p:sp>
      <p:sp>
        <p:nvSpPr>
          <p:cNvPr id="55" name="文字方塊 54">
            <a:extLst>
              <a:ext uri="{FF2B5EF4-FFF2-40B4-BE49-F238E27FC236}">
                <a16:creationId xmlns:a16="http://schemas.microsoft.com/office/drawing/2014/main" id="{CB84244A-6D4A-4DFE-A2E6-137198D418DC}"/>
              </a:ext>
            </a:extLst>
          </p:cNvPr>
          <p:cNvSpPr txBox="1"/>
          <p:nvPr/>
        </p:nvSpPr>
        <p:spPr>
          <a:xfrm>
            <a:off x="5856908" y="4834025"/>
            <a:ext cx="3025508" cy="307777"/>
          </a:xfrm>
          <a:prstGeom prst="rect">
            <a:avLst/>
          </a:prstGeom>
          <a:noFill/>
        </p:spPr>
        <p:txBody>
          <a:bodyPr wrap="none" rtlCol="0">
            <a:spAutoFit/>
          </a:bodyPr>
          <a:lstStyle>
            <a:defPPr>
              <a:defRPr lang="zh-TW"/>
            </a:defPPr>
            <a:lvl1pPr>
              <a:defRPr kumimoji="1" sz="1400" b="1">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dirty="0">
                <a:solidFill>
                  <a:schemeClr val="tx1"/>
                </a:solidFill>
                <a:latin typeface="+mn-lt"/>
                <a:ea typeface="+mn-ea"/>
                <a:cs typeface="+mn-ea"/>
                <a:sym typeface="+mn-lt"/>
              </a:rPr>
              <a:t>SFF-8088 </a:t>
            </a:r>
            <a:r>
              <a:rPr lang="en-US" altLang="zh-CN" dirty="0">
                <a:solidFill>
                  <a:schemeClr val="tx1"/>
                </a:solidFill>
                <a:latin typeface="+mn-lt"/>
                <a:ea typeface="+mn-ea"/>
                <a:cs typeface="+mn-ea"/>
                <a:sym typeface="+mn-lt"/>
              </a:rPr>
              <a:t>multi-</a:t>
            </a:r>
            <a:r>
              <a:rPr lang="en-US" altLang="zh-CN" dirty="0" err="1">
                <a:solidFill>
                  <a:schemeClr val="tx1"/>
                </a:solidFill>
                <a:latin typeface="+mn-lt"/>
                <a:ea typeface="+mn-ea"/>
                <a:cs typeface="+mn-ea"/>
                <a:sym typeface="+mn-lt"/>
              </a:rPr>
              <a:t>ch</a:t>
            </a:r>
            <a:r>
              <a:rPr lang="en-US" altLang="zh-CN" dirty="0">
                <a:solidFill>
                  <a:schemeClr val="tx1"/>
                </a:solidFill>
                <a:latin typeface="+mn-lt"/>
                <a:ea typeface="+mn-ea"/>
                <a:cs typeface="+mn-ea"/>
                <a:sym typeface="+mn-lt"/>
              </a:rPr>
              <a:t> SATA interface</a:t>
            </a:r>
            <a:endParaRPr lang="zh-TW" altLang="en-US" dirty="0">
              <a:solidFill>
                <a:schemeClr val="tx1"/>
              </a:solidFill>
              <a:latin typeface="+mn-lt"/>
              <a:ea typeface="+mn-ea"/>
              <a:cs typeface="+mn-ea"/>
              <a:sym typeface="+mn-lt"/>
            </a:endParaRPr>
          </a:p>
        </p:txBody>
      </p:sp>
      <p:pic>
        <p:nvPicPr>
          <p:cNvPr id="56" name="圖片 55">
            <a:extLst>
              <a:ext uri="{FF2B5EF4-FFF2-40B4-BE49-F238E27FC236}">
                <a16:creationId xmlns:a16="http://schemas.microsoft.com/office/drawing/2014/main" id="{DC2E5988-E68C-490E-AE95-522D868A001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99053" y="5898088"/>
            <a:ext cx="2168568" cy="234478"/>
          </a:xfrm>
          <a:prstGeom prst="rect">
            <a:avLst/>
          </a:prstGeom>
        </p:spPr>
      </p:pic>
      <p:pic>
        <p:nvPicPr>
          <p:cNvPr id="57" name="圖片 56">
            <a:extLst>
              <a:ext uri="{FF2B5EF4-FFF2-40B4-BE49-F238E27FC236}">
                <a16:creationId xmlns:a16="http://schemas.microsoft.com/office/drawing/2014/main" id="{0483BF54-6B94-4E76-84B1-099BDC267EF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63685" y="5898088"/>
            <a:ext cx="2168568" cy="234478"/>
          </a:xfrm>
          <a:prstGeom prst="rect">
            <a:avLst/>
          </a:prstGeom>
        </p:spPr>
      </p:pic>
      <p:pic>
        <p:nvPicPr>
          <p:cNvPr id="58" name="圖片 57">
            <a:extLst>
              <a:ext uri="{FF2B5EF4-FFF2-40B4-BE49-F238E27FC236}">
                <a16:creationId xmlns:a16="http://schemas.microsoft.com/office/drawing/2014/main" id="{D00F0A98-8AEF-49C2-B34D-A3D2BBE00D35}"/>
              </a:ext>
            </a:extLst>
          </p:cNvPr>
          <p:cNvPicPr>
            <a:picLocks noChangeAspect="1"/>
          </p:cNvPicPr>
          <p:nvPr/>
        </p:nvPicPr>
        <p:blipFill rotWithShape="1">
          <a:blip r:embed="rId7"/>
          <a:srcRect t="21595" b="22804"/>
          <a:stretch/>
        </p:blipFill>
        <p:spPr>
          <a:xfrm>
            <a:off x="6256483" y="5127940"/>
            <a:ext cx="2053708" cy="989614"/>
          </a:xfrm>
          <a:prstGeom prst="rect">
            <a:avLst/>
          </a:prstGeom>
        </p:spPr>
      </p:pic>
      <p:pic>
        <p:nvPicPr>
          <p:cNvPr id="59" name="圖片 58">
            <a:extLst>
              <a:ext uri="{FF2B5EF4-FFF2-40B4-BE49-F238E27FC236}">
                <a16:creationId xmlns:a16="http://schemas.microsoft.com/office/drawing/2014/main" id="{67BBA6DA-0093-4072-873B-124482AD75AC}"/>
              </a:ext>
            </a:extLst>
          </p:cNvPr>
          <p:cNvPicPr>
            <a:picLocks noChangeAspect="1"/>
          </p:cNvPicPr>
          <p:nvPr/>
        </p:nvPicPr>
        <p:blipFill rotWithShape="1">
          <a:blip r:embed="rId8"/>
          <a:srcRect t="12414" b="14716"/>
          <a:stretch/>
        </p:blipFill>
        <p:spPr>
          <a:xfrm>
            <a:off x="8701719" y="4820164"/>
            <a:ext cx="2053707" cy="1297008"/>
          </a:xfrm>
          <a:prstGeom prst="rect">
            <a:avLst/>
          </a:prstGeom>
        </p:spPr>
      </p:pic>
      <p:sp>
        <p:nvSpPr>
          <p:cNvPr id="60" name="矩形: 圓角 55">
            <a:extLst>
              <a:ext uri="{FF2B5EF4-FFF2-40B4-BE49-F238E27FC236}">
                <a16:creationId xmlns:a16="http://schemas.microsoft.com/office/drawing/2014/main" id="{825DB729-C315-4B49-93A2-56E8358F5DBF}"/>
              </a:ext>
            </a:extLst>
          </p:cNvPr>
          <p:cNvSpPr/>
          <p:nvPr/>
        </p:nvSpPr>
        <p:spPr>
          <a:xfrm>
            <a:off x="5947500" y="6362564"/>
            <a:ext cx="1477767" cy="247877"/>
          </a:xfrm>
          <a:prstGeom prst="roundRect">
            <a:avLst>
              <a:gd name="adj" fmla="val 7589"/>
            </a:avLst>
          </a:prstGeom>
          <a:gradFill flip="none" rotWithShape="1">
            <a:gsLst>
              <a:gs pos="48900">
                <a:srgbClr val="2F5879">
                  <a:alpha val="57000"/>
                </a:srgbClr>
              </a:gs>
              <a:gs pos="0">
                <a:srgbClr val="637697"/>
              </a:gs>
              <a:gs pos="100000">
                <a:srgbClr val="4C7FAE"/>
              </a:gs>
            </a:gsLst>
            <a:lin ang="2700000" scaled="1"/>
            <a:tileRect/>
          </a:gradFill>
          <a:ln w="12700">
            <a:noFill/>
          </a:ln>
          <a:effectLst>
            <a:outerShdw blurRad="431800" dist="2159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b="1" dirty="0">
                <a:solidFill>
                  <a:schemeClr val="bg1"/>
                </a:solidFill>
                <a:cs typeface="+mn-ea"/>
                <a:sym typeface="+mn-lt"/>
              </a:rPr>
              <a:t>TS-</a:t>
            </a:r>
            <a:r>
              <a:rPr lang="en-US" altLang="zh-CN" sz="1050" b="1" dirty="0">
                <a:solidFill>
                  <a:schemeClr val="bg1"/>
                </a:solidFill>
                <a:cs typeface="+mn-ea"/>
                <a:sym typeface="+mn-lt"/>
              </a:rPr>
              <a:t>464eU excluding</a:t>
            </a:r>
            <a:endParaRPr lang="zh-TW" altLang="en-US" sz="1050" b="1" dirty="0">
              <a:solidFill>
                <a:schemeClr val="bg1"/>
              </a:solidFill>
              <a:cs typeface="+mn-ea"/>
              <a:sym typeface="+mn-lt"/>
            </a:endParaRPr>
          </a:p>
        </p:txBody>
      </p:sp>
    </p:spTree>
    <p:extLst>
      <p:ext uri="{BB962C8B-B14F-4D97-AF65-F5344CB8AC3E}">
        <p14:creationId xmlns:p14="http://schemas.microsoft.com/office/powerpoint/2010/main" val="3722608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圖形 4">
            <a:extLst>
              <a:ext uri="{FF2B5EF4-FFF2-40B4-BE49-F238E27FC236}">
                <a16:creationId xmlns:a16="http://schemas.microsoft.com/office/drawing/2014/main" id="{42CD2CB9-21E1-4124-97C0-754FE9D5A42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8001" t="17683" r="52564" b="63189"/>
          <a:stretch/>
        </p:blipFill>
        <p:spPr>
          <a:xfrm>
            <a:off x="705970" y="1739960"/>
            <a:ext cx="4170830" cy="109691"/>
          </a:xfrm>
          <a:prstGeom prst="rect">
            <a:avLst/>
          </a:prstGeom>
        </p:spPr>
      </p:pic>
      <p:pic>
        <p:nvPicPr>
          <p:cNvPr id="6" name="圖片 5" descr="一張含有 文字, 標誌 的圖片&#10;&#10;自動產生的描述">
            <a:extLst>
              <a:ext uri="{FF2B5EF4-FFF2-40B4-BE49-F238E27FC236}">
                <a16:creationId xmlns:a16="http://schemas.microsoft.com/office/drawing/2014/main" id="{94DCC9C3-2A80-43FB-AF2C-A402750CB909}"/>
              </a:ext>
            </a:extLst>
          </p:cNvPr>
          <p:cNvPicPr>
            <a:picLocks noChangeAspect="1"/>
          </p:cNvPicPr>
          <p:nvPr/>
        </p:nvPicPr>
        <p:blipFill rotWithShape="1">
          <a:blip r:embed="rId4">
            <a:extLst>
              <a:ext uri="{28A0092B-C50C-407E-A947-70E740481C1C}">
                <a14:useLocalDpi xmlns:a14="http://schemas.microsoft.com/office/drawing/2010/main" val="0"/>
              </a:ext>
            </a:extLst>
          </a:blip>
          <a:srcRect t="17666"/>
          <a:stretch/>
        </p:blipFill>
        <p:spPr>
          <a:xfrm>
            <a:off x="705969" y="626270"/>
            <a:ext cx="3422143" cy="953987"/>
          </a:xfrm>
          <a:prstGeom prst="rect">
            <a:avLst/>
          </a:prstGeom>
        </p:spPr>
      </p:pic>
      <p:pic>
        <p:nvPicPr>
          <p:cNvPr id="9" name="圖形 8">
            <a:extLst>
              <a:ext uri="{FF2B5EF4-FFF2-40B4-BE49-F238E27FC236}">
                <a16:creationId xmlns:a16="http://schemas.microsoft.com/office/drawing/2014/main" id="{8C50184F-1076-4770-8926-E4DA34B2E5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6196" y="394637"/>
            <a:ext cx="3330965" cy="213372"/>
          </a:xfrm>
          <a:prstGeom prst="rect">
            <a:avLst/>
          </a:prstGeom>
        </p:spPr>
      </p:pic>
    </p:spTree>
    <p:extLst>
      <p:ext uri="{BB962C8B-B14F-4D97-AF65-F5344CB8AC3E}">
        <p14:creationId xmlns:p14="http://schemas.microsoft.com/office/powerpoint/2010/main" val="616102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形 3">
            <a:extLst>
              <a:ext uri="{FF2B5EF4-FFF2-40B4-BE49-F238E27FC236}">
                <a16:creationId xmlns:a16="http://schemas.microsoft.com/office/drawing/2014/main" id="{D2623A94-E4A9-42CB-88AF-528A3A51C1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00335" y="6431485"/>
            <a:ext cx="991330" cy="182924"/>
          </a:xfrm>
          <a:prstGeom prst="rect">
            <a:avLst/>
          </a:prstGeom>
        </p:spPr>
      </p:pic>
      <p:sp>
        <p:nvSpPr>
          <p:cNvPr id="5" name="標題 1">
            <a:extLst>
              <a:ext uri="{FF2B5EF4-FFF2-40B4-BE49-F238E27FC236}">
                <a16:creationId xmlns:a16="http://schemas.microsoft.com/office/drawing/2014/main" id="{91A3B7AD-5AF1-8242-AEB1-A891361AEEE5}"/>
              </a:ext>
            </a:extLst>
          </p:cNvPr>
          <p:cNvSpPr txBox="1">
            <a:spLocks/>
          </p:cNvSpPr>
          <p:nvPr/>
        </p:nvSpPr>
        <p:spPr>
          <a:xfrm>
            <a:off x="546038" y="2352714"/>
            <a:ext cx="6451662" cy="21525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solidFill>
                  <a:srgbClr val="2C2C2C"/>
                </a:solidFill>
                <a:latin typeface="+mn-lt"/>
                <a:ea typeface="+mn-ea"/>
                <a:cs typeface="+mn-ea"/>
                <a:sym typeface="+mn-lt"/>
              </a:rPr>
              <a:t>Hardware overview</a:t>
            </a:r>
            <a:endParaRPr lang="zh-TW" altLang="en-US" dirty="0">
              <a:solidFill>
                <a:srgbClr val="2C2C2C"/>
              </a:solidFill>
              <a:latin typeface="+mn-lt"/>
              <a:ea typeface="+mn-ea"/>
              <a:cs typeface="+mn-ea"/>
              <a:sym typeface="+mn-lt"/>
            </a:endParaRPr>
          </a:p>
        </p:txBody>
      </p:sp>
      <p:pic>
        <p:nvPicPr>
          <p:cNvPr id="7" name="圖形 6">
            <a:extLst>
              <a:ext uri="{FF2B5EF4-FFF2-40B4-BE49-F238E27FC236}">
                <a16:creationId xmlns:a16="http://schemas.microsoft.com/office/drawing/2014/main" id="{1E341926-6740-4953-A7F2-EA9DD421593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001" t="17683" r="52564" b="63189"/>
          <a:stretch/>
        </p:blipFill>
        <p:spPr>
          <a:xfrm>
            <a:off x="884659" y="2071726"/>
            <a:ext cx="3889471" cy="102291"/>
          </a:xfrm>
          <a:prstGeom prst="rect">
            <a:avLst/>
          </a:prstGeom>
        </p:spPr>
      </p:pic>
      <p:pic>
        <p:nvPicPr>
          <p:cNvPr id="6" name="圖片 5" descr="一張含有 文字, 標誌 的圖片&#10;&#10;自動產生的描述">
            <a:extLst>
              <a:ext uri="{FF2B5EF4-FFF2-40B4-BE49-F238E27FC236}">
                <a16:creationId xmlns:a16="http://schemas.microsoft.com/office/drawing/2014/main" id="{D06DB06F-8BD1-47EC-957F-2BF276BB9B4D}"/>
              </a:ext>
            </a:extLst>
          </p:cNvPr>
          <p:cNvPicPr>
            <a:picLocks noChangeAspect="1"/>
          </p:cNvPicPr>
          <p:nvPr/>
        </p:nvPicPr>
        <p:blipFill rotWithShape="1">
          <a:blip r:embed="rId6">
            <a:extLst>
              <a:ext uri="{28A0092B-C50C-407E-A947-70E740481C1C}">
                <a14:useLocalDpi xmlns:a14="http://schemas.microsoft.com/office/drawing/2010/main" val="0"/>
              </a:ext>
            </a:extLst>
          </a:blip>
          <a:srcRect t="23691"/>
          <a:stretch/>
        </p:blipFill>
        <p:spPr>
          <a:xfrm>
            <a:off x="1069061" y="949816"/>
            <a:ext cx="3317465" cy="857131"/>
          </a:xfrm>
          <a:prstGeom prst="rect">
            <a:avLst/>
          </a:prstGeom>
        </p:spPr>
      </p:pic>
      <p:pic>
        <p:nvPicPr>
          <p:cNvPr id="8" name="圖形 7">
            <a:extLst>
              <a:ext uri="{FF2B5EF4-FFF2-40B4-BE49-F238E27FC236}">
                <a16:creationId xmlns:a16="http://schemas.microsoft.com/office/drawing/2014/main" id="{4F0CBF31-522C-4A45-80A1-5CFD4D4CA4F7}"/>
              </a:ext>
            </a:extLst>
          </p:cNvPr>
          <p:cNvPicPr>
            <a:picLocks noChangeAspect="1"/>
          </p:cNvPicPr>
          <p:nvPr/>
        </p:nvPicPr>
        <p:blipFill>
          <a:blip r:embed="rId7">
            <a:alphaModFix amt="80000"/>
            <a:extLst>
              <a:ext uri="{96DAC541-7B7A-43D3-8B79-37D633B846F1}">
                <asvg:svgBlip xmlns:asvg="http://schemas.microsoft.com/office/drawing/2016/SVG/main" r:embed="rId8"/>
              </a:ext>
            </a:extLst>
          </a:blip>
          <a:stretch>
            <a:fillRect/>
          </a:stretch>
        </p:blipFill>
        <p:spPr>
          <a:xfrm>
            <a:off x="6591665" y="2080877"/>
            <a:ext cx="1849602" cy="216620"/>
          </a:xfrm>
          <a:prstGeom prst="rect">
            <a:avLst/>
          </a:prstGeom>
        </p:spPr>
      </p:pic>
      <p:pic>
        <p:nvPicPr>
          <p:cNvPr id="9" name="圖形 8">
            <a:extLst>
              <a:ext uri="{FF2B5EF4-FFF2-40B4-BE49-F238E27FC236}">
                <a16:creationId xmlns:a16="http://schemas.microsoft.com/office/drawing/2014/main" id="{D4AC3A7A-EEC5-4489-85AC-7F13D8449BE1}"/>
              </a:ext>
            </a:extLst>
          </p:cNvPr>
          <p:cNvPicPr>
            <a:picLocks noChangeAspect="1"/>
          </p:cNvPicPr>
          <p:nvPr/>
        </p:nvPicPr>
        <p:blipFill>
          <a:blip r:embed="rId9">
            <a:alphaModFix amt="80000"/>
            <a:extLst>
              <a:ext uri="{96DAC541-7B7A-43D3-8B79-37D633B846F1}">
                <asvg:svgBlip xmlns:asvg="http://schemas.microsoft.com/office/drawing/2016/SVG/main" r:embed="rId10"/>
              </a:ext>
            </a:extLst>
          </a:blip>
          <a:stretch>
            <a:fillRect/>
          </a:stretch>
        </p:blipFill>
        <p:spPr>
          <a:xfrm>
            <a:off x="3678345" y="3445934"/>
            <a:ext cx="708181" cy="216620"/>
          </a:xfrm>
          <a:prstGeom prst="rect">
            <a:avLst/>
          </a:prstGeom>
        </p:spPr>
      </p:pic>
      <p:pic>
        <p:nvPicPr>
          <p:cNvPr id="12" name="圖形 11">
            <a:extLst>
              <a:ext uri="{FF2B5EF4-FFF2-40B4-BE49-F238E27FC236}">
                <a16:creationId xmlns:a16="http://schemas.microsoft.com/office/drawing/2014/main" id="{C48A5974-A082-42A5-BF65-815F18BAEFD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0720" y="576945"/>
            <a:ext cx="4023410" cy="216183"/>
          </a:xfrm>
          <a:prstGeom prst="rect">
            <a:avLst/>
          </a:prstGeom>
        </p:spPr>
      </p:pic>
    </p:spTree>
    <p:extLst>
      <p:ext uri="{BB962C8B-B14F-4D97-AF65-F5344CB8AC3E}">
        <p14:creationId xmlns:p14="http://schemas.microsoft.com/office/powerpoint/2010/main" val="2234069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形 3">
            <a:extLst>
              <a:ext uri="{FF2B5EF4-FFF2-40B4-BE49-F238E27FC236}">
                <a16:creationId xmlns:a16="http://schemas.microsoft.com/office/drawing/2014/main" id="{D2623A94-E4A9-42CB-88AF-528A3A51C1A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00335" y="6431485"/>
            <a:ext cx="991330" cy="182924"/>
          </a:xfrm>
          <a:prstGeom prst="rect">
            <a:avLst/>
          </a:prstGeom>
        </p:spPr>
      </p:pic>
      <p:sp>
        <p:nvSpPr>
          <p:cNvPr id="5" name="標題 1">
            <a:extLst>
              <a:ext uri="{FF2B5EF4-FFF2-40B4-BE49-F238E27FC236}">
                <a16:creationId xmlns:a16="http://schemas.microsoft.com/office/drawing/2014/main" id="{91A3B7AD-5AF1-8242-AEB1-A891361AEEE5}"/>
              </a:ext>
            </a:extLst>
          </p:cNvPr>
          <p:cNvSpPr txBox="1">
            <a:spLocks/>
          </p:cNvSpPr>
          <p:nvPr/>
        </p:nvSpPr>
        <p:spPr>
          <a:xfrm>
            <a:off x="378710" y="2042376"/>
            <a:ext cx="5463824" cy="350995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700"/>
              </a:lnSpc>
            </a:pPr>
            <a:r>
              <a:rPr lang="en-US" altLang="zh-TW" sz="2800" dirty="0">
                <a:solidFill>
                  <a:schemeClr val="tx1">
                    <a:lumMod val="85000"/>
                    <a:lumOff val="15000"/>
                  </a:schemeClr>
                </a:solidFill>
                <a:latin typeface="+mn-lt"/>
                <a:ea typeface="+mn-ea"/>
                <a:cs typeface="+mn-ea"/>
                <a:sym typeface="+mn-lt"/>
              </a:rPr>
              <a:t>Lowering TCO: backup, sharing, VM hosting and more free features in a single NAS.</a:t>
            </a:r>
            <a:endParaRPr lang="zh-TW" altLang="en-US" sz="2800" dirty="0">
              <a:solidFill>
                <a:schemeClr val="tx1">
                  <a:lumMod val="85000"/>
                  <a:lumOff val="15000"/>
                </a:schemeClr>
              </a:solidFill>
              <a:latin typeface="+mn-lt"/>
              <a:ea typeface="+mn-ea"/>
              <a:cs typeface="+mn-ea"/>
              <a:sym typeface="+mn-lt"/>
            </a:endParaRPr>
          </a:p>
        </p:txBody>
      </p:sp>
      <p:pic>
        <p:nvPicPr>
          <p:cNvPr id="9" name="圖形 8">
            <a:extLst>
              <a:ext uri="{FF2B5EF4-FFF2-40B4-BE49-F238E27FC236}">
                <a16:creationId xmlns:a16="http://schemas.microsoft.com/office/drawing/2014/main" id="{E618092D-8DF6-4139-9697-8E9E1BAD05D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001" t="17683" r="52564" b="63189"/>
          <a:stretch/>
        </p:blipFill>
        <p:spPr>
          <a:xfrm>
            <a:off x="705970" y="1832739"/>
            <a:ext cx="4170830" cy="109691"/>
          </a:xfrm>
          <a:prstGeom prst="rect">
            <a:avLst/>
          </a:prstGeom>
        </p:spPr>
      </p:pic>
      <p:pic>
        <p:nvPicPr>
          <p:cNvPr id="11" name="圖片 10" descr="一張含有 文字, 標誌 的圖片&#10;&#10;自動產生的描述">
            <a:extLst>
              <a:ext uri="{FF2B5EF4-FFF2-40B4-BE49-F238E27FC236}">
                <a16:creationId xmlns:a16="http://schemas.microsoft.com/office/drawing/2014/main" id="{6FD1151E-54AD-4802-A23D-3A462C4C04B5}"/>
              </a:ext>
            </a:extLst>
          </p:cNvPr>
          <p:cNvPicPr>
            <a:picLocks noChangeAspect="1"/>
          </p:cNvPicPr>
          <p:nvPr/>
        </p:nvPicPr>
        <p:blipFill rotWithShape="1">
          <a:blip r:embed="rId6">
            <a:extLst>
              <a:ext uri="{28A0092B-C50C-407E-A947-70E740481C1C}">
                <a14:useLocalDpi xmlns:a14="http://schemas.microsoft.com/office/drawing/2010/main" val="0"/>
              </a:ext>
            </a:extLst>
          </a:blip>
          <a:srcRect t="23691"/>
          <a:stretch/>
        </p:blipFill>
        <p:spPr>
          <a:xfrm>
            <a:off x="1077528" y="766619"/>
            <a:ext cx="3317465" cy="857131"/>
          </a:xfrm>
          <a:prstGeom prst="rect">
            <a:avLst/>
          </a:prstGeom>
        </p:spPr>
      </p:pic>
      <p:pic>
        <p:nvPicPr>
          <p:cNvPr id="7" name="圖形 6">
            <a:extLst>
              <a:ext uri="{FF2B5EF4-FFF2-40B4-BE49-F238E27FC236}">
                <a16:creationId xmlns:a16="http://schemas.microsoft.com/office/drawing/2014/main" id="{E98DADE8-BC33-4F85-B381-3CBF1B0F0B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4555" y="447325"/>
            <a:ext cx="4023410" cy="216183"/>
          </a:xfrm>
          <a:prstGeom prst="rect">
            <a:avLst/>
          </a:prstGeom>
        </p:spPr>
      </p:pic>
      <p:pic>
        <p:nvPicPr>
          <p:cNvPr id="8" name="圖形 7">
            <a:extLst>
              <a:ext uri="{FF2B5EF4-FFF2-40B4-BE49-F238E27FC236}">
                <a16:creationId xmlns:a16="http://schemas.microsoft.com/office/drawing/2014/main" id="{EF8D145E-A306-42BC-8FCB-929985AA05C0}"/>
              </a:ext>
            </a:extLst>
          </p:cNvPr>
          <p:cNvPicPr>
            <a:picLocks noChangeAspect="1"/>
          </p:cNvPicPr>
          <p:nvPr/>
        </p:nvPicPr>
        <p:blipFill>
          <a:blip r:embed="rId9">
            <a:alphaModFix amt="80000"/>
            <a:extLst>
              <a:ext uri="{96DAC541-7B7A-43D3-8B79-37D633B846F1}">
                <asvg:svgBlip xmlns:asvg="http://schemas.microsoft.com/office/drawing/2016/SVG/main" r:embed="rId10"/>
              </a:ext>
            </a:extLst>
          </a:blip>
          <a:stretch>
            <a:fillRect/>
          </a:stretch>
        </p:blipFill>
        <p:spPr>
          <a:xfrm>
            <a:off x="6591665" y="2080877"/>
            <a:ext cx="1849602" cy="216620"/>
          </a:xfrm>
          <a:prstGeom prst="rect">
            <a:avLst/>
          </a:prstGeom>
        </p:spPr>
      </p:pic>
      <p:pic>
        <p:nvPicPr>
          <p:cNvPr id="10" name="圖形 9">
            <a:extLst>
              <a:ext uri="{FF2B5EF4-FFF2-40B4-BE49-F238E27FC236}">
                <a16:creationId xmlns:a16="http://schemas.microsoft.com/office/drawing/2014/main" id="{A5438D41-C1F9-4130-B3E6-AEC33D0FACCA}"/>
              </a:ext>
            </a:extLst>
          </p:cNvPr>
          <p:cNvPicPr>
            <a:picLocks noChangeAspect="1"/>
          </p:cNvPicPr>
          <p:nvPr/>
        </p:nvPicPr>
        <p:blipFill>
          <a:blip r:embed="rId11">
            <a:alphaModFix amt="80000"/>
            <a:extLst>
              <a:ext uri="{96DAC541-7B7A-43D3-8B79-37D633B846F1}">
                <asvg:svgBlip xmlns:asvg="http://schemas.microsoft.com/office/drawing/2016/SVG/main" r:embed="rId12"/>
              </a:ext>
            </a:extLst>
          </a:blip>
          <a:stretch>
            <a:fillRect/>
          </a:stretch>
        </p:blipFill>
        <p:spPr>
          <a:xfrm>
            <a:off x="2966076" y="4446962"/>
            <a:ext cx="708181" cy="216620"/>
          </a:xfrm>
          <a:prstGeom prst="rect">
            <a:avLst/>
          </a:prstGeom>
        </p:spPr>
      </p:pic>
    </p:spTree>
    <p:extLst>
      <p:ext uri="{BB962C8B-B14F-4D97-AF65-F5344CB8AC3E}">
        <p14:creationId xmlns:p14="http://schemas.microsoft.com/office/powerpoint/2010/main" val="1146604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17" name="圖片 16">
            <a:extLst>
              <a:ext uri="{FF2B5EF4-FFF2-40B4-BE49-F238E27FC236}">
                <a16:creationId xmlns:a16="http://schemas.microsoft.com/office/drawing/2014/main" id="{7C5F1A87-71CF-4486-8C29-CF5FD6A9F4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9111" y="5905930"/>
            <a:ext cx="3503173" cy="545569"/>
          </a:xfrm>
          <a:prstGeom prst="rect">
            <a:avLst/>
          </a:prstGeom>
        </p:spPr>
      </p:pic>
      <p:pic>
        <p:nvPicPr>
          <p:cNvPr id="16" name="圖片 15">
            <a:extLst>
              <a:ext uri="{FF2B5EF4-FFF2-40B4-BE49-F238E27FC236}">
                <a16:creationId xmlns:a16="http://schemas.microsoft.com/office/drawing/2014/main" id="{0B7E8D48-9B26-4F6E-99D2-75C27E1D88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7815" y="3449314"/>
            <a:ext cx="3503173" cy="548396"/>
          </a:xfrm>
          <a:prstGeom prst="rect">
            <a:avLst/>
          </a:prstGeom>
        </p:spPr>
      </p:pic>
      <p:sp>
        <p:nvSpPr>
          <p:cNvPr id="19" name="Shape 392">
            <a:extLst>
              <a:ext uri="{FF2B5EF4-FFF2-40B4-BE49-F238E27FC236}">
                <a16:creationId xmlns:a16="http://schemas.microsoft.com/office/drawing/2014/main" id="{5165A0ED-C5CB-4B75-BD7F-4DD1E2A221F7}"/>
              </a:ext>
            </a:extLst>
          </p:cNvPr>
          <p:cNvSpPr/>
          <p:nvPr/>
        </p:nvSpPr>
        <p:spPr>
          <a:xfrm rot="16200000">
            <a:off x="7681420" y="1101176"/>
            <a:ext cx="2319275" cy="5144019"/>
          </a:xfrm>
          <a:prstGeom prst="rect">
            <a:avLst/>
          </a:prstGeom>
          <a:gradFill>
            <a:gsLst>
              <a:gs pos="0">
                <a:schemeClr val="accent1">
                  <a:lumMod val="5000"/>
                  <a:lumOff val="95000"/>
                  <a:alpha val="0"/>
                </a:schemeClr>
              </a:gs>
              <a:gs pos="83000">
                <a:schemeClr val="bg1">
                  <a:lumMod val="65000"/>
                  <a:alpha val="55000"/>
                </a:schemeClr>
              </a:gs>
            </a:gsLst>
            <a:lin ang="0" scaled="0"/>
          </a:gradFill>
          <a:ln>
            <a:noFill/>
          </a:ln>
        </p:spPr>
        <p:style>
          <a:lnRef idx="3">
            <a:schemeClr val="lt1"/>
          </a:lnRef>
          <a:fillRef idx="1">
            <a:schemeClr val="accent3"/>
          </a:fillRef>
          <a:effectRef idx="1">
            <a:schemeClr val="accent3"/>
          </a:effectRef>
          <a:fontRef idx="minor">
            <a:schemeClr val="lt1"/>
          </a:fontRef>
        </p:style>
        <p:txBody>
          <a:bodyPr wrap="square" lIns="121900" tIns="60933" rIns="121900" bIns="60933" anchor="ctr" anchorCtr="0">
            <a:noAutofit/>
          </a:bodyPr>
          <a:lstStyle/>
          <a:p>
            <a:pPr algn="ctr" defTabSz="1219170">
              <a:buClr>
                <a:srgbClr val="000000"/>
              </a:buClr>
              <a:defRPr/>
            </a:pPr>
            <a:endParaRPr sz="2400" kern="0">
              <a:solidFill>
                <a:srgbClr val="FFFFFF"/>
              </a:solidFill>
              <a:cs typeface="+mn-ea"/>
              <a:sym typeface="+mn-lt"/>
            </a:endParaRPr>
          </a:p>
        </p:txBody>
      </p:sp>
      <p:pic>
        <p:nvPicPr>
          <p:cNvPr id="26" name="Shape 312">
            <a:extLst>
              <a:ext uri="{FF2B5EF4-FFF2-40B4-BE49-F238E27FC236}">
                <a16:creationId xmlns:a16="http://schemas.microsoft.com/office/drawing/2014/main" id="{62DADB59-7B0B-43D8-8E85-8E7D1FB7D3B2}"/>
              </a:ext>
            </a:extLst>
          </p:cNvPr>
          <p:cNvPicPr preferRelativeResize="0"/>
          <p:nvPr/>
        </p:nvPicPr>
        <p:blipFill rotWithShape="1">
          <a:blip r:embed="rId4" cstate="screen">
            <a:extLst>
              <a:ext uri="{28A0092B-C50C-407E-A947-70E740481C1C}">
                <a14:useLocalDpi xmlns:a14="http://schemas.microsoft.com/office/drawing/2010/main"/>
              </a:ext>
            </a:extLst>
          </a:blip>
          <a:srcRect r="13721"/>
          <a:stretch/>
        </p:blipFill>
        <p:spPr>
          <a:xfrm>
            <a:off x="558075" y="2005582"/>
            <a:ext cx="3310315" cy="1987909"/>
          </a:xfrm>
          <a:prstGeom prst="rect">
            <a:avLst/>
          </a:prstGeom>
        </p:spPr>
      </p:pic>
      <p:pic>
        <p:nvPicPr>
          <p:cNvPr id="33" name="Shape 313">
            <a:extLst>
              <a:ext uri="{FF2B5EF4-FFF2-40B4-BE49-F238E27FC236}">
                <a16:creationId xmlns:a16="http://schemas.microsoft.com/office/drawing/2014/main" id="{A1727079-4FFC-4FE0-B59B-32715FBF594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47843" y="2325275"/>
            <a:ext cx="1838949" cy="1211284"/>
          </a:xfrm>
          <a:prstGeom prst="rect">
            <a:avLst/>
          </a:prstGeom>
          <a:noFill/>
          <a:ln>
            <a:noFill/>
          </a:ln>
        </p:spPr>
      </p:pic>
      <p:pic>
        <p:nvPicPr>
          <p:cNvPr id="32" name="Shape 312">
            <a:extLst>
              <a:ext uri="{FF2B5EF4-FFF2-40B4-BE49-F238E27FC236}">
                <a16:creationId xmlns:a16="http://schemas.microsoft.com/office/drawing/2014/main" id="{393A85B6-120D-4031-BC5F-17435668F5C7}"/>
              </a:ext>
            </a:extLst>
          </p:cNvPr>
          <p:cNvPicPr preferRelativeResize="0"/>
          <p:nvPr/>
        </p:nvPicPr>
        <p:blipFill rotWithShape="1">
          <a:blip r:embed="rId4" cstate="screen">
            <a:extLst>
              <a:ext uri="{28A0092B-C50C-407E-A947-70E740481C1C}">
                <a14:useLocalDpi xmlns:a14="http://schemas.microsoft.com/office/drawing/2010/main"/>
              </a:ext>
            </a:extLst>
          </a:blip>
          <a:srcRect r="13721"/>
          <a:stretch/>
        </p:blipFill>
        <p:spPr>
          <a:xfrm>
            <a:off x="570036" y="4452352"/>
            <a:ext cx="3310315" cy="1987909"/>
          </a:xfrm>
          <a:prstGeom prst="rect">
            <a:avLst/>
          </a:prstGeom>
        </p:spPr>
      </p:pic>
      <p:sp>
        <p:nvSpPr>
          <p:cNvPr id="31" name="Shape 310">
            <a:extLst>
              <a:ext uri="{FF2B5EF4-FFF2-40B4-BE49-F238E27FC236}">
                <a16:creationId xmlns:a16="http://schemas.microsoft.com/office/drawing/2014/main" id="{1680E7CB-997D-4B5E-90CF-570ADDFD42E8}"/>
              </a:ext>
            </a:extLst>
          </p:cNvPr>
          <p:cNvSpPr/>
          <p:nvPr/>
        </p:nvSpPr>
        <p:spPr>
          <a:xfrm>
            <a:off x="3714057" y="4981438"/>
            <a:ext cx="3105491" cy="410369"/>
          </a:xfrm>
          <a:prstGeom prst="rect">
            <a:avLst/>
          </a:prstGeom>
          <a:noFill/>
          <a:ln>
            <a:noFill/>
          </a:ln>
        </p:spPr>
        <p:txBody>
          <a:bodyPr spcFirstLastPara="1" wrap="square" lIns="121900" tIns="60933" rIns="121900" bIns="60933" anchor="t" anchorCtr="0">
            <a:noAutofit/>
          </a:bodyPr>
          <a:lstStyle/>
          <a:p>
            <a:pPr marL="241294" indent="-241294" defTabSz="1219170">
              <a:buClr>
                <a:srgbClr val="3E77AB"/>
              </a:buClr>
              <a:buSzPts val="1400"/>
              <a:buFont typeface="Wingdings" panose="05000000000000000000" pitchFamily="2" charset="2"/>
              <a:buChar char="l"/>
              <a:defRPr/>
            </a:pPr>
            <a:r>
              <a:rPr lang="en-US" sz="1867" b="1" kern="0" err="1">
                <a:cs typeface="+mn-ea"/>
                <a:sym typeface="+mn-lt"/>
              </a:rPr>
              <a:t>NetBak</a:t>
            </a:r>
            <a:r>
              <a:rPr lang="en-US" sz="1867" b="1" kern="0">
                <a:cs typeface="+mn-ea"/>
                <a:sym typeface="+mn-lt"/>
              </a:rPr>
              <a:t> Replicator</a:t>
            </a:r>
            <a:endParaRPr lang="en-US" sz="2400">
              <a:cs typeface="+mn-ea"/>
              <a:sym typeface="+mn-lt"/>
            </a:endParaRPr>
          </a:p>
          <a:p>
            <a:pPr marL="241294" indent="-241294" defTabSz="1219170">
              <a:buClr>
                <a:srgbClr val="3E77AB"/>
              </a:buClr>
              <a:buSzPts val="1400"/>
              <a:buFont typeface="Wingdings" panose="05000000000000000000" pitchFamily="2" charset="2"/>
              <a:buChar char="l"/>
              <a:defRPr/>
            </a:pPr>
            <a:r>
              <a:rPr lang="en-US" sz="1867" b="1" kern="0" err="1">
                <a:cs typeface="+mn-ea"/>
                <a:sym typeface="+mn-lt"/>
              </a:rPr>
              <a:t>Qsync</a:t>
            </a:r>
            <a:r>
              <a:rPr lang="en-US" sz="1867" b="1" kern="0">
                <a:cs typeface="+mn-ea"/>
                <a:sym typeface="+mn-lt"/>
              </a:rPr>
              <a:t> </a:t>
            </a:r>
            <a:endParaRPr lang="zh-TW" altLang="en-US" sz="1867" kern="0">
              <a:cs typeface="+mn-ea"/>
              <a:sym typeface="+mn-lt"/>
            </a:endParaRPr>
          </a:p>
        </p:txBody>
      </p:sp>
      <p:sp>
        <p:nvSpPr>
          <p:cNvPr id="35" name="Shape 315">
            <a:extLst>
              <a:ext uri="{FF2B5EF4-FFF2-40B4-BE49-F238E27FC236}">
                <a16:creationId xmlns:a16="http://schemas.microsoft.com/office/drawing/2014/main" id="{D9016EC4-0C89-4BBB-9F88-9CD10C705966}"/>
              </a:ext>
            </a:extLst>
          </p:cNvPr>
          <p:cNvSpPr/>
          <p:nvPr/>
        </p:nvSpPr>
        <p:spPr>
          <a:xfrm>
            <a:off x="1408971" y="1653780"/>
            <a:ext cx="1671116" cy="410369"/>
          </a:xfrm>
          <a:prstGeom prst="rect">
            <a:avLst/>
          </a:prstGeom>
          <a:noFill/>
          <a:ln>
            <a:noFill/>
          </a:ln>
        </p:spPr>
        <p:txBody>
          <a:bodyPr spcFirstLastPara="1" wrap="square" lIns="121900" tIns="60933" rIns="121900" bIns="60933" anchor="t" anchorCtr="0">
            <a:noAutofit/>
          </a:bodyPr>
          <a:lstStyle/>
          <a:p>
            <a:pPr algn="ctr" defTabSz="1219170">
              <a:buClr>
                <a:srgbClr val="000000"/>
              </a:buClr>
              <a:buSzPts val="1400"/>
              <a:defRPr/>
            </a:pPr>
            <a:r>
              <a:rPr lang="en-US" sz="2133" b="1" kern="0">
                <a:cs typeface="+mn-ea"/>
                <a:sym typeface="+mn-lt"/>
              </a:rPr>
              <a:t>macOS</a:t>
            </a:r>
            <a:endParaRPr lang="en-US" sz="2133" kern="0">
              <a:cs typeface="+mn-ea"/>
              <a:sym typeface="+mn-lt"/>
            </a:endParaRPr>
          </a:p>
        </p:txBody>
      </p:sp>
      <p:sp>
        <p:nvSpPr>
          <p:cNvPr id="36" name="Shape 316">
            <a:extLst>
              <a:ext uri="{FF2B5EF4-FFF2-40B4-BE49-F238E27FC236}">
                <a16:creationId xmlns:a16="http://schemas.microsoft.com/office/drawing/2014/main" id="{C72C9043-E4FA-4C9B-B9A6-20604604A140}"/>
              </a:ext>
            </a:extLst>
          </p:cNvPr>
          <p:cNvSpPr/>
          <p:nvPr/>
        </p:nvSpPr>
        <p:spPr>
          <a:xfrm>
            <a:off x="1372637" y="4126426"/>
            <a:ext cx="1768041" cy="410369"/>
          </a:xfrm>
          <a:prstGeom prst="rect">
            <a:avLst/>
          </a:prstGeom>
          <a:noFill/>
          <a:ln>
            <a:noFill/>
          </a:ln>
        </p:spPr>
        <p:txBody>
          <a:bodyPr spcFirstLastPara="1" wrap="square" lIns="121900" tIns="60933" rIns="121900" bIns="60933" anchor="t" anchorCtr="0">
            <a:noAutofit/>
          </a:bodyPr>
          <a:lstStyle/>
          <a:p>
            <a:pPr algn="ctr" defTabSz="1219170">
              <a:buClr>
                <a:srgbClr val="000000"/>
              </a:buClr>
              <a:buSzPts val="1400"/>
              <a:defRPr/>
            </a:pPr>
            <a:r>
              <a:rPr lang="en-US" sz="2133" b="1" kern="0">
                <a:cs typeface="+mn-ea"/>
                <a:sym typeface="+mn-lt"/>
              </a:rPr>
              <a:t>Windows</a:t>
            </a:r>
            <a:endParaRPr lang="en-US" sz="2133" kern="0">
              <a:cs typeface="+mn-ea"/>
              <a:sym typeface="+mn-lt"/>
            </a:endParaRPr>
          </a:p>
        </p:txBody>
      </p:sp>
      <p:sp>
        <p:nvSpPr>
          <p:cNvPr id="3" name="標題 2">
            <a:extLst>
              <a:ext uri="{FF2B5EF4-FFF2-40B4-BE49-F238E27FC236}">
                <a16:creationId xmlns:a16="http://schemas.microsoft.com/office/drawing/2014/main" id="{19781F0C-9CE6-4598-9BA6-39FA959A489E}"/>
              </a:ext>
            </a:extLst>
          </p:cNvPr>
          <p:cNvSpPr>
            <a:spLocks noGrp="1"/>
          </p:cNvSpPr>
          <p:nvPr>
            <p:ph type="title"/>
          </p:nvPr>
        </p:nvSpPr>
        <p:spPr>
          <a:xfrm>
            <a:off x="1" y="96791"/>
            <a:ext cx="12192000" cy="1378562"/>
          </a:xfrm>
          <a:effectLst/>
        </p:spPr>
        <p:txBody>
          <a:bodyPr>
            <a:normAutofit/>
          </a:bodyPr>
          <a:lstStyle/>
          <a:p>
            <a:pPr algn="ctr"/>
            <a:r>
              <a:rPr lang="en-US" altLang="zh-TW" sz="4000" dirty="0">
                <a:solidFill>
                  <a:schemeClr val="bg2">
                    <a:lumMod val="10000"/>
                  </a:schemeClr>
                </a:solidFill>
                <a:latin typeface="+mn-lt"/>
                <a:ea typeface="+mn-ea"/>
                <a:cs typeface="+mn-ea"/>
                <a:sym typeface="+mn-lt"/>
              </a:rPr>
              <a:t>Backup or sync data at your choice</a:t>
            </a:r>
            <a:endParaRPr lang="zh-TW" altLang="en-US" sz="4000" dirty="0">
              <a:solidFill>
                <a:schemeClr val="bg2">
                  <a:lumMod val="10000"/>
                </a:schemeClr>
              </a:solidFill>
              <a:latin typeface="+mn-lt"/>
              <a:ea typeface="+mn-ea"/>
              <a:cs typeface="+mn-ea"/>
              <a:sym typeface="+mn-lt"/>
            </a:endParaRPr>
          </a:p>
        </p:txBody>
      </p:sp>
      <p:sp>
        <p:nvSpPr>
          <p:cNvPr id="18" name="Shape 317">
            <a:extLst>
              <a:ext uri="{FF2B5EF4-FFF2-40B4-BE49-F238E27FC236}">
                <a16:creationId xmlns:a16="http://schemas.microsoft.com/office/drawing/2014/main" id="{6F27D743-B0BB-4CBB-A3BB-A312E85F6C82}"/>
              </a:ext>
            </a:extLst>
          </p:cNvPr>
          <p:cNvSpPr/>
          <p:nvPr/>
        </p:nvSpPr>
        <p:spPr>
          <a:xfrm>
            <a:off x="6414294" y="5096630"/>
            <a:ext cx="2394716" cy="1336625"/>
          </a:xfrm>
          <a:prstGeom prst="rect">
            <a:avLst/>
          </a:prstGeom>
          <a:noFill/>
          <a:ln>
            <a:noFill/>
          </a:ln>
        </p:spPr>
        <p:txBody>
          <a:bodyPr spcFirstLastPara="1" wrap="square" lIns="121900" tIns="60933" rIns="121900" bIns="60933" anchor="t" anchorCtr="0">
            <a:noAutofit/>
          </a:bodyPr>
          <a:lstStyle/>
          <a:p>
            <a:pPr defTabSz="1219170">
              <a:buClr>
                <a:srgbClr val="000000"/>
              </a:buClr>
              <a:buSzPts val="1400"/>
              <a:defRPr/>
            </a:pPr>
            <a:r>
              <a:rPr lang="en-US" sz="2400" b="1" kern="0">
                <a:cs typeface="+mn-ea"/>
                <a:sym typeface="+mn-lt"/>
              </a:rPr>
              <a:t>Scheduled or real-time backup/sync </a:t>
            </a:r>
          </a:p>
        </p:txBody>
      </p:sp>
      <p:cxnSp>
        <p:nvCxnSpPr>
          <p:cNvPr id="5" name="直線單箭頭接點 4">
            <a:extLst>
              <a:ext uri="{FF2B5EF4-FFF2-40B4-BE49-F238E27FC236}">
                <a16:creationId xmlns:a16="http://schemas.microsoft.com/office/drawing/2014/main" id="{BFD94408-8BC7-4D10-BEDF-3C50D353A1B4}"/>
              </a:ext>
            </a:extLst>
          </p:cNvPr>
          <p:cNvCxnSpPr>
            <a:cxnSpLocks/>
          </p:cNvCxnSpPr>
          <p:nvPr/>
        </p:nvCxnSpPr>
        <p:spPr>
          <a:xfrm>
            <a:off x="3717015" y="4362895"/>
            <a:ext cx="2382348" cy="0"/>
          </a:xfrm>
          <a:prstGeom prst="straightConnector1">
            <a:avLst/>
          </a:prstGeom>
          <a:ln w="76200">
            <a:solidFill>
              <a:srgbClr val="D26604"/>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Shape 310">
            <a:extLst>
              <a:ext uri="{FF2B5EF4-FFF2-40B4-BE49-F238E27FC236}">
                <a16:creationId xmlns:a16="http://schemas.microsoft.com/office/drawing/2014/main" id="{A1793FFB-8569-C240-BA81-E6CE2EF245B6}"/>
              </a:ext>
            </a:extLst>
          </p:cNvPr>
          <p:cNvSpPr/>
          <p:nvPr/>
        </p:nvSpPr>
        <p:spPr>
          <a:xfrm>
            <a:off x="3717015" y="2580084"/>
            <a:ext cx="3105491" cy="410369"/>
          </a:xfrm>
          <a:prstGeom prst="rect">
            <a:avLst/>
          </a:prstGeom>
          <a:noFill/>
          <a:ln>
            <a:noFill/>
          </a:ln>
        </p:spPr>
        <p:txBody>
          <a:bodyPr spcFirstLastPara="1" wrap="square" lIns="121900" tIns="60933" rIns="121900" bIns="60933" anchor="t" anchorCtr="0">
            <a:noAutofit/>
          </a:bodyPr>
          <a:lstStyle/>
          <a:p>
            <a:pPr marL="241294" indent="-241294" defTabSz="1219170">
              <a:buClr>
                <a:srgbClr val="3E77AB"/>
              </a:buClr>
              <a:buSzPts val="1400"/>
              <a:buFont typeface="Wingdings" panose="05000000000000000000" pitchFamily="2" charset="2"/>
              <a:buChar char="l"/>
              <a:defRPr/>
            </a:pPr>
            <a:r>
              <a:rPr lang="en-US" sz="1867" b="1" kern="0">
                <a:cs typeface="+mn-ea"/>
                <a:sym typeface="+mn-lt"/>
              </a:rPr>
              <a:t>Time Machine</a:t>
            </a:r>
            <a:endParaRPr lang="en-US" sz="2400">
              <a:cs typeface="+mn-ea"/>
              <a:sym typeface="+mn-lt"/>
            </a:endParaRPr>
          </a:p>
          <a:p>
            <a:pPr marL="241294" indent="-241294" defTabSz="1219170">
              <a:buClr>
                <a:srgbClr val="3E77AB"/>
              </a:buClr>
              <a:buSzPts val="1400"/>
              <a:buFont typeface="Wingdings" panose="05000000000000000000" pitchFamily="2" charset="2"/>
              <a:buChar char="l"/>
              <a:defRPr/>
            </a:pPr>
            <a:r>
              <a:rPr lang="en-US" sz="1867" b="1" kern="0" err="1">
                <a:cs typeface="+mn-ea"/>
                <a:sym typeface="+mn-lt"/>
              </a:rPr>
              <a:t>Qsync</a:t>
            </a:r>
            <a:r>
              <a:rPr lang="en-US" sz="1867" b="1" kern="0">
                <a:cs typeface="+mn-ea"/>
                <a:sym typeface="+mn-lt"/>
              </a:rPr>
              <a:t> </a:t>
            </a:r>
            <a:endParaRPr lang="zh-TW" altLang="en-US" sz="1867" kern="0">
              <a:cs typeface="+mn-ea"/>
              <a:sym typeface="+mn-lt"/>
            </a:endParaRPr>
          </a:p>
        </p:txBody>
      </p:sp>
      <p:pic>
        <p:nvPicPr>
          <p:cNvPr id="27" name="圖片 26">
            <a:extLst>
              <a:ext uri="{FF2B5EF4-FFF2-40B4-BE49-F238E27FC236}">
                <a16:creationId xmlns:a16="http://schemas.microsoft.com/office/drawing/2014/main" id="{3ED6B077-3123-4864-A86E-C3E735BF2B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6601" y="3854702"/>
            <a:ext cx="6006932" cy="887020"/>
          </a:xfrm>
          <a:prstGeom prst="rect">
            <a:avLst/>
          </a:prstGeom>
        </p:spPr>
      </p:pic>
      <p:pic>
        <p:nvPicPr>
          <p:cNvPr id="28" name="圖片 27">
            <a:extLst>
              <a:ext uri="{FF2B5EF4-FFF2-40B4-BE49-F238E27FC236}">
                <a16:creationId xmlns:a16="http://schemas.microsoft.com/office/drawing/2014/main" id="{F002ED8D-EA33-459E-890A-17FF31C7228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25400" y="2576117"/>
            <a:ext cx="5101213" cy="3188825"/>
          </a:xfrm>
          <a:prstGeom prst="rect">
            <a:avLst/>
          </a:prstGeom>
        </p:spPr>
      </p:pic>
      <p:pic>
        <p:nvPicPr>
          <p:cNvPr id="24" name="圖片 4">
            <a:extLst>
              <a:ext uri="{FF2B5EF4-FFF2-40B4-BE49-F238E27FC236}">
                <a16:creationId xmlns:a16="http://schemas.microsoft.com/office/drawing/2014/main" id="{02DD843C-CEB4-40EE-BB2F-8B2A758834DC}"/>
              </a:ext>
            </a:extLst>
          </p:cNvPr>
          <p:cNvPicPr>
            <a:picLocks noChangeAspect="1"/>
          </p:cNvPicPr>
          <p:nvPr/>
        </p:nvPicPr>
        <p:blipFill>
          <a:blip r:embed="rId7" cstate="screen">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252995" y="1959940"/>
            <a:ext cx="5380929" cy="825327"/>
          </a:xfrm>
          <a:prstGeom prst="rect">
            <a:avLst/>
          </a:prstGeom>
        </p:spPr>
      </p:pic>
      <p:sp>
        <p:nvSpPr>
          <p:cNvPr id="25" name="Shape 308">
            <a:extLst>
              <a:ext uri="{FF2B5EF4-FFF2-40B4-BE49-F238E27FC236}">
                <a16:creationId xmlns:a16="http://schemas.microsoft.com/office/drawing/2014/main" id="{BA4A7189-B8F5-4698-A5A1-B56B56C846D2}"/>
              </a:ext>
            </a:extLst>
          </p:cNvPr>
          <p:cNvSpPr txBox="1">
            <a:spLocks/>
          </p:cNvSpPr>
          <p:nvPr/>
        </p:nvSpPr>
        <p:spPr>
          <a:xfrm>
            <a:off x="6323981" y="1939959"/>
            <a:ext cx="5777707" cy="737016"/>
          </a:xfrm>
          <a:prstGeom prst="rect">
            <a:avLst/>
          </a:prstGeom>
          <a:noFill/>
          <a:ln>
            <a:noFill/>
          </a:ln>
        </p:spPr>
        <p:txBody>
          <a:bodyPr spcFirstLastPara="1" wrap="square" lIns="121900" tIns="121900" rIns="121900" bIns="121900" anchor="t" anchorCtr="0">
            <a:noAutofit/>
          </a:bodyPr>
          <a:lstStyle/>
          <a:p>
            <a:pPr marL="533387" indent="-380990" defTabSz="1219170">
              <a:lnSpc>
                <a:spcPct val="115000"/>
              </a:lnSpc>
              <a:buClr>
                <a:srgbClr val="323232"/>
              </a:buClr>
              <a:buSzPts val="1800"/>
              <a:defRPr/>
            </a:pPr>
            <a:r>
              <a:rPr lang="en-US" altLang="zh-TW" sz="2400" b="1" kern="0">
                <a:solidFill>
                  <a:srgbClr val="FFFFFF"/>
                </a:solidFill>
                <a:cs typeface="+mn-ea"/>
                <a:sym typeface="+mn-lt"/>
              </a:rPr>
              <a:t>Protection against ransomware!</a:t>
            </a:r>
          </a:p>
        </p:txBody>
      </p:sp>
    </p:spTree>
    <p:extLst>
      <p:ext uri="{BB962C8B-B14F-4D97-AF65-F5344CB8AC3E}">
        <p14:creationId xmlns:p14="http://schemas.microsoft.com/office/powerpoint/2010/main" val="3545766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3" name="Shape 32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619827" y="1684469"/>
            <a:ext cx="7696200" cy="4216601"/>
          </a:xfrm>
          <a:prstGeom prst="rect">
            <a:avLst/>
          </a:prstGeom>
          <a:noFill/>
          <a:ln>
            <a:noFill/>
          </a:ln>
          <a:effectLst>
            <a:outerShdw blurRad="431800" dist="368300" dir="5760000" sx="106000" sy="106000" algn="ctr" rotWithShape="0">
              <a:srgbClr val="000000">
                <a:alpha val="34000"/>
              </a:srgbClr>
            </a:outerShdw>
          </a:effectLst>
        </p:spPr>
      </p:pic>
      <p:sp>
        <p:nvSpPr>
          <p:cNvPr id="322" name="Shape 322"/>
          <p:cNvSpPr txBox="1">
            <a:spLocks noGrp="1"/>
          </p:cNvSpPr>
          <p:nvPr>
            <p:ph type="title"/>
          </p:nvPr>
        </p:nvSpPr>
        <p:spPr>
          <a:xfrm>
            <a:off x="1" y="67916"/>
            <a:ext cx="12192000" cy="1378562"/>
          </a:xfrm>
          <a:prstGeom prst="rect">
            <a:avLst/>
          </a:prstGeom>
          <a:noFill/>
          <a:ln>
            <a:noFill/>
          </a:ln>
          <a:effectLst/>
        </p:spPr>
        <p:txBody>
          <a:bodyPr spcFirstLastPara="1" vert="horz" wrap="square" lIns="121900" tIns="121900" rIns="121900" bIns="121900" rtlCol="0" anchor="ctr" anchorCtr="0">
            <a:noAutofit/>
          </a:bodyPr>
          <a:lstStyle/>
          <a:p>
            <a:pPr algn="ctr">
              <a:lnSpc>
                <a:spcPct val="100000"/>
              </a:lnSpc>
              <a:spcBef>
                <a:spcPts val="0"/>
              </a:spcBef>
              <a:buClr>
                <a:schemeClr val="dk1"/>
              </a:buClr>
              <a:buSzPts val="3200"/>
            </a:pPr>
            <a:r>
              <a:rPr lang="en-US" altLang="zh-TW" dirty="0">
                <a:solidFill>
                  <a:schemeClr val="bg2">
                    <a:lumMod val="10000"/>
                  </a:schemeClr>
                </a:solidFill>
                <a:latin typeface="+mn-lt"/>
                <a:ea typeface="+mn-ea"/>
                <a:cs typeface="+mn-ea"/>
                <a:sym typeface="+mn-lt"/>
              </a:rPr>
              <a:t>Business-level snapshot</a:t>
            </a:r>
            <a:endParaRPr lang="zh-TW" altLang="en-US" dirty="0">
              <a:solidFill>
                <a:schemeClr val="bg2">
                  <a:lumMod val="10000"/>
                </a:schemeClr>
              </a:solidFill>
              <a:latin typeface="+mn-lt"/>
              <a:ea typeface="+mn-ea"/>
              <a:cs typeface="+mn-ea"/>
              <a:sym typeface="+mn-lt"/>
            </a:endParaRPr>
          </a:p>
        </p:txBody>
      </p:sp>
      <p:grpSp>
        <p:nvGrpSpPr>
          <p:cNvPr id="2" name="群組 1">
            <a:extLst>
              <a:ext uri="{FF2B5EF4-FFF2-40B4-BE49-F238E27FC236}">
                <a16:creationId xmlns:a16="http://schemas.microsoft.com/office/drawing/2014/main" id="{0A0D4517-7A96-4824-9985-EAB5677FB16A}"/>
              </a:ext>
            </a:extLst>
          </p:cNvPr>
          <p:cNvGrpSpPr/>
          <p:nvPr/>
        </p:nvGrpSpPr>
        <p:grpSpPr>
          <a:xfrm>
            <a:off x="1869108" y="4294061"/>
            <a:ext cx="2252464" cy="1778223"/>
            <a:chOff x="1306814" y="3370338"/>
            <a:chExt cx="1689348" cy="1333667"/>
          </a:xfrm>
        </p:grpSpPr>
        <p:sp>
          <p:nvSpPr>
            <p:cNvPr id="22" name="橢圓 21"/>
            <p:cNvSpPr/>
            <p:nvPr/>
          </p:nvSpPr>
          <p:spPr>
            <a:xfrm>
              <a:off x="1306814" y="3370338"/>
              <a:ext cx="1221430" cy="1221430"/>
            </a:xfrm>
            <a:prstGeom prst="ellipse">
              <a:avLst/>
            </a:prstGeom>
            <a:solidFill>
              <a:srgbClr val="0070C0"/>
            </a:solidFill>
            <a:ln w="19050"/>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defRPr/>
              </a:pPr>
              <a:endParaRPr lang="zh-TW" altLang="en-US" sz="1867" kern="0">
                <a:solidFill>
                  <a:srgbClr val="FFFFFF"/>
                </a:solidFill>
                <a:cs typeface="+mn-ea"/>
                <a:sym typeface="+mn-lt"/>
              </a:endParaRPr>
            </a:p>
          </p:txBody>
        </p:sp>
        <p:pic>
          <p:nvPicPr>
            <p:cNvPr id="21" name="Picture 3" descr="\\Marketing\Marketing\MarketingMaterials\DM\NAS\Software_Section_brochure\QNAP product icon_20170816-assets\Snapshot.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4537" y="3762380"/>
              <a:ext cx="941625" cy="941625"/>
            </a:xfrm>
            <a:prstGeom prst="rect">
              <a:avLst/>
            </a:prstGeom>
            <a:noFill/>
          </p:spPr>
        </p:pic>
        <p:sp>
          <p:nvSpPr>
            <p:cNvPr id="15" name="文字方塊 14"/>
            <p:cNvSpPr txBox="1"/>
            <p:nvPr/>
          </p:nvSpPr>
          <p:spPr>
            <a:xfrm>
              <a:off x="1521426" y="3662485"/>
              <a:ext cx="1043193" cy="300082"/>
            </a:xfrm>
            <a:prstGeom prst="rect">
              <a:avLst/>
            </a:prstGeom>
            <a:noFill/>
          </p:spPr>
          <p:txBody>
            <a:bodyPr wrap="square" rtlCol="0">
              <a:spAutoFit/>
            </a:bodyPr>
            <a:lstStyle/>
            <a:p>
              <a:pPr defTabSz="1219170">
                <a:lnSpc>
                  <a:spcPts val="2400"/>
                </a:lnSpc>
                <a:buClr>
                  <a:srgbClr val="000000"/>
                </a:buClr>
                <a:defRPr/>
              </a:pPr>
              <a:r>
                <a:rPr lang="en-US" altLang="zh-TW" sz="2400" b="1" kern="0">
                  <a:solidFill>
                    <a:srgbClr val="FFFFFF"/>
                  </a:solidFill>
                  <a:cs typeface="+mn-ea"/>
                  <a:sym typeface="+mn-lt"/>
                </a:rPr>
                <a:t>Best</a:t>
              </a:r>
              <a:endParaRPr lang="zh-TW" altLang="en-US" sz="2400" b="1" kern="0">
                <a:solidFill>
                  <a:srgbClr val="FFFFFF"/>
                </a:solidFill>
                <a:cs typeface="+mn-ea"/>
                <a:sym typeface="+mn-lt"/>
              </a:endParaRPr>
            </a:p>
          </p:txBody>
        </p:sp>
      </p:grpSp>
      <p:grpSp>
        <p:nvGrpSpPr>
          <p:cNvPr id="3" name="群組 2">
            <a:extLst>
              <a:ext uri="{FF2B5EF4-FFF2-40B4-BE49-F238E27FC236}">
                <a16:creationId xmlns:a16="http://schemas.microsoft.com/office/drawing/2014/main" id="{7F3DBAF1-6291-4094-9167-801E416E322C}"/>
              </a:ext>
            </a:extLst>
          </p:cNvPr>
          <p:cNvGrpSpPr/>
          <p:nvPr/>
        </p:nvGrpSpPr>
        <p:grpSpPr>
          <a:xfrm>
            <a:off x="621938" y="2389732"/>
            <a:ext cx="3648365" cy="1611309"/>
            <a:chOff x="353071" y="1379130"/>
            <a:chExt cx="2736274" cy="1208482"/>
          </a:xfrm>
          <a:effectLst>
            <a:outerShdw blurRad="50800" dist="38100" dir="2700000" algn="tl" rotWithShape="0">
              <a:prstClr val="black">
                <a:alpha val="40000"/>
              </a:prstClr>
            </a:outerShdw>
          </a:effectLst>
        </p:grpSpPr>
        <p:sp>
          <p:nvSpPr>
            <p:cNvPr id="31" name="矩形 21">
              <a:extLst>
                <a:ext uri="{FF2B5EF4-FFF2-40B4-BE49-F238E27FC236}">
                  <a16:creationId xmlns:a16="http://schemas.microsoft.com/office/drawing/2014/main" id="{784C5B3E-0D99-D148-9A7B-31CE0C81DEF4}"/>
                </a:ext>
              </a:extLst>
            </p:cNvPr>
            <p:cNvSpPr/>
            <p:nvPr/>
          </p:nvSpPr>
          <p:spPr>
            <a:xfrm>
              <a:off x="1997885" y="1379130"/>
              <a:ext cx="858539" cy="1208482"/>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TW" altLang="en-US" sz="1867" kern="0">
                <a:solidFill>
                  <a:srgbClr val="FFFFFF"/>
                </a:solidFill>
                <a:cs typeface="+mn-ea"/>
                <a:sym typeface="+mn-lt"/>
              </a:endParaRPr>
            </a:p>
          </p:txBody>
        </p:sp>
        <p:sp>
          <p:nvSpPr>
            <p:cNvPr id="32" name="Shape 326">
              <a:extLst>
                <a:ext uri="{FF2B5EF4-FFF2-40B4-BE49-F238E27FC236}">
                  <a16:creationId xmlns:a16="http://schemas.microsoft.com/office/drawing/2014/main" id="{0BA14ABA-6F7B-4D43-A13C-10B80ADF2B55}"/>
                </a:ext>
              </a:extLst>
            </p:cNvPr>
            <p:cNvSpPr/>
            <p:nvPr/>
          </p:nvSpPr>
          <p:spPr>
            <a:xfrm>
              <a:off x="429271" y="1393250"/>
              <a:ext cx="1548943" cy="1194362"/>
            </a:xfrm>
            <a:prstGeom prst="wedgeRectCallout">
              <a:avLst>
                <a:gd name="adj1" fmla="val -5727"/>
                <a:gd name="adj2" fmla="val 61451"/>
              </a:avLst>
            </a:prstGeom>
            <a:solidFill>
              <a:schemeClr val="tx1">
                <a:lumMod val="75000"/>
                <a:lumOff val="25000"/>
              </a:schemeClr>
            </a:solidFill>
            <a:ln/>
          </p:spPr>
          <p:style>
            <a:lnRef idx="3">
              <a:schemeClr val="lt1"/>
            </a:lnRef>
            <a:fillRef idx="1">
              <a:schemeClr val="accent4"/>
            </a:fillRef>
            <a:effectRef idx="1">
              <a:schemeClr val="accent4"/>
            </a:effectRef>
            <a:fontRef idx="minor">
              <a:schemeClr val="lt1"/>
            </a:fontRef>
          </p:style>
          <p:txBody>
            <a:bodyPr spcFirstLastPara="1" wrap="square" lIns="121900" tIns="60933" rIns="121900" bIns="60933" anchor="ctr" anchorCtr="0">
              <a:noAutofit/>
            </a:bodyPr>
            <a:lstStyle/>
            <a:p>
              <a:pPr algn="ctr" defTabSz="1219170">
                <a:buClr>
                  <a:srgbClr val="000000"/>
                </a:buClr>
                <a:buSzPts val="1400"/>
                <a:defRPr/>
              </a:pPr>
              <a:endParaRPr sz="1867" kern="0">
                <a:solidFill>
                  <a:srgbClr val="FFFFFF"/>
                </a:solidFill>
                <a:cs typeface="+mn-ea"/>
                <a:sym typeface="+mn-lt"/>
              </a:endParaRPr>
            </a:p>
          </p:txBody>
        </p:sp>
        <p:sp>
          <p:nvSpPr>
            <p:cNvPr id="33" name="Shape 327">
              <a:extLst>
                <a:ext uri="{FF2B5EF4-FFF2-40B4-BE49-F238E27FC236}">
                  <a16:creationId xmlns:a16="http://schemas.microsoft.com/office/drawing/2014/main" id="{728DEC9A-BA73-1646-A1D9-6ACCF99616C6}"/>
                </a:ext>
              </a:extLst>
            </p:cNvPr>
            <p:cNvSpPr txBox="1"/>
            <p:nvPr/>
          </p:nvSpPr>
          <p:spPr>
            <a:xfrm>
              <a:off x="531018" y="1913490"/>
              <a:ext cx="1359011" cy="501658"/>
            </a:xfrm>
            <a:prstGeom prst="rect">
              <a:avLst/>
            </a:prstGeom>
            <a:noFill/>
            <a:ln>
              <a:noFill/>
            </a:ln>
          </p:spPr>
          <p:txBody>
            <a:bodyPr spcFirstLastPara="1" wrap="square" lIns="121900" tIns="60933" rIns="121900" bIns="60933" anchor="t" anchorCtr="0">
              <a:noAutofit/>
            </a:bodyPr>
            <a:lstStyle/>
            <a:p>
              <a:pPr algn="ctr" defTabSz="1219170">
                <a:lnSpc>
                  <a:spcPct val="150000"/>
                </a:lnSpc>
                <a:buClr>
                  <a:srgbClr val="FFFFFF"/>
                </a:buClr>
                <a:buSzPts val="1600"/>
                <a:defRPr/>
              </a:pPr>
              <a:r>
                <a:rPr lang="en-US" sz="1867" b="1" kern="0">
                  <a:solidFill>
                    <a:srgbClr val="FFFFFF"/>
                  </a:solidFill>
                  <a:cs typeface="+mn-ea"/>
                  <a:sym typeface="+mn-lt"/>
                </a:rPr>
                <a:t>Snapshot # Volume/LUN</a:t>
              </a:r>
              <a:endParaRPr lang="zh-TW" altLang="en-US" sz="1867" b="1" kern="0">
                <a:solidFill>
                  <a:srgbClr val="FFFFFF"/>
                </a:solidFill>
                <a:cs typeface="+mn-ea"/>
                <a:sym typeface="+mn-lt"/>
              </a:endParaRPr>
            </a:p>
          </p:txBody>
        </p:sp>
        <p:sp>
          <p:nvSpPr>
            <p:cNvPr id="35" name="Shape 331">
              <a:extLst>
                <a:ext uri="{FF2B5EF4-FFF2-40B4-BE49-F238E27FC236}">
                  <a16:creationId xmlns:a16="http://schemas.microsoft.com/office/drawing/2014/main" id="{CE97B580-A6AE-DB40-BEF1-53CA3F94CEEC}"/>
                </a:ext>
              </a:extLst>
            </p:cNvPr>
            <p:cNvSpPr txBox="1"/>
            <p:nvPr/>
          </p:nvSpPr>
          <p:spPr>
            <a:xfrm>
              <a:off x="1711310" y="1934155"/>
              <a:ext cx="1359011" cy="448852"/>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2800"/>
                <a:defRPr/>
              </a:pPr>
              <a:endParaRPr sz="3733" b="1" kern="0">
                <a:solidFill>
                  <a:srgbClr val="323232">
                    <a:lumMod val="90000"/>
                    <a:lumOff val="10000"/>
                  </a:srgbClr>
                </a:solidFill>
                <a:cs typeface="+mn-ea"/>
                <a:sym typeface="+mn-lt"/>
              </a:endParaRPr>
            </a:p>
          </p:txBody>
        </p:sp>
        <p:sp>
          <p:nvSpPr>
            <p:cNvPr id="36" name="Shape 332">
              <a:extLst>
                <a:ext uri="{FF2B5EF4-FFF2-40B4-BE49-F238E27FC236}">
                  <a16:creationId xmlns:a16="http://schemas.microsoft.com/office/drawing/2014/main" id="{B2F73BD0-FC5B-3F4D-8EFB-EEE44EB4FA10}"/>
                </a:ext>
              </a:extLst>
            </p:cNvPr>
            <p:cNvSpPr txBox="1"/>
            <p:nvPr/>
          </p:nvSpPr>
          <p:spPr>
            <a:xfrm>
              <a:off x="510168" y="1387807"/>
              <a:ext cx="1359011" cy="501658"/>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1600"/>
                <a:defRPr/>
              </a:pPr>
              <a:r>
                <a:rPr lang="en-US" sz="1867" b="1" kern="0">
                  <a:solidFill>
                    <a:srgbClr val="FFFFFF"/>
                  </a:solidFill>
                  <a:cs typeface="+mn-ea"/>
                  <a:sym typeface="+mn-lt"/>
                </a:rPr>
                <a:t>Snapshot # per NAS</a:t>
              </a:r>
            </a:p>
          </p:txBody>
        </p:sp>
        <p:sp>
          <p:nvSpPr>
            <p:cNvPr id="37" name="Shape 328">
              <a:extLst>
                <a:ext uri="{FF2B5EF4-FFF2-40B4-BE49-F238E27FC236}">
                  <a16:creationId xmlns:a16="http://schemas.microsoft.com/office/drawing/2014/main" id="{CC218F56-3C28-5641-8836-7C9F4EED34EF}"/>
                </a:ext>
              </a:extLst>
            </p:cNvPr>
            <p:cNvSpPr txBox="1"/>
            <p:nvPr/>
          </p:nvSpPr>
          <p:spPr>
            <a:xfrm>
              <a:off x="353071" y="1672648"/>
              <a:ext cx="2576819" cy="290434"/>
            </a:xfrm>
            <a:prstGeom prst="rect">
              <a:avLst/>
            </a:prstGeom>
            <a:noFill/>
            <a:ln>
              <a:noFill/>
            </a:ln>
          </p:spPr>
          <p:txBody>
            <a:bodyPr spcFirstLastPara="1" wrap="square" lIns="121900" tIns="60933" rIns="121900" bIns="60933" anchor="t" anchorCtr="0">
              <a:noAutofit/>
            </a:bodyPr>
            <a:lstStyle/>
            <a:p>
              <a:pPr defTabSz="1219170">
                <a:lnSpc>
                  <a:spcPts val="3733"/>
                </a:lnSpc>
                <a:buClr>
                  <a:srgbClr val="FFFFFF"/>
                </a:buClr>
                <a:buSzPts val="1600"/>
                <a:defRPr/>
              </a:pPr>
              <a:r>
                <a:rPr lang="en-US" sz="2133" b="1" kern="0">
                  <a:solidFill>
                    <a:srgbClr val="FFFFFF"/>
                  </a:solidFill>
                  <a:cs typeface="+mn-ea"/>
                  <a:sym typeface="+mn-lt"/>
                </a:rPr>
                <a:t>-------------------------------------------</a:t>
              </a:r>
              <a:r>
                <a:rPr lang="en-US" altLang="zh-TW" sz="2133" b="1" kern="0">
                  <a:solidFill>
                    <a:srgbClr val="FFFFFF"/>
                  </a:solidFill>
                  <a:cs typeface="+mn-ea"/>
                  <a:sym typeface="+mn-lt"/>
                </a:rPr>
                <a:t>-</a:t>
              </a:r>
              <a:r>
                <a:rPr lang="en-US" sz="2133" b="1" kern="0">
                  <a:solidFill>
                    <a:srgbClr val="FFFFFF"/>
                  </a:solidFill>
                  <a:cs typeface="+mn-ea"/>
                  <a:sym typeface="+mn-lt"/>
                </a:rPr>
                <a:t>-------------</a:t>
              </a:r>
              <a:endParaRPr sz="2133" b="1" kern="0">
                <a:solidFill>
                  <a:srgbClr val="FFFFFF"/>
                </a:solidFill>
                <a:cs typeface="+mn-ea"/>
                <a:sym typeface="+mn-lt"/>
              </a:endParaRPr>
            </a:p>
          </p:txBody>
        </p:sp>
        <p:sp>
          <p:nvSpPr>
            <p:cNvPr id="38" name="Shape 330">
              <a:extLst>
                <a:ext uri="{FF2B5EF4-FFF2-40B4-BE49-F238E27FC236}">
                  <a16:creationId xmlns:a16="http://schemas.microsoft.com/office/drawing/2014/main" id="{31EECA48-E152-F24C-A272-BD4A49DAF462}"/>
                </a:ext>
              </a:extLst>
            </p:cNvPr>
            <p:cNvSpPr txBox="1"/>
            <p:nvPr/>
          </p:nvSpPr>
          <p:spPr>
            <a:xfrm>
              <a:off x="1727973" y="1419930"/>
              <a:ext cx="1359011" cy="448852"/>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2800"/>
                <a:defRPr/>
              </a:pPr>
              <a:r>
                <a:rPr lang="en-US" altLang="zh-TW" sz="3733" b="1" kern="0">
                  <a:solidFill>
                    <a:srgbClr val="323232">
                      <a:lumMod val="90000"/>
                      <a:lumOff val="10000"/>
                    </a:srgbClr>
                  </a:solidFill>
                  <a:cs typeface="+mn-ea"/>
                  <a:sym typeface="+mn-lt"/>
                </a:rPr>
                <a:t>1024</a:t>
              </a:r>
              <a:endParaRPr sz="3733" b="1" kern="0">
                <a:solidFill>
                  <a:srgbClr val="323232">
                    <a:lumMod val="90000"/>
                    <a:lumOff val="10000"/>
                  </a:srgbClr>
                </a:solidFill>
                <a:cs typeface="+mn-ea"/>
                <a:sym typeface="+mn-lt"/>
              </a:endParaRPr>
            </a:p>
          </p:txBody>
        </p:sp>
        <p:sp>
          <p:nvSpPr>
            <p:cNvPr id="39" name="Shape 330">
              <a:extLst>
                <a:ext uri="{FF2B5EF4-FFF2-40B4-BE49-F238E27FC236}">
                  <a16:creationId xmlns:a16="http://schemas.microsoft.com/office/drawing/2014/main" id="{1CEE1F04-2F23-0849-A736-3CBA1F0B2CC0}"/>
                </a:ext>
              </a:extLst>
            </p:cNvPr>
            <p:cNvSpPr txBox="1"/>
            <p:nvPr/>
          </p:nvSpPr>
          <p:spPr>
            <a:xfrm>
              <a:off x="1730334" y="2011422"/>
              <a:ext cx="1359011" cy="448852"/>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2800"/>
                <a:defRPr/>
              </a:pPr>
              <a:r>
                <a:rPr lang="en-US" sz="3733" b="1" kern="0">
                  <a:solidFill>
                    <a:srgbClr val="323232">
                      <a:lumMod val="90000"/>
                      <a:lumOff val="10000"/>
                    </a:srgbClr>
                  </a:solidFill>
                  <a:cs typeface="+mn-ea"/>
                  <a:sym typeface="+mn-lt"/>
                </a:rPr>
                <a:t>256</a:t>
              </a:r>
              <a:endParaRPr sz="3733" b="1" kern="0">
                <a:solidFill>
                  <a:srgbClr val="323232">
                    <a:lumMod val="90000"/>
                    <a:lumOff val="10000"/>
                  </a:srgbClr>
                </a:solidFill>
                <a:cs typeface="+mn-ea"/>
                <a:sym typeface="+mn-lt"/>
              </a:endParaRPr>
            </a:p>
          </p:txBody>
        </p:sp>
      </p:grpSp>
      <p:pic>
        <p:nvPicPr>
          <p:cNvPr id="7" name="圖片 6">
            <a:extLst>
              <a:ext uri="{FF2B5EF4-FFF2-40B4-BE49-F238E27FC236}">
                <a16:creationId xmlns:a16="http://schemas.microsoft.com/office/drawing/2014/main" id="{DE9DCFE4-851F-49D3-A4AA-76F55D6B7A2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12551" y="6059341"/>
            <a:ext cx="8203575" cy="887020"/>
          </a:xfrm>
          <a:prstGeom prst="rect">
            <a:avLst/>
          </a:prstGeom>
        </p:spPr>
      </p:pic>
      <p:sp>
        <p:nvSpPr>
          <p:cNvPr id="19" name="文字方塊 18">
            <a:extLst>
              <a:ext uri="{FF2B5EF4-FFF2-40B4-BE49-F238E27FC236}">
                <a16:creationId xmlns:a16="http://schemas.microsoft.com/office/drawing/2014/main" id="{53E0DE57-95CF-40CC-9E64-B649A28DD63E}"/>
              </a:ext>
            </a:extLst>
          </p:cNvPr>
          <p:cNvSpPr txBox="1"/>
          <p:nvPr/>
        </p:nvSpPr>
        <p:spPr>
          <a:xfrm>
            <a:off x="1915127" y="5056325"/>
            <a:ext cx="1390924" cy="400110"/>
          </a:xfrm>
          <a:prstGeom prst="rect">
            <a:avLst/>
          </a:prstGeom>
          <a:noFill/>
        </p:spPr>
        <p:txBody>
          <a:bodyPr wrap="square" rtlCol="0">
            <a:spAutoFit/>
          </a:bodyPr>
          <a:lstStyle/>
          <a:p>
            <a:pPr defTabSz="1219170">
              <a:lnSpc>
                <a:spcPts val="2400"/>
              </a:lnSpc>
              <a:buClr>
                <a:srgbClr val="000000"/>
              </a:buClr>
              <a:defRPr/>
            </a:pPr>
            <a:r>
              <a:rPr lang="en-US" altLang="zh-TW" sz="2000" b="1" kern="0">
                <a:solidFill>
                  <a:srgbClr val="FFFFFF"/>
                </a:solidFill>
                <a:cs typeface="+mn-ea"/>
                <a:sym typeface="+mn-lt"/>
              </a:rPr>
              <a:t>choice!</a:t>
            </a:r>
            <a:endParaRPr lang="zh-TW" altLang="en-US" sz="2000" b="1" kern="0">
              <a:solidFill>
                <a:srgbClr val="FFFFFF"/>
              </a:solidFill>
              <a:cs typeface="+mn-ea"/>
              <a:sym typeface="+mn-lt"/>
            </a:endParaRPr>
          </a:p>
        </p:txBody>
      </p:sp>
      <p:pic>
        <p:nvPicPr>
          <p:cNvPr id="23" name="圖片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87951" y="4174934"/>
            <a:ext cx="5775842" cy="3610543"/>
          </a:xfrm>
          <a:prstGeom prst="rect">
            <a:avLst/>
          </a:prstGeom>
        </p:spPr>
      </p:pic>
    </p:spTree>
    <p:extLst>
      <p:ext uri="{BB962C8B-B14F-4D97-AF65-F5344CB8AC3E}">
        <p14:creationId xmlns:p14="http://schemas.microsoft.com/office/powerpoint/2010/main" val="1258935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1" y="96791"/>
            <a:ext cx="12192000" cy="1378562"/>
          </a:xfrm>
          <a:prstGeom prst="rect">
            <a:avLst/>
          </a:prstGeom>
          <a:effectLst/>
        </p:spPr>
        <p:txBody>
          <a:bodyPr spcFirstLastPara="1" vert="horz" wrap="square" lIns="121900" tIns="121900" rIns="121900" bIns="121900" rtlCol="0" anchor="ctr" anchorCtr="0">
            <a:noAutofit/>
          </a:bodyPr>
          <a:lstStyle/>
          <a:p>
            <a:pPr lvl="0" algn="ctr"/>
            <a:r>
              <a:rPr lang="en-US" altLang="zh-TW" dirty="0">
                <a:solidFill>
                  <a:schemeClr val="bg2">
                    <a:lumMod val="10000"/>
                  </a:schemeClr>
                </a:solidFill>
                <a:latin typeface="+mn-lt"/>
                <a:ea typeface="+mn-ea"/>
                <a:cs typeface="+mn-ea"/>
                <a:sym typeface="+mn-lt"/>
              </a:rPr>
              <a:t>Backup the NAS data</a:t>
            </a:r>
            <a:endParaRPr lang="zh-TW" altLang="en-US" dirty="0">
              <a:solidFill>
                <a:schemeClr val="bg2">
                  <a:lumMod val="10000"/>
                </a:schemeClr>
              </a:solidFill>
              <a:latin typeface="+mn-lt"/>
              <a:ea typeface="+mn-ea"/>
              <a:cs typeface="+mn-ea"/>
              <a:sym typeface="+mn-lt"/>
            </a:endParaRPr>
          </a:p>
        </p:txBody>
      </p:sp>
      <p:sp>
        <p:nvSpPr>
          <p:cNvPr id="427" name="Shape 427"/>
          <p:cNvSpPr txBox="1"/>
          <p:nvPr/>
        </p:nvSpPr>
        <p:spPr>
          <a:xfrm>
            <a:off x="1823132" y="2133038"/>
            <a:ext cx="5826537" cy="897100"/>
          </a:xfrm>
          <a:prstGeom prst="rect">
            <a:avLst/>
          </a:prstGeom>
          <a:noFill/>
          <a:ln>
            <a:noFill/>
          </a:ln>
        </p:spPr>
        <p:txBody>
          <a:bodyPr spcFirstLastPara="1" wrap="square" lIns="121900" tIns="121900" rIns="121900" bIns="121900" anchor="t" anchorCtr="0">
            <a:noAutofit/>
          </a:bodyPr>
          <a:lstStyle/>
          <a:p>
            <a:pPr indent="1236102" defTabSz="1219170" rtl="1">
              <a:buClr>
                <a:srgbClr val="000000"/>
              </a:buClr>
              <a:buSzPts val="1100"/>
              <a:defRPr/>
            </a:pPr>
            <a:r>
              <a:rPr lang="en-US" sz="3200" b="1" kern="0">
                <a:cs typeface="+mn-ea"/>
                <a:sym typeface="+mn-lt"/>
              </a:rPr>
              <a:t>Hybrid Backup Sync </a:t>
            </a:r>
            <a:endParaRPr sz="3200" b="1" kern="0">
              <a:cs typeface="+mn-ea"/>
              <a:sym typeface="+mn-lt"/>
            </a:endParaRPr>
          </a:p>
        </p:txBody>
      </p:sp>
      <p:pic>
        <p:nvPicPr>
          <p:cNvPr id="2" name="圖片 1">
            <a:extLst>
              <a:ext uri="{FF2B5EF4-FFF2-40B4-BE49-F238E27FC236}">
                <a16:creationId xmlns:a16="http://schemas.microsoft.com/office/drawing/2014/main" id="{956D0A68-7CBD-428C-B00B-F2E6250D30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6221" y="1700381"/>
            <a:ext cx="4913777" cy="4909104"/>
          </a:xfrm>
          <a:prstGeom prst="rect">
            <a:avLst/>
          </a:prstGeom>
        </p:spPr>
      </p:pic>
      <p:sp>
        <p:nvSpPr>
          <p:cNvPr id="9" name="Shape 826"/>
          <p:cNvSpPr txBox="1"/>
          <p:nvPr/>
        </p:nvSpPr>
        <p:spPr>
          <a:xfrm>
            <a:off x="6716221" y="4852332"/>
            <a:ext cx="2857537" cy="806449"/>
          </a:xfrm>
          <a:prstGeom prst="rect">
            <a:avLst/>
          </a:prstGeom>
          <a:noFill/>
          <a:ln>
            <a:noFill/>
          </a:ln>
        </p:spPr>
        <p:txBody>
          <a:bodyPr wrap="square" lIns="121900" tIns="60933" rIns="121900" bIns="60933" anchor="t" anchorCtr="0">
            <a:noAutofit/>
          </a:bodyPr>
          <a:lstStyle/>
          <a:p>
            <a:pPr indent="-270927" algn="ctr" defTabSz="1219170">
              <a:buClr>
                <a:srgbClr val="FFFFFF"/>
              </a:buClr>
              <a:buSzPct val="100000"/>
              <a:defRPr/>
            </a:pPr>
            <a:r>
              <a:rPr lang="en-US" altLang="zh-TW" sz="4267" b="1" kern="0">
                <a:solidFill>
                  <a:srgbClr val="FFFFFF"/>
                </a:solidFill>
                <a:effectLst>
                  <a:outerShdw blurRad="50800" dist="38100" dir="2700000" algn="tl" rotWithShape="0">
                    <a:prstClr val="black">
                      <a:alpha val="40000"/>
                    </a:prstClr>
                  </a:outerShdw>
                </a:effectLst>
                <a:cs typeface="+mn-ea"/>
                <a:sym typeface="+mn-lt"/>
              </a:rPr>
              <a:t>Cloud</a:t>
            </a:r>
            <a:endParaRPr lang="zh-TW" altLang="en-US" sz="4267" b="1" kern="0">
              <a:solidFill>
                <a:srgbClr val="FFFFFF"/>
              </a:solidFill>
              <a:effectLst>
                <a:outerShdw blurRad="50800" dist="38100" dir="2700000" algn="tl" rotWithShape="0">
                  <a:prstClr val="black">
                    <a:alpha val="40000"/>
                  </a:prstClr>
                </a:outerShdw>
              </a:effectLst>
              <a:cs typeface="+mn-ea"/>
              <a:sym typeface="+mn-lt"/>
            </a:endParaRPr>
          </a:p>
        </p:txBody>
      </p:sp>
      <p:sp>
        <p:nvSpPr>
          <p:cNvPr id="10" name="Shape 827"/>
          <p:cNvSpPr txBox="1"/>
          <p:nvPr/>
        </p:nvSpPr>
        <p:spPr>
          <a:xfrm>
            <a:off x="9053208" y="3555604"/>
            <a:ext cx="2857537" cy="806449"/>
          </a:xfrm>
          <a:prstGeom prst="rect">
            <a:avLst/>
          </a:prstGeom>
          <a:noFill/>
          <a:ln>
            <a:noFill/>
          </a:ln>
        </p:spPr>
        <p:txBody>
          <a:bodyPr wrap="square" lIns="121900" tIns="60933" rIns="121900" bIns="60933" anchor="t" anchorCtr="0">
            <a:noAutofit/>
          </a:bodyPr>
          <a:lstStyle/>
          <a:p>
            <a:pPr indent="-270927" algn="ctr" defTabSz="1219170">
              <a:buClr>
                <a:srgbClr val="FFFFFF"/>
              </a:buClr>
              <a:buSzPct val="100000"/>
              <a:defRPr/>
            </a:pPr>
            <a:r>
              <a:rPr lang="en-US" altLang="zh-TW" sz="4267" b="1" kern="0">
                <a:solidFill>
                  <a:srgbClr val="FFFFFF"/>
                </a:solidFill>
                <a:effectLst>
                  <a:outerShdw blurRad="50800" dist="38100" dir="2700000" algn="tl" rotWithShape="0">
                    <a:prstClr val="black">
                      <a:alpha val="40000"/>
                    </a:prstClr>
                  </a:outerShdw>
                </a:effectLst>
                <a:cs typeface="+mn-ea"/>
                <a:sym typeface="+mn-lt"/>
              </a:rPr>
              <a:t>Local</a:t>
            </a:r>
            <a:endParaRPr lang="zh-TW" altLang="en-US" sz="4267" b="1" kern="0">
              <a:solidFill>
                <a:srgbClr val="FFFFFF"/>
              </a:solidFill>
              <a:effectLst>
                <a:outerShdw blurRad="50800" dist="38100" dir="2700000" algn="tl" rotWithShape="0">
                  <a:prstClr val="black">
                    <a:alpha val="40000"/>
                  </a:prstClr>
                </a:outerShdw>
              </a:effectLst>
              <a:cs typeface="+mn-ea"/>
              <a:sym typeface="+mn-lt"/>
            </a:endParaRPr>
          </a:p>
        </p:txBody>
      </p:sp>
      <p:sp>
        <p:nvSpPr>
          <p:cNvPr id="11" name="Shape 828"/>
          <p:cNvSpPr txBox="1"/>
          <p:nvPr/>
        </p:nvSpPr>
        <p:spPr>
          <a:xfrm>
            <a:off x="7840338" y="1994998"/>
            <a:ext cx="2857537" cy="806449"/>
          </a:xfrm>
          <a:prstGeom prst="rect">
            <a:avLst/>
          </a:prstGeom>
          <a:noFill/>
          <a:ln>
            <a:noFill/>
          </a:ln>
        </p:spPr>
        <p:txBody>
          <a:bodyPr wrap="square" lIns="121900" tIns="60933" rIns="121900" bIns="60933" anchor="t" anchorCtr="0">
            <a:noAutofit/>
          </a:bodyPr>
          <a:lstStyle/>
          <a:p>
            <a:pPr indent="-270927" algn="ctr" defTabSz="1219170">
              <a:buClr>
                <a:srgbClr val="FFFFFF"/>
              </a:buClr>
              <a:buSzPct val="100000"/>
              <a:defRPr/>
            </a:pPr>
            <a:r>
              <a:rPr lang="en-US" altLang="zh-TW" sz="4267" b="1" kern="0">
                <a:solidFill>
                  <a:srgbClr val="FFFFFF"/>
                </a:solidFill>
                <a:effectLst>
                  <a:outerShdw blurRad="50800" dist="38100" dir="2700000" algn="tl" rotWithShape="0">
                    <a:prstClr val="black">
                      <a:alpha val="40000"/>
                    </a:prstClr>
                  </a:outerShdw>
                </a:effectLst>
                <a:cs typeface="+mn-ea"/>
                <a:sym typeface="+mn-lt"/>
              </a:rPr>
              <a:t>Remote</a:t>
            </a:r>
            <a:endParaRPr lang="zh-TW" altLang="en-US" sz="4267" b="1" kern="0">
              <a:solidFill>
                <a:srgbClr val="FFFFFF"/>
              </a:solidFill>
              <a:effectLst>
                <a:outerShdw blurRad="50800" dist="38100" dir="2700000" algn="tl" rotWithShape="0">
                  <a:prstClr val="black">
                    <a:alpha val="40000"/>
                  </a:prstClr>
                </a:outerShdw>
              </a:effectLst>
              <a:cs typeface="+mn-ea"/>
              <a:sym typeface="+mn-lt"/>
            </a:endParaRPr>
          </a:p>
        </p:txBody>
      </p:sp>
      <p:pic>
        <p:nvPicPr>
          <p:cNvPr id="20" name="Shape 837" descr="P3-2-3.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840685" y="4270421"/>
            <a:ext cx="1488161" cy="1760168"/>
          </a:xfrm>
          <a:prstGeom prst="rect">
            <a:avLst/>
          </a:prstGeom>
          <a:noFill/>
          <a:ln>
            <a:noFill/>
          </a:ln>
        </p:spPr>
      </p:pic>
      <p:pic>
        <p:nvPicPr>
          <p:cNvPr id="23" name="Shape 837" descr="P3-2-3.png">
            <a:extLst>
              <a:ext uri="{FF2B5EF4-FFF2-40B4-BE49-F238E27FC236}">
                <a16:creationId xmlns:a16="http://schemas.microsoft.com/office/drawing/2014/main" id="{EB103544-2B0C-46D5-8321-4C99D4F2396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109865" y="4284907"/>
            <a:ext cx="1488161" cy="1143264"/>
          </a:xfrm>
          <a:prstGeom prst="rect">
            <a:avLst/>
          </a:prstGeom>
          <a:noFill/>
          <a:ln>
            <a:noFill/>
          </a:ln>
        </p:spPr>
      </p:pic>
      <p:pic>
        <p:nvPicPr>
          <p:cNvPr id="3" name="圖形 2">
            <a:extLst>
              <a:ext uri="{FF2B5EF4-FFF2-40B4-BE49-F238E27FC236}">
                <a16:creationId xmlns:a16="http://schemas.microsoft.com/office/drawing/2014/main" id="{B01F472E-B597-44E5-9DE3-9F8259F7D7D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807517" y="5465058"/>
            <a:ext cx="301036" cy="541865"/>
          </a:xfrm>
          <a:prstGeom prst="rect">
            <a:avLst/>
          </a:prstGeom>
        </p:spPr>
      </p:pic>
      <p:pic>
        <p:nvPicPr>
          <p:cNvPr id="18" name="Shape 838" descr="P3-2-2.png">
            <a:extLst>
              <a:ext uri="{FF2B5EF4-FFF2-40B4-BE49-F238E27FC236}">
                <a16:creationId xmlns:a16="http://schemas.microsoft.com/office/drawing/2014/main" id="{5700FCE7-A476-4FA3-95CF-BB6C664B5FF3}"/>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l="55038"/>
          <a:stretch/>
        </p:blipFill>
        <p:spPr>
          <a:xfrm>
            <a:off x="7670800" y="2787366"/>
            <a:ext cx="1101661" cy="1037449"/>
          </a:xfrm>
          <a:prstGeom prst="rect">
            <a:avLst/>
          </a:prstGeom>
          <a:noFill/>
          <a:ln>
            <a:noFill/>
          </a:ln>
        </p:spPr>
      </p:pic>
      <p:pic>
        <p:nvPicPr>
          <p:cNvPr id="19" name="Shape 838" descr="P3-2-2.png">
            <a:extLst>
              <a:ext uri="{FF2B5EF4-FFF2-40B4-BE49-F238E27FC236}">
                <a16:creationId xmlns:a16="http://schemas.microsoft.com/office/drawing/2014/main" id="{F17CBDBE-38D4-4143-B48D-9EA73209D297}"/>
              </a:ext>
            </a:extLst>
          </p:cNvPr>
          <p:cNvPicPr preferRelativeResize="0"/>
          <p:nvPr/>
        </p:nvPicPr>
        <p:blipFill rotWithShape="1">
          <a:blip r:embed="rId9" cstate="print">
            <a:alphaModFix/>
            <a:duotone>
              <a:schemeClr val="accent4">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6944257" y="2753673"/>
            <a:ext cx="704179" cy="1037449"/>
          </a:xfrm>
          <a:prstGeom prst="rect">
            <a:avLst/>
          </a:prstGeom>
          <a:noFill/>
          <a:ln>
            <a:noFill/>
          </a:ln>
        </p:spPr>
      </p:pic>
      <p:pic>
        <p:nvPicPr>
          <p:cNvPr id="24" name="Shape 838" descr="P3-2-2.png">
            <a:extLst>
              <a:ext uri="{FF2B5EF4-FFF2-40B4-BE49-F238E27FC236}">
                <a16:creationId xmlns:a16="http://schemas.microsoft.com/office/drawing/2014/main" id="{74D099AD-E4A7-46C6-B85E-DBD42EE11123}"/>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r="76085"/>
          <a:stretch/>
        </p:blipFill>
        <p:spPr>
          <a:xfrm>
            <a:off x="6322241" y="2769477"/>
            <a:ext cx="585975" cy="1037449"/>
          </a:xfrm>
          <a:prstGeom prst="rect">
            <a:avLst/>
          </a:prstGeom>
          <a:noFill/>
          <a:ln>
            <a:noFill/>
          </a:ln>
        </p:spPr>
      </p:pic>
      <p:pic>
        <p:nvPicPr>
          <p:cNvPr id="34" name="Shape 839" descr="P3-2-1.png">
            <a:extLst>
              <a:ext uri="{FF2B5EF4-FFF2-40B4-BE49-F238E27FC236}">
                <a16:creationId xmlns:a16="http://schemas.microsoft.com/office/drawing/2014/main" id="{F23B4AC6-EC3C-4895-9CCD-5987CABE38BC}"/>
              </a:ext>
            </a:extLst>
          </p:cNvPr>
          <p:cNvPicPr preferRelativeResize="0"/>
          <p:nvPr/>
        </p:nvPicPr>
        <p:blipFill rotWithShape="1">
          <a:blip r:embed="rId11" cstate="screen">
            <a:alphaModFix/>
            <a:duotone>
              <a:prstClr val="black"/>
              <a:srgbClr val="D9C3A5">
                <a:tint val="50000"/>
                <a:satMod val="180000"/>
              </a:srgbClr>
            </a:duotone>
            <a:extLst>
              <a:ext uri="{28A0092B-C50C-407E-A947-70E740481C1C}">
                <a14:useLocalDpi xmlns:a14="http://schemas.microsoft.com/office/drawing/2010/main"/>
              </a:ext>
            </a:extLst>
          </a:blip>
          <a:srcRect/>
          <a:stretch/>
        </p:blipFill>
        <p:spPr>
          <a:xfrm flipH="1">
            <a:off x="10481975" y="5770375"/>
            <a:ext cx="905576" cy="1075659"/>
          </a:xfrm>
          <a:prstGeom prst="rect">
            <a:avLst/>
          </a:prstGeom>
          <a:noFill/>
          <a:ln>
            <a:noFill/>
          </a:ln>
        </p:spPr>
      </p:pic>
      <p:pic>
        <p:nvPicPr>
          <p:cNvPr id="22" name="Shape 426">
            <a:extLst>
              <a:ext uri="{FF2B5EF4-FFF2-40B4-BE49-F238E27FC236}">
                <a16:creationId xmlns:a16="http://schemas.microsoft.com/office/drawing/2014/main" id="{F28F9034-B8AC-4DEA-9A11-F80793ED326D}"/>
              </a:ext>
            </a:extLst>
          </p:cNvPr>
          <p:cNvPicPr preferRelativeResize="0"/>
          <p:nvPr/>
        </p:nvPicPr>
        <p:blipFill>
          <a:blip r:embed="rId12" cstate="screen">
            <a:extLst>
              <a:ext uri="{28A0092B-C50C-407E-A947-70E740481C1C}">
                <a14:useLocalDpi xmlns:a14="http://schemas.microsoft.com/office/drawing/2010/main"/>
              </a:ext>
            </a:extLst>
          </a:blip>
          <a:stretch>
            <a:fillRect/>
          </a:stretch>
        </p:blipFill>
        <p:spPr>
          <a:xfrm>
            <a:off x="598256" y="1938501"/>
            <a:ext cx="1132340" cy="1132340"/>
          </a:xfrm>
          <a:prstGeom prst="rect">
            <a:avLst/>
          </a:prstGeom>
          <a:noFill/>
          <a:ln>
            <a:noFill/>
          </a:ln>
          <a:effectLst>
            <a:outerShdw blurRad="431800" dist="368300" dir="5760000" algn="ctr" rotWithShape="0">
              <a:srgbClr val="000000">
                <a:alpha val="34000"/>
              </a:srgbClr>
            </a:outerShdw>
          </a:effectLst>
        </p:spPr>
      </p:pic>
      <p:pic>
        <p:nvPicPr>
          <p:cNvPr id="25" name="圖片 24">
            <a:extLst>
              <a:ext uri="{FF2B5EF4-FFF2-40B4-BE49-F238E27FC236}">
                <a16:creationId xmlns:a16="http://schemas.microsoft.com/office/drawing/2014/main" id="{303253EB-BE85-4917-8B8C-8FCA83442A49}"/>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62767" y="4846063"/>
            <a:ext cx="6006932" cy="887020"/>
          </a:xfrm>
          <a:prstGeom prst="rect">
            <a:avLst/>
          </a:prstGeom>
        </p:spPr>
      </p:pic>
      <p:pic>
        <p:nvPicPr>
          <p:cNvPr id="26" name="圖片 25">
            <a:extLst>
              <a:ext uri="{FF2B5EF4-FFF2-40B4-BE49-F238E27FC236}">
                <a16:creationId xmlns:a16="http://schemas.microsoft.com/office/drawing/2014/main" id="{E648C838-B1C9-4C21-A049-070E08CB07F0}"/>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t="32647" b="33223"/>
          <a:stretch/>
        </p:blipFill>
        <p:spPr>
          <a:xfrm>
            <a:off x="560677" y="4504267"/>
            <a:ext cx="4960561" cy="1058334"/>
          </a:xfrm>
          <a:prstGeom prst="rect">
            <a:avLst/>
          </a:prstGeom>
        </p:spPr>
      </p:pic>
      <p:sp>
        <p:nvSpPr>
          <p:cNvPr id="27" name="Google Shape;158;p22">
            <a:extLst>
              <a:ext uri="{FF2B5EF4-FFF2-40B4-BE49-F238E27FC236}">
                <a16:creationId xmlns:a16="http://schemas.microsoft.com/office/drawing/2014/main" id="{A4F75F6B-6CB7-4C11-BFAA-53E9B7E0EB0E}"/>
              </a:ext>
            </a:extLst>
          </p:cNvPr>
          <p:cNvSpPr txBox="1"/>
          <p:nvPr/>
        </p:nvSpPr>
        <p:spPr>
          <a:xfrm>
            <a:off x="560677" y="5505124"/>
            <a:ext cx="1628973" cy="42072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400">
                <a:solidFill>
                  <a:schemeClr val="tx1">
                    <a:lumMod val="75000"/>
                    <a:lumOff val="25000"/>
                  </a:schemeClr>
                </a:solidFill>
                <a:cs typeface="+mn-ea"/>
                <a:sym typeface="+mn-lt"/>
              </a:rPr>
              <a:t>TS-464eU</a:t>
            </a:r>
          </a:p>
        </p:txBody>
      </p:sp>
    </p:spTree>
    <p:extLst>
      <p:ext uri="{BB962C8B-B14F-4D97-AF65-F5344CB8AC3E}">
        <p14:creationId xmlns:p14="http://schemas.microsoft.com/office/powerpoint/2010/main" val="1055075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4">
            <a:extLst>
              <a:ext uri="{FF2B5EF4-FFF2-40B4-BE49-F238E27FC236}">
                <a16:creationId xmlns:a16="http://schemas.microsoft.com/office/drawing/2014/main" id="{2235D7F8-E9F2-4368-BB0C-663841F83DAD}"/>
              </a:ext>
            </a:extLst>
          </p:cNvPr>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003747" y="3440209"/>
            <a:ext cx="4864201" cy="1030513"/>
          </a:xfrm>
          <a:prstGeom prst="rect">
            <a:avLst/>
          </a:prstGeom>
        </p:spPr>
      </p:pic>
      <p:pic>
        <p:nvPicPr>
          <p:cNvPr id="15" name="圖片 4">
            <a:extLst>
              <a:ext uri="{FF2B5EF4-FFF2-40B4-BE49-F238E27FC236}">
                <a16:creationId xmlns:a16="http://schemas.microsoft.com/office/drawing/2014/main" id="{F05D1701-9E93-492F-A32E-12BAB9CC7B27}"/>
              </a:ext>
            </a:extLst>
          </p:cNvPr>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003747" y="1970371"/>
            <a:ext cx="4864201" cy="1030513"/>
          </a:xfrm>
          <a:prstGeom prst="rect">
            <a:avLst/>
          </a:prstGeom>
        </p:spPr>
      </p:pic>
      <p:sp>
        <p:nvSpPr>
          <p:cNvPr id="2" name="Title 1">
            <a:extLst>
              <a:ext uri="{FF2B5EF4-FFF2-40B4-BE49-F238E27FC236}">
                <a16:creationId xmlns:a16="http://schemas.microsoft.com/office/drawing/2014/main" id="{8964D2F9-4321-B045-9015-96EDE8167F2D}"/>
              </a:ext>
            </a:extLst>
          </p:cNvPr>
          <p:cNvSpPr>
            <a:spLocks noGrp="1"/>
          </p:cNvSpPr>
          <p:nvPr>
            <p:ph type="title"/>
          </p:nvPr>
        </p:nvSpPr>
        <p:spPr>
          <a:effectLst/>
        </p:spPr>
        <p:txBody>
          <a:bodyPr>
            <a:noAutofit/>
          </a:bodyPr>
          <a:lstStyle/>
          <a:p>
            <a:r>
              <a:rPr lang="fr-FR" dirty="0">
                <a:solidFill>
                  <a:schemeClr val="tx1">
                    <a:lumMod val="85000"/>
                    <a:lumOff val="15000"/>
                  </a:schemeClr>
                </a:solidFill>
                <a:latin typeface="+mn-lt"/>
                <a:ea typeface="+mn-ea"/>
                <a:cs typeface="+mn-ea"/>
                <a:sym typeface="+mn-lt"/>
              </a:rPr>
              <a:t>QVR Elite Smart Surveillance Solution</a:t>
            </a:r>
            <a:endParaRPr lang="en-US" dirty="0">
              <a:solidFill>
                <a:schemeClr val="tx1">
                  <a:lumMod val="85000"/>
                  <a:lumOff val="15000"/>
                </a:schemeClr>
              </a:solidFill>
              <a:latin typeface="+mn-lt"/>
              <a:ea typeface="+mn-ea"/>
              <a:cs typeface="+mn-ea"/>
              <a:sym typeface="+mn-lt"/>
            </a:endParaRPr>
          </a:p>
        </p:txBody>
      </p:sp>
      <p:pic>
        <p:nvPicPr>
          <p:cNvPr id="12" name="圖片 11">
            <a:extLst>
              <a:ext uri="{FF2B5EF4-FFF2-40B4-BE49-F238E27FC236}">
                <a16:creationId xmlns:a16="http://schemas.microsoft.com/office/drawing/2014/main" id="{B1A78592-6E1E-4040-84D4-3CD264CBCD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8348" y="1831335"/>
            <a:ext cx="5853393" cy="4776315"/>
          </a:xfrm>
          <a:prstGeom prst="rect">
            <a:avLst/>
          </a:prstGeom>
          <a:effectLst/>
        </p:spPr>
      </p:pic>
      <p:sp>
        <p:nvSpPr>
          <p:cNvPr id="13" name="TextBox 6">
            <a:extLst>
              <a:ext uri="{FF2B5EF4-FFF2-40B4-BE49-F238E27FC236}">
                <a16:creationId xmlns:a16="http://schemas.microsoft.com/office/drawing/2014/main" id="{D2862F40-C3AE-4C0D-90AF-2B5CE3E96B86}"/>
              </a:ext>
            </a:extLst>
          </p:cNvPr>
          <p:cNvSpPr txBox="1"/>
          <p:nvPr/>
        </p:nvSpPr>
        <p:spPr>
          <a:xfrm>
            <a:off x="7220953" y="2127688"/>
            <a:ext cx="5669093" cy="3780587"/>
          </a:xfrm>
          <a:prstGeom prst="rect">
            <a:avLst/>
          </a:prstGeom>
          <a:noFill/>
        </p:spPr>
        <p:txBody>
          <a:bodyPr wrap="square" rtlCol="0" anchor="t">
            <a:spAutoFit/>
          </a:bodyPr>
          <a:lstStyle/>
          <a:p>
            <a:pPr defTabSz="1219170" fontAlgn="base">
              <a:lnSpc>
                <a:spcPts val="2900"/>
              </a:lnSpc>
              <a:buClr>
                <a:srgbClr val="000000"/>
              </a:buClr>
              <a:defRPr/>
            </a:pPr>
            <a:r>
              <a:rPr lang="en-US" altLang="zh-TW" sz="2000" b="1" kern="0">
                <a:solidFill>
                  <a:srgbClr val="FFFFFF"/>
                </a:solidFill>
                <a:cs typeface="+mn-ea"/>
                <a:sym typeface="+mn-lt"/>
              </a:rPr>
              <a:t>6,000+ IP cameras</a:t>
            </a:r>
          </a:p>
          <a:p>
            <a:pPr defTabSz="1219170" fontAlgn="base">
              <a:lnSpc>
                <a:spcPts val="2900"/>
              </a:lnSpc>
              <a:buClr>
                <a:srgbClr val="000000"/>
              </a:buClr>
              <a:defRPr/>
            </a:pPr>
            <a:endParaRPr lang="zh-TW" altLang="en-US" sz="2000" b="1" kern="0">
              <a:solidFill>
                <a:srgbClr val="FFFFFF"/>
              </a:solidFill>
              <a:cs typeface="+mn-ea"/>
              <a:sym typeface="+mn-lt"/>
            </a:endParaRPr>
          </a:p>
          <a:p>
            <a:pPr defTabSz="1219170" fontAlgn="base">
              <a:lnSpc>
                <a:spcPts val="2900"/>
              </a:lnSpc>
              <a:buClr>
                <a:srgbClr val="000000"/>
              </a:buClr>
              <a:defRPr/>
            </a:pPr>
            <a:r>
              <a:rPr lang="en-US" altLang="zh-TW" sz="2000" b="1" kern="0">
                <a:solidFill>
                  <a:srgbClr val="323232">
                    <a:lumMod val="25000"/>
                  </a:srgbClr>
                </a:solidFill>
                <a:cs typeface="+mn-ea"/>
                <a:sym typeface="+mn-lt"/>
              </a:rPr>
              <a:t>2 embedded channels</a:t>
            </a:r>
          </a:p>
          <a:p>
            <a:pPr defTabSz="1219170" fontAlgn="base">
              <a:lnSpc>
                <a:spcPts val="2900"/>
              </a:lnSpc>
              <a:buClr>
                <a:srgbClr val="000000"/>
              </a:buClr>
              <a:defRPr/>
            </a:pPr>
            <a:endParaRPr lang="zh-TW" altLang="en-US" sz="2000" b="1" kern="0">
              <a:solidFill>
                <a:srgbClr val="FFFFFF"/>
              </a:solidFill>
              <a:cs typeface="+mn-ea"/>
              <a:sym typeface="+mn-lt"/>
            </a:endParaRPr>
          </a:p>
          <a:p>
            <a:pPr defTabSz="1219170" fontAlgn="base">
              <a:lnSpc>
                <a:spcPts val="2900"/>
              </a:lnSpc>
              <a:buClr>
                <a:srgbClr val="000000"/>
              </a:buClr>
              <a:defRPr/>
            </a:pPr>
            <a:r>
              <a:rPr lang="en-US" altLang="zh-TW" sz="2000" b="1" kern="0">
                <a:solidFill>
                  <a:srgbClr val="FFFFFF"/>
                </a:solidFill>
                <a:cs typeface="+mn-ea"/>
                <a:sym typeface="+mn-lt"/>
              </a:rPr>
              <a:t>Subscription-based BYOD license</a:t>
            </a:r>
          </a:p>
          <a:p>
            <a:pPr defTabSz="1219170" fontAlgn="base">
              <a:lnSpc>
                <a:spcPts val="2900"/>
              </a:lnSpc>
              <a:buClr>
                <a:srgbClr val="000000"/>
              </a:buClr>
              <a:defRPr/>
            </a:pPr>
            <a:endParaRPr lang="en-US" altLang="zh-TW" sz="2000" b="1" kern="0">
              <a:solidFill>
                <a:srgbClr val="323232">
                  <a:lumMod val="25000"/>
                </a:srgbClr>
              </a:solidFill>
              <a:cs typeface="+mn-ea"/>
              <a:sym typeface="+mn-lt"/>
            </a:endParaRPr>
          </a:p>
          <a:p>
            <a:pPr defTabSz="1219170" fontAlgn="base">
              <a:lnSpc>
                <a:spcPts val="2900"/>
              </a:lnSpc>
              <a:buClr>
                <a:srgbClr val="000000"/>
              </a:buClr>
              <a:defRPr/>
            </a:pPr>
            <a:r>
              <a:rPr lang="en-US" altLang="zh-TW" sz="2000" b="1" kern="0">
                <a:solidFill>
                  <a:srgbClr val="323232">
                    <a:lumMod val="25000"/>
                  </a:srgbClr>
                </a:solidFill>
                <a:cs typeface="+mn-ea"/>
                <a:sym typeface="+mn-lt"/>
              </a:rPr>
              <a:t>Support QVR Face AI </a:t>
            </a:r>
            <a:r>
              <a:rPr lang="en-US" altLang="zh-TW" sz="2000" b="1" kern="0" err="1">
                <a:solidFill>
                  <a:srgbClr val="323232">
                    <a:lumMod val="25000"/>
                  </a:srgbClr>
                </a:solidFill>
                <a:cs typeface="+mn-ea"/>
                <a:sym typeface="+mn-lt"/>
              </a:rPr>
              <a:t>qpkg</a:t>
            </a:r>
            <a:endParaRPr lang="en-US" altLang="zh-TW" sz="2000" b="1" kern="0">
              <a:solidFill>
                <a:srgbClr val="323232">
                  <a:lumMod val="25000"/>
                </a:srgbClr>
              </a:solidFill>
              <a:cs typeface="+mn-ea"/>
              <a:sym typeface="+mn-lt"/>
            </a:endParaRPr>
          </a:p>
          <a:p>
            <a:pPr defTabSz="1219170" fontAlgn="base">
              <a:lnSpc>
                <a:spcPts val="2900"/>
              </a:lnSpc>
              <a:buClr>
                <a:srgbClr val="000000"/>
              </a:buClr>
              <a:defRPr/>
            </a:pPr>
            <a:endParaRPr lang="en-US" altLang="zh-TW" sz="2000" kern="0">
              <a:solidFill>
                <a:srgbClr val="323232">
                  <a:lumMod val="25000"/>
                </a:srgbClr>
              </a:solidFill>
              <a:cs typeface="+mn-ea"/>
              <a:sym typeface="+mn-lt"/>
            </a:endParaRPr>
          </a:p>
          <a:p>
            <a:pPr defTabSz="1219170" fontAlgn="base">
              <a:lnSpc>
                <a:spcPts val="2900"/>
              </a:lnSpc>
              <a:buClr>
                <a:srgbClr val="000000"/>
              </a:buClr>
              <a:defRPr/>
            </a:pPr>
            <a:endParaRPr lang="en-US" altLang="zh-TW" sz="2000" b="1" kern="0">
              <a:solidFill>
                <a:srgbClr val="323232">
                  <a:lumMod val="25000"/>
                </a:srgbClr>
              </a:solidFill>
              <a:cs typeface="+mn-ea"/>
              <a:sym typeface="+mn-lt"/>
            </a:endParaRPr>
          </a:p>
          <a:p>
            <a:pPr defTabSz="1219170" fontAlgn="base">
              <a:lnSpc>
                <a:spcPts val="2900"/>
              </a:lnSpc>
              <a:buClr>
                <a:srgbClr val="000000"/>
              </a:buClr>
              <a:defRPr/>
            </a:pPr>
            <a:endParaRPr lang="zh-TW" altLang="en-US" sz="2000" b="1" kern="0">
              <a:solidFill>
                <a:srgbClr val="FFFFFF"/>
              </a:solidFill>
              <a:cs typeface="+mn-ea"/>
              <a:sym typeface="+mn-lt"/>
            </a:endParaRPr>
          </a:p>
        </p:txBody>
      </p:sp>
      <p:sp>
        <p:nvSpPr>
          <p:cNvPr id="19" name="文字方塊 18">
            <a:extLst>
              <a:ext uri="{FF2B5EF4-FFF2-40B4-BE49-F238E27FC236}">
                <a16:creationId xmlns:a16="http://schemas.microsoft.com/office/drawing/2014/main" id="{D1229967-644D-427E-B6F3-AB344F1CD7AB}"/>
              </a:ext>
            </a:extLst>
          </p:cNvPr>
          <p:cNvSpPr txBox="1"/>
          <p:nvPr/>
        </p:nvSpPr>
        <p:spPr>
          <a:xfrm>
            <a:off x="577773" y="6448600"/>
            <a:ext cx="7191820" cy="318100"/>
          </a:xfrm>
          <a:prstGeom prst="rect">
            <a:avLst/>
          </a:prstGeom>
          <a:noFill/>
        </p:spPr>
        <p:txBody>
          <a:bodyPr wrap="square" rtlCol="0">
            <a:spAutoFit/>
          </a:bodyPr>
          <a:lstStyle/>
          <a:p>
            <a:pPr defTabSz="1219170">
              <a:buClr>
                <a:srgbClr val="000000"/>
              </a:buClr>
            </a:pPr>
            <a:r>
              <a:rPr lang="en-US" altLang="zh-TW" sz="1467" kern="0">
                <a:solidFill>
                  <a:srgbClr val="000000"/>
                </a:solidFill>
                <a:cs typeface="+mn-ea"/>
                <a:sym typeface="+mn-lt"/>
              </a:rPr>
              <a:t>Please go to the </a:t>
            </a:r>
            <a:r>
              <a:rPr lang="en-US" altLang="zh-TW" sz="1467" kern="0">
                <a:solidFill>
                  <a:srgbClr val="000000"/>
                </a:solidFill>
                <a:cs typeface="+mn-ea"/>
                <a:sym typeface="+mn-lt"/>
                <a:hlinkClick r:id="rId5"/>
              </a:rPr>
              <a:t>QVR</a:t>
            </a:r>
            <a:r>
              <a:rPr lang="zh-TW" altLang="en-US" sz="1467" kern="0">
                <a:solidFill>
                  <a:srgbClr val="000000"/>
                </a:solidFill>
                <a:cs typeface="+mn-ea"/>
                <a:sym typeface="+mn-lt"/>
                <a:hlinkClick r:id="rId5"/>
              </a:rPr>
              <a:t> </a:t>
            </a:r>
            <a:r>
              <a:rPr lang="en-US" altLang="zh-TW" sz="1467" kern="0">
                <a:solidFill>
                  <a:srgbClr val="000000"/>
                </a:solidFill>
                <a:cs typeface="+mn-ea"/>
                <a:sym typeface="+mn-lt"/>
                <a:hlinkClick r:id="rId5"/>
              </a:rPr>
              <a:t>NAS Selector</a:t>
            </a:r>
            <a:r>
              <a:rPr lang="zh-TW" altLang="en-US" sz="1467" kern="0">
                <a:solidFill>
                  <a:srgbClr val="000000"/>
                </a:solidFill>
                <a:cs typeface="+mn-ea"/>
                <a:sym typeface="+mn-lt"/>
              </a:rPr>
              <a:t> </a:t>
            </a:r>
            <a:r>
              <a:rPr lang="en-US" altLang="zh-TW" sz="1467" kern="0">
                <a:solidFill>
                  <a:srgbClr val="000000"/>
                </a:solidFill>
                <a:cs typeface="+mn-ea"/>
                <a:sym typeface="+mn-lt"/>
              </a:rPr>
              <a:t>to calculate the supported recording channels.</a:t>
            </a:r>
            <a:endParaRPr lang="zh-TW" altLang="en-US" sz="1467" kern="0">
              <a:solidFill>
                <a:srgbClr val="000000"/>
              </a:solidFill>
              <a:cs typeface="+mn-ea"/>
              <a:sym typeface="+mn-lt"/>
            </a:endParaRPr>
          </a:p>
        </p:txBody>
      </p:sp>
      <p:pic>
        <p:nvPicPr>
          <p:cNvPr id="16" name="圖片 15">
            <a:extLst>
              <a:ext uri="{FF2B5EF4-FFF2-40B4-BE49-F238E27FC236}">
                <a16:creationId xmlns:a16="http://schemas.microsoft.com/office/drawing/2014/main" id="{BF86B7CE-0FB1-47F5-9CA7-05B91D6D21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43349" y="4773240"/>
            <a:ext cx="1095332" cy="1219434"/>
          </a:xfrm>
          <a:prstGeom prst="rect">
            <a:avLst/>
          </a:prstGeom>
          <a:effectLst>
            <a:outerShdw blurRad="431800" dist="368300" dir="4140000" algn="ctr" rotWithShape="0">
              <a:srgbClr val="000000">
                <a:alpha val="34000"/>
              </a:srgbClr>
            </a:outerShdw>
          </a:effectLst>
        </p:spPr>
      </p:pic>
      <p:pic>
        <p:nvPicPr>
          <p:cNvPr id="17" name="Picture 6" descr="A close up of a logo&#10;&#10;Description automatically generated">
            <a:extLst>
              <a:ext uri="{FF2B5EF4-FFF2-40B4-BE49-F238E27FC236}">
                <a16:creationId xmlns:a16="http://schemas.microsoft.com/office/drawing/2014/main" id="{7389C338-C48F-42A2-B097-56BDCF5FF13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9395" y="4924823"/>
            <a:ext cx="923954" cy="897020"/>
          </a:xfrm>
          <a:prstGeom prst="rect">
            <a:avLst/>
          </a:prstGeom>
          <a:effectLst>
            <a:outerShdw blurRad="431800" dist="368300" dir="4140000" algn="ctr" rotWithShape="0">
              <a:srgbClr val="000000">
                <a:alpha val="34000"/>
              </a:srgbClr>
            </a:outerShdw>
          </a:effectLst>
        </p:spPr>
      </p:pic>
      <p:grpSp>
        <p:nvGrpSpPr>
          <p:cNvPr id="14" name="群組 13">
            <a:extLst>
              <a:ext uri="{FF2B5EF4-FFF2-40B4-BE49-F238E27FC236}">
                <a16:creationId xmlns:a16="http://schemas.microsoft.com/office/drawing/2014/main" id="{6C641E6F-2589-4BE0-AD6F-A02FCF2A1171}"/>
              </a:ext>
            </a:extLst>
          </p:cNvPr>
          <p:cNvGrpSpPr/>
          <p:nvPr/>
        </p:nvGrpSpPr>
        <p:grpSpPr>
          <a:xfrm>
            <a:off x="6628810" y="4632006"/>
            <a:ext cx="4617279" cy="1865323"/>
            <a:chOff x="-4011856" y="1039659"/>
            <a:chExt cx="5737603" cy="2317918"/>
          </a:xfrm>
        </p:grpSpPr>
        <p:sp>
          <p:nvSpPr>
            <p:cNvPr id="18" name="矩形: 圓角 17">
              <a:extLst>
                <a:ext uri="{FF2B5EF4-FFF2-40B4-BE49-F238E27FC236}">
                  <a16:creationId xmlns:a16="http://schemas.microsoft.com/office/drawing/2014/main" id="{9E1D1294-E188-473B-A4EF-7C0ED7D47C43}"/>
                </a:ext>
              </a:extLst>
            </p:cNvPr>
            <p:cNvSpPr/>
            <p:nvPr/>
          </p:nvSpPr>
          <p:spPr>
            <a:xfrm>
              <a:off x="-4011856" y="1039659"/>
              <a:ext cx="2995869" cy="2317918"/>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22" name="圖片 21">
              <a:extLst>
                <a:ext uri="{FF2B5EF4-FFF2-40B4-BE49-F238E27FC236}">
                  <a16:creationId xmlns:a16="http://schemas.microsoft.com/office/drawing/2014/main" id="{557CB0E9-B293-4FB0-AAD9-47D7290B9DD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3680086" y="2790029"/>
              <a:ext cx="5405833" cy="269397"/>
            </a:xfrm>
            <a:prstGeom prst="rect">
              <a:avLst/>
            </a:prstGeom>
          </p:spPr>
        </p:pic>
      </p:grpSp>
      <p:pic>
        <p:nvPicPr>
          <p:cNvPr id="23" name="圖片 22" descr="一張含有 文字, 電腦 的圖片&#10;&#10;自動產生的描述">
            <a:extLst>
              <a:ext uri="{FF2B5EF4-FFF2-40B4-BE49-F238E27FC236}">
                <a16:creationId xmlns:a16="http://schemas.microsoft.com/office/drawing/2014/main" id="{5A1F1B8F-CA14-43CE-B06D-B36A51C0A3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6021" y="5209602"/>
            <a:ext cx="4758700" cy="1059604"/>
          </a:xfrm>
          <a:prstGeom prst="rect">
            <a:avLst/>
          </a:prstGeom>
        </p:spPr>
      </p:pic>
      <p:sp>
        <p:nvSpPr>
          <p:cNvPr id="24" name="Google Shape;158;p22">
            <a:extLst>
              <a:ext uri="{FF2B5EF4-FFF2-40B4-BE49-F238E27FC236}">
                <a16:creationId xmlns:a16="http://schemas.microsoft.com/office/drawing/2014/main" id="{450027C6-2306-4C42-A195-2A90E284D923}"/>
              </a:ext>
            </a:extLst>
          </p:cNvPr>
          <p:cNvSpPr txBox="1"/>
          <p:nvPr/>
        </p:nvSpPr>
        <p:spPr>
          <a:xfrm>
            <a:off x="9039706" y="6159383"/>
            <a:ext cx="2552315" cy="42072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400">
                <a:solidFill>
                  <a:schemeClr val="tx1">
                    <a:lumMod val="75000"/>
                    <a:lumOff val="25000"/>
                  </a:schemeClr>
                </a:solidFill>
                <a:cs typeface="+mn-ea"/>
                <a:sym typeface="+mn-lt"/>
              </a:rPr>
              <a:t>TS-864eU/ TS-864eU-RP</a:t>
            </a:r>
          </a:p>
        </p:txBody>
      </p:sp>
    </p:spTree>
    <p:extLst>
      <p:ext uri="{BB962C8B-B14F-4D97-AF65-F5344CB8AC3E}">
        <p14:creationId xmlns:p14="http://schemas.microsoft.com/office/powerpoint/2010/main" val="723486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圓角化同側角落 17">
            <a:extLst>
              <a:ext uri="{FF2B5EF4-FFF2-40B4-BE49-F238E27FC236}">
                <a16:creationId xmlns:a16="http://schemas.microsoft.com/office/drawing/2014/main" id="{9A1725AC-BAEA-41CD-82C5-EF60B3FC86A4}"/>
              </a:ext>
            </a:extLst>
          </p:cNvPr>
          <p:cNvSpPr/>
          <p:nvPr/>
        </p:nvSpPr>
        <p:spPr>
          <a:xfrm rot="10800000">
            <a:off x="7140840" y="1937196"/>
            <a:ext cx="3620269" cy="787409"/>
          </a:xfrm>
          <a:prstGeom prst="round2SameRect">
            <a:avLst/>
          </a:prstGeom>
          <a:gradFill>
            <a:gsLst>
              <a:gs pos="100000">
                <a:srgbClr val="00489E"/>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cs typeface="+mn-ea"/>
              <a:sym typeface="+mn-lt"/>
            </a:endParaRPr>
          </a:p>
        </p:txBody>
      </p:sp>
      <p:sp>
        <p:nvSpPr>
          <p:cNvPr id="2" name="Title 1">
            <a:extLst>
              <a:ext uri="{FF2B5EF4-FFF2-40B4-BE49-F238E27FC236}">
                <a16:creationId xmlns:a16="http://schemas.microsoft.com/office/drawing/2014/main" id="{0CEFD320-D381-0B41-852C-97560DA85FCD}"/>
              </a:ext>
            </a:extLst>
          </p:cNvPr>
          <p:cNvSpPr>
            <a:spLocks noGrp="1"/>
          </p:cNvSpPr>
          <p:nvPr>
            <p:ph type="title"/>
          </p:nvPr>
        </p:nvSpPr>
        <p:spPr>
          <a:effectLst/>
        </p:spPr>
        <p:txBody>
          <a:bodyPr>
            <a:normAutofit/>
          </a:bodyPr>
          <a:lstStyle/>
          <a:p>
            <a:pPr algn="ctr"/>
            <a:r>
              <a:rPr lang="en-US" altLang="zh-CN" dirty="0">
                <a:solidFill>
                  <a:schemeClr val="bg2">
                    <a:lumMod val="10000"/>
                  </a:schemeClr>
                </a:solidFill>
                <a:latin typeface="+mn-lt"/>
                <a:ea typeface="+mn-ea"/>
                <a:cs typeface="+mn-ea"/>
                <a:sym typeface="+mn-lt"/>
              </a:rPr>
              <a:t>Expand storage via VJBOD</a:t>
            </a:r>
            <a:endParaRPr lang="en-US" dirty="0">
              <a:solidFill>
                <a:schemeClr val="bg2">
                  <a:lumMod val="10000"/>
                </a:schemeClr>
              </a:solidFill>
              <a:latin typeface="+mn-lt"/>
              <a:ea typeface="+mn-ea"/>
              <a:cs typeface="+mn-ea"/>
              <a:sym typeface="+mn-lt"/>
            </a:endParaRPr>
          </a:p>
        </p:txBody>
      </p:sp>
      <p:pic>
        <p:nvPicPr>
          <p:cNvPr id="63" name="圖片 62">
            <a:extLst>
              <a:ext uri="{FF2B5EF4-FFF2-40B4-BE49-F238E27FC236}">
                <a16:creationId xmlns:a16="http://schemas.microsoft.com/office/drawing/2014/main" id="{2054EC25-D861-4CC5-A0D7-1E1F28796F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9272" y="3360592"/>
            <a:ext cx="10789920" cy="3153028"/>
          </a:xfrm>
          <a:prstGeom prst="rect">
            <a:avLst/>
          </a:prstGeom>
        </p:spPr>
      </p:pic>
      <p:sp>
        <p:nvSpPr>
          <p:cNvPr id="25" name="TextBox 29">
            <a:extLst>
              <a:ext uri="{FF2B5EF4-FFF2-40B4-BE49-F238E27FC236}">
                <a16:creationId xmlns:a16="http://schemas.microsoft.com/office/drawing/2014/main" id="{11998CC0-9BDF-5C4D-918A-736E2608000E}"/>
              </a:ext>
            </a:extLst>
          </p:cNvPr>
          <p:cNvSpPr txBox="1"/>
          <p:nvPr/>
        </p:nvSpPr>
        <p:spPr>
          <a:xfrm>
            <a:off x="7549567" y="2084684"/>
            <a:ext cx="4642433" cy="492432"/>
          </a:xfrm>
          <a:prstGeom prst="rect">
            <a:avLst/>
          </a:prstGeom>
          <a:noFill/>
        </p:spPr>
        <p:txBody>
          <a:bodyPr wrap="square" lIns="121908" tIns="60955" rIns="121908" bIns="60955"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r>
              <a:rPr kumimoji="1" lang="en-US" altLang="zh-TW" sz="2400" b="1" kern="0">
                <a:solidFill>
                  <a:srgbClr val="FFFFFF"/>
                </a:solidFill>
                <a:latin typeface="+mn-lt"/>
                <a:ea typeface="+mn-ea"/>
                <a:cs typeface="+mn-ea"/>
                <a:sym typeface="+mn-lt"/>
              </a:rPr>
              <a:t>Max </a:t>
            </a:r>
            <a:r>
              <a:rPr kumimoji="1" lang="en-US" altLang="zh-TW" sz="2400" b="1" kern="0">
                <a:solidFill>
                  <a:srgbClr val="FFFF00"/>
                </a:solidFill>
                <a:latin typeface="+mn-lt"/>
                <a:ea typeface="+mn-ea"/>
                <a:cs typeface="+mn-ea"/>
                <a:sym typeface="+mn-lt"/>
              </a:rPr>
              <a:t>8</a:t>
            </a:r>
            <a:r>
              <a:rPr kumimoji="1" lang="en-US" altLang="zh-TW" sz="2400" b="1" kern="0">
                <a:solidFill>
                  <a:srgbClr val="FFFFFF"/>
                </a:solidFill>
                <a:latin typeface="+mn-lt"/>
                <a:ea typeface="+mn-ea"/>
                <a:cs typeface="+mn-ea"/>
                <a:sym typeface="+mn-lt"/>
              </a:rPr>
              <a:t> remote NAS</a:t>
            </a:r>
          </a:p>
        </p:txBody>
      </p:sp>
      <p:grpSp>
        <p:nvGrpSpPr>
          <p:cNvPr id="13" name="群組 12">
            <a:extLst>
              <a:ext uri="{FF2B5EF4-FFF2-40B4-BE49-F238E27FC236}">
                <a16:creationId xmlns:a16="http://schemas.microsoft.com/office/drawing/2014/main" id="{FF07EC5E-DBDC-0F44-B234-670AF083D47C}"/>
              </a:ext>
            </a:extLst>
          </p:cNvPr>
          <p:cNvGrpSpPr/>
          <p:nvPr/>
        </p:nvGrpSpPr>
        <p:grpSpPr>
          <a:xfrm>
            <a:off x="2533875" y="3322213"/>
            <a:ext cx="1666931" cy="1666929"/>
            <a:chOff x="428596" y="2321809"/>
            <a:chExt cx="1440187" cy="1440000"/>
          </a:xfrm>
        </p:grpSpPr>
        <p:sp>
          <p:nvSpPr>
            <p:cNvPr id="43" name="橢圓 42">
              <a:extLst>
                <a:ext uri="{FF2B5EF4-FFF2-40B4-BE49-F238E27FC236}">
                  <a16:creationId xmlns:a16="http://schemas.microsoft.com/office/drawing/2014/main" id="{E1F6B0E3-DD74-1649-B5C3-77A634FFFC6C}"/>
                </a:ext>
              </a:extLst>
            </p:cNvPr>
            <p:cNvSpPr/>
            <p:nvPr/>
          </p:nvSpPr>
          <p:spPr>
            <a:xfrm>
              <a:off x="428596" y="2321809"/>
              <a:ext cx="1440187" cy="1440000"/>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defRPr/>
              </a:pPr>
              <a:endParaRPr lang="zh-TW" altLang="en-US" sz="1800" kern="0">
                <a:solidFill>
                  <a:srgbClr val="FFFFFF"/>
                </a:solidFill>
                <a:cs typeface="+mn-ea"/>
                <a:sym typeface="+mn-lt"/>
              </a:endParaRPr>
            </a:p>
          </p:txBody>
        </p:sp>
        <p:pic>
          <p:nvPicPr>
            <p:cNvPr id="44" name="圖片 43" descr="VJBOD.png">
              <a:extLst>
                <a:ext uri="{FF2B5EF4-FFF2-40B4-BE49-F238E27FC236}">
                  <a16:creationId xmlns:a16="http://schemas.microsoft.com/office/drawing/2014/main" id="{B270A285-20D5-BC45-8D01-14895BC3256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84930" y="2609841"/>
              <a:ext cx="1095944" cy="963171"/>
            </a:xfrm>
            <a:prstGeom prst="rect">
              <a:avLst/>
            </a:prstGeom>
          </p:spPr>
        </p:pic>
      </p:grpSp>
      <p:sp>
        <p:nvSpPr>
          <p:cNvPr id="7" name="TextBox 6">
            <a:extLst>
              <a:ext uri="{FF2B5EF4-FFF2-40B4-BE49-F238E27FC236}">
                <a16:creationId xmlns:a16="http://schemas.microsoft.com/office/drawing/2014/main" id="{48C061A3-D8CB-324A-ADB3-79690891E259}"/>
              </a:ext>
            </a:extLst>
          </p:cNvPr>
          <p:cNvSpPr txBox="1"/>
          <p:nvPr/>
        </p:nvSpPr>
        <p:spPr>
          <a:xfrm>
            <a:off x="2599078" y="5717305"/>
            <a:ext cx="3071944" cy="900246"/>
          </a:xfrm>
          <a:prstGeom prst="rect">
            <a:avLst/>
          </a:prstGeom>
          <a:noFill/>
        </p:spPr>
        <p:txBody>
          <a:bodyPr wrap="square" rtlCol="0">
            <a:spAutoFit/>
          </a:bodyPr>
          <a:lstStyle/>
          <a:p>
            <a:pPr defTabSz="1219170">
              <a:lnSpc>
                <a:spcPts val="2067"/>
              </a:lnSpc>
              <a:buClr>
                <a:srgbClr val="000000"/>
              </a:buClr>
              <a:defRPr/>
            </a:pPr>
            <a:r>
              <a:rPr kumimoji="1" lang="en-US" altLang="zh-CN" sz="1867" b="1" kern="0">
                <a:cs typeface="+mn-ea"/>
                <a:sym typeface="+mn-lt"/>
              </a:rPr>
              <a:t>Use other NAS capacity to expand own capacity via network connection</a:t>
            </a:r>
            <a:endParaRPr kumimoji="1" lang="en-US" sz="1867" b="1" kern="0">
              <a:cs typeface="+mn-ea"/>
              <a:sym typeface="+mn-lt"/>
            </a:endParaRPr>
          </a:p>
        </p:txBody>
      </p:sp>
      <p:sp>
        <p:nvSpPr>
          <p:cNvPr id="17" name="TextBox 6">
            <a:extLst>
              <a:ext uri="{FF2B5EF4-FFF2-40B4-BE49-F238E27FC236}">
                <a16:creationId xmlns:a16="http://schemas.microsoft.com/office/drawing/2014/main" id="{2F29D8AC-54C0-4CC1-B646-3F69E1A8AC3F}"/>
              </a:ext>
            </a:extLst>
          </p:cNvPr>
          <p:cNvSpPr txBox="1"/>
          <p:nvPr/>
        </p:nvSpPr>
        <p:spPr>
          <a:xfrm>
            <a:off x="2580175" y="5110755"/>
            <a:ext cx="3071944" cy="605230"/>
          </a:xfrm>
          <a:prstGeom prst="rect">
            <a:avLst/>
          </a:prstGeom>
          <a:noFill/>
        </p:spPr>
        <p:txBody>
          <a:bodyPr wrap="square" rtlCol="0">
            <a:spAutoFit/>
          </a:bodyPr>
          <a:lstStyle/>
          <a:p>
            <a:pPr defTabSz="1219170">
              <a:buClr>
                <a:srgbClr val="000000"/>
              </a:buClr>
              <a:defRPr/>
            </a:pPr>
            <a:r>
              <a:rPr kumimoji="1" lang="en-US" sz="3333" b="1" kern="0">
                <a:cs typeface="+mn-ea"/>
                <a:sym typeface="+mn-lt"/>
              </a:rPr>
              <a:t>VJBOD</a:t>
            </a:r>
          </a:p>
        </p:txBody>
      </p:sp>
      <p:sp>
        <p:nvSpPr>
          <p:cNvPr id="23" name="TextBox 13">
            <a:extLst>
              <a:ext uri="{FF2B5EF4-FFF2-40B4-BE49-F238E27FC236}">
                <a16:creationId xmlns:a16="http://schemas.microsoft.com/office/drawing/2014/main" id="{A9E0C2B8-3A58-4F35-910A-A9D86BB0A986}"/>
              </a:ext>
            </a:extLst>
          </p:cNvPr>
          <p:cNvSpPr txBox="1"/>
          <p:nvPr/>
        </p:nvSpPr>
        <p:spPr>
          <a:xfrm>
            <a:off x="3609525" y="2724605"/>
            <a:ext cx="3350388" cy="420564"/>
          </a:xfrm>
          <a:prstGeom prst="rect">
            <a:avLst/>
          </a:prstGeom>
          <a:noFill/>
        </p:spPr>
        <p:txBody>
          <a:bodyPr wrap="square" rtlCol="0" anchor="t">
            <a:spAutoFit/>
          </a:bodyPr>
          <a:lstStyle/>
          <a:p>
            <a:pPr defTabSz="1219170">
              <a:buClr>
                <a:srgbClr val="000000"/>
              </a:buClr>
              <a:defRPr/>
            </a:pPr>
            <a:r>
              <a:rPr kumimoji="1" lang="en-US" sz="2133" b="1" kern="0">
                <a:solidFill>
                  <a:schemeClr val="bg2">
                    <a:lumMod val="25000"/>
                  </a:schemeClr>
                </a:solidFill>
                <a:cs typeface="+mn-ea"/>
                <a:sym typeface="+mn-lt"/>
              </a:rPr>
              <a:t>2.5GbE</a:t>
            </a:r>
            <a:endParaRPr lang="en-US" sz="2133" b="1" kern="0">
              <a:solidFill>
                <a:schemeClr val="bg2">
                  <a:lumMod val="25000"/>
                </a:schemeClr>
              </a:solidFill>
              <a:cs typeface="+mn-ea"/>
              <a:sym typeface="+mn-lt"/>
            </a:endParaRPr>
          </a:p>
        </p:txBody>
      </p:sp>
      <p:sp>
        <p:nvSpPr>
          <p:cNvPr id="24" name="TextBox 7">
            <a:extLst>
              <a:ext uri="{FF2B5EF4-FFF2-40B4-BE49-F238E27FC236}">
                <a16:creationId xmlns:a16="http://schemas.microsoft.com/office/drawing/2014/main" id="{0554F374-8536-47F3-B37A-033AEC763D3B}"/>
              </a:ext>
            </a:extLst>
          </p:cNvPr>
          <p:cNvSpPr txBox="1"/>
          <p:nvPr/>
        </p:nvSpPr>
        <p:spPr>
          <a:xfrm>
            <a:off x="2213963" y="2733663"/>
            <a:ext cx="1968589" cy="420564"/>
          </a:xfrm>
          <a:prstGeom prst="rect">
            <a:avLst/>
          </a:prstGeom>
          <a:noFill/>
        </p:spPr>
        <p:txBody>
          <a:bodyPr wrap="square" rtlCol="0">
            <a:spAutoFit/>
          </a:bodyPr>
          <a:lstStyle/>
          <a:p>
            <a:pPr defTabSz="1219170">
              <a:buClr>
                <a:srgbClr val="000000"/>
              </a:buClr>
              <a:defRPr/>
            </a:pPr>
            <a:r>
              <a:rPr kumimoji="1" lang="en-US" sz="2133" b="1" kern="0">
                <a:solidFill>
                  <a:schemeClr val="bg2">
                    <a:lumMod val="25000"/>
                  </a:schemeClr>
                </a:solidFill>
                <a:cs typeface="+mn-ea"/>
                <a:sym typeface="+mn-lt"/>
              </a:rPr>
              <a:t>iSCSI</a:t>
            </a:r>
          </a:p>
        </p:txBody>
      </p:sp>
      <p:pic>
        <p:nvPicPr>
          <p:cNvPr id="27" name="圖片 26">
            <a:extLst>
              <a:ext uri="{FF2B5EF4-FFF2-40B4-BE49-F238E27FC236}">
                <a16:creationId xmlns:a16="http://schemas.microsoft.com/office/drawing/2014/main" id="{FCAEC5F6-2ECC-4755-AA80-FEF6F87ACC3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7769" y="2081515"/>
            <a:ext cx="5705731" cy="760577"/>
          </a:xfrm>
          <a:prstGeom prst="rect">
            <a:avLst/>
          </a:prstGeom>
        </p:spPr>
      </p:pic>
      <p:cxnSp>
        <p:nvCxnSpPr>
          <p:cNvPr id="28" name="Elbow Connector 5">
            <a:extLst>
              <a:ext uri="{FF2B5EF4-FFF2-40B4-BE49-F238E27FC236}">
                <a16:creationId xmlns:a16="http://schemas.microsoft.com/office/drawing/2014/main" id="{25EBE592-F74F-4D97-9C70-BA24DB6A2BF9}"/>
              </a:ext>
            </a:extLst>
          </p:cNvPr>
          <p:cNvCxnSpPr>
            <a:cxnSpLocks/>
          </p:cNvCxnSpPr>
          <p:nvPr/>
        </p:nvCxnSpPr>
        <p:spPr>
          <a:xfrm>
            <a:off x="1786175" y="2285947"/>
            <a:ext cx="1557631" cy="1118422"/>
          </a:xfrm>
          <a:prstGeom prst="bentConnector2">
            <a:avLst/>
          </a:prstGeom>
          <a:ln w="50800">
            <a:solidFill>
              <a:srgbClr val="D26604"/>
            </a:solidFill>
            <a:tailEnd type="triangle"/>
          </a:ln>
        </p:spPr>
        <p:style>
          <a:lnRef idx="1">
            <a:schemeClr val="accent1"/>
          </a:lnRef>
          <a:fillRef idx="0">
            <a:schemeClr val="accent1"/>
          </a:fillRef>
          <a:effectRef idx="0">
            <a:schemeClr val="accent1"/>
          </a:effectRef>
          <a:fontRef idx="minor">
            <a:schemeClr val="tx1"/>
          </a:fontRef>
        </p:style>
      </p:cxnSp>
      <p:pic>
        <p:nvPicPr>
          <p:cNvPr id="29" name="圖片 28">
            <a:extLst>
              <a:ext uri="{FF2B5EF4-FFF2-40B4-BE49-F238E27FC236}">
                <a16:creationId xmlns:a16="http://schemas.microsoft.com/office/drawing/2014/main" id="{A1CD6B9A-265B-4010-90FE-6D73032CF21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34754" b="33239"/>
          <a:stretch/>
        </p:blipFill>
        <p:spPr>
          <a:xfrm>
            <a:off x="337863" y="1494603"/>
            <a:ext cx="6065541" cy="1213617"/>
          </a:xfrm>
          <a:prstGeom prst="rect">
            <a:avLst/>
          </a:prstGeom>
        </p:spPr>
      </p:pic>
    </p:spTree>
    <p:extLst>
      <p:ext uri="{BB962C8B-B14F-4D97-AF65-F5344CB8AC3E}">
        <p14:creationId xmlns:p14="http://schemas.microsoft.com/office/powerpoint/2010/main" val="2847330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itle 1">
            <a:extLst>
              <a:ext uri="{FF2B5EF4-FFF2-40B4-BE49-F238E27FC236}">
                <a16:creationId xmlns:a16="http://schemas.microsoft.com/office/drawing/2014/main" id="{2A776AE7-221D-144C-A648-632A55F1A9D0}"/>
              </a:ext>
            </a:extLst>
          </p:cNvPr>
          <p:cNvSpPr txBox="1">
            <a:spLocks/>
          </p:cNvSpPr>
          <p:nvPr/>
        </p:nvSpPr>
        <p:spPr>
          <a:xfrm>
            <a:off x="245660" y="1"/>
            <a:ext cx="11727976" cy="956761"/>
          </a:xfrm>
          <a:prstGeom prst="rect">
            <a:avLst/>
          </a:prstGeom>
        </p:spPr>
        <p:txBody>
          <a:bodyPr anchor="t"/>
          <a:lstStyle/>
          <a:p>
            <a:endParaRPr lang="en-US" sz="4267" b="1" kern="0">
              <a:solidFill>
                <a:schemeClr val="bg1"/>
              </a:solidFill>
              <a:cs typeface="+mn-ea"/>
              <a:sym typeface="+mn-lt"/>
            </a:endParaRPr>
          </a:p>
        </p:txBody>
      </p:sp>
      <p:sp>
        <p:nvSpPr>
          <p:cNvPr id="2" name="Title 1">
            <a:extLst>
              <a:ext uri="{FF2B5EF4-FFF2-40B4-BE49-F238E27FC236}">
                <a16:creationId xmlns:a16="http://schemas.microsoft.com/office/drawing/2014/main" id="{4944D0F7-A0BC-7A4C-929D-6A5F102B398F}"/>
              </a:ext>
            </a:extLst>
          </p:cNvPr>
          <p:cNvSpPr>
            <a:spLocks noGrp="1"/>
          </p:cNvSpPr>
          <p:nvPr>
            <p:ph type="title"/>
          </p:nvPr>
        </p:nvSpPr>
        <p:spPr>
          <a:effectLst/>
        </p:spPr>
        <p:txBody>
          <a:bodyPr>
            <a:noAutofit/>
          </a:bodyPr>
          <a:lstStyle/>
          <a:p>
            <a:pPr algn="ctr"/>
            <a:r>
              <a:rPr lang="en-US" altLang="zh-TW" dirty="0" err="1">
                <a:solidFill>
                  <a:schemeClr val="bg2">
                    <a:lumMod val="10000"/>
                  </a:schemeClr>
                </a:solidFill>
                <a:latin typeface="+mn-lt"/>
                <a:ea typeface="+mn-ea"/>
                <a:cs typeface="+mn-ea"/>
                <a:sym typeface="+mn-lt"/>
              </a:rPr>
              <a:t>HybridDesk</a:t>
            </a:r>
            <a:r>
              <a:rPr lang="en-US" altLang="zh-TW" dirty="0">
                <a:solidFill>
                  <a:schemeClr val="bg2">
                    <a:lumMod val="10000"/>
                  </a:schemeClr>
                </a:solidFill>
                <a:latin typeface="+mn-lt"/>
                <a:ea typeface="+mn-ea"/>
                <a:cs typeface="+mn-ea"/>
                <a:sym typeface="+mn-lt"/>
              </a:rPr>
              <a:t> Station for various A/V needs </a:t>
            </a:r>
            <a:endParaRPr lang="en-US" spc="-200" dirty="0">
              <a:solidFill>
                <a:schemeClr val="bg2">
                  <a:lumMod val="10000"/>
                </a:schemeClr>
              </a:solidFill>
              <a:latin typeface="+mn-lt"/>
              <a:ea typeface="+mn-ea"/>
              <a:cs typeface="+mn-ea"/>
              <a:sym typeface="+mn-lt"/>
            </a:endParaRPr>
          </a:p>
        </p:txBody>
      </p:sp>
      <p:pic>
        <p:nvPicPr>
          <p:cNvPr id="17" name="圖片 16">
            <a:extLst>
              <a:ext uri="{FF2B5EF4-FFF2-40B4-BE49-F238E27FC236}">
                <a16:creationId xmlns:a16="http://schemas.microsoft.com/office/drawing/2014/main" id="{E3008021-B547-41AA-B770-452B8C82E8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32271" y="5282753"/>
            <a:ext cx="5433217" cy="724251"/>
          </a:xfrm>
          <a:prstGeom prst="rect">
            <a:avLst/>
          </a:prstGeom>
        </p:spPr>
      </p:pic>
      <p:cxnSp>
        <p:nvCxnSpPr>
          <p:cNvPr id="18" name="Shape 358">
            <a:extLst>
              <a:ext uri="{FF2B5EF4-FFF2-40B4-BE49-F238E27FC236}">
                <a16:creationId xmlns:a16="http://schemas.microsoft.com/office/drawing/2014/main" id="{1D6352C2-407B-4074-9B41-1961F9DF74D0}"/>
              </a:ext>
            </a:extLst>
          </p:cNvPr>
          <p:cNvCxnSpPr/>
          <p:nvPr/>
        </p:nvCxnSpPr>
        <p:spPr>
          <a:xfrm rot="10800000">
            <a:off x="2857115" y="3713961"/>
            <a:ext cx="1394316" cy="2067"/>
          </a:xfrm>
          <a:prstGeom prst="straightConnector1">
            <a:avLst/>
          </a:prstGeom>
          <a:noFill/>
          <a:ln w="31750" cap="rnd" cmpd="sng">
            <a:solidFill>
              <a:schemeClr val="tx1">
                <a:lumMod val="85000"/>
                <a:lumOff val="15000"/>
              </a:schemeClr>
            </a:solidFill>
            <a:prstDash val="sysDot"/>
            <a:round/>
            <a:headEnd type="none" w="lg" len="lg"/>
            <a:tailEnd type="none" w="lg" len="lg"/>
          </a:ln>
        </p:spPr>
      </p:cxnSp>
      <p:pic>
        <p:nvPicPr>
          <p:cNvPr id="19" name="Shape 351">
            <a:extLst>
              <a:ext uri="{FF2B5EF4-FFF2-40B4-BE49-F238E27FC236}">
                <a16:creationId xmlns:a16="http://schemas.microsoft.com/office/drawing/2014/main" id="{88B15FD4-6513-4321-9966-DDF640C321CE}"/>
              </a:ext>
            </a:extLst>
          </p:cNvPr>
          <p:cNvPicPr preferRelativeResize="0"/>
          <p:nvPr/>
        </p:nvPicPr>
        <p:blipFill>
          <a:blip r:embed="rId3" cstate="screen">
            <a:biLevel thresh="25000"/>
            <a:alphaModFix amt="70000"/>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a:ext>
            </a:extLst>
          </a:blip>
          <a:stretch>
            <a:fillRect/>
          </a:stretch>
        </p:blipFill>
        <p:spPr>
          <a:xfrm rot="2070020">
            <a:off x="922290" y="3416662"/>
            <a:ext cx="1016171" cy="1016292"/>
          </a:xfrm>
          <a:prstGeom prst="rect">
            <a:avLst/>
          </a:prstGeom>
          <a:noFill/>
          <a:ln>
            <a:noFill/>
          </a:ln>
        </p:spPr>
      </p:pic>
      <p:pic>
        <p:nvPicPr>
          <p:cNvPr id="21" name="Shape 352">
            <a:extLst>
              <a:ext uri="{FF2B5EF4-FFF2-40B4-BE49-F238E27FC236}">
                <a16:creationId xmlns:a16="http://schemas.microsoft.com/office/drawing/2014/main" id="{A016ED89-9549-4BF1-BC97-EFF5A8C5BB3C}"/>
              </a:ext>
            </a:extLst>
          </p:cNvPr>
          <p:cNvPicPr preferRelativeResize="0"/>
          <p:nvPr/>
        </p:nvPicPr>
        <p:blipFill>
          <a:blip r:embed="rId5" cstate="screen">
            <a:biLevel thresh="75000"/>
            <a:alphaModFix amt="70000"/>
            <a:extLst>
              <a:ext uri="{28A0092B-C50C-407E-A947-70E740481C1C}">
                <a14:useLocalDpi xmlns:a14="http://schemas.microsoft.com/office/drawing/2010/main"/>
              </a:ext>
            </a:extLst>
          </a:blip>
          <a:stretch>
            <a:fillRect/>
          </a:stretch>
        </p:blipFill>
        <p:spPr>
          <a:xfrm>
            <a:off x="1743157" y="3907870"/>
            <a:ext cx="929544" cy="929655"/>
          </a:xfrm>
          <a:prstGeom prst="rect">
            <a:avLst/>
          </a:prstGeom>
          <a:noFill/>
          <a:ln>
            <a:noFill/>
          </a:ln>
        </p:spPr>
      </p:pic>
      <p:sp>
        <p:nvSpPr>
          <p:cNvPr id="25" name="Shape 366">
            <a:extLst>
              <a:ext uri="{FF2B5EF4-FFF2-40B4-BE49-F238E27FC236}">
                <a16:creationId xmlns:a16="http://schemas.microsoft.com/office/drawing/2014/main" id="{FE54216B-B911-407A-9B0B-6302309573C8}"/>
              </a:ext>
            </a:extLst>
          </p:cNvPr>
          <p:cNvSpPr txBox="1"/>
          <p:nvPr/>
        </p:nvSpPr>
        <p:spPr>
          <a:xfrm>
            <a:off x="522080" y="4558628"/>
            <a:ext cx="1405491" cy="395089"/>
          </a:xfrm>
          <a:prstGeom prst="rect">
            <a:avLst/>
          </a:prstGeom>
          <a:noFill/>
          <a:ln>
            <a:noFill/>
          </a:ln>
        </p:spPr>
        <p:txBody>
          <a:bodyPr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a:solidFill>
                  <a:schemeClr val="tx1"/>
                </a:solidFill>
                <a:latin typeface="+mn-lt"/>
                <a:ea typeface="+mn-ea"/>
                <a:cs typeface="+mn-ea"/>
                <a:sym typeface="+mn-lt"/>
              </a:rPr>
              <a:t>Mouse &amp; </a:t>
            </a:r>
          </a:p>
          <a:p>
            <a:r>
              <a:rPr lang="en-US" sz="1600" b="1">
                <a:solidFill>
                  <a:schemeClr val="tx1"/>
                </a:solidFill>
                <a:latin typeface="+mn-lt"/>
                <a:ea typeface="+mn-ea"/>
                <a:cs typeface="+mn-ea"/>
                <a:sym typeface="+mn-lt"/>
              </a:rPr>
              <a:t>Keyboard</a:t>
            </a:r>
          </a:p>
        </p:txBody>
      </p:sp>
      <p:cxnSp>
        <p:nvCxnSpPr>
          <p:cNvPr id="26" name="直線接點 25">
            <a:extLst>
              <a:ext uri="{FF2B5EF4-FFF2-40B4-BE49-F238E27FC236}">
                <a16:creationId xmlns:a16="http://schemas.microsoft.com/office/drawing/2014/main" id="{85AB76E4-B08A-4A31-94CA-FE1864E90AE3}"/>
              </a:ext>
            </a:extLst>
          </p:cNvPr>
          <p:cNvCxnSpPr/>
          <p:nvPr/>
        </p:nvCxnSpPr>
        <p:spPr>
          <a:xfrm>
            <a:off x="5459838" y="3713963"/>
            <a:ext cx="3997040" cy="2067"/>
          </a:xfrm>
          <a:prstGeom prst="line">
            <a:avLst/>
          </a:prstGeom>
          <a:ln w="317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Shape 723">
            <a:extLst>
              <a:ext uri="{FF2B5EF4-FFF2-40B4-BE49-F238E27FC236}">
                <a16:creationId xmlns:a16="http://schemas.microsoft.com/office/drawing/2014/main" id="{622EFC7F-A8CB-477F-9070-124BE715DB0D}"/>
              </a:ext>
            </a:extLst>
          </p:cNvPr>
          <p:cNvSpPr/>
          <p:nvPr/>
        </p:nvSpPr>
        <p:spPr>
          <a:xfrm>
            <a:off x="4039399" y="2694455"/>
            <a:ext cx="2323860" cy="2324136"/>
          </a:xfrm>
          <a:prstGeom prst="ellipse">
            <a:avLst/>
          </a:prstGeom>
          <a:solidFill>
            <a:schemeClr val="tx1">
              <a:lumMod val="85000"/>
              <a:lumOff val="15000"/>
            </a:schemeClr>
          </a:solidFill>
          <a:ln w="12700" cap="flat" cmpd="sng">
            <a:solidFill>
              <a:schemeClr val="bg2">
                <a:lumMod val="75000"/>
              </a:schemeClr>
            </a:solidFill>
            <a:prstDash val="solid"/>
            <a:round/>
            <a:headEnd type="none" w="med" len="med"/>
            <a:tailEnd type="none" w="med" len="med"/>
          </a:ln>
        </p:spPr>
        <p:txBody>
          <a:bodyPr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endParaRPr sz="1600">
              <a:solidFill>
                <a:schemeClr val="dk1"/>
              </a:solidFill>
              <a:latin typeface="+mn-lt"/>
              <a:ea typeface="+mn-ea"/>
              <a:cs typeface="+mn-ea"/>
              <a:sym typeface="+mn-lt"/>
            </a:endParaRPr>
          </a:p>
        </p:txBody>
      </p:sp>
      <p:pic>
        <p:nvPicPr>
          <p:cNvPr id="29" name="Picture 2" descr="C:\Users\Han Tsai\Desktop\HD_直播\MPNITOR.png">
            <a:extLst>
              <a:ext uri="{FF2B5EF4-FFF2-40B4-BE49-F238E27FC236}">
                <a16:creationId xmlns:a16="http://schemas.microsoft.com/office/drawing/2014/main" id="{75526284-2DE1-495D-87DC-1BF2A14599E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30186" y="2841771"/>
            <a:ext cx="3348192" cy="2608495"/>
          </a:xfrm>
          <a:prstGeom prst="rect">
            <a:avLst/>
          </a:prstGeom>
          <a:noFill/>
        </p:spPr>
      </p:pic>
      <p:pic>
        <p:nvPicPr>
          <p:cNvPr id="34" name="圖片 33">
            <a:extLst>
              <a:ext uri="{FF2B5EF4-FFF2-40B4-BE49-F238E27FC236}">
                <a16:creationId xmlns:a16="http://schemas.microsoft.com/office/drawing/2014/main" id="{49E4CBB9-1671-497E-82A6-4BF821C391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46924" y="2958617"/>
            <a:ext cx="1308812" cy="1308967"/>
          </a:xfrm>
          <a:prstGeom prst="rect">
            <a:avLst/>
          </a:prstGeom>
        </p:spPr>
      </p:pic>
      <p:sp>
        <p:nvSpPr>
          <p:cNvPr id="35" name="矩形: 圓角 34">
            <a:extLst>
              <a:ext uri="{FF2B5EF4-FFF2-40B4-BE49-F238E27FC236}">
                <a16:creationId xmlns:a16="http://schemas.microsoft.com/office/drawing/2014/main" id="{3C4EB009-C9CD-463F-B471-5C86D63B9378}"/>
              </a:ext>
            </a:extLst>
          </p:cNvPr>
          <p:cNvSpPr/>
          <p:nvPr/>
        </p:nvSpPr>
        <p:spPr>
          <a:xfrm>
            <a:off x="1777619" y="3486029"/>
            <a:ext cx="1378629" cy="457932"/>
          </a:xfrm>
          <a:prstGeom prst="roundRect">
            <a:avLst>
              <a:gd name="adj" fmla="val 8555"/>
            </a:avLst>
          </a:prstGeom>
          <a:gradFill>
            <a:gsLst>
              <a:gs pos="1000">
                <a:srgbClr val="3F78AB"/>
              </a:gs>
              <a:gs pos="100000">
                <a:srgbClr val="3B75A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cs typeface="+mn-ea"/>
                <a:sym typeface="+mn-lt"/>
              </a:rPr>
              <a:t>USB</a:t>
            </a:r>
          </a:p>
        </p:txBody>
      </p:sp>
      <p:sp>
        <p:nvSpPr>
          <p:cNvPr id="36" name="矩形: 圓角 35">
            <a:extLst>
              <a:ext uri="{FF2B5EF4-FFF2-40B4-BE49-F238E27FC236}">
                <a16:creationId xmlns:a16="http://schemas.microsoft.com/office/drawing/2014/main" id="{E5657CAA-1BEC-4076-BFE9-8D930BB9139A}"/>
              </a:ext>
            </a:extLst>
          </p:cNvPr>
          <p:cNvSpPr/>
          <p:nvPr/>
        </p:nvSpPr>
        <p:spPr>
          <a:xfrm>
            <a:off x="6586859" y="3486029"/>
            <a:ext cx="1378629" cy="457932"/>
          </a:xfrm>
          <a:prstGeom prst="roundRect">
            <a:avLst>
              <a:gd name="adj" fmla="val 8555"/>
            </a:avLst>
          </a:prstGeom>
          <a:gradFill>
            <a:gsLst>
              <a:gs pos="1000">
                <a:srgbClr val="3F78AB"/>
              </a:gs>
              <a:gs pos="100000">
                <a:srgbClr val="3B75A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SzPts val="1400"/>
            </a:pPr>
            <a:r>
              <a:rPr lang="en-US" altLang="zh-TW" sz="2400" b="1">
                <a:solidFill>
                  <a:schemeClr val="bg1"/>
                </a:solidFill>
                <a:cs typeface="+mn-ea"/>
                <a:sym typeface="+mn-lt"/>
              </a:rPr>
              <a:t>HDMI</a:t>
            </a:r>
          </a:p>
        </p:txBody>
      </p:sp>
      <p:pic>
        <p:nvPicPr>
          <p:cNvPr id="37" name="圖片 36">
            <a:extLst>
              <a:ext uri="{FF2B5EF4-FFF2-40B4-BE49-F238E27FC236}">
                <a16:creationId xmlns:a16="http://schemas.microsoft.com/office/drawing/2014/main" id="{055F99BA-0FF4-4572-B479-C52BD6BD300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28561" b="35242"/>
          <a:stretch/>
        </p:blipFill>
        <p:spPr>
          <a:xfrm>
            <a:off x="2454344" y="4512383"/>
            <a:ext cx="5775842" cy="1306899"/>
          </a:xfrm>
          <a:prstGeom prst="rect">
            <a:avLst/>
          </a:prstGeom>
        </p:spPr>
      </p:pic>
      <p:sp>
        <p:nvSpPr>
          <p:cNvPr id="39" name="Google Shape;158;p22">
            <a:extLst>
              <a:ext uri="{FF2B5EF4-FFF2-40B4-BE49-F238E27FC236}">
                <a16:creationId xmlns:a16="http://schemas.microsoft.com/office/drawing/2014/main" id="{2436CCC9-599D-404E-A653-F8174C6B34D6}"/>
              </a:ext>
            </a:extLst>
          </p:cNvPr>
          <p:cNvSpPr txBox="1"/>
          <p:nvPr/>
        </p:nvSpPr>
        <p:spPr>
          <a:xfrm>
            <a:off x="2532271" y="5761889"/>
            <a:ext cx="1628973" cy="42072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400">
                <a:solidFill>
                  <a:schemeClr val="tx1">
                    <a:lumMod val="75000"/>
                    <a:lumOff val="25000"/>
                  </a:schemeClr>
                </a:solidFill>
                <a:cs typeface="+mn-ea"/>
                <a:sym typeface="+mn-lt"/>
              </a:rPr>
              <a:t>TS-464eU</a:t>
            </a:r>
          </a:p>
        </p:txBody>
      </p:sp>
    </p:spTree>
    <p:extLst>
      <p:ext uri="{BB962C8B-B14F-4D97-AF65-F5344CB8AC3E}">
        <p14:creationId xmlns:p14="http://schemas.microsoft.com/office/powerpoint/2010/main" val="3344930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F0B8E3-30BC-4126-BB3D-71B97D705D68}"/>
              </a:ext>
            </a:extLst>
          </p:cNvPr>
          <p:cNvSpPr txBox="1">
            <a:spLocks/>
          </p:cNvSpPr>
          <p:nvPr/>
        </p:nvSpPr>
        <p:spPr>
          <a:xfrm>
            <a:off x="245660" y="1"/>
            <a:ext cx="11727976" cy="846161"/>
          </a:xfrm>
          <a:prstGeom prst="rect">
            <a:avLst/>
          </a:prstGeom>
        </p:spPr>
        <p:txBody>
          <a:bodyPr/>
          <a:lstStyle/>
          <a:p>
            <a:pPr lvl="0"/>
            <a:endParaRPr lang="en-US" sz="4267" b="1" kern="0">
              <a:solidFill>
                <a:schemeClr val="bg1"/>
              </a:solidFill>
              <a:cs typeface="+mn-ea"/>
              <a:sym typeface="+mn-lt"/>
            </a:endParaRPr>
          </a:p>
        </p:txBody>
      </p:sp>
      <p:sp>
        <p:nvSpPr>
          <p:cNvPr id="2" name="Title 1">
            <a:extLst>
              <a:ext uri="{FF2B5EF4-FFF2-40B4-BE49-F238E27FC236}">
                <a16:creationId xmlns:a16="http://schemas.microsoft.com/office/drawing/2014/main" id="{2446E12F-098C-1B44-A15C-115F7B9AD9F1}"/>
              </a:ext>
            </a:extLst>
          </p:cNvPr>
          <p:cNvSpPr>
            <a:spLocks noGrp="1"/>
          </p:cNvSpPr>
          <p:nvPr>
            <p:ph type="title"/>
          </p:nvPr>
        </p:nvSpPr>
        <p:spPr>
          <a:effectLst/>
        </p:spPr>
        <p:txBody>
          <a:bodyPr>
            <a:normAutofit/>
          </a:bodyPr>
          <a:lstStyle/>
          <a:p>
            <a:pPr algn="ctr"/>
            <a:r>
              <a:rPr lang="en-US" altLang="zh-TW" sz="4000" dirty="0">
                <a:solidFill>
                  <a:schemeClr val="tx1">
                    <a:lumMod val="95000"/>
                    <a:lumOff val="5000"/>
                  </a:schemeClr>
                </a:solidFill>
                <a:latin typeface="+mn-lt"/>
                <a:ea typeface="+mn-ea"/>
                <a:cs typeface="+mn-ea"/>
                <a:sym typeface="+mn-lt"/>
              </a:rPr>
              <a:t>Versatile </a:t>
            </a:r>
            <a:r>
              <a:rPr lang="en-US" altLang="zh-TW" sz="4000" dirty="0" err="1">
                <a:solidFill>
                  <a:schemeClr val="tx1">
                    <a:lumMod val="95000"/>
                    <a:lumOff val="5000"/>
                  </a:schemeClr>
                </a:solidFill>
                <a:latin typeface="+mn-lt"/>
                <a:ea typeface="+mn-ea"/>
                <a:cs typeface="+mn-ea"/>
                <a:sym typeface="+mn-lt"/>
              </a:rPr>
              <a:t>HybridDesk</a:t>
            </a:r>
            <a:r>
              <a:rPr lang="zh-TW" altLang="en-US" sz="4000" dirty="0">
                <a:solidFill>
                  <a:schemeClr val="tx1">
                    <a:lumMod val="95000"/>
                    <a:lumOff val="5000"/>
                  </a:schemeClr>
                </a:solidFill>
                <a:latin typeface="+mn-lt"/>
                <a:ea typeface="+mn-ea"/>
                <a:cs typeface="+mn-ea"/>
                <a:sym typeface="+mn-lt"/>
              </a:rPr>
              <a:t> </a:t>
            </a:r>
            <a:r>
              <a:rPr lang="en-US" altLang="zh-TW" sz="4000" dirty="0">
                <a:solidFill>
                  <a:schemeClr val="tx1">
                    <a:lumMod val="95000"/>
                    <a:lumOff val="5000"/>
                  </a:schemeClr>
                </a:solidFill>
                <a:latin typeface="+mn-lt"/>
                <a:ea typeface="+mn-ea"/>
                <a:cs typeface="+mn-ea"/>
                <a:sym typeface="+mn-lt"/>
              </a:rPr>
              <a:t>Station apps</a:t>
            </a:r>
            <a:endParaRPr lang="en-US" sz="4000" dirty="0">
              <a:solidFill>
                <a:schemeClr val="tx1">
                  <a:lumMod val="95000"/>
                  <a:lumOff val="5000"/>
                </a:schemeClr>
              </a:solidFill>
              <a:latin typeface="+mn-lt"/>
              <a:ea typeface="+mn-ea"/>
              <a:cs typeface="+mn-ea"/>
              <a:sym typeface="+mn-lt"/>
            </a:endParaRPr>
          </a:p>
        </p:txBody>
      </p:sp>
      <p:grpSp>
        <p:nvGrpSpPr>
          <p:cNvPr id="61" name="群組 60">
            <a:extLst>
              <a:ext uri="{FF2B5EF4-FFF2-40B4-BE49-F238E27FC236}">
                <a16:creationId xmlns:a16="http://schemas.microsoft.com/office/drawing/2014/main" id="{CFE81FEA-733D-4E54-85EA-C1EBAED152AC}"/>
              </a:ext>
            </a:extLst>
          </p:cNvPr>
          <p:cNvGrpSpPr/>
          <p:nvPr/>
        </p:nvGrpSpPr>
        <p:grpSpPr>
          <a:xfrm>
            <a:off x="8343967" y="4290180"/>
            <a:ext cx="4246609" cy="2041941"/>
            <a:chOff x="6260091" y="1217707"/>
            <a:chExt cx="4307317" cy="4160999"/>
          </a:xfrm>
        </p:grpSpPr>
        <p:sp>
          <p:nvSpPr>
            <p:cNvPr id="62" name="矩形: 圓角 61">
              <a:extLst>
                <a:ext uri="{FF2B5EF4-FFF2-40B4-BE49-F238E27FC236}">
                  <a16:creationId xmlns:a16="http://schemas.microsoft.com/office/drawing/2014/main" id="{D1A60705-20BE-4BC4-845E-602F23AAFE50}"/>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63" name="矩形 62">
              <a:extLst>
                <a:ext uri="{FF2B5EF4-FFF2-40B4-BE49-F238E27FC236}">
                  <a16:creationId xmlns:a16="http://schemas.microsoft.com/office/drawing/2014/main" id="{DF172AF0-584D-4418-BAF8-C364A7050EA2}"/>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grpSp>
        <p:nvGrpSpPr>
          <p:cNvPr id="64" name="群組 63">
            <a:extLst>
              <a:ext uri="{FF2B5EF4-FFF2-40B4-BE49-F238E27FC236}">
                <a16:creationId xmlns:a16="http://schemas.microsoft.com/office/drawing/2014/main" id="{F9F0376D-56C5-4F1E-971D-7FBC4859FF62}"/>
              </a:ext>
            </a:extLst>
          </p:cNvPr>
          <p:cNvGrpSpPr/>
          <p:nvPr/>
        </p:nvGrpSpPr>
        <p:grpSpPr>
          <a:xfrm>
            <a:off x="4493575" y="4294327"/>
            <a:ext cx="4246609" cy="2041941"/>
            <a:chOff x="6260091" y="1217707"/>
            <a:chExt cx="4307317" cy="4160999"/>
          </a:xfrm>
        </p:grpSpPr>
        <p:sp>
          <p:nvSpPr>
            <p:cNvPr id="65" name="矩形: 圓角 64">
              <a:extLst>
                <a:ext uri="{FF2B5EF4-FFF2-40B4-BE49-F238E27FC236}">
                  <a16:creationId xmlns:a16="http://schemas.microsoft.com/office/drawing/2014/main" id="{E2BA063E-674A-4E7B-975C-561908A0C518}"/>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66" name="矩形 65">
              <a:extLst>
                <a:ext uri="{FF2B5EF4-FFF2-40B4-BE49-F238E27FC236}">
                  <a16:creationId xmlns:a16="http://schemas.microsoft.com/office/drawing/2014/main" id="{D843698D-FA9D-458B-80A5-E92D21D75350}"/>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grpSp>
        <p:nvGrpSpPr>
          <p:cNvPr id="67" name="群組 66">
            <a:extLst>
              <a:ext uri="{FF2B5EF4-FFF2-40B4-BE49-F238E27FC236}">
                <a16:creationId xmlns:a16="http://schemas.microsoft.com/office/drawing/2014/main" id="{0F461CB2-D8FF-4F7D-960B-532148EDAECA}"/>
              </a:ext>
            </a:extLst>
          </p:cNvPr>
          <p:cNvGrpSpPr/>
          <p:nvPr/>
        </p:nvGrpSpPr>
        <p:grpSpPr>
          <a:xfrm>
            <a:off x="699986" y="4308059"/>
            <a:ext cx="4246609" cy="2041941"/>
            <a:chOff x="6260091" y="1217707"/>
            <a:chExt cx="4307317" cy="4160999"/>
          </a:xfrm>
        </p:grpSpPr>
        <p:sp>
          <p:nvSpPr>
            <p:cNvPr id="68" name="矩形: 圓角 67">
              <a:extLst>
                <a:ext uri="{FF2B5EF4-FFF2-40B4-BE49-F238E27FC236}">
                  <a16:creationId xmlns:a16="http://schemas.microsoft.com/office/drawing/2014/main" id="{F4540B66-A1FA-4C0E-8DD5-802091272904}"/>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69" name="矩形 68">
              <a:extLst>
                <a:ext uri="{FF2B5EF4-FFF2-40B4-BE49-F238E27FC236}">
                  <a16:creationId xmlns:a16="http://schemas.microsoft.com/office/drawing/2014/main" id="{B5ECC605-87AF-4029-A7D1-D0035D1B7A57}"/>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grpSp>
        <p:nvGrpSpPr>
          <p:cNvPr id="70" name="群組 69">
            <a:extLst>
              <a:ext uri="{FF2B5EF4-FFF2-40B4-BE49-F238E27FC236}">
                <a16:creationId xmlns:a16="http://schemas.microsoft.com/office/drawing/2014/main" id="{F0952131-8441-413E-9010-E248E7465D6B}"/>
              </a:ext>
            </a:extLst>
          </p:cNvPr>
          <p:cNvGrpSpPr/>
          <p:nvPr/>
        </p:nvGrpSpPr>
        <p:grpSpPr>
          <a:xfrm>
            <a:off x="8294091" y="2192538"/>
            <a:ext cx="4246609" cy="1482044"/>
            <a:chOff x="6260091" y="1217707"/>
            <a:chExt cx="4307317" cy="4160999"/>
          </a:xfrm>
        </p:grpSpPr>
        <p:sp>
          <p:nvSpPr>
            <p:cNvPr id="71" name="矩形: 圓角 70">
              <a:extLst>
                <a:ext uri="{FF2B5EF4-FFF2-40B4-BE49-F238E27FC236}">
                  <a16:creationId xmlns:a16="http://schemas.microsoft.com/office/drawing/2014/main" id="{614CF7F9-AC9A-4601-B8C0-D017AB9F19EA}"/>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72" name="矩形 71">
              <a:extLst>
                <a:ext uri="{FF2B5EF4-FFF2-40B4-BE49-F238E27FC236}">
                  <a16:creationId xmlns:a16="http://schemas.microsoft.com/office/drawing/2014/main" id="{D3CD111E-EEA0-4FE3-945F-BB9B9029C122}"/>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grpSp>
        <p:nvGrpSpPr>
          <p:cNvPr id="73" name="群組 72">
            <a:extLst>
              <a:ext uri="{FF2B5EF4-FFF2-40B4-BE49-F238E27FC236}">
                <a16:creationId xmlns:a16="http://schemas.microsoft.com/office/drawing/2014/main" id="{8C6598F5-2D2A-48B0-BCE4-70B663589658}"/>
              </a:ext>
            </a:extLst>
          </p:cNvPr>
          <p:cNvGrpSpPr/>
          <p:nvPr/>
        </p:nvGrpSpPr>
        <p:grpSpPr>
          <a:xfrm>
            <a:off x="4462218" y="2206910"/>
            <a:ext cx="4246609" cy="1482044"/>
            <a:chOff x="6260091" y="1217707"/>
            <a:chExt cx="4307317" cy="4160999"/>
          </a:xfrm>
        </p:grpSpPr>
        <p:sp>
          <p:nvSpPr>
            <p:cNvPr id="74" name="矩形: 圓角 73">
              <a:extLst>
                <a:ext uri="{FF2B5EF4-FFF2-40B4-BE49-F238E27FC236}">
                  <a16:creationId xmlns:a16="http://schemas.microsoft.com/office/drawing/2014/main" id="{3E3A687C-23C6-49C8-B4A7-DE5AA0AC7E63}"/>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75" name="矩形 74">
              <a:extLst>
                <a:ext uri="{FF2B5EF4-FFF2-40B4-BE49-F238E27FC236}">
                  <a16:creationId xmlns:a16="http://schemas.microsoft.com/office/drawing/2014/main" id="{5C97E08A-0CCD-4D55-8A1E-5A51193F6A77}"/>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grpSp>
        <p:nvGrpSpPr>
          <p:cNvPr id="76" name="群組 75">
            <a:extLst>
              <a:ext uri="{FF2B5EF4-FFF2-40B4-BE49-F238E27FC236}">
                <a16:creationId xmlns:a16="http://schemas.microsoft.com/office/drawing/2014/main" id="{42CDA017-1416-42F6-954B-E1C974A652A2}"/>
              </a:ext>
            </a:extLst>
          </p:cNvPr>
          <p:cNvGrpSpPr/>
          <p:nvPr/>
        </p:nvGrpSpPr>
        <p:grpSpPr>
          <a:xfrm>
            <a:off x="676390" y="2213505"/>
            <a:ext cx="4246609" cy="1482044"/>
            <a:chOff x="6260091" y="1217707"/>
            <a:chExt cx="4307317" cy="4160999"/>
          </a:xfrm>
        </p:grpSpPr>
        <p:sp>
          <p:nvSpPr>
            <p:cNvPr id="77" name="矩形: 圓角 76">
              <a:extLst>
                <a:ext uri="{FF2B5EF4-FFF2-40B4-BE49-F238E27FC236}">
                  <a16:creationId xmlns:a16="http://schemas.microsoft.com/office/drawing/2014/main" id="{7562436F-665E-4E5F-8E94-1B60679D6034}"/>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78" name="矩形 77">
              <a:extLst>
                <a:ext uri="{FF2B5EF4-FFF2-40B4-BE49-F238E27FC236}">
                  <a16:creationId xmlns:a16="http://schemas.microsoft.com/office/drawing/2014/main" id="{AD970086-5181-4D2E-81DF-F154D6892A76}"/>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sp>
        <p:nvSpPr>
          <p:cNvPr id="79" name="TextBox 6">
            <a:extLst>
              <a:ext uri="{FF2B5EF4-FFF2-40B4-BE49-F238E27FC236}">
                <a16:creationId xmlns:a16="http://schemas.microsoft.com/office/drawing/2014/main" id="{274D9295-DBE8-43DA-AEE5-EC7609168BF7}"/>
              </a:ext>
            </a:extLst>
          </p:cNvPr>
          <p:cNvSpPr txBox="1"/>
          <p:nvPr/>
        </p:nvSpPr>
        <p:spPr>
          <a:xfrm>
            <a:off x="850072" y="2604507"/>
            <a:ext cx="2776918" cy="772648"/>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cs typeface="+mn-ea"/>
                <a:sym typeface="+mn-lt"/>
              </a:rPr>
              <a:t>QTS</a:t>
            </a:r>
          </a:p>
          <a:p>
            <a:pPr marL="239178" indent="-239178" fontAlgn="base">
              <a:buClr>
                <a:srgbClr val="D26604"/>
              </a:buClr>
              <a:buSzPct val="95000"/>
              <a:buFont typeface="Arial" panose="020B0604020202020204" pitchFamily="34" charset="0"/>
              <a:buChar char="•"/>
            </a:pPr>
            <a:r>
              <a:rPr lang="en-US" altLang="zh-TW" sz="2133" b="1" err="1">
                <a:cs typeface="+mn-ea"/>
                <a:sym typeface="+mn-lt"/>
              </a:rPr>
              <a:t>FileStation</a:t>
            </a:r>
            <a:r>
              <a:rPr lang="en-US" altLang="zh-TW" sz="2133" b="1">
                <a:cs typeface="+mn-ea"/>
                <a:sym typeface="+mn-lt"/>
              </a:rPr>
              <a:t> HD</a:t>
            </a:r>
            <a:endParaRPr lang="zh-TW" altLang="en-US" sz="2133" b="1">
              <a:cs typeface="+mn-ea"/>
              <a:sym typeface="+mn-lt"/>
            </a:endParaRPr>
          </a:p>
        </p:txBody>
      </p:sp>
      <p:sp>
        <p:nvSpPr>
          <p:cNvPr id="80" name="TextBox 6">
            <a:extLst>
              <a:ext uri="{FF2B5EF4-FFF2-40B4-BE49-F238E27FC236}">
                <a16:creationId xmlns:a16="http://schemas.microsoft.com/office/drawing/2014/main" id="{6C8A82DC-926F-4757-A353-D38280A879E6}"/>
              </a:ext>
            </a:extLst>
          </p:cNvPr>
          <p:cNvSpPr txBox="1"/>
          <p:nvPr/>
        </p:nvSpPr>
        <p:spPr>
          <a:xfrm>
            <a:off x="4654559" y="2604507"/>
            <a:ext cx="3549856" cy="433961"/>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cs typeface="+mn-ea"/>
                <a:sym typeface="+mn-lt"/>
              </a:rPr>
              <a:t>QVR Pro Client</a:t>
            </a:r>
          </a:p>
        </p:txBody>
      </p:sp>
      <p:sp>
        <p:nvSpPr>
          <p:cNvPr id="81" name="TextBox 6">
            <a:extLst>
              <a:ext uri="{FF2B5EF4-FFF2-40B4-BE49-F238E27FC236}">
                <a16:creationId xmlns:a16="http://schemas.microsoft.com/office/drawing/2014/main" id="{9DC1C23E-352C-4812-ABE6-E8592D1D024F}"/>
              </a:ext>
            </a:extLst>
          </p:cNvPr>
          <p:cNvSpPr txBox="1"/>
          <p:nvPr/>
        </p:nvSpPr>
        <p:spPr>
          <a:xfrm>
            <a:off x="8380884" y="2604508"/>
            <a:ext cx="3549856" cy="772648"/>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cs typeface="+mn-ea"/>
                <a:sym typeface="+mn-lt"/>
              </a:rPr>
              <a:t>Skype</a:t>
            </a:r>
          </a:p>
          <a:p>
            <a:pPr marL="239178" indent="-239178" fontAlgn="base">
              <a:buClr>
                <a:srgbClr val="D26604"/>
              </a:buClr>
              <a:buSzPct val="95000"/>
              <a:buFont typeface="Arial" panose="020B0604020202020204" pitchFamily="34" charset="0"/>
              <a:buChar char="•"/>
            </a:pPr>
            <a:r>
              <a:rPr lang="en-US" altLang="zh-TW" sz="2133" b="1">
                <a:cs typeface="+mn-ea"/>
                <a:sym typeface="+mn-lt"/>
              </a:rPr>
              <a:t>Facebook</a:t>
            </a:r>
          </a:p>
        </p:txBody>
      </p:sp>
      <p:sp>
        <p:nvSpPr>
          <p:cNvPr id="82" name="TextBox 6">
            <a:extLst>
              <a:ext uri="{FF2B5EF4-FFF2-40B4-BE49-F238E27FC236}">
                <a16:creationId xmlns:a16="http://schemas.microsoft.com/office/drawing/2014/main" id="{9D521A92-6414-4C95-9525-25B4B18E1E0F}"/>
              </a:ext>
            </a:extLst>
          </p:cNvPr>
          <p:cNvSpPr txBox="1"/>
          <p:nvPr/>
        </p:nvSpPr>
        <p:spPr>
          <a:xfrm>
            <a:off x="877643" y="4562675"/>
            <a:ext cx="3336304" cy="1450020"/>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cs typeface="+mn-ea"/>
                <a:sym typeface="+mn-lt"/>
              </a:rPr>
              <a:t>HD Player</a:t>
            </a:r>
          </a:p>
          <a:p>
            <a:pPr marL="239178" indent="-239178" fontAlgn="base">
              <a:buClr>
                <a:srgbClr val="D26604"/>
              </a:buClr>
              <a:buSzPct val="95000"/>
              <a:buFont typeface="Arial" panose="020B0604020202020204" pitchFamily="34" charset="0"/>
              <a:buChar char="•"/>
            </a:pPr>
            <a:r>
              <a:rPr lang="en-US" altLang="zh-TW" sz="2133" b="1">
                <a:cs typeface="+mn-ea"/>
                <a:sym typeface="+mn-lt"/>
              </a:rPr>
              <a:t>Clementine</a:t>
            </a:r>
          </a:p>
          <a:p>
            <a:pPr marL="239178" indent="-239178" fontAlgn="base">
              <a:buClr>
                <a:srgbClr val="D26604"/>
              </a:buClr>
              <a:buSzPct val="95000"/>
              <a:buFont typeface="Arial" panose="020B0604020202020204" pitchFamily="34" charset="0"/>
              <a:buChar char="•"/>
            </a:pPr>
            <a:r>
              <a:rPr lang="en-US" altLang="zh-TW" sz="2133" b="1">
                <a:cs typeface="+mn-ea"/>
                <a:sym typeface="+mn-lt"/>
              </a:rPr>
              <a:t>Spotify</a:t>
            </a:r>
          </a:p>
          <a:p>
            <a:pPr marL="239178" indent="-239178" fontAlgn="base">
              <a:buClr>
                <a:srgbClr val="D26604"/>
              </a:buClr>
              <a:buSzPct val="95000"/>
              <a:buFont typeface="Arial" panose="020B0604020202020204" pitchFamily="34" charset="0"/>
              <a:buChar char="•"/>
            </a:pPr>
            <a:r>
              <a:rPr lang="en-US" altLang="zh-TW" sz="2133" b="1" err="1">
                <a:cs typeface="+mn-ea"/>
                <a:sym typeface="+mn-lt"/>
              </a:rPr>
              <a:t>TuneIn</a:t>
            </a:r>
            <a:r>
              <a:rPr lang="en-US" altLang="zh-TW" sz="2133" b="1">
                <a:cs typeface="+mn-ea"/>
                <a:sym typeface="+mn-lt"/>
              </a:rPr>
              <a:t> Radio</a:t>
            </a:r>
          </a:p>
        </p:txBody>
      </p:sp>
      <p:sp>
        <p:nvSpPr>
          <p:cNvPr id="83" name="TextBox 6">
            <a:extLst>
              <a:ext uri="{FF2B5EF4-FFF2-40B4-BE49-F238E27FC236}">
                <a16:creationId xmlns:a16="http://schemas.microsoft.com/office/drawing/2014/main" id="{14567354-D7DC-412A-A205-C39F2B711BFF}"/>
              </a:ext>
            </a:extLst>
          </p:cNvPr>
          <p:cNvSpPr txBox="1"/>
          <p:nvPr/>
        </p:nvSpPr>
        <p:spPr>
          <a:xfrm>
            <a:off x="4682130" y="4562675"/>
            <a:ext cx="3549856" cy="1111334"/>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err="1">
                <a:cs typeface="+mn-ea"/>
                <a:sym typeface="+mn-lt"/>
              </a:rPr>
              <a:t>PhotoStation</a:t>
            </a:r>
            <a:r>
              <a:rPr lang="en-US" altLang="zh-TW" sz="2133" b="1">
                <a:cs typeface="+mn-ea"/>
                <a:sym typeface="+mn-lt"/>
              </a:rPr>
              <a:t> HD</a:t>
            </a:r>
          </a:p>
          <a:p>
            <a:pPr marL="239178" indent="-239178" fontAlgn="base">
              <a:buClr>
                <a:srgbClr val="D26604"/>
              </a:buClr>
              <a:buSzPct val="95000"/>
              <a:buFont typeface="Arial" panose="020B0604020202020204" pitchFamily="34" charset="0"/>
              <a:buChar char="•"/>
            </a:pPr>
            <a:r>
              <a:rPr lang="en-US" altLang="zh-TW" sz="2133" b="1" err="1">
                <a:cs typeface="+mn-ea"/>
                <a:sym typeface="+mn-lt"/>
              </a:rPr>
              <a:t>VideoStation</a:t>
            </a:r>
            <a:r>
              <a:rPr lang="en-US" altLang="zh-TW" sz="2133" b="1">
                <a:cs typeface="+mn-ea"/>
                <a:sym typeface="+mn-lt"/>
              </a:rPr>
              <a:t> HD</a:t>
            </a:r>
          </a:p>
          <a:p>
            <a:pPr marL="239178" indent="-239178" fontAlgn="base">
              <a:buClr>
                <a:srgbClr val="D26604"/>
              </a:buClr>
              <a:buSzPct val="95000"/>
              <a:buFont typeface="Arial" panose="020B0604020202020204" pitchFamily="34" charset="0"/>
              <a:buChar char="•"/>
            </a:pPr>
            <a:r>
              <a:rPr lang="en-US" altLang="zh-TW" sz="2133" b="1" err="1">
                <a:cs typeface="+mn-ea"/>
                <a:sym typeface="+mn-lt"/>
              </a:rPr>
              <a:t>MusicStation</a:t>
            </a:r>
            <a:r>
              <a:rPr lang="en-US" altLang="zh-TW" sz="2133" b="1">
                <a:cs typeface="+mn-ea"/>
                <a:sym typeface="+mn-lt"/>
              </a:rPr>
              <a:t> HD</a:t>
            </a:r>
          </a:p>
        </p:txBody>
      </p:sp>
      <p:sp>
        <p:nvSpPr>
          <p:cNvPr id="84" name="TextBox 6">
            <a:extLst>
              <a:ext uri="{FF2B5EF4-FFF2-40B4-BE49-F238E27FC236}">
                <a16:creationId xmlns:a16="http://schemas.microsoft.com/office/drawing/2014/main" id="{EBF76B33-2DAC-4AC6-89EA-E168E6C0361E}"/>
              </a:ext>
            </a:extLst>
          </p:cNvPr>
          <p:cNvSpPr txBox="1"/>
          <p:nvPr/>
        </p:nvSpPr>
        <p:spPr>
          <a:xfrm>
            <a:off x="8408456" y="4562675"/>
            <a:ext cx="3549856" cy="1111334"/>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cs typeface="+mn-ea"/>
                <a:sym typeface="+mn-lt"/>
              </a:rPr>
              <a:t>Chrome</a:t>
            </a:r>
          </a:p>
          <a:p>
            <a:pPr marL="239178" indent="-239178" fontAlgn="base">
              <a:buClr>
                <a:srgbClr val="D26604"/>
              </a:buClr>
              <a:buSzPct val="95000"/>
              <a:buFont typeface="Arial" panose="020B0604020202020204" pitchFamily="34" charset="0"/>
              <a:buChar char="•"/>
            </a:pPr>
            <a:r>
              <a:rPr lang="en-US" altLang="zh-TW" sz="2133" b="1">
                <a:cs typeface="+mn-ea"/>
                <a:sym typeface="+mn-lt"/>
              </a:rPr>
              <a:t>Firefox</a:t>
            </a:r>
          </a:p>
          <a:p>
            <a:pPr marL="239178" indent="-239178" fontAlgn="base">
              <a:buClr>
                <a:srgbClr val="D26604"/>
              </a:buClr>
              <a:buSzPct val="95000"/>
              <a:buFont typeface="Arial" panose="020B0604020202020204" pitchFamily="34" charset="0"/>
              <a:buChar char="•"/>
            </a:pPr>
            <a:r>
              <a:rPr lang="en-US" altLang="zh-TW" sz="2133" b="1">
                <a:cs typeface="+mn-ea"/>
                <a:sym typeface="+mn-lt"/>
              </a:rPr>
              <a:t>LibreOffice</a:t>
            </a:r>
          </a:p>
        </p:txBody>
      </p:sp>
      <p:pic>
        <p:nvPicPr>
          <p:cNvPr id="85" name="圖片 4">
            <a:extLst>
              <a:ext uri="{FF2B5EF4-FFF2-40B4-BE49-F238E27FC236}">
                <a16:creationId xmlns:a16="http://schemas.microsoft.com/office/drawing/2014/main" id="{7D0E8313-26DE-4724-A475-25E98D584C7E}"/>
              </a:ext>
            </a:extLst>
          </p:cNvPr>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39833" y="1909175"/>
            <a:ext cx="3182340" cy="743171"/>
          </a:xfrm>
          <a:prstGeom prst="rect">
            <a:avLst/>
          </a:prstGeom>
        </p:spPr>
      </p:pic>
      <p:pic>
        <p:nvPicPr>
          <p:cNvPr id="86" name="圖片 4">
            <a:extLst>
              <a:ext uri="{FF2B5EF4-FFF2-40B4-BE49-F238E27FC236}">
                <a16:creationId xmlns:a16="http://schemas.microsoft.com/office/drawing/2014/main" id="{678C7AC4-3A29-4991-9E11-0D9C13F16035}"/>
              </a:ext>
            </a:extLst>
          </p:cNvPr>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523286" y="1912186"/>
            <a:ext cx="3182340" cy="743171"/>
          </a:xfrm>
          <a:prstGeom prst="rect">
            <a:avLst/>
          </a:prstGeom>
        </p:spPr>
      </p:pic>
      <p:pic>
        <p:nvPicPr>
          <p:cNvPr id="87" name="圖片 4">
            <a:extLst>
              <a:ext uri="{FF2B5EF4-FFF2-40B4-BE49-F238E27FC236}">
                <a16:creationId xmlns:a16="http://schemas.microsoft.com/office/drawing/2014/main" id="{437B5DB5-1097-4D55-AEF0-C1DADFB70CB9}"/>
              </a:ext>
            </a:extLst>
          </p:cNvPr>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49504" y="1902364"/>
            <a:ext cx="3182340" cy="743171"/>
          </a:xfrm>
          <a:prstGeom prst="rect">
            <a:avLst/>
          </a:prstGeom>
        </p:spPr>
      </p:pic>
      <p:pic>
        <p:nvPicPr>
          <p:cNvPr id="88" name="圖片 4">
            <a:extLst>
              <a:ext uri="{FF2B5EF4-FFF2-40B4-BE49-F238E27FC236}">
                <a16:creationId xmlns:a16="http://schemas.microsoft.com/office/drawing/2014/main" id="{92B8BB65-8BAC-49EB-BD89-612C31F9F131}"/>
              </a:ext>
            </a:extLst>
          </p:cNvPr>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39833" y="3979517"/>
            <a:ext cx="3182340" cy="743171"/>
          </a:xfrm>
          <a:prstGeom prst="rect">
            <a:avLst/>
          </a:prstGeom>
        </p:spPr>
      </p:pic>
      <p:pic>
        <p:nvPicPr>
          <p:cNvPr id="89" name="圖片 4">
            <a:extLst>
              <a:ext uri="{FF2B5EF4-FFF2-40B4-BE49-F238E27FC236}">
                <a16:creationId xmlns:a16="http://schemas.microsoft.com/office/drawing/2014/main" id="{5542F6E2-B2E4-401B-84B1-B5A381E8FE8F}"/>
              </a:ext>
            </a:extLst>
          </p:cNvPr>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523286" y="3982528"/>
            <a:ext cx="3182340" cy="743171"/>
          </a:xfrm>
          <a:prstGeom prst="rect">
            <a:avLst/>
          </a:prstGeom>
        </p:spPr>
      </p:pic>
      <p:pic>
        <p:nvPicPr>
          <p:cNvPr id="90" name="圖片 4">
            <a:extLst>
              <a:ext uri="{FF2B5EF4-FFF2-40B4-BE49-F238E27FC236}">
                <a16:creationId xmlns:a16="http://schemas.microsoft.com/office/drawing/2014/main" id="{492CEF66-8FE2-4CEA-A252-DFBE4761C11B}"/>
              </a:ext>
            </a:extLst>
          </p:cNvPr>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49504" y="3972706"/>
            <a:ext cx="3182340" cy="743171"/>
          </a:xfrm>
          <a:prstGeom prst="rect">
            <a:avLst/>
          </a:prstGeom>
        </p:spPr>
      </p:pic>
      <p:sp>
        <p:nvSpPr>
          <p:cNvPr id="91" name="TextBox 6">
            <a:extLst>
              <a:ext uri="{FF2B5EF4-FFF2-40B4-BE49-F238E27FC236}">
                <a16:creationId xmlns:a16="http://schemas.microsoft.com/office/drawing/2014/main" id="{CBC5A8A0-D909-4C31-AF8D-9A61E5B800E8}"/>
              </a:ext>
            </a:extLst>
          </p:cNvPr>
          <p:cNvSpPr txBox="1"/>
          <p:nvPr/>
        </p:nvSpPr>
        <p:spPr>
          <a:xfrm>
            <a:off x="1157328" y="1983603"/>
            <a:ext cx="2359772" cy="433961"/>
          </a:xfrm>
          <a:prstGeom prst="rect">
            <a:avLst/>
          </a:prstGeom>
          <a:noFill/>
        </p:spPr>
        <p:txBody>
          <a:bodyPr wrap="square" rtlCol="0" anchor="t">
            <a:spAutoFit/>
          </a:bodyPr>
          <a:lstStyle/>
          <a:p>
            <a:pPr algn="ctr" fontAlgn="base"/>
            <a:r>
              <a:rPr lang="en-US" altLang="zh-TW" sz="2133" b="1">
                <a:solidFill>
                  <a:schemeClr val="bg1"/>
                </a:solidFill>
                <a:cs typeface="+mn-ea"/>
                <a:sym typeface="+mn-lt"/>
              </a:rPr>
              <a:t>System Mgmt.</a:t>
            </a:r>
            <a:endParaRPr lang="zh-TW" altLang="en-US" sz="2133" b="1">
              <a:solidFill>
                <a:schemeClr val="bg1"/>
              </a:solidFill>
              <a:cs typeface="+mn-ea"/>
              <a:sym typeface="+mn-lt"/>
            </a:endParaRPr>
          </a:p>
        </p:txBody>
      </p:sp>
      <p:sp>
        <p:nvSpPr>
          <p:cNvPr id="92" name="TextBox 6">
            <a:extLst>
              <a:ext uri="{FF2B5EF4-FFF2-40B4-BE49-F238E27FC236}">
                <a16:creationId xmlns:a16="http://schemas.microsoft.com/office/drawing/2014/main" id="{612B8148-0AA5-4730-A75B-804D56B2642D}"/>
              </a:ext>
            </a:extLst>
          </p:cNvPr>
          <p:cNvSpPr txBox="1"/>
          <p:nvPr/>
        </p:nvSpPr>
        <p:spPr>
          <a:xfrm>
            <a:off x="4949281" y="1983603"/>
            <a:ext cx="2359772" cy="433961"/>
          </a:xfrm>
          <a:prstGeom prst="rect">
            <a:avLst/>
          </a:prstGeom>
          <a:noFill/>
        </p:spPr>
        <p:txBody>
          <a:bodyPr wrap="square" rtlCol="0" anchor="t">
            <a:spAutoFit/>
          </a:bodyPr>
          <a:lstStyle/>
          <a:p>
            <a:pPr algn="ctr" fontAlgn="base"/>
            <a:r>
              <a:rPr lang="en-US" altLang="zh-TW" sz="2133" b="1">
                <a:solidFill>
                  <a:schemeClr val="bg1"/>
                </a:solidFill>
                <a:cs typeface="+mn-ea"/>
                <a:sym typeface="+mn-lt"/>
              </a:rPr>
              <a:t>Surveillance</a:t>
            </a:r>
            <a:endParaRPr lang="zh-TW" altLang="en-US" sz="2133" b="1">
              <a:solidFill>
                <a:schemeClr val="bg1"/>
              </a:solidFill>
              <a:cs typeface="+mn-ea"/>
              <a:sym typeface="+mn-lt"/>
            </a:endParaRPr>
          </a:p>
        </p:txBody>
      </p:sp>
      <p:sp>
        <p:nvSpPr>
          <p:cNvPr id="93" name="TextBox 6">
            <a:extLst>
              <a:ext uri="{FF2B5EF4-FFF2-40B4-BE49-F238E27FC236}">
                <a16:creationId xmlns:a16="http://schemas.microsoft.com/office/drawing/2014/main" id="{A5240D34-395D-4CE5-B266-1F1EBDD7D933}"/>
              </a:ext>
            </a:extLst>
          </p:cNvPr>
          <p:cNvSpPr txBox="1"/>
          <p:nvPr/>
        </p:nvSpPr>
        <p:spPr>
          <a:xfrm>
            <a:off x="8534182" y="1983603"/>
            <a:ext cx="2611902" cy="433961"/>
          </a:xfrm>
          <a:prstGeom prst="rect">
            <a:avLst/>
          </a:prstGeom>
          <a:noFill/>
        </p:spPr>
        <p:txBody>
          <a:bodyPr wrap="square" rtlCol="0" anchor="t">
            <a:spAutoFit/>
          </a:bodyPr>
          <a:lstStyle/>
          <a:p>
            <a:pPr algn="ctr" fontAlgn="base"/>
            <a:r>
              <a:rPr lang="en-US" altLang="zh-TW" sz="2133" b="1">
                <a:solidFill>
                  <a:schemeClr val="bg1"/>
                </a:solidFill>
                <a:cs typeface="+mn-ea"/>
                <a:sym typeface="+mn-lt"/>
              </a:rPr>
              <a:t>Comm. &amp; Social</a:t>
            </a:r>
            <a:endParaRPr lang="zh-TW" altLang="en-US" sz="2133" b="1">
              <a:solidFill>
                <a:schemeClr val="bg1"/>
              </a:solidFill>
              <a:cs typeface="+mn-ea"/>
              <a:sym typeface="+mn-lt"/>
            </a:endParaRPr>
          </a:p>
        </p:txBody>
      </p:sp>
      <p:sp>
        <p:nvSpPr>
          <p:cNvPr id="94" name="TextBox 6">
            <a:extLst>
              <a:ext uri="{FF2B5EF4-FFF2-40B4-BE49-F238E27FC236}">
                <a16:creationId xmlns:a16="http://schemas.microsoft.com/office/drawing/2014/main" id="{CB3438DF-6C0B-4322-993F-05DED89FA7B7}"/>
              </a:ext>
            </a:extLst>
          </p:cNvPr>
          <p:cNvSpPr txBox="1"/>
          <p:nvPr/>
        </p:nvSpPr>
        <p:spPr>
          <a:xfrm>
            <a:off x="4704701" y="4039754"/>
            <a:ext cx="2851101" cy="433961"/>
          </a:xfrm>
          <a:prstGeom prst="rect">
            <a:avLst/>
          </a:prstGeom>
          <a:noFill/>
        </p:spPr>
        <p:txBody>
          <a:bodyPr wrap="square" rtlCol="0" anchor="t">
            <a:spAutoFit/>
          </a:bodyPr>
          <a:lstStyle/>
          <a:p>
            <a:pPr algn="ctr" fontAlgn="base"/>
            <a:r>
              <a:rPr lang="en-US" altLang="zh-TW" sz="2133" b="1">
                <a:solidFill>
                  <a:schemeClr val="bg1"/>
                </a:solidFill>
                <a:cs typeface="+mn-ea"/>
                <a:sym typeface="+mn-lt"/>
              </a:rPr>
              <a:t>Multimedia Mgmt.</a:t>
            </a:r>
            <a:endParaRPr lang="zh-TW" altLang="en-US" sz="2133" b="1">
              <a:solidFill>
                <a:schemeClr val="bg1"/>
              </a:solidFill>
              <a:cs typeface="+mn-ea"/>
              <a:sym typeface="+mn-lt"/>
            </a:endParaRPr>
          </a:p>
        </p:txBody>
      </p:sp>
      <p:sp>
        <p:nvSpPr>
          <p:cNvPr id="95" name="TextBox 6">
            <a:extLst>
              <a:ext uri="{FF2B5EF4-FFF2-40B4-BE49-F238E27FC236}">
                <a16:creationId xmlns:a16="http://schemas.microsoft.com/office/drawing/2014/main" id="{CCFE2B2B-0BC1-41C3-A114-E19972CE91C3}"/>
              </a:ext>
            </a:extLst>
          </p:cNvPr>
          <p:cNvSpPr txBox="1"/>
          <p:nvPr/>
        </p:nvSpPr>
        <p:spPr>
          <a:xfrm>
            <a:off x="1171658" y="4020911"/>
            <a:ext cx="2359772" cy="433961"/>
          </a:xfrm>
          <a:prstGeom prst="rect">
            <a:avLst/>
          </a:prstGeom>
          <a:noFill/>
        </p:spPr>
        <p:txBody>
          <a:bodyPr wrap="square" rtlCol="0" anchor="t">
            <a:spAutoFit/>
          </a:bodyPr>
          <a:lstStyle/>
          <a:p>
            <a:pPr algn="ctr" fontAlgn="base"/>
            <a:r>
              <a:rPr lang="en-US" altLang="zh-TW" sz="2133" b="1">
                <a:solidFill>
                  <a:schemeClr val="bg1"/>
                </a:solidFill>
                <a:cs typeface="+mn-ea"/>
                <a:sym typeface="+mn-lt"/>
              </a:rPr>
              <a:t>Multimedia</a:t>
            </a:r>
            <a:endParaRPr lang="zh-TW" altLang="en-US" sz="2133" b="1">
              <a:solidFill>
                <a:schemeClr val="bg1"/>
              </a:solidFill>
              <a:cs typeface="+mn-ea"/>
              <a:sym typeface="+mn-lt"/>
            </a:endParaRPr>
          </a:p>
        </p:txBody>
      </p:sp>
      <p:sp>
        <p:nvSpPr>
          <p:cNvPr id="96" name="TextBox 6">
            <a:extLst>
              <a:ext uri="{FF2B5EF4-FFF2-40B4-BE49-F238E27FC236}">
                <a16:creationId xmlns:a16="http://schemas.microsoft.com/office/drawing/2014/main" id="{36A25162-0B16-4701-BBA8-AAEBF57C9498}"/>
              </a:ext>
            </a:extLst>
          </p:cNvPr>
          <p:cNvSpPr txBox="1"/>
          <p:nvPr/>
        </p:nvSpPr>
        <p:spPr>
          <a:xfrm>
            <a:off x="8534182" y="4014973"/>
            <a:ext cx="2851101" cy="348813"/>
          </a:xfrm>
          <a:prstGeom prst="rect">
            <a:avLst/>
          </a:prstGeom>
          <a:noFill/>
        </p:spPr>
        <p:txBody>
          <a:bodyPr wrap="square" rtlCol="0" anchor="t">
            <a:spAutoFit/>
          </a:bodyPr>
          <a:lstStyle/>
          <a:p>
            <a:pPr algn="ctr" fontAlgn="base">
              <a:lnSpc>
                <a:spcPts val="2000"/>
              </a:lnSpc>
            </a:pPr>
            <a:r>
              <a:rPr lang="en-US" altLang="zh-TW" sz="1867" b="1">
                <a:solidFill>
                  <a:schemeClr val="bg1"/>
                </a:solidFill>
                <a:cs typeface="+mn-ea"/>
                <a:sym typeface="+mn-lt"/>
              </a:rPr>
              <a:t>Browser &amp; Productivity</a:t>
            </a:r>
            <a:endParaRPr lang="zh-TW" altLang="en-US" sz="1867" b="1">
              <a:solidFill>
                <a:schemeClr val="bg1"/>
              </a:solidFill>
              <a:cs typeface="+mn-ea"/>
              <a:sym typeface="+mn-lt"/>
            </a:endParaRPr>
          </a:p>
        </p:txBody>
      </p:sp>
    </p:spTree>
    <p:extLst>
      <p:ext uri="{BB962C8B-B14F-4D97-AF65-F5344CB8AC3E}">
        <p14:creationId xmlns:p14="http://schemas.microsoft.com/office/powerpoint/2010/main" val="1004572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7F8431-7852-4932-9126-7CD873C2CDE0}"/>
              </a:ext>
            </a:extLst>
          </p:cNvPr>
          <p:cNvSpPr>
            <a:spLocks noGrp="1"/>
          </p:cNvSpPr>
          <p:nvPr/>
        </p:nvSpPr>
        <p:spPr>
          <a:xfrm>
            <a:off x="245660" y="1"/>
            <a:ext cx="11727976" cy="846161"/>
          </a:xfrm>
          <a:prstGeom prst="rect">
            <a:avLst/>
          </a:prstGeom>
        </p:spPr>
        <p:txBody>
          <a:bodyPr vert="horz" lIns="121920" tIns="60960" rIns="121920" bIns="6096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bg1"/>
                </a:solidFill>
                <a:latin typeface="+mj-lt"/>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zh-TW" altLang="en-US" sz="3733">
              <a:latin typeface="+mn-lt"/>
              <a:ea typeface="+mn-ea"/>
              <a:cs typeface="+mn-ea"/>
              <a:sym typeface="+mn-lt"/>
            </a:endParaRPr>
          </a:p>
        </p:txBody>
      </p:sp>
      <p:sp>
        <p:nvSpPr>
          <p:cNvPr id="2" name="Title 1">
            <a:extLst>
              <a:ext uri="{FF2B5EF4-FFF2-40B4-BE49-F238E27FC236}">
                <a16:creationId xmlns:a16="http://schemas.microsoft.com/office/drawing/2014/main" id="{7045FC5F-3450-3D4F-99E3-AE2DCDDE9298}"/>
              </a:ext>
            </a:extLst>
          </p:cNvPr>
          <p:cNvSpPr>
            <a:spLocks noGrp="1"/>
          </p:cNvSpPr>
          <p:nvPr>
            <p:ph type="title"/>
          </p:nvPr>
        </p:nvSpPr>
        <p:spPr/>
        <p:txBody>
          <a:bodyPr>
            <a:noAutofit/>
          </a:bodyPr>
          <a:lstStyle/>
          <a:p>
            <a:pPr algn="ctr"/>
            <a:r>
              <a:rPr lang="zh-TW" altLang="en-US" sz="4000" dirty="0">
                <a:solidFill>
                  <a:schemeClr val="bg2">
                    <a:lumMod val="10000"/>
                  </a:schemeClr>
                </a:solidFill>
                <a:latin typeface="+mn-lt"/>
                <a:ea typeface="+mn-ea"/>
                <a:cs typeface="+mn-ea"/>
                <a:sym typeface="+mn-lt"/>
              </a:rPr>
              <a:t>Linux Station </a:t>
            </a:r>
            <a:r>
              <a:rPr lang="en-US" altLang="zh-TW" sz="4000" dirty="0">
                <a:solidFill>
                  <a:schemeClr val="bg2">
                    <a:lumMod val="10000"/>
                  </a:schemeClr>
                </a:solidFill>
                <a:latin typeface="+mn-lt"/>
                <a:ea typeface="+mn-ea"/>
                <a:cs typeface="+mn-ea"/>
                <a:sym typeface="+mn-lt"/>
              </a:rPr>
              <a:t>turns</a:t>
            </a:r>
            <a:r>
              <a:rPr lang="zh-TW" altLang="en-US" sz="4000" dirty="0">
                <a:solidFill>
                  <a:schemeClr val="bg2">
                    <a:lumMod val="10000"/>
                  </a:schemeClr>
                </a:solidFill>
                <a:latin typeface="+mn-lt"/>
                <a:ea typeface="+mn-ea"/>
                <a:cs typeface="+mn-ea"/>
                <a:sym typeface="+mn-lt"/>
              </a:rPr>
              <a:t> NAS </a:t>
            </a:r>
            <a:r>
              <a:rPr lang="en-US" altLang="zh-TW" sz="4000" dirty="0">
                <a:solidFill>
                  <a:schemeClr val="bg2">
                    <a:lumMod val="10000"/>
                  </a:schemeClr>
                </a:solidFill>
                <a:latin typeface="+mn-lt"/>
                <a:ea typeface="+mn-ea"/>
                <a:cs typeface="+mn-ea"/>
                <a:sym typeface="+mn-lt"/>
              </a:rPr>
              <a:t>into a</a:t>
            </a:r>
            <a:r>
              <a:rPr lang="zh-TW" altLang="en-US" sz="4000" dirty="0">
                <a:solidFill>
                  <a:schemeClr val="bg2">
                    <a:lumMod val="10000"/>
                  </a:schemeClr>
                </a:solidFill>
                <a:latin typeface="+mn-lt"/>
                <a:ea typeface="+mn-ea"/>
                <a:cs typeface="+mn-ea"/>
                <a:sym typeface="+mn-lt"/>
              </a:rPr>
              <a:t> Ubuntu </a:t>
            </a:r>
            <a:r>
              <a:rPr lang="en-US" altLang="zh-TW" sz="4000" dirty="0">
                <a:solidFill>
                  <a:schemeClr val="bg2">
                    <a:lumMod val="10000"/>
                  </a:schemeClr>
                </a:solidFill>
                <a:latin typeface="+mn-lt"/>
                <a:ea typeface="+mn-ea"/>
                <a:cs typeface="+mn-ea"/>
                <a:sym typeface="+mn-lt"/>
              </a:rPr>
              <a:t>PC</a:t>
            </a:r>
            <a:endParaRPr lang="en-US" sz="4000" dirty="0">
              <a:solidFill>
                <a:schemeClr val="bg2">
                  <a:lumMod val="10000"/>
                </a:schemeClr>
              </a:solidFill>
              <a:latin typeface="+mn-lt"/>
              <a:ea typeface="+mn-ea"/>
              <a:cs typeface="+mn-ea"/>
              <a:sym typeface="+mn-lt"/>
            </a:endParaRPr>
          </a:p>
        </p:txBody>
      </p:sp>
      <p:pic>
        <p:nvPicPr>
          <p:cNvPr id="27" name="圖片 26">
            <a:extLst>
              <a:ext uri="{FF2B5EF4-FFF2-40B4-BE49-F238E27FC236}">
                <a16:creationId xmlns:a16="http://schemas.microsoft.com/office/drawing/2014/main" id="{F72F6DB3-DCEC-4F21-BA1A-48A6AD9EDE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43959" y="4253006"/>
            <a:ext cx="6143749" cy="989624"/>
          </a:xfrm>
          <a:prstGeom prst="rect">
            <a:avLst/>
          </a:prstGeom>
        </p:spPr>
      </p:pic>
      <p:grpSp>
        <p:nvGrpSpPr>
          <p:cNvPr id="28" name="群組 27">
            <a:extLst>
              <a:ext uri="{FF2B5EF4-FFF2-40B4-BE49-F238E27FC236}">
                <a16:creationId xmlns:a16="http://schemas.microsoft.com/office/drawing/2014/main" id="{62A03261-6E85-4149-99E9-E1B2DC5915A3}"/>
              </a:ext>
            </a:extLst>
          </p:cNvPr>
          <p:cNvGrpSpPr/>
          <p:nvPr/>
        </p:nvGrpSpPr>
        <p:grpSpPr>
          <a:xfrm>
            <a:off x="8731358" y="2488848"/>
            <a:ext cx="4097867" cy="1470504"/>
            <a:chOff x="6260091" y="1217707"/>
            <a:chExt cx="4307317" cy="4160999"/>
          </a:xfrm>
        </p:grpSpPr>
        <p:sp>
          <p:nvSpPr>
            <p:cNvPr id="29" name="矩形: 圓角 28">
              <a:extLst>
                <a:ext uri="{FF2B5EF4-FFF2-40B4-BE49-F238E27FC236}">
                  <a16:creationId xmlns:a16="http://schemas.microsoft.com/office/drawing/2014/main" id="{04E16C8A-D389-4727-9DE9-30A710943AE3}"/>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30" name="矩形 29">
              <a:extLst>
                <a:ext uri="{FF2B5EF4-FFF2-40B4-BE49-F238E27FC236}">
                  <a16:creationId xmlns:a16="http://schemas.microsoft.com/office/drawing/2014/main" id="{0EA1B2AC-7DEA-4663-9E9B-902CF0E7CF16}"/>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sp>
        <p:nvSpPr>
          <p:cNvPr id="31" name="文字方塊 15">
            <a:extLst>
              <a:ext uri="{FF2B5EF4-FFF2-40B4-BE49-F238E27FC236}">
                <a16:creationId xmlns:a16="http://schemas.microsoft.com/office/drawing/2014/main" id="{83D68863-754D-4D2F-99C9-188E3CF9CA33}"/>
              </a:ext>
            </a:extLst>
          </p:cNvPr>
          <p:cNvSpPr txBox="1"/>
          <p:nvPr/>
        </p:nvSpPr>
        <p:spPr>
          <a:xfrm>
            <a:off x="9014959" y="3036562"/>
            <a:ext cx="3075972" cy="666977"/>
          </a:xfrm>
          <a:prstGeom prst="rect">
            <a:avLst/>
          </a:prstGeom>
          <a:noFill/>
        </p:spPr>
        <p:txBody>
          <a:bodyPr wrap="square" rtlCol="0">
            <a:spAutoFit/>
          </a:bodyPr>
          <a:lstStyle/>
          <a:p>
            <a:pPr>
              <a:buFont typeface="Arial" pitchFamily="34" charset="0"/>
              <a:buChar char="•"/>
            </a:pPr>
            <a:r>
              <a:rPr lang="zh-TW" altLang="en-US" sz="1867" b="1">
                <a:cs typeface="+mn-ea"/>
                <a:sym typeface="+mn-lt"/>
              </a:rPr>
              <a:t> </a:t>
            </a:r>
            <a:r>
              <a:rPr lang="en-US" altLang="zh-TW" sz="1867" b="1">
                <a:cs typeface="+mn-ea"/>
                <a:sym typeface="+mn-lt"/>
              </a:rPr>
              <a:t>Ubuntu 18.04</a:t>
            </a:r>
          </a:p>
          <a:p>
            <a:pPr>
              <a:buFont typeface="Arial" pitchFamily="34" charset="0"/>
              <a:buChar char="•"/>
            </a:pPr>
            <a:r>
              <a:rPr lang="zh-TW" altLang="en-US" sz="1867" b="1">
                <a:cs typeface="+mn-ea"/>
                <a:sym typeface="+mn-lt"/>
              </a:rPr>
              <a:t> </a:t>
            </a:r>
            <a:r>
              <a:rPr lang="en-US" altLang="zh-TW" sz="1867" b="1">
                <a:cs typeface="+mn-ea"/>
                <a:sym typeface="+mn-lt"/>
              </a:rPr>
              <a:t>Ubuntu 20.04</a:t>
            </a:r>
          </a:p>
        </p:txBody>
      </p:sp>
      <p:sp>
        <p:nvSpPr>
          <p:cNvPr id="33" name="矩形: 圓角 32">
            <a:extLst>
              <a:ext uri="{FF2B5EF4-FFF2-40B4-BE49-F238E27FC236}">
                <a16:creationId xmlns:a16="http://schemas.microsoft.com/office/drawing/2014/main" id="{9942F220-5448-4760-88AC-546A0320222D}"/>
              </a:ext>
            </a:extLst>
          </p:cNvPr>
          <p:cNvSpPr/>
          <p:nvPr/>
        </p:nvSpPr>
        <p:spPr>
          <a:xfrm>
            <a:off x="3363599" y="5972662"/>
            <a:ext cx="642933" cy="650772"/>
          </a:xfrm>
          <a:prstGeom prst="roundRect">
            <a:avLst/>
          </a:prstGeom>
          <a:gradFill>
            <a:gsLst>
              <a:gs pos="0">
                <a:schemeClr val="bg1">
                  <a:lumMod val="50000"/>
                </a:schemeClr>
              </a:gs>
              <a:gs pos="97826">
                <a:schemeClr val="tx1"/>
              </a:gs>
              <a:gs pos="65000">
                <a:srgbClr val="26262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267" b="1">
                <a:cs typeface="+mn-ea"/>
                <a:sym typeface="+mn-lt"/>
              </a:rPr>
              <a:t>2</a:t>
            </a:r>
            <a:endParaRPr lang="zh-TW" altLang="en-US" sz="4267" b="1">
              <a:cs typeface="+mn-ea"/>
              <a:sym typeface="+mn-lt"/>
            </a:endParaRPr>
          </a:p>
        </p:txBody>
      </p:sp>
      <p:pic>
        <p:nvPicPr>
          <p:cNvPr id="34" name="圖片 4">
            <a:extLst>
              <a:ext uri="{FF2B5EF4-FFF2-40B4-BE49-F238E27FC236}">
                <a16:creationId xmlns:a16="http://schemas.microsoft.com/office/drawing/2014/main" id="{9FBA275F-548A-4AE9-BFAF-3F448B8D4D4E}"/>
              </a:ext>
            </a:extLst>
          </p:cNvPr>
          <p:cNvPicPr>
            <a:picLocks noChangeAspect="1"/>
          </p:cNvPicPr>
          <p:nvPr/>
        </p:nvPicPr>
        <p:blipFill>
          <a:blip r:embed="rId4" cstate="screen">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793885" y="2425522"/>
            <a:ext cx="3084097" cy="720228"/>
          </a:xfrm>
          <a:prstGeom prst="rect">
            <a:avLst/>
          </a:prstGeom>
        </p:spPr>
      </p:pic>
      <p:sp>
        <p:nvSpPr>
          <p:cNvPr id="35" name="文字方塊 14">
            <a:extLst>
              <a:ext uri="{FF2B5EF4-FFF2-40B4-BE49-F238E27FC236}">
                <a16:creationId xmlns:a16="http://schemas.microsoft.com/office/drawing/2014/main" id="{E4F65048-B2FC-4D20-8E59-2AB4CAC60692}"/>
              </a:ext>
            </a:extLst>
          </p:cNvPr>
          <p:cNvSpPr txBox="1"/>
          <p:nvPr/>
        </p:nvSpPr>
        <p:spPr>
          <a:xfrm>
            <a:off x="8897663" y="2463467"/>
            <a:ext cx="3075973" cy="420564"/>
          </a:xfrm>
          <a:prstGeom prst="rect">
            <a:avLst/>
          </a:prstGeom>
          <a:noFill/>
        </p:spPr>
        <p:txBody>
          <a:bodyPr wrap="square" rtlCol="0">
            <a:spAutoFit/>
          </a:bodyPr>
          <a:lstStyle/>
          <a:p>
            <a:pPr lvl="0"/>
            <a:r>
              <a:rPr lang="en-US" altLang="zh-TW" sz="2133" b="1">
                <a:solidFill>
                  <a:schemeClr val="bg1"/>
                </a:solidFill>
                <a:cs typeface="+mn-ea"/>
                <a:sym typeface="+mn-lt"/>
              </a:rPr>
              <a:t>Multi-version Ubuntu</a:t>
            </a:r>
            <a:r>
              <a:rPr lang="zh-TW" altLang="en-US" sz="2133" b="1">
                <a:solidFill>
                  <a:schemeClr val="bg1"/>
                </a:solidFill>
                <a:cs typeface="+mn-ea"/>
                <a:sym typeface="+mn-lt"/>
              </a:rPr>
              <a:t> </a:t>
            </a:r>
            <a:endParaRPr lang="en-US" altLang="zh-TW" sz="2133" b="1">
              <a:solidFill>
                <a:schemeClr val="bg1"/>
              </a:solidFill>
              <a:cs typeface="+mn-ea"/>
              <a:sym typeface="+mn-lt"/>
            </a:endParaRPr>
          </a:p>
        </p:txBody>
      </p:sp>
      <p:pic>
        <p:nvPicPr>
          <p:cNvPr id="36" name="Picture 4">
            <a:extLst>
              <a:ext uri="{FF2B5EF4-FFF2-40B4-BE49-F238E27FC236}">
                <a16:creationId xmlns:a16="http://schemas.microsoft.com/office/drawing/2014/main" id="{5E4AC140-7070-4616-B3F9-3AAC59DA250F}"/>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33444" y="764896"/>
            <a:ext cx="6574393" cy="5358000"/>
          </a:xfrm>
          <a:prstGeom prst="rect">
            <a:avLst/>
          </a:prstGeom>
          <a:noFill/>
        </p:spPr>
      </p:pic>
      <p:pic>
        <p:nvPicPr>
          <p:cNvPr id="37" name="圖片 36">
            <a:extLst>
              <a:ext uri="{FF2B5EF4-FFF2-40B4-BE49-F238E27FC236}">
                <a16:creationId xmlns:a16="http://schemas.microsoft.com/office/drawing/2014/main" id="{1C529B1E-20B4-43C6-BB37-0BEC1C526C5A}"/>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34809" b="31999"/>
          <a:stretch/>
        </p:blipFill>
        <p:spPr>
          <a:xfrm>
            <a:off x="3725676" y="3869702"/>
            <a:ext cx="5775842" cy="1198411"/>
          </a:xfrm>
          <a:prstGeom prst="rect">
            <a:avLst/>
          </a:prstGeom>
        </p:spPr>
      </p:pic>
      <p:sp>
        <p:nvSpPr>
          <p:cNvPr id="39" name="矩形: 圓角 38">
            <a:extLst>
              <a:ext uri="{FF2B5EF4-FFF2-40B4-BE49-F238E27FC236}">
                <a16:creationId xmlns:a16="http://schemas.microsoft.com/office/drawing/2014/main" id="{9DD9DE75-24A7-42B9-BF39-2761C8785993}"/>
              </a:ext>
            </a:extLst>
          </p:cNvPr>
          <p:cNvSpPr/>
          <p:nvPr/>
        </p:nvSpPr>
        <p:spPr>
          <a:xfrm>
            <a:off x="5631749" y="1710902"/>
            <a:ext cx="642933" cy="650772"/>
          </a:xfrm>
          <a:prstGeom prst="roundRect">
            <a:avLst/>
          </a:prstGeom>
          <a:gradFill>
            <a:gsLst>
              <a:gs pos="0">
                <a:schemeClr val="bg1">
                  <a:lumMod val="50000"/>
                </a:schemeClr>
              </a:gs>
              <a:gs pos="97826">
                <a:schemeClr val="tx1"/>
              </a:gs>
              <a:gs pos="65000">
                <a:srgbClr val="26262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267" b="1">
                <a:cs typeface="+mn-ea"/>
                <a:sym typeface="+mn-lt"/>
              </a:rPr>
              <a:t>1</a:t>
            </a:r>
            <a:endParaRPr lang="zh-TW" altLang="en-US" sz="4267" b="1">
              <a:cs typeface="+mn-ea"/>
              <a:sym typeface="+mn-lt"/>
            </a:endParaRPr>
          </a:p>
        </p:txBody>
      </p:sp>
      <p:sp>
        <p:nvSpPr>
          <p:cNvPr id="40" name="Google Shape;158;p22">
            <a:extLst>
              <a:ext uri="{FF2B5EF4-FFF2-40B4-BE49-F238E27FC236}">
                <a16:creationId xmlns:a16="http://schemas.microsoft.com/office/drawing/2014/main" id="{43B04B98-5358-4C49-84B2-98E0A888CDB6}"/>
              </a:ext>
            </a:extLst>
          </p:cNvPr>
          <p:cNvSpPr txBox="1"/>
          <p:nvPr/>
        </p:nvSpPr>
        <p:spPr>
          <a:xfrm>
            <a:off x="7714824" y="4900955"/>
            <a:ext cx="1628973" cy="42072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400">
                <a:solidFill>
                  <a:schemeClr val="tx1">
                    <a:lumMod val="75000"/>
                    <a:lumOff val="25000"/>
                  </a:schemeClr>
                </a:solidFill>
                <a:cs typeface="+mn-ea"/>
                <a:sym typeface="+mn-lt"/>
              </a:rPr>
              <a:t>TS-464eU</a:t>
            </a:r>
          </a:p>
        </p:txBody>
      </p:sp>
      <p:sp>
        <p:nvSpPr>
          <p:cNvPr id="11" name="文字方塊 10">
            <a:extLst>
              <a:ext uri="{FF2B5EF4-FFF2-40B4-BE49-F238E27FC236}">
                <a16:creationId xmlns:a16="http://schemas.microsoft.com/office/drawing/2014/main" id="{FC56D4FB-ECB7-4DFE-930E-CB42546E7125}"/>
              </a:ext>
            </a:extLst>
          </p:cNvPr>
          <p:cNvSpPr txBox="1"/>
          <p:nvPr/>
        </p:nvSpPr>
        <p:spPr>
          <a:xfrm>
            <a:off x="6362572" y="1805369"/>
            <a:ext cx="5773915" cy="461665"/>
          </a:xfrm>
          <a:prstGeom prst="rect">
            <a:avLst/>
          </a:prstGeom>
          <a:noFill/>
        </p:spPr>
        <p:txBody>
          <a:bodyPr wrap="square" rtlCol="0">
            <a:spAutoFit/>
          </a:bodyPr>
          <a:lstStyle/>
          <a:p>
            <a:r>
              <a:rPr lang="en-US" altLang="zh-TW" sz="2400" b="1">
                <a:cs typeface="+mn-ea"/>
                <a:sym typeface="+mn-lt"/>
              </a:rPr>
              <a:t>HDMI output from NAS to a monitor</a:t>
            </a:r>
            <a:endParaRPr lang="zh-TW" altLang="en-US" sz="2400" b="1">
              <a:cs typeface="+mn-ea"/>
              <a:sym typeface="+mn-lt"/>
            </a:endParaRPr>
          </a:p>
        </p:txBody>
      </p:sp>
      <p:sp>
        <p:nvSpPr>
          <p:cNvPr id="12" name="文字方塊 11">
            <a:extLst>
              <a:ext uri="{FF2B5EF4-FFF2-40B4-BE49-F238E27FC236}">
                <a16:creationId xmlns:a16="http://schemas.microsoft.com/office/drawing/2014/main" id="{0294A528-F566-4B50-A7BF-97EF7297E1F8}"/>
              </a:ext>
            </a:extLst>
          </p:cNvPr>
          <p:cNvSpPr txBox="1"/>
          <p:nvPr/>
        </p:nvSpPr>
        <p:spPr>
          <a:xfrm>
            <a:off x="4098618" y="5903830"/>
            <a:ext cx="7841960" cy="830997"/>
          </a:xfrm>
          <a:prstGeom prst="rect">
            <a:avLst/>
          </a:prstGeom>
          <a:noFill/>
        </p:spPr>
        <p:txBody>
          <a:bodyPr wrap="square" rtlCol="0">
            <a:spAutoFit/>
          </a:bodyPr>
          <a:lstStyle/>
          <a:p>
            <a:pPr indent="-609585"/>
            <a:r>
              <a:rPr lang="en-US" altLang="zh-TW" sz="2400" b="1">
                <a:cs typeface="+mn-ea"/>
                <a:sym typeface="+mn-lt"/>
              </a:rPr>
              <a:t>Connect a USB keyboard and a mouse to the NAS to start using Ubuntu</a:t>
            </a:r>
          </a:p>
        </p:txBody>
      </p:sp>
    </p:spTree>
    <p:extLst>
      <p:ext uri="{BB962C8B-B14F-4D97-AF65-F5344CB8AC3E}">
        <p14:creationId xmlns:p14="http://schemas.microsoft.com/office/powerpoint/2010/main" val="1999140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933F-FAEA-4180-A127-0EBED34463A0}"/>
              </a:ext>
            </a:extLst>
          </p:cNvPr>
          <p:cNvSpPr>
            <a:spLocks noGrp="1"/>
          </p:cNvSpPr>
          <p:nvPr>
            <p:ph type="title"/>
          </p:nvPr>
        </p:nvSpPr>
        <p:spPr>
          <a:xfrm>
            <a:off x="1611636" y="81016"/>
            <a:ext cx="8957427" cy="1378562"/>
          </a:xfrm>
        </p:spPr>
        <p:txBody>
          <a:bodyPr>
            <a:noAutofit/>
          </a:bodyPr>
          <a:lstStyle/>
          <a:p>
            <a:pPr>
              <a:lnSpc>
                <a:spcPts val="4000"/>
              </a:lnSpc>
            </a:pPr>
            <a:r>
              <a:rPr lang="en-US" altLang="zh-TW" sz="3800" dirty="0" err="1">
                <a:latin typeface="+mn-lt"/>
                <a:ea typeface="+mn-ea"/>
                <a:cs typeface="+mn-ea"/>
                <a:sym typeface="+mn-lt"/>
              </a:rPr>
              <a:t>Qsirch</a:t>
            </a:r>
            <a:r>
              <a:rPr lang="zh-TW" altLang="en-US" sz="3800" dirty="0">
                <a:latin typeface="+mn-lt"/>
                <a:ea typeface="+mn-ea"/>
                <a:cs typeface="+mn-ea"/>
                <a:sym typeface="+mn-lt"/>
              </a:rPr>
              <a:t> </a:t>
            </a:r>
            <a:r>
              <a:rPr lang="en-US" altLang="zh-CN" sz="3800" dirty="0">
                <a:latin typeface="+mn-lt"/>
                <a:ea typeface="+mn-ea"/>
                <a:cs typeface="+mn-ea"/>
                <a:sym typeface="+mn-lt"/>
              </a:rPr>
              <a:t>makes it easy to search for files in various ways</a:t>
            </a:r>
            <a:endParaRPr lang="en-US" sz="3800" dirty="0">
              <a:latin typeface="+mn-lt"/>
              <a:ea typeface="+mn-ea"/>
              <a:cs typeface="+mn-ea"/>
              <a:sym typeface="+mn-lt"/>
            </a:endParaRPr>
          </a:p>
        </p:txBody>
      </p:sp>
      <p:grpSp>
        <p:nvGrpSpPr>
          <p:cNvPr id="47" name="群組 46">
            <a:extLst>
              <a:ext uri="{FF2B5EF4-FFF2-40B4-BE49-F238E27FC236}">
                <a16:creationId xmlns:a16="http://schemas.microsoft.com/office/drawing/2014/main" id="{DAC562B4-664E-493B-B0EC-1EB1EA1EAC8C}"/>
              </a:ext>
            </a:extLst>
          </p:cNvPr>
          <p:cNvGrpSpPr/>
          <p:nvPr/>
        </p:nvGrpSpPr>
        <p:grpSpPr>
          <a:xfrm>
            <a:off x="7968921" y="4491271"/>
            <a:ext cx="3075164" cy="2510426"/>
            <a:chOff x="1058958" y="4525641"/>
            <a:chExt cx="3403718" cy="2778643"/>
          </a:xfrm>
        </p:grpSpPr>
        <p:sp>
          <p:nvSpPr>
            <p:cNvPr id="48" name="矩形: 圓角 24">
              <a:extLst>
                <a:ext uri="{FF2B5EF4-FFF2-40B4-BE49-F238E27FC236}">
                  <a16:creationId xmlns:a16="http://schemas.microsoft.com/office/drawing/2014/main" id="{4B3230F1-9128-42DE-AB50-18E71B32D644}"/>
                </a:ext>
              </a:extLst>
            </p:cNvPr>
            <p:cNvSpPr/>
            <p:nvPr/>
          </p:nvSpPr>
          <p:spPr>
            <a:xfrm>
              <a:off x="1058958" y="4525641"/>
              <a:ext cx="3403718" cy="2778643"/>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9" name="Shape 317">
              <a:extLst>
                <a:ext uri="{FF2B5EF4-FFF2-40B4-BE49-F238E27FC236}">
                  <a16:creationId xmlns:a16="http://schemas.microsoft.com/office/drawing/2014/main" id="{DB4FD134-EC32-405D-A7B7-695DBE457123}"/>
                </a:ext>
              </a:extLst>
            </p:cNvPr>
            <p:cNvSpPr/>
            <p:nvPr/>
          </p:nvSpPr>
          <p:spPr>
            <a:xfrm>
              <a:off x="1682936" y="4939226"/>
              <a:ext cx="2066185" cy="1704142"/>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grpSp>
      <p:grpSp>
        <p:nvGrpSpPr>
          <p:cNvPr id="50" name="群組 49">
            <a:extLst>
              <a:ext uri="{FF2B5EF4-FFF2-40B4-BE49-F238E27FC236}">
                <a16:creationId xmlns:a16="http://schemas.microsoft.com/office/drawing/2014/main" id="{E78476AB-8F97-47F4-BB98-1C0A1125A3D1}"/>
              </a:ext>
            </a:extLst>
          </p:cNvPr>
          <p:cNvGrpSpPr/>
          <p:nvPr/>
        </p:nvGrpSpPr>
        <p:grpSpPr>
          <a:xfrm>
            <a:off x="5553243" y="4491271"/>
            <a:ext cx="3075164" cy="2510426"/>
            <a:chOff x="1058958" y="4525641"/>
            <a:chExt cx="3403718" cy="2778643"/>
          </a:xfrm>
        </p:grpSpPr>
        <p:sp>
          <p:nvSpPr>
            <p:cNvPr id="52" name="矩形: 圓角 24">
              <a:extLst>
                <a:ext uri="{FF2B5EF4-FFF2-40B4-BE49-F238E27FC236}">
                  <a16:creationId xmlns:a16="http://schemas.microsoft.com/office/drawing/2014/main" id="{D96172B0-06F9-4625-AFFA-663F232EEFEC}"/>
                </a:ext>
              </a:extLst>
            </p:cNvPr>
            <p:cNvSpPr/>
            <p:nvPr/>
          </p:nvSpPr>
          <p:spPr>
            <a:xfrm>
              <a:off x="1058958" y="4525641"/>
              <a:ext cx="3403718" cy="2778643"/>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2" name="Shape 317">
              <a:extLst>
                <a:ext uri="{FF2B5EF4-FFF2-40B4-BE49-F238E27FC236}">
                  <a16:creationId xmlns:a16="http://schemas.microsoft.com/office/drawing/2014/main" id="{DA2D2A02-97A5-4F04-AADE-5448A236FB4F}"/>
                </a:ext>
              </a:extLst>
            </p:cNvPr>
            <p:cNvSpPr/>
            <p:nvPr/>
          </p:nvSpPr>
          <p:spPr>
            <a:xfrm>
              <a:off x="1682936" y="4939226"/>
              <a:ext cx="2066185" cy="1704142"/>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grpSp>
      <p:grpSp>
        <p:nvGrpSpPr>
          <p:cNvPr id="63" name="群組 62">
            <a:extLst>
              <a:ext uri="{FF2B5EF4-FFF2-40B4-BE49-F238E27FC236}">
                <a16:creationId xmlns:a16="http://schemas.microsoft.com/office/drawing/2014/main" id="{80B567CC-E010-43C6-BB14-7FD8B05CE0DA}"/>
              </a:ext>
            </a:extLst>
          </p:cNvPr>
          <p:cNvGrpSpPr/>
          <p:nvPr/>
        </p:nvGrpSpPr>
        <p:grpSpPr>
          <a:xfrm>
            <a:off x="3283443" y="4513538"/>
            <a:ext cx="3075164" cy="2510426"/>
            <a:chOff x="1058958" y="4525641"/>
            <a:chExt cx="3403718" cy="2778643"/>
          </a:xfrm>
        </p:grpSpPr>
        <p:sp>
          <p:nvSpPr>
            <p:cNvPr id="64" name="矩形: 圓角 24">
              <a:extLst>
                <a:ext uri="{FF2B5EF4-FFF2-40B4-BE49-F238E27FC236}">
                  <a16:creationId xmlns:a16="http://schemas.microsoft.com/office/drawing/2014/main" id="{27B0782B-DFE7-4E68-AD87-740EC34801D5}"/>
                </a:ext>
              </a:extLst>
            </p:cNvPr>
            <p:cNvSpPr/>
            <p:nvPr/>
          </p:nvSpPr>
          <p:spPr>
            <a:xfrm>
              <a:off x="1058958" y="4525641"/>
              <a:ext cx="3403718" cy="2778643"/>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5" name="Shape 317">
              <a:extLst>
                <a:ext uri="{FF2B5EF4-FFF2-40B4-BE49-F238E27FC236}">
                  <a16:creationId xmlns:a16="http://schemas.microsoft.com/office/drawing/2014/main" id="{7163DEF7-6855-4FE0-A2F8-1F136026AC27}"/>
                </a:ext>
              </a:extLst>
            </p:cNvPr>
            <p:cNvSpPr/>
            <p:nvPr/>
          </p:nvSpPr>
          <p:spPr>
            <a:xfrm>
              <a:off x="1682936" y="4939226"/>
              <a:ext cx="2066185" cy="1704142"/>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grpSp>
      <p:grpSp>
        <p:nvGrpSpPr>
          <p:cNvPr id="66" name="群組 65">
            <a:extLst>
              <a:ext uri="{FF2B5EF4-FFF2-40B4-BE49-F238E27FC236}">
                <a16:creationId xmlns:a16="http://schemas.microsoft.com/office/drawing/2014/main" id="{D4026DF4-1F69-4C2E-8038-0E02987EF21E}"/>
              </a:ext>
            </a:extLst>
          </p:cNvPr>
          <p:cNvGrpSpPr/>
          <p:nvPr/>
        </p:nvGrpSpPr>
        <p:grpSpPr>
          <a:xfrm>
            <a:off x="1077722" y="4513538"/>
            <a:ext cx="3075164" cy="2510426"/>
            <a:chOff x="1058958" y="4525641"/>
            <a:chExt cx="3403718" cy="2778643"/>
          </a:xfrm>
        </p:grpSpPr>
        <p:sp>
          <p:nvSpPr>
            <p:cNvPr id="67" name="矩形: 圓角 24">
              <a:extLst>
                <a:ext uri="{FF2B5EF4-FFF2-40B4-BE49-F238E27FC236}">
                  <a16:creationId xmlns:a16="http://schemas.microsoft.com/office/drawing/2014/main" id="{6DC88A2E-7416-4B0D-A24D-E762BB78BC24}"/>
                </a:ext>
              </a:extLst>
            </p:cNvPr>
            <p:cNvSpPr/>
            <p:nvPr/>
          </p:nvSpPr>
          <p:spPr>
            <a:xfrm>
              <a:off x="1058958" y="4525641"/>
              <a:ext cx="3403718" cy="2778643"/>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8" name="Shape 317">
              <a:extLst>
                <a:ext uri="{FF2B5EF4-FFF2-40B4-BE49-F238E27FC236}">
                  <a16:creationId xmlns:a16="http://schemas.microsoft.com/office/drawing/2014/main" id="{8136DA52-374F-4C65-BC5B-EC0530844710}"/>
                </a:ext>
              </a:extLst>
            </p:cNvPr>
            <p:cNvSpPr/>
            <p:nvPr/>
          </p:nvSpPr>
          <p:spPr>
            <a:xfrm>
              <a:off x="1682936" y="4939226"/>
              <a:ext cx="2066185" cy="1704142"/>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cs typeface="+mn-ea"/>
                <a:sym typeface="+mn-lt"/>
              </a:endParaRPr>
            </a:p>
          </p:txBody>
        </p:sp>
      </p:grpSp>
      <p:pic>
        <p:nvPicPr>
          <p:cNvPr id="69" name="圖片 68">
            <a:extLst>
              <a:ext uri="{FF2B5EF4-FFF2-40B4-BE49-F238E27FC236}">
                <a16:creationId xmlns:a16="http://schemas.microsoft.com/office/drawing/2014/main" id="{EA65A5A5-820C-4C2C-803A-01BE00A568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935945" y="4146110"/>
            <a:ext cx="5803865" cy="696654"/>
          </a:xfrm>
          <a:prstGeom prst="rect">
            <a:avLst/>
          </a:prstGeom>
        </p:spPr>
      </p:pic>
      <p:grpSp>
        <p:nvGrpSpPr>
          <p:cNvPr id="70" name="群組 69">
            <a:extLst>
              <a:ext uri="{FF2B5EF4-FFF2-40B4-BE49-F238E27FC236}">
                <a16:creationId xmlns:a16="http://schemas.microsoft.com/office/drawing/2014/main" id="{216ED546-0EBC-4CB2-80E3-B1249125728D}"/>
              </a:ext>
            </a:extLst>
          </p:cNvPr>
          <p:cNvGrpSpPr/>
          <p:nvPr/>
        </p:nvGrpSpPr>
        <p:grpSpPr>
          <a:xfrm>
            <a:off x="786622" y="1437971"/>
            <a:ext cx="5368320" cy="3140496"/>
            <a:chOff x="547776" y="958155"/>
            <a:chExt cx="4393191" cy="2570040"/>
          </a:xfrm>
        </p:grpSpPr>
        <p:pic>
          <p:nvPicPr>
            <p:cNvPr id="71" name="圖片 70" descr="一張含有 螢幕擷取畫面, 相片, 監視器, 螢幕 的圖片&#10;&#10;自動產生的描述">
              <a:extLst>
                <a:ext uri="{FF2B5EF4-FFF2-40B4-BE49-F238E27FC236}">
                  <a16:creationId xmlns:a16="http://schemas.microsoft.com/office/drawing/2014/main" id="{0A3A3644-66C6-474D-8954-4CDBFEEB92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7776" y="958155"/>
              <a:ext cx="4393191" cy="2570040"/>
            </a:xfrm>
            <a:prstGeom prst="rect">
              <a:avLst/>
            </a:prstGeom>
          </p:spPr>
        </p:pic>
        <p:pic>
          <p:nvPicPr>
            <p:cNvPr id="72" name="圖片 71" descr="一張含有 螢幕擷取畫面 的圖片&#10;&#10;&#10;&#10;自動產生的描述">
              <a:extLst>
                <a:ext uri="{FF2B5EF4-FFF2-40B4-BE49-F238E27FC236}">
                  <a16:creationId xmlns:a16="http://schemas.microsoft.com/office/drawing/2014/main" id="{C03E247C-146B-44D1-A05C-1C6F067452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46922" y="1106276"/>
              <a:ext cx="3392556" cy="2125762"/>
            </a:xfrm>
            <a:prstGeom prst="rect">
              <a:avLst/>
            </a:prstGeom>
            <a:ln>
              <a:noFill/>
            </a:ln>
            <a:effectLst>
              <a:outerShdw blurRad="50800" dist="38100" dir="2700000" algn="tl" rotWithShape="0">
                <a:prstClr val="black">
                  <a:alpha val="40000"/>
                </a:prstClr>
              </a:outerShdw>
            </a:effectLst>
          </p:spPr>
        </p:pic>
      </p:grpSp>
      <p:sp>
        <p:nvSpPr>
          <p:cNvPr id="73" name="Shape 450">
            <a:extLst>
              <a:ext uri="{FF2B5EF4-FFF2-40B4-BE49-F238E27FC236}">
                <a16:creationId xmlns:a16="http://schemas.microsoft.com/office/drawing/2014/main" id="{9549C6DB-F373-4BEC-AEF3-3483E4A17C93}"/>
              </a:ext>
            </a:extLst>
          </p:cNvPr>
          <p:cNvSpPr/>
          <p:nvPr/>
        </p:nvSpPr>
        <p:spPr>
          <a:xfrm>
            <a:off x="6016584" y="4777984"/>
            <a:ext cx="464804" cy="465908"/>
          </a:xfrm>
          <a:prstGeom prst="ellipse">
            <a:avLst/>
          </a:prstGeom>
          <a:gradFill>
            <a:gsLst>
              <a:gs pos="0">
                <a:srgbClr val="3B75AA"/>
              </a:gs>
              <a:gs pos="100000">
                <a:srgbClr val="5487B5"/>
              </a:gs>
            </a:gsLst>
            <a:lin ang="0" scaled="0"/>
          </a:gradFill>
          <a:ln w="190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cs typeface="+mn-ea"/>
                <a:sym typeface="+mn-lt"/>
              </a:rPr>
              <a:t>3</a:t>
            </a:r>
            <a:endParaRPr sz="3200" b="1" kern="0">
              <a:solidFill>
                <a:srgbClr val="FFFFFF"/>
              </a:solidFill>
              <a:cs typeface="+mn-ea"/>
              <a:sym typeface="+mn-lt"/>
            </a:endParaRPr>
          </a:p>
        </p:txBody>
      </p:sp>
      <p:sp>
        <p:nvSpPr>
          <p:cNvPr id="74" name="Shape 478">
            <a:extLst>
              <a:ext uri="{FF2B5EF4-FFF2-40B4-BE49-F238E27FC236}">
                <a16:creationId xmlns:a16="http://schemas.microsoft.com/office/drawing/2014/main" id="{81D41A6F-EEF6-4671-BE8B-61E1793BF507}"/>
              </a:ext>
            </a:extLst>
          </p:cNvPr>
          <p:cNvSpPr txBox="1"/>
          <p:nvPr/>
        </p:nvSpPr>
        <p:spPr>
          <a:xfrm>
            <a:off x="6385255" y="4890892"/>
            <a:ext cx="1606209" cy="458068"/>
          </a:xfrm>
          <a:prstGeom prst="rect">
            <a:avLst/>
          </a:prstGeom>
          <a:noFill/>
          <a:ln>
            <a:noFill/>
          </a:ln>
          <a:effectLst/>
        </p:spPr>
        <p:txBody>
          <a:bodyPr spcFirstLastPara="1" wrap="square" lIns="121900" tIns="60933" rIns="121900" bIns="60933" anchor="t" anchorCtr="0">
            <a:noAutofit/>
          </a:bodyPr>
          <a:lstStyle/>
          <a:p>
            <a:pPr algn="ctr">
              <a:lnSpc>
                <a:spcPts val="2133"/>
              </a:lnSpc>
            </a:pPr>
            <a:r>
              <a:rPr lang="en-US" sz="1733">
                <a:solidFill>
                  <a:schemeClr val="tx1">
                    <a:lumMod val="85000"/>
                    <a:lumOff val="15000"/>
                  </a:schemeClr>
                </a:solidFill>
                <a:cs typeface="+mn-ea"/>
                <a:sym typeface="+mn-lt"/>
              </a:rPr>
              <a:t>Mac Finder</a:t>
            </a:r>
          </a:p>
        </p:txBody>
      </p:sp>
      <p:grpSp>
        <p:nvGrpSpPr>
          <p:cNvPr id="75" name="群組 42">
            <a:extLst>
              <a:ext uri="{FF2B5EF4-FFF2-40B4-BE49-F238E27FC236}">
                <a16:creationId xmlns:a16="http://schemas.microsoft.com/office/drawing/2014/main" id="{109DC11B-89C3-42B1-97F7-59178D29BC4C}"/>
              </a:ext>
            </a:extLst>
          </p:cNvPr>
          <p:cNvGrpSpPr/>
          <p:nvPr/>
        </p:nvGrpSpPr>
        <p:grpSpPr>
          <a:xfrm>
            <a:off x="6604168" y="5315590"/>
            <a:ext cx="1147273" cy="843140"/>
            <a:chOff x="8300580" y="4510178"/>
            <a:chExt cx="1777171" cy="1302965"/>
          </a:xfrm>
          <a:effectLst>
            <a:outerShdw blurRad="50800" dist="38100" dir="2700000" algn="tl" rotWithShape="0">
              <a:prstClr val="black">
                <a:alpha val="40000"/>
              </a:prstClr>
            </a:outerShdw>
          </a:effectLst>
        </p:grpSpPr>
        <p:sp>
          <p:nvSpPr>
            <p:cNvPr id="76" name="Shape 472">
              <a:extLst>
                <a:ext uri="{FF2B5EF4-FFF2-40B4-BE49-F238E27FC236}">
                  <a16:creationId xmlns:a16="http://schemas.microsoft.com/office/drawing/2014/main" id="{020EE76C-6231-47BE-9FC2-0BDB7C01193E}"/>
                </a:ext>
              </a:extLst>
            </p:cNvPr>
            <p:cNvSpPr/>
            <p:nvPr/>
          </p:nvSpPr>
          <p:spPr>
            <a:xfrm>
              <a:off x="8300580" y="4510178"/>
              <a:ext cx="1777171" cy="130296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600">
                <a:solidFill>
                  <a:srgbClr val="000000"/>
                </a:solidFill>
                <a:cs typeface="+mn-ea"/>
                <a:sym typeface="+mn-lt"/>
              </a:endParaRPr>
            </a:p>
          </p:txBody>
        </p:sp>
        <p:pic>
          <p:nvPicPr>
            <p:cNvPr id="77" name="Shape 464">
              <a:extLst>
                <a:ext uri="{FF2B5EF4-FFF2-40B4-BE49-F238E27FC236}">
                  <a16:creationId xmlns:a16="http://schemas.microsoft.com/office/drawing/2014/main" id="{3042DD34-39BE-4C53-AF4E-0723442B2037}"/>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338568" y="4568874"/>
              <a:ext cx="1702099" cy="1008019"/>
            </a:xfrm>
            <a:prstGeom prst="rect">
              <a:avLst/>
            </a:prstGeom>
            <a:noFill/>
            <a:ln>
              <a:noFill/>
            </a:ln>
          </p:spPr>
        </p:pic>
      </p:grpSp>
      <p:pic>
        <p:nvPicPr>
          <p:cNvPr id="78" name="Shape 474">
            <a:extLst>
              <a:ext uri="{FF2B5EF4-FFF2-40B4-BE49-F238E27FC236}">
                <a16:creationId xmlns:a16="http://schemas.microsoft.com/office/drawing/2014/main" id="{8709CE98-EFB7-4537-8A6E-304F3C99C4F1}"/>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302624" y="5748796"/>
            <a:ext cx="626973" cy="636264"/>
          </a:xfrm>
          <a:prstGeom prst="rect">
            <a:avLst/>
          </a:prstGeom>
          <a:noFill/>
          <a:ln>
            <a:noFill/>
          </a:ln>
          <a:effectLst>
            <a:outerShdw blurRad="50800" dist="38100" dir="2700000" algn="tl" rotWithShape="0">
              <a:prstClr val="black">
                <a:alpha val="40000"/>
              </a:prstClr>
            </a:outerShdw>
          </a:effectLst>
        </p:spPr>
      </p:pic>
      <p:sp>
        <p:nvSpPr>
          <p:cNvPr id="79" name="Shape 450">
            <a:extLst>
              <a:ext uri="{FF2B5EF4-FFF2-40B4-BE49-F238E27FC236}">
                <a16:creationId xmlns:a16="http://schemas.microsoft.com/office/drawing/2014/main" id="{B29F741B-5E21-46F1-B75E-229772C5F5F0}"/>
              </a:ext>
            </a:extLst>
          </p:cNvPr>
          <p:cNvSpPr/>
          <p:nvPr/>
        </p:nvSpPr>
        <p:spPr>
          <a:xfrm>
            <a:off x="1451325" y="4777985"/>
            <a:ext cx="464804" cy="465908"/>
          </a:xfrm>
          <a:prstGeom prst="ellipse">
            <a:avLst/>
          </a:prstGeom>
          <a:gradFill>
            <a:gsLst>
              <a:gs pos="0">
                <a:srgbClr val="3B75AA"/>
              </a:gs>
              <a:gs pos="100000">
                <a:srgbClr val="5487B5"/>
              </a:gs>
            </a:gsLst>
            <a:lin ang="0" scaled="0"/>
          </a:gradFill>
          <a:ln w="190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cs typeface="+mn-ea"/>
                <a:sym typeface="+mn-lt"/>
              </a:rPr>
              <a:t>1</a:t>
            </a:r>
            <a:endParaRPr sz="3200" b="1" kern="0">
              <a:solidFill>
                <a:srgbClr val="FFFFFF"/>
              </a:solidFill>
              <a:cs typeface="+mn-ea"/>
              <a:sym typeface="+mn-lt"/>
            </a:endParaRPr>
          </a:p>
        </p:txBody>
      </p:sp>
      <p:grpSp>
        <p:nvGrpSpPr>
          <p:cNvPr id="80" name="Shape 462">
            <a:extLst>
              <a:ext uri="{FF2B5EF4-FFF2-40B4-BE49-F238E27FC236}">
                <a16:creationId xmlns:a16="http://schemas.microsoft.com/office/drawing/2014/main" id="{89B79DB3-22F7-4672-BFF2-E555214CD55B}"/>
              </a:ext>
            </a:extLst>
          </p:cNvPr>
          <p:cNvGrpSpPr/>
          <p:nvPr/>
        </p:nvGrpSpPr>
        <p:grpSpPr>
          <a:xfrm>
            <a:off x="1875485" y="5381328"/>
            <a:ext cx="1329577" cy="898041"/>
            <a:chOff x="492692" y="2324099"/>
            <a:chExt cx="1383594" cy="858295"/>
          </a:xfrm>
          <a:effectLst>
            <a:outerShdw blurRad="50800" dist="38100" dir="2700000" algn="tl" rotWithShape="0">
              <a:prstClr val="black">
                <a:alpha val="40000"/>
              </a:prstClr>
            </a:outerShdw>
          </a:effectLst>
        </p:grpSpPr>
        <p:sp>
          <p:nvSpPr>
            <p:cNvPr id="81" name="Shape 463">
              <a:extLst>
                <a:ext uri="{FF2B5EF4-FFF2-40B4-BE49-F238E27FC236}">
                  <a16:creationId xmlns:a16="http://schemas.microsoft.com/office/drawing/2014/main" id="{F9A3B130-7229-4ED5-90CD-67BB05F57F6A}"/>
                </a:ext>
              </a:extLst>
            </p:cNvPr>
            <p:cNvSpPr/>
            <p:nvPr/>
          </p:nvSpPr>
          <p:spPr>
            <a:xfrm>
              <a:off x="492692" y="2324099"/>
              <a:ext cx="1383594" cy="85829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9525" cap="flat" cmpd="sng">
              <a:solidFill>
                <a:srgbClr val="DEE9F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600" kern="0">
                <a:solidFill>
                  <a:srgbClr val="000000"/>
                </a:solidFill>
                <a:cs typeface="+mn-ea"/>
                <a:sym typeface="+mn-lt"/>
              </a:endParaRPr>
            </a:p>
          </p:txBody>
        </p:sp>
        <p:pic>
          <p:nvPicPr>
            <p:cNvPr id="82" name="Shape 464">
              <a:extLst>
                <a:ext uri="{FF2B5EF4-FFF2-40B4-BE49-F238E27FC236}">
                  <a16:creationId xmlns:a16="http://schemas.microsoft.com/office/drawing/2014/main" id="{6003A05D-A827-4131-B358-6A987397F01E}"/>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528134" y="2370525"/>
              <a:ext cx="1306994" cy="647700"/>
            </a:xfrm>
            <a:prstGeom prst="rect">
              <a:avLst/>
            </a:prstGeom>
            <a:noFill/>
            <a:ln>
              <a:noFill/>
            </a:ln>
          </p:spPr>
        </p:pic>
      </p:grpSp>
      <p:sp>
        <p:nvSpPr>
          <p:cNvPr id="83" name="Shape 475">
            <a:extLst>
              <a:ext uri="{FF2B5EF4-FFF2-40B4-BE49-F238E27FC236}">
                <a16:creationId xmlns:a16="http://schemas.microsoft.com/office/drawing/2014/main" id="{7D37F84E-A395-4972-9141-02CE276AC635}"/>
              </a:ext>
            </a:extLst>
          </p:cNvPr>
          <p:cNvSpPr txBox="1"/>
          <p:nvPr/>
        </p:nvSpPr>
        <p:spPr>
          <a:xfrm>
            <a:off x="2215639" y="4900102"/>
            <a:ext cx="761248" cy="295789"/>
          </a:xfrm>
          <a:prstGeom prst="rect">
            <a:avLst/>
          </a:prstGeom>
          <a:noFill/>
          <a:ln>
            <a:noFill/>
          </a:ln>
          <a:effectLst/>
        </p:spPr>
        <p:txBody>
          <a:bodyPr spcFirstLastPara="1" wrap="square" lIns="121900" tIns="60933" rIns="121900" bIns="60933" anchor="t" anchorCtr="0">
            <a:noAutofit/>
          </a:bodyPr>
          <a:lstStyle/>
          <a:p>
            <a:pPr>
              <a:buClr>
                <a:srgbClr val="000000"/>
              </a:buClr>
              <a:buFont typeface="Arial"/>
              <a:buNone/>
            </a:pPr>
            <a:r>
              <a:rPr lang="en" sz="1733" kern="0">
                <a:solidFill>
                  <a:schemeClr val="tx1">
                    <a:lumMod val="85000"/>
                    <a:lumOff val="15000"/>
                  </a:schemeClr>
                </a:solidFill>
                <a:cs typeface="+mn-ea"/>
                <a:sym typeface="+mn-lt"/>
              </a:rPr>
              <a:t>Web</a:t>
            </a:r>
            <a:endParaRPr sz="1733" kern="0">
              <a:solidFill>
                <a:schemeClr val="tx1">
                  <a:lumMod val="85000"/>
                  <a:lumOff val="15000"/>
                </a:schemeClr>
              </a:solidFill>
              <a:cs typeface="+mn-ea"/>
              <a:sym typeface="+mn-lt"/>
            </a:endParaRPr>
          </a:p>
        </p:txBody>
      </p:sp>
      <p:sp>
        <p:nvSpPr>
          <p:cNvPr id="84" name="Shape 450">
            <a:extLst>
              <a:ext uri="{FF2B5EF4-FFF2-40B4-BE49-F238E27FC236}">
                <a16:creationId xmlns:a16="http://schemas.microsoft.com/office/drawing/2014/main" id="{4E9B1A68-44FD-45F3-A86A-FD5CEF6A00C6}"/>
              </a:ext>
            </a:extLst>
          </p:cNvPr>
          <p:cNvSpPr/>
          <p:nvPr/>
        </p:nvSpPr>
        <p:spPr>
          <a:xfrm>
            <a:off x="8312926" y="4777984"/>
            <a:ext cx="464804" cy="465908"/>
          </a:xfrm>
          <a:prstGeom prst="ellipse">
            <a:avLst/>
          </a:prstGeom>
          <a:gradFill>
            <a:gsLst>
              <a:gs pos="0">
                <a:srgbClr val="3B75AA"/>
              </a:gs>
              <a:gs pos="100000">
                <a:srgbClr val="5487B5"/>
              </a:gs>
            </a:gsLst>
            <a:lin ang="0" scaled="0"/>
          </a:gradFill>
          <a:ln w="190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cs typeface="+mn-ea"/>
                <a:sym typeface="+mn-lt"/>
              </a:rPr>
              <a:t>4</a:t>
            </a:r>
            <a:endParaRPr sz="3200" b="1" kern="0">
              <a:solidFill>
                <a:srgbClr val="FFFFFF"/>
              </a:solidFill>
              <a:cs typeface="+mn-ea"/>
              <a:sym typeface="+mn-lt"/>
            </a:endParaRPr>
          </a:p>
        </p:txBody>
      </p:sp>
      <p:grpSp>
        <p:nvGrpSpPr>
          <p:cNvPr id="85" name="Shape 465">
            <a:extLst>
              <a:ext uri="{FF2B5EF4-FFF2-40B4-BE49-F238E27FC236}">
                <a16:creationId xmlns:a16="http://schemas.microsoft.com/office/drawing/2014/main" id="{7A6239F8-64DF-4239-AC8E-F6305B5079D3}"/>
              </a:ext>
            </a:extLst>
          </p:cNvPr>
          <p:cNvGrpSpPr/>
          <p:nvPr/>
        </p:nvGrpSpPr>
        <p:grpSpPr>
          <a:xfrm>
            <a:off x="8742100" y="5418731"/>
            <a:ext cx="1511925" cy="844516"/>
            <a:chOff x="2825839" y="2459833"/>
            <a:chExt cx="1692636" cy="880229"/>
          </a:xfrm>
          <a:effectLst>
            <a:outerShdw blurRad="50800" dist="38100" dir="2700000" algn="tl" rotWithShape="0">
              <a:prstClr val="black">
                <a:alpha val="40000"/>
              </a:prstClr>
            </a:outerShdw>
          </a:effectLst>
        </p:grpSpPr>
        <p:grpSp>
          <p:nvGrpSpPr>
            <p:cNvPr id="86" name="Shape 466">
              <a:extLst>
                <a:ext uri="{FF2B5EF4-FFF2-40B4-BE49-F238E27FC236}">
                  <a16:creationId xmlns:a16="http://schemas.microsoft.com/office/drawing/2014/main" id="{F91422B5-50B2-42B6-B54F-2045CE899BF9}"/>
                </a:ext>
              </a:extLst>
            </p:cNvPr>
            <p:cNvGrpSpPr/>
            <p:nvPr/>
          </p:nvGrpSpPr>
          <p:grpSpPr>
            <a:xfrm>
              <a:off x="2825839" y="2459833"/>
              <a:ext cx="1383594" cy="858295"/>
              <a:chOff x="516649" y="2548733"/>
              <a:chExt cx="1383594" cy="858295"/>
            </a:xfrm>
          </p:grpSpPr>
          <p:sp>
            <p:nvSpPr>
              <p:cNvPr id="89" name="Shape 467">
                <a:extLst>
                  <a:ext uri="{FF2B5EF4-FFF2-40B4-BE49-F238E27FC236}">
                    <a16:creationId xmlns:a16="http://schemas.microsoft.com/office/drawing/2014/main" id="{190EC6B9-5031-4ECA-A6F7-7C97E040440D}"/>
                  </a:ext>
                </a:extLst>
              </p:cNvPr>
              <p:cNvSpPr/>
              <p:nvPr/>
            </p:nvSpPr>
            <p:spPr>
              <a:xfrm>
                <a:off x="516649" y="2548733"/>
                <a:ext cx="1383594" cy="85829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600">
                  <a:solidFill>
                    <a:srgbClr val="000000"/>
                  </a:solidFill>
                  <a:cs typeface="+mn-ea"/>
                  <a:sym typeface="+mn-lt"/>
                </a:endParaRPr>
              </a:p>
            </p:txBody>
          </p:sp>
          <p:pic>
            <p:nvPicPr>
              <p:cNvPr id="90" name="Shape 468">
                <a:extLst>
                  <a:ext uri="{FF2B5EF4-FFF2-40B4-BE49-F238E27FC236}">
                    <a16:creationId xmlns:a16="http://schemas.microsoft.com/office/drawing/2014/main" id="{F6C59938-6572-4E47-B4D3-5C7D0A013710}"/>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56537" y="2595160"/>
                <a:ext cx="1306995" cy="647700"/>
              </a:xfrm>
              <a:prstGeom prst="rect">
                <a:avLst/>
              </a:prstGeom>
              <a:noFill/>
              <a:ln>
                <a:noFill/>
              </a:ln>
            </p:spPr>
          </p:pic>
        </p:grpSp>
        <p:pic>
          <p:nvPicPr>
            <p:cNvPr id="87" name="Shape 469">
              <a:extLst>
                <a:ext uri="{FF2B5EF4-FFF2-40B4-BE49-F238E27FC236}">
                  <a16:creationId xmlns:a16="http://schemas.microsoft.com/office/drawing/2014/main" id="{0299648E-E1FD-4484-A3E5-36F7B0EE74BD}"/>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3685838" y="2919445"/>
              <a:ext cx="407050" cy="420617"/>
            </a:xfrm>
            <a:prstGeom prst="rect">
              <a:avLst/>
            </a:prstGeom>
            <a:noFill/>
            <a:ln>
              <a:noFill/>
            </a:ln>
          </p:spPr>
        </p:pic>
        <p:pic>
          <p:nvPicPr>
            <p:cNvPr id="88" name="Shape 470">
              <a:extLst>
                <a:ext uri="{FF2B5EF4-FFF2-40B4-BE49-F238E27FC236}">
                  <a16:creationId xmlns:a16="http://schemas.microsoft.com/office/drawing/2014/main" id="{FEC7E940-69AB-4B6B-B3FB-E5AB80CBCF7B}"/>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4121058" y="2938388"/>
              <a:ext cx="397417" cy="397416"/>
            </a:xfrm>
            <a:prstGeom prst="rect">
              <a:avLst/>
            </a:prstGeom>
            <a:noFill/>
            <a:ln>
              <a:noFill/>
            </a:ln>
          </p:spPr>
        </p:pic>
      </p:grpSp>
      <p:sp>
        <p:nvSpPr>
          <p:cNvPr id="91" name="Shape 476">
            <a:extLst>
              <a:ext uri="{FF2B5EF4-FFF2-40B4-BE49-F238E27FC236}">
                <a16:creationId xmlns:a16="http://schemas.microsoft.com/office/drawing/2014/main" id="{F16C8587-D937-479C-B8C3-F0E8329EA543}"/>
              </a:ext>
            </a:extLst>
          </p:cNvPr>
          <p:cNvSpPr txBox="1"/>
          <p:nvPr/>
        </p:nvSpPr>
        <p:spPr>
          <a:xfrm>
            <a:off x="8899472" y="4898281"/>
            <a:ext cx="1393549" cy="410959"/>
          </a:xfrm>
          <a:prstGeom prst="rect">
            <a:avLst/>
          </a:prstGeom>
          <a:noFill/>
          <a:ln>
            <a:noFill/>
          </a:ln>
          <a:effectLst/>
        </p:spPr>
        <p:txBody>
          <a:bodyPr spcFirstLastPara="1" wrap="square" lIns="121900" tIns="60933" rIns="121900" bIns="60933" anchor="t" anchorCtr="0">
            <a:noAutofit/>
          </a:bodyPr>
          <a:lstStyle/>
          <a:p>
            <a:pPr lvl="0"/>
            <a:r>
              <a:rPr lang="en-US" altLang="zh-TW" sz="1733">
                <a:solidFill>
                  <a:schemeClr val="tx1">
                    <a:lumMod val="85000"/>
                    <a:lumOff val="15000"/>
                  </a:schemeClr>
                </a:solidFill>
                <a:cs typeface="+mn-ea"/>
                <a:sym typeface="+mn-lt"/>
              </a:rPr>
              <a:t>Browser</a:t>
            </a:r>
            <a:endParaRPr sz="1733">
              <a:solidFill>
                <a:schemeClr val="tx1">
                  <a:lumMod val="85000"/>
                  <a:lumOff val="15000"/>
                </a:schemeClr>
              </a:solidFill>
              <a:cs typeface="+mn-ea"/>
              <a:sym typeface="+mn-lt"/>
            </a:endParaRPr>
          </a:p>
        </p:txBody>
      </p:sp>
      <p:sp>
        <p:nvSpPr>
          <p:cNvPr id="92" name="Shape 450">
            <a:extLst>
              <a:ext uri="{FF2B5EF4-FFF2-40B4-BE49-F238E27FC236}">
                <a16:creationId xmlns:a16="http://schemas.microsoft.com/office/drawing/2014/main" id="{C2ECBDF3-B9B8-4A6C-8506-8B2F283A43CE}"/>
              </a:ext>
            </a:extLst>
          </p:cNvPr>
          <p:cNvSpPr/>
          <p:nvPr/>
        </p:nvSpPr>
        <p:spPr>
          <a:xfrm>
            <a:off x="3668802" y="4777985"/>
            <a:ext cx="464804" cy="465908"/>
          </a:xfrm>
          <a:prstGeom prst="ellipse">
            <a:avLst/>
          </a:prstGeom>
          <a:gradFill>
            <a:gsLst>
              <a:gs pos="0">
                <a:srgbClr val="3B75AA"/>
              </a:gs>
              <a:gs pos="100000">
                <a:srgbClr val="5487B5"/>
              </a:gs>
            </a:gsLst>
            <a:lin ang="0" scaled="0"/>
          </a:gradFill>
          <a:ln w="190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cs typeface="+mn-ea"/>
                <a:sym typeface="+mn-lt"/>
              </a:rPr>
              <a:t>2</a:t>
            </a:r>
            <a:endParaRPr sz="3200" b="1" kern="0">
              <a:solidFill>
                <a:srgbClr val="FFFFFF"/>
              </a:solidFill>
              <a:cs typeface="+mn-ea"/>
              <a:sym typeface="+mn-lt"/>
            </a:endParaRPr>
          </a:p>
        </p:txBody>
      </p:sp>
      <p:grpSp>
        <p:nvGrpSpPr>
          <p:cNvPr id="93" name="Shape 457">
            <a:extLst>
              <a:ext uri="{FF2B5EF4-FFF2-40B4-BE49-F238E27FC236}">
                <a16:creationId xmlns:a16="http://schemas.microsoft.com/office/drawing/2014/main" id="{859C2F6C-49E8-4066-AF1B-55ED278294CD}"/>
              </a:ext>
            </a:extLst>
          </p:cNvPr>
          <p:cNvGrpSpPr/>
          <p:nvPr/>
        </p:nvGrpSpPr>
        <p:grpSpPr>
          <a:xfrm>
            <a:off x="4036063" y="5300343"/>
            <a:ext cx="1355016" cy="1030688"/>
            <a:chOff x="2193920" y="4048547"/>
            <a:chExt cx="1410427" cy="1012500"/>
          </a:xfrm>
          <a:effectLst>
            <a:outerShdw blurRad="50800" dist="38100" dir="2700000" algn="tl" rotWithShape="0">
              <a:prstClr val="black">
                <a:alpha val="40000"/>
              </a:prstClr>
            </a:outerShdw>
          </a:effectLst>
        </p:grpSpPr>
        <p:pic>
          <p:nvPicPr>
            <p:cNvPr id="94" name="Shape 460" descr="IMG_0266.PNG">
              <a:extLst>
                <a:ext uri="{FF2B5EF4-FFF2-40B4-BE49-F238E27FC236}">
                  <a16:creationId xmlns:a16="http://schemas.microsoft.com/office/drawing/2014/main" id="{401F1051-75A2-409C-B487-24176687FF5C}"/>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315832" y="4367388"/>
              <a:ext cx="433202" cy="579513"/>
            </a:xfrm>
            <a:prstGeom prst="rect">
              <a:avLst/>
            </a:prstGeom>
            <a:noFill/>
            <a:ln>
              <a:noFill/>
            </a:ln>
          </p:spPr>
        </p:pic>
        <p:pic>
          <p:nvPicPr>
            <p:cNvPr id="95" name="Shape 461">
              <a:extLst>
                <a:ext uri="{FF2B5EF4-FFF2-40B4-BE49-F238E27FC236}">
                  <a16:creationId xmlns:a16="http://schemas.microsoft.com/office/drawing/2014/main" id="{C0091522-B031-4119-BA10-03554BCF53CA}"/>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193920" y="4140262"/>
              <a:ext cx="576078" cy="914353"/>
            </a:xfrm>
            <a:prstGeom prst="rect">
              <a:avLst/>
            </a:prstGeom>
            <a:noFill/>
            <a:ln>
              <a:noFill/>
            </a:ln>
          </p:spPr>
        </p:pic>
        <p:pic>
          <p:nvPicPr>
            <p:cNvPr id="96" name="Shape 458" descr="IMG_0266.PNG">
              <a:extLst>
                <a:ext uri="{FF2B5EF4-FFF2-40B4-BE49-F238E27FC236}">
                  <a16:creationId xmlns:a16="http://schemas.microsoft.com/office/drawing/2014/main" id="{BFA96551-79FF-428C-8D8E-1209C0C4B57A}"/>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2829750" y="4108250"/>
              <a:ext cx="676976" cy="914350"/>
            </a:xfrm>
            <a:prstGeom prst="rect">
              <a:avLst/>
            </a:prstGeom>
            <a:noFill/>
            <a:ln>
              <a:noFill/>
            </a:ln>
          </p:spPr>
        </p:pic>
        <p:pic>
          <p:nvPicPr>
            <p:cNvPr id="97" name="Shape 459">
              <a:extLst>
                <a:ext uri="{FF2B5EF4-FFF2-40B4-BE49-F238E27FC236}">
                  <a16:creationId xmlns:a16="http://schemas.microsoft.com/office/drawing/2014/main" id="{2E5FE5CF-0E5F-4A55-A7A8-28817DED9CA0}"/>
                </a:ext>
              </a:extLst>
            </p:cNvPr>
            <p:cNvPicPr preferRelativeResize="0"/>
            <p:nvPr/>
          </p:nvPicPr>
          <p:blipFill rotWithShape="1">
            <a:blip r:embed="rId15" cstate="print">
              <a:alphaModFix/>
              <a:extLst>
                <a:ext uri="{28A0092B-C50C-407E-A947-70E740481C1C}">
                  <a14:useLocalDpi xmlns:a14="http://schemas.microsoft.com/office/drawing/2010/main"/>
                </a:ext>
              </a:extLst>
            </a:blip>
            <a:srcRect/>
            <a:stretch/>
          </p:blipFill>
          <p:spPr>
            <a:xfrm>
              <a:off x="2777247" y="4048547"/>
              <a:ext cx="827100" cy="1012500"/>
            </a:xfrm>
            <a:prstGeom prst="rect">
              <a:avLst/>
            </a:prstGeom>
            <a:noFill/>
            <a:ln>
              <a:noFill/>
            </a:ln>
          </p:spPr>
        </p:pic>
      </p:grpSp>
      <p:sp>
        <p:nvSpPr>
          <p:cNvPr id="98" name="Shape 477">
            <a:extLst>
              <a:ext uri="{FF2B5EF4-FFF2-40B4-BE49-F238E27FC236}">
                <a16:creationId xmlns:a16="http://schemas.microsoft.com/office/drawing/2014/main" id="{84825693-4E8B-4FC0-A9F7-5F1B43A74246}"/>
              </a:ext>
            </a:extLst>
          </p:cNvPr>
          <p:cNvSpPr txBox="1"/>
          <p:nvPr/>
        </p:nvSpPr>
        <p:spPr>
          <a:xfrm>
            <a:off x="4160550" y="4888426"/>
            <a:ext cx="1179737" cy="258909"/>
          </a:xfrm>
          <a:prstGeom prst="rect">
            <a:avLst/>
          </a:prstGeom>
          <a:noFill/>
          <a:ln>
            <a:noFill/>
          </a:ln>
          <a:effectLst/>
        </p:spPr>
        <p:txBody>
          <a:bodyPr spcFirstLastPara="1" wrap="square" lIns="121900" tIns="60933" rIns="121900" bIns="60933" anchor="t" anchorCtr="0">
            <a:noAutofit/>
          </a:bodyPr>
          <a:lstStyle/>
          <a:p>
            <a:pPr lvl="0" algn="ctr"/>
            <a:r>
              <a:rPr lang="en-US" altLang="zh-TW" sz="1733">
                <a:solidFill>
                  <a:schemeClr val="tx1">
                    <a:lumMod val="85000"/>
                    <a:lumOff val="15000"/>
                  </a:schemeClr>
                </a:solidFill>
                <a:cs typeface="+mn-ea"/>
                <a:sym typeface="+mn-lt"/>
              </a:rPr>
              <a:t>Mobile</a:t>
            </a:r>
            <a:endParaRPr sz="1733">
              <a:solidFill>
                <a:schemeClr val="tx1">
                  <a:lumMod val="85000"/>
                  <a:lumOff val="15000"/>
                </a:schemeClr>
              </a:solidFill>
              <a:cs typeface="+mn-ea"/>
              <a:sym typeface="+mn-lt"/>
            </a:endParaRPr>
          </a:p>
        </p:txBody>
      </p:sp>
      <p:sp>
        <p:nvSpPr>
          <p:cNvPr id="3" name="TextBox 2">
            <a:extLst>
              <a:ext uri="{FF2B5EF4-FFF2-40B4-BE49-F238E27FC236}">
                <a16:creationId xmlns:a16="http://schemas.microsoft.com/office/drawing/2014/main" id="{5D0F6937-1000-B844-B5F8-6649FAEC77CF}"/>
              </a:ext>
            </a:extLst>
          </p:cNvPr>
          <p:cNvSpPr txBox="1"/>
          <p:nvPr/>
        </p:nvSpPr>
        <p:spPr>
          <a:xfrm>
            <a:off x="6112838" y="1788976"/>
            <a:ext cx="5733509" cy="2308324"/>
          </a:xfrm>
          <a:prstGeom prst="rect">
            <a:avLst/>
          </a:prstGeom>
          <a:noFill/>
        </p:spPr>
        <p:txBody>
          <a:bodyPr wrap="square" rtlCol="0" anchor="t">
            <a:spAutoFit/>
          </a:bodyPr>
          <a:lstStyle/>
          <a:p>
            <a:pPr marL="285750" lvl="0" indent="-285750">
              <a:buFont typeface="Arial" panose="020B0604020202020204" pitchFamily="34" charset="0"/>
              <a:buChar char="•"/>
            </a:pPr>
            <a:r>
              <a:rPr kumimoji="1" lang="en" altLang="zh-TW" sz="2400">
                <a:cs typeface="+mn-ea"/>
                <a:sym typeface="+mn-lt"/>
              </a:rPr>
              <a:t>Search within NAS and on the Internet</a:t>
            </a:r>
          </a:p>
          <a:p>
            <a:pPr marL="285750" lvl="0" indent="-285750">
              <a:buFont typeface="Arial" panose="020B0604020202020204" pitchFamily="34" charset="0"/>
              <a:buChar char="•"/>
            </a:pPr>
            <a:r>
              <a:rPr kumimoji="1" lang="en" altLang="zh-TW" sz="2400">
                <a:cs typeface="+mn-ea"/>
                <a:sym typeface="+mn-lt"/>
              </a:rPr>
              <a:t>Large file preview </a:t>
            </a:r>
            <a:r>
              <a:rPr kumimoji="1" lang="en-US" altLang="zh-TW" sz="2400">
                <a:cs typeface="+mn-ea"/>
                <a:sym typeface="+mn-lt"/>
              </a:rPr>
              <a:t>pane</a:t>
            </a:r>
            <a:endParaRPr kumimoji="1" lang="en" altLang="zh-TW" sz="2400">
              <a:cs typeface="+mn-ea"/>
              <a:sym typeface="+mn-lt"/>
            </a:endParaRPr>
          </a:p>
          <a:p>
            <a:pPr marL="285750" lvl="0" indent="-285750">
              <a:buFont typeface="Arial" panose="020B0604020202020204" pitchFamily="34" charset="0"/>
              <a:buChar char="•"/>
            </a:pPr>
            <a:r>
              <a:rPr kumimoji="1" lang="en" altLang="zh-TW" sz="2400">
                <a:cs typeface="+mn-ea"/>
                <a:sym typeface="+mn-lt"/>
              </a:rPr>
              <a:t>Advanced search for complex keyword search </a:t>
            </a:r>
          </a:p>
          <a:p>
            <a:pPr marL="285750" indent="-285750">
              <a:buFont typeface="Arial" panose="020B0604020202020204" pitchFamily="34" charset="0"/>
              <a:buChar char="•"/>
            </a:pPr>
            <a:r>
              <a:rPr kumimoji="1" lang="en-US" altLang="zh-CN" sz="2400">
                <a:cs typeface="+mn-ea"/>
                <a:sym typeface="+mn-lt"/>
              </a:rPr>
              <a:t>35+ powerful filter conditions</a:t>
            </a:r>
            <a:endParaRPr kumimoji="1" lang="en-US" altLang="zh-TW" sz="2400">
              <a:cs typeface="+mn-ea"/>
              <a:sym typeface="+mn-lt"/>
            </a:endParaRPr>
          </a:p>
          <a:p>
            <a:pPr marL="285750" indent="-285750">
              <a:buFont typeface="Arial" panose="020B0604020202020204" pitchFamily="34" charset="0"/>
              <a:buChar char="•"/>
            </a:pPr>
            <a:r>
              <a:rPr kumimoji="1" lang="en" altLang="zh-TW" sz="2400">
                <a:cs typeface="+mn-ea"/>
                <a:sym typeface="+mn-lt"/>
              </a:rPr>
              <a:t>Easy steps from previewing to sharing</a:t>
            </a:r>
          </a:p>
        </p:txBody>
      </p:sp>
    </p:spTree>
    <p:extLst>
      <p:ext uri="{BB962C8B-B14F-4D97-AF65-F5344CB8AC3E}">
        <p14:creationId xmlns:p14="http://schemas.microsoft.com/office/powerpoint/2010/main" val="1848269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5A61AD26-60C2-4F83-8D9B-5B3ACF69E5B6}"/>
              </a:ext>
            </a:extLst>
          </p:cNvPr>
          <p:cNvSpPr>
            <a:spLocks noGrp="1"/>
          </p:cNvSpPr>
          <p:nvPr>
            <p:ph type="title"/>
          </p:nvPr>
        </p:nvSpPr>
        <p:spPr>
          <a:xfrm>
            <a:off x="1" y="27188"/>
            <a:ext cx="12192000" cy="1378562"/>
          </a:xfrm>
        </p:spPr>
        <p:txBody>
          <a:bodyPr>
            <a:normAutofit/>
          </a:bodyPr>
          <a:lstStyle/>
          <a:p>
            <a:pPr>
              <a:lnSpc>
                <a:spcPts val="4600"/>
              </a:lnSpc>
            </a:pPr>
            <a:r>
              <a:rPr lang="en-US" altLang="zh-TW" sz="3800" kern="0" dirty="0">
                <a:latin typeface="+mn-lt"/>
                <a:ea typeface="+mn-ea"/>
                <a:cs typeface="+mn-ea"/>
                <a:sym typeface="+mn-lt"/>
              </a:rPr>
              <a:t>Flexibly deployable </a:t>
            </a:r>
            <a:br>
              <a:rPr lang="en-US" altLang="zh-TW" sz="3800" kern="0" dirty="0">
                <a:latin typeface="+mn-lt"/>
                <a:ea typeface="+mn-ea"/>
                <a:cs typeface="+mn-ea"/>
                <a:sym typeface="+mn-lt"/>
              </a:rPr>
            </a:br>
            <a:r>
              <a:rPr lang="en-US" altLang="zh-TW" sz="3800" kern="0" dirty="0">
                <a:latin typeface="+mn-lt"/>
                <a:ea typeface="+mn-ea"/>
                <a:cs typeface="+mn-ea"/>
                <a:sym typeface="+mn-lt"/>
              </a:rPr>
              <a:t>short-depth chassis TS-x64eU</a:t>
            </a:r>
            <a:endParaRPr lang="zh-TW" altLang="en-US" sz="3800" dirty="0">
              <a:latin typeface="+mn-lt"/>
              <a:ea typeface="+mn-ea"/>
              <a:cs typeface="+mn-ea"/>
              <a:sym typeface="+mn-lt"/>
            </a:endParaRPr>
          </a:p>
        </p:txBody>
      </p:sp>
      <p:pic>
        <p:nvPicPr>
          <p:cNvPr id="26" name="Shape 149">
            <a:extLst>
              <a:ext uri="{FF2B5EF4-FFF2-40B4-BE49-F238E27FC236}">
                <a16:creationId xmlns:a16="http://schemas.microsoft.com/office/drawing/2014/main" id="{CBAB158A-685D-40B1-8B2E-EC7B44018F4C}"/>
              </a:ext>
            </a:extLst>
          </p:cNvPr>
          <p:cNvPicPr preferRelativeResize="0"/>
          <p:nvPr/>
        </p:nvPicPr>
        <p:blipFill rotWithShape="1">
          <a:blip r:embed="rId4">
            <a:alphaModFix amt="82000"/>
          </a:blip>
          <a:srcRect l="1484"/>
          <a:stretch/>
        </p:blipFill>
        <p:spPr>
          <a:xfrm>
            <a:off x="0" y="1355667"/>
            <a:ext cx="6789417" cy="5757201"/>
          </a:xfrm>
          <a:prstGeom prst="rect">
            <a:avLst/>
          </a:prstGeom>
          <a:noFill/>
          <a:ln>
            <a:noFill/>
          </a:ln>
        </p:spPr>
      </p:pic>
      <p:sp>
        <p:nvSpPr>
          <p:cNvPr id="30" name="矩形 29">
            <a:extLst>
              <a:ext uri="{FF2B5EF4-FFF2-40B4-BE49-F238E27FC236}">
                <a16:creationId xmlns:a16="http://schemas.microsoft.com/office/drawing/2014/main" id="{0116180F-C5DA-4B46-95B0-5B65146E8685}"/>
              </a:ext>
            </a:extLst>
          </p:cNvPr>
          <p:cNvSpPr/>
          <p:nvPr/>
        </p:nvSpPr>
        <p:spPr>
          <a:xfrm>
            <a:off x="0" y="2347296"/>
            <a:ext cx="12020550" cy="2703478"/>
          </a:xfrm>
          <a:prstGeom prst="rect">
            <a:avLst/>
          </a:prstGeom>
          <a:gradFill>
            <a:gsLst>
              <a:gs pos="21000">
                <a:srgbClr val="DADDE6"/>
              </a:gs>
              <a:gs pos="53000">
                <a:srgbClr val="C8CAD7">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cs typeface="+mn-ea"/>
              <a:sym typeface="+mn-lt"/>
            </a:endParaRPr>
          </a:p>
        </p:txBody>
      </p:sp>
      <p:pic>
        <p:nvPicPr>
          <p:cNvPr id="33" name="圖片 32">
            <a:extLst>
              <a:ext uri="{FF2B5EF4-FFF2-40B4-BE49-F238E27FC236}">
                <a16:creationId xmlns:a16="http://schemas.microsoft.com/office/drawing/2014/main" id="{83616E0E-2AF1-4C4A-A98F-3704C33B8DB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21322357">
            <a:off x="6733587" y="3701700"/>
            <a:ext cx="4833173" cy="522591"/>
          </a:xfrm>
          <a:prstGeom prst="rect">
            <a:avLst/>
          </a:prstGeom>
        </p:spPr>
      </p:pic>
      <p:sp>
        <p:nvSpPr>
          <p:cNvPr id="37" name="圓角矩形 37">
            <a:extLst>
              <a:ext uri="{FF2B5EF4-FFF2-40B4-BE49-F238E27FC236}">
                <a16:creationId xmlns:a16="http://schemas.microsoft.com/office/drawing/2014/main" id="{BB494FE3-2489-49D6-ACA3-B3117C30C1A9}"/>
              </a:ext>
            </a:extLst>
          </p:cNvPr>
          <p:cNvSpPr/>
          <p:nvPr/>
        </p:nvSpPr>
        <p:spPr>
          <a:xfrm>
            <a:off x="2241868" y="4642330"/>
            <a:ext cx="3021578" cy="1616071"/>
          </a:xfrm>
          <a:prstGeom prst="roundRect">
            <a:avLst>
              <a:gd name="adj" fmla="val 5358"/>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sz="1867" kern="0">
              <a:solidFill>
                <a:srgbClr val="FFFFFF"/>
              </a:solidFill>
              <a:cs typeface="+mn-ea"/>
              <a:sym typeface="+mn-lt"/>
            </a:endParaRPr>
          </a:p>
        </p:txBody>
      </p:sp>
      <p:pic>
        <p:nvPicPr>
          <p:cNvPr id="41" name="Picture 6">
            <a:extLst>
              <a:ext uri="{FF2B5EF4-FFF2-40B4-BE49-F238E27FC236}">
                <a16:creationId xmlns:a16="http://schemas.microsoft.com/office/drawing/2014/main" id="{C03A594A-82E2-4158-BAC3-42B0E0E18D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1291" y="5938490"/>
            <a:ext cx="3342732" cy="848780"/>
          </a:xfrm>
          <a:prstGeom prst="rect">
            <a:avLst/>
          </a:prstGeom>
        </p:spPr>
      </p:pic>
      <p:grpSp>
        <p:nvGrpSpPr>
          <p:cNvPr id="44" name="群組 43">
            <a:extLst>
              <a:ext uri="{FF2B5EF4-FFF2-40B4-BE49-F238E27FC236}">
                <a16:creationId xmlns:a16="http://schemas.microsoft.com/office/drawing/2014/main" id="{73ECAFF7-72DA-4F68-A327-FFB7A41D077E}"/>
              </a:ext>
            </a:extLst>
          </p:cNvPr>
          <p:cNvGrpSpPr/>
          <p:nvPr/>
        </p:nvGrpSpPr>
        <p:grpSpPr>
          <a:xfrm>
            <a:off x="1076707" y="2961038"/>
            <a:ext cx="4958721" cy="1042035"/>
            <a:chOff x="1642977" y="2726658"/>
            <a:chExt cx="6879658" cy="1445704"/>
          </a:xfrm>
        </p:grpSpPr>
        <p:pic>
          <p:nvPicPr>
            <p:cNvPr id="45" name="圖片 44">
              <a:extLst>
                <a:ext uri="{FF2B5EF4-FFF2-40B4-BE49-F238E27FC236}">
                  <a16:creationId xmlns:a16="http://schemas.microsoft.com/office/drawing/2014/main" id="{C35B16A4-AF2E-40FA-99E6-3611744540A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42977" y="3336037"/>
              <a:ext cx="6705475" cy="725035"/>
            </a:xfrm>
            <a:prstGeom prst="rect">
              <a:avLst/>
            </a:prstGeom>
          </p:spPr>
        </p:pic>
        <p:pic>
          <p:nvPicPr>
            <p:cNvPr id="46" name="圖片 45">
              <a:extLst>
                <a:ext uri="{FF2B5EF4-FFF2-40B4-BE49-F238E27FC236}">
                  <a16:creationId xmlns:a16="http://schemas.microsoft.com/office/drawing/2014/main" id="{CC921259-9A68-4435-A7F9-0A31357449EB}"/>
                </a:ext>
              </a:extLst>
            </p:cNvPr>
            <p:cNvPicPr>
              <a:picLocks noChangeAspect="1"/>
            </p:cNvPicPr>
            <p:nvPr/>
          </p:nvPicPr>
          <p:blipFill rotWithShape="1">
            <a:blip r:embed="rId7">
              <a:extLst>
                <a:ext uri="{28A0092B-C50C-407E-A947-70E740481C1C}">
                  <a14:useLocalDpi xmlns:a14="http://schemas.microsoft.com/office/drawing/2010/main" val="0"/>
                </a:ext>
              </a:extLst>
            </a:blip>
            <a:srcRect t="33476" b="31765"/>
            <a:stretch/>
          </p:blipFill>
          <p:spPr>
            <a:xfrm>
              <a:off x="1871449" y="2726658"/>
              <a:ext cx="6651186" cy="1445704"/>
            </a:xfrm>
            <a:prstGeom prst="rect">
              <a:avLst/>
            </a:prstGeom>
          </p:spPr>
        </p:pic>
        <p:pic>
          <p:nvPicPr>
            <p:cNvPr id="49" name="圖形 48">
              <a:extLst>
                <a:ext uri="{FF2B5EF4-FFF2-40B4-BE49-F238E27FC236}">
                  <a16:creationId xmlns:a16="http://schemas.microsoft.com/office/drawing/2014/main" id="{08F53753-7B0C-400E-946D-842C4F7AB3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42977" y="2762057"/>
              <a:ext cx="6353174" cy="1304926"/>
            </a:xfrm>
            <a:prstGeom prst="rect">
              <a:avLst/>
            </a:prstGeom>
          </p:spPr>
        </p:pic>
      </p:grpSp>
      <p:pic>
        <p:nvPicPr>
          <p:cNvPr id="50" name="圖片 49">
            <a:extLst>
              <a:ext uri="{FF2B5EF4-FFF2-40B4-BE49-F238E27FC236}">
                <a16:creationId xmlns:a16="http://schemas.microsoft.com/office/drawing/2014/main" id="{BC58CA2D-082F-49A7-B20A-997C0C9856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40611" y="2685438"/>
            <a:ext cx="4775346" cy="1700554"/>
          </a:xfrm>
          <a:prstGeom prst="rect">
            <a:avLst/>
          </a:prstGeom>
        </p:spPr>
      </p:pic>
      <p:sp>
        <p:nvSpPr>
          <p:cNvPr id="51" name="矩形 50">
            <a:extLst>
              <a:ext uri="{FF2B5EF4-FFF2-40B4-BE49-F238E27FC236}">
                <a16:creationId xmlns:a16="http://schemas.microsoft.com/office/drawing/2014/main" id="{D5D7F271-EC43-4928-8A00-6CB0E1CF60F9}"/>
              </a:ext>
            </a:extLst>
          </p:cNvPr>
          <p:cNvSpPr/>
          <p:nvPr/>
        </p:nvSpPr>
        <p:spPr>
          <a:xfrm>
            <a:off x="2485661" y="3918647"/>
            <a:ext cx="2407453" cy="307777"/>
          </a:xfrm>
          <a:prstGeom prst="rect">
            <a:avLst/>
          </a:prstGeom>
        </p:spPr>
        <p:txBody>
          <a:bodyPr wrap="square">
            <a:spAutoFit/>
          </a:bodyPr>
          <a:lstStyle/>
          <a:p>
            <a:r>
              <a:rPr lang="en-US" altLang="zh-TW" sz="1350" dirty="0">
                <a:solidFill>
                  <a:schemeClr val="tx1">
                    <a:lumMod val="85000"/>
                    <a:lumOff val="15000"/>
                  </a:schemeClr>
                </a:solidFill>
                <a:cs typeface="+mn-ea"/>
                <a:sym typeface="+mn-lt"/>
              </a:rPr>
              <a:t>TS-464eU</a:t>
            </a:r>
          </a:p>
        </p:txBody>
      </p:sp>
      <p:sp>
        <p:nvSpPr>
          <p:cNvPr id="52" name="矩形 51">
            <a:extLst>
              <a:ext uri="{FF2B5EF4-FFF2-40B4-BE49-F238E27FC236}">
                <a16:creationId xmlns:a16="http://schemas.microsoft.com/office/drawing/2014/main" id="{43350843-D144-4992-B618-A7EF46F3388A}"/>
              </a:ext>
            </a:extLst>
          </p:cNvPr>
          <p:cNvSpPr/>
          <p:nvPr/>
        </p:nvSpPr>
        <p:spPr>
          <a:xfrm>
            <a:off x="7881831" y="4259608"/>
            <a:ext cx="2292906" cy="307777"/>
          </a:xfrm>
          <a:prstGeom prst="rect">
            <a:avLst/>
          </a:prstGeom>
        </p:spPr>
        <p:txBody>
          <a:bodyPr wrap="square">
            <a:spAutoFit/>
          </a:bodyPr>
          <a:lstStyle/>
          <a:p>
            <a:r>
              <a:rPr lang="en-US" altLang="zh-TW" sz="1350" dirty="0">
                <a:solidFill>
                  <a:schemeClr val="tx1">
                    <a:lumMod val="85000"/>
                    <a:lumOff val="15000"/>
                  </a:schemeClr>
                </a:solidFill>
                <a:cs typeface="+mn-ea"/>
                <a:sym typeface="+mn-lt"/>
              </a:rPr>
              <a:t>TS-864eU / TS-864eU-RP</a:t>
            </a:r>
          </a:p>
        </p:txBody>
      </p:sp>
      <p:pic>
        <p:nvPicPr>
          <p:cNvPr id="53" name="圖形 52">
            <a:extLst>
              <a:ext uri="{FF2B5EF4-FFF2-40B4-BE49-F238E27FC236}">
                <a16:creationId xmlns:a16="http://schemas.microsoft.com/office/drawing/2014/main" id="{CBA80031-7E23-4C73-A7BF-C56C0EA1E3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09349" y="2806844"/>
            <a:ext cx="4592972" cy="1434874"/>
          </a:xfrm>
          <a:prstGeom prst="rect">
            <a:avLst/>
          </a:prstGeom>
        </p:spPr>
      </p:pic>
      <p:pic>
        <p:nvPicPr>
          <p:cNvPr id="54" name="圖片 53">
            <a:extLst>
              <a:ext uri="{FF2B5EF4-FFF2-40B4-BE49-F238E27FC236}">
                <a16:creationId xmlns:a16="http://schemas.microsoft.com/office/drawing/2014/main" id="{C1B803E1-6170-4EBB-BDD3-AC94DEDF96D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23490" y="5612671"/>
            <a:ext cx="3358574" cy="286690"/>
          </a:xfrm>
          <a:prstGeom prst="rect">
            <a:avLst/>
          </a:prstGeom>
        </p:spPr>
      </p:pic>
      <p:graphicFrame>
        <p:nvGraphicFramePr>
          <p:cNvPr id="55" name="物件 54">
            <a:extLst>
              <a:ext uri="{FF2B5EF4-FFF2-40B4-BE49-F238E27FC236}">
                <a16:creationId xmlns:a16="http://schemas.microsoft.com/office/drawing/2014/main" id="{C9916B93-BE01-452D-869E-8B280ABADE2A}"/>
              </a:ext>
            </a:extLst>
          </p:cNvPr>
          <p:cNvGraphicFramePr>
            <a:graphicFrameLocks noChangeAspect="1"/>
          </p:cNvGraphicFramePr>
          <p:nvPr>
            <p:extLst>
              <p:ext uri="{D42A27DB-BD31-4B8C-83A1-F6EECF244321}">
                <p14:modId xmlns:p14="http://schemas.microsoft.com/office/powerpoint/2010/main" val="3086631052"/>
              </p:ext>
            </p:extLst>
          </p:nvPr>
        </p:nvGraphicFramePr>
        <p:xfrm>
          <a:off x="5434761" y="5429187"/>
          <a:ext cx="3136033" cy="338103"/>
        </p:xfrm>
        <a:graphic>
          <a:graphicData uri="http://schemas.openxmlformats.org/presentationml/2006/ole">
            <mc:AlternateContent xmlns:mc="http://schemas.openxmlformats.org/markup-compatibility/2006">
              <mc:Choice xmlns:v="urn:schemas-microsoft-com:vml" Requires="v">
                <p:oleObj spid="_x0000_s1032" r:id="rId13" imgW="18370080" imgH="1983960" progId="">
                  <p:embed/>
                </p:oleObj>
              </mc:Choice>
              <mc:Fallback>
                <p:oleObj r:id="rId13" imgW="18370080" imgH="1983960" progId="">
                  <p:embed/>
                  <p:pic>
                    <p:nvPicPr>
                      <p:cNvPr id="55" name="物件 54">
                        <a:extLst>
                          <a:ext uri="{FF2B5EF4-FFF2-40B4-BE49-F238E27FC236}">
                            <a16:creationId xmlns:a16="http://schemas.microsoft.com/office/drawing/2014/main" id="{C9916B93-BE01-452D-869E-8B280ABADE2A}"/>
                          </a:ext>
                        </a:extLst>
                      </p:cNvPr>
                      <p:cNvPicPr/>
                      <p:nvPr/>
                    </p:nvPicPr>
                    <p:blipFill>
                      <a:blip r:embed="rId14"/>
                      <a:stretch>
                        <a:fillRect/>
                      </a:stretch>
                    </p:blipFill>
                    <p:spPr>
                      <a:xfrm>
                        <a:off x="5434761" y="5429187"/>
                        <a:ext cx="3136033" cy="338103"/>
                      </a:xfrm>
                      <a:prstGeom prst="rect">
                        <a:avLst/>
                      </a:prstGeom>
                    </p:spPr>
                  </p:pic>
                </p:oleObj>
              </mc:Fallback>
            </mc:AlternateContent>
          </a:graphicData>
        </a:graphic>
      </p:graphicFrame>
      <p:sp>
        <p:nvSpPr>
          <p:cNvPr id="56" name="矩形 55">
            <a:extLst>
              <a:ext uri="{FF2B5EF4-FFF2-40B4-BE49-F238E27FC236}">
                <a16:creationId xmlns:a16="http://schemas.microsoft.com/office/drawing/2014/main" id="{DF4B9F87-D019-46D6-8BB4-8CAA6A9CC707}"/>
              </a:ext>
            </a:extLst>
          </p:cNvPr>
          <p:cNvSpPr/>
          <p:nvPr/>
        </p:nvSpPr>
        <p:spPr>
          <a:xfrm>
            <a:off x="5423868" y="5446646"/>
            <a:ext cx="3136824" cy="314577"/>
          </a:xfrm>
          <a:prstGeom prst="rect">
            <a:avLst/>
          </a:prstGeom>
          <a:noFill/>
          <a:ln w="25400" cap="rnd">
            <a:solidFill>
              <a:schemeClr val="bg2">
                <a:lumMod val="50000"/>
                <a:alpha val="63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cxnSp>
        <p:nvCxnSpPr>
          <p:cNvPr id="57" name="直線接點 56">
            <a:extLst>
              <a:ext uri="{FF2B5EF4-FFF2-40B4-BE49-F238E27FC236}">
                <a16:creationId xmlns:a16="http://schemas.microsoft.com/office/drawing/2014/main" id="{88267BF4-75C8-451B-9AAB-605443711DA5}"/>
              </a:ext>
            </a:extLst>
          </p:cNvPr>
          <p:cNvCxnSpPr>
            <a:cxnSpLocks/>
          </p:cNvCxnSpPr>
          <p:nvPr/>
        </p:nvCxnSpPr>
        <p:spPr>
          <a:xfrm>
            <a:off x="5421183" y="5433556"/>
            <a:ext cx="0" cy="338103"/>
          </a:xfrm>
          <a:prstGeom prst="line">
            <a:avLst/>
          </a:prstGeom>
          <a:ln w="38100" cap="rnd">
            <a:solidFill>
              <a:srgbClr val="0FBAEF"/>
            </a:solidFill>
            <a:round/>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56211FE1-7C71-4A6B-87BC-22B5DDE38C08}"/>
              </a:ext>
            </a:extLst>
          </p:cNvPr>
          <p:cNvCxnSpPr>
            <a:cxnSpLocks/>
          </p:cNvCxnSpPr>
          <p:nvPr/>
        </p:nvCxnSpPr>
        <p:spPr>
          <a:xfrm>
            <a:off x="8570794" y="5423118"/>
            <a:ext cx="0" cy="338103"/>
          </a:xfrm>
          <a:prstGeom prst="line">
            <a:avLst/>
          </a:prstGeom>
          <a:ln w="38100" cap="rnd">
            <a:solidFill>
              <a:srgbClr val="0FBAEF"/>
            </a:solidFill>
            <a:round/>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1A975BD3-B6EE-455F-93FD-057602DA9985}"/>
              </a:ext>
            </a:extLst>
          </p:cNvPr>
          <p:cNvCxnSpPr>
            <a:cxnSpLocks/>
            <a:endCxn id="56" idx="3"/>
          </p:cNvCxnSpPr>
          <p:nvPr/>
        </p:nvCxnSpPr>
        <p:spPr>
          <a:xfrm>
            <a:off x="5434761" y="5590504"/>
            <a:ext cx="3125930" cy="13429"/>
          </a:xfrm>
          <a:prstGeom prst="straightConnector1">
            <a:avLst/>
          </a:prstGeom>
          <a:ln w="38100" cap="rnd">
            <a:solidFill>
              <a:srgbClr val="0FBAEF"/>
            </a:solidFill>
            <a:round/>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60" name="群組 59">
            <a:extLst>
              <a:ext uri="{FF2B5EF4-FFF2-40B4-BE49-F238E27FC236}">
                <a16:creationId xmlns:a16="http://schemas.microsoft.com/office/drawing/2014/main" id="{E3EE089B-A770-4870-88A5-32B006B8954E}"/>
              </a:ext>
            </a:extLst>
          </p:cNvPr>
          <p:cNvGrpSpPr/>
          <p:nvPr/>
        </p:nvGrpSpPr>
        <p:grpSpPr>
          <a:xfrm>
            <a:off x="6385521" y="5130328"/>
            <a:ext cx="2175170" cy="133762"/>
            <a:chOff x="7815926" y="4565496"/>
            <a:chExt cx="3619500" cy="439172"/>
          </a:xfrm>
        </p:grpSpPr>
        <p:cxnSp>
          <p:nvCxnSpPr>
            <p:cNvPr id="61" name="直線接點 60">
              <a:extLst>
                <a:ext uri="{FF2B5EF4-FFF2-40B4-BE49-F238E27FC236}">
                  <a16:creationId xmlns:a16="http://schemas.microsoft.com/office/drawing/2014/main" id="{61C171D7-6294-480D-8DDE-DFFD53A6AC34}"/>
                </a:ext>
              </a:extLst>
            </p:cNvPr>
            <p:cNvCxnSpPr>
              <a:cxnSpLocks/>
            </p:cNvCxnSpPr>
            <p:nvPr/>
          </p:nvCxnSpPr>
          <p:spPr>
            <a:xfrm>
              <a:off x="7815926" y="4565496"/>
              <a:ext cx="0" cy="439172"/>
            </a:xfrm>
            <a:prstGeom prst="line">
              <a:avLst/>
            </a:prstGeom>
            <a:ln w="38100" cap="rnd">
              <a:solidFill>
                <a:srgbClr val="00E7FF"/>
              </a:solidFill>
              <a:round/>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13C3F3A2-096B-4EF1-B805-39B95776A2A6}"/>
                </a:ext>
              </a:extLst>
            </p:cNvPr>
            <p:cNvCxnSpPr>
              <a:cxnSpLocks/>
            </p:cNvCxnSpPr>
            <p:nvPr/>
          </p:nvCxnSpPr>
          <p:spPr>
            <a:xfrm>
              <a:off x="11435426" y="4565496"/>
              <a:ext cx="0" cy="439172"/>
            </a:xfrm>
            <a:prstGeom prst="line">
              <a:avLst/>
            </a:prstGeom>
            <a:ln w="38100" cap="rnd">
              <a:solidFill>
                <a:srgbClr val="00E7FF"/>
              </a:solidFill>
              <a:round/>
            </a:ln>
          </p:spPr>
          <p:style>
            <a:lnRef idx="1">
              <a:schemeClr val="accent1"/>
            </a:lnRef>
            <a:fillRef idx="0">
              <a:schemeClr val="accent1"/>
            </a:fillRef>
            <a:effectRef idx="0">
              <a:schemeClr val="accent1"/>
            </a:effectRef>
            <a:fontRef idx="minor">
              <a:schemeClr val="tx1"/>
            </a:fontRef>
          </p:style>
        </p:cxnSp>
      </p:grpSp>
      <p:cxnSp>
        <p:nvCxnSpPr>
          <p:cNvPr id="63" name="直線單箭頭接點 62">
            <a:extLst>
              <a:ext uri="{FF2B5EF4-FFF2-40B4-BE49-F238E27FC236}">
                <a16:creationId xmlns:a16="http://schemas.microsoft.com/office/drawing/2014/main" id="{8052F934-2933-4FFF-821F-AE763C51070F}"/>
              </a:ext>
            </a:extLst>
          </p:cNvPr>
          <p:cNvCxnSpPr>
            <a:cxnSpLocks/>
          </p:cNvCxnSpPr>
          <p:nvPr/>
        </p:nvCxnSpPr>
        <p:spPr>
          <a:xfrm>
            <a:off x="6377889" y="5201927"/>
            <a:ext cx="2185271" cy="9388"/>
          </a:xfrm>
          <a:prstGeom prst="straightConnector1">
            <a:avLst/>
          </a:prstGeom>
          <a:ln w="38100" cap="rnd">
            <a:solidFill>
              <a:srgbClr val="00E7FF"/>
            </a:solidFill>
            <a:round/>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4" name="矩形: 圓角 63">
            <a:extLst>
              <a:ext uri="{FF2B5EF4-FFF2-40B4-BE49-F238E27FC236}">
                <a16:creationId xmlns:a16="http://schemas.microsoft.com/office/drawing/2014/main" id="{47E204FD-2BAF-4EE9-AC5F-66E3BAE86B72}"/>
              </a:ext>
            </a:extLst>
          </p:cNvPr>
          <p:cNvSpPr/>
          <p:nvPr/>
        </p:nvSpPr>
        <p:spPr>
          <a:xfrm>
            <a:off x="6764549" y="5025765"/>
            <a:ext cx="1411952" cy="287475"/>
          </a:xfrm>
          <a:prstGeom prst="roundRect">
            <a:avLst>
              <a:gd name="adj" fmla="val 14249"/>
            </a:avLst>
          </a:prstGeom>
          <a:gradFill>
            <a:gsLst>
              <a:gs pos="100000">
                <a:srgbClr val="00E7FF"/>
              </a:gs>
              <a:gs pos="0">
                <a:srgbClr val="3E9DD7"/>
              </a:gs>
              <a:gs pos="71000">
                <a:srgbClr val="5AC4F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5" name="文字方塊 64">
            <a:extLst>
              <a:ext uri="{FF2B5EF4-FFF2-40B4-BE49-F238E27FC236}">
                <a16:creationId xmlns:a16="http://schemas.microsoft.com/office/drawing/2014/main" id="{1E99C27C-F02B-4D9F-A94F-FBC91AA70899}"/>
              </a:ext>
            </a:extLst>
          </p:cNvPr>
          <p:cNvSpPr txBox="1"/>
          <p:nvPr/>
        </p:nvSpPr>
        <p:spPr>
          <a:xfrm>
            <a:off x="6698744" y="4984089"/>
            <a:ext cx="1577428" cy="353943"/>
          </a:xfrm>
          <a:prstGeom prst="rect">
            <a:avLst/>
          </a:prstGeom>
          <a:noFill/>
        </p:spPr>
        <p:txBody>
          <a:bodyPr wrap="square">
            <a:spAutoFit/>
          </a:bodyPr>
          <a:lstStyle/>
          <a:p>
            <a:pPr algn="ctr" defTabSz="1219170"/>
            <a:r>
              <a:rPr lang="en-US" altLang="zh-TW" sz="1700" kern="0" dirty="0">
                <a:solidFill>
                  <a:srgbClr val="FFFFFF"/>
                </a:solidFill>
                <a:cs typeface="+mn-ea"/>
                <a:sym typeface="+mn-lt"/>
              </a:rPr>
              <a:t> 295 mm</a:t>
            </a:r>
            <a:endParaRPr lang="zh-TW" altLang="en-US" sz="1700" kern="0" dirty="0">
              <a:solidFill>
                <a:srgbClr val="FFFFFF"/>
              </a:solidFill>
              <a:cs typeface="+mn-ea"/>
              <a:sym typeface="+mn-lt"/>
            </a:endParaRPr>
          </a:p>
        </p:txBody>
      </p:sp>
      <p:sp>
        <p:nvSpPr>
          <p:cNvPr id="66" name="文字方塊 65">
            <a:extLst>
              <a:ext uri="{FF2B5EF4-FFF2-40B4-BE49-F238E27FC236}">
                <a16:creationId xmlns:a16="http://schemas.microsoft.com/office/drawing/2014/main" id="{413828F4-E5F4-459D-A452-C77DBC6DA5A4}"/>
              </a:ext>
            </a:extLst>
          </p:cNvPr>
          <p:cNvSpPr txBox="1"/>
          <p:nvPr/>
        </p:nvSpPr>
        <p:spPr>
          <a:xfrm>
            <a:off x="5421183" y="5867354"/>
            <a:ext cx="3136824" cy="353943"/>
          </a:xfrm>
          <a:prstGeom prst="rect">
            <a:avLst/>
          </a:prstGeom>
          <a:noFill/>
        </p:spPr>
        <p:txBody>
          <a:bodyPr wrap="square">
            <a:spAutoFit/>
          </a:bodyPr>
          <a:lstStyle/>
          <a:p>
            <a:pPr algn="ctr" defTabSz="1219170"/>
            <a:r>
              <a:rPr lang="en-US" altLang="zh-TW" sz="1700" kern="0" dirty="0">
                <a:solidFill>
                  <a:srgbClr val="0C98C4"/>
                </a:solidFill>
                <a:cs typeface="+mn-ea"/>
                <a:sym typeface="+mn-lt"/>
              </a:rPr>
              <a:t>499mm</a:t>
            </a:r>
            <a:endParaRPr lang="zh-TW" altLang="en-US" sz="1700" kern="0" dirty="0">
              <a:solidFill>
                <a:srgbClr val="0C98C4"/>
              </a:solidFill>
              <a:cs typeface="+mn-ea"/>
              <a:sym typeface="+mn-lt"/>
            </a:endParaRPr>
          </a:p>
        </p:txBody>
      </p:sp>
      <p:pic>
        <p:nvPicPr>
          <p:cNvPr id="67" name="圖片 66">
            <a:extLst>
              <a:ext uri="{FF2B5EF4-FFF2-40B4-BE49-F238E27FC236}">
                <a16:creationId xmlns:a16="http://schemas.microsoft.com/office/drawing/2014/main" id="{07CCEFC7-9D4D-456F-B3F3-66C86FC89F5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38001" y="5799701"/>
            <a:ext cx="3358574" cy="286690"/>
          </a:xfrm>
          <a:prstGeom prst="rect">
            <a:avLst/>
          </a:prstGeom>
        </p:spPr>
      </p:pic>
      <p:graphicFrame>
        <p:nvGraphicFramePr>
          <p:cNvPr id="68" name="物件 67">
            <a:extLst>
              <a:ext uri="{FF2B5EF4-FFF2-40B4-BE49-F238E27FC236}">
                <a16:creationId xmlns:a16="http://schemas.microsoft.com/office/drawing/2014/main" id="{17B0FCCB-17FE-4248-A077-214DB63E318A}"/>
              </a:ext>
            </a:extLst>
          </p:cNvPr>
          <p:cNvGraphicFramePr>
            <a:graphicFrameLocks noChangeAspect="1"/>
          </p:cNvGraphicFramePr>
          <p:nvPr>
            <p:extLst>
              <p:ext uri="{D42A27DB-BD31-4B8C-83A1-F6EECF244321}">
                <p14:modId xmlns:p14="http://schemas.microsoft.com/office/powerpoint/2010/main" val="3319874643"/>
              </p:ext>
            </p:extLst>
          </p:nvPr>
        </p:nvGraphicFramePr>
        <p:xfrm>
          <a:off x="8849272" y="5290326"/>
          <a:ext cx="3136033" cy="661623"/>
        </p:xfrm>
        <a:graphic>
          <a:graphicData uri="http://schemas.openxmlformats.org/presentationml/2006/ole">
            <mc:AlternateContent xmlns:mc="http://schemas.openxmlformats.org/markup-compatibility/2006">
              <mc:Choice xmlns:v="urn:schemas-microsoft-com:vml" Requires="v">
                <p:oleObj spid="_x0000_s1033" r:id="rId13" imgW="18370080" imgH="1983960" progId="">
                  <p:embed/>
                </p:oleObj>
              </mc:Choice>
              <mc:Fallback>
                <p:oleObj r:id="rId13" imgW="18370080" imgH="1983960" progId="">
                  <p:embed/>
                  <p:pic>
                    <p:nvPicPr>
                      <p:cNvPr id="68" name="物件 67">
                        <a:extLst>
                          <a:ext uri="{FF2B5EF4-FFF2-40B4-BE49-F238E27FC236}">
                            <a16:creationId xmlns:a16="http://schemas.microsoft.com/office/drawing/2014/main" id="{17B0FCCB-17FE-4248-A077-214DB63E318A}"/>
                          </a:ext>
                        </a:extLst>
                      </p:cNvPr>
                      <p:cNvPicPr/>
                      <p:nvPr/>
                    </p:nvPicPr>
                    <p:blipFill>
                      <a:blip r:embed="rId14"/>
                      <a:stretch>
                        <a:fillRect/>
                      </a:stretch>
                    </p:blipFill>
                    <p:spPr>
                      <a:xfrm>
                        <a:off x="8849272" y="5290326"/>
                        <a:ext cx="3136033" cy="661623"/>
                      </a:xfrm>
                      <a:prstGeom prst="rect">
                        <a:avLst/>
                      </a:prstGeom>
                    </p:spPr>
                  </p:pic>
                </p:oleObj>
              </mc:Fallback>
            </mc:AlternateContent>
          </a:graphicData>
        </a:graphic>
      </p:graphicFrame>
      <p:sp>
        <p:nvSpPr>
          <p:cNvPr id="69" name="矩形 68">
            <a:extLst>
              <a:ext uri="{FF2B5EF4-FFF2-40B4-BE49-F238E27FC236}">
                <a16:creationId xmlns:a16="http://schemas.microsoft.com/office/drawing/2014/main" id="{F9BE22DE-8F2B-4673-8D4E-FC415674F271}"/>
              </a:ext>
            </a:extLst>
          </p:cNvPr>
          <p:cNvSpPr/>
          <p:nvPr/>
        </p:nvSpPr>
        <p:spPr>
          <a:xfrm>
            <a:off x="8838379" y="5286802"/>
            <a:ext cx="3136824" cy="668753"/>
          </a:xfrm>
          <a:prstGeom prst="rect">
            <a:avLst/>
          </a:prstGeom>
          <a:noFill/>
          <a:ln w="25400" cap="rnd">
            <a:solidFill>
              <a:schemeClr val="bg2">
                <a:lumMod val="50000"/>
                <a:alpha val="63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cxnSp>
        <p:nvCxnSpPr>
          <p:cNvPr id="70" name="直線接點 69">
            <a:extLst>
              <a:ext uri="{FF2B5EF4-FFF2-40B4-BE49-F238E27FC236}">
                <a16:creationId xmlns:a16="http://schemas.microsoft.com/office/drawing/2014/main" id="{5A1843ED-65E4-4879-9220-F758D54F98CF}"/>
              </a:ext>
            </a:extLst>
          </p:cNvPr>
          <p:cNvCxnSpPr>
            <a:cxnSpLocks/>
          </p:cNvCxnSpPr>
          <p:nvPr/>
        </p:nvCxnSpPr>
        <p:spPr>
          <a:xfrm>
            <a:off x="8838379" y="5439558"/>
            <a:ext cx="0" cy="338103"/>
          </a:xfrm>
          <a:prstGeom prst="line">
            <a:avLst/>
          </a:prstGeom>
          <a:ln w="38100" cap="rnd">
            <a:solidFill>
              <a:srgbClr val="0FBAEF"/>
            </a:solidFill>
            <a:round/>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B806525A-8075-4B8B-B898-3A88C394208E}"/>
              </a:ext>
            </a:extLst>
          </p:cNvPr>
          <p:cNvCxnSpPr>
            <a:cxnSpLocks/>
          </p:cNvCxnSpPr>
          <p:nvPr/>
        </p:nvCxnSpPr>
        <p:spPr>
          <a:xfrm>
            <a:off x="11985305" y="5429119"/>
            <a:ext cx="0" cy="338103"/>
          </a:xfrm>
          <a:prstGeom prst="line">
            <a:avLst/>
          </a:prstGeom>
          <a:ln w="38100" cap="rnd">
            <a:solidFill>
              <a:srgbClr val="0FBAEF"/>
            </a:solidFill>
            <a:round/>
          </a:ln>
        </p:spPr>
        <p:style>
          <a:lnRef idx="1">
            <a:schemeClr val="accent1"/>
          </a:lnRef>
          <a:fillRef idx="0">
            <a:schemeClr val="accent1"/>
          </a:fillRef>
          <a:effectRef idx="0">
            <a:schemeClr val="accent1"/>
          </a:effectRef>
          <a:fontRef idx="minor">
            <a:schemeClr val="tx1"/>
          </a:fontRef>
        </p:style>
      </p:cxnSp>
      <p:grpSp>
        <p:nvGrpSpPr>
          <p:cNvPr id="72" name="群組 71">
            <a:extLst>
              <a:ext uri="{FF2B5EF4-FFF2-40B4-BE49-F238E27FC236}">
                <a16:creationId xmlns:a16="http://schemas.microsoft.com/office/drawing/2014/main" id="{80D256A1-6203-450F-BC35-511F0CDAA0FC}"/>
              </a:ext>
            </a:extLst>
          </p:cNvPr>
          <p:cNvGrpSpPr/>
          <p:nvPr/>
        </p:nvGrpSpPr>
        <p:grpSpPr>
          <a:xfrm>
            <a:off x="9800033" y="4985687"/>
            <a:ext cx="2175170" cy="133762"/>
            <a:chOff x="7815926" y="4565496"/>
            <a:chExt cx="3619500" cy="439172"/>
          </a:xfrm>
        </p:grpSpPr>
        <p:cxnSp>
          <p:nvCxnSpPr>
            <p:cNvPr id="73" name="直線接點 72">
              <a:extLst>
                <a:ext uri="{FF2B5EF4-FFF2-40B4-BE49-F238E27FC236}">
                  <a16:creationId xmlns:a16="http://schemas.microsoft.com/office/drawing/2014/main" id="{0E996C51-193E-429D-B31B-D833A62CFD8C}"/>
                </a:ext>
              </a:extLst>
            </p:cNvPr>
            <p:cNvCxnSpPr>
              <a:cxnSpLocks/>
            </p:cNvCxnSpPr>
            <p:nvPr/>
          </p:nvCxnSpPr>
          <p:spPr>
            <a:xfrm>
              <a:off x="7815926" y="4565496"/>
              <a:ext cx="0" cy="439172"/>
            </a:xfrm>
            <a:prstGeom prst="line">
              <a:avLst/>
            </a:prstGeom>
            <a:ln w="38100" cap="rnd">
              <a:solidFill>
                <a:srgbClr val="00E7FF"/>
              </a:solidFill>
              <a:round/>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D1EF1D14-AE1D-4CFE-983F-2A336AB51CBF}"/>
                </a:ext>
              </a:extLst>
            </p:cNvPr>
            <p:cNvCxnSpPr>
              <a:cxnSpLocks/>
            </p:cNvCxnSpPr>
            <p:nvPr/>
          </p:nvCxnSpPr>
          <p:spPr>
            <a:xfrm>
              <a:off x="11435426" y="4565496"/>
              <a:ext cx="0" cy="439172"/>
            </a:xfrm>
            <a:prstGeom prst="line">
              <a:avLst/>
            </a:prstGeom>
            <a:ln w="38100" cap="rnd">
              <a:solidFill>
                <a:srgbClr val="00E7FF"/>
              </a:solidFill>
              <a:round/>
            </a:ln>
          </p:spPr>
          <p:style>
            <a:lnRef idx="1">
              <a:schemeClr val="accent1"/>
            </a:lnRef>
            <a:fillRef idx="0">
              <a:schemeClr val="accent1"/>
            </a:fillRef>
            <a:effectRef idx="0">
              <a:schemeClr val="accent1"/>
            </a:effectRef>
            <a:fontRef idx="minor">
              <a:schemeClr val="tx1"/>
            </a:fontRef>
          </p:style>
        </p:cxnSp>
      </p:grpSp>
      <p:cxnSp>
        <p:nvCxnSpPr>
          <p:cNvPr id="75" name="直線單箭頭接點 74">
            <a:extLst>
              <a:ext uri="{FF2B5EF4-FFF2-40B4-BE49-F238E27FC236}">
                <a16:creationId xmlns:a16="http://schemas.microsoft.com/office/drawing/2014/main" id="{5EAAFEA6-0DCE-44DF-BBBA-C9C6F711D82A}"/>
              </a:ext>
            </a:extLst>
          </p:cNvPr>
          <p:cNvCxnSpPr>
            <a:cxnSpLocks/>
          </p:cNvCxnSpPr>
          <p:nvPr/>
        </p:nvCxnSpPr>
        <p:spPr>
          <a:xfrm>
            <a:off x="9792400" y="5057285"/>
            <a:ext cx="2185271" cy="9388"/>
          </a:xfrm>
          <a:prstGeom prst="straightConnector1">
            <a:avLst/>
          </a:prstGeom>
          <a:ln w="38100" cap="rnd">
            <a:solidFill>
              <a:srgbClr val="00E7FF"/>
            </a:solidFill>
            <a:round/>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76" name="矩形: 圓角 75">
            <a:extLst>
              <a:ext uri="{FF2B5EF4-FFF2-40B4-BE49-F238E27FC236}">
                <a16:creationId xmlns:a16="http://schemas.microsoft.com/office/drawing/2014/main" id="{25132FA8-83E7-4A63-95F1-5ABA2879EBA6}"/>
              </a:ext>
            </a:extLst>
          </p:cNvPr>
          <p:cNvSpPr/>
          <p:nvPr/>
        </p:nvSpPr>
        <p:spPr>
          <a:xfrm>
            <a:off x="10179060" y="4881124"/>
            <a:ext cx="1411952" cy="287475"/>
          </a:xfrm>
          <a:prstGeom prst="roundRect">
            <a:avLst>
              <a:gd name="adj" fmla="val 14249"/>
            </a:avLst>
          </a:prstGeom>
          <a:gradFill>
            <a:gsLst>
              <a:gs pos="100000">
                <a:srgbClr val="00E7FF"/>
              </a:gs>
              <a:gs pos="0">
                <a:srgbClr val="3E9DD7"/>
              </a:gs>
              <a:gs pos="71000">
                <a:srgbClr val="5AC4F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7" name="文字方塊 76">
            <a:extLst>
              <a:ext uri="{FF2B5EF4-FFF2-40B4-BE49-F238E27FC236}">
                <a16:creationId xmlns:a16="http://schemas.microsoft.com/office/drawing/2014/main" id="{AE9B1252-31E6-4604-8864-8069A1059FE2}"/>
              </a:ext>
            </a:extLst>
          </p:cNvPr>
          <p:cNvSpPr txBox="1"/>
          <p:nvPr/>
        </p:nvSpPr>
        <p:spPr>
          <a:xfrm>
            <a:off x="10096321" y="4847915"/>
            <a:ext cx="1577428" cy="353943"/>
          </a:xfrm>
          <a:prstGeom prst="rect">
            <a:avLst/>
          </a:prstGeom>
          <a:noFill/>
        </p:spPr>
        <p:txBody>
          <a:bodyPr wrap="square">
            <a:spAutoFit/>
          </a:bodyPr>
          <a:lstStyle/>
          <a:p>
            <a:pPr algn="ctr" defTabSz="1219170"/>
            <a:r>
              <a:rPr lang="en-US" altLang="zh-TW" sz="1700" kern="0" dirty="0">
                <a:solidFill>
                  <a:srgbClr val="FFFFFF"/>
                </a:solidFill>
                <a:cs typeface="+mn-ea"/>
                <a:sym typeface="+mn-lt"/>
              </a:rPr>
              <a:t>297.4</a:t>
            </a:r>
            <a:r>
              <a:rPr lang="zh-TW" altLang="en-US" sz="1700" kern="0" dirty="0">
                <a:solidFill>
                  <a:srgbClr val="FFFFFF"/>
                </a:solidFill>
                <a:cs typeface="+mn-ea"/>
                <a:sym typeface="+mn-lt"/>
              </a:rPr>
              <a:t> </a:t>
            </a:r>
            <a:r>
              <a:rPr lang="en-US" altLang="zh-TW" sz="1700" kern="0" dirty="0">
                <a:solidFill>
                  <a:srgbClr val="FFFFFF"/>
                </a:solidFill>
                <a:cs typeface="+mn-ea"/>
                <a:sym typeface="+mn-lt"/>
              </a:rPr>
              <a:t>mm</a:t>
            </a:r>
            <a:endParaRPr lang="zh-TW" altLang="en-US" sz="1700" kern="0" dirty="0">
              <a:solidFill>
                <a:srgbClr val="FFFFFF"/>
              </a:solidFill>
              <a:cs typeface="+mn-ea"/>
              <a:sym typeface="+mn-lt"/>
            </a:endParaRPr>
          </a:p>
        </p:txBody>
      </p:sp>
      <p:sp>
        <p:nvSpPr>
          <p:cNvPr id="78" name="文字方塊 77">
            <a:extLst>
              <a:ext uri="{FF2B5EF4-FFF2-40B4-BE49-F238E27FC236}">
                <a16:creationId xmlns:a16="http://schemas.microsoft.com/office/drawing/2014/main" id="{BEBD1C7B-A02D-4CAB-B545-871F3279F6BC}"/>
              </a:ext>
            </a:extLst>
          </p:cNvPr>
          <p:cNvSpPr txBox="1"/>
          <p:nvPr/>
        </p:nvSpPr>
        <p:spPr>
          <a:xfrm>
            <a:off x="8868124" y="6039790"/>
            <a:ext cx="3136824" cy="353943"/>
          </a:xfrm>
          <a:prstGeom prst="rect">
            <a:avLst/>
          </a:prstGeom>
          <a:noFill/>
        </p:spPr>
        <p:txBody>
          <a:bodyPr wrap="square">
            <a:spAutoFit/>
          </a:bodyPr>
          <a:lstStyle/>
          <a:p>
            <a:pPr algn="ctr" defTabSz="1219170"/>
            <a:r>
              <a:rPr lang="en-US" altLang="zh-TW" sz="1700" kern="0" dirty="0">
                <a:solidFill>
                  <a:srgbClr val="0C98C4"/>
                </a:solidFill>
                <a:cs typeface="+mn-ea"/>
                <a:sym typeface="+mn-lt"/>
              </a:rPr>
              <a:t>499mm</a:t>
            </a:r>
            <a:endParaRPr lang="zh-TW" altLang="en-US" sz="1700" kern="0" dirty="0">
              <a:solidFill>
                <a:srgbClr val="0C98C4"/>
              </a:solidFill>
              <a:cs typeface="+mn-ea"/>
              <a:sym typeface="+mn-lt"/>
            </a:endParaRPr>
          </a:p>
        </p:txBody>
      </p:sp>
      <p:pic>
        <p:nvPicPr>
          <p:cNvPr id="79" name="圖片 78">
            <a:extLst>
              <a:ext uri="{FF2B5EF4-FFF2-40B4-BE49-F238E27FC236}">
                <a16:creationId xmlns:a16="http://schemas.microsoft.com/office/drawing/2014/main" id="{A6DCA358-F9C8-44F2-B9F2-E2A8918982B1}"/>
              </a:ext>
            </a:extLst>
          </p:cNvPr>
          <p:cNvPicPr>
            <a:picLocks noChangeAspect="1"/>
          </p:cNvPicPr>
          <p:nvPr/>
        </p:nvPicPr>
        <p:blipFill rotWithShape="1">
          <a:blip r:embed="rId15">
            <a:extLst>
              <a:ext uri="{28A0092B-C50C-407E-A947-70E740481C1C}">
                <a14:useLocalDpi xmlns:a14="http://schemas.microsoft.com/office/drawing/2010/main" val="0"/>
              </a:ext>
            </a:extLst>
          </a:blip>
          <a:srcRect l="5654" t="23469" b="25637"/>
          <a:stretch/>
        </p:blipFill>
        <p:spPr>
          <a:xfrm>
            <a:off x="9643535" y="5195651"/>
            <a:ext cx="2463931" cy="830855"/>
          </a:xfrm>
          <a:prstGeom prst="rect">
            <a:avLst/>
          </a:prstGeom>
        </p:spPr>
      </p:pic>
      <p:cxnSp>
        <p:nvCxnSpPr>
          <p:cNvPr id="80" name="直線單箭頭接點 79">
            <a:extLst>
              <a:ext uri="{FF2B5EF4-FFF2-40B4-BE49-F238E27FC236}">
                <a16:creationId xmlns:a16="http://schemas.microsoft.com/office/drawing/2014/main" id="{2822E263-9B89-423E-9DAE-4600C2572671}"/>
              </a:ext>
            </a:extLst>
          </p:cNvPr>
          <p:cNvCxnSpPr>
            <a:cxnSpLocks/>
            <a:endCxn id="69" idx="3"/>
          </p:cNvCxnSpPr>
          <p:nvPr/>
        </p:nvCxnSpPr>
        <p:spPr>
          <a:xfrm>
            <a:off x="8849272" y="5596506"/>
            <a:ext cx="3125931" cy="24673"/>
          </a:xfrm>
          <a:prstGeom prst="straightConnector1">
            <a:avLst/>
          </a:prstGeom>
          <a:ln w="38100" cap="rnd">
            <a:solidFill>
              <a:srgbClr val="0FBAEF"/>
            </a:solidFill>
            <a:round/>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81" name="矩形 80">
            <a:extLst>
              <a:ext uri="{FF2B5EF4-FFF2-40B4-BE49-F238E27FC236}">
                <a16:creationId xmlns:a16="http://schemas.microsoft.com/office/drawing/2014/main" id="{AB7E87FA-70D6-487A-AFAE-47570BB5FF0A}"/>
              </a:ext>
            </a:extLst>
          </p:cNvPr>
          <p:cNvSpPr/>
          <p:nvPr/>
        </p:nvSpPr>
        <p:spPr>
          <a:xfrm>
            <a:off x="7697295" y="5865863"/>
            <a:ext cx="1441060" cy="300082"/>
          </a:xfrm>
          <a:prstGeom prst="rect">
            <a:avLst/>
          </a:prstGeom>
        </p:spPr>
        <p:txBody>
          <a:bodyPr wrap="square">
            <a:spAutoFit/>
          </a:bodyPr>
          <a:lstStyle/>
          <a:p>
            <a:r>
              <a:rPr lang="en-US" altLang="zh-TW" sz="1300" dirty="0">
                <a:solidFill>
                  <a:schemeClr val="tx1">
                    <a:lumMod val="85000"/>
                    <a:lumOff val="15000"/>
                  </a:schemeClr>
                </a:solidFill>
                <a:cs typeface="+mn-ea"/>
                <a:sym typeface="+mn-lt"/>
              </a:rPr>
              <a:t>TS-464eU</a:t>
            </a:r>
          </a:p>
        </p:txBody>
      </p:sp>
      <p:cxnSp>
        <p:nvCxnSpPr>
          <p:cNvPr id="83" name="直線接點 82">
            <a:extLst>
              <a:ext uri="{FF2B5EF4-FFF2-40B4-BE49-F238E27FC236}">
                <a16:creationId xmlns:a16="http://schemas.microsoft.com/office/drawing/2014/main" id="{D74D5841-F29A-4F27-ABBD-F807E7652BC1}"/>
              </a:ext>
            </a:extLst>
          </p:cNvPr>
          <p:cNvCxnSpPr>
            <a:cxnSpLocks/>
          </p:cNvCxnSpPr>
          <p:nvPr/>
        </p:nvCxnSpPr>
        <p:spPr>
          <a:xfrm>
            <a:off x="12007471" y="5447518"/>
            <a:ext cx="0" cy="338103"/>
          </a:xfrm>
          <a:prstGeom prst="line">
            <a:avLst/>
          </a:prstGeom>
          <a:ln w="38100" cap="rnd">
            <a:solidFill>
              <a:srgbClr val="0FBAEF"/>
            </a:solidFill>
            <a:round/>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A0B2EA3C-CF34-4E3D-89AA-0B671A37F8FD}"/>
              </a:ext>
            </a:extLst>
          </p:cNvPr>
          <p:cNvSpPr txBox="1"/>
          <p:nvPr/>
        </p:nvSpPr>
        <p:spPr>
          <a:xfrm>
            <a:off x="1976427" y="1564139"/>
            <a:ext cx="8328955" cy="1066959"/>
          </a:xfrm>
          <a:prstGeom prst="rect">
            <a:avLst/>
          </a:prstGeom>
          <a:noFill/>
        </p:spPr>
        <p:txBody>
          <a:bodyPr wrap="square" rtlCol="0">
            <a:spAutoFit/>
          </a:bodyPr>
          <a:lstStyle/>
          <a:p>
            <a:pPr algn="ctr" defTabSz="1219170">
              <a:lnSpc>
                <a:spcPts val="3800"/>
              </a:lnSpc>
            </a:pPr>
            <a:r>
              <a:rPr lang="en-US" altLang="zh-TW" sz="3600" b="1" kern="0" dirty="0">
                <a:solidFill>
                  <a:srgbClr val="000090"/>
                </a:solidFill>
                <a:cs typeface="+mn-ea"/>
                <a:sym typeface="+mn-lt"/>
              </a:rPr>
              <a:t>12-inch</a:t>
            </a:r>
            <a:r>
              <a:rPr lang="en-US" altLang="zh-TW" sz="3333" b="1" kern="0" dirty="0">
                <a:solidFill>
                  <a:srgbClr val="203864"/>
                </a:solidFill>
                <a:cs typeface="+mn-ea"/>
                <a:sym typeface="+mn-lt"/>
              </a:rPr>
              <a:t> </a:t>
            </a:r>
            <a:r>
              <a:rPr lang="en-US" altLang="zh-TW" sz="2800" b="1" kern="0" dirty="0">
                <a:solidFill>
                  <a:srgbClr val="203864"/>
                </a:solidFill>
                <a:cs typeface="+mn-ea"/>
                <a:sym typeface="+mn-lt"/>
              </a:rPr>
              <a:t>depth, </a:t>
            </a:r>
            <a:br>
              <a:rPr lang="en-US" altLang="zh-TW" sz="3333" b="1" kern="0" dirty="0">
                <a:solidFill>
                  <a:srgbClr val="203864"/>
                </a:solidFill>
                <a:cs typeface="+mn-ea"/>
                <a:sym typeface="+mn-lt"/>
              </a:rPr>
            </a:br>
            <a:r>
              <a:rPr lang="en-US" altLang="zh-TW" sz="3600" b="1" kern="0" dirty="0">
                <a:solidFill>
                  <a:srgbClr val="000090"/>
                </a:solidFill>
                <a:cs typeface="+mn-ea"/>
                <a:sym typeface="+mn-lt"/>
              </a:rPr>
              <a:t>40% less </a:t>
            </a:r>
            <a:r>
              <a:rPr lang="en-US" altLang="zh-TW" sz="2600" b="1" kern="0" dirty="0">
                <a:solidFill>
                  <a:srgbClr val="203864"/>
                </a:solidFill>
                <a:cs typeface="+mn-ea"/>
                <a:sym typeface="+mn-lt"/>
              </a:rPr>
              <a:t>than traditional chassis</a:t>
            </a:r>
            <a:endParaRPr lang="zh-TW" altLang="en-US" sz="2600" b="1" kern="0" dirty="0">
              <a:solidFill>
                <a:srgbClr val="203864"/>
              </a:solidFill>
              <a:cs typeface="+mn-ea"/>
              <a:sym typeface="+mn-lt"/>
            </a:endParaRPr>
          </a:p>
        </p:txBody>
      </p:sp>
      <p:sp>
        <p:nvSpPr>
          <p:cNvPr id="29" name="矩形 28">
            <a:extLst>
              <a:ext uri="{FF2B5EF4-FFF2-40B4-BE49-F238E27FC236}">
                <a16:creationId xmlns:a16="http://schemas.microsoft.com/office/drawing/2014/main" id="{94962450-CC3D-46EE-8309-D124BCA162B4}"/>
              </a:ext>
            </a:extLst>
          </p:cNvPr>
          <p:cNvSpPr/>
          <p:nvPr/>
        </p:nvSpPr>
        <p:spPr>
          <a:xfrm>
            <a:off x="2278269" y="4714063"/>
            <a:ext cx="3235720" cy="1195584"/>
          </a:xfrm>
          <a:prstGeom prst="rect">
            <a:avLst/>
          </a:prstGeom>
        </p:spPr>
        <p:txBody>
          <a:bodyPr wrap="square">
            <a:spAutoFit/>
          </a:bodyPr>
          <a:lstStyle/>
          <a:p>
            <a:pPr defTabSz="1219170">
              <a:lnSpc>
                <a:spcPts val="2200"/>
              </a:lnSpc>
            </a:pPr>
            <a:r>
              <a:rPr lang="en-US" altLang="zh-TW" sz="1450" b="1" kern="0" dirty="0">
                <a:solidFill>
                  <a:srgbClr val="000000"/>
                </a:solidFill>
                <a:cs typeface="+mn-ea"/>
                <a:sym typeface="+mn-lt"/>
              </a:rPr>
              <a:t>Compatible with standard ANSI/EIA-RS-310-D 19-inch rack</a:t>
            </a:r>
          </a:p>
          <a:p>
            <a:pPr defTabSz="1219170">
              <a:lnSpc>
                <a:spcPts val="2200"/>
              </a:lnSpc>
            </a:pPr>
            <a:r>
              <a:rPr lang="en-US" altLang="zh-TW" sz="1550" b="1" kern="0" dirty="0">
                <a:solidFill>
                  <a:srgbClr val="000000"/>
                </a:solidFill>
                <a:cs typeface="+mn-ea"/>
                <a:sym typeface="+mn-lt"/>
              </a:rPr>
              <a:t>With optional </a:t>
            </a:r>
          </a:p>
          <a:p>
            <a:pPr defTabSz="1219170">
              <a:lnSpc>
                <a:spcPts val="2200"/>
              </a:lnSpc>
            </a:pPr>
            <a:r>
              <a:rPr lang="en-US" altLang="zh-TW" sz="1550" b="1" kern="0" dirty="0">
                <a:solidFill>
                  <a:srgbClr val="303F97"/>
                </a:solidFill>
                <a:cs typeface="+mn-ea"/>
                <a:sym typeface="+mn-lt"/>
              </a:rPr>
              <a:t>RAIL-B02 Rail Kits</a:t>
            </a:r>
            <a:endParaRPr lang="zh-TW" altLang="en-US" sz="1550" kern="0" dirty="0">
              <a:solidFill>
                <a:srgbClr val="000000"/>
              </a:solidFill>
              <a:cs typeface="+mn-ea"/>
              <a:sym typeface="+mn-lt"/>
            </a:endParaRPr>
          </a:p>
        </p:txBody>
      </p:sp>
      <p:sp>
        <p:nvSpPr>
          <p:cNvPr id="48" name="矩形 47">
            <a:extLst>
              <a:ext uri="{FF2B5EF4-FFF2-40B4-BE49-F238E27FC236}">
                <a16:creationId xmlns:a16="http://schemas.microsoft.com/office/drawing/2014/main" id="{20928A0A-7C7C-495B-A30E-624BC4E806FD}"/>
              </a:ext>
            </a:extLst>
          </p:cNvPr>
          <p:cNvSpPr/>
          <p:nvPr/>
        </p:nvSpPr>
        <p:spPr>
          <a:xfrm>
            <a:off x="10882742" y="6015904"/>
            <a:ext cx="1264133" cy="507831"/>
          </a:xfrm>
          <a:prstGeom prst="rect">
            <a:avLst/>
          </a:prstGeom>
        </p:spPr>
        <p:txBody>
          <a:bodyPr wrap="square">
            <a:spAutoFit/>
          </a:bodyPr>
          <a:lstStyle/>
          <a:p>
            <a:r>
              <a:rPr lang="en-US" altLang="zh-TW" sz="1300" dirty="0">
                <a:solidFill>
                  <a:schemeClr val="tx1">
                    <a:lumMod val="85000"/>
                    <a:lumOff val="15000"/>
                  </a:schemeClr>
                </a:solidFill>
                <a:cs typeface="+mn-ea"/>
                <a:sym typeface="+mn-lt"/>
              </a:rPr>
              <a:t>TS-864eU / TS-864eU-RP</a:t>
            </a:r>
          </a:p>
        </p:txBody>
      </p:sp>
    </p:spTree>
    <p:extLst>
      <p:ext uri="{BB962C8B-B14F-4D97-AF65-F5344CB8AC3E}">
        <p14:creationId xmlns:p14="http://schemas.microsoft.com/office/powerpoint/2010/main" val="3507230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821DA8-82F8-F141-A452-240DA0AA0FC4}"/>
              </a:ext>
            </a:extLst>
          </p:cNvPr>
          <p:cNvSpPr>
            <a:spLocks noGrp="1"/>
          </p:cNvSpPr>
          <p:nvPr>
            <p:ph type="title"/>
          </p:nvPr>
        </p:nvSpPr>
        <p:spPr>
          <a:xfrm>
            <a:off x="1" y="77541"/>
            <a:ext cx="12192000" cy="1378562"/>
          </a:xfrm>
        </p:spPr>
        <p:txBody>
          <a:bodyPr>
            <a:noAutofit/>
          </a:bodyPr>
          <a:lstStyle/>
          <a:p>
            <a:pPr>
              <a:lnSpc>
                <a:spcPts val="4200"/>
              </a:lnSpc>
            </a:pPr>
            <a:r>
              <a:rPr lang="en-US" altLang="zh-TW" sz="3800" dirty="0" err="1">
                <a:latin typeface="+mn-lt"/>
                <a:ea typeface="+mn-ea"/>
                <a:cs typeface="+mn-ea"/>
                <a:sym typeface="+mn-lt"/>
              </a:rPr>
              <a:t>QuMagie</a:t>
            </a:r>
            <a:r>
              <a:rPr lang="zh-TW" altLang="en-US" sz="3800" dirty="0">
                <a:latin typeface="+mn-lt"/>
                <a:ea typeface="+mn-ea"/>
                <a:cs typeface="+mn-ea"/>
                <a:sym typeface="+mn-lt"/>
              </a:rPr>
              <a:t> </a:t>
            </a:r>
            <a:r>
              <a:rPr lang="en-US" altLang="zh-TW" sz="3800" dirty="0">
                <a:latin typeface="+mn-lt"/>
                <a:ea typeface="+mn-ea"/>
                <a:cs typeface="+mn-ea"/>
                <a:sym typeface="+mn-lt"/>
              </a:rPr>
              <a:t>smart photo albums and </a:t>
            </a:r>
            <a:br>
              <a:rPr lang="en-US" altLang="zh-TW" sz="3800" dirty="0">
                <a:latin typeface="+mn-lt"/>
                <a:ea typeface="+mn-ea"/>
                <a:cs typeface="+mn-ea"/>
                <a:sym typeface="+mn-lt"/>
              </a:rPr>
            </a:br>
            <a:r>
              <a:rPr lang="en-US" altLang="zh-TW" sz="3800" dirty="0">
                <a:latin typeface="+mn-lt"/>
                <a:ea typeface="+mn-ea"/>
                <a:cs typeface="+mn-ea"/>
                <a:sym typeface="+mn-lt"/>
              </a:rPr>
              <a:t>A</a:t>
            </a:r>
            <a:r>
              <a:rPr lang="en-US" altLang="zh-CN" sz="3800" dirty="0">
                <a:latin typeface="+mn-lt"/>
                <a:ea typeface="+mn-ea"/>
                <a:cs typeface="+mn-ea"/>
                <a:sym typeface="+mn-lt"/>
              </a:rPr>
              <a:t>I classification for different subjects</a:t>
            </a:r>
            <a:r>
              <a:rPr lang="zh-TW" altLang="en-US" sz="3800" dirty="0">
                <a:latin typeface="+mn-lt"/>
                <a:ea typeface="+mn-ea"/>
                <a:cs typeface="+mn-ea"/>
                <a:sym typeface="+mn-lt"/>
              </a:rPr>
              <a:t> </a:t>
            </a:r>
            <a:endParaRPr lang="en-US" sz="3800" dirty="0">
              <a:latin typeface="+mn-lt"/>
              <a:ea typeface="+mn-ea"/>
              <a:cs typeface="+mn-ea"/>
              <a:sym typeface="+mn-lt"/>
            </a:endParaRPr>
          </a:p>
        </p:txBody>
      </p:sp>
      <p:sp>
        <p:nvSpPr>
          <p:cNvPr id="23" name="矩形 22">
            <a:extLst>
              <a:ext uri="{FF2B5EF4-FFF2-40B4-BE49-F238E27FC236}">
                <a16:creationId xmlns:a16="http://schemas.microsoft.com/office/drawing/2014/main" id="{E0849FFB-033A-584B-A448-0FFC8287ABB0}"/>
              </a:ext>
            </a:extLst>
          </p:cNvPr>
          <p:cNvSpPr/>
          <p:nvPr/>
        </p:nvSpPr>
        <p:spPr>
          <a:xfrm>
            <a:off x="6222081" y="7522408"/>
            <a:ext cx="5290537" cy="1220847"/>
          </a:xfrm>
          <a:prstGeom prst="rect">
            <a:avLst/>
          </a:prstGeom>
        </p:spPr>
        <p:txBody>
          <a:bodyPr wrap="square" anchor="t">
            <a:spAutoFit/>
          </a:bodyPr>
          <a:lstStyle/>
          <a:p>
            <a:pPr marL="342900" indent="-342900">
              <a:lnSpc>
                <a:spcPts val="2200"/>
              </a:lnSpc>
              <a:buFont typeface="Arial" panose="020B0604020202020204" pitchFamily="34" charset="0"/>
              <a:buChar char="•"/>
            </a:pPr>
            <a:r>
              <a:rPr lang="en-US" altLang="zh-CN" sz="2000">
                <a:cs typeface="+mn-ea"/>
                <a:sym typeface="+mn-lt"/>
              </a:rPr>
              <a:t>Organize photos with similar faces using facial recognition.</a:t>
            </a:r>
          </a:p>
          <a:p>
            <a:pPr marL="342900" indent="-342900">
              <a:lnSpc>
                <a:spcPts val="2200"/>
              </a:lnSpc>
              <a:buFont typeface="Arial" panose="020B0604020202020204" pitchFamily="34" charset="0"/>
              <a:buChar char="•"/>
            </a:pPr>
            <a:r>
              <a:rPr lang="en-US" altLang="zh-CN" sz="2000">
                <a:cs typeface="+mn-ea"/>
                <a:sym typeface="+mn-lt"/>
              </a:rPr>
              <a:t>Helps company to quickly locate and share objects or projects.</a:t>
            </a:r>
          </a:p>
        </p:txBody>
      </p:sp>
      <p:pic>
        <p:nvPicPr>
          <p:cNvPr id="24" name="圖片 23">
            <a:extLst>
              <a:ext uri="{FF2B5EF4-FFF2-40B4-BE49-F238E27FC236}">
                <a16:creationId xmlns:a16="http://schemas.microsoft.com/office/drawing/2014/main" id="{3314A6EF-4759-457B-A2CA-C88019C471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1809549" y="6082708"/>
            <a:ext cx="4360246" cy="696654"/>
          </a:xfrm>
          <a:prstGeom prst="rect">
            <a:avLst/>
          </a:prstGeom>
        </p:spPr>
      </p:pic>
      <p:pic>
        <p:nvPicPr>
          <p:cNvPr id="25" name="圖片 24">
            <a:extLst>
              <a:ext uri="{FF2B5EF4-FFF2-40B4-BE49-F238E27FC236}">
                <a16:creationId xmlns:a16="http://schemas.microsoft.com/office/drawing/2014/main" id="{E2675BEF-63FD-43ED-85AE-7BFFF5E00FA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33924" b="30258"/>
          <a:stretch/>
        </p:blipFill>
        <p:spPr>
          <a:xfrm>
            <a:off x="6079820" y="4472324"/>
            <a:ext cx="5775842" cy="1293210"/>
          </a:xfrm>
          <a:prstGeom prst="rect">
            <a:avLst/>
          </a:prstGeom>
        </p:spPr>
      </p:pic>
      <p:pic>
        <p:nvPicPr>
          <p:cNvPr id="26" name="圖片 25" descr="一張含有 相片, 鵰, 街道, 標誌 的圖片&#10;&#10;自動產生的描述">
            <a:extLst>
              <a:ext uri="{FF2B5EF4-FFF2-40B4-BE49-F238E27FC236}">
                <a16:creationId xmlns:a16="http://schemas.microsoft.com/office/drawing/2014/main" id="{595808A5-BDE1-49FB-B5F6-5FDD0173E83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7671" y="3732730"/>
            <a:ext cx="2287345" cy="2289884"/>
          </a:xfrm>
          <a:prstGeom prst="rect">
            <a:avLst/>
          </a:prstGeom>
        </p:spPr>
      </p:pic>
      <p:sp>
        <p:nvSpPr>
          <p:cNvPr id="27" name="矩形: 圓角 8">
            <a:extLst>
              <a:ext uri="{FF2B5EF4-FFF2-40B4-BE49-F238E27FC236}">
                <a16:creationId xmlns:a16="http://schemas.microsoft.com/office/drawing/2014/main" id="{83A36D44-0B77-47C9-80D4-0AF093E8A202}"/>
              </a:ext>
            </a:extLst>
          </p:cNvPr>
          <p:cNvSpPr/>
          <p:nvPr/>
        </p:nvSpPr>
        <p:spPr>
          <a:xfrm rot="5400000">
            <a:off x="2123506" y="-149911"/>
            <a:ext cx="1200883" cy="5447901"/>
          </a:xfrm>
          <a:prstGeom prst="round2SameRect">
            <a:avLst>
              <a:gd name="adj1" fmla="val 50000"/>
              <a:gd name="adj2" fmla="val 0"/>
            </a:avLst>
          </a:prstGeom>
          <a:gradFill>
            <a:gsLst>
              <a:gs pos="0">
                <a:srgbClr val="5487B5"/>
              </a:gs>
              <a:gs pos="100000">
                <a:srgbClr val="3B75AA"/>
              </a:gs>
            </a:gsLst>
            <a:lin ang="0" scaled="0"/>
          </a:gradFill>
          <a:ln>
            <a:noFill/>
          </a:ln>
          <a:effectLst>
            <a:outerShdw blurRad="431800" dist="368300" dir="576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pic>
        <p:nvPicPr>
          <p:cNvPr id="31" name="圖片 14" descr="一張含有 向量圖形 的圖片&#10;&#10;描述是以高可信度產生">
            <a:extLst>
              <a:ext uri="{FF2B5EF4-FFF2-40B4-BE49-F238E27FC236}">
                <a16:creationId xmlns:a16="http://schemas.microsoft.com/office/drawing/2014/main" id="{9C40EA7D-6121-499F-A5DA-2F0087C5F0B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11336" y="2825421"/>
            <a:ext cx="1512029" cy="1512029"/>
          </a:xfrm>
          <a:prstGeom prst="rect">
            <a:avLst/>
          </a:prstGeom>
          <a:effectLst>
            <a:outerShdw blurRad="431800" dist="368300" dir="5760000" algn="tl" rotWithShape="0">
              <a:prstClr val="black">
                <a:alpha val="34000"/>
              </a:prstClr>
            </a:outerShdw>
          </a:effectLst>
        </p:spPr>
      </p:pic>
      <p:pic>
        <p:nvPicPr>
          <p:cNvPr id="35" name="圖片 34" descr="一張含有 螢幕擷取畫面, 相片, 監視器, 螢幕 的圖片&#10;&#10;自動產生的描述">
            <a:extLst>
              <a:ext uri="{FF2B5EF4-FFF2-40B4-BE49-F238E27FC236}">
                <a16:creationId xmlns:a16="http://schemas.microsoft.com/office/drawing/2014/main" id="{1A90AFC8-2668-401F-8E71-47979EADC2C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47395" y="4289192"/>
            <a:ext cx="3688923" cy="2180515"/>
          </a:xfrm>
          <a:prstGeom prst="rect">
            <a:avLst/>
          </a:prstGeom>
        </p:spPr>
      </p:pic>
      <p:grpSp>
        <p:nvGrpSpPr>
          <p:cNvPr id="36" name="群組 35">
            <a:extLst>
              <a:ext uri="{FF2B5EF4-FFF2-40B4-BE49-F238E27FC236}">
                <a16:creationId xmlns:a16="http://schemas.microsoft.com/office/drawing/2014/main" id="{B29E41C0-6240-41E2-BE89-4D218D6A4A4F}"/>
              </a:ext>
            </a:extLst>
          </p:cNvPr>
          <p:cNvGrpSpPr/>
          <p:nvPr/>
        </p:nvGrpSpPr>
        <p:grpSpPr>
          <a:xfrm>
            <a:off x="5068532" y="2062586"/>
            <a:ext cx="1027052" cy="1027052"/>
            <a:chOff x="228678" y="3612186"/>
            <a:chExt cx="655970" cy="655970"/>
          </a:xfrm>
          <a:effectLst>
            <a:outerShdw blurRad="431800" dist="368300" dir="5760000" algn="ctr" rotWithShape="0">
              <a:srgbClr val="000000">
                <a:alpha val="34000"/>
              </a:srgbClr>
            </a:outerShdw>
          </a:effectLst>
        </p:grpSpPr>
        <p:sp>
          <p:nvSpPr>
            <p:cNvPr id="41" name="橢圓 40">
              <a:extLst>
                <a:ext uri="{FF2B5EF4-FFF2-40B4-BE49-F238E27FC236}">
                  <a16:creationId xmlns:a16="http://schemas.microsoft.com/office/drawing/2014/main" id="{C5EB157B-76F4-4FDA-B9F9-89BD3B9F9E89}"/>
                </a:ext>
              </a:extLst>
            </p:cNvPr>
            <p:cNvSpPr/>
            <p:nvPr/>
          </p:nvSpPr>
          <p:spPr>
            <a:xfrm>
              <a:off x="228678" y="3612186"/>
              <a:ext cx="655970" cy="6559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43" name="橢圓 42">
              <a:extLst>
                <a:ext uri="{FF2B5EF4-FFF2-40B4-BE49-F238E27FC236}">
                  <a16:creationId xmlns:a16="http://schemas.microsoft.com/office/drawing/2014/main" id="{B0426BE1-52E6-427F-BECE-51FEFA9E7C1B}"/>
                </a:ext>
              </a:extLst>
            </p:cNvPr>
            <p:cNvSpPr/>
            <p:nvPr/>
          </p:nvSpPr>
          <p:spPr>
            <a:xfrm>
              <a:off x="295017" y="3676657"/>
              <a:ext cx="517999" cy="517999"/>
            </a:xfrm>
            <a:prstGeom prst="ellipse">
              <a:avLst/>
            </a:prstGeom>
            <a:noFill/>
            <a:ln w="50800">
              <a:gradFill>
                <a:gsLst>
                  <a:gs pos="0">
                    <a:srgbClr val="2869F9"/>
                  </a:gs>
                  <a:gs pos="100000">
                    <a:srgbClr val="1FACF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pic>
        <p:nvPicPr>
          <p:cNvPr id="44" name="圖形 43">
            <a:extLst>
              <a:ext uri="{FF2B5EF4-FFF2-40B4-BE49-F238E27FC236}">
                <a16:creationId xmlns:a16="http://schemas.microsoft.com/office/drawing/2014/main" id="{3493AB64-A320-4214-8734-739C236EEA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21486" y="2361363"/>
            <a:ext cx="520844" cy="415357"/>
          </a:xfrm>
          <a:prstGeom prst="rect">
            <a:avLst/>
          </a:prstGeom>
        </p:spPr>
      </p:pic>
      <p:pic>
        <p:nvPicPr>
          <p:cNvPr id="45" name="圖片 44">
            <a:extLst>
              <a:ext uri="{FF2B5EF4-FFF2-40B4-BE49-F238E27FC236}">
                <a16:creationId xmlns:a16="http://schemas.microsoft.com/office/drawing/2014/main" id="{7628A330-82A1-44DE-9F99-4433E53E44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6096000" y="5196281"/>
            <a:ext cx="5835925" cy="696654"/>
          </a:xfrm>
          <a:prstGeom prst="rect">
            <a:avLst/>
          </a:prstGeom>
        </p:spPr>
      </p:pic>
      <p:sp>
        <p:nvSpPr>
          <p:cNvPr id="46" name="矩形: 圓角 45">
            <a:extLst>
              <a:ext uri="{FF2B5EF4-FFF2-40B4-BE49-F238E27FC236}">
                <a16:creationId xmlns:a16="http://schemas.microsoft.com/office/drawing/2014/main" id="{AE05B8E4-6688-40C5-9DE5-B73708877E22}"/>
              </a:ext>
            </a:extLst>
          </p:cNvPr>
          <p:cNvSpPr/>
          <p:nvPr/>
        </p:nvSpPr>
        <p:spPr>
          <a:xfrm>
            <a:off x="2955422" y="4050983"/>
            <a:ext cx="1892432" cy="421340"/>
          </a:xfrm>
          <a:prstGeom prst="roundRect">
            <a:avLst>
              <a:gd name="adj" fmla="val 50000"/>
            </a:avLst>
          </a:prstGeom>
          <a:solidFill>
            <a:srgbClr val="1A202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47" name="矩形 6">
            <a:extLst>
              <a:ext uri="{FF2B5EF4-FFF2-40B4-BE49-F238E27FC236}">
                <a16:creationId xmlns:a16="http://schemas.microsoft.com/office/drawing/2014/main" id="{6A93A86A-FC4A-4A58-BFFA-BF1F8A563E8D}"/>
              </a:ext>
            </a:extLst>
          </p:cNvPr>
          <p:cNvSpPr/>
          <p:nvPr/>
        </p:nvSpPr>
        <p:spPr>
          <a:xfrm>
            <a:off x="2893476" y="3988571"/>
            <a:ext cx="2060756" cy="421782"/>
          </a:xfrm>
          <a:prstGeom prst="rect">
            <a:avLst/>
          </a:prstGeom>
        </p:spPr>
        <p:txBody>
          <a:bodyPr wrap="square">
            <a:spAutoFit/>
          </a:bodyPr>
          <a:lstStyle/>
          <a:p>
            <a:pPr algn="ctr">
              <a:lnSpc>
                <a:spcPts val="2933"/>
              </a:lnSpc>
            </a:pPr>
            <a:r>
              <a:rPr lang="en-US" altLang="zh-TW" sz="1733" b="1">
                <a:solidFill>
                  <a:schemeClr val="bg1"/>
                </a:solidFill>
                <a:cs typeface="+mn-ea"/>
                <a:sym typeface="+mn-lt"/>
              </a:rPr>
              <a:t>Folder view</a:t>
            </a:r>
            <a:endParaRPr lang="en-US" altLang="zh-CN" sz="1733" b="1">
              <a:solidFill>
                <a:schemeClr val="bg1"/>
              </a:solidFill>
              <a:cs typeface="+mn-ea"/>
              <a:sym typeface="+mn-lt"/>
            </a:endParaRPr>
          </a:p>
        </p:txBody>
      </p:sp>
      <p:sp>
        <p:nvSpPr>
          <p:cNvPr id="48" name="矩形: 圓角 47">
            <a:extLst>
              <a:ext uri="{FF2B5EF4-FFF2-40B4-BE49-F238E27FC236}">
                <a16:creationId xmlns:a16="http://schemas.microsoft.com/office/drawing/2014/main" id="{3C17E249-F784-442E-B4A9-070FF1A15C7D}"/>
              </a:ext>
            </a:extLst>
          </p:cNvPr>
          <p:cNvSpPr/>
          <p:nvPr/>
        </p:nvSpPr>
        <p:spPr>
          <a:xfrm>
            <a:off x="731492" y="3717252"/>
            <a:ext cx="1730585" cy="421340"/>
          </a:xfrm>
          <a:prstGeom prst="roundRect">
            <a:avLst>
              <a:gd name="adj" fmla="val 50000"/>
            </a:avLst>
          </a:prstGeom>
          <a:solidFill>
            <a:srgbClr val="1A202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49" name="矩形 6">
            <a:extLst>
              <a:ext uri="{FF2B5EF4-FFF2-40B4-BE49-F238E27FC236}">
                <a16:creationId xmlns:a16="http://schemas.microsoft.com/office/drawing/2014/main" id="{19262EE4-9819-4867-95A3-1E70E903685C}"/>
              </a:ext>
            </a:extLst>
          </p:cNvPr>
          <p:cNvSpPr/>
          <p:nvPr/>
        </p:nvSpPr>
        <p:spPr>
          <a:xfrm>
            <a:off x="571139" y="3661340"/>
            <a:ext cx="2060756" cy="421782"/>
          </a:xfrm>
          <a:prstGeom prst="rect">
            <a:avLst/>
          </a:prstGeom>
        </p:spPr>
        <p:txBody>
          <a:bodyPr wrap="square" anchor="t">
            <a:spAutoFit/>
          </a:bodyPr>
          <a:lstStyle/>
          <a:p>
            <a:pPr algn="ctr">
              <a:lnSpc>
                <a:spcPts val="2933"/>
              </a:lnSpc>
            </a:pPr>
            <a:r>
              <a:rPr lang="en-US" altLang="zh-TW" sz="1733" b="1">
                <a:solidFill>
                  <a:schemeClr val="bg1"/>
                </a:solidFill>
                <a:cs typeface="+mn-ea"/>
                <a:sym typeface="+mn-lt"/>
              </a:rPr>
              <a:t>Album view</a:t>
            </a:r>
            <a:endParaRPr lang="en-US" altLang="zh-CN" sz="1733" b="1">
              <a:solidFill>
                <a:schemeClr val="bg1"/>
              </a:solidFill>
              <a:cs typeface="+mn-ea"/>
              <a:sym typeface="+mn-lt"/>
            </a:endParaRPr>
          </a:p>
        </p:txBody>
      </p:sp>
      <p:sp>
        <p:nvSpPr>
          <p:cNvPr id="50" name="Google Shape;158;p22">
            <a:extLst>
              <a:ext uri="{FF2B5EF4-FFF2-40B4-BE49-F238E27FC236}">
                <a16:creationId xmlns:a16="http://schemas.microsoft.com/office/drawing/2014/main" id="{20EFDEF5-AC20-4D41-9F49-70ECC89F770E}"/>
              </a:ext>
            </a:extLst>
          </p:cNvPr>
          <p:cNvSpPr txBox="1"/>
          <p:nvPr/>
        </p:nvSpPr>
        <p:spPr>
          <a:xfrm>
            <a:off x="8199475" y="5624487"/>
            <a:ext cx="1628973" cy="42072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400">
                <a:solidFill>
                  <a:schemeClr val="tx1">
                    <a:lumMod val="75000"/>
                    <a:lumOff val="25000"/>
                  </a:schemeClr>
                </a:solidFill>
                <a:cs typeface="+mn-ea"/>
                <a:sym typeface="+mn-lt"/>
              </a:rPr>
              <a:t>TS-464eU</a:t>
            </a:r>
          </a:p>
        </p:txBody>
      </p:sp>
      <p:sp>
        <p:nvSpPr>
          <p:cNvPr id="20" name="矩形 9">
            <a:extLst>
              <a:ext uri="{FF2B5EF4-FFF2-40B4-BE49-F238E27FC236}">
                <a16:creationId xmlns:a16="http://schemas.microsoft.com/office/drawing/2014/main" id="{0AE18A20-9360-BC46-BC4C-AEA859D84A33}"/>
              </a:ext>
            </a:extLst>
          </p:cNvPr>
          <p:cNvSpPr/>
          <p:nvPr/>
        </p:nvSpPr>
        <p:spPr>
          <a:xfrm>
            <a:off x="806976" y="2098128"/>
            <a:ext cx="4253269" cy="955967"/>
          </a:xfrm>
          <a:prstGeom prst="rect">
            <a:avLst/>
          </a:prstGeom>
        </p:spPr>
        <p:txBody>
          <a:bodyPr wrap="square" anchor="t">
            <a:spAutoFit/>
          </a:bodyPr>
          <a:lstStyle/>
          <a:p>
            <a:pPr>
              <a:lnSpc>
                <a:spcPts val="2300"/>
              </a:lnSpc>
            </a:pPr>
            <a:r>
              <a:rPr lang="en-US" altLang="zh-TW">
                <a:solidFill>
                  <a:schemeClr val="bg1"/>
                </a:solidFill>
                <a:cs typeface="+mn-ea"/>
                <a:sym typeface="+mn-lt"/>
              </a:rPr>
              <a:t>Classify photos into 400 different themes using Subject Detection</a:t>
            </a:r>
            <a:r>
              <a:rPr lang="zh-TW" altLang="en-US">
                <a:solidFill>
                  <a:schemeClr val="bg1"/>
                </a:solidFill>
                <a:cs typeface="+mn-ea"/>
                <a:sym typeface="+mn-lt"/>
              </a:rPr>
              <a:t>：</a:t>
            </a:r>
            <a:endParaRPr lang="en-US" altLang="zh-CN">
              <a:solidFill>
                <a:schemeClr val="bg1"/>
              </a:solidFill>
              <a:cs typeface="+mn-ea"/>
              <a:sym typeface="+mn-lt"/>
            </a:endParaRPr>
          </a:p>
          <a:p>
            <a:pPr>
              <a:lnSpc>
                <a:spcPts val="2300"/>
              </a:lnSpc>
            </a:pPr>
            <a:r>
              <a:rPr lang="en-US" altLang="zh-CN">
                <a:solidFill>
                  <a:schemeClr val="bg1"/>
                </a:solidFill>
                <a:cs typeface="+mn-ea"/>
                <a:sym typeface="+mn-lt"/>
              </a:rPr>
              <a:t>People, tags, dates, events, etc.</a:t>
            </a:r>
          </a:p>
        </p:txBody>
      </p:sp>
    </p:spTree>
    <p:extLst>
      <p:ext uri="{BB962C8B-B14F-4D97-AF65-F5344CB8AC3E}">
        <p14:creationId xmlns:p14="http://schemas.microsoft.com/office/powerpoint/2010/main" val="110577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69" name="箭號: 向右 68">
            <a:extLst>
              <a:ext uri="{FF2B5EF4-FFF2-40B4-BE49-F238E27FC236}">
                <a16:creationId xmlns:a16="http://schemas.microsoft.com/office/drawing/2014/main" id="{B24DE1F0-BCA1-450A-AC23-61A0CE9391F5}"/>
              </a:ext>
            </a:extLst>
          </p:cNvPr>
          <p:cNvSpPr/>
          <p:nvPr/>
        </p:nvSpPr>
        <p:spPr>
          <a:xfrm rot="10800000" flipH="1">
            <a:off x="7177661" y="3488284"/>
            <a:ext cx="2630185" cy="979773"/>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TW" altLang="en-US" sz="2400">
              <a:solidFill>
                <a:prstClr val="white"/>
              </a:solidFill>
              <a:cs typeface="+mn-ea"/>
              <a:sym typeface="+mn-lt"/>
            </a:endParaRPr>
          </a:p>
        </p:txBody>
      </p:sp>
      <p:sp>
        <p:nvSpPr>
          <p:cNvPr id="70" name="箭號: 向右 69">
            <a:extLst>
              <a:ext uri="{FF2B5EF4-FFF2-40B4-BE49-F238E27FC236}">
                <a16:creationId xmlns:a16="http://schemas.microsoft.com/office/drawing/2014/main" id="{2873B383-2DEA-4732-8344-4FDED82B2D72}"/>
              </a:ext>
            </a:extLst>
          </p:cNvPr>
          <p:cNvSpPr/>
          <p:nvPr/>
        </p:nvSpPr>
        <p:spPr>
          <a:xfrm rot="10800000" flipH="1">
            <a:off x="2264928" y="4123191"/>
            <a:ext cx="2650256" cy="1003463"/>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TW" altLang="en-US" sz="2400">
              <a:solidFill>
                <a:prstClr val="white"/>
              </a:solidFill>
              <a:cs typeface="+mn-ea"/>
              <a:sym typeface="+mn-lt"/>
            </a:endParaRPr>
          </a:p>
        </p:txBody>
      </p:sp>
      <p:sp>
        <p:nvSpPr>
          <p:cNvPr id="71" name="箭號: 向右 70">
            <a:extLst>
              <a:ext uri="{FF2B5EF4-FFF2-40B4-BE49-F238E27FC236}">
                <a16:creationId xmlns:a16="http://schemas.microsoft.com/office/drawing/2014/main" id="{B821D021-4866-40F0-8A63-8D08497B5DA0}"/>
              </a:ext>
            </a:extLst>
          </p:cNvPr>
          <p:cNvSpPr/>
          <p:nvPr/>
        </p:nvSpPr>
        <p:spPr>
          <a:xfrm rot="10800000" flipH="1">
            <a:off x="7177753" y="5126955"/>
            <a:ext cx="2630185" cy="1003463"/>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TW" altLang="en-US" sz="2400">
              <a:solidFill>
                <a:prstClr val="white"/>
              </a:solidFill>
              <a:cs typeface="+mn-ea"/>
              <a:sym typeface="+mn-lt"/>
            </a:endParaRPr>
          </a:p>
        </p:txBody>
      </p:sp>
      <p:sp>
        <p:nvSpPr>
          <p:cNvPr id="211" name="Google Shape;211;p23"/>
          <p:cNvSpPr txBox="1">
            <a:spLocks noGrp="1"/>
          </p:cNvSpPr>
          <p:nvPr>
            <p:ph type="title"/>
          </p:nvPr>
        </p:nvSpPr>
        <p:spPr>
          <a:xfrm>
            <a:off x="1" y="87166"/>
            <a:ext cx="12192000" cy="1378562"/>
          </a:xfrm>
          <a:prstGeom prst="rect">
            <a:avLst/>
          </a:prstGeom>
        </p:spPr>
        <p:txBody>
          <a:bodyPr spcFirstLastPara="1" vert="horz" wrap="square" lIns="121900" tIns="121900" rIns="121900" bIns="121900" rtlCol="0" anchor="ctr" anchorCtr="0">
            <a:noAutofit/>
          </a:bodyPr>
          <a:lstStyle/>
          <a:p>
            <a:pPr>
              <a:spcBef>
                <a:spcPts val="0"/>
              </a:spcBef>
            </a:pPr>
            <a:r>
              <a:rPr lang="en" dirty="0">
                <a:latin typeface="+mn-lt"/>
                <a:ea typeface="+mn-ea"/>
                <a:cs typeface="+mn-ea"/>
                <a:sym typeface="+mn-lt"/>
              </a:rPr>
              <a:t>QuMagie</a:t>
            </a:r>
          </a:p>
        </p:txBody>
      </p:sp>
      <p:sp>
        <p:nvSpPr>
          <p:cNvPr id="213" name="Google Shape;213;p23"/>
          <p:cNvSpPr txBox="1">
            <a:spLocks noGrp="1"/>
          </p:cNvSpPr>
          <p:nvPr>
            <p:ph type="body" idx="4294967295"/>
          </p:nvPr>
        </p:nvSpPr>
        <p:spPr>
          <a:xfrm>
            <a:off x="1312863" y="1414263"/>
            <a:ext cx="10879137" cy="1778000"/>
          </a:xfrm>
          <a:prstGeom prst="rect">
            <a:avLst/>
          </a:prstGeom>
        </p:spPr>
        <p:txBody>
          <a:bodyPr spcFirstLastPara="1" vert="horz" wrap="square" lIns="121900" tIns="121900" rIns="121900" bIns="121900" rtlCol="0" anchor="t" anchorCtr="0">
            <a:noAutofit/>
          </a:bodyPr>
          <a:lstStyle/>
          <a:p>
            <a:pPr marL="0" indent="0">
              <a:lnSpc>
                <a:spcPts val="3067"/>
              </a:lnSpc>
              <a:spcBef>
                <a:spcPts val="800"/>
              </a:spcBef>
              <a:buSzPts val="1600"/>
              <a:buNone/>
            </a:pPr>
            <a:r>
              <a:rPr lang="en" sz="2400" b="1" dirty="0">
                <a:cs typeface="+mn-ea"/>
                <a:sym typeface="+mn-lt"/>
              </a:rPr>
              <a:t>What is QuMagie?</a:t>
            </a:r>
            <a:endParaRPr sz="2400" b="1" dirty="0">
              <a:cs typeface="+mn-ea"/>
              <a:sym typeface="+mn-lt"/>
            </a:endParaRPr>
          </a:p>
          <a:p>
            <a:pPr marL="359824" lvl="1" indent="-243411">
              <a:lnSpc>
                <a:spcPts val="3067"/>
              </a:lnSpc>
              <a:spcBef>
                <a:spcPts val="0"/>
              </a:spcBef>
              <a:buClr>
                <a:schemeClr val="bg2">
                  <a:lumMod val="50000"/>
                </a:schemeClr>
              </a:buClr>
              <a:buSzPct val="40000"/>
              <a:buFont typeface="Wingdings" panose="05000000000000000000" pitchFamily="2" charset="2"/>
              <a:buChar char="l"/>
            </a:pPr>
            <a:r>
              <a:rPr lang="en" sz="2000" dirty="0">
                <a:cs typeface="+mn-ea"/>
                <a:sym typeface="+mn-lt"/>
              </a:rPr>
              <a:t>QuMagie is an AI-powered photo management solution with flexible storage space</a:t>
            </a:r>
            <a:endParaRPr lang="en-US" sz="2000" dirty="0">
              <a:cs typeface="+mn-ea"/>
              <a:sym typeface="+mn-lt"/>
            </a:endParaRPr>
          </a:p>
          <a:p>
            <a:pPr marL="359824" lvl="1" indent="-243411">
              <a:lnSpc>
                <a:spcPts val="3067"/>
              </a:lnSpc>
              <a:spcBef>
                <a:spcPts val="0"/>
              </a:spcBef>
              <a:buClr>
                <a:schemeClr val="bg2">
                  <a:lumMod val="50000"/>
                </a:schemeClr>
              </a:buClr>
              <a:buSzPct val="40000"/>
              <a:buFont typeface="Wingdings" panose="05000000000000000000" pitchFamily="2" charset="2"/>
              <a:buChar char="l"/>
            </a:pPr>
            <a:r>
              <a:rPr lang="en-US" sz="2000" dirty="0" err="1">
                <a:cs typeface="+mn-ea"/>
                <a:sym typeface="+mn-lt"/>
              </a:rPr>
              <a:t>QuMagie</a:t>
            </a:r>
            <a:r>
              <a:rPr lang="en" sz="2000" dirty="0">
                <a:cs typeface="+mn-ea"/>
                <a:sym typeface="+mn-lt"/>
              </a:rPr>
              <a:t> is a free application within QNAP NAS system</a:t>
            </a:r>
            <a:endParaRPr lang="zh-TW" altLang="en-US" sz="2000" dirty="0">
              <a:cs typeface="+mn-ea"/>
              <a:sym typeface="+mn-lt"/>
            </a:endParaRPr>
          </a:p>
        </p:txBody>
      </p:sp>
      <p:sp>
        <p:nvSpPr>
          <p:cNvPr id="33" name="文字方塊 32">
            <a:extLst>
              <a:ext uri="{FF2B5EF4-FFF2-40B4-BE49-F238E27FC236}">
                <a16:creationId xmlns:a16="http://schemas.microsoft.com/office/drawing/2014/main" id="{869F466C-B337-4A25-A254-5C86F22EA9F9}"/>
              </a:ext>
            </a:extLst>
          </p:cNvPr>
          <p:cNvSpPr txBox="1"/>
          <p:nvPr/>
        </p:nvSpPr>
        <p:spPr>
          <a:xfrm>
            <a:off x="6981295" y="3791125"/>
            <a:ext cx="2826551" cy="313932"/>
          </a:xfrm>
          <a:prstGeom prst="rect">
            <a:avLst/>
          </a:prstGeom>
          <a:noFill/>
        </p:spPr>
        <p:txBody>
          <a:bodyPr wrap="square">
            <a:spAutoFit/>
          </a:bodyPr>
          <a:lstStyle/>
          <a:p>
            <a:pPr algn="ctr" defTabSz="609585">
              <a:defRPr/>
            </a:pPr>
            <a:r>
              <a:rPr lang="en-US" altLang="zh-TW" sz="1440" b="1">
                <a:solidFill>
                  <a:prstClr val="white"/>
                </a:solidFill>
                <a:cs typeface="+mn-ea"/>
                <a:sym typeface="+mn-lt"/>
              </a:rPr>
              <a:t>Browse, Manage Photos</a:t>
            </a:r>
            <a:endParaRPr lang="zh-TW" altLang="en-US" sz="1440" b="1">
              <a:solidFill>
                <a:prstClr val="white"/>
              </a:solidFill>
              <a:cs typeface="+mn-ea"/>
              <a:sym typeface="+mn-lt"/>
            </a:endParaRPr>
          </a:p>
        </p:txBody>
      </p:sp>
      <p:sp>
        <p:nvSpPr>
          <p:cNvPr id="37" name="文字方塊 36">
            <a:extLst>
              <a:ext uri="{FF2B5EF4-FFF2-40B4-BE49-F238E27FC236}">
                <a16:creationId xmlns:a16="http://schemas.microsoft.com/office/drawing/2014/main" id="{6092F14F-4CB8-45DF-881B-60A1A5AACBA2}"/>
              </a:ext>
            </a:extLst>
          </p:cNvPr>
          <p:cNvSpPr txBox="1"/>
          <p:nvPr/>
        </p:nvSpPr>
        <p:spPr>
          <a:xfrm>
            <a:off x="702485" y="6108934"/>
            <a:ext cx="1873812" cy="373307"/>
          </a:xfrm>
          <a:prstGeom prst="rect">
            <a:avLst/>
          </a:prstGeom>
          <a:noFill/>
        </p:spPr>
        <p:txBody>
          <a:bodyPr wrap="square">
            <a:spAutoFit/>
          </a:bodyPr>
          <a:lstStyle/>
          <a:p>
            <a:pPr algn="ctr" defTabSz="609585">
              <a:lnSpc>
                <a:spcPct val="115000"/>
              </a:lnSpc>
              <a:defRPr/>
            </a:pPr>
            <a:r>
              <a:rPr lang="zh-TW" altLang="en-US" sz="1733" b="1">
                <a:solidFill>
                  <a:srgbClr val="FFFFFF"/>
                </a:solidFill>
                <a:cs typeface="+mn-ea"/>
                <a:sym typeface="+mn-lt"/>
              </a:rPr>
              <a:t>手持裝置</a:t>
            </a:r>
          </a:p>
        </p:txBody>
      </p:sp>
      <p:sp>
        <p:nvSpPr>
          <p:cNvPr id="38" name="文字方塊 37">
            <a:extLst>
              <a:ext uri="{FF2B5EF4-FFF2-40B4-BE49-F238E27FC236}">
                <a16:creationId xmlns:a16="http://schemas.microsoft.com/office/drawing/2014/main" id="{4BF8E90F-9252-40EA-8995-1903E330DC3B}"/>
              </a:ext>
            </a:extLst>
          </p:cNvPr>
          <p:cNvSpPr txBox="1"/>
          <p:nvPr/>
        </p:nvSpPr>
        <p:spPr>
          <a:xfrm>
            <a:off x="702485" y="4866793"/>
            <a:ext cx="1873812" cy="373307"/>
          </a:xfrm>
          <a:prstGeom prst="rect">
            <a:avLst/>
          </a:prstGeom>
          <a:noFill/>
        </p:spPr>
        <p:txBody>
          <a:bodyPr wrap="square">
            <a:spAutoFit/>
          </a:bodyPr>
          <a:lstStyle/>
          <a:p>
            <a:pPr algn="ctr" defTabSz="609585">
              <a:lnSpc>
                <a:spcPct val="115000"/>
              </a:lnSpc>
              <a:defRPr/>
            </a:pPr>
            <a:r>
              <a:rPr lang="zh-TW" altLang="en-US" sz="1733" b="1">
                <a:solidFill>
                  <a:srgbClr val="FFFFFF"/>
                </a:solidFill>
                <a:cs typeface="+mn-ea"/>
                <a:sym typeface="+mn-lt"/>
              </a:rPr>
              <a:t>手持裝置</a:t>
            </a:r>
          </a:p>
        </p:txBody>
      </p:sp>
      <p:sp>
        <p:nvSpPr>
          <p:cNvPr id="50" name="文字方塊 49">
            <a:extLst>
              <a:ext uri="{FF2B5EF4-FFF2-40B4-BE49-F238E27FC236}">
                <a16:creationId xmlns:a16="http://schemas.microsoft.com/office/drawing/2014/main" id="{AD148C47-D384-4F90-8F04-50154B700011}"/>
              </a:ext>
            </a:extLst>
          </p:cNvPr>
          <p:cNvSpPr txBox="1"/>
          <p:nvPr/>
        </p:nvSpPr>
        <p:spPr>
          <a:xfrm>
            <a:off x="9408323" y="4882002"/>
            <a:ext cx="1873812" cy="373307"/>
          </a:xfrm>
          <a:prstGeom prst="rect">
            <a:avLst/>
          </a:prstGeom>
          <a:noFill/>
        </p:spPr>
        <p:txBody>
          <a:bodyPr wrap="square">
            <a:spAutoFit/>
          </a:bodyPr>
          <a:lstStyle/>
          <a:p>
            <a:pPr algn="ctr" defTabSz="609585">
              <a:lnSpc>
                <a:spcPct val="115000"/>
              </a:lnSpc>
              <a:defRPr/>
            </a:pPr>
            <a:r>
              <a:rPr lang="zh-TW" altLang="en-US" sz="1733" b="1">
                <a:solidFill>
                  <a:srgbClr val="FFFFFF"/>
                </a:solidFill>
                <a:cs typeface="+mn-ea"/>
                <a:sym typeface="+mn-lt"/>
              </a:rPr>
              <a:t>手持裝置</a:t>
            </a:r>
          </a:p>
        </p:txBody>
      </p:sp>
      <p:sp>
        <p:nvSpPr>
          <p:cNvPr id="63" name="文字方塊 62">
            <a:extLst>
              <a:ext uri="{FF2B5EF4-FFF2-40B4-BE49-F238E27FC236}">
                <a16:creationId xmlns:a16="http://schemas.microsoft.com/office/drawing/2014/main" id="{1531A845-DF5A-48D3-8872-FA931BF51687}"/>
              </a:ext>
            </a:extLst>
          </p:cNvPr>
          <p:cNvSpPr txBox="1"/>
          <p:nvPr/>
        </p:nvSpPr>
        <p:spPr>
          <a:xfrm>
            <a:off x="1805847" y="4453239"/>
            <a:ext cx="3392717" cy="313932"/>
          </a:xfrm>
          <a:prstGeom prst="rect">
            <a:avLst/>
          </a:prstGeom>
          <a:noFill/>
        </p:spPr>
        <p:txBody>
          <a:bodyPr wrap="square">
            <a:spAutoFit/>
          </a:bodyPr>
          <a:lstStyle/>
          <a:p>
            <a:pPr algn="ctr" defTabSz="609585">
              <a:defRPr/>
            </a:pPr>
            <a:r>
              <a:rPr lang="en-US" altLang="zh-TW" sz="1440" b="1">
                <a:solidFill>
                  <a:prstClr val="white"/>
                </a:solidFill>
                <a:cs typeface="+mn-ea"/>
                <a:sym typeface="+mn-lt"/>
              </a:rPr>
              <a:t>Upload, Backup Photos</a:t>
            </a:r>
            <a:endParaRPr lang="zh-TW" altLang="en-US" sz="1440" b="1">
              <a:solidFill>
                <a:prstClr val="white"/>
              </a:solidFill>
              <a:cs typeface="+mn-ea"/>
              <a:sym typeface="+mn-lt"/>
            </a:endParaRPr>
          </a:p>
        </p:txBody>
      </p:sp>
      <p:sp>
        <p:nvSpPr>
          <p:cNvPr id="65" name="文字方塊 64">
            <a:extLst>
              <a:ext uri="{FF2B5EF4-FFF2-40B4-BE49-F238E27FC236}">
                <a16:creationId xmlns:a16="http://schemas.microsoft.com/office/drawing/2014/main" id="{319B7F37-1B80-49ED-A40D-E1490DAC54CB}"/>
              </a:ext>
            </a:extLst>
          </p:cNvPr>
          <p:cNvSpPr txBox="1"/>
          <p:nvPr/>
        </p:nvSpPr>
        <p:spPr>
          <a:xfrm>
            <a:off x="7096601" y="5460937"/>
            <a:ext cx="2384443" cy="313932"/>
          </a:xfrm>
          <a:prstGeom prst="rect">
            <a:avLst/>
          </a:prstGeom>
          <a:noFill/>
        </p:spPr>
        <p:txBody>
          <a:bodyPr wrap="square">
            <a:spAutoFit/>
          </a:bodyPr>
          <a:lstStyle/>
          <a:p>
            <a:pPr algn="ctr" defTabSz="609585">
              <a:defRPr/>
            </a:pPr>
            <a:r>
              <a:rPr lang="en-US" altLang="zh-TW" sz="1440" b="1">
                <a:solidFill>
                  <a:prstClr val="white"/>
                </a:solidFill>
                <a:cs typeface="+mn-ea"/>
                <a:sym typeface="+mn-lt"/>
              </a:rPr>
              <a:t>Share</a:t>
            </a:r>
            <a:r>
              <a:rPr lang="zh-TW" altLang="en-US" sz="1440" b="1">
                <a:solidFill>
                  <a:prstClr val="white"/>
                </a:solidFill>
                <a:cs typeface="+mn-ea"/>
                <a:sym typeface="+mn-lt"/>
              </a:rPr>
              <a:t> </a:t>
            </a:r>
            <a:r>
              <a:rPr lang="en-US" altLang="zh-TW" sz="1440" b="1">
                <a:solidFill>
                  <a:prstClr val="white"/>
                </a:solidFill>
                <a:cs typeface="+mn-ea"/>
                <a:sym typeface="+mn-lt"/>
              </a:rPr>
              <a:t>Photos</a:t>
            </a:r>
          </a:p>
        </p:txBody>
      </p:sp>
      <p:sp>
        <p:nvSpPr>
          <p:cNvPr id="72" name="矩形: 圓角 71">
            <a:extLst>
              <a:ext uri="{FF2B5EF4-FFF2-40B4-BE49-F238E27FC236}">
                <a16:creationId xmlns:a16="http://schemas.microsoft.com/office/drawing/2014/main" id="{7D105F3F-E963-4C36-AA7E-DDB2D46C8826}"/>
              </a:ext>
            </a:extLst>
          </p:cNvPr>
          <p:cNvSpPr/>
          <p:nvPr/>
        </p:nvSpPr>
        <p:spPr>
          <a:xfrm>
            <a:off x="5004014" y="6132942"/>
            <a:ext cx="2203807" cy="456196"/>
          </a:xfrm>
          <a:prstGeom prst="roundRect">
            <a:avLst>
              <a:gd name="adj" fmla="val 13461"/>
            </a:avLst>
          </a:prstGeom>
          <a:gradFill>
            <a:gsLst>
              <a:gs pos="100000">
                <a:srgbClr val="DB6BD3"/>
              </a:gs>
              <a:gs pos="0">
                <a:srgbClr val="4338D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TW" altLang="en-US" sz="2400">
              <a:solidFill>
                <a:prstClr val="white"/>
              </a:solidFill>
              <a:cs typeface="+mn-ea"/>
              <a:sym typeface="+mn-lt"/>
            </a:endParaRPr>
          </a:p>
        </p:txBody>
      </p:sp>
      <p:pic>
        <p:nvPicPr>
          <p:cNvPr id="3" name="圖形 2">
            <a:extLst>
              <a:ext uri="{FF2B5EF4-FFF2-40B4-BE49-F238E27FC236}">
                <a16:creationId xmlns:a16="http://schemas.microsoft.com/office/drawing/2014/main" id="{51B7623D-A894-4DDF-B8DE-31BCB98D4B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7467" y="3055256"/>
            <a:ext cx="1291611" cy="3477411"/>
          </a:xfrm>
          <a:prstGeom prst="rect">
            <a:avLst/>
          </a:prstGeom>
          <a:effectLst>
            <a:outerShdw blurRad="342900" dist="177800" dir="3600000" algn="t" rotWithShape="0">
              <a:prstClr val="black">
                <a:alpha val="21000"/>
              </a:prstClr>
            </a:outerShdw>
          </a:effectLst>
        </p:spPr>
      </p:pic>
      <p:pic>
        <p:nvPicPr>
          <p:cNvPr id="5" name="圖形 4">
            <a:extLst>
              <a:ext uri="{FF2B5EF4-FFF2-40B4-BE49-F238E27FC236}">
                <a16:creationId xmlns:a16="http://schemas.microsoft.com/office/drawing/2014/main" id="{F134D271-ED9C-4DB6-A4E9-67C5C2655F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5315" y="3069941"/>
            <a:ext cx="2192427" cy="2887908"/>
          </a:xfrm>
          <a:prstGeom prst="rect">
            <a:avLst/>
          </a:prstGeom>
          <a:effectLst>
            <a:outerShdw blurRad="342900" dist="177800" dir="3600000" algn="t" rotWithShape="0">
              <a:prstClr val="black">
                <a:alpha val="21000"/>
              </a:prstClr>
            </a:outerShdw>
          </a:effectLst>
        </p:spPr>
      </p:pic>
      <p:pic>
        <p:nvPicPr>
          <p:cNvPr id="7" name="圖形 6">
            <a:extLst>
              <a:ext uri="{FF2B5EF4-FFF2-40B4-BE49-F238E27FC236}">
                <a16:creationId xmlns:a16="http://schemas.microsoft.com/office/drawing/2014/main" id="{C721AE4E-D9ED-4A12-8D4A-8E9082837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74725" y="2819415"/>
            <a:ext cx="1311480" cy="2146059"/>
          </a:xfrm>
          <a:prstGeom prst="rect">
            <a:avLst/>
          </a:prstGeom>
          <a:effectLst>
            <a:outerShdw blurRad="342900" dist="177800" dir="3600000" algn="t" rotWithShape="0">
              <a:prstClr val="black">
                <a:alpha val="21000"/>
              </a:prstClr>
            </a:outerShdw>
          </a:effectLst>
        </p:spPr>
      </p:pic>
      <p:pic>
        <p:nvPicPr>
          <p:cNvPr id="9" name="圖形 8">
            <a:extLst>
              <a:ext uri="{FF2B5EF4-FFF2-40B4-BE49-F238E27FC236}">
                <a16:creationId xmlns:a16="http://schemas.microsoft.com/office/drawing/2014/main" id="{E23E9A1D-6B10-4DCF-B051-EFD283CCDF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68318" y="5099326"/>
            <a:ext cx="1311481" cy="1112772"/>
          </a:xfrm>
          <a:prstGeom prst="rect">
            <a:avLst/>
          </a:prstGeom>
          <a:effectLst>
            <a:outerShdw blurRad="342900" dist="177800" dir="3600000" algn="t" rotWithShape="0">
              <a:prstClr val="black">
                <a:alpha val="21000"/>
              </a:prstClr>
            </a:outerShdw>
          </a:effectLst>
        </p:spPr>
      </p:pic>
      <p:pic>
        <p:nvPicPr>
          <p:cNvPr id="34" name="圖形 33">
            <a:extLst>
              <a:ext uri="{FF2B5EF4-FFF2-40B4-BE49-F238E27FC236}">
                <a16:creationId xmlns:a16="http://schemas.microsoft.com/office/drawing/2014/main" id="{91380EA8-4BCE-4C2D-9A5E-E3DB0A69F0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60505" y="3214207"/>
            <a:ext cx="381499" cy="647660"/>
          </a:xfrm>
          <a:prstGeom prst="rect">
            <a:avLst/>
          </a:prstGeom>
        </p:spPr>
      </p:pic>
      <p:sp>
        <p:nvSpPr>
          <p:cNvPr id="35" name="文字方塊 34">
            <a:extLst>
              <a:ext uri="{FF2B5EF4-FFF2-40B4-BE49-F238E27FC236}">
                <a16:creationId xmlns:a16="http://schemas.microsoft.com/office/drawing/2014/main" id="{171984F5-9D07-4CA5-8225-F56ACD875EF1}"/>
              </a:ext>
            </a:extLst>
          </p:cNvPr>
          <p:cNvSpPr txBox="1"/>
          <p:nvPr/>
        </p:nvSpPr>
        <p:spPr>
          <a:xfrm>
            <a:off x="1018267" y="3848893"/>
            <a:ext cx="1310587" cy="308226"/>
          </a:xfrm>
          <a:prstGeom prst="rect">
            <a:avLst/>
          </a:prstGeom>
          <a:noFill/>
        </p:spPr>
        <p:txBody>
          <a:bodyPr wrap="square">
            <a:spAutoFit/>
          </a:bodyPr>
          <a:lstStyle/>
          <a:p>
            <a:pPr algn="ctr" defTabSz="609585">
              <a:lnSpc>
                <a:spcPct val="115000"/>
              </a:lnSpc>
              <a:defRPr/>
            </a:pPr>
            <a:r>
              <a:rPr lang="en-US" altLang="zh-TW" sz="1333" b="1">
                <a:solidFill>
                  <a:srgbClr val="1E4A93"/>
                </a:solidFill>
                <a:cs typeface="+mn-ea"/>
                <a:sym typeface="+mn-lt"/>
              </a:rPr>
              <a:t>Mobile</a:t>
            </a:r>
            <a:endParaRPr lang="zh-TW" altLang="en-US" sz="1333" b="1">
              <a:solidFill>
                <a:srgbClr val="1E4A93"/>
              </a:solidFill>
              <a:cs typeface="+mn-ea"/>
              <a:sym typeface="+mn-lt"/>
            </a:endParaRPr>
          </a:p>
        </p:txBody>
      </p:sp>
      <p:sp>
        <p:nvSpPr>
          <p:cNvPr id="39" name="文字方塊 38">
            <a:extLst>
              <a:ext uri="{FF2B5EF4-FFF2-40B4-BE49-F238E27FC236}">
                <a16:creationId xmlns:a16="http://schemas.microsoft.com/office/drawing/2014/main" id="{E87405E0-FFD7-4C6B-88AB-662305D91216}"/>
              </a:ext>
            </a:extLst>
          </p:cNvPr>
          <p:cNvSpPr txBox="1"/>
          <p:nvPr/>
        </p:nvSpPr>
        <p:spPr>
          <a:xfrm>
            <a:off x="979537" y="4955905"/>
            <a:ext cx="1310587" cy="308226"/>
          </a:xfrm>
          <a:prstGeom prst="rect">
            <a:avLst/>
          </a:prstGeom>
          <a:noFill/>
        </p:spPr>
        <p:txBody>
          <a:bodyPr wrap="square">
            <a:spAutoFit/>
          </a:bodyPr>
          <a:lstStyle/>
          <a:p>
            <a:pPr algn="ctr" defTabSz="609585">
              <a:lnSpc>
                <a:spcPct val="115000"/>
              </a:lnSpc>
              <a:defRPr/>
            </a:pPr>
            <a:r>
              <a:rPr lang="en-US" altLang="zh-TW" sz="1333" b="1">
                <a:solidFill>
                  <a:srgbClr val="1E4A93"/>
                </a:solidFill>
                <a:cs typeface="+mn-ea"/>
                <a:sym typeface="+mn-lt"/>
              </a:rPr>
              <a:t>Camera</a:t>
            </a:r>
            <a:endParaRPr lang="zh-TW" altLang="en-US" sz="1333" b="1">
              <a:solidFill>
                <a:srgbClr val="1E4A93"/>
              </a:solidFill>
              <a:cs typeface="+mn-ea"/>
              <a:sym typeface="+mn-lt"/>
            </a:endParaRPr>
          </a:p>
        </p:txBody>
      </p:sp>
      <p:sp>
        <p:nvSpPr>
          <p:cNvPr id="41" name="文字方塊 40">
            <a:extLst>
              <a:ext uri="{FF2B5EF4-FFF2-40B4-BE49-F238E27FC236}">
                <a16:creationId xmlns:a16="http://schemas.microsoft.com/office/drawing/2014/main" id="{190F30C5-C9A0-41CA-A274-81EA26F37CB9}"/>
              </a:ext>
            </a:extLst>
          </p:cNvPr>
          <p:cNvSpPr txBox="1"/>
          <p:nvPr/>
        </p:nvSpPr>
        <p:spPr>
          <a:xfrm>
            <a:off x="980057" y="6132677"/>
            <a:ext cx="1310587" cy="308226"/>
          </a:xfrm>
          <a:prstGeom prst="rect">
            <a:avLst/>
          </a:prstGeom>
          <a:noFill/>
        </p:spPr>
        <p:txBody>
          <a:bodyPr wrap="square">
            <a:spAutoFit/>
          </a:bodyPr>
          <a:lstStyle/>
          <a:p>
            <a:pPr algn="ctr" defTabSz="609585">
              <a:lnSpc>
                <a:spcPct val="115000"/>
              </a:lnSpc>
              <a:defRPr/>
            </a:pPr>
            <a:r>
              <a:rPr lang="en-US" altLang="zh-TW" sz="1333" b="1">
                <a:solidFill>
                  <a:srgbClr val="1E4A93"/>
                </a:solidFill>
                <a:cs typeface="+mn-ea"/>
                <a:sym typeface="+mn-lt"/>
              </a:rPr>
              <a:t>PC</a:t>
            </a:r>
          </a:p>
        </p:txBody>
      </p:sp>
      <p:pic>
        <p:nvPicPr>
          <p:cNvPr id="42" name="圖形 41">
            <a:extLst>
              <a:ext uri="{FF2B5EF4-FFF2-40B4-BE49-F238E27FC236}">
                <a16:creationId xmlns:a16="http://schemas.microsoft.com/office/drawing/2014/main" id="{BB9CB1A9-8C45-4A41-9DF6-17038A8961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33225" y="4388869"/>
            <a:ext cx="736023" cy="592907"/>
          </a:xfrm>
          <a:prstGeom prst="rect">
            <a:avLst/>
          </a:prstGeom>
        </p:spPr>
      </p:pic>
      <p:pic>
        <p:nvPicPr>
          <p:cNvPr id="43" name="圖形 42">
            <a:extLst>
              <a:ext uri="{FF2B5EF4-FFF2-40B4-BE49-F238E27FC236}">
                <a16:creationId xmlns:a16="http://schemas.microsoft.com/office/drawing/2014/main" id="{3C867E14-F6A8-4912-B18E-BCD1D5929EF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42382" y="5463986"/>
            <a:ext cx="781588" cy="663441"/>
          </a:xfrm>
          <a:prstGeom prst="rect">
            <a:avLst/>
          </a:prstGeom>
        </p:spPr>
      </p:pic>
      <p:sp>
        <p:nvSpPr>
          <p:cNvPr id="45" name="矩形: 圓角 44">
            <a:extLst>
              <a:ext uri="{FF2B5EF4-FFF2-40B4-BE49-F238E27FC236}">
                <a16:creationId xmlns:a16="http://schemas.microsoft.com/office/drawing/2014/main" id="{90E5AA0E-3600-4E71-8C52-1E954C3BD7CC}"/>
              </a:ext>
            </a:extLst>
          </p:cNvPr>
          <p:cNvSpPr/>
          <p:nvPr/>
        </p:nvSpPr>
        <p:spPr>
          <a:xfrm>
            <a:off x="5180774" y="3787773"/>
            <a:ext cx="1815457" cy="1922148"/>
          </a:xfrm>
          <a:prstGeom prst="roundRect">
            <a:avLst>
              <a:gd name="adj" fmla="val 5166"/>
            </a:avLst>
          </a:prstGeom>
          <a:gradFill>
            <a:gsLst>
              <a:gs pos="100000">
                <a:srgbClr val="2C6FD0"/>
              </a:gs>
              <a:gs pos="0">
                <a:srgbClr val="1F4B9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TW" altLang="en-US" sz="2400">
              <a:solidFill>
                <a:prstClr val="white"/>
              </a:solidFill>
              <a:cs typeface="+mn-ea"/>
              <a:sym typeface="+mn-lt"/>
            </a:endParaRPr>
          </a:p>
        </p:txBody>
      </p:sp>
      <p:sp>
        <p:nvSpPr>
          <p:cNvPr id="60" name="Google Shape;216;p23">
            <a:extLst>
              <a:ext uri="{FF2B5EF4-FFF2-40B4-BE49-F238E27FC236}">
                <a16:creationId xmlns:a16="http://schemas.microsoft.com/office/drawing/2014/main" id="{FE8D472F-8D63-4A80-9B2F-0B827257A074}"/>
              </a:ext>
            </a:extLst>
          </p:cNvPr>
          <p:cNvSpPr txBox="1"/>
          <p:nvPr/>
        </p:nvSpPr>
        <p:spPr>
          <a:xfrm>
            <a:off x="4965731" y="3158496"/>
            <a:ext cx="2162772" cy="580800"/>
          </a:xfrm>
          <a:prstGeom prst="rect">
            <a:avLst/>
          </a:prstGeom>
          <a:noFill/>
          <a:ln>
            <a:noFill/>
          </a:ln>
        </p:spPr>
        <p:txBody>
          <a:bodyPr spcFirstLastPara="1" wrap="square" lIns="121900" tIns="121900" rIns="121900" bIns="121900" anchor="ctr" anchorCtr="0">
            <a:noAutofit/>
          </a:bodyPr>
          <a:lstStyle/>
          <a:p>
            <a:pPr algn="ctr" defTabSz="609585">
              <a:lnSpc>
                <a:spcPct val="115000"/>
              </a:lnSpc>
              <a:defRPr/>
            </a:pPr>
            <a:r>
              <a:rPr lang="en" sz="1933" b="1">
                <a:solidFill>
                  <a:srgbClr val="1A4081"/>
                </a:solidFill>
                <a:cs typeface="+mn-ea"/>
                <a:sym typeface="+mn-lt"/>
              </a:rPr>
              <a:t>QNAP NAS</a:t>
            </a:r>
            <a:endParaRPr sz="1933" b="1">
              <a:solidFill>
                <a:srgbClr val="1A4081"/>
              </a:solidFill>
              <a:cs typeface="+mn-ea"/>
              <a:sym typeface="+mn-lt"/>
            </a:endParaRPr>
          </a:p>
        </p:txBody>
      </p:sp>
      <p:pic>
        <p:nvPicPr>
          <p:cNvPr id="61" name="圖片 60">
            <a:extLst>
              <a:ext uri="{FF2B5EF4-FFF2-40B4-BE49-F238E27FC236}">
                <a16:creationId xmlns:a16="http://schemas.microsoft.com/office/drawing/2014/main" id="{1EAB41A7-FF73-405F-ADF3-C5A13763E93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660165" y="4066241"/>
            <a:ext cx="834345" cy="834345"/>
          </a:xfrm>
          <a:prstGeom prst="rect">
            <a:avLst/>
          </a:prstGeom>
          <a:effectLst>
            <a:outerShdw blurRad="304800" dist="203200" dir="4140000" algn="t" rotWithShape="0">
              <a:prstClr val="black">
                <a:alpha val="25000"/>
              </a:prstClr>
            </a:outerShdw>
          </a:effectLst>
        </p:spPr>
      </p:pic>
      <p:sp>
        <p:nvSpPr>
          <p:cNvPr id="62" name="文字方塊 61">
            <a:extLst>
              <a:ext uri="{FF2B5EF4-FFF2-40B4-BE49-F238E27FC236}">
                <a16:creationId xmlns:a16="http://schemas.microsoft.com/office/drawing/2014/main" id="{A2FAFCBA-2D12-4395-B4C3-3172C58D78C5}"/>
              </a:ext>
            </a:extLst>
          </p:cNvPr>
          <p:cNvSpPr txBox="1"/>
          <p:nvPr/>
        </p:nvSpPr>
        <p:spPr>
          <a:xfrm>
            <a:off x="4769988" y="5055294"/>
            <a:ext cx="2653961" cy="380745"/>
          </a:xfrm>
          <a:prstGeom prst="rect">
            <a:avLst/>
          </a:prstGeom>
          <a:noFill/>
        </p:spPr>
        <p:txBody>
          <a:bodyPr wrap="square">
            <a:spAutoFit/>
          </a:bodyPr>
          <a:lstStyle/>
          <a:p>
            <a:pPr algn="ctr" defTabSz="609585">
              <a:lnSpc>
                <a:spcPts val="2400"/>
              </a:lnSpc>
              <a:defRPr/>
            </a:pPr>
            <a:r>
              <a:rPr lang="en-US" altLang="zh-TW" sz="1973" b="1" err="1">
                <a:solidFill>
                  <a:srgbClr val="FFFFFF"/>
                </a:solidFill>
                <a:cs typeface="+mn-ea"/>
                <a:sym typeface="+mn-lt"/>
              </a:rPr>
              <a:t>QuMagie</a:t>
            </a:r>
            <a:endParaRPr lang="en-US" altLang="zh-TW" sz="1973" b="1">
              <a:solidFill>
                <a:srgbClr val="FFFFFF"/>
              </a:solidFill>
              <a:cs typeface="+mn-ea"/>
              <a:sym typeface="+mn-lt"/>
            </a:endParaRPr>
          </a:p>
        </p:txBody>
      </p:sp>
      <p:pic>
        <p:nvPicPr>
          <p:cNvPr id="46" name="圖形 45">
            <a:extLst>
              <a:ext uri="{FF2B5EF4-FFF2-40B4-BE49-F238E27FC236}">
                <a16:creationId xmlns:a16="http://schemas.microsoft.com/office/drawing/2014/main" id="{9E79130D-4E86-4675-81AA-B116403021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05541" y="2938551"/>
            <a:ext cx="381499" cy="647660"/>
          </a:xfrm>
          <a:prstGeom prst="rect">
            <a:avLst/>
          </a:prstGeom>
        </p:spPr>
      </p:pic>
      <p:sp>
        <p:nvSpPr>
          <p:cNvPr id="47" name="文字方塊 46">
            <a:extLst>
              <a:ext uri="{FF2B5EF4-FFF2-40B4-BE49-F238E27FC236}">
                <a16:creationId xmlns:a16="http://schemas.microsoft.com/office/drawing/2014/main" id="{DFE9DFDC-55FF-4440-B430-D65F037FF0FF}"/>
              </a:ext>
            </a:extLst>
          </p:cNvPr>
          <p:cNvSpPr txBox="1"/>
          <p:nvPr/>
        </p:nvSpPr>
        <p:spPr>
          <a:xfrm>
            <a:off x="9863303" y="3573904"/>
            <a:ext cx="1310587" cy="308226"/>
          </a:xfrm>
          <a:prstGeom prst="rect">
            <a:avLst/>
          </a:prstGeom>
          <a:noFill/>
        </p:spPr>
        <p:txBody>
          <a:bodyPr wrap="square">
            <a:spAutoFit/>
          </a:bodyPr>
          <a:lstStyle/>
          <a:p>
            <a:pPr algn="ctr" defTabSz="609585">
              <a:lnSpc>
                <a:spcPct val="115000"/>
              </a:lnSpc>
              <a:defRPr/>
            </a:pPr>
            <a:r>
              <a:rPr lang="en-US" altLang="zh-TW" sz="1333" b="1">
                <a:solidFill>
                  <a:srgbClr val="1E4A93"/>
                </a:solidFill>
                <a:cs typeface="+mn-ea"/>
                <a:sym typeface="+mn-lt"/>
              </a:rPr>
              <a:t>Mobile</a:t>
            </a:r>
            <a:endParaRPr lang="zh-TW" altLang="en-US" sz="1333" b="1">
              <a:solidFill>
                <a:srgbClr val="1E4A93"/>
              </a:solidFill>
              <a:cs typeface="+mn-ea"/>
              <a:sym typeface="+mn-lt"/>
            </a:endParaRPr>
          </a:p>
        </p:txBody>
      </p:sp>
      <p:sp>
        <p:nvSpPr>
          <p:cNvPr id="52" name="文字方塊 51">
            <a:extLst>
              <a:ext uri="{FF2B5EF4-FFF2-40B4-BE49-F238E27FC236}">
                <a16:creationId xmlns:a16="http://schemas.microsoft.com/office/drawing/2014/main" id="{1DFB66D2-B89F-4AE2-8A70-082FA776F400}"/>
              </a:ext>
            </a:extLst>
          </p:cNvPr>
          <p:cNvSpPr txBox="1"/>
          <p:nvPr/>
        </p:nvSpPr>
        <p:spPr>
          <a:xfrm>
            <a:off x="9877720" y="4620615"/>
            <a:ext cx="1310587" cy="308226"/>
          </a:xfrm>
          <a:prstGeom prst="rect">
            <a:avLst/>
          </a:prstGeom>
          <a:noFill/>
        </p:spPr>
        <p:txBody>
          <a:bodyPr wrap="square">
            <a:spAutoFit/>
          </a:bodyPr>
          <a:lstStyle/>
          <a:p>
            <a:pPr algn="ctr" defTabSz="609585">
              <a:lnSpc>
                <a:spcPct val="115000"/>
              </a:lnSpc>
              <a:defRPr/>
            </a:pPr>
            <a:r>
              <a:rPr lang="en-US" altLang="zh-TW" sz="1333" b="1">
                <a:solidFill>
                  <a:srgbClr val="1E4A93"/>
                </a:solidFill>
                <a:cs typeface="+mn-ea"/>
                <a:sym typeface="+mn-lt"/>
              </a:rPr>
              <a:t>PC</a:t>
            </a:r>
            <a:endParaRPr lang="zh-TW" altLang="en-US" sz="1333" b="1">
              <a:solidFill>
                <a:srgbClr val="1E4A93"/>
              </a:solidFill>
              <a:cs typeface="+mn-ea"/>
              <a:sym typeface="+mn-lt"/>
            </a:endParaRPr>
          </a:p>
        </p:txBody>
      </p:sp>
      <p:pic>
        <p:nvPicPr>
          <p:cNvPr id="53" name="圖形 52">
            <a:extLst>
              <a:ext uri="{FF2B5EF4-FFF2-40B4-BE49-F238E27FC236}">
                <a16:creationId xmlns:a16="http://schemas.microsoft.com/office/drawing/2014/main" id="{2EC51FF9-BF11-4A10-B2FF-A7B8A00732A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144669" y="3977057"/>
            <a:ext cx="781588" cy="663441"/>
          </a:xfrm>
          <a:prstGeom prst="rect">
            <a:avLst/>
          </a:prstGeom>
        </p:spPr>
      </p:pic>
      <p:sp>
        <p:nvSpPr>
          <p:cNvPr id="57" name="文字方塊 56">
            <a:extLst>
              <a:ext uri="{FF2B5EF4-FFF2-40B4-BE49-F238E27FC236}">
                <a16:creationId xmlns:a16="http://schemas.microsoft.com/office/drawing/2014/main" id="{F1705573-BB81-450E-9EAF-6581C19DFBD0}"/>
              </a:ext>
            </a:extLst>
          </p:cNvPr>
          <p:cNvSpPr txBox="1"/>
          <p:nvPr/>
        </p:nvSpPr>
        <p:spPr>
          <a:xfrm>
            <a:off x="9868317" y="5862388"/>
            <a:ext cx="1310587" cy="308226"/>
          </a:xfrm>
          <a:prstGeom prst="rect">
            <a:avLst/>
          </a:prstGeom>
          <a:noFill/>
        </p:spPr>
        <p:txBody>
          <a:bodyPr wrap="square">
            <a:spAutoFit/>
          </a:bodyPr>
          <a:lstStyle/>
          <a:p>
            <a:pPr algn="ctr" defTabSz="609585">
              <a:lnSpc>
                <a:spcPct val="115000"/>
              </a:lnSpc>
              <a:defRPr/>
            </a:pPr>
            <a:r>
              <a:rPr lang="en-US" altLang="zh-TW" sz="1333" b="1">
                <a:solidFill>
                  <a:srgbClr val="1E4A93"/>
                </a:solidFill>
                <a:cs typeface="+mn-ea"/>
                <a:sym typeface="+mn-lt"/>
              </a:rPr>
              <a:t>Social</a:t>
            </a:r>
            <a:r>
              <a:rPr lang="zh-TW" altLang="en-US" sz="1333" b="1">
                <a:solidFill>
                  <a:srgbClr val="1E4A93"/>
                </a:solidFill>
                <a:cs typeface="+mn-ea"/>
                <a:sym typeface="+mn-lt"/>
              </a:rPr>
              <a:t> </a:t>
            </a:r>
            <a:r>
              <a:rPr lang="en-US" altLang="zh-TW" sz="1333" b="1">
                <a:solidFill>
                  <a:srgbClr val="1E4A93"/>
                </a:solidFill>
                <a:cs typeface="+mn-ea"/>
                <a:sym typeface="+mn-lt"/>
              </a:rPr>
              <a:t>Media</a:t>
            </a:r>
            <a:endParaRPr lang="zh-TW" altLang="en-US" sz="1333" b="1">
              <a:solidFill>
                <a:srgbClr val="1E4A93"/>
              </a:solidFill>
              <a:cs typeface="+mn-ea"/>
              <a:sym typeface="+mn-lt"/>
            </a:endParaRPr>
          </a:p>
        </p:txBody>
      </p:sp>
      <p:grpSp>
        <p:nvGrpSpPr>
          <p:cNvPr id="11" name="群組 10">
            <a:extLst>
              <a:ext uri="{FF2B5EF4-FFF2-40B4-BE49-F238E27FC236}">
                <a16:creationId xmlns:a16="http://schemas.microsoft.com/office/drawing/2014/main" id="{EFA37F7E-92C1-4C4E-9EAE-EDC737B78AA2}"/>
              </a:ext>
            </a:extLst>
          </p:cNvPr>
          <p:cNvGrpSpPr/>
          <p:nvPr/>
        </p:nvGrpSpPr>
        <p:grpSpPr>
          <a:xfrm>
            <a:off x="10153481" y="5270862"/>
            <a:ext cx="750312" cy="524844"/>
            <a:chOff x="10391369" y="3997800"/>
            <a:chExt cx="562734" cy="393633"/>
          </a:xfrm>
        </p:grpSpPr>
        <p:pic>
          <p:nvPicPr>
            <p:cNvPr id="58" name="圖形 57">
              <a:extLst>
                <a:ext uri="{FF2B5EF4-FFF2-40B4-BE49-F238E27FC236}">
                  <a16:creationId xmlns:a16="http://schemas.microsoft.com/office/drawing/2014/main" id="{5C64A112-D31C-4F41-8BDD-81285ADFED3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91369" y="3997800"/>
              <a:ext cx="562734" cy="393633"/>
            </a:xfrm>
            <a:prstGeom prst="rect">
              <a:avLst/>
            </a:prstGeom>
          </p:spPr>
        </p:pic>
        <p:pic>
          <p:nvPicPr>
            <p:cNvPr id="59" name="圖形 58">
              <a:extLst>
                <a:ext uri="{FF2B5EF4-FFF2-40B4-BE49-F238E27FC236}">
                  <a16:creationId xmlns:a16="http://schemas.microsoft.com/office/drawing/2014/main" id="{1E924950-941F-4386-BFE5-2890632B1A2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572634" y="4151120"/>
              <a:ext cx="181326" cy="181326"/>
            </a:xfrm>
            <a:prstGeom prst="rect">
              <a:avLst/>
            </a:prstGeom>
          </p:spPr>
        </p:pic>
      </p:grpSp>
      <p:pic>
        <p:nvPicPr>
          <p:cNvPr id="48" name="圖片 6" descr="一張含有 文字 的圖片&#10;&#10;自動產生的描述">
            <a:extLst>
              <a:ext uri="{FF2B5EF4-FFF2-40B4-BE49-F238E27FC236}">
                <a16:creationId xmlns:a16="http://schemas.microsoft.com/office/drawing/2014/main" id="{8A6224CE-6D51-4744-8155-C62000CC73E3}"/>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421357" y="5329718"/>
            <a:ext cx="432524" cy="1364333"/>
          </a:xfrm>
          <a:prstGeom prst="rect">
            <a:avLst/>
          </a:prstGeom>
          <a:effectLst>
            <a:outerShdw blurRad="342900" dist="177800" dir="3600000" algn="t" rotWithShape="0">
              <a:prstClr val="black">
                <a:alpha val="40000"/>
              </a:prstClr>
            </a:outerShdw>
          </a:effectLst>
        </p:spPr>
      </p:pic>
      <p:pic>
        <p:nvPicPr>
          <p:cNvPr id="49" name="圖片 5">
            <a:extLst>
              <a:ext uri="{FF2B5EF4-FFF2-40B4-BE49-F238E27FC236}">
                <a16:creationId xmlns:a16="http://schemas.microsoft.com/office/drawing/2014/main" id="{AF88372F-5A6A-4F84-BDCD-B39A3C3DC72D}"/>
              </a:ext>
            </a:extLst>
          </p:cNvPr>
          <p:cNvPicPr>
            <a:picLocks noChangeAspect="1"/>
          </p:cNvPicPr>
          <p:nvPr/>
        </p:nvPicPr>
        <p:blipFill>
          <a:blip r:embed="rId23" cstate="print">
            <a:extLst>
              <a:ext uri="{28A0092B-C50C-407E-A947-70E740481C1C}">
                <a14:useLocalDpi xmlns:a14="http://schemas.microsoft.com/office/drawing/2010/main"/>
              </a:ext>
            </a:extLst>
          </a:blip>
          <a:srcRect/>
          <a:stretch/>
        </p:blipFill>
        <p:spPr>
          <a:xfrm>
            <a:off x="3960793" y="5339789"/>
            <a:ext cx="338675" cy="1240953"/>
          </a:xfrm>
          <a:prstGeom prst="rect">
            <a:avLst/>
          </a:prstGeom>
        </p:spPr>
      </p:pic>
      <p:sp>
        <p:nvSpPr>
          <p:cNvPr id="73" name="文字方塊 72">
            <a:extLst>
              <a:ext uri="{FF2B5EF4-FFF2-40B4-BE49-F238E27FC236}">
                <a16:creationId xmlns:a16="http://schemas.microsoft.com/office/drawing/2014/main" id="{141561A1-FC3E-4FAD-A54E-9BC0BFE5CD08}"/>
              </a:ext>
            </a:extLst>
          </p:cNvPr>
          <p:cNvSpPr txBox="1"/>
          <p:nvPr/>
        </p:nvSpPr>
        <p:spPr>
          <a:xfrm>
            <a:off x="4692642" y="6145093"/>
            <a:ext cx="2826549" cy="430887"/>
          </a:xfrm>
          <a:prstGeom prst="rect">
            <a:avLst/>
          </a:prstGeom>
          <a:noFill/>
        </p:spPr>
        <p:txBody>
          <a:bodyPr wrap="square" lIns="121920" tIns="60960" rIns="121920" bIns="60960" anchor="t">
            <a:spAutoFit/>
          </a:bodyPr>
          <a:lstStyle/>
          <a:p>
            <a:pPr algn="ctr" defTabSz="609585">
              <a:defRPr/>
            </a:pPr>
            <a:r>
              <a:rPr lang="en-US" altLang="zh-TW" sz="2000" b="1">
                <a:solidFill>
                  <a:prstClr val="white"/>
                </a:solidFill>
                <a:cs typeface="+mn-ea"/>
                <a:sym typeface="+mn-lt"/>
              </a:rPr>
              <a:t>QNAP AI Core</a:t>
            </a:r>
          </a:p>
        </p:txBody>
      </p:sp>
    </p:spTree>
    <p:extLst>
      <p:ext uri="{BB962C8B-B14F-4D97-AF65-F5344CB8AC3E}">
        <p14:creationId xmlns:p14="http://schemas.microsoft.com/office/powerpoint/2010/main" val="42719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grpSp>
        <p:nvGrpSpPr>
          <p:cNvPr id="7" name="群組 6">
            <a:extLst>
              <a:ext uri="{FF2B5EF4-FFF2-40B4-BE49-F238E27FC236}">
                <a16:creationId xmlns:a16="http://schemas.microsoft.com/office/drawing/2014/main" id="{0335D847-3E49-42A3-A1A3-305E01ECE520}"/>
              </a:ext>
            </a:extLst>
          </p:cNvPr>
          <p:cNvGrpSpPr/>
          <p:nvPr/>
        </p:nvGrpSpPr>
        <p:grpSpPr>
          <a:xfrm>
            <a:off x="5367949" y="1317925"/>
            <a:ext cx="6824052" cy="4085604"/>
            <a:chOff x="4025961" y="701899"/>
            <a:chExt cx="5118039" cy="3064203"/>
          </a:xfrm>
        </p:grpSpPr>
        <p:pic>
          <p:nvPicPr>
            <p:cNvPr id="3" name="圖片 2" descr="一張含有 文字, 電子用品, 監視器, 電腦 的圖片&#10;&#10;自動產生的描述">
              <a:extLst>
                <a:ext uri="{FF2B5EF4-FFF2-40B4-BE49-F238E27FC236}">
                  <a16:creationId xmlns:a16="http://schemas.microsoft.com/office/drawing/2014/main" id="{D088DE7D-B0C4-46FC-80CE-3E356B0567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25961" y="701899"/>
              <a:ext cx="5118039" cy="3064203"/>
            </a:xfrm>
            <a:prstGeom prst="rect">
              <a:avLst/>
            </a:prstGeom>
          </p:spPr>
        </p:pic>
        <p:sp>
          <p:nvSpPr>
            <p:cNvPr id="6" name="矩形 5">
              <a:extLst>
                <a:ext uri="{FF2B5EF4-FFF2-40B4-BE49-F238E27FC236}">
                  <a16:creationId xmlns:a16="http://schemas.microsoft.com/office/drawing/2014/main" id="{5B0C30D9-860A-4834-9F87-0D80D66109CE}"/>
                </a:ext>
              </a:extLst>
            </p:cNvPr>
            <p:cNvSpPr/>
            <p:nvPr/>
          </p:nvSpPr>
          <p:spPr>
            <a:xfrm>
              <a:off x="4881092" y="882204"/>
              <a:ext cx="3895859" cy="2479182"/>
            </a:xfrm>
            <a:prstGeom prst="rect">
              <a:avLst/>
            </a:prstGeom>
            <a:solidFill>
              <a:srgbClr val="2C2C2C">
                <a:alpha val="5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sp>
        <p:nvSpPr>
          <p:cNvPr id="12" name="Google Shape;61;p14">
            <a:extLst>
              <a:ext uri="{FF2B5EF4-FFF2-40B4-BE49-F238E27FC236}">
                <a16:creationId xmlns:a16="http://schemas.microsoft.com/office/drawing/2014/main" id="{30213053-FCBC-43EE-8BE6-B997438AD7DB}"/>
              </a:ext>
            </a:extLst>
          </p:cNvPr>
          <p:cNvSpPr txBox="1">
            <a:spLocks/>
          </p:cNvSpPr>
          <p:nvPr/>
        </p:nvSpPr>
        <p:spPr>
          <a:xfrm>
            <a:off x="551225" y="1594852"/>
            <a:ext cx="5194478" cy="41820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41294" indent="-241294">
              <a:lnSpc>
                <a:spcPts val="2700"/>
              </a:lnSpc>
              <a:spcBef>
                <a:spcPts val="1067"/>
              </a:spcBef>
              <a:buClr>
                <a:srgbClr val="E9613B"/>
              </a:buClr>
              <a:buSzPts val="1100"/>
              <a:buFont typeface="Wingdings" panose="05000000000000000000" pitchFamily="2" charset="2"/>
              <a:buChar char="l"/>
            </a:pPr>
            <a:r>
              <a:rPr lang="en-US" altLang="zh-TW" sz="2000">
                <a:solidFill>
                  <a:schemeClr val="dk1"/>
                </a:solidFill>
                <a:latin typeface="+mn-lt"/>
                <a:ea typeface="+mn-ea"/>
                <a:cs typeface="+mn-ea"/>
                <a:sym typeface="+mn-lt"/>
              </a:rPr>
              <a:t>Support TLS 1.3
The admin account is disabled by default
Advanced encryption suite support
adjusted safety settings and more stronger safety protection options
SSH Key login
Firmware automatic updates (recommended updates, automatic updates)
App automatic updates (recommended updates, automatic updates)</a:t>
            </a:r>
          </a:p>
        </p:txBody>
      </p:sp>
      <p:pic>
        <p:nvPicPr>
          <p:cNvPr id="5" name="圖形 4">
            <a:extLst>
              <a:ext uri="{FF2B5EF4-FFF2-40B4-BE49-F238E27FC236}">
                <a16:creationId xmlns:a16="http://schemas.microsoft.com/office/drawing/2014/main" id="{347FF8C2-33FB-42BC-BDDA-2480C4AA020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06773" y="1890853"/>
            <a:ext cx="2593279" cy="2771104"/>
          </a:xfrm>
          <a:prstGeom prst="rect">
            <a:avLst/>
          </a:prstGeom>
          <a:effectLst>
            <a:outerShdw blurRad="152400" dist="190500" dir="8100000" algn="tr" rotWithShape="0">
              <a:prstClr val="black">
                <a:alpha val="13000"/>
              </a:prstClr>
            </a:outerShdw>
          </a:effectLst>
        </p:spPr>
      </p:pic>
      <p:sp>
        <p:nvSpPr>
          <p:cNvPr id="2" name="標題 1">
            <a:extLst>
              <a:ext uri="{FF2B5EF4-FFF2-40B4-BE49-F238E27FC236}">
                <a16:creationId xmlns:a16="http://schemas.microsoft.com/office/drawing/2014/main" id="{5B85834D-2791-42A4-81EE-1338C7BD2A8D}"/>
              </a:ext>
            </a:extLst>
          </p:cNvPr>
          <p:cNvSpPr>
            <a:spLocks noGrp="1"/>
          </p:cNvSpPr>
          <p:nvPr>
            <p:ph type="title"/>
          </p:nvPr>
        </p:nvSpPr>
        <p:spPr>
          <a:xfrm>
            <a:off x="875454" y="66508"/>
            <a:ext cx="10515600" cy="1325563"/>
          </a:xfrm>
        </p:spPr>
        <p:txBody>
          <a:bodyPr>
            <a:normAutofit/>
          </a:bodyPr>
          <a:lstStyle/>
          <a:p>
            <a:pPr algn="ctr"/>
            <a:r>
              <a:rPr lang="en-US" altLang="zh-TW" sz="4000" b="1" dirty="0">
                <a:solidFill>
                  <a:schemeClr val="bg2">
                    <a:lumMod val="10000"/>
                  </a:schemeClr>
                </a:solidFill>
                <a:latin typeface="+mn-lt"/>
                <a:ea typeface="+mn-ea"/>
                <a:cs typeface="+mn-ea"/>
                <a:sym typeface="+mn-lt"/>
              </a:rPr>
              <a:t>QTS 5 Increase the level of security</a:t>
            </a:r>
            <a:endParaRPr lang="zh-TW" altLang="en-US" sz="4000" dirty="0">
              <a:latin typeface="+mn-lt"/>
              <a:ea typeface="+mn-ea"/>
              <a:cs typeface="+mn-ea"/>
              <a:sym typeface="+mn-lt"/>
            </a:endParaRPr>
          </a:p>
        </p:txBody>
      </p:sp>
    </p:spTree>
    <p:extLst>
      <p:ext uri="{BB962C8B-B14F-4D97-AF65-F5344CB8AC3E}">
        <p14:creationId xmlns:p14="http://schemas.microsoft.com/office/powerpoint/2010/main" val="1346629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3BE200-C18D-4BEE-8533-08BDA4AA5D63}"/>
              </a:ext>
            </a:extLst>
          </p:cNvPr>
          <p:cNvSpPr>
            <a:spLocks noGrp="1"/>
          </p:cNvSpPr>
          <p:nvPr>
            <p:ph type="title"/>
          </p:nvPr>
        </p:nvSpPr>
        <p:spPr/>
        <p:txBody>
          <a:bodyPr>
            <a:normAutofit/>
          </a:bodyPr>
          <a:lstStyle/>
          <a:p>
            <a:r>
              <a:rPr lang="fr-FR" altLang="zh-TW" sz="3800" dirty="0">
                <a:solidFill>
                  <a:schemeClr val="tx1">
                    <a:lumMod val="95000"/>
                    <a:lumOff val="5000"/>
                  </a:schemeClr>
                </a:solidFill>
                <a:latin typeface="+mn-lt"/>
                <a:ea typeface="+mn-ea"/>
                <a:cs typeface="+mn-ea"/>
                <a:sym typeface="+mn-lt"/>
              </a:rPr>
              <a:t>TS-864eU v.s. TS-864eU-RP v.s. TS-853DU-RP</a:t>
            </a:r>
            <a:endParaRPr lang="zh-TW" altLang="en-US" sz="3800" dirty="0">
              <a:latin typeface="+mn-lt"/>
              <a:ea typeface="+mn-ea"/>
              <a:cs typeface="+mn-ea"/>
              <a:sym typeface="+mn-lt"/>
            </a:endParaRPr>
          </a:p>
        </p:txBody>
      </p:sp>
      <p:grpSp>
        <p:nvGrpSpPr>
          <p:cNvPr id="22" name="群組 21">
            <a:extLst>
              <a:ext uri="{FF2B5EF4-FFF2-40B4-BE49-F238E27FC236}">
                <a16:creationId xmlns:a16="http://schemas.microsoft.com/office/drawing/2014/main" id="{12EBDFFE-A200-4DF0-BA65-ED2445122C27}"/>
              </a:ext>
            </a:extLst>
          </p:cNvPr>
          <p:cNvGrpSpPr/>
          <p:nvPr/>
        </p:nvGrpSpPr>
        <p:grpSpPr>
          <a:xfrm>
            <a:off x="2134923" y="2040780"/>
            <a:ext cx="2997513" cy="794318"/>
            <a:chOff x="-3574848" y="-1780586"/>
            <a:chExt cx="7610258" cy="2016660"/>
          </a:xfrm>
        </p:grpSpPr>
        <p:pic>
          <p:nvPicPr>
            <p:cNvPr id="18" name="圖片 17">
              <a:extLst>
                <a:ext uri="{FF2B5EF4-FFF2-40B4-BE49-F238E27FC236}">
                  <a16:creationId xmlns:a16="http://schemas.microsoft.com/office/drawing/2014/main" id="{50CB2D3F-E9CF-4D88-8E49-8582C1A684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V="1">
              <a:off x="-3520372" y="-180274"/>
              <a:ext cx="7555782" cy="394712"/>
            </a:xfrm>
            <a:prstGeom prst="rect">
              <a:avLst/>
            </a:prstGeom>
          </p:spPr>
        </p:pic>
        <p:pic>
          <p:nvPicPr>
            <p:cNvPr id="19" name="圖片 18">
              <a:extLst>
                <a:ext uri="{FF2B5EF4-FFF2-40B4-BE49-F238E27FC236}">
                  <a16:creationId xmlns:a16="http://schemas.microsoft.com/office/drawing/2014/main" id="{0FB55257-F660-4CD0-959B-96FE2E71374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9797" b="27812"/>
            <a:stretch/>
          </p:blipFill>
          <p:spPr>
            <a:xfrm>
              <a:off x="-3574848" y="-1780586"/>
              <a:ext cx="7610258" cy="2016660"/>
            </a:xfrm>
            <a:prstGeom prst="rect">
              <a:avLst/>
            </a:prstGeom>
          </p:spPr>
        </p:pic>
      </p:grpSp>
      <p:grpSp>
        <p:nvGrpSpPr>
          <p:cNvPr id="23" name="群組 22">
            <a:extLst>
              <a:ext uri="{FF2B5EF4-FFF2-40B4-BE49-F238E27FC236}">
                <a16:creationId xmlns:a16="http://schemas.microsoft.com/office/drawing/2014/main" id="{2C533783-91C9-4382-AB57-69FE006459E1}"/>
              </a:ext>
            </a:extLst>
          </p:cNvPr>
          <p:cNvGrpSpPr/>
          <p:nvPr/>
        </p:nvGrpSpPr>
        <p:grpSpPr>
          <a:xfrm>
            <a:off x="5369192" y="2034430"/>
            <a:ext cx="2997513" cy="794318"/>
            <a:chOff x="-3574847" y="-1796708"/>
            <a:chExt cx="7610257" cy="2016661"/>
          </a:xfrm>
        </p:grpSpPr>
        <p:pic>
          <p:nvPicPr>
            <p:cNvPr id="24" name="圖片 23">
              <a:extLst>
                <a:ext uri="{FF2B5EF4-FFF2-40B4-BE49-F238E27FC236}">
                  <a16:creationId xmlns:a16="http://schemas.microsoft.com/office/drawing/2014/main" id="{CDF22327-037B-4D8F-8CD5-31409B1056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V="1">
              <a:off x="-3520372" y="-180274"/>
              <a:ext cx="7555782" cy="394712"/>
            </a:xfrm>
            <a:prstGeom prst="rect">
              <a:avLst/>
            </a:prstGeom>
          </p:spPr>
        </p:pic>
        <p:pic>
          <p:nvPicPr>
            <p:cNvPr id="25" name="圖片 24">
              <a:extLst>
                <a:ext uri="{FF2B5EF4-FFF2-40B4-BE49-F238E27FC236}">
                  <a16:creationId xmlns:a16="http://schemas.microsoft.com/office/drawing/2014/main" id="{6D3D57DB-4F21-4205-AE17-07A95337646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9797" b="27812"/>
            <a:stretch/>
          </p:blipFill>
          <p:spPr>
            <a:xfrm>
              <a:off x="-3574847" y="-1796708"/>
              <a:ext cx="7610257" cy="2016661"/>
            </a:xfrm>
            <a:prstGeom prst="rect">
              <a:avLst/>
            </a:prstGeom>
          </p:spPr>
        </p:pic>
      </p:grpSp>
      <p:pic>
        <p:nvPicPr>
          <p:cNvPr id="27" name="圖片 26" descr="一張含有 室內 的圖片&#10;&#10;自動產生的描述">
            <a:extLst>
              <a:ext uri="{FF2B5EF4-FFF2-40B4-BE49-F238E27FC236}">
                <a16:creationId xmlns:a16="http://schemas.microsoft.com/office/drawing/2014/main" id="{054314AE-FC6F-4EE3-AB96-6AF0B39882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346" y="1428909"/>
            <a:ext cx="2993462" cy="1870914"/>
          </a:xfrm>
          <a:prstGeom prst="rect">
            <a:avLst/>
          </a:prstGeom>
        </p:spPr>
      </p:pic>
      <p:sp>
        <p:nvSpPr>
          <p:cNvPr id="33" name="矩形: 剪去對角角落 32">
            <a:extLst>
              <a:ext uri="{FF2B5EF4-FFF2-40B4-BE49-F238E27FC236}">
                <a16:creationId xmlns:a16="http://schemas.microsoft.com/office/drawing/2014/main" id="{DAD5260B-32EB-4D49-9361-256975660E00}"/>
              </a:ext>
            </a:extLst>
          </p:cNvPr>
          <p:cNvSpPr/>
          <p:nvPr/>
        </p:nvSpPr>
        <p:spPr>
          <a:xfrm rot="10800000" flipH="1">
            <a:off x="2454108" y="1672821"/>
            <a:ext cx="1644643" cy="254344"/>
          </a:xfrm>
          <a:prstGeom prst="snip2DiagRect">
            <a:avLst>
              <a:gd name="adj1" fmla="val 0"/>
              <a:gd name="adj2" fmla="val 18523"/>
            </a:avLst>
          </a:prstGeom>
          <a:gradFill>
            <a:gsLst>
              <a:gs pos="0">
                <a:srgbClr val="465374"/>
              </a:gs>
              <a:gs pos="100000">
                <a:srgbClr val="596991"/>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zh-TW" sz="1400" b="1">
              <a:solidFill>
                <a:schemeClr val="tx1"/>
              </a:solidFill>
              <a:cs typeface="+mn-ea"/>
              <a:sym typeface="+mn-lt"/>
            </a:endParaRPr>
          </a:p>
        </p:txBody>
      </p:sp>
      <p:sp>
        <p:nvSpPr>
          <p:cNvPr id="32" name="矩形 31">
            <a:extLst>
              <a:ext uri="{FF2B5EF4-FFF2-40B4-BE49-F238E27FC236}">
                <a16:creationId xmlns:a16="http://schemas.microsoft.com/office/drawing/2014/main" id="{19FE880D-83C2-450D-819E-1751D9953F01}"/>
              </a:ext>
            </a:extLst>
          </p:cNvPr>
          <p:cNvSpPr/>
          <p:nvPr/>
        </p:nvSpPr>
        <p:spPr>
          <a:xfrm>
            <a:off x="2528680" y="1635189"/>
            <a:ext cx="1741815" cy="307777"/>
          </a:xfrm>
          <a:prstGeom prst="rect">
            <a:avLst/>
          </a:prstGeom>
        </p:spPr>
        <p:txBody>
          <a:bodyPr wrap="square">
            <a:spAutoFit/>
          </a:bodyPr>
          <a:lstStyle/>
          <a:p>
            <a:r>
              <a:rPr lang="en-US" altLang="zh-TW" sz="1400" b="1" i="0" dirty="0">
                <a:solidFill>
                  <a:schemeClr val="bg1"/>
                </a:solidFill>
                <a:effectLst/>
                <a:cs typeface="+mn-ea"/>
                <a:sym typeface="+mn-lt"/>
              </a:rPr>
              <a:t>3-year-warranty</a:t>
            </a:r>
            <a:endParaRPr kumimoji="1" lang="en-US" altLang="zh-TW" sz="1400" b="1" dirty="0">
              <a:solidFill>
                <a:schemeClr val="bg1"/>
              </a:solidFill>
              <a:cs typeface="+mn-ea"/>
              <a:sym typeface="+mn-lt"/>
            </a:endParaRPr>
          </a:p>
        </p:txBody>
      </p:sp>
      <p:sp>
        <p:nvSpPr>
          <p:cNvPr id="34" name="矩形: 剪去對角角落 33">
            <a:extLst>
              <a:ext uri="{FF2B5EF4-FFF2-40B4-BE49-F238E27FC236}">
                <a16:creationId xmlns:a16="http://schemas.microsoft.com/office/drawing/2014/main" id="{02BF189E-1A30-4678-9485-863630E687FB}"/>
              </a:ext>
            </a:extLst>
          </p:cNvPr>
          <p:cNvSpPr/>
          <p:nvPr/>
        </p:nvSpPr>
        <p:spPr>
          <a:xfrm rot="10800000" flipH="1">
            <a:off x="5794636" y="1678428"/>
            <a:ext cx="1644643" cy="254344"/>
          </a:xfrm>
          <a:prstGeom prst="snip2DiagRect">
            <a:avLst>
              <a:gd name="adj1" fmla="val 0"/>
              <a:gd name="adj2" fmla="val 18523"/>
            </a:avLst>
          </a:prstGeom>
          <a:gradFill>
            <a:gsLst>
              <a:gs pos="0">
                <a:srgbClr val="465374"/>
              </a:gs>
              <a:gs pos="100000">
                <a:srgbClr val="596991"/>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zh-TW" sz="1400" b="1">
              <a:solidFill>
                <a:schemeClr val="tx1"/>
              </a:solidFill>
              <a:cs typeface="+mn-ea"/>
              <a:sym typeface="+mn-lt"/>
            </a:endParaRPr>
          </a:p>
        </p:txBody>
      </p:sp>
      <p:sp>
        <p:nvSpPr>
          <p:cNvPr id="35" name="矩形 34">
            <a:extLst>
              <a:ext uri="{FF2B5EF4-FFF2-40B4-BE49-F238E27FC236}">
                <a16:creationId xmlns:a16="http://schemas.microsoft.com/office/drawing/2014/main" id="{CF1D210C-CE4D-4C38-812A-DAC186D3E847}"/>
              </a:ext>
            </a:extLst>
          </p:cNvPr>
          <p:cNvSpPr/>
          <p:nvPr/>
        </p:nvSpPr>
        <p:spPr>
          <a:xfrm>
            <a:off x="5869207" y="1640796"/>
            <a:ext cx="1741815" cy="307777"/>
          </a:xfrm>
          <a:prstGeom prst="rect">
            <a:avLst/>
          </a:prstGeom>
        </p:spPr>
        <p:txBody>
          <a:bodyPr wrap="square">
            <a:spAutoFit/>
          </a:bodyPr>
          <a:lstStyle/>
          <a:p>
            <a:r>
              <a:rPr lang="en-US" altLang="zh-TW" sz="1400" b="1" i="0" dirty="0">
                <a:solidFill>
                  <a:schemeClr val="bg1"/>
                </a:solidFill>
                <a:effectLst/>
                <a:cs typeface="+mn-ea"/>
                <a:sym typeface="+mn-lt"/>
              </a:rPr>
              <a:t>3-year-warranty</a:t>
            </a:r>
            <a:endParaRPr kumimoji="1" lang="en-US" altLang="zh-TW" sz="1400" b="1" dirty="0">
              <a:solidFill>
                <a:schemeClr val="bg1"/>
              </a:solidFill>
              <a:cs typeface="+mn-ea"/>
              <a:sym typeface="+mn-lt"/>
            </a:endParaRPr>
          </a:p>
        </p:txBody>
      </p:sp>
      <p:sp>
        <p:nvSpPr>
          <p:cNvPr id="36" name="矩形: 剪去對角角落 35">
            <a:extLst>
              <a:ext uri="{FF2B5EF4-FFF2-40B4-BE49-F238E27FC236}">
                <a16:creationId xmlns:a16="http://schemas.microsoft.com/office/drawing/2014/main" id="{7590E9E7-023A-49BD-8809-578B6F6CBA97}"/>
              </a:ext>
            </a:extLst>
          </p:cNvPr>
          <p:cNvSpPr/>
          <p:nvPr/>
        </p:nvSpPr>
        <p:spPr>
          <a:xfrm rot="10800000" flipH="1">
            <a:off x="9163086" y="1678428"/>
            <a:ext cx="1644643" cy="254344"/>
          </a:xfrm>
          <a:prstGeom prst="snip2DiagRect">
            <a:avLst>
              <a:gd name="adj1" fmla="val 0"/>
              <a:gd name="adj2" fmla="val 18523"/>
            </a:avLst>
          </a:prstGeom>
          <a:gradFill>
            <a:gsLst>
              <a:gs pos="0">
                <a:srgbClr val="465374"/>
              </a:gs>
              <a:gs pos="100000">
                <a:srgbClr val="596991"/>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zh-TW" sz="1400" b="1">
              <a:solidFill>
                <a:schemeClr val="tx1"/>
              </a:solidFill>
              <a:cs typeface="+mn-ea"/>
              <a:sym typeface="+mn-lt"/>
            </a:endParaRPr>
          </a:p>
        </p:txBody>
      </p:sp>
      <p:sp>
        <p:nvSpPr>
          <p:cNvPr id="37" name="矩形 36">
            <a:extLst>
              <a:ext uri="{FF2B5EF4-FFF2-40B4-BE49-F238E27FC236}">
                <a16:creationId xmlns:a16="http://schemas.microsoft.com/office/drawing/2014/main" id="{406F666F-677C-4396-B8AF-6D28FB55AC38}"/>
              </a:ext>
            </a:extLst>
          </p:cNvPr>
          <p:cNvSpPr/>
          <p:nvPr/>
        </p:nvSpPr>
        <p:spPr>
          <a:xfrm>
            <a:off x="9237658" y="1640796"/>
            <a:ext cx="1741815" cy="307777"/>
          </a:xfrm>
          <a:prstGeom prst="rect">
            <a:avLst/>
          </a:prstGeom>
        </p:spPr>
        <p:txBody>
          <a:bodyPr wrap="square">
            <a:spAutoFit/>
          </a:bodyPr>
          <a:lstStyle/>
          <a:p>
            <a:r>
              <a:rPr lang="en-US" altLang="zh-TW" sz="1400" b="1" i="0" dirty="0">
                <a:solidFill>
                  <a:schemeClr val="bg1"/>
                </a:solidFill>
                <a:effectLst/>
                <a:cs typeface="+mn-ea"/>
                <a:sym typeface="+mn-lt"/>
              </a:rPr>
              <a:t>3-year-warranty</a:t>
            </a:r>
            <a:endParaRPr kumimoji="1" lang="en-US" altLang="zh-TW" sz="1400" b="1" dirty="0">
              <a:solidFill>
                <a:schemeClr val="bg1"/>
              </a:solidFill>
              <a:cs typeface="+mn-ea"/>
              <a:sym typeface="+mn-lt"/>
            </a:endParaRPr>
          </a:p>
        </p:txBody>
      </p:sp>
      <p:grpSp>
        <p:nvGrpSpPr>
          <p:cNvPr id="31" name="群組 30">
            <a:extLst>
              <a:ext uri="{FF2B5EF4-FFF2-40B4-BE49-F238E27FC236}">
                <a16:creationId xmlns:a16="http://schemas.microsoft.com/office/drawing/2014/main" id="{78C417C5-2DE9-4DC1-B882-5A0191E93F4C}"/>
              </a:ext>
            </a:extLst>
          </p:cNvPr>
          <p:cNvGrpSpPr/>
          <p:nvPr/>
        </p:nvGrpSpPr>
        <p:grpSpPr>
          <a:xfrm>
            <a:off x="4214227" y="1539275"/>
            <a:ext cx="589315" cy="429092"/>
            <a:chOff x="3703546" y="1527952"/>
            <a:chExt cx="589315" cy="429092"/>
          </a:xfrm>
        </p:grpSpPr>
        <p:sp>
          <p:nvSpPr>
            <p:cNvPr id="38" name="矩形 38">
              <a:extLst>
                <a:ext uri="{FF2B5EF4-FFF2-40B4-BE49-F238E27FC236}">
                  <a16:creationId xmlns:a16="http://schemas.microsoft.com/office/drawing/2014/main" id="{7F3C9BAF-C62F-454B-87A4-B00EE5B871E4}"/>
                </a:ext>
              </a:extLst>
            </p:cNvPr>
            <p:cNvSpPr/>
            <p:nvPr/>
          </p:nvSpPr>
          <p:spPr>
            <a:xfrm rot="20963001">
              <a:off x="3703546" y="1641395"/>
              <a:ext cx="567431" cy="194974"/>
            </a:xfrm>
            <a:custGeom>
              <a:avLst/>
              <a:gdLst>
                <a:gd name="connsiteX0" fmla="*/ 0 w 564050"/>
                <a:gd name="connsiteY0" fmla="*/ 0 h 197702"/>
                <a:gd name="connsiteX1" fmla="*/ 564050 w 564050"/>
                <a:gd name="connsiteY1" fmla="*/ 0 h 197702"/>
                <a:gd name="connsiteX2" fmla="*/ 564050 w 564050"/>
                <a:gd name="connsiteY2" fmla="*/ 197702 h 197702"/>
                <a:gd name="connsiteX3" fmla="*/ 0 w 564050"/>
                <a:gd name="connsiteY3" fmla="*/ 197702 h 197702"/>
                <a:gd name="connsiteX4" fmla="*/ 0 w 564050"/>
                <a:gd name="connsiteY4" fmla="*/ 0 h 197702"/>
                <a:gd name="connsiteX0" fmla="*/ 0 w 564050"/>
                <a:gd name="connsiteY0" fmla="*/ 0 h 197702"/>
                <a:gd name="connsiteX1" fmla="*/ 564050 w 564050"/>
                <a:gd name="connsiteY1" fmla="*/ 0 h 197702"/>
                <a:gd name="connsiteX2" fmla="*/ 495655 w 564050"/>
                <a:gd name="connsiteY2" fmla="*/ 171961 h 197702"/>
                <a:gd name="connsiteX3" fmla="*/ 0 w 564050"/>
                <a:gd name="connsiteY3" fmla="*/ 197702 h 197702"/>
                <a:gd name="connsiteX4" fmla="*/ 0 w 564050"/>
                <a:gd name="connsiteY4" fmla="*/ 0 h 197702"/>
                <a:gd name="connsiteX0" fmla="*/ 1041 w 565091"/>
                <a:gd name="connsiteY0" fmla="*/ 0 h 180279"/>
                <a:gd name="connsiteX1" fmla="*/ 565091 w 565091"/>
                <a:gd name="connsiteY1" fmla="*/ 0 h 180279"/>
                <a:gd name="connsiteX2" fmla="*/ 496696 w 565091"/>
                <a:gd name="connsiteY2" fmla="*/ 171961 h 180279"/>
                <a:gd name="connsiteX3" fmla="*/ 0 w 565091"/>
                <a:gd name="connsiteY3" fmla="*/ 180279 h 180279"/>
                <a:gd name="connsiteX4" fmla="*/ 1041 w 565091"/>
                <a:gd name="connsiteY4" fmla="*/ 0 h 180279"/>
                <a:gd name="connsiteX0" fmla="*/ 49019 w 565091"/>
                <a:gd name="connsiteY0" fmla="*/ 0 h 194974"/>
                <a:gd name="connsiteX1" fmla="*/ 565091 w 565091"/>
                <a:gd name="connsiteY1" fmla="*/ 14695 h 194974"/>
                <a:gd name="connsiteX2" fmla="*/ 496696 w 565091"/>
                <a:gd name="connsiteY2" fmla="*/ 186656 h 194974"/>
                <a:gd name="connsiteX3" fmla="*/ 0 w 565091"/>
                <a:gd name="connsiteY3" fmla="*/ 194974 h 194974"/>
                <a:gd name="connsiteX4" fmla="*/ 49019 w 565091"/>
                <a:gd name="connsiteY4" fmla="*/ 0 h 194974"/>
                <a:gd name="connsiteX0" fmla="*/ 49019 w 567431"/>
                <a:gd name="connsiteY0" fmla="*/ 0 h 194974"/>
                <a:gd name="connsiteX1" fmla="*/ 567431 w 567431"/>
                <a:gd name="connsiteY1" fmla="*/ 2212 h 194974"/>
                <a:gd name="connsiteX2" fmla="*/ 496696 w 567431"/>
                <a:gd name="connsiteY2" fmla="*/ 186656 h 194974"/>
                <a:gd name="connsiteX3" fmla="*/ 0 w 567431"/>
                <a:gd name="connsiteY3" fmla="*/ 194974 h 194974"/>
                <a:gd name="connsiteX4" fmla="*/ 49019 w 567431"/>
                <a:gd name="connsiteY4" fmla="*/ 0 h 19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431" h="194974">
                  <a:moveTo>
                    <a:pt x="49019" y="0"/>
                  </a:moveTo>
                  <a:lnTo>
                    <a:pt x="567431" y="2212"/>
                  </a:lnTo>
                  <a:lnTo>
                    <a:pt x="496696" y="186656"/>
                  </a:lnTo>
                  <a:lnTo>
                    <a:pt x="0" y="194974"/>
                  </a:lnTo>
                  <a:lnTo>
                    <a:pt x="4901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9" name="圖片 38">
              <a:extLst>
                <a:ext uri="{FF2B5EF4-FFF2-40B4-BE49-F238E27FC236}">
                  <a16:creationId xmlns:a16="http://schemas.microsoft.com/office/drawing/2014/main" id="{ECA7C7F7-9A8D-48AB-8EEE-8D3C3E43C15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13884" y="1527952"/>
              <a:ext cx="578977" cy="429092"/>
            </a:xfrm>
            <a:prstGeom prst="rect">
              <a:avLst/>
            </a:prstGeom>
          </p:spPr>
        </p:pic>
      </p:grpSp>
      <p:grpSp>
        <p:nvGrpSpPr>
          <p:cNvPr id="40" name="群組 39">
            <a:extLst>
              <a:ext uri="{FF2B5EF4-FFF2-40B4-BE49-F238E27FC236}">
                <a16:creationId xmlns:a16="http://schemas.microsoft.com/office/drawing/2014/main" id="{51F5F44E-C7C6-4076-8BEF-A3B9D061B3D0}"/>
              </a:ext>
            </a:extLst>
          </p:cNvPr>
          <p:cNvGrpSpPr/>
          <p:nvPr/>
        </p:nvGrpSpPr>
        <p:grpSpPr>
          <a:xfrm>
            <a:off x="7559634" y="1539275"/>
            <a:ext cx="589315" cy="429092"/>
            <a:chOff x="3703546" y="1527952"/>
            <a:chExt cx="589315" cy="429092"/>
          </a:xfrm>
        </p:grpSpPr>
        <p:sp>
          <p:nvSpPr>
            <p:cNvPr id="41" name="矩形 38">
              <a:extLst>
                <a:ext uri="{FF2B5EF4-FFF2-40B4-BE49-F238E27FC236}">
                  <a16:creationId xmlns:a16="http://schemas.microsoft.com/office/drawing/2014/main" id="{25EC55CA-9741-4176-96CC-AC2201D28DC3}"/>
                </a:ext>
              </a:extLst>
            </p:cNvPr>
            <p:cNvSpPr/>
            <p:nvPr/>
          </p:nvSpPr>
          <p:spPr>
            <a:xfrm rot="20963001">
              <a:off x="3703546" y="1641395"/>
              <a:ext cx="567431" cy="194974"/>
            </a:xfrm>
            <a:custGeom>
              <a:avLst/>
              <a:gdLst>
                <a:gd name="connsiteX0" fmla="*/ 0 w 564050"/>
                <a:gd name="connsiteY0" fmla="*/ 0 h 197702"/>
                <a:gd name="connsiteX1" fmla="*/ 564050 w 564050"/>
                <a:gd name="connsiteY1" fmla="*/ 0 h 197702"/>
                <a:gd name="connsiteX2" fmla="*/ 564050 w 564050"/>
                <a:gd name="connsiteY2" fmla="*/ 197702 h 197702"/>
                <a:gd name="connsiteX3" fmla="*/ 0 w 564050"/>
                <a:gd name="connsiteY3" fmla="*/ 197702 h 197702"/>
                <a:gd name="connsiteX4" fmla="*/ 0 w 564050"/>
                <a:gd name="connsiteY4" fmla="*/ 0 h 197702"/>
                <a:gd name="connsiteX0" fmla="*/ 0 w 564050"/>
                <a:gd name="connsiteY0" fmla="*/ 0 h 197702"/>
                <a:gd name="connsiteX1" fmla="*/ 564050 w 564050"/>
                <a:gd name="connsiteY1" fmla="*/ 0 h 197702"/>
                <a:gd name="connsiteX2" fmla="*/ 495655 w 564050"/>
                <a:gd name="connsiteY2" fmla="*/ 171961 h 197702"/>
                <a:gd name="connsiteX3" fmla="*/ 0 w 564050"/>
                <a:gd name="connsiteY3" fmla="*/ 197702 h 197702"/>
                <a:gd name="connsiteX4" fmla="*/ 0 w 564050"/>
                <a:gd name="connsiteY4" fmla="*/ 0 h 197702"/>
                <a:gd name="connsiteX0" fmla="*/ 1041 w 565091"/>
                <a:gd name="connsiteY0" fmla="*/ 0 h 180279"/>
                <a:gd name="connsiteX1" fmla="*/ 565091 w 565091"/>
                <a:gd name="connsiteY1" fmla="*/ 0 h 180279"/>
                <a:gd name="connsiteX2" fmla="*/ 496696 w 565091"/>
                <a:gd name="connsiteY2" fmla="*/ 171961 h 180279"/>
                <a:gd name="connsiteX3" fmla="*/ 0 w 565091"/>
                <a:gd name="connsiteY3" fmla="*/ 180279 h 180279"/>
                <a:gd name="connsiteX4" fmla="*/ 1041 w 565091"/>
                <a:gd name="connsiteY4" fmla="*/ 0 h 180279"/>
                <a:gd name="connsiteX0" fmla="*/ 49019 w 565091"/>
                <a:gd name="connsiteY0" fmla="*/ 0 h 194974"/>
                <a:gd name="connsiteX1" fmla="*/ 565091 w 565091"/>
                <a:gd name="connsiteY1" fmla="*/ 14695 h 194974"/>
                <a:gd name="connsiteX2" fmla="*/ 496696 w 565091"/>
                <a:gd name="connsiteY2" fmla="*/ 186656 h 194974"/>
                <a:gd name="connsiteX3" fmla="*/ 0 w 565091"/>
                <a:gd name="connsiteY3" fmla="*/ 194974 h 194974"/>
                <a:gd name="connsiteX4" fmla="*/ 49019 w 565091"/>
                <a:gd name="connsiteY4" fmla="*/ 0 h 194974"/>
                <a:gd name="connsiteX0" fmla="*/ 49019 w 567431"/>
                <a:gd name="connsiteY0" fmla="*/ 0 h 194974"/>
                <a:gd name="connsiteX1" fmla="*/ 567431 w 567431"/>
                <a:gd name="connsiteY1" fmla="*/ 2212 h 194974"/>
                <a:gd name="connsiteX2" fmla="*/ 496696 w 567431"/>
                <a:gd name="connsiteY2" fmla="*/ 186656 h 194974"/>
                <a:gd name="connsiteX3" fmla="*/ 0 w 567431"/>
                <a:gd name="connsiteY3" fmla="*/ 194974 h 194974"/>
                <a:gd name="connsiteX4" fmla="*/ 49019 w 567431"/>
                <a:gd name="connsiteY4" fmla="*/ 0 h 19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431" h="194974">
                  <a:moveTo>
                    <a:pt x="49019" y="0"/>
                  </a:moveTo>
                  <a:lnTo>
                    <a:pt x="567431" y="2212"/>
                  </a:lnTo>
                  <a:lnTo>
                    <a:pt x="496696" y="186656"/>
                  </a:lnTo>
                  <a:lnTo>
                    <a:pt x="0" y="194974"/>
                  </a:lnTo>
                  <a:lnTo>
                    <a:pt x="4901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42" name="圖片 41">
              <a:extLst>
                <a:ext uri="{FF2B5EF4-FFF2-40B4-BE49-F238E27FC236}">
                  <a16:creationId xmlns:a16="http://schemas.microsoft.com/office/drawing/2014/main" id="{F02D4B3D-4BF2-46E1-88BB-DAB1C9C3A7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13884" y="1527952"/>
              <a:ext cx="578977" cy="429092"/>
            </a:xfrm>
            <a:prstGeom prst="rect">
              <a:avLst/>
            </a:prstGeom>
          </p:spPr>
        </p:pic>
      </p:grpSp>
      <p:sp>
        <p:nvSpPr>
          <p:cNvPr id="52" name="矩形: 圓角化同側角落 51">
            <a:extLst>
              <a:ext uri="{FF2B5EF4-FFF2-40B4-BE49-F238E27FC236}">
                <a16:creationId xmlns:a16="http://schemas.microsoft.com/office/drawing/2014/main" id="{5CA549A5-6AF1-4A4A-9ABC-93E10B37F824}"/>
              </a:ext>
            </a:extLst>
          </p:cNvPr>
          <p:cNvSpPr/>
          <p:nvPr/>
        </p:nvSpPr>
        <p:spPr>
          <a:xfrm>
            <a:off x="522179" y="2935472"/>
            <a:ext cx="1473200" cy="454901"/>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53" name="矩形: 圓角化同側角落 52">
            <a:extLst>
              <a:ext uri="{FF2B5EF4-FFF2-40B4-BE49-F238E27FC236}">
                <a16:creationId xmlns:a16="http://schemas.microsoft.com/office/drawing/2014/main" id="{DEBCA38A-92BE-4E46-87F1-D20ED00940A7}"/>
              </a:ext>
            </a:extLst>
          </p:cNvPr>
          <p:cNvSpPr/>
          <p:nvPr/>
        </p:nvSpPr>
        <p:spPr>
          <a:xfrm>
            <a:off x="2063113" y="2944065"/>
            <a:ext cx="3141134" cy="454901"/>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54" name="矩形: 圓角化同側角落 53">
            <a:extLst>
              <a:ext uri="{FF2B5EF4-FFF2-40B4-BE49-F238E27FC236}">
                <a16:creationId xmlns:a16="http://schemas.microsoft.com/office/drawing/2014/main" id="{6062E1AF-2E7C-43DF-A37F-D6EA3F4FCC63}"/>
              </a:ext>
            </a:extLst>
          </p:cNvPr>
          <p:cNvSpPr/>
          <p:nvPr/>
        </p:nvSpPr>
        <p:spPr>
          <a:xfrm>
            <a:off x="5297382" y="2944066"/>
            <a:ext cx="3141134" cy="454901"/>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55" name="矩形: 圓角化同側角落 54">
            <a:extLst>
              <a:ext uri="{FF2B5EF4-FFF2-40B4-BE49-F238E27FC236}">
                <a16:creationId xmlns:a16="http://schemas.microsoft.com/office/drawing/2014/main" id="{DEA1ED3F-034A-4F97-BCC4-38873FC22AA1}"/>
              </a:ext>
            </a:extLst>
          </p:cNvPr>
          <p:cNvSpPr/>
          <p:nvPr/>
        </p:nvSpPr>
        <p:spPr>
          <a:xfrm>
            <a:off x="8537153" y="2935467"/>
            <a:ext cx="3141134" cy="454901"/>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aphicFrame>
        <p:nvGraphicFramePr>
          <p:cNvPr id="56" name="表格 3">
            <a:extLst>
              <a:ext uri="{FF2B5EF4-FFF2-40B4-BE49-F238E27FC236}">
                <a16:creationId xmlns:a16="http://schemas.microsoft.com/office/drawing/2014/main" id="{09386FF8-8D70-4722-B931-D6AEAAE2606D}"/>
              </a:ext>
            </a:extLst>
          </p:cNvPr>
          <p:cNvGraphicFramePr>
            <a:graphicFrameLocks noGrp="1"/>
          </p:cNvGraphicFramePr>
          <p:nvPr>
            <p:extLst>
              <p:ext uri="{D42A27DB-BD31-4B8C-83A1-F6EECF244321}">
                <p14:modId xmlns:p14="http://schemas.microsoft.com/office/powerpoint/2010/main" val="525734390"/>
              </p:ext>
            </p:extLst>
          </p:nvPr>
        </p:nvGraphicFramePr>
        <p:xfrm>
          <a:off x="522179" y="2994762"/>
          <a:ext cx="11147641" cy="3617701"/>
        </p:xfrm>
        <a:graphic>
          <a:graphicData uri="http://schemas.openxmlformats.org/drawingml/2006/table">
            <a:tbl>
              <a:tblPr firstRow="1" bandRow="1">
                <a:effectLst>
                  <a:outerShdw blurRad="431800" dist="215900" dir="4140000" algn="ctr" rotWithShape="0">
                    <a:srgbClr val="000000">
                      <a:alpha val="25000"/>
                    </a:srgbClr>
                  </a:outerShdw>
                </a:effectLst>
                <a:tableStyleId>{C083E6E3-FA7D-4D7B-A595-EF9225AFEA82}</a:tableStyleId>
              </a:tblPr>
              <a:tblGrid>
                <a:gridCol w="1409279">
                  <a:extLst>
                    <a:ext uri="{9D8B030D-6E8A-4147-A177-3AD203B41FA5}">
                      <a16:colId xmlns:a16="http://schemas.microsoft.com/office/drawing/2014/main" val="1888140025"/>
                    </a:ext>
                  </a:extLst>
                </a:gridCol>
                <a:gridCol w="3112997">
                  <a:extLst>
                    <a:ext uri="{9D8B030D-6E8A-4147-A177-3AD203B41FA5}">
                      <a16:colId xmlns:a16="http://schemas.microsoft.com/office/drawing/2014/main" val="3485480092"/>
                    </a:ext>
                  </a:extLst>
                </a:gridCol>
                <a:gridCol w="3354933">
                  <a:extLst>
                    <a:ext uri="{9D8B030D-6E8A-4147-A177-3AD203B41FA5}">
                      <a16:colId xmlns:a16="http://schemas.microsoft.com/office/drawing/2014/main" val="3836106865"/>
                    </a:ext>
                  </a:extLst>
                </a:gridCol>
                <a:gridCol w="3270432">
                  <a:extLst>
                    <a:ext uri="{9D8B030D-6E8A-4147-A177-3AD203B41FA5}">
                      <a16:colId xmlns:a16="http://schemas.microsoft.com/office/drawing/2014/main" val="3487548802"/>
                    </a:ext>
                  </a:extLst>
                </a:gridCol>
              </a:tblGrid>
              <a:tr h="318211">
                <a:tc>
                  <a:txBody>
                    <a:bodyPr/>
                    <a:lstStyle/>
                    <a:p>
                      <a:pPr algn="ctr" fontAlgn="ctr"/>
                      <a:r>
                        <a:rPr lang="en-US" sz="1450" b="1" i="0" u="none" strike="noStrike">
                          <a:solidFill>
                            <a:schemeClr val="bg1"/>
                          </a:solidFill>
                          <a:effectLst/>
                          <a:latin typeface="+mn-lt"/>
                          <a:ea typeface="+mn-ea"/>
                          <a:cs typeface="+mn-ea"/>
                          <a:sym typeface="+mn-lt"/>
                        </a:rPr>
                        <a:t>Model</a:t>
                      </a:r>
                    </a:p>
                  </a:txBody>
                  <a:tcPr marL="6350" marR="6350" marT="635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450" b="1" i="0" u="none" strike="noStrike">
                          <a:solidFill>
                            <a:schemeClr val="bg1"/>
                          </a:solidFill>
                          <a:effectLst/>
                          <a:latin typeface="+mn-lt"/>
                          <a:ea typeface="+mn-ea"/>
                          <a:cs typeface="+mn-ea"/>
                          <a:sym typeface="+mn-lt"/>
                        </a:rPr>
                        <a:t>TS-864eU</a:t>
                      </a:r>
                    </a:p>
                  </a:txBody>
                  <a:tcPr marL="6350" marR="6350" marT="635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450" b="1" i="0" u="none" strike="noStrike">
                          <a:solidFill>
                            <a:schemeClr val="bg1"/>
                          </a:solidFill>
                          <a:effectLst/>
                          <a:latin typeface="+mn-lt"/>
                          <a:ea typeface="+mn-ea"/>
                          <a:cs typeface="+mn-ea"/>
                          <a:sym typeface="+mn-lt"/>
                        </a:rPr>
                        <a:t>TS-864eU-RP</a:t>
                      </a:r>
                    </a:p>
                  </a:txBody>
                  <a:tcPr marL="6350" marR="6350" marT="6350" marB="0" anchor="ctr">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450" b="1" i="0" u="none" strike="noStrike">
                          <a:solidFill>
                            <a:schemeClr val="bg1"/>
                          </a:solidFill>
                          <a:effectLst/>
                          <a:latin typeface="+mn-lt"/>
                          <a:ea typeface="+mn-ea"/>
                          <a:cs typeface="+mn-ea"/>
                          <a:sym typeface="+mn-lt"/>
                        </a:rPr>
                        <a:t>TS-853DU-RP</a:t>
                      </a:r>
                    </a:p>
                  </a:txBody>
                  <a:tcPr marL="6350" marR="6350" marT="6350" marB="0" anchor="ctr">
                    <a:lnL w="1270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24721259"/>
                  </a:ext>
                </a:extLst>
              </a:tr>
              <a:tr h="383152">
                <a:tc>
                  <a:txBody>
                    <a:bodyPr/>
                    <a:lstStyle/>
                    <a:p>
                      <a:pPr algn="ctr" fontAlgn="ctr"/>
                      <a:r>
                        <a:rPr lang="en-US" sz="1250" b="0" i="0" u="none" strike="noStrike">
                          <a:solidFill>
                            <a:srgbClr val="000000"/>
                          </a:solidFill>
                          <a:effectLst/>
                          <a:latin typeface="+mn-lt"/>
                          <a:ea typeface="+mn-ea"/>
                          <a:cs typeface="+mn-ea"/>
                          <a:sym typeface="+mn-lt"/>
                        </a:rPr>
                        <a:t>Depth</a:t>
                      </a:r>
                    </a:p>
                  </a:txBody>
                  <a:tcPr marL="6350" marR="6350" marT="6350" marB="0" anchor="ct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pPr algn="ctr" fontAlgn="ctr"/>
                      <a:r>
                        <a:rPr lang="en-US" altLang="zh-TW" sz="1250" b="0" i="0" u="none" strike="noStrike" dirty="0">
                          <a:solidFill>
                            <a:srgbClr val="8A0000"/>
                          </a:solidFill>
                          <a:effectLst/>
                          <a:latin typeface="+mn-lt"/>
                          <a:ea typeface="+mn-ea"/>
                          <a:cs typeface="+mn-ea"/>
                          <a:sym typeface="+mn-lt"/>
                        </a:rPr>
                        <a:t>297.4</a:t>
                      </a:r>
                      <a:r>
                        <a:rPr lang="en-US" sz="1250" b="0" i="0" u="none" strike="noStrike" dirty="0">
                          <a:solidFill>
                            <a:srgbClr val="8A0000"/>
                          </a:solidFill>
                          <a:effectLst/>
                          <a:latin typeface="+mn-lt"/>
                          <a:ea typeface="+mn-ea"/>
                          <a:cs typeface="+mn-ea"/>
                          <a:sym typeface="+mn-lt"/>
                        </a:rPr>
                        <a:t> mm</a:t>
                      </a:r>
                    </a:p>
                  </a:txBody>
                  <a:tcPr marL="6350" marR="6350" marT="6350" marB="0" anchor="ct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pPr algn="ctr" fontAlgn="ctr"/>
                      <a:r>
                        <a:rPr lang="en-US" altLang="zh-TW" sz="1250" b="0" i="0" u="none" strike="noStrike" dirty="0">
                          <a:solidFill>
                            <a:srgbClr val="8A0000"/>
                          </a:solidFill>
                          <a:effectLst/>
                          <a:latin typeface="+mn-lt"/>
                          <a:ea typeface="+mn-ea"/>
                          <a:cs typeface="+mn-ea"/>
                          <a:sym typeface="+mn-lt"/>
                        </a:rPr>
                        <a:t>297.4</a:t>
                      </a:r>
                      <a:r>
                        <a:rPr lang="en-US" sz="1250" b="0" i="0" u="none" strike="noStrike" dirty="0">
                          <a:solidFill>
                            <a:srgbClr val="8A0000"/>
                          </a:solidFill>
                          <a:effectLst/>
                          <a:latin typeface="+mn-lt"/>
                          <a:ea typeface="+mn-ea"/>
                          <a:cs typeface="+mn-ea"/>
                          <a:sym typeface="+mn-lt"/>
                        </a:rPr>
                        <a:t> mm</a:t>
                      </a:r>
                    </a:p>
                  </a:txBody>
                  <a:tcPr marL="6350" marR="6350" marT="6350" marB="0" anchor="ctr">
                    <a:lnL>
                      <a:noFill/>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chemeClr val="bg1"/>
                    </a:solidFill>
                  </a:tcPr>
                </a:tc>
                <a:tc>
                  <a:txBody>
                    <a:bodyPr/>
                    <a:lstStyle/>
                    <a:p>
                      <a:pPr algn="ctr" fontAlgn="ctr"/>
                      <a:r>
                        <a:rPr lang="en-US" sz="1250" b="0" i="0" u="none" strike="noStrike">
                          <a:solidFill>
                            <a:srgbClr val="000000"/>
                          </a:solidFill>
                          <a:effectLst/>
                          <a:latin typeface="+mn-lt"/>
                          <a:ea typeface="+mn-ea"/>
                          <a:cs typeface="+mn-ea"/>
                          <a:sym typeface="+mn-lt"/>
                        </a:rPr>
                        <a:t>423.8 mm</a:t>
                      </a:r>
                    </a:p>
                  </a:txBody>
                  <a:tcPr marL="6350" marR="6350" marT="6350" marB="0" anchor="ctr">
                    <a:lnL w="12700" cap="flat" cmpd="sng" algn="ctr">
                      <a:no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8465814"/>
                  </a:ext>
                </a:extLst>
              </a:tr>
              <a:tr h="383152">
                <a:tc>
                  <a:txBody>
                    <a:bodyPr/>
                    <a:lstStyle/>
                    <a:p>
                      <a:pPr algn="ctr" fontAlgn="ctr"/>
                      <a:r>
                        <a:rPr lang="en-US" sz="1250" b="0" i="0" u="none" strike="noStrike">
                          <a:solidFill>
                            <a:srgbClr val="000000"/>
                          </a:solidFill>
                          <a:effectLst/>
                          <a:latin typeface="+mn-lt"/>
                          <a:ea typeface="+mn-ea"/>
                          <a:cs typeface="+mn-ea"/>
                          <a:sym typeface="+mn-lt"/>
                        </a:rPr>
                        <a:t>CPU</a:t>
                      </a:r>
                    </a:p>
                  </a:txBody>
                  <a:tcPr marL="6350" marR="6350" marT="6350" marB="0" anchor="ctr">
                    <a:lnL>
                      <a:noFill/>
                    </a:lnL>
                    <a:lnR>
                      <a:noFill/>
                    </a:lnR>
                    <a:lnT w="12700" cmpd="sng">
                      <a:noFill/>
                    </a:lnT>
                    <a:lnB>
                      <a:noFill/>
                    </a:lnB>
                    <a:lnTlToBr w="12700" cmpd="sng">
                      <a:noFill/>
                      <a:prstDash val="solid"/>
                    </a:lnTlToBr>
                    <a:lnBlToTr w="12700" cmpd="sng">
                      <a:noFill/>
                      <a:prstDash val="solid"/>
                    </a:lnBlToTr>
                    <a:solidFill>
                      <a:srgbClr val="F6F6F8"/>
                    </a:solidFill>
                  </a:tcPr>
                </a:tc>
                <a:tc>
                  <a:txBody>
                    <a:bodyPr/>
                    <a:lstStyle/>
                    <a:p>
                      <a:pPr algn="ctr" fontAlgn="ctr"/>
                      <a:r>
                        <a:rPr lang="en-US" sz="1250" b="0" i="0" u="none" strike="noStrike">
                          <a:solidFill>
                            <a:srgbClr val="000000"/>
                          </a:solidFill>
                          <a:effectLst/>
                          <a:latin typeface="+mn-lt"/>
                          <a:ea typeface="+mn-ea"/>
                          <a:cs typeface="+mn-ea"/>
                          <a:sym typeface="+mn-lt"/>
                        </a:rPr>
                        <a:t>Intel® Celeron® N5105/N5095</a:t>
                      </a:r>
                    </a:p>
                  </a:txBody>
                  <a:tcPr marL="6350" marR="6350" marT="6350" marB="0" anchor="ctr">
                    <a:lnL>
                      <a:noFill/>
                    </a:lnL>
                    <a:lnR>
                      <a:noFill/>
                    </a:lnR>
                    <a:lnT w="12700" cmpd="sng">
                      <a:noFill/>
                    </a:lnT>
                    <a:lnB>
                      <a:noFill/>
                    </a:lnB>
                    <a:lnTlToBr w="12700" cmpd="sng">
                      <a:noFill/>
                      <a:prstDash val="solid"/>
                    </a:lnTlToBr>
                    <a:lnBlToTr w="12700" cmpd="sng">
                      <a:noFill/>
                      <a:prstDash val="solid"/>
                    </a:lnBlToTr>
                    <a:solidFill>
                      <a:srgbClr val="F6F6F8"/>
                    </a:solidFill>
                  </a:tcPr>
                </a:tc>
                <a:tc>
                  <a:txBody>
                    <a:bodyPr/>
                    <a:lstStyle/>
                    <a:p>
                      <a:pPr algn="ctr" fontAlgn="ctr"/>
                      <a:r>
                        <a:rPr lang="en-US" sz="1250" b="0" i="0" u="none" strike="noStrike">
                          <a:solidFill>
                            <a:srgbClr val="000000"/>
                          </a:solidFill>
                          <a:effectLst/>
                          <a:latin typeface="+mn-lt"/>
                          <a:ea typeface="+mn-ea"/>
                          <a:cs typeface="+mn-ea"/>
                          <a:sym typeface="+mn-lt"/>
                        </a:rPr>
                        <a:t>Intel® Celeron® N5105/N5095</a:t>
                      </a:r>
                    </a:p>
                  </a:txBody>
                  <a:tcPr marL="6350" marR="6350" marT="6350" marB="0" anchor="ctr">
                    <a:lnL>
                      <a:noFill/>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F6F6F8"/>
                    </a:solidFill>
                  </a:tcPr>
                </a:tc>
                <a:tc>
                  <a:txBody>
                    <a:bodyPr/>
                    <a:lstStyle/>
                    <a:p>
                      <a:pPr algn="ctr" fontAlgn="ctr"/>
                      <a:r>
                        <a:rPr lang="en-US" sz="1250" b="0" i="0" u="none" strike="noStrike">
                          <a:solidFill>
                            <a:srgbClr val="000000"/>
                          </a:solidFill>
                          <a:effectLst/>
                          <a:latin typeface="+mn-lt"/>
                          <a:ea typeface="+mn-ea"/>
                          <a:cs typeface="+mn-ea"/>
                          <a:sym typeface="+mn-lt"/>
                        </a:rPr>
                        <a:t>Intel® Celeron® J4125</a:t>
                      </a:r>
                    </a:p>
                  </a:txBody>
                  <a:tcPr marL="6350" marR="6350" marT="6350" marB="0" anchor="ctr">
                    <a:lnL w="12700" cap="flat" cmpd="sng" algn="ctr">
                      <a:no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F6F6F8"/>
                    </a:solidFill>
                  </a:tcPr>
                </a:tc>
                <a:extLst>
                  <a:ext uri="{0D108BD9-81ED-4DB2-BD59-A6C34878D82A}">
                    <a16:rowId xmlns:a16="http://schemas.microsoft.com/office/drawing/2014/main" val="3905970114"/>
                  </a:ext>
                </a:extLst>
              </a:tr>
              <a:tr h="343963">
                <a:tc>
                  <a:txBody>
                    <a:bodyPr/>
                    <a:lstStyle/>
                    <a:p>
                      <a:pPr algn="ctr" fontAlgn="ctr"/>
                      <a:r>
                        <a:rPr lang="en-US" sz="1250" b="0" i="0" u="none" strike="noStrike">
                          <a:solidFill>
                            <a:srgbClr val="000000"/>
                          </a:solidFill>
                          <a:effectLst/>
                          <a:latin typeface="+mn-lt"/>
                          <a:ea typeface="+mn-ea"/>
                          <a:cs typeface="+mn-ea"/>
                          <a:sym typeface="+mn-lt"/>
                        </a:rPr>
                        <a:t>Memory</a:t>
                      </a:r>
                    </a:p>
                  </a:txBody>
                  <a:tcPr marL="6350" marR="6350" marT="635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ctr"/>
                      <a:r>
                        <a:rPr lang="de-DE" sz="1250" b="0" i="0" u="none" strike="noStrike">
                          <a:solidFill>
                            <a:srgbClr val="000000"/>
                          </a:solidFill>
                          <a:effectLst/>
                          <a:latin typeface="+mn-lt"/>
                          <a:ea typeface="+mn-ea"/>
                          <a:cs typeface="+mn-ea"/>
                          <a:sym typeface="+mn-lt"/>
                        </a:rPr>
                        <a:t>4 GB SO-DIMM DDR4 (1 x 4 GB) </a:t>
                      </a:r>
                    </a:p>
                  </a:txBody>
                  <a:tcPr marL="6350" marR="6350" marT="635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ctr"/>
                      <a:r>
                        <a:rPr lang="de-DE" sz="1250" b="0" i="0" u="none" strike="noStrike">
                          <a:solidFill>
                            <a:srgbClr val="000000"/>
                          </a:solidFill>
                          <a:effectLst/>
                          <a:latin typeface="+mn-lt"/>
                          <a:ea typeface="+mn-ea"/>
                          <a:cs typeface="+mn-ea"/>
                          <a:sym typeface="+mn-lt"/>
                        </a:rPr>
                        <a:t>4 GB SO-DIMM DDR4 (1 x 4 GB) </a:t>
                      </a:r>
                    </a:p>
                  </a:txBody>
                  <a:tcPr marL="6350" marR="6350" marT="635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algn="ctr" fontAlgn="ctr"/>
                      <a:r>
                        <a:rPr lang="de-DE" sz="1250" b="0" i="0" u="none" strike="noStrike">
                          <a:solidFill>
                            <a:srgbClr val="000000"/>
                          </a:solidFill>
                          <a:effectLst/>
                          <a:latin typeface="+mn-lt"/>
                          <a:ea typeface="+mn-ea"/>
                          <a:cs typeface="+mn-ea"/>
                          <a:sym typeface="+mn-lt"/>
                        </a:rPr>
                        <a:t>4 GB SO-DIMM DDR4 (1 x 4 GB) </a:t>
                      </a: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640961"/>
                  </a:ext>
                </a:extLst>
              </a:tr>
              <a:tr h="368381">
                <a:tc>
                  <a:txBody>
                    <a:bodyPr/>
                    <a:lstStyle/>
                    <a:p>
                      <a:pPr algn="ctr" fontAlgn="ctr"/>
                      <a:r>
                        <a:rPr lang="en-US" sz="1250" b="0" i="0" u="none" strike="noStrike">
                          <a:solidFill>
                            <a:srgbClr val="000000"/>
                          </a:solidFill>
                          <a:effectLst/>
                          <a:latin typeface="+mn-lt"/>
                          <a:ea typeface="+mn-ea"/>
                          <a:cs typeface="+mn-ea"/>
                          <a:sym typeface="+mn-lt"/>
                        </a:rPr>
                        <a:t>Max memory</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F6F6F8"/>
                    </a:solidFill>
                  </a:tcPr>
                </a:tc>
                <a:tc>
                  <a:txBody>
                    <a:bodyPr/>
                    <a:lstStyle/>
                    <a:p>
                      <a:pPr algn="ctr" fontAlgn="ctr"/>
                      <a:r>
                        <a:rPr lang="en-US" sz="1250" b="0" i="0" u="none" strike="noStrike">
                          <a:solidFill>
                            <a:srgbClr val="000000"/>
                          </a:solidFill>
                          <a:effectLst/>
                          <a:latin typeface="+mn-lt"/>
                          <a:ea typeface="+mn-ea"/>
                          <a:cs typeface="+mn-ea"/>
                          <a:sym typeface="+mn-lt"/>
                        </a:rPr>
                        <a:t>16 GB (2 x 8 GB) </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F6F6F8"/>
                    </a:solidFill>
                  </a:tcPr>
                </a:tc>
                <a:tc>
                  <a:txBody>
                    <a:bodyPr/>
                    <a:lstStyle/>
                    <a:p>
                      <a:pPr algn="ctr" fontAlgn="ctr"/>
                      <a:r>
                        <a:rPr lang="en-US" sz="1250" b="0" i="0" u="none" strike="noStrike">
                          <a:solidFill>
                            <a:srgbClr val="000000"/>
                          </a:solidFill>
                          <a:effectLst/>
                          <a:latin typeface="+mn-lt"/>
                          <a:ea typeface="+mn-ea"/>
                          <a:cs typeface="+mn-ea"/>
                          <a:sym typeface="+mn-lt"/>
                        </a:rPr>
                        <a:t>16 GB (2 x 8 GB) </a:t>
                      </a:r>
                    </a:p>
                  </a:txBody>
                  <a:tcPr marL="6350" marR="6350" marT="635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6F6F8"/>
                    </a:solidFill>
                  </a:tcPr>
                </a:tc>
                <a:tc>
                  <a:txBody>
                    <a:bodyPr/>
                    <a:lstStyle/>
                    <a:p>
                      <a:pPr algn="ctr" fontAlgn="ctr"/>
                      <a:r>
                        <a:rPr lang="en-US" sz="1250" b="0" i="0" u="none" strike="noStrike">
                          <a:solidFill>
                            <a:srgbClr val="000000"/>
                          </a:solidFill>
                          <a:effectLst/>
                          <a:latin typeface="+mn-lt"/>
                          <a:ea typeface="+mn-ea"/>
                          <a:cs typeface="+mn-ea"/>
                          <a:sym typeface="+mn-lt"/>
                        </a:rPr>
                        <a:t>8 GB (2 x 4 GB) </a:t>
                      </a: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6F6F8"/>
                    </a:solidFill>
                  </a:tcPr>
                </a:tc>
                <a:extLst>
                  <a:ext uri="{0D108BD9-81ED-4DB2-BD59-A6C34878D82A}">
                    <a16:rowId xmlns:a16="http://schemas.microsoft.com/office/drawing/2014/main" val="1279692159"/>
                  </a:ext>
                </a:extLst>
              </a:tr>
              <a:tr h="368381">
                <a:tc>
                  <a:txBody>
                    <a:bodyPr/>
                    <a:lstStyle/>
                    <a:p>
                      <a:pPr algn="ctr" fontAlgn="ctr"/>
                      <a:r>
                        <a:rPr lang="en-US" sz="1250" b="0" i="0" u="none" strike="noStrike">
                          <a:solidFill>
                            <a:srgbClr val="000000"/>
                          </a:solidFill>
                          <a:effectLst/>
                          <a:latin typeface="+mn-lt"/>
                          <a:ea typeface="+mn-ea"/>
                          <a:cs typeface="+mn-ea"/>
                          <a:sym typeface="+mn-lt"/>
                        </a:rPr>
                        <a:t>Ethernet ports</a:t>
                      </a: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sv-SE" sz="1250" b="0" i="0" u="none" strike="noStrike">
                          <a:solidFill>
                            <a:srgbClr val="000000"/>
                          </a:solidFill>
                          <a:effectLst/>
                          <a:latin typeface="+mn-lt"/>
                          <a:ea typeface="+mn-ea"/>
                          <a:cs typeface="+mn-ea"/>
                          <a:sym typeface="+mn-lt"/>
                        </a:rPr>
                        <a:t>2 x 2.5G/1G/100M​ RJ45</a:t>
                      </a: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sv-SE" sz="1250" b="0" i="0" u="none" strike="noStrike">
                          <a:solidFill>
                            <a:srgbClr val="000000"/>
                          </a:solidFill>
                          <a:effectLst/>
                          <a:latin typeface="+mn-lt"/>
                          <a:ea typeface="+mn-ea"/>
                          <a:cs typeface="+mn-ea"/>
                          <a:sym typeface="+mn-lt"/>
                        </a:rPr>
                        <a:t>2 x 2.5G/1G/100M​ RJ45</a:t>
                      </a:r>
                    </a:p>
                  </a:txBody>
                  <a:tcPr marL="6350" marR="6350" marT="6350" marB="0" anchor="ctr">
                    <a:lnL>
                      <a:noFill/>
                    </a:lnL>
                    <a:lnR w="12700" cap="flat" cmpd="sng" algn="ctr">
                      <a:noFill/>
                      <a:prstDash val="solid"/>
                      <a:round/>
                      <a:headEnd type="none" w="med" len="med"/>
                      <a:tailEnd type="none" w="med" len="med"/>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sv-SE" sz="1250" b="0" i="0" u="none" strike="noStrike">
                          <a:solidFill>
                            <a:srgbClr val="000000"/>
                          </a:solidFill>
                          <a:effectLst/>
                          <a:latin typeface="+mn-lt"/>
                          <a:ea typeface="+mn-ea"/>
                          <a:cs typeface="+mn-ea"/>
                          <a:sym typeface="+mn-lt"/>
                        </a:rPr>
                        <a:t>2 x 2.5G/1G/100M​ RJ45</a:t>
                      </a:r>
                    </a:p>
                  </a:txBody>
                  <a:tcPr marL="6350" marR="6350" marT="6350" marB="0" anchor="ctr">
                    <a:lnL w="12700" cap="flat" cmpd="sng" algn="ctr">
                      <a:no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4854569"/>
                  </a:ext>
                </a:extLst>
              </a:tr>
              <a:tr h="368381">
                <a:tc>
                  <a:txBody>
                    <a:bodyPr/>
                    <a:lstStyle/>
                    <a:p>
                      <a:pPr algn="ctr" fontAlgn="ctr"/>
                      <a:r>
                        <a:rPr lang="en-US" sz="1250" b="0" i="0" u="none" strike="noStrike">
                          <a:solidFill>
                            <a:srgbClr val="000000"/>
                          </a:solidFill>
                          <a:effectLst/>
                          <a:latin typeface="+mn-lt"/>
                          <a:ea typeface="+mn-ea"/>
                          <a:cs typeface="+mn-ea"/>
                          <a:sym typeface="+mn-lt"/>
                        </a:rPr>
                        <a:t>HDMI output</a:t>
                      </a: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rgbClr val="F6F6F8"/>
                    </a:solidFill>
                  </a:tcPr>
                </a:tc>
                <a:tc>
                  <a:txBody>
                    <a:bodyPr/>
                    <a:lstStyle/>
                    <a:p>
                      <a:pPr algn="ctr" fontAlgn="ctr"/>
                      <a:r>
                        <a:rPr lang="en-US" sz="1250" b="0" i="0" u="none" strike="noStrike">
                          <a:solidFill>
                            <a:srgbClr val="000000"/>
                          </a:solidFill>
                          <a:effectLst/>
                          <a:latin typeface="+mn-lt"/>
                          <a:ea typeface="+mn-ea"/>
                          <a:cs typeface="+mn-ea"/>
                          <a:sym typeface="+mn-lt"/>
                        </a:rPr>
                        <a:t>1 x HDMI 1.4b </a:t>
                      </a: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rgbClr val="F6F6F8"/>
                    </a:solidFill>
                  </a:tcPr>
                </a:tc>
                <a:tc>
                  <a:txBody>
                    <a:bodyPr/>
                    <a:lstStyle/>
                    <a:p>
                      <a:pPr algn="ctr" fontAlgn="ctr"/>
                      <a:r>
                        <a:rPr lang="en-US" sz="1250" b="0" i="0" u="none" strike="noStrike">
                          <a:solidFill>
                            <a:srgbClr val="000000"/>
                          </a:solidFill>
                          <a:effectLst/>
                          <a:latin typeface="+mn-lt"/>
                          <a:ea typeface="+mn-ea"/>
                          <a:cs typeface="+mn-ea"/>
                          <a:sym typeface="+mn-lt"/>
                        </a:rPr>
                        <a:t>1 x HDMI 1.4b </a:t>
                      </a:r>
                    </a:p>
                  </a:txBody>
                  <a:tcPr marL="6350" marR="6350" marT="6350" marB="0" anchor="ctr">
                    <a:lnL>
                      <a:noFill/>
                    </a:lnL>
                    <a:lnR w="12700" cap="flat" cmpd="sng" algn="ctr">
                      <a:noFill/>
                      <a:prstDash val="solid"/>
                      <a:round/>
                      <a:headEnd type="none" w="med" len="med"/>
                      <a:tailEnd type="none" w="med" len="med"/>
                    </a:lnR>
                    <a:lnT>
                      <a:noFill/>
                    </a:lnT>
                    <a:lnB w="12700" cmpd="sng">
                      <a:noFill/>
                    </a:lnB>
                    <a:lnTlToBr w="12700" cmpd="sng">
                      <a:noFill/>
                      <a:prstDash val="solid"/>
                    </a:lnTlToBr>
                    <a:lnBlToTr w="12700" cmpd="sng">
                      <a:noFill/>
                      <a:prstDash val="solid"/>
                    </a:lnBlToTr>
                    <a:solidFill>
                      <a:srgbClr val="F6F6F8"/>
                    </a:solidFill>
                  </a:tcPr>
                </a:tc>
                <a:tc>
                  <a:txBody>
                    <a:bodyPr/>
                    <a:lstStyle/>
                    <a:p>
                      <a:pPr algn="ctr" fontAlgn="ctr"/>
                      <a:r>
                        <a:rPr lang="en-US" sz="1250" b="0" i="0" u="none" strike="noStrike">
                          <a:solidFill>
                            <a:srgbClr val="000000"/>
                          </a:solidFill>
                          <a:effectLst/>
                          <a:latin typeface="+mn-lt"/>
                          <a:ea typeface="+mn-ea"/>
                          <a:cs typeface="+mn-ea"/>
                          <a:sym typeface="+mn-lt"/>
                        </a:rPr>
                        <a:t>1 x HDMI 1.4b </a:t>
                      </a:r>
                    </a:p>
                  </a:txBody>
                  <a:tcPr marL="6350" marR="6350" marT="6350" marB="0" anchor="ctr">
                    <a:lnL w="12700" cap="flat" cmpd="sng" algn="ctr">
                      <a:no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solidFill>
                      <a:srgbClr val="F6F6F8"/>
                    </a:solidFill>
                  </a:tcPr>
                </a:tc>
                <a:extLst>
                  <a:ext uri="{0D108BD9-81ED-4DB2-BD59-A6C34878D82A}">
                    <a16:rowId xmlns:a16="http://schemas.microsoft.com/office/drawing/2014/main" val="3022142105"/>
                  </a:ext>
                </a:extLst>
              </a:tr>
              <a:tr h="347318">
                <a:tc>
                  <a:txBody>
                    <a:bodyPr/>
                    <a:lstStyle/>
                    <a:p>
                      <a:pPr algn="ctr" fontAlgn="ctr"/>
                      <a:r>
                        <a:rPr lang="en-US" sz="1250" b="0" i="0" u="none" strike="noStrike">
                          <a:solidFill>
                            <a:srgbClr val="000000"/>
                          </a:solidFill>
                          <a:effectLst/>
                          <a:latin typeface="+mn-lt"/>
                          <a:ea typeface="+mn-ea"/>
                          <a:cs typeface="+mn-ea"/>
                          <a:sym typeface="+mn-lt"/>
                        </a:rPr>
                        <a:t>M.2 slots</a:t>
                      </a: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250" b="0" i="0" u="none" strike="noStrike" dirty="0">
                          <a:solidFill>
                            <a:srgbClr val="000000"/>
                          </a:solidFill>
                          <a:effectLst/>
                          <a:latin typeface="+mn-lt"/>
                          <a:ea typeface="+mn-ea"/>
                          <a:cs typeface="+mn-ea"/>
                          <a:sym typeface="+mn-lt"/>
                        </a:rPr>
                        <a:t>NA</a:t>
                      </a: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250" b="0" i="0" u="none" strike="noStrike">
                          <a:solidFill>
                            <a:srgbClr val="000000"/>
                          </a:solidFill>
                          <a:effectLst/>
                          <a:latin typeface="+mn-lt"/>
                          <a:ea typeface="+mn-ea"/>
                          <a:cs typeface="+mn-ea"/>
                          <a:sym typeface="+mn-lt"/>
                        </a:rPr>
                        <a:t>NA</a:t>
                      </a:r>
                    </a:p>
                  </a:txBody>
                  <a:tcPr marL="6350" marR="6350" marT="6350" marB="0" anchor="ctr">
                    <a:lnL>
                      <a:noFill/>
                    </a:lnL>
                    <a:lnR w="12700" cap="flat" cmpd="sng" algn="ctr">
                      <a:noFill/>
                      <a:prstDash val="solid"/>
                      <a:round/>
                      <a:headEnd type="none" w="med" len="med"/>
                      <a:tailEnd type="none" w="med" len="med"/>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250" b="0" i="0" u="none" strike="noStrike">
                          <a:solidFill>
                            <a:srgbClr val="000000"/>
                          </a:solidFill>
                          <a:effectLst/>
                          <a:latin typeface="+mn-lt"/>
                          <a:ea typeface="+mn-ea"/>
                          <a:cs typeface="+mn-ea"/>
                          <a:sym typeface="+mn-lt"/>
                        </a:rPr>
                        <a:t>NA</a:t>
                      </a:r>
                    </a:p>
                  </a:txBody>
                  <a:tcPr marL="6350" marR="6350" marT="6350" marB="0" anchor="ctr">
                    <a:lnL w="12700" cap="flat" cmpd="sng" algn="ctr">
                      <a:no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8749300"/>
                  </a:ext>
                </a:extLst>
              </a:tr>
              <a:tr h="368381">
                <a:tc>
                  <a:txBody>
                    <a:bodyPr/>
                    <a:lstStyle/>
                    <a:p>
                      <a:pPr algn="ctr" fontAlgn="ctr"/>
                      <a:r>
                        <a:rPr lang="en-US" sz="1250" b="0" i="0" u="none" strike="noStrike" dirty="0">
                          <a:solidFill>
                            <a:srgbClr val="000000"/>
                          </a:solidFill>
                          <a:effectLst/>
                          <a:latin typeface="+mn-lt"/>
                          <a:ea typeface="+mn-ea"/>
                          <a:cs typeface="+mn-ea"/>
                          <a:sym typeface="+mn-lt"/>
                        </a:rPr>
                        <a:t>PCIe Slot</a:t>
                      </a: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rgbClr val="F6F6F8"/>
                    </a:solidFill>
                  </a:tcPr>
                </a:tc>
                <a:tc>
                  <a:txBody>
                    <a:bodyPr/>
                    <a:lstStyle/>
                    <a:p>
                      <a:pPr algn="ctr" fontAlgn="ctr"/>
                      <a:r>
                        <a:rPr lang="en-US" sz="1250" b="0" i="0" u="none" strike="noStrike" dirty="0">
                          <a:solidFill>
                            <a:srgbClr val="000000"/>
                          </a:solidFill>
                          <a:effectLst/>
                          <a:latin typeface="+mn-lt"/>
                          <a:ea typeface="+mn-ea"/>
                          <a:cs typeface="+mn-ea"/>
                          <a:sym typeface="+mn-lt"/>
                        </a:rPr>
                        <a:t>PCIe Gen 3 x2</a:t>
                      </a: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rgbClr val="F6F6F8"/>
                    </a:solidFill>
                  </a:tcPr>
                </a:tc>
                <a:tc>
                  <a:txBody>
                    <a:bodyPr/>
                    <a:lstStyle/>
                    <a:p>
                      <a:pPr algn="ctr" fontAlgn="ctr"/>
                      <a:r>
                        <a:rPr lang="en-US" sz="1250" b="0" i="0" u="none" strike="noStrike" dirty="0">
                          <a:solidFill>
                            <a:srgbClr val="000000"/>
                          </a:solidFill>
                          <a:effectLst/>
                          <a:latin typeface="+mn-lt"/>
                          <a:ea typeface="+mn-ea"/>
                          <a:cs typeface="+mn-ea"/>
                          <a:sym typeface="+mn-lt"/>
                        </a:rPr>
                        <a:t>PCIe Gen 3 x2</a:t>
                      </a:r>
                    </a:p>
                  </a:txBody>
                  <a:tcPr marL="6350" marR="6350" marT="6350" marB="0" anchor="ctr">
                    <a:lnL>
                      <a:noFill/>
                    </a:lnL>
                    <a:lnR w="12700" cap="flat" cmpd="sng" algn="ctr">
                      <a:noFill/>
                      <a:prstDash val="solid"/>
                      <a:round/>
                      <a:headEnd type="none" w="med" len="med"/>
                      <a:tailEnd type="none" w="med" len="med"/>
                    </a:lnR>
                    <a:lnT>
                      <a:noFill/>
                    </a:lnT>
                    <a:lnB w="12700" cmpd="sng">
                      <a:noFill/>
                    </a:lnB>
                    <a:lnTlToBr w="12700" cmpd="sng">
                      <a:noFill/>
                      <a:prstDash val="solid"/>
                    </a:lnTlToBr>
                    <a:lnBlToTr w="12700" cmpd="sng">
                      <a:noFill/>
                      <a:prstDash val="solid"/>
                    </a:lnBlToTr>
                    <a:solidFill>
                      <a:srgbClr val="F6F6F8"/>
                    </a:solidFill>
                  </a:tcPr>
                </a:tc>
                <a:tc>
                  <a:txBody>
                    <a:bodyPr/>
                    <a:lstStyle/>
                    <a:p>
                      <a:pPr algn="ctr" fontAlgn="ctr"/>
                      <a:r>
                        <a:rPr lang="en-US" sz="1250" b="0" i="0" u="none" strike="noStrike" dirty="0">
                          <a:solidFill>
                            <a:srgbClr val="000000"/>
                          </a:solidFill>
                          <a:effectLst/>
                          <a:latin typeface="+mn-lt"/>
                          <a:ea typeface="+mn-ea"/>
                          <a:cs typeface="+mn-ea"/>
                          <a:sym typeface="+mn-lt"/>
                        </a:rPr>
                        <a:t>PCIe Gen 2 x2</a:t>
                      </a:r>
                    </a:p>
                  </a:txBody>
                  <a:tcPr marL="6350" marR="6350" marT="6350" marB="0" anchor="ctr">
                    <a:lnL w="12700" cap="flat" cmpd="sng" algn="ctr">
                      <a:no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solidFill>
                      <a:srgbClr val="F6F6F8"/>
                    </a:solidFill>
                  </a:tcPr>
                </a:tc>
                <a:extLst>
                  <a:ext uri="{0D108BD9-81ED-4DB2-BD59-A6C34878D82A}">
                    <a16:rowId xmlns:a16="http://schemas.microsoft.com/office/drawing/2014/main" val="3405741632"/>
                  </a:ext>
                </a:extLst>
              </a:tr>
              <a:tr h="368381">
                <a:tc>
                  <a:txBody>
                    <a:bodyPr/>
                    <a:lstStyle/>
                    <a:p>
                      <a:pPr algn="ctr" fontAlgn="ctr"/>
                      <a:r>
                        <a:rPr lang="en-US" altLang="zh-TW" sz="1250" b="0" i="0" kern="1200" dirty="0">
                          <a:solidFill>
                            <a:schemeClr val="tx1"/>
                          </a:solidFill>
                          <a:effectLst/>
                          <a:latin typeface="+mn-lt"/>
                          <a:ea typeface="+mn-ea"/>
                          <a:cs typeface="+mn-ea"/>
                          <a:sym typeface="+mn-lt"/>
                        </a:rPr>
                        <a:t>Power</a:t>
                      </a:r>
                      <a:endParaRPr lang="en-US" sz="1250" b="0" i="0" u="none" strike="noStrike" dirty="0">
                        <a:solidFill>
                          <a:srgbClr val="000000"/>
                        </a:solidFill>
                        <a:effectLst/>
                        <a:latin typeface="+mn-lt"/>
                        <a:ea typeface="+mn-ea"/>
                        <a:cs typeface="+mn-ea"/>
                        <a:sym typeface="+mn-lt"/>
                      </a:endParaRP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250" b="0" i="0" u="none" strike="noStrike">
                          <a:solidFill>
                            <a:srgbClr val="000000"/>
                          </a:solidFill>
                          <a:effectLst/>
                          <a:latin typeface="+mn-lt"/>
                          <a:ea typeface="+mn-ea"/>
                          <a:cs typeface="+mn-ea"/>
                          <a:sym typeface="+mn-lt"/>
                        </a:rPr>
                        <a:t>1 x 250W</a:t>
                      </a:r>
                    </a:p>
                  </a:txBody>
                  <a:tcPr marL="6350" marR="6350" marT="6350"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250" b="0" i="0" u="none" strike="noStrike">
                          <a:solidFill>
                            <a:srgbClr val="000000"/>
                          </a:solidFill>
                          <a:effectLst/>
                          <a:latin typeface="+mn-lt"/>
                          <a:ea typeface="+mn-ea"/>
                          <a:cs typeface="+mn-ea"/>
                          <a:sym typeface="+mn-lt"/>
                        </a:rPr>
                        <a:t>2 x 300W</a:t>
                      </a:r>
                    </a:p>
                  </a:txBody>
                  <a:tcPr marL="6350" marR="6350" marT="6350" anchor="ctr">
                    <a:lnL>
                      <a:noFill/>
                    </a:lnL>
                    <a:lnR w="12700" cap="flat" cmpd="sng" algn="ctr">
                      <a:noFill/>
                      <a:prstDash val="solid"/>
                      <a:round/>
                      <a:headEnd type="none" w="med" len="med"/>
                      <a:tailEnd type="none" w="med" len="med"/>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250" b="0" i="0" u="none" strike="noStrike" dirty="0">
                          <a:solidFill>
                            <a:srgbClr val="000000"/>
                          </a:solidFill>
                          <a:effectLst/>
                          <a:latin typeface="+mn-lt"/>
                          <a:ea typeface="+mn-ea"/>
                          <a:cs typeface="+mn-ea"/>
                          <a:sym typeface="+mn-lt"/>
                        </a:rPr>
                        <a:t>2 x 300W</a:t>
                      </a:r>
                    </a:p>
                  </a:txBody>
                  <a:tcPr marL="6350" marR="6350" marT="6350" anchor="ctr">
                    <a:lnL w="12700" cap="flat" cmpd="sng" algn="ctr">
                      <a:no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6593865"/>
                  </a:ext>
                </a:extLst>
              </a:tr>
            </a:tbl>
          </a:graphicData>
        </a:graphic>
      </p:graphicFrame>
      <p:grpSp>
        <p:nvGrpSpPr>
          <p:cNvPr id="57" name="群組 56">
            <a:extLst>
              <a:ext uri="{FF2B5EF4-FFF2-40B4-BE49-F238E27FC236}">
                <a16:creationId xmlns:a16="http://schemas.microsoft.com/office/drawing/2014/main" id="{482994BC-CA26-4212-A435-8DBFF710C6EE}"/>
              </a:ext>
            </a:extLst>
          </p:cNvPr>
          <p:cNvGrpSpPr/>
          <p:nvPr/>
        </p:nvGrpSpPr>
        <p:grpSpPr>
          <a:xfrm>
            <a:off x="1677732" y="3307950"/>
            <a:ext cx="6809466" cy="3374742"/>
            <a:chOff x="1671382" y="3428602"/>
            <a:chExt cx="6809466" cy="3108724"/>
          </a:xfrm>
        </p:grpSpPr>
        <p:pic>
          <p:nvPicPr>
            <p:cNvPr id="58" name="图片 57">
              <a:extLst>
                <a:ext uri="{FF2B5EF4-FFF2-40B4-BE49-F238E27FC236}">
                  <a16:creationId xmlns:a16="http://schemas.microsoft.com/office/drawing/2014/main" id="{53F499FB-707A-4F74-86D4-B00B1F5B621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293239" y="4816136"/>
              <a:ext cx="3099333" cy="343047"/>
            </a:xfrm>
            <a:prstGeom prst="rect">
              <a:avLst/>
            </a:prstGeom>
          </p:spPr>
        </p:pic>
        <p:pic>
          <p:nvPicPr>
            <p:cNvPr id="59" name="图片 57">
              <a:extLst>
                <a:ext uri="{FF2B5EF4-FFF2-40B4-BE49-F238E27FC236}">
                  <a16:creationId xmlns:a16="http://schemas.microsoft.com/office/drawing/2014/main" id="{1D63333A-07EB-4DD5-9E5F-1490EA69815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3522907" y="4806744"/>
              <a:ext cx="3099332" cy="343047"/>
            </a:xfrm>
            <a:prstGeom prst="rect">
              <a:avLst/>
            </a:prstGeom>
          </p:spPr>
        </p:pic>
        <p:pic>
          <p:nvPicPr>
            <p:cNvPr id="60" name="图片 57">
              <a:extLst>
                <a:ext uri="{FF2B5EF4-FFF2-40B4-BE49-F238E27FC236}">
                  <a16:creationId xmlns:a16="http://schemas.microsoft.com/office/drawing/2014/main" id="{E87137A9-3E1E-423A-AADF-63E275CBC41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6759659" y="4806745"/>
              <a:ext cx="3099332" cy="343047"/>
            </a:xfrm>
            <a:prstGeom prst="rect">
              <a:avLst/>
            </a:prstGeom>
          </p:spPr>
        </p:pic>
      </p:grpSp>
    </p:spTree>
    <p:extLst>
      <p:ext uri="{BB962C8B-B14F-4D97-AF65-F5344CB8AC3E}">
        <p14:creationId xmlns:p14="http://schemas.microsoft.com/office/powerpoint/2010/main" val="1964117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3BE200-C18D-4BEE-8533-08BDA4AA5D63}"/>
              </a:ext>
            </a:extLst>
          </p:cNvPr>
          <p:cNvSpPr>
            <a:spLocks noGrp="1"/>
          </p:cNvSpPr>
          <p:nvPr>
            <p:ph type="title"/>
          </p:nvPr>
        </p:nvSpPr>
        <p:spPr>
          <a:xfrm>
            <a:off x="330199" y="96791"/>
            <a:ext cx="11525251" cy="1378562"/>
          </a:xfrm>
        </p:spPr>
        <p:txBody>
          <a:bodyPr>
            <a:normAutofit/>
          </a:bodyPr>
          <a:lstStyle/>
          <a:p>
            <a:r>
              <a:rPr lang="fr-FR" altLang="zh-TW" sz="3300" dirty="0">
                <a:solidFill>
                  <a:schemeClr val="tx1">
                    <a:lumMod val="95000"/>
                    <a:lumOff val="5000"/>
                  </a:schemeClr>
                </a:solidFill>
                <a:latin typeface="+mn-lt"/>
                <a:ea typeface="+mn-ea"/>
                <a:cs typeface="+mn-ea"/>
                <a:sym typeface="+mn-lt"/>
              </a:rPr>
              <a:t>TS-464eU v.s. TS-451DeU v.s. TS-464U v.s. TS-464U-RP</a:t>
            </a:r>
            <a:endParaRPr lang="zh-TW" altLang="en-US" sz="3300" dirty="0">
              <a:latin typeface="+mn-lt"/>
              <a:ea typeface="+mn-ea"/>
              <a:cs typeface="+mn-ea"/>
              <a:sym typeface="+mn-lt"/>
            </a:endParaRPr>
          </a:p>
        </p:txBody>
      </p:sp>
      <p:grpSp>
        <p:nvGrpSpPr>
          <p:cNvPr id="7" name="群組 6">
            <a:extLst>
              <a:ext uri="{FF2B5EF4-FFF2-40B4-BE49-F238E27FC236}">
                <a16:creationId xmlns:a16="http://schemas.microsoft.com/office/drawing/2014/main" id="{11F60632-2393-4364-B9AB-5859DDFDA0B3}"/>
              </a:ext>
            </a:extLst>
          </p:cNvPr>
          <p:cNvGrpSpPr/>
          <p:nvPr/>
        </p:nvGrpSpPr>
        <p:grpSpPr>
          <a:xfrm>
            <a:off x="1968500" y="2075064"/>
            <a:ext cx="2369060" cy="575094"/>
            <a:chOff x="1594053" y="1753475"/>
            <a:chExt cx="5852105" cy="1420611"/>
          </a:xfrm>
        </p:grpSpPr>
        <p:pic>
          <p:nvPicPr>
            <p:cNvPr id="28" name="圖片 27">
              <a:extLst>
                <a:ext uri="{FF2B5EF4-FFF2-40B4-BE49-F238E27FC236}">
                  <a16:creationId xmlns:a16="http://schemas.microsoft.com/office/drawing/2014/main" id="{ABF8F5E7-4579-4AB9-A16C-484CA46D88F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3924" b="30258"/>
            <a:stretch/>
          </p:blipFill>
          <p:spPr>
            <a:xfrm>
              <a:off x="1594053" y="1753475"/>
              <a:ext cx="5775842" cy="1293210"/>
            </a:xfrm>
            <a:prstGeom prst="rect">
              <a:avLst/>
            </a:prstGeom>
          </p:spPr>
        </p:pic>
        <p:pic>
          <p:nvPicPr>
            <p:cNvPr id="30" name="圖片 29">
              <a:extLst>
                <a:ext uri="{FF2B5EF4-FFF2-40B4-BE49-F238E27FC236}">
                  <a16:creationId xmlns:a16="http://schemas.microsoft.com/office/drawing/2014/main" id="{A43FA9D2-4819-4051-A6E9-DDC0D0B268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1610233" y="2477432"/>
              <a:ext cx="5835925" cy="696654"/>
            </a:xfrm>
            <a:prstGeom prst="rect">
              <a:avLst/>
            </a:prstGeom>
          </p:spPr>
        </p:pic>
      </p:grpSp>
      <p:grpSp>
        <p:nvGrpSpPr>
          <p:cNvPr id="31" name="群組 30">
            <a:extLst>
              <a:ext uri="{FF2B5EF4-FFF2-40B4-BE49-F238E27FC236}">
                <a16:creationId xmlns:a16="http://schemas.microsoft.com/office/drawing/2014/main" id="{C2C68B08-B8D5-4CFA-9247-0F832D03F562}"/>
              </a:ext>
            </a:extLst>
          </p:cNvPr>
          <p:cNvGrpSpPr/>
          <p:nvPr/>
        </p:nvGrpSpPr>
        <p:grpSpPr>
          <a:xfrm>
            <a:off x="4423659" y="2079759"/>
            <a:ext cx="2362710" cy="575094"/>
            <a:chOff x="1609739" y="1753475"/>
            <a:chExt cx="5836419" cy="1420611"/>
          </a:xfrm>
        </p:grpSpPr>
        <p:pic>
          <p:nvPicPr>
            <p:cNvPr id="32" name="圖片 31">
              <a:extLst>
                <a:ext uri="{FF2B5EF4-FFF2-40B4-BE49-F238E27FC236}">
                  <a16:creationId xmlns:a16="http://schemas.microsoft.com/office/drawing/2014/main" id="{85E80193-3F22-461C-9DF6-CA65CBF1572E}"/>
                </a:ext>
              </a:extLst>
            </p:cNvPr>
            <p:cNvPicPr>
              <a:picLocks noChangeAspect="1"/>
            </p:cNvPicPr>
            <p:nvPr/>
          </p:nvPicPr>
          <p:blipFill>
            <a:blip r:embed="rId4">
              <a:extLst>
                <a:ext uri="{28A0092B-C50C-407E-A947-70E740481C1C}">
                  <a14:useLocalDpi xmlns:a14="http://schemas.microsoft.com/office/drawing/2010/main" val="0"/>
                </a:ext>
              </a:extLst>
            </a:blip>
            <a:srcRect t="32088" b="32088"/>
            <a:stretch/>
          </p:blipFill>
          <p:spPr>
            <a:xfrm>
              <a:off x="1609739" y="1753475"/>
              <a:ext cx="5775842" cy="1293209"/>
            </a:xfrm>
            <a:prstGeom prst="rect">
              <a:avLst/>
            </a:prstGeom>
          </p:spPr>
        </p:pic>
        <p:pic>
          <p:nvPicPr>
            <p:cNvPr id="33" name="圖片 32">
              <a:extLst>
                <a:ext uri="{FF2B5EF4-FFF2-40B4-BE49-F238E27FC236}">
                  <a16:creationId xmlns:a16="http://schemas.microsoft.com/office/drawing/2014/main" id="{CFDC77A2-3379-48B3-B742-6D76716FED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1610233" y="2477432"/>
              <a:ext cx="5835925" cy="696654"/>
            </a:xfrm>
            <a:prstGeom prst="rect">
              <a:avLst/>
            </a:prstGeom>
          </p:spPr>
        </p:pic>
      </p:grpSp>
      <p:grpSp>
        <p:nvGrpSpPr>
          <p:cNvPr id="34" name="群組 33">
            <a:extLst>
              <a:ext uri="{FF2B5EF4-FFF2-40B4-BE49-F238E27FC236}">
                <a16:creationId xmlns:a16="http://schemas.microsoft.com/office/drawing/2014/main" id="{DCC8A85F-2E82-4EAE-8B60-7BC9CC3341EF}"/>
              </a:ext>
            </a:extLst>
          </p:cNvPr>
          <p:cNvGrpSpPr/>
          <p:nvPr/>
        </p:nvGrpSpPr>
        <p:grpSpPr>
          <a:xfrm>
            <a:off x="6861224" y="2020581"/>
            <a:ext cx="2369060" cy="629577"/>
            <a:chOff x="1594053" y="1753475"/>
            <a:chExt cx="5852105" cy="1555196"/>
          </a:xfrm>
        </p:grpSpPr>
        <p:pic>
          <p:nvPicPr>
            <p:cNvPr id="35" name="圖片 34">
              <a:extLst>
                <a:ext uri="{FF2B5EF4-FFF2-40B4-BE49-F238E27FC236}">
                  <a16:creationId xmlns:a16="http://schemas.microsoft.com/office/drawing/2014/main" id="{E41AA884-19C6-427B-B50A-E2133369C2C8}"/>
                </a:ext>
              </a:extLst>
            </p:cNvPr>
            <p:cNvPicPr>
              <a:picLocks noChangeAspect="1"/>
            </p:cNvPicPr>
            <p:nvPr/>
          </p:nvPicPr>
          <p:blipFill>
            <a:blip r:embed="rId5">
              <a:extLst>
                <a:ext uri="{28A0092B-C50C-407E-A947-70E740481C1C}">
                  <a14:useLocalDpi xmlns:a14="http://schemas.microsoft.com/office/drawing/2010/main" val="0"/>
                </a:ext>
              </a:extLst>
            </a:blip>
            <a:srcRect t="32088" b="32088"/>
            <a:stretch/>
          </p:blipFill>
          <p:spPr>
            <a:xfrm>
              <a:off x="1594053" y="1753475"/>
              <a:ext cx="5775842" cy="1293209"/>
            </a:xfrm>
            <a:prstGeom prst="rect">
              <a:avLst/>
            </a:prstGeom>
          </p:spPr>
        </p:pic>
        <p:pic>
          <p:nvPicPr>
            <p:cNvPr id="36" name="圖片 35">
              <a:extLst>
                <a:ext uri="{FF2B5EF4-FFF2-40B4-BE49-F238E27FC236}">
                  <a16:creationId xmlns:a16="http://schemas.microsoft.com/office/drawing/2014/main" id="{3CE94956-2514-48BD-B042-B2C40EB93B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1610233" y="2612016"/>
              <a:ext cx="5835925" cy="696655"/>
            </a:xfrm>
            <a:prstGeom prst="rect">
              <a:avLst/>
            </a:prstGeom>
          </p:spPr>
        </p:pic>
      </p:grpSp>
      <p:grpSp>
        <p:nvGrpSpPr>
          <p:cNvPr id="37" name="群組 36">
            <a:extLst>
              <a:ext uri="{FF2B5EF4-FFF2-40B4-BE49-F238E27FC236}">
                <a16:creationId xmlns:a16="http://schemas.microsoft.com/office/drawing/2014/main" id="{38ABCC31-7EEE-4FD2-A524-CC40A414E408}"/>
              </a:ext>
            </a:extLst>
          </p:cNvPr>
          <p:cNvGrpSpPr/>
          <p:nvPr/>
        </p:nvGrpSpPr>
        <p:grpSpPr>
          <a:xfrm>
            <a:off x="9330160" y="2016404"/>
            <a:ext cx="2369060" cy="629074"/>
            <a:chOff x="1594053" y="1753475"/>
            <a:chExt cx="5852105" cy="1553954"/>
          </a:xfrm>
        </p:grpSpPr>
        <p:pic>
          <p:nvPicPr>
            <p:cNvPr id="38" name="圖片 37">
              <a:extLst>
                <a:ext uri="{FF2B5EF4-FFF2-40B4-BE49-F238E27FC236}">
                  <a16:creationId xmlns:a16="http://schemas.microsoft.com/office/drawing/2014/main" id="{98866558-7D0F-48FC-A438-A6C89905E896}"/>
                </a:ext>
              </a:extLst>
            </p:cNvPr>
            <p:cNvPicPr>
              <a:picLocks noChangeAspect="1"/>
            </p:cNvPicPr>
            <p:nvPr/>
          </p:nvPicPr>
          <p:blipFill>
            <a:blip r:embed="rId5">
              <a:extLst>
                <a:ext uri="{28A0092B-C50C-407E-A947-70E740481C1C}">
                  <a14:useLocalDpi xmlns:a14="http://schemas.microsoft.com/office/drawing/2010/main" val="0"/>
                </a:ext>
              </a:extLst>
            </a:blip>
            <a:srcRect t="32088" b="32088"/>
            <a:stretch/>
          </p:blipFill>
          <p:spPr>
            <a:xfrm>
              <a:off x="1594053" y="1753475"/>
              <a:ext cx="5775842" cy="1293209"/>
            </a:xfrm>
            <a:prstGeom prst="rect">
              <a:avLst/>
            </a:prstGeom>
          </p:spPr>
        </p:pic>
        <p:pic>
          <p:nvPicPr>
            <p:cNvPr id="39" name="圖片 38">
              <a:extLst>
                <a:ext uri="{FF2B5EF4-FFF2-40B4-BE49-F238E27FC236}">
                  <a16:creationId xmlns:a16="http://schemas.microsoft.com/office/drawing/2014/main" id="{6E0EB7BC-5DE9-40A4-A990-CF283C5019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1610233" y="2610774"/>
              <a:ext cx="5835925" cy="696655"/>
            </a:xfrm>
            <a:prstGeom prst="rect">
              <a:avLst/>
            </a:prstGeom>
          </p:spPr>
        </p:pic>
      </p:grpSp>
      <p:sp>
        <p:nvSpPr>
          <p:cNvPr id="40" name="矩形: 剪去對角角落 39">
            <a:extLst>
              <a:ext uri="{FF2B5EF4-FFF2-40B4-BE49-F238E27FC236}">
                <a16:creationId xmlns:a16="http://schemas.microsoft.com/office/drawing/2014/main" id="{21335E3B-34F0-48B2-B2C7-C6EDC00233C8}"/>
              </a:ext>
            </a:extLst>
          </p:cNvPr>
          <p:cNvSpPr/>
          <p:nvPr/>
        </p:nvSpPr>
        <p:spPr>
          <a:xfrm rot="10800000" flipH="1">
            <a:off x="2098714" y="1672821"/>
            <a:ext cx="1486251" cy="254344"/>
          </a:xfrm>
          <a:prstGeom prst="snip2DiagRect">
            <a:avLst>
              <a:gd name="adj1" fmla="val 0"/>
              <a:gd name="adj2" fmla="val 18523"/>
            </a:avLst>
          </a:prstGeom>
          <a:gradFill>
            <a:gsLst>
              <a:gs pos="0">
                <a:srgbClr val="465374"/>
              </a:gs>
              <a:gs pos="100000">
                <a:srgbClr val="596991"/>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zh-TW" sz="1400" b="1">
              <a:solidFill>
                <a:schemeClr val="tx1"/>
              </a:solidFill>
              <a:cs typeface="+mn-ea"/>
              <a:sym typeface="+mn-lt"/>
            </a:endParaRPr>
          </a:p>
        </p:txBody>
      </p:sp>
      <p:sp>
        <p:nvSpPr>
          <p:cNvPr id="41" name="矩形 40">
            <a:extLst>
              <a:ext uri="{FF2B5EF4-FFF2-40B4-BE49-F238E27FC236}">
                <a16:creationId xmlns:a16="http://schemas.microsoft.com/office/drawing/2014/main" id="{D59E3B36-94BE-4C4D-BEE0-A9C46B5EF9A5}"/>
              </a:ext>
            </a:extLst>
          </p:cNvPr>
          <p:cNvSpPr/>
          <p:nvPr/>
        </p:nvSpPr>
        <p:spPr>
          <a:xfrm>
            <a:off x="2098714" y="1635189"/>
            <a:ext cx="1741815" cy="307777"/>
          </a:xfrm>
          <a:prstGeom prst="rect">
            <a:avLst/>
          </a:prstGeom>
        </p:spPr>
        <p:txBody>
          <a:bodyPr wrap="square">
            <a:spAutoFit/>
          </a:bodyPr>
          <a:lstStyle/>
          <a:p>
            <a:r>
              <a:rPr lang="en-US" altLang="zh-TW" sz="1400" b="1" i="0" dirty="0">
                <a:solidFill>
                  <a:schemeClr val="bg1"/>
                </a:solidFill>
                <a:effectLst/>
                <a:cs typeface="+mn-ea"/>
                <a:sym typeface="+mn-lt"/>
              </a:rPr>
              <a:t>3-year-warranty</a:t>
            </a:r>
            <a:endParaRPr kumimoji="1" lang="en-US" altLang="zh-TW" sz="1400" b="1" dirty="0">
              <a:solidFill>
                <a:schemeClr val="bg1"/>
              </a:solidFill>
              <a:cs typeface="+mn-ea"/>
              <a:sym typeface="+mn-lt"/>
            </a:endParaRPr>
          </a:p>
        </p:txBody>
      </p:sp>
      <p:grpSp>
        <p:nvGrpSpPr>
          <p:cNvPr id="42" name="群組 41">
            <a:extLst>
              <a:ext uri="{FF2B5EF4-FFF2-40B4-BE49-F238E27FC236}">
                <a16:creationId xmlns:a16="http://schemas.microsoft.com/office/drawing/2014/main" id="{B6048580-F6D6-4D2F-8DB7-9DA2A561AF3C}"/>
              </a:ext>
            </a:extLst>
          </p:cNvPr>
          <p:cNvGrpSpPr/>
          <p:nvPr/>
        </p:nvGrpSpPr>
        <p:grpSpPr>
          <a:xfrm>
            <a:off x="3631148" y="1539275"/>
            <a:ext cx="589315" cy="429092"/>
            <a:chOff x="3703546" y="1527952"/>
            <a:chExt cx="589315" cy="429092"/>
          </a:xfrm>
        </p:grpSpPr>
        <p:sp>
          <p:nvSpPr>
            <p:cNvPr id="43" name="矩形 38">
              <a:extLst>
                <a:ext uri="{FF2B5EF4-FFF2-40B4-BE49-F238E27FC236}">
                  <a16:creationId xmlns:a16="http://schemas.microsoft.com/office/drawing/2014/main" id="{F16DDDBA-8626-4BCB-85A8-B637D644582D}"/>
                </a:ext>
              </a:extLst>
            </p:cNvPr>
            <p:cNvSpPr/>
            <p:nvPr/>
          </p:nvSpPr>
          <p:spPr>
            <a:xfrm rot="20963001">
              <a:off x="3703546" y="1641395"/>
              <a:ext cx="567431" cy="194974"/>
            </a:xfrm>
            <a:custGeom>
              <a:avLst/>
              <a:gdLst>
                <a:gd name="connsiteX0" fmla="*/ 0 w 564050"/>
                <a:gd name="connsiteY0" fmla="*/ 0 h 197702"/>
                <a:gd name="connsiteX1" fmla="*/ 564050 w 564050"/>
                <a:gd name="connsiteY1" fmla="*/ 0 h 197702"/>
                <a:gd name="connsiteX2" fmla="*/ 564050 w 564050"/>
                <a:gd name="connsiteY2" fmla="*/ 197702 h 197702"/>
                <a:gd name="connsiteX3" fmla="*/ 0 w 564050"/>
                <a:gd name="connsiteY3" fmla="*/ 197702 h 197702"/>
                <a:gd name="connsiteX4" fmla="*/ 0 w 564050"/>
                <a:gd name="connsiteY4" fmla="*/ 0 h 197702"/>
                <a:gd name="connsiteX0" fmla="*/ 0 w 564050"/>
                <a:gd name="connsiteY0" fmla="*/ 0 h 197702"/>
                <a:gd name="connsiteX1" fmla="*/ 564050 w 564050"/>
                <a:gd name="connsiteY1" fmla="*/ 0 h 197702"/>
                <a:gd name="connsiteX2" fmla="*/ 495655 w 564050"/>
                <a:gd name="connsiteY2" fmla="*/ 171961 h 197702"/>
                <a:gd name="connsiteX3" fmla="*/ 0 w 564050"/>
                <a:gd name="connsiteY3" fmla="*/ 197702 h 197702"/>
                <a:gd name="connsiteX4" fmla="*/ 0 w 564050"/>
                <a:gd name="connsiteY4" fmla="*/ 0 h 197702"/>
                <a:gd name="connsiteX0" fmla="*/ 1041 w 565091"/>
                <a:gd name="connsiteY0" fmla="*/ 0 h 180279"/>
                <a:gd name="connsiteX1" fmla="*/ 565091 w 565091"/>
                <a:gd name="connsiteY1" fmla="*/ 0 h 180279"/>
                <a:gd name="connsiteX2" fmla="*/ 496696 w 565091"/>
                <a:gd name="connsiteY2" fmla="*/ 171961 h 180279"/>
                <a:gd name="connsiteX3" fmla="*/ 0 w 565091"/>
                <a:gd name="connsiteY3" fmla="*/ 180279 h 180279"/>
                <a:gd name="connsiteX4" fmla="*/ 1041 w 565091"/>
                <a:gd name="connsiteY4" fmla="*/ 0 h 180279"/>
                <a:gd name="connsiteX0" fmla="*/ 49019 w 565091"/>
                <a:gd name="connsiteY0" fmla="*/ 0 h 194974"/>
                <a:gd name="connsiteX1" fmla="*/ 565091 w 565091"/>
                <a:gd name="connsiteY1" fmla="*/ 14695 h 194974"/>
                <a:gd name="connsiteX2" fmla="*/ 496696 w 565091"/>
                <a:gd name="connsiteY2" fmla="*/ 186656 h 194974"/>
                <a:gd name="connsiteX3" fmla="*/ 0 w 565091"/>
                <a:gd name="connsiteY3" fmla="*/ 194974 h 194974"/>
                <a:gd name="connsiteX4" fmla="*/ 49019 w 565091"/>
                <a:gd name="connsiteY4" fmla="*/ 0 h 194974"/>
                <a:gd name="connsiteX0" fmla="*/ 49019 w 567431"/>
                <a:gd name="connsiteY0" fmla="*/ 0 h 194974"/>
                <a:gd name="connsiteX1" fmla="*/ 567431 w 567431"/>
                <a:gd name="connsiteY1" fmla="*/ 2212 h 194974"/>
                <a:gd name="connsiteX2" fmla="*/ 496696 w 567431"/>
                <a:gd name="connsiteY2" fmla="*/ 186656 h 194974"/>
                <a:gd name="connsiteX3" fmla="*/ 0 w 567431"/>
                <a:gd name="connsiteY3" fmla="*/ 194974 h 194974"/>
                <a:gd name="connsiteX4" fmla="*/ 49019 w 567431"/>
                <a:gd name="connsiteY4" fmla="*/ 0 h 19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431" h="194974">
                  <a:moveTo>
                    <a:pt x="49019" y="0"/>
                  </a:moveTo>
                  <a:lnTo>
                    <a:pt x="567431" y="2212"/>
                  </a:lnTo>
                  <a:lnTo>
                    <a:pt x="496696" y="186656"/>
                  </a:lnTo>
                  <a:lnTo>
                    <a:pt x="0" y="194974"/>
                  </a:lnTo>
                  <a:lnTo>
                    <a:pt x="4901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52" name="圖片 51">
              <a:extLst>
                <a:ext uri="{FF2B5EF4-FFF2-40B4-BE49-F238E27FC236}">
                  <a16:creationId xmlns:a16="http://schemas.microsoft.com/office/drawing/2014/main" id="{DE00FECA-3C57-4099-A327-FF136FEF074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713884" y="1527952"/>
              <a:ext cx="578977" cy="429092"/>
            </a:xfrm>
            <a:prstGeom prst="rect">
              <a:avLst/>
            </a:prstGeom>
          </p:spPr>
        </p:pic>
      </p:grpSp>
      <p:sp>
        <p:nvSpPr>
          <p:cNvPr id="53" name="矩形: 剪去對角角落 52">
            <a:extLst>
              <a:ext uri="{FF2B5EF4-FFF2-40B4-BE49-F238E27FC236}">
                <a16:creationId xmlns:a16="http://schemas.microsoft.com/office/drawing/2014/main" id="{4340F6D4-F895-429A-A929-B04E6E24BA66}"/>
              </a:ext>
            </a:extLst>
          </p:cNvPr>
          <p:cNvSpPr/>
          <p:nvPr/>
        </p:nvSpPr>
        <p:spPr>
          <a:xfrm rot="10800000" flipH="1">
            <a:off x="4799241" y="1676587"/>
            <a:ext cx="1570071" cy="254344"/>
          </a:xfrm>
          <a:prstGeom prst="snip2DiagRect">
            <a:avLst>
              <a:gd name="adj1" fmla="val 0"/>
              <a:gd name="adj2" fmla="val 18523"/>
            </a:avLst>
          </a:prstGeom>
          <a:gradFill>
            <a:gsLst>
              <a:gs pos="0">
                <a:srgbClr val="465374"/>
              </a:gs>
              <a:gs pos="100000">
                <a:srgbClr val="596991"/>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zh-TW" sz="1400" b="1">
              <a:solidFill>
                <a:schemeClr val="tx1"/>
              </a:solidFill>
              <a:cs typeface="+mn-ea"/>
              <a:sym typeface="+mn-lt"/>
            </a:endParaRPr>
          </a:p>
        </p:txBody>
      </p:sp>
      <p:sp>
        <p:nvSpPr>
          <p:cNvPr id="54" name="矩形 53">
            <a:extLst>
              <a:ext uri="{FF2B5EF4-FFF2-40B4-BE49-F238E27FC236}">
                <a16:creationId xmlns:a16="http://schemas.microsoft.com/office/drawing/2014/main" id="{13B22894-5477-489A-83A2-6AF4CAA08A69}"/>
              </a:ext>
            </a:extLst>
          </p:cNvPr>
          <p:cNvSpPr/>
          <p:nvPr/>
        </p:nvSpPr>
        <p:spPr>
          <a:xfrm>
            <a:off x="4837341" y="1638955"/>
            <a:ext cx="1741815" cy="307777"/>
          </a:xfrm>
          <a:prstGeom prst="rect">
            <a:avLst/>
          </a:prstGeom>
        </p:spPr>
        <p:txBody>
          <a:bodyPr wrap="square">
            <a:spAutoFit/>
          </a:bodyPr>
          <a:lstStyle/>
          <a:p>
            <a:r>
              <a:rPr lang="en-US" altLang="zh-TW" sz="1400" b="1" i="0" dirty="0">
                <a:solidFill>
                  <a:schemeClr val="bg1"/>
                </a:solidFill>
                <a:effectLst/>
                <a:cs typeface="+mn-ea"/>
                <a:sym typeface="+mn-lt"/>
              </a:rPr>
              <a:t>3-year-warranty</a:t>
            </a:r>
            <a:endParaRPr kumimoji="1" lang="en-US" altLang="zh-TW" sz="1400" b="1" dirty="0">
              <a:solidFill>
                <a:schemeClr val="bg1"/>
              </a:solidFill>
              <a:cs typeface="+mn-ea"/>
              <a:sym typeface="+mn-lt"/>
            </a:endParaRPr>
          </a:p>
        </p:txBody>
      </p:sp>
      <p:sp>
        <p:nvSpPr>
          <p:cNvPr id="55" name="矩形: 剪去對角角落 54">
            <a:extLst>
              <a:ext uri="{FF2B5EF4-FFF2-40B4-BE49-F238E27FC236}">
                <a16:creationId xmlns:a16="http://schemas.microsoft.com/office/drawing/2014/main" id="{B30088B1-AC9B-4077-ABF9-904739DFEC83}"/>
              </a:ext>
            </a:extLst>
          </p:cNvPr>
          <p:cNvSpPr/>
          <p:nvPr/>
        </p:nvSpPr>
        <p:spPr>
          <a:xfrm rot="10800000" flipH="1">
            <a:off x="7225734" y="1672821"/>
            <a:ext cx="1570071" cy="254344"/>
          </a:xfrm>
          <a:prstGeom prst="snip2DiagRect">
            <a:avLst>
              <a:gd name="adj1" fmla="val 0"/>
              <a:gd name="adj2" fmla="val 18523"/>
            </a:avLst>
          </a:prstGeom>
          <a:gradFill>
            <a:gsLst>
              <a:gs pos="0">
                <a:srgbClr val="465374"/>
              </a:gs>
              <a:gs pos="100000">
                <a:srgbClr val="596991"/>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zh-TW" sz="1400" b="1">
              <a:solidFill>
                <a:schemeClr val="tx1"/>
              </a:solidFill>
              <a:cs typeface="+mn-ea"/>
              <a:sym typeface="+mn-lt"/>
            </a:endParaRPr>
          </a:p>
        </p:txBody>
      </p:sp>
      <p:sp>
        <p:nvSpPr>
          <p:cNvPr id="56" name="矩形 55">
            <a:extLst>
              <a:ext uri="{FF2B5EF4-FFF2-40B4-BE49-F238E27FC236}">
                <a16:creationId xmlns:a16="http://schemas.microsoft.com/office/drawing/2014/main" id="{55A90A32-68F0-41D7-A92B-EC7AE901B026}"/>
              </a:ext>
            </a:extLst>
          </p:cNvPr>
          <p:cNvSpPr/>
          <p:nvPr/>
        </p:nvSpPr>
        <p:spPr>
          <a:xfrm>
            <a:off x="7263834" y="1635189"/>
            <a:ext cx="1741815" cy="307777"/>
          </a:xfrm>
          <a:prstGeom prst="rect">
            <a:avLst/>
          </a:prstGeom>
        </p:spPr>
        <p:txBody>
          <a:bodyPr wrap="square">
            <a:spAutoFit/>
          </a:bodyPr>
          <a:lstStyle/>
          <a:p>
            <a:r>
              <a:rPr lang="en-US" altLang="zh-TW" sz="1400" b="1" i="0" dirty="0">
                <a:solidFill>
                  <a:schemeClr val="bg1"/>
                </a:solidFill>
                <a:effectLst/>
                <a:cs typeface="+mn-ea"/>
                <a:sym typeface="+mn-lt"/>
              </a:rPr>
              <a:t>3-year-warranty</a:t>
            </a:r>
            <a:endParaRPr kumimoji="1" lang="en-US" altLang="zh-TW" sz="1400" b="1" dirty="0">
              <a:solidFill>
                <a:schemeClr val="bg1"/>
              </a:solidFill>
              <a:cs typeface="+mn-ea"/>
              <a:sym typeface="+mn-lt"/>
            </a:endParaRPr>
          </a:p>
        </p:txBody>
      </p:sp>
      <p:sp>
        <p:nvSpPr>
          <p:cNvPr id="57" name="矩形: 剪去對角角落 56">
            <a:extLst>
              <a:ext uri="{FF2B5EF4-FFF2-40B4-BE49-F238E27FC236}">
                <a16:creationId xmlns:a16="http://schemas.microsoft.com/office/drawing/2014/main" id="{EF2ABF2E-9A5A-4361-AC72-EEFF41F88E36}"/>
              </a:ext>
            </a:extLst>
          </p:cNvPr>
          <p:cNvSpPr/>
          <p:nvPr/>
        </p:nvSpPr>
        <p:spPr>
          <a:xfrm rot="10800000" flipH="1">
            <a:off x="9690327" y="1667620"/>
            <a:ext cx="1570071" cy="254344"/>
          </a:xfrm>
          <a:prstGeom prst="snip2DiagRect">
            <a:avLst>
              <a:gd name="adj1" fmla="val 0"/>
              <a:gd name="adj2" fmla="val 18523"/>
            </a:avLst>
          </a:prstGeom>
          <a:gradFill>
            <a:gsLst>
              <a:gs pos="0">
                <a:srgbClr val="465374"/>
              </a:gs>
              <a:gs pos="100000">
                <a:srgbClr val="596991"/>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zh-TW" sz="1400" b="1">
              <a:solidFill>
                <a:schemeClr val="tx1"/>
              </a:solidFill>
              <a:cs typeface="+mn-ea"/>
              <a:sym typeface="+mn-lt"/>
            </a:endParaRPr>
          </a:p>
        </p:txBody>
      </p:sp>
      <p:sp>
        <p:nvSpPr>
          <p:cNvPr id="58" name="矩形 57">
            <a:extLst>
              <a:ext uri="{FF2B5EF4-FFF2-40B4-BE49-F238E27FC236}">
                <a16:creationId xmlns:a16="http://schemas.microsoft.com/office/drawing/2014/main" id="{33FB6C41-E724-489C-94B6-E7FFA8E43317}"/>
              </a:ext>
            </a:extLst>
          </p:cNvPr>
          <p:cNvSpPr/>
          <p:nvPr/>
        </p:nvSpPr>
        <p:spPr>
          <a:xfrm>
            <a:off x="9728427" y="1629988"/>
            <a:ext cx="1741815" cy="307777"/>
          </a:xfrm>
          <a:prstGeom prst="rect">
            <a:avLst/>
          </a:prstGeom>
        </p:spPr>
        <p:txBody>
          <a:bodyPr wrap="square">
            <a:spAutoFit/>
          </a:bodyPr>
          <a:lstStyle/>
          <a:p>
            <a:r>
              <a:rPr lang="en-US" altLang="zh-TW" sz="1400" b="1" i="0" dirty="0">
                <a:solidFill>
                  <a:schemeClr val="bg1"/>
                </a:solidFill>
                <a:effectLst/>
                <a:cs typeface="+mn-ea"/>
                <a:sym typeface="+mn-lt"/>
              </a:rPr>
              <a:t>3-year-warranty</a:t>
            </a:r>
            <a:endParaRPr kumimoji="1" lang="en-US" altLang="zh-TW" sz="1400" b="1" dirty="0">
              <a:solidFill>
                <a:schemeClr val="bg1"/>
              </a:solidFill>
              <a:cs typeface="+mn-ea"/>
              <a:sym typeface="+mn-lt"/>
            </a:endParaRPr>
          </a:p>
        </p:txBody>
      </p:sp>
      <p:sp>
        <p:nvSpPr>
          <p:cNvPr id="63" name="矩形: 圓角化同側角落 62">
            <a:extLst>
              <a:ext uri="{FF2B5EF4-FFF2-40B4-BE49-F238E27FC236}">
                <a16:creationId xmlns:a16="http://schemas.microsoft.com/office/drawing/2014/main" id="{B4D9919B-B893-4294-B070-81BD1F80231D}"/>
              </a:ext>
            </a:extLst>
          </p:cNvPr>
          <p:cNvSpPr/>
          <p:nvPr/>
        </p:nvSpPr>
        <p:spPr>
          <a:xfrm>
            <a:off x="522179" y="2664199"/>
            <a:ext cx="1395521" cy="454901"/>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nvGrpSpPr>
          <p:cNvPr id="64" name="群組 63">
            <a:extLst>
              <a:ext uri="{FF2B5EF4-FFF2-40B4-BE49-F238E27FC236}">
                <a16:creationId xmlns:a16="http://schemas.microsoft.com/office/drawing/2014/main" id="{53E81023-4B48-49A1-9B28-F37EF269FAB9}"/>
              </a:ext>
            </a:extLst>
          </p:cNvPr>
          <p:cNvGrpSpPr/>
          <p:nvPr/>
        </p:nvGrpSpPr>
        <p:grpSpPr>
          <a:xfrm>
            <a:off x="1987550" y="2664194"/>
            <a:ext cx="9682271" cy="463500"/>
            <a:chOff x="2121259" y="2965102"/>
            <a:chExt cx="8059897" cy="463500"/>
          </a:xfrm>
        </p:grpSpPr>
        <p:sp>
          <p:nvSpPr>
            <p:cNvPr id="65" name="矩形: 圓角化同側角落 64">
              <a:extLst>
                <a:ext uri="{FF2B5EF4-FFF2-40B4-BE49-F238E27FC236}">
                  <a16:creationId xmlns:a16="http://schemas.microsoft.com/office/drawing/2014/main" id="{74E97F27-34C7-4508-9C53-9671F6C384E0}"/>
                </a:ext>
              </a:extLst>
            </p:cNvPr>
            <p:cNvSpPr/>
            <p:nvPr/>
          </p:nvSpPr>
          <p:spPr>
            <a:xfrm>
              <a:off x="2121259" y="2973700"/>
              <a:ext cx="1972097" cy="454901"/>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66" name="矩形: 圓角化同側角落 65">
              <a:extLst>
                <a:ext uri="{FF2B5EF4-FFF2-40B4-BE49-F238E27FC236}">
                  <a16:creationId xmlns:a16="http://schemas.microsoft.com/office/drawing/2014/main" id="{88A3B34E-4AC5-4762-BB86-BCCD87F60560}"/>
                </a:ext>
              </a:extLst>
            </p:cNvPr>
            <p:cNvSpPr/>
            <p:nvPr/>
          </p:nvSpPr>
          <p:spPr>
            <a:xfrm>
              <a:off x="4150678" y="2973701"/>
              <a:ext cx="1972097" cy="454901"/>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67" name="矩形: 圓角化同側角落 66">
              <a:extLst>
                <a:ext uri="{FF2B5EF4-FFF2-40B4-BE49-F238E27FC236}">
                  <a16:creationId xmlns:a16="http://schemas.microsoft.com/office/drawing/2014/main" id="{CA950EE0-EC50-498C-819E-84C720FD354D}"/>
                </a:ext>
              </a:extLst>
            </p:cNvPr>
            <p:cNvSpPr/>
            <p:nvPr/>
          </p:nvSpPr>
          <p:spPr>
            <a:xfrm>
              <a:off x="6181482" y="2965102"/>
              <a:ext cx="1972097" cy="454901"/>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68" name="矩形: 圓角化同側角落 67">
              <a:extLst>
                <a:ext uri="{FF2B5EF4-FFF2-40B4-BE49-F238E27FC236}">
                  <a16:creationId xmlns:a16="http://schemas.microsoft.com/office/drawing/2014/main" id="{AA6610E8-DC8F-40DD-A59F-FB2BA1B43B4E}"/>
                </a:ext>
              </a:extLst>
            </p:cNvPr>
            <p:cNvSpPr/>
            <p:nvPr/>
          </p:nvSpPr>
          <p:spPr>
            <a:xfrm>
              <a:off x="8209059" y="2965102"/>
              <a:ext cx="1972097" cy="454901"/>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pSp>
      <p:graphicFrame>
        <p:nvGraphicFramePr>
          <p:cNvPr id="69" name="表格 3">
            <a:extLst>
              <a:ext uri="{FF2B5EF4-FFF2-40B4-BE49-F238E27FC236}">
                <a16:creationId xmlns:a16="http://schemas.microsoft.com/office/drawing/2014/main" id="{FEFD3D5B-9990-421C-B802-5041F9092152}"/>
              </a:ext>
            </a:extLst>
          </p:cNvPr>
          <p:cNvGraphicFramePr>
            <a:graphicFrameLocks noGrp="1"/>
          </p:cNvGraphicFramePr>
          <p:nvPr>
            <p:extLst>
              <p:ext uri="{D42A27DB-BD31-4B8C-83A1-F6EECF244321}">
                <p14:modId xmlns:p14="http://schemas.microsoft.com/office/powerpoint/2010/main" val="3353649053"/>
              </p:ext>
            </p:extLst>
          </p:nvPr>
        </p:nvGraphicFramePr>
        <p:xfrm>
          <a:off x="522179" y="2729838"/>
          <a:ext cx="11156110" cy="3924960"/>
        </p:xfrm>
        <a:graphic>
          <a:graphicData uri="http://schemas.openxmlformats.org/drawingml/2006/table">
            <a:tbl>
              <a:tblPr firstRow="1" bandRow="1">
                <a:effectLst>
                  <a:outerShdw blurRad="431800" dist="215900" dir="4140000" algn="ctr" rotWithShape="0">
                    <a:srgbClr val="000000">
                      <a:alpha val="25000"/>
                    </a:srgbClr>
                  </a:outerShdw>
                </a:effectLst>
                <a:tableStyleId>{C083E6E3-FA7D-4D7B-A595-EF9225AFEA82}</a:tableStyleId>
              </a:tblPr>
              <a:tblGrid>
                <a:gridCol w="1420921">
                  <a:extLst>
                    <a:ext uri="{9D8B030D-6E8A-4147-A177-3AD203B41FA5}">
                      <a16:colId xmlns:a16="http://schemas.microsoft.com/office/drawing/2014/main" val="1888140025"/>
                    </a:ext>
                  </a:extLst>
                </a:gridCol>
                <a:gridCol w="2451100">
                  <a:extLst>
                    <a:ext uri="{9D8B030D-6E8A-4147-A177-3AD203B41FA5}">
                      <a16:colId xmlns:a16="http://schemas.microsoft.com/office/drawing/2014/main" val="3485480092"/>
                    </a:ext>
                  </a:extLst>
                </a:gridCol>
                <a:gridCol w="2425700">
                  <a:extLst>
                    <a:ext uri="{9D8B030D-6E8A-4147-A177-3AD203B41FA5}">
                      <a16:colId xmlns:a16="http://schemas.microsoft.com/office/drawing/2014/main" val="3836106865"/>
                    </a:ext>
                  </a:extLst>
                </a:gridCol>
                <a:gridCol w="2432050">
                  <a:extLst>
                    <a:ext uri="{9D8B030D-6E8A-4147-A177-3AD203B41FA5}">
                      <a16:colId xmlns:a16="http://schemas.microsoft.com/office/drawing/2014/main" val="3487548802"/>
                    </a:ext>
                  </a:extLst>
                </a:gridCol>
                <a:gridCol w="2426339">
                  <a:extLst>
                    <a:ext uri="{9D8B030D-6E8A-4147-A177-3AD203B41FA5}">
                      <a16:colId xmlns:a16="http://schemas.microsoft.com/office/drawing/2014/main" val="3631341675"/>
                    </a:ext>
                  </a:extLst>
                </a:gridCol>
              </a:tblGrid>
              <a:tr h="384377">
                <a:tc>
                  <a:txBody>
                    <a:bodyPr/>
                    <a:lstStyle/>
                    <a:p>
                      <a:pPr algn="ctr" fontAlgn="ctr"/>
                      <a:r>
                        <a:rPr lang="en-US" sz="1450" b="1" i="0" u="none" strike="noStrike">
                          <a:solidFill>
                            <a:schemeClr val="bg1"/>
                          </a:solidFill>
                          <a:effectLst/>
                          <a:latin typeface="+mn-lt"/>
                          <a:ea typeface="+mn-ea"/>
                          <a:cs typeface="+mn-ea"/>
                          <a:sym typeface="+mn-lt"/>
                        </a:rPr>
                        <a:t>Model</a:t>
                      </a:r>
                    </a:p>
                  </a:txBody>
                  <a:tcPr marL="6350" marR="6350" marT="635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450" b="1" i="0" u="none" strike="noStrike">
                          <a:solidFill>
                            <a:schemeClr val="bg1"/>
                          </a:solidFill>
                          <a:effectLst/>
                          <a:latin typeface="+mn-lt"/>
                          <a:ea typeface="+mn-ea"/>
                          <a:cs typeface="+mn-ea"/>
                          <a:sym typeface="+mn-lt"/>
                        </a:rPr>
                        <a:t>TS-464eU</a:t>
                      </a:r>
                    </a:p>
                  </a:txBody>
                  <a:tcPr marL="6350" marR="6350" marT="635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450" b="1" i="0" u="none" strike="noStrike">
                          <a:solidFill>
                            <a:schemeClr val="bg1"/>
                          </a:solidFill>
                          <a:effectLst/>
                          <a:latin typeface="+mn-lt"/>
                          <a:ea typeface="+mn-ea"/>
                          <a:cs typeface="+mn-ea"/>
                          <a:sym typeface="+mn-lt"/>
                        </a:rPr>
                        <a:t>TS-451DeU</a:t>
                      </a:r>
                    </a:p>
                  </a:txBody>
                  <a:tcPr marL="6350" marR="6350" marT="6350" marB="0" anchor="ctr">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450" b="1" i="0" u="none" strike="noStrike">
                          <a:solidFill>
                            <a:schemeClr val="bg1"/>
                          </a:solidFill>
                          <a:effectLst/>
                          <a:latin typeface="+mn-lt"/>
                          <a:ea typeface="+mn-ea"/>
                          <a:cs typeface="+mn-ea"/>
                          <a:sym typeface="+mn-lt"/>
                        </a:rPr>
                        <a:t>TS-464U</a:t>
                      </a:r>
                    </a:p>
                  </a:txBody>
                  <a:tcPr marL="6350" marR="6350" marT="6350" marB="0" anchor="ctr">
                    <a:lnL w="1270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450" b="1" i="0" u="none" strike="noStrike">
                          <a:solidFill>
                            <a:schemeClr val="bg1"/>
                          </a:solidFill>
                          <a:effectLst/>
                          <a:latin typeface="+mn-lt"/>
                          <a:ea typeface="+mn-ea"/>
                          <a:cs typeface="+mn-ea"/>
                          <a:sym typeface="+mn-lt"/>
                        </a:rPr>
                        <a:t>TS-464U-RP</a:t>
                      </a:r>
                    </a:p>
                  </a:txBody>
                  <a:tcPr marL="6350" marR="6350" marT="6350" marB="0" anchor="ctr">
                    <a:lnL w="1270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24721259"/>
                  </a:ext>
                </a:extLst>
              </a:tr>
              <a:tr h="462820">
                <a:tc>
                  <a:txBody>
                    <a:bodyPr/>
                    <a:lstStyle/>
                    <a:p>
                      <a:pPr algn="ctr" fontAlgn="ctr"/>
                      <a:r>
                        <a:rPr lang="en-US" sz="1200" b="0" i="0" u="none" strike="noStrike">
                          <a:solidFill>
                            <a:srgbClr val="000000"/>
                          </a:solidFill>
                          <a:effectLst/>
                          <a:latin typeface="+mn-lt"/>
                          <a:ea typeface="+mn-ea"/>
                          <a:cs typeface="+mn-ea"/>
                          <a:sym typeface="+mn-lt"/>
                        </a:rPr>
                        <a:t>Depth</a:t>
                      </a:r>
                    </a:p>
                  </a:txBody>
                  <a:tcPr marL="6350" marR="6350" marT="6350" marB="0" anchor="ct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pPr algn="ctr" fontAlgn="ctr"/>
                      <a:r>
                        <a:rPr lang="en-US" altLang="zh-TW" sz="1200" b="0" i="0" u="none" strike="noStrike">
                          <a:solidFill>
                            <a:srgbClr val="8A0000"/>
                          </a:solidFill>
                          <a:effectLst/>
                          <a:latin typeface="+mn-lt"/>
                          <a:ea typeface="+mn-ea"/>
                          <a:cs typeface="+mn-ea"/>
                          <a:sym typeface="+mn-lt"/>
                        </a:rPr>
                        <a:t>295 mm</a:t>
                      </a:r>
                    </a:p>
                  </a:txBody>
                  <a:tcPr marL="6350" marR="6350" marT="6350" marB="0" anchor="ct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pPr algn="ctr" fontAlgn="ctr"/>
                      <a:r>
                        <a:rPr lang="en-US" altLang="zh-TW" sz="1200" b="0" i="0" u="none" strike="noStrike">
                          <a:solidFill>
                            <a:srgbClr val="000000"/>
                          </a:solidFill>
                          <a:effectLst/>
                          <a:latin typeface="+mn-lt"/>
                          <a:ea typeface="+mn-ea"/>
                          <a:cs typeface="+mn-ea"/>
                          <a:sym typeface="+mn-lt"/>
                        </a:rPr>
                        <a:t>295 mm</a:t>
                      </a:r>
                    </a:p>
                  </a:txBody>
                  <a:tcPr marL="6350" marR="6350" marT="6350" marB="0" anchor="ctr">
                    <a:lnL>
                      <a:noFill/>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mn-lt"/>
                          <a:ea typeface="+mn-ea"/>
                          <a:cs typeface="+mn-ea"/>
                          <a:sym typeface="+mn-lt"/>
                        </a:rPr>
                        <a:t>483.9 mm </a:t>
                      </a:r>
                    </a:p>
                  </a:txBody>
                  <a:tcPr marL="6350" marR="6350" marT="6350" marB="0" anchor="ctr">
                    <a:lnL w="12700" cap="flat" cmpd="sng" algn="ctr">
                      <a:no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mn-lt"/>
                          <a:ea typeface="+mn-ea"/>
                          <a:cs typeface="+mn-ea"/>
                          <a:sym typeface="+mn-lt"/>
                        </a:rPr>
                        <a:t>508.7 mm </a:t>
                      </a:r>
                    </a:p>
                  </a:txBody>
                  <a:tcPr marL="6350" marR="6350" marT="6350" marB="0" anchor="ctr">
                    <a:lnL w="12700" cap="flat" cmpd="sng" algn="ctr">
                      <a:no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2472573"/>
                  </a:ext>
                </a:extLst>
              </a:tr>
              <a:tr h="462820">
                <a:tc>
                  <a:txBody>
                    <a:bodyPr/>
                    <a:lstStyle/>
                    <a:p>
                      <a:pPr algn="ctr" fontAlgn="ctr"/>
                      <a:r>
                        <a:rPr lang="en-US" sz="1200" b="0" i="0" u="none" strike="noStrike">
                          <a:solidFill>
                            <a:srgbClr val="000000"/>
                          </a:solidFill>
                          <a:effectLst/>
                          <a:latin typeface="+mn-lt"/>
                          <a:ea typeface="+mn-ea"/>
                          <a:cs typeface="+mn-ea"/>
                          <a:sym typeface="+mn-lt"/>
                        </a:rPr>
                        <a:t>CPU</a:t>
                      </a:r>
                    </a:p>
                  </a:txBody>
                  <a:tcPr marL="6350" marR="6350" marT="6350" marB="0" anchor="ctr">
                    <a:lnL>
                      <a:noFill/>
                    </a:lnL>
                    <a:lnR>
                      <a:noFill/>
                    </a:lnR>
                    <a:lnT w="12700" cmpd="sng">
                      <a:noFill/>
                    </a:lnT>
                    <a:lnB>
                      <a:noFill/>
                    </a:lnB>
                    <a:lnTlToBr w="12700" cmpd="sng">
                      <a:noFill/>
                      <a:prstDash val="solid"/>
                    </a:lnTlToBr>
                    <a:lnBlToTr w="12700" cmpd="sng">
                      <a:noFill/>
                      <a:prstDash val="solid"/>
                    </a:lnBlToTr>
                    <a:solidFill>
                      <a:srgbClr val="F6F6F8"/>
                    </a:solidFill>
                  </a:tcPr>
                </a:tc>
                <a:tc>
                  <a:txBody>
                    <a:bodyPr/>
                    <a:lstStyle/>
                    <a:p>
                      <a:pPr algn="ctr" fontAlgn="ctr"/>
                      <a:r>
                        <a:rPr lang="en-US" sz="1200" b="0" i="0" u="none" strike="noStrike">
                          <a:solidFill>
                            <a:srgbClr val="000000"/>
                          </a:solidFill>
                          <a:effectLst/>
                          <a:latin typeface="+mn-lt"/>
                          <a:ea typeface="+mn-ea"/>
                          <a:cs typeface="+mn-ea"/>
                          <a:sym typeface="+mn-lt"/>
                        </a:rPr>
                        <a:t>Intel® Celeron® N5105/N5095</a:t>
                      </a:r>
                    </a:p>
                  </a:txBody>
                  <a:tcPr marL="6350" marR="6350" marT="6350" marB="0" anchor="ctr">
                    <a:lnL>
                      <a:noFill/>
                    </a:lnL>
                    <a:lnR>
                      <a:noFill/>
                    </a:lnR>
                    <a:lnT w="12700" cmpd="sng">
                      <a:noFill/>
                    </a:lnT>
                    <a:lnB>
                      <a:noFill/>
                    </a:lnB>
                    <a:lnTlToBr w="12700" cmpd="sng">
                      <a:noFill/>
                      <a:prstDash val="solid"/>
                    </a:lnTlToBr>
                    <a:lnBlToTr w="12700" cmpd="sng">
                      <a:noFill/>
                      <a:prstDash val="solid"/>
                    </a:lnBlToTr>
                    <a:solidFill>
                      <a:srgbClr val="F6F6F8"/>
                    </a:solidFill>
                  </a:tcPr>
                </a:tc>
                <a:tc>
                  <a:txBody>
                    <a:bodyPr/>
                    <a:lstStyle/>
                    <a:p>
                      <a:pPr algn="ctr" fontAlgn="ctr"/>
                      <a:r>
                        <a:rPr lang="en-US" sz="1200" b="0" i="0" u="none" strike="noStrike">
                          <a:solidFill>
                            <a:srgbClr val="000000"/>
                          </a:solidFill>
                          <a:effectLst/>
                          <a:latin typeface="+mn-lt"/>
                          <a:ea typeface="+mn-ea"/>
                          <a:cs typeface="+mn-ea"/>
                          <a:sym typeface="+mn-lt"/>
                        </a:rPr>
                        <a:t>Intel® Celeron® J4025</a:t>
                      </a:r>
                    </a:p>
                  </a:txBody>
                  <a:tcPr marL="6350" marR="6350" marT="6350" marB="0" anchor="ctr">
                    <a:lnL>
                      <a:noFill/>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F6F6F8"/>
                    </a:solidFill>
                  </a:tcPr>
                </a:tc>
                <a:tc>
                  <a:txBody>
                    <a:bodyPr/>
                    <a:lstStyle/>
                    <a:p>
                      <a:pPr algn="ctr" fontAlgn="ctr"/>
                      <a:r>
                        <a:rPr lang="en-US" sz="1200" b="0" i="0" u="none" strike="noStrike">
                          <a:solidFill>
                            <a:srgbClr val="000000"/>
                          </a:solidFill>
                          <a:effectLst/>
                          <a:latin typeface="+mn-lt"/>
                          <a:ea typeface="+mn-ea"/>
                          <a:cs typeface="+mn-ea"/>
                          <a:sym typeface="+mn-lt"/>
                        </a:rPr>
                        <a:t>Intel® Celeron® N5105/N5095</a:t>
                      </a:r>
                    </a:p>
                  </a:txBody>
                  <a:tcPr marL="6350" marR="6350" marT="6350" marB="0" anchor="ctr">
                    <a:lnL w="12700" cap="flat" cmpd="sng" algn="ctr">
                      <a:no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F6F6F8"/>
                    </a:solidFill>
                  </a:tcPr>
                </a:tc>
                <a:tc>
                  <a:txBody>
                    <a:bodyPr/>
                    <a:lstStyle/>
                    <a:p>
                      <a:pPr algn="ctr" fontAlgn="ctr"/>
                      <a:r>
                        <a:rPr lang="en-US" sz="1200" b="0" i="0" u="none" strike="noStrike">
                          <a:solidFill>
                            <a:srgbClr val="000000"/>
                          </a:solidFill>
                          <a:effectLst/>
                          <a:latin typeface="+mn-lt"/>
                          <a:ea typeface="+mn-ea"/>
                          <a:cs typeface="+mn-ea"/>
                          <a:sym typeface="+mn-lt"/>
                        </a:rPr>
                        <a:t>Intel® Celeron® N5105/N5095</a:t>
                      </a:r>
                    </a:p>
                  </a:txBody>
                  <a:tcPr marL="6350" marR="6350" marT="6350" marB="0" anchor="ctr">
                    <a:lnL w="12700" cap="flat" cmpd="sng" algn="ctr">
                      <a:no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F6F6F8"/>
                    </a:solidFill>
                  </a:tcPr>
                </a:tc>
                <a:extLst>
                  <a:ext uri="{0D108BD9-81ED-4DB2-BD59-A6C34878D82A}">
                    <a16:rowId xmlns:a16="http://schemas.microsoft.com/office/drawing/2014/main" val="3905970114"/>
                  </a:ext>
                </a:extLst>
              </a:tr>
              <a:tr h="415485">
                <a:tc>
                  <a:txBody>
                    <a:bodyPr/>
                    <a:lstStyle/>
                    <a:p>
                      <a:pPr algn="ctr" fontAlgn="ctr"/>
                      <a:r>
                        <a:rPr lang="en-US" sz="1200" b="0" i="0" u="none" strike="noStrike">
                          <a:solidFill>
                            <a:srgbClr val="000000"/>
                          </a:solidFill>
                          <a:effectLst/>
                          <a:latin typeface="+mn-lt"/>
                          <a:ea typeface="+mn-ea"/>
                          <a:cs typeface="+mn-ea"/>
                          <a:sym typeface="+mn-lt"/>
                        </a:rPr>
                        <a:t>Memory</a:t>
                      </a:r>
                    </a:p>
                  </a:txBody>
                  <a:tcPr marL="6350" marR="6350" marT="635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ctr"/>
                      <a:r>
                        <a:rPr lang="de-DE" sz="1200" b="0" i="0" u="none" strike="noStrike">
                          <a:solidFill>
                            <a:srgbClr val="000000"/>
                          </a:solidFill>
                          <a:effectLst/>
                          <a:latin typeface="+mn-lt"/>
                          <a:ea typeface="+mn-ea"/>
                          <a:cs typeface="+mn-ea"/>
                          <a:sym typeface="+mn-lt"/>
                        </a:rPr>
                        <a:t>4 GB SO-DIMM DDR4 (1 x 4 GB) </a:t>
                      </a:r>
                    </a:p>
                  </a:txBody>
                  <a:tcPr marL="6350" marR="6350" marT="635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ctr"/>
                      <a:r>
                        <a:rPr lang="de-DE" sz="1200" b="0" i="0" u="none" strike="noStrike">
                          <a:solidFill>
                            <a:srgbClr val="000000"/>
                          </a:solidFill>
                          <a:effectLst/>
                          <a:latin typeface="+mn-lt"/>
                          <a:ea typeface="+mn-ea"/>
                          <a:cs typeface="+mn-ea"/>
                          <a:sym typeface="+mn-lt"/>
                        </a:rPr>
                        <a:t>2 GB SO-DIMM DDR4 (1 x 2 GB) </a:t>
                      </a:r>
                    </a:p>
                  </a:txBody>
                  <a:tcPr marL="6350" marR="6350" marT="635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algn="ctr" fontAlgn="ctr"/>
                      <a:r>
                        <a:rPr lang="de-DE" sz="1200" b="0" i="0" u="none" strike="noStrike">
                          <a:solidFill>
                            <a:srgbClr val="000000"/>
                          </a:solidFill>
                          <a:effectLst/>
                          <a:latin typeface="+mn-lt"/>
                          <a:ea typeface="+mn-ea"/>
                          <a:cs typeface="+mn-ea"/>
                          <a:sym typeface="+mn-lt"/>
                        </a:rPr>
                        <a:t>4 GB SO-DIMM DDR4 (1 x 4 GB) </a:t>
                      </a: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ctr"/>
                      <a:r>
                        <a:rPr lang="de-DE" sz="1200" b="0" i="0" u="none" strike="noStrike">
                          <a:solidFill>
                            <a:srgbClr val="000000"/>
                          </a:solidFill>
                          <a:effectLst/>
                          <a:latin typeface="+mn-lt"/>
                          <a:ea typeface="+mn-ea"/>
                          <a:cs typeface="+mn-ea"/>
                          <a:sym typeface="+mn-lt"/>
                        </a:rPr>
                        <a:t>4 GB SO-DIMM DDR4 (1 x 4 GB) </a:t>
                      </a: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640961"/>
                  </a:ext>
                </a:extLst>
              </a:tr>
              <a:tr h="444980">
                <a:tc>
                  <a:txBody>
                    <a:bodyPr/>
                    <a:lstStyle/>
                    <a:p>
                      <a:pPr algn="ctr" fontAlgn="ctr"/>
                      <a:r>
                        <a:rPr lang="en-US" sz="1200" b="0" i="0" u="none" strike="noStrike">
                          <a:solidFill>
                            <a:srgbClr val="000000"/>
                          </a:solidFill>
                          <a:effectLst/>
                          <a:latin typeface="+mn-lt"/>
                          <a:ea typeface="+mn-ea"/>
                          <a:cs typeface="+mn-ea"/>
                          <a:sym typeface="+mn-lt"/>
                        </a:rPr>
                        <a:t>Max memory</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F6F6F8"/>
                    </a:solidFill>
                  </a:tcPr>
                </a:tc>
                <a:tc>
                  <a:txBody>
                    <a:bodyPr/>
                    <a:lstStyle/>
                    <a:p>
                      <a:pPr algn="ctr" fontAlgn="ctr"/>
                      <a:r>
                        <a:rPr lang="en-US" sz="1200" b="0" i="0" u="none" strike="noStrike">
                          <a:solidFill>
                            <a:srgbClr val="000000"/>
                          </a:solidFill>
                          <a:effectLst/>
                          <a:latin typeface="+mn-lt"/>
                          <a:ea typeface="+mn-ea"/>
                          <a:cs typeface="+mn-ea"/>
                          <a:sym typeface="+mn-lt"/>
                        </a:rPr>
                        <a:t>16 GB (2 x 8 GB) </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F6F6F8"/>
                    </a:solidFill>
                  </a:tcPr>
                </a:tc>
                <a:tc>
                  <a:txBody>
                    <a:bodyPr/>
                    <a:lstStyle/>
                    <a:p>
                      <a:pPr algn="ctr" fontAlgn="ctr"/>
                      <a:r>
                        <a:rPr lang="en-US" sz="1200" b="0" i="0" u="none" strike="noStrike">
                          <a:solidFill>
                            <a:srgbClr val="000000"/>
                          </a:solidFill>
                          <a:effectLst/>
                          <a:latin typeface="+mn-lt"/>
                          <a:ea typeface="+mn-ea"/>
                          <a:cs typeface="+mn-ea"/>
                          <a:sym typeface="+mn-lt"/>
                        </a:rPr>
                        <a:t>8 GB (2 x 4 GB) </a:t>
                      </a:r>
                    </a:p>
                  </a:txBody>
                  <a:tcPr marL="6350" marR="6350" marT="635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6F6F8"/>
                    </a:solidFill>
                  </a:tcPr>
                </a:tc>
                <a:tc>
                  <a:txBody>
                    <a:bodyPr/>
                    <a:lstStyle/>
                    <a:p>
                      <a:pPr algn="ctr" fontAlgn="ctr"/>
                      <a:r>
                        <a:rPr lang="en-US" sz="1200" b="0" i="0" u="none" strike="noStrike">
                          <a:solidFill>
                            <a:srgbClr val="000000"/>
                          </a:solidFill>
                          <a:effectLst/>
                          <a:latin typeface="+mn-lt"/>
                          <a:ea typeface="+mn-ea"/>
                          <a:cs typeface="+mn-ea"/>
                          <a:sym typeface="+mn-lt"/>
                        </a:rPr>
                        <a:t>16 GB (2 x 8 GB) </a:t>
                      </a: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6F6F8"/>
                    </a:solidFill>
                  </a:tcPr>
                </a:tc>
                <a:tc>
                  <a:txBody>
                    <a:bodyPr/>
                    <a:lstStyle/>
                    <a:p>
                      <a:pPr algn="ctr" fontAlgn="ctr"/>
                      <a:r>
                        <a:rPr lang="en-US" sz="1200" b="0" i="0" u="none" strike="noStrike">
                          <a:solidFill>
                            <a:srgbClr val="000000"/>
                          </a:solidFill>
                          <a:effectLst/>
                          <a:latin typeface="+mn-lt"/>
                          <a:ea typeface="+mn-ea"/>
                          <a:cs typeface="+mn-ea"/>
                          <a:sym typeface="+mn-lt"/>
                        </a:rPr>
                        <a:t>16 GB (2 x 8 GB) </a:t>
                      </a: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6F6F8"/>
                    </a:solidFill>
                  </a:tcPr>
                </a:tc>
                <a:extLst>
                  <a:ext uri="{0D108BD9-81ED-4DB2-BD59-A6C34878D82A}">
                    <a16:rowId xmlns:a16="http://schemas.microsoft.com/office/drawing/2014/main" val="1279692159"/>
                  </a:ext>
                </a:extLst>
              </a:tr>
              <a:tr h="444980">
                <a:tc>
                  <a:txBody>
                    <a:bodyPr/>
                    <a:lstStyle/>
                    <a:p>
                      <a:pPr algn="ctr" fontAlgn="ctr"/>
                      <a:r>
                        <a:rPr lang="en-US" sz="1200" b="0" i="0" u="none" strike="noStrike">
                          <a:solidFill>
                            <a:srgbClr val="000000"/>
                          </a:solidFill>
                          <a:effectLst/>
                          <a:latin typeface="+mn-lt"/>
                          <a:ea typeface="+mn-ea"/>
                          <a:cs typeface="+mn-ea"/>
                          <a:sym typeface="+mn-lt"/>
                        </a:rPr>
                        <a:t>Ethernet ports</a:t>
                      </a: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sv-SE" sz="1200" b="0" i="0" u="none" strike="noStrike">
                          <a:solidFill>
                            <a:srgbClr val="000000"/>
                          </a:solidFill>
                          <a:effectLst/>
                          <a:latin typeface="+mn-lt"/>
                          <a:ea typeface="+mn-ea"/>
                          <a:cs typeface="+mn-ea"/>
                          <a:sym typeface="+mn-lt"/>
                        </a:rPr>
                        <a:t>2 x 2.5G/1G/100M​ RJ45</a:t>
                      </a: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sv-SE" sz="1200" b="0" i="0" u="none" strike="noStrike">
                          <a:solidFill>
                            <a:srgbClr val="000000"/>
                          </a:solidFill>
                          <a:effectLst/>
                          <a:latin typeface="+mn-lt"/>
                          <a:ea typeface="+mn-ea"/>
                          <a:cs typeface="+mn-ea"/>
                          <a:sym typeface="+mn-lt"/>
                        </a:rPr>
                        <a:t>2 x 2.5G/1G/100M​ RJ45</a:t>
                      </a:r>
                    </a:p>
                  </a:txBody>
                  <a:tcPr marL="6350" marR="6350" marT="6350" marB="0" anchor="ctr">
                    <a:lnL>
                      <a:noFill/>
                    </a:lnL>
                    <a:lnR w="12700" cap="flat" cmpd="sng" algn="ctr">
                      <a:noFill/>
                      <a:prstDash val="solid"/>
                      <a:round/>
                      <a:headEnd type="none" w="med" len="med"/>
                      <a:tailEnd type="none" w="med" len="med"/>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sv-SE" sz="1200" b="0" i="0" u="none" strike="noStrike">
                          <a:solidFill>
                            <a:srgbClr val="000000"/>
                          </a:solidFill>
                          <a:effectLst/>
                          <a:latin typeface="+mn-lt"/>
                          <a:ea typeface="+mn-ea"/>
                          <a:cs typeface="+mn-ea"/>
                          <a:sym typeface="+mn-lt"/>
                        </a:rPr>
                        <a:t>2 x 2.5G/1G/100M​ RJ45</a:t>
                      </a:r>
                    </a:p>
                  </a:txBody>
                  <a:tcPr marL="6350" marR="6350" marT="6350" marB="0" anchor="ctr">
                    <a:lnL w="12700" cap="flat" cmpd="sng" algn="ctr">
                      <a:no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sv-SE" sz="1200" b="0" i="0" u="none" strike="noStrike">
                          <a:solidFill>
                            <a:srgbClr val="000000"/>
                          </a:solidFill>
                          <a:effectLst/>
                          <a:latin typeface="+mn-lt"/>
                          <a:ea typeface="+mn-ea"/>
                          <a:cs typeface="+mn-ea"/>
                          <a:sym typeface="+mn-lt"/>
                        </a:rPr>
                        <a:t>2 x 2.5G/1G/100M​ RJ45</a:t>
                      </a:r>
                    </a:p>
                  </a:txBody>
                  <a:tcPr marL="6350" marR="6350" marT="6350" marB="0" anchor="ctr">
                    <a:lnL w="12700" cap="flat" cmpd="sng" algn="ctr">
                      <a:no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4854569"/>
                  </a:ext>
                </a:extLst>
              </a:tr>
              <a:tr h="444980">
                <a:tc>
                  <a:txBody>
                    <a:bodyPr/>
                    <a:lstStyle/>
                    <a:p>
                      <a:pPr algn="ctr" fontAlgn="ctr"/>
                      <a:r>
                        <a:rPr lang="en-US" sz="1200" b="0" i="0" u="none" strike="noStrike">
                          <a:solidFill>
                            <a:srgbClr val="000000"/>
                          </a:solidFill>
                          <a:effectLst/>
                          <a:latin typeface="+mn-lt"/>
                          <a:ea typeface="+mn-ea"/>
                          <a:cs typeface="+mn-ea"/>
                          <a:sym typeface="+mn-lt"/>
                        </a:rPr>
                        <a:t>HDMI output</a:t>
                      </a: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rgbClr val="F6F6F8"/>
                    </a:solidFill>
                  </a:tcPr>
                </a:tc>
                <a:tc>
                  <a:txBody>
                    <a:bodyPr/>
                    <a:lstStyle/>
                    <a:p>
                      <a:pPr algn="ctr" fontAlgn="ctr"/>
                      <a:r>
                        <a:rPr lang="en-US" sz="1200" b="0" i="0" u="none" strike="noStrike">
                          <a:solidFill>
                            <a:srgbClr val="000000"/>
                          </a:solidFill>
                          <a:effectLst/>
                          <a:latin typeface="+mn-lt"/>
                          <a:ea typeface="+mn-ea"/>
                          <a:cs typeface="+mn-ea"/>
                          <a:sym typeface="+mn-lt"/>
                        </a:rPr>
                        <a:t>1 x HDMI 1.4b </a:t>
                      </a: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rgbClr val="F6F6F8"/>
                    </a:solidFill>
                  </a:tcPr>
                </a:tc>
                <a:tc>
                  <a:txBody>
                    <a:bodyPr/>
                    <a:lstStyle/>
                    <a:p>
                      <a:pPr algn="ctr" fontAlgn="ctr"/>
                      <a:r>
                        <a:rPr lang="en-US" sz="1200" b="0" i="0" u="none" strike="noStrike">
                          <a:solidFill>
                            <a:srgbClr val="000000"/>
                          </a:solidFill>
                          <a:effectLst/>
                          <a:latin typeface="+mn-lt"/>
                          <a:ea typeface="+mn-ea"/>
                          <a:cs typeface="+mn-ea"/>
                          <a:sym typeface="+mn-lt"/>
                        </a:rPr>
                        <a:t>NA</a:t>
                      </a:r>
                    </a:p>
                  </a:txBody>
                  <a:tcPr marL="6350" marR="6350" marT="6350" marB="0" anchor="ctr">
                    <a:lnL>
                      <a:noFill/>
                    </a:lnL>
                    <a:lnR w="12700" cap="flat" cmpd="sng" algn="ctr">
                      <a:noFill/>
                      <a:prstDash val="solid"/>
                      <a:round/>
                      <a:headEnd type="none" w="med" len="med"/>
                      <a:tailEnd type="none" w="med" len="med"/>
                    </a:lnR>
                    <a:lnT>
                      <a:noFill/>
                    </a:lnT>
                    <a:lnB w="12700" cmpd="sng">
                      <a:noFill/>
                    </a:lnB>
                    <a:lnTlToBr w="12700" cmpd="sng">
                      <a:noFill/>
                      <a:prstDash val="solid"/>
                    </a:lnTlToBr>
                    <a:lnBlToTr w="12700" cmpd="sng">
                      <a:noFill/>
                      <a:prstDash val="solid"/>
                    </a:lnBlToTr>
                    <a:solidFill>
                      <a:srgbClr val="F6F6F8"/>
                    </a:solidFill>
                  </a:tcPr>
                </a:tc>
                <a:tc>
                  <a:txBody>
                    <a:bodyPr/>
                    <a:lstStyle/>
                    <a:p>
                      <a:pPr algn="ctr" fontAlgn="ctr"/>
                      <a:r>
                        <a:rPr lang="en-US" sz="1200" b="0" i="0" u="none" strike="noStrike">
                          <a:solidFill>
                            <a:srgbClr val="000000"/>
                          </a:solidFill>
                          <a:effectLst/>
                          <a:latin typeface="+mn-lt"/>
                          <a:ea typeface="+mn-ea"/>
                          <a:cs typeface="+mn-ea"/>
                          <a:sym typeface="+mn-lt"/>
                        </a:rPr>
                        <a:t>1 x HDMI 1.4b </a:t>
                      </a:r>
                    </a:p>
                  </a:txBody>
                  <a:tcPr marL="6350" marR="6350" marT="6350" marB="0" anchor="ctr">
                    <a:lnL w="12700" cap="flat" cmpd="sng" algn="ctr">
                      <a:no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solidFill>
                      <a:srgbClr val="F6F6F8"/>
                    </a:solidFill>
                  </a:tcPr>
                </a:tc>
                <a:tc>
                  <a:txBody>
                    <a:bodyPr/>
                    <a:lstStyle/>
                    <a:p>
                      <a:pPr algn="ctr" fontAlgn="ctr"/>
                      <a:r>
                        <a:rPr lang="en-US" sz="1200" b="0" i="0" u="none" strike="noStrike">
                          <a:solidFill>
                            <a:srgbClr val="000000"/>
                          </a:solidFill>
                          <a:effectLst/>
                          <a:latin typeface="+mn-lt"/>
                          <a:ea typeface="+mn-ea"/>
                          <a:cs typeface="+mn-ea"/>
                          <a:sym typeface="+mn-lt"/>
                        </a:rPr>
                        <a:t>1 x HDMI 1.4b </a:t>
                      </a:r>
                    </a:p>
                  </a:txBody>
                  <a:tcPr marL="6350" marR="6350" marT="6350" marB="0" anchor="ctr">
                    <a:lnL w="12700" cap="flat" cmpd="sng" algn="ctr">
                      <a:no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solidFill>
                      <a:srgbClr val="F6F6F8"/>
                    </a:solidFill>
                  </a:tcPr>
                </a:tc>
                <a:extLst>
                  <a:ext uri="{0D108BD9-81ED-4DB2-BD59-A6C34878D82A}">
                    <a16:rowId xmlns:a16="http://schemas.microsoft.com/office/drawing/2014/main" val="3022142105"/>
                  </a:ext>
                </a:extLst>
              </a:tr>
              <a:tr h="419538">
                <a:tc>
                  <a:txBody>
                    <a:bodyPr/>
                    <a:lstStyle/>
                    <a:p>
                      <a:pPr algn="ctr" fontAlgn="ctr"/>
                      <a:r>
                        <a:rPr lang="en-US" sz="1200" b="0" i="0" u="none" strike="noStrike">
                          <a:solidFill>
                            <a:srgbClr val="000000"/>
                          </a:solidFill>
                          <a:effectLst/>
                          <a:latin typeface="+mn-lt"/>
                          <a:ea typeface="+mn-ea"/>
                          <a:cs typeface="+mn-ea"/>
                          <a:sym typeface="+mn-lt"/>
                        </a:rPr>
                        <a:t>M.2 slots</a:t>
                      </a: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altLang="zh-TW" sz="1200" b="0" i="0" u="none" strike="noStrike" dirty="0">
                          <a:solidFill>
                            <a:srgbClr val="000000"/>
                          </a:solidFill>
                          <a:effectLst/>
                          <a:latin typeface="+mn-lt"/>
                          <a:ea typeface="+mn-ea"/>
                          <a:cs typeface="+mn-ea"/>
                          <a:sym typeface="+mn-lt"/>
                        </a:rPr>
                        <a:t>2 x M.2 </a:t>
                      </a:r>
                      <a:r>
                        <a:rPr lang="en-US" altLang="zh-TW" sz="1200" b="0" i="0" u="none" strike="noStrike" dirty="0" err="1">
                          <a:solidFill>
                            <a:srgbClr val="000000"/>
                          </a:solidFill>
                          <a:effectLst/>
                          <a:latin typeface="+mn-lt"/>
                          <a:ea typeface="+mn-ea"/>
                          <a:cs typeface="+mn-ea"/>
                          <a:sym typeface="+mn-lt"/>
                        </a:rPr>
                        <a:t>NVMe</a:t>
                      </a:r>
                      <a:endParaRPr lang="en-US" altLang="zh-TW" sz="1200" b="0" i="0" u="none" strike="noStrike" dirty="0">
                        <a:solidFill>
                          <a:srgbClr val="000000"/>
                        </a:solidFill>
                        <a:effectLst/>
                        <a:latin typeface="+mn-lt"/>
                        <a:ea typeface="+mn-ea"/>
                        <a:cs typeface="+mn-ea"/>
                        <a:sym typeface="+mn-lt"/>
                      </a:endParaRP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mn-lt"/>
                          <a:ea typeface="+mn-ea"/>
                          <a:cs typeface="+mn-ea"/>
                          <a:sym typeface="+mn-lt"/>
                        </a:rPr>
                        <a:t>2 x M.2 SATA</a:t>
                      </a:r>
                      <a:endParaRPr lang="en-US" sz="1200" b="0" i="0" u="none" strike="noStrike" dirty="0">
                        <a:solidFill>
                          <a:srgbClr val="000000"/>
                        </a:solidFill>
                        <a:effectLst/>
                        <a:latin typeface="+mn-lt"/>
                        <a:ea typeface="+mn-ea"/>
                        <a:cs typeface="+mn-ea"/>
                        <a:sym typeface="+mn-lt"/>
                      </a:endParaRPr>
                    </a:p>
                  </a:txBody>
                  <a:tcPr marL="6350" marR="6350" marT="6350" marB="0" anchor="ctr">
                    <a:lnL>
                      <a:noFill/>
                    </a:lnL>
                    <a:lnR w="12700" cap="flat" cmpd="sng" algn="ctr">
                      <a:noFill/>
                      <a:prstDash val="solid"/>
                      <a:round/>
                      <a:headEnd type="none" w="med" len="med"/>
                      <a:tailEnd type="none" w="med" len="med"/>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mn-lt"/>
                          <a:ea typeface="+mn-ea"/>
                          <a:cs typeface="+mn-ea"/>
                          <a:sym typeface="+mn-lt"/>
                        </a:rPr>
                        <a:t>NA</a:t>
                      </a:r>
                      <a:endParaRPr lang="en-US" sz="1200" b="0" i="0" u="none" strike="noStrike" dirty="0">
                        <a:solidFill>
                          <a:srgbClr val="000000"/>
                        </a:solidFill>
                        <a:effectLst/>
                        <a:latin typeface="+mn-lt"/>
                        <a:ea typeface="+mn-ea"/>
                        <a:cs typeface="+mn-ea"/>
                        <a:sym typeface="+mn-lt"/>
                      </a:endParaRPr>
                    </a:p>
                  </a:txBody>
                  <a:tcPr marL="6350" marR="6350" marT="6350" marB="0" anchor="ctr">
                    <a:lnL w="12700" cap="flat" cmpd="sng" algn="ctr">
                      <a:no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mn-lt"/>
                          <a:ea typeface="+mn-ea"/>
                          <a:cs typeface="+mn-ea"/>
                          <a:sym typeface="+mn-lt"/>
                        </a:rPr>
                        <a:t>NA</a:t>
                      </a:r>
                    </a:p>
                  </a:txBody>
                  <a:tcPr marL="6350" marR="6350" marT="6350" marB="0" anchor="ctr">
                    <a:lnL w="12700" cap="flat" cmpd="sng" algn="ctr">
                      <a:no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8749300"/>
                  </a:ext>
                </a:extLst>
              </a:tr>
              <a:tr h="444980">
                <a:tc>
                  <a:txBody>
                    <a:bodyPr/>
                    <a:lstStyle/>
                    <a:p>
                      <a:pPr algn="ctr" fontAlgn="ctr"/>
                      <a:r>
                        <a:rPr lang="en-US" sz="1200" b="0" i="0" u="none" strike="noStrike">
                          <a:solidFill>
                            <a:srgbClr val="000000"/>
                          </a:solidFill>
                          <a:effectLst/>
                          <a:latin typeface="+mn-lt"/>
                          <a:ea typeface="+mn-ea"/>
                          <a:cs typeface="+mn-ea"/>
                          <a:sym typeface="+mn-lt"/>
                        </a:rPr>
                        <a:t>PCIe Slot</a:t>
                      </a: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rgbClr val="F6F6F8"/>
                    </a:solidFill>
                  </a:tcPr>
                </a:tc>
                <a:tc>
                  <a:txBody>
                    <a:bodyPr/>
                    <a:lstStyle/>
                    <a:p>
                      <a:pPr algn="ctr" fontAlgn="ctr"/>
                      <a:r>
                        <a:rPr lang="en-US" sz="1200" b="0" i="0" u="none" strike="noStrike">
                          <a:solidFill>
                            <a:srgbClr val="000000"/>
                          </a:solidFill>
                          <a:effectLst/>
                          <a:latin typeface="+mn-lt"/>
                          <a:ea typeface="+mn-ea"/>
                          <a:cs typeface="+mn-ea"/>
                          <a:sym typeface="+mn-lt"/>
                        </a:rPr>
                        <a:t>NA</a:t>
                      </a:r>
                    </a:p>
                  </a:txBody>
                  <a:tcPr marL="6350" marR="6350" marT="6350" marB="0" anchor="ctr">
                    <a:lnL>
                      <a:noFill/>
                    </a:lnL>
                    <a:lnR>
                      <a:noFill/>
                    </a:lnR>
                    <a:lnT>
                      <a:noFill/>
                    </a:lnT>
                    <a:lnB w="12700" cmpd="sng">
                      <a:noFill/>
                    </a:lnB>
                    <a:lnTlToBr w="12700" cmpd="sng">
                      <a:noFill/>
                      <a:prstDash val="solid"/>
                    </a:lnTlToBr>
                    <a:lnBlToTr w="12700" cmpd="sng">
                      <a:noFill/>
                      <a:prstDash val="solid"/>
                    </a:lnBlToTr>
                    <a:solidFill>
                      <a:srgbClr val="F6F6F8"/>
                    </a:solidFill>
                  </a:tcPr>
                </a:tc>
                <a:tc>
                  <a:txBody>
                    <a:bodyPr/>
                    <a:lstStyle/>
                    <a:p>
                      <a:pPr algn="ctr" fontAlgn="ctr"/>
                      <a:r>
                        <a:rPr lang="en-US" sz="1200" b="0" i="0" u="none" strike="noStrike">
                          <a:solidFill>
                            <a:srgbClr val="000000"/>
                          </a:solidFill>
                          <a:effectLst/>
                          <a:latin typeface="+mn-lt"/>
                          <a:ea typeface="+mn-ea"/>
                          <a:cs typeface="+mn-ea"/>
                          <a:sym typeface="+mn-lt"/>
                        </a:rPr>
                        <a:t>NA</a:t>
                      </a:r>
                    </a:p>
                  </a:txBody>
                  <a:tcPr marL="6350" marR="6350" marT="6350" marB="0" anchor="ctr">
                    <a:lnL>
                      <a:noFill/>
                    </a:lnL>
                    <a:lnR w="12700" cap="flat" cmpd="sng" algn="ctr">
                      <a:noFill/>
                      <a:prstDash val="solid"/>
                      <a:round/>
                      <a:headEnd type="none" w="med" len="med"/>
                      <a:tailEnd type="none" w="med" len="med"/>
                    </a:lnR>
                    <a:lnT>
                      <a:noFill/>
                    </a:lnT>
                    <a:lnB w="12700" cmpd="sng">
                      <a:noFill/>
                    </a:lnB>
                    <a:lnTlToBr w="12700" cmpd="sng">
                      <a:noFill/>
                      <a:prstDash val="solid"/>
                    </a:lnTlToBr>
                    <a:lnBlToTr w="12700" cmpd="sng">
                      <a:noFill/>
                      <a:prstDash val="solid"/>
                    </a:lnBlToTr>
                    <a:solidFill>
                      <a:srgbClr val="F6F6F8"/>
                    </a:solidFill>
                  </a:tcPr>
                </a:tc>
                <a:tc>
                  <a:txBody>
                    <a:bodyPr/>
                    <a:lstStyle/>
                    <a:p>
                      <a:pPr algn="ctr" fontAlgn="ctr"/>
                      <a:r>
                        <a:rPr lang="en-US" altLang="zh-TW" sz="1200" b="0" i="0" u="none" strike="noStrike" dirty="0">
                          <a:solidFill>
                            <a:srgbClr val="000000"/>
                          </a:solidFill>
                          <a:effectLst/>
                          <a:latin typeface="+mn-lt"/>
                          <a:ea typeface="+mn-ea"/>
                          <a:cs typeface="+mn-ea"/>
                          <a:sym typeface="+mn-lt"/>
                        </a:rPr>
                        <a:t>1 x PCIe Gen3 x2</a:t>
                      </a:r>
                    </a:p>
                  </a:txBody>
                  <a:tcPr marL="6350" marR="6350" marT="6350" marB="0" anchor="ctr">
                    <a:lnL w="12700" cap="flat" cmpd="sng" algn="ctr">
                      <a:no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solidFill>
                      <a:srgbClr val="F6F6F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a:solidFill>
                            <a:srgbClr val="000000"/>
                          </a:solidFill>
                          <a:effectLst/>
                          <a:latin typeface="+mn-lt"/>
                          <a:ea typeface="+mn-ea"/>
                          <a:cs typeface="+mn-ea"/>
                          <a:sym typeface="+mn-lt"/>
                        </a:rPr>
                        <a:t>1 x PCIe Gen3 x2</a:t>
                      </a:r>
                      <a:endParaRPr lang="en-US" altLang="zh-TW" sz="1200" b="0" i="0" u="none" strike="noStrike" dirty="0">
                        <a:solidFill>
                          <a:srgbClr val="000000"/>
                        </a:solidFill>
                        <a:effectLst/>
                        <a:latin typeface="+mn-lt"/>
                        <a:ea typeface="+mn-ea"/>
                        <a:cs typeface="+mn-ea"/>
                        <a:sym typeface="+mn-lt"/>
                      </a:endParaRPr>
                    </a:p>
                  </a:txBody>
                  <a:tcPr marL="6350" marR="6350" marT="6350" marB="0" anchor="ctr">
                    <a:lnL w="12700" cap="flat" cmpd="sng" algn="ctr">
                      <a:no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solidFill>
                      <a:srgbClr val="F6F6F8"/>
                    </a:solidFill>
                  </a:tcPr>
                </a:tc>
                <a:extLst>
                  <a:ext uri="{0D108BD9-81ED-4DB2-BD59-A6C34878D82A}">
                    <a16:rowId xmlns:a16="http://schemas.microsoft.com/office/drawing/2014/main" val="3405741632"/>
                  </a:ext>
                </a:extLst>
              </a:tr>
            </a:tbl>
          </a:graphicData>
        </a:graphic>
      </p:graphicFrame>
      <p:grpSp>
        <p:nvGrpSpPr>
          <p:cNvPr id="70" name="群組 69">
            <a:extLst>
              <a:ext uri="{FF2B5EF4-FFF2-40B4-BE49-F238E27FC236}">
                <a16:creationId xmlns:a16="http://schemas.microsoft.com/office/drawing/2014/main" id="{615DECF0-18F8-4128-975F-ADD29BFBEFA9}"/>
              </a:ext>
            </a:extLst>
          </p:cNvPr>
          <p:cNvGrpSpPr/>
          <p:nvPr/>
        </p:nvGrpSpPr>
        <p:grpSpPr>
          <a:xfrm>
            <a:off x="1610233" y="3002342"/>
            <a:ext cx="7659237" cy="3772944"/>
            <a:chOff x="1610233" y="3242624"/>
            <a:chExt cx="7659237" cy="3141532"/>
          </a:xfrm>
        </p:grpSpPr>
        <p:pic>
          <p:nvPicPr>
            <p:cNvPr id="71" name="图片 57">
              <a:extLst>
                <a:ext uri="{FF2B5EF4-FFF2-40B4-BE49-F238E27FC236}">
                  <a16:creationId xmlns:a16="http://schemas.microsoft.com/office/drawing/2014/main" id="{5FF472B1-A097-4D04-80D8-4E081D363E4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232090" y="4662966"/>
              <a:ext cx="3099333" cy="343047"/>
            </a:xfrm>
            <a:prstGeom prst="rect">
              <a:avLst/>
            </a:prstGeom>
          </p:spPr>
        </p:pic>
        <p:pic>
          <p:nvPicPr>
            <p:cNvPr id="72" name="图片 57">
              <a:extLst>
                <a:ext uri="{FF2B5EF4-FFF2-40B4-BE49-F238E27FC236}">
                  <a16:creationId xmlns:a16="http://schemas.microsoft.com/office/drawing/2014/main" id="{E1B97943-2713-4C1B-8F9E-EE46ED7DAA7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2671702" y="4653575"/>
              <a:ext cx="3099332" cy="343047"/>
            </a:xfrm>
            <a:prstGeom prst="rect">
              <a:avLst/>
            </a:prstGeom>
          </p:spPr>
        </p:pic>
        <p:pic>
          <p:nvPicPr>
            <p:cNvPr id="73" name="图片 57">
              <a:extLst>
                <a:ext uri="{FF2B5EF4-FFF2-40B4-BE49-F238E27FC236}">
                  <a16:creationId xmlns:a16="http://schemas.microsoft.com/office/drawing/2014/main" id="{91C28AB2-06B4-4B84-8781-5FDA180E42B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5113581" y="4620766"/>
              <a:ext cx="3099332" cy="343047"/>
            </a:xfrm>
            <a:prstGeom prst="rect">
              <a:avLst/>
            </a:prstGeom>
          </p:spPr>
        </p:pic>
        <p:pic>
          <p:nvPicPr>
            <p:cNvPr id="74" name="图片 57">
              <a:extLst>
                <a:ext uri="{FF2B5EF4-FFF2-40B4-BE49-F238E27FC236}">
                  <a16:creationId xmlns:a16="http://schemas.microsoft.com/office/drawing/2014/main" id="{2C26C45E-CB58-4045-8476-3BE1E529FA8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7548281" y="4653575"/>
              <a:ext cx="3099332" cy="343047"/>
            </a:xfrm>
            <a:prstGeom prst="rect">
              <a:avLst/>
            </a:prstGeom>
          </p:spPr>
        </p:pic>
      </p:grpSp>
    </p:spTree>
    <p:extLst>
      <p:ext uri="{BB962C8B-B14F-4D97-AF65-F5344CB8AC3E}">
        <p14:creationId xmlns:p14="http://schemas.microsoft.com/office/powerpoint/2010/main" val="1007822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F2DCC724-8494-47DB-8DC0-AAAB75188EFC}"/>
              </a:ext>
            </a:extLst>
          </p:cNvPr>
          <p:cNvSpPr txBox="1"/>
          <p:nvPr/>
        </p:nvSpPr>
        <p:spPr>
          <a:xfrm>
            <a:off x="8012430" y="6502387"/>
            <a:ext cx="4095750" cy="264047"/>
          </a:xfrm>
          <a:prstGeom prst="rect">
            <a:avLst/>
          </a:prstGeom>
          <a:noFill/>
        </p:spPr>
        <p:txBody>
          <a:bodyPr wrap="square" rtlCol="0">
            <a:spAutoFit/>
          </a:bodyPr>
          <a:lstStyle/>
          <a:p>
            <a:pPr>
              <a:lnSpc>
                <a:spcPts val="650"/>
              </a:lnSpc>
            </a:pPr>
            <a:r>
              <a:rPr lang="en-US" altLang="zh-TW" sz="500">
                <a:solidFill>
                  <a:srgbClr val="7F7F7F"/>
                </a:solidFill>
                <a:cs typeface="+mn-ea"/>
                <a:sym typeface="+mn-lt"/>
              </a:rPr>
              <a:t>Copyright© 2021 QNAP Systems, Inc. All rights reserved. QNAP® and other names of QNAP Products are proprietary marks or registered trademarks of QNAP Systems, Inc. Other products and company names mentioned herein are trademarks of their respective holders.​​​</a:t>
            </a:r>
          </a:p>
        </p:txBody>
      </p:sp>
      <p:pic>
        <p:nvPicPr>
          <p:cNvPr id="6" name="圖形 5">
            <a:extLst>
              <a:ext uri="{FF2B5EF4-FFF2-40B4-BE49-F238E27FC236}">
                <a16:creationId xmlns:a16="http://schemas.microsoft.com/office/drawing/2014/main" id="{F9516866-4753-49B7-BFD1-644C85A6CB2C}"/>
              </a:ext>
            </a:extLst>
          </p:cNvPr>
          <p:cNvPicPr>
            <a:picLocks noChangeAspect="1"/>
          </p:cNvPicPr>
          <p:nvPr/>
        </p:nvPicPr>
        <p:blipFill>
          <a:blip r:embed="rId2">
            <a:alphaModFix amt="80000"/>
            <a:extLst>
              <a:ext uri="{96DAC541-7B7A-43D3-8B79-37D633B846F1}">
                <asvg:svgBlip xmlns:asvg="http://schemas.microsoft.com/office/drawing/2016/SVG/main" r:embed="rId3"/>
              </a:ext>
            </a:extLst>
          </a:blip>
          <a:stretch>
            <a:fillRect/>
          </a:stretch>
        </p:blipFill>
        <p:spPr>
          <a:xfrm>
            <a:off x="6659399" y="1982062"/>
            <a:ext cx="1849602" cy="216620"/>
          </a:xfrm>
          <a:prstGeom prst="rect">
            <a:avLst/>
          </a:prstGeom>
        </p:spPr>
      </p:pic>
      <p:pic>
        <p:nvPicPr>
          <p:cNvPr id="7" name="圖形 6">
            <a:extLst>
              <a:ext uri="{FF2B5EF4-FFF2-40B4-BE49-F238E27FC236}">
                <a16:creationId xmlns:a16="http://schemas.microsoft.com/office/drawing/2014/main" id="{6718A6E6-94D4-4A2B-A37A-9C9701E267E3}"/>
              </a:ext>
            </a:extLst>
          </p:cNvPr>
          <p:cNvPicPr>
            <a:picLocks noChangeAspect="1"/>
          </p:cNvPicPr>
          <p:nvPr/>
        </p:nvPicPr>
        <p:blipFill>
          <a:blip r:embed="rId4">
            <a:alphaModFix amt="80000"/>
            <a:extLst>
              <a:ext uri="{96DAC541-7B7A-43D3-8B79-37D633B846F1}">
                <asvg:svgBlip xmlns:asvg="http://schemas.microsoft.com/office/drawing/2016/SVG/main" r:embed="rId5"/>
              </a:ext>
            </a:extLst>
          </a:blip>
          <a:stretch>
            <a:fillRect/>
          </a:stretch>
        </p:blipFill>
        <p:spPr>
          <a:xfrm>
            <a:off x="3706473" y="3843781"/>
            <a:ext cx="708181" cy="216620"/>
          </a:xfrm>
          <a:prstGeom prst="rect">
            <a:avLst/>
          </a:prstGeom>
        </p:spPr>
      </p:pic>
    </p:spTree>
    <p:extLst>
      <p:ext uri="{BB962C8B-B14F-4D97-AF65-F5344CB8AC3E}">
        <p14:creationId xmlns:p14="http://schemas.microsoft.com/office/powerpoint/2010/main" val="4102738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p:txBody>
          <a:bodyPr>
            <a:normAutofit/>
          </a:bodyPr>
          <a:lstStyle/>
          <a:p>
            <a:r>
              <a:rPr lang="en-US" altLang="zh-TW" dirty="0">
                <a:latin typeface="+mn-lt"/>
                <a:ea typeface="+mn-ea"/>
                <a:cs typeface="+mn-ea"/>
                <a:sym typeface="+mn-lt"/>
              </a:rPr>
              <a:t>TS-x64eU </a:t>
            </a:r>
            <a:r>
              <a:rPr lang="en-US" altLang="zh-CN" dirty="0">
                <a:latin typeface="+mn-lt"/>
                <a:ea typeface="+mn-ea"/>
                <a:cs typeface="+mn-ea"/>
                <a:sym typeface="+mn-lt"/>
              </a:rPr>
              <a:t>front views</a:t>
            </a:r>
            <a:endParaRPr lang="zh-TW" altLang="en-US" dirty="0">
              <a:latin typeface="+mn-lt"/>
              <a:ea typeface="+mn-ea"/>
              <a:cs typeface="+mn-ea"/>
              <a:sym typeface="+mn-lt"/>
            </a:endParaRPr>
          </a:p>
        </p:txBody>
      </p:sp>
      <p:pic>
        <p:nvPicPr>
          <p:cNvPr id="13" name="圖片 12">
            <a:extLst>
              <a:ext uri="{FF2B5EF4-FFF2-40B4-BE49-F238E27FC236}">
                <a16:creationId xmlns:a16="http://schemas.microsoft.com/office/drawing/2014/main" id="{4AE375B6-2E94-4A4E-B4EB-472558A379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562678" y="5877821"/>
            <a:ext cx="7555782" cy="394712"/>
          </a:xfrm>
          <a:prstGeom prst="rect">
            <a:avLst/>
          </a:prstGeom>
        </p:spPr>
      </p:pic>
      <p:pic>
        <p:nvPicPr>
          <p:cNvPr id="17" name="圖片 16">
            <a:extLst>
              <a:ext uri="{FF2B5EF4-FFF2-40B4-BE49-F238E27FC236}">
                <a16:creationId xmlns:a16="http://schemas.microsoft.com/office/drawing/2014/main" id="{C61B415E-10F9-4C26-A71E-61C3B99558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562678" y="3690148"/>
            <a:ext cx="7555782" cy="394712"/>
          </a:xfrm>
          <a:prstGeom prst="rect">
            <a:avLst/>
          </a:prstGeom>
        </p:spPr>
      </p:pic>
      <p:sp>
        <p:nvSpPr>
          <p:cNvPr id="22" name="矩形 21">
            <a:extLst>
              <a:ext uri="{FF2B5EF4-FFF2-40B4-BE49-F238E27FC236}">
                <a16:creationId xmlns:a16="http://schemas.microsoft.com/office/drawing/2014/main" id="{94B2615B-57ED-4F23-B327-4B9D0FEE7F0F}"/>
              </a:ext>
            </a:extLst>
          </p:cNvPr>
          <p:cNvSpPr/>
          <p:nvPr/>
        </p:nvSpPr>
        <p:spPr>
          <a:xfrm>
            <a:off x="10372162" y="2614282"/>
            <a:ext cx="1013186" cy="677108"/>
          </a:xfrm>
          <a:prstGeom prst="rect">
            <a:avLst/>
          </a:prstGeom>
        </p:spPr>
        <p:txBody>
          <a:bodyPr wrap="square">
            <a:spAutoFit/>
          </a:bodyPr>
          <a:lstStyle/>
          <a:p>
            <a:r>
              <a:rPr lang="en-US" altLang="zh-TW" sz="1900" b="1">
                <a:cs typeface="+mn-ea"/>
                <a:sym typeface="+mn-lt"/>
              </a:rPr>
              <a:t>Power</a:t>
            </a:r>
          </a:p>
          <a:p>
            <a:r>
              <a:rPr lang="en-US" altLang="zh-TW" sz="1900" b="1">
                <a:cs typeface="+mn-ea"/>
                <a:sym typeface="+mn-lt"/>
              </a:rPr>
              <a:t>button</a:t>
            </a:r>
            <a:endParaRPr lang="zh-TW" altLang="en-US" sz="1900">
              <a:cs typeface="+mn-ea"/>
              <a:sym typeface="+mn-lt"/>
            </a:endParaRPr>
          </a:p>
        </p:txBody>
      </p:sp>
      <p:sp>
        <p:nvSpPr>
          <p:cNvPr id="23" name="矩形 22">
            <a:extLst>
              <a:ext uri="{FF2B5EF4-FFF2-40B4-BE49-F238E27FC236}">
                <a16:creationId xmlns:a16="http://schemas.microsoft.com/office/drawing/2014/main" id="{A4418EAE-C0A8-48B2-8AA1-616C810AF396}"/>
              </a:ext>
            </a:extLst>
          </p:cNvPr>
          <p:cNvSpPr/>
          <p:nvPr/>
        </p:nvSpPr>
        <p:spPr>
          <a:xfrm>
            <a:off x="8720230" y="4632980"/>
            <a:ext cx="3235026" cy="1374735"/>
          </a:xfrm>
          <a:prstGeom prst="rect">
            <a:avLst/>
          </a:prstGeom>
        </p:spPr>
        <p:txBody>
          <a:bodyPr wrap="square">
            <a:spAutoFit/>
          </a:bodyPr>
          <a:lstStyle/>
          <a:p>
            <a:pPr>
              <a:lnSpc>
                <a:spcPts val="2500"/>
              </a:lnSpc>
            </a:pPr>
            <a:r>
              <a:rPr lang="en-US" altLang="zh-CN" sz="1900" b="1">
                <a:cs typeface="+mn-ea"/>
                <a:sym typeface="+mn-lt"/>
              </a:rPr>
              <a:t>LED </a:t>
            </a:r>
            <a:r>
              <a:rPr lang="en-US" altLang="zh-TW" sz="1900" b="1">
                <a:cs typeface="+mn-ea"/>
                <a:sym typeface="+mn-lt"/>
              </a:rPr>
              <a:t>indicators:</a:t>
            </a:r>
          </a:p>
          <a:p>
            <a:pPr>
              <a:lnSpc>
                <a:spcPts val="2500"/>
              </a:lnSpc>
            </a:pPr>
            <a:r>
              <a:rPr lang="en-US" altLang="zh-TW" sz="1900" b="1">
                <a:cs typeface="+mn-ea"/>
                <a:sym typeface="+mn-lt"/>
              </a:rPr>
              <a:t>HDD</a:t>
            </a:r>
            <a:r>
              <a:rPr lang="zh-TW" altLang="en-US" sz="1900" b="1">
                <a:cs typeface="+mn-ea"/>
                <a:sym typeface="+mn-lt"/>
              </a:rPr>
              <a:t> </a:t>
            </a:r>
            <a:r>
              <a:rPr lang="en-US" altLang="zh-TW" sz="1900" b="1">
                <a:cs typeface="+mn-ea"/>
                <a:sym typeface="+mn-lt"/>
              </a:rPr>
              <a:t>1~4/8,</a:t>
            </a:r>
            <a:r>
              <a:rPr lang="zh-TW" altLang="en-US" sz="1900" b="1">
                <a:cs typeface="+mn-ea"/>
                <a:sym typeface="+mn-lt"/>
              </a:rPr>
              <a:t> </a:t>
            </a:r>
            <a:endParaRPr lang="en-US" altLang="zh-TW" sz="1900" b="1">
              <a:cs typeface="+mn-ea"/>
              <a:sym typeface="+mn-lt"/>
            </a:endParaRPr>
          </a:p>
          <a:p>
            <a:pPr>
              <a:lnSpc>
                <a:spcPts val="2500"/>
              </a:lnSpc>
            </a:pPr>
            <a:r>
              <a:rPr lang="en-US" altLang="zh-TW" sz="1900" b="1">
                <a:cs typeface="+mn-ea"/>
                <a:sym typeface="+mn-lt"/>
              </a:rPr>
              <a:t>Status, LAN, expansion device</a:t>
            </a:r>
            <a:endParaRPr lang="en-US" altLang="zh-CN" sz="1900" b="1">
              <a:cs typeface="+mn-ea"/>
              <a:sym typeface="+mn-lt"/>
            </a:endParaRPr>
          </a:p>
        </p:txBody>
      </p:sp>
      <p:pic>
        <p:nvPicPr>
          <p:cNvPr id="25" name="圖片 24" descr="一張含有 電子用品, 相片, 光, 坐 的圖片&#10;&#10;自動產生的描述">
            <a:extLst>
              <a:ext uri="{FF2B5EF4-FFF2-40B4-BE49-F238E27FC236}">
                <a16:creationId xmlns:a16="http://schemas.microsoft.com/office/drawing/2014/main" id="{FE24C8FF-7A85-4854-9028-675F7E7DE5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5832" y="2462667"/>
            <a:ext cx="733316" cy="1932665"/>
          </a:xfrm>
          <a:prstGeom prst="rect">
            <a:avLst/>
          </a:prstGeom>
          <a:effectLst>
            <a:outerShdw blurRad="431800" dist="368300" dir="5760000" algn="ctr" rotWithShape="0">
              <a:srgbClr val="000000">
                <a:alpha val="34000"/>
              </a:srgbClr>
            </a:outerShdw>
          </a:effectLst>
        </p:spPr>
      </p:pic>
      <p:cxnSp>
        <p:nvCxnSpPr>
          <p:cNvPr id="26" name="直線接點 25">
            <a:extLst>
              <a:ext uri="{FF2B5EF4-FFF2-40B4-BE49-F238E27FC236}">
                <a16:creationId xmlns:a16="http://schemas.microsoft.com/office/drawing/2014/main" id="{C52822FA-D6A8-4710-92D0-A9A6324DCFF8}"/>
              </a:ext>
            </a:extLst>
          </p:cNvPr>
          <p:cNvCxnSpPr>
            <a:cxnSpLocks/>
          </p:cNvCxnSpPr>
          <p:nvPr/>
        </p:nvCxnSpPr>
        <p:spPr>
          <a:xfrm>
            <a:off x="9724537" y="2815213"/>
            <a:ext cx="647625" cy="10480"/>
          </a:xfrm>
          <a:prstGeom prst="line">
            <a:avLst/>
          </a:prstGeom>
          <a:ln w="19050">
            <a:solidFill>
              <a:srgbClr val="00A0E9"/>
            </a:solidFill>
            <a:headEnd type="oval" w="lg" len="lg"/>
          </a:ln>
          <a:effectLst>
            <a:glow rad="38100">
              <a:srgbClr val="00B0F0">
                <a:alpha val="9000"/>
              </a:srgbClr>
            </a:glow>
            <a:outerShdw blurRad="50800" dist="38100" algn="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27" name="接點: 肘形 26">
            <a:extLst>
              <a:ext uri="{FF2B5EF4-FFF2-40B4-BE49-F238E27FC236}">
                <a16:creationId xmlns:a16="http://schemas.microsoft.com/office/drawing/2014/main" id="{E9E01751-AC4F-43FD-80D0-800C4C59FC7D}"/>
              </a:ext>
            </a:extLst>
          </p:cNvPr>
          <p:cNvCxnSpPr>
            <a:cxnSpLocks/>
          </p:cNvCxnSpPr>
          <p:nvPr/>
        </p:nvCxnSpPr>
        <p:spPr>
          <a:xfrm rot="16200000" flipH="1">
            <a:off x="9613078" y="3765321"/>
            <a:ext cx="792385" cy="634449"/>
          </a:xfrm>
          <a:prstGeom prst="bentConnector3">
            <a:avLst>
              <a:gd name="adj1" fmla="val -377"/>
            </a:avLst>
          </a:prstGeom>
          <a:ln w="19050">
            <a:solidFill>
              <a:srgbClr val="00A0E9"/>
            </a:solidFill>
            <a:headEnd type="oval" w="lg" len="lg"/>
          </a:ln>
          <a:effectLst>
            <a:glow rad="38100">
              <a:srgbClr val="00B0F0">
                <a:alpha val="9000"/>
              </a:srgb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8" name="圖片 27">
            <a:extLst>
              <a:ext uri="{FF2B5EF4-FFF2-40B4-BE49-F238E27FC236}">
                <a16:creationId xmlns:a16="http://schemas.microsoft.com/office/drawing/2014/main" id="{07847B94-6958-4275-A418-D718A190BFE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9797" b="27812"/>
          <a:stretch/>
        </p:blipFill>
        <p:spPr>
          <a:xfrm>
            <a:off x="508203" y="2089836"/>
            <a:ext cx="7610257" cy="2016661"/>
          </a:xfrm>
          <a:prstGeom prst="rect">
            <a:avLst/>
          </a:prstGeom>
        </p:spPr>
      </p:pic>
      <p:pic>
        <p:nvPicPr>
          <p:cNvPr id="29" name="圖片 28">
            <a:extLst>
              <a:ext uri="{FF2B5EF4-FFF2-40B4-BE49-F238E27FC236}">
                <a16:creationId xmlns:a16="http://schemas.microsoft.com/office/drawing/2014/main" id="{29A5D6D8-92BB-4BE3-9545-F892B6CEBF0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2862" b="36027"/>
          <a:stretch/>
        </p:blipFill>
        <p:spPr>
          <a:xfrm>
            <a:off x="881594" y="4707382"/>
            <a:ext cx="7163244" cy="1393101"/>
          </a:xfrm>
          <a:prstGeom prst="rect">
            <a:avLst/>
          </a:prstGeom>
        </p:spPr>
      </p:pic>
      <p:sp>
        <p:nvSpPr>
          <p:cNvPr id="31" name="矩形 30">
            <a:extLst>
              <a:ext uri="{FF2B5EF4-FFF2-40B4-BE49-F238E27FC236}">
                <a16:creationId xmlns:a16="http://schemas.microsoft.com/office/drawing/2014/main" id="{5CD2DD75-66A2-41F3-9607-041BFF343074}"/>
              </a:ext>
            </a:extLst>
          </p:cNvPr>
          <p:cNvSpPr/>
          <p:nvPr/>
        </p:nvSpPr>
        <p:spPr>
          <a:xfrm>
            <a:off x="448131" y="4708806"/>
            <a:ext cx="2407453" cy="307777"/>
          </a:xfrm>
          <a:prstGeom prst="rect">
            <a:avLst/>
          </a:prstGeom>
        </p:spPr>
        <p:txBody>
          <a:bodyPr wrap="square">
            <a:spAutoFit/>
          </a:bodyPr>
          <a:lstStyle/>
          <a:p>
            <a:r>
              <a:rPr lang="en-US" altLang="zh-TW" sz="1350">
                <a:cs typeface="+mn-ea"/>
                <a:sym typeface="+mn-lt"/>
              </a:rPr>
              <a:t>TS-464eU</a:t>
            </a:r>
          </a:p>
        </p:txBody>
      </p:sp>
      <p:sp>
        <p:nvSpPr>
          <p:cNvPr id="32" name="矩形 31">
            <a:extLst>
              <a:ext uri="{FF2B5EF4-FFF2-40B4-BE49-F238E27FC236}">
                <a16:creationId xmlns:a16="http://schemas.microsoft.com/office/drawing/2014/main" id="{0C3A6146-84D5-4BCA-B573-1E490853F4D2}"/>
              </a:ext>
            </a:extLst>
          </p:cNvPr>
          <p:cNvSpPr/>
          <p:nvPr/>
        </p:nvSpPr>
        <p:spPr>
          <a:xfrm>
            <a:off x="562678" y="1825008"/>
            <a:ext cx="2292906" cy="307777"/>
          </a:xfrm>
          <a:prstGeom prst="rect">
            <a:avLst/>
          </a:prstGeom>
        </p:spPr>
        <p:txBody>
          <a:bodyPr wrap="square">
            <a:spAutoFit/>
          </a:bodyPr>
          <a:lstStyle/>
          <a:p>
            <a:r>
              <a:rPr lang="en-US" altLang="zh-TW" sz="1350">
                <a:cs typeface="+mn-ea"/>
                <a:sym typeface="+mn-lt"/>
              </a:rPr>
              <a:t>TS-864eU / TS-864eU-RP</a:t>
            </a:r>
          </a:p>
        </p:txBody>
      </p:sp>
      <p:sp>
        <p:nvSpPr>
          <p:cNvPr id="33" name="矩形 32">
            <a:extLst>
              <a:ext uri="{FF2B5EF4-FFF2-40B4-BE49-F238E27FC236}">
                <a16:creationId xmlns:a16="http://schemas.microsoft.com/office/drawing/2014/main" id="{C9BB7829-001B-4ABD-8ADE-E0DA421B5AAF}"/>
              </a:ext>
            </a:extLst>
          </p:cNvPr>
          <p:cNvSpPr/>
          <p:nvPr/>
        </p:nvSpPr>
        <p:spPr>
          <a:xfrm>
            <a:off x="2719510" y="2507101"/>
            <a:ext cx="4791481" cy="1462291"/>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noFill/>
              <a:cs typeface="+mn-ea"/>
              <a:sym typeface="+mn-lt"/>
            </a:endParaRPr>
          </a:p>
        </p:txBody>
      </p:sp>
      <p:sp>
        <p:nvSpPr>
          <p:cNvPr id="16" name="矩形 15">
            <a:extLst>
              <a:ext uri="{FF2B5EF4-FFF2-40B4-BE49-F238E27FC236}">
                <a16:creationId xmlns:a16="http://schemas.microsoft.com/office/drawing/2014/main" id="{AEB15DC1-0D64-4240-AE18-34A89E881693}"/>
              </a:ext>
            </a:extLst>
          </p:cNvPr>
          <p:cNvSpPr/>
          <p:nvPr/>
        </p:nvSpPr>
        <p:spPr>
          <a:xfrm>
            <a:off x="1456157" y="5517742"/>
            <a:ext cx="6014118" cy="503647"/>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noFill/>
              <a:cs typeface="+mn-ea"/>
              <a:sym typeface="+mn-lt"/>
            </a:endParaRPr>
          </a:p>
        </p:txBody>
      </p:sp>
      <p:sp>
        <p:nvSpPr>
          <p:cNvPr id="18" name="Shape 183">
            <a:extLst>
              <a:ext uri="{FF2B5EF4-FFF2-40B4-BE49-F238E27FC236}">
                <a16:creationId xmlns:a16="http://schemas.microsoft.com/office/drawing/2014/main" id="{00FA7341-17ED-46EC-8760-FAEF45867FBF}"/>
              </a:ext>
            </a:extLst>
          </p:cNvPr>
          <p:cNvSpPr txBox="1"/>
          <p:nvPr/>
        </p:nvSpPr>
        <p:spPr>
          <a:xfrm flipH="1">
            <a:off x="2307505" y="6033097"/>
            <a:ext cx="4340802" cy="384812"/>
          </a:xfrm>
          <a:prstGeom prst="rect">
            <a:avLst/>
          </a:prstGeom>
          <a:gradFill>
            <a:gsLst>
              <a:gs pos="0">
                <a:srgbClr val="4F83B2"/>
              </a:gs>
              <a:gs pos="51600">
                <a:srgbClr val="4F83B2"/>
              </a:gs>
              <a:gs pos="100000">
                <a:srgbClr val="3B75AA"/>
              </a:gs>
            </a:gsLst>
            <a:lin ang="2700000" scaled="1"/>
          </a:gradFill>
          <a:ln>
            <a:noFill/>
          </a:ln>
        </p:spPr>
        <p:txBody>
          <a:bodyPr wrap="square" lIns="121900" tIns="60933" rIns="121900" bIns="60933" anchor="t" anchorCtr="0">
            <a:noAutofit/>
          </a:bodyPr>
          <a:lstStyle/>
          <a:p>
            <a:pPr algn="ctr" defTabSz="1219170">
              <a:buClr>
                <a:srgbClr val="595959"/>
              </a:buClr>
              <a:buSzPct val="25000"/>
            </a:pPr>
            <a:r>
              <a:rPr lang="en-US" altLang="zh-TW" sz="1400" b="1" kern="0" dirty="0">
                <a:solidFill>
                  <a:schemeClr val="bg1"/>
                </a:solidFill>
                <a:cs typeface="+mn-ea"/>
                <a:sym typeface="+mn-lt"/>
              </a:rPr>
              <a:t>4 x 3.5-inch/2.5-inch SATA 6Gb/s HDD/SSD bays</a:t>
            </a:r>
            <a:endParaRPr lang="zh-TW" altLang="en-US" sz="1400" b="1" kern="0" dirty="0">
              <a:solidFill>
                <a:schemeClr val="bg1"/>
              </a:solidFill>
              <a:cs typeface="+mn-ea"/>
              <a:sym typeface="+mn-lt"/>
            </a:endParaRPr>
          </a:p>
        </p:txBody>
      </p:sp>
      <p:sp>
        <p:nvSpPr>
          <p:cNvPr id="19" name="Shape 183">
            <a:extLst>
              <a:ext uri="{FF2B5EF4-FFF2-40B4-BE49-F238E27FC236}">
                <a16:creationId xmlns:a16="http://schemas.microsoft.com/office/drawing/2014/main" id="{AD88F300-9237-4C07-96C9-DDFCA860BE75}"/>
              </a:ext>
            </a:extLst>
          </p:cNvPr>
          <p:cNvSpPr txBox="1"/>
          <p:nvPr/>
        </p:nvSpPr>
        <p:spPr>
          <a:xfrm flipH="1">
            <a:off x="3009607" y="3967996"/>
            <a:ext cx="4307535" cy="384812"/>
          </a:xfrm>
          <a:prstGeom prst="rect">
            <a:avLst/>
          </a:prstGeom>
          <a:gradFill>
            <a:gsLst>
              <a:gs pos="0">
                <a:srgbClr val="4F83B2"/>
              </a:gs>
              <a:gs pos="51600">
                <a:srgbClr val="4F83B2"/>
              </a:gs>
              <a:gs pos="100000">
                <a:srgbClr val="3B75AA"/>
              </a:gs>
            </a:gsLst>
            <a:lin ang="2700000" scaled="1"/>
          </a:gradFill>
          <a:ln>
            <a:noFill/>
          </a:ln>
        </p:spPr>
        <p:txBody>
          <a:bodyPr wrap="square" lIns="121900" tIns="60933" rIns="121900" bIns="60933" anchor="t" anchorCtr="0">
            <a:noAutofit/>
          </a:bodyPr>
          <a:lstStyle/>
          <a:p>
            <a:pPr algn="ctr" defTabSz="1219170">
              <a:buClr>
                <a:srgbClr val="595959"/>
              </a:buClr>
              <a:buSzPct val="25000"/>
            </a:pPr>
            <a:r>
              <a:rPr lang="en-US" altLang="zh-TW" sz="1400" b="1" kern="0" dirty="0">
                <a:solidFill>
                  <a:schemeClr val="bg1"/>
                </a:solidFill>
                <a:cs typeface="+mn-ea"/>
                <a:sym typeface="+mn-lt"/>
              </a:rPr>
              <a:t>8 x 3.5-inch/2.5-inch SATA 6Gb/s HDD/SSD bays</a:t>
            </a:r>
            <a:endParaRPr lang="zh-TW" altLang="en-US" sz="1400" b="1" kern="0" dirty="0">
              <a:solidFill>
                <a:schemeClr val="bg1"/>
              </a:solidFill>
              <a:cs typeface="+mn-ea"/>
              <a:sym typeface="+mn-lt"/>
            </a:endParaRPr>
          </a:p>
        </p:txBody>
      </p:sp>
    </p:spTree>
    <p:extLst>
      <p:ext uri="{BB962C8B-B14F-4D97-AF65-F5344CB8AC3E}">
        <p14:creationId xmlns:p14="http://schemas.microsoft.com/office/powerpoint/2010/main" val="706322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p:txBody>
          <a:bodyPr>
            <a:normAutofit/>
          </a:bodyPr>
          <a:lstStyle/>
          <a:p>
            <a:pPr>
              <a:lnSpc>
                <a:spcPts val="4400"/>
              </a:lnSpc>
            </a:pPr>
            <a:r>
              <a:rPr lang="en-US" altLang="zh-CN" sz="3600" dirty="0">
                <a:latin typeface="+mn-lt"/>
                <a:ea typeface="+mn-ea"/>
                <a:cs typeface="+mn-ea"/>
                <a:sym typeface="+mn-lt"/>
              </a:rPr>
              <a:t>Upgradeable to 16GB memory for multi-tasking </a:t>
            </a:r>
            <a:br>
              <a:rPr lang="en-US" altLang="zh-CN" sz="3600" dirty="0">
                <a:latin typeface="+mn-lt"/>
                <a:ea typeface="+mn-ea"/>
                <a:cs typeface="+mn-ea"/>
                <a:sym typeface="+mn-lt"/>
              </a:rPr>
            </a:br>
            <a:r>
              <a:rPr lang="en-US" altLang="zh-CN" sz="3600" dirty="0">
                <a:latin typeface="+mn-lt"/>
                <a:ea typeface="+mn-ea"/>
                <a:cs typeface="+mn-ea"/>
                <a:sym typeface="+mn-lt"/>
              </a:rPr>
              <a:t>and multi-client access</a:t>
            </a:r>
            <a:endParaRPr lang="zh-CN" altLang="zh-TW" sz="3600" dirty="0">
              <a:latin typeface="+mn-lt"/>
              <a:ea typeface="+mn-ea"/>
              <a:cs typeface="+mn-ea"/>
              <a:sym typeface="+mn-lt"/>
            </a:endParaRPr>
          </a:p>
        </p:txBody>
      </p:sp>
      <p:sp>
        <p:nvSpPr>
          <p:cNvPr id="19" name="矩形: 圓角 8">
            <a:extLst>
              <a:ext uri="{FF2B5EF4-FFF2-40B4-BE49-F238E27FC236}">
                <a16:creationId xmlns:a16="http://schemas.microsoft.com/office/drawing/2014/main" id="{2C01A14C-1D36-44C7-B7F8-DA61B62287D6}"/>
              </a:ext>
            </a:extLst>
          </p:cNvPr>
          <p:cNvSpPr/>
          <p:nvPr/>
        </p:nvSpPr>
        <p:spPr>
          <a:xfrm>
            <a:off x="8573080" y="2030721"/>
            <a:ext cx="3259595" cy="3949748"/>
          </a:xfrm>
          <a:prstGeom prst="roundRect">
            <a:avLst>
              <a:gd name="adj" fmla="val 3442"/>
            </a:avLst>
          </a:prstGeom>
          <a:solidFill>
            <a:schemeClr val="bg1">
              <a:alpha val="15000"/>
            </a:schemeClr>
          </a:solidFill>
          <a:ln w="9525">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cs typeface="+mn-ea"/>
              <a:sym typeface="+mn-lt"/>
            </a:endParaRPr>
          </a:p>
        </p:txBody>
      </p:sp>
      <p:sp>
        <p:nvSpPr>
          <p:cNvPr id="20" name="TextBox 6">
            <a:extLst>
              <a:ext uri="{FF2B5EF4-FFF2-40B4-BE49-F238E27FC236}">
                <a16:creationId xmlns:a16="http://schemas.microsoft.com/office/drawing/2014/main" id="{1254809F-CA9C-4B38-8D54-76DFD9E9021D}"/>
              </a:ext>
            </a:extLst>
          </p:cNvPr>
          <p:cNvSpPr txBox="1"/>
          <p:nvPr/>
        </p:nvSpPr>
        <p:spPr>
          <a:xfrm>
            <a:off x="320094" y="3520479"/>
            <a:ext cx="3193298" cy="523212"/>
          </a:xfrm>
          <a:prstGeom prst="rect">
            <a:avLst/>
          </a:prstGeom>
          <a:noFill/>
        </p:spPr>
        <p:txBody>
          <a:bodyPr wrap="square" lIns="91431" tIns="45716" rIns="91431" bIns="45716" anchor="t">
            <a:spAutoFit/>
          </a:bodyPr>
          <a:lstStyle/>
          <a:p>
            <a:pPr>
              <a:defRPr/>
            </a:pPr>
            <a:r>
              <a:rPr lang="en-US" altLang="zh-CN" sz="2800" b="1">
                <a:cs typeface="+mn-ea"/>
                <a:sym typeface="+mn-lt"/>
              </a:rPr>
              <a:t>Dual channel</a:t>
            </a:r>
            <a:endParaRPr lang="en-US" altLang="zh-TW" sz="2800" b="1">
              <a:cs typeface="+mn-ea"/>
              <a:sym typeface="+mn-lt"/>
            </a:endParaRPr>
          </a:p>
        </p:txBody>
      </p:sp>
      <p:sp>
        <p:nvSpPr>
          <p:cNvPr id="22" name="TextBox 6">
            <a:extLst>
              <a:ext uri="{FF2B5EF4-FFF2-40B4-BE49-F238E27FC236}">
                <a16:creationId xmlns:a16="http://schemas.microsoft.com/office/drawing/2014/main" id="{6C518A1C-528C-4147-A3C5-7FF3B1FE4158}"/>
              </a:ext>
            </a:extLst>
          </p:cNvPr>
          <p:cNvSpPr txBox="1"/>
          <p:nvPr/>
        </p:nvSpPr>
        <p:spPr>
          <a:xfrm>
            <a:off x="300170" y="4243425"/>
            <a:ext cx="3897053" cy="706339"/>
          </a:xfrm>
          <a:prstGeom prst="rect">
            <a:avLst/>
          </a:prstGeom>
          <a:noFill/>
        </p:spPr>
        <p:txBody>
          <a:bodyPr wrap="square" lIns="91431" tIns="45716" rIns="91431" bIns="45716" anchor="t">
            <a:spAutoFit/>
          </a:bodyPr>
          <a:lstStyle/>
          <a:p>
            <a:pPr marL="285750" indent="-285750">
              <a:lnSpc>
                <a:spcPts val="2500"/>
              </a:lnSpc>
              <a:spcBef>
                <a:spcPts val="300"/>
              </a:spcBef>
              <a:buFont typeface="Arial" panose="020B0604020202020204" pitchFamily="34" charset="0"/>
              <a:buChar char="•"/>
              <a:defRPr/>
            </a:pPr>
            <a:r>
              <a:rPr lang="en-US" altLang="zh-TW">
                <a:cs typeface="+mn-ea"/>
                <a:sym typeface="+mn-lt"/>
              </a:rPr>
              <a:t>2 x DDR4 SO-DIMM slots for max </a:t>
            </a:r>
            <a:r>
              <a:rPr lang="en-US" altLang="zh-TW" b="1">
                <a:cs typeface="+mn-ea"/>
                <a:sym typeface="+mn-lt"/>
              </a:rPr>
              <a:t>16 GB</a:t>
            </a:r>
            <a:r>
              <a:rPr lang="zh-TW" altLang="en-US" b="1">
                <a:cs typeface="+mn-ea"/>
                <a:sym typeface="+mn-lt"/>
              </a:rPr>
              <a:t> </a:t>
            </a:r>
            <a:r>
              <a:rPr lang="en-US" altLang="zh-TW">
                <a:cs typeface="+mn-ea"/>
                <a:sym typeface="+mn-lt"/>
              </a:rPr>
              <a:t>(</a:t>
            </a:r>
            <a:r>
              <a:rPr lang="en-US" altLang="zh-TW" b="1">
                <a:cs typeface="+mn-ea"/>
                <a:sym typeface="+mn-lt"/>
              </a:rPr>
              <a:t>2 x 8 GB</a:t>
            </a:r>
            <a:r>
              <a:rPr lang="en-US" altLang="zh-TW">
                <a:cs typeface="+mn-ea"/>
                <a:sym typeface="+mn-lt"/>
              </a:rPr>
              <a:t>)</a:t>
            </a:r>
          </a:p>
        </p:txBody>
      </p:sp>
      <p:sp>
        <p:nvSpPr>
          <p:cNvPr id="24" name="TextBox 10">
            <a:extLst>
              <a:ext uri="{FF2B5EF4-FFF2-40B4-BE49-F238E27FC236}">
                <a16:creationId xmlns:a16="http://schemas.microsoft.com/office/drawing/2014/main" id="{2AC4ABF4-12C9-4571-8588-AAA73E58138A}"/>
              </a:ext>
            </a:extLst>
          </p:cNvPr>
          <p:cNvSpPr txBox="1"/>
          <p:nvPr/>
        </p:nvSpPr>
        <p:spPr>
          <a:xfrm>
            <a:off x="9323510" y="2987039"/>
            <a:ext cx="2008664" cy="584767"/>
          </a:xfrm>
          <a:prstGeom prst="rect">
            <a:avLst/>
          </a:prstGeom>
          <a:noFill/>
        </p:spPr>
        <p:txBody>
          <a:bodyPr wrap="square" lIns="91431" tIns="45716" rIns="91431" bIns="45716" rtlCol="0">
            <a:spAutoFit/>
          </a:bodyPr>
          <a:lstStyle/>
          <a:p>
            <a:r>
              <a:rPr lang="en-US" sz="2000" b="1">
                <a:cs typeface="+mn-ea"/>
                <a:sym typeface="+mn-lt"/>
              </a:rPr>
              <a:t>TS-464eU-4G</a:t>
            </a:r>
          </a:p>
          <a:p>
            <a:r>
              <a:rPr lang="en-US" sz="1200" b="1">
                <a:cs typeface="+mn-ea"/>
                <a:sym typeface="+mn-lt"/>
              </a:rPr>
              <a:t>4 GB RAM (</a:t>
            </a:r>
            <a:r>
              <a:rPr lang="en-US" altLang="zh-TW" sz="1200" b="1">
                <a:cs typeface="+mn-ea"/>
                <a:sym typeface="+mn-lt"/>
              </a:rPr>
              <a:t>1 x 4 GB</a:t>
            </a:r>
            <a:r>
              <a:rPr lang="en-US" sz="1200" b="1">
                <a:cs typeface="+mn-ea"/>
                <a:sym typeface="+mn-lt"/>
              </a:rPr>
              <a:t>)</a:t>
            </a:r>
          </a:p>
        </p:txBody>
      </p:sp>
      <p:sp>
        <p:nvSpPr>
          <p:cNvPr id="25" name="TextBox 10">
            <a:extLst>
              <a:ext uri="{FF2B5EF4-FFF2-40B4-BE49-F238E27FC236}">
                <a16:creationId xmlns:a16="http://schemas.microsoft.com/office/drawing/2014/main" id="{DD89A9F3-7923-4E6B-8635-B6328B6D1F58}"/>
              </a:ext>
            </a:extLst>
          </p:cNvPr>
          <p:cNvSpPr txBox="1"/>
          <p:nvPr/>
        </p:nvSpPr>
        <p:spPr>
          <a:xfrm>
            <a:off x="9346066" y="3656940"/>
            <a:ext cx="2430116" cy="584767"/>
          </a:xfrm>
          <a:prstGeom prst="rect">
            <a:avLst/>
          </a:prstGeom>
          <a:noFill/>
        </p:spPr>
        <p:txBody>
          <a:bodyPr wrap="square" lIns="91431" tIns="45716" rIns="91431" bIns="45716" rtlCol="0">
            <a:spAutoFit/>
          </a:bodyPr>
          <a:lstStyle/>
          <a:p>
            <a:r>
              <a:rPr lang="en-US" sz="2000" b="1">
                <a:cs typeface="+mn-ea"/>
                <a:sym typeface="+mn-lt"/>
              </a:rPr>
              <a:t>TS-864eU-</a:t>
            </a:r>
            <a:r>
              <a:rPr lang="en-US" altLang="zh-TW" sz="2000" b="1">
                <a:cs typeface="+mn-ea"/>
                <a:sym typeface="+mn-lt"/>
              </a:rPr>
              <a:t>4G</a:t>
            </a:r>
            <a:r>
              <a:rPr lang="en-US" sz="2000" b="1">
                <a:cs typeface="+mn-ea"/>
                <a:sym typeface="+mn-lt"/>
              </a:rPr>
              <a:t> </a:t>
            </a:r>
          </a:p>
          <a:p>
            <a:r>
              <a:rPr lang="en-US" sz="1200" b="1">
                <a:cs typeface="+mn-ea"/>
                <a:sym typeface="+mn-lt"/>
              </a:rPr>
              <a:t>4 GB RAM (1 x 4 GB)</a:t>
            </a:r>
          </a:p>
        </p:txBody>
      </p:sp>
      <p:sp>
        <p:nvSpPr>
          <p:cNvPr id="27" name="TextBox 10">
            <a:extLst>
              <a:ext uri="{FF2B5EF4-FFF2-40B4-BE49-F238E27FC236}">
                <a16:creationId xmlns:a16="http://schemas.microsoft.com/office/drawing/2014/main" id="{7A708A02-7328-4B63-B0B2-419F50D96CF3}"/>
              </a:ext>
            </a:extLst>
          </p:cNvPr>
          <p:cNvSpPr txBox="1"/>
          <p:nvPr/>
        </p:nvSpPr>
        <p:spPr>
          <a:xfrm>
            <a:off x="9288341" y="2271575"/>
            <a:ext cx="2213720" cy="461657"/>
          </a:xfrm>
          <a:prstGeom prst="rect">
            <a:avLst/>
          </a:prstGeom>
          <a:noFill/>
        </p:spPr>
        <p:txBody>
          <a:bodyPr wrap="square" lIns="91431" tIns="45716" rIns="91431" bIns="45716" rtlCol="0">
            <a:spAutoFit/>
          </a:bodyPr>
          <a:lstStyle/>
          <a:p>
            <a:r>
              <a:rPr lang="en-US" altLang="zh-CN" sz="2400" b="1" u="sng">
                <a:cs typeface="+mn-ea"/>
                <a:sym typeface="+mn-lt"/>
              </a:rPr>
              <a:t>NAS </a:t>
            </a:r>
            <a:r>
              <a:rPr lang="en-US" altLang="zh-TW" sz="2400" b="1" u="sng">
                <a:cs typeface="+mn-ea"/>
                <a:sym typeface="+mn-lt"/>
              </a:rPr>
              <a:t>Models</a:t>
            </a:r>
            <a:endParaRPr lang="en-US" altLang="zh-CN" sz="2400" b="1" u="sng">
              <a:cs typeface="+mn-ea"/>
              <a:sym typeface="+mn-lt"/>
            </a:endParaRPr>
          </a:p>
        </p:txBody>
      </p:sp>
      <p:sp>
        <p:nvSpPr>
          <p:cNvPr id="30" name="TextBox 10">
            <a:extLst>
              <a:ext uri="{FF2B5EF4-FFF2-40B4-BE49-F238E27FC236}">
                <a16:creationId xmlns:a16="http://schemas.microsoft.com/office/drawing/2014/main" id="{246AE6F9-C650-4BAC-AB82-E472582CDFBB}"/>
              </a:ext>
            </a:extLst>
          </p:cNvPr>
          <p:cNvSpPr txBox="1"/>
          <p:nvPr/>
        </p:nvSpPr>
        <p:spPr>
          <a:xfrm>
            <a:off x="9362893" y="4991193"/>
            <a:ext cx="2570799" cy="584767"/>
          </a:xfrm>
          <a:prstGeom prst="rect">
            <a:avLst/>
          </a:prstGeom>
          <a:noFill/>
        </p:spPr>
        <p:txBody>
          <a:bodyPr wrap="square" lIns="91431" tIns="45716" rIns="91431" bIns="45716" rtlCol="0">
            <a:spAutoFit/>
          </a:bodyPr>
          <a:lstStyle/>
          <a:p>
            <a:r>
              <a:rPr lang="en-US" sz="2000" b="1">
                <a:cs typeface="+mn-ea"/>
                <a:sym typeface="+mn-lt"/>
              </a:rPr>
              <a:t>TS-864eU-RP-</a:t>
            </a:r>
            <a:r>
              <a:rPr lang="en-US" altLang="zh-TW" sz="2000" b="1">
                <a:cs typeface="+mn-ea"/>
                <a:sym typeface="+mn-lt"/>
              </a:rPr>
              <a:t>4G</a:t>
            </a:r>
            <a:r>
              <a:rPr lang="en-US" sz="2000" b="1">
                <a:cs typeface="+mn-ea"/>
                <a:sym typeface="+mn-lt"/>
              </a:rPr>
              <a:t> </a:t>
            </a:r>
          </a:p>
          <a:p>
            <a:r>
              <a:rPr lang="en-US" sz="1200" b="1">
                <a:cs typeface="+mn-ea"/>
                <a:sym typeface="+mn-lt"/>
              </a:rPr>
              <a:t>4 GB RAM (1 x 4 GB)</a:t>
            </a:r>
          </a:p>
        </p:txBody>
      </p:sp>
      <p:grpSp>
        <p:nvGrpSpPr>
          <p:cNvPr id="31" name="群組 30">
            <a:extLst>
              <a:ext uri="{FF2B5EF4-FFF2-40B4-BE49-F238E27FC236}">
                <a16:creationId xmlns:a16="http://schemas.microsoft.com/office/drawing/2014/main" id="{23919751-3377-47B3-9F4F-32CC49B74803}"/>
              </a:ext>
            </a:extLst>
          </p:cNvPr>
          <p:cNvGrpSpPr/>
          <p:nvPr/>
        </p:nvGrpSpPr>
        <p:grpSpPr>
          <a:xfrm>
            <a:off x="689939" y="2147862"/>
            <a:ext cx="2742477" cy="1095035"/>
            <a:chOff x="490279" y="2299493"/>
            <a:chExt cx="1796137" cy="717174"/>
          </a:xfrm>
        </p:grpSpPr>
        <p:pic>
          <p:nvPicPr>
            <p:cNvPr id="32" name="Picture 2">
              <a:extLst>
                <a:ext uri="{FF2B5EF4-FFF2-40B4-BE49-F238E27FC236}">
                  <a16:creationId xmlns:a16="http://schemas.microsoft.com/office/drawing/2014/main" id="{1C7FFD05-128A-48F2-BA76-8E381B55324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rot="1673709">
              <a:off x="490279" y="2363665"/>
              <a:ext cx="1276765" cy="653002"/>
            </a:xfrm>
            <a:prstGeom prst="rect">
              <a:avLst/>
            </a:prstGeom>
            <a:noFill/>
            <a:effectLst>
              <a:outerShdw blurRad="50800" dist="38100" dir="2700000" algn="tl" rotWithShape="0">
                <a:prstClr val="black">
                  <a:alpha val="40000"/>
                </a:prstClr>
              </a:outerShdw>
            </a:effectLst>
          </p:spPr>
        </p:pic>
        <p:pic>
          <p:nvPicPr>
            <p:cNvPr id="33" name="Picture 2">
              <a:extLst>
                <a:ext uri="{FF2B5EF4-FFF2-40B4-BE49-F238E27FC236}">
                  <a16:creationId xmlns:a16="http://schemas.microsoft.com/office/drawing/2014/main" id="{F3B8BAEB-A6DA-4F19-8CD1-DE18BCE688C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rot="1673709">
              <a:off x="1009651" y="2299493"/>
              <a:ext cx="1276765" cy="653002"/>
            </a:xfrm>
            <a:prstGeom prst="rect">
              <a:avLst/>
            </a:prstGeom>
            <a:noFill/>
            <a:effectLst>
              <a:outerShdw blurRad="50800" dist="38100" dir="2700000" algn="tl" rotWithShape="0">
                <a:prstClr val="black">
                  <a:alpha val="40000"/>
                </a:prstClr>
              </a:outerShdw>
            </a:effectLst>
          </p:spPr>
        </p:pic>
      </p:grpSp>
      <p:grpSp>
        <p:nvGrpSpPr>
          <p:cNvPr id="34" name="群組 33">
            <a:extLst>
              <a:ext uri="{FF2B5EF4-FFF2-40B4-BE49-F238E27FC236}">
                <a16:creationId xmlns:a16="http://schemas.microsoft.com/office/drawing/2014/main" id="{F003D154-88CD-4699-BF3B-B2FA59587C7E}"/>
              </a:ext>
            </a:extLst>
          </p:cNvPr>
          <p:cNvGrpSpPr/>
          <p:nvPr/>
        </p:nvGrpSpPr>
        <p:grpSpPr>
          <a:xfrm>
            <a:off x="3915297" y="2541069"/>
            <a:ext cx="5346580" cy="3718597"/>
            <a:chOff x="4259751" y="2780641"/>
            <a:chExt cx="5002125" cy="3479025"/>
          </a:xfrm>
        </p:grpSpPr>
        <p:sp>
          <p:nvSpPr>
            <p:cNvPr id="35" name="矩形: 圓角 34">
              <a:extLst>
                <a:ext uri="{FF2B5EF4-FFF2-40B4-BE49-F238E27FC236}">
                  <a16:creationId xmlns:a16="http://schemas.microsoft.com/office/drawing/2014/main" id="{F26047B5-9746-43DC-A176-434DEB961B9A}"/>
                </a:ext>
              </a:extLst>
            </p:cNvPr>
            <p:cNvSpPr/>
            <p:nvPr/>
          </p:nvSpPr>
          <p:spPr>
            <a:xfrm>
              <a:off x="4259751" y="2780641"/>
              <a:ext cx="5002125" cy="3479025"/>
            </a:xfrm>
            <a:prstGeom prst="roundRect">
              <a:avLst>
                <a:gd name="adj" fmla="val 2443"/>
              </a:avLst>
            </a:prstGeom>
            <a:solidFill>
              <a:schemeClr val="bg1"/>
            </a:solidFill>
            <a:ln>
              <a:solidFill>
                <a:schemeClr val="bg1">
                  <a:lumMod val="85000"/>
                </a:schemeClr>
              </a:solidFill>
            </a:ln>
            <a:effectLst>
              <a:outerShdw blurRad="190500" dist="3048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6" name="圖形 35">
              <a:extLst>
                <a:ext uri="{FF2B5EF4-FFF2-40B4-BE49-F238E27FC236}">
                  <a16:creationId xmlns:a16="http://schemas.microsoft.com/office/drawing/2014/main" id="{DBA06C78-BF8D-479F-977E-326801C1FC6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8351" t="36141" r="14882" b="27474"/>
            <a:stretch/>
          </p:blipFill>
          <p:spPr>
            <a:xfrm>
              <a:off x="4306408" y="2812036"/>
              <a:ext cx="4916086" cy="3434930"/>
            </a:xfrm>
            <a:prstGeom prst="rect">
              <a:avLst/>
            </a:prstGeom>
          </p:spPr>
        </p:pic>
      </p:grpSp>
    </p:spTree>
    <p:extLst>
      <p:ext uri="{BB962C8B-B14F-4D97-AF65-F5344CB8AC3E}">
        <p14:creationId xmlns:p14="http://schemas.microsoft.com/office/powerpoint/2010/main" val="1666378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5AD8980-E83D-4AE1-B6F2-3FBA94159D7E}"/>
              </a:ext>
            </a:extLst>
          </p:cNvPr>
          <p:cNvSpPr>
            <a:spLocks noGrp="1"/>
          </p:cNvSpPr>
          <p:nvPr>
            <p:ph type="title"/>
          </p:nvPr>
        </p:nvSpPr>
        <p:spPr/>
        <p:txBody>
          <a:bodyPr>
            <a:normAutofit/>
          </a:bodyPr>
          <a:lstStyle/>
          <a:p>
            <a:r>
              <a:rPr lang="en-US" altLang="zh-TW" dirty="0">
                <a:latin typeface="+mn-lt"/>
                <a:ea typeface="+mn-ea"/>
                <a:cs typeface="+mn-ea"/>
                <a:sym typeface="+mn-lt"/>
              </a:rPr>
              <a:t>Easy to install HDDs and SSDs in few steps</a:t>
            </a:r>
            <a:endParaRPr lang="zh-TW" altLang="en-US" dirty="0">
              <a:latin typeface="+mn-lt"/>
              <a:ea typeface="+mn-ea"/>
              <a:cs typeface="+mn-ea"/>
              <a:sym typeface="+mn-lt"/>
            </a:endParaRPr>
          </a:p>
        </p:txBody>
      </p:sp>
      <p:sp>
        <p:nvSpPr>
          <p:cNvPr id="48" name="矩形: 圓角 8">
            <a:extLst>
              <a:ext uri="{FF2B5EF4-FFF2-40B4-BE49-F238E27FC236}">
                <a16:creationId xmlns:a16="http://schemas.microsoft.com/office/drawing/2014/main" id="{00171347-2727-4329-9FC0-F875DA11BB5E}"/>
              </a:ext>
            </a:extLst>
          </p:cNvPr>
          <p:cNvSpPr/>
          <p:nvPr/>
        </p:nvSpPr>
        <p:spPr>
          <a:xfrm>
            <a:off x="3354724" y="2100345"/>
            <a:ext cx="5070161" cy="3949748"/>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cs typeface="+mn-ea"/>
              <a:sym typeface="+mn-lt"/>
            </a:endParaRPr>
          </a:p>
        </p:txBody>
      </p:sp>
      <p:sp>
        <p:nvSpPr>
          <p:cNvPr id="55" name="矩形 54">
            <a:extLst>
              <a:ext uri="{FF2B5EF4-FFF2-40B4-BE49-F238E27FC236}">
                <a16:creationId xmlns:a16="http://schemas.microsoft.com/office/drawing/2014/main" id="{52DA3361-6D9C-471D-9818-9F4035514102}"/>
              </a:ext>
            </a:extLst>
          </p:cNvPr>
          <p:cNvSpPr/>
          <p:nvPr/>
        </p:nvSpPr>
        <p:spPr>
          <a:xfrm>
            <a:off x="3354724" y="2952074"/>
            <a:ext cx="5070160" cy="2873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6" name="矩形: 圓角 8">
            <a:extLst>
              <a:ext uri="{FF2B5EF4-FFF2-40B4-BE49-F238E27FC236}">
                <a16:creationId xmlns:a16="http://schemas.microsoft.com/office/drawing/2014/main" id="{C8D78485-2F72-45E7-976D-70F32A9005C9}"/>
              </a:ext>
            </a:extLst>
          </p:cNvPr>
          <p:cNvSpPr/>
          <p:nvPr/>
        </p:nvSpPr>
        <p:spPr>
          <a:xfrm>
            <a:off x="201094" y="2100345"/>
            <a:ext cx="2928261" cy="3949748"/>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cs typeface="+mn-ea"/>
              <a:sym typeface="+mn-lt"/>
            </a:endParaRPr>
          </a:p>
        </p:txBody>
      </p:sp>
      <p:sp>
        <p:nvSpPr>
          <p:cNvPr id="58" name="矩形: 圓角化同側角落 57">
            <a:extLst>
              <a:ext uri="{FF2B5EF4-FFF2-40B4-BE49-F238E27FC236}">
                <a16:creationId xmlns:a16="http://schemas.microsoft.com/office/drawing/2014/main" id="{0C8C2920-DBEB-438B-ACE9-BC296AB2F13D}"/>
              </a:ext>
            </a:extLst>
          </p:cNvPr>
          <p:cNvSpPr/>
          <p:nvPr/>
        </p:nvSpPr>
        <p:spPr>
          <a:xfrm rot="10800000">
            <a:off x="879891" y="2089896"/>
            <a:ext cx="1703477" cy="5697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nvGrpSpPr>
          <p:cNvPr id="61" name="群組 60">
            <a:extLst>
              <a:ext uri="{FF2B5EF4-FFF2-40B4-BE49-F238E27FC236}">
                <a16:creationId xmlns:a16="http://schemas.microsoft.com/office/drawing/2014/main" id="{7F023E3A-8B7A-48BC-A36A-B5233A9EBEED}"/>
              </a:ext>
            </a:extLst>
          </p:cNvPr>
          <p:cNvGrpSpPr/>
          <p:nvPr/>
        </p:nvGrpSpPr>
        <p:grpSpPr>
          <a:xfrm>
            <a:off x="879890" y="2113163"/>
            <a:ext cx="2064645" cy="523220"/>
            <a:chOff x="3497178" y="2518711"/>
            <a:chExt cx="2064645" cy="523220"/>
          </a:xfrm>
        </p:grpSpPr>
        <p:sp>
          <p:nvSpPr>
            <p:cNvPr id="62" name="文字方塊 61">
              <a:extLst>
                <a:ext uri="{FF2B5EF4-FFF2-40B4-BE49-F238E27FC236}">
                  <a16:creationId xmlns:a16="http://schemas.microsoft.com/office/drawing/2014/main" id="{B9B1335B-E41F-42DF-A4E2-2AB4ACA42E63}"/>
                </a:ext>
              </a:extLst>
            </p:cNvPr>
            <p:cNvSpPr txBox="1"/>
            <p:nvPr/>
          </p:nvSpPr>
          <p:spPr>
            <a:xfrm>
              <a:off x="3497178" y="2518711"/>
              <a:ext cx="2064645" cy="523220"/>
            </a:xfrm>
            <a:prstGeom prst="rect">
              <a:avLst/>
            </a:prstGeom>
            <a:noFill/>
          </p:spPr>
          <p:txBody>
            <a:bodyPr wrap="square" rtlCol="0">
              <a:spAutoFit/>
            </a:bodyPr>
            <a:lstStyle/>
            <a:p>
              <a:r>
                <a:rPr lang="en-US" altLang="zh-TW" sz="2500" b="1">
                  <a:cs typeface="+mn-ea"/>
                  <a:sym typeface="+mn-lt"/>
                </a:rPr>
                <a:t>STEP</a:t>
              </a:r>
              <a:r>
                <a:rPr lang="zh-TW" altLang="en-US" sz="2800" b="1">
                  <a:solidFill>
                    <a:schemeClr val="bg1">
                      <a:lumMod val="65000"/>
                    </a:schemeClr>
                  </a:solidFill>
                  <a:cs typeface="+mn-ea"/>
                  <a:sym typeface="+mn-lt"/>
                </a:rPr>
                <a:t>   </a:t>
              </a:r>
              <a:r>
                <a:rPr lang="en-US" altLang="zh-TW" sz="2800" b="1">
                  <a:solidFill>
                    <a:srgbClr val="00B0F0"/>
                  </a:solidFill>
                  <a:cs typeface="+mn-ea"/>
                  <a:sym typeface="+mn-lt"/>
                </a:rPr>
                <a:t>01</a:t>
              </a:r>
              <a:endParaRPr lang="zh-TW" altLang="en-US" sz="2800" b="1">
                <a:solidFill>
                  <a:srgbClr val="00B0F0"/>
                </a:solidFill>
                <a:cs typeface="+mn-ea"/>
                <a:sym typeface="+mn-lt"/>
              </a:endParaRPr>
            </a:p>
          </p:txBody>
        </p:sp>
        <p:cxnSp>
          <p:nvCxnSpPr>
            <p:cNvPr id="63" name="直線接點 62">
              <a:extLst>
                <a:ext uri="{FF2B5EF4-FFF2-40B4-BE49-F238E27FC236}">
                  <a16:creationId xmlns:a16="http://schemas.microsoft.com/office/drawing/2014/main" id="{C02ECAF3-A324-44AF-9367-CEBFC2F4D2F4}"/>
                </a:ext>
              </a:extLst>
            </p:cNvPr>
            <p:cNvCxnSpPr>
              <a:cxnSpLocks/>
            </p:cNvCxnSpPr>
            <p:nvPr/>
          </p:nvCxnSpPr>
          <p:spPr>
            <a:xfrm>
              <a:off x="4542699" y="2635585"/>
              <a:ext cx="0" cy="335864"/>
            </a:xfrm>
            <a:prstGeom prst="line">
              <a:avLst/>
            </a:prstGeom>
          </p:spPr>
          <p:style>
            <a:lnRef idx="1">
              <a:schemeClr val="dk1"/>
            </a:lnRef>
            <a:fillRef idx="0">
              <a:schemeClr val="dk1"/>
            </a:fillRef>
            <a:effectRef idx="0">
              <a:schemeClr val="dk1"/>
            </a:effectRef>
            <a:fontRef idx="minor">
              <a:schemeClr val="tx1"/>
            </a:fontRef>
          </p:style>
        </p:cxnSp>
      </p:grpSp>
      <p:sp>
        <p:nvSpPr>
          <p:cNvPr id="64" name="矩形: 圓角化同側角落 63">
            <a:extLst>
              <a:ext uri="{FF2B5EF4-FFF2-40B4-BE49-F238E27FC236}">
                <a16:creationId xmlns:a16="http://schemas.microsoft.com/office/drawing/2014/main" id="{69E8F70B-D513-4F6D-BE23-CB9721EB4921}"/>
              </a:ext>
            </a:extLst>
          </p:cNvPr>
          <p:cNvSpPr/>
          <p:nvPr/>
        </p:nvSpPr>
        <p:spPr>
          <a:xfrm rot="10800000">
            <a:off x="4197994" y="2089896"/>
            <a:ext cx="3479590" cy="5697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nvGrpSpPr>
          <p:cNvPr id="65" name="群組 64">
            <a:extLst>
              <a:ext uri="{FF2B5EF4-FFF2-40B4-BE49-F238E27FC236}">
                <a16:creationId xmlns:a16="http://schemas.microsoft.com/office/drawing/2014/main" id="{9AF54037-1B03-43BC-A286-DC61F74EC466}"/>
              </a:ext>
            </a:extLst>
          </p:cNvPr>
          <p:cNvGrpSpPr/>
          <p:nvPr/>
        </p:nvGrpSpPr>
        <p:grpSpPr>
          <a:xfrm>
            <a:off x="5000491" y="2113163"/>
            <a:ext cx="2064645" cy="523220"/>
            <a:chOff x="3497178" y="2518711"/>
            <a:chExt cx="2064645" cy="523220"/>
          </a:xfrm>
        </p:grpSpPr>
        <p:sp>
          <p:nvSpPr>
            <p:cNvPr id="66" name="文字方塊 65">
              <a:extLst>
                <a:ext uri="{FF2B5EF4-FFF2-40B4-BE49-F238E27FC236}">
                  <a16:creationId xmlns:a16="http://schemas.microsoft.com/office/drawing/2014/main" id="{45C32096-F3F3-4D1D-AEA4-BCD34891BF7A}"/>
                </a:ext>
              </a:extLst>
            </p:cNvPr>
            <p:cNvSpPr txBox="1"/>
            <p:nvPr/>
          </p:nvSpPr>
          <p:spPr>
            <a:xfrm>
              <a:off x="3497178" y="2518711"/>
              <a:ext cx="2064645" cy="523220"/>
            </a:xfrm>
            <a:prstGeom prst="rect">
              <a:avLst/>
            </a:prstGeom>
            <a:noFill/>
          </p:spPr>
          <p:txBody>
            <a:bodyPr wrap="square" rtlCol="0">
              <a:spAutoFit/>
            </a:bodyPr>
            <a:lstStyle/>
            <a:p>
              <a:r>
                <a:rPr lang="en-US" altLang="zh-TW" sz="2500" b="1">
                  <a:cs typeface="+mn-ea"/>
                  <a:sym typeface="+mn-lt"/>
                </a:rPr>
                <a:t>STEP</a:t>
              </a:r>
              <a:r>
                <a:rPr lang="zh-TW" altLang="en-US" sz="2800" b="1">
                  <a:solidFill>
                    <a:schemeClr val="bg1">
                      <a:lumMod val="65000"/>
                    </a:schemeClr>
                  </a:solidFill>
                  <a:cs typeface="+mn-ea"/>
                  <a:sym typeface="+mn-lt"/>
                </a:rPr>
                <a:t>   </a:t>
              </a:r>
              <a:r>
                <a:rPr lang="en-US" altLang="zh-TW" sz="2800" b="1">
                  <a:solidFill>
                    <a:srgbClr val="00B0F0"/>
                  </a:solidFill>
                  <a:cs typeface="+mn-ea"/>
                  <a:sym typeface="+mn-lt"/>
                </a:rPr>
                <a:t>02</a:t>
              </a:r>
              <a:endParaRPr lang="zh-TW" altLang="en-US" sz="2800" b="1">
                <a:solidFill>
                  <a:srgbClr val="00B0F0"/>
                </a:solidFill>
                <a:cs typeface="+mn-ea"/>
                <a:sym typeface="+mn-lt"/>
              </a:endParaRPr>
            </a:p>
          </p:txBody>
        </p:sp>
        <p:cxnSp>
          <p:nvCxnSpPr>
            <p:cNvPr id="67" name="直線接點 66">
              <a:extLst>
                <a:ext uri="{FF2B5EF4-FFF2-40B4-BE49-F238E27FC236}">
                  <a16:creationId xmlns:a16="http://schemas.microsoft.com/office/drawing/2014/main" id="{50DEF4DD-D8D5-4C6A-A771-268EDB3F2BED}"/>
                </a:ext>
              </a:extLst>
            </p:cNvPr>
            <p:cNvCxnSpPr>
              <a:cxnSpLocks/>
            </p:cNvCxnSpPr>
            <p:nvPr/>
          </p:nvCxnSpPr>
          <p:spPr>
            <a:xfrm>
              <a:off x="4542699" y="2635585"/>
              <a:ext cx="0" cy="335864"/>
            </a:xfrm>
            <a:prstGeom prst="line">
              <a:avLst/>
            </a:prstGeom>
          </p:spPr>
          <p:style>
            <a:lnRef idx="1">
              <a:schemeClr val="dk1"/>
            </a:lnRef>
            <a:fillRef idx="0">
              <a:schemeClr val="dk1"/>
            </a:fillRef>
            <a:effectRef idx="0">
              <a:schemeClr val="dk1"/>
            </a:effectRef>
            <a:fontRef idx="minor">
              <a:schemeClr val="tx1"/>
            </a:fontRef>
          </p:style>
        </p:cxnSp>
      </p:grpSp>
      <p:sp>
        <p:nvSpPr>
          <p:cNvPr id="68" name="矩形 67">
            <a:extLst>
              <a:ext uri="{FF2B5EF4-FFF2-40B4-BE49-F238E27FC236}">
                <a16:creationId xmlns:a16="http://schemas.microsoft.com/office/drawing/2014/main" id="{9BBCD40F-903E-471F-B4F1-EE9BCD583EEE}"/>
              </a:ext>
            </a:extLst>
          </p:cNvPr>
          <p:cNvSpPr/>
          <p:nvPr/>
        </p:nvSpPr>
        <p:spPr>
          <a:xfrm>
            <a:off x="6160757" y="3151219"/>
            <a:ext cx="1653377" cy="229875"/>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cs typeface="+mn-ea"/>
                <a:sym typeface="+mn-lt"/>
              </a:rPr>
              <a:t>2.5-inch HDD / SSD</a:t>
            </a:r>
            <a:endParaRPr lang="zh-TW" altLang="en-US" sz="1200" b="1">
              <a:cs typeface="+mn-ea"/>
              <a:sym typeface="+mn-lt"/>
            </a:endParaRPr>
          </a:p>
        </p:txBody>
      </p:sp>
      <p:sp>
        <p:nvSpPr>
          <p:cNvPr id="69" name="矩形 68">
            <a:extLst>
              <a:ext uri="{FF2B5EF4-FFF2-40B4-BE49-F238E27FC236}">
                <a16:creationId xmlns:a16="http://schemas.microsoft.com/office/drawing/2014/main" id="{F6CAE10B-37B8-4350-9A6E-9861713F0D1C}"/>
              </a:ext>
            </a:extLst>
          </p:cNvPr>
          <p:cNvSpPr/>
          <p:nvPr/>
        </p:nvSpPr>
        <p:spPr>
          <a:xfrm>
            <a:off x="4159586" y="3146799"/>
            <a:ext cx="1230429" cy="229875"/>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cs typeface="+mn-ea"/>
                <a:sym typeface="+mn-lt"/>
              </a:rPr>
              <a:t>3.5-inch HDD</a:t>
            </a:r>
            <a:endParaRPr lang="zh-TW" altLang="en-US" sz="1200" b="1">
              <a:cs typeface="+mn-ea"/>
              <a:sym typeface="+mn-lt"/>
            </a:endParaRPr>
          </a:p>
        </p:txBody>
      </p:sp>
      <p:sp>
        <p:nvSpPr>
          <p:cNvPr id="70" name="矩形 69">
            <a:extLst>
              <a:ext uri="{FF2B5EF4-FFF2-40B4-BE49-F238E27FC236}">
                <a16:creationId xmlns:a16="http://schemas.microsoft.com/office/drawing/2014/main" id="{4169CBE1-2065-4B5C-880D-AB823E032339}"/>
              </a:ext>
            </a:extLst>
          </p:cNvPr>
          <p:cNvSpPr/>
          <p:nvPr/>
        </p:nvSpPr>
        <p:spPr>
          <a:xfrm>
            <a:off x="201092" y="2935721"/>
            <a:ext cx="2928261" cy="2873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1" name="矩形: 圓角 8">
            <a:extLst>
              <a:ext uri="{FF2B5EF4-FFF2-40B4-BE49-F238E27FC236}">
                <a16:creationId xmlns:a16="http://schemas.microsoft.com/office/drawing/2014/main" id="{CFD9AB6B-7C59-485D-80E3-91A62AF90F05}"/>
              </a:ext>
            </a:extLst>
          </p:cNvPr>
          <p:cNvSpPr/>
          <p:nvPr/>
        </p:nvSpPr>
        <p:spPr>
          <a:xfrm>
            <a:off x="8650255" y="2100344"/>
            <a:ext cx="3204094" cy="3949748"/>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cs typeface="+mn-ea"/>
              <a:sym typeface="+mn-lt"/>
            </a:endParaRPr>
          </a:p>
        </p:txBody>
      </p:sp>
      <p:sp>
        <p:nvSpPr>
          <p:cNvPr id="72" name="矩形: 圓角化同側角落 71">
            <a:extLst>
              <a:ext uri="{FF2B5EF4-FFF2-40B4-BE49-F238E27FC236}">
                <a16:creationId xmlns:a16="http://schemas.microsoft.com/office/drawing/2014/main" id="{51FC4323-8470-449F-9C62-403E33876875}"/>
              </a:ext>
            </a:extLst>
          </p:cNvPr>
          <p:cNvSpPr/>
          <p:nvPr/>
        </p:nvSpPr>
        <p:spPr>
          <a:xfrm rot="10800000">
            <a:off x="9493525" y="2089895"/>
            <a:ext cx="1703477" cy="5697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nvGrpSpPr>
          <p:cNvPr id="73" name="群組 72">
            <a:extLst>
              <a:ext uri="{FF2B5EF4-FFF2-40B4-BE49-F238E27FC236}">
                <a16:creationId xmlns:a16="http://schemas.microsoft.com/office/drawing/2014/main" id="{4C1C736E-15E7-4943-B903-B5BACD2AC4D4}"/>
              </a:ext>
            </a:extLst>
          </p:cNvPr>
          <p:cNvGrpSpPr/>
          <p:nvPr/>
        </p:nvGrpSpPr>
        <p:grpSpPr>
          <a:xfrm>
            <a:off x="9493524" y="2113162"/>
            <a:ext cx="2064645" cy="523220"/>
            <a:chOff x="3497178" y="2518711"/>
            <a:chExt cx="2064645" cy="523220"/>
          </a:xfrm>
        </p:grpSpPr>
        <p:sp>
          <p:nvSpPr>
            <p:cNvPr id="74" name="文字方塊 73">
              <a:extLst>
                <a:ext uri="{FF2B5EF4-FFF2-40B4-BE49-F238E27FC236}">
                  <a16:creationId xmlns:a16="http://schemas.microsoft.com/office/drawing/2014/main" id="{F50010F8-7959-4077-88E4-A6B5690A8D6E}"/>
                </a:ext>
              </a:extLst>
            </p:cNvPr>
            <p:cNvSpPr txBox="1"/>
            <p:nvPr/>
          </p:nvSpPr>
          <p:spPr>
            <a:xfrm>
              <a:off x="3497178" y="2518711"/>
              <a:ext cx="2064645" cy="523220"/>
            </a:xfrm>
            <a:prstGeom prst="rect">
              <a:avLst/>
            </a:prstGeom>
            <a:noFill/>
          </p:spPr>
          <p:txBody>
            <a:bodyPr wrap="square" rtlCol="0">
              <a:spAutoFit/>
            </a:bodyPr>
            <a:lstStyle/>
            <a:p>
              <a:r>
                <a:rPr lang="en-US" altLang="zh-TW" sz="2500" b="1">
                  <a:cs typeface="+mn-ea"/>
                  <a:sym typeface="+mn-lt"/>
                </a:rPr>
                <a:t>STEP</a:t>
              </a:r>
              <a:r>
                <a:rPr lang="zh-TW" altLang="en-US" sz="2800" b="1">
                  <a:solidFill>
                    <a:schemeClr val="bg1">
                      <a:lumMod val="65000"/>
                    </a:schemeClr>
                  </a:solidFill>
                  <a:cs typeface="+mn-ea"/>
                  <a:sym typeface="+mn-lt"/>
                </a:rPr>
                <a:t>   </a:t>
              </a:r>
              <a:r>
                <a:rPr lang="en-US" altLang="zh-TW" sz="2800" b="1">
                  <a:solidFill>
                    <a:srgbClr val="00B0F0"/>
                  </a:solidFill>
                  <a:cs typeface="+mn-ea"/>
                  <a:sym typeface="+mn-lt"/>
                </a:rPr>
                <a:t>03</a:t>
              </a:r>
              <a:endParaRPr lang="zh-TW" altLang="en-US" sz="2800" b="1">
                <a:solidFill>
                  <a:srgbClr val="00B0F0"/>
                </a:solidFill>
                <a:cs typeface="+mn-ea"/>
                <a:sym typeface="+mn-lt"/>
              </a:endParaRPr>
            </a:p>
          </p:txBody>
        </p:sp>
        <p:cxnSp>
          <p:nvCxnSpPr>
            <p:cNvPr id="75" name="直線接點 74">
              <a:extLst>
                <a:ext uri="{FF2B5EF4-FFF2-40B4-BE49-F238E27FC236}">
                  <a16:creationId xmlns:a16="http://schemas.microsoft.com/office/drawing/2014/main" id="{B326656D-4220-46EF-A6E6-570008D9863E}"/>
                </a:ext>
              </a:extLst>
            </p:cNvPr>
            <p:cNvCxnSpPr>
              <a:cxnSpLocks/>
            </p:cNvCxnSpPr>
            <p:nvPr/>
          </p:nvCxnSpPr>
          <p:spPr>
            <a:xfrm>
              <a:off x="4542699" y="2635585"/>
              <a:ext cx="0" cy="335864"/>
            </a:xfrm>
            <a:prstGeom prst="line">
              <a:avLst/>
            </a:prstGeom>
          </p:spPr>
          <p:style>
            <a:lnRef idx="1">
              <a:schemeClr val="dk1"/>
            </a:lnRef>
            <a:fillRef idx="0">
              <a:schemeClr val="dk1"/>
            </a:fillRef>
            <a:effectRef idx="0">
              <a:schemeClr val="dk1"/>
            </a:effectRef>
            <a:fontRef idx="minor">
              <a:schemeClr val="tx1"/>
            </a:fontRef>
          </p:style>
        </p:cxnSp>
      </p:grpSp>
      <p:sp>
        <p:nvSpPr>
          <p:cNvPr id="76" name="矩形 75">
            <a:extLst>
              <a:ext uri="{FF2B5EF4-FFF2-40B4-BE49-F238E27FC236}">
                <a16:creationId xmlns:a16="http://schemas.microsoft.com/office/drawing/2014/main" id="{F542E8C8-46DD-4942-AF0A-D6D464A9536C}"/>
              </a:ext>
            </a:extLst>
          </p:cNvPr>
          <p:cNvSpPr/>
          <p:nvPr/>
        </p:nvSpPr>
        <p:spPr>
          <a:xfrm>
            <a:off x="8650253" y="2935720"/>
            <a:ext cx="3204093" cy="2873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77" name="圖形 76">
            <a:extLst>
              <a:ext uri="{FF2B5EF4-FFF2-40B4-BE49-F238E27FC236}">
                <a16:creationId xmlns:a16="http://schemas.microsoft.com/office/drawing/2014/main" id="{2505F2B0-5F9E-47FB-9957-98BCB8CE0EF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1623" r="45295"/>
          <a:stretch/>
        </p:blipFill>
        <p:spPr>
          <a:xfrm>
            <a:off x="400633" y="3240344"/>
            <a:ext cx="2700272" cy="2252328"/>
          </a:xfrm>
          <a:prstGeom prst="rect">
            <a:avLst/>
          </a:prstGeom>
        </p:spPr>
      </p:pic>
      <p:pic>
        <p:nvPicPr>
          <p:cNvPr id="78" name="圖形 77">
            <a:extLst>
              <a:ext uri="{FF2B5EF4-FFF2-40B4-BE49-F238E27FC236}">
                <a16:creationId xmlns:a16="http://schemas.microsoft.com/office/drawing/2014/main" id="{07C14194-37A5-498E-84B4-45DD712EE3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40585" y="3525900"/>
            <a:ext cx="1779811" cy="2159330"/>
          </a:xfrm>
          <a:prstGeom prst="rect">
            <a:avLst/>
          </a:prstGeom>
        </p:spPr>
      </p:pic>
      <p:pic>
        <p:nvPicPr>
          <p:cNvPr id="79" name="圖形 78">
            <a:extLst>
              <a:ext uri="{FF2B5EF4-FFF2-40B4-BE49-F238E27FC236}">
                <a16:creationId xmlns:a16="http://schemas.microsoft.com/office/drawing/2014/main" id="{1D49AD81-E478-4F69-9590-82A0F426AB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22360" y="3580239"/>
            <a:ext cx="1838522" cy="2026400"/>
          </a:xfrm>
          <a:prstGeom prst="rect">
            <a:avLst/>
          </a:prstGeom>
        </p:spPr>
      </p:pic>
      <p:pic>
        <p:nvPicPr>
          <p:cNvPr id="80" name="圖形 79">
            <a:extLst>
              <a:ext uri="{FF2B5EF4-FFF2-40B4-BE49-F238E27FC236}">
                <a16:creationId xmlns:a16="http://schemas.microsoft.com/office/drawing/2014/main" id="{A5CABA8F-82A2-4F4F-8EB4-0F295A952524}"/>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20200" r="36723"/>
          <a:stretch/>
        </p:blipFill>
        <p:spPr>
          <a:xfrm>
            <a:off x="9442071" y="2952074"/>
            <a:ext cx="2116098" cy="1554377"/>
          </a:xfrm>
          <a:prstGeom prst="rect">
            <a:avLst/>
          </a:prstGeom>
        </p:spPr>
      </p:pic>
      <p:pic>
        <p:nvPicPr>
          <p:cNvPr id="81" name="圖形 80">
            <a:extLst>
              <a:ext uri="{FF2B5EF4-FFF2-40B4-BE49-F238E27FC236}">
                <a16:creationId xmlns:a16="http://schemas.microsoft.com/office/drawing/2014/main" id="{1AEE31CE-B758-445C-814E-CEA2A530036C}"/>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28911" r="17417"/>
          <a:stretch/>
        </p:blipFill>
        <p:spPr>
          <a:xfrm>
            <a:off x="8727889" y="4250265"/>
            <a:ext cx="2956111" cy="1481501"/>
          </a:xfrm>
          <a:prstGeom prst="rect">
            <a:avLst/>
          </a:prstGeom>
        </p:spPr>
      </p:pic>
    </p:spTree>
    <p:extLst>
      <p:ext uri="{BB962C8B-B14F-4D97-AF65-F5344CB8AC3E}">
        <p14:creationId xmlns:p14="http://schemas.microsoft.com/office/powerpoint/2010/main" val="1814084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a:extLst>
              <a:ext uri="{FF2B5EF4-FFF2-40B4-BE49-F238E27FC236}">
                <a16:creationId xmlns:a16="http://schemas.microsoft.com/office/drawing/2014/main" id="{2A5E87AC-9E85-4CCE-9CF0-33772C7279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820392" y="4954214"/>
            <a:ext cx="8750580" cy="420721"/>
          </a:xfrm>
          <a:prstGeom prst="rect">
            <a:avLst/>
          </a:prstGeom>
        </p:spPr>
      </p:pic>
      <p:pic>
        <p:nvPicPr>
          <p:cNvPr id="90" name="圖片 89">
            <a:extLst>
              <a:ext uri="{FF2B5EF4-FFF2-40B4-BE49-F238E27FC236}">
                <a16:creationId xmlns:a16="http://schemas.microsoft.com/office/drawing/2014/main" id="{7EF78ECF-F438-4A76-B758-9055BEBA63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972167" y="4881240"/>
            <a:ext cx="9605745" cy="483626"/>
          </a:xfrm>
          <a:prstGeom prst="rect">
            <a:avLst/>
          </a:prstGeom>
        </p:spPr>
      </p:pic>
      <p:pic>
        <p:nvPicPr>
          <p:cNvPr id="34" name="圖片 33">
            <a:extLst>
              <a:ext uri="{FF2B5EF4-FFF2-40B4-BE49-F238E27FC236}">
                <a16:creationId xmlns:a16="http://schemas.microsoft.com/office/drawing/2014/main" id="{B554ACD1-8E2C-49B0-B99C-46C285E1A67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33582" b="32797"/>
          <a:stretch/>
        </p:blipFill>
        <p:spPr>
          <a:xfrm>
            <a:off x="1006980" y="3312838"/>
            <a:ext cx="9781053" cy="2055660"/>
          </a:xfrm>
          <a:prstGeom prst="rect">
            <a:avLst/>
          </a:prstGeom>
        </p:spPr>
      </p:pic>
      <p:sp>
        <p:nvSpPr>
          <p:cNvPr id="2" name="標題 1">
            <a:extLst>
              <a:ext uri="{FF2B5EF4-FFF2-40B4-BE49-F238E27FC236}">
                <a16:creationId xmlns:a16="http://schemas.microsoft.com/office/drawing/2014/main" id="{F5AD8980-E83D-4AE1-B6F2-3FBA94159D7E}"/>
              </a:ext>
            </a:extLst>
          </p:cNvPr>
          <p:cNvSpPr>
            <a:spLocks noGrp="1"/>
          </p:cNvSpPr>
          <p:nvPr>
            <p:ph type="title"/>
          </p:nvPr>
        </p:nvSpPr>
        <p:spPr/>
        <p:txBody>
          <a:bodyPr/>
          <a:lstStyle/>
          <a:p>
            <a:r>
              <a:rPr lang="en-US" altLang="zh-TW" dirty="0">
                <a:latin typeface="+mn-lt"/>
                <a:ea typeface="+mn-ea"/>
                <a:cs typeface="+mn-ea"/>
                <a:sym typeface="+mn-lt"/>
              </a:rPr>
              <a:t>TS-464eU rear views</a:t>
            </a:r>
            <a:endParaRPr lang="zh-TW" altLang="en-US" dirty="0">
              <a:latin typeface="+mn-lt"/>
              <a:ea typeface="+mn-ea"/>
              <a:cs typeface="+mn-ea"/>
              <a:sym typeface="+mn-lt"/>
            </a:endParaRPr>
          </a:p>
        </p:txBody>
      </p:sp>
      <p:sp>
        <p:nvSpPr>
          <p:cNvPr id="26" name="矩形 25">
            <a:extLst>
              <a:ext uri="{FF2B5EF4-FFF2-40B4-BE49-F238E27FC236}">
                <a16:creationId xmlns:a16="http://schemas.microsoft.com/office/drawing/2014/main" id="{C91F53AF-A072-4115-831E-1E5190322FA2}"/>
              </a:ext>
            </a:extLst>
          </p:cNvPr>
          <p:cNvSpPr/>
          <p:nvPr/>
        </p:nvSpPr>
        <p:spPr>
          <a:xfrm>
            <a:off x="3836279" y="5839734"/>
            <a:ext cx="1764157" cy="677108"/>
          </a:xfrm>
          <a:prstGeom prst="rect">
            <a:avLst/>
          </a:prstGeom>
        </p:spPr>
        <p:txBody>
          <a:bodyPr wrap="square">
            <a:spAutoFit/>
          </a:bodyPr>
          <a:lstStyle/>
          <a:p>
            <a:r>
              <a:rPr lang="en-US" altLang="zh-TW" sz="1900" b="1" dirty="0">
                <a:cs typeface="+mn-ea"/>
                <a:sym typeface="+mn-lt"/>
              </a:rPr>
              <a:t>2 x USB </a:t>
            </a:r>
          </a:p>
          <a:p>
            <a:r>
              <a:rPr lang="en-US" altLang="zh-TW" sz="1900" b="1" dirty="0">
                <a:cs typeface="+mn-ea"/>
                <a:sym typeface="+mn-lt"/>
              </a:rPr>
              <a:t>3.2 Gen2</a:t>
            </a:r>
            <a:r>
              <a:rPr lang="zh-TW" altLang="en-US" sz="1900" b="1" dirty="0">
                <a:cs typeface="+mn-ea"/>
                <a:sym typeface="+mn-lt"/>
              </a:rPr>
              <a:t> </a:t>
            </a:r>
            <a:r>
              <a:rPr lang="en-US" altLang="zh-TW" sz="1900" b="1" dirty="0">
                <a:cs typeface="+mn-ea"/>
                <a:sym typeface="+mn-lt"/>
              </a:rPr>
              <a:t>slot</a:t>
            </a:r>
          </a:p>
        </p:txBody>
      </p:sp>
      <p:sp>
        <p:nvSpPr>
          <p:cNvPr id="27" name="矩形 26">
            <a:extLst>
              <a:ext uri="{FF2B5EF4-FFF2-40B4-BE49-F238E27FC236}">
                <a16:creationId xmlns:a16="http://schemas.microsoft.com/office/drawing/2014/main" id="{88F26ED9-BFBB-45F4-9266-FEFA12B53208}"/>
              </a:ext>
            </a:extLst>
          </p:cNvPr>
          <p:cNvSpPr/>
          <p:nvPr/>
        </p:nvSpPr>
        <p:spPr>
          <a:xfrm>
            <a:off x="5470609" y="2615593"/>
            <a:ext cx="2256359" cy="384721"/>
          </a:xfrm>
          <a:prstGeom prst="rect">
            <a:avLst/>
          </a:prstGeom>
        </p:spPr>
        <p:txBody>
          <a:bodyPr wrap="square">
            <a:spAutoFit/>
          </a:bodyPr>
          <a:lstStyle/>
          <a:p>
            <a:r>
              <a:rPr lang="en-US" altLang="zh-TW" sz="1900" b="1">
                <a:cs typeface="+mn-ea"/>
                <a:sym typeface="+mn-lt"/>
              </a:rPr>
              <a:t>HDMI 1.4b</a:t>
            </a:r>
            <a:endParaRPr lang="zh-TW" altLang="en-US" sz="1900">
              <a:cs typeface="+mn-ea"/>
              <a:sym typeface="+mn-lt"/>
            </a:endParaRPr>
          </a:p>
        </p:txBody>
      </p:sp>
      <p:sp>
        <p:nvSpPr>
          <p:cNvPr id="19" name="矩形 18">
            <a:extLst>
              <a:ext uri="{FF2B5EF4-FFF2-40B4-BE49-F238E27FC236}">
                <a16:creationId xmlns:a16="http://schemas.microsoft.com/office/drawing/2014/main" id="{7B432C9C-2E82-9744-A9E2-DD473622F294}"/>
              </a:ext>
            </a:extLst>
          </p:cNvPr>
          <p:cNvSpPr/>
          <p:nvPr/>
        </p:nvSpPr>
        <p:spPr>
          <a:xfrm>
            <a:off x="5470609" y="1615001"/>
            <a:ext cx="2454364" cy="646331"/>
          </a:xfrm>
          <a:prstGeom prst="rect">
            <a:avLst/>
          </a:prstGeom>
        </p:spPr>
        <p:txBody>
          <a:bodyPr wrap="square">
            <a:spAutoFit/>
          </a:bodyPr>
          <a:lstStyle/>
          <a:p>
            <a:r>
              <a:rPr lang="en-US" altLang="zh-TW" b="1" dirty="0">
                <a:cs typeface="+mn-ea"/>
                <a:sym typeface="+mn-lt"/>
              </a:rPr>
              <a:t>2 x 2.5G/1G/100M</a:t>
            </a:r>
          </a:p>
          <a:p>
            <a:r>
              <a:rPr lang="en-US" altLang="zh-TW" b="1" dirty="0">
                <a:cs typeface="+mn-ea"/>
                <a:sym typeface="+mn-lt"/>
              </a:rPr>
              <a:t>RJ45 </a:t>
            </a:r>
            <a:r>
              <a:rPr lang="en-US" altLang="zh-TW" sz="1800" b="1" dirty="0">
                <a:cs typeface="+mn-ea"/>
                <a:sym typeface="+mn-lt"/>
              </a:rPr>
              <a:t>slot</a:t>
            </a:r>
            <a:endParaRPr lang="en-US" altLang="zh-TW" b="1" dirty="0">
              <a:cs typeface="+mn-ea"/>
              <a:sym typeface="+mn-lt"/>
            </a:endParaRPr>
          </a:p>
        </p:txBody>
      </p:sp>
      <p:sp>
        <p:nvSpPr>
          <p:cNvPr id="29" name="矩形 28">
            <a:extLst>
              <a:ext uri="{FF2B5EF4-FFF2-40B4-BE49-F238E27FC236}">
                <a16:creationId xmlns:a16="http://schemas.microsoft.com/office/drawing/2014/main" id="{74C5D3E0-61E8-CA43-81B5-06B9F1D81390}"/>
              </a:ext>
            </a:extLst>
          </p:cNvPr>
          <p:cNvSpPr/>
          <p:nvPr/>
        </p:nvSpPr>
        <p:spPr>
          <a:xfrm>
            <a:off x="8256565" y="2582759"/>
            <a:ext cx="3341601" cy="384721"/>
          </a:xfrm>
          <a:prstGeom prst="rect">
            <a:avLst/>
          </a:prstGeom>
        </p:spPr>
        <p:txBody>
          <a:bodyPr wrap="square">
            <a:spAutoFit/>
          </a:bodyPr>
          <a:lstStyle/>
          <a:p>
            <a:pPr algn="r"/>
            <a:r>
              <a:rPr lang="en-US" altLang="zh-TW" sz="1900" b="1" dirty="0">
                <a:cs typeface="+mn-ea"/>
                <a:sym typeface="+mn-lt"/>
              </a:rPr>
              <a:t>AC 100-240V power input</a:t>
            </a:r>
            <a:endParaRPr lang="zh-TW" altLang="en-US" sz="1900" dirty="0">
              <a:cs typeface="+mn-ea"/>
              <a:sym typeface="+mn-lt"/>
            </a:endParaRPr>
          </a:p>
        </p:txBody>
      </p:sp>
      <p:sp>
        <p:nvSpPr>
          <p:cNvPr id="25" name="矩形 24">
            <a:extLst>
              <a:ext uri="{FF2B5EF4-FFF2-40B4-BE49-F238E27FC236}">
                <a16:creationId xmlns:a16="http://schemas.microsoft.com/office/drawing/2014/main" id="{7D95271F-B4A1-3048-82E6-FE1FD075E141}"/>
              </a:ext>
            </a:extLst>
          </p:cNvPr>
          <p:cNvSpPr/>
          <p:nvPr/>
        </p:nvSpPr>
        <p:spPr>
          <a:xfrm>
            <a:off x="1627330" y="5875027"/>
            <a:ext cx="2046060" cy="384721"/>
          </a:xfrm>
          <a:prstGeom prst="rect">
            <a:avLst/>
          </a:prstGeom>
        </p:spPr>
        <p:txBody>
          <a:bodyPr wrap="square">
            <a:spAutoFit/>
          </a:bodyPr>
          <a:lstStyle/>
          <a:p>
            <a:r>
              <a:rPr lang="en-US" altLang="zh-TW" sz="1900" b="1" dirty="0">
                <a:cs typeface="+mn-ea"/>
                <a:sym typeface="+mn-lt"/>
              </a:rPr>
              <a:t>2 x USB 2.0 slot</a:t>
            </a:r>
          </a:p>
        </p:txBody>
      </p:sp>
      <p:sp>
        <p:nvSpPr>
          <p:cNvPr id="71" name="矩形 70">
            <a:extLst>
              <a:ext uri="{FF2B5EF4-FFF2-40B4-BE49-F238E27FC236}">
                <a16:creationId xmlns:a16="http://schemas.microsoft.com/office/drawing/2014/main" id="{8D1EFE50-C994-4C23-A6A4-FADEE6642A94}"/>
              </a:ext>
            </a:extLst>
          </p:cNvPr>
          <p:cNvSpPr/>
          <p:nvPr/>
        </p:nvSpPr>
        <p:spPr>
          <a:xfrm>
            <a:off x="4603160" y="4492893"/>
            <a:ext cx="838903" cy="394874"/>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noFill/>
              <a:cs typeface="+mn-ea"/>
              <a:sym typeface="+mn-lt"/>
            </a:endParaRPr>
          </a:p>
        </p:txBody>
      </p:sp>
      <p:sp>
        <p:nvSpPr>
          <p:cNvPr id="70" name="矩形 69">
            <a:extLst>
              <a:ext uri="{FF2B5EF4-FFF2-40B4-BE49-F238E27FC236}">
                <a16:creationId xmlns:a16="http://schemas.microsoft.com/office/drawing/2014/main" id="{31C4A5C6-8119-4504-AE54-2BEEAE89A42F}"/>
              </a:ext>
            </a:extLst>
          </p:cNvPr>
          <p:cNvSpPr/>
          <p:nvPr/>
        </p:nvSpPr>
        <p:spPr>
          <a:xfrm>
            <a:off x="9810015" y="4334618"/>
            <a:ext cx="565885" cy="725596"/>
          </a:xfrm>
          <a:prstGeom prst="rect">
            <a:avLst/>
          </a:prstGeom>
          <a:noFill/>
          <a:ln w="15875">
            <a:solidFill>
              <a:srgbClr val="00A0E9"/>
            </a:solidFill>
          </a:ln>
          <a:effectLst>
            <a:glow rad="38100">
              <a:srgbClr val="00B0F0">
                <a:alpha val="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cxnSp>
        <p:nvCxnSpPr>
          <p:cNvPr id="72" name="直線接點 71">
            <a:extLst>
              <a:ext uri="{FF2B5EF4-FFF2-40B4-BE49-F238E27FC236}">
                <a16:creationId xmlns:a16="http://schemas.microsoft.com/office/drawing/2014/main" id="{BAFD38BE-937F-45BE-B7F5-779506438D7B}"/>
              </a:ext>
            </a:extLst>
          </p:cNvPr>
          <p:cNvCxnSpPr>
            <a:cxnSpLocks/>
          </p:cNvCxnSpPr>
          <p:nvPr/>
        </p:nvCxnSpPr>
        <p:spPr>
          <a:xfrm flipV="1">
            <a:off x="10099707" y="2973917"/>
            <a:ext cx="0" cy="1360701"/>
          </a:xfrm>
          <a:prstGeom prst="line">
            <a:avLst/>
          </a:prstGeom>
          <a:ln w="19050" cap="rnd">
            <a:solidFill>
              <a:srgbClr val="00A0E9"/>
            </a:solidFill>
            <a:headEnd type="oval" w="lg" len="lg"/>
            <a:tailEnd type="none"/>
          </a:ln>
          <a:effectLst>
            <a:glow rad="38100">
              <a:schemeClr val="accent1">
                <a:satMod val="175000"/>
                <a:alpha val="9000"/>
              </a:schemeClr>
            </a:glow>
          </a:effectLst>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43D16EF8-B2B2-48D7-A2D6-735AD2F82E12}"/>
              </a:ext>
            </a:extLst>
          </p:cNvPr>
          <p:cNvSpPr/>
          <p:nvPr/>
        </p:nvSpPr>
        <p:spPr>
          <a:xfrm>
            <a:off x="2725420" y="4482734"/>
            <a:ext cx="355600" cy="394874"/>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noFill/>
              <a:cs typeface="+mn-ea"/>
              <a:sym typeface="+mn-lt"/>
            </a:endParaRPr>
          </a:p>
        </p:txBody>
      </p:sp>
      <p:sp>
        <p:nvSpPr>
          <p:cNvPr id="93" name="矩形 92">
            <a:extLst>
              <a:ext uri="{FF2B5EF4-FFF2-40B4-BE49-F238E27FC236}">
                <a16:creationId xmlns:a16="http://schemas.microsoft.com/office/drawing/2014/main" id="{12DF25D4-8583-40AA-8FD2-A0FC257E8D94}"/>
              </a:ext>
            </a:extLst>
          </p:cNvPr>
          <p:cNvSpPr/>
          <p:nvPr/>
        </p:nvSpPr>
        <p:spPr>
          <a:xfrm>
            <a:off x="5503630" y="4497434"/>
            <a:ext cx="316744" cy="388805"/>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noFill/>
              <a:cs typeface="+mn-ea"/>
              <a:sym typeface="+mn-lt"/>
            </a:endParaRPr>
          </a:p>
        </p:txBody>
      </p:sp>
      <p:cxnSp>
        <p:nvCxnSpPr>
          <p:cNvPr id="91" name="直線接點 73">
            <a:extLst>
              <a:ext uri="{FF2B5EF4-FFF2-40B4-BE49-F238E27FC236}">
                <a16:creationId xmlns:a16="http://schemas.microsoft.com/office/drawing/2014/main" id="{20DC7ACD-4E09-48D5-80B8-8FE7EF1948C6}"/>
              </a:ext>
            </a:extLst>
          </p:cNvPr>
          <p:cNvCxnSpPr>
            <a:cxnSpLocks/>
          </p:cNvCxnSpPr>
          <p:nvPr/>
        </p:nvCxnSpPr>
        <p:spPr>
          <a:xfrm rot="5400000" flipH="1" flipV="1">
            <a:off x="3967740" y="3018275"/>
            <a:ext cx="2561446" cy="391745"/>
          </a:xfrm>
          <a:prstGeom prst="bentConnector3">
            <a:avLst>
              <a:gd name="adj1" fmla="val 100176"/>
            </a:avLst>
          </a:prstGeom>
          <a:ln w="19050" cap="rnd">
            <a:solidFill>
              <a:srgbClr val="00A0E9"/>
            </a:solidFill>
            <a:headEnd type="oval" w="lg" len="lg"/>
            <a:tailEnd type="none"/>
          </a:ln>
          <a:effectLst>
            <a:glow rad="38100">
              <a:srgbClr val="00B0F0">
                <a:alpha val="9000"/>
              </a:srgbClr>
            </a:glow>
          </a:effectLst>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6ACA0D76-D2C4-4BAF-9532-3C5DBFE77BE8}"/>
              </a:ext>
            </a:extLst>
          </p:cNvPr>
          <p:cNvSpPr/>
          <p:nvPr/>
        </p:nvSpPr>
        <p:spPr>
          <a:xfrm>
            <a:off x="4193711" y="4482734"/>
            <a:ext cx="355600" cy="394874"/>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noFill/>
              <a:cs typeface="+mn-ea"/>
              <a:sym typeface="+mn-lt"/>
            </a:endParaRPr>
          </a:p>
        </p:txBody>
      </p:sp>
      <p:cxnSp>
        <p:nvCxnSpPr>
          <p:cNvPr id="23" name="直線接點 73">
            <a:extLst>
              <a:ext uri="{FF2B5EF4-FFF2-40B4-BE49-F238E27FC236}">
                <a16:creationId xmlns:a16="http://schemas.microsoft.com/office/drawing/2014/main" id="{58FE22CC-2B63-436A-8BC2-C29FEF3E8117}"/>
              </a:ext>
            </a:extLst>
          </p:cNvPr>
          <p:cNvCxnSpPr>
            <a:cxnSpLocks/>
          </p:cNvCxnSpPr>
          <p:nvPr/>
        </p:nvCxnSpPr>
        <p:spPr>
          <a:xfrm>
            <a:off x="4364117" y="4876193"/>
            <a:ext cx="0" cy="954377"/>
          </a:xfrm>
          <a:prstGeom prst="straightConnector1">
            <a:avLst/>
          </a:prstGeom>
          <a:ln w="19050" cap="rnd">
            <a:solidFill>
              <a:srgbClr val="00A0E9"/>
            </a:solidFill>
            <a:headEnd type="oval" w="lg" len="lg"/>
            <a:tailEnd type="none"/>
          </a:ln>
          <a:effectLst>
            <a:glow rad="38100">
              <a:srgbClr val="00B0F0">
                <a:alpha val="9000"/>
              </a:srgbClr>
            </a:glow>
          </a:effectLst>
        </p:spPr>
        <p:style>
          <a:lnRef idx="1">
            <a:schemeClr val="accent1"/>
          </a:lnRef>
          <a:fillRef idx="0">
            <a:schemeClr val="accent1"/>
          </a:fillRef>
          <a:effectRef idx="0">
            <a:schemeClr val="accent1"/>
          </a:effectRef>
          <a:fontRef idx="minor">
            <a:schemeClr val="tx1"/>
          </a:fontRef>
        </p:style>
      </p:cxnSp>
      <p:cxnSp>
        <p:nvCxnSpPr>
          <p:cNvPr id="28" name="直線接點 73">
            <a:extLst>
              <a:ext uri="{FF2B5EF4-FFF2-40B4-BE49-F238E27FC236}">
                <a16:creationId xmlns:a16="http://schemas.microsoft.com/office/drawing/2014/main" id="{D80E58FA-A574-4490-BDEA-A32FFE04C551}"/>
              </a:ext>
            </a:extLst>
          </p:cNvPr>
          <p:cNvCxnSpPr>
            <a:cxnSpLocks/>
          </p:cNvCxnSpPr>
          <p:nvPr/>
        </p:nvCxnSpPr>
        <p:spPr>
          <a:xfrm>
            <a:off x="2903220" y="4876193"/>
            <a:ext cx="0" cy="954377"/>
          </a:xfrm>
          <a:prstGeom prst="straightConnector1">
            <a:avLst/>
          </a:prstGeom>
          <a:ln w="19050" cap="rnd">
            <a:solidFill>
              <a:srgbClr val="00A0E9"/>
            </a:solidFill>
            <a:headEnd type="oval" w="lg" len="lg"/>
            <a:tailEnd type="none"/>
          </a:ln>
          <a:effectLst>
            <a:glow rad="38100">
              <a:srgbClr val="00B0F0">
                <a:alpha val="9000"/>
              </a:srgbClr>
            </a:glow>
          </a:effectLst>
        </p:spPr>
        <p:style>
          <a:lnRef idx="1">
            <a:schemeClr val="accent1"/>
          </a:lnRef>
          <a:fillRef idx="0">
            <a:schemeClr val="accent1"/>
          </a:fillRef>
          <a:effectRef idx="0">
            <a:schemeClr val="accent1"/>
          </a:effectRef>
          <a:fontRef idx="minor">
            <a:schemeClr val="tx1"/>
          </a:fontRef>
        </p:style>
      </p:cxnSp>
      <p:cxnSp>
        <p:nvCxnSpPr>
          <p:cNvPr id="80" name="直線接點 73">
            <a:extLst>
              <a:ext uri="{FF2B5EF4-FFF2-40B4-BE49-F238E27FC236}">
                <a16:creationId xmlns:a16="http://schemas.microsoft.com/office/drawing/2014/main" id="{102CCC98-88D3-4B00-A4D7-A2B2DD096624}"/>
              </a:ext>
            </a:extLst>
          </p:cNvPr>
          <p:cNvCxnSpPr>
            <a:cxnSpLocks/>
          </p:cNvCxnSpPr>
          <p:nvPr/>
        </p:nvCxnSpPr>
        <p:spPr>
          <a:xfrm flipV="1">
            <a:off x="5659355" y="3045467"/>
            <a:ext cx="0" cy="1451968"/>
          </a:xfrm>
          <a:prstGeom prst="straightConnector1">
            <a:avLst/>
          </a:prstGeom>
          <a:ln w="19050" cap="rnd">
            <a:solidFill>
              <a:srgbClr val="00A0E9"/>
            </a:solidFill>
            <a:headEnd type="oval" w="lg" len="lg"/>
            <a:tailEnd type="none"/>
          </a:ln>
          <a:effectLst>
            <a:glow rad="38100">
              <a:srgbClr val="00B0F0">
                <a:alpha val="9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293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5AD8980-E83D-4AE1-B6F2-3FBA94159D7E}"/>
              </a:ext>
            </a:extLst>
          </p:cNvPr>
          <p:cNvSpPr>
            <a:spLocks noGrp="1"/>
          </p:cNvSpPr>
          <p:nvPr>
            <p:ph type="title"/>
          </p:nvPr>
        </p:nvSpPr>
        <p:spPr/>
        <p:txBody>
          <a:bodyPr/>
          <a:lstStyle/>
          <a:p>
            <a:r>
              <a:rPr lang="en-US" altLang="zh-TW" dirty="0">
                <a:latin typeface="+mn-lt"/>
                <a:ea typeface="+mn-ea"/>
                <a:cs typeface="+mn-ea"/>
                <a:sym typeface="+mn-lt"/>
              </a:rPr>
              <a:t>TS-864eU / TS-864eU-RP rear views</a:t>
            </a:r>
            <a:endParaRPr lang="zh-TW" altLang="en-US" dirty="0">
              <a:latin typeface="+mn-lt"/>
              <a:ea typeface="+mn-ea"/>
              <a:cs typeface="+mn-ea"/>
              <a:sym typeface="+mn-lt"/>
            </a:endParaRPr>
          </a:p>
        </p:txBody>
      </p:sp>
      <p:grpSp>
        <p:nvGrpSpPr>
          <p:cNvPr id="42" name="群組 41">
            <a:extLst>
              <a:ext uri="{FF2B5EF4-FFF2-40B4-BE49-F238E27FC236}">
                <a16:creationId xmlns:a16="http://schemas.microsoft.com/office/drawing/2014/main" id="{CBE3117A-93AD-466F-80CE-ADF8EB9B91D5}"/>
              </a:ext>
            </a:extLst>
          </p:cNvPr>
          <p:cNvGrpSpPr/>
          <p:nvPr/>
        </p:nvGrpSpPr>
        <p:grpSpPr>
          <a:xfrm>
            <a:off x="9010436" y="2629666"/>
            <a:ext cx="3440132" cy="1378561"/>
            <a:chOff x="9245689" y="2821389"/>
            <a:chExt cx="2829258" cy="1133766"/>
          </a:xfrm>
        </p:grpSpPr>
        <p:pic>
          <p:nvPicPr>
            <p:cNvPr id="38" name="圖片 37">
              <a:extLst>
                <a:ext uri="{FF2B5EF4-FFF2-40B4-BE49-F238E27FC236}">
                  <a16:creationId xmlns:a16="http://schemas.microsoft.com/office/drawing/2014/main" id="{E7E7E420-3E7A-4DA8-856F-1446B4E28F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9245689" y="3474922"/>
              <a:ext cx="2829258" cy="480233"/>
            </a:xfrm>
            <a:prstGeom prst="rect">
              <a:avLst/>
            </a:prstGeom>
          </p:spPr>
        </p:pic>
        <p:grpSp>
          <p:nvGrpSpPr>
            <p:cNvPr id="3" name="群組 2">
              <a:extLst>
                <a:ext uri="{FF2B5EF4-FFF2-40B4-BE49-F238E27FC236}">
                  <a16:creationId xmlns:a16="http://schemas.microsoft.com/office/drawing/2014/main" id="{3495E33C-DE27-4823-A926-9DE0C7A396A5}"/>
                </a:ext>
              </a:extLst>
            </p:cNvPr>
            <p:cNvGrpSpPr/>
            <p:nvPr/>
          </p:nvGrpSpPr>
          <p:grpSpPr>
            <a:xfrm>
              <a:off x="9523571" y="2821389"/>
              <a:ext cx="2249279" cy="929645"/>
              <a:chOff x="263979" y="1704546"/>
              <a:chExt cx="3061561" cy="1265368"/>
            </a:xfrm>
          </p:grpSpPr>
          <p:sp>
            <p:nvSpPr>
              <p:cNvPr id="30" name="矩形 29">
                <a:extLst>
                  <a:ext uri="{FF2B5EF4-FFF2-40B4-BE49-F238E27FC236}">
                    <a16:creationId xmlns:a16="http://schemas.microsoft.com/office/drawing/2014/main" id="{A00E1168-285E-413F-AC29-BA43AFA49B78}"/>
                  </a:ext>
                </a:extLst>
              </p:cNvPr>
              <p:cNvSpPr/>
              <p:nvPr/>
            </p:nvSpPr>
            <p:spPr>
              <a:xfrm>
                <a:off x="302238" y="1704546"/>
                <a:ext cx="1288107" cy="310081"/>
              </a:xfrm>
              <a:prstGeom prst="rect">
                <a:avLst/>
              </a:prstGeom>
            </p:spPr>
            <p:txBody>
              <a:bodyPr wrap="square" lIns="91440" tIns="45720" rIns="91440" bIns="45720" anchor="t">
                <a:spAutoFit/>
              </a:bodyPr>
              <a:lstStyle/>
              <a:p>
                <a:r>
                  <a:rPr lang="en-US" altLang="zh-TW" sz="1200" dirty="0">
                    <a:cs typeface="+mn-ea"/>
                    <a:sym typeface="+mn-lt"/>
                  </a:rPr>
                  <a:t>TS-864eU</a:t>
                </a:r>
              </a:p>
            </p:txBody>
          </p:sp>
          <p:pic>
            <p:nvPicPr>
              <p:cNvPr id="31" name="圖片 30">
                <a:extLst>
                  <a:ext uri="{FF2B5EF4-FFF2-40B4-BE49-F238E27FC236}">
                    <a16:creationId xmlns:a16="http://schemas.microsoft.com/office/drawing/2014/main" id="{66CC7251-A6AA-46F5-850A-26E3F0E54CB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6306" b="26392"/>
              <a:stretch/>
            </p:blipFill>
            <p:spPr>
              <a:xfrm>
                <a:off x="263979" y="2064646"/>
                <a:ext cx="3061561" cy="905268"/>
              </a:xfrm>
              <a:prstGeom prst="rect">
                <a:avLst/>
              </a:prstGeom>
            </p:spPr>
          </p:pic>
        </p:grpSp>
      </p:grpSp>
      <p:pic>
        <p:nvPicPr>
          <p:cNvPr id="33" name="圖片 32">
            <a:extLst>
              <a:ext uri="{FF2B5EF4-FFF2-40B4-BE49-F238E27FC236}">
                <a16:creationId xmlns:a16="http://schemas.microsoft.com/office/drawing/2014/main" id="{2A5E87AC-9E85-4CCE-9CF0-33772C7279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371086" y="5177701"/>
            <a:ext cx="8920032" cy="433460"/>
          </a:xfrm>
          <a:prstGeom prst="rect">
            <a:avLst/>
          </a:prstGeom>
        </p:spPr>
      </p:pic>
      <p:pic>
        <p:nvPicPr>
          <p:cNvPr id="90" name="圖片 89">
            <a:extLst>
              <a:ext uri="{FF2B5EF4-FFF2-40B4-BE49-F238E27FC236}">
                <a16:creationId xmlns:a16="http://schemas.microsoft.com/office/drawing/2014/main" id="{7EF78ECF-F438-4A76-B758-9055BEBA63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171098" y="5144885"/>
            <a:ext cx="9791757" cy="498270"/>
          </a:xfrm>
          <a:prstGeom prst="rect">
            <a:avLst/>
          </a:prstGeom>
        </p:spPr>
      </p:pic>
      <p:pic>
        <p:nvPicPr>
          <p:cNvPr id="8" name="圖片 7"/>
          <p:cNvPicPr>
            <a:picLocks noChangeAspect="1"/>
          </p:cNvPicPr>
          <p:nvPr/>
        </p:nvPicPr>
        <p:blipFill rotWithShape="1">
          <a:blip r:embed="rId6" cstate="hqprint">
            <a:extLst>
              <a:ext uri="{28A0092B-C50C-407E-A947-70E740481C1C}">
                <a14:useLocalDpi xmlns:a14="http://schemas.microsoft.com/office/drawing/2010/main" val="0"/>
              </a:ext>
            </a:extLst>
          </a:blip>
          <a:srcRect t="28066" b="28469"/>
          <a:stretch/>
        </p:blipFill>
        <p:spPr>
          <a:xfrm>
            <a:off x="216203" y="2991833"/>
            <a:ext cx="9172601" cy="2518920"/>
          </a:xfrm>
          <a:prstGeom prst="rect">
            <a:avLst/>
          </a:prstGeom>
        </p:spPr>
      </p:pic>
      <p:sp>
        <p:nvSpPr>
          <p:cNvPr id="26" name="矩形 25">
            <a:extLst>
              <a:ext uri="{FF2B5EF4-FFF2-40B4-BE49-F238E27FC236}">
                <a16:creationId xmlns:a16="http://schemas.microsoft.com/office/drawing/2014/main" id="{C91F53AF-A072-4115-831E-1E5190322FA2}"/>
              </a:ext>
            </a:extLst>
          </p:cNvPr>
          <p:cNvSpPr/>
          <p:nvPr/>
        </p:nvSpPr>
        <p:spPr>
          <a:xfrm>
            <a:off x="5314782" y="5585591"/>
            <a:ext cx="3422827" cy="396370"/>
          </a:xfrm>
          <a:prstGeom prst="rect">
            <a:avLst/>
          </a:prstGeom>
        </p:spPr>
        <p:txBody>
          <a:bodyPr wrap="square">
            <a:spAutoFit/>
          </a:bodyPr>
          <a:lstStyle/>
          <a:p>
            <a:r>
              <a:rPr lang="en-US" altLang="zh-TW" sz="1900" b="1" dirty="0">
                <a:cs typeface="+mn-ea"/>
                <a:sym typeface="+mn-lt"/>
              </a:rPr>
              <a:t>2 x USB 3.2 Gen2</a:t>
            </a:r>
            <a:r>
              <a:rPr lang="zh-TW" altLang="en-US" sz="1900" b="1" dirty="0">
                <a:cs typeface="+mn-ea"/>
                <a:sym typeface="+mn-lt"/>
              </a:rPr>
              <a:t> </a:t>
            </a:r>
            <a:endParaRPr lang="en-US" altLang="zh-TW" sz="1900" b="1" dirty="0">
              <a:cs typeface="+mn-ea"/>
              <a:sym typeface="+mn-lt"/>
            </a:endParaRPr>
          </a:p>
        </p:txBody>
      </p:sp>
      <p:sp>
        <p:nvSpPr>
          <p:cNvPr id="27" name="矩形 26">
            <a:extLst>
              <a:ext uri="{FF2B5EF4-FFF2-40B4-BE49-F238E27FC236}">
                <a16:creationId xmlns:a16="http://schemas.microsoft.com/office/drawing/2014/main" id="{88F26ED9-BFBB-45F4-9266-FEFA12B53208}"/>
              </a:ext>
            </a:extLst>
          </p:cNvPr>
          <p:cNvSpPr/>
          <p:nvPr/>
        </p:nvSpPr>
        <p:spPr>
          <a:xfrm>
            <a:off x="2464657" y="5930697"/>
            <a:ext cx="2300052" cy="383555"/>
          </a:xfrm>
          <a:prstGeom prst="rect">
            <a:avLst/>
          </a:prstGeom>
        </p:spPr>
        <p:txBody>
          <a:bodyPr wrap="square">
            <a:spAutoFit/>
          </a:bodyPr>
          <a:lstStyle/>
          <a:p>
            <a:r>
              <a:rPr lang="en-US" altLang="zh-TW" sz="1900" b="1" dirty="0">
                <a:cs typeface="+mn-ea"/>
                <a:sym typeface="+mn-lt"/>
              </a:rPr>
              <a:t>HDMI 1.4b</a:t>
            </a:r>
            <a:endParaRPr lang="zh-TW" altLang="en-US" sz="1900" dirty="0">
              <a:cs typeface="+mn-ea"/>
              <a:sym typeface="+mn-lt"/>
            </a:endParaRPr>
          </a:p>
        </p:txBody>
      </p:sp>
      <p:sp>
        <p:nvSpPr>
          <p:cNvPr id="19" name="矩形 18">
            <a:extLst>
              <a:ext uri="{FF2B5EF4-FFF2-40B4-BE49-F238E27FC236}">
                <a16:creationId xmlns:a16="http://schemas.microsoft.com/office/drawing/2014/main" id="{7B432C9C-2E82-9744-A9E2-DD473622F294}"/>
              </a:ext>
            </a:extLst>
          </p:cNvPr>
          <p:cNvSpPr/>
          <p:nvPr/>
        </p:nvSpPr>
        <p:spPr>
          <a:xfrm>
            <a:off x="3914959" y="1792217"/>
            <a:ext cx="2501891" cy="644372"/>
          </a:xfrm>
          <a:prstGeom prst="rect">
            <a:avLst/>
          </a:prstGeom>
        </p:spPr>
        <p:txBody>
          <a:bodyPr wrap="square">
            <a:spAutoFit/>
          </a:bodyPr>
          <a:lstStyle/>
          <a:p>
            <a:r>
              <a:rPr lang="en-US" altLang="zh-TW" b="1" dirty="0">
                <a:cs typeface="+mn-ea"/>
                <a:sym typeface="+mn-lt"/>
              </a:rPr>
              <a:t>2 x 2.5G/1G/100M</a:t>
            </a:r>
          </a:p>
          <a:p>
            <a:r>
              <a:rPr lang="en-US" altLang="zh-TW" b="1" dirty="0">
                <a:cs typeface="+mn-ea"/>
                <a:sym typeface="+mn-lt"/>
              </a:rPr>
              <a:t>RJ45 </a:t>
            </a:r>
          </a:p>
        </p:txBody>
      </p:sp>
      <p:sp>
        <p:nvSpPr>
          <p:cNvPr id="29" name="矩形 28">
            <a:extLst>
              <a:ext uri="{FF2B5EF4-FFF2-40B4-BE49-F238E27FC236}">
                <a16:creationId xmlns:a16="http://schemas.microsoft.com/office/drawing/2014/main" id="{74C5D3E0-61E8-CA43-81B5-06B9F1D81390}"/>
              </a:ext>
            </a:extLst>
          </p:cNvPr>
          <p:cNvSpPr/>
          <p:nvPr/>
        </p:nvSpPr>
        <p:spPr>
          <a:xfrm>
            <a:off x="5984341" y="1744774"/>
            <a:ext cx="3406310" cy="396370"/>
          </a:xfrm>
          <a:prstGeom prst="rect">
            <a:avLst/>
          </a:prstGeom>
        </p:spPr>
        <p:txBody>
          <a:bodyPr wrap="square">
            <a:spAutoFit/>
          </a:bodyPr>
          <a:lstStyle/>
          <a:p>
            <a:pPr algn="r"/>
            <a:r>
              <a:rPr lang="en-US" altLang="zh-TW" sz="1900" b="1" dirty="0">
                <a:cs typeface="+mn-ea"/>
                <a:sym typeface="+mn-lt"/>
              </a:rPr>
              <a:t>AC 100-240V power input</a:t>
            </a:r>
            <a:endParaRPr lang="zh-TW" altLang="en-US" sz="1900" dirty="0">
              <a:cs typeface="+mn-ea"/>
              <a:sym typeface="+mn-lt"/>
            </a:endParaRPr>
          </a:p>
        </p:txBody>
      </p:sp>
      <p:sp>
        <p:nvSpPr>
          <p:cNvPr id="20" name="矩形 19">
            <a:extLst>
              <a:ext uri="{FF2B5EF4-FFF2-40B4-BE49-F238E27FC236}">
                <a16:creationId xmlns:a16="http://schemas.microsoft.com/office/drawing/2014/main" id="{B8CF2E62-C12A-5D4B-B642-162429C9E2EE}"/>
              </a:ext>
            </a:extLst>
          </p:cNvPr>
          <p:cNvSpPr/>
          <p:nvPr/>
        </p:nvSpPr>
        <p:spPr>
          <a:xfrm>
            <a:off x="6298140" y="2064807"/>
            <a:ext cx="3304358" cy="307777"/>
          </a:xfrm>
          <a:prstGeom prst="rect">
            <a:avLst/>
          </a:prstGeom>
        </p:spPr>
        <p:txBody>
          <a:bodyPr wrap="square">
            <a:spAutoFit/>
          </a:bodyPr>
          <a:lstStyle/>
          <a:p>
            <a:r>
              <a:rPr lang="en-US" altLang="zh-TW" sz="1400" b="1" dirty="0">
                <a:cs typeface="+mn-ea"/>
                <a:sym typeface="+mn-lt"/>
              </a:rPr>
              <a:t>TS-864eU-RP have redundant PSUs</a:t>
            </a:r>
          </a:p>
        </p:txBody>
      </p:sp>
      <p:sp>
        <p:nvSpPr>
          <p:cNvPr id="25" name="矩形 24">
            <a:extLst>
              <a:ext uri="{FF2B5EF4-FFF2-40B4-BE49-F238E27FC236}">
                <a16:creationId xmlns:a16="http://schemas.microsoft.com/office/drawing/2014/main" id="{7D95271F-B4A1-3048-82E6-FE1FD075E141}"/>
              </a:ext>
            </a:extLst>
          </p:cNvPr>
          <p:cNvSpPr/>
          <p:nvPr/>
        </p:nvSpPr>
        <p:spPr>
          <a:xfrm>
            <a:off x="4636046" y="6081027"/>
            <a:ext cx="2980724" cy="396370"/>
          </a:xfrm>
          <a:prstGeom prst="rect">
            <a:avLst/>
          </a:prstGeom>
        </p:spPr>
        <p:txBody>
          <a:bodyPr wrap="square">
            <a:spAutoFit/>
          </a:bodyPr>
          <a:lstStyle/>
          <a:p>
            <a:r>
              <a:rPr lang="en-US" altLang="zh-TW" sz="1900" b="1" dirty="0">
                <a:cs typeface="+mn-ea"/>
                <a:sym typeface="+mn-lt"/>
              </a:rPr>
              <a:t>2 x USB 2.0 </a:t>
            </a:r>
          </a:p>
        </p:txBody>
      </p:sp>
      <p:sp>
        <p:nvSpPr>
          <p:cNvPr id="71" name="矩形 70">
            <a:extLst>
              <a:ext uri="{FF2B5EF4-FFF2-40B4-BE49-F238E27FC236}">
                <a16:creationId xmlns:a16="http://schemas.microsoft.com/office/drawing/2014/main" id="{8D1EFE50-C994-4C23-A6A4-FADEE6642A94}"/>
              </a:ext>
            </a:extLst>
          </p:cNvPr>
          <p:cNvSpPr/>
          <p:nvPr/>
        </p:nvSpPr>
        <p:spPr>
          <a:xfrm>
            <a:off x="3195887" y="4934927"/>
            <a:ext cx="820162" cy="347183"/>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noFill/>
              <a:cs typeface="+mn-ea"/>
              <a:sym typeface="+mn-lt"/>
            </a:endParaRPr>
          </a:p>
        </p:txBody>
      </p:sp>
      <p:sp>
        <p:nvSpPr>
          <p:cNvPr id="28" name="矩形 27">
            <a:extLst>
              <a:ext uri="{FF2B5EF4-FFF2-40B4-BE49-F238E27FC236}">
                <a16:creationId xmlns:a16="http://schemas.microsoft.com/office/drawing/2014/main" id="{C6E74711-BBB4-354C-9433-45354405DF12}"/>
              </a:ext>
            </a:extLst>
          </p:cNvPr>
          <p:cNvSpPr/>
          <p:nvPr/>
        </p:nvSpPr>
        <p:spPr>
          <a:xfrm>
            <a:off x="1369546" y="1741604"/>
            <a:ext cx="1848574" cy="675056"/>
          </a:xfrm>
          <a:prstGeom prst="rect">
            <a:avLst/>
          </a:prstGeom>
        </p:spPr>
        <p:txBody>
          <a:bodyPr wrap="square">
            <a:spAutoFit/>
          </a:bodyPr>
          <a:lstStyle/>
          <a:p>
            <a:r>
              <a:rPr lang="en-US" altLang="zh-TW" sz="1900" b="1" dirty="0">
                <a:cs typeface="+mn-ea"/>
                <a:sym typeface="+mn-lt"/>
              </a:rPr>
              <a:t>PCIe Gen3 x2 slot</a:t>
            </a:r>
            <a:endParaRPr lang="zh-TW" altLang="en-US" sz="1900" dirty="0">
              <a:cs typeface="+mn-ea"/>
              <a:sym typeface="+mn-lt"/>
            </a:endParaRPr>
          </a:p>
        </p:txBody>
      </p:sp>
      <p:sp>
        <p:nvSpPr>
          <p:cNvPr id="36" name="矩形 35">
            <a:extLst>
              <a:ext uri="{FF2B5EF4-FFF2-40B4-BE49-F238E27FC236}">
                <a16:creationId xmlns:a16="http://schemas.microsoft.com/office/drawing/2014/main" id="{C6E74711-BBB4-354C-9433-45354405DF12}"/>
              </a:ext>
            </a:extLst>
          </p:cNvPr>
          <p:cNvSpPr/>
          <p:nvPr/>
        </p:nvSpPr>
        <p:spPr>
          <a:xfrm>
            <a:off x="384205" y="5731430"/>
            <a:ext cx="2300052" cy="383555"/>
          </a:xfrm>
          <a:prstGeom prst="rect">
            <a:avLst/>
          </a:prstGeom>
        </p:spPr>
        <p:txBody>
          <a:bodyPr wrap="square">
            <a:spAutoFit/>
          </a:bodyPr>
          <a:lstStyle/>
          <a:p>
            <a:r>
              <a:rPr lang="en-US" altLang="zh-TW" sz="1800" b="1" dirty="0">
                <a:cs typeface="+mn-ea"/>
                <a:sym typeface="+mn-lt"/>
              </a:rPr>
              <a:t>* No use</a:t>
            </a:r>
            <a:endParaRPr lang="zh-TW" altLang="en-US" sz="1800" dirty="0">
              <a:cs typeface="+mn-ea"/>
              <a:sym typeface="+mn-lt"/>
            </a:endParaRPr>
          </a:p>
        </p:txBody>
      </p:sp>
      <p:sp>
        <p:nvSpPr>
          <p:cNvPr id="70" name="矩形 69">
            <a:extLst>
              <a:ext uri="{FF2B5EF4-FFF2-40B4-BE49-F238E27FC236}">
                <a16:creationId xmlns:a16="http://schemas.microsoft.com/office/drawing/2014/main" id="{31C4A5C6-8119-4504-AE54-2BEEAE89A42F}"/>
              </a:ext>
            </a:extLst>
          </p:cNvPr>
          <p:cNvSpPr/>
          <p:nvPr/>
        </p:nvSpPr>
        <p:spPr>
          <a:xfrm>
            <a:off x="7347501" y="3686243"/>
            <a:ext cx="1565534" cy="1660279"/>
          </a:xfrm>
          <a:prstGeom prst="rect">
            <a:avLst/>
          </a:prstGeom>
          <a:noFill/>
          <a:ln w="15875">
            <a:solidFill>
              <a:srgbClr val="00A0E9"/>
            </a:solidFill>
          </a:ln>
          <a:effectLst>
            <a:glow rad="38100">
              <a:srgbClr val="00B0F0">
                <a:alpha val="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cxnSp>
        <p:nvCxnSpPr>
          <p:cNvPr id="72" name="直線接點 71">
            <a:extLst>
              <a:ext uri="{FF2B5EF4-FFF2-40B4-BE49-F238E27FC236}">
                <a16:creationId xmlns:a16="http://schemas.microsoft.com/office/drawing/2014/main" id="{BAFD38BE-937F-45BE-B7F5-779506438D7B}"/>
              </a:ext>
            </a:extLst>
          </p:cNvPr>
          <p:cNvCxnSpPr>
            <a:cxnSpLocks/>
          </p:cNvCxnSpPr>
          <p:nvPr/>
        </p:nvCxnSpPr>
        <p:spPr>
          <a:xfrm flipV="1">
            <a:off x="7810528" y="2407304"/>
            <a:ext cx="0" cy="1275163"/>
          </a:xfrm>
          <a:prstGeom prst="line">
            <a:avLst/>
          </a:prstGeom>
          <a:ln w="19050" cap="rnd">
            <a:solidFill>
              <a:srgbClr val="00A0E9"/>
            </a:solidFill>
            <a:headEnd type="oval" w="lg" len="lg"/>
            <a:tailEnd type="none"/>
          </a:ln>
          <a:effectLst>
            <a:glow rad="38100">
              <a:schemeClr val="accent1">
                <a:satMod val="175000"/>
                <a:alpha val="9000"/>
              </a:schemeClr>
            </a:glow>
          </a:effectLst>
        </p:spPr>
        <p:style>
          <a:lnRef idx="1">
            <a:schemeClr val="accent1"/>
          </a:lnRef>
          <a:fillRef idx="0">
            <a:schemeClr val="accent1"/>
          </a:fillRef>
          <a:effectRef idx="0">
            <a:schemeClr val="accent1"/>
          </a:effectRef>
          <a:fontRef idx="minor">
            <a:schemeClr val="tx1"/>
          </a:fontRef>
        </p:style>
      </p:cxnSp>
      <p:cxnSp>
        <p:nvCxnSpPr>
          <p:cNvPr id="80" name="直線接點 73">
            <a:extLst>
              <a:ext uri="{FF2B5EF4-FFF2-40B4-BE49-F238E27FC236}">
                <a16:creationId xmlns:a16="http://schemas.microsoft.com/office/drawing/2014/main" id="{102CCC98-88D3-4B00-A4D7-A2B2DD096624}"/>
              </a:ext>
            </a:extLst>
          </p:cNvPr>
          <p:cNvCxnSpPr>
            <a:cxnSpLocks/>
          </p:cNvCxnSpPr>
          <p:nvPr/>
        </p:nvCxnSpPr>
        <p:spPr>
          <a:xfrm>
            <a:off x="2850970" y="5227558"/>
            <a:ext cx="0" cy="568361"/>
          </a:xfrm>
          <a:prstGeom prst="straightConnector1">
            <a:avLst/>
          </a:prstGeom>
          <a:ln w="19050" cap="rnd">
            <a:solidFill>
              <a:srgbClr val="00A0E9"/>
            </a:solidFill>
            <a:headEnd type="oval" w="lg" len="lg"/>
            <a:tailEnd type="none"/>
          </a:ln>
          <a:effectLst>
            <a:glow rad="38100">
              <a:srgbClr val="00B0F0">
                <a:alpha val="9000"/>
              </a:srgbClr>
            </a:glow>
          </a:effectLst>
        </p:spPr>
        <p:style>
          <a:lnRef idx="1">
            <a:schemeClr val="accent1"/>
          </a:lnRef>
          <a:fillRef idx="0">
            <a:schemeClr val="accent1"/>
          </a:fillRef>
          <a:effectRef idx="0">
            <a:schemeClr val="accent1"/>
          </a:effectRef>
          <a:fontRef idx="minor">
            <a:schemeClr val="tx1"/>
          </a:fontRef>
        </p:style>
      </p:cxnSp>
      <p:cxnSp>
        <p:nvCxnSpPr>
          <p:cNvPr id="83" name="直線接點 73">
            <a:extLst>
              <a:ext uri="{FF2B5EF4-FFF2-40B4-BE49-F238E27FC236}">
                <a16:creationId xmlns:a16="http://schemas.microsoft.com/office/drawing/2014/main" id="{0AE378C8-CFAB-4FD2-A37D-FBC08F07D70F}"/>
              </a:ext>
            </a:extLst>
          </p:cNvPr>
          <p:cNvCxnSpPr>
            <a:cxnSpLocks/>
          </p:cNvCxnSpPr>
          <p:nvPr/>
        </p:nvCxnSpPr>
        <p:spPr>
          <a:xfrm rot="5400000" flipH="1" flipV="1">
            <a:off x="953124" y="2900598"/>
            <a:ext cx="1589817" cy="661801"/>
          </a:xfrm>
          <a:prstGeom prst="bentConnector3">
            <a:avLst>
              <a:gd name="adj1" fmla="val -251"/>
            </a:avLst>
          </a:prstGeom>
          <a:ln w="19050" cap="rnd">
            <a:solidFill>
              <a:srgbClr val="00A0E9"/>
            </a:solidFill>
            <a:headEnd type="oval" w="lg" len="lg"/>
            <a:tailEnd type="none"/>
          </a:ln>
          <a:effectLst>
            <a:glow rad="38100">
              <a:srgbClr val="00B0F0">
                <a:alpha val="9000"/>
              </a:srgbClr>
            </a:glow>
          </a:effectLst>
        </p:spPr>
        <p:style>
          <a:lnRef idx="1">
            <a:schemeClr val="accent1"/>
          </a:lnRef>
          <a:fillRef idx="0">
            <a:schemeClr val="accent1"/>
          </a:fillRef>
          <a:effectRef idx="0">
            <a:schemeClr val="accent1"/>
          </a:effectRef>
          <a:fontRef idx="minor">
            <a:schemeClr val="tx1"/>
          </a:fontRef>
        </p:style>
      </p:cxnSp>
      <p:cxnSp>
        <p:nvCxnSpPr>
          <p:cNvPr id="87" name="直線接點 73">
            <a:extLst>
              <a:ext uri="{FF2B5EF4-FFF2-40B4-BE49-F238E27FC236}">
                <a16:creationId xmlns:a16="http://schemas.microsoft.com/office/drawing/2014/main" id="{D8655654-AF93-463D-9804-F46076C48FCA}"/>
              </a:ext>
            </a:extLst>
          </p:cNvPr>
          <p:cNvCxnSpPr>
            <a:cxnSpLocks/>
          </p:cNvCxnSpPr>
          <p:nvPr/>
        </p:nvCxnSpPr>
        <p:spPr>
          <a:xfrm>
            <a:off x="1404563" y="5009128"/>
            <a:ext cx="0" cy="652816"/>
          </a:xfrm>
          <a:prstGeom prst="straightConnector1">
            <a:avLst/>
          </a:prstGeom>
          <a:ln w="19050" cap="rnd">
            <a:solidFill>
              <a:srgbClr val="00A0E9"/>
            </a:solidFill>
            <a:headEnd type="oval" w="lg" len="lg"/>
            <a:tailEnd type="none"/>
          </a:ln>
          <a:effectLst>
            <a:glow rad="38100">
              <a:srgbClr val="00B0F0">
                <a:alpha val="9000"/>
              </a:srgbClr>
            </a:glow>
          </a:effectLst>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43D16EF8-B2B2-48D7-A2D6-735AD2F82E12}"/>
              </a:ext>
            </a:extLst>
          </p:cNvPr>
          <p:cNvSpPr/>
          <p:nvPr/>
        </p:nvSpPr>
        <p:spPr>
          <a:xfrm>
            <a:off x="4085641" y="4902185"/>
            <a:ext cx="322877" cy="347183"/>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noFill/>
              <a:cs typeface="+mn-ea"/>
              <a:sym typeface="+mn-lt"/>
            </a:endParaRPr>
          </a:p>
        </p:txBody>
      </p:sp>
      <p:sp>
        <p:nvSpPr>
          <p:cNvPr id="93" name="矩形 92">
            <a:extLst>
              <a:ext uri="{FF2B5EF4-FFF2-40B4-BE49-F238E27FC236}">
                <a16:creationId xmlns:a16="http://schemas.microsoft.com/office/drawing/2014/main" id="{12DF25D4-8583-40AA-8FD2-A0FC257E8D94}"/>
              </a:ext>
            </a:extLst>
          </p:cNvPr>
          <p:cNvSpPr/>
          <p:nvPr/>
        </p:nvSpPr>
        <p:spPr>
          <a:xfrm>
            <a:off x="4474608" y="4910012"/>
            <a:ext cx="322877" cy="347183"/>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noFill/>
              <a:cs typeface="+mn-ea"/>
              <a:sym typeface="+mn-lt"/>
            </a:endParaRPr>
          </a:p>
        </p:txBody>
      </p:sp>
      <p:cxnSp>
        <p:nvCxnSpPr>
          <p:cNvPr id="74" name="直線接點 73">
            <a:extLst>
              <a:ext uri="{FF2B5EF4-FFF2-40B4-BE49-F238E27FC236}">
                <a16:creationId xmlns:a16="http://schemas.microsoft.com/office/drawing/2014/main" id="{D694AB1E-720F-4C3B-B425-D0A8CB6CC05F}"/>
              </a:ext>
            </a:extLst>
          </p:cNvPr>
          <p:cNvCxnSpPr>
            <a:cxnSpLocks/>
            <a:stCxn id="93" idx="2"/>
          </p:cNvCxnSpPr>
          <p:nvPr/>
        </p:nvCxnSpPr>
        <p:spPr>
          <a:xfrm rot="16200000" flipH="1">
            <a:off x="4662412" y="5230830"/>
            <a:ext cx="557575" cy="610305"/>
          </a:xfrm>
          <a:prstGeom prst="bentConnector2">
            <a:avLst/>
          </a:prstGeom>
          <a:ln w="19050" cap="rnd">
            <a:solidFill>
              <a:srgbClr val="00A0E9"/>
            </a:solidFill>
            <a:headEnd type="oval" w="lg" len="lg"/>
            <a:tailEnd type="none"/>
          </a:ln>
          <a:effectLst>
            <a:glow rad="38100">
              <a:srgbClr val="00B0F0">
                <a:alpha val="9000"/>
              </a:srgbClr>
            </a:glow>
          </a:effectLst>
        </p:spPr>
        <p:style>
          <a:lnRef idx="1">
            <a:schemeClr val="accent1"/>
          </a:lnRef>
          <a:fillRef idx="0">
            <a:schemeClr val="accent1"/>
          </a:fillRef>
          <a:effectRef idx="0">
            <a:schemeClr val="accent1"/>
          </a:effectRef>
          <a:fontRef idx="minor">
            <a:schemeClr val="tx1"/>
          </a:fontRef>
        </p:style>
      </p:cxnSp>
      <p:cxnSp>
        <p:nvCxnSpPr>
          <p:cNvPr id="75" name="直線接點 73">
            <a:extLst>
              <a:ext uri="{FF2B5EF4-FFF2-40B4-BE49-F238E27FC236}">
                <a16:creationId xmlns:a16="http://schemas.microsoft.com/office/drawing/2014/main" id="{091E9452-C53E-4BF8-8085-796991F56871}"/>
              </a:ext>
            </a:extLst>
          </p:cNvPr>
          <p:cNvCxnSpPr>
            <a:cxnSpLocks/>
            <a:stCxn id="92" idx="2"/>
            <a:endCxn id="25" idx="1"/>
          </p:cNvCxnSpPr>
          <p:nvPr/>
        </p:nvCxnSpPr>
        <p:spPr>
          <a:xfrm rot="16200000" flipH="1">
            <a:off x="3926642" y="5569807"/>
            <a:ext cx="1029844" cy="388965"/>
          </a:xfrm>
          <a:prstGeom prst="bentConnector2">
            <a:avLst/>
          </a:prstGeom>
          <a:ln w="19050" cap="rnd">
            <a:solidFill>
              <a:srgbClr val="00A0E9"/>
            </a:solidFill>
            <a:headEnd type="oval" w="lg" len="lg"/>
            <a:tailEnd type="none"/>
          </a:ln>
          <a:effectLst>
            <a:glow rad="38100">
              <a:srgbClr val="00B0F0">
                <a:alpha val="9000"/>
              </a:srgbClr>
            </a:glow>
          </a:effectLst>
        </p:spPr>
        <p:style>
          <a:lnRef idx="1">
            <a:schemeClr val="accent1"/>
          </a:lnRef>
          <a:fillRef idx="0">
            <a:schemeClr val="accent1"/>
          </a:fillRef>
          <a:effectRef idx="0">
            <a:schemeClr val="accent1"/>
          </a:effectRef>
          <a:fontRef idx="minor">
            <a:schemeClr val="tx1"/>
          </a:fontRef>
        </p:style>
      </p:cxnSp>
      <p:cxnSp>
        <p:nvCxnSpPr>
          <p:cNvPr id="91" name="直線接點 73">
            <a:extLst>
              <a:ext uri="{FF2B5EF4-FFF2-40B4-BE49-F238E27FC236}">
                <a16:creationId xmlns:a16="http://schemas.microsoft.com/office/drawing/2014/main" id="{20DC7ACD-4E09-48D5-80B8-8FE7EF1948C6}"/>
              </a:ext>
            </a:extLst>
          </p:cNvPr>
          <p:cNvCxnSpPr>
            <a:cxnSpLocks/>
          </p:cNvCxnSpPr>
          <p:nvPr/>
        </p:nvCxnSpPr>
        <p:spPr>
          <a:xfrm rot="5400000" flipH="1" flipV="1">
            <a:off x="2324681" y="3433182"/>
            <a:ext cx="2781379" cy="197305"/>
          </a:xfrm>
          <a:prstGeom prst="bentConnector3">
            <a:avLst>
              <a:gd name="adj1" fmla="val 100179"/>
            </a:avLst>
          </a:prstGeom>
          <a:ln w="19050" cap="rnd">
            <a:solidFill>
              <a:srgbClr val="00A0E9"/>
            </a:solidFill>
            <a:headEnd type="oval" w="lg" len="lg"/>
            <a:tailEnd type="none"/>
          </a:ln>
          <a:effectLst>
            <a:glow rad="38100">
              <a:srgbClr val="00B0F0">
                <a:alpha val="9000"/>
              </a:srgbClr>
            </a:glow>
          </a:effectLst>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a16="http://schemas.microsoft.com/office/drawing/2014/main" id="{BC15AC76-443D-4FAD-9CA2-3FD1DDBE5632}"/>
              </a:ext>
            </a:extLst>
          </p:cNvPr>
          <p:cNvSpPr/>
          <p:nvPr/>
        </p:nvSpPr>
        <p:spPr>
          <a:xfrm>
            <a:off x="557826" y="2721351"/>
            <a:ext cx="1956385" cy="276159"/>
          </a:xfrm>
          <a:prstGeom prst="rect">
            <a:avLst/>
          </a:prstGeom>
        </p:spPr>
        <p:txBody>
          <a:bodyPr wrap="square">
            <a:spAutoFit/>
          </a:bodyPr>
          <a:lstStyle/>
          <a:p>
            <a:r>
              <a:rPr lang="en-US" altLang="zh-TW" sz="1200" dirty="0">
                <a:cs typeface="+mn-ea"/>
                <a:sym typeface="+mn-lt"/>
              </a:rPr>
              <a:t>TS-864eU-RP</a:t>
            </a:r>
          </a:p>
        </p:txBody>
      </p:sp>
      <p:sp>
        <p:nvSpPr>
          <p:cNvPr id="60" name="矩形 59">
            <a:extLst>
              <a:ext uri="{FF2B5EF4-FFF2-40B4-BE49-F238E27FC236}">
                <a16:creationId xmlns:a16="http://schemas.microsoft.com/office/drawing/2014/main" id="{CFCE6981-CDE1-4397-8546-3B41840B7E9E}"/>
              </a:ext>
            </a:extLst>
          </p:cNvPr>
          <p:cNvSpPr/>
          <p:nvPr/>
        </p:nvSpPr>
        <p:spPr>
          <a:xfrm>
            <a:off x="11722099" y="3365500"/>
            <a:ext cx="253697" cy="316968"/>
          </a:xfrm>
          <a:prstGeom prst="rect">
            <a:avLst/>
          </a:prstGeom>
          <a:noFill/>
          <a:ln w="15875">
            <a:solidFill>
              <a:srgbClr val="00A0E9"/>
            </a:solidFill>
          </a:ln>
          <a:effectLst>
            <a:glow rad="38100">
              <a:srgbClr val="00B0F0">
                <a:alpha val="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cxnSp>
        <p:nvCxnSpPr>
          <p:cNvPr id="61" name="直線接點 60">
            <a:extLst>
              <a:ext uri="{FF2B5EF4-FFF2-40B4-BE49-F238E27FC236}">
                <a16:creationId xmlns:a16="http://schemas.microsoft.com/office/drawing/2014/main" id="{0382B756-C444-47FA-9EAA-2C5FC8068D80}"/>
              </a:ext>
            </a:extLst>
          </p:cNvPr>
          <p:cNvCxnSpPr>
            <a:cxnSpLocks/>
          </p:cNvCxnSpPr>
          <p:nvPr/>
        </p:nvCxnSpPr>
        <p:spPr>
          <a:xfrm>
            <a:off x="11861828" y="3682467"/>
            <a:ext cx="0" cy="451383"/>
          </a:xfrm>
          <a:prstGeom prst="line">
            <a:avLst/>
          </a:prstGeom>
          <a:ln w="19050" cap="rnd">
            <a:solidFill>
              <a:srgbClr val="00A0E9"/>
            </a:solidFill>
            <a:headEnd type="oval" w="lg" len="lg"/>
            <a:tailEnd type="none"/>
          </a:ln>
          <a:effectLst>
            <a:glow rad="38100">
              <a:schemeClr val="accent1">
                <a:satMod val="175000"/>
                <a:alpha val="9000"/>
              </a:schemeClr>
            </a:glow>
          </a:effectLst>
        </p:spPr>
        <p:style>
          <a:lnRef idx="1">
            <a:schemeClr val="accent1"/>
          </a:lnRef>
          <a:fillRef idx="0">
            <a:schemeClr val="accent1"/>
          </a:fillRef>
          <a:effectRef idx="0">
            <a:schemeClr val="accent1"/>
          </a:effectRef>
          <a:fontRef idx="minor">
            <a:schemeClr val="tx1"/>
          </a:fontRef>
        </p:style>
      </p:cxnSp>
      <p:sp>
        <p:nvSpPr>
          <p:cNvPr id="64" name="矩形 63">
            <a:extLst>
              <a:ext uri="{FF2B5EF4-FFF2-40B4-BE49-F238E27FC236}">
                <a16:creationId xmlns:a16="http://schemas.microsoft.com/office/drawing/2014/main" id="{A417D472-114E-402B-9625-D6B774481073}"/>
              </a:ext>
            </a:extLst>
          </p:cNvPr>
          <p:cNvSpPr/>
          <p:nvPr/>
        </p:nvSpPr>
        <p:spPr>
          <a:xfrm>
            <a:off x="9291118" y="4152423"/>
            <a:ext cx="2786117" cy="523220"/>
          </a:xfrm>
          <a:prstGeom prst="rect">
            <a:avLst/>
          </a:prstGeom>
        </p:spPr>
        <p:txBody>
          <a:bodyPr wrap="square">
            <a:spAutoFit/>
          </a:bodyPr>
          <a:lstStyle/>
          <a:p>
            <a:pPr algn="r"/>
            <a:r>
              <a:rPr lang="en-US" altLang="zh-TW" sz="1400" b="1" dirty="0">
                <a:cs typeface="+mn-ea"/>
                <a:sym typeface="+mn-lt"/>
              </a:rPr>
              <a:t>AC 100-240V </a:t>
            </a:r>
          </a:p>
          <a:p>
            <a:pPr algn="r"/>
            <a:r>
              <a:rPr lang="en-US" altLang="zh-TW" sz="1400" b="1" dirty="0">
                <a:cs typeface="+mn-ea"/>
                <a:sym typeface="+mn-lt"/>
              </a:rPr>
              <a:t>single power input</a:t>
            </a:r>
            <a:endParaRPr lang="zh-TW" altLang="en-US" sz="1400" dirty="0">
              <a:cs typeface="+mn-ea"/>
              <a:sym typeface="+mn-lt"/>
            </a:endParaRPr>
          </a:p>
        </p:txBody>
      </p:sp>
    </p:spTree>
    <p:extLst>
      <p:ext uri="{BB962C8B-B14F-4D97-AF65-F5344CB8AC3E}">
        <p14:creationId xmlns:p14="http://schemas.microsoft.com/office/powerpoint/2010/main" val="2943116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83A727-F121-4D10-8F78-1E1D8EE9A17A}"/>
              </a:ext>
            </a:extLst>
          </p:cNvPr>
          <p:cNvSpPr>
            <a:spLocks noGrp="1"/>
          </p:cNvSpPr>
          <p:nvPr>
            <p:ph type="title"/>
          </p:nvPr>
        </p:nvSpPr>
        <p:spPr>
          <a:xfrm>
            <a:off x="1" y="69079"/>
            <a:ext cx="12192000" cy="1378562"/>
          </a:xfrm>
        </p:spPr>
        <p:txBody>
          <a:bodyPr>
            <a:normAutofit/>
          </a:bodyPr>
          <a:lstStyle/>
          <a:p>
            <a:r>
              <a:rPr lang="en-US" altLang="zh-TW" kern="0" dirty="0">
                <a:solidFill>
                  <a:schemeClr val="tx1">
                    <a:lumMod val="95000"/>
                    <a:lumOff val="5000"/>
                  </a:schemeClr>
                </a:solidFill>
                <a:latin typeface="+mn-lt"/>
                <a:ea typeface="+mn-ea"/>
                <a:cs typeface="+mn-ea"/>
                <a:sym typeface="+mn-lt"/>
              </a:rPr>
              <a:t>1U TS-464eU for </a:t>
            </a:r>
            <a:r>
              <a:rPr lang="en-US" altLang="zh-TW" kern="0" dirty="0" err="1">
                <a:solidFill>
                  <a:schemeClr val="tx1">
                    <a:lumMod val="95000"/>
                    <a:lumOff val="5000"/>
                  </a:schemeClr>
                </a:solidFill>
                <a:latin typeface="+mn-lt"/>
                <a:ea typeface="+mn-ea"/>
                <a:cs typeface="+mn-ea"/>
                <a:sym typeface="+mn-lt"/>
              </a:rPr>
              <a:t>Qtier</a:t>
            </a:r>
            <a:r>
              <a:rPr lang="en-US" altLang="zh-TW" kern="0" dirty="0">
                <a:solidFill>
                  <a:schemeClr val="tx1">
                    <a:lumMod val="95000"/>
                    <a:lumOff val="5000"/>
                  </a:schemeClr>
                </a:solidFill>
                <a:latin typeface="+mn-lt"/>
                <a:ea typeface="+mn-ea"/>
                <a:cs typeface="+mn-ea"/>
                <a:sym typeface="+mn-lt"/>
              </a:rPr>
              <a:t> &amp;</a:t>
            </a:r>
            <a:r>
              <a:rPr lang="zh-TW" altLang="en-US" kern="0" dirty="0">
                <a:solidFill>
                  <a:schemeClr val="tx1">
                    <a:lumMod val="95000"/>
                    <a:lumOff val="5000"/>
                  </a:schemeClr>
                </a:solidFill>
                <a:latin typeface="+mn-lt"/>
                <a:ea typeface="+mn-ea"/>
                <a:cs typeface="+mn-ea"/>
                <a:sym typeface="+mn-lt"/>
              </a:rPr>
              <a:t> </a:t>
            </a:r>
            <a:r>
              <a:rPr lang="en-US" altLang="zh-TW" kern="0" dirty="0">
                <a:solidFill>
                  <a:schemeClr val="tx1">
                    <a:lumMod val="95000"/>
                    <a:lumOff val="5000"/>
                  </a:schemeClr>
                </a:solidFill>
                <a:latin typeface="+mn-lt"/>
                <a:ea typeface="+mn-ea"/>
                <a:cs typeface="+mn-ea"/>
                <a:sym typeface="+mn-lt"/>
              </a:rPr>
              <a:t>SSD Cache</a:t>
            </a:r>
            <a:endParaRPr lang="zh-TW" altLang="en-US" dirty="0">
              <a:solidFill>
                <a:schemeClr val="tx1">
                  <a:lumMod val="95000"/>
                  <a:lumOff val="5000"/>
                </a:schemeClr>
              </a:solidFill>
              <a:latin typeface="+mn-lt"/>
              <a:ea typeface="+mn-ea"/>
              <a:cs typeface="+mn-ea"/>
              <a:sym typeface="+mn-lt"/>
            </a:endParaRPr>
          </a:p>
        </p:txBody>
      </p:sp>
      <p:pic>
        <p:nvPicPr>
          <p:cNvPr id="28" name="圖片 27">
            <a:extLst>
              <a:ext uri="{FF2B5EF4-FFF2-40B4-BE49-F238E27FC236}">
                <a16:creationId xmlns:a16="http://schemas.microsoft.com/office/drawing/2014/main" id="{3DC08F79-BEF4-4C9C-9E32-3AD8A95AD77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2862" b="36027"/>
          <a:stretch/>
        </p:blipFill>
        <p:spPr>
          <a:xfrm>
            <a:off x="626255" y="3930376"/>
            <a:ext cx="11192776" cy="2176761"/>
          </a:xfrm>
          <a:prstGeom prst="rect">
            <a:avLst/>
          </a:prstGeom>
        </p:spPr>
      </p:pic>
      <p:pic>
        <p:nvPicPr>
          <p:cNvPr id="30" name="圖片 29">
            <a:extLst>
              <a:ext uri="{FF2B5EF4-FFF2-40B4-BE49-F238E27FC236}">
                <a16:creationId xmlns:a16="http://schemas.microsoft.com/office/drawing/2014/main" id="{BAE92F55-B83F-4EA3-8F04-1F16403AA40D}"/>
              </a:ext>
            </a:extLst>
          </p:cNvPr>
          <p:cNvPicPr>
            <a:picLocks noChangeAspect="1"/>
          </p:cNvPicPr>
          <p:nvPr/>
        </p:nvPicPr>
        <p:blipFill>
          <a:blip r:embed="rId4"/>
          <a:stretch>
            <a:fillRect/>
          </a:stretch>
        </p:blipFill>
        <p:spPr>
          <a:xfrm>
            <a:off x="165847" y="5791812"/>
            <a:ext cx="11746477" cy="504066"/>
          </a:xfrm>
          <a:prstGeom prst="rect">
            <a:avLst/>
          </a:prstGeom>
        </p:spPr>
      </p:pic>
      <p:sp>
        <p:nvSpPr>
          <p:cNvPr id="31" name="手繪多邊形: 圖案 30">
            <a:extLst>
              <a:ext uri="{FF2B5EF4-FFF2-40B4-BE49-F238E27FC236}">
                <a16:creationId xmlns:a16="http://schemas.microsoft.com/office/drawing/2014/main" id="{7D8B9DE5-4EF3-490D-A3DB-4A61D99E39EC}"/>
              </a:ext>
            </a:extLst>
          </p:cNvPr>
          <p:cNvSpPr/>
          <p:nvPr/>
        </p:nvSpPr>
        <p:spPr>
          <a:xfrm>
            <a:off x="5001007" y="4797007"/>
            <a:ext cx="2235200" cy="140460"/>
          </a:xfrm>
          <a:custGeom>
            <a:avLst/>
            <a:gdLst>
              <a:gd name="connsiteX0" fmla="*/ 239211 w 1859666"/>
              <a:gd name="connsiteY0" fmla="*/ 0 h 148541"/>
              <a:gd name="connsiteX1" fmla="*/ 0 w 1859666"/>
              <a:gd name="connsiteY1" fmla="*/ 148541 h 148541"/>
              <a:gd name="connsiteX2" fmla="*/ 1859666 w 1859666"/>
              <a:gd name="connsiteY2" fmla="*/ 148541 h 148541"/>
              <a:gd name="connsiteX3" fmla="*/ 1626243 w 1859666"/>
              <a:gd name="connsiteY3" fmla="*/ 0 h 148541"/>
              <a:gd name="connsiteX4" fmla="*/ 239211 w 1859666"/>
              <a:gd name="connsiteY4" fmla="*/ 0 h 148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66" h="148541">
                <a:moveTo>
                  <a:pt x="239211" y="0"/>
                </a:moveTo>
                <a:lnTo>
                  <a:pt x="0" y="148541"/>
                </a:lnTo>
                <a:lnTo>
                  <a:pt x="1859666" y="148541"/>
                </a:lnTo>
                <a:lnTo>
                  <a:pt x="1626243" y="0"/>
                </a:lnTo>
                <a:lnTo>
                  <a:pt x="239211" y="0"/>
                </a:lnTo>
                <a:close/>
              </a:path>
            </a:pathLst>
          </a:custGeom>
          <a:gradFill>
            <a:gsLst>
              <a:gs pos="2000">
                <a:schemeClr val="bg1">
                  <a:lumMod val="50000"/>
                </a:schemeClr>
              </a:gs>
              <a:gs pos="74000">
                <a:srgbClr val="262626"/>
              </a:gs>
              <a:gs pos="100000">
                <a:schemeClr val="accent1">
                  <a:lumMod val="30000"/>
                  <a:lumOff val="70000"/>
                </a:schemeClr>
              </a:gs>
            </a:gsLst>
            <a:lin ang="5400000" scaled="1"/>
          </a:gra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sz="1867" kern="0">
              <a:solidFill>
                <a:srgbClr val="FFFFFF"/>
              </a:solidFill>
              <a:cs typeface="+mn-ea"/>
              <a:sym typeface="+mn-lt"/>
            </a:endParaRPr>
          </a:p>
        </p:txBody>
      </p:sp>
      <p:sp>
        <p:nvSpPr>
          <p:cNvPr id="32" name="Shape 183">
            <a:extLst>
              <a:ext uri="{FF2B5EF4-FFF2-40B4-BE49-F238E27FC236}">
                <a16:creationId xmlns:a16="http://schemas.microsoft.com/office/drawing/2014/main" id="{4B7329D1-0293-4A2B-BAC6-0E27B575A41F}"/>
              </a:ext>
            </a:extLst>
          </p:cNvPr>
          <p:cNvSpPr txBox="1"/>
          <p:nvPr/>
        </p:nvSpPr>
        <p:spPr>
          <a:xfrm flipH="1">
            <a:off x="3093956" y="5982527"/>
            <a:ext cx="6369379" cy="496499"/>
          </a:xfrm>
          <a:prstGeom prst="rect">
            <a:avLst/>
          </a:prstGeom>
          <a:gradFill>
            <a:gsLst>
              <a:gs pos="0">
                <a:srgbClr val="4F83B2"/>
              </a:gs>
              <a:gs pos="51600">
                <a:srgbClr val="4F83B2"/>
              </a:gs>
              <a:gs pos="100000">
                <a:srgbClr val="3B75AA"/>
              </a:gs>
            </a:gsLst>
            <a:lin ang="2700000" scaled="1"/>
          </a:gradFill>
          <a:ln>
            <a:noFill/>
          </a:ln>
        </p:spPr>
        <p:txBody>
          <a:bodyPr wrap="square" lIns="121900" tIns="60933" rIns="121900" bIns="60933" anchor="t" anchorCtr="0">
            <a:noAutofit/>
          </a:bodyPr>
          <a:lstStyle/>
          <a:p>
            <a:pPr algn="ctr" defTabSz="1219170">
              <a:buClr>
                <a:srgbClr val="595959"/>
              </a:buClr>
              <a:buSzPct val="25000"/>
            </a:pPr>
            <a:r>
              <a:rPr lang="en-US" altLang="zh-TW" sz="2000" b="1" kern="0" dirty="0">
                <a:solidFill>
                  <a:schemeClr val="bg1"/>
                </a:solidFill>
                <a:cs typeface="+mn-ea"/>
                <a:sym typeface="+mn-lt"/>
              </a:rPr>
              <a:t>4 x 3.5-inch/2.5-inch SATA 6Gb/s HDD/SSD bays</a:t>
            </a:r>
            <a:endParaRPr lang="zh-TW" altLang="en-US" sz="2000" b="1" kern="0" dirty="0">
              <a:solidFill>
                <a:schemeClr val="bg1"/>
              </a:solidFill>
              <a:cs typeface="+mn-ea"/>
              <a:sym typeface="+mn-lt"/>
            </a:endParaRPr>
          </a:p>
        </p:txBody>
      </p:sp>
      <p:sp>
        <p:nvSpPr>
          <p:cNvPr id="33" name="圓角矩形 13">
            <a:extLst>
              <a:ext uri="{FF2B5EF4-FFF2-40B4-BE49-F238E27FC236}">
                <a16:creationId xmlns:a16="http://schemas.microsoft.com/office/drawing/2014/main" id="{2B9CB370-FD6F-468B-9540-18C6AB72768B}"/>
              </a:ext>
            </a:extLst>
          </p:cNvPr>
          <p:cNvSpPr/>
          <p:nvPr/>
        </p:nvSpPr>
        <p:spPr>
          <a:xfrm>
            <a:off x="1354216" y="5310621"/>
            <a:ext cx="9677400" cy="656739"/>
          </a:xfrm>
          <a:prstGeom prst="roundRect">
            <a:avLst>
              <a:gd name="adj" fmla="val 4902"/>
            </a:avLst>
          </a:prstGeom>
          <a:noFill/>
          <a:ln w="12700">
            <a:solidFill>
              <a:srgbClr val="00A0E9"/>
            </a:solidFill>
          </a:ln>
          <a:effectLst>
            <a:glow rad="38100">
              <a:srgbClr val="00B0F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zh-TW" altLang="en-US" sz="1867" kern="0">
              <a:solidFill>
                <a:srgbClr val="000000"/>
              </a:solidFill>
              <a:cs typeface="+mn-ea"/>
              <a:sym typeface="+mn-lt"/>
            </a:endParaRPr>
          </a:p>
        </p:txBody>
      </p:sp>
      <p:sp>
        <p:nvSpPr>
          <p:cNvPr id="34" name="圓角矩形 21">
            <a:extLst>
              <a:ext uri="{FF2B5EF4-FFF2-40B4-BE49-F238E27FC236}">
                <a16:creationId xmlns:a16="http://schemas.microsoft.com/office/drawing/2014/main" id="{604147CE-0961-4747-AE40-110B7CF0D01B}"/>
              </a:ext>
            </a:extLst>
          </p:cNvPr>
          <p:cNvSpPr/>
          <p:nvPr/>
        </p:nvSpPr>
        <p:spPr>
          <a:xfrm>
            <a:off x="7782452" y="5016673"/>
            <a:ext cx="1680883" cy="285752"/>
          </a:xfrm>
          <a:prstGeom prst="roundRect">
            <a:avLst/>
          </a:prstGeom>
          <a:noFill/>
          <a:ln w="12700">
            <a:solidFill>
              <a:srgbClr val="E7FC20"/>
            </a:solidFill>
          </a:ln>
          <a:effectLst>
            <a:glow rad="76200">
              <a:srgbClr val="92D050">
                <a:alpha val="3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sz="1867" kern="0">
              <a:solidFill>
                <a:srgbClr val="FFFFFF"/>
              </a:solidFill>
              <a:cs typeface="+mn-ea"/>
              <a:sym typeface="+mn-lt"/>
            </a:endParaRPr>
          </a:p>
        </p:txBody>
      </p:sp>
      <p:sp>
        <p:nvSpPr>
          <p:cNvPr id="35" name="矩形圖說文字 15">
            <a:extLst>
              <a:ext uri="{FF2B5EF4-FFF2-40B4-BE49-F238E27FC236}">
                <a16:creationId xmlns:a16="http://schemas.microsoft.com/office/drawing/2014/main" id="{075E9ABC-9A9D-4123-A172-E2EDDB5F809E}"/>
              </a:ext>
            </a:extLst>
          </p:cNvPr>
          <p:cNvSpPr/>
          <p:nvPr/>
        </p:nvSpPr>
        <p:spPr>
          <a:xfrm>
            <a:off x="6896633" y="2711895"/>
            <a:ext cx="4695821" cy="931325"/>
          </a:xfrm>
          <a:prstGeom prst="wedgeRectCallout">
            <a:avLst>
              <a:gd name="adj1" fmla="val -16112"/>
              <a:gd name="adj2" fmla="val 189395"/>
            </a:avLst>
          </a:prstGeom>
          <a:gradFill>
            <a:gsLst>
              <a:gs pos="0">
                <a:schemeClr val="tx1">
                  <a:lumMod val="65000"/>
                  <a:lumOff val="35000"/>
                </a:schemeClr>
              </a:gs>
              <a:gs pos="74000">
                <a:srgbClr val="262626"/>
              </a:gs>
              <a:gs pos="100000">
                <a:schemeClr val="accent1">
                  <a:lumMod val="30000"/>
                  <a:lumOff val="70000"/>
                </a:schemeClr>
              </a:gs>
            </a:gsLst>
            <a:lin ang="5400000" scaled="1"/>
          </a:gradFill>
          <a:ln w="12700">
            <a:no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sz="1867" kern="0">
              <a:solidFill>
                <a:srgbClr val="FFFFFF"/>
              </a:solidFill>
              <a:cs typeface="+mn-ea"/>
              <a:sym typeface="+mn-lt"/>
            </a:endParaRPr>
          </a:p>
        </p:txBody>
      </p:sp>
      <p:sp>
        <p:nvSpPr>
          <p:cNvPr id="36" name="Shape 183">
            <a:extLst>
              <a:ext uri="{FF2B5EF4-FFF2-40B4-BE49-F238E27FC236}">
                <a16:creationId xmlns:a16="http://schemas.microsoft.com/office/drawing/2014/main" id="{318495AC-BA3F-4C16-980C-C86C1874D4A6}"/>
              </a:ext>
            </a:extLst>
          </p:cNvPr>
          <p:cNvSpPr txBox="1"/>
          <p:nvPr/>
        </p:nvSpPr>
        <p:spPr>
          <a:xfrm flipH="1">
            <a:off x="7034443" y="1932931"/>
            <a:ext cx="4857784" cy="666755"/>
          </a:xfrm>
          <a:prstGeom prst="rect">
            <a:avLst/>
          </a:prstGeom>
          <a:noFill/>
          <a:ln>
            <a:noFill/>
          </a:ln>
        </p:spPr>
        <p:txBody>
          <a:bodyPr wrap="square" lIns="121900" tIns="60933" rIns="121900" bIns="60933" anchor="t" anchorCtr="0">
            <a:noAutofit/>
          </a:bodyPr>
          <a:lstStyle/>
          <a:p>
            <a:pPr defTabSz="1219170">
              <a:buClr>
                <a:srgbClr val="595959"/>
              </a:buClr>
              <a:buSzPct val="25000"/>
            </a:pPr>
            <a:r>
              <a:rPr lang="en-US" altLang="zh-TW" sz="2000" b="1" kern="0">
                <a:cs typeface="+mn-ea"/>
                <a:sym typeface="+mn-lt"/>
              </a:rPr>
              <a:t>LED indicators: </a:t>
            </a:r>
          </a:p>
          <a:p>
            <a:pPr defTabSz="1219170">
              <a:buClr>
                <a:srgbClr val="595959"/>
              </a:buClr>
              <a:buSzPct val="25000"/>
            </a:pPr>
            <a:r>
              <a:rPr lang="en-US" altLang="zh-TW" sz="1600" b="1" kern="0">
                <a:cs typeface="+mn-ea"/>
                <a:sym typeface="+mn-lt"/>
              </a:rPr>
              <a:t>Disks, M.2 SSDs, Network, Expansion, Status</a:t>
            </a:r>
            <a:endParaRPr lang="zh-TW" altLang="en-US" sz="1600" b="1" kern="0">
              <a:cs typeface="+mn-ea"/>
              <a:sym typeface="+mn-lt"/>
            </a:endParaRPr>
          </a:p>
        </p:txBody>
      </p:sp>
      <p:sp>
        <p:nvSpPr>
          <p:cNvPr id="37" name="矩形: 圓角 36">
            <a:extLst>
              <a:ext uri="{FF2B5EF4-FFF2-40B4-BE49-F238E27FC236}">
                <a16:creationId xmlns:a16="http://schemas.microsoft.com/office/drawing/2014/main" id="{42C30E48-AB52-4E37-A2E8-6008C5B904ED}"/>
              </a:ext>
            </a:extLst>
          </p:cNvPr>
          <p:cNvSpPr/>
          <p:nvPr/>
        </p:nvSpPr>
        <p:spPr>
          <a:xfrm>
            <a:off x="9342711" y="3858609"/>
            <a:ext cx="2017727" cy="546748"/>
          </a:xfrm>
          <a:prstGeom prst="round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sz="1867" kern="0">
              <a:solidFill>
                <a:srgbClr val="FFFFFF"/>
              </a:solidFill>
              <a:cs typeface="+mn-ea"/>
              <a:sym typeface="+mn-lt"/>
            </a:endParaRPr>
          </a:p>
        </p:txBody>
      </p:sp>
      <p:pic>
        <p:nvPicPr>
          <p:cNvPr id="39" name="圖形 38">
            <a:extLst>
              <a:ext uri="{FF2B5EF4-FFF2-40B4-BE49-F238E27FC236}">
                <a16:creationId xmlns:a16="http://schemas.microsoft.com/office/drawing/2014/main" id="{7B11C838-7C10-4C28-8B5A-3AEECE0135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8689" y="3975457"/>
            <a:ext cx="345596" cy="345596"/>
          </a:xfrm>
          <a:prstGeom prst="rect">
            <a:avLst/>
          </a:prstGeom>
        </p:spPr>
      </p:pic>
      <p:cxnSp>
        <p:nvCxnSpPr>
          <p:cNvPr id="40" name="直線接點 39">
            <a:extLst>
              <a:ext uri="{FF2B5EF4-FFF2-40B4-BE49-F238E27FC236}">
                <a16:creationId xmlns:a16="http://schemas.microsoft.com/office/drawing/2014/main" id="{12432F21-28D7-4912-9C65-DB4A322092A9}"/>
              </a:ext>
            </a:extLst>
          </p:cNvPr>
          <p:cNvCxnSpPr>
            <a:cxnSpLocks/>
            <a:stCxn id="37" idx="2"/>
          </p:cNvCxnSpPr>
          <p:nvPr/>
        </p:nvCxnSpPr>
        <p:spPr>
          <a:xfrm flipH="1">
            <a:off x="9768779" y="4405357"/>
            <a:ext cx="582796" cy="717802"/>
          </a:xfrm>
          <a:prstGeom prst="line">
            <a:avLst/>
          </a:prstGeom>
          <a:ln>
            <a:solidFill>
              <a:schemeClr val="bg1">
                <a:lumMod val="95000"/>
              </a:schemeClr>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41" name="圖形 40">
            <a:extLst>
              <a:ext uri="{FF2B5EF4-FFF2-40B4-BE49-F238E27FC236}">
                <a16:creationId xmlns:a16="http://schemas.microsoft.com/office/drawing/2014/main" id="{A02804DD-D078-4944-8CB1-72BC513923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10198" y="2949713"/>
            <a:ext cx="4304655" cy="449387"/>
          </a:xfrm>
          <a:prstGeom prst="rect">
            <a:avLst/>
          </a:prstGeom>
        </p:spPr>
      </p:pic>
      <p:sp>
        <p:nvSpPr>
          <p:cNvPr id="45" name="矩形圖說文字 15">
            <a:extLst>
              <a:ext uri="{FF2B5EF4-FFF2-40B4-BE49-F238E27FC236}">
                <a16:creationId xmlns:a16="http://schemas.microsoft.com/office/drawing/2014/main" id="{22C2B8C5-F07E-43AE-BA46-5EC79E86715C}"/>
              </a:ext>
            </a:extLst>
          </p:cNvPr>
          <p:cNvSpPr/>
          <p:nvPr/>
        </p:nvSpPr>
        <p:spPr>
          <a:xfrm>
            <a:off x="660920" y="1891658"/>
            <a:ext cx="5844183" cy="2337007"/>
          </a:xfrm>
          <a:prstGeom prst="wedgeRectCallout">
            <a:avLst>
              <a:gd name="adj1" fmla="val 39556"/>
              <a:gd name="adj2" fmla="val 76545"/>
            </a:avLst>
          </a:prstGeom>
          <a:gradFill>
            <a:gsLst>
              <a:gs pos="0">
                <a:schemeClr val="tx1">
                  <a:lumMod val="65000"/>
                  <a:lumOff val="35000"/>
                </a:schemeClr>
              </a:gs>
              <a:gs pos="82000">
                <a:srgbClr val="262626"/>
              </a:gs>
              <a:gs pos="100000">
                <a:schemeClr val="accent1">
                  <a:lumMod val="30000"/>
                  <a:lumOff val="70000"/>
                </a:schemeClr>
              </a:gs>
            </a:gsLst>
            <a:lin ang="5400000" scaled="1"/>
          </a:gradFill>
          <a:ln w="12700">
            <a:no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sz="1867" kern="0">
              <a:solidFill>
                <a:srgbClr val="FFFFFF"/>
              </a:solidFill>
              <a:cs typeface="+mn-ea"/>
              <a:sym typeface="+mn-lt"/>
            </a:endParaRPr>
          </a:p>
        </p:txBody>
      </p:sp>
      <p:sp>
        <p:nvSpPr>
          <p:cNvPr id="46" name="矩形 45">
            <a:extLst>
              <a:ext uri="{FF2B5EF4-FFF2-40B4-BE49-F238E27FC236}">
                <a16:creationId xmlns:a16="http://schemas.microsoft.com/office/drawing/2014/main" id="{11B4EBD0-1CF3-4857-A28F-AF4A4A266271}"/>
              </a:ext>
            </a:extLst>
          </p:cNvPr>
          <p:cNvSpPr/>
          <p:nvPr/>
        </p:nvSpPr>
        <p:spPr>
          <a:xfrm>
            <a:off x="1056188" y="3491964"/>
            <a:ext cx="1523382" cy="584775"/>
          </a:xfrm>
          <a:prstGeom prst="rect">
            <a:avLst/>
          </a:prstGeom>
        </p:spPr>
        <p:txBody>
          <a:bodyPr wrap="square">
            <a:spAutoFit/>
          </a:bodyPr>
          <a:lstStyle/>
          <a:p>
            <a:pPr algn="ctr" defTabSz="1219170"/>
            <a:r>
              <a:rPr lang="en-US" altLang="zh-TW" sz="1600" b="1" kern="0">
                <a:solidFill>
                  <a:schemeClr val="bg1"/>
                </a:solidFill>
                <a:cs typeface="+mn-ea"/>
                <a:sym typeface="+mn-lt"/>
              </a:rPr>
              <a:t>2 x M.2 2280 </a:t>
            </a:r>
          </a:p>
          <a:p>
            <a:pPr algn="ctr" defTabSz="1219170"/>
            <a:r>
              <a:rPr lang="en-US" altLang="zh-TW" sz="1600" b="1" kern="0" err="1">
                <a:solidFill>
                  <a:schemeClr val="bg1"/>
                </a:solidFill>
                <a:cs typeface="+mn-ea"/>
                <a:sym typeface="+mn-lt"/>
              </a:rPr>
              <a:t>NVMe</a:t>
            </a:r>
            <a:r>
              <a:rPr lang="en-US" altLang="zh-TW" sz="1600" b="1" kern="0">
                <a:solidFill>
                  <a:schemeClr val="bg1"/>
                </a:solidFill>
                <a:cs typeface="+mn-ea"/>
                <a:sym typeface="+mn-lt"/>
              </a:rPr>
              <a:t> SSD </a:t>
            </a:r>
            <a:endParaRPr lang="zh-TW" altLang="en-US" sz="1600" b="1" kern="0">
              <a:solidFill>
                <a:schemeClr val="bg1"/>
              </a:solidFill>
              <a:cs typeface="+mn-ea"/>
              <a:sym typeface="+mn-lt"/>
            </a:endParaRPr>
          </a:p>
        </p:txBody>
      </p:sp>
      <p:pic>
        <p:nvPicPr>
          <p:cNvPr id="47" name="圖形 46">
            <a:extLst>
              <a:ext uri="{FF2B5EF4-FFF2-40B4-BE49-F238E27FC236}">
                <a16:creationId xmlns:a16="http://schemas.microsoft.com/office/drawing/2014/main" id="{B4FAC568-7A97-476B-ADF4-CBE68A6D7B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2815" y="2157344"/>
            <a:ext cx="1330878" cy="1288628"/>
          </a:xfrm>
          <a:prstGeom prst="rect">
            <a:avLst/>
          </a:prstGeom>
        </p:spPr>
      </p:pic>
      <p:sp>
        <p:nvSpPr>
          <p:cNvPr id="48" name="Shape 183">
            <a:extLst>
              <a:ext uri="{FF2B5EF4-FFF2-40B4-BE49-F238E27FC236}">
                <a16:creationId xmlns:a16="http://schemas.microsoft.com/office/drawing/2014/main" id="{93E9EFDD-C668-4A62-BD10-F66AD17719AD}"/>
              </a:ext>
            </a:extLst>
          </p:cNvPr>
          <p:cNvSpPr txBox="1"/>
          <p:nvPr/>
        </p:nvSpPr>
        <p:spPr>
          <a:xfrm flipH="1">
            <a:off x="4181817" y="2654299"/>
            <a:ext cx="957447" cy="251631"/>
          </a:xfrm>
          <a:prstGeom prst="rect">
            <a:avLst/>
          </a:prstGeom>
          <a:gradFill>
            <a:gsLst>
              <a:gs pos="0">
                <a:srgbClr val="4F83B2"/>
              </a:gs>
              <a:gs pos="51600">
                <a:srgbClr val="4F83B2"/>
              </a:gs>
              <a:gs pos="100000">
                <a:srgbClr val="3B75AA"/>
              </a:gs>
            </a:gsLst>
            <a:lin ang="2700000" scaled="1"/>
          </a:gradFill>
          <a:ln>
            <a:noFill/>
          </a:ln>
        </p:spPr>
        <p:txBody>
          <a:bodyPr wrap="square" lIns="121900" tIns="60933" rIns="121900" bIns="60933" anchor="t" anchorCtr="0">
            <a:noAutofit/>
          </a:bodyPr>
          <a:lstStyle/>
          <a:p>
            <a:pPr algn="ctr" defTabSz="1219170">
              <a:buClr>
                <a:srgbClr val="595959"/>
              </a:buClr>
              <a:buSzPct val="25000"/>
            </a:pPr>
            <a:endParaRPr lang="zh-TW" altLang="en-US" sz="2000" b="1" kern="0">
              <a:solidFill>
                <a:schemeClr val="bg1"/>
              </a:solidFill>
              <a:cs typeface="+mn-ea"/>
              <a:sym typeface="+mn-lt"/>
            </a:endParaRPr>
          </a:p>
        </p:txBody>
      </p:sp>
      <p:sp>
        <p:nvSpPr>
          <p:cNvPr id="50" name="Shape 183">
            <a:extLst>
              <a:ext uri="{FF2B5EF4-FFF2-40B4-BE49-F238E27FC236}">
                <a16:creationId xmlns:a16="http://schemas.microsoft.com/office/drawing/2014/main" id="{C14C93B9-CA70-45CB-AB81-2382EBAD29DE}"/>
              </a:ext>
            </a:extLst>
          </p:cNvPr>
          <p:cNvSpPr txBox="1"/>
          <p:nvPr/>
        </p:nvSpPr>
        <p:spPr>
          <a:xfrm flipH="1">
            <a:off x="4181816" y="3001076"/>
            <a:ext cx="957447" cy="251631"/>
          </a:xfrm>
          <a:prstGeom prst="rect">
            <a:avLst/>
          </a:prstGeom>
          <a:gradFill>
            <a:gsLst>
              <a:gs pos="0">
                <a:srgbClr val="4F83B2"/>
              </a:gs>
              <a:gs pos="51600">
                <a:srgbClr val="4F83B2"/>
              </a:gs>
              <a:gs pos="100000">
                <a:srgbClr val="3B75AA"/>
              </a:gs>
            </a:gsLst>
            <a:lin ang="2700000" scaled="1"/>
          </a:gradFill>
          <a:ln>
            <a:noFill/>
          </a:ln>
        </p:spPr>
        <p:txBody>
          <a:bodyPr wrap="square" lIns="121900" tIns="60933" rIns="121900" bIns="60933" anchor="t" anchorCtr="0">
            <a:noAutofit/>
          </a:bodyPr>
          <a:lstStyle/>
          <a:p>
            <a:pPr algn="ctr" defTabSz="1219170">
              <a:buClr>
                <a:srgbClr val="595959"/>
              </a:buClr>
              <a:buSzPct val="25000"/>
            </a:pPr>
            <a:endParaRPr lang="zh-TW" altLang="en-US" sz="2000" b="1" kern="0">
              <a:solidFill>
                <a:schemeClr val="bg1"/>
              </a:solidFill>
              <a:cs typeface="+mn-ea"/>
              <a:sym typeface="+mn-lt"/>
            </a:endParaRPr>
          </a:p>
        </p:txBody>
      </p:sp>
      <p:pic>
        <p:nvPicPr>
          <p:cNvPr id="51" name="圖形 50">
            <a:extLst>
              <a:ext uri="{FF2B5EF4-FFF2-40B4-BE49-F238E27FC236}">
                <a16:creationId xmlns:a16="http://schemas.microsoft.com/office/drawing/2014/main" id="{C79E5596-8EB7-44D3-AE57-2D8EEBAFEE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02760" y="2028690"/>
            <a:ext cx="5615712" cy="3425890"/>
          </a:xfrm>
          <a:prstGeom prst="rect">
            <a:avLst/>
          </a:prstGeom>
        </p:spPr>
      </p:pic>
      <p:sp>
        <p:nvSpPr>
          <p:cNvPr id="29" name="Shape 195">
            <a:extLst>
              <a:ext uri="{FF2B5EF4-FFF2-40B4-BE49-F238E27FC236}">
                <a16:creationId xmlns:a16="http://schemas.microsoft.com/office/drawing/2014/main" id="{BEF39DDA-07B7-4DDF-8FD5-91FCBB29E716}"/>
              </a:ext>
            </a:extLst>
          </p:cNvPr>
          <p:cNvSpPr txBox="1"/>
          <p:nvPr/>
        </p:nvSpPr>
        <p:spPr>
          <a:xfrm>
            <a:off x="9393461" y="3937072"/>
            <a:ext cx="1569077" cy="381003"/>
          </a:xfrm>
          <a:prstGeom prst="rect">
            <a:avLst/>
          </a:prstGeom>
          <a:noFill/>
          <a:ln>
            <a:noFill/>
          </a:ln>
        </p:spPr>
        <p:txBody>
          <a:bodyPr wrap="square" lIns="121900" tIns="60933" rIns="121900" bIns="60933" anchor="t" anchorCtr="0">
            <a:noAutofit/>
          </a:bodyPr>
          <a:lstStyle/>
          <a:p>
            <a:pPr defTabSz="1219170">
              <a:buClr>
                <a:srgbClr val="595959"/>
              </a:buClr>
              <a:buSzPct val="25000"/>
            </a:pPr>
            <a:r>
              <a:rPr lang="en-US" altLang="zh-TW" sz="1600" kern="0">
                <a:solidFill>
                  <a:srgbClr val="FFFFFF"/>
                </a:solidFill>
                <a:cs typeface="+mn-ea"/>
                <a:sym typeface="+mn-lt"/>
              </a:rPr>
              <a:t>Power button</a:t>
            </a:r>
            <a:endParaRPr lang="zh-TW" altLang="en-US" sz="1600" kern="0">
              <a:solidFill>
                <a:srgbClr val="FFFFFF"/>
              </a:solidFill>
              <a:cs typeface="+mn-ea"/>
              <a:sym typeface="+mn-lt"/>
            </a:endParaRPr>
          </a:p>
        </p:txBody>
      </p:sp>
    </p:spTree>
    <p:extLst>
      <p:ext uri="{BB962C8B-B14F-4D97-AF65-F5344CB8AC3E}">
        <p14:creationId xmlns:p14="http://schemas.microsoft.com/office/powerpoint/2010/main" val="360959483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khvcfz5">
      <a:majorFont>
        <a:latin typeface="Arial" panose="020F0302020204030204"/>
        <a:ea typeface="微軟正黑體"/>
        <a:cs typeface=""/>
      </a:majorFont>
      <a:minorFont>
        <a:latin typeface="Arial" panose="020F0502020204030204"/>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khvcfz5">
      <a:majorFont>
        <a:latin typeface="Arial" panose="020F0302020204030204"/>
        <a:ea typeface="微軟正黑體"/>
        <a:cs typeface=""/>
      </a:majorFont>
      <a:minorFont>
        <a:latin typeface="Arial" panose="020F0502020204030204"/>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文件" ma:contentTypeID="0x010100516C237E5AED534FA28A1706C33D2837" ma:contentTypeVersion="13" ma:contentTypeDescription="建立新的文件。" ma:contentTypeScope="" ma:versionID="63148b1697032560d15f24a78993bd89">
  <xsd:schema xmlns:xsd="http://www.w3.org/2001/XMLSchema" xmlns:xs="http://www.w3.org/2001/XMLSchema" xmlns:p="http://schemas.microsoft.com/office/2006/metadata/properties" xmlns:ns3="dcbbd555-b457-42c6-b2a2-eaac61238ccd" xmlns:ns4="ddefd5bb-6d8d-4f06-9742-d3da6e9c2d1a" targetNamespace="http://schemas.microsoft.com/office/2006/metadata/properties" ma:root="true" ma:fieldsID="211776a63d99d10b8013641215ad2968" ns3:_="" ns4:_="">
    <xsd:import namespace="dcbbd555-b457-42c6-b2a2-eaac61238ccd"/>
    <xsd:import namespace="ddefd5bb-6d8d-4f06-9742-d3da6e9c2d1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bd555-b457-42c6-b2a2-eaac61238c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efd5bb-6d8d-4f06-9742-d3da6e9c2d1a" elementFormDefault="qualified">
    <xsd:import namespace="http://schemas.microsoft.com/office/2006/documentManagement/types"/>
    <xsd:import namespace="http://schemas.microsoft.com/office/infopath/2007/PartnerControls"/>
    <xsd:element name="SharedWithUsers" ma:index="10"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用詳細資料" ma:internalName="SharedWithDetails" ma:readOnly="true">
      <xsd:simpleType>
        <xsd:restriction base="dms:Note">
          <xsd:maxLength value="255"/>
        </xsd:restriction>
      </xsd:simpleType>
    </xsd:element>
    <xsd:element name="SharingHintHash" ma:index="12" nillable="true" ma:displayName="共用提示雜湊"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C731183-102C-442F-9362-64C4DCB976AB}">
  <ds:schemaRefs>
    <ds:schemaRef ds:uri="http://schemas.microsoft.com/sharepoint/v3/contenttype/forms"/>
  </ds:schemaRefs>
</ds:datastoreItem>
</file>

<file path=customXml/itemProps2.xml><?xml version="1.0" encoding="utf-8"?>
<ds:datastoreItem xmlns:ds="http://schemas.openxmlformats.org/officeDocument/2006/customXml" ds:itemID="{F78D0D72-6D21-4EA9-867C-C471FE376F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bbd555-b457-42c6-b2a2-eaac61238ccd"/>
    <ds:schemaRef ds:uri="ddefd5bb-6d8d-4f06-9742-d3da6e9c2d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7F64A5-D008-4759-BC3D-FA5E8A4CFABB}">
  <ds:schemaRefs>
    <ds:schemaRef ds:uri="http://schemas.microsoft.com/office/2006/documentManagement/types"/>
    <ds:schemaRef ds:uri="http://purl.org/dc/elements/1.1/"/>
    <ds:schemaRef ds:uri="http://schemas.microsoft.com/office/2006/metadata/properties"/>
    <ds:schemaRef ds:uri="ddefd5bb-6d8d-4f06-9742-d3da6e9c2d1a"/>
    <ds:schemaRef ds:uri="http://purl.org/dc/terms/"/>
    <ds:schemaRef ds:uri="http://schemas.openxmlformats.org/package/2006/metadata/core-properties"/>
    <ds:schemaRef ds:uri="http://www.w3.org/XML/1998/namespace"/>
    <ds:schemaRef ds:uri="http://schemas.microsoft.com/office/infopath/2007/PartnerControls"/>
    <ds:schemaRef ds:uri="dcbbd555-b457-42c6-b2a2-eaac61238ccd"/>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1798</TotalTime>
  <Words>2064</Words>
  <Application>Microsoft Office PowerPoint</Application>
  <PresentationFormat>寬螢幕</PresentationFormat>
  <Paragraphs>445</Paragraphs>
  <Slides>35</Slides>
  <Notes>19</Notes>
  <HiddenSlides>2</HiddenSlides>
  <MMClips>0</MMClips>
  <ScaleCrop>false</ScaleCrop>
  <HeadingPairs>
    <vt:vector size="8" baseType="variant">
      <vt:variant>
        <vt:lpstr>使用字型</vt:lpstr>
      </vt:variant>
      <vt:variant>
        <vt:i4>8</vt:i4>
      </vt:variant>
      <vt:variant>
        <vt:lpstr>佈景主題</vt:lpstr>
      </vt:variant>
      <vt:variant>
        <vt:i4>2</vt:i4>
      </vt:variant>
      <vt:variant>
        <vt:lpstr>內嵌 OLE 伺服程式</vt:lpstr>
      </vt:variant>
      <vt:variant>
        <vt:i4>0</vt:i4>
      </vt:variant>
      <vt:variant>
        <vt:lpstr>投影片標題</vt:lpstr>
      </vt:variant>
      <vt:variant>
        <vt:i4>35</vt:i4>
      </vt:variant>
    </vt:vector>
  </HeadingPairs>
  <TitlesOfParts>
    <vt:vector size="45" baseType="lpstr">
      <vt:lpstr>Microsoft JhengHei</vt:lpstr>
      <vt:lpstr>Microsoft JhengHei</vt:lpstr>
      <vt:lpstr>Arial</vt:lpstr>
      <vt:lpstr>Calibri</vt:lpstr>
      <vt:lpstr>Calibri Light</vt:lpstr>
      <vt:lpstr>Corbel</vt:lpstr>
      <vt:lpstr>Verdana</vt:lpstr>
      <vt:lpstr>Wingdings</vt:lpstr>
      <vt:lpstr>Office 佈景主題</vt:lpstr>
      <vt:lpstr>1_Office 佈景主題</vt:lpstr>
      <vt:lpstr>PowerPoint 簡報</vt:lpstr>
      <vt:lpstr>PowerPoint 簡報</vt:lpstr>
      <vt:lpstr>Flexibly deployable  short-depth chassis TS-x64eU</vt:lpstr>
      <vt:lpstr>TS-x64eU front views</vt:lpstr>
      <vt:lpstr>Upgradeable to 16GB memory for multi-tasking  and multi-client access</vt:lpstr>
      <vt:lpstr>Easy to install HDDs and SSDs in few steps</vt:lpstr>
      <vt:lpstr>TS-464eU rear views</vt:lpstr>
      <vt:lpstr>TS-864eU / TS-864eU-RP rear views</vt:lpstr>
      <vt:lpstr>1U TS-464eU for Qtier &amp; SSD Cache</vt:lpstr>
      <vt:lpstr>Qtier (Auto-Tiering)  combines performance &amp; capacity</vt:lpstr>
      <vt:lpstr>QTS 5.0 + Linux kernel 5.10</vt:lpstr>
      <vt:lpstr>2.5GbE accelerates large file transfer than 1GbE,  especially suitable for a single client environment</vt:lpstr>
      <vt:lpstr>2 x 2.5GbE for the multi-user/device environment for the future business growth</vt:lpstr>
      <vt:lpstr>TS-864eU PCIe 3 slot for various 5GbE &amp; 10GbE PCIe NICs to accommodate different environment </vt:lpstr>
      <vt:lpstr>TS-864eU Add two M.2 SSDs with a QM2 PCIe adapter and use SSD cache to enhance IOPS and performance of processing small files </vt:lpstr>
      <vt:lpstr>Various accessories to mount the NAS, protect against SSD failure, or increase the NAS storage capacity</vt:lpstr>
      <vt:lpstr>With the same LAN cable, 2.5GbE switch for multi-device environment</vt:lpstr>
      <vt:lpstr>Economical and flexible QNAP expansion  enclosures for multi-platform usage</vt:lpstr>
      <vt:lpstr>PowerPoint 簡報</vt:lpstr>
      <vt:lpstr>PowerPoint 簡報</vt:lpstr>
      <vt:lpstr>Backup or sync data at your choice</vt:lpstr>
      <vt:lpstr>Business-level snapshot</vt:lpstr>
      <vt:lpstr>Backup the NAS data</vt:lpstr>
      <vt:lpstr>QVR Elite Smart Surveillance Solution</vt:lpstr>
      <vt:lpstr>Expand storage via VJBOD</vt:lpstr>
      <vt:lpstr>HybridDesk Station for various A/V needs </vt:lpstr>
      <vt:lpstr>Versatile HybridDesk Station apps</vt:lpstr>
      <vt:lpstr>Linux Station turns NAS into a Ubuntu PC</vt:lpstr>
      <vt:lpstr>Qsirch makes it easy to search for files in various ways</vt:lpstr>
      <vt:lpstr>QuMagie smart photo albums and  AI classification for different subjects </vt:lpstr>
      <vt:lpstr>QuMagie</vt:lpstr>
      <vt:lpstr>QTS 5 Increase the level of security</vt:lpstr>
      <vt:lpstr>TS-864eU v.s. TS-864eU-RP v.s. TS-853DU-RP</vt:lpstr>
      <vt:lpstr>TS-464eU v.s. TS-451DeU v.s. TS-464U v.s. TS-464U-RP</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QNAP_Yvonne Tsai</dc:creator>
  <cp:lastModifiedBy>Sabrina Wang 王儷蓉</cp:lastModifiedBy>
  <cp:revision>12</cp:revision>
  <dcterms:created xsi:type="dcterms:W3CDTF">2020-04-09T05:52:17Z</dcterms:created>
  <dcterms:modified xsi:type="dcterms:W3CDTF">2022-01-10T10:28:06Z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0x010100516C237E5AED534FA28A1706C33D2837</vt:lpwstr>
  </property>
</Properties>
</file>