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256" r:id="rId5"/>
    <p:sldId id="1314" r:id="rId6"/>
    <p:sldId id="1321" r:id="rId7"/>
    <p:sldId id="541" r:id="rId8"/>
    <p:sldId id="1316" r:id="rId9"/>
    <p:sldId id="592" r:id="rId10"/>
    <p:sldId id="1317" r:id="rId11"/>
    <p:sldId id="264" r:id="rId12"/>
    <p:sldId id="1310" r:id="rId13"/>
    <p:sldId id="1312" r:id="rId14"/>
    <p:sldId id="1298" r:id="rId15"/>
    <p:sldId id="366" r:id="rId16"/>
    <p:sldId id="1315" r:id="rId17"/>
    <p:sldId id="555" r:id="rId18"/>
    <p:sldId id="558" r:id="rId19"/>
    <p:sldId id="593" r:id="rId20"/>
    <p:sldId id="543" r:id="rId21"/>
    <p:sldId id="1293" r:id="rId22"/>
    <p:sldId id="259" r:id="rId23"/>
    <p:sldId id="580" r:id="rId24"/>
    <p:sldId id="1302" r:id="rId25"/>
    <p:sldId id="1303" r:id="rId26"/>
    <p:sldId id="1304" r:id="rId27"/>
    <p:sldId id="1307" r:id="rId28"/>
    <p:sldId id="1306" r:id="rId29"/>
    <p:sldId id="1299" r:id="rId30"/>
    <p:sldId id="1300" r:id="rId31"/>
    <p:sldId id="1301" r:id="rId32"/>
    <p:sldId id="572" r:id="rId33"/>
    <p:sldId id="1295" r:id="rId34"/>
    <p:sldId id="480" r:id="rId35"/>
    <p:sldId id="1308" r:id="rId36"/>
    <p:sldId id="1322" r:id="rId37"/>
    <p:sldId id="1323" r:id="rId38"/>
    <p:sldId id="583" r:id="rId39"/>
  </p:sldIdLst>
  <p:sldSz cx="12192000" cy="6858000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JASON HSU" initials="QH" lastIdx="1" clrIdx="0">
    <p:extLst>
      <p:ext uri="{19B8F6BF-5375-455C-9EA6-DF929625EA0E}">
        <p15:presenceInfo xmlns:p15="http://schemas.microsoft.com/office/powerpoint/2012/main" userId="S::jasonhsu@ieinet.onmicrosoft.com::037722cf-a7a4-45b3-87d9-a621b36907b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2440"/>
    <a:srgbClr val="000000"/>
    <a:srgbClr val="F6F6F8"/>
    <a:srgbClr val="8A0000"/>
    <a:srgbClr val="D7DCE5"/>
    <a:srgbClr val="2F5879"/>
    <a:srgbClr val="4C7FAE"/>
    <a:srgbClr val="637697"/>
    <a:srgbClr val="43719B"/>
    <a:srgbClr val="4552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BB8709-98C4-15A8-011C-01C145B2F9E0}" v="60" dt="2021-12-29T05:52:06.391"/>
    <p1510:client id="{727E2BA8-E69D-9AD1-18AB-A1333E30E59F}" v="124" dt="2021-12-28T08:04:21.444"/>
    <p1510:client id="{8F36246A-9EE1-4DB9-A301-CB80B23C93F1}" v="19806" dt="2021-12-29T06:31:47.210"/>
    <p1510:client id="{A3490DDA-E730-EE9C-2F6E-4EADD19760E0}" v="43" dt="2021-12-29T03:14:35.657"/>
    <p1510:client id="{A40DDAF3-29FE-3366-5D60-6EF8A45647B8}" v="1" dt="2021-12-28T09:11:11.9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92"/>
  </p:normalViewPr>
  <p:slideViewPr>
    <p:cSldViewPr snapToGrid="0">
      <p:cViewPr varScale="1">
        <p:scale>
          <a:sx n="102" d="100"/>
          <a:sy n="102" d="100"/>
        </p:scale>
        <p:origin x="856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commentAuthors" Target="commentAuthor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數列 1</c:v>
                </c:pt>
              </c:strCache>
            </c:strRef>
          </c:tx>
          <c:spPr>
            <a:gradFill>
              <a:gsLst>
                <a:gs pos="89000">
                  <a:srgbClr val="00489D"/>
                </a:gs>
                <a:gs pos="0">
                  <a:srgbClr val="2FABFF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89000">
                    <a:srgbClr val="AF5619"/>
                  </a:gs>
                  <a:gs pos="0">
                    <a:srgbClr val="FF9C44"/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21F-44FC-84CE-208141009DCC}"/>
              </c:ext>
            </c:extLst>
          </c:dPt>
          <c:cat>
            <c:strRef>
              <c:f>工作表1!$A$2:$A$3</c:f>
              <c:strCache>
                <c:ptCount val="2"/>
                <c:pt idx="0">
                  <c:v>上傳</c:v>
                </c:pt>
                <c:pt idx="1">
                  <c:v>下載</c:v>
                </c:pt>
              </c:strCache>
            </c:strRef>
          </c:cat>
          <c:val>
            <c:numRef>
              <c:f>工作表1!$B$2:$B$3</c:f>
              <c:numCache>
                <c:formatCode>General</c:formatCode>
                <c:ptCount val="2"/>
                <c:pt idx="0">
                  <c:v>251</c:v>
                </c:pt>
                <c:pt idx="1">
                  <c:v>271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1F-44FC-84CE-208141009D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72774864"/>
        <c:axId val="572770288"/>
      </c:barChart>
      <c:catAx>
        <c:axId val="57277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0288"/>
        <c:crosses val="autoZero"/>
        <c:auto val="1"/>
        <c:lblAlgn val="ctr"/>
        <c:lblOffset val="100"/>
        <c:noMultiLvlLbl val="0"/>
      </c:catAx>
      <c:valAx>
        <c:axId val="572770288"/>
        <c:scaling>
          <c:orientation val="minMax"/>
          <c:min val="100"/>
        </c:scaling>
        <c:delete val="0"/>
        <c:axPos val="l"/>
        <c:majorGridlines>
          <c:spPr>
            <a:ln w="9525" cap="flat" cmpd="sng" algn="ctr">
              <a:solidFill>
                <a:srgbClr val="E8E8E8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r>
                  <a:rPr lang="en-US"/>
                  <a:t>MB/s</a:t>
                </a:r>
                <a:endParaRPr lang="zh-TW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4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TW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數列 1</c:v>
                </c:pt>
              </c:strCache>
            </c:strRef>
          </c:tx>
          <c:spPr>
            <a:gradFill>
              <a:gsLst>
                <a:gs pos="89000">
                  <a:srgbClr val="00489D"/>
                </a:gs>
                <a:gs pos="0">
                  <a:srgbClr val="2FABFF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89000">
                    <a:srgbClr val="AF5619"/>
                  </a:gs>
                  <a:gs pos="0">
                    <a:srgbClr val="FF9C44"/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49C-4778-A679-14D358CEC8AE}"/>
              </c:ext>
            </c:extLst>
          </c:dPt>
          <c:cat>
            <c:strRef>
              <c:f>工作表1!$A$2:$A$3</c:f>
              <c:strCache>
                <c:ptCount val="2"/>
                <c:pt idx="0">
                  <c:v>上傳</c:v>
                </c:pt>
                <c:pt idx="1">
                  <c:v>下載</c:v>
                </c:pt>
              </c:strCache>
            </c:strRef>
          </c:cat>
          <c:val>
            <c:numRef>
              <c:f>工作表1!$B$2:$B$3</c:f>
              <c:numCache>
                <c:formatCode>General</c:formatCode>
                <c:ptCount val="2"/>
                <c:pt idx="0">
                  <c:v>251</c:v>
                </c:pt>
                <c:pt idx="1">
                  <c:v>271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49C-4778-A679-14D358CEC8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72774864"/>
        <c:axId val="572770288"/>
      </c:barChart>
      <c:catAx>
        <c:axId val="57277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0288"/>
        <c:crosses val="autoZero"/>
        <c:auto val="1"/>
        <c:lblAlgn val="ctr"/>
        <c:lblOffset val="100"/>
        <c:noMultiLvlLbl val="0"/>
      </c:catAx>
      <c:valAx>
        <c:axId val="572770288"/>
        <c:scaling>
          <c:orientation val="minMax"/>
          <c:min val="100"/>
        </c:scaling>
        <c:delete val="0"/>
        <c:axPos val="l"/>
        <c:majorGridlines>
          <c:spPr>
            <a:ln w="9525" cap="flat" cmpd="sng" algn="ctr">
              <a:solidFill>
                <a:srgbClr val="E8E8E8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r>
                  <a:rPr lang="en-US"/>
                  <a:t>MB/s</a:t>
                </a:r>
                <a:endParaRPr lang="zh-TW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4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TW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數列 1</c:v>
                </c:pt>
              </c:strCache>
            </c:strRef>
          </c:tx>
          <c:spPr>
            <a:gradFill>
              <a:gsLst>
                <a:gs pos="89000">
                  <a:srgbClr val="00489D"/>
                </a:gs>
                <a:gs pos="0">
                  <a:srgbClr val="2FABFF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89000">
                    <a:srgbClr val="AF5619"/>
                  </a:gs>
                  <a:gs pos="0">
                    <a:srgbClr val="FF9C44"/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21F-44FC-84CE-208141009DCC}"/>
              </c:ext>
            </c:extLst>
          </c:dPt>
          <c:cat>
            <c:strRef>
              <c:f>工作表1!$A$2:$A$3</c:f>
              <c:strCache>
                <c:ptCount val="2"/>
                <c:pt idx="0">
                  <c:v>讀取</c:v>
                </c:pt>
                <c:pt idx="1">
                  <c:v>寫入</c:v>
                </c:pt>
              </c:strCache>
            </c:strRef>
          </c:cat>
          <c:val>
            <c:numRef>
              <c:f>工作表1!$B$2:$B$3</c:f>
              <c:numCache>
                <c:formatCode>General</c:formatCode>
                <c:ptCount val="2"/>
                <c:pt idx="0">
                  <c:v>251</c:v>
                </c:pt>
                <c:pt idx="1">
                  <c:v>271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1F-44FC-84CE-208141009D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72774864"/>
        <c:axId val="572770288"/>
      </c:barChart>
      <c:catAx>
        <c:axId val="57277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0288"/>
        <c:crosses val="autoZero"/>
        <c:auto val="1"/>
        <c:lblAlgn val="ctr"/>
        <c:lblOffset val="100"/>
        <c:noMultiLvlLbl val="0"/>
      </c:catAx>
      <c:valAx>
        <c:axId val="572770288"/>
        <c:scaling>
          <c:orientation val="minMax"/>
          <c:min val="100"/>
        </c:scaling>
        <c:delete val="0"/>
        <c:axPos val="l"/>
        <c:majorGridlines>
          <c:spPr>
            <a:ln w="9525" cap="flat" cmpd="sng" algn="ctr">
              <a:solidFill>
                <a:srgbClr val="E8E8E8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r>
                  <a:rPr lang="en-US"/>
                  <a:t>MB/s</a:t>
                </a:r>
                <a:endParaRPr lang="zh-TW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4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TW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數列 1</c:v>
                </c:pt>
              </c:strCache>
            </c:strRef>
          </c:tx>
          <c:spPr>
            <a:gradFill>
              <a:gsLst>
                <a:gs pos="89000">
                  <a:srgbClr val="00489D"/>
                </a:gs>
                <a:gs pos="0">
                  <a:srgbClr val="2FABFF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89000">
                    <a:srgbClr val="AF5619"/>
                  </a:gs>
                  <a:gs pos="0">
                    <a:srgbClr val="FF9C44"/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49C-4778-A679-14D358CEC8AE}"/>
              </c:ext>
            </c:extLst>
          </c:dPt>
          <c:cat>
            <c:strRef>
              <c:f>工作表1!$A$2:$A$3</c:f>
              <c:strCache>
                <c:ptCount val="2"/>
                <c:pt idx="0">
                  <c:v>讀取</c:v>
                </c:pt>
                <c:pt idx="1">
                  <c:v>寫入</c:v>
                </c:pt>
              </c:strCache>
            </c:strRef>
          </c:cat>
          <c:val>
            <c:numRef>
              <c:f>工作表1!$B$2:$B$3</c:f>
              <c:numCache>
                <c:formatCode>General</c:formatCode>
                <c:ptCount val="2"/>
                <c:pt idx="0">
                  <c:v>251</c:v>
                </c:pt>
                <c:pt idx="1">
                  <c:v>271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49C-4778-A679-14D358CEC8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72774864"/>
        <c:axId val="572770288"/>
      </c:barChart>
      <c:catAx>
        <c:axId val="57277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0288"/>
        <c:crosses val="autoZero"/>
        <c:auto val="1"/>
        <c:lblAlgn val="ctr"/>
        <c:lblOffset val="100"/>
        <c:noMultiLvlLbl val="0"/>
      </c:catAx>
      <c:valAx>
        <c:axId val="572770288"/>
        <c:scaling>
          <c:orientation val="minMax"/>
          <c:min val="100"/>
        </c:scaling>
        <c:delete val="0"/>
        <c:axPos val="l"/>
        <c:majorGridlines>
          <c:spPr>
            <a:ln w="9525" cap="flat" cmpd="sng" algn="ctr">
              <a:solidFill>
                <a:srgbClr val="E8E8E8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r>
                  <a:rPr lang="en-US"/>
                  <a:t>MB/s</a:t>
                </a:r>
                <a:endParaRPr lang="zh-TW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4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D78C7A93-2F2C-4234-BC18-39EF32F51E8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F2C7B30-E133-4FC2-AF0B-7F31E67FEC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409BF7-A943-4761-87D5-BAE2E651EBDC}" type="datetimeFigureOut">
              <a:rPr lang="zh-TW" altLang="en-US" smtClean="0"/>
              <a:t>2022/1/10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35A917D-F182-4518-9CCE-E88ACC0458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3D5B212-6848-4E96-AFB8-E56447BC9D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178EB7-09CA-4302-8071-C4D146A98E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21907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589A4E-2A6C-DD4D-9FE9-71C0D5AB25F7}" type="datetimeFigureOut">
              <a:rPr kumimoji="1" lang="zh-TW" altLang="en-US" smtClean="0"/>
              <a:t>2022/1/10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F2CA0A-BF03-524A-AC11-910D3A5D10B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48467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zh-TW" altLang="en-US"/>
            </a:b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0179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2CA0A-BF03-524A-AC11-910D3A5D10B5}" type="slidenum">
              <a:rPr kumimoji="1" lang="zh-TW" altLang="en-US" smtClean="0"/>
              <a:t>17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568502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134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96562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56241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54334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F5F86-B0F1-43BF-B309-396ECD5630CA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82890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DA55-AC97-664A-80F2-B8CEF9EB4553}" type="slidenum">
              <a:rPr kumimoji="1" lang="zh-TW" altLang="en-US" smtClean="0"/>
              <a:t>29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620986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754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b26bb3165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b26bb3165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+mj-lt"/>
                <a:ea typeface="Poppins Light"/>
                <a:cs typeface="Poppins Light"/>
                <a:sym typeface="Poppins Light"/>
              </a:rPr>
              <a:t>CHT: AI 智能相簿讓您聰明管理照片，搭配 NAS 彈性擴充儲存空間，隨拍即存不設限</a:t>
            </a:r>
            <a:endParaRPr sz="1000">
              <a:solidFill>
                <a:schemeClr val="dk1"/>
              </a:solidFill>
              <a:latin typeface="+mj-l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+mj-lt"/>
                <a:ea typeface="Poppins Light"/>
                <a:cs typeface="Poppins Light"/>
                <a:sym typeface="Poppins Light"/>
              </a:rPr>
              <a:t>ENG: The AI-powered photo management solution with flexible storage space</a:t>
            </a:r>
            <a:endParaRPr sz="5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348774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cf1c6ddcaf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cf1c6ddcaf_0_8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4779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2CA0A-BF03-524A-AC11-910D3A5D10B5}" type="slidenum">
              <a:rPr kumimoji="1" lang="zh-TW" altLang="en-US" smtClean="0"/>
              <a:t>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916180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2CA0A-BF03-524A-AC11-910D3A5D10B5}" type="slidenum">
              <a:rPr kumimoji="1" lang="zh-TW" altLang="en-US" smtClean="0"/>
              <a:t>35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24073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2CA0A-BF03-524A-AC11-910D3A5D10B5}" type="slidenum">
              <a:rPr kumimoji="1" lang="zh-TW" altLang="en-US" smtClean="0"/>
              <a:t>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12154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7119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/>
        </p:nvSpPr>
        <p:spPr>
          <a:xfrm>
            <a:off x="3853590" y="9433754"/>
            <a:ext cx="2944172" cy="49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5"/>
              <a:buFont typeface="Calibri"/>
              <a:buNone/>
              <a:tabLst/>
              <a:defRPr/>
            </a:pPr>
            <a:fld id="{00000000-1234-1234-1234-123412341234}" type="slidenum">
              <a:rPr kumimoji="0" lang="en-US" altLang="zh-TW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5"/>
                <a:buFont typeface="Calibri"/>
                <a:buNone/>
                <a:tabLst/>
                <a:defRPr/>
              </a:pPr>
              <a:t>10</a:t>
            </a:fld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93325809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6079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F5F86-B0F1-43BF-B309-396ECD5630CA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1661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-287338" y="808038"/>
            <a:ext cx="7185026" cy="404177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184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-287338" y="808038"/>
            <a:ext cx="7185026" cy="404177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45260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-287338" y="808038"/>
            <a:ext cx="7185026" cy="404177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224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svg"/><Relationship Id="rId11" Type="http://schemas.openxmlformats.org/officeDocument/2006/relationships/image" Target="../media/image29.png"/><Relationship Id="rId5" Type="http://schemas.openxmlformats.org/officeDocument/2006/relationships/image" Target="../media/image22.png"/><Relationship Id="rId10" Type="http://schemas.openxmlformats.org/officeDocument/2006/relationships/image" Target="../media/image28.svg"/><Relationship Id="rId4" Type="http://schemas.openxmlformats.org/officeDocument/2006/relationships/image" Target="../media/image21.svg"/><Relationship Id="rId9" Type="http://schemas.openxmlformats.org/officeDocument/2006/relationships/image" Target="../media/image2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5A6FF737-6FAD-4DA9-BB9B-3728005E8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6041"/>
            <a:ext cx="12192000" cy="1378562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6" name="圖片 5" descr="一張含有 文字 的圖片&#10;&#10;自動產生的描述">
            <a:extLst>
              <a:ext uri="{FF2B5EF4-FFF2-40B4-BE49-F238E27FC236}">
                <a16:creationId xmlns:a16="http://schemas.microsoft.com/office/drawing/2014/main" id="{2BC9C2B6-5E23-4D02-BAB3-87069C589B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18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17014EF-92B2-4F8F-B153-A25D18F184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4" y="1"/>
            <a:ext cx="121898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32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DF2AFF-C476-44A9-8DA3-FB3A4787F1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6" y="666"/>
            <a:ext cx="12189627" cy="685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99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DF2AFF-C476-44A9-8DA3-FB3A4787F1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9" y="0"/>
            <a:ext cx="12187060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74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DF2AFF-C476-44A9-8DA3-FB3A4787F1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6" y="0"/>
            <a:ext cx="12189627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571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D41135A-5B5C-4F9C-8660-89E0161D62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438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DF2AFF-C476-44A9-8DA3-FB3A4787F1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6" y="0"/>
            <a:ext cx="12189627" cy="6857997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4C192D88-A402-4DCB-9FED-ECACB641F0F5}"/>
              </a:ext>
            </a:extLst>
          </p:cNvPr>
          <p:cNvSpPr txBox="1"/>
          <p:nvPr userDrawn="1"/>
        </p:nvSpPr>
        <p:spPr>
          <a:xfrm>
            <a:off x="1972942" y="6438726"/>
            <a:ext cx="8526893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en-US" altLang="zh-TW" sz="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Copyright© 2020 QNAP Systems, Inc. All rights reserved. QNAP® and other names of QNAP Products are proprietary marks or registered trademarks of QNAP Systems, Inc. Other products and company names mentioned herein are trademarks of their respective holders.​​​​​​​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3485691-470D-4FAD-9D09-B27CA6B75DE9}"/>
              </a:ext>
            </a:extLst>
          </p:cNvPr>
          <p:cNvSpPr txBox="1"/>
          <p:nvPr userDrawn="1"/>
        </p:nvSpPr>
        <p:spPr>
          <a:xfrm>
            <a:off x="132328" y="2338024"/>
            <a:ext cx="11927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spc="60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is your best choice</a:t>
            </a:r>
            <a:endParaRPr lang="zh-TW" altLang="en-US" sz="3600" spc="60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59D89A31-B038-4264-9C8C-1B10789F17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10611" y="1027107"/>
            <a:ext cx="2981325" cy="942975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F7A7A274-D224-4E0F-8247-12717471A28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04822" y="281115"/>
            <a:ext cx="1211952" cy="223634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D3DB896-8659-4463-93FA-16BADA13A3F6}"/>
              </a:ext>
            </a:extLst>
          </p:cNvPr>
          <p:cNvSpPr/>
          <p:nvPr userDrawn="1"/>
        </p:nvSpPr>
        <p:spPr>
          <a:xfrm>
            <a:off x="4124005" y="846894"/>
            <a:ext cx="3363029" cy="130102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1023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DF2AFF-C476-44A9-8DA3-FB3A4787F1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6" y="0"/>
            <a:ext cx="12189627" cy="6857997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4C192D88-A402-4DCB-9FED-ECACB641F0F5}"/>
              </a:ext>
            </a:extLst>
          </p:cNvPr>
          <p:cNvSpPr txBox="1"/>
          <p:nvPr userDrawn="1"/>
        </p:nvSpPr>
        <p:spPr>
          <a:xfrm>
            <a:off x="1972942" y="6517195"/>
            <a:ext cx="8526893" cy="233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en-US" altLang="zh-TW" sz="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©2020</a:t>
            </a:r>
            <a:r>
              <a:rPr lang="zh-TW" altLang="zh-TW" sz="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r>
              <a:rPr lang="en-US" altLang="zh-TW" sz="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​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3485691-470D-4FAD-9D09-B27CA6B75DE9}"/>
              </a:ext>
            </a:extLst>
          </p:cNvPr>
          <p:cNvSpPr txBox="1"/>
          <p:nvPr userDrawn="1"/>
        </p:nvSpPr>
        <p:spPr>
          <a:xfrm>
            <a:off x="132328" y="2338024"/>
            <a:ext cx="11927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spc="30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是你最好的選擇</a:t>
            </a: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59D89A31-B038-4264-9C8C-1B10789F17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10611" y="1044573"/>
            <a:ext cx="2981325" cy="942975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F7A7A274-D224-4E0F-8247-12717471A28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04822" y="281115"/>
            <a:ext cx="1211952" cy="22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873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EFF1300C-CD0D-4034-AEC2-9FB428BC9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4C192D88-A402-4DCB-9FED-ECACB641F0F5}"/>
              </a:ext>
            </a:extLst>
          </p:cNvPr>
          <p:cNvSpPr txBox="1"/>
          <p:nvPr userDrawn="1"/>
        </p:nvSpPr>
        <p:spPr>
          <a:xfrm>
            <a:off x="1972942" y="3403740"/>
            <a:ext cx="8526893" cy="233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en-US" altLang="zh-TW" sz="70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©2020</a:t>
            </a:r>
            <a:r>
              <a:rPr lang="zh-TW" altLang="zh-TW" sz="70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r>
              <a:rPr lang="en-US" altLang="zh-TW" sz="70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​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3485691-470D-4FAD-9D09-B27CA6B75DE9}"/>
              </a:ext>
            </a:extLst>
          </p:cNvPr>
          <p:cNvSpPr txBox="1"/>
          <p:nvPr userDrawn="1"/>
        </p:nvSpPr>
        <p:spPr>
          <a:xfrm>
            <a:off x="413104" y="2178065"/>
            <a:ext cx="114613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0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2.5GbE </a:t>
            </a:r>
            <a:r>
              <a:rPr lang="zh-TW" altLang="en-US" sz="30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超前部署</a:t>
            </a:r>
            <a:r>
              <a:rPr lang="en-US" altLang="zh-TW" sz="30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 </a:t>
            </a:r>
            <a:r>
              <a:rPr lang="zh-TW" altLang="en-US" sz="30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四核心、雙 </a:t>
            </a:r>
            <a:r>
              <a:rPr lang="en-US" altLang="zh-TW" sz="30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2.5GbE </a:t>
            </a:r>
            <a:r>
              <a:rPr lang="zh-TW" altLang="en-US" sz="30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機架式</a:t>
            </a:r>
            <a:r>
              <a:rPr lang="en-US" altLang="zh-TW" sz="30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lang="zh-TW" altLang="en-US" sz="30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br>
              <a:rPr lang="en-US" altLang="zh-TW" sz="30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0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企業經濟實惠的投資選擇</a:t>
            </a: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59D89A31-B038-4264-9C8C-1B10789F17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05969" y="831058"/>
            <a:ext cx="2981325" cy="942975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F7A7A274-D224-4E0F-8247-12717471A28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04822" y="281115"/>
            <a:ext cx="1211952" cy="223634"/>
          </a:xfrm>
          <a:prstGeom prst="rect">
            <a:avLst/>
          </a:prstGeom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A4D93595-C15A-4584-B0AA-AF2597CA3AE8}"/>
              </a:ext>
            </a:extLst>
          </p:cNvPr>
          <p:cNvGrpSpPr/>
          <p:nvPr userDrawn="1"/>
        </p:nvGrpSpPr>
        <p:grpSpPr>
          <a:xfrm>
            <a:off x="9868093" y="6092719"/>
            <a:ext cx="2121851" cy="545610"/>
            <a:chOff x="5553074" y="4649893"/>
            <a:chExt cx="4222815" cy="1085850"/>
          </a:xfrm>
        </p:grpSpPr>
        <p:pic>
          <p:nvPicPr>
            <p:cNvPr id="2" name="圖形 1">
              <a:extLst>
                <a:ext uri="{FF2B5EF4-FFF2-40B4-BE49-F238E27FC236}">
                  <a16:creationId xmlns:a16="http://schemas.microsoft.com/office/drawing/2014/main" id="{092F8EDC-13C5-4F39-831B-E1CB840FA9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553074" y="4649893"/>
              <a:ext cx="1085850" cy="1085850"/>
            </a:xfrm>
            <a:prstGeom prst="rect">
              <a:avLst/>
            </a:prstGeom>
          </p:spPr>
        </p:pic>
        <p:pic>
          <p:nvPicPr>
            <p:cNvPr id="8" name="圖形 7">
              <a:extLst>
                <a:ext uri="{FF2B5EF4-FFF2-40B4-BE49-F238E27FC236}">
                  <a16:creationId xmlns:a16="http://schemas.microsoft.com/office/drawing/2014/main" id="{906D7FB3-2C12-4EEF-A940-0E11BD787E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121556" y="4649893"/>
              <a:ext cx="1085850" cy="1085850"/>
            </a:xfrm>
            <a:prstGeom prst="rect">
              <a:avLst/>
            </a:prstGeom>
          </p:spPr>
        </p:pic>
        <p:pic>
          <p:nvPicPr>
            <p:cNvPr id="9" name="圖形 8">
              <a:extLst>
                <a:ext uri="{FF2B5EF4-FFF2-40B4-BE49-F238E27FC236}">
                  <a16:creationId xmlns:a16="http://schemas.microsoft.com/office/drawing/2014/main" id="{37D0EE71-1A2E-45F7-A5A5-5543C84F6F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690039" y="4649893"/>
              <a:ext cx="1085850" cy="10858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35074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DF2AFF-C476-44A9-8DA3-FB3A4787F1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6" y="0"/>
            <a:ext cx="12189627" cy="6857997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4F321E3F-7105-40AB-AAB1-3BDB21FAA7A2}"/>
              </a:ext>
            </a:extLst>
          </p:cNvPr>
          <p:cNvSpPr txBox="1"/>
          <p:nvPr userDrawn="1"/>
        </p:nvSpPr>
        <p:spPr>
          <a:xfrm>
            <a:off x="-104395" y="3518966"/>
            <a:ext cx="57300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2.5GbE </a:t>
            </a:r>
            <a:r>
              <a:rPr lang="zh-TW" altLang="en-US" sz="36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超前部署</a:t>
            </a:r>
            <a:r>
              <a:rPr lang="en-US" altLang="zh-TW" sz="36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 </a:t>
            </a:r>
            <a:br>
              <a:rPr lang="en-US" altLang="zh-TW" sz="36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四核心、雙 </a:t>
            </a:r>
            <a:r>
              <a:rPr lang="en-US" altLang="zh-TW" sz="36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2.5GbE </a:t>
            </a:r>
            <a:br>
              <a:rPr lang="en-US" altLang="zh-TW" sz="36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機架式</a:t>
            </a:r>
            <a:r>
              <a:rPr lang="en-US" altLang="zh-TW" sz="36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lang="zh-TW" altLang="en-US" sz="36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br>
              <a:rPr lang="en-US" altLang="zh-TW" sz="36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企業經濟實惠的投資選擇</a:t>
            </a: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945859ED-49C3-4531-AC68-F7AC6392A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4000" y="1214507"/>
            <a:ext cx="2981325" cy="942975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1AF31FA9-8D0E-4270-89D9-08D9C1BDD46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04822" y="281115"/>
            <a:ext cx="1211952" cy="223634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D099875A-1F3E-467C-B0DE-534197877A0B}"/>
              </a:ext>
            </a:extLst>
          </p:cNvPr>
          <p:cNvSpPr txBox="1"/>
          <p:nvPr userDrawn="1"/>
        </p:nvSpPr>
        <p:spPr>
          <a:xfrm>
            <a:off x="1972942" y="6377947"/>
            <a:ext cx="8526893" cy="233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en-US" altLang="zh-TW" sz="70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©2020</a:t>
            </a:r>
            <a:r>
              <a:rPr lang="zh-TW" altLang="zh-TW" sz="70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r>
              <a:rPr lang="en-US" altLang="zh-TW" sz="70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185122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DF2AFF-C476-44A9-8DA3-FB3A4787F1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6" y="0"/>
            <a:ext cx="12189628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36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5A6FF737-6FAD-4DA9-BB9B-3728005E8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6041"/>
            <a:ext cx="12192000" cy="1378562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BC9C2B6-5E23-4D02-BAB3-87069C589B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9789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3452F1A-FAA4-475A-A453-0CC4F93081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0" y="3171"/>
            <a:ext cx="12180717" cy="685165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937" y="121920"/>
            <a:ext cx="10515600" cy="1097280"/>
          </a:xfrm>
        </p:spPr>
        <p:txBody>
          <a:bodyPr>
            <a:normAutofit/>
          </a:bodyPr>
          <a:lstStyle>
            <a:lvl1pPr>
              <a:defRPr sz="5067" b="1">
                <a:solidFill>
                  <a:srgbClr val="E2CB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1794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C77DD6E-FF87-41CC-BDE2-DCCEDCC4CE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937" y="121920"/>
            <a:ext cx="10515600" cy="1097280"/>
          </a:xfrm>
        </p:spPr>
        <p:txBody>
          <a:bodyPr>
            <a:normAutofit/>
          </a:bodyPr>
          <a:lstStyle>
            <a:lvl1pPr>
              <a:defRPr sz="50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8538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599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fld id="{00000000-1234-1234-1234-123412341234}" type="slidenum">
              <a:rPr lang="en-US" kern="0" smtClean="0"/>
              <a:pPr defTabSz="1219170"/>
              <a:t>‹#›</a:t>
            </a:fld>
            <a:endParaRPr lang="en-US" kern="0"/>
          </a:p>
        </p:txBody>
      </p:sp>
      <p:sp>
        <p:nvSpPr>
          <p:cNvPr id="6" name="Shape 183"/>
          <p:cNvSpPr txBox="1">
            <a:spLocks noGrp="1"/>
          </p:cNvSpPr>
          <p:nvPr userDrawn="1">
            <p:ph type="title"/>
          </p:nvPr>
        </p:nvSpPr>
        <p:spPr>
          <a:xfrm>
            <a:off x="1" y="257040"/>
            <a:ext cx="12304889" cy="929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ctr">
              <a:defRPr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endParaRPr sz="5333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16239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" y="270934"/>
            <a:ext cx="12191999" cy="1088159"/>
          </a:xfrm>
        </p:spPr>
        <p:txBody>
          <a:bodyPr anchor="t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195474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5A6FF737-6FAD-4DA9-BB9B-3728005E8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6041"/>
            <a:ext cx="12192000" cy="1378562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BC9C2B6-5E23-4D02-BAB3-87069C589B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415D5CCD-78F2-4920-9A5F-7FF03A07FD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" t="20741" r="3000" b="-862"/>
          <a:stretch/>
        </p:blipFill>
        <p:spPr>
          <a:xfrm>
            <a:off x="355600" y="1432560"/>
            <a:ext cx="11485879" cy="549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39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5E16D6FB-CE3B-4874-AAE6-66B25436E2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D42BEB6-FA0B-4AE4-AC09-78E1EAC30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4BF37C3-1557-47D0-B59D-DBDB6F551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BFD0C-1A06-4465-9054-D2F2A0E640EC}" type="datetimeFigureOut">
              <a:rPr lang="zh-TW" altLang="en-US" smtClean="0"/>
              <a:t>2022/1/10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E0157DE8-8DA1-4473-8D1D-C6F13E1E7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C258BE6-A402-4B40-B89F-28ACB0B66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0000-AC7B-40AC-9151-C82C0D2E2E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9488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DF2AFF-C476-44A9-8DA3-FB3A4787F1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8" y="0"/>
            <a:ext cx="12187064" cy="6857999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5A6FF737-6FAD-4DA9-BB9B-3728005E8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42737"/>
            <a:ext cx="12192000" cy="1260264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579607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DF2AFF-C476-44A9-8DA3-FB3A4787F1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93A58DBA-EFA5-4678-95D2-D2526978CA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5A6FF737-6FAD-4DA9-BB9B-3728005E8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42737"/>
            <a:ext cx="12192000" cy="1260264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B8AC636B-3F53-4A7C-A776-A2024D999F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53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69193"/>
          <a:stretch/>
        </p:blipFill>
        <p:spPr>
          <a:xfrm>
            <a:off x="199525" y="1440561"/>
            <a:ext cx="11793246" cy="227662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C365CF32-1179-4C44-A89E-C1EF60A05A05}"/>
              </a:ext>
            </a:extLst>
          </p:cNvPr>
          <p:cNvCxnSpPr/>
          <p:nvPr userDrawn="1"/>
        </p:nvCxnSpPr>
        <p:spPr>
          <a:xfrm>
            <a:off x="553299" y="1420473"/>
            <a:ext cx="11019394" cy="0"/>
          </a:xfrm>
          <a:prstGeom prst="line">
            <a:avLst/>
          </a:prstGeom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432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DF2AFF-C476-44A9-8DA3-FB3A4787F1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93A58DBA-EFA5-4678-95D2-D2526978CA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5A6FF737-6FAD-4DA9-BB9B-3728005E8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42737"/>
            <a:ext cx="12192000" cy="1260264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316276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DF2AFF-C476-44A9-8DA3-FB3A4787F1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" y="0"/>
            <a:ext cx="1218963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42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DF2AFF-C476-44A9-8DA3-FB3A4787F1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1" y="2234"/>
            <a:ext cx="12186218" cy="685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32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20DE17E2-2F12-445B-891A-0C24AE8F9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94FD0F4-79D8-4763-8757-9F4AEB073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64BC6EF-7F0D-492A-A976-7BFBFB03AF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BFD0C-1A06-4465-9054-D2F2A0E640EC}" type="datetimeFigureOut">
              <a:rPr lang="zh-TW" altLang="en-US" smtClean="0"/>
              <a:t>2022/1/10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79BC5CF-DA94-4FA9-AF6B-56CC17806E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5A5C6D2-0103-4271-8A12-ADFC2D9D7E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C0000-AC7B-40AC-9151-C82C0D2E2E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2142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741" r:id="rId2"/>
    <p:sldLayoutId id="2147483743" r:id="rId3"/>
    <p:sldLayoutId id="2147483742" r:id="rId4"/>
    <p:sldLayoutId id="2147483678" r:id="rId5"/>
    <p:sldLayoutId id="2147483676" r:id="rId6"/>
    <p:sldLayoutId id="2147483674" r:id="rId7"/>
    <p:sldLayoutId id="2147483668" r:id="rId8"/>
    <p:sldLayoutId id="2147483669" r:id="rId9"/>
    <p:sldLayoutId id="2147483675" r:id="rId10"/>
    <p:sldLayoutId id="2147483671" r:id="rId11"/>
    <p:sldLayoutId id="2147483680" r:id="rId12"/>
    <p:sldLayoutId id="2147483673" r:id="rId13"/>
    <p:sldLayoutId id="2147483679" r:id="rId14"/>
    <p:sldLayoutId id="2147483677" r:id="rId15"/>
    <p:sldLayoutId id="2147483672" r:id="rId16"/>
    <p:sldLayoutId id="2147483681" r:id="rId17"/>
    <p:sldLayoutId id="2147483682" r:id="rId18"/>
    <p:sldLayoutId id="2147483670" r:id="rId19"/>
    <p:sldLayoutId id="2147483685" r:id="rId20"/>
    <p:sldLayoutId id="2147483686" r:id="rId21"/>
    <p:sldLayoutId id="2147483740" r:id="rId22"/>
    <p:sldLayoutId id="2147483744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tiff"/><Relationship Id="rId3" Type="http://schemas.openxmlformats.org/officeDocument/2006/relationships/image" Target="../media/image46.png"/><Relationship Id="rId7" Type="http://schemas.openxmlformats.org/officeDocument/2006/relationships/image" Target="../media/image9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tiff"/><Relationship Id="rId5" Type="http://schemas.openxmlformats.org/officeDocument/2006/relationships/image" Target="../media/image92.tiff"/><Relationship Id="rId10" Type="http://schemas.openxmlformats.org/officeDocument/2006/relationships/image" Target="../media/image55.png"/><Relationship Id="rId4" Type="http://schemas.openxmlformats.org/officeDocument/2006/relationships/image" Target="../media/image91.tiff"/><Relationship Id="rId9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9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99.tiff"/><Relationship Id="rId7" Type="http://schemas.openxmlformats.org/officeDocument/2006/relationships/image" Target="../media/image103.tif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tiff"/><Relationship Id="rId5" Type="http://schemas.openxmlformats.org/officeDocument/2006/relationships/image" Target="../media/image101.tiff"/><Relationship Id="rId10" Type="http://schemas.microsoft.com/office/2007/relationships/hdphoto" Target="../media/hdphoto2.wdp"/><Relationship Id="rId4" Type="http://schemas.openxmlformats.org/officeDocument/2006/relationships/image" Target="../media/image100.tiff"/><Relationship Id="rId9" Type="http://schemas.openxmlformats.org/officeDocument/2006/relationships/image" Target="../media/image10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90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106.png"/><Relationship Id="rId10" Type="http://schemas.openxmlformats.org/officeDocument/2006/relationships/image" Target="../media/image110.tiff"/><Relationship Id="rId4" Type="http://schemas.openxmlformats.org/officeDocument/2006/relationships/image" Target="../media/image105.png"/><Relationship Id="rId9" Type="http://schemas.openxmlformats.org/officeDocument/2006/relationships/image" Target="../media/image109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tiff"/><Relationship Id="rId3" Type="http://schemas.openxmlformats.org/officeDocument/2006/relationships/image" Target="../media/image90.png"/><Relationship Id="rId7" Type="http://schemas.openxmlformats.org/officeDocument/2006/relationships/image" Target="../media/image10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tiff"/><Relationship Id="rId5" Type="http://schemas.openxmlformats.org/officeDocument/2006/relationships/image" Target="../media/image101.tiff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23.svg"/><Relationship Id="rId7" Type="http://schemas.openxmlformats.org/officeDocument/2006/relationships/image" Target="../media/image35.png"/><Relationship Id="rId12" Type="http://schemas.openxmlformats.org/officeDocument/2006/relationships/image" Target="../media/image4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11" Type="http://schemas.openxmlformats.org/officeDocument/2006/relationships/image" Target="../media/image42.png"/><Relationship Id="rId5" Type="http://schemas.openxmlformats.org/officeDocument/2006/relationships/image" Target="../media/image40.svg"/><Relationship Id="rId10" Type="http://schemas.openxmlformats.org/officeDocument/2006/relationships/image" Target="../media/image38.svg"/><Relationship Id="rId4" Type="http://schemas.openxmlformats.org/officeDocument/2006/relationships/image" Target="../media/image39.png"/><Relationship Id="rId9" Type="http://schemas.openxmlformats.org/officeDocument/2006/relationships/image" Target="../media/image3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23.svg"/><Relationship Id="rId7" Type="http://schemas.openxmlformats.org/officeDocument/2006/relationships/image" Target="../media/image42.png"/><Relationship Id="rId12" Type="http://schemas.openxmlformats.org/officeDocument/2006/relationships/image" Target="../media/image38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11" Type="http://schemas.openxmlformats.org/officeDocument/2006/relationships/image" Target="../media/image37.png"/><Relationship Id="rId5" Type="http://schemas.openxmlformats.org/officeDocument/2006/relationships/image" Target="../media/image40.svg"/><Relationship Id="rId10" Type="http://schemas.openxmlformats.org/officeDocument/2006/relationships/image" Target="../media/image36.svg"/><Relationship Id="rId4" Type="http://schemas.openxmlformats.org/officeDocument/2006/relationships/image" Target="../media/image39.png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46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5" Type="http://schemas.microsoft.com/office/2007/relationships/hdphoto" Target="../media/hdphoto2.wdp"/><Relationship Id="rId4" Type="http://schemas.openxmlformats.org/officeDocument/2006/relationships/image" Target="../media/image10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png"/><Relationship Id="rId5" Type="http://schemas.openxmlformats.org/officeDocument/2006/relationships/image" Target="../media/image46.png"/><Relationship Id="rId4" Type="http://schemas.openxmlformats.org/officeDocument/2006/relationships/image" Target="../media/image1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microsoft.com/office/2007/relationships/hdphoto" Target="../media/hdphoto3.wdp"/><Relationship Id="rId3" Type="http://schemas.openxmlformats.org/officeDocument/2006/relationships/image" Target="../media/image46.png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png"/><Relationship Id="rId11" Type="http://schemas.openxmlformats.org/officeDocument/2006/relationships/image" Target="../media/image124.svg"/><Relationship Id="rId5" Type="http://schemas.openxmlformats.org/officeDocument/2006/relationships/image" Target="../media/image118.pn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Relationship Id="rId14" Type="http://schemas.openxmlformats.org/officeDocument/2006/relationships/image" Target="../media/image1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04.png"/><Relationship Id="rId7" Type="http://schemas.openxmlformats.org/officeDocument/2006/relationships/hyperlink" Target="https://www.qnap.com/go/qvr-nas-selector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microsoft.com/office/2007/relationships/hdphoto" Target="../media/hdphoto2.wdp"/><Relationship Id="rId9" Type="http://schemas.openxmlformats.org/officeDocument/2006/relationships/image" Target="../media/image1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6.png"/><Relationship Id="rId4" Type="http://schemas.openxmlformats.org/officeDocument/2006/relationships/image" Target="../media/image13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33.png"/><Relationship Id="rId7" Type="http://schemas.openxmlformats.org/officeDocument/2006/relationships/image" Target="../media/image13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png"/><Relationship Id="rId5" Type="http://schemas.microsoft.com/office/2007/relationships/hdphoto" Target="../media/hdphoto2.wdp"/><Relationship Id="rId4" Type="http://schemas.openxmlformats.org/officeDocument/2006/relationships/image" Target="../media/image10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7.png"/><Relationship Id="rId3" Type="http://schemas.openxmlformats.org/officeDocument/2006/relationships/image" Target="../media/image55.png"/><Relationship Id="rId7" Type="http://schemas.openxmlformats.org/officeDocument/2006/relationships/image" Target="../media/image141.png"/><Relationship Id="rId12" Type="http://schemas.openxmlformats.org/officeDocument/2006/relationships/image" Target="../media/image1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png"/><Relationship Id="rId11" Type="http://schemas.openxmlformats.org/officeDocument/2006/relationships/image" Target="../media/image145.png"/><Relationship Id="rId5" Type="http://schemas.openxmlformats.org/officeDocument/2006/relationships/image" Target="../media/image139.png"/><Relationship Id="rId15" Type="http://schemas.openxmlformats.org/officeDocument/2006/relationships/image" Target="../media/image149.png"/><Relationship Id="rId10" Type="http://schemas.openxmlformats.org/officeDocument/2006/relationships/image" Target="../media/image144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Relationship Id="rId14" Type="http://schemas.openxmlformats.org/officeDocument/2006/relationships/image" Target="../media/image1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oleObject" Target="../embeddings/oleObject1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4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Relationship Id="rId14" Type="http://schemas.openxmlformats.org/officeDocument/2006/relationships/image" Target="../media/image44.w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55.png"/><Relationship Id="rId7" Type="http://schemas.openxmlformats.org/officeDocument/2006/relationships/image" Target="../media/image1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16.png"/><Relationship Id="rId9" Type="http://schemas.openxmlformats.org/officeDocument/2006/relationships/image" Target="../media/image154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svg"/><Relationship Id="rId13" Type="http://schemas.openxmlformats.org/officeDocument/2006/relationships/image" Target="../media/image165.png"/><Relationship Id="rId18" Type="http://schemas.openxmlformats.org/officeDocument/2006/relationships/image" Target="../media/image170.png"/><Relationship Id="rId3" Type="http://schemas.openxmlformats.org/officeDocument/2006/relationships/image" Target="../media/image155.png"/><Relationship Id="rId21" Type="http://schemas.openxmlformats.org/officeDocument/2006/relationships/image" Target="../media/image173.svg"/><Relationship Id="rId7" Type="http://schemas.openxmlformats.org/officeDocument/2006/relationships/image" Target="../media/image159.png"/><Relationship Id="rId12" Type="http://schemas.openxmlformats.org/officeDocument/2006/relationships/image" Target="../media/image164.svg"/><Relationship Id="rId17" Type="http://schemas.openxmlformats.org/officeDocument/2006/relationships/image" Target="../media/image169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68.svg"/><Relationship Id="rId20" Type="http://schemas.openxmlformats.org/officeDocument/2006/relationships/image" Target="../media/image1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8.svg"/><Relationship Id="rId11" Type="http://schemas.openxmlformats.org/officeDocument/2006/relationships/image" Target="../media/image163.png"/><Relationship Id="rId5" Type="http://schemas.openxmlformats.org/officeDocument/2006/relationships/image" Target="../media/image157.png"/><Relationship Id="rId15" Type="http://schemas.openxmlformats.org/officeDocument/2006/relationships/image" Target="../media/image167.png"/><Relationship Id="rId23" Type="http://schemas.openxmlformats.org/officeDocument/2006/relationships/image" Target="../media/image175.png"/><Relationship Id="rId10" Type="http://schemas.openxmlformats.org/officeDocument/2006/relationships/image" Target="../media/image162.svg"/><Relationship Id="rId19" Type="http://schemas.openxmlformats.org/officeDocument/2006/relationships/image" Target="../media/image171.svg"/><Relationship Id="rId4" Type="http://schemas.openxmlformats.org/officeDocument/2006/relationships/image" Target="../media/image156.svg"/><Relationship Id="rId9" Type="http://schemas.openxmlformats.org/officeDocument/2006/relationships/image" Target="../media/image161.png"/><Relationship Id="rId14" Type="http://schemas.openxmlformats.org/officeDocument/2006/relationships/image" Target="../media/image166.svg"/><Relationship Id="rId22" Type="http://schemas.openxmlformats.org/officeDocument/2006/relationships/image" Target="../media/image1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8.svg"/><Relationship Id="rId4" Type="http://schemas.openxmlformats.org/officeDocument/2006/relationships/image" Target="../media/image177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81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0.png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microsoft.com/office/2007/relationships/hdphoto" Target="../media/hdphoto5.wdp"/><Relationship Id="rId7" Type="http://schemas.openxmlformats.org/officeDocument/2006/relationships/image" Target="../media/image183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2.png"/><Relationship Id="rId5" Type="http://schemas.openxmlformats.org/officeDocument/2006/relationships/image" Target="../media/image55.png"/><Relationship Id="rId4" Type="http://schemas.openxmlformats.org/officeDocument/2006/relationships/image" Target="../media/image1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svg"/><Relationship Id="rId7" Type="http://schemas.openxmlformats.org/officeDocument/2006/relationships/image" Target="../media/image67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71.svg"/><Relationship Id="rId5" Type="http://schemas.openxmlformats.org/officeDocument/2006/relationships/image" Target="../media/image65.sv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55.png"/><Relationship Id="rId4" Type="http://schemas.openxmlformats.org/officeDocument/2006/relationships/image" Target="../media/image7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sv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sv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形 1">
            <a:extLst>
              <a:ext uri="{FF2B5EF4-FFF2-40B4-BE49-F238E27FC236}">
                <a16:creationId xmlns:a16="http://schemas.microsoft.com/office/drawing/2014/main" id="{EA74D203-5F0B-4FE2-9D34-B3FCE04E886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91151" y="4591603"/>
            <a:ext cx="1849602" cy="216620"/>
          </a:xfrm>
          <a:prstGeom prst="rect">
            <a:avLst/>
          </a:prstGeom>
        </p:spPr>
      </p:pic>
      <p:pic>
        <p:nvPicPr>
          <p:cNvPr id="3" name="圖形 2">
            <a:extLst>
              <a:ext uri="{FF2B5EF4-FFF2-40B4-BE49-F238E27FC236}">
                <a16:creationId xmlns:a16="http://schemas.microsoft.com/office/drawing/2014/main" id="{8FA52FEF-92CF-4ECB-A2B3-A4DB34E1B00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95476" y="5437467"/>
            <a:ext cx="708181" cy="21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939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Shape 149" descr="1_Qtier-01-01.png">
            <a:extLst>
              <a:ext uri="{FF2B5EF4-FFF2-40B4-BE49-F238E27FC236}">
                <a16:creationId xmlns:a16="http://schemas.microsoft.com/office/drawing/2014/main" id="{EBDECE11-7E8E-4AA6-A98D-0443523FA30B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83000"/>
                    </a14:imgEffect>
                    <a14:imgEffect>
                      <a14:brightnessContrast bright="3000" contrast="38000"/>
                    </a14:imgEffect>
                  </a14:imgLayer>
                </a14:imgProps>
              </a:ext>
            </a:extLst>
          </a:blip>
          <a:srcRect t="31814" r="62106" b="38154"/>
          <a:stretch/>
        </p:blipFill>
        <p:spPr>
          <a:xfrm>
            <a:off x="6454931" y="4984045"/>
            <a:ext cx="2943731" cy="1639287"/>
          </a:xfrm>
          <a:prstGeom prst="rect">
            <a:avLst/>
          </a:prstGeom>
          <a:noFill/>
          <a:ln>
            <a:noFill/>
          </a:ln>
          <a:effectLst>
            <a:outerShdw blurRad="431800" dist="177800" dir="4140000" algn="ctr" rotWithShape="0">
              <a:srgbClr val="000000">
                <a:alpha val="25000"/>
              </a:srgbClr>
            </a:outerShdw>
          </a:effectLst>
        </p:spPr>
      </p:pic>
      <p:pic>
        <p:nvPicPr>
          <p:cNvPr id="37" name="Shape 149" descr="1_Qtier-01-01.png">
            <a:extLst>
              <a:ext uri="{FF2B5EF4-FFF2-40B4-BE49-F238E27FC236}">
                <a16:creationId xmlns:a16="http://schemas.microsoft.com/office/drawing/2014/main" id="{C5CC3B46-7DA8-42F6-86B4-A6F6E90C4A3E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83000"/>
                    </a14:imgEffect>
                    <a14:imgEffect>
                      <a14:brightnessContrast bright="3000" contrast="38000"/>
                    </a14:imgEffect>
                  </a14:imgLayer>
                </a14:imgProps>
              </a:ext>
            </a:extLst>
          </a:blip>
          <a:srcRect t="36440" r="62106" b="38154"/>
          <a:stretch/>
        </p:blipFill>
        <p:spPr>
          <a:xfrm>
            <a:off x="8815823" y="3258716"/>
            <a:ext cx="2943731" cy="1386765"/>
          </a:xfrm>
          <a:prstGeom prst="rect">
            <a:avLst/>
          </a:prstGeom>
          <a:noFill/>
          <a:ln>
            <a:noFill/>
          </a:ln>
          <a:effectLst>
            <a:outerShdw blurRad="431800" dist="177800" dir="4140000" algn="ctr" rotWithShape="0">
              <a:srgbClr val="000000">
                <a:alpha val="25000"/>
              </a:srgbClr>
            </a:outerShdw>
          </a:effectLst>
        </p:spPr>
      </p:pic>
      <p:pic>
        <p:nvPicPr>
          <p:cNvPr id="36" name="Shape 149" descr="1_Qtier-01-01.png">
            <a:extLst>
              <a:ext uri="{FF2B5EF4-FFF2-40B4-BE49-F238E27FC236}">
                <a16:creationId xmlns:a16="http://schemas.microsoft.com/office/drawing/2014/main" id="{4034FCDD-5521-4149-834A-D87FCE286F8B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83000"/>
                    </a14:imgEffect>
                    <a14:imgEffect>
                      <a14:brightnessContrast bright="3000" contrast="38000"/>
                    </a14:imgEffect>
                  </a14:imgLayer>
                </a14:imgProps>
              </a:ext>
            </a:extLst>
          </a:blip>
          <a:srcRect t="31814" r="62106" b="38154"/>
          <a:stretch/>
        </p:blipFill>
        <p:spPr>
          <a:xfrm>
            <a:off x="6416254" y="1586387"/>
            <a:ext cx="2943731" cy="1639287"/>
          </a:xfrm>
          <a:prstGeom prst="rect">
            <a:avLst/>
          </a:prstGeom>
          <a:noFill/>
          <a:ln>
            <a:noFill/>
          </a:ln>
          <a:effectLst>
            <a:outerShdw blurRad="431800" dist="177800" dir="4140000" algn="ctr" rotWithShape="0">
              <a:srgbClr val="000000">
                <a:alpha val="25000"/>
              </a:srgbClr>
            </a:outerShdw>
          </a:effectLst>
        </p:spPr>
      </p:pic>
      <p:pic>
        <p:nvPicPr>
          <p:cNvPr id="27" name="Shape 149" descr="1_Qtier-01-01.png">
            <a:extLst>
              <a:ext uri="{FF2B5EF4-FFF2-40B4-BE49-F238E27FC236}">
                <a16:creationId xmlns:a16="http://schemas.microsoft.com/office/drawing/2014/main" id="{61FBB28E-BCD8-4E02-95A6-306A5BEBE6C5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83000"/>
                    </a14:imgEffect>
                    <a14:imgEffect>
                      <a14:brightnessContrast bright="3000" contrast="38000"/>
                    </a14:imgEffect>
                  </a14:imgLayer>
                </a14:imgProps>
              </a:ext>
            </a:extLst>
          </a:blip>
          <a:srcRect t="31814" r="62106" b="38154"/>
          <a:stretch/>
        </p:blipFill>
        <p:spPr>
          <a:xfrm>
            <a:off x="4147265" y="2974685"/>
            <a:ext cx="2943731" cy="1639287"/>
          </a:xfrm>
          <a:prstGeom prst="rect">
            <a:avLst/>
          </a:prstGeom>
          <a:noFill/>
          <a:ln>
            <a:noFill/>
          </a:ln>
          <a:effectLst>
            <a:outerShdw blurRad="431800" dist="177800" dir="4140000" algn="ctr" rotWithShape="0">
              <a:srgbClr val="000000">
                <a:alpha val="25000"/>
              </a:srgbClr>
            </a:outerShdw>
          </a:effectLst>
        </p:spPr>
      </p:pic>
      <p:pic>
        <p:nvPicPr>
          <p:cNvPr id="25" name="Shape 149" descr="1_Qtier-01-01.png"/>
          <p:cNvPicPr preferRelativeResize="0"/>
          <p:nvPr/>
        </p:nvPicPr>
        <p:blipFill rotWithShape="1"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83000"/>
                    </a14:imgEffect>
                    <a14:imgEffect>
                      <a14:brightnessContrast bright="3000" contrast="38000"/>
                    </a14:imgEffect>
                  </a14:imgLayer>
                </a14:imgProps>
              </a:ext>
            </a:extLst>
          </a:blip>
          <a:srcRect t="3513" b="3523"/>
          <a:stretch/>
        </p:blipFill>
        <p:spPr>
          <a:xfrm>
            <a:off x="4145753" y="1429808"/>
            <a:ext cx="7768400" cy="507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hape 148"/>
          <p:cNvSpPr/>
          <p:nvPr/>
        </p:nvSpPr>
        <p:spPr>
          <a:xfrm>
            <a:off x="8148396" y="1863367"/>
            <a:ext cx="237600" cy="430800"/>
          </a:xfrm>
          <a:prstGeom prst="rect">
            <a:avLst/>
          </a:prstGeom>
          <a:noFill/>
          <a:ln>
            <a:noFill/>
          </a:ln>
        </p:spPr>
        <p:txBody>
          <a:bodyPr wrap="square" lIns="91400" tIns="45700" rIns="91400" bIns="45700" anchor="t" anchorCtr="0">
            <a:noAutofit/>
          </a:bodyPr>
          <a:lstStyle/>
          <a:p>
            <a:pPr defTabSz="1219170">
              <a:buSzPct val="25000"/>
            </a:pPr>
            <a:r>
              <a:rPr lang="zh-TW" altLang="en-US" sz="1467" kern="0">
                <a:solidFill>
                  <a:srgbClr val="000000"/>
                </a:solidFill>
                <a:cs typeface="+mn-ea"/>
                <a:sym typeface="+mn-lt"/>
              </a:rPr>
              <a:t> </a:t>
            </a:r>
          </a:p>
        </p:txBody>
      </p:sp>
      <p:sp>
        <p:nvSpPr>
          <p:cNvPr id="26" name="Shape 150"/>
          <p:cNvSpPr txBox="1"/>
          <p:nvPr/>
        </p:nvSpPr>
        <p:spPr>
          <a:xfrm>
            <a:off x="4520986" y="1802508"/>
            <a:ext cx="1888800" cy="271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defTabSz="1219170"/>
            <a:r>
              <a:rPr lang="zh-TW" altLang="en-US" sz="1600" b="1" kern="0">
                <a:solidFill>
                  <a:srgbClr val="000000"/>
                </a:solidFill>
                <a:cs typeface="+mn-ea"/>
                <a:sym typeface="+mn-lt"/>
              </a:rPr>
              <a:t>熱資料</a:t>
            </a:r>
          </a:p>
        </p:txBody>
      </p:sp>
      <p:sp>
        <p:nvSpPr>
          <p:cNvPr id="28" name="Shape 151"/>
          <p:cNvSpPr txBox="1"/>
          <p:nvPr/>
        </p:nvSpPr>
        <p:spPr>
          <a:xfrm>
            <a:off x="4520986" y="2061308"/>
            <a:ext cx="1888800" cy="271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defTabSz="1219170"/>
            <a:r>
              <a:rPr lang="zh-TW" altLang="en-US" sz="1600" b="1" kern="0">
                <a:solidFill>
                  <a:srgbClr val="000000"/>
                </a:solidFill>
                <a:cs typeface="+mn-ea"/>
                <a:sym typeface="+mn-lt"/>
              </a:rPr>
              <a:t>暖資料</a:t>
            </a:r>
          </a:p>
        </p:txBody>
      </p:sp>
      <p:sp>
        <p:nvSpPr>
          <p:cNvPr id="29" name="Shape 152"/>
          <p:cNvSpPr txBox="1"/>
          <p:nvPr/>
        </p:nvSpPr>
        <p:spPr>
          <a:xfrm>
            <a:off x="4520986" y="2330875"/>
            <a:ext cx="1888800" cy="271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defTabSz="1219170"/>
            <a:r>
              <a:rPr lang="zh-TW" altLang="en-US" sz="1600" b="1" kern="0">
                <a:solidFill>
                  <a:srgbClr val="000000"/>
                </a:solidFill>
                <a:cs typeface="+mn-ea"/>
                <a:sym typeface="+mn-lt"/>
              </a:rPr>
              <a:t>冷資料</a:t>
            </a:r>
          </a:p>
        </p:txBody>
      </p:sp>
      <p:sp>
        <p:nvSpPr>
          <p:cNvPr id="35" name="Shape 448"/>
          <p:cNvSpPr txBox="1"/>
          <p:nvPr/>
        </p:nvSpPr>
        <p:spPr>
          <a:xfrm>
            <a:off x="621851" y="2141251"/>
            <a:ext cx="4589755" cy="3895633"/>
          </a:xfrm>
          <a:prstGeom prst="rect">
            <a:avLst/>
          </a:prstGeom>
          <a:noFill/>
          <a:ln>
            <a:noFill/>
          </a:ln>
        </p:spPr>
        <p:txBody>
          <a:bodyPr wrap="square" lIns="91400" tIns="45667" rIns="91400" bIns="45667" anchor="t" anchorCtr="0">
            <a:noAutofit/>
          </a:bodyPr>
          <a:lstStyle/>
          <a:p>
            <a:pPr marL="592652" indent="-457189" defTabSz="1219170">
              <a:spcBef>
                <a:spcPts val="600"/>
              </a:spcBef>
              <a:buClr>
                <a:srgbClr val="044981"/>
              </a:buClr>
              <a:buSzPct val="100000"/>
            </a:pPr>
            <a:r>
              <a:rPr lang="zh-TW" altLang="en-US" sz="2100" b="1" kern="0">
                <a:solidFill>
                  <a:srgbClr val="000000"/>
                </a:solidFill>
                <a:cs typeface="+mn-ea"/>
                <a:sym typeface="+mn-lt"/>
              </a:rPr>
              <a:t>除了 </a:t>
            </a:r>
            <a:r>
              <a:rPr lang="en-US" altLang="zh-TW" sz="2100" b="1" kern="0">
                <a:solidFill>
                  <a:srgbClr val="000000"/>
                </a:solidFill>
                <a:cs typeface="+mn-ea"/>
                <a:sym typeface="+mn-lt"/>
              </a:rPr>
              <a:t>SSD </a:t>
            </a:r>
            <a:r>
              <a:rPr lang="zh-TW" altLang="en-US" sz="2100" b="1" kern="0">
                <a:solidFill>
                  <a:srgbClr val="000000"/>
                </a:solidFill>
                <a:cs typeface="+mn-ea"/>
                <a:sym typeface="+mn-lt"/>
              </a:rPr>
              <a:t>快取，</a:t>
            </a:r>
            <a:r>
              <a:rPr lang="en-US" altLang="zh-TW" sz="2100" b="1" kern="0" err="1">
                <a:solidFill>
                  <a:srgbClr val="000000"/>
                </a:solidFill>
                <a:cs typeface="+mn-ea"/>
                <a:sym typeface="+mn-lt"/>
              </a:rPr>
              <a:t>Qtier</a:t>
            </a:r>
            <a:r>
              <a:rPr lang="en-US" altLang="zh-TW" sz="2100" b="1" kern="0">
                <a:solidFill>
                  <a:srgbClr val="000000"/>
                </a:solidFill>
                <a:cs typeface="+mn-ea"/>
                <a:sym typeface="+mn-lt"/>
              </a:rPr>
              <a:t>™</a:t>
            </a:r>
            <a:r>
              <a:rPr lang="zh-TW" altLang="en-US" sz="2100" b="1" kern="0">
                <a:solidFill>
                  <a:srgbClr val="000000"/>
                </a:solidFill>
                <a:cs typeface="+mn-ea"/>
                <a:sym typeface="+mn-lt"/>
              </a:rPr>
              <a:t> </a:t>
            </a:r>
            <a:endParaRPr lang="en-US" altLang="zh-TW" sz="2100" b="1" kern="0">
              <a:solidFill>
                <a:srgbClr val="000000"/>
              </a:solidFill>
              <a:cs typeface="+mn-ea"/>
              <a:sym typeface="+mn-lt"/>
            </a:endParaRPr>
          </a:p>
          <a:p>
            <a:pPr marL="592652" indent="-457189" defTabSz="1219170">
              <a:spcBef>
                <a:spcPts val="600"/>
              </a:spcBef>
              <a:buClr>
                <a:srgbClr val="044981"/>
              </a:buClr>
              <a:buSzPct val="100000"/>
            </a:pPr>
            <a:r>
              <a:rPr lang="zh-TW" altLang="en-US" sz="2100" b="1" kern="0">
                <a:solidFill>
                  <a:srgbClr val="000000"/>
                </a:solidFill>
                <a:cs typeface="+mn-ea"/>
                <a:sym typeface="+mn-lt"/>
              </a:rPr>
              <a:t>設定可</a:t>
            </a:r>
            <a:r>
              <a:rPr lang="zh-TW" altLang="zh-TW" sz="2100" b="1" kern="0">
                <a:solidFill>
                  <a:srgbClr val="000000"/>
                </a:solidFill>
                <a:cs typeface="+mn-ea"/>
                <a:sym typeface="+mn-lt"/>
              </a:rPr>
              <a:t>自動將冷熱資料</a:t>
            </a:r>
            <a:endParaRPr lang="en-US" altLang="zh-TW" sz="2100" b="1" kern="0">
              <a:solidFill>
                <a:srgbClr val="000000"/>
              </a:solidFill>
              <a:cs typeface="+mn-ea"/>
              <a:sym typeface="+mn-lt"/>
            </a:endParaRPr>
          </a:p>
          <a:p>
            <a:pPr marL="592652" indent="-457189" defTabSz="1219170">
              <a:spcBef>
                <a:spcPts val="600"/>
              </a:spcBef>
              <a:buClr>
                <a:srgbClr val="044981"/>
              </a:buClr>
              <a:buSzPct val="100000"/>
            </a:pPr>
            <a:r>
              <a:rPr lang="zh-TW" altLang="en-US" sz="2100" b="1" kern="0">
                <a:solidFill>
                  <a:srgbClr val="000000"/>
                </a:solidFill>
                <a:cs typeface="+mn-ea"/>
                <a:sym typeface="+mn-lt"/>
              </a:rPr>
              <a:t>在 </a:t>
            </a:r>
            <a:r>
              <a:rPr lang="zh-TW" altLang="zh-TW" sz="2100" b="1" kern="0">
                <a:solidFill>
                  <a:srgbClr val="000000"/>
                </a:solidFill>
                <a:cs typeface="+mn-ea"/>
                <a:sym typeface="+mn-lt"/>
              </a:rPr>
              <a:t>SSD與</a:t>
            </a:r>
            <a:r>
              <a:rPr lang="zh-TW" altLang="en-US" sz="2100" b="1" kern="0">
                <a:solidFill>
                  <a:srgbClr val="000000"/>
                </a:solidFill>
                <a:cs typeface="+mn-ea"/>
                <a:sym typeface="+mn-lt"/>
              </a:rPr>
              <a:t> </a:t>
            </a:r>
            <a:r>
              <a:rPr lang="zh-TW" altLang="zh-TW" sz="2100" b="1" kern="0">
                <a:solidFill>
                  <a:srgbClr val="000000"/>
                </a:solidFill>
                <a:cs typeface="+mn-ea"/>
                <a:sym typeface="+mn-lt"/>
              </a:rPr>
              <a:t>HDD</a:t>
            </a:r>
            <a:r>
              <a:rPr lang="zh-TW" altLang="en-US" sz="2100" b="1" kern="0">
                <a:solidFill>
                  <a:srgbClr val="000000"/>
                </a:solidFill>
                <a:cs typeface="+mn-ea"/>
                <a:sym typeface="+mn-lt"/>
              </a:rPr>
              <a:t> </a:t>
            </a:r>
            <a:r>
              <a:rPr lang="zh-TW" altLang="zh-TW" sz="2100" b="1" kern="0">
                <a:solidFill>
                  <a:srgbClr val="000000"/>
                </a:solidFill>
                <a:cs typeface="+mn-ea"/>
                <a:sym typeface="+mn-lt"/>
              </a:rPr>
              <a:t>層間移動</a:t>
            </a:r>
            <a:r>
              <a:rPr lang="zh-TW" altLang="en-US" sz="2100" b="1" kern="0">
                <a:solidFill>
                  <a:srgbClr val="000000"/>
                </a:solidFill>
                <a:cs typeface="+mn-ea"/>
                <a:sym typeface="+mn-lt"/>
              </a:rPr>
              <a:t>。</a:t>
            </a:r>
            <a:br>
              <a:rPr lang="zh-TW" altLang="en-US" sz="2100" b="1" kern="0">
                <a:solidFill>
                  <a:srgbClr val="000000"/>
                </a:solidFill>
                <a:cs typeface="+mn-ea"/>
                <a:sym typeface="+mn-lt"/>
              </a:rPr>
            </a:br>
            <a:endParaRPr lang="en-US" altLang="zh-TW" sz="2100" b="1" kern="0">
              <a:solidFill>
                <a:srgbClr val="000000"/>
              </a:solidFill>
              <a:cs typeface="+mn-ea"/>
              <a:sym typeface="+mn-lt"/>
            </a:endParaRPr>
          </a:p>
          <a:p>
            <a:pPr marL="592652" indent="-457189" defTabSz="1219170">
              <a:spcBef>
                <a:spcPts val="600"/>
              </a:spcBef>
              <a:buClr>
                <a:srgbClr val="044981"/>
              </a:buClr>
              <a:buSzPct val="100000"/>
            </a:pPr>
            <a:endParaRPr lang="zh-TW" altLang="zh-TW" sz="2100" b="1" kern="0">
              <a:solidFill>
                <a:srgbClr val="000000"/>
              </a:solidFill>
              <a:cs typeface="+mn-ea"/>
              <a:sym typeface="+mn-lt"/>
            </a:endParaRPr>
          </a:p>
          <a:p>
            <a:pPr marL="592652" indent="-457189" defTabSz="1219170">
              <a:spcBef>
                <a:spcPts val="600"/>
              </a:spcBef>
              <a:buClr>
                <a:srgbClr val="044981"/>
              </a:buClr>
              <a:buSzPct val="100000"/>
            </a:pPr>
            <a:r>
              <a:rPr lang="en-US" altLang="zh-TW" sz="2100" b="1" kern="0">
                <a:solidFill>
                  <a:srgbClr val="000000"/>
                </a:solidFill>
                <a:cs typeface="+mn-ea"/>
                <a:sym typeface="+mn-lt"/>
              </a:rPr>
              <a:t>SSD </a:t>
            </a:r>
            <a:r>
              <a:rPr lang="zh-TW" altLang="en-US" sz="2100" b="1" kern="0">
                <a:solidFill>
                  <a:srgbClr val="000000"/>
                </a:solidFill>
                <a:cs typeface="+mn-ea"/>
                <a:sym typeface="+mn-lt"/>
              </a:rPr>
              <a:t>的容量可以直接</a:t>
            </a:r>
            <a:endParaRPr lang="en-US" altLang="zh-TW" sz="2100" b="1" kern="0">
              <a:solidFill>
                <a:srgbClr val="000000"/>
              </a:solidFill>
              <a:cs typeface="+mn-ea"/>
              <a:sym typeface="+mn-lt"/>
            </a:endParaRPr>
          </a:p>
          <a:p>
            <a:pPr marL="592652" indent="-457189" defTabSz="1219170">
              <a:spcBef>
                <a:spcPts val="600"/>
              </a:spcBef>
              <a:buClr>
                <a:srgbClr val="044981"/>
              </a:buClr>
              <a:buSzPct val="100000"/>
            </a:pPr>
            <a:r>
              <a:rPr lang="zh-TW" altLang="en-US" sz="2100" b="1" kern="0">
                <a:solidFill>
                  <a:srgbClr val="000000"/>
                </a:solidFill>
                <a:cs typeface="+mn-ea"/>
                <a:sym typeface="+mn-lt"/>
              </a:rPr>
              <a:t>被用來存放檔案，且</a:t>
            </a:r>
            <a:endParaRPr lang="en-US" altLang="zh-TW" sz="2100" b="1" kern="0">
              <a:solidFill>
                <a:srgbClr val="000000"/>
              </a:solidFill>
              <a:cs typeface="+mn-ea"/>
              <a:sym typeface="+mn-lt"/>
            </a:endParaRPr>
          </a:p>
          <a:p>
            <a:pPr marL="592652" indent="-457189" defTabSz="1219170">
              <a:spcBef>
                <a:spcPts val="600"/>
              </a:spcBef>
              <a:buClr>
                <a:srgbClr val="044981"/>
              </a:buClr>
              <a:buSzPct val="100000"/>
            </a:pPr>
            <a:r>
              <a:rPr lang="zh-TW" altLang="en-US" sz="2100" b="1" kern="0">
                <a:solidFill>
                  <a:srgbClr val="000000"/>
                </a:solidFill>
                <a:cs typeface="+mn-ea"/>
                <a:sym typeface="+mn-lt"/>
              </a:rPr>
              <a:t>支援的容量也不再受</a:t>
            </a:r>
            <a:endParaRPr lang="en-US" altLang="zh-TW" sz="2100" b="1" kern="0">
              <a:solidFill>
                <a:srgbClr val="000000"/>
              </a:solidFill>
              <a:cs typeface="+mn-ea"/>
              <a:sym typeface="+mn-lt"/>
            </a:endParaRPr>
          </a:p>
          <a:p>
            <a:pPr marL="592652" indent="-457189" defTabSz="1219170">
              <a:spcBef>
                <a:spcPts val="600"/>
              </a:spcBef>
              <a:buClr>
                <a:srgbClr val="044981"/>
              </a:buClr>
              <a:buSzPct val="100000"/>
            </a:pPr>
            <a:r>
              <a:rPr lang="zh-TW" altLang="en-US" sz="2100" b="1" kern="0">
                <a:solidFill>
                  <a:srgbClr val="000000"/>
                </a:solidFill>
                <a:cs typeface="+mn-ea"/>
                <a:sym typeface="+mn-lt"/>
              </a:rPr>
              <a:t>記憶體大小限制。</a:t>
            </a:r>
            <a:br>
              <a:rPr lang="zh-TW" altLang="en-US" sz="2100" b="1" kern="0">
                <a:solidFill>
                  <a:srgbClr val="000000"/>
                </a:solidFill>
                <a:cs typeface="+mn-ea"/>
                <a:sym typeface="+mn-lt"/>
              </a:rPr>
            </a:br>
            <a:endParaRPr lang="zh-TW" altLang="zh-TW" sz="2100" b="1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24" name="標題 1">
            <a:extLst>
              <a:ext uri="{FF2B5EF4-FFF2-40B4-BE49-F238E27FC236}">
                <a16:creationId xmlns:a16="http://schemas.microsoft.com/office/drawing/2014/main" id="{79A74DD3-4367-45A1-BF18-F68FED0C1F3D}"/>
              </a:ext>
            </a:extLst>
          </p:cNvPr>
          <p:cNvSpPr txBox="1">
            <a:spLocks/>
          </p:cNvSpPr>
          <p:nvPr/>
        </p:nvSpPr>
        <p:spPr>
          <a:xfrm>
            <a:off x="165847" y="64680"/>
            <a:ext cx="11860307" cy="1316443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zh-TW" altLang="en-US" sz="4800" kern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自動分層 </a:t>
            </a:r>
            <a:r>
              <a:rPr lang="en-US" altLang="zh-TW" sz="4800" kern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(Auto-Tiering) </a:t>
            </a:r>
            <a:r>
              <a:rPr lang="zh-TW" altLang="en-US" sz="4800" kern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兼顧容量與效能</a:t>
            </a: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8A70D760-DF7D-4D2C-BB55-68E64F55B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500" kern="0">
                <a:latin typeface="+mn-lt"/>
                <a:ea typeface="+mn-ea"/>
                <a:cs typeface="+mn-ea"/>
                <a:sym typeface="+mn-lt"/>
              </a:rPr>
              <a:t>自動分層 </a:t>
            </a:r>
            <a:r>
              <a:rPr lang="en-US" altLang="zh-TW" sz="4500" kern="0">
                <a:latin typeface="+mn-lt"/>
                <a:ea typeface="+mn-ea"/>
                <a:cs typeface="+mn-ea"/>
                <a:sym typeface="+mn-lt"/>
              </a:rPr>
              <a:t>(Auto-Tiering) </a:t>
            </a:r>
            <a:r>
              <a:rPr lang="zh-TW" altLang="en-US" sz="4500" kern="0">
                <a:latin typeface="+mn-lt"/>
                <a:ea typeface="+mn-ea"/>
                <a:cs typeface="+mn-ea"/>
                <a:sym typeface="+mn-lt"/>
              </a:rPr>
              <a:t>兼顧容量與效能</a:t>
            </a:r>
            <a:endParaRPr lang="zh-TW" altLang="en-US" sz="45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9" name="Shape 149" descr="1_Qtier-01-01.png">
            <a:extLst>
              <a:ext uri="{FF2B5EF4-FFF2-40B4-BE49-F238E27FC236}">
                <a16:creationId xmlns:a16="http://schemas.microsoft.com/office/drawing/2014/main" id="{337D2C4F-3264-42DA-B546-0DCDD4D07C28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83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36744" t="32635" r="35770" b="29081"/>
          <a:stretch/>
        </p:blipFill>
        <p:spPr>
          <a:xfrm>
            <a:off x="6996130" y="3012942"/>
            <a:ext cx="2135200" cy="208973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矩形: 圓角 55">
            <a:extLst>
              <a:ext uri="{FF2B5EF4-FFF2-40B4-BE49-F238E27FC236}">
                <a16:creationId xmlns:a16="http://schemas.microsoft.com/office/drawing/2014/main" id="{1B148AB5-DAC4-46A6-837D-3873BF7ECC88}"/>
              </a:ext>
            </a:extLst>
          </p:cNvPr>
          <p:cNvSpPr/>
          <p:nvPr/>
        </p:nvSpPr>
        <p:spPr>
          <a:xfrm>
            <a:off x="7419047" y="1611406"/>
            <a:ext cx="1877352" cy="478296"/>
          </a:xfrm>
          <a:prstGeom prst="roundRect">
            <a:avLst>
              <a:gd name="adj" fmla="val 7589"/>
            </a:avLst>
          </a:prstGeom>
          <a:gradFill flip="none" rotWithShape="1">
            <a:gsLst>
              <a:gs pos="0">
                <a:srgbClr val="4F83B2"/>
              </a:gs>
              <a:gs pos="51600">
                <a:srgbClr val="4F83B2"/>
              </a:gs>
              <a:gs pos="100000">
                <a:srgbClr val="3B75AA"/>
              </a:gs>
            </a:gsLst>
            <a:lin ang="2700000" scaled="1"/>
            <a:tileRect/>
          </a:gradFill>
          <a:ln w="12700">
            <a:noFill/>
          </a:ln>
          <a:effectLst>
            <a:outerShdw blurRad="431800" dist="215900" dir="414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endParaRPr lang="zh-TW" altLang="zh-TW" sz="1600" b="1" i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1" name="Shape 154"/>
          <p:cNvSpPr txBox="1"/>
          <p:nvPr/>
        </p:nvSpPr>
        <p:spPr>
          <a:xfrm>
            <a:off x="7419047" y="1638334"/>
            <a:ext cx="2586233" cy="42444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defTabSz="1219170"/>
            <a:r>
              <a:rPr lang="zh-TW" altLang="en-US" sz="1600" b="1" kern="0">
                <a:solidFill>
                  <a:schemeClr val="bg1"/>
                </a:solidFill>
                <a:cs typeface="+mn-ea"/>
                <a:sym typeface="+mn-lt"/>
              </a:rPr>
              <a:t>分層前</a:t>
            </a:r>
            <a:endParaRPr lang="en-US" altLang="zh-TW" sz="1600" b="1" kern="0">
              <a:solidFill>
                <a:schemeClr val="bg1"/>
              </a:solidFill>
              <a:cs typeface="+mn-ea"/>
              <a:sym typeface="+mn-lt"/>
            </a:endParaRPr>
          </a:p>
          <a:p>
            <a:pPr defTabSz="1219170"/>
            <a:r>
              <a:rPr lang="zh-TW" altLang="en-US" sz="1200" b="1" kern="0">
                <a:solidFill>
                  <a:schemeClr val="bg1"/>
                </a:solidFill>
                <a:cs typeface="+mn-ea"/>
                <a:sym typeface="+mn-lt"/>
              </a:rPr>
              <a:t>頻繁存取資料效能未優化</a:t>
            </a:r>
          </a:p>
        </p:txBody>
      </p:sp>
      <p:sp>
        <p:nvSpPr>
          <p:cNvPr id="43" name="Shape 450">
            <a:extLst>
              <a:ext uri="{FF2B5EF4-FFF2-40B4-BE49-F238E27FC236}">
                <a16:creationId xmlns:a16="http://schemas.microsoft.com/office/drawing/2014/main" id="{1D55684F-C375-481B-AD54-005490393CDE}"/>
              </a:ext>
            </a:extLst>
          </p:cNvPr>
          <p:cNvSpPr/>
          <p:nvPr/>
        </p:nvSpPr>
        <p:spPr>
          <a:xfrm>
            <a:off x="6961228" y="5024488"/>
            <a:ext cx="464804" cy="465908"/>
          </a:xfrm>
          <a:prstGeom prst="ellipse">
            <a:avLst/>
          </a:prstGeom>
          <a:gradFill>
            <a:gsLst>
              <a:gs pos="0">
                <a:srgbClr val="3B75AA"/>
              </a:gs>
              <a:gs pos="100000">
                <a:srgbClr val="5487B5"/>
              </a:gs>
            </a:gsLst>
            <a:lin ang="0" scaled="0"/>
          </a:gradFill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TW" sz="3200" b="1" kern="0">
                <a:solidFill>
                  <a:srgbClr val="FFFFFF"/>
                </a:solidFill>
                <a:cs typeface="+mn-ea"/>
                <a:sym typeface="+mn-lt"/>
              </a:rPr>
              <a:t>3</a:t>
            </a:r>
            <a:endParaRPr sz="3200" b="1" kern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44" name="Shape 450">
            <a:extLst>
              <a:ext uri="{FF2B5EF4-FFF2-40B4-BE49-F238E27FC236}">
                <a16:creationId xmlns:a16="http://schemas.microsoft.com/office/drawing/2014/main" id="{0497F0BE-2DE1-47A2-924F-C9186A2C8D7B}"/>
              </a:ext>
            </a:extLst>
          </p:cNvPr>
          <p:cNvSpPr/>
          <p:nvPr/>
        </p:nvSpPr>
        <p:spPr>
          <a:xfrm>
            <a:off x="6906733" y="1641118"/>
            <a:ext cx="464804" cy="465908"/>
          </a:xfrm>
          <a:prstGeom prst="ellipse">
            <a:avLst/>
          </a:prstGeom>
          <a:gradFill>
            <a:gsLst>
              <a:gs pos="0">
                <a:srgbClr val="3B75AA"/>
              </a:gs>
              <a:gs pos="100000">
                <a:srgbClr val="5487B5"/>
              </a:gs>
            </a:gsLst>
            <a:lin ang="0" scaled="0"/>
          </a:gradFill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TW" sz="3200" b="1" kern="0">
                <a:solidFill>
                  <a:srgbClr val="FFFFFF"/>
                </a:solidFill>
                <a:cs typeface="+mn-ea"/>
                <a:sym typeface="+mn-lt"/>
              </a:rPr>
              <a:t>1</a:t>
            </a:r>
            <a:endParaRPr sz="3200" b="1" kern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45" name="Shape 450">
            <a:extLst>
              <a:ext uri="{FF2B5EF4-FFF2-40B4-BE49-F238E27FC236}">
                <a16:creationId xmlns:a16="http://schemas.microsoft.com/office/drawing/2014/main" id="{5E31F680-6CBF-4AD6-901B-A550A3976D54}"/>
              </a:ext>
            </a:extLst>
          </p:cNvPr>
          <p:cNvSpPr/>
          <p:nvPr/>
        </p:nvSpPr>
        <p:spPr>
          <a:xfrm>
            <a:off x="4607298" y="3021034"/>
            <a:ext cx="464804" cy="465908"/>
          </a:xfrm>
          <a:prstGeom prst="ellipse">
            <a:avLst/>
          </a:prstGeom>
          <a:gradFill>
            <a:gsLst>
              <a:gs pos="0">
                <a:srgbClr val="3B75AA"/>
              </a:gs>
              <a:gs pos="100000">
                <a:srgbClr val="5487B5"/>
              </a:gs>
            </a:gsLst>
            <a:lin ang="0" scaled="0"/>
          </a:gradFill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TW" sz="3200" b="1" kern="0">
                <a:solidFill>
                  <a:srgbClr val="FFFFFF"/>
                </a:solidFill>
                <a:cs typeface="+mn-ea"/>
                <a:sym typeface="+mn-lt"/>
              </a:rPr>
              <a:t>4</a:t>
            </a:r>
            <a:endParaRPr sz="3200" b="1" kern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46" name="Shape 450">
            <a:extLst>
              <a:ext uri="{FF2B5EF4-FFF2-40B4-BE49-F238E27FC236}">
                <a16:creationId xmlns:a16="http://schemas.microsoft.com/office/drawing/2014/main" id="{C26E5CE6-0E28-4385-A610-BD3299960129}"/>
              </a:ext>
            </a:extLst>
          </p:cNvPr>
          <p:cNvSpPr/>
          <p:nvPr/>
        </p:nvSpPr>
        <p:spPr>
          <a:xfrm>
            <a:off x="9581922" y="3048468"/>
            <a:ext cx="464804" cy="465908"/>
          </a:xfrm>
          <a:prstGeom prst="ellipse">
            <a:avLst/>
          </a:prstGeom>
          <a:gradFill>
            <a:gsLst>
              <a:gs pos="0">
                <a:srgbClr val="3B75AA"/>
              </a:gs>
              <a:gs pos="100000">
                <a:srgbClr val="5487B5"/>
              </a:gs>
            </a:gsLst>
            <a:lin ang="0" scaled="0"/>
          </a:gradFill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TW" sz="3200" b="1" kern="0">
                <a:solidFill>
                  <a:srgbClr val="FFFFFF"/>
                </a:solidFill>
                <a:cs typeface="+mn-ea"/>
                <a:sym typeface="+mn-lt"/>
              </a:rPr>
              <a:t>2</a:t>
            </a:r>
            <a:endParaRPr sz="3200" b="1" kern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47" name="矩形: 圓角 55">
            <a:extLst>
              <a:ext uri="{FF2B5EF4-FFF2-40B4-BE49-F238E27FC236}">
                <a16:creationId xmlns:a16="http://schemas.microsoft.com/office/drawing/2014/main" id="{5B66465E-FCC5-475A-9D77-EB7C14AC9018}"/>
              </a:ext>
            </a:extLst>
          </p:cNvPr>
          <p:cNvSpPr/>
          <p:nvPr/>
        </p:nvSpPr>
        <p:spPr>
          <a:xfrm>
            <a:off x="10148802" y="3008646"/>
            <a:ext cx="1392958" cy="478296"/>
          </a:xfrm>
          <a:prstGeom prst="roundRect">
            <a:avLst>
              <a:gd name="adj" fmla="val 7589"/>
            </a:avLst>
          </a:prstGeom>
          <a:gradFill flip="none" rotWithShape="1">
            <a:gsLst>
              <a:gs pos="0">
                <a:srgbClr val="4F83B2"/>
              </a:gs>
              <a:gs pos="51600">
                <a:srgbClr val="4F83B2"/>
              </a:gs>
              <a:gs pos="100000">
                <a:srgbClr val="3B75AA"/>
              </a:gs>
            </a:gsLst>
            <a:lin ang="2700000" scaled="1"/>
            <a:tileRect/>
          </a:gradFill>
          <a:ln w="12700">
            <a:noFill/>
          </a:ln>
          <a:effectLst>
            <a:outerShdw blurRad="431800" dist="215900" dir="414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endParaRPr lang="zh-TW" altLang="zh-TW" sz="1600" b="1" i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2" name="Shape 155"/>
          <p:cNvSpPr txBox="1"/>
          <p:nvPr/>
        </p:nvSpPr>
        <p:spPr>
          <a:xfrm>
            <a:off x="10287689" y="3080945"/>
            <a:ext cx="2135200" cy="357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defTabSz="1219170"/>
            <a:r>
              <a:rPr lang="zh-TW" altLang="en-US" sz="1600" b="1" kern="0">
                <a:solidFill>
                  <a:schemeClr val="bg1"/>
                </a:solidFill>
                <a:cs typeface="+mn-ea"/>
                <a:sym typeface="+mn-lt"/>
              </a:rPr>
              <a:t>開始分層</a:t>
            </a:r>
          </a:p>
        </p:txBody>
      </p:sp>
      <p:sp>
        <p:nvSpPr>
          <p:cNvPr id="48" name="矩形: 圓角 55">
            <a:extLst>
              <a:ext uri="{FF2B5EF4-FFF2-40B4-BE49-F238E27FC236}">
                <a16:creationId xmlns:a16="http://schemas.microsoft.com/office/drawing/2014/main" id="{FC002BB8-38B2-4CA5-B73E-54DB47EBA899}"/>
              </a:ext>
            </a:extLst>
          </p:cNvPr>
          <p:cNvSpPr/>
          <p:nvPr/>
        </p:nvSpPr>
        <p:spPr>
          <a:xfrm>
            <a:off x="7509842" y="5007446"/>
            <a:ext cx="1812954" cy="478296"/>
          </a:xfrm>
          <a:prstGeom prst="roundRect">
            <a:avLst>
              <a:gd name="adj" fmla="val 7589"/>
            </a:avLst>
          </a:prstGeom>
          <a:gradFill flip="none" rotWithShape="1">
            <a:gsLst>
              <a:gs pos="0">
                <a:srgbClr val="4F83B2"/>
              </a:gs>
              <a:gs pos="51600">
                <a:srgbClr val="4F83B2"/>
              </a:gs>
              <a:gs pos="100000">
                <a:srgbClr val="3B75AA"/>
              </a:gs>
            </a:gsLst>
            <a:lin ang="2700000" scaled="1"/>
            <a:tileRect/>
          </a:gradFill>
          <a:ln w="12700">
            <a:noFill/>
          </a:ln>
          <a:effectLst>
            <a:outerShdw blurRad="431800" dist="215900" dir="414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endParaRPr lang="zh-TW" altLang="zh-TW" sz="1600" b="1" i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3" name="Shape 156"/>
          <p:cNvSpPr txBox="1"/>
          <p:nvPr/>
        </p:nvSpPr>
        <p:spPr>
          <a:xfrm>
            <a:off x="7460934" y="4974404"/>
            <a:ext cx="2074203" cy="551484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defTabSz="1219170"/>
            <a:r>
              <a:rPr lang="zh-TW" altLang="en-US" sz="1600" b="1" kern="0">
                <a:solidFill>
                  <a:schemeClr val="bg1"/>
                </a:solidFill>
                <a:cs typeface="+mn-ea"/>
                <a:sym typeface="+mn-lt"/>
              </a:rPr>
              <a:t>分層後</a:t>
            </a:r>
            <a:endParaRPr lang="en-US" altLang="zh-TW" sz="1600" b="1" kern="0">
              <a:solidFill>
                <a:schemeClr val="bg1"/>
              </a:solidFill>
              <a:cs typeface="+mn-ea"/>
              <a:sym typeface="+mn-lt"/>
            </a:endParaRPr>
          </a:p>
          <a:p>
            <a:pPr defTabSz="1219170"/>
            <a:r>
              <a:rPr lang="zh-TW" altLang="en-US" sz="1200" b="1" kern="0">
                <a:solidFill>
                  <a:schemeClr val="bg1"/>
                </a:solidFill>
                <a:cs typeface="+mn-ea"/>
                <a:sym typeface="+mn-lt"/>
              </a:rPr>
              <a:t>頻繁存取資料效能已優化</a:t>
            </a:r>
          </a:p>
        </p:txBody>
      </p:sp>
      <p:sp>
        <p:nvSpPr>
          <p:cNvPr id="49" name="矩形: 圓角 55">
            <a:extLst>
              <a:ext uri="{FF2B5EF4-FFF2-40B4-BE49-F238E27FC236}">
                <a16:creationId xmlns:a16="http://schemas.microsoft.com/office/drawing/2014/main" id="{7E1CCEBF-9CDE-4E60-AF3C-869EB07DBFE4}"/>
              </a:ext>
            </a:extLst>
          </p:cNvPr>
          <p:cNvSpPr/>
          <p:nvPr/>
        </p:nvSpPr>
        <p:spPr>
          <a:xfrm>
            <a:off x="5152347" y="2995196"/>
            <a:ext cx="1754386" cy="478296"/>
          </a:xfrm>
          <a:prstGeom prst="roundRect">
            <a:avLst>
              <a:gd name="adj" fmla="val 7589"/>
            </a:avLst>
          </a:prstGeom>
          <a:gradFill flip="none" rotWithShape="1">
            <a:gsLst>
              <a:gs pos="0">
                <a:srgbClr val="4F83B2"/>
              </a:gs>
              <a:gs pos="51600">
                <a:srgbClr val="4F83B2"/>
              </a:gs>
              <a:gs pos="100000">
                <a:srgbClr val="3B75AA"/>
              </a:gs>
            </a:gsLst>
            <a:lin ang="2700000" scaled="1"/>
            <a:tileRect/>
          </a:gradFill>
          <a:ln w="12700">
            <a:noFill/>
          </a:ln>
          <a:effectLst>
            <a:outerShdw blurRad="431800" dist="215900" dir="414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endParaRPr lang="zh-TW" altLang="zh-TW" sz="1600" b="1" i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0" name="Shape 153"/>
          <p:cNvSpPr txBox="1"/>
          <p:nvPr/>
        </p:nvSpPr>
        <p:spPr>
          <a:xfrm>
            <a:off x="5085140" y="3006194"/>
            <a:ext cx="1888800" cy="483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defTabSz="1219170"/>
            <a:r>
              <a:rPr lang="zh-TW" altLang="en-US" sz="1600" b="1" kern="0">
                <a:solidFill>
                  <a:schemeClr val="bg1"/>
                </a:solidFill>
                <a:cs typeface="+mn-ea"/>
                <a:sym typeface="+mn-lt"/>
              </a:rPr>
              <a:t>資料存取行為改變</a:t>
            </a:r>
          </a:p>
        </p:txBody>
      </p:sp>
      <p:sp>
        <p:nvSpPr>
          <p:cNvPr id="2" name="橢圓 1">
            <a:extLst>
              <a:ext uri="{FF2B5EF4-FFF2-40B4-BE49-F238E27FC236}">
                <a16:creationId xmlns:a16="http://schemas.microsoft.com/office/drawing/2014/main" id="{DCCDA994-85CF-4FA6-8B8C-A431C1AFBC2F}"/>
              </a:ext>
            </a:extLst>
          </p:cNvPr>
          <p:cNvSpPr/>
          <p:nvPr/>
        </p:nvSpPr>
        <p:spPr>
          <a:xfrm>
            <a:off x="7492908" y="3473492"/>
            <a:ext cx="1080518" cy="1080518"/>
          </a:xfrm>
          <a:prstGeom prst="ellipse">
            <a:avLst/>
          </a:prstGeom>
          <a:gradFill>
            <a:gsLst>
              <a:gs pos="0">
                <a:srgbClr val="4C546C">
                  <a:alpha val="44000"/>
                </a:srgbClr>
              </a:gs>
              <a:gs pos="52000">
                <a:srgbClr val="3A3F51"/>
              </a:gs>
              <a:gs pos="100000">
                <a:srgbClr val="4C546C">
                  <a:alpha val="73000"/>
                </a:srgbClr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4" name="Shape 157"/>
          <p:cNvSpPr txBox="1"/>
          <p:nvPr/>
        </p:nvSpPr>
        <p:spPr>
          <a:xfrm>
            <a:off x="6961228" y="3737212"/>
            <a:ext cx="2135200" cy="5856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0" tIns="121900" rIns="121900" bIns="121900" anchor="ctr" anchorCtr="0">
            <a:noAutofit/>
          </a:bodyPr>
          <a:lstStyle/>
          <a:p>
            <a:pPr algn="ctr" defTabSz="1219170"/>
            <a:r>
              <a:rPr lang="en-US" altLang="zh-TW" sz="3200" b="1" kern="0" err="1">
                <a:solidFill>
                  <a:schemeClr val="bg1"/>
                </a:solidFill>
                <a:cs typeface="+mn-ea"/>
                <a:sym typeface="+mn-lt"/>
              </a:rPr>
              <a:t>Qtier</a:t>
            </a:r>
            <a:r>
              <a:rPr lang="zh-TW" altLang="en-US" sz="3200" kern="0">
                <a:solidFill>
                  <a:schemeClr val="bg1"/>
                </a:solidFill>
                <a:cs typeface="+mn-ea"/>
                <a:sym typeface="+mn-lt"/>
              </a:rPr>
              <a:t> </a:t>
            </a:r>
            <a:endParaRPr lang="en-US" altLang="zh-TW" sz="3200" kern="0">
              <a:solidFill>
                <a:schemeClr val="bg1"/>
              </a:solidFill>
              <a:cs typeface="+mn-ea"/>
              <a:sym typeface="+mn-lt"/>
            </a:endParaRPr>
          </a:p>
          <a:p>
            <a:pPr algn="ctr" defTabSz="1219170"/>
            <a:r>
              <a:rPr lang="zh-TW" altLang="en-US" sz="2133" b="1" kern="0">
                <a:solidFill>
                  <a:schemeClr val="bg1"/>
                </a:solidFill>
                <a:cs typeface="+mn-ea"/>
                <a:sym typeface="+mn-lt"/>
              </a:rPr>
              <a:t>引擎</a:t>
            </a:r>
          </a:p>
        </p:txBody>
      </p:sp>
    </p:spTree>
    <p:extLst>
      <p:ext uri="{BB962C8B-B14F-4D97-AF65-F5344CB8AC3E}">
        <p14:creationId xmlns:p14="http://schemas.microsoft.com/office/powerpoint/2010/main" val="31775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15DAC-5412-9E4B-B425-3A422A158EA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>
            <a:noAutofit/>
          </a:bodyPr>
          <a:lstStyle/>
          <a:p>
            <a:pPr algn="ctr">
              <a:lnSpc>
                <a:spcPts val="4533"/>
              </a:lnSpc>
            </a:pPr>
            <a:r>
              <a:rPr lang="en-US" sz="45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QTS 5.0 + Linux </a:t>
            </a:r>
            <a:r>
              <a:rPr lang="zh-TW" altLang="en-US" sz="45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核心</a:t>
            </a:r>
            <a:r>
              <a:rPr lang="en-US" altLang="ja-JP" sz="45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5</a:t>
            </a:r>
            <a:r>
              <a:rPr lang="en-US" sz="45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.10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A7C1C2-4914-4D49-8829-EB3980042B45}"/>
              </a:ext>
            </a:extLst>
          </p:cNvPr>
          <p:cNvSpPr/>
          <p:nvPr/>
        </p:nvSpPr>
        <p:spPr>
          <a:xfrm>
            <a:off x="876790" y="1579720"/>
            <a:ext cx="10515599" cy="1354217"/>
          </a:xfrm>
          <a:prstGeom prst="rect">
            <a:avLst/>
          </a:prstGeom>
        </p:spPr>
        <p:txBody>
          <a:bodyPr wrap="square" lIns="121920" tIns="60960" rIns="121920" bIns="60960" anchor="t">
            <a:spAutoFit/>
          </a:bodyPr>
          <a:lstStyle/>
          <a:p>
            <a:pPr>
              <a:lnSpc>
                <a:spcPts val="3200"/>
              </a:lnSpc>
              <a:buClr>
                <a:srgbClr val="FFCC99"/>
              </a:buClr>
              <a:buSzPct val="70000"/>
            </a:pPr>
            <a:r>
              <a:rPr lang="zh-TW" altLang="en-US" sz="2267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為了提供最好的效能</a:t>
            </a:r>
            <a:r>
              <a:rPr lang="en-US" sz="2267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, </a:t>
            </a:r>
            <a:r>
              <a:rPr lang="en-US" altLang="ja-JP" sz="2267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TS-x64eU</a:t>
            </a:r>
            <a:r>
              <a:rPr lang="zh-TW" altLang="en-US" sz="2267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 搭載</a:t>
            </a:r>
            <a:r>
              <a:rPr lang="ja-JP" altLang="en-US" sz="2267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 QTS </a:t>
            </a:r>
            <a:r>
              <a:rPr lang="en-US" altLang="ja-JP" sz="2267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5</a:t>
            </a:r>
            <a:r>
              <a:rPr lang="ja-JP" altLang="en-US" sz="2267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.0</a:t>
            </a:r>
            <a:r>
              <a:rPr lang="en-US" altLang="ja-JP" sz="2267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, </a:t>
            </a:r>
            <a:r>
              <a:rPr lang="zh-TW" altLang="en-US" sz="2267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並使用新的</a:t>
            </a:r>
            <a:r>
              <a:rPr lang="en-US" altLang="ja-JP" sz="2267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ja-JP" altLang="en-US" sz="2267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Linux </a:t>
            </a:r>
            <a:r>
              <a:rPr lang="zh-TW" altLang="en-US" sz="2267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核心 </a:t>
            </a:r>
            <a:r>
              <a:rPr lang="en-US" altLang="zh-TW" sz="2267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5</a:t>
            </a:r>
            <a:r>
              <a:rPr lang="en-US" sz="2267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.10</a:t>
            </a:r>
            <a:r>
              <a:rPr lang="zh-TW" altLang="en-US" sz="2267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以 發揮</a:t>
            </a:r>
            <a:r>
              <a:rPr lang="en-US" altLang="ja-JP" sz="2267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Intel</a:t>
            </a:r>
            <a:r>
              <a:rPr lang="en-US" altLang="zh-TW" sz="2267" baseline="300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®</a:t>
            </a:r>
            <a:r>
              <a:rPr lang="en-US" altLang="zh-TW" sz="2267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 Celeron</a:t>
            </a:r>
            <a:r>
              <a:rPr lang="en-US" altLang="zh-TW" sz="2267" baseline="300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®</a:t>
            </a:r>
            <a:r>
              <a:rPr lang="en-US" altLang="zh-TW" sz="2267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 N5105/N5095</a:t>
            </a:r>
            <a:r>
              <a:rPr lang="zh-TW" altLang="en-US" sz="2267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潛力</a:t>
            </a:r>
            <a:r>
              <a:rPr lang="en-US" altLang="zh-TW" sz="2267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. QTS 5.0 </a:t>
            </a:r>
            <a:r>
              <a:rPr lang="zh-TW" altLang="en-US" sz="2267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最佳化整體系統效能及 </a:t>
            </a:r>
            <a:r>
              <a:rPr lang="en-US" altLang="zh-TW" sz="2267" err="1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NVMe</a:t>
            </a:r>
            <a:r>
              <a:rPr lang="en-US" altLang="zh-TW" sz="2267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 SSD over-provisioning &amp;</a:t>
            </a:r>
            <a:r>
              <a:rPr lang="en-US" altLang="zh-CN" sz="2267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zh-TW" altLang="en-US" sz="2267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快取效能以增強</a:t>
            </a:r>
            <a:r>
              <a:rPr lang="en-US" altLang="ja-JP" sz="2267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TS-x64eU </a:t>
            </a:r>
            <a:r>
              <a:rPr lang="zh-TW" altLang="en-US" sz="2267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的多功能</a:t>
            </a:r>
            <a:endParaRPr lang="en-US" sz="2267">
              <a:solidFill>
                <a:schemeClr val="bg2">
                  <a:lumMod val="1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TextBox 22">
            <a:extLst>
              <a:ext uri="{FF2B5EF4-FFF2-40B4-BE49-F238E27FC236}">
                <a16:creationId xmlns:a16="http://schemas.microsoft.com/office/drawing/2014/main" id="{961C41D6-76BE-4EA8-A647-4962DA79CC9A}"/>
              </a:ext>
            </a:extLst>
          </p:cNvPr>
          <p:cNvSpPr txBox="1"/>
          <p:nvPr/>
        </p:nvSpPr>
        <p:spPr>
          <a:xfrm>
            <a:off x="2481452" y="5651220"/>
            <a:ext cx="2049744" cy="779684"/>
          </a:xfrm>
          <a:prstGeom prst="rect">
            <a:avLst/>
          </a:prstGeom>
          <a:noFill/>
        </p:spPr>
        <p:txBody>
          <a:bodyPr wrap="square" lIns="162544" tIns="81272" rIns="162544" bIns="81272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en-US" altLang="zh-TW" sz="4267" b="1">
                <a:solidFill>
                  <a:srgbClr val="D26604"/>
                </a:solidFill>
                <a:cs typeface="+mn-ea"/>
                <a:sym typeface="+mn-lt"/>
              </a:rPr>
              <a:t>2.9</a:t>
            </a:r>
            <a:r>
              <a:rPr lang="en-US" altLang="zh-TW" sz="2400" b="1">
                <a:solidFill>
                  <a:srgbClr val="D26604"/>
                </a:solidFill>
                <a:cs typeface="+mn-ea"/>
                <a:sym typeface="+mn-lt"/>
              </a:rPr>
              <a:t>GHz</a:t>
            </a:r>
          </a:p>
          <a:p>
            <a:pPr>
              <a:lnSpc>
                <a:spcPts val="2400"/>
              </a:lnSpc>
              <a:defRPr/>
            </a:pPr>
            <a:r>
              <a:rPr lang="en-US" sz="2400">
                <a:cs typeface="+mn-ea"/>
                <a:sym typeface="+mn-lt"/>
              </a:rPr>
              <a:t>Burst</a:t>
            </a:r>
          </a:p>
        </p:txBody>
      </p:sp>
      <p:sp>
        <p:nvSpPr>
          <p:cNvPr id="15" name="TextBox 22">
            <a:extLst>
              <a:ext uri="{FF2B5EF4-FFF2-40B4-BE49-F238E27FC236}">
                <a16:creationId xmlns:a16="http://schemas.microsoft.com/office/drawing/2014/main" id="{246773B6-6A08-4978-9E2C-CEB53F247F16}"/>
              </a:ext>
            </a:extLst>
          </p:cNvPr>
          <p:cNvSpPr txBox="1"/>
          <p:nvPr/>
        </p:nvSpPr>
        <p:spPr>
          <a:xfrm>
            <a:off x="595408" y="4507238"/>
            <a:ext cx="3978209" cy="779684"/>
          </a:xfrm>
          <a:prstGeom prst="rect">
            <a:avLst/>
          </a:prstGeom>
          <a:noFill/>
        </p:spPr>
        <p:txBody>
          <a:bodyPr wrap="square" lIns="162544" tIns="81272" rIns="162544" bIns="81272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en-US" altLang="zh-TW" sz="4267" b="1">
                <a:solidFill>
                  <a:srgbClr val="D26604"/>
                </a:solidFill>
                <a:cs typeface="+mn-ea"/>
                <a:sym typeface="+mn-lt"/>
              </a:rPr>
              <a:t>N5105/ N5095</a:t>
            </a:r>
          </a:p>
          <a:p>
            <a:pPr>
              <a:lnSpc>
                <a:spcPts val="2400"/>
              </a:lnSpc>
              <a:defRPr/>
            </a:pPr>
            <a:r>
              <a:rPr lang="en-US" sz="2400">
                <a:cs typeface="+mn-ea"/>
                <a:sym typeface="+mn-lt"/>
              </a:rPr>
              <a:t>Jasper Lake </a:t>
            </a:r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id="{1EF6B803-0245-4D25-9EFD-52B8096E180E}"/>
              </a:ext>
            </a:extLst>
          </p:cNvPr>
          <p:cNvSpPr txBox="1"/>
          <p:nvPr/>
        </p:nvSpPr>
        <p:spPr>
          <a:xfrm>
            <a:off x="8213412" y="4698926"/>
            <a:ext cx="2049744" cy="779684"/>
          </a:xfrm>
          <a:prstGeom prst="rect">
            <a:avLst/>
          </a:prstGeom>
          <a:noFill/>
        </p:spPr>
        <p:txBody>
          <a:bodyPr wrap="square" lIns="162544" tIns="81272" rIns="162544" bIns="81272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en-US" altLang="zh-TW" sz="4267" b="1">
                <a:solidFill>
                  <a:srgbClr val="D26604"/>
                </a:solidFill>
                <a:cs typeface="+mn-ea"/>
                <a:sym typeface="+mn-lt"/>
              </a:rPr>
              <a:t>4</a:t>
            </a:r>
            <a:r>
              <a:rPr lang="en-US" altLang="zh-TW" sz="2400" b="1">
                <a:solidFill>
                  <a:srgbClr val="D26604"/>
                </a:solidFill>
                <a:cs typeface="+mn-ea"/>
                <a:sym typeface="+mn-lt"/>
              </a:rPr>
              <a:t>-c</a:t>
            </a:r>
            <a:r>
              <a:rPr lang="en-US" altLang="zh-CN" sz="2400" b="1">
                <a:solidFill>
                  <a:srgbClr val="D26604"/>
                </a:solidFill>
                <a:cs typeface="+mn-ea"/>
                <a:sym typeface="+mn-lt"/>
              </a:rPr>
              <a:t>ore</a:t>
            </a:r>
            <a:endParaRPr lang="en-US" altLang="zh-TW" sz="2400" b="1">
              <a:solidFill>
                <a:srgbClr val="D26604"/>
              </a:solidFill>
              <a:cs typeface="+mn-ea"/>
              <a:sym typeface="+mn-lt"/>
            </a:endParaRPr>
          </a:p>
          <a:p>
            <a:pPr>
              <a:lnSpc>
                <a:spcPts val="2400"/>
              </a:lnSpc>
              <a:defRPr/>
            </a:pPr>
            <a:r>
              <a:rPr lang="en-US" sz="2400">
                <a:cs typeface="+mn-ea"/>
                <a:sym typeface="+mn-lt"/>
              </a:rPr>
              <a:t>4-thread</a:t>
            </a:r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00527197-9706-4934-BED3-64994CC823CE}"/>
              </a:ext>
            </a:extLst>
          </p:cNvPr>
          <p:cNvSpPr txBox="1"/>
          <p:nvPr/>
        </p:nvSpPr>
        <p:spPr>
          <a:xfrm>
            <a:off x="595408" y="3252266"/>
            <a:ext cx="4209161" cy="779684"/>
          </a:xfrm>
          <a:prstGeom prst="rect">
            <a:avLst/>
          </a:prstGeom>
          <a:noFill/>
        </p:spPr>
        <p:txBody>
          <a:bodyPr wrap="square" lIns="162544" tIns="81272" rIns="162544" bIns="81272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en-US" altLang="zh-TW" sz="4267" b="1">
                <a:solidFill>
                  <a:srgbClr val="D26604"/>
                </a:solidFill>
                <a:cs typeface="+mn-ea"/>
                <a:sym typeface="+mn-lt"/>
              </a:rPr>
              <a:t>AES-NI </a:t>
            </a:r>
            <a:r>
              <a:rPr lang="en-US" altLang="zh-CN" sz="2400" b="1">
                <a:solidFill>
                  <a:srgbClr val="D26604"/>
                </a:solidFill>
                <a:cs typeface="+mn-ea"/>
                <a:sym typeface="+mn-lt"/>
              </a:rPr>
              <a:t>encryption</a:t>
            </a:r>
            <a:endParaRPr lang="en-US" altLang="zh-TW" sz="2400" b="1">
              <a:solidFill>
                <a:srgbClr val="D26604"/>
              </a:solidFill>
              <a:cs typeface="+mn-ea"/>
              <a:sym typeface="+mn-lt"/>
            </a:endParaRPr>
          </a:p>
          <a:p>
            <a:pPr>
              <a:lnSpc>
                <a:spcPts val="2400"/>
              </a:lnSpc>
              <a:defRPr/>
            </a:pPr>
            <a:r>
              <a:rPr lang="en-US" altLang="zh-CN" sz="2400">
                <a:cs typeface="+mn-ea"/>
                <a:sym typeface="+mn-lt"/>
              </a:rPr>
              <a:t>Volume &amp; folder support</a:t>
            </a:r>
            <a:endParaRPr lang="en-US" sz="2400">
              <a:cs typeface="+mn-ea"/>
              <a:sym typeface="+mn-lt"/>
            </a:endParaRPr>
          </a:p>
        </p:txBody>
      </p:sp>
      <p:sp>
        <p:nvSpPr>
          <p:cNvPr id="18" name="TextBox 22">
            <a:extLst>
              <a:ext uri="{FF2B5EF4-FFF2-40B4-BE49-F238E27FC236}">
                <a16:creationId xmlns:a16="http://schemas.microsoft.com/office/drawing/2014/main" id="{1E4662C3-2295-4B54-B021-BA3D53003FD3}"/>
              </a:ext>
            </a:extLst>
          </p:cNvPr>
          <p:cNvSpPr txBox="1"/>
          <p:nvPr/>
        </p:nvSpPr>
        <p:spPr>
          <a:xfrm>
            <a:off x="7768703" y="3336299"/>
            <a:ext cx="4585251" cy="779684"/>
          </a:xfrm>
          <a:prstGeom prst="rect">
            <a:avLst/>
          </a:prstGeom>
          <a:noFill/>
        </p:spPr>
        <p:txBody>
          <a:bodyPr wrap="square" lIns="162544" tIns="81272" rIns="162544" bIns="81272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en-US" altLang="zh-TW" sz="4267" b="1">
                <a:solidFill>
                  <a:srgbClr val="D26604"/>
                </a:solidFill>
                <a:cs typeface="+mn-ea"/>
                <a:sym typeface="+mn-lt"/>
              </a:rPr>
              <a:t>GPU </a:t>
            </a:r>
            <a:r>
              <a:rPr lang="en-US" altLang="zh-CN" sz="2400" b="1">
                <a:solidFill>
                  <a:srgbClr val="D26604"/>
                </a:solidFill>
                <a:cs typeface="+mn-ea"/>
                <a:sym typeface="+mn-lt"/>
              </a:rPr>
              <a:t>up to 800 MHz</a:t>
            </a:r>
            <a:endParaRPr lang="en-US" altLang="zh-TW" sz="2400" b="1">
              <a:solidFill>
                <a:srgbClr val="D26604"/>
              </a:solidFill>
              <a:cs typeface="+mn-ea"/>
              <a:sym typeface="+mn-lt"/>
            </a:endParaRPr>
          </a:p>
          <a:p>
            <a:pPr>
              <a:lnSpc>
                <a:spcPts val="2400"/>
              </a:lnSpc>
              <a:defRPr/>
            </a:pPr>
            <a:r>
              <a:rPr lang="en-US" altLang="zh-CN" sz="2400">
                <a:cs typeface="+mn-ea"/>
                <a:sym typeface="+mn-lt"/>
              </a:rPr>
              <a:t>UHD Graphics </a:t>
            </a:r>
            <a:endParaRPr lang="en-US" sz="2400">
              <a:cs typeface="+mn-ea"/>
              <a:sym typeface="+mn-lt"/>
            </a:endParaRPr>
          </a:p>
        </p:txBody>
      </p:sp>
      <p:pic>
        <p:nvPicPr>
          <p:cNvPr id="19" name="圖形 18">
            <a:extLst>
              <a:ext uri="{FF2B5EF4-FFF2-40B4-BE49-F238E27FC236}">
                <a16:creationId xmlns:a16="http://schemas.microsoft.com/office/drawing/2014/main" id="{D7E4DB6C-5660-493B-A84A-7BC607B8B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17283" y="4359564"/>
            <a:ext cx="1789453" cy="178945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4296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標題 62"/>
          <p:cNvSpPr>
            <a:spLocks noGrp="1"/>
          </p:cNvSpPr>
          <p:nvPr>
            <p:ph type="title"/>
          </p:nvPr>
        </p:nvSpPr>
        <p:spPr>
          <a:xfrm>
            <a:off x="784561" y="90641"/>
            <a:ext cx="10409061" cy="1378562"/>
          </a:xfrm>
        </p:spPr>
        <p:txBody>
          <a:bodyPr>
            <a:noAutofit/>
          </a:bodyPr>
          <a:lstStyle/>
          <a:p>
            <a:pPr>
              <a:lnSpc>
                <a:spcPts val="4500"/>
              </a:lnSpc>
            </a:pPr>
            <a:r>
              <a:rPr kumimoji="1" lang="zh-CN" altLang="en-US" sz="3600">
                <a:latin typeface="+mn-lt"/>
                <a:ea typeface="+mn-ea"/>
                <a:cs typeface="+mn-ea"/>
                <a:sym typeface="+mn-lt"/>
              </a:rPr>
              <a:t>馬上有感！相較</a:t>
            </a:r>
            <a:r>
              <a:rPr kumimoji="1" lang="en-US" altLang="zh-CN" sz="3600">
                <a:latin typeface="+mn-lt"/>
                <a:ea typeface="+mn-ea"/>
                <a:cs typeface="+mn-ea"/>
                <a:sym typeface="+mn-lt"/>
              </a:rPr>
              <a:t> 1GbE NAS</a:t>
            </a:r>
            <a:r>
              <a:rPr kumimoji="1" lang="zh-CN" altLang="en-US" sz="3600">
                <a:latin typeface="+mn-lt"/>
                <a:ea typeface="+mn-ea"/>
                <a:cs typeface="+mn-ea"/>
                <a:sym typeface="+mn-lt"/>
              </a:rPr>
              <a:t>，</a:t>
            </a:r>
            <a:r>
              <a:rPr kumimoji="1" lang="en-US" altLang="zh-TW" sz="3600">
                <a:latin typeface="+mn-lt"/>
                <a:ea typeface="+mn-ea"/>
                <a:cs typeface="+mn-ea"/>
                <a:sym typeface="+mn-lt"/>
              </a:rPr>
              <a:t>2.5 GbE</a:t>
            </a:r>
            <a:r>
              <a:rPr kumimoji="1" lang="zh-TW" altLang="en-US" sz="3600">
                <a:latin typeface="+mn-lt"/>
                <a:ea typeface="+mn-ea"/>
                <a:cs typeface="+mn-ea"/>
                <a:sym typeface="+mn-lt"/>
              </a:rPr>
              <a:t> 大水管幫助</a:t>
            </a:r>
            <a:br>
              <a:rPr kumimoji="1" lang="en-US" altLang="zh-TW" sz="3600">
                <a:latin typeface="+mn-lt"/>
                <a:ea typeface="+mn-ea"/>
                <a:cs typeface="+mn-ea"/>
                <a:sym typeface="+mn-lt"/>
              </a:rPr>
            </a:br>
            <a:r>
              <a:rPr kumimoji="1" lang="zh-CN" altLang="en-US" sz="3600">
                <a:latin typeface="+mn-lt"/>
                <a:ea typeface="+mn-ea"/>
                <a:cs typeface="+mn-ea"/>
                <a:sym typeface="+mn-lt"/>
              </a:rPr>
              <a:t>單台伺服器更快速處理大檔案傳輸</a:t>
            </a:r>
            <a:endParaRPr lang="en-US" altLang="zh-TW" sz="360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46" name="Google Shape;1112;gc428d55399_0_337">
            <a:extLst>
              <a:ext uri="{FF2B5EF4-FFF2-40B4-BE49-F238E27FC236}">
                <a16:creationId xmlns:a16="http://schemas.microsoft.com/office/drawing/2014/main" id="{1AD35ECD-9E3E-4897-AB9E-49354B0A0633}"/>
              </a:ext>
            </a:extLst>
          </p:cNvPr>
          <p:cNvGrpSpPr/>
          <p:nvPr/>
        </p:nvGrpSpPr>
        <p:grpSpPr>
          <a:xfrm>
            <a:off x="712558" y="1813716"/>
            <a:ext cx="5973239" cy="4264116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48" name="Google Shape;1114;gc428d55399_0_337">
              <a:extLst>
                <a:ext uri="{FF2B5EF4-FFF2-40B4-BE49-F238E27FC236}">
                  <a16:creationId xmlns:a16="http://schemas.microsoft.com/office/drawing/2014/main" id="{7748EC03-1857-44E4-8488-A3E40AADF709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Google Shape;1113;gc428d55399_0_337">
              <a:extLst>
                <a:ext uri="{FF2B5EF4-FFF2-40B4-BE49-F238E27FC236}">
                  <a16:creationId xmlns:a16="http://schemas.microsoft.com/office/drawing/2014/main" id="{3F272BD2-4BC8-4BD3-9319-4EEB02ABA9EE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49" name="Google Shape;1115;gc428d55399_0_337">
            <a:extLst>
              <a:ext uri="{FF2B5EF4-FFF2-40B4-BE49-F238E27FC236}">
                <a16:creationId xmlns:a16="http://schemas.microsoft.com/office/drawing/2014/main" id="{B4581A65-2615-4562-93CC-7BE616C50B15}"/>
              </a:ext>
            </a:extLst>
          </p:cNvPr>
          <p:cNvCxnSpPr>
            <a:cxnSpLocks/>
          </p:cNvCxnSpPr>
          <p:nvPr/>
        </p:nvCxnSpPr>
        <p:spPr>
          <a:xfrm>
            <a:off x="1141581" y="2747083"/>
            <a:ext cx="4465063" cy="0"/>
          </a:xfrm>
          <a:prstGeom prst="straightConnector1">
            <a:avLst/>
          </a:prstGeom>
          <a:noFill/>
          <a:ln w="25400" cap="flat" cmpd="sng">
            <a:gradFill>
              <a:gsLst>
                <a:gs pos="0">
                  <a:srgbClr val="00B0F0"/>
                </a:gs>
                <a:gs pos="100000">
                  <a:srgbClr val="201DFD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DE9D1143-593F-4157-8794-27A028640670}"/>
              </a:ext>
            </a:extLst>
          </p:cNvPr>
          <p:cNvSpPr txBox="1"/>
          <p:nvPr/>
        </p:nvSpPr>
        <p:spPr>
          <a:xfrm>
            <a:off x="1228997" y="1953934"/>
            <a:ext cx="43565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200" b="1">
                <a:cs typeface="+mn-ea"/>
                <a:sym typeface="+mn-lt"/>
              </a:rPr>
              <a:t>1 x 2.5GbE Windows </a:t>
            </a:r>
            <a:r>
              <a:rPr lang="zh-TW" altLang="en-US" sz="2200" b="1">
                <a:cs typeface="+mn-ea"/>
                <a:sym typeface="+mn-lt"/>
              </a:rPr>
              <a:t>檔案拖拉</a:t>
            </a:r>
          </a:p>
        </p:txBody>
      </p:sp>
      <p:graphicFrame>
        <p:nvGraphicFramePr>
          <p:cNvPr id="52" name="圖表 51">
            <a:extLst>
              <a:ext uri="{FF2B5EF4-FFF2-40B4-BE49-F238E27FC236}">
                <a16:creationId xmlns:a16="http://schemas.microsoft.com/office/drawing/2014/main" id="{797481B0-6969-45E5-85B6-7FA6D8CBA2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9662546"/>
              </p:ext>
            </p:extLst>
          </p:nvPr>
        </p:nvGraphicFramePr>
        <p:xfrm>
          <a:off x="864406" y="2983735"/>
          <a:ext cx="4721095" cy="2871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3" name="矩形 52">
            <a:extLst>
              <a:ext uri="{FF2B5EF4-FFF2-40B4-BE49-F238E27FC236}">
                <a16:creationId xmlns:a16="http://schemas.microsoft.com/office/drawing/2014/main" id="{FCFA8999-2D6A-4CEF-8927-1C8BAAA0B6B9}"/>
              </a:ext>
            </a:extLst>
          </p:cNvPr>
          <p:cNvSpPr/>
          <p:nvPr/>
        </p:nvSpPr>
        <p:spPr>
          <a:xfrm>
            <a:off x="2167536" y="3202685"/>
            <a:ext cx="8499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200" b="1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251</a:t>
            </a: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 MB/s</a:t>
            </a:r>
            <a:endParaRPr kumimoji="0" lang="zh-TW" altLang="en-US" sz="12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C71A7B35-BF9C-4ED4-98F4-C5617BBC132E}"/>
              </a:ext>
            </a:extLst>
          </p:cNvPr>
          <p:cNvSpPr/>
          <p:nvPr/>
        </p:nvSpPr>
        <p:spPr>
          <a:xfrm>
            <a:off x="4048077" y="2947953"/>
            <a:ext cx="8499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200" b="1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271</a:t>
            </a: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 MB/s</a:t>
            </a:r>
            <a:endParaRPr kumimoji="0" lang="zh-TW" altLang="en-US" sz="12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94" name="Google Shape;1112;gc428d55399_0_337">
            <a:extLst>
              <a:ext uri="{FF2B5EF4-FFF2-40B4-BE49-F238E27FC236}">
                <a16:creationId xmlns:a16="http://schemas.microsoft.com/office/drawing/2014/main" id="{9B8288F2-D9F9-427F-86AD-330B2F5DE372}"/>
              </a:ext>
            </a:extLst>
          </p:cNvPr>
          <p:cNvGrpSpPr/>
          <p:nvPr/>
        </p:nvGrpSpPr>
        <p:grpSpPr>
          <a:xfrm>
            <a:off x="6201120" y="1813289"/>
            <a:ext cx="5973239" cy="4264116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95" name="Google Shape;1114;gc428d55399_0_337">
              <a:extLst>
                <a:ext uri="{FF2B5EF4-FFF2-40B4-BE49-F238E27FC236}">
                  <a16:creationId xmlns:a16="http://schemas.microsoft.com/office/drawing/2014/main" id="{8C1BF75C-1CB5-41A5-B01C-45484CA98281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" name="Google Shape;1113;gc428d55399_0_337">
              <a:extLst>
                <a:ext uri="{FF2B5EF4-FFF2-40B4-BE49-F238E27FC236}">
                  <a16:creationId xmlns:a16="http://schemas.microsoft.com/office/drawing/2014/main" id="{4234D346-FA6C-4E02-94D8-8A82ACEC4A4E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97" name="Google Shape;1115;gc428d55399_0_337">
            <a:extLst>
              <a:ext uri="{FF2B5EF4-FFF2-40B4-BE49-F238E27FC236}">
                <a16:creationId xmlns:a16="http://schemas.microsoft.com/office/drawing/2014/main" id="{74DF90DE-D89D-4332-BECE-25A59D5E7106}"/>
              </a:ext>
            </a:extLst>
          </p:cNvPr>
          <p:cNvCxnSpPr>
            <a:cxnSpLocks/>
          </p:cNvCxnSpPr>
          <p:nvPr/>
        </p:nvCxnSpPr>
        <p:spPr>
          <a:xfrm>
            <a:off x="6630143" y="2746656"/>
            <a:ext cx="4465063" cy="0"/>
          </a:xfrm>
          <a:prstGeom prst="straightConnector1">
            <a:avLst/>
          </a:prstGeom>
          <a:noFill/>
          <a:ln w="25400" cap="flat" cmpd="sng">
            <a:gradFill>
              <a:gsLst>
                <a:gs pos="0">
                  <a:srgbClr val="00B0F0"/>
                </a:gs>
                <a:gs pos="100000">
                  <a:srgbClr val="201DFD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8" name="文字方塊 97">
            <a:extLst>
              <a:ext uri="{FF2B5EF4-FFF2-40B4-BE49-F238E27FC236}">
                <a16:creationId xmlns:a16="http://schemas.microsoft.com/office/drawing/2014/main" id="{C79E3AB8-FD2B-4629-BD90-F8B40101B6D0}"/>
              </a:ext>
            </a:extLst>
          </p:cNvPr>
          <p:cNvSpPr txBox="1"/>
          <p:nvPr/>
        </p:nvSpPr>
        <p:spPr>
          <a:xfrm>
            <a:off x="6717559" y="1875522"/>
            <a:ext cx="43565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200" b="1">
                <a:cs typeface="+mn-ea"/>
                <a:sym typeface="+mn-lt"/>
              </a:rPr>
              <a:t>1 x 2.5GbE Windows </a:t>
            </a:r>
            <a:r>
              <a:rPr lang="zh-TW" altLang="en-US" sz="2200" b="1">
                <a:cs typeface="+mn-ea"/>
                <a:sym typeface="+mn-lt"/>
              </a:rPr>
              <a:t>檔案拖拉</a:t>
            </a:r>
          </a:p>
          <a:p>
            <a:pPr algn="ctr"/>
            <a:r>
              <a:rPr lang="en-US" altLang="zh-TW" sz="2200" b="1">
                <a:cs typeface="+mn-ea"/>
                <a:sym typeface="+mn-lt"/>
              </a:rPr>
              <a:t>NAS </a:t>
            </a:r>
            <a:r>
              <a:rPr lang="zh-TW" altLang="en-US" sz="2200" b="1">
                <a:cs typeface="+mn-ea"/>
                <a:sym typeface="+mn-lt"/>
              </a:rPr>
              <a:t>磁碟群組加密</a:t>
            </a:r>
          </a:p>
        </p:txBody>
      </p:sp>
      <p:graphicFrame>
        <p:nvGraphicFramePr>
          <p:cNvPr id="99" name="圖表 98">
            <a:extLst>
              <a:ext uri="{FF2B5EF4-FFF2-40B4-BE49-F238E27FC236}">
                <a16:creationId xmlns:a16="http://schemas.microsoft.com/office/drawing/2014/main" id="{F1C5A8DE-C20E-4C08-9F48-8FD1A01EA6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5401697"/>
              </p:ext>
            </p:extLst>
          </p:nvPr>
        </p:nvGraphicFramePr>
        <p:xfrm>
          <a:off x="6352968" y="2983308"/>
          <a:ext cx="4721095" cy="2871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0" name="矩形 99">
            <a:extLst>
              <a:ext uri="{FF2B5EF4-FFF2-40B4-BE49-F238E27FC236}">
                <a16:creationId xmlns:a16="http://schemas.microsoft.com/office/drawing/2014/main" id="{FEE30785-7096-43D6-A8AC-3ABAF6F47BF6}"/>
              </a:ext>
            </a:extLst>
          </p:cNvPr>
          <p:cNvSpPr/>
          <p:nvPr/>
        </p:nvSpPr>
        <p:spPr>
          <a:xfrm>
            <a:off x="7656098" y="3202258"/>
            <a:ext cx="8499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200" b="1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251</a:t>
            </a: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 MB/s</a:t>
            </a:r>
            <a:endParaRPr kumimoji="0" lang="zh-TW" altLang="en-US" sz="12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1" name="矩形 100">
            <a:extLst>
              <a:ext uri="{FF2B5EF4-FFF2-40B4-BE49-F238E27FC236}">
                <a16:creationId xmlns:a16="http://schemas.microsoft.com/office/drawing/2014/main" id="{59041EF7-F202-43C7-A29A-55D6A6A957C6}"/>
              </a:ext>
            </a:extLst>
          </p:cNvPr>
          <p:cNvSpPr/>
          <p:nvPr/>
        </p:nvSpPr>
        <p:spPr>
          <a:xfrm>
            <a:off x="9536639" y="2947526"/>
            <a:ext cx="8499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200" b="1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271</a:t>
            </a: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 MB/s</a:t>
            </a:r>
            <a:endParaRPr kumimoji="0" lang="zh-TW" altLang="en-US" sz="12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689310" y="6353840"/>
            <a:ext cx="6554257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zh-TW" altLang="en-US" sz="800">
                <a:cs typeface="+mn-ea"/>
                <a:sym typeface="+mn-lt"/>
              </a:rPr>
              <a:t>* 測試於 </a:t>
            </a:r>
            <a:r>
              <a:rPr lang="en-US" altLang="zh-TW" sz="800">
                <a:cs typeface="+mn-ea"/>
                <a:sym typeface="+mn-lt"/>
              </a:rPr>
              <a:t>QNAP </a:t>
            </a:r>
            <a:r>
              <a:rPr lang="zh-TW" altLang="en-US" sz="800">
                <a:cs typeface="+mn-ea"/>
                <a:sym typeface="+mn-lt"/>
              </a:rPr>
              <a:t>實驗室</a:t>
            </a:r>
            <a:r>
              <a:rPr lang="en-US" altLang="zh-TW" sz="800">
                <a:cs typeface="+mn-ea"/>
                <a:sym typeface="+mn-lt"/>
              </a:rPr>
              <a:t>,</a:t>
            </a:r>
            <a:r>
              <a:rPr lang="zh-TW" altLang="en-US" sz="800">
                <a:cs typeface="+mn-ea"/>
                <a:sym typeface="+mn-lt"/>
              </a:rPr>
              <a:t>數據會因實際環境而有所不同。</a:t>
            </a:r>
            <a:endParaRPr lang="en" altLang="zh-TW" sz="800">
              <a:cs typeface="+mn-ea"/>
              <a:sym typeface="+mn-lt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453191" y="6198793"/>
            <a:ext cx="6917638" cy="61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zh-TW" altLang="en-US" sz="800">
                <a:cs typeface="+mn-ea"/>
                <a:sym typeface="+mn-lt"/>
              </a:rPr>
              <a:t>測試環境</a:t>
            </a:r>
            <a:r>
              <a:rPr lang="en-US" altLang="zh-TW" sz="800">
                <a:cs typeface="+mn-ea"/>
                <a:sym typeface="+mn-lt"/>
              </a:rPr>
              <a:t>:</a:t>
            </a:r>
            <a:br>
              <a:rPr lang="zh-TW" sz="800">
                <a:cs typeface="+mn-ea"/>
                <a:sym typeface="+mn-lt"/>
              </a:rPr>
            </a:br>
            <a:r>
              <a:rPr lang="zh-TW" sz="800">
                <a:cs typeface="+mn-ea"/>
                <a:sym typeface="+mn-lt"/>
              </a:rPr>
              <a:t>NAS</a:t>
            </a:r>
            <a:r>
              <a:rPr lang="zh-TW" altLang="en-US" sz="800">
                <a:cs typeface="+mn-ea"/>
                <a:sym typeface="+mn-lt"/>
              </a:rPr>
              <a:t> </a:t>
            </a:r>
            <a:r>
              <a:rPr lang="en-US" altLang="en-US" sz="800">
                <a:cs typeface="+mn-ea"/>
                <a:sym typeface="+mn-lt"/>
              </a:rPr>
              <a:t>| </a:t>
            </a:r>
            <a:r>
              <a:rPr lang="zh-TW" sz="800">
                <a:cs typeface="+mn-ea"/>
                <a:sym typeface="+mn-lt"/>
              </a:rPr>
              <a:t>TS-</a:t>
            </a:r>
            <a:r>
              <a:rPr lang="en-US" altLang="zh-TW" sz="800">
                <a:cs typeface="+mn-ea"/>
                <a:sym typeface="+mn-lt"/>
              </a:rPr>
              <a:t>12</a:t>
            </a:r>
            <a:r>
              <a:rPr lang="zh-TW" sz="800">
                <a:cs typeface="+mn-ea"/>
                <a:sym typeface="+mn-lt"/>
              </a:rPr>
              <a:t>53D</a:t>
            </a:r>
            <a:r>
              <a:rPr lang="en-US" altLang="zh-TW" sz="800">
                <a:cs typeface="+mn-ea"/>
                <a:sym typeface="+mn-lt"/>
              </a:rPr>
              <a:t>U-RP</a:t>
            </a:r>
            <a:r>
              <a:rPr lang="zh-TW" sz="800">
                <a:cs typeface="+mn-ea"/>
                <a:sym typeface="+mn-lt"/>
              </a:rPr>
              <a:t>-4G, QTS 4.4.2, </a:t>
            </a:r>
            <a:r>
              <a:rPr lang="en-US" altLang="zh-TW" sz="800">
                <a:cs typeface="+mn-ea"/>
                <a:sym typeface="+mn-lt"/>
              </a:rPr>
              <a:t>12</a:t>
            </a:r>
            <a:r>
              <a:rPr lang="zh-TW" sz="800">
                <a:cs typeface="+mn-ea"/>
                <a:sym typeface="+mn-lt"/>
              </a:rPr>
              <a:t> x </a:t>
            </a:r>
            <a:r>
              <a:rPr lang="en-US" altLang="zh-TW" sz="800">
                <a:cs typeface="+mn-ea"/>
                <a:sym typeface="+mn-lt"/>
              </a:rPr>
              <a:t>Samsung 850 Pro 512GB</a:t>
            </a:r>
            <a:r>
              <a:rPr lang="zh-TW" sz="800">
                <a:cs typeface="+mn-ea"/>
                <a:sym typeface="+mn-lt"/>
              </a:rPr>
              <a:t>, RAID 5, thick volume</a:t>
            </a:r>
          </a:p>
          <a:p>
            <a:r>
              <a:rPr lang="zh-TW" altLang="en-US" sz="800">
                <a:cs typeface="+mn-ea"/>
                <a:sym typeface="+mn-lt"/>
              </a:rPr>
              <a:t>客户端 </a:t>
            </a:r>
            <a:r>
              <a:rPr lang="en" altLang="zh-TW" sz="800">
                <a:cs typeface="+mn-ea"/>
                <a:sym typeface="+mn-lt"/>
              </a:rPr>
              <a:t>PC | Windows 10 Pro, Intel Core i7-6700 3.4 GHz, 32GB RAM</a:t>
            </a:r>
            <a:endParaRPr lang="en" sz="800">
              <a:cs typeface="+mn-ea"/>
              <a:sym typeface="+mn-lt"/>
            </a:endParaRPr>
          </a:p>
          <a:p>
            <a:r>
              <a:rPr lang="en" altLang="en-US" sz="800">
                <a:cs typeface="+mn-ea"/>
                <a:sym typeface="+mn-lt"/>
              </a:rPr>
              <a:t>IOmeter | RAM*4, 30-sec ramp up time, 3-min seq. run time, 2 workers, 64-outstanding, 1MB</a:t>
            </a:r>
            <a:endParaRPr lang="en-US" altLang="en-US" sz="80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02735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標題 62"/>
          <p:cNvSpPr>
            <a:spLocks noGrp="1"/>
          </p:cNvSpPr>
          <p:nvPr>
            <p:ph type="title"/>
          </p:nvPr>
        </p:nvSpPr>
        <p:spPr>
          <a:xfrm>
            <a:off x="784561" y="116041"/>
            <a:ext cx="10409061" cy="1378562"/>
          </a:xfrm>
        </p:spPr>
        <p:txBody>
          <a:bodyPr>
            <a:noAutofit/>
          </a:bodyPr>
          <a:lstStyle/>
          <a:p>
            <a:r>
              <a:rPr kumimoji="1" lang="zh-CN" altLang="en-US" sz="3600">
                <a:latin typeface="+mn-lt"/>
                <a:ea typeface="+mn-ea"/>
                <a:cs typeface="+mn-ea"/>
                <a:sym typeface="+mn-lt"/>
              </a:rPr>
              <a:t>相較</a:t>
            </a:r>
            <a:r>
              <a:rPr kumimoji="1" lang="en-US" altLang="zh-CN" sz="3600">
                <a:latin typeface="+mn-lt"/>
                <a:ea typeface="+mn-ea"/>
                <a:cs typeface="+mn-ea"/>
                <a:sym typeface="+mn-lt"/>
              </a:rPr>
              <a:t> 1GbE NAS</a:t>
            </a:r>
            <a:r>
              <a:rPr kumimoji="1" lang="zh-CN" altLang="en-US" sz="3600">
                <a:latin typeface="+mn-lt"/>
                <a:ea typeface="+mn-ea"/>
                <a:cs typeface="+mn-ea"/>
                <a:sym typeface="+mn-lt"/>
              </a:rPr>
              <a:t>， </a:t>
            </a:r>
            <a:r>
              <a:rPr lang="en-US" altLang="zh-CN" sz="3600">
                <a:latin typeface="+mn-lt"/>
                <a:ea typeface="+mn-ea"/>
                <a:cs typeface="+mn-ea"/>
                <a:sym typeface="+mn-lt"/>
              </a:rPr>
              <a:t>2 x 2.5GbE </a:t>
            </a:r>
            <a:r>
              <a:rPr lang="zh-CN" altLang="en-US" sz="3600">
                <a:latin typeface="+mn-lt"/>
                <a:ea typeface="+mn-ea"/>
                <a:cs typeface="+mn-ea"/>
                <a:sym typeface="+mn-lt"/>
              </a:rPr>
              <a:t>雙</a:t>
            </a:r>
            <a:r>
              <a:rPr lang="zh-TW" altLang="en-US" sz="3600">
                <a:latin typeface="+mn-lt"/>
                <a:ea typeface="+mn-ea"/>
                <a:cs typeface="+mn-ea"/>
                <a:sym typeface="+mn-lt"/>
              </a:rPr>
              <a:t>網併發，</a:t>
            </a:r>
            <a:br>
              <a:rPr lang="en-US" altLang="zh-TW" sz="3600">
                <a:latin typeface="+mn-lt"/>
                <a:ea typeface="+mn-ea"/>
                <a:cs typeface="+mn-ea"/>
                <a:sym typeface="+mn-lt"/>
              </a:rPr>
            </a:br>
            <a:r>
              <a:rPr lang="zh-TW" altLang="en-US" sz="3600">
                <a:latin typeface="+mn-lt"/>
                <a:ea typeface="+mn-ea"/>
                <a:cs typeface="+mn-ea"/>
                <a:sym typeface="+mn-lt"/>
              </a:rPr>
              <a:t>多人多工環境達最高</a:t>
            </a:r>
            <a:r>
              <a:rPr lang="zh-CN" altLang="en-US" sz="3600">
                <a:latin typeface="+mn-lt"/>
                <a:ea typeface="+mn-ea"/>
                <a:cs typeface="+mn-ea"/>
                <a:sym typeface="+mn-lt"/>
              </a:rPr>
              <a:t>效益</a:t>
            </a:r>
            <a:r>
              <a:rPr lang="zh-TW" altLang="en-US" sz="3600">
                <a:latin typeface="+mn-lt"/>
                <a:ea typeface="+mn-ea"/>
                <a:cs typeface="+mn-ea"/>
                <a:sym typeface="+mn-lt"/>
              </a:rPr>
              <a:t>，</a:t>
            </a:r>
            <a:r>
              <a:rPr lang="zh-CN" altLang="en-US" sz="3600">
                <a:latin typeface="+mn-lt"/>
                <a:ea typeface="+mn-ea"/>
                <a:cs typeface="+mn-ea"/>
                <a:sym typeface="+mn-lt"/>
              </a:rPr>
              <a:t>支撐企業未來成長所需</a:t>
            </a:r>
            <a:endParaRPr lang="en-US" altLang="zh-TW" sz="360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46" name="Google Shape;1112;gc428d55399_0_337">
            <a:extLst>
              <a:ext uri="{FF2B5EF4-FFF2-40B4-BE49-F238E27FC236}">
                <a16:creationId xmlns:a16="http://schemas.microsoft.com/office/drawing/2014/main" id="{1AD35ECD-9E3E-4897-AB9E-49354B0A0633}"/>
              </a:ext>
            </a:extLst>
          </p:cNvPr>
          <p:cNvGrpSpPr/>
          <p:nvPr/>
        </p:nvGrpSpPr>
        <p:grpSpPr>
          <a:xfrm>
            <a:off x="672657" y="2001898"/>
            <a:ext cx="5973239" cy="4193279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48" name="Google Shape;1114;gc428d55399_0_337">
              <a:extLst>
                <a:ext uri="{FF2B5EF4-FFF2-40B4-BE49-F238E27FC236}">
                  <a16:creationId xmlns:a16="http://schemas.microsoft.com/office/drawing/2014/main" id="{7748EC03-1857-44E4-8488-A3E40AADF709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Google Shape;1113;gc428d55399_0_337">
              <a:extLst>
                <a:ext uri="{FF2B5EF4-FFF2-40B4-BE49-F238E27FC236}">
                  <a16:creationId xmlns:a16="http://schemas.microsoft.com/office/drawing/2014/main" id="{3F272BD2-4BC8-4BD3-9319-4EEB02ABA9EE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7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49" name="Google Shape;1115;gc428d55399_0_337">
            <a:extLst>
              <a:ext uri="{FF2B5EF4-FFF2-40B4-BE49-F238E27FC236}">
                <a16:creationId xmlns:a16="http://schemas.microsoft.com/office/drawing/2014/main" id="{B4581A65-2615-4562-93CC-7BE616C50B15}"/>
              </a:ext>
            </a:extLst>
          </p:cNvPr>
          <p:cNvCxnSpPr>
            <a:cxnSpLocks/>
          </p:cNvCxnSpPr>
          <p:nvPr/>
        </p:nvCxnSpPr>
        <p:spPr>
          <a:xfrm>
            <a:off x="1101680" y="2956093"/>
            <a:ext cx="4465063" cy="0"/>
          </a:xfrm>
          <a:prstGeom prst="straightConnector1">
            <a:avLst/>
          </a:prstGeom>
          <a:noFill/>
          <a:ln w="25400" cap="flat" cmpd="sng">
            <a:gradFill>
              <a:gsLst>
                <a:gs pos="0">
                  <a:srgbClr val="00B0F0"/>
                </a:gs>
                <a:gs pos="100000">
                  <a:srgbClr val="201DFD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DE9D1143-593F-4157-8794-27A028640670}"/>
              </a:ext>
            </a:extLst>
          </p:cNvPr>
          <p:cNvSpPr txBox="1"/>
          <p:nvPr/>
        </p:nvSpPr>
        <p:spPr>
          <a:xfrm>
            <a:off x="1189096" y="2162944"/>
            <a:ext cx="43565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200" b="1">
                <a:cs typeface="+mn-ea"/>
                <a:sym typeface="+mn-lt"/>
              </a:rPr>
              <a:t>2 x 2.5GbE Windows </a:t>
            </a:r>
            <a:r>
              <a:rPr lang="zh-TW" altLang="en-US" sz="2200" b="1">
                <a:cs typeface="+mn-ea"/>
                <a:sym typeface="+mn-lt"/>
              </a:rPr>
              <a:t>循序傳輸</a:t>
            </a:r>
          </a:p>
        </p:txBody>
      </p:sp>
      <p:graphicFrame>
        <p:nvGraphicFramePr>
          <p:cNvPr id="52" name="圖表 51">
            <a:extLst>
              <a:ext uri="{FF2B5EF4-FFF2-40B4-BE49-F238E27FC236}">
                <a16:creationId xmlns:a16="http://schemas.microsoft.com/office/drawing/2014/main" id="{797481B0-6969-45E5-85B6-7FA6D8CBA2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7590991"/>
              </p:ext>
            </p:extLst>
          </p:nvPr>
        </p:nvGraphicFramePr>
        <p:xfrm>
          <a:off x="824505" y="3154245"/>
          <a:ext cx="4721095" cy="2871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3" name="矩形 52">
            <a:extLst>
              <a:ext uri="{FF2B5EF4-FFF2-40B4-BE49-F238E27FC236}">
                <a16:creationId xmlns:a16="http://schemas.microsoft.com/office/drawing/2014/main" id="{FCFA8999-2D6A-4CEF-8927-1C8BAAA0B6B9}"/>
              </a:ext>
            </a:extLst>
          </p:cNvPr>
          <p:cNvSpPr/>
          <p:nvPr/>
        </p:nvSpPr>
        <p:spPr>
          <a:xfrm>
            <a:off x="2127635" y="3373195"/>
            <a:ext cx="8499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200" b="1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251</a:t>
            </a: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 MB/s</a:t>
            </a:r>
            <a:endParaRPr kumimoji="0" lang="zh-TW" altLang="en-US" sz="12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C71A7B35-BF9C-4ED4-98F4-C5617BBC132E}"/>
              </a:ext>
            </a:extLst>
          </p:cNvPr>
          <p:cNvSpPr/>
          <p:nvPr/>
        </p:nvSpPr>
        <p:spPr>
          <a:xfrm>
            <a:off x="4008176" y="3118463"/>
            <a:ext cx="8499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200" b="1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271</a:t>
            </a: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 MB/s</a:t>
            </a:r>
            <a:endParaRPr kumimoji="0" lang="zh-TW" altLang="en-US" sz="12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94" name="Google Shape;1112;gc428d55399_0_337">
            <a:extLst>
              <a:ext uri="{FF2B5EF4-FFF2-40B4-BE49-F238E27FC236}">
                <a16:creationId xmlns:a16="http://schemas.microsoft.com/office/drawing/2014/main" id="{9B8288F2-D9F9-427F-86AD-330B2F5DE372}"/>
              </a:ext>
            </a:extLst>
          </p:cNvPr>
          <p:cNvGrpSpPr/>
          <p:nvPr/>
        </p:nvGrpSpPr>
        <p:grpSpPr>
          <a:xfrm>
            <a:off x="6161219" y="2001471"/>
            <a:ext cx="5973239" cy="4193279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95" name="Google Shape;1114;gc428d55399_0_337">
              <a:extLst>
                <a:ext uri="{FF2B5EF4-FFF2-40B4-BE49-F238E27FC236}">
                  <a16:creationId xmlns:a16="http://schemas.microsoft.com/office/drawing/2014/main" id="{8C1BF75C-1CB5-41A5-B01C-45484CA98281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" name="Google Shape;1113;gc428d55399_0_337">
              <a:extLst>
                <a:ext uri="{FF2B5EF4-FFF2-40B4-BE49-F238E27FC236}">
                  <a16:creationId xmlns:a16="http://schemas.microsoft.com/office/drawing/2014/main" id="{4234D346-FA6C-4E02-94D8-8A82ACEC4A4E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7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97" name="Google Shape;1115;gc428d55399_0_337">
            <a:extLst>
              <a:ext uri="{FF2B5EF4-FFF2-40B4-BE49-F238E27FC236}">
                <a16:creationId xmlns:a16="http://schemas.microsoft.com/office/drawing/2014/main" id="{74DF90DE-D89D-4332-BECE-25A59D5E7106}"/>
              </a:ext>
            </a:extLst>
          </p:cNvPr>
          <p:cNvCxnSpPr>
            <a:cxnSpLocks/>
          </p:cNvCxnSpPr>
          <p:nvPr/>
        </p:nvCxnSpPr>
        <p:spPr>
          <a:xfrm>
            <a:off x="6590242" y="2955666"/>
            <a:ext cx="4465063" cy="0"/>
          </a:xfrm>
          <a:prstGeom prst="straightConnector1">
            <a:avLst/>
          </a:prstGeom>
          <a:noFill/>
          <a:ln w="25400" cap="flat" cmpd="sng">
            <a:gradFill>
              <a:gsLst>
                <a:gs pos="0">
                  <a:srgbClr val="00B0F0"/>
                </a:gs>
                <a:gs pos="100000">
                  <a:srgbClr val="201DFD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8" name="文字方塊 97">
            <a:extLst>
              <a:ext uri="{FF2B5EF4-FFF2-40B4-BE49-F238E27FC236}">
                <a16:creationId xmlns:a16="http://schemas.microsoft.com/office/drawing/2014/main" id="{C79E3AB8-FD2B-4629-BD90-F8B40101B6D0}"/>
              </a:ext>
            </a:extLst>
          </p:cNvPr>
          <p:cNvSpPr txBox="1"/>
          <p:nvPr/>
        </p:nvSpPr>
        <p:spPr>
          <a:xfrm>
            <a:off x="6677658" y="2084532"/>
            <a:ext cx="43565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200" b="1">
                <a:cs typeface="+mn-ea"/>
                <a:sym typeface="+mn-lt"/>
              </a:rPr>
              <a:t>2 x 2.5GbE Windows </a:t>
            </a:r>
            <a:r>
              <a:rPr lang="zh-TW" altLang="en-US" sz="2200" b="1">
                <a:cs typeface="+mn-ea"/>
                <a:sym typeface="+mn-lt"/>
              </a:rPr>
              <a:t>循序傳輸</a:t>
            </a:r>
          </a:p>
          <a:p>
            <a:pPr algn="ctr"/>
            <a:r>
              <a:rPr lang="en-US" altLang="zh-TW" sz="2200" b="1">
                <a:cs typeface="+mn-ea"/>
                <a:sym typeface="+mn-lt"/>
              </a:rPr>
              <a:t>NAS </a:t>
            </a:r>
            <a:r>
              <a:rPr lang="zh-TW" altLang="en-US" sz="2200" b="1">
                <a:cs typeface="+mn-ea"/>
                <a:sym typeface="+mn-lt"/>
              </a:rPr>
              <a:t>磁碟群組加密</a:t>
            </a:r>
          </a:p>
        </p:txBody>
      </p:sp>
      <p:graphicFrame>
        <p:nvGraphicFramePr>
          <p:cNvPr id="99" name="圖表 98">
            <a:extLst>
              <a:ext uri="{FF2B5EF4-FFF2-40B4-BE49-F238E27FC236}">
                <a16:creationId xmlns:a16="http://schemas.microsoft.com/office/drawing/2014/main" id="{F1C5A8DE-C20E-4C08-9F48-8FD1A01EA6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0025140"/>
              </p:ext>
            </p:extLst>
          </p:nvPr>
        </p:nvGraphicFramePr>
        <p:xfrm>
          <a:off x="6313067" y="3153818"/>
          <a:ext cx="4721095" cy="2871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0" name="矩形 99">
            <a:extLst>
              <a:ext uri="{FF2B5EF4-FFF2-40B4-BE49-F238E27FC236}">
                <a16:creationId xmlns:a16="http://schemas.microsoft.com/office/drawing/2014/main" id="{FEE30785-7096-43D6-A8AC-3ABAF6F47BF6}"/>
              </a:ext>
            </a:extLst>
          </p:cNvPr>
          <p:cNvSpPr/>
          <p:nvPr/>
        </p:nvSpPr>
        <p:spPr>
          <a:xfrm>
            <a:off x="7616197" y="3372768"/>
            <a:ext cx="8499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200" b="1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251</a:t>
            </a: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 MB/s</a:t>
            </a:r>
            <a:endParaRPr kumimoji="0" lang="zh-TW" altLang="en-US" sz="12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1" name="矩形 100">
            <a:extLst>
              <a:ext uri="{FF2B5EF4-FFF2-40B4-BE49-F238E27FC236}">
                <a16:creationId xmlns:a16="http://schemas.microsoft.com/office/drawing/2014/main" id="{59041EF7-F202-43C7-A29A-55D6A6A957C6}"/>
              </a:ext>
            </a:extLst>
          </p:cNvPr>
          <p:cNvSpPr/>
          <p:nvPr/>
        </p:nvSpPr>
        <p:spPr>
          <a:xfrm>
            <a:off x="9496738" y="3118036"/>
            <a:ext cx="8499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200" b="1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271</a:t>
            </a: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 MB/s</a:t>
            </a:r>
            <a:endParaRPr kumimoji="0" lang="zh-TW" altLang="en-US" sz="12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194A8501-E802-47ED-B817-34238C8FD865}"/>
              </a:ext>
            </a:extLst>
          </p:cNvPr>
          <p:cNvSpPr/>
          <p:nvPr/>
        </p:nvSpPr>
        <p:spPr>
          <a:xfrm>
            <a:off x="558229" y="1538243"/>
            <a:ext cx="11075541" cy="3702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2400"/>
              </a:lnSpc>
            </a:pPr>
            <a:r>
              <a:rPr lang="zh-TW" altLang="en-US" sz="1600">
                <a:cs typeface="+mn-ea"/>
                <a:sym typeface="+mn-lt"/>
              </a:rPr>
              <a:t>除了支援巨型幀可用於增強乙太網的網路輸送量之外，雙</a:t>
            </a:r>
            <a:r>
              <a:rPr lang="en-US" altLang="zh-TW" sz="1600">
                <a:cs typeface="+mn-ea"/>
                <a:sym typeface="+mn-lt"/>
              </a:rPr>
              <a:t> 2.5GbE </a:t>
            </a:r>
            <a:r>
              <a:rPr lang="zh-TW" altLang="en-US" sz="1600">
                <a:cs typeface="+mn-ea"/>
                <a:sym typeface="+mn-lt"/>
              </a:rPr>
              <a:t>網路更有</a:t>
            </a:r>
            <a:r>
              <a:rPr lang="zh-CN" altLang="en-US" sz="1600">
                <a:cs typeface="+mn-ea"/>
                <a:sym typeface="+mn-lt"/>
              </a:rPr>
              <a:t>雙網聚合、</a:t>
            </a:r>
            <a:r>
              <a:rPr lang="zh-TW" altLang="en-US" sz="1600">
                <a:cs typeface="+mn-ea"/>
                <a:sym typeface="+mn-lt"/>
              </a:rPr>
              <a:t>負載平衡與故障轉移容錯可設定．</a:t>
            </a: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C726C767-0AD4-432B-BE9B-64F422193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2954" y="6468542"/>
            <a:ext cx="6554257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zh-TW" altLang="en-US" sz="800">
                <a:cs typeface="+mn-ea"/>
                <a:sym typeface="+mn-lt"/>
              </a:rPr>
              <a:t>* 測試於 </a:t>
            </a:r>
            <a:r>
              <a:rPr lang="en-US" altLang="zh-TW" sz="800">
                <a:cs typeface="+mn-ea"/>
                <a:sym typeface="+mn-lt"/>
              </a:rPr>
              <a:t>QNAP </a:t>
            </a:r>
            <a:r>
              <a:rPr lang="zh-TW" altLang="en-US" sz="800">
                <a:cs typeface="+mn-ea"/>
                <a:sym typeface="+mn-lt"/>
              </a:rPr>
              <a:t>實驗室</a:t>
            </a:r>
            <a:r>
              <a:rPr lang="en-US" altLang="zh-TW" sz="800">
                <a:cs typeface="+mn-ea"/>
                <a:sym typeface="+mn-lt"/>
              </a:rPr>
              <a:t>,</a:t>
            </a:r>
            <a:r>
              <a:rPr lang="zh-TW" altLang="en-US" sz="800">
                <a:cs typeface="+mn-ea"/>
                <a:sym typeface="+mn-lt"/>
              </a:rPr>
              <a:t>數據會因實際環境而有所不同。
</a:t>
            </a:r>
            <a:endParaRPr lang="en" altLang="zh-TW" sz="800">
              <a:cs typeface="+mn-ea"/>
              <a:sym typeface="+mn-lt"/>
            </a:endParaRPr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E905766C-CA34-4653-B532-B70117626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730" y="6223626"/>
            <a:ext cx="4634022" cy="61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zh-TW" altLang="en-US" sz="800">
                <a:cs typeface="+mn-ea"/>
                <a:sym typeface="+mn-lt"/>
              </a:rPr>
              <a:t>測試環境</a:t>
            </a:r>
            <a:r>
              <a:rPr lang="en-US" altLang="zh-TW" sz="800">
                <a:cs typeface="+mn-ea"/>
                <a:sym typeface="+mn-lt"/>
              </a:rPr>
              <a:t>:</a:t>
            </a:r>
            <a:br>
              <a:rPr lang="zh-TW" sz="800">
                <a:cs typeface="+mn-ea"/>
                <a:sym typeface="+mn-lt"/>
              </a:rPr>
            </a:br>
            <a:r>
              <a:rPr lang="zh-TW" sz="800">
                <a:cs typeface="+mn-ea"/>
                <a:sym typeface="+mn-lt"/>
              </a:rPr>
              <a:t>NAS</a:t>
            </a:r>
            <a:r>
              <a:rPr lang="zh-TW" altLang="en-US" sz="800">
                <a:cs typeface="+mn-ea"/>
                <a:sym typeface="+mn-lt"/>
              </a:rPr>
              <a:t> </a:t>
            </a:r>
            <a:r>
              <a:rPr lang="en-US" altLang="en-US" sz="800">
                <a:cs typeface="+mn-ea"/>
                <a:sym typeface="+mn-lt"/>
              </a:rPr>
              <a:t>| </a:t>
            </a:r>
            <a:r>
              <a:rPr lang="zh-TW" sz="800">
                <a:cs typeface="+mn-ea"/>
                <a:sym typeface="+mn-lt"/>
              </a:rPr>
              <a:t>TS-</a:t>
            </a:r>
            <a:r>
              <a:rPr lang="en-US" altLang="zh-TW" sz="800">
                <a:cs typeface="+mn-ea"/>
                <a:sym typeface="+mn-lt"/>
              </a:rPr>
              <a:t>12</a:t>
            </a:r>
            <a:r>
              <a:rPr lang="zh-TW" sz="800">
                <a:cs typeface="+mn-ea"/>
                <a:sym typeface="+mn-lt"/>
              </a:rPr>
              <a:t>53D</a:t>
            </a:r>
            <a:r>
              <a:rPr lang="en-US" altLang="zh-TW" sz="800">
                <a:cs typeface="+mn-ea"/>
                <a:sym typeface="+mn-lt"/>
              </a:rPr>
              <a:t>U-RP</a:t>
            </a:r>
            <a:r>
              <a:rPr lang="zh-TW" sz="800">
                <a:cs typeface="+mn-ea"/>
                <a:sym typeface="+mn-lt"/>
              </a:rPr>
              <a:t>-4G, QTS 4.4.2, </a:t>
            </a:r>
            <a:r>
              <a:rPr lang="en-US" altLang="zh-TW" sz="800">
                <a:cs typeface="+mn-ea"/>
                <a:sym typeface="+mn-lt"/>
              </a:rPr>
              <a:t>12</a:t>
            </a:r>
            <a:r>
              <a:rPr lang="zh-TW" sz="800">
                <a:cs typeface="+mn-ea"/>
                <a:sym typeface="+mn-lt"/>
              </a:rPr>
              <a:t> x </a:t>
            </a:r>
            <a:r>
              <a:rPr lang="en-US" altLang="zh-TW" sz="800">
                <a:cs typeface="+mn-ea"/>
                <a:sym typeface="+mn-lt"/>
              </a:rPr>
              <a:t>Samsung 850 Pro 512GB</a:t>
            </a:r>
            <a:r>
              <a:rPr lang="zh-TW" sz="800">
                <a:cs typeface="+mn-ea"/>
                <a:sym typeface="+mn-lt"/>
              </a:rPr>
              <a:t>, RAID 5, thick volume</a:t>
            </a:r>
          </a:p>
          <a:p>
            <a:r>
              <a:rPr lang="zh-TW" altLang="en-US" sz="800">
                <a:cs typeface="+mn-ea"/>
                <a:sym typeface="+mn-lt"/>
              </a:rPr>
              <a:t>客户端 </a:t>
            </a:r>
            <a:r>
              <a:rPr lang="en" altLang="zh-TW" sz="800">
                <a:cs typeface="+mn-ea"/>
                <a:sym typeface="+mn-lt"/>
              </a:rPr>
              <a:t>PC | Windows 10 Pro, Intel Core i7-6700 3.4 GHz, 32GB RAM</a:t>
            </a:r>
            <a:endParaRPr lang="en" sz="800">
              <a:cs typeface="+mn-ea"/>
              <a:sym typeface="+mn-lt"/>
            </a:endParaRPr>
          </a:p>
          <a:p>
            <a:r>
              <a:rPr lang="en" altLang="en-US" sz="800">
                <a:cs typeface="+mn-ea"/>
                <a:sym typeface="+mn-lt"/>
              </a:rPr>
              <a:t>IOmeter | RAM*4, 30-sec ramp up time, 3-min seq. run time, 2 workers, 64-outstanding, 1MB</a:t>
            </a:r>
            <a:endParaRPr lang="en-US" altLang="en-US" sz="80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220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3C61B7F8-EBCF-4F2A-AC9B-319E6F0F16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6085" y="5820531"/>
            <a:ext cx="5071938" cy="548408"/>
          </a:xfrm>
          <a:prstGeom prst="rect">
            <a:avLst/>
          </a:prstGeom>
        </p:spPr>
      </p:pic>
      <p:sp>
        <p:nvSpPr>
          <p:cNvPr id="63" name="標題 62"/>
          <p:cNvSpPr>
            <a:spLocks noGrp="1"/>
          </p:cNvSpPr>
          <p:nvPr>
            <p:ph type="title"/>
          </p:nvPr>
        </p:nvSpPr>
        <p:spPr>
          <a:xfrm>
            <a:off x="543909" y="90640"/>
            <a:ext cx="11137808" cy="1378562"/>
          </a:xfrm>
        </p:spPr>
        <p:txBody>
          <a:bodyPr>
            <a:noAutofit/>
          </a:bodyPr>
          <a:lstStyle/>
          <a:p>
            <a:pPr>
              <a:lnSpc>
                <a:spcPts val="4500"/>
              </a:lnSpc>
            </a:pPr>
            <a:r>
              <a:rPr lang="zh-CN" altLang="en-US" sz="3400">
                <a:latin typeface="+mn-lt"/>
                <a:ea typeface="+mn-ea"/>
                <a:cs typeface="+mn-ea"/>
                <a:sym typeface="+mn-lt"/>
              </a:rPr>
              <a:t>多網並行</a:t>
            </a:r>
            <a:r>
              <a:rPr lang="en-US" altLang="zh-CN" sz="3400">
                <a:latin typeface="+mn-lt"/>
                <a:ea typeface="+mn-ea"/>
                <a:cs typeface="+mn-ea"/>
                <a:sym typeface="+mn-lt"/>
              </a:rPr>
              <a:t>! TS-864eU </a:t>
            </a:r>
            <a:r>
              <a:rPr lang="en-US" altLang="zh-CN" sz="3400" err="1">
                <a:latin typeface="+mn-lt"/>
                <a:ea typeface="+mn-ea"/>
                <a:cs typeface="+mn-ea"/>
                <a:sym typeface="+mn-lt"/>
              </a:rPr>
              <a:t>PCIe</a:t>
            </a:r>
            <a:r>
              <a:rPr lang="en-US" altLang="zh-CN" sz="3400">
                <a:latin typeface="+mn-lt"/>
                <a:ea typeface="+mn-ea"/>
                <a:cs typeface="+mn-ea"/>
                <a:sym typeface="+mn-lt"/>
              </a:rPr>
              <a:t> Gen3 </a:t>
            </a:r>
            <a:r>
              <a:rPr lang="zh-CN" altLang="en-US" sz="3400">
                <a:latin typeface="+mn-lt"/>
                <a:ea typeface="+mn-ea"/>
                <a:cs typeface="+mn-ea"/>
                <a:sym typeface="+mn-lt"/>
              </a:rPr>
              <a:t>擴充槽支援各式</a:t>
            </a:r>
            <a:r>
              <a:rPr lang="en-US" altLang="zh-CN" sz="3400">
                <a:latin typeface="+mn-lt"/>
                <a:ea typeface="+mn-ea"/>
                <a:cs typeface="+mn-ea"/>
                <a:sym typeface="+mn-lt"/>
              </a:rPr>
              <a:t> </a:t>
            </a:r>
            <a:br>
              <a:rPr lang="en-US" altLang="zh-CN" sz="3400">
                <a:latin typeface="+mn-lt"/>
                <a:ea typeface="+mn-ea"/>
                <a:cs typeface="+mn-ea"/>
                <a:sym typeface="+mn-lt"/>
              </a:rPr>
            </a:br>
            <a:r>
              <a:rPr lang="en-US" altLang="zh-CN" sz="3400">
                <a:latin typeface="+mn-lt"/>
                <a:ea typeface="+mn-ea"/>
                <a:cs typeface="+mn-ea"/>
                <a:sym typeface="+mn-lt"/>
              </a:rPr>
              <a:t>5GbE</a:t>
            </a:r>
            <a:r>
              <a:rPr lang="zh-TW" altLang="en-US" sz="3400">
                <a:latin typeface="+mn-lt"/>
                <a:ea typeface="+mn-ea"/>
                <a:cs typeface="+mn-ea"/>
                <a:sym typeface="+mn-lt"/>
              </a:rPr>
              <a:t> 與</a:t>
            </a:r>
            <a:r>
              <a:rPr lang="en-US" altLang="zh-TW" sz="34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3400">
                <a:latin typeface="+mn-lt"/>
                <a:ea typeface="+mn-ea"/>
                <a:cs typeface="+mn-ea"/>
                <a:sym typeface="+mn-lt"/>
              </a:rPr>
              <a:t>10GbE </a:t>
            </a:r>
            <a:r>
              <a:rPr lang="zh-CN" altLang="en-US" sz="3400">
                <a:latin typeface="+mn-lt"/>
                <a:ea typeface="+mn-ea"/>
                <a:cs typeface="+mn-ea"/>
                <a:sym typeface="+mn-lt"/>
              </a:rPr>
              <a:t>網卡擴充配件，即插即用免煩惱</a:t>
            </a:r>
            <a:endParaRPr lang="en-US" altLang="zh-TW" sz="34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898C0C4E-81E2-9B46-946D-6761B3ACD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487" y="2131553"/>
            <a:ext cx="2122015" cy="132979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13AC205-800F-9949-9F21-2E31E6BB33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824" y="3783295"/>
            <a:ext cx="1946274" cy="121966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6D7EFA4-E865-1F40-825B-89D561C577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824" y="5281280"/>
            <a:ext cx="2094850" cy="131277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C85F0EB-9DCF-234A-93C3-9613FA593A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3225" y="2126563"/>
            <a:ext cx="2094822" cy="131275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9A8C3F2-8E7C-554A-8B9F-748A35806D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7504" y="3712132"/>
            <a:ext cx="1866264" cy="1169525"/>
          </a:xfrm>
          <a:prstGeom prst="rect">
            <a:avLst/>
          </a:prstGeom>
        </p:spPr>
      </p:pic>
      <p:sp>
        <p:nvSpPr>
          <p:cNvPr id="14" name="矩形: 圓角 55">
            <a:extLst>
              <a:ext uri="{FF2B5EF4-FFF2-40B4-BE49-F238E27FC236}">
                <a16:creationId xmlns:a16="http://schemas.microsoft.com/office/drawing/2014/main" id="{BD10DAB5-19A4-45CB-B36A-F9BBB0AA7D95}"/>
              </a:ext>
            </a:extLst>
          </p:cNvPr>
          <p:cNvSpPr/>
          <p:nvPr/>
        </p:nvSpPr>
        <p:spPr>
          <a:xfrm>
            <a:off x="2880811" y="2292554"/>
            <a:ext cx="3039819" cy="746159"/>
          </a:xfrm>
          <a:prstGeom prst="roundRect">
            <a:avLst>
              <a:gd name="adj" fmla="val 7589"/>
            </a:avLst>
          </a:prstGeom>
          <a:gradFill flip="none" rotWithShape="1">
            <a:gsLst>
              <a:gs pos="0">
                <a:srgbClr val="4F83B2"/>
              </a:gs>
              <a:gs pos="51600">
                <a:srgbClr val="4F83B2"/>
              </a:gs>
              <a:gs pos="100000">
                <a:srgbClr val="3B75AA"/>
              </a:gs>
            </a:gsLst>
            <a:lin ang="2700000" scaled="1"/>
            <a:tileRect/>
          </a:gradFill>
          <a:ln w="12700">
            <a:noFill/>
          </a:ln>
          <a:effectLst>
            <a:outerShdw blurRad="431800" dist="215900" dir="414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cs typeface="+mn-ea"/>
                <a:sym typeface="+mn-lt"/>
              </a:rPr>
              <a:t>QXG-5G1T-111C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i="1">
                <a:solidFill>
                  <a:schemeClr val="bg1"/>
                </a:solidFill>
                <a:cs typeface="+mn-ea"/>
                <a:sym typeface="+mn-lt"/>
              </a:rPr>
              <a:t>1 x 5G/2.5G/1G/100M</a:t>
            </a:r>
            <a:r>
              <a:rPr lang="zh-TW" altLang="en-US" sz="1600" i="1">
                <a:solidFill>
                  <a:schemeClr val="bg1"/>
                </a:solidFill>
                <a:cs typeface="+mn-ea"/>
                <a:sym typeface="+mn-lt"/>
              </a:rPr>
              <a:t> 埠</a:t>
            </a:r>
            <a:endParaRPr lang="zh-TW" altLang="zh-TW" sz="1600" b="1" i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5" name="矩形: 圓角 55">
            <a:extLst>
              <a:ext uri="{FF2B5EF4-FFF2-40B4-BE49-F238E27FC236}">
                <a16:creationId xmlns:a16="http://schemas.microsoft.com/office/drawing/2014/main" id="{467A41CE-80CB-4F58-8878-31E0D7B498B5}"/>
              </a:ext>
            </a:extLst>
          </p:cNvPr>
          <p:cNvSpPr/>
          <p:nvPr/>
        </p:nvSpPr>
        <p:spPr>
          <a:xfrm>
            <a:off x="2880811" y="3843066"/>
            <a:ext cx="3039819" cy="746159"/>
          </a:xfrm>
          <a:prstGeom prst="roundRect">
            <a:avLst>
              <a:gd name="adj" fmla="val 7589"/>
            </a:avLst>
          </a:prstGeom>
          <a:gradFill flip="none" rotWithShape="1">
            <a:gsLst>
              <a:gs pos="0">
                <a:srgbClr val="4F83B2"/>
              </a:gs>
              <a:gs pos="51600">
                <a:srgbClr val="4F83B2"/>
              </a:gs>
              <a:gs pos="100000">
                <a:srgbClr val="3B75AA"/>
              </a:gs>
            </a:gsLst>
            <a:lin ang="2700000" scaled="1"/>
            <a:tileRect/>
          </a:gradFill>
          <a:ln w="12700">
            <a:noFill/>
          </a:ln>
          <a:effectLst>
            <a:outerShdw blurRad="431800" dist="215900" dir="414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cs typeface="+mn-ea"/>
                <a:sym typeface="+mn-lt"/>
              </a:rPr>
              <a:t>QXG-5G2T-111C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i="1">
                <a:solidFill>
                  <a:schemeClr val="bg1"/>
                </a:solidFill>
                <a:cs typeface="+mn-ea"/>
                <a:sym typeface="+mn-lt"/>
              </a:rPr>
              <a:t>2 x 5G/2.5G/1G/100M</a:t>
            </a:r>
            <a:r>
              <a:rPr lang="zh-TW" altLang="en-US" sz="1600" i="1">
                <a:solidFill>
                  <a:schemeClr val="bg1"/>
                </a:solidFill>
                <a:cs typeface="+mn-ea"/>
                <a:sym typeface="+mn-lt"/>
              </a:rPr>
              <a:t> 埠</a:t>
            </a:r>
            <a:endParaRPr lang="zh-TW" altLang="zh-TW" sz="1600" b="1" i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7" name="矩形: 圓角 55">
            <a:extLst>
              <a:ext uri="{FF2B5EF4-FFF2-40B4-BE49-F238E27FC236}">
                <a16:creationId xmlns:a16="http://schemas.microsoft.com/office/drawing/2014/main" id="{D235AB4F-EC39-48B2-9385-1CC9095B0B2F}"/>
              </a:ext>
            </a:extLst>
          </p:cNvPr>
          <p:cNvSpPr/>
          <p:nvPr/>
        </p:nvSpPr>
        <p:spPr>
          <a:xfrm>
            <a:off x="2880811" y="5381510"/>
            <a:ext cx="3039819" cy="746159"/>
          </a:xfrm>
          <a:prstGeom prst="roundRect">
            <a:avLst>
              <a:gd name="adj" fmla="val 7589"/>
            </a:avLst>
          </a:prstGeom>
          <a:gradFill flip="none" rotWithShape="1">
            <a:gsLst>
              <a:gs pos="0">
                <a:srgbClr val="4F83B2"/>
              </a:gs>
              <a:gs pos="51600">
                <a:srgbClr val="4F83B2"/>
              </a:gs>
              <a:gs pos="100000">
                <a:srgbClr val="3B75AA"/>
              </a:gs>
            </a:gsLst>
            <a:lin ang="2700000" scaled="1"/>
            <a:tileRect/>
          </a:gradFill>
          <a:ln w="12700">
            <a:noFill/>
          </a:ln>
          <a:effectLst>
            <a:outerShdw blurRad="431800" dist="215900" dir="414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cs typeface="+mn-ea"/>
                <a:sym typeface="+mn-lt"/>
              </a:rPr>
              <a:t>QXG-5G4T-111C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i="1">
                <a:solidFill>
                  <a:schemeClr val="bg1"/>
                </a:solidFill>
                <a:cs typeface="+mn-ea"/>
                <a:sym typeface="+mn-lt"/>
              </a:rPr>
              <a:t>4 x 5G/2.5G/1G/100M </a:t>
            </a:r>
            <a:r>
              <a:rPr lang="zh-CN" altLang="en-US" sz="1600" i="1">
                <a:solidFill>
                  <a:schemeClr val="bg1"/>
                </a:solidFill>
                <a:cs typeface="+mn-ea"/>
                <a:sym typeface="+mn-lt"/>
              </a:rPr>
              <a:t>埠</a:t>
            </a:r>
            <a:r>
              <a:rPr lang="zh-TW" altLang="en-US" sz="1600" i="1">
                <a:solidFill>
                  <a:schemeClr val="bg1"/>
                </a:solidFill>
                <a:cs typeface="+mn-ea"/>
                <a:sym typeface="+mn-lt"/>
              </a:rPr>
              <a:t> </a:t>
            </a:r>
            <a:endParaRPr lang="zh-TW" altLang="zh-TW" sz="1600" b="1" i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矩形: 圓角 55">
            <a:extLst>
              <a:ext uri="{FF2B5EF4-FFF2-40B4-BE49-F238E27FC236}">
                <a16:creationId xmlns:a16="http://schemas.microsoft.com/office/drawing/2014/main" id="{53455A25-EF2F-4B24-9197-3AB4DAB04ACC}"/>
              </a:ext>
            </a:extLst>
          </p:cNvPr>
          <p:cNvSpPr/>
          <p:nvPr/>
        </p:nvSpPr>
        <p:spPr>
          <a:xfrm>
            <a:off x="8256973" y="2267356"/>
            <a:ext cx="3039819" cy="746159"/>
          </a:xfrm>
          <a:prstGeom prst="roundRect">
            <a:avLst>
              <a:gd name="adj" fmla="val 7589"/>
            </a:avLst>
          </a:prstGeom>
          <a:gradFill flip="none" rotWithShape="1">
            <a:gsLst>
              <a:gs pos="0">
                <a:srgbClr val="4F83B2"/>
              </a:gs>
              <a:gs pos="51600">
                <a:srgbClr val="4F83B2"/>
              </a:gs>
              <a:gs pos="100000">
                <a:srgbClr val="3B75AA"/>
              </a:gs>
            </a:gsLst>
            <a:lin ang="2700000" scaled="1"/>
            <a:tileRect/>
          </a:gradFill>
          <a:ln w="12700">
            <a:noFill/>
          </a:ln>
          <a:effectLst>
            <a:outerShdw blurRad="431800" dist="215900" dir="414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cs typeface="+mn-ea"/>
                <a:sym typeface="+mn-lt"/>
              </a:rPr>
              <a:t>QXG-10G1T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i="1">
                <a:solidFill>
                  <a:schemeClr val="bg1"/>
                </a:solidFill>
                <a:cs typeface="+mn-ea"/>
                <a:sym typeface="+mn-lt"/>
              </a:rPr>
              <a:t>1 x 10G/5G/2.5G/1G/100M</a:t>
            </a:r>
            <a:r>
              <a:rPr lang="zh-TW" altLang="en-US" sz="1600" i="1">
                <a:solidFill>
                  <a:schemeClr val="bg1"/>
                </a:solidFill>
                <a:cs typeface="+mn-ea"/>
                <a:sym typeface="+mn-lt"/>
              </a:rPr>
              <a:t> 埠</a:t>
            </a:r>
            <a:endParaRPr lang="zh-TW" altLang="zh-TW" sz="1600" b="1" i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1" name="矩形: 圓角 55">
            <a:extLst>
              <a:ext uri="{FF2B5EF4-FFF2-40B4-BE49-F238E27FC236}">
                <a16:creationId xmlns:a16="http://schemas.microsoft.com/office/drawing/2014/main" id="{7D85C86B-F459-44F1-B334-DF913E1E2205}"/>
              </a:ext>
            </a:extLst>
          </p:cNvPr>
          <p:cNvSpPr/>
          <p:nvPr/>
        </p:nvSpPr>
        <p:spPr>
          <a:xfrm>
            <a:off x="8256973" y="3817868"/>
            <a:ext cx="3039819" cy="746159"/>
          </a:xfrm>
          <a:prstGeom prst="roundRect">
            <a:avLst>
              <a:gd name="adj" fmla="val 7589"/>
            </a:avLst>
          </a:prstGeom>
          <a:gradFill flip="none" rotWithShape="1">
            <a:gsLst>
              <a:gs pos="0">
                <a:srgbClr val="4F83B2"/>
              </a:gs>
              <a:gs pos="51600">
                <a:srgbClr val="4F83B2"/>
              </a:gs>
              <a:gs pos="100000">
                <a:srgbClr val="3B75AA"/>
              </a:gs>
            </a:gsLst>
            <a:lin ang="2700000" scaled="1"/>
            <a:tileRect/>
          </a:gradFill>
          <a:ln w="12700">
            <a:noFill/>
          </a:ln>
          <a:effectLst>
            <a:outerShdw blurRad="431800" dist="215900" dir="414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cs typeface="+mn-ea"/>
                <a:sym typeface="+mn-lt"/>
              </a:rPr>
              <a:t>QXG-10G2T-107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i="1">
                <a:solidFill>
                  <a:schemeClr val="bg1"/>
                </a:solidFill>
                <a:cs typeface="+mn-ea"/>
                <a:sym typeface="+mn-lt"/>
              </a:rPr>
              <a:t>2 x 10G/5G/2.5G/1G/100M</a:t>
            </a:r>
            <a:r>
              <a:rPr lang="zh-TW" altLang="en-US" sz="1600" i="1">
                <a:solidFill>
                  <a:schemeClr val="bg1"/>
                </a:solidFill>
                <a:cs typeface="+mn-ea"/>
                <a:sym typeface="+mn-lt"/>
              </a:rPr>
              <a:t> 埠</a:t>
            </a:r>
            <a:endParaRPr lang="zh-TW" altLang="zh-TW" sz="1600" b="1" i="1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EC0A28F5-7F4F-4938-A42A-E6E61EAC242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97" b="27812"/>
          <a:stretch/>
        </p:blipFill>
        <p:spPr>
          <a:xfrm>
            <a:off x="6846861" y="5191428"/>
            <a:ext cx="4250387" cy="1126321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6A2F8CCC-D5C2-44B2-96E1-33E5FD813CE5}"/>
              </a:ext>
            </a:extLst>
          </p:cNvPr>
          <p:cNvSpPr/>
          <p:nvPr/>
        </p:nvSpPr>
        <p:spPr>
          <a:xfrm>
            <a:off x="6895789" y="6368939"/>
            <a:ext cx="2292906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5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TS-864eU / TS-864eU-RP</a:t>
            </a: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D3321A31-C0B5-4146-82D2-BDA581EC69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alphaModFix am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83508" y="3244680"/>
            <a:ext cx="1480429" cy="228302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93510931-7634-41E7-A5FE-78F887B49A1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alphaModFix am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83508" y="4799667"/>
            <a:ext cx="1480429" cy="228302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59B304B5-A7F1-43FE-A0E1-244B7E9671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alphaModFix am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55034" y="6321561"/>
            <a:ext cx="1480429" cy="228302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11777911-798D-4018-9EB4-30F6BF40FD0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alphaModFix am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436085" y="3233047"/>
            <a:ext cx="1480429" cy="228302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D4191718-1874-4B16-84A4-56221E1836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alphaModFix am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436085" y="4788034"/>
            <a:ext cx="1480429" cy="22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028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 55">
            <a:extLst>
              <a:ext uri="{FF2B5EF4-FFF2-40B4-BE49-F238E27FC236}">
                <a16:creationId xmlns:a16="http://schemas.microsoft.com/office/drawing/2014/main" id="{2798CD8B-B1D8-4464-968F-30EAC87E6C7A}"/>
              </a:ext>
            </a:extLst>
          </p:cNvPr>
          <p:cNvSpPr/>
          <p:nvPr/>
        </p:nvSpPr>
        <p:spPr>
          <a:xfrm>
            <a:off x="8887513" y="3413193"/>
            <a:ext cx="3030208" cy="1004005"/>
          </a:xfrm>
          <a:prstGeom prst="roundRect">
            <a:avLst>
              <a:gd name="adj" fmla="val 7589"/>
            </a:avLst>
          </a:prstGeom>
          <a:gradFill flip="none" rotWithShape="1">
            <a:gsLst>
              <a:gs pos="0">
                <a:srgbClr val="4F83B2"/>
              </a:gs>
              <a:gs pos="51600">
                <a:srgbClr val="4F83B2"/>
              </a:gs>
              <a:gs pos="100000">
                <a:srgbClr val="3B75AA"/>
              </a:gs>
            </a:gsLst>
            <a:lin ang="2700000" scaled="1"/>
            <a:tileRect/>
          </a:gradFill>
          <a:ln w="12700">
            <a:noFill/>
          </a:ln>
          <a:effectLst>
            <a:outerShdw blurRad="431800" dist="215900" dir="414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cs typeface="+mn-ea"/>
                <a:sym typeface="+mn-lt"/>
              </a:rPr>
              <a:t>QM2-2S10G1TA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>
                <a:solidFill>
                  <a:schemeClr val="bg1"/>
                </a:solidFill>
                <a:cs typeface="+mn-ea"/>
                <a:sym typeface="+mn-lt"/>
              </a:rPr>
              <a:t>2 x M.2 SATA 6Gb/s</a:t>
            </a:r>
            <a:r>
              <a:rPr lang="zh-TW" altLang="en-US" sz="1600">
                <a:solidFill>
                  <a:schemeClr val="bg1"/>
                </a:solidFill>
                <a:cs typeface="+mn-ea"/>
                <a:sym typeface="+mn-lt"/>
              </a:rPr>
              <a:t> 埠</a:t>
            </a:r>
            <a:endParaRPr lang="zh-TW" altLang="zh-TW" sz="160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>
                <a:solidFill>
                  <a:schemeClr val="bg1"/>
                </a:solidFill>
                <a:cs typeface="+mn-ea"/>
                <a:sym typeface="+mn-lt"/>
              </a:rPr>
              <a:t>1 x 10G/5G/2.5G/1G</a:t>
            </a:r>
            <a:r>
              <a:rPr lang="zh-TW" altLang="en-US" sz="1600">
                <a:solidFill>
                  <a:schemeClr val="bg1"/>
                </a:solidFill>
                <a:cs typeface="+mn-ea"/>
                <a:sym typeface="+mn-lt"/>
              </a:rPr>
              <a:t> 埠</a:t>
            </a:r>
            <a:endParaRPr lang="en-US" altLang="zh-TW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F496D72-88F3-8C40-A71B-C165F07B8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ts val="4500"/>
              </a:lnSpc>
            </a:pPr>
            <a:r>
              <a:rPr kumimoji="1" lang="en-US" altLang="zh-TW" sz="3600">
                <a:latin typeface="+mn-lt"/>
                <a:ea typeface="+mn-ea"/>
                <a:cs typeface="+mn-ea"/>
                <a:sym typeface="+mn-lt"/>
              </a:rPr>
              <a:t>TS-864eU </a:t>
            </a:r>
            <a:r>
              <a:rPr kumimoji="1" lang="zh-TW" altLang="en-US" sz="3600">
                <a:latin typeface="+mn-lt"/>
                <a:ea typeface="+mn-ea"/>
                <a:cs typeface="+mn-ea"/>
                <a:sym typeface="+mn-lt"/>
              </a:rPr>
              <a:t>搭配</a:t>
            </a:r>
            <a:r>
              <a:rPr kumimoji="1" lang="en-US" altLang="zh-TW" sz="3600">
                <a:latin typeface="+mn-lt"/>
                <a:ea typeface="+mn-ea"/>
                <a:cs typeface="+mn-ea"/>
                <a:sym typeface="+mn-lt"/>
              </a:rPr>
              <a:t> QM2 PCIe </a:t>
            </a:r>
            <a:r>
              <a:rPr kumimoji="1" lang="zh-CN" altLang="en-US" sz="3600">
                <a:latin typeface="+mn-lt"/>
                <a:ea typeface="+mn-ea"/>
                <a:cs typeface="+mn-ea"/>
                <a:sym typeface="+mn-lt"/>
              </a:rPr>
              <a:t>卡新增</a:t>
            </a:r>
            <a:r>
              <a:rPr kumimoji="1" lang="en-US" altLang="zh-CN" sz="3600">
                <a:latin typeface="+mn-lt"/>
                <a:ea typeface="+mn-ea"/>
                <a:cs typeface="+mn-ea"/>
                <a:sym typeface="+mn-lt"/>
              </a:rPr>
              <a:t> M.2 SSD</a:t>
            </a:r>
            <a:r>
              <a:rPr kumimoji="1" lang="zh-CN" altLang="en-US" sz="3600">
                <a:latin typeface="+mn-lt"/>
                <a:ea typeface="+mn-ea"/>
                <a:cs typeface="+mn-ea"/>
                <a:sym typeface="+mn-lt"/>
              </a:rPr>
              <a:t>，</a:t>
            </a:r>
            <a:br>
              <a:rPr kumimoji="1" lang="en-US" altLang="zh-CN" sz="3600">
                <a:latin typeface="+mn-lt"/>
                <a:ea typeface="+mn-ea"/>
                <a:cs typeface="+mn-ea"/>
                <a:sym typeface="+mn-lt"/>
              </a:rPr>
            </a:br>
            <a:r>
              <a:rPr kumimoji="1" lang="zh-CN" altLang="en-US" sz="3600">
                <a:latin typeface="+mn-lt"/>
                <a:ea typeface="+mn-ea"/>
                <a:cs typeface="+mn-ea"/>
                <a:sym typeface="+mn-lt"/>
              </a:rPr>
              <a:t>並使用</a:t>
            </a:r>
            <a:r>
              <a:rPr kumimoji="1" lang="en-US" altLang="zh-CN" sz="3600">
                <a:latin typeface="+mn-lt"/>
                <a:ea typeface="+mn-ea"/>
                <a:cs typeface="+mn-ea"/>
                <a:sym typeface="+mn-lt"/>
              </a:rPr>
              <a:t> SSD </a:t>
            </a:r>
            <a:r>
              <a:rPr kumimoji="1" lang="zh-CN" altLang="en-US" sz="3600">
                <a:latin typeface="+mn-lt"/>
                <a:ea typeface="+mn-ea"/>
                <a:cs typeface="+mn-ea"/>
                <a:sym typeface="+mn-lt"/>
              </a:rPr>
              <a:t>快取</a:t>
            </a:r>
            <a:r>
              <a:rPr kumimoji="1" lang="zh-TW" altLang="en-US" sz="3600">
                <a:latin typeface="+mn-lt"/>
                <a:ea typeface="+mn-ea"/>
                <a:cs typeface="+mn-ea"/>
                <a:sym typeface="+mn-lt"/>
              </a:rPr>
              <a:t>增加小檔案處理效能</a:t>
            </a:r>
          </a:p>
        </p:txBody>
      </p:sp>
      <p:pic>
        <p:nvPicPr>
          <p:cNvPr id="6" name="圖片 5" descr="一張含有 室內, 蛋糕, 電子用品 的圖片&#10;&#10;自動產生的描述">
            <a:extLst>
              <a:ext uri="{FF2B5EF4-FFF2-40B4-BE49-F238E27FC236}">
                <a16:creationId xmlns:a16="http://schemas.microsoft.com/office/drawing/2014/main" id="{19C2C872-BA16-1545-93B2-204E7820DC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80" y="1836292"/>
            <a:ext cx="3214078" cy="20116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9220D61-A851-6247-B0FC-B37341D921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054216"/>
            <a:ext cx="3214077" cy="20116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9" name="矩形: 圓角 55">
            <a:extLst>
              <a:ext uri="{FF2B5EF4-FFF2-40B4-BE49-F238E27FC236}">
                <a16:creationId xmlns:a16="http://schemas.microsoft.com/office/drawing/2014/main" id="{868406B7-9D3D-4510-B40C-FF8EA4B54B39}"/>
              </a:ext>
            </a:extLst>
          </p:cNvPr>
          <p:cNvSpPr/>
          <p:nvPr/>
        </p:nvSpPr>
        <p:spPr>
          <a:xfrm>
            <a:off x="3560003" y="2251663"/>
            <a:ext cx="2867932" cy="746159"/>
          </a:xfrm>
          <a:prstGeom prst="roundRect">
            <a:avLst>
              <a:gd name="adj" fmla="val 7589"/>
            </a:avLst>
          </a:prstGeom>
          <a:gradFill flip="none" rotWithShape="1">
            <a:gsLst>
              <a:gs pos="0">
                <a:srgbClr val="4F83B2"/>
              </a:gs>
              <a:gs pos="51600">
                <a:srgbClr val="4F83B2"/>
              </a:gs>
              <a:gs pos="100000">
                <a:srgbClr val="3B75AA"/>
              </a:gs>
            </a:gsLst>
            <a:lin ang="2700000" scaled="1"/>
            <a:tileRect/>
          </a:gradFill>
          <a:ln w="12700">
            <a:noFill/>
          </a:ln>
          <a:effectLst>
            <a:outerShdw blurRad="431800" dist="215900" dir="414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cs typeface="+mn-ea"/>
                <a:sym typeface="+mn-lt"/>
              </a:rPr>
              <a:t>QM2-2S-220A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>
                <a:solidFill>
                  <a:schemeClr val="bg1"/>
                </a:solidFill>
                <a:cs typeface="+mn-ea"/>
                <a:sym typeface="+mn-lt"/>
              </a:rPr>
              <a:t>2 x M.2 SATA 6Gb/s </a:t>
            </a:r>
            <a:r>
              <a:rPr lang="zh-CN" altLang="en-US" sz="1600">
                <a:solidFill>
                  <a:schemeClr val="bg1"/>
                </a:solidFill>
                <a:cs typeface="+mn-ea"/>
                <a:sym typeface="+mn-lt"/>
              </a:rPr>
              <a:t>埠</a:t>
            </a:r>
            <a:endParaRPr lang="zh-TW" altLang="zh-TW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028" name="Picture 4" descr="https://www.qnap.com/i/_attach_file/product/photo/800_500/558_1634802396_558_1622692809_QM2-2P-344_Front_left-angle.png?v=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80" y="4297311"/>
            <a:ext cx="3983714" cy="248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: 圓角 55">
            <a:extLst>
              <a:ext uri="{FF2B5EF4-FFF2-40B4-BE49-F238E27FC236}">
                <a16:creationId xmlns:a16="http://schemas.microsoft.com/office/drawing/2014/main" id="{5A2E2B1E-C333-45C5-B375-6368974D46A7}"/>
              </a:ext>
            </a:extLst>
          </p:cNvPr>
          <p:cNvSpPr/>
          <p:nvPr/>
        </p:nvSpPr>
        <p:spPr>
          <a:xfrm>
            <a:off x="4448568" y="5287652"/>
            <a:ext cx="2867932" cy="746159"/>
          </a:xfrm>
          <a:prstGeom prst="roundRect">
            <a:avLst>
              <a:gd name="adj" fmla="val 7589"/>
            </a:avLst>
          </a:prstGeom>
          <a:gradFill flip="none" rotWithShape="1">
            <a:gsLst>
              <a:gs pos="0">
                <a:srgbClr val="FC9942"/>
              </a:gs>
              <a:gs pos="100000">
                <a:srgbClr val="AF5619"/>
              </a:gs>
            </a:gsLst>
            <a:lin ang="2700000" scaled="1"/>
            <a:tileRect/>
          </a:gradFill>
          <a:ln w="12700">
            <a:noFill/>
          </a:ln>
          <a:effectLst>
            <a:outerShdw blurRad="431800" dist="215900" dir="414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cs typeface="+mn-ea"/>
                <a:sym typeface="+mn-lt"/>
              </a:rPr>
              <a:t>QM2-2P-344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>
                <a:solidFill>
                  <a:schemeClr val="bg1"/>
                </a:solidFill>
                <a:cs typeface="+mn-ea"/>
                <a:sym typeface="+mn-lt"/>
              </a:rPr>
              <a:t>2 x M.2 </a:t>
            </a:r>
            <a:r>
              <a:rPr lang="en-US" altLang="zh-TW" sz="1600" err="1">
                <a:solidFill>
                  <a:schemeClr val="bg1"/>
                </a:solidFill>
                <a:cs typeface="+mn-ea"/>
                <a:sym typeface="+mn-lt"/>
              </a:rPr>
              <a:t>NVMe</a:t>
            </a:r>
            <a:r>
              <a:rPr lang="en-US" altLang="zh-TW" sz="1600">
                <a:solidFill>
                  <a:schemeClr val="bg1"/>
                </a:solidFill>
                <a:cs typeface="+mn-ea"/>
                <a:sym typeface="+mn-lt"/>
              </a:rPr>
              <a:t> Gen3</a:t>
            </a:r>
            <a:r>
              <a:rPr lang="zh-TW" altLang="en-US" sz="1600">
                <a:solidFill>
                  <a:schemeClr val="bg1"/>
                </a:solidFill>
                <a:cs typeface="+mn-ea"/>
                <a:sym typeface="+mn-lt"/>
              </a:rPr>
              <a:t> 埠</a:t>
            </a:r>
            <a:endParaRPr lang="zh-TW" altLang="zh-TW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3C93E922-522C-4658-9D2E-30969AC5DD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939339" y="3537784"/>
            <a:ext cx="2447328" cy="377411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7BAE7F62-60C6-441B-B7A4-A3F3E805CE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934128" y="6409720"/>
            <a:ext cx="2977471" cy="377411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4EAF4624-48E3-4066-A171-1CC6C16098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594444" y="4776175"/>
            <a:ext cx="2447328" cy="37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48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F496D72-88F3-8C40-A71B-C165F07B8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sz="4500">
                <a:latin typeface="+mn-lt"/>
                <a:ea typeface="+mn-ea"/>
                <a:cs typeface="+mn-ea"/>
                <a:sym typeface="+mn-lt"/>
              </a:rPr>
              <a:t>各式</a:t>
            </a:r>
            <a:r>
              <a:rPr kumimoji="1" lang="en-US" altLang="zh-TW" sz="4500">
                <a:latin typeface="+mn-lt"/>
                <a:ea typeface="+mn-ea"/>
                <a:cs typeface="+mn-ea"/>
                <a:sym typeface="+mn-lt"/>
              </a:rPr>
              <a:t> NAS </a:t>
            </a:r>
            <a:r>
              <a:rPr kumimoji="1" lang="zh-TW" altLang="en-US" sz="4500">
                <a:latin typeface="+mn-lt"/>
                <a:ea typeface="+mn-ea"/>
                <a:cs typeface="+mn-ea"/>
                <a:sym typeface="+mn-lt"/>
              </a:rPr>
              <a:t>儲存配件讓您更得心應手</a:t>
            </a: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CC2F92E9-E990-E944-939C-366B8BF9A3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59" y="2948421"/>
            <a:ext cx="4129793" cy="1048629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F92E9BFD-6081-E84C-8FFC-1156CDB87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0421" y="2937291"/>
            <a:ext cx="2729624" cy="170601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49856D8-C2C6-A04F-A5CB-DDC72761E455}"/>
              </a:ext>
            </a:extLst>
          </p:cNvPr>
          <p:cNvSpPr/>
          <p:nvPr/>
        </p:nvSpPr>
        <p:spPr>
          <a:xfrm>
            <a:off x="7300249" y="2366635"/>
            <a:ext cx="38798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3F3F3F"/>
              </a:buClr>
              <a:buSzPts val="1000"/>
            </a:pPr>
            <a:r>
              <a:rPr lang="en-US" altLang="zh-TW" i="1">
                <a:cs typeface="+mn-ea"/>
                <a:sym typeface="+mn-lt"/>
              </a:rPr>
              <a:t>2 x 2.5</a:t>
            </a:r>
            <a:r>
              <a:rPr lang="zh-CN" altLang="en-US" i="1">
                <a:cs typeface="+mn-ea"/>
                <a:sym typeface="+mn-lt"/>
              </a:rPr>
              <a:t>吋</a:t>
            </a:r>
            <a:r>
              <a:rPr lang="en-US" altLang="zh-TW" i="1">
                <a:cs typeface="+mn-ea"/>
                <a:sym typeface="+mn-lt"/>
              </a:rPr>
              <a:t> SATA 6Gb/s </a:t>
            </a:r>
            <a:r>
              <a:rPr lang="zh-CN" altLang="en-US" i="1">
                <a:cs typeface="+mn-ea"/>
                <a:sym typeface="+mn-lt"/>
              </a:rPr>
              <a:t>轉</a:t>
            </a:r>
            <a:r>
              <a:rPr lang="en-US" altLang="zh-CN" i="1">
                <a:cs typeface="+mn-ea"/>
                <a:sym typeface="+mn-lt"/>
              </a:rPr>
              <a:t> 1 x 3.5</a:t>
            </a:r>
            <a:r>
              <a:rPr lang="zh-CN" altLang="en-US" i="1">
                <a:cs typeface="+mn-ea"/>
                <a:sym typeface="+mn-lt"/>
              </a:rPr>
              <a:t>吋</a:t>
            </a:r>
            <a:r>
              <a:rPr lang="en-US" altLang="zh-CN" i="1">
                <a:cs typeface="+mn-ea"/>
                <a:sym typeface="+mn-lt"/>
              </a:rPr>
              <a:t> </a:t>
            </a:r>
          </a:p>
          <a:p>
            <a:pPr>
              <a:buClr>
                <a:srgbClr val="3F3F3F"/>
              </a:buClr>
              <a:buSzPts val="1000"/>
            </a:pPr>
            <a:r>
              <a:rPr lang="en-US" altLang="zh-CN" i="1">
                <a:cs typeface="+mn-ea"/>
                <a:sym typeface="+mn-lt"/>
              </a:rPr>
              <a:t>SATA 6Gb/s </a:t>
            </a:r>
            <a:r>
              <a:rPr lang="zh-CN" altLang="en-US" i="1">
                <a:cs typeface="+mn-ea"/>
                <a:sym typeface="+mn-lt"/>
              </a:rPr>
              <a:t>硬體</a:t>
            </a:r>
            <a:r>
              <a:rPr lang="en-US" altLang="zh-CN" i="1">
                <a:cs typeface="+mn-ea"/>
                <a:sym typeface="+mn-lt"/>
              </a:rPr>
              <a:t> RAID 0/1 </a:t>
            </a:r>
            <a:r>
              <a:rPr lang="zh-CN" altLang="en-US" i="1">
                <a:cs typeface="+mn-ea"/>
                <a:sym typeface="+mn-lt"/>
              </a:rPr>
              <a:t>轉接盒</a:t>
            </a:r>
            <a:endParaRPr lang="zh-TW" altLang="zh-TW" i="1">
              <a:cs typeface="+mn-ea"/>
              <a:sym typeface="+mn-lt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0FDF2DC-5540-AF44-B5F2-79775D55D70E}"/>
              </a:ext>
            </a:extLst>
          </p:cNvPr>
          <p:cNvSpPr/>
          <p:nvPr/>
        </p:nvSpPr>
        <p:spPr>
          <a:xfrm>
            <a:off x="1007648" y="2366635"/>
            <a:ext cx="31071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3F3F3F"/>
              </a:buClr>
              <a:buSzPts val="1000"/>
            </a:pPr>
            <a:r>
              <a:rPr lang="zh-TW" altLang="en-US" i="1">
                <a:cs typeface="+mn-ea"/>
                <a:sym typeface="+mn-lt"/>
              </a:rPr>
              <a:t>適用於</a:t>
            </a:r>
            <a:r>
              <a:rPr lang="en-US" altLang="zh-TW" i="1">
                <a:cs typeface="+mn-ea"/>
                <a:sym typeface="+mn-lt"/>
              </a:rPr>
              <a:t> ANSI/EIA-RS-310-D </a:t>
            </a:r>
            <a:r>
              <a:rPr lang="zh-CN" altLang="en-US" i="1">
                <a:cs typeface="+mn-ea"/>
                <a:sym typeface="+mn-lt"/>
              </a:rPr>
              <a:t>標準的機架滑軌套件</a:t>
            </a:r>
            <a:endParaRPr lang="zh-TW" altLang="zh-TW" i="1">
              <a:cs typeface="+mn-ea"/>
              <a:sym typeface="+mn-lt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DDBA0E5-7B98-854E-9BF9-BE17A5064C06}"/>
              </a:ext>
            </a:extLst>
          </p:cNvPr>
          <p:cNvSpPr/>
          <p:nvPr/>
        </p:nvSpPr>
        <p:spPr>
          <a:xfrm>
            <a:off x="1007646" y="4860167"/>
            <a:ext cx="7018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3F3F3F"/>
              </a:buClr>
              <a:buSzPts val="1000"/>
            </a:pPr>
            <a:r>
              <a:rPr lang="zh-TW" altLang="en-US" i="1">
                <a:cs typeface="+mn-ea"/>
                <a:sym typeface="+mn-lt"/>
              </a:rPr>
              <a:t>高彈性使用</a:t>
            </a:r>
            <a:r>
              <a:rPr lang="en-US" altLang="zh-TW" i="1">
                <a:cs typeface="+mn-ea"/>
                <a:sym typeface="+mn-lt"/>
              </a:rPr>
              <a:t> USB </a:t>
            </a:r>
            <a:r>
              <a:rPr lang="zh-TW" altLang="en-US" i="1">
                <a:cs typeface="+mn-ea"/>
                <a:sym typeface="+mn-lt"/>
              </a:rPr>
              <a:t>或</a:t>
            </a:r>
            <a:r>
              <a:rPr lang="en-US" altLang="zh-TW" i="1">
                <a:cs typeface="+mn-ea"/>
                <a:sym typeface="+mn-lt"/>
              </a:rPr>
              <a:t> </a:t>
            </a:r>
            <a:r>
              <a:rPr lang="zh-TW" altLang="en-US" i="1">
                <a:cs typeface="+mn-ea"/>
                <a:sym typeface="+mn-lt"/>
              </a:rPr>
              <a:t>多通道</a:t>
            </a:r>
            <a:r>
              <a:rPr lang="en-US" altLang="zh-TW" i="1">
                <a:cs typeface="+mn-ea"/>
                <a:sym typeface="+mn-lt"/>
              </a:rPr>
              <a:t> SATA </a:t>
            </a:r>
            <a:r>
              <a:rPr lang="zh-CN" altLang="en-US" i="1">
                <a:cs typeface="+mn-ea"/>
                <a:sym typeface="+mn-lt"/>
              </a:rPr>
              <a:t>傳輸介面新增</a:t>
            </a:r>
            <a:r>
              <a:rPr lang="en-US" altLang="zh-CN" i="1">
                <a:cs typeface="+mn-ea"/>
                <a:sym typeface="+mn-lt"/>
              </a:rPr>
              <a:t> NAS </a:t>
            </a:r>
            <a:r>
              <a:rPr lang="zh-CN" altLang="en-US" i="1">
                <a:cs typeface="+mn-ea"/>
                <a:sym typeface="+mn-lt"/>
              </a:rPr>
              <a:t>儲存空間</a:t>
            </a:r>
            <a:endParaRPr lang="zh-TW" altLang="zh-TW" i="1">
              <a:cs typeface="+mn-ea"/>
              <a:sym typeface="+mn-lt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4ECFBA4-6942-644D-895B-BE944CD86A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887" b="31228"/>
          <a:stretch/>
        </p:blipFill>
        <p:spPr>
          <a:xfrm>
            <a:off x="1007646" y="5784311"/>
            <a:ext cx="2359303" cy="55615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C3DB0A3-4BEF-2546-8C51-18A531D55D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7809" r="18529" b="34991"/>
          <a:stretch/>
        </p:blipFill>
        <p:spPr>
          <a:xfrm>
            <a:off x="3749124" y="5720816"/>
            <a:ext cx="1922153" cy="556152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0FB9613E-0750-7D40-A3E7-E6A254FAF0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4449" y="4813271"/>
            <a:ext cx="2359303" cy="2044729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9EDE0D2A-63E7-D145-95C1-1A7628F534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1692" y="4651662"/>
            <a:ext cx="2359303" cy="2044729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8A279079-C972-D545-B90B-5407D631C6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543" t="34216" r="-1296" b="36433"/>
          <a:stretch/>
        </p:blipFill>
        <p:spPr>
          <a:xfrm>
            <a:off x="1973406" y="5352113"/>
            <a:ext cx="375498" cy="483523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5CD1C3CC-3403-D840-A915-2E15585D1D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543" t="34216" r="-1296" b="36433"/>
          <a:stretch/>
        </p:blipFill>
        <p:spPr>
          <a:xfrm>
            <a:off x="4684382" y="5237293"/>
            <a:ext cx="375498" cy="483523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AED03837-99F3-4B49-8795-FE4F9241D192}"/>
              </a:ext>
            </a:extLst>
          </p:cNvPr>
          <p:cNvSpPr/>
          <p:nvPr/>
        </p:nvSpPr>
        <p:spPr>
          <a:xfrm>
            <a:off x="1545313" y="6267834"/>
            <a:ext cx="10763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400">
                <a:cs typeface="+mn-ea"/>
                <a:sym typeface="+mn-lt"/>
              </a:rPr>
              <a:t>TR-004U</a:t>
            </a:r>
            <a:endParaRPr lang="zh-TW" altLang="zh-TW" sz="1400">
              <a:cs typeface="+mn-ea"/>
              <a:sym typeface="+mn-lt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7F2B3ECA-3A07-FD43-8A72-F03461F72D05}"/>
              </a:ext>
            </a:extLst>
          </p:cNvPr>
          <p:cNvSpPr/>
          <p:nvPr/>
        </p:nvSpPr>
        <p:spPr>
          <a:xfrm>
            <a:off x="4017537" y="6276968"/>
            <a:ext cx="14992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400">
                <a:cs typeface="+mn-ea"/>
                <a:sym typeface="+mn-lt"/>
              </a:rPr>
              <a:t>TL-R1200C-RP</a:t>
            </a:r>
            <a:endParaRPr lang="zh-TW" altLang="zh-TW" sz="1400">
              <a:cs typeface="+mn-ea"/>
              <a:sym typeface="+mn-lt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51D5A2E7-5150-E347-B654-662A97C21D05}"/>
              </a:ext>
            </a:extLst>
          </p:cNvPr>
          <p:cNvSpPr/>
          <p:nvPr/>
        </p:nvSpPr>
        <p:spPr>
          <a:xfrm>
            <a:off x="6574584" y="6296372"/>
            <a:ext cx="14992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400">
                <a:cs typeface="+mn-ea"/>
                <a:sym typeface="+mn-lt"/>
              </a:rPr>
              <a:t>TL-R400S</a:t>
            </a:r>
            <a:endParaRPr lang="zh-TW" altLang="zh-TW" sz="1400">
              <a:cs typeface="+mn-ea"/>
              <a:sym typeface="+mn-lt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F0B85382-E941-0B4F-A4EA-8907F361C04F}"/>
              </a:ext>
            </a:extLst>
          </p:cNvPr>
          <p:cNvSpPr/>
          <p:nvPr/>
        </p:nvSpPr>
        <p:spPr>
          <a:xfrm>
            <a:off x="9291400" y="6302524"/>
            <a:ext cx="14992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400">
                <a:cs typeface="+mn-ea"/>
                <a:sym typeface="+mn-lt"/>
              </a:rPr>
              <a:t>TL-R1200S-RP</a:t>
            </a:r>
            <a:endParaRPr lang="zh-TW" altLang="zh-TW" sz="1400">
              <a:cs typeface="+mn-ea"/>
              <a:sym typeface="+mn-lt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C71E77D1-46E0-48D5-AC45-86C8C55197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891499" y="6039864"/>
            <a:ext cx="2703149" cy="350584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C99EE069-7A0B-426F-8D2C-39D9DF2A58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579565" y="6036841"/>
            <a:ext cx="2359303" cy="350584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FEF663BE-6146-4482-B3E1-B6C5DB6791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124456" y="6092542"/>
            <a:ext cx="2729624" cy="350584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1B2206B0-473B-4DEE-AF59-A89A3AC860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8759768" y="6099676"/>
            <a:ext cx="2703149" cy="350584"/>
          </a:xfrm>
          <a:prstGeom prst="rect">
            <a:avLst/>
          </a:prstGeom>
        </p:spPr>
      </p:pic>
      <p:pic>
        <p:nvPicPr>
          <p:cNvPr id="38" name="圖片 4">
            <a:extLst>
              <a:ext uri="{FF2B5EF4-FFF2-40B4-BE49-F238E27FC236}">
                <a16:creationId xmlns:a16="http://schemas.microsoft.com/office/drawing/2014/main" id="{0964816D-5E62-463E-95D6-358F7DE99CF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690" y="1713933"/>
            <a:ext cx="3648048" cy="743171"/>
          </a:xfrm>
          <a:prstGeom prst="rect">
            <a:avLst/>
          </a:prstGeom>
          <a:effectLst>
            <a:outerShdw blurRad="203200" dist="38100" dir="5400000" algn="t" rotWithShape="0">
              <a:prstClr val="black">
                <a:alpha val="2000"/>
              </a:prstClr>
            </a:outerShdw>
          </a:effectLst>
        </p:spPr>
      </p:pic>
      <p:sp>
        <p:nvSpPr>
          <p:cNvPr id="39" name="TextBox 6">
            <a:extLst>
              <a:ext uri="{FF2B5EF4-FFF2-40B4-BE49-F238E27FC236}">
                <a16:creationId xmlns:a16="http://schemas.microsoft.com/office/drawing/2014/main" id="{B4FCE6DC-60C7-410E-9812-E99C6FDA6322}"/>
              </a:ext>
            </a:extLst>
          </p:cNvPr>
          <p:cNvSpPr txBox="1"/>
          <p:nvPr/>
        </p:nvSpPr>
        <p:spPr>
          <a:xfrm>
            <a:off x="1322185" y="1788361"/>
            <a:ext cx="2705104" cy="43396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en-US" altLang="zh-TW" sz="2133" b="1">
                <a:solidFill>
                  <a:schemeClr val="bg1"/>
                </a:solidFill>
                <a:cs typeface="+mn-ea"/>
                <a:sym typeface="+mn-lt"/>
              </a:rPr>
              <a:t>RAIL-B02</a:t>
            </a:r>
            <a:endParaRPr lang="zh-TW" altLang="en-US" sz="2133" b="1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0" name="圖片 4">
            <a:extLst>
              <a:ext uri="{FF2B5EF4-FFF2-40B4-BE49-F238E27FC236}">
                <a16:creationId xmlns:a16="http://schemas.microsoft.com/office/drawing/2014/main" id="{920E564D-C9AB-4AD8-8234-63D71F6946D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9875" y="1704523"/>
            <a:ext cx="3648048" cy="743171"/>
          </a:xfrm>
          <a:prstGeom prst="rect">
            <a:avLst/>
          </a:prstGeom>
          <a:effectLst>
            <a:outerShdw blurRad="203200" dist="38100" dir="5400000" algn="t" rotWithShape="0">
              <a:prstClr val="black">
                <a:alpha val="2000"/>
              </a:prstClr>
            </a:outerShdw>
          </a:effectLst>
        </p:spPr>
      </p:pic>
      <p:sp>
        <p:nvSpPr>
          <p:cNvPr id="41" name="TextBox 6">
            <a:extLst>
              <a:ext uri="{FF2B5EF4-FFF2-40B4-BE49-F238E27FC236}">
                <a16:creationId xmlns:a16="http://schemas.microsoft.com/office/drawing/2014/main" id="{D4AE2BCA-91A7-46D5-BA80-6329AAC6EEF2}"/>
              </a:ext>
            </a:extLst>
          </p:cNvPr>
          <p:cNvSpPr txBox="1"/>
          <p:nvPr/>
        </p:nvSpPr>
        <p:spPr>
          <a:xfrm>
            <a:off x="7707370" y="1778951"/>
            <a:ext cx="2705104" cy="43396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en-US" altLang="zh-TW" sz="2133" b="1">
                <a:solidFill>
                  <a:schemeClr val="bg1"/>
                </a:solidFill>
                <a:cs typeface="+mn-ea"/>
                <a:sym typeface="+mn-lt"/>
              </a:rPr>
              <a:t>QDA-A2AR</a:t>
            </a:r>
            <a:endParaRPr lang="zh-TW" altLang="en-US" sz="2133" b="1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2" name="圖片 4">
            <a:extLst>
              <a:ext uri="{FF2B5EF4-FFF2-40B4-BE49-F238E27FC236}">
                <a16:creationId xmlns:a16="http://schemas.microsoft.com/office/drawing/2014/main" id="{32B68042-28FD-4C9D-8342-6A24F86C5A8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005" y="4191180"/>
            <a:ext cx="3648048" cy="743171"/>
          </a:xfrm>
          <a:prstGeom prst="rect">
            <a:avLst/>
          </a:prstGeom>
          <a:effectLst>
            <a:outerShdw blurRad="203200" dist="38100" dir="5400000" algn="t" rotWithShape="0">
              <a:prstClr val="black">
                <a:alpha val="2000"/>
              </a:prstClr>
            </a:outerShdw>
          </a:effectLst>
        </p:spPr>
      </p:pic>
      <p:sp>
        <p:nvSpPr>
          <p:cNvPr id="43" name="TextBox 6">
            <a:extLst>
              <a:ext uri="{FF2B5EF4-FFF2-40B4-BE49-F238E27FC236}">
                <a16:creationId xmlns:a16="http://schemas.microsoft.com/office/drawing/2014/main" id="{3D1BCDBA-AA99-4AF9-A032-D4F9C8736156}"/>
              </a:ext>
            </a:extLst>
          </p:cNvPr>
          <p:cNvSpPr txBox="1"/>
          <p:nvPr/>
        </p:nvSpPr>
        <p:spPr>
          <a:xfrm>
            <a:off x="1318500" y="4265608"/>
            <a:ext cx="2705104" cy="43396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zh-TW" altLang="en-US" sz="2133" b="1">
                <a:solidFill>
                  <a:schemeClr val="bg1"/>
                </a:solidFill>
                <a:cs typeface="+mn-ea"/>
                <a:sym typeface="+mn-lt"/>
              </a:rPr>
              <a:t>儲存擴充設備</a:t>
            </a:r>
          </a:p>
        </p:txBody>
      </p:sp>
    </p:spTree>
    <p:extLst>
      <p:ext uri="{BB962C8B-B14F-4D97-AF65-F5344CB8AC3E}">
        <p14:creationId xmlns:p14="http://schemas.microsoft.com/office/powerpoint/2010/main" val="1884784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1112;gc428d55399_0_337">
            <a:extLst>
              <a:ext uri="{FF2B5EF4-FFF2-40B4-BE49-F238E27FC236}">
                <a16:creationId xmlns:a16="http://schemas.microsoft.com/office/drawing/2014/main" id="{24474050-1D52-4EE4-A23E-14E2DECB1BB4}"/>
              </a:ext>
            </a:extLst>
          </p:cNvPr>
          <p:cNvGrpSpPr/>
          <p:nvPr/>
        </p:nvGrpSpPr>
        <p:grpSpPr>
          <a:xfrm>
            <a:off x="699245" y="1758218"/>
            <a:ext cx="6635007" cy="1662315"/>
            <a:chOff x="535858" y="2192097"/>
            <a:chExt cx="3083382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sp>
          <p:nvSpPr>
            <p:cNvPr id="52" name="Google Shape;1113;gc428d55399_0_337">
              <a:extLst>
                <a:ext uri="{FF2B5EF4-FFF2-40B4-BE49-F238E27FC236}">
                  <a16:creationId xmlns:a16="http://schemas.microsoft.com/office/drawing/2014/main" id="{100064AA-0060-474E-870C-1D8EF5BFDA80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pic>
          <p:nvPicPr>
            <p:cNvPr id="53" name="Google Shape;1114;gc428d55399_0_337">
              <a:extLst>
                <a:ext uri="{FF2B5EF4-FFF2-40B4-BE49-F238E27FC236}">
                  <a16:creationId xmlns:a16="http://schemas.microsoft.com/office/drawing/2014/main" id="{F3FE8B18-A7DA-4FC8-A448-500AC233D971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9758" y="4337168"/>
              <a:ext cx="4461410" cy="33755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" name="矩形: 圓角 8">
            <a:extLst>
              <a:ext uri="{FF2B5EF4-FFF2-40B4-BE49-F238E27FC236}">
                <a16:creationId xmlns:a16="http://schemas.microsoft.com/office/drawing/2014/main" id="{66CD628E-E8AD-4349-93AF-A824E12DE2A6}"/>
              </a:ext>
            </a:extLst>
          </p:cNvPr>
          <p:cNvSpPr/>
          <p:nvPr/>
        </p:nvSpPr>
        <p:spPr>
          <a:xfrm>
            <a:off x="679046" y="1746042"/>
            <a:ext cx="5924954" cy="1650671"/>
          </a:xfrm>
          <a:prstGeom prst="roundRect">
            <a:avLst>
              <a:gd name="adj" fmla="val 2416"/>
            </a:avLst>
          </a:prstGeom>
          <a:solidFill>
            <a:srgbClr val="7698D4">
              <a:alpha val="14902"/>
            </a:srgbClr>
          </a:solidFill>
          <a:ln w="9525">
            <a:solidFill>
              <a:srgbClr val="5F86CD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aseline="-25000">
              <a:cs typeface="+mn-ea"/>
              <a:sym typeface="+mn-lt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900">
                <a:latin typeface="+mn-lt"/>
                <a:ea typeface="+mn-ea"/>
                <a:cs typeface="+mn-ea"/>
                <a:sym typeface="+mn-lt"/>
              </a:rPr>
              <a:t>有線網路</a:t>
            </a:r>
            <a:r>
              <a:rPr lang="zh-CN" altLang="en-US" sz="3900">
                <a:latin typeface="+mn-lt"/>
                <a:ea typeface="+mn-ea"/>
                <a:cs typeface="+mn-ea"/>
                <a:sym typeface="+mn-lt"/>
              </a:rPr>
              <a:t>升級高速網路交換器以改善多人協作效率</a:t>
            </a:r>
            <a:endParaRPr lang="zh-TW" altLang="en-US" sz="39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AD6E516-4983-5246-A020-18E317A41D5A}"/>
              </a:ext>
            </a:extLst>
          </p:cNvPr>
          <p:cNvSpPr txBox="1"/>
          <p:nvPr/>
        </p:nvSpPr>
        <p:spPr>
          <a:xfrm>
            <a:off x="6951746" y="1737575"/>
            <a:ext cx="5000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>
                <a:cs typeface="+mn-ea"/>
                <a:sym typeface="+mn-lt"/>
              </a:rPr>
              <a:t>無須更換既有佈線即可升速 </a:t>
            </a:r>
            <a:r>
              <a:rPr lang="en-US" altLang="zh-TW" sz="2400" b="1">
                <a:cs typeface="+mn-ea"/>
                <a:sym typeface="+mn-lt"/>
              </a:rPr>
              <a:t>2.5</a:t>
            </a:r>
            <a:r>
              <a:rPr lang="en" altLang="zh-TW" sz="2400" b="1">
                <a:cs typeface="+mn-ea"/>
                <a:sym typeface="+mn-lt"/>
              </a:rPr>
              <a:t>GbE</a:t>
            </a:r>
            <a:endParaRPr lang="zh-TW" altLang="en-US" sz="2400" b="1">
              <a:cs typeface="+mn-ea"/>
              <a:sym typeface="+mn-lt"/>
            </a:endParaRPr>
          </a:p>
        </p:txBody>
      </p:sp>
      <p:graphicFrame>
        <p:nvGraphicFramePr>
          <p:cNvPr id="20" name="Shape 253">
            <a:extLst>
              <a:ext uri="{FF2B5EF4-FFF2-40B4-BE49-F238E27FC236}">
                <a16:creationId xmlns:a16="http://schemas.microsoft.com/office/drawing/2014/main" id="{71BEF758-E246-DE44-AF83-B30DF04391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6998262"/>
              </p:ext>
            </p:extLst>
          </p:nvPr>
        </p:nvGraphicFramePr>
        <p:xfrm>
          <a:off x="7044687" y="2230325"/>
          <a:ext cx="4619151" cy="2863884"/>
        </p:xfrm>
        <a:graphic>
          <a:graphicData uri="http://schemas.openxmlformats.org/drawingml/2006/table">
            <a:tbl>
              <a:tblPr firstRow="1" bandRow="1"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</a:effectLst>
                <a:tableStyleId>{85BE263C-DBD7-4A20-BB59-AAB30ACAA65A}</a:tableStyleId>
              </a:tblPr>
              <a:tblGrid>
                <a:gridCol w="91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64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68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33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62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b="1">
                        <a:solidFill>
                          <a:schemeClr val="dk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CAT 5e</a:t>
                      </a:r>
                      <a:endParaRPr sz="1900" b="1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CAT 6</a:t>
                      </a:r>
                      <a:endParaRPr sz="1900" b="1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CAT 6A</a:t>
                      </a:r>
                      <a:endParaRPr lang="en-US" altLang="zh-TW" sz="1900" b="1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25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100M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2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1G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2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2.5G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2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5G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625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10G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X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✔(55m)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8" name="Picture 2" descr="C:\Users\user\Desktop\21_PPT對稿QNAP AQC107 10G網卡\29384737_xxl.png">
            <a:extLst>
              <a:ext uri="{FF2B5EF4-FFF2-40B4-BE49-F238E27FC236}">
                <a16:creationId xmlns:a16="http://schemas.microsoft.com/office/drawing/2014/main" id="{ACEDA30A-03F9-E543-8797-EAB00FF36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3183" y="4700866"/>
            <a:ext cx="2328817" cy="2157134"/>
          </a:xfrm>
          <a:prstGeom prst="rect">
            <a:avLst/>
          </a:prstGeom>
          <a:ln>
            <a:noFill/>
          </a:ln>
          <a:effectLst>
            <a:outerShdw blurRad="431800" dist="368300" dir="576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4EFECE1E-208A-1744-A6D3-6BB8230DEFE8}"/>
              </a:ext>
            </a:extLst>
          </p:cNvPr>
          <p:cNvSpPr txBox="1"/>
          <p:nvPr/>
        </p:nvSpPr>
        <p:spPr>
          <a:xfrm>
            <a:off x="3933712" y="4218624"/>
            <a:ext cx="2505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cs typeface="+mn-ea"/>
                <a:sym typeface="+mn-lt"/>
              </a:rPr>
              <a:t>QSW-308-1C (</a:t>
            </a:r>
            <a:r>
              <a:rPr lang="zh-TW" altLang="en-US" sz="1600">
                <a:cs typeface="+mn-ea"/>
                <a:sym typeface="+mn-lt"/>
              </a:rPr>
              <a:t>無網管型</a:t>
            </a:r>
            <a:r>
              <a:rPr lang="en-US" altLang="zh-TW" sz="1600" b="1">
                <a:cs typeface="+mn-ea"/>
                <a:sym typeface="+mn-lt"/>
              </a:rPr>
              <a:t>)</a:t>
            </a:r>
            <a:endParaRPr lang="zh-TW" altLang="en-US" sz="1600" b="1">
              <a:cs typeface="+mn-ea"/>
              <a:sym typeface="+mn-lt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21E9DF6E-F2DE-214E-BAB8-2293966D3352}"/>
              </a:ext>
            </a:extLst>
          </p:cNvPr>
          <p:cNvSpPr txBox="1"/>
          <p:nvPr/>
        </p:nvSpPr>
        <p:spPr>
          <a:xfrm>
            <a:off x="659064" y="4223459"/>
            <a:ext cx="2627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cs typeface="+mn-ea"/>
                <a:sym typeface="+mn-lt"/>
              </a:rPr>
              <a:t>QSW-1208-8C (</a:t>
            </a:r>
            <a:r>
              <a:rPr lang="zh-TW" altLang="en-US" sz="1600">
                <a:cs typeface="+mn-ea"/>
                <a:sym typeface="+mn-lt"/>
              </a:rPr>
              <a:t>無網管型</a:t>
            </a:r>
            <a:r>
              <a:rPr lang="en-US" altLang="zh-TW" sz="1600" b="1">
                <a:cs typeface="+mn-ea"/>
                <a:sym typeface="+mn-lt"/>
              </a:rPr>
              <a:t>)</a:t>
            </a:r>
            <a:endParaRPr lang="zh-TW" altLang="en-US" sz="1600">
              <a:cs typeface="+mn-ea"/>
              <a:sym typeface="+mn-lt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58CBE206-AA6D-0844-9C78-657AC29204D2}"/>
              </a:ext>
            </a:extLst>
          </p:cNvPr>
          <p:cNvSpPr txBox="1"/>
          <p:nvPr/>
        </p:nvSpPr>
        <p:spPr>
          <a:xfrm>
            <a:off x="4365963" y="4524371"/>
            <a:ext cx="1579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cs typeface="+mn-ea"/>
                <a:sym typeface="+mn-lt"/>
              </a:rPr>
              <a:t>1 x 10G/5G/2.5G</a:t>
            </a:r>
          </a:p>
          <a:p>
            <a:r>
              <a:rPr lang="en-US" altLang="zh-TW" sz="1400">
                <a:cs typeface="+mn-ea"/>
                <a:sym typeface="+mn-lt"/>
              </a:rPr>
              <a:t>RJ45 Multi-Gig</a:t>
            </a:r>
            <a:endParaRPr lang="zh-TW" altLang="en-US" sz="1400">
              <a:cs typeface="+mn-ea"/>
              <a:sym typeface="+mn-lt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05AEEC05-B49D-C149-A7C7-B1559D7FE4DE}"/>
              </a:ext>
            </a:extLst>
          </p:cNvPr>
          <p:cNvSpPr txBox="1"/>
          <p:nvPr/>
        </p:nvSpPr>
        <p:spPr>
          <a:xfrm>
            <a:off x="997462" y="4524371"/>
            <a:ext cx="1537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cs typeface="+mn-ea"/>
                <a:sym typeface="+mn-lt"/>
              </a:rPr>
              <a:t>8 x 10G/5G/2.5G</a:t>
            </a:r>
          </a:p>
          <a:p>
            <a:r>
              <a:rPr lang="en-US" altLang="zh-TW" sz="1400">
                <a:cs typeface="+mn-ea"/>
                <a:sym typeface="+mn-lt"/>
              </a:rPr>
              <a:t>RJ45 Multi-Gig</a:t>
            </a:r>
            <a:endParaRPr lang="zh-TW" altLang="en-US" sz="1400">
              <a:cs typeface="+mn-ea"/>
              <a:sym typeface="+mn-lt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6EF3DEEC-3197-AF44-B300-658795AE0B74}"/>
              </a:ext>
            </a:extLst>
          </p:cNvPr>
          <p:cNvSpPr txBox="1"/>
          <p:nvPr/>
        </p:nvSpPr>
        <p:spPr>
          <a:xfrm>
            <a:off x="732413" y="5769118"/>
            <a:ext cx="23943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cs typeface="+mn-ea"/>
                <a:sym typeface="+mn-lt"/>
              </a:rPr>
              <a:t>QSW-M408-4C (</a:t>
            </a:r>
            <a:r>
              <a:rPr lang="zh-TW" altLang="en-US" sz="1600">
                <a:cs typeface="+mn-ea"/>
                <a:sym typeface="+mn-lt"/>
              </a:rPr>
              <a:t>網管型</a:t>
            </a:r>
            <a:r>
              <a:rPr lang="en-US" altLang="zh-TW" sz="1600">
                <a:cs typeface="+mn-ea"/>
                <a:sym typeface="+mn-lt"/>
              </a:rPr>
              <a:t>)</a:t>
            </a:r>
            <a:endParaRPr lang="zh-TW" altLang="en-US" sz="1600" b="1">
              <a:cs typeface="+mn-ea"/>
              <a:sym typeface="+mn-lt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88C4A5EA-9202-7E42-97AB-E1C166483D67}"/>
              </a:ext>
            </a:extLst>
          </p:cNvPr>
          <p:cNvSpPr txBox="1"/>
          <p:nvPr/>
        </p:nvSpPr>
        <p:spPr>
          <a:xfrm>
            <a:off x="1089092" y="6037069"/>
            <a:ext cx="1579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cs typeface="+mn-ea"/>
                <a:sym typeface="+mn-lt"/>
              </a:rPr>
              <a:t>4 x 10G/5G/2.5G</a:t>
            </a:r>
          </a:p>
          <a:p>
            <a:r>
              <a:rPr lang="en-US" altLang="zh-TW" sz="1400">
                <a:cs typeface="+mn-ea"/>
                <a:sym typeface="+mn-lt"/>
              </a:rPr>
              <a:t>RJ45 Multi-Gig</a:t>
            </a:r>
            <a:endParaRPr lang="zh-TW" altLang="en-US" sz="1400">
              <a:cs typeface="+mn-ea"/>
              <a:sym typeface="+mn-lt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9987836F-8016-6F4A-9ACA-CAC4790B62B8}"/>
              </a:ext>
            </a:extLst>
          </p:cNvPr>
          <p:cNvSpPr txBox="1"/>
          <p:nvPr/>
        </p:nvSpPr>
        <p:spPr>
          <a:xfrm>
            <a:off x="4030474" y="5700831"/>
            <a:ext cx="2394310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TW" sz="1600" b="1">
                <a:cs typeface="+mn-ea"/>
                <a:sym typeface="+mn-lt"/>
              </a:rPr>
              <a:t>QSW-M408-2C (</a:t>
            </a:r>
            <a:r>
              <a:rPr lang="zh-TW" altLang="en-US" sz="1600">
                <a:cs typeface="+mn-ea"/>
                <a:sym typeface="+mn-lt"/>
              </a:rPr>
              <a:t>網管型</a:t>
            </a:r>
            <a:r>
              <a:rPr lang="en-US" altLang="zh-TW" sz="1600">
                <a:cs typeface="+mn-ea"/>
                <a:sym typeface="+mn-lt"/>
              </a:rPr>
              <a:t>)</a:t>
            </a:r>
            <a:endParaRPr lang="zh-TW" altLang="en-US" sz="1600" b="1">
              <a:cs typeface="+mn-ea"/>
              <a:sym typeface="+mn-lt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0D45425A-23D6-7245-B089-E16F9638A71A}"/>
              </a:ext>
            </a:extLst>
          </p:cNvPr>
          <p:cNvSpPr txBox="1"/>
          <p:nvPr/>
        </p:nvSpPr>
        <p:spPr>
          <a:xfrm>
            <a:off x="4355212" y="5956201"/>
            <a:ext cx="1579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cs typeface="+mn-ea"/>
                <a:sym typeface="+mn-lt"/>
              </a:rPr>
              <a:t>2 x 10G/5G/2.5G</a:t>
            </a:r>
          </a:p>
          <a:p>
            <a:r>
              <a:rPr lang="en-US" altLang="zh-TW" sz="1400">
                <a:cs typeface="+mn-ea"/>
                <a:sym typeface="+mn-lt"/>
              </a:rPr>
              <a:t>RJ45 Multi-Gig</a:t>
            </a:r>
            <a:endParaRPr lang="zh-TW" altLang="en-US" sz="1400">
              <a:cs typeface="+mn-ea"/>
              <a:sym typeface="+mn-lt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4E9337C5-09F1-45DA-B6D5-DC7573B5DD40}"/>
              </a:ext>
            </a:extLst>
          </p:cNvPr>
          <p:cNvSpPr/>
          <p:nvPr/>
        </p:nvSpPr>
        <p:spPr>
          <a:xfrm>
            <a:off x="4119309" y="2894644"/>
            <a:ext cx="1699446" cy="27544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>
                <a:solidFill>
                  <a:srgbClr val="D5FF00"/>
                </a:solidFill>
                <a:cs typeface="+mn-ea"/>
                <a:sym typeface="+mn-lt"/>
              </a:rPr>
              <a:t>無風扇</a:t>
            </a:r>
            <a:r>
              <a:rPr lang="zh-CN" altLang="en-US" sz="140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與金屬外殼</a:t>
            </a:r>
            <a:endParaRPr lang="en-US" altLang="zh-TW" sz="1400">
              <a:solidFill>
                <a:schemeClr val="bg1">
                  <a:lumMod val="9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B27539D7-D7D0-4D35-AC62-54E3A633D7C3}"/>
              </a:ext>
            </a:extLst>
          </p:cNvPr>
          <p:cNvSpPr txBox="1"/>
          <p:nvPr/>
        </p:nvSpPr>
        <p:spPr>
          <a:xfrm>
            <a:off x="4047630" y="1986057"/>
            <a:ext cx="2603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cs typeface="+mn-ea"/>
                <a:sym typeface="+mn-lt"/>
              </a:rPr>
              <a:t>QSW-1105-5T (</a:t>
            </a:r>
            <a:r>
              <a:rPr lang="zh-CN" altLang="en-US" sz="1600">
                <a:cs typeface="+mn-ea"/>
                <a:sym typeface="+mn-lt"/>
              </a:rPr>
              <a:t>無</a:t>
            </a:r>
            <a:r>
              <a:rPr lang="zh-TW" altLang="en-US" sz="1600">
                <a:cs typeface="+mn-ea"/>
                <a:sym typeface="+mn-lt"/>
              </a:rPr>
              <a:t>網管型</a:t>
            </a:r>
            <a:r>
              <a:rPr lang="en-US" altLang="zh-TW" sz="1600">
                <a:cs typeface="+mn-ea"/>
                <a:sym typeface="+mn-lt"/>
              </a:rPr>
              <a:t>)</a:t>
            </a:r>
            <a:endParaRPr lang="zh-TW" altLang="en-US" sz="1600" b="1">
              <a:cs typeface="+mn-ea"/>
              <a:sym typeface="+mn-lt"/>
            </a:endParaRPr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AEE6A2E1-67BB-4BEA-A706-7F8182BF41AB}"/>
              </a:ext>
            </a:extLst>
          </p:cNvPr>
          <p:cNvSpPr txBox="1"/>
          <p:nvPr/>
        </p:nvSpPr>
        <p:spPr>
          <a:xfrm>
            <a:off x="4078235" y="2277119"/>
            <a:ext cx="1369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cs typeface="+mn-ea"/>
                <a:sym typeface="+mn-lt"/>
              </a:rPr>
              <a:t>5 x 2.5G</a:t>
            </a:r>
          </a:p>
          <a:p>
            <a:r>
              <a:rPr lang="en-US" altLang="zh-TW" sz="1400">
                <a:cs typeface="+mn-ea"/>
                <a:sym typeface="+mn-lt"/>
              </a:rPr>
              <a:t>RJ45 Multi-Gig</a:t>
            </a:r>
            <a:endParaRPr lang="zh-TW" altLang="en-US" sz="1400">
              <a:cs typeface="+mn-ea"/>
              <a:sym typeface="+mn-lt"/>
            </a:endParaRPr>
          </a:p>
        </p:txBody>
      </p:sp>
      <p:pic>
        <p:nvPicPr>
          <p:cNvPr id="46" name="圖片 45" descr="一張含有 電子用品 的圖片&#10;&#10;自動產生的描述">
            <a:extLst>
              <a:ext uri="{FF2B5EF4-FFF2-40B4-BE49-F238E27FC236}">
                <a16:creationId xmlns:a16="http://schemas.microsoft.com/office/drawing/2014/main" id="{822B8B12-39B2-9049-9F97-258332EC0E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127" y="1778188"/>
            <a:ext cx="3060347" cy="1912377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C7E226AB-12D2-42CE-AACB-741C8761BC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95507" y="2970362"/>
            <a:ext cx="3582109" cy="394712"/>
          </a:xfrm>
          <a:prstGeom prst="rect">
            <a:avLst/>
          </a:prstGeom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9CB487DB-40BB-448D-9A27-05752D0116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07112" y="3967115"/>
            <a:ext cx="3060347" cy="350584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40AC4D5C-A1E4-4489-AECF-C5C78118A5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813376" y="3975124"/>
            <a:ext cx="2703149" cy="350584"/>
          </a:xfrm>
          <a:prstGeom prst="rect">
            <a:avLst/>
          </a:prstGeom>
        </p:spPr>
      </p:pic>
      <p:pic>
        <p:nvPicPr>
          <p:cNvPr id="44" name="圖片 43" descr="一張含有 電子用品, 黑色, 電腦, 時鐘 的圖片&#10;&#10;自動產生的描述">
            <a:extLst>
              <a:ext uri="{FF2B5EF4-FFF2-40B4-BE49-F238E27FC236}">
                <a16:creationId xmlns:a16="http://schemas.microsoft.com/office/drawing/2014/main" id="{DD7DB792-9635-6A45-8892-C923180911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91" b="25947"/>
          <a:stretch/>
        </p:blipFill>
        <p:spPr>
          <a:xfrm>
            <a:off x="753029" y="3553019"/>
            <a:ext cx="2533414" cy="686696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B74A74CD-4E0C-0047-B97C-EB4C560FDB8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19" b="33148"/>
          <a:stretch/>
        </p:blipFill>
        <p:spPr>
          <a:xfrm>
            <a:off x="4099888" y="3683437"/>
            <a:ext cx="2220909" cy="468307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7586109A-812D-4AE0-A99A-8DA667A934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858769" y="5500557"/>
            <a:ext cx="2703149" cy="350584"/>
          </a:xfrm>
          <a:prstGeom prst="rect">
            <a:avLst/>
          </a:prstGeom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7F389DC4-3CF8-4E82-8C7A-C3132DF1DF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92075" y="5524804"/>
            <a:ext cx="2703149" cy="350584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E37C6709-39C4-C947-A622-E52DACD9B72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507" y="5104335"/>
            <a:ext cx="2247728" cy="695998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EA6734F7-28E8-9842-8ED4-06B7CD84A9D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1166" y="5185436"/>
            <a:ext cx="2215847" cy="53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51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1112;gc428d55399_0_337">
            <a:extLst>
              <a:ext uri="{FF2B5EF4-FFF2-40B4-BE49-F238E27FC236}">
                <a16:creationId xmlns:a16="http://schemas.microsoft.com/office/drawing/2014/main" id="{C4F01CE0-064C-4091-8D56-B180FB1CEF7D}"/>
              </a:ext>
            </a:extLst>
          </p:cNvPr>
          <p:cNvGrpSpPr/>
          <p:nvPr/>
        </p:nvGrpSpPr>
        <p:grpSpPr>
          <a:xfrm>
            <a:off x="805025" y="4672022"/>
            <a:ext cx="5209495" cy="1875887"/>
            <a:chOff x="535858" y="2192097"/>
            <a:chExt cx="3083382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sp>
          <p:nvSpPr>
            <p:cNvPr id="23" name="Google Shape;1113;gc428d55399_0_337">
              <a:extLst>
                <a:ext uri="{FF2B5EF4-FFF2-40B4-BE49-F238E27FC236}">
                  <a16:creationId xmlns:a16="http://schemas.microsoft.com/office/drawing/2014/main" id="{82D6F552-C49D-4302-A9F8-DA3252B7612B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pic>
          <p:nvPicPr>
            <p:cNvPr id="24" name="Google Shape;1114;gc428d55399_0_337">
              <a:extLst>
                <a:ext uri="{FF2B5EF4-FFF2-40B4-BE49-F238E27FC236}">
                  <a16:creationId xmlns:a16="http://schemas.microsoft.com/office/drawing/2014/main" id="{5C3E3A28-6FEE-40A1-AB90-2216311AE46A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9758" y="4337168"/>
              <a:ext cx="4461410" cy="33755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" name="矩形: 圓角 8">
            <a:extLst>
              <a:ext uri="{FF2B5EF4-FFF2-40B4-BE49-F238E27FC236}">
                <a16:creationId xmlns:a16="http://schemas.microsoft.com/office/drawing/2014/main" id="{5942AD0A-BFE5-4D6C-B7C0-7820F3495739}"/>
              </a:ext>
            </a:extLst>
          </p:cNvPr>
          <p:cNvSpPr/>
          <p:nvPr/>
        </p:nvSpPr>
        <p:spPr>
          <a:xfrm>
            <a:off x="779157" y="4660900"/>
            <a:ext cx="4650297" cy="1887009"/>
          </a:xfrm>
          <a:prstGeom prst="roundRect">
            <a:avLst>
              <a:gd name="adj" fmla="val 2416"/>
            </a:avLst>
          </a:prstGeom>
          <a:solidFill>
            <a:srgbClr val="799AD5">
              <a:alpha val="14902"/>
            </a:srgbClr>
          </a:solidFill>
          <a:ln w="9525">
            <a:solidFill>
              <a:srgbClr val="5F86CD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aseline="-25000">
              <a:cs typeface="+mn-ea"/>
              <a:sym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27F7DE-9914-8443-9E3C-D1DFCC815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500">
                <a:latin typeface="+mn-lt"/>
                <a:ea typeface="+mn-ea"/>
                <a:cs typeface="+mn-ea"/>
                <a:sym typeface="+mn-lt"/>
              </a:rPr>
              <a:t>經濟又彈性的</a:t>
            </a:r>
            <a:r>
              <a:rPr lang="zh-CN" altLang="en-US" sz="4500">
                <a:latin typeface="+mn-lt"/>
                <a:ea typeface="+mn-ea"/>
                <a:cs typeface="+mn-ea"/>
                <a:sym typeface="+mn-lt"/>
              </a:rPr>
              <a:t>現代化</a:t>
            </a:r>
            <a:r>
              <a:rPr lang="en-US" altLang="zh-CN" sz="4500">
                <a:latin typeface="+mn-lt"/>
                <a:ea typeface="+mn-ea"/>
                <a:cs typeface="+mn-ea"/>
                <a:sym typeface="+mn-lt"/>
              </a:rPr>
              <a:t> QNAP </a:t>
            </a:r>
            <a:r>
              <a:rPr lang="zh-CN" altLang="en-US" sz="4500">
                <a:latin typeface="+mn-lt"/>
                <a:ea typeface="+mn-ea"/>
                <a:cs typeface="+mn-ea"/>
                <a:sym typeface="+mn-lt"/>
              </a:rPr>
              <a:t>儲存擴充櫃</a:t>
            </a:r>
            <a:endParaRPr lang="en-US" sz="45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45707AD-9E62-DE40-8D51-AA47943EB84D}"/>
              </a:ext>
            </a:extLst>
          </p:cNvPr>
          <p:cNvSpPr txBox="1"/>
          <p:nvPr/>
        </p:nvSpPr>
        <p:spPr>
          <a:xfrm>
            <a:off x="489280" y="1588112"/>
            <a:ext cx="11696138" cy="28991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450"/>
              </a:lnSpc>
              <a:spcBef>
                <a:spcPts val="300"/>
              </a:spcBef>
            </a:pPr>
            <a:r>
              <a:rPr kumimoji="1" lang="en-US" altLang="zh-CN" sz="2200">
                <a:cs typeface="+mn-ea"/>
                <a:sym typeface="+mn-lt"/>
              </a:rPr>
              <a:t>QNAP TR </a:t>
            </a:r>
            <a:r>
              <a:rPr kumimoji="1" lang="zh-CN" altLang="en-US" sz="2200">
                <a:cs typeface="+mn-ea"/>
                <a:sym typeface="+mn-lt"/>
              </a:rPr>
              <a:t>硬體</a:t>
            </a:r>
            <a:r>
              <a:rPr kumimoji="1" lang="en-US" altLang="zh-CN" sz="2200">
                <a:cs typeface="+mn-ea"/>
                <a:sym typeface="+mn-lt"/>
              </a:rPr>
              <a:t> RAID &amp; TL JBOD </a:t>
            </a:r>
            <a:r>
              <a:rPr kumimoji="1" lang="zh-CN" altLang="en-US" sz="2200">
                <a:cs typeface="+mn-ea"/>
                <a:sym typeface="+mn-lt"/>
              </a:rPr>
              <a:t>擴充櫃提供許多優勢</a:t>
            </a:r>
            <a:endParaRPr kumimoji="1" lang="en-US" altLang="zh-TW" sz="2200">
              <a:cs typeface="+mn-ea"/>
              <a:sym typeface="+mn-lt"/>
            </a:endParaRPr>
          </a:p>
          <a:p>
            <a:pPr marL="285750" indent="-285750">
              <a:lnSpc>
                <a:spcPts val="245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kumimoji="1" lang="zh-TW" altLang="en-US" sz="2000" b="1">
                <a:cs typeface="+mn-ea"/>
                <a:sym typeface="+mn-lt"/>
              </a:rPr>
              <a:t>更大的容量</a:t>
            </a:r>
            <a:endParaRPr kumimoji="1" lang="en-US" altLang="zh-TW" sz="2000" b="1">
              <a:cs typeface="+mn-ea"/>
              <a:sym typeface="+mn-lt"/>
            </a:endParaRPr>
          </a:p>
          <a:p>
            <a:pPr marL="625475" lvl="1" indent="-168275">
              <a:lnSpc>
                <a:spcPts val="245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kumimoji="1" lang="zh-TW" altLang="en-US">
                <a:cs typeface="+mn-ea"/>
                <a:sym typeface="+mn-lt"/>
              </a:rPr>
              <a:t> </a:t>
            </a:r>
            <a:r>
              <a:rPr kumimoji="1" lang="en-US" altLang="zh-TW">
                <a:cs typeface="+mn-ea"/>
                <a:sym typeface="+mn-lt"/>
              </a:rPr>
              <a:t>4 &amp;</a:t>
            </a:r>
            <a:r>
              <a:rPr kumimoji="1" lang="en-US" altLang="zh-CN">
                <a:cs typeface="+mn-ea"/>
                <a:sym typeface="+mn-lt"/>
              </a:rPr>
              <a:t> 12-bay </a:t>
            </a:r>
            <a:r>
              <a:rPr kumimoji="1" lang="zh-CN" altLang="en-US">
                <a:cs typeface="+mn-ea"/>
                <a:sym typeface="+mn-lt"/>
              </a:rPr>
              <a:t>機架式擴充櫃選項 </a:t>
            </a:r>
            <a:endParaRPr lang="en-US" altLang="zh-CN">
              <a:cs typeface="+mn-ea"/>
              <a:sym typeface="+mn-lt"/>
            </a:endParaRPr>
          </a:p>
          <a:p>
            <a:pPr marL="625475" lvl="1" indent="-168275">
              <a:lnSpc>
                <a:spcPts val="245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kumimoji="1" lang="zh-TW" altLang="en-US">
                <a:cs typeface="+mn-ea"/>
                <a:sym typeface="+mn-lt"/>
              </a:rPr>
              <a:t> </a:t>
            </a:r>
            <a:r>
              <a:rPr kumimoji="1" lang="en-US" altLang="zh-CN">
                <a:cs typeface="+mn-ea"/>
                <a:sym typeface="+mn-lt"/>
              </a:rPr>
              <a:t>NAS </a:t>
            </a:r>
            <a:r>
              <a:rPr kumimoji="1" lang="zh-CN" altLang="en-US">
                <a:cs typeface="+mn-ea"/>
                <a:sym typeface="+mn-lt"/>
              </a:rPr>
              <a:t>可連接至多兩台擴充櫃</a:t>
            </a:r>
            <a:r>
              <a:rPr kumimoji="1" lang="en-US" altLang="zh-CN">
                <a:cs typeface="+mn-ea"/>
                <a:sym typeface="+mn-lt"/>
              </a:rPr>
              <a:t> </a:t>
            </a:r>
            <a:endParaRPr lang="en-US" altLang="zh-CN">
              <a:cs typeface="+mn-ea"/>
              <a:sym typeface="+mn-lt"/>
            </a:endParaRPr>
          </a:p>
          <a:p>
            <a:pPr marL="285750" indent="-285750">
              <a:lnSpc>
                <a:spcPts val="245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kumimoji="1" lang="zh-CN" altLang="en-US" sz="2000" b="1">
                <a:cs typeface="+mn-ea"/>
                <a:sym typeface="+mn-lt"/>
              </a:rPr>
              <a:t>更高的速度</a:t>
            </a:r>
            <a:endParaRPr kumimoji="1" lang="en-US" altLang="zh-CN" sz="2000" b="1">
              <a:cs typeface="+mn-ea"/>
              <a:sym typeface="+mn-lt"/>
            </a:endParaRPr>
          </a:p>
          <a:p>
            <a:pPr marL="625475" lvl="1" indent="-168275">
              <a:lnSpc>
                <a:spcPts val="245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kumimoji="1" lang="zh-CN" altLang="en-US">
                <a:cs typeface="+mn-ea"/>
                <a:sym typeface="+mn-lt"/>
              </a:rPr>
              <a:t>最高</a:t>
            </a:r>
            <a:r>
              <a:rPr kumimoji="1" lang="en-US" altLang="zh-TW">
                <a:cs typeface="+mn-ea"/>
                <a:sym typeface="+mn-lt"/>
              </a:rPr>
              <a:t>USB 3.2 Gen2 10Gb/s </a:t>
            </a:r>
            <a:endParaRPr kumimoji="1" lang="en-US" altLang="zh-CN">
              <a:cs typeface="+mn-ea"/>
              <a:sym typeface="+mn-lt"/>
            </a:endParaRPr>
          </a:p>
          <a:p>
            <a:pPr marL="285750" indent="-285750">
              <a:lnSpc>
                <a:spcPts val="245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kumimoji="1" lang="zh-CN" altLang="en-US" sz="2000" b="1">
                <a:cs typeface="+mn-ea"/>
                <a:sym typeface="+mn-lt"/>
              </a:rPr>
              <a:t>更好的相容性</a:t>
            </a:r>
            <a:endParaRPr kumimoji="1" lang="en-US" altLang="zh-CN">
              <a:cs typeface="+mn-ea"/>
              <a:sym typeface="+mn-lt"/>
            </a:endParaRPr>
          </a:p>
          <a:p>
            <a:pPr marL="625475" lvl="1" indent="-168275">
              <a:lnSpc>
                <a:spcPts val="245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kumimoji="1" lang="zh-CN" altLang="en-US">
                <a:cs typeface="+mn-ea"/>
                <a:sym typeface="+mn-lt"/>
              </a:rPr>
              <a:t>獨家</a:t>
            </a:r>
            <a:r>
              <a:rPr kumimoji="1" lang="en-US" altLang="zh-CN">
                <a:cs typeface="+mn-ea"/>
                <a:sym typeface="+mn-lt"/>
              </a:rPr>
              <a:t> QNAP External RAID Manager </a:t>
            </a:r>
            <a:r>
              <a:rPr kumimoji="1" lang="zh-CN" altLang="en-US">
                <a:cs typeface="+mn-ea"/>
                <a:sym typeface="+mn-lt"/>
              </a:rPr>
              <a:t>與</a:t>
            </a:r>
            <a:r>
              <a:rPr kumimoji="1" lang="en-US" altLang="zh-CN">
                <a:cs typeface="+mn-ea"/>
                <a:sym typeface="+mn-lt"/>
              </a:rPr>
              <a:t> JBOD Manager </a:t>
            </a:r>
            <a:r>
              <a:rPr kumimoji="1" lang="zh-CN" altLang="en-US">
                <a:cs typeface="+mn-ea"/>
                <a:sym typeface="+mn-lt"/>
              </a:rPr>
              <a:t>工具軟體支援各大作業系統隨時掌握擴充櫃狀態</a:t>
            </a:r>
            <a:endParaRPr kumimoji="1" lang="zh-TW" altLang="en-US" sz="2000" b="1">
              <a:cs typeface="+mn-ea"/>
              <a:sym typeface="+mn-lt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BC33D3E-CC2A-1B47-B695-F8DCAAD801E3}"/>
              </a:ext>
            </a:extLst>
          </p:cNvPr>
          <p:cNvSpPr txBox="1"/>
          <p:nvPr/>
        </p:nvSpPr>
        <p:spPr>
          <a:xfrm>
            <a:off x="1547978" y="6036645"/>
            <a:ext cx="8066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TR-004U</a:t>
            </a:r>
            <a:endParaRPr kumimoji="1" lang="zh-TW" altLang="en-US" sz="120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3" name="文字方塊 92">
            <a:extLst>
              <a:ext uri="{FF2B5EF4-FFF2-40B4-BE49-F238E27FC236}">
                <a16:creationId xmlns:a16="http://schemas.microsoft.com/office/drawing/2014/main" id="{4C97AB5B-9F72-E54A-8D5C-721C06F09768}"/>
              </a:ext>
            </a:extLst>
          </p:cNvPr>
          <p:cNvSpPr txBox="1"/>
          <p:nvPr/>
        </p:nvSpPr>
        <p:spPr>
          <a:xfrm>
            <a:off x="3365026" y="6036645"/>
            <a:ext cx="1241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TL-R1200C-RP</a:t>
            </a:r>
            <a:endParaRPr kumimoji="1" lang="zh-TW" altLang="en-US" sz="120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7" name="文字方塊 96">
            <a:extLst>
              <a:ext uri="{FF2B5EF4-FFF2-40B4-BE49-F238E27FC236}">
                <a16:creationId xmlns:a16="http://schemas.microsoft.com/office/drawing/2014/main" id="{D017FB69-C601-1146-B70A-7B864C40934A}"/>
              </a:ext>
            </a:extLst>
          </p:cNvPr>
          <p:cNvSpPr txBox="1"/>
          <p:nvPr/>
        </p:nvSpPr>
        <p:spPr>
          <a:xfrm>
            <a:off x="980812" y="4795925"/>
            <a:ext cx="973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400" b="1">
                <a:cs typeface="+mn-ea"/>
                <a:sym typeface="+mn-lt"/>
              </a:rPr>
              <a:t>USB </a:t>
            </a:r>
            <a:r>
              <a:rPr kumimoji="1" lang="zh-CN" altLang="en-US" sz="1400" b="1">
                <a:cs typeface="+mn-ea"/>
                <a:sym typeface="+mn-lt"/>
              </a:rPr>
              <a:t>介面</a:t>
            </a:r>
            <a:endParaRPr kumimoji="1" lang="zh-TW" altLang="en-US" sz="1400" b="1">
              <a:cs typeface="+mn-ea"/>
              <a:sym typeface="+mn-lt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7A6BEA23-125E-4ABE-8C4B-D8B3DDE23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266" y="5844593"/>
            <a:ext cx="2168568" cy="234478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2701F073-ECD5-4D23-86BE-5A578BF767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265" y="5834575"/>
            <a:ext cx="2168568" cy="23447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32E38CF-3C94-DD4A-B300-8DF2AF691D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605" b="30614"/>
          <a:stretch/>
        </p:blipFill>
        <p:spPr>
          <a:xfrm>
            <a:off x="3009243" y="5421583"/>
            <a:ext cx="2304249" cy="694575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F092CDE3-BD1C-D74E-8899-7D2D579CD5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9637" b="33900"/>
          <a:stretch/>
        </p:blipFill>
        <p:spPr>
          <a:xfrm>
            <a:off x="929194" y="5696554"/>
            <a:ext cx="2022938" cy="333097"/>
          </a:xfrm>
          <a:prstGeom prst="rect">
            <a:avLst/>
          </a:prstGeom>
        </p:spPr>
      </p:pic>
      <p:grpSp>
        <p:nvGrpSpPr>
          <p:cNvPr id="25" name="Google Shape;1112;gc428d55399_0_337">
            <a:extLst>
              <a:ext uri="{FF2B5EF4-FFF2-40B4-BE49-F238E27FC236}">
                <a16:creationId xmlns:a16="http://schemas.microsoft.com/office/drawing/2014/main" id="{565F41D2-9A83-4422-A42F-2B97CB424F1D}"/>
              </a:ext>
            </a:extLst>
          </p:cNvPr>
          <p:cNvGrpSpPr/>
          <p:nvPr/>
        </p:nvGrpSpPr>
        <p:grpSpPr>
          <a:xfrm>
            <a:off x="5707533" y="4672022"/>
            <a:ext cx="5705310" cy="1900320"/>
            <a:chOff x="535858" y="2192097"/>
            <a:chExt cx="3083382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sp>
          <p:nvSpPr>
            <p:cNvPr id="26" name="Google Shape;1113;gc428d55399_0_337">
              <a:extLst>
                <a:ext uri="{FF2B5EF4-FFF2-40B4-BE49-F238E27FC236}">
                  <a16:creationId xmlns:a16="http://schemas.microsoft.com/office/drawing/2014/main" id="{E5420F1C-F32A-4A9F-9A5B-265D43279E3D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pic>
          <p:nvPicPr>
            <p:cNvPr id="27" name="Google Shape;1114;gc428d55399_0_337">
              <a:extLst>
                <a:ext uri="{FF2B5EF4-FFF2-40B4-BE49-F238E27FC236}">
                  <a16:creationId xmlns:a16="http://schemas.microsoft.com/office/drawing/2014/main" id="{0F3D6034-27FD-49DD-8F72-3DC7702F798C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9758" y="4337168"/>
              <a:ext cx="4461410" cy="33755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" name="矩形: 圓角 8">
            <a:extLst>
              <a:ext uri="{FF2B5EF4-FFF2-40B4-BE49-F238E27FC236}">
                <a16:creationId xmlns:a16="http://schemas.microsoft.com/office/drawing/2014/main" id="{5E9E5CEF-C0B8-485E-A3E3-CD0B2949503F}"/>
              </a:ext>
            </a:extLst>
          </p:cNvPr>
          <p:cNvSpPr/>
          <p:nvPr/>
        </p:nvSpPr>
        <p:spPr>
          <a:xfrm>
            <a:off x="5679460" y="4660900"/>
            <a:ext cx="5124007" cy="1887009"/>
          </a:xfrm>
          <a:prstGeom prst="roundRect">
            <a:avLst>
              <a:gd name="adj" fmla="val 2416"/>
            </a:avLst>
          </a:prstGeom>
          <a:solidFill>
            <a:srgbClr val="799AD5">
              <a:alpha val="14902"/>
            </a:srgbClr>
          </a:solidFill>
          <a:ln w="9525">
            <a:solidFill>
              <a:srgbClr val="5F86CD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aseline="-25000">
              <a:cs typeface="+mn-ea"/>
              <a:sym typeface="+mn-lt"/>
            </a:endParaRPr>
          </a:p>
        </p:txBody>
      </p:sp>
      <p:sp>
        <p:nvSpPr>
          <p:cNvPr id="94" name="文字方塊 93">
            <a:extLst>
              <a:ext uri="{FF2B5EF4-FFF2-40B4-BE49-F238E27FC236}">
                <a16:creationId xmlns:a16="http://schemas.microsoft.com/office/drawing/2014/main" id="{9AE6E05B-B176-F647-B363-E070FCFAF1F6}"/>
              </a:ext>
            </a:extLst>
          </p:cNvPr>
          <p:cNvSpPr txBox="1"/>
          <p:nvPr/>
        </p:nvSpPr>
        <p:spPr>
          <a:xfrm>
            <a:off x="6632663" y="6036645"/>
            <a:ext cx="883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TL-R400S</a:t>
            </a:r>
            <a:endParaRPr kumimoji="1" lang="zh-TW" altLang="en-US" sz="120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6" name="文字方塊 95">
            <a:extLst>
              <a:ext uri="{FF2B5EF4-FFF2-40B4-BE49-F238E27FC236}">
                <a16:creationId xmlns:a16="http://schemas.microsoft.com/office/drawing/2014/main" id="{0AD61179-FAB2-2747-B0A7-1C3DB3466D32}"/>
              </a:ext>
            </a:extLst>
          </p:cNvPr>
          <p:cNvSpPr txBox="1"/>
          <p:nvPr/>
        </p:nvSpPr>
        <p:spPr>
          <a:xfrm>
            <a:off x="8914581" y="6036645"/>
            <a:ext cx="1233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TL-R1200S-RP</a:t>
            </a:r>
            <a:endParaRPr kumimoji="1" lang="zh-TW" altLang="en-US" sz="120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8" name="文字方塊 97">
            <a:extLst>
              <a:ext uri="{FF2B5EF4-FFF2-40B4-BE49-F238E27FC236}">
                <a16:creationId xmlns:a16="http://schemas.microsoft.com/office/drawing/2014/main" id="{ACDA031D-D0BA-8843-84BB-DF95AA715001}"/>
              </a:ext>
            </a:extLst>
          </p:cNvPr>
          <p:cNvSpPr txBox="1"/>
          <p:nvPr/>
        </p:nvSpPr>
        <p:spPr>
          <a:xfrm>
            <a:off x="5917326" y="4795925"/>
            <a:ext cx="24913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kumimoji="1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SFF-8088 </a:t>
            </a:r>
            <a:r>
              <a:rPr lang="zh-CN" altLang="en-US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多通道</a:t>
            </a:r>
            <a:r>
              <a:rPr lang="en-US" altLang="zh-CN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SATA </a:t>
            </a:r>
            <a:r>
              <a:rPr lang="zh-CN" altLang="en-US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介面</a:t>
            </a:r>
            <a:endParaRPr lang="zh-TW" altLang="en-US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DCA8EEBC-76DA-4CC1-B050-42436868E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0167" y="5859988"/>
            <a:ext cx="2168568" cy="234478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CDEDD178-FFEE-453D-81D2-00D39A714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6209" y="5859988"/>
            <a:ext cx="2168568" cy="234478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CD0006F0-8278-E642-BA2C-E7BEABE7C54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1595" b="22804"/>
          <a:stretch/>
        </p:blipFill>
        <p:spPr>
          <a:xfrm>
            <a:off x="6047597" y="5089840"/>
            <a:ext cx="2053708" cy="989614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60FE9B60-4FCA-5B4C-9A21-AF1E4F701D3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2414" b="14716"/>
          <a:stretch/>
        </p:blipFill>
        <p:spPr>
          <a:xfrm>
            <a:off x="8504243" y="4782064"/>
            <a:ext cx="2053707" cy="1297008"/>
          </a:xfrm>
          <a:prstGeom prst="rect">
            <a:avLst/>
          </a:prstGeom>
        </p:spPr>
      </p:pic>
      <p:sp>
        <p:nvSpPr>
          <p:cNvPr id="28" name="矩形: 圓角 55">
            <a:extLst>
              <a:ext uri="{FF2B5EF4-FFF2-40B4-BE49-F238E27FC236}">
                <a16:creationId xmlns:a16="http://schemas.microsoft.com/office/drawing/2014/main" id="{1833C812-A443-4677-85FE-DB3064E46E0A}"/>
              </a:ext>
            </a:extLst>
          </p:cNvPr>
          <p:cNvSpPr/>
          <p:nvPr/>
        </p:nvSpPr>
        <p:spPr>
          <a:xfrm>
            <a:off x="5968125" y="6324766"/>
            <a:ext cx="1301355" cy="223143"/>
          </a:xfrm>
          <a:prstGeom prst="roundRect">
            <a:avLst>
              <a:gd name="adj" fmla="val 7589"/>
            </a:avLst>
          </a:prstGeom>
          <a:gradFill flip="none" rotWithShape="1">
            <a:gsLst>
              <a:gs pos="48900">
                <a:srgbClr val="2F5879">
                  <a:alpha val="57000"/>
                </a:srgbClr>
              </a:gs>
              <a:gs pos="0">
                <a:srgbClr val="637697"/>
              </a:gs>
              <a:gs pos="100000">
                <a:srgbClr val="4C7FAE"/>
              </a:gs>
            </a:gsLst>
            <a:lin ang="2700000" scaled="1"/>
            <a:tileRect/>
          </a:gradFill>
          <a:ln w="12700">
            <a:noFill/>
          </a:ln>
          <a:effectLst>
            <a:outerShdw blurRad="431800" dist="215900" dir="414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b="1">
                <a:solidFill>
                  <a:schemeClr val="bg1"/>
                </a:solidFill>
                <a:cs typeface="+mn-ea"/>
                <a:sym typeface="+mn-lt"/>
              </a:rPr>
              <a:t>(</a:t>
            </a:r>
            <a:r>
              <a:rPr lang="zh-CN" altLang="en-US" sz="1050" b="1">
                <a:solidFill>
                  <a:schemeClr val="bg1"/>
                </a:solidFill>
                <a:cs typeface="+mn-ea"/>
                <a:sym typeface="+mn-lt"/>
              </a:rPr>
              <a:t>不支援 </a:t>
            </a:r>
            <a:r>
              <a:rPr lang="en-US" altLang="zh-CN" sz="1050" b="1">
                <a:solidFill>
                  <a:schemeClr val="bg1"/>
                </a:solidFill>
                <a:cs typeface="+mn-ea"/>
                <a:sym typeface="+mn-lt"/>
              </a:rPr>
              <a:t>TS</a:t>
            </a:r>
            <a:r>
              <a:rPr lang="en-US" altLang="zh-TW" sz="1050" b="1">
                <a:solidFill>
                  <a:schemeClr val="bg1"/>
                </a:solidFill>
                <a:cs typeface="+mn-ea"/>
                <a:sym typeface="+mn-lt"/>
              </a:rPr>
              <a:t>-</a:t>
            </a:r>
            <a:r>
              <a:rPr lang="en-US" altLang="zh-CN" sz="1050" b="1">
                <a:solidFill>
                  <a:schemeClr val="bg1"/>
                </a:solidFill>
                <a:cs typeface="+mn-ea"/>
                <a:sym typeface="+mn-lt"/>
              </a:rPr>
              <a:t>464eU</a:t>
            </a:r>
            <a:r>
              <a:rPr lang="en-US" altLang="zh-TW" sz="1050" b="1">
                <a:solidFill>
                  <a:schemeClr val="bg1"/>
                </a:solidFill>
                <a:cs typeface="+mn-ea"/>
                <a:sym typeface="+mn-lt"/>
              </a:rPr>
              <a:t>)</a:t>
            </a:r>
            <a:endParaRPr lang="zh-TW" altLang="en-US" sz="1050" b="1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26085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形 5">
            <a:extLst>
              <a:ext uri="{FF2B5EF4-FFF2-40B4-BE49-F238E27FC236}">
                <a16:creationId xmlns:a16="http://schemas.microsoft.com/office/drawing/2014/main" id="{95890838-615D-4028-A344-6408C27A84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001" t="17683" r="52564" b="63189"/>
          <a:stretch/>
        </p:blipFill>
        <p:spPr>
          <a:xfrm>
            <a:off x="705970" y="1739960"/>
            <a:ext cx="4170830" cy="109691"/>
          </a:xfrm>
          <a:prstGeom prst="rect">
            <a:avLst/>
          </a:prstGeom>
        </p:spPr>
      </p:pic>
      <p:pic>
        <p:nvPicPr>
          <p:cNvPr id="7" name="圖片 6" descr="一張含有 文字, 標誌 的圖片&#10;&#10;自動產生的描述">
            <a:extLst>
              <a:ext uri="{FF2B5EF4-FFF2-40B4-BE49-F238E27FC236}">
                <a16:creationId xmlns:a16="http://schemas.microsoft.com/office/drawing/2014/main" id="{AC79D028-3FAD-41B9-8077-6CD170F712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70" y="519764"/>
            <a:ext cx="3132154" cy="106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102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形 3">
            <a:extLst>
              <a:ext uri="{FF2B5EF4-FFF2-40B4-BE49-F238E27FC236}">
                <a16:creationId xmlns:a16="http://schemas.microsoft.com/office/drawing/2014/main" id="{D2623A94-E4A9-42CB-88AF-528A3A51C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00335" y="6431485"/>
            <a:ext cx="991330" cy="182924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91A3B7AD-5AF1-8242-AEB1-A891361AEEE5}"/>
              </a:ext>
            </a:extLst>
          </p:cNvPr>
          <p:cNvSpPr txBox="1">
            <a:spLocks/>
          </p:cNvSpPr>
          <p:nvPr/>
        </p:nvSpPr>
        <p:spPr>
          <a:xfrm>
            <a:off x="990538" y="2283337"/>
            <a:ext cx="4823098" cy="21525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500">
                <a:latin typeface="+mn-lt"/>
                <a:ea typeface="+mn-ea"/>
                <a:cs typeface="+mn-ea"/>
                <a:sym typeface="+mn-lt"/>
              </a:rPr>
              <a:t>功能介紹</a:t>
            </a: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1E341926-6740-4953-A7F2-EA9DD42159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001" t="17683" r="52564" b="63189"/>
          <a:stretch/>
        </p:blipFill>
        <p:spPr>
          <a:xfrm>
            <a:off x="884659" y="2012457"/>
            <a:ext cx="3889471" cy="102291"/>
          </a:xfrm>
          <a:prstGeom prst="rect">
            <a:avLst/>
          </a:prstGeom>
        </p:spPr>
      </p:pic>
      <p:pic>
        <p:nvPicPr>
          <p:cNvPr id="6" name="圖片 5" descr="一張含有 文字, 標誌 的圖片&#10;&#10;自動產生的描述">
            <a:extLst>
              <a:ext uri="{FF2B5EF4-FFF2-40B4-BE49-F238E27FC236}">
                <a16:creationId xmlns:a16="http://schemas.microsoft.com/office/drawing/2014/main" id="{D06DB06F-8BD1-47EC-957F-2BF276BB9B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1"/>
          <a:stretch/>
        </p:blipFill>
        <p:spPr>
          <a:xfrm>
            <a:off x="1069061" y="890547"/>
            <a:ext cx="3317465" cy="857131"/>
          </a:xfrm>
          <a:prstGeom prst="rect">
            <a:avLst/>
          </a:prstGeom>
        </p:spPr>
      </p:pic>
      <p:pic>
        <p:nvPicPr>
          <p:cNvPr id="3" name="圖形 2">
            <a:extLst>
              <a:ext uri="{FF2B5EF4-FFF2-40B4-BE49-F238E27FC236}">
                <a16:creationId xmlns:a16="http://schemas.microsoft.com/office/drawing/2014/main" id="{6067F40A-5804-4BAC-8EA3-284A1D4FA28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0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91665" y="2080877"/>
            <a:ext cx="1849602" cy="216620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35B7E15C-6F70-4F29-92E1-896AEBD1D32D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80000"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78345" y="3445934"/>
            <a:ext cx="708181" cy="216620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61F1441A-6D6D-4EFF-9878-B1A4470AD5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0538" y="517153"/>
            <a:ext cx="3587385" cy="21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690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形 3">
            <a:extLst>
              <a:ext uri="{FF2B5EF4-FFF2-40B4-BE49-F238E27FC236}">
                <a16:creationId xmlns:a16="http://schemas.microsoft.com/office/drawing/2014/main" id="{D2623A94-E4A9-42CB-88AF-528A3A51C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00335" y="6431485"/>
            <a:ext cx="991330" cy="182924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91A3B7AD-5AF1-8242-AEB1-A891361AEEE5}"/>
              </a:ext>
            </a:extLst>
          </p:cNvPr>
          <p:cNvSpPr txBox="1">
            <a:spLocks/>
          </p:cNvSpPr>
          <p:nvPr/>
        </p:nvSpPr>
        <p:spPr>
          <a:xfrm>
            <a:off x="371189" y="1921907"/>
            <a:ext cx="5073377" cy="21525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400"/>
              </a:lnSpc>
            </a:pPr>
            <a:r>
              <a:rPr lang="zh-TW" altLang="en-US" sz="3500">
                <a:latin typeface="+mn-lt"/>
                <a:ea typeface="+mn-ea"/>
                <a:cs typeface="+mn-ea"/>
                <a:sym typeface="+mn-lt"/>
              </a:rPr>
              <a:t>備份、分享與虛擬機等各項免費功能讓企業盡享一機多用途 ，節省開支</a:t>
            </a: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1E341926-6740-4953-A7F2-EA9DD42159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001" t="17683" r="52564" b="63189"/>
          <a:stretch/>
        </p:blipFill>
        <p:spPr>
          <a:xfrm>
            <a:off x="705970" y="1723026"/>
            <a:ext cx="4170830" cy="109691"/>
          </a:xfrm>
          <a:prstGeom prst="rect">
            <a:avLst/>
          </a:prstGeom>
        </p:spPr>
      </p:pic>
      <p:pic>
        <p:nvPicPr>
          <p:cNvPr id="8" name="圖片 7" descr="一張含有 文字, 標誌 的圖片&#10;&#10;自動產生的描述">
            <a:extLst>
              <a:ext uri="{FF2B5EF4-FFF2-40B4-BE49-F238E27FC236}">
                <a16:creationId xmlns:a16="http://schemas.microsoft.com/office/drawing/2014/main" id="{55614C99-29CF-42BB-9478-B3D741F78B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1"/>
          <a:stretch/>
        </p:blipFill>
        <p:spPr>
          <a:xfrm>
            <a:off x="1077528" y="700515"/>
            <a:ext cx="3317465" cy="857131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2BBF53FD-9C92-4FE1-8607-41B1C25486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0538" y="432485"/>
            <a:ext cx="3587385" cy="217229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702619E2-9E7C-4983-BD48-6856223544CA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80000"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91665" y="2080877"/>
            <a:ext cx="1849602" cy="216620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FD8ED1EF-B6A7-4BE4-9334-FB1E81F5B541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80000"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07878" y="4368800"/>
            <a:ext cx="708181" cy="21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604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87E30581-CB5B-43F4-9525-886CBB3B7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6601" y="3854702"/>
            <a:ext cx="6006932" cy="887020"/>
          </a:xfrm>
          <a:prstGeom prst="rect">
            <a:avLst/>
          </a:prstGeom>
        </p:spPr>
      </p:pic>
      <p:sp>
        <p:nvSpPr>
          <p:cNvPr id="22" name="Shape 392">
            <a:extLst>
              <a:ext uri="{FF2B5EF4-FFF2-40B4-BE49-F238E27FC236}">
                <a16:creationId xmlns:a16="http://schemas.microsoft.com/office/drawing/2014/main" id="{62E65504-C600-40C5-94E3-84ABDA6C3085}"/>
              </a:ext>
            </a:extLst>
          </p:cNvPr>
          <p:cNvSpPr/>
          <p:nvPr/>
        </p:nvSpPr>
        <p:spPr>
          <a:xfrm rot="16200000">
            <a:off x="7681420" y="1101176"/>
            <a:ext cx="2319275" cy="514401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83000">
                <a:schemeClr val="bg1">
                  <a:lumMod val="65000"/>
                  <a:alpha val="55000"/>
                </a:schemeClr>
              </a:gs>
            </a:gsLst>
            <a:lin ang="0" scaled="0"/>
          </a:gra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2400" kern="0">
              <a:solidFill>
                <a:srgbClr val="FFFFFF"/>
              </a:solidFill>
              <a:cs typeface="+mn-ea"/>
              <a:sym typeface="+mn-lt"/>
            </a:endParaRPr>
          </a:p>
        </p:txBody>
      </p:sp>
      <p:pic>
        <p:nvPicPr>
          <p:cNvPr id="18" name="圖片 4">
            <a:extLst>
              <a:ext uri="{FF2B5EF4-FFF2-40B4-BE49-F238E27FC236}">
                <a16:creationId xmlns:a16="http://schemas.microsoft.com/office/drawing/2014/main" id="{BB62127D-4910-42A3-9C67-A97292A1F3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2995" y="1959940"/>
            <a:ext cx="5380929" cy="825327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19781F0C-9CE6-4598-9BA6-39FA959A489E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>
            <a:normAutofit/>
          </a:bodyPr>
          <a:lstStyle/>
          <a:p>
            <a:pPr algn="ctr"/>
            <a:r>
              <a:rPr lang="en-US" altLang="zh-TW" sz="450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完整備份方案對抗</a:t>
            </a:r>
            <a:r>
              <a:rPr lang="zh-TW" altLang="en-US" sz="45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惡意軟體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5DE8207B-84AB-4284-ABA5-1BDA48A214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111" y="5905930"/>
            <a:ext cx="3503173" cy="545569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F722C16C-3F25-460C-847B-B89445FEE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815" y="3449314"/>
            <a:ext cx="3503173" cy="548396"/>
          </a:xfrm>
          <a:prstGeom prst="rect">
            <a:avLst/>
          </a:prstGeom>
        </p:spPr>
      </p:pic>
      <p:pic>
        <p:nvPicPr>
          <p:cNvPr id="24" name="Shape 312">
            <a:extLst>
              <a:ext uri="{FF2B5EF4-FFF2-40B4-BE49-F238E27FC236}">
                <a16:creationId xmlns:a16="http://schemas.microsoft.com/office/drawing/2014/main" id="{0AA9FDB0-266D-4679-A246-F3842FA1BA7D}"/>
              </a:ext>
            </a:extLst>
          </p:cNvPr>
          <p:cNvPicPr preferRelativeResize="0"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721"/>
          <a:stretch/>
        </p:blipFill>
        <p:spPr>
          <a:xfrm>
            <a:off x="558075" y="2005582"/>
            <a:ext cx="3310315" cy="1987909"/>
          </a:xfrm>
          <a:prstGeom prst="rect">
            <a:avLst/>
          </a:prstGeom>
        </p:spPr>
      </p:pic>
      <p:pic>
        <p:nvPicPr>
          <p:cNvPr id="27" name="Shape 313">
            <a:extLst>
              <a:ext uri="{FF2B5EF4-FFF2-40B4-BE49-F238E27FC236}">
                <a16:creationId xmlns:a16="http://schemas.microsoft.com/office/drawing/2014/main" id="{451377C4-4DAE-4C66-BDE4-1041FE4D9108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7843" y="2325275"/>
            <a:ext cx="1838949" cy="1211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Shape 312">
            <a:extLst>
              <a:ext uri="{FF2B5EF4-FFF2-40B4-BE49-F238E27FC236}">
                <a16:creationId xmlns:a16="http://schemas.microsoft.com/office/drawing/2014/main" id="{A67ADA5B-0A77-46C0-947F-77F61519F041}"/>
              </a:ext>
            </a:extLst>
          </p:cNvPr>
          <p:cNvPicPr preferRelativeResize="0"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721"/>
          <a:stretch/>
        </p:blipFill>
        <p:spPr>
          <a:xfrm>
            <a:off x="570036" y="4452352"/>
            <a:ext cx="3310315" cy="1987909"/>
          </a:xfrm>
          <a:prstGeom prst="rect">
            <a:avLst/>
          </a:prstGeom>
        </p:spPr>
      </p:pic>
      <p:sp>
        <p:nvSpPr>
          <p:cNvPr id="30" name="Shape 310">
            <a:extLst>
              <a:ext uri="{FF2B5EF4-FFF2-40B4-BE49-F238E27FC236}">
                <a16:creationId xmlns:a16="http://schemas.microsoft.com/office/drawing/2014/main" id="{FC2E8627-3678-4425-8466-4F1AD1617F92}"/>
              </a:ext>
            </a:extLst>
          </p:cNvPr>
          <p:cNvSpPr/>
          <p:nvPr/>
        </p:nvSpPr>
        <p:spPr>
          <a:xfrm>
            <a:off x="3714057" y="4981438"/>
            <a:ext cx="3105491" cy="41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241294" indent="-241294" defTabSz="1219170">
              <a:buClr>
                <a:srgbClr val="3E77AB"/>
              </a:buClr>
              <a:buSzPts val="1400"/>
              <a:buFont typeface="Wingdings" panose="05000000000000000000" pitchFamily="2" charset="2"/>
              <a:buChar char="l"/>
              <a:defRPr/>
            </a:pPr>
            <a:r>
              <a:rPr lang="en-US" sz="1867" b="1" kern="0" err="1">
                <a:cs typeface="+mn-ea"/>
                <a:sym typeface="+mn-lt"/>
              </a:rPr>
              <a:t>NetBak</a:t>
            </a:r>
            <a:r>
              <a:rPr lang="en-US" sz="1867" b="1" kern="0">
                <a:cs typeface="+mn-ea"/>
                <a:sym typeface="+mn-lt"/>
              </a:rPr>
              <a:t> Replicator</a:t>
            </a:r>
            <a:endParaRPr lang="en-US" sz="2400">
              <a:cs typeface="+mn-ea"/>
              <a:sym typeface="+mn-lt"/>
            </a:endParaRPr>
          </a:p>
          <a:p>
            <a:pPr marL="241294" indent="-241294" defTabSz="1219170">
              <a:buClr>
                <a:srgbClr val="3E77AB"/>
              </a:buClr>
              <a:buSzPts val="1400"/>
              <a:buFont typeface="Wingdings" panose="05000000000000000000" pitchFamily="2" charset="2"/>
              <a:buChar char="l"/>
              <a:defRPr/>
            </a:pPr>
            <a:r>
              <a:rPr lang="en-US" sz="1867" b="1" kern="0" err="1">
                <a:cs typeface="+mn-ea"/>
                <a:sym typeface="+mn-lt"/>
              </a:rPr>
              <a:t>Qsync</a:t>
            </a:r>
            <a:r>
              <a:rPr lang="en-US" sz="1867" b="1" kern="0">
                <a:cs typeface="+mn-ea"/>
                <a:sym typeface="+mn-lt"/>
              </a:rPr>
              <a:t> </a:t>
            </a:r>
            <a:endParaRPr lang="zh-TW" altLang="en-US" sz="1867" kern="0">
              <a:cs typeface="+mn-ea"/>
              <a:sym typeface="+mn-lt"/>
            </a:endParaRPr>
          </a:p>
        </p:txBody>
      </p:sp>
      <p:sp>
        <p:nvSpPr>
          <p:cNvPr id="34" name="Shape 315">
            <a:extLst>
              <a:ext uri="{FF2B5EF4-FFF2-40B4-BE49-F238E27FC236}">
                <a16:creationId xmlns:a16="http://schemas.microsoft.com/office/drawing/2014/main" id="{C31A9588-F334-4B8D-B2EA-A20F34560446}"/>
              </a:ext>
            </a:extLst>
          </p:cNvPr>
          <p:cNvSpPr/>
          <p:nvPr/>
        </p:nvSpPr>
        <p:spPr>
          <a:xfrm>
            <a:off x="1408971" y="1653780"/>
            <a:ext cx="1671116" cy="41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 defTabSz="1219170">
              <a:buClr>
                <a:srgbClr val="000000"/>
              </a:buClr>
              <a:buSzPts val="1400"/>
              <a:defRPr/>
            </a:pPr>
            <a:r>
              <a:rPr lang="en-US" sz="2133" b="1" kern="0">
                <a:cs typeface="+mn-ea"/>
                <a:sym typeface="+mn-lt"/>
              </a:rPr>
              <a:t>macOS</a:t>
            </a:r>
            <a:endParaRPr lang="en-US" sz="2133" kern="0">
              <a:cs typeface="+mn-ea"/>
              <a:sym typeface="+mn-lt"/>
            </a:endParaRPr>
          </a:p>
        </p:txBody>
      </p:sp>
      <p:sp>
        <p:nvSpPr>
          <p:cNvPr id="37" name="Shape 316">
            <a:extLst>
              <a:ext uri="{FF2B5EF4-FFF2-40B4-BE49-F238E27FC236}">
                <a16:creationId xmlns:a16="http://schemas.microsoft.com/office/drawing/2014/main" id="{DB51C1F3-CEBC-431F-870C-C69282973A46}"/>
              </a:ext>
            </a:extLst>
          </p:cNvPr>
          <p:cNvSpPr/>
          <p:nvPr/>
        </p:nvSpPr>
        <p:spPr>
          <a:xfrm>
            <a:off x="1372637" y="4126426"/>
            <a:ext cx="1768041" cy="41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 defTabSz="1219170">
              <a:buClr>
                <a:srgbClr val="000000"/>
              </a:buClr>
              <a:buSzPts val="1400"/>
              <a:defRPr/>
            </a:pPr>
            <a:r>
              <a:rPr lang="en-US" sz="2133" b="1" kern="0">
                <a:cs typeface="+mn-ea"/>
                <a:sym typeface="+mn-lt"/>
              </a:rPr>
              <a:t>Windows</a:t>
            </a:r>
            <a:endParaRPr lang="en-US" sz="2133" kern="0">
              <a:cs typeface="+mn-ea"/>
              <a:sym typeface="+mn-lt"/>
            </a:endParaRPr>
          </a:p>
        </p:txBody>
      </p:sp>
      <p:sp>
        <p:nvSpPr>
          <p:cNvPr id="38" name="Shape 317">
            <a:extLst>
              <a:ext uri="{FF2B5EF4-FFF2-40B4-BE49-F238E27FC236}">
                <a16:creationId xmlns:a16="http://schemas.microsoft.com/office/drawing/2014/main" id="{C8F9FC91-9C58-4CDD-A3F7-153558B1E828}"/>
              </a:ext>
            </a:extLst>
          </p:cNvPr>
          <p:cNvSpPr/>
          <p:nvPr/>
        </p:nvSpPr>
        <p:spPr>
          <a:xfrm>
            <a:off x="6414294" y="5096630"/>
            <a:ext cx="2394716" cy="1336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lnSpc>
                <a:spcPts val="3333"/>
              </a:lnSpc>
              <a:buClr>
                <a:srgbClr val="000000"/>
              </a:buClr>
              <a:buSzPts val="1400"/>
              <a:defRPr/>
            </a:pPr>
            <a:r>
              <a:rPr lang="zh-TW" altLang="en-US" sz="2400" b="1" kern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馬上建立排程或同步備份計畫來備份您的資料 </a:t>
            </a:r>
          </a:p>
        </p:txBody>
      </p:sp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79C83110-5D81-4041-9296-240198B0F697}"/>
              </a:ext>
            </a:extLst>
          </p:cNvPr>
          <p:cNvCxnSpPr>
            <a:cxnSpLocks/>
          </p:cNvCxnSpPr>
          <p:nvPr/>
        </p:nvCxnSpPr>
        <p:spPr>
          <a:xfrm>
            <a:off x="3713652" y="4235895"/>
            <a:ext cx="2382348" cy="0"/>
          </a:xfrm>
          <a:prstGeom prst="straightConnector1">
            <a:avLst/>
          </a:prstGeom>
          <a:ln w="76200">
            <a:solidFill>
              <a:srgbClr val="3E77AB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hape 310">
            <a:extLst>
              <a:ext uri="{FF2B5EF4-FFF2-40B4-BE49-F238E27FC236}">
                <a16:creationId xmlns:a16="http://schemas.microsoft.com/office/drawing/2014/main" id="{725FB2FF-A4A2-45EC-A63C-596BB4A72524}"/>
              </a:ext>
            </a:extLst>
          </p:cNvPr>
          <p:cNvSpPr/>
          <p:nvPr/>
        </p:nvSpPr>
        <p:spPr>
          <a:xfrm>
            <a:off x="3717015" y="2580084"/>
            <a:ext cx="3105491" cy="41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241294" indent="-241294" defTabSz="1219170">
              <a:buClr>
                <a:srgbClr val="3E77AB"/>
              </a:buClr>
              <a:buSzPts val="1400"/>
              <a:buFont typeface="Wingdings" panose="05000000000000000000" pitchFamily="2" charset="2"/>
              <a:buChar char="l"/>
              <a:defRPr/>
            </a:pPr>
            <a:r>
              <a:rPr lang="en-US" sz="1867" b="1" kern="0">
                <a:cs typeface="+mn-ea"/>
                <a:sym typeface="+mn-lt"/>
              </a:rPr>
              <a:t>Time Machine</a:t>
            </a:r>
            <a:endParaRPr lang="en-US" sz="2400">
              <a:cs typeface="+mn-ea"/>
              <a:sym typeface="+mn-lt"/>
            </a:endParaRPr>
          </a:p>
          <a:p>
            <a:pPr marL="241294" indent="-241294" defTabSz="1219170">
              <a:buClr>
                <a:srgbClr val="3E77AB"/>
              </a:buClr>
              <a:buSzPts val="1400"/>
              <a:buFont typeface="Wingdings" panose="05000000000000000000" pitchFamily="2" charset="2"/>
              <a:buChar char="l"/>
              <a:defRPr/>
            </a:pPr>
            <a:r>
              <a:rPr lang="en-US" sz="1867" b="1" kern="0" err="1">
                <a:cs typeface="+mn-ea"/>
                <a:sym typeface="+mn-lt"/>
              </a:rPr>
              <a:t>Qsync</a:t>
            </a:r>
            <a:r>
              <a:rPr lang="en-US" sz="1867" b="1" kern="0">
                <a:cs typeface="+mn-ea"/>
                <a:sym typeface="+mn-lt"/>
              </a:rPr>
              <a:t> </a:t>
            </a:r>
            <a:endParaRPr lang="zh-TW" altLang="en-US" sz="1867" kern="0">
              <a:cs typeface="+mn-ea"/>
              <a:sym typeface="+mn-lt"/>
            </a:endParaRPr>
          </a:p>
        </p:txBody>
      </p:sp>
      <p:sp>
        <p:nvSpPr>
          <p:cNvPr id="41" name="Shape 308">
            <a:extLst>
              <a:ext uri="{FF2B5EF4-FFF2-40B4-BE49-F238E27FC236}">
                <a16:creationId xmlns:a16="http://schemas.microsoft.com/office/drawing/2014/main" id="{8AE51DEE-A204-400C-A476-0FEB4F9C37BE}"/>
              </a:ext>
            </a:extLst>
          </p:cNvPr>
          <p:cNvSpPr txBox="1">
            <a:spLocks/>
          </p:cNvSpPr>
          <p:nvPr/>
        </p:nvSpPr>
        <p:spPr>
          <a:xfrm>
            <a:off x="6266541" y="1956767"/>
            <a:ext cx="5777707" cy="737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533387" indent="-380990" defTabSz="1219170">
              <a:lnSpc>
                <a:spcPct val="115000"/>
              </a:lnSpc>
              <a:buClr>
                <a:srgbClr val="323232"/>
              </a:buClr>
              <a:buSzPts val="1800"/>
              <a:defRPr/>
            </a:pPr>
            <a:r>
              <a:rPr lang="zh-TW" altLang="en-US" sz="2133" b="1" kern="0">
                <a:solidFill>
                  <a:srgbClr val="FFFFFF"/>
                </a:solidFill>
                <a:cs typeface="+mn-ea"/>
                <a:sym typeface="+mn-lt"/>
              </a:rPr>
              <a:t>建立備份才是對抗勒索軟體最好的辦法 </a:t>
            </a:r>
            <a:r>
              <a:rPr lang="en-US" altLang="zh-TW" sz="2133" b="1" kern="0">
                <a:solidFill>
                  <a:srgbClr val="FFFFFF"/>
                </a:solidFill>
                <a:cs typeface="+mn-ea"/>
                <a:sym typeface="+mn-lt"/>
              </a:rPr>
              <a:t>!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400" y="2576117"/>
            <a:ext cx="5101213" cy="318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53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/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zh-TW" altLang="en-US" sz="45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最實惠的企業級快照防護</a:t>
            </a:r>
          </a:p>
        </p:txBody>
      </p:sp>
      <p:pic>
        <p:nvPicPr>
          <p:cNvPr id="19" name="Shape 323">
            <a:extLst>
              <a:ext uri="{FF2B5EF4-FFF2-40B4-BE49-F238E27FC236}">
                <a16:creationId xmlns:a16="http://schemas.microsoft.com/office/drawing/2014/main" id="{AF278738-55AD-4EE8-9438-D4560B5F28A0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9827" y="1684469"/>
            <a:ext cx="7696200" cy="4216601"/>
          </a:xfrm>
          <a:prstGeom prst="rect">
            <a:avLst/>
          </a:prstGeom>
          <a:noFill/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D809ECC6-D912-4CDB-B93F-E2CD24517C01}"/>
              </a:ext>
            </a:extLst>
          </p:cNvPr>
          <p:cNvGrpSpPr/>
          <p:nvPr/>
        </p:nvGrpSpPr>
        <p:grpSpPr>
          <a:xfrm>
            <a:off x="1986100" y="4411054"/>
            <a:ext cx="2026451" cy="1648288"/>
            <a:chOff x="1394558" y="3458082"/>
            <a:chExt cx="1519838" cy="1236216"/>
          </a:xfrm>
        </p:grpSpPr>
        <p:sp>
          <p:nvSpPr>
            <p:cNvPr id="23" name="橢圓 22">
              <a:extLst>
                <a:ext uri="{FF2B5EF4-FFF2-40B4-BE49-F238E27FC236}">
                  <a16:creationId xmlns:a16="http://schemas.microsoft.com/office/drawing/2014/main" id="{F74A0EF1-ABF8-40E7-A898-915AE1D6B90D}"/>
                </a:ext>
              </a:extLst>
            </p:cNvPr>
            <p:cNvSpPr/>
            <p:nvPr/>
          </p:nvSpPr>
          <p:spPr>
            <a:xfrm>
              <a:off x="1394558" y="3458082"/>
              <a:ext cx="1133686" cy="1133686"/>
            </a:xfrm>
            <a:prstGeom prst="ellipse">
              <a:avLst/>
            </a:prstGeom>
            <a:solidFill>
              <a:srgbClr val="0070C0"/>
            </a:solidFill>
            <a:ln w="19050"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zh-TW" altLang="en-US" sz="1867" kern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pic>
          <p:nvPicPr>
            <p:cNvPr id="25" name="Picture 3" descr="\\Marketing\Marketing\MarketingMaterials\DM\NAS\Software_Section_brochure\QNAP product icon_20170816-assets\Snapshot.png">
              <a:extLst>
                <a:ext uri="{FF2B5EF4-FFF2-40B4-BE49-F238E27FC236}">
                  <a16:creationId xmlns:a16="http://schemas.microsoft.com/office/drawing/2014/main" id="{1B8EB0D6-EBF6-467B-9A07-ACCAF29850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2771" y="3752673"/>
              <a:ext cx="941625" cy="941625"/>
            </a:xfrm>
            <a:prstGeom prst="rect">
              <a:avLst/>
            </a:prstGeom>
            <a:noFill/>
          </p:spPr>
        </p:pic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7EABD3F5-FD99-4C57-BE6E-5544DBD6DC0B}"/>
                </a:ext>
              </a:extLst>
            </p:cNvPr>
            <p:cNvSpPr txBox="1"/>
            <p:nvPr/>
          </p:nvSpPr>
          <p:spPr>
            <a:xfrm>
              <a:off x="1473000" y="3643865"/>
              <a:ext cx="1013307" cy="807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zh-TW" altLang="en-US" sz="2133" b="1" kern="0">
                  <a:solidFill>
                    <a:srgbClr val="FFFFFF"/>
                  </a:solidFill>
                  <a:cs typeface="+mn-ea"/>
                  <a:sym typeface="+mn-lt"/>
                </a:rPr>
                <a:t>最超值的</a:t>
              </a:r>
            </a:p>
            <a:p>
              <a:pPr defTabSz="1219170">
                <a:buClr>
                  <a:srgbClr val="000000"/>
                </a:buClr>
                <a:defRPr/>
              </a:pPr>
              <a:r>
                <a:rPr lang="zh-TW" altLang="en-US" sz="2133" b="1" kern="0">
                  <a:solidFill>
                    <a:srgbClr val="FFFFFF"/>
                  </a:solidFill>
                  <a:cs typeface="+mn-ea"/>
                  <a:sym typeface="+mn-lt"/>
                </a:rPr>
                <a:t>備份</a:t>
              </a:r>
              <a:endParaRPr lang="en-US" altLang="zh-TW" sz="2133" b="1" kern="0">
                <a:solidFill>
                  <a:srgbClr val="FFFFFF"/>
                </a:solidFill>
                <a:cs typeface="+mn-ea"/>
                <a:sym typeface="+mn-lt"/>
              </a:endParaRPr>
            </a:p>
            <a:p>
              <a:pPr defTabSz="1219170">
                <a:buClr>
                  <a:srgbClr val="000000"/>
                </a:buClr>
                <a:defRPr/>
              </a:pPr>
              <a:r>
                <a:rPr lang="zh-TW" altLang="en-US" sz="2133" b="1" kern="0">
                  <a:solidFill>
                    <a:srgbClr val="FFFFFF"/>
                  </a:solidFill>
                  <a:cs typeface="+mn-ea"/>
                  <a:sym typeface="+mn-lt"/>
                </a:rPr>
                <a:t>選擇</a:t>
              </a:r>
            </a:p>
          </p:txBody>
        </p:sp>
      </p:grpSp>
      <p:sp>
        <p:nvSpPr>
          <p:cNvPr id="28" name="矩形 21">
            <a:extLst>
              <a:ext uri="{FF2B5EF4-FFF2-40B4-BE49-F238E27FC236}">
                <a16:creationId xmlns:a16="http://schemas.microsoft.com/office/drawing/2014/main" id="{56470FFB-0485-4874-BF9B-280902978717}"/>
              </a:ext>
            </a:extLst>
          </p:cNvPr>
          <p:cNvSpPr/>
          <p:nvPr/>
        </p:nvSpPr>
        <p:spPr>
          <a:xfrm>
            <a:off x="2815023" y="2389732"/>
            <a:ext cx="1197528" cy="1611309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>
            <a:outerShdw blurRad="431800" dist="368300" dir="5760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zh-TW" altLang="en-US" sz="1867" kern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9" name="Shape 326">
            <a:extLst>
              <a:ext uri="{FF2B5EF4-FFF2-40B4-BE49-F238E27FC236}">
                <a16:creationId xmlns:a16="http://schemas.microsoft.com/office/drawing/2014/main" id="{576DABD7-343B-4192-9074-98C1526806A1}"/>
              </a:ext>
            </a:extLst>
          </p:cNvPr>
          <p:cNvSpPr/>
          <p:nvPr/>
        </p:nvSpPr>
        <p:spPr>
          <a:xfrm>
            <a:off x="723538" y="2408559"/>
            <a:ext cx="2065257" cy="1592483"/>
          </a:xfrm>
          <a:prstGeom prst="wedgeRectCallout">
            <a:avLst>
              <a:gd name="adj1" fmla="val -5727"/>
              <a:gd name="adj2" fmla="val 61451"/>
            </a:avLst>
          </a:prstGeom>
          <a:solidFill>
            <a:schemeClr val="tx1">
              <a:lumMod val="75000"/>
              <a:lumOff val="25000"/>
            </a:schemeClr>
          </a:solidFill>
          <a:ln/>
          <a:effectLst>
            <a:outerShdw blurRad="431800" dist="368300" dir="5760000" algn="ctr" rotWithShape="0">
              <a:srgbClr val="000000">
                <a:alpha val="34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1400"/>
              <a:defRPr/>
            </a:pPr>
            <a:endParaRPr sz="1867" kern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30" name="Shape 327">
            <a:extLst>
              <a:ext uri="{FF2B5EF4-FFF2-40B4-BE49-F238E27FC236}">
                <a16:creationId xmlns:a16="http://schemas.microsoft.com/office/drawing/2014/main" id="{7E4BDD88-5D24-4D27-8889-F858100082F3}"/>
              </a:ext>
            </a:extLst>
          </p:cNvPr>
          <p:cNvSpPr txBox="1"/>
          <p:nvPr/>
        </p:nvSpPr>
        <p:spPr>
          <a:xfrm>
            <a:off x="929877" y="3242838"/>
            <a:ext cx="1812015" cy="668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 defTabSz="1219170">
              <a:buClr>
                <a:srgbClr val="FFFFFF"/>
              </a:buClr>
              <a:buSzPts val="1600"/>
              <a:defRPr/>
            </a:pPr>
            <a:r>
              <a:rPr lang="en-US" altLang="zh-TW" sz="1867" b="1" kern="0" err="1">
                <a:solidFill>
                  <a:srgbClr val="FFFFFF"/>
                </a:solidFill>
                <a:cs typeface="+mn-ea"/>
                <a:sym typeface="+mn-lt"/>
              </a:rPr>
              <a:t>單磁碟區</a:t>
            </a:r>
            <a:r>
              <a:rPr lang="en-US" altLang="zh-TW" sz="1867" b="1" kern="0">
                <a:solidFill>
                  <a:srgbClr val="FFFFFF"/>
                </a:solidFill>
                <a:cs typeface="+mn-ea"/>
                <a:sym typeface="+mn-lt"/>
              </a:rPr>
              <a:t>/</a:t>
            </a:r>
            <a:r>
              <a:rPr lang="en-US" altLang="zh-TW" sz="1867" b="1" kern="0" err="1">
                <a:solidFill>
                  <a:srgbClr val="FFFFFF"/>
                </a:solidFill>
                <a:cs typeface="+mn-ea"/>
                <a:sym typeface="+mn-lt"/>
              </a:rPr>
              <a:t>LUN最大快照數量</a:t>
            </a:r>
            <a:endParaRPr lang="zh-TW" altLang="en-US" sz="1867" b="1" kern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34" name="Shape 331">
            <a:extLst>
              <a:ext uri="{FF2B5EF4-FFF2-40B4-BE49-F238E27FC236}">
                <a16:creationId xmlns:a16="http://schemas.microsoft.com/office/drawing/2014/main" id="{2EE42147-2813-4AF5-A2FF-75DED57DB8B4}"/>
              </a:ext>
            </a:extLst>
          </p:cNvPr>
          <p:cNvSpPr txBox="1"/>
          <p:nvPr/>
        </p:nvSpPr>
        <p:spPr>
          <a:xfrm>
            <a:off x="2432923" y="3129766"/>
            <a:ext cx="1812015" cy="598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 defTabSz="1219170">
              <a:buClr>
                <a:srgbClr val="FFFFFF"/>
              </a:buClr>
              <a:buSzPts val="2800"/>
              <a:defRPr/>
            </a:pPr>
            <a:endParaRPr sz="3733" b="1" kern="0">
              <a:solidFill>
                <a:srgbClr val="323232">
                  <a:lumMod val="90000"/>
                  <a:lumOff val="1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40" name="Shape 332">
            <a:extLst>
              <a:ext uri="{FF2B5EF4-FFF2-40B4-BE49-F238E27FC236}">
                <a16:creationId xmlns:a16="http://schemas.microsoft.com/office/drawing/2014/main" id="{8FF4E69C-21C1-4E75-BCC5-9F8950E99ECD}"/>
              </a:ext>
            </a:extLst>
          </p:cNvPr>
          <p:cNvSpPr txBox="1"/>
          <p:nvPr/>
        </p:nvSpPr>
        <p:spPr>
          <a:xfrm>
            <a:off x="831401" y="2401302"/>
            <a:ext cx="1812015" cy="668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 defTabSz="1219170">
              <a:buClr>
                <a:srgbClr val="FFFFFF"/>
              </a:buClr>
              <a:buSzPts val="1600"/>
              <a:defRPr/>
            </a:pPr>
            <a:r>
              <a:rPr lang="zh-TW" altLang="en-US" sz="1867" b="1" kern="0">
                <a:solidFill>
                  <a:srgbClr val="FFFFFF"/>
                </a:solidFill>
                <a:cs typeface="+mn-ea"/>
                <a:sym typeface="+mn-lt"/>
              </a:rPr>
              <a:t>整機最大</a:t>
            </a:r>
          </a:p>
          <a:p>
            <a:pPr algn="ctr" defTabSz="1219170">
              <a:buClr>
                <a:srgbClr val="FFFFFF"/>
              </a:buClr>
              <a:buSzPts val="1600"/>
              <a:defRPr/>
            </a:pPr>
            <a:r>
              <a:rPr lang="zh-TW" altLang="en-US" sz="1867" b="1" kern="0">
                <a:solidFill>
                  <a:srgbClr val="FFFFFF"/>
                </a:solidFill>
                <a:cs typeface="+mn-ea"/>
                <a:sym typeface="+mn-lt"/>
              </a:rPr>
              <a:t>快照數量</a:t>
            </a:r>
          </a:p>
        </p:txBody>
      </p:sp>
      <p:sp>
        <p:nvSpPr>
          <p:cNvPr id="41" name="Shape 328">
            <a:extLst>
              <a:ext uri="{FF2B5EF4-FFF2-40B4-BE49-F238E27FC236}">
                <a16:creationId xmlns:a16="http://schemas.microsoft.com/office/drawing/2014/main" id="{248EB3DB-112C-4188-A691-CF99D6161CE6}"/>
              </a:ext>
            </a:extLst>
          </p:cNvPr>
          <p:cNvSpPr txBox="1"/>
          <p:nvPr/>
        </p:nvSpPr>
        <p:spPr>
          <a:xfrm>
            <a:off x="608046" y="2832422"/>
            <a:ext cx="3508337" cy="1592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lnSpc>
                <a:spcPts val="3733"/>
              </a:lnSpc>
              <a:buClr>
                <a:srgbClr val="FFFFFF"/>
              </a:buClr>
              <a:buSzPts val="1600"/>
              <a:defRPr/>
            </a:pPr>
            <a:r>
              <a:rPr lang="en-US" sz="2133" b="1" kern="0">
                <a:solidFill>
                  <a:srgbClr val="FFFFFF"/>
                </a:solidFill>
                <a:cs typeface="+mn-ea"/>
                <a:sym typeface="+mn-lt"/>
              </a:rPr>
              <a:t>---------------------------------</a:t>
            </a:r>
            <a:r>
              <a:rPr lang="en-US" altLang="zh-TW" sz="2133" b="1" kern="0">
                <a:solidFill>
                  <a:srgbClr val="FFFFFF"/>
                </a:solidFill>
                <a:cs typeface="+mn-ea"/>
                <a:sym typeface="+mn-lt"/>
              </a:rPr>
              <a:t>-</a:t>
            </a:r>
            <a:r>
              <a:rPr lang="en-US" sz="2133" b="1" kern="0">
                <a:solidFill>
                  <a:srgbClr val="FFFFFF"/>
                </a:solidFill>
                <a:cs typeface="+mn-ea"/>
                <a:sym typeface="+mn-lt"/>
              </a:rPr>
              <a:t>--</a:t>
            </a:r>
          </a:p>
        </p:txBody>
      </p:sp>
      <p:sp>
        <p:nvSpPr>
          <p:cNvPr id="42" name="Shape 330">
            <a:extLst>
              <a:ext uri="{FF2B5EF4-FFF2-40B4-BE49-F238E27FC236}">
                <a16:creationId xmlns:a16="http://schemas.microsoft.com/office/drawing/2014/main" id="{1B1FC333-524B-4F71-B3DC-1BF475B568A5}"/>
              </a:ext>
            </a:extLst>
          </p:cNvPr>
          <p:cNvSpPr txBox="1"/>
          <p:nvPr/>
        </p:nvSpPr>
        <p:spPr>
          <a:xfrm>
            <a:off x="2489009" y="2444132"/>
            <a:ext cx="1812015" cy="598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 defTabSz="1219170">
              <a:buClr>
                <a:srgbClr val="FFFFFF"/>
              </a:buClr>
              <a:buSzPts val="2800"/>
              <a:defRPr/>
            </a:pPr>
            <a:r>
              <a:rPr lang="en-US" altLang="zh-TW" sz="3733" b="1" kern="0">
                <a:solidFill>
                  <a:srgbClr val="323232">
                    <a:lumMod val="90000"/>
                    <a:lumOff val="10000"/>
                  </a:srgbClr>
                </a:solidFill>
                <a:cs typeface="+mn-ea"/>
                <a:sym typeface="+mn-lt"/>
              </a:rPr>
              <a:t>1024</a:t>
            </a:r>
            <a:endParaRPr sz="3733" b="1" kern="0">
              <a:solidFill>
                <a:srgbClr val="323232">
                  <a:lumMod val="90000"/>
                  <a:lumOff val="1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43" name="Shape 330">
            <a:extLst>
              <a:ext uri="{FF2B5EF4-FFF2-40B4-BE49-F238E27FC236}">
                <a16:creationId xmlns:a16="http://schemas.microsoft.com/office/drawing/2014/main" id="{AC8C6671-6134-4373-A369-A6C31366A6BA}"/>
              </a:ext>
            </a:extLst>
          </p:cNvPr>
          <p:cNvSpPr txBox="1"/>
          <p:nvPr/>
        </p:nvSpPr>
        <p:spPr>
          <a:xfrm>
            <a:off x="2492157" y="3232788"/>
            <a:ext cx="1812015" cy="598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 defTabSz="1219170">
              <a:buClr>
                <a:srgbClr val="FFFFFF"/>
              </a:buClr>
              <a:buSzPts val="2800"/>
              <a:defRPr/>
            </a:pPr>
            <a:r>
              <a:rPr lang="en-US" sz="3733" b="1" kern="0">
                <a:solidFill>
                  <a:srgbClr val="323232">
                    <a:lumMod val="90000"/>
                    <a:lumOff val="10000"/>
                  </a:srgbClr>
                </a:solidFill>
                <a:cs typeface="+mn-ea"/>
                <a:sym typeface="+mn-lt"/>
              </a:rPr>
              <a:t>256</a:t>
            </a:r>
            <a:endParaRPr sz="3733" b="1" kern="0">
              <a:solidFill>
                <a:srgbClr val="323232">
                  <a:lumMod val="90000"/>
                  <a:lumOff val="1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44" name="圖片 43">
            <a:extLst>
              <a:ext uri="{FF2B5EF4-FFF2-40B4-BE49-F238E27FC236}">
                <a16:creationId xmlns:a16="http://schemas.microsoft.com/office/drawing/2014/main" id="{479CEEFA-BDA9-4EDF-A975-53964A1DF0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2551" y="6059341"/>
            <a:ext cx="8203575" cy="88702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951" y="4174934"/>
            <a:ext cx="5775842" cy="361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035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BB9EB01E-05F1-4D07-A681-361A34BC24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2767" y="4846063"/>
            <a:ext cx="6006932" cy="887020"/>
          </a:xfrm>
          <a:prstGeom prst="rect">
            <a:avLst/>
          </a:prstGeom>
        </p:spPr>
      </p:pic>
      <p:sp>
        <p:nvSpPr>
          <p:cNvPr id="425" name="Shape 4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effectLst/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lvl="0" algn="ctr"/>
            <a:r>
              <a:rPr lang="zh-TW" altLang="en-US" sz="45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異地備份 </a:t>
            </a:r>
            <a:r>
              <a:rPr lang="en-US" altLang="zh-TW" sz="45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- </a:t>
            </a:r>
            <a:r>
              <a:rPr lang="zh-TW" altLang="en-US" sz="45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多重保護備份資料</a:t>
            </a:r>
          </a:p>
        </p:txBody>
      </p:sp>
      <p:sp>
        <p:nvSpPr>
          <p:cNvPr id="27" name="Shape 427">
            <a:extLst>
              <a:ext uri="{FF2B5EF4-FFF2-40B4-BE49-F238E27FC236}">
                <a16:creationId xmlns:a16="http://schemas.microsoft.com/office/drawing/2014/main" id="{F8E0BC4C-9E59-4C5C-A55A-0E2AA4CA6600}"/>
              </a:ext>
            </a:extLst>
          </p:cNvPr>
          <p:cNvSpPr txBox="1"/>
          <p:nvPr/>
        </p:nvSpPr>
        <p:spPr>
          <a:xfrm>
            <a:off x="1891344" y="1938761"/>
            <a:ext cx="5826537" cy="8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indent="1236102" defTabSz="1219170" rtl="1">
              <a:buClr>
                <a:srgbClr val="000000"/>
              </a:buClr>
              <a:buSzPts val="1100"/>
              <a:defRPr/>
            </a:pPr>
            <a:r>
              <a:rPr lang="en-US" altLang="zh-TW" sz="2933" b="1" kern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Hybrid Backup Sync </a:t>
            </a:r>
            <a:br>
              <a:rPr lang="en-US" altLang="zh-TW" sz="2933" b="1" kern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</a:br>
            <a:r>
              <a:rPr lang="zh-TW" altLang="en-US" sz="2933" b="1" kern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混合型備份與同步中心</a:t>
            </a:r>
          </a:p>
        </p:txBody>
      </p:sp>
      <p:pic>
        <p:nvPicPr>
          <p:cNvPr id="29" name="Shape 426">
            <a:extLst>
              <a:ext uri="{FF2B5EF4-FFF2-40B4-BE49-F238E27FC236}">
                <a16:creationId xmlns:a16="http://schemas.microsoft.com/office/drawing/2014/main" id="{DFC873F1-D734-47A6-B1A0-0AF9F6473281}"/>
              </a:ext>
            </a:extLst>
          </p:cNvPr>
          <p:cNvPicPr preferRelativeResize="0"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256" y="1938501"/>
            <a:ext cx="1132340" cy="1132340"/>
          </a:xfrm>
          <a:prstGeom prst="rect">
            <a:avLst/>
          </a:prstGeom>
          <a:noFill/>
          <a:ln>
            <a:noFill/>
          </a:ln>
          <a:effectLst>
            <a:outerShdw blurRad="431800" dist="368300" dir="5760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D5589F84-306C-484F-BD90-1A9FB364A2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3764" y="1708641"/>
            <a:ext cx="4913777" cy="4909104"/>
          </a:xfrm>
          <a:prstGeom prst="rect">
            <a:avLst/>
          </a:prstGeom>
        </p:spPr>
      </p:pic>
      <p:sp>
        <p:nvSpPr>
          <p:cNvPr id="31" name="Shape 826">
            <a:extLst>
              <a:ext uri="{FF2B5EF4-FFF2-40B4-BE49-F238E27FC236}">
                <a16:creationId xmlns:a16="http://schemas.microsoft.com/office/drawing/2014/main" id="{58EF2997-1B52-4D33-BC33-8B35592A698E}"/>
              </a:ext>
            </a:extLst>
          </p:cNvPr>
          <p:cNvSpPr txBox="1"/>
          <p:nvPr/>
        </p:nvSpPr>
        <p:spPr>
          <a:xfrm>
            <a:off x="6593764" y="4860592"/>
            <a:ext cx="2857537" cy="806449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 indent="-270927" algn="ctr" defTabSz="1219170">
              <a:buClr>
                <a:srgbClr val="FFFFFF"/>
              </a:buClr>
              <a:buSzPct val="100000"/>
              <a:defRPr/>
            </a:pPr>
            <a:r>
              <a:rPr lang="zh-TW" altLang="en-US" sz="4267" b="1" ker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雲端</a:t>
            </a:r>
          </a:p>
        </p:txBody>
      </p:sp>
      <p:sp>
        <p:nvSpPr>
          <p:cNvPr id="32" name="Shape 827">
            <a:extLst>
              <a:ext uri="{FF2B5EF4-FFF2-40B4-BE49-F238E27FC236}">
                <a16:creationId xmlns:a16="http://schemas.microsoft.com/office/drawing/2014/main" id="{23603A33-9570-41AE-9691-B465A043CF49}"/>
              </a:ext>
            </a:extLst>
          </p:cNvPr>
          <p:cNvSpPr txBox="1"/>
          <p:nvPr/>
        </p:nvSpPr>
        <p:spPr>
          <a:xfrm>
            <a:off x="8890316" y="3472233"/>
            <a:ext cx="2857537" cy="806449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 indent="-270927" algn="ctr" defTabSz="1219170">
              <a:buClr>
                <a:srgbClr val="FFFFFF"/>
              </a:buClr>
              <a:buSzPct val="100000"/>
              <a:defRPr/>
            </a:pPr>
            <a:r>
              <a:rPr lang="zh-TW" altLang="en-US" sz="4267" b="1" ker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本地端</a:t>
            </a:r>
          </a:p>
        </p:txBody>
      </p:sp>
      <p:sp>
        <p:nvSpPr>
          <p:cNvPr id="33" name="Shape 828">
            <a:extLst>
              <a:ext uri="{FF2B5EF4-FFF2-40B4-BE49-F238E27FC236}">
                <a16:creationId xmlns:a16="http://schemas.microsoft.com/office/drawing/2014/main" id="{8618ADC1-F839-4B98-8E02-FA4E32EE6FF7}"/>
              </a:ext>
            </a:extLst>
          </p:cNvPr>
          <p:cNvSpPr txBox="1"/>
          <p:nvPr/>
        </p:nvSpPr>
        <p:spPr>
          <a:xfrm>
            <a:off x="7717881" y="2003258"/>
            <a:ext cx="2857537" cy="806449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 indent="-270927" algn="ctr" defTabSz="1219170">
              <a:buClr>
                <a:srgbClr val="FFFFFF"/>
              </a:buClr>
              <a:buSzPct val="100000"/>
              <a:defRPr/>
            </a:pPr>
            <a:r>
              <a:rPr lang="zh-TW" altLang="en-US" sz="4267" b="1" ker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異地端</a:t>
            </a:r>
          </a:p>
        </p:txBody>
      </p:sp>
      <p:pic>
        <p:nvPicPr>
          <p:cNvPr id="34" name="Shape 837" descr="P3-2-3.png">
            <a:extLst>
              <a:ext uri="{FF2B5EF4-FFF2-40B4-BE49-F238E27FC236}">
                <a16:creationId xmlns:a16="http://schemas.microsoft.com/office/drawing/2014/main" id="{C266664B-EC5E-4C68-8F38-1A16E4641D6C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8228" y="4278681"/>
            <a:ext cx="1488161" cy="1760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Shape 838" descr="P3-2-2.png">
            <a:extLst>
              <a:ext uri="{FF2B5EF4-FFF2-40B4-BE49-F238E27FC236}">
                <a16:creationId xmlns:a16="http://schemas.microsoft.com/office/drawing/2014/main" id="{3A698E49-B06E-4900-BD0B-6F8CDE247639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038"/>
          <a:stretch/>
        </p:blipFill>
        <p:spPr>
          <a:xfrm>
            <a:off x="7548343" y="2795626"/>
            <a:ext cx="1101661" cy="1037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Shape 839" descr="P3-2-1.png">
            <a:extLst>
              <a:ext uri="{FF2B5EF4-FFF2-40B4-BE49-F238E27FC236}">
                <a16:creationId xmlns:a16="http://schemas.microsoft.com/office/drawing/2014/main" id="{2F13AC86-30F5-4F5F-8B75-B197E59DC85C}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359518" y="5778635"/>
            <a:ext cx="905576" cy="1075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Shape 837" descr="P3-2-3.png">
            <a:extLst>
              <a:ext uri="{FF2B5EF4-FFF2-40B4-BE49-F238E27FC236}">
                <a16:creationId xmlns:a16="http://schemas.microsoft.com/office/drawing/2014/main" id="{24C9B836-15A4-46DF-8816-B23C4EE20620}"/>
              </a:ext>
            </a:extLst>
          </p:cNvPr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7408" y="4293167"/>
            <a:ext cx="1488161" cy="1143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圖形 37">
            <a:extLst>
              <a:ext uri="{FF2B5EF4-FFF2-40B4-BE49-F238E27FC236}">
                <a16:creationId xmlns:a16="http://schemas.microsoft.com/office/drawing/2014/main" id="{1B88BCCD-A781-412C-999A-60FE57A954D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685060" y="5473318"/>
            <a:ext cx="301036" cy="541865"/>
          </a:xfrm>
          <a:prstGeom prst="rect">
            <a:avLst/>
          </a:prstGeom>
        </p:spPr>
      </p:pic>
      <p:pic>
        <p:nvPicPr>
          <p:cNvPr id="28" name="Shape 838" descr="P3-2-2.png">
            <a:extLst>
              <a:ext uri="{FF2B5EF4-FFF2-40B4-BE49-F238E27FC236}">
                <a16:creationId xmlns:a16="http://schemas.microsoft.com/office/drawing/2014/main" id="{DAE3F526-1EBD-490B-85D1-94B1C9B04CB7}"/>
              </a:ext>
            </a:extLst>
          </p:cNvPr>
          <p:cNvPicPr preferRelativeResize="0"/>
          <p:nvPr/>
        </p:nvPicPr>
        <p:blipFill rotWithShape="1">
          <a:blip r:embed="rId12" cstate="print">
            <a:alphaModFix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-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1800" y="2761933"/>
            <a:ext cx="704179" cy="1037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Shape 838" descr="P3-2-2.png">
            <a:extLst>
              <a:ext uri="{FF2B5EF4-FFF2-40B4-BE49-F238E27FC236}">
                <a16:creationId xmlns:a16="http://schemas.microsoft.com/office/drawing/2014/main" id="{AA89CB8E-835A-46E1-B9F9-419378DD8406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6085"/>
          <a:stretch/>
        </p:blipFill>
        <p:spPr>
          <a:xfrm>
            <a:off x="6199784" y="2777737"/>
            <a:ext cx="585975" cy="1037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47" b="33223"/>
          <a:stretch/>
        </p:blipFill>
        <p:spPr>
          <a:xfrm>
            <a:off x="560677" y="4504267"/>
            <a:ext cx="4960561" cy="1058334"/>
          </a:xfrm>
          <a:prstGeom prst="rect">
            <a:avLst/>
          </a:prstGeom>
        </p:spPr>
      </p:pic>
      <p:sp>
        <p:nvSpPr>
          <p:cNvPr id="20" name="Google Shape;158;p22">
            <a:extLst>
              <a:ext uri="{FF2B5EF4-FFF2-40B4-BE49-F238E27FC236}">
                <a16:creationId xmlns:a16="http://schemas.microsoft.com/office/drawing/2014/main" id="{6474B42D-41EF-4793-84A2-A82D9E2B566F}"/>
              </a:ext>
            </a:extLst>
          </p:cNvPr>
          <p:cNvSpPr txBox="1"/>
          <p:nvPr/>
        </p:nvSpPr>
        <p:spPr>
          <a:xfrm>
            <a:off x="560677" y="5505124"/>
            <a:ext cx="1628973" cy="42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TS-464eU</a:t>
            </a:r>
          </a:p>
        </p:txBody>
      </p:sp>
    </p:spTree>
    <p:extLst>
      <p:ext uri="{BB962C8B-B14F-4D97-AF65-F5344CB8AC3E}">
        <p14:creationId xmlns:p14="http://schemas.microsoft.com/office/powerpoint/2010/main" val="28266611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群組 16">
            <a:extLst>
              <a:ext uri="{FF2B5EF4-FFF2-40B4-BE49-F238E27FC236}">
                <a16:creationId xmlns:a16="http://schemas.microsoft.com/office/drawing/2014/main" id="{AD1EDB66-19B0-47A5-9EA6-9FD5D4A2BB82}"/>
              </a:ext>
            </a:extLst>
          </p:cNvPr>
          <p:cNvGrpSpPr/>
          <p:nvPr/>
        </p:nvGrpSpPr>
        <p:grpSpPr>
          <a:xfrm>
            <a:off x="6628810" y="4632006"/>
            <a:ext cx="4617279" cy="1865323"/>
            <a:chOff x="-4011856" y="1039659"/>
            <a:chExt cx="5737603" cy="2317918"/>
          </a:xfrm>
        </p:grpSpPr>
        <p:sp>
          <p:nvSpPr>
            <p:cNvPr id="18" name="矩形: 圓角 17">
              <a:extLst>
                <a:ext uri="{FF2B5EF4-FFF2-40B4-BE49-F238E27FC236}">
                  <a16:creationId xmlns:a16="http://schemas.microsoft.com/office/drawing/2014/main" id="{E73A7729-684D-4742-A0D1-3A0BB02A9B70}"/>
                </a:ext>
              </a:extLst>
            </p:cNvPr>
            <p:cNvSpPr/>
            <p:nvPr/>
          </p:nvSpPr>
          <p:spPr>
            <a:xfrm>
              <a:off x="-4011856" y="1039659"/>
              <a:ext cx="2995869" cy="2317918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528A41EA-69EB-46A3-B70D-5E912DCB8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3680086" y="2790029"/>
              <a:ext cx="5405833" cy="269397"/>
            </a:xfrm>
            <a:prstGeom prst="rect">
              <a:avLst/>
            </a:prstGeom>
          </p:spPr>
        </p:pic>
      </p:grpSp>
      <p:pic>
        <p:nvPicPr>
          <p:cNvPr id="16" name="圖片 4">
            <a:extLst>
              <a:ext uri="{FF2B5EF4-FFF2-40B4-BE49-F238E27FC236}">
                <a16:creationId xmlns:a16="http://schemas.microsoft.com/office/drawing/2014/main" id="{C3FBC9CD-28CD-4573-BEB9-912C71960A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3748" y="3440209"/>
            <a:ext cx="4412770" cy="1030513"/>
          </a:xfrm>
          <a:prstGeom prst="rect">
            <a:avLst/>
          </a:prstGeom>
        </p:spPr>
      </p:pic>
      <p:pic>
        <p:nvPicPr>
          <p:cNvPr id="15" name="圖片 4">
            <a:extLst>
              <a:ext uri="{FF2B5EF4-FFF2-40B4-BE49-F238E27FC236}">
                <a16:creationId xmlns:a16="http://schemas.microsoft.com/office/drawing/2014/main" id="{ED62A376-C7E1-4194-BCE3-D49F345E08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3748" y="1970371"/>
            <a:ext cx="4412770" cy="10305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64D2F9-4321-B045-9015-96EDE8167F2D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>
            <a:noAutofit/>
          </a:bodyPr>
          <a:lstStyle/>
          <a:p>
            <a:pPr algn="ctr"/>
            <a:r>
              <a:rPr lang="en-US" sz="4500">
                <a:latin typeface="+mn-lt"/>
                <a:ea typeface="+mn-ea"/>
                <a:cs typeface="+mn-ea"/>
                <a:sym typeface="+mn-lt"/>
              </a:rPr>
              <a:t>QVR Elite </a:t>
            </a:r>
            <a:r>
              <a:rPr lang="zh-TW" altLang="en-US" sz="4500">
                <a:latin typeface="+mn-lt"/>
                <a:ea typeface="+mn-ea"/>
                <a:cs typeface="+mn-ea"/>
                <a:sym typeface="+mn-lt"/>
              </a:rPr>
              <a:t>監控應用解決方案</a:t>
            </a:r>
            <a:endParaRPr lang="en-US" sz="45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B1A78592-6E1E-4040-84D4-3CD264CBCD3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348" y="1658535"/>
            <a:ext cx="5853393" cy="4776315"/>
          </a:xfrm>
          <a:prstGeom prst="rect">
            <a:avLst/>
          </a:prstGeom>
          <a:effectLst/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D2862F40-C3AE-4C0D-90AF-2B5CE3E96B86}"/>
              </a:ext>
            </a:extLst>
          </p:cNvPr>
          <p:cNvSpPr txBox="1"/>
          <p:nvPr/>
        </p:nvSpPr>
        <p:spPr>
          <a:xfrm>
            <a:off x="7206817" y="2107959"/>
            <a:ext cx="5669093" cy="26652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 fontAlgn="base">
              <a:lnSpc>
                <a:spcPts val="2900"/>
              </a:lnSpc>
              <a:buClr>
                <a:srgbClr val="000000"/>
              </a:buClr>
              <a:defRPr/>
            </a:pPr>
            <a:r>
              <a:rPr lang="en-US" altLang="zh-TW" sz="2133" b="1" kern="0">
                <a:solidFill>
                  <a:srgbClr val="FFFFFF"/>
                </a:solidFill>
                <a:cs typeface="+mn-ea"/>
                <a:sym typeface="+mn-lt"/>
              </a:rPr>
              <a:t>6,000+ </a:t>
            </a:r>
            <a:r>
              <a:rPr lang="zh-TW" altLang="en-US" sz="2133" b="1" kern="0">
                <a:solidFill>
                  <a:srgbClr val="FFFFFF"/>
                </a:solidFill>
                <a:cs typeface="+mn-ea"/>
                <a:sym typeface="+mn-lt"/>
              </a:rPr>
              <a:t>支相容網路攝影機</a:t>
            </a:r>
            <a:endParaRPr lang="en-US" altLang="zh-TW" sz="2133" b="1" kern="0">
              <a:solidFill>
                <a:srgbClr val="FFFFFF"/>
              </a:solidFill>
              <a:cs typeface="+mn-ea"/>
              <a:sym typeface="+mn-lt"/>
            </a:endParaRPr>
          </a:p>
          <a:p>
            <a:pPr defTabSz="1219170" fontAlgn="base">
              <a:lnSpc>
                <a:spcPts val="2900"/>
              </a:lnSpc>
              <a:buClr>
                <a:srgbClr val="000000"/>
              </a:buClr>
              <a:defRPr/>
            </a:pPr>
            <a:endParaRPr lang="zh-TW" altLang="en-US" sz="2133" b="1" kern="0">
              <a:solidFill>
                <a:srgbClr val="FFFFFF"/>
              </a:solidFill>
              <a:cs typeface="+mn-ea"/>
              <a:sym typeface="+mn-lt"/>
            </a:endParaRPr>
          </a:p>
          <a:p>
            <a:pPr defTabSz="1219170" fontAlgn="base">
              <a:lnSpc>
                <a:spcPts val="2900"/>
              </a:lnSpc>
              <a:buClr>
                <a:srgbClr val="000000"/>
              </a:buClr>
              <a:defRPr/>
            </a:pPr>
            <a:r>
              <a:rPr lang="zh-TW" altLang="en-US" sz="2133" b="1" kern="0">
                <a:solidFill>
                  <a:srgbClr val="323232">
                    <a:lumMod val="25000"/>
                  </a:srgbClr>
                </a:solidFill>
                <a:cs typeface="+mn-ea"/>
                <a:sym typeface="+mn-lt"/>
              </a:rPr>
              <a:t>內建 </a:t>
            </a:r>
            <a:r>
              <a:rPr lang="en-US" altLang="zh-TW" sz="2133" b="1" kern="0">
                <a:solidFill>
                  <a:srgbClr val="323232">
                    <a:lumMod val="25000"/>
                  </a:srgbClr>
                </a:solidFill>
                <a:cs typeface="+mn-ea"/>
                <a:sym typeface="+mn-lt"/>
              </a:rPr>
              <a:t>2 </a:t>
            </a:r>
            <a:r>
              <a:rPr lang="zh-TW" altLang="en-US" sz="2133" b="1" kern="0">
                <a:solidFill>
                  <a:srgbClr val="323232">
                    <a:lumMod val="25000"/>
                  </a:srgbClr>
                </a:solidFill>
                <a:cs typeface="+mn-ea"/>
                <a:sym typeface="+mn-lt"/>
              </a:rPr>
              <a:t>路攝影機頻道</a:t>
            </a:r>
            <a:endParaRPr lang="en-US" altLang="zh-TW" sz="2133" b="1" kern="0">
              <a:solidFill>
                <a:srgbClr val="323232">
                  <a:lumMod val="25000"/>
                </a:srgbClr>
              </a:solidFill>
              <a:cs typeface="+mn-ea"/>
              <a:sym typeface="+mn-lt"/>
            </a:endParaRPr>
          </a:p>
          <a:p>
            <a:pPr defTabSz="1219170" fontAlgn="base">
              <a:lnSpc>
                <a:spcPts val="2900"/>
              </a:lnSpc>
              <a:buClr>
                <a:srgbClr val="000000"/>
              </a:buClr>
              <a:defRPr/>
            </a:pPr>
            <a:endParaRPr lang="zh-TW" altLang="en-US" sz="2133" b="1" kern="0">
              <a:solidFill>
                <a:srgbClr val="FFFFFF"/>
              </a:solidFill>
              <a:cs typeface="+mn-ea"/>
              <a:sym typeface="+mn-lt"/>
            </a:endParaRPr>
          </a:p>
          <a:p>
            <a:pPr defTabSz="1219170" fontAlgn="base">
              <a:lnSpc>
                <a:spcPts val="2900"/>
              </a:lnSpc>
              <a:buClr>
                <a:srgbClr val="000000"/>
              </a:buClr>
              <a:defRPr/>
            </a:pPr>
            <a:r>
              <a:rPr lang="zh-TW" altLang="en-US" sz="2133" b="1" kern="0">
                <a:solidFill>
                  <a:srgbClr val="FFFFFF"/>
                </a:solidFill>
                <a:cs typeface="+mn-ea"/>
                <a:sym typeface="+mn-lt"/>
              </a:rPr>
              <a:t>訂閱授權隨需購買，且可移轉</a:t>
            </a:r>
            <a:endParaRPr lang="en-US" altLang="zh-TW" sz="2133" b="1" kern="0">
              <a:solidFill>
                <a:srgbClr val="323232">
                  <a:lumMod val="25000"/>
                </a:srgbClr>
              </a:solidFill>
              <a:cs typeface="+mn-ea"/>
              <a:sym typeface="+mn-lt"/>
            </a:endParaRPr>
          </a:p>
          <a:p>
            <a:pPr defTabSz="1219170" fontAlgn="base">
              <a:lnSpc>
                <a:spcPts val="2900"/>
              </a:lnSpc>
              <a:buClr>
                <a:srgbClr val="000000"/>
              </a:buClr>
              <a:defRPr/>
            </a:pPr>
            <a:endParaRPr lang="en-US" altLang="zh-TW" sz="2133" b="1" kern="0">
              <a:solidFill>
                <a:srgbClr val="323232">
                  <a:lumMod val="25000"/>
                </a:srgbClr>
              </a:solidFill>
              <a:cs typeface="+mn-ea"/>
              <a:sym typeface="+mn-lt"/>
            </a:endParaRPr>
          </a:p>
          <a:p>
            <a:pPr defTabSz="1219170" fontAlgn="base">
              <a:lnSpc>
                <a:spcPts val="2900"/>
              </a:lnSpc>
              <a:buClr>
                <a:srgbClr val="000000"/>
              </a:buClr>
              <a:defRPr/>
            </a:pPr>
            <a:r>
              <a:rPr lang="zh-TW" altLang="en-US" sz="2133" b="1" kern="0">
                <a:solidFill>
                  <a:srgbClr val="323232">
                    <a:lumMod val="25000"/>
                  </a:srgbClr>
                </a:solidFill>
                <a:cs typeface="+mn-ea"/>
                <a:sym typeface="+mn-lt"/>
              </a:rPr>
              <a:t>支援 </a:t>
            </a:r>
            <a:r>
              <a:rPr lang="en-US" altLang="zh-TW" sz="2133" b="1" kern="0">
                <a:solidFill>
                  <a:srgbClr val="323232">
                    <a:lumMod val="25000"/>
                  </a:srgbClr>
                </a:solidFill>
                <a:cs typeface="+mn-ea"/>
                <a:sym typeface="+mn-lt"/>
              </a:rPr>
              <a:t>QNAP</a:t>
            </a:r>
            <a:r>
              <a:rPr lang="zh-TW" altLang="en-US" sz="2133" b="1" kern="0">
                <a:solidFill>
                  <a:srgbClr val="323232">
                    <a:lumMod val="25000"/>
                  </a:srgbClr>
                </a:solidFill>
                <a:cs typeface="+mn-ea"/>
                <a:sym typeface="+mn-lt"/>
              </a:rPr>
              <a:t> 多種 </a:t>
            </a:r>
            <a:r>
              <a:rPr lang="en-US" altLang="zh-TW" sz="2133" b="1" kern="0">
                <a:solidFill>
                  <a:srgbClr val="323232">
                    <a:lumMod val="25000"/>
                  </a:srgbClr>
                </a:solidFill>
                <a:cs typeface="+mn-ea"/>
                <a:sym typeface="+mn-lt"/>
              </a:rPr>
              <a:t>AI</a:t>
            </a:r>
            <a:r>
              <a:rPr lang="zh-TW" altLang="en-US" sz="2133" b="1" kern="0">
                <a:solidFill>
                  <a:srgbClr val="323232">
                    <a:lumMod val="25000"/>
                  </a:srgbClr>
                </a:solidFill>
                <a:cs typeface="+mn-ea"/>
                <a:sym typeface="+mn-lt"/>
              </a:rPr>
              <a:t> 應用</a:t>
            </a:r>
            <a:endParaRPr lang="zh-TW" altLang="en-US" sz="2133" b="1" kern="0">
              <a:solidFill>
                <a:srgbClr val="FFFFFF"/>
              </a:solidFill>
              <a:cs typeface="+mn-ea"/>
              <a:sym typeface="+mn-lt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F24A1A2E-3F1E-4ABB-A7EA-7E71772B67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3349" y="4773240"/>
            <a:ext cx="1095332" cy="1219434"/>
          </a:xfrm>
          <a:prstGeom prst="rect">
            <a:avLst/>
          </a:prstGeom>
          <a:effectLst>
            <a:outerShdw blurRad="431800" dist="368300" dir="4140000" algn="ctr" rotWithShape="0">
              <a:srgbClr val="000000">
                <a:alpha val="34000"/>
              </a:srgbClr>
            </a:outerShdw>
          </a:effec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96B97862-1D1B-4B39-8F0D-54CB2C20FB72}"/>
              </a:ext>
            </a:extLst>
          </p:cNvPr>
          <p:cNvSpPr txBox="1"/>
          <p:nvPr/>
        </p:nvSpPr>
        <p:spPr>
          <a:xfrm>
            <a:off x="295833" y="6359084"/>
            <a:ext cx="719182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zh-TW" altLang="en-US" sz="1750" kern="0">
                <a:solidFill>
                  <a:srgbClr val="000000"/>
                </a:solidFill>
                <a:cs typeface="+mn-ea"/>
                <a:sym typeface="+mn-lt"/>
              </a:rPr>
              <a:t>請至 </a:t>
            </a:r>
            <a:r>
              <a:rPr lang="en-US" altLang="zh-TW" sz="1750" kern="0">
                <a:solidFill>
                  <a:srgbClr val="000000"/>
                </a:solidFill>
                <a:cs typeface="+mn-ea"/>
                <a:sym typeface="+mn-lt"/>
                <a:hlinkClick r:id="rId7"/>
              </a:rPr>
              <a:t>QVR</a:t>
            </a:r>
            <a:r>
              <a:rPr lang="zh-TW" altLang="en-US" sz="1750" kern="0">
                <a:solidFill>
                  <a:srgbClr val="000000"/>
                </a:solidFill>
                <a:cs typeface="+mn-ea"/>
                <a:sym typeface="+mn-lt"/>
                <a:hlinkClick r:id="rId7"/>
              </a:rPr>
              <a:t> </a:t>
            </a:r>
            <a:r>
              <a:rPr lang="en-US" altLang="zh-TW" sz="1750" kern="0">
                <a:solidFill>
                  <a:srgbClr val="000000"/>
                </a:solidFill>
                <a:cs typeface="+mn-ea"/>
                <a:sym typeface="+mn-lt"/>
                <a:hlinkClick r:id="rId7"/>
              </a:rPr>
              <a:t>NAS </a:t>
            </a:r>
            <a:r>
              <a:rPr lang="zh-TW" altLang="en-US" sz="1750" kern="0">
                <a:solidFill>
                  <a:srgbClr val="000000"/>
                </a:solidFill>
                <a:cs typeface="+mn-ea"/>
                <a:sym typeface="+mn-lt"/>
                <a:hlinkClick r:id="rId7"/>
              </a:rPr>
              <a:t>選擇器</a:t>
            </a:r>
            <a:r>
              <a:rPr lang="zh-TW" altLang="en-US" sz="1750" kern="0">
                <a:solidFill>
                  <a:srgbClr val="000000"/>
                </a:solidFill>
                <a:cs typeface="+mn-ea"/>
                <a:sym typeface="+mn-lt"/>
              </a:rPr>
              <a:t> 試算最多支援的頻道數。</a:t>
            </a:r>
          </a:p>
        </p:txBody>
      </p:sp>
      <p:pic>
        <p:nvPicPr>
          <p:cNvPr id="10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87BD4CF7-9CD7-469D-9D92-1D7EA736AF0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395" y="4924823"/>
            <a:ext cx="923954" cy="897020"/>
          </a:xfrm>
          <a:prstGeom prst="rect">
            <a:avLst/>
          </a:prstGeom>
          <a:effectLst>
            <a:outerShdw blurRad="431800" dist="368300" dir="4140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4" name="圖片 3" descr="一張含有 文字, 電腦 的圖片&#10;&#10;自動產生的描述">
            <a:extLst>
              <a:ext uri="{FF2B5EF4-FFF2-40B4-BE49-F238E27FC236}">
                <a16:creationId xmlns:a16="http://schemas.microsoft.com/office/drawing/2014/main" id="{5424740C-D587-453A-ACB0-B52099ED46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021" y="5209602"/>
            <a:ext cx="4758700" cy="1059604"/>
          </a:xfrm>
          <a:prstGeom prst="rect">
            <a:avLst/>
          </a:prstGeom>
        </p:spPr>
      </p:pic>
      <p:sp>
        <p:nvSpPr>
          <p:cNvPr id="20" name="Google Shape;158;p22">
            <a:extLst>
              <a:ext uri="{FF2B5EF4-FFF2-40B4-BE49-F238E27FC236}">
                <a16:creationId xmlns:a16="http://schemas.microsoft.com/office/drawing/2014/main" id="{78871C2A-725C-4E59-AE52-23F491CABF6D}"/>
              </a:ext>
            </a:extLst>
          </p:cNvPr>
          <p:cNvSpPr txBox="1"/>
          <p:nvPr/>
        </p:nvSpPr>
        <p:spPr>
          <a:xfrm>
            <a:off x="9039706" y="6159383"/>
            <a:ext cx="2552315" cy="42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TS-864eU/ TS-864eU-RP</a:t>
            </a:r>
          </a:p>
        </p:txBody>
      </p:sp>
    </p:spTree>
    <p:extLst>
      <p:ext uri="{BB962C8B-B14F-4D97-AF65-F5344CB8AC3E}">
        <p14:creationId xmlns:p14="http://schemas.microsoft.com/office/powerpoint/2010/main" val="14053555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FD320-D381-0B41-852C-97560DA85FCD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>
            <a:normAutofit/>
          </a:bodyPr>
          <a:lstStyle/>
          <a:p>
            <a:pPr algn="ctr"/>
            <a:r>
              <a:rPr lang="zh-CN" altLang="en-US" sz="45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彈性擴充儲存空間</a:t>
            </a:r>
            <a:endParaRPr lang="en-US" sz="450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229F5FC2-CC81-4660-B1F7-18296170A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772" y="2081515"/>
            <a:ext cx="5705731" cy="760577"/>
          </a:xfrm>
          <a:prstGeom prst="rect">
            <a:avLst/>
          </a:prstGeom>
        </p:spPr>
      </p:pic>
      <p:cxnSp>
        <p:nvCxnSpPr>
          <p:cNvPr id="6" name="Elbow Connector 5">
            <a:extLst>
              <a:ext uri="{FF2B5EF4-FFF2-40B4-BE49-F238E27FC236}">
                <a16:creationId xmlns:a16="http://schemas.microsoft.com/office/drawing/2014/main" id="{6D49629B-C8C3-2646-A446-D81EA8E1AA66}"/>
              </a:ext>
            </a:extLst>
          </p:cNvPr>
          <p:cNvCxnSpPr>
            <a:cxnSpLocks/>
          </p:cNvCxnSpPr>
          <p:nvPr/>
        </p:nvCxnSpPr>
        <p:spPr>
          <a:xfrm>
            <a:off x="1863178" y="2285947"/>
            <a:ext cx="1557631" cy="1118422"/>
          </a:xfrm>
          <a:prstGeom prst="bentConnector2">
            <a:avLst/>
          </a:prstGeom>
          <a:ln w="50800">
            <a:solidFill>
              <a:srgbClr val="D266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: 圓角化同側角落 15">
            <a:extLst>
              <a:ext uri="{FF2B5EF4-FFF2-40B4-BE49-F238E27FC236}">
                <a16:creationId xmlns:a16="http://schemas.microsoft.com/office/drawing/2014/main" id="{B48F3C24-DC4E-45ED-AE68-795D6951E656}"/>
              </a:ext>
            </a:extLst>
          </p:cNvPr>
          <p:cNvSpPr/>
          <p:nvPr/>
        </p:nvSpPr>
        <p:spPr>
          <a:xfrm rot="10800000">
            <a:off x="6903074" y="1881315"/>
            <a:ext cx="4489242" cy="672020"/>
          </a:xfrm>
          <a:prstGeom prst="round2SameRect">
            <a:avLst/>
          </a:prstGeom>
          <a:gradFill>
            <a:gsLst>
              <a:gs pos="100000">
                <a:srgbClr val="00489E"/>
              </a:gs>
              <a:gs pos="0">
                <a:srgbClr val="008E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cs typeface="+mn-ea"/>
              <a:sym typeface="+mn-lt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AF568A29-6B87-4267-910D-0B00133A2B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211" y="3413880"/>
            <a:ext cx="10593472" cy="3185751"/>
          </a:xfrm>
          <a:prstGeom prst="rect">
            <a:avLst/>
          </a:prstGeom>
        </p:spPr>
      </p:pic>
      <p:sp>
        <p:nvSpPr>
          <p:cNvPr id="21" name="TextBox 29">
            <a:extLst>
              <a:ext uri="{FF2B5EF4-FFF2-40B4-BE49-F238E27FC236}">
                <a16:creationId xmlns:a16="http://schemas.microsoft.com/office/drawing/2014/main" id="{331651C7-0823-41D6-B952-A7E27AE50B2E}"/>
              </a:ext>
            </a:extLst>
          </p:cNvPr>
          <p:cNvSpPr txBox="1"/>
          <p:nvPr/>
        </p:nvSpPr>
        <p:spPr>
          <a:xfrm>
            <a:off x="7157243" y="1960643"/>
            <a:ext cx="4875284" cy="492432"/>
          </a:xfrm>
          <a:prstGeom prst="rect">
            <a:avLst/>
          </a:prstGeom>
          <a:noFill/>
        </p:spPr>
        <p:txBody>
          <a:bodyPr wrap="square" lIns="121908" tIns="60955" rIns="121908" bIns="60955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defRPr/>
            </a:pPr>
            <a:r>
              <a:rPr kumimoji="1" lang="zh-TW" altLang="en-US" sz="2400" b="1" kern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最多可連接 </a:t>
            </a:r>
            <a:r>
              <a:rPr kumimoji="1" lang="en-US" altLang="zh-TW" sz="2400" b="1" kern="0">
                <a:solidFill>
                  <a:srgbClr val="FFFF00"/>
                </a:solidFill>
                <a:latin typeface="+mn-lt"/>
                <a:ea typeface="+mn-ea"/>
                <a:cs typeface="+mn-ea"/>
                <a:sym typeface="+mn-lt"/>
              </a:rPr>
              <a:t>8</a:t>
            </a:r>
            <a:r>
              <a:rPr kumimoji="1" lang="en-US" altLang="zh-TW" sz="2400" b="1" kern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1" lang="zh-TW" altLang="en-US" sz="2400" b="1" kern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台遠端 </a:t>
            </a:r>
            <a:r>
              <a:rPr kumimoji="1" lang="en-US" altLang="zh-TW" sz="2400" b="1" kern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NAS</a:t>
            </a: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DB91E4C5-4A51-46EA-953A-140C59795D3F}"/>
              </a:ext>
            </a:extLst>
          </p:cNvPr>
          <p:cNvGrpSpPr/>
          <p:nvPr/>
        </p:nvGrpSpPr>
        <p:grpSpPr>
          <a:xfrm>
            <a:off x="2624044" y="3404247"/>
            <a:ext cx="1587053" cy="1587052"/>
            <a:chOff x="428596" y="2321809"/>
            <a:chExt cx="1440187" cy="1440000"/>
          </a:xfrm>
        </p:grpSpPr>
        <p:sp>
          <p:nvSpPr>
            <p:cNvPr id="23" name="橢圓 22">
              <a:extLst>
                <a:ext uri="{FF2B5EF4-FFF2-40B4-BE49-F238E27FC236}">
                  <a16:creationId xmlns:a16="http://schemas.microsoft.com/office/drawing/2014/main" id="{3F8B37BD-586B-4C5C-85D9-3E6355272F33}"/>
                </a:ext>
              </a:extLst>
            </p:cNvPr>
            <p:cNvSpPr/>
            <p:nvPr/>
          </p:nvSpPr>
          <p:spPr>
            <a:xfrm>
              <a:off x="428596" y="2321809"/>
              <a:ext cx="1440187" cy="144000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 defTabSz="1219170">
                <a:defRPr/>
              </a:pPr>
              <a:endParaRPr lang="zh-TW" altLang="en-US" sz="1800" kern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pic>
          <p:nvPicPr>
            <p:cNvPr id="24" name="圖片 23" descr="VJBOD.png">
              <a:extLst>
                <a:ext uri="{FF2B5EF4-FFF2-40B4-BE49-F238E27FC236}">
                  <a16:creationId xmlns:a16="http://schemas.microsoft.com/office/drawing/2014/main" id="{A446AB96-BDDE-4001-8181-0689C1FD2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84930" y="2609841"/>
              <a:ext cx="1095944" cy="963171"/>
            </a:xfrm>
            <a:prstGeom prst="rect">
              <a:avLst/>
            </a:prstGeom>
          </p:spPr>
        </p:pic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C8D39636-DBEB-433F-9AC3-9F5388F05C06}"/>
              </a:ext>
            </a:extLst>
          </p:cNvPr>
          <p:cNvSpPr txBox="1"/>
          <p:nvPr/>
        </p:nvSpPr>
        <p:spPr>
          <a:xfrm>
            <a:off x="2531528" y="5092630"/>
            <a:ext cx="3226024" cy="1180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kumimoji="1" lang="en-US" sz="3067" b="1" kern="0">
                <a:cs typeface="+mn-ea"/>
                <a:sym typeface="+mn-lt"/>
              </a:rPr>
              <a:t>VJBOD</a:t>
            </a:r>
          </a:p>
          <a:p>
            <a:pPr defTabSz="1219170">
              <a:buClr>
                <a:srgbClr val="000000"/>
              </a:buClr>
              <a:defRPr/>
            </a:pPr>
            <a:endParaRPr kumimoji="1" lang="en-US" sz="267" b="1" kern="0">
              <a:cs typeface="+mn-ea"/>
              <a:sym typeface="+mn-lt"/>
            </a:endParaRPr>
          </a:p>
          <a:p>
            <a:pPr defTabSz="1219170">
              <a:buClr>
                <a:srgbClr val="000000"/>
              </a:buClr>
              <a:defRPr/>
            </a:pPr>
            <a:r>
              <a:rPr kumimoji="1" lang="zh-CN" altLang="en-US" sz="1867" b="1" kern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將其他</a:t>
            </a:r>
            <a:r>
              <a:rPr kumimoji="1" lang="zh-TW" altLang="en-US" sz="1867" b="1" kern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 </a:t>
            </a:r>
            <a:r>
              <a:rPr kumimoji="1" lang="en-US" altLang="zh-CN" sz="1867" b="1" kern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NAS</a:t>
            </a:r>
            <a:r>
              <a:rPr kumimoji="1" lang="zh-TW" altLang="en-US" sz="1867" b="1" kern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 </a:t>
            </a:r>
            <a:r>
              <a:rPr kumimoji="1" lang="zh-CN" altLang="en-US" sz="1867" b="1" kern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閒置空間</a:t>
            </a:r>
            <a:br>
              <a:rPr kumimoji="1" lang="en-US" altLang="zh-CN" sz="1867" b="1" kern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</a:br>
            <a:r>
              <a:rPr kumimoji="1" lang="zh-CN" altLang="en-US" sz="1867" b="1" kern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當作為本身虛擬硬碟</a:t>
            </a:r>
            <a:endParaRPr kumimoji="1" lang="en-US" altLang="zh-TW" sz="1867" b="1" kern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42BCF1-CA8C-46CD-93F9-3240A9AFA4D5}"/>
              </a:ext>
            </a:extLst>
          </p:cNvPr>
          <p:cNvSpPr txBox="1"/>
          <p:nvPr/>
        </p:nvSpPr>
        <p:spPr>
          <a:xfrm>
            <a:off x="3662251" y="2786298"/>
            <a:ext cx="3518434" cy="4205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kumimoji="1" lang="en-US" sz="2133" b="1" kern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2.5GbE</a:t>
            </a:r>
            <a:r>
              <a:rPr lang="en-US" sz="2133" b="1" kern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 </a:t>
            </a:r>
            <a:r>
              <a:rPr lang="ja-JP" altLang="en-US" sz="2133" b="1" kern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掛載</a:t>
            </a:r>
            <a:endParaRPr lang="en-US" sz="2133" b="1" kern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7430DA65-2E0B-4C56-8C68-B8AF70A65AB8}"/>
              </a:ext>
            </a:extLst>
          </p:cNvPr>
          <p:cNvSpPr txBox="1"/>
          <p:nvPr/>
        </p:nvSpPr>
        <p:spPr>
          <a:xfrm>
            <a:off x="2196692" y="2795811"/>
            <a:ext cx="2067328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kumimoji="1" lang="en-US" sz="2133" b="1" kern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iSCSI</a:t>
            </a: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54" b="33239"/>
          <a:stretch/>
        </p:blipFill>
        <p:spPr>
          <a:xfrm>
            <a:off x="414866" y="1494603"/>
            <a:ext cx="6065541" cy="121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297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itle 1">
            <a:extLst>
              <a:ext uri="{FF2B5EF4-FFF2-40B4-BE49-F238E27FC236}">
                <a16:creationId xmlns:a16="http://schemas.microsoft.com/office/drawing/2014/main" id="{2A776AE7-221D-144C-A648-632A55F1A9D0}"/>
              </a:ext>
            </a:extLst>
          </p:cNvPr>
          <p:cNvSpPr txBox="1">
            <a:spLocks/>
          </p:cNvSpPr>
          <p:nvPr/>
        </p:nvSpPr>
        <p:spPr>
          <a:xfrm>
            <a:off x="245660" y="1"/>
            <a:ext cx="11727976" cy="956761"/>
          </a:xfrm>
          <a:prstGeom prst="rect">
            <a:avLst/>
          </a:prstGeom>
        </p:spPr>
        <p:txBody>
          <a:bodyPr anchor="t"/>
          <a:lstStyle/>
          <a:p>
            <a:endParaRPr lang="en-US" sz="4267" b="1" ker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4D0F7-A0BC-7A4C-929D-6A5F102B398F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>
            <a:noAutofit/>
          </a:bodyPr>
          <a:lstStyle/>
          <a:p>
            <a:pPr algn="ctr">
              <a:lnSpc>
                <a:spcPts val="4800"/>
              </a:lnSpc>
            </a:pPr>
            <a:r>
              <a:rPr lang="en-US" altLang="zh-TW" sz="420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HybridDesk</a:t>
            </a:r>
            <a:r>
              <a:rPr lang="en-US" altLang="zh-TW" sz="4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Station </a:t>
            </a:r>
            <a:r>
              <a:rPr lang="zh-TW" altLang="en-US" sz="4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提供多樣化多媒體功能</a:t>
            </a:r>
            <a:r>
              <a:rPr lang="en-US" altLang="zh-TW" sz="4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 </a:t>
            </a:r>
            <a:endParaRPr lang="en-US" sz="4200" spc="-20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2D8275E2-EE17-44C2-B227-DE90DAEB4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271" y="5282753"/>
            <a:ext cx="5433217" cy="724251"/>
          </a:xfrm>
          <a:prstGeom prst="rect">
            <a:avLst/>
          </a:prstGeom>
        </p:spPr>
      </p:pic>
      <p:cxnSp>
        <p:nvCxnSpPr>
          <p:cNvPr id="22" name="Shape 358">
            <a:extLst>
              <a:ext uri="{FF2B5EF4-FFF2-40B4-BE49-F238E27FC236}">
                <a16:creationId xmlns:a16="http://schemas.microsoft.com/office/drawing/2014/main" id="{FF667F6C-C084-4EC7-9EF1-A84D66ED807C}"/>
              </a:ext>
            </a:extLst>
          </p:cNvPr>
          <p:cNvCxnSpPr/>
          <p:nvPr/>
        </p:nvCxnSpPr>
        <p:spPr>
          <a:xfrm rot="10800000">
            <a:off x="2857115" y="3713961"/>
            <a:ext cx="1394316" cy="2067"/>
          </a:xfrm>
          <a:prstGeom prst="straightConnector1">
            <a:avLst/>
          </a:prstGeom>
          <a:noFill/>
          <a:ln w="31750" cap="rnd" cmpd="sng">
            <a:solidFill>
              <a:schemeClr val="tx1">
                <a:lumMod val="85000"/>
                <a:lumOff val="15000"/>
              </a:schemeClr>
            </a:solidFill>
            <a:prstDash val="sysDot"/>
            <a:round/>
            <a:headEnd type="none" w="lg" len="lg"/>
            <a:tailEnd type="none" w="lg" len="lg"/>
          </a:ln>
        </p:spPr>
      </p:cxnSp>
      <p:pic>
        <p:nvPicPr>
          <p:cNvPr id="23" name="Shape 351">
            <a:extLst>
              <a:ext uri="{FF2B5EF4-FFF2-40B4-BE49-F238E27FC236}">
                <a16:creationId xmlns:a16="http://schemas.microsoft.com/office/drawing/2014/main" id="{C3CC6837-DC4C-4247-B150-F55C2A12928D}"/>
              </a:ext>
            </a:extLst>
          </p:cNvPr>
          <p:cNvPicPr preferRelativeResize="0"/>
          <p:nvPr/>
        </p:nvPicPr>
        <p:blipFill>
          <a:blip r:embed="rId3" cstate="screen">
            <a:biLevel thresh="25000"/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0020">
            <a:off x="922290" y="3416662"/>
            <a:ext cx="1016171" cy="1016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352">
            <a:extLst>
              <a:ext uri="{FF2B5EF4-FFF2-40B4-BE49-F238E27FC236}">
                <a16:creationId xmlns:a16="http://schemas.microsoft.com/office/drawing/2014/main" id="{39A7557F-7171-4E77-BC89-08B16C20C156}"/>
              </a:ext>
            </a:extLst>
          </p:cNvPr>
          <p:cNvPicPr preferRelativeResize="0"/>
          <p:nvPr/>
        </p:nvPicPr>
        <p:blipFill>
          <a:blip r:embed="rId5" cstate="screen">
            <a:biLevel thresh="75000"/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3157" y="3907870"/>
            <a:ext cx="929544" cy="92965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Shape 366">
            <a:extLst>
              <a:ext uri="{FF2B5EF4-FFF2-40B4-BE49-F238E27FC236}">
                <a16:creationId xmlns:a16="http://schemas.microsoft.com/office/drawing/2014/main" id="{4E6F4F90-615F-4C8F-93DA-F855555DA75E}"/>
              </a:ext>
            </a:extLst>
          </p:cNvPr>
          <p:cNvSpPr txBox="1"/>
          <p:nvPr/>
        </p:nvSpPr>
        <p:spPr>
          <a:xfrm>
            <a:off x="522080" y="4558628"/>
            <a:ext cx="1405491" cy="395089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Mouse &amp; </a:t>
            </a:r>
          </a:p>
          <a:p>
            <a:r>
              <a:rPr lang="en-US" sz="160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Keyboard</a:t>
            </a:r>
          </a:p>
        </p:txBody>
      </p: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FFC79C4F-2CDA-4CDD-9CB3-595F8C1CE17E}"/>
              </a:ext>
            </a:extLst>
          </p:cNvPr>
          <p:cNvCxnSpPr/>
          <p:nvPr/>
        </p:nvCxnSpPr>
        <p:spPr>
          <a:xfrm>
            <a:off x="5459838" y="3713963"/>
            <a:ext cx="3997040" cy="2067"/>
          </a:xfrm>
          <a:prstGeom prst="line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hape 723">
            <a:extLst>
              <a:ext uri="{FF2B5EF4-FFF2-40B4-BE49-F238E27FC236}">
                <a16:creationId xmlns:a16="http://schemas.microsoft.com/office/drawing/2014/main" id="{50956B6D-9AE0-412D-8A48-CA7BFAB7F85D}"/>
              </a:ext>
            </a:extLst>
          </p:cNvPr>
          <p:cNvSpPr/>
          <p:nvPr/>
        </p:nvSpPr>
        <p:spPr>
          <a:xfrm>
            <a:off x="4039399" y="2694455"/>
            <a:ext cx="2323860" cy="232413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2700" cap="flat" cmpd="sng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sz="1600">
              <a:solidFill>
                <a:schemeClr val="dk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3" name="Picture 2" descr="C:\Users\Han Tsai\Desktop\HD_直播\MPNITOR.png">
            <a:extLst>
              <a:ext uri="{FF2B5EF4-FFF2-40B4-BE49-F238E27FC236}">
                <a16:creationId xmlns:a16="http://schemas.microsoft.com/office/drawing/2014/main" id="{15D464FE-1C7D-48C4-9E9B-7D3574826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0186" y="2841771"/>
            <a:ext cx="3348192" cy="2608495"/>
          </a:xfrm>
          <a:prstGeom prst="rect">
            <a:avLst/>
          </a:prstGeom>
          <a:noFill/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8825F5E9-BE31-4E7C-8B2B-A90C2E303D9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6924" y="2958617"/>
            <a:ext cx="1308812" cy="1308967"/>
          </a:xfrm>
          <a:prstGeom prst="rect">
            <a:avLst/>
          </a:prstGeom>
        </p:spPr>
      </p:pic>
      <p:sp>
        <p:nvSpPr>
          <p:cNvPr id="5" name="矩形: 圓角 4">
            <a:extLst>
              <a:ext uri="{FF2B5EF4-FFF2-40B4-BE49-F238E27FC236}">
                <a16:creationId xmlns:a16="http://schemas.microsoft.com/office/drawing/2014/main" id="{79DD7C36-AE55-4B71-8AD0-4706369DA93D}"/>
              </a:ext>
            </a:extLst>
          </p:cNvPr>
          <p:cNvSpPr/>
          <p:nvPr/>
        </p:nvSpPr>
        <p:spPr>
          <a:xfrm>
            <a:off x="1777619" y="3486029"/>
            <a:ext cx="1378629" cy="457932"/>
          </a:xfrm>
          <a:prstGeom prst="roundRect">
            <a:avLst>
              <a:gd name="adj" fmla="val 8555"/>
            </a:avLst>
          </a:prstGeom>
          <a:gradFill>
            <a:gsLst>
              <a:gs pos="1000">
                <a:srgbClr val="3F78AB"/>
              </a:gs>
              <a:gs pos="100000">
                <a:srgbClr val="3B75A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cs typeface="+mn-ea"/>
                <a:sym typeface="+mn-lt"/>
              </a:rPr>
              <a:t>USB</a:t>
            </a: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51EA9E4F-B8DB-40D6-AD65-B259CED95DEA}"/>
              </a:ext>
            </a:extLst>
          </p:cNvPr>
          <p:cNvSpPr/>
          <p:nvPr/>
        </p:nvSpPr>
        <p:spPr>
          <a:xfrm>
            <a:off x="6586859" y="3486029"/>
            <a:ext cx="1378629" cy="457932"/>
          </a:xfrm>
          <a:prstGeom prst="roundRect">
            <a:avLst>
              <a:gd name="adj" fmla="val 8555"/>
            </a:avLst>
          </a:prstGeom>
          <a:gradFill>
            <a:gsLst>
              <a:gs pos="1000">
                <a:srgbClr val="3F78AB"/>
              </a:gs>
              <a:gs pos="100000">
                <a:srgbClr val="3B75A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SzPts val="1400"/>
            </a:pPr>
            <a:r>
              <a:rPr lang="en-US" altLang="zh-TW" sz="2400" b="1">
                <a:solidFill>
                  <a:schemeClr val="bg1"/>
                </a:solidFill>
                <a:cs typeface="+mn-ea"/>
                <a:sym typeface="+mn-lt"/>
              </a:rPr>
              <a:t>HDMI</a:t>
            </a: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61" b="35242"/>
          <a:stretch/>
        </p:blipFill>
        <p:spPr>
          <a:xfrm>
            <a:off x="2454344" y="4512383"/>
            <a:ext cx="5775842" cy="1306899"/>
          </a:xfrm>
          <a:prstGeom prst="rect">
            <a:avLst/>
          </a:prstGeom>
        </p:spPr>
      </p:pic>
      <p:sp>
        <p:nvSpPr>
          <p:cNvPr id="18" name="Google Shape;158;p22">
            <a:extLst>
              <a:ext uri="{FF2B5EF4-FFF2-40B4-BE49-F238E27FC236}">
                <a16:creationId xmlns:a16="http://schemas.microsoft.com/office/drawing/2014/main" id="{B8D03AFE-4CFB-4464-96E6-8ED142288A0C}"/>
              </a:ext>
            </a:extLst>
          </p:cNvPr>
          <p:cNvSpPr txBox="1"/>
          <p:nvPr/>
        </p:nvSpPr>
        <p:spPr>
          <a:xfrm>
            <a:off x="2532271" y="5761889"/>
            <a:ext cx="1628973" cy="42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TS-464eU</a:t>
            </a:r>
          </a:p>
        </p:txBody>
      </p:sp>
    </p:spTree>
    <p:extLst>
      <p:ext uri="{BB962C8B-B14F-4D97-AF65-F5344CB8AC3E}">
        <p14:creationId xmlns:p14="http://schemas.microsoft.com/office/powerpoint/2010/main" val="17085279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F0B8E3-30BC-4126-BB3D-71B97D705D68}"/>
              </a:ext>
            </a:extLst>
          </p:cNvPr>
          <p:cNvSpPr txBox="1">
            <a:spLocks/>
          </p:cNvSpPr>
          <p:nvPr/>
        </p:nvSpPr>
        <p:spPr>
          <a:xfrm>
            <a:off x="245660" y="1"/>
            <a:ext cx="11727976" cy="846161"/>
          </a:xfrm>
          <a:prstGeom prst="rect">
            <a:avLst/>
          </a:prstGeom>
        </p:spPr>
        <p:txBody>
          <a:bodyPr/>
          <a:lstStyle/>
          <a:p>
            <a:pPr lvl="0"/>
            <a:endParaRPr lang="en-US" sz="4267" b="1" ker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46E12F-098C-1B44-A15C-115F7B9AD9F1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>
            <a:normAutofit/>
          </a:bodyPr>
          <a:lstStyle/>
          <a:p>
            <a:pPr algn="ctr"/>
            <a:r>
              <a:rPr lang="zh-TW" altLang="en-US" sz="45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多樣化的</a:t>
            </a:r>
            <a:r>
              <a:rPr lang="en-US" altLang="zh-TW" sz="45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450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HybridDesk</a:t>
            </a:r>
            <a:r>
              <a:rPr lang="zh-TW" altLang="en-US" sz="45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45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Station </a:t>
            </a:r>
            <a:r>
              <a:rPr lang="zh-TW" altLang="en-US" sz="45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應用程式</a:t>
            </a:r>
            <a:endParaRPr lang="en-US" sz="450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D49A1468-39D9-4C9D-9BD2-8283E9E58FB8}"/>
              </a:ext>
            </a:extLst>
          </p:cNvPr>
          <p:cNvGrpSpPr/>
          <p:nvPr/>
        </p:nvGrpSpPr>
        <p:grpSpPr>
          <a:xfrm>
            <a:off x="8343967" y="4290180"/>
            <a:ext cx="4246609" cy="2041941"/>
            <a:chOff x="6260091" y="1217707"/>
            <a:chExt cx="4307317" cy="4160999"/>
          </a:xfrm>
        </p:grpSpPr>
        <p:sp>
          <p:nvSpPr>
            <p:cNvPr id="43" name="矩形: 圓角 42">
              <a:extLst>
                <a:ext uri="{FF2B5EF4-FFF2-40B4-BE49-F238E27FC236}">
                  <a16:creationId xmlns:a16="http://schemas.microsoft.com/office/drawing/2014/main" id="{1249BFA2-D00C-4FF6-8744-59F3C5ABEDED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cs typeface="+mn-ea"/>
                <a:sym typeface="+mn-lt"/>
              </a:endParaRPr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684585E8-7BDA-4494-A640-E20FCB688FA4}"/>
                </a:ext>
              </a:extLst>
            </p:cNvPr>
            <p:cNvSpPr/>
            <p:nvPr/>
          </p:nvSpPr>
          <p:spPr>
            <a:xfrm>
              <a:off x="6331517" y="1611709"/>
              <a:ext cx="3096215" cy="3391072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cs typeface="+mn-ea"/>
                <a:sym typeface="+mn-lt"/>
              </a:endParaRPr>
            </a:p>
          </p:txBody>
        </p:sp>
      </p:grp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3B8FEAE7-1AE3-4123-AC6F-4CCB72B72225}"/>
              </a:ext>
            </a:extLst>
          </p:cNvPr>
          <p:cNvGrpSpPr/>
          <p:nvPr/>
        </p:nvGrpSpPr>
        <p:grpSpPr>
          <a:xfrm>
            <a:off x="4493575" y="4294327"/>
            <a:ext cx="4246609" cy="2041941"/>
            <a:chOff x="6260091" y="1217707"/>
            <a:chExt cx="4307317" cy="4160999"/>
          </a:xfrm>
        </p:grpSpPr>
        <p:sp>
          <p:nvSpPr>
            <p:cNvPr id="46" name="矩形: 圓角 45">
              <a:extLst>
                <a:ext uri="{FF2B5EF4-FFF2-40B4-BE49-F238E27FC236}">
                  <a16:creationId xmlns:a16="http://schemas.microsoft.com/office/drawing/2014/main" id="{1634F44A-7A5B-429A-A0E5-2C49DC509646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cs typeface="+mn-ea"/>
                <a:sym typeface="+mn-lt"/>
              </a:endParaRPr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0581BECF-3859-412D-BAEA-796EA7C2382C}"/>
                </a:ext>
              </a:extLst>
            </p:cNvPr>
            <p:cNvSpPr/>
            <p:nvPr/>
          </p:nvSpPr>
          <p:spPr>
            <a:xfrm>
              <a:off x="6331517" y="1611709"/>
              <a:ext cx="3096215" cy="3391072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cs typeface="+mn-ea"/>
                <a:sym typeface="+mn-lt"/>
              </a:endParaRPr>
            </a:p>
          </p:txBody>
        </p:sp>
      </p:grpSp>
      <p:grpSp>
        <p:nvGrpSpPr>
          <p:cNvPr id="48" name="群組 47">
            <a:extLst>
              <a:ext uri="{FF2B5EF4-FFF2-40B4-BE49-F238E27FC236}">
                <a16:creationId xmlns:a16="http://schemas.microsoft.com/office/drawing/2014/main" id="{797DF6A5-2FE5-40D2-A32E-EC66417B806C}"/>
              </a:ext>
            </a:extLst>
          </p:cNvPr>
          <p:cNvGrpSpPr/>
          <p:nvPr/>
        </p:nvGrpSpPr>
        <p:grpSpPr>
          <a:xfrm>
            <a:off x="699986" y="4308059"/>
            <a:ext cx="4246609" cy="2041941"/>
            <a:chOff x="6260091" y="1217707"/>
            <a:chExt cx="4307317" cy="4160999"/>
          </a:xfrm>
        </p:grpSpPr>
        <p:sp>
          <p:nvSpPr>
            <p:cNvPr id="49" name="矩形: 圓角 48">
              <a:extLst>
                <a:ext uri="{FF2B5EF4-FFF2-40B4-BE49-F238E27FC236}">
                  <a16:creationId xmlns:a16="http://schemas.microsoft.com/office/drawing/2014/main" id="{8D21CB04-B4EE-4096-8814-696979C656E4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cs typeface="+mn-ea"/>
                <a:sym typeface="+mn-lt"/>
              </a:endParaRPr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D35801F8-7C0D-49CB-BB52-C0AB54A56540}"/>
                </a:ext>
              </a:extLst>
            </p:cNvPr>
            <p:cNvSpPr/>
            <p:nvPr/>
          </p:nvSpPr>
          <p:spPr>
            <a:xfrm>
              <a:off x="6331517" y="1611709"/>
              <a:ext cx="3096215" cy="3391072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cs typeface="+mn-ea"/>
                <a:sym typeface="+mn-lt"/>
              </a:endParaRPr>
            </a:p>
          </p:txBody>
        </p:sp>
      </p:grp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3530FB03-7B35-4D75-A74F-09183DC64D1B}"/>
              </a:ext>
            </a:extLst>
          </p:cNvPr>
          <p:cNvGrpSpPr/>
          <p:nvPr/>
        </p:nvGrpSpPr>
        <p:grpSpPr>
          <a:xfrm>
            <a:off x="8294091" y="2192538"/>
            <a:ext cx="4246609" cy="1482044"/>
            <a:chOff x="6260091" y="1217707"/>
            <a:chExt cx="4307317" cy="4160999"/>
          </a:xfrm>
        </p:grpSpPr>
        <p:sp>
          <p:nvSpPr>
            <p:cNvPr id="53" name="矩形: 圓角 52">
              <a:extLst>
                <a:ext uri="{FF2B5EF4-FFF2-40B4-BE49-F238E27FC236}">
                  <a16:creationId xmlns:a16="http://schemas.microsoft.com/office/drawing/2014/main" id="{B22F7B37-FC71-4565-9A67-5717C7219813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cs typeface="+mn-ea"/>
                <a:sym typeface="+mn-lt"/>
              </a:endParaRPr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3CE2CE4D-F60F-4436-8C9A-F590BCE5D880}"/>
                </a:ext>
              </a:extLst>
            </p:cNvPr>
            <p:cNvSpPr/>
            <p:nvPr/>
          </p:nvSpPr>
          <p:spPr>
            <a:xfrm>
              <a:off x="6331517" y="1611709"/>
              <a:ext cx="3096215" cy="3391072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cs typeface="+mn-ea"/>
                <a:sym typeface="+mn-lt"/>
              </a:endParaRPr>
            </a:p>
          </p:txBody>
        </p:sp>
      </p:grp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E7161F3D-B13C-43EC-93A3-2B2A7BCC1347}"/>
              </a:ext>
            </a:extLst>
          </p:cNvPr>
          <p:cNvGrpSpPr/>
          <p:nvPr/>
        </p:nvGrpSpPr>
        <p:grpSpPr>
          <a:xfrm>
            <a:off x="4462218" y="2206910"/>
            <a:ext cx="4246609" cy="1482044"/>
            <a:chOff x="6260091" y="1217707"/>
            <a:chExt cx="4307317" cy="4160999"/>
          </a:xfrm>
        </p:grpSpPr>
        <p:sp>
          <p:nvSpPr>
            <p:cNvPr id="56" name="矩形: 圓角 55">
              <a:extLst>
                <a:ext uri="{FF2B5EF4-FFF2-40B4-BE49-F238E27FC236}">
                  <a16:creationId xmlns:a16="http://schemas.microsoft.com/office/drawing/2014/main" id="{D741F625-ED5E-480D-971D-FE240BC0C616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cs typeface="+mn-ea"/>
                <a:sym typeface="+mn-lt"/>
              </a:endParaRPr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498EA3AC-8A01-44C6-8D25-71556A79D801}"/>
                </a:ext>
              </a:extLst>
            </p:cNvPr>
            <p:cNvSpPr/>
            <p:nvPr/>
          </p:nvSpPr>
          <p:spPr>
            <a:xfrm>
              <a:off x="6331517" y="1611709"/>
              <a:ext cx="3096215" cy="3391072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cs typeface="+mn-ea"/>
                <a:sym typeface="+mn-lt"/>
              </a:endParaRPr>
            </a:p>
          </p:txBody>
        </p:sp>
      </p:grp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98B0D460-02B9-4954-8A0B-5B19405C0279}"/>
              </a:ext>
            </a:extLst>
          </p:cNvPr>
          <p:cNvGrpSpPr/>
          <p:nvPr/>
        </p:nvGrpSpPr>
        <p:grpSpPr>
          <a:xfrm>
            <a:off x="676390" y="2213505"/>
            <a:ext cx="4246609" cy="1482044"/>
            <a:chOff x="6260091" y="1217707"/>
            <a:chExt cx="4307317" cy="4160999"/>
          </a:xfrm>
        </p:grpSpPr>
        <p:sp>
          <p:nvSpPr>
            <p:cNvPr id="59" name="矩形: 圓角 58">
              <a:extLst>
                <a:ext uri="{FF2B5EF4-FFF2-40B4-BE49-F238E27FC236}">
                  <a16:creationId xmlns:a16="http://schemas.microsoft.com/office/drawing/2014/main" id="{C2511F05-8A01-4370-AA52-96C8AF697965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cs typeface="+mn-ea"/>
                <a:sym typeface="+mn-lt"/>
              </a:endParaRPr>
            </a:p>
          </p:txBody>
        </p: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B06132F5-2FDB-4BF7-A1AC-1CCC806AACBA}"/>
                </a:ext>
              </a:extLst>
            </p:cNvPr>
            <p:cNvSpPr/>
            <p:nvPr/>
          </p:nvSpPr>
          <p:spPr>
            <a:xfrm>
              <a:off x="6331517" y="1611709"/>
              <a:ext cx="3096215" cy="3391072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cs typeface="+mn-ea"/>
                <a:sym typeface="+mn-lt"/>
              </a:endParaRPr>
            </a:p>
          </p:txBody>
        </p:sp>
      </p:grpSp>
      <p:sp>
        <p:nvSpPr>
          <p:cNvPr id="73" name="TextBox 6">
            <a:extLst>
              <a:ext uri="{FF2B5EF4-FFF2-40B4-BE49-F238E27FC236}">
                <a16:creationId xmlns:a16="http://schemas.microsoft.com/office/drawing/2014/main" id="{0D077611-4FE5-4152-8AFD-1E38DF219A5D}"/>
              </a:ext>
            </a:extLst>
          </p:cNvPr>
          <p:cNvSpPr txBox="1"/>
          <p:nvPr/>
        </p:nvSpPr>
        <p:spPr>
          <a:xfrm>
            <a:off x="850072" y="2604507"/>
            <a:ext cx="2776918" cy="77264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39178" indent="-23917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133" b="1">
                <a:cs typeface="+mn-ea"/>
                <a:sym typeface="+mn-lt"/>
              </a:rPr>
              <a:t>QTS</a:t>
            </a:r>
          </a:p>
          <a:p>
            <a:pPr marL="239178" indent="-23917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133" b="1" err="1">
                <a:cs typeface="+mn-ea"/>
                <a:sym typeface="+mn-lt"/>
              </a:rPr>
              <a:t>FileStation</a:t>
            </a:r>
            <a:r>
              <a:rPr lang="en-US" altLang="zh-TW" sz="2133" b="1">
                <a:cs typeface="+mn-ea"/>
                <a:sym typeface="+mn-lt"/>
              </a:rPr>
              <a:t> HD</a:t>
            </a:r>
            <a:endParaRPr lang="zh-TW" altLang="en-US" sz="2133" b="1">
              <a:cs typeface="+mn-ea"/>
              <a:sym typeface="+mn-lt"/>
            </a:endParaRPr>
          </a:p>
        </p:txBody>
      </p:sp>
      <p:sp>
        <p:nvSpPr>
          <p:cNvPr id="74" name="TextBox 6">
            <a:extLst>
              <a:ext uri="{FF2B5EF4-FFF2-40B4-BE49-F238E27FC236}">
                <a16:creationId xmlns:a16="http://schemas.microsoft.com/office/drawing/2014/main" id="{3385CA55-0D82-4608-9CE2-0E386AACF92C}"/>
              </a:ext>
            </a:extLst>
          </p:cNvPr>
          <p:cNvSpPr txBox="1"/>
          <p:nvPr/>
        </p:nvSpPr>
        <p:spPr>
          <a:xfrm>
            <a:off x="4654559" y="2604507"/>
            <a:ext cx="3549856" cy="43396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39178" indent="-23917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133" b="1">
                <a:cs typeface="+mn-ea"/>
                <a:sym typeface="+mn-lt"/>
              </a:rPr>
              <a:t>QVR Pro Client</a:t>
            </a:r>
          </a:p>
        </p:txBody>
      </p:sp>
      <p:sp>
        <p:nvSpPr>
          <p:cNvPr id="75" name="TextBox 6">
            <a:extLst>
              <a:ext uri="{FF2B5EF4-FFF2-40B4-BE49-F238E27FC236}">
                <a16:creationId xmlns:a16="http://schemas.microsoft.com/office/drawing/2014/main" id="{E6958C8B-E6AA-4B21-8A06-5DD462CC29FA}"/>
              </a:ext>
            </a:extLst>
          </p:cNvPr>
          <p:cNvSpPr txBox="1"/>
          <p:nvPr/>
        </p:nvSpPr>
        <p:spPr>
          <a:xfrm>
            <a:off x="8380884" y="2604508"/>
            <a:ext cx="3549856" cy="77264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39178" indent="-23917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133" b="1">
                <a:cs typeface="+mn-ea"/>
                <a:sym typeface="+mn-lt"/>
              </a:rPr>
              <a:t>Skype</a:t>
            </a:r>
          </a:p>
          <a:p>
            <a:pPr marL="239178" indent="-23917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133" b="1">
                <a:cs typeface="+mn-ea"/>
                <a:sym typeface="+mn-lt"/>
              </a:rPr>
              <a:t>Facebook</a:t>
            </a:r>
          </a:p>
        </p:txBody>
      </p:sp>
      <p:sp>
        <p:nvSpPr>
          <p:cNvPr id="76" name="TextBox 6">
            <a:extLst>
              <a:ext uri="{FF2B5EF4-FFF2-40B4-BE49-F238E27FC236}">
                <a16:creationId xmlns:a16="http://schemas.microsoft.com/office/drawing/2014/main" id="{34995A18-CC7D-4FAD-9194-A7FC5666EDEA}"/>
              </a:ext>
            </a:extLst>
          </p:cNvPr>
          <p:cNvSpPr txBox="1"/>
          <p:nvPr/>
        </p:nvSpPr>
        <p:spPr>
          <a:xfrm>
            <a:off x="877643" y="4562675"/>
            <a:ext cx="3336304" cy="1450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39178" indent="-23917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133" b="1">
                <a:cs typeface="+mn-ea"/>
                <a:sym typeface="+mn-lt"/>
              </a:rPr>
              <a:t>HD Player</a:t>
            </a:r>
          </a:p>
          <a:p>
            <a:pPr marL="239178" indent="-23917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133" b="1">
                <a:cs typeface="+mn-ea"/>
                <a:sym typeface="+mn-lt"/>
              </a:rPr>
              <a:t>Clementine</a:t>
            </a:r>
          </a:p>
          <a:p>
            <a:pPr marL="239178" indent="-23917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133" b="1">
                <a:cs typeface="+mn-ea"/>
                <a:sym typeface="+mn-lt"/>
              </a:rPr>
              <a:t>Spotify</a:t>
            </a:r>
          </a:p>
          <a:p>
            <a:pPr marL="239178" indent="-23917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133" b="1" err="1">
                <a:cs typeface="+mn-ea"/>
                <a:sym typeface="+mn-lt"/>
              </a:rPr>
              <a:t>TuneIn</a:t>
            </a:r>
            <a:r>
              <a:rPr lang="en-US" altLang="zh-TW" sz="2133" b="1">
                <a:cs typeface="+mn-ea"/>
                <a:sym typeface="+mn-lt"/>
              </a:rPr>
              <a:t> Radio</a:t>
            </a:r>
          </a:p>
        </p:txBody>
      </p:sp>
      <p:sp>
        <p:nvSpPr>
          <p:cNvPr id="77" name="TextBox 6">
            <a:extLst>
              <a:ext uri="{FF2B5EF4-FFF2-40B4-BE49-F238E27FC236}">
                <a16:creationId xmlns:a16="http://schemas.microsoft.com/office/drawing/2014/main" id="{EA5E6188-F0C1-4E27-A360-AA21092C6676}"/>
              </a:ext>
            </a:extLst>
          </p:cNvPr>
          <p:cNvSpPr txBox="1"/>
          <p:nvPr/>
        </p:nvSpPr>
        <p:spPr>
          <a:xfrm>
            <a:off x="4682130" y="4562675"/>
            <a:ext cx="3549856" cy="11113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39178" indent="-23917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133" b="1" err="1">
                <a:cs typeface="+mn-ea"/>
                <a:sym typeface="+mn-lt"/>
              </a:rPr>
              <a:t>PhotoStation</a:t>
            </a:r>
            <a:r>
              <a:rPr lang="en-US" altLang="zh-TW" sz="2133" b="1">
                <a:cs typeface="+mn-ea"/>
                <a:sym typeface="+mn-lt"/>
              </a:rPr>
              <a:t> HD</a:t>
            </a:r>
          </a:p>
          <a:p>
            <a:pPr marL="239178" indent="-23917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133" b="1" err="1">
                <a:cs typeface="+mn-ea"/>
                <a:sym typeface="+mn-lt"/>
              </a:rPr>
              <a:t>VideoStation</a:t>
            </a:r>
            <a:r>
              <a:rPr lang="en-US" altLang="zh-TW" sz="2133" b="1">
                <a:cs typeface="+mn-ea"/>
                <a:sym typeface="+mn-lt"/>
              </a:rPr>
              <a:t> HD</a:t>
            </a:r>
          </a:p>
          <a:p>
            <a:pPr marL="239178" indent="-23917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133" b="1" err="1">
                <a:cs typeface="+mn-ea"/>
                <a:sym typeface="+mn-lt"/>
              </a:rPr>
              <a:t>MusicStation</a:t>
            </a:r>
            <a:r>
              <a:rPr lang="en-US" altLang="zh-TW" sz="2133" b="1">
                <a:cs typeface="+mn-ea"/>
                <a:sym typeface="+mn-lt"/>
              </a:rPr>
              <a:t> HD</a:t>
            </a:r>
          </a:p>
        </p:txBody>
      </p:sp>
      <p:sp>
        <p:nvSpPr>
          <p:cNvPr id="78" name="TextBox 6">
            <a:extLst>
              <a:ext uri="{FF2B5EF4-FFF2-40B4-BE49-F238E27FC236}">
                <a16:creationId xmlns:a16="http://schemas.microsoft.com/office/drawing/2014/main" id="{260F1BB3-D91E-42F7-A640-DCD5302B4CAB}"/>
              </a:ext>
            </a:extLst>
          </p:cNvPr>
          <p:cNvSpPr txBox="1"/>
          <p:nvPr/>
        </p:nvSpPr>
        <p:spPr>
          <a:xfrm>
            <a:off x="8408456" y="4562675"/>
            <a:ext cx="3549856" cy="11113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39178" indent="-23917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133" b="1">
                <a:cs typeface="+mn-ea"/>
                <a:sym typeface="+mn-lt"/>
              </a:rPr>
              <a:t>Chrome</a:t>
            </a:r>
          </a:p>
          <a:p>
            <a:pPr marL="239178" indent="-23917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133" b="1">
                <a:cs typeface="+mn-ea"/>
                <a:sym typeface="+mn-lt"/>
              </a:rPr>
              <a:t>Firefox</a:t>
            </a:r>
          </a:p>
          <a:p>
            <a:pPr marL="239178" indent="-23917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133" b="1">
                <a:cs typeface="+mn-ea"/>
                <a:sym typeface="+mn-lt"/>
              </a:rPr>
              <a:t>LibreOffice</a:t>
            </a:r>
          </a:p>
        </p:txBody>
      </p:sp>
      <p:pic>
        <p:nvPicPr>
          <p:cNvPr id="40" name="圖片 4">
            <a:extLst>
              <a:ext uri="{FF2B5EF4-FFF2-40B4-BE49-F238E27FC236}">
                <a16:creationId xmlns:a16="http://schemas.microsoft.com/office/drawing/2014/main" id="{8C6C13A2-B83B-444A-8814-4E494827AE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833" y="1909175"/>
            <a:ext cx="3182340" cy="743171"/>
          </a:xfrm>
          <a:prstGeom prst="rect">
            <a:avLst/>
          </a:prstGeom>
        </p:spPr>
      </p:pic>
      <p:pic>
        <p:nvPicPr>
          <p:cNvPr id="41" name="圖片 4">
            <a:extLst>
              <a:ext uri="{FF2B5EF4-FFF2-40B4-BE49-F238E27FC236}">
                <a16:creationId xmlns:a16="http://schemas.microsoft.com/office/drawing/2014/main" id="{1A16145E-5B4E-494F-A45E-5ABE4A9D85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3286" y="1912186"/>
            <a:ext cx="3182340" cy="743171"/>
          </a:xfrm>
          <a:prstGeom prst="rect">
            <a:avLst/>
          </a:prstGeom>
        </p:spPr>
      </p:pic>
      <p:pic>
        <p:nvPicPr>
          <p:cNvPr id="42" name="圖片 4">
            <a:extLst>
              <a:ext uri="{FF2B5EF4-FFF2-40B4-BE49-F238E27FC236}">
                <a16:creationId xmlns:a16="http://schemas.microsoft.com/office/drawing/2014/main" id="{FC26A8CD-044B-44F0-BE21-FA7C39F180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9504" y="1902364"/>
            <a:ext cx="3182340" cy="743171"/>
          </a:xfrm>
          <a:prstGeom prst="rect">
            <a:avLst/>
          </a:prstGeom>
        </p:spPr>
      </p:pic>
      <p:pic>
        <p:nvPicPr>
          <p:cNvPr id="52" name="圖片 4">
            <a:extLst>
              <a:ext uri="{FF2B5EF4-FFF2-40B4-BE49-F238E27FC236}">
                <a16:creationId xmlns:a16="http://schemas.microsoft.com/office/drawing/2014/main" id="{887B54A3-4742-43A8-8A55-E8DA1F7A17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833" y="3979517"/>
            <a:ext cx="3182340" cy="743171"/>
          </a:xfrm>
          <a:prstGeom prst="rect">
            <a:avLst/>
          </a:prstGeom>
        </p:spPr>
      </p:pic>
      <p:pic>
        <p:nvPicPr>
          <p:cNvPr id="79" name="圖片 4">
            <a:extLst>
              <a:ext uri="{FF2B5EF4-FFF2-40B4-BE49-F238E27FC236}">
                <a16:creationId xmlns:a16="http://schemas.microsoft.com/office/drawing/2014/main" id="{BE575B13-82AF-42FD-B011-8891D17366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3286" y="3982528"/>
            <a:ext cx="3182340" cy="743171"/>
          </a:xfrm>
          <a:prstGeom prst="rect">
            <a:avLst/>
          </a:prstGeom>
        </p:spPr>
      </p:pic>
      <p:pic>
        <p:nvPicPr>
          <p:cNvPr id="80" name="圖片 4">
            <a:extLst>
              <a:ext uri="{FF2B5EF4-FFF2-40B4-BE49-F238E27FC236}">
                <a16:creationId xmlns:a16="http://schemas.microsoft.com/office/drawing/2014/main" id="{4B27DDFD-66DB-4BAC-BCAD-C9B51C0B0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9504" y="3972706"/>
            <a:ext cx="3182340" cy="743171"/>
          </a:xfrm>
          <a:prstGeom prst="rect">
            <a:avLst/>
          </a:prstGeom>
        </p:spPr>
      </p:pic>
      <p:sp>
        <p:nvSpPr>
          <p:cNvPr id="62" name="TextBox 6">
            <a:extLst>
              <a:ext uri="{FF2B5EF4-FFF2-40B4-BE49-F238E27FC236}">
                <a16:creationId xmlns:a16="http://schemas.microsoft.com/office/drawing/2014/main" id="{37CEF86A-1259-446B-8045-3CED5A4CAEAB}"/>
              </a:ext>
            </a:extLst>
          </p:cNvPr>
          <p:cNvSpPr txBox="1"/>
          <p:nvPr/>
        </p:nvSpPr>
        <p:spPr>
          <a:xfrm>
            <a:off x="1157328" y="1983603"/>
            <a:ext cx="2359772" cy="43396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zh-TW" altLang="en-US" sz="2133" b="1">
                <a:solidFill>
                  <a:schemeClr val="bg1"/>
                </a:solidFill>
                <a:cs typeface="+mn-ea"/>
                <a:sym typeface="+mn-lt"/>
              </a:rPr>
              <a:t>系統管理</a:t>
            </a:r>
          </a:p>
        </p:txBody>
      </p:sp>
      <p:sp>
        <p:nvSpPr>
          <p:cNvPr id="68" name="TextBox 6">
            <a:extLst>
              <a:ext uri="{FF2B5EF4-FFF2-40B4-BE49-F238E27FC236}">
                <a16:creationId xmlns:a16="http://schemas.microsoft.com/office/drawing/2014/main" id="{F11FF482-855F-48C6-B776-58D440032240}"/>
              </a:ext>
            </a:extLst>
          </p:cNvPr>
          <p:cNvSpPr txBox="1"/>
          <p:nvPr/>
        </p:nvSpPr>
        <p:spPr>
          <a:xfrm>
            <a:off x="4949281" y="1983603"/>
            <a:ext cx="2359772" cy="43396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zh-TW" altLang="en-US" sz="2133" b="1">
                <a:solidFill>
                  <a:schemeClr val="bg1"/>
                </a:solidFill>
                <a:cs typeface="+mn-ea"/>
                <a:sym typeface="+mn-lt"/>
              </a:rPr>
              <a:t>監視</a:t>
            </a:r>
          </a:p>
        </p:txBody>
      </p:sp>
      <p:sp>
        <p:nvSpPr>
          <p:cNvPr id="72" name="TextBox 6">
            <a:extLst>
              <a:ext uri="{FF2B5EF4-FFF2-40B4-BE49-F238E27FC236}">
                <a16:creationId xmlns:a16="http://schemas.microsoft.com/office/drawing/2014/main" id="{859B071A-52F3-4B56-8968-C48CEF5F2470}"/>
              </a:ext>
            </a:extLst>
          </p:cNvPr>
          <p:cNvSpPr txBox="1"/>
          <p:nvPr/>
        </p:nvSpPr>
        <p:spPr>
          <a:xfrm>
            <a:off x="8534182" y="1983603"/>
            <a:ext cx="2611902" cy="43396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zh-TW" altLang="en-US" sz="2133" b="1">
                <a:solidFill>
                  <a:schemeClr val="bg1"/>
                </a:solidFill>
                <a:cs typeface="+mn-ea"/>
                <a:sym typeface="+mn-lt"/>
              </a:rPr>
              <a:t>社交</a:t>
            </a:r>
          </a:p>
        </p:txBody>
      </p:sp>
      <p:sp>
        <p:nvSpPr>
          <p:cNvPr id="64" name="TextBox 6">
            <a:extLst>
              <a:ext uri="{FF2B5EF4-FFF2-40B4-BE49-F238E27FC236}">
                <a16:creationId xmlns:a16="http://schemas.microsoft.com/office/drawing/2014/main" id="{F14C217C-F2AB-423C-87FC-B9CEA1E01747}"/>
              </a:ext>
            </a:extLst>
          </p:cNvPr>
          <p:cNvSpPr txBox="1"/>
          <p:nvPr/>
        </p:nvSpPr>
        <p:spPr>
          <a:xfrm>
            <a:off x="4704701" y="4039754"/>
            <a:ext cx="2851101" cy="43396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zh-TW" altLang="en-US" sz="2133" b="1">
                <a:solidFill>
                  <a:schemeClr val="bg1"/>
                </a:solidFill>
                <a:cs typeface="+mn-ea"/>
                <a:sym typeface="+mn-lt"/>
              </a:rPr>
              <a:t>多媒體管理</a:t>
            </a:r>
          </a:p>
        </p:txBody>
      </p:sp>
      <p:sp>
        <p:nvSpPr>
          <p:cNvPr id="66" name="TextBox 6">
            <a:extLst>
              <a:ext uri="{FF2B5EF4-FFF2-40B4-BE49-F238E27FC236}">
                <a16:creationId xmlns:a16="http://schemas.microsoft.com/office/drawing/2014/main" id="{9870B968-73A8-4D6C-A030-A2AB977C2972}"/>
              </a:ext>
            </a:extLst>
          </p:cNvPr>
          <p:cNvSpPr txBox="1"/>
          <p:nvPr/>
        </p:nvSpPr>
        <p:spPr>
          <a:xfrm>
            <a:off x="1171658" y="4020911"/>
            <a:ext cx="2359772" cy="43396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zh-TW" altLang="en-US" sz="2133" b="1">
                <a:solidFill>
                  <a:schemeClr val="bg1"/>
                </a:solidFill>
                <a:cs typeface="+mn-ea"/>
                <a:sym typeface="+mn-lt"/>
              </a:rPr>
              <a:t>多媒體</a:t>
            </a:r>
          </a:p>
        </p:txBody>
      </p:sp>
      <p:sp>
        <p:nvSpPr>
          <p:cNvPr id="70" name="TextBox 6">
            <a:extLst>
              <a:ext uri="{FF2B5EF4-FFF2-40B4-BE49-F238E27FC236}">
                <a16:creationId xmlns:a16="http://schemas.microsoft.com/office/drawing/2014/main" id="{5CB2E845-4615-40A4-9336-9F746917F376}"/>
              </a:ext>
            </a:extLst>
          </p:cNvPr>
          <p:cNvSpPr txBox="1"/>
          <p:nvPr/>
        </p:nvSpPr>
        <p:spPr>
          <a:xfrm>
            <a:off x="8534182" y="4014973"/>
            <a:ext cx="2851101" cy="3917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zh-TW" altLang="en-US" sz="1867" b="1">
                <a:solidFill>
                  <a:schemeClr val="bg1"/>
                </a:solidFill>
                <a:cs typeface="+mn-ea"/>
                <a:sym typeface="+mn-lt"/>
              </a:rPr>
              <a:t>工具</a:t>
            </a:r>
          </a:p>
        </p:txBody>
      </p:sp>
    </p:spTree>
    <p:extLst>
      <p:ext uri="{BB962C8B-B14F-4D97-AF65-F5344CB8AC3E}">
        <p14:creationId xmlns:p14="http://schemas.microsoft.com/office/powerpoint/2010/main" val="28018675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E7F8431-7852-4932-9126-7CD873C2CDE0}"/>
              </a:ext>
            </a:extLst>
          </p:cNvPr>
          <p:cNvSpPr>
            <a:spLocks noGrp="1"/>
          </p:cNvSpPr>
          <p:nvPr/>
        </p:nvSpPr>
        <p:spPr>
          <a:xfrm>
            <a:off x="245660" y="1"/>
            <a:ext cx="11727976" cy="846161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200" b="1" i="0" u="none" strike="noStrike" cap="none">
                <a:solidFill>
                  <a:schemeClr val="bg1"/>
                </a:solidFill>
                <a:latin typeface="+mj-lt"/>
                <a:ea typeface="微軟正黑體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TW" altLang="en-US" sz="3733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45FC5F-3450-3D4F-99E3-AE2DCDDE9298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>
            <a:noAutofit/>
          </a:bodyPr>
          <a:lstStyle/>
          <a:p>
            <a:pPr algn="ctr"/>
            <a:r>
              <a:rPr lang="zh-TW" altLang="en-US" sz="45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Linux Station 讓 NAS 變身 Ubuntu </a:t>
            </a:r>
            <a:r>
              <a:rPr lang="en-US" altLang="zh-TW" sz="45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PC</a:t>
            </a:r>
            <a:endParaRPr lang="en-US" sz="450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4B588167-2E74-4315-B160-87E2EEEAE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3959" y="4253006"/>
            <a:ext cx="6143749" cy="989624"/>
          </a:xfrm>
          <a:prstGeom prst="rect">
            <a:avLst/>
          </a:prstGeom>
        </p:spPr>
      </p:pic>
      <p:grpSp>
        <p:nvGrpSpPr>
          <p:cNvPr id="22" name="群組 21">
            <a:extLst>
              <a:ext uri="{FF2B5EF4-FFF2-40B4-BE49-F238E27FC236}">
                <a16:creationId xmlns:a16="http://schemas.microsoft.com/office/drawing/2014/main" id="{7CD3C911-FC76-46BD-8BAD-B781173F9ECB}"/>
              </a:ext>
            </a:extLst>
          </p:cNvPr>
          <p:cNvGrpSpPr/>
          <p:nvPr/>
        </p:nvGrpSpPr>
        <p:grpSpPr>
          <a:xfrm>
            <a:off x="8731358" y="2488848"/>
            <a:ext cx="4097867" cy="1470504"/>
            <a:chOff x="6260091" y="1217707"/>
            <a:chExt cx="4307317" cy="4160999"/>
          </a:xfrm>
        </p:grpSpPr>
        <p:sp>
          <p:nvSpPr>
            <p:cNvPr id="23" name="矩形: 圓角 22">
              <a:extLst>
                <a:ext uri="{FF2B5EF4-FFF2-40B4-BE49-F238E27FC236}">
                  <a16:creationId xmlns:a16="http://schemas.microsoft.com/office/drawing/2014/main" id="{1F3D3300-AE00-4E79-8987-846E2C67CE29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cs typeface="+mn-ea"/>
                <a:sym typeface="+mn-lt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B6D8B626-BE1A-4014-A460-922CB45F8AD7}"/>
                </a:ext>
              </a:extLst>
            </p:cNvPr>
            <p:cNvSpPr/>
            <p:nvPr/>
          </p:nvSpPr>
          <p:spPr>
            <a:xfrm>
              <a:off x="6331517" y="1611709"/>
              <a:ext cx="3096215" cy="3391072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cs typeface="+mn-ea"/>
                <a:sym typeface="+mn-lt"/>
              </a:endParaRPr>
            </a:p>
          </p:txBody>
        </p:sp>
      </p:grpSp>
      <p:sp>
        <p:nvSpPr>
          <p:cNvPr id="25" name="文字方塊 15">
            <a:extLst>
              <a:ext uri="{FF2B5EF4-FFF2-40B4-BE49-F238E27FC236}">
                <a16:creationId xmlns:a16="http://schemas.microsoft.com/office/drawing/2014/main" id="{0F0094F1-E8C3-4AC1-AE2E-8C2797120DB9}"/>
              </a:ext>
            </a:extLst>
          </p:cNvPr>
          <p:cNvSpPr txBox="1"/>
          <p:nvPr/>
        </p:nvSpPr>
        <p:spPr>
          <a:xfrm>
            <a:off x="9014959" y="3036562"/>
            <a:ext cx="3075972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1867" b="1">
                <a:cs typeface="+mn-ea"/>
                <a:sym typeface="+mn-lt"/>
              </a:rPr>
              <a:t> </a:t>
            </a:r>
            <a:r>
              <a:rPr lang="en-US" altLang="zh-TW" sz="1867" b="1">
                <a:cs typeface="+mn-ea"/>
                <a:sym typeface="+mn-lt"/>
              </a:rPr>
              <a:t>Ubuntu 18.04</a:t>
            </a:r>
          </a:p>
          <a:p>
            <a:pPr>
              <a:buFont typeface="Arial" pitchFamily="34" charset="0"/>
              <a:buChar char="•"/>
            </a:pPr>
            <a:r>
              <a:rPr lang="zh-TW" altLang="en-US" sz="1867" b="1">
                <a:cs typeface="+mn-ea"/>
                <a:sym typeface="+mn-lt"/>
              </a:rPr>
              <a:t> </a:t>
            </a:r>
            <a:r>
              <a:rPr lang="en-US" altLang="zh-TW" sz="1867" b="1">
                <a:cs typeface="+mn-ea"/>
                <a:sym typeface="+mn-lt"/>
              </a:rPr>
              <a:t>Ubuntu 20.04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27F10D10-62AB-41B2-B72B-9FCDF2A908C6}"/>
              </a:ext>
            </a:extLst>
          </p:cNvPr>
          <p:cNvSpPr txBox="1"/>
          <p:nvPr/>
        </p:nvSpPr>
        <p:spPr>
          <a:xfrm>
            <a:off x="4068296" y="5881715"/>
            <a:ext cx="4395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609585"/>
            <a:r>
              <a:rPr lang="zh-TW" altLang="en-US" sz="2400" b="1">
                <a:cs typeface="+mn-ea"/>
                <a:sym typeface="+mn-lt"/>
              </a:rPr>
              <a:t>再將滑鼠和鍵盤接到 </a:t>
            </a:r>
            <a:r>
              <a:rPr lang="en-US" altLang="zh-TW" sz="2400" b="1">
                <a:cs typeface="+mn-ea"/>
                <a:sym typeface="+mn-lt"/>
              </a:rPr>
              <a:t>NAS</a:t>
            </a:r>
            <a:r>
              <a:rPr lang="zh-TW" altLang="en-US" sz="2400" b="1">
                <a:cs typeface="+mn-ea"/>
                <a:sym typeface="+mn-lt"/>
              </a:rPr>
              <a:t>，</a:t>
            </a:r>
            <a:r>
              <a:rPr lang="en-US" altLang="zh-TW" sz="2400" b="1">
                <a:cs typeface="+mn-ea"/>
                <a:sym typeface="+mn-lt"/>
              </a:rPr>
              <a:t>NAS </a:t>
            </a:r>
            <a:r>
              <a:rPr lang="zh-TW" altLang="en-US" sz="2400" b="1">
                <a:cs typeface="+mn-ea"/>
                <a:sym typeface="+mn-lt"/>
              </a:rPr>
              <a:t>即成為 </a:t>
            </a:r>
            <a:r>
              <a:rPr lang="en-US" altLang="zh-TW" sz="2400" b="1">
                <a:cs typeface="+mn-ea"/>
                <a:sym typeface="+mn-lt"/>
              </a:rPr>
              <a:t>Ubuntu</a:t>
            </a:r>
            <a:r>
              <a:rPr lang="zh-TW" altLang="en-US" sz="2400" b="1">
                <a:cs typeface="+mn-ea"/>
                <a:sym typeface="+mn-lt"/>
              </a:rPr>
              <a:t> 個人電腦</a:t>
            </a:r>
            <a:r>
              <a:rPr lang="en-US" altLang="zh-TW" sz="2400" b="1">
                <a:cs typeface="+mn-ea"/>
                <a:sym typeface="+mn-lt"/>
              </a:rPr>
              <a:t>!</a:t>
            </a: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12A4968B-8BD5-4213-9CE9-2154DAFBAB8F}"/>
              </a:ext>
            </a:extLst>
          </p:cNvPr>
          <p:cNvSpPr/>
          <p:nvPr/>
        </p:nvSpPr>
        <p:spPr>
          <a:xfrm>
            <a:off x="3363599" y="5972662"/>
            <a:ext cx="642933" cy="650772"/>
          </a:xfrm>
          <a:prstGeom prst="round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97826">
                <a:schemeClr val="tx1"/>
              </a:gs>
              <a:gs pos="65000">
                <a:srgbClr val="26262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267" b="1">
                <a:cs typeface="+mn-ea"/>
                <a:sym typeface="+mn-lt"/>
              </a:rPr>
              <a:t>2</a:t>
            </a:r>
            <a:endParaRPr lang="zh-TW" altLang="en-US" sz="4267" b="1">
              <a:cs typeface="+mn-ea"/>
              <a:sym typeface="+mn-lt"/>
            </a:endParaRPr>
          </a:p>
        </p:txBody>
      </p:sp>
      <p:pic>
        <p:nvPicPr>
          <p:cNvPr id="31" name="圖片 4">
            <a:extLst>
              <a:ext uri="{FF2B5EF4-FFF2-40B4-BE49-F238E27FC236}">
                <a16:creationId xmlns:a16="http://schemas.microsoft.com/office/drawing/2014/main" id="{BF1B45F4-CBB1-4183-BA4B-5C01DE4323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3885" y="2425522"/>
            <a:ext cx="3084097" cy="720228"/>
          </a:xfrm>
          <a:prstGeom prst="rect">
            <a:avLst/>
          </a:prstGeom>
        </p:spPr>
      </p:pic>
      <p:sp>
        <p:nvSpPr>
          <p:cNvPr id="32" name="文字方塊 14">
            <a:extLst>
              <a:ext uri="{FF2B5EF4-FFF2-40B4-BE49-F238E27FC236}">
                <a16:creationId xmlns:a16="http://schemas.microsoft.com/office/drawing/2014/main" id="{AFD6F07B-8199-4220-A755-3FF117F4D48A}"/>
              </a:ext>
            </a:extLst>
          </p:cNvPr>
          <p:cNvSpPr txBox="1"/>
          <p:nvPr/>
        </p:nvSpPr>
        <p:spPr>
          <a:xfrm>
            <a:off x="8897663" y="2463467"/>
            <a:ext cx="307597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2133" b="1">
                <a:solidFill>
                  <a:schemeClr val="bg1"/>
                </a:solidFill>
                <a:cs typeface="+mn-ea"/>
                <a:sym typeface="+mn-lt"/>
              </a:rPr>
              <a:t>提供多版本 </a:t>
            </a:r>
            <a:r>
              <a:rPr lang="en-US" altLang="zh-TW" sz="2133" b="1">
                <a:solidFill>
                  <a:schemeClr val="bg1"/>
                </a:solidFill>
                <a:cs typeface="+mn-ea"/>
                <a:sym typeface="+mn-lt"/>
              </a:rPr>
              <a:t>Ubuntu</a:t>
            </a:r>
            <a:r>
              <a:rPr lang="zh-TW" altLang="en-US" sz="2133" b="1">
                <a:solidFill>
                  <a:schemeClr val="bg1"/>
                </a:solidFill>
                <a:cs typeface="+mn-ea"/>
                <a:sym typeface="+mn-lt"/>
              </a:rPr>
              <a:t> </a:t>
            </a:r>
            <a:endParaRPr lang="en-US" altLang="zh-TW" sz="2133" b="1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33" name="Picture 4">
            <a:extLst>
              <a:ext uri="{FF2B5EF4-FFF2-40B4-BE49-F238E27FC236}">
                <a16:creationId xmlns:a16="http://schemas.microsoft.com/office/drawing/2014/main" id="{BACCBAB1-82ED-4BA7-BE24-108B307B37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3444" y="764896"/>
            <a:ext cx="6574393" cy="5358000"/>
          </a:xfrm>
          <a:prstGeom prst="rect">
            <a:avLst/>
          </a:prstGeom>
          <a:noFill/>
        </p:spPr>
      </p:pic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09" b="31999"/>
          <a:stretch/>
        </p:blipFill>
        <p:spPr>
          <a:xfrm>
            <a:off x="3725676" y="3869702"/>
            <a:ext cx="5775842" cy="1198411"/>
          </a:xfrm>
          <a:prstGeom prst="rect">
            <a:avLst/>
          </a:prstGeom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186E06E0-E8DE-4B8C-A3D5-E362C4E23554}"/>
              </a:ext>
            </a:extLst>
          </p:cNvPr>
          <p:cNvSpPr txBox="1"/>
          <p:nvPr/>
        </p:nvSpPr>
        <p:spPr>
          <a:xfrm>
            <a:off x="6317016" y="1824382"/>
            <a:ext cx="577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>
                <a:cs typeface="+mn-ea"/>
                <a:sym typeface="+mn-lt"/>
              </a:rPr>
              <a:t>透過 </a:t>
            </a:r>
            <a:r>
              <a:rPr lang="en-US" altLang="zh-TW" sz="2400" b="1">
                <a:cs typeface="+mn-ea"/>
                <a:sym typeface="+mn-lt"/>
              </a:rPr>
              <a:t>HDMI </a:t>
            </a:r>
            <a:r>
              <a:rPr lang="zh-TW" altLang="en-US" sz="2400" b="1">
                <a:cs typeface="+mn-ea"/>
                <a:sym typeface="+mn-lt"/>
              </a:rPr>
              <a:t>連接 </a:t>
            </a:r>
            <a:r>
              <a:rPr lang="en-US" altLang="zh-TW" sz="2400" b="1">
                <a:cs typeface="+mn-ea"/>
                <a:sym typeface="+mn-lt"/>
              </a:rPr>
              <a:t>NAS </a:t>
            </a:r>
            <a:r>
              <a:rPr lang="zh-TW" altLang="en-US" sz="2400" b="1">
                <a:cs typeface="+mn-ea"/>
                <a:sym typeface="+mn-lt"/>
              </a:rPr>
              <a:t>與螢幕</a:t>
            </a: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3AC7AB4F-FE14-4866-B6E6-AC46486ACBFA}"/>
              </a:ext>
            </a:extLst>
          </p:cNvPr>
          <p:cNvSpPr/>
          <p:nvPr/>
        </p:nvSpPr>
        <p:spPr>
          <a:xfrm>
            <a:off x="5631749" y="1710902"/>
            <a:ext cx="642933" cy="650772"/>
          </a:xfrm>
          <a:prstGeom prst="round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97826">
                <a:schemeClr val="tx1"/>
              </a:gs>
              <a:gs pos="65000">
                <a:srgbClr val="26262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267" b="1">
                <a:cs typeface="+mn-ea"/>
                <a:sym typeface="+mn-lt"/>
              </a:rPr>
              <a:t>1</a:t>
            </a:r>
            <a:endParaRPr lang="zh-TW" altLang="en-US" sz="4267" b="1">
              <a:cs typeface="+mn-ea"/>
              <a:sym typeface="+mn-lt"/>
            </a:endParaRPr>
          </a:p>
        </p:txBody>
      </p:sp>
      <p:sp>
        <p:nvSpPr>
          <p:cNvPr id="21" name="Google Shape;158;p22">
            <a:extLst>
              <a:ext uri="{FF2B5EF4-FFF2-40B4-BE49-F238E27FC236}">
                <a16:creationId xmlns:a16="http://schemas.microsoft.com/office/drawing/2014/main" id="{E9A2C14F-A3BA-4E95-B06D-99AAB8EE57E5}"/>
              </a:ext>
            </a:extLst>
          </p:cNvPr>
          <p:cNvSpPr txBox="1"/>
          <p:nvPr/>
        </p:nvSpPr>
        <p:spPr>
          <a:xfrm>
            <a:off x="7714824" y="4900955"/>
            <a:ext cx="1628973" cy="42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TS-464eU</a:t>
            </a:r>
          </a:p>
        </p:txBody>
      </p:sp>
    </p:spTree>
    <p:extLst>
      <p:ext uri="{BB962C8B-B14F-4D97-AF65-F5344CB8AC3E}">
        <p14:creationId xmlns:p14="http://schemas.microsoft.com/office/powerpoint/2010/main" val="32373091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群組 65">
            <a:extLst>
              <a:ext uri="{FF2B5EF4-FFF2-40B4-BE49-F238E27FC236}">
                <a16:creationId xmlns:a16="http://schemas.microsoft.com/office/drawing/2014/main" id="{F727FFFF-8680-4670-B2F8-AF87EFC028EE}"/>
              </a:ext>
            </a:extLst>
          </p:cNvPr>
          <p:cNvGrpSpPr/>
          <p:nvPr/>
        </p:nvGrpSpPr>
        <p:grpSpPr>
          <a:xfrm>
            <a:off x="7968921" y="4491271"/>
            <a:ext cx="3075164" cy="2510426"/>
            <a:chOff x="1058958" y="4525641"/>
            <a:chExt cx="3403718" cy="2778643"/>
          </a:xfrm>
        </p:grpSpPr>
        <p:sp>
          <p:nvSpPr>
            <p:cNvPr id="67" name="矩形: 圓角 24">
              <a:extLst>
                <a:ext uri="{FF2B5EF4-FFF2-40B4-BE49-F238E27FC236}">
                  <a16:creationId xmlns:a16="http://schemas.microsoft.com/office/drawing/2014/main" id="{85D5604F-D123-4845-9215-B9FACE8EAA96}"/>
                </a:ext>
              </a:extLst>
            </p:cNvPr>
            <p:cNvSpPr/>
            <p:nvPr/>
          </p:nvSpPr>
          <p:spPr>
            <a:xfrm>
              <a:off x="1058958" y="4525641"/>
              <a:ext cx="3403718" cy="2778643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68" name="Shape 317">
              <a:extLst>
                <a:ext uri="{FF2B5EF4-FFF2-40B4-BE49-F238E27FC236}">
                  <a16:creationId xmlns:a16="http://schemas.microsoft.com/office/drawing/2014/main" id="{C9807699-0A29-4E20-B741-9E631C38F097}"/>
                </a:ext>
              </a:extLst>
            </p:cNvPr>
            <p:cNvSpPr/>
            <p:nvPr/>
          </p:nvSpPr>
          <p:spPr>
            <a:xfrm>
              <a:off x="1682936" y="4939226"/>
              <a:ext cx="2066185" cy="1704142"/>
            </a:xfrm>
            <a:prstGeom prst="roundRect">
              <a:avLst>
                <a:gd name="adj" fmla="val 3565"/>
              </a:avLst>
            </a:prstGeom>
            <a:solidFill>
              <a:srgbClr val="F0F1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3B64D5C6-CD89-45DE-ABE7-2515BAAF8073}"/>
              </a:ext>
            </a:extLst>
          </p:cNvPr>
          <p:cNvGrpSpPr/>
          <p:nvPr/>
        </p:nvGrpSpPr>
        <p:grpSpPr>
          <a:xfrm>
            <a:off x="5553243" y="4491271"/>
            <a:ext cx="3075164" cy="2510426"/>
            <a:chOff x="1058958" y="4525641"/>
            <a:chExt cx="3403718" cy="2778643"/>
          </a:xfrm>
        </p:grpSpPr>
        <p:sp>
          <p:nvSpPr>
            <p:cNvPr id="64" name="矩形: 圓角 24">
              <a:extLst>
                <a:ext uri="{FF2B5EF4-FFF2-40B4-BE49-F238E27FC236}">
                  <a16:creationId xmlns:a16="http://schemas.microsoft.com/office/drawing/2014/main" id="{995E0FA5-A20B-411C-90F3-344AE2F8EFFB}"/>
                </a:ext>
              </a:extLst>
            </p:cNvPr>
            <p:cNvSpPr/>
            <p:nvPr/>
          </p:nvSpPr>
          <p:spPr>
            <a:xfrm>
              <a:off x="1058958" y="4525641"/>
              <a:ext cx="3403718" cy="2778643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65" name="Shape 317">
              <a:extLst>
                <a:ext uri="{FF2B5EF4-FFF2-40B4-BE49-F238E27FC236}">
                  <a16:creationId xmlns:a16="http://schemas.microsoft.com/office/drawing/2014/main" id="{60C9A561-21A8-4607-A622-E794BF61186D}"/>
                </a:ext>
              </a:extLst>
            </p:cNvPr>
            <p:cNvSpPr/>
            <p:nvPr/>
          </p:nvSpPr>
          <p:spPr>
            <a:xfrm>
              <a:off x="1682936" y="4939226"/>
              <a:ext cx="2066185" cy="1704142"/>
            </a:xfrm>
            <a:prstGeom prst="roundRect">
              <a:avLst>
                <a:gd name="adj" fmla="val 3565"/>
              </a:avLst>
            </a:prstGeom>
            <a:solidFill>
              <a:srgbClr val="F0F1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B5910153-5BE6-465C-AD7F-6836045F78D0}"/>
              </a:ext>
            </a:extLst>
          </p:cNvPr>
          <p:cNvGrpSpPr/>
          <p:nvPr/>
        </p:nvGrpSpPr>
        <p:grpSpPr>
          <a:xfrm>
            <a:off x="3283443" y="4513538"/>
            <a:ext cx="3075164" cy="2510426"/>
            <a:chOff x="1058958" y="4525641"/>
            <a:chExt cx="3403718" cy="2778643"/>
          </a:xfrm>
        </p:grpSpPr>
        <p:sp>
          <p:nvSpPr>
            <p:cNvPr id="52" name="矩形: 圓角 24">
              <a:extLst>
                <a:ext uri="{FF2B5EF4-FFF2-40B4-BE49-F238E27FC236}">
                  <a16:creationId xmlns:a16="http://schemas.microsoft.com/office/drawing/2014/main" id="{F4EBCB4B-4326-4724-92F5-4A26B1CA4715}"/>
                </a:ext>
              </a:extLst>
            </p:cNvPr>
            <p:cNvSpPr/>
            <p:nvPr/>
          </p:nvSpPr>
          <p:spPr>
            <a:xfrm>
              <a:off x="1058958" y="4525641"/>
              <a:ext cx="3403718" cy="2778643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62" name="Shape 317">
              <a:extLst>
                <a:ext uri="{FF2B5EF4-FFF2-40B4-BE49-F238E27FC236}">
                  <a16:creationId xmlns:a16="http://schemas.microsoft.com/office/drawing/2014/main" id="{1449D62D-428D-4BA8-B2AB-8C6230D7F290}"/>
                </a:ext>
              </a:extLst>
            </p:cNvPr>
            <p:cNvSpPr/>
            <p:nvPr/>
          </p:nvSpPr>
          <p:spPr>
            <a:xfrm>
              <a:off x="1682936" y="4939226"/>
              <a:ext cx="2066185" cy="1704142"/>
            </a:xfrm>
            <a:prstGeom prst="roundRect">
              <a:avLst>
                <a:gd name="adj" fmla="val 3565"/>
              </a:avLst>
            </a:prstGeom>
            <a:solidFill>
              <a:srgbClr val="F0F1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1BB3C866-35B6-4943-ADBA-94F05E06C801}"/>
              </a:ext>
            </a:extLst>
          </p:cNvPr>
          <p:cNvGrpSpPr/>
          <p:nvPr/>
        </p:nvGrpSpPr>
        <p:grpSpPr>
          <a:xfrm>
            <a:off x="1077722" y="4513538"/>
            <a:ext cx="3075164" cy="2510426"/>
            <a:chOff x="1058958" y="4525641"/>
            <a:chExt cx="3403718" cy="2778643"/>
          </a:xfrm>
        </p:grpSpPr>
        <p:sp>
          <p:nvSpPr>
            <p:cNvPr id="48" name="矩形: 圓角 24">
              <a:extLst>
                <a:ext uri="{FF2B5EF4-FFF2-40B4-BE49-F238E27FC236}">
                  <a16:creationId xmlns:a16="http://schemas.microsoft.com/office/drawing/2014/main" id="{C1B95122-3D4B-455E-934C-2C886427C4D4}"/>
                </a:ext>
              </a:extLst>
            </p:cNvPr>
            <p:cNvSpPr/>
            <p:nvPr/>
          </p:nvSpPr>
          <p:spPr>
            <a:xfrm>
              <a:off x="1058958" y="4525641"/>
              <a:ext cx="3403718" cy="2778643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49" name="Shape 317">
              <a:extLst>
                <a:ext uri="{FF2B5EF4-FFF2-40B4-BE49-F238E27FC236}">
                  <a16:creationId xmlns:a16="http://schemas.microsoft.com/office/drawing/2014/main" id="{472E9247-F39C-49CA-A4BE-31D8F2A348F5}"/>
                </a:ext>
              </a:extLst>
            </p:cNvPr>
            <p:cNvSpPr/>
            <p:nvPr/>
          </p:nvSpPr>
          <p:spPr>
            <a:xfrm>
              <a:off x="1682936" y="4939226"/>
              <a:ext cx="2066185" cy="1704142"/>
            </a:xfrm>
            <a:prstGeom prst="roundRect">
              <a:avLst>
                <a:gd name="adj" fmla="val 3565"/>
              </a:avLst>
            </a:prstGeom>
            <a:solidFill>
              <a:srgbClr val="F0F1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47" name="圖片 46">
            <a:extLst>
              <a:ext uri="{FF2B5EF4-FFF2-40B4-BE49-F238E27FC236}">
                <a16:creationId xmlns:a16="http://schemas.microsoft.com/office/drawing/2014/main" id="{9F443D67-5A40-434B-B693-8419277708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935945" y="4146110"/>
            <a:ext cx="5803865" cy="696654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60853292-EE59-486B-B6C7-AEEAE7633B7F}"/>
              </a:ext>
            </a:extLst>
          </p:cNvPr>
          <p:cNvGrpSpPr/>
          <p:nvPr/>
        </p:nvGrpSpPr>
        <p:grpSpPr>
          <a:xfrm>
            <a:off x="1171289" y="1399871"/>
            <a:ext cx="5368320" cy="3140496"/>
            <a:chOff x="547776" y="958155"/>
            <a:chExt cx="4393191" cy="2570040"/>
          </a:xfrm>
        </p:grpSpPr>
        <p:pic>
          <p:nvPicPr>
            <p:cNvPr id="51" name="圖片 50" descr="一張含有 螢幕擷取畫面, 相片, 監視器, 螢幕 的圖片&#10;&#10;自動產生的描述">
              <a:extLst>
                <a:ext uri="{FF2B5EF4-FFF2-40B4-BE49-F238E27FC236}">
                  <a16:creationId xmlns:a16="http://schemas.microsoft.com/office/drawing/2014/main" id="{3B427A37-1DC6-4347-9BFA-7569A44BF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776" y="958155"/>
              <a:ext cx="4393191" cy="2570040"/>
            </a:xfrm>
            <a:prstGeom prst="rect">
              <a:avLst/>
            </a:prstGeom>
          </p:spPr>
        </p:pic>
        <p:pic>
          <p:nvPicPr>
            <p:cNvPr id="4" name="圖片 3" descr="一張含有 螢幕擷取畫面 的圖片&#10;&#10;&#10;&#10;自動產生的描述">
              <a:extLst>
                <a:ext uri="{FF2B5EF4-FFF2-40B4-BE49-F238E27FC236}">
                  <a16:creationId xmlns:a16="http://schemas.microsoft.com/office/drawing/2014/main" id="{BB818390-E42A-4944-82CE-A5C3C60977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6922" y="1106276"/>
              <a:ext cx="3392556" cy="2125762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320933F-FAEA-4180-A127-0EBED3446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81" y="116041"/>
            <a:ext cx="11085817" cy="1378562"/>
          </a:xfrm>
        </p:spPr>
        <p:txBody>
          <a:bodyPr>
            <a:noAutofit/>
          </a:bodyPr>
          <a:lstStyle/>
          <a:p>
            <a:r>
              <a:rPr lang="en-US" altLang="zh-TW" err="1">
                <a:latin typeface="+mn-lt"/>
                <a:ea typeface="+mn-ea"/>
                <a:cs typeface="+mn-ea"/>
                <a:sym typeface="+mn-lt"/>
              </a:rPr>
              <a:t>Qsirch</a:t>
            </a:r>
            <a:r>
              <a:rPr lang="en-US" altLang="zh-TW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幫助企業即時找到所需資料，不再迷惘</a:t>
            </a:r>
            <a:endParaRPr 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0" name="Shape 450">
            <a:extLst>
              <a:ext uri="{FF2B5EF4-FFF2-40B4-BE49-F238E27FC236}">
                <a16:creationId xmlns:a16="http://schemas.microsoft.com/office/drawing/2014/main" id="{C450D920-CA41-6045-984A-E41F1CD40966}"/>
              </a:ext>
            </a:extLst>
          </p:cNvPr>
          <p:cNvSpPr/>
          <p:nvPr/>
        </p:nvSpPr>
        <p:spPr>
          <a:xfrm>
            <a:off x="6016584" y="4777984"/>
            <a:ext cx="464804" cy="465908"/>
          </a:xfrm>
          <a:prstGeom prst="ellipse">
            <a:avLst/>
          </a:prstGeom>
          <a:gradFill>
            <a:gsLst>
              <a:gs pos="0">
                <a:srgbClr val="3B75AA"/>
              </a:gs>
              <a:gs pos="100000">
                <a:srgbClr val="5487B5"/>
              </a:gs>
            </a:gsLst>
            <a:lin ang="0" scaled="0"/>
          </a:gradFill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TW" sz="3200" b="1" kern="0">
                <a:solidFill>
                  <a:srgbClr val="FFFFFF"/>
                </a:solidFill>
                <a:cs typeface="+mn-ea"/>
                <a:sym typeface="+mn-lt"/>
              </a:rPr>
              <a:t>3</a:t>
            </a:r>
            <a:endParaRPr sz="3200" b="1" kern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41" name="Shape 478">
            <a:extLst>
              <a:ext uri="{FF2B5EF4-FFF2-40B4-BE49-F238E27FC236}">
                <a16:creationId xmlns:a16="http://schemas.microsoft.com/office/drawing/2014/main" id="{757E71A0-4604-7445-AF1F-6DD270E5BD67}"/>
              </a:ext>
            </a:extLst>
          </p:cNvPr>
          <p:cNvSpPr txBox="1"/>
          <p:nvPr/>
        </p:nvSpPr>
        <p:spPr>
          <a:xfrm>
            <a:off x="6385255" y="4903592"/>
            <a:ext cx="1606209" cy="458068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lnSpc>
                <a:spcPts val="2133"/>
              </a:lnSpc>
            </a:pPr>
            <a:r>
              <a:rPr lang="en" sz="1733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Mac Finder</a:t>
            </a:r>
            <a:endParaRPr sz="1733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42" name="群組 42">
            <a:extLst>
              <a:ext uri="{FF2B5EF4-FFF2-40B4-BE49-F238E27FC236}">
                <a16:creationId xmlns:a16="http://schemas.microsoft.com/office/drawing/2014/main" id="{73F2B29A-85EA-9B43-B4EB-EC94B3F55DB9}"/>
              </a:ext>
            </a:extLst>
          </p:cNvPr>
          <p:cNvGrpSpPr/>
          <p:nvPr/>
        </p:nvGrpSpPr>
        <p:grpSpPr>
          <a:xfrm>
            <a:off x="6604168" y="5315590"/>
            <a:ext cx="1147273" cy="843140"/>
            <a:chOff x="8300580" y="4510178"/>
            <a:chExt cx="1777171" cy="13029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4" name="Shape 472">
              <a:extLst>
                <a:ext uri="{FF2B5EF4-FFF2-40B4-BE49-F238E27FC236}">
                  <a16:creationId xmlns:a16="http://schemas.microsoft.com/office/drawing/2014/main" id="{87260BA1-0AC7-E845-95CE-625AC3955D24}"/>
                </a:ext>
              </a:extLst>
            </p:cNvPr>
            <p:cNvSpPr/>
            <p:nvPr/>
          </p:nvSpPr>
          <p:spPr>
            <a:xfrm>
              <a:off x="8300580" y="4510178"/>
              <a:ext cx="1777171" cy="1302965"/>
            </a:xfrm>
            <a:custGeom>
              <a:avLst/>
              <a:gdLst/>
              <a:ahLst/>
              <a:cxnLst/>
              <a:rect l="0" t="0" r="0" b="0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DEE9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60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pic>
          <p:nvPicPr>
            <p:cNvPr id="45" name="Shape 464">
              <a:extLst>
                <a:ext uri="{FF2B5EF4-FFF2-40B4-BE49-F238E27FC236}">
                  <a16:creationId xmlns:a16="http://schemas.microsoft.com/office/drawing/2014/main" id="{D627205E-0F10-2B48-B0A9-01301F994706}"/>
                </a:ext>
              </a:extLst>
            </p:cNvPr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38568" y="4568874"/>
              <a:ext cx="1702099" cy="100801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" name="Shape 474">
            <a:extLst>
              <a:ext uri="{FF2B5EF4-FFF2-40B4-BE49-F238E27FC236}">
                <a16:creationId xmlns:a16="http://schemas.microsoft.com/office/drawing/2014/main" id="{CD7C8014-BD8B-8949-A0DC-9A659D0925B4}"/>
              </a:ext>
            </a:extLst>
          </p:cNvPr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2624" y="5748796"/>
            <a:ext cx="626973" cy="63626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Shape 450">
            <a:extLst>
              <a:ext uri="{FF2B5EF4-FFF2-40B4-BE49-F238E27FC236}">
                <a16:creationId xmlns:a16="http://schemas.microsoft.com/office/drawing/2014/main" id="{12BE6907-2615-7F40-83F2-F458594462B4}"/>
              </a:ext>
            </a:extLst>
          </p:cNvPr>
          <p:cNvSpPr/>
          <p:nvPr/>
        </p:nvSpPr>
        <p:spPr>
          <a:xfrm>
            <a:off x="1451325" y="4777985"/>
            <a:ext cx="464804" cy="465908"/>
          </a:xfrm>
          <a:prstGeom prst="ellipse">
            <a:avLst/>
          </a:prstGeom>
          <a:gradFill>
            <a:gsLst>
              <a:gs pos="0">
                <a:srgbClr val="3B75AA"/>
              </a:gs>
              <a:gs pos="100000">
                <a:srgbClr val="5487B5"/>
              </a:gs>
            </a:gsLst>
            <a:lin ang="0" scaled="0"/>
          </a:gradFill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TW" sz="3200" b="1" kern="0">
                <a:solidFill>
                  <a:srgbClr val="FFFFFF"/>
                </a:solidFill>
                <a:cs typeface="+mn-ea"/>
                <a:sym typeface="+mn-lt"/>
              </a:rPr>
              <a:t>1</a:t>
            </a:r>
            <a:endParaRPr sz="3200" b="1" kern="0">
              <a:solidFill>
                <a:srgbClr val="FFFFFF"/>
              </a:solidFill>
              <a:cs typeface="+mn-ea"/>
              <a:sym typeface="+mn-lt"/>
            </a:endParaRPr>
          </a:p>
        </p:txBody>
      </p:sp>
      <p:grpSp>
        <p:nvGrpSpPr>
          <p:cNvPr id="35" name="Shape 462">
            <a:extLst>
              <a:ext uri="{FF2B5EF4-FFF2-40B4-BE49-F238E27FC236}">
                <a16:creationId xmlns:a16="http://schemas.microsoft.com/office/drawing/2014/main" id="{5943678D-622B-FE48-9097-D5513864B6D6}"/>
              </a:ext>
            </a:extLst>
          </p:cNvPr>
          <p:cNvGrpSpPr/>
          <p:nvPr/>
        </p:nvGrpSpPr>
        <p:grpSpPr>
          <a:xfrm>
            <a:off x="1875485" y="5381328"/>
            <a:ext cx="1329577" cy="898041"/>
            <a:chOff x="492692" y="2324099"/>
            <a:chExt cx="1383594" cy="85829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7" name="Shape 463">
              <a:extLst>
                <a:ext uri="{FF2B5EF4-FFF2-40B4-BE49-F238E27FC236}">
                  <a16:creationId xmlns:a16="http://schemas.microsoft.com/office/drawing/2014/main" id="{927CC88C-9804-5F44-A9F9-D6F58E806A5F}"/>
                </a:ext>
              </a:extLst>
            </p:cNvPr>
            <p:cNvSpPr/>
            <p:nvPr/>
          </p:nvSpPr>
          <p:spPr>
            <a:xfrm>
              <a:off x="492692" y="2324099"/>
              <a:ext cx="1383594" cy="858295"/>
            </a:xfrm>
            <a:custGeom>
              <a:avLst/>
              <a:gdLst/>
              <a:ahLst/>
              <a:cxnLst/>
              <a:rect l="0" t="0" r="0" b="0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DEE9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600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pic>
          <p:nvPicPr>
            <p:cNvPr id="38" name="Shape 464">
              <a:extLst>
                <a:ext uri="{FF2B5EF4-FFF2-40B4-BE49-F238E27FC236}">
                  <a16:creationId xmlns:a16="http://schemas.microsoft.com/office/drawing/2014/main" id="{4E7A3360-C098-4745-9C98-85BFC20AF148}"/>
                </a:ext>
              </a:extLst>
            </p:cNvPr>
            <p:cNvPicPr preferRelativeResize="0"/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8134" y="2370525"/>
              <a:ext cx="1306994" cy="647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" name="Shape 475">
            <a:extLst>
              <a:ext uri="{FF2B5EF4-FFF2-40B4-BE49-F238E27FC236}">
                <a16:creationId xmlns:a16="http://schemas.microsoft.com/office/drawing/2014/main" id="{6C7C96FF-614B-4841-B9CE-9421143BA39E}"/>
              </a:ext>
            </a:extLst>
          </p:cNvPr>
          <p:cNvSpPr txBox="1"/>
          <p:nvPr/>
        </p:nvSpPr>
        <p:spPr>
          <a:xfrm>
            <a:off x="2215639" y="4900102"/>
            <a:ext cx="761248" cy="295789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" sz="1733" ker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Web</a:t>
            </a:r>
            <a:endParaRPr sz="1733" kern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5" name="Shape 450">
            <a:extLst>
              <a:ext uri="{FF2B5EF4-FFF2-40B4-BE49-F238E27FC236}">
                <a16:creationId xmlns:a16="http://schemas.microsoft.com/office/drawing/2014/main" id="{38A40158-1B7D-4649-B85E-04B2CE21352B}"/>
              </a:ext>
            </a:extLst>
          </p:cNvPr>
          <p:cNvSpPr/>
          <p:nvPr/>
        </p:nvSpPr>
        <p:spPr>
          <a:xfrm>
            <a:off x="8312926" y="4777984"/>
            <a:ext cx="464804" cy="465908"/>
          </a:xfrm>
          <a:prstGeom prst="ellipse">
            <a:avLst/>
          </a:prstGeom>
          <a:gradFill>
            <a:gsLst>
              <a:gs pos="0">
                <a:srgbClr val="3B75AA"/>
              </a:gs>
              <a:gs pos="100000">
                <a:srgbClr val="5487B5"/>
              </a:gs>
            </a:gsLst>
            <a:lin ang="0" scaled="0"/>
          </a:gradFill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TW" sz="3200" b="1" kern="0">
                <a:solidFill>
                  <a:srgbClr val="FFFFFF"/>
                </a:solidFill>
                <a:cs typeface="+mn-ea"/>
                <a:sym typeface="+mn-lt"/>
              </a:rPr>
              <a:t>4</a:t>
            </a:r>
            <a:endParaRPr sz="3200" b="1" kern="0">
              <a:solidFill>
                <a:srgbClr val="FFFFFF"/>
              </a:solidFill>
              <a:cs typeface="+mn-ea"/>
              <a:sym typeface="+mn-lt"/>
            </a:endParaRPr>
          </a:p>
        </p:txBody>
      </p:sp>
      <p:grpSp>
        <p:nvGrpSpPr>
          <p:cNvPr id="26" name="Shape 465">
            <a:extLst>
              <a:ext uri="{FF2B5EF4-FFF2-40B4-BE49-F238E27FC236}">
                <a16:creationId xmlns:a16="http://schemas.microsoft.com/office/drawing/2014/main" id="{C7DA9D1C-090E-E146-928D-4EBEE25FEA9F}"/>
              </a:ext>
            </a:extLst>
          </p:cNvPr>
          <p:cNvGrpSpPr/>
          <p:nvPr/>
        </p:nvGrpSpPr>
        <p:grpSpPr>
          <a:xfrm>
            <a:off x="8742100" y="5418731"/>
            <a:ext cx="1511925" cy="844516"/>
            <a:chOff x="2825839" y="2459833"/>
            <a:chExt cx="1692636" cy="8802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8" name="Shape 466">
              <a:extLst>
                <a:ext uri="{FF2B5EF4-FFF2-40B4-BE49-F238E27FC236}">
                  <a16:creationId xmlns:a16="http://schemas.microsoft.com/office/drawing/2014/main" id="{5FA48EE6-3996-CA45-98E8-7A1221460DC5}"/>
                </a:ext>
              </a:extLst>
            </p:cNvPr>
            <p:cNvGrpSpPr/>
            <p:nvPr/>
          </p:nvGrpSpPr>
          <p:grpSpPr>
            <a:xfrm>
              <a:off x="2825839" y="2459833"/>
              <a:ext cx="1383594" cy="858295"/>
              <a:chOff x="516649" y="2548733"/>
              <a:chExt cx="1383594" cy="858295"/>
            </a:xfrm>
          </p:grpSpPr>
          <p:sp>
            <p:nvSpPr>
              <p:cNvPr id="31" name="Shape 467">
                <a:extLst>
                  <a:ext uri="{FF2B5EF4-FFF2-40B4-BE49-F238E27FC236}">
                    <a16:creationId xmlns:a16="http://schemas.microsoft.com/office/drawing/2014/main" id="{F4A3FE48-62D8-2C4B-A019-33EF68BC27DE}"/>
                  </a:ext>
                </a:extLst>
              </p:cNvPr>
              <p:cNvSpPr/>
              <p:nvPr/>
            </p:nvSpPr>
            <p:spPr>
              <a:xfrm>
                <a:off x="516649" y="2548733"/>
                <a:ext cx="1383594" cy="858295"/>
              </a:xfrm>
              <a:custGeom>
                <a:avLst/>
                <a:gdLst/>
                <a:ahLst/>
                <a:cxnLst/>
                <a:rect l="0" t="0" r="0" b="0"/>
                <a:pathLst>
                  <a:path w="143434" h="111665" extrusionOk="0">
                    <a:moveTo>
                      <a:pt x="71751" y="2308"/>
                    </a:moveTo>
                    <a:lnTo>
                      <a:pt x="71887" y="2376"/>
                    </a:lnTo>
                    <a:lnTo>
                      <a:pt x="72091" y="2444"/>
                    </a:lnTo>
                    <a:lnTo>
                      <a:pt x="72159" y="2647"/>
                    </a:lnTo>
                    <a:lnTo>
                      <a:pt x="72226" y="2783"/>
                    </a:lnTo>
                    <a:lnTo>
                      <a:pt x="72159" y="2987"/>
                    </a:lnTo>
                    <a:lnTo>
                      <a:pt x="72091" y="3190"/>
                    </a:lnTo>
                    <a:lnTo>
                      <a:pt x="71887" y="3258"/>
                    </a:lnTo>
                    <a:lnTo>
                      <a:pt x="71751" y="3326"/>
                    </a:lnTo>
                    <a:lnTo>
                      <a:pt x="71548" y="3258"/>
                    </a:lnTo>
                    <a:lnTo>
                      <a:pt x="71344" y="3190"/>
                    </a:lnTo>
                    <a:lnTo>
                      <a:pt x="71276" y="2987"/>
                    </a:lnTo>
                    <a:lnTo>
                      <a:pt x="71208" y="2783"/>
                    </a:lnTo>
                    <a:lnTo>
                      <a:pt x="71276" y="2647"/>
                    </a:lnTo>
                    <a:lnTo>
                      <a:pt x="71344" y="2444"/>
                    </a:lnTo>
                    <a:lnTo>
                      <a:pt x="71548" y="2376"/>
                    </a:lnTo>
                    <a:lnTo>
                      <a:pt x="71751" y="2308"/>
                    </a:lnTo>
                    <a:close/>
                    <a:moveTo>
                      <a:pt x="137528" y="5906"/>
                    </a:moveTo>
                    <a:lnTo>
                      <a:pt x="137596" y="5974"/>
                    </a:lnTo>
                    <a:lnTo>
                      <a:pt x="137596" y="89604"/>
                    </a:lnTo>
                    <a:lnTo>
                      <a:pt x="5906" y="89604"/>
                    </a:lnTo>
                    <a:lnTo>
                      <a:pt x="5906" y="5974"/>
                    </a:lnTo>
                    <a:lnTo>
                      <a:pt x="5906" y="5906"/>
                    </a:lnTo>
                    <a:close/>
                    <a:moveTo>
                      <a:pt x="3530" y="0"/>
                    </a:moveTo>
                    <a:lnTo>
                      <a:pt x="3191" y="68"/>
                    </a:lnTo>
                    <a:lnTo>
                      <a:pt x="2444" y="339"/>
                    </a:lnTo>
                    <a:lnTo>
                      <a:pt x="1766" y="679"/>
                    </a:lnTo>
                    <a:lnTo>
                      <a:pt x="1155" y="1154"/>
                    </a:lnTo>
                    <a:lnTo>
                      <a:pt x="679" y="1765"/>
                    </a:lnTo>
                    <a:lnTo>
                      <a:pt x="272" y="2444"/>
                    </a:lnTo>
                    <a:lnTo>
                      <a:pt x="69" y="3190"/>
                    </a:lnTo>
                    <a:lnTo>
                      <a:pt x="1" y="3598"/>
                    </a:lnTo>
                    <a:lnTo>
                      <a:pt x="1" y="4005"/>
                    </a:lnTo>
                    <a:lnTo>
                      <a:pt x="1" y="91572"/>
                    </a:lnTo>
                    <a:lnTo>
                      <a:pt x="1" y="91979"/>
                    </a:lnTo>
                    <a:lnTo>
                      <a:pt x="69" y="92319"/>
                    </a:lnTo>
                    <a:lnTo>
                      <a:pt x="272" y="93065"/>
                    </a:lnTo>
                    <a:lnTo>
                      <a:pt x="679" y="93744"/>
                    </a:lnTo>
                    <a:lnTo>
                      <a:pt x="1155" y="94355"/>
                    </a:lnTo>
                    <a:lnTo>
                      <a:pt x="1766" y="94830"/>
                    </a:lnTo>
                    <a:lnTo>
                      <a:pt x="2444" y="95238"/>
                    </a:lnTo>
                    <a:lnTo>
                      <a:pt x="3191" y="95441"/>
                    </a:lnTo>
                    <a:lnTo>
                      <a:pt x="3530" y="95509"/>
                    </a:lnTo>
                    <a:lnTo>
                      <a:pt x="139904" y="95509"/>
                    </a:lnTo>
                    <a:lnTo>
                      <a:pt x="140311" y="95441"/>
                    </a:lnTo>
                    <a:lnTo>
                      <a:pt x="141058" y="95238"/>
                    </a:lnTo>
                    <a:lnTo>
                      <a:pt x="141737" y="94830"/>
                    </a:lnTo>
                    <a:lnTo>
                      <a:pt x="142280" y="94355"/>
                    </a:lnTo>
                    <a:lnTo>
                      <a:pt x="142755" y="93744"/>
                    </a:lnTo>
                    <a:lnTo>
                      <a:pt x="143162" y="93065"/>
                    </a:lnTo>
                    <a:lnTo>
                      <a:pt x="143366" y="92319"/>
                    </a:lnTo>
                    <a:lnTo>
                      <a:pt x="143434" y="91979"/>
                    </a:lnTo>
                    <a:lnTo>
                      <a:pt x="143434" y="91572"/>
                    </a:lnTo>
                    <a:lnTo>
                      <a:pt x="143434" y="4005"/>
                    </a:lnTo>
                    <a:lnTo>
                      <a:pt x="143434" y="3598"/>
                    </a:lnTo>
                    <a:lnTo>
                      <a:pt x="143366" y="3190"/>
                    </a:lnTo>
                    <a:lnTo>
                      <a:pt x="143162" y="2444"/>
                    </a:lnTo>
                    <a:lnTo>
                      <a:pt x="142755" y="1765"/>
                    </a:lnTo>
                    <a:lnTo>
                      <a:pt x="142280" y="1154"/>
                    </a:lnTo>
                    <a:lnTo>
                      <a:pt x="141737" y="679"/>
                    </a:lnTo>
                    <a:lnTo>
                      <a:pt x="141058" y="339"/>
                    </a:lnTo>
                    <a:lnTo>
                      <a:pt x="140311" y="68"/>
                    </a:lnTo>
                    <a:lnTo>
                      <a:pt x="139904" y="0"/>
                    </a:lnTo>
                    <a:close/>
                    <a:moveTo>
                      <a:pt x="55324" y="95713"/>
                    </a:moveTo>
                    <a:lnTo>
                      <a:pt x="55052" y="98971"/>
                    </a:lnTo>
                    <a:lnTo>
                      <a:pt x="54713" y="102297"/>
                    </a:lnTo>
                    <a:lnTo>
                      <a:pt x="54374" y="105284"/>
                    </a:lnTo>
                    <a:lnTo>
                      <a:pt x="53966" y="107388"/>
                    </a:lnTo>
                    <a:lnTo>
                      <a:pt x="53763" y="108203"/>
                    </a:lnTo>
                    <a:lnTo>
                      <a:pt x="53627" y="108746"/>
                    </a:lnTo>
                    <a:lnTo>
                      <a:pt x="53423" y="109153"/>
                    </a:lnTo>
                    <a:lnTo>
                      <a:pt x="53220" y="109357"/>
                    </a:lnTo>
                    <a:lnTo>
                      <a:pt x="52677" y="109493"/>
                    </a:lnTo>
                    <a:lnTo>
                      <a:pt x="51794" y="109696"/>
                    </a:lnTo>
                    <a:lnTo>
                      <a:pt x="49690" y="110036"/>
                    </a:lnTo>
                    <a:lnTo>
                      <a:pt x="48061" y="110307"/>
                    </a:lnTo>
                    <a:lnTo>
                      <a:pt x="47450" y="110443"/>
                    </a:lnTo>
                    <a:lnTo>
                      <a:pt x="47110" y="110511"/>
                    </a:lnTo>
                    <a:lnTo>
                      <a:pt x="47042" y="110579"/>
                    </a:lnTo>
                    <a:lnTo>
                      <a:pt x="47042" y="110783"/>
                    </a:lnTo>
                    <a:lnTo>
                      <a:pt x="47110" y="110850"/>
                    </a:lnTo>
                    <a:lnTo>
                      <a:pt x="47585" y="110918"/>
                    </a:lnTo>
                    <a:lnTo>
                      <a:pt x="48400" y="110986"/>
                    </a:lnTo>
                    <a:lnTo>
                      <a:pt x="51387" y="111054"/>
                    </a:lnTo>
                    <a:lnTo>
                      <a:pt x="56071" y="111122"/>
                    </a:lnTo>
                    <a:lnTo>
                      <a:pt x="87092" y="111122"/>
                    </a:lnTo>
                    <a:lnTo>
                      <a:pt x="91708" y="111054"/>
                    </a:lnTo>
                    <a:lnTo>
                      <a:pt x="94695" y="110986"/>
                    </a:lnTo>
                    <a:lnTo>
                      <a:pt x="95578" y="110918"/>
                    </a:lnTo>
                    <a:lnTo>
                      <a:pt x="96053" y="110850"/>
                    </a:lnTo>
                    <a:lnTo>
                      <a:pt x="96121" y="110783"/>
                    </a:lnTo>
                    <a:lnTo>
                      <a:pt x="96121" y="110579"/>
                    </a:lnTo>
                    <a:lnTo>
                      <a:pt x="96053" y="110511"/>
                    </a:lnTo>
                    <a:lnTo>
                      <a:pt x="95713" y="110443"/>
                    </a:lnTo>
                    <a:lnTo>
                      <a:pt x="95102" y="110307"/>
                    </a:lnTo>
                    <a:lnTo>
                      <a:pt x="93473" y="110036"/>
                    </a:lnTo>
                    <a:lnTo>
                      <a:pt x="91369" y="109696"/>
                    </a:lnTo>
                    <a:lnTo>
                      <a:pt x="90487" y="109493"/>
                    </a:lnTo>
                    <a:lnTo>
                      <a:pt x="89943" y="109357"/>
                    </a:lnTo>
                    <a:lnTo>
                      <a:pt x="89740" y="109153"/>
                    </a:lnTo>
                    <a:lnTo>
                      <a:pt x="89536" y="108746"/>
                    </a:lnTo>
                    <a:lnTo>
                      <a:pt x="89333" y="108203"/>
                    </a:lnTo>
                    <a:lnTo>
                      <a:pt x="89197" y="107388"/>
                    </a:lnTo>
                    <a:lnTo>
                      <a:pt x="88789" y="105284"/>
                    </a:lnTo>
                    <a:lnTo>
                      <a:pt x="88382" y="102297"/>
                    </a:lnTo>
                    <a:lnTo>
                      <a:pt x="88043" y="98971"/>
                    </a:lnTo>
                    <a:lnTo>
                      <a:pt x="87839" y="95713"/>
                    </a:lnTo>
                    <a:close/>
                    <a:moveTo>
                      <a:pt x="47450" y="111054"/>
                    </a:moveTo>
                    <a:lnTo>
                      <a:pt x="47450" y="111122"/>
                    </a:lnTo>
                    <a:lnTo>
                      <a:pt x="47450" y="111393"/>
                    </a:lnTo>
                    <a:lnTo>
                      <a:pt x="47518" y="111461"/>
                    </a:lnTo>
                    <a:lnTo>
                      <a:pt x="48807" y="111529"/>
                    </a:lnTo>
                    <a:lnTo>
                      <a:pt x="52473" y="111597"/>
                    </a:lnTo>
                    <a:lnTo>
                      <a:pt x="62384" y="111665"/>
                    </a:lnTo>
                    <a:lnTo>
                      <a:pt x="80779" y="111665"/>
                    </a:lnTo>
                    <a:lnTo>
                      <a:pt x="90622" y="111597"/>
                    </a:lnTo>
                    <a:lnTo>
                      <a:pt x="94356" y="111529"/>
                    </a:lnTo>
                    <a:lnTo>
                      <a:pt x="95646" y="111461"/>
                    </a:lnTo>
                    <a:lnTo>
                      <a:pt x="95713" y="111393"/>
                    </a:lnTo>
                    <a:lnTo>
                      <a:pt x="95713" y="111122"/>
                    </a:lnTo>
                    <a:lnTo>
                      <a:pt x="95646" y="111054"/>
                    </a:lnTo>
                    <a:lnTo>
                      <a:pt x="94084" y="111122"/>
                    </a:lnTo>
                    <a:lnTo>
                      <a:pt x="91233" y="111190"/>
                    </a:lnTo>
                    <a:lnTo>
                      <a:pt x="80847" y="111258"/>
                    </a:lnTo>
                    <a:lnTo>
                      <a:pt x="62316" y="111258"/>
                    </a:lnTo>
                    <a:lnTo>
                      <a:pt x="51930" y="111190"/>
                    </a:lnTo>
                    <a:lnTo>
                      <a:pt x="49079" y="111122"/>
                    </a:lnTo>
                    <a:lnTo>
                      <a:pt x="47518" y="111054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rgbClr val="DEE9F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60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pic>
            <p:nvPicPr>
              <p:cNvPr id="32" name="Shape 468">
                <a:extLst>
                  <a:ext uri="{FF2B5EF4-FFF2-40B4-BE49-F238E27FC236}">
                    <a16:creationId xmlns:a16="http://schemas.microsoft.com/office/drawing/2014/main" id="{5ECC76AE-AAEF-C248-B826-6DDBB92EBF36}"/>
                  </a:ext>
                </a:extLst>
              </p:cNvPr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56537" y="2595160"/>
                <a:ext cx="1306995" cy="6477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9" name="Shape 469">
              <a:extLst>
                <a:ext uri="{FF2B5EF4-FFF2-40B4-BE49-F238E27FC236}">
                  <a16:creationId xmlns:a16="http://schemas.microsoft.com/office/drawing/2014/main" id="{5179BAB4-2C5A-1845-A668-4FB51402B68D}"/>
                </a:ext>
              </a:extLst>
            </p:cNvPr>
            <p:cNvPicPr preferRelativeResize="0"/>
            <p:nvPr/>
          </p:nvPicPr>
          <p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85838" y="2919445"/>
              <a:ext cx="407050" cy="4206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Shape 470">
              <a:extLst>
                <a:ext uri="{FF2B5EF4-FFF2-40B4-BE49-F238E27FC236}">
                  <a16:creationId xmlns:a16="http://schemas.microsoft.com/office/drawing/2014/main" id="{71FC8320-D7F8-9B43-BBFF-B8A6451AD1D6}"/>
                </a:ext>
              </a:extLst>
            </p:cNvPr>
            <p:cNvPicPr preferRelativeResize="0"/>
            <p:nvPr/>
          </p:nvPicPr>
          <p:blipFill rotWithShape="1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21058" y="2938388"/>
              <a:ext cx="397417" cy="39741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" name="Shape 476">
            <a:extLst>
              <a:ext uri="{FF2B5EF4-FFF2-40B4-BE49-F238E27FC236}">
                <a16:creationId xmlns:a16="http://schemas.microsoft.com/office/drawing/2014/main" id="{F2560F4E-EF0B-A147-9A3B-40325128EB4F}"/>
              </a:ext>
            </a:extLst>
          </p:cNvPr>
          <p:cNvSpPr txBox="1"/>
          <p:nvPr/>
        </p:nvSpPr>
        <p:spPr>
          <a:xfrm>
            <a:off x="8886772" y="4885581"/>
            <a:ext cx="1393549" cy="410959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/>
            <a:r>
              <a:rPr lang="zh-TW" altLang="en-US" sz="1733" b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瀏覽器套件
</a:t>
            </a:r>
            <a:endParaRPr sz="1733" b="1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5" name="Shape 450">
            <a:extLst>
              <a:ext uri="{FF2B5EF4-FFF2-40B4-BE49-F238E27FC236}">
                <a16:creationId xmlns:a16="http://schemas.microsoft.com/office/drawing/2014/main" id="{67F3197C-6FEA-2841-A9B0-6C48FCCB268F}"/>
              </a:ext>
            </a:extLst>
          </p:cNvPr>
          <p:cNvSpPr/>
          <p:nvPr/>
        </p:nvSpPr>
        <p:spPr>
          <a:xfrm>
            <a:off x="3668802" y="4777985"/>
            <a:ext cx="464804" cy="465908"/>
          </a:xfrm>
          <a:prstGeom prst="ellipse">
            <a:avLst/>
          </a:prstGeom>
          <a:gradFill>
            <a:gsLst>
              <a:gs pos="0">
                <a:srgbClr val="3B75AA"/>
              </a:gs>
              <a:gs pos="100000">
                <a:srgbClr val="5487B5"/>
              </a:gs>
            </a:gsLst>
            <a:lin ang="0" scaled="0"/>
          </a:gradFill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TW" sz="3200" b="1" kern="0">
                <a:solidFill>
                  <a:srgbClr val="FFFFFF"/>
                </a:solidFill>
                <a:cs typeface="+mn-ea"/>
                <a:sym typeface="+mn-lt"/>
              </a:rPr>
              <a:t>2</a:t>
            </a:r>
            <a:endParaRPr sz="3200" b="1" kern="0">
              <a:solidFill>
                <a:srgbClr val="FFFFFF"/>
              </a:solidFill>
              <a:cs typeface="+mn-ea"/>
              <a:sym typeface="+mn-lt"/>
            </a:endParaRPr>
          </a:p>
        </p:txBody>
      </p:sp>
      <p:grpSp>
        <p:nvGrpSpPr>
          <p:cNvPr id="16" name="Shape 457">
            <a:extLst>
              <a:ext uri="{FF2B5EF4-FFF2-40B4-BE49-F238E27FC236}">
                <a16:creationId xmlns:a16="http://schemas.microsoft.com/office/drawing/2014/main" id="{38931ACD-24FF-B344-BBD0-5E5E5A97F5F3}"/>
              </a:ext>
            </a:extLst>
          </p:cNvPr>
          <p:cNvGrpSpPr/>
          <p:nvPr/>
        </p:nvGrpSpPr>
        <p:grpSpPr>
          <a:xfrm>
            <a:off x="4036063" y="5300343"/>
            <a:ext cx="1355016" cy="1030688"/>
            <a:chOff x="2193920" y="4048547"/>
            <a:chExt cx="1410427" cy="1012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2" name="Shape 460" descr="IMG_0266.PNG">
              <a:extLst>
                <a:ext uri="{FF2B5EF4-FFF2-40B4-BE49-F238E27FC236}">
                  <a16:creationId xmlns:a16="http://schemas.microsoft.com/office/drawing/2014/main" id="{0E3F01CD-90E5-9347-B589-EE861E1462A3}"/>
                </a:ext>
              </a:extLst>
            </p:cNvPr>
            <p:cNvPicPr preferRelativeResize="0"/>
            <p:nvPr/>
          </p:nvPicPr>
          <p:blipFill rotWithShape="1">
            <a:blip r:embed="rId1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15832" y="4367388"/>
              <a:ext cx="433202" cy="579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Shape 461">
              <a:extLst>
                <a:ext uri="{FF2B5EF4-FFF2-40B4-BE49-F238E27FC236}">
                  <a16:creationId xmlns:a16="http://schemas.microsoft.com/office/drawing/2014/main" id="{21D50F0F-E742-1B41-8B1F-1EC7FDBC798E}"/>
                </a:ext>
              </a:extLst>
            </p:cNvPr>
            <p:cNvPicPr preferRelativeResize="0"/>
            <p:nvPr/>
          </p:nvPicPr>
          <p:blipFill rotWithShape="1">
            <a:blip r:embed="rId1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93920" y="4140262"/>
              <a:ext cx="576078" cy="9143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Shape 458" descr="IMG_0266.PNG">
              <a:extLst>
                <a:ext uri="{FF2B5EF4-FFF2-40B4-BE49-F238E27FC236}">
                  <a16:creationId xmlns:a16="http://schemas.microsoft.com/office/drawing/2014/main" id="{EB9D70FD-97D8-A345-887D-2547E9D79728}"/>
                </a:ext>
              </a:extLst>
            </p:cNvPr>
            <p:cNvPicPr preferRelativeResize="0"/>
            <p:nvPr/>
          </p:nvPicPr>
          <p:blipFill rotWithShape="1">
            <a:blip r:embed="rId1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29750" y="4108250"/>
              <a:ext cx="676976" cy="914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Shape 459">
              <a:extLst>
                <a:ext uri="{FF2B5EF4-FFF2-40B4-BE49-F238E27FC236}">
                  <a16:creationId xmlns:a16="http://schemas.microsoft.com/office/drawing/2014/main" id="{CE405B91-B2D4-624D-8188-FBBA2DB9DEF6}"/>
                </a:ext>
              </a:extLst>
            </p:cNvPr>
            <p:cNvPicPr preferRelativeResize="0"/>
            <p:nvPr/>
          </p:nvPicPr>
          <p:blipFill rotWithShape="1">
            <a:blip r:embed="rId1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7247" y="4048547"/>
              <a:ext cx="827100" cy="1012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Shape 477">
            <a:extLst>
              <a:ext uri="{FF2B5EF4-FFF2-40B4-BE49-F238E27FC236}">
                <a16:creationId xmlns:a16="http://schemas.microsoft.com/office/drawing/2014/main" id="{592BF163-77BF-D241-ADF7-2233B1207FA0}"/>
              </a:ext>
            </a:extLst>
          </p:cNvPr>
          <p:cNvSpPr txBox="1"/>
          <p:nvPr/>
        </p:nvSpPr>
        <p:spPr>
          <a:xfrm>
            <a:off x="4160550" y="4913826"/>
            <a:ext cx="1179737" cy="258909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ctr"/>
            <a:r>
              <a:rPr lang="zh-TW" altLang="en-US" sz="1733" b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行動裝置
</a:t>
            </a:r>
            <a:endParaRPr sz="1733" b="1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0F6937-1000-B844-B5F8-6649FAEC77CF}"/>
              </a:ext>
            </a:extLst>
          </p:cNvPr>
          <p:cNvSpPr txBox="1"/>
          <p:nvPr/>
        </p:nvSpPr>
        <p:spPr>
          <a:xfrm>
            <a:off x="6298591" y="1877424"/>
            <a:ext cx="5733509" cy="20865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400" b="1">
                <a:cs typeface="+mn-ea"/>
                <a:sym typeface="+mn-lt"/>
              </a:rPr>
              <a:t>指定路徑、排除關鍵字等進階搜尋
強大篩選器</a:t>
            </a:r>
            <a:r>
              <a:rPr lang="en-US" altLang="zh-TW" sz="2400" b="1">
                <a:cs typeface="+mn-ea"/>
                <a:sym typeface="+mn-lt"/>
              </a:rPr>
              <a:t>,</a:t>
            </a:r>
            <a:r>
              <a:rPr lang="zh-TW" altLang="en-US" sz="2400" b="1">
                <a:cs typeface="+mn-ea"/>
                <a:sym typeface="+mn-lt"/>
              </a:rPr>
              <a:t>缺關鍵詞也能搜
搜尋、預覽、與分享一氣呵成
四大搜尋入口在哪都能搜</a:t>
            </a:r>
            <a:endParaRPr lang="en-US" sz="2400" b="1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48269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Shape 149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>
            <a:off x="0" y="1355667"/>
            <a:ext cx="6891679" cy="5757201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矩形 64">
            <a:extLst>
              <a:ext uri="{FF2B5EF4-FFF2-40B4-BE49-F238E27FC236}">
                <a16:creationId xmlns:a16="http://schemas.microsoft.com/office/drawing/2014/main" id="{D3AF759A-F8E5-4D67-B4E2-BD1F9B4694FE}"/>
              </a:ext>
            </a:extLst>
          </p:cNvPr>
          <p:cNvSpPr/>
          <p:nvPr/>
        </p:nvSpPr>
        <p:spPr>
          <a:xfrm>
            <a:off x="0" y="2347296"/>
            <a:ext cx="12020550" cy="2703478"/>
          </a:xfrm>
          <a:prstGeom prst="rect">
            <a:avLst/>
          </a:prstGeom>
          <a:gradFill>
            <a:gsLst>
              <a:gs pos="21000">
                <a:srgbClr val="DADDE6"/>
              </a:gs>
              <a:gs pos="53000">
                <a:srgbClr val="C8CAD7">
                  <a:alpha val="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45" name="圖片 44">
            <a:extLst>
              <a:ext uri="{FF2B5EF4-FFF2-40B4-BE49-F238E27FC236}">
                <a16:creationId xmlns:a16="http://schemas.microsoft.com/office/drawing/2014/main" id="{E5D478A6-F6C6-4CCB-A72E-EAD121A0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22357">
            <a:off x="6733587" y="3574700"/>
            <a:ext cx="4833173" cy="522591"/>
          </a:xfrm>
          <a:prstGeom prst="rect">
            <a:avLst/>
          </a:prstGeom>
        </p:spPr>
      </p:pic>
      <p:grpSp>
        <p:nvGrpSpPr>
          <p:cNvPr id="39" name="群組 38"/>
          <p:cNvGrpSpPr/>
          <p:nvPr/>
        </p:nvGrpSpPr>
        <p:grpSpPr>
          <a:xfrm>
            <a:off x="2363797" y="4561170"/>
            <a:ext cx="2973474" cy="1697231"/>
            <a:chOff x="1693389" y="1301106"/>
            <a:chExt cx="2230104" cy="1272924"/>
          </a:xfrm>
        </p:grpSpPr>
        <p:sp>
          <p:nvSpPr>
            <p:cNvPr id="38" name="圓角矩形 37"/>
            <p:cNvSpPr/>
            <p:nvPr/>
          </p:nvSpPr>
          <p:spPr>
            <a:xfrm>
              <a:off x="1693389" y="1301106"/>
              <a:ext cx="2003841" cy="1272924"/>
            </a:xfrm>
            <a:prstGeom prst="roundRect">
              <a:avLst>
                <a:gd name="adj" fmla="val 5358"/>
              </a:avLst>
            </a:prstGeom>
            <a:solidFill>
              <a:schemeClr val="bg1"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TW" altLang="en-US" sz="1867" kern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1785483" y="1334105"/>
              <a:ext cx="2138010" cy="11095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09585" indent="-507987" defTabSz="1219170">
                <a:lnSpc>
                  <a:spcPts val="2200"/>
                </a:lnSpc>
                <a:buSzPct val="25000"/>
              </a:pPr>
              <a:r>
                <a:rPr lang="zh-TW" altLang="en-US" sz="1600" b="1" kern="0">
                  <a:solidFill>
                    <a:srgbClr val="000000"/>
                  </a:solidFill>
                  <a:cs typeface="+mn-ea"/>
                  <a:sym typeface="+mn-lt"/>
                </a:rPr>
                <a:t>搭配選購 </a:t>
              </a:r>
              <a:endParaRPr lang="en-US" altLang="zh-TW" sz="1600" b="1" kern="0">
                <a:solidFill>
                  <a:srgbClr val="000000"/>
                </a:solidFill>
                <a:cs typeface="+mn-ea"/>
                <a:sym typeface="+mn-lt"/>
              </a:endParaRPr>
            </a:p>
            <a:p>
              <a:pPr marL="609585" indent="-507987" defTabSz="1219170">
                <a:lnSpc>
                  <a:spcPts val="2200"/>
                </a:lnSpc>
                <a:buSzPct val="25000"/>
              </a:pPr>
              <a:r>
                <a:rPr lang="en-US" altLang="zh-TW" sz="1600" b="1" kern="0">
                  <a:solidFill>
                    <a:srgbClr val="000090"/>
                  </a:solidFill>
                  <a:cs typeface="+mn-ea"/>
                  <a:sym typeface="+mn-lt"/>
                </a:rPr>
                <a:t>RAIL-B02 </a:t>
              </a:r>
              <a:r>
                <a:rPr lang="zh-TW" altLang="en-US" sz="1600" b="1" kern="0">
                  <a:solidFill>
                    <a:srgbClr val="000090"/>
                  </a:solidFill>
                  <a:cs typeface="+mn-ea"/>
                  <a:sym typeface="+mn-lt"/>
                </a:rPr>
                <a:t>滑軌套件組</a:t>
              </a:r>
              <a:r>
                <a:rPr lang="zh-TW" altLang="en-US" sz="1600" b="1" kern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</a:p>
            <a:p>
              <a:pPr marL="609585" indent="-507987" defTabSz="1219170">
                <a:lnSpc>
                  <a:spcPts val="2200"/>
                </a:lnSpc>
                <a:buSzPct val="25000"/>
              </a:pPr>
              <a:r>
                <a:rPr lang="zh-TW" altLang="en-US" sz="1600" b="1" kern="0">
                  <a:solidFill>
                    <a:srgbClr val="000000"/>
                  </a:solidFill>
                  <a:cs typeface="+mn-ea"/>
                  <a:sym typeface="+mn-lt"/>
                </a:rPr>
                <a:t>即可安裝於各式符合 </a:t>
              </a:r>
              <a:endParaRPr lang="en-US" altLang="zh-TW" sz="1600" b="1" kern="0">
                <a:solidFill>
                  <a:srgbClr val="000000"/>
                </a:solidFill>
                <a:cs typeface="+mn-ea"/>
                <a:sym typeface="+mn-lt"/>
              </a:endParaRPr>
            </a:p>
            <a:p>
              <a:pPr marL="609585" indent="-507987" defTabSz="1219170">
                <a:lnSpc>
                  <a:spcPts val="2200"/>
                </a:lnSpc>
                <a:buSzPct val="25000"/>
              </a:pPr>
              <a:r>
                <a:rPr lang="en-US" altLang="zh-TW" sz="1600" b="1" kern="0">
                  <a:solidFill>
                    <a:srgbClr val="000000"/>
                  </a:solidFill>
                  <a:cs typeface="+mn-ea"/>
                  <a:sym typeface="+mn-lt"/>
                </a:rPr>
                <a:t>ANSI/EIA-RS-310-D </a:t>
              </a:r>
            </a:p>
            <a:p>
              <a:pPr marL="609585" indent="-507987" defTabSz="1219170">
                <a:lnSpc>
                  <a:spcPts val="2200"/>
                </a:lnSpc>
                <a:buSzPct val="25000"/>
              </a:pPr>
              <a:r>
                <a:rPr lang="zh-TW" altLang="en-US" sz="1600" b="1" kern="0">
                  <a:solidFill>
                    <a:srgbClr val="000000"/>
                  </a:solidFill>
                  <a:cs typeface="+mn-ea"/>
                  <a:sym typeface="+mn-lt"/>
                </a:rPr>
                <a:t>標準 </a:t>
              </a:r>
              <a:r>
                <a:rPr lang="en-US" altLang="zh-TW" sz="1600" b="1" kern="0">
                  <a:solidFill>
                    <a:srgbClr val="303F97"/>
                  </a:solidFill>
                  <a:cs typeface="+mn-ea"/>
                  <a:sym typeface="+mn-lt"/>
                </a:rPr>
                <a:t>19</a:t>
              </a:r>
              <a:r>
                <a:rPr lang="zh-TW" altLang="en-US" sz="1600" b="1" kern="0">
                  <a:solidFill>
                    <a:srgbClr val="000000"/>
                  </a:solidFill>
                  <a:cs typeface="+mn-ea"/>
                  <a:sym typeface="+mn-lt"/>
                </a:rPr>
                <a:t> 吋機櫃</a:t>
              </a:r>
            </a:p>
          </p:txBody>
        </p:sp>
      </p:grpSp>
      <p:pic>
        <p:nvPicPr>
          <p:cNvPr id="9" name="Picture 6">
            <a:extLst>
              <a:ext uri="{FF2B5EF4-FFF2-40B4-BE49-F238E27FC236}">
                <a16:creationId xmlns:a16="http://schemas.microsoft.com/office/drawing/2014/main" id="{3D329442-6B73-4EBC-82FE-E6B2CA4BDB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970" y="5938490"/>
            <a:ext cx="3342732" cy="84878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E76BD41-9925-402E-BBAF-25FF7BD8F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4500" kern="0">
                <a:latin typeface="+mn-lt"/>
                <a:ea typeface="+mn-ea"/>
                <a:cs typeface="+mn-ea"/>
                <a:sym typeface="+mn-lt"/>
              </a:rPr>
              <a:t>可靈活部署的 </a:t>
            </a:r>
            <a:r>
              <a:rPr lang="en-US" altLang="zh-TW" sz="4500" kern="0">
                <a:latin typeface="+mn-lt"/>
                <a:ea typeface="+mn-ea"/>
                <a:cs typeface="+mn-ea"/>
                <a:sym typeface="+mn-lt"/>
              </a:rPr>
              <a:t>TS-x64eU</a:t>
            </a:r>
            <a:r>
              <a:rPr lang="zh-TW" altLang="en-US" sz="4500" kern="0">
                <a:latin typeface="+mn-lt"/>
                <a:ea typeface="+mn-ea"/>
                <a:cs typeface="+mn-ea"/>
                <a:sym typeface="+mn-lt"/>
              </a:rPr>
              <a:t> 短機箱設計</a:t>
            </a:r>
            <a:endParaRPr lang="zh-TW" altLang="en-US" sz="450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7EA109F7-1695-4231-B3E4-0E66D07029B1}"/>
              </a:ext>
            </a:extLst>
          </p:cNvPr>
          <p:cNvGrpSpPr/>
          <p:nvPr/>
        </p:nvGrpSpPr>
        <p:grpSpPr>
          <a:xfrm>
            <a:off x="1076707" y="2834038"/>
            <a:ext cx="4958721" cy="1042035"/>
            <a:chOff x="1642977" y="2726658"/>
            <a:chExt cx="6879658" cy="1445704"/>
          </a:xfrm>
        </p:grpSpPr>
        <p:pic>
          <p:nvPicPr>
            <p:cNvPr id="47" name="圖片 46">
              <a:extLst>
                <a:ext uri="{FF2B5EF4-FFF2-40B4-BE49-F238E27FC236}">
                  <a16:creationId xmlns:a16="http://schemas.microsoft.com/office/drawing/2014/main" id="{07E21389-77E2-49D0-80A5-284F0383E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2977" y="3336037"/>
              <a:ext cx="6705475" cy="725035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45C5241B-B120-4DBF-8D28-F0321E1EFB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476" b="31765"/>
            <a:stretch/>
          </p:blipFill>
          <p:spPr>
            <a:xfrm>
              <a:off x="1871449" y="2726658"/>
              <a:ext cx="6651186" cy="1445704"/>
            </a:xfrm>
            <a:prstGeom prst="rect">
              <a:avLst/>
            </a:prstGeom>
          </p:spPr>
        </p:pic>
        <p:pic>
          <p:nvPicPr>
            <p:cNvPr id="16" name="圖形 15">
              <a:extLst>
                <a:ext uri="{FF2B5EF4-FFF2-40B4-BE49-F238E27FC236}">
                  <a16:creationId xmlns:a16="http://schemas.microsoft.com/office/drawing/2014/main" id="{E6563BC2-57D1-420D-8846-883897466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642977" y="2762057"/>
              <a:ext cx="6353174" cy="1304926"/>
            </a:xfrm>
            <a:prstGeom prst="rect">
              <a:avLst/>
            </a:prstGeom>
          </p:spPr>
        </p:pic>
      </p:grpSp>
      <p:sp>
        <p:nvSpPr>
          <p:cNvPr id="44" name="標題 1">
            <a:extLst>
              <a:ext uri="{FF2B5EF4-FFF2-40B4-BE49-F238E27FC236}">
                <a16:creationId xmlns:a16="http://schemas.microsoft.com/office/drawing/2014/main" id="{59BF511F-9CFB-4F9A-AEB4-BED5809A3552}"/>
              </a:ext>
            </a:extLst>
          </p:cNvPr>
          <p:cNvSpPr txBox="1">
            <a:spLocks/>
          </p:cNvSpPr>
          <p:nvPr/>
        </p:nvSpPr>
        <p:spPr>
          <a:xfrm>
            <a:off x="20985" y="1432648"/>
            <a:ext cx="12192000" cy="1378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marL="360000">
              <a:spcBef>
                <a:spcPts val="0"/>
              </a:spcBef>
            </a:pPr>
            <a:r>
              <a:rPr lang="zh-TW" altLang="en-US" sz="3200" dirty="0">
                <a:solidFill>
                  <a:srgbClr val="142440"/>
                </a:solidFill>
                <a:latin typeface="+mn-lt"/>
                <a:ea typeface="+mn-ea"/>
                <a:cs typeface="+mn-ea"/>
                <a:sym typeface="+mn-lt"/>
              </a:rPr>
              <a:t>僅</a:t>
            </a:r>
            <a:r>
              <a:rPr lang="en-US" altLang="zh-TW" sz="5000" dirty="0">
                <a:solidFill>
                  <a:srgbClr val="000090"/>
                </a:solidFill>
                <a:latin typeface="+mn-lt"/>
                <a:ea typeface="+mn-ea"/>
                <a:cs typeface="+mn-ea"/>
                <a:sym typeface="+mn-lt"/>
              </a:rPr>
              <a:t>12</a:t>
            </a:r>
            <a:r>
              <a:rPr lang="zh-TW" altLang="en-US" sz="3200" dirty="0">
                <a:solidFill>
                  <a:srgbClr val="142440"/>
                </a:solidFill>
                <a:latin typeface="+mn-lt"/>
                <a:ea typeface="+mn-ea"/>
                <a:cs typeface="+mn-ea"/>
                <a:sym typeface="+mn-lt"/>
              </a:rPr>
              <a:t>吋深，深度</a:t>
            </a:r>
            <a:r>
              <a:rPr lang="zh-TW" altLang="en-US" sz="5000" dirty="0">
                <a:solidFill>
                  <a:srgbClr val="000090"/>
                </a:solidFill>
                <a:latin typeface="+mn-lt"/>
                <a:ea typeface="+mn-ea"/>
                <a:cs typeface="+mn-ea"/>
                <a:sym typeface="+mn-lt"/>
              </a:rPr>
              <a:t>縮減</a:t>
            </a:r>
            <a:r>
              <a:rPr lang="en-US" altLang="zh-TW" sz="5000" dirty="0">
                <a:solidFill>
                  <a:srgbClr val="000090"/>
                </a:solidFill>
                <a:latin typeface="+mn-lt"/>
                <a:ea typeface="+mn-ea"/>
                <a:cs typeface="+mn-ea"/>
                <a:sym typeface="+mn-lt"/>
              </a:rPr>
              <a:t>40%</a:t>
            </a:r>
            <a:endParaRPr lang="zh-TW" altLang="en-US" sz="5000" dirty="0">
              <a:solidFill>
                <a:srgbClr val="00009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34A7137-5D11-46B5-808D-ADA2509362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611" y="2558438"/>
            <a:ext cx="4775346" cy="1700554"/>
          </a:xfrm>
          <a:prstGeom prst="rect">
            <a:avLst/>
          </a:prstGeom>
        </p:spPr>
      </p:pic>
      <p:sp>
        <p:nvSpPr>
          <p:cNvPr id="50" name="矩形 49">
            <a:extLst>
              <a:ext uri="{FF2B5EF4-FFF2-40B4-BE49-F238E27FC236}">
                <a16:creationId xmlns:a16="http://schemas.microsoft.com/office/drawing/2014/main" id="{6361A3EA-9433-47BE-BB20-CEC60175B247}"/>
              </a:ext>
            </a:extLst>
          </p:cNvPr>
          <p:cNvSpPr/>
          <p:nvPr/>
        </p:nvSpPr>
        <p:spPr>
          <a:xfrm>
            <a:off x="2485661" y="3791647"/>
            <a:ext cx="24074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350">
                <a:cs typeface="+mn-ea"/>
                <a:sym typeface="+mn-lt"/>
              </a:rPr>
              <a:t>TS-464eU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7FCE56C2-BEF0-4783-8B38-CE3FF19D1B8E}"/>
              </a:ext>
            </a:extLst>
          </p:cNvPr>
          <p:cNvSpPr/>
          <p:nvPr/>
        </p:nvSpPr>
        <p:spPr>
          <a:xfrm>
            <a:off x="7881831" y="4132608"/>
            <a:ext cx="22929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350">
                <a:cs typeface="+mn-ea"/>
                <a:sym typeface="+mn-lt"/>
              </a:rPr>
              <a:t>TS-864eU / TS-864eU-RP</a:t>
            </a: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7B541A97-6A99-423F-A3F3-782A7EA309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9349" y="2679844"/>
            <a:ext cx="4592972" cy="1434874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1CD6304A-C239-4CE2-A8DF-0358DE94E6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3419" y="5612671"/>
            <a:ext cx="3358574" cy="286690"/>
          </a:xfrm>
          <a:prstGeom prst="rect">
            <a:avLst/>
          </a:prstGeom>
        </p:spPr>
      </p:pic>
      <p:graphicFrame>
        <p:nvGraphicFramePr>
          <p:cNvPr id="17" name="物件 16">
            <a:extLst>
              <a:ext uri="{FF2B5EF4-FFF2-40B4-BE49-F238E27FC236}">
                <a16:creationId xmlns:a16="http://schemas.microsoft.com/office/drawing/2014/main" id="{6D668FB8-F1F1-4200-8877-A8CA6267E6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24690" y="5429187"/>
          <a:ext cx="3136033" cy="338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r:id="rId13" imgW="18370080" imgH="1983960" progId="">
                  <p:embed/>
                </p:oleObj>
              </mc:Choice>
              <mc:Fallback>
                <p:oleObj r:id="rId13" imgW="18370080" imgH="1983960" progId="">
                  <p:embed/>
                  <p:pic>
                    <p:nvPicPr>
                      <p:cNvPr id="17" name="物件 16">
                        <a:extLst>
                          <a:ext uri="{FF2B5EF4-FFF2-40B4-BE49-F238E27FC236}">
                            <a16:creationId xmlns:a16="http://schemas.microsoft.com/office/drawing/2014/main" id="{6D668FB8-F1F1-4200-8877-A8CA6267E6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324690" y="5429187"/>
                        <a:ext cx="3136033" cy="3381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矩形 17">
            <a:extLst>
              <a:ext uri="{FF2B5EF4-FFF2-40B4-BE49-F238E27FC236}">
                <a16:creationId xmlns:a16="http://schemas.microsoft.com/office/drawing/2014/main" id="{858DE991-C006-47C4-BF70-667C6EB11831}"/>
              </a:ext>
            </a:extLst>
          </p:cNvPr>
          <p:cNvSpPr/>
          <p:nvPr/>
        </p:nvSpPr>
        <p:spPr>
          <a:xfrm>
            <a:off x="5313797" y="5446646"/>
            <a:ext cx="3136824" cy="314577"/>
          </a:xfrm>
          <a:prstGeom prst="rect">
            <a:avLst/>
          </a:prstGeom>
          <a:noFill/>
          <a:ln w="25400" cap="rnd">
            <a:solidFill>
              <a:schemeClr val="bg2">
                <a:lumMod val="50000"/>
                <a:alpha val="63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65C1FB74-E8EE-4E27-9B02-FD6A9309C57B}"/>
              </a:ext>
            </a:extLst>
          </p:cNvPr>
          <p:cNvCxnSpPr>
            <a:cxnSpLocks/>
          </p:cNvCxnSpPr>
          <p:nvPr/>
        </p:nvCxnSpPr>
        <p:spPr>
          <a:xfrm>
            <a:off x="5308370" y="5433556"/>
            <a:ext cx="0" cy="338103"/>
          </a:xfrm>
          <a:prstGeom prst="line">
            <a:avLst/>
          </a:prstGeom>
          <a:ln w="38100" cap="rnd">
            <a:solidFill>
              <a:srgbClr val="0FBAE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5023908C-5BAC-409C-A4A5-63C7502D177A}"/>
              </a:ext>
            </a:extLst>
          </p:cNvPr>
          <p:cNvCxnSpPr>
            <a:cxnSpLocks/>
          </p:cNvCxnSpPr>
          <p:nvPr/>
        </p:nvCxnSpPr>
        <p:spPr>
          <a:xfrm>
            <a:off x="8460723" y="5423118"/>
            <a:ext cx="0" cy="338103"/>
          </a:xfrm>
          <a:prstGeom prst="line">
            <a:avLst/>
          </a:prstGeom>
          <a:ln w="38100" cap="rnd">
            <a:solidFill>
              <a:srgbClr val="0FBAE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D0B0BC9B-8A7D-40F0-9750-B75A74D936FA}"/>
              </a:ext>
            </a:extLst>
          </p:cNvPr>
          <p:cNvCxnSpPr>
            <a:cxnSpLocks/>
            <a:endCxn id="18" idx="3"/>
          </p:cNvCxnSpPr>
          <p:nvPr/>
        </p:nvCxnSpPr>
        <p:spPr>
          <a:xfrm>
            <a:off x="5324690" y="5590504"/>
            <a:ext cx="3125930" cy="13429"/>
          </a:xfrm>
          <a:prstGeom prst="straightConnector1">
            <a:avLst/>
          </a:prstGeom>
          <a:ln w="38100" cap="rnd">
            <a:solidFill>
              <a:srgbClr val="0FBAEF"/>
            </a:solidFill>
            <a:round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59CBAEF5-568B-4E3A-AEE1-346E5B05BCDA}"/>
              </a:ext>
            </a:extLst>
          </p:cNvPr>
          <p:cNvGrpSpPr/>
          <p:nvPr/>
        </p:nvGrpSpPr>
        <p:grpSpPr>
          <a:xfrm>
            <a:off x="6275450" y="5130328"/>
            <a:ext cx="2175170" cy="133762"/>
            <a:chOff x="7815926" y="4565496"/>
            <a:chExt cx="3619500" cy="439172"/>
          </a:xfrm>
        </p:grpSpPr>
        <p:cxnSp>
          <p:nvCxnSpPr>
            <p:cNvPr id="32" name="直線接點 31">
              <a:extLst>
                <a:ext uri="{FF2B5EF4-FFF2-40B4-BE49-F238E27FC236}">
                  <a16:creationId xmlns:a16="http://schemas.microsoft.com/office/drawing/2014/main" id="{E3B216F3-D786-41EC-BB5E-CF51DC7035AA}"/>
                </a:ext>
              </a:extLst>
            </p:cNvPr>
            <p:cNvCxnSpPr>
              <a:cxnSpLocks/>
            </p:cNvCxnSpPr>
            <p:nvPr/>
          </p:nvCxnSpPr>
          <p:spPr>
            <a:xfrm>
              <a:off x="7815926" y="4565496"/>
              <a:ext cx="0" cy="439172"/>
            </a:xfrm>
            <a:prstGeom prst="line">
              <a:avLst/>
            </a:prstGeom>
            <a:ln w="38100" cap="rnd">
              <a:solidFill>
                <a:srgbClr val="00E7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接點 33">
              <a:extLst>
                <a:ext uri="{FF2B5EF4-FFF2-40B4-BE49-F238E27FC236}">
                  <a16:creationId xmlns:a16="http://schemas.microsoft.com/office/drawing/2014/main" id="{88C153ED-5D4B-4835-BE68-C0B3D00E1E9E}"/>
                </a:ext>
              </a:extLst>
            </p:cNvPr>
            <p:cNvCxnSpPr>
              <a:cxnSpLocks/>
            </p:cNvCxnSpPr>
            <p:nvPr/>
          </p:nvCxnSpPr>
          <p:spPr>
            <a:xfrm>
              <a:off x="11435426" y="4565496"/>
              <a:ext cx="0" cy="439172"/>
            </a:xfrm>
            <a:prstGeom prst="line">
              <a:avLst/>
            </a:prstGeom>
            <a:ln w="38100" cap="rnd">
              <a:solidFill>
                <a:srgbClr val="00E7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直線單箭頭接點 39">
            <a:extLst>
              <a:ext uri="{FF2B5EF4-FFF2-40B4-BE49-F238E27FC236}">
                <a16:creationId xmlns:a16="http://schemas.microsoft.com/office/drawing/2014/main" id="{9AD5795F-1831-4550-85F3-F8A89318EA06}"/>
              </a:ext>
            </a:extLst>
          </p:cNvPr>
          <p:cNvCxnSpPr>
            <a:cxnSpLocks/>
          </p:cNvCxnSpPr>
          <p:nvPr/>
        </p:nvCxnSpPr>
        <p:spPr>
          <a:xfrm>
            <a:off x="6267818" y="5201927"/>
            <a:ext cx="2185271" cy="9388"/>
          </a:xfrm>
          <a:prstGeom prst="straightConnector1">
            <a:avLst/>
          </a:prstGeom>
          <a:ln w="38100" cap="rnd">
            <a:solidFill>
              <a:srgbClr val="00E7FF"/>
            </a:solidFill>
            <a:round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C401D165-2381-4A6F-8214-9CFDA980828C}"/>
              </a:ext>
            </a:extLst>
          </p:cNvPr>
          <p:cNvSpPr/>
          <p:nvPr/>
        </p:nvSpPr>
        <p:spPr>
          <a:xfrm>
            <a:off x="6654478" y="5025765"/>
            <a:ext cx="1411952" cy="287475"/>
          </a:xfrm>
          <a:prstGeom prst="roundRect">
            <a:avLst>
              <a:gd name="adj" fmla="val 14249"/>
            </a:avLst>
          </a:prstGeom>
          <a:gradFill>
            <a:gsLst>
              <a:gs pos="100000">
                <a:srgbClr val="00E7FF"/>
              </a:gs>
              <a:gs pos="0">
                <a:srgbClr val="3E9DD7"/>
              </a:gs>
              <a:gs pos="71000">
                <a:srgbClr val="5AC4F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BBC99A7E-98F7-4FD5-B279-03A4852649ED}"/>
              </a:ext>
            </a:extLst>
          </p:cNvPr>
          <p:cNvSpPr txBox="1"/>
          <p:nvPr/>
        </p:nvSpPr>
        <p:spPr>
          <a:xfrm>
            <a:off x="6588673" y="4984089"/>
            <a:ext cx="157742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/>
            <a:r>
              <a:rPr lang="en-US" altLang="zh-TW" sz="1700" kern="0">
                <a:solidFill>
                  <a:srgbClr val="FFFFFF"/>
                </a:solidFill>
                <a:cs typeface="+mn-ea"/>
                <a:sym typeface="+mn-lt"/>
              </a:rPr>
              <a:t> 295 mm</a:t>
            </a:r>
            <a:endParaRPr lang="zh-TW" altLang="en-US" sz="1700" kern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31ED62C0-180C-4ABC-BD89-13E46397CC83}"/>
              </a:ext>
            </a:extLst>
          </p:cNvPr>
          <p:cNvSpPr txBox="1"/>
          <p:nvPr/>
        </p:nvSpPr>
        <p:spPr>
          <a:xfrm>
            <a:off x="5311112" y="5867354"/>
            <a:ext cx="3136824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/>
            <a:r>
              <a:rPr lang="en-US" altLang="zh-TW" sz="1700" kern="0">
                <a:solidFill>
                  <a:srgbClr val="0C98C4"/>
                </a:solidFill>
                <a:cs typeface="+mn-ea"/>
                <a:sym typeface="+mn-lt"/>
              </a:rPr>
              <a:t>499mm</a:t>
            </a:r>
            <a:endParaRPr lang="zh-TW" altLang="en-US" sz="1700" kern="0">
              <a:solidFill>
                <a:srgbClr val="0C98C4"/>
              </a:solidFill>
              <a:cs typeface="+mn-ea"/>
              <a:sym typeface="+mn-lt"/>
            </a:endParaRPr>
          </a:p>
        </p:txBody>
      </p:sp>
      <p:pic>
        <p:nvPicPr>
          <p:cNvPr id="41" name="圖片 40">
            <a:extLst>
              <a:ext uri="{FF2B5EF4-FFF2-40B4-BE49-F238E27FC236}">
                <a16:creationId xmlns:a16="http://schemas.microsoft.com/office/drawing/2014/main" id="{9B7EA9DB-27F3-44BE-94FE-4B401036E4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1798" y="5799701"/>
            <a:ext cx="3358574" cy="286690"/>
          </a:xfrm>
          <a:prstGeom prst="rect">
            <a:avLst/>
          </a:prstGeom>
        </p:spPr>
      </p:pic>
      <p:graphicFrame>
        <p:nvGraphicFramePr>
          <p:cNvPr id="46" name="物件 45">
            <a:extLst>
              <a:ext uri="{FF2B5EF4-FFF2-40B4-BE49-F238E27FC236}">
                <a16:creationId xmlns:a16="http://schemas.microsoft.com/office/drawing/2014/main" id="{F20E45F7-4DE2-46AC-B743-42B3E6748E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773069" y="5290326"/>
          <a:ext cx="3136033" cy="6616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r:id="rId13" imgW="18370080" imgH="1983960" progId="">
                  <p:embed/>
                </p:oleObj>
              </mc:Choice>
              <mc:Fallback>
                <p:oleObj r:id="rId13" imgW="18370080" imgH="1983960" progId="">
                  <p:embed/>
                  <p:pic>
                    <p:nvPicPr>
                      <p:cNvPr id="46" name="物件 45">
                        <a:extLst>
                          <a:ext uri="{FF2B5EF4-FFF2-40B4-BE49-F238E27FC236}">
                            <a16:creationId xmlns:a16="http://schemas.microsoft.com/office/drawing/2014/main" id="{F20E45F7-4DE2-46AC-B743-42B3E6748E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773069" y="5290326"/>
                        <a:ext cx="3136033" cy="6616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矩形 48">
            <a:extLst>
              <a:ext uri="{FF2B5EF4-FFF2-40B4-BE49-F238E27FC236}">
                <a16:creationId xmlns:a16="http://schemas.microsoft.com/office/drawing/2014/main" id="{E668DC7C-DCF3-4CB3-B40A-9385950D92B2}"/>
              </a:ext>
            </a:extLst>
          </p:cNvPr>
          <p:cNvSpPr/>
          <p:nvPr/>
        </p:nvSpPr>
        <p:spPr>
          <a:xfrm>
            <a:off x="8762176" y="5286802"/>
            <a:ext cx="3136824" cy="668753"/>
          </a:xfrm>
          <a:prstGeom prst="rect">
            <a:avLst/>
          </a:prstGeom>
          <a:noFill/>
          <a:ln w="25400" cap="rnd">
            <a:solidFill>
              <a:schemeClr val="bg2">
                <a:lumMod val="50000"/>
                <a:alpha val="63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cxnSp>
        <p:nvCxnSpPr>
          <p:cNvPr id="52" name="直線接點 51">
            <a:extLst>
              <a:ext uri="{FF2B5EF4-FFF2-40B4-BE49-F238E27FC236}">
                <a16:creationId xmlns:a16="http://schemas.microsoft.com/office/drawing/2014/main" id="{E54EC6C7-6BFD-454B-85BF-184B5BF45FAE}"/>
              </a:ext>
            </a:extLst>
          </p:cNvPr>
          <p:cNvCxnSpPr>
            <a:cxnSpLocks/>
          </p:cNvCxnSpPr>
          <p:nvPr/>
        </p:nvCxnSpPr>
        <p:spPr>
          <a:xfrm>
            <a:off x="8762176" y="5439558"/>
            <a:ext cx="0" cy="338103"/>
          </a:xfrm>
          <a:prstGeom prst="line">
            <a:avLst/>
          </a:prstGeom>
          <a:ln w="38100" cap="rnd">
            <a:solidFill>
              <a:srgbClr val="0FBAE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接點 52">
            <a:extLst>
              <a:ext uri="{FF2B5EF4-FFF2-40B4-BE49-F238E27FC236}">
                <a16:creationId xmlns:a16="http://schemas.microsoft.com/office/drawing/2014/main" id="{6543E368-FDCF-461A-8939-93CB70244CCB}"/>
              </a:ext>
            </a:extLst>
          </p:cNvPr>
          <p:cNvCxnSpPr>
            <a:cxnSpLocks/>
          </p:cNvCxnSpPr>
          <p:nvPr/>
        </p:nvCxnSpPr>
        <p:spPr>
          <a:xfrm>
            <a:off x="11909102" y="5429119"/>
            <a:ext cx="0" cy="338103"/>
          </a:xfrm>
          <a:prstGeom prst="line">
            <a:avLst/>
          </a:prstGeom>
          <a:ln w="38100" cap="rnd">
            <a:solidFill>
              <a:srgbClr val="0FBAE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5707EC9B-57A9-4B1E-A3D7-F889160E2DD8}"/>
              </a:ext>
            </a:extLst>
          </p:cNvPr>
          <p:cNvGrpSpPr/>
          <p:nvPr/>
        </p:nvGrpSpPr>
        <p:grpSpPr>
          <a:xfrm>
            <a:off x="9723830" y="4985687"/>
            <a:ext cx="2175170" cy="133762"/>
            <a:chOff x="7815926" y="4565496"/>
            <a:chExt cx="3619500" cy="439172"/>
          </a:xfrm>
        </p:grpSpPr>
        <p:cxnSp>
          <p:nvCxnSpPr>
            <p:cNvPr id="56" name="直線接點 55">
              <a:extLst>
                <a:ext uri="{FF2B5EF4-FFF2-40B4-BE49-F238E27FC236}">
                  <a16:creationId xmlns:a16="http://schemas.microsoft.com/office/drawing/2014/main" id="{C9BE252B-C627-4954-A246-B961D5A2825A}"/>
                </a:ext>
              </a:extLst>
            </p:cNvPr>
            <p:cNvCxnSpPr>
              <a:cxnSpLocks/>
            </p:cNvCxnSpPr>
            <p:nvPr/>
          </p:nvCxnSpPr>
          <p:spPr>
            <a:xfrm>
              <a:off x="7815926" y="4565496"/>
              <a:ext cx="0" cy="439172"/>
            </a:xfrm>
            <a:prstGeom prst="line">
              <a:avLst/>
            </a:prstGeom>
            <a:ln w="38100" cap="rnd">
              <a:solidFill>
                <a:srgbClr val="00E7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接點 56">
              <a:extLst>
                <a:ext uri="{FF2B5EF4-FFF2-40B4-BE49-F238E27FC236}">
                  <a16:creationId xmlns:a16="http://schemas.microsoft.com/office/drawing/2014/main" id="{34C4A46C-E835-4BBA-AFF3-31CAE09FB608}"/>
                </a:ext>
              </a:extLst>
            </p:cNvPr>
            <p:cNvCxnSpPr>
              <a:cxnSpLocks/>
            </p:cNvCxnSpPr>
            <p:nvPr/>
          </p:nvCxnSpPr>
          <p:spPr>
            <a:xfrm>
              <a:off x="11435426" y="4565496"/>
              <a:ext cx="0" cy="439172"/>
            </a:xfrm>
            <a:prstGeom prst="line">
              <a:avLst/>
            </a:prstGeom>
            <a:ln w="38100" cap="rnd">
              <a:solidFill>
                <a:srgbClr val="00E7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8" name="直線單箭頭接點 57">
            <a:extLst>
              <a:ext uri="{FF2B5EF4-FFF2-40B4-BE49-F238E27FC236}">
                <a16:creationId xmlns:a16="http://schemas.microsoft.com/office/drawing/2014/main" id="{30D87A29-CBFB-4012-9E87-6E2AC178EBBC}"/>
              </a:ext>
            </a:extLst>
          </p:cNvPr>
          <p:cNvCxnSpPr>
            <a:cxnSpLocks/>
          </p:cNvCxnSpPr>
          <p:nvPr/>
        </p:nvCxnSpPr>
        <p:spPr>
          <a:xfrm>
            <a:off x="9716197" y="5057285"/>
            <a:ext cx="2185271" cy="9388"/>
          </a:xfrm>
          <a:prstGeom prst="straightConnector1">
            <a:avLst/>
          </a:prstGeom>
          <a:ln w="38100" cap="rnd">
            <a:solidFill>
              <a:srgbClr val="00E7FF"/>
            </a:solidFill>
            <a:round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矩形: 圓角 58">
            <a:extLst>
              <a:ext uri="{FF2B5EF4-FFF2-40B4-BE49-F238E27FC236}">
                <a16:creationId xmlns:a16="http://schemas.microsoft.com/office/drawing/2014/main" id="{55DCD27D-D8F7-45AF-B210-9B396D1290C9}"/>
              </a:ext>
            </a:extLst>
          </p:cNvPr>
          <p:cNvSpPr/>
          <p:nvPr/>
        </p:nvSpPr>
        <p:spPr>
          <a:xfrm>
            <a:off x="10102857" y="4881124"/>
            <a:ext cx="1411952" cy="287475"/>
          </a:xfrm>
          <a:prstGeom prst="roundRect">
            <a:avLst>
              <a:gd name="adj" fmla="val 14249"/>
            </a:avLst>
          </a:prstGeom>
          <a:gradFill>
            <a:gsLst>
              <a:gs pos="100000">
                <a:srgbClr val="00E7FF"/>
              </a:gs>
              <a:gs pos="0">
                <a:srgbClr val="3E9DD7"/>
              </a:gs>
              <a:gs pos="71000">
                <a:srgbClr val="5AC4F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2B42CD56-92FB-4C13-9A8A-4B5633501902}"/>
              </a:ext>
            </a:extLst>
          </p:cNvPr>
          <p:cNvSpPr txBox="1"/>
          <p:nvPr/>
        </p:nvSpPr>
        <p:spPr>
          <a:xfrm>
            <a:off x="10020118" y="4847915"/>
            <a:ext cx="157742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/>
            <a:r>
              <a:rPr lang="en-US" altLang="zh-TW" sz="1700" kern="0">
                <a:solidFill>
                  <a:srgbClr val="FFFFFF"/>
                </a:solidFill>
                <a:cs typeface="+mn-ea"/>
                <a:sym typeface="+mn-lt"/>
              </a:rPr>
              <a:t> 295 mm</a:t>
            </a:r>
            <a:endParaRPr lang="zh-TW" altLang="en-US" sz="1700" kern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21D8F433-B88A-4F17-A88F-4D0F645C6262}"/>
              </a:ext>
            </a:extLst>
          </p:cNvPr>
          <p:cNvSpPr txBox="1"/>
          <p:nvPr/>
        </p:nvSpPr>
        <p:spPr>
          <a:xfrm>
            <a:off x="8791921" y="6039790"/>
            <a:ext cx="3136824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/>
            <a:r>
              <a:rPr lang="en-US" altLang="zh-TW" sz="1700" kern="0">
                <a:solidFill>
                  <a:srgbClr val="0C98C4"/>
                </a:solidFill>
                <a:cs typeface="+mn-ea"/>
                <a:sym typeface="+mn-lt"/>
              </a:rPr>
              <a:t>499mm</a:t>
            </a:r>
            <a:endParaRPr lang="zh-TW" altLang="en-US" sz="1700" kern="0">
              <a:solidFill>
                <a:srgbClr val="0C98C4"/>
              </a:solidFill>
              <a:cs typeface="+mn-ea"/>
              <a:sym typeface="+mn-lt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63410B2F-214A-4193-8513-3F130780625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4" t="23469" b="25637"/>
          <a:stretch/>
        </p:blipFill>
        <p:spPr>
          <a:xfrm>
            <a:off x="9567332" y="5195651"/>
            <a:ext cx="2463931" cy="830855"/>
          </a:xfrm>
          <a:prstGeom prst="rect">
            <a:avLst/>
          </a:prstGeom>
        </p:spPr>
      </p:pic>
      <p:cxnSp>
        <p:nvCxnSpPr>
          <p:cNvPr id="54" name="直線單箭頭接點 53">
            <a:extLst>
              <a:ext uri="{FF2B5EF4-FFF2-40B4-BE49-F238E27FC236}">
                <a16:creationId xmlns:a16="http://schemas.microsoft.com/office/drawing/2014/main" id="{32E94F64-C707-4F33-A496-1BAABF052F3C}"/>
              </a:ext>
            </a:extLst>
          </p:cNvPr>
          <p:cNvCxnSpPr>
            <a:cxnSpLocks/>
            <a:endCxn id="49" idx="3"/>
          </p:cNvCxnSpPr>
          <p:nvPr/>
        </p:nvCxnSpPr>
        <p:spPr>
          <a:xfrm>
            <a:off x="8773069" y="5596506"/>
            <a:ext cx="3125931" cy="24673"/>
          </a:xfrm>
          <a:prstGeom prst="straightConnector1">
            <a:avLst/>
          </a:prstGeom>
          <a:ln w="38100" cap="rnd">
            <a:solidFill>
              <a:srgbClr val="0FBAEF"/>
            </a:solidFill>
            <a:round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矩形 61">
            <a:extLst>
              <a:ext uri="{FF2B5EF4-FFF2-40B4-BE49-F238E27FC236}">
                <a16:creationId xmlns:a16="http://schemas.microsoft.com/office/drawing/2014/main" id="{FC3D2BBE-736E-4329-BD22-B92EE4A68325}"/>
              </a:ext>
            </a:extLst>
          </p:cNvPr>
          <p:cNvSpPr/>
          <p:nvPr/>
        </p:nvSpPr>
        <p:spPr>
          <a:xfrm>
            <a:off x="7587224" y="5865863"/>
            <a:ext cx="144106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350">
                <a:cs typeface="+mn-ea"/>
                <a:sym typeface="+mn-lt"/>
              </a:rPr>
              <a:t>TS-464eU</a:t>
            </a: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899B6A9C-AB92-4CAC-A160-3C6ED4592BB0}"/>
              </a:ext>
            </a:extLst>
          </p:cNvPr>
          <p:cNvSpPr/>
          <p:nvPr/>
        </p:nvSpPr>
        <p:spPr>
          <a:xfrm>
            <a:off x="10882742" y="6015904"/>
            <a:ext cx="126413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350">
                <a:cs typeface="+mn-ea"/>
                <a:sym typeface="+mn-lt"/>
              </a:rPr>
              <a:t>TS-864eU / TS-864eU-RP</a:t>
            </a:r>
          </a:p>
        </p:txBody>
      </p:sp>
      <p:cxnSp>
        <p:nvCxnSpPr>
          <p:cNvPr id="64" name="直線接點 63">
            <a:extLst>
              <a:ext uri="{FF2B5EF4-FFF2-40B4-BE49-F238E27FC236}">
                <a16:creationId xmlns:a16="http://schemas.microsoft.com/office/drawing/2014/main" id="{4F896B26-D806-49EC-96B9-24FB44806D56}"/>
              </a:ext>
            </a:extLst>
          </p:cNvPr>
          <p:cNvCxnSpPr>
            <a:cxnSpLocks/>
          </p:cNvCxnSpPr>
          <p:nvPr/>
        </p:nvCxnSpPr>
        <p:spPr>
          <a:xfrm>
            <a:off x="11931268" y="5447518"/>
            <a:ext cx="0" cy="338103"/>
          </a:xfrm>
          <a:prstGeom prst="line">
            <a:avLst/>
          </a:prstGeom>
          <a:ln w="38100" cap="rnd">
            <a:solidFill>
              <a:srgbClr val="0FBAE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5016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片 26">
            <a:extLst>
              <a:ext uri="{FF2B5EF4-FFF2-40B4-BE49-F238E27FC236}">
                <a16:creationId xmlns:a16="http://schemas.microsoft.com/office/drawing/2014/main" id="{DCFA17C8-60C4-4B89-AADA-C17D3A4055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809549" y="6082708"/>
            <a:ext cx="4360246" cy="696654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24" b="30258"/>
          <a:stretch/>
        </p:blipFill>
        <p:spPr>
          <a:xfrm>
            <a:off x="6079820" y="4472324"/>
            <a:ext cx="5775842" cy="1293210"/>
          </a:xfrm>
          <a:prstGeom prst="rect">
            <a:avLst/>
          </a:prstGeom>
        </p:spPr>
      </p:pic>
      <p:pic>
        <p:nvPicPr>
          <p:cNvPr id="9" name="圖片 8" descr="一張含有 相片, 鵰, 街道, 標誌 的圖片&#10;&#10;自動產生的描述">
            <a:extLst>
              <a:ext uri="{FF2B5EF4-FFF2-40B4-BE49-F238E27FC236}">
                <a16:creationId xmlns:a16="http://schemas.microsoft.com/office/drawing/2014/main" id="{CE29B821-3D58-464E-83E6-10CC3644EC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671" y="3732730"/>
            <a:ext cx="2287345" cy="228988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5821DA8-82F8-F141-A452-240DA0AA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73706"/>
            <a:ext cx="12192000" cy="1378562"/>
          </a:xfrm>
        </p:spPr>
        <p:txBody>
          <a:bodyPr>
            <a:noAutofit/>
          </a:bodyPr>
          <a:lstStyle/>
          <a:p>
            <a:pPr>
              <a:lnSpc>
                <a:spcPts val="5000"/>
              </a:lnSpc>
            </a:pPr>
            <a:r>
              <a:rPr lang="en-US" altLang="zh-TW" err="1">
                <a:latin typeface="+mn-lt"/>
                <a:ea typeface="+mn-ea"/>
                <a:cs typeface="+mn-ea"/>
                <a:sym typeface="+mn-lt"/>
              </a:rPr>
              <a:t>QuMagie</a:t>
            </a:r>
            <a:r>
              <a:rPr lang="en-US" altLang="zh-TW">
                <a:latin typeface="+mn-lt"/>
                <a:ea typeface="+mn-ea"/>
                <a:cs typeface="+mn-ea"/>
                <a:sym typeface="+mn-lt"/>
              </a:rPr>
              <a:t> AI </a:t>
            </a: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自動照片內人物與物件分類，</a:t>
            </a:r>
            <a:br>
              <a:rPr lang="en-US" altLang="zh-TW">
                <a:latin typeface="+mn-lt"/>
                <a:ea typeface="+mn-ea"/>
                <a:cs typeface="+mn-ea"/>
                <a:sym typeface="+mn-lt"/>
              </a:rPr>
            </a:b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大幅縮減員工額外費時介入整理歸類</a:t>
            </a:r>
            <a:endParaRPr 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9" name="矩形: 圓角 8">
            <a:extLst>
              <a:ext uri="{FF2B5EF4-FFF2-40B4-BE49-F238E27FC236}">
                <a16:creationId xmlns:a16="http://schemas.microsoft.com/office/drawing/2014/main" id="{4EA6A9F2-187E-6342-8CAD-100EEE6DE8D2}"/>
              </a:ext>
            </a:extLst>
          </p:cNvPr>
          <p:cNvSpPr/>
          <p:nvPr/>
        </p:nvSpPr>
        <p:spPr>
          <a:xfrm rot="5400000">
            <a:off x="2123506" y="-149911"/>
            <a:ext cx="1200883" cy="5447901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rgbClr val="5487B5"/>
              </a:gs>
              <a:gs pos="100000">
                <a:srgbClr val="3B75AA"/>
              </a:gs>
            </a:gsLst>
            <a:lin ang="0" scaled="0"/>
          </a:gradFill>
          <a:ln>
            <a:noFill/>
          </a:ln>
          <a:effectLst>
            <a:outerShdw blurRad="431800" dist="368300" dir="576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sp>
        <p:nvSpPr>
          <p:cNvPr id="20" name="矩形 9">
            <a:extLst>
              <a:ext uri="{FF2B5EF4-FFF2-40B4-BE49-F238E27FC236}">
                <a16:creationId xmlns:a16="http://schemas.microsoft.com/office/drawing/2014/main" id="{0AE18A20-9360-BC46-BC4C-AEA859D84A33}"/>
              </a:ext>
            </a:extLst>
          </p:cNvPr>
          <p:cNvSpPr/>
          <p:nvPr/>
        </p:nvSpPr>
        <p:spPr>
          <a:xfrm>
            <a:off x="601442" y="2000915"/>
            <a:ext cx="4253269" cy="149181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2800"/>
              </a:lnSpc>
            </a:pPr>
            <a:r>
              <a:rPr lang="zh-TW" altLang="en-US" b="1">
                <a:solidFill>
                  <a:schemeClr val="bg1"/>
                </a:solidFill>
                <a:cs typeface="+mn-ea"/>
                <a:sym typeface="+mn-lt"/>
              </a:rPr>
              <a:t>運用人工智慧辨識照片內容，自動依照內容分類</a:t>
            </a:r>
            <a:r>
              <a:rPr lang="en-US" altLang="zh-TW" b="1"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zh-TW" altLang="en-US" b="1">
                <a:solidFill>
                  <a:schemeClr val="bg1"/>
                </a:solidFill>
                <a:cs typeface="+mn-ea"/>
                <a:sym typeface="+mn-lt"/>
              </a:rPr>
              <a:t>目前已有將近 </a:t>
            </a:r>
            <a:r>
              <a:rPr lang="en-US" altLang="zh-TW" b="1">
                <a:solidFill>
                  <a:schemeClr val="bg1"/>
                </a:solidFill>
                <a:cs typeface="+mn-ea"/>
                <a:sym typeface="+mn-lt"/>
              </a:rPr>
              <a:t>400 </a:t>
            </a:r>
            <a:r>
              <a:rPr lang="zh-TW" altLang="en-US" b="1">
                <a:solidFill>
                  <a:schemeClr val="bg1"/>
                </a:solidFill>
                <a:cs typeface="+mn-ea"/>
                <a:sym typeface="+mn-lt"/>
              </a:rPr>
              <a:t>類不同主題</a:t>
            </a:r>
            <a:r>
              <a:rPr lang="en-US" altLang="zh-TW" b="1">
                <a:solidFill>
                  <a:schemeClr val="bg1"/>
                </a:solidFill>
                <a:cs typeface="+mn-ea"/>
                <a:sym typeface="+mn-lt"/>
              </a:rPr>
              <a:t>:</a:t>
            </a:r>
            <a:r>
              <a:rPr lang="zh-TW" altLang="en-US" b="1">
                <a:solidFill>
                  <a:schemeClr val="bg1"/>
                </a:solidFill>
                <a:cs typeface="+mn-ea"/>
                <a:sym typeface="+mn-lt"/>
              </a:rPr>
              <a:t>依照人物、標籤、日期</a:t>
            </a:r>
            <a:r>
              <a:rPr lang="en-US" altLang="zh-TW" b="1">
                <a:solidFill>
                  <a:schemeClr val="bg1"/>
                </a:solidFill>
                <a:cs typeface="+mn-ea"/>
                <a:sym typeface="+mn-lt"/>
              </a:rPr>
              <a:t>... </a:t>
            </a:r>
            <a:r>
              <a:rPr lang="zh-TW" altLang="en-US" b="1">
                <a:solidFill>
                  <a:schemeClr val="bg1"/>
                </a:solidFill>
                <a:cs typeface="+mn-ea"/>
                <a:sym typeface="+mn-lt"/>
              </a:rPr>
              <a:t>快速搜尋
</a:t>
            </a:r>
            <a:endParaRPr lang="en-US" altLang="zh-CN" b="1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33" name="圖片 14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A747DF22-6CAF-F048-B8CB-B405876DAB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1336" y="2825421"/>
            <a:ext cx="1512029" cy="1512029"/>
          </a:xfrm>
          <a:prstGeom prst="rect">
            <a:avLst/>
          </a:prstGeom>
          <a:effectLst>
            <a:outerShdw blurRad="431800" dist="368300" dir="5760000" algn="tl" rotWithShape="0">
              <a:prstClr val="black">
                <a:alpha val="34000"/>
              </a:prstClr>
            </a:outerShdw>
          </a:effectLst>
        </p:spPr>
      </p:pic>
      <p:pic>
        <p:nvPicPr>
          <p:cNvPr id="7" name="圖片 6" descr="一張含有 螢幕擷取畫面, 相片, 監視器, 螢幕 的圖片&#10;&#10;自動產生的描述">
            <a:extLst>
              <a:ext uri="{FF2B5EF4-FFF2-40B4-BE49-F238E27FC236}">
                <a16:creationId xmlns:a16="http://schemas.microsoft.com/office/drawing/2014/main" id="{0AFCAD37-6167-4A4B-A73E-C008B83B3D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7395" y="4289192"/>
            <a:ext cx="3688923" cy="2180515"/>
          </a:xfrm>
          <a:prstGeom prst="rect">
            <a:avLst/>
          </a:prstGeom>
        </p:spPr>
      </p:pic>
      <p:grpSp>
        <p:nvGrpSpPr>
          <p:cNvPr id="37" name="群組 36">
            <a:extLst>
              <a:ext uri="{FF2B5EF4-FFF2-40B4-BE49-F238E27FC236}">
                <a16:creationId xmlns:a16="http://schemas.microsoft.com/office/drawing/2014/main" id="{B0D50A2A-2DDB-4229-970D-76EB1F0605FD}"/>
              </a:ext>
            </a:extLst>
          </p:cNvPr>
          <p:cNvGrpSpPr/>
          <p:nvPr/>
        </p:nvGrpSpPr>
        <p:grpSpPr>
          <a:xfrm>
            <a:off x="5068532" y="2062586"/>
            <a:ext cx="1027052" cy="1027052"/>
            <a:chOff x="228678" y="3612186"/>
            <a:chExt cx="655970" cy="655970"/>
          </a:xfrm>
          <a:effectLst>
            <a:outerShdw blurRad="431800" dist="368300" dir="5760000" algn="ctr" rotWithShape="0">
              <a:srgbClr val="000000">
                <a:alpha val="34000"/>
              </a:srgbClr>
            </a:outerShdw>
          </a:effectLst>
        </p:grpSpPr>
        <p:sp>
          <p:nvSpPr>
            <p:cNvPr id="38" name="橢圓 37">
              <a:extLst>
                <a:ext uri="{FF2B5EF4-FFF2-40B4-BE49-F238E27FC236}">
                  <a16:creationId xmlns:a16="http://schemas.microsoft.com/office/drawing/2014/main" id="{B205F529-41BC-4C7C-9A17-A7CD2F22C28C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cs typeface="+mn-ea"/>
                <a:sym typeface="+mn-lt"/>
              </a:endParaRPr>
            </a:p>
          </p:txBody>
        </p:sp>
        <p:sp>
          <p:nvSpPr>
            <p:cNvPr id="39" name="橢圓 38">
              <a:extLst>
                <a:ext uri="{FF2B5EF4-FFF2-40B4-BE49-F238E27FC236}">
                  <a16:creationId xmlns:a16="http://schemas.microsoft.com/office/drawing/2014/main" id="{0C737B18-2C5C-4FD3-879C-B771A2FF52EC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50800">
              <a:gradFill>
                <a:gsLst>
                  <a:gs pos="0">
                    <a:srgbClr val="2869F9"/>
                  </a:gs>
                  <a:gs pos="100000">
                    <a:srgbClr val="1FACF3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cs typeface="+mn-ea"/>
                <a:sym typeface="+mn-lt"/>
              </a:endParaRPr>
            </a:p>
          </p:txBody>
        </p:sp>
      </p:grpSp>
      <p:pic>
        <p:nvPicPr>
          <p:cNvPr id="40" name="圖形 39">
            <a:extLst>
              <a:ext uri="{FF2B5EF4-FFF2-40B4-BE49-F238E27FC236}">
                <a16:creationId xmlns:a16="http://schemas.microsoft.com/office/drawing/2014/main" id="{3A5D4869-BF0C-4E40-B61E-8998F87C59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21486" y="2361363"/>
            <a:ext cx="520844" cy="415357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883A8919-08F9-46FF-B243-18BBFE3104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096000" y="5196281"/>
            <a:ext cx="5835925" cy="696654"/>
          </a:xfrm>
          <a:prstGeom prst="rect">
            <a:avLst/>
          </a:prstGeom>
        </p:spPr>
      </p:pic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4286C7DA-DB54-4D72-91E9-C914F529C9A2}"/>
              </a:ext>
            </a:extLst>
          </p:cNvPr>
          <p:cNvSpPr/>
          <p:nvPr/>
        </p:nvSpPr>
        <p:spPr>
          <a:xfrm>
            <a:off x="2955422" y="4050983"/>
            <a:ext cx="1892432" cy="421340"/>
          </a:xfrm>
          <a:prstGeom prst="roundRect">
            <a:avLst>
              <a:gd name="adj" fmla="val 50000"/>
            </a:avLst>
          </a:prstGeom>
          <a:solidFill>
            <a:srgbClr val="1A202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sp>
        <p:nvSpPr>
          <p:cNvPr id="34" name="矩形 6">
            <a:extLst>
              <a:ext uri="{FF2B5EF4-FFF2-40B4-BE49-F238E27FC236}">
                <a16:creationId xmlns:a16="http://schemas.microsoft.com/office/drawing/2014/main" id="{6628FD1D-E666-4815-A803-A41221B4A4EB}"/>
              </a:ext>
            </a:extLst>
          </p:cNvPr>
          <p:cNvSpPr/>
          <p:nvPr/>
        </p:nvSpPr>
        <p:spPr>
          <a:xfrm>
            <a:off x="3007776" y="3988571"/>
            <a:ext cx="2060756" cy="794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933"/>
              </a:lnSpc>
            </a:pPr>
            <a:r>
              <a:rPr lang="zh-TW" altLang="en-US" sz="1733" b="1">
                <a:solidFill>
                  <a:schemeClr val="bg1"/>
                </a:solidFill>
                <a:cs typeface="+mn-ea"/>
                <a:sym typeface="+mn-lt"/>
              </a:rPr>
              <a:t>資料夾瀏覽模式
</a:t>
            </a:r>
            <a:endParaRPr lang="en-US" altLang="zh-CN" sz="1733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D8A4F65E-0D75-4D9C-9A8E-D2D7897EE1FB}"/>
              </a:ext>
            </a:extLst>
          </p:cNvPr>
          <p:cNvSpPr/>
          <p:nvPr/>
        </p:nvSpPr>
        <p:spPr>
          <a:xfrm>
            <a:off x="731492" y="3717252"/>
            <a:ext cx="1730585" cy="421340"/>
          </a:xfrm>
          <a:prstGeom prst="roundRect">
            <a:avLst>
              <a:gd name="adj" fmla="val 50000"/>
            </a:avLst>
          </a:prstGeom>
          <a:solidFill>
            <a:srgbClr val="1A202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sp>
        <p:nvSpPr>
          <p:cNvPr id="32" name="矩形 6">
            <a:extLst>
              <a:ext uri="{FF2B5EF4-FFF2-40B4-BE49-F238E27FC236}">
                <a16:creationId xmlns:a16="http://schemas.microsoft.com/office/drawing/2014/main" id="{9F432D76-C9FF-1240-A567-CE912C13DCCC}"/>
              </a:ext>
            </a:extLst>
          </p:cNvPr>
          <p:cNvSpPr/>
          <p:nvPr/>
        </p:nvSpPr>
        <p:spPr>
          <a:xfrm>
            <a:off x="825139" y="3661340"/>
            <a:ext cx="2060756" cy="79419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2933"/>
              </a:lnSpc>
            </a:pPr>
            <a:r>
              <a:rPr lang="zh-TW" altLang="en-US" sz="1733" b="1">
                <a:solidFill>
                  <a:schemeClr val="bg1"/>
                </a:solidFill>
                <a:cs typeface="+mn-ea"/>
                <a:sym typeface="+mn-lt"/>
              </a:rPr>
              <a:t>相簿瀏覽模式
</a:t>
            </a:r>
            <a:endParaRPr lang="en-US" altLang="zh-CN" sz="1733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" name="Google Shape;158;p22">
            <a:extLst>
              <a:ext uri="{FF2B5EF4-FFF2-40B4-BE49-F238E27FC236}">
                <a16:creationId xmlns:a16="http://schemas.microsoft.com/office/drawing/2014/main" id="{1F215F00-9253-9A4A-A5B5-86BE6D2DEAB9}"/>
              </a:ext>
            </a:extLst>
          </p:cNvPr>
          <p:cNvSpPr txBox="1"/>
          <p:nvPr/>
        </p:nvSpPr>
        <p:spPr>
          <a:xfrm>
            <a:off x="8199475" y="5624487"/>
            <a:ext cx="1628973" cy="42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TS-464eU</a:t>
            </a:r>
          </a:p>
        </p:txBody>
      </p:sp>
    </p:spTree>
    <p:extLst>
      <p:ext uri="{BB962C8B-B14F-4D97-AF65-F5344CB8AC3E}">
        <p14:creationId xmlns:p14="http://schemas.microsoft.com/office/powerpoint/2010/main" val="1105772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箭號: 向右 68">
            <a:extLst>
              <a:ext uri="{FF2B5EF4-FFF2-40B4-BE49-F238E27FC236}">
                <a16:creationId xmlns:a16="http://schemas.microsoft.com/office/drawing/2014/main" id="{B24DE1F0-BCA1-450A-AC23-61A0CE9391F5}"/>
              </a:ext>
            </a:extLst>
          </p:cNvPr>
          <p:cNvSpPr/>
          <p:nvPr/>
        </p:nvSpPr>
        <p:spPr>
          <a:xfrm rot="10800000" flipH="1">
            <a:off x="7177661" y="3488284"/>
            <a:ext cx="2630185" cy="979773"/>
          </a:xfrm>
          <a:prstGeom prst="rightArrow">
            <a:avLst>
              <a:gd name="adj1" fmla="val 50000"/>
              <a:gd name="adj2" fmla="val 43081"/>
            </a:avLst>
          </a:prstGeom>
          <a:gradFill>
            <a:gsLst>
              <a:gs pos="92391">
                <a:srgbClr val="FA9F4C"/>
              </a:gs>
              <a:gs pos="1087">
                <a:srgbClr val="FCA538"/>
              </a:gs>
              <a:gs pos="64681">
                <a:srgbClr val="F36E55"/>
              </a:gs>
              <a:gs pos="33000">
                <a:srgbClr val="F36E5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sp>
        <p:nvSpPr>
          <p:cNvPr id="70" name="箭號: 向右 69">
            <a:extLst>
              <a:ext uri="{FF2B5EF4-FFF2-40B4-BE49-F238E27FC236}">
                <a16:creationId xmlns:a16="http://schemas.microsoft.com/office/drawing/2014/main" id="{2873B383-2DEA-4732-8344-4FDED82B2D72}"/>
              </a:ext>
            </a:extLst>
          </p:cNvPr>
          <p:cNvSpPr/>
          <p:nvPr/>
        </p:nvSpPr>
        <p:spPr>
          <a:xfrm rot="10800000" flipH="1">
            <a:off x="2264928" y="4123191"/>
            <a:ext cx="2650256" cy="1003463"/>
          </a:xfrm>
          <a:prstGeom prst="rightArrow">
            <a:avLst>
              <a:gd name="adj1" fmla="val 50000"/>
              <a:gd name="adj2" fmla="val 43081"/>
            </a:avLst>
          </a:prstGeom>
          <a:gradFill>
            <a:gsLst>
              <a:gs pos="92391">
                <a:srgbClr val="FA9F4C"/>
              </a:gs>
              <a:gs pos="1087">
                <a:srgbClr val="FCA538"/>
              </a:gs>
              <a:gs pos="64681">
                <a:srgbClr val="F36E55"/>
              </a:gs>
              <a:gs pos="33000">
                <a:srgbClr val="F36E5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sp>
        <p:nvSpPr>
          <p:cNvPr id="71" name="箭號: 向右 70">
            <a:extLst>
              <a:ext uri="{FF2B5EF4-FFF2-40B4-BE49-F238E27FC236}">
                <a16:creationId xmlns:a16="http://schemas.microsoft.com/office/drawing/2014/main" id="{B821D021-4866-40F0-8A63-8D08497B5DA0}"/>
              </a:ext>
            </a:extLst>
          </p:cNvPr>
          <p:cNvSpPr/>
          <p:nvPr/>
        </p:nvSpPr>
        <p:spPr>
          <a:xfrm rot="10800000" flipH="1">
            <a:off x="7177753" y="5126955"/>
            <a:ext cx="2630185" cy="1003463"/>
          </a:xfrm>
          <a:prstGeom prst="rightArrow">
            <a:avLst>
              <a:gd name="adj1" fmla="val 50000"/>
              <a:gd name="adj2" fmla="val 43081"/>
            </a:avLst>
          </a:prstGeom>
          <a:gradFill>
            <a:gsLst>
              <a:gs pos="92391">
                <a:srgbClr val="FA9F4C"/>
              </a:gs>
              <a:gs pos="1087">
                <a:srgbClr val="FCA538"/>
              </a:gs>
              <a:gs pos="64681">
                <a:srgbClr val="F36E55"/>
              </a:gs>
              <a:gs pos="33000">
                <a:srgbClr val="F36E5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sp>
        <p:nvSpPr>
          <p:cNvPr id="211" name="Google Shape;211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45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QuMagie</a:t>
            </a:r>
          </a:p>
        </p:txBody>
      </p:sp>
      <p:sp>
        <p:nvSpPr>
          <p:cNvPr id="213" name="Google Shape;213;p23"/>
          <p:cNvSpPr txBox="1">
            <a:spLocks noGrp="1"/>
          </p:cNvSpPr>
          <p:nvPr>
            <p:ph type="body" idx="4294967295"/>
          </p:nvPr>
        </p:nvSpPr>
        <p:spPr>
          <a:xfrm>
            <a:off x="708009" y="1436110"/>
            <a:ext cx="10407650" cy="412273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lnSpc>
                <a:spcPts val="2800"/>
              </a:lnSpc>
              <a:spcBef>
                <a:spcPts val="800"/>
              </a:spcBef>
              <a:buSzPts val="1600"/>
              <a:buNone/>
            </a:pPr>
            <a:r>
              <a:rPr lang="zh-TW" altLang="en-US" sz="2400">
                <a:cs typeface="+mn-ea"/>
                <a:sym typeface="+mn-lt"/>
              </a:rPr>
              <a:t>認識 </a:t>
            </a:r>
            <a:r>
              <a:rPr lang="en-US" altLang="zh-TW" sz="2400" err="1">
                <a:cs typeface="+mn-ea"/>
                <a:sym typeface="+mn-lt"/>
              </a:rPr>
              <a:t>QuMagie</a:t>
            </a:r>
            <a:endParaRPr lang="zh-TW" altLang="en-US" sz="2400">
              <a:cs typeface="+mn-ea"/>
              <a:sym typeface="+mn-lt"/>
            </a:endParaRPr>
          </a:p>
          <a:p>
            <a:pPr marL="380990" lvl="1" indent="-262460">
              <a:lnSpc>
                <a:spcPts val="2800"/>
              </a:lnSpc>
              <a:buClr>
                <a:schemeClr val="bg2">
                  <a:lumMod val="50000"/>
                </a:schemeClr>
              </a:buClr>
              <a:buSzPct val="80000"/>
            </a:pPr>
            <a:r>
              <a:rPr lang="en-US" altLang="zh-TW" sz="2000" err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QuMaige</a:t>
            </a:r>
            <a:r>
              <a:rPr lang="zh-TW" altLang="en-US" sz="20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 為 </a:t>
            </a:r>
            <a:r>
              <a:rPr lang="en-US" altLang="zh-TW" sz="20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QNAP NAS </a:t>
            </a:r>
            <a:r>
              <a:rPr lang="zh-TW" altLang="en-US" sz="20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系統中專職照片管理的軟體，不僅擁有 </a:t>
            </a:r>
            <a:r>
              <a:rPr lang="en-US" altLang="zh-TW" sz="20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AI </a:t>
            </a:r>
            <a:r>
              <a:rPr lang="zh-TW" altLang="en-US" sz="20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智能，同時能搭配</a:t>
            </a:r>
            <a:endParaRPr lang="en-US" altLang="zh-TW" sz="200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marL="380990" lvl="1" indent="-262460">
              <a:lnSpc>
                <a:spcPts val="2800"/>
              </a:lnSpc>
              <a:buClr>
                <a:schemeClr val="bg2">
                  <a:lumMod val="50000"/>
                </a:schemeClr>
              </a:buClr>
              <a:buSzPct val="80000"/>
            </a:pPr>
            <a:r>
              <a:rPr lang="en-US" altLang="zh-TW" sz="20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NAS </a:t>
            </a:r>
            <a:r>
              <a:rPr lang="zh-TW" altLang="en-US" sz="20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彈性擴充儲存空間，讓管理照片更加聰明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6092F14F-4CB8-45DF-881B-60A1A5AACBA2}"/>
              </a:ext>
            </a:extLst>
          </p:cNvPr>
          <p:cNvSpPr txBox="1"/>
          <p:nvPr/>
        </p:nvSpPr>
        <p:spPr>
          <a:xfrm>
            <a:off x="702485" y="6108934"/>
            <a:ext cx="1873812" cy="373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zh-TW" altLang="en-US" sz="1733" b="1">
                <a:solidFill>
                  <a:srgbClr val="FFFFFF"/>
                </a:solidFill>
                <a:cs typeface="+mn-ea"/>
                <a:sym typeface="+mn-lt"/>
              </a:rPr>
              <a:t>手持裝置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4BF8E90F-9252-40EA-8995-1903E330DC3B}"/>
              </a:ext>
            </a:extLst>
          </p:cNvPr>
          <p:cNvSpPr txBox="1"/>
          <p:nvPr/>
        </p:nvSpPr>
        <p:spPr>
          <a:xfrm>
            <a:off x="702485" y="4866793"/>
            <a:ext cx="1873812" cy="373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zh-TW" altLang="en-US" sz="1733" b="1">
                <a:solidFill>
                  <a:srgbClr val="FFFFFF"/>
                </a:solidFill>
                <a:cs typeface="+mn-ea"/>
                <a:sym typeface="+mn-lt"/>
              </a:rPr>
              <a:t>手持裝置</a:t>
            </a:r>
          </a:p>
        </p:txBody>
      </p:sp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7D105F3F-E963-4C36-AA7E-DDB2D46C8826}"/>
              </a:ext>
            </a:extLst>
          </p:cNvPr>
          <p:cNvSpPr/>
          <p:nvPr/>
        </p:nvSpPr>
        <p:spPr>
          <a:xfrm>
            <a:off x="5004014" y="6132942"/>
            <a:ext cx="2203807" cy="456196"/>
          </a:xfrm>
          <a:prstGeom prst="roundRect">
            <a:avLst>
              <a:gd name="adj" fmla="val 13461"/>
            </a:avLst>
          </a:prstGeom>
          <a:gradFill>
            <a:gsLst>
              <a:gs pos="100000">
                <a:srgbClr val="DB6BD3"/>
              </a:gs>
              <a:gs pos="0">
                <a:srgbClr val="4338D0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51B7623D-A894-4DDF-B8DE-31BCB98D4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467" y="3055256"/>
            <a:ext cx="1291611" cy="3477411"/>
          </a:xfrm>
          <a:prstGeom prst="rect">
            <a:avLst/>
          </a:prstGeom>
          <a:effectLst>
            <a:outerShdw blurRad="342900" dist="177800" dir="3600000" algn="t" rotWithShape="0">
              <a:prstClr val="black">
                <a:alpha val="21000"/>
              </a:prstClr>
            </a:outerShdw>
          </a:effectLst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F134D271-ED9C-4DB6-A4E9-67C5C2655F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95315" y="3069941"/>
            <a:ext cx="2192427" cy="2887908"/>
          </a:xfrm>
          <a:prstGeom prst="rect">
            <a:avLst/>
          </a:prstGeom>
          <a:effectLst>
            <a:outerShdw blurRad="342900" dist="177800" dir="3600000" algn="t" rotWithShape="0">
              <a:prstClr val="black">
                <a:alpha val="21000"/>
              </a:prstClr>
            </a:outerShdw>
          </a:effectLst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C721AE4E-D9ED-4A12-8D4A-8E90828371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53337" y="2819415"/>
            <a:ext cx="1311480" cy="2146059"/>
          </a:xfrm>
          <a:prstGeom prst="rect">
            <a:avLst/>
          </a:prstGeom>
          <a:effectLst>
            <a:outerShdw blurRad="342900" dist="177800" dir="3600000" algn="t" rotWithShape="0">
              <a:prstClr val="black">
                <a:alpha val="21000"/>
              </a:prstClr>
            </a:outerShdw>
          </a:effectLst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E23E9A1D-6B10-4DCF-B051-EFD283CCDF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868318" y="5099326"/>
            <a:ext cx="1311481" cy="1112772"/>
          </a:xfrm>
          <a:prstGeom prst="rect">
            <a:avLst/>
          </a:prstGeom>
          <a:effectLst>
            <a:outerShdw blurRad="342900" dist="177800" dir="3600000" algn="t" rotWithShape="0">
              <a:prstClr val="black">
                <a:alpha val="21000"/>
              </a:prstClr>
            </a:outerShdw>
          </a:effectLst>
        </p:spPr>
      </p:pic>
      <p:pic>
        <p:nvPicPr>
          <p:cNvPr id="34" name="圖形 33">
            <a:extLst>
              <a:ext uri="{FF2B5EF4-FFF2-40B4-BE49-F238E27FC236}">
                <a16:creationId xmlns:a16="http://schemas.microsoft.com/office/drawing/2014/main" id="{91380EA8-4BCE-4C2D-9A5E-E3DB0A69F0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60505" y="3214207"/>
            <a:ext cx="381499" cy="647660"/>
          </a:xfrm>
          <a:prstGeom prst="rect">
            <a:avLst/>
          </a:prstGeom>
        </p:spPr>
      </p:pic>
      <p:pic>
        <p:nvPicPr>
          <p:cNvPr id="42" name="圖形 41">
            <a:extLst>
              <a:ext uri="{FF2B5EF4-FFF2-40B4-BE49-F238E27FC236}">
                <a16:creationId xmlns:a16="http://schemas.microsoft.com/office/drawing/2014/main" id="{BB9CB1A9-8C45-4A41-9DF6-17038A8961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33225" y="4388869"/>
            <a:ext cx="736023" cy="592907"/>
          </a:xfrm>
          <a:prstGeom prst="rect">
            <a:avLst/>
          </a:prstGeom>
        </p:spPr>
      </p:pic>
      <p:pic>
        <p:nvPicPr>
          <p:cNvPr id="43" name="圖形 42">
            <a:extLst>
              <a:ext uri="{FF2B5EF4-FFF2-40B4-BE49-F238E27FC236}">
                <a16:creationId xmlns:a16="http://schemas.microsoft.com/office/drawing/2014/main" id="{3C867E14-F6A8-4912-B18E-BCD1D5929E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242382" y="5463986"/>
            <a:ext cx="781588" cy="663441"/>
          </a:xfrm>
          <a:prstGeom prst="rect">
            <a:avLst/>
          </a:prstGeom>
        </p:spPr>
      </p:pic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90E5AA0E-3600-4E71-8C52-1E954C3BD7CC}"/>
              </a:ext>
            </a:extLst>
          </p:cNvPr>
          <p:cNvSpPr/>
          <p:nvPr/>
        </p:nvSpPr>
        <p:spPr>
          <a:xfrm>
            <a:off x="5180774" y="3787773"/>
            <a:ext cx="1815457" cy="1922148"/>
          </a:xfrm>
          <a:prstGeom prst="roundRect">
            <a:avLst>
              <a:gd name="adj" fmla="val 5166"/>
            </a:avLst>
          </a:prstGeom>
          <a:gradFill>
            <a:gsLst>
              <a:gs pos="100000">
                <a:srgbClr val="2C6FD0"/>
              </a:gs>
              <a:gs pos="0">
                <a:srgbClr val="1F4B99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pic>
        <p:nvPicPr>
          <p:cNvPr id="61" name="圖片 60">
            <a:extLst>
              <a:ext uri="{FF2B5EF4-FFF2-40B4-BE49-F238E27FC236}">
                <a16:creationId xmlns:a16="http://schemas.microsoft.com/office/drawing/2014/main" id="{1EAB41A7-FF73-405F-ADF3-C5A13763E93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60165" y="4066241"/>
            <a:ext cx="834345" cy="834345"/>
          </a:xfrm>
          <a:prstGeom prst="rect">
            <a:avLst/>
          </a:prstGeom>
          <a:effectLst>
            <a:outerShdw blurRad="304800" dist="203200" dir="4140000" algn="t" rotWithShape="0">
              <a:prstClr val="black">
                <a:alpha val="25000"/>
              </a:prstClr>
            </a:outerShdw>
          </a:effectLst>
        </p:spPr>
      </p:pic>
      <p:pic>
        <p:nvPicPr>
          <p:cNvPr id="46" name="圖形 45">
            <a:extLst>
              <a:ext uri="{FF2B5EF4-FFF2-40B4-BE49-F238E27FC236}">
                <a16:creationId xmlns:a16="http://schemas.microsoft.com/office/drawing/2014/main" id="{9E79130D-4E86-4675-81AA-B116403021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305541" y="2938551"/>
            <a:ext cx="381499" cy="647660"/>
          </a:xfrm>
          <a:prstGeom prst="rect">
            <a:avLst/>
          </a:prstGeom>
        </p:spPr>
      </p:pic>
      <p:pic>
        <p:nvPicPr>
          <p:cNvPr id="53" name="圖形 52">
            <a:extLst>
              <a:ext uri="{FF2B5EF4-FFF2-40B4-BE49-F238E27FC236}">
                <a16:creationId xmlns:a16="http://schemas.microsoft.com/office/drawing/2014/main" id="{2EC51FF9-BF11-4A10-B2FF-A7B8A00732A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144669" y="3977057"/>
            <a:ext cx="781588" cy="663441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EFA37F7E-92C1-4C4E-9EAE-EDC737B78AA2}"/>
              </a:ext>
            </a:extLst>
          </p:cNvPr>
          <p:cNvGrpSpPr/>
          <p:nvPr/>
        </p:nvGrpSpPr>
        <p:grpSpPr>
          <a:xfrm>
            <a:off x="10153481" y="5270862"/>
            <a:ext cx="750312" cy="524844"/>
            <a:chOff x="10391369" y="3997800"/>
            <a:chExt cx="562734" cy="393633"/>
          </a:xfrm>
        </p:grpSpPr>
        <p:pic>
          <p:nvPicPr>
            <p:cNvPr id="58" name="圖形 57">
              <a:extLst>
                <a:ext uri="{FF2B5EF4-FFF2-40B4-BE49-F238E27FC236}">
                  <a16:creationId xmlns:a16="http://schemas.microsoft.com/office/drawing/2014/main" id="{5C64A112-D31C-4F41-8BDD-81285ADFE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0391369" y="3997800"/>
              <a:ext cx="562734" cy="393633"/>
            </a:xfrm>
            <a:prstGeom prst="rect">
              <a:avLst/>
            </a:prstGeom>
          </p:spPr>
        </p:pic>
        <p:pic>
          <p:nvPicPr>
            <p:cNvPr id="59" name="圖形 58">
              <a:extLst>
                <a:ext uri="{FF2B5EF4-FFF2-40B4-BE49-F238E27FC236}">
                  <a16:creationId xmlns:a16="http://schemas.microsoft.com/office/drawing/2014/main" id="{1E924950-941F-4386-BFE5-2890632B1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0572634" y="4151120"/>
              <a:ext cx="181326" cy="181326"/>
            </a:xfrm>
            <a:prstGeom prst="rect">
              <a:avLst/>
            </a:prstGeom>
          </p:spPr>
        </p:pic>
      </p:grpSp>
      <p:pic>
        <p:nvPicPr>
          <p:cNvPr id="48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8A6224CE-6D51-4744-8155-C62000CC73E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421357" y="5329718"/>
            <a:ext cx="432524" cy="1364333"/>
          </a:xfrm>
          <a:prstGeom prst="rect">
            <a:avLst/>
          </a:prstGeo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9" name="圖片 5">
            <a:extLst>
              <a:ext uri="{FF2B5EF4-FFF2-40B4-BE49-F238E27FC236}">
                <a16:creationId xmlns:a16="http://schemas.microsoft.com/office/drawing/2014/main" id="{AF88372F-5A6A-4F84-BDCD-B39A3C3DC72D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/>
        </p:blipFill>
        <p:spPr>
          <a:xfrm>
            <a:off x="3960793" y="5339789"/>
            <a:ext cx="338675" cy="1240953"/>
          </a:xfrm>
          <a:prstGeom prst="rect">
            <a:avLst/>
          </a:prstGeom>
        </p:spPr>
      </p:pic>
      <p:sp>
        <p:nvSpPr>
          <p:cNvPr id="40" name="文字方塊 39">
            <a:extLst>
              <a:ext uri="{FF2B5EF4-FFF2-40B4-BE49-F238E27FC236}">
                <a16:creationId xmlns:a16="http://schemas.microsoft.com/office/drawing/2014/main" id="{7852D67E-C17F-47FA-BA5E-61FD4CD21586}"/>
              </a:ext>
            </a:extLst>
          </p:cNvPr>
          <p:cNvSpPr txBox="1"/>
          <p:nvPr/>
        </p:nvSpPr>
        <p:spPr>
          <a:xfrm>
            <a:off x="6981295" y="3791124"/>
            <a:ext cx="2826551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40" b="1">
                <a:solidFill>
                  <a:schemeClr val="bg1"/>
                </a:solidFill>
                <a:cs typeface="+mn-ea"/>
                <a:sym typeface="+mn-lt"/>
              </a:rPr>
              <a:t>瀏覽、管理照片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D2446B42-4ECC-4062-9974-2ED233A1EFE6}"/>
              </a:ext>
            </a:extLst>
          </p:cNvPr>
          <p:cNvSpPr txBox="1"/>
          <p:nvPr/>
        </p:nvSpPr>
        <p:spPr>
          <a:xfrm>
            <a:off x="1805847" y="4453239"/>
            <a:ext cx="3392717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40" b="1">
                <a:solidFill>
                  <a:schemeClr val="bg1"/>
                </a:solidFill>
                <a:cs typeface="+mn-ea"/>
                <a:sym typeface="+mn-lt"/>
              </a:rPr>
              <a:t>上傳、備份照片</a:t>
            </a: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2DECAF36-DDA2-4D5C-8BC5-3BBA6416F316}"/>
              </a:ext>
            </a:extLst>
          </p:cNvPr>
          <p:cNvSpPr txBox="1"/>
          <p:nvPr/>
        </p:nvSpPr>
        <p:spPr>
          <a:xfrm>
            <a:off x="7098152" y="5430415"/>
            <a:ext cx="2384443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40" b="1">
                <a:solidFill>
                  <a:schemeClr val="bg1"/>
                </a:solidFill>
                <a:cs typeface="+mn-ea"/>
                <a:sym typeface="+mn-lt"/>
              </a:rPr>
              <a:t>分享照片</a:t>
            </a:r>
            <a:endParaRPr lang="en-US" altLang="zh-TW" sz="144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B0DD5618-9829-4B28-9E8D-2031E421B83A}"/>
              </a:ext>
            </a:extLst>
          </p:cNvPr>
          <p:cNvSpPr txBox="1"/>
          <p:nvPr/>
        </p:nvSpPr>
        <p:spPr>
          <a:xfrm>
            <a:off x="4692640" y="6145595"/>
            <a:ext cx="2826549" cy="430887"/>
          </a:xfrm>
          <a:prstGeom prst="rect">
            <a:avLst/>
          </a:prstGeom>
          <a:noFill/>
        </p:spPr>
        <p:txBody>
          <a:bodyPr wrap="square" lIns="121920" tIns="60960" rIns="121920" bIns="60960" anchor="t">
            <a:sp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cs typeface="+mn-ea"/>
                <a:sym typeface="+mn-lt"/>
              </a:rPr>
              <a:t>智能引擎驅動</a:t>
            </a:r>
            <a:endParaRPr lang="en-US" altLang="zh-TW" sz="20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AE422D02-4D5E-4F89-B24A-5931E94C5178}"/>
              </a:ext>
            </a:extLst>
          </p:cNvPr>
          <p:cNvSpPr txBox="1"/>
          <p:nvPr/>
        </p:nvSpPr>
        <p:spPr>
          <a:xfrm>
            <a:off x="990559" y="3848894"/>
            <a:ext cx="1310587" cy="308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zh-TW" altLang="en-US" sz="1333" b="1">
                <a:solidFill>
                  <a:srgbClr val="1E4A93"/>
                </a:solidFill>
                <a:cs typeface="+mn-ea"/>
                <a:sym typeface="+mn-lt"/>
              </a:rPr>
              <a:t>手持裝置</a:t>
            </a: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3CF58D23-2C31-422E-ACF5-8FC0EC9FA83E}"/>
              </a:ext>
            </a:extLst>
          </p:cNvPr>
          <p:cNvSpPr txBox="1"/>
          <p:nvPr/>
        </p:nvSpPr>
        <p:spPr>
          <a:xfrm>
            <a:off x="979537" y="4955906"/>
            <a:ext cx="1310587" cy="308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zh-TW" altLang="en-US" sz="1333" b="1">
                <a:solidFill>
                  <a:srgbClr val="1E4A93"/>
                </a:solidFill>
                <a:cs typeface="+mn-ea"/>
                <a:sym typeface="+mn-lt"/>
              </a:rPr>
              <a:t>相機</a:t>
            </a: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7EF063B1-19D7-45F4-824B-69CE8FFA7E7C}"/>
              </a:ext>
            </a:extLst>
          </p:cNvPr>
          <p:cNvSpPr txBox="1"/>
          <p:nvPr/>
        </p:nvSpPr>
        <p:spPr>
          <a:xfrm>
            <a:off x="980057" y="6132678"/>
            <a:ext cx="1310587" cy="308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zh-TW" altLang="en-US" sz="1333" b="1">
                <a:solidFill>
                  <a:srgbClr val="1E4A93"/>
                </a:solidFill>
                <a:cs typeface="+mn-ea"/>
                <a:sym typeface="+mn-lt"/>
              </a:rPr>
              <a:t>個人電腦</a:t>
            </a:r>
            <a:endParaRPr lang="en-US" altLang="zh-TW" sz="1333" b="1">
              <a:solidFill>
                <a:srgbClr val="1E4A93"/>
              </a:solidFill>
              <a:cs typeface="+mn-ea"/>
              <a:sym typeface="+mn-lt"/>
            </a:endParaRPr>
          </a:p>
        </p:txBody>
      </p:sp>
      <p:sp>
        <p:nvSpPr>
          <p:cNvPr id="66" name="Google Shape;216;p23">
            <a:extLst>
              <a:ext uri="{FF2B5EF4-FFF2-40B4-BE49-F238E27FC236}">
                <a16:creationId xmlns:a16="http://schemas.microsoft.com/office/drawing/2014/main" id="{C3C3E237-82A1-47F7-9694-300ED846AC03}"/>
              </a:ext>
            </a:extLst>
          </p:cNvPr>
          <p:cNvSpPr txBox="1"/>
          <p:nvPr/>
        </p:nvSpPr>
        <p:spPr>
          <a:xfrm>
            <a:off x="4965731" y="3116163"/>
            <a:ext cx="2162772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US" sz="1933" b="1">
                <a:solidFill>
                  <a:srgbClr val="1A4081"/>
                </a:solidFill>
                <a:cs typeface="+mn-ea"/>
                <a:sym typeface="+mn-lt"/>
              </a:rPr>
              <a:t>QNAP NAS</a:t>
            </a:r>
            <a:r>
              <a:rPr lang="en-US" altLang="zh-TW" sz="1933" b="1">
                <a:solidFill>
                  <a:srgbClr val="1A4081"/>
                </a:solidFill>
                <a:cs typeface="+mn-ea"/>
                <a:sym typeface="+mn-lt"/>
              </a:rPr>
              <a:t> </a:t>
            </a:r>
            <a:r>
              <a:rPr lang="zh-TW" altLang="en-US" sz="1933" b="1">
                <a:solidFill>
                  <a:srgbClr val="1A4081"/>
                </a:solidFill>
                <a:cs typeface="+mn-ea"/>
                <a:sym typeface="+mn-lt"/>
              </a:rPr>
              <a:t>系統</a:t>
            </a: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892D8DC3-EF09-4263-A551-66234C432B6F}"/>
              </a:ext>
            </a:extLst>
          </p:cNvPr>
          <p:cNvSpPr txBox="1"/>
          <p:nvPr/>
        </p:nvSpPr>
        <p:spPr>
          <a:xfrm>
            <a:off x="4778936" y="4920918"/>
            <a:ext cx="2653961" cy="7042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67"/>
              </a:lnSpc>
            </a:pPr>
            <a:r>
              <a:rPr lang="en-US" altLang="zh-TW" sz="2000" b="1" err="1">
                <a:solidFill>
                  <a:srgbClr val="FFFFFF"/>
                </a:solidFill>
                <a:cs typeface="+mn-ea"/>
                <a:sym typeface="+mn-lt"/>
              </a:rPr>
              <a:t>QuMagie</a:t>
            </a:r>
            <a:endParaRPr lang="en-US" altLang="zh-TW" sz="2000" b="1">
              <a:solidFill>
                <a:srgbClr val="FFFFFF"/>
              </a:solidFill>
              <a:cs typeface="+mn-ea"/>
              <a:sym typeface="+mn-lt"/>
            </a:endParaRPr>
          </a:p>
          <a:p>
            <a:pPr algn="ctr">
              <a:lnSpc>
                <a:spcPts val="2467"/>
              </a:lnSpc>
            </a:pPr>
            <a:r>
              <a:rPr lang="zh-TW" altLang="en-US" sz="1733" b="1">
                <a:solidFill>
                  <a:srgbClr val="FFFFFF"/>
                </a:solidFill>
                <a:cs typeface="+mn-ea"/>
                <a:sym typeface="+mn-lt"/>
              </a:rPr>
              <a:t>照片管理軟體</a:t>
            </a:r>
            <a:endParaRPr lang="en-US" altLang="zh-TW" sz="1733" b="1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4CFE4710-7B50-4117-999F-7F4C214A9D8E}"/>
              </a:ext>
            </a:extLst>
          </p:cNvPr>
          <p:cNvSpPr txBox="1"/>
          <p:nvPr/>
        </p:nvSpPr>
        <p:spPr>
          <a:xfrm>
            <a:off x="9863303" y="3573904"/>
            <a:ext cx="1310587" cy="308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zh-TW" altLang="en-US" sz="1333" b="1">
                <a:solidFill>
                  <a:srgbClr val="1E4A93"/>
                </a:solidFill>
                <a:cs typeface="+mn-ea"/>
                <a:sym typeface="+mn-lt"/>
              </a:rPr>
              <a:t>手持裝置</a:t>
            </a:r>
          </a:p>
        </p:txBody>
      </p:sp>
      <p:sp>
        <p:nvSpPr>
          <p:cNvPr id="74" name="文字方塊 73">
            <a:extLst>
              <a:ext uri="{FF2B5EF4-FFF2-40B4-BE49-F238E27FC236}">
                <a16:creationId xmlns:a16="http://schemas.microsoft.com/office/drawing/2014/main" id="{B56B36BF-06CB-4C6F-911E-A602E4641D71}"/>
              </a:ext>
            </a:extLst>
          </p:cNvPr>
          <p:cNvSpPr txBox="1"/>
          <p:nvPr/>
        </p:nvSpPr>
        <p:spPr>
          <a:xfrm>
            <a:off x="9877720" y="4620615"/>
            <a:ext cx="1310587" cy="308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zh-TW" altLang="en-US" sz="1333" b="1">
                <a:solidFill>
                  <a:srgbClr val="1E4A93"/>
                </a:solidFill>
                <a:cs typeface="+mn-ea"/>
                <a:sym typeface="+mn-lt"/>
              </a:rPr>
              <a:t>個人電腦</a:t>
            </a:r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7B1ED51C-8994-418B-8CF9-D147EDC71288}"/>
              </a:ext>
            </a:extLst>
          </p:cNvPr>
          <p:cNvSpPr txBox="1"/>
          <p:nvPr/>
        </p:nvSpPr>
        <p:spPr>
          <a:xfrm>
            <a:off x="9868317" y="5862387"/>
            <a:ext cx="1310587" cy="308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zh-TW" altLang="en-US" sz="1333" b="1">
                <a:solidFill>
                  <a:srgbClr val="1E4A93"/>
                </a:solidFill>
                <a:cs typeface="+mn-ea"/>
                <a:sym typeface="+mn-lt"/>
              </a:rPr>
              <a:t>社群平台</a:t>
            </a:r>
          </a:p>
        </p:txBody>
      </p:sp>
    </p:spTree>
    <p:extLst>
      <p:ext uri="{BB962C8B-B14F-4D97-AF65-F5344CB8AC3E}">
        <p14:creationId xmlns:p14="http://schemas.microsoft.com/office/powerpoint/2010/main" val="17805559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>
            <a:extLst>
              <a:ext uri="{FF2B5EF4-FFF2-40B4-BE49-F238E27FC236}">
                <a16:creationId xmlns:a16="http://schemas.microsoft.com/office/drawing/2014/main" id="{D0DB9790-7416-4285-8240-999F41391964}"/>
              </a:ext>
            </a:extLst>
          </p:cNvPr>
          <p:cNvGrpSpPr/>
          <p:nvPr/>
        </p:nvGrpSpPr>
        <p:grpSpPr>
          <a:xfrm>
            <a:off x="5367949" y="1317925"/>
            <a:ext cx="6824052" cy="4085604"/>
            <a:chOff x="4025961" y="701899"/>
            <a:chExt cx="5118039" cy="3064203"/>
          </a:xfrm>
        </p:grpSpPr>
        <p:pic>
          <p:nvPicPr>
            <p:cNvPr id="9" name="圖片 8" descr="一張含有 文字, 電子用品, 監視器, 電腦 的圖片&#10;&#10;自動產生的描述">
              <a:extLst>
                <a:ext uri="{FF2B5EF4-FFF2-40B4-BE49-F238E27FC236}">
                  <a16:creationId xmlns:a16="http://schemas.microsoft.com/office/drawing/2014/main" id="{8EEAA7A3-27FB-4B3A-9DF7-E4EBBECC7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25961" y="701899"/>
              <a:ext cx="5118039" cy="3064203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F6F77732-B1C3-4DA4-A81D-874F20573F23}"/>
                </a:ext>
              </a:extLst>
            </p:cNvPr>
            <p:cNvSpPr/>
            <p:nvPr/>
          </p:nvSpPr>
          <p:spPr>
            <a:xfrm>
              <a:off x="4881092" y="882204"/>
              <a:ext cx="3895859" cy="2479182"/>
            </a:xfrm>
            <a:prstGeom prst="rect">
              <a:avLst/>
            </a:prstGeom>
            <a:solidFill>
              <a:srgbClr val="2C2C2C">
                <a:alpha val="52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>
                <a:defRPr/>
              </a:pPr>
              <a:endParaRPr lang="zh-TW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3" name="Google Shape;79;p16">
            <a:extLst>
              <a:ext uri="{FF2B5EF4-FFF2-40B4-BE49-F238E27FC236}">
                <a16:creationId xmlns:a16="http://schemas.microsoft.com/office/drawing/2014/main" id="{9921D491-CA3E-4885-8ADC-4D7035CE986D}"/>
              </a:ext>
            </a:extLst>
          </p:cNvPr>
          <p:cNvSpPr txBox="1">
            <a:spLocks/>
          </p:cNvSpPr>
          <p:nvPr/>
        </p:nvSpPr>
        <p:spPr>
          <a:xfrm>
            <a:off x="1" y="258086"/>
            <a:ext cx="12266507" cy="76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09585">
              <a:buClr>
                <a:prstClr val="black"/>
              </a:buClr>
              <a:defRPr/>
            </a:pPr>
            <a:r>
              <a:rPr lang="en-US" altLang="zh-TW" sz="48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QTS 5 </a:t>
            </a:r>
            <a:r>
              <a:rPr lang="zh-TW" altLang="en-US" sz="48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提升安全保護等級</a:t>
            </a:r>
          </a:p>
        </p:txBody>
      </p:sp>
      <p:sp>
        <p:nvSpPr>
          <p:cNvPr id="14" name="Google Shape;61;p14">
            <a:extLst>
              <a:ext uri="{FF2B5EF4-FFF2-40B4-BE49-F238E27FC236}">
                <a16:creationId xmlns:a16="http://schemas.microsoft.com/office/drawing/2014/main" id="{24D22C4B-6CA3-4834-8DD1-989345CBE5E4}"/>
              </a:ext>
            </a:extLst>
          </p:cNvPr>
          <p:cNvSpPr txBox="1">
            <a:spLocks/>
          </p:cNvSpPr>
          <p:nvPr/>
        </p:nvSpPr>
        <p:spPr>
          <a:xfrm>
            <a:off x="807580" y="1772652"/>
            <a:ext cx="4641648" cy="4182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41294" indent="-241294" defTabSz="609585">
              <a:lnSpc>
                <a:spcPts val="2933"/>
              </a:lnSpc>
              <a:spcBef>
                <a:spcPts val="16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  <a:defRPr/>
            </a:pPr>
            <a:r>
              <a:rPr lang="zh-TW" altLang="en-US" sz="2000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rPr>
              <a:t>支援</a:t>
            </a:r>
            <a:r>
              <a:rPr lang="en-US" altLang="zh-TW" sz="2000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rPr>
              <a:t>TLS 1.3</a:t>
            </a:r>
          </a:p>
          <a:p>
            <a:pPr marL="241294" indent="-241294" defTabSz="609585">
              <a:lnSpc>
                <a:spcPts val="2933"/>
              </a:lnSpc>
              <a:spcBef>
                <a:spcPts val="16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  <a:defRPr/>
            </a:pPr>
            <a:r>
              <a:rPr lang="zh-TW" altLang="en-US" sz="2000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rPr>
              <a:t>預設將 </a:t>
            </a:r>
            <a:r>
              <a:rPr lang="en-US" altLang="zh-TW" sz="2000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rPr>
              <a:t>admin </a:t>
            </a:r>
            <a:r>
              <a:rPr lang="zh-TW" altLang="en-US" sz="2000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rPr>
              <a:t>帳號關閉</a:t>
            </a:r>
          </a:p>
          <a:p>
            <a:pPr marL="241294" indent="-241294" defTabSz="609585">
              <a:lnSpc>
                <a:spcPts val="2933"/>
              </a:lnSpc>
              <a:spcBef>
                <a:spcPts val="16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  <a:defRPr/>
            </a:pPr>
            <a:r>
              <a:rPr lang="zh-TW" altLang="en-US" sz="2000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rPr>
              <a:t>支援進階加密套件</a:t>
            </a:r>
          </a:p>
          <a:p>
            <a:pPr marL="241294" indent="-241294" defTabSz="609585">
              <a:lnSpc>
                <a:spcPts val="2933"/>
              </a:lnSpc>
              <a:spcBef>
                <a:spcPts val="16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  <a:defRPr/>
            </a:pPr>
            <a:r>
              <a:rPr lang="zh-TW" altLang="en-US" sz="2000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rPr>
              <a:t>調整安全設定</a:t>
            </a:r>
            <a:r>
              <a:rPr lang="en-US" altLang="zh-TW" sz="2000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lang="zh-TW" altLang="en-US" sz="2000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rPr>
              <a:t>更符合安全防護標準</a:t>
            </a:r>
          </a:p>
          <a:p>
            <a:pPr marL="241294" indent="-241294" defTabSz="609585">
              <a:lnSpc>
                <a:spcPts val="2933"/>
              </a:lnSpc>
              <a:spcBef>
                <a:spcPts val="16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  <a:defRPr/>
            </a:pPr>
            <a:r>
              <a:rPr lang="en-US" altLang="zh-TW" sz="2000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rPr>
              <a:t>SSH Key </a:t>
            </a:r>
            <a:r>
              <a:rPr lang="zh-TW" altLang="en-US" sz="2000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rPr>
              <a:t>登入</a:t>
            </a:r>
          </a:p>
          <a:p>
            <a:pPr marL="241294" indent="-241294" defTabSz="609585">
              <a:lnSpc>
                <a:spcPts val="2933"/>
              </a:lnSpc>
              <a:spcBef>
                <a:spcPts val="16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  <a:defRPr/>
            </a:pPr>
            <a:r>
              <a:rPr lang="zh-TW" altLang="en-US" sz="2000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rPr>
              <a:t>韌體自動更新 </a:t>
            </a:r>
            <a:r>
              <a:rPr lang="en-US" altLang="zh-TW" sz="2000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rPr>
              <a:t>(</a:t>
            </a:r>
            <a:r>
              <a:rPr lang="zh-TW" altLang="en-US" sz="2000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rPr>
              <a:t>建議更新</a:t>
            </a:r>
            <a:r>
              <a:rPr lang="en-US" altLang="zh-TW" sz="2000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lang="zh-TW" altLang="en-US" sz="2000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rPr>
              <a:t>自動更新</a:t>
            </a:r>
            <a:r>
              <a:rPr lang="en-US" altLang="zh-TW" sz="2000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rPr>
              <a:t>)</a:t>
            </a:r>
          </a:p>
          <a:p>
            <a:pPr marL="241294" indent="-241294" defTabSz="609585">
              <a:lnSpc>
                <a:spcPts val="2933"/>
              </a:lnSpc>
              <a:spcBef>
                <a:spcPts val="16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  <a:defRPr/>
            </a:pPr>
            <a:r>
              <a:rPr lang="en-US" altLang="zh-TW" sz="2000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rPr>
              <a:t>App</a:t>
            </a:r>
            <a:r>
              <a:rPr lang="zh-TW" altLang="en-US" sz="2000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rPr>
              <a:t>自動更新 </a:t>
            </a:r>
            <a:r>
              <a:rPr lang="en-US" altLang="zh-TW" sz="2000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rPr>
              <a:t>(</a:t>
            </a:r>
            <a:r>
              <a:rPr lang="zh-TW" altLang="en-US" sz="2000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rPr>
              <a:t>建議更新</a:t>
            </a:r>
            <a:r>
              <a:rPr lang="en-US" altLang="zh-TW" sz="2000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lang="zh-TW" altLang="en-US" sz="2000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rPr>
              <a:t>自動更新</a:t>
            </a:r>
            <a:r>
              <a:rPr lang="en-US" altLang="zh-TW" sz="2000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rPr>
              <a:t>)</a:t>
            </a:r>
          </a:p>
        </p:txBody>
      </p:sp>
      <p:pic>
        <p:nvPicPr>
          <p:cNvPr id="15" name="圖形 14">
            <a:extLst>
              <a:ext uri="{FF2B5EF4-FFF2-40B4-BE49-F238E27FC236}">
                <a16:creationId xmlns:a16="http://schemas.microsoft.com/office/drawing/2014/main" id="{926CCF7B-2DB0-4A51-B33A-B216EC9E16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06773" y="1890853"/>
            <a:ext cx="2593279" cy="2771104"/>
          </a:xfrm>
          <a:prstGeom prst="rect">
            <a:avLst/>
          </a:prstGeom>
          <a:effectLst>
            <a:outerShdw blurRad="152400" dist="190500" dir="8100000" algn="tr" rotWithShape="0">
              <a:prstClr val="black">
                <a:alpha val="13000"/>
              </a:prstClr>
            </a:outerShdw>
          </a:effectLst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DE99F18A-58B3-44F6-8DA7-E6EE829AC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44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4500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提升安全保護等級</a:t>
            </a:r>
            <a:endParaRPr lang="zh-TW" altLang="en-US" sz="450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48006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化同側角落 4">
            <a:extLst>
              <a:ext uri="{FF2B5EF4-FFF2-40B4-BE49-F238E27FC236}">
                <a16:creationId xmlns:a16="http://schemas.microsoft.com/office/drawing/2014/main" id="{CBC6F265-AB27-4F0B-87F6-34EF7DA26840}"/>
              </a:ext>
            </a:extLst>
          </p:cNvPr>
          <p:cNvSpPr/>
          <p:nvPr/>
        </p:nvSpPr>
        <p:spPr>
          <a:xfrm>
            <a:off x="522179" y="2935472"/>
            <a:ext cx="1473200" cy="454901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3D76AB"/>
              </a:gs>
              <a:gs pos="0">
                <a:srgbClr val="4F83B2"/>
              </a:gs>
            </a:gsLst>
            <a:lin ang="0" scaled="0"/>
          </a:gra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sp>
        <p:nvSpPr>
          <p:cNvPr id="6" name="矩形: 圓角化同側角落 5">
            <a:extLst>
              <a:ext uri="{FF2B5EF4-FFF2-40B4-BE49-F238E27FC236}">
                <a16:creationId xmlns:a16="http://schemas.microsoft.com/office/drawing/2014/main" id="{2760251D-93D1-4149-9EC0-A5E65A97BAC0}"/>
              </a:ext>
            </a:extLst>
          </p:cNvPr>
          <p:cNvSpPr/>
          <p:nvPr/>
        </p:nvSpPr>
        <p:spPr>
          <a:xfrm>
            <a:off x="2063113" y="2944065"/>
            <a:ext cx="3141134" cy="454901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3D76AB"/>
              </a:gs>
              <a:gs pos="0">
                <a:srgbClr val="4F83B2"/>
              </a:gs>
            </a:gsLst>
            <a:lin ang="0" scaled="0"/>
          </a:gra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sp>
        <p:nvSpPr>
          <p:cNvPr id="15" name="矩形: 圓角化同側角落 14">
            <a:extLst>
              <a:ext uri="{FF2B5EF4-FFF2-40B4-BE49-F238E27FC236}">
                <a16:creationId xmlns:a16="http://schemas.microsoft.com/office/drawing/2014/main" id="{FC11ACEC-E760-4762-9E76-4724926AC5DF}"/>
              </a:ext>
            </a:extLst>
          </p:cNvPr>
          <p:cNvSpPr/>
          <p:nvPr/>
        </p:nvSpPr>
        <p:spPr>
          <a:xfrm>
            <a:off x="5297382" y="2944066"/>
            <a:ext cx="3141134" cy="454901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3D76AB"/>
              </a:gs>
              <a:gs pos="0">
                <a:srgbClr val="4F83B2"/>
              </a:gs>
            </a:gsLst>
            <a:lin ang="0" scaled="0"/>
          </a:gra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sp>
        <p:nvSpPr>
          <p:cNvPr id="16" name="矩形: 圓角化同側角落 15">
            <a:extLst>
              <a:ext uri="{FF2B5EF4-FFF2-40B4-BE49-F238E27FC236}">
                <a16:creationId xmlns:a16="http://schemas.microsoft.com/office/drawing/2014/main" id="{B26B675F-7B88-40F9-8C81-7A3C0D4C6E6D}"/>
              </a:ext>
            </a:extLst>
          </p:cNvPr>
          <p:cNvSpPr/>
          <p:nvPr/>
        </p:nvSpPr>
        <p:spPr>
          <a:xfrm>
            <a:off x="8537153" y="2935467"/>
            <a:ext cx="3141134" cy="454901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3D76AB"/>
              </a:gs>
              <a:gs pos="0">
                <a:srgbClr val="4F83B2"/>
              </a:gs>
            </a:gsLst>
            <a:lin ang="0" scaled="0"/>
          </a:gra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graphicFrame>
        <p:nvGraphicFramePr>
          <p:cNvPr id="8" name="表格 3">
            <a:extLst>
              <a:ext uri="{FF2B5EF4-FFF2-40B4-BE49-F238E27FC236}">
                <a16:creationId xmlns:a16="http://schemas.microsoft.com/office/drawing/2014/main" id="{896139F4-42C5-48E7-9A4D-7400DEE4D1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7799990"/>
              </p:ext>
            </p:extLst>
          </p:nvPr>
        </p:nvGraphicFramePr>
        <p:xfrm>
          <a:off x="522179" y="2994762"/>
          <a:ext cx="11147641" cy="3617701"/>
        </p:xfrm>
        <a:graphic>
          <a:graphicData uri="http://schemas.openxmlformats.org/drawingml/2006/table">
            <a:tbl>
              <a:tblPr firstRow="1" bandRow="1">
                <a:effectLst>
                  <a:outerShdw blurRad="431800" dist="215900" dir="4140000" algn="ctr" rotWithShape="0">
                    <a:srgbClr val="000000">
                      <a:alpha val="25000"/>
                    </a:srgbClr>
                  </a:outerShdw>
                </a:effectLst>
                <a:tableStyleId>{C083E6E3-FA7D-4D7B-A595-EF9225AFEA82}</a:tableStyleId>
              </a:tblPr>
              <a:tblGrid>
                <a:gridCol w="1409279">
                  <a:extLst>
                    <a:ext uri="{9D8B030D-6E8A-4147-A177-3AD203B41FA5}">
                      <a16:colId xmlns:a16="http://schemas.microsoft.com/office/drawing/2014/main" val="1888140025"/>
                    </a:ext>
                  </a:extLst>
                </a:gridCol>
                <a:gridCol w="3112997">
                  <a:extLst>
                    <a:ext uri="{9D8B030D-6E8A-4147-A177-3AD203B41FA5}">
                      <a16:colId xmlns:a16="http://schemas.microsoft.com/office/drawing/2014/main" val="3485480092"/>
                    </a:ext>
                  </a:extLst>
                </a:gridCol>
                <a:gridCol w="3354933">
                  <a:extLst>
                    <a:ext uri="{9D8B030D-6E8A-4147-A177-3AD203B41FA5}">
                      <a16:colId xmlns:a16="http://schemas.microsoft.com/office/drawing/2014/main" val="3836106865"/>
                    </a:ext>
                  </a:extLst>
                </a:gridCol>
                <a:gridCol w="3270432">
                  <a:extLst>
                    <a:ext uri="{9D8B030D-6E8A-4147-A177-3AD203B41FA5}">
                      <a16:colId xmlns:a16="http://schemas.microsoft.com/office/drawing/2014/main" val="3487548802"/>
                    </a:ext>
                  </a:extLst>
                </a:gridCol>
              </a:tblGrid>
              <a:tr h="3182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5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Model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5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TS-864eU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5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TS-864eU-RP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5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TS-853DU-RP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4721259"/>
                  </a:ext>
                </a:extLst>
              </a:tr>
              <a:tr h="3831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Depth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50" b="0" i="0" u="none" strike="noStrike" dirty="0">
                          <a:solidFill>
                            <a:srgbClr val="8A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297.4</a:t>
                      </a:r>
                      <a:r>
                        <a:rPr lang="en-US" sz="1250" b="0" i="0" u="none" strike="noStrike" dirty="0">
                          <a:solidFill>
                            <a:srgbClr val="8A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 mm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50" b="0" i="0" u="none" strike="noStrike" dirty="0">
                          <a:solidFill>
                            <a:srgbClr val="8A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297.4</a:t>
                      </a:r>
                      <a:r>
                        <a:rPr lang="en-US" sz="1250" b="0" i="0" u="none" strike="noStrike" dirty="0">
                          <a:solidFill>
                            <a:srgbClr val="8A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 mm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423.8 mm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465814"/>
                  </a:ext>
                </a:extLst>
              </a:tr>
              <a:tr h="3831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CPU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Intel® Celeron® N5105/N5095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Intel® Celeron® N5105/N5095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Intel® Celeron® J4125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970114"/>
                  </a:ext>
                </a:extLst>
              </a:tr>
              <a:tr h="34396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Memory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4 GB SO-DIMM DDR4 (1 x 4 GB) 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4 GB SO-DIMM DDR4 (1 x 4 GB) 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4 GB SO-DIMM DDR4 (1 x 4 GB) 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40961"/>
                  </a:ext>
                </a:extLst>
              </a:tr>
              <a:tr h="3683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Max memory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16 GB (2 x 8 GB) 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16 GB (2 x 8 GB) 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8 GB (2 x 4 GB) 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9692159"/>
                  </a:ext>
                </a:extLst>
              </a:tr>
              <a:tr h="3683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Ethernet ports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 x 2.5G/1G/100M​ RJ45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 x 2.5G/1G/100M​ RJ45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 x 2.5G/1G/100M​ RJ45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854569"/>
                  </a:ext>
                </a:extLst>
              </a:tr>
              <a:tr h="3683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HDMI output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 x HDMI 1.4b 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 x HDMI 1.4b 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 x HDMI 1.4b 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142105"/>
                  </a:ext>
                </a:extLst>
              </a:tr>
              <a:tr h="3473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M.2 slots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NA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NA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NA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8749300"/>
                  </a:ext>
                </a:extLst>
              </a:tr>
              <a:tr h="3683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PCIe Slot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PCIe Gen 3 x2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PCIe Gen 3 x2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PCIe Gen 2 x2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5741632"/>
                  </a:ext>
                </a:extLst>
              </a:tr>
              <a:tr h="36838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5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Power</a:t>
                      </a:r>
                      <a:endParaRPr lang="en-US" sz="12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 x 250W</a:t>
                      </a:r>
                    </a:p>
                  </a:txBody>
                  <a:tcPr marL="6350" marR="6350" marT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 x 300W</a:t>
                      </a:r>
                    </a:p>
                  </a:txBody>
                  <a:tcPr marL="6350" marR="6350" marT="635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 x 300W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6593865"/>
                  </a:ext>
                </a:extLst>
              </a:tr>
            </a:tbl>
          </a:graphicData>
        </a:graphic>
      </p:graphicFrame>
      <p:sp>
        <p:nvSpPr>
          <p:cNvPr id="2" name="標題 1">
            <a:extLst>
              <a:ext uri="{FF2B5EF4-FFF2-40B4-BE49-F238E27FC236}">
                <a16:creationId xmlns:a16="http://schemas.microsoft.com/office/drawing/2014/main" id="{153BE200-C18D-4BEE-8533-08BDA4AA5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zh-TW" sz="4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TS-864eU v.s. TS-864eU-RP v.s. TS-853DU-RP</a:t>
            </a:r>
            <a:endParaRPr lang="zh-TW" altLang="en-US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57" name="群組 56">
            <a:extLst>
              <a:ext uri="{FF2B5EF4-FFF2-40B4-BE49-F238E27FC236}">
                <a16:creationId xmlns:a16="http://schemas.microsoft.com/office/drawing/2014/main" id="{D7C1FBFD-ED1E-4726-9335-E739C0E86E5B}"/>
              </a:ext>
            </a:extLst>
          </p:cNvPr>
          <p:cNvGrpSpPr/>
          <p:nvPr/>
        </p:nvGrpSpPr>
        <p:grpSpPr>
          <a:xfrm>
            <a:off x="1677732" y="3307950"/>
            <a:ext cx="6809466" cy="3374742"/>
            <a:chOff x="1671382" y="3428602"/>
            <a:chExt cx="6809466" cy="3108724"/>
          </a:xfrm>
        </p:grpSpPr>
        <p:pic>
          <p:nvPicPr>
            <p:cNvPr id="10" name="图片 57">
              <a:extLst>
                <a:ext uri="{FF2B5EF4-FFF2-40B4-BE49-F238E27FC236}">
                  <a16:creationId xmlns:a16="http://schemas.microsoft.com/office/drawing/2014/main" id="{7DC772FA-5604-4B2C-BB41-C1F1098789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76775"/>
            <a:stretch>
              <a:fillRect/>
            </a:stretch>
          </p:blipFill>
          <p:spPr>
            <a:xfrm rot="5400000">
              <a:off x="293239" y="4816136"/>
              <a:ext cx="3099333" cy="343047"/>
            </a:xfrm>
            <a:prstGeom prst="rect">
              <a:avLst/>
            </a:prstGeom>
          </p:spPr>
        </p:pic>
        <p:pic>
          <p:nvPicPr>
            <p:cNvPr id="11" name="图片 57">
              <a:extLst>
                <a:ext uri="{FF2B5EF4-FFF2-40B4-BE49-F238E27FC236}">
                  <a16:creationId xmlns:a16="http://schemas.microsoft.com/office/drawing/2014/main" id="{37E4A4FA-081A-445D-BEB7-9C53188F8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76775"/>
            <a:stretch>
              <a:fillRect/>
            </a:stretch>
          </p:blipFill>
          <p:spPr>
            <a:xfrm rot="5400000">
              <a:off x="3522907" y="4806744"/>
              <a:ext cx="3099332" cy="343047"/>
            </a:xfrm>
            <a:prstGeom prst="rect">
              <a:avLst/>
            </a:prstGeom>
          </p:spPr>
        </p:pic>
        <p:pic>
          <p:nvPicPr>
            <p:cNvPr id="17" name="图片 57">
              <a:extLst>
                <a:ext uri="{FF2B5EF4-FFF2-40B4-BE49-F238E27FC236}">
                  <a16:creationId xmlns:a16="http://schemas.microsoft.com/office/drawing/2014/main" id="{8CA2D335-BB85-4CEA-9543-65640C62FE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76775"/>
            <a:stretch>
              <a:fillRect/>
            </a:stretch>
          </p:blipFill>
          <p:spPr>
            <a:xfrm rot="5400000">
              <a:off x="6759659" y="4806745"/>
              <a:ext cx="3099332" cy="343047"/>
            </a:xfrm>
            <a:prstGeom prst="rect">
              <a:avLst/>
            </a:prstGeom>
          </p:spPr>
        </p:pic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12EBDFFE-A200-4DF0-BA65-ED2445122C27}"/>
              </a:ext>
            </a:extLst>
          </p:cNvPr>
          <p:cNvGrpSpPr/>
          <p:nvPr/>
        </p:nvGrpSpPr>
        <p:grpSpPr>
          <a:xfrm>
            <a:off x="2134923" y="2053480"/>
            <a:ext cx="2997513" cy="794318"/>
            <a:chOff x="-3574848" y="-1780586"/>
            <a:chExt cx="7610258" cy="2016660"/>
          </a:xfrm>
        </p:grpSpPr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50CB2D3F-E9CF-4D88-8E49-8582C1A68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3520372" y="-180274"/>
              <a:ext cx="7555782" cy="394712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0FB55257-F660-4CD0-959B-96FE2E7137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797" b="27812"/>
            <a:stretch/>
          </p:blipFill>
          <p:spPr>
            <a:xfrm>
              <a:off x="-3574848" y="-1780586"/>
              <a:ext cx="7610258" cy="2016660"/>
            </a:xfrm>
            <a:prstGeom prst="rect">
              <a:avLst/>
            </a:prstGeom>
          </p:spPr>
        </p:pic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2C533783-91C9-4382-AB57-69FE006459E1}"/>
              </a:ext>
            </a:extLst>
          </p:cNvPr>
          <p:cNvGrpSpPr/>
          <p:nvPr/>
        </p:nvGrpSpPr>
        <p:grpSpPr>
          <a:xfrm>
            <a:off x="5369192" y="2047130"/>
            <a:ext cx="2997513" cy="794318"/>
            <a:chOff x="-3574847" y="-1796708"/>
            <a:chExt cx="7610257" cy="2016661"/>
          </a:xfrm>
        </p:grpSpPr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CDF22327-037B-4D8F-8CD5-31409B105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3520372" y="-180274"/>
              <a:ext cx="7555782" cy="394712"/>
            </a:xfrm>
            <a:prstGeom prst="rect">
              <a:avLst/>
            </a:prstGeom>
          </p:spPr>
        </p:pic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6D3D57DB-4F21-4205-AE17-07A9533764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797" b="27812"/>
            <a:stretch/>
          </p:blipFill>
          <p:spPr>
            <a:xfrm>
              <a:off x="-3574847" y="-1796708"/>
              <a:ext cx="7610257" cy="2016661"/>
            </a:xfrm>
            <a:prstGeom prst="rect">
              <a:avLst/>
            </a:prstGeom>
          </p:spPr>
        </p:pic>
      </p:grpSp>
      <p:pic>
        <p:nvPicPr>
          <p:cNvPr id="29" name="圖片 28">
            <a:extLst>
              <a:ext uri="{FF2B5EF4-FFF2-40B4-BE49-F238E27FC236}">
                <a16:creationId xmlns:a16="http://schemas.microsoft.com/office/drawing/2014/main" id="{58E66687-26D7-417D-9E24-D956F9879D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8593348" y="2645452"/>
            <a:ext cx="2976056" cy="155468"/>
          </a:xfrm>
          <a:prstGeom prst="rect">
            <a:avLst/>
          </a:prstGeom>
        </p:spPr>
      </p:pic>
      <p:pic>
        <p:nvPicPr>
          <p:cNvPr id="27" name="圖片 26" descr="一張含有 室內 的圖片&#10;&#10;自動產生的描述">
            <a:extLst>
              <a:ext uri="{FF2B5EF4-FFF2-40B4-BE49-F238E27FC236}">
                <a16:creationId xmlns:a16="http://schemas.microsoft.com/office/drawing/2014/main" id="{054314AE-FC6F-4EE3-AB96-6AF0B39882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346" y="1441609"/>
            <a:ext cx="2993462" cy="1870914"/>
          </a:xfrm>
          <a:prstGeom prst="rect">
            <a:avLst/>
          </a:prstGeom>
        </p:spPr>
      </p:pic>
      <p:sp>
        <p:nvSpPr>
          <p:cNvPr id="33" name="矩形: 剪去對角角落 32">
            <a:extLst>
              <a:ext uri="{FF2B5EF4-FFF2-40B4-BE49-F238E27FC236}">
                <a16:creationId xmlns:a16="http://schemas.microsoft.com/office/drawing/2014/main" id="{DAD5260B-32EB-4D49-9361-256975660E00}"/>
              </a:ext>
            </a:extLst>
          </p:cNvPr>
          <p:cNvSpPr/>
          <p:nvPr/>
        </p:nvSpPr>
        <p:spPr>
          <a:xfrm rot="10800000" flipH="1">
            <a:off x="2639930" y="1678940"/>
            <a:ext cx="1377950" cy="269392"/>
          </a:xfrm>
          <a:prstGeom prst="snip2DiagRect">
            <a:avLst>
              <a:gd name="adj1" fmla="val 0"/>
              <a:gd name="adj2" fmla="val 18523"/>
            </a:avLst>
          </a:prstGeom>
          <a:gradFill>
            <a:gsLst>
              <a:gs pos="0">
                <a:srgbClr val="455273"/>
              </a:gs>
              <a:gs pos="100000">
                <a:srgbClr val="596991"/>
              </a:gs>
            </a:gsLst>
            <a:lin ang="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zh-TW" sz="1400" b="1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19FE880D-83C2-450D-819E-1751D9953F01}"/>
              </a:ext>
            </a:extLst>
          </p:cNvPr>
          <p:cNvSpPr/>
          <p:nvPr/>
        </p:nvSpPr>
        <p:spPr>
          <a:xfrm>
            <a:off x="2706487" y="1658998"/>
            <a:ext cx="17418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b="1" i="0">
                <a:solidFill>
                  <a:schemeClr val="bg1"/>
                </a:solidFill>
                <a:effectLst/>
                <a:cs typeface="+mn-ea"/>
                <a:sym typeface="+mn-lt"/>
              </a:rPr>
              <a:t>全機三年保固</a:t>
            </a:r>
            <a:endParaRPr kumimoji="1" lang="en-US" altLang="zh-TW" sz="14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48A3C8F5-F33B-4DC4-95CB-40C006948034}"/>
              </a:ext>
            </a:extLst>
          </p:cNvPr>
          <p:cNvSpPr/>
          <p:nvPr/>
        </p:nvSpPr>
        <p:spPr>
          <a:xfrm rot="20963001">
            <a:off x="4165971" y="1679287"/>
            <a:ext cx="567431" cy="194974"/>
          </a:xfrm>
          <a:custGeom>
            <a:avLst/>
            <a:gdLst>
              <a:gd name="connsiteX0" fmla="*/ 0 w 564050"/>
              <a:gd name="connsiteY0" fmla="*/ 0 h 197702"/>
              <a:gd name="connsiteX1" fmla="*/ 564050 w 564050"/>
              <a:gd name="connsiteY1" fmla="*/ 0 h 197702"/>
              <a:gd name="connsiteX2" fmla="*/ 564050 w 564050"/>
              <a:gd name="connsiteY2" fmla="*/ 197702 h 197702"/>
              <a:gd name="connsiteX3" fmla="*/ 0 w 564050"/>
              <a:gd name="connsiteY3" fmla="*/ 197702 h 197702"/>
              <a:gd name="connsiteX4" fmla="*/ 0 w 564050"/>
              <a:gd name="connsiteY4" fmla="*/ 0 h 197702"/>
              <a:gd name="connsiteX0" fmla="*/ 0 w 564050"/>
              <a:gd name="connsiteY0" fmla="*/ 0 h 197702"/>
              <a:gd name="connsiteX1" fmla="*/ 564050 w 564050"/>
              <a:gd name="connsiteY1" fmla="*/ 0 h 197702"/>
              <a:gd name="connsiteX2" fmla="*/ 495655 w 564050"/>
              <a:gd name="connsiteY2" fmla="*/ 171961 h 197702"/>
              <a:gd name="connsiteX3" fmla="*/ 0 w 564050"/>
              <a:gd name="connsiteY3" fmla="*/ 197702 h 197702"/>
              <a:gd name="connsiteX4" fmla="*/ 0 w 564050"/>
              <a:gd name="connsiteY4" fmla="*/ 0 h 197702"/>
              <a:gd name="connsiteX0" fmla="*/ 1041 w 565091"/>
              <a:gd name="connsiteY0" fmla="*/ 0 h 180279"/>
              <a:gd name="connsiteX1" fmla="*/ 565091 w 565091"/>
              <a:gd name="connsiteY1" fmla="*/ 0 h 180279"/>
              <a:gd name="connsiteX2" fmla="*/ 496696 w 565091"/>
              <a:gd name="connsiteY2" fmla="*/ 171961 h 180279"/>
              <a:gd name="connsiteX3" fmla="*/ 0 w 565091"/>
              <a:gd name="connsiteY3" fmla="*/ 180279 h 180279"/>
              <a:gd name="connsiteX4" fmla="*/ 1041 w 565091"/>
              <a:gd name="connsiteY4" fmla="*/ 0 h 180279"/>
              <a:gd name="connsiteX0" fmla="*/ 49019 w 565091"/>
              <a:gd name="connsiteY0" fmla="*/ 0 h 194974"/>
              <a:gd name="connsiteX1" fmla="*/ 565091 w 565091"/>
              <a:gd name="connsiteY1" fmla="*/ 14695 h 194974"/>
              <a:gd name="connsiteX2" fmla="*/ 496696 w 565091"/>
              <a:gd name="connsiteY2" fmla="*/ 186656 h 194974"/>
              <a:gd name="connsiteX3" fmla="*/ 0 w 565091"/>
              <a:gd name="connsiteY3" fmla="*/ 194974 h 194974"/>
              <a:gd name="connsiteX4" fmla="*/ 49019 w 565091"/>
              <a:gd name="connsiteY4" fmla="*/ 0 h 194974"/>
              <a:gd name="connsiteX0" fmla="*/ 49019 w 567431"/>
              <a:gd name="connsiteY0" fmla="*/ 0 h 194974"/>
              <a:gd name="connsiteX1" fmla="*/ 567431 w 567431"/>
              <a:gd name="connsiteY1" fmla="*/ 2212 h 194974"/>
              <a:gd name="connsiteX2" fmla="*/ 496696 w 567431"/>
              <a:gd name="connsiteY2" fmla="*/ 186656 h 194974"/>
              <a:gd name="connsiteX3" fmla="*/ 0 w 567431"/>
              <a:gd name="connsiteY3" fmla="*/ 194974 h 194974"/>
              <a:gd name="connsiteX4" fmla="*/ 49019 w 567431"/>
              <a:gd name="connsiteY4" fmla="*/ 0 h 19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431" h="194974">
                <a:moveTo>
                  <a:pt x="49019" y="0"/>
                </a:moveTo>
                <a:lnTo>
                  <a:pt x="567431" y="2212"/>
                </a:lnTo>
                <a:lnTo>
                  <a:pt x="496696" y="186656"/>
                </a:lnTo>
                <a:lnTo>
                  <a:pt x="0" y="194974"/>
                </a:lnTo>
                <a:lnTo>
                  <a:pt x="4901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38" name="圖片 37">
            <a:extLst>
              <a:ext uri="{FF2B5EF4-FFF2-40B4-BE49-F238E27FC236}">
                <a16:creationId xmlns:a16="http://schemas.microsoft.com/office/drawing/2014/main" id="{709BADE9-2207-4EC3-8E66-DD4EFC4A74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6599" y="1565845"/>
            <a:ext cx="578977" cy="429092"/>
          </a:xfrm>
          <a:prstGeom prst="rect">
            <a:avLst/>
          </a:prstGeom>
        </p:spPr>
      </p:pic>
      <p:sp>
        <p:nvSpPr>
          <p:cNvPr id="49" name="矩形: 剪去對角角落 48">
            <a:extLst>
              <a:ext uri="{FF2B5EF4-FFF2-40B4-BE49-F238E27FC236}">
                <a16:creationId xmlns:a16="http://schemas.microsoft.com/office/drawing/2014/main" id="{45F83AF0-D714-4B1C-ACAC-3F1D46C0174D}"/>
              </a:ext>
            </a:extLst>
          </p:cNvPr>
          <p:cNvSpPr/>
          <p:nvPr/>
        </p:nvSpPr>
        <p:spPr>
          <a:xfrm rot="10800000" flipH="1">
            <a:off x="5989437" y="1678940"/>
            <a:ext cx="1377950" cy="269392"/>
          </a:xfrm>
          <a:prstGeom prst="snip2DiagRect">
            <a:avLst>
              <a:gd name="adj1" fmla="val 0"/>
              <a:gd name="adj2" fmla="val 18523"/>
            </a:avLst>
          </a:prstGeom>
          <a:gradFill>
            <a:gsLst>
              <a:gs pos="0">
                <a:srgbClr val="455273"/>
              </a:gs>
              <a:gs pos="100000">
                <a:srgbClr val="596991"/>
              </a:gs>
            </a:gsLst>
            <a:lin ang="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zh-TW" sz="1400" b="1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DD890725-66BD-4EE6-99E1-DC9C9DE7CF3B}"/>
              </a:ext>
            </a:extLst>
          </p:cNvPr>
          <p:cNvSpPr/>
          <p:nvPr/>
        </p:nvSpPr>
        <p:spPr>
          <a:xfrm>
            <a:off x="6055994" y="1658998"/>
            <a:ext cx="17418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b="1" i="0">
                <a:solidFill>
                  <a:schemeClr val="bg1"/>
                </a:solidFill>
                <a:effectLst/>
                <a:cs typeface="+mn-ea"/>
                <a:sym typeface="+mn-lt"/>
              </a:rPr>
              <a:t>全機三年保固</a:t>
            </a:r>
            <a:endParaRPr kumimoji="1" lang="en-US" altLang="zh-TW" sz="14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1" name="矩形 38">
            <a:extLst>
              <a:ext uri="{FF2B5EF4-FFF2-40B4-BE49-F238E27FC236}">
                <a16:creationId xmlns:a16="http://schemas.microsoft.com/office/drawing/2014/main" id="{D0CD2D11-82FE-4BA6-A822-CA623EFF7DF3}"/>
              </a:ext>
            </a:extLst>
          </p:cNvPr>
          <p:cNvSpPr/>
          <p:nvPr/>
        </p:nvSpPr>
        <p:spPr>
          <a:xfrm rot="20963001">
            <a:off x="7515478" y="1679287"/>
            <a:ext cx="567431" cy="194974"/>
          </a:xfrm>
          <a:custGeom>
            <a:avLst/>
            <a:gdLst>
              <a:gd name="connsiteX0" fmla="*/ 0 w 564050"/>
              <a:gd name="connsiteY0" fmla="*/ 0 h 197702"/>
              <a:gd name="connsiteX1" fmla="*/ 564050 w 564050"/>
              <a:gd name="connsiteY1" fmla="*/ 0 h 197702"/>
              <a:gd name="connsiteX2" fmla="*/ 564050 w 564050"/>
              <a:gd name="connsiteY2" fmla="*/ 197702 h 197702"/>
              <a:gd name="connsiteX3" fmla="*/ 0 w 564050"/>
              <a:gd name="connsiteY3" fmla="*/ 197702 h 197702"/>
              <a:gd name="connsiteX4" fmla="*/ 0 w 564050"/>
              <a:gd name="connsiteY4" fmla="*/ 0 h 197702"/>
              <a:gd name="connsiteX0" fmla="*/ 0 w 564050"/>
              <a:gd name="connsiteY0" fmla="*/ 0 h 197702"/>
              <a:gd name="connsiteX1" fmla="*/ 564050 w 564050"/>
              <a:gd name="connsiteY1" fmla="*/ 0 h 197702"/>
              <a:gd name="connsiteX2" fmla="*/ 495655 w 564050"/>
              <a:gd name="connsiteY2" fmla="*/ 171961 h 197702"/>
              <a:gd name="connsiteX3" fmla="*/ 0 w 564050"/>
              <a:gd name="connsiteY3" fmla="*/ 197702 h 197702"/>
              <a:gd name="connsiteX4" fmla="*/ 0 w 564050"/>
              <a:gd name="connsiteY4" fmla="*/ 0 h 197702"/>
              <a:gd name="connsiteX0" fmla="*/ 1041 w 565091"/>
              <a:gd name="connsiteY0" fmla="*/ 0 h 180279"/>
              <a:gd name="connsiteX1" fmla="*/ 565091 w 565091"/>
              <a:gd name="connsiteY1" fmla="*/ 0 h 180279"/>
              <a:gd name="connsiteX2" fmla="*/ 496696 w 565091"/>
              <a:gd name="connsiteY2" fmla="*/ 171961 h 180279"/>
              <a:gd name="connsiteX3" fmla="*/ 0 w 565091"/>
              <a:gd name="connsiteY3" fmla="*/ 180279 h 180279"/>
              <a:gd name="connsiteX4" fmla="*/ 1041 w 565091"/>
              <a:gd name="connsiteY4" fmla="*/ 0 h 180279"/>
              <a:gd name="connsiteX0" fmla="*/ 49019 w 565091"/>
              <a:gd name="connsiteY0" fmla="*/ 0 h 194974"/>
              <a:gd name="connsiteX1" fmla="*/ 565091 w 565091"/>
              <a:gd name="connsiteY1" fmla="*/ 14695 h 194974"/>
              <a:gd name="connsiteX2" fmla="*/ 496696 w 565091"/>
              <a:gd name="connsiteY2" fmla="*/ 186656 h 194974"/>
              <a:gd name="connsiteX3" fmla="*/ 0 w 565091"/>
              <a:gd name="connsiteY3" fmla="*/ 194974 h 194974"/>
              <a:gd name="connsiteX4" fmla="*/ 49019 w 565091"/>
              <a:gd name="connsiteY4" fmla="*/ 0 h 194974"/>
              <a:gd name="connsiteX0" fmla="*/ 49019 w 567431"/>
              <a:gd name="connsiteY0" fmla="*/ 0 h 194974"/>
              <a:gd name="connsiteX1" fmla="*/ 567431 w 567431"/>
              <a:gd name="connsiteY1" fmla="*/ 2212 h 194974"/>
              <a:gd name="connsiteX2" fmla="*/ 496696 w 567431"/>
              <a:gd name="connsiteY2" fmla="*/ 186656 h 194974"/>
              <a:gd name="connsiteX3" fmla="*/ 0 w 567431"/>
              <a:gd name="connsiteY3" fmla="*/ 194974 h 194974"/>
              <a:gd name="connsiteX4" fmla="*/ 49019 w 567431"/>
              <a:gd name="connsiteY4" fmla="*/ 0 h 19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431" h="194974">
                <a:moveTo>
                  <a:pt x="49019" y="0"/>
                </a:moveTo>
                <a:lnTo>
                  <a:pt x="567431" y="2212"/>
                </a:lnTo>
                <a:lnTo>
                  <a:pt x="496696" y="186656"/>
                </a:lnTo>
                <a:lnTo>
                  <a:pt x="0" y="194974"/>
                </a:lnTo>
                <a:lnTo>
                  <a:pt x="4901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52" name="圖片 51">
            <a:extLst>
              <a:ext uri="{FF2B5EF4-FFF2-40B4-BE49-F238E27FC236}">
                <a16:creationId xmlns:a16="http://schemas.microsoft.com/office/drawing/2014/main" id="{DD4595C7-FF87-4B87-AC9F-D1A7F0E8FC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06106" y="1565845"/>
            <a:ext cx="578977" cy="429092"/>
          </a:xfrm>
          <a:prstGeom prst="rect">
            <a:avLst/>
          </a:prstGeom>
        </p:spPr>
      </p:pic>
      <p:sp>
        <p:nvSpPr>
          <p:cNvPr id="53" name="矩形: 剪去對角角落 52">
            <a:extLst>
              <a:ext uri="{FF2B5EF4-FFF2-40B4-BE49-F238E27FC236}">
                <a16:creationId xmlns:a16="http://schemas.microsoft.com/office/drawing/2014/main" id="{B4D5615C-7462-43EE-94E2-E293F1DA09F8}"/>
              </a:ext>
            </a:extLst>
          </p:cNvPr>
          <p:cNvSpPr/>
          <p:nvPr/>
        </p:nvSpPr>
        <p:spPr>
          <a:xfrm rot="10800000" flipH="1">
            <a:off x="9327286" y="1678940"/>
            <a:ext cx="1377950" cy="269392"/>
          </a:xfrm>
          <a:prstGeom prst="snip2DiagRect">
            <a:avLst>
              <a:gd name="adj1" fmla="val 0"/>
              <a:gd name="adj2" fmla="val 18523"/>
            </a:avLst>
          </a:prstGeom>
          <a:gradFill>
            <a:gsLst>
              <a:gs pos="0">
                <a:srgbClr val="455273"/>
              </a:gs>
              <a:gs pos="100000">
                <a:srgbClr val="596991"/>
              </a:gs>
            </a:gsLst>
            <a:lin ang="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zh-TW" sz="1400" b="1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8E9BA242-976C-44EE-B392-E9EC8FE89E64}"/>
              </a:ext>
            </a:extLst>
          </p:cNvPr>
          <p:cNvSpPr/>
          <p:nvPr/>
        </p:nvSpPr>
        <p:spPr>
          <a:xfrm>
            <a:off x="9393843" y="1658998"/>
            <a:ext cx="17418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b="1" i="0">
                <a:solidFill>
                  <a:schemeClr val="bg1"/>
                </a:solidFill>
                <a:effectLst/>
                <a:cs typeface="+mn-ea"/>
                <a:sym typeface="+mn-lt"/>
              </a:rPr>
              <a:t>全機三年保固</a:t>
            </a:r>
            <a:endParaRPr kumimoji="1" lang="en-US" altLang="zh-TW" sz="1400" b="1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0801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化同側角落 4">
            <a:extLst>
              <a:ext uri="{FF2B5EF4-FFF2-40B4-BE49-F238E27FC236}">
                <a16:creationId xmlns:a16="http://schemas.microsoft.com/office/drawing/2014/main" id="{CBC6F265-AB27-4F0B-87F6-34EF7DA26840}"/>
              </a:ext>
            </a:extLst>
          </p:cNvPr>
          <p:cNvSpPr/>
          <p:nvPr/>
        </p:nvSpPr>
        <p:spPr>
          <a:xfrm>
            <a:off x="522179" y="2664199"/>
            <a:ext cx="1395521" cy="454901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3D76AB"/>
              </a:gs>
              <a:gs pos="0">
                <a:srgbClr val="4F83B2"/>
              </a:gs>
            </a:gsLst>
            <a:lin ang="0" scaled="0"/>
          </a:gra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53BE200-C18D-4BEE-8533-08BDA4AA5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199" y="116041"/>
            <a:ext cx="11525251" cy="1378562"/>
          </a:xfrm>
        </p:spPr>
        <p:txBody>
          <a:bodyPr>
            <a:normAutofit/>
          </a:bodyPr>
          <a:lstStyle/>
          <a:p>
            <a:r>
              <a:rPr lang="fr-FR" altLang="zh-TW" sz="335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TS-464eU v.s. TS-451DeU v.s. TS-464U v.s. TS-464U-RP</a:t>
            </a:r>
            <a:endParaRPr lang="zh-TW" altLang="en-US" sz="335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B55AE755-8F3A-413F-91A7-A3FF4B99FCB7}"/>
              </a:ext>
            </a:extLst>
          </p:cNvPr>
          <p:cNvGrpSpPr/>
          <p:nvPr/>
        </p:nvGrpSpPr>
        <p:grpSpPr>
          <a:xfrm>
            <a:off x="1987550" y="2664194"/>
            <a:ext cx="9682271" cy="463500"/>
            <a:chOff x="2121259" y="2965102"/>
            <a:chExt cx="8059897" cy="463500"/>
          </a:xfrm>
        </p:grpSpPr>
        <p:sp>
          <p:nvSpPr>
            <p:cNvPr id="6" name="矩形: 圓角化同側角落 5">
              <a:extLst>
                <a:ext uri="{FF2B5EF4-FFF2-40B4-BE49-F238E27FC236}">
                  <a16:creationId xmlns:a16="http://schemas.microsoft.com/office/drawing/2014/main" id="{2760251D-93D1-4149-9EC0-A5E65A97BAC0}"/>
                </a:ext>
              </a:extLst>
            </p:cNvPr>
            <p:cNvSpPr/>
            <p:nvPr/>
          </p:nvSpPr>
          <p:spPr>
            <a:xfrm>
              <a:off x="2121259" y="2973700"/>
              <a:ext cx="1972097" cy="454901"/>
            </a:xfrm>
            <a:prstGeom prst="round2SameRect">
              <a:avLst>
                <a:gd name="adj1" fmla="val 9935"/>
                <a:gd name="adj2" fmla="val 0"/>
              </a:avLst>
            </a:prstGeom>
            <a:gradFill>
              <a:gsLst>
                <a:gs pos="95000">
                  <a:srgbClr val="3D76AB"/>
                </a:gs>
                <a:gs pos="0">
                  <a:srgbClr val="4F83B2"/>
                </a:gs>
              </a:gsLst>
              <a:lin ang="0" scaled="0"/>
            </a:gradFill>
            <a:ln>
              <a:gradFill>
                <a:gsLst>
                  <a:gs pos="1000">
                    <a:schemeClr val="accent1">
                      <a:lumMod val="5000"/>
                      <a:lumOff val="95000"/>
                      <a:alpha val="69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0"/>
                    </a:schemeClr>
                  </a:gs>
                </a:gsLst>
                <a:lin ang="5400000" scaled="1"/>
              </a:gradFill>
            </a:ln>
            <a:effectLst>
              <a:outerShdw blurRad="431800" dist="215900" dir="4140000" algn="ctr" rotWithShape="0">
                <a:srgbClr val="000000">
                  <a:alpha val="2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cs typeface="+mn-ea"/>
                <a:sym typeface="+mn-lt"/>
              </a:endParaRPr>
            </a:p>
          </p:txBody>
        </p:sp>
        <p:sp>
          <p:nvSpPr>
            <p:cNvPr id="15" name="矩形: 圓角化同側角落 14">
              <a:extLst>
                <a:ext uri="{FF2B5EF4-FFF2-40B4-BE49-F238E27FC236}">
                  <a16:creationId xmlns:a16="http://schemas.microsoft.com/office/drawing/2014/main" id="{FC11ACEC-E760-4762-9E76-4724926AC5DF}"/>
                </a:ext>
              </a:extLst>
            </p:cNvPr>
            <p:cNvSpPr/>
            <p:nvPr/>
          </p:nvSpPr>
          <p:spPr>
            <a:xfrm>
              <a:off x="4150678" y="2973701"/>
              <a:ext cx="1972097" cy="454901"/>
            </a:xfrm>
            <a:prstGeom prst="round2SameRect">
              <a:avLst>
                <a:gd name="adj1" fmla="val 9935"/>
                <a:gd name="adj2" fmla="val 0"/>
              </a:avLst>
            </a:prstGeom>
            <a:gradFill>
              <a:gsLst>
                <a:gs pos="95000">
                  <a:srgbClr val="3D76AB"/>
                </a:gs>
                <a:gs pos="0">
                  <a:srgbClr val="4F83B2"/>
                </a:gs>
              </a:gsLst>
              <a:lin ang="0" scaled="0"/>
            </a:gradFill>
            <a:ln>
              <a:gradFill>
                <a:gsLst>
                  <a:gs pos="1000">
                    <a:schemeClr val="accent1">
                      <a:lumMod val="5000"/>
                      <a:lumOff val="95000"/>
                      <a:alpha val="69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0"/>
                    </a:schemeClr>
                  </a:gs>
                </a:gsLst>
                <a:lin ang="5400000" scaled="1"/>
              </a:gradFill>
            </a:ln>
            <a:effectLst>
              <a:outerShdw blurRad="431800" dist="215900" dir="4140000" algn="ctr" rotWithShape="0">
                <a:srgbClr val="000000">
                  <a:alpha val="2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cs typeface="+mn-ea"/>
                <a:sym typeface="+mn-lt"/>
              </a:endParaRPr>
            </a:p>
          </p:txBody>
        </p:sp>
        <p:sp>
          <p:nvSpPr>
            <p:cNvPr id="16" name="矩形: 圓角化同側角落 15">
              <a:extLst>
                <a:ext uri="{FF2B5EF4-FFF2-40B4-BE49-F238E27FC236}">
                  <a16:creationId xmlns:a16="http://schemas.microsoft.com/office/drawing/2014/main" id="{B26B675F-7B88-40F9-8C81-7A3C0D4C6E6D}"/>
                </a:ext>
              </a:extLst>
            </p:cNvPr>
            <p:cNvSpPr/>
            <p:nvPr/>
          </p:nvSpPr>
          <p:spPr>
            <a:xfrm>
              <a:off x="6181482" y="2965102"/>
              <a:ext cx="1972097" cy="454901"/>
            </a:xfrm>
            <a:prstGeom prst="round2SameRect">
              <a:avLst>
                <a:gd name="adj1" fmla="val 9935"/>
                <a:gd name="adj2" fmla="val 0"/>
              </a:avLst>
            </a:prstGeom>
            <a:gradFill>
              <a:gsLst>
                <a:gs pos="95000">
                  <a:srgbClr val="3D76AB"/>
                </a:gs>
                <a:gs pos="0">
                  <a:srgbClr val="4F83B2"/>
                </a:gs>
              </a:gsLst>
              <a:lin ang="0" scaled="0"/>
            </a:gradFill>
            <a:ln>
              <a:gradFill>
                <a:gsLst>
                  <a:gs pos="1000">
                    <a:schemeClr val="accent1">
                      <a:lumMod val="5000"/>
                      <a:lumOff val="95000"/>
                      <a:alpha val="69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0"/>
                    </a:schemeClr>
                  </a:gs>
                </a:gsLst>
                <a:lin ang="5400000" scaled="1"/>
              </a:gradFill>
            </a:ln>
            <a:effectLst>
              <a:outerShdw blurRad="431800" dist="215900" dir="4140000" algn="ctr" rotWithShape="0">
                <a:srgbClr val="000000">
                  <a:alpha val="2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cs typeface="+mn-ea"/>
                <a:sym typeface="+mn-lt"/>
              </a:endParaRPr>
            </a:p>
          </p:txBody>
        </p:sp>
        <p:sp>
          <p:nvSpPr>
            <p:cNvPr id="20" name="矩形: 圓角化同側角落 19">
              <a:extLst>
                <a:ext uri="{FF2B5EF4-FFF2-40B4-BE49-F238E27FC236}">
                  <a16:creationId xmlns:a16="http://schemas.microsoft.com/office/drawing/2014/main" id="{8282C17F-08B4-45CA-95EB-FAFEEDE42935}"/>
                </a:ext>
              </a:extLst>
            </p:cNvPr>
            <p:cNvSpPr/>
            <p:nvPr/>
          </p:nvSpPr>
          <p:spPr>
            <a:xfrm>
              <a:off x="8209059" y="2965102"/>
              <a:ext cx="1972097" cy="454901"/>
            </a:xfrm>
            <a:prstGeom prst="round2SameRect">
              <a:avLst>
                <a:gd name="adj1" fmla="val 9935"/>
                <a:gd name="adj2" fmla="val 0"/>
              </a:avLst>
            </a:prstGeom>
            <a:gradFill>
              <a:gsLst>
                <a:gs pos="95000">
                  <a:srgbClr val="3D76AB"/>
                </a:gs>
                <a:gs pos="0">
                  <a:srgbClr val="4F83B2"/>
                </a:gs>
              </a:gsLst>
              <a:lin ang="0" scaled="0"/>
            </a:gradFill>
            <a:ln>
              <a:gradFill>
                <a:gsLst>
                  <a:gs pos="1000">
                    <a:schemeClr val="accent1">
                      <a:lumMod val="5000"/>
                      <a:lumOff val="95000"/>
                      <a:alpha val="69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0"/>
                    </a:schemeClr>
                  </a:gs>
                </a:gsLst>
                <a:lin ang="5400000" scaled="1"/>
              </a:gradFill>
            </a:ln>
            <a:effectLst>
              <a:outerShdw blurRad="431800" dist="215900" dir="4140000" algn="ctr" rotWithShape="0">
                <a:srgbClr val="000000">
                  <a:alpha val="2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cs typeface="+mn-ea"/>
                <a:sym typeface="+mn-lt"/>
              </a:endParaRPr>
            </a:p>
          </p:txBody>
        </p:sp>
      </p:grpSp>
      <p:graphicFrame>
        <p:nvGraphicFramePr>
          <p:cNvPr id="8" name="表格 3">
            <a:extLst>
              <a:ext uri="{FF2B5EF4-FFF2-40B4-BE49-F238E27FC236}">
                <a16:creationId xmlns:a16="http://schemas.microsoft.com/office/drawing/2014/main" id="{896139F4-42C5-48E7-9A4D-7400DEE4D1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4281985"/>
              </p:ext>
            </p:extLst>
          </p:nvPr>
        </p:nvGraphicFramePr>
        <p:xfrm>
          <a:off x="522179" y="2729838"/>
          <a:ext cx="11156110" cy="3924960"/>
        </p:xfrm>
        <a:graphic>
          <a:graphicData uri="http://schemas.openxmlformats.org/drawingml/2006/table">
            <a:tbl>
              <a:tblPr firstRow="1" bandRow="1">
                <a:effectLst>
                  <a:outerShdw blurRad="431800" dist="215900" dir="4140000" algn="ctr" rotWithShape="0">
                    <a:srgbClr val="000000">
                      <a:alpha val="25000"/>
                    </a:srgbClr>
                  </a:outerShdw>
                </a:effectLst>
                <a:tableStyleId>{C083E6E3-FA7D-4D7B-A595-EF9225AFEA82}</a:tableStyleId>
              </a:tblPr>
              <a:tblGrid>
                <a:gridCol w="1420921">
                  <a:extLst>
                    <a:ext uri="{9D8B030D-6E8A-4147-A177-3AD203B41FA5}">
                      <a16:colId xmlns:a16="http://schemas.microsoft.com/office/drawing/2014/main" val="1888140025"/>
                    </a:ext>
                  </a:extLst>
                </a:gridCol>
                <a:gridCol w="2451100">
                  <a:extLst>
                    <a:ext uri="{9D8B030D-6E8A-4147-A177-3AD203B41FA5}">
                      <a16:colId xmlns:a16="http://schemas.microsoft.com/office/drawing/2014/main" val="3485480092"/>
                    </a:ext>
                  </a:extLst>
                </a:gridCol>
                <a:gridCol w="2425700">
                  <a:extLst>
                    <a:ext uri="{9D8B030D-6E8A-4147-A177-3AD203B41FA5}">
                      <a16:colId xmlns:a16="http://schemas.microsoft.com/office/drawing/2014/main" val="3836106865"/>
                    </a:ext>
                  </a:extLst>
                </a:gridCol>
                <a:gridCol w="2432050">
                  <a:extLst>
                    <a:ext uri="{9D8B030D-6E8A-4147-A177-3AD203B41FA5}">
                      <a16:colId xmlns:a16="http://schemas.microsoft.com/office/drawing/2014/main" val="3487548802"/>
                    </a:ext>
                  </a:extLst>
                </a:gridCol>
                <a:gridCol w="2426339">
                  <a:extLst>
                    <a:ext uri="{9D8B030D-6E8A-4147-A177-3AD203B41FA5}">
                      <a16:colId xmlns:a16="http://schemas.microsoft.com/office/drawing/2014/main" val="3631341675"/>
                    </a:ext>
                  </a:extLst>
                </a:gridCol>
              </a:tblGrid>
              <a:tr h="3843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5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Model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5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TS-464eU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5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TS-451DeU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5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TS-464U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5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TS-464U-RP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4721259"/>
                  </a:ext>
                </a:extLst>
              </a:tr>
              <a:tr h="4628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Depth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8A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295 mm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295 mm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483.9 mm 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508.7 mm 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2472573"/>
                  </a:ext>
                </a:extLst>
              </a:tr>
              <a:tr h="4628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CPU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Intel® Celeron® N5105/N5095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Intel® Celeron® J4025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Intel® Celeron® N5105/N5095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Intel® Celeron® N5105/N5095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970114"/>
                  </a:ext>
                </a:extLst>
              </a:tr>
              <a:tr h="4154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Memory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4 GB SO-DIMM DDR4 (1 x 4 GB)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 GB SO-DIMM DDR4 (1 x 2 GB)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4 GB SO-DIMM DDR4 (1 x 4 GB) 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4 GB SO-DIMM DDR4 (1 x 4 GB) 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40961"/>
                  </a:ext>
                </a:extLst>
              </a:tr>
              <a:tr h="4449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Max memory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16 GB (2 x 8 GB)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8 GB (2 x 4 GB)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16 GB (2 x 8 GB) 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16 GB (2 x 8 GB) 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9692159"/>
                  </a:ext>
                </a:extLst>
              </a:tr>
              <a:tr h="4449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Ethernet ports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 x 2.5G/1G/100M​ RJ45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 x 2.5G/1G/100M​ RJ45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 x 2.5G/1G/100M​ RJ45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 x 2.5G/1G/100M​ RJ45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854569"/>
                  </a:ext>
                </a:extLst>
              </a:tr>
              <a:tr h="4449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HDMI output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 x HDMI 1.4b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NA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 x HDMI 1.4b 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 x HDMI 1.4b 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142105"/>
                  </a:ext>
                </a:extLst>
              </a:tr>
              <a:tr h="4195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M.2 slots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 x M.2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NVMe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 x M.2 SATA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NA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NA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8749300"/>
                  </a:ext>
                </a:extLst>
              </a:tr>
              <a:tr h="4449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PCIe Slot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NA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NA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 x PCIe Gen3 x2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 x PCIe Gen3 x2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6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5741632"/>
                  </a:ext>
                </a:extLst>
              </a:tr>
            </a:tbl>
          </a:graphicData>
        </a:graphic>
      </p:graphicFrame>
      <p:grpSp>
        <p:nvGrpSpPr>
          <p:cNvPr id="3" name="群組 2">
            <a:extLst>
              <a:ext uri="{FF2B5EF4-FFF2-40B4-BE49-F238E27FC236}">
                <a16:creationId xmlns:a16="http://schemas.microsoft.com/office/drawing/2014/main" id="{3D981D45-CAF0-4485-8E6F-64EA23DFF386}"/>
              </a:ext>
            </a:extLst>
          </p:cNvPr>
          <p:cNvGrpSpPr/>
          <p:nvPr/>
        </p:nvGrpSpPr>
        <p:grpSpPr>
          <a:xfrm>
            <a:off x="1610233" y="3002342"/>
            <a:ext cx="7659237" cy="3772944"/>
            <a:chOff x="1610233" y="3242624"/>
            <a:chExt cx="7659237" cy="3141532"/>
          </a:xfrm>
        </p:grpSpPr>
        <p:pic>
          <p:nvPicPr>
            <p:cNvPr id="10" name="图片 57">
              <a:extLst>
                <a:ext uri="{FF2B5EF4-FFF2-40B4-BE49-F238E27FC236}">
                  <a16:creationId xmlns:a16="http://schemas.microsoft.com/office/drawing/2014/main" id="{7DC772FA-5604-4B2C-BB41-C1F1098789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76775"/>
            <a:stretch>
              <a:fillRect/>
            </a:stretch>
          </p:blipFill>
          <p:spPr>
            <a:xfrm rot="5400000">
              <a:off x="232090" y="4662966"/>
              <a:ext cx="3099333" cy="343047"/>
            </a:xfrm>
            <a:prstGeom prst="rect">
              <a:avLst/>
            </a:prstGeom>
          </p:spPr>
        </p:pic>
        <p:pic>
          <p:nvPicPr>
            <p:cNvPr id="11" name="图片 57">
              <a:extLst>
                <a:ext uri="{FF2B5EF4-FFF2-40B4-BE49-F238E27FC236}">
                  <a16:creationId xmlns:a16="http://schemas.microsoft.com/office/drawing/2014/main" id="{37E4A4FA-081A-445D-BEB7-9C53188F8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76775"/>
            <a:stretch>
              <a:fillRect/>
            </a:stretch>
          </p:blipFill>
          <p:spPr>
            <a:xfrm rot="5400000">
              <a:off x="2671702" y="4653575"/>
              <a:ext cx="3099332" cy="343047"/>
            </a:xfrm>
            <a:prstGeom prst="rect">
              <a:avLst/>
            </a:prstGeom>
          </p:spPr>
        </p:pic>
        <p:pic>
          <p:nvPicPr>
            <p:cNvPr id="17" name="图片 57">
              <a:extLst>
                <a:ext uri="{FF2B5EF4-FFF2-40B4-BE49-F238E27FC236}">
                  <a16:creationId xmlns:a16="http://schemas.microsoft.com/office/drawing/2014/main" id="{8CA2D335-BB85-4CEA-9543-65640C62FE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76775"/>
            <a:stretch>
              <a:fillRect/>
            </a:stretch>
          </p:blipFill>
          <p:spPr>
            <a:xfrm rot="5400000">
              <a:off x="5113581" y="4620766"/>
              <a:ext cx="3099332" cy="343047"/>
            </a:xfrm>
            <a:prstGeom prst="rect">
              <a:avLst/>
            </a:prstGeom>
          </p:spPr>
        </p:pic>
        <p:pic>
          <p:nvPicPr>
            <p:cNvPr id="26" name="图片 57">
              <a:extLst>
                <a:ext uri="{FF2B5EF4-FFF2-40B4-BE49-F238E27FC236}">
                  <a16:creationId xmlns:a16="http://schemas.microsoft.com/office/drawing/2014/main" id="{62719060-15E2-4418-8739-338C22ABD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76775"/>
            <a:stretch>
              <a:fillRect/>
            </a:stretch>
          </p:blipFill>
          <p:spPr>
            <a:xfrm rot="5400000">
              <a:off x="7548281" y="4653575"/>
              <a:ext cx="3099332" cy="343047"/>
            </a:xfrm>
            <a:prstGeom prst="rect">
              <a:avLst/>
            </a:prstGeom>
          </p:spPr>
        </p:pic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11F60632-2393-4364-B9AB-5859DDFDA0B3}"/>
              </a:ext>
            </a:extLst>
          </p:cNvPr>
          <p:cNvGrpSpPr/>
          <p:nvPr/>
        </p:nvGrpSpPr>
        <p:grpSpPr>
          <a:xfrm>
            <a:off x="1968500" y="2041196"/>
            <a:ext cx="2369060" cy="575094"/>
            <a:chOff x="1594053" y="1753475"/>
            <a:chExt cx="5852105" cy="1420611"/>
          </a:xfrm>
        </p:grpSpPr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ABF8F5E7-4579-4AB9-A16C-484CA46D88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924" b="30258"/>
            <a:stretch/>
          </p:blipFill>
          <p:spPr>
            <a:xfrm>
              <a:off x="1594053" y="1753475"/>
              <a:ext cx="5775842" cy="1293210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A43FA9D2-4819-4051-A6E9-DDC0D0B26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1610233" y="2477432"/>
              <a:ext cx="5835925" cy="696654"/>
            </a:xfrm>
            <a:prstGeom prst="rect">
              <a:avLst/>
            </a:prstGeom>
          </p:spPr>
        </p:pic>
      </p:grp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C2C68B08-B8D5-4CFA-9247-0F832D03F562}"/>
              </a:ext>
            </a:extLst>
          </p:cNvPr>
          <p:cNvGrpSpPr/>
          <p:nvPr/>
        </p:nvGrpSpPr>
        <p:grpSpPr>
          <a:xfrm>
            <a:off x="4423659" y="2045891"/>
            <a:ext cx="2362710" cy="575094"/>
            <a:chOff x="1609739" y="1753475"/>
            <a:chExt cx="5836419" cy="1420611"/>
          </a:xfrm>
        </p:grpSpPr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85E80193-3F22-461C-9DF6-CA65CBF15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88" b="32088"/>
            <a:stretch/>
          </p:blipFill>
          <p:spPr>
            <a:xfrm>
              <a:off x="1609739" y="1753475"/>
              <a:ext cx="5775842" cy="1293209"/>
            </a:xfrm>
            <a:prstGeom prst="rect">
              <a:avLst/>
            </a:prstGeom>
          </p:spPr>
        </p:pic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CFDC77A2-3379-48B3-B742-6D76716FE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1610233" y="2477432"/>
              <a:ext cx="5835925" cy="696654"/>
            </a:xfrm>
            <a:prstGeom prst="rect">
              <a:avLst/>
            </a:prstGeom>
          </p:spPr>
        </p:pic>
      </p:grp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DCC8A85F-2E82-4EAE-8B60-7BC9CC3341EF}"/>
              </a:ext>
            </a:extLst>
          </p:cNvPr>
          <p:cNvGrpSpPr/>
          <p:nvPr/>
        </p:nvGrpSpPr>
        <p:grpSpPr>
          <a:xfrm>
            <a:off x="6861224" y="1986713"/>
            <a:ext cx="2369060" cy="629577"/>
            <a:chOff x="1594053" y="1753475"/>
            <a:chExt cx="5852105" cy="1555196"/>
          </a:xfrm>
        </p:grpSpPr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E41AA884-19C6-427B-B50A-E2133369C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88" b="32088"/>
            <a:stretch/>
          </p:blipFill>
          <p:spPr>
            <a:xfrm>
              <a:off x="1594053" y="1753475"/>
              <a:ext cx="5775842" cy="1293209"/>
            </a:xfrm>
            <a:prstGeom prst="rect">
              <a:avLst/>
            </a:prstGeom>
          </p:spPr>
        </p:pic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3CE94956-2514-48BD-B042-B2C40EB93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1610233" y="2612016"/>
              <a:ext cx="5835925" cy="696655"/>
            </a:xfrm>
            <a:prstGeom prst="rect">
              <a:avLst/>
            </a:prstGeom>
          </p:spPr>
        </p:pic>
      </p:grp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38ABCC31-7EEE-4FD2-A524-CC40A414E408}"/>
              </a:ext>
            </a:extLst>
          </p:cNvPr>
          <p:cNvGrpSpPr/>
          <p:nvPr/>
        </p:nvGrpSpPr>
        <p:grpSpPr>
          <a:xfrm>
            <a:off x="9330160" y="1982536"/>
            <a:ext cx="2369060" cy="629074"/>
            <a:chOff x="1594053" y="1753475"/>
            <a:chExt cx="5852105" cy="1553954"/>
          </a:xfrm>
        </p:grpSpPr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98866558-7D0F-48FC-A438-A6C89905E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88" b="32088"/>
            <a:stretch/>
          </p:blipFill>
          <p:spPr>
            <a:xfrm>
              <a:off x="1594053" y="1753475"/>
              <a:ext cx="5775842" cy="1293209"/>
            </a:xfrm>
            <a:prstGeom prst="rect">
              <a:avLst/>
            </a:prstGeom>
          </p:spPr>
        </p:pic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6E0EB7BC-5DE9-40A4-A990-CF283C501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1610233" y="2610774"/>
              <a:ext cx="5835925" cy="696655"/>
            </a:xfrm>
            <a:prstGeom prst="rect">
              <a:avLst/>
            </a:prstGeom>
          </p:spPr>
        </p:pic>
      </p:grpSp>
      <p:sp>
        <p:nvSpPr>
          <p:cNvPr id="57" name="矩形: 剪去對角角落 56">
            <a:extLst>
              <a:ext uri="{FF2B5EF4-FFF2-40B4-BE49-F238E27FC236}">
                <a16:creationId xmlns:a16="http://schemas.microsoft.com/office/drawing/2014/main" id="{9760A663-32AE-4EEE-833C-F3384EC779A2}"/>
              </a:ext>
            </a:extLst>
          </p:cNvPr>
          <p:cNvSpPr/>
          <p:nvPr/>
        </p:nvSpPr>
        <p:spPr>
          <a:xfrm rot="10800000" flipH="1">
            <a:off x="2248015" y="1641047"/>
            <a:ext cx="1377950" cy="269392"/>
          </a:xfrm>
          <a:prstGeom prst="snip2DiagRect">
            <a:avLst>
              <a:gd name="adj1" fmla="val 0"/>
              <a:gd name="adj2" fmla="val 18523"/>
            </a:avLst>
          </a:prstGeom>
          <a:gradFill>
            <a:gsLst>
              <a:gs pos="0">
                <a:srgbClr val="455273"/>
              </a:gs>
              <a:gs pos="100000">
                <a:srgbClr val="596991"/>
              </a:gs>
            </a:gsLst>
            <a:lin ang="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zh-TW" sz="1400" b="1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E2B341F3-A7D5-4DEB-A5E7-CECBC46928E1}"/>
              </a:ext>
            </a:extLst>
          </p:cNvPr>
          <p:cNvSpPr/>
          <p:nvPr/>
        </p:nvSpPr>
        <p:spPr>
          <a:xfrm>
            <a:off x="2314572" y="1621105"/>
            <a:ext cx="17418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b="1" i="0">
                <a:solidFill>
                  <a:schemeClr val="bg1"/>
                </a:solidFill>
                <a:effectLst/>
                <a:cs typeface="+mn-ea"/>
                <a:sym typeface="+mn-lt"/>
              </a:rPr>
              <a:t>全機三年保固</a:t>
            </a:r>
            <a:endParaRPr kumimoji="1" lang="en-US" altLang="zh-TW" sz="1400" b="1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9DD9DFE1-D8E1-42AE-A7B3-6F8FBC16ABA6}"/>
              </a:ext>
            </a:extLst>
          </p:cNvPr>
          <p:cNvGrpSpPr/>
          <p:nvPr/>
        </p:nvGrpSpPr>
        <p:grpSpPr>
          <a:xfrm>
            <a:off x="3703546" y="1527952"/>
            <a:ext cx="589315" cy="429092"/>
            <a:chOff x="3703546" y="1527952"/>
            <a:chExt cx="589315" cy="429092"/>
          </a:xfrm>
        </p:grpSpPr>
        <p:sp>
          <p:nvSpPr>
            <p:cNvPr id="59" name="矩形 38">
              <a:extLst>
                <a:ext uri="{FF2B5EF4-FFF2-40B4-BE49-F238E27FC236}">
                  <a16:creationId xmlns:a16="http://schemas.microsoft.com/office/drawing/2014/main" id="{E097819A-880C-49FA-AC69-5BFBD65CCC1C}"/>
                </a:ext>
              </a:extLst>
            </p:cNvPr>
            <p:cNvSpPr/>
            <p:nvPr/>
          </p:nvSpPr>
          <p:spPr>
            <a:xfrm rot="20963001">
              <a:off x="3703546" y="1641395"/>
              <a:ext cx="567431" cy="194974"/>
            </a:xfrm>
            <a:custGeom>
              <a:avLst/>
              <a:gdLst>
                <a:gd name="connsiteX0" fmla="*/ 0 w 564050"/>
                <a:gd name="connsiteY0" fmla="*/ 0 h 197702"/>
                <a:gd name="connsiteX1" fmla="*/ 564050 w 564050"/>
                <a:gd name="connsiteY1" fmla="*/ 0 h 197702"/>
                <a:gd name="connsiteX2" fmla="*/ 564050 w 564050"/>
                <a:gd name="connsiteY2" fmla="*/ 197702 h 197702"/>
                <a:gd name="connsiteX3" fmla="*/ 0 w 564050"/>
                <a:gd name="connsiteY3" fmla="*/ 197702 h 197702"/>
                <a:gd name="connsiteX4" fmla="*/ 0 w 564050"/>
                <a:gd name="connsiteY4" fmla="*/ 0 h 197702"/>
                <a:gd name="connsiteX0" fmla="*/ 0 w 564050"/>
                <a:gd name="connsiteY0" fmla="*/ 0 h 197702"/>
                <a:gd name="connsiteX1" fmla="*/ 564050 w 564050"/>
                <a:gd name="connsiteY1" fmla="*/ 0 h 197702"/>
                <a:gd name="connsiteX2" fmla="*/ 495655 w 564050"/>
                <a:gd name="connsiteY2" fmla="*/ 171961 h 197702"/>
                <a:gd name="connsiteX3" fmla="*/ 0 w 564050"/>
                <a:gd name="connsiteY3" fmla="*/ 197702 h 197702"/>
                <a:gd name="connsiteX4" fmla="*/ 0 w 564050"/>
                <a:gd name="connsiteY4" fmla="*/ 0 h 197702"/>
                <a:gd name="connsiteX0" fmla="*/ 1041 w 565091"/>
                <a:gd name="connsiteY0" fmla="*/ 0 h 180279"/>
                <a:gd name="connsiteX1" fmla="*/ 565091 w 565091"/>
                <a:gd name="connsiteY1" fmla="*/ 0 h 180279"/>
                <a:gd name="connsiteX2" fmla="*/ 496696 w 565091"/>
                <a:gd name="connsiteY2" fmla="*/ 171961 h 180279"/>
                <a:gd name="connsiteX3" fmla="*/ 0 w 565091"/>
                <a:gd name="connsiteY3" fmla="*/ 180279 h 180279"/>
                <a:gd name="connsiteX4" fmla="*/ 1041 w 565091"/>
                <a:gd name="connsiteY4" fmla="*/ 0 h 180279"/>
                <a:gd name="connsiteX0" fmla="*/ 49019 w 565091"/>
                <a:gd name="connsiteY0" fmla="*/ 0 h 194974"/>
                <a:gd name="connsiteX1" fmla="*/ 565091 w 565091"/>
                <a:gd name="connsiteY1" fmla="*/ 14695 h 194974"/>
                <a:gd name="connsiteX2" fmla="*/ 496696 w 565091"/>
                <a:gd name="connsiteY2" fmla="*/ 186656 h 194974"/>
                <a:gd name="connsiteX3" fmla="*/ 0 w 565091"/>
                <a:gd name="connsiteY3" fmla="*/ 194974 h 194974"/>
                <a:gd name="connsiteX4" fmla="*/ 49019 w 565091"/>
                <a:gd name="connsiteY4" fmla="*/ 0 h 194974"/>
                <a:gd name="connsiteX0" fmla="*/ 49019 w 567431"/>
                <a:gd name="connsiteY0" fmla="*/ 0 h 194974"/>
                <a:gd name="connsiteX1" fmla="*/ 567431 w 567431"/>
                <a:gd name="connsiteY1" fmla="*/ 2212 h 194974"/>
                <a:gd name="connsiteX2" fmla="*/ 496696 w 567431"/>
                <a:gd name="connsiteY2" fmla="*/ 186656 h 194974"/>
                <a:gd name="connsiteX3" fmla="*/ 0 w 567431"/>
                <a:gd name="connsiteY3" fmla="*/ 194974 h 194974"/>
                <a:gd name="connsiteX4" fmla="*/ 49019 w 567431"/>
                <a:gd name="connsiteY4" fmla="*/ 0 h 194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431" h="194974">
                  <a:moveTo>
                    <a:pt x="49019" y="0"/>
                  </a:moveTo>
                  <a:lnTo>
                    <a:pt x="567431" y="2212"/>
                  </a:lnTo>
                  <a:lnTo>
                    <a:pt x="496696" y="186656"/>
                  </a:lnTo>
                  <a:lnTo>
                    <a:pt x="0" y="194974"/>
                  </a:lnTo>
                  <a:lnTo>
                    <a:pt x="490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pic>
          <p:nvPicPr>
            <p:cNvPr id="60" name="圖片 59">
              <a:extLst>
                <a:ext uri="{FF2B5EF4-FFF2-40B4-BE49-F238E27FC236}">
                  <a16:creationId xmlns:a16="http://schemas.microsoft.com/office/drawing/2014/main" id="{187AABF3-BA93-45D8-8095-BCFBB0DDF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13884" y="1527952"/>
              <a:ext cx="578977" cy="429092"/>
            </a:xfrm>
            <a:prstGeom prst="rect">
              <a:avLst/>
            </a:prstGeom>
          </p:spPr>
        </p:pic>
      </p:grpSp>
      <p:sp>
        <p:nvSpPr>
          <p:cNvPr id="61" name="矩形: 剪去對角角落 60">
            <a:extLst>
              <a:ext uri="{FF2B5EF4-FFF2-40B4-BE49-F238E27FC236}">
                <a16:creationId xmlns:a16="http://schemas.microsoft.com/office/drawing/2014/main" id="{D3BD4304-BDD6-42AB-B2EA-C15FA19D9FB3}"/>
              </a:ext>
            </a:extLst>
          </p:cNvPr>
          <p:cNvSpPr/>
          <p:nvPr/>
        </p:nvSpPr>
        <p:spPr>
          <a:xfrm rot="10800000" flipH="1">
            <a:off x="4973115" y="1641047"/>
            <a:ext cx="1377950" cy="269392"/>
          </a:xfrm>
          <a:prstGeom prst="snip2DiagRect">
            <a:avLst>
              <a:gd name="adj1" fmla="val 0"/>
              <a:gd name="adj2" fmla="val 18523"/>
            </a:avLst>
          </a:prstGeom>
          <a:gradFill>
            <a:gsLst>
              <a:gs pos="0">
                <a:srgbClr val="455273"/>
              </a:gs>
              <a:gs pos="100000">
                <a:srgbClr val="596991"/>
              </a:gs>
            </a:gsLst>
            <a:lin ang="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zh-TW" sz="1400" b="1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C52D646B-1052-4D9A-AC9C-8FCAC465306F}"/>
              </a:ext>
            </a:extLst>
          </p:cNvPr>
          <p:cNvSpPr/>
          <p:nvPr/>
        </p:nvSpPr>
        <p:spPr>
          <a:xfrm>
            <a:off x="5039672" y="1621105"/>
            <a:ext cx="17418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b="1" i="0">
                <a:solidFill>
                  <a:schemeClr val="bg1"/>
                </a:solidFill>
                <a:effectLst/>
                <a:cs typeface="+mn-ea"/>
                <a:sym typeface="+mn-lt"/>
              </a:rPr>
              <a:t>全機三年保固</a:t>
            </a:r>
            <a:endParaRPr kumimoji="1" lang="en-US" altLang="zh-TW" sz="14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3" name="矩形: 剪去對角角落 62">
            <a:extLst>
              <a:ext uri="{FF2B5EF4-FFF2-40B4-BE49-F238E27FC236}">
                <a16:creationId xmlns:a16="http://schemas.microsoft.com/office/drawing/2014/main" id="{89D217F4-4541-414D-A281-34551A0D1BBB}"/>
              </a:ext>
            </a:extLst>
          </p:cNvPr>
          <p:cNvSpPr/>
          <p:nvPr/>
        </p:nvSpPr>
        <p:spPr>
          <a:xfrm rot="10800000" flipH="1">
            <a:off x="7334739" y="1641108"/>
            <a:ext cx="1377950" cy="269392"/>
          </a:xfrm>
          <a:prstGeom prst="snip2DiagRect">
            <a:avLst>
              <a:gd name="adj1" fmla="val 0"/>
              <a:gd name="adj2" fmla="val 18523"/>
            </a:avLst>
          </a:prstGeom>
          <a:gradFill>
            <a:gsLst>
              <a:gs pos="0">
                <a:srgbClr val="455273"/>
              </a:gs>
              <a:gs pos="100000">
                <a:srgbClr val="596991"/>
              </a:gs>
            </a:gsLst>
            <a:lin ang="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zh-TW" sz="1400" b="1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B0104468-371C-4A1E-B062-AB61C4D39BAB}"/>
              </a:ext>
            </a:extLst>
          </p:cNvPr>
          <p:cNvSpPr/>
          <p:nvPr/>
        </p:nvSpPr>
        <p:spPr>
          <a:xfrm>
            <a:off x="7401296" y="1621166"/>
            <a:ext cx="17418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b="1" i="0">
                <a:solidFill>
                  <a:schemeClr val="bg1"/>
                </a:solidFill>
                <a:effectLst/>
                <a:cs typeface="+mn-ea"/>
                <a:sym typeface="+mn-lt"/>
              </a:rPr>
              <a:t>全機三年保固</a:t>
            </a:r>
            <a:endParaRPr kumimoji="1" lang="en-US" altLang="zh-TW" sz="14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5" name="矩形: 剪去對角角落 64">
            <a:extLst>
              <a:ext uri="{FF2B5EF4-FFF2-40B4-BE49-F238E27FC236}">
                <a16:creationId xmlns:a16="http://schemas.microsoft.com/office/drawing/2014/main" id="{45A66094-DD73-4662-A142-6469C335A847}"/>
              </a:ext>
            </a:extLst>
          </p:cNvPr>
          <p:cNvSpPr/>
          <p:nvPr/>
        </p:nvSpPr>
        <p:spPr>
          <a:xfrm rot="10800000" flipH="1">
            <a:off x="9801227" y="1641855"/>
            <a:ext cx="1377950" cy="269392"/>
          </a:xfrm>
          <a:prstGeom prst="snip2DiagRect">
            <a:avLst>
              <a:gd name="adj1" fmla="val 0"/>
              <a:gd name="adj2" fmla="val 18523"/>
            </a:avLst>
          </a:prstGeom>
          <a:gradFill>
            <a:gsLst>
              <a:gs pos="0">
                <a:srgbClr val="455273"/>
              </a:gs>
              <a:gs pos="100000">
                <a:srgbClr val="596991"/>
              </a:gs>
            </a:gsLst>
            <a:lin ang="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zh-TW" sz="1400" b="1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7DF0C226-D2A4-422B-AC34-7DB3361EFC78}"/>
              </a:ext>
            </a:extLst>
          </p:cNvPr>
          <p:cNvSpPr/>
          <p:nvPr/>
        </p:nvSpPr>
        <p:spPr>
          <a:xfrm>
            <a:off x="9867784" y="1621913"/>
            <a:ext cx="17418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b="1" i="0">
                <a:solidFill>
                  <a:schemeClr val="bg1"/>
                </a:solidFill>
                <a:effectLst/>
                <a:cs typeface="+mn-ea"/>
                <a:sym typeface="+mn-lt"/>
              </a:rPr>
              <a:t>全機三年保固</a:t>
            </a:r>
            <a:endParaRPr kumimoji="1" lang="en-US" altLang="zh-TW" sz="1400" b="1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729538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01381989-A831-4F87-AEEA-3082B96BACD6}"/>
              </a:ext>
            </a:extLst>
          </p:cNvPr>
          <p:cNvSpPr txBox="1"/>
          <p:nvPr/>
        </p:nvSpPr>
        <p:spPr>
          <a:xfrm>
            <a:off x="8509001" y="6468860"/>
            <a:ext cx="3599938" cy="31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</a:pPr>
            <a:r>
              <a:rPr lang="en-US" altLang="zh-TW" sz="60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©2021</a:t>
            </a:r>
            <a:r>
              <a:rPr lang="zh-TW" altLang="en-US" sz="60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</a:t>
            </a: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1A1133B7-2C63-4185-8AD7-7135BE88A7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59399" y="1951582"/>
            <a:ext cx="1849602" cy="216620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30373CB7-6327-42F1-BD2F-21221D8081F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06473" y="3813301"/>
            <a:ext cx="708181" cy="21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353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4A765AD7-50F2-47A9-8DCE-6FC0636521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62678" y="5889529"/>
            <a:ext cx="7555782" cy="394712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EAA81322-B3AF-4693-B9F8-9B4D39E664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62678" y="3770640"/>
            <a:ext cx="7555782" cy="394712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500">
                <a:latin typeface="+mn-lt"/>
                <a:ea typeface="+mn-ea"/>
                <a:cs typeface="+mn-ea"/>
                <a:sym typeface="+mn-lt"/>
              </a:rPr>
              <a:t>TS-x64eU </a:t>
            </a:r>
            <a:r>
              <a:rPr lang="zh-CN" altLang="en-US" sz="4500">
                <a:latin typeface="+mn-lt"/>
                <a:ea typeface="+mn-ea"/>
                <a:cs typeface="+mn-ea"/>
                <a:sym typeface="+mn-lt"/>
              </a:rPr>
              <a:t>前方硬體配置</a:t>
            </a:r>
            <a:endParaRPr lang="zh-TW" altLang="en-US" sz="45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2FFE9B61-B29B-4099-9967-5DDC83FFDA53}"/>
              </a:ext>
            </a:extLst>
          </p:cNvPr>
          <p:cNvSpPr/>
          <p:nvPr/>
        </p:nvSpPr>
        <p:spPr>
          <a:xfrm>
            <a:off x="10372162" y="2614282"/>
            <a:ext cx="1013186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900" b="1">
                <a:cs typeface="+mn-ea"/>
                <a:sym typeface="+mn-lt"/>
              </a:rPr>
              <a:t>電源鍵</a:t>
            </a:r>
            <a:endParaRPr lang="zh-TW" altLang="en-US" sz="1900">
              <a:cs typeface="+mn-ea"/>
              <a:sym typeface="+mn-lt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C6F5EA70-F819-914F-8F04-1D4165EE8D0E}"/>
              </a:ext>
            </a:extLst>
          </p:cNvPr>
          <p:cNvSpPr/>
          <p:nvPr/>
        </p:nvSpPr>
        <p:spPr>
          <a:xfrm>
            <a:off x="8720230" y="4632980"/>
            <a:ext cx="3235026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CN" sz="1900" b="1">
                <a:cs typeface="+mn-ea"/>
                <a:sym typeface="+mn-lt"/>
              </a:rPr>
              <a:t>LED </a:t>
            </a:r>
            <a:r>
              <a:rPr lang="zh-TW" altLang="en-US" sz="1900" b="1">
                <a:cs typeface="+mn-ea"/>
                <a:sym typeface="+mn-lt"/>
              </a:rPr>
              <a:t>燈號指示</a:t>
            </a:r>
            <a:r>
              <a:rPr lang="en-US" altLang="zh-TW" sz="1900" b="1">
                <a:cs typeface="+mn-ea"/>
                <a:sym typeface="+mn-lt"/>
              </a:rPr>
              <a:t>:</a:t>
            </a:r>
          </a:p>
          <a:p>
            <a:pPr>
              <a:lnSpc>
                <a:spcPts val="2500"/>
              </a:lnSpc>
            </a:pPr>
            <a:r>
              <a:rPr lang="zh-TW" altLang="en-US" sz="1900" b="1">
                <a:cs typeface="+mn-ea"/>
                <a:sym typeface="+mn-lt"/>
              </a:rPr>
              <a:t>硬碟 </a:t>
            </a:r>
            <a:r>
              <a:rPr lang="en-US" altLang="zh-TW" sz="1900" b="1">
                <a:cs typeface="+mn-ea"/>
                <a:sym typeface="+mn-lt"/>
              </a:rPr>
              <a:t>1~4/8</a:t>
            </a:r>
            <a:r>
              <a:rPr lang="zh-TW" altLang="en-US" sz="1900" b="1">
                <a:cs typeface="+mn-ea"/>
                <a:sym typeface="+mn-lt"/>
              </a:rPr>
              <a:t>、</a:t>
            </a:r>
            <a:endParaRPr lang="en-US" altLang="zh-TW" sz="1900" b="1">
              <a:cs typeface="+mn-ea"/>
              <a:sym typeface="+mn-lt"/>
            </a:endParaRPr>
          </a:p>
          <a:p>
            <a:pPr>
              <a:lnSpc>
                <a:spcPts val="2500"/>
              </a:lnSpc>
            </a:pPr>
            <a:r>
              <a:rPr lang="zh-TW" altLang="en-US" sz="1900" b="1">
                <a:cs typeface="+mn-ea"/>
                <a:sym typeface="+mn-lt"/>
              </a:rPr>
              <a:t>狀態、網路、</a:t>
            </a:r>
            <a:r>
              <a:rPr lang="en-US" altLang="zh-TW" sz="1900" b="1">
                <a:cs typeface="+mn-ea"/>
                <a:sym typeface="+mn-lt"/>
              </a:rPr>
              <a:t>USB </a:t>
            </a:r>
            <a:r>
              <a:rPr lang="zh-TW" altLang="en-US" sz="1900" b="1">
                <a:cs typeface="+mn-ea"/>
                <a:sym typeface="+mn-lt"/>
              </a:rPr>
              <a:t>外接</a:t>
            </a:r>
            <a:r>
              <a:rPr lang="zh-CN" altLang="en-US" sz="1900" b="1">
                <a:cs typeface="+mn-ea"/>
                <a:sym typeface="+mn-lt"/>
              </a:rPr>
              <a:t>擴充裝置</a:t>
            </a:r>
            <a:endParaRPr lang="en-US" altLang="zh-CN" sz="1900" b="1">
              <a:cs typeface="+mn-ea"/>
              <a:sym typeface="+mn-lt"/>
            </a:endParaRPr>
          </a:p>
        </p:txBody>
      </p:sp>
      <p:pic>
        <p:nvPicPr>
          <p:cNvPr id="12" name="圖片 11" descr="一張含有 電子用品, 相片, 光, 坐 的圖片&#10;&#10;自動產生的描述">
            <a:extLst>
              <a:ext uri="{FF2B5EF4-FFF2-40B4-BE49-F238E27FC236}">
                <a16:creationId xmlns:a16="http://schemas.microsoft.com/office/drawing/2014/main" id="{84FE1E58-BC22-42F6-9488-806E9A9BB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832" y="2462667"/>
            <a:ext cx="733316" cy="1932665"/>
          </a:xfrm>
          <a:prstGeom prst="rect">
            <a:avLst/>
          </a:prstGeom>
          <a:effectLst>
            <a:outerShdw blurRad="431800" dist="368300" dir="5760000" algn="ctr" rotWithShape="0">
              <a:srgbClr val="000000">
                <a:alpha val="34000"/>
              </a:srgbClr>
            </a:outerShdw>
          </a:effectLst>
        </p:spPr>
      </p:pic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AB30ECAA-12A8-4A22-ADB8-C3310CCC896D}"/>
              </a:ext>
            </a:extLst>
          </p:cNvPr>
          <p:cNvCxnSpPr>
            <a:cxnSpLocks/>
          </p:cNvCxnSpPr>
          <p:nvPr/>
        </p:nvCxnSpPr>
        <p:spPr>
          <a:xfrm>
            <a:off x="9724537" y="2815213"/>
            <a:ext cx="647625" cy="10480"/>
          </a:xfrm>
          <a:prstGeom prst="line">
            <a:avLst/>
          </a:prstGeom>
          <a:ln w="19050">
            <a:solidFill>
              <a:srgbClr val="00A0E9"/>
            </a:solidFill>
            <a:headEnd type="oval" w="lg" len="lg"/>
          </a:ln>
          <a:effectLst>
            <a:glow rad="38100">
              <a:srgbClr val="00B0F0">
                <a:alpha val="9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接點: 肘形 23">
            <a:extLst>
              <a:ext uri="{FF2B5EF4-FFF2-40B4-BE49-F238E27FC236}">
                <a16:creationId xmlns:a16="http://schemas.microsoft.com/office/drawing/2014/main" id="{5C1FD55A-B0BE-49EF-88FD-1EB014165D33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13078" y="3765321"/>
            <a:ext cx="792385" cy="634449"/>
          </a:xfrm>
          <a:prstGeom prst="bentConnector3">
            <a:avLst>
              <a:gd name="adj1" fmla="val -377"/>
            </a:avLst>
          </a:prstGeom>
          <a:ln w="19050">
            <a:solidFill>
              <a:srgbClr val="00A0E9"/>
            </a:solidFill>
            <a:headEnd type="oval" w="lg" len="lg"/>
          </a:ln>
          <a:effectLst>
            <a:glow rad="38100">
              <a:srgbClr val="00B0F0">
                <a:alpha val="9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97" b="27812"/>
          <a:stretch/>
        </p:blipFill>
        <p:spPr>
          <a:xfrm>
            <a:off x="508203" y="2170328"/>
            <a:ext cx="7610257" cy="2016661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62" b="36027"/>
          <a:stretch/>
        </p:blipFill>
        <p:spPr>
          <a:xfrm>
            <a:off x="881594" y="4719090"/>
            <a:ext cx="7163244" cy="1393101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FE98DABE-5103-46EB-8559-3677E04EFC79}"/>
              </a:ext>
            </a:extLst>
          </p:cNvPr>
          <p:cNvSpPr/>
          <p:nvPr/>
        </p:nvSpPr>
        <p:spPr>
          <a:xfrm>
            <a:off x="448131" y="4720514"/>
            <a:ext cx="24074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350">
                <a:cs typeface="+mn-ea"/>
                <a:sym typeface="+mn-lt"/>
              </a:rPr>
              <a:t>TS-464eU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FB813551-E193-4D73-B298-3BE6DD34FBA1}"/>
              </a:ext>
            </a:extLst>
          </p:cNvPr>
          <p:cNvSpPr/>
          <p:nvPr/>
        </p:nvSpPr>
        <p:spPr>
          <a:xfrm>
            <a:off x="562678" y="1825008"/>
            <a:ext cx="22929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350">
                <a:cs typeface="+mn-ea"/>
                <a:sym typeface="+mn-lt"/>
              </a:rPr>
              <a:t>TS-864eU / TS-864eU-RP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D7084E3-5778-4159-9F3E-31536ED5B631}"/>
              </a:ext>
            </a:extLst>
          </p:cNvPr>
          <p:cNvSpPr/>
          <p:nvPr/>
        </p:nvSpPr>
        <p:spPr>
          <a:xfrm>
            <a:off x="2719510" y="2716898"/>
            <a:ext cx="4791481" cy="1252156"/>
          </a:xfrm>
          <a:prstGeom prst="rect">
            <a:avLst/>
          </a:prstGeom>
          <a:noFill/>
          <a:ln w="19050">
            <a:solidFill>
              <a:srgbClr val="00A0E9"/>
            </a:solidFill>
          </a:ln>
          <a:effectLst>
            <a:glow rad="38100">
              <a:srgbClr val="00B0F0">
                <a:alpha val="9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noFill/>
              <a:cs typeface="+mn-ea"/>
              <a:sym typeface="+mn-l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06F39D30-0E04-4A12-A076-D754FF9598C8}"/>
              </a:ext>
            </a:extLst>
          </p:cNvPr>
          <p:cNvSpPr/>
          <p:nvPr/>
        </p:nvSpPr>
        <p:spPr>
          <a:xfrm>
            <a:off x="1456157" y="5570138"/>
            <a:ext cx="6014118" cy="462959"/>
          </a:xfrm>
          <a:prstGeom prst="rect">
            <a:avLst/>
          </a:prstGeom>
          <a:noFill/>
          <a:ln w="19050">
            <a:solidFill>
              <a:srgbClr val="00A0E9"/>
            </a:solidFill>
          </a:ln>
          <a:effectLst>
            <a:glow rad="38100">
              <a:srgbClr val="00B0F0">
                <a:alpha val="9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noFill/>
              <a:cs typeface="+mn-ea"/>
              <a:sym typeface="+mn-lt"/>
            </a:endParaRPr>
          </a:p>
        </p:txBody>
      </p:sp>
      <p:sp>
        <p:nvSpPr>
          <p:cNvPr id="21" name="Shape 183">
            <a:extLst>
              <a:ext uri="{FF2B5EF4-FFF2-40B4-BE49-F238E27FC236}">
                <a16:creationId xmlns:a16="http://schemas.microsoft.com/office/drawing/2014/main" id="{79C2004D-B20C-4240-BF38-0D39BE781BE7}"/>
              </a:ext>
            </a:extLst>
          </p:cNvPr>
          <p:cNvSpPr txBox="1"/>
          <p:nvPr/>
        </p:nvSpPr>
        <p:spPr>
          <a:xfrm flipH="1">
            <a:off x="2362506" y="6033097"/>
            <a:ext cx="4201419" cy="384812"/>
          </a:xfrm>
          <a:prstGeom prst="rect">
            <a:avLst/>
          </a:prstGeom>
          <a:gradFill>
            <a:gsLst>
              <a:gs pos="0">
                <a:srgbClr val="4F83B2"/>
              </a:gs>
              <a:gs pos="51600">
                <a:srgbClr val="4F83B2"/>
              </a:gs>
              <a:gs pos="100000">
                <a:srgbClr val="3B75AA"/>
              </a:gs>
            </a:gsLst>
            <a:lin ang="2700000" scaled="1"/>
          </a:gradFill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 algn="ctr" defTabSz="1219170">
              <a:buClr>
                <a:srgbClr val="595959"/>
              </a:buClr>
              <a:buSzPct val="25000"/>
            </a:pPr>
            <a:r>
              <a:rPr lang="en-US" altLang="zh-TW" sz="1600" b="1" kern="0">
                <a:solidFill>
                  <a:schemeClr val="bg1"/>
                </a:solidFill>
                <a:cs typeface="+mn-ea"/>
                <a:sym typeface="+mn-lt"/>
              </a:rPr>
              <a:t>4 x 3.5</a:t>
            </a:r>
            <a:r>
              <a:rPr lang="zh-TW" altLang="en-US" sz="1600" b="1" kern="0">
                <a:solidFill>
                  <a:schemeClr val="bg1"/>
                </a:solidFill>
                <a:cs typeface="+mn-ea"/>
                <a:sym typeface="+mn-lt"/>
              </a:rPr>
              <a:t>吋</a:t>
            </a:r>
            <a:r>
              <a:rPr lang="en-US" altLang="zh-TW" sz="1600" b="1" kern="0">
                <a:solidFill>
                  <a:schemeClr val="bg1"/>
                </a:solidFill>
                <a:cs typeface="+mn-ea"/>
                <a:sym typeface="+mn-lt"/>
              </a:rPr>
              <a:t>/2.5</a:t>
            </a:r>
            <a:r>
              <a:rPr lang="zh-TW" altLang="en-US" sz="1600" b="1" kern="0">
                <a:solidFill>
                  <a:schemeClr val="bg1"/>
                </a:solidFill>
                <a:cs typeface="+mn-ea"/>
                <a:sym typeface="+mn-lt"/>
              </a:rPr>
              <a:t>吋 </a:t>
            </a:r>
            <a:r>
              <a:rPr lang="en-US" altLang="zh-TW" sz="1600" b="1" kern="0">
                <a:solidFill>
                  <a:schemeClr val="bg1"/>
                </a:solidFill>
                <a:cs typeface="+mn-ea"/>
                <a:sym typeface="+mn-lt"/>
              </a:rPr>
              <a:t>SATA 6Gb/s HDD/SSD </a:t>
            </a:r>
            <a:r>
              <a:rPr lang="zh-CN" altLang="en-US" sz="1600" b="1" kern="0">
                <a:solidFill>
                  <a:schemeClr val="bg1"/>
                </a:solidFill>
                <a:cs typeface="+mn-ea"/>
                <a:sym typeface="+mn-lt"/>
              </a:rPr>
              <a:t>埠</a:t>
            </a:r>
            <a:endParaRPr lang="zh-TW" altLang="en-US" sz="1600" b="1" ker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2" name="Shape 183">
            <a:extLst>
              <a:ext uri="{FF2B5EF4-FFF2-40B4-BE49-F238E27FC236}">
                <a16:creationId xmlns:a16="http://schemas.microsoft.com/office/drawing/2014/main" id="{384A8ACD-F3D6-45A6-877C-9FFCFE1D4F0A}"/>
              </a:ext>
            </a:extLst>
          </p:cNvPr>
          <p:cNvSpPr txBox="1"/>
          <p:nvPr/>
        </p:nvSpPr>
        <p:spPr>
          <a:xfrm flipH="1">
            <a:off x="3014540" y="3967996"/>
            <a:ext cx="4201419" cy="384812"/>
          </a:xfrm>
          <a:prstGeom prst="rect">
            <a:avLst/>
          </a:prstGeom>
          <a:gradFill>
            <a:gsLst>
              <a:gs pos="0">
                <a:srgbClr val="4F83B2"/>
              </a:gs>
              <a:gs pos="51600">
                <a:srgbClr val="4F83B2"/>
              </a:gs>
              <a:gs pos="100000">
                <a:srgbClr val="3B75AA"/>
              </a:gs>
            </a:gsLst>
            <a:lin ang="2700000" scaled="1"/>
          </a:gradFill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 algn="ctr" defTabSz="1219170">
              <a:buClr>
                <a:srgbClr val="595959"/>
              </a:buClr>
              <a:buSzPct val="25000"/>
            </a:pPr>
            <a:r>
              <a:rPr lang="en-US" altLang="zh-TW" sz="1600" b="1" kern="0">
                <a:solidFill>
                  <a:schemeClr val="bg1"/>
                </a:solidFill>
                <a:cs typeface="+mn-ea"/>
                <a:sym typeface="+mn-lt"/>
              </a:rPr>
              <a:t>8 x 3.5</a:t>
            </a:r>
            <a:r>
              <a:rPr lang="zh-TW" altLang="en-US" sz="1600" b="1" kern="0">
                <a:solidFill>
                  <a:schemeClr val="bg1"/>
                </a:solidFill>
                <a:cs typeface="+mn-ea"/>
                <a:sym typeface="+mn-lt"/>
              </a:rPr>
              <a:t>吋</a:t>
            </a:r>
            <a:r>
              <a:rPr lang="en-US" altLang="zh-TW" sz="1600" b="1" kern="0">
                <a:solidFill>
                  <a:schemeClr val="bg1"/>
                </a:solidFill>
                <a:cs typeface="+mn-ea"/>
                <a:sym typeface="+mn-lt"/>
              </a:rPr>
              <a:t>/2.5</a:t>
            </a:r>
            <a:r>
              <a:rPr lang="zh-TW" altLang="en-US" sz="1600" b="1" kern="0">
                <a:solidFill>
                  <a:schemeClr val="bg1"/>
                </a:solidFill>
                <a:cs typeface="+mn-ea"/>
                <a:sym typeface="+mn-lt"/>
              </a:rPr>
              <a:t>吋 </a:t>
            </a:r>
            <a:r>
              <a:rPr lang="en-US" altLang="zh-TW" sz="1600" b="1" kern="0">
                <a:solidFill>
                  <a:schemeClr val="bg1"/>
                </a:solidFill>
                <a:cs typeface="+mn-ea"/>
                <a:sym typeface="+mn-lt"/>
              </a:rPr>
              <a:t>SATA 6Gb/s HDD/SSD </a:t>
            </a:r>
            <a:r>
              <a:rPr lang="zh-CN" altLang="en-US" sz="1600" b="1" kern="0">
                <a:solidFill>
                  <a:schemeClr val="bg1"/>
                </a:solidFill>
                <a:cs typeface="+mn-ea"/>
                <a:sym typeface="+mn-lt"/>
              </a:rPr>
              <a:t>埠</a:t>
            </a:r>
            <a:endParaRPr lang="zh-TW" altLang="en-US" sz="1600" b="1" kern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6322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圓角 8">
            <a:extLst>
              <a:ext uri="{FF2B5EF4-FFF2-40B4-BE49-F238E27FC236}">
                <a16:creationId xmlns:a16="http://schemas.microsoft.com/office/drawing/2014/main" id="{FA8ACAF4-068A-4DBA-9A3D-54C1CDC2BD1B}"/>
              </a:ext>
            </a:extLst>
          </p:cNvPr>
          <p:cNvSpPr/>
          <p:nvPr/>
        </p:nvSpPr>
        <p:spPr>
          <a:xfrm>
            <a:off x="8573080" y="2030721"/>
            <a:ext cx="3259595" cy="3949748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9525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DCBD90C3-EF27-9946-A6B6-B8EF49AB2078}"/>
              </a:ext>
            </a:extLst>
          </p:cNvPr>
          <p:cNvSpPr txBox="1"/>
          <p:nvPr/>
        </p:nvSpPr>
        <p:spPr>
          <a:xfrm>
            <a:off x="320094" y="3520479"/>
            <a:ext cx="3193298" cy="954099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>
              <a:defRPr/>
            </a:pPr>
            <a:r>
              <a:rPr lang="zh-CN" altLang="en-US" sz="2800" b="1">
                <a:cs typeface="+mn-ea"/>
                <a:sym typeface="+mn-lt"/>
              </a:rPr>
              <a:t>雙通道記憶體支援
</a:t>
            </a:r>
            <a:endParaRPr lang="en-US" altLang="zh-TW" sz="2800" b="1">
              <a:cs typeface="+mn-ea"/>
              <a:sym typeface="+mn-lt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5D825B4E-46AB-5343-B647-D08DCB4FE3EA}"/>
              </a:ext>
            </a:extLst>
          </p:cNvPr>
          <p:cNvSpPr txBox="1"/>
          <p:nvPr/>
        </p:nvSpPr>
        <p:spPr>
          <a:xfrm>
            <a:off x="300170" y="4243425"/>
            <a:ext cx="3897053" cy="706339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marL="180975" indent="-180975">
              <a:lnSpc>
                <a:spcPts val="25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TW">
                <a:cs typeface="+mn-ea"/>
                <a:sym typeface="+mn-lt"/>
              </a:rPr>
              <a:t>2 x DDR4 SO-DIMM </a:t>
            </a:r>
            <a:r>
              <a:rPr lang="zh-TW" altLang="en-US">
                <a:cs typeface="+mn-ea"/>
                <a:sym typeface="+mn-lt"/>
              </a:rPr>
              <a:t>插槽，總和 </a:t>
            </a:r>
            <a:r>
              <a:rPr lang="en-US" altLang="zh-TW">
                <a:cs typeface="+mn-ea"/>
                <a:sym typeface="+mn-lt"/>
              </a:rPr>
              <a:t>16 GB (2 x 8 GB)</a:t>
            </a: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ts val="4400"/>
              </a:lnSpc>
            </a:pPr>
            <a:r>
              <a:rPr lang="zh-CN" altLang="en-US" sz="3600">
                <a:latin typeface="+mn-lt"/>
                <a:ea typeface="+mn-ea"/>
                <a:cs typeface="+mn-ea"/>
                <a:sym typeface="+mn-lt"/>
              </a:rPr>
              <a:t>標配</a:t>
            </a:r>
            <a:r>
              <a:rPr lang="en-US" altLang="zh-CN" sz="3600">
                <a:latin typeface="+mn-lt"/>
                <a:ea typeface="+mn-ea"/>
                <a:cs typeface="+mn-ea"/>
                <a:sym typeface="+mn-lt"/>
              </a:rPr>
              <a:t> 4GB </a:t>
            </a:r>
            <a:r>
              <a:rPr lang="zh-CN" altLang="en-US" sz="3600">
                <a:latin typeface="+mn-lt"/>
                <a:ea typeface="+mn-ea"/>
                <a:cs typeface="+mn-ea"/>
                <a:sym typeface="+mn-lt"/>
              </a:rPr>
              <a:t>記憶體並可升級成</a:t>
            </a:r>
            <a:r>
              <a:rPr lang="en-US" altLang="zh-CN" sz="3600">
                <a:latin typeface="+mn-lt"/>
                <a:ea typeface="+mn-ea"/>
                <a:cs typeface="+mn-ea"/>
                <a:sym typeface="+mn-lt"/>
              </a:rPr>
              <a:t> 16GB </a:t>
            </a:r>
            <a:r>
              <a:rPr lang="zh-CN" altLang="en-US" sz="3600">
                <a:latin typeface="+mn-lt"/>
                <a:ea typeface="+mn-ea"/>
                <a:cs typeface="+mn-ea"/>
                <a:sym typeface="+mn-lt"/>
              </a:rPr>
              <a:t>雙通道</a:t>
            </a:r>
            <a:r>
              <a:rPr lang="zh-TW" altLang="en-US" sz="3600">
                <a:latin typeface="+mn-lt"/>
                <a:ea typeface="+mn-ea"/>
                <a:cs typeface="+mn-ea"/>
                <a:sym typeface="+mn-lt"/>
              </a:rPr>
              <a:t>記憶體，</a:t>
            </a:r>
            <a:br>
              <a:rPr lang="en-US" altLang="zh-TW" sz="3600">
                <a:latin typeface="+mn-lt"/>
                <a:ea typeface="+mn-ea"/>
                <a:cs typeface="+mn-ea"/>
                <a:sym typeface="+mn-lt"/>
              </a:rPr>
            </a:br>
            <a:r>
              <a:rPr lang="zh-TW" altLang="en-US" sz="3600">
                <a:latin typeface="+mn-lt"/>
                <a:ea typeface="+mn-ea"/>
                <a:cs typeface="+mn-ea"/>
                <a:sym typeface="+mn-lt"/>
              </a:rPr>
              <a:t>讓多工應用與多台設備同時連接更為順暢</a:t>
            </a:r>
            <a:endParaRPr lang="zh-CN" altLang="zh-TW" sz="36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C41E8356-BF08-D049-850E-F7FF525CD84A}"/>
              </a:ext>
            </a:extLst>
          </p:cNvPr>
          <p:cNvSpPr txBox="1"/>
          <p:nvPr/>
        </p:nvSpPr>
        <p:spPr>
          <a:xfrm>
            <a:off x="9323510" y="2987039"/>
            <a:ext cx="2008664" cy="58476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2000" b="1">
                <a:cs typeface="+mn-ea"/>
                <a:sym typeface="+mn-lt"/>
              </a:rPr>
              <a:t>TS-464eU-4G</a:t>
            </a:r>
          </a:p>
          <a:p>
            <a:r>
              <a:rPr lang="en-US" sz="1200" b="1">
                <a:cs typeface="+mn-ea"/>
                <a:sym typeface="+mn-lt"/>
              </a:rPr>
              <a:t>4 GB RAM (</a:t>
            </a:r>
            <a:r>
              <a:rPr lang="en-US" altLang="zh-TW" sz="1200" b="1">
                <a:cs typeface="+mn-ea"/>
                <a:sym typeface="+mn-lt"/>
              </a:rPr>
              <a:t>1 x 4 GB</a:t>
            </a:r>
            <a:r>
              <a:rPr lang="en-US" sz="1200" b="1">
                <a:cs typeface="+mn-ea"/>
                <a:sym typeface="+mn-lt"/>
              </a:rPr>
              <a:t>)</a:t>
            </a: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08AAFBD9-4A74-3640-B2B2-7B54E61AD5FC}"/>
              </a:ext>
            </a:extLst>
          </p:cNvPr>
          <p:cNvSpPr txBox="1"/>
          <p:nvPr/>
        </p:nvSpPr>
        <p:spPr>
          <a:xfrm>
            <a:off x="9346066" y="3656940"/>
            <a:ext cx="2430116" cy="58476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2000" b="1">
                <a:cs typeface="+mn-ea"/>
                <a:sym typeface="+mn-lt"/>
              </a:rPr>
              <a:t>TS-864eU-</a:t>
            </a:r>
            <a:r>
              <a:rPr lang="en-US" altLang="zh-TW" sz="2000" b="1">
                <a:cs typeface="+mn-ea"/>
                <a:sym typeface="+mn-lt"/>
              </a:rPr>
              <a:t>4G</a:t>
            </a:r>
            <a:r>
              <a:rPr lang="en-US" sz="2000" b="1">
                <a:cs typeface="+mn-ea"/>
                <a:sym typeface="+mn-lt"/>
              </a:rPr>
              <a:t> </a:t>
            </a:r>
          </a:p>
          <a:p>
            <a:r>
              <a:rPr lang="en-US" sz="1200" b="1">
                <a:cs typeface="+mn-ea"/>
                <a:sym typeface="+mn-lt"/>
              </a:rPr>
              <a:t>4 GB RAM (1 x 4 GB)</a:t>
            </a: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DDA3F9D2-8E23-1648-8EB1-BF9855FB8BD9}"/>
              </a:ext>
            </a:extLst>
          </p:cNvPr>
          <p:cNvSpPr txBox="1"/>
          <p:nvPr/>
        </p:nvSpPr>
        <p:spPr>
          <a:xfrm>
            <a:off x="9288341" y="2271575"/>
            <a:ext cx="2213720" cy="46165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altLang="zh-CN" sz="2400" b="1" u="sng">
                <a:cs typeface="+mn-ea"/>
                <a:sym typeface="+mn-lt"/>
              </a:rPr>
              <a:t>NAS </a:t>
            </a:r>
            <a:r>
              <a:rPr lang="zh-TW" altLang="en-US" sz="2400" b="1" u="sng">
                <a:cs typeface="+mn-ea"/>
                <a:sym typeface="+mn-lt"/>
              </a:rPr>
              <a:t>訂購型號</a:t>
            </a:r>
            <a:endParaRPr lang="en-US" altLang="zh-CN" sz="2400" b="1" u="sng">
              <a:cs typeface="+mn-ea"/>
              <a:sym typeface="+mn-lt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6DB36A67-4B7B-FB49-A6D7-65FAAC8FAB87}"/>
              </a:ext>
            </a:extLst>
          </p:cNvPr>
          <p:cNvSpPr txBox="1"/>
          <p:nvPr/>
        </p:nvSpPr>
        <p:spPr>
          <a:xfrm>
            <a:off x="9346066" y="4258641"/>
            <a:ext cx="2570799" cy="58476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2000" b="1">
                <a:cs typeface="+mn-ea"/>
                <a:sym typeface="+mn-lt"/>
              </a:rPr>
              <a:t>TS-864eU-RP-</a:t>
            </a:r>
            <a:r>
              <a:rPr lang="en-US" altLang="zh-TW" sz="2000" b="1">
                <a:cs typeface="+mn-ea"/>
                <a:sym typeface="+mn-lt"/>
              </a:rPr>
              <a:t>4G</a:t>
            </a:r>
            <a:r>
              <a:rPr lang="en-US" sz="2000" b="1">
                <a:cs typeface="+mn-ea"/>
                <a:sym typeface="+mn-lt"/>
              </a:rPr>
              <a:t> </a:t>
            </a:r>
          </a:p>
          <a:p>
            <a:r>
              <a:rPr lang="en-US" sz="1200" b="1">
                <a:cs typeface="+mn-ea"/>
                <a:sym typeface="+mn-lt"/>
              </a:rPr>
              <a:t>4 GB RAM (1 x 4 GB)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9CE2FFC4-413B-44BF-B5E1-376F6BE14AB4}"/>
              </a:ext>
            </a:extLst>
          </p:cNvPr>
          <p:cNvGrpSpPr/>
          <p:nvPr/>
        </p:nvGrpSpPr>
        <p:grpSpPr>
          <a:xfrm>
            <a:off x="689939" y="2147862"/>
            <a:ext cx="2742477" cy="1095035"/>
            <a:chOff x="490279" y="2299493"/>
            <a:chExt cx="1796137" cy="717174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8515727A-C405-4933-AA28-7CF1656762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673709">
              <a:off x="490279" y="2363665"/>
              <a:ext cx="1276765" cy="65300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CED6706B-8C72-47BE-95D1-FC6EC53C4A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673709">
              <a:off x="1009651" y="2299493"/>
              <a:ext cx="1276765" cy="65300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B6AA5692-D310-4360-A023-B0BAA1EF14D0}"/>
              </a:ext>
            </a:extLst>
          </p:cNvPr>
          <p:cNvGrpSpPr/>
          <p:nvPr/>
        </p:nvGrpSpPr>
        <p:grpSpPr>
          <a:xfrm>
            <a:off x="3915297" y="2541069"/>
            <a:ext cx="5346580" cy="3718597"/>
            <a:chOff x="4259751" y="2780641"/>
            <a:chExt cx="5002125" cy="3479025"/>
          </a:xfrm>
        </p:grpSpPr>
        <p:sp>
          <p:nvSpPr>
            <p:cNvPr id="5" name="矩形: 圓角 4">
              <a:extLst>
                <a:ext uri="{FF2B5EF4-FFF2-40B4-BE49-F238E27FC236}">
                  <a16:creationId xmlns:a16="http://schemas.microsoft.com/office/drawing/2014/main" id="{41ED0A65-B065-4791-81B9-F067FEB6C5CC}"/>
                </a:ext>
              </a:extLst>
            </p:cNvPr>
            <p:cNvSpPr/>
            <p:nvPr/>
          </p:nvSpPr>
          <p:spPr>
            <a:xfrm>
              <a:off x="4259751" y="2780641"/>
              <a:ext cx="5002125" cy="3479025"/>
            </a:xfrm>
            <a:prstGeom prst="roundRect">
              <a:avLst>
                <a:gd name="adj" fmla="val 2443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190500" dist="304800" dir="27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pic>
          <p:nvPicPr>
            <p:cNvPr id="14" name="圖形 13">
              <a:extLst>
                <a:ext uri="{FF2B5EF4-FFF2-40B4-BE49-F238E27FC236}">
                  <a16:creationId xmlns:a16="http://schemas.microsoft.com/office/drawing/2014/main" id="{B4EBFBA3-6AE7-4AD1-832A-27A84A8657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48351" t="36141" r="14882" b="27474"/>
            <a:stretch/>
          </p:blipFill>
          <p:spPr>
            <a:xfrm>
              <a:off x="4306408" y="2812036"/>
              <a:ext cx="4916086" cy="34349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3355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5AD8980-E83D-4AE1-B6F2-3FBA94159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500">
                <a:latin typeface="+mn-lt"/>
                <a:ea typeface="+mn-ea"/>
                <a:cs typeface="+mn-ea"/>
                <a:sym typeface="+mn-lt"/>
              </a:rPr>
              <a:t>快速上手的 </a:t>
            </a:r>
            <a:r>
              <a:rPr lang="en" altLang="zh-TW" sz="4500">
                <a:latin typeface="+mn-lt"/>
                <a:ea typeface="+mn-ea"/>
                <a:cs typeface="+mn-ea"/>
                <a:sym typeface="+mn-lt"/>
              </a:rPr>
              <a:t>HDD </a:t>
            </a:r>
            <a:r>
              <a:rPr lang="zh-TW" altLang="en-US" sz="4500">
                <a:latin typeface="+mn-lt"/>
                <a:ea typeface="+mn-ea"/>
                <a:cs typeface="+mn-ea"/>
                <a:sym typeface="+mn-lt"/>
              </a:rPr>
              <a:t>與 </a:t>
            </a:r>
            <a:r>
              <a:rPr lang="en" altLang="zh-TW" sz="4500">
                <a:latin typeface="+mn-lt"/>
                <a:ea typeface="+mn-ea"/>
                <a:cs typeface="+mn-ea"/>
                <a:sym typeface="+mn-lt"/>
              </a:rPr>
              <a:t>SSD </a:t>
            </a:r>
            <a:r>
              <a:rPr lang="zh-TW" altLang="en-US" sz="4500">
                <a:latin typeface="+mn-lt"/>
                <a:ea typeface="+mn-ea"/>
                <a:cs typeface="+mn-ea"/>
                <a:sym typeface="+mn-lt"/>
              </a:rPr>
              <a:t>安裝</a:t>
            </a:r>
          </a:p>
        </p:txBody>
      </p:sp>
      <p:sp>
        <p:nvSpPr>
          <p:cNvPr id="35" name="矩形: 圓角 8">
            <a:extLst>
              <a:ext uri="{FF2B5EF4-FFF2-40B4-BE49-F238E27FC236}">
                <a16:creationId xmlns:a16="http://schemas.microsoft.com/office/drawing/2014/main" id="{0601C00F-EEB1-4F2C-8640-FEB9DF99A8E7}"/>
              </a:ext>
            </a:extLst>
          </p:cNvPr>
          <p:cNvSpPr/>
          <p:nvPr/>
        </p:nvSpPr>
        <p:spPr>
          <a:xfrm>
            <a:off x="3354724" y="2100345"/>
            <a:ext cx="5070161" cy="3949748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32E24CB-E761-496A-9505-B9CA1F25B2B4}"/>
              </a:ext>
            </a:extLst>
          </p:cNvPr>
          <p:cNvSpPr/>
          <p:nvPr/>
        </p:nvSpPr>
        <p:spPr>
          <a:xfrm>
            <a:off x="3354724" y="2952074"/>
            <a:ext cx="5070160" cy="2873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7" name="矩形: 圓角 8">
            <a:extLst>
              <a:ext uri="{FF2B5EF4-FFF2-40B4-BE49-F238E27FC236}">
                <a16:creationId xmlns:a16="http://schemas.microsoft.com/office/drawing/2014/main" id="{88C1CC85-6D5C-4790-A51B-8B099229AAD1}"/>
              </a:ext>
            </a:extLst>
          </p:cNvPr>
          <p:cNvSpPr/>
          <p:nvPr/>
        </p:nvSpPr>
        <p:spPr>
          <a:xfrm>
            <a:off x="201094" y="2100345"/>
            <a:ext cx="2928261" cy="3949748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2" name="矩形: 圓角化同側角落 11">
            <a:extLst>
              <a:ext uri="{FF2B5EF4-FFF2-40B4-BE49-F238E27FC236}">
                <a16:creationId xmlns:a16="http://schemas.microsoft.com/office/drawing/2014/main" id="{4E36C511-4F43-47B5-9267-F5F8183C610E}"/>
              </a:ext>
            </a:extLst>
          </p:cNvPr>
          <p:cNvSpPr/>
          <p:nvPr/>
        </p:nvSpPr>
        <p:spPr>
          <a:xfrm rot="10800000">
            <a:off x="879891" y="2089896"/>
            <a:ext cx="1703477" cy="56975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C4731AFB-C797-4079-8F6B-44D2E48CDFCE}"/>
              </a:ext>
            </a:extLst>
          </p:cNvPr>
          <p:cNvGrpSpPr/>
          <p:nvPr/>
        </p:nvGrpSpPr>
        <p:grpSpPr>
          <a:xfrm>
            <a:off x="879890" y="2113163"/>
            <a:ext cx="2064645" cy="523220"/>
            <a:chOff x="3497178" y="2518711"/>
            <a:chExt cx="2064645" cy="523220"/>
          </a:xfrm>
        </p:grpSpPr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7A4AA1E5-47FD-402A-A084-B5F72F00EB7A}"/>
                </a:ext>
              </a:extLst>
            </p:cNvPr>
            <p:cNvSpPr txBox="1"/>
            <p:nvPr/>
          </p:nvSpPr>
          <p:spPr>
            <a:xfrm>
              <a:off x="3497178" y="2518711"/>
              <a:ext cx="20646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500" b="1">
                  <a:cs typeface="+mn-ea"/>
                  <a:sym typeface="+mn-lt"/>
                </a:rPr>
                <a:t>STEP</a:t>
              </a:r>
              <a:r>
                <a:rPr lang="zh-TW" altLang="en-US" sz="2800" b="1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   </a:t>
              </a:r>
              <a:r>
                <a:rPr lang="en-US" altLang="zh-TW" sz="2800" b="1">
                  <a:solidFill>
                    <a:srgbClr val="00B0F0"/>
                  </a:solidFill>
                  <a:cs typeface="+mn-ea"/>
                  <a:sym typeface="+mn-lt"/>
                </a:rPr>
                <a:t>01</a:t>
              </a:r>
              <a:endParaRPr lang="zh-TW" altLang="en-US" sz="2800" b="1">
                <a:solidFill>
                  <a:srgbClr val="00B0F0"/>
                </a:solidFill>
                <a:cs typeface="+mn-ea"/>
                <a:sym typeface="+mn-lt"/>
              </a:endParaRPr>
            </a:p>
          </p:txBody>
        </p:sp>
        <p:cxnSp>
          <p:nvCxnSpPr>
            <p:cNvPr id="34" name="直線接點 33">
              <a:extLst>
                <a:ext uri="{FF2B5EF4-FFF2-40B4-BE49-F238E27FC236}">
                  <a16:creationId xmlns:a16="http://schemas.microsoft.com/office/drawing/2014/main" id="{00DAFD42-8BF7-4C26-BB51-488558209237}"/>
                </a:ext>
              </a:extLst>
            </p:cNvPr>
            <p:cNvCxnSpPr>
              <a:cxnSpLocks/>
            </p:cNvCxnSpPr>
            <p:nvPr/>
          </p:nvCxnSpPr>
          <p:spPr>
            <a:xfrm>
              <a:off x="4542699" y="2635585"/>
              <a:ext cx="0" cy="33586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" name="矩形: 圓角化同側角落 36">
            <a:extLst>
              <a:ext uri="{FF2B5EF4-FFF2-40B4-BE49-F238E27FC236}">
                <a16:creationId xmlns:a16="http://schemas.microsoft.com/office/drawing/2014/main" id="{79787CAF-E08D-4368-8F1F-8B473C77B93B}"/>
              </a:ext>
            </a:extLst>
          </p:cNvPr>
          <p:cNvSpPr/>
          <p:nvPr/>
        </p:nvSpPr>
        <p:spPr>
          <a:xfrm rot="10800000">
            <a:off x="4197994" y="2089896"/>
            <a:ext cx="3479590" cy="56975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E2FC750F-DF1E-44D2-8AC4-066BA253603E}"/>
              </a:ext>
            </a:extLst>
          </p:cNvPr>
          <p:cNvGrpSpPr/>
          <p:nvPr/>
        </p:nvGrpSpPr>
        <p:grpSpPr>
          <a:xfrm>
            <a:off x="5000491" y="2113163"/>
            <a:ext cx="2064645" cy="523220"/>
            <a:chOff x="3497178" y="2518711"/>
            <a:chExt cx="2064645" cy="523220"/>
          </a:xfrm>
        </p:grpSpPr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9364B37C-E6A6-4663-96DC-9031DA202533}"/>
                </a:ext>
              </a:extLst>
            </p:cNvPr>
            <p:cNvSpPr txBox="1"/>
            <p:nvPr/>
          </p:nvSpPr>
          <p:spPr>
            <a:xfrm>
              <a:off x="3497178" y="2518711"/>
              <a:ext cx="20646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500" b="1">
                  <a:cs typeface="+mn-ea"/>
                  <a:sym typeface="+mn-lt"/>
                </a:rPr>
                <a:t>STEP</a:t>
              </a:r>
              <a:r>
                <a:rPr lang="zh-TW" altLang="en-US" sz="2800" b="1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   </a:t>
              </a:r>
              <a:r>
                <a:rPr lang="en-US" altLang="zh-TW" sz="2800" b="1">
                  <a:solidFill>
                    <a:srgbClr val="00B0F0"/>
                  </a:solidFill>
                  <a:cs typeface="+mn-ea"/>
                  <a:sym typeface="+mn-lt"/>
                </a:rPr>
                <a:t>02</a:t>
              </a:r>
              <a:endParaRPr lang="zh-TW" altLang="en-US" sz="2800" b="1">
                <a:solidFill>
                  <a:srgbClr val="00B0F0"/>
                </a:solidFill>
                <a:cs typeface="+mn-ea"/>
                <a:sym typeface="+mn-lt"/>
              </a:endParaRPr>
            </a:p>
          </p:txBody>
        </p:sp>
        <p:cxnSp>
          <p:nvCxnSpPr>
            <p:cNvPr id="40" name="直線接點 39">
              <a:extLst>
                <a:ext uri="{FF2B5EF4-FFF2-40B4-BE49-F238E27FC236}">
                  <a16:creationId xmlns:a16="http://schemas.microsoft.com/office/drawing/2014/main" id="{52AE889D-9989-4206-A3CA-0CF48436A3B9}"/>
                </a:ext>
              </a:extLst>
            </p:cNvPr>
            <p:cNvCxnSpPr>
              <a:cxnSpLocks/>
            </p:cNvCxnSpPr>
            <p:nvPr/>
          </p:nvCxnSpPr>
          <p:spPr>
            <a:xfrm>
              <a:off x="4542699" y="2635585"/>
              <a:ext cx="0" cy="33586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矩形 40">
            <a:extLst>
              <a:ext uri="{FF2B5EF4-FFF2-40B4-BE49-F238E27FC236}">
                <a16:creationId xmlns:a16="http://schemas.microsoft.com/office/drawing/2014/main" id="{CA1491BF-F14C-4277-B32A-1CA66EE8E050}"/>
              </a:ext>
            </a:extLst>
          </p:cNvPr>
          <p:cNvSpPr/>
          <p:nvPr/>
        </p:nvSpPr>
        <p:spPr>
          <a:xfrm>
            <a:off x="6160757" y="3151219"/>
            <a:ext cx="1653377" cy="229875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cs typeface="+mn-ea"/>
                <a:sym typeface="+mn-lt"/>
              </a:rPr>
              <a:t>2.5-inch HDD / SSD</a:t>
            </a:r>
            <a:endParaRPr lang="zh-TW" altLang="en-US" sz="1200" b="1">
              <a:cs typeface="+mn-ea"/>
              <a:sym typeface="+mn-lt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AF98FC18-2EFF-4798-9AEA-F0DFAF79BB65}"/>
              </a:ext>
            </a:extLst>
          </p:cNvPr>
          <p:cNvSpPr/>
          <p:nvPr/>
        </p:nvSpPr>
        <p:spPr>
          <a:xfrm>
            <a:off x="4159586" y="3146799"/>
            <a:ext cx="1230429" cy="229875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cs typeface="+mn-ea"/>
                <a:sym typeface="+mn-lt"/>
              </a:rPr>
              <a:t>3.5-inch HDD</a:t>
            </a:r>
            <a:endParaRPr lang="zh-TW" altLang="en-US" sz="1200" b="1">
              <a:cs typeface="+mn-ea"/>
              <a:sym typeface="+mn-lt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26F6FF02-26AC-4926-BFF4-F9CEEA0F45E7}"/>
              </a:ext>
            </a:extLst>
          </p:cNvPr>
          <p:cNvSpPr/>
          <p:nvPr/>
        </p:nvSpPr>
        <p:spPr>
          <a:xfrm>
            <a:off x="201092" y="2935721"/>
            <a:ext cx="2928261" cy="2873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9" name="矩形: 圓角 8">
            <a:extLst>
              <a:ext uri="{FF2B5EF4-FFF2-40B4-BE49-F238E27FC236}">
                <a16:creationId xmlns:a16="http://schemas.microsoft.com/office/drawing/2014/main" id="{8CD9B411-90A3-49C6-87B0-8577B502D863}"/>
              </a:ext>
            </a:extLst>
          </p:cNvPr>
          <p:cNvSpPr/>
          <p:nvPr/>
        </p:nvSpPr>
        <p:spPr>
          <a:xfrm>
            <a:off x="8650255" y="2100344"/>
            <a:ext cx="3204094" cy="3949748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50" name="矩形: 圓角化同側角落 49">
            <a:extLst>
              <a:ext uri="{FF2B5EF4-FFF2-40B4-BE49-F238E27FC236}">
                <a16:creationId xmlns:a16="http://schemas.microsoft.com/office/drawing/2014/main" id="{708270A9-33C2-4BA2-ACBD-B351BB898A4F}"/>
              </a:ext>
            </a:extLst>
          </p:cNvPr>
          <p:cNvSpPr/>
          <p:nvPr/>
        </p:nvSpPr>
        <p:spPr>
          <a:xfrm rot="10800000">
            <a:off x="9493525" y="2089895"/>
            <a:ext cx="1703477" cy="56975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26F79335-63E8-40DA-B1D7-F1D8A4E8A674}"/>
              </a:ext>
            </a:extLst>
          </p:cNvPr>
          <p:cNvGrpSpPr/>
          <p:nvPr/>
        </p:nvGrpSpPr>
        <p:grpSpPr>
          <a:xfrm>
            <a:off x="9493524" y="2113162"/>
            <a:ext cx="2064645" cy="523220"/>
            <a:chOff x="3497178" y="2518711"/>
            <a:chExt cx="2064645" cy="523220"/>
          </a:xfrm>
        </p:grpSpPr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id="{A0E47757-6040-4C73-9B02-6BFC57825E45}"/>
                </a:ext>
              </a:extLst>
            </p:cNvPr>
            <p:cNvSpPr txBox="1"/>
            <p:nvPr/>
          </p:nvSpPr>
          <p:spPr>
            <a:xfrm>
              <a:off x="3497178" y="2518711"/>
              <a:ext cx="20646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500" b="1">
                  <a:cs typeface="+mn-ea"/>
                  <a:sym typeface="+mn-lt"/>
                </a:rPr>
                <a:t>STEP</a:t>
              </a:r>
              <a:r>
                <a:rPr lang="zh-TW" altLang="en-US" sz="2800" b="1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rPr>
                <a:t>   </a:t>
              </a:r>
              <a:r>
                <a:rPr lang="en-US" altLang="zh-TW" sz="2800" b="1">
                  <a:solidFill>
                    <a:srgbClr val="00B0F0"/>
                  </a:solidFill>
                  <a:cs typeface="+mn-ea"/>
                  <a:sym typeface="+mn-lt"/>
                </a:rPr>
                <a:t>03</a:t>
              </a:r>
              <a:endParaRPr lang="zh-TW" altLang="en-US" sz="2800" b="1">
                <a:solidFill>
                  <a:srgbClr val="00B0F0"/>
                </a:solidFill>
                <a:cs typeface="+mn-ea"/>
                <a:sym typeface="+mn-lt"/>
              </a:endParaRPr>
            </a:p>
          </p:txBody>
        </p:sp>
        <p:cxnSp>
          <p:nvCxnSpPr>
            <p:cNvPr id="53" name="直線接點 52">
              <a:extLst>
                <a:ext uri="{FF2B5EF4-FFF2-40B4-BE49-F238E27FC236}">
                  <a16:creationId xmlns:a16="http://schemas.microsoft.com/office/drawing/2014/main" id="{029B84A9-BA9A-4CFD-AFB8-91E528D7467F}"/>
                </a:ext>
              </a:extLst>
            </p:cNvPr>
            <p:cNvCxnSpPr>
              <a:cxnSpLocks/>
            </p:cNvCxnSpPr>
            <p:nvPr/>
          </p:nvCxnSpPr>
          <p:spPr>
            <a:xfrm>
              <a:off x="4542699" y="2635585"/>
              <a:ext cx="0" cy="33586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4" name="矩形 53">
            <a:extLst>
              <a:ext uri="{FF2B5EF4-FFF2-40B4-BE49-F238E27FC236}">
                <a16:creationId xmlns:a16="http://schemas.microsoft.com/office/drawing/2014/main" id="{B0A4C6D2-D2AD-4F98-8F94-66F6CA0278EB}"/>
              </a:ext>
            </a:extLst>
          </p:cNvPr>
          <p:cNvSpPr/>
          <p:nvPr/>
        </p:nvSpPr>
        <p:spPr>
          <a:xfrm>
            <a:off x="8650253" y="2935720"/>
            <a:ext cx="3204093" cy="2873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9BAFB350-FAEF-46ED-9662-2590E917AB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623" r="45295"/>
          <a:stretch/>
        </p:blipFill>
        <p:spPr>
          <a:xfrm>
            <a:off x="400633" y="3240344"/>
            <a:ext cx="2700272" cy="2252328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7945E540-F33A-4168-988D-11A3D6ACF4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40585" y="3525900"/>
            <a:ext cx="1779811" cy="2159330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8FB5FC38-A027-49A6-89F1-02E85699A4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22360" y="3580239"/>
            <a:ext cx="1838522" cy="2026400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450EDC7D-A05E-4E1D-B0B9-1B647AB702D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20200" r="36723"/>
          <a:stretch/>
        </p:blipFill>
        <p:spPr>
          <a:xfrm>
            <a:off x="9442071" y="2952074"/>
            <a:ext cx="2116098" cy="1554377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5DED231E-FA08-45D2-B890-8EC043773E3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28911" r="17417"/>
          <a:stretch/>
        </p:blipFill>
        <p:spPr>
          <a:xfrm>
            <a:off x="8727889" y="4250265"/>
            <a:ext cx="2956111" cy="148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84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>
            <a:extLst>
              <a:ext uri="{FF2B5EF4-FFF2-40B4-BE49-F238E27FC236}">
                <a16:creationId xmlns:a16="http://schemas.microsoft.com/office/drawing/2014/main" id="{2A5E87AC-9E85-4CCE-9CF0-33772C7279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820392" y="4954214"/>
            <a:ext cx="8750580" cy="420721"/>
          </a:xfrm>
          <a:prstGeom prst="rect">
            <a:avLst/>
          </a:prstGeom>
        </p:spPr>
      </p:pic>
      <p:pic>
        <p:nvPicPr>
          <p:cNvPr id="90" name="圖片 89">
            <a:extLst>
              <a:ext uri="{FF2B5EF4-FFF2-40B4-BE49-F238E27FC236}">
                <a16:creationId xmlns:a16="http://schemas.microsoft.com/office/drawing/2014/main" id="{7EF78ECF-F438-4A76-B758-9055BEBA63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972167" y="4881240"/>
            <a:ext cx="9605745" cy="483626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B554ACD1-8E2C-49B0-B99C-46C285E1A6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2" b="32797"/>
          <a:stretch/>
        </p:blipFill>
        <p:spPr>
          <a:xfrm>
            <a:off x="1006980" y="3312838"/>
            <a:ext cx="9781053" cy="205566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5AD8980-E83D-4AE1-B6F2-3FBA94159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500">
                <a:latin typeface="+mn-lt"/>
                <a:ea typeface="+mn-ea"/>
                <a:cs typeface="+mn-ea"/>
                <a:sym typeface="+mn-lt"/>
              </a:rPr>
              <a:t>TS-464eU </a:t>
            </a:r>
            <a:r>
              <a:rPr lang="zh-TW" altLang="en-US" sz="4500">
                <a:latin typeface="+mn-lt"/>
                <a:ea typeface="+mn-ea"/>
                <a:cs typeface="+mn-ea"/>
                <a:sym typeface="+mn-lt"/>
              </a:rPr>
              <a:t>後方</a:t>
            </a:r>
            <a:r>
              <a:rPr lang="en-US" altLang="zh-TW" sz="4500">
                <a:latin typeface="+mn-lt"/>
                <a:ea typeface="+mn-ea"/>
                <a:cs typeface="+mn-ea"/>
                <a:sym typeface="+mn-lt"/>
              </a:rPr>
              <a:t> I/O </a:t>
            </a:r>
            <a:r>
              <a:rPr lang="zh-CN" altLang="en-US" sz="4500">
                <a:latin typeface="+mn-lt"/>
                <a:ea typeface="+mn-ea"/>
                <a:cs typeface="+mn-ea"/>
                <a:sym typeface="+mn-lt"/>
              </a:rPr>
              <a:t>配置</a:t>
            </a:r>
            <a:endParaRPr lang="zh-TW" altLang="en-US" sz="45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C91F53AF-A072-4115-831E-1E5190322FA2}"/>
              </a:ext>
            </a:extLst>
          </p:cNvPr>
          <p:cNvSpPr/>
          <p:nvPr/>
        </p:nvSpPr>
        <p:spPr>
          <a:xfrm>
            <a:off x="3836279" y="5839734"/>
            <a:ext cx="176415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900" b="1">
                <a:cs typeface="+mn-ea"/>
                <a:sym typeface="+mn-lt"/>
              </a:rPr>
              <a:t>2 x USB </a:t>
            </a:r>
          </a:p>
          <a:p>
            <a:r>
              <a:rPr lang="en-US" altLang="zh-TW" sz="1900" b="1">
                <a:cs typeface="+mn-ea"/>
                <a:sym typeface="+mn-lt"/>
              </a:rPr>
              <a:t>3.2 Gen2</a:t>
            </a:r>
            <a:r>
              <a:rPr lang="zh-TW" altLang="en-US" sz="1900" b="1">
                <a:cs typeface="+mn-ea"/>
                <a:sym typeface="+mn-lt"/>
              </a:rPr>
              <a:t> 埠</a:t>
            </a:r>
            <a:endParaRPr lang="en-US" altLang="zh-TW" sz="1900" b="1">
              <a:cs typeface="+mn-ea"/>
              <a:sym typeface="+mn-lt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88F26ED9-BFBB-45F4-9266-FEFA12B53208}"/>
              </a:ext>
            </a:extLst>
          </p:cNvPr>
          <p:cNvSpPr/>
          <p:nvPr/>
        </p:nvSpPr>
        <p:spPr>
          <a:xfrm>
            <a:off x="5470609" y="2615593"/>
            <a:ext cx="2256359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900" b="1">
                <a:cs typeface="+mn-ea"/>
                <a:sym typeface="+mn-lt"/>
              </a:rPr>
              <a:t>HDMI 1.4b</a:t>
            </a:r>
            <a:endParaRPr lang="zh-TW" altLang="en-US" sz="1900">
              <a:cs typeface="+mn-ea"/>
              <a:sym typeface="+mn-l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7B432C9C-2E82-9744-A9E2-DD473622F294}"/>
              </a:ext>
            </a:extLst>
          </p:cNvPr>
          <p:cNvSpPr/>
          <p:nvPr/>
        </p:nvSpPr>
        <p:spPr>
          <a:xfrm>
            <a:off x="5470609" y="1615001"/>
            <a:ext cx="2454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>
                <a:cs typeface="+mn-ea"/>
                <a:sym typeface="+mn-lt"/>
              </a:rPr>
              <a:t>2 x 2.5G/1G/100M</a:t>
            </a:r>
          </a:p>
          <a:p>
            <a:r>
              <a:rPr lang="en-US" altLang="zh-TW" b="1">
                <a:cs typeface="+mn-ea"/>
                <a:sym typeface="+mn-lt"/>
              </a:rPr>
              <a:t>RJ45 </a:t>
            </a:r>
            <a:r>
              <a:rPr lang="zh-CN" altLang="en-US" b="1">
                <a:cs typeface="+mn-ea"/>
                <a:sym typeface="+mn-lt"/>
              </a:rPr>
              <a:t>埠</a:t>
            </a:r>
            <a:endParaRPr lang="en-US" altLang="zh-TW" b="1">
              <a:cs typeface="+mn-ea"/>
              <a:sym typeface="+mn-lt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74C5D3E0-61E8-CA43-81B5-06B9F1D81390}"/>
              </a:ext>
            </a:extLst>
          </p:cNvPr>
          <p:cNvSpPr/>
          <p:nvPr/>
        </p:nvSpPr>
        <p:spPr>
          <a:xfrm>
            <a:off x="8320433" y="2590731"/>
            <a:ext cx="3341601" cy="38472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en-US" altLang="zh-TW" sz="1900" b="1">
                <a:cs typeface="+mn-ea"/>
                <a:sym typeface="+mn-lt"/>
              </a:rPr>
              <a:t>AC 100-240V 單</a:t>
            </a:r>
            <a:r>
              <a:rPr lang="zh-TW" altLang="en-US" sz="1900" b="1">
                <a:cs typeface="+mn-ea"/>
                <a:sym typeface="+mn-lt"/>
              </a:rPr>
              <a:t>電源輸入</a:t>
            </a:r>
            <a:endParaRPr lang="zh-TW" altLang="en-US" sz="1900">
              <a:cs typeface="+mn-ea"/>
              <a:sym typeface="+mn-lt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7D95271F-B4A1-3048-82E6-FE1FD075E141}"/>
              </a:ext>
            </a:extLst>
          </p:cNvPr>
          <p:cNvSpPr/>
          <p:nvPr/>
        </p:nvSpPr>
        <p:spPr>
          <a:xfrm>
            <a:off x="1627330" y="5875027"/>
            <a:ext cx="204606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900" b="1">
                <a:cs typeface="+mn-ea"/>
                <a:sym typeface="+mn-lt"/>
              </a:rPr>
              <a:t>2 x USB 2.0 </a:t>
            </a:r>
            <a:r>
              <a:rPr lang="zh-CN" altLang="en-US" sz="1900" b="1">
                <a:cs typeface="+mn-ea"/>
                <a:sym typeface="+mn-lt"/>
              </a:rPr>
              <a:t>埠</a:t>
            </a:r>
            <a:endParaRPr lang="en-US" altLang="zh-TW" sz="1900" b="1">
              <a:cs typeface="+mn-ea"/>
              <a:sym typeface="+mn-lt"/>
            </a:endParaRP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8D1EFE50-C994-4C23-A6A4-FADEE6642A94}"/>
              </a:ext>
            </a:extLst>
          </p:cNvPr>
          <p:cNvSpPr/>
          <p:nvPr/>
        </p:nvSpPr>
        <p:spPr>
          <a:xfrm>
            <a:off x="4603160" y="4492893"/>
            <a:ext cx="838903" cy="394874"/>
          </a:xfrm>
          <a:prstGeom prst="rect">
            <a:avLst/>
          </a:prstGeom>
          <a:noFill/>
          <a:ln w="19050">
            <a:solidFill>
              <a:srgbClr val="00A0E9"/>
            </a:solidFill>
          </a:ln>
          <a:effectLst>
            <a:glow rad="38100">
              <a:srgbClr val="00B0F0">
                <a:alpha val="9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  <a:cs typeface="+mn-ea"/>
              <a:sym typeface="+mn-lt"/>
            </a:endParaRP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31C4A5C6-8119-4504-AE54-2BEEAE89A42F}"/>
              </a:ext>
            </a:extLst>
          </p:cNvPr>
          <p:cNvSpPr/>
          <p:nvPr/>
        </p:nvSpPr>
        <p:spPr>
          <a:xfrm>
            <a:off x="9810015" y="4334618"/>
            <a:ext cx="565885" cy="725596"/>
          </a:xfrm>
          <a:prstGeom prst="rect">
            <a:avLst/>
          </a:prstGeom>
          <a:noFill/>
          <a:ln w="15875">
            <a:solidFill>
              <a:srgbClr val="00A0E9"/>
            </a:solidFill>
          </a:ln>
          <a:effectLst>
            <a:glow rad="38100">
              <a:srgbClr val="00B0F0">
                <a:alpha val="9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cxnSp>
        <p:nvCxnSpPr>
          <p:cNvPr id="72" name="直線接點 71">
            <a:extLst>
              <a:ext uri="{FF2B5EF4-FFF2-40B4-BE49-F238E27FC236}">
                <a16:creationId xmlns:a16="http://schemas.microsoft.com/office/drawing/2014/main" id="{BAFD38BE-937F-45BE-B7F5-779506438D7B}"/>
              </a:ext>
            </a:extLst>
          </p:cNvPr>
          <p:cNvCxnSpPr>
            <a:cxnSpLocks/>
          </p:cNvCxnSpPr>
          <p:nvPr/>
        </p:nvCxnSpPr>
        <p:spPr>
          <a:xfrm flipV="1">
            <a:off x="10099707" y="2973917"/>
            <a:ext cx="0" cy="1360701"/>
          </a:xfrm>
          <a:prstGeom prst="line">
            <a:avLst/>
          </a:prstGeom>
          <a:ln w="19050" cap="rnd">
            <a:solidFill>
              <a:srgbClr val="00A0E9"/>
            </a:solidFill>
            <a:headEnd type="oval" w="lg" len="lg"/>
            <a:tailEnd type="none"/>
          </a:ln>
          <a:effectLst>
            <a:glow rad="38100">
              <a:schemeClr val="accent1">
                <a:satMod val="175000"/>
                <a:alpha val="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矩形 91">
            <a:extLst>
              <a:ext uri="{FF2B5EF4-FFF2-40B4-BE49-F238E27FC236}">
                <a16:creationId xmlns:a16="http://schemas.microsoft.com/office/drawing/2014/main" id="{43D16EF8-B2B2-48D7-A2D6-735AD2F82E12}"/>
              </a:ext>
            </a:extLst>
          </p:cNvPr>
          <p:cNvSpPr/>
          <p:nvPr/>
        </p:nvSpPr>
        <p:spPr>
          <a:xfrm>
            <a:off x="2725420" y="4482734"/>
            <a:ext cx="355600" cy="394874"/>
          </a:xfrm>
          <a:prstGeom prst="rect">
            <a:avLst/>
          </a:prstGeom>
          <a:noFill/>
          <a:ln w="19050">
            <a:solidFill>
              <a:srgbClr val="00A0E9"/>
            </a:solidFill>
          </a:ln>
          <a:effectLst>
            <a:glow rad="38100">
              <a:srgbClr val="00B0F0">
                <a:alpha val="9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  <a:cs typeface="+mn-ea"/>
              <a:sym typeface="+mn-lt"/>
            </a:endParaRPr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12DF25D4-8583-40AA-8FD2-A0FC257E8D94}"/>
              </a:ext>
            </a:extLst>
          </p:cNvPr>
          <p:cNvSpPr/>
          <p:nvPr/>
        </p:nvSpPr>
        <p:spPr>
          <a:xfrm>
            <a:off x="5503630" y="4497434"/>
            <a:ext cx="316744" cy="388805"/>
          </a:xfrm>
          <a:prstGeom prst="rect">
            <a:avLst/>
          </a:prstGeom>
          <a:noFill/>
          <a:ln w="19050">
            <a:solidFill>
              <a:srgbClr val="00A0E9"/>
            </a:solidFill>
          </a:ln>
          <a:effectLst>
            <a:glow rad="38100">
              <a:srgbClr val="00B0F0">
                <a:alpha val="9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  <a:cs typeface="+mn-ea"/>
              <a:sym typeface="+mn-lt"/>
            </a:endParaRPr>
          </a:p>
        </p:txBody>
      </p:sp>
      <p:cxnSp>
        <p:nvCxnSpPr>
          <p:cNvPr id="91" name="直線接點 73">
            <a:extLst>
              <a:ext uri="{FF2B5EF4-FFF2-40B4-BE49-F238E27FC236}">
                <a16:creationId xmlns:a16="http://schemas.microsoft.com/office/drawing/2014/main" id="{20DC7ACD-4E09-48D5-80B8-8FE7EF1948C6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967740" y="3018275"/>
            <a:ext cx="2561446" cy="391745"/>
          </a:xfrm>
          <a:prstGeom prst="bentConnector3">
            <a:avLst>
              <a:gd name="adj1" fmla="val 100176"/>
            </a:avLst>
          </a:prstGeom>
          <a:ln w="19050" cap="rnd">
            <a:solidFill>
              <a:srgbClr val="00A0E9"/>
            </a:solidFill>
            <a:headEnd type="oval" w="lg" len="lg"/>
            <a:tailEnd type="none"/>
          </a:ln>
          <a:effectLst>
            <a:glow rad="38100">
              <a:srgbClr val="00B0F0">
                <a:alpha val="9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>
            <a:extLst>
              <a:ext uri="{FF2B5EF4-FFF2-40B4-BE49-F238E27FC236}">
                <a16:creationId xmlns:a16="http://schemas.microsoft.com/office/drawing/2014/main" id="{6ACA0D76-D2C4-4BAF-9532-3C5DBFE77BE8}"/>
              </a:ext>
            </a:extLst>
          </p:cNvPr>
          <p:cNvSpPr/>
          <p:nvPr/>
        </p:nvSpPr>
        <p:spPr>
          <a:xfrm>
            <a:off x="4193711" y="4482734"/>
            <a:ext cx="355600" cy="394874"/>
          </a:xfrm>
          <a:prstGeom prst="rect">
            <a:avLst/>
          </a:prstGeom>
          <a:noFill/>
          <a:ln w="19050">
            <a:solidFill>
              <a:srgbClr val="00A0E9"/>
            </a:solidFill>
          </a:ln>
          <a:effectLst>
            <a:glow rad="38100">
              <a:srgbClr val="00B0F0">
                <a:alpha val="9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  <a:cs typeface="+mn-ea"/>
              <a:sym typeface="+mn-lt"/>
            </a:endParaRPr>
          </a:p>
        </p:txBody>
      </p:sp>
      <p:cxnSp>
        <p:nvCxnSpPr>
          <p:cNvPr id="23" name="直線接點 73">
            <a:extLst>
              <a:ext uri="{FF2B5EF4-FFF2-40B4-BE49-F238E27FC236}">
                <a16:creationId xmlns:a16="http://schemas.microsoft.com/office/drawing/2014/main" id="{58FE22CC-2B63-436A-8BC2-C29FEF3E8117}"/>
              </a:ext>
            </a:extLst>
          </p:cNvPr>
          <p:cNvCxnSpPr>
            <a:cxnSpLocks/>
          </p:cNvCxnSpPr>
          <p:nvPr/>
        </p:nvCxnSpPr>
        <p:spPr>
          <a:xfrm>
            <a:off x="4364117" y="4876193"/>
            <a:ext cx="0" cy="954377"/>
          </a:xfrm>
          <a:prstGeom prst="straightConnector1">
            <a:avLst/>
          </a:prstGeom>
          <a:ln w="19050" cap="rnd">
            <a:solidFill>
              <a:srgbClr val="00A0E9"/>
            </a:solidFill>
            <a:headEnd type="oval" w="lg" len="lg"/>
            <a:tailEnd type="none"/>
          </a:ln>
          <a:effectLst>
            <a:glow rad="38100">
              <a:srgbClr val="00B0F0">
                <a:alpha val="9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73">
            <a:extLst>
              <a:ext uri="{FF2B5EF4-FFF2-40B4-BE49-F238E27FC236}">
                <a16:creationId xmlns:a16="http://schemas.microsoft.com/office/drawing/2014/main" id="{D80E58FA-A574-4490-BDEA-A32FFE04C551}"/>
              </a:ext>
            </a:extLst>
          </p:cNvPr>
          <p:cNvCxnSpPr>
            <a:cxnSpLocks/>
          </p:cNvCxnSpPr>
          <p:nvPr/>
        </p:nvCxnSpPr>
        <p:spPr>
          <a:xfrm>
            <a:off x="2903220" y="4876193"/>
            <a:ext cx="0" cy="954377"/>
          </a:xfrm>
          <a:prstGeom prst="straightConnector1">
            <a:avLst/>
          </a:prstGeom>
          <a:ln w="19050" cap="rnd">
            <a:solidFill>
              <a:srgbClr val="00A0E9"/>
            </a:solidFill>
            <a:headEnd type="oval" w="lg" len="lg"/>
            <a:tailEnd type="none"/>
          </a:ln>
          <a:effectLst>
            <a:glow rad="38100">
              <a:srgbClr val="00B0F0">
                <a:alpha val="9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接點 73">
            <a:extLst>
              <a:ext uri="{FF2B5EF4-FFF2-40B4-BE49-F238E27FC236}">
                <a16:creationId xmlns:a16="http://schemas.microsoft.com/office/drawing/2014/main" id="{102CCC98-88D3-4B00-A4D7-A2B2DD096624}"/>
              </a:ext>
            </a:extLst>
          </p:cNvPr>
          <p:cNvCxnSpPr>
            <a:cxnSpLocks/>
          </p:cNvCxnSpPr>
          <p:nvPr/>
        </p:nvCxnSpPr>
        <p:spPr>
          <a:xfrm flipV="1">
            <a:off x="5659355" y="3045467"/>
            <a:ext cx="0" cy="1451968"/>
          </a:xfrm>
          <a:prstGeom prst="straightConnector1">
            <a:avLst/>
          </a:prstGeom>
          <a:ln w="19050" cap="rnd">
            <a:solidFill>
              <a:srgbClr val="00A0E9"/>
            </a:solidFill>
            <a:headEnd type="oval" w="lg" len="lg"/>
            <a:tailEnd type="none"/>
          </a:ln>
          <a:effectLst>
            <a:glow rad="38100">
              <a:srgbClr val="00B0F0">
                <a:alpha val="9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6293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5AD8980-E83D-4AE1-B6F2-3FBA94159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500">
                <a:latin typeface="+mn-lt"/>
                <a:ea typeface="+mn-ea"/>
                <a:cs typeface="+mn-ea"/>
                <a:sym typeface="+mn-lt"/>
              </a:rPr>
              <a:t>TS-864eU / TS-864eU-RP </a:t>
            </a:r>
            <a:r>
              <a:rPr lang="zh-TW" altLang="en-US" sz="4500">
                <a:latin typeface="+mn-lt"/>
                <a:ea typeface="+mn-ea"/>
                <a:cs typeface="+mn-ea"/>
                <a:sym typeface="+mn-lt"/>
              </a:rPr>
              <a:t>後方</a:t>
            </a:r>
            <a:r>
              <a:rPr lang="en-US" altLang="zh-TW" sz="4500">
                <a:latin typeface="+mn-lt"/>
                <a:ea typeface="+mn-ea"/>
                <a:cs typeface="+mn-ea"/>
                <a:sym typeface="+mn-lt"/>
              </a:rPr>
              <a:t> I/O </a:t>
            </a:r>
            <a:r>
              <a:rPr lang="zh-CN" altLang="en-US" sz="4500">
                <a:latin typeface="+mn-lt"/>
                <a:ea typeface="+mn-ea"/>
                <a:cs typeface="+mn-ea"/>
                <a:sym typeface="+mn-lt"/>
              </a:rPr>
              <a:t>配置</a:t>
            </a:r>
            <a:endParaRPr lang="zh-TW" altLang="en-US" sz="450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CBE3117A-93AD-466F-80CE-ADF8EB9B91D5}"/>
              </a:ext>
            </a:extLst>
          </p:cNvPr>
          <p:cNvGrpSpPr/>
          <p:nvPr/>
        </p:nvGrpSpPr>
        <p:grpSpPr>
          <a:xfrm>
            <a:off x="9010436" y="2629666"/>
            <a:ext cx="3440132" cy="1378561"/>
            <a:chOff x="9245689" y="2821389"/>
            <a:chExt cx="2829258" cy="1133766"/>
          </a:xfrm>
        </p:grpSpPr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E7E7E420-3E7A-4DA8-856F-1446B4E28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9245689" y="3474922"/>
              <a:ext cx="2829258" cy="480233"/>
            </a:xfrm>
            <a:prstGeom prst="rect">
              <a:avLst/>
            </a:prstGeom>
          </p:spPr>
        </p:pic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3495E33C-DE27-4823-A926-9DE0C7A396A5}"/>
                </a:ext>
              </a:extLst>
            </p:cNvPr>
            <p:cNvGrpSpPr/>
            <p:nvPr/>
          </p:nvGrpSpPr>
          <p:grpSpPr>
            <a:xfrm>
              <a:off x="9523571" y="2821389"/>
              <a:ext cx="2249279" cy="929645"/>
              <a:chOff x="263979" y="1704546"/>
              <a:chExt cx="3061561" cy="1265368"/>
            </a:xfrm>
          </p:grpSpPr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A00E1168-285E-413F-AC29-BA43AFA49B78}"/>
                  </a:ext>
                </a:extLst>
              </p:cNvPr>
              <p:cNvSpPr/>
              <p:nvPr/>
            </p:nvSpPr>
            <p:spPr>
              <a:xfrm>
                <a:off x="302238" y="1704546"/>
                <a:ext cx="1288107" cy="310081"/>
              </a:xfrm>
              <a:prstGeom prst="rect">
                <a:avLst/>
              </a:prstGeom>
            </p:spPr>
            <p:txBody>
              <a:bodyPr wrap="square" lIns="91440" tIns="45720" rIns="91440" bIns="45720" anchor="t">
                <a:spAutoFit/>
              </a:bodyPr>
              <a:lstStyle/>
              <a:p>
                <a:r>
                  <a:rPr lang="en-US" altLang="zh-TW" sz="1200">
                    <a:cs typeface="+mn-ea"/>
                    <a:sym typeface="+mn-lt"/>
                  </a:rPr>
                  <a:t>TS-864eU</a:t>
                </a:r>
              </a:p>
            </p:txBody>
          </p:sp>
          <p:pic>
            <p:nvPicPr>
              <p:cNvPr id="31" name="圖片 30">
                <a:extLst>
                  <a:ext uri="{FF2B5EF4-FFF2-40B4-BE49-F238E27FC236}">
                    <a16:creationId xmlns:a16="http://schemas.microsoft.com/office/drawing/2014/main" id="{66CC7251-A6AA-46F5-850A-26E3F0E54C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306" b="26392"/>
              <a:stretch/>
            </p:blipFill>
            <p:spPr>
              <a:xfrm>
                <a:off x="263979" y="2064646"/>
                <a:ext cx="3061561" cy="905268"/>
              </a:xfrm>
              <a:prstGeom prst="rect">
                <a:avLst/>
              </a:prstGeom>
            </p:spPr>
          </p:pic>
        </p:grpSp>
      </p:grpSp>
      <p:pic>
        <p:nvPicPr>
          <p:cNvPr id="33" name="圖片 32">
            <a:extLst>
              <a:ext uri="{FF2B5EF4-FFF2-40B4-BE49-F238E27FC236}">
                <a16:creationId xmlns:a16="http://schemas.microsoft.com/office/drawing/2014/main" id="{2A5E87AC-9E85-4CCE-9CF0-33772C7279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71086" y="5177701"/>
            <a:ext cx="8920032" cy="433460"/>
          </a:xfrm>
          <a:prstGeom prst="rect">
            <a:avLst/>
          </a:prstGeom>
        </p:spPr>
      </p:pic>
      <p:pic>
        <p:nvPicPr>
          <p:cNvPr id="90" name="圖片 89">
            <a:extLst>
              <a:ext uri="{FF2B5EF4-FFF2-40B4-BE49-F238E27FC236}">
                <a16:creationId xmlns:a16="http://schemas.microsoft.com/office/drawing/2014/main" id="{7EF78ECF-F438-4A76-B758-9055BEBA63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71098" y="5144885"/>
            <a:ext cx="9791757" cy="49827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6" b="28469"/>
          <a:stretch/>
        </p:blipFill>
        <p:spPr>
          <a:xfrm>
            <a:off x="216203" y="2991833"/>
            <a:ext cx="9172601" cy="2518920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C91F53AF-A072-4115-831E-1E5190322FA2}"/>
              </a:ext>
            </a:extLst>
          </p:cNvPr>
          <p:cNvSpPr/>
          <p:nvPr/>
        </p:nvSpPr>
        <p:spPr>
          <a:xfrm>
            <a:off x="5314782" y="5585591"/>
            <a:ext cx="3422827" cy="396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900" b="1">
                <a:cs typeface="+mn-ea"/>
                <a:sym typeface="+mn-lt"/>
              </a:rPr>
              <a:t>2 x USB 3.2 Gen2</a:t>
            </a:r>
            <a:r>
              <a:rPr lang="zh-TW" altLang="en-US" sz="1900" b="1">
                <a:cs typeface="+mn-ea"/>
                <a:sym typeface="+mn-lt"/>
              </a:rPr>
              <a:t> 埠</a:t>
            </a:r>
            <a:endParaRPr lang="en-US" altLang="zh-TW" sz="1900" b="1">
              <a:cs typeface="+mn-ea"/>
              <a:sym typeface="+mn-lt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88F26ED9-BFBB-45F4-9266-FEFA12B53208}"/>
              </a:ext>
            </a:extLst>
          </p:cNvPr>
          <p:cNvSpPr/>
          <p:nvPr/>
        </p:nvSpPr>
        <p:spPr>
          <a:xfrm>
            <a:off x="2464657" y="5930697"/>
            <a:ext cx="2300052" cy="383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900" b="1">
                <a:cs typeface="+mn-ea"/>
                <a:sym typeface="+mn-lt"/>
              </a:rPr>
              <a:t>HDMI 1.4b</a:t>
            </a:r>
            <a:endParaRPr lang="zh-TW" altLang="en-US" sz="1900">
              <a:cs typeface="+mn-ea"/>
              <a:sym typeface="+mn-l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7B432C9C-2E82-9744-A9E2-DD473622F294}"/>
              </a:ext>
            </a:extLst>
          </p:cNvPr>
          <p:cNvSpPr/>
          <p:nvPr/>
        </p:nvSpPr>
        <p:spPr>
          <a:xfrm>
            <a:off x="3914959" y="1792217"/>
            <a:ext cx="2501891" cy="644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>
                <a:cs typeface="+mn-ea"/>
                <a:sym typeface="+mn-lt"/>
              </a:rPr>
              <a:t>2 x 2.5G/1G/100M</a:t>
            </a:r>
          </a:p>
          <a:p>
            <a:r>
              <a:rPr lang="en-US" altLang="zh-TW" b="1">
                <a:cs typeface="+mn-ea"/>
                <a:sym typeface="+mn-lt"/>
              </a:rPr>
              <a:t>RJ45 </a:t>
            </a:r>
            <a:r>
              <a:rPr lang="zh-CN" altLang="en-US" b="1">
                <a:cs typeface="+mn-ea"/>
                <a:sym typeface="+mn-lt"/>
              </a:rPr>
              <a:t>埠</a:t>
            </a:r>
            <a:endParaRPr lang="en-US" altLang="zh-TW" b="1">
              <a:cs typeface="+mn-ea"/>
              <a:sym typeface="+mn-lt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74C5D3E0-61E8-CA43-81B5-06B9F1D81390}"/>
              </a:ext>
            </a:extLst>
          </p:cNvPr>
          <p:cNvSpPr/>
          <p:nvPr/>
        </p:nvSpPr>
        <p:spPr>
          <a:xfrm>
            <a:off x="5942006" y="1744774"/>
            <a:ext cx="3406310" cy="396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TW" sz="1900" b="1">
                <a:cs typeface="+mn-ea"/>
                <a:sym typeface="+mn-lt"/>
              </a:rPr>
              <a:t>AC 100-240V </a:t>
            </a:r>
            <a:r>
              <a:rPr lang="zh-TW" altLang="en-US" sz="1900" b="1">
                <a:cs typeface="+mn-ea"/>
                <a:sym typeface="+mn-lt"/>
              </a:rPr>
              <a:t>電源輸入</a:t>
            </a:r>
            <a:endParaRPr lang="zh-TW" altLang="en-US" sz="1900">
              <a:cs typeface="+mn-ea"/>
              <a:sym typeface="+mn-lt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B8CF2E62-C12A-5D4B-B642-162429C9E2EE}"/>
              </a:ext>
            </a:extLst>
          </p:cNvPr>
          <p:cNvSpPr/>
          <p:nvPr/>
        </p:nvSpPr>
        <p:spPr>
          <a:xfrm>
            <a:off x="6658497" y="2090208"/>
            <a:ext cx="2881844" cy="317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b="1">
                <a:cs typeface="+mn-ea"/>
                <a:sym typeface="+mn-lt"/>
              </a:rPr>
              <a:t>TS-864eU-RP </a:t>
            </a:r>
            <a:r>
              <a:rPr lang="zh-CN" altLang="en-US" sz="1400" b="1">
                <a:cs typeface="+mn-ea"/>
                <a:sym typeface="+mn-lt"/>
              </a:rPr>
              <a:t>具雙電源備援設計</a:t>
            </a:r>
            <a:endParaRPr lang="en-US" altLang="zh-TW" sz="1400" b="1">
              <a:cs typeface="+mn-ea"/>
              <a:sym typeface="+mn-lt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7D95271F-B4A1-3048-82E6-FE1FD075E141}"/>
              </a:ext>
            </a:extLst>
          </p:cNvPr>
          <p:cNvSpPr/>
          <p:nvPr/>
        </p:nvSpPr>
        <p:spPr>
          <a:xfrm>
            <a:off x="4636046" y="6081027"/>
            <a:ext cx="2980724" cy="396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900" b="1">
                <a:cs typeface="+mn-ea"/>
                <a:sym typeface="+mn-lt"/>
              </a:rPr>
              <a:t>2 x USB 2.0 </a:t>
            </a:r>
            <a:r>
              <a:rPr lang="zh-CN" altLang="en-US" sz="1900" b="1">
                <a:cs typeface="+mn-ea"/>
                <a:sym typeface="+mn-lt"/>
              </a:rPr>
              <a:t>埠</a:t>
            </a:r>
            <a:endParaRPr lang="en-US" altLang="zh-TW" sz="1900" b="1">
              <a:cs typeface="+mn-ea"/>
              <a:sym typeface="+mn-lt"/>
            </a:endParaRP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8D1EFE50-C994-4C23-A6A4-FADEE6642A94}"/>
              </a:ext>
            </a:extLst>
          </p:cNvPr>
          <p:cNvSpPr/>
          <p:nvPr/>
        </p:nvSpPr>
        <p:spPr>
          <a:xfrm>
            <a:off x="3195887" y="4934927"/>
            <a:ext cx="820162" cy="347183"/>
          </a:xfrm>
          <a:prstGeom prst="rect">
            <a:avLst/>
          </a:prstGeom>
          <a:noFill/>
          <a:ln w="19050">
            <a:solidFill>
              <a:srgbClr val="00A0E9"/>
            </a:solidFill>
          </a:ln>
          <a:effectLst>
            <a:glow rad="38100">
              <a:srgbClr val="00B0F0">
                <a:alpha val="9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  <a:cs typeface="+mn-ea"/>
              <a:sym typeface="+mn-lt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C6E74711-BBB4-354C-9433-45354405DF12}"/>
              </a:ext>
            </a:extLst>
          </p:cNvPr>
          <p:cNvSpPr/>
          <p:nvPr/>
        </p:nvSpPr>
        <p:spPr>
          <a:xfrm>
            <a:off x="1369546" y="1741604"/>
            <a:ext cx="1848574" cy="67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900" b="1">
                <a:cs typeface="+mn-ea"/>
                <a:sym typeface="+mn-lt"/>
              </a:rPr>
              <a:t>PCIe Gen3 x2 </a:t>
            </a:r>
            <a:r>
              <a:rPr lang="zh-CN" altLang="en-US" sz="1900" b="1">
                <a:cs typeface="+mn-ea"/>
                <a:sym typeface="+mn-lt"/>
              </a:rPr>
              <a:t>擴充槽</a:t>
            </a:r>
            <a:endParaRPr lang="zh-TW" altLang="en-US" sz="1900">
              <a:cs typeface="+mn-ea"/>
              <a:sym typeface="+mn-lt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C6E74711-BBB4-354C-9433-45354405DF12}"/>
              </a:ext>
            </a:extLst>
          </p:cNvPr>
          <p:cNvSpPr/>
          <p:nvPr/>
        </p:nvSpPr>
        <p:spPr>
          <a:xfrm>
            <a:off x="384205" y="5731430"/>
            <a:ext cx="2300052" cy="383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900" b="1">
                <a:cs typeface="+mn-ea"/>
                <a:sym typeface="+mn-lt"/>
              </a:rPr>
              <a:t>*空</a:t>
            </a:r>
            <a:r>
              <a:rPr lang="zh-CN" altLang="en-US" sz="1900" b="1">
                <a:cs typeface="+mn-ea"/>
                <a:sym typeface="+mn-lt"/>
              </a:rPr>
              <a:t>擴充槽</a:t>
            </a:r>
            <a:endParaRPr lang="zh-TW" altLang="en-US" sz="1900">
              <a:cs typeface="+mn-ea"/>
              <a:sym typeface="+mn-lt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C6E74711-BBB4-354C-9433-45354405DF12}"/>
              </a:ext>
            </a:extLst>
          </p:cNvPr>
          <p:cNvSpPr/>
          <p:nvPr/>
        </p:nvSpPr>
        <p:spPr>
          <a:xfrm>
            <a:off x="382339" y="6034663"/>
            <a:ext cx="2300052" cy="301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300" b="1" i="1">
                <a:cs typeface="+mn-ea"/>
                <a:sym typeface="+mn-lt"/>
              </a:rPr>
              <a:t>*空</a:t>
            </a:r>
            <a:r>
              <a:rPr lang="zh-CN" altLang="en-US" sz="1300" b="1" i="1">
                <a:cs typeface="+mn-ea"/>
                <a:sym typeface="+mn-lt"/>
              </a:rPr>
              <a:t>擴充槽</a:t>
            </a:r>
            <a:r>
              <a:rPr lang="zh-TW" altLang="en-US" sz="1300" b="1" i="1">
                <a:cs typeface="+mn-ea"/>
                <a:sym typeface="+mn-lt"/>
              </a:rPr>
              <a:t>目前無功能</a:t>
            </a:r>
            <a:endParaRPr lang="zh-TW" altLang="en-US" sz="1300" i="1">
              <a:cs typeface="+mn-ea"/>
              <a:sym typeface="+mn-lt"/>
            </a:endParaRP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31C4A5C6-8119-4504-AE54-2BEEAE89A42F}"/>
              </a:ext>
            </a:extLst>
          </p:cNvPr>
          <p:cNvSpPr/>
          <p:nvPr/>
        </p:nvSpPr>
        <p:spPr>
          <a:xfrm>
            <a:off x="7347501" y="3686243"/>
            <a:ext cx="1565534" cy="1660279"/>
          </a:xfrm>
          <a:prstGeom prst="rect">
            <a:avLst/>
          </a:prstGeom>
          <a:noFill/>
          <a:ln w="15875">
            <a:solidFill>
              <a:srgbClr val="00A0E9"/>
            </a:solidFill>
          </a:ln>
          <a:effectLst>
            <a:glow rad="38100">
              <a:srgbClr val="00B0F0">
                <a:alpha val="9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cxnSp>
        <p:nvCxnSpPr>
          <p:cNvPr id="72" name="直線接點 71">
            <a:extLst>
              <a:ext uri="{FF2B5EF4-FFF2-40B4-BE49-F238E27FC236}">
                <a16:creationId xmlns:a16="http://schemas.microsoft.com/office/drawing/2014/main" id="{BAFD38BE-937F-45BE-B7F5-779506438D7B}"/>
              </a:ext>
            </a:extLst>
          </p:cNvPr>
          <p:cNvCxnSpPr>
            <a:cxnSpLocks/>
          </p:cNvCxnSpPr>
          <p:nvPr/>
        </p:nvCxnSpPr>
        <p:spPr>
          <a:xfrm flipV="1">
            <a:off x="7810528" y="2407304"/>
            <a:ext cx="0" cy="1275163"/>
          </a:xfrm>
          <a:prstGeom prst="line">
            <a:avLst/>
          </a:prstGeom>
          <a:ln w="19050" cap="rnd">
            <a:solidFill>
              <a:srgbClr val="00A0E9"/>
            </a:solidFill>
            <a:headEnd type="oval" w="lg" len="lg"/>
            <a:tailEnd type="none"/>
          </a:ln>
          <a:effectLst>
            <a:glow rad="38100">
              <a:schemeClr val="accent1">
                <a:satMod val="175000"/>
                <a:alpha val="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接點 73">
            <a:extLst>
              <a:ext uri="{FF2B5EF4-FFF2-40B4-BE49-F238E27FC236}">
                <a16:creationId xmlns:a16="http://schemas.microsoft.com/office/drawing/2014/main" id="{102CCC98-88D3-4B00-A4D7-A2B2DD096624}"/>
              </a:ext>
            </a:extLst>
          </p:cNvPr>
          <p:cNvCxnSpPr>
            <a:cxnSpLocks/>
          </p:cNvCxnSpPr>
          <p:nvPr/>
        </p:nvCxnSpPr>
        <p:spPr>
          <a:xfrm>
            <a:off x="2850970" y="5227558"/>
            <a:ext cx="0" cy="568361"/>
          </a:xfrm>
          <a:prstGeom prst="straightConnector1">
            <a:avLst/>
          </a:prstGeom>
          <a:ln w="19050" cap="rnd">
            <a:solidFill>
              <a:srgbClr val="00A0E9"/>
            </a:solidFill>
            <a:headEnd type="oval" w="lg" len="lg"/>
            <a:tailEnd type="none"/>
          </a:ln>
          <a:effectLst>
            <a:glow rad="38100">
              <a:srgbClr val="00B0F0">
                <a:alpha val="9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接點 73">
            <a:extLst>
              <a:ext uri="{FF2B5EF4-FFF2-40B4-BE49-F238E27FC236}">
                <a16:creationId xmlns:a16="http://schemas.microsoft.com/office/drawing/2014/main" id="{0AE378C8-CFAB-4FD2-A37D-FBC08F07D70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53124" y="2900598"/>
            <a:ext cx="1589817" cy="661801"/>
          </a:xfrm>
          <a:prstGeom prst="bentConnector3">
            <a:avLst>
              <a:gd name="adj1" fmla="val -251"/>
            </a:avLst>
          </a:prstGeom>
          <a:ln w="19050" cap="rnd">
            <a:solidFill>
              <a:srgbClr val="00A0E9"/>
            </a:solidFill>
            <a:headEnd type="oval" w="lg" len="lg"/>
            <a:tailEnd type="none"/>
          </a:ln>
          <a:effectLst>
            <a:glow rad="38100">
              <a:srgbClr val="00B0F0">
                <a:alpha val="9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接點 73">
            <a:extLst>
              <a:ext uri="{FF2B5EF4-FFF2-40B4-BE49-F238E27FC236}">
                <a16:creationId xmlns:a16="http://schemas.microsoft.com/office/drawing/2014/main" id="{D8655654-AF93-463D-9804-F46076C48FCA}"/>
              </a:ext>
            </a:extLst>
          </p:cNvPr>
          <p:cNvCxnSpPr>
            <a:cxnSpLocks/>
          </p:cNvCxnSpPr>
          <p:nvPr/>
        </p:nvCxnSpPr>
        <p:spPr>
          <a:xfrm>
            <a:off x="1404563" y="5009128"/>
            <a:ext cx="0" cy="652816"/>
          </a:xfrm>
          <a:prstGeom prst="straightConnector1">
            <a:avLst/>
          </a:prstGeom>
          <a:ln w="19050" cap="rnd">
            <a:solidFill>
              <a:srgbClr val="00A0E9"/>
            </a:solidFill>
            <a:headEnd type="oval" w="lg" len="lg"/>
            <a:tailEnd type="none"/>
          </a:ln>
          <a:effectLst>
            <a:glow rad="38100">
              <a:srgbClr val="00B0F0">
                <a:alpha val="9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矩形 91">
            <a:extLst>
              <a:ext uri="{FF2B5EF4-FFF2-40B4-BE49-F238E27FC236}">
                <a16:creationId xmlns:a16="http://schemas.microsoft.com/office/drawing/2014/main" id="{43D16EF8-B2B2-48D7-A2D6-735AD2F82E12}"/>
              </a:ext>
            </a:extLst>
          </p:cNvPr>
          <p:cNvSpPr/>
          <p:nvPr/>
        </p:nvSpPr>
        <p:spPr>
          <a:xfrm>
            <a:off x="4085641" y="4902185"/>
            <a:ext cx="322877" cy="347183"/>
          </a:xfrm>
          <a:prstGeom prst="rect">
            <a:avLst/>
          </a:prstGeom>
          <a:noFill/>
          <a:ln w="19050">
            <a:solidFill>
              <a:srgbClr val="00A0E9"/>
            </a:solidFill>
          </a:ln>
          <a:effectLst>
            <a:glow rad="38100">
              <a:srgbClr val="00B0F0">
                <a:alpha val="9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  <a:cs typeface="+mn-ea"/>
              <a:sym typeface="+mn-lt"/>
            </a:endParaRPr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12DF25D4-8583-40AA-8FD2-A0FC257E8D94}"/>
              </a:ext>
            </a:extLst>
          </p:cNvPr>
          <p:cNvSpPr/>
          <p:nvPr/>
        </p:nvSpPr>
        <p:spPr>
          <a:xfrm>
            <a:off x="4474608" y="4910012"/>
            <a:ext cx="322877" cy="347183"/>
          </a:xfrm>
          <a:prstGeom prst="rect">
            <a:avLst/>
          </a:prstGeom>
          <a:noFill/>
          <a:ln w="19050">
            <a:solidFill>
              <a:srgbClr val="00A0E9"/>
            </a:solidFill>
          </a:ln>
          <a:effectLst>
            <a:glow rad="38100">
              <a:srgbClr val="00B0F0">
                <a:alpha val="9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  <a:cs typeface="+mn-ea"/>
              <a:sym typeface="+mn-lt"/>
            </a:endParaRPr>
          </a:p>
        </p:txBody>
      </p:sp>
      <p:cxnSp>
        <p:nvCxnSpPr>
          <p:cNvPr id="74" name="直線接點 73">
            <a:extLst>
              <a:ext uri="{FF2B5EF4-FFF2-40B4-BE49-F238E27FC236}">
                <a16:creationId xmlns:a16="http://schemas.microsoft.com/office/drawing/2014/main" id="{D694AB1E-720F-4C3B-B425-D0A8CB6CC05F}"/>
              </a:ext>
            </a:extLst>
          </p:cNvPr>
          <p:cNvCxnSpPr>
            <a:cxnSpLocks/>
            <a:stCxn id="93" idx="2"/>
          </p:cNvCxnSpPr>
          <p:nvPr/>
        </p:nvCxnSpPr>
        <p:spPr>
          <a:xfrm rot="16200000" flipH="1">
            <a:off x="4662412" y="5230830"/>
            <a:ext cx="557575" cy="610305"/>
          </a:xfrm>
          <a:prstGeom prst="bentConnector2">
            <a:avLst/>
          </a:prstGeom>
          <a:ln w="19050" cap="rnd">
            <a:solidFill>
              <a:srgbClr val="00A0E9"/>
            </a:solidFill>
            <a:headEnd type="oval" w="lg" len="lg"/>
            <a:tailEnd type="none"/>
          </a:ln>
          <a:effectLst>
            <a:glow rad="38100">
              <a:srgbClr val="00B0F0">
                <a:alpha val="9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接點 73">
            <a:extLst>
              <a:ext uri="{FF2B5EF4-FFF2-40B4-BE49-F238E27FC236}">
                <a16:creationId xmlns:a16="http://schemas.microsoft.com/office/drawing/2014/main" id="{091E9452-C53E-4BF8-8085-796991F56871}"/>
              </a:ext>
            </a:extLst>
          </p:cNvPr>
          <p:cNvCxnSpPr>
            <a:cxnSpLocks/>
            <a:stCxn id="92" idx="2"/>
            <a:endCxn id="25" idx="1"/>
          </p:cNvCxnSpPr>
          <p:nvPr/>
        </p:nvCxnSpPr>
        <p:spPr>
          <a:xfrm rot="16200000" flipH="1">
            <a:off x="3926642" y="5569807"/>
            <a:ext cx="1029844" cy="388965"/>
          </a:xfrm>
          <a:prstGeom prst="bentConnector2">
            <a:avLst/>
          </a:prstGeom>
          <a:ln w="19050" cap="rnd">
            <a:solidFill>
              <a:srgbClr val="00A0E9"/>
            </a:solidFill>
            <a:headEnd type="oval" w="lg" len="lg"/>
            <a:tailEnd type="none"/>
          </a:ln>
          <a:effectLst>
            <a:glow rad="38100">
              <a:srgbClr val="00B0F0">
                <a:alpha val="9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接點 73">
            <a:extLst>
              <a:ext uri="{FF2B5EF4-FFF2-40B4-BE49-F238E27FC236}">
                <a16:creationId xmlns:a16="http://schemas.microsoft.com/office/drawing/2014/main" id="{20DC7ACD-4E09-48D5-80B8-8FE7EF1948C6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324681" y="3433182"/>
            <a:ext cx="2781379" cy="197305"/>
          </a:xfrm>
          <a:prstGeom prst="bentConnector3">
            <a:avLst>
              <a:gd name="adj1" fmla="val 100179"/>
            </a:avLst>
          </a:prstGeom>
          <a:ln w="19050" cap="rnd">
            <a:solidFill>
              <a:srgbClr val="00A0E9"/>
            </a:solidFill>
            <a:headEnd type="oval" w="lg" len="lg"/>
            <a:tailEnd type="none"/>
          </a:ln>
          <a:effectLst>
            <a:glow rad="38100">
              <a:srgbClr val="00B0F0">
                <a:alpha val="9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 38">
            <a:extLst>
              <a:ext uri="{FF2B5EF4-FFF2-40B4-BE49-F238E27FC236}">
                <a16:creationId xmlns:a16="http://schemas.microsoft.com/office/drawing/2014/main" id="{BC15AC76-443D-4FAD-9CA2-3FD1DDBE5632}"/>
              </a:ext>
            </a:extLst>
          </p:cNvPr>
          <p:cNvSpPr/>
          <p:nvPr/>
        </p:nvSpPr>
        <p:spPr>
          <a:xfrm>
            <a:off x="557826" y="2821916"/>
            <a:ext cx="1956385" cy="276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>
                <a:cs typeface="+mn-ea"/>
                <a:sym typeface="+mn-lt"/>
              </a:rPr>
              <a:t>TS-864eU-RP</a:t>
            </a: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CFCE6981-CDE1-4397-8546-3B41840B7E9E}"/>
              </a:ext>
            </a:extLst>
          </p:cNvPr>
          <p:cNvSpPr/>
          <p:nvPr/>
        </p:nvSpPr>
        <p:spPr>
          <a:xfrm>
            <a:off x="11722099" y="3365500"/>
            <a:ext cx="253697" cy="316968"/>
          </a:xfrm>
          <a:prstGeom prst="rect">
            <a:avLst/>
          </a:prstGeom>
          <a:noFill/>
          <a:ln w="15875">
            <a:solidFill>
              <a:srgbClr val="00A0E9"/>
            </a:solidFill>
          </a:ln>
          <a:effectLst>
            <a:glow rad="38100">
              <a:srgbClr val="00B0F0">
                <a:alpha val="9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cxnSp>
        <p:nvCxnSpPr>
          <p:cNvPr id="61" name="直線接點 60">
            <a:extLst>
              <a:ext uri="{FF2B5EF4-FFF2-40B4-BE49-F238E27FC236}">
                <a16:creationId xmlns:a16="http://schemas.microsoft.com/office/drawing/2014/main" id="{0382B756-C444-47FA-9EAA-2C5FC8068D80}"/>
              </a:ext>
            </a:extLst>
          </p:cNvPr>
          <p:cNvCxnSpPr>
            <a:cxnSpLocks/>
          </p:cNvCxnSpPr>
          <p:nvPr/>
        </p:nvCxnSpPr>
        <p:spPr>
          <a:xfrm>
            <a:off x="11861828" y="3682467"/>
            <a:ext cx="0" cy="451383"/>
          </a:xfrm>
          <a:prstGeom prst="line">
            <a:avLst/>
          </a:prstGeom>
          <a:ln w="19050" cap="rnd">
            <a:solidFill>
              <a:srgbClr val="00A0E9"/>
            </a:solidFill>
            <a:headEnd type="oval" w="lg" len="lg"/>
            <a:tailEnd type="none"/>
          </a:ln>
          <a:effectLst>
            <a:glow rad="38100">
              <a:schemeClr val="accent1">
                <a:satMod val="175000"/>
                <a:alpha val="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矩形 63">
            <a:extLst>
              <a:ext uri="{FF2B5EF4-FFF2-40B4-BE49-F238E27FC236}">
                <a16:creationId xmlns:a16="http://schemas.microsoft.com/office/drawing/2014/main" id="{A417D472-114E-402B-9625-D6B774481073}"/>
              </a:ext>
            </a:extLst>
          </p:cNvPr>
          <p:cNvSpPr/>
          <p:nvPr/>
        </p:nvSpPr>
        <p:spPr>
          <a:xfrm>
            <a:off x="9291118" y="4152423"/>
            <a:ext cx="27861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TW" sz="1400" b="1">
                <a:cs typeface="+mn-ea"/>
                <a:sym typeface="+mn-lt"/>
              </a:rPr>
              <a:t>AC 100-240V </a:t>
            </a:r>
          </a:p>
          <a:p>
            <a:pPr algn="r"/>
            <a:r>
              <a:rPr lang="zh-TW" altLang="en-US" sz="1400" b="1">
                <a:cs typeface="+mn-ea"/>
                <a:sym typeface="+mn-lt"/>
              </a:rPr>
              <a:t>單電源輸入</a:t>
            </a:r>
            <a:endParaRPr lang="zh-TW" altLang="en-US" sz="140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3116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圖片 29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62" b="36027"/>
          <a:stretch/>
        </p:blipFill>
        <p:spPr>
          <a:xfrm>
            <a:off x="626255" y="3930376"/>
            <a:ext cx="11192776" cy="217676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C1D84D4-B0E4-4B13-812A-AEBED6FFB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847" y="5791812"/>
            <a:ext cx="11746477" cy="504066"/>
          </a:xfrm>
          <a:prstGeom prst="rect">
            <a:avLst/>
          </a:prstGeom>
        </p:spPr>
      </p:pic>
      <p:sp>
        <p:nvSpPr>
          <p:cNvPr id="42" name="手繪多邊形: 圖案 41">
            <a:extLst>
              <a:ext uri="{FF2B5EF4-FFF2-40B4-BE49-F238E27FC236}">
                <a16:creationId xmlns:a16="http://schemas.microsoft.com/office/drawing/2014/main" id="{7C7F8668-0C0B-4E18-9805-ACB7126D9628}"/>
              </a:ext>
            </a:extLst>
          </p:cNvPr>
          <p:cNvSpPr/>
          <p:nvPr/>
        </p:nvSpPr>
        <p:spPr>
          <a:xfrm>
            <a:off x="5001007" y="4797007"/>
            <a:ext cx="2235200" cy="140460"/>
          </a:xfrm>
          <a:custGeom>
            <a:avLst/>
            <a:gdLst>
              <a:gd name="connsiteX0" fmla="*/ 239211 w 1859666"/>
              <a:gd name="connsiteY0" fmla="*/ 0 h 148541"/>
              <a:gd name="connsiteX1" fmla="*/ 0 w 1859666"/>
              <a:gd name="connsiteY1" fmla="*/ 148541 h 148541"/>
              <a:gd name="connsiteX2" fmla="*/ 1859666 w 1859666"/>
              <a:gd name="connsiteY2" fmla="*/ 148541 h 148541"/>
              <a:gd name="connsiteX3" fmla="*/ 1626243 w 1859666"/>
              <a:gd name="connsiteY3" fmla="*/ 0 h 148541"/>
              <a:gd name="connsiteX4" fmla="*/ 239211 w 1859666"/>
              <a:gd name="connsiteY4" fmla="*/ 0 h 148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9666" h="148541">
                <a:moveTo>
                  <a:pt x="239211" y="0"/>
                </a:moveTo>
                <a:lnTo>
                  <a:pt x="0" y="148541"/>
                </a:lnTo>
                <a:lnTo>
                  <a:pt x="1859666" y="148541"/>
                </a:lnTo>
                <a:lnTo>
                  <a:pt x="1626243" y="0"/>
                </a:lnTo>
                <a:lnTo>
                  <a:pt x="239211" y="0"/>
                </a:lnTo>
                <a:close/>
              </a:path>
            </a:pathLst>
          </a:custGeom>
          <a:gradFill>
            <a:gsLst>
              <a:gs pos="2000">
                <a:schemeClr val="bg1">
                  <a:lumMod val="50000"/>
                </a:schemeClr>
              </a:gs>
              <a:gs pos="74000">
                <a:srgbClr val="262626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TW" altLang="en-US" sz="1867" kern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8" name="Shape 183">
            <a:extLst>
              <a:ext uri="{FF2B5EF4-FFF2-40B4-BE49-F238E27FC236}">
                <a16:creationId xmlns:a16="http://schemas.microsoft.com/office/drawing/2014/main" id="{6B7B64F4-B319-42F8-9BB8-BACF70E28AB3}"/>
              </a:ext>
            </a:extLst>
          </p:cNvPr>
          <p:cNvSpPr txBox="1"/>
          <p:nvPr/>
        </p:nvSpPr>
        <p:spPr>
          <a:xfrm flipH="1">
            <a:off x="3672581" y="5982527"/>
            <a:ext cx="5281515" cy="483739"/>
          </a:xfrm>
          <a:prstGeom prst="rect">
            <a:avLst/>
          </a:prstGeom>
          <a:gradFill>
            <a:gsLst>
              <a:gs pos="0">
                <a:srgbClr val="4F83B2"/>
              </a:gs>
              <a:gs pos="51600">
                <a:srgbClr val="4F83B2"/>
              </a:gs>
              <a:gs pos="100000">
                <a:srgbClr val="3B75AA"/>
              </a:gs>
            </a:gsLst>
            <a:lin ang="2700000" scaled="1"/>
          </a:gradFill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 algn="ctr" defTabSz="1219170">
              <a:buClr>
                <a:srgbClr val="595959"/>
              </a:buClr>
              <a:buSzPct val="25000"/>
            </a:pPr>
            <a:r>
              <a:rPr lang="en-US" altLang="zh-TW" sz="2000" b="1" kern="0">
                <a:solidFill>
                  <a:schemeClr val="bg1"/>
                </a:solidFill>
                <a:cs typeface="+mn-ea"/>
                <a:sym typeface="+mn-lt"/>
              </a:rPr>
              <a:t>4 x 3.5</a:t>
            </a:r>
            <a:r>
              <a:rPr lang="zh-TW" altLang="en-US" sz="2000" b="1" kern="0">
                <a:solidFill>
                  <a:schemeClr val="bg1"/>
                </a:solidFill>
                <a:cs typeface="+mn-ea"/>
                <a:sym typeface="+mn-lt"/>
              </a:rPr>
              <a:t>吋</a:t>
            </a:r>
            <a:r>
              <a:rPr lang="en-US" altLang="zh-TW" sz="2000" b="1" kern="0">
                <a:solidFill>
                  <a:schemeClr val="bg1"/>
                </a:solidFill>
                <a:cs typeface="+mn-ea"/>
                <a:sym typeface="+mn-lt"/>
              </a:rPr>
              <a:t>/2.5</a:t>
            </a:r>
            <a:r>
              <a:rPr lang="zh-TW" altLang="en-US" sz="2000" b="1" kern="0">
                <a:solidFill>
                  <a:schemeClr val="bg1"/>
                </a:solidFill>
                <a:cs typeface="+mn-ea"/>
                <a:sym typeface="+mn-lt"/>
              </a:rPr>
              <a:t>吋 </a:t>
            </a:r>
            <a:r>
              <a:rPr lang="en-US" altLang="zh-TW" sz="2000" b="1" kern="0">
                <a:solidFill>
                  <a:schemeClr val="bg1"/>
                </a:solidFill>
                <a:cs typeface="+mn-ea"/>
                <a:sym typeface="+mn-lt"/>
              </a:rPr>
              <a:t>SATA 6Gb/s HDD/SSD </a:t>
            </a:r>
            <a:r>
              <a:rPr lang="zh-CN" altLang="en-US" sz="2000" b="1" kern="0">
                <a:solidFill>
                  <a:schemeClr val="bg1"/>
                </a:solidFill>
                <a:cs typeface="+mn-ea"/>
                <a:sym typeface="+mn-lt"/>
              </a:rPr>
              <a:t>埠</a:t>
            </a:r>
            <a:endParaRPr lang="zh-TW" altLang="en-US" sz="2000" b="1" ker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圓角矩形 13">
            <a:extLst>
              <a:ext uri="{FF2B5EF4-FFF2-40B4-BE49-F238E27FC236}">
                <a16:creationId xmlns:a16="http://schemas.microsoft.com/office/drawing/2014/main" id="{7ADE64C3-ADE4-4284-A0E8-B24B1D137EB5}"/>
              </a:ext>
            </a:extLst>
          </p:cNvPr>
          <p:cNvSpPr/>
          <p:nvPr/>
        </p:nvSpPr>
        <p:spPr>
          <a:xfrm>
            <a:off x="1354216" y="5310621"/>
            <a:ext cx="9677400" cy="656739"/>
          </a:xfrm>
          <a:prstGeom prst="roundRect">
            <a:avLst>
              <a:gd name="adj" fmla="val 4902"/>
            </a:avLst>
          </a:prstGeom>
          <a:noFill/>
          <a:ln w="12700">
            <a:solidFill>
              <a:srgbClr val="00A0E9"/>
            </a:solidFill>
          </a:ln>
          <a:effectLst>
            <a:glow rad="38100">
              <a:srgbClr val="00B0F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zh-TW" altLang="en-US" sz="1867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20" name="圓角矩形 21">
            <a:extLst>
              <a:ext uri="{FF2B5EF4-FFF2-40B4-BE49-F238E27FC236}">
                <a16:creationId xmlns:a16="http://schemas.microsoft.com/office/drawing/2014/main" id="{9EC62D1C-1ED4-47AD-BCEF-84436DAC7838}"/>
              </a:ext>
            </a:extLst>
          </p:cNvPr>
          <p:cNvSpPr/>
          <p:nvPr/>
        </p:nvSpPr>
        <p:spPr>
          <a:xfrm>
            <a:off x="7782452" y="5016673"/>
            <a:ext cx="1680883" cy="285752"/>
          </a:xfrm>
          <a:prstGeom prst="roundRect">
            <a:avLst/>
          </a:prstGeom>
          <a:noFill/>
          <a:ln w="12700">
            <a:solidFill>
              <a:srgbClr val="E7FC20"/>
            </a:solidFill>
          </a:ln>
          <a:effectLst>
            <a:glow rad="76200">
              <a:srgbClr val="92D05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TW" altLang="en-US" sz="1867" kern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1" name="矩形圖說文字 15">
            <a:extLst>
              <a:ext uri="{FF2B5EF4-FFF2-40B4-BE49-F238E27FC236}">
                <a16:creationId xmlns:a16="http://schemas.microsoft.com/office/drawing/2014/main" id="{EEF16B73-79B8-42A6-A82A-F9900330D318}"/>
              </a:ext>
            </a:extLst>
          </p:cNvPr>
          <p:cNvSpPr/>
          <p:nvPr/>
        </p:nvSpPr>
        <p:spPr>
          <a:xfrm>
            <a:off x="6896633" y="2711895"/>
            <a:ext cx="4695821" cy="931325"/>
          </a:xfrm>
          <a:prstGeom prst="wedgeRectCallout">
            <a:avLst>
              <a:gd name="adj1" fmla="val -16112"/>
              <a:gd name="adj2" fmla="val 189395"/>
            </a:avLst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74000">
                <a:srgbClr val="262626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>
            <a:noFill/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TW" altLang="en-US" sz="1867" kern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3" name="Shape 183">
            <a:extLst>
              <a:ext uri="{FF2B5EF4-FFF2-40B4-BE49-F238E27FC236}">
                <a16:creationId xmlns:a16="http://schemas.microsoft.com/office/drawing/2014/main" id="{6190A264-857F-48CC-9069-AC73EB7B02D8}"/>
              </a:ext>
            </a:extLst>
          </p:cNvPr>
          <p:cNvSpPr txBox="1"/>
          <p:nvPr/>
        </p:nvSpPr>
        <p:spPr>
          <a:xfrm flipH="1">
            <a:off x="7034443" y="1932931"/>
            <a:ext cx="4857784" cy="666755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 defTabSz="1219170">
              <a:buClr>
                <a:srgbClr val="595959"/>
              </a:buClr>
              <a:buSzPct val="25000"/>
            </a:pPr>
            <a:r>
              <a:rPr lang="en-US" altLang="zh-TW" sz="2000" b="1" kern="0">
                <a:cs typeface="+mn-ea"/>
                <a:sym typeface="+mn-lt"/>
              </a:rPr>
              <a:t>LED </a:t>
            </a:r>
            <a:r>
              <a:rPr lang="zh-CN" altLang="en-US" sz="2000" b="1" kern="0">
                <a:cs typeface="+mn-ea"/>
                <a:sym typeface="+mn-lt"/>
              </a:rPr>
              <a:t>燈號指示</a:t>
            </a:r>
            <a:r>
              <a:rPr lang="en-US" altLang="zh-CN" sz="2000" b="1" kern="0">
                <a:cs typeface="+mn-ea"/>
                <a:sym typeface="+mn-lt"/>
              </a:rPr>
              <a:t>: </a:t>
            </a:r>
          </a:p>
          <a:p>
            <a:pPr defTabSz="1219170">
              <a:buClr>
                <a:srgbClr val="595959"/>
              </a:buClr>
              <a:buSzPct val="25000"/>
            </a:pPr>
            <a:r>
              <a:rPr lang="zh-CN" altLang="en-US" sz="1600" b="1" kern="0">
                <a:cs typeface="+mn-ea"/>
                <a:sym typeface="+mn-lt"/>
              </a:rPr>
              <a:t>硬碟</a:t>
            </a:r>
            <a:r>
              <a:rPr lang="zh-TW" altLang="en-US" sz="1600" b="1" kern="0">
                <a:cs typeface="+mn-ea"/>
                <a:sym typeface="+mn-lt"/>
              </a:rPr>
              <a:t>、</a:t>
            </a:r>
            <a:r>
              <a:rPr lang="en-US" altLang="zh-TW" sz="1600" b="1" kern="0">
                <a:cs typeface="+mn-ea"/>
                <a:sym typeface="+mn-lt"/>
              </a:rPr>
              <a:t>M.2 SSD</a:t>
            </a:r>
            <a:r>
              <a:rPr lang="zh-TW" altLang="en-US" sz="1600" b="1" kern="0">
                <a:cs typeface="+mn-ea"/>
                <a:sym typeface="+mn-lt"/>
              </a:rPr>
              <a:t>、網路、擴充裝置、狀態</a:t>
            </a: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9456F90D-1E61-4107-B022-AEAD844EDCAD}"/>
              </a:ext>
            </a:extLst>
          </p:cNvPr>
          <p:cNvSpPr/>
          <p:nvPr/>
        </p:nvSpPr>
        <p:spPr>
          <a:xfrm>
            <a:off x="9518191" y="3858609"/>
            <a:ext cx="1842247" cy="546748"/>
          </a:xfrm>
          <a:prstGeom prst="round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TW" altLang="en-US" sz="1867" kern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9" name="Shape 195">
            <a:extLst>
              <a:ext uri="{FF2B5EF4-FFF2-40B4-BE49-F238E27FC236}">
                <a16:creationId xmlns:a16="http://schemas.microsoft.com/office/drawing/2014/main" id="{BEF39DDA-07B7-4DDF-8FD5-91FCBB29E716}"/>
              </a:ext>
            </a:extLst>
          </p:cNvPr>
          <p:cNvSpPr txBox="1"/>
          <p:nvPr/>
        </p:nvSpPr>
        <p:spPr>
          <a:xfrm>
            <a:off x="9768779" y="3962119"/>
            <a:ext cx="1143008" cy="381003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 defTabSz="1219170">
              <a:buClr>
                <a:srgbClr val="595959"/>
              </a:buClr>
              <a:buSzPct val="25000"/>
            </a:pPr>
            <a:r>
              <a:rPr lang="zh-TW" altLang="en-US" sz="1600" kern="0">
                <a:solidFill>
                  <a:srgbClr val="FFFFFF"/>
                </a:solidFill>
                <a:cs typeface="+mn-ea"/>
                <a:sym typeface="+mn-lt"/>
              </a:rPr>
              <a:t>電源鍵</a:t>
            </a: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452CE3B9-C396-4721-A1E6-8B7CA0E7C8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03589" y="3975457"/>
            <a:ext cx="345596" cy="345596"/>
          </a:xfrm>
          <a:prstGeom prst="rect">
            <a:avLst/>
          </a:prstGeom>
        </p:spPr>
      </p:pic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5577C05C-3177-4301-85B3-8EC12D63AE79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9768779" y="4405356"/>
            <a:ext cx="670536" cy="71780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圖形 56">
            <a:extLst>
              <a:ext uri="{FF2B5EF4-FFF2-40B4-BE49-F238E27FC236}">
                <a16:creationId xmlns:a16="http://schemas.microsoft.com/office/drawing/2014/main" id="{8E1A6A36-CFD1-4756-BAB3-3157E04054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10198" y="2949713"/>
            <a:ext cx="4304655" cy="449387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D4D7144E-561D-4C49-8DC3-61FC1880D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6915" y="147123"/>
            <a:ext cx="12192000" cy="1378562"/>
          </a:xfrm>
        </p:spPr>
        <p:txBody>
          <a:bodyPr>
            <a:normAutofit/>
          </a:bodyPr>
          <a:lstStyle/>
          <a:p>
            <a:r>
              <a:rPr lang="en-US" altLang="zh-TW" sz="3900" kern="0">
                <a:latin typeface="+mn-lt"/>
                <a:ea typeface="+mn-ea"/>
                <a:cs typeface="+mn-ea"/>
                <a:sym typeface="+mn-lt"/>
              </a:rPr>
              <a:t>1U</a:t>
            </a:r>
            <a:r>
              <a:rPr lang="zh-TW" altLang="en-US" sz="3900" kern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3900" kern="0">
                <a:latin typeface="+mn-lt"/>
                <a:ea typeface="+mn-ea"/>
                <a:cs typeface="+mn-ea"/>
                <a:sym typeface="+mn-lt"/>
              </a:rPr>
              <a:t>TS-464eU </a:t>
            </a:r>
            <a:r>
              <a:rPr lang="zh-TW" altLang="en-US" sz="3900" kern="0">
                <a:latin typeface="+mn-lt"/>
                <a:ea typeface="+mn-ea"/>
                <a:cs typeface="+mn-ea"/>
                <a:sym typeface="+mn-lt"/>
              </a:rPr>
              <a:t>也可以輕鬆玩轉 </a:t>
            </a:r>
            <a:r>
              <a:rPr lang="en-US" altLang="zh-TW" sz="3900" kern="0" err="1">
                <a:latin typeface="+mn-lt"/>
                <a:ea typeface="+mn-ea"/>
                <a:cs typeface="+mn-ea"/>
                <a:sym typeface="+mn-lt"/>
              </a:rPr>
              <a:t>Qtier</a:t>
            </a:r>
            <a:r>
              <a:rPr lang="en-US" altLang="zh-TW" sz="3900" kern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TW" altLang="en-US" sz="3900" kern="0">
                <a:latin typeface="+mn-lt"/>
                <a:ea typeface="+mn-ea"/>
                <a:cs typeface="+mn-ea"/>
                <a:sym typeface="+mn-lt"/>
              </a:rPr>
              <a:t>與 </a:t>
            </a:r>
            <a:r>
              <a:rPr lang="en-US" altLang="zh-TW" sz="3900" kern="0">
                <a:latin typeface="+mn-lt"/>
                <a:ea typeface="+mn-ea"/>
                <a:cs typeface="+mn-ea"/>
                <a:sym typeface="+mn-lt"/>
              </a:rPr>
              <a:t>SSD </a:t>
            </a:r>
            <a:r>
              <a:rPr lang="zh-TW" altLang="en-US" sz="3900" kern="0">
                <a:latin typeface="+mn-lt"/>
                <a:ea typeface="+mn-ea"/>
                <a:cs typeface="+mn-ea"/>
                <a:sym typeface="+mn-lt"/>
              </a:rPr>
              <a:t>快取</a:t>
            </a:r>
            <a:endParaRPr lang="zh-TW" altLang="en-US" sz="39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8" name="矩形圖說文字 15">
            <a:extLst>
              <a:ext uri="{FF2B5EF4-FFF2-40B4-BE49-F238E27FC236}">
                <a16:creationId xmlns:a16="http://schemas.microsoft.com/office/drawing/2014/main" id="{8C2DD6A0-9CBB-4EA2-AE44-8A71149B0A5C}"/>
              </a:ext>
            </a:extLst>
          </p:cNvPr>
          <p:cNvSpPr/>
          <p:nvPr/>
        </p:nvSpPr>
        <p:spPr>
          <a:xfrm>
            <a:off x="660920" y="1891658"/>
            <a:ext cx="5844183" cy="2337007"/>
          </a:xfrm>
          <a:prstGeom prst="wedgeRectCallout">
            <a:avLst>
              <a:gd name="adj1" fmla="val 39556"/>
              <a:gd name="adj2" fmla="val 76545"/>
            </a:avLst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82000">
                <a:srgbClr val="262626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>
            <a:noFill/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TW" altLang="en-US" sz="1867" kern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F98D3B34-AE0E-4440-BC44-30ADC346E823}"/>
              </a:ext>
            </a:extLst>
          </p:cNvPr>
          <p:cNvSpPr/>
          <p:nvPr/>
        </p:nvSpPr>
        <p:spPr>
          <a:xfrm>
            <a:off x="1056188" y="3491964"/>
            <a:ext cx="15233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en-US" altLang="zh-TW" sz="1600" b="1" kern="0">
                <a:solidFill>
                  <a:schemeClr val="bg1"/>
                </a:solidFill>
                <a:cs typeface="+mn-ea"/>
                <a:sym typeface="+mn-lt"/>
              </a:rPr>
              <a:t>2 x </a:t>
            </a:r>
            <a:r>
              <a:rPr lang="zh-TW" altLang="en-US" sz="1600" b="1" kern="0">
                <a:solidFill>
                  <a:schemeClr val="bg1"/>
                </a:solidFill>
                <a:cs typeface="+mn-ea"/>
                <a:sym typeface="+mn-lt"/>
              </a:rPr>
              <a:t>M.2 </a:t>
            </a:r>
            <a:r>
              <a:rPr lang="en-US" altLang="zh-TW" sz="1600" b="1" kern="0">
                <a:solidFill>
                  <a:schemeClr val="bg1"/>
                </a:solidFill>
                <a:cs typeface="+mn-ea"/>
                <a:sym typeface="+mn-lt"/>
              </a:rPr>
              <a:t>2280</a:t>
            </a:r>
            <a:r>
              <a:rPr lang="zh-TW" altLang="en-US" sz="1600" b="1" kern="0">
                <a:solidFill>
                  <a:schemeClr val="bg1"/>
                </a:solidFill>
                <a:cs typeface="+mn-ea"/>
                <a:sym typeface="+mn-lt"/>
              </a:rPr>
              <a:t> </a:t>
            </a:r>
            <a:endParaRPr lang="en-US" altLang="zh-TW" sz="1600" b="1" kern="0">
              <a:solidFill>
                <a:schemeClr val="bg1"/>
              </a:solidFill>
              <a:cs typeface="+mn-ea"/>
              <a:sym typeface="+mn-lt"/>
            </a:endParaRPr>
          </a:p>
          <a:p>
            <a:pPr algn="ctr" defTabSz="1219170"/>
            <a:r>
              <a:rPr lang="en-US" altLang="zh-TW" sz="1600" b="1" kern="0" err="1">
                <a:solidFill>
                  <a:schemeClr val="bg1"/>
                </a:solidFill>
                <a:cs typeface="+mn-ea"/>
                <a:sym typeface="+mn-lt"/>
              </a:rPr>
              <a:t>NVMe</a:t>
            </a:r>
            <a:r>
              <a:rPr lang="en-US" altLang="zh-TW" sz="1600" b="1" kern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zh-TW" altLang="en-US" sz="1600" b="1" kern="0">
                <a:solidFill>
                  <a:schemeClr val="bg1"/>
                </a:solidFill>
                <a:cs typeface="+mn-ea"/>
                <a:sym typeface="+mn-lt"/>
              </a:rPr>
              <a:t>SSD 埠</a:t>
            </a: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757F72E7-5AC7-48F2-ABE9-04F52C22F7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42815" y="2157344"/>
            <a:ext cx="1330878" cy="1288628"/>
          </a:xfrm>
          <a:prstGeom prst="rect">
            <a:avLst/>
          </a:prstGeom>
        </p:spPr>
      </p:pic>
      <p:sp>
        <p:nvSpPr>
          <p:cNvPr id="39" name="Shape 183">
            <a:extLst>
              <a:ext uri="{FF2B5EF4-FFF2-40B4-BE49-F238E27FC236}">
                <a16:creationId xmlns:a16="http://schemas.microsoft.com/office/drawing/2014/main" id="{9ABBEDC3-A341-4CD5-8394-D1EC1C8F8CB7}"/>
              </a:ext>
            </a:extLst>
          </p:cNvPr>
          <p:cNvSpPr txBox="1"/>
          <p:nvPr/>
        </p:nvSpPr>
        <p:spPr>
          <a:xfrm flipH="1">
            <a:off x="4181817" y="2654299"/>
            <a:ext cx="957447" cy="251631"/>
          </a:xfrm>
          <a:prstGeom prst="rect">
            <a:avLst/>
          </a:prstGeom>
          <a:gradFill>
            <a:gsLst>
              <a:gs pos="0">
                <a:srgbClr val="4F83B2"/>
              </a:gs>
              <a:gs pos="51600">
                <a:srgbClr val="4F83B2"/>
              </a:gs>
              <a:gs pos="100000">
                <a:srgbClr val="3B75AA"/>
              </a:gs>
            </a:gsLst>
            <a:lin ang="2700000" scaled="1"/>
          </a:gradFill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 algn="ctr" defTabSz="1219170">
              <a:buClr>
                <a:srgbClr val="595959"/>
              </a:buClr>
              <a:buSzPct val="25000"/>
            </a:pPr>
            <a:endParaRPr lang="zh-TW" altLang="en-US" sz="2000" b="1" ker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0" name="Shape 183">
            <a:extLst>
              <a:ext uri="{FF2B5EF4-FFF2-40B4-BE49-F238E27FC236}">
                <a16:creationId xmlns:a16="http://schemas.microsoft.com/office/drawing/2014/main" id="{25B08A68-3BE1-41CC-BC77-125DC9D1FA17}"/>
              </a:ext>
            </a:extLst>
          </p:cNvPr>
          <p:cNvSpPr txBox="1"/>
          <p:nvPr/>
        </p:nvSpPr>
        <p:spPr>
          <a:xfrm flipH="1">
            <a:off x="4181816" y="3001076"/>
            <a:ext cx="957447" cy="251631"/>
          </a:xfrm>
          <a:prstGeom prst="rect">
            <a:avLst/>
          </a:prstGeom>
          <a:gradFill>
            <a:gsLst>
              <a:gs pos="0">
                <a:srgbClr val="4F83B2"/>
              </a:gs>
              <a:gs pos="51600">
                <a:srgbClr val="4F83B2"/>
              </a:gs>
              <a:gs pos="100000">
                <a:srgbClr val="3B75AA"/>
              </a:gs>
            </a:gsLst>
            <a:lin ang="2700000" scaled="1"/>
          </a:gradFill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 algn="ctr" defTabSz="1219170">
              <a:buClr>
                <a:srgbClr val="595959"/>
              </a:buClr>
              <a:buSzPct val="25000"/>
            </a:pPr>
            <a:endParaRPr lang="zh-TW" altLang="en-US" sz="2000" b="1" kern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5" name="圖形 14">
            <a:extLst>
              <a:ext uri="{FF2B5EF4-FFF2-40B4-BE49-F238E27FC236}">
                <a16:creationId xmlns:a16="http://schemas.microsoft.com/office/drawing/2014/main" id="{C348ED7B-4574-4312-8FF8-6FE28CA767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802760" y="2028690"/>
            <a:ext cx="5615712" cy="342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846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pz03yky">
      <a:majorFont>
        <a:latin typeface="Arial" panose="020F0302020204030204"/>
        <a:ea typeface="微軟正黑體"/>
        <a:cs typeface=""/>
      </a:majorFont>
      <a:minorFont>
        <a:latin typeface="Arial" panose="020F0502020204030204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516C237E5AED534FA28A1706C33D2837" ma:contentTypeVersion="13" ma:contentTypeDescription="建立新的文件。" ma:contentTypeScope="" ma:versionID="63148b1697032560d15f24a78993bd89">
  <xsd:schema xmlns:xsd="http://www.w3.org/2001/XMLSchema" xmlns:xs="http://www.w3.org/2001/XMLSchema" xmlns:p="http://schemas.microsoft.com/office/2006/metadata/properties" xmlns:ns3="dcbbd555-b457-42c6-b2a2-eaac61238ccd" xmlns:ns4="ddefd5bb-6d8d-4f06-9742-d3da6e9c2d1a" targetNamespace="http://schemas.microsoft.com/office/2006/metadata/properties" ma:root="true" ma:fieldsID="211776a63d99d10b8013641215ad2968" ns3:_="" ns4:_="">
    <xsd:import namespace="dcbbd555-b457-42c6-b2a2-eaac61238ccd"/>
    <xsd:import namespace="ddefd5bb-6d8d-4f06-9742-d3da6e9c2d1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bbd555-b457-42c6-b2a2-eaac61238c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efd5bb-6d8d-4f06-9742-d3da6e9c2d1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共用提示雜湊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80D4888-D1A8-4E26-B8D5-9CA55761B19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1CD94BB-0E31-4D35-93C8-070DE8BC407B}">
  <ds:schemaRefs>
    <ds:schemaRef ds:uri="dcbbd555-b457-42c6-b2a2-eaac61238ccd"/>
    <ds:schemaRef ds:uri="ddefd5bb-6d8d-4f06-9742-d3da6e9c2d1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F97E017-E103-4974-9934-F7BBB53F933D}">
  <ds:schemaRefs>
    <ds:schemaRef ds:uri="dcbbd555-b457-42c6-b2a2-eaac61238ccd"/>
    <ds:schemaRef ds:uri="ddefd5bb-6d8d-4f06-9742-d3da6e9c2d1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2318</Words>
  <Application>Microsoft Macintosh PowerPoint</Application>
  <PresentationFormat>寬螢幕</PresentationFormat>
  <Paragraphs>459</Paragraphs>
  <Slides>35</Slides>
  <Notes>20</Notes>
  <HiddenSlides>2</HiddenSlides>
  <MMClips>0</MMClips>
  <ScaleCrop>false</ScaleCrop>
  <HeadingPairs>
    <vt:vector size="8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0</vt:i4>
      </vt:variant>
      <vt:variant>
        <vt:lpstr>投影片標題</vt:lpstr>
      </vt:variant>
      <vt:variant>
        <vt:i4>35</vt:i4>
      </vt:variant>
    </vt:vector>
  </HeadingPairs>
  <TitlesOfParts>
    <vt:vector size="44" baseType="lpstr">
      <vt:lpstr>微軟正黑體</vt:lpstr>
      <vt:lpstr>微軟正黑體</vt:lpstr>
      <vt:lpstr>Arial</vt:lpstr>
      <vt:lpstr>Calibri</vt:lpstr>
      <vt:lpstr>Calibri Light</vt:lpstr>
      <vt:lpstr>Corbel</vt:lpstr>
      <vt:lpstr>Verdana</vt:lpstr>
      <vt:lpstr>Wingdings</vt:lpstr>
      <vt:lpstr>Office 佈景主題</vt:lpstr>
      <vt:lpstr>PowerPoint 簡報</vt:lpstr>
      <vt:lpstr>PowerPoint 簡報</vt:lpstr>
      <vt:lpstr>可靈活部署的 TS-x64eU 短機箱設計</vt:lpstr>
      <vt:lpstr>TS-x64eU 前方硬體配置</vt:lpstr>
      <vt:lpstr>標配 4GB 記憶體並可升級成 16GB 雙通道記憶體， 讓多工應用與多台設備同時連接更為順暢</vt:lpstr>
      <vt:lpstr>快速上手的 HDD 與 SSD 安裝</vt:lpstr>
      <vt:lpstr>TS-464eU 後方 I/O 配置</vt:lpstr>
      <vt:lpstr>TS-864eU / TS-864eU-RP 後方 I/O 配置</vt:lpstr>
      <vt:lpstr>1U TS-464eU 也可以輕鬆玩轉 Qtier 與 SSD 快取</vt:lpstr>
      <vt:lpstr>自動分層 (Auto-Tiering) 兼顧容量與效能</vt:lpstr>
      <vt:lpstr>QTS 5.0 + Linux 核心 5.10</vt:lpstr>
      <vt:lpstr>馬上有感！相較 1GbE NAS，2.5 GbE 大水管幫助 單台伺服器更快速處理大檔案傳輸</vt:lpstr>
      <vt:lpstr>相較 1GbE NAS， 2 x 2.5GbE 雙網併發， 多人多工環境達最高效益，支撐企業未來成長所需</vt:lpstr>
      <vt:lpstr>多網並行! TS-864eU PCIe Gen3 擴充槽支援各式  5GbE 與 10GbE 網卡擴充配件，即插即用免煩惱</vt:lpstr>
      <vt:lpstr>TS-864eU 搭配 QM2 PCIe 卡新增 M.2 SSD， 並使用 SSD 快取增加小檔案處理效能</vt:lpstr>
      <vt:lpstr>各式 NAS 儲存配件讓您更得心應手</vt:lpstr>
      <vt:lpstr>有線網路升級高速網路交換器以改善多人協作效率</vt:lpstr>
      <vt:lpstr>經濟又彈性的現代化 QNAP 儲存擴充櫃</vt:lpstr>
      <vt:lpstr>PowerPoint 簡報</vt:lpstr>
      <vt:lpstr>PowerPoint 簡報</vt:lpstr>
      <vt:lpstr>完整備份方案對抗惡意軟體</vt:lpstr>
      <vt:lpstr>最實惠的企業級快照防護</vt:lpstr>
      <vt:lpstr>異地備份 - 多重保護備份資料</vt:lpstr>
      <vt:lpstr>QVR Elite 監控應用解決方案</vt:lpstr>
      <vt:lpstr>彈性擴充儲存空間</vt:lpstr>
      <vt:lpstr>HybridDesk Station 提供多樣化多媒體功能 </vt:lpstr>
      <vt:lpstr>多樣化的 HybridDesk Station 應用程式</vt:lpstr>
      <vt:lpstr>Linux Station 讓 NAS 變身 Ubuntu PC</vt:lpstr>
      <vt:lpstr>Qsirch 幫助企業即時找到所需資料，不再迷惘</vt:lpstr>
      <vt:lpstr>QuMagie AI 自動照片內人物與物件分類， 大幅縮減員工額外費時介入整理歸類</vt:lpstr>
      <vt:lpstr>QuMagie</vt:lpstr>
      <vt:lpstr>提升安全保護等級</vt:lpstr>
      <vt:lpstr>TS-864eU v.s. TS-864eU-RP v.s. TS-853DU-RP</vt:lpstr>
      <vt:lpstr>TS-464eU v.s. TS-451DeU v.s. TS-464U v.s. TS-464U-RP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QNAP_Yvonne Tsai</dc:creator>
  <cp:lastModifiedBy>Stanley Huang 黃孜立</cp:lastModifiedBy>
  <cp:revision>2</cp:revision>
  <cp:lastPrinted>2021-12-14T07:27:50Z</cp:lastPrinted>
  <dcterms:created xsi:type="dcterms:W3CDTF">2020-04-09T05:52:17Z</dcterms:created>
  <dcterms:modified xsi:type="dcterms:W3CDTF">2022-01-10T07:55:43Z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0x010100516C237E5AED534FA28A1706C33D2837</vt:lpwstr>
  </property>
</Properties>
</file>