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582" r:id="rId6"/>
    <p:sldId id="541" r:id="rId7"/>
    <p:sldId id="265" r:id="rId8"/>
    <p:sldId id="592" r:id="rId9"/>
    <p:sldId id="264" r:id="rId10"/>
    <p:sldId id="1298" r:id="rId11"/>
    <p:sldId id="366" r:id="rId12"/>
    <p:sldId id="556" r:id="rId13"/>
    <p:sldId id="555" r:id="rId14"/>
    <p:sldId id="558" r:id="rId15"/>
    <p:sldId id="593" r:id="rId16"/>
    <p:sldId id="543" r:id="rId17"/>
    <p:sldId id="1293" r:id="rId18"/>
    <p:sldId id="259" r:id="rId19"/>
    <p:sldId id="580" r:id="rId20"/>
    <p:sldId id="1299" r:id="rId21"/>
    <p:sldId id="1300" r:id="rId22"/>
    <p:sldId id="1301" r:id="rId23"/>
    <p:sldId id="1310" r:id="rId24"/>
    <p:sldId id="1303" r:id="rId25"/>
    <p:sldId id="1305" r:id="rId26"/>
    <p:sldId id="1306" r:id="rId27"/>
    <p:sldId id="1308" r:id="rId28"/>
    <p:sldId id="572" r:id="rId29"/>
    <p:sldId id="1295" r:id="rId30"/>
    <p:sldId id="1309" r:id="rId31"/>
    <p:sldId id="583" r:id="rId32"/>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JASON HSU" initials="QH" lastIdx="1" clrIdx="0">
    <p:extLst>
      <p:ext uri="{19B8F6BF-5375-455C-9EA6-DF929625EA0E}">
        <p15:presenceInfo xmlns:p15="http://schemas.microsoft.com/office/powerpoint/2012/main" userId="S::jasonhsu@ieinet.onmicrosoft.com::037722cf-a7a4-45b3-87d9-a621b3690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68C"/>
    <a:srgbClr val="1E98E8"/>
    <a:srgbClr val="071B1A"/>
    <a:srgbClr val="2FB3AB"/>
    <a:srgbClr val="B388EC"/>
    <a:srgbClr val="F00265"/>
    <a:srgbClr val="D5FF00"/>
    <a:srgbClr val="4A6F7A"/>
    <a:srgbClr val="D960E2"/>
    <a:srgbClr val="D6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9" y="5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D78C7A93-2F2C-4234-BC18-39EF32F51E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BF2C7B30-E133-4FC2-AF0B-7F31E67FEC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409BF7-A943-4761-87D5-BAE2E651EBDC}" type="datetimeFigureOut">
              <a:rPr lang="zh-TW" altLang="en-US" smtClean="0"/>
              <a:t>2021/12/13</a:t>
            </a:fld>
            <a:endParaRPr lang="zh-TW" altLang="en-US"/>
          </a:p>
        </p:txBody>
      </p:sp>
      <p:sp>
        <p:nvSpPr>
          <p:cNvPr id="4" name="頁尾版面配置區 3">
            <a:extLst>
              <a:ext uri="{FF2B5EF4-FFF2-40B4-BE49-F238E27FC236}">
                <a16:creationId xmlns:a16="http://schemas.microsoft.com/office/drawing/2014/main" id="{C35A917D-F182-4518-9CCE-E88ACC045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C3D5B212-6848-4E96-AFB8-E56447BC9D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178EB7-09CA-4302-8071-C4D146A98E52}" type="slidenum">
              <a:rPr lang="zh-TW" altLang="en-US" smtClean="0"/>
              <a:t>‹#›</a:t>
            </a:fld>
            <a:endParaRPr lang="zh-TW" altLang="en-US"/>
          </a:p>
        </p:txBody>
      </p:sp>
    </p:spTree>
    <p:extLst>
      <p:ext uri="{BB962C8B-B14F-4D97-AF65-F5344CB8AC3E}">
        <p14:creationId xmlns:p14="http://schemas.microsoft.com/office/powerpoint/2010/main" val="2662190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89A4E-2A6C-DD4D-9FE9-71C0D5AB25F7}" type="datetimeFigureOut">
              <a:rPr kumimoji="1" lang="zh-TW" altLang="en-US" smtClean="0"/>
              <a:t>2021/12/13</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2CA0A-BF03-524A-AC11-910D3A5D10B5}" type="slidenum">
              <a:rPr kumimoji="1" lang="zh-TW" altLang="en-US" smtClean="0"/>
              <a:t>‹#›</a:t>
            </a:fld>
            <a:endParaRPr kumimoji="1" lang="zh-TW" altLang="en-US"/>
          </a:p>
        </p:txBody>
      </p:sp>
    </p:spTree>
    <p:extLst>
      <p:ext uri="{BB962C8B-B14F-4D97-AF65-F5344CB8AC3E}">
        <p14:creationId xmlns:p14="http://schemas.microsoft.com/office/powerpoint/2010/main" val="2748467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6</a:t>
            </a:fld>
            <a:endParaRPr kumimoji="1" lang="zh-TW" altLang="en-US"/>
          </a:p>
        </p:txBody>
      </p:sp>
    </p:spTree>
    <p:extLst>
      <p:ext uri="{BB962C8B-B14F-4D97-AF65-F5344CB8AC3E}">
        <p14:creationId xmlns:p14="http://schemas.microsoft.com/office/powerpoint/2010/main" val="281215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24</a:t>
            </a:fld>
            <a:endParaRPr lang="zh-TW" altLang="en-US"/>
          </a:p>
        </p:txBody>
      </p:sp>
    </p:spTree>
    <p:extLst>
      <p:ext uri="{BB962C8B-B14F-4D97-AF65-F5344CB8AC3E}">
        <p14:creationId xmlns:p14="http://schemas.microsoft.com/office/powerpoint/2010/main" val="1712287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5ADDA55-AC97-664A-80F2-B8CEF9EB4553}" type="slidenum">
              <a:rPr kumimoji="1" lang="zh-TW" altLang="en-US" smtClean="0"/>
              <a:t>25</a:t>
            </a:fld>
            <a:endParaRPr kumimoji="1" lang="zh-TW" altLang="en-US"/>
          </a:p>
        </p:txBody>
      </p:sp>
    </p:spTree>
    <p:extLst>
      <p:ext uri="{BB962C8B-B14F-4D97-AF65-F5344CB8AC3E}">
        <p14:creationId xmlns:p14="http://schemas.microsoft.com/office/powerpoint/2010/main" val="156209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6067F0-5D8C-C649-9E7E-E5C399B34C78}" type="slidenum">
              <a:rPr lang="en-US" smtClean="0"/>
              <a:pPr/>
              <a:t>26</a:t>
            </a:fld>
            <a:endParaRPr lang="en-US"/>
          </a:p>
        </p:txBody>
      </p:sp>
    </p:spTree>
    <p:extLst>
      <p:ext uri="{BB962C8B-B14F-4D97-AF65-F5344CB8AC3E}">
        <p14:creationId xmlns:p14="http://schemas.microsoft.com/office/powerpoint/2010/main" val="1721075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58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7</a:t>
            </a:fld>
            <a:endParaRPr lang="zh-TW" altLang="en-US"/>
          </a:p>
        </p:txBody>
      </p:sp>
    </p:spTree>
    <p:extLst>
      <p:ext uri="{BB962C8B-B14F-4D97-AF65-F5344CB8AC3E}">
        <p14:creationId xmlns:p14="http://schemas.microsoft.com/office/powerpoint/2010/main" val="41601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9218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141111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6988" y="744538"/>
            <a:ext cx="6615112" cy="3722687"/>
          </a:xfrm>
        </p:spPr>
      </p:sp>
      <p:sp>
        <p:nvSpPr>
          <p:cNvPr id="3" name="備忘稿版面配置區 2"/>
          <p:cNvSpPr>
            <a:spLocks noGrp="1"/>
          </p:cNvSpPr>
          <p:nvPr>
            <p:ph type="body" idx="1"/>
          </p:nvPr>
        </p:nvSpPr>
        <p:spPr/>
        <p:txBody>
          <a:bodyPr>
            <a:normAutofit/>
          </a:bodyPr>
          <a:lstStyle/>
          <a:p>
            <a:endParaRPr lang="zh-TW" altLang="en-US"/>
          </a:p>
        </p:txBody>
      </p:sp>
    </p:spTree>
    <p:extLst>
      <p:ext uri="{BB962C8B-B14F-4D97-AF65-F5344CB8AC3E}">
        <p14:creationId xmlns:p14="http://schemas.microsoft.com/office/powerpoint/2010/main" val="24422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E6067F0-5D8C-C649-9E7E-E5C399B34C78}" type="slidenum">
              <a:rPr lang="en-US" smtClean="0"/>
              <a:pPr/>
              <a:t>14</a:t>
            </a:fld>
            <a:endParaRPr lang="en-US"/>
          </a:p>
        </p:txBody>
      </p:sp>
    </p:spTree>
    <p:extLst>
      <p:ext uri="{BB962C8B-B14F-4D97-AF65-F5344CB8AC3E}">
        <p14:creationId xmlns:p14="http://schemas.microsoft.com/office/powerpoint/2010/main" val="411713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6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213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0912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1523"/>
            <a:ext cx="12189630" cy="6854953"/>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mj-lt"/>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98080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93" y="1523"/>
            <a:ext cx="12184214" cy="6854953"/>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30981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5" y="1523"/>
            <a:ext cx="12189630" cy="6854953"/>
          </a:xfrm>
          <a:prstGeom prst="rect">
            <a:avLst/>
          </a:prstGeom>
        </p:spPr>
      </p:pic>
      <p:sp>
        <p:nvSpPr>
          <p:cNvPr id="5" name="標題 1">
            <a:extLst>
              <a:ext uri="{FF2B5EF4-FFF2-40B4-BE49-F238E27FC236}">
                <a16:creationId xmlns:a16="http://schemas.microsoft.com/office/drawing/2014/main" id="{5A6FF737-6FAD-4DA9-BB9B-3728005E8CA4}"/>
              </a:ext>
            </a:extLst>
          </p:cNvPr>
          <p:cNvSpPr>
            <a:spLocks noGrp="1"/>
          </p:cNvSpPr>
          <p:nvPr>
            <p:ph type="title"/>
          </p:nvPr>
        </p:nvSpPr>
        <p:spPr>
          <a:xfrm>
            <a:off x="1" y="116041"/>
            <a:ext cx="12192000" cy="1378562"/>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4" name="圖片 3">
            <a:extLst>
              <a:ext uri="{FF2B5EF4-FFF2-40B4-BE49-F238E27FC236}">
                <a16:creationId xmlns:a16="http://schemas.microsoft.com/office/drawing/2014/main" id="{9CDA39D7-8B18-4141-8A3F-2C76FC99E7D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845" y="1609120"/>
            <a:ext cx="12182155" cy="5039641"/>
          </a:xfrm>
          <a:prstGeom prst="rect">
            <a:avLst/>
          </a:prstGeom>
        </p:spPr>
      </p:pic>
    </p:spTree>
    <p:extLst>
      <p:ext uri="{BB962C8B-B14F-4D97-AF65-F5344CB8AC3E}">
        <p14:creationId xmlns:p14="http://schemas.microsoft.com/office/powerpoint/2010/main" val="135221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94" y="667"/>
            <a:ext cx="12184212" cy="6856664"/>
          </a:xfrm>
          <a:prstGeom prst="rect">
            <a:avLst/>
          </a:prstGeom>
        </p:spPr>
      </p:pic>
    </p:spTree>
    <p:extLst>
      <p:ext uri="{BB962C8B-B14F-4D97-AF65-F5344CB8AC3E}">
        <p14:creationId xmlns:p14="http://schemas.microsoft.com/office/powerpoint/2010/main" val="4077067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7" y="0"/>
            <a:ext cx="12189625" cy="6857996"/>
          </a:xfrm>
          <a:prstGeom prst="rect">
            <a:avLst/>
          </a:prstGeom>
        </p:spPr>
      </p:pic>
    </p:spTree>
    <p:extLst>
      <p:ext uri="{BB962C8B-B14F-4D97-AF65-F5344CB8AC3E}">
        <p14:creationId xmlns:p14="http://schemas.microsoft.com/office/powerpoint/2010/main" val="1120914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93" y="1523"/>
            <a:ext cx="12184211" cy="6854950"/>
          </a:xfrm>
          <a:prstGeom prst="rect">
            <a:avLst/>
          </a:prstGeom>
        </p:spPr>
      </p:pic>
    </p:spTree>
    <p:extLst>
      <p:ext uri="{BB962C8B-B14F-4D97-AF65-F5344CB8AC3E}">
        <p14:creationId xmlns:p14="http://schemas.microsoft.com/office/powerpoint/2010/main" val="314131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93" y="1523"/>
            <a:ext cx="12184211" cy="6854951"/>
          </a:xfrm>
          <a:prstGeom prst="rect">
            <a:avLst/>
          </a:prstGeom>
        </p:spPr>
      </p:pic>
    </p:spTree>
    <p:extLst>
      <p:ext uri="{BB962C8B-B14F-4D97-AF65-F5344CB8AC3E}">
        <p14:creationId xmlns:p14="http://schemas.microsoft.com/office/powerpoint/2010/main" val="325136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標題及物件">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ADF2AFF-C476-44A9-8DA3-FB3A4787F10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177" y="2245"/>
            <a:ext cx="12181644" cy="6853507"/>
          </a:xfrm>
          <a:prstGeom prst="rect">
            <a:avLst/>
          </a:prstGeom>
        </p:spPr>
      </p:pic>
    </p:spTree>
    <p:extLst>
      <p:ext uri="{BB962C8B-B14F-4D97-AF65-F5344CB8AC3E}">
        <p14:creationId xmlns:p14="http://schemas.microsoft.com/office/powerpoint/2010/main" val="4100837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標題及物件">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EFF1300C-CD0D-4034-AEC2-9FB428BC924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67" y="721"/>
            <a:ext cx="12187065" cy="6856557"/>
          </a:xfrm>
          <a:prstGeom prst="rect">
            <a:avLst/>
          </a:prstGeom>
        </p:spPr>
      </p:pic>
      <p:sp>
        <p:nvSpPr>
          <p:cNvPr id="3" name="文字方塊 2">
            <a:extLst>
              <a:ext uri="{FF2B5EF4-FFF2-40B4-BE49-F238E27FC236}">
                <a16:creationId xmlns:a16="http://schemas.microsoft.com/office/drawing/2014/main" id="{A4492F38-8362-4300-8604-7E169DA13B66}"/>
              </a:ext>
            </a:extLst>
          </p:cNvPr>
          <p:cNvSpPr txBox="1"/>
          <p:nvPr userDrawn="1"/>
        </p:nvSpPr>
        <p:spPr>
          <a:xfrm>
            <a:off x="7856908" y="6386141"/>
            <a:ext cx="4040232" cy="415498"/>
          </a:xfrm>
          <a:prstGeom prst="rect">
            <a:avLst/>
          </a:prstGeom>
          <a:noFill/>
        </p:spPr>
        <p:txBody>
          <a:bodyPr wrap="square" rtlCol="0">
            <a:spAutoFit/>
          </a:bodyPr>
          <a:lstStyle/>
          <a:p>
            <a:pPr algn="dist" fontAlgn="base">
              <a:lnSpc>
                <a:spcPct val="100000"/>
              </a:lnSpc>
            </a:pPr>
            <a:r>
              <a:rPr lang="en-US" altLang="zh-TW" sz="700">
                <a:solidFill>
                  <a:schemeClr val="tx1"/>
                </a:solidFill>
                <a:latin typeface="微軟正黑體" panose="020B0604030504040204" pitchFamily="34" charset="-120"/>
                <a:ea typeface="微軟正黑體" panose="020B0604030504040204" pitchFamily="34" charset="-120"/>
              </a:rPr>
              <a:t>Copyright© 2021 QNAP Systems, Inc. All rights reserved. QNAP® and other names of QNAP Products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3953238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0DE17E2-2F12-445B-891A-0C24AE8F9B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94FD0F4-79D8-4763-8757-9F4AEB073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64BC6EF-7F0D-492A-A976-7BFBFB03A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BFD0C-1A06-4465-9054-D2F2A0E640EC}" type="datetimeFigureOut">
              <a:rPr lang="zh-TW" altLang="en-US" smtClean="0"/>
              <a:t>2021/12/13</a:t>
            </a:fld>
            <a:endParaRPr lang="zh-TW" altLang="en-US"/>
          </a:p>
        </p:txBody>
      </p:sp>
      <p:sp>
        <p:nvSpPr>
          <p:cNvPr id="5" name="頁尾版面配置區 4">
            <a:extLst>
              <a:ext uri="{FF2B5EF4-FFF2-40B4-BE49-F238E27FC236}">
                <a16:creationId xmlns:a16="http://schemas.microsoft.com/office/drawing/2014/main" id="{379BC5CF-DA94-4FA9-AF6B-56CC17806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5A5C6D2-0103-4271-8A12-ADFC2D9D7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C0000-AC7B-40AC-9151-C82C0D2E2EEE}" type="slidenum">
              <a:rPr lang="zh-TW" altLang="en-US" smtClean="0"/>
              <a:t>‹#›</a:t>
            </a:fld>
            <a:endParaRPr lang="zh-TW" altLang="en-US"/>
          </a:p>
        </p:txBody>
      </p:sp>
    </p:spTree>
    <p:extLst>
      <p:ext uri="{BB962C8B-B14F-4D97-AF65-F5344CB8AC3E}">
        <p14:creationId xmlns:p14="http://schemas.microsoft.com/office/powerpoint/2010/main" val="37621429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6" r:id="rId6"/>
    <p:sldLayoutId id="2147483707" r:id="rId7"/>
    <p:sldLayoutId id="2147483708" r:id="rId8"/>
    <p:sldLayoutId id="214748370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5.tiff"/><Relationship Id="rId3" Type="http://schemas.openxmlformats.org/officeDocument/2006/relationships/image" Target="../media/image40.tiff"/><Relationship Id="rId7" Type="http://schemas.openxmlformats.org/officeDocument/2006/relationships/image" Target="../media/image44.tif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 Id="rId9" Type="http://schemas.openxmlformats.org/officeDocument/2006/relationships/image" Target="../media/image46.tiff"/></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image" Target="../media/image47.tiff"/><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tiff"/><Relationship Id="rId5" Type="http://schemas.openxmlformats.org/officeDocument/2006/relationships/image" Target="../media/image55.tiff"/><Relationship Id="rId4" Type="http://schemas.openxmlformats.org/officeDocument/2006/relationships/image" Target="../media/image5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qnap.com/go/qvr-nas-selector"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74.png"/><Relationship Id="rId5" Type="http://schemas.openxmlformats.org/officeDocument/2006/relationships/image" Target="../media/image86.sv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6.sv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39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p:txBody>
          <a:bodyPr>
            <a:noAutofit/>
          </a:bodyPr>
          <a:lstStyle/>
          <a:p>
            <a:r>
              <a:rPr lang="en-US" altLang="zh-CN" sz="3600" err="1">
                <a:latin typeface="Arial" panose="020B0604020202020204" pitchFamily="34" charset="0"/>
                <a:cs typeface="Arial" panose="020B0604020202020204" pitchFamily="34" charset="0"/>
              </a:rPr>
              <a:t>PCIe</a:t>
            </a:r>
            <a:r>
              <a:rPr lang="en-US" altLang="zh-CN" sz="3600">
                <a:latin typeface="Arial" panose="020B0604020202020204" pitchFamily="34" charset="0"/>
                <a:cs typeface="Arial" panose="020B0604020202020204" pitchFamily="34" charset="0"/>
              </a:rPr>
              <a:t> 3 slot for various 2.5GbE/ 5GbE/ 10GbE NICs to accommodate different environment </a:t>
            </a:r>
            <a:endParaRPr lang="en-US" altLang="zh-TW" sz="3600">
              <a:latin typeface="Arial" panose="020B0604020202020204" pitchFamily="34" charset="0"/>
              <a:cs typeface="Arial" panose="020B0604020202020204" pitchFamily="34" charset="0"/>
            </a:endParaRPr>
          </a:p>
        </p:txBody>
      </p:sp>
      <p:sp>
        <p:nvSpPr>
          <p:cNvPr id="32" name="矩形: 圓角 8">
            <a:extLst>
              <a:ext uri="{FF2B5EF4-FFF2-40B4-BE49-F238E27FC236}">
                <a16:creationId xmlns:a16="http://schemas.microsoft.com/office/drawing/2014/main" id="{B6A29806-3EB5-4CB7-B613-3141816E6E29}"/>
              </a:ext>
            </a:extLst>
          </p:cNvPr>
          <p:cNvSpPr/>
          <p:nvPr/>
        </p:nvSpPr>
        <p:spPr>
          <a:xfrm>
            <a:off x="3328441" y="2452493"/>
            <a:ext cx="2484996" cy="3347407"/>
          </a:xfrm>
          <a:prstGeom prst="roundRect">
            <a:avLst>
              <a:gd name="adj" fmla="val 425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33" name="矩形: 圓角 8">
            <a:extLst>
              <a:ext uri="{FF2B5EF4-FFF2-40B4-BE49-F238E27FC236}">
                <a16:creationId xmlns:a16="http://schemas.microsoft.com/office/drawing/2014/main" id="{A81BE82C-2139-4CB7-AD62-EA53A9834468}"/>
              </a:ext>
            </a:extLst>
          </p:cNvPr>
          <p:cNvSpPr/>
          <p:nvPr/>
        </p:nvSpPr>
        <p:spPr>
          <a:xfrm>
            <a:off x="434591" y="2456314"/>
            <a:ext cx="2484997" cy="33335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64" name="矩形: 圓角 8">
            <a:extLst>
              <a:ext uri="{FF2B5EF4-FFF2-40B4-BE49-F238E27FC236}">
                <a16:creationId xmlns:a16="http://schemas.microsoft.com/office/drawing/2014/main" id="{F31D1BC8-5054-4A0F-9B39-0D00E3C55669}"/>
              </a:ext>
            </a:extLst>
          </p:cNvPr>
          <p:cNvSpPr/>
          <p:nvPr/>
        </p:nvSpPr>
        <p:spPr>
          <a:xfrm>
            <a:off x="9116139" y="2455998"/>
            <a:ext cx="2484996" cy="1802957"/>
          </a:xfrm>
          <a:prstGeom prst="roundRect">
            <a:avLst>
              <a:gd name="adj" fmla="val 425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65" name="矩形: 圓角 8">
            <a:extLst>
              <a:ext uri="{FF2B5EF4-FFF2-40B4-BE49-F238E27FC236}">
                <a16:creationId xmlns:a16="http://schemas.microsoft.com/office/drawing/2014/main" id="{B997B296-7EE9-4B6A-9A27-A5B506D8BE9B}"/>
              </a:ext>
            </a:extLst>
          </p:cNvPr>
          <p:cNvSpPr/>
          <p:nvPr/>
        </p:nvSpPr>
        <p:spPr>
          <a:xfrm>
            <a:off x="6222290" y="2459819"/>
            <a:ext cx="2484997" cy="33335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pic>
        <p:nvPicPr>
          <p:cNvPr id="66" name="圖片 65">
            <a:extLst>
              <a:ext uri="{FF2B5EF4-FFF2-40B4-BE49-F238E27FC236}">
                <a16:creationId xmlns:a16="http://schemas.microsoft.com/office/drawing/2014/main" id="{A88C0633-AA7D-4958-B508-B34D48DDD9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7469" y="2524970"/>
            <a:ext cx="2343508" cy="1808060"/>
          </a:xfrm>
          <a:prstGeom prst="rect">
            <a:avLst/>
          </a:prstGeom>
        </p:spPr>
      </p:pic>
      <p:pic>
        <p:nvPicPr>
          <p:cNvPr id="67" name="圖片 66">
            <a:extLst>
              <a:ext uri="{FF2B5EF4-FFF2-40B4-BE49-F238E27FC236}">
                <a16:creationId xmlns:a16="http://schemas.microsoft.com/office/drawing/2014/main" id="{9D539C82-412F-4AC7-A4E1-0237FF99CCB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77811" y="4258955"/>
            <a:ext cx="2658596" cy="1661917"/>
          </a:xfrm>
          <a:prstGeom prst="rect">
            <a:avLst/>
          </a:prstGeom>
        </p:spPr>
      </p:pic>
      <p:pic>
        <p:nvPicPr>
          <p:cNvPr id="68" name="圖片 67">
            <a:extLst>
              <a:ext uri="{FF2B5EF4-FFF2-40B4-BE49-F238E27FC236}">
                <a16:creationId xmlns:a16="http://schemas.microsoft.com/office/drawing/2014/main" id="{DF026098-8B0B-48BF-93D3-1BF0EE21F89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095912" y="2602009"/>
            <a:ext cx="2767465" cy="1729973"/>
          </a:xfrm>
          <a:prstGeom prst="rect">
            <a:avLst/>
          </a:prstGeom>
        </p:spPr>
      </p:pic>
      <p:grpSp>
        <p:nvGrpSpPr>
          <p:cNvPr id="69" name="群組 68">
            <a:extLst>
              <a:ext uri="{FF2B5EF4-FFF2-40B4-BE49-F238E27FC236}">
                <a16:creationId xmlns:a16="http://schemas.microsoft.com/office/drawing/2014/main" id="{74BB6088-87BB-4105-BF8B-7F9FBED721EE}"/>
              </a:ext>
            </a:extLst>
          </p:cNvPr>
          <p:cNvGrpSpPr/>
          <p:nvPr/>
        </p:nvGrpSpPr>
        <p:grpSpPr>
          <a:xfrm>
            <a:off x="440453" y="1873364"/>
            <a:ext cx="2658595" cy="700277"/>
            <a:chOff x="375811" y="1885713"/>
            <a:chExt cx="3262211" cy="1166724"/>
          </a:xfrm>
        </p:grpSpPr>
        <p:sp>
          <p:nvSpPr>
            <p:cNvPr id="70" name="等腰三角形 69">
              <a:extLst>
                <a:ext uri="{FF2B5EF4-FFF2-40B4-BE49-F238E27FC236}">
                  <a16:creationId xmlns:a16="http://schemas.microsoft.com/office/drawing/2014/main" id="{18AE90F8-2369-4855-8AC1-7AD247D33EC0}"/>
                </a:ext>
              </a:extLst>
            </p:cNvPr>
            <p:cNvSpPr/>
            <p:nvPr/>
          </p:nvSpPr>
          <p:spPr>
            <a:xfrm rot="10800000">
              <a:off x="872625" y="2668278"/>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71" name="矩形: 圓角 55">
              <a:extLst>
                <a:ext uri="{FF2B5EF4-FFF2-40B4-BE49-F238E27FC236}">
                  <a16:creationId xmlns:a16="http://schemas.microsoft.com/office/drawing/2014/main" id="{68D9DD35-3E3A-4A99-BF57-BB11B77AA58C}"/>
                </a:ext>
              </a:extLst>
            </p:cNvPr>
            <p:cNvSpPr/>
            <p:nvPr/>
          </p:nvSpPr>
          <p:spPr>
            <a:xfrm>
              <a:off x="375811" y="1885713"/>
              <a:ext cx="3262211" cy="859268"/>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sz="1600" b="1">
                  <a:solidFill>
                    <a:schemeClr val="bg1"/>
                  </a:solidFill>
                  <a:latin typeface="+mj-lt"/>
                  <a:ea typeface="微軟正黑體" panose="020B0604030504040204" pitchFamily="34" charset="-120"/>
                  <a:cs typeface="Arial"/>
                  <a:sym typeface="Arial" panose="020B0604020202020204" pitchFamily="34" charset="0"/>
                </a:rPr>
                <a:t>QXG-5G1T-111C</a:t>
              </a:r>
            </a:p>
            <a:p>
              <a:pPr algn="ctr">
                <a:buClr>
                  <a:srgbClr val="000000"/>
                </a:buClr>
              </a:pPr>
              <a:r>
                <a:rPr lang="en-US" altLang="zh-TW"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1 x 5G/2.5G/1G/100M</a:t>
              </a:r>
              <a:r>
                <a:rPr lang="zh-TW" altLang="en-US"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 </a:t>
              </a:r>
              <a:endParaRPr lang="zh-TW" altLang="zh-TW"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grpSp>
      <p:grpSp>
        <p:nvGrpSpPr>
          <p:cNvPr id="72" name="群組 71">
            <a:extLst>
              <a:ext uri="{FF2B5EF4-FFF2-40B4-BE49-F238E27FC236}">
                <a16:creationId xmlns:a16="http://schemas.microsoft.com/office/drawing/2014/main" id="{70DE38FA-C9B2-47FF-B336-2C4049877BEA}"/>
              </a:ext>
            </a:extLst>
          </p:cNvPr>
          <p:cNvGrpSpPr/>
          <p:nvPr/>
        </p:nvGrpSpPr>
        <p:grpSpPr>
          <a:xfrm>
            <a:off x="3292962" y="1899811"/>
            <a:ext cx="2658595" cy="700277"/>
            <a:chOff x="375811" y="1885713"/>
            <a:chExt cx="3262211" cy="1166724"/>
          </a:xfrm>
        </p:grpSpPr>
        <p:sp>
          <p:nvSpPr>
            <p:cNvPr id="73" name="等腰三角形 72">
              <a:extLst>
                <a:ext uri="{FF2B5EF4-FFF2-40B4-BE49-F238E27FC236}">
                  <a16:creationId xmlns:a16="http://schemas.microsoft.com/office/drawing/2014/main" id="{B52096C4-2E44-4237-85D4-BE942C15BAB1}"/>
                </a:ext>
              </a:extLst>
            </p:cNvPr>
            <p:cNvSpPr/>
            <p:nvPr/>
          </p:nvSpPr>
          <p:spPr>
            <a:xfrm rot="10800000">
              <a:off x="872625" y="2668278"/>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74" name="矩形: 圓角 55">
              <a:extLst>
                <a:ext uri="{FF2B5EF4-FFF2-40B4-BE49-F238E27FC236}">
                  <a16:creationId xmlns:a16="http://schemas.microsoft.com/office/drawing/2014/main" id="{10753C4E-1A61-4469-B756-A79D4CD98FD7}"/>
                </a:ext>
              </a:extLst>
            </p:cNvPr>
            <p:cNvSpPr/>
            <p:nvPr/>
          </p:nvSpPr>
          <p:spPr>
            <a:xfrm>
              <a:off x="375811" y="1885713"/>
              <a:ext cx="3262211" cy="859268"/>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de-DE" altLang="zh-TW" sz="1600" b="1">
                  <a:solidFill>
                    <a:schemeClr val="bg1"/>
                  </a:solidFill>
                  <a:latin typeface="+mj-lt"/>
                  <a:cs typeface="Arial"/>
                  <a:sym typeface="Arial" panose="020B0604020202020204" pitchFamily="34" charset="0"/>
                </a:rPr>
                <a:t>QXG-2G1T-I225</a:t>
              </a:r>
              <a:endParaRPr lang="de-DE" altLang="zh-TW" sz="1600" b="1">
                <a:solidFill>
                  <a:schemeClr val="bg1"/>
                </a:solidFill>
                <a:latin typeface="+mj-lt"/>
                <a:ea typeface="微軟正黑體" panose="020B0604030504040204" pitchFamily="34" charset="-120"/>
                <a:cs typeface="Arial"/>
                <a:sym typeface="Arial" panose="020B0604020202020204" pitchFamily="34" charset="0"/>
              </a:endParaRPr>
            </a:p>
            <a:p>
              <a:pPr algn="ctr">
                <a:buClr>
                  <a:srgbClr val="000000"/>
                </a:buClr>
              </a:pPr>
              <a:r>
                <a:rPr lang="de-DE" altLang="zh-TW"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1 x 2.5G/1G/100M/10M </a:t>
              </a:r>
              <a:r>
                <a:rPr lang="zh-TW" altLang="de-DE"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 </a:t>
              </a:r>
            </a:p>
          </p:txBody>
        </p:sp>
      </p:grpSp>
      <p:grpSp>
        <p:nvGrpSpPr>
          <p:cNvPr id="75" name="群組 74">
            <a:extLst>
              <a:ext uri="{FF2B5EF4-FFF2-40B4-BE49-F238E27FC236}">
                <a16:creationId xmlns:a16="http://schemas.microsoft.com/office/drawing/2014/main" id="{00908968-01C8-4475-8781-554BE795C7C9}"/>
              </a:ext>
            </a:extLst>
          </p:cNvPr>
          <p:cNvGrpSpPr/>
          <p:nvPr/>
        </p:nvGrpSpPr>
        <p:grpSpPr>
          <a:xfrm>
            <a:off x="440453" y="5743611"/>
            <a:ext cx="2658595" cy="697497"/>
            <a:chOff x="375811" y="1570267"/>
            <a:chExt cx="3262211" cy="1174714"/>
          </a:xfrm>
        </p:grpSpPr>
        <p:sp>
          <p:nvSpPr>
            <p:cNvPr id="76" name="等腰三角形 75">
              <a:extLst>
                <a:ext uri="{FF2B5EF4-FFF2-40B4-BE49-F238E27FC236}">
                  <a16:creationId xmlns:a16="http://schemas.microsoft.com/office/drawing/2014/main" id="{4408287A-C202-4FFA-9E6E-135EB07F1939}"/>
                </a:ext>
              </a:extLst>
            </p:cNvPr>
            <p:cNvSpPr/>
            <p:nvPr/>
          </p:nvSpPr>
          <p:spPr>
            <a:xfrm>
              <a:off x="2704770" y="1570267"/>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77" name="矩形: 圓角 55">
              <a:extLst>
                <a:ext uri="{FF2B5EF4-FFF2-40B4-BE49-F238E27FC236}">
                  <a16:creationId xmlns:a16="http://schemas.microsoft.com/office/drawing/2014/main" id="{CFDED97A-020D-4071-B55F-1DE7F41413B3}"/>
                </a:ext>
              </a:extLst>
            </p:cNvPr>
            <p:cNvSpPr/>
            <p:nvPr/>
          </p:nvSpPr>
          <p:spPr>
            <a:xfrm>
              <a:off x="375811" y="1885713"/>
              <a:ext cx="3262211" cy="859268"/>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de-DE" altLang="zh-TW" sz="1600" b="1">
                  <a:solidFill>
                    <a:schemeClr val="bg1"/>
                  </a:solidFill>
                  <a:latin typeface="+mj-lt"/>
                  <a:ea typeface="微軟正黑體" panose="020B0604030504040204" pitchFamily="34" charset="-120"/>
                  <a:cs typeface="Arial"/>
                  <a:sym typeface="Arial" panose="020B0604020202020204" pitchFamily="34" charset="0"/>
                </a:rPr>
                <a:t>QXG-5G2T-111C</a:t>
              </a:r>
            </a:p>
            <a:p>
              <a:pPr algn="ctr">
                <a:buClr>
                  <a:srgbClr val="000000"/>
                </a:buClr>
              </a:pPr>
              <a:r>
                <a:rPr lang="de-DE" altLang="zh-TW"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2 x 5G/2.5G/1G/100M </a:t>
              </a:r>
              <a:endParaRPr lang="zh-TW" altLang="en-US" sz="9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grpSp>
      <p:pic>
        <p:nvPicPr>
          <p:cNvPr id="78" name="Picture 2" descr="https://www.qnap.com/i/_attach_file/product/photo/800_500/541_1618295875_E794A2E59381E59C96__QXG-10G2T-X710_Top2Bbracket.png?v=1">
            <a:extLst>
              <a:ext uri="{FF2B5EF4-FFF2-40B4-BE49-F238E27FC236}">
                <a16:creationId xmlns:a16="http://schemas.microsoft.com/office/drawing/2014/main" id="{AED98CC8-DE9B-4CB2-8521-7B06B189FD1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12342" y="4221994"/>
            <a:ext cx="2237685" cy="15296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ttps://www.qnap.com/i/_attach_file/product/photo/800_500/573_1634806422_573_1622792612_E794A2E59381E59C96_QXG-2G1T-I225_top.png?v=2">
            <a:extLst>
              <a:ext uri="{FF2B5EF4-FFF2-40B4-BE49-F238E27FC236}">
                <a16:creationId xmlns:a16="http://schemas.microsoft.com/office/drawing/2014/main" id="{32E36307-1121-4DC5-89C4-D0A3EF25775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792611" y="2472317"/>
            <a:ext cx="1848264" cy="1848037"/>
          </a:xfrm>
          <a:prstGeom prst="rect">
            <a:avLst/>
          </a:prstGeom>
          <a:extLst>
            <a:ext uri="{909E8E84-426E-40DD-AFC4-6F175D3DCCD1}">
              <a14:hiddenFill xmlns:a14="http://schemas.microsoft.com/office/drawing/2010/main">
                <a:solidFill>
                  <a:srgbClr val="FFFFFF"/>
                </a:solidFill>
              </a14:hiddenFill>
            </a:ext>
          </a:extLst>
        </p:spPr>
      </p:pic>
      <p:pic>
        <p:nvPicPr>
          <p:cNvPr id="80" name="Picture 6" descr="https://www.qnap.com/i/_attach_file/product/photo/800_500/574_1634806824_574_1622793167_E794A2E59381E59C96_QXG-2G2T-I225_top.png?v=2">
            <a:extLst>
              <a:ext uri="{FF2B5EF4-FFF2-40B4-BE49-F238E27FC236}">
                <a16:creationId xmlns:a16="http://schemas.microsoft.com/office/drawing/2014/main" id="{ADD5F1AA-81ED-4589-82BB-37607B37292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3539" r="16494"/>
          <a:stretch/>
        </p:blipFill>
        <p:spPr bwMode="auto">
          <a:xfrm>
            <a:off x="3712516" y="4174389"/>
            <a:ext cx="2021234" cy="1805533"/>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群組 80">
            <a:extLst>
              <a:ext uri="{FF2B5EF4-FFF2-40B4-BE49-F238E27FC236}">
                <a16:creationId xmlns:a16="http://schemas.microsoft.com/office/drawing/2014/main" id="{48D2A147-0D93-4B23-9BEA-38B8EDBA5577}"/>
              </a:ext>
            </a:extLst>
          </p:cNvPr>
          <p:cNvGrpSpPr/>
          <p:nvPr/>
        </p:nvGrpSpPr>
        <p:grpSpPr>
          <a:xfrm>
            <a:off x="9037437" y="1899811"/>
            <a:ext cx="2658595" cy="700277"/>
            <a:chOff x="375811" y="1885713"/>
            <a:chExt cx="3262211" cy="1166724"/>
          </a:xfrm>
        </p:grpSpPr>
        <p:sp>
          <p:nvSpPr>
            <p:cNvPr id="82" name="等腰三角形 81">
              <a:extLst>
                <a:ext uri="{FF2B5EF4-FFF2-40B4-BE49-F238E27FC236}">
                  <a16:creationId xmlns:a16="http://schemas.microsoft.com/office/drawing/2014/main" id="{1B021ED9-691A-4ADD-BB82-4D237E917A3F}"/>
                </a:ext>
              </a:extLst>
            </p:cNvPr>
            <p:cNvSpPr/>
            <p:nvPr/>
          </p:nvSpPr>
          <p:spPr>
            <a:xfrm rot="10800000">
              <a:off x="872625" y="2668278"/>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83" name="矩形: 圓角 55">
              <a:extLst>
                <a:ext uri="{FF2B5EF4-FFF2-40B4-BE49-F238E27FC236}">
                  <a16:creationId xmlns:a16="http://schemas.microsoft.com/office/drawing/2014/main" id="{EEE8C81D-22CB-4299-B21C-7B4B6ECA7BAF}"/>
                </a:ext>
              </a:extLst>
            </p:cNvPr>
            <p:cNvSpPr/>
            <p:nvPr/>
          </p:nvSpPr>
          <p:spPr>
            <a:xfrm>
              <a:off x="375811" y="1885713"/>
              <a:ext cx="3262211" cy="859267"/>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Arial"/>
                  <a:sym typeface="Arial" panose="020B0604020202020204" pitchFamily="34" charset="0"/>
                </a:rPr>
                <a:t>QXG-10G2SF-CX4</a:t>
              </a:r>
              <a:endParaRPr kumimoji="0" lang="de-DE" altLang="zh-TW" sz="16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Arial"/>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de-DE" altLang="zh-TW" sz="11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a:sym typeface="Arial" panose="020B0604020202020204" pitchFamily="34" charset="0"/>
                </a:rPr>
                <a:t>2 x 10G SFP+ </a:t>
              </a:r>
              <a:r>
                <a:rPr kumimoji="0" lang="zh-TW" altLang="de-DE" sz="11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a:sym typeface="Arial" panose="020B0604020202020204" pitchFamily="34" charset="0"/>
                </a:rPr>
                <a:t> </a:t>
              </a:r>
            </a:p>
          </p:txBody>
        </p:sp>
      </p:grpSp>
      <p:pic>
        <p:nvPicPr>
          <p:cNvPr id="84" name="Picture 8" descr="https://www.qnap.com/i/_attach_file/product/photo/800_500/568_1634804253_568_1622791369_QXG-10G2SF-CX4_Top.png?v=1">
            <a:extLst>
              <a:ext uri="{FF2B5EF4-FFF2-40B4-BE49-F238E27FC236}">
                <a16:creationId xmlns:a16="http://schemas.microsoft.com/office/drawing/2014/main" id="{ABADD3CA-F484-48D4-BAF6-F415DFE5485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077404" y="2556498"/>
            <a:ext cx="2562466" cy="1601541"/>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群組 84">
            <a:extLst>
              <a:ext uri="{FF2B5EF4-FFF2-40B4-BE49-F238E27FC236}">
                <a16:creationId xmlns:a16="http://schemas.microsoft.com/office/drawing/2014/main" id="{356805D2-A3BD-444F-B344-93A82766FEDF}"/>
              </a:ext>
            </a:extLst>
          </p:cNvPr>
          <p:cNvGrpSpPr/>
          <p:nvPr/>
        </p:nvGrpSpPr>
        <p:grpSpPr>
          <a:xfrm>
            <a:off x="3292962" y="5743611"/>
            <a:ext cx="2658595" cy="697497"/>
            <a:chOff x="375811" y="1570267"/>
            <a:chExt cx="3262211" cy="1174714"/>
          </a:xfrm>
        </p:grpSpPr>
        <p:sp>
          <p:nvSpPr>
            <p:cNvPr id="86" name="等腰三角形 85">
              <a:extLst>
                <a:ext uri="{FF2B5EF4-FFF2-40B4-BE49-F238E27FC236}">
                  <a16:creationId xmlns:a16="http://schemas.microsoft.com/office/drawing/2014/main" id="{DE11CF1D-A17A-49AD-89E5-0ADD646237CD}"/>
                </a:ext>
              </a:extLst>
            </p:cNvPr>
            <p:cNvSpPr/>
            <p:nvPr/>
          </p:nvSpPr>
          <p:spPr>
            <a:xfrm>
              <a:off x="2704770" y="1570267"/>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87" name="矩形: 圓角 55">
              <a:extLst>
                <a:ext uri="{FF2B5EF4-FFF2-40B4-BE49-F238E27FC236}">
                  <a16:creationId xmlns:a16="http://schemas.microsoft.com/office/drawing/2014/main" id="{5F422E2D-B83A-454C-9D0D-9FA2CB894274}"/>
                </a:ext>
              </a:extLst>
            </p:cNvPr>
            <p:cNvSpPr/>
            <p:nvPr/>
          </p:nvSpPr>
          <p:spPr>
            <a:xfrm>
              <a:off x="375811" y="1885713"/>
              <a:ext cx="3262211" cy="859268"/>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de-DE" altLang="zh-TW" sz="16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Arial"/>
                  <a:sym typeface="Arial" panose="020B0604020202020204" pitchFamily="34" charset="0"/>
                </a:rPr>
                <a:t>QXG-2G2T-I225</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de-DE" altLang="zh-TW" sz="11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a:sym typeface="Arial" panose="020B0604020202020204" pitchFamily="34" charset="0"/>
                </a:rPr>
                <a:t>2 x 2.5G/1G/100M/10M </a:t>
              </a:r>
              <a:r>
                <a:rPr kumimoji="0" lang="zh-TW" altLang="de-DE" sz="11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a:sym typeface="Arial" panose="020B0604020202020204" pitchFamily="34" charset="0"/>
                </a:rPr>
                <a:t> </a:t>
              </a:r>
            </a:p>
          </p:txBody>
        </p:sp>
      </p:grpSp>
      <p:grpSp>
        <p:nvGrpSpPr>
          <p:cNvPr id="88" name="群組 87">
            <a:extLst>
              <a:ext uri="{FF2B5EF4-FFF2-40B4-BE49-F238E27FC236}">
                <a16:creationId xmlns:a16="http://schemas.microsoft.com/office/drawing/2014/main" id="{E0026832-F400-405B-9EC9-9094F9DB53A9}"/>
              </a:ext>
            </a:extLst>
          </p:cNvPr>
          <p:cNvGrpSpPr/>
          <p:nvPr/>
        </p:nvGrpSpPr>
        <p:grpSpPr>
          <a:xfrm>
            <a:off x="6202051" y="5727940"/>
            <a:ext cx="2658594" cy="709130"/>
            <a:chOff x="6202051" y="5727940"/>
            <a:chExt cx="2658594" cy="709130"/>
          </a:xfrm>
        </p:grpSpPr>
        <p:sp>
          <p:nvSpPr>
            <p:cNvPr id="89" name="等腰三角形 88">
              <a:extLst>
                <a:ext uri="{FF2B5EF4-FFF2-40B4-BE49-F238E27FC236}">
                  <a16:creationId xmlns:a16="http://schemas.microsoft.com/office/drawing/2014/main" id="{10CDD8CC-C75E-450E-95B2-4ADA2B3B507F}"/>
                </a:ext>
              </a:extLst>
            </p:cNvPr>
            <p:cNvSpPr/>
            <p:nvPr/>
          </p:nvSpPr>
          <p:spPr>
            <a:xfrm>
              <a:off x="8078120" y="5727940"/>
              <a:ext cx="313363" cy="228098"/>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90" name="矩形: 圓角 55">
              <a:extLst>
                <a:ext uri="{FF2B5EF4-FFF2-40B4-BE49-F238E27FC236}">
                  <a16:creationId xmlns:a16="http://schemas.microsoft.com/office/drawing/2014/main" id="{7A188BD8-950F-4E9B-AFC4-90FED92F185A}"/>
                </a:ext>
              </a:extLst>
            </p:cNvPr>
            <p:cNvSpPr/>
            <p:nvPr/>
          </p:nvSpPr>
          <p:spPr>
            <a:xfrm>
              <a:off x="6202051" y="5921331"/>
              <a:ext cx="2658594" cy="515739"/>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sz="1600" b="1">
                  <a:solidFill>
                    <a:schemeClr val="bg1"/>
                  </a:solidFill>
                  <a:latin typeface="+mj-lt"/>
                  <a:cs typeface="Arial"/>
                  <a:sym typeface="Arial" panose="020B0604020202020204" pitchFamily="34" charset="0"/>
                </a:rPr>
                <a:t>QXG-10G2T-X710</a:t>
              </a:r>
              <a:endParaRPr lang="en-US" altLang="zh-TW" sz="1600" b="1">
                <a:solidFill>
                  <a:schemeClr val="bg1"/>
                </a:solidFill>
                <a:latin typeface="+mj-lt"/>
                <a:ea typeface="微軟正黑體" panose="020B0604030504040204" pitchFamily="34" charset="-120"/>
                <a:cs typeface="Arial"/>
                <a:sym typeface="Arial" panose="020B0604020202020204" pitchFamily="34" charset="0"/>
              </a:endParaRPr>
            </a:p>
            <a:p>
              <a:pPr algn="ctr">
                <a:buClr>
                  <a:srgbClr val="000000"/>
                </a:buClr>
              </a:pPr>
              <a:r>
                <a:rPr lang="en-US" altLang="zh-TW"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rPr>
                <a:t>2 x 10G/5G/2.5G/1G/100M </a:t>
              </a:r>
              <a:endParaRPr lang="zh-TW" altLang="en-US" sz="1100" b="1">
                <a:solidFill>
                  <a:schemeClr val="bg1"/>
                </a:solidFill>
                <a:latin typeface="微軟正黑體" panose="020B0604030504040204" pitchFamily="34" charset="-120"/>
                <a:ea typeface="微軟正黑體" panose="020B0604030504040204" pitchFamily="34" charset="-120"/>
                <a:cs typeface="Arial"/>
                <a:sym typeface="Arial" panose="020B0604020202020204" pitchFamily="34" charset="0"/>
              </a:endParaRPr>
            </a:p>
          </p:txBody>
        </p:sp>
      </p:grpSp>
      <p:grpSp>
        <p:nvGrpSpPr>
          <p:cNvPr id="91" name="群組 90">
            <a:extLst>
              <a:ext uri="{FF2B5EF4-FFF2-40B4-BE49-F238E27FC236}">
                <a16:creationId xmlns:a16="http://schemas.microsoft.com/office/drawing/2014/main" id="{15FF1DBB-F794-4C67-A266-65062FAFDFE1}"/>
              </a:ext>
            </a:extLst>
          </p:cNvPr>
          <p:cNvGrpSpPr/>
          <p:nvPr/>
        </p:nvGrpSpPr>
        <p:grpSpPr>
          <a:xfrm>
            <a:off x="6202051" y="1899807"/>
            <a:ext cx="2658595" cy="698701"/>
            <a:chOff x="6202051" y="1899807"/>
            <a:chExt cx="2658595" cy="698701"/>
          </a:xfrm>
        </p:grpSpPr>
        <p:sp>
          <p:nvSpPr>
            <p:cNvPr id="92" name="等腰三角形 91">
              <a:extLst>
                <a:ext uri="{FF2B5EF4-FFF2-40B4-BE49-F238E27FC236}">
                  <a16:creationId xmlns:a16="http://schemas.microsoft.com/office/drawing/2014/main" id="{F1BD9C34-808A-466C-8E30-A08BAF75F255}"/>
                </a:ext>
              </a:extLst>
            </p:cNvPr>
            <p:cNvSpPr/>
            <p:nvPr/>
          </p:nvSpPr>
          <p:spPr>
            <a:xfrm rot="10800000">
              <a:off x="6717599" y="2367933"/>
              <a:ext cx="313363" cy="230575"/>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600" b="1">
                <a:solidFill>
                  <a:schemeClr val="bg1"/>
                </a:solidFill>
                <a:latin typeface="微軟正黑體" panose="020B0604030504040204" pitchFamily="34" charset="-120"/>
                <a:ea typeface="微軟正黑體" panose="020B0604030504040204" pitchFamily="34" charset="-120"/>
                <a:cs typeface="Arial"/>
              </a:endParaRPr>
            </a:p>
          </p:txBody>
        </p:sp>
        <p:sp>
          <p:nvSpPr>
            <p:cNvPr id="93" name="矩形: 圓角 55">
              <a:extLst>
                <a:ext uri="{FF2B5EF4-FFF2-40B4-BE49-F238E27FC236}">
                  <a16:creationId xmlns:a16="http://schemas.microsoft.com/office/drawing/2014/main" id="{DB1A17F3-42CB-4DE6-84F6-6BAB6FCE6DEC}"/>
                </a:ext>
              </a:extLst>
            </p:cNvPr>
            <p:cNvSpPr/>
            <p:nvPr/>
          </p:nvSpPr>
          <p:spPr>
            <a:xfrm>
              <a:off x="6202051" y="1899807"/>
              <a:ext cx="2658595" cy="510198"/>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600" b="1" i="0" u="none" strike="noStrike" kern="1200" cap="none" spc="0" normalizeH="0" baseline="0" noProof="0">
                  <a:ln>
                    <a:noFill/>
                  </a:ln>
                  <a:solidFill>
                    <a:prstClr val="white"/>
                  </a:solidFill>
                  <a:effectLst/>
                  <a:uLnTx/>
                  <a:uFillTx/>
                  <a:latin typeface="Arial" panose="020B0604020202020204"/>
                  <a:ea typeface="微軟正黑體" panose="020B0604030504040204" pitchFamily="34" charset="-120"/>
                  <a:cs typeface="Arial"/>
                  <a:sym typeface="Arial" panose="020B0604020202020204" pitchFamily="34" charset="0"/>
                </a:rPr>
                <a:t>QXG-10G1T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TW" sz="11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a:sym typeface="Arial" panose="020B0604020202020204" pitchFamily="34" charset="0"/>
                </a:rPr>
                <a:t>1 x 10G/5G/2.5G/1G/100M </a:t>
              </a:r>
              <a:endParaRPr kumimoji="0" lang="zh-TW" altLang="de-DE" sz="11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Arial"/>
                <a:sym typeface="Arial" panose="020B0604020202020204" pitchFamily="34" charset="0"/>
              </a:endParaRPr>
            </a:p>
          </p:txBody>
        </p:sp>
      </p:grpSp>
    </p:spTree>
    <p:extLst>
      <p:ext uri="{BB962C8B-B14F-4D97-AF65-F5344CB8AC3E}">
        <p14:creationId xmlns:p14="http://schemas.microsoft.com/office/powerpoint/2010/main" val="3673028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96D72-88F3-8C40-A71B-C165F07B8898}"/>
              </a:ext>
            </a:extLst>
          </p:cNvPr>
          <p:cNvSpPr>
            <a:spLocks noGrp="1"/>
          </p:cNvSpPr>
          <p:nvPr>
            <p:ph type="title"/>
          </p:nvPr>
        </p:nvSpPr>
        <p:spPr/>
        <p:txBody>
          <a:bodyPr>
            <a:noAutofit/>
          </a:bodyPr>
          <a:lstStyle/>
          <a:p>
            <a:r>
              <a:rPr lang="en-US" altLang="zh-TW" sz="2800">
                <a:latin typeface="Arial" panose="020B0604020202020204" pitchFamily="34" charset="0"/>
                <a:cs typeface="Arial" panose="020B0604020202020204" pitchFamily="34" charset="0"/>
              </a:rPr>
              <a:t>Add two M.2 SSDs with a QM2 PCIe adapter and use SSD cache to enhance IOPS and performance of processing small files </a:t>
            </a:r>
            <a:endParaRPr kumimoji="1" lang="zh-TW" altLang="en-US" sz="2800">
              <a:latin typeface="Arial" panose="020B0604020202020204" pitchFamily="34" charset="0"/>
              <a:cs typeface="Arial" panose="020B0604020202020204" pitchFamily="34" charset="0"/>
            </a:endParaRPr>
          </a:p>
        </p:txBody>
      </p:sp>
      <p:sp>
        <p:nvSpPr>
          <p:cNvPr id="9" name="矩形: 圓角 8">
            <a:extLst>
              <a:ext uri="{FF2B5EF4-FFF2-40B4-BE49-F238E27FC236}">
                <a16:creationId xmlns:a16="http://schemas.microsoft.com/office/drawing/2014/main" id="{9BBB4ED3-4457-49D2-91CC-BE2631E22021}"/>
              </a:ext>
            </a:extLst>
          </p:cNvPr>
          <p:cNvSpPr/>
          <p:nvPr/>
        </p:nvSpPr>
        <p:spPr>
          <a:xfrm>
            <a:off x="568750" y="2482407"/>
            <a:ext cx="3430159" cy="33335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2" name="矩形: 圓角 8">
            <a:extLst>
              <a:ext uri="{FF2B5EF4-FFF2-40B4-BE49-F238E27FC236}">
                <a16:creationId xmlns:a16="http://schemas.microsoft.com/office/drawing/2014/main" id="{C1AC3512-B04E-4719-A934-50628F1118F2}"/>
              </a:ext>
            </a:extLst>
          </p:cNvPr>
          <p:cNvSpPr/>
          <p:nvPr/>
        </p:nvSpPr>
        <p:spPr>
          <a:xfrm>
            <a:off x="4329161" y="2482407"/>
            <a:ext cx="3430159" cy="33335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14" name="群組 13">
            <a:extLst>
              <a:ext uri="{FF2B5EF4-FFF2-40B4-BE49-F238E27FC236}">
                <a16:creationId xmlns:a16="http://schemas.microsoft.com/office/drawing/2014/main" id="{A6515EFD-C5B1-47F0-96B6-FB323B18AD5D}"/>
              </a:ext>
            </a:extLst>
          </p:cNvPr>
          <p:cNvGrpSpPr/>
          <p:nvPr/>
        </p:nvGrpSpPr>
        <p:grpSpPr>
          <a:xfrm>
            <a:off x="4460450" y="2187696"/>
            <a:ext cx="3122566" cy="1193465"/>
            <a:chOff x="375811" y="1678311"/>
            <a:chExt cx="3831524" cy="1464433"/>
          </a:xfrm>
        </p:grpSpPr>
        <p:sp>
          <p:nvSpPr>
            <p:cNvPr id="15" name="等腰三角形 14">
              <a:extLst>
                <a:ext uri="{FF2B5EF4-FFF2-40B4-BE49-F238E27FC236}">
                  <a16:creationId xmlns:a16="http://schemas.microsoft.com/office/drawing/2014/main" id="{7DAFDE35-0BFA-4ABE-90C7-1D2C96D9B3C3}"/>
                </a:ext>
              </a:extLst>
            </p:cNvPr>
            <p:cNvSpPr/>
            <p:nvPr/>
          </p:nvSpPr>
          <p:spPr>
            <a:xfrm rot="10800000">
              <a:off x="982655" y="2758585"/>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16" name="矩形: 圓角 55">
              <a:extLst>
                <a:ext uri="{FF2B5EF4-FFF2-40B4-BE49-F238E27FC236}">
                  <a16:creationId xmlns:a16="http://schemas.microsoft.com/office/drawing/2014/main" id="{BD2E4BF5-28BE-4856-8666-68A6F7950C91}"/>
                </a:ext>
              </a:extLst>
            </p:cNvPr>
            <p:cNvSpPr/>
            <p:nvPr/>
          </p:nvSpPr>
          <p:spPr>
            <a:xfrm>
              <a:off x="375811" y="1678311"/>
              <a:ext cx="3831524" cy="117093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3F3F3F"/>
                </a:buClr>
                <a:buSzPts val="1000"/>
                <a:buFontTx/>
                <a:buNone/>
                <a:tabLst/>
                <a:defRPr/>
              </a:pPr>
              <a:r>
                <a:rPr kumimoji="0" lang="en-US" altLang="zh-TW" sz="2000" b="1"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QM2-2P-344</a:t>
              </a:r>
            </a:p>
            <a:p>
              <a:pPr marL="0" marR="0" lvl="0" indent="0" algn="ctr" defTabSz="914400" rtl="0" eaLnBrk="1" fontAlgn="auto" latinLnBrk="0" hangingPunct="1">
                <a:lnSpc>
                  <a:spcPct val="100000"/>
                </a:lnSpc>
                <a:spcBef>
                  <a:spcPts val="0"/>
                </a:spcBef>
                <a:spcAft>
                  <a:spcPts val="0"/>
                </a:spcAft>
                <a:buClr>
                  <a:srgbClr val="3F3F3F"/>
                </a:buClr>
                <a:buSzPts val="1000"/>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2 x M.2 </a:t>
              </a:r>
              <a:r>
                <a:rPr kumimoji="0" lang="en-US" altLang="zh-TW" sz="1600" b="0" i="0" u="none" strike="noStrike" kern="1200" cap="none" spc="0" normalizeH="0" baseline="0" noProof="0" err="1">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NVMe</a:t>
              </a: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 Gen3</a:t>
              </a:r>
              <a:r>
                <a:rPr kumimoji="0" lang="zh-TW" altLang="en-US" sz="1600" b="0"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 </a:t>
              </a:r>
              <a:endParaRPr kumimoji="0" lang="zh-TW"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grpSp>
      <p:pic>
        <p:nvPicPr>
          <p:cNvPr id="17" name="圖片 16">
            <a:extLst>
              <a:ext uri="{FF2B5EF4-FFF2-40B4-BE49-F238E27FC236}">
                <a16:creationId xmlns:a16="http://schemas.microsoft.com/office/drawing/2014/main" id="{7C05A4E0-30D3-4B6E-9CCE-D2FEF6ECEE0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32785" y="3422089"/>
            <a:ext cx="2848024" cy="2245022"/>
          </a:xfrm>
          <a:prstGeom prst="rect">
            <a:avLst/>
          </a:prstGeom>
          <a:effectLst>
            <a:outerShdw blurRad="50800" dist="38100" dir="5400000" algn="t" rotWithShape="0">
              <a:prstClr val="black">
                <a:alpha val="40000"/>
              </a:prstClr>
            </a:outerShdw>
          </a:effectLst>
        </p:spPr>
      </p:pic>
      <p:pic>
        <p:nvPicPr>
          <p:cNvPr id="20" name="Picture 4">
            <a:extLst>
              <a:ext uri="{FF2B5EF4-FFF2-40B4-BE49-F238E27FC236}">
                <a16:creationId xmlns:a16="http://schemas.microsoft.com/office/drawing/2014/main" id="{BE24305A-DC19-46FC-BCCA-50C144DF58C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435994" y="3439689"/>
            <a:ext cx="3147022" cy="2247792"/>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2" name="群組 21">
            <a:extLst>
              <a:ext uri="{FF2B5EF4-FFF2-40B4-BE49-F238E27FC236}">
                <a16:creationId xmlns:a16="http://schemas.microsoft.com/office/drawing/2014/main" id="{69E94CA6-98F9-43A8-8F35-344BCA51F8CD}"/>
              </a:ext>
            </a:extLst>
          </p:cNvPr>
          <p:cNvGrpSpPr/>
          <p:nvPr/>
        </p:nvGrpSpPr>
        <p:grpSpPr>
          <a:xfrm>
            <a:off x="722547" y="2187696"/>
            <a:ext cx="3122566" cy="1193465"/>
            <a:chOff x="375811" y="1678311"/>
            <a:chExt cx="3831524" cy="1464433"/>
          </a:xfrm>
        </p:grpSpPr>
        <p:sp>
          <p:nvSpPr>
            <p:cNvPr id="23" name="等腰三角形 22">
              <a:extLst>
                <a:ext uri="{FF2B5EF4-FFF2-40B4-BE49-F238E27FC236}">
                  <a16:creationId xmlns:a16="http://schemas.microsoft.com/office/drawing/2014/main" id="{83F1E59E-3DCB-4806-8C3B-77A1517BDF27}"/>
                </a:ext>
              </a:extLst>
            </p:cNvPr>
            <p:cNvSpPr/>
            <p:nvPr/>
          </p:nvSpPr>
          <p:spPr>
            <a:xfrm rot="10800000">
              <a:off x="994046" y="2758585"/>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24" name="矩形: 圓角 55">
              <a:extLst>
                <a:ext uri="{FF2B5EF4-FFF2-40B4-BE49-F238E27FC236}">
                  <a16:creationId xmlns:a16="http://schemas.microsoft.com/office/drawing/2014/main" id="{798B0FBD-52F6-4879-AB82-09D3511DA9BD}"/>
                </a:ext>
              </a:extLst>
            </p:cNvPr>
            <p:cNvSpPr/>
            <p:nvPr/>
          </p:nvSpPr>
          <p:spPr>
            <a:xfrm>
              <a:off x="375811" y="1678311"/>
              <a:ext cx="3831524" cy="117093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3F3F3F"/>
                </a:buClr>
                <a:buSzPts val="1000"/>
                <a:buFontTx/>
                <a:buNone/>
                <a:tabLst/>
                <a:defRPr/>
              </a:pPr>
              <a:r>
                <a:rPr kumimoji="0" lang="en-US" altLang="zh-TW" sz="2000" b="1"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QM2-2S-220A</a:t>
              </a:r>
            </a:p>
            <a:p>
              <a:pPr marL="0" marR="0" lvl="0" indent="0" algn="ctr" defTabSz="914400" rtl="0" eaLnBrk="1" fontAlgn="auto" latinLnBrk="0" hangingPunct="1">
                <a:lnSpc>
                  <a:spcPct val="100000"/>
                </a:lnSpc>
                <a:spcBef>
                  <a:spcPts val="0"/>
                </a:spcBef>
                <a:spcAft>
                  <a:spcPts val="0"/>
                </a:spcAft>
                <a:buClr>
                  <a:srgbClr val="3F3F3F"/>
                </a:buClr>
                <a:buSzPts val="1000"/>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2 x M.2 SATA 6Gb/s </a:t>
              </a:r>
              <a:endParaRPr kumimoji="0" lang="zh-TW"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grpSp>
      <p:sp>
        <p:nvSpPr>
          <p:cNvPr id="19" name="矩形: 圓角 8">
            <a:extLst>
              <a:ext uri="{FF2B5EF4-FFF2-40B4-BE49-F238E27FC236}">
                <a16:creationId xmlns:a16="http://schemas.microsoft.com/office/drawing/2014/main" id="{342FBE81-A7F6-4609-ACEE-3913D3BF953E}"/>
              </a:ext>
            </a:extLst>
          </p:cNvPr>
          <p:cNvSpPr/>
          <p:nvPr/>
        </p:nvSpPr>
        <p:spPr>
          <a:xfrm>
            <a:off x="8091435" y="2524809"/>
            <a:ext cx="3430159" cy="33335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28" name="群組 27">
            <a:extLst>
              <a:ext uri="{FF2B5EF4-FFF2-40B4-BE49-F238E27FC236}">
                <a16:creationId xmlns:a16="http://schemas.microsoft.com/office/drawing/2014/main" id="{9613FADB-3737-464A-BFCC-7F32156C47F5}"/>
              </a:ext>
            </a:extLst>
          </p:cNvPr>
          <p:cNvGrpSpPr/>
          <p:nvPr/>
        </p:nvGrpSpPr>
        <p:grpSpPr>
          <a:xfrm>
            <a:off x="8245230" y="2230098"/>
            <a:ext cx="3122567" cy="1193465"/>
            <a:chOff x="375810" y="1678311"/>
            <a:chExt cx="3831525" cy="1464433"/>
          </a:xfrm>
        </p:grpSpPr>
        <p:sp>
          <p:nvSpPr>
            <p:cNvPr id="29" name="等腰三角形 28">
              <a:extLst>
                <a:ext uri="{FF2B5EF4-FFF2-40B4-BE49-F238E27FC236}">
                  <a16:creationId xmlns:a16="http://schemas.microsoft.com/office/drawing/2014/main" id="{DEE95E6D-7DE7-42CE-8B3A-BFFBB0E305B5}"/>
                </a:ext>
              </a:extLst>
            </p:cNvPr>
            <p:cNvSpPr/>
            <p:nvPr/>
          </p:nvSpPr>
          <p:spPr>
            <a:xfrm rot="10800000">
              <a:off x="982655" y="2758585"/>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30" name="矩形: 圓角 55">
              <a:extLst>
                <a:ext uri="{FF2B5EF4-FFF2-40B4-BE49-F238E27FC236}">
                  <a16:creationId xmlns:a16="http://schemas.microsoft.com/office/drawing/2014/main" id="{DAEF0FD7-1B0B-46D0-BF8E-30B11BC3525B}"/>
                </a:ext>
              </a:extLst>
            </p:cNvPr>
            <p:cNvSpPr/>
            <p:nvPr/>
          </p:nvSpPr>
          <p:spPr>
            <a:xfrm>
              <a:off x="375810" y="1678311"/>
              <a:ext cx="3831525" cy="117093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3F3F3F"/>
                </a:buClr>
                <a:buSzPts val="1000"/>
                <a:buFontTx/>
                <a:buNone/>
                <a:tabLst/>
                <a:defRPr/>
              </a:pPr>
              <a:r>
                <a:rPr kumimoji="0" lang="en-US" altLang="zh-TW" sz="2000" b="1" i="0" u="none" strike="noStrike" kern="1200" cap="none" spc="0" normalizeH="0" baseline="0" noProof="0">
                  <a:ln>
                    <a:noFill/>
                  </a:ln>
                  <a:solidFill>
                    <a:schemeClr val="bg1"/>
                  </a:solidFill>
                  <a:effectLst/>
                  <a:uLnTx/>
                  <a:uFillTx/>
                  <a:latin typeface="Arial"/>
                  <a:ea typeface="微軟正黑體"/>
                  <a:cs typeface="Arial"/>
                  <a:sym typeface="Arial" panose="020B0604020202020204" pitchFamily="34" charset="0"/>
                </a:rPr>
                <a:t>QM2-2P10G1TB</a:t>
              </a:r>
              <a:endParaRPr lang="en-US" altLang="zh-TW" sz="2000" b="1" i="0" u="none" strike="noStrike" kern="1200" cap="none" spc="0" normalizeH="0" baseline="0" noProof="0">
                <a:ln>
                  <a:noFill/>
                </a:ln>
                <a:solidFill>
                  <a:schemeClr val="bg1"/>
                </a:solidFill>
                <a:effectLst/>
                <a:uLnTx/>
                <a:uFillTx/>
                <a:latin typeface="Arial"/>
                <a:ea typeface="微軟正黑體"/>
                <a:cs typeface="Arial"/>
              </a:endParaRPr>
            </a:p>
            <a:p>
              <a:pPr lvl="0" algn="ctr">
                <a:buClr>
                  <a:srgbClr val="3F3F3F"/>
                </a:buClr>
                <a:buSzPts val="1000"/>
                <a:defRPr/>
              </a:pPr>
              <a:r>
                <a:rPr kumimoji="0" lang="en-US" altLang="zh-TW" sz="1600" b="0" i="0" u="none" strike="noStrike" kern="1200" cap="none" spc="0" normalizeH="0" baseline="0" noProof="0">
                  <a:ln>
                    <a:noFill/>
                  </a:ln>
                  <a:solidFill>
                    <a:schemeClr val="bg1"/>
                  </a:solidFill>
                  <a:effectLst/>
                  <a:uLnTx/>
                  <a:uFillTx/>
                  <a:latin typeface="Arial"/>
                  <a:ea typeface="微軟正黑體"/>
                  <a:cs typeface="Arial"/>
                  <a:sym typeface="Arial" panose="020B0604020202020204" pitchFamily="34" charset="0"/>
                </a:rPr>
                <a:t>2 x M.2 </a:t>
              </a:r>
              <a:r>
                <a:rPr kumimoji="0" lang="en-US" altLang="zh-TW" sz="1600" b="0" i="0" u="none" strike="noStrike" kern="1200" cap="none" spc="0" normalizeH="0" baseline="0" noProof="0" err="1">
                  <a:ln>
                    <a:noFill/>
                  </a:ln>
                  <a:solidFill>
                    <a:schemeClr val="bg1"/>
                  </a:solidFill>
                  <a:effectLst/>
                  <a:uLnTx/>
                  <a:uFillTx/>
                  <a:latin typeface="Arial"/>
                  <a:ea typeface="微軟正黑體"/>
                  <a:cs typeface="Arial"/>
                  <a:sym typeface="Arial" panose="020B0604020202020204" pitchFamily="34" charset="0"/>
                </a:rPr>
                <a:t>NVMe</a:t>
              </a:r>
              <a:r>
                <a:rPr kumimoji="0" lang="en-US" altLang="zh-TW" sz="1600" b="0" i="0" u="none" strike="noStrike" kern="1200" cap="none" spc="0" normalizeH="0" baseline="0" noProof="0">
                  <a:ln>
                    <a:noFill/>
                  </a:ln>
                  <a:solidFill>
                    <a:schemeClr val="bg1"/>
                  </a:solidFill>
                  <a:effectLst/>
                  <a:uLnTx/>
                  <a:uFillTx/>
                  <a:latin typeface="Arial"/>
                  <a:ea typeface="微軟正黑體"/>
                  <a:cs typeface="Arial"/>
                  <a:sym typeface="Arial" panose="020B0604020202020204" pitchFamily="34" charset="0"/>
                </a:rPr>
                <a:t> Gen3</a:t>
              </a:r>
              <a:endParaRPr lang="en-US" altLang="zh-TW" sz="1600">
                <a:solidFill>
                  <a:schemeClr val="bg1"/>
                </a:solidFill>
                <a:latin typeface="Arial"/>
                <a:ea typeface="微軟正黑體"/>
                <a:cs typeface="Arial"/>
              </a:endParaRPr>
            </a:p>
            <a:p>
              <a:pPr algn="ctr">
                <a:buClr>
                  <a:srgbClr val="3F3F3F"/>
                </a:buClr>
                <a:buSzPts val="1000"/>
                <a:defRPr/>
              </a:pPr>
              <a:r>
                <a:rPr lang="en-US" altLang="zh-TW" sz="1600">
                  <a:solidFill>
                    <a:schemeClr val="bg1"/>
                  </a:solidFill>
                  <a:latin typeface="Arial"/>
                  <a:ea typeface="微軟正黑體"/>
                  <a:cs typeface="Arial"/>
                  <a:sym typeface="Arial" panose="020B0604020202020204" pitchFamily="34" charset="0"/>
                </a:rPr>
                <a:t>1</a:t>
              </a:r>
              <a:r>
                <a:rPr kumimoji="0" lang="en-US" altLang="zh-TW" sz="1600" b="0" i="0" u="none" strike="noStrike" kern="1200" cap="none" spc="0" normalizeH="0" baseline="0" noProof="0">
                  <a:ln>
                    <a:noFill/>
                  </a:ln>
                  <a:solidFill>
                    <a:schemeClr val="bg1"/>
                  </a:solidFill>
                  <a:effectLst/>
                  <a:uLnTx/>
                  <a:uFillTx/>
                  <a:latin typeface="Arial"/>
                  <a:ea typeface="微軟正黑體"/>
                  <a:cs typeface="Arial"/>
                  <a:sym typeface="Arial" panose="020B0604020202020204" pitchFamily="34" charset="0"/>
                </a:rPr>
                <a:t> x </a:t>
              </a:r>
              <a:r>
                <a:rPr lang="en-US" altLang="zh-TW" sz="1600">
                  <a:solidFill>
                    <a:schemeClr val="bg1"/>
                  </a:solidFill>
                  <a:latin typeface="Arial"/>
                  <a:ea typeface="微軟正黑體"/>
                  <a:cs typeface="Arial"/>
                  <a:sym typeface="Arial" panose="020B0604020202020204" pitchFamily="34" charset="0"/>
                </a:rPr>
                <a:t>10G/2.5G</a:t>
              </a:r>
              <a:r>
                <a:rPr kumimoji="0" lang="en-US" altLang="zh-TW" sz="1600" b="0" i="0" u="none" strike="noStrike" kern="1200" cap="none" spc="0" normalizeH="0" baseline="0" noProof="0">
                  <a:ln>
                    <a:noFill/>
                  </a:ln>
                  <a:solidFill>
                    <a:schemeClr val="bg1"/>
                  </a:solidFill>
                  <a:effectLst/>
                  <a:uLnTx/>
                  <a:uFillTx/>
                  <a:latin typeface="Arial"/>
                  <a:ea typeface="微軟正黑體"/>
                  <a:cs typeface="Arial"/>
                  <a:sym typeface="Arial" panose="020B0604020202020204" pitchFamily="34" charset="0"/>
                </a:rPr>
                <a:t>/1G/100M</a:t>
              </a:r>
              <a:r>
                <a:rPr kumimoji="0" lang="zh-TW" altLang="en-US" sz="1600" b="0" i="0" u="none" strike="noStrike" kern="1200" cap="none" spc="0" normalizeH="0" baseline="0" noProof="0">
                  <a:ln>
                    <a:noFill/>
                  </a:ln>
                  <a:solidFill>
                    <a:schemeClr val="bg1"/>
                  </a:solidFill>
                  <a:effectLst/>
                  <a:uLnTx/>
                  <a:uFillTx/>
                  <a:latin typeface="Arial"/>
                  <a:ea typeface="微軟正黑體"/>
                  <a:cs typeface="Arial"/>
                  <a:sym typeface="Arial" panose="020B0604020202020204" pitchFamily="34" charset="0"/>
                </a:rPr>
                <a:t> </a:t>
              </a:r>
              <a:endParaRPr lang="zh-TW" altLang="zh-TW" sz="1600" b="0" i="0" u="none" strike="noStrike" kern="1200" cap="none" spc="0" normalizeH="0" baseline="0" noProof="0">
                <a:ln>
                  <a:noFill/>
                </a:ln>
                <a:solidFill>
                  <a:schemeClr val="bg1"/>
                </a:solidFill>
                <a:effectLst/>
                <a:uLnTx/>
                <a:uFillTx/>
                <a:latin typeface="Arial"/>
                <a:ea typeface="微軟正黑體"/>
                <a:cs typeface="Arial"/>
              </a:endParaRPr>
            </a:p>
          </p:txBody>
        </p:sp>
      </p:grpSp>
      <p:pic>
        <p:nvPicPr>
          <p:cNvPr id="3" name="圖片 3">
            <a:extLst>
              <a:ext uri="{FF2B5EF4-FFF2-40B4-BE49-F238E27FC236}">
                <a16:creationId xmlns:a16="http://schemas.microsoft.com/office/drawing/2014/main" id="{2690954C-2033-4198-8EA6-BF65D6EADD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98172" y="3429000"/>
            <a:ext cx="3290886" cy="2354851"/>
          </a:xfrm>
          <a:prstGeom prst="rect">
            <a:avLst/>
          </a:prstGeom>
        </p:spPr>
      </p:pic>
    </p:spTree>
    <p:extLst>
      <p:ext uri="{BB962C8B-B14F-4D97-AF65-F5344CB8AC3E}">
        <p14:creationId xmlns:p14="http://schemas.microsoft.com/office/powerpoint/2010/main" val="1521348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9BA20E20-81BD-45BC-A34D-4A0B99F6F687}"/>
              </a:ext>
            </a:extLst>
          </p:cNvPr>
          <p:cNvGrpSpPr/>
          <p:nvPr/>
        </p:nvGrpSpPr>
        <p:grpSpPr>
          <a:xfrm>
            <a:off x="985530" y="1760464"/>
            <a:ext cx="10350997" cy="4875033"/>
            <a:chOff x="985530" y="1760464"/>
            <a:chExt cx="10350997" cy="4875033"/>
          </a:xfrm>
        </p:grpSpPr>
        <p:sp>
          <p:nvSpPr>
            <p:cNvPr id="21" name="矩形: 圓角 8">
              <a:extLst>
                <a:ext uri="{FF2B5EF4-FFF2-40B4-BE49-F238E27FC236}">
                  <a16:creationId xmlns:a16="http://schemas.microsoft.com/office/drawing/2014/main" id="{F5B6AC60-921D-4E8E-93A2-251488856D36}"/>
                </a:ext>
              </a:extLst>
            </p:cNvPr>
            <p:cNvSpPr/>
            <p:nvPr/>
          </p:nvSpPr>
          <p:spPr>
            <a:xfrm>
              <a:off x="985530" y="4394940"/>
              <a:ext cx="10121931" cy="2037716"/>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24" name="矩形: 圓角 8">
              <a:extLst>
                <a:ext uri="{FF2B5EF4-FFF2-40B4-BE49-F238E27FC236}">
                  <a16:creationId xmlns:a16="http://schemas.microsoft.com/office/drawing/2014/main" id="{60B51AC0-26B6-409F-8084-A0A340859269}"/>
                </a:ext>
              </a:extLst>
            </p:cNvPr>
            <p:cNvSpPr/>
            <p:nvPr/>
          </p:nvSpPr>
          <p:spPr>
            <a:xfrm>
              <a:off x="5549602" y="1943978"/>
              <a:ext cx="5557859" cy="1994444"/>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36" name="矩形: 圓角 8">
              <a:extLst>
                <a:ext uri="{FF2B5EF4-FFF2-40B4-BE49-F238E27FC236}">
                  <a16:creationId xmlns:a16="http://schemas.microsoft.com/office/drawing/2014/main" id="{E0589C2E-44F1-4011-A021-A0AA3653C2E9}"/>
                </a:ext>
              </a:extLst>
            </p:cNvPr>
            <p:cNvSpPr/>
            <p:nvPr/>
          </p:nvSpPr>
          <p:spPr>
            <a:xfrm>
              <a:off x="985530" y="1943978"/>
              <a:ext cx="4181964" cy="1994444"/>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pic>
          <p:nvPicPr>
            <p:cNvPr id="37" name="Picture 6">
              <a:extLst>
                <a:ext uri="{FF2B5EF4-FFF2-40B4-BE49-F238E27FC236}">
                  <a16:creationId xmlns:a16="http://schemas.microsoft.com/office/drawing/2014/main" id="{C91144E6-8A97-447E-8572-81922E8CE1C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539" y="2883583"/>
              <a:ext cx="3897468" cy="989638"/>
            </a:xfrm>
            <a:prstGeom prst="rect">
              <a:avLst/>
            </a:prstGeom>
          </p:spPr>
        </p:pic>
        <p:pic>
          <p:nvPicPr>
            <p:cNvPr id="38" name="圖片 37">
              <a:extLst>
                <a:ext uri="{FF2B5EF4-FFF2-40B4-BE49-F238E27FC236}">
                  <a16:creationId xmlns:a16="http://schemas.microsoft.com/office/drawing/2014/main" id="{C83AE8BD-BD80-49D0-9CC0-71178F9001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60460" y="2263179"/>
              <a:ext cx="2576067" cy="1610042"/>
            </a:xfrm>
            <a:prstGeom prst="rect">
              <a:avLst/>
            </a:prstGeom>
          </p:spPr>
        </p:pic>
        <p:pic>
          <p:nvPicPr>
            <p:cNvPr id="39" name="圖片 38">
              <a:extLst>
                <a:ext uri="{FF2B5EF4-FFF2-40B4-BE49-F238E27FC236}">
                  <a16:creationId xmlns:a16="http://schemas.microsoft.com/office/drawing/2014/main" id="{634601D1-1A2D-4FF7-BB20-4077661F91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26451" y="5622209"/>
              <a:ext cx="2226579" cy="524865"/>
            </a:xfrm>
            <a:prstGeom prst="rect">
              <a:avLst/>
            </a:prstGeom>
          </p:spPr>
        </p:pic>
        <p:pic>
          <p:nvPicPr>
            <p:cNvPr id="40" name="圖片 39">
              <a:extLst>
                <a:ext uri="{FF2B5EF4-FFF2-40B4-BE49-F238E27FC236}">
                  <a16:creationId xmlns:a16="http://schemas.microsoft.com/office/drawing/2014/main" id="{7D9C9D6F-9E24-42AA-8CCF-043658F4FF4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13705" y="5562286"/>
              <a:ext cx="1814021" cy="524865"/>
            </a:xfrm>
            <a:prstGeom prst="rect">
              <a:avLst/>
            </a:prstGeom>
          </p:spPr>
        </p:pic>
        <p:pic>
          <p:nvPicPr>
            <p:cNvPr id="41" name="圖片 40">
              <a:extLst>
                <a:ext uri="{FF2B5EF4-FFF2-40B4-BE49-F238E27FC236}">
                  <a16:creationId xmlns:a16="http://schemas.microsoft.com/office/drawing/2014/main" id="{E415E7ED-AC34-43A3-918A-47BCCA75EB69}"/>
                </a:ext>
              </a:extLst>
            </p:cNvPr>
            <p:cNvPicPr>
              <a:picLocks noChangeAspect="1"/>
            </p:cNvPicPr>
            <p:nvPr/>
          </p:nvPicPr>
          <p:blipFill>
            <a:blip r:embed="rId6"/>
            <a:stretch>
              <a:fillRect/>
            </a:stretch>
          </p:blipFill>
          <p:spPr>
            <a:xfrm>
              <a:off x="6149779" y="4705796"/>
              <a:ext cx="2226579" cy="1929701"/>
            </a:xfrm>
            <a:prstGeom prst="rect">
              <a:avLst/>
            </a:prstGeom>
          </p:spPr>
        </p:pic>
        <p:pic>
          <p:nvPicPr>
            <p:cNvPr id="42" name="圖片 41">
              <a:extLst>
                <a:ext uri="{FF2B5EF4-FFF2-40B4-BE49-F238E27FC236}">
                  <a16:creationId xmlns:a16="http://schemas.microsoft.com/office/drawing/2014/main" id="{C9D87821-D74D-47A4-B6C5-9F92BEAE7BA1}"/>
                </a:ext>
              </a:extLst>
            </p:cNvPr>
            <p:cNvPicPr>
              <a:picLocks noChangeAspect="1"/>
            </p:cNvPicPr>
            <p:nvPr/>
          </p:nvPicPr>
          <p:blipFill>
            <a:blip r:embed="rId7"/>
            <a:stretch>
              <a:fillRect/>
            </a:stretch>
          </p:blipFill>
          <p:spPr>
            <a:xfrm>
              <a:off x="8704724" y="4553278"/>
              <a:ext cx="2226579" cy="1929701"/>
            </a:xfrm>
            <a:prstGeom prst="rect">
              <a:avLst/>
            </a:prstGeom>
          </p:spPr>
        </p:pic>
        <p:pic>
          <p:nvPicPr>
            <p:cNvPr id="43" name="圖片 42">
              <a:extLst>
                <a:ext uri="{FF2B5EF4-FFF2-40B4-BE49-F238E27FC236}">
                  <a16:creationId xmlns:a16="http://schemas.microsoft.com/office/drawing/2014/main" id="{E85BBB1F-E09B-4B89-9ECF-54AB9E906E4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7022"/>
            <a:stretch/>
          </p:blipFill>
          <p:spPr>
            <a:xfrm>
              <a:off x="2137881" y="5214325"/>
              <a:ext cx="354374" cy="456322"/>
            </a:xfrm>
            <a:prstGeom prst="rect">
              <a:avLst/>
            </a:prstGeom>
          </p:spPr>
        </p:pic>
        <p:pic>
          <p:nvPicPr>
            <p:cNvPr id="44" name="圖片 43">
              <a:extLst>
                <a:ext uri="{FF2B5EF4-FFF2-40B4-BE49-F238E27FC236}">
                  <a16:creationId xmlns:a16="http://schemas.microsoft.com/office/drawing/2014/main" id="{C99149F6-BD76-44FB-AA26-EF88D76CE70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7022"/>
            <a:stretch/>
          </p:blipFill>
          <p:spPr>
            <a:xfrm>
              <a:off x="4696349" y="5105964"/>
              <a:ext cx="354374" cy="456322"/>
            </a:xfrm>
            <a:prstGeom prst="rect">
              <a:avLst/>
            </a:prstGeom>
          </p:spPr>
        </p:pic>
        <p:sp>
          <p:nvSpPr>
            <p:cNvPr id="45" name="矩形 44">
              <a:extLst>
                <a:ext uri="{FF2B5EF4-FFF2-40B4-BE49-F238E27FC236}">
                  <a16:creationId xmlns:a16="http://schemas.microsoft.com/office/drawing/2014/main" id="{2B1DD836-61CD-40BB-9D1F-249C8C39FAE2}"/>
                </a:ext>
              </a:extLst>
            </p:cNvPr>
            <p:cNvSpPr/>
            <p:nvPr/>
          </p:nvSpPr>
          <p:spPr>
            <a:xfrm>
              <a:off x="1733871" y="6078531"/>
              <a:ext cx="1015821" cy="290463"/>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rPr>
                <a:t>TR-004U</a:t>
              </a:r>
              <a:endParaRPr lang="zh-TW"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46" name="矩形 45">
              <a:extLst>
                <a:ext uri="{FF2B5EF4-FFF2-40B4-BE49-F238E27FC236}">
                  <a16:creationId xmlns:a16="http://schemas.microsoft.com/office/drawing/2014/main" id="{E4D5D7D5-07DC-48DF-9EAC-137BEB744853}"/>
                </a:ext>
              </a:extLst>
            </p:cNvPr>
            <p:cNvSpPr/>
            <p:nvPr/>
          </p:nvSpPr>
          <p:spPr>
            <a:xfrm>
              <a:off x="4067018" y="6087151"/>
              <a:ext cx="1414922" cy="290463"/>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rPr>
                <a:t>TL-R1200C-RP</a:t>
              </a:r>
              <a:endParaRPr lang="zh-TW"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47" name="矩形 46">
              <a:extLst>
                <a:ext uri="{FF2B5EF4-FFF2-40B4-BE49-F238E27FC236}">
                  <a16:creationId xmlns:a16="http://schemas.microsoft.com/office/drawing/2014/main" id="{960CF451-EE26-41C2-B808-E0EA64C716FB}"/>
                </a:ext>
              </a:extLst>
            </p:cNvPr>
            <p:cNvSpPr/>
            <p:nvPr/>
          </p:nvSpPr>
          <p:spPr>
            <a:xfrm>
              <a:off x="6480216" y="6105464"/>
              <a:ext cx="1414922" cy="290463"/>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rPr>
                <a:t>TL-R400S</a:t>
              </a:r>
              <a:endParaRPr lang="zh-TW"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48" name="矩形 47">
              <a:extLst>
                <a:ext uri="{FF2B5EF4-FFF2-40B4-BE49-F238E27FC236}">
                  <a16:creationId xmlns:a16="http://schemas.microsoft.com/office/drawing/2014/main" id="{AC104D40-C7EA-4221-99BE-368BA481BA98}"/>
                </a:ext>
              </a:extLst>
            </p:cNvPr>
            <p:cNvSpPr/>
            <p:nvPr/>
          </p:nvSpPr>
          <p:spPr>
            <a:xfrm>
              <a:off x="9044196" y="6111270"/>
              <a:ext cx="1414922" cy="290463"/>
            </a:xfrm>
            <a:prstGeom prst="rect">
              <a:avLst/>
            </a:prstGeom>
          </p:spPr>
          <p:txBody>
            <a:bodyPr wrap="square">
              <a:spAutoFit/>
            </a:bodyPr>
            <a:lstStyle/>
            <a:p>
              <a:pPr algn="ctr">
                <a:buClr>
                  <a:srgbClr val="3F3F3F"/>
                </a:buClr>
                <a:buSzPts val="1000"/>
              </a:pPr>
              <a:r>
                <a:rPr lang="en-US"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rPr>
                <a:t>TL-R1200S-RP</a:t>
              </a:r>
              <a:endParaRPr lang="zh-TW" altLang="zh-TW" sz="1400">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grpSp>
          <p:nvGrpSpPr>
            <p:cNvPr id="49" name="群組 48">
              <a:extLst>
                <a:ext uri="{FF2B5EF4-FFF2-40B4-BE49-F238E27FC236}">
                  <a16:creationId xmlns:a16="http://schemas.microsoft.com/office/drawing/2014/main" id="{A2A342AE-DA98-4EA8-B5DE-82A166C25D83}"/>
                </a:ext>
              </a:extLst>
            </p:cNvPr>
            <p:cNvGrpSpPr/>
            <p:nvPr/>
          </p:nvGrpSpPr>
          <p:grpSpPr>
            <a:xfrm>
              <a:off x="1297251" y="1760464"/>
              <a:ext cx="2325258" cy="592434"/>
              <a:chOff x="375812" y="2220988"/>
              <a:chExt cx="3023268" cy="770273"/>
            </a:xfrm>
          </p:grpSpPr>
          <p:sp>
            <p:nvSpPr>
              <p:cNvPr id="50" name="等腰三角形 49">
                <a:extLst>
                  <a:ext uri="{FF2B5EF4-FFF2-40B4-BE49-F238E27FC236}">
                    <a16:creationId xmlns:a16="http://schemas.microsoft.com/office/drawing/2014/main" id="{78F1CAF0-1EC8-4FDD-B142-34E678000137}"/>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51" name="矩形: 圓角 55">
                <a:extLst>
                  <a:ext uri="{FF2B5EF4-FFF2-40B4-BE49-F238E27FC236}">
                    <a16:creationId xmlns:a16="http://schemas.microsoft.com/office/drawing/2014/main" id="{2BB57212-0309-4390-96A0-E173C2B22407}"/>
                  </a:ext>
                </a:extLst>
              </p:cNvPr>
              <p:cNvSpPr/>
              <p:nvPr/>
            </p:nvSpPr>
            <p:spPr>
              <a:xfrm>
                <a:off x="375812" y="2220988"/>
                <a:ext cx="3023268" cy="52399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sz="2000" b="1">
                    <a:solidFill>
                      <a:schemeClr val="bg1"/>
                    </a:solidFill>
                    <a:ea typeface="微軟正黑體" panose="020B0604030504040204" pitchFamily="34" charset="-120"/>
                    <a:cs typeface="Arial"/>
                    <a:sym typeface="Arial" panose="020B0604020202020204" pitchFamily="34" charset="0"/>
                  </a:rPr>
                  <a:t>RAIL-B02</a:t>
                </a:r>
              </a:p>
            </p:txBody>
          </p:sp>
        </p:grpSp>
        <p:grpSp>
          <p:nvGrpSpPr>
            <p:cNvPr id="52" name="群組 51">
              <a:extLst>
                <a:ext uri="{FF2B5EF4-FFF2-40B4-BE49-F238E27FC236}">
                  <a16:creationId xmlns:a16="http://schemas.microsoft.com/office/drawing/2014/main" id="{7CAB5662-E775-467A-986F-A8E78975728E}"/>
                </a:ext>
              </a:extLst>
            </p:cNvPr>
            <p:cNvGrpSpPr/>
            <p:nvPr/>
          </p:nvGrpSpPr>
          <p:grpSpPr>
            <a:xfrm>
              <a:off x="5625949" y="1760464"/>
              <a:ext cx="2325258" cy="592434"/>
              <a:chOff x="375812" y="2220988"/>
              <a:chExt cx="3023268" cy="770273"/>
            </a:xfrm>
          </p:grpSpPr>
          <p:sp>
            <p:nvSpPr>
              <p:cNvPr id="53" name="等腰三角形 52">
                <a:extLst>
                  <a:ext uri="{FF2B5EF4-FFF2-40B4-BE49-F238E27FC236}">
                    <a16:creationId xmlns:a16="http://schemas.microsoft.com/office/drawing/2014/main" id="{46F2FB78-5412-4E87-81B6-8127AA322E38}"/>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54" name="矩形: 圓角 55">
                <a:extLst>
                  <a:ext uri="{FF2B5EF4-FFF2-40B4-BE49-F238E27FC236}">
                    <a16:creationId xmlns:a16="http://schemas.microsoft.com/office/drawing/2014/main" id="{55669090-8611-425E-AFBE-13A722BF1CDC}"/>
                  </a:ext>
                </a:extLst>
              </p:cNvPr>
              <p:cNvSpPr/>
              <p:nvPr/>
            </p:nvSpPr>
            <p:spPr>
              <a:xfrm>
                <a:off x="375812" y="2220988"/>
                <a:ext cx="3023268" cy="52399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sz="2000" b="1">
                    <a:solidFill>
                      <a:schemeClr val="bg1"/>
                    </a:solidFill>
                    <a:ea typeface="微軟正黑體" panose="020B0604030504040204" pitchFamily="34" charset="-120"/>
                    <a:cs typeface="Arial"/>
                    <a:sym typeface="Arial" panose="020B0604020202020204" pitchFamily="34" charset="0"/>
                  </a:rPr>
                  <a:t>QDA-A2AR</a:t>
                </a:r>
              </a:p>
            </p:txBody>
          </p:sp>
        </p:grpSp>
        <p:grpSp>
          <p:nvGrpSpPr>
            <p:cNvPr id="55" name="群組 54">
              <a:extLst>
                <a:ext uri="{FF2B5EF4-FFF2-40B4-BE49-F238E27FC236}">
                  <a16:creationId xmlns:a16="http://schemas.microsoft.com/office/drawing/2014/main" id="{6CB22F57-6335-4DD7-8762-303BFECDC2B0}"/>
                </a:ext>
              </a:extLst>
            </p:cNvPr>
            <p:cNvGrpSpPr/>
            <p:nvPr/>
          </p:nvGrpSpPr>
          <p:grpSpPr>
            <a:xfrm>
              <a:off x="1297250" y="4163684"/>
              <a:ext cx="4252351" cy="592434"/>
              <a:chOff x="375811" y="2220988"/>
              <a:chExt cx="5528847" cy="770273"/>
            </a:xfrm>
          </p:grpSpPr>
          <p:sp>
            <p:nvSpPr>
              <p:cNvPr id="56" name="等腰三角形 55">
                <a:extLst>
                  <a:ext uri="{FF2B5EF4-FFF2-40B4-BE49-F238E27FC236}">
                    <a16:creationId xmlns:a16="http://schemas.microsoft.com/office/drawing/2014/main" id="{B6DD2C08-5FC1-4D3C-8093-797EE76F7BB5}"/>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57" name="矩形: 圓角 55">
                <a:extLst>
                  <a:ext uri="{FF2B5EF4-FFF2-40B4-BE49-F238E27FC236}">
                    <a16:creationId xmlns:a16="http://schemas.microsoft.com/office/drawing/2014/main" id="{5844B9B2-04BC-4F1B-B99E-7F3C4231624B}"/>
                  </a:ext>
                </a:extLst>
              </p:cNvPr>
              <p:cNvSpPr/>
              <p:nvPr/>
            </p:nvSpPr>
            <p:spPr>
              <a:xfrm>
                <a:off x="375811" y="2220988"/>
                <a:ext cx="5528847" cy="572020"/>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3F3F3F"/>
                  </a:buClr>
                  <a:buSzPts val="1000"/>
                  <a:buFontTx/>
                  <a:buNone/>
                  <a:tabLst/>
                  <a:defRPr/>
                </a:pPr>
                <a:r>
                  <a:rPr kumimoji="0" lang="en-US" altLang="zh-CN" sz="2000" b="1"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rPr>
                  <a:t>TR &amp; TL expansion enclosures</a:t>
                </a:r>
                <a:endParaRPr kumimoji="0" lang="en-US" altLang="zh-TW" sz="2000" b="1" i="0" u="none" strike="noStrike" kern="1200" cap="none" spc="0" normalizeH="0" baseline="0" noProof="0">
                  <a:ln>
                    <a:noFill/>
                  </a:ln>
                  <a:solidFill>
                    <a:prstClr val="white"/>
                  </a:solidFill>
                  <a:effectLst/>
                  <a:uLnTx/>
                  <a:uFillTx/>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grpSp>
      </p:grpSp>
      <p:sp>
        <p:nvSpPr>
          <p:cNvPr id="2" name="標題 1">
            <a:extLst>
              <a:ext uri="{FF2B5EF4-FFF2-40B4-BE49-F238E27FC236}">
                <a16:creationId xmlns:a16="http://schemas.microsoft.com/office/drawing/2014/main" id="{9F496D72-88F3-8C40-A71B-C165F07B8898}"/>
              </a:ext>
            </a:extLst>
          </p:cNvPr>
          <p:cNvSpPr>
            <a:spLocks noGrp="1"/>
          </p:cNvSpPr>
          <p:nvPr>
            <p:ph type="title"/>
          </p:nvPr>
        </p:nvSpPr>
        <p:spPr/>
        <p:txBody>
          <a:bodyPr>
            <a:noAutofit/>
          </a:bodyPr>
          <a:lstStyle/>
          <a:p>
            <a:r>
              <a:rPr kumimoji="1" lang="en-US" altLang="zh-TW" sz="3400">
                <a:latin typeface="Arial" panose="020B0604020202020204" pitchFamily="34" charset="0"/>
                <a:cs typeface="Arial" panose="020B0604020202020204" pitchFamily="34" charset="0"/>
              </a:rPr>
              <a:t>Various accessories to mount the NAS, </a:t>
            </a:r>
            <a:br>
              <a:rPr kumimoji="1" lang="en-US" altLang="zh-TW" sz="3400">
                <a:latin typeface="Arial" panose="020B0604020202020204" pitchFamily="34" charset="0"/>
                <a:cs typeface="Arial" panose="020B0604020202020204" pitchFamily="34" charset="0"/>
              </a:rPr>
            </a:br>
            <a:r>
              <a:rPr kumimoji="1" lang="en-US" altLang="zh-TW" sz="3400">
                <a:latin typeface="Arial" panose="020B0604020202020204" pitchFamily="34" charset="0"/>
                <a:cs typeface="Arial" panose="020B0604020202020204" pitchFamily="34" charset="0"/>
              </a:rPr>
              <a:t>protect against SSD failure, </a:t>
            </a:r>
            <a:br>
              <a:rPr kumimoji="1" lang="en-US" altLang="zh-TW" sz="3400">
                <a:latin typeface="Arial" panose="020B0604020202020204" pitchFamily="34" charset="0"/>
                <a:cs typeface="Arial" panose="020B0604020202020204" pitchFamily="34" charset="0"/>
              </a:rPr>
            </a:br>
            <a:r>
              <a:rPr kumimoji="1" lang="en-US" altLang="zh-TW" sz="3400">
                <a:latin typeface="Arial" panose="020B0604020202020204" pitchFamily="34" charset="0"/>
                <a:cs typeface="Arial" panose="020B0604020202020204" pitchFamily="34" charset="0"/>
              </a:rPr>
              <a:t>or increase the NAS storage capacity</a:t>
            </a:r>
            <a:endParaRPr kumimoji="1" lang="zh-TW" altLang="en-US" sz="340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A49856D8-C2C6-A04F-A5CB-DDC72761E455}"/>
              </a:ext>
            </a:extLst>
          </p:cNvPr>
          <p:cNvSpPr/>
          <p:nvPr/>
        </p:nvSpPr>
        <p:spPr>
          <a:xfrm>
            <a:off x="5903173" y="2388741"/>
            <a:ext cx="2719790" cy="1200329"/>
          </a:xfrm>
          <a:prstGeom prst="rect">
            <a:avLst/>
          </a:prstGeom>
        </p:spPr>
        <p:txBody>
          <a:bodyPr wrap="square">
            <a:spAutoFit/>
          </a:bodyPr>
          <a:lstStyle/>
          <a:p>
            <a:pPr>
              <a:buClr>
                <a:srgbClr val="3F3F3F"/>
              </a:buClr>
              <a:buSzPts val="1000"/>
            </a:pPr>
            <a:r>
              <a:rPr lang="en-US" altLang="zh-TW" i="1">
                <a:latin typeface="Arial" panose="020B0604020202020204" pitchFamily="34" charset="0"/>
                <a:ea typeface="微軟正黑體" pitchFamily="34" charset="-120"/>
                <a:cs typeface="Arial" panose="020B0604020202020204" pitchFamily="34" charset="0"/>
                <a:sym typeface="Arial" panose="020B0604020202020204" pitchFamily="34" charset="0"/>
              </a:rPr>
              <a:t>2 x 2.5-inch SATA 6Gb/s </a:t>
            </a:r>
          </a:p>
          <a:p>
            <a:pPr>
              <a:buClr>
                <a:srgbClr val="3F3F3F"/>
              </a:buClr>
              <a:buSzPts val="1000"/>
            </a:pPr>
            <a:r>
              <a:rPr lang="en-US" altLang="zh-TW" i="1">
                <a:latin typeface="Arial" panose="020B0604020202020204" pitchFamily="34" charset="0"/>
                <a:ea typeface="微軟正黑體" pitchFamily="34" charset="-120"/>
                <a:cs typeface="Arial" panose="020B0604020202020204" pitchFamily="34" charset="0"/>
                <a:sym typeface="Arial" panose="020B0604020202020204" pitchFamily="34" charset="0"/>
              </a:rPr>
              <a:t>to</a:t>
            </a:r>
            <a:r>
              <a:rPr lang="en-US" altLang="zh-CN" i="1">
                <a:latin typeface="Arial" panose="020B0604020202020204" pitchFamily="34" charset="0"/>
                <a:ea typeface="微軟正黑體" pitchFamily="34" charset="-120"/>
                <a:cs typeface="Arial" panose="020B0604020202020204" pitchFamily="34" charset="0"/>
                <a:sym typeface="Arial" panose="020B0604020202020204" pitchFamily="34" charset="0"/>
              </a:rPr>
              <a:t> 1 x 3.5-inch </a:t>
            </a:r>
          </a:p>
          <a:p>
            <a:pPr>
              <a:buClr>
                <a:srgbClr val="3F3F3F"/>
              </a:buClr>
              <a:buSzPts val="1000"/>
            </a:pPr>
            <a:r>
              <a:rPr lang="en-US" altLang="zh-CN" i="1">
                <a:latin typeface="Arial" panose="020B0604020202020204" pitchFamily="34" charset="0"/>
                <a:ea typeface="微軟正黑體" pitchFamily="34" charset="-120"/>
                <a:cs typeface="Arial" panose="020B0604020202020204" pitchFamily="34" charset="0"/>
                <a:sym typeface="Arial" panose="020B0604020202020204" pitchFamily="34" charset="0"/>
              </a:rPr>
              <a:t>SATA 6Gb/s hardware </a:t>
            </a:r>
          </a:p>
          <a:p>
            <a:pPr>
              <a:buClr>
                <a:srgbClr val="3F3F3F"/>
              </a:buClr>
              <a:buSzPts val="1000"/>
            </a:pPr>
            <a:r>
              <a:rPr lang="en-US" altLang="zh-CN" i="1">
                <a:latin typeface="Arial" panose="020B0604020202020204" pitchFamily="34" charset="0"/>
                <a:ea typeface="微軟正黑體" pitchFamily="34" charset="-120"/>
                <a:cs typeface="Arial" panose="020B0604020202020204" pitchFamily="34" charset="0"/>
                <a:sym typeface="Arial" panose="020B0604020202020204" pitchFamily="34" charset="0"/>
              </a:rPr>
              <a:t>RAID 0/1 adapter</a:t>
            </a:r>
            <a:endParaRPr lang="zh-TW" altLang="zh-TW" i="1">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22" name="矩形 21">
            <a:extLst>
              <a:ext uri="{FF2B5EF4-FFF2-40B4-BE49-F238E27FC236}">
                <a16:creationId xmlns:a16="http://schemas.microsoft.com/office/drawing/2014/main" id="{30FDF2DC-5540-AF44-B5F2-79775D55D70E}"/>
              </a:ext>
            </a:extLst>
          </p:cNvPr>
          <p:cNvSpPr/>
          <p:nvPr/>
        </p:nvSpPr>
        <p:spPr>
          <a:xfrm>
            <a:off x="1303981" y="2388741"/>
            <a:ext cx="3676734" cy="646331"/>
          </a:xfrm>
          <a:prstGeom prst="rect">
            <a:avLst/>
          </a:prstGeom>
        </p:spPr>
        <p:txBody>
          <a:bodyPr wrap="square">
            <a:spAutoFit/>
          </a:bodyPr>
          <a:lstStyle/>
          <a:p>
            <a:pPr>
              <a:buClr>
                <a:srgbClr val="3F3F3F"/>
              </a:buClr>
              <a:buSzPts val="1000"/>
            </a:pPr>
            <a:r>
              <a:rPr lang="en-US" altLang="zh-TW" i="1">
                <a:latin typeface="Arial" panose="020B0604020202020204" pitchFamily="34" charset="0"/>
                <a:ea typeface="微軟正黑體" pitchFamily="34" charset="-120"/>
                <a:cs typeface="Arial" panose="020B0604020202020204" pitchFamily="34" charset="0"/>
                <a:sym typeface="Arial" panose="020B0604020202020204" pitchFamily="34" charset="0"/>
              </a:rPr>
              <a:t>Optional rail-kit that is compliant with ANSI/EIA-RS-310-D.</a:t>
            </a:r>
            <a:endParaRPr lang="zh-TW" altLang="zh-TW" i="1">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23" name="矩形 22">
            <a:extLst>
              <a:ext uri="{FF2B5EF4-FFF2-40B4-BE49-F238E27FC236}">
                <a16:creationId xmlns:a16="http://schemas.microsoft.com/office/drawing/2014/main" id="{9DDBA0E5-7B98-854E-9BF9-BE17A5064C06}"/>
              </a:ext>
            </a:extLst>
          </p:cNvPr>
          <p:cNvSpPr/>
          <p:nvPr/>
        </p:nvSpPr>
        <p:spPr>
          <a:xfrm>
            <a:off x="1226451" y="4806478"/>
            <a:ext cx="7794865" cy="369332"/>
          </a:xfrm>
          <a:prstGeom prst="rect">
            <a:avLst/>
          </a:prstGeom>
        </p:spPr>
        <p:txBody>
          <a:bodyPr wrap="square">
            <a:spAutoFit/>
          </a:bodyPr>
          <a:lstStyle/>
          <a:p>
            <a:pPr>
              <a:buClr>
                <a:srgbClr val="3F3F3F"/>
              </a:buClr>
              <a:buSzPts val="1000"/>
            </a:pPr>
            <a:r>
              <a:rPr lang="en-US" altLang="zh-TW" i="1">
                <a:latin typeface="Arial" panose="020B0604020202020204" pitchFamily="34" charset="0"/>
                <a:ea typeface="微軟正黑體" pitchFamily="34" charset="-120"/>
                <a:cs typeface="Arial" panose="020B0604020202020204" pitchFamily="34" charset="0"/>
                <a:sym typeface="Arial" panose="020B0604020202020204" pitchFamily="34" charset="0"/>
              </a:rPr>
              <a:t>Flexibly use USB or multi-channel SATA to expand</a:t>
            </a:r>
            <a:r>
              <a:rPr lang="en-US" altLang="zh-CN" i="1">
                <a:latin typeface="Arial" panose="020B0604020202020204" pitchFamily="34" charset="0"/>
                <a:ea typeface="微軟正黑體" pitchFamily="34" charset="-120"/>
                <a:cs typeface="Arial" panose="020B0604020202020204" pitchFamily="34" charset="0"/>
                <a:sym typeface="Arial" panose="020B0604020202020204" pitchFamily="34" charset="0"/>
              </a:rPr>
              <a:t> NAS storage space</a:t>
            </a:r>
            <a:endParaRPr lang="zh-TW" altLang="zh-TW" i="1">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pic>
        <p:nvPicPr>
          <p:cNvPr id="28" name="圖片 27">
            <a:extLst>
              <a:ext uri="{FF2B5EF4-FFF2-40B4-BE49-F238E27FC236}">
                <a16:creationId xmlns:a16="http://schemas.microsoft.com/office/drawing/2014/main" id="{5CD1C3CC-3403-D840-A915-2E15585D1DF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7022"/>
          <a:stretch/>
        </p:blipFill>
        <p:spPr>
          <a:xfrm>
            <a:off x="4255159" y="-729806"/>
            <a:ext cx="375498" cy="483523"/>
          </a:xfrm>
          <a:prstGeom prst="rect">
            <a:avLst/>
          </a:prstGeom>
        </p:spPr>
      </p:pic>
    </p:spTree>
    <p:extLst>
      <p:ext uri="{BB962C8B-B14F-4D97-AF65-F5344CB8AC3E}">
        <p14:creationId xmlns:p14="http://schemas.microsoft.com/office/powerpoint/2010/main" val="1884784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Shape 253">
            <a:extLst>
              <a:ext uri="{FF2B5EF4-FFF2-40B4-BE49-F238E27FC236}">
                <a16:creationId xmlns:a16="http://schemas.microsoft.com/office/drawing/2014/main" id="{E9BC2C16-A6CC-4217-A9F2-F7F7C264CB9A}"/>
              </a:ext>
            </a:extLst>
          </p:cNvPr>
          <p:cNvGraphicFramePr/>
          <p:nvPr>
            <p:extLst>
              <p:ext uri="{D42A27DB-BD31-4B8C-83A1-F6EECF244321}">
                <p14:modId xmlns:p14="http://schemas.microsoft.com/office/powerpoint/2010/main" val="1750395352"/>
              </p:ext>
            </p:extLst>
          </p:nvPr>
        </p:nvGraphicFramePr>
        <p:xfrm>
          <a:off x="7102767" y="2709660"/>
          <a:ext cx="4619151" cy="2287632"/>
        </p:xfrm>
        <a:graphic>
          <a:graphicData uri="http://schemas.openxmlformats.org/drawingml/2006/table">
            <a:tbl>
              <a:tblPr firstRow="1" bandRow="1">
                <a:tableStyleId>{8EC20E35-A176-4012-BC5E-935CFFF8708E}</a:tableStyleId>
              </a:tblPr>
              <a:tblGrid>
                <a:gridCol w="912425">
                  <a:extLst>
                    <a:ext uri="{9D8B030D-6E8A-4147-A177-3AD203B41FA5}">
                      <a16:colId xmlns:a16="http://schemas.microsoft.com/office/drawing/2014/main" val="20000"/>
                    </a:ext>
                  </a:extLst>
                </a:gridCol>
                <a:gridCol w="1026477">
                  <a:extLst>
                    <a:ext uri="{9D8B030D-6E8A-4147-A177-3AD203B41FA5}">
                      <a16:colId xmlns:a16="http://schemas.microsoft.com/office/drawing/2014/main" val="20001"/>
                    </a:ext>
                  </a:extLst>
                </a:gridCol>
                <a:gridCol w="1316858">
                  <a:extLst>
                    <a:ext uri="{9D8B030D-6E8A-4147-A177-3AD203B41FA5}">
                      <a16:colId xmlns:a16="http://schemas.microsoft.com/office/drawing/2014/main" val="20002"/>
                    </a:ext>
                  </a:extLst>
                </a:gridCol>
                <a:gridCol w="1363391">
                  <a:extLst>
                    <a:ext uri="{9D8B030D-6E8A-4147-A177-3AD203B41FA5}">
                      <a16:colId xmlns:a16="http://schemas.microsoft.com/office/drawing/2014/main" val="20003"/>
                    </a:ext>
                  </a:extLst>
                </a:gridCol>
              </a:tblGrid>
              <a:tr h="576252">
                <a:tc>
                  <a:txBody>
                    <a:bodyPr/>
                    <a:lstStyle/>
                    <a:p>
                      <a:pPr marL="0" marR="0" lvl="0" indent="0" algn="l" rtl="0">
                        <a:spcBef>
                          <a:spcPts val="0"/>
                        </a:spcBef>
                        <a:spcAft>
                          <a:spcPts val="0"/>
                        </a:spcAft>
                        <a:buNone/>
                      </a:pPr>
                      <a:endParaRPr sz="1900" b="1">
                        <a:solidFill>
                          <a:schemeClr val="dk1"/>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a:noFill/>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900" b="1">
                          <a:sym typeface="Microsoft JhengHei"/>
                        </a:rPr>
                        <a:t>CAT 5e</a:t>
                      </a:r>
                      <a:endParaRPr sz="1900" b="1">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900" b="1">
                          <a:sym typeface="Microsoft JhengHei"/>
                        </a:rPr>
                        <a:t>CAT 6</a:t>
                      </a:r>
                      <a:endParaRPr sz="1900" b="1">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900" b="1">
                          <a:sym typeface="Microsoft JhengHei"/>
                        </a:rPr>
                        <a:t>CAT 6A</a:t>
                      </a:r>
                      <a:endParaRPr lang="en-US" altLang="zh-TW" sz="1900" b="1">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a:noFill/>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252">
                <a:tc>
                  <a:txBody>
                    <a:bodyPr/>
                    <a:lstStyle/>
                    <a:p>
                      <a:pPr marL="0" marR="0" lvl="0" indent="0" algn="ctr" rtl="0">
                        <a:spcBef>
                          <a:spcPts val="0"/>
                        </a:spcBef>
                        <a:spcAft>
                          <a:spcPts val="0"/>
                        </a:spcAft>
                        <a:buNone/>
                      </a:pPr>
                      <a:r>
                        <a:rPr lang="zh-TW" sz="1900" b="1">
                          <a:sym typeface="Microsoft JhengHei"/>
                        </a:rPr>
                        <a:t>100M</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altLang="zh-TW" sz="1900" b="1">
                          <a:solidFill>
                            <a:schemeClr val="tx1"/>
                          </a:solidFill>
                          <a:sym typeface="Microsoft JhengHei"/>
                        </a:rPr>
                        <a:t>V</a:t>
                      </a:r>
                      <a:endParaRPr sz="1900" b="1">
                        <a:solidFill>
                          <a:schemeClr val="tx1"/>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altLang="zh-TW" sz="1900" b="1">
                          <a:solidFill>
                            <a:schemeClr val="tx1"/>
                          </a:solidFill>
                          <a:sym typeface="Microsoft JhengHei"/>
                        </a:rPr>
                        <a:t>V</a:t>
                      </a:r>
                      <a:endParaRPr sz="1900" b="1">
                        <a:solidFill>
                          <a:schemeClr val="tx1"/>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altLang="zh-TW" sz="1900" b="1">
                          <a:solidFill>
                            <a:schemeClr val="tx1"/>
                          </a:solidFill>
                          <a:sym typeface="Microsoft JhengHei"/>
                        </a:rPr>
                        <a:t>V</a:t>
                      </a:r>
                      <a:endParaRPr sz="1900" b="1">
                        <a:solidFill>
                          <a:schemeClr val="tx1"/>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3296">
                <a:tc>
                  <a:txBody>
                    <a:bodyPr/>
                    <a:lstStyle/>
                    <a:p>
                      <a:pPr marL="0" marR="0" lvl="0" indent="0" algn="ctr" rtl="0">
                        <a:spcBef>
                          <a:spcPts val="0"/>
                        </a:spcBef>
                        <a:spcAft>
                          <a:spcPts val="0"/>
                        </a:spcAft>
                        <a:buNone/>
                      </a:pPr>
                      <a:r>
                        <a:rPr lang="zh-TW" sz="1900" b="1">
                          <a:sym typeface="Microsoft JhengHei"/>
                        </a:rPr>
                        <a:t>1G</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3296">
                <a:tc>
                  <a:txBody>
                    <a:bodyPr/>
                    <a:lstStyle/>
                    <a:p>
                      <a:pPr marL="0" marR="0" lvl="0" indent="0" algn="ctr" rtl="0">
                        <a:spcBef>
                          <a:spcPts val="0"/>
                        </a:spcBef>
                        <a:spcAft>
                          <a:spcPts val="0"/>
                        </a:spcAft>
                        <a:buNone/>
                      </a:pPr>
                      <a:r>
                        <a:rPr lang="zh-TW" sz="1900" b="1">
                          <a:sym typeface="Microsoft JhengHei"/>
                        </a:rPr>
                        <a:t>2.5G</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3296">
                <a:tc>
                  <a:txBody>
                    <a:bodyPr/>
                    <a:lstStyle/>
                    <a:p>
                      <a:pPr marL="0" marR="0" lvl="0" indent="0" algn="ctr" rtl="0">
                        <a:spcBef>
                          <a:spcPts val="0"/>
                        </a:spcBef>
                        <a:spcAft>
                          <a:spcPts val="0"/>
                        </a:spcAft>
                        <a:buNone/>
                      </a:pPr>
                      <a:r>
                        <a:rPr lang="zh-TW" sz="1900" b="1">
                          <a:sym typeface="Microsoft JhengHei"/>
                        </a:rPr>
                        <a:t>5G</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lt1"/>
                        </a:buClr>
                        <a:buSzPts val="1800"/>
                        <a:buFont typeface="Corbel"/>
                        <a:buNone/>
                      </a:pPr>
                      <a:r>
                        <a:rPr lang="en-US" altLang="zh-TW" sz="1900" b="1">
                          <a:sym typeface="Microsoft JhengHei"/>
                        </a:rPr>
                        <a:t>V</a:t>
                      </a:r>
                      <a:endParaRPr sz="1900" b="1">
                        <a:solidFill>
                          <a:schemeClr val="tx1">
                            <a:lumMod val="95000"/>
                            <a:lumOff val="5000"/>
                          </a:schemeClr>
                        </a:solidFill>
                        <a:latin typeface="微軟正黑體" panose="020B0604030504040204" pitchFamily="34" charset="-120"/>
                        <a:ea typeface="微軟正黑體" panose="020B0604030504040204" pitchFamily="34" charset="-120"/>
                        <a:cs typeface="Arial" pitchFamily="34" charset="0"/>
                        <a:sym typeface="Microsoft JhengHei"/>
                      </a:endParaRPr>
                    </a:p>
                  </a:txBody>
                  <a:tcPr marL="88816" marR="88816" marT="44408" marB="44408"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r>
              <a:rPr lang="en-US" altLang="zh-CN" sz="3600">
                <a:latin typeface="Arial" panose="020B0604020202020204" pitchFamily="34" charset="0"/>
                <a:cs typeface="Arial" panose="020B0604020202020204" pitchFamily="34" charset="0"/>
              </a:rPr>
              <a:t>With the same LAN cable, 2.5GbE switch </a:t>
            </a:r>
            <a:br>
              <a:rPr lang="en-US" altLang="zh-CN" sz="3600">
                <a:latin typeface="Arial" panose="020B0604020202020204" pitchFamily="34" charset="0"/>
                <a:cs typeface="Arial" panose="020B0604020202020204" pitchFamily="34" charset="0"/>
              </a:rPr>
            </a:br>
            <a:r>
              <a:rPr lang="en-US" altLang="zh-CN" sz="3600">
                <a:latin typeface="Arial" panose="020B0604020202020204" pitchFamily="34" charset="0"/>
                <a:cs typeface="Arial" panose="020B0604020202020204" pitchFamily="34" charset="0"/>
              </a:rPr>
              <a:t>for multi-device environment</a:t>
            </a:r>
            <a:endParaRPr lang="zh-TW" altLang="en-US" sz="3600">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7102767" y="1880157"/>
            <a:ext cx="5044783" cy="830997"/>
          </a:xfrm>
          <a:prstGeom prst="rect">
            <a:avLst/>
          </a:prstGeom>
          <a:noFill/>
        </p:spPr>
        <p:txBody>
          <a:bodyPr wrap="square" rtlCol="0">
            <a:spAutoFit/>
          </a:bodyPr>
          <a:lstStyle/>
          <a:p>
            <a:r>
              <a:rPr lang="en-US" altLang="zh-TW" sz="2400" b="1">
                <a:latin typeface="Arial" panose="020B0604020202020204" pitchFamily="34" charset="0"/>
                <a:ea typeface="微軟正黑體" panose="020B0604030504040204" pitchFamily="34" charset="-120"/>
                <a:cs typeface="Arial" panose="020B0604020202020204" pitchFamily="34" charset="0"/>
              </a:rPr>
              <a:t>Use the existing wiring infrastructure to support 2.5</a:t>
            </a:r>
            <a:r>
              <a:rPr lang="en" altLang="zh-TW" sz="2400" b="1">
                <a:latin typeface="Arial" panose="020B0604020202020204" pitchFamily="34" charset="0"/>
                <a:ea typeface="微軟正黑體" panose="020B0604030504040204" pitchFamily="34" charset="-120"/>
                <a:cs typeface="Arial" panose="020B0604020202020204" pitchFamily="34" charset="0"/>
              </a:rPr>
              <a:t>GbE</a:t>
            </a:r>
            <a:endParaRPr lang="zh-TW" altLang="en-US" sz="2400" b="1">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圓角 8">
            <a:extLst>
              <a:ext uri="{FF2B5EF4-FFF2-40B4-BE49-F238E27FC236}">
                <a16:creationId xmlns:a16="http://schemas.microsoft.com/office/drawing/2014/main" id="{103F6E61-5498-7E4C-9D4E-8D84CF6B973D}"/>
              </a:ext>
            </a:extLst>
          </p:cNvPr>
          <p:cNvSpPr/>
          <p:nvPr/>
        </p:nvSpPr>
        <p:spPr>
          <a:xfrm>
            <a:off x="360213" y="1737575"/>
            <a:ext cx="6473254" cy="1752025"/>
          </a:xfrm>
          <a:prstGeom prst="roundRect">
            <a:avLst>
              <a:gd name="adj" fmla="val 906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589512" y="4292606"/>
            <a:ext cx="2836739" cy="338554"/>
          </a:xfrm>
          <a:prstGeom prst="rect">
            <a:avLst/>
          </a:prstGeom>
          <a:noFill/>
        </p:spPr>
        <p:txBody>
          <a:bodyPr wrap="none" rtlCol="0">
            <a:spAutoFit/>
          </a:bodyPr>
          <a:lstStyle/>
          <a:p>
            <a:r>
              <a:rPr lang="en-US" altLang="zh-TW" sz="1600" b="1">
                <a:latin typeface="+mj-lt"/>
                <a:ea typeface="微軟正黑體" panose="020B0604030504040204" pitchFamily="34" charset="-120"/>
                <a:cs typeface="Arial" panose="020B0604020202020204" pitchFamily="34" charset="0"/>
              </a:rPr>
              <a:t>QSW-1208-8C (</a:t>
            </a:r>
            <a:r>
              <a:rPr lang="en-US" altLang="zh-CN" sz="1600">
                <a:latin typeface="+mj-lt"/>
                <a:ea typeface="微軟正黑體" panose="020B0604030504040204" pitchFamily="34" charset="-120"/>
                <a:cs typeface="Arial" panose="020B0604020202020204" pitchFamily="34" charset="0"/>
              </a:rPr>
              <a:t>Unmanaged</a:t>
            </a:r>
            <a:r>
              <a:rPr lang="en-US" altLang="zh-TW" sz="1600" b="1">
                <a:latin typeface="+mj-lt"/>
                <a:ea typeface="微軟正黑體" panose="020B0604030504040204" pitchFamily="34" charset="-120"/>
                <a:cs typeface="Arial" panose="020B0604020202020204" pitchFamily="34" charset="0"/>
              </a:rPr>
              <a:t>)</a:t>
            </a:r>
            <a:endParaRPr lang="zh-TW" altLang="en-US" sz="1600">
              <a:latin typeface="+mj-lt"/>
              <a:ea typeface="微軟正黑體" panose="020B0604030504040204" pitchFamily="34" charset="-120"/>
              <a:cs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589512" y="4593518"/>
            <a:ext cx="1537600" cy="523220"/>
          </a:xfrm>
          <a:prstGeom prst="rect">
            <a:avLst/>
          </a:prstGeom>
          <a:noFill/>
        </p:spPr>
        <p:txBody>
          <a:bodyPr wrap="none" rtlCol="0">
            <a:spAutoFit/>
          </a:bodyPr>
          <a:lstStyle/>
          <a:p>
            <a:r>
              <a:rPr lang="en-US" altLang="zh-TW" sz="1400">
                <a:latin typeface="+mj-lt"/>
                <a:ea typeface="微軟正黑體" panose="020B0604030504040204" pitchFamily="34" charset="-120"/>
                <a:cs typeface="Arial" panose="020B0604020202020204" pitchFamily="34" charset="0"/>
              </a:rPr>
              <a:t>8 x 10G/5G/2.5G</a:t>
            </a:r>
          </a:p>
          <a:p>
            <a:r>
              <a:rPr lang="en-US" altLang="zh-TW" sz="1400">
                <a:latin typeface="+mj-lt"/>
                <a:ea typeface="微軟正黑體" panose="020B0604030504040204" pitchFamily="34" charset="-120"/>
                <a:cs typeface="Arial" panose="020B0604020202020204" pitchFamily="34" charset="0"/>
              </a:rPr>
              <a:t>RJ45 Multi-Gig</a:t>
            </a:r>
            <a:endParaRPr lang="zh-TW" altLang="en-US" sz="1400">
              <a:latin typeface="+mj-lt"/>
              <a:ea typeface="微軟正黑體" panose="020B0604030504040204" pitchFamily="34" charset="-120"/>
              <a:cs typeface="Arial" panose="020B0604020202020204" pitchFamily="34" charset="0"/>
            </a:endParaRPr>
          </a:p>
        </p:txBody>
      </p:sp>
      <p:pic>
        <p:nvPicPr>
          <p:cNvPr id="34" name="圖片 33">
            <a:extLst>
              <a:ext uri="{FF2B5EF4-FFF2-40B4-BE49-F238E27FC236}">
                <a16:creationId xmlns:a16="http://schemas.microsoft.com/office/drawing/2014/main" id="{E37C6709-39C4-C947-A622-E52DACD9B7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512" y="5104335"/>
            <a:ext cx="2247728" cy="695998"/>
          </a:xfrm>
          <a:prstGeom prst="rect">
            <a:avLst/>
          </a:prstGeom>
        </p:spPr>
      </p:pic>
      <p:pic>
        <p:nvPicPr>
          <p:cNvPr id="35" name="圖片 34">
            <a:extLst>
              <a:ext uri="{FF2B5EF4-FFF2-40B4-BE49-F238E27FC236}">
                <a16:creationId xmlns:a16="http://schemas.microsoft.com/office/drawing/2014/main" id="{EA6734F7-28E8-9842-8ED4-06B7CD84A9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0326" y="5185436"/>
            <a:ext cx="2215847" cy="533797"/>
          </a:xfrm>
          <a:prstGeom prst="rect">
            <a:avLst/>
          </a:prstGeom>
        </p:spPr>
      </p:pic>
      <p:sp>
        <p:nvSpPr>
          <p:cNvPr id="36" name="文字方塊 35">
            <a:extLst>
              <a:ext uri="{FF2B5EF4-FFF2-40B4-BE49-F238E27FC236}">
                <a16:creationId xmlns:a16="http://schemas.microsoft.com/office/drawing/2014/main" id="{6EF3DEEC-3197-AF44-B300-658795AE0B74}"/>
              </a:ext>
            </a:extLst>
          </p:cNvPr>
          <p:cNvSpPr txBox="1"/>
          <p:nvPr/>
        </p:nvSpPr>
        <p:spPr>
          <a:xfrm>
            <a:off x="589512" y="5729730"/>
            <a:ext cx="2633157" cy="338554"/>
          </a:xfrm>
          <a:prstGeom prst="rect">
            <a:avLst/>
          </a:prstGeom>
          <a:noFill/>
        </p:spPr>
        <p:txBody>
          <a:bodyPr wrap="none" rtlCol="0">
            <a:spAutoFit/>
          </a:bodyPr>
          <a:lstStyle/>
          <a:p>
            <a:r>
              <a:rPr lang="en-US" altLang="zh-TW" sz="1600" b="1">
                <a:latin typeface="+mj-lt"/>
                <a:ea typeface="微軟正黑體" panose="020B0604030504040204" pitchFamily="34" charset="-120"/>
                <a:cs typeface="Arial" panose="020B0604020202020204" pitchFamily="34" charset="0"/>
              </a:rPr>
              <a:t>QSW-M408-4C (</a:t>
            </a:r>
            <a:r>
              <a:rPr lang="en-US" altLang="zh-TW" sz="1600">
                <a:latin typeface="+mj-lt"/>
                <a:ea typeface="微軟正黑體" panose="020B0604030504040204" pitchFamily="34" charset="-120"/>
                <a:cs typeface="Arial" panose="020B0604020202020204" pitchFamily="34" charset="0"/>
              </a:rPr>
              <a:t>Managed)</a:t>
            </a:r>
            <a:endParaRPr lang="zh-TW" altLang="en-US" sz="1600" b="1">
              <a:latin typeface="+mj-lt"/>
              <a:ea typeface="微軟正黑體" panose="020B0604030504040204" pitchFamily="34" charset="-120"/>
              <a:cs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589512" y="5997681"/>
            <a:ext cx="1579278" cy="523220"/>
          </a:xfrm>
          <a:prstGeom prst="rect">
            <a:avLst/>
          </a:prstGeom>
          <a:noFill/>
        </p:spPr>
        <p:txBody>
          <a:bodyPr wrap="none" rtlCol="0">
            <a:spAutoFit/>
          </a:bodyPr>
          <a:lstStyle/>
          <a:p>
            <a:r>
              <a:rPr lang="en-US" altLang="zh-TW" sz="1400">
                <a:latin typeface="Arial" panose="020B0604020202020204" pitchFamily="34" charset="0"/>
                <a:ea typeface="微軟正黑體" panose="020B0604030504040204" pitchFamily="34" charset="-120"/>
                <a:cs typeface="Arial" panose="020B0604020202020204" pitchFamily="34" charset="0"/>
              </a:rPr>
              <a:t>4 x 10G/5G/2.5G</a:t>
            </a:r>
          </a:p>
          <a:p>
            <a:r>
              <a:rPr lang="en-US" altLang="zh-TW" sz="1400">
                <a:latin typeface="Arial" panose="020B0604020202020204" pitchFamily="34" charset="0"/>
                <a:ea typeface="微軟正黑體" panose="020B0604030504040204" pitchFamily="34" charset="-120"/>
                <a:cs typeface="Arial" panose="020B0604020202020204" pitchFamily="34" charset="0"/>
              </a:rPr>
              <a:t>RJ45 Multi-Gig</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3850326" y="5709244"/>
            <a:ext cx="2633157" cy="338554"/>
          </a:xfrm>
          <a:prstGeom prst="rect">
            <a:avLst/>
          </a:prstGeom>
          <a:noFill/>
        </p:spPr>
        <p:txBody>
          <a:bodyPr wrap="none" rtlCol="0" anchor="t">
            <a:spAutoFit/>
          </a:bodyPr>
          <a:lstStyle/>
          <a:p>
            <a:r>
              <a:rPr lang="en-US" altLang="zh-TW" sz="1600" b="1">
                <a:latin typeface="+mj-lt"/>
                <a:ea typeface="微軟正黑體"/>
                <a:cs typeface="Arial" panose="020B0604020202020204" pitchFamily="34" charset="0"/>
              </a:rPr>
              <a:t>QSW-M408-2C (</a:t>
            </a:r>
            <a:r>
              <a:rPr lang="en-US" altLang="zh-TW" sz="1600">
                <a:latin typeface="+mj-lt"/>
                <a:ea typeface="微軟正黑體" panose="020B0604030504040204" pitchFamily="34" charset="-120"/>
                <a:cs typeface="Arial" panose="020B0604020202020204" pitchFamily="34" charset="0"/>
              </a:rPr>
              <a:t>Managed</a:t>
            </a:r>
            <a:r>
              <a:rPr lang="en-US" altLang="zh-TW" sz="1600">
                <a:latin typeface="+mj-lt"/>
                <a:ea typeface="微軟正黑體"/>
                <a:cs typeface="Arial" panose="020B0604020202020204" pitchFamily="34" charset="0"/>
              </a:rPr>
              <a:t>)</a:t>
            </a:r>
            <a:endParaRPr lang="zh-TW" altLang="en-US" sz="1600" b="1">
              <a:latin typeface="+mj-lt"/>
              <a:ea typeface="微軟正黑體"/>
              <a:cs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3850326" y="5964614"/>
            <a:ext cx="1579278" cy="523220"/>
          </a:xfrm>
          <a:prstGeom prst="rect">
            <a:avLst/>
          </a:prstGeom>
          <a:noFill/>
        </p:spPr>
        <p:txBody>
          <a:bodyPr wrap="none" rtlCol="0">
            <a:spAutoFit/>
          </a:bodyPr>
          <a:lstStyle/>
          <a:p>
            <a:r>
              <a:rPr lang="en-US" altLang="zh-TW" sz="1400">
                <a:latin typeface="+mj-lt"/>
                <a:ea typeface="微軟正黑體" panose="020B0604030504040204" pitchFamily="34" charset="-120"/>
                <a:cs typeface="Arial" panose="020B0604020202020204" pitchFamily="34" charset="0"/>
              </a:rPr>
              <a:t>2 x 10G/5G/2.5G</a:t>
            </a:r>
          </a:p>
          <a:p>
            <a:r>
              <a:rPr lang="en-US" altLang="zh-TW" sz="1400">
                <a:latin typeface="+mj-lt"/>
                <a:ea typeface="微軟正黑體" panose="020B0604030504040204" pitchFamily="34" charset="-120"/>
                <a:cs typeface="Arial" panose="020B0604020202020204" pitchFamily="34" charset="0"/>
              </a:rPr>
              <a:t>RJ45 Multi-Gig</a:t>
            </a:r>
            <a:endParaRPr lang="zh-TW" altLang="en-US" sz="1400">
              <a:latin typeface="+mj-lt"/>
              <a:ea typeface="微軟正黑體" panose="020B0604030504040204" pitchFamily="34" charset="-120"/>
              <a:cs typeface="Arial" panose="020B0604020202020204" pitchFamily="34" charset="0"/>
            </a:endParaRPr>
          </a:p>
        </p:txBody>
      </p:sp>
      <p:pic>
        <p:nvPicPr>
          <p:cNvPr id="44" name="圖片 43" descr="一張含有 電子用品, 黑色, 電腦, 時鐘 的圖片&#10;&#10;自動產生的描述">
            <a:extLst>
              <a:ext uri="{FF2B5EF4-FFF2-40B4-BE49-F238E27FC236}">
                <a16:creationId xmlns:a16="http://schemas.microsoft.com/office/drawing/2014/main" id="{DD7DB792-9635-6A45-8892-C923180911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9512" y="3649059"/>
            <a:ext cx="2533414" cy="686696"/>
          </a:xfrm>
          <a:prstGeom prst="rect">
            <a:avLst/>
          </a:prstGeom>
        </p:spPr>
      </p:pic>
      <p:pic>
        <p:nvPicPr>
          <p:cNvPr id="27" name="圖片 26" descr="一張含有 電子用品 的圖片&#10;&#10;自動產生的描述">
            <a:extLst>
              <a:ext uri="{FF2B5EF4-FFF2-40B4-BE49-F238E27FC236}">
                <a16:creationId xmlns:a16="http://schemas.microsoft.com/office/drawing/2014/main" id="{822B8B12-39B2-9049-9F97-258332EC0E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50326" y="3262847"/>
            <a:ext cx="2274636" cy="1421395"/>
          </a:xfrm>
          <a:prstGeom prst="rect">
            <a:avLst/>
          </a:prstGeom>
        </p:spPr>
      </p:pic>
      <p:sp>
        <p:nvSpPr>
          <p:cNvPr id="29" name="矩形: 圓角 4">
            <a:extLst>
              <a:ext uri="{FF2B5EF4-FFF2-40B4-BE49-F238E27FC236}">
                <a16:creationId xmlns:a16="http://schemas.microsoft.com/office/drawing/2014/main" id="{4E9337C5-09F1-45DA-B6D5-DC7573B5DD40}"/>
              </a:ext>
            </a:extLst>
          </p:cNvPr>
          <p:cNvSpPr/>
          <p:nvPr/>
        </p:nvSpPr>
        <p:spPr>
          <a:xfrm>
            <a:off x="3874188" y="2877299"/>
            <a:ext cx="2370789" cy="338553"/>
          </a:xfrm>
          <a:prstGeom prst="roundRect">
            <a:avLst>
              <a:gd name="adj" fmla="val 50000"/>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err="1">
                <a:solidFill>
                  <a:srgbClr val="FFC000"/>
                </a:solidFill>
                <a:latin typeface="+mj-lt"/>
                <a:ea typeface="微軟正黑體" panose="020B0604030504040204" pitchFamily="34" charset="-120"/>
              </a:rPr>
              <a:t>Fanless</a:t>
            </a:r>
            <a:r>
              <a:rPr lang="en-US" altLang="zh-TW" sz="1200" b="1">
                <a:solidFill>
                  <a:srgbClr val="FFC000"/>
                </a:solidFill>
                <a:latin typeface="+mj-lt"/>
                <a:ea typeface="微軟正黑體" panose="020B0604030504040204" pitchFamily="34" charset="-120"/>
              </a:rPr>
              <a:t> &amp;</a:t>
            </a:r>
            <a:r>
              <a:rPr lang="zh-CN" altLang="en-US" sz="1200" b="1">
                <a:solidFill>
                  <a:srgbClr val="FFC000"/>
                </a:solidFill>
                <a:latin typeface="+mj-lt"/>
                <a:ea typeface="微軟正黑體" panose="020B0604030504040204" pitchFamily="34" charset="-120"/>
              </a:rPr>
              <a:t> </a:t>
            </a:r>
            <a:r>
              <a:rPr lang="en-US" altLang="zh-CN" sz="1200" b="1">
                <a:solidFill>
                  <a:schemeClr val="bg1">
                    <a:lumMod val="95000"/>
                  </a:schemeClr>
                </a:solidFill>
                <a:latin typeface="+mj-lt"/>
                <a:ea typeface="微軟正黑體" panose="020B0604030504040204" pitchFamily="34" charset="-120"/>
              </a:rPr>
              <a:t>metal housing</a:t>
            </a:r>
            <a:endParaRPr lang="en-US" altLang="zh-TW" sz="1200" b="1">
              <a:solidFill>
                <a:schemeClr val="bg1">
                  <a:lumMod val="95000"/>
                </a:schemeClr>
              </a:solidFill>
              <a:latin typeface="+mj-lt"/>
              <a:ea typeface="微軟正黑體" panose="020B0604030504040204" pitchFamily="34" charset="-120"/>
            </a:endParaRPr>
          </a:p>
        </p:txBody>
      </p:sp>
      <p:sp>
        <p:nvSpPr>
          <p:cNvPr id="30" name="文字方塊 29">
            <a:extLst>
              <a:ext uri="{FF2B5EF4-FFF2-40B4-BE49-F238E27FC236}">
                <a16:creationId xmlns:a16="http://schemas.microsoft.com/office/drawing/2014/main" id="{B27539D7-D7D0-4D35-AC62-54E3A633D7C3}"/>
              </a:ext>
            </a:extLst>
          </p:cNvPr>
          <p:cNvSpPr txBox="1"/>
          <p:nvPr/>
        </p:nvSpPr>
        <p:spPr>
          <a:xfrm>
            <a:off x="3874188" y="2016021"/>
            <a:ext cx="2802947" cy="338554"/>
          </a:xfrm>
          <a:prstGeom prst="rect">
            <a:avLst/>
          </a:prstGeom>
          <a:noFill/>
        </p:spPr>
        <p:txBody>
          <a:bodyPr wrap="none" rtlCol="0">
            <a:spAutoFit/>
          </a:bodyPr>
          <a:lstStyle/>
          <a:p>
            <a:r>
              <a:rPr lang="en-US" altLang="zh-TW" sz="1600" b="1">
                <a:latin typeface="+mj-lt"/>
                <a:ea typeface="微軟正黑體" panose="020B0604030504040204" pitchFamily="34" charset="-120"/>
              </a:rPr>
              <a:t>QSW-1108-8T (</a:t>
            </a:r>
            <a:r>
              <a:rPr lang="en-US" altLang="zh-TW" sz="1600">
                <a:latin typeface="+mj-lt"/>
                <a:ea typeface="微軟正黑體" panose="020B0604030504040204" pitchFamily="34" charset="-120"/>
              </a:rPr>
              <a:t>Unmanaged)</a:t>
            </a:r>
            <a:endParaRPr lang="zh-TW" altLang="en-US" sz="1600" b="1">
              <a:latin typeface="+mj-lt"/>
              <a:ea typeface="微軟正黑體" panose="020B0604030504040204" pitchFamily="34" charset="-120"/>
            </a:endParaRPr>
          </a:p>
        </p:txBody>
      </p:sp>
      <p:sp>
        <p:nvSpPr>
          <p:cNvPr id="40" name="文字方塊 39">
            <a:extLst>
              <a:ext uri="{FF2B5EF4-FFF2-40B4-BE49-F238E27FC236}">
                <a16:creationId xmlns:a16="http://schemas.microsoft.com/office/drawing/2014/main" id="{AEE6A2E1-67BB-4BEA-A706-7F8182BF41AB}"/>
              </a:ext>
            </a:extLst>
          </p:cNvPr>
          <p:cNvSpPr txBox="1"/>
          <p:nvPr/>
        </p:nvSpPr>
        <p:spPr>
          <a:xfrm>
            <a:off x="3874188" y="2307083"/>
            <a:ext cx="1369286" cy="523220"/>
          </a:xfrm>
          <a:prstGeom prst="rect">
            <a:avLst/>
          </a:prstGeom>
          <a:noFill/>
        </p:spPr>
        <p:txBody>
          <a:bodyPr wrap="none" rtlCol="0">
            <a:spAutoFit/>
          </a:bodyPr>
          <a:lstStyle/>
          <a:p>
            <a:r>
              <a:rPr lang="en-US" altLang="zh-TW" sz="1400">
                <a:latin typeface="+mj-lt"/>
              </a:rPr>
              <a:t>8</a:t>
            </a:r>
            <a:r>
              <a:rPr lang="zh-TW" altLang="en-US" sz="1400">
                <a:latin typeface="+mj-lt"/>
              </a:rPr>
              <a:t> </a:t>
            </a:r>
            <a:r>
              <a:rPr lang="en-US" altLang="zh-TW" sz="1400">
                <a:latin typeface="+mj-lt"/>
              </a:rPr>
              <a:t>x 2.5GbE</a:t>
            </a:r>
            <a:endParaRPr lang="en-US" altLang="zh-TW" sz="1400">
              <a:latin typeface="+mj-lt"/>
              <a:ea typeface="微軟正黑體" panose="020B0604030504040204" pitchFamily="34" charset="-120"/>
            </a:endParaRPr>
          </a:p>
          <a:p>
            <a:r>
              <a:rPr lang="en-US" altLang="zh-TW" sz="1400">
                <a:latin typeface="+mj-lt"/>
                <a:ea typeface="微軟正黑體" panose="020B0604030504040204" pitchFamily="34" charset="-120"/>
              </a:rPr>
              <a:t>RJ45 Multi-Gig</a:t>
            </a:r>
            <a:endParaRPr lang="zh-TW" altLang="en-US" sz="1400">
              <a:latin typeface="+mj-lt"/>
              <a:ea typeface="微軟正黑體" panose="020B0604030504040204" pitchFamily="34" charset="-120"/>
            </a:endParaRPr>
          </a:p>
        </p:txBody>
      </p:sp>
      <p:sp>
        <p:nvSpPr>
          <p:cNvPr id="41" name="文字方塊 40">
            <a:extLst>
              <a:ext uri="{FF2B5EF4-FFF2-40B4-BE49-F238E27FC236}">
                <a16:creationId xmlns:a16="http://schemas.microsoft.com/office/drawing/2014/main" id="{B27539D7-D7D0-4D35-AC62-54E3A633D7C3}"/>
              </a:ext>
            </a:extLst>
          </p:cNvPr>
          <p:cNvSpPr txBox="1"/>
          <p:nvPr/>
        </p:nvSpPr>
        <p:spPr>
          <a:xfrm>
            <a:off x="3850326" y="4272353"/>
            <a:ext cx="2802947" cy="338554"/>
          </a:xfrm>
          <a:prstGeom prst="rect">
            <a:avLst/>
          </a:prstGeom>
          <a:noFill/>
        </p:spPr>
        <p:txBody>
          <a:bodyPr wrap="none" rtlCol="0">
            <a:spAutoFit/>
          </a:bodyPr>
          <a:lstStyle/>
          <a:p>
            <a:r>
              <a:rPr lang="en-US" altLang="zh-TW" sz="1600" b="1">
                <a:latin typeface="+mj-lt"/>
                <a:ea typeface="微軟正黑體" panose="020B0604030504040204" pitchFamily="34" charset="-120"/>
              </a:rPr>
              <a:t>QSW-1105-5T (</a:t>
            </a:r>
            <a:r>
              <a:rPr lang="en-US" altLang="zh-TW" sz="1600">
                <a:latin typeface="+mj-lt"/>
                <a:ea typeface="微軟正黑體" panose="020B0604030504040204" pitchFamily="34" charset="-120"/>
              </a:rPr>
              <a:t>Unmanaged)</a:t>
            </a:r>
            <a:endParaRPr lang="zh-TW" altLang="en-US" sz="1600" b="1">
              <a:latin typeface="+mj-lt"/>
              <a:ea typeface="微軟正黑體" panose="020B0604030504040204" pitchFamily="34" charset="-120"/>
            </a:endParaRPr>
          </a:p>
        </p:txBody>
      </p:sp>
      <p:sp>
        <p:nvSpPr>
          <p:cNvPr id="42" name="文字方塊 41">
            <a:extLst>
              <a:ext uri="{FF2B5EF4-FFF2-40B4-BE49-F238E27FC236}">
                <a16:creationId xmlns:a16="http://schemas.microsoft.com/office/drawing/2014/main" id="{AEE6A2E1-67BB-4BEA-A706-7F8182BF41AB}"/>
              </a:ext>
            </a:extLst>
          </p:cNvPr>
          <p:cNvSpPr txBox="1"/>
          <p:nvPr/>
        </p:nvSpPr>
        <p:spPr>
          <a:xfrm>
            <a:off x="3850326" y="4563415"/>
            <a:ext cx="1369286" cy="523220"/>
          </a:xfrm>
          <a:prstGeom prst="rect">
            <a:avLst/>
          </a:prstGeom>
          <a:noFill/>
        </p:spPr>
        <p:txBody>
          <a:bodyPr wrap="none" rtlCol="0">
            <a:spAutoFit/>
          </a:bodyPr>
          <a:lstStyle/>
          <a:p>
            <a:r>
              <a:rPr lang="en-US" altLang="zh-TW" sz="1400">
                <a:latin typeface="+mj-lt"/>
                <a:ea typeface="微軟正黑體" panose="020B0604030504040204" pitchFamily="34" charset="-120"/>
              </a:rPr>
              <a:t>5 x 2.5G</a:t>
            </a:r>
          </a:p>
          <a:p>
            <a:r>
              <a:rPr lang="en-US" altLang="zh-TW" sz="1400">
                <a:latin typeface="+mj-lt"/>
                <a:ea typeface="微軟正黑體" panose="020B0604030504040204" pitchFamily="34" charset="-120"/>
              </a:rPr>
              <a:t>RJ45 Multi-Gig</a:t>
            </a:r>
            <a:endParaRPr lang="zh-TW" altLang="en-US" sz="1400">
              <a:latin typeface="+mj-lt"/>
              <a:ea typeface="微軟正黑體" panose="020B0604030504040204" pitchFamily="34" charset="-120"/>
            </a:endParaRPr>
          </a:p>
        </p:txBody>
      </p:sp>
      <p:pic>
        <p:nvPicPr>
          <p:cNvPr id="43" name="Picture 2" descr="https://www.qnap.com/i/_attach_file/product/photo/800_500/611_1634811464_611_1632465401_QSW-1108-8T_front.png?v=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8496" y="1632192"/>
            <a:ext cx="3427512" cy="21421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user\Desktop\21_PPT對稿QNAP AQC107 10G網卡\29384737_xxl.png">
            <a:extLst>
              <a:ext uri="{FF2B5EF4-FFF2-40B4-BE49-F238E27FC236}">
                <a16:creationId xmlns:a16="http://schemas.microsoft.com/office/drawing/2014/main" id="{02C96990-576D-4DFE-A5B4-88D44146D0B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863183" y="4700866"/>
            <a:ext cx="2328817" cy="215713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695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8">
            <a:extLst>
              <a:ext uri="{FF2B5EF4-FFF2-40B4-BE49-F238E27FC236}">
                <a16:creationId xmlns:a16="http://schemas.microsoft.com/office/drawing/2014/main" id="{3B1F6356-A5E3-40CF-B23B-B120BF9DFEC2}"/>
              </a:ext>
            </a:extLst>
          </p:cNvPr>
          <p:cNvSpPr/>
          <p:nvPr/>
        </p:nvSpPr>
        <p:spPr>
          <a:xfrm>
            <a:off x="5500550" y="5041997"/>
            <a:ext cx="4966313" cy="1247404"/>
          </a:xfrm>
          <a:prstGeom prst="roundRect">
            <a:avLst>
              <a:gd name="adj" fmla="val 906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7" name="矩形: 圓角 8">
            <a:extLst>
              <a:ext uri="{FF2B5EF4-FFF2-40B4-BE49-F238E27FC236}">
                <a16:creationId xmlns:a16="http://schemas.microsoft.com/office/drawing/2014/main" id="{8DFE28F2-ED62-4965-A231-C007F2B12111}"/>
              </a:ext>
            </a:extLst>
          </p:cNvPr>
          <p:cNvSpPr/>
          <p:nvPr/>
        </p:nvSpPr>
        <p:spPr>
          <a:xfrm>
            <a:off x="489279" y="5066506"/>
            <a:ext cx="4718623" cy="1222894"/>
          </a:xfrm>
          <a:prstGeom prst="roundRect">
            <a:avLst>
              <a:gd name="adj" fmla="val 906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AC97823E-B572-4D62-BFA8-484BDF16098F}"/>
              </a:ext>
            </a:extLst>
          </p:cNvPr>
          <p:cNvSpPr txBox="1"/>
          <p:nvPr/>
        </p:nvSpPr>
        <p:spPr>
          <a:xfrm>
            <a:off x="1356132" y="5993952"/>
            <a:ext cx="806631" cy="276999"/>
          </a:xfrm>
          <a:prstGeom prst="rect">
            <a:avLst/>
          </a:prstGeom>
          <a:noFill/>
        </p:spPr>
        <p:txBody>
          <a:bodyPr wrap="none" rtlCol="0">
            <a:spAutoFit/>
          </a:bodyPr>
          <a:lstStyle/>
          <a:p>
            <a:r>
              <a:rPr kumimoji="1" lang="en-US" altLang="zh-TW" sz="1200"/>
              <a:t>TR-004U</a:t>
            </a:r>
            <a:endParaRPr kumimoji="1" lang="zh-TW" altLang="en-US" sz="1200"/>
          </a:p>
        </p:txBody>
      </p:sp>
      <p:sp>
        <p:nvSpPr>
          <p:cNvPr id="19" name="文字方塊 18">
            <a:extLst>
              <a:ext uri="{FF2B5EF4-FFF2-40B4-BE49-F238E27FC236}">
                <a16:creationId xmlns:a16="http://schemas.microsoft.com/office/drawing/2014/main" id="{1EACEDED-E3EA-47A0-9495-D2B9E2D0803D}"/>
              </a:ext>
            </a:extLst>
          </p:cNvPr>
          <p:cNvSpPr txBox="1"/>
          <p:nvPr/>
        </p:nvSpPr>
        <p:spPr>
          <a:xfrm>
            <a:off x="3020959" y="5993952"/>
            <a:ext cx="1241045" cy="276999"/>
          </a:xfrm>
          <a:prstGeom prst="rect">
            <a:avLst/>
          </a:prstGeom>
          <a:noFill/>
        </p:spPr>
        <p:txBody>
          <a:bodyPr wrap="none" rtlCol="0">
            <a:spAutoFit/>
          </a:bodyPr>
          <a:lstStyle/>
          <a:p>
            <a:r>
              <a:rPr kumimoji="1" lang="en-US" altLang="zh-TW" sz="1200"/>
              <a:t>TL-R1200C-RP</a:t>
            </a:r>
            <a:endParaRPr kumimoji="1" lang="zh-TW" altLang="en-US" sz="1200"/>
          </a:p>
        </p:txBody>
      </p:sp>
      <p:sp>
        <p:nvSpPr>
          <p:cNvPr id="20" name="文字方塊 19">
            <a:extLst>
              <a:ext uri="{FF2B5EF4-FFF2-40B4-BE49-F238E27FC236}">
                <a16:creationId xmlns:a16="http://schemas.microsoft.com/office/drawing/2014/main" id="{2DEEBC9B-2B69-40EF-8702-7A1C57AFE7BC}"/>
              </a:ext>
            </a:extLst>
          </p:cNvPr>
          <p:cNvSpPr txBox="1"/>
          <p:nvPr/>
        </p:nvSpPr>
        <p:spPr>
          <a:xfrm>
            <a:off x="6254538" y="5993952"/>
            <a:ext cx="883575" cy="276999"/>
          </a:xfrm>
          <a:prstGeom prst="rect">
            <a:avLst/>
          </a:prstGeom>
          <a:noFill/>
        </p:spPr>
        <p:txBody>
          <a:bodyPr wrap="none" rtlCol="0">
            <a:spAutoFit/>
          </a:bodyPr>
          <a:lstStyle/>
          <a:p>
            <a:r>
              <a:rPr kumimoji="1" lang="en-US" altLang="zh-TW" sz="1200"/>
              <a:t>TL-R400S</a:t>
            </a:r>
            <a:endParaRPr kumimoji="1" lang="zh-TW" altLang="en-US" sz="1200"/>
          </a:p>
        </p:txBody>
      </p:sp>
      <p:sp>
        <p:nvSpPr>
          <p:cNvPr id="21" name="文字方塊 20">
            <a:extLst>
              <a:ext uri="{FF2B5EF4-FFF2-40B4-BE49-F238E27FC236}">
                <a16:creationId xmlns:a16="http://schemas.microsoft.com/office/drawing/2014/main" id="{6EA7B813-1819-413A-9822-2AE1882FA3B2}"/>
              </a:ext>
            </a:extLst>
          </p:cNvPr>
          <p:cNvSpPr txBox="1"/>
          <p:nvPr/>
        </p:nvSpPr>
        <p:spPr>
          <a:xfrm>
            <a:off x="8508158" y="5993952"/>
            <a:ext cx="1233030" cy="276999"/>
          </a:xfrm>
          <a:prstGeom prst="rect">
            <a:avLst/>
          </a:prstGeom>
          <a:noFill/>
        </p:spPr>
        <p:txBody>
          <a:bodyPr wrap="none" rtlCol="0">
            <a:spAutoFit/>
          </a:bodyPr>
          <a:lstStyle/>
          <a:p>
            <a:r>
              <a:rPr kumimoji="1" lang="en-US" altLang="zh-TW" sz="1200"/>
              <a:t>TL-R1200S-RP</a:t>
            </a:r>
            <a:endParaRPr kumimoji="1" lang="zh-TW" altLang="en-US" sz="1200"/>
          </a:p>
        </p:txBody>
      </p:sp>
      <p:pic>
        <p:nvPicPr>
          <p:cNvPr id="22" name="圖片 21">
            <a:extLst>
              <a:ext uri="{FF2B5EF4-FFF2-40B4-BE49-F238E27FC236}">
                <a16:creationId xmlns:a16="http://schemas.microsoft.com/office/drawing/2014/main" id="{26214339-51B5-405E-BCC1-C1850820BE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95328" y="5378890"/>
            <a:ext cx="2304249" cy="694575"/>
          </a:xfrm>
          <a:prstGeom prst="rect">
            <a:avLst/>
          </a:prstGeom>
        </p:spPr>
      </p:pic>
      <p:pic>
        <p:nvPicPr>
          <p:cNvPr id="23" name="圖片 22">
            <a:extLst>
              <a:ext uri="{FF2B5EF4-FFF2-40B4-BE49-F238E27FC236}">
                <a16:creationId xmlns:a16="http://schemas.microsoft.com/office/drawing/2014/main" id="{D9E71EEB-5B87-4298-8CB9-1E87C624060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6922" y="5653861"/>
            <a:ext cx="2022938" cy="333097"/>
          </a:xfrm>
          <a:prstGeom prst="rect">
            <a:avLst/>
          </a:prstGeom>
        </p:spPr>
      </p:pic>
      <p:pic>
        <p:nvPicPr>
          <p:cNvPr id="24" name="圖片 23">
            <a:extLst>
              <a:ext uri="{FF2B5EF4-FFF2-40B4-BE49-F238E27FC236}">
                <a16:creationId xmlns:a16="http://schemas.microsoft.com/office/drawing/2014/main" id="{D9FBC762-BE1D-42F0-9BA9-018C4BBCB09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87541" y="5167728"/>
            <a:ext cx="2053708" cy="989614"/>
          </a:xfrm>
          <a:prstGeom prst="rect">
            <a:avLst/>
          </a:prstGeom>
        </p:spPr>
      </p:pic>
      <p:pic>
        <p:nvPicPr>
          <p:cNvPr id="25" name="圖片 24">
            <a:extLst>
              <a:ext uri="{FF2B5EF4-FFF2-40B4-BE49-F238E27FC236}">
                <a16:creationId xmlns:a16="http://schemas.microsoft.com/office/drawing/2014/main" id="{82B0477B-F767-44C4-B172-D141532EC518}"/>
              </a:ext>
            </a:extLst>
          </p:cNvPr>
          <p:cNvPicPr>
            <a:picLocks noChangeAspect="1"/>
          </p:cNvPicPr>
          <p:nvPr/>
        </p:nvPicPr>
        <p:blipFill>
          <a:blip r:embed="rId6"/>
          <a:stretch>
            <a:fillRect/>
          </a:stretch>
        </p:blipFill>
        <p:spPr>
          <a:xfrm>
            <a:off x="8144187" y="4597206"/>
            <a:ext cx="2053708" cy="1779881"/>
          </a:xfrm>
          <a:prstGeom prst="rect">
            <a:avLst/>
          </a:prstGeom>
        </p:spPr>
      </p:pic>
      <p:grpSp>
        <p:nvGrpSpPr>
          <p:cNvPr id="26" name="群組 25">
            <a:extLst>
              <a:ext uri="{FF2B5EF4-FFF2-40B4-BE49-F238E27FC236}">
                <a16:creationId xmlns:a16="http://schemas.microsoft.com/office/drawing/2014/main" id="{0B4D01CD-3E50-499C-9BD0-A09D1FBE6702}"/>
              </a:ext>
            </a:extLst>
          </p:cNvPr>
          <p:cNvGrpSpPr/>
          <p:nvPr/>
        </p:nvGrpSpPr>
        <p:grpSpPr>
          <a:xfrm>
            <a:off x="577799" y="4366523"/>
            <a:ext cx="1877166" cy="592433"/>
            <a:chOff x="375812" y="2220989"/>
            <a:chExt cx="2440666" cy="770272"/>
          </a:xfrm>
        </p:grpSpPr>
        <p:sp>
          <p:nvSpPr>
            <p:cNvPr id="27" name="等腰三角形 26">
              <a:extLst>
                <a:ext uri="{FF2B5EF4-FFF2-40B4-BE49-F238E27FC236}">
                  <a16:creationId xmlns:a16="http://schemas.microsoft.com/office/drawing/2014/main" id="{0635784F-455B-419E-BCE1-26FB0C051576}"/>
                </a:ext>
              </a:extLst>
            </p:cNvPr>
            <p:cNvSpPr/>
            <p:nvPr/>
          </p:nvSpPr>
          <p:spPr>
            <a:xfrm rot="10800000">
              <a:off x="655366" y="2607102"/>
              <a:ext cx="384511"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28" name="矩形: 圓角 55">
              <a:extLst>
                <a:ext uri="{FF2B5EF4-FFF2-40B4-BE49-F238E27FC236}">
                  <a16:creationId xmlns:a16="http://schemas.microsoft.com/office/drawing/2014/main" id="{E4CCA1B7-3D8E-434B-9FA4-71838E036975}"/>
                </a:ext>
              </a:extLst>
            </p:cNvPr>
            <p:cNvSpPr/>
            <p:nvPr/>
          </p:nvSpPr>
          <p:spPr>
            <a:xfrm>
              <a:off x="375812" y="2220989"/>
              <a:ext cx="2440666" cy="532532"/>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sz="1600" b="1">
                  <a:solidFill>
                    <a:schemeClr val="bg1"/>
                  </a:solidFill>
                  <a:ea typeface="微軟正黑體" panose="020B0604030504040204" pitchFamily="34" charset="-120"/>
                  <a:cs typeface="Arial"/>
                  <a:sym typeface="Arial" panose="020B0604020202020204" pitchFamily="34" charset="0"/>
                </a:rPr>
                <a:t>USB interface</a:t>
              </a:r>
            </a:p>
          </p:txBody>
        </p:sp>
      </p:grpSp>
      <p:grpSp>
        <p:nvGrpSpPr>
          <p:cNvPr id="29" name="群組 28">
            <a:extLst>
              <a:ext uri="{FF2B5EF4-FFF2-40B4-BE49-F238E27FC236}">
                <a16:creationId xmlns:a16="http://schemas.microsoft.com/office/drawing/2014/main" id="{9F3441F1-384E-489A-95B1-3DAA378342AE}"/>
              </a:ext>
            </a:extLst>
          </p:cNvPr>
          <p:cNvGrpSpPr/>
          <p:nvPr/>
        </p:nvGrpSpPr>
        <p:grpSpPr>
          <a:xfrm>
            <a:off x="5501742" y="4366523"/>
            <a:ext cx="3850980" cy="592433"/>
            <a:chOff x="375811" y="2220989"/>
            <a:chExt cx="3963136" cy="770272"/>
          </a:xfrm>
        </p:grpSpPr>
        <p:sp>
          <p:nvSpPr>
            <p:cNvPr id="30" name="等腰三角形 29">
              <a:extLst>
                <a:ext uri="{FF2B5EF4-FFF2-40B4-BE49-F238E27FC236}">
                  <a16:creationId xmlns:a16="http://schemas.microsoft.com/office/drawing/2014/main" id="{F3DEF5B8-F059-48A3-82F7-23C4FF563BF8}"/>
                </a:ext>
              </a:extLst>
            </p:cNvPr>
            <p:cNvSpPr/>
            <p:nvPr/>
          </p:nvSpPr>
          <p:spPr>
            <a:xfrm rot="10800000">
              <a:off x="655366" y="2607102"/>
              <a:ext cx="384511"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31" name="矩形: 圓角 55">
              <a:extLst>
                <a:ext uri="{FF2B5EF4-FFF2-40B4-BE49-F238E27FC236}">
                  <a16:creationId xmlns:a16="http://schemas.microsoft.com/office/drawing/2014/main" id="{13347A54-A751-4233-B7BC-3167EEF6C27A}"/>
                </a:ext>
              </a:extLst>
            </p:cNvPr>
            <p:cNvSpPr/>
            <p:nvPr/>
          </p:nvSpPr>
          <p:spPr>
            <a:xfrm>
              <a:off x="375811" y="2220989"/>
              <a:ext cx="3963136" cy="52399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sz="1600" b="1">
                  <a:solidFill>
                    <a:schemeClr val="bg1"/>
                  </a:solidFill>
                  <a:ea typeface="微軟正黑體" panose="020B0604030504040204" pitchFamily="34" charset="-120"/>
                  <a:cs typeface="Arial"/>
                  <a:sym typeface="Arial" panose="020B0604020202020204" pitchFamily="34" charset="0"/>
                </a:rPr>
                <a:t>SFF-8088 multi-</a:t>
              </a:r>
              <a:r>
                <a:rPr lang="en-US" altLang="zh-TW" sz="1600" b="1" err="1">
                  <a:solidFill>
                    <a:schemeClr val="bg1"/>
                  </a:solidFill>
                  <a:ea typeface="微軟正黑體" panose="020B0604030504040204" pitchFamily="34" charset="-120"/>
                  <a:cs typeface="Arial"/>
                  <a:sym typeface="Arial" panose="020B0604020202020204" pitchFamily="34" charset="0"/>
                </a:rPr>
                <a:t>ch</a:t>
              </a:r>
              <a:r>
                <a:rPr lang="en-US" altLang="zh-TW" sz="1600" b="1">
                  <a:solidFill>
                    <a:schemeClr val="bg1"/>
                  </a:solidFill>
                  <a:ea typeface="微軟正黑體" panose="020B0604030504040204" pitchFamily="34" charset="-120"/>
                  <a:cs typeface="Arial"/>
                  <a:sym typeface="Arial" panose="020B0604020202020204" pitchFamily="34" charset="0"/>
                </a:rPr>
                <a:t> SATA interface</a:t>
              </a:r>
            </a:p>
          </p:txBody>
        </p:sp>
      </p:grpSp>
      <p:sp>
        <p:nvSpPr>
          <p:cNvPr id="2" name="Title 1">
            <a:extLst>
              <a:ext uri="{FF2B5EF4-FFF2-40B4-BE49-F238E27FC236}">
                <a16:creationId xmlns:a16="http://schemas.microsoft.com/office/drawing/2014/main" id="{0527F7DE-9914-8443-9E3C-D1DFCC8152C5}"/>
              </a:ext>
            </a:extLst>
          </p:cNvPr>
          <p:cNvSpPr>
            <a:spLocks noGrp="1"/>
          </p:cNvSpPr>
          <p:nvPr>
            <p:ph type="title"/>
          </p:nvPr>
        </p:nvSpPr>
        <p:spPr/>
        <p:txBody>
          <a:bodyPr>
            <a:normAutofit/>
          </a:bodyPr>
          <a:lstStyle/>
          <a:p>
            <a:r>
              <a:rPr lang="en-US" altLang="zh-TW" sz="3600">
                <a:latin typeface="Arial" panose="020B0604020202020204" pitchFamily="34" charset="0"/>
                <a:cs typeface="Arial" panose="020B0604020202020204" pitchFamily="34" charset="0"/>
              </a:rPr>
              <a:t>Economical and flexible </a:t>
            </a:r>
            <a:r>
              <a:rPr lang="en-US" altLang="zh-CN" sz="3600">
                <a:latin typeface="Arial" panose="020B0604020202020204" pitchFamily="34" charset="0"/>
                <a:cs typeface="Arial" panose="020B0604020202020204" pitchFamily="34" charset="0"/>
              </a:rPr>
              <a:t>QNAP expansion </a:t>
            </a:r>
            <a:br>
              <a:rPr lang="en-US" altLang="zh-CN" sz="3600">
                <a:latin typeface="Arial" panose="020B0604020202020204" pitchFamily="34" charset="0"/>
                <a:cs typeface="Arial" panose="020B0604020202020204" pitchFamily="34" charset="0"/>
              </a:rPr>
            </a:br>
            <a:r>
              <a:rPr lang="en-US" altLang="zh-CN" sz="3600">
                <a:latin typeface="Arial" panose="020B0604020202020204" pitchFamily="34" charset="0"/>
                <a:cs typeface="Arial" panose="020B0604020202020204" pitchFamily="34" charset="0"/>
              </a:rPr>
              <a:t>enclosures for multi-platform usage</a:t>
            </a:r>
            <a:endParaRPr lang="en-US" sz="3600">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445707AD-9E62-DE40-8D51-AA47943EB84D}"/>
              </a:ext>
            </a:extLst>
          </p:cNvPr>
          <p:cNvSpPr txBox="1"/>
          <p:nvPr/>
        </p:nvSpPr>
        <p:spPr>
          <a:xfrm>
            <a:off x="489280" y="1664982"/>
            <a:ext cx="11696138" cy="2523768"/>
          </a:xfrm>
          <a:prstGeom prst="rect">
            <a:avLst/>
          </a:prstGeom>
          <a:noFill/>
        </p:spPr>
        <p:txBody>
          <a:bodyPr wrap="square" rtlCol="0">
            <a:spAutoFit/>
          </a:bodyPr>
          <a:lstStyle/>
          <a:p>
            <a:r>
              <a:rPr lang="zh-CN" altLang="en-US" sz="2000">
                <a:latin typeface="Arial" panose="020B0604020202020204" pitchFamily="34" charset="0"/>
                <a:ea typeface="微軟正黑體"/>
                <a:cs typeface="Arial" panose="020B0604020202020204" pitchFamily="34" charset="0"/>
              </a:rPr>
              <a:t>QNAP TR RAID and TL JBOD enclosures </a:t>
            </a:r>
            <a:r>
              <a:rPr lang="en-US" altLang="zh-CN" sz="2000">
                <a:latin typeface="Arial" panose="020B0604020202020204" pitchFamily="34" charset="0"/>
                <a:ea typeface="微軟正黑體"/>
                <a:cs typeface="Arial" panose="020B0604020202020204" pitchFamily="34" charset="0"/>
              </a:rPr>
              <a:t>have many </a:t>
            </a:r>
            <a:r>
              <a:rPr lang="zh-CN" altLang="en-US" sz="2000">
                <a:latin typeface="Arial" panose="020B0604020202020204" pitchFamily="34" charset="0"/>
                <a:ea typeface="微軟正黑體"/>
                <a:cs typeface="Arial" panose="020B0604020202020204" pitchFamily="34" charset="0"/>
              </a:rPr>
              <a:t>advantages </a:t>
            </a:r>
            <a:r>
              <a:rPr lang="en-US" altLang="zh-CN" sz="2000">
                <a:latin typeface="Arial" panose="020B0604020202020204" pitchFamily="34" charset="0"/>
                <a:ea typeface="微軟正黑體"/>
                <a:cs typeface="Arial" panose="020B0604020202020204" pitchFamily="34" charset="0"/>
              </a:rPr>
              <a:t>in the market for NAS capacity expansion.</a:t>
            </a:r>
            <a:endParaRPr kumimoji="1" lang="zh-CN" altLang="en-US" sz="2000">
              <a:latin typeface="Arial" panose="020B0604020202020204" pitchFamily="34" charset="0"/>
              <a:ea typeface="微軟正黑體"/>
              <a:cs typeface="Arial" panose="020B0604020202020204" pitchFamily="34" charset="0"/>
            </a:endParaRPr>
          </a:p>
          <a:p>
            <a:pPr marL="285750" indent="-285750">
              <a:buFont typeface="Arial" panose="020B0604020202020204" pitchFamily="34" charset="0"/>
              <a:buChar char="•"/>
            </a:pPr>
            <a:r>
              <a:rPr lang="zh-TW" altLang="en-US" b="1">
                <a:latin typeface="Arial" panose="020B0604020202020204" pitchFamily="34" charset="0"/>
                <a:ea typeface="微軟正黑體"/>
                <a:cs typeface="Arial" panose="020B0604020202020204" pitchFamily="34" charset="0"/>
              </a:rPr>
              <a:t>Big</a:t>
            </a:r>
            <a:r>
              <a:rPr lang="en-US" altLang="zh-TW" b="1" err="1">
                <a:latin typeface="Arial" panose="020B0604020202020204" pitchFamily="34" charset="0"/>
                <a:ea typeface="微軟正黑體"/>
                <a:cs typeface="Arial" panose="020B0604020202020204" pitchFamily="34" charset="0"/>
              </a:rPr>
              <a:t>ger</a:t>
            </a:r>
            <a:r>
              <a:rPr lang="zh-TW" altLang="en-US" b="1">
                <a:latin typeface="Arial" panose="020B0604020202020204" pitchFamily="34" charset="0"/>
                <a:ea typeface="微軟正黑體"/>
                <a:cs typeface="Arial" panose="020B0604020202020204" pitchFamily="34" charset="0"/>
              </a:rPr>
              <a:t> capacity</a:t>
            </a:r>
          </a:p>
          <a:p>
            <a:pPr lvl="1"/>
            <a:r>
              <a:rPr kumimoji="1" lang="en-US" altLang="zh-TW" sz="1600">
                <a:latin typeface="Arial" panose="020B0604020202020204" pitchFamily="34" charset="0"/>
                <a:ea typeface="微軟正黑體"/>
                <a:cs typeface="Arial" panose="020B0604020202020204" pitchFamily="34" charset="0"/>
              </a:rPr>
              <a:t>-</a:t>
            </a:r>
            <a:r>
              <a:rPr kumimoji="1" lang="zh-TW" altLang="en-US" sz="1600">
                <a:latin typeface="Arial" panose="020B0604020202020204" pitchFamily="34" charset="0"/>
                <a:ea typeface="微軟正黑體"/>
                <a:cs typeface="Arial" panose="020B0604020202020204" pitchFamily="34" charset="0"/>
              </a:rPr>
              <a:t> </a:t>
            </a:r>
            <a:r>
              <a:rPr kumimoji="1" lang="en-US" altLang="zh-CN" sz="1600">
                <a:latin typeface="Arial" panose="020B0604020202020204" pitchFamily="34" charset="0"/>
                <a:ea typeface="微軟正黑體"/>
                <a:cs typeface="Arial" panose="020B0604020202020204" pitchFamily="34" charset="0"/>
              </a:rPr>
              <a:t>4 &amp; 12-bay </a:t>
            </a:r>
            <a:r>
              <a:rPr kumimoji="1" lang="zh-CN" altLang="en-US" sz="1600">
                <a:latin typeface="Arial" panose="020B0604020202020204" pitchFamily="34" charset="0"/>
                <a:ea typeface="微軟正黑體"/>
                <a:cs typeface="Arial" panose="020B0604020202020204" pitchFamily="34" charset="0"/>
              </a:rPr>
              <a:t>choices</a:t>
            </a:r>
            <a:endParaRPr kumimoji="1" lang="en-US" altLang="zh-CN" sz="1600">
              <a:latin typeface="Arial" panose="020B0604020202020204" pitchFamily="34" charset="0"/>
              <a:ea typeface="微軟正黑體" panose="020B0604030504040204" pitchFamily="34" charset="-120"/>
              <a:cs typeface="Arial" panose="020B0604020202020204" pitchFamily="34" charset="0"/>
            </a:endParaRPr>
          </a:p>
          <a:p>
            <a:pPr lvl="1"/>
            <a:r>
              <a:rPr kumimoji="1" lang="en-US" altLang="zh-TW" sz="1600">
                <a:latin typeface="Arial" panose="020B0604020202020204" pitchFamily="34" charset="0"/>
                <a:ea typeface="微軟正黑體"/>
                <a:cs typeface="Arial" panose="020B0604020202020204" pitchFamily="34" charset="0"/>
              </a:rPr>
              <a:t>-</a:t>
            </a:r>
            <a:r>
              <a:rPr kumimoji="1" lang="zh-TW" altLang="en-US" sz="1600">
                <a:latin typeface="Arial" panose="020B0604020202020204" pitchFamily="34" charset="0"/>
                <a:ea typeface="微軟正黑體"/>
                <a:cs typeface="Arial" panose="020B0604020202020204" pitchFamily="34" charset="0"/>
              </a:rPr>
              <a:t> </a:t>
            </a:r>
            <a:r>
              <a:rPr kumimoji="1" lang="en-US" altLang="zh-CN" sz="1600">
                <a:latin typeface="Arial" panose="020B0604020202020204" pitchFamily="34" charset="0"/>
                <a:ea typeface="微軟正黑體"/>
                <a:cs typeface="Arial" panose="020B0604020202020204" pitchFamily="34" charset="0"/>
              </a:rPr>
              <a:t>NAS can support up to two expansion enclosures</a:t>
            </a:r>
            <a:endParaRPr lang="zh-CN" altLang="zh-TW" sz="1600">
              <a:latin typeface="Arial" panose="020B0604020202020204" pitchFamily="34" charset="0"/>
              <a:ea typeface="等线"/>
              <a:cs typeface="Arial" panose="020B0604020202020204" pitchFamily="34" charset="0"/>
            </a:endParaRPr>
          </a:p>
          <a:p>
            <a:pPr marL="285750" indent="-285750">
              <a:buFont typeface="Arial" panose="020B0604020202020204" pitchFamily="34" charset="0"/>
              <a:buChar char="•"/>
            </a:pPr>
            <a:r>
              <a:rPr lang="en-US" altLang="zh-TW" b="1">
                <a:latin typeface="Arial" panose="020B0604020202020204" pitchFamily="34" charset="0"/>
                <a:ea typeface="微軟正黑體"/>
                <a:cs typeface="Arial" panose="020B0604020202020204" pitchFamily="34" charset="0"/>
              </a:rPr>
              <a:t>Higher speed</a:t>
            </a:r>
            <a:endParaRPr kumimoji="1" lang="en-US" altLang="zh-TW" b="1">
              <a:latin typeface="Arial" panose="020B0604020202020204" pitchFamily="34" charset="0"/>
              <a:ea typeface="微軟正黑體"/>
              <a:cs typeface="Arial" panose="020B0604020202020204" pitchFamily="34" charset="0"/>
            </a:endParaRPr>
          </a:p>
          <a:p>
            <a:pPr lvl="1"/>
            <a:r>
              <a:rPr lang="en-US" altLang="zh-TW" sz="1600">
                <a:latin typeface="Arial" panose="020B0604020202020204" pitchFamily="34" charset="0"/>
                <a:ea typeface="微軟正黑體"/>
                <a:cs typeface="Arial" panose="020B0604020202020204" pitchFamily="34" charset="0"/>
              </a:rPr>
              <a:t>-</a:t>
            </a:r>
            <a:r>
              <a:rPr lang="zh-TW" altLang="en-US" sz="1600">
                <a:latin typeface="Arial" panose="020B0604020202020204" pitchFamily="34" charset="0"/>
                <a:ea typeface="微軟正黑體"/>
                <a:cs typeface="Arial" panose="020B0604020202020204" pitchFamily="34" charset="0"/>
              </a:rPr>
              <a:t> </a:t>
            </a:r>
            <a:r>
              <a:rPr lang="en-US" altLang="zh-TW" sz="1600">
                <a:latin typeface="Arial" panose="020B0604020202020204" pitchFamily="34" charset="0"/>
                <a:ea typeface="微軟正黑體"/>
                <a:cs typeface="Arial" panose="020B0604020202020204" pitchFamily="34" charset="0"/>
              </a:rPr>
              <a:t>USB 3.2 Gen 2 10Gb/s</a:t>
            </a:r>
          </a:p>
          <a:p>
            <a:pPr marL="285750" indent="-285750">
              <a:buFont typeface="Arial" panose="020B0604020202020204" pitchFamily="34" charset="0"/>
              <a:buChar char="•"/>
            </a:pPr>
            <a:r>
              <a:rPr kumimoji="1" lang="en-US" altLang="zh-TW" b="1">
                <a:latin typeface="Arial" panose="020B0604020202020204" pitchFamily="34" charset="0"/>
                <a:ea typeface="微軟正黑體"/>
                <a:cs typeface="Arial" panose="020B0604020202020204" pitchFamily="34" charset="0"/>
              </a:rPr>
              <a:t>Better compatibility:</a:t>
            </a:r>
            <a:endParaRPr lang="en-US" altLang="zh-CN" b="1">
              <a:latin typeface="Arial" panose="020B0604020202020204" pitchFamily="34" charset="0"/>
              <a:ea typeface="微軟正黑體"/>
              <a:cs typeface="Arial" panose="020B0604020202020204" pitchFamily="34" charset="0"/>
            </a:endParaRPr>
          </a:p>
          <a:p>
            <a:pPr lvl="1"/>
            <a:r>
              <a:rPr kumimoji="1" lang="en-US" altLang="zh-TW" sz="1600">
                <a:latin typeface="Arial" panose="020B0604020202020204" pitchFamily="34" charset="0"/>
                <a:ea typeface="微軟正黑體"/>
                <a:cs typeface="Arial" panose="020B0604020202020204" pitchFamily="34" charset="0"/>
              </a:rPr>
              <a:t>-</a:t>
            </a:r>
            <a:r>
              <a:rPr kumimoji="1" lang="zh-TW" altLang="en-US" sz="1600">
                <a:latin typeface="Arial" panose="020B0604020202020204" pitchFamily="34" charset="0"/>
                <a:ea typeface="微軟正黑體"/>
                <a:cs typeface="Arial" panose="020B0604020202020204" pitchFamily="34" charset="0"/>
              </a:rPr>
              <a:t> </a:t>
            </a:r>
            <a:r>
              <a:rPr kumimoji="1" lang="en-US" altLang="zh-CN" sz="1600">
                <a:latin typeface="Arial" panose="020B0604020202020204" pitchFamily="34" charset="0"/>
                <a:ea typeface="微軟正黑體"/>
                <a:cs typeface="Arial" panose="020B0604020202020204" pitchFamily="34" charset="0"/>
              </a:rPr>
              <a:t>QNAP External RAID Manager and JBOD Manager for monitoring the JBOD status</a:t>
            </a:r>
            <a:endParaRPr lang="zh-CN" altLang="en-US" sz="1600">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722608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2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91A3B7AD-5AF1-8242-AEB1-A891361AEEE5}"/>
              </a:ext>
            </a:extLst>
          </p:cNvPr>
          <p:cNvSpPr txBox="1">
            <a:spLocks/>
          </p:cNvSpPr>
          <p:nvPr/>
        </p:nvSpPr>
        <p:spPr>
          <a:xfrm>
            <a:off x="4573685" y="346911"/>
            <a:ext cx="6210272" cy="216768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5200"/>
              </a:lnSpc>
            </a:pPr>
            <a:r>
              <a:rPr lang="en-US" altLang="zh-TW" sz="3200" b="1">
                <a:latin typeface="Arial" panose="020B0604020202020204" pitchFamily="34" charset="0"/>
                <a:ea typeface="微軟正黑體"/>
                <a:cs typeface="Arial" panose="020B0604020202020204" pitchFamily="34" charset="0"/>
              </a:rPr>
              <a:t>Lowering TCO: backup, sharing, VM hosting and more free features in a single NAS.</a:t>
            </a:r>
            <a:endParaRPr lang="zh-TW" altLang="en-US" sz="3200" b="1">
              <a:latin typeface="Arial" panose="020B0604020202020204" pitchFamily="34" charset="0"/>
              <a:ea typeface="微軟正黑體"/>
              <a:cs typeface="Arial" panose="020B0604020202020204" pitchFamily="34" charset="0"/>
            </a:endParaRPr>
          </a:p>
        </p:txBody>
      </p:sp>
      <p:pic>
        <p:nvPicPr>
          <p:cNvPr id="7" name="圖形 6">
            <a:extLst>
              <a:ext uri="{FF2B5EF4-FFF2-40B4-BE49-F238E27FC236}">
                <a16:creationId xmlns:a16="http://schemas.microsoft.com/office/drawing/2014/main" id="{1E341926-6740-4953-A7F2-EA9DD421593C}"/>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001" t="17683" r="52564" b="63189"/>
          <a:stretch/>
        </p:blipFill>
        <p:spPr>
          <a:xfrm>
            <a:off x="7770065" y="2642674"/>
            <a:ext cx="4421935" cy="116295"/>
          </a:xfrm>
          <a:prstGeom prst="rect">
            <a:avLst/>
          </a:prstGeom>
        </p:spPr>
      </p:pic>
    </p:spTree>
    <p:extLst>
      <p:ext uri="{BB962C8B-B14F-4D97-AF65-F5344CB8AC3E}">
        <p14:creationId xmlns:p14="http://schemas.microsoft.com/office/powerpoint/2010/main" val="1146604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23" name="矩形: 圓角 8">
            <a:extLst>
              <a:ext uri="{FF2B5EF4-FFF2-40B4-BE49-F238E27FC236}">
                <a16:creationId xmlns:a16="http://schemas.microsoft.com/office/drawing/2014/main" id="{EFB74187-A6F9-42B4-AC4A-B50D5E6C5592}"/>
              </a:ext>
            </a:extLst>
          </p:cNvPr>
          <p:cNvSpPr/>
          <p:nvPr/>
        </p:nvSpPr>
        <p:spPr>
          <a:xfrm>
            <a:off x="5825651" y="2796334"/>
            <a:ext cx="6078905" cy="2571785"/>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pic>
        <p:nvPicPr>
          <p:cNvPr id="24" name="圖片 23">
            <a:extLst>
              <a:ext uri="{FF2B5EF4-FFF2-40B4-BE49-F238E27FC236}">
                <a16:creationId xmlns:a16="http://schemas.microsoft.com/office/drawing/2014/main" id="{342944C7-1598-4DEB-8E38-EAFADCB2FA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353" y="5905930"/>
            <a:ext cx="3503173" cy="545569"/>
          </a:xfrm>
          <a:prstGeom prst="rect">
            <a:avLst/>
          </a:prstGeom>
        </p:spPr>
      </p:pic>
      <p:pic>
        <p:nvPicPr>
          <p:cNvPr id="27" name="圖片 26">
            <a:extLst>
              <a:ext uri="{FF2B5EF4-FFF2-40B4-BE49-F238E27FC236}">
                <a16:creationId xmlns:a16="http://schemas.microsoft.com/office/drawing/2014/main" id="{54F32E77-E46E-4122-84A1-9B73B42D66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057" y="3449314"/>
            <a:ext cx="3503173" cy="548396"/>
          </a:xfrm>
          <a:prstGeom prst="rect">
            <a:avLst/>
          </a:prstGeom>
        </p:spPr>
      </p:pic>
      <p:pic>
        <p:nvPicPr>
          <p:cNvPr id="28" name="Shape 312">
            <a:extLst>
              <a:ext uri="{FF2B5EF4-FFF2-40B4-BE49-F238E27FC236}">
                <a16:creationId xmlns:a16="http://schemas.microsoft.com/office/drawing/2014/main" id="{98660C8D-FD6A-444C-9AE6-BAB4AD76324D}"/>
              </a:ext>
            </a:extLst>
          </p:cNvPr>
          <p:cNvPicPr preferRelativeResize="0"/>
          <p:nvPr/>
        </p:nvPicPr>
        <p:blipFill rotWithShape="1">
          <a:blip r:embed="rId4" cstate="screen">
            <a:extLst>
              <a:ext uri="{28A0092B-C50C-407E-A947-70E740481C1C}">
                <a14:useLocalDpi xmlns:a14="http://schemas.microsoft.com/office/drawing/2010/main"/>
              </a:ext>
            </a:extLst>
          </a:blip>
          <a:srcRect r="13721"/>
          <a:stretch/>
        </p:blipFill>
        <p:spPr>
          <a:xfrm>
            <a:off x="507114" y="2005582"/>
            <a:ext cx="3310315" cy="1987909"/>
          </a:xfrm>
          <a:prstGeom prst="rect">
            <a:avLst/>
          </a:prstGeom>
        </p:spPr>
      </p:pic>
      <p:pic>
        <p:nvPicPr>
          <p:cNvPr id="29" name="Shape 313">
            <a:extLst>
              <a:ext uri="{FF2B5EF4-FFF2-40B4-BE49-F238E27FC236}">
                <a16:creationId xmlns:a16="http://schemas.microsoft.com/office/drawing/2014/main" id="{9845864C-2AF0-4D40-AF98-9AB9DF5571F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96882" y="2325275"/>
            <a:ext cx="1838949" cy="1211284"/>
          </a:xfrm>
          <a:prstGeom prst="rect">
            <a:avLst/>
          </a:prstGeom>
          <a:noFill/>
          <a:ln>
            <a:noFill/>
          </a:ln>
        </p:spPr>
      </p:pic>
      <p:pic>
        <p:nvPicPr>
          <p:cNvPr id="30" name="Shape 312">
            <a:extLst>
              <a:ext uri="{FF2B5EF4-FFF2-40B4-BE49-F238E27FC236}">
                <a16:creationId xmlns:a16="http://schemas.microsoft.com/office/drawing/2014/main" id="{3306C823-E541-4813-B088-5E142ED42D70}"/>
              </a:ext>
            </a:extLst>
          </p:cNvPr>
          <p:cNvPicPr preferRelativeResize="0"/>
          <p:nvPr/>
        </p:nvPicPr>
        <p:blipFill rotWithShape="1">
          <a:blip r:embed="rId4" cstate="screen">
            <a:extLst>
              <a:ext uri="{28A0092B-C50C-407E-A947-70E740481C1C}">
                <a14:useLocalDpi xmlns:a14="http://schemas.microsoft.com/office/drawing/2010/main"/>
              </a:ext>
            </a:extLst>
          </a:blip>
          <a:srcRect r="13721"/>
          <a:stretch/>
        </p:blipFill>
        <p:spPr>
          <a:xfrm>
            <a:off x="519075" y="4452352"/>
            <a:ext cx="3310315" cy="1987909"/>
          </a:xfrm>
          <a:prstGeom prst="rect">
            <a:avLst/>
          </a:prstGeom>
        </p:spPr>
      </p:pic>
      <p:sp>
        <p:nvSpPr>
          <p:cNvPr id="34" name="Shape 310">
            <a:extLst>
              <a:ext uri="{FF2B5EF4-FFF2-40B4-BE49-F238E27FC236}">
                <a16:creationId xmlns:a16="http://schemas.microsoft.com/office/drawing/2014/main" id="{7770F8D9-EA2C-42F9-B561-AD229B47693B}"/>
              </a:ext>
            </a:extLst>
          </p:cNvPr>
          <p:cNvSpPr/>
          <p:nvPr/>
        </p:nvSpPr>
        <p:spPr>
          <a:xfrm>
            <a:off x="3680034" y="5461143"/>
            <a:ext cx="3105491" cy="410369"/>
          </a:xfrm>
          <a:prstGeom prst="rect">
            <a:avLst/>
          </a:prstGeom>
          <a:noFill/>
          <a:ln>
            <a:noFill/>
          </a:ln>
        </p:spPr>
        <p:txBody>
          <a:bodyPr spcFirstLastPara="1" wrap="square" lIns="121900" tIns="60933" rIns="121900" bIns="60933" anchor="t" anchorCtr="0">
            <a:noAutofit/>
          </a:bodyPr>
          <a:lstStyle/>
          <a:p>
            <a:pPr marL="285750" indent="-285750" defTabSz="1219170">
              <a:buClr>
                <a:srgbClr val="06768C"/>
              </a:buClr>
              <a:buSzPct val="100000"/>
              <a:buFont typeface="Arial" panose="020B0604020202020204" pitchFamily="34" charset="0"/>
              <a:buChar char="•"/>
              <a:defRPr/>
            </a:pPr>
            <a:r>
              <a:rPr lang="en-US" b="1" kern="0" err="1">
                <a:cs typeface="+mn-ea"/>
                <a:sym typeface="+mn-lt"/>
              </a:rPr>
              <a:t>NetBak</a:t>
            </a:r>
            <a:r>
              <a:rPr lang="en-US" b="1" kern="0">
                <a:cs typeface="+mn-ea"/>
                <a:sym typeface="+mn-lt"/>
              </a:rPr>
              <a:t> Replicator</a:t>
            </a:r>
            <a:endParaRPr lang="en-US" sz="2000">
              <a:cs typeface="+mn-ea"/>
              <a:sym typeface="+mn-lt"/>
            </a:endParaRPr>
          </a:p>
          <a:p>
            <a:pPr marL="285750" indent="-285750" defTabSz="1219170">
              <a:buClr>
                <a:srgbClr val="06768C"/>
              </a:buClr>
              <a:buSzPct val="100000"/>
              <a:buFont typeface="Arial" panose="020B0604020202020204" pitchFamily="34" charset="0"/>
              <a:buChar char="•"/>
              <a:defRPr/>
            </a:pPr>
            <a:r>
              <a:rPr lang="en-US" b="1" kern="0" err="1">
                <a:cs typeface="+mn-ea"/>
                <a:sym typeface="+mn-lt"/>
              </a:rPr>
              <a:t>Qsync</a:t>
            </a:r>
            <a:r>
              <a:rPr lang="en-US" b="1" kern="0">
                <a:cs typeface="+mn-ea"/>
                <a:sym typeface="+mn-lt"/>
              </a:rPr>
              <a:t> </a:t>
            </a:r>
            <a:endParaRPr lang="zh-TW" altLang="en-US" kern="0">
              <a:cs typeface="+mn-ea"/>
              <a:sym typeface="+mn-lt"/>
            </a:endParaRPr>
          </a:p>
        </p:txBody>
      </p:sp>
      <p:sp>
        <p:nvSpPr>
          <p:cNvPr id="37" name="Shape 315">
            <a:extLst>
              <a:ext uri="{FF2B5EF4-FFF2-40B4-BE49-F238E27FC236}">
                <a16:creationId xmlns:a16="http://schemas.microsoft.com/office/drawing/2014/main" id="{29A284CE-64E3-45A9-88A8-07108D9CCA5E}"/>
              </a:ext>
            </a:extLst>
          </p:cNvPr>
          <p:cNvSpPr/>
          <p:nvPr/>
        </p:nvSpPr>
        <p:spPr>
          <a:xfrm>
            <a:off x="1358010" y="1653780"/>
            <a:ext cx="1671116" cy="410369"/>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1400"/>
              <a:defRPr/>
            </a:pPr>
            <a:r>
              <a:rPr lang="en-US" sz="2133" b="1" kern="0">
                <a:cs typeface="+mn-ea"/>
                <a:sym typeface="+mn-lt"/>
              </a:rPr>
              <a:t>macOS</a:t>
            </a:r>
            <a:endParaRPr lang="en-US" sz="2133" kern="0">
              <a:cs typeface="+mn-ea"/>
              <a:sym typeface="+mn-lt"/>
            </a:endParaRPr>
          </a:p>
        </p:txBody>
      </p:sp>
      <p:sp>
        <p:nvSpPr>
          <p:cNvPr id="38" name="Shape 316">
            <a:extLst>
              <a:ext uri="{FF2B5EF4-FFF2-40B4-BE49-F238E27FC236}">
                <a16:creationId xmlns:a16="http://schemas.microsoft.com/office/drawing/2014/main" id="{D5F2934E-4940-4844-B556-3F5E91C77126}"/>
              </a:ext>
            </a:extLst>
          </p:cNvPr>
          <p:cNvSpPr/>
          <p:nvPr/>
        </p:nvSpPr>
        <p:spPr>
          <a:xfrm>
            <a:off x="1321676" y="4126426"/>
            <a:ext cx="1768041" cy="410369"/>
          </a:xfrm>
          <a:prstGeom prst="rect">
            <a:avLst/>
          </a:prstGeom>
          <a:noFill/>
          <a:ln>
            <a:noFill/>
          </a:ln>
        </p:spPr>
        <p:txBody>
          <a:bodyPr spcFirstLastPara="1" wrap="square" lIns="121900" tIns="60933" rIns="121900" bIns="60933" anchor="t" anchorCtr="0">
            <a:noAutofit/>
          </a:bodyPr>
          <a:lstStyle/>
          <a:p>
            <a:pPr algn="ctr" defTabSz="1219170">
              <a:buClr>
                <a:srgbClr val="000000"/>
              </a:buClr>
              <a:buSzPts val="1400"/>
              <a:defRPr/>
            </a:pPr>
            <a:r>
              <a:rPr lang="en-US" sz="2133" b="1" kern="0">
                <a:cs typeface="+mn-ea"/>
                <a:sym typeface="+mn-lt"/>
              </a:rPr>
              <a:t>Windows</a:t>
            </a:r>
            <a:endParaRPr lang="en-US" sz="2133" kern="0">
              <a:cs typeface="+mn-ea"/>
              <a:sym typeface="+mn-lt"/>
            </a:endParaRPr>
          </a:p>
        </p:txBody>
      </p:sp>
      <p:cxnSp>
        <p:nvCxnSpPr>
          <p:cNvPr id="40" name="直線單箭頭接點 39">
            <a:extLst>
              <a:ext uri="{FF2B5EF4-FFF2-40B4-BE49-F238E27FC236}">
                <a16:creationId xmlns:a16="http://schemas.microsoft.com/office/drawing/2014/main" id="{B3C0F8E4-C582-4BFB-BFF5-CC57CE6E2A0E}"/>
              </a:ext>
            </a:extLst>
          </p:cNvPr>
          <p:cNvCxnSpPr>
            <a:cxnSpLocks/>
          </p:cNvCxnSpPr>
          <p:nvPr/>
        </p:nvCxnSpPr>
        <p:spPr>
          <a:xfrm>
            <a:off x="3475630" y="4262812"/>
            <a:ext cx="2264342" cy="0"/>
          </a:xfrm>
          <a:prstGeom prst="straightConnector1">
            <a:avLst/>
          </a:prstGeom>
          <a:ln w="76200">
            <a:solidFill>
              <a:srgbClr val="D2660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Shape 310">
            <a:extLst>
              <a:ext uri="{FF2B5EF4-FFF2-40B4-BE49-F238E27FC236}">
                <a16:creationId xmlns:a16="http://schemas.microsoft.com/office/drawing/2014/main" id="{8EB16752-8E3E-4E45-ACBD-2404791165FE}"/>
              </a:ext>
            </a:extLst>
          </p:cNvPr>
          <p:cNvSpPr/>
          <p:nvPr/>
        </p:nvSpPr>
        <p:spPr>
          <a:xfrm>
            <a:off x="3682992" y="3059789"/>
            <a:ext cx="3105491" cy="410369"/>
          </a:xfrm>
          <a:prstGeom prst="rect">
            <a:avLst/>
          </a:prstGeom>
          <a:noFill/>
          <a:ln>
            <a:noFill/>
          </a:ln>
        </p:spPr>
        <p:txBody>
          <a:bodyPr spcFirstLastPara="1" wrap="square" lIns="121900" tIns="60933" rIns="121900" bIns="60933" anchor="t" anchorCtr="0">
            <a:noAutofit/>
          </a:bodyPr>
          <a:lstStyle/>
          <a:p>
            <a:pPr marL="285750" indent="-285750" defTabSz="1219170">
              <a:buClr>
                <a:srgbClr val="06768C"/>
              </a:buClr>
              <a:buSzPct val="100000"/>
              <a:buFont typeface="Arial" panose="020B0604020202020204" pitchFamily="34" charset="0"/>
              <a:buChar char="•"/>
              <a:defRPr/>
            </a:pPr>
            <a:r>
              <a:rPr lang="en-US" b="1" kern="0">
                <a:cs typeface="+mn-ea"/>
                <a:sym typeface="+mn-lt"/>
              </a:rPr>
              <a:t>Time Machine</a:t>
            </a:r>
            <a:endParaRPr lang="en-US" sz="2000">
              <a:cs typeface="+mn-ea"/>
              <a:sym typeface="+mn-lt"/>
            </a:endParaRPr>
          </a:p>
          <a:p>
            <a:pPr marL="285750" indent="-285750" defTabSz="1219170">
              <a:buClr>
                <a:srgbClr val="06768C"/>
              </a:buClr>
              <a:buSzPct val="100000"/>
              <a:buFont typeface="Arial" panose="020B0604020202020204" pitchFamily="34" charset="0"/>
              <a:buChar char="•"/>
              <a:defRPr/>
            </a:pPr>
            <a:r>
              <a:rPr lang="en-US" b="1" kern="0" err="1">
                <a:cs typeface="+mn-ea"/>
                <a:sym typeface="+mn-lt"/>
              </a:rPr>
              <a:t>Qsync</a:t>
            </a:r>
            <a:r>
              <a:rPr lang="en-US" b="1" kern="0">
                <a:cs typeface="+mn-ea"/>
                <a:sym typeface="+mn-lt"/>
              </a:rPr>
              <a:t> </a:t>
            </a:r>
            <a:endParaRPr lang="zh-TW" altLang="en-US" kern="0">
              <a:cs typeface="+mn-ea"/>
              <a:sym typeface="+mn-lt"/>
            </a:endParaRPr>
          </a:p>
        </p:txBody>
      </p:sp>
      <p:pic>
        <p:nvPicPr>
          <p:cNvPr id="42" name="圖片 41">
            <a:extLst>
              <a:ext uri="{FF2B5EF4-FFF2-40B4-BE49-F238E27FC236}">
                <a16:creationId xmlns:a16="http://schemas.microsoft.com/office/drawing/2014/main" id="{EB58F49B-CAFC-4E0C-9F3F-0C3493A55C8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776734" y="3418271"/>
            <a:ext cx="6193390" cy="1343599"/>
          </a:xfrm>
          <a:prstGeom prst="rect">
            <a:avLst/>
          </a:prstGeom>
        </p:spPr>
      </p:pic>
      <p:grpSp>
        <p:nvGrpSpPr>
          <p:cNvPr id="43" name="群組 42">
            <a:extLst>
              <a:ext uri="{FF2B5EF4-FFF2-40B4-BE49-F238E27FC236}">
                <a16:creationId xmlns:a16="http://schemas.microsoft.com/office/drawing/2014/main" id="{859992CF-1E29-4E00-8E24-96DAF5B5144A}"/>
              </a:ext>
            </a:extLst>
          </p:cNvPr>
          <p:cNvGrpSpPr/>
          <p:nvPr/>
        </p:nvGrpSpPr>
        <p:grpSpPr>
          <a:xfrm>
            <a:off x="6095999" y="2503394"/>
            <a:ext cx="5304183" cy="772872"/>
            <a:chOff x="375811" y="1986385"/>
            <a:chExt cx="6896424" cy="1004876"/>
          </a:xfrm>
        </p:grpSpPr>
        <p:sp>
          <p:nvSpPr>
            <p:cNvPr id="44" name="等腰三角形 43">
              <a:extLst>
                <a:ext uri="{FF2B5EF4-FFF2-40B4-BE49-F238E27FC236}">
                  <a16:creationId xmlns:a16="http://schemas.microsoft.com/office/drawing/2014/main" id="{ECE3F9FC-F65C-4E90-A8C8-C8FB6DD6FB26}"/>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45" name="矩形: 圓角 55">
              <a:extLst>
                <a:ext uri="{FF2B5EF4-FFF2-40B4-BE49-F238E27FC236}">
                  <a16:creationId xmlns:a16="http://schemas.microsoft.com/office/drawing/2014/main" id="{4A6E5DC4-7DA9-41E3-9009-DC335A4B984A}"/>
                </a:ext>
              </a:extLst>
            </p:cNvPr>
            <p:cNvSpPr/>
            <p:nvPr/>
          </p:nvSpPr>
          <p:spPr>
            <a:xfrm>
              <a:off x="375811" y="1986385"/>
              <a:ext cx="6896424" cy="758596"/>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533387" marR="0" lvl="0" indent="-380990" algn="l" defTabSz="1219170" rtl="0" eaLnBrk="1" fontAlgn="auto" latinLnBrk="0" hangingPunct="1">
                <a:lnSpc>
                  <a:spcPct val="115000"/>
                </a:lnSpc>
                <a:spcBef>
                  <a:spcPts val="0"/>
                </a:spcBef>
                <a:spcAft>
                  <a:spcPts val="0"/>
                </a:spcAft>
                <a:buClr>
                  <a:srgbClr val="323232"/>
                </a:buClr>
                <a:buSzPts val="1800"/>
                <a:buFontTx/>
                <a:buNone/>
                <a:tabLst/>
                <a:defRPr/>
              </a:pPr>
              <a:r>
                <a:rPr lang="en-US" altLang="zh-TW" sz="2400" b="1">
                  <a:solidFill>
                    <a:schemeClr val="bg1"/>
                  </a:solidFill>
                  <a:sym typeface="+mn-lt"/>
                </a:rPr>
                <a:t>Protection against ransomware!</a:t>
              </a:r>
            </a:p>
          </p:txBody>
        </p:sp>
      </p:grpSp>
      <p:sp>
        <p:nvSpPr>
          <p:cNvPr id="3" name="標題 2">
            <a:extLst>
              <a:ext uri="{FF2B5EF4-FFF2-40B4-BE49-F238E27FC236}">
                <a16:creationId xmlns:a16="http://schemas.microsoft.com/office/drawing/2014/main" id="{19781F0C-9CE6-4598-9BA6-39FA959A489E}"/>
              </a:ext>
            </a:extLst>
          </p:cNvPr>
          <p:cNvSpPr>
            <a:spLocks noGrp="1"/>
          </p:cNvSpPr>
          <p:nvPr>
            <p:ph type="title"/>
          </p:nvPr>
        </p:nvSpPr>
        <p:spPr>
          <a:effectLst/>
        </p:spPr>
        <p:txBody>
          <a:bodyPr>
            <a:normAutofit/>
          </a:bodyPr>
          <a:lstStyle/>
          <a:p>
            <a:pPr algn="ctr"/>
            <a:r>
              <a:rPr lang="en-US" altLang="zh-TW" sz="4000">
                <a:solidFill>
                  <a:schemeClr val="bg2">
                    <a:lumMod val="10000"/>
                  </a:schemeClr>
                </a:solidFill>
                <a:latin typeface="+mn-lt"/>
                <a:ea typeface="+mn-ea"/>
                <a:cs typeface="+mn-ea"/>
                <a:sym typeface="+mn-lt"/>
              </a:rPr>
              <a:t>Backup or sync data at your choice</a:t>
            </a:r>
            <a:endParaRPr lang="zh-TW" altLang="en-US" sz="4000">
              <a:solidFill>
                <a:schemeClr val="bg2">
                  <a:lumMod val="10000"/>
                </a:schemeClr>
              </a:solidFill>
              <a:latin typeface="+mn-lt"/>
              <a:ea typeface="+mn-ea"/>
              <a:cs typeface="+mn-ea"/>
              <a:sym typeface="+mn-lt"/>
            </a:endParaRPr>
          </a:p>
        </p:txBody>
      </p:sp>
      <p:sp>
        <p:nvSpPr>
          <p:cNvPr id="18" name="Shape 317">
            <a:extLst>
              <a:ext uri="{FF2B5EF4-FFF2-40B4-BE49-F238E27FC236}">
                <a16:creationId xmlns:a16="http://schemas.microsoft.com/office/drawing/2014/main" id="{6F27D743-B0BB-4CBB-A3BB-A312E85F6C82}"/>
              </a:ext>
            </a:extLst>
          </p:cNvPr>
          <p:cNvSpPr/>
          <p:nvPr/>
        </p:nvSpPr>
        <p:spPr>
          <a:xfrm>
            <a:off x="6168562" y="4767872"/>
            <a:ext cx="5555830" cy="534944"/>
          </a:xfrm>
          <a:prstGeom prst="rect">
            <a:avLst/>
          </a:prstGeom>
          <a:noFill/>
          <a:ln>
            <a:noFill/>
          </a:ln>
        </p:spPr>
        <p:txBody>
          <a:bodyPr spcFirstLastPara="1" wrap="square" lIns="121900" tIns="60933" rIns="121900" bIns="60933" anchor="t" anchorCtr="0">
            <a:noAutofit/>
          </a:bodyPr>
          <a:lstStyle/>
          <a:p>
            <a:pPr defTabSz="1219170">
              <a:buClr>
                <a:srgbClr val="000000"/>
              </a:buClr>
              <a:buSzPts val="1400"/>
              <a:defRPr/>
            </a:pPr>
            <a:r>
              <a:rPr lang="en-US" sz="2400" b="1" kern="0">
                <a:cs typeface="+mn-ea"/>
                <a:sym typeface="+mn-lt"/>
              </a:rPr>
              <a:t>Scheduled or real-time backup/sync </a:t>
            </a:r>
          </a:p>
        </p:txBody>
      </p:sp>
    </p:spTree>
    <p:extLst>
      <p:ext uri="{BB962C8B-B14F-4D97-AF65-F5344CB8AC3E}">
        <p14:creationId xmlns:p14="http://schemas.microsoft.com/office/powerpoint/2010/main" val="3545766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3" name="Shape 3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78884" y="1803414"/>
            <a:ext cx="7696200" cy="4216601"/>
          </a:xfrm>
          <a:prstGeom prst="rect">
            <a:avLst/>
          </a:prstGeom>
          <a:noFill/>
          <a:ln>
            <a:noFill/>
          </a:ln>
          <a:effectLst>
            <a:outerShdw blurRad="431800" dist="368300" dir="5760000" sx="106000" sy="106000" algn="ctr" rotWithShape="0">
              <a:srgbClr val="000000">
                <a:alpha val="34000"/>
              </a:srgbClr>
            </a:outerShdw>
          </a:effectLst>
        </p:spPr>
      </p:pic>
      <p:sp>
        <p:nvSpPr>
          <p:cNvPr id="322" name="Shape 322"/>
          <p:cNvSpPr txBox="1">
            <a:spLocks noGrp="1"/>
          </p:cNvSpPr>
          <p:nvPr>
            <p:ph type="title"/>
          </p:nvPr>
        </p:nvSpPr>
        <p:spPr>
          <a:prstGeom prst="rect">
            <a:avLst/>
          </a:prstGeom>
          <a:noFill/>
          <a:ln>
            <a:noFill/>
          </a:ln>
          <a:effectLst/>
        </p:spPr>
        <p:txBody>
          <a:bodyPr spcFirstLastPara="1" vert="horz" wrap="square" lIns="121900" tIns="121900" rIns="121900" bIns="121900" rtlCol="0" anchor="ctr" anchorCtr="0">
            <a:noAutofit/>
          </a:bodyPr>
          <a:lstStyle/>
          <a:p>
            <a:pPr algn="ctr">
              <a:lnSpc>
                <a:spcPct val="100000"/>
              </a:lnSpc>
              <a:spcBef>
                <a:spcPts val="0"/>
              </a:spcBef>
              <a:buClr>
                <a:schemeClr val="dk1"/>
              </a:buClr>
              <a:buSzPts val="3200"/>
            </a:pPr>
            <a:r>
              <a:rPr lang="en-US" altLang="zh-TW" sz="4267">
                <a:solidFill>
                  <a:schemeClr val="bg2">
                    <a:lumMod val="10000"/>
                  </a:schemeClr>
                </a:solidFill>
                <a:latin typeface="+mn-lt"/>
                <a:ea typeface="+mn-ea"/>
                <a:cs typeface="+mn-ea"/>
                <a:sym typeface="+mn-lt"/>
              </a:rPr>
              <a:t>Business-level snapshot</a:t>
            </a:r>
            <a:endParaRPr lang="zh-TW" altLang="en-US" sz="4267">
              <a:solidFill>
                <a:schemeClr val="bg2">
                  <a:lumMod val="10000"/>
                </a:schemeClr>
              </a:solidFill>
              <a:latin typeface="+mn-lt"/>
              <a:ea typeface="+mn-ea"/>
              <a:cs typeface="+mn-ea"/>
              <a:sym typeface="+mn-lt"/>
            </a:endParaRPr>
          </a:p>
        </p:txBody>
      </p:sp>
      <p:grpSp>
        <p:nvGrpSpPr>
          <p:cNvPr id="3" name="群組 2">
            <a:extLst>
              <a:ext uri="{FF2B5EF4-FFF2-40B4-BE49-F238E27FC236}">
                <a16:creationId xmlns:a16="http://schemas.microsoft.com/office/drawing/2014/main" id="{7F3DBAF1-6291-4094-9167-801E416E322C}"/>
              </a:ext>
            </a:extLst>
          </p:cNvPr>
          <p:cNvGrpSpPr/>
          <p:nvPr/>
        </p:nvGrpSpPr>
        <p:grpSpPr>
          <a:xfrm>
            <a:off x="580995" y="2520247"/>
            <a:ext cx="3648365" cy="1599740"/>
            <a:chOff x="353071" y="1387807"/>
            <a:chExt cx="2736274" cy="1199805"/>
          </a:xfrm>
          <a:effectLst>
            <a:outerShdw blurRad="50800" dist="38100" dir="2700000" algn="tl" rotWithShape="0">
              <a:prstClr val="black">
                <a:alpha val="40000"/>
              </a:prstClr>
            </a:outerShdw>
          </a:effectLst>
        </p:grpSpPr>
        <p:sp>
          <p:nvSpPr>
            <p:cNvPr id="31" name="矩形 21">
              <a:extLst>
                <a:ext uri="{FF2B5EF4-FFF2-40B4-BE49-F238E27FC236}">
                  <a16:creationId xmlns:a16="http://schemas.microsoft.com/office/drawing/2014/main" id="{784C5B3E-0D99-D148-9A7B-31CE0C81DEF4}"/>
                </a:ext>
              </a:extLst>
            </p:cNvPr>
            <p:cNvSpPr/>
            <p:nvPr/>
          </p:nvSpPr>
          <p:spPr>
            <a:xfrm>
              <a:off x="1978214" y="1393250"/>
              <a:ext cx="858539" cy="119436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TW" altLang="en-US" sz="1867" kern="0">
                <a:solidFill>
                  <a:srgbClr val="FFFFFF"/>
                </a:solidFill>
                <a:cs typeface="+mn-ea"/>
                <a:sym typeface="+mn-lt"/>
              </a:endParaRPr>
            </a:p>
          </p:txBody>
        </p:sp>
        <p:sp>
          <p:nvSpPr>
            <p:cNvPr id="32" name="Shape 326">
              <a:extLst>
                <a:ext uri="{FF2B5EF4-FFF2-40B4-BE49-F238E27FC236}">
                  <a16:creationId xmlns:a16="http://schemas.microsoft.com/office/drawing/2014/main" id="{0BA14ABA-6F7B-4D43-A13C-10B80ADF2B55}"/>
                </a:ext>
              </a:extLst>
            </p:cNvPr>
            <p:cNvSpPr/>
            <p:nvPr/>
          </p:nvSpPr>
          <p:spPr>
            <a:xfrm>
              <a:off x="429271" y="1393250"/>
              <a:ext cx="1548943" cy="1194362"/>
            </a:xfrm>
            <a:prstGeom prst="wedgeRectCallout">
              <a:avLst>
                <a:gd name="adj1" fmla="val -5727"/>
                <a:gd name="adj2" fmla="val 61451"/>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121900" tIns="60933" rIns="121900" bIns="60933" anchor="ctr" anchorCtr="0">
              <a:noAutofit/>
            </a:bodyPr>
            <a:lstStyle/>
            <a:p>
              <a:pPr algn="ctr" defTabSz="1219170">
                <a:buClr>
                  <a:srgbClr val="000000"/>
                </a:buClr>
                <a:buSzPts val="1400"/>
                <a:defRPr/>
              </a:pPr>
              <a:endParaRPr sz="1867" kern="0">
                <a:solidFill>
                  <a:srgbClr val="FFFFFF"/>
                </a:solidFill>
                <a:cs typeface="+mn-ea"/>
                <a:sym typeface="+mn-lt"/>
              </a:endParaRPr>
            </a:p>
          </p:txBody>
        </p:sp>
        <p:sp>
          <p:nvSpPr>
            <p:cNvPr id="33" name="Shape 327">
              <a:extLst>
                <a:ext uri="{FF2B5EF4-FFF2-40B4-BE49-F238E27FC236}">
                  <a16:creationId xmlns:a16="http://schemas.microsoft.com/office/drawing/2014/main" id="{728DEC9A-BA73-1646-A1D9-6ACCF99616C6}"/>
                </a:ext>
              </a:extLst>
            </p:cNvPr>
            <p:cNvSpPr txBox="1"/>
            <p:nvPr/>
          </p:nvSpPr>
          <p:spPr>
            <a:xfrm>
              <a:off x="531018" y="1913490"/>
              <a:ext cx="1359011" cy="501658"/>
            </a:xfrm>
            <a:prstGeom prst="rect">
              <a:avLst/>
            </a:prstGeom>
            <a:noFill/>
            <a:ln>
              <a:noFill/>
            </a:ln>
          </p:spPr>
          <p:txBody>
            <a:bodyPr spcFirstLastPara="1" wrap="square" lIns="121900" tIns="60933" rIns="121900" bIns="60933" anchor="t" anchorCtr="0">
              <a:noAutofit/>
            </a:bodyPr>
            <a:lstStyle/>
            <a:p>
              <a:pPr algn="ctr" defTabSz="1219170">
                <a:lnSpc>
                  <a:spcPct val="150000"/>
                </a:lnSpc>
                <a:buClr>
                  <a:srgbClr val="FFFFFF"/>
                </a:buClr>
                <a:buSzPts val="1600"/>
                <a:defRPr/>
              </a:pPr>
              <a:r>
                <a:rPr lang="en-US" sz="1867" b="1" kern="0">
                  <a:solidFill>
                    <a:srgbClr val="FFFFFF"/>
                  </a:solidFill>
                  <a:cs typeface="+mn-ea"/>
                  <a:sym typeface="+mn-lt"/>
                </a:rPr>
                <a:t>Snapshot # Volume/LUN</a:t>
              </a:r>
              <a:endParaRPr lang="zh-TW" altLang="en-US" sz="1867" b="1" kern="0">
                <a:solidFill>
                  <a:srgbClr val="FFFFFF"/>
                </a:solidFill>
                <a:cs typeface="+mn-ea"/>
                <a:sym typeface="+mn-lt"/>
              </a:endParaRPr>
            </a:p>
          </p:txBody>
        </p:sp>
        <p:sp>
          <p:nvSpPr>
            <p:cNvPr id="35" name="Shape 331">
              <a:extLst>
                <a:ext uri="{FF2B5EF4-FFF2-40B4-BE49-F238E27FC236}">
                  <a16:creationId xmlns:a16="http://schemas.microsoft.com/office/drawing/2014/main" id="{CE97B580-A6AE-DB40-BEF1-53CA3F94CEEC}"/>
                </a:ext>
              </a:extLst>
            </p:cNvPr>
            <p:cNvSpPr txBox="1"/>
            <p:nvPr/>
          </p:nvSpPr>
          <p:spPr>
            <a:xfrm>
              <a:off x="1711310" y="1934155"/>
              <a:ext cx="1359011" cy="448852"/>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800"/>
                <a:defRPr/>
              </a:pPr>
              <a:endParaRPr sz="3733" b="1" kern="0">
                <a:solidFill>
                  <a:srgbClr val="323232">
                    <a:lumMod val="90000"/>
                    <a:lumOff val="10000"/>
                  </a:srgbClr>
                </a:solidFill>
                <a:cs typeface="+mn-ea"/>
                <a:sym typeface="+mn-lt"/>
              </a:endParaRPr>
            </a:p>
          </p:txBody>
        </p:sp>
        <p:sp>
          <p:nvSpPr>
            <p:cNvPr id="36" name="Shape 332">
              <a:extLst>
                <a:ext uri="{FF2B5EF4-FFF2-40B4-BE49-F238E27FC236}">
                  <a16:creationId xmlns:a16="http://schemas.microsoft.com/office/drawing/2014/main" id="{B2F73BD0-FC5B-3F4D-8EFB-EEE44EB4FA10}"/>
                </a:ext>
              </a:extLst>
            </p:cNvPr>
            <p:cNvSpPr txBox="1"/>
            <p:nvPr/>
          </p:nvSpPr>
          <p:spPr>
            <a:xfrm>
              <a:off x="510168" y="1387807"/>
              <a:ext cx="1359011" cy="501658"/>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1600"/>
                <a:defRPr/>
              </a:pPr>
              <a:r>
                <a:rPr lang="en-US" sz="1867" b="1" kern="0">
                  <a:solidFill>
                    <a:srgbClr val="FFFFFF"/>
                  </a:solidFill>
                  <a:cs typeface="+mn-ea"/>
                  <a:sym typeface="+mn-lt"/>
                </a:rPr>
                <a:t>Snapshot # per NAS</a:t>
              </a:r>
            </a:p>
          </p:txBody>
        </p:sp>
        <p:sp>
          <p:nvSpPr>
            <p:cNvPr id="37" name="Shape 328">
              <a:extLst>
                <a:ext uri="{FF2B5EF4-FFF2-40B4-BE49-F238E27FC236}">
                  <a16:creationId xmlns:a16="http://schemas.microsoft.com/office/drawing/2014/main" id="{CC218F56-3C28-5641-8836-7C9F4EED34EF}"/>
                </a:ext>
              </a:extLst>
            </p:cNvPr>
            <p:cNvSpPr txBox="1"/>
            <p:nvPr/>
          </p:nvSpPr>
          <p:spPr>
            <a:xfrm>
              <a:off x="353071" y="1672648"/>
              <a:ext cx="2576819" cy="290434"/>
            </a:xfrm>
            <a:prstGeom prst="rect">
              <a:avLst/>
            </a:prstGeom>
            <a:noFill/>
            <a:ln>
              <a:noFill/>
            </a:ln>
          </p:spPr>
          <p:txBody>
            <a:bodyPr spcFirstLastPara="1" wrap="square" lIns="121900" tIns="60933" rIns="121900" bIns="60933" anchor="t" anchorCtr="0">
              <a:noAutofit/>
            </a:bodyPr>
            <a:lstStyle/>
            <a:p>
              <a:pPr defTabSz="1219170">
                <a:lnSpc>
                  <a:spcPts val="3733"/>
                </a:lnSpc>
                <a:buClr>
                  <a:srgbClr val="FFFFFF"/>
                </a:buClr>
                <a:buSzPts val="1600"/>
                <a:defRPr/>
              </a:pPr>
              <a:r>
                <a:rPr lang="en-US" sz="2133" b="1" kern="0">
                  <a:solidFill>
                    <a:srgbClr val="FFFFFF"/>
                  </a:solidFill>
                  <a:cs typeface="+mn-ea"/>
                  <a:sym typeface="+mn-lt"/>
                </a:rPr>
                <a:t>-------------------------------------------</a:t>
              </a:r>
              <a:r>
                <a:rPr lang="en-US" altLang="zh-TW" sz="2133" b="1" kern="0">
                  <a:solidFill>
                    <a:srgbClr val="FFFFFF"/>
                  </a:solidFill>
                  <a:cs typeface="+mn-ea"/>
                  <a:sym typeface="+mn-lt"/>
                </a:rPr>
                <a:t>-</a:t>
              </a:r>
              <a:r>
                <a:rPr lang="en-US" sz="2133" b="1" kern="0">
                  <a:solidFill>
                    <a:srgbClr val="FFFFFF"/>
                  </a:solidFill>
                  <a:cs typeface="+mn-ea"/>
                  <a:sym typeface="+mn-lt"/>
                </a:rPr>
                <a:t>-------------</a:t>
              </a:r>
              <a:endParaRPr sz="2133" b="1" kern="0">
                <a:solidFill>
                  <a:srgbClr val="FFFFFF"/>
                </a:solidFill>
                <a:cs typeface="+mn-ea"/>
                <a:sym typeface="+mn-lt"/>
              </a:endParaRPr>
            </a:p>
          </p:txBody>
        </p:sp>
        <p:sp>
          <p:nvSpPr>
            <p:cNvPr id="38" name="Shape 330">
              <a:extLst>
                <a:ext uri="{FF2B5EF4-FFF2-40B4-BE49-F238E27FC236}">
                  <a16:creationId xmlns:a16="http://schemas.microsoft.com/office/drawing/2014/main" id="{31EECA48-E152-F24C-A272-BD4A49DAF462}"/>
                </a:ext>
              </a:extLst>
            </p:cNvPr>
            <p:cNvSpPr txBox="1"/>
            <p:nvPr/>
          </p:nvSpPr>
          <p:spPr>
            <a:xfrm>
              <a:off x="1727973" y="1419930"/>
              <a:ext cx="1359011" cy="448852"/>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800"/>
                <a:defRPr/>
              </a:pPr>
              <a:r>
                <a:rPr lang="en-US" altLang="zh-TW" sz="3733" b="1" kern="0">
                  <a:solidFill>
                    <a:srgbClr val="323232">
                      <a:lumMod val="90000"/>
                      <a:lumOff val="10000"/>
                    </a:srgbClr>
                  </a:solidFill>
                  <a:cs typeface="+mn-ea"/>
                  <a:sym typeface="+mn-lt"/>
                </a:rPr>
                <a:t>1024</a:t>
              </a:r>
              <a:endParaRPr sz="3733" b="1" kern="0">
                <a:solidFill>
                  <a:srgbClr val="323232">
                    <a:lumMod val="90000"/>
                    <a:lumOff val="10000"/>
                  </a:srgbClr>
                </a:solidFill>
                <a:cs typeface="+mn-ea"/>
                <a:sym typeface="+mn-lt"/>
              </a:endParaRPr>
            </a:p>
          </p:txBody>
        </p:sp>
        <p:sp>
          <p:nvSpPr>
            <p:cNvPr id="39" name="Shape 330">
              <a:extLst>
                <a:ext uri="{FF2B5EF4-FFF2-40B4-BE49-F238E27FC236}">
                  <a16:creationId xmlns:a16="http://schemas.microsoft.com/office/drawing/2014/main" id="{1CEE1F04-2F23-0849-A736-3CBA1F0B2CC0}"/>
                </a:ext>
              </a:extLst>
            </p:cNvPr>
            <p:cNvSpPr txBox="1"/>
            <p:nvPr/>
          </p:nvSpPr>
          <p:spPr>
            <a:xfrm>
              <a:off x="1730334" y="2011422"/>
              <a:ext cx="1359011" cy="448852"/>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800"/>
                <a:defRPr/>
              </a:pPr>
              <a:r>
                <a:rPr lang="en-US" sz="3733" b="1" kern="0">
                  <a:solidFill>
                    <a:srgbClr val="323232">
                      <a:lumMod val="90000"/>
                      <a:lumOff val="10000"/>
                    </a:srgbClr>
                  </a:solidFill>
                  <a:cs typeface="+mn-ea"/>
                  <a:sym typeface="+mn-lt"/>
                </a:rPr>
                <a:t>256</a:t>
              </a:r>
              <a:endParaRPr sz="3733" b="1" kern="0">
                <a:solidFill>
                  <a:srgbClr val="323232">
                    <a:lumMod val="90000"/>
                    <a:lumOff val="10000"/>
                  </a:srgbClr>
                </a:solidFill>
                <a:cs typeface="+mn-ea"/>
                <a:sym typeface="+mn-lt"/>
              </a:endParaRPr>
            </a:p>
          </p:txBody>
        </p:sp>
      </p:grpSp>
      <p:pic>
        <p:nvPicPr>
          <p:cNvPr id="7" name="圖片 6">
            <a:extLst>
              <a:ext uri="{FF2B5EF4-FFF2-40B4-BE49-F238E27FC236}">
                <a16:creationId xmlns:a16="http://schemas.microsoft.com/office/drawing/2014/main" id="{DE9DCFE4-851F-49D3-A4AA-76F55D6B7A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6706" y="5863128"/>
            <a:ext cx="8203575" cy="887020"/>
          </a:xfrm>
          <a:prstGeom prst="rect">
            <a:avLst/>
          </a:prstGeom>
        </p:spPr>
      </p:pic>
      <p:pic>
        <p:nvPicPr>
          <p:cNvPr id="20" name="圖片 1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318305" y="5290907"/>
            <a:ext cx="5759359" cy="1302353"/>
          </a:xfrm>
          <a:prstGeom prst="rect">
            <a:avLst/>
          </a:prstGeom>
        </p:spPr>
      </p:pic>
      <p:sp>
        <p:nvSpPr>
          <p:cNvPr id="23" name="橢圓 22">
            <a:extLst>
              <a:ext uri="{FF2B5EF4-FFF2-40B4-BE49-F238E27FC236}">
                <a16:creationId xmlns:a16="http://schemas.microsoft.com/office/drawing/2014/main" id="{C263E587-FC03-4D33-AF30-E767A5966365}"/>
              </a:ext>
            </a:extLst>
          </p:cNvPr>
          <p:cNvSpPr/>
          <p:nvPr/>
        </p:nvSpPr>
        <p:spPr>
          <a:xfrm>
            <a:off x="1861099" y="4671276"/>
            <a:ext cx="1557366" cy="1557363"/>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ea typeface="微軟正黑體" panose="020B0604030504040204" pitchFamily="34" charset="-120"/>
              <a:cs typeface="Arial"/>
              <a:sym typeface="+mn-lt"/>
            </a:endParaRPr>
          </a:p>
        </p:txBody>
      </p:sp>
      <p:pic>
        <p:nvPicPr>
          <p:cNvPr id="25" name="Picture 3" descr="\\Marketing\Marketing\MarketingMaterials\DM\NAS\Software_Section_brochure\QNAP product icon_20170816-assets\Snapshot.png">
            <a:extLst>
              <a:ext uri="{FF2B5EF4-FFF2-40B4-BE49-F238E27FC236}">
                <a16:creationId xmlns:a16="http://schemas.microsoft.com/office/drawing/2014/main" id="{0131CB25-7AB6-42A5-8FA3-12E2F055BD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84269" y="5374230"/>
            <a:ext cx="1255500" cy="1255498"/>
          </a:xfrm>
          <a:prstGeom prst="rect">
            <a:avLst/>
          </a:prstGeom>
          <a:noFill/>
        </p:spPr>
      </p:pic>
      <p:sp>
        <p:nvSpPr>
          <p:cNvPr id="27" name="文字方塊 26">
            <a:extLst>
              <a:ext uri="{FF2B5EF4-FFF2-40B4-BE49-F238E27FC236}">
                <a16:creationId xmlns:a16="http://schemas.microsoft.com/office/drawing/2014/main" id="{3017EF42-4B97-4F7A-9748-09A3E14506A2}"/>
              </a:ext>
            </a:extLst>
          </p:cNvPr>
          <p:cNvSpPr txBox="1"/>
          <p:nvPr/>
        </p:nvSpPr>
        <p:spPr>
          <a:xfrm>
            <a:off x="1918569" y="4835598"/>
            <a:ext cx="1390924" cy="707886"/>
          </a:xfrm>
          <a:prstGeom prst="rect">
            <a:avLst/>
          </a:prstGeom>
          <a:noFill/>
        </p:spPr>
        <p:txBody>
          <a:bodyPr wrap="square" rtlCol="0">
            <a:spAutoFit/>
          </a:bodyPr>
          <a:lstStyle/>
          <a:p>
            <a:pPr algn="ctr" defTabSz="1219170">
              <a:lnSpc>
                <a:spcPts val="2400"/>
              </a:lnSpc>
              <a:buClr>
                <a:srgbClr val="000000"/>
              </a:buClr>
              <a:defRPr/>
            </a:pPr>
            <a:r>
              <a:rPr lang="en-US" altLang="zh-TW" sz="2400" b="1" kern="0">
                <a:solidFill>
                  <a:srgbClr val="FFFFFF"/>
                </a:solidFill>
                <a:cs typeface="+mn-ea"/>
                <a:sym typeface="+mn-lt"/>
              </a:rPr>
              <a:t>Best</a:t>
            </a:r>
          </a:p>
          <a:p>
            <a:pPr algn="ctr" defTabSz="1219170">
              <a:lnSpc>
                <a:spcPts val="2400"/>
              </a:lnSpc>
              <a:buClr>
                <a:srgbClr val="000000"/>
              </a:buClr>
              <a:defRPr/>
            </a:pPr>
            <a:r>
              <a:rPr lang="en-US" altLang="zh-TW" sz="2400" b="1" kern="0">
                <a:solidFill>
                  <a:srgbClr val="FFFFFF"/>
                </a:solidFill>
                <a:cs typeface="+mn-ea"/>
                <a:sym typeface="+mn-lt"/>
              </a:rPr>
              <a:t>choice!</a:t>
            </a:r>
            <a:endParaRPr lang="zh-TW" altLang="en-US" sz="2400" b="1" kern="0">
              <a:solidFill>
                <a:srgbClr val="FFFFFF"/>
              </a:solidFill>
              <a:cs typeface="+mn-ea"/>
              <a:sym typeface="+mn-lt"/>
            </a:endParaRPr>
          </a:p>
        </p:txBody>
      </p:sp>
    </p:spTree>
    <p:extLst>
      <p:ext uri="{BB962C8B-B14F-4D97-AF65-F5344CB8AC3E}">
        <p14:creationId xmlns:p14="http://schemas.microsoft.com/office/powerpoint/2010/main" val="1258935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prstGeom prst="rect">
            <a:avLst/>
          </a:prstGeom>
          <a:effectLst/>
        </p:spPr>
        <p:txBody>
          <a:bodyPr spcFirstLastPara="1" vert="horz" wrap="square" lIns="121900" tIns="121900" rIns="121900" bIns="121900" rtlCol="0" anchor="ctr" anchorCtr="0">
            <a:noAutofit/>
          </a:bodyPr>
          <a:lstStyle/>
          <a:p>
            <a:pPr lvl="0" algn="ctr"/>
            <a:r>
              <a:rPr lang="en-US" altLang="zh-TW" sz="4267">
                <a:solidFill>
                  <a:schemeClr val="bg2">
                    <a:lumMod val="10000"/>
                  </a:schemeClr>
                </a:solidFill>
                <a:latin typeface="+mn-lt"/>
                <a:ea typeface="+mn-ea"/>
                <a:cs typeface="+mn-ea"/>
                <a:sym typeface="+mn-lt"/>
              </a:rPr>
              <a:t>Backup the NAS data</a:t>
            </a:r>
            <a:endParaRPr lang="zh-TW" altLang="en-US" sz="4267">
              <a:solidFill>
                <a:schemeClr val="bg2">
                  <a:lumMod val="10000"/>
                </a:schemeClr>
              </a:solidFill>
              <a:latin typeface="+mn-lt"/>
              <a:ea typeface="+mn-ea"/>
              <a:cs typeface="+mn-ea"/>
              <a:sym typeface="+mn-lt"/>
            </a:endParaRPr>
          </a:p>
        </p:txBody>
      </p:sp>
      <p:grpSp>
        <p:nvGrpSpPr>
          <p:cNvPr id="21" name="群組 20">
            <a:extLst>
              <a:ext uri="{FF2B5EF4-FFF2-40B4-BE49-F238E27FC236}">
                <a16:creationId xmlns:a16="http://schemas.microsoft.com/office/drawing/2014/main" id="{7A478902-5F86-4066-A043-FEFC653E0999}"/>
              </a:ext>
            </a:extLst>
          </p:cNvPr>
          <p:cNvGrpSpPr/>
          <p:nvPr/>
        </p:nvGrpSpPr>
        <p:grpSpPr>
          <a:xfrm>
            <a:off x="451083" y="2843951"/>
            <a:ext cx="6461081" cy="1137287"/>
            <a:chOff x="536529" y="1350329"/>
            <a:chExt cx="4845811" cy="852965"/>
          </a:xfrm>
        </p:grpSpPr>
        <p:sp>
          <p:nvSpPr>
            <p:cNvPr id="22" name="Shape 427">
              <a:extLst>
                <a:ext uri="{FF2B5EF4-FFF2-40B4-BE49-F238E27FC236}">
                  <a16:creationId xmlns:a16="http://schemas.microsoft.com/office/drawing/2014/main" id="{450825FF-D781-48E9-BCFF-9994385F9CFD}"/>
                </a:ext>
              </a:extLst>
            </p:cNvPr>
            <p:cNvSpPr txBox="1"/>
            <p:nvPr/>
          </p:nvSpPr>
          <p:spPr>
            <a:xfrm>
              <a:off x="1421648" y="1530469"/>
              <a:ext cx="3960692" cy="672825"/>
            </a:xfrm>
            <a:prstGeom prst="rect">
              <a:avLst/>
            </a:prstGeom>
            <a:noFill/>
            <a:ln>
              <a:noFill/>
            </a:ln>
          </p:spPr>
          <p:txBody>
            <a:bodyPr spcFirstLastPara="1" wrap="square" lIns="121900" tIns="121900" rIns="121900" bIns="121900" anchor="t" anchorCtr="0">
              <a:noAutofit/>
            </a:bodyPr>
            <a:lstStyle/>
            <a:p>
              <a:pPr indent="1236102" defTabSz="1219170" rtl="1">
                <a:buClr>
                  <a:srgbClr val="000000"/>
                </a:buClr>
                <a:buSzPts val="1100"/>
                <a:defRPr/>
              </a:pPr>
              <a:r>
                <a:rPr lang="en-US" altLang="zh-TW" sz="2933" b="1" kern="0">
                  <a:solidFill>
                    <a:schemeClr val="bg2">
                      <a:lumMod val="25000"/>
                    </a:schemeClr>
                  </a:solidFill>
                  <a:cs typeface="+mn-ea"/>
                  <a:sym typeface="+mn-lt"/>
                </a:rPr>
                <a:t>Hybrid Backup Sync</a:t>
              </a:r>
              <a:endParaRPr lang="zh-TW" altLang="en-US" sz="2933" b="1" kern="0">
                <a:solidFill>
                  <a:schemeClr val="bg2">
                    <a:lumMod val="25000"/>
                  </a:schemeClr>
                </a:solidFill>
                <a:cs typeface="+mn-ea"/>
                <a:sym typeface="+mn-lt"/>
              </a:endParaRPr>
            </a:p>
          </p:txBody>
        </p:sp>
        <p:pic>
          <p:nvPicPr>
            <p:cNvPr id="25" name="Shape 426">
              <a:extLst>
                <a:ext uri="{FF2B5EF4-FFF2-40B4-BE49-F238E27FC236}">
                  <a16:creationId xmlns:a16="http://schemas.microsoft.com/office/drawing/2014/main" id="{44F414DA-B9E4-46C4-B451-94927E7EA09D}"/>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a:off x="536529" y="1350329"/>
              <a:ext cx="849255" cy="849255"/>
            </a:xfrm>
            <a:prstGeom prst="rect">
              <a:avLst/>
            </a:prstGeom>
            <a:noFill/>
            <a:ln>
              <a:noFill/>
            </a:ln>
            <a:effectLst>
              <a:outerShdw blurRad="63500" sx="102000" sy="102000" algn="ctr" rotWithShape="0">
                <a:prstClr val="black">
                  <a:alpha val="40000"/>
                </a:prstClr>
              </a:outerShdw>
            </a:effectLst>
          </p:spPr>
        </p:pic>
      </p:grpSp>
      <p:pic>
        <p:nvPicPr>
          <p:cNvPr id="26" name="圖片 25">
            <a:extLst>
              <a:ext uri="{FF2B5EF4-FFF2-40B4-BE49-F238E27FC236}">
                <a16:creationId xmlns:a16="http://schemas.microsoft.com/office/drawing/2014/main" id="{581028ED-98D9-4BB9-9287-FC0A4740490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8519" y="3120832"/>
            <a:ext cx="4936210" cy="3085680"/>
          </a:xfrm>
          <a:prstGeom prst="rect">
            <a:avLst/>
          </a:prstGeom>
        </p:spPr>
      </p:pic>
      <p:sp>
        <p:nvSpPr>
          <p:cNvPr id="27" name="矩形: 圓角 8">
            <a:extLst>
              <a:ext uri="{FF2B5EF4-FFF2-40B4-BE49-F238E27FC236}">
                <a16:creationId xmlns:a16="http://schemas.microsoft.com/office/drawing/2014/main" id="{F2B82D20-6D2F-42ED-95D2-C9A39DA1C727}"/>
              </a:ext>
            </a:extLst>
          </p:cNvPr>
          <p:cNvSpPr/>
          <p:nvPr/>
        </p:nvSpPr>
        <p:spPr>
          <a:xfrm>
            <a:off x="5896647" y="2117489"/>
            <a:ext cx="2799224" cy="17472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29" name="群組 28">
            <a:extLst>
              <a:ext uri="{FF2B5EF4-FFF2-40B4-BE49-F238E27FC236}">
                <a16:creationId xmlns:a16="http://schemas.microsoft.com/office/drawing/2014/main" id="{EFAD4A7F-1805-4954-8D8E-70E2A4ABD115}"/>
              </a:ext>
            </a:extLst>
          </p:cNvPr>
          <p:cNvGrpSpPr/>
          <p:nvPr/>
        </p:nvGrpSpPr>
        <p:grpSpPr>
          <a:xfrm>
            <a:off x="5682858" y="1937020"/>
            <a:ext cx="1546276" cy="592434"/>
            <a:chOff x="375812" y="2220988"/>
            <a:chExt cx="2010446" cy="770273"/>
          </a:xfrm>
        </p:grpSpPr>
        <p:sp>
          <p:nvSpPr>
            <p:cNvPr id="30" name="等腰三角形 29">
              <a:extLst>
                <a:ext uri="{FF2B5EF4-FFF2-40B4-BE49-F238E27FC236}">
                  <a16:creationId xmlns:a16="http://schemas.microsoft.com/office/drawing/2014/main" id="{E4E708E4-FCB5-4092-92D8-46D6C93B5733}"/>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31" name="矩形: 圓角 55">
              <a:extLst>
                <a:ext uri="{FF2B5EF4-FFF2-40B4-BE49-F238E27FC236}">
                  <a16:creationId xmlns:a16="http://schemas.microsoft.com/office/drawing/2014/main" id="{6A702AA5-D8EF-4E79-8C5E-6F4F41422E41}"/>
                </a:ext>
              </a:extLst>
            </p:cNvPr>
            <p:cNvSpPr/>
            <p:nvPr/>
          </p:nvSpPr>
          <p:spPr>
            <a:xfrm>
              <a:off x="375812" y="2220988"/>
              <a:ext cx="2010446" cy="52399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indent="-270927" algn="ctr" defTabSz="1219170">
                <a:buClr>
                  <a:srgbClr val="FFFFFF"/>
                </a:buClr>
                <a:buSzPct val="100000"/>
                <a:defRPr/>
              </a:pPr>
              <a:r>
                <a:rPr lang="en-US" altLang="zh-TW" sz="1800" b="1" kern="0">
                  <a:solidFill>
                    <a:srgbClr val="FFFFFF"/>
                  </a:solidFill>
                  <a:effectLst>
                    <a:outerShdw blurRad="50800" dist="38100" dir="2700000" algn="tl" rotWithShape="0">
                      <a:prstClr val="black">
                        <a:alpha val="40000"/>
                      </a:prstClr>
                    </a:outerShdw>
                  </a:effectLst>
                  <a:cs typeface="+mn-ea"/>
                  <a:sym typeface="+mn-lt"/>
                </a:rPr>
                <a:t>Remote</a:t>
              </a:r>
              <a:endParaRPr lang="zh-TW" altLang="en-US" sz="1800" b="1" kern="0">
                <a:solidFill>
                  <a:srgbClr val="FFFFFF"/>
                </a:solidFill>
                <a:effectLst>
                  <a:outerShdw blurRad="50800" dist="38100" dir="2700000" algn="tl" rotWithShape="0">
                    <a:prstClr val="black">
                      <a:alpha val="40000"/>
                    </a:prstClr>
                  </a:outerShdw>
                </a:effectLst>
                <a:cs typeface="+mn-ea"/>
                <a:sym typeface="+mn-lt"/>
              </a:endParaRPr>
            </a:p>
          </p:txBody>
        </p:sp>
      </p:grpSp>
      <p:grpSp>
        <p:nvGrpSpPr>
          <p:cNvPr id="32" name="群組 31">
            <a:extLst>
              <a:ext uri="{FF2B5EF4-FFF2-40B4-BE49-F238E27FC236}">
                <a16:creationId xmlns:a16="http://schemas.microsoft.com/office/drawing/2014/main" id="{7AD6C1AB-979F-4BAA-BE89-1B3766D52DF0}"/>
              </a:ext>
            </a:extLst>
          </p:cNvPr>
          <p:cNvGrpSpPr/>
          <p:nvPr/>
        </p:nvGrpSpPr>
        <p:grpSpPr>
          <a:xfrm>
            <a:off x="6127785" y="2603431"/>
            <a:ext cx="2367092" cy="1034801"/>
            <a:chOff x="7315547" y="2153876"/>
            <a:chExt cx="2179786" cy="952918"/>
          </a:xfrm>
        </p:grpSpPr>
        <p:pic>
          <p:nvPicPr>
            <p:cNvPr id="33" name="Shape 838" descr="P3-2-2.png">
              <a:extLst>
                <a:ext uri="{FF2B5EF4-FFF2-40B4-BE49-F238E27FC236}">
                  <a16:creationId xmlns:a16="http://schemas.microsoft.com/office/drawing/2014/main" id="{863D9E26-BE81-49AC-99A8-CD95D28AF45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55038"/>
            <a:stretch/>
          </p:blipFill>
          <p:spPr>
            <a:xfrm>
              <a:off x="8515264" y="2183850"/>
              <a:ext cx="980069" cy="922944"/>
            </a:xfrm>
            <a:prstGeom prst="rect">
              <a:avLst/>
            </a:prstGeom>
            <a:noFill/>
            <a:ln>
              <a:noFill/>
            </a:ln>
          </p:spPr>
        </p:pic>
        <p:pic>
          <p:nvPicPr>
            <p:cNvPr id="36" name="Shape 838" descr="P3-2-2.png">
              <a:extLst>
                <a:ext uri="{FF2B5EF4-FFF2-40B4-BE49-F238E27FC236}">
                  <a16:creationId xmlns:a16="http://schemas.microsoft.com/office/drawing/2014/main" id="{AAF6248F-74C7-4F34-A36E-B02BC63A999B}"/>
                </a:ext>
              </a:extLst>
            </p:cNvPr>
            <p:cNvPicPr preferRelativeResize="0"/>
            <p:nvPr/>
          </p:nvPicPr>
          <p:blipFill rotWithShape="1">
            <a:blip r:embed="rId6" cstate="print">
              <a:alphaModFix/>
              <a:duotone>
                <a:prstClr val="black"/>
                <a:schemeClr val="accent5">
                  <a:tint val="45000"/>
                  <a:satMod val="400000"/>
                </a:schemeClr>
              </a:duotone>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868910" y="2153876"/>
              <a:ext cx="626458" cy="922944"/>
            </a:xfrm>
            <a:prstGeom prst="rect">
              <a:avLst/>
            </a:prstGeom>
            <a:noFill/>
            <a:ln>
              <a:noFill/>
            </a:ln>
          </p:spPr>
        </p:pic>
        <p:pic>
          <p:nvPicPr>
            <p:cNvPr id="37" name="Shape 838" descr="P3-2-2.png">
              <a:extLst>
                <a:ext uri="{FF2B5EF4-FFF2-40B4-BE49-F238E27FC236}">
                  <a16:creationId xmlns:a16="http://schemas.microsoft.com/office/drawing/2014/main" id="{353694FB-0A4B-474A-B578-5A500097E4C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r="76085"/>
            <a:stretch/>
          </p:blipFill>
          <p:spPr>
            <a:xfrm>
              <a:off x="7315547" y="2167935"/>
              <a:ext cx="521300" cy="922944"/>
            </a:xfrm>
            <a:prstGeom prst="rect">
              <a:avLst/>
            </a:prstGeom>
            <a:noFill/>
            <a:ln>
              <a:noFill/>
            </a:ln>
          </p:spPr>
        </p:pic>
      </p:grpSp>
      <p:sp>
        <p:nvSpPr>
          <p:cNvPr id="38" name="矩形: 圓角 8">
            <a:extLst>
              <a:ext uri="{FF2B5EF4-FFF2-40B4-BE49-F238E27FC236}">
                <a16:creationId xmlns:a16="http://schemas.microsoft.com/office/drawing/2014/main" id="{BB078A50-B039-45B8-8736-2A9B8CD48CB5}"/>
              </a:ext>
            </a:extLst>
          </p:cNvPr>
          <p:cNvSpPr/>
          <p:nvPr/>
        </p:nvSpPr>
        <p:spPr>
          <a:xfrm>
            <a:off x="5896647" y="4343179"/>
            <a:ext cx="2799224" cy="17472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39" name="群組 38">
            <a:extLst>
              <a:ext uri="{FF2B5EF4-FFF2-40B4-BE49-F238E27FC236}">
                <a16:creationId xmlns:a16="http://schemas.microsoft.com/office/drawing/2014/main" id="{378326D2-22F6-419E-A6B6-49D8593A3F1C}"/>
              </a:ext>
            </a:extLst>
          </p:cNvPr>
          <p:cNvGrpSpPr/>
          <p:nvPr/>
        </p:nvGrpSpPr>
        <p:grpSpPr>
          <a:xfrm>
            <a:off x="5682858" y="4162710"/>
            <a:ext cx="1546276" cy="592434"/>
            <a:chOff x="375812" y="2220988"/>
            <a:chExt cx="2010446" cy="770273"/>
          </a:xfrm>
        </p:grpSpPr>
        <p:sp>
          <p:nvSpPr>
            <p:cNvPr id="40" name="等腰三角形 39">
              <a:extLst>
                <a:ext uri="{FF2B5EF4-FFF2-40B4-BE49-F238E27FC236}">
                  <a16:creationId xmlns:a16="http://schemas.microsoft.com/office/drawing/2014/main" id="{655C2012-7D62-48B3-BC7C-A21AD25AA619}"/>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41" name="矩形: 圓角 55">
              <a:extLst>
                <a:ext uri="{FF2B5EF4-FFF2-40B4-BE49-F238E27FC236}">
                  <a16:creationId xmlns:a16="http://schemas.microsoft.com/office/drawing/2014/main" id="{7792EFF8-7E4A-430C-B882-DD169969C5DE}"/>
                </a:ext>
              </a:extLst>
            </p:cNvPr>
            <p:cNvSpPr/>
            <p:nvPr/>
          </p:nvSpPr>
          <p:spPr>
            <a:xfrm>
              <a:off x="375812" y="2220988"/>
              <a:ext cx="2010446" cy="52399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indent="-270927" algn="ctr" defTabSz="1219170">
                <a:buClr>
                  <a:srgbClr val="FFFFFF"/>
                </a:buClr>
                <a:buSzPct val="100000"/>
                <a:defRPr/>
              </a:pPr>
              <a:r>
                <a:rPr lang="en-US" altLang="zh-TW" sz="1800" b="1" kern="0">
                  <a:solidFill>
                    <a:srgbClr val="FFFFFF"/>
                  </a:solidFill>
                  <a:effectLst>
                    <a:outerShdw blurRad="50800" dist="38100" dir="2700000" algn="tl" rotWithShape="0">
                      <a:prstClr val="black">
                        <a:alpha val="40000"/>
                      </a:prstClr>
                    </a:outerShdw>
                  </a:effectLst>
                  <a:cs typeface="+mn-ea"/>
                  <a:sym typeface="+mn-lt"/>
                </a:rPr>
                <a:t>Cloud</a:t>
              </a:r>
              <a:endParaRPr lang="zh-TW" altLang="en-US" sz="1800" b="1" kern="0">
                <a:solidFill>
                  <a:srgbClr val="FFFFFF"/>
                </a:solidFill>
                <a:effectLst>
                  <a:outerShdw blurRad="50800" dist="38100" dir="2700000" algn="tl" rotWithShape="0">
                    <a:prstClr val="black">
                      <a:alpha val="40000"/>
                    </a:prstClr>
                  </a:outerShdw>
                </a:effectLst>
                <a:cs typeface="+mn-ea"/>
                <a:sym typeface="+mn-lt"/>
              </a:endParaRPr>
            </a:p>
          </p:txBody>
        </p:sp>
      </p:grpSp>
      <p:sp>
        <p:nvSpPr>
          <p:cNvPr id="42" name="矩形: 圓角 8">
            <a:extLst>
              <a:ext uri="{FF2B5EF4-FFF2-40B4-BE49-F238E27FC236}">
                <a16:creationId xmlns:a16="http://schemas.microsoft.com/office/drawing/2014/main" id="{C6D3A1F1-A823-40CF-97F5-29F3CE676F98}"/>
              </a:ext>
            </a:extLst>
          </p:cNvPr>
          <p:cNvSpPr/>
          <p:nvPr/>
        </p:nvSpPr>
        <p:spPr>
          <a:xfrm>
            <a:off x="9127370" y="2117489"/>
            <a:ext cx="2799224" cy="17472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43" name="群組 42">
            <a:extLst>
              <a:ext uri="{FF2B5EF4-FFF2-40B4-BE49-F238E27FC236}">
                <a16:creationId xmlns:a16="http://schemas.microsoft.com/office/drawing/2014/main" id="{5FBEBA81-9D56-4856-9B53-7BF04F25C47F}"/>
              </a:ext>
            </a:extLst>
          </p:cNvPr>
          <p:cNvGrpSpPr/>
          <p:nvPr/>
        </p:nvGrpSpPr>
        <p:grpSpPr>
          <a:xfrm>
            <a:off x="8913581" y="1937020"/>
            <a:ext cx="1546276" cy="592434"/>
            <a:chOff x="375812" y="2220988"/>
            <a:chExt cx="2010446" cy="770273"/>
          </a:xfrm>
        </p:grpSpPr>
        <p:sp>
          <p:nvSpPr>
            <p:cNvPr id="44" name="等腰三角形 43">
              <a:extLst>
                <a:ext uri="{FF2B5EF4-FFF2-40B4-BE49-F238E27FC236}">
                  <a16:creationId xmlns:a16="http://schemas.microsoft.com/office/drawing/2014/main" id="{46B77539-FA44-4391-8059-62A6B8FFD2ED}"/>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45" name="矩形: 圓角 55">
              <a:extLst>
                <a:ext uri="{FF2B5EF4-FFF2-40B4-BE49-F238E27FC236}">
                  <a16:creationId xmlns:a16="http://schemas.microsoft.com/office/drawing/2014/main" id="{263B53E1-6DF7-430C-B7A1-1ED13D5FB381}"/>
                </a:ext>
              </a:extLst>
            </p:cNvPr>
            <p:cNvSpPr/>
            <p:nvPr/>
          </p:nvSpPr>
          <p:spPr>
            <a:xfrm>
              <a:off x="375812" y="2220988"/>
              <a:ext cx="2010446" cy="523994"/>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indent="-270927" algn="ctr" defTabSz="1219170">
                <a:buClr>
                  <a:srgbClr val="FFFFFF"/>
                </a:buClr>
                <a:buSzPct val="100000"/>
                <a:defRPr/>
              </a:pPr>
              <a:r>
                <a:rPr lang="en-US" altLang="zh-TW" sz="1800" b="1" kern="0">
                  <a:solidFill>
                    <a:srgbClr val="FFFFFF"/>
                  </a:solidFill>
                  <a:effectLst>
                    <a:outerShdw blurRad="50800" dist="38100" dir="2700000" algn="tl" rotWithShape="0">
                      <a:prstClr val="black">
                        <a:alpha val="40000"/>
                      </a:prstClr>
                    </a:outerShdw>
                  </a:effectLst>
                  <a:cs typeface="+mn-ea"/>
                  <a:sym typeface="+mn-lt"/>
                </a:rPr>
                <a:t>Local</a:t>
              </a:r>
              <a:endParaRPr lang="zh-TW" altLang="en-US" sz="1800" b="1" kern="0">
                <a:solidFill>
                  <a:srgbClr val="FFFFFF"/>
                </a:solidFill>
                <a:effectLst>
                  <a:outerShdw blurRad="50800" dist="38100" dir="2700000" algn="tl" rotWithShape="0">
                    <a:prstClr val="black">
                      <a:alpha val="40000"/>
                    </a:prstClr>
                  </a:outerShdw>
                </a:effectLst>
                <a:cs typeface="+mn-ea"/>
                <a:sym typeface="+mn-lt"/>
              </a:endParaRPr>
            </a:p>
          </p:txBody>
        </p:sp>
      </p:grpSp>
      <p:grpSp>
        <p:nvGrpSpPr>
          <p:cNvPr id="46" name="群組 45">
            <a:extLst>
              <a:ext uri="{FF2B5EF4-FFF2-40B4-BE49-F238E27FC236}">
                <a16:creationId xmlns:a16="http://schemas.microsoft.com/office/drawing/2014/main" id="{0712AADC-9CD4-47BA-882F-5B01CC9F859E}"/>
              </a:ext>
            </a:extLst>
          </p:cNvPr>
          <p:cNvGrpSpPr/>
          <p:nvPr/>
        </p:nvGrpSpPr>
        <p:grpSpPr>
          <a:xfrm>
            <a:off x="9907054" y="2543479"/>
            <a:ext cx="1736345" cy="1035989"/>
            <a:chOff x="7896383" y="2183850"/>
            <a:chExt cx="1598950" cy="954012"/>
          </a:xfrm>
        </p:grpSpPr>
        <p:pic>
          <p:nvPicPr>
            <p:cNvPr id="47" name="Shape 838" descr="P3-2-2.png">
              <a:extLst>
                <a:ext uri="{FF2B5EF4-FFF2-40B4-BE49-F238E27FC236}">
                  <a16:creationId xmlns:a16="http://schemas.microsoft.com/office/drawing/2014/main" id="{6D4830DD-6EE2-4B97-8B57-321B1FCC807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l="55038"/>
            <a:stretch/>
          </p:blipFill>
          <p:spPr>
            <a:xfrm>
              <a:off x="8515264" y="2183850"/>
              <a:ext cx="980069" cy="922944"/>
            </a:xfrm>
            <a:prstGeom prst="rect">
              <a:avLst/>
            </a:prstGeom>
            <a:noFill/>
            <a:ln>
              <a:noFill/>
            </a:ln>
          </p:spPr>
        </p:pic>
        <p:pic>
          <p:nvPicPr>
            <p:cNvPr id="48" name="Shape 838" descr="P3-2-2.png">
              <a:extLst>
                <a:ext uri="{FF2B5EF4-FFF2-40B4-BE49-F238E27FC236}">
                  <a16:creationId xmlns:a16="http://schemas.microsoft.com/office/drawing/2014/main" id="{9167D921-3618-49CD-AC59-69A1A2CC6654}"/>
                </a:ext>
              </a:extLst>
            </p:cNvPr>
            <p:cNvPicPr preferRelativeResize="0"/>
            <p:nvPr/>
          </p:nvPicPr>
          <p:blipFill rotWithShape="1">
            <a:blip r:embed="rId6" cstate="print">
              <a:alphaModFix/>
              <a:duotone>
                <a:prstClr val="black"/>
                <a:schemeClr val="accent5">
                  <a:tint val="45000"/>
                  <a:satMod val="400000"/>
                </a:schemeClr>
              </a:duotone>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7896383" y="2214918"/>
              <a:ext cx="626458" cy="922944"/>
            </a:xfrm>
            <a:prstGeom prst="rect">
              <a:avLst/>
            </a:prstGeom>
            <a:noFill/>
            <a:ln>
              <a:noFill/>
            </a:ln>
          </p:spPr>
        </p:pic>
      </p:grpSp>
      <p:pic>
        <p:nvPicPr>
          <p:cNvPr id="49" name="Shape 839" descr="P3-2-1.png">
            <a:extLst>
              <a:ext uri="{FF2B5EF4-FFF2-40B4-BE49-F238E27FC236}">
                <a16:creationId xmlns:a16="http://schemas.microsoft.com/office/drawing/2014/main" id="{12BEF4B3-D995-47ED-B236-4107FEDF7474}"/>
              </a:ext>
            </a:extLst>
          </p:cNvPr>
          <p:cNvPicPr preferRelativeResize="0"/>
          <p:nvPr/>
        </p:nvPicPr>
        <p:blipFill rotWithShape="1">
          <a:blip r:embed="rId8" cstate="screen">
            <a:alphaModFix/>
            <a:duotone>
              <a:prstClr val="black"/>
              <a:srgbClr val="D9C3A5">
                <a:tint val="50000"/>
                <a:satMod val="180000"/>
              </a:srgbClr>
            </a:duotone>
            <a:extLst>
              <a:ext uri="{28A0092B-C50C-407E-A947-70E740481C1C}">
                <a14:useLocalDpi xmlns:a14="http://schemas.microsoft.com/office/drawing/2010/main"/>
              </a:ext>
            </a:extLst>
          </a:blip>
          <a:srcRect/>
          <a:stretch/>
        </p:blipFill>
        <p:spPr>
          <a:xfrm rot="5400000" flipH="1">
            <a:off x="9298665" y="2597050"/>
            <a:ext cx="805626" cy="956937"/>
          </a:xfrm>
          <a:prstGeom prst="rect">
            <a:avLst/>
          </a:prstGeom>
          <a:noFill/>
          <a:ln>
            <a:noFill/>
          </a:ln>
        </p:spPr>
      </p:pic>
      <p:pic>
        <p:nvPicPr>
          <p:cNvPr id="50" name="Shape 837" descr="P3-2-3.png">
            <a:extLst>
              <a:ext uri="{FF2B5EF4-FFF2-40B4-BE49-F238E27FC236}">
                <a16:creationId xmlns:a16="http://schemas.microsoft.com/office/drawing/2014/main" id="{564F7E2D-573D-4AC0-ADE5-C3410BDE093B}"/>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229134" y="4459679"/>
            <a:ext cx="1323911" cy="1565896"/>
          </a:xfrm>
          <a:prstGeom prst="rect">
            <a:avLst/>
          </a:prstGeom>
          <a:noFill/>
          <a:ln>
            <a:noFill/>
          </a:ln>
        </p:spPr>
      </p:pic>
    </p:spTree>
    <p:extLst>
      <p:ext uri="{BB962C8B-B14F-4D97-AF65-F5344CB8AC3E}">
        <p14:creationId xmlns:p14="http://schemas.microsoft.com/office/powerpoint/2010/main" val="1055075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46CF022E-CAEB-4A4A-8FB0-5BFAE76C5820}"/>
              </a:ext>
            </a:extLst>
          </p:cNvPr>
          <p:cNvSpPr txBox="1">
            <a:spLocks/>
          </p:cNvSpPr>
          <p:nvPr/>
        </p:nvSpPr>
        <p:spPr>
          <a:xfrm>
            <a:off x="899899" y="1262307"/>
            <a:ext cx="5393094" cy="125862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b="1" kern="5000">
                <a:latin typeface="Arial" panose="020B0604020202020204" pitchFamily="34" charset="0"/>
                <a:ea typeface="微軟正黑體" panose="020B0604030504040204" pitchFamily="34" charset="-120"/>
                <a:cs typeface="Arial" panose="020B0604020202020204" pitchFamily="34" charset="0"/>
              </a:rPr>
              <a:t>Hardware overview</a:t>
            </a:r>
            <a:endParaRPr lang="zh-TW" altLang="en-US" sz="4000" b="1" kern="5000">
              <a:latin typeface="Arial" panose="020B0604020202020204" pitchFamily="34" charset="0"/>
              <a:ea typeface="微軟正黑體" panose="020B0604030504040204" pitchFamily="34" charset="-120"/>
              <a:cs typeface="Arial" panose="020B0604020202020204" pitchFamily="34" charset="0"/>
            </a:endParaRPr>
          </a:p>
        </p:txBody>
      </p:sp>
      <p:pic>
        <p:nvPicPr>
          <p:cNvPr id="11" name="圖形 10">
            <a:extLst>
              <a:ext uri="{FF2B5EF4-FFF2-40B4-BE49-F238E27FC236}">
                <a16:creationId xmlns:a16="http://schemas.microsoft.com/office/drawing/2014/main" id="{23604E44-1038-4114-A63E-9A1EA51E37B6}"/>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001" t="17684" r="50423" b="68640"/>
          <a:stretch/>
        </p:blipFill>
        <p:spPr>
          <a:xfrm>
            <a:off x="1265473" y="2257675"/>
            <a:ext cx="4661947" cy="83142"/>
          </a:xfrm>
          <a:prstGeom prst="rect">
            <a:avLst/>
          </a:prstGeom>
        </p:spPr>
      </p:pic>
    </p:spTree>
    <p:extLst>
      <p:ext uri="{BB962C8B-B14F-4D97-AF65-F5344CB8AC3E}">
        <p14:creationId xmlns:p14="http://schemas.microsoft.com/office/powerpoint/2010/main" val="1678769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effectLst/>
        </p:spPr>
        <p:txBody>
          <a:bodyPr>
            <a:noAutofit/>
          </a:bodyPr>
          <a:lstStyle/>
          <a:p>
            <a:r>
              <a:rPr lang="fr-FR">
                <a:latin typeface="+mj-lt"/>
                <a:sym typeface="+mn-lt"/>
              </a:rPr>
              <a:t>QVR Elite Smart Surveillance Solution</a:t>
            </a:r>
            <a:endParaRPr lang="en-US">
              <a:latin typeface="+mj-lt"/>
              <a:sym typeface="+mn-lt"/>
            </a:endParaRPr>
          </a:p>
        </p:txBody>
      </p:sp>
      <p:sp>
        <p:nvSpPr>
          <p:cNvPr id="19" name="文字方塊 18">
            <a:extLst>
              <a:ext uri="{FF2B5EF4-FFF2-40B4-BE49-F238E27FC236}">
                <a16:creationId xmlns:a16="http://schemas.microsoft.com/office/drawing/2014/main" id="{D1229967-644D-427E-B6F3-AB344F1CD7AB}"/>
              </a:ext>
            </a:extLst>
          </p:cNvPr>
          <p:cNvSpPr txBox="1"/>
          <p:nvPr/>
        </p:nvSpPr>
        <p:spPr>
          <a:xfrm>
            <a:off x="7074494" y="3458049"/>
            <a:ext cx="4134953" cy="543867"/>
          </a:xfrm>
          <a:prstGeom prst="rect">
            <a:avLst/>
          </a:prstGeom>
          <a:noFill/>
        </p:spPr>
        <p:txBody>
          <a:bodyPr wrap="square" rtlCol="0">
            <a:spAutoFit/>
          </a:bodyPr>
          <a:lstStyle/>
          <a:p>
            <a:pPr defTabSz="1219170">
              <a:buClr>
                <a:srgbClr val="000000"/>
              </a:buClr>
            </a:pPr>
            <a:r>
              <a:rPr lang="en-US" altLang="zh-TW" sz="1467" kern="0">
                <a:solidFill>
                  <a:srgbClr val="000000"/>
                </a:solidFill>
                <a:latin typeface="Arial"/>
                <a:cs typeface="Arial"/>
                <a:sym typeface="Arial"/>
              </a:rPr>
              <a:t>Please go to the </a:t>
            </a:r>
            <a:r>
              <a:rPr lang="en-US" altLang="zh-TW" sz="1467" kern="0">
                <a:solidFill>
                  <a:srgbClr val="000000"/>
                </a:solidFill>
                <a:latin typeface="Arial"/>
                <a:cs typeface="Arial"/>
                <a:sym typeface="Arial"/>
                <a:hlinkClick r:id="rId2"/>
              </a:rPr>
              <a:t>QVR</a:t>
            </a:r>
            <a:r>
              <a:rPr lang="zh-TW" altLang="en-US" sz="1467" kern="0">
                <a:solidFill>
                  <a:srgbClr val="000000"/>
                </a:solidFill>
                <a:latin typeface="Arial"/>
                <a:cs typeface="Arial"/>
                <a:sym typeface="Arial"/>
                <a:hlinkClick r:id="rId2"/>
              </a:rPr>
              <a:t> </a:t>
            </a:r>
            <a:r>
              <a:rPr lang="en-US" altLang="zh-TW" sz="1467" kern="0">
                <a:solidFill>
                  <a:srgbClr val="000000"/>
                </a:solidFill>
                <a:latin typeface="Arial"/>
                <a:cs typeface="Arial"/>
                <a:sym typeface="Arial"/>
                <a:hlinkClick r:id="rId2"/>
              </a:rPr>
              <a:t>NAS Selector</a:t>
            </a:r>
            <a:r>
              <a:rPr lang="zh-TW" altLang="en-US" sz="1467" kern="0">
                <a:solidFill>
                  <a:srgbClr val="000000"/>
                </a:solidFill>
                <a:latin typeface="Arial"/>
                <a:cs typeface="Arial"/>
                <a:sym typeface="Arial"/>
              </a:rPr>
              <a:t> </a:t>
            </a:r>
            <a:r>
              <a:rPr lang="en-US" altLang="zh-TW" sz="1467" kern="0">
                <a:solidFill>
                  <a:srgbClr val="000000"/>
                </a:solidFill>
                <a:latin typeface="Arial"/>
                <a:cs typeface="Arial"/>
                <a:sym typeface="Arial"/>
              </a:rPr>
              <a:t>to calculate the supported recording channels.</a:t>
            </a:r>
            <a:endParaRPr lang="zh-TW" altLang="en-US" sz="1467" kern="0">
              <a:solidFill>
                <a:srgbClr val="000000"/>
              </a:solidFill>
              <a:latin typeface="Arial"/>
              <a:cs typeface="Arial"/>
              <a:sym typeface="Arial"/>
            </a:endParaRPr>
          </a:p>
        </p:txBody>
      </p:sp>
      <p:pic>
        <p:nvPicPr>
          <p:cNvPr id="20" name="圖片 19">
            <a:extLst>
              <a:ext uri="{FF2B5EF4-FFF2-40B4-BE49-F238E27FC236}">
                <a16:creationId xmlns:a16="http://schemas.microsoft.com/office/drawing/2014/main" id="{FC1996D6-83DF-4510-A4C9-E039D088C9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757" y="2031574"/>
            <a:ext cx="5853393" cy="4776315"/>
          </a:xfrm>
          <a:prstGeom prst="rect">
            <a:avLst/>
          </a:prstGeom>
          <a:effectLst/>
        </p:spPr>
      </p:pic>
      <p:pic>
        <p:nvPicPr>
          <p:cNvPr id="21" name="圖片 20">
            <a:extLst>
              <a:ext uri="{FF2B5EF4-FFF2-40B4-BE49-F238E27FC236}">
                <a16:creationId xmlns:a16="http://schemas.microsoft.com/office/drawing/2014/main" id="{23B9CC91-AF9B-4B93-ACA1-B7CBD25DA7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56675" y="5462183"/>
            <a:ext cx="1120813" cy="1120813"/>
          </a:xfrm>
          <a:prstGeom prst="rect">
            <a:avLst/>
          </a:prstGeom>
        </p:spPr>
      </p:pic>
      <p:pic>
        <p:nvPicPr>
          <p:cNvPr id="23" name="圖片 22">
            <a:extLst>
              <a:ext uri="{FF2B5EF4-FFF2-40B4-BE49-F238E27FC236}">
                <a16:creationId xmlns:a16="http://schemas.microsoft.com/office/drawing/2014/main" id="{72AC7D1B-F64F-4B5E-9B93-24E2BBE21EF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658782" y="5462183"/>
            <a:ext cx="1122567" cy="1120813"/>
          </a:xfrm>
          <a:prstGeom prst="rect">
            <a:avLst/>
          </a:prstGeom>
        </p:spPr>
      </p:pic>
      <p:sp>
        <p:nvSpPr>
          <p:cNvPr id="24" name="矩形: 圓角 8">
            <a:extLst>
              <a:ext uri="{FF2B5EF4-FFF2-40B4-BE49-F238E27FC236}">
                <a16:creationId xmlns:a16="http://schemas.microsoft.com/office/drawing/2014/main" id="{96546738-BA1A-41C0-98E8-14468DBAD85F}"/>
              </a:ext>
            </a:extLst>
          </p:cNvPr>
          <p:cNvSpPr/>
          <p:nvPr/>
        </p:nvSpPr>
        <p:spPr>
          <a:xfrm>
            <a:off x="6902032" y="2720279"/>
            <a:ext cx="4133716" cy="70253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25" name="群組 24">
            <a:extLst>
              <a:ext uri="{FF2B5EF4-FFF2-40B4-BE49-F238E27FC236}">
                <a16:creationId xmlns:a16="http://schemas.microsoft.com/office/drawing/2014/main" id="{F13E345B-7BB6-4C98-AECF-A77C99E747E6}"/>
              </a:ext>
            </a:extLst>
          </p:cNvPr>
          <p:cNvGrpSpPr/>
          <p:nvPr/>
        </p:nvGrpSpPr>
        <p:grpSpPr>
          <a:xfrm>
            <a:off x="6829256" y="2110061"/>
            <a:ext cx="4812778" cy="736288"/>
            <a:chOff x="375811" y="2033951"/>
            <a:chExt cx="5233587" cy="957310"/>
          </a:xfrm>
        </p:grpSpPr>
        <p:sp>
          <p:nvSpPr>
            <p:cNvPr id="26" name="等腰三角形 25">
              <a:extLst>
                <a:ext uri="{FF2B5EF4-FFF2-40B4-BE49-F238E27FC236}">
                  <a16:creationId xmlns:a16="http://schemas.microsoft.com/office/drawing/2014/main" id="{2C1229F8-6A3E-4E5E-9586-F1E08F421677}"/>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27" name="矩形: 圓角 55">
              <a:extLst>
                <a:ext uri="{FF2B5EF4-FFF2-40B4-BE49-F238E27FC236}">
                  <a16:creationId xmlns:a16="http://schemas.microsoft.com/office/drawing/2014/main" id="{B1938284-166A-4FAB-9FF8-2DE1DB1BBABC}"/>
                </a:ext>
              </a:extLst>
            </p:cNvPr>
            <p:cNvSpPr/>
            <p:nvPr/>
          </p:nvSpPr>
          <p:spPr>
            <a:xfrm>
              <a:off x="375811" y="2033951"/>
              <a:ext cx="5233587" cy="711030"/>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l" defTabSz="1219170" rtl="0" eaLnBrk="1" fontAlgn="base" latinLnBrk="0" hangingPunct="1">
                <a:lnSpc>
                  <a:spcPct val="100000"/>
                </a:lnSpc>
                <a:spcBef>
                  <a:spcPts val="0"/>
                </a:spcBef>
                <a:spcAft>
                  <a:spcPts val="0"/>
                </a:spcAft>
                <a:buClr>
                  <a:srgbClr val="000000"/>
                </a:buClr>
                <a:buSzTx/>
                <a:buFontTx/>
                <a:buNone/>
                <a:tabLst/>
                <a:defRPr/>
              </a:pPr>
              <a:r>
                <a:rPr kumimoji="0" lang="en-US" altLang="zh-TW" sz="2133" b="1" i="0" u="none" strike="noStrike" kern="0" cap="none" spc="0" normalizeH="0" baseline="0" noProof="0">
                  <a:ln>
                    <a:noFill/>
                  </a:ln>
                  <a:solidFill>
                    <a:srgbClr val="FFFFFF"/>
                  </a:solidFill>
                  <a:effectLst/>
                  <a:uLnTx/>
                  <a:uFillTx/>
                  <a:latin typeface="Arial"/>
                  <a:ea typeface="微軟正黑體"/>
                  <a:cs typeface="+mn-ea"/>
                  <a:sym typeface="+mn-lt"/>
                </a:rPr>
                <a:t>6,000+ IP cameras</a:t>
              </a:r>
            </a:p>
          </p:txBody>
        </p:sp>
      </p:grpSp>
      <p:sp>
        <p:nvSpPr>
          <p:cNvPr id="28" name="文字方塊 27">
            <a:extLst>
              <a:ext uri="{FF2B5EF4-FFF2-40B4-BE49-F238E27FC236}">
                <a16:creationId xmlns:a16="http://schemas.microsoft.com/office/drawing/2014/main" id="{280ED469-056A-4CD4-935B-2136CE694ACB}"/>
              </a:ext>
            </a:extLst>
          </p:cNvPr>
          <p:cNvSpPr txBox="1"/>
          <p:nvPr/>
        </p:nvSpPr>
        <p:spPr>
          <a:xfrm>
            <a:off x="7074494" y="2859721"/>
            <a:ext cx="3447520" cy="420564"/>
          </a:xfrm>
          <a:prstGeom prst="rect">
            <a:avLst/>
          </a:prstGeom>
          <a:noFill/>
        </p:spPr>
        <p:txBody>
          <a:bodyPr wrap="square">
            <a:spAutoFit/>
          </a:bodyPr>
          <a:lstStyle/>
          <a:p>
            <a:pPr defTabSz="1219170" fontAlgn="base">
              <a:buClr>
                <a:srgbClr val="000000"/>
              </a:buClr>
              <a:defRPr/>
            </a:pPr>
            <a:r>
              <a:rPr lang="en-US" altLang="zh-TW" sz="2133" b="1" kern="0">
                <a:solidFill>
                  <a:srgbClr val="323232">
                    <a:lumMod val="25000"/>
                  </a:srgbClr>
                </a:solidFill>
                <a:latin typeface="Arial"/>
                <a:ea typeface="微軟正黑體"/>
                <a:cs typeface="+mn-ea"/>
                <a:sym typeface="+mn-lt"/>
              </a:rPr>
              <a:t>2 embedded channels</a:t>
            </a:r>
          </a:p>
        </p:txBody>
      </p:sp>
      <p:sp>
        <p:nvSpPr>
          <p:cNvPr id="29" name="矩形: 圓角 8">
            <a:extLst>
              <a:ext uri="{FF2B5EF4-FFF2-40B4-BE49-F238E27FC236}">
                <a16:creationId xmlns:a16="http://schemas.microsoft.com/office/drawing/2014/main" id="{9397FEE6-8CD9-496E-87B1-30F66D41EC39}"/>
              </a:ext>
            </a:extLst>
          </p:cNvPr>
          <p:cNvSpPr/>
          <p:nvPr/>
        </p:nvSpPr>
        <p:spPr>
          <a:xfrm>
            <a:off x="6902032" y="4632266"/>
            <a:ext cx="4133716" cy="70253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30" name="群組 29">
            <a:extLst>
              <a:ext uri="{FF2B5EF4-FFF2-40B4-BE49-F238E27FC236}">
                <a16:creationId xmlns:a16="http://schemas.microsoft.com/office/drawing/2014/main" id="{F7066958-1DA0-4F85-9197-CD0A5EF98E6E}"/>
              </a:ext>
            </a:extLst>
          </p:cNvPr>
          <p:cNvGrpSpPr/>
          <p:nvPr/>
        </p:nvGrpSpPr>
        <p:grpSpPr>
          <a:xfrm>
            <a:off x="6829257" y="4022048"/>
            <a:ext cx="4812778" cy="736288"/>
            <a:chOff x="375812" y="2033951"/>
            <a:chExt cx="6257505" cy="957310"/>
          </a:xfrm>
        </p:grpSpPr>
        <p:sp>
          <p:nvSpPr>
            <p:cNvPr id="31" name="等腰三角形 30">
              <a:extLst>
                <a:ext uri="{FF2B5EF4-FFF2-40B4-BE49-F238E27FC236}">
                  <a16:creationId xmlns:a16="http://schemas.microsoft.com/office/drawing/2014/main" id="{931049AD-43A4-4D56-8DDF-A7E14D24D49B}"/>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32" name="矩形: 圓角 55">
              <a:extLst>
                <a:ext uri="{FF2B5EF4-FFF2-40B4-BE49-F238E27FC236}">
                  <a16:creationId xmlns:a16="http://schemas.microsoft.com/office/drawing/2014/main" id="{3B5BA8BA-2833-4F34-A9B8-9A8911E0B23D}"/>
                </a:ext>
              </a:extLst>
            </p:cNvPr>
            <p:cNvSpPr/>
            <p:nvPr/>
          </p:nvSpPr>
          <p:spPr>
            <a:xfrm>
              <a:off x="375812" y="2033951"/>
              <a:ext cx="6257505" cy="711030"/>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l" defTabSz="1219170" rtl="0" eaLnBrk="1" fontAlgn="base" latinLnBrk="0" hangingPunct="1">
                <a:lnSpc>
                  <a:spcPct val="100000"/>
                </a:lnSpc>
                <a:spcBef>
                  <a:spcPts val="0"/>
                </a:spcBef>
                <a:spcAft>
                  <a:spcPts val="0"/>
                </a:spcAft>
                <a:buClr>
                  <a:srgbClr val="000000"/>
                </a:buClr>
                <a:buSzTx/>
                <a:buFontTx/>
                <a:buNone/>
                <a:tabLst/>
                <a:defRPr/>
              </a:pPr>
              <a:r>
                <a:rPr kumimoji="0" lang="en-US" altLang="zh-TW" sz="2133" b="1" i="0" u="none" strike="noStrike" kern="0" cap="none" spc="0" normalizeH="0" baseline="0" noProof="0">
                  <a:ln>
                    <a:noFill/>
                  </a:ln>
                  <a:solidFill>
                    <a:srgbClr val="FFFFFF"/>
                  </a:solidFill>
                  <a:effectLst/>
                  <a:uLnTx/>
                  <a:uFillTx/>
                  <a:latin typeface="Arial"/>
                  <a:ea typeface="微軟正黑體"/>
                  <a:cs typeface="+mn-ea"/>
                  <a:sym typeface="+mn-lt"/>
                </a:rPr>
                <a:t>Subscription-based BYOD license</a:t>
              </a:r>
            </a:p>
          </p:txBody>
        </p:sp>
      </p:grpSp>
      <p:sp>
        <p:nvSpPr>
          <p:cNvPr id="33" name="文字方塊 32">
            <a:extLst>
              <a:ext uri="{FF2B5EF4-FFF2-40B4-BE49-F238E27FC236}">
                <a16:creationId xmlns:a16="http://schemas.microsoft.com/office/drawing/2014/main" id="{2956D922-966C-4EED-AF45-C9D502B8CD7B}"/>
              </a:ext>
            </a:extLst>
          </p:cNvPr>
          <p:cNvSpPr txBox="1"/>
          <p:nvPr/>
        </p:nvSpPr>
        <p:spPr>
          <a:xfrm>
            <a:off x="7074494" y="4821686"/>
            <a:ext cx="3678418" cy="420564"/>
          </a:xfrm>
          <a:prstGeom prst="rect">
            <a:avLst/>
          </a:prstGeom>
          <a:noFill/>
        </p:spPr>
        <p:txBody>
          <a:bodyPr wrap="square">
            <a:spAutoFit/>
          </a:bodyPr>
          <a:lstStyle/>
          <a:p>
            <a:pPr defTabSz="1219170" fontAlgn="base">
              <a:buClr>
                <a:srgbClr val="000000"/>
              </a:buClr>
              <a:defRPr/>
            </a:pPr>
            <a:r>
              <a:rPr lang="en-US" altLang="zh-TW" sz="2133" b="1" kern="0">
                <a:solidFill>
                  <a:srgbClr val="323232">
                    <a:lumMod val="25000"/>
                  </a:srgbClr>
                </a:solidFill>
                <a:latin typeface="Arial"/>
                <a:ea typeface="微軟正黑體"/>
                <a:cs typeface="+mn-ea"/>
                <a:sym typeface="+mn-lt"/>
              </a:rPr>
              <a:t>Support QVR Face AI </a:t>
            </a:r>
            <a:r>
              <a:rPr lang="en-US" altLang="zh-TW" sz="1867" b="1" kern="0" err="1">
                <a:solidFill>
                  <a:srgbClr val="323232">
                    <a:lumMod val="25000"/>
                  </a:srgbClr>
                </a:solidFill>
                <a:latin typeface="Arial"/>
                <a:ea typeface="微軟正黑體"/>
                <a:cs typeface="+mn-ea"/>
                <a:sym typeface="+mn-lt"/>
              </a:rPr>
              <a:t>qpkg</a:t>
            </a:r>
            <a:endParaRPr lang="en-US" altLang="zh-TW" sz="2133" b="1" kern="0">
              <a:solidFill>
                <a:srgbClr val="323232">
                  <a:lumMod val="25000"/>
                </a:srgbClr>
              </a:solidFill>
              <a:latin typeface="Arial"/>
              <a:ea typeface="微軟正黑體"/>
              <a:cs typeface="+mn-ea"/>
              <a:sym typeface="+mn-lt"/>
            </a:endParaRPr>
          </a:p>
        </p:txBody>
      </p:sp>
    </p:spTree>
    <p:extLst>
      <p:ext uri="{BB962C8B-B14F-4D97-AF65-F5344CB8AC3E}">
        <p14:creationId xmlns:p14="http://schemas.microsoft.com/office/powerpoint/2010/main" val="723486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8">
            <a:extLst>
              <a:ext uri="{FF2B5EF4-FFF2-40B4-BE49-F238E27FC236}">
                <a16:creationId xmlns:a16="http://schemas.microsoft.com/office/drawing/2014/main" id="{4BA9D5F0-98B5-424F-82F2-FF4FA724E3A2}"/>
              </a:ext>
            </a:extLst>
          </p:cNvPr>
          <p:cNvSpPr/>
          <p:nvPr/>
        </p:nvSpPr>
        <p:spPr>
          <a:xfrm>
            <a:off x="1075457" y="3320842"/>
            <a:ext cx="10354542" cy="3166393"/>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21" name="橢圓 20">
            <a:extLst>
              <a:ext uri="{FF2B5EF4-FFF2-40B4-BE49-F238E27FC236}">
                <a16:creationId xmlns:a16="http://schemas.microsoft.com/office/drawing/2014/main" id="{23D38D66-69F2-4C5A-A7E0-E532E44C7998}"/>
              </a:ext>
            </a:extLst>
          </p:cNvPr>
          <p:cNvSpPr/>
          <p:nvPr/>
        </p:nvSpPr>
        <p:spPr>
          <a:xfrm>
            <a:off x="3011581" y="3548425"/>
            <a:ext cx="1582792" cy="1582792"/>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defTabSz="1219170"/>
            <a:endParaRPr kumimoji="1" lang="zh-TW" altLang="en-US" sz="2400" b="1" kern="0">
              <a:solidFill>
                <a:srgbClr val="FFFFFF"/>
              </a:solidFill>
              <a:latin typeface="Arial" panose="020B0604020202020204"/>
              <a:ea typeface="微軟正黑體" panose="020B0604030504040204" pitchFamily="34" charset="-120"/>
              <a:cs typeface="+mn-ea"/>
            </a:endParaRPr>
          </a:p>
        </p:txBody>
      </p:sp>
      <p:grpSp>
        <p:nvGrpSpPr>
          <p:cNvPr id="22" name="群組 21">
            <a:extLst>
              <a:ext uri="{FF2B5EF4-FFF2-40B4-BE49-F238E27FC236}">
                <a16:creationId xmlns:a16="http://schemas.microsoft.com/office/drawing/2014/main" id="{2AE7E89B-49FE-4D69-A474-24AA44B10E03}"/>
              </a:ext>
            </a:extLst>
          </p:cNvPr>
          <p:cNvGrpSpPr/>
          <p:nvPr/>
        </p:nvGrpSpPr>
        <p:grpSpPr>
          <a:xfrm>
            <a:off x="9009275" y="3573417"/>
            <a:ext cx="1124349" cy="1124349"/>
            <a:chOff x="8527431" y="3573417"/>
            <a:chExt cx="1124349" cy="1124349"/>
          </a:xfrm>
        </p:grpSpPr>
        <p:sp>
          <p:nvSpPr>
            <p:cNvPr id="27" name="橢圓 26">
              <a:extLst>
                <a:ext uri="{FF2B5EF4-FFF2-40B4-BE49-F238E27FC236}">
                  <a16:creationId xmlns:a16="http://schemas.microsoft.com/office/drawing/2014/main" id="{B105EAB3-F2DA-4E42-884E-9BCF10AD4B22}"/>
                </a:ext>
              </a:extLst>
            </p:cNvPr>
            <p:cNvSpPr/>
            <p:nvPr/>
          </p:nvSpPr>
          <p:spPr>
            <a:xfrm>
              <a:off x="8527431" y="3573417"/>
              <a:ext cx="1124349" cy="1124349"/>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defTabSz="1219170"/>
              <a:endParaRPr kumimoji="1" lang="zh-TW" altLang="en-US" sz="2400" b="1" kern="0">
                <a:solidFill>
                  <a:srgbClr val="FFFFFF"/>
                </a:solidFill>
                <a:latin typeface="Arial" panose="020B0604020202020204"/>
                <a:ea typeface="微軟正黑體" panose="020B0604030504040204" pitchFamily="34" charset="-120"/>
                <a:cs typeface="+mn-ea"/>
              </a:endParaRPr>
            </a:p>
          </p:txBody>
        </p:sp>
        <p:sp>
          <p:nvSpPr>
            <p:cNvPr id="28" name="文字方塊 27">
              <a:extLst>
                <a:ext uri="{FF2B5EF4-FFF2-40B4-BE49-F238E27FC236}">
                  <a16:creationId xmlns:a16="http://schemas.microsoft.com/office/drawing/2014/main" id="{60F8964A-889C-4B21-8BFC-FEA871484037}"/>
                </a:ext>
              </a:extLst>
            </p:cNvPr>
            <p:cNvSpPr txBox="1"/>
            <p:nvPr/>
          </p:nvSpPr>
          <p:spPr>
            <a:xfrm>
              <a:off x="8688329" y="3702475"/>
              <a:ext cx="925402" cy="769441"/>
            </a:xfrm>
            <a:prstGeom prst="rect">
              <a:avLst/>
            </a:prstGeom>
            <a:noFill/>
          </p:spPr>
          <p:txBody>
            <a:bodyPr wrap="square">
              <a:spAutoFit/>
            </a:bodyPr>
            <a:lstStyle/>
            <a:p>
              <a:r>
                <a:rPr kumimoji="1" lang="en-US" altLang="zh-TW" sz="3200" b="1" i="0" u="none" strike="noStrike" kern="0" cap="none" spc="0" normalizeH="0" baseline="0" noProof="0">
                  <a:ln>
                    <a:noFill/>
                  </a:ln>
                  <a:solidFill>
                    <a:srgbClr val="FFFF00"/>
                  </a:solidFill>
                  <a:effectLst/>
                  <a:uLnTx/>
                  <a:uFillTx/>
                  <a:latin typeface="Arial" panose="020B0604020202020204"/>
                  <a:ea typeface="微軟正黑體" panose="020B0604030504040204" pitchFamily="34" charset="-120"/>
                  <a:cs typeface="+mn-ea"/>
                  <a:sym typeface="+mn-lt"/>
                </a:rPr>
                <a:t>X</a:t>
              </a:r>
              <a:r>
                <a:rPr kumimoji="1" lang="en-US" altLang="zh-TW" sz="4400" b="1" i="0" u="none" strike="noStrike" kern="0" cap="none" spc="0" normalizeH="0" baseline="0" noProof="0">
                  <a:ln>
                    <a:noFill/>
                  </a:ln>
                  <a:solidFill>
                    <a:srgbClr val="FFFF00"/>
                  </a:solidFill>
                  <a:effectLst/>
                  <a:uLnTx/>
                  <a:uFillTx/>
                  <a:latin typeface="Arial" panose="020B0604020202020204"/>
                  <a:ea typeface="微軟正黑體" panose="020B0604030504040204" pitchFamily="34" charset="-120"/>
                  <a:cs typeface="+mn-ea"/>
                  <a:sym typeface="+mn-lt"/>
                </a:rPr>
                <a:t>8</a:t>
              </a:r>
              <a:endParaRPr lang="zh-TW" altLang="en-US" sz="2400"/>
            </a:p>
          </p:txBody>
        </p:sp>
      </p:grpSp>
      <p:pic>
        <p:nvPicPr>
          <p:cNvPr id="29" name="圖片 28" descr="VJBOD.png">
            <a:extLst>
              <a:ext uri="{FF2B5EF4-FFF2-40B4-BE49-F238E27FC236}">
                <a16:creationId xmlns:a16="http://schemas.microsoft.com/office/drawing/2014/main" id="{092B5981-E022-4A64-B189-9D0C4CC7E83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078157" y="3870251"/>
            <a:ext cx="1150023" cy="1010829"/>
          </a:xfrm>
          <a:prstGeom prst="rect">
            <a:avLst/>
          </a:prstGeom>
        </p:spPr>
      </p:pic>
      <p:sp>
        <p:nvSpPr>
          <p:cNvPr id="31" name="TextBox 13">
            <a:extLst>
              <a:ext uri="{FF2B5EF4-FFF2-40B4-BE49-F238E27FC236}">
                <a16:creationId xmlns:a16="http://schemas.microsoft.com/office/drawing/2014/main" id="{3C839B01-A6B0-406D-881C-06F9F778B12D}"/>
              </a:ext>
            </a:extLst>
          </p:cNvPr>
          <p:cNvSpPr txBox="1"/>
          <p:nvPr/>
        </p:nvSpPr>
        <p:spPr>
          <a:xfrm>
            <a:off x="4007664" y="2863398"/>
            <a:ext cx="1870450" cy="400110"/>
          </a:xfrm>
          <a:prstGeom prst="rect">
            <a:avLst/>
          </a:prstGeom>
          <a:noFill/>
        </p:spPr>
        <p:txBody>
          <a:bodyPr wrap="square" rtlCol="0" anchor="t">
            <a:spAutoFit/>
          </a:bodyPr>
          <a:lstStyle/>
          <a:p>
            <a:pPr defTabSz="1219170">
              <a:buClr>
                <a:srgbClr val="000000"/>
              </a:buClr>
              <a:defRPr/>
            </a:pPr>
            <a:r>
              <a:rPr kumimoji="1" lang="en-US" sz="2000" b="1" kern="0">
                <a:solidFill>
                  <a:schemeClr val="bg2">
                    <a:lumMod val="25000"/>
                  </a:schemeClr>
                </a:solidFill>
                <a:cs typeface="+mn-ea"/>
                <a:sym typeface="+mn-lt"/>
              </a:rPr>
              <a:t>2.5GbE</a:t>
            </a:r>
            <a:r>
              <a:rPr lang="en-US" sz="2000" b="1" kern="0">
                <a:solidFill>
                  <a:schemeClr val="bg2">
                    <a:lumMod val="25000"/>
                  </a:schemeClr>
                </a:solidFill>
                <a:cs typeface="+mn-ea"/>
                <a:sym typeface="+mn-lt"/>
              </a:rPr>
              <a:t> </a:t>
            </a:r>
          </a:p>
        </p:txBody>
      </p:sp>
      <p:cxnSp>
        <p:nvCxnSpPr>
          <p:cNvPr id="32" name="Elbow Connector 5">
            <a:extLst>
              <a:ext uri="{FF2B5EF4-FFF2-40B4-BE49-F238E27FC236}">
                <a16:creationId xmlns:a16="http://schemas.microsoft.com/office/drawing/2014/main" id="{F3087525-144E-4D9A-A5CD-2CCECBAD3AD1}"/>
              </a:ext>
            </a:extLst>
          </p:cNvPr>
          <p:cNvCxnSpPr>
            <a:cxnSpLocks/>
          </p:cNvCxnSpPr>
          <p:nvPr/>
        </p:nvCxnSpPr>
        <p:spPr>
          <a:xfrm>
            <a:off x="2323147" y="2261057"/>
            <a:ext cx="1480153" cy="1258664"/>
          </a:xfrm>
          <a:prstGeom prst="bentConnector2">
            <a:avLst/>
          </a:prstGeom>
          <a:ln w="50800">
            <a:solidFill>
              <a:srgbClr val="D26604"/>
            </a:solidFill>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7">
            <a:extLst>
              <a:ext uri="{FF2B5EF4-FFF2-40B4-BE49-F238E27FC236}">
                <a16:creationId xmlns:a16="http://schemas.microsoft.com/office/drawing/2014/main" id="{36D7469E-5DE1-4D13-AF29-843622EE2318}"/>
              </a:ext>
            </a:extLst>
          </p:cNvPr>
          <p:cNvSpPr txBox="1"/>
          <p:nvPr/>
        </p:nvSpPr>
        <p:spPr>
          <a:xfrm>
            <a:off x="2728472" y="2863398"/>
            <a:ext cx="984841" cy="400110"/>
          </a:xfrm>
          <a:prstGeom prst="rect">
            <a:avLst/>
          </a:prstGeom>
          <a:noFill/>
        </p:spPr>
        <p:txBody>
          <a:bodyPr wrap="square" rtlCol="0">
            <a:spAutoFit/>
          </a:bodyPr>
          <a:lstStyle/>
          <a:p>
            <a:pPr defTabSz="1219170">
              <a:buClr>
                <a:srgbClr val="000000"/>
              </a:buClr>
              <a:defRPr/>
            </a:pPr>
            <a:r>
              <a:rPr kumimoji="1" lang="en-US" sz="2000" b="1" kern="0">
                <a:solidFill>
                  <a:schemeClr val="bg2">
                    <a:lumMod val="25000"/>
                  </a:schemeClr>
                </a:solidFill>
                <a:cs typeface="+mn-ea"/>
                <a:sym typeface="+mn-lt"/>
              </a:rPr>
              <a:t>iSCSI</a:t>
            </a:r>
          </a:p>
        </p:txBody>
      </p:sp>
      <p:pic>
        <p:nvPicPr>
          <p:cNvPr id="34" name="圖片 33">
            <a:extLst>
              <a:ext uri="{FF2B5EF4-FFF2-40B4-BE49-F238E27FC236}">
                <a16:creationId xmlns:a16="http://schemas.microsoft.com/office/drawing/2014/main" id="{7CA90AD9-67E5-4A3F-BC9A-28F3BF6C79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3621" y="1677088"/>
            <a:ext cx="5759359" cy="1473959"/>
          </a:xfrm>
          <a:prstGeom prst="rect">
            <a:avLst/>
          </a:prstGeom>
        </p:spPr>
      </p:pic>
      <p:grpSp>
        <p:nvGrpSpPr>
          <p:cNvPr id="35" name="群組 34">
            <a:extLst>
              <a:ext uri="{FF2B5EF4-FFF2-40B4-BE49-F238E27FC236}">
                <a16:creationId xmlns:a16="http://schemas.microsoft.com/office/drawing/2014/main" id="{0610962B-8713-48C2-AD1C-86F899B4893E}"/>
              </a:ext>
            </a:extLst>
          </p:cNvPr>
          <p:cNvGrpSpPr/>
          <p:nvPr/>
        </p:nvGrpSpPr>
        <p:grpSpPr>
          <a:xfrm>
            <a:off x="7214807" y="2834729"/>
            <a:ext cx="3281522" cy="736288"/>
            <a:chOff x="375812" y="2033951"/>
            <a:chExt cx="4266588" cy="957310"/>
          </a:xfrm>
        </p:grpSpPr>
        <p:sp>
          <p:nvSpPr>
            <p:cNvPr id="36" name="等腰三角形 35">
              <a:extLst>
                <a:ext uri="{FF2B5EF4-FFF2-40B4-BE49-F238E27FC236}">
                  <a16:creationId xmlns:a16="http://schemas.microsoft.com/office/drawing/2014/main" id="{62C8F6DB-E737-4954-9F9B-CC59BC47556D}"/>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37" name="矩形: 圓角 55">
              <a:extLst>
                <a:ext uri="{FF2B5EF4-FFF2-40B4-BE49-F238E27FC236}">
                  <a16:creationId xmlns:a16="http://schemas.microsoft.com/office/drawing/2014/main" id="{A592EE40-15BC-444A-A3B6-06C9C367BF98}"/>
                </a:ext>
              </a:extLst>
            </p:cNvPr>
            <p:cNvSpPr/>
            <p:nvPr/>
          </p:nvSpPr>
          <p:spPr>
            <a:xfrm>
              <a:off x="375812" y="2033951"/>
              <a:ext cx="4266588" cy="711030"/>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altLang="zh-TW" sz="2400" b="1" i="0" u="none" strike="noStrike" kern="0" cap="none" spc="0" normalizeH="0" baseline="0" noProof="0">
                  <a:ln>
                    <a:noFill/>
                  </a:ln>
                  <a:solidFill>
                    <a:srgbClr val="FFFFFF"/>
                  </a:solidFill>
                  <a:effectLst/>
                  <a:uLnTx/>
                  <a:uFillTx/>
                  <a:latin typeface="Arial" panose="020B0604020202020204"/>
                  <a:ea typeface="微軟正黑體" panose="020B0604030504040204" pitchFamily="34" charset="-120"/>
                  <a:cs typeface="+mn-ea"/>
                  <a:sym typeface="+mn-lt"/>
                </a:rPr>
                <a:t>Max 8 remote NAS</a:t>
              </a:r>
            </a:p>
          </p:txBody>
        </p:sp>
      </p:grpSp>
      <p:pic>
        <p:nvPicPr>
          <p:cNvPr id="38" name="圖形 37">
            <a:extLst>
              <a:ext uri="{FF2B5EF4-FFF2-40B4-BE49-F238E27FC236}">
                <a16:creationId xmlns:a16="http://schemas.microsoft.com/office/drawing/2014/main" id="{3B482490-BC60-45AC-8DF3-ECD29E77CDE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65709" y="4490112"/>
            <a:ext cx="1837398" cy="1865665"/>
          </a:xfrm>
          <a:prstGeom prst="rect">
            <a:avLst/>
          </a:prstGeom>
        </p:spPr>
      </p:pic>
      <p:pic>
        <p:nvPicPr>
          <p:cNvPr id="39" name="圖形 38">
            <a:extLst>
              <a:ext uri="{FF2B5EF4-FFF2-40B4-BE49-F238E27FC236}">
                <a16:creationId xmlns:a16="http://schemas.microsoft.com/office/drawing/2014/main" id="{0EBDEBA1-A87B-4F80-A900-23F2B0488C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3895" y="4057130"/>
            <a:ext cx="3125997" cy="2299840"/>
          </a:xfrm>
          <a:prstGeom prst="rect">
            <a:avLst/>
          </a:prstGeom>
        </p:spPr>
      </p:pic>
      <p:pic>
        <p:nvPicPr>
          <p:cNvPr id="40" name="圖形 39">
            <a:extLst>
              <a:ext uri="{FF2B5EF4-FFF2-40B4-BE49-F238E27FC236}">
                <a16:creationId xmlns:a16="http://schemas.microsoft.com/office/drawing/2014/main" id="{5481EB57-F0AD-4A31-9C87-0A9918864B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56214" y="4598222"/>
            <a:ext cx="1114425" cy="1619250"/>
          </a:xfrm>
          <a:prstGeom prst="rect">
            <a:avLst/>
          </a:prstGeom>
        </p:spPr>
      </p:pic>
      <p:pic>
        <p:nvPicPr>
          <p:cNvPr id="41" name="圖形 40">
            <a:extLst>
              <a:ext uri="{FF2B5EF4-FFF2-40B4-BE49-F238E27FC236}">
                <a16:creationId xmlns:a16="http://schemas.microsoft.com/office/drawing/2014/main" id="{20B9C7B0-3124-444C-97FA-6E839DBD34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38429" y="4844525"/>
            <a:ext cx="1040097" cy="151125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CEFD320-D381-0B41-852C-97560DA85FCD}"/>
              </a:ext>
            </a:extLst>
          </p:cNvPr>
          <p:cNvSpPr>
            <a:spLocks noGrp="1"/>
          </p:cNvSpPr>
          <p:nvPr>
            <p:ph type="title"/>
          </p:nvPr>
        </p:nvSpPr>
        <p:spPr>
          <a:effectLst/>
        </p:spPr>
        <p:txBody>
          <a:bodyPr>
            <a:normAutofit/>
          </a:bodyPr>
          <a:lstStyle/>
          <a:p>
            <a:pPr algn="ctr"/>
            <a:r>
              <a:rPr lang="en-US" altLang="zh-CN" sz="4267">
                <a:solidFill>
                  <a:schemeClr val="bg2">
                    <a:lumMod val="10000"/>
                  </a:schemeClr>
                </a:solidFill>
                <a:latin typeface="+mn-lt"/>
                <a:ea typeface="+mn-ea"/>
                <a:cs typeface="+mn-ea"/>
                <a:sym typeface="+mn-lt"/>
              </a:rPr>
              <a:t>Expand storage via VJBOD</a:t>
            </a:r>
            <a:endParaRPr lang="en-US" sz="4267">
              <a:solidFill>
                <a:schemeClr val="bg2">
                  <a:lumMod val="10000"/>
                </a:schemeClr>
              </a:solidFill>
              <a:latin typeface="+mn-lt"/>
              <a:ea typeface="+mn-ea"/>
              <a:cs typeface="+mn-ea"/>
              <a:sym typeface="+mn-lt"/>
            </a:endParaRPr>
          </a:p>
        </p:txBody>
      </p:sp>
      <p:sp>
        <p:nvSpPr>
          <p:cNvPr id="7" name="TextBox 6">
            <a:extLst>
              <a:ext uri="{FF2B5EF4-FFF2-40B4-BE49-F238E27FC236}">
                <a16:creationId xmlns:a16="http://schemas.microsoft.com/office/drawing/2014/main" id="{48C061A3-D8CB-324A-ADB3-79690891E259}"/>
              </a:ext>
            </a:extLst>
          </p:cNvPr>
          <p:cNvSpPr txBox="1"/>
          <p:nvPr/>
        </p:nvSpPr>
        <p:spPr>
          <a:xfrm>
            <a:off x="2961951" y="5567010"/>
            <a:ext cx="2642730" cy="900246"/>
          </a:xfrm>
          <a:prstGeom prst="rect">
            <a:avLst/>
          </a:prstGeom>
          <a:noFill/>
        </p:spPr>
        <p:txBody>
          <a:bodyPr wrap="square" rtlCol="0">
            <a:spAutoFit/>
          </a:bodyPr>
          <a:lstStyle/>
          <a:p>
            <a:pPr defTabSz="1219170">
              <a:lnSpc>
                <a:spcPts val="2067"/>
              </a:lnSpc>
              <a:buClr>
                <a:srgbClr val="000000"/>
              </a:buClr>
              <a:defRPr/>
            </a:pPr>
            <a:r>
              <a:rPr kumimoji="1" lang="en-US" altLang="zh-CN" sz="1600" b="1" kern="0">
                <a:cs typeface="+mn-ea"/>
                <a:sym typeface="+mn-lt"/>
              </a:rPr>
              <a:t>Use other NAS capacity to expand own capacity via network connection</a:t>
            </a:r>
            <a:endParaRPr kumimoji="1" lang="en-US" sz="1600" b="1" kern="0">
              <a:cs typeface="+mn-ea"/>
              <a:sym typeface="+mn-lt"/>
            </a:endParaRPr>
          </a:p>
        </p:txBody>
      </p:sp>
      <p:sp>
        <p:nvSpPr>
          <p:cNvPr id="17" name="TextBox 6">
            <a:extLst>
              <a:ext uri="{FF2B5EF4-FFF2-40B4-BE49-F238E27FC236}">
                <a16:creationId xmlns:a16="http://schemas.microsoft.com/office/drawing/2014/main" id="{2F29D8AC-54C0-4CC1-B646-3F69E1A8AC3F}"/>
              </a:ext>
            </a:extLst>
          </p:cNvPr>
          <p:cNvSpPr txBox="1"/>
          <p:nvPr/>
        </p:nvSpPr>
        <p:spPr>
          <a:xfrm>
            <a:off x="2961951" y="5088799"/>
            <a:ext cx="3071944" cy="605230"/>
          </a:xfrm>
          <a:prstGeom prst="rect">
            <a:avLst/>
          </a:prstGeom>
          <a:noFill/>
        </p:spPr>
        <p:txBody>
          <a:bodyPr wrap="square" rtlCol="0">
            <a:spAutoFit/>
          </a:bodyPr>
          <a:lstStyle/>
          <a:p>
            <a:pPr defTabSz="1219170">
              <a:buClr>
                <a:srgbClr val="000000"/>
              </a:buClr>
              <a:defRPr/>
            </a:pPr>
            <a:r>
              <a:rPr kumimoji="1" lang="en-US" sz="3333" b="1" kern="0">
                <a:cs typeface="+mn-ea"/>
                <a:sym typeface="+mn-lt"/>
              </a:rPr>
              <a:t>VJBOD</a:t>
            </a:r>
          </a:p>
        </p:txBody>
      </p:sp>
    </p:spTree>
    <p:extLst>
      <p:ext uri="{BB962C8B-B14F-4D97-AF65-F5344CB8AC3E}">
        <p14:creationId xmlns:p14="http://schemas.microsoft.com/office/powerpoint/2010/main" val="2847330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a:extLst>
              <a:ext uri="{FF2B5EF4-FFF2-40B4-BE49-F238E27FC236}">
                <a16:creationId xmlns:a16="http://schemas.microsoft.com/office/drawing/2014/main" id="{2A776AE7-221D-144C-A648-632A55F1A9D0}"/>
              </a:ext>
            </a:extLst>
          </p:cNvPr>
          <p:cNvSpPr txBox="1">
            <a:spLocks/>
          </p:cNvSpPr>
          <p:nvPr/>
        </p:nvSpPr>
        <p:spPr>
          <a:xfrm>
            <a:off x="245660" y="1"/>
            <a:ext cx="11727976" cy="956761"/>
          </a:xfrm>
          <a:prstGeom prst="rect">
            <a:avLst/>
          </a:prstGeom>
        </p:spPr>
        <p:txBody>
          <a:bodyPr anchor="t"/>
          <a:lstStyle/>
          <a:p>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effectLst/>
        </p:spPr>
        <p:txBody>
          <a:bodyPr>
            <a:noAutofit/>
          </a:bodyPr>
          <a:lstStyle/>
          <a:p>
            <a:pPr algn="ctr"/>
            <a:r>
              <a:rPr lang="en-US" altLang="zh-TW" sz="4267" err="1">
                <a:solidFill>
                  <a:schemeClr val="bg2">
                    <a:lumMod val="10000"/>
                  </a:schemeClr>
                </a:solidFill>
                <a:latin typeface="+mn-lt"/>
                <a:ea typeface="+mn-ea"/>
                <a:cs typeface="+mn-ea"/>
                <a:sym typeface="+mn-lt"/>
              </a:rPr>
              <a:t>HybridDesk</a:t>
            </a:r>
            <a:r>
              <a:rPr lang="en-US" altLang="zh-TW" sz="4267">
                <a:solidFill>
                  <a:schemeClr val="bg2">
                    <a:lumMod val="10000"/>
                  </a:schemeClr>
                </a:solidFill>
                <a:latin typeface="+mn-lt"/>
                <a:ea typeface="+mn-ea"/>
                <a:cs typeface="+mn-ea"/>
                <a:sym typeface="+mn-lt"/>
              </a:rPr>
              <a:t> Station for various A/V needs </a:t>
            </a:r>
            <a:endParaRPr lang="en-US" sz="4267" spc="-200">
              <a:solidFill>
                <a:schemeClr val="bg2">
                  <a:lumMod val="10000"/>
                </a:schemeClr>
              </a:solidFill>
              <a:latin typeface="+mn-lt"/>
              <a:ea typeface="+mn-ea"/>
              <a:cs typeface="+mn-ea"/>
              <a:sym typeface="+mn-lt"/>
            </a:endParaRPr>
          </a:p>
        </p:txBody>
      </p:sp>
      <p:pic>
        <p:nvPicPr>
          <p:cNvPr id="16" name="圖形 15">
            <a:extLst>
              <a:ext uri="{FF2B5EF4-FFF2-40B4-BE49-F238E27FC236}">
                <a16:creationId xmlns:a16="http://schemas.microsoft.com/office/drawing/2014/main" id="{A5A0654A-9127-4A33-A8D6-97018696004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5425" y="3572982"/>
            <a:ext cx="2947201" cy="1232407"/>
          </a:xfrm>
          <a:prstGeom prst="rect">
            <a:avLst/>
          </a:prstGeom>
        </p:spPr>
      </p:pic>
      <p:pic>
        <p:nvPicPr>
          <p:cNvPr id="17" name="圖形 16">
            <a:extLst>
              <a:ext uri="{FF2B5EF4-FFF2-40B4-BE49-F238E27FC236}">
                <a16:creationId xmlns:a16="http://schemas.microsoft.com/office/drawing/2014/main" id="{6CEE79B0-55D1-4434-90B0-BD54DEFDC7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5226" y="3415949"/>
            <a:ext cx="2672065" cy="526886"/>
          </a:xfrm>
          <a:prstGeom prst="rect">
            <a:avLst/>
          </a:prstGeom>
        </p:spPr>
      </p:pic>
      <p:pic>
        <p:nvPicPr>
          <p:cNvPr id="18" name="圖形 17">
            <a:extLst>
              <a:ext uri="{FF2B5EF4-FFF2-40B4-BE49-F238E27FC236}">
                <a16:creationId xmlns:a16="http://schemas.microsoft.com/office/drawing/2014/main" id="{52363C0A-3577-4CD3-BBC4-5072DD0542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2344448" y="3440231"/>
            <a:ext cx="2395251" cy="458665"/>
          </a:xfrm>
          <a:prstGeom prst="rect">
            <a:avLst/>
          </a:prstGeom>
        </p:spPr>
      </p:pic>
      <p:pic>
        <p:nvPicPr>
          <p:cNvPr id="19" name="圖片 18">
            <a:extLst>
              <a:ext uri="{FF2B5EF4-FFF2-40B4-BE49-F238E27FC236}">
                <a16:creationId xmlns:a16="http://schemas.microsoft.com/office/drawing/2014/main" id="{9DD5309E-FBF5-42E4-B2CE-9F53C2B4AE5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49972" y="5006584"/>
            <a:ext cx="5433217" cy="989624"/>
          </a:xfrm>
          <a:prstGeom prst="rect">
            <a:avLst/>
          </a:prstGeom>
        </p:spPr>
      </p:pic>
      <p:sp>
        <p:nvSpPr>
          <p:cNvPr id="25" name="Shape 366">
            <a:extLst>
              <a:ext uri="{FF2B5EF4-FFF2-40B4-BE49-F238E27FC236}">
                <a16:creationId xmlns:a16="http://schemas.microsoft.com/office/drawing/2014/main" id="{0C073B77-978D-43A7-A0DE-8BF8E7FC7AA4}"/>
              </a:ext>
            </a:extLst>
          </p:cNvPr>
          <p:cNvSpPr txBox="1"/>
          <p:nvPr/>
        </p:nvSpPr>
        <p:spPr>
          <a:xfrm>
            <a:off x="336280" y="4805389"/>
            <a:ext cx="2150621" cy="395089"/>
          </a:xfrm>
          <a:prstGeom prst="rect">
            <a:avLst/>
          </a:prstGeom>
          <a:noFill/>
          <a:ln>
            <a:noFill/>
          </a:ln>
        </p:spPr>
        <p:txBody>
          <a:bodyPr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a:solidFill>
                  <a:schemeClr val="tx1"/>
                </a:solidFill>
                <a:latin typeface="+mn-lt"/>
                <a:ea typeface="+mn-ea"/>
                <a:cs typeface="+mn-ea"/>
                <a:sym typeface="+mn-lt"/>
              </a:rPr>
              <a:t>Keyboard</a:t>
            </a:r>
            <a:r>
              <a:rPr lang="en-US" altLang="zh-TW" sz="1600" b="1">
                <a:solidFill>
                  <a:schemeClr val="tx1"/>
                </a:solidFill>
                <a:latin typeface="+mn-lt"/>
                <a:ea typeface="+mn-ea"/>
                <a:cs typeface="+mn-ea"/>
                <a:sym typeface="+mn-lt"/>
              </a:rPr>
              <a:t> &amp; Mouse </a:t>
            </a:r>
            <a:endParaRPr lang="en-US" sz="1600" b="1">
              <a:solidFill>
                <a:schemeClr val="tx1"/>
              </a:solidFill>
              <a:latin typeface="+mn-lt"/>
              <a:ea typeface="+mn-ea"/>
              <a:cs typeface="+mn-ea"/>
              <a:sym typeface="+mn-lt"/>
            </a:endParaRPr>
          </a:p>
        </p:txBody>
      </p:sp>
      <p:sp>
        <p:nvSpPr>
          <p:cNvPr id="26" name="Shape 723">
            <a:extLst>
              <a:ext uri="{FF2B5EF4-FFF2-40B4-BE49-F238E27FC236}">
                <a16:creationId xmlns:a16="http://schemas.microsoft.com/office/drawing/2014/main" id="{732E3B45-D526-404C-8F6E-FB9E999A055C}"/>
              </a:ext>
            </a:extLst>
          </p:cNvPr>
          <p:cNvSpPr/>
          <p:nvPr/>
        </p:nvSpPr>
        <p:spPr>
          <a:xfrm>
            <a:off x="4039463" y="2634501"/>
            <a:ext cx="2323860" cy="2324136"/>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sz="1600">
              <a:solidFill>
                <a:schemeClr val="dk1"/>
              </a:solidFill>
              <a:latin typeface="+mn-lt"/>
              <a:ea typeface="+mn-ea"/>
              <a:cs typeface="+mn-ea"/>
              <a:sym typeface="+mn-lt"/>
            </a:endParaRPr>
          </a:p>
        </p:txBody>
      </p:sp>
      <p:pic>
        <p:nvPicPr>
          <p:cNvPr id="28" name="Picture 2" descr="C:\Users\Han Tsai\Desktop\HD_直播\MPNITOR.png">
            <a:extLst>
              <a:ext uri="{FF2B5EF4-FFF2-40B4-BE49-F238E27FC236}">
                <a16:creationId xmlns:a16="http://schemas.microsoft.com/office/drawing/2014/main" id="{67C3C6B9-6EB7-40BA-9D99-8E72E0CE766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20369" y="2746535"/>
            <a:ext cx="3635351" cy="2832214"/>
          </a:xfrm>
          <a:prstGeom prst="rect">
            <a:avLst/>
          </a:prstGeom>
          <a:noFill/>
        </p:spPr>
      </p:pic>
      <p:pic>
        <p:nvPicPr>
          <p:cNvPr id="29" name="圖片 28">
            <a:extLst>
              <a:ext uri="{FF2B5EF4-FFF2-40B4-BE49-F238E27FC236}">
                <a16:creationId xmlns:a16="http://schemas.microsoft.com/office/drawing/2014/main" id="{A5A853EC-A328-405D-B108-E2B12D40420C}"/>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4546987" y="3158294"/>
            <a:ext cx="1308812" cy="1308812"/>
          </a:xfrm>
          <a:prstGeom prst="rect">
            <a:avLst/>
          </a:prstGeom>
        </p:spPr>
      </p:pic>
      <p:pic>
        <p:nvPicPr>
          <p:cNvPr id="34" name="圖片 33">
            <a:extLst>
              <a:ext uri="{FF2B5EF4-FFF2-40B4-BE49-F238E27FC236}">
                <a16:creationId xmlns:a16="http://schemas.microsoft.com/office/drawing/2014/main" id="{8756109F-2673-4A10-B8BD-B3D07EB2A5E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486901" y="4511574"/>
            <a:ext cx="5759359" cy="1473959"/>
          </a:xfrm>
          <a:prstGeom prst="rect">
            <a:avLst/>
          </a:prstGeom>
        </p:spPr>
      </p:pic>
      <p:sp>
        <p:nvSpPr>
          <p:cNvPr id="35" name="矩形: 圓角 55">
            <a:extLst>
              <a:ext uri="{FF2B5EF4-FFF2-40B4-BE49-F238E27FC236}">
                <a16:creationId xmlns:a16="http://schemas.microsoft.com/office/drawing/2014/main" id="{7DF96E4A-2DA6-47B1-A4C4-E0EE25B8053A}"/>
              </a:ext>
            </a:extLst>
          </p:cNvPr>
          <p:cNvSpPr/>
          <p:nvPr/>
        </p:nvSpPr>
        <p:spPr>
          <a:xfrm>
            <a:off x="6409523" y="2794062"/>
            <a:ext cx="1546276" cy="403015"/>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b="1">
                <a:solidFill>
                  <a:schemeClr val="bg1"/>
                </a:solidFill>
                <a:ea typeface="微軟正黑體" panose="020B0604030504040204" pitchFamily="34" charset="-120"/>
                <a:cs typeface="Arial"/>
                <a:sym typeface="Arial" panose="020B0604020202020204" pitchFamily="34" charset="0"/>
              </a:rPr>
              <a:t>HDMI</a:t>
            </a:r>
          </a:p>
        </p:txBody>
      </p:sp>
      <p:sp>
        <p:nvSpPr>
          <p:cNvPr id="36" name="矩形: 圓角 55">
            <a:extLst>
              <a:ext uri="{FF2B5EF4-FFF2-40B4-BE49-F238E27FC236}">
                <a16:creationId xmlns:a16="http://schemas.microsoft.com/office/drawing/2014/main" id="{A2AA1207-F207-493D-B237-19A2876094F5}"/>
              </a:ext>
            </a:extLst>
          </p:cNvPr>
          <p:cNvSpPr/>
          <p:nvPr/>
        </p:nvSpPr>
        <p:spPr>
          <a:xfrm>
            <a:off x="2228617" y="2794062"/>
            <a:ext cx="1546276" cy="403015"/>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r>
              <a:rPr lang="en-US" altLang="zh-TW" b="1">
                <a:solidFill>
                  <a:schemeClr val="bg1"/>
                </a:solidFill>
                <a:ea typeface="微軟正黑體" panose="020B0604030504040204" pitchFamily="34" charset="-120"/>
                <a:cs typeface="Arial"/>
                <a:sym typeface="Arial" panose="020B0604020202020204" pitchFamily="34" charset="0"/>
              </a:rPr>
              <a:t>USB</a:t>
            </a:r>
          </a:p>
        </p:txBody>
      </p:sp>
    </p:spTree>
    <p:extLst>
      <p:ext uri="{BB962C8B-B14F-4D97-AF65-F5344CB8AC3E}">
        <p14:creationId xmlns:p14="http://schemas.microsoft.com/office/powerpoint/2010/main" val="3344930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標題 18">
            <a:extLst>
              <a:ext uri="{FF2B5EF4-FFF2-40B4-BE49-F238E27FC236}">
                <a16:creationId xmlns:a16="http://schemas.microsoft.com/office/drawing/2014/main" id="{DC8FC468-85B0-4AA9-9D9A-85F079CF4611}"/>
              </a:ext>
            </a:extLst>
          </p:cNvPr>
          <p:cNvSpPr txBox="1">
            <a:spLocks/>
          </p:cNvSpPr>
          <p:nvPr/>
        </p:nvSpPr>
        <p:spPr>
          <a:xfrm>
            <a:off x="2310283" y="406969"/>
            <a:ext cx="10972800" cy="114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4267">
              <a:latin typeface="+mn-lt"/>
              <a:ea typeface="+mn-ea"/>
              <a:cs typeface="+mn-ea"/>
              <a:sym typeface="+mn-lt"/>
            </a:endParaRPr>
          </a:p>
        </p:txBody>
      </p:sp>
      <p:sp>
        <p:nvSpPr>
          <p:cNvPr id="4" name="Title 1">
            <a:extLst>
              <a:ext uri="{FF2B5EF4-FFF2-40B4-BE49-F238E27FC236}">
                <a16:creationId xmlns:a16="http://schemas.microsoft.com/office/drawing/2014/main" id="{C4F0B8E3-30BC-4126-BB3D-71B97D705D68}"/>
              </a:ext>
            </a:extLst>
          </p:cNvPr>
          <p:cNvSpPr txBox="1">
            <a:spLocks/>
          </p:cNvSpPr>
          <p:nvPr/>
        </p:nvSpPr>
        <p:spPr>
          <a:xfrm>
            <a:off x="245660" y="1"/>
            <a:ext cx="11727976" cy="846161"/>
          </a:xfrm>
          <a:prstGeom prst="rect">
            <a:avLst/>
          </a:prstGeom>
        </p:spPr>
        <p:txBody>
          <a:bodyPr/>
          <a:lstStyle/>
          <a:p>
            <a:pPr lvl="0"/>
            <a:endParaRPr lang="en-US" sz="4267" b="1" kern="0">
              <a:solidFill>
                <a:schemeClr val="bg1"/>
              </a:solidFill>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effectLst/>
        </p:spPr>
        <p:txBody>
          <a:bodyPr>
            <a:normAutofit/>
          </a:bodyPr>
          <a:lstStyle/>
          <a:p>
            <a:pPr algn="ctr"/>
            <a:r>
              <a:rPr lang="en-US" altLang="zh-TW" sz="4000">
                <a:solidFill>
                  <a:schemeClr val="tx1">
                    <a:lumMod val="95000"/>
                    <a:lumOff val="5000"/>
                  </a:schemeClr>
                </a:solidFill>
                <a:latin typeface="+mn-lt"/>
                <a:ea typeface="+mn-ea"/>
                <a:cs typeface="+mn-ea"/>
                <a:sym typeface="+mn-lt"/>
              </a:rPr>
              <a:t>Versatile </a:t>
            </a:r>
            <a:r>
              <a:rPr lang="en-US" altLang="zh-TW" sz="4000" err="1">
                <a:solidFill>
                  <a:schemeClr val="tx1">
                    <a:lumMod val="95000"/>
                    <a:lumOff val="5000"/>
                  </a:schemeClr>
                </a:solidFill>
                <a:latin typeface="+mn-lt"/>
                <a:ea typeface="+mn-ea"/>
                <a:cs typeface="+mn-ea"/>
                <a:sym typeface="+mn-lt"/>
              </a:rPr>
              <a:t>HybridDesk</a:t>
            </a:r>
            <a:r>
              <a:rPr lang="zh-TW" altLang="en-US" sz="4000">
                <a:solidFill>
                  <a:schemeClr val="tx1">
                    <a:lumMod val="95000"/>
                    <a:lumOff val="5000"/>
                  </a:schemeClr>
                </a:solidFill>
                <a:latin typeface="+mn-lt"/>
                <a:ea typeface="+mn-ea"/>
                <a:cs typeface="+mn-ea"/>
                <a:sym typeface="+mn-lt"/>
              </a:rPr>
              <a:t> </a:t>
            </a:r>
            <a:r>
              <a:rPr lang="en-US" altLang="zh-TW" sz="4000">
                <a:solidFill>
                  <a:schemeClr val="tx1">
                    <a:lumMod val="95000"/>
                    <a:lumOff val="5000"/>
                  </a:schemeClr>
                </a:solidFill>
                <a:latin typeface="+mn-lt"/>
                <a:ea typeface="+mn-ea"/>
                <a:cs typeface="+mn-ea"/>
                <a:sym typeface="+mn-lt"/>
              </a:rPr>
              <a:t>Station apps</a:t>
            </a:r>
            <a:endParaRPr lang="en-US" sz="4000">
              <a:solidFill>
                <a:schemeClr val="tx1">
                  <a:lumMod val="95000"/>
                  <a:lumOff val="5000"/>
                </a:schemeClr>
              </a:solidFill>
              <a:latin typeface="+mn-lt"/>
              <a:ea typeface="+mn-ea"/>
              <a:cs typeface="+mn-ea"/>
              <a:sym typeface="+mn-lt"/>
            </a:endParaRPr>
          </a:p>
        </p:txBody>
      </p:sp>
      <p:sp>
        <p:nvSpPr>
          <p:cNvPr id="61" name="矩形 60">
            <a:extLst>
              <a:ext uri="{FF2B5EF4-FFF2-40B4-BE49-F238E27FC236}">
                <a16:creationId xmlns:a16="http://schemas.microsoft.com/office/drawing/2014/main" id="{CCB7F5C0-A703-4698-AE2F-12185246F391}"/>
              </a:ext>
            </a:extLst>
          </p:cNvPr>
          <p:cNvSpPr/>
          <p:nvPr/>
        </p:nvSpPr>
        <p:spPr>
          <a:xfrm>
            <a:off x="4404868" y="4068210"/>
            <a:ext cx="2958340" cy="1978904"/>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62" name="圖片 61" descr="一張含有 文字, 電子用品, 顯示, 螢幕擷取畫面 的圖片&#10;&#10;自動產生的描述">
            <a:extLst>
              <a:ext uri="{FF2B5EF4-FFF2-40B4-BE49-F238E27FC236}">
                <a16:creationId xmlns:a16="http://schemas.microsoft.com/office/drawing/2014/main" id="{930383B7-40A3-481C-9093-51C2276FCD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4867" y="3925818"/>
            <a:ext cx="3059653" cy="688226"/>
          </a:xfrm>
          <a:prstGeom prst="rect">
            <a:avLst/>
          </a:prstGeom>
        </p:spPr>
      </p:pic>
      <p:sp>
        <p:nvSpPr>
          <p:cNvPr id="63" name="矩形 62">
            <a:extLst>
              <a:ext uri="{FF2B5EF4-FFF2-40B4-BE49-F238E27FC236}">
                <a16:creationId xmlns:a16="http://schemas.microsoft.com/office/drawing/2014/main" id="{222A3A9D-CBBB-4623-AFF6-20F69B2DFCAA}"/>
              </a:ext>
            </a:extLst>
          </p:cNvPr>
          <p:cNvSpPr/>
          <p:nvPr/>
        </p:nvSpPr>
        <p:spPr>
          <a:xfrm>
            <a:off x="8014816" y="4107966"/>
            <a:ext cx="2958340" cy="1939148"/>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64" name="圖片 63" descr="一張含有 文字, 電子用品, 顯示, 螢幕擷取畫面 的圖片&#10;&#10;自動產生的描述">
            <a:extLst>
              <a:ext uri="{FF2B5EF4-FFF2-40B4-BE49-F238E27FC236}">
                <a16:creationId xmlns:a16="http://schemas.microsoft.com/office/drawing/2014/main" id="{C5434F5E-3B6E-4FE0-9997-51739F8CEA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4815" y="3925817"/>
            <a:ext cx="3059653" cy="884721"/>
          </a:xfrm>
          <a:prstGeom prst="rect">
            <a:avLst/>
          </a:prstGeom>
        </p:spPr>
      </p:pic>
      <p:sp>
        <p:nvSpPr>
          <p:cNvPr id="65" name="矩形 64">
            <a:extLst>
              <a:ext uri="{FF2B5EF4-FFF2-40B4-BE49-F238E27FC236}">
                <a16:creationId xmlns:a16="http://schemas.microsoft.com/office/drawing/2014/main" id="{8B834957-82C4-484F-8F39-34CDA71DFF46}"/>
              </a:ext>
            </a:extLst>
          </p:cNvPr>
          <p:cNvSpPr/>
          <p:nvPr/>
        </p:nvSpPr>
        <p:spPr>
          <a:xfrm>
            <a:off x="4407229" y="2239964"/>
            <a:ext cx="2958340" cy="1363045"/>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66" name="圖片 65" descr="一張含有 文字, 電子用品, 顯示, 螢幕擷取畫面 的圖片&#10;&#10;自動產生的描述">
            <a:extLst>
              <a:ext uri="{FF2B5EF4-FFF2-40B4-BE49-F238E27FC236}">
                <a16:creationId xmlns:a16="http://schemas.microsoft.com/office/drawing/2014/main" id="{B2A91704-5FAF-481C-A07F-50C109F7C5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7228" y="2097572"/>
            <a:ext cx="3059653" cy="688226"/>
          </a:xfrm>
          <a:prstGeom prst="rect">
            <a:avLst/>
          </a:prstGeom>
        </p:spPr>
      </p:pic>
      <p:sp>
        <p:nvSpPr>
          <p:cNvPr id="67" name="矩形 66">
            <a:extLst>
              <a:ext uri="{FF2B5EF4-FFF2-40B4-BE49-F238E27FC236}">
                <a16:creationId xmlns:a16="http://schemas.microsoft.com/office/drawing/2014/main" id="{EF64BB7D-9E60-4F28-9703-3E0C65A673B5}"/>
              </a:ext>
            </a:extLst>
          </p:cNvPr>
          <p:cNvSpPr/>
          <p:nvPr/>
        </p:nvSpPr>
        <p:spPr>
          <a:xfrm>
            <a:off x="8018518" y="2239964"/>
            <a:ext cx="2958340" cy="1363045"/>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68" name="圖片 67" descr="一張含有 文字, 電子用品, 顯示, 螢幕擷取畫面 的圖片&#10;&#10;自動產生的描述">
            <a:extLst>
              <a:ext uri="{FF2B5EF4-FFF2-40B4-BE49-F238E27FC236}">
                <a16:creationId xmlns:a16="http://schemas.microsoft.com/office/drawing/2014/main" id="{EC2724F5-B020-4C1A-A605-A2DCDB7D31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18517" y="2097572"/>
            <a:ext cx="3059653" cy="688226"/>
          </a:xfrm>
          <a:prstGeom prst="rect">
            <a:avLst/>
          </a:prstGeom>
        </p:spPr>
      </p:pic>
      <p:sp>
        <p:nvSpPr>
          <p:cNvPr id="69" name="矩形 68">
            <a:extLst>
              <a:ext uri="{FF2B5EF4-FFF2-40B4-BE49-F238E27FC236}">
                <a16:creationId xmlns:a16="http://schemas.microsoft.com/office/drawing/2014/main" id="{E9951788-4817-45A9-8D57-FB84398C43AE}"/>
              </a:ext>
            </a:extLst>
          </p:cNvPr>
          <p:cNvSpPr/>
          <p:nvPr/>
        </p:nvSpPr>
        <p:spPr>
          <a:xfrm>
            <a:off x="791137" y="4068210"/>
            <a:ext cx="2958340" cy="1978904"/>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70" name="圖片 69" descr="一張含有 文字, 電子用品, 顯示, 螢幕擷取畫面 的圖片&#10;&#10;自動產生的描述">
            <a:extLst>
              <a:ext uri="{FF2B5EF4-FFF2-40B4-BE49-F238E27FC236}">
                <a16:creationId xmlns:a16="http://schemas.microsoft.com/office/drawing/2014/main" id="{4ABB1B41-C038-4E02-A505-FB5CFB62AA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1136" y="3925818"/>
            <a:ext cx="3059653" cy="688226"/>
          </a:xfrm>
          <a:prstGeom prst="rect">
            <a:avLst/>
          </a:prstGeom>
        </p:spPr>
      </p:pic>
      <p:sp>
        <p:nvSpPr>
          <p:cNvPr id="71" name="矩形 70">
            <a:extLst>
              <a:ext uri="{FF2B5EF4-FFF2-40B4-BE49-F238E27FC236}">
                <a16:creationId xmlns:a16="http://schemas.microsoft.com/office/drawing/2014/main" id="{F665EED5-D929-4ACE-B0FE-AF595E1EB457}"/>
              </a:ext>
            </a:extLst>
          </p:cNvPr>
          <p:cNvSpPr/>
          <p:nvPr/>
        </p:nvSpPr>
        <p:spPr>
          <a:xfrm>
            <a:off x="791137" y="2239964"/>
            <a:ext cx="2958340" cy="1363045"/>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cs typeface="+mn-ea"/>
              <a:sym typeface="+mn-lt"/>
            </a:endParaRPr>
          </a:p>
        </p:txBody>
      </p:sp>
      <p:pic>
        <p:nvPicPr>
          <p:cNvPr id="72" name="圖片 71" descr="一張含有 文字, 電子用品, 顯示, 螢幕擷取畫面 的圖片&#10;&#10;自動產生的描述">
            <a:extLst>
              <a:ext uri="{FF2B5EF4-FFF2-40B4-BE49-F238E27FC236}">
                <a16:creationId xmlns:a16="http://schemas.microsoft.com/office/drawing/2014/main" id="{0A1D462D-2074-456D-8BAF-56983C6957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1136" y="2097572"/>
            <a:ext cx="3059653" cy="688226"/>
          </a:xfrm>
          <a:prstGeom prst="rect">
            <a:avLst/>
          </a:prstGeom>
        </p:spPr>
      </p:pic>
      <p:sp>
        <p:nvSpPr>
          <p:cNvPr id="73" name="TextBox 6">
            <a:extLst>
              <a:ext uri="{FF2B5EF4-FFF2-40B4-BE49-F238E27FC236}">
                <a16:creationId xmlns:a16="http://schemas.microsoft.com/office/drawing/2014/main" id="{3CA4219B-26F7-40FF-BAE5-60319FBB028C}"/>
              </a:ext>
            </a:extLst>
          </p:cNvPr>
          <p:cNvSpPr txBox="1"/>
          <p:nvPr/>
        </p:nvSpPr>
        <p:spPr>
          <a:xfrm>
            <a:off x="1188983" y="2133472"/>
            <a:ext cx="2286923" cy="400110"/>
          </a:xfrm>
          <a:prstGeom prst="rect">
            <a:avLst/>
          </a:prstGeom>
          <a:noFill/>
        </p:spPr>
        <p:txBody>
          <a:bodyPr wrap="square" rtlCol="0" anchor="t">
            <a:spAutoFit/>
          </a:bodyPr>
          <a:lstStyle/>
          <a:p>
            <a:pPr algn="ctr" fontAlgn="base"/>
            <a:r>
              <a:rPr lang="en-US" altLang="zh-TW" sz="2000" b="1">
                <a:solidFill>
                  <a:schemeClr val="bg1"/>
                </a:solidFill>
                <a:cs typeface="+mn-ea"/>
                <a:sym typeface="+mn-lt"/>
              </a:rPr>
              <a:t>System Mgmt.</a:t>
            </a:r>
            <a:endParaRPr lang="zh-TW" altLang="en-US" sz="2000" b="1">
              <a:solidFill>
                <a:schemeClr val="bg1"/>
              </a:solidFill>
              <a:cs typeface="+mn-ea"/>
              <a:sym typeface="+mn-lt"/>
            </a:endParaRPr>
          </a:p>
        </p:txBody>
      </p:sp>
      <p:sp>
        <p:nvSpPr>
          <p:cNvPr id="74" name="TextBox 6">
            <a:extLst>
              <a:ext uri="{FF2B5EF4-FFF2-40B4-BE49-F238E27FC236}">
                <a16:creationId xmlns:a16="http://schemas.microsoft.com/office/drawing/2014/main" id="{1F7E8931-DBCE-4707-8816-308B341B5951}"/>
              </a:ext>
            </a:extLst>
          </p:cNvPr>
          <p:cNvSpPr txBox="1"/>
          <p:nvPr/>
        </p:nvSpPr>
        <p:spPr>
          <a:xfrm>
            <a:off x="4401084" y="3982371"/>
            <a:ext cx="2962124" cy="369332"/>
          </a:xfrm>
          <a:prstGeom prst="rect">
            <a:avLst/>
          </a:prstGeom>
          <a:noFill/>
        </p:spPr>
        <p:txBody>
          <a:bodyPr wrap="square" rtlCol="0" anchor="t">
            <a:spAutoFit/>
          </a:bodyPr>
          <a:lstStyle/>
          <a:p>
            <a:pPr algn="ctr" fontAlgn="base"/>
            <a:r>
              <a:rPr lang="en-US" altLang="zh-TW" b="1">
                <a:solidFill>
                  <a:schemeClr val="bg1"/>
                </a:solidFill>
                <a:cs typeface="+mn-ea"/>
                <a:sym typeface="+mn-lt"/>
              </a:rPr>
              <a:t>Multimedia Mgmt.</a:t>
            </a:r>
            <a:endParaRPr lang="zh-TW" altLang="en-US" b="1">
              <a:solidFill>
                <a:schemeClr val="bg1"/>
              </a:solidFill>
              <a:cs typeface="+mn-ea"/>
              <a:sym typeface="+mn-lt"/>
            </a:endParaRPr>
          </a:p>
        </p:txBody>
      </p:sp>
      <p:sp>
        <p:nvSpPr>
          <p:cNvPr id="75" name="TextBox 6">
            <a:extLst>
              <a:ext uri="{FF2B5EF4-FFF2-40B4-BE49-F238E27FC236}">
                <a16:creationId xmlns:a16="http://schemas.microsoft.com/office/drawing/2014/main" id="{09ACF8EC-9A5D-4E56-B461-01B231A16B0E}"/>
              </a:ext>
            </a:extLst>
          </p:cNvPr>
          <p:cNvSpPr txBox="1"/>
          <p:nvPr/>
        </p:nvSpPr>
        <p:spPr>
          <a:xfrm>
            <a:off x="1176150" y="3982371"/>
            <a:ext cx="2286923" cy="400110"/>
          </a:xfrm>
          <a:prstGeom prst="rect">
            <a:avLst/>
          </a:prstGeom>
          <a:noFill/>
        </p:spPr>
        <p:txBody>
          <a:bodyPr wrap="square" rtlCol="0" anchor="t">
            <a:spAutoFit/>
          </a:bodyPr>
          <a:lstStyle/>
          <a:p>
            <a:pPr algn="ctr" fontAlgn="base"/>
            <a:r>
              <a:rPr lang="en-US" altLang="zh-TW" sz="2000" b="1">
                <a:solidFill>
                  <a:schemeClr val="bg1"/>
                </a:solidFill>
                <a:cs typeface="+mn-ea"/>
                <a:sym typeface="+mn-lt"/>
              </a:rPr>
              <a:t>Multimedia</a:t>
            </a:r>
            <a:endParaRPr lang="zh-TW" altLang="en-US" sz="2000" b="1">
              <a:solidFill>
                <a:schemeClr val="bg1"/>
              </a:solidFill>
              <a:cs typeface="+mn-ea"/>
              <a:sym typeface="+mn-lt"/>
            </a:endParaRPr>
          </a:p>
        </p:txBody>
      </p:sp>
      <p:sp>
        <p:nvSpPr>
          <p:cNvPr id="76" name="TextBox 6">
            <a:extLst>
              <a:ext uri="{FF2B5EF4-FFF2-40B4-BE49-F238E27FC236}">
                <a16:creationId xmlns:a16="http://schemas.microsoft.com/office/drawing/2014/main" id="{54150E31-35DD-4238-ADCC-ED29792B7D87}"/>
              </a:ext>
            </a:extLst>
          </p:cNvPr>
          <p:cNvSpPr txBox="1"/>
          <p:nvPr/>
        </p:nvSpPr>
        <p:spPr>
          <a:xfrm>
            <a:off x="4753971" y="2133472"/>
            <a:ext cx="2396826" cy="400110"/>
          </a:xfrm>
          <a:prstGeom prst="rect">
            <a:avLst/>
          </a:prstGeom>
          <a:noFill/>
        </p:spPr>
        <p:txBody>
          <a:bodyPr wrap="square" rtlCol="0" anchor="t">
            <a:spAutoFit/>
          </a:bodyPr>
          <a:lstStyle>
            <a:defPPr>
              <a:defRPr lang="zh-TW"/>
            </a:defPPr>
            <a:lvl1pPr algn="ctr" fontAlgn="base">
              <a:defRPr sz="2133" b="1">
                <a:solidFill>
                  <a:schemeClr val="bg1"/>
                </a:solidFill>
                <a:effectLst>
                  <a:outerShdw blurRad="50800" dist="38100" dir="2700000" algn="tl" rotWithShape="0">
                    <a:prstClr val="black">
                      <a:alpha val="40000"/>
                    </a:prstClr>
                  </a:outerShdw>
                </a:effectLst>
                <a:cs typeface="+mn-ea"/>
              </a:defRPr>
            </a:lvl1pPr>
          </a:lstStyle>
          <a:p>
            <a:pPr algn="ctr" fontAlgn="base"/>
            <a:r>
              <a:rPr lang="en-US" altLang="zh-TW" sz="2000" b="1">
                <a:solidFill>
                  <a:schemeClr val="bg1"/>
                </a:solidFill>
                <a:cs typeface="+mn-ea"/>
                <a:sym typeface="+mn-lt"/>
              </a:rPr>
              <a:t>Surveillance</a:t>
            </a:r>
            <a:endParaRPr lang="zh-TW" altLang="en-US" sz="2000" b="1">
              <a:solidFill>
                <a:schemeClr val="bg1"/>
              </a:solidFill>
              <a:cs typeface="+mn-ea"/>
              <a:sym typeface="+mn-lt"/>
            </a:endParaRPr>
          </a:p>
        </p:txBody>
      </p:sp>
      <p:sp>
        <p:nvSpPr>
          <p:cNvPr id="77" name="TextBox 6">
            <a:extLst>
              <a:ext uri="{FF2B5EF4-FFF2-40B4-BE49-F238E27FC236}">
                <a16:creationId xmlns:a16="http://schemas.microsoft.com/office/drawing/2014/main" id="{30088CA1-F896-4634-9A65-86B7F4E3701B}"/>
              </a:ext>
            </a:extLst>
          </p:cNvPr>
          <p:cNvSpPr txBox="1"/>
          <p:nvPr/>
        </p:nvSpPr>
        <p:spPr>
          <a:xfrm>
            <a:off x="8311384" y="3982371"/>
            <a:ext cx="2396574" cy="611193"/>
          </a:xfrm>
          <a:prstGeom prst="rect">
            <a:avLst/>
          </a:prstGeom>
          <a:noFill/>
        </p:spPr>
        <p:txBody>
          <a:bodyPr wrap="square" rtlCol="0" anchor="t">
            <a:spAutoFit/>
          </a:bodyPr>
          <a:lstStyle/>
          <a:p>
            <a:pPr algn="ctr" fontAlgn="base">
              <a:lnSpc>
                <a:spcPts val="2000"/>
              </a:lnSpc>
            </a:pPr>
            <a:r>
              <a:rPr lang="en-US" altLang="zh-TW" b="1">
                <a:solidFill>
                  <a:schemeClr val="bg1"/>
                </a:solidFill>
                <a:cs typeface="+mn-ea"/>
                <a:sym typeface="+mn-lt"/>
              </a:rPr>
              <a:t>Browser &amp; Productivity</a:t>
            </a:r>
            <a:endParaRPr lang="zh-TW" altLang="en-US" b="1">
              <a:solidFill>
                <a:schemeClr val="bg1"/>
              </a:solidFill>
              <a:cs typeface="+mn-ea"/>
              <a:sym typeface="+mn-lt"/>
            </a:endParaRPr>
          </a:p>
        </p:txBody>
      </p:sp>
      <p:sp>
        <p:nvSpPr>
          <p:cNvPr id="78" name="TextBox 6">
            <a:extLst>
              <a:ext uri="{FF2B5EF4-FFF2-40B4-BE49-F238E27FC236}">
                <a16:creationId xmlns:a16="http://schemas.microsoft.com/office/drawing/2014/main" id="{B8568F6D-8B7D-4B52-ADB6-5A0C13A443AE}"/>
              </a:ext>
            </a:extLst>
          </p:cNvPr>
          <p:cNvSpPr txBox="1"/>
          <p:nvPr/>
        </p:nvSpPr>
        <p:spPr>
          <a:xfrm>
            <a:off x="8338105" y="2133472"/>
            <a:ext cx="2369854" cy="400110"/>
          </a:xfrm>
          <a:prstGeom prst="rect">
            <a:avLst/>
          </a:prstGeom>
          <a:noFill/>
        </p:spPr>
        <p:txBody>
          <a:bodyPr wrap="square" rtlCol="0" anchor="t">
            <a:spAutoFit/>
          </a:bodyPr>
          <a:lstStyle/>
          <a:p>
            <a:pPr algn="ctr" fontAlgn="base"/>
            <a:r>
              <a:rPr lang="en-US" altLang="zh-TW" sz="2000" b="1">
                <a:solidFill>
                  <a:schemeClr val="bg1"/>
                </a:solidFill>
                <a:cs typeface="+mn-ea"/>
                <a:sym typeface="+mn-lt"/>
              </a:rPr>
              <a:t>Comm. &amp; Social</a:t>
            </a:r>
            <a:endParaRPr lang="zh-TW" altLang="en-US" sz="2000" b="1">
              <a:solidFill>
                <a:schemeClr val="bg1"/>
              </a:solidFill>
              <a:cs typeface="+mn-ea"/>
              <a:sym typeface="+mn-lt"/>
            </a:endParaRPr>
          </a:p>
        </p:txBody>
      </p:sp>
      <p:sp>
        <p:nvSpPr>
          <p:cNvPr id="79" name="TextBox 6">
            <a:extLst>
              <a:ext uri="{FF2B5EF4-FFF2-40B4-BE49-F238E27FC236}">
                <a16:creationId xmlns:a16="http://schemas.microsoft.com/office/drawing/2014/main" id="{B59EEF2C-E915-4221-9043-43AAFC667879}"/>
              </a:ext>
            </a:extLst>
          </p:cNvPr>
          <p:cNvSpPr txBox="1"/>
          <p:nvPr/>
        </p:nvSpPr>
        <p:spPr>
          <a:xfrm>
            <a:off x="891212" y="2669674"/>
            <a:ext cx="2691191" cy="748795"/>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sz="2133" b="1">
                <a:cs typeface="+mn-ea"/>
                <a:sym typeface="+mn-lt"/>
              </a:rPr>
              <a:t>QTS</a:t>
            </a:r>
          </a:p>
          <a:p>
            <a:pPr marL="239178" indent="-239178" fontAlgn="base">
              <a:buClr>
                <a:srgbClr val="06768C"/>
              </a:buClr>
              <a:buSzPct val="95000"/>
              <a:buFont typeface="Arial" panose="020B0604020202020204" pitchFamily="34" charset="0"/>
              <a:buChar char="•"/>
            </a:pPr>
            <a:r>
              <a:rPr lang="en-US" altLang="zh-TW" sz="2133" b="1" err="1">
                <a:cs typeface="+mn-ea"/>
                <a:sym typeface="+mn-lt"/>
              </a:rPr>
              <a:t>FileStation</a:t>
            </a:r>
            <a:r>
              <a:rPr lang="en-US" altLang="zh-TW" sz="2133" b="1">
                <a:cs typeface="+mn-ea"/>
                <a:sym typeface="+mn-lt"/>
              </a:rPr>
              <a:t> HD</a:t>
            </a:r>
            <a:endParaRPr lang="zh-TW" altLang="en-US" sz="2133" b="1">
              <a:cs typeface="+mn-ea"/>
              <a:sym typeface="+mn-lt"/>
            </a:endParaRPr>
          </a:p>
        </p:txBody>
      </p:sp>
      <p:sp>
        <p:nvSpPr>
          <p:cNvPr id="80" name="TextBox 6">
            <a:extLst>
              <a:ext uri="{FF2B5EF4-FFF2-40B4-BE49-F238E27FC236}">
                <a16:creationId xmlns:a16="http://schemas.microsoft.com/office/drawing/2014/main" id="{F8726266-B894-4E66-8E3C-DC18F87781BA}"/>
              </a:ext>
            </a:extLst>
          </p:cNvPr>
          <p:cNvSpPr txBox="1"/>
          <p:nvPr/>
        </p:nvSpPr>
        <p:spPr>
          <a:xfrm>
            <a:off x="4578251" y="2832696"/>
            <a:ext cx="2983982" cy="420564"/>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sz="2133" b="1">
                <a:cs typeface="+mn-ea"/>
                <a:sym typeface="+mn-lt"/>
              </a:rPr>
              <a:t>QVR Smart Client</a:t>
            </a:r>
          </a:p>
        </p:txBody>
      </p:sp>
      <p:sp>
        <p:nvSpPr>
          <p:cNvPr id="81" name="TextBox 6">
            <a:extLst>
              <a:ext uri="{FF2B5EF4-FFF2-40B4-BE49-F238E27FC236}">
                <a16:creationId xmlns:a16="http://schemas.microsoft.com/office/drawing/2014/main" id="{D94E6500-3EBD-4D44-B510-00F9FF7516B7}"/>
              </a:ext>
            </a:extLst>
          </p:cNvPr>
          <p:cNvSpPr txBox="1"/>
          <p:nvPr/>
        </p:nvSpPr>
        <p:spPr>
          <a:xfrm>
            <a:off x="8189539" y="2669674"/>
            <a:ext cx="2160013" cy="748795"/>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sz="2133" b="1">
                <a:cs typeface="+mn-ea"/>
                <a:sym typeface="+mn-lt"/>
              </a:rPr>
              <a:t>Skype</a:t>
            </a:r>
          </a:p>
          <a:p>
            <a:pPr marL="239178" indent="-239178" fontAlgn="base">
              <a:buClr>
                <a:srgbClr val="06768C"/>
              </a:buClr>
              <a:buSzPct val="95000"/>
              <a:buFont typeface="Arial" panose="020B0604020202020204" pitchFamily="34" charset="0"/>
              <a:buChar char="•"/>
            </a:pPr>
            <a:r>
              <a:rPr lang="en-US" altLang="zh-TW" sz="2133" b="1">
                <a:cs typeface="+mn-ea"/>
                <a:sym typeface="+mn-lt"/>
              </a:rPr>
              <a:t>Facebook</a:t>
            </a:r>
          </a:p>
        </p:txBody>
      </p:sp>
      <p:sp>
        <p:nvSpPr>
          <p:cNvPr id="82" name="TextBox 6">
            <a:extLst>
              <a:ext uri="{FF2B5EF4-FFF2-40B4-BE49-F238E27FC236}">
                <a16:creationId xmlns:a16="http://schemas.microsoft.com/office/drawing/2014/main" id="{62104241-5E0A-4E22-A698-57F89F3F8ACC}"/>
              </a:ext>
            </a:extLst>
          </p:cNvPr>
          <p:cNvSpPr txBox="1"/>
          <p:nvPr/>
        </p:nvSpPr>
        <p:spPr>
          <a:xfrm>
            <a:off x="890636" y="4474131"/>
            <a:ext cx="2653233" cy="1405256"/>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sz="2133" b="1">
                <a:cs typeface="+mn-ea"/>
                <a:sym typeface="+mn-lt"/>
              </a:rPr>
              <a:t>HD Player</a:t>
            </a:r>
          </a:p>
          <a:p>
            <a:pPr marL="239178" indent="-239178" fontAlgn="base">
              <a:buClr>
                <a:srgbClr val="06768C"/>
              </a:buClr>
              <a:buSzPct val="95000"/>
              <a:buFont typeface="Arial" panose="020B0604020202020204" pitchFamily="34" charset="0"/>
              <a:buChar char="•"/>
            </a:pPr>
            <a:r>
              <a:rPr lang="en-US" altLang="zh-TW" sz="2133" b="1">
                <a:cs typeface="+mn-ea"/>
                <a:sym typeface="+mn-lt"/>
              </a:rPr>
              <a:t>Clementine</a:t>
            </a:r>
          </a:p>
          <a:p>
            <a:pPr marL="239178" indent="-239178" fontAlgn="base">
              <a:buClr>
                <a:srgbClr val="06768C"/>
              </a:buClr>
              <a:buSzPct val="95000"/>
              <a:buFont typeface="Arial" panose="020B0604020202020204" pitchFamily="34" charset="0"/>
              <a:buChar char="•"/>
            </a:pPr>
            <a:r>
              <a:rPr lang="en-US" altLang="zh-TW" sz="2133" b="1">
                <a:cs typeface="+mn-ea"/>
                <a:sym typeface="+mn-lt"/>
              </a:rPr>
              <a:t>Spotify</a:t>
            </a:r>
          </a:p>
          <a:p>
            <a:pPr marL="239178" indent="-239178" fontAlgn="base">
              <a:buClr>
                <a:srgbClr val="06768C"/>
              </a:buClr>
              <a:buSzPct val="95000"/>
              <a:buFont typeface="Arial" panose="020B0604020202020204" pitchFamily="34" charset="0"/>
              <a:buChar char="•"/>
            </a:pPr>
            <a:r>
              <a:rPr lang="en-US" altLang="zh-TW" sz="2133" b="1">
                <a:cs typeface="+mn-ea"/>
                <a:sym typeface="+mn-lt"/>
              </a:rPr>
              <a:t>TuneIn Radio</a:t>
            </a:r>
          </a:p>
        </p:txBody>
      </p:sp>
      <p:sp>
        <p:nvSpPr>
          <p:cNvPr id="83" name="TextBox 6">
            <a:extLst>
              <a:ext uri="{FF2B5EF4-FFF2-40B4-BE49-F238E27FC236}">
                <a16:creationId xmlns:a16="http://schemas.microsoft.com/office/drawing/2014/main" id="{A15D4CD8-7869-4DA3-928E-7FC0C1C7F08D}"/>
              </a:ext>
            </a:extLst>
          </p:cNvPr>
          <p:cNvSpPr txBox="1"/>
          <p:nvPr/>
        </p:nvSpPr>
        <p:spPr>
          <a:xfrm>
            <a:off x="4578250" y="4529051"/>
            <a:ext cx="2881227" cy="1077026"/>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sz="2133" b="1" err="1">
                <a:cs typeface="+mn-ea"/>
                <a:sym typeface="+mn-lt"/>
              </a:rPr>
              <a:t>PhotoStation</a:t>
            </a:r>
            <a:r>
              <a:rPr lang="en-US" altLang="zh-TW" sz="2133" b="1">
                <a:cs typeface="+mn-ea"/>
                <a:sym typeface="+mn-lt"/>
              </a:rPr>
              <a:t> HD</a:t>
            </a:r>
          </a:p>
          <a:p>
            <a:pPr marL="239178" indent="-239178" fontAlgn="base">
              <a:buClr>
                <a:srgbClr val="06768C"/>
              </a:buClr>
              <a:buSzPct val="95000"/>
              <a:buFont typeface="Arial" panose="020B0604020202020204" pitchFamily="34" charset="0"/>
              <a:buChar char="•"/>
            </a:pPr>
            <a:r>
              <a:rPr lang="en-US" altLang="zh-TW" sz="2133" b="1" err="1">
                <a:cs typeface="+mn-ea"/>
                <a:sym typeface="+mn-lt"/>
              </a:rPr>
              <a:t>VideoStation</a:t>
            </a:r>
            <a:r>
              <a:rPr lang="en-US" altLang="zh-TW" sz="2133" b="1">
                <a:cs typeface="+mn-ea"/>
                <a:sym typeface="+mn-lt"/>
              </a:rPr>
              <a:t> HD</a:t>
            </a:r>
          </a:p>
          <a:p>
            <a:pPr marL="239178" indent="-239178" fontAlgn="base">
              <a:buClr>
                <a:srgbClr val="06768C"/>
              </a:buClr>
              <a:buSzPct val="95000"/>
              <a:buFont typeface="Arial" panose="020B0604020202020204" pitchFamily="34" charset="0"/>
              <a:buChar char="•"/>
            </a:pPr>
            <a:r>
              <a:rPr lang="en-US" altLang="zh-TW" sz="2133" b="1" err="1">
                <a:cs typeface="+mn-ea"/>
                <a:sym typeface="+mn-lt"/>
              </a:rPr>
              <a:t>MusicStation</a:t>
            </a:r>
            <a:r>
              <a:rPr lang="en-US" altLang="zh-TW" sz="2133" b="1">
                <a:cs typeface="+mn-ea"/>
                <a:sym typeface="+mn-lt"/>
              </a:rPr>
              <a:t> HD</a:t>
            </a:r>
          </a:p>
        </p:txBody>
      </p:sp>
      <p:sp>
        <p:nvSpPr>
          <p:cNvPr id="84" name="TextBox 6">
            <a:extLst>
              <a:ext uri="{FF2B5EF4-FFF2-40B4-BE49-F238E27FC236}">
                <a16:creationId xmlns:a16="http://schemas.microsoft.com/office/drawing/2014/main" id="{E28E89D8-4EA6-4DA3-9A44-02284BEA615B}"/>
              </a:ext>
            </a:extLst>
          </p:cNvPr>
          <p:cNvSpPr txBox="1"/>
          <p:nvPr/>
        </p:nvSpPr>
        <p:spPr>
          <a:xfrm>
            <a:off x="8189540" y="4707759"/>
            <a:ext cx="2396574" cy="1077026"/>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sz="2133" b="1">
                <a:cs typeface="+mn-ea"/>
                <a:sym typeface="+mn-lt"/>
              </a:rPr>
              <a:t>Chrome</a:t>
            </a:r>
          </a:p>
          <a:p>
            <a:pPr marL="239178" indent="-239178" fontAlgn="base">
              <a:buClr>
                <a:srgbClr val="06768C"/>
              </a:buClr>
              <a:buSzPct val="95000"/>
              <a:buFont typeface="Arial" panose="020B0604020202020204" pitchFamily="34" charset="0"/>
              <a:buChar char="•"/>
            </a:pPr>
            <a:r>
              <a:rPr lang="en-US" altLang="zh-TW" sz="2133" b="1">
                <a:cs typeface="+mn-ea"/>
                <a:sym typeface="+mn-lt"/>
              </a:rPr>
              <a:t>Firefox</a:t>
            </a:r>
          </a:p>
          <a:p>
            <a:pPr marL="239178" indent="-239178" fontAlgn="base">
              <a:buClr>
                <a:srgbClr val="06768C"/>
              </a:buClr>
              <a:buSzPct val="95000"/>
              <a:buFont typeface="Arial" panose="020B0604020202020204" pitchFamily="34" charset="0"/>
              <a:buChar char="•"/>
            </a:pPr>
            <a:r>
              <a:rPr lang="en-US" altLang="zh-TW" sz="2133" b="1">
                <a:cs typeface="+mn-ea"/>
                <a:sym typeface="+mn-lt"/>
              </a:rPr>
              <a:t>LibreOffice</a:t>
            </a:r>
          </a:p>
        </p:txBody>
      </p:sp>
    </p:spTree>
    <p:extLst>
      <p:ext uri="{BB962C8B-B14F-4D97-AF65-F5344CB8AC3E}">
        <p14:creationId xmlns:p14="http://schemas.microsoft.com/office/powerpoint/2010/main" val="1004572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B9A8A0A1-8757-4961-8934-71F70A0DE4E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3250" y="1009308"/>
            <a:ext cx="6574393" cy="5358000"/>
          </a:xfrm>
          <a:prstGeom prst="rect">
            <a:avLst/>
          </a:prstGeom>
          <a:noFill/>
        </p:spPr>
      </p:pic>
      <p:pic>
        <p:nvPicPr>
          <p:cNvPr id="23" name="圖片 22">
            <a:extLst>
              <a:ext uri="{FF2B5EF4-FFF2-40B4-BE49-F238E27FC236}">
                <a16:creationId xmlns:a16="http://schemas.microsoft.com/office/drawing/2014/main" id="{EB59D0B0-30D3-4716-B38F-929474759E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80157" y="4612855"/>
            <a:ext cx="4185344" cy="989624"/>
          </a:xfrm>
          <a:prstGeom prst="rect">
            <a:avLst/>
          </a:prstGeom>
        </p:spPr>
      </p:pic>
      <p:pic>
        <p:nvPicPr>
          <p:cNvPr id="33" name="圖片 32">
            <a:extLst>
              <a:ext uri="{FF2B5EF4-FFF2-40B4-BE49-F238E27FC236}">
                <a16:creationId xmlns:a16="http://schemas.microsoft.com/office/drawing/2014/main" id="{0EBFD715-E7E3-4FB8-BB0C-085720DA94B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25870" y="4216259"/>
            <a:ext cx="4486040" cy="989624"/>
          </a:xfrm>
          <a:prstGeom prst="rect">
            <a:avLst/>
          </a:prstGeom>
        </p:spPr>
      </p:pic>
      <p:sp>
        <p:nvSpPr>
          <p:cNvPr id="34" name="矩形: 圓角 8">
            <a:extLst>
              <a:ext uri="{FF2B5EF4-FFF2-40B4-BE49-F238E27FC236}">
                <a16:creationId xmlns:a16="http://schemas.microsoft.com/office/drawing/2014/main" id="{C9459131-7971-4A49-929E-B1A4DAFC5D4B}"/>
              </a:ext>
            </a:extLst>
          </p:cNvPr>
          <p:cNvSpPr/>
          <p:nvPr/>
        </p:nvSpPr>
        <p:spPr>
          <a:xfrm>
            <a:off x="8601964" y="3806292"/>
            <a:ext cx="2993914" cy="1210100"/>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35" name="群組 34">
            <a:extLst>
              <a:ext uri="{FF2B5EF4-FFF2-40B4-BE49-F238E27FC236}">
                <a16:creationId xmlns:a16="http://schemas.microsoft.com/office/drawing/2014/main" id="{27996764-A36E-45F3-A348-9DB4E2E57F5D}"/>
              </a:ext>
            </a:extLst>
          </p:cNvPr>
          <p:cNvGrpSpPr/>
          <p:nvPr/>
        </p:nvGrpSpPr>
        <p:grpSpPr>
          <a:xfrm>
            <a:off x="8739836" y="3519056"/>
            <a:ext cx="2856041" cy="736288"/>
            <a:chOff x="375811" y="2033951"/>
            <a:chExt cx="3713384" cy="957310"/>
          </a:xfrm>
        </p:grpSpPr>
        <p:sp>
          <p:nvSpPr>
            <p:cNvPr id="36" name="等腰三角形 35">
              <a:extLst>
                <a:ext uri="{FF2B5EF4-FFF2-40B4-BE49-F238E27FC236}">
                  <a16:creationId xmlns:a16="http://schemas.microsoft.com/office/drawing/2014/main" id="{3353A35E-85EC-4D85-B11C-0B93ECB424A7}"/>
                </a:ext>
              </a:extLst>
            </p:cNvPr>
            <p:cNvSpPr/>
            <p:nvPr/>
          </p:nvSpPr>
          <p:spPr>
            <a:xfrm rot="10800000">
              <a:off x="872625" y="2607102"/>
              <a:ext cx="384510" cy="384159"/>
            </a:xfrm>
            <a:prstGeom prst="triangl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b="1">
                <a:solidFill>
                  <a:schemeClr val="bg1"/>
                </a:solidFill>
                <a:latin typeface="微軟正黑體" panose="020B0604030504040204" pitchFamily="34" charset="-120"/>
                <a:ea typeface="微軟正黑體" panose="020B0604030504040204" pitchFamily="34" charset="-120"/>
                <a:cs typeface="Arial"/>
              </a:endParaRPr>
            </a:p>
          </p:txBody>
        </p:sp>
        <p:sp>
          <p:nvSpPr>
            <p:cNvPr id="37" name="矩形: 圓角 55">
              <a:extLst>
                <a:ext uri="{FF2B5EF4-FFF2-40B4-BE49-F238E27FC236}">
                  <a16:creationId xmlns:a16="http://schemas.microsoft.com/office/drawing/2014/main" id="{6BF8FC14-2C8A-496F-BAA1-E1504B23C529}"/>
                </a:ext>
              </a:extLst>
            </p:cNvPr>
            <p:cNvSpPr/>
            <p:nvPr/>
          </p:nvSpPr>
          <p:spPr>
            <a:xfrm>
              <a:off x="375811" y="2033951"/>
              <a:ext cx="3713384" cy="711030"/>
            </a:xfrm>
            <a:prstGeom prst="roundRect">
              <a:avLst>
                <a:gd name="adj" fmla="val 5000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lvl="0"/>
              <a:r>
                <a:rPr lang="en-US" altLang="zh-TW" sz="1800" b="1">
                  <a:solidFill>
                    <a:schemeClr val="bg1"/>
                  </a:solidFill>
                  <a:cs typeface="+mn-ea"/>
                  <a:sym typeface="+mn-lt"/>
                </a:rPr>
                <a:t>Multi-version Ubuntu</a:t>
              </a:r>
              <a:r>
                <a:rPr lang="zh-TW" altLang="en-US" sz="1800" b="1">
                  <a:solidFill>
                    <a:schemeClr val="bg1"/>
                  </a:solidFill>
                  <a:cs typeface="+mn-ea"/>
                  <a:sym typeface="+mn-lt"/>
                </a:rPr>
                <a:t> </a:t>
              </a:r>
              <a:endParaRPr lang="en-US" altLang="zh-TW" sz="1800" b="1">
                <a:solidFill>
                  <a:schemeClr val="bg1"/>
                </a:solidFill>
                <a:cs typeface="+mn-ea"/>
                <a:sym typeface="+mn-lt"/>
              </a:endParaRPr>
            </a:p>
          </p:txBody>
        </p:sp>
      </p:grpSp>
      <p:sp>
        <p:nvSpPr>
          <p:cNvPr id="38" name="TextBox 6">
            <a:extLst>
              <a:ext uri="{FF2B5EF4-FFF2-40B4-BE49-F238E27FC236}">
                <a16:creationId xmlns:a16="http://schemas.microsoft.com/office/drawing/2014/main" id="{EF17682F-BBD6-4BD2-8B53-F06614EA63B7}"/>
              </a:ext>
            </a:extLst>
          </p:cNvPr>
          <p:cNvSpPr txBox="1"/>
          <p:nvPr/>
        </p:nvSpPr>
        <p:spPr>
          <a:xfrm>
            <a:off x="9018957" y="4248830"/>
            <a:ext cx="2140210" cy="646331"/>
          </a:xfrm>
          <a:prstGeom prst="rect">
            <a:avLst/>
          </a:prstGeom>
          <a:noFill/>
        </p:spPr>
        <p:txBody>
          <a:bodyPr wrap="square" rtlCol="0" anchor="t">
            <a:spAutoFit/>
          </a:bodyPr>
          <a:lstStyle/>
          <a:p>
            <a:pPr marL="239178" indent="-239178" fontAlgn="base">
              <a:buClr>
                <a:srgbClr val="06768C"/>
              </a:buClr>
              <a:buSzPct val="95000"/>
              <a:buFont typeface="Arial" panose="020B0604020202020204" pitchFamily="34" charset="0"/>
              <a:buChar char="•"/>
            </a:pPr>
            <a:r>
              <a:rPr lang="en-US" altLang="zh-TW" b="1">
                <a:cs typeface="+mn-ea"/>
                <a:sym typeface="+mn-lt"/>
              </a:rPr>
              <a:t> Ubuntu 18.04</a:t>
            </a:r>
          </a:p>
          <a:p>
            <a:pPr marL="239178" indent="-239178" fontAlgn="base">
              <a:buClr>
                <a:srgbClr val="06768C"/>
              </a:buClr>
              <a:buSzPct val="95000"/>
              <a:buFont typeface="Arial" panose="020B0604020202020204" pitchFamily="34" charset="0"/>
              <a:buChar char="•"/>
            </a:pPr>
            <a:r>
              <a:rPr lang="en-US" altLang="zh-TW" b="1">
                <a:cs typeface="+mn-ea"/>
                <a:sym typeface="+mn-lt"/>
              </a:rPr>
              <a:t> Ubuntu 20.04</a:t>
            </a:r>
          </a:p>
        </p:txBody>
      </p:sp>
      <p:sp>
        <p:nvSpPr>
          <p:cNvPr id="5" name="Title 1">
            <a:extLst>
              <a:ext uri="{FF2B5EF4-FFF2-40B4-BE49-F238E27FC236}">
                <a16:creationId xmlns:a16="http://schemas.microsoft.com/office/drawing/2014/main" id="{3E7F8431-7852-4932-9126-7CD873C2CDE0}"/>
              </a:ext>
            </a:extLst>
          </p:cNvPr>
          <p:cNvSpPr>
            <a:spLocks noGrp="1"/>
          </p:cNvSpPr>
          <p:nvPr/>
        </p:nvSpPr>
        <p:spPr>
          <a:xfrm>
            <a:off x="245660" y="1"/>
            <a:ext cx="11727976" cy="846161"/>
          </a:xfrm>
          <a:prstGeom prst="rect">
            <a:avLst/>
          </a:prstGeom>
        </p:spPr>
        <p:txBody>
          <a:bodyPr vert="horz" lIns="121920" tIns="60960" rIns="121920" bIns="6096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3733">
              <a:latin typeface="+mn-lt"/>
              <a:ea typeface="+mn-ea"/>
              <a:cs typeface="+mn-ea"/>
              <a:sym typeface="+mn-lt"/>
            </a:endParaRPr>
          </a:p>
        </p:txBody>
      </p:sp>
      <p:sp>
        <p:nvSpPr>
          <p:cNvPr id="11" name="文字方塊 10">
            <a:extLst>
              <a:ext uri="{FF2B5EF4-FFF2-40B4-BE49-F238E27FC236}">
                <a16:creationId xmlns:a16="http://schemas.microsoft.com/office/drawing/2014/main" id="{FC56D4FB-ECB7-4DFE-930E-CB42546E7125}"/>
              </a:ext>
            </a:extLst>
          </p:cNvPr>
          <p:cNvSpPr txBox="1"/>
          <p:nvPr/>
        </p:nvSpPr>
        <p:spPr>
          <a:xfrm>
            <a:off x="5821963" y="2141847"/>
            <a:ext cx="5773915" cy="461665"/>
          </a:xfrm>
          <a:prstGeom prst="rect">
            <a:avLst/>
          </a:prstGeom>
          <a:noFill/>
        </p:spPr>
        <p:txBody>
          <a:bodyPr wrap="square" rtlCol="0">
            <a:spAutoFit/>
          </a:bodyPr>
          <a:lstStyle/>
          <a:p>
            <a:r>
              <a:rPr lang="en-US" altLang="zh-TW" sz="2400" b="1">
                <a:cs typeface="+mn-ea"/>
                <a:sym typeface="+mn-lt"/>
              </a:rPr>
              <a:t>HDMI output from NAS to a monitor</a:t>
            </a:r>
            <a:endParaRPr lang="zh-TW" altLang="en-US" sz="2400" b="1">
              <a:cs typeface="+mn-ea"/>
              <a:sym typeface="+mn-lt"/>
            </a:endParaRPr>
          </a:p>
        </p:txBody>
      </p:sp>
      <p:sp>
        <p:nvSpPr>
          <p:cNvPr id="12" name="文字方塊 11">
            <a:extLst>
              <a:ext uri="{FF2B5EF4-FFF2-40B4-BE49-F238E27FC236}">
                <a16:creationId xmlns:a16="http://schemas.microsoft.com/office/drawing/2014/main" id="{0294A528-F566-4B50-A7BF-97EF7297E1F8}"/>
              </a:ext>
            </a:extLst>
          </p:cNvPr>
          <p:cNvSpPr txBox="1"/>
          <p:nvPr/>
        </p:nvSpPr>
        <p:spPr>
          <a:xfrm>
            <a:off x="7030275" y="5343171"/>
            <a:ext cx="4774811" cy="1015663"/>
          </a:xfrm>
          <a:prstGeom prst="rect">
            <a:avLst/>
          </a:prstGeom>
          <a:noFill/>
        </p:spPr>
        <p:txBody>
          <a:bodyPr wrap="square" rtlCol="0">
            <a:spAutoFit/>
          </a:bodyPr>
          <a:lstStyle/>
          <a:p>
            <a:pPr indent="-609585"/>
            <a:r>
              <a:rPr lang="en-US" altLang="zh-TW" sz="2000" b="1">
                <a:cs typeface="+mn-ea"/>
                <a:sym typeface="+mn-lt"/>
              </a:rPr>
              <a:t>Connect a USB keyboard and a mouse to the NAS to start using Ubuntu</a:t>
            </a: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p:txBody>
          <a:bodyPr>
            <a:noAutofit/>
          </a:bodyPr>
          <a:lstStyle/>
          <a:p>
            <a:pPr algn="ctr"/>
            <a:r>
              <a:rPr lang="zh-TW" altLang="en-US" sz="4000">
                <a:solidFill>
                  <a:schemeClr val="bg2">
                    <a:lumMod val="10000"/>
                  </a:schemeClr>
                </a:solidFill>
                <a:latin typeface="+mn-lt"/>
                <a:ea typeface="+mn-ea"/>
                <a:cs typeface="+mn-ea"/>
                <a:sym typeface="+mn-lt"/>
              </a:rPr>
              <a:t>Linux Station </a:t>
            </a:r>
            <a:r>
              <a:rPr lang="en-US" altLang="zh-TW" sz="4000">
                <a:solidFill>
                  <a:schemeClr val="bg2">
                    <a:lumMod val="10000"/>
                  </a:schemeClr>
                </a:solidFill>
                <a:latin typeface="+mn-lt"/>
                <a:ea typeface="+mn-ea"/>
                <a:cs typeface="+mn-ea"/>
                <a:sym typeface="+mn-lt"/>
              </a:rPr>
              <a:t>turns</a:t>
            </a:r>
            <a:r>
              <a:rPr lang="zh-TW" altLang="en-US" sz="4000">
                <a:solidFill>
                  <a:schemeClr val="bg2">
                    <a:lumMod val="10000"/>
                  </a:schemeClr>
                </a:solidFill>
                <a:latin typeface="+mn-lt"/>
                <a:ea typeface="+mn-ea"/>
                <a:cs typeface="+mn-ea"/>
                <a:sym typeface="+mn-lt"/>
              </a:rPr>
              <a:t> NAS </a:t>
            </a:r>
            <a:r>
              <a:rPr lang="en-US" altLang="zh-TW" sz="4000">
                <a:solidFill>
                  <a:schemeClr val="bg2">
                    <a:lumMod val="10000"/>
                  </a:schemeClr>
                </a:solidFill>
                <a:latin typeface="+mn-lt"/>
                <a:ea typeface="+mn-ea"/>
                <a:cs typeface="+mn-ea"/>
                <a:sym typeface="+mn-lt"/>
              </a:rPr>
              <a:t>into a</a:t>
            </a:r>
            <a:r>
              <a:rPr lang="zh-TW" altLang="en-US" sz="4000">
                <a:solidFill>
                  <a:schemeClr val="bg2">
                    <a:lumMod val="10000"/>
                  </a:schemeClr>
                </a:solidFill>
                <a:latin typeface="+mn-lt"/>
                <a:ea typeface="+mn-ea"/>
                <a:cs typeface="+mn-ea"/>
                <a:sym typeface="+mn-lt"/>
              </a:rPr>
              <a:t> Ubuntu </a:t>
            </a:r>
            <a:r>
              <a:rPr lang="en-US" altLang="zh-TW" sz="4000">
                <a:solidFill>
                  <a:schemeClr val="bg2">
                    <a:lumMod val="10000"/>
                  </a:schemeClr>
                </a:solidFill>
                <a:latin typeface="+mn-lt"/>
                <a:ea typeface="+mn-ea"/>
                <a:cs typeface="+mn-ea"/>
                <a:sym typeface="+mn-lt"/>
              </a:rPr>
              <a:t>PC</a:t>
            </a:r>
            <a:endParaRPr lang="en-US" sz="4000">
              <a:solidFill>
                <a:schemeClr val="bg2">
                  <a:lumMod val="10000"/>
                </a:schemeClr>
              </a:solidFill>
              <a:latin typeface="+mn-lt"/>
              <a:ea typeface="+mn-ea"/>
              <a:cs typeface="+mn-ea"/>
              <a:sym typeface="+mn-lt"/>
            </a:endParaRPr>
          </a:p>
        </p:txBody>
      </p:sp>
      <p:sp>
        <p:nvSpPr>
          <p:cNvPr id="39" name="Shape 450">
            <a:extLst>
              <a:ext uri="{FF2B5EF4-FFF2-40B4-BE49-F238E27FC236}">
                <a16:creationId xmlns:a16="http://schemas.microsoft.com/office/drawing/2014/main" id="{8DC6DB21-C036-4A71-B4FB-6BDB01F230E0}"/>
              </a:ext>
            </a:extLst>
          </p:cNvPr>
          <p:cNvSpPr/>
          <p:nvPr/>
        </p:nvSpPr>
        <p:spPr>
          <a:xfrm>
            <a:off x="5289079" y="2109876"/>
            <a:ext cx="532884" cy="534150"/>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r>
              <a:rPr lang="en-US" altLang="zh-TW" sz="32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rPr>
              <a:t>1</a:t>
            </a:r>
            <a:endParaRPr sz="32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endParaRPr>
          </a:p>
        </p:txBody>
      </p:sp>
      <p:sp>
        <p:nvSpPr>
          <p:cNvPr id="40" name="Shape 450">
            <a:extLst>
              <a:ext uri="{FF2B5EF4-FFF2-40B4-BE49-F238E27FC236}">
                <a16:creationId xmlns:a16="http://schemas.microsoft.com/office/drawing/2014/main" id="{1779450F-677E-45E5-9223-2D408CFA790D}"/>
              </a:ext>
            </a:extLst>
          </p:cNvPr>
          <p:cNvSpPr/>
          <p:nvPr/>
        </p:nvSpPr>
        <p:spPr>
          <a:xfrm>
            <a:off x="6464759" y="5446506"/>
            <a:ext cx="532884" cy="534150"/>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r>
              <a:rPr lang="en-US" altLang="zh-TW" sz="32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rPr>
              <a:t>2</a:t>
            </a:r>
            <a:endParaRPr sz="32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endParaRPr>
          </a:p>
        </p:txBody>
      </p:sp>
    </p:spTree>
    <p:extLst>
      <p:ext uri="{BB962C8B-B14F-4D97-AF65-F5344CB8AC3E}">
        <p14:creationId xmlns:p14="http://schemas.microsoft.com/office/powerpoint/2010/main" val="1999140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EC0DC4D6-8758-4D50-8163-B7C3AFAD0A3B}"/>
              </a:ext>
            </a:extLst>
          </p:cNvPr>
          <p:cNvGrpSpPr/>
          <p:nvPr/>
        </p:nvGrpSpPr>
        <p:grpSpPr>
          <a:xfrm>
            <a:off x="3215250" y="4721366"/>
            <a:ext cx="1963692" cy="1963692"/>
            <a:chOff x="2791608" y="3541024"/>
            <a:chExt cx="1472769" cy="1472769"/>
          </a:xfrm>
        </p:grpSpPr>
        <p:sp>
          <p:nvSpPr>
            <p:cNvPr id="54" name="橢圓 53">
              <a:extLst>
                <a:ext uri="{FF2B5EF4-FFF2-40B4-BE49-F238E27FC236}">
                  <a16:creationId xmlns:a16="http://schemas.microsoft.com/office/drawing/2014/main" id="{C6A27254-5466-4113-9232-0680600AA0BE}"/>
                </a:ext>
              </a:extLst>
            </p:cNvPr>
            <p:cNvSpPr/>
            <p:nvPr/>
          </p:nvSpPr>
          <p:spPr>
            <a:xfrm>
              <a:off x="2861989" y="3604802"/>
              <a:ext cx="1326216" cy="1326216"/>
            </a:xfrm>
            <a:prstGeom prst="ellipse">
              <a:avLst/>
            </a:prstGeom>
            <a:gradFill>
              <a:gsLst>
                <a:gs pos="0">
                  <a:srgbClr val="2869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55" name="橢圓 54">
              <a:extLst>
                <a:ext uri="{FF2B5EF4-FFF2-40B4-BE49-F238E27FC236}">
                  <a16:creationId xmlns:a16="http://schemas.microsoft.com/office/drawing/2014/main" id="{B9D9A7C7-7E85-46F6-AD06-DEACA8628E5F}"/>
                </a:ext>
              </a:extLst>
            </p:cNvPr>
            <p:cNvSpPr/>
            <p:nvPr/>
          </p:nvSpPr>
          <p:spPr>
            <a:xfrm>
              <a:off x="2791608" y="3541024"/>
              <a:ext cx="1472769" cy="1472769"/>
            </a:xfrm>
            <a:prstGeom prst="ellipse">
              <a:avLst/>
            </a:prstGeom>
            <a:noFill/>
            <a:ln>
              <a:gradFill>
                <a:gsLst>
                  <a:gs pos="0">
                    <a:srgbClr val="2871F9"/>
                  </a:gs>
                  <a:gs pos="100000">
                    <a:srgbClr val="20ACF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grpSp>
        <p:nvGrpSpPr>
          <p:cNvPr id="56" name="群組 55">
            <a:extLst>
              <a:ext uri="{FF2B5EF4-FFF2-40B4-BE49-F238E27FC236}">
                <a16:creationId xmlns:a16="http://schemas.microsoft.com/office/drawing/2014/main" id="{7A2055E9-D85A-4562-BC4A-3DAC06D697D4}"/>
              </a:ext>
            </a:extLst>
          </p:cNvPr>
          <p:cNvGrpSpPr/>
          <p:nvPr/>
        </p:nvGrpSpPr>
        <p:grpSpPr>
          <a:xfrm>
            <a:off x="5386415" y="4728317"/>
            <a:ext cx="1963692" cy="1963692"/>
            <a:chOff x="2791608" y="3541024"/>
            <a:chExt cx="1472769" cy="1472769"/>
          </a:xfrm>
        </p:grpSpPr>
        <p:sp>
          <p:nvSpPr>
            <p:cNvPr id="57" name="橢圓 56">
              <a:extLst>
                <a:ext uri="{FF2B5EF4-FFF2-40B4-BE49-F238E27FC236}">
                  <a16:creationId xmlns:a16="http://schemas.microsoft.com/office/drawing/2014/main" id="{8C194A3F-8E04-4F22-8967-1D22148D34B6}"/>
                </a:ext>
              </a:extLst>
            </p:cNvPr>
            <p:cNvSpPr/>
            <p:nvPr/>
          </p:nvSpPr>
          <p:spPr>
            <a:xfrm>
              <a:off x="2861989" y="3604802"/>
              <a:ext cx="1326216" cy="1326216"/>
            </a:xfrm>
            <a:prstGeom prst="ellipse">
              <a:avLst/>
            </a:prstGeom>
            <a:gradFill>
              <a:gsLst>
                <a:gs pos="0">
                  <a:srgbClr val="2869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58" name="橢圓 57">
              <a:extLst>
                <a:ext uri="{FF2B5EF4-FFF2-40B4-BE49-F238E27FC236}">
                  <a16:creationId xmlns:a16="http://schemas.microsoft.com/office/drawing/2014/main" id="{E67E7D70-C1EA-49E8-BCEA-76AF6E06E354}"/>
                </a:ext>
              </a:extLst>
            </p:cNvPr>
            <p:cNvSpPr/>
            <p:nvPr/>
          </p:nvSpPr>
          <p:spPr>
            <a:xfrm>
              <a:off x="2791608" y="3541024"/>
              <a:ext cx="1472769" cy="1472769"/>
            </a:xfrm>
            <a:prstGeom prst="ellipse">
              <a:avLst/>
            </a:prstGeom>
            <a:noFill/>
            <a:ln>
              <a:gradFill>
                <a:gsLst>
                  <a:gs pos="0">
                    <a:srgbClr val="2871F9"/>
                  </a:gs>
                  <a:gs pos="100000">
                    <a:srgbClr val="20ACF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grpSp>
        <p:nvGrpSpPr>
          <p:cNvPr id="59" name="群組 58">
            <a:extLst>
              <a:ext uri="{FF2B5EF4-FFF2-40B4-BE49-F238E27FC236}">
                <a16:creationId xmlns:a16="http://schemas.microsoft.com/office/drawing/2014/main" id="{10C1F8BA-151D-44EF-8DB5-DCF374FE9338}"/>
              </a:ext>
            </a:extLst>
          </p:cNvPr>
          <p:cNvGrpSpPr/>
          <p:nvPr/>
        </p:nvGrpSpPr>
        <p:grpSpPr>
          <a:xfrm>
            <a:off x="7589742" y="4723266"/>
            <a:ext cx="1963692" cy="1963692"/>
            <a:chOff x="2791608" y="3541024"/>
            <a:chExt cx="1472769" cy="1472769"/>
          </a:xfrm>
        </p:grpSpPr>
        <p:sp>
          <p:nvSpPr>
            <p:cNvPr id="60" name="橢圓 59">
              <a:extLst>
                <a:ext uri="{FF2B5EF4-FFF2-40B4-BE49-F238E27FC236}">
                  <a16:creationId xmlns:a16="http://schemas.microsoft.com/office/drawing/2014/main" id="{95BC9577-D04D-4E3D-B08C-502EDCA8982E}"/>
                </a:ext>
              </a:extLst>
            </p:cNvPr>
            <p:cNvSpPr/>
            <p:nvPr/>
          </p:nvSpPr>
          <p:spPr>
            <a:xfrm>
              <a:off x="2861989" y="3604802"/>
              <a:ext cx="1326216" cy="1326216"/>
            </a:xfrm>
            <a:prstGeom prst="ellipse">
              <a:avLst/>
            </a:prstGeom>
            <a:gradFill>
              <a:gsLst>
                <a:gs pos="0">
                  <a:srgbClr val="2869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61" name="橢圓 60">
              <a:extLst>
                <a:ext uri="{FF2B5EF4-FFF2-40B4-BE49-F238E27FC236}">
                  <a16:creationId xmlns:a16="http://schemas.microsoft.com/office/drawing/2014/main" id="{AFD3113D-C4CF-4048-B77A-75CD337D7D1A}"/>
                </a:ext>
              </a:extLst>
            </p:cNvPr>
            <p:cNvSpPr/>
            <p:nvPr/>
          </p:nvSpPr>
          <p:spPr>
            <a:xfrm>
              <a:off x="2791608" y="3541024"/>
              <a:ext cx="1472769" cy="1472769"/>
            </a:xfrm>
            <a:prstGeom prst="ellipse">
              <a:avLst/>
            </a:prstGeom>
            <a:noFill/>
            <a:ln>
              <a:gradFill>
                <a:gsLst>
                  <a:gs pos="0">
                    <a:srgbClr val="2871F9"/>
                  </a:gs>
                  <a:gs pos="100000">
                    <a:srgbClr val="20ACF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sp>
        <p:nvSpPr>
          <p:cNvPr id="9" name="橢圓 8">
            <a:extLst>
              <a:ext uri="{FF2B5EF4-FFF2-40B4-BE49-F238E27FC236}">
                <a16:creationId xmlns:a16="http://schemas.microsoft.com/office/drawing/2014/main" id="{7B756E22-A3B9-42F2-B76D-F75FAE715D9B}"/>
              </a:ext>
            </a:extLst>
          </p:cNvPr>
          <p:cNvSpPr/>
          <p:nvPr/>
        </p:nvSpPr>
        <p:spPr>
          <a:xfrm>
            <a:off x="1125648" y="4795192"/>
            <a:ext cx="1768288" cy="1768288"/>
          </a:xfrm>
          <a:prstGeom prst="ellipse">
            <a:avLst/>
          </a:prstGeom>
          <a:gradFill>
            <a:gsLst>
              <a:gs pos="0">
                <a:srgbClr val="2869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53" name="橢圓 52">
            <a:extLst>
              <a:ext uri="{FF2B5EF4-FFF2-40B4-BE49-F238E27FC236}">
                <a16:creationId xmlns:a16="http://schemas.microsoft.com/office/drawing/2014/main" id="{854FC07D-E02E-4D0E-808A-0610B9E6BBC5}"/>
              </a:ext>
            </a:extLst>
          </p:cNvPr>
          <p:cNvSpPr/>
          <p:nvPr/>
        </p:nvSpPr>
        <p:spPr>
          <a:xfrm>
            <a:off x="1031807" y="4710155"/>
            <a:ext cx="1963692" cy="1963692"/>
          </a:xfrm>
          <a:prstGeom prst="ellipse">
            <a:avLst/>
          </a:prstGeom>
          <a:noFill/>
          <a:ln>
            <a:gradFill>
              <a:gsLst>
                <a:gs pos="0">
                  <a:srgbClr val="2871F9"/>
                </a:gs>
                <a:gs pos="100000">
                  <a:srgbClr val="20ACF4"/>
                </a:gs>
              </a:gsLst>
              <a:lin ang="5400000" scaled="1"/>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2" name="Title 1">
            <a:extLst>
              <a:ext uri="{FF2B5EF4-FFF2-40B4-BE49-F238E27FC236}">
                <a16:creationId xmlns:a16="http://schemas.microsoft.com/office/drawing/2014/main" id="{2320933F-FAEA-4180-A127-0EBED34463A0}"/>
              </a:ext>
            </a:extLst>
          </p:cNvPr>
          <p:cNvSpPr>
            <a:spLocks noGrp="1"/>
          </p:cNvSpPr>
          <p:nvPr>
            <p:ph type="title"/>
          </p:nvPr>
        </p:nvSpPr>
        <p:spPr/>
        <p:txBody>
          <a:bodyPr>
            <a:noAutofit/>
          </a:bodyPr>
          <a:lstStyle/>
          <a:p>
            <a:r>
              <a:rPr lang="en-US" altLang="zh-TW" err="1">
                <a:latin typeface="Arial" panose="020B0604020202020204" pitchFamily="34" charset="0"/>
                <a:cs typeface="Arial" panose="020B0604020202020204" pitchFamily="34" charset="0"/>
              </a:rPr>
              <a:t>Qsirch</a:t>
            </a:r>
            <a:r>
              <a:rPr lang="zh-TW"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makes it easy to search </a:t>
            </a:r>
            <a:br>
              <a:rPr lang="en-US" altLang="zh-CN">
                <a:latin typeface="Arial" panose="020B0604020202020204" pitchFamily="34" charset="0"/>
                <a:cs typeface="Arial" panose="020B0604020202020204" pitchFamily="34" charset="0"/>
              </a:rPr>
            </a:br>
            <a:r>
              <a:rPr lang="en-US" altLang="zh-CN">
                <a:latin typeface="Arial" panose="020B0604020202020204" pitchFamily="34" charset="0"/>
                <a:cs typeface="Arial" panose="020B0604020202020204" pitchFamily="34" charset="0"/>
              </a:rPr>
              <a:t>for files in various ways</a:t>
            </a:r>
            <a:endParaRPr lang="en-US">
              <a:latin typeface="Arial" panose="020B0604020202020204" pitchFamily="34" charset="0"/>
              <a:cs typeface="Arial" panose="020B0604020202020204" pitchFamily="34" charset="0"/>
            </a:endParaRPr>
          </a:p>
        </p:txBody>
      </p:sp>
      <p:sp>
        <p:nvSpPr>
          <p:cNvPr id="41" name="Shape 478">
            <a:extLst>
              <a:ext uri="{FF2B5EF4-FFF2-40B4-BE49-F238E27FC236}">
                <a16:creationId xmlns:a16="http://schemas.microsoft.com/office/drawing/2014/main" id="{757E71A0-4604-7445-AF1F-6DD270E5BD67}"/>
              </a:ext>
            </a:extLst>
          </p:cNvPr>
          <p:cNvSpPr txBox="1"/>
          <p:nvPr/>
        </p:nvSpPr>
        <p:spPr>
          <a:xfrm>
            <a:off x="5919848" y="4806515"/>
            <a:ext cx="937301" cy="458068"/>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algn="ctr">
              <a:lnSpc>
                <a:spcPts val="2133"/>
              </a:lnSpc>
            </a:pPr>
            <a:r>
              <a:rPr lang="en" sz="1733" b="1">
                <a:solidFill>
                  <a:schemeClr val="bg1"/>
                </a:solidFill>
                <a:latin typeface="Arial" panose="020B0604020202020204" pitchFamily="34" charset="0"/>
                <a:ea typeface="Microsoft JhengHei" charset="0"/>
                <a:cs typeface="Arial" panose="020B0604020202020204" pitchFamily="34" charset="0"/>
                <a:sym typeface="Arial"/>
              </a:rPr>
              <a:t>Mac Finder</a:t>
            </a:r>
          </a:p>
        </p:txBody>
      </p:sp>
      <p:grpSp>
        <p:nvGrpSpPr>
          <p:cNvPr id="42" name="群組 42">
            <a:extLst>
              <a:ext uri="{FF2B5EF4-FFF2-40B4-BE49-F238E27FC236}">
                <a16:creationId xmlns:a16="http://schemas.microsoft.com/office/drawing/2014/main" id="{73F2B29A-85EA-9B43-B4EB-EC94B3F55DB9}"/>
              </a:ext>
            </a:extLst>
          </p:cNvPr>
          <p:cNvGrpSpPr/>
          <p:nvPr/>
        </p:nvGrpSpPr>
        <p:grpSpPr>
          <a:xfrm>
            <a:off x="5907487" y="5436254"/>
            <a:ext cx="1147273" cy="843140"/>
            <a:chOff x="8300580" y="4510178"/>
            <a:chExt cx="1777171" cy="1302965"/>
          </a:xfrm>
          <a:effectLst>
            <a:outerShdw blurRad="50800" dist="38100" dir="2700000" algn="tl" rotWithShape="0">
              <a:prstClr val="black">
                <a:alpha val="40000"/>
              </a:prstClr>
            </a:outerShdw>
          </a:effectLst>
        </p:grpSpPr>
        <p:sp>
          <p:nvSpPr>
            <p:cNvPr id="44" name="Shape 472">
              <a:extLst>
                <a:ext uri="{FF2B5EF4-FFF2-40B4-BE49-F238E27FC236}">
                  <a16:creationId xmlns:a16="http://schemas.microsoft.com/office/drawing/2014/main" id="{87260BA1-0AC7-E845-95CE-625AC3955D24}"/>
                </a:ext>
              </a:extLst>
            </p:cNvPr>
            <p:cNvSpPr/>
            <p:nvPr/>
          </p:nvSpPr>
          <p:spPr>
            <a:xfrm>
              <a:off x="8300580" y="4510178"/>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latin typeface="Microsoft JhengHei" charset="0"/>
                <a:ea typeface="Microsoft JhengHei" charset="0"/>
                <a:cs typeface="Microsoft JhengHei" charset="0"/>
                <a:sym typeface="Arial"/>
              </a:endParaRPr>
            </a:p>
          </p:txBody>
        </p:sp>
        <p:pic>
          <p:nvPicPr>
            <p:cNvPr id="45" name="Shape 464">
              <a:extLst>
                <a:ext uri="{FF2B5EF4-FFF2-40B4-BE49-F238E27FC236}">
                  <a16:creationId xmlns:a16="http://schemas.microsoft.com/office/drawing/2014/main" id="{D627205E-0F10-2B48-B0A9-01301F99470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338568" y="4568874"/>
              <a:ext cx="1702099" cy="1008019"/>
            </a:xfrm>
            <a:prstGeom prst="rect">
              <a:avLst/>
            </a:prstGeom>
            <a:noFill/>
            <a:ln>
              <a:noFill/>
            </a:ln>
          </p:spPr>
        </p:pic>
      </p:grpSp>
      <p:pic>
        <p:nvPicPr>
          <p:cNvPr id="43" name="Shape 474">
            <a:extLst>
              <a:ext uri="{FF2B5EF4-FFF2-40B4-BE49-F238E27FC236}">
                <a16:creationId xmlns:a16="http://schemas.microsoft.com/office/drawing/2014/main" id="{CD7C8014-BD8B-8949-A0DC-9A659D0925B4}"/>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605943" y="5869460"/>
            <a:ext cx="626973" cy="636264"/>
          </a:xfrm>
          <a:prstGeom prst="rect">
            <a:avLst/>
          </a:prstGeom>
          <a:noFill/>
          <a:ln>
            <a:noFill/>
          </a:ln>
          <a:effectLst>
            <a:outerShdw blurRad="50800" dist="38100" dir="2700000" algn="tl" rotWithShape="0">
              <a:prstClr val="black">
                <a:alpha val="40000"/>
              </a:prstClr>
            </a:outerShdw>
          </a:effectLst>
        </p:spPr>
      </p:pic>
      <p:grpSp>
        <p:nvGrpSpPr>
          <p:cNvPr id="35" name="Shape 462">
            <a:extLst>
              <a:ext uri="{FF2B5EF4-FFF2-40B4-BE49-F238E27FC236}">
                <a16:creationId xmlns:a16="http://schemas.microsoft.com/office/drawing/2014/main" id="{5943678D-622B-FE48-9097-D5513864B6D6}"/>
              </a:ext>
            </a:extLst>
          </p:cNvPr>
          <p:cNvGrpSpPr/>
          <p:nvPr/>
        </p:nvGrpSpPr>
        <p:grpSpPr>
          <a:xfrm>
            <a:off x="1358614" y="5387678"/>
            <a:ext cx="1329577" cy="898041"/>
            <a:chOff x="492692" y="2324099"/>
            <a:chExt cx="1383594" cy="858295"/>
          </a:xfrm>
          <a:effectLst>
            <a:outerShdw blurRad="50800" dist="38100" dir="2700000" algn="tl" rotWithShape="0">
              <a:prstClr val="black">
                <a:alpha val="40000"/>
              </a:prstClr>
            </a:outerShdw>
          </a:effectLst>
        </p:grpSpPr>
        <p:sp>
          <p:nvSpPr>
            <p:cNvPr id="37" name="Shape 463">
              <a:extLst>
                <a:ext uri="{FF2B5EF4-FFF2-40B4-BE49-F238E27FC236}">
                  <a16:creationId xmlns:a16="http://schemas.microsoft.com/office/drawing/2014/main" id="{927CC88C-9804-5F44-A9F9-D6F58E806A5F}"/>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defRPr/>
              </a:pPr>
              <a:endParaRPr sz="1600" kern="0">
                <a:solidFill>
                  <a:srgbClr val="000000"/>
                </a:solidFill>
                <a:latin typeface="Microsoft JhengHei" charset="0"/>
                <a:ea typeface="Microsoft JhengHei" charset="0"/>
                <a:cs typeface="Microsoft JhengHei" charset="0"/>
                <a:sym typeface="Arial"/>
              </a:endParaRPr>
            </a:p>
          </p:txBody>
        </p:sp>
        <p:pic>
          <p:nvPicPr>
            <p:cNvPr id="38" name="Shape 464">
              <a:extLst>
                <a:ext uri="{FF2B5EF4-FFF2-40B4-BE49-F238E27FC236}">
                  <a16:creationId xmlns:a16="http://schemas.microsoft.com/office/drawing/2014/main" id="{4E7A3360-C098-4745-9C98-85BFC20AF14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8134" y="2370525"/>
              <a:ext cx="1306994" cy="647700"/>
            </a:xfrm>
            <a:prstGeom prst="rect">
              <a:avLst/>
            </a:prstGeom>
            <a:noFill/>
            <a:ln>
              <a:noFill/>
            </a:ln>
          </p:spPr>
        </p:pic>
      </p:grpSp>
      <p:sp>
        <p:nvSpPr>
          <p:cNvPr id="36" name="Shape 475">
            <a:extLst>
              <a:ext uri="{FF2B5EF4-FFF2-40B4-BE49-F238E27FC236}">
                <a16:creationId xmlns:a16="http://schemas.microsoft.com/office/drawing/2014/main" id="{6C7C96FF-614B-4841-B9CE-9421143BA39E}"/>
              </a:ext>
            </a:extLst>
          </p:cNvPr>
          <p:cNvSpPr txBox="1"/>
          <p:nvPr/>
        </p:nvSpPr>
        <p:spPr>
          <a:xfrm>
            <a:off x="1698768" y="4925502"/>
            <a:ext cx="761248" cy="295789"/>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a:buClr>
                <a:srgbClr val="000000"/>
              </a:buClr>
              <a:buFont typeface="Arial"/>
              <a:buNone/>
            </a:pPr>
            <a:r>
              <a:rPr lang="en" sz="1733" b="1" kern="0">
                <a:solidFill>
                  <a:schemeClr val="bg1"/>
                </a:solidFill>
                <a:latin typeface="Arial" panose="020B0604020202020204" pitchFamily="34" charset="0"/>
                <a:ea typeface="Microsoft JhengHei" charset="0"/>
                <a:cs typeface="Arial" panose="020B0604020202020204" pitchFamily="34" charset="0"/>
                <a:sym typeface="Arial"/>
              </a:rPr>
              <a:t>Web</a:t>
            </a:r>
          </a:p>
        </p:txBody>
      </p:sp>
      <p:grpSp>
        <p:nvGrpSpPr>
          <p:cNvPr id="26" name="Shape 465">
            <a:extLst>
              <a:ext uri="{FF2B5EF4-FFF2-40B4-BE49-F238E27FC236}">
                <a16:creationId xmlns:a16="http://schemas.microsoft.com/office/drawing/2014/main" id="{C7DA9D1C-090E-E146-928D-4EBEE25FEA9F}"/>
              </a:ext>
            </a:extLst>
          </p:cNvPr>
          <p:cNvGrpSpPr/>
          <p:nvPr/>
        </p:nvGrpSpPr>
        <p:grpSpPr>
          <a:xfrm>
            <a:off x="7803405" y="5425081"/>
            <a:ext cx="1511925" cy="844516"/>
            <a:chOff x="2825839" y="2459833"/>
            <a:chExt cx="1692636" cy="880229"/>
          </a:xfrm>
          <a:effectLst>
            <a:outerShdw blurRad="50800" dist="38100" dir="2700000" algn="tl" rotWithShape="0">
              <a:prstClr val="black">
                <a:alpha val="40000"/>
              </a:prstClr>
            </a:outerShdw>
          </a:effectLst>
        </p:grpSpPr>
        <p:grpSp>
          <p:nvGrpSpPr>
            <p:cNvPr id="28" name="Shape 466">
              <a:extLst>
                <a:ext uri="{FF2B5EF4-FFF2-40B4-BE49-F238E27FC236}">
                  <a16:creationId xmlns:a16="http://schemas.microsoft.com/office/drawing/2014/main" id="{5FA48EE6-3996-CA45-98E8-7A1221460DC5}"/>
                </a:ext>
              </a:extLst>
            </p:cNvPr>
            <p:cNvGrpSpPr/>
            <p:nvPr/>
          </p:nvGrpSpPr>
          <p:grpSpPr>
            <a:xfrm>
              <a:off x="2825839" y="2459833"/>
              <a:ext cx="1383594" cy="858295"/>
              <a:chOff x="516649" y="2548733"/>
              <a:chExt cx="1383594" cy="858295"/>
            </a:xfrm>
          </p:grpSpPr>
          <p:sp>
            <p:nvSpPr>
              <p:cNvPr id="31" name="Shape 467">
                <a:extLst>
                  <a:ext uri="{FF2B5EF4-FFF2-40B4-BE49-F238E27FC236}">
                    <a16:creationId xmlns:a16="http://schemas.microsoft.com/office/drawing/2014/main" id="{F4A3FE48-62D8-2C4B-A019-33EF68BC27DE}"/>
                  </a:ext>
                </a:extLst>
              </p:cNvPr>
              <p:cNvSpPr/>
              <p:nvPr/>
            </p:nvSpPr>
            <p:spPr>
              <a:xfrm>
                <a:off x="516649" y="2548733"/>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600">
                  <a:solidFill>
                    <a:srgbClr val="000000"/>
                  </a:solidFill>
                  <a:latin typeface="Microsoft JhengHei" charset="0"/>
                  <a:ea typeface="Microsoft JhengHei" charset="0"/>
                  <a:cs typeface="Microsoft JhengHei" charset="0"/>
                  <a:sym typeface="Arial"/>
                </a:endParaRPr>
              </a:p>
            </p:txBody>
          </p:sp>
          <p:pic>
            <p:nvPicPr>
              <p:cNvPr id="32" name="Shape 468">
                <a:extLst>
                  <a:ext uri="{FF2B5EF4-FFF2-40B4-BE49-F238E27FC236}">
                    <a16:creationId xmlns:a16="http://schemas.microsoft.com/office/drawing/2014/main" id="{5ECC76AE-AAEF-C248-B826-6DDBB92EBF3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6537" y="2595160"/>
                <a:ext cx="1306995" cy="647700"/>
              </a:xfrm>
              <a:prstGeom prst="rect">
                <a:avLst/>
              </a:prstGeom>
              <a:noFill/>
              <a:ln>
                <a:noFill/>
              </a:ln>
            </p:spPr>
          </p:pic>
        </p:grpSp>
        <p:pic>
          <p:nvPicPr>
            <p:cNvPr id="29" name="Shape 469">
              <a:extLst>
                <a:ext uri="{FF2B5EF4-FFF2-40B4-BE49-F238E27FC236}">
                  <a16:creationId xmlns:a16="http://schemas.microsoft.com/office/drawing/2014/main" id="{5179BAB4-2C5A-1845-A668-4FB51402B68D}"/>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685838" y="2919445"/>
              <a:ext cx="407050" cy="420617"/>
            </a:xfrm>
            <a:prstGeom prst="rect">
              <a:avLst/>
            </a:prstGeom>
            <a:noFill/>
            <a:ln>
              <a:noFill/>
            </a:ln>
          </p:spPr>
        </p:pic>
        <p:pic>
          <p:nvPicPr>
            <p:cNvPr id="30" name="Shape 470">
              <a:extLst>
                <a:ext uri="{FF2B5EF4-FFF2-40B4-BE49-F238E27FC236}">
                  <a16:creationId xmlns:a16="http://schemas.microsoft.com/office/drawing/2014/main" id="{71FC8320-D7F8-9B43-BBFF-B8A6451AD1D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121058" y="2938388"/>
              <a:ext cx="397417" cy="397416"/>
            </a:xfrm>
            <a:prstGeom prst="rect">
              <a:avLst/>
            </a:prstGeom>
            <a:noFill/>
            <a:ln>
              <a:noFill/>
            </a:ln>
          </p:spPr>
        </p:pic>
      </p:grpSp>
      <p:sp>
        <p:nvSpPr>
          <p:cNvPr id="27" name="Shape 476">
            <a:extLst>
              <a:ext uri="{FF2B5EF4-FFF2-40B4-BE49-F238E27FC236}">
                <a16:creationId xmlns:a16="http://schemas.microsoft.com/office/drawing/2014/main" id="{F2560F4E-EF0B-A147-9A3B-40325128EB4F}"/>
              </a:ext>
            </a:extLst>
          </p:cNvPr>
          <p:cNvSpPr txBox="1"/>
          <p:nvPr/>
        </p:nvSpPr>
        <p:spPr>
          <a:xfrm>
            <a:off x="7921228" y="4984293"/>
            <a:ext cx="1393549" cy="410959"/>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lvl="0"/>
            <a:r>
              <a:rPr lang="en-US" altLang="zh-TW" sz="1733" b="1">
                <a:solidFill>
                  <a:schemeClr val="bg1"/>
                </a:solidFill>
                <a:latin typeface="Arial" panose="020B0604020202020204" pitchFamily="34" charset="0"/>
                <a:ea typeface="Microsoft JhengHei" charset="0"/>
                <a:cs typeface="Arial" panose="020B0604020202020204" pitchFamily="34" charset="0"/>
                <a:sym typeface="Arial"/>
              </a:rPr>
              <a:t>Browser
</a:t>
            </a:r>
            <a:endParaRPr lang="en-US" sz="1733" b="1">
              <a:solidFill>
                <a:schemeClr val="bg1"/>
              </a:solidFill>
              <a:latin typeface="Arial" panose="020B0604020202020204" pitchFamily="34" charset="0"/>
              <a:ea typeface="Microsoft JhengHei" charset="0"/>
              <a:cs typeface="Arial" panose="020B0604020202020204" pitchFamily="34" charset="0"/>
            </a:endParaRPr>
          </a:p>
        </p:txBody>
      </p:sp>
      <p:grpSp>
        <p:nvGrpSpPr>
          <p:cNvPr id="16" name="Shape 457">
            <a:extLst>
              <a:ext uri="{FF2B5EF4-FFF2-40B4-BE49-F238E27FC236}">
                <a16:creationId xmlns:a16="http://schemas.microsoft.com/office/drawing/2014/main" id="{38931ACD-24FF-B344-BBD0-5E5E5A97F5F3}"/>
              </a:ext>
            </a:extLst>
          </p:cNvPr>
          <p:cNvGrpSpPr/>
          <p:nvPr/>
        </p:nvGrpSpPr>
        <p:grpSpPr>
          <a:xfrm>
            <a:off x="3519192" y="5306693"/>
            <a:ext cx="1355016" cy="1030688"/>
            <a:chOff x="2193920" y="4048547"/>
            <a:chExt cx="1410427" cy="1012500"/>
          </a:xfrm>
          <a:effectLst>
            <a:outerShdw blurRad="50800" dist="38100" dir="2700000" algn="tl" rotWithShape="0">
              <a:prstClr val="black">
                <a:alpha val="40000"/>
              </a:prstClr>
            </a:outerShdw>
          </a:effectLst>
        </p:grpSpPr>
        <p:pic>
          <p:nvPicPr>
            <p:cNvPr id="22" name="Shape 460" descr="IMG_0266.PNG">
              <a:extLst>
                <a:ext uri="{FF2B5EF4-FFF2-40B4-BE49-F238E27FC236}">
                  <a16:creationId xmlns:a16="http://schemas.microsoft.com/office/drawing/2014/main" id="{0E3F01CD-90E5-9347-B589-EE861E1462A3}"/>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315832" y="4367388"/>
              <a:ext cx="433202" cy="579513"/>
            </a:xfrm>
            <a:prstGeom prst="rect">
              <a:avLst/>
            </a:prstGeom>
            <a:noFill/>
            <a:ln>
              <a:noFill/>
            </a:ln>
          </p:spPr>
        </p:pic>
        <p:pic>
          <p:nvPicPr>
            <p:cNvPr id="23" name="Shape 461">
              <a:extLst>
                <a:ext uri="{FF2B5EF4-FFF2-40B4-BE49-F238E27FC236}">
                  <a16:creationId xmlns:a16="http://schemas.microsoft.com/office/drawing/2014/main" id="{21D50F0F-E742-1B41-8B1F-1EC7FDBC798E}"/>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193920" y="4140262"/>
              <a:ext cx="576078" cy="914353"/>
            </a:xfrm>
            <a:prstGeom prst="rect">
              <a:avLst/>
            </a:prstGeom>
            <a:noFill/>
            <a:ln>
              <a:noFill/>
            </a:ln>
          </p:spPr>
        </p:pic>
        <p:pic>
          <p:nvPicPr>
            <p:cNvPr id="20" name="Shape 458" descr="IMG_0266.PNG">
              <a:extLst>
                <a:ext uri="{FF2B5EF4-FFF2-40B4-BE49-F238E27FC236}">
                  <a16:creationId xmlns:a16="http://schemas.microsoft.com/office/drawing/2014/main" id="{EB9D70FD-97D8-A345-887D-2547E9D79728}"/>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829750" y="4108250"/>
              <a:ext cx="676976" cy="914350"/>
            </a:xfrm>
            <a:prstGeom prst="rect">
              <a:avLst/>
            </a:prstGeom>
            <a:noFill/>
            <a:ln>
              <a:noFill/>
            </a:ln>
          </p:spPr>
        </p:pic>
        <p:pic>
          <p:nvPicPr>
            <p:cNvPr id="21" name="Shape 459">
              <a:extLst>
                <a:ext uri="{FF2B5EF4-FFF2-40B4-BE49-F238E27FC236}">
                  <a16:creationId xmlns:a16="http://schemas.microsoft.com/office/drawing/2014/main" id="{CE405B91-B2D4-624D-8188-FBBA2DB9DEF6}"/>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777247" y="4048547"/>
              <a:ext cx="827100" cy="1012500"/>
            </a:xfrm>
            <a:prstGeom prst="rect">
              <a:avLst/>
            </a:prstGeom>
            <a:noFill/>
            <a:ln>
              <a:noFill/>
            </a:ln>
          </p:spPr>
        </p:pic>
      </p:grpSp>
      <p:sp>
        <p:nvSpPr>
          <p:cNvPr id="17" name="Shape 477">
            <a:extLst>
              <a:ext uri="{FF2B5EF4-FFF2-40B4-BE49-F238E27FC236}">
                <a16:creationId xmlns:a16="http://schemas.microsoft.com/office/drawing/2014/main" id="{592BF163-77BF-D241-ADF7-2233B1207FA0}"/>
              </a:ext>
            </a:extLst>
          </p:cNvPr>
          <p:cNvSpPr txBox="1"/>
          <p:nvPr/>
        </p:nvSpPr>
        <p:spPr>
          <a:xfrm>
            <a:off x="3643679" y="4939226"/>
            <a:ext cx="1179737" cy="258909"/>
          </a:xfrm>
          <a:prstGeom prst="rect">
            <a:avLst/>
          </a:prstGeom>
          <a:noFill/>
          <a:ln>
            <a:noFill/>
          </a:ln>
          <a:effectLst>
            <a:outerShdw blurRad="50800" dist="38100" dir="2700000" algn="tl" rotWithShape="0">
              <a:prstClr val="black">
                <a:alpha val="40000"/>
              </a:prstClr>
            </a:outerShdw>
          </a:effectLst>
        </p:spPr>
        <p:txBody>
          <a:bodyPr spcFirstLastPara="1" wrap="square" lIns="121900" tIns="60933" rIns="121900" bIns="60933" anchor="t" anchorCtr="0">
            <a:noAutofit/>
          </a:bodyPr>
          <a:lstStyle/>
          <a:p>
            <a:pPr lvl="0" algn="ctr"/>
            <a:r>
              <a:rPr lang="en-US" altLang="zh-TW" sz="1733" b="1">
                <a:solidFill>
                  <a:schemeClr val="bg1"/>
                </a:solidFill>
                <a:latin typeface="Arial" panose="020B0604020202020204" pitchFamily="34" charset="0"/>
                <a:ea typeface="Microsoft JhengHei" charset="0"/>
                <a:cs typeface="Arial" panose="020B0604020202020204" pitchFamily="34" charset="0"/>
                <a:sym typeface="Arial"/>
              </a:rPr>
              <a:t>Mobile
</a:t>
            </a:r>
            <a:endParaRPr lang="en-US" sz="1733" b="1">
              <a:solidFill>
                <a:schemeClr val="bg1"/>
              </a:solidFill>
              <a:latin typeface="Arial" panose="020B0604020202020204" pitchFamily="34" charset="0"/>
              <a:ea typeface="Microsoft JhengHei" charset="0"/>
              <a:cs typeface="Arial" panose="020B0604020202020204" pitchFamily="34" charset="0"/>
              <a:sym typeface="Arial"/>
            </a:endParaRPr>
          </a:p>
        </p:txBody>
      </p:sp>
      <p:sp>
        <p:nvSpPr>
          <p:cNvPr id="3" name="TextBox 2">
            <a:extLst>
              <a:ext uri="{FF2B5EF4-FFF2-40B4-BE49-F238E27FC236}">
                <a16:creationId xmlns:a16="http://schemas.microsoft.com/office/drawing/2014/main" id="{5D0F6937-1000-B844-B5F8-6649FAEC77CF}"/>
              </a:ext>
            </a:extLst>
          </p:cNvPr>
          <p:cNvSpPr txBox="1"/>
          <p:nvPr/>
        </p:nvSpPr>
        <p:spPr>
          <a:xfrm>
            <a:off x="5700972" y="2245975"/>
            <a:ext cx="5733509" cy="1631216"/>
          </a:xfrm>
          <a:prstGeom prst="rect">
            <a:avLst/>
          </a:prstGeom>
          <a:noFill/>
        </p:spPr>
        <p:txBody>
          <a:bodyPr wrap="square" rtlCol="0" anchor="t">
            <a:spAutoFit/>
          </a:bodyPr>
          <a:lstStyle/>
          <a:p>
            <a:pPr marL="285750" lvl="0" indent="-285750">
              <a:buClr>
                <a:srgbClr val="4A6F7A"/>
              </a:buClr>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Search within NAS and on the Internet</a:t>
            </a:r>
          </a:p>
          <a:p>
            <a:pPr marL="285750" lvl="0" indent="-285750">
              <a:buClr>
                <a:srgbClr val="4A6F7A"/>
              </a:buClr>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Large file preview </a:t>
            </a:r>
            <a:r>
              <a:rPr kumimoji="1" lang="en-US" altLang="zh-TW" sz="2000">
                <a:latin typeface="Arial" panose="020B0604020202020204" pitchFamily="34" charset="0"/>
                <a:ea typeface="Microsoft JhengHei" panose="020B0604030504040204" pitchFamily="34" charset="-120"/>
                <a:cs typeface="Arial" panose="020B0604020202020204" pitchFamily="34" charset="0"/>
              </a:rPr>
              <a:t>pane</a:t>
            </a:r>
            <a:endParaRPr kumimoji="1" lang="en" altLang="zh-TW" sz="2000">
              <a:latin typeface="Arial" panose="020B0604020202020204" pitchFamily="34" charset="0"/>
              <a:ea typeface="Microsoft JhengHei" panose="020B0604030504040204" pitchFamily="34" charset="-120"/>
              <a:cs typeface="Arial" panose="020B0604020202020204" pitchFamily="34" charset="0"/>
            </a:endParaRPr>
          </a:p>
          <a:p>
            <a:pPr marL="285750" lvl="0" indent="-285750">
              <a:buClr>
                <a:srgbClr val="4A6F7A"/>
              </a:buClr>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Advanced search for complex keyword search </a:t>
            </a:r>
          </a:p>
          <a:p>
            <a:pPr marL="285750" indent="-285750">
              <a:buClr>
                <a:srgbClr val="4A6F7A"/>
              </a:buClr>
              <a:buFont typeface="Arial" panose="020B0604020202020204" pitchFamily="34" charset="0"/>
              <a:buChar char="•"/>
            </a:pPr>
            <a:r>
              <a:rPr kumimoji="1" lang="en-US" altLang="zh-CN" sz="2000">
                <a:latin typeface="Arial" panose="020B0604020202020204" pitchFamily="34" charset="0"/>
                <a:ea typeface="Microsoft JhengHei" panose="020B0604030504040204" pitchFamily="34" charset="-120"/>
                <a:cs typeface="Arial" panose="020B0604020202020204" pitchFamily="34" charset="0"/>
              </a:rPr>
              <a:t>35+ powerful filter conditions</a:t>
            </a:r>
            <a:endParaRPr kumimoji="1" lang="en-US" altLang="zh-TW" sz="2000">
              <a:latin typeface="Arial" panose="020B0604020202020204" pitchFamily="34" charset="0"/>
              <a:ea typeface="Microsoft JhengHei" panose="020B0604030504040204" pitchFamily="34" charset="-120"/>
              <a:cs typeface="Arial" panose="020B0604020202020204" pitchFamily="34" charset="0"/>
            </a:endParaRPr>
          </a:p>
          <a:p>
            <a:pPr marL="285750" indent="-285750">
              <a:buClr>
                <a:srgbClr val="4A6F7A"/>
              </a:buClr>
              <a:buFont typeface="Arial" panose="020B0604020202020204" pitchFamily="34" charset="0"/>
              <a:buChar char="•"/>
            </a:pPr>
            <a:r>
              <a:rPr kumimoji="1" lang="en" altLang="zh-TW" sz="2000">
                <a:latin typeface="Arial" panose="020B0604020202020204" pitchFamily="34" charset="0"/>
                <a:ea typeface="Microsoft JhengHei" panose="020B0604030504040204" pitchFamily="34" charset="-120"/>
                <a:cs typeface="Arial" panose="020B0604020202020204" pitchFamily="34" charset="0"/>
              </a:rPr>
              <a:t>Easy steps from previewing to sharing</a:t>
            </a:r>
          </a:p>
        </p:txBody>
      </p:sp>
      <p:grpSp>
        <p:nvGrpSpPr>
          <p:cNvPr id="47" name="群組 46">
            <a:extLst>
              <a:ext uri="{FF2B5EF4-FFF2-40B4-BE49-F238E27FC236}">
                <a16:creationId xmlns:a16="http://schemas.microsoft.com/office/drawing/2014/main" id="{694210E2-C365-48C0-AAFA-96F6ED7268CE}"/>
              </a:ext>
            </a:extLst>
          </p:cNvPr>
          <p:cNvGrpSpPr/>
          <p:nvPr/>
        </p:nvGrpSpPr>
        <p:grpSpPr>
          <a:xfrm>
            <a:off x="1111955" y="1839495"/>
            <a:ext cx="4451961" cy="2604421"/>
            <a:chOff x="547776" y="958155"/>
            <a:chExt cx="4393191" cy="2570040"/>
          </a:xfrm>
        </p:grpSpPr>
        <p:pic>
          <p:nvPicPr>
            <p:cNvPr id="48" name="圖片 47" descr="一張含有 螢幕擷取畫面, 相片, 監視器, 螢幕 的圖片&#10;&#10;自動產生的描述">
              <a:extLst>
                <a:ext uri="{FF2B5EF4-FFF2-40B4-BE49-F238E27FC236}">
                  <a16:creationId xmlns:a16="http://schemas.microsoft.com/office/drawing/2014/main" id="{1ECC84AF-A243-49D7-B6AB-5833E066DEC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47776" y="958155"/>
              <a:ext cx="4393191" cy="2570040"/>
            </a:xfrm>
            <a:prstGeom prst="rect">
              <a:avLst/>
            </a:prstGeom>
          </p:spPr>
        </p:pic>
        <p:pic>
          <p:nvPicPr>
            <p:cNvPr id="49" name="圖片 48" descr="一張含有 螢幕擷取畫面 的圖片&#10;&#10;&#10;&#10;自動產生的描述">
              <a:extLst>
                <a:ext uri="{FF2B5EF4-FFF2-40B4-BE49-F238E27FC236}">
                  <a16:creationId xmlns:a16="http://schemas.microsoft.com/office/drawing/2014/main" id="{3ADD0313-6AE6-4327-9A35-0727F349D153}"/>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46922" y="1106276"/>
              <a:ext cx="3392556" cy="2125762"/>
            </a:xfrm>
            <a:prstGeom prst="rect">
              <a:avLst/>
            </a:prstGeom>
            <a:ln>
              <a:noFill/>
            </a:ln>
            <a:effectLst>
              <a:outerShdw blurRad="50800" dist="38100" dir="2700000" algn="tl" rotWithShape="0">
                <a:prstClr val="black">
                  <a:alpha val="40000"/>
                </a:prstClr>
              </a:outerShdw>
            </a:effectLst>
          </p:spPr>
        </p:pic>
      </p:grpSp>
      <p:sp>
        <p:nvSpPr>
          <p:cNvPr id="50" name="Shape 450">
            <a:extLst>
              <a:ext uri="{FF2B5EF4-FFF2-40B4-BE49-F238E27FC236}">
                <a16:creationId xmlns:a16="http://schemas.microsoft.com/office/drawing/2014/main" id="{6FBD4476-31E4-4892-A611-9CD6ADAE26E2}"/>
              </a:ext>
            </a:extLst>
          </p:cNvPr>
          <p:cNvSpPr/>
          <p:nvPr/>
        </p:nvSpPr>
        <p:spPr>
          <a:xfrm>
            <a:off x="5449781" y="4657652"/>
            <a:ext cx="464804" cy="465908"/>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r>
              <a:rPr lang="en-US" altLang="zh-TW"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rPr>
              <a:t>3</a:t>
            </a:r>
            <a:endParaRPr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endParaRPr>
          </a:p>
        </p:txBody>
      </p:sp>
      <p:sp>
        <p:nvSpPr>
          <p:cNvPr id="52" name="Shape 450">
            <a:extLst>
              <a:ext uri="{FF2B5EF4-FFF2-40B4-BE49-F238E27FC236}">
                <a16:creationId xmlns:a16="http://schemas.microsoft.com/office/drawing/2014/main" id="{3488D3D5-72C4-4D68-AA4B-B4D346D2DF10}"/>
              </a:ext>
            </a:extLst>
          </p:cNvPr>
          <p:cNvSpPr/>
          <p:nvPr/>
        </p:nvSpPr>
        <p:spPr>
          <a:xfrm>
            <a:off x="1111955" y="4657653"/>
            <a:ext cx="464804" cy="465908"/>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r>
              <a:rPr lang="en-US" altLang="zh-TW"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rPr>
              <a:t>1</a:t>
            </a:r>
            <a:endParaRPr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endParaRPr>
          </a:p>
        </p:txBody>
      </p:sp>
      <p:sp>
        <p:nvSpPr>
          <p:cNvPr id="62" name="Shape 450">
            <a:extLst>
              <a:ext uri="{FF2B5EF4-FFF2-40B4-BE49-F238E27FC236}">
                <a16:creationId xmlns:a16="http://schemas.microsoft.com/office/drawing/2014/main" id="{AF2991A6-2A4D-4EE3-9628-6B79B5D4BB2A}"/>
              </a:ext>
            </a:extLst>
          </p:cNvPr>
          <p:cNvSpPr/>
          <p:nvPr/>
        </p:nvSpPr>
        <p:spPr>
          <a:xfrm>
            <a:off x="7551732" y="4657652"/>
            <a:ext cx="464804" cy="465908"/>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r>
              <a:rPr lang="en-US" altLang="zh-TW"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rPr>
              <a:t>4</a:t>
            </a:r>
            <a:endParaRPr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endParaRPr>
          </a:p>
        </p:txBody>
      </p:sp>
      <p:sp>
        <p:nvSpPr>
          <p:cNvPr id="63" name="Shape 450">
            <a:extLst>
              <a:ext uri="{FF2B5EF4-FFF2-40B4-BE49-F238E27FC236}">
                <a16:creationId xmlns:a16="http://schemas.microsoft.com/office/drawing/2014/main" id="{3EA24163-AB08-4E12-901F-D9BD479FF4BF}"/>
              </a:ext>
            </a:extLst>
          </p:cNvPr>
          <p:cNvSpPr/>
          <p:nvPr/>
        </p:nvSpPr>
        <p:spPr>
          <a:xfrm>
            <a:off x="3329432" y="4657653"/>
            <a:ext cx="464804" cy="465908"/>
          </a:xfrm>
          <a:prstGeom prst="ellipse">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r>
              <a:rPr lang="en-US" altLang="zh-TW"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rPr>
              <a:t>2</a:t>
            </a:r>
            <a:endParaRPr sz="2800"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sym typeface="Arial"/>
            </a:endParaRPr>
          </a:p>
        </p:txBody>
      </p:sp>
      <p:pic>
        <p:nvPicPr>
          <p:cNvPr id="46" name="圖片 3">
            <a:extLst>
              <a:ext uri="{FF2B5EF4-FFF2-40B4-BE49-F238E27FC236}">
                <a16:creationId xmlns:a16="http://schemas.microsoft.com/office/drawing/2014/main" id="{36BFE22B-5AFB-9443-BD03-B07DC765B42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98"/>
          <a:stretch/>
        </p:blipFill>
        <p:spPr>
          <a:xfrm>
            <a:off x="1596637" y="1979284"/>
            <a:ext cx="3478959" cy="2197065"/>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48269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圓角 8">
            <a:extLst>
              <a:ext uri="{FF2B5EF4-FFF2-40B4-BE49-F238E27FC236}">
                <a16:creationId xmlns:a16="http://schemas.microsoft.com/office/drawing/2014/main" id="{45742B25-1167-4967-AAB0-DD248E846D9A}"/>
              </a:ext>
            </a:extLst>
          </p:cNvPr>
          <p:cNvSpPr/>
          <p:nvPr/>
        </p:nvSpPr>
        <p:spPr>
          <a:xfrm rot="5400000">
            <a:off x="1992011" y="-104850"/>
            <a:ext cx="1220075" cy="5376971"/>
          </a:xfrm>
          <a:prstGeom prst="round2SameRect">
            <a:avLst>
              <a:gd name="adj1" fmla="val 50000"/>
              <a:gd name="adj2" fmla="val 0"/>
            </a:avLst>
          </a:prstGeom>
          <a:gradFill>
            <a:gsLst>
              <a:gs pos="100000">
                <a:schemeClr val="accent5">
                  <a:lumMod val="50000"/>
                </a:schemeClr>
              </a:gs>
              <a:gs pos="0">
                <a:srgbClr val="1D424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fontAlgn="base"/>
            <a:endParaRPr lang="zh-TW" altLang="en-US" b="1">
              <a:solidFill>
                <a:prstClr val="white"/>
              </a:solidFill>
              <a:effectLst>
                <a:outerShdw blurRad="50800" dist="38100" dir="2700000" algn="tl" rotWithShape="0">
                  <a:prstClr val="black">
                    <a:alpha val="40000"/>
                  </a:prstClr>
                </a:outerShdw>
              </a:effectLst>
              <a:latin typeface="Arial" panose="020B0604020202020204"/>
              <a:ea typeface="微軟正黑體" panose="020B0604030504040204" pitchFamily="34" charset="-120"/>
              <a:cs typeface="+mn-ea"/>
            </a:endParaRPr>
          </a:p>
        </p:txBody>
      </p:sp>
      <p:pic>
        <p:nvPicPr>
          <p:cNvPr id="9" name="圖片 8" descr="一張含有 相片, 鵰, 街道, 標誌 的圖片&#10;&#10;自動產生的描述">
            <a:extLst>
              <a:ext uri="{FF2B5EF4-FFF2-40B4-BE49-F238E27FC236}">
                <a16:creationId xmlns:a16="http://schemas.microsoft.com/office/drawing/2014/main" id="{CE29B821-3D58-464E-83E6-10CC3644E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621" y="3476117"/>
            <a:ext cx="2287345" cy="2289884"/>
          </a:xfrm>
          <a:prstGeom prst="rect">
            <a:avLst/>
          </a:prstGeom>
        </p:spPr>
      </p:pic>
      <p:sp>
        <p:nvSpPr>
          <p:cNvPr id="6" name="Title 5">
            <a:extLst>
              <a:ext uri="{FF2B5EF4-FFF2-40B4-BE49-F238E27FC236}">
                <a16:creationId xmlns:a16="http://schemas.microsoft.com/office/drawing/2014/main" id="{75821DA8-82F8-F141-A452-240DA0AA0FC4}"/>
              </a:ext>
            </a:extLst>
          </p:cNvPr>
          <p:cNvSpPr>
            <a:spLocks noGrp="1"/>
          </p:cNvSpPr>
          <p:nvPr>
            <p:ph type="title"/>
          </p:nvPr>
        </p:nvSpPr>
        <p:spPr/>
        <p:txBody>
          <a:bodyPr>
            <a:noAutofit/>
          </a:bodyPr>
          <a:lstStyle/>
          <a:p>
            <a:r>
              <a:rPr lang="en-US" altLang="zh-TW" err="1">
                <a:latin typeface="Arial" panose="020B0604020202020204" pitchFamily="34" charset="0"/>
                <a:cs typeface="Arial" panose="020B0604020202020204" pitchFamily="34" charset="0"/>
              </a:rPr>
              <a:t>QuMagie</a:t>
            </a:r>
            <a:r>
              <a:rPr lang="zh-TW" altLang="en-US">
                <a:latin typeface="Arial" panose="020B0604020202020204" pitchFamily="34" charset="0"/>
                <a:cs typeface="Arial" panose="020B0604020202020204" pitchFamily="34" charset="0"/>
              </a:rPr>
              <a:t> </a:t>
            </a:r>
            <a:r>
              <a:rPr lang="en-US" altLang="zh-TW">
                <a:latin typeface="Arial" panose="020B0604020202020204" pitchFamily="34" charset="0"/>
                <a:cs typeface="Arial" panose="020B0604020202020204" pitchFamily="34" charset="0"/>
              </a:rPr>
              <a:t>smart photo albums and </a:t>
            </a:r>
            <a:br>
              <a:rPr lang="en-US" altLang="zh-TW">
                <a:latin typeface="Arial" panose="020B0604020202020204" pitchFamily="34" charset="0"/>
                <a:cs typeface="Arial" panose="020B0604020202020204" pitchFamily="34" charset="0"/>
              </a:rPr>
            </a:br>
            <a:r>
              <a:rPr lang="en-US" altLang="zh-TW">
                <a:latin typeface="Arial" panose="020B0604020202020204" pitchFamily="34" charset="0"/>
                <a:cs typeface="Arial" panose="020B0604020202020204" pitchFamily="34" charset="0"/>
              </a:rPr>
              <a:t>A</a:t>
            </a:r>
            <a:r>
              <a:rPr lang="en-US" altLang="zh-CN">
                <a:latin typeface="Arial" panose="020B0604020202020204" pitchFamily="34" charset="0"/>
                <a:cs typeface="Arial" panose="020B0604020202020204" pitchFamily="34" charset="0"/>
              </a:rPr>
              <a:t>I classification for different subjects</a:t>
            </a:r>
            <a:r>
              <a:rPr lang="zh-TW" altLang="en-US">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20" name="矩形 9">
            <a:extLst>
              <a:ext uri="{FF2B5EF4-FFF2-40B4-BE49-F238E27FC236}">
                <a16:creationId xmlns:a16="http://schemas.microsoft.com/office/drawing/2014/main" id="{0AE18A20-9360-BC46-BC4C-AEA859D84A33}"/>
              </a:ext>
            </a:extLst>
          </p:cNvPr>
          <p:cNvSpPr/>
          <p:nvPr/>
        </p:nvSpPr>
        <p:spPr>
          <a:xfrm>
            <a:off x="562436" y="2122455"/>
            <a:ext cx="4253269" cy="955967"/>
          </a:xfrm>
          <a:prstGeom prst="rect">
            <a:avLst/>
          </a:prstGeom>
        </p:spPr>
        <p:txBody>
          <a:bodyPr wrap="square" anchor="t">
            <a:spAutoFit/>
          </a:bodyPr>
          <a:lstStyle/>
          <a:p>
            <a:pPr>
              <a:lnSpc>
                <a:spcPts val="2300"/>
              </a:lnSpc>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Classify photos into 400 different themes using Subject Detection</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nSpc>
                <a:spcPts val="2300"/>
              </a:lnSpc>
            </a:pP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People, tags, dates, events, etc.</a:t>
            </a:r>
          </a:p>
        </p:txBody>
      </p:sp>
      <p:pic>
        <p:nvPicPr>
          <p:cNvPr id="7" name="圖片 6" descr="一張含有 螢幕擷取畫面, 相片, 監視器, 螢幕 的圖片&#10;&#10;自動產生的描述">
            <a:extLst>
              <a:ext uri="{FF2B5EF4-FFF2-40B4-BE49-F238E27FC236}">
                <a16:creationId xmlns:a16="http://schemas.microsoft.com/office/drawing/2014/main" id="{0AFCAD37-6167-4A4B-A73E-C008B83B3D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7345" y="4032579"/>
            <a:ext cx="3688923" cy="2180515"/>
          </a:xfrm>
          <a:prstGeom prst="rect">
            <a:avLst/>
          </a:prstGeom>
        </p:spPr>
      </p:pic>
      <p:pic>
        <p:nvPicPr>
          <p:cNvPr id="40" name="圖形 39">
            <a:extLst>
              <a:ext uri="{FF2B5EF4-FFF2-40B4-BE49-F238E27FC236}">
                <a16:creationId xmlns:a16="http://schemas.microsoft.com/office/drawing/2014/main" id="{3A5D4869-BF0C-4E40-B61E-8998F87C59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4969" y="2381619"/>
            <a:ext cx="520844" cy="415357"/>
          </a:xfrm>
          <a:prstGeom prst="rect">
            <a:avLst/>
          </a:prstGeom>
        </p:spPr>
      </p:pic>
      <p:pic>
        <p:nvPicPr>
          <p:cNvPr id="42" name="圖片 41">
            <a:extLst>
              <a:ext uri="{FF2B5EF4-FFF2-40B4-BE49-F238E27FC236}">
                <a16:creationId xmlns:a16="http://schemas.microsoft.com/office/drawing/2014/main" id="{883A8919-08F9-46FF-B243-18BBFE3104D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030944" y="5647424"/>
            <a:ext cx="5835925" cy="696654"/>
          </a:xfrm>
          <a:prstGeom prst="rect">
            <a:avLst/>
          </a:prstGeom>
        </p:spPr>
      </p:pic>
      <p:sp>
        <p:nvSpPr>
          <p:cNvPr id="21" name="矩形: 圓角 20">
            <a:extLst>
              <a:ext uri="{FF2B5EF4-FFF2-40B4-BE49-F238E27FC236}">
                <a16:creationId xmlns:a16="http://schemas.microsoft.com/office/drawing/2014/main" id="{4286C7DA-DB54-4D72-91E9-C914F529C9A2}"/>
              </a:ext>
            </a:extLst>
          </p:cNvPr>
          <p:cNvSpPr/>
          <p:nvPr/>
        </p:nvSpPr>
        <p:spPr>
          <a:xfrm>
            <a:off x="2825372" y="3794370"/>
            <a:ext cx="1892432" cy="421340"/>
          </a:xfrm>
          <a:prstGeom prst="roundRect">
            <a:avLst>
              <a:gd name="adj" fmla="val 50000"/>
            </a:avLst>
          </a:prstGeom>
          <a:solidFill>
            <a:srgbClr val="1A20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6">
            <a:extLst>
              <a:ext uri="{FF2B5EF4-FFF2-40B4-BE49-F238E27FC236}">
                <a16:creationId xmlns:a16="http://schemas.microsoft.com/office/drawing/2014/main" id="{6628FD1D-E666-4815-A803-A41221B4A4EB}"/>
              </a:ext>
            </a:extLst>
          </p:cNvPr>
          <p:cNvSpPr/>
          <p:nvPr/>
        </p:nvSpPr>
        <p:spPr>
          <a:xfrm>
            <a:off x="2877726" y="3731958"/>
            <a:ext cx="2060756" cy="422231"/>
          </a:xfrm>
          <a:prstGeom prst="rect">
            <a:avLst/>
          </a:prstGeom>
        </p:spPr>
        <p:txBody>
          <a:bodyPr wrap="square">
            <a:spAutoFit/>
          </a:bodyPr>
          <a:lstStyle/>
          <a:p>
            <a:pPr>
              <a:lnSpc>
                <a:spcPts val="2933"/>
              </a:lnSpc>
            </a:pPr>
            <a:r>
              <a:rPr lang="en-US" altLang="zh-TW" sz="1733" b="1">
                <a:solidFill>
                  <a:schemeClr val="bg1"/>
                </a:solidFill>
                <a:latin typeface="Arial" panose="020B0604020202020204" pitchFamily="34" charset="0"/>
                <a:ea typeface="微軟正黑體" panose="020B0604030504040204" pitchFamily="34" charset="-120"/>
                <a:cs typeface="Arial" panose="020B0604020202020204" pitchFamily="34" charset="0"/>
              </a:rPr>
              <a:t>Folder view</a:t>
            </a:r>
            <a:endParaRPr lang="en-US" altLang="zh-CN" sz="173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矩形: 圓角 21">
            <a:extLst>
              <a:ext uri="{FF2B5EF4-FFF2-40B4-BE49-F238E27FC236}">
                <a16:creationId xmlns:a16="http://schemas.microsoft.com/office/drawing/2014/main" id="{D8A4F65E-0D75-4D9C-9A8E-D2D7897EE1FB}"/>
              </a:ext>
            </a:extLst>
          </p:cNvPr>
          <p:cNvSpPr/>
          <p:nvPr/>
        </p:nvSpPr>
        <p:spPr>
          <a:xfrm>
            <a:off x="601442" y="3460639"/>
            <a:ext cx="1730585" cy="421340"/>
          </a:xfrm>
          <a:prstGeom prst="roundRect">
            <a:avLst>
              <a:gd name="adj" fmla="val 50000"/>
            </a:avLst>
          </a:prstGeom>
          <a:solidFill>
            <a:srgbClr val="1A202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6">
            <a:extLst>
              <a:ext uri="{FF2B5EF4-FFF2-40B4-BE49-F238E27FC236}">
                <a16:creationId xmlns:a16="http://schemas.microsoft.com/office/drawing/2014/main" id="{9F432D76-C9FF-1240-A567-CE912C13DCCC}"/>
              </a:ext>
            </a:extLst>
          </p:cNvPr>
          <p:cNvSpPr/>
          <p:nvPr/>
        </p:nvSpPr>
        <p:spPr>
          <a:xfrm>
            <a:off x="695089" y="3404727"/>
            <a:ext cx="2060756" cy="422231"/>
          </a:xfrm>
          <a:prstGeom prst="rect">
            <a:avLst/>
          </a:prstGeom>
        </p:spPr>
        <p:txBody>
          <a:bodyPr wrap="square" anchor="t">
            <a:spAutoFit/>
          </a:bodyPr>
          <a:lstStyle/>
          <a:p>
            <a:pPr>
              <a:lnSpc>
                <a:spcPts val="2933"/>
              </a:lnSpc>
            </a:pPr>
            <a:r>
              <a:rPr lang="en-US" altLang="zh-TW" sz="1733" b="1">
                <a:solidFill>
                  <a:schemeClr val="bg1"/>
                </a:solidFill>
                <a:latin typeface="Arial" panose="020B0604020202020204" pitchFamily="34" charset="0"/>
                <a:ea typeface="微軟正黑體" panose="020B0604030504040204" pitchFamily="34" charset="-120"/>
                <a:cs typeface="Arial" panose="020B0604020202020204" pitchFamily="34" charset="0"/>
              </a:rPr>
              <a:t>Album view</a:t>
            </a:r>
            <a:endParaRPr lang="en-US" altLang="zh-CN" sz="173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4" name="圖片 23" descr="一張含有 直立的, 黑色, 桌, 螢幕 的圖片&#10;&#10;自動產生的描述">
            <a:extLst>
              <a:ext uri="{FF2B5EF4-FFF2-40B4-BE49-F238E27FC236}">
                <a16:creationId xmlns:a16="http://schemas.microsoft.com/office/drawing/2014/main" id="{D80D684C-14B2-FC48-A81C-0023AAFE13B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14011" y="4576286"/>
            <a:ext cx="5777351" cy="1571420"/>
          </a:xfrm>
          <a:prstGeom prst="rect">
            <a:avLst/>
          </a:prstGeom>
        </p:spPr>
      </p:pic>
      <p:sp>
        <p:nvSpPr>
          <p:cNvPr id="25" name="Google Shape;158;p22">
            <a:extLst>
              <a:ext uri="{FF2B5EF4-FFF2-40B4-BE49-F238E27FC236}">
                <a16:creationId xmlns:a16="http://schemas.microsoft.com/office/drawing/2014/main" id="{1F215F00-9253-9A4A-A5B5-86BE6D2DEAB9}"/>
              </a:ext>
            </a:extLst>
          </p:cNvPr>
          <p:cNvSpPr txBox="1"/>
          <p:nvPr/>
        </p:nvSpPr>
        <p:spPr>
          <a:xfrm>
            <a:off x="8088199" y="6055142"/>
            <a:ext cx="1628973" cy="420720"/>
          </a:xfrm>
          <a:prstGeom prst="rect">
            <a:avLst/>
          </a:prstGeom>
          <a:noFill/>
          <a:ln>
            <a:noFill/>
          </a:ln>
        </p:spPr>
        <p:txBody>
          <a:bodyPr spcFirstLastPara="1" wrap="square" lIns="121900" tIns="121900" rIns="121900" bIns="12190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200" b="1">
                <a:latin typeface="Arial" panose="020B0604020202020204" pitchFamily="34" charset="0"/>
                <a:ea typeface="微軟正黑體" panose="020B0604030504040204" pitchFamily="34" charset="-120"/>
                <a:cs typeface="Arial" panose="020B0604020202020204" pitchFamily="34" charset="0"/>
                <a:sym typeface="Arial"/>
              </a:rPr>
              <a:t>TS-1264U-RP</a:t>
            </a:r>
          </a:p>
        </p:txBody>
      </p:sp>
      <p:sp>
        <p:nvSpPr>
          <p:cNvPr id="23" name="矩形 22">
            <a:extLst>
              <a:ext uri="{FF2B5EF4-FFF2-40B4-BE49-F238E27FC236}">
                <a16:creationId xmlns:a16="http://schemas.microsoft.com/office/drawing/2014/main" id="{E0849FFB-033A-584B-A448-0FFC8287ABB0}"/>
              </a:ext>
            </a:extLst>
          </p:cNvPr>
          <p:cNvSpPr/>
          <p:nvPr/>
        </p:nvSpPr>
        <p:spPr>
          <a:xfrm>
            <a:off x="6500825" y="1955317"/>
            <a:ext cx="5290537" cy="1220847"/>
          </a:xfrm>
          <a:prstGeom prst="rect">
            <a:avLst/>
          </a:prstGeom>
        </p:spPr>
        <p:txBody>
          <a:bodyPr wrap="square" anchor="t">
            <a:spAutoFit/>
          </a:bodyPr>
          <a:lstStyle/>
          <a:p>
            <a:pPr marL="342900" indent="-342900">
              <a:lnSpc>
                <a:spcPts val="2200"/>
              </a:lnSpc>
              <a:buFont typeface="Arial" panose="020B0604020202020204" pitchFamily="34" charset="0"/>
              <a:buChar char="•"/>
            </a:pPr>
            <a:r>
              <a:rPr lang="en-US" altLang="zh-CN" sz="2000">
                <a:latin typeface="Arial" panose="020B0604020202020204" pitchFamily="34" charset="0"/>
                <a:ea typeface="微軟正黑體" panose="020B0604030504040204" pitchFamily="34" charset="-120"/>
                <a:cs typeface="Arial" panose="020B0604020202020204" pitchFamily="34" charset="0"/>
              </a:rPr>
              <a:t>Organize photos with similar faces using facial recognition.</a:t>
            </a:r>
          </a:p>
          <a:p>
            <a:pPr marL="342900" indent="-342900">
              <a:lnSpc>
                <a:spcPts val="2200"/>
              </a:lnSpc>
              <a:buFont typeface="Arial" panose="020B0604020202020204" pitchFamily="34" charset="0"/>
              <a:buChar char="•"/>
            </a:pPr>
            <a:r>
              <a:rPr lang="en-US" altLang="zh-CN" sz="2000">
                <a:latin typeface="Arial" panose="020B0604020202020204" pitchFamily="34" charset="0"/>
                <a:ea typeface="微軟正黑體" panose="020B0604030504040204" pitchFamily="34" charset="-120"/>
                <a:cs typeface="Arial" panose="020B0604020202020204" pitchFamily="34" charset="0"/>
              </a:rPr>
              <a:t>Helps company to quickly locate and share objects or projects.</a:t>
            </a:r>
          </a:p>
        </p:txBody>
      </p:sp>
      <p:grpSp>
        <p:nvGrpSpPr>
          <p:cNvPr id="27" name="群組 26">
            <a:extLst>
              <a:ext uri="{FF2B5EF4-FFF2-40B4-BE49-F238E27FC236}">
                <a16:creationId xmlns:a16="http://schemas.microsoft.com/office/drawing/2014/main" id="{5F2FC2EF-6B15-4BED-80FE-EC0F5E57475C}"/>
              </a:ext>
            </a:extLst>
          </p:cNvPr>
          <p:cNvGrpSpPr/>
          <p:nvPr/>
        </p:nvGrpSpPr>
        <p:grpSpPr>
          <a:xfrm>
            <a:off x="4975093" y="2000915"/>
            <a:ext cx="1262349" cy="1262349"/>
            <a:chOff x="228678" y="3612186"/>
            <a:chExt cx="655970" cy="655970"/>
          </a:xfrm>
        </p:grpSpPr>
        <p:sp>
          <p:nvSpPr>
            <p:cNvPr id="28" name="橢圓 27">
              <a:extLst>
                <a:ext uri="{FF2B5EF4-FFF2-40B4-BE49-F238E27FC236}">
                  <a16:creationId xmlns:a16="http://schemas.microsoft.com/office/drawing/2014/main" id="{E0658F6B-AE23-466D-BBA5-A7BD89E4A347}"/>
                </a:ext>
              </a:extLst>
            </p:cNvPr>
            <p:cNvSpPr/>
            <p:nvPr/>
          </p:nvSpPr>
          <p:spPr>
            <a:xfrm>
              <a:off x="228678" y="3612186"/>
              <a:ext cx="655970" cy="6559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9" name="橢圓 28">
              <a:extLst>
                <a:ext uri="{FF2B5EF4-FFF2-40B4-BE49-F238E27FC236}">
                  <a16:creationId xmlns:a16="http://schemas.microsoft.com/office/drawing/2014/main" id="{6EEAD0CB-0626-4E41-B8F3-7C00569293CD}"/>
                </a:ext>
              </a:extLst>
            </p:cNvPr>
            <p:cNvSpPr/>
            <p:nvPr/>
          </p:nvSpPr>
          <p:spPr>
            <a:xfrm>
              <a:off x="295017" y="3676657"/>
              <a:ext cx="517999" cy="517999"/>
            </a:xfrm>
            <a:prstGeom prst="ellipse">
              <a:avLst/>
            </a:prstGeom>
            <a:noFill/>
            <a:ln w="50800">
              <a:gradFill>
                <a:gsLst>
                  <a:gs pos="0">
                    <a:srgbClr val="2869F9"/>
                  </a:gs>
                  <a:gs pos="100000">
                    <a:srgbClr val="1FACF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微軟正黑體" panose="020B0604030504040204" pitchFamily="34" charset="-120"/>
                <a:ea typeface="微軟正黑體" panose="020B0604030504040204" pitchFamily="34" charset="-120"/>
                <a:cs typeface="Arial" panose="020B0604020202020204" pitchFamily="34" charset="0"/>
              </a:endParaRPr>
            </a:p>
          </p:txBody>
        </p:sp>
      </p:grpSp>
      <p:pic>
        <p:nvPicPr>
          <p:cNvPr id="30" name="圖形 29">
            <a:extLst>
              <a:ext uri="{FF2B5EF4-FFF2-40B4-BE49-F238E27FC236}">
                <a16:creationId xmlns:a16="http://schemas.microsoft.com/office/drawing/2014/main" id="{36234C51-0EB7-402F-8078-E25387218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5997" y="2368142"/>
            <a:ext cx="640169" cy="510515"/>
          </a:xfrm>
          <a:prstGeom prst="rect">
            <a:avLst/>
          </a:prstGeom>
        </p:spPr>
      </p:pic>
      <p:pic>
        <p:nvPicPr>
          <p:cNvPr id="33" name="圖片 14" descr="一張含有 向量圖形 的圖片&#10;&#10;描述是以高可信度產生">
            <a:extLst>
              <a:ext uri="{FF2B5EF4-FFF2-40B4-BE49-F238E27FC236}">
                <a16:creationId xmlns:a16="http://schemas.microsoft.com/office/drawing/2014/main" id="{A747DF22-6CAF-F048-B8CB-B405876DAB9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46280" y="3451084"/>
            <a:ext cx="1512029" cy="15120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577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標題 1">
            <a:extLst>
              <a:ext uri="{FF2B5EF4-FFF2-40B4-BE49-F238E27FC236}">
                <a16:creationId xmlns:a16="http://schemas.microsoft.com/office/drawing/2014/main" id="{D7861721-E424-4036-BB95-8B56EDAA7107}"/>
              </a:ext>
            </a:extLst>
          </p:cNvPr>
          <p:cNvSpPr>
            <a:spLocks noGrp="1"/>
          </p:cNvSpPr>
          <p:nvPr>
            <p:ph type="title"/>
          </p:nvPr>
        </p:nvSpPr>
        <p:spPr/>
        <p:txBody>
          <a:bodyPr/>
          <a:lstStyle/>
          <a:p>
            <a:r>
              <a:rPr lang="en-US" altLang="zh-TW" sz="4000" b="1">
                <a:solidFill>
                  <a:schemeClr val="bg2">
                    <a:lumMod val="10000"/>
                  </a:schemeClr>
                </a:solidFill>
                <a:latin typeface="+mn-lt"/>
                <a:ea typeface="+mn-ea"/>
                <a:cs typeface="+mn-ea"/>
                <a:sym typeface="+mn-lt"/>
              </a:rPr>
              <a:t>QTS 5 Increase the level of security</a:t>
            </a:r>
            <a:endParaRPr lang="zh-TW" altLang="en-US"/>
          </a:p>
        </p:txBody>
      </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6639477" y="1854769"/>
            <a:ext cx="4641648" cy="41820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ts val="2400"/>
              </a:lnSpc>
              <a:spcBef>
                <a:spcPts val="1067"/>
              </a:spcBef>
              <a:buClr>
                <a:srgbClr val="4A6F7A"/>
              </a:buClr>
              <a:buSzPct val="75000"/>
              <a:buFont typeface="Wingdings" panose="05000000000000000000" pitchFamily="2" charset="2"/>
              <a:buChar char="l"/>
            </a:pPr>
            <a:r>
              <a:rPr lang="en-US" altLang="zh-TW" sz="1600">
                <a:solidFill>
                  <a:schemeClr val="dk1"/>
                </a:solidFill>
                <a:latin typeface="+mn-lt"/>
                <a:ea typeface="+mn-ea"/>
                <a:cs typeface="+mn-ea"/>
                <a:sym typeface="+mn-lt"/>
              </a:rPr>
              <a:t>Support TLS 1.3
The admin account is disabled by default
Advanced encryption suite support
adjusted safety settings and more stronger safety protection options
SSH Key login
Firmware automatic updates (recommended updates, automatic updates)
App automatic updates (recommended updates, automatic updates)</a:t>
            </a:r>
          </a:p>
        </p:txBody>
      </p:sp>
      <p:grpSp>
        <p:nvGrpSpPr>
          <p:cNvPr id="9" name="群組 8">
            <a:extLst>
              <a:ext uri="{FF2B5EF4-FFF2-40B4-BE49-F238E27FC236}">
                <a16:creationId xmlns:a16="http://schemas.microsoft.com/office/drawing/2014/main" id="{3490C14C-9820-4A0A-B871-76BDDF747219}"/>
              </a:ext>
            </a:extLst>
          </p:cNvPr>
          <p:cNvGrpSpPr/>
          <p:nvPr/>
        </p:nvGrpSpPr>
        <p:grpSpPr>
          <a:xfrm flipH="1">
            <a:off x="0" y="2201815"/>
            <a:ext cx="6359960" cy="3807749"/>
            <a:chOff x="5662643" y="1954821"/>
            <a:chExt cx="6529357" cy="3909168"/>
          </a:xfrm>
        </p:grpSpPr>
        <p:grpSp>
          <p:nvGrpSpPr>
            <p:cNvPr id="10" name="群組 9">
              <a:extLst>
                <a:ext uri="{FF2B5EF4-FFF2-40B4-BE49-F238E27FC236}">
                  <a16:creationId xmlns:a16="http://schemas.microsoft.com/office/drawing/2014/main" id="{22BB3DDB-6067-45DC-9308-D3247EEE564A}"/>
                </a:ext>
              </a:extLst>
            </p:cNvPr>
            <p:cNvGrpSpPr/>
            <p:nvPr/>
          </p:nvGrpSpPr>
          <p:grpSpPr>
            <a:xfrm>
              <a:off x="5662643" y="1954821"/>
              <a:ext cx="6529357" cy="3909168"/>
              <a:chOff x="4025961" y="701899"/>
              <a:chExt cx="5118039" cy="3064203"/>
            </a:xfrm>
          </p:grpSpPr>
          <p:pic>
            <p:nvPicPr>
              <p:cNvPr id="14" name="圖片 13" descr="一張含有 文字, 電子用品, 監視器, 電腦 的圖片&#10;&#10;自動產生的描述">
                <a:extLst>
                  <a:ext uri="{FF2B5EF4-FFF2-40B4-BE49-F238E27FC236}">
                    <a16:creationId xmlns:a16="http://schemas.microsoft.com/office/drawing/2014/main" id="{92DCB74C-3CF2-4B5F-BECC-844021CD27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25961" y="701899"/>
                <a:ext cx="5118039" cy="3064203"/>
              </a:xfrm>
              <a:prstGeom prst="rect">
                <a:avLst/>
              </a:prstGeom>
            </p:spPr>
          </p:pic>
          <p:sp>
            <p:nvSpPr>
              <p:cNvPr id="15" name="矩形 14">
                <a:extLst>
                  <a:ext uri="{FF2B5EF4-FFF2-40B4-BE49-F238E27FC236}">
                    <a16:creationId xmlns:a16="http://schemas.microsoft.com/office/drawing/2014/main" id="{1BC43955-4F30-443E-B7AF-493D2092FEBE}"/>
                  </a:ext>
                </a:extLst>
              </p:cNvPr>
              <p:cNvSpPr/>
              <p:nvPr/>
            </p:nvSpPr>
            <p:spPr>
              <a:xfrm>
                <a:off x="4881092" y="882204"/>
                <a:ext cx="3895859" cy="2479182"/>
              </a:xfrm>
              <a:prstGeom prst="rect">
                <a:avLst/>
              </a:prstGeom>
              <a:solidFill>
                <a:srgbClr val="2C2C2C">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TW" altLang="en-US" sz="2400">
                  <a:solidFill>
                    <a:prstClr val="white"/>
                  </a:solidFill>
                  <a:cs typeface="+mn-ea"/>
                  <a:sym typeface="+mn-lt"/>
                </a:endParaRPr>
              </a:p>
            </p:txBody>
          </p:sp>
        </p:grpSp>
        <p:pic>
          <p:nvPicPr>
            <p:cNvPr id="13" name="圖形 12">
              <a:extLst>
                <a:ext uri="{FF2B5EF4-FFF2-40B4-BE49-F238E27FC236}">
                  <a16:creationId xmlns:a16="http://schemas.microsoft.com/office/drawing/2014/main" id="{F447D0A9-B91F-4D6D-A67B-E013F8FC2AA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18764" y="2527749"/>
              <a:ext cx="2481288" cy="2651434"/>
            </a:xfrm>
            <a:prstGeom prst="rect">
              <a:avLst/>
            </a:prstGeom>
            <a:effectLst>
              <a:outerShdw blurRad="152400" dist="190500" dir="8100000" algn="tr" rotWithShape="0">
                <a:prstClr val="black">
                  <a:alpha val="13000"/>
                </a:prstClr>
              </a:outerShdw>
            </a:effectLst>
          </p:spPr>
        </p:pic>
      </p:grpSp>
    </p:spTree>
    <p:extLst>
      <p:ext uri="{BB962C8B-B14F-4D97-AF65-F5344CB8AC3E}">
        <p14:creationId xmlns:p14="http://schemas.microsoft.com/office/powerpoint/2010/main" val="1346629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1C828B7-4DB7-45CB-A97B-D5897EDADF70}"/>
              </a:ext>
            </a:extLst>
          </p:cNvPr>
          <p:cNvSpPr txBox="1"/>
          <p:nvPr/>
        </p:nvSpPr>
        <p:spPr>
          <a:xfrm>
            <a:off x="766373" y="1963576"/>
            <a:ext cx="8447202" cy="1015663"/>
          </a:xfrm>
          <a:prstGeom prst="rect">
            <a:avLst/>
          </a:prstGeom>
          <a:noFill/>
        </p:spPr>
        <p:txBody>
          <a:bodyPr wrap="square" rtlCol="0">
            <a:spAutoFit/>
          </a:bodyPr>
          <a:lstStyle/>
          <a:p>
            <a:r>
              <a:rPr lang="en-US" altLang="zh-TW" sz="2000" b="1" spc="3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Make the smart move in your 2022 IT investments!</a:t>
            </a:r>
          </a:p>
          <a:p>
            <a:r>
              <a:rPr lang="en-US" altLang="zh-TW" sz="2000" spc="3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rPr>
              <a:t>The future-proof Intel N5105/N5095 quad-core NAS with dual 2.5GbE ports and PCIe expansion.</a:t>
            </a:r>
            <a:endParaRPr lang="zh-TW" altLang="en-US" sz="2000" spc="3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82335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r>
              <a:rPr lang="en-US" altLang="zh-TW">
                <a:latin typeface="Arial" panose="020B0604020202020204" pitchFamily="34" charset="0"/>
                <a:ea typeface="微軟正黑體"/>
                <a:cs typeface="Arial" panose="020B0604020202020204" pitchFamily="34" charset="0"/>
              </a:rPr>
              <a:t>TS-x64U </a:t>
            </a:r>
            <a:r>
              <a:rPr lang="en-US" altLang="zh-CN">
                <a:latin typeface="Arial" panose="020B0604020202020204" pitchFamily="34" charset="0"/>
                <a:ea typeface="微軟正黑體"/>
                <a:cs typeface="Arial" panose="020B0604020202020204" pitchFamily="34" charset="0"/>
              </a:rPr>
              <a:t>front views</a:t>
            </a:r>
            <a:endParaRPr lang="zh-TW" altLang="en-US">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2FFE9B61-B29B-4099-9967-5DDC83FFDA53}"/>
              </a:ext>
            </a:extLst>
          </p:cNvPr>
          <p:cNvSpPr/>
          <p:nvPr/>
        </p:nvSpPr>
        <p:spPr>
          <a:xfrm>
            <a:off x="10800178" y="2269987"/>
            <a:ext cx="1013186" cy="677108"/>
          </a:xfrm>
          <a:prstGeom prst="rect">
            <a:avLst/>
          </a:prstGeom>
        </p:spPr>
        <p:txBody>
          <a:bodyPr wrap="square">
            <a:spAutoFit/>
          </a:bodyPr>
          <a:lstStyle/>
          <a:p>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Power</a:t>
            </a:r>
          </a:p>
          <a:p>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button</a:t>
            </a:r>
            <a:endParaRPr lang="zh-TW" altLang="en-US" sz="190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C6F5EA70-F819-914F-8F04-1D4165EE8D0E}"/>
              </a:ext>
            </a:extLst>
          </p:cNvPr>
          <p:cNvSpPr/>
          <p:nvPr/>
        </p:nvSpPr>
        <p:spPr>
          <a:xfrm>
            <a:off x="9459010" y="4241286"/>
            <a:ext cx="2436933" cy="1374735"/>
          </a:xfrm>
          <a:prstGeom prst="rect">
            <a:avLst/>
          </a:prstGeom>
        </p:spPr>
        <p:txBody>
          <a:bodyPr wrap="square">
            <a:spAutoFit/>
          </a:bodyPr>
          <a:lstStyle/>
          <a:p>
            <a:pPr>
              <a:lnSpc>
                <a:spcPts val="2500"/>
              </a:lnSpc>
            </a:pPr>
            <a:r>
              <a:rPr lang="en-US" altLang="zh-CN" sz="1900" b="1">
                <a:latin typeface="Arial" panose="020B0604020202020204" pitchFamily="34" charset="0"/>
                <a:ea typeface="微軟正黑體" panose="020B0604030504040204" pitchFamily="34" charset="-120"/>
                <a:cs typeface="Arial" panose="020B0604020202020204" pitchFamily="34" charset="0"/>
                <a:sym typeface="Microsoft JhengHei"/>
              </a:rPr>
              <a:t>LED </a:t>
            </a:r>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indicators:</a:t>
            </a:r>
          </a:p>
          <a:p>
            <a:pPr>
              <a:lnSpc>
                <a:spcPts val="2500"/>
              </a:lnSpc>
            </a:pPr>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HDD</a:t>
            </a:r>
            <a:r>
              <a:rPr lang="zh-TW" altLang="en-US" sz="1900" b="1">
                <a:latin typeface="Arial" panose="020B0604020202020204" pitchFamily="34" charset="0"/>
                <a:ea typeface="微軟正黑體" panose="020B0604030504040204" pitchFamily="34" charset="-120"/>
                <a:cs typeface="Arial" panose="020B0604020202020204" pitchFamily="34" charset="0"/>
                <a:sym typeface="Microsoft JhengHei"/>
              </a:rPr>
              <a:t> </a:t>
            </a:r>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1~4/12,</a:t>
            </a:r>
            <a:r>
              <a:rPr lang="zh-TW" altLang="en-US" sz="1900" b="1">
                <a:latin typeface="Arial" panose="020B0604020202020204" pitchFamily="34" charset="0"/>
                <a:ea typeface="微軟正黑體" panose="020B0604030504040204" pitchFamily="34" charset="-120"/>
                <a:cs typeface="Arial" panose="020B0604020202020204" pitchFamily="34" charset="0"/>
                <a:sym typeface="Microsoft JhengHei"/>
              </a:rPr>
              <a:t> </a:t>
            </a:r>
            <a:endPar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endParaRPr>
          </a:p>
          <a:p>
            <a:pPr>
              <a:lnSpc>
                <a:spcPts val="2500"/>
              </a:lnSpc>
            </a:pPr>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Status, LAN, </a:t>
            </a:r>
          </a:p>
          <a:p>
            <a:pPr>
              <a:lnSpc>
                <a:spcPts val="2500"/>
              </a:lnSpc>
            </a:pPr>
            <a:r>
              <a:rPr lang="en-US" altLang="zh-TW" sz="1900" b="1">
                <a:latin typeface="Arial" panose="020B0604020202020204" pitchFamily="34" charset="0"/>
                <a:ea typeface="微軟正黑體" panose="020B0604030504040204" pitchFamily="34" charset="-120"/>
                <a:cs typeface="Arial" panose="020B0604020202020204" pitchFamily="34" charset="0"/>
                <a:sym typeface="Microsoft JhengHei"/>
              </a:rPr>
              <a:t>expansion device</a:t>
            </a:r>
            <a:endParaRPr lang="en-US" altLang="zh-CN" sz="1900" b="1">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18" name="矩形 17">
            <a:extLst>
              <a:ext uri="{FF2B5EF4-FFF2-40B4-BE49-F238E27FC236}">
                <a16:creationId xmlns:a16="http://schemas.microsoft.com/office/drawing/2014/main" id="{11243F0F-0160-DF46-A459-70EAE3ADCCAB}"/>
              </a:ext>
            </a:extLst>
          </p:cNvPr>
          <p:cNvSpPr/>
          <p:nvPr/>
        </p:nvSpPr>
        <p:spPr>
          <a:xfrm>
            <a:off x="2146219" y="4060569"/>
            <a:ext cx="6112965" cy="459293"/>
          </a:xfrm>
          <a:prstGeom prst="rect">
            <a:avLst/>
          </a:prstGeom>
        </p:spPr>
        <p:txBody>
          <a:bodyPr wrap="square">
            <a:spAutoFit/>
          </a:bodyPr>
          <a:lstStyle/>
          <a:p>
            <a:pPr>
              <a:lnSpc>
                <a:spcPts val="3200"/>
              </a:lnSpc>
            </a:pPr>
            <a:r>
              <a:rPr lang="en-US" altLang="zh-TW" b="1">
                <a:latin typeface="Arial" panose="020B0604020202020204" pitchFamily="34" charset="0"/>
                <a:ea typeface="微軟正黑體" panose="020B0604030504040204" pitchFamily="34" charset="-120"/>
                <a:cs typeface="Arial" panose="020B0604020202020204" pitchFamily="34" charset="0"/>
                <a:sym typeface="Microsoft JhengHei"/>
              </a:rPr>
              <a:t>4/12 x SATA 6Gb/s 3.5-inch/2.5-inch</a:t>
            </a:r>
            <a:r>
              <a:rPr lang="zh-TW" altLang="en-US" b="1">
                <a:latin typeface="Arial" panose="020B0604020202020204" pitchFamily="34" charset="0"/>
                <a:ea typeface="微軟正黑體" panose="020B0604030504040204" pitchFamily="34" charset="-120"/>
                <a:cs typeface="Arial" panose="020B0604020202020204" pitchFamily="34" charset="0"/>
                <a:sym typeface="Microsoft JhengHei"/>
              </a:rPr>
              <a:t> </a:t>
            </a:r>
            <a:r>
              <a:rPr lang="en-US" altLang="zh-TW" b="1">
                <a:latin typeface="Arial" panose="020B0604020202020204" pitchFamily="34" charset="0"/>
                <a:ea typeface="微軟正黑體" panose="020B0604030504040204" pitchFamily="34" charset="-120"/>
                <a:cs typeface="Arial" panose="020B0604020202020204" pitchFamily="34" charset="0"/>
                <a:sym typeface="Microsoft JhengHei"/>
              </a:rPr>
              <a:t>HDD/SSD</a:t>
            </a:r>
            <a:endParaRPr lang="zh-TW" altLang="en-US">
              <a:latin typeface="Arial" panose="020B0604020202020204" pitchFamily="34" charset="0"/>
              <a:cs typeface="Arial" panose="020B0604020202020204" pitchFamily="34" charset="0"/>
            </a:endParaRPr>
          </a:p>
        </p:txBody>
      </p:sp>
      <p:sp>
        <p:nvSpPr>
          <p:cNvPr id="16" name="矩形: 圓角 8">
            <a:extLst>
              <a:ext uri="{FF2B5EF4-FFF2-40B4-BE49-F238E27FC236}">
                <a16:creationId xmlns:a16="http://schemas.microsoft.com/office/drawing/2014/main" id="{FDDA7B50-F231-4360-8E07-918DD08C7419}"/>
              </a:ext>
            </a:extLst>
          </p:cNvPr>
          <p:cNvSpPr/>
          <p:nvPr/>
        </p:nvSpPr>
        <p:spPr>
          <a:xfrm>
            <a:off x="393524" y="5299350"/>
            <a:ext cx="5358614" cy="1124194"/>
          </a:xfrm>
          <a:prstGeom prst="roundRect">
            <a:avLst>
              <a:gd name="adj" fmla="val 9062"/>
            </a:avLst>
          </a:prstGeom>
          <a:solidFill>
            <a:srgbClr val="4A6F7A">
              <a:alpha val="15000"/>
            </a:srgbClr>
          </a:solidFill>
          <a:ln w="19050">
            <a:solidFill>
              <a:schemeClr val="accent1">
                <a:lumMod val="20000"/>
                <a:lumOff val="80000"/>
              </a:schemeClr>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pic>
        <p:nvPicPr>
          <p:cNvPr id="19" name="圖片 18" descr="一張含有 直立的, 黑色, 桌, 螢幕 的圖片&#10;&#10;自動產生的描述">
            <a:extLst>
              <a:ext uri="{FF2B5EF4-FFF2-40B4-BE49-F238E27FC236}">
                <a16:creationId xmlns:a16="http://schemas.microsoft.com/office/drawing/2014/main" id="{83ACFF70-F41D-41AD-A5FA-B513C3EC5B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8426" b="28054"/>
          <a:stretch/>
        </p:blipFill>
        <p:spPr>
          <a:xfrm>
            <a:off x="71506" y="1694524"/>
            <a:ext cx="9210196" cy="2505143"/>
          </a:xfrm>
          <a:prstGeom prst="rect">
            <a:avLst/>
          </a:prstGeom>
        </p:spPr>
      </p:pic>
      <p:pic>
        <p:nvPicPr>
          <p:cNvPr id="21" name="圖片 20">
            <a:extLst>
              <a:ext uri="{FF2B5EF4-FFF2-40B4-BE49-F238E27FC236}">
                <a16:creationId xmlns:a16="http://schemas.microsoft.com/office/drawing/2014/main" id="{BD80C3E6-BCF3-4CBF-87F9-47C2D9E70E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5103" y="5843877"/>
            <a:ext cx="4816485" cy="447318"/>
          </a:xfrm>
          <a:prstGeom prst="rect">
            <a:avLst/>
          </a:prstGeom>
        </p:spPr>
      </p:pic>
      <p:sp>
        <p:nvSpPr>
          <p:cNvPr id="22" name="矩形 21">
            <a:extLst>
              <a:ext uri="{FF2B5EF4-FFF2-40B4-BE49-F238E27FC236}">
                <a16:creationId xmlns:a16="http://schemas.microsoft.com/office/drawing/2014/main" id="{E70C44EF-376A-4FA1-94A2-858A25E93CF4}"/>
              </a:ext>
            </a:extLst>
          </p:cNvPr>
          <p:cNvSpPr/>
          <p:nvPr/>
        </p:nvSpPr>
        <p:spPr>
          <a:xfrm>
            <a:off x="695103" y="5498215"/>
            <a:ext cx="2273972"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Microsoft JhengHei"/>
              </a:rPr>
              <a:t>TS-464U-RP / TS-464U</a:t>
            </a:r>
          </a:p>
        </p:txBody>
      </p:sp>
      <p:sp>
        <p:nvSpPr>
          <p:cNvPr id="23" name="矩形 22">
            <a:extLst>
              <a:ext uri="{FF2B5EF4-FFF2-40B4-BE49-F238E27FC236}">
                <a16:creationId xmlns:a16="http://schemas.microsoft.com/office/drawing/2014/main" id="{4F8F7B2F-BAE2-4C78-8675-89E16D32F82A}"/>
              </a:ext>
            </a:extLst>
          </p:cNvPr>
          <p:cNvSpPr/>
          <p:nvPr/>
        </p:nvSpPr>
        <p:spPr>
          <a:xfrm>
            <a:off x="448115" y="1835201"/>
            <a:ext cx="1380685"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Microsoft JhengHei"/>
              </a:rPr>
              <a:t>TS-1264U-RP</a:t>
            </a:r>
          </a:p>
        </p:txBody>
      </p:sp>
      <p:sp>
        <p:nvSpPr>
          <p:cNvPr id="25" name="梯形 24">
            <a:extLst>
              <a:ext uri="{FF2B5EF4-FFF2-40B4-BE49-F238E27FC236}">
                <a16:creationId xmlns:a16="http://schemas.microsoft.com/office/drawing/2014/main" id="{B7B97041-00F8-4355-88AA-0CBA33D4B874}"/>
              </a:ext>
            </a:extLst>
          </p:cNvPr>
          <p:cNvSpPr/>
          <p:nvPr/>
        </p:nvSpPr>
        <p:spPr>
          <a:xfrm rot="16200000">
            <a:off x="8329098" y="2601551"/>
            <a:ext cx="1905208" cy="878003"/>
          </a:xfrm>
          <a:prstGeom prst="trapezoid">
            <a:avLst>
              <a:gd name="adj" fmla="val 85332"/>
            </a:avLst>
          </a:prstGeom>
          <a:gradFill flip="none" rotWithShape="1">
            <a:gsLst>
              <a:gs pos="100000">
                <a:schemeClr val="tx1">
                  <a:lumMod val="75000"/>
                  <a:lumOff val="25000"/>
                </a:schemeClr>
              </a:gs>
              <a:gs pos="0">
                <a:srgbClr val="7E838D">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descr="一張含有 電子用品, 相片, 光, 坐 的圖片&#10;&#10;自動產生的描述">
            <a:extLst>
              <a:ext uri="{FF2B5EF4-FFF2-40B4-BE49-F238E27FC236}">
                <a16:creationId xmlns:a16="http://schemas.microsoft.com/office/drawing/2014/main" id="{BFC865A9-2DBB-4E7F-9D62-F4EA43D4944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6814" y="2070973"/>
            <a:ext cx="733316" cy="1932665"/>
          </a:xfrm>
          <a:prstGeom prst="rect">
            <a:avLst/>
          </a:prstGeom>
        </p:spPr>
      </p:pic>
      <p:cxnSp>
        <p:nvCxnSpPr>
          <p:cNvPr id="27" name="直線接點 26">
            <a:extLst>
              <a:ext uri="{FF2B5EF4-FFF2-40B4-BE49-F238E27FC236}">
                <a16:creationId xmlns:a16="http://schemas.microsoft.com/office/drawing/2014/main" id="{1ADD6706-720D-41AE-9D58-4189EECE9A98}"/>
              </a:ext>
            </a:extLst>
          </p:cNvPr>
          <p:cNvCxnSpPr>
            <a:cxnSpLocks/>
          </p:cNvCxnSpPr>
          <p:nvPr/>
        </p:nvCxnSpPr>
        <p:spPr>
          <a:xfrm>
            <a:off x="10075519" y="2404469"/>
            <a:ext cx="647625" cy="10480"/>
          </a:xfrm>
          <a:prstGeom prst="line">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3B7CACCB-3BD8-4011-B3E2-7B161AF08CB8}"/>
              </a:ext>
            </a:extLst>
          </p:cNvPr>
          <p:cNvCxnSpPr>
            <a:cxnSpLocks/>
          </p:cNvCxnSpPr>
          <p:nvPr/>
        </p:nvCxnSpPr>
        <p:spPr>
          <a:xfrm rot="16200000" flipH="1">
            <a:off x="9964060" y="3354577"/>
            <a:ext cx="792385" cy="634449"/>
          </a:xfrm>
          <a:prstGeom prst="bentConnector3">
            <a:avLst>
              <a:gd name="adj1" fmla="val -377"/>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F01301E5-D17B-4BC0-A001-5C21744C2745}"/>
              </a:ext>
            </a:extLst>
          </p:cNvPr>
          <p:cNvSpPr/>
          <p:nvPr/>
        </p:nvSpPr>
        <p:spPr>
          <a:xfrm>
            <a:off x="885229" y="2515358"/>
            <a:ext cx="7558282" cy="1488280"/>
          </a:xfrm>
          <a:prstGeom prst="rect">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70632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8">
            <a:extLst>
              <a:ext uri="{FF2B5EF4-FFF2-40B4-BE49-F238E27FC236}">
                <a16:creationId xmlns:a16="http://schemas.microsoft.com/office/drawing/2014/main" id="{F5AD03F9-996E-41A2-9D91-CE6137C9A672}"/>
              </a:ext>
            </a:extLst>
          </p:cNvPr>
          <p:cNvSpPr/>
          <p:nvPr/>
        </p:nvSpPr>
        <p:spPr>
          <a:xfrm>
            <a:off x="8183874" y="2007275"/>
            <a:ext cx="3259595" cy="3223667"/>
          </a:xfrm>
          <a:prstGeom prst="roundRect">
            <a:avLst>
              <a:gd name="adj" fmla="val 3442"/>
            </a:avLst>
          </a:prstGeom>
          <a:solidFill>
            <a:schemeClr val="bg1">
              <a:alpha val="15000"/>
            </a:schemeClr>
          </a:solidFill>
          <a:ln w="9525">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grpSp>
        <p:nvGrpSpPr>
          <p:cNvPr id="19" name="群組 18">
            <a:extLst>
              <a:ext uri="{FF2B5EF4-FFF2-40B4-BE49-F238E27FC236}">
                <a16:creationId xmlns:a16="http://schemas.microsoft.com/office/drawing/2014/main" id="{0CA7D226-BDDB-4B42-9194-F7F0CCE446BD}"/>
              </a:ext>
            </a:extLst>
          </p:cNvPr>
          <p:cNvGrpSpPr/>
          <p:nvPr/>
        </p:nvGrpSpPr>
        <p:grpSpPr>
          <a:xfrm>
            <a:off x="3594937" y="2367989"/>
            <a:ext cx="5002125" cy="3479025"/>
            <a:chOff x="4237194" y="2392630"/>
            <a:chExt cx="5002125" cy="3479025"/>
          </a:xfrm>
        </p:grpSpPr>
        <p:sp>
          <p:nvSpPr>
            <p:cNvPr id="20" name="矩形: 圓角 19">
              <a:extLst>
                <a:ext uri="{FF2B5EF4-FFF2-40B4-BE49-F238E27FC236}">
                  <a16:creationId xmlns:a16="http://schemas.microsoft.com/office/drawing/2014/main" id="{B4702103-1A3F-4A17-9C29-E06E52DFB1C6}"/>
                </a:ext>
              </a:extLst>
            </p:cNvPr>
            <p:cNvSpPr/>
            <p:nvPr/>
          </p:nvSpPr>
          <p:spPr>
            <a:xfrm>
              <a:off x="4237194" y="2392630"/>
              <a:ext cx="5002125" cy="3479025"/>
            </a:xfrm>
            <a:prstGeom prst="roundRect">
              <a:avLst>
                <a:gd name="adj" fmla="val 6093"/>
              </a:avLst>
            </a:prstGeom>
            <a:solidFill>
              <a:schemeClr val="bg1"/>
            </a:solidFill>
            <a:ln>
              <a:solidFill>
                <a:schemeClr val="bg1">
                  <a:lumMod val="85000"/>
                </a:schemeClr>
              </a:solidFill>
            </a:ln>
            <a:effectLst>
              <a:outerShdw blurRad="190500" dist="3048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形 21">
              <a:extLst>
                <a:ext uri="{FF2B5EF4-FFF2-40B4-BE49-F238E27FC236}">
                  <a16:creationId xmlns:a16="http://schemas.microsoft.com/office/drawing/2014/main" id="{2A803560-7E1B-4076-B97A-15A868F1BF2F}"/>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0652" t="20418" r="27611" b="16096"/>
            <a:stretch/>
          </p:blipFill>
          <p:spPr>
            <a:xfrm>
              <a:off x="4237194" y="2392630"/>
              <a:ext cx="4952263" cy="3479025"/>
            </a:xfrm>
            <a:prstGeom prst="rect">
              <a:avLst/>
            </a:prstGeom>
            <a:effectLst/>
          </p:spPr>
        </p:pic>
      </p:grpSp>
      <p:grpSp>
        <p:nvGrpSpPr>
          <p:cNvPr id="24" name="群組 23">
            <a:extLst>
              <a:ext uri="{FF2B5EF4-FFF2-40B4-BE49-F238E27FC236}">
                <a16:creationId xmlns:a16="http://schemas.microsoft.com/office/drawing/2014/main" id="{49E0D4F4-E8EB-4E2B-BEA8-6EBBF4DDBCE2}"/>
              </a:ext>
            </a:extLst>
          </p:cNvPr>
          <p:cNvGrpSpPr/>
          <p:nvPr/>
        </p:nvGrpSpPr>
        <p:grpSpPr>
          <a:xfrm>
            <a:off x="468752" y="2625029"/>
            <a:ext cx="2742477" cy="1095035"/>
            <a:chOff x="490279" y="2299493"/>
            <a:chExt cx="1796137" cy="717174"/>
          </a:xfrm>
        </p:grpSpPr>
        <p:pic>
          <p:nvPicPr>
            <p:cNvPr id="25" name="Picture 2">
              <a:extLst>
                <a:ext uri="{FF2B5EF4-FFF2-40B4-BE49-F238E27FC236}">
                  <a16:creationId xmlns:a16="http://schemas.microsoft.com/office/drawing/2014/main" id="{B3049D6E-7E1E-40DE-A378-E85F23DFE27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rot="1673709">
              <a:off x="490279" y="2363665"/>
              <a:ext cx="1276765" cy="653002"/>
            </a:xfrm>
            <a:prstGeom prst="rect">
              <a:avLst/>
            </a:prstGeom>
            <a:noFill/>
            <a:effectLst>
              <a:outerShdw blurRad="50800" dist="38100" dir="2700000" algn="tl" rotWithShape="0">
                <a:prstClr val="black">
                  <a:alpha val="40000"/>
                </a:prstClr>
              </a:outerShdw>
            </a:effectLst>
          </p:spPr>
        </p:pic>
        <p:pic>
          <p:nvPicPr>
            <p:cNvPr id="27" name="Picture 2">
              <a:extLst>
                <a:ext uri="{FF2B5EF4-FFF2-40B4-BE49-F238E27FC236}">
                  <a16:creationId xmlns:a16="http://schemas.microsoft.com/office/drawing/2014/main" id="{CB72CD38-28FA-4642-BDA6-F2459717F87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rot="1673709">
              <a:off x="1009651" y="2299493"/>
              <a:ext cx="1276765" cy="653002"/>
            </a:xfrm>
            <a:prstGeom prst="rect">
              <a:avLst/>
            </a:prstGeom>
            <a:noFill/>
            <a:effectLst>
              <a:outerShdw blurRad="50800" dist="38100" dir="2700000" algn="tl" rotWithShape="0">
                <a:prstClr val="black">
                  <a:alpha val="40000"/>
                </a:prstClr>
              </a:outerShdw>
            </a:effectLst>
          </p:spPr>
        </p:pic>
      </p:grpSp>
      <p:sp>
        <p:nvSpPr>
          <p:cNvPr id="9" name="TextBox 6">
            <a:extLst>
              <a:ext uri="{FF2B5EF4-FFF2-40B4-BE49-F238E27FC236}">
                <a16:creationId xmlns:a16="http://schemas.microsoft.com/office/drawing/2014/main" id="{DCBD90C3-EF27-9946-A6B6-B8EF49AB2078}"/>
              </a:ext>
            </a:extLst>
          </p:cNvPr>
          <p:cNvSpPr txBox="1"/>
          <p:nvPr/>
        </p:nvSpPr>
        <p:spPr>
          <a:xfrm>
            <a:off x="457404" y="3876123"/>
            <a:ext cx="3193298" cy="523212"/>
          </a:xfrm>
          <a:prstGeom prst="rect">
            <a:avLst/>
          </a:prstGeom>
          <a:noFill/>
        </p:spPr>
        <p:txBody>
          <a:bodyPr wrap="square" lIns="91431" tIns="45716" rIns="91431" bIns="45716" anchor="t">
            <a:spAutoFit/>
          </a:bodyPr>
          <a:lstStyle/>
          <a:p>
            <a:pPr>
              <a:defRPr/>
            </a:pPr>
            <a:r>
              <a:rPr lang="en-US" altLang="zh-CN" sz="2800" b="1">
                <a:latin typeface="Arial" panose="020B0604020202020204" pitchFamily="34" charset="0"/>
                <a:ea typeface="微軟正黑體" panose="020B0604030504040204" pitchFamily="34" charset="-120"/>
                <a:cs typeface="Arial" panose="020B0604020202020204" pitchFamily="34" charset="0"/>
              </a:rPr>
              <a:t>Dual channel</a:t>
            </a:r>
            <a:endParaRPr lang="en-US" altLang="zh-TW" sz="28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TextBox 6">
            <a:extLst>
              <a:ext uri="{FF2B5EF4-FFF2-40B4-BE49-F238E27FC236}">
                <a16:creationId xmlns:a16="http://schemas.microsoft.com/office/drawing/2014/main" id="{5D825B4E-46AB-5343-B647-D08DCB4FE3EA}"/>
              </a:ext>
            </a:extLst>
          </p:cNvPr>
          <p:cNvSpPr txBox="1"/>
          <p:nvPr/>
        </p:nvSpPr>
        <p:spPr>
          <a:xfrm>
            <a:off x="415818" y="4380901"/>
            <a:ext cx="3129257" cy="705954"/>
          </a:xfrm>
          <a:prstGeom prst="rect">
            <a:avLst/>
          </a:prstGeom>
          <a:noFill/>
        </p:spPr>
        <p:txBody>
          <a:bodyPr wrap="square" lIns="91431" tIns="45716" rIns="91431" bIns="45716" anchor="t">
            <a:spAutoFit/>
          </a:bodyPr>
          <a:lstStyle/>
          <a:p>
            <a:pPr marL="285750" indent="-285750">
              <a:lnSpc>
                <a:spcPts val="2500"/>
              </a:lnSpc>
              <a:spcBef>
                <a:spcPts val="300"/>
              </a:spcBef>
              <a:buFont typeface="Arial" panose="020B0604020202020204" pitchFamily="34" charset="0"/>
              <a:buChar char="•"/>
              <a:defRPr/>
            </a:pPr>
            <a:r>
              <a:rPr lang="en-US" altLang="zh-TW">
                <a:latin typeface="Arial" panose="020B0604020202020204" pitchFamily="34" charset="0"/>
                <a:ea typeface="微軟正黑體" panose="020B0604030504040204" pitchFamily="34" charset="-120"/>
                <a:cs typeface="Arial" panose="020B0604020202020204" pitchFamily="34" charset="0"/>
              </a:rPr>
              <a:t>2 x DDR4 SO-DIMM slots for max </a:t>
            </a:r>
            <a:r>
              <a:rPr lang="en-US" altLang="zh-TW" b="1">
                <a:latin typeface="Arial" panose="020B0604020202020204" pitchFamily="34" charset="0"/>
                <a:ea typeface="微軟正黑體" panose="020B0604030504040204" pitchFamily="34" charset="-120"/>
                <a:cs typeface="Arial" panose="020B0604020202020204" pitchFamily="34" charset="0"/>
              </a:rPr>
              <a:t>16 GB</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TW">
                <a:latin typeface="Arial" panose="020B0604020202020204" pitchFamily="34" charset="0"/>
                <a:ea typeface="微軟正黑體" panose="020B0604030504040204" pitchFamily="34" charset="-120"/>
                <a:cs typeface="Arial" panose="020B0604020202020204" pitchFamily="34" charset="0"/>
              </a:rPr>
              <a:t>(</a:t>
            </a:r>
            <a:r>
              <a:rPr lang="en-US" altLang="zh-TW" b="1">
                <a:latin typeface="Arial" panose="020B0604020202020204" pitchFamily="34" charset="0"/>
                <a:ea typeface="微軟正黑體" panose="020B0604030504040204" pitchFamily="34" charset="-120"/>
                <a:cs typeface="Arial" panose="020B0604020202020204" pitchFamily="34" charset="0"/>
              </a:rPr>
              <a:t>2 x 8 GB</a:t>
            </a:r>
            <a:r>
              <a:rPr lang="en-US" altLang="zh-TW">
                <a:latin typeface="Arial" panose="020B0604020202020204" pitchFamily="34" charset="0"/>
                <a:ea typeface="微軟正黑體" panose="020B0604030504040204" pitchFamily="34" charset="-120"/>
                <a:cs typeface="Arial" panose="020B0604020202020204" pitchFamily="34" charset="0"/>
              </a:rPr>
              <a:t>)</a:t>
            </a:r>
          </a:p>
        </p:txBody>
      </p:sp>
      <p:sp>
        <p:nvSpPr>
          <p:cNvPr id="4" name="標題 3">
            <a:extLst>
              <a:ext uri="{FF2B5EF4-FFF2-40B4-BE49-F238E27FC236}">
                <a16:creationId xmlns:a16="http://schemas.microsoft.com/office/drawing/2014/main" id="{2EC2F8B2-33A2-45E2-8BFF-1A699FDD03E4}"/>
              </a:ext>
            </a:extLst>
          </p:cNvPr>
          <p:cNvSpPr>
            <a:spLocks noGrp="1"/>
          </p:cNvSpPr>
          <p:nvPr>
            <p:ph type="title"/>
          </p:nvPr>
        </p:nvSpPr>
        <p:spPr/>
        <p:txBody>
          <a:bodyPr>
            <a:normAutofit/>
          </a:bodyPr>
          <a:lstStyle/>
          <a:p>
            <a:pPr>
              <a:lnSpc>
                <a:spcPts val="4400"/>
              </a:lnSpc>
            </a:pPr>
            <a:r>
              <a:rPr lang="en-US" altLang="zh-CN" sz="3600">
                <a:latin typeface="Arial" panose="020B0604020202020204" pitchFamily="34" charset="0"/>
                <a:cs typeface="Arial" panose="020B0604020202020204" pitchFamily="34" charset="0"/>
              </a:rPr>
              <a:t>Upgradeable to 16GB memory for </a:t>
            </a:r>
            <a:br>
              <a:rPr lang="en-US" altLang="zh-CN" sz="3600">
                <a:latin typeface="Arial" panose="020B0604020202020204" pitchFamily="34" charset="0"/>
                <a:cs typeface="Arial" panose="020B0604020202020204" pitchFamily="34" charset="0"/>
              </a:rPr>
            </a:br>
            <a:r>
              <a:rPr lang="en-US" altLang="zh-CN" sz="3600">
                <a:latin typeface="Arial" panose="020B0604020202020204" pitchFamily="34" charset="0"/>
                <a:cs typeface="Arial" panose="020B0604020202020204" pitchFamily="34" charset="0"/>
              </a:rPr>
              <a:t>multi-tasking and multi-client access</a:t>
            </a:r>
            <a:endParaRPr lang="zh-CN" altLang="zh-TW" sz="3600">
              <a:latin typeface="Arial" panose="020B0604020202020204" pitchFamily="34" charset="0"/>
              <a:cs typeface="Arial" panose="020B0604020202020204" pitchFamily="34" charset="0"/>
            </a:endParaRPr>
          </a:p>
        </p:txBody>
      </p:sp>
      <p:sp>
        <p:nvSpPr>
          <p:cNvPr id="26" name="TextBox 10">
            <a:extLst>
              <a:ext uri="{FF2B5EF4-FFF2-40B4-BE49-F238E27FC236}">
                <a16:creationId xmlns:a16="http://schemas.microsoft.com/office/drawing/2014/main" id="{C41E8356-BF08-D049-850E-F7FF525CD84A}"/>
              </a:ext>
            </a:extLst>
          </p:cNvPr>
          <p:cNvSpPr txBox="1"/>
          <p:nvPr/>
        </p:nvSpPr>
        <p:spPr>
          <a:xfrm>
            <a:off x="8990797" y="2984619"/>
            <a:ext cx="2008664"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anose="020B0604020202020204" pitchFamily="34" charset="0"/>
              </a:rPr>
              <a:t>TS-464U-4G</a:t>
            </a:r>
          </a:p>
          <a:p>
            <a:r>
              <a:rPr lang="en-US" sz="1200" b="1">
                <a:latin typeface="Arial" panose="020B0604020202020204" pitchFamily="34" charset="0"/>
                <a:ea typeface="微軟正黑體" panose="020B0604030504040204" pitchFamily="34" charset="-120"/>
                <a:cs typeface="Arial" panose="020B0604020202020204" pitchFamily="34" charset="0"/>
              </a:rPr>
              <a:t>4 GB RAM (</a:t>
            </a:r>
            <a:r>
              <a:rPr lang="en-US" altLang="zh-TW" sz="1200" b="1">
                <a:latin typeface="Arial" panose="020B0604020202020204" pitchFamily="34" charset="0"/>
                <a:ea typeface="微軟正黑體" panose="020B0604030504040204" pitchFamily="34" charset="-120"/>
                <a:cs typeface="Arial" panose="020B0604020202020204" pitchFamily="34" charset="0"/>
              </a:rPr>
              <a:t>1 x 4 GB</a:t>
            </a:r>
            <a:r>
              <a:rPr lang="en-US" sz="1200" b="1">
                <a:latin typeface="Arial" panose="020B0604020202020204" pitchFamily="34" charset="0"/>
                <a:ea typeface="微軟正黑體" panose="020B0604030504040204" pitchFamily="34" charset="-120"/>
                <a:cs typeface="Arial" panose="020B0604020202020204" pitchFamily="34" charset="0"/>
              </a:rPr>
              <a:t>)</a:t>
            </a:r>
          </a:p>
        </p:txBody>
      </p:sp>
      <p:sp>
        <p:nvSpPr>
          <p:cNvPr id="28" name="TextBox 10">
            <a:extLst>
              <a:ext uri="{FF2B5EF4-FFF2-40B4-BE49-F238E27FC236}">
                <a16:creationId xmlns:a16="http://schemas.microsoft.com/office/drawing/2014/main" id="{08AAFBD9-4A74-3640-B2B2-7B54E61AD5FC}"/>
              </a:ext>
            </a:extLst>
          </p:cNvPr>
          <p:cNvSpPr txBox="1"/>
          <p:nvPr/>
        </p:nvSpPr>
        <p:spPr>
          <a:xfrm>
            <a:off x="9013353" y="3654520"/>
            <a:ext cx="2430116"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anose="020B0604020202020204" pitchFamily="34" charset="0"/>
              </a:rPr>
              <a:t>TS-464U-RP-</a:t>
            </a:r>
            <a:r>
              <a:rPr lang="en-US" altLang="zh-TW" sz="2000" b="1">
                <a:latin typeface="Arial" panose="020B0604020202020204" pitchFamily="34" charset="0"/>
                <a:ea typeface="微軟正黑體" panose="020B0604030504040204" pitchFamily="34" charset="-120"/>
                <a:cs typeface="Arial" panose="020B0604020202020204" pitchFamily="34" charset="0"/>
              </a:rPr>
              <a:t>4G</a:t>
            </a:r>
            <a:r>
              <a:rPr lang="en-US" sz="2000" b="1">
                <a:latin typeface="Arial" panose="020B0604020202020204" pitchFamily="34" charset="0"/>
                <a:ea typeface="微軟正黑體" panose="020B0604030504040204" pitchFamily="34" charset="-120"/>
                <a:cs typeface="Arial" panose="020B0604020202020204" pitchFamily="34" charset="0"/>
              </a:rPr>
              <a:t> </a:t>
            </a:r>
          </a:p>
          <a:p>
            <a:r>
              <a:rPr lang="en-US" sz="1200" b="1">
                <a:latin typeface="Arial" panose="020B0604020202020204" pitchFamily="34" charset="0"/>
                <a:ea typeface="微軟正黑體" panose="020B0604030504040204" pitchFamily="34" charset="-120"/>
                <a:cs typeface="Arial" panose="020B0604020202020204" pitchFamily="34" charset="0"/>
              </a:rPr>
              <a:t>4 GB RAM (1 x 4 GB)</a:t>
            </a:r>
          </a:p>
        </p:txBody>
      </p:sp>
      <p:sp>
        <p:nvSpPr>
          <p:cNvPr id="29" name="TextBox 10">
            <a:extLst>
              <a:ext uri="{FF2B5EF4-FFF2-40B4-BE49-F238E27FC236}">
                <a16:creationId xmlns:a16="http://schemas.microsoft.com/office/drawing/2014/main" id="{DDA3F9D2-8E23-1648-8EB1-BF9855FB8BD9}"/>
              </a:ext>
            </a:extLst>
          </p:cNvPr>
          <p:cNvSpPr txBox="1"/>
          <p:nvPr/>
        </p:nvSpPr>
        <p:spPr>
          <a:xfrm>
            <a:off x="8955628" y="2269155"/>
            <a:ext cx="2213720" cy="461657"/>
          </a:xfrm>
          <a:prstGeom prst="rect">
            <a:avLst/>
          </a:prstGeom>
          <a:noFill/>
        </p:spPr>
        <p:txBody>
          <a:bodyPr wrap="square" lIns="91431" tIns="45716" rIns="91431" bIns="45716" rtlCol="0">
            <a:spAutoFit/>
          </a:bodyPr>
          <a:lstStyle/>
          <a:p>
            <a:r>
              <a:rPr lang="en-US" altLang="zh-CN" sz="2400" b="1" u="sng">
                <a:latin typeface="Arial" panose="020B0604020202020204" pitchFamily="34" charset="0"/>
                <a:ea typeface="微軟正黑體" panose="020B0604030504040204" pitchFamily="34" charset="-120"/>
                <a:cs typeface="Arial" panose="020B0604020202020204" pitchFamily="34" charset="0"/>
              </a:rPr>
              <a:t>NAS </a:t>
            </a:r>
            <a:r>
              <a:rPr lang="en-US" altLang="zh-TW" sz="2400" b="1" u="sng">
                <a:latin typeface="Arial" panose="020B0604020202020204" pitchFamily="34" charset="0"/>
                <a:ea typeface="微軟正黑體" panose="020B0604030504040204" pitchFamily="34" charset="-120"/>
                <a:cs typeface="Arial" panose="020B0604020202020204" pitchFamily="34" charset="0"/>
              </a:rPr>
              <a:t>Models</a:t>
            </a:r>
            <a:endParaRPr lang="en-US" altLang="zh-CN" sz="2400" b="1" u="sng">
              <a:latin typeface="Arial" panose="020B0604020202020204" pitchFamily="34" charset="0"/>
              <a:ea typeface="微軟正黑體" panose="020B0604030504040204" pitchFamily="34" charset="-120"/>
              <a:cs typeface="Arial" panose="020B0604020202020204" pitchFamily="34" charset="0"/>
            </a:endParaRPr>
          </a:p>
        </p:txBody>
      </p:sp>
      <p:sp>
        <p:nvSpPr>
          <p:cNvPr id="23" name="TextBox 10">
            <a:extLst>
              <a:ext uri="{FF2B5EF4-FFF2-40B4-BE49-F238E27FC236}">
                <a16:creationId xmlns:a16="http://schemas.microsoft.com/office/drawing/2014/main" id="{6DB36A67-4B7B-FB49-A6D7-65FAAC8FAB87}"/>
              </a:ext>
            </a:extLst>
          </p:cNvPr>
          <p:cNvSpPr txBox="1"/>
          <p:nvPr/>
        </p:nvSpPr>
        <p:spPr>
          <a:xfrm>
            <a:off x="9013353" y="4324421"/>
            <a:ext cx="2570799" cy="584767"/>
          </a:xfrm>
          <a:prstGeom prst="rect">
            <a:avLst/>
          </a:prstGeom>
          <a:noFill/>
        </p:spPr>
        <p:txBody>
          <a:bodyPr wrap="square" lIns="91431" tIns="45716" rIns="91431" bIns="45716" rtlCol="0">
            <a:spAutoFit/>
          </a:bodyPr>
          <a:lstStyle/>
          <a:p>
            <a:r>
              <a:rPr lang="en-US" sz="2000" b="1">
                <a:latin typeface="Arial" panose="020B0604020202020204" pitchFamily="34" charset="0"/>
                <a:ea typeface="微軟正黑體" panose="020B0604030504040204" pitchFamily="34" charset="-120"/>
                <a:cs typeface="Arial" panose="020B0604020202020204" pitchFamily="34" charset="0"/>
              </a:rPr>
              <a:t>TS-1264U-RP-</a:t>
            </a:r>
            <a:r>
              <a:rPr lang="en-US" altLang="zh-TW" sz="2000" b="1">
                <a:latin typeface="Arial" panose="020B0604020202020204" pitchFamily="34" charset="0"/>
                <a:ea typeface="微軟正黑體" panose="020B0604030504040204" pitchFamily="34" charset="-120"/>
                <a:cs typeface="Arial" panose="020B0604020202020204" pitchFamily="34" charset="0"/>
              </a:rPr>
              <a:t>4G</a:t>
            </a:r>
            <a:r>
              <a:rPr lang="en-US" sz="2000" b="1">
                <a:latin typeface="Arial" panose="020B0604020202020204" pitchFamily="34" charset="0"/>
                <a:ea typeface="微軟正黑體" panose="020B0604030504040204" pitchFamily="34" charset="-120"/>
                <a:cs typeface="Arial" panose="020B0604020202020204" pitchFamily="34" charset="0"/>
              </a:rPr>
              <a:t> </a:t>
            </a:r>
          </a:p>
          <a:p>
            <a:r>
              <a:rPr lang="en-US" sz="1200" b="1">
                <a:latin typeface="Arial" panose="020B0604020202020204" pitchFamily="34" charset="0"/>
                <a:ea typeface="微軟正黑體" panose="020B0604030504040204" pitchFamily="34" charset="-120"/>
                <a:cs typeface="Arial" panose="020B0604020202020204" pitchFamily="34" charset="0"/>
              </a:rPr>
              <a:t>4 GB RAM (1 x 4 GB)</a:t>
            </a:r>
          </a:p>
        </p:txBody>
      </p:sp>
    </p:spTree>
    <p:extLst>
      <p:ext uri="{BB962C8B-B14F-4D97-AF65-F5344CB8AC3E}">
        <p14:creationId xmlns:p14="http://schemas.microsoft.com/office/powerpoint/2010/main" val="1666378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normAutofit/>
          </a:bodyPr>
          <a:lstStyle/>
          <a:p>
            <a:r>
              <a:rPr lang="en-US" altLang="zh-TW" sz="3600">
                <a:latin typeface="Arial" panose="020B0604020202020204" pitchFamily="34" charset="0"/>
                <a:cs typeface="Arial" panose="020B0604020202020204" pitchFamily="34" charset="0"/>
              </a:rPr>
              <a:t>Easy to install HDDs and SSDs in few steps</a:t>
            </a:r>
            <a:endParaRPr lang="zh-TW" altLang="en-US" sz="3600">
              <a:latin typeface="Arial" panose="020B0604020202020204" pitchFamily="34" charset="0"/>
              <a:cs typeface="Arial" panose="020B0604020202020204" pitchFamily="34" charset="0"/>
            </a:endParaRPr>
          </a:p>
        </p:txBody>
      </p:sp>
      <p:sp>
        <p:nvSpPr>
          <p:cNvPr id="31" name="矩形: 圓角 8">
            <a:extLst>
              <a:ext uri="{FF2B5EF4-FFF2-40B4-BE49-F238E27FC236}">
                <a16:creationId xmlns:a16="http://schemas.microsoft.com/office/drawing/2014/main" id="{8D685F46-F322-4374-9E07-B5F05502651A}"/>
              </a:ext>
            </a:extLst>
          </p:cNvPr>
          <p:cNvSpPr/>
          <p:nvPr/>
        </p:nvSpPr>
        <p:spPr>
          <a:xfrm>
            <a:off x="3354724" y="2100345"/>
            <a:ext cx="5070161" cy="39497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36" name="矩形 35">
            <a:extLst>
              <a:ext uri="{FF2B5EF4-FFF2-40B4-BE49-F238E27FC236}">
                <a16:creationId xmlns:a16="http://schemas.microsoft.com/office/drawing/2014/main" id="{629B94C0-D0CE-4754-AA05-F87F5F852BAB}"/>
              </a:ext>
            </a:extLst>
          </p:cNvPr>
          <p:cNvSpPr/>
          <p:nvPr/>
        </p:nvSpPr>
        <p:spPr>
          <a:xfrm>
            <a:off x="3354724" y="2952074"/>
            <a:ext cx="5070160"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圓角 8">
            <a:extLst>
              <a:ext uri="{FF2B5EF4-FFF2-40B4-BE49-F238E27FC236}">
                <a16:creationId xmlns:a16="http://schemas.microsoft.com/office/drawing/2014/main" id="{DB85EACF-9BB9-4702-A754-1FE5DA10F37C}"/>
              </a:ext>
            </a:extLst>
          </p:cNvPr>
          <p:cNvSpPr/>
          <p:nvPr/>
        </p:nvSpPr>
        <p:spPr>
          <a:xfrm>
            <a:off x="201094" y="2100345"/>
            <a:ext cx="2928261" cy="39497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48" name="矩形: 圓角化同側角落 47">
            <a:extLst>
              <a:ext uri="{FF2B5EF4-FFF2-40B4-BE49-F238E27FC236}">
                <a16:creationId xmlns:a16="http://schemas.microsoft.com/office/drawing/2014/main" id="{D8397068-6591-43E8-A0DC-E883FC3661B2}"/>
              </a:ext>
            </a:extLst>
          </p:cNvPr>
          <p:cNvSpPr/>
          <p:nvPr/>
        </p:nvSpPr>
        <p:spPr>
          <a:xfrm rot="10800000">
            <a:off x="879891" y="2089896"/>
            <a:ext cx="170347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5" name="群組 54">
            <a:extLst>
              <a:ext uri="{FF2B5EF4-FFF2-40B4-BE49-F238E27FC236}">
                <a16:creationId xmlns:a16="http://schemas.microsoft.com/office/drawing/2014/main" id="{37354E97-6134-46C2-9729-3A5C805527C5}"/>
              </a:ext>
            </a:extLst>
          </p:cNvPr>
          <p:cNvGrpSpPr/>
          <p:nvPr/>
        </p:nvGrpSpPr>
        <p:grpSpPr>
          <a:xfrm>
            <a:off x="879890" y="2113163"/>
            <a:ext cx="2064645" cy="523220"/>
            <a:chOff x="3497178" y="2518711"/>
            <a:chExt cx="2064645" cy="523220"/>
          </a:xfrm>
        </p:grpSpPr>
        <p:sp>
          <p:nvSpPr>
            <p:cNvPr id="56" name="文字方塊 55">
              <a:extLst>
                <a:ext uri="{FF2B5EF4-FFF2-40B4-BE49-F238E27FC236}">
                  <a16:creationId xmlns:a16="http://schemas.microsoft.com/office/drawing/2014/main" id="{86447102-8EA6-4E06-9860-A94802A2F09D}"/>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Arial" panose="020B0604020202020204" pitchFamily="34" charset="0"/>
                  <a:cs typeface="Arial" panose="020B0604020202020204" pitchFamily="34" charset="0"/>
                </a:rPr>
                <a:t>STEP</a:t>
              </a:r>
              <a:r>
                <a:rPr lang="zh-TW" altLang="en-US" sz="2800" b="1">
                  <a:solidFill>
                    <a:schemeClr val="bg1">
                      <a:lumMod val="65000"/>
                    </a:schemeClr>
                  </a:solidFill>
                  <a:latin typeface="Arial" panose="020B0604020202020204" pitchFamily="34" charset="0"/>
                  <a:cs typeface="Arial" panose="020B0604020202020204" pitchFamily="34" charset="0"/>
                </a:rPr>
                <a:t>   </a:t>
              </a:r>
              <a:r>
                <a:rPr lang="en-US" altLang="zh-TW" sz="2800" b="1">
                  <a:solidFill>
                    <a:srgbClr val="00B0F0"/>
                  </a:solidFill>
                  <a:latin typeface="Arial" panose="020B0604020202020204" pitchFamily="34" charset="0"/>
                  <a:cs typeface="Arial" panose="020B0604020202020204" pitchFamily="34" charset="0"/>
                </a:rPr>
                <a:t>01</a:t>
              </a:r>
              <a:endParaRPr lang="zh-TW" altLang="en-US" sz="2800" b="1">
                <a:solidFill>
                  <a:srgbClr val="00B0F0"/>
                </a:solidFill>
                <a:latin typeface="Arial" panose="020B0604020202020204" pitchFamily="34" charset="0"/>
                <a:cs typeface="Arial" panose="020B0604020202020204" pitchFamily="34" charset="0"/>
              </a:endParaRPr>
            </a:p>
          </p:txBody>
        </p:sp>
        <p:cxnSp>
          <p:nvCxnSpPr>
            <p:cNvPr id="58" name="直線接點 57">
              <a:extLst>
                <a:ext uri="{FF2B5EF4-FFF2-40B4-BE49-F238E27FC236}">
                  <a16:creationId xmlns:a16="http://schemas.microsoft.com/office/drawing/2014/main" id="{91E939DA-69D7-46EF-9921-713C8DB3BA7D}"/>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61" name="矩形: 圓角化同側角落 60">
            <a:extLst>
              <a:ext uri="{FF2B5EF4-FFF2-40B4-BE49-F238E27FC236}">
                <a16:creationId xmlns:a16="http://schemas.microsoft.com/office/drawing/2014/main" id="{53A628FD-1EB2-4442-89C5-6E58FC49B696}"/>
              </a:ext>
            </a:extLst>
          </p:cNvPr>
          <p:cNvSpPr/>
          <p:nvPr/>
        </p:nvSpPr>
        <p:spPr>
          <a:xfrm rot="10800000">
            <a:off x="4197994" y="2089896"/>
            <a:ext cx="3479590"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2" name="群組 61">
            <a:extLst>
              <a:ext uri="{FF2B5EF4-FFF2-40B4-BE49-F238E27FC236}">
                <a16:creationId xmlns:a16="http://schemas.microsoft.com/office/drawing/2014/main" id="{83DF907B-AE1D-4432-9143-78435133F258}"/>
              </a:ext>
            </a:extLst>
          </p:cNvPr>
          <p:cNvGrpSpPr/>
          <p:nvPr/>
        </p:nvGrpSpPr>
        <p:grpSpPr>
          <a:xfrm>
            <a:off x="5000491" y="2113163"/>
            <a:ext cx="2064645" cy="523220"/>
            <a:chOff x="3497178" y="2518711"/>
            <a:chExt cx="2064645" cy="523220"/>
          </a:xfrm>
        </p:grpSpPr>
        <p:sp>
          <p:nvSpPr>
            <p:cNvPr id="63" name="文字方塊 62">
              <a:extLst>
                <a:ext uri="{FF2B5EF4-FFF2-40B4-BE49-F238E27FC236}">
                  <a16:creationId xmlns:a16="http://schemas.microsoft.com/office/drawing/2014/main" id="{CDA5C5DF-ED95-47EE-8CD2-07F66FEFE3EB}"/>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Arial" panose="020B0604020202020204" pitchFamily="34" charset="0"/>
                  <a:cs typeface="Arial" panose="020B0604020202020204" pitchFamily="34" charset="0"/>
                </a:rPr>
                <a:t>STEP</a:t>
              </a:r>
              <a:r>
                <a:rPr lang="zh-TW" altLang="en-US" sz="2800" b="1">
                  <a:solidFill>
                    <a:schemeClr val="bg1">
                      <a:lumMod val="65000"/>
                    </a:schemeClr>
                  </a:solidFill>
                  <a:latin typeface="Arial" panose="020B0604020202020204" pitchFamily="34" charset="0"/>
                  <a:cs typeface="Arial" panose="020B0604020202020204" pitchFamily="34" charset="0"/>
                </a:rPr>
                <a:t>   </a:t>
              </a:r>
              <a:r>
                <a:rPr lang="en-US" altLang="zh-TW" sz="2800" b="1">
                  <a:solidFill>
                    <a:srgbClr val="00B0F0"/>
                  </a:solidFill>
                  <a:latin typeface="Arial" panose="020B0604020202020204" pitchFamily="34" charset="0"/>
                  <a:cs typeface="Arial" panose="020B0604020202020204" pitchFamily="34" charset="0"/>
                </a:rPr>
                <a:t>02</a:t>
              </a:r>
              <a:endParaRPr lang="zh-TW" altLang="en-US" sz="2800" b="1">
                <a:solidFill>
                  <a:srgbClr val="00B0F0"/>
                </a:solidFill>
                <a:latin typeface="Arial" panose="020B0604020202020204" pitchFamily="34" charset="0"/>
                <a:cs typeface="Arial" panose="020B0604020202020204" pitchFamily="34" charset="0"/>
              </a:endParaRPr>
            </a:p>
          </p:txBody>
        </p:sp>
        <p:cxnSp>
          <p:nvCxnSpPr>
            <p:cNvPr id="64" name="直線接點 63">
              <a:extLst>
                <a:ext uri="{FF2B5EF4-FFF2-40B4-BE49-F238E27FC236}">
                  <a16:creationId xmlns:a16="http://schemas.microsoft.com/office/drawing/2014/main" id="{204D9E8E-E7AA-4A3B-9D14-64C25787826E}"/>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70" name="矩形 69">
            <a:extLst>
              <a:ext uri="{FF2B5EF4-FFF2-40B4-BE49-F238E27FC236}">
                <a16:creationId xmlns:a16="http://schemas.microsoft.com/office/drawing/2014/main" id="{09A09FE9-E735-450C-83C5-25AA7B6A0B76}"/>
              </a:ext>
            </a:extLst>
          </p:cNvPr>
          <p:cNvSpPr/>
          <p:nvPr/>
        </p:nvSpPr>
        <p:spPr>
          <a:xfrm>
            <a:off x="201092" y="2935721"/>
            <a:ext cx="2928261"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圓角 8">
            <a:extLst>
              <a:ext uri="{FF2B5EF4-FFF2-40B4-BE49-F238E27FC236}">
                <a16:creationId xmlns:a16="http://schemas.microsoft.com/office/drawing/2014/main" id="{38806D1F-5DF8-4A28-A84F-DA69CA5826F7}"/>
              </a:ext>
            </a:extLst>
          </p:cNvPr>
          <p:cNvSpPr/>
          <p:nvPr/>
        </p:nvSpPr>
        <p:spPr>
          <a:xfrm>
            <a:off x="8650255" y="2100344"/>
            <a:ext cx="3204094" cy="3949748"/>
          </a:xfrm>
          <a:prstGeom prst="roundRect">
            <a:avLst>
              <a:gd name="adj" fmla="val 3442"/>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sp>
        <p:nvSpPr>
          <p:cNvPr id="72" name="矩形: 圓角化同側角落 71">
            <a:extLst>
              <a:ext uri="{FF2B5EF4-FFF2-40B4-BE49-F238E27FC236}">
                <a16:creationId xmlns:a16="http://schemas.microsoft.com/office/drawing/2014/main" id="{638E8352-390A-48BB-8175-2A0F13F3F579}"/>
              </a:ext>
            </a:extLst>
          </p:cNvPr>
          <p:cNvSpPr/>
          <p:nvPr/>
        </p:nvSpPr>
        <p:spPr>
          <a:xfrm rot="10800000">
            <a:off x="9493525" y="2089895"/>
            <a:ext cx="1703477" cy="5697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3" name="群組 72">
            <a:extLst>
              <a:ext uri="{FF2B5EF4-FFF2-40B4-BE49-F238E27FC236}">
                <a16:creationId xmlns:a16="http://schemas.microsoft.com/office/drawing/2014/main" id="{3E7E2542-DE7E-4AF3-93A6-98F44E5C1EBF}"/>
              </a:ext>
            </a:extLst>
          </p:cNvPr>
          <p:cNvGrpSpPr/>
          <p:nvPr/>
        </p:nvGrpSpPr>
        <p:grpSpPr>
          <a:xfrm>
            <a:off x="9493524" y="2113162"/>
            <a:ext cx="2064645" cy="523220"/>
            <a:chOff x="3497178" y="2518711"/>
            <a:chExt cx="2064645" cy="523220"/>
          </a:xfrm>
        </p:grpSpPr>
        <p:sp>
          <p:nvSpPr>
            <p:cNvPr id="74" name="文字方塊 73">
              <a:extLst>
                <a:ext uri="{FF2B5EF4-FFF2-40B4-BE49-F238E27FC236}">
                  <a16:creationId xmlns:a16="http://schemas.microsoft.com/office/drawing/2014/main" id="{7B8303E6-5E0F-44F9-9DF0-81468E2862CF}"/>
                </a:ext>
              </a:extLst>
            </p:cNvPr>
            <p:cNvSpPr txBox="1"/>
            <p:nvPr/>
          </p:nvSpPr>
          <p:spPr>
            <a:xfrm>
              <a:off x="3497178" y="2518711"/>
              <a:ext cx="2064645" cy="523220"/>
            </a:xfrm>
            <a:prstGeom prst="rect">
              <a:avLst/>
            </a:prstGeom>
            <a:noFill/>
          </p:spPr>
          <p:txBody>
            <a:bodyPr wrap="square" rtlCol="0">
              <a:spAutoFit/>
            </a:bodyPr>
            <a:lstStyle/>
            <a:p>
              <a:r>
                <a:rPr lang="en-US" altLang="zh-TW" sz="2500" b="1">
                  <a:latin typeface="Arial" panose="020B0604020202020204" pitchFamily="34" charset="0"/>
                  <a:cs typeface="Arial" panose="020B0604020202020204" pitchFamily="34" charset="0"/>
                </a:rPr>
                <a:t>STEP</a:t>
              </a:r>
              <a:r>
                <a:rPr lang="zh-TW" altLang="en-US" sz="2800" b="1">
                  <a:solidFill>
                    <a:schemeClr val="bg1">
                      <a:lumMod val="65000"/>
                    </a:schemeClr>
                  </a:solidFill>
                  <a:latin typeface="Arial" panose="020B0604020202020204" pitchFamily="34" charset="0"/>
                  <a:cs typeface="Arial" panose="020B0604020202020204" pitchFamily="34" charset="0"/>
                </a:rPr>
                <a:t>   </a:t>
              </a:r>
              <a:r>
                <a:rPr lang="en-US" altLang="zh-TW" sz="2800" b="1">
                  <a:solidFill>
                    <a:srgbClr val="00B0F0"/>
                  </a:solidFill>
                  <a:latin typeface="Arial" panose="020B0604020202020204" pitchFamily="34" charset="0"/>
                  <a:cs typeface="Arial" panose="020B0604020202020204" pitchFamily="34" charset="0"/>
                </a:rPr>
                <a:t>03</a:t>
              </a:r>
              <a:endParaRPr lang="zh-TW" altLang="en-US" sz="2800" b="1">
                <a:solidFill>
                  <a:srgbClr val="00B0F0"/>
                </a:solidFill>
                <a:latin typeface="Arial" panose="020B0604020202020204" pitchFamily="34" charset="0"/>
                <a:cs typeface="Arial" panose="020B0604020202020204" pitchFamily="34" charset="0"/>
              </a:endParaRPr>
            </a:p>
          </p:txBody>
        </p:sp>
        <p:cxnSp>
          <p:nvCxnSpPr>
            <p:cNvPr id="75" name="直線接點 74">
              <a:extLst>
                <a:ext uri="{FF2B5EF4-FFF2-40B4-BE49-F238E27FC236}">
                  <a16:creationId xmlns:a16="http://schemas.microsoft.com/office/drawing/2014/main" id="{3866D62C-9EFD-4046-A8E9-47B740BE3DFC}"/>
                </a:ext>
              </a:extLst>
            </p:cNvPr>
            <p:cNvCxnSpPr>
              <a:cxnSpLocks/>
            </p:cNvCxnSpPr>
            <p:nvPr/>
          </p:nvCxnSpPr>
          <p:spPr>
            <a:xfrm>
              <a:off x="4542699" y="2635585"/>
              <a:ext cx="0" cy="335864"/>
            </a:xfrm>
            <a:prstGeom prst="line">
              <a:avLst/>
            </a:prstGeom>
          </p:spPr>
          <p:style>
            <a:lnRef idx="1">
              <a:schemeClr val="dk1"/>
            </a:lnRef>
            <a:fillRef idx="0">
              <a:schemeClr val="dk1"/>
            </a:fillRef>
            <a:effectRef idx="0">
              <a:schemeClr val="dk1"/>
            </a:effectRef>
            <a:fontRef idx="minor">
              <a:schemeClr val="tx1"/>
            </a:fontRef>
          </p:style>
        </p:cxnSp>
      </p:grpSp>
      <p:sp>
        <p:nvSpPr>
          <p:cNvPr id="76" name="矩形 75">
            <a:extLst>
              <a:ext uri="{FF2B5EF4-FFF2-40B4-BE49-F238E27FC236}">
                <a16:creationId xmlns:a16="http://schemas.microsoft.com/office/drawing/2014/main" id="{3A313C6A-4F25-4937-9EAD-8656765D1AA3}"/>
              </a:ext>
            </a:extLst>
          </p:cNvPr>
          <p:cNvSpPr/>
          <p:nvPr/>
        </p:nvSpPr>
        <p:spPr>
          <a:xfrm>
            <a:off x="8650253" y="2935720"/>
            <a:ext cx="3204093"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7" name="圖片 76">
            <a:extLst>
              <a:ext uri="{FF2B5EF4-FFF2-40B4-BE49-F238E27FC236}">
                <a16:creationId xmlns:a16="http://schemas.microsoft.com/office/drawing/2014/main" id="{FF726BD5-6C80-41DD-98DA-9E577BE79CD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326846" y="3522378"/>
            <a:ext cx="2701738" cy="1784923"/>
          </a:xfrm>
          <a:prstGeom prst="rect">
            <a:avLst/>
          </a:prstGeom>
          <a:ln w="9525">
            <a:solidFill>
              <a:schemeClr val="tx1"/>
            </a:solidFill>
          </a:ln>
        </p:spPr>
      </p:pic>
      <p:pic>
        <p:nvPicPr>
          <p:cNvPr id="78" name="圖片 77">
            <a:extLst>
              <a:ext uri="{FF2B5EF4-FFF2-40B4-BE49-F238E27FC236}">
                <a16:creationId xmlns:a16="http://schemas.microsoft.com/office/drawing/2014/main" id="{1697D4D0-FA97-4D04-8622-15195DB97D4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752508" y="3155136"/>
            <a:ext cx="1970838" cy="1302048"/>
          </a:xfrm>
          <a:prstGeom prst="rect">
            <a:avLst/>
          </a:prstGeom>
          <a:ln w="9525">
            <a:solidFill>
              <a:schemeClr val="tx1"/>
            </a:solidFill>
          </a:ln>
        </p:spPr>
      </p:pic>
      <p:sp>
        <p:nvSpPr>
          <p:cNvPr id="79" name="圖形 7">
            <a:extLst>
              <a:ext uri="{FF2B5EF4-FFF2-40B4-BE49-F238E27FC236}">
                <a16:creationId xmlns:a16="http://schemas.microsoft.com/office/drawing/2014/main" id="{A64A787F-961C-4183-8644-C3D05C1D64AD}"/>
              </a:ext>
            </a:extLst>
          </p:cNvPr>
          <p:cNvSpPr/>
          <p:nvPr/>
        </p:nvSpPr>
        <p:spPr>
          <a:xfrm>
            <a:off x="535813" y="4971740"/>
            <a:ext cx="350451" cy="243198"/>
          </a:xfrm>
          <a:custGeom>
            <a:avLst/>
            <a:gdLst>
              <a:gd name="connsiteX0" fmla="*/ 376220 w 572023"/>
              <a:gd name="connsiteY0" fmla="*/ 0 h 396959"/>
              <a:gd name="connsiteX1" fmla="*/ 100578 w 572023"/>
              <a:gd name="connsiteY1" fmla="*/ 227694 h 396959"/>
              <a:gd name="connsiteX2" fmla="*/ 0 w 572023"/>
              <a:gd name="connsiteY2" fmla="*/ 206062 h 396959"/>
              <a:gd name="connsiteX3" fmla="*/ 9812 w 572023"/>
              <a:gd name="connsiteY3" fmla="*/ 301511 h 396959"/>
              <a:gd name="connsiteX4" fmla="*/ 19402 w 572023"/>
              <a:gd name="connsiteY4" fmla="*/ 396960 h 396959"/>
              <a:gd name="connsiteX5" fmla="*/ 208069 w 572023"/>
              <a:gd name="connsiteY5" fmla="*/ 344552 h 396959"/>
              <a:gd name="connsiteX6" fmla="*/ 396737 w 572023"/>
              <a:gd name="connsiteY6" fmla="*/ 291921 h 396959"/>
              <a:gd name="connsiteX7" fmla="*/ 296382 w 572023"/>
              <a:gd name="connsiteY7" fmla="*/ 270289 h 396959"/>
              <a:gd name="connsiteX8" fmla="*/ 572024 w 572023"/>
              <a:gd name="connsiteY8" fmla="*/ 42372 h 396959"/>
              <a:gd name="connsiteX9" fmla="*/ 376220 w 572023"/>
              <a:gd name="connsiteY9" fmla="*/ 0 h 3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23" h="396959">
                <a:moveTo>
                  <a:pt x="376220" y="0"/>
                </a:moveTo>
                <a:lnTo>
                  <a:pt x="100578" y="227694"/>
                </a:lnTo>
                <a:lnTo>
                  <a:pt x="0" y="206062"/>
                </a:lnTo>
                <a:lnTo>
                  <a:pt x="9812" y="301511"/>
                </a:lnTo>
                <a:lnTo>
                  <a:pt x="19402" y="396960"/>
                </a:lnTo>
                <a:lnTo>
                  <a:pt x="208069" y="344552"/>
                </a:lnTo>
                <a:lnTo>
                  <a:pt x="396737" y="291921"/>
                </a:lnTo>
                <a:lnTo>
                  <a:pt x="296382" y="270289"/>
                </a:lnTo>
                <a:lnTo>
                  <a:pt x="572024" y="42372"/>
                </a:lnTo>
                <a:lnTo>
                  <a:pt x="376220" y="0"/>
                </a:lnTo>
                <a:close/>
              </a:path>
            </a:pathLst>
          </a:custGeom>
          <a:solidFill>
            <a:srgbClr val="1E98E8"/>
          </a:solidFill>
          <a:ln w="16669" cap="flat">
            <a:solidFill>
              <a:srgbClr val="FFFFFF"/>
            </a:solidFill>
            <a:prstDash val="solid"/>
            <a:miter/>
          </a:ln>
        </p:spPr>
        <p:txBody>
          <a:bodyPr rtlCol="0" anchor="ctr"/>
          <a:lstStyle/>
          <a:p>
            <a:endParaRPr lang="zh-TW" altLang="en-US"/>
          </a:p>
        </p:txBody>
      </p:sp>
      <p:grpSp>
        <p:nvGrpSpPr>
          <p:cNvPr id="80" name="群組 79">
            <a:extLst>
              <a:ext uri="{FF2B5EF4-FFF2-40B4-BE49-F238E27FC236}">
                <a16:creationId xmlns:a16="http://schemas.microsoft.com/office/drawing/2014/main" id="{6ED23B49-504D-4970-B05F-98509DFB4FAF}"/>
              </a:ext>
            </a:extLst>
          </p:cNvPr>
          <p:cNvGrpSpPr/>
          <p:nvPr/>
        </p:nvGrpSpPr>
        <p:grpSpPr>
          <a:xfrm>
            <a:off x="9737927" y="4373059"/>
            <a:ext cx="1996692" cy="1303834"/>
            <a:chOff x="9737927" y="4373059"/>
            <a:chExt cx="1996692" cy="1303834"/>
          </a:xfrm>
        </p:grpSpPr>
        <p:sp>
          <p:nvSpPr>
            <p:cNvPr id="81" name="矩形 80">
              <a:extLst>
                <a:ext uri="{FF2B5EF4-FFF2-40B4-BE49-F238E27FC236}">
                  <a16:creationId xmlns:a16="http://schemas.microsoft.com/office/drawing/2014/main" id="{62472313-65A9-4EB1-AE32-DC000B2A970E}"/>
                </a:ext>
              </a:extLst>
            </p:cNvPr>
            <p:cNvSpPr/>
            <p:nvPr/>
          </p:nvSpPr>
          <p:spPr>
            <a:xfrm>
              <a:off x="9737927" y="4373059"/>
              <a:ext cx="1996692" cy="130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2" name="圖片 81">
              <a:extLst>
                <a:ext uri="{FF2B5EF4-FFF2-40B4-BE49-F238E27FC236}">
                  <a16:creationId xmlns:a16="http://schemas.microsoft.com/office/drawing/2014/main" id="{0F54954C-EF90-4C38-B10B-02B6219A016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50854" y="4374845"/>
              <a:ext cx="1970838" cy="1302048"/>
            </a:xfrm>
            <a:prstGeom prst="rect">
              <a:avLst/>
            </a:prstGeom>
            <a:ln w="9525">
              <a:solidFill>
                <a:schemeClr val="tx1"/>
              </a:solidFill>
            </a:ln>
          </p:spPr>
        </p:pic>
      </p:grpSp>
      <p:sp>
        <p:nvSpPr>
          <p:cNvPr id="83" name="圖形 7">
            <a:extLst>
              <a:ext uri="{FF2B5EF4-FFF2-40B4-BE49-F238E27FC236}">
                <a16:creationId xmlns:a16="http://schemas.microsoft.com/office/drawing/2014/main" id="{8C7EE2FE-A3C6-45DC-B45D-FC2434C1694B}"/>
              </a:ext>
            </a:extLst>
          </p:cNvPr>
          <p:cNvSpPr/>
          <p:nvPr/>
        </p:nvSpPr>
        <p:spPr>
          <a:xfrm rot="10800000">
            <a:off x="8864962" y="4267057"/>
            <a:ext cx="350451" cy="243198"/>
          </a:xfrm>
          <a:custGeom>
            <a:avLst/>
            <a:gdLst>
              <a:gd name="connsiteX0" fmla="*/ 376220 w 572023"/>
              <a:gd name="connsiteY0" fmla="*/ 0 h 396959"/>
              <a:gd name="connsiteX1" fmla="*/ 100578 w 572023"/>
              <a:gd name="connsiteY1" fmla="*/ 227694 h 396959"/>
              <a:gd name="connsiteX2" fmla="*/ 0 w 572023"/>
              <a:gd name="connsiteY2" fmla="*/ 206062 h 396959"/>
              <a:gd name="connsiteX3" fmla="*/ 9812 w 572023"/>
              <a:gd name="connsiteY3" fmla="*/ 301511 h 396959"/>
              <a:gd name="connsiteX4" fmla="*/ 19402 w 572023"/>
              <a:gd name="connsiteY4" fmla="*/ 396960 h 396959"/>
              <a:gd name="connsiteX5" fmla="*/ 208069 w 572023"/>
              <a:gd name="connsiteY5" fmla="*/ 344552 h 396959"/>
              <a:gd name="connsiteX6" fmla="*/ 396737 w 572023"/>
              <a:gd name="connsiteY6" fmla="*/ 291921 h 396959"/>
              <a:gd name="connsiteX7" fmla="*/ 296382 w 572023"/>
              <a:gd name="connsiteY7" fmla="*/ 270289 h 396959"/>
              <a:gd name="connsiteX8" fmla="*/ 572024 w 572023"/>
              <a:gd name="connsiteY8" fmla="*/ 42372 h 396959"/>
              <a:gd name="connsiteX9" fmla="*/ 376220 w 572023"/>
              <a:gd name="connsiteY9" fmla="*/ 0 h 3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23" h="396959">
                <a:moveTo>
                  <a:pt x="376220" y="0"/>
                </a:moveTo>
                <a:lnTo>
                  <a:pt x="100578" y="227694"/>
                </a:lnTo>
                <a:lnTo>
                  <a:pt x="0" y="206062"/>
                </a:lnTo>
                <a:lnTo>
                  <a:pt x="9812" y="301511"/>
                </a:lnTo>
                <a:lnTo>
                  <a:pt x="19402" y="396960"/>
                </a:lnTo>
                <a:lnTo>
                  <a:pt x="208069" y="344552"/>
                </a:lnTo>
                <a:lnTo>
                  <a:pt x="396737" y="291921"/>
                </a:lnTo>
                <a:lnTo>
                  <a:pt x="296382" y="270289"/>
                </a:lnTo>
                <a:lnTo>
                  <a:pt x="572024" y="42372"/>
                </a:lnTo>
                <a:lnTo>
                  <a:pt x="376220" y="0"/>
                </a:lnTo>
                <a:close/>
              </a:path>
            </a:pathLst>
          </a:custGeom>
          <a:solidFill>
            <a:srgbClr val="1E98E8"/>
          </a:solidFill>
          <a:ln w="16669" cap="flat">
            <a:solidFill>
              <a:srgbClr val="FFFFFF"/>
            </a:solidFill>
            <a:prstDash val="solid"/>
            <a:miter/>
          </a:ln>
        </p:spPr>
        <p:txBody>
          <a:bodyPr rtlCol="0" anchor="ctr"/>
          <a:lstStyle/>
          <a:p>
            <a:endParaRPr lang="zh-TW" altLang="en-US"/>
          </a:p>
        </p:txBody>
      </p:sp>
      <p:sp>
        <p:nvSpPr>
          <p:cNvPr id="84" name="圖形 7">
            <a:extLst>
              <a:ext uri="{FF2B5EF4-FFF2-40B4-BE49-F238E27FC236}">
                <a16:creationId xmlns:a16="http://schemas.microsoft.com/office/drawing/2014/main" id="{E206999B-CC65-418A-88A4-A21D5417612C}"/>
              </a:ext>
            </a:extLst>
          </p:cNvPr>
          <p:cNvSpPr/>
          <p:nvPr/>
        </p:nvSpPr>
        <p:spPr>
          <a:xfrm rot="10800000">
            <a:off x="9838017" y="5500248"/>
            <a:ext cx="350451" cy="243198"/>
          </a:xfrm>
          <a:custGeom>
            <a:avLst/>
            <a:gdLst>
              <a:gd name="connsiteX0" fmla="*/ 376220 w 572023"/>
              <a:gd name="connsiteY0" fmla="*/ 0 h 396959"/>
              <a:gd name="connsiteX1" fmla="*/ 100578 w 572023"/>
              <a:gd name="connsiteY1" fmla="*/ 227694 h 396959"/>
              <a:gd name="connsiteX2" fmla="*/ 0 w 572023"/>
              <a:gd name="connsiteY2" fmla="*/ 206062 h 396959"/>
              <a:gd name="connsiteX3" fmla="*/ 9812 w 572023"/>
              <a:gd name="connsiteY3" fmla="*/ 301511 h 396959"/>
              <a:gd name="connsiteX4" fmla="*/ 19402 w 572023"/>
              <a:gd name="connsiteY4" fmla="*/ 396960 h 396959"/>
              <a:gd name="connsiteX5" fmla="*/ 208069 w 572023"/>
              <a:gd name="connsiteY5" fmla="*/ 344552 h 396959"/>
              <a:gd name="connsiteX6" fmla="*/ 396737 w 572023"/>
              <a:gd name="connsiteY6" fmla="*/ 291921 h 396959"/>
              <a:gd name="connsiteX7" fmla="*/ 296382 w 572023"/>
              <a:gd name="connsiteY7" fmla="*/ 270289 h 396959"/>
              <a:gd name="connsiteX8" fmla="*/ 572024 w 572023"/>
              <a:gd name="connsiteY8" fmla="*/ 42372 h 396959"/>
              <a:gd name="connsiteX9" fmla="*/ 376220 w 572023"/>
              <a:gd name="connsiteY9" fmla="*/ 0 h 39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23" h="396959">
                <a:moveTo>
                  <a:pt x="376220" y="0"/>
                </a:moveTo>
                <a:lnTo>
                  <a:pt x="100578" y="227694"/>
                </a:lnTo>
                <a:lnTo>
                  <a:pt x="0" y="206062"/>
                </a:lnTo>
                <a:lnTo>
                  <a:pt x="9812" y="301511"/>
                </a:lnTo>
                <a:lnTo>
                  <a:pt x="19402" y="396960"/>
                </a:lnTo>
                <a:lnTo>
                  <a:pt x="208069" y="344552"/>
                </a:lnTo>
                <a:lnTo>
                  <a:pt x="396737" y="291921"/>
                </a:lnTo>
                <a:lnTo>
                  <a:pt x="296382" y="270289"/>
                </a:lnTo>
                <a:lnTo>
                  <a:pt x="572024" y="42372"/>
                </a:lnTo>
                <a:lnTo>
                  <a:pt x="376220" y="0"/>
                </a:lnTo>
                <a:close/>
              </a:path>
            </a:pathLst>
          </a:custGeom>
          <a:solidFill>
            <a:srgbClr val="1E98E8"/>
          </a:solidFill>
          <a:ln w="16669" cap="flat">
            <a:solidFill>
              <a:srgbClr val="FFFFFF"/>
            </a:solidFill>
            <a:prstDash val="solid"/>
            <a:miter/>
          </a:ln>
        </p:spPr>
        <p:txBody>
          <a:bodyPr rtlCol="0" anchor="ctr"/>
          <a:lstStyle/>
          <a:p>
            <a:endParaRPr lang="zh-TW" altLang="en-US"/>
          </a:p>
        </p:txBody>
      </p:sp>
      <p:sp>
        <p:nvSpPr>
          <p:cNvPr id="37" name="矩形 36">
            <a:extLst>
              <a:ext uri="{FF2B5EF4-FFF2-40B4-BE49-F238E27FC236}">
                <a16:creationId xmlns:a16="http://schemas.microsoft.com/office/drawing/2014/main" id="{AAE7737A-7350-4B39-A0BC-04FDC0E6D0BC}"/>
              </a:ext>
            </a:extLst>
          </p:cNvPr>
          <p:cNvSpPr/>
          <p:nvPr/>
        </p:nvSpPr>
        <p:spPr>
          <a:xfrm>
            <a:off x="6157686" y="3151219"/>
            <a:ext cx="1653377"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微軟正黑體" panose="020B0604030504040204" pitchFamily="34" charset="-120"/>
                <a:ea typeface="微軟正黑體" panose="020B0604030504040204" pitchFamily="34" charset="-120"/>
              </a:rPr>
              <a:t>2.5-inch HDD / SSD</a:t>
            </a:r>
            <a:endParaRPr lang="zh-TW" altLang="en-US" sz="1200" b="1">
              <a:latin typeface="微軟正黑體" panose="020B0604030504040204" pitchFamily="34" charset="-120"/>
              <a:ea typeface="微軟正黑體" panose="020B0604030504040204" pitchFamily="34" charset="-120"/>
            </a:endParaRPr>
          </a:p>
        </p:txBody>
      </p:sp>
      <p:sp>
        <p:nvSpPr>
          <p:cNvPr id="38" name="矩形 37">
            <a:extLst>
              <a:ext uri="{FF2B5EF4-FFF2-40B4-BE49-F238E27FC236}">
                <a16:creationId xmlns:a16="http://schemas.microsoft.com/office/drawing/2014/main" id="{3C2C6769-6FB7-4ECC-ABA2-23A78D39F3D1}"/>
              </a:ext>
            </a:extLst>
          </p:cNvPr>
          <p:cNvSpPr/>
          <p:nvPr/>
        </p:nvSpPr>
        <p:spPr>
          <a:xfrm>
            <a:off x="4098297" y="3146799"/>
            <a:ext cx="1230429" cy="229875"/>
          </a:xfrm>
          <a:prstGeom prst="rect">
            <a:avLst/>
          </a:prstGeom>
          <a:solidFill>
            <a:srgbClr val="3E3A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latin typeface="微軟正黑體" panose="020B0604030504040204" pitchFamily="34" charset="-120"/>
                <a:ea typeface="微軟正黑體" panose="020B0604030504040204" pitchFamily="34" charset="-120"/>
              </a:rPr>
              <a:t>3.5-inch HDD</a:t>
            </a:r>
            <a:endParaRPr lang="zh-TW" altLang="en-US" sz="1200" b="1">
              <a:latin typeface="微軟正黑體" panose="020B0604030504040204" pitchFamily="34" charset="-120"/>
              <a:ea typeface="微軟正黑體" panose="020B0604030504040204" pitchFamily="34" charset="-120"/>
            </a:endParaRPr>
          </a:p>
        </p:txBody>
      </p:sp>
      <p:pic>
        <p:nvPicPr>
          <p:cNvPr id="39" name="圖片 38" descr="一張含有 電腦, 鍵盤 的圖片&#10;&#10;自動產生的描述">
            <a:extLst>
              <a:ext uri="{FF2B5EF4-FFF2-40B4-BE49-F238E27FC236}">
                <a16:creationId xmlns:a16="http://schemas.microsoft.com/office/drawing/2014/main" id="{90E5283E-0E8A-46E5-BF87-90A8FC5A7DB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01" t="5729" r="12705" b="8333"/>
          <a:stretch/>
        </p:blipFill>
        <p:spPr>
          <a:xfrm>
            <a:off x="3683574" y="3488112"/>
            <a:ext cx="2059875" cy="2255335"/>
          </a:xfrm>
          <a:prstGeom prst="rect">
            <a:avLst/>
          </a:prstGeom>
        </p:spPr>
      </p:pic>
      <p:pic>
        <p:nvPicPr>
          <p:cNvPr id="40" name="圖片 39" descr="一張含有 電腦, 桌 的圖片&#10;&#10;自動產生的描述">
            <a:extLst>
              <a:ext uri="{FF2B5EF4-FFF2-40B4-BE49-F238E27FC236}">
                <a16:creationId xmlns:a16="http://schemas.microsoft.com/office/drawing/2014/main" id="{CF4CF06B-E69B-43D6-A5E8-DACAC6866B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3373" t="11349" r="12433" b="9078"/>
          <a:stretch/>
        </p:blipFill>
        <p:spPr>
          <a:xfrm>
            <a:off x="5954437" y="3580238"/>
            <a:ext cx="2059875" cy="2094869"/>
          </a:xfrm>
          <a:prstGeom prst="rect">
            <a:avLst/>
          </a:prstGeom>
        </p:spPr>
      </p:pic>
    </p:spTree>
    <p:extLst>
      <p:ext uri="{BB962C8B-B14F-4D97-AF65-F5344CB8AC3E}">
        <p14:creationId xmlns:p14="http://schemas.microsoft.com/office/powerpoint/2010/main" val="1814084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群組 24">
            <a:extLst>
              <a:ext uri="{FF2B5EF4-FFF2-40B4-BE49-F238E27FC236}">
                <a16:creationId xmlns:a16="http://schemas.microsoft.com/office/drawing/2014/main" id="{75423ED6-4017-441C-9981-B2FFED4ED0C6}"/>
              </a:ext>
            </a:extLst>
          </p:cNvPr>
          <p:cNvGrpSpPr/>
          <p:nvPr/>
        </p:nvGrpSpPr>
        <p:grpSpPr>
          <a:xfrm>
            <a:off x="-177014" y="1753191"/>
            <a:ext cx="3034350" cy="1810079"/>
            <a:chOff x="-363939" y="1141863"/>
            <a:chExt cx="4194410" cy="2502089"/>
          </a:xfrm>
        </p:grpSpPr>
        <p:sp>
          <p:nvSpPr>
            <p:cNvPr id="26" name="矩形: 圓角 8">
              <a:extLst>
                <a:ext uri="{FF2B5EF4-FFF2-40B4-BE49-F238E27FC236}">
                  <a16:creationId xmlns:a16="http://schemas.microsoft.com/office/drawing/2014/main" id="{328593FB-8808-4B58-B058-99FAF2EBC9BB}"/>
                </a:ext>
              </a:extLst>
            </p:cNvPr>
            <p:cNvSpPr/>
            <p:nvPr/>
          </p:nvSpPr>
          <p:spPr>
            <a:xfrm>
              <a:off x="-363939" y="1141863"/>
              <a:ext cx="4194410" cy="2502089"/>
            </a:xfrm>
            <a:prstGeom prst="roundRect">
              <a:avLst>
                <a:gd name="adj" fmla="val 3442"/>
              </a:avLst>
            </a:prstGeom>
            <a:solidFill>
              <a:schemeClr val="bg1">
                <a:alpha val="15000"/>
              </a:schemeClr>
            </a:solidFill>
            <a:ln w="9525">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微軟正黑體" panose="020B0604030504040204" pitchFamily="34" charset="-120"/>
                <a:ea typeface="微軟正黑體" panose="020B0604030504040204" pitchFamily="34" charset="-120"/>
              </a:endParaRPr>
            </a:p>
          </p:txBody>
        </p:sp>
        <p:pic>
          <p:nvPicPr>
            <p:cNvPr id="27" name="圖片 26">
              <a:extLst>
                <a:ext uri="{FF2B5EF4-FFF2-40B4-BE49-F238E27FC236}">
                  <a16:creationId xmlns:a16="http://schemas.microsoft.com/office/drawing/2014/main" id="{BA27D749-1E7D-461E-B65D-4343F5FDA8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124" y="1372969"/>
              <a:ext cx="3394013" cy="820394"/>
            </a:xfrm>
            <a:prstGeom prst="rect">
              <a:avLst/>
            </a:prstGeom>
          </p:spPr>
        </p:pic>
        <p:pic>
          <p:nvPicPr>
            <p:cNvPr id="28" name="圖片 27">
              <a:extLst>
                <a:ext uri="{FF2B5EF4-FFF2-40B4-BE49-F238E27FC236}">
                  <a16:creationId xmlns:a16="http://schemas.microsoft.com/office/drawing/2014/main" id="{9C859476-F66C-43B0-9987-9018D6B825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4752" y="2373803"/>
              <a:ext cx="3455385" cy="809771"/>
            </a:xfrm>
            <a:prstGeom prst="rect">
              <a:avLst/>
            </a:prstGeom>
          </p:spPr>
        </p:pic>
        <p:sp>
          <p:nvSpPr>
            <p:cNvPr id="29" name="矩形 28">
              <a:extLst>
                <a:ext uri="{FF2B5EF4-FFF2-40B4-BE49-F238E27FC236}">
                  <a16:creationId xmlns:a16="http://schemas.microsoft.com/office/drawing/2014/main" id="{BC64CA67-A604-47D3-98AF-83E522B3EE46}"/>
                </a:ext>
              </a:extLst>
            </p:cNvPr>
            <p:cNvSpPr/>
            <p:nvPr/>
          </p:nvSpPr>
          <p:spPr>
            <a:xfrm>
              <a:off x="220508" y="2146626"/>
              <a:ext cx="1034848" cy="340354"/>
            </a:xfrm>
            <a:prstGeom prst="rect">
              <a:avLst/>
            </a:prstGeom>
          </p:spPr>
          <p:txBody>
            <a:bodyPr wrap="square">
              <a:spAutoFit/>
            </a:bodyPr>
            <a:lstStyle/>
            <a:p>
              <a:r>
                <a:rPr lang="en-US" altLang="zh-TW" sz="1000">
                  <a:latin typeface="Arial" panose="020B0604020202020204" pitchFamily="34" charset="0"/>
                  <a:ea typeface="微軟正黑體" panose="020B0604030504040204" pitchFamily="34" charset="-120"/>
                  <a:cs typeface="Arial" panose="020B0604020202020204" pitchFamily="34" charset="0"/>
                  <a:sym typeface="Microsoft JhengHei"/>
                </a:rPr>
                <a:t>TS-464U</a:t>
              </a:r>
            </a:p>
          </p:txBody>
        </p:sp>
        <p:sp>
          <p:nvSpPr>
            <p:cNvPr id="30" name="矩形 29">
              <a:extLst>
                <a:ext uri="{FF2B5EF4-FFF2-40B4-BE49-F238E27FC236}">
                  <a16:creationId xmlns:a16="http://schemas.microsoft.com/office/drawing/2014/main" id="{72AA5EFF-9D19-4E6E-989D-A13128302984}"/>
                </a:ext>
              </a:extLst>
            </p:cNvPr>
            <p:cNvSpPr/>
            <p:nvPr/>
          </p:nvSpPr>
          <p:spPr>
            <a:xfrm>
              <a:off x="220508" y="3089649"/>
              <a:ext cx="1486891" cy="340354"/>
            </a:xfrm>
            <a:prstGeom prst="rect">
              <a:avLst/>
            </a:prstGeom>
          </p:spPr>
          <p:txBody>
            <a:bodyPr wrap="square">
              <a:spAutoFit/>
            </a:bodyPr>
            <a:lstStyle/>
            <a:p>
              <a:r>
                <a:rPr lang="en-US" altLang="zh-TW" sz="1000">
                  <a:latin typeface="Arial" panose="020B0604020202020204" pitchFamily="34" charset="0"/>
                  <a:ea typeface="微軟正黑體" panose="020B0604030504040204" pitchFamily="34" charset="-120"/>
                  <a:cs typeface="Arial" panose="020B0604020202020204" pitchFamily="34" charset="0"/>
                  <a:sym typeface="Microsoft JhengHei"/>
                </a:rPr>
                <a:t>TS-464U-RP</a:t>
              </a:r>
            </a:p>
          </p:txBody>
        </p:sp>
      </p:grpSp>
      <p:pic>
        <p:nvPicPr>
          <p:cNvPr id="31" name="圖片 30">
            <a:extLst>
              <a:ext uri="{FF2B5EF4-FFF2-40B4-BE49-F238E27FC236}">
                <a16:creationId xmlns:a16="http://schemas.microsoft.com/office/drawing/2014/main" id="{460BE296-1092-4549-883A-564BA92C13D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78877" y="5801796"/>
            <a:ext cx="11558115" cy="589640"/>
          </a:xfrm>
          <a:prstGeom prst="rect">
            <a:avLst/>
          </a:prstGeom>
        </p:spPr>
      </p:pic>
      <p:pic>
        <p:nvPicPr>
          <p:cNvPr id="33" name="圖片 32">
            <a:extLst>
              <a:ext uri="{FF2B5EF4-FFF2-40B4-BE49-F238E27FC236}">
                <a16:creationId xmlns:a16="http://schemas.microsoft.com/office/drawing/2014/main" id="{1EC4E8D6-8FC3-463F-9CD7-3EB921C2A4A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0972" y="1322544"/>
            <a:ext cx="10970850" cy="6858000"/>
          </a:xfrm>
          <a:prstGeom prst="rect">
            <a:avLst/>
          </a:prstGeom>
        </p:spPr>
      </p:pic>
      <p:sp>
        <p:nvSpPr>
          <p:cNvPr id="35" name="矩形 34">
            <a:extLst>
              <a:ext uri="{FF2B5EF4-FFF2-40B4-BE49-F238E27FC236}">
                <a16:creationId xmlns:a16="http://schemas.microsoft.com/office/drawing/2014/main" id="{EAA92958-624B-41AB-980C-10A71095C348}"/>
              </a:ext>
            </a:extLst>
          </p:cNvPr>
          <p:cNvSpPr/>
          <p:nvPr/>
        </p:nvSpPr>
        <p:spPr>
          <a:xfrm>
            <a:off x="9760807" y="6121804"/>
            <a:ext cx="1166502" cy="276999"/>
          </a:xfrm>
          <a:prstGeom prst="rect">
            <a:avLst/>
          </a:prstGeom>
        </p:spPr>
        <p:txBody>
          <a:bodyPr wrap="square">
            <a:spAutoFit/>
          </a:bodyPr>
          <a:lstStyle/>
          <a:p>
            <a:r>
              <a:rPr lang="en-US" altLang="zh-TW" sz="1200">
                <a:latin typeface="Arial" panose="020B0604020202020204" pitchFamily="34" charset="0"/>
                <a:ea typeface="微軟正黑體" panose="020B0604030504040204" pitchFamily="34" charset="-120"/>
                <a:cs typeface="Arial" panose="020B0604020202020204" pitchFamily="34" charset="0"/>
                <a:sym typeface="Microsoft JhengHei"/>
              </a:rPr>
              <a:t>TS-1264U-RP</a:t>
            </a:r>
          </a:p>
        </p:txBody>
      </p:sp>
      <p:cxnSp>
        <p:nvCxnSpPr>
          <p:cNvPr id="55" name="接點: 肘形 54">
            <a:extLst>
              <a:ext uri="{FF2B5EF4-FFF2-40B4-BE49-F238E27FC236}">
                <a16:creationId xmlns:a16="http://schemas.microsoft.com/office/drawing/2014/main" id="{147B0CFA-7B0B-4494-9D7E-C893F57F0EE6}"/>
              </a:ext>
            </a:extLst>
          </p:cNvPr>
          <p:cNvCxnSpPr>
            <a:cxnSpLocks/>
          </p:cNvCxnSpPr>
          <p:nvPr/>
        </p:nvCxnSpPr>
        <p:spPr>
          <a:xfrm rot="10800000" flipV="1">
            <a:off x="5193294" y="2597873"/>
            <a:ext cx="553103" cy="2867634"/>
          </a:xfrm>
          <a:prstGeom prst="bentConnector2">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AC8E61DD-4018-4381-A25C-5D5A798EA89D}"/>
              </a:ext>
            </a:extLst>
          </p:cNvPr>
          <p:cNvSpPr/>
          <p:nvPr/>
        </p:nvSpPr>
        <p:spPr>
          <a:xfrm>
            <a:off x="8832481" y="4071817"/>
            <a:ext cx="1856650" cy="2042619"/>
          </a:xfrm>
          <a:prstGeom prst="rect">
            <a:avLst/>
          </a:prstGeom>
          <a:noFill/>
          <a:ln w="28575">
            <a:solidFill>
              <a:srgbClr val="2DE7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noFill/>
            </a:endParaRPr>
          </a:p>
        </p:txBody>
      </p:sp>
      <p:cxnSp>
        <p:nvCxnSpPr>
          <p:cNvPr id="58" name="接點: 肘形 57">
            <a:extLst>
              <a:ext uri="{FF2B5EF4-FFF2-40B4-BE49-F238E27FC236}">
                <a16:creationId xmlns:a16="http://schemas.microsoft.com/office/drawing/2014/main" id="{61A8CFE4-5D29-4333-990A-5F8A4AD5A61F}"/>
              </a:ext>
            </a:extLst>
          </p:cNvPr>
          <p:cNvCxnSpPr>
            <a:cxnSpLocks/>
          </p:cNvCxnSpPr>
          <p:nvPr/>
        </p:nvCxnSpPr>
        <p:spPr>
          <a:xfrm rot="5400000">
            <a:off x="4567959" y="3993525"/>
            <a:ext cx="2237426" cy="155315"/>
          </a:xfrm>
          <a:prstGeom prst="bentConnector3">
            <a:avLst>
              <a:gd name="adj1" fmla="val 185"/>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9F29C234-4BBD-49DE-A5EB-7C7BE00830E0}"/>
              </a:ext>
            </a:extLst>
          </p:cNvPr>
          <p:cNvSpPr/>
          <p:nvPr/>
        </p:nvSpPr>
        <p:spPr>
          <a:xfrm>
            <a:off x="5444095" y="5197621"/>
            <a:ext cx="980952" cy="324803"/>
          </a:xfrm>
          <a:prstGeom prst="rect">
            <a:avLst/>
          </a:prstGeom>
          <a:noFill/>
          <a:ln w="28575">
            <a:solidFill>
              <a:srgbClr val="2DE7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cxnSp>
        <p:nvCxnSpPr>
          <p:cNvPr id="60" name="接點: 肘形 59">
            <a:extLst>
              <a:ext uri="{FF2B5EF4-FFF2-40B4-BE49-F238E27FC236}">
                <a16:creationId xmlns:a16="http://schemas.microsoft.com/office/drawing/2014/main" id="{43602DF2-5B08-48B3-8C92-8D48CF9FF3ED}"/>
              </a:ext>
            </a:extLst>
          </p:cNvPr>
          <p:cNvCxnSpPr>
            <a:cxnSpLocks/>
            <a:stCxn id="39" idx="1"/>
          </p:cNvCxnSpPr>
          <p:nvPr/>
        </p:nvCxnSpPr>
        <p:spPr>
          <a:xfrm rot="10800000" flipH="1" flipV="1">
            <a:off x="8764928" y="2588527"/>
            <a:ext cx="67554" cy="1478142"/>
          </a:xfrm>
          <a:prstGeom prst="bentConnector4">
            <a:avLst>
              <a:gd name="adj1" fmla="val -338396"/>
              <a:gd name="adj2" fmla="val 100886"/>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B0AC966E-4CBE-458B-A388-891CFEE0CD4E}"/>
              </a:ext>
            </a:extLst>
          </p:cNvPr>
          <p:cNvCxnSpPr/>
          <p:nvPr/>
        </p:nvCxnSpPr>
        <p:spPr>
          <a:xfrm>
            <a:off x="6228530" y="5815481"/>
            <a:ext cx="0" cy="468804"/>
          </a:xfrm>
          <a:prstGeom prst="line">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BF310858-6381-426C-9060-3A1B10DDA86F}"/>
              </a:ext>
            </a:extLst>
          </p:cNvPr>
          <p:cNvCxnSpPr/>
          <p:nvPr/>
        </p:nvCxnSpPr>
        <p:spPr>
          <a:xfrm>
            <a:off x="5666120" y="5791500"/>
            <a:ext cx="0" cy="468804"/>
          </a:xfrm>
          <a:prstGeom prst="line">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接點: 肘形 57">
            <a:extLst>
              <a:ext uri="{FF2B5EF4-FFF2-40B4-BE49-F238E27FC236}">
                <a16:creationId xmlns:a16="http://schemas.microsoft.com/office/drawing/2014/main" id="{F513C735-A8DE-4DF5-A720-16AD1B9AF82B}"/>
              </a:ext>
            </a:extLst>
          </p:cNvPr>
          <p:cNvCxnSpPr>
            <a:cxnSpLocks/>
          </p:cNvCxnSpPr>
          <p:nvPr/>
        </p:nvCxnSpPr>
        <p:spPr>
          <a:xfrm rot="16200000" flipH="1">
            <a:off x="1803599" y="5898445"/>
            <a:ext cx="567417" cy="1"/>
          </a:xfrm>
          <a:prstGeom prst="bentConnector3">
            <a:avLst>
              <a:gd name="adj1" fmla="val 50000"/>
            </a:avLst>
          </a:prstGeom>
          <a:ln w="28575">
            <a:solidFill>
              <a:srgbClr val="2DE7DE"/>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F5AD8980-E83D-4AE1-B6F2-3FBA94159D7E}"/>
              </a:ext>
            </a:extLst>
          </p:cNvPr>
          <p:cNvSpPr>
            <a:spLocks noGrp="1"/>
          </p:cNvSpPr>
          <p:nvPr>
            <p:ph type="title"/>
          </p:nvPr>
        </p:nvSpPr>
        <p:spPr/>
        <p:txBody>
          <a:bodyPr/>
          <a:lstStyle/>
          <a:p>
            <a:r>
              <a:rPr lang="en-US" altLang="zh-TW">
                <a:latin typeface="Arial" panose="020B0604020202020204" pitchFamily="34" charset="0"/>
                <a:cs typeface="Arial" panose="020B0604020202020204" pitchFamily="34" charset="0"/>
              </a:rPr>
              <a:t>TS-x64U rear views</a:t>
            </a:r>
            <a:endParaRPr lang="zh-TW" altLang="en-US">
              <a:latin typeface="Arial" panose="020B0604020202020204" pitchFamily="34" charset="0"/>
              <a:cs typeface="Arial" panose="020B0604020202020204" pitchFamily="34" charset="0"/>
            </a:endParaRPr>
          </a:p>
        </p:txBody>
      </p:sp>
      <p:sp>
        <p:nvSpPr>
          <p:cNvPr id="36" name="矩形 35">
            <a:extLst>
              <a:ext uri="{FF2B5EF4-FFF2-40B4-BE49-F238E27FC236}">
                <a16:creationId xmlns:a16="http://schemas.microsoft.com/office/drawing/2014/main" id="{C91F53AF-A072-4115-831E-1E5190322FA2}"/>
              </a:ext>
            </a:extLst>
          </p:cNvPr>
          <p:cNvSpPr/>
          <p:nvPr/>
        </p:nvSpPr>
        <p:spPr>
          <a:xfrm>
            <a:off x="6221596" y="6215036"/>
            <a:ext cx="2513609" cy="384721"/>
          </a:xfrm>
          <a:prstGeom prst="rect">
            <a:avLst/>
          </a:prstGeom>
        </p:spPr>
        <p:txBody>
          <a:bodyPr wrap="square">
            <a:spAutoFit/>
          </a:bodyPr>
          <a:lstStyle/>
          <a:p>
            <a:r>
              <a:rPr lang="en-US" altLang="zh-TW" sz="1900" b="1">
                <a:latin typeface="+mj-lt"/>
                <a:ea typeface="微軟正黑體" panose="020B0604030504040204" pitchFamily="34" charset="-120"/>
                <a:cs typeface="Arial"/>
                <a:sym typeface="Microsoft JhengHei"/>
              </a:rPr>
              <a:t>2 x USB 3.2 Gen2</a:t>
            </a:r>
            <a:r>
              <a:rPr lang="zh-TW" altLang="en-US" sz="1900" b="1">
                <a:latin typeface="+mj-lt"/>
                <a:ea typeface="微軟正黑體" panose="020B0604030504040204" pitchFamily="34" charset="-120"/>
                <a:cs typeface="Arial"/>
                <a:sym typeface="Microsoft JhengHei"/>
              </a:rPr>
              <a:t> </a:t>
            </a:r>
            <a:endParaRPr lang="en-US" altLang="zh-TW" sz="1900" b="1">
              <a:latin typeface="+mj-lt"/>
              <a:ea typeface="微軟正黑體" panose="020B0604030504040204" pitchFamily="34" charset="-120"/>
              <a:cs typeface="Arial"/>
              <a:sym typeface="Microsoft JhengHei"/>
            </a:endParaRPr>
          </a:p>
        </p:txBody>
      </p:sp>
      <p:sp>
        <p:nvSpPr>
          <p:cNvPr id="37" name="矩形 36">
            <a:extLst>
              <a:ext uri="{FF2B5EF4-FFF2-40B4-BE49-F238E27FC236}">
                <a16:creationId xmlns:a16="http://schemas.microsoft.com/office/drawing/2014/main" id="{88F26ED9-BFBB-45F4-9266-FEFA12B53208}"/>
              </a:ext>
            </a:extLst>
          </p:cNvPr>
          <p:cNvSpPr/>
          <p:nvPr/>
        </p:nvSpPr>
        <p:spPr>
          <a:xfrm>
            <a:off x="5857934" y="2386227"/>
            <a:ext cx="2750968" cy="384721"/>
          </a:xfrm>
          <a:prstGeom prst="rect">
            <a:avLst/>
          </a:prstGeom>
        </p:spPr>
        <p:txBody>
          <a:bodyPr wrap="square">
            <a:spAutoFit/>
          </a:bodyPr>
          <a:lstStyle/>
          <a:p>
            <a:r>
              <a:rPr lang="en-US" altLang="zh-TW" sz="1900" b="1">
                <a:latin typeface="+mj-lt"/>
                <a:ea typeface="微軟正黑體" panose="020B0604030504040204" pitchFamily="34" charset="-120"/>
                <a:cs typeface="Arial"/>
                <a:sym typeface="Microsoft JhengHei"/>
              </a:rPr>
              <a:t>HDMI 1.4b</a:t>
            </a:r>
            <a:endParaRPr lang="zh-TW" altLang="en-US" sz="1900">
              <a:latin typeface="+mj-lt"/>
            </a:endParaRPr>
          </a:p>
        </p:txBody>
      </p:sp>
      <p:sp>
        <p:nvSpPr>
          <p:cNvPr id="38" name="矩形 37">
            <a:extLst>
              <a:ext uri="{FF2B5EF4-FFF2-40B4-BE49-F238E27FC236}">
                <a16:creationId xmlns:a16="http://schemas.microsoft.com/office/drawing/2014/main" id="{7B432C9C-2E82-9744-A9E2-DD473622F294}"/>
              </a:ext>
            </a:extLst>
          </p:cNvPr>
          <p:cNvSpPr/>
          <p:nvPr/>
        </p:nvSpPr>
        <p:spPr>
          <a:xfrm>
            <a:off x="5858037" y="2770948"/>
            <a:ext cx="2992377" cy="646331"/>
          </a:xfrm>
          <a:prstGeom prst="rect">
            <a:avLst/>
          </a:prstGeom>
        </p:spPr>
        <p:txBody>
          <a:bodyPr wrap="square">
            <a:spAutoFit/>
          </a:bodyPr>
          <a:lstStyle/>
          <a:p>
            <a:r>
              <a:rPr lang="en-US" altLang="zh-TW" b="1">
                <a:latin typeface="+mj-lt"/>
                <a:ea typeface="微軟正黑體" panose="020B0604030504040204" pitchFamily="34" charset="-120"/>
                <a:cs typeface="Arial"/>
                <a:sym typeface="Microsoft JhengHei"/>
              </a:rPr>
              <a:t>2 x 2.5G/1G/100M</a:t>
            </a:r>
          </a:p>
          <a:p>
            <a:r>
              <a:rPr lang="en-US" altLang="zh-TW" b="1">
                <a:latin typeface="+mj-lt"/>
                <a:ea typeface="微軟正黑體" panose="020B0604030504040204" pitchFamily="34" charset="-120"/>
                <a:cs typeface="Arial"/>
                <a:sym typeface="Microsoft JhengHei"/>
              </a:rPr>
              <a:t>RJ45 </a:t>
            </a:r>
          </a:p>
        </p:txBody>
      </p:sp>
      <p:sp>
        <p:nvSpPr>
          <p:cNvPr id="39" name="矩形 38">
            <a:extLst>
              <a:ext uri="{FF2B5EF4-FFF2-40B4-BE49-F238E27FC236}">
                <a16:creationId xmlns:a16="http://schemas.microsoft.com/office/drawing/2014/main" id="{74C5D3E0-61E8-CA43-81B5-06B9F1D81390}"/>
              </a:ext>
            </a:extLst>
          </p:cNvPr>
          <p:cNvSpPr/>
          <p:nvPr/>
        </p:nvSpPr>
        <p:spPr>
          <a:xfrm>
            <a:off x="8764928" y="2396166"/>
            <a:ext cx="3278166" cy="384721"/>
          </a:xfrm>
          <a:prstGeom prst="rect">
            <a:avLst/>
          </a:prstGeom>
        </p:spPr>
        <p:txBody>
          <a:bodyPr wrap="square">
            <a:spAutoFit/>
          </a:bodyPr>
          <a:lstStyle/>
          <a:p>
            <a:pPr algn="r"/>
            <a:r>
              <a:rPr lang="en-US" altLang="zh-TW" sz="1900" b="1">
                <a:latin typeface="+mj-lt"/>
                <a:ea typeface="微軟正黑體" panose="020B0604030504040204" pitchFamily="34" charset="-120"/>
                <a:cs typeface="Arial"/>
                <a:sym typeface="Microsoft JhengHei"/>
              </a:rPr>
              <a:t>AC 100-240V power input</a:t>
            </a:r>
            <a:endParaRPr lang="zh-TW" altLang="en-US" sz="1900">
              <a:latin typeface="+mj-lt"/>
            </a:endParaRPr>
          </a:p>
        </p:txBody>
      </p:sp>
      <p:sp>
        <p:nvSpPr>
          <p:cNvPr id="40" name="矩形 39">
            <a:extLst>
              <a:ext uri="{FF2B5EF4-FFF2-40B4-BE49-F238E27FC236}">
                <a16:creationId xmlns:a16="http://schemas.microsoft.com/office/drawing/2014/main" id="{B8CF2E62-C12A-5D4B-B642-162429C9E2EE}"/>
              </a:ext>
            </a:extLst>
          </p:cNvPr>
          <p:cNvSpPr/>
          <p:nvPr/>
        </p:nvSpPr>
        <p:spPr>
          <a:xfrm>
            <a:off x="8835555" y="2719494"/>
            <a:ext cx="2992377" cy="523220"/>
          </a:xfrm>
          <a:prstGeom prst="rect">
            <a:avLst/>
          </a:prstGeom>
        </p:spPr>
        <p:txBody>
          <a:bodyPr wrap="square">
            <a:spAutoFit/>
          </a:bodyPr>
          <a:lstStyle/>
          <a:p>
            <a:r>
              <a:rPr lang="en-US" altLang="zh-TW" sz="1400" b="1">
                <a:latin typeface="+mj-lt"/>
                <a:ea typeface="微軟正黑體" panose="020B0604030504040204" pitchFamily="34" charset="-120"/>
                <a:cs typeface="Arial"/>
                <a:sym typeface="Microsoft JhengHei"/>
              </a:rPr>
              <a:t>TS-464U-RP, TS-1264U-RP have redundant PSUs</a:t>
            </a:r>
          </a:p>
        </p:txBody>
      </p:sp>
      <p:sp>
        <p:nvSpPr>
          <p:cNvPr id="41" name="矩形 40">
            <a:extLst>
              <a:ext uri="{FF2B5EF4-FFF2-40B4-BE49-F238E27FC236}">
                <a16:creationId xmlns:a16="http://schemas.microsoft.com/office/drawing/2014/main" id="{7D95271F-B4A1-3048-82E6-FE1FD075E141}"/>
              </a:ext>
            </a:extLst>
          </p:cNvPr>
          <p:cNvSpPr/>
          <p:nvPr/>
        </p:nvSpPr>
        <p:spPr>
          <a:xfrm>
            <a:off x="4277129" y="6215036"/>
            <a:ext cx="1889696" cy="384721"/>
          </a:xfrm>
          <a:prstGeom prst="rect">
            <a:avLst/>
          </a:prstGeom>
        </p:spPr>
        <p:txBody>
          <a:bodyPr wrap="square">
            <a:spAutoFit/>
          </a:bodyPr>
          <a:lstStyle/>
          <a:p>
            <a:r>
              <a:rPr lang="en-US" altLang="zh-TW" sz="1900" b="1">
                <a:latin typeface="+mj-lt"/>
                <a:ea typeface="微軟正黑體" panose="020B0604030504040204" pitchFamily="34" charset="-120"/>
                <a:cs typeface="Arial"/>
                <a:sym typeface="Microsoft JhengHei"/>
              </a:rPr>
              <a:t>2 x USB 2.0 </a:t>
            </a:r>
          </a:p>
        </p:txBody>
      </p:sp>
      <p:sp>
        <p:nvSpPr>
          <p:cNvPr id="52" name="矩形 51">
            <a:extLst>
              <a:ext uri="{FF2B5EF4-FFF2-40B4-BE49-F238E27FC236}">
                <a16:creationId xmlns:a16="http://schemas.microsoft.com/office/drawing/2014/main" id="{C6E74711-BBB4-354C-9433-45354405DF12}"/>
              </a:ext>
            </a:extLst>
          </p:cNvPr>
          <p:cNvSpPr/>
          <p:nvPr/>
        </p:nvSpPr>
        <p:spPr>
          <a:xfrm>
            <a:off x="245598" y="6215036"/>
            <a:ext cx="2750968" cy="384721"/>
          </a:xfrm>
          <a:prstGeom prst="rect">
            <a:avLst/>
          </a:prstGeom>
        </p:spPr>
        <p:txBody>
          <a:bodyPr wrap="square">
            <a:spAutoFit/>
          </a:bodyPr>
          <a:lstStyle/>
          <a:p>
            <a:r>
              <a:rPr lang="en-US" altLang="zh-TW" sz="1900" b="1" err="1">
                <a:latin typeface="+mj-lt"/>
                <a:ea typeface="微軟正黑體" panose="020B0604030504040204" pitchFamily="34" charset="-120"/>
                <a:cs typeface="Arial"/>
                <a:sym typeface="Microsoft JhengHei"/>
              </a:rPr>
              <a:t>PCIe</a:t>
            </a:r>
            <a:r>
              <a:rPr lang="en-US" altLang="zh-TW" sz="1900" b="1">
                <a:latin typeface="+mj-lt"/>
                <a:ea typeface="微軟正黑體" panose="020B0604030504040204" pitchFamily="34" charset="-120"/>
                <a:cs typeface="Arial"/>
                <a:sym typeface="Microsoft JhengHei"/>
              </a:rPr>
              <a:t> Gen3 x2 slot</a:t>
            </a:r>
            <a:endParaRPr lang="zh-TW" altLang="en-US" sz="1900">
              <a:latin typeface="+mj-lt"/>
            </a:endParaRPr>
          </a:p>
        </p:txBody>
      </p:sp>
    </p:spTree>
    <p:extLst>
      <p:ext uri="{BB962C8B-B14F-4D97-AF65-F5344CB8AC3E}">
        <p14:creationId xmlns:p14="http://schemas.microsoft.com/office/powerpoint/2010/main" val="294311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effectLst/>
        </p:spPr>
        <p:txBody>
          <a:bodyPr>
            <a:noAutofit/>
          </a:bodyPr>
          <a:lstStyle/>
          <a:p>
            <a:pPr algn="ctr">
              <a:lnSpc>
                <a:spcPts val="4533"/>
              </a:lnSpc>
            </a:pPr>
            <a:r>
              <a:rPr lang="en-US" sz="4267">
                <a:solidFill>
                  <a:schemeClr val="bg2">
                    <a:lumMod val="10000"/>
                  </a:schemeClr>
                </a:solidFill>
                <a:latin typeface="+mn-lt"/>
                <a:ea typeface="+mn-ea"/>
                <a:cs typeface="+mn-ea"/>
                <a:sym typeface="+mn-lt"/>
              </a:rPr>
              <a:t>QTS 5.0 + Linux </a:t>
            </a:r>
            <a:r>
              <a:rPr lang="en-US" altLang="ja-JP" sz="4267">
                <a:solidFill>
                  <a:schemeClr val="bg2">
                    <a:lumMod val="10000"/>
                  </a:schemeClr>
                </a:solidFill>
                <a:latin typeface="+mn-lt"/>
                <a:ea typeface="+mn-ea"/>
                <a:cs typeface="+mn-ea"/>
                <a:sym typeface="+mn-lt"/>
              </a:rPr>
              <a:t>kernel 5</a:t>
            </a:r>
            <a:r>
              <a:rPr lang="en-US" sz="4267">
                <a:solidFill>
                  <a:schemeClr val="bg2">
                    <a:lumMod val="10000"/>
                  </a:schemeClr>
                </a:solidFill>
                <a:latin typeface="+mn-lt"/>
                <a:ea typeface="+mn-ea"/>
                <a:cs typeface="+mn-ea"/>
                <a:sym typeface="+mn-lt"/>
              </a:rPr>
              <a:t>.10</a:t>
            </a:r>
          </a:p>
        </p:txBody>
      </p:sp>
      <p:sp>
        <p:nvSpPr>
          <p:cNvPr id="3" name="Rectangle 2">
            <a:extLst>
              <a:ext uri="{FF2B5EF4-FFF2-40B4-BE49-F238E27FC236}">
                <a16:creationId xmlns:a16="http://schemas.microsoft.com/office/drawing/2014/main" id="{48A7C1C2-4914-4D49-8829-EB3980042B45}"/>
              </a:ext>
            </a:extLst>
          </p:cNvPr>
          <p:cNvSpPr/>
          <p:nvPr/>
        </p:nvSpPr>
        <p:spPr>
          <a:xfrm>
            <a:off x="595408" y="1679945"/>
            <a:ext cx="11334127" cy="1208023"/>
          </a:xfrm>
          <a:prstGeom prst="rect">
            <a:avLst/>
          </a:prstGeom>
        </p:spPr>
        <p:txBody>
          <a:bodyPr wrap="square" anchor="t">
            <a:spAutoFit/>
          </a:bodyPr>
          <a:lstStyle/>
          <a:p>
            <a:pPr>
              <a:lnSpc>
                <a:spcPts val="2933"/>
              </a:lnSpc>
              <a:buClr>
                <a:srgbClr val="FFCC99"/>
              </a:buClr>
              <a:buSzPct val="70000"/>
            </a:pPr>
            <a:r>
              <a:rPr lang="en-US" altLang="ja-JP">
                <a:sym typeface="+mn-lt"/>
              </a:rPr>
              <a:t>To provide the best performance of Intel</a:t>
            </a:r>
            <a:r>
              <a:rPr lang="en-US">
                <a:sym typeface="+mn-lt"/>
              </a:rPr>
              <a:t>® Celeron® N5105/N5095, </a:t>
            </a:r>
            <a:r>
              <a:rPr lang="en-US" altLang="ja-JP">
                <a:sym typeface="+mn-lt"/>
              </a:rPr>
              <a:t>TS-x64U</a:t>
            </a:r>
            <a:r>
              <a:rPr lang="zh-TW" altLang="en-US">
                <a:sym typeface="+mn-lt"/>
              </a:rPr>
              <a:t> </a:t>
            </a:r>
            <a:r>
              <a:rPr lang="en-US" altLang="zh-TW">
                <a:sym typeface="+mn-lt"/>
              </a:rPr>
              <a:t>is shipped with</a:t>
            </a:r>
            <a:r>
              <a:rPr lang="ja-JP" altLang="en-US">
                <a:sym typeface="+mn-lt"/>
              </a:rPr>
              <a:t> QTS </a:t>
            </a:r>
            <a:r>
              <a:rPr lang="en-US" altLang="ja-JP">
                <a:sym typeface="+mn-lt"/>
              </a:rPr>
              <a:t>5</a:t>
            </a:r>
            <a:r>
              <a:rPr lang="ja-JP" altLang="en-US">
                <a:sym typeface="+mn-lt"/>
              </a:rPr>
              <a:t>.0</a:t>
            </a:r>
            <a:r>
              <a:rPr lang="en-US" altLang="ja-JP">
                <a:sym typeface="+mn-lt"/>
              </a:rPr>
              <a:t>, using the new </a:t>
            </a:r>
            <a:r>
              <a:rPr lang="ja-JP" altLang="en-US">
                <a:sym typeface="+mn-lt"/>
              </a:rPr>
              <a:t>Linux </a:t>
            </a:r>
            <a:r>
              <a:rPr lang="en-US" altLang="zh-TW">
                <a:sym typeface="+mn-lt"/>
              </a:rPr>
              <a:t>kernel</a:t>
            </a:r>
            <a:r>
              <a:rPr lang="zh-TW" altLang="en-US">
                <a:sym typeface="+mn-lt"/>
              </a:rPr>
              <a:t> </a:t>
            </a:r>
            <a:r>
              <a:rPr lang="en-US" altLang="zh-TW">
                <a:sym typeface="+mn-lt"/>
              </a:rPr>
              <a:t>5</a:t>
            </a:r>
            <a:r>
              <a:rPr lang="en-US">
                <a:sym typeface="+mn-lt"/>
              </a:rPr>
              <a:t>.10</a:t>
            </a:r>
            <a:r>
              <a:rPr lang="en-US" altLang="zh-TW">
                <a:sym typeface="+mn-lt"/>
              </a:rPr>
              <a:t>. QTS 5.0 optimizes overall </a:t>
            </a:r>
            <a:r>
              <a:rPr lang="en-US" altLang="ja-JP">
                <a:sym typeface="+mn-lt"/>
              </a:rPr>
              <a:t>system performance </a:t>
            </a:r>
            <a:r>
              <a:rPr lang="en-US">
                <a:sym typeface="+mn-lt"/>
              </a:rPr>
              <a:t>and NVMe</a:t>
            </a:r>
            <a:r>
              <a:rPr lang="zh-TW" altLang="en-US">
                <a:sym typeface="+mn-lt"/>
              </a:rPr>
              <a:t> </a:t>
            </a:r>
            <a:r>
              <a:rPr lang="en-US" altLang="zh-TW">
                <a:sym typeface="+mn-lt"/>
              </a:rPr>
              <a:t>SSD over-provisioning &amp;</a:t>
            </a:r>
            <a:r>
              <a:rPr lang="en-US" altLang="zh-CN">
                <a:sym typeface="+mn-lt"/>
              </a:rPr>
              <a:t> cache performance to enhance </a:t>
            </a:r>
            <a:r>
              <a:rPr lang="en-US" altLang="ja-JP">
                <a:sym typeface="+mn-lt"/>
              </a:rPr>
              <a:t>TS-x64U functionality.</a:t>
            </a:r>
            <a:endParaRPr lang="en-US">
              <a:sym typeface="+mn-lt"/>
            </a:endParaRPr>
          </a:p>
        </p:txBody>
      </p:sp>
      <p:sp>
        <p:nvSpPr>
          <p:cNvPr id="7" name="TextBox 22">
            <a:extLst>
              <a:ext uri="{FF2B5EF4-FFF2-40B4-BE49-F238E27FC236}">
                <a16:creationId xmlns:a16="http://schemas.microsoft.com/office/drawing/2014/main" id="{C687A300-BA74-A245-90A5-CE10CDE8760D}"/>
              </a:ext>
            </a:extLst>
          </p:cNvPr>
          <p:cNvSpPr txBox="1"/>
          <p:nvPr/>
        </p:nvSpPr>
        <p:spPr>
          <a:xfrm>
            <a:off x="2481452" y="5651220"/>
            <a:ext cx="2049744"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2.9</a:t>
            </a:r>
            <a:r>
              <a:rPr lang="en-US" altLang="zh-TW" sz="2400" b="1">
                <a:solidFill>
                  <a:srgbClr val="D26604"/>
                </a:solidFill>
                <a:cs typeface="+mn-ea"/>
                <a:sym typeface="+mn-lt"/>
              </a:rPr>
              <a:t>GHz</a:t>
            </a:r>
          </a:p>
          <a:p>
            <a:pPr>
              <a:lnSpc>
                <a:spcPts val="2400"/>
              </a:lnSpc>
              <a:defRPr/>
            </a:pPr>
            <a:r>
              <a:rPr lang="en-US" sz="2400">
                <a:cs typeface="+mn-ea"/>
                <a:sym typeface="+mn-lt"/>
              </a:rPr>
              <a:t>Burst</a:t>
            </a:r>
          </a:p>
        </p:txBody>
      </p:sp>
      <p:sp>
        <p:nvSpPr>
          <p:cNvPr id="8" name="TextBox 22">
            <a:extLst>
              <a:ext uri="{FF2B5EF4-FFF2-40B4-BE49-F238E27FC236}">
                <a16:creationId xmlns:a16="http://schemas.microsoft.com/office/drawing/2014/main" id="{1BD47BDA-633D-794E-B080-C6D044F704F7}"/>
              </a:ext>
            </a:extLst>
          </p:cNvPr>
          <p:cNvSpPr txBox="1"/>
          <p:nvPr/>
        </p:nvSpPr>
        <p:spPr>
          <a:xfrm>
            <a:off x="595408" y="4507238"/>
            <a:ext cx="3978209"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N5105/ N5095</a:t>
            </a:r>
          </a:p>
          <a:p>
            <a:pPr>
              <a:lnSpc>
                <a:spcPts val="2400"/>
              </a:lnSpc>
              <a:defRPr/>
            </a:pPr>
            <a:r>
              <a:rPr lang="en-US" sz="2400">
                <a:cs typeface="+mn-ea"/>
                <a:sym typeface="+mn-lt"/>
              </a:rPr>
              <a:t>Jasper Lake </a:t>
            </a:r>
          </a:p>
        </p:txBody>
      </p:sp>
      <p:sp>
        <p:nvSpPr>
          <p:cNvPr id="10" name="TextBox 22">
            <a:extLst>
              <a:ext uri="{FF2B5EF4-FFF2-40B4-BE49-F238E27FC236}">
                <a16:creationId xmlns:a16="http://schemas.microsoft.com/office/drawing/2014/main" id="{39177977-DDF4-7C4E-8102-69B3D5713D9F}"/>
              </a:ext>
            </a:extLst>
          </p:cNvPr>
          <p:cNvSpPr txBox="1"/>
          <p:nvPr/>
        </p:nvSpPr>
        <p:spPr>
          <a:xfrm>
            <a:off x="8213412" y="4698926"/>
            <a:ext cx="2049744"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4</a:t>
            </a:r>
            <a:r>
              <a:rPr lang="en-US" altLang="zh-TW" sz="2400" b="1">
                <a:solidFill>
                  <a:srgbClr val="D26604"/>
                </a:solidFill>
                <a:cs typeface="+mn-ea"/>
                <a:sym typeface="+mn-lt"/>
              </a:rPr>
              <a:t>-c</a:t>
            </a:r>
            <a:r>
              <a:rPr lang="en-US" altLang="zh-CN" sz="2400" b="1">
                <a:solidFill>
                  <a:srgbClr val="D26604"/>
                </a:solidFill>
                <a:cs typeface="+mn-ea"/>
                <a:sym typeface="+mn-lt"/>
              </a:rPr>
              <a:t>ore</a:t>
            </a:r>
            <a:endParaRPr lang="en-US" altLang="zh-TW" sz="2400" b="1">
              <a:solidFill>
                <a:srgbClr val="D26604"/>
              </a:solidFill>
              <a:cs typeface="+mn-ea"/>
              <a:sym typeface="+mn-lt"/>
            </a:endParaRPr>
          </a:p>
          <a:p>
            <a:pPr>
              <a:lnSpc>
                <a:spcPts val="2400"/>
              </a:lnSpc>
              <a:defRPr/>
            </a:pPr>
            <a:r>
              <a:rPr lang="en-US" sz="2400">
                <a:cs typeface="+mn-ea"/>
                <a:sym typeface="+mn-lt"/>
              </a:rPr>
              <a:t>4-thread</a:t>
            </a:r>
          </a:p>
        </p:txBody>
      </p:sp>
      <p:sp>
        <p:nvSpPr>
          <p:cNvPr id="11" name="TextBox 22">
            <a:extLst>
              <a:ext uri="{FF2B5EF4-FFF2-40B4-BE49-F238E27FC236}">
                <a16:creationId xmlns:a16="http://schemas.microsoft.com/office/drawing/2014/main" id="{9A9EBB34-6C88-1649-BAD8-A6B2F2A7795B}"/>
              </a:ext>
            </a:extLst>
          </p:cNvPr>
          <p:cNvSpPr txBox="1"/>
          <p:nvPr/>
        </p:nvSpPr>
        <p:spPr>
          <a:xfrm>
            <a:off x="595408" y="3252266"/>
            <a:ext cx="4209161"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AES-NI </a:t>
            </a:r>
            <a:r>
              <a:rPr lang="en-US" altLang="zh-CN" sz="2400" b="1">
                <a:solidFill>
                  <a:srgbClr val="D26604"/>
                </a:solidFill>
                <a:cs typeface="+mn-ea"/>
                <a:sym typeface="+mn-lt"/>
              </a:rPr>
              <a:t>encryption</a:t>
            </a:r>
            <a:endParaRPr lang="en-US" altLang="zh-TW" sz="2400" b="1">
              <a:solidFill>
                <a:srgbClr val="D26604"/>
              </a:solidFill>
              <a:cs typeface="+mn-ea"/>
              <a:sym typeface="+mn-lt"/>
            </a:endParaRPr>
          </a:p>
          <a:p>
            <a:pPr>
              <a:lnSpc>
                <a:spcPts val="2400"/>
              </a:lnSpc>
              <a:defRPr/>
            </a:pPr>
            <a:r>
              <a:rPr lang="en-US" altLang="zh-CN" sz="2400">
                <a:cs typeface="+mn-ea"/>
                <a:sym typeface="+mn-lt"/>
              </a:rPr>
              <a:t>Volume &amp; folder support</a:t>
            </a:r>
            <a:endParaRPr lang="en-US" sz="2400">
              <a:cs typeface="+mn-ea"/>
              <a:sym typeface="+mn-lt"/>
            </a:endParaRPr>
          </a:p>
        </p:txBody>
      </p:sp>
      <p:sp>
        <p:nvSpPr>
          <p:cNvPr id="12" name="TextBox 22">
            <a:extLst>
              <a:ext uri="{FF2B5EF4-FFF2-40B4-BE49-F238E27FC236}">
                <a16:creationId xmlns:a16="http://schemas.microsoft.com/office/drawing/2014/main" id="{B38B6424-64DA-3B41-8504-5A8AF846E238}"/>
              </a:ext>
            </a:extLst>
          </p:cNvPr>
          <p:cNvSpPr txBox="1"/>
          <p:nvPr/>
        </p:nvSpPr>
        <p:spPr>
          <a:xfrm>
            <a:off x="7768703" y="3336299"/>
            <a:ext cx="4585251" cy="779684"/>
          </a:xfrm>
          <a:prstGeom prst="rect">
            <a:avLst/>
          </a:prstGeom>
          <a:noFill/>
        </p:spPr>
        <p:txBody>
          <a:bodyPr wrap="square" lIns="162544" tIns="81272" rIns="162544" bIns="81272">
            <a:spAutoFit/>
          </a:bodyPr>
          <a:lstStyle/>
          <a:p>
            <a:pPr>
              <a:lnSpc>
                <a:spcPts val="2400"/>
              </a:lnSpc>
              <a:defRPr/>
            </a:pPr>
            <a:r>
              <a:rPr lang="en-US" altLang="zh-TW" sz="4267" b="1">
                <a:solidFill>
                  <a:srgbClr val="D26604"/>
                </a:solidFill>
                <a:cs typeface="+mn-ea"/>
                <a:sym typeface="+mn-lt"/>
              </a:rPr>
              <a:t>GPU </a:t>
            </a:r>
            <a:r>
              <a:rPr lang="en-US" altLang="zh-CN" sz="2400" b="1">
                <a:solidFill>
                  <a:srgbClr val="D26604"/>
                </a:solidFill>
                <a:cs typeface="+mn-ea"/>
                <a:sym typeface="+mn-lt"/>
              </a:rPr>
              <a:t>up to 800 MHz</a:t>
            </a:r>
            <a:endParaRPr lang="en-US" altLang="zh-TW" sz="2400" b="1">
              <a:solidFill>
                <a:srgbClr val="D26604"/>
              </a:solidFill>
              <a:cs typeface="+mn-ea"/>
              <a:sym typeface="+mn-lt"/>
            </a:endParaRPr>
          </a:p>
          <a:p>
            <a:pPr>
              <a:lnSpc>
                <a:spcPts val="2400"/>
              </a:lnSpc>
              <a:defRPr/>
            </a:pPr>
            <a:r>
              <a:rPr lang="en-US" altLang="zh-CN" sz="2400">
                <a:cs typeface="+mn-ea"/>
                <a:sym typeface="+mn-lt"/>
              </a:rPr>
              <a:t>UHD Graphics </a:t>
            </a:r>
            <a:endParaRPr lang="en-US" sz="2400">
              <a:cs typeface="+mn-ea"/>
              <a:sym typeface="+mn-lt"/>
            </a:endParaRPr>
          </a:p>
        </p:txBody>
      </p:sp>
      <p:pic>
        <p:nvPicPr>
          <p:cNvPr id="13" name="圖形 12">
            <a:extLst>
              <a:ext uri="{FF2B5EF4-FFF2-40B4-BE49-F238E27FC236}">
                <a16:creationId xmlns:a16="http://schemas.microsoft.com/office/drawing/2014/main" id="{EC95F301-07C8-45C8-A3CD-064E79270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0753" y="4018303"/>
            <a:ext cx="1877886" cy="18778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623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61597F7E-ECEC-4FA2-832B-8DF830D12D4B}"/>
              </a:ext>
            </a:extLst>
          </p:cNvPr>
          <p:cNvSpPr/>
          <p:nvPr/>
        </p:nvSpPr>
        <p:spPr>
          <a:xfrm>
            <a:off x="1731804" y="2059118"/>
            <a:ext cx="4768322" cy="4267237"/>
          </a:xfrm>
          <a:prstGeom prst="rect">
            <a:avLst/>
          </a:prstGeom>
          <a:gradFill flip="none" rotWithShape="1">
            <a:gsLst>
              <a:gs pos="0">
                <a:srgbClr val="596056">
                  <a:alpha val="5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8" name="群組 7">
            <a:extLst>
              <a:ext uri="{FF2B5EF4-FFF2-40B4-BE49-F238E27FC236}">
                <a16:creationId xmlns:a16="http://schemas.microsoft.com/office/drawing/2014/main" id="{5410CFAC-B045-45DF-B668-0770030735D6}"/>
              </a:ext>
            </a:extLst>
          </p:cNvPr>
          <p:cNvGrpSpPr/>
          <p:nvPr/>
        </p:nvGrpSpPr>
        <p:grpSpPr>
          <a:xfrm>
            <a:off x="1540315" y="3161763"/>
            <a:ext cx="4959811" cy="3157708"/>
            <a:chOff x="1285023" y="2167482"/>
            <a:chExt cx="10346683" cy="3157708"/>
          </a:xfrm>
        </p:grpSpPr>
        <p:cxnSp>
          <p:nvCxnSpPr>
            <p:cNvPr id="4" name="直線接點 3">
              <a:extLst>
                <a:ext uri="{FF2B5EF4-FFF2-40B4-BE49-F238E27FC236}">
                  <a16:creationId xmlns:a16="http://schemas.microsoft.com/office/drawing/2014/main" id="{C4DB4276-EFCC-4B1A-BC84-8CA88A61D49C}"/>
                </a:ext>
              </a:extLst>
            </p:cNvPr>
            <p:cNvCxnSpPr>
              <a:cxnSpLocks/>
            </p:cNvCxnSpPr>
            <p:nvPr/>
          </p:nvCxnSpPr>
          <p:spPr>
            <a:xfrm>
              <a:off x="1285023" y="5325190"/>
              <a:ext cx="10346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DBA2351-E448-4CD8-B278-0FBD38774F1F}"/>
                </a:ext>
              </a:extLst>
            </p:cNvPr>
            <p:cNvCxnSpPr>
              <a:cxnSpLocks/>
            </p:cNvCxnSpPr>
            <p:nvPr/>
          </p:nvCxnSpPr>
          <p:spPr>
            <a:xfrm>
              <a:off x="1285023" y="479890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285023" y="427262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285023" y="374633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285023" y="322005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285023" y="269376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285023" y="216748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2"/>
          <p:cNvSpPr>
            <a:spLocks noChangeArrowheads="1"/>
          </p:cNvSpPr>
          <p:nvPr/>
        </p:nvSpPr>
        <p:spPr bwMode="auto">
          <a:xfrm>
            <a:off x="6691615" y="5332652"/>
            <a:ext cx="4297369" cy="245129"/>
          </a:xfrm>
          <a:prstGeom prst="rect">
            <a:avLst/>
          </a:prstGeom>
          <a:noFill/>
          <a:ln w="9525">
            <a:noFill/>
            <a:miter lim="800000"/>
            <a:headEnd/>
            <a:tailEnd/>
          </a:ln>
        </p:spPr>
        <p:txBody>
          <a:bodyPr wrap="square" lIns="121908" tIns="60955" rIns="121908" bIns="60955" anchor="t">
            <a:spAutoFit/>
          </a:bodyPr>
          <a:lstStyle/>
          <a:p>
            <a:r>
              <a:rPr lang="en" altLang="zh-TW" sz="800">
                <a:latin typeface="Arial" panose="020B0604020202020204" pitchFamily="34" charset="0"/>
                <a:cs typeface="Arial" panose="020B0604020202020204" pitchFamily="34" charset="0"/>
              </a:rPr>
              <a:t>Tested in QNAP Labs. Figures may vary by environment.</a:t>
            </a:r>
          </a:p>
        </p:txBody>
      </p:sp>
      <p:sp>
        <p:nvSpPr>
          <p:cNvPr id="12" name="Rectangle 3"/>
          <p:cNvSpPr>
            <a:spLocks noChangeArrowheads="1"/>
          </p:cNvSpPr>
          <p:nvPr/>
        </p:nvSpPr>
        <p:spPr bwMode="auto">
          <a:xfrm>
            <a:off x="6708895" y="5611200"/>
            <a:ext cx="4668508" cy="738654"/>
          </a:xfrm>
          <a:prstGeom prst="rect">
            <a:avLst/>
          </a:prstGeom>
          <a:noFill/>
          <a:ln w="9525">
            <a:noFill/>
            <a:miter lim="800000"/>
            <a:headEnd/>
            <a:tailEnd/>
          </a:ln>
        </p:spPr>
        <p:txBody>
          <a:bodyPr wrap="square" lIns="121908" tIns="60955" rIns="121908" bIns="60955" anchor="t">
            <a:spAutoFit/>
          </a:bodyPr>
          <a:lstStyle/>
          <a:p>
            <a:r>
              <a:rPr lang="en-US" altLang="zh-TW" sz="800">
                <a:latin typeface="Arial" panose="020B0604020202020204" pitchFamily="34" charset="0"/>
                <a:ea typeface="微軟正黑體" panose="020B0604030504040204" pitchFamily="34" charset="-120"/>
                <a:cs typeface="Arial" panose="020B0604020202020204" pitchFamily="34" charset="0"/>
              </a:rPr>
              <a:t>Test environment:</a:t>
            </a:r>
          </a:p>
          <a:p>
            <a:endParaRPr lang="en-US" altLang="zh-TW" sz="800">
              <a:latin typeface="Arial" panose="020B0604020202020204" pitchFamily="34" charset="0"/>
              <a:ea typeface="微軟正黑體" panose="020B0604030504040204" pitchFamily="34" charset="-120"/>
              <a:cs typeface="Arial" panose="020B0604020202020204" pitchFamily="34" charset="0"/>
            </a:endParaRPr>
          </a:p>
          <a:p>
            <a:r>
              <a:rPr lang="zh-TW" altLang="zh-TW" sz="800">
                <a:latin typeface="微軟正黑體" panose="020B0604030504040204" pitchFamily="34" charset="-120"/>
              </a:rPr>
              <a:t>NAS</a:t>
            </a:r>
            <a:r>
              <a:rPr lang="zh-TW" altLang="en-US" sz="800">
                <a:latin typeface="微軟正黑體" panose="020B0604030504040204" pitchFamily="34" charset="-120"/>
              </a:rPr>
              <a:t> </a:t>
            </a:r>
            <a:r>
              <a:rPr lang="en-US" altLang="en-US" sz="800">
                <a:latin typeface="微軟正黑體" panose="020B0604030504040204" pitchFamily="34" charset="-120"/>
                <a:ea typeface="微軟正黑體" panose="020B0604030504040204" pitchFamily="34" charset="-120"/>
              </a:rPr>
              <a:t>| </a:t>
            </a:r>
            <a:r>
              <a:rPr lang="zh-TW" altLang="zh-TW" sz="800">
                <a:latin typeface="微軟正黑體" panose="020B0604030504040204" pitchFamily="34" charset="-120"/>
              </a:rPr>
              <a:t>TS-</a:t>
            </a:r>
            <a:r>
              <a:rPr lang="en-US" altLang="zh-TW" sz="800">
                <a:latin typeface="微軟正黑體" panose="020B0604030504040204" pitchFamily="34" charset="-120"/>
              </a:rPr>
              <a:t>464U</a:t>
            </a:r>
            <a:r>
              <a:rPr lang="zh-TW" altLang="zh-TW" sz="800">
                <a:latin typeface="微軟正黑體" panose="020B0604030504040204" pitchFamily="34" charset="-120"/>
              </a:rPr>
              <a:t>-4G, QTS </a:t>
            </a:r>
            <a:r>
              <a:rPr lang="en-US" altLang="zh-TW" sz="800">
                <a:latin typeface="微軟正黑體" panose="020B0604030504040204" pitchFamily="34" charset="-120"/>
              </a:rPr>
              <a:t>5.0.0 </a:t>
            </a:r>
            <a:r>
              <a:rPr lang="zh-TW" altLang="zh-TW" sz="800">
                <a:latin typeface="微軟正黑體" panose="020B0604030504040204" pitchFamily="34" charset="-120"/>
              </a:rPr>
              <a:t>, </a:t>
            </a:r>
            <a:r>
              <a:rPr lang="en-US" altLang="zh-TW" sz="800">
                <a:latin typeface="微軟正黑體" panose="020B0604030504040204" pitchFamily="34" charset="-120"/>
              </a:rPr>
              <a:t>4</a:t>
            </a:r>
            <a:r>
              <a:rPr lang="zh-TW" altLang="zh-TW" sz="800">
                <a:latin typeface="微軟正黑體" panose="020B0604030504040204" pitchFamily="34" charset="-120"/>
              </a:rPr>
              <a:t> x </a:t>
            </a:r>
            <a:r>
              <a:rPr lang="en-US" altLang="zh-TW" sz="800">
                <a:latin typeface="微軟正黑體" panose="020B0604030504040204" pitchFamily="34" charset="-120"/>
              </a:rPr>
              <a:t>Samsung 860 Pro 512GB</a:t>
            </a:r>
            <a:r>
              <a:rPr lang="zh-TW" altLang="zh-TW" sz="800">
                <a:latin typeface="微軟正黑體" panose="020B0604030504040204" pitchFamily="34" charset="-120"/>
              </a:rPr>
              <a:t>, RAID 5</a:t>
            </a:r>
            <a:endParaRPr lang="zh-TW" altLang="zh-TW" sz="800">
              <a:latin typeface="微軟正黑體" panose="020B0604030504040204" pitchFamily="34" charset="-120"/>
              <a:cs typeface="+mn-lt"/>
            </a:endParaRPr>
          </a:p>
          <a:p>
            <a:r>
              <a:rPr lang="en-US" altLang="zh-TW" sz="800">
                <a:latin typeface="微軟正黑體" panose="020B0604030504040204" pitchFamily="34" charset="-120"/>
              </a:rPr>
              <a:t>Client</a:t>
            </a:r>
            <a:r>
              <a:rPr lang="zh-TW" altLang="en-US" sz="800">
                <a:latin typeface="微軟正黑體" panose="020B0604030504040204" pitchFamily="34" charset="-120"/>
              </a:rPr>
              <a:t> </a:t>
            </a:r>
            <a:r>
              <a:rPr lang="en" altLang="zh-TW" sz="800">
                <a:latin typeface="微軟正黑體" panose="020B0604030504040204" pitchFamily="34" charset="-120"/>
              </a:rPr>
              <a:t>PC | Windows Server 2016, Intel Core i7-6700 3.4 GHz, 64GB RAM</a:t>
            </a:r>
          </a:p>
          <a:p>
            <a:r>
              <a:rPr lang="en" altLang="en-US" sz="800">
                <a:latin typeface="微軟正黑體" panose="020B0604030504040204" pitchFamily="34" charset="-120"/>
                <a:ea typeface="微軟正黑體" panose="020B0604030504040204" pitchFamily="34" charset="-120"/>
                <a:cs typeface="Arial"/>
                <a:sym typeface="Microsoft JhengHei"/>
              </a:rPr>
              <a:t>IOmeter | 30-sec ramp up time, 3-min seq. run time, 16 workers, 4-outstanding</a:t>
            </a:r>
            <a:endParaRPr lang="en-US" altLang="en-US" sz="800">
              <a:latin typeface="微軟正黑體" panose="020B0604030504040204" pitchFamily="34" charset="-120"/>
              <a:ea typeface="微軟正黑體" panose="020B0604030504040204" pitchFamily="34" charset="-120"/>
              <a:cs typeface="Arial"/>
              <a:sym typeface="Microsoft JhengHei"/>
            </a:endParaRPr>
          </a:p>
        </p:txBody>
      </p:sp>
      <p:sp>
        <p:nvSpPr>
          <p:cNvPr id="67" name="TextBox 6"/>
          <p:cNvSpPr txBox="1"/>
          <p:nvPr/>
        </p:nvSpPr>
        <p:spPr>
          <a:xfrm>
            <a:off x="2484690" y="5818746"/>
            <a:ext cx="1523812" cy="389777"/>
          </a:xfrm>
          <a:prstGeom prst="rect">
            <a:avLst/>
          </a:prstGeom>
          <a:noFill/>
        </p:spPr>
        <p:txBody>
          <a:bodyPr wrap="square" lIns="121908" tIns="60955" rIns="121908" bIns="60955" anchor="t">
            <a:spAutoFit/>
          </a:bodyPr>
          <a:lstStyle/>
          <a:p>
            <a:pPr algn="ctr">
              <a:defRPr/>
            </a:pPr>
            <a:r>
              <a:rPr lang="en-US" sz="1733" b="1">
                <a:solidFill>
                  <a:schemeClr val="bg1"/>
                </a:solidFill>
                <a:latin typeface="Arial" panose="020B0604020202020204" pitchFamily="34" charset="0"/>
                <a:ea typeface="微軟正黑體" panose="020B0604030504040204" pitchFamily="34" charset="-120"/>
                <a:cs typeface="Arial" panose="020B0604020202020204" pitchFamily="34" charset="0"/>
              </a:rPr>
              <a:t>Seq. Read</a:t>
            </a:r>
          </a:p>
        </p:txBody>
      </p:sp>
      <p:sp>
        <p:nvSpPr>
          <p:cNvPr id="68" name="TextBox 6"/>
          <p:cNvSpPr txBox="1"/>
          <p:nvPr/>
        </p:nvSpPr>
        <p:spPr>
          <a:xfrm>
            <a:off x="4285619" y="5818746"/>
            <a:ext cx="1523812" cy="389777"/>
          </a:xfrm>
          <a:prstGeom prst="rect">
            <a:avLst/>
          </a:prstGeom>
          <a:noFill/>
        </p:spPr>
        <p:txBody>
          <a:bodyPr wrap="square" lIns="121908" tIns="60955" rIns="121908" bIns="60955" anchor="t">
            <a:spAutoFit/>
          </a:bodyPr>
          <a:lstStyle/>
          <a:p>
            <a:pPr algn="ctr">
              <a:defRPr/>
            </a:pPr>
            <a:r>
              <a:rPr lang="en-US" altLang="zh-TW" sz="1733" b="1">
                <a:solidFill>
                  <a:schemeClr val="bg1"/>
                </a:solidFill>
                <a:latin typeface="Arial" panose="020B0604020202020204" pitchFamily="34" charset="0"/>
                <a:ea typeface="微軟正黑體" panose="020B0604030504040204" pitchFamily="34" charset="-120"/>
                <a:cs typeface="Arial" panose="020B0604020202020204" pitchFamily="34" charset="0"/>
              </a:rPr>
              <a:t>Seq. Write</a:t>
            </a:r>
          </a:p>
        </p:txBody>
      </p:sp>
      <p:sp>
        <p:nvSpPr>
          <p:cNvPr id="56" name="文字方塊 55"/>
          <p:cNvSpPr txBox="1"/>
          <p:nvPr/>
        </p:nvSpPr>
        <p:spPr>
          <a:xfrm rot="16200000">
            <a:off x="321562" y="5261992"/>
            <a:ext cx="1056117" cy="297454"/>
          </a:xfrm>
          <a:prstGeom prst="rect">
            <a:avLst/>
          </a:prstGeom>
          <a:noFill/>
        </p:spPr>
        <p:txBody>
          <a:bodyPr wrap="square" rtlCol="0">
            <a:spAutoFit/>
          </a:bodyPr>
          <a:lstStyle/>
          <a:p>
            <a:r>
              <a:rPr lang="en-US" altLang="zh-TW" sz="1333">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(MB/s)</a:t>
            </a:r>
            <a:endParaRPr lang="zh-TW" altLang="en-US" sz="1333">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3" name="標題 62"/>
          <p:cNvSpPr>
            <a:spLocks noGrp="1"/>
          </p:cNvSpPr>
          <p:nvPr>
            <p:ph type="title"/>
          </p:nvPr>
        </p:nvSpPr>
        <p:spPr/>
        <p:txBody>
          <a:bodyPr>
            <a:noAutofit/>
          </a:bodyPr>
          <a:lstStyle/>
          <a:p>
            <a:r>
              <a:rPr lang="en-US" altLang="zh-CN" sz="3400">
                <a:latin typeface="Arial" panose="020B0604020202020204" pitchFamily="34" charset="0"/>
                <a:cs typeface="Arial" panose="020B0604020202020204" pitchFamily="34" charset="0"/>
              </a:rPr>
              <a:t>2.5GbE accelerates large file transfer than 1GbE, </a:t>
            </a:r>
            <a:br>
              <a:rPr lang="en-US" altLang="zh-CN" sz="3400">
                <a:latin typeface="Arial" panose="020B0604020202020204" pitchFamily="34" charset="0"/>
                <a:cs typeface="Arial" panose="020B0604020202020204" pitchFamily="34" charset="0"/>
              </a:rPr>
            </a:br>
            <a:r>
              <a:rPr lang="en-US" altLang="zh-CN" sz="3400">
                <a:latin typeface="Arial" panose="020B0604020202020204" pitchFamily="34" charset="0"/>
                <a:cs typeface="Arial" panose="020B0604020202020204" pitchFamily="34" charset="0"/>
              </a:rPr>
              <a:t>especially suitable for a single client environment</a:t>
            </a:r>
            <a:endParaRPr lang="en-US" altLang="zh-TW" sz="3400">
              <a:latin typeface="Arial" panose="020B0604020202020204" pitchFamily="34" charset="0"/>
              <a:cs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758105" y="2012613"/>
            <a:ext cx="4596964" cy="430877"/>
          </a:xfrm>
          <a:prstGeom prst="rect">
            <a:avLst/>
          </a:prstGeom>
          <a:noFill/>
        </p:spPr>
        <p:txBody>
          <a:bodyPr wrap="square" lIns="121908" tIns="60955" rIns="121908" bIns="60955" anchor="t">
            <a:spAutoFit/>
          </a:bodyPr>
          <a:lstStyle/>
          <a:p>
            <a:pPr algn="ctr">
              <a:defRPr/>
            </a:pP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1 x 2.5GbE</a:t>
            </a:r>
            <a:endParaRPr 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Shape 80">
            <a:extLst>
              <a:ext uri="{FF2B5EF4-FFF2-40B4-BE49-F238E27FC236}">
                <a16:creationId xmlns:a16="http://schemas.microsoft.com/office/drawing/2014/main" id="{EF93FE93-2092-474A-8971-EC35641D72FF}"/>
              </a:ext>
            </a:extLst>
          </p:cNvPr>
          <p:cNvSpPr/>
          <p:nvPr/>
        </p:nvSpPr>
        <p:spPr>
          <a:xfrm>
            <a:off x="4642554" y="2969772"/>
            <a:ext cx="812865" cy="2847013"/>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4" name="Shape 79">
            <a:extLst>
              <a:ext uri="{FF2B5EF4-FFF2-40B4-BE49-F238E27FC236}">
                <a16:creationId xmlns:a16="http://schemas.microsoft.com/office/drawing/2014/main" id="{8ABACFDE-14CB-47D8-A57F-67D2E51C95CC}"/>
              </a:ext>
            </a:extLst>
          </p:cNvPr>
          <p:cNvSpPr/>
          <p:nvPr/>
        </p:nvSpPr>
        <p:spPr>
          <a:xfrm>
            <a:off x="2832066" y="2825483"/>
            <a:ext cx="841780" cy="2984319"/>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988844" y="2848450"/>
            <a:ext cx="657531" cy="36933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b="1">
                <a:latin typeface="Arial" panose="020B0604020202020204" pitchFamily="34" charset="0"/>
                <a:ea typeface="微軟正黑體" panose="020B0604030504040204" pitchFamily="34" charset="-120"/>
                <a:cs typeface="Arial" panose="020B0604020202020204" pitchFamily="34" charset="0"/>
              </a:rPr>
              <a:t>276</a:t>
            </a:r>
          </a:p>
        </p:txBody>
      </p:sp>
      <p:sp>
        <p:nvSpPr>
          <p:cNvPr id="70" name="TextBox 20">
            <a:extLst>
              <a:ext uri="{FF2B5EF4-FFF2-40B4-BE49-F238E27FC236}">
                <a16:creationId xmlns:a16="http://schemas.microsoft.com/office/drawing/2014/main" id="{D34313E9-2182-4026-B65F-1A17B8169472}"/>
              </a:ext>
            </a:extLst>
          </p:cNvPr>
          <p:cNvSpPr txBox="1"/>
          <p:nvPr/>
        </p:nvSpPr>
        <p:spPr>
          <a:xfrm>
            <a:off x="4771337" y="2959878"/>
            <a:ext cx="657531" cy="36933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260</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76219508-7DAA-4854-9321-9058C6D2BCAB}"/>
              </a:ext>
            </a:extLst>
          </p:cNvPr>
          <p:cNvGrpSpPr/>
          <p:nvPr/>
        </p:nvGrpSpPr>
        <p:grpSpPr>
          <a:xfrm>
            <a:off x="996957" y="3010804"/>
            <a:ext cx="526079" cy="2941908"/>
            <a:chOff x="741665" y="2189993"/>
            <a:chExt cx="526079" cy="3304512"/>
          </a:xfrm>
        </p:grpSpPr>
        <p:sp>
          <p:nvSpPr>
            <p:cNvPr id="3" name="矩形 2">
              <a:extLst>
                <a:ext uri="{FF2B5EF4-FFF2-40B4-BE49-F238E27FC236}">
                  <a16:creationId xmlns:a16="http://schemas.microsoft.com/office/drawing/2014/main" id="{6CF5A0FA-9A7A-412D-9C6B-B5E753B46067}"/>
                </a:ext>
              </a:extLst>
            </p:cNvPr>
            <p:cNvSpPr/>
            <p:nvPr/>
          </p:nvSpPr>
          <p:spPr>
            <a:xfrm>
              <a:off x="950055" y="5148793"/>
              <a:ext cx="28886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835166" y="4554003"/>
              <a:ext cx="393056"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50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741665" y="3975264"/>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100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741665" y="3396525"/>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150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770492" y="2800862"/>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200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741665" y="2189993"/>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250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1602735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標題 62"/>
          <p:cNvSpPr>
            <a:spLocks noGrp="1"/>
          </p:cNvSpPr>
          <p:nvPr>
            <p:ph type="title"/>
          </p:nvPr>
        </p:nvSpPr>
        <p:spPr/>
        <p:txBody>
          <a:bodyPr>
            <a:noAutofit/>
          </a:bodyPr>
          <a:lstStyle/>
          <a:p>
            <a:r>
              <a:rPr lang="en-US" altLang="zh-CN" sz="3600">
                <a:latin typeface="Arial" panose="020B0604020202020204" pitchFamily="34" charset="0"/>
                <a:cs typeface="Arial" panose="020B0604020202020204" pitchFamily="34" charset="0"/>
              </a:rPr>
              <a:t>2 x 2.5GbE for the multi-user/device environment </a:t>
            </a:r>
            <a:br>
              <a:rPr lang="en-US" altLang="zh-CN" sz="3600">
                <a:latin typeface="Arial" panose="020B0604020202020204" pitchFamily="34" charset="0"/>
                <a:cs typeface="Arial" panose="020B0604020202020204" pitchFamily="34" charset="0"/>
              </a:rPr>
            </a:br>
            <a:r>
              <a:rPr lang="en-US" altLang="zh-CN" sz="3600">
                <a:latin typeface="Arial" panose="020B0604020202020204" pitchFamily="34" charset="0"/>
                <a:cs typeface="Arial" panose="020B0604020202020204" pitchFamily="34" charset="0"/>
              </a:rPr>
              <a:t>for the future business growth</a:t>
            </a:r>
            <a:endParaRPr lang="en-US" altLang="zh-TW" sz="3600">
              <a:latin typeface="Arial" panose="020B0604020202020204" pitchFamily="34" charset="0"/>
              <a:cs typeface="Arial" panose="020B0604020202020204" pitchFamily="34" charset="0"/>
            </a:endParaRPr>
          </a:p>
        </p:txBody>
      </p:sp>
      <p:sp>
        <p:nvSpPr>
          <p:cNvPr id="31" name="矩形 30">
            <a:extLst>
              <a:ext uri="{FF2B5EF4-FFF2-40B4-BE49-F238E27FC236}">
                <a16:creationId xmlns:a16="http://schemas.microsoft.com/office/drawing/2014/main" id="{61597F7E-ECEC-4FA2-832B-8DF830D12D4B}"/>
              </a:ext>
            </a:extLst>
          </p:cNvPr>
          <p:cNvSpPr/>
          <p:nvPr/>
        </p:nvSpPr>
        <p:spPr>
          <a:xfrm>
            <a:off x="1424853" y="2026029"/>
            <a:ext cx="4503804" cy="4030516"/>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104C29C2-C9D3-4208-85F0-0A7D111FA13A}"/>
              </a:ext>
            </a:extLst>
          </p:cNvPr>
          <p:cNvSpPr/>
          <p:nvPr/>
        </p:nvSpPr>
        <p:spPr>
          <a:xfrm>
            <a:off x="6125844" y="2026029"/>
            <a:ext cx="4633385" cy="4030516"/>
          </a:xfrm>
          <a:prstGeom prst="rect">
            <a:avLst/>
          </a:prstGeom>
          <a:gradFill flip="none" rotWithShape="1">
            <a:gsLst>
              <a:gs pos="0">
                <a:srgbClr val="596056">
                  <a:alpha val="40000"/>
                </a:srgbClr>
              </a:gs>
              <a:gs pos="100000">
                <a:srgbClr val="596056">
                  <a:alpha val="7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8" name="群組 7">
            <a:extLst>
              <a:ext uri="{FF2B5EF4-FFF2-40B4-BE49-F238E27FC236}">
                <a16:creationId xmlns:a16="http://schemas.microsoft.com/office/drawing/2014/main" id="{5410CFAC-B045-45DF-B668-0770030735D6}"/>
              </a:ext>
            </a:extLst>
          </p:cNvPr>
          <p:cNvGrpSpPr/>
          <p:nvPr/>
        </p:nvGrpSpPr>
        <p:grpSpPr>
          <a:xfrm>
            <a:off x="1243987" y="3078232"/>
            <a:ext cx="9515242" cy="2982537"/>
            <a:chOff x="1285023" y="2167482"/>
            <a:chExt cx="10346683" cy="3157708"/>
          </a:xfrm>
        </p:grpSpPr>
        <p:cxnSp>
          <p:nvCxnSpPr>
            <p:cNvPr id="4" name="直線接點 3">
              <a:extLst>
                <a:ext uri="{FF2B5EF4-FFF2-40B4-BE49-F238E27FC236}">
                  <a16:creationId xmlns:a16="http://schemas.microsoft.com/office/drawing/2014/main" id="{C4DB4276-EFCC-4B1A-BC84-8CA88A61D49C}"/>
                </a:ext>
              </a:extLst>
            </p:cNvPr>
            <p:cNvCxnSpPr>
              <a:cxnSpLocks/>
            </p:cNvCxnSpPr>
            <p:nvPr/>
          </p:nvCxnSpPr>
          <p:spPr>
            <a:xfrm>
              <a:off x="1285023" y="5325190"/>
              <a:ext cx="103466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DBA2351-E448-4CD8-B278-0FBD38774F1F}"/>
                </a:ext>
              </a:extLst>
            </p:cNvPr>
            <p:cNvCxnSpPr>
              <a:cxnSpLocks/>
            </p:cNvCxnSpPr>
            <p:nvPr/>
          </p:nvCxnSpPr>
          <p:spPr>
            <a:xfrm>
              <a:off x="1285023" y="479890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7FA5224B-7DFF-48E4-BE4B-DD966B498725}"/>
                </a:ext>
              </a:extLst>
            </p:cNvPr>
            <p:cNvCxnSpPr>
              <a:cxnSpLocks/>
            </p:cNvCxnSpPr>
            <p:nvPr/>
          </p:nvCxnSpPr>
          <p:spPr>
            <a:xfrm>
              <a:off x="1285023" y="427262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8C8362C3-2D8F-411A-A7F4-E957494D1C08}"/>
                </a:ext>
              </a:extLst>
            </p:cNvPr>
            <p:cNvCxnSpPr>
              <a:cxnSpLocks/>
            </p:cNvCxnSpPr>
            <p:nvPr/>
          </p:nvCxnSpPr>
          <p:spPr>
            <a:xfrm>
              <a:off x="1285023" y="374633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00763C05-C347-4389-8538-29FF844C3135}"/>
                </a:ext>
              </a:extLst>
            </p:cNvPr>
            <p:cNvCxnSpPr>
              <a:cxnSpLocks/>
            </p:cNvCxnSpPr>
            <p:nvPr/>
          </p:nvCxnSpPr>
          <p:spPr>
            <a:xfrm>
              <a:off x="1285023" y="322005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F2678A-45BE-4832-8034-668A6F25D3E6}"/>
                </a:ext>
              </a:extLst>
            </p:cNvPr>
            <p:cNvCxnSpPr>
              <a:cxnSpLocks/>
            </p:cNvCxnSpPr>
            <p:nvPr/>
          </p:nvCxnSpPr>
          <p:spPr>
            <a:xfrm>
              <a:off x="1285023" y="2693767"/>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4CBFDA1D-31F3-4D3A-AFB4-0990D6992602}"/>
                </a:ext>
              </a:extLst>
            </p:cNvPr>
            <p:cNvCxnSpPr>
              <a:cxnSpLocks/>
            </p:cNvCxnSpPr>
            <p:nvPr/>
          </p:nvCxnSpPr>
          <p:spPr>
            <a:xfrm>
              <a:off x="1285023" y="2167482"/>
              <a:ext cx="103466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7" name="TextBox 6"/>
          <p:cNvSpPr txBox="1"/>
          <p:nvPr/>
        </p:nvSpPr>
        <p:spPr>
          <a:xfrm>
            <a:off x="2135974" y="5603270"/>
            <a:ext cx="1439280" cy="368154"/>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panose="020B0604020202020204" pitchFamily="34" charset="0"/>
              </a:rPr>
              <a:t>Read</a:t>
            </a:r>
            <a:endParaRPr lang="en-US" sz="173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8" name="TextBox 6"/>
          <p:cNvSpPr txBox="1"/>
          <p:nvPr/>
        </p:nvSpPr>
        <p:spPr>
          <a:xfrm>
            <a:off x="3836998" y="5603270"/>
            <a:ext cx="1439280" cy="368154"/>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panose="020B0604020202020204" pitchFamily="34" charset="0"/>
              </a:rPr>
              <a:t>Write</a:t>
            </a:r>
            <a:endParaRPr lang="en-US" altLang="zh-TW" sz="173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6" name="文字方塊 55"/>
          <p:cNvSpPr txBox="1"/>
          <p:nvPr/>
        </p:nvSpPr>
        <p:spPr>
          <a:xfrm rot="16200000">
            <a:off x="8447" y="4966584"/>
            <a:ext cx="997530" cy="280953"/>
          </a:xfrm>
          <a:prstGeom prst="rect">
            <a:avLst/>
          </a:prstGeom>
          <a:noFill/>
        </p:spPr>
        <p:txBody>
          <a:bodyPr wrap="square" rtlCol="0">
            <a:spAutoFit/>
          </a:bodyPr>
          <a:lstStyle/>
          <a:p>
            <a:r>
              <a:rPr lang="en-US" altLang="zh-TW" sz="1333">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(MB/s)</a:t>
            </a:r>
            <a:endParaRPr lang="zh-TW" altLang="en-US" sz="1333">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TextBox 6">
            <a:extLst>
              <a:ext uri="{FF2B5EF4-FFF2-40B4-BE49-F238E27FC236}">
                <a16:creationId xmlns:a16="http://schemas.microsoft.com/office/drawing/2014/main" id="{E13A1EB6-8F2D-DA40-AC67-F010749E966F}"/>
              </a:ext>
            </a:extLst>
          </p:cNvPr>
          <p:cNvSpPr txBox="1"/>
          <p:nvPr/>
        </p:nvSpPr>
        <p:spPr>
          <a:xfrm>
            <a:off x="6880266" y="5603270"/>
            <a:ext cx="1439280" cy="368154"/>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panose="020B0604020202020204" pitchFamily="34" charset="0"/>
              </a:rPr>
              <a:t>Read</a:t>
            </a:r>
            <a:endParaRPr lang="en-US" sz="173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TextBox 6">
            <a:extLst>
              <a:ext uri="{FF2B5EF4-FFF2-40B4-BE49-F238E27FC236}">
                <a16:creationId xmlns:a16="http://schemas.microsoft.com/office/drawing/2014/main" id="{CBBADFE4-64BB-B54E-903D-A9A8B115330B}"/>
              </a:ext>
            </a:extLst>
          </p:cNvPr>
          <p:cNvSpPr txBox="1"/>
          <p:nvPr/>
        </p:nvSpPr>
        <p:spPr>
          <a:xfrm>
            <a:off x="8566084" y="5603270"/>
            <a:ext cx="1439280" cy="368154"/>
          </a:xfrm>
          <a:prstGeom prst="rect">
            <a:avLst/>
          </a:prstGeom>
          <a:noFill/>
        </p:spPr>
        <p:txBody>
          <a:bodyPr wrap="square" lIns="121908" tIns="60955" rIns="121908" bIns="60955" anchor="t">
            <a:spAutoFit/>
          </a:bodyPr>
          <a:lstStyle/>
          <a:p>
            <a:pPr algn="ctr">
              <a:defRPr/>
            </a:pPr>
            <a:r>
              <a:rPr lang="en-US" altLang="zh-CN" sz="1733" b="1">
                <a:solidFill>
                  <a:schemeClr val="bg1"/>
                </a:solidFill>
                <a:latin typeface="Arial" panose="020B0604020202020204" pitchFamily="34" charset="0"/>
                <a:ea typeface="微軟正黑體" panose="020B0604030504040204" pitchFamily="34" charset="-120"/>
                <a:cs typeface="Arial" panose="020B0604020202020204" pitchFamily="34" charset="0"/>
              </a:rPr>
              <a:t>Write</a:t>
            </a:r>
            <a:endParaRPr lang="en-US" altLang="zh-TW" sz="1733"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TextBox 6">
            <a:extLst>
              <a:ext uri="{FF2B5EF4-FFF2-40B4-BE49-F238E27FC236}">
                <a16:creationId xmlns:a16="http://schemas.microsoft.com/office/drawing/2014/main" id="{08D18E22-47AF-104D-89F1-7EC23AC03D05}"/>
              </a:ext>
            </a:extLst>
          </p:cNvPr>
          <p:cNvSpPr txBox="1"/>
          <p:nvPr/>
        </p:nvSpPr>
        <p:spPr>
          <a:xfrm>
            <a:off x="1445999" y="2024176"/>
            <a:ext cx="4341952" cy="901169"/>
          </a:xfrm>
          <a:prstGeom prst="rect">
            <a:avLst/>
          </a:prstGeom>
          <a:noFill/>
        </p:spPr>
        <p:txBody>
          <a:bodyPr wrap="square" lIns="121908" tIns="60955" rIns="121908" bIns="60955" anchor="t">
            <a:spAutoFit/>
          </a:bodyPr>
          <a:lstStyle/>
          <a:p>
            <a:pPr algn="ctr">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 x 2.5GbE Windows</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sequential transfer (SMB)</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eaLnBrk="1" hangingPunct="1">
              <a:defRPr/>
            </a:pP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TextBox 6">
            <a:extLst>
              <a:ext uri="{FF2B5EF4-FFF2-40B4-BE49-F238E27FC236}">
                <a16:creationId xmlns:a16="http://schemas.microsoft.com/office/drawing/2014/main" id="{B26B59E1-265B-5140-99D3-72360790556C}"/>
              </a:ext>
            </a:extLst>
          </p:cNvPr>
          <p:cNvSpPr txBox="1"/>
          <p:nvPr/>
        </p:nvSpPr>
        <p:spPr>
          <a:xfrm>
            <a:off x="6109524" y="2010062"/>
            <a:ext cx="4649706" cy="639537"/>
          </a:xfrm>
          <a:prstGeom prst="rect">
            <a:avLst/>
          </a:prstGeom>
          <a:noFill/>
        </p:spPr>
        <p:txBody>
          <a:bodyPr wrap="square" lIns="121908" tIns="60955" rIns="121908" bIns="60955" anchor="t">
            <a:spAutoFit/>
          </a:bodyPr>
          <a:lstStyle/>
          <a:p>
            <a:pPr algn="ctr">
              <a:defRP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 x 2.5GbE Windows sequential transfer (SMB), </a:t>
            </a: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Encrypted NAS volume</a:t>
            </a:r>
            <a:endParaRPr lang="zh-CN"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Shape 80">
            <a:extLst>
              <a:ext uri="{FF2B5EF4-FFF2-40B4-BE49-F238E27FC236}">
                <a16:creationId xmlns:a16="http://schemas.microsoft.com/office/drawing/2014/main" id="{EF93FE93-2092-474A-8971-EC35641D72FF}"/>
              </a:ext>
            </a:extLst>
          </p:cNvPr>
          <p:cNvSpPr/>
          <p:nvPr/>
        </p:nvSpPr>
        <p:spPr>
          <a:xfrm>
            <a:off x="4174132" y="3608978"/>
            <a:ext cx="767772" cy="1992439"/>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4" name="Shape 79">
            <a:extLst>
              <a:ext uri="{FF2B5EF4-FFF2-40B4-BE49-F238E27FC236}">
                <a16:creationId xmlns:a16="http://schemas.microsoft.com/office/drawing/2014/main" id="{8ABACFDE-14CB-47D8-A57F-67D2E51C95CC}"/>
              </a:ext>
            </a:extLst>
          </p:cNvPr>
          <p:cNvSpPr/>
          <p:nvPr/>
        </p:nvSpPr>
        <p:spPr>
          <a:xfrm>
            <a:off x="2464079" y="2652830"/>
            <a:ext cx="795083" cy="2941991"/>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9" name="TextBox 20">
            <a:extLst>
              <a:ext uri="{FF2B5EF4-FFF2-40B4-BE49-F238E27FC236}">
                <a16:creationId xmlns:a16="http://schemas.microsoft.com/office/drawing/2014/main" id="{55F3EA07-3AE4-4C03-8EB1-F3EC11A66553}"/>
              </a:ext>
            </a:extLst>
          </p:cNvPr>
          <p:cNvSpPr txBox="1"/>
          <p:nvPr/>
        </p:nvSpPr>
        <p:spPr>
          <a:xfrm>
            <a:off x="2551093" y="2679312"/>
            <a:ext cx="621055" cy="3488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b="1">
                <a:latin typeface="Arial" panose="020B0604020202020204" pitchFamily="34" charset="0"/>
                <a:ea typeface="微軟正黑體" panose="020B0604030504040204" pitchFamily="34" charset="-120"/>
                <a:cs typeface="Arial" panose="020B0604020202020204" pitchFamily="34" charset="0"/>
              </a:rPr>
              <a:t>585</a:t>
            </a:r>
          </a:p>
        </p:txBody>
      </p:sp>
      <p:sp>
        <p:nvSpPr>
          <p:cNvPr id="70" name="TextBox 20">
            <a:extLst>
              <a:ext uri="{FF2B5EF4-FFF2-40B4-BE49-F238E27FC236}">
                <a16:creationId xmlns:a16="http://schemas.microsoft.com/office/drawing/2014/main" id="{D34313E9-2182-4026-B65F-1A17B8169472}"/>
              </a:ext>
            </a:extLst>
          </p:cNvPr>
          <p:cNvSpPr txBox="1"/>
          <p:nvPr/>
        </p:nvSpPr>
        <p:spPr>
          <a:xfrm>
            <a:off x="4283382" y="3576235"/>
            <a:ext cx="621055" cy="3488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393</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5" name="Shape 80">
            <a:extLst>
              <a:ext uri="{FF2B5EF4-FFF2-40B4-BE49-F238E27FC236}">
                <a16:creationId xmlns:a16="http://schemas.microsoft.com/office/drawing/2014/main" id="{02FD8FA0-5CA7-4194-8BF1-99D00B5CDEF2}"/>
              </a:ext>
            </a:extLst>
          </p:cNvPr>
          <p:cNvSpPr/>
          <p:nvPr/>
        </p:nvSpPr>
        <p:spPr>
          <a:xfrm>
            <a:off x="8919838" y="3730035"/>
            <a:ext cx="767772" cy="1863484"/>
          </a:xfrm>
          <a:prstGeom prst="rect">
            <a:avLst/>
          </a:prstGeom>
          <a:gradFill>
            <a:gsLst>
              <a:gs pos="100000">
                <a:srgbClr val="EF206D"/>
              </a:gs>
              <a:gs pos="0">
                <a:srgbClr val="F7942F"/>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7" name="Shape 79">
            <a:extLst>
              <a:ext uri="{FF2B5EF4-FFF2-40B4-BE49-F238E27FC236}">
                <a16:creationId xmlns:a16="http://schemas.microsoft.com/office/drawing/2014/main" id="{DA9ABF24-0CF8-40C2-B0C3-775B3CF209DC}"/>
              </a:ext>
            </a:extLst>
          </p:cNvPr>
          <p:cNvSpPr/>
          <p:nvPr/>
        </p:nvSpPr>
        <p:spPr>
          <a:xfrm>
            <a:off x="7218962" y="2692043"/>
            <a:ext cx="795083" cy="2894883"/>
          </a:xfrm>
          <a:prstGeom prst="rect">
            <a:avLst/>
          </a:prstGeom>
          <a:gradFill>
            <a:gsLst>
              <a:gs pos="100000">
                <a:srgbClr val="254BFF"/>
              </a:gs>
              <a:gs pos="0">
                <a:srgbClr val="83FFE4"/>
              </a:gs>
            </a:gsLst>
            <a:lin ang="5400000" scaled="0"/>
          </a:gradFill>
          <a:ln>
            <a:noFill/>
          </a:ln>
          <a:effectLst>
            <a:outerShdw blurRad="50800" dist="38100" dir="2700000" algn="tl" rotWithShape="0">
              <a:prstClr val="black">
                <a:alpha val="40000"/>
              </a:prstClr>
            </a:outerShdw>
          </a:effectLst>
          <a:scene3d>
            <a:camera prst="orthographicFront"/>
            <a:lightRig rig="threePt" dir="t"/>
          </a:scene3d>
          <a:sp3d>
            <a:bevelT w="38100" h="38100" prst="angle"/>
            <a:bevelB w="38100" h="38100"/>
          </a:sp3d>
        </p:spPr>
        <p:txBody>
          <a:bodyPr wrap="square" lIns="121900" tIns="60933" rIns="121900" bIns="60933" anchor="ctr" anchorCtr="0">
            <a:noAutofit/>
          </a:bodyPr>
          <a:lstStyle/>
          <a:p>
            <a:pPr algn="ctr">
              <a:buClr>
                <a:srgbClr val="000000"/>
              </a:buClr>
            </a:pPr>
            <a:endParaRPr sz="18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58" name="TextBox 20">
            <a:extLst>
              <a:ext uri="{FF2B5EF4-FFF2-40B4-BE49-F238E27FC236}">
                <a16:creationId xmlns:a16="http://schemas.microsoft.com/office/drawing/2014/main" id="{EFB064A6-357D-4EB9-A2BB-79A80FCBC652}"/>
              </a:ext>
            </a:extLst>
          </p:cNvPr>
          <p:cNvSpPr txBox="1"/>
          <p:nvPr/>
        </p:nvSpPr>
        <p:spPr>
          <a:xfrm>
            <a:off x="7305975" y="2717956"/>
            <a:ext cx="621055" cy="3488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b="1">
                <a:latin typeface="Arial" panose="020B0604020202020204" pitchFamily="34" charset="0"/>
                <a:ea typeface="微軟正黑體" panose="020B0604030504040204" pitchFamily="34" charset="-120"/>
                <a:cs typeface="Arial" panose="020B0604020202020204" pitchFamily="34" charset="0"/>
              </a:rPr>
              <a:t>562</a:t>
            </a:r>
            <a:endParaRPr lang="en-US" b="1">
              <a:latin typeface="Arial" panose="020B0604020202020204" pitchFamily="34" charset="0"/>
              <a:ea typeface="微軟正黑體" panose="020B0604030504040204" pitchFamily="34" charset="-120"/>
              <a:cs typeface="Arial" panose="020B0604020202020204" pitchFamily="34" charset="0"/>
            </a:endParaRPr>
          </a:p>
        </p:txBody>
      </p:sp>
      <p:sp>
        <p:nvSpPr>
          <p:cNvPr id="59" name="TextBox 20">
            <a:extLst>
              <a:ext uri="{FF2B5EF4-FFF2-40B4-BE49-F238E27FC236}">
                <a16:creationId xmlns:a16="http://schemas.microsoft.com/office/drawing/2014/main" id="{679D2CFA-EBA3-4AE9-8373-E811C41D2DF8}"/>
              </a:ext>
            </a:extLst>
          </p:cNvPr>
          <p:cNvSpPr txBox="1"/>
          <p:nvPr/>
        </p:nvSpPr>
        <p:spPr>
          <a:xfrm>
            <a:off x="9021608" y="3735191"/>
            <a:ext cx="621055" cy="34884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357</a:t>
            </a:r>
            <a:endParaRPr 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76219508-7DAA-4854-9321-9058C6D2BCAB}"/>
              </a:ext>
            </a:extLst>
          </p:cNvPr>
          <p:cNvGrpSpPr/>
          <p:nvPr/>
        </p:nvGrpSpPr>
        <p:grpSpPr>
          <a:xfrm>
            <a:off x="712193" y="2966174"/>
            <a:ext cx="488246" cy="2737454"/>
            <a:chOff x="721995" y="2239052"/>
            <a:chExt cx="516922" cy="3255453"/>
          </a:xfrm>
        </p:grpSpPr>
        <p:sp>
          <p:nvSpPr>
            <p:cNvPr id="3" name="矩形 2">
              <a:extLst>
                <a:ext uri="{FF2B5EF4-FFF2-40B4-BE49-F238E27FC236}">
                  <a16:creationId xmlns:a16="http://schemas.microsoft.com/office/drawing/2014/main" id="{6CF5A0FA-9A7A-412D-9C6B-B5E753B46067}"/>
                </a:ext>
              </a:extLst>
            </p:cNvPr>
            <p:cNvSpPr/>
            <p:nvPr/>
          </p:nvSpPr>
          <p:spPr>
            <a:xfrm>
              <a:off x="950055" y="5148793"/>
              <a:ext cx="28886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矩形 22">
              <a:extLst>
                <a:ext uri="{FF2B5EF4-FFF2-40B4-BE49-F238E27FC236}">
                  <a16:creationId xmlns:a16="http://schemas.microsoft.com/office/drawing/2014/main" id="{CD55530D-FEDE-4449-9D89-2668BEEF9041}"/>
                </a:ext>
              </a:extLst>
            </p:cNvPr>
            <p:cNvSpPr/>
            <p:nvPr/>
          </p:nvSpPr>
          <p:spPr>
            <a:xfrm>
              <a:off x="741665" y="4634249"/>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100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矩形 23">
              <a:extLst>
                <a:ext uri="{FF2B5EF4-FFF2-40B4-BE49-F238E27FC236}">
                  <a16:creationId xmlns:a16="http://schemas.microsoft.com/office/drawing/2014/main" id="{95F1DA2D-DF9D-4A36-83A8-7EC401566769}"/>
                </a:ext>
              </a:extLst>
            </p:cNvPr>
            <p:cNvSpPr/>
            <p:nvPr/>
          </p:nvSpPr>
          <p:spPr>
            <a:xfrm>
              <a:off x="741665" y="4007362"/>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200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E8E216D9-1C56-438E-BCDE-9EF8232311BF}"/>
                </a:ext>
              </a:extLst>
            </p:cNvPr>
            <p:cNvSpPr/>
            <p:nvPr/>
          </p:nvSpPr>
          <p:spPr>
            <a:xfrm>
              <a:off x="741665" y="3396524"/>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300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25">
              <a:extLst>
                <a:ext uri="{FF2B5EF4-FFF2-40B4-BE49-F238E27FC236}">
                  <a16:creationId xmlns:a16="http://schemas.microsoft.com/office/drawing/2014/main" id="{AD2178D3-FB10-4B31-B1B5-985D09206327}"/>
                </a:ext>
              </a:extLst>
            </p:cNvPr>
            <p:cNvSpPr/>
            <p:nvPr/>
          </p:nvSpPr>
          <p:spPr>
            <a:xfrm>
              <a:off x="741665" y="2801743"/>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400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31652AF0-F79E-234A-A48C-34DFF925FDB0}"/>
                </a:ext>
              </a:extLst>
            </p:cNvPr>
            <p:cNvSpPr/>
            <p:nvPr/>
          </p:nvSpPr>
          <p:spPr>
            <a:xfrm>
              <a:off x="721995" y="2239052"/>
              <a:ext cx="497252" cy="345712"/>
            </a:xfrm>
            <a:prstGeom prst="rect">
              <a:avLst/>
            </a:prstGeom>
          </p:spPr>
          <p:txBody>
            <a:bodyPr wrap="none">
              <a:spAutoFit/>
            </a:bodyPr>
            <a:lstStyle/>
            <a:p>
              <a:r>
                <a:rPr lang="en-US" altLang="zh-TW"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rPr>
                <a:t>500</a:t>
              </a:r>
              <a:endParaRPr lang="zh-TW" altLang="en-US" sz="1400">
                <a:solidFill>
                  <a:schemeClr val="tx1">
                    <a:lumMod val="50000"/>
                    <a:lumOff val="50000"/>
                  </a:schemeClr>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47" name="矩形 46">
            <a:extLst>
              <a:ext uri="{FF2B5EF4-FFF2-40B4-BE49-F238E27FC236}">
                <a16:creationId xmlns:a16="http://schemas.microsoft.com/office/drawing/2014/main" id="{8A0B1EDE-9765-8542-8722-F4B8931480FB}"/>
              </a:ext>
            </a:extLst>
          </p:cNvPr>
          <p:cNvSpPr/>
          <p:nvPr/>
        </p:nvSpPr>
        <p:spPr>
          <a:xfrm>
            <a:off x="771039" y="1642682"/>
            <a:ext cx="10461136" cy="349692"/>
          </a:xfrm>
          <a:prstGeom prst="rect">
            <a:avLst/>
          </a:prstGeom>
        </p:spPr>
        <p:txBody>
          <a:bodyPr wrap="square" anchor="t">
            <a:spAutoFit/>
          </a:bodyPr>
          <a:lstStyle/>
          <a:p>
            <a:pPr>
              <a:lnSpc>
                <a:spcPts val="2400"/>
              </a:lnSpc>
            </a:pPr>
            <a:r>
              <a:rPr lang="en-US" altLang="zh-TW" sz="1600" b="1">
                <a:latin typeface="Arial" panose="020B0604020202020204" pitchFamily="34" charset="0"/>
                <a:ea typeface="微軟正黑體" panose="020B0604030504040204" pitchFamily="34" charset="-120"/>
                <a:cs typeface="Arial" panose="020B0604020202020204" pitchFamily="34" charset="0"/>
              </a:rPr>
              <a:t>In addition to Jumbo Frame support, port </a:t>
            </a:r>
            <a:r>
              <a:rPr lang="en-US" altLang="zh-TW" sz="1600" b="1" err="1">
                <a:latin typeface="Arial" panose="020B0604020202020204" pitchFamily="34" charset="0"/>
                <a:ea typeface="微軟正黑體" panose="020B0604030504040204" pitchFamily="34" charset="-120"/>
                <a:cs typeface="Arial" panose="020B0604020202020204" pitchFamily="34" charset="0"/>
              </a:rPr>
              <a:t>trunking</a:t>
            </a:r>
            <a:r>
              <a:rPr lang="en-US" altLang="zh-TW" sz="1600" b="1">
                <a:latin typeface="Arial" panose="020B0604020202020204" pitchFamily="34" charset="0"/>
                <a:ea typeface="微軟正黑體" panose="020B0604030504040204" pitchFamily="34" charset="-120"/>
                <a:cs typeface="Arial" panose="020B0604020202020204" pitchFamily="34" charset="0"/>
              </a:rPr>
              <a:t> / link aggregation provides enhanced performance.</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48" name="Rectangle 2">
            <a:extLst>
              <a:ext uri="{FF2B5EF4-FFF2-40B4-BE49-F238E27FC236}">
                <a16:creationId xmlns:a16="http://schemas.microsoft.com/office/drawing/2014/main" id="{35C99D93-1FD7-8649-BCC8-7770E09D3112}"/>
              </a:ext>
            </a:extLst>
          </p:cNvPr>
          <p:cNvSpPr>
            <a:spLocks noChangeArrowheads="1"/>
          </p:cNvSpPr>
          <p:nvPr/>
        </p:nvSpPr>
        <p:spPr bwMode="auto">
          <a:xfrm>
            <a:off x="5928657" y="6170772"/>
            <a:ext cx="4339888" cy="232553"/>
          </a:xfrm>
          <a:prstGeom prst="rect">
            <a:avLst/>
          </a:prstGeom>
          <a:noFill/>
          <a:ln w="9525">
            <a:noFill/>
            <a:miter lim="800000"/>
            <a:headEnd/>
            <a:tailEnd/>
          </a:ln>
        </p:spPr>
        <p:txBody>
          <a:bodyPr wrap="square" lIns="121908" tIns="60955" rIns="121908" bIns="60955" anchor="t">
            <a:spAutoFit/>
          </a:bodyPr>
          <a:lstStyle/>
          <a:p>
            <a:r>
              <a:rPr lang="en" altLang="zh-TW" sz="800">
                <a:latin typeface="Arial" panose="020B0604020202020204" pitchFamily="34" charset="0"/>
                <a:cs typeface="Arial" panose="020B0604020202020204" pitchFamily="34" charset="0"/>
              </a:rPr>
              <a:t>Tested in QNAP Labs. Figures may vary by environment.</a:t>
            </a:r>
          </a:p>
        </p:txBody>
      </p:sp>
      <p:sp>
        <p:nvSpPr>
          <p:cNvPr id="49" name="Rectangle 3">
            <a:extLst>
              <a:ext uri="{FF2B5EF4-FFF2-40B4-BE49-F238E27FC236}">
                <a16:creationId xmlns:a16="http://schemas.microsoft.com/office/drawing/2014/main" id="{9097FCD4-A650-2949-9555-E0E90A05AAC4}"/>
              </a:ext>
            </a:extLst>
          </p:cNvPr>
          <p:cNvSpPr>
            <a:spLocks noChangeArrowheads="1"/>
          </p:cNvSpPr>
          <p:nvPr/>
        </p:nvSpPr>
        <p:spPr bwMode="auto">
          <a:xfrm>
            <a:off x="1262611" y="5996350"/>
            <a:ext cx="6533888" cy="581396"/>
          </a:xfrm>
          <a:prstGeom prst="rect">
            <a:avLst/>
          </a:prstGeom>
          <a:noFill/>
          <a:ln w="9525">
            <a:noFill/>
            <a:miter lim="800000"/>
            <a:headEnd/>
            <a:tailEnd/>
          </a:ln>
        </p:spPr>
        <p:txBody>
          <a:bodyPr wrap="square" lIns="121908" tIns="60955" rIns="121908" bIns="60955" anchor="t">
            <a:spAutoFit/>
          </a:bodyPr>
          <a:lstStyle/>
          <a:p>
            <a:r>
              <a:rPr lang="en-US" altLang="zh-TW" sz="800">
                <a:latin typeface="Arial" panose="020B0604020202020204" pitchFamily="34" charset="0"/>
                <a:ea typeface="微軟正黑體" panose="020B0604030504040204" pitchFamily="34" charset="-120"/>
                <a:cs typeface="Arial" panose="020B0604020202020204" pitchFamily="34" charset="0"/>
              </a:rPr>
              <a:t>Test environment:</a:t>
            </a:r>
            <a:br>
              <a:rPr lang="zh-TW" sz="800">
                <a:latin typeface="Arial" panose="020B0604020202020204" pitchFamily="34" charset="0"/>
                <a:ea typeface="微軟正黑體" panose="020B0604030504040204" pitchFamily="34" charset="-120"/>
                <a:cs typeface="Arial" panose="020B0604020202020204" pitchFamily="34" charset="0"/>
              </a:rPr>
            </a:br>
            <a:r>
              <a:rPr lang="zh-TW" sz="800">
                <a:latin typeface="Arial" panose="020B0604020202020204" pitchFamily="34" charset="0"/>
                <a:ea typeface="微軟正黑體" panose="020B0604030504040204" pitchFamily="34" charset="-120"/>
                <a:cs typeface="Arial" panose="020B0604020202020204" pitchFamily="34" charset="0"/>
              </a:rPr>
              <a:t>NAS</a:t>
            </a:r>
            <a:r>
              <a:rPr lang="zh-TW" altLang="en-US" sz="800">
                <a:latin typeface="Arial" panose="020B0604020202020204" pitchFamily="34" charset="0"/>
                <a:ea typeface="微軟正黑體" panose="020B0604030504040204" pitchFamily="34" charset="-120"/>
                <a:cs typeface="Arial" panose="020B0604020202020204" pitchFamily="34" charset="0"/>
              </a:rPr>
              <a:t> </a:t>
            </a:r>
            <a:r>
              <a:rPr lang="en-US" altLang="en-US" sz="800">
                <a:latin typeface="Arial" panose="020B0604020202020204" pitchFamily="34" charset="0"/>
                <a:ea typeface="微軟正黑體" panose="020B0604030504040204" pitchFamily="34" charset="-120"/>
                <a:cs typeface="Arial" panose="020B0604020202020204" pitchFamily="34" charset="0"/>
              </a:rPr>
              <a:t>| </a:t>
            </a:r>
            <a:r>
              <a:rPr lang="zh-TW" sz="800">
                <a:latin typeface="Arial" panose="020B0604020202020204" pitchFamily="34" charset="0"/>
                <a:ea typeface="微軟正黑體" panose="020B0604030504040204" pitchFamily="34" charset="-120"/>
                <a:cs typeface="Arial" panose="020B0604020202020204" pitchFamily="34" charset="0"/>
              </a:rPr>
              <a:t>TS-</a:t>
            </a:r>
            <a:r>
              <a:rPr lang="en-US" altLang="zh-TW" sz="800">
                <a:latin typeface="Arial" panose="020B0604020202020204" pitchFamily="34" charset="0"/>
                <a:ea typeface="微軟正黑體" panose="020B0604030504040204" pitchFamily="34" charset="-120"/>
                <a:cs typeface="Arial" panose="020B0604020202020204" pitchFamily="34" charset="0"/>
              </a:rPr>
              <a:t>12</a:t>
            </a:r>
            <a:r>
              <a:rPr lang="zh-TW" sz="800">
                <a:latin typeface="Arial" panose="020B0604020202020204" pitchFamily="34" charset="0"/>
                <a:ea typeface="微軟正黑體" panose="020B0604030504040204" pitchFamily="34" charset="-120"/>
                <a:cs typeface="Arial" panose="020B0604020202020204" pitchFamily="34" charset="0"/>
              </a:rPr>
              <a:t>53D</a:t>
            </a:r>
            <a:r>
              <a:rPr lang="en-US" altLang="zh-TW" sz="800">
                <a:latin typeface="Arial" panose="020B0604020202020204" pitchFamily="34" charset="0"/>
                <a:ea typeface="微軟正黑體" panose="020B0604030504040204" pitchFamily="34" charset="-120"/>
                <a:cs typeface="Arial" panose="020B0604020202020204" pitchFamily="34" charset="0"/>
              </a:rPr>
              <a:t>U-RP</a:t>
            </a:r>
            <a:r>
              <a:rPr lang="zh-TW" sz="800">
                <a:latin typeface="Arial" panose="020B0604020202020204" pitchFamily="34" charset="0"/>
                <a:ea typeface="微軟正黑體" panose="020B0604030504040204" pitchFamily="34" charset="-120"/>
                <a:cs typeface="Arial" panose="020B0604020202020204" pitchFamily="34" charset="0"/>
              </a:rPr>
              <a:t>-4G, QTS 4.4.2, </a:t>
            </a:r>
            <a:r>
              <a:rPr lang="en-US" altLang="zh-TW" sz="800">
                <a:latin typeface="Arial" panose="020B0604020202020204" pitchFamily="34" charset="0"/>
                <a:ea typeface="微軟正黑體" panose="020B0604030504040204" pitchFamily="34" charset="-120"/>
                <a:cs typeface="Arial" panose="020B0604020202020204" pitchFamily="34" charset="0"/>
              </a:rPr>
              <a:t>12</a:t>
            </a:r>
            <a:r>
              <a:rPr lang="zh-TW" sz="800">
                <a:latin typeface="Arial" panose="020B0604020202020204" pitchFamily="34" charset="0"/>
                <a:ea typeface="微軟正黑體" panose="020B0604030504040204" pitchFamily="34" charset="-120"/>
                <a:cs typeface="Arial" panose="020B0604020202020204" pitchFamily="34" charset="0"/>
              </a:rPr>
              <a:t> x </a:t>
            </a:r>
            <a:r>
              <a:rPr lang="en-US" altLang="zh-TW" sz="800">
                <a:latin typeface="Arial" panose="020B0604020202020204" pitchFamily="34" charset="0"/>
                <a:ea typeface="微軟正黑體" panose="020B0604030504040204" pitchFamily="34" charset="-120"/>
                <a:cs typeface="Arial" panose="020B0604020202020204" pitchFamily="34" charset="0"/>
              </a:rPr>
              <a:t>Samsung 850 Pro 512GB</a:t>
            </a:r>
            <a:r>
              <a:rPr lang="zh-TW" sz="800">
                <a:latin typeface="Arial" panose="020B0604020202020204" pitchFamily="34" charset="0"/>
                <a:ea typeface="微軟正黑體" panose="020B0604030504040204" pitchFamily="34" charset="-120"/>
                <a:cs typeface="Arial" panose="020B0604020202020204" pitchFamily="34" charset="0"/>
              </a:rPr>
              <a:t>, RAID 5, thick volume</a:t>
            </a:r>
          </a:p>
          <a:p>
            <a:r>
              <a:rPr lang="en-US" altLang="zh-TW" sz="800">
                <a:latin typeface="Arial" panose="020B0604020202020204" pitchFamily="34" charset="0"/>
                <a:ea typeface="微軟正黑體" panose="020B0604030504040204" pitchFamily="34" charset="-120"/>
                <a:cs typeface="Arial" panose="020B0604020202020204" pitchFamily="34" charset="0"/>
              </a:rPr>
              <a:t>Client </a:t>
            </a:r>
            <a:r>
              <a:rPr lang="en" altLang="zh-TW" sz="800">
                <a:latin typeface="Arial" panose="020B0604020202020204" pitchFamily="34" charset="0"/>
                <a:ea typeface="微軟正黑體" panose="020B0604030504040204" pitchFamily="34" charset="-120"/>
                <a:cs typeface="Arial" panose="020B0604020202020204" pitchFamily="34" charset="0"/>
              </a:rPr>
              <a:t>PC | Windows 10 Pro, Intel Core i7-6700 3.4 GHz, 32GB RAM</a:t>
            </a:r>
            <a:endParaRPr lang="en" sz="800">
              <a:latin typeface="Arial" panose="020B0604020202020204" pitchFamily="34" charset="0"/>
              <a:ea typeface="微軟正黑體" panose="020B0604030504040204" pitchFamily="34" charset="-120"/>
              <a:cs typeface="Arial" panose="020B0604020202020204" pitchFamily="34" charset="0"/>
            </a:endParaRPr>
          </a:p>
          <a:p>
            <a:r>
              <a:rPr lang="en" altLang="en-US" sz="800">
                <a:latin typeface="Arial" panose="020B0604020202020204" pitchFamily="34" charset="0"/>
                <a:ea typeface="微軟正黑體" panose="020B0604030504040204" pitchFamily="34" charset="-120"/>
                <a:cs typeface="Arial" panose="020B0604020202020204" pitchFamily="34" charset="0"/>
                <a:sym typeface="Microsoft JhengHei"/>
              </a:rPr>
              <a:t>IOmeter | RAM*4, 30-sec ramp up time, 3-min seq. run time, 2 workers, 64-outstanding, 1MB</a:t>
            </a:r>
            <a:endParaRPr lang="en-US" altLang="en-US" sz="800">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46" name="文字方塊 45"/>
          <p:cNvSpPr txBox="1"/>
          <p:nvPr/>
        </p:nvSpPr>
        <p:spPr>
          <a:xfrm>
            <a:off x="5148041" y="1730931"/>
            <a:ext cx="2285684" cy="2645397"/>
          </a:xfrm>
          <a:prstGeom prst="rect">
            <a:avLst/>
          </a:prstGeom>
          <a:noFill/>
        </p:spPr>
        <p:txBody>
          <a:bodyPr wrap="square" rtlCol="0">
            <a:spAutoFit/>
          </a:bodyPr>
          <a:lstStyle/>
          <a:p>
            <a:r>
              <a:rPr lang="zh-TW" altLang="en-US" sz="8800">
                <a:solidFill>
                  <a:srgbClr val="FF0000"/>
                </a:solidFill>
              </a:rPr>
              <a:t>等數據</a:t>
            </a:r>
            <a:r>
              <a:rPr lang="en-US" altLang="zh-TW" sz="8800">
                <a:solidFill>
                  <a:srgbClr val="FF0000"/>
                </a:solidFill>
              </a:rPr>
              <a:t>?</a:t>
            </a:r>
            <a:endParaRPr lang="zh-TW" altLang="en-US" sz="8800">
              <a:solidFill>
                <a:srgbClr val="FF0000"/>
              </a:solidFill>
            </a:endParaRPr>
          </a:p>
        </p:txBody>
      </p:sp>
    </p:spTree>
    <p:extLst>
      <p:ext uri="{BB962C8B-B14F-4D97-AF65-F5344CB8AC3E}">
        <p14:creationId xmlns:p14="http://schemas.microsoft.com/office/powerpoint/2010/main" val="165884903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AA8D8BB5594DE2499415B717143E0FAC" ma:contentTypeVersion="5" ma:contentTypeDescription="建立新的文件。" ma:contentTypeScope="" ma:versionID="6d60073f8a7458a2335f66f1769da68a">
  <xsd:schema xmlns:xsd="http://www.w3.org/2001/XMLSchema" xmlns:xs="http://www.w3.org/2001/XMLSchema" xmlns:p="http://schemas.microsoft.com/office/2006/metadata/properties" xmlns:ns3="20afb1f2-8a49-4766-bfc3-e3cb0ec73361" xmlns:ns4="559c92af-1974-4599-8a39-e10e8152f06b" targetNamespace="http://schemas.microsoft.com/office/2006/metadata/properties" ma:root="true" ma:fieldsID="6edd2138794b4d0399edff4666b2d095" ns3:_="" ns4:_="">
    <xsd:import namespace="20afb1f2-8a49-4766-bfc3-e3cb0ec73361"/>
    <xsd:import namespace="559c92af-1974-4599-8a39-e10e8152f06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afb1f2-8a49-4766-bfc3-e3cb0ec733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9c92af-1974-4599-8a39-e10e8152f06b" elementFormDefault="qualified">
    <xsd:import namespace="http://schemas.microsoft.com/office/2006/documentManagement/types"/>
    <xsd:import namespace="http://schemas.microsoft.com/office/infopath/2007/PartnerControls"/>
    <xsd:element name="SharedWithUsers" ma:index="1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用詳細資料" ma:internalName="SharedWithDetails" ma:readOnly="true">
      <xsd:simpleType>
        <xsd:restriction base="dms:Note">
          <xsd:maxLength value="255"/>
        </xsd:restriction>
      </xsd:simpleType>
    </xsd:element>
    <xsd:element name="SharingHintHash" ma:index="12" nillable="true" ma:displayName="共用提示雜湊"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B4A8A7-0B58-4A7E-BE02-D5556D2AE00E}">
  <ds:schemaRefs>
    <ds:schemaRef ds:uri="20afb1f2-8a49-4766-bfc3-e3cb0ec73361"/>
    <ds:schemaRef ds:uri="559c92af-1974-4599-8a39-e10e8152f0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7F64A5-D008-4759-BC3D-FA5E8A4CFABB}">
  <ds:schemaRefs>
    <ds:schemaRef ds:uri="http://purl.org/dc/elements/1.1/"/>
    <ds:schemaRef ds:uri="http://schemas.microsoft.com/office/2006/metadata/properties"/>
    <ds:schemaRef ds:uri="http://purl.org/dc/terms/"/>
    <ds:schemaRef ds:uri="20afb1f2-8a49-4766-bfc3-e3cb0ec73361"/>
    <ds:schemaRef ds:uri="http://schemas.microsoft.com/office/2006/documentManagement/types"/>
    <ds:schemaRef ds:uri="http://schemas.microsoft.com/office/infopath/2007/PartnerControls"/>
    <ds:schemaRef ds:uri="559c92af-1974-4599-8a39-e10e8152f06b"/>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C731183-102C-442F-9362-64C4DCB976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1319</Words>
  <Application>Microsoft Office PowerPoint</Application>
  <PresentationFormat>寬螢幕</PresentationFormat>
  <Paragraphs>285</Paragraphs>
  <Slides>28</Slides>
  <Notes>13</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28</vt:i4>
      </vt:variant>
    </vt:vector>
  </HeadingPairs>
  <TitlesOfParts>
    <vt:vector size="35" baseType="lpstr">
      <vt:lpstr>微軟正黑體</vt:lpstr>
      <vt:lpstr>微軟正黑體</vt:lpstr>
      <vt:lpstr>Arial</vt:lpstr>
      <vt:lpstr>Calibri</vt:lpstr>
      <vt:lpstr>Corbel</vt:lpstr>
      <vt:lpstr>Wingdings</vt:lpstr>
      <vt:lpstr>Office 佈景主題</vt:lpstr>
      <vt:lpstr>PowerPoint 簡報</vt:lpstr>
      <vt:lpstr>PowerPoint 簡報</vt:lpstr>
      <vt:lpstr>TS-x64U front views</vt:lpstr>
      <vt:lpstr>Upgradeable to 16GB memory for  multi-tasking and multi-client access</vt:lpstr>
      <vt:lpstr>Easy to install HDDs and SSDs in few steps</vt:lpstr>
      <vt:lpstr>TS-x64U rear views</vt:lpstr>
      <vt:lpstr>QTS 5.0 + Linux kernel 5.10</vt:lpstr>
      <vt:lpstr>2.5GbE accelerates large file transfer than 1GbE,  especially suitable for a single client environment</vt:lpstr>
      <vt:lpstr>2 x 2.5GbE for the multi-user/device environment  for the future business growth</vt:lpstr>
      <vt:lpstr>PCIe 3 slot for various 2.5GbE/ 5GbE/ 10GbE NICs to accommodate different environment </vt:lpstr>
      <vt:lpstr>Add two M.2 SSDs with a QM2 PCIe adapter and use SSD cache to enhance IOPS and performance of processing small files </vt:lpstr>
      <vt:lpstr>Various accessories to mount the NAS,  protect against SSD failure,  or increase the NAS storage capacity</vt:lpstr>
      <vt:lpstr>With the same LAN cable, 2.5GbE switch  for multi-device environment</vt:lpstr>
      <vt:lpstr>Economical and flexible QNAP expansion  enclosures for multi-platform usage</vt:lpstr>
      <vt:lpstr>PowerPoint 簡報</vt:lpstr>
      <vt:lpstr>PowerPoint 簡報</vt:lpstr>
      <vt:lpstr>Backup or sync data at your choice</vt:lpstr>
      <vt:lpstr>Business-level snapshot</vt:lpstr>
      <vt:lpstr>Backup the NAS data</vt:lpstr>
      <vt:lpstr>QVR Elite Smart Surveillance Solution</vt:lpstr>
      <vt:lpstr>Expand storage via VJBOD</vt:lpstr>
      <vt:lpstr>HybridDesk Station for various A/V needs </vt:lpstr>
      <vt:lpstr>Versatile HybridDesk Station apps</vt:lpstr>
      <vt:lpstr>Linux Station turns NAS into a Ubuntu PC</vt:lpstr>
      <vt:lpstr>Qsirch makes it easy to search  for files in various ways</vt:lpstr>
      <vt:lpstr>QuMagie smart photo albums and  AI classification for different subjects </vt:lpstr>
      <vt:lpstr>QTS 5 Increase the level of security</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QNAP_Yvonne Tsai</dc:creator>
  <cp:lastModifiedBy>Yvonne Tsai 蔡亞彣</cp:lastModifiedBy>
  <cp:revision>3</cp:revision>
  <dcterms:created xsi:type="dcterms:W3CDTF">2020-04-09T05:52:17Z</dcterms:created>
  <dcterms:modified xsi:type="dcterms:W3CDTF">2021-12-13T07:42:07Z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0x010100AA8D8BB5594DE2499415B717143E0FAC</vt:lpwstr>
  </property>
</Properties>
</file>