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582" r:id="rId3"/>
    <p:sldId id="541" r:id="rId4"/>
    <p:sldId id="265" r:id="rId5"/>
    <p:sldId id="592" r:id="rId6"/>
    <p:sldId id="264" r:id="rId7"/>
    <p:sldId id="1298" r:id="rId8"/>
    <p:sldId id="366" r:id="rId9"/>
    <p:sldId id="556" r:id="rId10"/>
    <p:sldId id="1309" r:id="rId11"/>
    <p:sldId id="1310" r:id="rId12"/>
    <p:sldId id="593" r:id="rId13"/>
    <p:sldId id="543" r:id="rId14"/>
    <p:sldId id="1293" r:id="rId15"/>
    <p:sldId id="259" r:id="rId16"/>
    <p:sldId id="580" r:id="rId17"/>
    <p:sldId id="1302" r:id="rId18"/>
    <p:sldId id="1303" r:id="rId19"/>
    <p:sldId id="1304" r:id="rId20"/>
    <p:sldId id="1307" r:id="rId21"/>
    <p:sldId id="1312" r:id="rId22"/>
    <p:sldId id="1313" r:id="rId23"/>
    <p:sldId id="1311" r:id="rId24"/>
    <p:sldId id="1301" r:id="rId25"/>
    <p:sldId id="572" r:id="rId26"/>
    <p:sldId id="1295" r:id="rId27"/>
    <p:sldId id="1308" r:id="rId28"/>
    <p:sldId id="583" r:id="rId2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JASON HSU" initials="QH" lastIdx="1" clrIdx="0">
    <p:extLst>
      <p:ext uri="{19B8F6BF-5375-455C-9EA6-DF929625EA0E}">
        <p15:presenceInfo xmlns:p15="http://schemas.microsoft.com/office/powerpoint/2012/main" userId="S::jasonhsu@ieinet.onmicrosoft.com::037722cf-a7a4-45b3-87d9-a621b36907b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E7DE"/>
    <a:srgbClr val="D5FF00"/>
    <a:srgbClr val="2FB3AB"/>
    <a:srgbClr val="5BC9F2"/>
    <a:srgbClr val="1D424F"/>
    <a:srgbClr val="B388EC"/>
    <a:srgbClr val="0FA193"/>
    <a:srgbClr val="1E98E8"/>
    <a:srgbClr val="06768C"/>
    <a:srgbClr val="071B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中等深淺樣式 3 - 輔色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中等深淺樣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462" y="5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D78C7A93-2F2C-4234-BC18-39EF32F51E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F2C7B30-E133-4FC2-AF0B-7F31E67FEC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409BF7-A943-4761-87D5-BAE2E651EBDC}" type="datetimeFigureOut">
              <a:rPr lang="zh-TW" altLang="en-US" smtClean="0"/>
              <a:t>2021/12/13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C35A917D-F182-4518-9CCE-E88ACC0458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3D5B212-6848-4E96-AFB8-E56447BC9D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178EB7-09CA-4302-8071-C4D146A98E5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2190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589A4E-2A6C-DD4D-9FE9-71C0D5AB25F7}" type="datetimeFigureOut">
              <a:rPr kumimoji="1" lang="zh-TW" altLang="en-US" smtClean="0"/>
              <a:t>2021/12/13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F2CA0A-BF03-524A-AC11-910D3A5D10B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748467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2CA0A-BF03-524A-AC11-910D3A5D10B5}" type="slidenum">
              <a:rPr kumimoji="1" lang="zh-TW" altLang="en-US" smtClean="0"/>
              <a:t>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8121545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6F5F86-B0F1-43BF-B309-396ECD5630CA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82890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DDA55-AC97-664A-80F2-B8CEF9EB4553}" type="slidenum">
              <a:rPr kumimoji="1" lang="zh-TW" altLang="en-US" smtClean="0"/>
              <a:t>25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620986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0754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cf1c6ddcaf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cf1c6ddcaf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4779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6F5F86-B0F1-43BF-B309-396ECD5630CA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16613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1840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1111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37458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1342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96562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56241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5433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5" y="1523"/>
            <a:ext cx="12189630" cy="6854953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5A6FF737-6FAD-4DA9-BB9B-3728005E8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133184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EFF1300C-CD0D-4034-AEC2-9FB428BC92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7" y="721"/>
            <a:ext cx="12187066" cy="685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507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03452F1A-FAA4-475A-A453-0CC4F93081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40" y="3171"/>
            <a:ext cx="12180717" cy="685165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937" y="121920"/>
            <a:ext cx="10515600" cy="1097280"/>
          </a:xfrm>
        </p:spPr>
        <p:txBody>
          <a:bodyPr>
            <a:normAutofit/>
          </a:bodyPr>
          <a:lstStyle>
            <a:lvl1pPr>
              <a:defRPr sz="5067" b="1">
                <a:solidFill>
                  <a:srgbClr val="E2CB9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179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3" y="1523"/>
            <a:ext cx="12184214" cy="6854953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5A6FF737-6FAD-4DA9-BB9B-3728005E8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64738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5" y="1523"/>
            <a:ext cx="12189630" cy="6854953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5A6FF737-6FAD-4DA9-BB9B-3728005E8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CDA39D7-8B18-4141-8A3F-2C76FC99E7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45" y="1609120"/>
            <a:ext cx="12182155" cy="5039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721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7" y="667"/>
            <a:ext cx="12189626" cy="685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832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7" y="0"/>
            <a:ext cx="12189625" cy="685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599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6" y="1523"/>
            <a:ext cx="12189627" cy="685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351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3" y="1523"/>
            <a:ext cx="12184211" cy="685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065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6" y="1523"/>
            <a:ext cx="12189626" cy="685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857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9" y="2245"/>
            <a:ext cx="12187060" cy="6853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374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0DE17E2-2F12-445B-891A-0C24AE8F9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94FD0F4-79D8-4763-8757-9F4AEB073D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64BC6EF-7F0D-492A-A976-7BFBFB03AF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BFD0C-1A06-4465-9054-D2F2A0E640EC}" type="datetimeFigureOut">
              <a:rPr lang="zh-TW" altLang="en-US" smtClean="0"/>
              <a:t>2021/12/13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79BC5CF-DA94-4FA9-AF6B-56CC17806E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5A5C6D2-0103-4271-8A12-ADFC2D9D7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C0000-AC7B-40AC-9151-C82C0D2E2E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2142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703" r:id="rId2"/>
    <p:sldLayoutId id="2147483702" r:id="rId3"/>
    <p:sldLayoutId id="2147483669" r:id="rId4"/>
    <p:sldLayoutId id="2147483671" r:id="rId5"/>
    <p:sldLayoutId id="2147483700" r:id="rId6"/>
    <p:sldLayoutId id="2147483699" r:id="rId7"/>
    <p:sldLayoutId id="2147483701" r:id="rId8"/>
    <p:sldLayoutId id="2147483680" r:id="rId9"/>
    <p:sldLayoutId id="2147483681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tiff"/><Relationship Id="rId3" Type="http://schemas.openxmlformats.org/officeDocument/2006/relationships/image" Target="../media/image42.tiff"/><Relationship Id="rId7" Type="http://schemas.openxmlformats.org/officeDocument/2006/relationships/image" Target="../media/image46.tif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tiff"/><Relationship Id="rId5" Type="http://schemas.openxmlformats.org/officeDocument/2006/relationships/image" Target="../media/image44.tiff"/><Relationship Id="rId4" Type="http://schemas.openxmlformats.org/officeDocument/2006/relationships/image" Target="../media/image43.tif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microsoft.com/office/2007/relationships/hdphoto" Target="../media/hdphoto1.wdp"/><Relationship Id="rId7" Type="http://schemas.openxmlformats.org/officeDocument/2006/relationships/image" Target="../media/image5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tiff"/><Relationship Id="rId4" Type="http://schemas.openxmlformats.org/officeDocument/2006/relationships/image" Target="../media/image49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tiff"/><Relationship Id="rId5" Type="http://schemas.openxmlformats.org/officeDocument/2006/relationships/image" Target="../media/image56.tiff"/><Relationship Id="rId4" Type="http://schemas.openxmlformats.org/officeDocument/2006/relationships/image" Target="../media/image55.tif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58.png"/><Relationship Id="rId4" Type="http://schemas.openxmlformats.org/officeDocument/2006/relationships/image" Target="../media/image6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5.png"/><Relationship Id="rId7" Type="http://schemas.microsoft.com/office/2007/relationships/hdphoto" Target="../media/hdphoto2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9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hyperlink" Target="https://www.qnap.com/go/qvr-nas-selector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64.png"/><Relationship Id="rId7" Type="http://schemas.openxmlformats.org/officeDocument/2006/relationships/image" Target="../media/image78.sv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11" Type="http://schemas.openxmlformats.org/officeDocument/2006/relationships/image" Target="../media/image82.svg"/><Relationship Id="rId5" Type="http://schemas.openxmlformats.org/officeDocument/2006/relationships/image" Target="../media/image76.sv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84.svg"/><Relationship Id="rId7" Type="http://schemas.openxmlformats.org/officeDocument/2006/relationships/image" Target="../media/image88.sv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11" Type="http://schemas.openxmlformats.org/officeDocument/2006/relationships/image" Target="../media/image64.png"/><Relationship Id="rId5" Type="http://schemas.openxmlformats.org/officeDocument/2006/relationships/image" Target="../media/image86.svg"/><Relationship Id="rId10" Type="http://schemas.openxmlformats.org/officeDocument/2006/relationships/image" Target="../media/image90.png"/><Relationship Id="rId4" Type="http://schemas.openxmlformats.org/officeDocument/2006/relationships/image" Target="../media/image85.png"/><Relationship Id="rId9" Type="http://schemas.openxmlformats.org/officeDocument/2006/relationships/image" Target="../media/image8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3.png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12" Type="http://schemas.openxmlformats.org/officeDocument/2006/relationships/image" Target="../media/image10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96.png"/><Relationship Id="rId10" Type="http://schemas.openxmlformats.org/officeDocument/2006/relationships/image" Target="../media/image101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Relationship Id="rId14" Type="http://schemas.openxmlformats.org/officeDocument/2006/relationships/image" Target="../media/image10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6.png"/><Relationship Id="rId7" Type="http://schemas.openxmlformats.org/officeDocument/2006/relationships/image" Target="../media/image110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5.svg"/><Relationship Id="rId4" Type="http://schemas.openxmlformats.org/officeDocument/2006/relationships/image" Target="../media/image11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939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矩形: 圓角 8">
            <a:extLst>
              <a:ext uri="{FF2B5EF4-FFF2-40B4-BE49-F238E27FC236}">
                <a16:creationId xmlns:a16="http://schemas.microsoft.com/office/drawing/2014/main" id="{2D0BC5EF-60B6-400E-B33B-986638CE602F}"/>
              </a:ext>
            </a:extLst>
          </p:cNvPr>
          <p:cNvSpPr/>
          <p:nvPr/>
        </p:nvSpPr>
        <p:spPr>
          <a:xfrm>
            <a:off x="3328441" y="2452493"/>
            <a:ext cx="2484996" cy="3347407"/>
          </a:xfrm>
          <a:prstGeom prst="roundRect">
            <a:avLst>
              <a:gd name="adj" fmla="val 4252"/>
            </a:avLst>
          </a:prstGeom>
          <a:solidFill>
            <a:srgbClr val="4A6F7A">
              <a:alpha val="15000"/>
            </a:srgb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" name="矩形: 圓角 8">
            <a:extLst>
              <a:ext uri="{FF2B5EF4-FFF2-40B4-BE49-F238E27FC236}">
                <a16:creationId xmlns:a16="http://schemas.microsoft.com/office/drawing/2014/main" id="{22BDCAD4-19DE-406C-A062-91C060D016B0}"/>
              </a:ext>
            </a:extLst>
          </p:cNvPr>
          <p:cNvSpPr/>
          <p:nvPr/>
        </p:nvSpPr>
        <p:spPr>
          <a:xfrm>
            <a:off x="434591" y="2456314"/>
            <a:ext cx="2484997" cy="3333548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" name="矩形: 圓角 8">
            <a:extLst>
              <a:ext uri="{FF2B5EF4-FFF2-40B4-BE49-F238E27FC236}">
                <a16:creationId xmlns:a16="http://schemas.microsoft.com/office/drawing/2014/main" id="{3CEA62AB-2410-4847-AAD6-832404F722DB}"/>
              </a:ext>
            </a:extLst>
          </p:cNvPr>
          <p:cNvSpPr/>
          <p:nvPr/>
        </p:nvSpPr>
        <p:spPr>
          <a:xfrm>
            <a:off x="9116139" y="2455998"/>
            <a:ext cx="2484996" cy="1802957"/>
          </a:xfrm>
          <a:prstGeom prst="roundRect">
            <a:avLst>
              <a:gd name="adj" fmla="val 4252"/>
            </a:avLst>
          </a:prstGeom>
          <a:solidFill>
            <a:srgbClr val="4A6F7A">
              <a:alpha val="15000"/>
            </a:srgb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8" name="矩形: 圓角 8">
            <a:extLst>
              <a:ext uri="{FF2B5EF4-FFF2-40B4-BE49-F238E27FC236}">
                <a16:creationId xmlns:a16="http://schemas.microsoft.com/office/drawing/2014/main" id="{15176001-B4F1-4D20-89E8-DB25BEB69851}"/>
              </a:ext>
            </a:extLst>
          </p:cNvPr>
          <p:cNvSpPr/>
          <p:nvPr/>
        </p:nvSpPr>
        <p:spPr>
          <a:xfrm>
            <a:off x="6222290" y="2459819"/>
            <a:ext cx="2484997" cy="3333548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3" name="標題 6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CN" altLang="en-US" sz="3600">
                <a:latin typeface="微軟正黑體"/>
                <a:ea typeface="微軟正黑體"/>
              </a:rPr>
              <a:t>多網並行</a:t>
            </a:r>
            <a:r>
              <a:rPr lang="en-US" altLang="zh-CN" sz="3600">
                <a:latin typeface="微軟正黑體"/>
                <a:ea typeface="微軟正黑體"/>
              </a:rPr>
              <a:t>!PCIe Gen3 </a:t>
            </a:r>
            <a:r>
              <a:rPr lang="zh-CN" altLang="en-US" sz="3600">
                <a:latin typeface="微軟正黑體"/>
                <a:ea typeface="微軟正黑體"/>
              </a:rPr>
              <a:t>擴充槽支援各式</a:t>
            </a:r>
            <a:r>
              <a:rPr lang="en-US" altLang="zh-CN" sz="3600">
                <a:latin typeface="微軟正黑體"/>
                <a:ea typeface="微軟正黑體"/>
              </a:rPr>
              <a:t> </a:t>
            </a:r>
            <a:br>
              <a:rPr lang="en-US" altLang="zh-CN" sz="3600"/>
            </a:br>
            <a:r>
              <a:rPr lang="en-US" altLang="zh-CN" sz="3600">
                <a:latin typeface="微軟正黑體"/>
                <a:ea typeface="微軟正黑體"/>
              </a:rPr>
              <a:t>2.5GbE/5GbE/10GbE </a:t>
            </a:r>
            <a:r>
              <a:rPr lang="zh-CN" altLang="en-US" sz="3600">
                <a:latin typeface="微軟正黑體"/>
                <a:ea typeface="微軟正黑體"/>
              </a:rPr>
              <a:t>網卡擴充配件，即插即用免煩惱</a:t>
            </a:r>
            <a:endParaRPr lang="en-US" altLang="zh-TW" sz="360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898C0C4E-81E2-9B46-946D-6761B3ACD1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7469" y="2524970"/>
            <a:ext cx="2343508" cy="180806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D13AC205-800F-9949-9F21-2E31E6BB33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7811" y="4258955"/>
            <a:ext cx="2658596" cy="166191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C85F0EB-9DCF-234A-93C3-9613FA593A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912" y="2602009"/>
            <a:ext cx="2767465" cy="1729973"/>
          </a:xfrm>
          <a:prstGeom prst="rect">
            <a:avLst/>
          </a:prstGeom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D9CEE0C5-862E-4891-BEEF-12B98BC3C85F}"/>
              </a:ext>
            </a:extLst>
          </p:cNvPr>
          <p:cNvGrpSpPr/>
          <p:nvPr/>
        </p:nvGrpSpPr>
        <p:grpSpPr>
          <a:xfrm>
            <a:off x="440453" y="1873364"/>
            <a:ext cx="2658595" cy="700277"/>
            <a:chOff x="375811" y="1885713"/>
            <a:chExt cx="3262211" cy="1166724"/>
          </a:xfrm>
        </p:grpSpPr>
        <p:sp>
          <p:nvSpPr>
            <p:cNvPr id="15" name="等腰三角形 14">
              <a:extLst>
                <a:ext uri="{FF2B5EF4-FFF2-40B4-BE49-F238E27FC236}">
                  <a16:creationId xmlns:a16="http://schemas.microsoft.com/office/drawing/2014/main" id="{BAC80959-B3E0-4E80-8553-C4FEC7F0A805}"/>
                </a:ext>
              </a:extLst>
            </p:cNvPr>
            <p:cNvSpPr/>
            <p:nvPr/>
          </p:nvSpPr>
          <p:spPr>
            <a:xfrm rot="10800000">
              <a:off x="872625" y="2668278"/>
              <a:ext cx="384510" cy="384159"/>
            </a:xfrm>
            <a:prstGeom prst="triangle">
              <a:avLst/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</p:txBody>
        </p:sp>
        <p:sp>
          <p:nvSpPr>
            <p:cNvPr id="53" name="矩形: 圓角 55">
              <a:extLst>
                <a:ext uri="{FF2B5EF4-FFF2-40B4-BE49-F238E27FC236}">
                  <a16:creationId xmlns:a16="http://schemas.microsoft.com/office/drawing/2014/main" id="{8C7BFD3D-7EDF-431F-B2FF-F113F83A4779}"/>
                </a:ext>
              </a:extLst>
            </p:cNvPr>
            <p:cNvSpPr/>
            <p:nvPr/>
          </p:nvSpPr>
          <p:spPr>
            <a:xfrm>
              <a:off x="375811" y="1885713"/>
              <a:ext cx="3262211" cy="859268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r>
                <a:rPr lang="en-US" altLang="zh-TW" sz="1600" b="1">
                  <a:solidFill>
                    <a:schemeClr val="bg1"/>
                  </a:solidFill>
                  <a:latin typeface="+mj-lt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QXG-5G1T-111C</a:t>
              </a:r>
            </a:p>
            <a:p>
              <a:pPr algn="ctr">
                <a:buClr>
                  <a:srgbClr val="000000"/>
                </a:buClr>
              </a:pPr>
              <a:r>
                <a:rPr lang="en-US" altLang="zh-TW" sz="11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1 x 5G/2.5G/1G/100M</a:t>
              </a:r>
              <a:r>
                <a:rPr lang="zh-TW" altLang="en-US" sz="11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 埠</a:t>
              </a:r>
              <a:endParaRPr lang="zh-TW" altLang="zh-TW" sz="1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</p:grp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A98D811A-AF0A-478A-A583-C6C55102F94B}"/>
              </a:ext>
            </a:extLst>
          </p:cNvPr>
          <p:cNvGrpSpPr/>
          <p:nvPr/>
        </p:nvGrpSpPr>
        <p:grpSpPr>
          <a:xfrm>
            <a:off x="3292962" y="1899811"/>
            <a:ext cx="2658595" cy="700277"/>
            <a:chOff x="375811" y="1885713"/>
            <a:chExt cx="3262211" cy="1166724"/>
          </a:xfrm>
        </p:grpSpPr>
        <p:sp>
          <p:nvSpPr>
            <p:cNvPr id="23" name="等腰三角形 22">
              <a:extLst>
                <a:ext uri="{FF2B5EF4-FFF2-40B4-BE49-F238E27FC236}">
                  <a16:creationId xmlns:a16="http://schemas.microsoft.com/office/drawing/2014/main" id="{B4890B43-F1AF-43B5-9C1A-5CF8D817D3FA}"/>
                </a:ext>
              </a:extLst>
            </p:cNvPr>
            <p:cNvSpPr/>
            <p:nvPr/>
          </p:nvSpPr>
          <p:spPr>
            <a:xfrm rot="10800000">
              <a:off x="872625" y="2668278"/>
              <a:ext cx="384510" cy="384159"/>
            </a:xfrm>
            <a:prstGeom prst="triangle">
              <a:avLst/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</p:txBody>
        </p:sp>
        <p:sp>
          <p:nvSpPr>
            <p:cNvPr id="24" name="矩形: 圓角 55">
              <a:extLst>
                <a:ext uri="{FF2B5EF4-FFF2-40B4-BE49-F238E27FC236}">
                  <a16:creationId xmlns:a16="http://schemas.microsoft.com/office/drawing/2014/main" id="{E7842D52-CCEB-4D9C-A8F1-DB13B6C2BB8A}"/>
                </a:ext>
              </a:extLst>
            </p:cNvPr>
            <p:cNvSpPr/>
            <p:nvPr/>
          </p:nvSpPr>
          <p:spPr>
            <a:xfrm>
              <a:off x="375811" y="1885713"/>
              <a:ext cx="3262211" cy="859268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r>
                <a:rPr lang="de-DE" altLang="zh-TW" sz="1600" b="1">
                  <a:solidFill>
                    <a:schemeClr val="bg1"/>
                  </a:solidFill>
                  <a:latin typeface="+mj-lt"/>
                  <a:cs typeface="Arial"/>
                  <a:sym typeface="Arial" panose="020B0604020202020204" pitchFamily="34" charset="0"/>
                </a:rPr>
                <a:t>QXG-2G1T-I225</a:t>
              </a:r>
              <a:endParaRPr lang="de-DE" altLang="zh-TW" sz="16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  <a:p>
              <a:pPr algn="ctr">
                <a:buClr>
                  <a:srgbClr val="000000"/>
                </a:buClr>
              </a:pPr>
              <a:r>
                <a:rPr lang="de-DE" altLang="zh-TW" sz="11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1 x 2.5G/1G/100M/10M </a:t>
              </a:r>
              <a:r>
                <a:rPr lang="zh-TW" altLang="de-DE" sz="11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埠 </a:t>
              </a:r>
            </a:p>
          </p:txBody>
        </p:sp>
      </p:grp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E8C72AEF-E28C-48C3-AEE4-ACDF63450509}"/>
              </a:ext>
            </a:extLst>
          </p:cNvPr>
          <p:cNvGrpSpPr/>
          <p:nvPr/>
        </p:nvGrpSpPr>
        <p:grpSpPr>
          <a:xfrm>
            <a:off x="440453" y="5743611"/>
            <a:ext cx="2658595" cy="697497"/>
            <a:chOff x="375811" y="1570267"/>
            <a:chExt cx="3262211" cy="1174714"/>
          </a:xfrm>
        </p:grpSpPr>
        <p:sp>
          <p:nvSpPr>
            <p:cNvPr id="26" name="等腰三角形 25">
              <a:extLst>
                <a:ext uri="{FF2B5EF4-FFF2-40B4-BE49-F238E27FC236}">
                  <a16:creationId xmlns:a16="http://schemas.microsoft.com/office/drawing/2014/main" id="{C66E6BAD-F0AD-476E-AC98-498FC937D78D}"/>
                </a:ext>
              </a:extLst>
            </p:cNvPr>
            <p:cNvSpPr/>
            <p:nvPr/>
          </p:nvSpPr>
          <p:spPr>
            <a:xfrm>
              <a:off x="2704770" y="1570267"/>
              <a:ext cx="384510" cy="384159"/>
            </a:xfrm>
            <a:prstGeom prst="triangle">
              <a:avLst/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</p:txBody>
        </p:sp>
        <p:sp>
          <p:nvSpPr>
            <p:cNvPr id="27" name="矩形: 圓角 55">
              <a:extLst>
                <a:ext uri="{FF2B5EF4-FFF2-40B4-BE49-F238E27FC236}">
                  <a16:creationId xmlns:a16="http://schemas.microsoft.com/office/drawing/2014/main" id="{F7521315-CE45-4EB4-82A8-045A3C41E6CC}"/>
                </a:ext>
              </a:extLst>
            </p:cNvPr>
            <p:cNvSpPr/>
            <p:nvPr/>
          </p:nvSpPr>
          <p:spPr>
            <a:xfrm>
              <a:off x="375811" y="1885713"/>
              <a:ext cx="3262211" cy="859268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r>
                <a:rPr lang="de-DE" altLang="zh-TW" sz="1600" b="1">
                  <a:solidFill>
                    <a:schemeClr val="bg1"/>
                  </a:solidFill>
                  <a:latin typeface="+mj-lt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QXG-5G2T-111C</a:t>
              </a:r>
            </a:p>
            <a:p>
              <a:pPr algn="ctr">
                <a:buClr>
                  <a:srgbClr val="000000"/>
                </a:buClr>
              </a:pPr>
              <a:r>
                <a:rPr lang="de-DE" altLang="zh-TW" sz="11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2 x 5G/2.5G/1G/100M </a:t>
              </a:r>
              <a:r>
                <a:rPr lang="zh-TW" altLang="de-DE" sz="11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埠</a:t>
              </a:r>
              <a:endParaRPr lang="zh-TW" altLang="en-US" sz="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</p:grpSp>
      <p:pic>
        <p:nvPicPr>
          <p:cNvPr id="2050" name="Picture 2" descr="https://www.qnap.com/i/_attach_file/product/photo/800_500/541_1618295875_E794A2E59381E59C96__QXG-10G2T-X710_Top2Bbracket.png?v=1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12342" y="4221994"/>
            <a:ext cx="2237685" cy="1529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www.qnap.com/i/_attach_file/product/photo/800_500/573_1634806422_573_1622792612_E794A2E59381E59C96_QXG-2G1T-I225_top.png?v=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92611" y="2472317"/>
            <a:ext cx="1848264" cy="184803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www.qnap.com/i/_attach_file/product/photo/800_500/574_1634806824_574_1622793167_E794A2E59381E59C96_QXG-2G2T-I225_top.png?v=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39" r="16494"/>
          <a:stretch/>
        </p:blipFill>
        <p:spPr bwMode="auto">
          <a:xfrm>
            <a:off x="3712516" y="4174389"/>
            <a:ext cx="2021234" cy="1805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群組 32">
            <a:extLst>
              <a:ext uri="{FF2B5EF4-FFF2-40B4-BE49-F238E27FC236}">
                <a16:creationId xmlns:a16="http://schemas.microsoft.com/office/drawing/2014/main" id="{A98D811A-AF0A-478A-A583-C6C55102F94B}"/>
              </a:ext>
            </a:extLst>
          </p:cNvPr>
          <p:cNvGrpSpPr/>
          <p:nvPr/>
        </p:nvGrpSpPr>
        <p:grpSpPr>
          <a:xfrm>
            <a:off x="9037437" y="1899811"/>
            <a:ext cx="2658595" cy="700277"/>
            <a:chOff x="375811" y="1885713"/>
            <a:chExt cx="3262211" cy="1166724"/>
          </a:xfrm>
        </p:grpSpPr>
        <p:sp>
          <p:nvSpPr>
            <p:cNvPr id="34" name="等腰三角形 33">
              <a:extLst>
                <a:ext uri="{FF2B5EF4-FFF2-40B4-BE49-F238E27FC236}">
                  <a16:creationId xmlns:a16="http://schemas.microsoft.com/office/drawing/2014/main" id="{B4890B43-F1AF-43B5-9C1A-5CF8D817D3FA}"/>
                </a:ext>
              </a:extLst>
            </p:cNvPr>
            <p:cNvSpPr/>
            <p:nvPr/>
          </p:nvSpPr>
          <p:spPr>
            <a:xfrm rot="10800000">
              <a:off x="872625" y="2668278"/>
              <a:ext cx="384510" cy="384159"/>
            </a:xfrm>
            <a:prstGeom prst="triangle">
              <a:avLst/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</p:txBody>
        </p:sp>
        <p:sp>
          <p:nvSpPr>
            <p:cNvPr id="35" name="矩形: 圓角 55">
              <a:extLst>
                <a:ext uri="{FF2B5EF4-FFF2-40B4-BE49-F238E27FC236}">
                  <a16:creationId xmlns:a16="http://schemas.microsoft.com/office/drawing/2014/main" id="{E7842D52-CCEB-4D9C-A8F1-DB13B6C2BB8A}"/>
                </a:ext>
              </a:extLst>
            </p:cNvPr>
            <p:cNvSpPr/>
            <p:nvPr/>
          </p:nvSpPr>
          <p:spPr>
            <a:xfrm>
              <a:off x="375811" y="1885713"/>
              <a:ext cx="3262211" cy="859267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altLang="zh-TW" sz="1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QXG-10G2SF-CX4</a:t>
              </a:r>
              <a:endParaRPr kumimoji="0" lang="de-DE" altLang="zh-TW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de-DE" altLang="zh-TW" sz="11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2 x 10G SFP+ </a:t>
              </a:r>
              <a:r>
                <a:rPr kumimoji="0" lang="zh-TW" altLang="de-DE" sz="11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埠 </a:t>
              </a:r>
            </a:p>
          </p:txBody>
        </p:sp>
      </p:grpSp>
      <p:pic>
        <p:nvPicPr>
          <p:cNvPr id="2056" name="Picture 8" descr="https://www.qnap.com/i/_attach_file/product/photo/800_500/568_1634804253_568_1622791369_QXG-10G2SF-CX4_Top.png?v=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77404" y="2556498"/>
            <a:ext cx="2562466" cy="1601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6" name="群組 35">
            <a:extLst>
              <a:ext uri="{FF2B5EF4-FFF2-40B4-BE49-F238E27FC236}">
                <a16:creationId xmlns:a16="http://schemas.microsoft.com/office/drawing/2014/main" id="{2BC65B94-744F-47CF-9162-F233B26401B9}"/>
              </a:ext>
            </a:extLst>
          </p:cNvPr>
          <p:cNvGrpSpPr/>
          <p:nvPr/>
        </p:nvGrpSpPr>
        <p:grpSpPr>
          <a:xfrm>
            <a:off x="3292962" y="5743611"/>
            <a:ext cx="2658595" cy="697497"/>
            <a:chOff x="375811" y="1570267"/>
            <a:chExt cx="3262211" cy="1174714"/>
          </a:xfrm>
        </p:grpSpPr>
        <p:sp>
          <p:nvSpPr>
            <p:cNvPr id="37" name="等腰三角形 36">
              <a:extLst>
                <a:ext uri="{FF2B5EF4-FFF2-40B4-BE49-F238E27FC236}">
                  <a16:creationId xmlns:a16="http://schemas.microsoft.com/office/drawing/2014/main" id="{D1DE7FE6-5912-45F8-B4F5-1684F5C8AA6A}"/>
                </a:ext>
              </a:extLst>
            </p:cNvPr>
            <p:cNvSpPr/>
            <p:nvPr/>
          </p:nvSpPr>
          <p:spPr>
            <a:xfrm>
              <a:off x="2704770" y="1570267"/>
              <a:ext cx="384510" cy="384159"/>
            </a:xfrm>
            <a:prstGeom prst="triangle">
              <a:avLst/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</p:txBody>
        </p:sp>
        <p:sp>
          <p:nvSpPr>
            <p:cNvPr id="38" name="矩形: 圓角 55">
              <a:extLst>
                <a:ext uri="{FF2B5EF4-FFF2-40B4-BE49-F238E27FC236}">
                  <a16:creationId xmlns:a16="http://schemas.microsoft.com/office/drawing/2014/main" id="{4313E874-E565-4A9D-8A64-D17A64AD6803}"/>
                </a:ext>
              </a:extLst>
            </p:cNvPr>
            <p:cNvSpPr/>
            <p:nvPr/>
          </p:nvSpPr>
          <p:spPr>
            <a:xfrm>
              <a:off x="375811" y="1885713"/>
              <a:ext cx="3262211" cy="859268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de-DE" altLang="zh-TW" sz="1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QXG-2G2T-I225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de-DE" altLang="zh-TW" sz="11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2 x 2.5G/1G/100M/10M </a:t>
              </a:r>
              <a:r>
                <a:rPr kumimoji="0" lang="zh-TW" altLang="de-DE" sz="11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埠 </a:t>
              </a:r>
            </a:p>
          </p:txBody>
        </p: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684018CF-3DE4-49E6-B1EF-016546B7A7F5}"/>
              </a:ext>
            </a:extLst>
          </p:cNvPr>
          <p:cNvGrpSpPr/>
          <p:nvPr/>
        </p:nvGrpSpPr>
        <p:grpSpPr>
          <a:xfrm>
            <a:off x="6202051" y="5727940"/>
            <a:ext cx="2658594" cy="709130"/>
            <a:chOff x="6202051" y="5727940"/>
            <a:chExt cx="2658594" cy="709130"/>
          </a:xfrm>
        </p:grpSpPr>
        <p:sp>
          <p:nvSpPr>
            <p:cNvPr id="4" name="等腰三角形 3">
              <a:extLst>
                <a:ext uri="{FF2B5EF4-FFF2-40B4-BE49-F238E27FC236}">
                  <a16:creationId xmlns:a16="http://schemas.microsoft.com/office/drawing/2014/main" id="{441D6808-EACE-48FC-9678-AB010CDEF25F}"/>
                </a:ext>
              </a:extLst>
            </p:cNvPr>
            <p:cNvSpPr/>
            <p:nvPr/>
          </p:nvSpPr>
          <p:spPr>
            <a:xfrm>
              <a:off x="8078120" y="5727940"/>
              <a:ext cx="313363" cy="228098"/>
            </a:xfrm>
            <a:prstGeom prst="triangle">
              <a:avLst/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</p:txBody>
        </p:sp>
        <p:sp>
          <p:nvSpPr>
            <p:cNvPr id="46" name="矩形: 圓角 55">
              <a:extLst>
                <a:ext uri="{FF2B5EF4-FFF2-40B4-BE49-F238E27FC236}">
                  <a16:creationId xmlns:a16="http://schemas.microsoft.com/office/drawing/2014/main" id="{A3106A1F-2AC5-46E3-9F1F-E4EAE64C5A9C}"/>
                </a:ext>
              </a:extLst>
            </p:cNvPr>
            <p:cNvSpPr/>
            <p:nvPr/>
          </p:nvSpPr>
          <p:spPr>
            <a:xfrm>
              <a:off x="6202051" y="5921331"/>
              <a:ext cx="2658594" cy="515739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r>
                <a:rPr lang="en-US" altLang="zh-TW" sz="1600" b="1">
                  <a:solidFill>
                    <a:schemeClr val="bg1"/>
                  </a:solidFill>
                  <a:latin typeface="+mj-lt"/>
                  <a:cs typeface="Arial"/>
                  <a:sym typeface="Arial" panose="020B0604020202020204" pitchFamily="34" charset="0"/>
                </a:rPr>
                <a:t>QXG-10G2T-X710</a:t>
              </a:r>
              <a:endParaRPr lang="en-US" altLang="zh-TW" sz="16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  <a:p>
              <a:pPr algn="ctr">
                <a:buClr>
                  <a:srgbClr val="000000"/>
                </a:buClr>
              </a:pPr>
              <a:r>
                <a:rPr lang="en-US" altLang="zh-TW" sz="11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2 x 10G/5G/2.5G/1G/100M </a:t>
              </a:r>
              <a:r>
                <a:rPr lang="zh-TW" altLang="en-US" sz="11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埠</a:t>
              </a:r>
            </a:p>
          </p:txBody>
        </p: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B997E916-3280-4188-9523-40890F596329}"/>
              </a:ext>
            </a:extLst>
          </p:cNvPr>
          <p:cNvGrpSpPr/>
          <p:nvPr/>
        </p:nvGrpSpPr>
        <p:grpSpPr>
          <a:xfrm>
            <a:off x="6202051" y="1899807"/>
            <a:ext cx="2658595" cy="698701"/>
            <a:chOff x="6202051" y="1899807"/>
            <a:chExt cx="2658595" cy="698701"/>
          </a:xfrm>
        </p:grpSpPr>
        <p:sp>
          <p:nvSpPr>
            <p:cNvPr id="6" name="等腰三角形 5">
              <a:extLst>
                <a:ext uri="{FF2B5EF4-FFF2-40B4-BE49-F238E27FC236}">
                  <a16:creationId xmlns:a16="http://schemas.microsoft.com/office/drawing/2014/main" id="{E81DAC44-A008-440D-AE3B-EFF06E541348}"/>
                </a:ext>
              </a:extLst>
            </p:cNvPr>
            <p:cNvSpPr/>
            <p:nvPr/>
          </p:nvSpPr>
          <p:spPr>
            <a:xfrm rot="10800000">
              <a:off x="6717599" y="2367933"/>
              <a:ext cx="313363" cy="230575"/>
            </a:xfrm>
            <a:prstGeom prst="triangle">
              <a:avLst/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</p:txBody>
        </p:sp>
        <p:sp>
          <p:nvSpPr>
            <p:cNvPr id="51" name="矩形: 圓角 55">
              <a:extLst>
                <a:ext uri="{FF2B5EF4-FFF2-40B4-BE49-F238E27FC236}">
                  <a16:creationId xmlns:a16="http://schemas.microsoft.com/office/drawing/2014/main" id="{C0A46A0E-05EE-4B7E-9330-E89C55A8A276}"/>
                </a:ext>
              </a:extLst>
            </p:cNvPr>
            <p:cNvSpPr/>
            <p:nvPr/>
          </p:nvSpPr>
          <p:spPr>
            <a:xfrm>
              <a:off x="6202051" y="1899807"/>
              <a:ext cx="2658595" cy="510198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altLang="zh-TW" sz="1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QXG-10G1T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altLang="zh-TW" sz="11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1 x 10G/5G/2.5G/1G/100M </a:t>
              </a:r>
              <a:r>
                <a:rPr kumimoji="0" lang="zh-TW" altLang="en-US" sz="11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埠</a:t>
              </a:r>
              <a:endParaRPr kumimoji="0" lang="zh-TW" altLang="de-DE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72448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圓角 8">
            <a:extLst>
              <a:ext uri="{FF2B5EF4-FFF2-40B4-BE49-F238E27FC236}">
                <a16:creationId xmlns:a16="http://schemas.microsoft.com/office/drawing/2014/main" id="{A2759683-52C0-498D-8332-B2ED37CABB56}"/>
              </a:ext>
            </a:extLst>
          </p:cNvPr>
          <p:cNvSpPr/>
          <p:nvPr/>
        </p:nvSpPr>
        <p:spPr>
          <a:xfrm>
            <a:off x="461832" y="2524809"/>
            <a:ext cx="3430159" cy="3333548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矩形: 圓角 8">
            <a:extLst>
              <a:ext uri="{FF2B5EF4-FFF2-40B4-BE49-F238E27FC236}">
                <a16:creationId xmlns:a16="http://schemas.microsoft.com/office/drawing/2014/main" id="{326DB0E4-8F54-4FD7-9394-9233DFD4417E}"/>
              </a:ext>
            </a:extLst>
          </p:cNvPr>
          <p:cNvSpPr/>
          <p:nvPr/>
        </p:nvSpPr>
        <p:spPr>
          <a:xfrm>
            <a:off x="4222243" y="2524809"/>
            <a:ext cx="3430159" cy="3333548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矩形: 圓角 8">
            <a:extLst>
              <a:ext uri="{FF2B5EF4-FFF2-40B4-BE49-F238E27FC236}">
                <a16:creationId xmlns:a16="http://schemas.microsoft.com/office/drawing/2014/main" id="{342FBE81-A7F6-4609-ACEE-3913D3BF953E}"/>
              </a:ext>
            </a:extLst>
          </p:cNvPr>
          <p:cNvSpPr/>
          <p:nvPr/>
        </p:nvSpPr>
        <p:spPr>
          <a:xfrm>
            <a:off x="8091435" y="2524809"/>
            <a:ext cx="3430159" cy="3333548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F755A2E9-A994-4A00-862C-2A0881782C6E}"/>
              </a:ext>
            </a:extLst>
          </p:cNvPr>
          <p:cNvGrpSpPr/>
          <p:nvPr/>
        </p:nvGrpSpPr>
        <p:grpSpPr>
          <a:xfrm>
            <a:off x="4353532" y="2230098"/>
            <a:ext cx="3122566" cy="1193465"/>
            <a:chOff x="375811" y="1678311"/>
            <a:chExt cx="3831524" cy="1464433"/>
          </a:xfrm>
        </p:grpSpPr>
        <p:sp>
          <p:nvSpPr>
            <p:cNvPr id="13" name="等腰三角形 12">
              <a:extLst>
                <a:ext uri="{FF2B5EF4-FFF2-40B4-BE49-F238E27FC236}">
                  <a16:creationId xmlns:a16="http://schemas.microsoft.com/office/drawing/2014/main" id="{D56967E7-D775-4380-BF6B-2BC1879CEFCD}"/>
                </a:ext>
              </a:extLst>
            </p:cNvPr>
            <p:cNvSpPr/>
            <p:nvPr/>
          </p:nvSpPr>
          <p:spPr>
            <a:xfrm rot="10800000">
              <a:off x="982655" y="2758585"/>
              <a:ext cx="384510" cy="384159"/>
            </a:xfrm>
            <a:prstGeom prst="triangle">
              <a:avLst/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</p:txBody>
        </p:sp>
        <p:sp>
          <p:nvSpPr>
            <p:cNvPr id="14" name="矩形: 圓角 55">
              <a:extLst>
                <a:ext uri="{FF2B5EF4-FFF2-40B4-BE49-F238E27FC236}">
                  <a16:creationId xmlns:a16="http://schemas.microsoft.com/office/drawing/2014/main" id="{988A66F0-8DE8-4A15-BF28-EFB70E8DC246}"/>
                </a:ext>
              </a:extLst>
            </p:cNvPr>
            <p:cNvSpPr/>
            <p:nvPr/>
          </p:nvSpPr>
          <p:spPr>
            <a:xfrm>
              <a:off x="375811" y="1678311"/>
              <a:ext cx="3831524" cy="1170934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Tx/>
                <a:buNone/>
                <a:tabLst/>
                <a:defRPr/>
              </a:pPr>
              <a:r>
                <a:rPr kumimoji="0" lang="en-US" altLang="zh-TW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QM2-2P-344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Tx/>
                <a:buNone/>
                <a:tabLst/>
                <a:defRPr/>
              </a:pPr>
              <a:r>
                <a:rPr kumimoji="0" lang="en-US" altLang="zh-TW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2 x M.2 </a:t>
              </a:r>
              <a:r>
                <a:rPr kumimoji="0" lang="en-US" altLang="zh-TW" sz="1600" b="0" i="0" u="none" strike="noStrike" kern="1200" cap="none" spc="0" normalizeH="0" baseline="0" noProof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NVMe</a:t>
              </a:r>
              <a:r>
                <a:rPr kumimoji="0" lang="en-US" altLang="zh-TW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 Gen3</a:t>
              </a:r>
              <a:r>
                <a:rPr kumimoji="0" lang="zh-TW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 埠</a:t>
              </a:r>
              <a:endParaRPr kumimoji="0" lang="zh-TW" altLang="zh-TW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9F496D72-88F3-8C40-A71B-C165F07B8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/>
              <a:t>搭配</a:t>
            </a:r>
            <a:r>
              <a:rPr lang="en-US" altLang="zh-TW" sz="3600"/>
              <a:t> QM2 PCIe </a:t>
            </a:r>
            <a:r>
              <a:rPr lang="zh-CN" altLang="en-US" sz="3600"/>
              <a:t>卡新增</a:t>
            </a:r>
            <a:r>
              <a:rPr lang="en-US" altLang="zh-CN" sz="3600"/>
              <a:t> M.2 SSD</a:t>
            </a:r>
            <a:r>
              <a:rPr lang="zh-CN" altLang="en-US" sz="3600"/>
              <a:t>，</a:t>
            </a:r>
            <a:br>
              <a:rPr lang="en-US" altLang="zh-CN" sz="3600"/>
            </a:br>
            <a:r>
              <a:rPr lang="zh-CN" altLang="en-US" sz="3600"/>
              <a:t>並使用</a:t>
            </a:r>
            <a:r>
              <a:rPr lang="en-US" altLang="zh-CN" sz="3600"/>
              <a:t> SSD </a:t>
            </a:r>
            <a:r>
              <a:rPr lang="zh-CN" altLang="en-US" sz="3600"/>
              <a:t>快取</a:t>
            </a:r>
            <a:r>
              <a:rPr lang="zh-TW" altLang="en-US" sz="3600"/>
              <a:t>增加小檔案處理效能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9C2C872-BA16-1545-93B2-204E7820DC2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5867" y="3464491"/>
            <a:ext cx="2848024" cy="224502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29076" y="3482091"/>
            <a:ext cx="3147022" cy="224779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974A3454-88E2-4615-9181-B0551ADAA25F}"/>
              </a:ext>
            </a:extLst>
          </p:cNvPr>
          <p:cNvGrpSpPr/>
          <p:nvPr/>
        </p:nvGrpSpPr>
        <p:grpSpPr>
          <a:xfrm>
            <a:off x="615629" y="2230098"/>
            <a:ext cx="3122566" cy="1193465"/>
            <a:chOff x="375811" y="1678311"/>
            <a:chExt cx="3831524" cy="1464433"/>
          </a:xfrm>
        </p:grpSpPr>
        <p:sp>
          <p:nvSpPr>
            <p:cNvPr id="10" name="等腰三角形 9">
              <a:extLst>
                <a:ext uri="{FF2B5EF4-FFF2-40B4-BE49-F238E27FC236}">
                  <a16:creationId xmlns:a16="http://schemas.microsoft.com/office/drawing/2014/main" id="{AB42C9C0-CFF0-4EB1-8EEC-8FCE427774DA}"/>
                </a:ext>
              </a:extLst>
            </p:cNvPr>
            <p:cNvSpPr/>
            <p:nvPr/>
          </p:nvSpPr>
          <p:spPr>
            <a:xfrm rot="10800000">
              <a:off x="994046" y="2758585"/>
              <a:ext cx="384510" cy="384159"/>
            </a:xfrm>
            <a:prstGeom prst="triangle">
              <a:avLst/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</p:txBody>
        </p:sp>
        <p:sp>
          <p:nvSpPr>
            <p:cNvPr id="11" name="矩形: 圓角 55">
              <a:extLst>
                <a:ext uri="{FF2B5EF4-FFF2-40B4-BE49-F238E27FC236}">
                  <a16:creationId xmlns:a16="http://schemas.microsoft.com/office/drawing/2014/main" id="{25C17EAD-0CC4-4B00-B3AF-F8F86EA5E6B2}"/>
                </a:ext>
              </a:extLst>
            </p:cNvPr>
            <p:cNvSpPr/>
            <p:nvPr/>
          </p:nvSpPr>
          <p:spPr>
            <a:xfrm>
              <a:off x="375811" y="1678311"/>
              <a:ext cx="3831524" cy="1170934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Tx/>
                <a:buNone/>
                <a:tabLst/>
                <a:defRPr/>
              </a:pPr>
              <a:r>
                <a:rPr kumimoji="0" lang="en-US" altLang="zh-TW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QM2-2S-220A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Tx/>
                <a:buNone/>
                <a:tabLst/>
                <a:defRPr/>
              </a:pPr>
              <a:r>
                <a:rPr kumimoji="0" lang="en-US" altLang="zh-TW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2 x M.2 SATA 6Gb/s </a:t>
              </a:r>
              <a:r>
                <a: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埠</a:t>
              </a:r>
              <a:endParaRPr kumimoji="0" lang="zh-TW" altLang="zh-TW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9613FADB-3737-464A-BFCC-7F32156C47F5}"/>
              </a:ext>
            </a:extLst>
          </p:cNvPr>
          <p:cNvGrpSpPr/>
          <p:nvPr/>
        </p:nvGrpSpPr>
        <p:grpSpPr>
          <a:xfrm>
            <a:off x="8245230" y="2230098"/>
            <a:ext cx="3122567" cy="1193465"/>
            <a:chOff x="375810" y="1678311"/>
            <a:chExt cx="3831525" cy="1464433"/>
          </a:xfrm>
        </p:grpSpPr>
        <p:sp>
          <p:nvSpPr>
            <p:cNvPr id="16" name="等腰三角形 15">
              <a:extLst>
                <a:ext uri="{FF2B5EF4-FFF2-40B4-BE49-F238E27FC236}">
                  <a16:creationId xmlns:a16="http://schemas.microsoft.com/office/drawing/2014/main" id="{DEE95E6D-7DE7-42CE-8B3A-BFFBB0E305B5}"/>
                </a:ext>
              </a:extLst>
            </p:cNvPr>
            <p:cNvSpPr/>
            <p:nvPr/>
          </p:nvSpPr>
          <p:spPr>
            <a:xfrm rot="10800000">
              <a:off x="982655" y="2758585"/>
              <a:ext cx="384510" cy="384159"/>
            </a:xfrm>
            <a:prstGeom prst="triangle">
              <a:avLst/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</p:txBody>
        </p:sp>
        <p:sp>
          <p:nvSpPr>
            <p:cNvPr id="17" name="矩形: 圓角 55">
              <a:extLst>
                <a:ext uri="{FF2B5EF4-FFF2-40B4-BE49-F238E27FC236}">
                  <a16:creationId xmlns:a16="http://schemas.microsoft.com/office/drawing/2014/main" id="{DAEF0FD7-1B0B-46D0-BF8E-30B11BC3525B}"/>
                </a:ext>
              </a:extLst>
            </p:cNvPr>
            <p:cNvSpPr/>
            <p:nvPr/>
          </p:nvSpPr>
          <p:spPr>
            <a:xfrm>
              <a:off x="375810" y="1678311"/>
              <a:ext cx="3831525" cy="1170934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Tx/>
                <a:buNone/>
                <a:tabLst/>
                <a:defRPr/>
              </a:pPr>
              <a:r>
                <a:rPr kumimoji="0" lang="en-US" altLang="zh-TW" sz="20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QM2-2P10G1TB</a:t>
              </a:r>
              <a:endParaRPr lang="en-US" altLang="zh-TW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微軟正黑體"/>
                <a:cs typeface="Arial"/>
              </a:endParaRPr>
            </a:p>
            <a:p>
              <a:pPr lvl="0" algn="ctr">
                <a:buClr>
                  <a:srgbClr val="3F3F3F"/>
                </a:buClr>
                <a:buSzPts val="1000"/>
                <a:defRPr/>
              </a:pPr>
              <a:r>
                <a:rPr kumimoji="0" lang="en-US" altLang="zh-TW" sz="16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2 x M.2 </a:t>
              </a:r>
              <a:r>
                <a:rPr kumimoji="0" lang="en-US" altLang="zh-TW" sz="1600" b="0" i="0" u="none" strike="noStrike" kern="1200" cap="none" spc="0" normalizeH="0" baseline="0" noProof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NVMe</a:t>
              </a:r>
              <a:r>
                <a:rPr kumimoji="0" lang="en-US" altLang="zh-TW" sz="16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 Gen3</a:t>
              </a:r>
              <a:r>
                <a:rPr lang="zh-TW" altLang="en-US" sz="1600">
                  <a:solidFill>
                    <a:schemeClr val="bg1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埠</a:t>
              </a:r>
              <a:endParaRPr lang="en-US" altLang="zh-TW" sz="1600">
                <a:solidFill>
                  <a:schemeClr val="bg1"/>
                </a:solidFill>
                <a:latin typeface="Arial"/>
                <a:ea typeface="微軟正黑體"/>
                <a:cs typeface="Arial"/>
              </a:endParaRPr>
            </a:p>
            <a:p>
              <a:pPr algn="ctr">
                <a:buClr>
                  <a:srgbClr val="3F3F3F"/>
                </a:buClr>
                <a:buSzPts val="1000"/>
                <a:defRPr/>
              </a:pPr>
              <a:r>
                <a:rPr lang="en-US" altLang="zh-TW" sz="1600">
                  <a:solidFill>
                    <a:schemeClr val="bg1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1</a:t>
              </a:r>
              <a:r>
                <a:rPr kumimoji="0" lang="en-US" altLang="zh-TW" sz="16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 x </a:t>
              </a:r>
              <a:r>
                <a:rPr lang="en-US" altLang="zh-TW" sz="1600">
                  <a:solidFill>
                    <a:schemeClr val="bg1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10G/2.5G</a:t>
              </a:r>
              <a:r>
                <a:rPr kumimoji="0" lang="en-US" altLang="zh-TW" sz="16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/1G/100M</a:t>
              </a:r>
              <a:r>
                <a:rPr kumimoji="0" lang="zh-TW" altLang="en-US" sz="16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 埠</a:t>
              </a:r>
              <a:endParaRPr lang="zh-TW" altLang="zh-TW" sz="1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微軟正黑體"/>
                <a:cs typeface="Arial"/>
              </a:endParaRPr>
            </a:p>
          </p:txBody>
        </p:sp>
      </p:grpSp>
      <p:pic>
        <p:nvPicPr>
          <p:cNvPr id="5" name="圖片 7">
            <a:extLst>
              <a:ext uri="{FF2B5EF4-FFF2-40B4-BE49-F238E27FC236}">
                <a16:creationId xmlns:a16="http://schemas.microsoft.com/office/drawing/2014/main" id="{EBDC944E-BD2A-400A-B844-BDD62D6D540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111"/>
          <a:stretch/>
        </p:blipFill>
        <p:spPr>
          <a:xfrm>
            <a:off x="8278249" y="3361251"/>
            <a:ext cx="3352011" cy="255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228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F496D72-88F3-8C40-A71B-C165F07B8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各式</a:t>
            </a:r>
            <a:r>
              <a:rPr lang="en-US" altLang="zh-TW"/>
              <a:t> NAS </a:t>
            </a:r>
            <a:r>
              <a:rPr lang="zh-TW" altLang="en-US"/>
              <a:t>儲存配件讓您更得心應手</a:t>
            </a:r>
          </a:p>
        </p:txBody>
      </p:sp>
      <p:sp>
        <p:nvSpPr>
          <p:cNvPr id="45" name="矩形: 圓角 8">
            <a:extLst>
              <a:ext uri="{FF2B5EF4-FFF2-40B4-BE49-F238E27FC236}">
                <a16:creationId xmlns:a16="http://schemas.microsoft.com/office/drawing/2014/main" id="{E0568368-FF6C-495B-BE26-746FF3C0F1C3}"/>
              </a:ext>
            </a:extLst>
          </p:cNvPr>
          <p:cNvSpPr/>
          <p:nvPr/>
        </p:nvSpPr>
        <p:spPr>
          <a:xfrm>
            <a:off x="985530" y="4394940"/>
            <a:ext cx="10121931" cy="2037716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矩形: 圓角 8">
            <a:extLst>
              <a:ext uri="{FF2B5EF4-FFF2-40B4-BE49-F238E27FC236}">
                <a16:creationId xmlns:a16="http://schemas.microsoft.com/office/drawing/2014/main" id="{B1489861-602B-4A57-A963-A712942E5136}"/>
              </a:ext>
            </a:extLst>
          </p:cNvPr>
          <p:cNvSpPr/>
          <p:nvPr/>
        </p:nvSpPr>
        <p:spPr>
          <a:xfrm>
            <a:off x="5549602" y="1943978"/>
            <a:ext cx="5557859" cy="1994444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3" name="矩形: 圓角 8">
            <a:extLst>
              <a:ext uri="{FF2B5EF4-FFF2-40B4-BE49-F238E27FC236}">
                <a16:creationId xmlns:a16="http://schemas.microsoft.com/office/drawing/2014/main" id="{C3180BDC-A8AD-47C3-9958-DD5E5671EDDF}"/>
              </a:ext>
            </a:extLst>
          </p:cNvPr>
          <p:cNvSpPr/>
          <p:nvPr/>
        </p:nvSpPr>
        <p:spPr>
          <a:xfrm>
            <a:off x="985530" y="1943978"/>
            <a:ext cx="4181964" cy="1994444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8" name="Picture 6">
            <a:extLst>
              <a:ext uri="{FF2B5EF4-FFF2-40B4-BE49-F238E27FC236}">
                <a16:creationId xmlns:a16="http://schemas.microsoft.com/office/drawing/2014/main" id="{CC2F92E9-E990-E944-939C-366B8BF9A3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539" y="2883583"/>
            <a:ext cx="3897468" cy="989638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F92E9BFD-6081-E84C-8FFC-1156CDB87A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0460" y="2263179"/>
            <a:ext cx="2576067" cy="1610042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A49856D8-C2C6-A04F-A5CB-DDC72761E455}"/>
              </a:ext>
            </a:extLst>
          </p:cNvPr>
          <p:cNvSpPr/>
          <p:nvPr/>
        </p:nvSpPr>
        <p:spPr>
          <a:xfrm>
            <a:off x="5713890" y="2386837"/>
            <a:ext cx="36985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3F3F3F"/>
              </a:buClr>
              <a:buSzPts val="1000"/>
            </a:pPr>
            <a:r>
              <a:rPr lang="en-US" altLang="zh-TW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2.5</a:t>
            </a:r>
            <a:r>
              <a:rPr lang="zh-CN" altLang="en-US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吋</a:t>
            </a:r>
            <a:r>
              <a:rPr lang="en-US" altLang="zh-TW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SATA 6Gb/s </a:t>
            </a:r>
            <a:r>
              <a:rPr lang="zh-CN" altLang="en-US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轉</a:t>
            </a:r>
            <a:r>
              <a:rPr lang="en-US" altLang="zh-CN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1 x 3.5</a:t>
            </a:r>
            <a:r>
              <a:rPr lang="zh-CN" altLang="en-US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吋</a:t>
            </a:r>
            <a:r>
              <a:rPr lang="en-US" altLang="zh-CN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</a:p>
          <a:p>
            <a:pPr>
              <a:buClr>
                <a:srgbClr val="3F3F3F"/>
              </a:buClr>
              <a:buSzPts val="1000"/>
            </a:pPr>
            <a:r>
              <a:rPr lang="en-US" altLang="zh-CN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SATA 6Gb/s </a:t>
            </a:r>
            <a:r>
              <a:rPr lang="zh-CN" altLang="en-US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硬體</a:t>
            </a:r>
            <a:r>
              <a:rPr lang="en-US" altLang="zh-CN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RAID 0/1 </a:t>
            </a:r>
            <a:r>
              <a:rPr lang="zh-CN" altLang="en-US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轉接盒</a:t>
            </a:r>
            <a:endParaRPr lang="zh-TW" altLang="zh-TW" i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30FDF2DC-5540-AF44-B5F2-79775D55D70E}"/>
              </a:ext>
            </a:extLst>
          </p:cNvPr>
          <p:cNvSpPr/>
          <p:nvPr/>
        </p:nvSpPr>
        <p:spPr>
          <a:xfrm>
            <a:off x="1226451" y="2389563"/>
            <a:ext cx="3223671" cy="653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3F3F3F"/>
              </a:buClr>
              <a:buSzPts val="1000"/>
            </a:pPr>
            <a:r>
              <a:rPr lang="zh-TW" altLang="en-US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適用於</a:t>
            </a:r>
            <a:r>
              <a:rPr lang="en-US" altLang="zh-TW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ANSI/EIA-RS-310-D </a:t>
            </a:r>
            <a:r>
              <a:rPr lang="zh-CN" altLang="en-US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標準的機架滑軌套件</a:t>
            </a:r>
            <a:endParaRPr lang="zh-TW" altLang="zh-TW" i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DDBA0E5-7B98-854E-9BF9-BE17A5064C06}"/>
              </a:ext>
            </a:extLst>
          </p:cNvPr>
          <p:cNvSpPr/>
          <p:nvPr/>
        </p:nvSpPr>
        <p:spPr>
          <a:xfrm>
            <a:off x="1226451" y="4813250"/>
            <a:ext cx="6623561" cy="348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3F3F3F"/>
              </a:buClr>
              <a:buSzPts val="1000"/>
            </a:pPr>
            <a:r>
              <a:rPr lang="zh-TW" altLang="en-US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高彈性使用</a:t>
            </a:r>
            <a:r>
              <a:rPr lang="en-US" altLang="zh-TW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USB </a:t>
            </a:r>
            <a:r>
              <a:rPr lang="zh-TW" altLang="en-US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或</a:t>
            </a:r>
            <a:r>
              <a:rPr lang="en-US" altLang="zh-TW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zh-TW" altLang="en-US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多通道</a:t>
            </a:r>
            <a:r>
              <a:rPr lang="en-US" altLang="zh-TW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SATA </a:t>
            </a:r>
            <a:r>
              <a:rPr lang="zh-CN" altLang="en-US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傳輸介面新增</a:t>
            </a:r>
            <a:r>
              <a:rPr lang="en-US" altLang="zh-CN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NAS </a:t>
            </a:r>
            <a:r>
              <a:rPr lang="zh-CN" altLang="en-US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儲存空間</a:t>
            </a:r>
            <a:endParaRPr lang="zh-TW" altLang="zh-TW" i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04ECFBA4-6942-644D-895B-BE944CD86AB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451" y="5622209"/>
            <a:ext cx="2226579" cy="52486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7C3DB0A3-4BEF-2546-8C51-18A531D55D5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3705" y="5562286"/>
            <a:ext cx="1814021" cy="524865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0FB9613E-0750-7D40-A3E7-E6A254FAF0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49779" y="4705796"/>
            <a:ext cx="2226579" cy="1929701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9EDE0D2A-63E7-D145-95C1-1A7628F534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04724" y="4553278"/>
            <a:ext cx="2226579" cy="1929701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8A279079-C972-D545-B90B-5407D631C6C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022"/>
          <a:stretch/>
        </p:blipFill>
        <p:spPr>
          <a:xfrm>
            <a:off x="2137881" y="5214325"/>
            <a:ext cx="354374" cy="456322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5CD1C3CC-3403-D840-A915-2E15585D1DF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022"/>
          <a:stretch/>
        </p:blipFill>
        <p:spPr>
          <a:xfrm>
            <a:off x="4696349" y="5105964"/>
            <a:ext cx="354374" cy="456322"/>
          </a:xfrm>
          <a:prstGeom prst="rect">
            <a:avLst/>
          </a:prstGeom>
        </p:spPr>
      </p:pic>
      <p:sp>
        <p:nvSpPr>
          <p:cNvPr id="29" name="矩形 28">
            <a:extLst>
              <a:ext uri="{FF2B5EF4-FFF2-40B4-BE49-F238E27FC236}">
                <a16:creationId xmlns:a16="http://schemas.microsoft.com/office/drawing/2014/main" id="{AED03837-99F3-4B49-8795-FE4F9241D192}"/>
              </a:ext>
            </a:extLst>
          </p:cNvPr>
          <p:cNvSpPr/>
          <p:nvPr/>
        </p:nvSpPr>
        <p:spPr>
          <a:xfrm>
            <a:off x="1733871" y="6078531"/>
            <a:ext cx="1015821" cy="290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40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TR-004U</a:t>
            </a:r>
            <a:endParaRPr lang="zh-TW" altLang="zh-TW" sz="140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7F2B3ECA-3A07-FD43-8A72-F03461F72D05}"/>
              </a:ext>
            </a:extLst>
          </p:cNvPr>
          <p:cNvSpPr/>
          <p:nvPr/>
        </p:nvSpPr>
        <p:spPr>
          <a:xfrm>
            <a:off x="4067018" y="6087151"/>
            <a:ext cx="1414922" cy="290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40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TL-R1200C-RP</a:t>
            </a:r>
            <a:endParaRPr lang="zh-TW" altLang="zh-TW" sz="140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51D5A2E7-5150-E347-B654-662A97C21D05}"/>
              </a:ext>
            </a:extLst>
          </p:cNvPr>
          <p:cNvSpPr/>
          <p:nvPr/>
        </p:nvSpPr>
        <p:spPr>
          <a:xfrm>
            <a:off x="6480216" y="6105464"/>
            <a:ext cx="1414922" cy="290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40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TL-R400S</a:t>
            </a:r>
            <a:endParaRPr lang="zh-TW" altLang="zh-TW" sz="140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F0B85382-E941-0B4F-A4EA-8907F361C04F}"/>
              </a:ext>
            </a:extLst>
          </p:cNvPr>
          <p:cNvSpPr/>
          <p:nvPr/>
        </p:nvSpPr>
        <p:spPr>
          <a:xfrm>
            <a:off x="9044196" y="6111270"/>
            <a:ext cx="1414922" cy="290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40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TL-R1200S-RP</a:t>
            </a:r>
            <a:endParaRPr lang="zh-TW" altLang="zh-TW" sz="140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B5049F5B-D357-4846-B86F-6C55AA33BB65}"/>
              </a:ext>
            </a:extLst>
          </p:cNvPr>
          <p:cNvGrpSpPr/>
          <p:nvPr/>
        </p:nvGrpSpPr>
        <p:grpSpPr>
          <a:xfrm>
            <a:off x="1297251" y="1760464"/>
            <a:ext cx="2325258" cy="592434"/>
            <a:chOff x="375812" y="2220988"/>
            <a:chExt cx="3023268" cy="770273"/>
          </a:xfrm>
        </p:grpSpPr>
        <p:sp>
          <p:nvSpPr>
            <p:cNvPr id="24" name="等腰三角形 23">
              <a:extLst>
                <a:ext uri="{FF2B5EF4-FFF2-40B4-BE49-F238E27FC236}">
                  <a16:creationId xmlns:a16="http://schemas.microsoft.com/office/drawing/2014/main" id="{42B523CE-C651-49A6-9106-BBE1C166167D}"/>
                </a:ext>
              </a:extLst>
            </p:cNvPr>
            <p:cNvSpPr/>
            <p:nvPr/>
          </p:nvSpPr>
          <p:spPr>
            <a:xfrm rot="10800000">
              <a:off x="872625" y="2607102"/>
              <a:ext cx="384510" cy="384159"/>
            </a:xfrm>
            <a:prstGeom prst="triangle">
              <a:avLst/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</p:txBody>
        </p:sp>
        <p:sp>
          <p:nvSpPr>
            <p:cNvPr id="36" name="矩形: 圓角 55">
              <a:extLst>
                <a:ext uri="{FF2B5EF4-FFF2-40B4-BE49-F238E27FC236}">
                  <a16:creationId xmlns:a16="http://schemas.microsoft.com/office/drawing/2014/main" id="{F10C453F-BC64-4E5C-9AA5-900E2DBD7A8C}"/>
                </a:ext>
              </a:extLst>
            </p:cNvPr>
            <p:cNvSpPr/>
            <p:nvPr/>
          </p:nvSpPr>
          <p:spPr>
            <a:xfrm>
              <a:off x="375812" y="2220988"/>
              <a:ext cx="3023268" cy="523993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r>
                <a:rPr lang="en-US" altLang="zh-TW" b="1">
                  <a:solidFill>
                    <a:schemeClr val="bg1"/>
                  </a:solidFill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RAIL-B02</a:t>
              </a:r>
            </a:p>
          </p:txBody>
        </p:sp>
      </p:grp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C45A75B0-36A8-4BDD-B8E0-4256F8C06EE3}"/>
              </a:ext>
            </a:extLst>
          </p:cNvPr>
          <p:cNvGrpSpPr/>
          <p:nvPr/>
        </p:nvGrpSpPr>
        <p:grpSpPr>
          <a:xfrm>
            <a:off x="5625949" y="1760464"/>
            <a:ext cx="2325258" cy="592434"/>
            <a:chOff x="375812" y="2220988"/>
            <a:chExt cx="3023268" cy="770273"/>
          </a:xfrm>
        </p:grpSpPr>
        <p:sp>
          <p:nvSpPr>
            <p:cNvPr id="38" name="等腰三角形 37">
              <a:extLst>
                <a:ext uri="{FF2B5EF4-FFF2-40B4-BE49-F238E27FC236}">
                  <a16:creationId xmlns:a16="http://schemas.microsoft.com/office/drawing/2014/main" id="{562596CF-8297-4F33-BE4E-739AD703C67B}"/>
                </a:ext>
              </a:extLst>
            </p:cNvPr>
            <p:cNvSpPr/>
            <p:nvPr/>
          </p:nvSpPr>
          <p:spPr>
            <a:xfrm rot="10800000">
              <a:off x="872625" y="2607102"/>
              <a:ext cx="384510" cy="384159"/>
            </a:xfrm>
            <a:prstGeom prst="triangle">
              <a:avLst/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</p:txBody>
        </p:sp>
        <p:sp>
          <p:nvSpPr>
            <p:cNvPr id="39" name="矩形: 圓角 55">
              <a:extLst>
                <a:ext uri="{FF2B5EF4-FFF2-40B4-BE49-F238E27FC236}">
                  <a16:creationId xmlns:a16="http://schemas.microsoft.com/office/drawing/2014/main" id="{9DE86D0A-21AF-47F2-94D6-D2351C26ED16}"/>
                </a:ext>
              </a:extLst>
            </p:cNvPr>
            <p:cNvSpPr/>
            <p:nvPr/>
          </p:nvSpPr>
          <p:spPr>
            <a:xfrm>
              <a:off x="375812" y="2220988"/>
              <a:ext cx="3023268" cy="523993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r>
                <a:rPr lang="en-US" altLang="zh-TW" b="1">
                  <a:solidFill>
                    <a:schemeClr val="bg1"/>
                  </a:solidFill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QDA-A2AR</a:t>
              </a:r>
            </a:p>
          </p:txBody>
        </p:sp>
      </p:grp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08200C20-EA4C-407D-92A3-CA9FEB8228F2}"/>
              </a:ext>
            </a:extLst>
          </p:cNvPr>
          <p:cNvGrpSpPr/>
          <p:nvPr/>
        </p:nvGrpSpPr>
        <p:grpSpPr>
          <a:xfrm>
            <a:off x="1297251" y="4163684"/>
            <a:ext cx="2325258" cy="592434"/>
            <a:chOff x="375812" y="2220988"/>
            <a:chExt cx="3023268" cy="770273"/>
          </a:xfrm>
        </p:grpSpPr>
        <p:sp>
          <p:nvSpPr>
            <p:cNvPr id="41" name="等腰三角形 40">
              <a:extLst>
                <a:ext uri="{FF2B5EF4-FFF2-40B4-BE49-F238E27FC236}">
                  <a16:creationId xmlns:a16="http://schemas.microsoft.com/office/drawing/2014/main" id="{55ACC32F-DB92-4F53-BB58-6A035342EBAD}"/>
                </a:ext>
              </a:extLst>
            </p:cNvPr>
            <p:cNvSpPr/>
            <p:nvPr/>
          </p:nvSpPr>
          <p:spPr>
            <a:xfrm rot="10800000">
              <a:off x="872625" y="2607102"/>
              <a:ext cx="384510" cy="384159"/>
            </a:xfrm>
            <a:prstGeom prst="triangle">
              <a:avLst/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</p:txBody>
        </p:sp>
        <p:sp>
          <p:nvSpPr>
            <p:cNvPr id="42" name="矩形: 圓角 55">
              <a:extLst>
                <a:ext uri="{FF2B5EF4-FFF2-40B4-BE49-F238E27FC236}">
                  <a16:creationId xmlns:a16="http://schemas.microsoft.com/office/drawing/2014/main" id="{779E336E-2FEB-487C-A85D-A48CB9AEE23F}"/>
                </a:ext>
              </a:extLst>
            </p:cNvPr>
            <p:cNvSpPr/>
            <p:nvPr/>
          </p:nvSpPr>
          <p:spPr>
            <a:xfrm>
              <a:off x="375812" y="2220988"/>
              <a:ext cx="3023268" cy="523993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r>
                <a:rPr lang="zh-TW" altLang="en-US" b="1">
                  <a:solidFill>
                    <a:schemeClr val="bg1"/>
                  </a:solidFill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儲存擴充設備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84784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有線網路</a:t>
            </a:r>
            <a:r>
              <a:rPr lang="zh-CN" altLang="en-US"/>
              <a:t>升級高速網路交換器以改善多人協作效率</a:t>
            </a:r>
            <a:endParaRPr lang="zh-TW" altLang="en-US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9AD6E516-4983-5246-A020-18E317A41D5A}"/>
              </a:ext>
            </a:extLst>
          </p:cNvPr>
          <p:cNvSpPr txBox="1"/>
          <p:nvPr/>
        </p:nvSpPr>
        <p:spPr>
          <a:xfrm>
            <a:off x="7044686" y="1737575"/>
            <a:ext cx="4619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無須更換既有佈線即可升速 </a:t>
            </a:r>
            <a:r>
              <a:rPr lang="en-US" altLang="zh-TW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2.5</a:t>
            </a:r>
            <a:r>
              <a:rPr lang="en" altLang="zh-TW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GbE</a:t>
            </a:r>
            <a:endParaRPr lang="zh-TW" altLang="en-US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20" name="Shape 253">
            <a:extLst>
              <a:ext uri="{FF2B5EF4-FFF2-40B4-BE49-F238E27FC236}">
                <a16:creationId xmlns:a16="http://schemas.microsoft.com/office/drawing/2014/main" id="{71BEF758-E246-DE44-AF83-B30DF04391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9302548"/>
              </p:ext>
            </p:extLst>
          </p:nvPr>
        </p:nvGraphicFramePr>
        <p:xfrm>
          <a:off x="7044687" y="2230325"/>
          <a:ext cx="4619151" cy="2287632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912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64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68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33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25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sym typeface="Microsoft JhengHei"/>
                        </a:rPr>
                        <a:t>CAT 5e</a:t>
                      </a:r>
                      <a:endParaRPr sz="1900" b="1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sym typeface="Microsoft JhengHei"/>
                        </a:rPr>
                        <a:t>CAT 6</a:t>
                      </a:r>
                      <a:endParaRPr sz="1900" b="1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sym typeface="Microsoft JhengHei"/>
                        </a:rPr>
                        <a:t>CAT 6A</a:t>
                      </a:r>
                      <a:endParaRPr lang="en-US" altLang="zh-TW" sz="1900" b="1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25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sym typeface="Microsoft JhengHei"/>
                        </a:rPr>
                        <a:t>100M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900" b="1">
                          <a:solidFill>
                            <a:schemeClr val="tx1"/>
                          </a:solidFill>
                          <a:sym typeface="Microsoft JhengHei"/>
                        </a:rPr>
                        <a:t>V</a:t>
                      </a:r>
                      <a:endParaRPr sz="19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900" b="1">
                          <a:solidFill>
                            <a:schemeClr val="tx1"/>
                          </a:solidFill>
                          <a:sym typeface="Microsoft JhengHei"/>
                        </a:rPr>
                        <a:t>V</a:t>
                      </a:r>
                      <a:endParaRPr sz="19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900" b="1">
                          <a:solidFill>
                            <a:schemeClr val="tx1"/>
                          </a:solidFill>
                          <a:sym typeface="Microsoft JhengHei"/>
                        </a:rPr>
                        <a:t>V</a:t>
                      </a:r>
                      <a:endParaRPr sz="19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29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sym typeface="Microsoft JhengHei"/>
                        </a:rPr>
                        <a:t>1G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900" b="1">
                          <a:sym typeface="Microsoft JhengHei"/>
                        </a:rPr>
                        <a:t>V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900" b="1">
                          <a:sym typeface="Microsoft JhengHei"/>
                        </a:rPr>
                        <a:t>V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900" b="1">
                          <a:sym typeface="Microsoft JhengHei"/>
                        </a:rPr>
                        <a:t>V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29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sym typeface="Microsoft JhengHei"/>
                        </a:rPr>
                        <a:t>2.5G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en-US" altLang="zh-TW" sz="1900" b="1">
                          <a:sym typeface="Microsoft JhengHei"/>
                        </a:rPr>
                        <a:t>V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en-US" altLang="zh-TW" sz="1900" b="1">
                          <a:sym typeface="Microsoft JhengHei"/>
                        </a:rPr>
                        <a:t>V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en-US" altLang="zh-TW" sz="1900" b="1">
                          <a:sym typeface="Microsoft JhengHei"/>
                        </a:rPr>
                        <a:t>V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29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sym typeface="Microsoft JhengHei"/>
                        </a:rPr>
                        <a:t>5G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en-US" altLang="zh-TW" sz="1900" b="1">
                          <a:sym typeface="Microsoft JhengHei"/>
                        </a:rPr>
                        <a:t>V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en-US" altLang="zh-TW" sz="1900" b="1">
                          <a:sym typeface="Microsoft JhengHei"/>
                        </a:rPr>
                        <a:t>V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en-US" altLang="zh-TW" sz="1900" b="1">
                          <a:sym typeface="Microsoft JhengHei"/>
                        </a:rPr>
                        <a:t>V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8" name="Picture 2" descr="C:\Users\user\Desktop\21_PPT對稿QNAP AQC107 10G網卡\29384737_xxl.png">
            <a:extLst>
              <a:ext uri="{FF2B5EF4-FFF2-40B4-BE49-F238E27FC236}">
                <a16:creationId xmlns:a16="http://schemas.microsoft.com/office/drawing/2014/main" id="{ACEDA30A-03F9-E543-8797-EAB00FF36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63183" y="4700866"/>
            <a:ext cx="2328817" cy="2157134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矩形: 圓角 8">
            <a:extLst>
              <a:ext uri="{FF2B5EF4-FFF2-40B4-BE49-F238E27FC236}">
                <a16:creationId xmlns:a16="http://schemas.microsoft.com/office/drawing/2014/main" id="{103F6E61-5498-7E4C-9D4E-8D84CF6B973D}"/>
              </a:ext>
            </a:extLst>
          </p:cNvPr>
          <p:cNvSpPr/>
          <p:nvPr/>
        </p:nvSpPr>
        <p:spPr>
          <a:xfrm>
            <a:off x="360213" y="1737575"/>
            <a:ext cx="6355784" cy="1752025"/>
          </a:xfrm>
          <a:prstGeom prst="roundRect">
            <a:avLst>
              <a:gd name="adj" fmla="val 9062"/>
            </a:avLst>
          </a:prstGeom>
          <a:solidFill>
            <a:srgbClr val="4A6F7A">
              <a:alpha val="15000"/>
            </a:srgb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21E9DF6E-F2DE-214E-BAB8-2293966D3352}"/>
              </a:ext>
            </a:extLst>
          </p:cNvPr>
          <p:cNvSpPr txBox="1"/>
          <p:nvPr/>
        </p:nvSpPr>
        <p:spPr>
          <a:xfrm>
            <a:off x="670579" y="4292606"/>
            <a:ext cx="2627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QSW-1208-8C (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無網管型</a:t>
            </a:r>
            <a:r>
              <a:rPr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05AEEC05-B49D-C149-A7C7-B1559D7FE4DE}"/>
              </a:ext>
            </a:extLst>
          </p:cNvPr>
          <p:cNvSpPr txBox="1"/>
          <p:nvPr/>
        </p:nvSpPr>
        <p:spPr>
          <a:xfrm>
            <a:off x="670579" y="4593518"/>
            <a:ext cx="16241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8 x 10G/5G/2.5G</a:t>
            </a:r>
          </a:p>
          <a:p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RJ45 Multi-Gig</a:t>
            </a:r>
            <a:endParaRPr lang="zh-TW" altLang="en-US" sz="1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E37C6709-39C4-C947-A622-E52DACD9B7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579" y="5104335"/>
            <a:ext cx="2247728" cy="695998"/>
          </a:xfrm>
          <a:prstGeom prst="rect">
            <a:avLst/>
          </a:prstGeom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EA6734F7-28E8-9842-8ED4-06B7CD84A9D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6595" y="5183987"/>
            <a:ext cx="2215847" cy="533797"/>
          </a:xfrm>
          <a:prstGeom prst="rect">
            <a:avLst/>
          </a:prstGeom>
        </p:spPr>
      </p:pic>
      <p:sp>
        <p:nvSpPr>
          <p:cNvPr id="36" name="文字方塊 35">
            <a:extLst>
              <a:ext uri="{FF2B5EF4-FFF2-40B4-BE49-F238E27FC236}">
                <a16:creationId xmlns:a16="http://schemas.microsoft.com/office/drawing/2014/main" id="{6EF3DEEC-3197-AF44-B300-658795AE0B74}"/>
              </a:ext>
            </a:extLst>
          </p:cNvPr>
          <p:cNvSpPr txBox="1"/>
          <p:nvPr/>
        </p:nvSpPr>
        <p:spPr>
          <a:xfrm>
            <a:off x="670579" y="5729730"/>
            <a:ext cx="24945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QSW-M408-4C (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網管型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88C4A5EA-9202-7E42-97AB-E1C166483D67}"/>
              </a:ext>
            </a:extLst>
          </p:cNvPr>
          <p:cNvSpPr txBox="1"/>
          <p:nvPr/>
        </p:nvSpPr>
        <p:spPr>
          <a:xfrm>
            <a:off x="670579" y="5997681"/>
            <a:ext cx="1579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4 x 10G/5G/2.5G</a:t>
            </a:r>
          </a:p>
          <a:p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RJ45 Multi-Gig</a:t>
            </a:r>
            <a:endParaRPr lang="zh-TW" altLang="en-US" sz="1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9987836F-8016-6F4A-9ACA-CAC4790B62B8}"/>
              </a:ext>
            </a:extLst>
          </p:cNvPr>
          <p:cNvSpPr txBox="1"/>
          <p:nvPr/>
        </p:nvSpPr>
        <p:spPr>
          <a:xfrm>
            <a:off x="4046595" y="5709244"/>
            <a:ext cx="2494594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TW" sz="1600" b="1">
                <a:latin typeface="微軟正黑體"/>
                <a:ea typeface="微軟正黑體"/>
              </a:rPr>
              <a:t>QSW-M408-2C (</a:t>
            </a:r>
            <a:r>
              <a:rPr lang="zh-TW" altLang="en-US" sz="1600">
                <a:latin typeface="微軟正黑體"/>
                <a:ea typeface="微軟正黑體"/>
              </a:rPr>
              <a:t>網管型</a:t>
            </a:r>
            <a:r>
              <a:rPr lang="en-US" altLang="zh-TW" sz="1600">
                <a:latin typeface="微軟正黑體"/>
                <a:ea typeface="微軟正黑體"/>
              </a:rPr>
              <a:t>)</a:t>
            </a:r>
            <a:endParaRPr lang="zh-TW" altLang="en-US" sz="1600" b="1">
              <a:latin typeface="微軟正黑體"/>
              <a:ea typeface="微軟正黑體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0D45425A-23D6-7245-B089-E16F9638A71A}"/>
              </a:ext>
            </a:extLst>
          </p:cNvPr>
          <p:cNvSpPr txBox="1"/>
          <p:nvPr/>
        </p:nvSpPr>
        <p:spPr>
          <a:xfrm>
            <a:off x="4046595" y="5964614"/>
            <a:ext cx="1579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2 x 10G/5G/2.5G</a:t>
            </a:r>
          </a:p>
          <a:p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RJ45 Multi-Gig</a:t>
            </a:r>
            <a:endParaRPr lang="zh-TW" altLang="en-US" sz="1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4" name="圖片 43" descr="一張含有 電子用品, 黑色, 電腦, 時鐘 的圖片&#10;&#10;自動產生的描述">
            <a:extLst>
              <a:ext uri="{FF2B5EF4-FFF2-40B4-BE49-F238E27FC236}">
                <a16:creationId xmlns:a16="http://schemas.microsoft.com/office/drawing/2014/main" id="{DD7DB792-9635-6A45-8892-C9231809118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579" y="3649059"/>
            <a:ext cx="2533414" cy="686696"/>
          </a:xfrm>
          <a:prstGeom prst="rect">
            <a:avLst/>
          </a:prstGeom>
        </p:spPr>
      </p:pic>
      <p:pic>
        <p:nvPicPr>
          <p:cNvPr id="46" name="圖片 45" descr="一張含有 電子用品 的圖片&#10;&#10;自動產生的描述">
            <a:extLst>
              <a:ext uri="{FF2B5EF4-FFF2-40B4-BE49-F238E27FC236}">
                <a16:creationId xmlns:a16="http://schemas.microsoft.com/office/drawing/2014/main" id="{822B8B12-39B2-9049-9F97-258332EC0E7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1246" y="3567577"/>
            <a:ext cx="2157979" cy="750457"/>
          </a:xfrm>
          <a:prstGeom prst="rect">
            <a:avLst/>
          </a:prstGeom>
        </p:spPr>
      </p:pic>
      <p:sp>
        <p:nvSpPr>
          <p:cNvPr id="5" name="矩形: 圓角 4">
            <a:extLst>
              <a:ext uri="{FF2B5EF4-FFF2-40B4-BE49-F238E27FC236}">
                <a16:creationId xmlns:a16="http://schemas.microsoft.com/office/drawing/2014/main" id="{4E9337C5-09F1-45DA-B6D5-DC7573B5DD40}"/>
              </a:ext>
            </a:extLst>
          </p:cNvPr>
          <p:cNvSpPr/>
          <p:nvPr/>
        </p:nvSpPr>
        <p:spPr>
          <a:xfrm>
            <a:off x="4169079" y="2937962"/>
            <a:ext cx="1563327" cy="338553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無風扇</a:t>
            </a:r>
            <a:r>
              <a:rPr lang="zh-CN" altLang="en-US" sz="1200" b="1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與金屬外殼</a:t>
            </a:r>
            <a:endParaRPr lang="en-US" altLang="zh-TW" sz="1200" b="1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B27539D7-D7D0-4D35-AC62-54E3A633D7C3}"/>
              </a:ext>
            </a:extLst>
          </p:cNvPr>
          <p:cNvSpPr txBox="1"/>
          <p:nvPr/>
        </p:nvSpPr>
        <p:spPr>
          <a:xfrm>
            <a:off x="4093485" y="2076684"/>
            <a:ext cx="26035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QSW-1108-8T (</a:t>
            </a:r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無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網管型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AEE6A2E1-67BB-4BEA-A706-7F8182BF41AB}"/>
              </a:ext>
            </a:extLst>
          </p:cNvPr>
          <p:cNvSpPr txBox="1"/>
          <p:nvPr/>
        </p:nvSpPr>
        <p:spPr>
          <a:xfrm>
            <a:off x="4124090" y="2367746"/>
            <a:ext cx="1437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微軟正黑體" panose="020B0604030504040204" pitchFamily="34" charset="-120"/>
              </a:rPr>
              <a:t>8</a:t>
            </a:r>
            <a:r>
              <a:rPr lang="zh-TW" altLang="en-US" sz="1400">
                <a:latin typeface="微軟正黑體" panose="020B0604030504040204" pitchFamily="34" charset="-120"/>
              </a:rPr>
              <a:t> </a:t>
            </a:r>
            <a:r>
              <a:rPr lang="en-US" altLang="zh-TW" sz="1400">
                <a:latin typeface="微軟正黑體" panose="020B0604030504040204" pitchFamily="34" charset="-120"/>
              </a:rPr>
              <a:t>x 2.5GbE</a:t>
            </a:r>
            <a:endParaRPr lang="en-US" altLang="zh-TW" sz="1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RJ45 Multi-Gig</a:t>
            </a:r>
            <a:endParaRPr lang="zh-TW" altLang="en-US" sz="1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B27539D7-D7D0-4D35-AC62-54E3A633D7C3}"/>
              </a:ext>
            </a:extLst>
          </p:cNvPr>
          <p:cNvSpPr txBox="1"/>
          <p:nvPr/>
        </p:nvSpPr>
        <p:spPr>
          <a:xfrm>
            <a:off x="4046595" y="4272353"/>
            <a:ext cx="26035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QSW-1105-5T (</a:t>
            </a:r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無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網管型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AEE6A2E1-67BB-4BEA-A706-7F8182BF41AB}"/>
              </a:ext>
            </a:extLst>
          </p:cNvPr>
          <p:cNvSpPr txBox="1"/>
          <p:nvPr/>
        </p:nvSpPr>
        <p:spPr>
          <a:xfrm>
            <a:off x="4046595" y="4563415"/>
            <a:ext cx="1437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5 x 2.5G</a:t>
            </a:r>
          </a:p>
          <a:p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RJ45 Multi-Gig</a:t>
            </a:r>
            <a:endParaRPr lang="zh-TW" altLang="en-US" sz="1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6" name="Picture 2" descr="https://www.qnap.com/i/_attach_file/product/photo/800_500/611_1634811464_611_1632465401_QSW-1108-8T_front.png?v=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580" y="1654061"/>
            <a:ext cx="3427512" cy="2142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6951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: 圓角 8">
            <a:extLst>
              <a:ext uri="{FF2B5EF4-FFF2-40B4-BE49-F238E27FC236}">
                <a16:creationId xmlns:a16="http://schemas.microsoft.com/office/drawing/2014/main" id="{D9756713-05FE-40D9-8EAA-3DFC5C8B0BF6}"/>
              </a:ext>
            </a:extLst>
          </p:cNvPr>
          <p:cNvSpPr/>
          <p:nvPr/>
        </p:nvSpPr>
        <p:spPr>
          <a:xfrm>
            <a:off x="5500550" y="5041997"/>
            <a:ext cx="4966313" cy="1247404"/>
          </a:xfrm>
          <a:prstGeom prst="roundRect">
            <a:avLst>
              <a:gd name="adj" fmla="val 9062"/>
            </a:avLst>
          </a:prstGeom>
          <a:solidFill>
            <a:srgbClr val="4A6F7A">
              <a:alpha val="15000"/>
            </a:srgb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矩形: 圓角 8">
            <a:extLst>
              <a:ext uri="{FF2B5EF4-FFF2-40B4-BE49-F238E27FC236}">
                <a16:creationId xmlns:a16="http://schemas.microsoft.com/office/drawing/2014/main" id="{76860AB4-F105-44BC-A0D3-2D37BF554644}"/>
              </a:ext>
            </a:extLst>
          </p:cNvPr>
          <p:cNvSpPr/>
          <p:nvPr/>
        </p:nvSpPr>
        <p:spPr>
          <a:xfrm>
            <a:off x="489279" y="5066506"/>
            <a:ext cx="4718623" cy="1222894"/>
          </a:xfrm>
          <a:prstGeom prst="roundRect">
            <a:avLst>
              <a:gd name="adj" fmla="val 9062"/>
            </a:avLst>
          </a:prstGeom>
          <a:solidFill>
            <a:srgbClr val="4A6F7A">
              <a:alpha val="15000"/>
            </a:srgb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27F7DE-9914-8443-9E3C-D1DFCC81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經濟又彈性的</a:t>
            </a:r>
            <a:r>
              <a:rPr lang="zh-CN" altLang="en-US"/>
              <a:t>現代化</a:t>
            </a:r>
            <a:r>
              <a:rPr lang="en-US" altLang="zh-CN"/>
              <a:t> QNAP </a:t>
            </a:r>
            <a:r>
              <a:rPr lang="zh-CN" altLang="en-US"/>
              <a:t>儲存擴充櫃</a:t>
            </a:r>
            <a:endParaRPr lang="en-US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445707AD-9E62-DE40-8D51-AA47943EB84D}"/>
              </a:ext>
            </a:extLst>
          </p:cNvPr>
          <p:cNvSpPr txBox="1"/>
          <p:nvPr/>
        </p:nvSpPr>
        <p:spPr>
          <a:xfrm>
            <a:off x="489280" y="1755826"/>
            <a:ext cx="1169613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QNAP TR </a:t>
            </a:r>
            <a:r>
              <a:rPr kumimoji="1" lang="zh-CN" altLang="en-US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硬體</a:t>
            </a:r>
            <a:r>
              <a:rPr kumimoji="1" lang="en-US" altLang="zh-CN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 RAID &amp; TL JBOD </a:t>
            </a:r>
            <a:r>
              <a:rPr kumimoji="1" lang="zh-CN" altLang="en-US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擴充櫃提供許多優勢</a:t>
            </a:r>
            <a:endParaRPr kumimoji="1" lang="en-US" altLang="zh-TW" sz="2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更大的容量</a:t>
            </a:r>
            <a:endParaRPr kumimoji="1" lang="en-US" altLang="zh-TW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25475" lvl="1" indent="-168275">
              <a:buFont typeface="Arial" panose="020B0604020202020204" pitchFamily="34" charset="0"/>
              <a:buChar char="•"/>
            </a:pPr>
            <a:r>
              <a:rPr kumimoji="1"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4 &amp;</a:t>
            </a:r>
            <a:r>
              <a:rPr kumimoji="1" lang="en-US" altLang="zh-CN">
                <a:latin typeface="微軟正黑體" panose="020B0604030504040204" pitchFamily="34" charset="-120"/>
                <a:ea typeface="微軟正黑體" panose="020B0604030504040204" pitchFamily="34" charset="-120"/>
              </a:rPr>
              <a:t> 12-bay </a:t>
            </a:r>
            <a:r>
              <a:rPr kumimoji="1"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機架式擴充櫃選項</a:t>
            </a:r>
            <a:endParaRPr kumimoji="1" lang="en-US" altLang="zh-CN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25475" lvl="1" indent="-168275">
              <a:buFont typeface="Arial" panose="020B0604020202020204" pitchFamily="34" charset="0"/>
              <a:buChar char="•"/>
            </a:pPr>
            <a:r>
              <a:rPr kumimoji="1"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en-US" altLang="zh-CN"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kumimoji="1"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可連接至多兩台擴充櫃</a:t>
            </a:r>
            <a:r>
              <a:rPr kumimoji="1" lang="en-US" altLang="zh-CN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更高的速度</a:t>
            </a:r>
            <a:endParaRPr kumimoji="1" lang="en-US" altLang="zh-CN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25475" lvl="1" indent="-168275">
              <a:buFont typeface="Arial" panose="020B0604020202020204" pitchFamily="34" charset="0"/>
              <a:buChar char="•"/>
            </a:pPr>
            <a:r>
              <a:rPr kumimoji="1"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最高</a:t>
            </a:r>
            <a:r>
              <a:rPr kumimoji="1"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USB 3.2 Gen2 10Gb/s </a:t>
            </a:r>
            <a:endParaRPr kumimoji="1" lang="en-US" altLang="zh-CN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更好的相容性</a:t>
            </a:r>
            <a:endParaRPr kumimoji="1" lang="en-US" altLang="zh-CN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25475" lvl="1" indent="-168275">
              <a:buFont typeface="Arial" panose="020B0604020202020204" pitchFamily="34" charset="0"/>
              <a:buChar char="•"/>
            </a:pPr>
            <a:r>
              <a:rPr kumimoji="1"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獨家</a:t>
            </a:r>
            <a:r>
              <a:rPr kumimoji="1" lang="en-US" altLang="zh-CN">
                <a:latin typeface="微軟正黑體" panose="020B0604030504040204" pitchFamily="34" charset="-120"/>
                <a:ea typeface="微軟正黑體" panose="020B0604030504040204" pitchFamily="34" charset="-120"/>
              </a:rPr>
              <a:t> QNAP External RAID Manager </a:t>
            </a:r>
            <a:r>
              <a:rPr kumimoji="1"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kumimoji="1" lang="en-US" altLang="zh-CN">
                <a:latin typeface="微軟正黑體" panose="020B0604030504040204" pitchFamily="34" charset="-120"/>
                <a:ea typeface="微軟正黑體" panose="020B0604030504040204" pitchFamily="34" charset="-120"/>
              </a:rPr>
              <a:t> JBOD Manager </a:t>
            </a:r>
            <a:r>
              <a:rPr kumimoji="1"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工具軟體支援各大作業系統隨時掌握擴充櫃狀態</a:t>
            </a:r>
            <a:endParaRPr kumimoji="1" lang="zh-TW" altLang="en-US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3BC33D3E-CC2A-1B47-B695-F8DCAAD801E3}"/>
              </a:ext>
            </a:extLst>
          </p:cNvPr>
          <p:cNvSpPr txBox="1"/>
          <p:nvPr/>
        </p:nvSpPr>
        <p:spPr>
          <a:xfrm>
            <a:off x="1356132" y="5993952"/>
            <a:ext cx="8066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/>
              <a:t>TR-004U</a:t>
            </a:r>
            <a:endParaRPr kumimoji="1" lang="zh-TW" altLang="en-US" sz="1200"/>
          </a:p>
        </p:txBody>
      </p:sp>
      <p:sp>
        <p:nvSpPr>
          <p:cNvPr id="93" name="文字方塊 92">
            <a:extLst>
              <a:ext uri="{FF2B5EF4-FFF2-40B4-BE49-F238E27FC236}">
                <a16:creationId xmlns:a16="http://schemas.microsoft.com/office/drawing/2014/main" id="{4C97AB5B-9F72-E54A-8D5C-721C06F09768}"/>
              </a:ext>
            </a:extLst>
          </p:cNvPr>
          <p:cNvSpPr txBox="1"/>
          <p:nvPr/>
        </p:nvSpPr>
        <p:spPr>
          <a:xfrm>
            <a:off x="3020959" y="5993952"/>
            <a:ext cx="12410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/>
              <a:t>TL-R1200C-RP</a:t>
            </a:r>
            <a:endParaRPr kumimoji="1" lang="zh-TW" altLang="en-US" sz="1200"/>
          </a:p>
        </p:txBody>
      </p:sp>
      <p:sp>
        <p:nvSpPr>
          <p:cNvPr id="94" name="文字方塊 93">
            <a:extLst>
              <a:ext uri="{FF2B5EF4-FFF2-40B4-BE49-F238E27FC236}">
                <a16:creationId xmlns:a16="http://schemas.microsoft.com/office/drawing/2014/main" id="{9AE6E05B-B176-F647-B363-E070FCFAF1F6}"/>
              </a:ext>
            </a:extLst>
          </p:cNvPr>
          <p:cNvSpPr txBox="1"/>
          <p:nvPr/>
        </p:nvSpPr>
        <p:spPr>
          <a:xfrm>
            <a:off x="6254538" y="5993952"/>
            <a:ext cx="8835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/>
              <a:t>TL-R400S</a:t>
            </a:r>
            <a:endParaRPr kumimoji="1" lang="zh-TW" altLang="en-US" sz="1200"/>
          </a:p>
        </p:txBody>
      </p:sp>
      <p:sp>
        <p:nvSpPr>
          <p:cNvPr id="96" name="文字方塊 95">
            <a:extLst>
              <a:ext uri="{FF2B5EF4-FFF2-40B4-BE49-F238E27FC236}">
                <a16:creationId xmlns:a16="http://schemas.microsoft.com/office/drawing/2014/main" id="{0AD61179-FAB2-2747-B0A7-1C3DB3466D32}"/>
              </a:ext>
            </a:extLst>
          </p:cNvPr>
          <p:cNvSpPr txBox="1"/>
          <p:nvPr/>
        </p:nvSpPr>
        <p:spPr>
          <a:xfrm>
            <a:off x="8508158" y="5993952"/>
            <a:ext cx="12330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/>
              <a:t>TL-R1200S-RP</a:t>
            </a:r>
            <a:endParaRPr kumimoji="1" lang="zh-TW" altLang="en-US" sz="1200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032E38CF-3C94-DD4A-B300-8DF2AF691D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95328" y="5378890"/>
            <a:ext cx="2304249" cy="694575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F092CDE3-BD1C-D74E-8899-7D2D579CD53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6922" y="5653861"/>
            <a:ext cx="2022938" cy="333097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CD0006F0-8278-E642-BA2C-E7BEABE7C54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87541" y="5167728"/>
            <a:ext cx="2053708" cy="989614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60FE9B60-4FCA-5B4C-9A21-AF1E4F701D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4187" y="4597206"/>
            <a:ext cx="2053708" cy="1779881"/>
          </a:xfrm>
          <a:prstGeom prst="rect">
            <a:avLst/>
          </a:prstGeom>
        </p:spPr>
      </p:pic>
      <p:grpSp>
        <p:nvGrpSpPr>
          <p:cNvPr id="17" name="群組 16">
            <a:extLst>
              <a:ext uri="{FF2B5EF4-FFF2-40B4-BE49-F238E27FC236}">
                <a16:creationId xmlns:a16="http://schemas.microsoft.com/office/drawing/2014/main" id="{61587C00-34B5-4741-A298-A5D3DF1048D7}"/>
              </a:ext>
            </a:extLst>
          </p:cNvPr>
          <p:cNvGrpSpPr/>
          <p:nvPr/>
        </p:nvGrpSpPr>
        <p:grpSpPr>
          <a:xfrm>
            <a:off x="577799" y="4366523"/>
            <a:ext cx="1320626" cy="592433"/>
            <a:chOff x="375812" y="2220989"/>
            <a:chExt cx="1717060" cy="770272"/>
          </a:xfrm>
        </p:grpSpPr>
        <p:sp>
          <p:nvSpPr>
            <p:cNvPr id="18" name="等腰三角形 17">
              <a:extLst>
                <a:ext uri="{FF2B5EF4-FFF2-40B4-BE49-F238E27FC236}">
                  <a16:creationId xmlns:a16="http://schemas.microsoft.com/office/drawing/2014/main" id="{06E20D59-B42E-4A35-AE28-908BF13CFDC6}"/>
                </a:ext>
              </a:extLst>
            </p:cNvPr>
            <p:cNvSpPr/>
            <p:nvPr/>
          </p:nvSpPr>
          <p:spPr>
            <a:xfrm rot="10800000">
              <a:off x="655366" y="2607102"/>
              <a:ext cx="384511" cy="384159"/>
            </a:xfrm>
            <a:prstGeom prst="triangle">
              <a:avLst/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</p:txBody>
        </p:sp>
        <p:sp>
          <p:nvSpPr>
            <p:cNvPr id="19" name="矩形: 圓角 55">
              <a:extLst>
                <a:ext uri="{FF2B5EF4-FFF2-40B4-BE49-F238E27FC236}">
                  <a16:creationId xmlns:a16="http://schemas.microsoft.com/office/drawing/2014/main" id="{FE1CE3FC-FDDA-47D4-8270-EF8B5824B067}"/>
                </a:ext>
              </a:extLst>
            </p:cNvPr>
            <p:cNvSpPr/>
            <p:nvPr/>
          </p:nvSpPr>
          <p:spPr>
            <a:xfrm>
              <a:off x="375812" y="2220989"/>
              <a:ext cx="1717060" cy="523994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r>
                <a:rPr lang="en-US" altLang="zh-TW" sz="1600" b="1">
                  <a:solidFill>
                    <a:schemeClr val="bg1"/>
                  </a:solidFill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USB </a:t>
              </a:r>
              <a:r>
                <a:rPr lang="zh-TW" altLang="en-US" sz="1600" b="1">
                  <a:solidFill>
                    <a:schemeClr val="bg1"/>
                  </a:solidFill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介面</a:t>
              </a:r>
            </a:p>
          </p:txBody>
        </p:sp>
      </p:grp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4AC6BC8D-EC88-43B6-88F1-D08E58BE3285}"/>
              </a:ext>
            </a:extLst>
          </p:cNvPr>
          <p:cNvGrpSpPr/>
          <p:nvPr/>
        </p:nvGrpSpPr>
        <p:grpSpPr>
          <a:xfrm>
            <a:off x="5501742" y="4366523"/>
            <a:ext cx="3048129" cy="592433"/>
            <a:chOff x="375811" y="2220989"/>
            <a:chExt cx="3963136" cy="770272"/>
          </a:xfrm>
        </p:grpSpPr>
        <p:sp>
          <p:nvSpPr>
            <p:cNvPr id="22" name="等腰三角形 21">
              <a:extLst>
                <a:ext uri="{FF2B5EF4-FFF2-40B4-BE49-F238E27FC236}">
                  <a16:creationId xmlns:a16="http://schemas.microsoft.com/office/drawing/2014/main" id="{9AF76D14-B407-43C3-9F46-20F48360E2DD}"/>
                </a:ext>
              </a:extLst>
            </p:cNvPr>
            <p:cNvSpPr/>
            <p:nvPr/>
          </p:nvSpPr>
          <p:spPr>
            <a:xfrm rot="10800000">
              <a:off x="655366" y="2607102"/>
              <a:ext cx="384511" cy="384159"/>
            </a:xfrm>
            <a:prstGeom prst="triangle">
              <a:avLst/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</p:txBody>
        </p:sp>
        <p:sp>
          <p:nvSpPr>
            <p:cNvPr id="23" name="矩形: 圓角 55">
              <a:extLst>
                <a:ext uri="{FF2B5EF4-FFF2-40B4-BE49-F238E27FC236}">
                  <a16:creationId xmlns:a16="http://schemas.microsoft.com/office/drawing/2014/main" id="{E5B62442-6B99-45DA-B211-12AD924E0C05}"/>
                </a:ext>
              </a:extLst>
            </p:cNvPr>
            <p:cNvSpPr/>
            <p:nvPr/>
          </p:nvSpPr>
          <p:spPr>
            <a:xfrm>
              <a:off x="375811" y="2220989"/>
              <a:ext cx="3963136" cy="523994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r>
                <a:rPr lang="en-US" altLang="zh-TW" sz="1600" b="1">
                  <a:solidFill>
                    <a:schemeClr val="bg1"/>
                  </a:solidFill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SFF-8088 </a:t>
              </a:r>
              <a:r>
                <a:rPr lang="zh-TW" altLang="en-US" sz="1600" b="1">
                  <a:solidFill>
                    <a:schemeClr val="bg1"/>
                  </a:solidFill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多通道 </a:t>
              </a:r>
              <a:r>
                <a:rPr lang="en-US" altLang="zh-TW" sz="1600" b="1">
                  <a:solidFill>
                    <a:schemeClr val="bg1"/>
                  </a:solidFill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SATA </a:t>
              </a:r>
              <a:r>
                <a:rPr lang="zh-TW" altLang="en-US" sz="1600" b="1">
                  <a:solidFill>
                    <a:schemeClr val="bg1"/>
                  </a:solidFill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介面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2608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61028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>
            <a:extLst>
              <a:ext uri="{FF2B5EF4-FFF2-40B4-BE49-F238E27FC236}">
                <a16:creationId xmlns:a16="http://schemas.microsoft.com/office/drawing/2014/main" id="{91A3B7AD-5AF1-8242-AEB1-A891361AEEE5}"/>
              </a:ext>
            </a:extLst>
          </p:cNvPr>
          <p:cNvSpPr txBox="1">
            <a:spLocks/>
          </p:cNvSpPr>
          <p:nvPr/>
        </p:nvSpPr>
        <p:spPr>
          <a:xfrm>
            <a:off x="4302027" y="905619"/>
            <a:ext cx="7758043" cy="121177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600">
                <a:latin typeface="微軟正黑體"/>
                <a:ea typeface="微軟正黑體"/>
              </a:rPr>
              <a:t>備份、分享與虛擬機等各項免費功能讓企業盡享一機多用途 ，節省開支。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1E341926-6740-4953-A7F2-EA9DD42159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001" t="17683" r="26636" b="69513"/>
          <a:stretch/>
        </p:blipFill>
        <p:spPr>
          <a:xfrm>
            <a:off x="4426531" y="2059423"/>
            <a:ext cx="7329371" cy="7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6043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: 圓角 8">
            <a:extLst>
              <a:ext uri="{FF2B5EF4-FFF2-40B4-BE49-F238E27FC236}">
                <a16:creationId xmlns:a16="http://schemas.microsoft.com/office/drawing/2014/main" id="{E7B0E673-6991-4224-9E21-A82D42927F1B}"/>
              </a:ext>
            </a:extLst>
          </p:cNvPr>
          <p:cNvSpPr/>
          <p:nvPr/>
        </p:nvSpPr>
        <p:spPr>
          <a:xfrm>
            <a:off x="5825651" y="2796334"/>
            <a:ext cx="6078905" cy="2571785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19781F0C-9CE6-4598-9BA6-39FA959A489E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/>
          </a:bodyPr>
          <a:lstStyle/>
          <a:p>
            <a:pPr algn="ctr"/>
            <a:r>
              <a:rPr lang="en-US" altLang="zh-TW" err="1">
                <a:sym typeface="+mn-lt"/>
              </a:rPr>
              <a:t>完整備份方案對抗</a:t>
            </a:r>
            <a:r>
              <a:rPr lang="zh-TW" altLang="en-US">
                <a:sym typeface="+mn-lt"/>
              </a:rPr>
              <a:t>惡意軟體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5DE8207B-84AB-4284-ABA5-1BDA48A214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353" y="5905930"/>
            <a:ext cx="3503173" cy="545569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F722C16C-3F25-460C-847B-B89445FEE7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057" y="3449314"/>
            <a:ext cx="3503173" cy="548396"/>
          </a:xfrm>
          <a:prstGeom prst="rect">
            <a:avLst/>
          </a:prstGeom>
        </p:spPr>
      </p:pic>
      <p:pic>
        <p:nvPicPr>
          <p:cNvPr id="24" name="Shape 312">
            <a:extLst>
              <a:ext uri="{FF2B5EF4-FFF2-40B4-BE49-F238E27FC236}">
                <a16:creationId xmlns:a16="http://schemas.microsoft.com/office/drawing/2014/main" id="{0AA9FDB0-266D-4679-A246-F3842FA1BA7D}"/>
              </a:ext>
            </a:extLst>
          </p:cNvPr>
          <p:cNvPicPr preferRelativeResize="0"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3721"/>
          <a:stretch/>
        </p:blipFill>
        <p:spPr>
          <a:xfrm>
            <a:off x="507114" y="2005582"/>
            <a:ext cx="3310315" cy="1987909"/>
          </a:xfrm>
          <a:prstGeom prst="rect">
            <a:avLst/>
          </a:prstGeom>
        </p:spPr>
      </p:pic>
      <p:pic>
        <p:nvPicPr>
          <p:cNvPr id="27" name="Shape 313">
            <a:extLst>
              <a:ext uri="{FF2B5EF4-FFF2-40B4-BE49-F238E27FC236}">
                <a16:creationId xmlns:a16="http://schemas.microsoft.com/office/drawing/2014/main" id="{451377C4-4DAE-4C66-BDE4-1041FE4D9108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96882" y="2325275"/>
            <a:ext cx="1838949" cy="1211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Shape 312">
            <a:extLst>
              <a:ext uri="{FF2B5EF4-FFF2-40B4-BE49-F238E27FC236}">
                <a16:creationId xmlns:a16="http://schemas.microsoft.com/office/drawing/2014/main" id="{A67ADA5B-0A77-46C0-947F-77F61519F041}"/>
              </a:ext>
            </a:extLst>
          </p:cNvPr>
          <p:cNvPicPr preferRelativeResize="0"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3721"/>
          <a:stretch/>
        </p:blipFill>
        <p:spPr>
          <a:xfrm>
            <a:off x="519075" y="4452352"/>
            <a:ext cx="3310315" cy="1987909"/>
          </a:xfrm>
          <a:prstGeom prst="rect">
            <a:avLst/>
          </a:prstGeom>
        </p:spPr>
      </p:pic>
      <p:sp>
        <p:nvSpPr>
          <p:cNvPr id="30" name="Shape 310">
            <a:extLst>
              <a:ext uri="{FF2B5EF4-FFF2-40B4-BE49-F238E27FC236}">
                <a16:creationId xmlns:a16="http://schemas.microsoft.com/office/drawing/2014/main" id="{FC2E8627-3678-4425-8466-4F1AD1617F92}"/>
              </a:ext>
            </a:extLst>
          </p:cNvPr>
          <p:cNvSpPr/>
          <p:nvPr/>
        </p:nvSpPr>
        <p:spPr>
          <a:xfrm>
            <a:off x="3680034" y="5461143"/>
            <a:ext cx="3105491" cy="410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285750" indent="-285750" defTabSz="1219170">
              <a:buClr>
                <a:srgbClr val="06768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b="1" kern="0" err="1">
                <a:cs typeface="+mn-ea"/>
                <a:sym typeface="+mn-lt"/>
              </a:rPr>
              <a:t>NetBak</a:t>
            </a:r>
            <a:r>
              <a:rPr lang="en-US" b="1" kern="0">
                <a:cs typeface="+mn-ea"/>
                <a:sym typeface="+mn-lt"/>
              </a:rPr>
              <a:t> Replicator</a:t>
            </a:r>
            <a:endParaRPr lang="en-US" sz="2000">
              <a:cs typeface="+mn-ea"/>
              <a:sym typeface="+mn-lt"/>
            </a:endParaRPr>
          </a:p>
          <a:p>
            <a:pPr marL="285750" indent="-285750" defTabSz="1219170">
              <a:buClr>
                <a:srgbClr val="06768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b="1" kern="0" err="1">
                <a:cs typeface="+mn-ea"/>
                <a:sym typeface="+mn-lt"/>
              </a:rPr>
              <a:t>Qsync</a:t>
            </a:r>
            <a:r>
              <a:rPr lang="en-US" b="1" kern="0">
                <a:cs typeface="+mn-ea"/>
                <a:sym typeface="+mn-lt"/>
              </a:rPr>
              <a:t> </a:t>
            </a:r>
            <a:endParaRPr lang="zh-TW" altLang="en-US" kern="0">
              <a:cs typeface="+mn-ea"/>
              <a:sym typeface="+mn-lt"/>
            </a:endParaRPr>
          </a:p>
        </p:txBody>
      </p:sp>
      <p:sp>
        <p:nvSpPr>
          <p:cNvPr id="34" name="Shape 315">
            <a:extLst>
              <a:ext uri="{FF2B5EF4-FFF2-40B4-BE49-F238E27FC236}">
                <a16:creationId xmlns:a16="http://schemas.microsoft.com/office/drawing/2014/main" id="{C31A9588-F334-4B8D-B2EA-A20F34560446}"/>
              </a:ext>
            </a:extLst>
          </p:cNvPr>
          <p:cNvSpPr/>
          <p:nvPr/>
        </p:nvSpPr>
        <p:spPr>
          <a:xfrm>
            <a:off x="1358010" y="1653780"/>
            <a:ext cx="1671116" cy="410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en-US" sz="2133" b="1" kern="0">
                <a:cs typeface="+mn-ea"/>
                <a:sym typeface="+mn-lt"/>
              </a:rPr>
              <a:t>macOS</a:t>
            </a:r>
            <a:endParaRPr lang="en-US" sz="2133" kern="0">
              <a:cs typeface="+mn-ea"/>
              <a:sym typeface="+mn-lt"/>
            </a:endParaRPr>
          </a:p>
        </p:txBody>
      </p:sp>
      <p:sp>
        <p:nvSpPr>
          <p:cNvPr id="37" name="Shape 316">
            <a:extLst>
              <a:ext uri="{FF2B5EF4-FFF2-40B4-BE49-F238E27FC236}">
                <a16:creationId xmlns:a16="http://schemas.microsoft.com/office/drawing/2014/main" id="{DB51C1F3-CEBC-431F-870C-C69282973A46}"/>
              </a:ext>
            </a:extLst>
          </p:cNvPr>
          <p:cNvSpPr/>
          <p:nvPr/>
        </p:nvSpPr>
        <p:spPr>
          <a:xfrm>
            <a:off x="1321676" y="4126426"/>
            <a:ext cx="1768041" cy="410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en-US" sz="2133" b="1" kern="0">
                <a:cs typeface="+mn-ea"/>
                <a:sym typeface="+mn-lt"/>
              </a:rPr>
              <a:t>Windows</a:t>
            </a:r>
            <a:endParaRPr lang="en-US" sz="2133" kern="0">
              <a:cs typeface="+mn-ea"/>
              <a:sym typeface="+mn-lt"/>
            </a:endParaRPr>
          </a:p>
        </p:txBody>
      </p:sp>
      <p:sp>
        <p:nvSpPr>
          <p:cNvPr id="38" name="Shape 317">
            <a:extLst>
              <a:ext uri="{FF2B5EF4-FFF2-40B4-BE49-F238E27FC236}">
                <a16:creationId xmlns:a16="http://schemas.microsoft.com/office/drawing/2014/main" id="{C8F9FC91-9C58-4CDD-A3F7-153558B1E828}"/>
              </a:ext>
            </a:extLst>
          </p:cNvPr>
          <p:cNvSpPr/>
          <p:nvPr/>
        </p:nvSpPr>
        <p:spPr>
          <a:xfrm>
            <a:off x="6186232" y="4818382"/>
            <a:ext cx="5522707" cy="627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defTabSz="1219170">
              <a:lnSpc>
                <a:spcPts val="3333"/>
              </a:lnSpc>
              <a:buClr>
                <a:srgbClr val="000000"/>
              </a:buClr>
              <a:buSzPts val="1400"/>
              <a:defRPr/>
            </a:pPr>
            <a:r>
              <a:rPr lang="zh-TW" altLang="en-US" sz="2000" b="1" kern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馬上建立排程或同步備份計畫來備份您的資料</a:t>
            </a:r>
          </a:p>
        </p:txBody>
      </p:sp>
      <p:cxnSp>
        <p:nvCxnSpPr>
          <p:cNvPr id="39" name="直線單箭頭接點 38">
            <a:extLst>
              <a:ext uri="{FF2B5EF4-FFF2-40B4-BE49-F238E27FC236}">
                <a16:creationId xmlns:a16="http://schemas.microsoft.com/office/drawing/2014/main" id="{79C83110-5D81-4041-9296-240198B0F697}"/>
              </a:ext>
            </a:extLst>
          </p:cNvPr>
          <p:cNvCxnSpPr>
            <a:cxnSpLocks/>
          </p:cNvCxnSpPr>
          <p:nvPr/>
        </p:nvCxnSpPr>
        <p:spPr>
          <a:xfrm>
            <a:off x="3475630" y="4262812"/>
            <a:ext cx="2264342" cy="0"/>
          </a:xfrm>
          <a:prstGeom prst="straightConnector1">
            <a:avLst/>
          </a:prstGeom>
          <a:ln w="76200">
            <a:solidFill>
              <a:srgbClr val="D26604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Shape 310">
            <a:extLst>
              <a:ext uri="{FF2B5EF4-FFF2-40B4-BE49-F238E27FC236}">
                <a16:creationId xmlns:a16="http://schemas.microsoft.com/office/drawing/2014/main" id="{725FB2FF-A4A2-45EC-A63C-596BB4A72524}"/>
              </a:ext>
            </a:extLst>
          </p:cNvPr>
          <p:cNvSpPr/>
          <p:nvPr/>
        </p:nvSpPr>
        <p:spPr>
          <a:xfrm>
            <a:off x="3682992" y="3059789"/>
            <a:ext cx="3105491" cy="410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285750" indent="-285750" defTabSz="1219170">
              <a:buClr>
                <a:srgbClr val="06768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b="1" kern="0">
                <a:cs typeface="+mn-ea"/>
                <a:sym typeface="+mn-lt"/>
              </a:rPr>
              <a:t>Time Machine</a:t>
            </a:r>
            <a:endParaRPr lang="en-US" sz="2000">
              <a:cs typeface="+mn-ea"/>
              <a:sym typeface="+mn-lt"/>
            </a:endParaRPr>
          </a:p>
          <a:p>
            <a:pPr marL="285750" indent="-285750" defTabSz="1219170">
              <a:buClr>
                <a:srgbClr val="06768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b="1" kern="0" err="1">
                <a:cs typeface="+mn-ea"/>
                <a:sym typeface="+mn-lt"/>
              </a:rPr>
              <a:t>Qsync</a:t>
            </a:r>
            <a:r>
              <a:rPr lang="en-US" b="1" kern="0">
                <a:cs typeface="+mn-ea"/>
                <a:sym typeface="+mn-lt"/>
              </a:rPr>
              <a:t> </a:t>
            </a:r>
            <a:endParaRPr lang="zh-TW" altLang="en-US" kern="0">
              <a:cs typeface="+mn-ea"/>
              <a:sym typeface="+mn-lt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6734" y="3418271"/>
            <a:ext cx="6193390" cy="1343599"/>
          </a:xfrm>
          <a:prstGeom prst="rect">
            <a:avLst/>
          </a:prstGeom>
        </p:spPr>
      </p:pic>
      <p:grpSp>
        <p:nvGrpSpPr>
          <p:cNvPr id="18" name="群組 17">
            <a:extLst>
              <a:ext uri="{FF2B5EF4-FFF2-40B4-BE49-F238E27FC236}">
                <a16:creationId xmlns:a16="http://schemas.microsoft.com/office/drawing/2014/main" id="{E434E1CF-CF72-41EB-9771-FB20131DD437}"/>
              </a:ext>
            </a:extLst>
          </p:cNvPr>
          <p:cNvGrpSpPr/>
          <p:nvPr/>
        </p:nvGrpSpPr>
        <p:grpSpPr>
          <a:xfrm>
            <a:off x="6096000" y="2503394"/>
            <a:ext cx="5007888" cy="772872"/>
            <a:chOff x="375812" y="1986385"/>
            <a:chExt cx="6511185" cy="1004876"/>
          </a:xfrm>
        </p:grpSpPr>
        <p:sp>
          <p:nvSpPr>
            <p:cNvPr id="19" name="等腰三角形 18">
              <a:extLst>
                <a:ext uri="{FF2B5EF4-FFF2-40B4-BE49-F238E27FC236}">
                  <a16:creationId xmlns:a16="http://schemas.microsoft.com/office/drawing/2014/main" id="{81342AB9-DFA6-4A8A-9911-3CC8470570C3}"/>
                </a:ext>
              </a:extLst>
            </p:cNvPr>
            <p:cNvSpPr/>
            <p:nvPr/>
          </p:nvSpPr>
          <p:spPr>
            <a:xfrm rot="10800000">
              <a:off x="872625" y="2607102"/>
              <a:ext cx="384510" cy="384159"/>
            </a:xfrm>
            <a:prstGeom prst="triangle">
              <a:avLst/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</p:txBody>
        </p:sp>
        <p:sp>
          <p:nvSpPr>
            <p:cNvPr id="21" name="矩形: 圓角 55">
              <a:extLst>
                <a:ext uri="{FF2B5EF4-FFF2-40B4-BE49-F238E27FC236}">
                  <a16:creationId xmlns:a16="http://schemas.microsoft.com/office/drawing/2014/main" id="{D5742331-DDD4-4E6E-A697-77B32B0016F3}"/>
                </a:ext>
              </a:extLst>
            </p:cNvPr>
            <p:cNvSpPr/>
            <p:nvPr/>
          </p:nvSpPr>
          <p:spPr>
            <a:xfrm>
              <a:off x="375812" y="1986385"/>
              <a:ext cx="6511185" cy="758597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marL="533387" marR="0" lvl="0" indent="-380990" algn="l" defTabSz="121917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23232"/>
                </a:buClr>
                <a:buSzPts val="1800"/>
                <a:buFontTx/>
                <a:buNone/>
                <a:tabLst/>
                <a:defRPr/>
              </a:pPr>
              <a:r>
                <a:rPr kumimoji="0" lang="zh-TW" altLang="en-US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  <a:sym typeface="+mn-lt"/>
                </a:rPr>
                <a:t>建立備份才是對抗勒索軟體最好的辦法 </a:t>
              </a:r>
              <a:r>
                <a:rPr kumimoji="0" lang="en-US" altLang="zh-TW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  <a:sym typeface="+mn-lt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108537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橢圓 17">
            <a:extLst>
              <a:ext uri="{FF2B5EF4-FFF2-40B4-BE49-F238E27FC236}">
                <a16:creationId xmlns:a16="http://schemas.microsoft.com/office/drawing/2014/main" id="{5C4E6CC9-1709-46FC-A442-595C4B082982}"/>
              </a:ext>
            </a:extLst>
          </p:cNvPr>
          <p:cNvSpPr/>
          <p:nvPr/>
        </p:nvSpPr>
        <p:spPr>
          <a:xfrm>
            <a:off x="1902042" y="4552331"/>
            <a:ext cx="1557366" cy="1557363"/>
          </a:xfrm>
          <a:prstGeom prst="ellipse">
            <a:avLst/>
          </a:prstGeom>
          <a:gradFill>
            <a:gsLst>
              <a:gs pos="100000">
                <a:schemeClr val="accent5">
                  <a:lumMod val="50000"/>
                </a:schemeClr>
              </a:gs>
              <a:gs pos="0">
                <a:srgbClr val="1D424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b="1">
              <a:solidFill>
                <a:schemeClr val="bg1"/>
              </a:solidFill>
              <a:ea typeface="微軟正黑體" panose="020B0604030504040204" pitchFamily="34" charset="-120"/>
              <a:cs typeface="Arial"/>
              <a:sym typeface="+mn-lt"/>
            </a:endParaRPr>
          </a:p>
        </p:txBody>
      </p:sp>
      <p:sp>
        <p:nvSpPr>
          <p:cNvPr id="322" name="Shape 3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/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zh-TW" altLang="en-US">
                <a:sym typeface="+mn-lt"/>
              </a:rPr>
              <a:t>最實惠的企業級快照防護</a:t>
            </a:r>
          </a:p>
        </p:txBody>
      </p:sp>
      <p:pic>
        <p:nvPicPr>
          <p:cNvPr id="19" name="Shape 323">
            <a:extLst>
              <a:ext uri="{FF2B5EF4-FFF2-40B4-BE49-F238E27FC236}">
                <a16:creationId xmlns:a16="http://schemas.microsoft.com/office/drawing/2014/main" id="{AF278738-55AD-4EE8-9438-D4560B5F28A0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19827" y="1857341"/>
            <a:ext cx="7696200" cy="4216601"/>
          </a:xfrm>
          <a:prstGeom prst="rect">
            <a:avLst/>
          </a:prstGeom>
          <a:noFill/>
          <a:ln>
            <a:noFill/>
          </a:ln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grpSp>
        <p:nvGrpSpPr>
          <p:cNvPr id="20" name="群組 19">
            <a:extLst>
              <a:ext uri="{FF2B5EF4-FFF2-40B4-BE49-F238E27FC236}">
                <a16:creationId xmlns:a16="http://schemas.microsoft.com/office/drawing/2014/main" id="{D809ECC6-D912-4CDB-B93F-E2CD24517C01}"/>
              </a:ext>
            </a:extLst>
          </p:cNvPr>
          <p:cNvGrpSpPr/>
          <p:nvPr/>
        </p:nvGrpSpPr>
        <p:grpSpPr>
          <a:xfrm>
            <a:off x="2090690" y="4831632"/>
            <a:ext cx="1921862" cy="1445506"/>
            <a:chOff x="1473000" y="3643865"/>
            <a:chExt cx="1441396" cy="1084131"/>
          </a:xfrm>
        </p:grpSpPr>
        <p:pic>
          <p:nvPicPr>
            <p:cNvPr id="25" name="Picture 3" descr="\\Marketing\Marketing\MarketingMaterials\DM\NAS\Software_Section_brochure\QNAP product icon_20170816-assets\Snapshot.png">
              <a:extLst>
                <a:ext uri="{FF2B5EF4-FFF2-40B4-BE49-F238E27FC236}">
                  <a16:creationId xmlns:a16="http://schemas.microsoft.com/office/drawing/2014/main" id="{1B8EB0D6-EBF6-467B-9A07-ACCAF29850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2771" y="3786371"/>
              <a:ext cx="941625" cy="941625"/>
            </a:xfrm>
            <a:prstGeom prst="rect">
              <a:avLst/>
            </a:prstGeom>
            <a:noFill/>
          </p:spPr>
        </p:pic>
        <p:sp>
          <p:nvSpPr>
            <p:cNvPr id="26" name="文字方塊 25">
              <a:extLst>
                <a:ext uri="{FF2B5EF4-FFF2-40B4-BE49-F238E27FC236}">
                  <a16:creationId xmlns:a16="http://schemas.microsoft.com/office/drawing/2014/main" id="{7EABD3F5-FD99-4C57-BE6E-5544DBD6DC0B}"/>
                </a:ext>
              </a:extLst>
            </p:cNvPr>
            <p:cNvSpPr txBox="1"/>
            <p:nvPr/>
          </p:nvSpPr>
          <p:spPr>
            <a:xfrm>
              <a:off x="1473000" y="3643865"/>
              <a:ext cx="1013307" cy="8077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r>
                <a:rPr lang="zh-TW" altLang="en-US" sz="2133" b="1" kern="0">
                  <a:solidFill>
                    <a:srgbClr val="FFFFFF"/>
                  </a:solidFill>
                  <a:cs typeface="+mn-ea"/>
                  <a:sym typeface="+mn-lt"/>
                </a:rPr>
                <a:t>最超值的</a:t>
              </a:r>
            </a:p>
            <a:p>
              <a:pPr defTabSz="1219170">
                <a:buClr>
                  <a:srgbClr val="000000"/>
                </a:buClr>
                <a:defRPr/>
              </a:pPr>
              <a:r>
                <a:rPr lang="zh-TW" altLang="en-US" sz="2133" b="1" kern="0">
                  <a:solidFill>
                    <a:srgbClr val="FFFFFF"/>
                  </a:solidFill>
                  <a:cs typeface="+mn-ea"/>
                  <a:sym typeface="+mn-lt"/>
                </a:rPr>
                <a:t>備份</a:t>
              </a:r>
              <a:endParaRPr lang="en-US" altLang="zh-TW" sz="2133" b="1" kern="0">
                <a:solidFill>
                  <a:srgbClr val="FFFFFF"/>
                </a:solidFill>
                <a:cs typeface="+mn-ea"/>
                <a:sym typeface="+mn-lt"/>
              </a:endParaRPr>
            </a:p>
            <a:p>
              <a:pPr defTabSz="1219170">
                <a:buClr>
                  <a:srgbClr val="000000"/>
                </a:buClr>
                <a:defRPr/>
              </a:pPr>
              <a:r>
                <a:rPr lang="zh-TW" altLang="en-US" sz="2133" b="1" kern="0">
                  <a:solidFill>
                    <a:srgbClr val="FFFFFF"/>
                  </a:solidFill>
                  <a:cs typeface="+mn-ea"/>
                  <a:sym typeface="+mn-lt"/>
                </a:rPr>
                <a:t>選擇</a:t>
              </a:r>
            </a:p>
          </p:txBody>
        </p:sp>
      </p:grpSp>
      <p:sp>
        <p:nvSpPr>
          <p:cNvPr id="28" name="矩形 21">
            <a:extLst>
              <a:ext uri="{FF2B5EF4-FFF2-40B4-BE49-F238E27FC236}">
                <a16:creationId xmlns:a16="http://schemas.microsoft.com/office/drawing/2014/main" id="{56470FFB-0485-4874-BF9B-280902978717}"/>
              </a:ext>
            </a:extLst>
          </p:cNvPr>
          <p:cNvSpPr/>
          <p:nvPr/>
        </p:nvSpPr>
        <p:spPr>
          <a:xfrm>
            <a:off x="2815023" y="2562604"/>
            <a:ext cx="1144719" cy="1611309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zh-TW" altLang="en-US" sz="1867" kern="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29" name="Shape 326">
            <a:extLst>
              <a:ext uri="{FF2B5EF4-FFF2-40B4-BE49-F238E27FC236}">
                <a16:creationId xmlns:a16="http://schemas.microsoft.com/office/drawing/2014/main" id="{576DABD7-343B-4192-9074-98C1526806A1}"/>
              </a:ext>
            </a:extLst>
          </p:cNvPr>
          <p:cNvSpPr/>
          <p:nvPr/>
        </p:nvSpPr>
        <p:spPr>
          <a:xfrm>
            <a:off x="723538" y="2581431"/>
            <a:ext cx="2065257" cy="1592483"/>
          </a:xfrm>
          <a:prstGeom prst="wedgeRectCallout">
            <a:avLst>
              <a:gd name="adj1" fmla="val -5727"/>
              <a:gd name="adj2" fmla="val 61451"/>
            </a:avLst>
          </a:prstGeom>
          <a:solidFill>
            <a:schemeClr val="tx1">
              <a:lumMod val="75000"/>
              <a:lumOff val="25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endParaRPr sz="1867" kern="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30" name="Shape 327">
            <a:extLst>
              <a:ext uri="{FF2B5EF4-FFF2-40B4-BE49-F238E27FC236}">
                <a16:creationId xmlns:a16="http://schemas.microsoft.com/office/drawing/2014/main" id="{7E4BDD88-5D24-4D27-8889-F858100082F3}"/>
              </a:ext>
            </a:extLst>
          </p:cNvPr>
          <p:cNvSpPr txBox="1"/>
          <p:nvPr/>
        </p:nvSpPr>
        <p:spPr>
          <a:xfrm>
            <a:off x="929877" y="3415710"/>
            <a:ext cx="1812015" cy="668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 defTabSz="1219170">
              <a:buClr>
                <a:srgbClr val="FFFFFF"/>
              </a:buClr>
              <a:buSzPts val="1600"/>
              <a:defRPr/>
            </a:pPr>
            <a:r>
              <a:rPr lang="en-US" altLang="zh-TW" sz="1867" b="1" kern="0" err="1">
                <a:solidFill>
                  <a:srgbClr val="FFFFFF"/>
                </a:solidFill>
                <a:cs typeface="+mn-ea"/>
                <a:sym typeface="+mn-lt"/>
              </a:rPr>
              <a:t>單磁碟區</a:t>
            </a:r>
            <a:r>
              <a:rPr lang="en-US" altLang="zh-TW" sz="1867" b="1" kern="0">
                <a:solidFill>
                  <a:srgbClr val="FFFFFF"/>
                </a:solidFill>
                <a:cs typeface="+mn-ea"/>
                <a:sym typeface="+mn-lt"/>
              </a:rPr>
              <a:t>/</a:t>
            </a:r>
            <a:r>
              <a:rPr lang="en-US" altLang="zh-TW" sz="1867" b="1" kern="0" err="1">
                <a:solidFill>
                  <a:srgbClr val="FFFFFF"/>
                </a:solidFill>
                <a:cs typeface="+mn-ea"/>
                <a:sym typeface="+mn-lt"/>
              </a:rPr>
              <a:t>LUN最大快照數量</a:t>
            </a:r>
            <a:endParaRPr lang="zh-TW" altLang="en-US" sz="1867" b="1" kern="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34" name="Shape 331">
            <a:extLst>
              <a:ext uri="{FF2B5EF4-FFF2-40B4-BE49-F238E27FC236}">
                <a16:creationId xmlns:a16="http://schemas.microsoft.com/office/drawing/2014/main" id="{2EE42147-2813-4AF5-A2FF-75DED57DB8B4}"/>
              </a:ext>
            </a:extLst>
          </p:cNvPr>
          <p:cNvSpPr txBox="1"/>
          <p:nvPr/>
        </p:nvSpPr>
        <p:spPr>
          <a:xfrm>
            <a:off x="2432923" y="3302638"/>
            <a:ext cx="1812015" cy="598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 defTabSz="1219170">
              <a:buClr>
                <a:srgbClr val="FFFFFF"/>
              </a:buClr>
              <a:buSzPts val="2800"/>
              <a:defRPr/>
            </a:pPr>
            <a:endParaRPr sz="3733" b="1" kern="0">
              <a:solidFill>
                <a:srgbClr val="323232">
                  <a:lumMod val="90000"/>
                  <a:lumOff val="1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40" name="Shape 332">
            <a:extLst>
              <a:ext uri="{FF2B5EF4-FFF2-40B4-BE49-F238E27FC236}">
                <a16:creationId xmlns:a16="http://schemas.microsoft.com/office/drawing/2014/main" id="{8FF4E69C-21C1-4E75-BCC5-9F8950E99ECD}"/>
              </a:ext>
            </a:extLst>
          </p:cNvPr>
          <p:cNvSpPr txBox="1"/>
          <p:nvPr/>
        </p:nvSpPr>
        <p:spPr>
          <a:xfrm>
            <a:off x="831401" y="2574174"/>
            <a:ext cx="1812015" cy="668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 defTabSz="1219170">
              <a:buClr>
                <a:srgbClr val="FFFFFF"/>
              </a:buClr>
              <a:buSzPts val="1600"/>
              <a:defRPr/>
            </a:pPr>
            <a:r>
              <a:rPr lang="zh-TW" altLang="en-US" sz="1867" b="1" kern="0">
                <a:solidFill>
                  <a:srgbClr val="FFFFFF"/>
                </a:solidFill>
                <a:cs typeface="+mn-ea"/>
                <a:sym typeface="+mn-lt"/>
              </a:rPr>
              <a:t>整機最大</a:t>
            </a:r>
          </a:p>
          <a:p>
            <a:pPr algn="ctr" defTabSz="1219170">
              <a:buClr>
                <a:srgbClr val="FFFFFF"/>
              </a:buClr>
              <a:buSzPts val="1600"/>
              <a:defRPr/>
            </a:pPr>
            <a:r>
              <a:rPr lang="zh-TW" altLang="en-US" sz="1867" b="1" kern="0">
                <a:solidFill>
                  <a:srgbClr val="FFFFFF"/>
                </a:solidFill>
                <a:cs typeface="+mn-ea"/>
                <a:sym typeface="+mn-lt"/>
              </a:rPr>
              <a:t>快照數量</a:t>
            </a:r>
          </a:p>
        </p:txBody>
      </p:sp>
      <p:sp>
        <p:nvSpPr>
          <p:cNvPr id="41" name="Shape 328">
            <a:extLst>
              <a:ext uri="{FF2B5EF4-FFF2-40B4-BE49-F238E27FC236}">
                <a16:creationId xmlns:a16="http://schemas.microsoft.com/office/drawing/2014/main" id="{248EB3DB-112C-4188-A691-CF99D6161CE6}"/>
              </a:ext>
            </a:extLst>
          </p:cNvPr>
          <p:cNvSpPr txBox="1"/>
          <p:nvPr/>
        </p:nvSpPr>
        <p:spPr>
          <a:xfrm>
            <a:off x="660438" y="3005294"/>
            <a:ext cx="3435759" cy="1592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defTabSz="1219170">
              <a:lnSpc>
                <a:spcPts val="3733"/>
              </a:lnSpc>
              <a:buClr>
                <a:srgbClr val="FFFFFF"/>
              </a:buClr>
              <a:buSzPts val="1600"/>
              <a:defRPr/>
            </a:pPr>
            <a:r>
              <a:rPr lang="en-US" sz="2133" b="1" kern="0">
                <a:solidFill>
                  <a:srgbClr val="FFFFFF"/>
                </a:solidFill>
                <a:cs typeface="+mn-ea"/>
                <a:sym typeface="+mn-lt"/>
              </a:rPr>
              <a:t>--------------------------------------</a:t>
            </a:r>
          </a:p>
        </p:txBody>
      </p:sp>
      <p:sp>
        <p:nvSpPr>
          <p:cNvPr id="42" name="Shape 330">
            <a:extLst>
              <a:ext uri="{FF2B5EF4-FFF2-40B4-BE49-F238E27FC236}">
                <a16:creationId xmlns:a16="http://schemas.microsoft.com/office/drawing/2014/main" id="{1B1FC333-524B-4F71-B3DC-1BF475B568A5}"/>
              </a:ext>
            </a:extLst>
          </p:cNvPr>
          <p:cNvSpPr txBox="1"/>
          <p:nvPr/>
        </p:nvSpPr>
        <p:spPr>
          <a:xfrm>
            <a:off x="2455141" y="2617004"/>
            <a:ext cx="1812015" cy="598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 defTabSz="1219170">
              <a:buClr>
                <a:srgbClr val="FFFFFF"/>
              </a:buClr>
              <a:buSzPts val="2800"/>
              <a:defRPr/>
            </a:pPr>
            <a:r>
              <a:rPr lang="en-US" altLang="zh-TW" sz="3733" b="1" kern="0">
                <a:solidFill>
                  <a:srgbClr val="323232">
                    <a:lumMod val="90000"/>
                    <a:lumOff val="10000"/>
                  </a:srgbClr>
                </a:solidFill>
                <a:cs typeface="+mn-ea"/>
                <a:sym typeface="+mn-lt"/>
              </a:rPr>
              <a:t>1024</a:t>
            </a:r>
            <a:endParaRPr sz="3733" b="1" kern="0">
              <a:solidFill>
                <a:srgbClr val="323232">
                  <a:lumMod val="90000"/>
                  <a:lumOff val="1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43" name="Shape 330">
            <a:extLst>
              <a:ext uri="{FF2B5EF4-FFF2-40B4-BE49-F238E27FC236}">
                <a16:creationId xmlns:a16="http://schemas.microsoft.com/office/drawing/2014/main" id="{AC8C6671-6134-4373-A369-A6C31366A6BA}"/>
              </a:ext>
            </a:extLst>
          </p:cNvPr>
          <p:cNvSpPr txBox="1"/>
          <p:nvPr/>
        </p:nvSpPr>
        <p:spPr>
          <a:xfrm>
            <a:off x="2458289" y="3405660"/>
            <a:ext cx="1812015" cy="598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 defTabSz="1219170">
              <a:buClr>
                <a:srgbClr val="FFFFFF"/>
              </a:buClr>
              <a:buSzPts val="2800"/>
              <a:defRPr/>
            </a:pPr>
            <a:r>
              <a:rPr lang="en-US" sz="3733" b="1" kern="0">
                <a:solidFill>
                  <a:srgbClr val="323232">
                    <a:lumMod val="90000"/>
                    <a:lumOff val="10000"/>
                  </a:srgbClr>
                </a:solidFill>
                <a:cs typeface="+mn-ea"/>
                <a:sym typeface="+mn-lt"/>
              </a:rPr>
              <a:t>256</a:t>
            </a:r>
            <a:endParaRPr sz="3733" b="1" kern="0">
              <a:solidFill>
                <a:srgbClr val="323232">
                  <a:lumMod val="90000"/>
                  <a:lumOff val="10000"/>
                </a:srgbClr>
              </a:solidFill>
              <a:cs typeface="+mn-ea"/>
              <a:sym typeface="+mn-lt"/>
            </a:endParaRPr>
          </a:p>
        </p:txBody>
      </p:sp>
      <p:pic>
        <p:nvPicPr>
          <p:cNvPr id="44" name="圖片 43">
            <a:extLst>
              <a:ext uri="{FF2B5EF4-FFF2-40B4-BE49-F238E27FC236}">
                <a16:creationId xmlns:a16="http://schemas.microsoft.com/office/drawing/2014/main" id="{479CEEFA-BDA9-4EDF-A975-53964A1DF0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1622" y="6073942"/>
            <a:ext cx="6521596" cy="495181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68347" y="5217994"/>
            <a:ext cx="5759359" cy="147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2035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Shape 4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effectLst/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lvl="0" algn="ctr"/>
            <a:r>
              <a:rPr lang="zh-TW" altLang="en-US">
                <a:sym typeface="+mn-lt"/>
              </a:rPr>
              <a:t>異地備份 </a:t>
            </a:r>
            <a:r>
              <a:rPr lang="en-US" altLang="zh-TW">
                <a:sym typeface="+mn-lt"/>
              </a:rPr>
              <a:t>- </a:t>
            </a:r>
            <a:r>
              <a:rPr lang="zh-TW" altLang="en-US">
                <a:sym typeface="+mn-lt"/>
              </a:rPr>
              <a:t>多重保護備份資料</a:t>
            </a:r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A079FA5E-3914-4AFB-AF20-57D9571D9404}"/>
              </a:ext>
            </a:extLst>
          </p:cNvPr>
          <p:cNvGrpSpPr/>
          <p:nvPr/>
        </p:nvGrpSpPr>
        <p:grpSpPr>
          <a:xfrm>
            <a:off x="451083" y="2843950"/>
            <a:ext cx="6461081" cy="1132340"/>
            <a:chOff x="536529" y="1350329"/>
            <a:chExt cx="4845811" cy="849255"/>
          </a:xfrm>
        </p:grpSpPr>
        <p:sp>
          <p:nvSpPr>
            <p:cNvPr id="27" name="Shape 427">
              <a:extLst>
                <a:ext uri="{FF2B5EF4-FFF2-40B4-BE49-F238E27FC236}">
                  <a16:creationId xmlns:a16="http://schemas.microsoft.com/office/drawing/2014/main" id="{F8E0BC4C-9E59-4C5C-A55A-0E2AA4CA6600}"/>
                </a:ext>
              </a:extLst>
            </p:cNvPr>
            <p:cNvSpPr txBox="1"/>
            <p:nvPr/>
          </p:nvSpPr>
          <p:spPr>
            <a:xfrm>
              <a:off x="1421648" y="1350329"/>
              <a:ext cx="3960692" cy="6728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indent="1236102" defTabSz="1219170" rtl="1">
                <a:buClr>
                  <a:srgbClr val="000000"/>
                </a:buClr>
                <a:buSzPts val="1100"/>
                <a:defRPr/>
              </a:pPr>
              <a:r>
                <a:rPr lang="en-US" altLang="zh-TW" sz="2933" b="1" kern="0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Hybrid Backup Sync</a:t>
              </a:r>
              <a:r>
                <a:rPr lang="zh-TW" altLang="en-US" sz="2933" b="1" kern="0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混合型備份與同步中心</a:t>
              </a:r>
            </a:p>
          </p:txBody>
        </p:sp>
        <p:pic>
          <p:nvPicPr>
            <p:cNvPr id="29" name="Shape 426">
              <a:extLst>
                <a:ext uri="{FF2B5EF4-FFF2-40B4-BE49-F238E27FC236}">
                  <a16:creationId xmlns:a16="http://schemas.microsoft.com/office/drawing/2014/main" id="{DFC873F1-D734-47A6-B1A0-0AF9F6473281}"/>
                </a:ext>
              </a:extLst>
            </p:cNvPr>
            <p:cNvPicPr preferRelativeResize="0"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6529" y="1350329"/>
              <a:ext cx="849255" cy="849255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519" y="3120832"/>
            <a:ext cx="4936210" cy="3085680"/>
          </a:xfrm>
          <a:prstGeom prst="rect">
            <a:avLst/>
          </a:prstGeom>
        </p:spPr>
      </p:pic>
      <p:sp>
        <p:nvSpPr>
          <p:cNvPr id="20" name="矩形: 圓角 8">
            <a:extLst>
              <a:ext uri="{FF2B5EF4-FFF2-40B4-BE49-F238E27FC236}">
                <a16:creationId xmlns:a16="http://schemas.microsoft.com/office/drawing/2014/main" id="{1BA8412F-A63B-485C-A3F0-12DDD09112A6}"/>
              </a:ext>
            </a:extLst>
          </p:cNvPr>
          <p:cNvSpPr/>
          <p:nvPr/>
        </p:nvSpPr>
        <p:spPr>
          <a:xfrm>
            <a:off x="5896647" y="2117489"/>
            <a:ext cx="2799224" cy="1747248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73EED478-A61D-44DE-9244-8A288AE6B16F}"/>
              </a:ext>
            </a:extLst>
          </p:cNvPr>
          <p:cNvGrpSpPr/>
          <p:nvPr/>
        </p:nvGrpSpPr>
        <p:grpSpPr>
          <a:xfrm>
            <a:off x="5682858" y="1937020"/>
            <a:ext cx="1546276" cy="592434"/>
            <a:chOff x="375812" y="2220988"/>
            <a:chExt cx="2010446" cy="770273"/>
          </a:xfrm>
        </p:grpSpPr>
        <p:sp>
          <p:nvSpPr>
            <p:cNvPr id="22" name="等腰三角形 21">
              <a:extLst>
                <a:ext uri="{FF2B5EF4-FFF2-40B4-BE49-F238E27FC236}">
                  <a16:creationId xmlns:a16="http://schemas.microsoft.com/office/drawing/2014/main" id="{3D3E9F1B-A819-4EBB-A9E6-9AD504B52AD2}"/>
                </a:ext>
              </a:extLst>
            </p:cNvPr>
            <p:cNvSpPr/>
            <p:nvPr/>
          </p:nvSpPr>
          <p:spPr>
            <a:xfrm rot="10800000">
              <a:off x="872625" y="2607102"/>
              <a:ext cx="384510" cy="384159"/>
            </a:xfrm>
            <a:prstGeom prst="triangle">
              <a:avLst/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</p:txBody>
        </p:sp>
        <p:sp>
          <p:nvSpPr>
            <p:cNvPr id="23" name="矩形: 圓角 55">
              <a:extLst>
                <a:ext uri="{FF2B5EF4-FFF2-40B4-BE49-F238E27FC236}">
                  <a16:creationId xmlns:a16="http://schemas.microsoft.com/office/drawing/2014/main" id="{61D31497-0D02-462E-81CB-FFF84427D68D}"/>
                </a:ext>
              </a:extLst>
            </p:cNvPr>
            <p:cNvSpPr/>
            <p:nvPr/>
          </p:nvSpPr>
          <p:spPr>
            <a:xfrm>
              <a:off x="375812" y="2220988"/>
              <a:ext cx="2010446" cy="523994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r>
                <a:rPr lang="zh-TW" altLang="en-US" b="1">
                  <a:solidFill>
                    <a:schemeClr val="bg1"/>
                  </a:solidFill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異地端</a:t>
              </a:r>
              <a:endParaRPr lang="en-US" altLang="zh-TW" b="1">
                <a:solidFill>
                  <a:schemeClr val="bg1"/>
                </a:solidFill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</p:grpSp>
      <p:grpSp>
        <p:nvGrpSpPr>
          <p:cNvPr id="4" name="群組 3">
            <a:extLst>
              <a:ext uri="{FF2B5EF4-FFF2-40B4-BE49-F238E27FC236}">
                <a16:creationId xmlns:a16="http://schemas.microsoft.com/office/drawing/2014/main" id="{552D6EB0-B19C-478A-AF32-E3F1E514A691}"/>
              </a:ext>
            </a:extLst>
          </p:cNvPr>
          <p:cNvGrpSpPr/>
          <p:nvPr/>
        </p:nvGrpSpPr>
        <p:grpSpPr>
          <a:xfrm>
            <a:off x="6127785" y="2603431"/>
            <a:ext cx="2367092" cy="1034801"/>
            <a:chOff x="7315547" y="2153876"/>
            <a:chExt cx="2179786" cy="952918"/>
          </a:xfrm>
        </p:grpSpPr>
        <p:pic>
          <p:nvPicPr>
            <p:cNvPr id="24" name="Shape 838" descr="P3-2-2.png">
              <a:extLst>
                <a:ext uri="{FF2B5EF4-FFF2-40B4-BE49-F238E27FC236}">
                  <a16:creationId xmlns:a16="http://schemas.microsoft.com/office/drawing/2014/main" id="{B44EC4AE-B612-4978-86C1-7F597D3DC88D}"/>
                </a:ext>
              </a:extLst>
            </p:cNvPr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5038"/>
            <a:stretch/>
          </p:blipFill>
          <p:spPr>
            <a:xfrm>
              <a:off x="8515264" y="2183850"/>
              <a:ext cx="980069" cy="9229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" name="Shape 838" descr="P3-2-2.png">
              <a:extLst>
                <a:ext uri="{FF2B5EF4-FFF2-40B4-BE49-F238E27FC236}">
                  <a16:creationId xmlns:a16="http://schemas.microsoft.com/office/drawing/2014/main" id="{5FB3767F-F244-4CA4-96DD-83AE4FA05BAE}"/>
                </a:ext>
              </a:extLst>
            </p:cNvPr>
            <p:cNvPicPr preferRelativeResize="0"/>
            <p:nvPr/>
          </p:nvPicPr>
          <p:blipFill rotWithShape="1">
            <a:blip r:embed="rId6" cstate="print">
              <a:alphaModFix/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-5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868910" y="2153876"/>
              <a:ext cx="626458" cy="9229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" name="Shape 838" descr="P3-2-2.png">
              <a:extLst>
                <a:ext uri="{FF2B5EF4-FFF2-40B4-BE49-F238E27FC236}">
                  <a16:creationId xmlns:a16="http://schemas.microsoft.com/office/drawing/2014/main" id="{D6AEA488-73B3-4D80-BA7F-544102C526E9}"/>
                </a:ext>
              </a:extLst>
            </p:cNvPr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76085"/>
            <a:stretch/>
          </p:blipFill>
          <p:spPr>
            <a:xfrm>
              <a:off x="7315547" y="2167935"/>
              <a:ext cx="521300" cy="92294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0" name="矩形: 圓角 8">
            <a:extLst>
              <a:ext uri="{FF2B5EF4-FFF2-40B4-BE49-F238E27FC236}">
                <a16:creationId xmlns:a16="http://schemas.microsoft.com/office/drawing/2014/main" id="{8046C102-6C85-43AF-B4E0-6860DC109212}"/>
              </a:ext>
            </a:extLst>
          </p:cNvPr>
          <p:cNvSpPr/>
          <p:nvPr/>
        </p:nvSpPr>
        <p:spPr>
          <a:xfrm>
            <a:off x="5896647" y="4343179"/>
            <a:ext cx="2799224" cy="1747248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32027CB3-5489-40E3-8979-11DB841478BC}"/>
              </a:ext>
            </a:extLst>
          </p:cNvPr>
          <p:cNvGrpSpPr/>
          <p:nvPr/>
        </p:nvGrpSpPr>
        <p:grpSpPr>
          <a:xfrm>
            <a:off x="5682858" y="4162710"/>
            <a:ext cx="1546276" cy="592434"/>
            <a:chOff x="375812" y="2220988"/>
            <a:chExt cx="2010446" cy="770273"/>
          </a:xfrm>
        </p:grpSpPr>
        <p:sp>
          <p:nvSpPr>
            <p:cNvPr id="52" name="等腰三角形 51">
              <a:extLst>
                <a:ext uri="{FF2B5EF4-FFF2-40B4-BE49-F238E27FC236}">
                  <a16:creationId xmlns:a16="http://schemas.microsoft.com/office/drawing/2014/main" id="{790F391C-B314-4919-B6F1-831A93556FF7}"/>
                </a:ext>
              </a:extLst>
            </p:cNvPr>
            <p:cNvSpPr/>
            <p:nvPr/>
          </p:nvSpPr>
          <p:spPr>
            <a:xfrm rot="10800000">
              <a:off x="872625" y="2607102"/>
              <a:ext cx="384510" cy="384159"/>
            </a:xfrm>
            <a:prstGeom prst="triangle">
              <a:avLst/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</p:txBody>
        </p:sp>
        <p:sp>
          <p:nvSpPr>
            <p:cNvPr id="53" name="矩形: 圓角 55">
              <a:extLst>
                <a:ext uri="{FF2B5EF4-FFF2-40B4-BE49-F238E27FC236}">
                  <a16:creationId xmlns:a16="http://schemas.microsoft.com/office/drawing/2014/main" id="{3811E1B4-DF7A-4946-88B5-4B54F5582C27}"/>
                </a:ext>
              </a:extLst>
            </p:cNvPr>
            <p:cNvSpPr/>
            <p:nvPr/>
          </p:nvSpPr>
          <p:spPr>
            <a:xfrm>
              <a:off x="375812" y="2220988"/>
              <a:ext cx="2010446" cy="523994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r>
                <a:rPr lang="zh-TW" altLang="en-US" b="1">
                  <a:solidFill>
                    <a:schemeClr val="bg1"/>
                  </a:solidFill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雲端</a:t>
              </a:r>
              <a:endParaRPr lang="en-US" altLang="zh-TW" b="1">
                <a:solidFill>
                  <a:schemeClr val="bg1"/>
                </a:solidFill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</p:grpSp>
      <p:sp>
        <p:nvSpPr>
          <p:cNvPr id="58" name="矩形: 圓角 8">
            <a:extLst>
              <a:ext uri="{FF2B5EF4-FFF2-40B4-BE49-F238E27FC236}">
                <a16:creationId xmlns:a16="http://schemas.microsoft.com/office/drawing/2014/main" id="{C2A6AC34-4FFC-4D48-B327-C5DCB010CFD3}"/>
              </a:ext>
            </a:extLst>
          </p:cNvPr>
          <p:cNvSpPr/>
          <p:nvPr/>
        </p:nvSpPr>
        <p:spPr>
          <a:xfrm>
            <a:off x="9127370" y="2117489"/>
            <a:ext cx="2799224" cy="1747248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9" name="群組 58">
            <a:extLst>
              <a:ext uri="{FF2B5EF4-FFF2-40B4-BE49-F238E27FC236}">
                <a16:creationId xmlns:a16="http://schemas.microsoft.com/office/drawing/2014/main" id="{D186EBA8-2813-43FD-A428-E9A206BB5D98}"/>
              </a:ext>
            </a:extLst>
          </p:cNvPr>
          <p:cNvGrpSpPr/>
          <p:nvPr/>
        </p:nvGrpSpPr>
        <p:grpSpPr>
          <a:xfrm>
            <a:off x="8913581" y="1937020"/>
            <a:ext cx="1546276" cy="592434"/>
            <a:chOff x="375812" y="2220988"/>
            <a:chExt cx="2010446" cy="770273"/>
          </a:xfrm>
        </p:grpSpPr>
        <p:sp>
          <p:nvSpPr>
            <p:cNvPr id="60" name="等腰三角形 59">
              <a:extLst>
                <a:ext uri="{FF2B5EF4-FFF2-40B4-BE49-F238E27FC236}">
                  <a16:creationId xmlns:a16="http://schemas.microsoft.com/office/drawing/2014/main" id="{2FADF6CD-7F07-45A9-A5DD-2288B57D1101}"/>
                </a:ext>
              </a:extLst>
            </p:cNvPr>
            <p:cNvSpPr/>
            <p:nvPr/>
          </p:nvSpPr>
          <p:spPr>
            <a:xfrm rot="10800000">
              <a:off x="872625" y="2607102"/>
              <a:ext cx="384510" cy="384159"/>
            </a:xfrm>
            <a:prstGeom prst="triangle">
              <a:avLst/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</p:txBody>
        </p:sp>
        <p:sp>
          <p:nvSpPr>
            <p:cNvPr id="61" name="矩形: 圓角 55">
              <a:extLst>
                <a:ext uri="{FF2B5EF4-FFF2-40B4-BE49-F238E27FC236}">
                  <a16:creationId xmlns:a16="http://schemas.microsoft.com/office/drawing/2014/main" id="{6772EF6A-C863-4D65-AD94-1C975EF28808}"/>
                </a:ext>
              </a:extLst>
            </p:cNvPr>
            <p:cNvSpPr/>
            <p:nvPr/>
          </p:nvSpPr>
          <p:spPr>
            <a:xfrm>
              <a:off x="375812" y="2220988"/>
              <a:ext cx="2010446" cy="523994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r>
                <a:rPr lang="zh-TW" altLang="en-US" b="1">
                  <a:solidFill>
                    <a:schemeClr val="bg1"/>
                  </a:solidFill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本地端</a:t>
              </a:r>
              <a:endParaRPr lang="en-US" altLang="zh-TW" b="1">
                <a:solidFill>
                  <a:schemeClr val="bg1"/>
                </a:solidFill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</p:grpSp>
      <p:grpSp>
        <p:nvGrpSpPr>
          <p:cNvPr id="62" name="群組 61">
            <a:extLst>
              <a:ext uri="{FF2B5EF4-FFF2-40B4-BE49-F238E27FC236}">
                <a16:creationId xmlns:a16="http://schemas.microsoft.com/office/drawing/2014/main" id="{E21B17E4-EBB0-444F-9E97-4248D279F238}"/>
              </a:ext>
            </a:extLst>
          </p:cNvPr>
          <p:cNvGrpSpPr/>
          <p:nvPr/>
        </p:nvGrpSpPr>
        <p:grpSpPr>
          <a:xfrm>
            <a:off x="9907054" y="2543479"/>
            <a:ext cx="1736345" cy="1035989"/>
            <a:chOff x="7896383" y="2183850"/>
            <a:chExt cx="1598950" cy="954012"/>
          </a:xfrm>
        </p:grpSpPr>
        <p:pic>
          <p:nvPicPr>
            <p:cNvPr id="63" name="Shape 838" descr="P3-2-2.png">
              <a:extLst>
                <a:ext uri="{FF2B5EF4-FFF2-40B4-BE49-F238E27FC236}">
                  <a16:creationId xmlns:a16="http://schemas.microsoft.com/office/drawing/2014/main" id="{F20AE01E-4191-4F3E-8D4E-399FB3A553C1}"/>
                </a:ext>
              </a:extLst>
            </p:cNvPr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5038"/>
            <a:stretch/>
          </p:blipFill>
          <p:spPr>
            <a:xfrm>
              <a:off x="8515264" y="2183850"/>
              <a:ext cx="980069" cy="9229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" name="Shape 838" descr="P3-2-2.png">
              <a:extLst>
                <a:ext uri="{FF2B5EF4-FFF2-40B4-BE49-F238E27FC236}">
                  <a16:creationId xmlns:a16="http://schemas.microsoft.com/office/drawing/2014/main" id="{28B65E9B-5FA8-4458-A250-0C06228AF0A9}"/>
                </a:ext>
              </a:extLst>
            </p:cNvPr>
            <p:cNvPicPr preferRelativeResize="0"/>
            <p:nvPr/>
          </p:nvPicPr>
          <p:blipFill rotWithShape="1">
            <a:blip r:embed="rId6" cstate="print">
              <a:alphaModFix/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-5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896383" y="2214918"/>
              <a:ext cx="626458" cy="92294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6" name="Shape 839" descr="P3-2-1.png">
            <a:extLst>
              <a:ext uri="{FF2B5EF4-FFF2-40B4-BE49-F238E27FC236}">
                <a16:creationId xmlns:a16="http://schemas.microsoft.com/office/drawing/2014/main" id="{BD4B13A2-36CA-4135-81DD-BFE1167A1A42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9298665" y="2597050"/>
            <a:ext cx="805626" cy="956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Shape 837" descr="P3-2-3.png">
            <a:extLst>
              <a:ext uri="{FF2B5EF4-FFF2-40B4-BE49-F238E27FC236}">
                <a16:creationId xmlns:a16="http://schemas.microsoft.com/office/drawing/2014/main" id="{A14D788B-25AE-46A0-AC1F-17F3D5B95F31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29134" y="4459679"/>
            <a:ext cx="1323911" cy="15658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6661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3">
            <a:extLst>
              <a:ext uri="{FF2B5EF4-FFF2-40B4-BE49-F238E27FC236}">
                <a16:creationId xmlns:a16="http://schemas.microsoft.com/office/drawing/2014/main" id="{46CF022E-CAEB-4A4A-8FB0-5BFAE76C5820}"/>
              </a:ext>
            </a:extLst>
          </p:cNvPr>
          <p:cNvSpPr txBox="1">
            <a:spLocks/>
          </p:cNvSpPr>
          <p:nvPr/>
        </p:nvSpPr>
        <p:spPr>
          <a:xfrm>
            <a:off x="1122758" y="1306206"/>
            <a:ext cx="5393094" cy="125862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5000" kern="5000" spc="4000">
                <a:latin typeface="微軟正黑體" panose="020B0604030504040204" pitchFamily="34" charset="-120"/>
                <a:ea typeface="微軟正黑體" panose="020B0604030504040204" pitchFamily="34" charset="-120"/>
              </a:rPr>
              <a:t>功能介紹</a:t>
            </a:r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23604E44-1038-4114-A63E-9A1EA51E37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001" t="17683" r="54466" b="61646"/>
          <a:stretch/>
        </p:blipFill>
        <p:spPr>
          <a:xfrm>
            <a:off x="1472563" y="2439160"/>
            <a:ext cx="4208669" cy="125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7697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4D2F9-4321-B045-9015-96EDE8167F2D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Autofit/>
          </a:bodyPr>
          <a:lstStyle/>
          <a:p>
            <a:pPr algn="ctr"/>
            <a:r>
              <a:rPr lang="en-US">
                <a:sym typeface="+mn-lt"/>
              </a:rPr>
              <a:t>QVR Elite </a:t>
            </a:r>
            <a:r>
              <a:rPr lang="zh-TW" altLang="en-US">
                <a:sym typeface="+mn-lt"/>
              </a:rPr>
              <a:t>監控應用解決方案</a:t>
            </a:r>
            <a:endParaRPr lang="en-US">
              <a:sym typeface="+mn-lt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B1A78592-6E1E-4040-84D4-3CD264CBCD3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757" y="2031574"/>
            <a:ext cx="5853393" cy="4776315"/>
          </a:xfrm>
          <a:prstGeom prst="rect">
            <a:avLst/>
          </a:prstGeom>
          <a:effectLst/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67CF1782-F773-47D2-92D7-1C45960A55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6675" y="5462183"/>
            <a:ext cx="1120813" cy="1120813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96B97862-1D1B-4B39-8F0D-54CB2C20FB72}"/>
              </a:ext>
            </a:extLst>
          </p:cNvPr>
          <p:cNvSpPr txBox="1"/>
          <p:nvPr/>
        </p:nvSpPr>
        <p:spPr>
          <a:xfrm>
            <a:off x="7206832" y="3484203"/>
            <a:ext cx="42577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zh-TW" altLang="en-US" sz="14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請至 </a:t>
            </a:r>
            <a:r>
              <a:rPr lang="en-US" altLang="zh-TW" sz="1400" kern="0">
                <a:solidFill>
                  <a:srgbClr val="000000"/>
                </a:solidFill>
                <a:latin typeface="Arial"/>
                <a:cs typeface="Arial"/>
                <a:sym typeface="Arial"/>
                <a:hlinkClick r:id="rId4"/>
              </a:rPr>
              <a:t>QVR</a:t>
            </a:r>
            <a:r>
              <a:rPr lang="zh-TW" altLang="en-US" sz="1400" kern="0">
                <a:solidFill>
                  <a:srgbClr val="000000"/>
                </a:solidFill>
                <a:latin typeface="Arial"/>
                <a:cs typeface="Arial"/>
                <a:sym typeface="Arial"/>
                <a:hlinkClick r:id="rId4"/>
              </a:rPr>
              <a:t> </a:t>
            </a:r>
            <a:r>
              <a:rPr lang="en-US" altLang="zh-TW" sz="1400" kern="0">
                <a:solidFill>
                  <a:srgbClr val="000000"/>
                </a:solidFill>
                <a:latin typeface="Arial"/>
                <a:cs typeface="Arial"/>
                <a:sym typeface="Arial"/>
                <a:hlinkClick r:id="rId4"/>
              </a:rPr>
              <a:t>NAS </a:t>
            </a:r>
            <a:r>
              <a:rPr lang="zh-TW" altLang="en-US" sz="1400" kern="0">
                <a:solidFill>
                  <a:srgbClr val="000000"/>
                </a:solidFill>
                <a:latin typeface="Arial"/>
                <a:cs typeface="Arial"/>
                <a:sym typeface="Arial"/>
                <a:hlinkClick r:id="rId4"/>
              </a:rPr>
              <a:t>選擇器</a:t>
            </a:r>
            <a:r>
              <a:rPr lang="zh-TW" altLang="en-US" sz="14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試算最多支援的頻道數。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1F3A6E98-7DF6-4E2F-8949-DCF96F1E56C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58782" y="5462183"/>
            <a:ext cx="1122567" cy="1120813"/>
          </a:xfrm>
          <a:prstGeom prst="rect">
            <a:avLst/>
          </a:prstGeom>
        </p:spPr>
      </p:pic>
      <p:sp>
        <p:nvSpPr>
          <p:cNvPr id="14" name="矩形: 圓角 8">
            <a:extLst>
              <a:ext uri="{FF2B5EF4-FFF2-40B4-BE49-F238E27FC236}">
                <a16:creationId xmlns:a16="http://schemas.microsoft.com/office/drawing/2014/main" id="{3EEE89BD-890C-41DE-8D37-2D07A38CCD61}"/>
              </a:ext>
            </a:extLst>
          </p:cNvPr>
          <p:cNvSpPr/>
          <p:nvPr/>
        </p:nvSpPr>
        <p:spPr>
          <a:xfrm>
            <a:off x="7206832" y="2720279"/>
            <a:ext cx="3447520" cy="702538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A6EA59F0-4F0A-4BDF-8789-17B870FF307B}"/>
              </a:ext>
            </a:extLst>
          </p:cNvPr>
          <p:cNvGrpSpPr/>
          <p:nvPr/>
        </p:nvGrpSpPr>
        <p:grpSpPr>
          <a:xfrm>
            <a:off x="7134056" y="2110061"/>
            <a:ext cx="4025261" cy="736288"/>
            <a:chOff x="375811" y="2033951"/>
            <a:chExt cx="5233587" cy="957310"/>
          </a:xfrm>
        </p:grpSpPr>
        <p:sp>
          <p:nvSpPr>
            <p:cNvPr id="16" name="等腰三角形 15">
              <a:extLst>
                <a:ext uri="{FF2B5EF4-FFF2-40B4-BE49-F238E27FC236}">
                  <a16:creationId xmlns:a16="http://schemas.microsoft.com/office/drawing/2014/main" id="{2C37A8C8-2694-47A2-854F-1060C8AFDE36}"/>
                </a:ext>
              </a:extLst>
            </p:cNvPr>
            <p:cNvSpPr/>
            <p:nvPr/>
          </p:nvSpPr>
          <p:spPr>
            <a:xfrm rot="10800000">
              <a:off x="872625" y="2607102"/>
              <a:ext cx="384510" cy="384159"/>
            </a:xfrm>
            <a:prstGeom prst="triangle">
              <a:avLst/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</p:txBody>
        </p:sp>
        <p:sp>
          <p:nvSpPr>
            <p:cNvPr id="17" name="矩形: 圓角 55">
              <a:extLst>
                <a:ext uri="{FF2B5EF4-FFF2-40B4-BE49-F238E27FC236}">
                  <a16:creationId xmlns:a16="http://schemas.microsoft.com/office/drawing/2014/main" id="{94EA9F02-F185-45AB-BB1B-57EDB5EB7154}"/>
                </a:ext>
              </a:extLst>
            </p:cNvPr>
            <p:cNvSpPr/>
            <p:nvPr/>
          </p:nvSpPr>
          <p:spPr>
            <a:xfrm>
              <a:off x="375811" y="2033951"/>
              <a:ext cx="5233587" cy="711030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altLang="zh-TW" sz="2133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軟正黑體"/>
                  <a:cs typeface="+mn-ea"/>
                  <a:sym typeface="+mn-lt"/>
                </a:rPr>
                <a:t>6,000+ </a:t>
              </a:r>
              <a:r>
                <a:rPr kumimoji="0" lang="zh-TW" altLang="en-US" sz="2133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軟正黑體"/>
                  <a:cs typeface="+mn-ea"/>
                  <a:sym typeface="+mn-lt"/>
                </a:rPr>
                <a:t>支相容網路攝影機</a:t>
              </a:r>
              <a:endParaRPr kumimoji="0" lang="en-US" altLang="zh-TW" sz="2133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/>
                <a:cs typeface="+mn-ea"/>
                <a:sym typeface="+mn-lt"/>
              </a:endParaRPr>
            </a:p>
          </p:txBody>
        </p:sp>
      </p:grp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D561B920-86C2-4624-9434-F8E5538FFFA1}"/>
              </a:ext>
            </a:extLst>
          </p:cNvPr>
          <p:cNvSpPr txBox="1"/>
          <p:nvPr/>
        </p:nvSpPr>
        <p:spPr>
          <a:xfrm>
            <a:off x="7379294" y="2909699"/>
            <a:ext cx="2953603" cy="420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zh-TW" altLang="en-US" sz="2133" b="1" i="0" u="none" strike="noStrike" kern="0" cap="none" spc="0" normalizeH="0" baseline="0" noProof="0">
                <a:ln>
                  <a:noFill/>
                </a:ln>
                <a:solidFill>
                  <a:srgbClr val="323232">
                    <a:lumMod val="25000"/>
                  </a:srgbClr>
                </a:solidFill>
                <a:effectLst/>
                <a:uLnTx/>
                <a:uFillTx/>
                <a:latin typeface="Arial"/>
                <a:ea typeface="微軟正黑體"/>
                <a:cs typeface="+mn-ea"/>
                <a:sym typeface="+mn-lt"/>
              </a:rPr>
              <a:t>內建 </a:t>
            </a:r>
            <a:r>
              <a:rPr kumimoji="0" lang="en-US" altLang="zh-TW" sz="2133" b="1" i="0" u="none" strike="noStrike" kern="0" cap="none" spc="0" normalizeH="0" baseline="0" noProof="0">
                <a:ln>
                  <a:noFill/>
                </a:ln>
                <a:solidFill>
                  <a:srgbClr val="323232">
                    <a:lumMod val="25000"/>
                  </a:srgbClr>
                </a:solidFill>
                <a:effectLst/>
                <a:uLnTx/>
                <a:uFillTx/>
                <a:latin typeface="Arial"/>
                <a:ea typeface="微軟正黑體"/>
                <a:cs typeface="+mn-ea"/>
                <a:sym typeface="+mn-lt"/>
              </a:rPr>
              <a:t>2 </a:t>
            </a:r>
            <a:r>
              <a:rPr kumimoji="0" lang="zh-TW" altLang="en-US" sz="2133" b="1" i="0" u="none" strike="noStrike" kern="0" cap="none" spc="0" normalizeH="0" baseline="0" noProof="0">
                <a:ln>
                  <a:noFill/>
                </a:ln>
                <a:solidFill>
                  <a:srgbClr val="323232">
                    <a:lumMod val="25000"/>
                  </a:srgbClr>
                </a:solidFill>
                <a:effectLst/>
                <a:uLnTx/>
                <a:uFillTx/>
                <a:latin typeface="Arial"/>
                <a:ea typeface="微軟正黑體"/>
                <a:cs typeface="+mn-ea"/>
                <a:sym typeface="+mn-lt"/>
              </a:rPr>
              <a:t>路攝影機頻道</a:t>
            </a:r>
            <a:endParaRPr kumimoji="0" lang="en-US" altLang="zh-TW" sz="2133" b="1" i="0" u="none" strike="noStrike" kern="0" cap="none" spc="0" normalizeH="0" baseline="0" noProof="0">
              <a:ln>
                <a:noFill/>
              </a:ln>
              <a:solidFill>
                <a:srgbClr val="323232">
                  <a:lumMod val="25000"/>
                </a:srgbClr>
              </a:solidFill>
              <a:effectLst/>
              <a:uLnTx/>
              <a:uFillTx/>
              <a:latin typeface="Arial"/>
              <a:ea typeface="微軟正黑體"/>
              <a:cs typeface="+mn-ea"/>
              <a:sym typeface="+mn-lt"/>
            </a:endParaRPr>
          </a:p>
        </p:txBody>
      </p:sp>
      <p:sp>
        <p:nvSpPr>
          <p:cNvPr id="20" name="矩形: 圓角 8">
            <a:extLst>
              <a:ext uri="{FF2B5EF4-FFF2-40B4-BE49-F238E27FC236}">
                <a16:creationId xmlns:a16="http://schemas.microsoft.com/office/drawing/2014/main" id="{99FA70F4-3C08-492E-8670-11A702BC0C35}"/>
              </a:ext>
            </a:extLst>
          </p:cNvPr>
          <p:cNvSpPr/>
          <p:nvPr/>
        </p:nvSpPr>
        <p:spPr>
          <a:xfrm>
            <a:off x="7206832" y="4632266"/>
            <a:ext cx="3447520" cy="702538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97D39AE6-491D-490F-9A9B-3C2C30CBABDD}"/>
              </a:ext>
            </a:extLst>
          </p:cNvPr>
          <p:cNvGrpSpPr/>
          <p:nvPr/>
        </p:nvGrpSpPr>
        <p:grpSpPr>
          <a:xfrm>
            <a:off x="7134057" y="4022048"/>
            <a:ext cx="4025262" cy="736288"/>
            <a:chOff x="375812" y="2033951"/>
            <a:chExt cx="5233588" cy="957310"/>
          </a:xfrm>
        </p:grpSpPr>
        <p:sp>
          <p:nvSpPr>
            <p:cNvPr id="22" name="等腰三角形 21">
              <a:extLst>
                <a:ext uri="{FF2B5EF4-FFF2-40B4-BE49-F238E27FC236}">
                  <a16:creationId xmlns:a16="http://schemas.microsoft.com/office/drawing/2014/main" id="{AFA38C7A-F8D8-46A2-801F-3B5823101C5E}"/>
                </a:ext>
              </a:extLst>
            </p:cNvPr>
            <p:cNvSpPr/>
            <p:nvPr/>
          </p:nvSpPr>
          <p:spPr>
            <a:xfrm rot="10800000">
              <a:off x="872625" y="2607102"/>
              <a:ext cx="384510" cy="384159"/>
            </a:xfrm>
            <a:prstGeom prst="triangle">
              <a:avLst/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</p:txBody>
        </p:sp>
        <p:sp>
          <p:nvSpPr>
            <p:cNvPr id="23" name="矩形: 圓角 55">
              <a:extLst>
                <a:ext uri="{FF2B5EF4-FFF2-40B4-BE49-F238E27FC236}">
                  <a16:creationId xmlns:a16="http://schemas.microsoft.com/office/drawing/2014/main" id="{D87D419F-FBEF-4FA4-B2F9-65DE95ABED65}"/>
                </a:ext>
              </a:extLst>
            </p:cNvPr>
            <p:cNvSpPr/>
            <p:nvPr/>
          </p:nvSpPr>
          <p:spPr>
            <a:xfrm>
              <a:off x="375812" y="2033951"/>
              <a:ext cx="5233588" cy="711030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zh-TW" altLang="en-US" sz="2133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軟正黑體"/>
                  <a:cs typeface="+mn-ea"/>
                  <a:sym typeface="+mn-lt"/>
                </a:rPr>
                <a:t>訂閱授權隨需購買，且可移轉</a:t>
              </a:r>
              <a:endParaRPr kumimoji="0" lang="en-US" altLang="zh-TW" sz="2133" b="1" i="0" u="none" strike="noStrike" kern="0" cap="none" spc="0" normalizeH="0" baseline="0" noProof="0">
                <a:ln>
                  <a:noFill/>
                </a:ln>
                <a:solidFill>
                  <a:srgbClr val="323232">
                    <a:lumMod val="25000"/>
                  </a:srgbClr>
                </a:solidFill>
                <a:effectLst/>
                <a:uLnTx/>
                <a:uFillTx/>
                <a:latin typeface="Arial"/>
                <a:ea typeface="微軟正黑體"/>
                <a:cs typeface="+mn-ea"/>
                <a:sym typeface="+mn-lt"/>
              </a:endParaRPr>
            </a:p>
          </p:txBody>
        </p:sp>
      </p:grp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708E68AF-67DA-4C88-8317-4C188B265721}"/>
              </a:ext>
            </a:extLst>
          </p:cNvPr>
          <p:cNvSpPr txBox="1"/>
          <p:nvPr/>
        </p:nvSpPr>
        <p:spPr>
          <a:xfrm>
            <a:off x="7379294" y="4821686"/>
            <a:ext cx="3325100" cy="420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zh-TW" altLang="en-US" sz="2133" b="1" i="0" u="none" strike="noStrike" kern="0" cap="none" spc="0" normalizeH="0" baseline="0" noProof="0">
                <a:ln>
                  <a:noFill/>
                </a:ln>
                <a:solidFill>
                  <a:srgbClr val="323232">
                    <a:lumMod val="25000"/>
                  </a:srgbClr>
                </a:solidFill>
                <a:effectLst/>
                <a:uLnTx/>
                <a:uFillTx/>
                <a:latin typeface="Arial"/>
                <a:ea typeface="微軟正黑體"/>
                <a:cs typeface="+mn-ea"/>
                <a:sym typeface="+mn-lt"/>
              </a:rPr>
              <a:t>支援 </a:t>
            </a:r>
            <a:r>
              <a:rPr kumimoji="0" lang="en-US" altLang="zh-TW" sz="2133" b="1" i="0" u="none" strike="noStrike" kern="0" cap="none" spc="0" normalizeH="0" baseline="0" noProof="0">
                <a:ln>
                  <a:noFill/>
                </a:ln>
                <a:solidFill>
                  <a:srgbClr val="323232">
                    <a:lumMod val="25000"/>
                  </a:srgbClr>
                </a:solidFill>
                <a:effectLst/>
                <a:uLnTx/>
                <a:uFillTx/>
                <a:latin typeface="Arial"/>
                <a:ea typeface="微軟正黑體"/>
                <a:cs typeface="+mn-ea"/>
                <a:sym typeface="+mn-lt"/>
              </a:rPr>
              <a:t>QNAP </a:t>
            </a:r>
            <a:r>
              <a:rPr kumimoji="0" lang="zh-TW" altLang="en-US" sz="2133" b="1" i="0" u="none" strike="noStrike" kern="0" cap="none" spc="0" normalizeH="0" baseline="0" noProof="0">
                <a:ln>
                  <a:noFill/>
                </a:ln>
                <a:solidFill>
                  <a:srgbClr val="323232">
                    <a:lumMod val="25000"/>
                  </a:srgbClr>
                </a:solidFill>
                <a:effectLst/>
                <a:uLnTx/>
                <a:uFillTx/>
                <a:latin typeface="Arial"/>
                <a:ea typeface="微軟正黑體"/>
                <a:cs typeface="+mn-ea"/>
                <a:sym typeface="+mn-lt"/>
              </a:rPr>
              <a:t>多種 </a:t>
            </a:r>
            <a:r>
              <a:rPr kumimoji="0" lang="en-US" altLang="zh-TW" sz="2133" b="1" i="0" u="none" strike="noStrike" kern="0" cap="none" spc="0" normalizeH="0" baseline="0" noProof="0">
                <a:ln>
                  <a:noFill/>
                </a:ln>
                <a:solidFill>
                  <a:srgbClr val="323232">
                    <a:lumMod val="25000"/>
                  </a:srgbClr>
                </a:solidFill>
                <a:effectLst/>
                <a:uLnTx/>
                <a:uFillTx/>
                <a:latin typeface="Arial"/>
                <a:ea typeface="微軟正黑體"/>
                <a:cs typeface="+mn-ea"/>
                <a:sym typeface="+mn-lt"/>
              </a:rPr>
              <a:t>AI </a:t>
            </a:r>
            <a:r>
              <a:rPr kumimoji="0" lang="zh-TW" altLang="en-US" sz="2133" b="1" i="0" u="none" strike="noStrike" kern="0" cap="none" spc="0" normalizeH="0" baseline="0" noProof="0">
                <a:ln>
                  <a:noFill/>
                </a:ln>
                <a:solidFill>
                  <a:srgbClr val="323232">
                    <a:lumMod val="25000"/>
                  </a:srgbClr>
                </a:solidFill>
                <a:effectLst/>
                <a:uLnTx/>
                <a:uFillTx/>
                <a:latin typeface="Arial"/>
                <a:ea typeface="微軟正黑體"/>
                <a:cs typeface="+mn-ea"/>
                <a:sym typeface="+mn-lt"/>
              </a:rPr>
              <a:t>應用</a:t>
            </a:r>
          </a:p>
        </p:txBody>
      </p:sp>
    </p:spTree>
    <p:extLst>
      <p:ext uri="{BB962C8B-B14F-4D97-AF65-F5344CB8AC3E}">
        <p14:creationId xmlns:p14="http://schemas.microsoft.com/office/powerpoint/2010/main" val="14053555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圓角 8">
            <a:extLst>
              <a:ext uri="{FF2B5EF4-FFF2-40B4-BE49-F238E27FC236}">
                <a16:creationId xmlns:a16="http://schemas.microsoft.com/office/drawing/2014/main" id="{BD80ECC7-9B4D-43BF-859F-1B0E709C858E}"/>
              </a:ext>
            </a:extLst>
          </p:cNvPr>
          <p:cNvSpPr/>
          <p:nvPr/>
        </p:nvSpPr>
        <p:spPr>
          <a:xfrm>
            <a:off x="1075457" y="3320842"/>
            <a:ext cx="10354542" cy="3166393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8" name="橢圓 387">
            <a:extLst>
              <a:ext uri="{FF2B5EF4-FFF2-40B4-BE49-F238E27FC236}">
                <a16:creationId xmlns:a16="http://schemas.microsoft.com/office/drawing/2014/main" id="{D251F365-7A37-46CE-BEEE-EDD52FB4CB50}"/>
              </a:ext>
            </a:extLst>
          </p:cNvPr>
          <p:cNvSpPr/>
          <p:nvPr/>
        </p:nvSpPr>
        <p:spPr>
          <a:xfrm>
            <a:off x="3011581" y="3598120"/>
            <a:ext cx="1582792" cy="1582792"/>
          </a:xfrm>
          <a:prstGeom prst="ellipse">
            <a:avLst/>
          </a:prstGeom>
          <a:gradFill>
            <a:gsLst>
              <a:gs pos="100000">
                <a:schemeClr val="accent5">
                  <a:lumMod val="50000"/>
                </a:schemeClr>
              </a:gs>
              <a:gs pos="0">
                <a:srgbClr val="1D424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defTabSz="1219170"/>
            <a:endParaRPr kumimoji="1" lang="zh-TW" altLang="en-US" sz="2400" b="1" kern="0">
              <a:solidFill>
                <a:srgbClr val="FFFFFF"/>
              </a:solidFill>
              <a:latin typeface="Arial" panose="020B0604020202020204"/>
              <a:ea typeface="微軟正黑體" panose="020B0604030504040204" pitchFamily="34" charset="-120"/>
              <a:cs typeface="+mn-ea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499BC3B4-8CBC-4FFD-9DD4-7E71AA2D67F9}"/>
              </a:ext>
            </a:extLst>
          </p:cNvPr>
          <p:cNvGrpSpPr/>
          <p:nvPr/>
        </p:nvGrpSpPr>
        <p:grpSpPr>
          <a:xfrm>
            <a:off x="9022923" y="3518557"/>
            <a:ext cx="1124349" cy="1124349"/>
            <a:chOff x="8527431" y="3573417"/>
            <a:chExt cx="1124349" cy="1124349"/>
          </a:xfrm>
        </p:grpSpPr>
        <p:sp>
          <p:nvSpPr>
            <p:cNvPr id="10" name="橢圓 9">
              <a:extLst>
                <a:ext uri="{FF2B5EF4-FFF2-40B4-BE49-F238E27FC236}">
                  <a16:creationId xmlns:a16="http://schemas.microsoft.com/office/drawing/2014/main" id="{D869CCB1-E381-42C0-B656-9B58ABDB2327}"/>
                </a:ext>
              </a:extLst>
            </p:cNvPr>
            <p:cNvSpPr/>
            <p:nvPr/>
          </p:nvSpPr>
          <p:spPr>
            <a:xfrm>
              <a:off x="8527431" y="3573417"/>
              <a:ext cx="1124349" cy="1124349"/>
            </a:xfrm>
            <a:prstGeom prst="ellipse">
              <a:avLst/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defTabSz="1219170"/>
              <a:endParaRPr kumimoji="1" lang="zh-TW" altLang="en-US" sz="2400" b="1" kern="0">
                <a:solidFill>
                  <a:srgbClr val="FFFFFF"/>
                </a:solidFill>
                <a:latin typeface="Arial" panose="020B0604020202020204"/>
                <a:ea typeface="微軟正黑體" panose="020B0604030504040204" pitchFamily="34" charset="-120"/>
                <a:cs typeface="+mn-ea"/>
              </a:endParaRPr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2462E082-6D0D-4D0A-A6E5-CF385592E01D}"/>
                </a:ext>
              </a:extLst>
            </p:cNvPr>
            <p:cNvSpPr txBox="1"/>
            <p:nvPr/>
          </p:nvSpPr>
          <p:spPr>
            <a:xfrm>
              <a:off x="8688329" y="3702475"/>
              <a:ext cx="925402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1" lang="en-US" altLang="zh-TW" sz="3200" b="1" i="0" u="none" strike="noStrike" kern="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ea"/>
                  <a:sym typeface="+mn-lt"/>
                </a:rPr>
                <a:t>X</a:t>
              </a:r>
              <a:r>
                <a:rPr kumimoji="1" lang="en-US" altLang="zh-TW" sz="4400" b="1" i="0" u="none" strike="noStrike" kern="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ea"/>
                  <a:sym typeface="+mn-lt"/>
                </a:rPr>
                <a:t>8</a:t>
              </a:r>
              <a:endParaRPr lang="zh-TW" altLang="en-US" sz="240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CEFD320-D381-0B41-852C-97560DA85FCD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/>
          </a:bodyPr>
          <a:lstStyle/>
          <a:p>
            <a:pPr algn="ctr"/>
            <a:r>
              <a:rPr lang="zh-CN" altLang="en-US">
                <a:sym typeface="+mn-lt"/>
              </a:rPr>
              <a:t>彈性擴充儲存空間</a:t>
            </a:r>
            <a:endParaRPr lang="en-US">
              <a:sym typeface="+mn-lt"/>
            </a:endParaRPr>
          </a:p>
        </p:txBody>
      </p:sp>
      <p:pic>
        <p:nvPicPr>
          <p:cNvPr id="24" name="圖片 23" descr="VJBOD.png">
            <a:extLst>
              <a:ext uri="{FF2B5EF4-FFF2-40B4-BE49-F238E27FC236}">
                <a16:creationId xmlns:a16="http://schemas.microsoft.com/office/drawing/2014/main" id="{A446AB96-BDDE-4001-8181-0689C1FD2C9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78157" y="3870251"/>
            <a:ext cx="1150023" cy="1010829"/>
          </a:xfrm>
          <a:prstGeom prst="rect">
            <a:avLst/>
          </a:prstGeom>
        </p:spPr>
      </p:pic>
      <p:sp>
        <p:nvSpPr>
          <p:cNvPr id="26" name="TextBox 6">
            <a:extLst>
              <a:ext uri="{FF2B5EF4-FFF2-40B4-BE49-F238E27FC236}">
                <a16:creationId xmlns:a16="http://schemas.microsoft.com/office/drawing/2014/main" id="{C8D39636-DBEB-433F-9AC3-9F5388F05C06}"/>
              </a:ext>
            </a:extLst>
          </p:cNvPr>
          <p:cNvSpPr txBox="1"/>
          <p:nvPr/>
        </p:nvSpPr>
        <p:spPr>
          <a:xfrm>
            <a:off x="3135179" y="5221255"/>
            <a:ext cx="2668144" cy="1180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kumimoji="1" lang="en-US" sz="3067" b="1" kern="0">
                <a:cs typeface="+mn-ea"/>
                <a:sym typeface="+mn-lt"/>
              </a:rPr>
              <a:t>VJBOD</a:t>
            </a:r>
          </a:p>
          <a:p>
            <a:pPr defTabSz="1219170">
              <a:buClr>
                <a:srgbClr val="000000"/>
              </a:buClr>
              <a:defRPr/>
            </a:pPr>
            <a:endParaRPr kumimoji="1" lang="en-US" sz="267" b="1" kern="0">
              <a:cs typeface="+mn-ea"/>
              <a:sym typeface="+mn-lt"/>
            </a:endParaRPr>
          </a:p>
          <a:p>
            <a:pPr defTabSz="1219170">
              <a:buClr>
                <a:srgbClr val="000000"/>
              </a:buClr>
              <a:defRPr/>
            </a:pPr>
            <a:r>
              <a:rPr kumimoji="1" lang="zh-CN" altLang="en-US" sz="1867" b="1" kern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將其他</a:t>
            </a:r>
            <a:r>
              <a:rPr kumimoji="1" lang="zh-TW" altLang="en-US" sz="1867" b="1" kern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 </a:t>
            </a:r>
            <a:r>
              <a:rPr kumimoji="1" lang="en-US" altLang="zh-CN" sz="1867" b="1" kern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NAS</a:t>
            </a:r>
            <a:r>
              <a:rPr kumimoji="1" lang="zh-TW" altLang="en-US" sz="1867" b="1" kern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 </a:t>
            </a:r>
            <a:r>
              <a:rPr kumimoji="1" lang="zh-CN" altLang="en-US" sz="1867" b="1" kern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閒置空間</a:t>
            </a:r>
            <a:br>
              <a:rPr kumimoji="1" lang="en-US" altLang="zh-CN" sz="1867" b="1" kern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</a:br>
            <a:r>
              <a:rPr kumimoji="1" lang="zh-CN" altLang="en-US" sz="1867" b="1" kern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當作為本身虛擬硬碟</a:t>
            </a:r>
            <a:endParaRPr kumimoji="1" lang="en-US" altLang="zh-TW" sz="1867" b="1" kern="0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342BCF1-CA8C-46CD-93F9-3240A9AFA4D5}"/>
              </a:ext>
            </a:extLst>
          </p:cNvPr>
          <p:cNvSpPr txBox="1"/>
          <p:nvPr/>
        </p:nvSpPr>
        <p:spPr>
          <a:xfrm>
            <a:off x="4007664" y="2863398"/>
            <a:ext cx="1870450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kumimoji="1" lang="en-US" sz="2000" b="1" kern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2.5GbE</a:t>
            </a:r>
            <a:r>
              <a:rPr lang="en-US" sz="2000" b="1" kern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 </a:t>
            </a:r>
            <a:r>
              <a:rPr lang="ja-JP" altLang="en-US" sz="2000" b="1" kern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掛載</a:t>
            </a:r>
            <a:endParaRPr lang="en-US" sz="2000" b="1" kern="0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cxnSp>
        <p:nvCxnSpPr>
          <p:cNvPr id="6" name="Elbow Connector 5">
            <a:extLst>
              <a:ext uri="{FF2B5EF4-FFF2-40B4-BE49-F238E27FC236}">
                <a16:creationId xmlns:a16="http://schemas.microsoft.com/office/drawing/2014/main" id="{6D49629B-C8C3-2646-A446-D81EA8E1AA66}"/>
              </a:ext>
            </a:extLst>
          </p:cNvPr>
          <p:cNvCxnSpPr>
            <a:cxnSpLocks/>
          </p:cNvCxnSpPr>
          <p:nvPr/>
        </p:nvCxnSpPr>
        <p:spPr>
          <a:xfrm>
            <a:off x="2323147" y="2261057"/>
            <a:ext cx="1480153" cy="1258664"/>
          </a:xfrm>
          <a:prstGeom prst="bentConnector2">
            <a:avLst/>
          </a:prstGeom>
          <a:ln w="50800">
            <a:solidFill>
              <a:srgbClr val="D26604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7">
            <a:extLst>
              <a:ext uri="{FF2B5EF4-FFF2-40B4-BE49-F238E27FC236}">
                <a16:creationId xmlns:a16="http://schemas.microsoft.com/office/drawing/2014/main" id="{7430DA65-2E0B-4C56-8C68-B8AF70A65AB8}"/>
              </a:ext>
            </a:extLst>
          </p:cNvPr>
          <p:cNvSpPr txBox="1"/>
          <p:nvPr/>
        </p:nvSpPr>
        <p:spPr>
          <a:xfrm>
            <a:off x="2728472" y="2863398"/>
            <a:ext cx="9848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kumimoji="1" lang="en-US" sz="2000" b="1" kern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iSCSI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49C77182-939F-465F-B615-96FF3E8BEA6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621" y="1677088"/>
            <a:ext cx="5759359" cy="1473959"/>
          </a:xfrm>
          <a:prstGeom prst="rect">
            <a:avLst/>
          </a:prstGeom>
        </p:spPr>
      </p:pic>
      <p:grpSp>
        <p:nvGrpSpPr>
          <p:cNvPr id="19" name="群組 18">
            <a:extLst>
              <a:ext uri="{FF2B5EF4-FFF2-40B4-BE49-F238E27FC236}">
                <a16:creationId xmlns:a16="http://schemas.microsoft.com/office/drawing/2014/main" id="{30CC51D3-228C-42FB-8422-5DC657C1EFCE}"/>
              </a:ext>
            </a:extLst>
          </p:cNvPr>
          <p:cNvGrpSpPr/>
          <p:nvPr/>
        </p:nvGrpSpPr>
        <p:grpSpPr>
          <a:xfrm>
            <a:off x="6814053" y="2883237"/>
            <a:ext cx="4025261" cy="736288"/>
            <a:chOff x="375811" y="2033951"/>
            <a:chExt cx="5233587" cy="957310"/>
          </a:xfrm>
        </p:grpSpPr>
        <p:sp>
          <p:nvSpPr>
            <p:cNvPr id="25" name="等腰三角形 24">
              <a:extLst>
                <a:ext uri="{FF2B5EF4-FFF2-40B4-BE49-F238E27FC236}">
                  <a16:creationId xmlns:a16="http://schemas.microsoft.com/office/drawing/2014/main" id="{C627ACD8-9595-491B-B923-C607D8DAA4FE}"/>
                </a:ext>
              </a:extLst>
            </p:cNvPr>
            <p:cNvSpPr/>
            <p:nvPr/>
          </p:nvSpPr>
          <p:spPr>
            <a:xfrm rot="10800000">
              <a:off x="872625" y="2607102"/>
              <a:ext cx="384510" cy="384159"/>
            </a:xfrm>
            <a:prstGeom prst="triangle">
              <a:avLst/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</p:txBody>
        </p:sp>
        <p:sp>
          <p:nvSpPr>
            <p:cNvPr id="27" name="矩形: 圓角 55">
              <a:extLst>
                <a:ext uri="{FF2B5EF4-FFF2-40B4-BE49-F238E27FC236}">
                  <a16:creationId xmlns:a16="http://schemas.microsoft.com/office/drawing/2014/main" id="{9F6C02D8-2A73-4A7A-999E-60D5656E3959}"/>
                </a:ext>
              </a:extLst>
            </p:cNvPr>
            <p:cNvSpPr/>
            <p:nvPr/>
          </p:nvSpPr>
          <p:spPr>
            <a:xfrm>
              <a:off x="375811" y="2033951"/>
              <a:ext cx="5233587" cy="711030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ea"/>
                  <a:sym typeface="+mn-lt"/>
                </a:rPr>
                <a:t>最多可連接 </a:t>
              </a:r>
              <a:r>
                <a:rPr kumimoji="1" lang="en-US" altLang="zh-TW" sz="2400" b="1" i="0" u="none" strike="noStrike" kern="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ea"/>
                  <a:sym typeface="+mn-lt"/>
                </a:rPr>
                <a:t>8</a:t>
              </a:r>
              <a:r>
                <a:rPr kumimoji="1" lang="en-US" altLang="zh-TW" sz="2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ea"/>
                  <a:sym typeface="+mn-lt"/>
                </a:rPr>
                <a:t> </a:t>
              </a:r>
              <a:r>
                <a:rPr kumimoji="1" lang="zh-TW" alt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ea"/>
                  <a:sym typeface="+mn-lt"/>
                </a:rPr>
                <a:t>台遠端 </a:t>
              </a:r>
              <a:r>
                <a:rPr kumimoji="1" lang="en-US" altLang="zh-TW" sz="2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ea"/>
                  <a:sym typeface="+mn-lt"/>
                </a:rPr>
                <a:t>NAS</a:t>
              </a:r>
            </a:p>
          </p:txBody>
        </p:sp>
      </p:grpSp>
      <p:pic>
        <p:nvPicPr>
          <p:cNvPr id="7" name="圖形 6">
            <a:extLst>
              <a:ext uri="{FF2B5EF4-FFF2-40B4-BE49-F238E27FC236}">
                <a16:creationId xmlns:a16="http://schemas.microsoft.com/office/drawing/2014/main" id="{B58ED6BA-1D1D-47EB-926A-1943625116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65709" y="4490112"/>
            <a:ext cx="1837398" cy="1865665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6866840B-0447-48AB-B1DC-0094F7169E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33895" y="4057130"/>
            <a:ext cx="3125997" cy="2299840"/>
          </a:xfrm>
          <a:prstGeom prst="rect">
            <a:avLst/>
          </a:prstGeom>
        </p:spPr>
      </p:pic>
      <p:pic>
        <p:nvPicPr>
          <p:cNvPr id="34" name="圖形 33">
            <a:extLst>
              <a:ext uri="{FF2B5EF4-FFF2-40B4-BE49-F238E27FC236}">
                <a16:creationId xmlns:a16="http://schemas.microsoft.com/office/drawing/2014/main" id="{5C56FFB7-42AF-4438-9EE6-FF4C112985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656214" y="4598222"/>
            <a:ext cx="1114425" cy="1619250"/>
          </a:xfrm>
          <a:prstGeom prst="rect">
            <a:avLst/>
          </a:prstGeom>
        </p:spPr>
      </p:pic>
      <p:pic>
        <p:nvPicPr>
          <p:cNvPr id="32" name="圖形 31">
            <a:extLst>
              <a:ext uri="{FF2B5EF4-FFF2-40B4-BE49-F238E27FC236}">
                <a16:creationId xmlns:a16="http://schemas.microsoft.com/office/drawing/2014/main" id="{4FBF3E29-73C0-4884-A0DB-E4968D8C3F4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338429" y="4844525"/>
            <a:ext cx="1040097" cy="15112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67382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C47257F1-0344-4732-90CC-E338CB9EC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425" y="3572982"/>
            <a:ext cx="2947201" cy="1232407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2E6B19C6-C690-4FEC-9B6C-7B4F7DA54D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55226" y="3415949"/>
            <a:ext cx="2672065" cy="526886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1DE49A97-F831-4B02-8A0D-5354DE88C8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2344448" y="3440231"/>
            <a:ext cx="2395251" cy="458665"/>
          </a:xfrm>
          <a:prstGeom prst="rect">
            <a:avLst/>
          </a:prstGeom>
        </p:spPr>
      </p:pic>
      <p:sp>
        <p:nvSpPr>
          <p:cNvPr id="89" name="Title 1">
            <a:extLst>
              <a:ext uri="{FF2B5EF4-FFF2-40B4-BE49-F238E27FC236}">
                <a16:creationId xmlns:a16="http://schemas.microsoft.com/office/drawing/2014/main" id="{2A776AE7-221D-144C-A648-632A55F1A9D0}"/>
              </a:ext>
            </a:extLst>
          </p:cNvPr>
          <p:cNvSpPr txBox="1">
            <a:spLocks/>
          </p:cNvSpPr>
          <p:nvPr/>
        </p:nvSpPr>
        <p:spPr>
          <a:xfrm>
            <a:off x="245660" y="1"/>
            <a:ext cx="11727976" cy="956761"/>
          </a:xfrm>
          <a:prstGeom prst="rect">
            <a:avLst/>
          </a:prstGeom>
        </p:spPr>
        <p:txBody>
          <a:bodyPr anchor="t"/>
          <a:lstStyle/>
          <a:p>
            <a:endParaRPr lang="en-US" sz="4267" b="1" kern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44D0F7-A0BC-7A4C-929D-6A5F102B398F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Autofit/>
          </a:bodyPr>
          <a:lstStyle/>
          <a:p>
            <a:pPr algn="ctr">
              <a:lnSpc>
                <a:spcPts val="4800"/>
              </a:lnSpc>
            </a:pPr>
            <a:r>
              <a:rPr lang="en-US" altLang="zh-TW" dirty="0" err="1">
                <a:sym typeface="+mn-lt"/>
              </a:rPr>
              <a:t>HybridDesk</a:t>
            </a:r>
            <a:r>
              <a:rPr lang="en-US" altLang="zh-TW">
                <a:sym typeface="+mn-lt"/>
              </a:rPr>
              <a:t> Station </a:t>
            </a:r>
            <a:r>
              <a:rPr lang="zh-TW" altLang="en-US">
                <a:sym typeface="+mn-lt"/>
              </a:rPr>
              <a:t>提供多樣化多媒體功能</a:t>
            </a:r>
            <a:r>
              <a:rPr lang="en-US" altLang="zh-TW">
                <a:sym typeface="+mn-lt"/>
              </a:rPr>
              <a:t> </a:t>
            </a:r>
            <a:endParaRPr lang="en-US">
              <a:sym typeface="+mn-lt"/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2D8275E2-EE17-44C2-B227-DE90DAEB470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9972" y="5006584"/>
            <a:ext cx="5433217" cy="989624"/>
          </a:xfrm>
          <a:prstGeom prst="rect">
            <a:avLst/>
          </a:prstGeom>
        </p:spPr>
      </p:pic>
      <p:sp>
        <p:nvSpPr>
          <p:cNvPr id="29" name="Shape 366">
            <a:extLst>
              <a:ext uri="{FF2B5EF4-FFF2-40B4-BE49-F238E27FC236}">
                <a16:creationId xmlns:a16="http://schemas.microsoft.com/office/drawing/2014/main" id="{4E6F4F90-615F-4C8F-93DA-F855555DA75E}"/>
              </a:ext>
            </a:extLst>
          </p:cNvPr>
          <p:cNvSpPr txBox="1"/>
          <p:nvPr/>
        </p:nvSpPr>
        <p:spPr>
          <a:xfrm>
            <a:off x="336280" y="4805389"/>
            <a:ext cx="2150621" cy="395089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600" b="1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Keyboard</a:t>
            </a:r>
            <a:r>
              <a:rPr lang="en-US" altLang="zh-TW" sz="1600" b="1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 &amp; Mouse </a:t>
            </a:r>
            <a:endParaRPr lang="en-US" sz="1600" b="1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2" name="Shape 723">
            <a:extLst>
              <a:ext uri="{FF2B5EF4-FFF2-40B4-BE49-F238E27FC236}">
                <a16:creationId xmlns:a16="http://schemas.microsoft.com/office/drawing/2014/main" id="{50956B6D-9AE0-412D-8A48-CA7BFAB7F85D}"/>
              </a:ext>
            </a:extLst>
          </p:cNvPr>
          <p:cNvSpPr/>
          <p:nvPr/>
        </p:nvSpPr>
        <p:spPr>
          <a:xfrm>
            <a:off x="4039463" y="2634501"/>
            <a:ext cx="2323860" cy="2324136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sz="1600">
              <a:solidFill>
                <a:schemeClr val="dk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33" name="Picture 2" descr="C:\Users\Han Tsai\Desktop\HD_直播\MPNITOR.png">
            <a:extLst>
              <a:ext uri="{FF2B5EF4-FFF2-40B4-BE49-F238E27FC236}">
                <a16:creationId xmlns:a16="http://schemas.microsoft.com/office/drawing/2014/main" id="{15D464FE-1C7D-48C4-9E9B-7D3574826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20369" y="2746535"/>
            <a:ext cx="3635351" cy="2832214"/>
          </a:xfrm>
          <a:prstGeom prst="rect">
            <a:avLst/>
          </a:prstGeom>
          <a:noFill/>
        </p:spPr>
      </p:pic>
      <p:pic>
        <p:nvPicPr>
          <p:cNvPr id="40" name="圖片 39">
            <a:extLst>
              <a:ext uri="{FF2B5EF4-FFF2-40B4-BE49-F238E27FC236}">
                <a16:creationId xmlns:a16="http://schemas.microsoft.com/office/drawing/2014/main" id="{8825F5E9-BE31-4E7C-8B2B-A90C2E303D9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46987" y="3158294"/>
            <a:ext cx="1308812" cy="1308812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0CD2F84A-8D88-4893-8419-2BF6D575FC0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6901" y="4511574"/>
            <a:ext cx="5759359" cy="1473959"/>
          </a:xfrm>
          <a:prstGeom prst="rect">
            <a:avLst/>
          </a:prstGeom>
        </p:spPr>
      </p:pic>
      <p:sp>
        <p:nvSpPr>
          <p:cNvPr id="27" name="矩形: 圓角 55">
            <a:extLst>
              <a:ext uri="{FF2B5EF4-FFF2-40B4-BE49-F238E27FC236}">
                <a16:creationId xmlns:a16="http://schemas.microsoft.com/office/drawing/2014/main" id="{DC79F73D-2196-4AB0-A84F-C59001198980}"/>
              </a:ext>
            </a:extLst>
          </p:cNvPr>
          <p:cNvSpPr/>
          <p:nvPr/>
        </p:nvSpPr>
        <p:spPr>
          <a:xfrm>
            <a:off x="6409523" y="2794062"/>
            <a:ext cx="1546276" cy="40301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5">
                  <a:lumMod val="50000"/>
                </a:schemeClr>
              </a:gs>
              <a:gs pos="0">
                <a:srgbClr val="1D424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-US" altLang="zh-TW" b="1">
                <a:solidFill>
                  <a:schemeClr val="bg1"/>
                </a:solidFill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HDMI</a:t>
            </a:r>
          </a:p>
        </p:txBody>
      </p:sp>
      <p:sp>
        <p:nvSpPr>
          <p:cNvPr id="34" name="矩形: 圓角 55">
            <a:extLst>
              <a:ext uri="{FF2B5EF4-FFF2-40B4-BE49-F238E27FC236}">
                <a16:creationId xmlns:a16="http://schemas.microsoft.com/office/drawing/2014/main" id="{E9292A23-ACF2-46BD-A76F-A198D63C13A4}"/>
              </a:ext>
            </a:extLst>
          </p:cNvPr>
          <p:cNvSpPr/>
          <p:nvPr/>
        </p:nvSpPr>
        <p:spPr>
          <a:xfrm>
            <a:off x="2228617" y="2794062"/>
            <a:ext cx="1546276" cy="40301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5">
                  <a:lumMod val="50000"/>
                </a:schemeClr>
              </a:gs>
              <a:gs pos="0">
                <a:srgbClr val="1D424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-US" altLang="zh-TW" b="1">
                <a:solidFill>
                  <a:schemeClr val="bg1"/>
                </a:solidFill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USB</a:t>
            </a:r>
          </a:p>
        </p:txBody>
      </p:sp>
    </p:spTree>
    <p:extLst>
      <p:ext uri="{BB962C8B-B14F-4D97-AF65-F5344CB8AC3E}">
        <p14:creationId xmlns:p14="http://schemas.microsoft.com/office/powerpoint/2010/main" val="4301836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矩形 83">
            <a:extLst>
              <a:ext uri="{FF2B5EF4-FFF2-40B4-BE49-F238E27FC236}">
                <a16:creationId xmlns:a16="http://schemas.microsoft.com/office/drawing/2014/main" id="{4BBCEB1B-C5F6-4DD1-A162-2CC2D769528D}"/>
              </a:ext>
            </a:extLst>
          </p:cNvPr>
          <p:cNvSpPr/>
          <p:nvPr/>
        </p:nvSpPr>
        <p:spPr>
          <a:xfrm>
            <a:off x="4404868" y="4068210"/>
            <a:ext cx="2958340" cy="1978904"/>
          </a:xfrm>
          <a:prstGeom prst="rect">
            <a:avLst/>
          </a:prstGeom>
          <a:gradFill>
            <a:gsLst>
              <a:gs pos="27000">
                <a:schemeClr val="bg1"/>
              </a:gs>
              <a:gs pos="100000">
                <a:srgbClr val="F3F3F3"/>
              </a:gs>
            </a:gsLst>
            <a:lin ang="5400000" scaled="1"/>
          </a:gradFill>
          <a:ln>
            <a:noFill/>
          </a:ln>
          <a:effectLst>
            <a:outerShdw blurRad="342900" dist="38100" dir="36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pic>
        <p:nvPicPr>
          <p:cNvPr id="85" name="圖片 84" descr="一張含有 文字, 電子用品, 顯示, 螢幕擷取畫面 的圖片&#10;&#10;自動產生的描述">
            <a:extLst>
              <a:ext uri="{FF2B5EF4-FFF2-40B4-BE49-F238E27FC236}">
                <a16:creationId xmlns:a16="http://schemas.microsoft.com/office/drawing/2014/main" id="{C4B506D2-DB43-48C1-91F6-4EF047F96B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4867" y="3925818"/>
            <a:ext cx="3059653" cy="688226"/>
          </a:xfrm>
          <a:prstGeom prst="rect">
            <a:avLst/>
          </a:prstGeom>
        </p:spPr>
      </p:pic>
      <p:sp>
        <p:nvSpPr>
          <p:cNvPr id="86" name="矩形 85">
            <a:extLst>
              <a:ext uri="{FF2B5EF4-FFF2-40B4-BE49-F238E27FC236}">
                <a16:creationId xmlns:a16="http://schemas.microsoft.com/office/drawing/2014/main" id="{4BAD53CA-0843-4E18-A42F-882213BC5250}"/>
              </a:ext>
            </a:extLst>
          </p:cNvPr>
          <p:cNvSpPr/>
          <p:nvPr/>
        </p:nvSpPr>
        <p:spPr>
          <a:xfrm>
            <a:off x="8014816" y="4068210"/>
            <a:ext cx="2958340" cy="1978904"/>
          </a:xfrm>
          <a:prstGeom prst="rect">
            <a:avLst/>
          </a:prstGeom>
          <a:gradFill>
            <a:gsLst>
              <a:gs pos="27000">
                <a:schemeClr val="bg1"/>
              </a:gs>
              <a:gs pos="100000">
                <a:srgbClr val="F3F3F3"/>
              </a:gs>
            </a:gsLst>
            <a:lin ang="5400000" scaled="1"/>
          </a:gradFill>
          <a:ln>
            <a:noFill/>
          </a:ln>
          <a:effectLst>
            <a:outerShdw blurRad="342900" dist="38100" dir="36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pic>
        <p:nvPicPr>
          <p:cNvPr id="87" name="圖片 86" descr="一張含有 文字, 電子用品, 顯示, 螢幕擷取畫面 的圖片&#10;&#10;自動產生的描述">
            <a:extLst>
              <a:ext uri="{FF2B5EF4-FFF2-40B4-BE49-F238E27FC236}">
                <a16:creationId xmlns:a16="http://schemas.microsoft.com/office/drawing/2014/main" id="{B912D3BB-4B01-4941-8B89-D7F2727D66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4815" y="3925818"/>
            <a:ext cx="3059653" cy="688226"/>
          </a:xfrm>
          <a:prstGeom prst="rect">
            <a:avLst/>
          </a:prstGeom>
        </p:spPr>
      </p:pic>
      <p:sp>
        <p:nvSpPr>
          <p:cNvPr id="80" name="矩形 79">
            <a:extLst>
              <a:ext uri="{FF2B5EF4-FFF2-40B4-BE49-F238E27FC236}">
                <a16:creationId xmlns:a16="http://schemas.microsoft.com/office/drawing/2014/main" id="{A49E662C-BA27-44A3-ABE6-965BAD5A30C5}"/>
              </a:ext>
            </a:extLst>
          </p:cNvPr>
          <p:cNvSpPr/>
          <p:nvPr/>
        </p:nvSpPr>
        <p:spPr>
          <a:xfrm>
            <a:off x="4407229" y="2239964"/>
            <a:ext cx="2958340" cy="1363045"/>
          </a:xfrm>
          <a:prstGeom prst="rect">
            <a:avLst/>
          </a:prstGeom>
          <a:gradFill>
            <a:gsLst>
              <a:gs pos="27000">
                <a:schemeClr val="bg1"/>
              </a:gs>
              <a:gs pos="100000">
                <a:srgbClr val="F3F3F3"/>
              </a:gs>
            </a:gsLst>
            <a:lin ang="5400000" scaled="1"/>
          </a:gradFill>
          <a:ln>
            <a:noFill/>
          </a:ln>
          <a:effectLst>
            <a:outerShdw blurRad="342900" dist="38100" dir="36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pic>
        <p:nvPicPr>
          <p:cNvPr id="81" name="圖片 80" descr="一張含有 文字, 電子用品, 顯示, 螢幕擷取畫面 的圖片&#10;&#10;自動產生的描述">
            <a:extLst>
              <a:ext uri="{FF2B5EF4-FFF2-40B4-BE49-F238E27FC236}">
                <a16:creationId xmlns:a16="http://schemas.microsoft.com/office/drawing/2014/main" id="{AA3293C8-64DF-4BB7-A056-1DE3315E05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7228" y="2097572"/>
            <a:ext cx="3059653" cy="688226"/>
          </a:xfrm>
          <a:prstGeom prst="rect">
            <a:avLst/>
          </a:prstGeom>
        </p:spPr>
      </p:pic>
      <p:sp>
        <p:nvSpPr>
          <p:cNvPr id="82" name="矩形 81">
            <a:extLst>
              <a:ext uri="{FF2B5EF4-FFF2-40B4-BE49-F238E27FC236}">
                <a16:creationId xmlns:a16="http://schemas.microsoft.com/office/drawing/2014/main" id="{A1EB0153-7DFE-4D07-8F34-05300573CD8A}"/>
              </a:ext>
            </a:extLst>
          </p:cNvPr>
          <p:cNvSpPr/>
          <p:nvPr/>
        </p:nvSpPr>
        <p:spPr>
          <a:xfrm>
            <a:off x="8018518" y="2239964"/>
            <a:ext cx="2958340" cy="1363045"/>
          </a:xfrm>
          <a:prstGeom prst="rect">
            <a:avLst/>
          </a:prstGeom>
          <a:gradFill>
            <a:gsLst>
              <a:gs pos="27000">
                <a:schemeClr val="bg1"/>
              </a:gs>
              <a:gs pos="100000">
                <a:srgbClr val="F3F3F3"/>
              </a:gs>
            </a:gsLst>
            <a:lin ang="5400000" scaled="1"/>
          </a:gradFill>
          <a:ln>
            <a:noFill/>
          </a:ln>
          <a:effectLst>
            <a:outerShdw blurRad="342900" dist="38100" dir="36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pic>
        <p:nvPicPr>
          <p:cNvPr id="83" name="圖片 82" descr="一張含有 文字, 電子用品, 顯示, 螢幕擷取畫面 的圖片&#10;&#10;自動產生的描述">
            <a:extLst>
              <a:ext uri="{FF2B5EF4-FFF2-40B4-BE49-F238E27FC236}">
                <a16:creationId xmlns:a16="http://schemas.microsoft.com/office/drawing/2014/main" id="{E65906C4-749B-4401-B13E-CE7ABB3991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8517" y="2097572"/>
            <a:ext cx="3059653" cy="688226"/>
          </a:xfrm>
          <a:prstGeom prst="rect">
            <a:avLst/>
          </a:prstGeom>
        </p:spPr>
      </p:pic>
      <p:sp>
        <p:nvSpPr>
          <p:cNvPr id="52" name="矩形 51">
            <a:extLst>
              <a:ext uri="{FF2B5EF4-FFF2-40B4-BE49-F238E27FC236}">
                <a16:creationId xmlns:a16="http://schemas.microsoft.com/office/drawing/2014/main" id="{D3412553-A17B-49FE-B824-46DC7B7C6E4C}"/>
              </a:ext>
            </a:extLst>
          </p:cNvPr>
          <p:cNvSpPr/>
          <p:nvPr/>
        </p:nvSpPr>
        <p:spPr>
          <a:xfrm>
            <a:off x="791137" y="4068210"/>
            <a:ext cx="2958340" cy="1978904"/>
          </a:xfrm>
          <a:prstGeom prst="rect">
            <a:avLst/>
          </a:prstGeom>
          <a:gradFill>
            <a:gsLst>
              <a:gs pos="27000">
                <a:schemeClr val="bg1"/>
              </a:gs>
              <a:gs pos="100000">
                <a:srgbClr val="F3F3F3"/>
              </a:gs>
            </a:gsLst>
            <a:lin ang="5400000" scaled="1"/>
          </a:gradFill>
          <a:ln>
            <a:noFill/>
          </a:ln>
          <a:effectLst>
            <a:outerShdw blurRad="342900" dist="38100" dir="36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pic>
        <p:nvPicPr>
          <p:cNvPr id="79" name="圖片 78" descr="一張含有 文字, 電子用品, 顯示, 螢幕擷取畫面 的圖片&#10;&#10;自動產生的描述">
            <a:extLst>
              <a:ext uri="{FF2B5EF4-FFF2-40B4-BE49-F238E27FC236}">
                <a16:creationId xmlns:a16="http://schemas.microsoft.com/office/drawing/2014/main" id="{2F94D24C-1A3E-4C6C-8406-506ED14657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136" y="3925818"/>
            <a:ext cx="3059653" cy="688226"/>
          </a:xfrm>
          <a:prstGeom prst="rect">
            <a:avLst/>
          </a:prstGeom>
        </p:spPr>
      </p:pic>
      <p:sp>
        <p:nvSpPr>
          <p:cNvPr id="60" name="矩形 59">
            <a:extLst>
              <a:ext uri="{FF2B5EF4-FFF2-40B4-BE49-F238E27FC236}">
                <a16:creationId xmlns:a16="http://schemas.microsoft.com/office/drawing/2014/main" id="{B06132F5-2FDB-4BF7-A1AC-1CCC806AACBA}"/>
              </a:ext>
            </a:extLst>
          </p:cNvPr>
          <p:cNvSpPr/>
          <p:nvPr/>
        </p:nvSpPr>
        <p:spPr>
          <a:xfrm>
            <a:off x="791137" y="2239964"/>
            <a:ext cx="2958340" cy="1363045"/>
          </a:xfrm>
          <a:prstGeom prst="rect">
            <a:avLst/>
          </a:prstGeom>
          <a:gradFill>
            <a:gsLst>
              <a:gs pos="27000">
                <a:schemeClr val="bg1"/>
              </a:gs>
              <a:gs pos="100000">
                <a:srgbClr val="F3F3F3"/>
              </a:gs>
            </a:gsLst>
            <a:lin ang="5400000" scaled="1"/>
          </a:gradFill>
          <a:ln>
            <a:noFill/>
          </a:ln>
          <a:effectLst>
            <a:outerShdw blurRad="342900" dist="38100" dir="36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pic>
        <p:nvPicPr>
          <p:cNvPr id="5" name="圖片 4" descr="一張含有 文字, 電子用品, 顯示, 螢幕擷取畫面 的圖片&#10;&#10;自動產生的描述">
            <a:extLst>
              <a:ext uri="{FF2B5EF4-FFF2-40B4-BE49-F238E27FC236}">
                <a16:creationId xmlns:a16="http://schemas.microsoft.com/office/drawing/2014/main" id="{7A8903F1-F611-466A-8C08-F35AC0A7C9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136" y="2097572"/>
            <a:ext cx="3059653" cy="68822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4F0B8E3-30BC-4126-BB3D-71B97D705D68}"/>
              </a:ext>
            </a:extLst>
          </p:cNvPr>
          <p:cNvSpPr txBox="1">
            <a:spLocks/>
          </p:cNvSpPr>
          <p:nvPr/>
        </p:nvSpPr>
        <p:spPr>
          <a:xfrm>
            <a:off x="245660" y="1"/>
            <a:ext cx="11727976" cy="846161"/>
          </a:xfrm>
          <a:prstGeom prst="rect">
            <a:avLst/>
          </a:prstGeom>
        </p:spPr>
        <p:txBody>
          <a:bodyPr/>
          <a:lstStyle/>
          <a:p>
            <a:pPr lvl="0"/>
            <a:endParaRPr lang="en-US" sz="4267" b="1" kern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46E12F-098C-1B44-A15C-115F7B9AD9F1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/>
          </a:bodyPr>
          <a:lstStyle/>
          <a:p>
            <a:pPr algn="ctr"/>
            <a:r>
              <a:rPr lang="zh-TW" altLang="en-US">
                <a:sym typeface="+mn-lt"/>
              </a:rPr>
              <a:t>多樣化的</a:t>
            </a:r>
            <a:r>
              <a:rPr lang="en-US" altLang="zh-TW">
                <a:sym typeface="+mn-lt"/>
              </a:rPr>
              <a:t> </a:t>
            </a:r>
            <a:r>
              <a:rPr lang="en-US" altLang="zh-TW" err="1">
                <a:sym typeface="+mn-lt"/>
              </a:rPr>
              <a:t>HybridDesk</a:t>
            </a:r>
            <a:r>
              <a:rPr lang="zh-TW" altLang="en-US">
                <a:sym typeface="+mn-lt"/>
              </a:rPr>
              <a:t> </a:t>
            </a:r>
            <a:r>
              <a:rPr lang="en-US" altLang="zh-TW">
                <a:sym typeface="+mn-lt"/>
              </a:rPr>
              <a:t>Station </a:t>
            </a:r>
            <a:r>
              <a:rPr lang="zh-TW" altLang="en-US">
                <a:sym typeface="+mn-lt"/>
              </a:rPr>
              <a:t>應用程式</a:t>
            </a:r>
            <a:endParaRPr lang="en-US">
              <a:sym typeface="+mn-lt"/>
            </a:endParaRPr>
          </a:p>
        </p:txBody>
      </p:sp>
      <p:sp>
        <p:nvSpPr>
          <p:cNvPr id="62" name="TextBox 6">
            <a:extLst>
              <a:ext uri="{FF2B5EF4-FFF2-40B4-BE49-F238E27FC236}">
                <a16:creationId xmlns:a16="http://schemas.microsoft.com/office/drawing/2014/main" id="{37CEF86A-1259-446B-8045-3CED5A4CAEAB}"/>
              </a:ext>
            </a:extLst>
          </p:cNvPr>
          <p:cNvSpPr txBox="1"/>
          <p:nvPr/>
        </p:nvSpPr>
        <p:spPr>
          <a:xfrm>
            <a:off x="1188983" y="2133472"/>
            <a:ext cx="2286923" cy="4205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zh-TW" altLang="en-US" sz="2133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+mn-ea"/>
                <a:sym typeface="+mn-lt"/>
              </a:rPr>
              <a:t>系統管理</a:t>
            </a:r>
          </a:p>
        </p:txBody>
      </p:sp>
      <p:sp>
        <p:nvSpPr>
          <p:cNvPr id="64" name="TextBox 6">
            <a:extLst>
              <a:ext uri="{FF2B5EF4-FFF2-40B4-BE49-F238E27FC236}">
                <a16:creationId xmlns:a16="http://schemas.microsoft.com/office/drawing/2014/main" id="{F14C217C-F2AB-423C-87FC-B9CEA1E01747}"/>
              </a:ext>
            </a:extLst>
          </p:cNvPr>
          <p:cNvSpPr txBox="1"/>
          <p:nvPr/>
        </p:nvSpPr>
        <p:spPr>
          <a:xfrm>
            <a:off x="4401084" y="3982371"/>
            <a:ext cx="2962124" cy="4205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zh-TW" altLang="en-US" sz="2133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+mn-ea"/>
                <a:sym typeface="+mn-lt"/>
              </a:rPr>
              <a:t>多媒體管理</a:t>
            </a:r>
          </a:p>
        </p:txBody>
      </p:sp>
      <p:sp>
        <p:nvSpPr>
          <p:cNvPr id="66" name="TextBox 6">
            <a:extLst>
              <a:ext uri="{FF2B5EF4-FFF2-40B4-BE49-F238E27FC236}">
                <a16:creationId xmlns:a16="http://schemas.microsoft.com/office/drawing/2014/main" id="{9870B968-73A8-4D6C-A030-A2AB977C2972}"/>
              </a:ext>
            </a:extLst>
          </p:cNvPr>
          <p:cNvSpPr txBox="1"/>
          <p:nvPr/>
        </p:nvSpPr>
        <p:spPr>
          <a:xfrm>
            <a:off x="1176150" y="3982371"/>
            <a:ext cx="2286923" cy="4205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zh-TW" altLang="en-US" sz="2133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+mn-ea"/>
                <a:sym typeface="+mn-lt"/>
              </a:rPr>
              <a:t>多媒體</a:t>
            </a:r>
          </a:p>
        </p:txBody>
      </p:sp>
      <p:sp>
        <p:nvSpPr>
          <p:cNvPr id="68" name="TextBox 6">
            <a:extLst>
              <a:ext uri="{FF2B5EF4-FFF2-40B4-BE49-F238E27FC236}">
                <a16:creationId xmlns:a16="http://schemas.microsoft.com/office/drawing/2014/main" id="{F11FF482-855F-48C6-B776-58D440032240}"/>
              </a:ext>
            </a:extLst>
          </p:cNvPr>
          <p:cNvSpPr txBox="1"/>
          <p:nvPr/>
        </p:nvSpPr>
        <p:spPr>
          <a:xfrm>
            <a:off x="4753971" y="2133472"/>
            <a:ext cx="2396826" cy="4205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algn="ctr" fontAlgn="base">
              <a:defRPr sz="2133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+mn-ea"/>
              </a:defRPr>
            </a:lvl1pPr>
          </a:lstStyle>
          <a:p>
            <a:r>
              <a:rPr lang="zh-TW" altLang="en-US">
                <a:sym typeface="+mn-lt"/>
              </a:rPr>
              <a:t>監視</a:t>
            </a:r>
          </a:p>
        </p:txBody>
      </p:sp>
      <p:sp>
        <p:nvSpPr>
          <p:cNvPr id="70" name="TextBox 6">
            <a:extLst>
              <a:ext uri="{FF2B5EF4-FFF2-40B4-BE49-F238E27FC236}">
                <a16:creationId xmlns:a16="http://schemas.microsoft.com/office/drawing/2014/main" id="{5CB2E845-4615-40A4-9336-9F746917F376}"/>
              </a:ext>
            </a:extLst>
          </p:cNvPr>
          <p:cNvSpPr txBox="1"/>
          <p:nvPr/>
        </p:nvSpPr>
        <p:spPr>
          <a:xfrm>
            <a:off x="8311384" y="3982371"/>
            <a:ext cx="2396574" cy="4205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zh-TW" altLang="en-US" sz="2133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+mn-ea"/>
                <a:sym typeface="+mn-lt"/>
              </a:rPr>
              <a:t>工具</a:t>
            </a:r>
          </a:p>
        </p:txBody>
      </p:sp>
      <p:sp>
        <p:nvSpPr>
          <p:cNvPr id="72" name="TextBox 6">
            <a:extLst>
              <a:ext uri="{FF2B5EF4-FFF2-40B4-BE49-F238E27FC236}">
                <a16:creationId xmlns:a16="http://schemas.microsoft.com/office/drawing/2014/main" id="{859B071A-52F3-4B56-8968-C48CEF5F2470}"/>
              </a:ext>
            </a:extLst>
          </p:cNvPr>
          <p:cNvSpPr txBox="1"/>
          <p:nvPr/>
        </p:nvSpPr>
        <p:spPr>
          <a:xfrm>
            <a:off x="8338105" y="2133472"/>
            <a:ext cx="2369854" cy="4205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zh-TW" altLang="en-US" sz="2133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+mn-ea"/>
                <a:sym typeface="+mn-lt"/>
              </a:rPr>
              <a:t>社交</a:t>
            </a:r>
          </a:p>
        </p:txBody>
      </p:sp>
      <p:sp>
        <p:nvSpPr>
          <p:cNvPr id="73" name="TextBox 6">
            <a:extLst>
              <a:ext uri="{FF2B5EF4-FFF2-40B4-BE49-F238E27FC236}">
                <a16:creationId xmlns:a16="http://schemas.microsoft.com/office/drawing/2014/main" id="{0D077611-4FE5-4152-8AFD-1E38DF219A5D}"/>
              </a:ext>
            </a:extLst>
          </p:cNvPr>
          <p:cNvSpPr txBox="1"/>
          <p:nvPr/>
        </p:nvSpPr>
        <p:spPr>
          <a:xfrm>
            <a:off x="891212" y="2669674"/>
            <a:ext cx="2691191" cy="7487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39178" indent="-239178" fontAlgn="base">
              <a:buClr>
                <a:srgbClr val="06768C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2133" b="1">
                <a:cs typeface="+mn-ea"/>
                <a:sym typeface="+mn-lt"/>
              </a:rPr>
              <a:t>QTS</a:t>
            </a:r>
          </a:p>
          <a:p>
            <a:pPr marL="239178" indent="-239178" fontAlgn="base">
              <a:buClr>
                <a:srgbClr val="06768C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2133" b="1" err="1">
                <a:cs typeface="+mn-ea"/>
                <a:sym typeface="+mn-lt"/>
              </a:rPr>
              <a:t>FileStation</a:t>
            </a:r>
            <a:r>
              <a:rPr lang="en-US" altLang="zh-TW" sz="2133" b="1">
                <a:cs typeface="+mn-ea"/>
                <a:sym typeface="+mn-lt"/>
              </a:rPr>
              <a:t> HD</a:t>
            </a:r>
            <a:endParaRPr lang="zh-TW" altLang="en-US" sz="2133" b="1">
              <a:cs typeface="+mn-ea"/>
              <a:sym typeface="+mn-lt"/>
            </a:endParaRPr>
          </a:p>
        </p:txBody>
      </p:sp>
      <p:sp>
        <p:nvSpPr>
          <p:cNvPr id="74" name="TextBox 6">
            <a:extLst>
              <a:ext uri="{FF2B5EF4-FFF2-40B4-BE49-F238E27FC236}">
                <a16:creationId xmlns:a16="http://schemas.microsoft.com/office/drawing/2014/main" id="{3385CA55-0D82-4608-9CE2-0E386AACF92C}"/>
              </a:ext>
            </a:extLst>
          </p:cNvPr>
          <p:cNvSpPr txBox="1"/>
          <p:nvPr/>
        </p:nvSpPr>
        <p:spPr>
          <a:xfrm>
            <a:off x="4578250" y="2832696"/>
            <a:ext cx="2784957" cy="4205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39178" indent="-239178" fontAlgn="base">
              <a:buClr>
                <a:srgbClr val="06768C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2133" b="1">
                <a:cs typeface="+mn-ea"/>
                <a:sym typeface="+mn-lt"/>
              </a:rPr>
              <a:t>QVR Smart Client</a:t>
            </a:r>
          </a:p>
        </p:txBody>
      </p:sp>
      <p:sp>
        <p:nvSpPr>
          <p:cNvPr id="75" name="TextBox 6">
            <a:extLst>
              <a:ext uri="{FF2B5EF4-FFF2-40B4-BE49-F238E27FC236}">
                <a16:creationId xmlns:a16="http://schemas.microsoft.com/office/drawing/2014/main" id="{E6958C8B-E6AA-4B21-8A06-5DD462CC29FA}"/>
              </a:ext>
            </a:extLst>
          </p:cNvPr>
          <p:cNvSpPr txBox="1"/>
          <p:nvPr/>
        </p:nvSpPr>
        <p:spPr>
          <a:xfrm>
            <a:off x="8189539" y="2669674"/>
            <a:ext cx="2160013" cy="7487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39178" indent="-239178" fontAlgn="base">
              <a:buClr>
                <a:srgbClr val="06768C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2133" b="1">
                <a:cs typeface="+mn-ea"/>
                <a:sym typeface="+mn-lt"/>
              </a:rPr>
              <a:t>Skype</a:t>
            </a:r>
          </a:p>
          <a:p>
            <a:pPr marL="239178" indent="-239178" fontAlgn="base">
              <a:buClr>
                <a:srgbClr val="06768C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2133" b="1">
                <a:cs typeface="+mn-ea"/>
                <a:sym typeface="+mn-lt"/>
              </a:rPr>
              <a:t>Facebook</a:t>
            </a:r>
          </a:p>
        </p:txBody>
      </p:sp>
      <p:sp>
        <p:nvSpPr>
          <p:cNvPr id="76" name="TextBox 6">
            <a:extLst>
              <a:ext uri="{FF2B5EF4-FFF2-40B4-BE49-F238E27FC236}">
                <a16:creationId xmlns:a16="http://schemas.microsoft.com/office/drawing/2014/main" id="{34995A18-CC7D-4FAD-9194-A7FC5666EDEA}"/>
              </a:ext>
            </a:extLst>
          </p:cNvPr>
          <p:cNvSpPr txBox="1"/>
          <p:nvPr/>
        </p:nvSpPr>
        <p:spPr>
          <a:xfrm>
            <a:off x="890636" y="4474131"/>
            <a:ext cx="2653233" cy="14052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39178" indent="-239178" fontAlgn="base">
              <a:buClr>
                <a:srgbClr val="06768C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2133" b="1">
                <a:cs typeface="+mn-ea"/>
                <a:sym typeface="+mn-lt"/>
              </a:rPr>
              <a:t>HD Player</a:t>
            </a:r>
          </a:p>
          <a:p>
            <a:pPr marL="239178" indent="-239178" fontAlgn="base">
              <a:buClr>
                <a:srgbClr val="06768C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2133" b="1">
                <a:cs typeface="+mn-ea"/>
                <a:sym typeface="+mn-lt"/>
              </a:rPr>
              <a:t>Clementine</a:t>
            </a:r>
          </a:p>
          <a:p>
            <a:pPr marL="239178" indent="-239178" fontAlgn="base">
              <a:buClr>
                <a:srgbClr val="06768C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2133" b="1">
                <a:cs typeface="+mn-ea"/>
                <a:sym typeface="+mn-lt"/>
              </a:rPr>
              <a:t>Spotify</a:t>
            </a:r>
          </a:p>
          <a:p>
            <a:pPr marL="239178" indent="-239178" fontAlgn="base">
              <a:buClr>
                <a:srgbClr val="06768C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2133" b="1">
                <a:cs typeface="+mn-ea"/>
                <a:sym typeface="+mn-lt"/>
              </a:rPr>
              <a:t>TuneIn Radio</a:t>
            </a:r>
          </a:p>
        </p:txBody>
      </p:sp>
      <p:sp>
        <p:nvSpPr>
          <p:cNvPr id="77" name="TextBox 6">
            <a:extLst>
              <a:ext uri="{FF2B5EF4-FFF2-40B4-BE49-F238E27FC236}">
                <a16:creationId xmlns:a16="http://schemas.microsoft.com/office/drawing/2014/main" id="{EA5E6188-F0C1-4E27-A360-AA21092C6676}"/>
              </a:ext>
            </a:extLst>
          </p:cNvPr>
          <p:cNvSpPr txBox="1"/>
          <p:nvPr/>
        </p:nvSpPr>
        <p:spPr>
          <a:xfrm>
            <a:off x="4578250" y="4529051"/>
            <a:ext cx="2881227" cy="10770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39178" indent="-239178" fontAlgn="base">
              <a:buClr>
                <a:srgbClr val="06768C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2133" b="1" err="1">
                <a:cs typeface="+mn-ea"/>
                <a:sym typeface="+mn-lt"/>
              </a:rPr>
              <a:t>PhotoStation</a:t>
            </a:r>
            <a:r>
              <a:rPr lang="en-US" altLang="zh-TW" sz="2133" b="1">
                <a:cs typeface="+mn-ea"/>
                <a:sym typeface="+mn-lt"/>
              </a:rPr>
              <a:t> HD</a:t>
            </a:r>
          </a:p>
          <a:p>
            <a:pPr marL="239178" indent="-239178" fontAlgn="base">
              <a:buClr>
                <a:srgbClr val="06768C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2133" b="1" err="1">
                <a:cs typeface="+mn-ea"/>
                <a:sym typeface="+mn-lt"/>
              </a:rPr>
              <a:t>VideoStation</a:t>
            </a:r>
            <a:r>
              <a:rPr lang="en-US" altLang="zh-TW" sz="2133" b="1">
                <a:cs typeface="+mn-ea"/>
                <a:sym typeface="+mn-lt"/>
              </a:rPr>
              <a:t> HD</a:t>
            </a:r>
          </a:p>
          <a:p>
            <a:pPr marL="239178" indent="-239178" fontAlgn="base">
              <a:buClr>
                <a:srgbClr val="06768C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2133" b="1" err="1">
                <a:cs typeface="+mn-ea"/>
                <a:sym typeface="+mn-lt"/>
              </a:rPr>
              <a:t>MusicStation</a:t>
            </a:r>
            <a:r>
              <a:rPr lang="en-US" altLang="zh-TW" sz="2133" b="1">
                <a:cs typeface="+mn-ea"/>
                <a:sym typeface="+mn-lt"/>
              </a:rPr>
              <a:t> HD</a:t>
            </a:r>
          </a:p>
        </p:txBody>
      </p:sp>
      <p:sp>
        <p:nvSpPr>
          <p:cNvPr id="78" name="TextBox 6">
            <a:extLst>
              <a:ext uri="{FF2B5EF4-FFF2-40B4-BE49-F238E27FC236}">
                <a16:creationId xmlns:a16="http://schemas.microsoft.com/office/drawing/2014/main" id="{260F1BB3-D91E-42F7-A640-DCD5302B4CAB}"/>
              </a:ext>
            </a:extLst>
          </p:cNvPr>
          <p:cNvSpPr txBox="1"/>
          <p:nvPr/>
        </p:nvSpPr>
        <p:spPr>
          <a:xfrm>
            <a:off x="8189540" y="4529051"/>
            <a:ext cx="2396574" cy="10770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39178" indent="-239178" fontAlgn="base">
              <a:buClr>
                <a:srgbClr val="06768C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2133" b="1">
                <a:cs typeface="+mn-ea"/>
                <a:sym typeface="+mn-lt"/>
              </a:rPr>
              <a:t>Chrome</a:t>
            </a:r>
          </a:p>
          <a:p>
            <a:pPr marL="239178" indent="-239178" fontAlgn="base">
              <a:buClr>
                <a:srgbClr val="06768C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2133" b="1">
                <a:cs typeface="+mn-ea"/>
                <a:sym typeface="+mn-lt"/>
              </a:rPr>
              <a:t>Firefox</a:t>
            </a:r>
          </a:p>
          <a:p>
            <a:pPr marL="239178" indent="-239178" fontAlgn="base">
              <a:buClr>
                <a:srgbClr val="06768C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2133" b="1">
                <a:cs typeface="+mn-ea"/>
                <a:sym typeface="+mn-lt"/>
              </a:rPr>
              <a:t>LibreOffice</a:t>
            </a:r>
          </a:p>
        </p:txBody>
      </p:sp>
    </p:spTree>
    <p:extLst>
      <p:ext uri="{BB962C8B-B14F-4D97-AF65-F5344CB8AC3E}">
        <p14:creationId xmlns:p14="http://schemas.microsoft.com/office/powerpoint/2010/main" val="5229936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4">
            <a:extLst>
              <a:ext uri="{FF2B5EF4-FFF2-40B4-BE49-F238E27FC236}">
                <a16:creationId xmlns:a16="http://schemas.microsoft.com/office/drawing/2014/main" id="{BACCBAB1-82ED-4BA7-BE24-108B307B37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9686" y="1009308"/>
            <a:ext cx="6574393" cy="5358000"/>
          </a:xfrm>
          <a:prstGeom prst="rect">
            <a:avLst/>
          </a:prstGeom>
          <a:noFill/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E7F8431-7852-4932-9126-7CD873C2CDE0}"/>
              </a:ext>
            </a:extLst>
          </p:cNvPr>
          <p:cNvSpPr>
            <a:spLocks noGrp="1"/>
          </p:cNvSpPr>
          <p:nvPr/>
        </p:nvSpPr>
        <p:spPr>
          <a:xfrm>
            <a:off x="245660" y="1"/>
            <a:ext cx="11727976" cy="846161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200" b="1" i="0" u="none" strike="noStrike" cap="none">
                <a:solidFill>
                  <a:schemeClr val="bg1"/>
                </a:solidFill>
                <a:latin typeface="+mj-lt"/>
                <a:ea typeface="微軟正黑體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 sz="3733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45FC5F-3450-3D4F-99E3-AE2DCDDE9298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Autofit/>
          </a:bodyPr>
          <a:lstStyle/>
          <a:p>
            <a:pPr algn="ctr"/>
            <a:r>
              <a:rPr lang="zh-TW" altLang="en-US">
                <a:sym typeface="+mn-lt"/>
              </a:rPr>
              <a:t>Linux Station 讓 NAS 變身 Ubuntu </a:t>
            </a:r>
            <a:r>
              <a:rPr lang="en-US" altLang="zh-TW">
                <a:sym typeface="+mn-lt"/>
              </a:rPr>
              <a:t>PC</a:t>
            </a:r>
            <a:endParaRPr lang="en-US">
              <a:sym typeface="+mn-lt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4B588167-2E74-4315-B160-87E2EEEAE4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4560" y="4376058"/>
            <a:ext cx="4185344" cy="989624"/>
          </a:xfrm>
          <a:prstGeom prst="rect">
            <a:avLst/>
          </a:prstGeom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186E06E0-E8DE-4B8C-A3D5-E362C4E23554}"/>
              </a:ext>
            </a:extLst>
          </p:cNvPr>
          <p:cNvSpPr txBox="1"/>
          <p:nvPr/>
        </p:nvSpPr>
        <p:spPr>
          <a:xfrm>
            <a:off x="5853978" y="2144220"/>
            <a:ext cx="57739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>
                <a:cs typeface="+mn-ea"/>
                <a:sym typeface="+mn-lt"/>
              </a:rPr>
              <a:t>透過 </a:t>
            </a:r>
            <a:r>
              <a:rPr lang="en-US" altLang="zh-TW" sz="2400" b="1">
                <a:cs typeface="+mn-ea"/>
                <a:sym typeface="+mn-lt"/>
              </a:rPr>
              <a:t>HDMI </a:t>
            </a:r>
            <a:r>
              <a:rPr lang="zh-TW" altLang="en-US" sz="2400" b="1">
                <a:cs typeface="+mn-ea"/>
                <a:sym typeface="+mn-lt"/>
              </a:rPr>
              <a:t>連接 </a:t>
            </a:r>
            <a:r>
              <a:rPr lang="en-US" altLang="zh-TW" sz="2400" b="1">
                <a:cs typeface="+mn-ea"/>
                <a:sym typeface="+mn-lt"/>
              </a:rPr>
              <a:t>NAS </a:t>
            </a:r>
            <a:r>
              <a:rPr lang="zh-TW" altLang="en-US" sz="2400" b="1">
                <a:cs typeface="+mn-ea"/>
                <a:sym typeface="+mn-lt"/>
              </a:rPr>
              <a:t>與螢幕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27F10D10-62AB-41B2-B72B-9FCDF2A908C6}"/>
              </a:ext>
            </a:extLst>
          </p:cNvPr>
          <p:cNvSpPr txBox="1"/>
          <p:nvPr/>
        </p:nvSpPr>
        <p:spPr>
          <a:xfrm>
            <a:off x="7132707" y="5301846"/>
            <a:ext cx="43952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609585"/>
            <a:r>
              <a:rPr lang="zh-TW" altLang="en-US" sz="2400" b="1">
                <a:cs typeface="+mn-ea"/>
                <a:sym typeface="+mn-lt"/>
              </a:rPr>
              <a:t>再將滑鼠和鍵盤接到 </a:t>
            </a:r>
            <a:r>
              <a:rPr lang="en-US" altLang="zh-TW" sz="2400" b="1">
                <a:cs typeface="+mn-ea"/>
                <a:sym typeface="+mn-lt"/>
              </a:rPr>
              <a:t>NAS</a:t>
            </a:r>
            <a:r>
              <a:rPr lang="zh-TW" altLang="en-US" sz="2400" b="1">
                <a:cs typeface="+mn-ea"/>
                <a:sym typeface="+mn-lt"/>
              </a:rPr>
              <a:t>，</a:t>
            </a:r>
            <a:r>
              <a:rPr lang="en-US" altLang="zh-TW" sz="2400" b="1">
                <a:cs typeface="+mn-ea"/>
                <a:sym typeface="+mn-lt"/>
              </a:rPr>
              <a:t>NAS </a:t>
            </a:r>
            <a:r>
              <a:rPr lang="zh-TW" altLang="en-US" sz="2400" b="1">
                <a:cs typeface="+mn-ea"/>
                <a:sym typeface="+mn-lt"/>
              </a:rPr>
              <a:t>即成為 </a:t>
            </a:r>
            <a:r>
              <a:rPr lang="en-US" altLang="zh-TW" sz="2400" b="1">
                <a:cs typeface="+mn-ea"/>
                <a:sym typeface="+mn-lt"/>
              </a:rPr>
              <a:t>Ubuntu</a:t>
            </a:r>
            <a:r>
              <a:rPr lang="zh-TW" altLang="en-US" sz="2400" b="1">
                <a:cs typeface="+mn-ea"/>
                <a:sym typeface="+mn-lt"/>
              </a:rPr>
              <a:t> 個人電腦</a:t>
            </a:r>
            <a:r>
              <a:rPr lang="en-US" altLang="zh-TW" sz="2400" b="1">
                <a:cs typeface="+mn-ea"/>
                <a:sym typeface="+mn-lt"/>
              </a:rPr>
              <a:t>!</a:t>
            </a:r>
          </a:p>
        </p:txBody>
      </p:sp>
      <p:pic>
        <p:nvPicPr>
          <p:cNvPr id="19" name="圖片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12306" y="4216259"/>
            <a:ext cx="4486040" cy="989624"/>
          </a:xfrm>
          <a:prstGeom prst="rect">
            <a:avLst/>
          </a:prstGeom>
        </p:spPr>
      </p:pic>
      <p:sp>
        <p:nvSpPr>
          <p:cNvPr id="15" name="矩形: 圓角 8">
            <a:extLst>
              <a:ext uri="{FF2B5EF4-FFF2-40B4-BE49-F238E27FC236}">
                <a16:creationId xmlns:a16="http://schemas.microsoft.com/office/drawing/2014/main" id="{35380D3C-2D06-45FB-899E-00680FD05A54}"/>
              </a:ext>
            </a:extLst>
          </p:cNvPr>
          <p:cNvSpPr/>
          <p:nvPr/>
        </p:nvSpPr>
        <p:spPr>
          <a:xfrm>
            <a:off x="8688400" y="3806292"/>
            <a:ext cx="2993914" cy="1210100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D2DAC0E7-7848-46DA-AC21-CF2304575B46}"/>
              </a:ext>
            </a:extLst>
          </p:cNvPr>
          <p:cNvGrpSpPr/>
          <p:nvPr/>
        </p:nvGrpSpPr>
        <p:grpSpPr>
          <a:xfrm>
            <a:off x="8826273" y="3519056"/>
            <a:ext cx="2669540" cy="736288"/>
            <a:chOff x="375812" y="2033951"/>
            <a:chExt cx="3470898" cy="957310"/>
          </a:xfrm>
        </p:grpSpPr>
        <p:sp>
          <p:nvSpPr>
            <p:cNvPr id="17" name="等腰三角形 16">
              <a:extLst>
                <a:ext uri="{FF2B5EF4-FFF2-40B4-BE49-F238E27FC236}">
                  <a16:creationId xmlns:a16="http://schemas.microsoft.com/office/drawing/2014/main" id="{B668E764-6B13-40B3-9C81-34BC0B8628F7}"/>
                </a:ext>
              </a:extLst>
            </p:cNvPr>
            <p:cNvSpPr/>
            <p:nvPr/>
          </p:nvSpPr>
          <p:spPr>
            <a:xfrm rot="10800000">
              <a:off x="872625" y="2607102"/>
              <a:ext cx="384510" cy="384159"/>
            </a:xfrm>
            <a:prstGeom prst="triangle">
              <a:avLst/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</p:txBody>
        </p:sp>
        <p:sp>
          <p:nvSpPr>
            <p:cNvPr id="22" name="矩形: 圓角 55">
              <a:extLst>
                <a:ext uri="{FF2B5EF4-FFF2-40B4-BE49-F238E27FC236}">
                  <a16:creationId xmlns:a16="http://schemas.microsoft.com/office/drawing/2014/main" id="{CDC6E6E9-B43A-400C-B879-7BA0077B3EAD}"/>
                </a:ext>
              </a:extLst>
            </p:cNvPr>
            <p:cNvSpPr/>
            <p:nvPr/>
          </p:nvSpPr>
          <p:spPr>
            <a:xfrm>
              <a:off x="375812" y="2033951"/>
              <a:ext cx="3470898" cy="711030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5">
                    <a:lumMod val="50000"/>
                  </a:schemeClr>
                </a:gs>
                <a:gs pos="0">
                  <a:srgbClr val="1D424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ea"/>
                  <a:sym typeface="+mn-lt"/>
                </a:rPr>
                <a:t>提供多版本 </a:t>
              </a:r>
              <a:r>
                <a:rPr kumimoji="0" lang="en-US" altLang="zh-TW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ea"/>
                  <a:sym typeface="+mn-lt"/>
                </a:rPr>
                <a:t>Ubuntu </a:t>
              </a:r>
            </a:p>
          </p:txBody>
        </p:sp>
      </p:grpSp>
      <p:sp>
        <p:nvSpPr>
          <p:cNvPr id="34" name="TextBox 6">
            <a:extLst>
              <a:ext uri="{FF2B5EF4-FFF2-40B4-BE49-F238E27FC236}">
                <a16:creationId xmlns:a16="http://schemas.microsoft.com/office/drawing/2014/main" id="{09AF650D-A1CB-4080-9A94-96732AFC98FE}"/>
              </a:ext>
            </a:extLst>
          </p:cNvPr>
          <p:cNvSpPr txBox="1"/>
          <p:nvPr/>
        </p:nvSpPr>
        <p:spPr>
          <a:xfrm>
            <a:off x="9105393" y="4248830"/>
            <a:ext cx="2140210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39178" indent="-239178" fontAlgn="base">
              <a:buClr>
                <a:srgbClr val="06768C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b="1">
                <a:cs typeface="+mn-ea"/>
                <a:sym typeface="+mn-lt"/>
              </a:rPr>
              <a:t> Ubuntu 18.04</a:t>
            </a:r>
          </a:p>
          <a:p>
            <a:pPr marL="239178" indent="-239178" fontAlgn="base">
              <a:buClr>
                <a:srgbClr val="06768C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b="1">
                <a:cs typeface="+mn-ea"/>
                <a:sym typeface="+mn-lt"/>
              </a:rPr>
              <a:t> Ubuntu 20.04</a:t>
            </a:r>
          </a:p>
        </p:txBody>
      </p:sp>
      <p:sp>
        <p:nvSpPr>
          <p:cNvPr id="18" name="Shape 450">
            <a:extLst>
              <a:ext uri="{FF2B5EF4-FFF2-40B4-BE49-F238E27FC236}">
                <a16:creationId xmlns:a16="http://schemas.microsoft.com/office/drawing/2014/main" id="{0E34DB6C-F4C5-4542-94C4-D08E38621466}"/>
              </a:ext>
            </a:extLst>
          </p:cNvPr>
          <p:cNvSpPr/>
          <p:nvPr/>
        </p:nvSpPr>
        <p:spPr>
          <a:xfrm>
            <a:off x="5289079" y="2109876"/>
            <a:ext cx="532884" cy="534150"/>
          </a:xfrm>
          <a:prstGeom prst="ellipse">
            <a:avLst/>
          </a:prstGeom>
          <a:gradFill>
            <a:gsLst>
              <a:gs pos="100000">
                <a:schemeClr val="accent5">
                  <a:lumMod val="50000"/>
                </a:schemeClr>
              </a:gs>
              <a:gs pos="0">
                <a:srgbClr val="1D424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 fontAlgn="base"/>
            <a:r>
              <a:rPr lang="en-US" altLang="zh-TW" sz="3200" b="1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/>
                <a:ea typeface="微軟正黑體" panose="020B0604030504040204" pitchFamily="34" charset="-120"/>
                <a:cs typeface="+mn-ea"/>
                <a:sym typeface="Arial"/>
              </a:rPr>
              <a:t>1</a:t>
            </a:r>
            <a:endParaRPr sz="3200" b="1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/>
              <a:ea typeface="微軟正黑體" panose="020B0604030504040204" pitchFamily="34" charset="-120"/>
              <a:cs typeface="+mn-ea"/>
              <a:sym typeface="Arial"/>
            </a:endParaRPr>
          </a:p>
        </p:txBody>
      </p:sp>
      <p:sp>
        <p:nvSpPr>
          <p:cNvPr id="20" name="Shape 450">
            <a:extLst>
              <a:ext uri="{FF2B5EF4-FFF2-40B4-BE49-F238E27FC236}">
                <a16:creationId xmlns:a16="http://schemas.microsoft.com/office/drawing/2014/main" id="{38FA8DBF-A735-48CA-8814-D1CA437FDFC7}"/>
              </a:ext>
            </a:extLst>
          </p:cNvPr>
          <p:cNvSpPr/>
          <p:nvPr/>
        </p:nvSpPr>
        <p:spPr>
          <a:xfrm>
            <a:off x="6464759" y="5446506"/>
            <a:ext cx="532884" cy="534150"/>
          </a:xfrm>
          <a:prstGeom prst="ellipse">
            <a:avLst/>
          </a:prstGeom>
          <a:gradFill>
            <a:gsLst>
              <a:gs pos="100000">
                <a:schemeClr val="accent5">
                  <a:lumMod val="50000"/>
                </a:schemeClr>
              </a:gs>
              <a:gs pos="0">
                <a:srgbClr val="1D424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 fontAlgn="base"/>
            <a:r>
              <a:rPr lang="en-US" altLang="zh-TW" sz="3200" b="1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/>
                <a:ea typeface="微軟正黑體" panose="020B0604030504040204" pitchFamily="34" charset="-120"/>
                <a:cs typeface="+mn-ea"/>
                <a:sym typeface="Arial"/>
              </a:rPr>
              <a:t>2</a:t>
            </a:r>
            <a:endParaRPr sz="3200" b="1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/>
              <a:ea typeface="微軟正黑體" panose="020B0604030504040204" pitchFamily="34" charset="-120"/>
              <a:cs typeface="+mn-ea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73091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群組 9">
            <a:extLst>
              <a:ext uri="{FF2B5EF4-FFF2-40B4-BE49-F238E27FC236}">
                <a16:creationId xmlns:a16="http://schemas.microsoft.com/office/drawing/2014/main" id="{EC0DC4D6-8758-4D50-8163-B7C3AFAD0A3B}"/>
              </a:ext>
            </a:extLst>
          </p:cNvPr>
          <p:cNvGrpSpPr/>
          <p:nvPr/>
        </p:nvGrpSpPr>
        <p:grpSpPr>
          <a:xfrm>
            <a:off x="3417345" y="4594684"/>
            <a:ext cx="1963692" cy="1963692"/>
            <a:chOff x="2791608" y="3541024"/>
            <a:chExt cx="1472769" cy="1472769"/>
          </a:xfrm>
        </p:grpSpPr>
        <p:sp>
          <p:nvSpPr>
            <p:cNvPr id="54" name="橢圓 53">
              <a:extLst>
                <a:ext uri="{FF2B5EF4-FFF2-40B4-BE49-F238E27FC236}">
                  <a16:creationId xmlns:a16="http://schemas.microsoft.com/office/drawing/2014/main" id="{C6A27254-5466-4113-9232-0680600AA0BE}"/>
                </a:ext>
              </a:extLst>
            </p:cNvPr>
            <p:cNvSpPr/>
            <p:nvPr/>
          </p:nvSpPr>
          <p:spPr>
            <a:xfrm>
              <a:off x="2861989" y="3604802"/>
              <a:ext cx="1326216" cy="1326216"/>
            </a:xfrm>
            <a:prstGeom prst="ellipse">
              <a:avLst/>
            </a:prstGeom>
            <a:gradFill>
              <a:gsLst>
                <a:gs pos="0">
                  <a:srgbClr val="2869F9"/>
                </a:gs>
                <a:gs pos="100000">
                  <a:srgbClr val="1FACF3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  <p:sp>
          <p:nvSpPr>
            <p:cNvPr id="55" name="橢圓 54">
              <a:extLst>
                <a:ext uri="{FF2B5EF4-FFF2-40B4-BE49-F238E27FC236}">
                  <a16:creationId xmlns:a16="http://schemas.microsoft.com/office/drawing/2014/main" id="{B9D9A7C7-7E85-46F6-AD06-DEACA8628E5F}"/>
                </a:ext>
              </a:extLst>
            </p:cNvPr>
            <p:cNvSpPr/>
            <p:nvPr/>
          </p:nvSpPr>
          <p:spPr>
            <a:xfrm>
              <a:off x="2791608" y="3541024"/>
              <a:ext cx="1472769" cy="1472769"/>
            </a:xfrm>
            <a:prstGeom prst="ellipse">
              <a:avLst/>
            </a:prstGeom>
            <a:noFill/>
            <a:ln>
              <a:gradFill>
                <a:gsLst>
                  <a:gs pos="0">
                    <a:srgbClr val="2871F9"/>
                  </a:gs>
                  <a:gs pos="100000">
                    <a:srgbClr val="20ACF4"/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</p:grpSp>
      <p:grpSp>
        <p:nvGrpSpPr>
          <p:cNvPr id="56" name="群組 55">
            <a:extLst>
              <a:ext uri="{FF2B5EF4-FFF2-40B4-BE49-F238E27FC236}">
                <a16:creationId xmlns:a16="http://schemas.microsoft.com/office/drawing/2014/main" id="{7A2055E9-D85A-4562-BC4A-3DAC06D697D4}"/>
              </a:ext>
            </a:extLst>
          </p:cNvPr>
          <p:cNvGrpSpPr/>
          <p:nvPr/>
        </p:nvGrpSpPr>
        <p:grpSpPr>
          <a:xfrm>
            <a:off x="5588510" y="4601635"/>
            <a:ext cx="1963692" cy="1963692"/>
            <a:chOff x="2791608" y="3541024"/>
            <a:chExt cx="1472769" cy="1472769"/>
          </a:xfrm>
        </p:grpSpPr>
        <p:sp>
          <p:nvSpPr>
            <p:cNvPr id="57" name="橢圓 56">
              <a:extLst>
                <a:ext uri="{FF2B5EF4-FFF2-40B4-BE49-F238E27FC236}">
                  <a16:creationId xmlns:a16="http://schemas.microsoft.com/office/drawing/2014/main" id="{8C194A3F-8E04-4F22-8967-1D22148D34B6}"/>
                </a:ext>
              </a:extLst>
            </p:cNvPr>
            <p:cNvSpPr/>
            <p:nvPr/>
          </p:nvSpPr>
          <p:spPr>
            <a:xfrm>
              <a:off x="2861989" y="3604802"/>
              <a:ext cx="1326216" cy="1326216"/>
            </a:xfrm>
            <a:prstGeom prst="ellipse">
              <a:avLst/>
            </a:prstGeom>
            <a:gradFill>
              <a:gsLst>
                <a:gs pos="0">
                  <a:srgbClr val="2869F9"/>
                </a:gs>
                <a:gs pos="100000">
                  <a:srgbClr val="1FACF3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  <p:sp>
          <p:nvSpPr>
            <p:cNvPr id="58" name="橢圓 57">
              <a:extLst>
                <a:ext uri="{FF2B5EF4-FFF2-40B4-BE49-F238E27FC236}">
                  <a16:creationId xmlns:a16="http://schemas.microsoft.com/office/drawing/2014/main" id="{E67E7D70-C1EA-49E8-BCEA-76AF6E06E354}"/>
                </a:ext>
              </a:extLst>
            </p:cNvPr>
            <p:cNvSpPr/>
            <p:nvPr/>
          </p:nvSpPr>
          <p:spPr>
            <a:xfrm>
              <a:off x="2791608" y="3541024"/>
              <a:ext cx="1472769" cy="1472769"/>
            </a:xfrm>
            <a:prstGeom prst="ellipse">
              <a:avLst/>
            </a:prstGeom>
            <a:noFill/>
            <a:ln>
              <a:gradFill>
                <a:gsLst>
                  <a:gs pos="0">
                    <a:srgbClr val="2871F9"/>
                  </a:gs>
                  <a:gs pos="100000">
                    <a:srgbClr val="20ACF4"/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</p:grpSp>
      <p:grpSp>
        <p:nvGrpSpPr>
          <p:cNvPr id="59" name="群組 58">
            <a:extLst>
              <a:ext uri="{FF2B5EF4-FFF2-40B4-BE49-F238E27FC236}">
                <a16:creationId xmlns:a16="http://schemas.microsoft.com/office/drawing/2014/main" id="{10C1F8BA-151D-44EF-8DB5-DCF374FE9338}"/>
              </a:ext>
            </a:extLst>
          </p:cNvPr>
          <p:cNvGrpSpPr/>
          <p:nvPr/>
        </p:nvGrpSpPr>
        <p:grpSpPr>
          <a:xfrm>
            <a:off x="7791837" y="4596584"/>
            <a:ext cx="1963692" cy="1963692"/>
            <a:chOff x="2791608" y="3541024"/>
            <a:chExt cx="1472769" cy="1472769"/>
          </a:xfrm>
        </p:grpSpPr>
        <p:sp>
          <p:nvSpPr>
            <p:cNvPr id="60" name="橢圓 59">
              <a:extLst>
                <a:ext uri="{FF2B5EF4-FFF2-40B4-BE49-F238E27FC236}">
                  <a16:creationId xmlns:a16="http://schemas.microsoft.com/office/drawing/2014/main" id="{95BC9577-D04D-4E3D-B08C-502EDCA8982E}"/>
                </a:ext>
              </a:extLst>
            </p:cNvPr>
            <p:cNvSpPr/>
            <p:nvPr/>
          </p:nvSpPr>
          <p:spPr>
            <a:xfrm>
              <a:off x="2861989" y="3604802"/>
              <a:ext cx="1326216" cy="1326216"/>
            </a:xfrm>
            <a:prstGeom prst="ellipse">
              <a:avLst/>
            </a:prstGeom>
            <a:gradFill>
              <a:gsLst>
                <a:gs pos="0">
                  <a:srgbClr val="2869F9"/>
                </a:gs>
                <a:gs pos="100000">
                  <a:srgbClr val="1FACF3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  <p:sp>
          <p:nvSpPr>
            <p:cNvPr id="61" name="橢圓 60">
              <a:extLst>
                <a:ext uri="{FF2B5EF4-FFF2-40B4-BE49-F238E27FC236}">
                  <a16:creationId xmlns:a16="http://schemas.microsoft.com/office/drawing/2014/main" id="{AFD3113D-C4CF-4048-B77A-75CD337D7D1A}"/>
                </a:ext>
              </a:extLst>
            </p:cNvPr>
            <p:cNvSpPr/>
            <p:nvPr/>
          </p:nvSpPr>
          <p:spPr>
            <a:xfrm>
              <a:off x="2791608" y="3541024"/>
              <a:ext cx="1472769" cy="1472769"/>
            </a:xfrm>
            <a:prstGeom prst="ellipse">
              <a:avLst/>
            </a:prstGeom>
            <a:noFill/>
            <a:ln>
              <a:gradFill>
                <a:gsLst>
                  <a:gs pos="0">
                    <a:srgbClr val="2871F9"/>
                  </a:gs>
                  <a:gs pos="100000">
                    <a:srgbClr val="20ACF4"/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</p:grpSp>
      <p:sp>
        <p:nvSpPr>
          <p:cNvPr id="9" name="橢圓 8">
            <a:extLst>
              <a:ext uri="{FF2B5EF4-FFF2-40B4-BE49-F238E27FC236}">
                <a16:creationId xmlns:a16="http://schemas.microsoft.com/office/drawing/2014/main" id="{7B756E22-A3B9-42F2-B76D-F75FAE715D9B}"/>
              </a:ext>
            </a:extLst>
          </p:cNvPr>
          <p:cNvSpPr/>
          <p:nvPr/>
        </p:nvSpPr>
        <p:spPr>
          <a:xfrm>
            <a:off x="1327743" y="4668510"/>
            <a:ext cx="1768288" cy="1768288"/>
          </a:xfrm>
          <a:prstGeom prst="ellipse">
            <a:avLst/>
          </a:prstGeom>
          <a:gradFill>
            <a:gsLst>
              <a:gs pos="0">
                <a:srgbClr val="2869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sp>
        <p:nvSpPr>
          <p:cNvPr id="53" name="橢圓 52">
            <a:extLst>
              <a:ext uri="{FF2B5EF4-FFF2-40B4-BE49-F238E27FC236}">
                <a16:creationId xmlns:a16="http://schemas.microsoft.com/office/drawing/2014/main" id="{854FC07D-E02E-4D0E-808A-0610B9E6BBC5}"/>
              </a:ext>
            </a:extLst>
          </p:cNvPr>
          <p:cNvSpPr/>
          <p:nvPr/>
        </p:nvSpPr>
        <p:spPr>
          <a:xfrm>
            <a:off x="1233902" y="4583473"/>
            <a:ext cx="1963692" cy="1963692"/>
          </a:xfrm>
          <a:prstGeom prst="ellipse">
            <a:avLst/>
          </a:prstGeom>
          <a:noFill/>
          <a:ln>
            <a:gradFill>
              <a:gsLst>
                <a:gs pos="0">
                  <a:srgbClr val="2871F9"/>
                </a:gs>
                <a:gs pos="100000">
                  <a:srgbClr val="20ACF4"/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60853292-EE59-486B-B6C7-AEEAE7633B7F}"/>
              </a:ext>
            </a:extLst>
          </p:cNvPr>
          <p:cNvGrpSpPr/>
          <p:nvPr/>
        </p:nvGrpSpPr>
        <p:grpSpPr>
          <a:xfrm>
            <a:off x="1136549" y="1839495"/>
            <a:ext cx="4451961" cy="2604421"/>
            <a:chOff x="547776" y="958155"/>
            <a:chExt cx="4393191" cy="2570040"/>
          </a:xfrm>
        </p:grpSpPr>
        <p:pic>
          <p:nvPicPr>
            <p:cNvPr id="51" name="圖片 50" descr="一張含有 螢幕擷取畫面, 相片, 監視器, 螢幕 的圖片&#10;&#10;自動產生的描述">
              <a:extLst>
                <a:ext uri="{FF2B5EF4-FFF2-40B4-BE49-F238E27FC236}">
                  <a16:creationId xmlns:a16="http://schemas.microsoft.com/office/drawing/2014/main" id="{3B427A37-1DC6-4347-9BFA-7569A44BFF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7776" y="958155"/>
              <a:ext cx="4393191" cy="2570040"/>
            </a:xfrm>
            <a:prstGeom prst="rect">
              <a:avLst/>
            </a:prstGeom>
          </p:spPr>
        </p:pic>
        <p:pic>
          <p:nvPicPr>
            <p:cNvPr id="4" name="圖片 3" descr="一張含有 螢幕擷取畫面 的圖片&#10;&#10;&#10;&#10;自動產生的描述">
              <a:extLst>
                <a:ext uri="{FF2B5EF4-FFF2-40B4-BE49-F238E27FC236}">
                  <a16:creationId xmlns:a16="http://schemas.microsoft.com/office/drawing/2014/main" id="{BB818390-E42A-4944-82CE-A5C3C60977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46922" y="1106276"/>
              <a:ext cx="3392556" cy="2125762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320933F-FAEA-4180-A127-0EBED3446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err="1"/>
              <a:t>Qsirch</a:t>
            </a:r>
            <a:r>
              <a:rPr lang="en-US" altLang="zh-TW"/>
              <a:t> </a:t>
            </a:r>
            <a:r>
              <a:rPr lang="zh-CN" altLang="en-US"/>
              <a:t>幫助企業即時找到所需資料，不再迷惘</a:t>
            </a:r>
            <a:endParaRPr lang="en-US"/>
          </a:p>
        </p:txBody>
      </p:sp>
      <p:sp>
        <p:nvSpPr>
          <p:cNvPr id="40" name="Shape 450">
            <a:extLst>
              <a:ext uri="{FF2B5EF4-FFF2-40B4-BE49-F238E27FC236}">
                <a16:creationId xmlns:a16="http://schemas.microsoft.com/office/drawing/2014/main" id="{C450D920-CA41-6045-984A-E41F1CD40966}"/>
              </a:ext>
            </a:extLst>
          </p:cNvPr>
          <p:cNvSpPr/>
          <p:nvPr/>
        </p:nvSpPr>
        <p:spPr>
          <a:xfrm>
            <a:off x="5474375" y="4657652"/>
            <a:ext cx="464804" cy="465908"/>
          </a:xfrm>
          <a:prstGeom prst="ellipse">
            <a:avLst/>
          </a:prstGeom>
          <a:gradFill>
            <a:gsLst>
              <a:gs pos="100000">
                <a:schemeClr val="accent5">
                  <a:lumMod val="50000"/>
                </a:schemeClr>
              </a:gs>
              <a:gs pos="0">
                <a:srgbClr val="1D424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 fontAlgn="base"/>
            <a:r>
              <a:rPr lang="en-US" altLang="zh-TW" sz="2800" b="1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/>
                <a:ea typeface="微軟正黑體" panose="020B0604030504040204" pitchFamily="34" charset="-120"/>
                <a:cs typeface="+mn-ea"/>
                <a:sym typeface="Arial"/>
              </a:rPr>
              <a:t>3</a:t>
            </a:r>
            <a:endParaRPr sz="2800" b="1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/>
              <a:ea typeface="微軟正黑體" panose="020B0604030504040204" pitchFamily="34" charset="-120"/>
              <a:cs typeface="+mn-ea"/>
              <a:sym typeface="Arial"/>
            </a:endParaRPr>
          </a:p>
        </p:txBody>
      </p:sp>
      <p:sp>
        <p:nvSpPr>
          <p:cNvPr id="41" name="Shape 478">
            <a:extLst>
              <a:ext uri="{FF2B5EF4-FFF2-40B4-BE49-F238E27FC236}">
                <a16:creationId xmlns:a16="http://schemas.microsoft.com/office/drawing/2014/main" id="{757E71A0-4604-7445-AF1F-6DD270E5BD67}"/>
              </a:ext>
            </a:extLst>
          </p:cNvPr>
          <p:cNvSpPr txBox="1"/>
          <p:nvPr/>
        </p:nvSpPr>
        <p:spPr>
          <a:xfrm>
            <a:off x="6121943" y="4679833"/>
            <a:ext cx="937301" cy="45806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>
              <a:lnSpc>
                <a:spcPts val="2133"/>
              </a:lnSpc>
            </a:pPr>
            <a:r>
              <a:rPr lang="en" b="1">
                <a:solidFill>
                  <a:schemeClr val="bg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Mac Finder</a:t>
            </a:r>
            <a:endParaRPr b="1">
              <a:solidFill>
                <a:schemeClr val="bg1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grpSp>
        <p:nvGrpSpPr>
          <p:cNvPr id="42" name="群組 42">
            <a:extLst>
              <a:ext uri="{FF2B5EF4-FFF2-40B4-BE49-F238E27FC236}">
                <a16:creationId xmlns:a16="http://schemas.microsoft.com/office/drawing/2014/main" id="{73F2B29A-85EA-9B43-B4EB-EC94B3F55DB9}"/>
              </a:ext>
            </a:extLst>
          </p:cNvPr>
          <p:cNvGrpSpPr/>
          <p:nvPr/>
        </p:nvGrpSpPr>
        <p:grpSpPr>
          <a:xfrm>
            <a:off x="6109582" y="5309572"/>
            <a:ext cx="1147273" cy="843140"/>
            <a:chOff x="8300580" y="4510178"/>
            <a:chExt cx="1777171" cy="13029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4" name="Shape 472">
              <a:extLst>
                <a:ext uri="{FF2B5EF4-FFF2-40B4-BE49-F238E27FC236}">
                  <a16:creationId xmlns:a16="http://schemas.microsoft.com/office/drawing/2014/main" id="{87260BA1-0AC7-E845-95CE-625AC3955D24}"/>
                </a:ext>
              </a:extLst>
            </p:cNvPr>
            <p:cNvSpPr/>
            <p:nvPr/>
          </p:nvSpPr>
          <p:spPr>
            <a:xfrm>
              <a:off x="8300580" y="4510178"/>
              <a:ext cx="1777171" cy="1302965"/>
            </a:xfrm>
            <a:custGeom>
              <a:avLst/>
              <a:gdLst/>
              <a:ahLst/>
              <a:cxnLst/>
              <a:rect l="0" t="0" r="0" b="0"/>
              <a:pathLst>
                <a:path w="143434" h="111665" extrusionOk="0">
                  <a:moveTo>
                    <a:pt x="71751" y="2308"/>
                  </a:moveTo>
                  <a:lnTo>
                    <a:pt x="71887" y="2376"/>
                  </a:lnTo>
                  <a:lnTo>
                    <a:pt x="72091" y="2444"/>
                  </a:lnTo>
                  <a:lnTo>
                    <a:pt x="72159" y="2647"/>
                  </a:lnTo>
                  <a:lnTo>
                    <a:pt x="72226" y="2783"/>
                  </a:lnTo>
                  <a:lnTo>
                    <a:pt x="72159" y="2987"/>
                  </a:lnTo>
                  <a:lnTo>
                    <a:pt x="72091" y="3190"/>
                  </a:lnTo>
                  <a:lnTo>
                    <a:pt x="71887" y="3258"/>
                  </a:lnTo>
                  <a:lnTo>
                    <a:pt x="71751" y="3326"/>
                  </a:lnTo>
                  <a:lnTo>
                    <a:pt x="71548" y="3258"/>
                  </a:lnTo>
                  <a:lnTo>
                    <a:pt x="71344" y="3190"/>
                  </a:lnTo>
                  <a:lnTo>
                    <a:pt x="71276" y="2987"/>
                  </a:lnTo>
                  <a:lnTo>
                    <a:pt x="71208" y="2783"/>
                  </a:lnTo>
                  <a:lnTo>
                    <a:pt x="71276" y="2647"/>
                  </a:lnTo>
                  <a:lnTo>
                    <a:pt x="71344" y="2444"/>
                  </a:lnTo>
                  <a:lnTo>
                    <a:pt x="71548" y="2376"/>
                  </a:lnTo>
                  <a:lnTo>
                    <a:pt x="71751" y="2308"/>
                  </a:lnTo>
                  <a:close/>
                  <a:moveTo>
                    <a:pt x="137528" y="5906"/>
                  </a:moveTo>
                  <a:lnTo>
                    <a:pt x="137596" y="5974"/>
                  </a:lnTo>
                  <a:lnTo>
                    <a:pt x="137596" y="89604"/>
                  </a:lnTo>
                  <a:lnTo>
                    <a:pt x="5906" y="89604"/>
                  </a:lnTo>
                  <a:lnTo>
                    <a:pt x="5906" y="5974"/>
                  </a:lnTo>
                  <a:lnTo>
                    <a:pt x="5906" y="5906"/>
                  </a:lnTo>
                  <a:close/>
                  <a:moveTo>
                    <a:pt x="3530" y="0"/>
                  </a:moveTo>
                  <a:lnTo>
                    <a:pt x="3191" y="68"/>
                  </a:lnTo>
                  <a:lnTo>
                    <a:pt x="2444" y="339"/>
                  </a:lnTo>
                  <a:lnTo>
                    <a:pt x="1766" y="679"/>
                  </a:lnTo>
                  <a:lnTo>
                    <a:pt x="1155" y="1154"/>
                  </a:lnTo>
                  <a:lnTo>
                    <a:pt x="679" y="1765"/>
                  </a:lnTo>
                  <a:lnTo>
                    <a:pt x="272" y="2444"/>
                  </a:lnTo>
                  <a:lnTo>
                    <a:pt x="69" y="3190"/>
                  </a:lnTo>
                  <a:lnTo>
                    <a:pt x="1" y="3598"/>
                  </a:lnTo>
                  <a:lnTo>
                    <a:pt x="1" y="4005"/>
                  </a:lnTo>
                  <a:lnTo>
                    <a:pt x="1" y="91572"/>
                  </a:lnTo>
                  <a:lnTo>
                    <a:pt x="1" y="91979"/>
                  </a:lnTo>
                  <a:lnTo>
                    <a:pt x="69" y="92319"/>
                  </a:lnTo>
                  <a:lnTo>
                    <a:pt x="272" y="93065"/>
                  </a:lnTo>
                  <a:lnTo>
                    <a:pt x="679" y="93744"/>
                  </a:lnTo>
                  <a:lnTo>
                    <a:pt x="1155" y="94355"/>
                  </a:lnTo>
                  <a:lnTo>
                    <a:pt x="1766" y="94830"/>
                  </a:lnTo>
                  <a:lnTo>
                    <a:pt x="2444" y="95238"/>
                  </a:lnTo>
                  <a:lnTo>
                    <a:pt x="3191" y="95441"/>
                  </a:lnTo>
                  <a:lnTo>
                    <a:pt x="3530" y="95509"/>
                  </a:lnTo>
                  <a:lnTo>
                    <a:pt x="139904" y="95509"/>
                  </a:lnTo>
                  <a:lnTo>
                    <a:pt x="140311" y="95441"/>
                  </a:lnTo>
                  <a:lnTo>
                    <a:pt x="141058" y="95238"/>
                  </a:lnTo>
                  <a:lnTo>
                    <a:pt x="141737" y="94830"/>
                  </a:lnTo>
                  <a:lnTo>
                    <a:pt x="142280" y="94355"/>
                  </a:lnTo>
                  <a:lnTo>
                    <a:pt x="142755" y="93744"/>
                  </a:lnTo>
                  <a:lnTo>
                    <a:pt x="143162" y="93065"/>
                  </a:lnTo>
                  <a:lnTo>
                    <a:pt x="143366" y="92319"/>
                  </a:lnTo>
                  <a:lnTo>
                    <a:pt x="143434" y="91979"/>
                  </a:lnTo>
                  <a:lnTo>
                    <a:pt x="143434" y="91572"/>
                  </a:lnTo>
                  <a:lnTo>
                    <a:pt x="143434" y="4005"/>
                  </a:lnTo>
                  <a:lnTo>
                    <a:pt x="143434" y="3598"/>
                  </a:lnTo>
                  <a:lnTo>
                    <a:pt x="143366" y="3190"/>
                  </a:lnTo>
                  <a:lnTo>
                    <a:pt x="143162" y="2444"/>
                  </a:lnTo>
                  <a:lnTo>
                    <a:pt x="142755" y="1765"/>
                  </a:lnTo>
                  <a:lnTo>
                    <a:pt x="142280" y="1154"/>
                  </a:lnTo>
                  <a:lnTo>
                    <a:pt x="141737" y="679"/>
                  </a:lnTo>
                  <a:lnTo>
                    <a:pt x="141058" y="339"/>
                  </a:lnTo>
                  <a:lnTo>
                    <a:pt x="140311" y="68"/>
                  </a:lnTo>
                  <a:lnTo>
                    <a:pt x="139904" y="0"/>
                  </a:lnTo>
                  <a:close/>
                  <a:moveTo>
                    <a:pt x="55324" y="95713"/>
                  </a:moveTo>
                  <a:lnTo>
                    <a:pt x="55052" y="98971"/>
                  </a:lnTo>
                  <a:lnTo>
                    <a:pt x="54713" y="102297"/>
                  </a:lnTo>
                  <a:lnTo>
                    <a:pt x="54374" y="105284"/>
                  </a:lnTo>
                  <a:lnTo>
                    <a:pt x="53966" y="107388"/>
                  </a:lnTo>
                  <a:lnTo>
                    <a:pt x="53763" y="108203"/>
                  </a:lnTo>
                  <a:lnTo>
                    <a:pt x="53627" y="108746"/>
                  </a:lnTo>
                  <a:lnTo>
                    <a:pt x="53423" y="109153"/>
                  </a:lnTo>
                  <a:lnTo>
                    <a:pt x="53220" y="109357"/>
                  </a:lnTo>
                  <a:lnTo>
                    <a:pt x="52677" y="109493"/>
                  </a:lnTo>
                  <a:lnTo>
                    <a:pt x="51794" y="109696"/>
                  </a:lnTo>
                  <a:lnTo>
                    <a:pt x="49690" y="110036"/>
                  </a:lnTo>
                  <a:lnTo>
                    <a:pt x="48061" y="110307"/>
                  </a:lnTo>
                  <a:lnTo>
                    <a:pt x="47450" y="110443"/>
                  </a:lnTo>
                  <a:lnTo>
                    <a:pt x="47110" y="110511"/>
                  </a:lnTo>
                  <a:lnTo>
                    <a:pt x="47042" y="110579"/>
                  </a:lnTo>
                  <a:lnTo>
                    <a:pt x="47042" y="110783"/>
                  </a:lnTo>
                  <a:lnTo>
                    <a:pt x="47110" y="110850"/>
                  </a:lnTo>
                  <a:lnTo>
                    <a:pt x="47585" y="110918"/>
                  </a:lnTo>
                  <a:lnTo>
                    <a:pt x="48400" y="110986"/>
                  </a:lnTo>
                  <a:lnTo>
                    <a:pt x="51387" y="111054"/>
                  </a:lnTo>
                  <a:lnTo>
                    <a:pt x="56071" y="111122"/>
                  </a:lnTo>
                  <a:lnTo>
                    <a:pt x="87092" y="111122"/>
                  </a:lnTo>
                  <a:lnTo>
                    <a:pt x="91708" y="111054"/>
                  </a:lnTo>
                  <a:lnTo>
                    <a:pt x="94695" y="110986"/>
                  </a:lnTo>
                  <a:lnTo>
                    <a:pt x="95578" y="110918"/>
                  </a:lnTo>
                  <a:lnTo>
                    <a:pt x="96053" y="110850"/>
                  </a:lnTo>
                  <a:lnTo>
                    <a:pt x="96121" y="110783"/>
                  </a:lnTo>
                  <a:lnTo>
                    <a:pt x="96121" y="110579"/>
                  </a:lnTo>
                  <a:lnTo>
                    <a:pt x="96053" y="110511"/>
                  </a:lnTo>
                  <a:lnTo>
                    <a:pt x="95713" y="110443"/>
                  </a:lnTo>
                  <a:lnTo>
                    <a:pt x="95102" y="110307"/>
                  </a:lnTo>
                  <a:lnTo>
                    <a:pt x="93473" y="110036"/>
                  </a:lnTo>
                  <a:lnTo>
                    <a:pt x="91369" y="109696"/>
                  </a:lnTo>
                  <a:lnTo>
                    <a:pt x="90487" y="109493"/>
                  </a:lnTo>
                  <a:lnTo>
                    <a:pt x="89943" y="109357"/>
                  </a:lnTo>
                  <a:lnTo>
                    <a:pt x="89740" y="109153"/>
                  </a:lnTo>
                  <a:lnTo>
                    <a:pt x="89536" y="108746"/>
                  </a:lnTo>
                  <a:lnTo>
                    <a:pt x="89333" y="108203"/>
                  </a:lnTo>
                  <a:lnTo>
                    <a:pt x="89197" y="107388"/>
                  </a:lnTo>
                  <a:lnTo>
                    <a:pt x="88789" y="105284"/>
                  </a:lnTo>
                  <a:lnTo>
                    <a:pt x="88382" y="102297"/>
                  </a:lnTo>
                  <a:lnTo>
                    <a:pt x="88043" y="98971"/>
                  </a:lnTo>
                  <a:lnTo>
                    <a:pt x="87839" y="95713"/>
                  </a:lnTo>
                  <a:close/>
                  <a:moveTo>
                    <a:pt x="47450" y="111054"/>
                  </a:moveTo>
                  <a:lnTo>
                    <a:pt x="47450" y="111122"/>
                  </a:lnTo>
                  <a:lnTo>
                    <a:pt x="47450" y="111393"/>
                  </a:lnTo>
                  <a:lnTo>
                    <a:pt x="47518" y="111461"/>
                  </a:lnTo>
                  <a:lnTo>
                    <a:pt x="48807" y="111529"/>
                  </a:lnTo>
                  <a:lnTo>
                    <a:pt x="52473" y="111597"/>
                  </a:lnTo>
                  <a:lnTo>
                    <a:pt x="62384" y="111665"/>
                  </a:lnTo>
                  <a:lnTo>
                    <a:pt x="80779" y="111665"/>
                  </a:lnTo>
                  <a:lnTo>
                    <a:pt x="90622" y="111597"/>
                  </a:lnTo>
                  <a:lnTo>
                    <a:pt x="94356" y="111529"/>
                  </a:lnTo>
                  <a:lnTo>
                    <a:pt x="95646" y="111461"/>
                  </a:lnTo>
                  <a:lnTo>
                    <a:pt x="95713" y="111393"/>
                  </a:lnTo>
                  <a:lnTo>
                    <a:pt x="95713" y="111122"/>
                  </a:lnTo>
                  <a:lnTo>
                    <a:pt x="95646" y="111054"/>
                  </a:lnTo>
                  <a:lnTo>
                    <a:pt x="94084" y="111122"/>
                  </a:lnTo>
                  <a:lnTo>
                    <a:pt x="91233" y="111190"/>
                  </a:lnTo>
                  <a:lnTo>
                    <a:pt x="80847" y="111258"/>
                  </a:lnTo>
                  <a:lnTo>
                    <a:pt x="62316" y="111258"/>
                  </a:lnTo>
                  <a:lnTo>
                    <a:pt x="51930" y="111190"/>
                  </a:lnTo>
                  <a:lnTo>
                    <a:pt x="49079" y="111122"/>
                  </a:lnTo>
                  <a:lnTo>
                    <a:pt x="47518" y="111054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rgbClr val="DEE9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600">
                <a:solidFill>
                  <a:srgbClr val="00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  <p:pic>
          <p:nvPicPr>
            <p:cNvPr id="45" name="Shape 464">
              <a:extLst>
                <a:ext uri="{FF2B5EF4-FFF2-40B4-BE49-F238E27FC236}">
                  <a16:creationId xmlns:a16="http://schemas.microsoft.com/office/drawing/2014/main" id="{D627205E-0F10-2B48-B0A9-01301F994706}"/>
                </a:ext>
              </a:extLst>
            </p:cNvPr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38568" y="4568874"/>
              <a:ext cx="1702099" cy="100801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3" name="Shape 474">
            <a:extLst>
              <a:ext uri="{FF2B5EF4-FFF2-40B4-BE49-F238E27FC236}">
                <a16:creationId xmlns:a16="http://schemas.microsoft.com/office/drawing/2014/main" id="{CD7C8014-BD8B-8949-A0DC-9A659D0925B4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8038" y="5742778"/>
            <a:ext cx="626973" cy="63626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" name="Shape 450">
            <a:extLst>
              <a:ext uri="{FF2B5EF4-FFF2-40B4-BE49-F238E27FC236}">
                <a16:creationId xmlns:a16="http://schemas.microsoft.com/office/drawing/2014/main" id="{12BE6907-2615-7F40-83F2-F458594462B4}"/>
              </a:ext>
            </a:extLst>
          </p:cNvPr>
          <p:cNvSpPr/>
          <p:nvPr/>
        </p:nvSpPr>
        <p:spPr>
          <a:xfrm>
            <a:off x="1136549" y="4657653"/>
            <a:ext cx="464804" cy="465908"/>
          </a:xfrm>
          <a:prstGeom prst="ellipse">
            <a:avLst/>
          </a:prstGeom>
          <a:gradFill>
            <a:gsLst>
              <a:gs pos="100000">
                <a:schemeClr val="accent5">
                  <a:lumMod val="50000"/>
                </a:schemeClr>
              </a:gs>
              <a:gs pos="0">
                <a:srgbClr val="1D424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 fontAlgn="base"/>
            <a:r>
              <a:rPr lang="en-US" altLang="zh-TW" sz="2800" b="1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/>
                <a:ea typeface="微軟正黑體" panose="020B0604030504040204" pitchFamily="34" charset="-120"/>
                <a:cs typeface="+mn-ea"/>
                <a:sym typeface="Arial"/>
              </a:rPr>
              <a:t>1</a:t>
            </a:r>
            <a:endParaRPr sz="2800" b="1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/>
              <a:ea typeface="微軟正黑體" panose="020B0604030504040204" pitchFamily="34" charset="-120"/>
              <a:cs typeface="+mn-ea"/>
              <a:sym typeface="Arial"/>
            </a:endParaRPr>
          </a:p>
        </p:txBody>
      </p:sp>
      <p:grpSp>
        <p:nvGrpSpPr>
          <p:cNvPr id="35" name="Shape 462">
            <a:extLst>
              <a:ext uri="{FF2B5EF4-FFF2-40B4-BE49-F238E27FC236}">
                <a16:creationId xmlns:a16="http://schemas.microsoft.com/office/drawing/2014/main" id="{5943678D-622B-FE48-9097-D5513864B6D6}"/>
              </a:ext>
            </a:extLst>
          </p:cNvPr>
          <p:cNvGrpSpPr/>
          <p:nvPr/>
        </p:nvGrpSpPr>
        <p:grpSpPr>
          <a:xfrm>
            <a:off x="1560709" y="5260996"/>
            <a:ext cx="1329577" cy="898041"/>
            <a:chOff x="492692" y="2324099"/>
            <a:chExt cx="1383594" cy="85829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7" name="Shape 463">
              <a:extLst>
                <a:ext uri="{FF2B5EF4-FFF2-40B4-BE49-F238E27FC236}">
                  <a16:creationId xmlns:a16="http://schemas.microsoft.com/office/drawing/2014/main" id="{927CC88C-9804-5F44-A9F9-D6F58E806A5F}"/>
                </a:ext>
              </a:extLst>
            </p:cNvPr>
            <p:cNvSpPr/>
            <p:nvPr/>
          </p:nvSpPr>
          <p:spPr>
            <a:xfrm>
              <a:off x="492692" y="2324099"/>
              <a:ext cx="1383594" cy="858295"/>
            </a:xfrm>
            <a:custGeom>
              <a:avLst/>
              <a:gdLst/>
              <a:ahLst/>
              <a:cxnLst/>
              <a:rect l="0" t="0" r="0" b="0"/>
              <a:pathLst>
                <a:path w="143434" h="111665" extrusionOk="0">
                  <a:moveTo>
                    <a:pt x="71751" y="2308"/>
                  </a:moveTo>
                  <a:lnTo>
                    <a:pt x="71887" y="2376"/>
                  </a:lnTo>
                  <a:lnTo>
                    <a:pt x="72091" y="2444"/>
                  </a:lnTo>
                  <a:lnTo>
                    <a:pt x="72159" y="2647"/>
                  </a:lnTo>
                  <a:lnTo>
                    <a:pt x="72226" y="2783"/>
                  </a:lnTo>
                  <a:lnTo>
                    <a:pt x="72159" y="2987"/>
                  </a:lnTo>
                  <a:lnTo>
                    <a:pt x="72091" y="3190"/>
                  </a:lnTo>
                  <a:lnTo>
                    <a:pt x="71887" y="3258"/>
                  </a:lnTo>
                  <a:lnTo>
                    <a:pt x="71751" y="3326"/>
                  </a:lnTo>
                  <a:lnTo>
                    <a:pt x="71548" y="3258"/>
                  </a:lnTo>
                  <a:lnTo>
                    <a:pt x="71344" y="3190"/>
                  </a:lnTo>
                  <a:lnTo>
                    <a:pt x="71276" y="2987"/>
                  </a:lnTo>
                  <a:lnTo>
                    <a:pt x="71208" y="2783"/>
                  </a:lnTo>
                  <a:lnTo>
                    <a:pt x="71276" y="2647"/>
                  </a:lnTo>
                  <a:lnTo>
                    <a:pt x="71344" y="2444"/>
                  </a:lnTo>
                  <a:lnTo>
                    <a:pt x="71548" y="2376"/>
                  </a:lnTo>
                  <a:lnTo>
                    <a:pt x="71751" y="2308"/>
                  </a:lnTo>
                  <a:close/>
                  <a:moveTo>
                    <a:pt x="137528" y="5906"/>
                  </a:moveTo>
                  <a:lnTo>
                    <a:pt x="137596" y="5974"/>
                  </a:lnTo>
                  <a:lnTo>
                    <a:pt x="137596" y="89604"/>
                  </a:lnTo>
                  <a:lnTo>
                    <a:pt x="5906" y="89604"/>
                  </a:lnTo>
                  <a:lnTo>
                    <a:pt x="5906" y="5974"/>
                  </a:lnTo>
                  <a:lnTo>
                    <a:pt x="5906" y="5906"/>
                  </a:lnTo>
                  <a:close/>
                  <a:moveTo>
                    <a:pt x="3530" y="0"/>
                  </a:moveTo>
                  <a:lnTo>
                    <a:pt x="3191" y="68"/>
                  </a:lnTo>
                  <a:lnTo>
                    <a:pt x="2444" y="339"/>
                  </a:lnTo>
                  <a:lnTo>
                    <a:pt x="1766" y="679"/>
                  </a:lnTo>
                  <a:lnTo>
                    <a:pt x="1155" y="1154"/>
                  </a:lnTo>
                  <a:lnTo>
                    <a:pt x="679" y="1765"/>
                  </a:lnTo>
                  <a:lnTo>
                    <a:pt x="272" y="2444"/>
                  </a:lnTo>
                  <a:lnTo>
                    <a:pt x="69" y="3190"/>
                  </a:lnTo>
                  <a:lnTo>
                    <a:pt x="1" y="3598"/>
                  </a:lnTo>
                  <a:lnTo>
                    <a:pt x="1" y="4005"/>
                  </a:lnTo>
                  <a:lnTo>
                    <a:pt x="1" y="91572"/>
                  </a:lnTo>
                  <a:lnTo>
                    <a:pt x="1" y="91979"/>
                  </a:lnTo>
                  <a:lnTo>
                    <a:pt x="69" y="92319"/>
                  </a:lnTo>
                  <a:lnTo>
                    <a:pt x="272" y="93065"/>
                  </a:lnTo>
                  <a:lnTo>
                    <a:pt x="679" y="93744"/>
                  </a:lnTo>
                  <a:lnTo>
                    <a:pt x="1155" y="94355"/>
                  </a:lnTo>
                  <a:lnTo>
                    <a:pt x="1766" y="94830"/>
                  </a:lnTo>
                  <a:lnTo>
                    <a:pt x="2444" y="95238"/>
                  </a:lnTo>
                  <a:lnTo>
                    <a:pt x="3191" y="95441"/>
                  </a:lnTo>
                  <a:lnTo>
                    <a:pt x="3530" y="95509"/>
                  </a:lnTo>
                  <a:lnTo>
                    <a:pt x="139904" y="95509"/>
                  </a:lnTo>
                  <a:lnTo>
                    <a:pt x="140311" y="95441"/>
                  </a:lnTo>
                  <a:lnTo>
                    <a:pt x="141058" y="95238"/>
                  </a:lnTo>
                  <a:lnTo>
                    <a:pt x="141737" y="94830"/>
                  </a:lnTo>
                  <a:lnTo>
                    <a:pt x="142280" y="94355"/>
                  </a:lnTo>
                  <a:lnTo>
                    <a:pt x="142755" y="93744"/>
                  </a:lnTo>
                  <a:lnTo>
                    <a:pt x="143162" y="93065"/>
                  </a:lnTo>
                  <a:lnTo>
                    <a:pt x="143366" y="92319"/>
                  </a:lnTo>
                  <a:lnTo>
                    <a:pt x="143434" y="91979"/>
                  </a:lnTo>
                  <a:lnTo>
                    <a:pt x="143434" y="91572"/>
                  </a:lnTo>
                  <a:lnTo>
                    <a:pt x="143434" y="4005"/>
                  </a:lnTo>
                  <a:lnTo>
                    <a:pt x="143434" y="3598"/>
                  </a:lnTo>
                  <a:lnTo>
                    <a:pt x="143366" y="3190"/>
                  </a:lnTo>
                  <a:lnTo>
                    <a:pt x="143162" y="2444"/>
                  </a:lnTo>
                  <a:lnTo>
                    <a:pt x="142755" y="1765"/>
                  </a:lnTo>
                  <a:lnTo>
                    <a:pt x="142280" y="1154"/>
                  </a:lnTo>
                  <a:lnTo>
                    <a:pt x="141737" y="679"/>
                  </a:lnTo>
                  <a:lnTo>
                    <a:pt x="141058" y="339"/>
                  </a:lnTo>
                  <a:lnTo>
                    <a:pt x="140311" y="68"/>
                  </a:lnTo>
                  <a:lnTo>
                    <a:pt x="139904" y="0"/>
                  </a:lnTo>
                  <a:close/>
                  <a:moveTo>
                    <a:pt x="55324" y="95713"/>
                  </a:moveTo>
                  <a:lnTo>
                    <a:pt x="55052" y="98971"/>
                  </a:lnTo>
                  <a:lnTo>
                    <a:pt x="54713" y="102297"/>
                  </a:lnTo>
                  <a:lnTo>
                    <a:pt x="54374" y="105284"/>
                  </a:lnTo>
                  <a:lnTo>
                    <a:pt x="53966" y="107388"/>
                  </a:lnTo>
                  <a:lnTo>
                    <a:pt x="53763" y="108203"/>
                  </a:lnTo>
                  <a:lnTo>
                    <a:pt x="53627" y="108746"/>
                  </a:lnTo>
                  <a:lnTo>
                    <a:pt x="53423" y="109153"/>
                  </a:lnTo>
                  <a:lnTo>
                    <a:pt x="53220" y="109357"/>
                  </a:lnTo>
                  <a:lnTo>
                    <a:pt x="52677" y="109493"/>
                  </a:lnTo>
                  <a:lnTo>
                    <a:pt x="51794" y="109696"/>
                  </a:lnTo>
                  <a:lnTo>
                    <a:pt x="49690" y="110036"/>
                  </a:lnTo>
                  <a:lnTo>
                    <a:pt x="48061" y="110307"/>
                  </a:lnTo>
                  <a:lnTo>
                    <a:pt x="47450" y="110443"/>
                  </a:lnTo>
                  <a:lnTo>
                    <a:pt x="47110" y="110511"/>
                  </a:lnTo>
                  <a:lnTo>
                    <a:pt x="47042" y="110579"/>
                  </a:lnTo>
                  <a:lnTo>
                    <a:pt x="47042" y="110783"/>
                  </a:lnTo>
                  <a:lnTo>
                    <a:pt x="47110" y="110850"/>
                  </a:lnTo>
                  <a:lnTo>
                    <a:pt x="47585" y="110918"/>
                  </a:lnTo>
                  <a:lnTo>
                    <a:pt x="48400" y="110986"/>
                  </a:lnTo>
                  <a:lnTo>
                    <a:pt x="51387" y="111054"/>
                  </a:lnTo>
                  <a:lnTo>
                    <a:pt x="56071" y="111122"/>
                  </a:lnTo>
                  <a:lnTo>
                    <a:pt x="87092" y="111122"/>
                  </a:lnTo>
                  <a:lnTo>
                    <a:pt x="91708" y="111054"/>
                  </a:lnTo>
                  <a:lnTo>
                    <a:pt x="94695" y="110986"/>
                  </a:lnTo>
                  <a:lnTo>
                    <a:pt x="95578" y="110918"/>
                  </a:lnTo>
                  <a:lnTo>
                    <a:pt x="96053" y="110850"/>
                  </a:lnTo>
                  <a:lnTo>
                    <a:pt x="96121" y="110783"/>
                  </a:lnTo>
                  <a:lnTo>
                    <a:pt x="96121" y="110579"/>
                  </a:lnTo>
                  <a:lnTo>
                    <a:pt x="96053" y="110511"/>
                  </a:lnTo>
                  <a:lnTo>
                    <a:pt x="95713" y="110443"/>
                  </a:lnTo>
                  <a:lnTo>
                    <a:pt x="95102" y="110307"/>
                  </a:lnTo>
                  <a:lnTo>
                    <a:pt x="93473" y="110036"/>
                  </a:lnTo>
                  <a:lnTo>
                    <a:pt x="91369" y="109696"/>
                  </a:lnTo>
                  <a:lnTo>
                    <a:pt x="90487" y="109493"/>
                  </a:lnTo>
                  <a:lnTo>
                    <a:pt x="89943" y="109357"/>
                  </a:lnTo>
                  <a:lnTo>
                    <a:pt x="89740" y="109153"/>
                  </a:lnTo>
                  <a:lnTo>
                    <a:pt x="89536" y="108746"/>
                  </a:lnTo>
                  <a:lnTo>
                    <a:pt x="89333" y="108203"/>
                  </a:lnTo>
                  <a:lnTo>
                    <a:pt x="89197" y="107388"/>
                  </a:lnTo>
                  <a:lnTo>
                    <a:pt x="88789" y="105284"/>
                  </a:lnTo>
                  <a:lnTo>
                    <a:pt x="88382" y="102297"/>
                  </a:lnTo>
                  <a:lnTo>
                    <a:pt x="88043" y="98971"/>
                  </a:lnTo>
                  <a:lnTo>
                    <a:pt x="87839" y="95713"/>
                  </a:lnTo>
                  <a:close/>
                  <a:moveTo>
                    <a:pt x="47450" y="111054"/>
                  </a:moveTo>
                  <a:lnTo>
                    <a:pt x="47450" y="111122"/>
                  </a:lnTo>
                  <a:lnTo>
                    <a:pt x="47450" y="111393"/>
                  </a:lnTo>
                  <a:lnTo>
                    <a:pt x="47518" y="111461"/>
                  </a:lnTo>
                  <a:lnTo>
                    <a:pt x="48807" y="111529"/>
                  </a:lnTo>
                  <a:lnTo>
                    <a:pt x="52473" y="111597"/>
                  </a:lnTo>
                  <a:lnTo>
                    <a:pt x="62384" y="111665"/>
                  </a:lnTo>
                  <a:lnTo>
                    <a:pt x="80779" y="111665"/>
                  </a:lnTo>
                  <a:lnTo>
                    <a:pt x="90622" y="111597"/>
                  </a:lnTo>
                  <a:lnTo>
                    <a:pt x="94356" y="111529"/>
                  </a:lnTo>
                  <a:lnTo>
                    <a:pt x="95646" y="111461"/>
                  </a:lnTo>
                  <a:lnTo>
                    <a:pt x="95713" y="111393"/>
                  </a:lnTo>
                  <a:lnTo>
                    <a:pt x="95713" y="111122"/>
                  </a:lnTo>
                  <a:lnTo>
                    <a:pt x="95646" y="111054"/>
                  </a:lnTo>
                  <a:lnTo>
                    <a:pt x="94084" y="111122"/>
                  </a:lnTo>
                  <a:lnTo>
                    <a:pt x="91233" y="111190"/>
                  </a:lnTo>
                  <a:lnTo>
                    <a:pt x="80847" y="111258"/>
                  </a:lnTo>
                  <a:lnTo>
                    <a:pt x="62316" y="111258"/>
                  </a:lnTo>
                  <a:lnTo>
                    <a:pt x="51930" y="111190"/>
                  </a:lnTo>
                  <a:lnTo>
                    <a:pt x="49079" y="111122"/>
                  </a:lnTo>
                  <a:lnTo>
                    <a:pt x="47518" y="111054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DEE9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  <a:defRPr/>
              </a:pPr>
              <a:endParaRPr sz="1600" kern="0">
                <a:solidFill>
                  <a:srgbClr val="00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  <p:pic>
          <p:nvPicPr>
            <p:cNvPr id="38" name="Shape 464">
              <a:extLst>
                <a:ext uri="{FF2B5EF4-FFF2-40B4-BE49-F238E27FC236}">
                  <a16:creationId xmlns:a16="http://schemas.microsoft.com/office/drawing/2014/main" id="{4E7A3360-C098-4745-9C98-85BFC20AF148}"/>
                </a:ext>
              </a:extLst>
            </p:cNvPr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8134" y="2370525"/>
              <a:ext cx="1306994" cy="647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" name="Shape 475">
            <a:extLst>
              <a:ext uri="{FF2B5EF4-FFF2-40B4-BE49-F238E27FC236}">
                <a16:creationId xmlns:a16="http://schemas.microsoft.com/office/drawing/2014/main" id="{6C7C96FF-614B-4841-B9CE-9421143BA39E}"/>
              </a:ext>
            </a:extLst>
          </p:cNvPr>
          <p:cNvSpPr txBox="1"/>
          <p:nvPr/>
        </p:nvSpPr>
        <p:spPr>
          <a:xfrm>
            <a:off x="1900863" y="4798820"/>
            <a:ext cx="761248" cy="29578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b="1" kern="0">
                <a:solidFill>
                  <a:schemeClr val="bg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Web</a:t>
            </a:r>
            <a:endParaRPr b="1" kern="0">
              <a:solidFill>
                <a:schemeClr val="bg1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25" name="Shape 450">
            <a:extLst>
              <a:ext uri="{FF2B5EF4-FFF2-40B4-BE49-F238E27FC236}">
                <a16:creationId xmlns:a16="http://schemas.microsoft.com/office/drawing/2014/main" id="{38A40158-1B7D-4649-B85E-04B2CE21352B}"/>
              </a:ext>
            </a:extLst>
          </p:cNvPr>
          <p:cNvSpPr/>
          <p:nvPr/>
        </p:nvSpPr>
        <p:spPr>
          <a:xfrm>
            <a:off x="7576326" y="4657652"/>
            <a:ext cx="464804" cy="465908"/>
          </a:xfrm>
          <a:prstGeom prst="ellipse">
            <a:avLst/>
          </a:prstGeom>
          <a:gradFill>
            <a:gsLst>
              <a:gs pos="100000">
                <a:schemeClr val="accent5">
                  <a:lumMod val="50000"/>
                </a:schemeClr>
              </a:gs>
              <a:gs pos="0">
                <a:srgbClr val="1D424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 fontAlgn="base"/>
            <a:r>
              <a:rPr lang="en-US" altLang="zh-TW" sz="2800" b="1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/>
                <a:ea typeface="微軟正黑體" panose="020B0604030504040204" pitchFamily="34" charset="-120"/>
                <a:cs typeface="+mn-ea"/>
                <a:sym typeface="Arial"/>
              </a:rPr>
              <a:t>4</a:t>
            </a:r>
            <a:endParaRPr sz="2800" b="1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/>
              <a:ea typeface="微軟正黑體" panose="020B0604030504040204" pitchFamily="34" charset="-120"/>
              <a:cs typeface="+mn-ea"/>
              <a:sym typeface="Arial"/>
            </a:endParaRPr>
          </a:p>
        </p:txBody>
      </p:sp>
      <p:grpSp>
        <p:nvGrpSpPr>
          <p:cNvPr id="26" name="Shape 465">
            <a:extLst>
              <a:ext uri="{FF2B5EF4-FFF2-40B4-BE49-F238E27FC236}">
                <a16:creationId xmlns:a16="http://schemas.microsoft.com/office/drawing/2014/main" id="{C7DA9D1C-090E-E146-928D-4EBEE25FEA9F}"/>
              </a:ext>
            </a:extLst>
          </p:cNvPr>
          <p:cNvGrpSpPr/>
          <p:nvPr/>
        </p:nvGrpSpPr>
        <p:grpSpPr>
          <a:xfrm>
            <a:off x="8005500" y="5298399"/>
            <a:ext cx="1511925" cy="844516"/>
            <a:chOff x="2825839" y="2459833"/>
            <a:chExt cx="1692636" cy="88022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28" name="Shape 466">
              <a:extLst>
                <a:ext uri="{FF2B5EF4-FFF2-40B4-BE49-F238E27FC236}">
                  <a16:creationId xmlns:a16="http://schemas.microsoft.com/office/drawing/2014/main" id="{5FA48EE6-3996-CA45-98E8-7A1221460DC5}"/>
                </a:ext>
              </a:extLst>
            </p:cNvPr>
            <p:cNvGrpSpPr/>
            <p:nvPr/>
          </p:nvGrpSpPr>
          <p:grpSpPr>
            <a:xfrm>
              <a:off x="2825839" y="2459833"/>
              <a:ext cx="1383594" cy="858295"/>
              <a:chOff x="516649" y="2548733"/>
              <a:chExt cx="1383594" cy="858295"/>
            </a:xfrm>
          </p:grpSpPr>
          <p:sp>
            <p:nvSpPr>
              <p:cNvPr id="31" name="Shape 467">
                <a:extLst>
                  <a:ext uri="{FF2B5EF4-FFF2-40B4-BE49-F238E27FC236}">
                    <a16:creationId xmlns:a16="http://schemas.microsoft.com/office/drawing/2014/main" id="{F4A3FE48-62D8-2C4B-A019-33EF68BC27DE}"/>
                  </a:ext>
                </a:extLst>
              </p:cNvPr>
              <p:cNvSpPr/>
              <p:nvPr/>
            </p:nvSpPr>
            <p:spPr>
              <a:xfrm>
                <a:off x="516649" y="2548733"/>
                <a:ext cx="1383594" cy="858295"/>
              </a:xfrm>
              <a:custGeom>
                <a:avLst/>
                <a:gdLst/>
                <a:ahLst/>
                <a:cxnLst/>
                <a:rect l="0" t="0" r="0" b="0"/>
                <a:pathLst>
                  <a:path w="143434" h="111665" extrusionOk="0">
                    <a:moveTo>
                      <a:pt x="71751" y="2308"/>
                    </a:moveTo>
                    <a:lnTo>
                      <a:pt x="71887" y="2376"/>
                    </a:lnTo>
                    <a:lnTo>
                      <a:pt x="72091" y="2444"/>
                    </a:lnTo>
                    <a:lnTo>
                      <a:pt x="72159" y="2647"/>
                    </a:lnTo>
                    <a:lnTo>
                      <a:pt x="72226" y="2783"/>
                    </a:lnTo>
                    <a:lnTo>
                      <a:pt x="72159" y="2987"/>
                    </a:lnTo>
                    <a:lnTo>
                      <a:pt x="72091" y="3190"/>
                    </a:lnTo>
                    <a:lnTo>
                      <a:pt x="71887" y="3258"/>
                    </a:lnTo>
                    <a:lnTo>
                      <a:pt x="71751" y="3326"/>
                    </a:lnTo>
                    <a:lnTo>
                      <a:pt x="71548" y="3258"/>
                    </a:lnTo>
                    <a:lnTo>
                      <a:pt x="71344" y="3190"/>
                    </a:lnTo>
                    <a:lnTo>
                      <a:pt x="71276" y="2987"/>
                    </a:lnTo>
                    <a:lnTo>
                      <a:pt x="71208" y="2783"/>
                    </a:lnTo>
                    <a:lnTo>
                      <a:pt x="71276" y="2647"/>
                    </a:lnTo>
                    <a:lnTo>
                      <a:pt x="71344" y="2444"/>
                    </a:lnTo>
                    <a:lnTo>
                      <a:pt x="71548" y="2376"/>
                    </a:lnTo>
                    <a:lnTo>
                      <a:pt x="71751" y="2308"/>
                    </a:lnTo>
                    <a:close/>
                    <a:moveTo>
                      <a:pt x="137528" y="5906"/>
                    </a:moveTo>
                    <a:lnTo>
                      <a:pt x="137596" y="5974"/>
                    </a:lnTo>
                    <a:lnTo>
                      <a:pt x="137596" y="89604"/>
                    </a:lnTo>
                    <a:lnTo>
                      <a:pt x="5906" y="89604"/>
                    </a:lnTo>
                    <a:lnTo>
                      <a:pt x="5906" y="5974"/>
                    </a:lnTo>
                    <a:lnTo>
                      <a:pt x="5906" y="5906"/>
                    </a:lnTo>
                    <a:close/>
                    <a:moveTo>
                      <a:pt x="3530" y="0"/>
                    </a:moveTo>
                    <a:lnTo>
                      <a:pt x="3191" y="68"/>
                    </a:lnTo>
                    <a:lnTo>
                      <a:pt x="2444" y="339"/>
                    </a:lnTo>
                    <a:lnTo>
                      <a:pt x="1766" y="679"/>
                    </a:lnTo>
                    <a:lnTo>
                      <a:pt x="1155" y="1154"/>
                    </a:lnTo>
                    <a:lnTo>
                      <a:pt x="679" y="1765"/>
                    </a:lnTo>
                    <a:lnTo>
                      <a:pt x="272" y="2444"/>
                    </a:lnTo>
                    <a:lnTo>
                      <a:pt x="69" y="3190"/>
                    </a:lnTo>
                    <a:lnTo>
                      <a:pt x="1" y="3598"/>
                    </a:lnTo>
                    <a:lnTo>
                      <a:pt x="1" y="4005"/>
                    </a:lnTo>
                    <a:lnTo>
                      <a:pt x="1" y="91572"/>
                    </a:lnTo>
                    <a:lnTo>
                      <a:pt x="1" y="91979"/>
                    </a:lnTo>
                    <a:lnTo>
                      <a:pt x="69" y="92319"/>
                    </a:lnTo>
                    <a:lnTo>
                      <a:pt x="272" y="93065"/>
                    </a:lnTo>
                    <a:lnTo>
                      <a:pt x="679" y="93744"/>
                    </a:lnTo>
                    <a:lnTo>
                      <a:pt x="1155" y="94355"/>
                    </a:lnTo>
                    <a:lnTo>
                      <a:pt x="1766" y="94830"/>
                    </a:lnTo>
                    <a:lnTo>
                      <a:pt x="2444" y="95238"/>
                    </a:lnTo>
                    <a:lnTo>
                      <a:pt x="3191" y="95441"/>
                    </a:lnTo>
                    <a:lnTo>
                      <a:pt x="3530" y="95509"/>
                    </a:lnTo>
                    <a:lnTo>
                      <a:pt x="139904" y="95509"/>
                    </a:lnTo>
                    <a:lnTo>
                      <a:pt x="140311" y="95441"/>
                    </a:lnTo>
                    <a:lnTo>
                      <a:pt x="141058" y="95238"/>
                    </a:lnTo>
                    <a:lnTo>
                      <a:pt x="141737" y="94830"/>
                    </a:lnTo>
                    <a:lnTo>
                      <a:pt x="142280" y="94355"/>
                    </a:lnTo>
                    <a:lnTo>
                      <a:pt x="142755" y="93744"/>
                    </a:lnTo>
                    <a:lnTo>
                      <a:pt x="143162" y="93065"/>
                    </a:lnTo>
                    <a:lnTo>
                      <a:pt x="143366" y="92319"/>
                    </a:lnTo>
                    <a:lnTo>
                      <a:pt x="143434" y="91979"/>
                    </a:lnTo>
                    <a:lnTo>
                      <a:pt x="143434" y="91572"/>
                    </a:lnTo>
                    <a:lnTo>
                      <a:pt x="143434" y="4005"/>
                    </a:lnTo>
                    <a:lnTo>
                      <a:pt x="143434" y="3598"/>
                    </a:lnTo>
                    <a:lnTo>
                      <a:pt x="143366" y="3190"/>
                    </a:lnTo>
                    <a:lnTo>
                      <a:pt x="143162" y="2444"/>
                    </a:lnTo>
                    <a:lnTo>
                      <a:pt x="142755" y="1765"/>
                    </a:lnTo>
                    <a:lnTo>
                      <a:pt x="142280" y="1154"/>
                    </a:lnTo>
                    <a:lnTo>
                      <a:pt x="141737" y="679"/>
                    </a:lnTo>
                    <a:lnTo>
                      <a:pt x="141058" y="339"/>
                    </a:lnTo>
                    <a:lnTo>
                      <a:pt x="140311" y="68"/>
                    </a:lnTo>
                    <a:lnTo>
                      <a:pt x="139904" y="0"/>
                    </a:lnTo>
                    <a:close/>
                    <a:moveTo>
                      <a:pt x="55324" y="95713"/>
                    </a:moveTo>
                    <a:lnTo>
                      <a:pt x="55052" y="98971"/>
                    </a:lnTo>
                    <a:lnTo>
                      <a:pt x="54713" y="102297"/>
                    </a:lnTo>
                    <a:lnTo>
                      <a:pt x="54374" y="105284"/>
                    </a:lnTo>
                    <a:lnTo>
                      <a:pt x="53966" y="107388"/>
                    </a:lnTo>
                    <a:lnTo>
                      <a:pt x="53763" y="108203"/>
                    </a:lnTo>
                    <a:lnTo>
                      <a:pt x="53627" y="108746"/>
                    </a:lnTo>
                    <a:lnTo>
                      <a:pt x="53423" y="109153"/>
                    </a:lnTo>
                    <a:lnTo>
                      <a:pt x="53220" y="109357"/>
                    </a:lnTo>
                    <a:lnTo>
                      <a:pt x="52677" y="109493"/>
                    </a:lnTo>
                    <a:lnTo>
                      <a:pt x="51794" y="109696"/>
                    </a:lnTo>
                    <a:lnTo>
                      <a:pt x="49690" y="110036"/>
                    </a:lnTo>
                    <a:lnTo>
                      <a:pt x="48061" y="110307"/>
                    </a:lnTo>
                    <a:lnTo>
                      <a:pt x="47450" y="110443"/>
                    </a:lnTo>
                    <a:lnTo>
                      <a:pt x="47110" y="110511"/>
                    </a:lnTo>
                    <a:lnTo>
                      <a:pt x="47042" y="110579"/>
                    </a:lnTo>
                    <a:lnTo>
                      <a:pt x="47042" y="110783"/>
                    </a:lnTo>
                    <a:lnTo>
                      <a:pt x="47110" y="110850"/>
                    </a:lnTo>
                    <a:lnTo>
                      <a:pt x="47585" y="110918"/>
                    </a:lnTo>
                    <a:lnTo>
                      <a:pt x="48400" y="110986"/>
                    </a:lnTo>
                    <a:lnTo>
                      <a:pt x="51387" y="111054"/>
                    </a:lnTo>
                    <a:lnTo>
                      <a:pt x="56071" y="111122"/>
                    </a:lnTo>
                    <a:lnTo>
                      <a:pt x="87092" y="111122"/>
                    </a:lnTo>
                    <a:lnTo>
                      <a:pt x="91708" y="111054"/>
                    </a:lnTo>
                    <a:lnTo>
                      <a:pt x="94695" y="110986"/>
                    </a:lnTo>
                    <a:lnTo>
                      <a:pt x="95578" y="110918"/>
                    </a:lnTo>
                    <a:lnTo>
                      <a:pt x="96053" y="110850"/>
                    </a:lnTo>
                    <a:lnTo>
                      <a:pt x="96121" y="110783"/>
                    </a:lnTo>
                    <a:lnTo>
                      <a:pt x="96121" y="110579"/>
                    </a:lnTo>
                    <a:lnTo>
                      <a:pt x="96053" y="110511"/>
                    </a:lnTo>
                    <a:lnTo>
                      <a:pt x="95713" y="110443"/>
                    </a:lnTo>
                    <a:lnTo>
                      <a:pt x="95102" y="110307"/>
                    </a:lnTo>
                    <a:lnTo>
                      <a:pt x="93473" y="110036"/>
                    </a:lnTo>
                    <a:lnTo>
                      <a:pt x="91369" y="109696"/>
                    </a:lnTo>
                    <a:lnTo>
                      <a:pt x="90487" y="109493"/>
                    </a:lnTo>
                    <a:lnTo>
                      <a:pt x="89943" y="109357"/>
                    </a:lnTo>
                    <a:lnTo>
                      <a:pt x="89740" y="109153"/>
                    </a:lnTo>
                    <a:lnTo>
                      <a:pt x="89536" y="108746"/>
                    </a:lnTo>
                    <a:lnTo>
                      <a:pt x="89333" y="108203"/>
                    </a:lnTo>
                    <a:lnTo>
                      <a:pt x="89197" y="107388"/>
                    </a:lnTo>
                    <a:lnTo>
                      <a:pt x="88789" y="105284"/>
                    </a:lnTo>
                    <a:lnTo>
                      <a:pt x="88382" y="102297"/>
                    </a:lnTo>
                    <a:lnTo>
                      <a:pt x="88043" y="98971"/>
                    </a:lnTo>
                    <a:lnTo>
                      <a:pt x="87839" y="95713"/>
                    </a:lnTo>
                    <a:close/>
                    <a:moveTo>
                      <a:pt x="47450" y="111054"/>
                    </a:moveTo>
                    <a:lnTo>
                      <a:pt x="47450" y="111122"/>
                    </a:lnTo>
                    <a:lnTo>
                      <a:pt x="47450" y="111393"/>
                    </a:lnTo>
                    <a:lnTo>
                      <a:pt x="47518" y="111461"/>
                    </a:lnTo>
                    <a:lnTo>
                      <a:pt x="48807" y="111529"/>
                    </a:lnTo>
                    <a:lnTo>
                      <a:pt x="52473" y="111597"/>
                    </a:lnTo>
                    <a:lnTo>
                      <a:pt x="62384" y="111665"/>
                    </a:lnTo>
                    <a:lnTo>
                      <a:pt x="80779" y="111665"/>
                    </a:lnTo>
                    <a:lnTo>
                      <a:pt x="90622" y="111597"/>
                    </a:lnTo>
                    <a:lnTo>
                      <a:pt x="94356" y="111529"/>
                    </a:lnTo>
                    <a:lnTo>
                      <a:pt x="95646" y="111461"/>
                    </a:lnTo>
                    <a:lnTo>
                      <a:pt x="95713" y="111393"/>
                    </a:lnTo>
                    <a:lnTo>
                      <a:pt x="95713" y="111122"/>
                    </a:lnTo>
                    <a:lnTo>
                      <a:pt x="95646" y="111054"/>
                    </a:lnTo>
                    <a:lnTo>
                      <a:pt x="94084" y="111122"/>
                    </a:lnTo>
                    <a:lnTo>
                      <a:pt x="91233" y="111190"/>
                    </a:lnTo>
                    <a:lnTo>
                      <a:pt x="80847" y="111258"/>
                    </a:lnTo>
                    <a:lnTo>
                      <a:pt x="62316" y="111258"/>
                    </a:lnTo>
                    <a:lnTo>
                      <a:pt x="51930" y="111190"/>
                    </a:lnTo>
                    <a:lnTo>
                      <a:pt x="49079" y="111122"/>
                    </a:lnTo>
                    <a:lnTo>
                      <a:pt x="47518" y="111054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DEE9F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400"/>
                </a:pPr>
                <a:endParaRPr sz="1600">
                  <a:solidFill>
                    <a:srgbClr val="000000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endParaRPr>
              </a:p>
            </p:txBody>
          </p:sp>
          <p:pic>
            <p:nvPicPr>
              <p:cNvPr id="32" name="Shape 468">
                <a:extLst>
                  <a:ext uri="{FF2B5EF4-FFF2-40B4-BE49-F238E27FC236}">
                    <a16:creationId xmlns:a16="http://schemas.microsoft.com/office/drawing/2014/main" id="{5ECC76AE-AAEF-C248-B826-6DDBB92EBF36}"/>
                  </a:ext>
                </a:extLst>
              </p:cNvPr>
              <p:cNvPicPr preferRelativeResize="0"/>
              <p:nvPr/>
            </p:nvPicPr>
            <p:blipFill rotWithShape="1">
              <a:blip r:embed="rId8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56537" y="2595160"/>
                <a:ext cx="1306995" cy="64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9" name="Shape 469">
              <a:extLst>
                <a:ext uri="{FF2B5EF4-FFF2-40B4-BE49-F238E27FC236}">
                  <a16:creationId xmlns:a16="http://schemas.microsoft.com/office/drawing/2014/main" id="{5179BAB4-2C5A-1845-A668-4FB51402B68D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85838" y="2919445"/>
              <a:ext cx="407050" cy="4206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Shape 470">
              <a:extLst>
                <a:ext uri="{FF2B5EF4-FFF2-40B4-BE49-F238E27FC236}">
                  <a16:creationId xmlns:a16="http://schemas.microsoft.com/office/drawing/2014/main" id="{71FC8320-D7F8-9B43-BBFF-B8A6451AD1D6}"/>
                </a:ext>
              </a:extLst>
            </p:cNvPr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21058" y="2938388"/>
              <a:ext cx="397417" cy="39741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" name="Shape 476">
            <a:extLst>
              <a:ext uri="{FF2B5EF4-FFF2-40B4-BE49-F238E27FC236}">
                <a16:creationId xmlns:a16="http://schemas.microsoft.com/office/drawing/2014/main" id="{F2560F4E-EF0B-A147-9A3B-40325128EB4F}"/>
              </a:ext>
            </a:extLst>
          </p:cNvPr>
          <p:cNvSpPr txBox="1"/>
          <p:nvPr/>
        </p:nvSpPr>
        <p:spPr>
          <a:xfrm>
            <a:off x="8123323" y="4857611"/>
            <a:ext cx="1393549" cy="41095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0"/>
            <a:r>
              <a:rPr lang="zh-TW" altLang="en-US" b="1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瀏覽器套件
</a:t>
            </a:r>
            <a:endParaRPr b="1">
              <a:solidFill>
                <a:schemeClr val="bg1"/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sp>
        <p:nvSpPr>
          <p:cNvPr id="15" name="Shape 450">
            <a:extLst>
              <a:ext uri="{FF2B5EF4-FFF2-40B4-BE49-F238E27FC236}">
                <a16:creationId xmlns:a16="http://schemas.microsoft.com/office/drawing/2014/main" id="{67F3197C-6FEA-2841-A9B0-6C48FCCB268F}"/>
              </a:ext>
            </a:extLst>
          </p:cNvPr>
          <p:cNvSpPr/>
          <p:nvPr/>
        </p:nvSpPr>
        <p:spPr>
          <a:xfrm>
            <a:off x="3354026" y="4657653"/>
            <a:ext cx="464804" cy="465908"/>
          </a:xfrm>
          <a:prstGeom prst="ellipse">
            <a:avLst/>
          </a:prstGeom>
          <a:gradFill>
            <a:gsLst>
              <a:gs pos="100000">
                <a:schemeClr val="accent5">
                  <a:lumMod val="50000"/>
                </a:schemeClr>
              </a:gs>
              <a:gs pos="0">
                <a:srgbClr val="1D424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 fontAlgn="base"/>
            <a:r>
              <a:rPr lang="en-US" altLang="zh-TW" sz="2800" b="1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/>
                <a:ea typeface="微軟正黑體" panose="020B0604030504040204" pitchFamily="34" charset="-120"/>
                <a:cs typeface="+mn-ea"/>
                <a:sym typeface="Arial"/>
              </a:rPr>
              <a:t>2</a:t>
            </a:r>
            <a:endParaRPr sz="2800" b="1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/>
              <a:ea typeface="微軟正黑體" panose="020B0604030504040204" pitchFamily="34" charset="-120"/>
              <a:cs typeface="+mn-ea"/>
              <a:sym typeface="Arial"/>
            </a:endParaRPr>
          </a:p>
        </p:txBody>
      </p:sp>
      <p:grpSp>
        <p:nvGrpSpPr>
          <p:cNvPr id="16" name="Shape 457">
            <a:extLst>
              <a:ext uri="{FF2B5EF4-FFF2-40B4-BE49-F238E27FC236}">
                <a16:creationId xmlns:a16="http://schemas.microsoft.com/office/drawing/2014/main" id="{38931ACD-24FF-B344-BBD0-5E5E5A97F5F3}"/>
              </a:ext>
            </a:extLst>
          </p:cNvPr>
          <p:cNvGrpSpPr/>
          <p:nvPr/>
        </p:nvGrpSpPr>
        <p:grpSpPr>
          <a:xfrm>
            <a:off x="3721287" y="5180011"/>
            <a:ext cx="1355016" cy="1030688"/>
            <a:chOff x="2193920" y="4048547"/>
            <a:chExt cx="1410427" cy="1012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2" name="Shape 460" descr="IMG_0266.PNG">
              <a:extLst>
                <a:ext uri="{FF2B5EF4-FFF2-40B4-BE49-F238E27FC236}">
                  <a16:creationId xmlns:a16="http://schemas.microsoft.com/office/drawing/2014/main" id="{0E3F01CD-90E5-9347-B589-EE861E1462A3}"/>
                </a:ext>
              </a:extLst>
            </p:cNvPr>
            <p:cNvPicPr preferRelativeResize="0"/>
            <p:nvPr/>
          </p:nvPicPr>
          <p:blipFill rotWithShape="1">
            <a:blip r:embed="rId11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15832" y="4367388"/>
              <a:ext cx="433202" cy="579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Shape 461">
              <a:extLst>
                <a:ext uri="{FF2B5EF4-FFF2-40B4-BE49-F238E27FC236}">
                  <a16:creationId xmlns:a16="http://schemas.microsoft.com/office/drawing/2014/main" id="{21D50F0F-E742-1B41-8B1F-1EC7FDBC798E}"/>
                </a:ext>
              </a:extLst>
            </p:cNvPr>
            <p:cNvPicPr preferRelativeResize="0"/>
            <p:nvPr/>
          </p:nvPicPr>
          <p:blipFill rotWithShape="1">
            <a:blip r:embed="rId12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93920" y="4140262"/>
              <a:ext cx="576078" cy="9143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Shape 458" descr="IMG_0266.PNG">
              <a:extLst>
                <a:ext uri="{FF2B5EF4-FFF2-40B4-BE49-F238E27FC236}">
                  <a16:creationId xmlns:a16="http://schemas.microsoft.com/office/drawing/2014/main" id="{EB9D70FD-97D8-A345-887D-2547E9D79728}"/>
                </a:ext>
              </a:extLst>
            </p:cNvPr>
            <p:cNvPicPr preferRelativeResize="0"/>
            <p:nvPr/>
          </p:nvPicPr>
          <p:blipFill rotWithShape="1">
            <a:blip r:embed="rId1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29750" y="4108250"/>
              <a:ext cx="676976" cy="914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Shape 459">
              <a:extLst>
                <a:ext uri="{FF2B5EF4-FFF2-40B4-BE49-F238E27FC236}">
                  <a16:creationId xmlns:a16="http://schemas.microsoft.com/office/drawing/2014/main" id="{CE405B91-B2D4-624D-8188-FBBA2DB9DEF6}"/>
                </a:ext>
              </a:extLst>
            </p:cNvPr>
            <p:cNvPicPr preferRelativeResize="0"/>
            <p:nvPr/>
          </p:nvPicPr>
          <p:blipFill rotWithShape="1">
            <a:blip r:embed="rId1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77247" y="4048547"/>
              <a:ext cx="827100" cy="1012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Shape 477">
            <a:extLst>
              <a:ext uri="{FF2B5EF4-FFF2-40B4-BE49-F238E27FC236}">
                <a16:creationId xmlns:a16="http://schemas.microsoft.com/office/drawing/2014/main" id="{592BF163-77BF-D241-ADF7-2233B1207FA0}"/>
              </a:ext>
            </a:extLst>
          </p:cNvPr>
          <p:cNvSpPr txBox="1"/>
          <p:nvPr/>
        </p:nvSpPr>
        <p:spPr>
          <a:xfrm>
            <a:off x="3845774" y="4812544"/>
            <a:ext cx="1179737" cy="25890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0" algn="ctr"/>
            <a:r>
              <a:rPr lang="zh-TW" altLang="en-US" b="1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行動裝置
</a:t>
            </a:r>
            <a:endParaRPr b="1">
              <a:solidFill>
                <a:schemeClr val="bg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0F6937-1000-B844-B5F8-6649FAEC77CF}"/>
              </a:ext>
            </a:extLst>
          </p:cNvPr>
          <p:cNvSpPr txBox="1"/>
          <p:nvPr/>
        </p:nvSpPr>
        <p:spPr>
          <a:xfrm>
            <a:off x="5964647" y="2001345"/>
            <a:ext cx="5733509" cy="20865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4000"/>
              </a:lnSpc>
              <a:buClr>
                <a:srgbClr val="06768C"/>
              </a:buClr>
              <a:buFont typeface="Arial" panose="020B0604020202020204" pitchFamily="34" charset="0"/>
              <a:buChar char="•"/>
            </a:pPr>
            <a:r>
              <a:rPr lang="zh-TW" altLang="en-US" sz="24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指定路徑、排除關鍵字等進階搜尋
強大篩選器</a:t>
            </a:r>
            <a:r>
              <a:rPr lang="en-US" altLang="zh-TW" sz="24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,</a:t>
            </a:r>
            <a:r>
              <a:rPr lang="zh-TW" altLang="en-US" sz="24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缺關鍵詞也能搜
搜尋、預覽、與分享一氣呵成
四大搜尋入口在哪都能搜</a:t>
            </a:r>
            <a:endParaRPr lang="en-US" sz="240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482691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一張含有 相片, 鵰, 街道, 標誌 的圖片&#10;&#10;自動產生的描述">
            <a:extLst>
              <a:ext uri="{FF2B5EF4-FFF2-40B4-BE49-F238E27FC236}">
                <a16:creationId xmlns:a16="http://schemas.microsoft.com/office/drawing/2014/main" id="{CE29B821-3D58-464E-83E6-10CC3644EC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621" y="3476117"/>
            <a:ext cx="2287345" cy="2289884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75821DA8-82F8-F141-A452-240DA0AA0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zh-TW" sz="3600" err="1"/>
              <a:t>QuMagie</a:t>
            </a:r>
            <a:r>
              <a:rPr lang="en-US" altLang="zh-TW" sz="3600"/>
              <a:t> AI </a:t>
            </a:r>
            <a:r>
              <a:rPr lang="zh-TW" altLang="en-US" sz="3600"/>
              <a:t>自動照片內人物與物件分類，</a:t>
            </a:r>
            <a:br>
              <a:rPr lang="en-US" altLang="zh-TW" sz="3600"/>
            </a:br>
            <a:r>
              <a:rPr lang="zh-TW" altLang="en-US" sz="3600"/>
              <a:t>大幅縮減員工額外費時介入整理歸類</a:t>
            </a:r>
            <a:endParaRPr lang="en-US" sz="3600"/>
          </a:p>
        </p:txBody>
      </p:sp>
      <p:sp>
        <p:nvSpPr>
          <p:cNvPr id="19" name="矩形: 圓角 8">
            <a:extLst>
              <a:ext uri="{FF2B5EF4-FFF2-40B4-BE49-F238E27FC236}">
                <a16:creationId xmlns:a16="http://schemas.microsoft.com/office/drawing/2014/main" id="{4EA6A9F2-187E-6342-8CAD-100EEE6DE8D2}"/>
              </a:ext>
            </a:extLst>
          </p:cNvPr>
          <p:cNvSpPr/>
          <p:nvPr/>
        </p:nvSpPr>
        <p:spPr>
          <a:xfrm rot="5400000">
            <a:off x="1992011" y="-104850"/>
            <a:ext cx="1220075" cy="5376971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chemeClr val="accent5">
                  <a:lumMod val="50000"/>
                </a:schemeClr>
              </a:gs>
              <a:gs pos="0">
                <a:srgbClr val="1D424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 fontAlgn="base"/>
            <a:endParaRPr lang="zh-TW" altLang="en-US" b="1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/>
              <a:ea typeface="微軟正黑體" panose="020B0604030504040204" pitchFamily="34" charset="-120"/>
              <a:cs typeface="+mn-ea"/>
            </a:endParaRPr>
          </a:p>
        </p:txBody>
      </p:sp>
      <p:sp>
        <p:nvSpPr>
          <p:cNvPr id="20" name="矩形 9">
            <a:extLst>
              <a:ext uri="{FF2B5EF4-FFF2-40B4-BE49-F238E27FC236}">
                <a16:creationId xmlns:a16="http://schemas.microsoft.com/office/drawing/2014/main" id="{0AE18A20-9360-BC46-BC4C-AEA859D84A33}"/>
              </a:ext>
            </a:extLst>
          </p:cNvPr>
          <p:cNvSpPr/>
          <p:nvPr/>
        </p:nvSpPr>
        <p:spPr>
          <a:xfrm>
            <a:off x="601442" y="2000915"/>
            <a:ext cx="4253269" cy="149181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800"/>
              </a:lnSpc>
            </a:pP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運用人工智慧辨識照片內容，自動依照內容分類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目前已有將近 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400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類不同主題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依照人物、標籤、日期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...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快速搜尋
</a:t>
            </a:r>
            <a:endParaRPr lang="en-US" altLang="zh-CN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3" name="圖片 14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A747DF22-6CAF-F048-B8CB-B405876DA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1335" y="2825421"/>
            <a:ext cx="1512029" cy="1512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 descr="一張含有 螢幕擷取畫面, 相片, 監視器, 螢幕 的圖片&#10;&#10;自動產生的描述">
            <a:extLst>
              <a:ext uri="{FF2B5EF4-FFF2-40B4-BE49-F238E27FC236}">
                <a16:creationId xmlns:a16="http://schemas.microsoft.com/office/drawing/2014/main" id="{0AFCAD37-6167-4A4B-A73E-C008B83B3D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7345" y="4032579"/>
            <a:ext cx="3688923" cy="2180515"/>
          </a:xfrm>
          <a:prstGeom prst="rect">
            <a:avLst/>
          </a:prstGeom>
        </p:spPr>
      </p:pic>
      <p:grpSp>
        <p:nvGrpSpPr>
          <p:cNvPr id="37" name="群組 36">
            <a:extLst>
              <a:ext uri="{FF2B5EF4-FFF2-40B4-BE49-F238E27FC236}">
                <a16:creationId xmlns:a16="http://schemas.microsoft.com/office/drawing/2014/main" id="{B0D50A2A-2DDB-4229-970D-76EB1F0605FD}"/>
              </a:ext>
            </a:extLst>
          </p:cNvPr>
          <p:cNvGrpSpPr/>
          <p:nvPr/>
        </p:nvGrpSpPr>
        <p:grpSpPr>
          <a:xfrm>
            <a:off x="4975093" y="2000915"/>
            <a:ext cx="1262349" cy="1262349"/>
            <a:chOff x="228678" y="3612186"/>
            <a:chExt cx="655970" cy="655970"/>
          </a:xfrm>
        </p:grpSpPr>
        <p:sp>
          <p:nvSpPr>
            <p:cNvPr id="38" name="橢圓 37">
              <a:extLst>
                <a:ext uri="{FF2B5EF4-FFF2-40B4-BE49-F238E27FC236}">
                  <a16:creationId xmlns:a16="http://schemas.microsoft.com/office/drawing/2014/main" id="{B205F529-41BC-4C7C-9A17-A7CD2F22C28C}"/>
                </a:ext>
              </a:extLst>
            </p:cNvPr>
            <p:cNvSpPr/>
            <p:nvPr/>
          </p:nvSpPr>
          <p:spPr>
            <a:xfrm>
              <a:off x="228678" y="3612186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9" name="橢圓 38">
              <a:extLst>
                <a:ext uri="{FF2B5EF4-FFF2-40B4-BE49-F238E27FC236}">
                  <a16:creationId xmlns:a16="http://schemas.microsoft.com/office/drawing/2014/main" id="{0C737B18-2C5C-4FD3-879C-B771A2FF52EC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50800">
              <a:gradFill>
                <a:gsLst>
                  <a:gs pos="0">
                    <a:srgbClr val="2869F9"/>
                  </a:gs>
                  <a:gs pos="100000">
                    <a:srgbClr val="1FACF3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pic>
        <p:nvPicPr>
          <p:cNvPr id="40" name="圖形 39">
            <a:extLst>
              <a:ext uri="{FF2B5EF4-FFF2-40B4-BE49-F238E27FC236}">
                <a16:creationId xmlns:a16="http://schemas.microsoft.com/office/drawing/2014/main" id="{3A5D4869-BF0C-4E40-B61E-8998F87C59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85997" y="2368142"/>
            <a:ext cx="640169" cy="510515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883A8919-08F9-46FF-B243-18BBFE3104D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096000" y="5196281"/>
            <a:ext cx="5835925" cy="696654"/>
          </a:xfrm>
          <a:prstGeom prst="rect">
            <a:avLst/>
          </a:prstGeom>
        </p:spPr>
      </p:pic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4286C7DA-DB54-4D72-91E9-C914F529C9A2}"/>
              </a:ext>
            </a:extLst>
          </p:cNvPr>
          <p:cNvSpPr/>
          <p:nvPr/>
        </p:nvSpPr>
        <p:spPr>
          <a:xfrm>
            <a:off x="2825372" y="3794370"/>
            <a:ext cx="1892432" cy="421340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4" name="矩形 6">
            <a:extLst>
              <a:ext uri="{FF2B5EF4-FFF2-40B4-BE49-F238E27FC236}">
                <a16:creationId xmlns:a16="http://schemas.microsoft.com/office/drawing/2014/main" id="{6628FD1D-E666-4815-A803-A41221B4A4EB}"/>
              </a:ext>
            </a:extLst>
          </p:cNvPr>
          <p:cNvSpPr/>
          <p:nvPr/>
        </p:nvSpPr>
        <p:spPr>
          <a:xfrm>
            <a:off x="2918081" y="3775082"/>
            <a:ext cx="2060756" cy="794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933"/>
              </a:lnSpc>
            </a:pPr>
            <a:r>
              <a:rPr lang="zh-TW" altLang="en-US" sz="17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資料夾瀏覽模式
</a:t>
            </a:r>
            <a:endParaRPr lang="en-US" altLang="zh-CN" sz="1733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D8A4F65E-0D75-4D9C-9A8E-D2D7897EE1FB}"/>
              </a:ext>
            </a:extLst>
          </p:cNvPr>
          <p:cNvSpPr/>
          <p:nvPr/>
        </p:nvSpPr>
        <p:spPr>
          <a:xfrm>
            <a:off x="601442" y="3460639"/>
            <a:ext cx="1730585" cy="421340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2" name="矩形 6">
            <a:extLst>
              <a:ext uri="{FF2B5EF4-FFF2-40B4-BE49-F238E27FC236}">
                <a16:creationId xmlns:a16="http://schemas.microsoft.com/office/drawing/2014/main" id="{9F432D76-C9FF-1240-A567-CE912C13DCCC}"/>
              </a:ext>
            </a:extLst>
          </p:cNvPr>
          <p:cNvSpPr/>
          <p:nvPr/>
        </p:nvSpPr>
        <p:spPr>
          <a:xfrm>
            <a:off x="695089" y="3404727"/>
            <a:ext cx="2060756" cy="79419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933"/>
              </a:lnSpc>
            </a:pPr>
            <a:r>
              <a:rPr lang="zh-TW" altLang="en-US" sz="17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相簿瀏覽模式
</a:t>
            </a:r>
            <a:endParaRPr lang="en-US" altLang="zh-CN" sz="1733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4" name="圖片 23" descr="一張含有 直立的, 黑色, 桌, 螢幕 的圖片&#10;&#10;自動產生的描述">
            <a:extLst>
              <a:ext uri="{FF2B5EF4-FFF2-40B4-BE49-F238E27FC236}">
                <a16:creationId xmlns:a16="http://schemas.microsoft.com/office/drawing/2014/main" id="{D80D684C-14B2-FC48-A81C-0023AAFE13B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8674" y="4136360"/>
            <a:ext cx="5777351" cy="1571420"/>
          </a:xfrm>
          <a:prstGeom prst="rect">
            <a:avLst/>
          </a:prstGeom>
        </p:spPr>
      </p:pic>
      <p:sp>
        <p:nvSpPr>
          <p:cNvPr id="25" name="Google Shape;158;p22">
            <a:extLst>
              <a:ext uri="{FF2B5EF4-FFF2-40B4-BE49-F238E27FC236}">
                <a16:creationId xmlns:a16="http://schemas.microsoft.com/office/drawing/2014/main" id="{1F215F00-9253-9A4A-A5B5-86BE6D2DEAB9}"/>
              </a:ext>
            </a:extLst>
          </p:cNvPr>
          <p:cNvSpPr txBox="1"/>
          <p:nvPr/>
        </p:nvSpPr>
        <p:spPr>
          <a:xfrm>
            <a:off x="8052863" y="5598768"/>
            <a:ext cx="1628973" cy="42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TS-1264U-RP</a:t>
            </a:r>
          </a:p>
        </p:txBody>
      </p:sp>
    </p:spTree>
    <p:extLst>
      <p:ext uri="{BB962C8B-B14F-4D97-AF65-F5344CB8AC3E}">
        <p14:creationId xmlns:p14="http://schemas.microsoft.com/office/powerpoint/2010/main" val="1105772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61;p14">
            <a:extLst>
              <a:ext uri="{FF2B5EF4-FFF2-40B4-BE49-F238E27FC236}">
                <a16:creationId xmlns:a16="http://schemas.microsoft.com/office/drawing/2014/main" id="{24D22C4B-6CA3-4834-8DD1-989345CBE5E4}"/>
              </a:ext>
            </a:extLst>
          </p:cNvPr>
          <p:cNvSpPr txBox="1">
            <a:spLocks/>
          </p:cNvSpPr>
          <p:nvPr/>
        </p:nvSpPr>
        <p:spPr>
          <a:xfrm>
            <a:off x="6639723" y="1875211"/>
            <a:ext cx="4641648" cy="4182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41294" indent="-241294" defTabSz="609585">
              <a:lnSpc>
                <a:spcPts val="2933"/>
              </a:lnSpc>
              <a:spcBef>
                <a:spcPts val="1600"/>
              </a:spcBef>
              <a:buClr>
                <a:srgbClr val="06768C"/>
              </a:buClr>
              <a:buSzPct val="65000"/>
              <a:buFont typeface="Wingdings" panose="05000000000000000000" pitchFamily="2" charset="2"/>
              <a:buChar char="l"/>
              <a:defRPr/>
            </a:pPr>
            <a:r>
              <a:rPr lang="zh-TW" altLang="en-US">
                <a:solidFill>
                  <a:schemeClr val="tx1"/>
                </a:solidFill>
                <a:sym typeface="+mn-lt"/>
              </a:rPr>
              <a:t>支援</a:t>
            </a:r>
            <a:r>
              <a:rPr lang="en-US" altLang="zh-TW">
                <a:solidFill>
                  <a:schemeClr val="tx1"/>
                </a:solidFill>
                <a:sym typeface="+mn-lt"/>
              </a:rPr>
              <a:t>TLS 1.3</a:t>
            </a:r>
          </a:p>
          <a:p>
            <a:pPr marL="241294" indent="-241294" defTabSz="609585">
              <a:lnSpc>
                <a:spcPts val="2933"/>
              </a:lnSpc>
              <a:spcBef>
                <a:spcPts val="1600"/>
              </a:spcBef>
              <a:buClr>
                <a:srgbClr val="06768C"/>
              </a:buClr>
              <a:buSzPct val="65000"/>
              <a:buFont typeface="Wingdings" panose="05000000000000000000" pitchFamily="2" charset="2"/>
              <a:buChar char="l"/>
              <a:defRPr/>
            </a:pPr>
            <a:r>
              <a:rPr lang="zh-TW" altLang="en-US">
                <a:solidFill>
                  <a:schemeClr val="tx1"/>
                </a:solidFill>
                <a:sym typeface="+mn-lt"/>
              </a:rPr>
              <a:t>預設將 </a:t>
            </a:r>
            <a:r>
              <a:rPr lang="en-US" altLang="zh-TW">
                <a:solidFill>
                  <a:schemeClr val="tx1"/>
                </a:solidFill>
                <a:sym typeface="+mn-lt"/>
              </a:rPr>
              <a:t>admin </a:t>
            </a:r>
            <a:r>
              <a:rPr lang="zh-TW" altLang="en-US">
                <a:solidFill>
                  <a:schemeClr val="tx1"/>
                </a:solidFill>
                <a:sym typeface="+mn-lt"/>
              </a:rPr>
              <a:t>帳號關閉</a:t>
            </a:r>
          </a:p>
          <a:p>
            <a:pPr marL="241294" indent="-241294" defTabSz="609585">
              <a:lnSpc>
                <a:spcPts val="2933"/>
              </a:lnSpc>
              <a:spcBef>
                <a:spcPts val="1600"/>
              </a:spcBef>
              <a:buClr>
                <a:srgbClr val="06768C"/>
              </a:buClr>
              <a:buSzPct val="65000"/>
              <a:buFont typeface="Wingdings" panose="05000000000000000000" pitchFamily="2" charset="2"/>
              <a:buChar char="l"/>
              <a:defRPr/>
            </a:pPr>
            <a:r>
              <a:rPr lang="zh-TW" altLang="en-US">
                <a:solidFill>
                  <a:schemeClr val="tx1"/>
                </a:solidFill>
                <a:sym typeface="+mn-lt"/>
              </a:rPr>
              <a:t>支援進階加密套件</a:t>
            </a:r>
          </a:p>
          <a:p>
            <a:pPr marL="241294" indent="-241294" defTabSz="609585">
              <a:lnSpc>
                <a:spcPts val="2933"/>
              </a:lnSpc>
              <a:spcBef>
                <a:spcPts val="1600"/>
              </a:spcBef>
              <a:buClr>
                <a:srgbClr val="06768C"/>
              </a:buClr>
              <a:buSzPct val="65000"/>
              <a:buFont typeface="Wingdings" panose="05000000000000000000" pitchFamily="2" charset="2"/>
              <a:buChar char="l"/>
              <a:defRPr/>
            </a:pPr>
            <a:r>
              <a:rPr lang="zh-TW" altLang="en-US">
                <a:solidFill>
                  <a:schemeClr val="tx1"/>
                </a:solidFill>
                <a:sym typeface="+mn-lt"/>
              </a:rPr>
              <a:t>調整安全設定</a:t>
            </a:r>
            <a:r>
              <a:rPr lang="en-US" altLang="zh-TW">
                <a:solidFill>
                  <a:schemeClr val="tx1"/>
                </a:solidFill>
                <a:sym typeface="+mn-lt"/>
              </a:rPr>
              <a:t>, </a:t>
            </a:r>
            <a:r>
              <a:rPr lang="zh-TW" altLang="en-US">
                <a:solidFill>
                  <a:schemeClr val="tx1"/>
                </a:solidFill>
                <a:sym typeface="+mn-lt"/>
              </a:rPr>
              <a:t>更符合安全防護標準</a:t>
            </a:r>
          </a:p>
          <a:p>
            <a:pPr marL="241294" indent="-241294" defTabSz="609585">
              <a:lnSpc>
                <a:spcPts val="2933"/>
              </a:lnSpc>
              <a:spcBef>
                <a:spcPts val="1600"/>
              </a:spcBef>
              <a:buClr>
                <a:srgbClr val="06768C"/>
              </a:buClr>
              <a:buSzPct val="65000"/>
              <a:buFont typeface="Wingdings" panose="05000000000000000000" pitchFamily="2" charset="2"/>
              <a:buChar char="l"/>
              <a:defRPr/>
            </a:pPr>
            <a:r>
              <a:rPr lang="en-US" altLang="zh-TW">
                <a:solidFill>
                  <a:schemeClr val="tx1"/>
                </a:solidFill>
                <a:sym typeface="+mn-lt"/>
              </a:rPr>
              <a:t>SSH Key </a:t>
            </a:r>
            <a:r>
              <a:rPr lang="zh-TW" altLang="en-US">
                <a:solidFill>
                  <a:schemeClr val="tx1"/>
                </a:solidFill>
                <a:sym typeface="+mn-lt"/>
              </a:rPr>
              <a:t>登入</a:t>
            </a:r>
          </a:p>
          <a:p>
            <a:pPr marL="241294" indent="-241294" defTabSz="609585">
              <a:lnSpc>
                <a:spcPts val="2933"/>
              </a:lnSpc>
              <a:spcBef>
                <a:spcPts val="1600"/>
              </a:spcBef>
              <a:buClr>
                <a:srgbClr val="06768C"/>
              </a:buClr>
              <a:buSzPct val="65000"/>
              <a:buFont typeface="Wingdings" panose="05000000000000000000" pitchFamily="2" charset="2"/>
              <a:buChar char="l"/>
              <a:defRPr/>
            </a:pPr>
            <a:r>
              <a:rPr lang="zh-TW" altLang="en-US">
                <a:solidFill>
                  <a:schemeClr val="tx1"/>
                </a:solidFill>
                <a:sym typeface="+mn-lt"/>
              </a:rPr>
              <a:t>韌體自動更新 </a:t>
            </a:r>
            <a:r>
              <a:rPr lang="en-US" altLang="zh-TW">
                <a:solidFill>
                  <a:schemeClr val="tx1"/>
                </a:solidFill>
                <a:sym typeface="+mn-lt"/>
              </a:rPr>
              <a:t>(</a:t>
            </a:r>
            <a:r>
              <a:rPr lang="zh-TW" altLang="en-US">
                <a:solidFill>
                  <a:schemeClr val="tx1"/>
                </a:solidFill>
                <a:sym typeface="+mn-lt"/>
              </a:rPr>
              <a:t>建議更新</a:t>
            </a:r>
            <a:r>
              <a:rPr lang="en-US" altLang="zh-TW">
                <a:solidFill>
                  <a:schemeClr val="tx1"/>
                </a:solidFill>
                <a:sym typeface="+mn-lt"/>
              </a:rPr>
              <a:t>, </a:t>
            </a:r>
            <a:r>
              <a:rPr lang="zh-TW" altLang="en-US">
                <a:solidFill>
                  <a:schemeClr val="tx1"/>
                </a:solidFill>
                <a:sym typeface="+mn-lt"/>
              </a:rPr>
              <a:t>自動更新</a:t>
            </a:r>
            <a:r>
              <a:rPr lang="en-US" altLang="zh-TW">
                <a:solidFill>
                  <a:schemeClr val="tx1"/>
                </a:solidFill>
                <a:sym typeface="+mn-lt"/>
              </a:rPr>
              <a:t>)</a:t>
            </a:r>
          </a:p>
          <a:p>
            <a:pPr marL="241294" indent="-241294" defTabSz="609585">
              <a:lnSpc>
                <a:spcPts val="2933"/>
              </a:lnSpc>
              <a:spcBef>
                <a:spcPts val="1600"/>
              </a:spcBef>
              <a:buClr>
                <a:srgbClr val="06768C"/>
              </a:buClr>
              <a:buSzPct val="65000"/>
              <a:buFont typeface="Wingdings" panose="05000000000000000000" pitchFamily="2" charset="2"/>
              <a:buChar char="l"/>
              <a:defRPr/>
            </a:pPr>
            <a:r>
              <a:rPr lang="en-US" altLang="zh-TW">
                <a:solidFill>
                  <a:schemeClr val="tx1"/>
                </a:solidFill>
                <a:sym typeface="+mn-lt"/>
              </a:rPr>
              <a:t>App</a:t>
            </a:r>
            <a:r>
              <a:rPr lang="zh-TW" altLang="en-US">
                <a:solidFill>
                  <a:schemeClr val="tx1"/>
                </a:solidFill>
                <a:sym typeface="+mn-lt"/>
              </a:rPr>
              <a:t>自動更新 </a:t>
            </a:r>
            <a:r>
              <a:rPr lang="en-US" altLang="zh-TW">
                <a:solidFill>
                  <a:schemeClr val="tx1"/>
                </a:solidFill>
                <a:sym typeface="+mn-lt"/>
              </a:rPr>
              <a:t>(</a:t>
            </a:r>
            <a:r>
              <a:rPr lang="zh-TW" altLang="en-US">
                <a:solidFill>
                  <a:schemeClr val="tx1"/>
                </a:solidFill>
                <a:sym typeface="+mn-lt"/>
              </a:rPr>
              <a:t>建議更新</a:t>
            </a:r>
            <a:r>
              <a:rPr lang="en-US" altLang="zh-TW">
                <a:solidFill>
                  <a:schemeClr val="tx1"/>
                </a:solidFill>
                <a:sym typeface="+mn-lt"/>
              </a:rPr>
              <a:t>, </a:t>
            </a:r>
            <a:r>
              <a:rPr lang="zh-TW" altLang="en-US">
                <a:solidFill>
                  <a:schemeClr val="tx1"/>
                </a:solidFill>
                <a:sym typeface="+mn-lt"/>
              </a:rPr>
              <a:t>自動更新</a:t>
            </a:r>
            <a:r>
              <a:rPr lang="en-US" altLang="zh-TW">
                <a:solidFill>
                  <a:schemeClr val="tx1"/>
                </a:solidFill>
                <a:sym typeface="+mn-lt"/>
              </a:rPr>
              <a:t>)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2C102977-6ED5-4208-8B74-E313BDD70A9C}"/>
              </a:ext>
            </a:extLst>
          </p:cNvPr>
          <p:cNvGrpSpPr/>
          <p:nvPr/>
        </p:nvGrpSpPr>
        <p:grpSpPr>
          <a:xfrm flipH="1">
            <a:off x="0" y="2201815"/>
            <a:ext cx="6359960" cy="3807749"/>
            <a:chOff x="5662643" y="1954821"/>
            <a:chExt cx="6529357" cy="3909168"/>
          </a:xfrm>
        </p:grpSpPr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D0DB9790-7416-4285-8240-999F41391964}"/>
                </a:ext>
              </a:extLst>
            </p:cNvPr>
            <p:cNvGrpSpPr/>
            <p:nvPr/>
          </p:nvGrpSpPr>
          <p:grpSpPr>
            <a:xfrm>
              <a:off x="5662643" y="1954821"/>
              <a:ext cx="6529357" cy="3909168"/>
              <a:chOff x="4025961" y="701899"/>
              <a:chExt cx="5118039" cy="3064203"/>
            </a:xfrm>
          </p:grpSpPr>
          <p:pic>
            <p:nvPicPr>
              <p:cNvPr id="9" name="圖片 8" descr="一張含有 文字, 電子用品, 監視器, 電腦 的圖片&#10;&#10;自動產生的描述">
                <a:extLst>
                  <a:ext uri="{FF2B5EF4-FFF2-40B4-BE49-F238E27FC236}">
                    <a16:creationId xmlns:a16="http://schemas.microsoft.com/office/drawing/2014/main" id="{8EEAA7A3-27FB-4B3A-9DF7-E4EBBECC7BD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025961" y="701899"/>
                <a:ext cx="5118039" cy="3064203"/>
              </a:xfrm>
              <a:prstGeom prst="rect">
                <a:avLst/>
              </a:prstGeom>
            </p:spPr>
          </p:pic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F6F77732-B1C3-4DA4-A81D-874F20573F23}"/>
                  </a:ext>
                </a:extLst>
              </p:cNvPr>
              <p:cNvSpPr/>
              <p:nvPr/>
            </p:nvSpPr>
            <p:spPr>
              <a:xfrm>
                <a:off x="4881092" y="882204"/>
                <a:ext cx="3895859" cy="2479182"/>
              </a:xfrm>
              <a:prstGeom prst="rect">
                <a:avLst/>
              </a:prstGeom>
              <a:solidFill>
                <a:srgbClr val="2C2C2C">
                  <a:alpha val="52000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585">
                  <a:defRPr/>
                </a:pPr>
                <a:endParaRPr lang="zh-TW" altLang="en-US" sz="2400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</p:grpSp>
        <p:pic>
          <p:nvPicPr>
            <p:cNvPr id="15" name="圖形 14">
              <a:extLst>
                <a:ext uri="{FF2B5EF4-FFF2-40B4-BE49-F238E27FC236}">
                  <a16:creationId xmlns:a16="http://schemas.microsoft.com/office/drawing/2014/main" id="{926CCF7B-2DB0-4A51-B33A-B216EC9E16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918764" y="2527749"/>
              <a:ext cx="2481288" cy="2651434"/>
            </a:xfrm>
            <a:prstGeom prst="rect">
              <a:avLst/>
            </a:prstGeom>
            <a:effectLst>
              <a:outerShdw blurRad="152400" dist="190500" dir="8100000" algn="tr" rotWithShape="0">
                <a:prstClr val="black">
                  <a:alpha val="13000"/>
                </a:prstClr>
              </a:outerShdw>
            </a:effectLst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BF56740D-16BB-474E-80B7-C8B05D09B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QTS 5 </a:t>
            </a:r>
            <a:r>
              <a:rPr lang="zh-TW" altLang="en-US"/>
              <a:t>提升安全保護等級</a:t>
            </a:r>
          </a:p>
        </p:txBody>
      </p:sp>
    </p:spTree>
    <p:extLst>
      <p:ext uri="{BB962C8B-B14F-4D97-AF65-F5344CB8AC3E}">
        <p14:creationId xmlns:p14="http://schemas.microsoft.com/office/powerpoint/2010/main" val="26648006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>
            <a:extLst>
              <a:ext uri="{FF2B5EF4-FFF2-40B4-BE49-F238E27FC236}">
                <a16:creationId xmlns:a16="http://schemas.microsoft.com/office/drawing/2014/main" id="{9096AE2A-8461-43A8-815F-53E72BAE70A8}"/>
              </a:ext>
            </a:extLst>
          </p:cNvPr>
          <p:cNvSpPr txBox="1"/>
          <p:nvPr/>
        </p:nvSpPr>
        <p:spPr>
          <a:xfrm>
            <a:off x="7858553" y="6365864"/>
            <a:ext cx="4042295" cy="394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zh-TW" sz="700">
                <a:latin typeface="微軟正黑體" panose="020B0604030504040204" pitchFamily="34" charset="-120"/>
                <a:ea typeface="微軟正黑體" panose="020B0604030504040204" pitchFamily="34" charset="-120"/>
              </a:rPr>
              <a:t>©2021</a:t>
            </a:r>
            <a:r>
              <a:rPr lang="zh-TW" altLang="zh-TW" sz="700"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r>
              <a:rPr lang="en-US" altLang="zh-TW" sz="700">
                <a:latin typeface="微軟正黑體" panose="020B0604030504040204" pitchFamily="34" charset="-120"/>
                <a:ea typeface="微軟正黑體" panose="020B0604030504040204" pitchFamily="34" charset="-120"/>
              </a:rPr>
              <a:t>​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342E5DD2-B926-4E95-8C6E-A4B3EE0F0C55}"/>
              </a:ext>
            </a:extLst>
          </p:cNvPr>
          <p:cNvSpPr txBox="1"/>
          <p:nvPr/>
        </p:nvSpPr>
        <p:spPr>
          <a:xfrm>
            <a:off x="764656" y="1895139"/>
            <a:ext cx="1055106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dist"/>
            <a:r>
              <a:rPr lang="zh-TW" altLang="en-US" sz="32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/>
                <a:ea typeface="微軟正黑體"/>
              </a:rPr>
              <a:t>2.5GbE 超前部署! 四核心</a:t>
            </a:r>
            <a:r>
              <a:rPr lang="zh-TW" sz="3200" spc="300">
                <a:latin typeface="Arial"/>
                <a:ea typeface="微軟正黑體"/>
                <a:cs typeface="+mn-lt"/>
              </a:rPr>
              <a:t>、</a:t>
            </a:r>
            <a:r>
              <a:rPr lang="zh-TW" altLang="en-US" sz="32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/>
                <a:ea typeface="微軟正黑體"/>
                <a:cs typeface="+mn-lt"/>
              </a:rPr>
              <a:t>雙 2.</a:t>
            </a:r>
            <a:r>
              <a:rPr lang="en-US" altLang="zh-TW" sz="32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/>
                <a:ea typeface="微軟正黑體"/>
                <a:cs typeface="+mn-lt"/>
              </a:rPr>
              <a:t>5</a:t>
            </a:r>
            <a:r>
              <a:rPr lang="en-US" altLang="en-US" sz="32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/>
                <a:ea typeface="微軟正黑體"/>
                <a:cs typeface="+mn-lt"/>
              </a:rPr>
              <a:t>GbE </a:t>
            </a:r>
            <a:r>
              <a:rPr lang="en-US" altLang="en-US" sz="3200" spc="300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/>
                <a:ea typeface="微軟正黑體"/>
                <a:cs typeface="+mn-lt"/>
              </a:rPr>
              <a:t>機架式NAS</a:t>
            </a:r>
            <a:endParaRPr lang="zh-TW" sz="3200" spc="300" err="1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8E7EF064-C26A-46DD-9E41-1375CC43FE09}"/>
              </a:ext>
            </a:extLst>
          </p:cNvPr>
          <p:cNvSpPr txBox="1"/>
          <p:nvPr/>
        </p:nvSpPr>
        <p:spPr>
          <a:xfrm>
            <a:off x="2867211" y="2487806"/>
            <a:ext cx="5767397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dist"/>
            <a:r>
              <a:rPr lang="en-US" altLang="en-US" sz="3200" spc="300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/>
                <a:ea typeface="微軟正黑體"/>
                <a:cs typeface="Arial"/>
              </a:rPr>
              <a:t>企業經濟實惠的投資選擇</a:t>
            </a:r>
            <a:endParaRPr lang="en-US" altLang="en-US" sz="3200" spc="300" err="1">
              <a:solidFill>
                <a:schemeClr val="tx1">
                  <a:lumMod val="75000"/>
                  <a:lumOff val="25000"/>
                </a:schemeClr>
              </a:solidFill>
              <a:latin typeface="微軟正黑體"/>
              <a:ea typeface="微軟正黑體" panose="020B0604030504040204" pitchFamily="34" charset="-12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3353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: 圓角 8">
            <a:extLst>
              <a:ext uri="{FF2B5EF4-FFF2-40B4-BE49-F238E27FC236}">
                <a16:creationId xmlns:a16="http://schemas.microsoft.com/office/drawing/2014/main" id="{580042D5-BEA5-4DBE-85BE-44B5308897E3}"/>
              </a:ext>
            </a:extLst>
          </p:cNvPr>
          <p:cNvSpPr/>
          <p:nvPr/>
        </p:nvSpPr>
        <p:spPr>
          <a:xfrm>
            <a:off x="393524" y="5299350"/>
            <a:ext cx="5358614" cy="1124194"/>
          </a:xfrm>
          <a:prstGeom prst="roundRect">
            <a:avLst>
              <a:gd name="adj" fmla="val 9062"/>
            </a:avLst>
          </a:prstGeom>
          <a:solidFill>
            <a:srgbClr val="4A6F7A">
              <a:alpha val="15000"/>
            </a:srgb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>
                <a:latin typeface="微軟正黑體"/>
                <a:ea typeface="微軟正黑體"/>
              </a:rPr>
              <a:t>TS-x64U </a:t>
            </a:r>
            <a:r>
              <a:rPr lang="zh-CN" altLang="en-US">
                <a:latin typeface="微軟正黑體"/>
                <a:ea typeface="微軟正黑體"/>
              </a:rPr>
              <a:t>前方硬體配置</a:t>
            </a:r>
            <a:endParaRPr lang="zh-TW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1243F0F-0160-DF46-A459-70EAE3ADCCAB}"/>
              </a:ext>
            </a:extLst>
          </p:cNvPr>
          <p:cNvSpPr/>
          <p:nvPr/>
        </p:nvSpPr>
        <p:spPr>
          <a:xfrm>
            <a:off x="3292925" y="4067994"/>
            <a:ext cx="2803075" cy="869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4/12 x SATA 6Gb/s 
3.5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吋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/2.5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吋 硬碟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/SSD</a:t>
            </a:r>
            <a:endParaRPr lang="zh-TW" altLang="en-US"/>
          </a:p>
        </p:txBody>
      </p:sp>
      <p:pic>
        <p:nvPicPr>
          <p:cNvPr id="17" name="圖片 16" descr="一張含有 直立的, 黑色, 桌, 螢幕 的圖片&#10;&#10;自動產生的描述">
            <a:extLst>
              <a:ext uri="{FF2B5EF4-FFF2-40B4-BE49-F238E27FC236}">
                <a16:creationId xmlns:a16="http://schemas.microsoft.com/office/drawing/2014/main" id="{1481347F-FFF6-7449-9650-950336BB1A6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426" b="28054"/>
          <a:stretch/>
        </p:blipFill>
        <p:spPr>
          <a:xfrm>
            <a:off x="71506" y="1694524"/>
            <a:ext cx="9210196" cy="2505143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D240DECE-254A-4540-92DD-9C9A73100F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103" y="5843877"/>
            <a:ext cx="4816485" cy="447318"/>
          </a:xfrm>
          <a:prstGeom prst="rect">
            <a:avLst/>
          </a:prstGeom>
        </p:spPr>
      </p:pic>
      <p:sp>
        <p:nvSpPr>
          <p:cNvPr id="40" name="矩形 39">
            <a:extLst>
              <a:ext uri="{FF2B5EF4-FFF2-40B4-BE49-F238E27FC236}">
                <a16:creationId xmlns:a16="http://schemas.microsoft.com/office/drawing/2014/main" id="{FE98DABE-5103-46EB-8559-3677E04EFC79}"/>
              </a:ext>
            </a:extLst>
          </p:cNvPr>
          <p:cNvSpPr/>
          <p:nvPr/>
        </p:nvSpPr>
        <p:spPr>
          <a:xfrm>
            <a:off x="695103" y="5498215"/>
            <a:ext cx="22739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TS-464U-RP / TS-464U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FB813551-E193-4D73-B298-3BE6DD34FBA1}"/>
              </a:ext>
            </a:extLst>
          </p:cNvPr>
          <p:cNvSpPr/>
          <p:nvPr/>
        </p:nvSpPr>
        <p:spPr>
          <a:xfrm>
            <a:off x="448115" y="1835201"/>
            <a:ext cx="13806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TS-1264U-RP</a:t>
            </a:r>
          </a:p>
        </p:txBody>
      </p:sp>
      <p:sp>
        <p:nvSpPr>
          <p:cNvPr id="2" name="梯形 1">
            <a:extLst>
              <a:ext uri="{FF2B5EF4-FFF2-40B4-BE49-F238E27FC236}">
                <a16:creationId xmlns:a16="http://schemas.microsoft.com/office/drawing/2014/main" id="{ADAAA47F-1ABB-410B-987E-8CB0322CDB3B}"/>
              </a:ext>
            </a:extLst>
          </p:cNvPr>
          <p:cNvSpPr/>
          <p:nvPr/>
        </p:nvSpPr>
        <p:spPr>
          <a:xfrm rot="16200000">
            <a:off x="8329098" y="2601551"/>
            <a:ext cx="1905208" cy="878003"/>
          </a:xfrm>
          <a:prstGeom prst="trapezoid">
            <a:avLst>
              <a:gd name="adj" fmla="val 85332"/>
            </a:avLst>
          </a:prstGeom>
          <a:gradFill flip="none" rotWithShape="1">
            <a:gsLst>
              <a:gs pos="100000">
                <a:schemeClr val="tx1">
                  <a:lumMod val="75000"/>
                  <a:lumOff val="25000"/>
                </a:schemeClr>
              </a:gs>
              <a:gs pos="0">
                <a:srgbClr val="7E838D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2FFE9B61-B29B-4099-9967-5DDC83FFDA53}"/>
              </a:ext>
            </a:extLst>
          </p:cNvPr>
          <p:cNvSpPr/>
          <p:nvPr/>
        </p:nvSpPr>
        <p:spPr>
          <a:xfrm>
            <a:off x="10723144" y="2222588"/>
            <a:ext cx="1013186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電源鍵</a:t>
            </a:r>
            <a:endParaRPr lang="zh-TW" altLang="en-US" sz="190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C6F5EA70-F819-914F-8F04-1D4165EE8D0E}"/>
              </a:ext>
            </a:extLst>
          </p:cNvPr>
          <p:cNvSpPr/>
          <p:nvPr/>
        </p:nvSpPr>
        <p:spPr>
          <a:xfrm>
            <a:off x="9311242" y="4123883"/>
            <a:ext cx="2273972" cy="1374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zh-CN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LED </a:t>
            </a:r>
            <a:r>
              <a:rPr lang="zh-TW" altLang="en-US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燈號指示</a:t>
            </a:r>
            <a:r>
              <a:rPr lang="en-US" altLang="zh-TW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:</a:t>
            </a:r>
          </a:p>
          <a:p>
            <a:pPr>
              <a:lnSpc>
                <a:spcPts val="2500"/>
              </a:lnSpc>
            </a:pPr>
            <a:r>
              <a:rPr lang="zh-TW" altLang="en-US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硬碟 </a:t>
            </a:r>
            <a:r>
              <a:rPr lang="en-US" altLang="zh-TW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1~4/12</a:t>
            </a:r>
            <a:r>
              <a:rPr lang="zh-TW" altLang="en-US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、</a:t>
            </a:r>
            <a:endParaRPr lang="en-US" altLang="zh-TW" sz="1900" b="1"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  <a:p>
            <a:pPr>
              <a:lnSpc>
                <a:spcPts val="2500"/>
              </a:lnSpc>
            </a:pPr>
            <a:r>
              <a:rPr lang="zh-TW" altLang="en-US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狀態、網路、</a:t>
            </a:r>
            <a:endParaRPr lang="en-US" altLang="zh-TW" sz="1900" b="1"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  <a:p>
            <a:pPr>
              <a:lnSpc>
                <a:spcPts val="2500"/>
              </a:lnSpc>
            </a:pPr>
            <a:r>
              <a:rPr lang="en-US" altLang="zh-TW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USB </a:t>
            </a:r>
            <a:r>
              <a:rPr lang="zh-TW" altLang="en-US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外接</a:t>
            </a:r>
            <a:r>
              <a:rPr lang="zh-CN" altLang="en-US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擴充裝置</a:t>
            </a:r>
            <a:endParaRPr lang="en-US" altLang="zh-CN" sz="1900" b="1"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</p:txBody>
      </p:sp>
      <p:pic>
        <p:nvPicPr>
          <p:cNvPr id="12" name="圖片 11" descr="一張含有 電子用品, 相片, 光, 坐 的圖片&#10;&#10;自動產生的描述">
            <a:extLst>
              <a:ext uri="{FF2B5EF4-FFF2-40B4-BE49-F238E27FC236}">
                <a16:creationId xmlns:a16="http://schemas.microsoft.com/office/drawing/2014/main" id="{84FE1E58-BC22-42F6-9488-806E9A9BB2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56814" y="2070973"/>
            <a:ext cx="733316" cy="1932665"/>
          </a:xfrm>
          <a:prstGeom prst="rect">
            <a:avLst/>
          </a:prstGeom>
        </p:spPr>
      </p:pic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AB30ECAA-12A8-4A22-ADB8-C3310CCC896D}"/>
              </a:ext>
            </a:extLst>
          </p:cNvPr>
          <p:cNvCxnSpPr>
            <a:cxnSpLocks/>
            <a:endCxn id="38" idx="1"/>
          </p:cNvCxnSpPr>
          <p:nvPr/>
        </p:nvCxnSpPr>
        <p:spPr>
          <a:xfrm>
            <a:off x="10075519" y="2404469"/>
            <a:ext cx="647625" cy="10480"/>
          </a:xfrm>
          <a:prstGeom prst="line">
            <a:avLst/>
          </a:prstGeom>
          <a:ln w="28575">
            <a:solidFill>
              <a:srgbClr val="2DE7D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接點: 肘形 23">
            <a:extLst>
              <a:ext uri="{FF2B5EF4-FFF2-40B4-BE49-F238E27FC236}">
                <a16:creationId xmlns:a16="http://schemas.microsoft.com/office/drawing/2014/main" id="{5C1FD55A-B0BE-49EF-88FD-1EB014165D33}"/>
              </a:ext>
            </a:extLst>
          </p:cNvPr>
          <p:cNvCxnSpPr>
            <a:cxnSpLocks/>
          </p:cNvCxnSpPr>
          <p:nvPr/>
        </p:nvCxnSpPr>
        <p:spPr>
          <a:xfrm rot="16200000" flipH="1">
            <a:off x="9964060" y="3354577"/>
            <a:ext cx="792385" cy="634449"/>
          </a:xfrm>
          <a:prstGeom prst="bentConnector3">
            <a:avLst>
              <a:gd name="adj1" fmla="val -377"/>
            </a:avLst>
          </a:prstGeom>
          <a:ln w="28575">
            <a:solidFill>
              <a:srgbClr val="2DE7D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>
            <a:extLst>
              <a:ext uri="{FF2B5EF4-FFF2-40B4-BE49-F238E27FC236}">
                <a16:creationId xmlns:a16="http://schemas.microsoft.com/office/drawing/2014/main" id="{2C8E3A75-4C2E-4295-B49A-0110C66BF6AF}"/>
              </a:ext>
            </a:extLst>
          </p:cNvPr>
          <p:cNvSpPr/>
          <p:nvPr/>
        </p:nvSpPr>
        <p:spPr>
          <a:xfrm>
            <a:off x="885229" y="2515358"/>
            <a:ext cx="7558282" cy="1488280"/>
          </a:xfrm>
          <a:prstGeom prst="rect">
            <a:avLst/>
          </a:prstGeom>
          <a:ln w="28575">
            <a:solidFill>
              <a:srgbClr val="2DE7D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6322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: 圓角 8">
            <a:extLst>
              <a:ext uri="{FF2B5EF4-FFF2-40B4-BE49-F238E27FC236}">
                <a16:creationId xmlns:a16="http://schemas.microsoft.com/office/drawing/2014/main" id="{FA8ACAF4-068A-4DBA-9A3D-54C1CDC2BD1B}"/>
              </a:ext>
            </a:extLst>
          </p:cNvPr>
          <p:cNvSpPr/>
          <p:nvPr/>
        </p:nvSpPr>
        <p:spPr>
          <a:xfrm>
            <a:off x="8183874" y="2007275"/>
            <a:ext cx="3259595" cy="3223667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9525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DCBD90C3-EF27-9946-A6B6-B8EF49AB2078}"/>
              </a:ext>
            </a:extLst>
          </p:cNvPr>
          <p:cNvSpPr txBox="1"/>
          <p:nvPr/>
        </p:nvSpPr>
        <p:spPr>
          <a:xfrm>
            <a:off x="320094" y="4045673"/>
            <a:ext cx="3193298" cy="954099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>
              <a:defRPr/>
            </a:pPr>
            <a:r>
              <a:rPr lang="zh-CN" altLang="en-US" sz="28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雙通道記憶體支援
</a:t>
            </a:r>
            <a:endParaRPr lang="en-US" altLang="zh-TW" sz="2800" b="1"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D825B4E-46AB-5343-B647-D08DCB4FE3EA}"/>
              </a:ext>
            </a:extLst>
          </p:cNvPr>
          <p:cNvSpPr txBox="1"/>
          <p:nvPr/>
        </p:nvSpPr>
        <p:spPr>
          <a:xfrm>
            <a:off x="300170" y="4768619"/>
            <a:ext cx="3193299" cy="706339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marL="180975" indent="-180975">
              <a:lnSpc>
                <a:spcPts val="25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2 x DDR4 SO-DIMM 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插槽，總和 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16 GB (2 x 8 GB)</a:t>
            </a:r>
            <a:endParaRPr lang="en-US" altLang="zh-TW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ts val="4400"/>
              </a:lnSpc>
            </a:pPr>
            <a:r>
              <a:rPr lang="zh-CN" altLang="en-US" sz="3600"/>
              <a:t>標配</a:t>
            </a:r>
            <a:r>
              <a:rPr lang="en-US" altLang="zh-CN" sz="3600"/>
              <a:t> 4GB </a:t>
            </a:r>
            <a:r>
              <a:rPr lang="zh-CN" altLang="en-US" sz="3600"/>
              <a:t>記憶體並可升級成</a:t>
            </a:r>
            <a:r>
              <a:rPr lang="en-US" altLang="zh-CN" sz="3600"/>
              <a:t> 16GB </a:t>
            </a:r>
            <a:r>
              <a:rPr lang="zh-CN" altLang="en-US" sz="3600"/>
              <a:t>雙通道</a:t>
            </a:r>
            <a:r>
              <a:rPr lang="zh-TW" altLang="en-US" sz="3600"/>
              <a:t>記憶體，</a:t>
            </a:r>
            <a:br>
              <a:rPr lang="en-US" altLang="zh-TW" sz="3600"/>
            </a:br>
            <a:r>
              <a:rPr lang="zh-TW" altLang="en-US" sz="3600"/>
              <a:t>讓多工應用與多台設備同時連接更為順暢</a:t>
            </a:r>
            <a:endParaRPr lang="zh-CN" altLang="zh-TW" sz="3600"/>
          </a:p>
        </p:txBody>
      </p:sp>
      <p:sp>
        <p:nvSpPr>
          <p:cNvPr id="26" name="TextBox 10">
            <a:extLst>
              <a:ext uri="{FF2B5EF4-FFF2-40B4-BE49-F238E27FC236}">
                <a16:creationId xmlns:a16="http://schemas.microsoft.com/office/drawing/2014/main" id="{C41E8356-BF08-D049-850E-F7FF525CD84A}"/>
              </a:ext>
            </a:extLst>
          </p:cNvPr>
          <p:cNvSpPr txBox="1"/>
          <p:nvPr/>
        </p:nvSpPr>
        <p:spPr>
          <a:xfrm>
            <a:off x="8934304" y="2963593"/>
            <a:ext cx="2008664" cy="5847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TS-464U-4G</a:t>
            </a:r>
          </a:p>
          <a:p>
            <a:r>
              <a:rPr 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4 GB RAM (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1 x 4 GB</a:t>
            </a:r>
            <a:r>
              <a:rPr 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)</a:t>
            </a:r>
          </a:p>
        </p:txBody>
      </p:sp>
      <p:sp>
        <p:nvSpPr>
          <p:cNvPr id="28" name="TextBox 10">
            <a:extLst>
              <a:ext uri="{FF2B5EF4-FFF2-40B4-BE49-F238E27FC236}">
                <a16:creationId xmlns:a16="http://schemas.microsoft.com/office/drawing/2014/main" id="{08AAFBD9-4A74-3640-B2B2-7B54E61AD5FC}"/>
              </a:ext>
            </a:extLst>
          </p:cNvPr>
          <p:cNvSpPr txBox="1"/>
          <p:nvPr/>
        </p:nvSpPr>
        <p:spPr>
          <a:xfrm>
            <a:off x="8956860" y="3633494"/>
            <a:ext cx="2430116" cy="5847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TS-464U-RP-</a:t>
            </a:r>
            <a:r>
              <a:rPr lang="en-US" altLang="zh-TW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4G</a:t>
            </a:r>
            <a:r>
              <a:rPr lang="en-US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</a:t>
            </a:r>
          </a:p>
          <a:p>
            <a:r>
              <a:rPr 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4 GB RAM (1 x 4 GB)</a:t>
            </a:r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DDA3F9D2-8E23-1648-8EB1-BF9855FB8BD9}"/>
              </a:ext>
            </a:extLst>
          </p:cNvPr>
          <p:cNvSpPr txBox="1"/>
          <p:nvPr/>
        </p:nvSpPr>
        <p:spPr>
          <a:xfrm>
            <a:off x="8899135" y="2248129"/>
            <a:ext cx="2213720" cy="46165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altLang="zh-CN" sz="2400" b="1" u="sng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NAS </a:t>
            </a:r>
            <a:r>
              <a:rPr lang="zh-TW" altLang="en-US" sz="2400" b="1" u="sng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訂購型號</a:t>
            </a:r>
            <a:endParaRPr lang="en-US" altLang="zh-CN" sz="2400" b="1" u="sng"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6DB36A67-4B7B-FB49-A6D7-65FAAC8FAB87}"/>
              </a:ext>
            </a:extLst>
          </p:cNvPr>
          <p:cNvSpPr txBox="1"/>
          <p:nvPr/>
        </p:nvSpPr>
        <p:spPr>
          <a:xfrm>
            <a:off x="8973687" y="4336005"/>
            <a:ext cx="2570799" cy="5847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TS-1264U-RP-</a:t>
            </a:r>
            <a:r>
              <a:rPr lang="en-US" altLang="zh-TW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4G</a:t>
            </a:r>
            <a:r>
              <a:rPr lang="en-US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</a:t>
            </a:r>
          </a:p>
          <a:p>
            <a:r>
              <a:rPr 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4 GB RAM (1 x 4 GB)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B2BFE370-BCE7-41B9-94D6-309E68C3D3EC}"/>
              </a:ext>
            </a:extLst>
          </p:cNvPr>
          <p:cNvGrpSpPr/>
          <p:nvPr/>
        </p:nvGrpSpPr>
        <p:grpSpPr>
          <a:xfrm>
            <a:off x="3594937" y="2367989"/>
            <a:ext cx="5002125" cy="3479025"/>
            <a:chOff x="4237194" y="2392630"/>
            <a:chExt cx="5002125" cy="3479025"/>
          </a:xfrm>
        </p:grpSpPr>
        <p:sp>
          <p:nvSpPr>
            <p:cNvPr id="5" name="矩形: 圓角 4">
              <a:extLst>
                <a:ext uri="{FF2B5EF4-FFF2-40B4-BE49-F238E27FC236}">
                  <a16:creationId xmlns:a16="http://schemas.microsoft.com/office/drawing/2014/main" id="{41ED0A65-B065-4791-81B9-F067FEB6C5CC}"/>
                </a:ext>
              </a:extLst>
            </p:cNvPr>
            <p:cNvSpPr/>
            <p:nvPr/>
          </p:nvSpPr>
          <p:spPr>
            <a:xfrm>
              <a:off x="4237194" y="2392630"/>
              <a:ext cx="5002125" cy="3479025"/>
            </a:xfrm>
            <a:prstGeom prst="roundRect">
              <a:avLst>
                <a:gd name="adj" fmla="val 6093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190500" dist="3048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" name="圖形 1">
              <a:extLst>
                <a:ext uri="{FF2B5EF4-FFF2-40B4-BE49-F238E27FC236}">
                  <a16:creationId xmlns:a16="http://schemas.microsoft.com/office/drawing/2014/main" id="{8145C467-74F1-4EDA-93D1-5B1C9B58A2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0652" t="20418" r="27611" b="16096"/>
            <a:stretch/>
          </p:blipFill>
          <p:spPr>
            <a:xfrm>
              <a:off x="4237194" y="2392630"/>
              <a:ext cx="4952263" cy="3479025"/>
            </a:xfrm>
            <a:prstGeom prst="rect">
              <a:avLst/>
            </a:prstGeom>
            <a:effectLst/>
          </p:spPr>
        </p:pic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9CE2FFC4-413B-44BF-B5E1-376F6BE14AB4}"/>
              </a:ext>
            </a:extLst>
          </p:cNvPr>
          <p:cNvGrpSpPr/>
          <p:nvPr/>
        </p:nvGrpSpPr>
        <p:grpSpPr>
          <a:xfrm>
            <a:off x="468752" y="2625029"/>
            <a:ext cx="2742477" cy="1095035"/>
            <a:chOff x="490279" y="2299493"/>
            <a:chExt cx="1796137" cy="717174"/>
          </a:xfrm>
        </p:grpSpPr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8515727A-C405-4933-AA28-7CF1656762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 rot="1673709">
              <a:off x="490279" y="2363665"/>
              <a:ext cx="1276765" cy="65300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CED6706B-8C72-47BE-95D1-FC6EC53C4A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 rot="1673709">
              <a:off x="1009651" y="2299493"/>
              <a:ext cx="1276765" cy="65300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666378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AD8980-E83D-4AE1-B6F2-3FBA94159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快速上手的 </a:t>
            </a:r>
            <a:r>
              <a:rPr lang="en" altLang="zh-TW"/>
              <a:t>HDD </a:t>
            </a:r>
            <a:r>
              <a:rPr lang="zh-TW" altLang="en-US"/>
              <a:t>與 </a:t>
            </a:r>
            <a:r>
              <a:rPr lang="en" altLang="zh-TW"/>
              <a:t>SSD </a:t>
            </a:r>
            <a:r>
              <a:rPr lang="zh-TW" altLang="en-US"/>
              <a:t>安裝</a:t>
            </a:r>
          </a:p>
        </p:txBody>
      </p:sp>
      <p:sp>
        <p:nvSpPr>
          <p:cNvPr id="35" name="矩形: 圓角 8">
            <a:extLst>
              <a:ext uri="{FF2B5EF4-FFF2-40B4-BE49-F238E27FC236}">
                <a16:creationId xmlns:a16="http://schemas.microsoft.com/office/drawing/2014/main" id="{0601C00F-EEB1-4F2C-8640-FEB9DF99A8E7}"/>
              </a:ext>
            </a:extLst>
          </p:cNvPr>
          <p:cNvSpPr/>
          <p:nvPr/>
        </p:nvSpPr>
        <p:spPr>
          <a:xfrm>
            <a:off x="3354724" y="2100345"/>
            <a:ext cx="5070161" cy="3949748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32E24CB-E761-496A-9505-B9CA1F25B2B4}"/>
              </a:ext>
            </a:extLst>
          </p:cNvPr>
          <p:cNvSpPr/>
          <p:nvPr/>
        </p:nvSpPr>
        <p:spPr>
          <a:xfrm>
            <a:off x="3354724" y="2952074"/>
            <a:ext cx="5070160" cy="28731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/>
              <a:t>9;stroke:#fff;stroke-miterlimit:10;stroke-width:0.75px;fill-rule:evenodd;}&lt;/style&gt;&lt;/</a:t>
            </a:r>
            <a:r>
              <a:rPr lang="en-US" altLang="zh-TW" err="1"/>
              <a:t>defs</a:t>
            </a:r>
            <a:r>
              <a:rPr lang="en-US" altLang="zh-TW"/>
              <a:t>&gt;&lt;polygon class="cls-1" points="3.94 0.38 3.94 17.72 0.65 17.72 3.9 23.36 7.16 28.99 10.41 23.36 13.66 17.72 10.37 17.72 10.37 0.38 3.94 0.38"/&gt;&lt;/</a:t>
            </a:r>
            <a:r>
              <a:rPr lang="en-US" altLang="zh-TW" err="1"/>
              <a:t>svg</a:t>
            </a:r>
            <a:r>
              <a:rPr lang="en-US" altLang="zh-TW"/>
              <a:t>&gt;</a:t>
            </a:r>
            <a:endParaRPr lang="zh-TW" altLang="en-US"/>
          </a:p>
        </p:txBody>
      </p:sp>
      <p:sp>
        <p:nvSpPr>
          <p:cNvPr id="17" name="矩形: 圓角 8">
            <a:extLst>
              <a:ext uri="{FF2B5EF4-FFF2-40B4-BE49-F238E27FC236}">
                <a16:creationId xmlns:a16="http://schemas.microsoft.com/office/drawing/2014/main" id="{88C1CC85-6D5C-4790-A51B-8B099229AAD1}"/>
              </a:ext>
            </a:extLst>
          </p:cNvPr>
          <p:cNvSpPr/>
          <p:nvPr/>
        </p:nvSpPr>
        <p:spPr>
          <a:xfrm>
            <a:off x="201094" y="2100345"/>
            <a:ext cx="2928261" cy="3949748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: 圓角化同側角落 11">
            <a:extLst>
              <a:ext uri="{FF2B5EF4-FFF2-40B4-BE49-F238E27FC236}">
                <a16:creationId xmlns:a16="http://schemas.microsoft.com/office/drawing/2014/main" id="{4E36C511-4F43-47B5-9267-F5F8183C610E}"/>
              </a:ext>
            </a:extLst>
          </p:cNvPr>
          <p:cNvSpPr/>
          <p:nvPr/>
        </p:nvSpPr>
        <p:spPr>
          <a:xfrm rot="10800000">
            <a:off x="879891" y="2089896"/>
            <a:ext cx="1703477" cy="569754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C4731AFB-C797-4079-8F6B-44D2E48CDFCE}"/>
              </a:ext>
            </a:extLst>
          </p:cNvPr>
          <p:cNvGrpSpPr/>
          <p:nvPr/>
        </p:nvGrpSpPr>
        <p:grpSpPr>
          <a:xfrm>
            <a:off x="879890" y="2113163"/>
            <a:ext cx="2064645" cy="523220"/>
            <a:chOff x="3497178" y="2518711"/>
            <a:chExt cx="2064645" cy="523220"/>
          </a:xfrm>
        </p:grpSpPr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7A4AA1E5-47FD-402A-A084-B5F72F00EB7A}"/>
                </a:ext>
              </a:extLst>
            </p:cNvPr>
            <p:cNvSpPr txBox="1"/>
            <p:nvPr/>
          </p:nvSpPr>
          <p:spPr>
            <a:xfrm>
              <a:off x="3497178" y="2518711"/>
              <a:ext cx="206464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500" b="1">
                  <a:latin typeface="Arial" panose="020B0604020202020204" pitchFamily="34" charset="0"/>
                  <a:cs typeface="Arial" panose="020B0604020202020204" pitchFamily="34" charset="0"/>
                </a:rPr>
                <a:t>STEP</a:t>
              </a:r>
              <a:r>
                <a:rPr lang="zh-TW" altLang="en-US" sz="2800" b="1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altLang="zh-TW" sz="2800" b="1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zh-TW" altLang="en-US" sz="28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4" name="直線接點 33">
              <a:extLst>
                <a:ext uri="{FF2B5EF4-FFF2-40B4-BE49-F238E27FC236}">
                  <a16:creationId xmlns:a16="http://schemas.microsoft.com/office/drawing/2014/main" id="{00DAFD42-8BF7-4C26-BB51-488558209237}"/>
                </a:ext>
              </a:extLst>
            </p:cNvPr>
            <p:cNvCxnSpPr>
              <a:cxnSpLocks/>
            </p:cNvCxnSpPr>
            <p:nvPr/>
          </p:nvCxnSpPr>
          <p:spPr>
            <a:xfrm>
              <a:off x="4542699" y="2635585"/>
              <a:ext cx="0" cy="33586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7" name="矩形: 圓角化同側角落 36">
            <a:extLst>
              <a:ext uri="{FF2B5EF4-FFF2-40B4-BE49-F238E27FC236}">
                <a16:creationId xmlns:a16="http://schemas.microsoft.com/office/drawing/2014/main" id="{79787CAF-E08D-4368-8F1F-8B473C77B93B}"/>
              </a:ext>
            </a:extLst>
          </p:cNvPr>
          <p:cNvSpPr/>
          <p:nvPr/>
        </p:nvSpPr>
        <p:spPr>
          <a:xfrm rot="10800000">
            <a:off x="4197994" y="2089896"/>
            <a:ext cx="3479590" cy="569754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E2FC750F-DF1E-44D2-8AC4-066BA253603E}"/>
              </a:ext>
            </a:extLst>
          </p:cNvPr>
          <p:cNvGrpSpPr/>
          <p:nvPr/>
        </p:nvGrpSpPr>
        <p:grpSpPr>
          <a:xfrm>
            <a:off x="5000491" y="2113163"/>
            <a:ext cx="2064645" cy="523220"/>
            <a:chOff x="3497178" y="2518711"/>
            <a:chExt cx="2064645" cy="523220"/>
          </a:xfrm>
        </p:grpSpPr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9364B37C-E6A6-4663-96DC-9031DA202533}"/>
                </a:ext>
              </a:extLst>
            </p:cNvPr>
            <p:cNvSpPr txBox="1"/>
            <p:nvPr/>
          </p:nvSpPr>
          <p:spPr>
            <a:xfrm>
              <a:off x="3497178" y="2518711"/>
              <a:ext cx="206464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500" b="1">
                  <a:latin typeface="Arial" panose="020B0604020202020204" pitchFamily="34" charset="0"/>
                  <a:cs typeface="Arial" panose="020B0604020202020204" pitchFamily="34" charset="0"/>
                </a:rPr>
                <a:t>STEP</a:t>
              </a:r>
              <a:r>
                <a:rPr lang="zh-TW" altLang="en-US" sz="2800" b="1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altLang="zh-TW" sz="2800" b="1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zh-TW" altLang="en-US" sz="28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0" name="直線接點 39">
              <a:extLst>
                <a:ext uri="{FF2B5EF4-FFF2-40B4-BE49-F238E27FC236}">
                  <a16:creationId xmlns:a16="http://schemas.microsoft.com/office/drawing/2014/main" id="{52AE889D-9989-4206-A3CA-0CF48436A3B9}"/>
                </a:ext>
              </a:extLst>
            </p:cNvPr>
            <p:cNvCxnSpPr>
              <a:cxnSpLocks/>
            </p:cNvCxnSpPr>
            <p:nvPr/>
          </p:nvCxnSpPr>
          <p:spPr>
            <a:xfrm>
              <a:off x="4542699" y="2635585"/>
              <a:ext cx="0" cy="33586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1" name="矩形 40">
            <a:extLst>
              <a:ext uri="{FF2B5EF4-FFF2-40B4-BE49-F238E27FC236}">
                <a16:creationId xmlns:a16="http://schemas.microsoft.com/office/drawing/2014/main" id="{CA1491BF-F14C-4277-B32A-1CA66EE8E050}"/>
              </a:ext>
            </a:extLst>
          </p:cNvPr>
          <p:cNvSpPr/>
          <p:nvPr/>
        </p:nvSpPr>
        <p:spPr>
          <a:xfrm>
            <a:off x="6157686" y="3151219"/>
            <a:ext cx="1653377" cy="229875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2.5-inch HDD / SSD</a:t>
            </a:r>
            <a:endParaRPr lang="zh-TW" altLang="en-US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AF98FC18-2EFF-4798-9AEA-F0DFAF79BB65}"/>
              </a:ext>
            </a:extLst>
          </p:cNvPr>
          <p:cNvSpPr/>
          <p:nvPr/>
        </p:nvSpPr>
        <p:spPr>
          <a:xfrm>
            <a:off x="4098297" y="3146799"/>
            <a:ext cx="1230429" cy="229875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3.5-inch HDD</a:t>
            </a:r>
            <a:endParaRPr lang="zh-TW" altLang="en-US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4" name="圖片 43" descr="一張含有 電腦, 鍵盤 的圖片&#10;&#10;自動產生的描述">
            <a:extLst>
              <a:ext uri="{FF2B5EF4-FFF2-40B4-BE49-F238E27FC236}">
                <a16:creationId xmlns:a16="http://schemas.microsoft.com/office/drawing/2014/main" id="{575C38A3-F6A3-4D59-83E7-3C27DCB5C4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101" t="5729" r="12705" b="8333"/>
          <a:stretch/>
        </p:blipFill>
        <p:spPr>
          <a:xfrm>
            <a:off x="3683574" y="3488112"/>
            <a:ext cx="2059875" cy="2255335"/>
          </a:xfrm>
          <a:prstGeom prst="rect">
            <a:avLst/>
          </a:prstGeom>
        </p:spPr>
      </p:pic>
      <p:pic>
        <p:nvPicPr>
          <p:cNvPr id="45" name="圖片 44" descr="一張含有 電腦, 桌 的圖片&#10;&#10;自動產生的描述">
            <a:extLst>
              <a:ext uri="{FF2B5EF4-FFF2-40B4-BE49-F238E27FC236}">
                <a16:creationId xmlns:a16="http://schemas.microsoft.com/office/drawing/2014/main" id="{4E05C1BD-202C-4E1A-8C45-A648D506C3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73" t="11349" r="12433" b="9078"/>
          <a:stretch/>
        </p:blipFill>
        <p:spPr>
          <a:xfrm>
            <a:off x="5954437" y="3580238"/>
            <a:ext cx="2059875" cy="2094869"/>
          </a:xfrm>
          <a:prstGeom prst="rect">
            <a:avLst/>
          </a:prstGeom>
        </p:spPr>
      </p:pic>
      <p:sp>
        <p:nvSpPr>
          <p:cNvPr id="47" name="矩形 46">
            <a:extLst>
              <a:ext uri="{FF2B5EF4-FFF2-40B4-BE49-F238E27FC236}">
                <a16:creationId xmlns:a16="http://schemas.microsoft.com/office/drawing/2014/main" id="{26F6FF02-26AC-4926-BFF4-F9CEEA0F45E7}"/>
              </a:ext>
            </a:extLst>
          </p:cNvPr>
          <p:cNvSpPr/>
          <p:nvPr/>
        </p:nvSpPr>
        <p:spPr>
          <a:xfrm>
            <a:off x="201092" y="2935721"/>
            <a:ext cx="2928261" cy="28731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矩形: 圓角 8">
            <a:extLst>
              <a:ext uri="{FF2B5EF4-FFF2-40B4-BE49-F238E27FC236}">
                <a16:creationId xmlns:a16="http://schemas.microsoft.com/office/drawing/2014/main" id="{8CD9B411-90A3-49C6-87B0-8577B502D863}"/>
              </a:ext>
            </a:extLst>
          </p:cNvPr>
          <p:cNvSpPr/>
          <p:nvPr/>
        </p:nvSpPr>
        <p:spPr>
          <a:xfrm>
            <a:off x="8650255" y="2100344"/>
            <a:ext cx="3204094" cy="3949748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0" name="矩形: 圓角化同側角落 49">
            <a:extLst>
              <a:ext uri="{FF2B5EF4-FFF2-40B4-BE49-F238E27FC236}">
                <a16:creationId xmlns:a16="http://schemas.microsoft.com/office/drawing/2014/main" id="{708270A9-33C2-4BA2-ACBD-B351BB898A4F}"/>
              </a:ext>
            </a:extLst>
          </p:cNvPr>
          <p:cNvSpPr/>
          <p:nvPr/>
        </p:nvSpPr>
        <p:spPr>
          <a:xfrm rot="10800000">
            <a:off x="9493525" y="2089895"/>
            <a:ext cx="1703477" cy="569754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26F79335-63E8-40DA-B1D7-F1D8A4E8A674}"/>
              </a:ext>
            </a:extLst>
          </p:cNvPr>
          <p:cNvGrpSpPr/>
          <p:nvPr/>
        </p:nvGrpSpPr>
        <p:grpSpPr>
          <a:xfrm>
            <a:off x="9493524" y="2113162"/>
            <a:ext cx="2064645" cy="523220"/>
            <a:chOff x="3497178" y="2518711"/>
            <a:chExt cx="2064645" cy="523220"/>
          </a:xfrm>
        </p:grpSpPr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A0E47757-6040-4C73-9B02-6BFC57825E45}"/>
                </a:ext>
              </a:extLst>
            </p:cNvPr>
            <p:cNvSpPr txBox="1"/>
            <p:nvPr/>
          </p:nvSpPr>
          <p:spPr>
            <a:xfrm>
              <a:off x="3497178" y="2518711"/>
              <a:ext cx="206464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500" b="1">
                  <a:latin typeface="Arial" panose="020B0604020202020204" pitchFamily="34" charset="0"/>
                  <a:cs typeface="Arial" panose="020B0604020202020204" pitchFamily="34" charset="0"/>
                </a:rPr>
                <a:t>STEP</a:t>
              </a:r>
              <a:r>
                <a:rPr lang="zh-TW" altLang="en-US" sz="2800" b="1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altLang="zh-TW" sz="2800" b="1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endParaRPr lang="zh-TW" altLang="en-US" sz="28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3" name="直線接點 52">
              <a:extLst>
                <a:ext uri="{FF2B5EF4-FFF2-40B4-BE49-F238E27FC236}">
                  <a16:creationId xmlns:a16="http://schemas.microsoft.com/office/drawing/2014/main" id="{029B84A9-BA9A-4CFD-AFB8-91E528D7467F}"/>
                </a:ext>
              </a:extLst>
            </p:cNvPr>
            <p:cNvCxnSpPr>
              <a:cxnSpLocks/>
            </p:cNvCxnSpPr>
            <p:nvPr/>
          </p:nvCxnSpPr>
          <p:spPr>
            <a:xfrm>
              <a:off x="4542699" y="2635585"/>
              <a:ext cx="0" cy="33586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4" name="矩形 53">
            <a:extLst>
              <a:ext uri="{FF2B5EF4-FFF2-40B4-BE49-F238E27FC236}">
                <a16:creationId xmlns:a16="http://schemas.microsoft.com/office/drawing/2014/main" id="{B0A4C6D2-D2AD-4F98-8F94-66F6CA0278EB}"/>
              </a:ext>
            </a:extLst>
          </p:cNvPr>
          <p:cNvSpPr/>
          <p:nvPr/>
        </p:nvSpPr>
        <p:spPr>
          <a:xfrm>
            <a:off x="8650253" y="2935720"/>
            <a:ext cx="3204093" cy="28731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7" name="圖片 56">
            <a:extLst>
              <a:ext uri="{FF2B5EF4-FFF2-40B4-BE49-F238E27FC236}">
                <a16:creationId xmlns:a16="http://schemas.microsoft.com/office/drawing/2014/main" id="{37607DDA-92A3-4BF3-AE98-69CFC3D7A7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6846" y="3522378"/>
            <a:ext cx="2701738" cy="1784923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59" name="圖片 58">
            <a:extLst>
              <a:ext uri="{FF2B5EF4-FFF2-40B4-BE49-F238E27FC236}">
                <a16:creationId xmlns:a16="http://schemas.microsoft.com/office/drawing/2014/main" id="{8136C858-58C3-4B29-8665-339695EA7F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52508" y="3155136"/>
            <a:ext cx="1970838" cy="1302048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9" name="圖形 7">
            <a:extLst>
              <a:ext uri="{FF2B5EF4-FFF2-40B4-BE49-F238E27FC236}">
                <a16:creationId xmlns:a16="http://schemas.microsoft.com/office/drawing/2014/main" id="{0934127E-3C9B-4C05-9E91-E9EFBE66544A}"/>
              </a:ext>
            </a:extLst>
          </p:cNvPr>
          <p:cNvSpPr/>
          <p:nvPr/>
        </p:nvSpPr>
        <p:spPr>
          <a:xfrm>
            <a:off x="535813" y="4971740"/>
            <a:ext cx="350451" cy="243198"/>
          </a:xfrm>
          <a:custGeom>
            <a:avLst/>
            <a:gdLst>
              <a:gd name="connsiteX0" fmla="*/ 376220 w 572023"/>
              <a:gd name="connsiteY0" fmla="*/ 0 h 396959"/>
              <a:gd name="connsiteX1" fmla="*/ 100578 w 572023"/>
              <a:gd name="connsiteY1" fmla="*/ 227694 h 396959"/>
              <a:gd name="connsiteX2" fmla="*/ 0 w 572023"/>
              <a:gd name="connsiteY2" fmla="*/ 206062 h 396959"/>
              <a:gd name="connsiteX3" fmla="*/ 9812 w 572023"/>
              <a:gd name="connsiteY3" fmla="*/ 301511 h 396959"/>
              <a:gd name="connsiteX4" fmla="*/ 19402 w 572023"/>
              <a:gd name="connsiteY4" fmla="*/ 396960 h 396959"/>
              <a:gd name="connsiteX5" fmla="*/ 208069 w 572023"/>
              <a:gd name="connsiteY5" fmla="*/ 344552 h 396959"/>
              <a:gd name="connsiteX6" fmla="*/ 396737 w 572023"/>
              <a:gd name="connsiteY6" fmla="*/ 291921 h 396959"/>
              <a:gd name="connsiteX7" fmla="*/ 296382 w 572023"/>
              <a:gd name="connsiteY7" fmla="*/ 270289 h 396959"/>
              <a:gd name="connsiteX8" fmla="*/ 572024 w 572023"/>
              <a:gd name="connsiteY8" fmla="*/ 42372 h 396959"/>
              <a:gd name="connsiteX9" fmla="*/ 376220 w 572023"/>
              <a:gd name="connsiteY9" fmla="*/ 0 h 396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72023" h="396959">
                <a:moveTo>
                  <a:pt x="376220" y="0"/>
                </a:moveTo>
                <a:lnTo>
                  <a:pt x="100578" y="227694"/>
                </a:lnTo>
                <a:lnTo>
                  <a:pt x="0" y="206062"/>
                </a:lnTo>
                <a:lnTo>
                  <a:pt x="9812" y="301511"/>
                </a:lnTo>
                <a:lnTo>
                  <a:pt x="19402" y="396960"/>
                </a:lnTo>
                <a:lnTo>
                  <a:pt x="208069" y="344552"/>
                </a:lnTo>
                <a:lnTo>
                  <a:pt x="396737" y="291921"/>
                </a:lnTo>
                <a:lnTo>
                  <a:pt x="296382" y="270289"/>
                </a:lnTo>
                <a:lnTo>
                  <a:pt x="572024" y="42372"/>
                </a:lnTo>
                <a:lnTo>
                  <a:pt x="376220" y="0"/>
                </a:lnTo>
                <a:close/>
              </a:path>
            </a:pathLst>
          </a:custGeom>
          <a:solidFill>
            <a:srgbClr val="1E98E8"/>
          </a:solidFill>
          <a:ln w="16669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773E7FFB-CA0A-4EA4-9B4F-1FE85F4811F6}"/>
              </a:ext>
            </a:extLst>
          </p:cNvPr>
          <p:cNvGrpSpPr/>
          <p:nvPr/>
        </p:nvGrpSpPr>
        <p:grpSpPr>
          <a:xfrm>
            <a:off x="9737927" y="4373059"/>
            <a:ext cx="1996692" cy="1303834"/>
            <a:chOff x="9737927" y="4373059"/>
            <a:chExt cx="1996692" cy="1303834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A3CD19A3-65E9-42BB-8709-CCE058A73191}"/>
                </a:ext>
              </a:extLst>
            </p:cNvPr>
            <p:cNvSpPr/>
            <p:nvPr/>
          </p:nvSpPr>
          <p:spPr>
            <a:xfrm>
              <a:off x="9737927" y="4373059"/>
              <a:ext cx="1996692" cy="13020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60" name="圖片 59">
              <a:extLst>
                <a:ext uri="{FF2B5EF4-FFF2-40B4-BE49-F238E27FC236}">
                  <a16:creationId xmlns:a16="http://schemas.microsoft.com/office/drawing/2014/main" id="{81EF3027-3E0A-492B-A60A-61179F598D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750854" y="4374845"/>
              <a:ext cx="1970838" cy="1302048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</p:grpSp>
      <p:sp>
        <p:nvSpPr>
          <p:cNvPr id="43" name="圖形 7">
            <a:extLst>
              <a:ext uri="{FF2B5EF4-FFF2-40B4-BE49-F238E27FC236}">
                <a16:creationId xmlns:a16="http://schemas.microsoft.com/office/drawing/2014/main" id="{5E6F0625-75FD-4ADD-87DC-71B2B02823E1}"/>
              </a:ext>
            </a:extLst>
          </p:cNvPr>
          <p:cNvSpPr/>
          <p:nvPr/>
        </p:nvSpPr>
        <p:spPr>
          <a:xfrm rot="10800000">
            <a:off x="8864962" y="4267057"/>
            <a:ext cx="350451" cy="243198"/>
          </a:xfrm>
          <a:custGeom>
            <a:avLst/>
            <a:gdLst>
              <a:gd name="connsiteX0" fmla="*/ 376220 w 572023"/>
              <a:gd name="connsiteY0" fmla="*/ 0 h 396959"/>
              <a:gd name="connsiteX1" fmla="*/ 100578 w 572023"/>
              <a:gd name="connsiteY1" fmla="*/ 227694 h 396959"/>
              <a:gd name="connsiteX2" fmla="*/ 0 w 572023"/>
              <a:gd name="connsiteY2" fmla="*/ 206062 h 396959"/>
              <a:gd name="connsiteX3" fmla="*/ 9812 w 572023"/>
              <a:gd name="connsiteY3" fmla="*/ 301511 h 396959"/>
              <a:gd name="connsiteX4" fmla="*/ 19402 w 572023"/>
              <a:gd name="connsiteY4" fmla="*/ 396960 h 396959"/>
              <a:gd name="connsiteX5" fmla="*/ 208069 w 572023"/>
              <a:gd name="connsiteY5" fmla="*/ 344552 h 396959"/>
              <a:gd name="connsiteX6" fmla="*/ 396737 w 572023"/>
              <a:gd name="connsiteY6" fmla="*/ 291921 h 396959"/>
              <a:gd name="connsiteX7" fmla="*/ 296382 w 572023"/>
              <a:gd name="connsiteY7" fmla="*/ 270289 h 396959"/>
              <a:gd name="connsiteX8" fmla="*/ 572024 w 572023"/>
              <a:gd name="connsiteY8" fmla="*/ 42372 h 396959"/>
              <a:gd name="connsiteX9" fmla="*/ 376220 w 572023"/>
              <a:gd name="connsiteY9" fmla="*/ 0 h 396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72023" h="396959">
                <a:moveTo>
                  <a:pt x="376220" y="0"/>
                </a:moveTo>
                <a:lnTo>
                  <a:pt x="100578" y="227694"/>
                </a:lnTo>
                <a:lnTo>
                  <a:pt x="0" y="206062"/>
                </a:lnTo>
                <a:lnTo>
                  <a:pt x="9812" y="301511"/>
                </a:lnTo>
                <a:lnTo>
                  <a:pt x="19402" y="396960"/>
                </a:lnTo>
                <a:lnTo>
                  <a:pt x="208069" y="344552"/>
                </a:lnTo>
                <a:lnTo>
                  <a:pt x="396737" y="291921"/>
                </a:lnTo>
                <a:lnTo>
                  <a:pt x="296382" y="270289"/>
                </a:lnTo>
                <a:lnTo>
                  <a:pt x="572024" y="42372"/>
                </a:lnTo>
                <a:lnTo>
                  <a:pt x="376220" y="0"/>
                </a:lnTo>
                <a:close/>
              </a:path>
            </a:pathLst>
          </a:custGeom>
          <a:solidFill>
            <a:srgbClr val="1E98E8"/>
          </a:solidFill>
          <a:ln w="16669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sp>
        <p:nvSpPr>
          <p:cNvPr id="48" name="圖形 7">
            <a:extLst>
              <a:ext uri="{FF2B5EF4-FFF2-40B4-BE49-F238E27FC236}">
                <a16:creationId xmlns:a16="http://schemas.microsoft.com/office/drawing/2014/main" id="{EE435CFC-33CA-4AA7-AE82-53711E3486D2}"/>
              </a:ext>
            </a:extLst>
          </p:cNvPr>
          <p:cNvSpPr/>
          <p:nvPr/>
        </p:nvSpPr>
        <p:spPr>
          <a:xfrm rot="10800000">
            <a:off x="9838017" y="5500248"/>
            <a:ext cx="350451" cy="243198"/>
          </a:xfrm>
          <a:custGeom>
            <a:avLst/>
            <a:gdLst>
              <a:gd name="connsiteX0" fmla="*/ 376220 w 572023"/>
              <a:gd name="connsiteY0" fmla="*/ 0 h 396959"/>
              <a:gd name="connsiteX1" fmla="*/ 100578 w 572023"/>
              <a:gd name="connsiteY1" fmla="*/ 227694 h 396959"/>
              <a:gd name="connsiteX2" fmla="*/ 0 w 572023"/>
              <a:gd name="connsiteY2" fmla="*/ 206062 h 396959"/>
              <a:gd name="connsiteX3" fmla="*/ 9812 w 572023"/>
              <a:gd name="connsiteY3" fmla="*/ 301511 h 396959"/>
              <a:gd name="connsiteX4" fmla="*/ 19402 w 572023"/>
              <a:gd name="connsiteY4" fmla="*/ 396960 h 396959"/>
              <a:gd name="connsiteX5" fmla="*/ 208069 w 572023"/>
              <a:gd name="connsiteY5" fmla="*/ 344552 h 396959"/>
              <a:gd name="connsiteX6" fmla="*/ 396737 w 572023"/>
              <a:gd name="connsiteY6" fmla="*/ 291921 h 396959"/>
              <a:gd name="connsiteX7" fmla="*/ 296382 w 572023"/>
              <a:gd name="connsiteY7" fmla="*/ 270289 h 396959"/>
              <a:gd name="connsiteX8" fmla="*/ 572024 w 572023"/>
              <a:gd name="connsiteY8" fmla="*/ 42372 h 396959"/>
              <a:gd name="connsiteX9" fmla="*/ 376220 w 572023"/>
              <a:gd name="connsiteY9" fmla="*/ 0 h 396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72023" h="396959">
                <a:moveTo>
                  <a:pt x="376220" y="0"/>
                </a:moveTo>
                <a:lnTo>
                  <a:pt x="100578" y="227694"/>
                </a:lnTo>
                <a:lnTo>
                  <a:pt x="0" y="206062"/>
                </a:lnTo>
                <a:lnTo>
                  <a:pt x="9812" y="301511"/>
                </a:lnTo>
                <a:lnTo>
                  <a:pt x="19402" y="396960"/>
                </a:lnTo>
                <a:lnTo>
                  <a:pt x="208069" y="344552"/>
                </a:lnTo>
                <a:lnTo>
                  <a:pt x="396737" y="291921"/>
                </a:lnTo>
                <a:lnTo>
                  <a:pt x="296382" y="270289"/>
                </a:lnTo>
                <a:lnTo>
                  <a:pt x="572024" y="42372"/>
                </a:lnTo>
                <a:lnTo>
                  <a:pt x="376220" y="0"/>
                </a:lnTo>
                <a:close/>
              </a:path>
            </a:pathLst>
          </a:custGeom>
          <a:solidFill>
            <a:srgbClr val="1E98E8"/>
          </a:solidFill>
          <a:ln w="16669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4084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群組 13">
            <a:extLst>
              <a:ext uri="{FF2B5EF4-FFF2-40B4-BE49-F238E27FC236}">
                <a16:creationId xmlns:a16="http://schemas.microsoft.com/office/drawing/2014/main" id="{9002A086-EF89-440C-AD53-9795D1341D45}"/>
              </a:ext>
            </a:extLst>
          </p:cNvPr>
          <p:cNvGrpSpPr/>
          <p:nvPr/>
        </p:nvGrpSpPr>
        <p:grpSpPr>
          <a:xfrm>
            <a:off x="-177014" y="1753191"/>
            <a:ext cx="3034350" cy="1810079"/>
            <a:chOff x="-363939" y="1141863"/>
            <a:chExt cx="4194410" cy="2502089"/>
          </a:xfrm>
        </p:grpSpPr>
        <p:sp>
          <p:nvSpPr>
            <p:cNvPr id="34" name="矩形: 圓角 8">
              <a:extLst>
                <a:ext uri="{FF2B5EF4-FFF2-40B4-BE49-F238E27FC236}">
                  <a16:creationId xmlns:a16="http://schemas.microsoft.com/office/drawing/2014/main" id="{FB58A2C8-5F11-40BF-97C4-D40DB9F031A7}"/>
                </a:ext>
              </a:extLst>
            </p:cNvPr>
            <p:cNvSpPr/>
            <p:nvPr/>
          </p:nvSpPr>
          <p:spPr>
            <a:xfrm>
              <a:off x="-363939" y="1141863"/>
              <a:ext cx="4194410" cy="2502089"/>
            </a:xfrm>
            <a:prstGeom prst="roundRect">
              <a:avLst>
                <a:gd name="adj" fmla="val 3442"/>
              </a:avLst>
            </a:prstGeom>
            <a:solidFill>
              <a:schemeClr val="bg1">
                <a:alpha val="15000"/>
              </a:schemeClr>
            </a:solidFill>
            <a:ln w="9525">
              <a:solidFill>
                <a:schemeClr val="bg1"/>
              </a:solidFill>
            </a:ln>
            <a:effectLst>
              <a:outerShdw blurRad="50800" dist="139700" dir="2520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4" name="圖片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6124" y="1372969"/>
              <a:ext cx="3394013" cy="820394"/>
            </a:xfrm>
            <a:prstGeom prst="rect">
              <a:avLst/>
            </a:prstGeom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4752" y="2373803"/>
              <a:ext cx="3455385" cy="809771"/>
            </a:xfrm>
            <a:prstGeom prst="rect">
              <a:avLst/>
            </a:prstGeom>
          </p:spPr>
        </p:pic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D582452A-B6E0-4842-84E6-1596CC584516}"/>
                </a:ext>
              </a:extLst>
            </p:cNvPr>
            <p:cNvSpPr/>
            <p:nvPr/>
          </p:nvSpPr>
          <p:spPr>
            <a:xfrm>
              <a:off x="220508" y="2146626"/>
              <a:ext cx="1034848" cy="3403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0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Microsoft JhengHei"/>
                </a:rPr>
                <a:t>TS-464U</a:t>
              </a:r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F0040DB2-45CC-264D-902B-41B752822C64}"/>
                </a:ext>
              </a:extLst>
            </p:cNvPr>
            <p:cNvSpPr/>
            <p:nvPr/>
          </p:nvSpPr>
          <p:spPr>
            <a:xfrm>
              <a:off x="220508" y="3089649"/>
              <a:ext cx="1486891" cy="3403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0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Microsoft JhengHei"/>
                </a:rPr>
                <a:t>TS-464U-RP</a:t>
              </a:r>
            </a:p>
          </p:txBody>
        </p:sp>
      </p:grpSp>
      <p:pic>
        <p:nvPicPr>
          <p:cNvPr id="90" name="圖片 89">
            <a:extLst>
              <a:ext uri="{FF2B5EF4-FFF2-40B4-BE49-F238E27FC236}">
                <a16:creationId xmlns:a16="http://schemas.microsoft.com/office/drawing/2014/main" id="{7EF78ECF-F438-4A76-B758-9055BEBA63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8877" y="5801796"/>
            <a:ext cx="11558115" cy="58964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972" y="1322544"/>
            <a:ext cx="1097085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F5AD8980-E83D-4AE1-B6F2-3FBA94159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TS-x64U </a:t>
            </a:r>
            <a:r>
              <a:rPr lang="zh-TW" altLang="en-US"/>
              <a:t>後方</a:t>
            </a:r>
            <a:r>
              <a:rPr lang="en-US" altLang="zh-TW"/>
              <a:t> I/O </a:t>
            </a:r>
            <a:r>
              <a:rPr lang="zh-CN" altLang="en-US"/>
              <a:t>配置</a:t>
            </a:r>
            <a:endParaRPr lang="zh-TW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C91F53AF-A072-4115-831E-1E5190322FA2}"/>
              </a:ext>
            </a:extLst>
          </p:cNvPr>
          <p:cNvSpPr/>
          <p:nvPr/>
        </p:nvSpPr>
        <p:spPr>
          <a:xfrm>
            <a:off x="6114588" y="6284285"/>
            <a:ext cx="2513609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2 x USB 3.2 Gen2</a:t>
            </a:r>
            <a:r>
              <a:rPr lang="zh-TW" altLang="en-US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 埠</a:t>
            </a:r>
            <a:endParaRPr lang="en-US" altLang="zh-TW" sz="1900" b="1"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88F26ED9-BFBB-45F4-9266-FEFA12B53208}"/>
              </a:ext>
            </a:extLst>
          </p:cNvPr>
          <p:cNvSpPr/>
          <p:nvPr/>
        </p:nvSpPr>
        <p:spPr>
          <a:xfrm>
            <a:off x="5764329" y="2405512"/>
            <a:ext cx="2750968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HDMI 1.4b</a:t>
            </a:r>
            <a:endParaRPr lang="zh-TW" altLang="en-US" sz="190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7B432C9C-2E82-9744-A9E2-DD473622F294}"/>
              </a:ext>
            </a:extLst>
          </p:cNvPr>
          <p:cNvSpPr/>
          <p:nvPr/>
        </p:nvSpPr>
        <p:spPr>
          <a:xfrm>
            <a:off x="5764329" y="2813365"/>
            <a:ext cx="23067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2 x 2.5G/1G/100M</a:t>
            </a:r>
          </a:p>
          <a:p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RJ45 </a:t>
            </a: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埠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74C5D3E0-61E8-CA43-81B5-06B9F1D81390}"/>
              </a:ext>
            </a:extLst>
          </p:cNvPr>
          <p:cNvSpPr/>
          <p:nvPr/>
        </p:nvSpPr>
        <p:spPr>
          <a:xfrm>
            <a:off x="9122315" y="2545255"/>
            <a:ext cx="2804032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TW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AC 100-240V </a:t>
            </a:r>
            <a:r>
              <a:rPr lang="zh-TW" altLang="en-US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電源輸入</a:t>
            </a:r>
            <a:endParaRPr lang="zh-TW" altLang="en-US" sz="190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B8CF2E62-C12A-5D4B-B642-162429C9E2EE}"/>
              </a:ext>
            </a:extLst>
          </p:cNvPr>
          <p:cNvSpPr/>
          <p:nvPr/>
        </p:nvSpPr>
        <p:spPr>
          <a:xfrm>
            <a:off x="9192943" y="2868583"/>
            <a:ext cx="25127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TS-464U-RP, TS-1264U-RP </a:t>
            </a:r>
            <a:r>
              <a:rPr lang="zh-CN" altLang="en-US" sz="14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具雙電源備援設計</a:t>
            </a:r>
            <a:endParaRPr lang="en-US" altLang="zh-TW" sz="1400" b="1"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7D95271F-B4A1-3048-82E6-FE1FD075E141}"/>
              </a:ext>
            </a:extLst>
          </p:cNvPr>
          <p:cNvSpPr/>
          <p:nvPr/>
        </p:nvSpPr>
        <p:spPr>
          <a:xfrm>
            <a:off x="4044875" y="6284285"/>
            <a:ext cx="1889696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2 x USB 2.0 </a:t>
            </a:r>
            <a:r>
              <a:rPr lang="zh-CN" altLang="en-US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埠</a:t>
            </a:r>
            <a:endParaRPr lang="en-US" altLang="zh-TW" sz="1900" b="1"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DF09D5DD-163A-A842-A3EB-200B4E1BE2C4}"/>
              </a:ext>
            </a:extLst>
          </p:cNvPr>
          <p:cNvSpPr/>
          <p:nvPr/>
        </p:nvSpPr>
        <p:spPr>
          <a:xfrm>
            <a:off x="9760807" y="6121804"/>
            <a:ext cx="11665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TS-1264U-RP</a:t>
            </a:r>
          </a:p>
        </p:txBody>
      </p:sp>
      <p:cxnSp>
        <p:nvCxnSpPr>
          <p:cNvPr id="58" name="接點: 肘形 57">
            <a:extLst>
              <a:ext uri="{FF2B5EF4-FFF2-40B4-BE49-F238E27FC236}">
                <a16:creationId xmlns:a16="http://schemas.microsoft.com/office/drawing/2014/main" id="{24088992-18AA-41FC-8EC6-1045F2C6DF64}"/>
              </a:ext>
            </a:extLst>
          </p:cNvPr>
          <p:cNvCxnSpPr>
            <a:cxnSpLocks/>
          </p:cNvCxnSpPr>
          <p:nvPr/>
        </p:nvCxnSpPr>
        <p:spPr>
          <a:xfrm rot="10800000" flipV="1">
            <a:off x="5193294" y="2597873"/>
            <a:ext cx="553103" cy="2867634"/>
          </a:xfrm>
          <a:prstGeom prst="bentConnector2">
            <a:avLst/>
          </a:prstGeom>
          <a:ln w="28575">
            <a:solidFill>
              <a:srgbClr val="2DE7D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矩形 64">
            <a:extLst>
              <a:ext uri="{FF2B5EF4-FFF2-40B4-BE49-F238E27FC236}">
                <a16:creationId xmlns:a16="http://schemas.microsoft.com/office/drawing/2014/main" id="{3D7084E3-5778-4159-9F3E-31536ED5B631}"/>
              </a:ext>
            </a:extLst>
          </p:cNvPr>
          <p:cNvSpPr/>
          <p:nvPr/>
        </p:nvSpPr>
        <p:spPr>
          <a:xfrm>
            <a:off x="8832481" y="4071817"/>
            <a:ext cx="1856650" cy="2042619"/>
          </a:xfrm>
          <a:prstGeom prst="rect">
            <a:avLst/>
          </a:prstGeom>
          <a:noFill/>
          <a:ln w="28575">
            <a:solidFill>
              <a:srgbClr val="2DE7D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noFill/>
            </a:endParaRPr>
          </a:p>
        </p:txBody>
      </p:sp>
      <p:cxnSp>
        <p:nvCxnSpPr>
          <p:cNvPr id="66" name="接點: 肘形 65">
            <a:extLst>
              <a:ext uri="{FF2B5EF4-FFF2-40B4-BE49-F238E27FC236}">
                <a16:creationId xmlns:a16="http://schemas.microsoft.com/office/drawing/2014/main" id="{EA82979D-DF2D-46CC-9B1F-F5A2EEFE460B}"/>
              </a:ext>
            </a:extLst>
          </p:cNvPr>
          <p:cNvCxnSpPr>
            <a:cxnSpLocks/>
          </p:cNvCxnSpPr>
          <p:nvPr/>
        </p:nvCxnSpPr>
        <p:spPr>
          <a:xfrm rot="5400000">
            <a:off x="4567959" y="3993525"/>
            <a:ext cx="2237426" cy="155315"/>
          </a:xfrm>
          <a:prstGeom prst="bentConnector3">
            <a:avLst>
              <a:gd name="adj1" fmla="val 185"/>
            </a:avLst>
          </a:prstGeom>
          <a:ln w="28575">
            <a:solidFill>
              <a:srgbClr val="2DE7D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矩形 70">
            <a:extLst>
              <a:ext uri="{FF2B5EF4-FFF2-40B4-BE49-F238E27FC236}">
                <a16:creationId xmlns:a16="http://schemas.microsoft.com/office/drawing/2014/main" id="{8D1EFE50-C994-4C23-A6A4-FADEE6642A94}"/>
              </a:ext>
            </a:extLst>
          </p:cNvPr>
          <p:cNvSpPr/>
          <p:nvPr/>
        </p:nvSpPr>
        <p:spPr>
          <a:xfrm>
            <a:off x="5444095" y="5197621"/>
            <a:ext cx="980952" cy="324803"/>
          </a:xfrm>
          <a:prstGeom prst="rect">
            <a:avLst/>
          </a:prstGeom>
          <a:noFill/>
          <a:ln w="28575">
            <a:solidFill>
              <a:srgbClr val="2DE7D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noFill/>
            </a:endParaRPr>
          </a:p>
        </p:txBody>
      </p:sp>
      <p:cxnSp>
        <p:nvCxnSpPr>
          <p:cNvPr id="82" name="接點: 肘形 81">
            <a:extLst>
              <a:ext uri="{FF2B5EF4-FFF2-40B4-BE49-F238E27FC236}">
                <a16:creationId xmlns:a16="http://schemas.microsoft.com/office/drawing/2014/main" id="{0060F913-6A3A-4D1F-B333-616C3F15A13D}"/>
              </a:ext>
            </a:extLst>
          </p:cNvPr>
          <p:cNvCxnSpPr>
            <a:cxnSpLocks/>
          </p:cNvCxnSpPr>
          <p:nvPr/>
        </p:nvCxnSpPr>
        <p:spPr>
          <a:xfrm rot="5400000">
            <a:off x="8369822" y="3243547"/>
            <a:ext cx="1285782" cy="360463"/>
          </a:xfrm>
          <a:prstGeom prst="bentConnector3">
            <a:avLst>
              <a:gd name="adj1" fmla="val 112"/>
            </a:avLst>
          </a:prstGeom>
          <a:ln w="28575">
            <a:solidFill>
              <a:srgbClr val="2DE7D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接點 87">
            <a:extLst>
              <a:ext uri="{FF2B5EF4-FFF2-40B4-BE49-F238E27FC236}">
                <a16:creationId xmlns:a16="http://schemas.microsoft.com/office/drawing/2014/main" id="{28DCCF2B-7DDE-4249-92F9-A1F245008079}"/>
              </a:ext>
            </a:extLst>
          </p:cNvPr>
          <p:cNvCxnSpPr/>
          <p:nvPr/>
        </p:nvCxnSpPr>
        <p:spPr>
          <a:xfrm>
            <a:off x="6228530" y="5815481"/>
            <a:ext cx="0" cy="468804"/>
          </a:xfrm>
          <a:prstGeom prst="line">
            <a:avLst/>
          </a:prstGeom>
          <a:ln w="28575">
            <a:solidFill>
              <a:srgbClr val="2DE7D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接點 88">
            <a:extLst>
              <a:ext uri="{FF2B5EF4-FFF2-40B4-BE49-F238E27FC236}">
                <a16:creationId xmlns:a16="http://schemas.microsoft.com/office/drawing/2014/main" id="{88A08972-68CD-4881-B204-ACA169A15769}"/>
              </a:ext>
            </a:extLst>
          </p:cNvPr>
          <p:cNvCxnSpPr/>
          <p:nvPr/>
        </p:nvCxnSpPr>
        <p:spPr>
          <a:xfrm>
            <a:off x="5666120" y="5791500"/>
            <a:ext cx="0" cy="468804"/>
          </a:xfrm>
          <a:prstGeom prst="line">
            <a:avLst/>
          </a:prstGeom>
          <a:ln w="28575">
            <a:solidFill>
              <a:srgbClr val="2DE7D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>
            <a:extLst>
              <a:ext uri="{FF2B5EF4-FFF2-40B4-BE49-F238E27FC236}">
                <a16:creationId xmlns:a16="http://schemas.microsoft.com/office/drawing/2014/main" id="{C6E74711-BBB4-354C-9433-45354405DF12}"/>
              </a:ext>
            </a:extLst>
          </p:cNvPr>
          <p:cNvSpPr/>
          <p:nvPr/>
        </p:nvSpPr>
        <p:spPr>
          <a:xfrm>
            <a:off x="500357" y="6284285"/>
            <a:ext cx="2750968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PCIe Gen3 x2 </a:t>
            </a:r>
            <a:r>
              <a:rPr lang="zh-CN" altLang="en-US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擴充槽</a:t>
            </a:r>
            <a:endParaRPr lang="zh-TW" altLang="en-US" sz="1900"/>
          </a:p>
        </p:txBody>
      </p:sp>
      <p:cxnSp>
        <p:nvCxnSpPr>
          <p:cNvPr id="31" name="接點: 肘形 57">
            <a:extLst>
              <a:ext uri="{FF2B5EF4-FFF2-40B4-BE49-F238E27FC236}">
                <a16:creationId xmlns:a16="http://schemas.microsoft.com/office/drawing/2014/main" id="{1AFAD46B-6C86-304D-B771-C200FBEBB7EF}"/>
              </a:ext>
            </a:extLst>
          </p:cNvPr>
          <p:cNvCxnSpPr>
            <a:cxnSpLocks/>
          </p:cNvCxnSpPr>
          <p:nvPr/>
        </p:nvCxnSpPr>
        <p:spPr>
          <a:xfrm rot="16200000" flipH="1">
            <a:off x="1803599" y="6000575"/>
            <a:ext cx="567417" cy="1"/>
          </a:xfrm>
          <a:prstGeom prst="bentConnector3">
            <a:avLst>
              <a:gd name="adj1" fmla="val 50000"/>
            </a:avLst>
          </a:prstGeom>
          <a:ln w="28575">
            <a:solidFill>
              <a:srgbClr val="2DE7D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3116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15DAC-5412-9E4B-B425-3A422A158EA9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Autofit/>
          </a:bodyPr>
          <a:lstStyle/>
          <a:p>
            <a:pPr algn="ctr">
              <a:lnSpc>
                <a:spcPts val="4533"/>
              </a:lnSpc>
            </a:pPr>
            <a:r>
              <a:rPr lang="en-US">
                <a:sym typeface="+mn-lt"/>
              </a:rPr>
              <a:t>QTS 5.0 + Linux </a:t>
            </a:r>
            <a:r>
              <a:rPr lang="zh-TW" altLang="en-US">
                <a:sym typeface="+mn-lt"/>
              </a:rPr>
              <a:t>核心</a:t>
            </a:r>
            <a:r>
              <a:rPr lang="en-US" altLang="ja-JP">
                <a:sym typeface="+mn-lt"/>
              </a:rPr>
              <a:t> 5</a:t>
            </a:r>
            <a:r>
              <a:rPr lang="en-US">
                <a:sym typeface="+mn-lt"/>
              </a:rPr>
              <a:t>.10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8A7C1C2-4914-4D49-8829-EB3980042B45}"/>
              </a:ext>
            </a:extLst>
          </p:cNvPr>
          <p:cNvSpPr/>
          <p:nvPr/>
        </p:nvSpPr>
        <p:spPr>
          <a:xfrm>
            <a:off x="1286223" y="1654310"/>
            <a:ext cx="9522804" cy="1354217"/>
          </a:xfrm>
          <a:prstGeom prst="rect">
            <a:avLst/>
          </a:prstGeom>
        </p:spPr>
        <p:txBody>
          <a:bodyPr wrap="square" lIns="121920" tIns="60960" rIns="121920" bIns="60960" anchor="t">
            <a:spAutoFit/>
          </a:bodyPr>
          <a:lstStyle/>
          <a:p>
            <a:pPr>
              <a:lnSpc>
                <a:spcPts val="3200"/>
              </a:lnSpc>
              <a:buClr>
                <a:srgbClr val="FFCC99"/>
              </a:buClr>
              <a:buSzPct val="70000"/>
            </a:pPr>
            <a:r>
              <a:rPr lang="zh-TW" altLang="en-US" sz="20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為了提供最好的效能</a:t>
            </a:r>
            <a:r>
              <a:rPr lang="en-US" sz="20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, </a:t>
            </a:r>
            <a:r>
              <a:rPr lang="en-US" altLang="ja-JP" sz="20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TS-x64U</a:t>
            </a:r>
            <a:r>
              <a:rPr lang="zh-TW" altLang="en-US" sz="20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 搭載</a:t>
            </a:r>
            <a:r>
              <a:rPr lang="ja-JP" altLang="en-US" sz="20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 QTS </a:t>
            </a:r>
            <a:r>
              <a:rPr lang="en-US" altLang="ja-JP" sz="20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5</a:t>
            </a:r>
            <a:r>
              <a:rPr lang="ja-JP" altLang="en-US" sz="20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.0</a:t>
            </a:r>
            <a:r>
              <a:rPr lang="en-US" altLang="ja-JP" sz="20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, </a:t>
            </a:r>
            <a:r>
              <a:rPr lang="zh-TW" altLang="en-US" sz="20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並使用新的</a:t>
            </a:r>
            <a:r>
              <a:rPr lang="en-US" altLang="ja-JP" sz="20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 </a:t>
            </a:r>
            <a:r>
              <a:rPr lang="ja-JP" altLang="en-US" sz="20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Linux </a:t>
            </a:r>
            <a:r>
              <a:rPr lang="zh-TW" altLang="en-US" sz="20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核心 </a:t>
            </a:r>
            <a:r>
              <a:rPr lang="en-US" altLang="zh-TW" sz="20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5</a:t>
            </a:r>
            <a:r>
              <a:rPr lang="en-US" sz="20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.10</a:t>
            </a:r>
            <a:r>
              <a:rPr lang="zh-TW" altLang="en-US" sz="20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以 發揮</a:t>
            </a:r>
            <a:r>
              <a:rPr lang="en-US" altLang="ja-JP" sz="20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Intel</a:t>
            </a:r>
            <a:r>
              <a:rPr lang="en-US" altLang="zh-TW" sz="2000" baseline="300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®</a:t>
            </a:r>
            <a:r>
              <a:rPr lang="en-US" altLang="zh-TW" sz="20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 Celeron</a:t>
            </a:r>
            <a:r>
              <a:rPr lang="en-US" altLang="zh-TW" sz="2000" baseline="300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®</a:t>
            </a:r>
            <a:r>
              <a:rPr lang="en-US" altLang="zh-TW" sz="20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 N5105/N5095</a:t>
            </a:r>
            <a:r>
              <a:rPr lang="zh-TW" altLang="en-US" sz="20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潛力</a:t>
            </a:r>
            <a:r>
              <a:rPr lang="en-US" altLang="zh-TW" sz="20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. QTS 5.0 </a:t>
            </a:r>
            <a:r>
              <a:rPr lang="zh-TW" altLang="en-US" sz="20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最佳化整體系統效能及 </a:t>
            </a:r>
            <a:r>
              <a:rPr lang="en-US" altLang="zh-TW" sz="2000" err="1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NVMe</a:t>
            </a:r>
            <a:r>
              <a:rPr lang="en-US" altLang="zh-TW" sz="20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 SSD over-provisioning &amp;</a:t>
            </a:r>
            <a:r>
              <a:rPr lang="en-US" altLang="zh-CN" sz="20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 </a:t>
            </a:r>
            <a:r>
              <a:rPr lang="zh-TW" altLang="en-US" sz="20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快取效能以增強</a:t>
            </a:r>
            <a:r>
              <a:rPr lang="en-US" altLang="ja-JP" sz="20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TS-x64U </a:t>
            </a:r>
            <a:r>
              <a:rPr lang="zh-TW" altLang="en-US" sz="200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的多功能</a:t>
            </a:r>
            <a:endParaRPr lang="en-US" sz="2000">
              <a:solidFill>
                <a:schemeClr val="bg2">
                  <a:lumMod val="1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4" name="TextBox 22">
            <a:extLst>
              <a:ext uri="{FF2B5EF4-FFF2-40B4-BE49-F238E27FC236}">
                <a16:creationId xmlns:a16="http://schemas.microsoft.com/office/drawing/2014/main" id="{961C41D6-76BE-4EA8-A647-4962DA79CC9A}"/>
              </a:ext>
            </a:extLst>
          </p:cNvPr>
          <p:cNvSpPr txBox="1"/>
          <p:nvPr/>
        </p:nvSpPr>
        <p:spPr>
          <a:xfrm>
            <a:off x="2481452" y="5651220"/>
            <a:ext cx="2049744" cy="779684"/>
          </a:xfrm>
          <a:prstGeom prst="rect">
            <a:avLst/>
          </a:prstGeom>
          <a:noFill/>
        </p:spPr>
        <p:txBody>
          <a:bodyPr wrap="square" lIns="162544" tIns="81272" rIns="162544" bIns="81272">
            <a:spAutoFit/>
          </a:bodyPr>
          <a:lstStyle/>
          <a:p>
            <a:pPr>
              <a:lnSpc>
                <a:spcPts val="2400"/>
              </a:lnSpc>
              <a:defRPr/>
            </a:pPr>
            <a:r>
              <a:rPr lang="en-US" altLang="zh-TW" sz="4000" b="1">
                <a:solidFill>
                  <a:srgbClr val="D26604"/>
                </a:solidFill>
                <a:cs typeface="+mn-ea"/>
                <a:sym typeface="+mn-lt"/>
              </a:rPr>
              <a:t>2.9</a:t>
            </a:r>
            <a:r>
              <a:rPr lang="en-US" altLang="zh-TW" sz="2000" b="1">
                <a:solidFill>
                  <a:srgbClr val="D26604"/>
                </a:solidFill>
                <a:cs typeface="+mn-ea"/>
                <a:sym typeface="+mn-lt"/>
              </a:rPr>
              <a:t>GHz</a:t>
            </a:r>
          </a:p>
          <a:p>
            <a:pPr>
              <a:lnSpc>
                <a:spcPts val="2400"/>
              </a:lnSpc>
              <a:defRPr/>
            </a:pPr>
            <a:r>
              <a:rPr lang="en-US" sz="2000">
                <a:cs typeface="+mn-ea"/>
                <a:sym typeface="+mn-lt"/>
              </a:rPr>
              <a:t>Burst</a:t>
            </a:r>
          </a:p>
        </p:txBody>
      </p:sp>
      <p:sp>
        <p:nvSpPr>
          <p:cNvPr id="15" name="TextBox 22">
            <a:extLst>
              <a:ext uri="{FF2B5EF4-FFF2-40B4-BE49-F238E27FC236}">
                <a16:creationId xmlns:a16="http://schemas.microsoft.com/office/drawing/2014/main" id="{246773B6-6A08-4978-9E2C-CEB53F247F16}"/>
              </a:ext>
            </a:extLst>
          </p:cNvPr>
          <p:cNvSpPr txBox="1"/>
          <p:nvPr/>
        </p:nvSpPr>
        <p:spPr>
          <a:xfrm>
            <a:off x="595408" y="4507238"/>
            <a:ext cx="3978209" cy="779684"/>
          </a:xfrm>
          <a:prstGeom prst="rect">
            <a:avLst/>
          </a:prstGeom>
          <a:noFill/>
        </p:spPr>
        <p:txBody>
          <a:bodyPr wrap="square" lIns="162544" tIns="81272" rIns="162544" bIns="81272">
            <a:spAutoFit/>
          </a:bodyPr>
          <a:lstStyle/>
          <a:p>
            <a:pPr>
              <a:lnSpc>
                <a:spcPts val="2400"/>
              </a:lnSpc>
              <a:defRPr/>
            </a:pPr>
            <a:r>
              <a:rPr lang="en-US" altLang="zh-TW" sz="4000" b="1">
                <a:solidFill>
                  <a:srgbClr val="D26604"/>
                </a:solidFill>
                <a:cs typeface="+mn-ea"/>
                <a:sym typeface="+mn-lt"/>
              </a:rPr>
              <a:t>N5105/ N5095</a:t>
            </a:r>
          </a:p>
          <a:p>
            <a:pPr>
              <a:lnSpc>
                <a:spcPts val="2400"/>
              </a:lnSpc>
              <a:defRPr/>
            </a:pPr>
            <a:r>
              <a:rPr lang="en-US" sz="2000">
                <a:cs typeface="+mn-ea"/>
                <a:sym typeface="+mn-lt"/>
              </a:rPr>
              <a:t>Jasper Lake </a:t>
            </a:r>
          </a:p>
        </p:txBody>
      </p:sp>
      <p:sp>
        <p:nvSpPr>
          <p:cNvPr id="16" name="TextBox 22">
            <a:extLst>
              <a:ext uri="{FF2B5EF4-FFF2-40B4-BE49-F238E27FC236}">
                <a16:creationId xmlns:a16="http://schemas.microsoft.com/office/drawing/2014/main" id="{1EF6B803-0245-4D25-9EFD-52B8096E180E}"/>
              </a:ext>
            </a:extLst>
          </p:cNvPr>
          <p:cNvSpPr txBox="1"/>
          <p:nvPr/>
        </p:nvSpPr>
        <p:spPr>
          <a:xfrm>
            <a:off x="8213412" y="4698926"/>
            <a:ext cx="2049744" cy="779684"/>
          </a:xfrm>
          <a:prstGeom prst="rect">
            <a:avLst/>
          </a:prstGeom>
          <a:noFill/>
        </p:spPr>
        <p:txBody>
          <a:bodyPr wrap="square" lIns="162544" tIns="81272" rIns="162544" bIns="81272">
            <a:spAutoFit/>
          </a:bodyPr>
          <a:lstStyle/>
          <a:p>
            <a:pPr>
              <a:lnSpc>
                <a:spcPts val="2400"/>
              </a:lnSpc>
              <a:defRPr/>
            </a:pPr>
            <a:r>
              <a:rPr lang="en-US" altLang="zh-TW" sz="4000" b="1">
                <a:solidFill>
                  <a:srgbClr val="D26604"/>
                </a:solidFill>
                <a:cs typeface="+mn-ea"/>
                <a:sym typeface="+mn-lt"/>
              </a:rPr>
              <a:t>4</a:t>
            </a:r>
            <a:r>
              <a:rPr lang="en-US" altLang="zh-TW" sz="2000" b="1">
                <a:solidFill>
                  <a:srgbClr val="D26604"/>
                </a:solidFill>
                <a:cs typeface="+mn-ea"/>
                <a:sym typeface="+mn-lt"/>
              </a:rPr>
              <a:t>-c</a:t>
            </a:r>
            <a:r>
              <a:rPr lang="en-US" altLang="zh-CN" sz="2000" b="1">
                <a:solidFill>
                  <a:srgbClr val="D26604"/>
                </a:solidFill>
                <a:cs typeface="+mn-ea"/>
                <a:sym typeface="+mn-lt"/>
              </a:rPr>
              <a:t>ore</a:t>
            </a:r>
            <a:endParaRPr lang="en-US" altLang="zh-TW" sz="2000" b="1">
              <a:solidFill>
                <a:srgbClr val="D26604"/>
              </a:solidFill>
              <a:cs typeface="+mn-ea"/>
              <a:sym typeface="+mn-lt"/>
            </a:endParaRPr>
          </a:p>
          <a:p>
            <a:pPr>
              <a:lnSpc>
                <a:spcPts val="2400"/>
              </a:lnSpc>
              <a:defRPr/>
            </a:pPr>
            <a:r>
              <a:rPr lang="en-US" sz="2000">
                <a:cs typeface="+mn-ea"/>
                <a:sym typeface="+mn-lt"/>
              </a:rPr>
              <a:t>4-thread</a:t>
            </a:r>
          </a:p>
        </p:txBody>
      </p:sp>
      <p:sp>
        <p:nvSpPr>
          <p:cNvPr id="17" name="TextBox 22">
            <a:extLst>
              <a:ext uri="{FF2B5EF4-FFF2-40B4-BE49-F238E27FC236}">
                <a16:creationId xmlns:a16="http://schemas.microsoft.com/office/drawing/2014/main" id="{00527197-9706-4934-BED3-64994CC823CE}"/>
              </a:ext>
            </a:extLst>
          </p:cNvPr>
          <p:cNvSpPr txBox="1"/>
          <p:nvPr/>
        </p:nvSpPr>
        <p:spPr>
          <a:xfrm>
            <a:off x="595408" y="3252266"/>
            <a:ext cx="4209161" cy="779684"/>
          </a:xfrm>
          <a:prstGeom prst="rect">
            <a:avLst/>
          </a:prstGeom>
          <a:noFill/>
        </p:spPr>
        <p:txBody>
          <a:bodyPr wrap="square" lIns="162544" tIns="81272" rIns="162544" bIns="81272">
            <a:spAutoFit/>
          </a:bodyPr>
          <a:lstStyle/>
          <a:p>
            <a:pPr>
              <a:lnSpc>
                <a:spcPts val="2400"/>
              </a:lnSpc>
              <a:defRPr/>
            </a:pPr>
            <a:r>
              <a:rPr lang="en-US" altLang="zh-TW" sz="4000" b="1">
                <a:solidFill>
                  <a:srgbClr val="D26604"/>
                </a:solidFill>
                <a:cs typeface="+mn-ea"/>
                <a:sym typeface="+mn-lt"/>
              </a:rPr>
              <a:t>AES-NI </a:t>
            </a:r>
            <a:r>
              <a:rPr lang="en-US" altLang="zh-CN" sz="2000" b="1">
                <a:solidFill>
                  <a:srgbClr val="D26604"/>
                </a:solidFill>
                <a:cs typeface="+mn-ea"/>
                <a:sym typeface="+mn-lt"/>
              </a:rPr>
              <a:t>encryption</a:t>
            </a:r>
            <a:endParaRPr lang="en-US" altLang="zh-TW" sz="2000" b="1">
              <a:solidFill>
                <a:srgbClr val="D26604"/>
              </a:solidFill>
              <a:cs typeface="+mn-ea"/>
              <a:sym typeface="+mn-lt"/>
            </a:endParaRPr>
          </a:p>
          <a:p>
            <a:pPr>
              <a:lnSpc>
                <a:spcPts val="2400"/>
              </a:lnSpc>
              <a:defRPr/>
            </a:pPr>
            <a:r>
              <a:rPr lang="en-US" altLang="zh-CN" sz="2000">
                <a:cs typeface="+mn-ea"/>
                <a:sym typeface="+mn-lt"/>
              </a:rPr>
              <a:t>Volume &amp; folder support</a:t>
            </a:r>
            <a:endParaRPr lang="en-US" sz="2000">
              <a:cs typeface="+mn-ea"/>
              <a:sym typeface="+mn-lt"/>
            </a:endParaRPr>
          </a:p>
        </p:txBody>
      </p:sp>
      <p:sp>
        <p:nvSpPr>
          <p:cNvPr id="18" name="TextBox 22">
            <a:extLst>
              <a:ext uri="{FF2B5EF4-FFF2-40B4-BE49-F238E27FC236}">
                <a16:creationId xmlns:a16="http://schemas.microsoft.com/office/drawing/2014/main" id="{1E4662C3-2295-4B54-B021-BA3D53003FD3}"/>
              </a:ext>
            </a:extLst>
          </p:cNvPr>
          <p:cNvSpPr txBox="1"/>
          <p:nvPr/>
        </p:nvSpPr>
        <p:spPr>
          <a:xfrm>
            <a:off x="7768704" y="3336299"/>
            <a:ext cx="3754556" cy="779684"/>
          </a:xfrm>
          <a:prstGeom prst="rect">
            <a:avLst/>
          </a:prstGeom>
          <a:noFill/>
        </p:spPr>
        <p:txBody>
          <a:bodyPr wrap="square" lIns="162544" tIns="81272" rIns="162544" bIns="81272">
            <a:spAutoFit/>
          </a:bodyPr>
          <a:lstStyle/>
          <a:p>
            <a:pPr>
              <a:lnSpc>
                <a:spcPts val="2400"/>
              </a:lnSpc>
              <a:defRPr/>
            </a:pPr>
            <a:r>
              <a:rPr lang="en-US" altLang="zh-TW" sz="4000" b="1">
                <a:solidFill>
                  <a:srgbClr val="D26604"/>
                </a:solidFill>
                <a:cs typeface="+mn-ea"/>
                <a:sym typeface="+mn-lt"/>
              </a:rPr>
              <a:t>GPU </a:t>
            </a:r>
            <a:r>
              <a:rPr lang="en-US" altLang="zh-CN" sz="2000" b="1">
                <a:solidFill>
                  <a:srgbClr val="D26604"/>
                </a:solidFill>
                <a:cs typeface="+mn-ea"/>
                <a:sym typeface="+mn-lt"/>
              </a:rPr>
              <a:t>up to 800 MHz</a:t>
            </a:r>
            <a:endParaRPr lang="en-US" altLang="zh-TW" sz="2000" b="1">
              <a:solidFill>
                <a:srgbClr val="D26604"/>
              </a:solidFill>
              <a:cs typeface="+mn-ea"/>
              <a:sym typeface="+mn-lt"/>
            </a:endParaRPr>
          </a:p>
          <a:p>
            <a:pPr>
              <a:lnSpc>
                <a:spcPts val="2400"/>
              </a:lnSpc>
              <a:defRPr/>
            </a:pPr>
            <a:r>
              <a:rPr lang="en-US" altLang="zh-CN" sz="2000">
                <a:cs typeface="+mn-ea"/>
                <a:sym typeface="+mn-lt"/>
              </a:rPr>
              <a:t>UHD Graphics </a:t>
            </a:r>
            <a:endParaRPr lang="en-US" sz="2000">
              <a:cs typeface="+mn-ea"/>
              <a:sym typeface="+mn-lt"/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A982940A-AB46-4CC4-ACFA-A01618D02A91}"/>
              </a:ext>
            </a:extLst>
          </p:cNvPr>
          <p:cNvSpPr/>
          <p:nvPr/>
        </p:nvSpPr>
        <p:spPr>
          <a:xfrm>
            <a:off x="3986644" y="3446938"/>
            <a:ext cx="3892663" cy="3359814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9000"/>
                </a:schemeClr>
              </a:gs>
            </a:gsLst>
            <a:lin ang="5400000" scaled="1"/>
          </a:gradFill>
          <a:ln>
            <a:noFill/>
          </a:ln>
          <a:effectLst>
            <a:softEdge rad="609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pic>
        <p:nvPicPr>
          <p:cNvPr id="19" name="圖形 18">
            <a:extLst>
              <a:ext uri="{FF2B5EF4-FFF2-40B4-BE49-F238E27FC236}">
                <a16:creationId xmlns:a16="http://schemas.microsoft.com/office/drawing/2014/main" id="{D7E4DB6C-5660-493B-A84A-7BC607B8B3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00753" y="4018303"/>
            <a:ext cx="1877886" cy="187788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34296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>
            <a:extLst>
              <a:ext uri="{FF2B5EF4-FFF2-40B4-BE49-F238E27FC236}">
                <a16:creationId xmlns:a16="http://schemas.microsoft.com/office/drawing/2014/main" id="{61597F7E-ECEC-4FA2-832B-8DF830D12D4B}"/>
              </a:ext>
            </a:extLst>
          </p:cNvPr>
          <p:cNvSpPr/>
          <p:nvPr/>
        </p:nvSpPr>
        <p:spPr>
          <a:xfrm>
            <a:off x="2006758" y="2062099"/>
            <a:ext cx="4768322" cy="4267237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5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5410CFAC-B045-45DF-B668-0770030735D6}"/>
              </a:ext>
            </a:extLst>
          </p:cNvPr>
          <p:cNvGrpSpPr/>
          <p:nvPr/>
        </p:nvGrpSpPr>
        <p:grpSpPr>
          <a:xfrm>
            <a:off x="1815269" y="3164744"/>
            <a:ext cx="5141813" cy="3157708"/>
            <a:chOff x="1285023" y="2167482"/>
            <a:chExt cx="10346683" cy="3157708"/>
          </a:xfrm>
        </p:grpSpPr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C4DB4276-EFCC-4B1A-BC84-8CA88A61D49C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5325190"/>
              <a:ext cx="10346683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接點 36">
              <a:extLst>
                <a:ext uri="{FF2B5EF4-FFF2-40B4-BE49-F238E27FC236}">
                  <a16:creationId xmlns:a16="http://schemas.microsoft.com/office/drawing/2014/main" id="{1DBA2351-E448-4CD8-B278-0FBD38774F1F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479890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接點 39">
              <a:extLst>
                <a:ext uri="{FF2B5EF4-FFF2-40B4-BE49-F238E27FC236}">
                  <a16:creationId xmlns:a16="http://schemas.microsoft.com/office/drawing/2014/main" id="{7FA5224B-7DFF-48E4-BE4B-DD966B498725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427262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接點 40">
              <a:extLst>
                <a:ext uri="{FF2B5EF4-FFF2-40B4-BE49-F238E27FC236}">
                  <a16:creationId xmlns:a16="http://schemas.microsoft.com/office/drawing/2014/main" id="{8C8362C3-2D8F-411A-A7F4-E957494D1C08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374633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接點 41">
              <a:extLst>
                <a:ext uri="{FF2B5EF4-FFF2-40B4-BE49-F238E27FC236}">
                  <a16:creationId xmlns:a16="http://schemas.microsoft.com/office/drawing/2014/main" id="{00763C05-C347-4389-8538-29FF844C3135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322005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接點 42">
              <a:extLst>
                <a:ext uri="{FF2B5EF4-FFF2-40B4-BE49-F238E27FC236}">
                  <a16:creationId xmlns:a16="http://schemas.microsoft.com/office/drawing/2014/main" id="{EAF2678A-45BE-4832-8034-668A6F25D3E6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269376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接點 44">
              <a:extLst>
                <a:ext uri="{FF2B5EF4-FFF2-40B4-BE49-F238E27FC236}">
                  <a16:creationId xmlns:a16="http://schemas.microsoft.com/office/drawing/2014/main" id="{4CBFDA1D-31F3-4D3A-AFB4-0990D6992602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216748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6966569" y="5524809"/>
            <a:ext cx="2713386" cy="246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* 測試於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QNAP 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實驗室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數據會因實際環境而有所不同。</a:t>
            </a:r>
            <a:endParaRPr lang="en" altLang="zh-TW" sz="8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6966569" y="5760033"/>
            <a:ext cx="5099676" cy="615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測試環境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b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r>
              <a:rPr lang="en-US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| </a:t>
            </a:r>
            <a: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TS-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464U</a:t>
            </a:r>
            <a: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-4G, QTS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5.0.0 </a:t>
            </a:r>
            <a: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 x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Samsung 860 Pro 512GB</a:t>
            </a:r>
            <a: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, RAID 5</a:t>
            </a:r>
            <a:endParaRPr lang="zh-TW" sz="800">
              <a:latin typeface="微軟正黑體" panose="020B0604030504040204" pitchFamily="34" charset="-120"/>
              <a:ea typeface="微軟正黑體" panose="020B0604030504040204" pitchFamily="34" charset="-120"/>
              <a:cs typeface="+mn-lt"/>
            </a:endParaRPr>
          </a:p>
          <a:p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客户端 </a:t>
            </a:r>
            <a:r>
              <a:rPr lang="en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PC | Windows Server 2016, Intel Core i7-6700 3.4 GHz, 64GB RAM</a:t>
            </a:r>
            <a:endParaRPr lang="en" sz="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" altLang="en-US" sz="8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IOmeter | 30-sec ramp up time, 3-min seq. run time, 16 workers, 4-outstanding</a:t>
            </a:r>
            <a:endParaRPr lang="en-US" altLang="en-US" sz="800"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</p:txBody>
      </p:sp>
      <p:sp>
        <p:nvSpPr>
          <p:cNvPr id="67" name="TextBox 6"/>
          <p:cNvSpPr txBox="1"/>
          <p:nvPr/>
        </p:nvSpPr>
        <p:spPr>
          <a:xfrm>
            <a:off x="2759644" y="5821727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TW" altLang="en-US" sz="17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順序讀取</a:t>
            </a:r>
            <a:endParaRPr lang="en-US" sz="1733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68" name="TextBox 6"/>
          <p:cNvSpPr txBox="1"/>
          <p:nvPr/>
        </p:nvSpPr>
        <p:spPr>
          <a:xfrm>
            <a:off x="4560573" y="5821727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TW" altLang="en-US" sz="17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順序寫入</a:t>
            </a:r>
            <a:endParaRPr lang="en-US" altLang="zh-TW" sz="1733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56" name="文字方塊 55"/>
          <p:cNvSpPr txBox="1"/>
          <p:nvPr/>
        </p:nvSpPr>
        <p:spPr>
          <a:xfrm rot="16200000">
            <a:off x="596516" y="5264973"/>
            <a:ext cx="105611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33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(MB/s)</a:t>
            </a:r>
            <a:endParaRPr lang="zh-TW" altLang="en-US" sz="1333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63" name="標題 6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zh-CN" altLang="en-US" sz="3600"/>
              <a:t>馬上有感！相較</a:t>
            </a:r>
            <a:r>
              <a:rPr kumimoji="1" lang="en-US" altLang="zh-CN" sz="3600"/>
              <a:t> 1GbE NAS</a:t>
            </a:r>
            <a:r>
              <a:rPr kumimoji="1" lang="zh-CN" altLang="en-US" sz="3600"/>
              <a:t>，</a:t>
            </a:r>
            <a:r>
              <a:rPr kumimoji="1" lang="en-US" altLang="zh-TW" sz="3600"/>
              <a:t>2.5 GbE</a:t>
            </a:r>
            <a:r>
              <a:rPr kumimoji="1" lang="zh-TW" altLang="en-US" sz="3600"/>
              <a:t> 大水管幫助</a:t>
            </a:r>
            <a:br>
              <a:rPr kumimoji="1" lang="en-US" altLang="zh-TW" sz="3600"/>
            </a:br>
            <a:r>
              <a:rPr kumimoji="1" lang="zh-CN" altLang="en-US" sz="3600"/>
              <a:t>單台伺服器更快速處理大檔案傳輸</a:t>
            </a:r>
            <a:endParaRPr lang="en-US" altLang="zh-TW" sz="3600"/>
          </a:p>
        </p:txBody>
      </p:sp>
      <p:sp>
        <p:nvSpPr>
          <p:cNvPr id="38" name="TextBox 6">
            <a:extLst>
              <a:ext uri="{FF2B5EF4-FFF2-40B4-BE49-F238E27FC236}">
                <a16:creationId xmlns:a16="http://schemas.microsoft.com/office/drawing/2014/main" id="{08D18E22-47AF-104D-89F1-7EC23AC03D05}"/>
              </a:ext>
            </a:extLst>
          </p:cNvPr>
          <p:cNvSpPr txBox="1"/>
          <p:nvPr/>
        </p:nvSpPr>
        <p:spPr>
          <a:xfrm>
            <a:off x="2033059" y="2015594"/>
            <a:ext cx="4596964" cy="4308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sz="20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1 x 2.5GbE </a:t>
            </a:r>
            <a:endParaRPr lang="zh-TW" altLang="en-US" sz="2000" b="1">
              <a:solidFill>
                <a:schemeClr val="bg1"/>
              </a:solidFill>
              <a:latin typeface="微軟正黑體"/>
              <a:ea typeface="微軟正黑體"/>
              <a:cs typeface="Arial" pitchFamily="34" charset="0"/>
            </a:endParaRPr>
          </a:p>
        </p:txBody>
      </p:sp>
      <p:sp>
        <p:nvSpPr>
          <p:cNvPr id="27" name="Shape 80">
            <a:extLst>
              <a:ext uri="{FF2B5EF4-FFF2-40B4-BE49-F238E27FC236}">
                <a16:creationId xmlns:a16="http://schemas.microsoft.com/office/drawing/2014/main" id="{EF93FE93-2092-474A-8971-EC35641D72FF}"/>
              </a:ext>
            </a:extLst>
          </p:cNvPr>
          <p:cNvSpPr/>
          <p:nvPr/>
        </p:nvSpPr>
        <p:spPr>
          <a:xfrm>
            <a:off x="4917508" y="2932920"/>
            <a:ext cx="812865" cy="2886846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44" name="Shape 79">
            <a:extLst>
              <a:ext uri="{FF2B5EF4-FFF2-40B4-BE49-F238E27FC236}">
                <a16:creationId xmlns:a16="http://schemas.microsoft.com/office/drawing/2014/main" id="{8ABACFDE-14CB-47D8-A57F-67D2E51C95CC}"/>
              </a:ext>
            </a:extLst>
          </p:cNvPr>
          <p:cNvSpPr/>
          <p:nvPr/>
        </p:nvSpPr>
        <p:spPr>
          <a:xfrm>
            <a:off x="3107020" y="2765489"/>
            <a:ext cx="841780" cy="3047294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69" name="TextBox 20">
            <a:extLst>
              <a:ext uri="{FF2B5EF4-FFF2-40B4-BE49-F238E27FC236}">
                <a16:creationId xmlns:a16="http://schemas.microsoft.com/office/drawing/2014/main" id="{55F3EA07-3AE4-4C03-8EB1-F3EC11A66553}"/>
              </a:ext>
            </a:extLst>
          </p:cNvPr>
          <p:cNvSpPr txBox="1"/>
          <p:nvPr/>
        </p:nvSpPr>
        <p:spPr>
          <a:xfrm>
            <a:off x="3199144" y="2754319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276</a:t>
            </a:r>
          </a:p>
        </p:txBody>
      </p:sp>
      <p:sp>
        <p:nvSpPr>
          <p:cNvPr id="70" name="TextBox 20">
            <a:extLst>
              <a:ext uri="{FF2B5EF4-FFF2-40B4-BE49-F238E27FC236}">
                <a16:creationId xmlns:a16="http://schemas.microsoft.com/office/drawing/2014/main" id="{D34313E9-2182-4026-B65F-1A17B8169472}"/>
              </a:ext>
            </a:extLst>
          </p:cNvPr>
          <p:cNvSpPr txBox="1"/>
          <p:nvPr/>
        </p:nvSpPr>
        <p:spPr>
          <a:xfrm>
            <a:off x="5046291" y="2939376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260</a:t>
            </a:r>
            <a:endParaRPr 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76219508-7DAA-4854-9321-9058C6D2BCAB}"/>
              </a:ext>
            </a:extLst>
          </p:cNvPr>
          <p:cNvGrpSpPr/>
          <p:nvPr/>
        </p:nvGrpSpPr>
        <p:grpSpPr>
          <a:xfrm>
            <a:off x="1271911" y="3013785"/>
            <a:ext cx="526079" cy="2941907"/>
            <a:chOff x="741665" y="2189993"/>
            <a:chExt cx="526079" cy="3304512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6CF5A0FA-9A7A-412D-9C6B-B5E753B46067}"/>
                </a:ext>
              </a:extLst>
            </p:cNvPr>
            <p:cNvSpPr/>
            <p:nvPr/>
          </p:nvSpPr>
          <p:spPr>
            <a:xfrm>
              <a:off x="950055" y="5148793"/>
              <a:ext cx="28886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CD55530D-FEDE-4449-9D89-2668BEEF9041}"/>
                </a:ext>
              </a:extLst>
            </p:cNvPr>
            <p:cNvSpPr/>
            <p:nvPr/>
          </p:nvSpPr>
          <p:spPr>
            <a:xfrm>
              <a:off x="835166" y="4554003"/>
              <a:ext cx="393056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95F1DA2D-DF9D-4A36-83A8-7EC401566769}"/>
                </a:ext>
              </a:extLst>
            </p:cNvPr>
            <p:cNvSpPr/>
            <p:nvPr/>
          </p:nvSpPr>
          <p:spPr>
            <a:xfrm>
              <a:off x="741665" y="3975264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100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E8E216D9-1C56-438E-BCDE-9EF8232311BF}"/>
                </a:ext>
              </a:extLst>
            </p:cNvPr>
            <p:cNvSpPr/>
            <p:nvPr/>
          </p:nvSpPr>
          <p:spPr>
            <a:xfrm>
              <a:off x="741665" y="3396525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150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AD2178D3-FB10-4B31-B1B5-985D09206327}"/>
                </a:ext>
              </a:extLst>
            </p:cNvPr>
            <p:cNvSpPr/>
            <p:nvPr/>
          </p:nvSpPr>
          <p:spPr>
            <a:xfrm>
              <a:off x="770492" y="2800862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200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31652AF0-F79E-234A-A48C-34DFF925FDB0}"/>
                </a:ext>
              </a:extLst>
            </p:cNvPr>
            <p:cNvSpPr/>
            <p:nvPr/>
          </p:nvSpPr>
          <p:spPr>
            <a:xfrm>
              <a:off x="741665" y="2189993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250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2735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>
            <a:extLst>
              <a:ext uri="{FF2B5EF4-FFF2-40B4-BE49-F238E27FC236}">
                <a16:creationId xmlns:a16="http://schemas.microsoft.com/office/drawing/2014/main" id="{61597F7E-ECEC-4FA2-832B-8DF830D12D4B}"/>
              </a:ext>
            </a:extLst>
          </p:cNvPr>
          <p:cNvSpPr/>
          <p:nvPr/>
        </p:nvSpPr>
        <p:spPr>
          <a:xfrm>
            <a:off x="1341342" y="2058103"/>
            <a:ext cx="4768322" cy="4267237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4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104C29C2-C9D3-4208-85F0-0A7D111FA13A}"/>
              </a:ext>
            </a:extLst>
          </p:cNvPr>
          <p:cNvSpPr/>
          <p:nvPr/>
        </p:nvSpPr>
        <p:spPr>
          <a:xfrm>
            <a:off x="6318432" y="2058103"/>
            <a:ext cx="4905514" cy="4267237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4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5410CFAC-B045-45DF-B668-0770030735D6}"/>
              </a:ext>
            </a:extLst>
          </p:cNvPr>
          <p:cNvGrpSpPr/>
          <p:nvPr/>
        </p:nvGrpSpPr>
        <p:grpSpPr>
          <a:xfrm>
            <a:off x="1149853" y="3172104"/>
            <a:ext cx="10074093" cy="3157708"/>
            <a:chOff x="1285023" y="2167482"/>
            <a:chExt cx="10346683" cy="3157708"/>
          </a:xfrm>
        </p:grpSpPr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C4DB4276-EFCC-4B1A-BC84-8CA88A61D49C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5325190"/>
              <a:ext cx="10346683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接點 36">
              <a:extLst>
                <a:ext uri="{FF2B5EF4-FFF2-40B4-BE49-F238E27FC236}">
                  <a16:creationId xmlns:a16="http://schemas.microsoft.com/office/drawing/2014/main" id="{1DBA2351-E448-4CD8-B278-0FBD38774F1F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479890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接點 39">
              <a:extLst>
                <a:ext uri="{FF2B5EF4-FFF2-40B4-BE49-F238E27FC236}">
                  <a16:creationId xmlns:a16="http://schemas.microsoft.com/office/drawing/2014/main" id="{7FA5224B-7DFF-48E4-BE4B-DD966B498725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427262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接點 40">
              <a:extLst>
                <a:ext uri="{FF2B5EF4-FFF2-40B4-BE49-F238E27FC236}">
                  <a16:creationId xmlns:a16="http://schemas.microsoft.com/office/drawing/2014/main" id="{8C8362C3-2D8F-411A-A7F4-E957494D1C08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374633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接點 41">
              <a:extLst>
                <a:ext uri="{FF2B5EF4-FFF2-40B4-BE49-F238E27FC236}">
                  <a16:creationId xmlns:a16="http://schemas.microsoft.com/office/drawing/2014/main" id="{00763C05-C347-4389-8538-29FF844C3135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322005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接點 42">
              <a:extLst>
                <a:ext uri="{FF2B5EF4-FFF2-40B4-BE49-F238E27FC236}">
                  <a16:creationId xmlns:a16="http://schemas.microsoft.com/office/drawing/2014/main" id="{EAF2678A-45BE-4832-8034-668A6F25D3E6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269376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接點 44">
              <a:extLst>
                <a:ext uri="{FF2B5EF4-FFF2-40B4-BE49-F238E27FC236}">
                  <a16:creationId xmlns:a16="http://schemas.microsoft.com/office/drawing/2014/main" id="{4CBFDA1D-31F3-4D3A-AFB4-0990D6992602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216748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6265731" y="6329465"/>
            <a:ext cx="3823657" cy="369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* 測試於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QNAP 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實驗室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數據會因實際環境而有所不同。
</a:t>
            </a:r>
            <a:endParaRPr lang="en" altLang="zh-TW" sz="8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67" name="TextBox 6"/>
          <p:cNvSpPr txBox="1"/>
          <p:nvPr/>
        </p:nvSpPr>
        <p:spPr>
          <a:xfrm>
            <a:off x="2094228" y="5845443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7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讀取</a:t>
            </a:r>
            <a:endParaRPr lang="en-US" sz="1733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68" name="TextBox 6"/>
          <p:cNvSpPr txBox="1"/>
          <p:nvPr/>
        </p:nvSpPr>
        <p:spPr>
          <a:xfrm>
            <a:off x="3895157" y="5845443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7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寫入</a:t>
            </a:r>
            <a:endParaRPr lang="en-US" altLang="zh-TW" sz="1733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56" name="文字方塊 55"/>
          <p:cNvSpPr txBox="1"/>
          <p:nvPr/>
        </p:nvSpPr>
        <p:spPr>
          <a:xfrm rot="16200000">
            <a:off x="-158253" y="5171363"/>
            <a:ext cx="105611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33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(MB/s)</a:t>
            </a:r>
            <a:endParaRPr lang="zh-TW" altLang="en-US" sz="1333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63" name="標題 6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CN" altLang="en-US" sz="3600"/>
              <a:t>相較</a:t>
            </a:r>
            <a:r>
              <a:rPr lang="en-US" altLang="zh-CN" sz="3600"/>
              <a:t> 1GbE NAS</a:t>
            </a:r>
            <a:r>
              <a:rPr lang="zh-CN" altLang="en-US" sz="3600"/>
              <a:t>， </a:t>
            </a:r>
            <a:r>
              <a:rPr lang="en-US" altLang="zh-CN" sz="3600"/>
              <a:t>2 x 2.5GbE </a:t>
            </a:r>
            <a:r>
              <a:rPr lang="zh-CN" altLang="en-US" sz="3600"/>
              <a:t>雙</a:t>
            </a:r>
            <a:r>
              <a:rPr lang="zh-TW" altLang="en-US" sz="3600"/>
              <a:t>網併發，</a:t>
            </a:r>
            <a:br>
              <a:rPr lang="en-US" altLang="zh-TW" sz="3600"/>
            </a:br>
            <a:r>
              <a:rPr lang="zh-TW" altLang="en-US" sz="3600"/>
              <a:t>多人多工環境達最高</a:t>
            </a:r>
            <a:r>
              <a:rPr lang="zh-CN" altLang="en-US" sz="3600"/>
              <a:t>效益</a:t>
            </a:r>
            <a:r>
              <a:rPr lang="zh-TW" altLang="en-US" sz="3600"/>
              <a:t>，</a:t>
            </a:r>
            <a:r>
              <a:rPr lang="zh-CN" altLang="en-US" sz="3600"/>
              <a:t>支撐企業未來成長所需</a:t>
            </a:r>
            <a:endParaRPr lang="en-US" altLang="zh-TW" sz="3600"/>
          </a:p>
        </p:txBody>
      </p:sp>
      <p:sp>
        <p:nvSpPr>
          <p:cNvPr id="35" name="TextBox 6">
            <a:extLst>
              <a:ext uri="{FF2B5EF4-FFF2-40B4-BE49-F238E27FC236}">
                <a16:creationId xmlns:a16="http://schemas.microsoft.com/office/drawing/2014/main" id="{E13A1EB6-8F2D-DA40-AC67-F010749E966F}"/>
              </a:ext>
            </a:extLst>
          </p:cNvPr>
          <p:cNvSpPr txBox="1"/>
          <p:nvPr/>
        </p:nvSpPr>
        <p:spPr>
          <a:xfrm>
            <a:off x="7117163" y="5845443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7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讀取</a:t>
            </a:r>
            <a:endParaRPr lang="en-US" sz="1733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36" name="TextBox 6">
            <a:extLst>
              <a:ext uri="{FF2B5EF4-FFF2-40B4-BE49-F238E27FC236}">
                <a16:creationId xmlns:a16="http://schemas.microsoft.com/office/drawing/2014/main" id="{CBBADFE4-64BB-B54E-903D-A9A8B115330B}"/>
              </a:ext>
            </a:extLst>
          </p:cNvPr>
          <p:cNvSpPr txBox="1"/>
          <p:nvPr/>
        </p:nvSpPr>
        <p:spPr>
          <a:xfrm>
            <a:off x="8901993" y="5845443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7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寫入</a:t>
            </a:r>
            <a:endParaRPr lang="en-US" altLang="zh-TW" sz="1733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38" name="TextBox 6">
            <a:extLst>
              <a:ext uri="{FF2B5EF4-FFF2-40B4-BE49-F238E27FC236}">
                <a16:creationId xmlns:a16="http://schemas.microsoft.com/office/drawing/2014/main" id="{08D18E22-47AF-104D-89F1-7EC23AC03D05}"/>
              </a:ext>
            </a:extLst>
          </p:cNvPr>
          <p:cNvSpPr txBox="1"/>
          <p:nvPr/>
        </p:nvSpPr>
        <p:spPr>
          <a:xfrm>
            <a:off x="1363730" y="2056141"/>
            <a:ext cx="4596964" cy="738654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2 x 2.5GbE Windows</a:t>
            </a: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 循序傳輸</a:t>
            </a:r>
          </a:p>
          <a:p>
            <a:pPr algn="ctr" eaLnBrk="1" hangingPunct="1">
              <a:defRPr/>
            </a:pPr>
            <a:endParaRPr lang="en-US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39" name="TextBox 6">
            <a:extLst>
              <a:ext uri="{FF2B5EF4-FFF2-40B4-BE49-F238E27FC236}">
                <a16:creationId xmlns:a16="http://schemas.microsoft.com/office/drawing/2014/main" id="{B26B59E1-265B-5140-99D3-72360790556C}"/>
              </a:ext>
            </a:extLst>
          </p:cNvPr>
          <p:cNvSpPr txBox="1"/>
          <p:nvPr/>
        </p:nvSpPr>
        <p:spPr>
          <a:xfrm>
            <a:off x="6301153" y="2041198"/>
            <a:ext cx="4922793" cy="738654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2 x 2.5GbE Windows </a:t>
            </a: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循序傳輸</a:t>
            </a:r>
            <a:endParaRPr lang="en-US" altLang="zh-TW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ctr">
              <a:defRPr/>
            </a:pPr>
            <a:r>
              <a:rPr lang="en-US" altLang="zh-CN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NAS </a:t>
            </a: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磁碟群組加密</a:t>
            </a:r>
            <a:endParaRPr lang="zh-CN" altLang="en-US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27" name="Shape 80">
            <a:extLst>
              <a:ext uri="{FF2B5EF4-FFF2-40B4-BE49-F238E27FC236}">
                <a16:creationId xmlns:a16="http://schemas.microsoft.com/office/drawing/2014/main" id="{EF93FE93-2092-474A-8971-EC35641D72FF}"/>
              </a:ext>
            </a:extLst>
          </p:cNvPr>
          <p:cNvSpPr/>
          <p:nvPr/>
        </p:nvSpPr>
        <p:spPr>
          <a:xfrm>
            <a:off x="4252092" y="3734022"/>
            <a:ext cx="812865" cy="2109459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44" name="Shape 79">
            <a:extLst>
              <a:ext uri="{FF2B5EF4-FFF2-40B4-BE49-F238E27FC236}">
                <a16:creationId xmlns:a16="http://schemas.microsoft.com/office/drawing/2014/main" id="{8ABACFDE-14CB-47D8-A57F-67D2E51C95CC}"/>
              </a:ext>
            </a:extLst>
          </p:cNvPr>
          <p:cNvSpPr/>
          <p:nvPr/>
        </p:nvSpPr>
        <p:spPr>
          <a:xfrm>
            <a:off x="2441604" y="2721717"/>
            <a:ext cx="841780" cy="3114781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69" name="TextBox 20">
            <a:extLst>
              <a:ext uri="{FF2B5EF4-FFF2-40B4-BE49-F238E27FC236}">
                <a16:creationId xmlns:a16="http://schemas.microsoft.com/office/drawing/2014/main" id="{55F3EA07-3AE4-4C03-8EB1-F3EC11A66553}"/>
              </a:ext>
            </a:extLst>
          </p:cNvPr>
          <p:cNvSpPr txBox="1"/>
          <p:nvPr/>
        </p:nvSpPr>
        <p:spPr>
          <a:xfrm>
            <a:off x="2533728" y="2749755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585</a:t>
            </a:r>
          </a:p>
        </p:txBody>
      </p:sp>
      <p:sp>
        <p:nvSpPr>
          <p:cNvPr id="70" name="TextBox 20">
            <a:extLst>
              <a:ext uri="{FF2B5EF4-FFF2-40B4-BE49-F238E27FC236}">
                <a16:creationId xmlns:a16="http://schemas.microsoft.com/office/drawing/2014/main" id="{D34313E9-2182-4026-B65F-1A17B8169472}"/>
              </a:ext>
            </a:extLst>
          </p:cNvPr>
          <p:cNvSpPr txBox="1"/>
          <p:nvPr/>
        </p:nvSpPr>
        <p:spPr>
          <a:xfrm>
            <a:off x="4367758" y="3699356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393</a:t>
            </a:r>
            <a:endParaRPr 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5" name="Shape 80">
            <a:extLst>
              <a:ext uri="{FF2B5EF4-FFF2-40B4-BE49-F238E27FC236}">
                <a16:creationId xmlns:a16="http://schemas.microsoft.com/office/drawing/2014/main" id="{02FD8FA0-5CA7-4194-8BF1-99D00B5CDEF2}"/>
              </a:ext>
            </a:extLst>
          </p:cNvPr>
          <p:cNvSpPr/>
          <p:nvPr/>
        </p:nvSpPr>
        <p:spPr>
          <a:xfrm>
            <a:off x="9276523" y="3862189"/>
            <a:ext cx="812865" cy="1972930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57" name="Shape 79">
            <a:extLst>
              <a:ext uri="{FF2B5EF4-FFF2-40B4-BE49-F238E27FC236}">
                <a16:creationId xmlns:a16="http://schemas.microsoft.com/office/drawing/2014/main" id="{DA9ABF24-0CF8-40C2-B0C3-775B3CF209DC}"/>
              </a:ext>
            </a:extLst>
          </p:cNvPr>
          <p:cNvSpPr/>
          <p:nvPr/>
        </p:nvSpPr>
        <p:spPr>
          <a:xfrm>
            <a:off x="7475751" y="2763233"/>
            <a:ext cx="841780" cy="3064906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58" name="TextBox 20">
            <a:extLst>
              <a:ext uri="{FF2B5EF4-FFF2-40B4-BE49-F238E27FC236}">
                <a16:creationId xmlns:a16="http://schemas.microsoft.com/office/drawing/2014/main" id="{EFB064A6-357D-4EB9-A2BB-79A80FCBC652}"/>
              </a:ext>
            </a:extLst>
          </p:cNvPr>
          <p:cNvSpPr txBox="1"/>
          <p:nvPr/>
        </p:nvSpPr>
        <p:spPr>
          <a:xfrm>
            <a:off x="7567875" y="2790668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562</a:t>
            </a:r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9" name="TextBox 20">
            <a:extLst>
              <a:ext uri="{FF2B5EF4-FFF2-40B4-BE49-F238E27FC236}">
                <a16:creationId xmlns:a16="http://schemas.microsoft.com/office/drawing/2014/main" id="{679D2CFA-EBA3-4AE9-8373-E811C41D2DF8}"/>
              </a:ext>
            </a:extLst>
          </p:cNvPr>
          <p:cNvSpPr txBox="1"/>
          <p:nvPr/>
        </p:nvSpPr>
        <p:spPr>
          <a:xfrm>
            <a:off x="9384271" y="3867648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357</a:t>
            </a:r>
            <a:endParaRPr 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76219508-7DAA-4854-9321-9058C6D2BCAB}"/>
              </a:ext>
            </a:extLst>
          </p:cNvPr>
          <p:cNvGrpSpPr/>
          <p:nvPr/>
        </p:nvGrpSpPr>
        <p:grpSpPr>
          <a:xfrm>
            <a:off x="586825" y="3053465"/>
            <a:ext cx="516922" cy="2898231"/>
            <a:chOff x="721995" y="2239052"/>
            <a:chExt cx="516922" cy="3255453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6CF5A0FA-9A7A-412D-9C6B-B5E753B46067}"/>
                </a:ext>
              </a:extLst>
            </p:cNvPr>
            <p:cNvSpPr/>
            <p:nvPr/>
          </p:nvSpPr>
          <p:spPr>
            <a:xfrm>
              <a:off x="950055" y="5148793"/>
              <a:ext cx="28886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CD55530D-FEDE-4449-9D89-2668BEEF9041}"/>
                </a:ext>
              </a:extLst>
            </p:cNvPr>
            <p:cNvSpPr/>
            <p:nvPr/>
          </p:nvSpPr>
          <p:spPr>
            <a:xfrm>
              <a:off x="741665" y="4634249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95F1DA2D-DF9D-4A36-83A8-7EC401566769}"/>
                </a:ext>
              </a:extLst>
            </p:cNvPr>
            <p:cNvSpPr/>
            <p:nvPr/>
          </p:nvSpPr>
          <p:spPr>
            <a:xfrm>
              <a:off x="741665" y="4007362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200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E8E216D9-1C56-438E-BCDE-9EF8232311BF}"/>
                </a:ext>
              </a:extLst>
            </p:cNvPr>
            <p:cNvSpPr/>
            <p:nvPr/>
          </p:nvSpPr>
          <p:spPr>
            <a:xfrm>
              <a:off x="741665" y="3396524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300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AD2178D3-FB10-4B31-B1B5-985D09206327}"/>
                </a:ext>
              </a:extLst>
            </p:cNvPr>
            <p:cNvSpPr/>
            <p:nvPr/>
          </p:nvSpPr>
          <p:spPr>
            <a:xfrm>
              <a:off x="741665" y="2801743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400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31652AF0-F79E-234A-A48C-34DFF925FDB0}"/>
                </a:ext>
              </a:extLst>
            </p:cNvPr>
            <p:cNvSpPr/>
            <p:nvPr/>
          </p:nvSpPr>
          <p:spPr>
            <a:xfrm>
              <a:off x="721995" y="2239052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500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47" name="矩形 46">
            <a:extLst>
              <a:ext uri="{FF2B5EF4-FFF2-40B4-BE49-F238E27FC236}">
                <a16:creationId xmlns:a16="http://schemas.microsoft.com/office/drawing/2014/main" id="{8A0B1EDE-9765-8542-8722-F4B8931480FB}"/>
              </a:ext>
            </a:extLst>
          </p:cNvPr>
          <p:cNvSpPr/>
          <p:nvPr/>
        </p:nvSpPr>
        <p:spPr>
          <a:xfrm>
            <a:off x="649128" y="1652241"/>
            <a:ext cx="11075541" cy="3702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400"/>
              </a:lnSpc>
            </a:pP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除了支援巨型幀可用於增強乙太網的網路輸送量之外，雙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 2.5GbE 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網路更有</a:t>
            </a:r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雙網聚合、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負載平衡與故障轉移容錯可設定．</a:t>
            </a:r>
          </a:p>
        </p:txBody>
      </p:sp>
      <p:sp>
        <p:nvSpPr>
          <p:cNvPr id="46" name="Rectangle 3">
            <a:extLst>
              <a:ext uri="{FF2B5EF4-FFF2-40B4-BE49-F238E27FC236}">
                <a16:creationId xmlns:a16="http://schemas.microsoft.com/office/drawing/2014/main" id="{2D26D69A-D8E5-334C-8919-569B02A706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547" y="6277133"/>
            <a:ext cx="4634022" cy="615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測試環境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b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r>
              <a:rPr lang="en-US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| </a:t>
            </a:r>
            <a: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TS-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53D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U-RP</a:t>
            </a:r>
            <a: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-4G, QTS 4.4.2,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 x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Samsung 850 Pro 512GB</a:t>
            </a:r>
            <a: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, RAID 5, thick volume</a:t>
            </a:r>
            <a:endParaRPr lang="zh-TW" sz="800">
              <a:latin typeface="微軟正黑體" panose="020B0604030504040204" pitchFamily="34" charset="-120"/>
              <a:ea typeface="微軟正黑體" panose="020B0604030504040204" pitchFamily="34" charset="-120"/>
              <a:cs typeface="+mn-lt"/>
            </a:endParaRPr>
          </a:p>
          <a:p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客户端 </a:t>
            </a:r>
            <a:r>
              <a:rPr lang="en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PC | Windows 10 Pro, Intel Core i7-6700 3.4 GHz, 32GB RAM</a:t>
            </a:r>
            <a:endParaRPr lang="en" sz="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" altLang="en-US" sz="8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IOmeter | RAM*4, 30-sec ramp up time, 3-min seq. run time, 2 workers, 64-outstanding, 1MB</a:t>
            </a:r>
            <a:endParaRPr lang="en-US" altLang="en-US" sz="800"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</p:txBody>
      </p:sp>
      <p:sp>
        <p:nvSpPr>
          <p:cNvPr id="49" name="文字方塊 48"/>
          <p:cNvSpPr txBox="1"/>
          <p:nvPr/>
        </p:nvSpPr>
        <p:spPr>
          <a:xfrm>
            <a:off x="5283200" y="1745673"/>
            <a:ext cx="24199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800">
                <a:solidFill>
                  <a:srgbClr val="FF0000"/>
                </a:solidFill>
              </a:rPr>
              <a:t>等數據</a:t>
            </a:r>
            <a:r>
              <a:rPr lang="en-US" altLang="zh-TW" sz="8800">
                <a:solidFill>
                  <a:srgbClr val="FF0000"/>
                </a:solidFill>
              </a:rPr>
              <a:t>?</a:t>
            </a:r>
            <a:endParaRPr lang="zh-TW" altLang="en-US" sz="88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849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1576</Words>
  <Application>Microsoft Office PowerPoint</Application>
  <PresentationFormat>寬螢幕</PresentationFormat>
  <Paragraphs>285</Paragraphs>
  <Slides>28</Slides>
  <Notes>13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35" baseType="lpstr">
      <vt:lpstr>微軟正黑體</vt:lpstr>
      <vt:lpstr>微軟正黑體</vt:lpstr>
      <vt:lpstr>Arial</vt:lpstr>
      <vt:lpstr>Calibri</vt:lpstr>
      <vt:lpstr>Corbel</vt:lpstr>
      <vt:lpstr>Wingdings</vt:lpstr>
      <vt:lpstr>Office 佈景主題</vt:lpstr>
      <vt:lpstr>PowerPoint 簡報</vt:lpstr>
      <vt:lpstr>PowerPoint 簡報</vt:lpstr>
      <vt:lpstr>TS-x64U 前方硬體配置</vt:lpstr>
      <vt:lpstr>標配 4GB 記憶體並可升級成 16GB 雙通道記憶體， 讓多工應用與多台設備同時連接更為順暢</vt:lpstr>
      <vt:lpstr>快速上手的 HDD 與 SSD 安裝</vt:lpstr>
      <vt:lpstr>TS-x64U 後方 I/O 配置</vt:lpstr>
      <vt:lpstr>QTS 5.0 + Linux 核心 5.10</vt:lpstr>
      <vt:lpstr>馬上有感！相較 1GbE NAS，2.5 GbE 大水管幫助 單台伺服器更快速處理大檔案傳輸</vt:lpstr>
      <vt:lpstr>相較 1GbE NAS， 2 x 2.5GbE 雙網併發， 多人多工環境達最高效益，支撐企業未來成長所需</vt:lpstr>
      <vt:lpstr>多網並行!PCIe Gen3 擴充槽支援各式  2.5GbE/5GbE/10GbE 網卡擴充配件，即插即用免煩惱</vt:lpstr>
      <vt:lpstr>搭配 QM2 PCIe 卡新增 M.2 SSD， 並使用 SSD 快取增加小檔案處理效能</vt:lpstr>
      <vt:lpstr>各式 NAS 儲存配件讓您更得心應手</vt:lpstr>
      <vt:lpstr>有線網路升級高速網路交換器以改善多人協作效率</vt:lpstr>
      <vt:lpstr>經濟又彈性的現代化 QNAP 儲存擴充櫃</vt:lpstr>
      <vt:lpstr>PowerPoint 簡報</vt:lpstr>
      <vt:lpstr>PowerPoint 簡報</vt:lpstr>
      <vt:lpstr>完整備份方案對抗惡意軟體</vt:lpstr>
      <vt:lpstr>最實惠的企業級快照防護</vt:lpstr>
      <vt:lpstr>異地備份 - 多重保護備份資料</vt:lpstr>
      <vt:lpstr>QVR Elite 監控應用解決方案</vt:lpstr>
      <vt:lpstr>彈性擴充儲存空間</vt:lpstr>
      <vt:lpstr>HybridDesk Station 提供多樣化多媒體功能 </vt:lpstr>
      <vt:lpstr>多樣化的 HybridDesk Station 應用程式</vt:lpstr>
      <vt:lpstr>Linux Station 讓 NAS 變身 Ubuntu PC</vt:lpstr>
      <vt:lpstr>Qsirch 幫助企業即時找到所需資料，不再迷惘</vt:lpstr>
      <vt:lpstr>QuMagie AI 自動照片內人物與物件分類， 大幅縮減員工額外費時介入整理歸類</vt:lpstr>
      <vt:lpstr>QTS 5 提升安全保護等級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QNAP_Yvonne Tsai</dc:creator>
  <cp:lastModifiedBy>Yvonne Tsai 蔡亞彣</cp:lastModifiedBy>
  <cp:revision>3</cp:revision>
  <dcterms:created xsi:type="dcterms:W3CDTF">2020-04-09T05:52:17Z</dcterms:created>
  <dcterms:modified xsi:type="dcterms:W3CDTF">2021-12-13T03:08:57Z</dcterms:modified>
</cp:coreProperties>
</file>