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582" r:id="rId3"/>
    <p:sldId id="541" r:id="rId4"/>
    <p:sldId id="265" r:id="rId5"/>
    <p:sldId id="592" r:id="rId6"/>
    <p:sldId id="264" r:id="rId7"/>
    <p:sldId id="1298" r:id="rId8"/>
    <p:sldId id="366" r:id="rId9"/>
    <p:sldId id="556" r:id="rId10"/>
    <p:sldId id="1309" r:id="rId11"/>
    <p:sldId id="1310" r:id="rId12"/>
    <p:sldId id="593" r:id="rId13"/>
    <p:sldId id="543" r:id="rId14"/>
    <p:sldId id="1293" r:id="rId15"/>
    <p:sldId id="259" r:id="rId16"/>
    <p:sldId id="580" r:id="rId17"/>
    <p:sldId id="1302" r:id="rId18"/>
    <p:sldId id="1303" r:id="rId19"/>
    <p:sldId id="1304" r:id="rId20"/>
    <p:sldId id="1307" r:id="rId21"/>
    <p:sldId id="1312" r:id="rId22"/>
    <p:sldId id="1313" r:id="rId23"/>
    <p:sldId id="1311" r:id="rId24"/>
    <p:sldId id="1301" r:id="rId25"/>
    <p:sldId id="572" r:id="rId26"/>
    <p:sldId id="1295" r:id="rId27"/>
    <p:sldId id="1308" r:id="rId28"/>
    <p:sldId id="583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ASON HSU" initials="QH" lastIdx="1" clrIdx="0">
    <p:extLst>
      <p:ext uri="{19B8F6BF-5375-455C-9EA6-DF929625EA0E}">
        <p15:presenceInfo xmlns:p15="http://schemas.microsoft.com/office/powerpoint/2012/main" userId="S::jasonhsu@ieinet.onmicrosoft.com::037722cf-a7a4-45b3-87d9-a621b3690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E7DE"/>
    <a:srgbClr val="D5FF00"/>
    <a:srgbClr val="2FB3AB"/>
    <a:srgbClr val="5BC9F2"/>
    <a:srgbClr val="1D424F"/>
    <a:srgbClr val="B388EC"/>
    <a:srgbClr val="0FA193"/>
    <a:srgbClr val="1E98E8"/>
    <a:srgbClr val="06768C"/>
    <a:srgbClr val="071B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462" y="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78C7A93-2F2C-4234-BC18-39EF32F51E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F2C7B30-E133-4FC2-AF0B-7F31E67FEC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09BF7-A943-4761-87D5-BAE2E651EBDC}" type="datetimeFigureOut">
              <a:rPr lang="zh-TW" altLang="en-US" smtClean="0"/>
              <a:t>2021/12/13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5A917D-F182-4518-9CCE-E88ACC045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3D5B212-6848-4E96-AFB8-E56447BC9D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78EB7-09CA-4302-8071-C4D146A98E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190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89A4E-2A6C-DD4D-9FE9-71C0D5AB25F7}" type="datetimeFigureOut">
              <a:rPr kumimoji="1" lang="zh-TW" altLang="en-US" smtClean="0"/>
              <a:t>2021/12/13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2CA0A-BF03-524A-AC11-910D3A5D10B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846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12154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8289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2098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75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f1c6ddca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f1c6ddcaf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77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1661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84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111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3745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34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656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5624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433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1523"/>
            <a:ext cx="12189630" cy="6854953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3318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FF1300C-CD0D-4034-AEC2-9FB428BC9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721"/>
            <a:ext cx="12187066" cy="68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0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3452F1A-FAA4-475A-A453-0CC4F9308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0" y="3171"/>
            <a:ext cx="12180717" cy="68516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37" y="121920"/>
            <a:ext cx="10515600" cy="1097280"/>
          </a:xfrm>
        </p:spPr>
        <p:txBody>
          <a:bodyPr>
            <a:normAutofit/>
          </a:bodyPr>
          <a:lstStyle>
            <a:lvl1pPr>
              <a:defRPr sz="5067" b="1">
                <a:solidFill>
                  <a:srgbClr val="E2CB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7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3" y="1523"/>
            <a:ext cx="12184214" cy="6854953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73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1523"/>
            <a:ext cx="12189630" cy="6854953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CDA39D7-8B18-4141-8A3F-2C76FC99E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5" y="1609120"/>
            <a:ext cx="12182155" cy="50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2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667"/>
            <a:ext cx="12189626" cy="68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0"/>
            <a:ext cx="1218962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9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1523"/>
            <a:ext cx="12189627" cy="68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3" y="1523"/>
            <a:ext cx="12184211" cy="68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6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1523"/>
            <a:ext cx="12189626" cy="68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5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" y="2245"/>
            <a:ext cx="12187060" cy="685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0DE17E2-2F12-445B-891A-0C24AE8F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4FD0F4-79D8-4763-8757-9F4AEB073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4BC6EF-7F0D-492A-A976-7BFBFB03A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BFD0C-1A06-4465-9054-D2F2A0E640EC}" type="datetimeFigureOut">
              <a:rPr lang="zh-TW" altLang="en-US" smtClean="0"/>
              <a:t>2021/12/13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9BC5CF-DA94-4FA9-AF6B-56CC17806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A5C6D2-0103-4271-8A12-ADFC2D9D7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C0000-AC7B-40AC-9151-C82C0D2E2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14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03" r:id="rId2"/>
    <p:sldLayoutId id="2147483702" r:id="rId3"/>
    <p:sldLayoutId id="2147483669" r:id="rId4"/>
    <p:sldLayoutId id="2147483671" r:id="rId5"/>
    <p:sldLayoutId id="2147483700" r:id="rId6"/>
    <p:sldLayoutId id="2147483699" r:id="rId7"/>
    <p:sldLayoutId id="2147483701" r:id="rId8"/>
    <p:sldLayoutId id="2147483680" r:id="rId9"/>
    <p:sldLayoutId id="2147483681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2.tiff"/><Relationship Id="rId7" Type="http://schemas.openxmlformats.org/officeDocument/2006/relationships/image" Target="../media/image46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s://www.qnap.com/go/qvr-nas-selector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4.png"/><Relationship Id="rId7" Type="http://schemas.openxmlformats.org/officeDocument/2006/relationships/image" Target="../media/image78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64.png"/><Relationship Id="rId5" Type="http://schemas.openxmlformats.org/officeDocument/2006/relationships/image" Target="../media/image86.svg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93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8">
            <a:extLst>
              <a:ext uri="{FF2B5EF4-FFF2-40B4-BE49-F238E27FC236}">
                <a16:creationId xmlns:a16="http://schemas.microsoft.com/office/drawing/2014/main" id="{2D0BC5EF-60B6-400E-B33B-986638CE602F}"/>
              </a:ext>
            </a:extLst>
          </p:cNvPr>
          <p:cNvSpPr/>
          <p:nvPr/>
        </p:nvSpPr>
        <p:spPr>
          <a:xfrm>
            <a:off x="3328441" y="2452493"/>
            <a:ext cx="2484996" cy="3347407"/>
          </a:xfrm>
          <a:prstGeom prst="roundRect">
            <a:avLst>
              <a:gd name="adj" fmla="val 4252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: 圓角 8">
            <a:extLst>
              <a:ext uri="{FF2B5EF4-FFF2-40B4-BE49-F238E27FC236}">
                <a16:creationId xmlns:a16="http://schemas.microsoft.com/office/drawing/2014/main" id="{22BDCAD4-19DE-406C-A062-91C060D016B0}"/>
              </a:ext>
            </a:extLst>
          </p:cNvPr>
          <p:cNvSpPr/>
          <p:nvPr/>
        </p:nvSpPr>
        <p:spPr>
          <a:xfrm>
            <a:off x="434591" y="2456314"/>
            <a:ext cx="2484997" cy="33335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: 圓角 8">
            <a:extLst>
              <a:ext uri="{FF2B5EF4-FFF2-40B4-BE49-F238E27FC236}">
                <a16:creationId xmlns:a16="http://schemas.microsoft.com/office/drawing/2014/main" id="{3CEA62AB-2410-4847-AAD6-832404F722DB}"/>
              </a:ext>
            </a:extLst>
          </p:cNvPr>
          <p:cNvSpPr/>
          <p:nvPr/>
        </p:nvSpPr>
        <p:spPr>
          <a:xfrm>
            <a:off x="9116139" y="2455998"/>
            <a:ext cx="2484996" cy="1802957"/>
          </a:xfrm>
          <a:prstGeom prst="roundRect">
            <a:avLst>
              <a:gd name="adj" fmla="val 4252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矩形: 圓角 8">
            <a:extLst>
              <a:ext uri="{FF2B5EF4-FFF2-40B4-BE49-F238E27FC236}">
                <a16:creationId xmlns:a16="http://schemas.microsoft.com/office/drawing/2014/main" id="{15176001-B4F1-4D20-89E8-DB25BEB69851}"/>
              </a:ext>
            </a:extLst>
          </p:cNvPr>
          <p:cNvSpPr/>
          <p:nvPr/>
        </p:nvSpPr>
        <p:spPr>
          <a:xfrm>
            <a:off x="6222290" y="2459819"/>
            <a:ext cx="2484997" cy="33335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600">
                <a:latin typeface="微軟正黑體"/>
                <a:ea typeface="微軟正黑體"/>
              </a:rPr>
              <a:t>多網並行</a:t>
            </a:r>
            <a:r>
              <a:rPr lang="en-US" altLang="zh-CN" sz="3600">
                <a:latin typeface="微軟正黑體"/>
                <a:ea typeface="微軟正黑體"/>
              </a:rPr>
              <a:t>!PCIe Gen3 </a:t>
            </a:r>
            <a:r>
              <a:rPr lang="zh-CN" altLang="en-US" sz="3600">
                <a:latin typeface="微軟正黑體"/>
                <a:ea typeface="微軟正黑體"/>
              </a:rPr>
              <a:t>擴充槽支援各式</a:t>
            </a:r>
            <a:r>
              <a:rPr lang="en-US" altLang="zh-CN" sz="3600">
                <a:latin typeface="微軟正黑體"/>
                <a:ea typeface="微軟正黑體"/>
              </a:rPr>
              <a:t> </a:t>
            </a:r>
            <a:br>
              <a:rPr lang="en-US" altLang="zh-CN" sz="3600"/>
            </a:br>
            <a:r>
              <a:rPr lang="en-US" altLang="zh-CN" sz="3600">
                <a:latin typeface="微軟正黑體"/>
                <a:ea typeface="微軟正黑體"/>
              </a:rPr>
              <a:t>2.5GbE/5GbE/10GbE </a:t>
            </a:r>
            <a:r>
              <a:rPr lang="zh-CN" altLang="en-US" sz="3600">
                <a:latin typeface="微軟正黑體"/>
                <a:ea typeface="微軟正黑體"/>
              </a:rPr>
              <a:t>網卡擴充配件，即插即用免煩惱</a:t>
            </a:r>
            <a:endParaRPr lang="en-US" altLang="zh-TW" sz="360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98C0C4E-81E2-9B46-946D-6761B3ACD1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69" y="2524970"/>
            <a:ext cx="2343508" cy="180806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13AC205-800F-9949-9F21-2E31E6BB3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11" y="4258955"/>
            <a:ext cx="2658596" cy="166191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85F0EB-9DCF-234A-93C3-9613FA593A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12" y="2602009"/>
            <a:ext cx="2767465" cy="1729973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D9CEE0C5-862E-4891-BEEF-12B98BC3C85F}"/>
              </a:ext>
            </a:extLst>
          </p:cNvPr>
          <p:cNvGrpSpPr/>
          <p:nvPr/>
        </p:nvGrpSpPr>
        <p:grpSpPr>
          <a:xfrm>
            <a:off x="440453" y="1873364"/>
            <a:ext cx="2658595" cy="700277"/>
            <a:chOff x="375811" y="1885713"/>
            <a:chExt cx="3262211" cy="1166724"/>
          </a:xfrm>
        </p:grpSpPr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BAC80959-B3E0-4E80-8553-C4FEC7F0A805}"/>
                </a:ext>
              </a:extLst>
            </p:cNvPr>
            <p:cNvSpPr/>
            <p:nvPr/>
          </p:nvSpPr>
          <p:spPr>
            <a:xfrm rot="10800000">
              <a:off x="872625" y="2668278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53" name="矩形: 圓角 55">
              <a:extLst>
                <a:ext uri="{FF2B5EF4-FFF2-40B4-BE49-F238E27FC236}">
                  <a16:creationId xmlns:a16="http://schemas.microsoft.com/office/drawing/2014/main" id="{8C7BFD3D-7EDF-431F-B2FF-F113F83A4779}"/>
                </a:ext>
              </a:extLst>
            </p:cNvPr>
            <p:cNvSpPr/>
            <p:nvPr/>
          </p:nvSpPr>
          <p:spPr>
            <a:xfrm>
              <a:off x="375811" y="1885713"/>
              <a:ext cx="3262211" cy="859268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altLang="zh-TW" sz="16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QXG-5G1T-111C</a:t>
              </a:r>
            </a:p>
            <a:p>
              <a:pPr algn="ctr">
                <a:buClr>
                  <a:srgbClr val="000000"/>
                </a:buClr>
              </a:pPr>
              <a:r>
                <a:rPr lang="en-US" altLang="zh-TW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 x 5G/2.5G/1G/100M</a:t>
              </a:r>
              <a:r>
                <a:rPr lang="zh-TW" altLang="en-US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埠</a:t>
              </a:r>
              <a:endParaRPr lang="zh-TW" altLang="zh-TW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98D811A-AF0A-478A-A583-C6C55102F94B}"/>
              </a:ext>
            </a:extLst>
          </p:cNvPr>
          <p:cNvGrpSpPr/>
          <p:nvPr/>
        </p:nvGrpSpPr>
        <p:grpSpPr>
          <a:xfrm>
            <a:off x="3292962" y="1899811"/>
            <a:ext cx="2658595" cy="700277"/>
            <a:chOff x="375811" y="1885713"/>
            <a:chExt cx="3262211" cy="1166724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B4890B43-F1AF-43B5-9C1A-5CF8D817D3FA}"/>
                </a:ext>
              </a:extLst>
            </p:cNvPr>
            <p:cNvSpPr/>
            <p:nvPr/>
          </p:nvSpPr>
          <p:spPr>
            <a:xfrm rot="10800000">
              <a:off x="872625" y="2668278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24" name="矩形: 圓角 55">
              <a:extLst>
                <a:ext uri="{FF2B5EF4-FFF2-40B4-BE49-F238E27FC236}">
                  <a16:creationId xmlns:a16="http://schemas.microsoft.com/office/drawing/2014/main" id="{E7842D52-CCEB-4D9C-A8F1-DB13B6C2BB8A}"/>
                </a:ext>
              </a:extLst>
            </p:cNvPr>
            <p:cNvSpPr/>
            <p:nvPr/>
          </p:nvSpPr>
          <p:spPr>
            <a:xfrm>
              <a:off x="375811" y="1885713"/>
              <a:ext cx="3262211" cy="859268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de-DE" altLang="zh-TW" sz="1600" b="1">
                  <a:solidFill>
                    <a:schemeClr val="bg1"/>
                  </a:solidFill>
                  <a:latin typeface="+mj-lt"/>
                  <a:cs typeface="Arial"/>
                  <a:sym typeface="Arial" panose="020B0604020202020204" pitchFamily="34" charset="0"/>
                </a:rPr>
                <a:t>QXG-2G1T-I225</a:t>
              </a:r>
              <a:endParaRPr lang="de-DE" altLang="zh-TW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  <a:p>
              <a:pPr algn="ctr">
                <a:buClr>
                  <a:srgbClr val="000000"/>
                </a:buClr>
              </a:pPr>
              <a:r>
                <a:rPr lang="de-DE" altLang="zh-TW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 x 2.5G/1G/100M/10M </a:t>
              </a:r>
              <a:r>
                <a:rPr lang="zh-TW" altLang="de-DE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埠 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E8C72AEF-E28C-48C3-AEE4-ACDF63450509}"/>
              </a:ext>
            </a:extLst>
          </p:cNvPr>
          <p:cNvGrpSpPr/>
          <p:nvPr/>
        </p:nvGrpSpPr>
        <p:grpSpPr>
          <a:xfrm>
            <a:off x="440453" y="5743611"/>
            <a:ext cx="2658595" cy="697497"/>
            <a:chOff x="375811" y="1570267"/>
            <a:chExt cx="3262211" cy="1174714"/>
          </a:xfrm>
        </p:grpSpPr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C66E6BAD-F0AD-476E-AC98-498FC937D78D}"/>
                </a:ext>
              </a:extLst>
            </p:cNvPr>
            <p:cNvSpPr/>
            <p:nvPr/>
          </p:nvSpPr>
          <p:spPr>
            <a:xfrm>
              <a:off x="2704770" y="1570267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27" name="矩形: 圓角 55">
              <a:extLst>
                <a:ext uri="{FF2B5EF4-FFF2-40B4-BE49-F238E27FC236}">
                  <a16:creationId xmlns:a16="http://schemas.microsoft.com/office/drawing/2014/main" id="{F7521315-CE45-4EB4-82A8-045A3C41E6CC}"/>
                </a:ext>
              </a:extLst>
            </p:cNvPr>
            <p:cNvSpPr/>
            <p:nvPr/>
          </p:nvSpPr>
          <p:spPr>
            <a:xfrm>
              <a:off x="375811" y="1885713"/>
              <a:ext cx="3262211" cy="859268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de-DE" altLang="zh-TW" sz="16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QXG-5G2T-111C</a:t>
              </a:r>
            </a:p>
            <a:p>
              <a:pPr algn="ctr">
                <a:buClr>
                  <a:srgbClr val="000000"/>
                </a:buClr>
              </a:pPr>
              <a:r>
                <a:rPr lang="de-DE" altLang="zh-TW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 x 5G/2.5G/1G/100M </a:t>
              </a:r>
              <a:r>
                <a:rPr lang="zh-TW" altLang="de-DE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埠</a:t>
              </a:r>
              <a:endPara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pic>
        <p:nvPicPr>
          <p:cNvPr id="2050" name="Picture 2" descr="https://www.qnap.com/i/_attach_file/product/photo/800_500/541_1618295875_E794A2E59381E59C96__QXG-10G2T-X710_Top2Bbracket.png?v=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2342" y="4221994"/>
            <a:ext cx="2237685" cy="152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qnap.com/i/_attach_file/product/photo/800_500/573_1634806422_573_1622792612_E794A2E59381E59C96_QXG-2G1T-I225_top.png?v=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2611" y="2472317"/>
            <a:ext cx="1848264" cy="1848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qnap.com/i/_attach_file/product/photo/800_500/574_1634806824_574_1622793167_E794A2E59381E59C96_QXG-2G2T-I225_top.png?v=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9" r="16494"/>
          <a:stretch/>
        </p:blipFill>
        <p:spPr bwMode="auto">
          <a:xfrm>
            <a:off x="3712516" y="4174389"/>
            <a:ext cx="2021234" cy="180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A98D811A-AF0A-478A-A583-C6C55102F94B}"/>
              </a:ext>
            </a:extLst>
          </p:cNvPr>
          <p:cNvGrpSpPr/>
          <p:nvPr/>
        </p:nvGrpSpPr>
        <p:grpSpPr>
          <a:xfrm>
            <a:off x="9037437" y="1899811"/>
            <a:ext cx="2658595" cy="700277"/>
            <a:chOff x="375811" y="1885713"/>
            <a:chExt cx="3262211" cy="1166724"/>
          </a:xfrm>
        </p:grpSpPr>
        <p:sp>
          <p:nvSpPr>
            <p:cNvPr id="34" name="等腰三角形 33">
              <a:extLst>
                <a:ext uri="{FF2B5EF4-FFF2-40B4-BE49-F238E27FC236}">
                  <a16:creationId xmlns:a16="http://schemas.microsoft.com/office/drawing/2014/main" id="{B4890B43-F1AF-43B5-9C1A-5CF8D817D3FA}"/>
                </a:ext>
              </a:extLst>
            </p:cNvPr>
            <p:cNvSpPr/>
            <p:nvPr/>
          </p:nvSpPr>
          <p:spPr>
            <a:xfrm rot="10800000">
              <a:off x="872625" y="2668278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35" name="矩形: 圓角 55">
              <a:extLst>
                <a:ext uri="{FF2B5EF4-FFF2-40B4-BE49-F238E27FC236}">
                  <a16:creationId xmlns:a16="http://schemas.microsoft.com/office/drawing/2014/main" id="{E7842D52-CCEB-4D9C-A8F1-DB13B6C2BB8A}"/>
                </a:ext>
              </a:extLst>
            </p:cNvPr>
            <p:cNvSpPr/>
            <p:nvPr/>
          </p:nvSpPr>
          <p:spPr>
            <a:xfrm>
              <a:off x="375811" y="1885713"/>
              <a:ext cx="3262211" cy="85926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QXG-10G2SF-CX4</a:t>
              </a:r>
              <a:endParaRPr kumimoji="0" lang="de-DE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de-DE" altLang="zh-TW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 x 10G SFP+ </a:t>
              </a:r>
              <a:r>
                <a:rPr kumimoji="0" lang="zh-TW" altLang="de-DE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埠 </a:t>
              </a:r>
            </a:p>
          </p:txBody>
        </p:sp>
      </p:grpSp>
      <p:pic>
        <p:nvPicPr>
          <p:cNvPr id="2056" name="Picture 8" descr="https://www.qnap.com/i/_attach_file/product/photo/800_500/568_1634804253_568_1622791369_QXG-10G2SF-CX4_Top.png?v=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404" y="2556498"/>
            <a:ext cx="2562466" cy="160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2BC65B94-744F-47CF-9162-F233B26401B9}"/>
              </a:ext>
            </a:extLst>
          </p:cNvPr>
          <p:cNvGrpSpPr/>
          <p:nvPr/>
        </p:nvGrpSpPr>
        <p:grpSpPr>
          <a:xfrm>
            <a:off x="3292962" y="5743611"/>
            <a:ext cx="2658595" cy="697497"/>
            <a:chOff x="375811" y="1570267"/>
            <a:chExt cx="3262211" cy="1174714"/>
          </a:xfrm>
        </p:grpSpPr>
        <p:sp>
          <p:nvSpPr>
            <p:cNvPr id="37" name="等腰三角形 36">
              <a:extLst>
                <a:ext uri="{FF2B5EF4-FFF2-40B4-BE49-F238E27FC236}">
                  <a16:creationId xmlns:a16="http://schemas.microsoft.com/office/drawing/2014/main" id="{D1DE7FE6-5912-45F8-B4F5-1684F5C8AA6A}"/>
                </a:ext>
              </a:extLst>
            </p:cNvPr>
            <p:cNvSpPr/>
            <p:nvPr/>
          </p:nvSpPr>
          <p:spPr>
            <a:xfrm>
              <a:off x="2704770" y="1570267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38" name="矩形: 圓角 55">
              <a:extLst>
                <a:ext uri="{FF2B5EF4-FFF2-40B4-BE49-F238E27FC236}">
                  <a16:creationId xmlns:a16="http://schemas.microsoft.com/office/drawing/2014/main" id="{4313E874-E565-4A9D-8A64-D17A64AD6803}"/>
                </a:ext>
              </a:extLst>
            </p:cNvPr>
            <p:cNvSpPr/>
            <p:nvPr/>
          </p:nvSpPr>
          <p:spPr>
            <a:xfrm>
              <a:off x="375811" y="1885713"/>
              <a:ext cx="3262211" cy="859268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de-DE" altLang="zh-TW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QXG-2G2T-I225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de-DE" altLang="zh-TW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 x 2.5G/1G/100M/10M </a:t>
              </a:r>
              <a:r>
                <a:rPr kumimoji="0" lang="zh-TW" altLang="de-DE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埠 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684018CF-3DE4-49E6-B1EF-016546B7A7F5}"/>
              </a:ext>
            </a:extLst>
          </p:cNvPr>
          <p:cNvGrpSpPr/>
          <p:nvPr/>
        </p:nvGrpSpPr>
        <p:grpSpPr>
          <a:xfrm>
            <a:off x="6202051" y="5727940"/>
            <a:ext cx="2658594" cy="709130"/>
            <a:chOff x="6202051" y="5727940"/>
            <a:chExt cx="2658594" cy="709130"/>
          </a:xfrm>
        </p:grpSpPr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id="{441D6808-EACE-48FC-9678-AB010CDEF25F}"/>
                </a:ext>
              </a:extLst>
            </p:cNvPr>
            <p:cNvSpPr/>
            <p:nvPr/>
          </p:nvSpPr>
          <p:spPr>
            <a:xfrm>
              <a:off x="8078120" y="5727940"/>
              <a:ext cx="313363" cy="228098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46" name="矩形: 圓角 55">
              <a:extLst>
                <a:ext uri="{FF2B5EF4-FFF2-40B4-BE49-F238E27FC236}">
                  <a16:creationId xmlns:a16="http://schemas.microsoft.com/office/drawing/2014/main" id="{A3106A1F-2AC5-46E3-9F1F-E4EAE64C5A9C}"/>
                </a:ext>
              </a:extLst>
            </p:cNvPr>
            <p:cNvSpPr/>
            <p:nvPr/>
          </p:nvSpPr>
          <p:spPr>
            <a:xfrm>
              <a:off x="6202051" y="5921331"/>
              <a:ext cx="2658594" cy="51573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altLang="zh-TW" sz="1600" b="1">
                  <a:solidFill>
                    <a:schemeClr val="bg1"/>
                  </a:solidFill>
                  <a:latin typeface="+mj-lt"/>
                  <a:cs typeface="Arial"/>
                  <a:sym typeface="Arial" panose="020B0604020202020204" pitchFamily="34" charset="0"/>
                </a:rPr>
                <a:t>QXG-10G2T-X710</a:t>
              </a:r>
              <a:endParaRPr lang="en-US" altLang="zh-TW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  <a:p>
              <a:pPr algn="ctr">
                <a:buClr>
                  <a:srgbClr val="000000"/>
                </a:buClr>
              </a:pPr>
              <a:r>
                <a:rPr lang="en-US" altLang="zh-TW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 x 10G/5G/2.5G/1G/100M </a:t>
              </a:r>
              <a:r>
                <a:rPr lang="zh-TW" altLang="en-US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埠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B997E916-3280-4188-9523-40890F596329}"/>
              </a:ext>
            </a:extLst>
          </p:cNvPr>
          <p:cNvGrpSpPr/>
          <p:nvPr/>
        </p:nvGrpSpPr>
        <p:grpSpPr>
          <a:xfrm>
            <a:off x="6202051" y="1899807"/>
            <a:ext cx="2658595" cy="698701"/>
            <a:chOff x="6202051" y="1899807"/>
            <a:chExt cx="2658595" cy="698701"/>
          </a:xfrm>
        </p:grpSpPr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id="{E81DAC44-A008-440D-AE3B-EFF06E541348}"/>
                </a:ext>
              </a:extLst>
            </p:cNvPr>
            <p:cNvSpPr/>
            <p:nvPr/>
          </p:nvSpPr>
          <p:spPr>
            <a:xfrm rot="10800000">
              <a:off x="6717599" y="2367933"/>
              <a:ext cx="313363" cy="230575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51" name="矩形: 圓角 55">
              <a:extLst>
                <a:ext uri="{FF2B5EF4-FFF2-40B4-BE49-F238E27FC236}">
                  <a16:creationId xmlns:a16="http://schemas.microsoft.com/office/drawing/2014/main" id="{C0A46A0E-05EE-4B7E-9330-E89C55A8A276}"/>
                </a:ext>
              </a:extLst>
            </p:cNvPr>
            <p:cNvSpPr/>
            <p:nvPr/>
          </p:nvSpPr>
          <p:spPr>
            <a:xfrm>
              <a:off x="6202051" y="1899807"/>
              <a:ext cx="2658595" cy="510198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QXG-10G1T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 x 10G/5G/2.5G/1G/100M </a:t>
              </a:r>
              <a:r>
                <a:rPr kumimoji="0" lang="zh-TW" alt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埠</a:t>
              </a:r>
              <a:endParaRPr kumimoji="0" lang="zh-TW" altLang="de-DE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244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8">
            <a:extLst>
              <a:ext uri="{FF2B5EF4-FFF2-40B4-BE49-F238E27FC236}">
                <a16:creationId xmlns:a16="http://schemas.microsoft.com/office/drawing/2014/main" id="{A2759683-52C0-498D-8332-B2ED37CABB56}"/>
              </a:ext>
            </a:extLst>
          </p:cNvPr>
          <p:cNvSpPr/>
          <p:nvPr/>
        </p:nvSpPr>
        <p:spPr>
          <a:xfrm>
            <a:off x="461832" y="2524809"/>
            <a:ext cx="3430159" cy="33335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8">
            <a:extLst>
              <a:ext uri="{FF2B5EF4-FFF2-40B4-BE49-F238E27FC236}">
                <a16:creationId xmlns:a16="http://schemas.microsoft.com/office/drawing/2014/main" id="{326DB0E4-8F54-4FD7-9394-9233DFD4417E}"/>
              </a:ext>
            </a:extLst>
          </p:cNvPr>
          <p:cNvSpPr/>
          <p:nvPr/>
        </p:nvSpPr>
        <p:spPr>
          <a:xfrm>
            <a:off x="4222243" y="2524809"/>
            <a:ext cx="3430159" cy="33335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: 圓角 8">
            <a:extLst>
              <a:ext uri="{FF2B5EF4-FFF2-40B4-BE49-F238E27FC236}">
                <a16:creationId xmlns:a16="http://schemas.microsoft.com/office/drawing/2014/main" id="{342FBE81-A7F6-4609-ACEE-3913D3BF953E}"/>
              </a:ext>
            </a:extLst>
          </p:cNvPr>
          <p:cNvSpPr/>
          <p:nvPr/>
        </p:nvSpPr>
        <p:spPr>
          <a:xfrm>
            <a:off x="8091435" y="2524809"/>
            <a:ext cx="3430159" cy="33335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755A2E9-A994-4A00-862C-2A0881782C6E}"/>
              </a:ext>
            </a:extLst>
          </p:cNvPr>
          <p:cNvGrpSpPr/>
          <p:nvPr/>
        </p:nvGrpSpPr>
        <p:grpSpPr>
          <a:xfrm>
            <a:off x="4353532" y="2230098"/>
            <a:ext cx="3122566" cy="1193465"/>
            <a:chOff x="375811" y="1678311"/>
            <a:chExt cx="3831524" cy="1464433"/>
          </a:xfrm>
        </p:grpSpPr>
        <p:sp>
          <p:nvSpPr>
            <p:cNvPr id="13" name="等腰三角形 12">
              <a:extLst>
                <a:ext uri="{FF2B5EF4-FFF2-40B4-BE49-F238E27FC236}">
                  <a16:creationId xmlns:a16="http://schemas.microsoft.com/office/drawing/2014/main" id="{D56967E7-D775-4380-BF6B-2BC1879CEFCD}"/>
                </a:ext>
              </a:extLst>
            </p:cNvPr>
            <p:cNvSpPr/>
            <p:nvPr/>
          </p:nvSpPr>
          <p:spPr>
            <a:xfrm rot="10800000">
              <a:off x="982655" y="2758585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14" name="矩形: 圓角 55">
              <a:extLst>
                <a:ext uri="{FF2B5EF4-FFF2-40B4-BE49-F238E27FC236}">
                  <a16:creationId xmlns:a16="http://schemas.microsoft.com/office/drawing/2014/main" id="{988A66F0-8DE8-4A15-BF28-EFB70E8DC246}"/>
                </a:ext>
              </a:extLst>
            </p:cNvPr>
            <p:cNvSpPr/>
            <p:nvPr/>
          </p:nvSpPr>
          <p:spPr>
            <a:xfrm>
              <a:off x="375811" y="1678311"/>
              <a:ext cx="3831524" cy="117093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00"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QM2-2P-344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00"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 x M.2 </a:t>
              </a:r>
              <a:r>
                <a:rPr kumimoji="0" lang="en-US" altLang="zh-TW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NVMe</a:t>
              </a: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Gen3</a:t>
              </a:r>
              <a:r>
                <a:rPr kumimoji="0" lang="zh-TW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埠</a:t>
              </a:r>
              <a:endParaRPr kumimoji="0" lang="zh-TW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/>
              <a:t>搭配</a:t>
            </a:r>
            <a:r>
              <a:rPr lang="en-US" altLang="zh-TW" sz="3600"/>
              <a:t> QM2 PCIe </a:t>
            </a:r>
            <a:r>
              <a:rPr lang="zh-CN" altLang="en-US" sz="3600"/>
              <a:t>卡新增</a:t>
            </a:r>
            <a:r>
              <a:rPr lang="en-US" altLang="zh-CN" sz="3600"/>
              <a:t> M.2 SSD</a:t>
            </a:r>
            <a:r>
              <a:rPr lang="zh-CN" altLang="en-US" sz="3600"/>
              <a:t>，</a:t>
            </a:r>
            <a:br>
              <a:rPr lang="en-US" altLang="zh-CN" sz="3600"/>
            </a:br>
            <a:r>
              <a:rPr lang="zh-CN" altLang="en-US" sz="3600"/>
              <a:t>並使用</a:t>
            </a:r>
            <a:r>
              <a:rPr lang="en-US" altLang="zh-CN" sz="3600"/>
              <a:t> SSD </a:t>
            </a:r>
            <a:r>
              <a:rPr lang="zh-CN" altLang="en-US" sz="3600"/>
              <a:t>快取</a:t>
            </a:r>
            <a:r>
              <a:rPr lang="zh-TW" altLang="en-US" sz="3600"/>
              <a:t>增加小檔案處理效能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9C2C872-BA16-1545-93B2-204E7820DC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867" y="3464491"/>
            <a:ext cx="2848024" cy="2245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9076" y="3482091"/>
            <a:ext cx="3147022" cy="22477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974A3454-88E2-4615-9181-B0551ADAA25F}"/>
              </a:ext>
            </a:extLst>
          </p:cNvPr>
          <p:cNvGrpSpPr/>
          <p:nvPr/>
        </p:nvGrpSpPr>
        <p:grpSpPr>
          <a:xfrm>
            <a:off x="615629" y="2230098"/>
            <a:ext cx="3122566" cy="1193465"/>
            <a:chOff x="375811" y="1678311"/>
            <a:chExt cx="3831524" cy="1464433"/>
          </a:xfrm>
        </p:grpSpPr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AB42C9C0-CFF0-4EB1-8EEC-8FCE427774DA}"/>
                </a:ext>
              </a:extLst>
            </p:cNvPr>
            <p:cNvSpPr/>
            <p:nvPr/>
          </p:nvSpPr>
          <p:spPr>
            <a:xfrm rot="10800000">
              <a:off x="994046" y="2758585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11" name="矩形: 圓角 55">
              <a:extLst>
                <a:ext uri="{FF2B5EF4-FFF2-40B4-BE49-F238E27FC236}">
                  <a16:creationId xmlns:a16="http://schemas.microsoft.com/office/drawing/2014/main" id="{25C17EAD-0CC4-4B00-B3AF-F8F86EA5E6B2}"/>
                </a:ext>
              </a:extLst>
            </p:cNvPr>
            <p:cNvSpPr/>
            <p:nvPr/>
          </p:nvSpPr>
          <p:spPr>
            <a:xfrm>
              <a:off x="375811" y="1678311"/>
              <a:ext cx="3831524" cy="117093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00"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QM2-2S-220A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00"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 x M.2 SATA 6Gb/s 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埠</a:t>
              </a:r>
              <a:endParaRPr kumimoji="0" lang="zh-TW" altLang="zh-TW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613FADB-3737-464A-BFCC-7F32156C47F5}"/>
              </a:ext>
            </a:extLst>
          </p:cNvPr>
          <p:cNvGrpSpPr/>
          <p:nvPr/>
        </p:nvGrpSpPr>
        <p:grpSpPr>
          <a:xfrm>
            <a:off x="8245230" y="2230098"/>
            <a:ext cx="3122567" cy="1193465"/>
            <a:chOff x="375810" y="1678311"/>
            <a:chExt cx="3831525" cy="1464433"/>
          </a:xfrm>
        </p:grpSpPr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DEE95E6D-7DE7-42CE-8B3A-BFFBB0E305B5}"/>
                </a:ext>
              </a:extLst>
            </p:cNvPr>
            <p:cNvSpPr/>
            <p:nvPr/>
          </p:nvSpPr>
          <p:spPr>
            <a:xfrm rot="10800000">
              <a:off x="982655" y="2758585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17" name="矩形: 圓角 55">
              <a:extLst>
                <a:ext uri="{FF2B5EF4-FFF2-40B4-BE49-F238E27FC236}">
                  <a16:creationId xmlns:a16="http://schemas.microsoft.com/office/drawing/2014/main" id="{DAEF0FD7-1B0B-46D0-BF8E-30B11BC3525B}"/>
                </a:ext>
              </a:extLst>
            </p:cNvPr>
            <p:cNvSpPr/>
            <p:nvPr/>
          </p:nvSpPr>
          <p:spPr>
            <a:xfrm>
              <a:off x="375810" y="1678311"/>
              <a:ext cx="3831525" cy="117093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00"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QM2-2P10G1TB</a:t>
              </a:r>
              <a:endParaRPr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/>
                <a:cs typeface="Arial"/>
              </a:endParaRPr>
            </a:p>
            <a:p>
              <a:pPr lvl="0" algn="ctr">
                <a:buClr>
                  <a:srgbClr val="3F3F3F"/>
                </a:buClr>
                <a:buSzPts val="1000"/>
                <a:defRPr/>
              </a:pP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2 x M.2 </a:t>
              </a:r>
              <a:r>
                <a:rPr kumimoji="0" lang="en-US" altLang="zh-TW" sz="1600" b="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NVMe</a:t>
              </a: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 Gen3</a:t>
              </a:r>
              <a:r>
                <a:rPr lang="zh-TW" altLang="en-US" sz="1600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埠</a:t>
              </a:r>
              <a:endPara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endParaRPr>
            </a:p>
            <a:p>
              <a:pPr algn="ctr">
                <a:buClr>
                  <a:srgbClr val="3F3F3F"/>
                </a:buClr>
                <a:buSzPts val="1000"/>
                <a:defRPr/>
              </a:pPr>
              <a:r>
                <a:rPr lang="en-US" altLang="zh-TW" sz="1600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1</a:t>
              </a: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 x </a:t>
              </a:r>
              <a:r>
                <a:rPr lang="en-US" altLang="zh-TW" sz="1600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10G/2.5G</a:t>
              </a: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/1G/100M</a:t>
              </a:r>
              <a:r>
                <a:rPr kumimoji="0" lang="zh-TW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 埠</a:t>
              </a:r>
              <a:endParaRPr lang="zh-TW" altLang="zh-TW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/>
                <a:cs typeface="Arial"/>
              </a:endParaRPr>
            </a:p>
          </p:txBody>
        </p:sp>
      </p:grpSp>
      <p:pic>
        <p:nvPicPr>
          <p:cNvPr id="5" name="圖片 7">
            <a:extLst>
              <a:ext uri="{FF2B5EF4-FFF2-40B4-BE49-F238E27FC236}">
                <a16:creationId xmlns:a16="http://schemas.microsoft.com/office/drawing/2014/main" id="{EBDC944E-BD2A-400A-B844-BDD62D6D5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11"/>
          <a:stretch/>
        </p:blipFill>
        <p:spPr>
          <a:xfrm>
            <a:off x="8278249" y="3361251"/>
            <a:ext cx="3352011" cy="25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28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各式</a:t>
            </a:r>
            <a:r>
              <a:rPr lang="en-US" altLang="zh-TW"/>
              <a:t> NAS </a:t>
            </a:r>
            <a:r>
              <a:rPr lang="zh-TW" altLang="en-US"/>
              <a:t>儲存配件讓您更得心應手</a:t>
            </a:r>
          </a:p>
        </p:txBody>
      </p:sp>
      <p:sp>
        <p:nvSpPr>
          <p:cNvPr id="45" name="矩形: 圓角 8">
            <a:extLst>
              <a:ext uri="{FF2B5EF4-FFF2-40B4-BE49-F238E27FC236}">
                <a16:creationId xmlns:a16="http://schemas.microsoft.com/office/drawing/2014/main" id="{E0568368-FF6C-495B-BE26-746FF3C0F1C3}"/>
              </a:ext>
            </a:extLst>
          </p:cNvPr>
          <p:cNvSpPr/>
          <p:nvPr/>
        </p:nvSpPr>
        <p:spPr>
          <a:xfrm>
            <a:off x="985530" y="4394940"/>
            <a:ext cx="10121931" cy="2037716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: 圓角 8">
            <a:extLst>
              <a:ext uri="{FF2B5EF4-FFF2-40B4-BE49-F238E27FC236}">
                <a16:creationId xmlns:a16="http://schemas.microsoft.com/office/drawing/2014/main" id="{B1489861-602B-4A57-A963-A712942E5136}"/>
              </a:ext>
            </a:extLst>
          </p:cNvPr>
          <p:cNvSpPr/>
          <p:nvPr/>
        </p:nvSpPr>
        <p:spPr>
          <a:xfrm>
            <a:off x="5549602" y="1943978"/>
            <a:ext cx="5557859" cy="1994444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矩形: 圓角 8">
            <a:extLst>
              <a:ext uri="{FF2B5EF4-FFF2-40B4-BE49-F238E27FC236}">
                <a16:creationId xmlns:a16="http://schemas.microsoft.com/office/drawing/2014/main" id="{C3180BDC-A8AD-47C3-9958-DD5E5671EDDF}"/>
              </a:ext>
            </a:extLst>
          </p:cNvPr>
          <p:cNvSpPr/>
          <p:nvPr/>
        </p:nvSpPr>
        <p:spPr>
          <a:xfrm>
            <a:off x="985530" y="1943978"/>
            <a:ext cx="4181964" cy="1994444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CC2F92E9-E990-E944-939C-366B8BF9A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39" y="2883583"/>
            <a:ext cx="3897468" cy="98963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92E9BFD-6081-E84C-8FFC-1156CDB87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460" y="2263179"/>
            <a:ext cx="2576067" cy="161004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9856D8-C2C6-A04F-A5CB-DDC72761E455}"/>
              </a:ext>
            </a:extLst>
          </p:cNvPr>
          <p:cNvSpPr/>
          <p:nvPr/>
        </p:nvSpPr>
        <p:spPr>
          <a:xfrm>
            <a:off x="5713890" y="2386837"/>
            <a:ext cx="3698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2.5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吋</a:t>
            </a: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 6Gb/s 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轉</a:t>
            </a: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1 x 3.5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吋</a:t>
            </a: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>
              <a:buClr>
                <a:srgbClr val="3F3F3F"/>
              </a:buClr>
              <a:buSzPts val="1000"/>
            </a:pP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SATA 6Gb/s 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硬體</a:t>
            </a: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RAID 0/1 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轉接盒</a:t>
            </a:r>
            <a:endParaRPr lang="zh-TW" altLang="zh-TW" i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FDF2DC-5540-AF44-B5F2-79775D55D70E}"/>
              </a:ext>
            </a:extLst>
          </p:cNvPr>
          <p:cNvSpPr/>
          <p:nvPr/>
        </p:nvSpPr>
        <p:spPr>
          <a:xfrm>
            <a:off x="1226451" y="2389563"/>
            <a:ext cx="3223671" cy="653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zh-TW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適用於</a:t>
            </a: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ANSI/EIA-RS-310-D 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標準的機架滑軌套件</a:t>
            </a:r>
            <a:endParaRPr lang="zh-TW" altLang="zh-TW" i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DDBA0E5-7B98-854E-9BF9-BE17A5064C06}"/>
              </a:ext>
            </a:extLst>
          </p:cNvPr>
          <p:cNvSpPr/>
          <p:nvPr/>
        </p:nvSpPr>
        <p:spPr>
          <a:xfrm>
            <a:off x="1226451" y="4813250"/>
            <a:ext cx="6623561" cy="34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zh-TW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高彈性使用</a:t>
            </a: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USB </a:t>
            </a:r>
            <a:r>
              <a:rPr lang="zh-TW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或</a:t>
            </a: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多通道</a:t>
            </a: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 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傳輸介面新增</a:t>
            </a: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NAS 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儲存空間</a:t>
            </a:r>
            <a:endParaRPr lang="zh-TW" altLang="zh-TW" i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ECFBA4-6942-644D-895B-BE944CD86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451" y="5622209"/>
            <a:ext cx="2226579" cy="52486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3DB0A3-4BEF-2546-8C51-18A531D55D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3705" y="5562286"/>
            <a:ext cx="1814021" cy="52486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FB9613E-0750-7D40-A3E7-E6A254FAF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779" y="4705796"/>
            <a:ext cx="2226579" cy="192970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EDE0D2A-63E7-D145-95C1-1A7628F53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724" y="4553278"/>
            <a:ext cx="2226579" cy="192970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A279079-C972-D545-B90B-5407D631C6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22"/>
          <a:stretch/>
        </p:blipFill>
        <p:spPr>
          <a:xfrm>
            <a:off x="2137881" y="5214325"/>
            <a:ext cx="354374" cy="456322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5CD1C3CC-3403-D840-A915-2E15585D1D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22"/>
          <a:stretch/>
        </p:blipFill>
        <p:spPr>
          <a:xfrm>
            <a:off x="4696349" y="5105964"/>
            <a:ext cx="354374" cy="456322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AED03837-99F3-4B49-8795-FE4F9241D192}"/>
              </a:ext>
            </a:extLst>
          </p:cNvPr>
          <p:cNvSpPr/>
          <p:nvPr/>
        </p:nvSpPr>
        <p:spPr>
          <a:xfrm>
            <a:off x="1733871" y="6078531"/>
            <a:ext cx="1015821" cy="29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TR-004U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F2B3ECA-3A07-FD43-8A72-F03461F72D05}"/>
              </a:ext>
            </a:extLst>
          </p:cNvPr>
          <p:cNvSpPr/>
          <p:nvPr/>
        </p:nvSpPr>
        <p:spPr>
          <a:xfrm>
            <a:off x="4067018" y="6087151"/>
            <a:ext cx="1414922" cy="29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TL-R1200C-RP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1D5A2E7-5150-E347-B654-662A97C21D05}"/>
              </a:ext>
            </a:extLst>
          </p:cNvPr>
          <p:cNvSpPr/>
          <p:nvPr/>
        </p:nvSpPr>
        <p:spPr>
          <a:xfrm>
            <a:off x="6480216" y="6105464"/>
            <a:ext cx="1414922" cy="29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TL-R400S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B85382-E941-0B4F-A4EA-8907F361C04F}"/>
              </a:ext>
            </a:extLst>
          </p:cNvPr>
          <p:cNvSpPr/>
          <p:nvPr/>
        </p:nvSpPr>
        <p:spPr>
          <a:xfrm>
            <a:off x="9044196" y="6111270"/>
            <a:ext cx="1414922" cy="29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TL-R1200S-RP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B5049F5B-D357-4846-B86F-6C55AA33BB65}"/>
              </a:ext>
            </a:extLst>
          </p:cNvPr>
          <p:cNvGrpSpPr/>
          <p:nvPr/>
        </p:nvGrpSpPr>
        <p:grpSpPr>
          <a:xfrm>
            <a:off x="1297251" y="1760464"/>
            <a:ext cx="2325258" cy="592434"/>
            <a:chOff x="375812" y="2220988"/>
            <a:chExt cx="3023268" cy="770273"/>
          </a:xfrm>
        </p:grpSpPr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42B523CE-C651-49A6-9106-BBE1C166167D}"/>
                </a:ext>
              </a:extLst>
            </p:cNvPr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36" name="矩形: 圓角 55">
              <a:extLst>
                <a:ext uri="{FF2B5EF4-FFF2-40B4-BE49-F238E27FC236}">
                  <a16:creationId xmlns:a16="http://schemas.microsoft.com/office/drawing/2014/main" id="{F10C453F-BC64-4E5C-9AA5-900E2DBD7A8C}"/>
                </a:ext>
              </a:extLst>
            </p:cNvPr>
            <p:cNvSpPr/>
            <p:nvPr/>
          </p:nvSpPr>
          <p:spPr>
            <a:xfrm>
              <a:off x="375812" y="2220988"/>
              <a:ext cx="3023268" cy="523993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altLang="zh-TW" b="1">
                  <a:solidFill>
                    <a:schemeClr val="bg1"/>
                  </a:solidFill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RAIL-B02</a:t>
              </a: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C45A75B0-36A8-4BDD-B8E0-4256F8C06EE3}"/>
              </a:ext>
            </a:extLst>
          </p:cNvPr>
          <p:cNvGrpSpPr/>
          <p:nvPr/>
        </p:nvGrpSpPr>
        <p:grpSpPr>
          <a:xfrm>
            <a:off x="5625949" y="1760464"/>
            <a:ext cx="2325258" cy="592434"/>
            <a:chOff x="375812" y="2220988"/>
            <a:chExt cx="3023268" cy="770273"/>
          </a:xfrm>
        </p:grpSpPr>
        <p:sp>
          <p:nvSpPr>
            <p:cNvPr id="38" name="等腰三角形 37">
              <a:extLst>
                <a:ext uri="{FF2B5EF4-FFF2-40B4-BE49-F238E27FC236}">
                  <a16:creationId xmlns:a16="http://schemas.microsoft.com/office/drawing/2014/main" id="{562596CF-8297-4F33-BE4E-739AD703C67B}"/>
                </a:ext>
              </a:extLst>
            </p:cNvPr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39" name="矩形: 圓角 55">
              <a:extLst>
                <a:ext uri="{FF2B5EF4-FFF2-40B4-BE49-F238E27FC236}">
                  <a16:creationId xmlns:a16="http://schemas.microsoft.com/office/drawing/2014/main" id="{9DE86D0A-21AF-47F2-94D6-D2351C26ED16}"/>
                </a:ext>
              </a:extLst>
            </p:cNvPr>
            <p:cNvSpPr/>
            <p:nvPr/>
          </p:nvSpPr>
          <p:spPr>
            <a:xfrm>
              <a:off x="375812" y="2220988"/>
              <a:ext cx="3023268" cy="523993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altLang="zh-TW" b="1">
                  <a:solidFill>
                    <a:schemeClr val="bg1"/>
                  </a:solidFill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QDA-A2AR</a:t>
              </a: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08200C20-EA4C-407D-92A3-CA9FEB8228F2}"/>
              </a:ext>
            </a:extLst>
          </p:cNvPr>
          <p:cNvGrpSpPr/>
          <p:nvPr/>
        </p:nvGrpSpPr>
        <p:grpSpPr>
          <a:xfrm>
            <a:off x="1297251" y="4163684"/>
            <a:ext cx="2325258" cy="592434"/>
            <a:chOff x="375812" y="2220988"/>
            <a:chExt cx="3023268" cy="770273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id="{55ACC32F-DB92-4F53-BB58-6A035342EBAD}"/>
                </a:ext>
              </a:extLst>
            </p:cNvPr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42" name="矩形: 圓角 55">
              <a:extLst>
                <a:ext uri="{FF2B5EF4-FFF2-40B4-BE49-F238E27FC236}">
                  <a16:creationId xmlns:a16="http://schemas.microsoft.com/office/drawing/2014/main" id="{779E336E-2FEB-487C-A85D-A48CB9AEE23F}"/>
                </a:ext>
              </a:extLst>
            </p:cNvPr>
            <p:cNvSpPr/>
            <p:nvPr/>
          </p:nvSpPr>
          <p:spPr>
            <a:xfrm>
              <a:off x="375812" y="2220988"/>
              <a:ext cx="3023268" cy="523993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zh-TW" altLang="en-US" b="1">
                  <a:solidFill>
                    <a:schemeClr val="bg1"/>
                  </a:solidFill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儲存擴充設備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784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有線網路</a:t>
            </a:r>
            <a:r>
              <a:rPr lang="zh-CN" altLang="en-US"/>
              <a:t>升級高速網路交換器以改善多人協作效率</a:t>
            </a:r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7044686" y="1737575"/>
            <a:ext cx="4619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無須更換既有佈線即可升速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en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endPara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9302548"/>
              </p:ext>
            </p:extLst>
          </p:nvPr>
        </p:nvGraphicFramePr>
        <p:xfrm>
          <a:off x="7044687" y="2230325"/>
          <a:ext cx="4619151" cy="228763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Microsoft JhengHei"/>
                        </a:rPr>
                        <a:t>CAT 5e</a:t>
                      </a:r>
                      <a:endParaRPr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Microsoft JhengHei"/>
                        </a:rPr>
                        <a:t>CAT 6</a:t>
                      </a:r>
                      <a:endParaRPr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Microsoft JhengHei"/>
                        </a:rPr>
                        <a:t>CAT 6A</a:t>
                      </a:r>
                      <a:endParaRPr lang="en-US" altLang="zh-TW"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Microsoft JhengHei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sym typeface="Microsoft JhengHei"/>
                        </a:rPr>
                        <a:t>V</a:t>
                      </a:r>
                      <a:endParaRPr sz="19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sym typeface="Microsoft JhengHei"/>
                        </a:rPr>
                        <a:t>V</a:t>
                      </a:r>
                      <a:endParaRPr sz="19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olidFill>
                            <a:schemeClr val="tx1"/>
                          </a:solidFill>
                          <a:sym typeface="Microsoft JhengHei"/>
                        </a:rPr>
                        <a:t>V</a:t>
                      </a:r>
                      <a:endParaRPr sz="19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Microsoft JhengHei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ym typeface="Microsoft JhengHei"/>
                        </a:rPr>
                        <a:t>V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ym typeface="Microsoft JhengHei"/>
                        </a:rPr>
                        <a:t>V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900" b="1">
                          <a:sym typeface="Microsoft JhengHei"/>
                        </a:rPr>
                        <a:t>V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Microsoft JhengHei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altLang="zh-TW" sz="1900" b="1">
                          <a:sym typeface="Microsoft JhengHei"/>
                        </a:rPr>
                        <a:t>V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altLang="zh-TW" sz="1900" b="1">
                          <a:sym typeface="Microsoft JhengHei"/>
                        </a:rPr>
                        <a:t>V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altLang="zh-TW" sz="1900" b="1">
                          <a:sym typeface="Microsoft JhengHei"/>
                        </a:rPr>
                        <a:t>V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Microsoft JhengHei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altLang="zh-TW" sz="1900" b="1">
                          <a:sym typeface="Microsoft JhengHei"/>
                        </a:rPr>
                        <a:t>V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altLang="zh-TW" sz="1900" b="1">
                          <a:sym typeface="Microsoft JhengHei"/>
                        </a:rPr>
                        <a:t>V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altLang="zh-TW" sz="1900" b="1">
                          <a:sym typeface="Microsoft JhengHei"/>
                        </a:rPr>
                        <a:t>V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183" y="4700866"/>
            <a:ext cx="2328817" cy="21571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: 圓角 8">
            <a:extLst>
              <a:ext uri="{FF2B5EF4-FFF2-40B4-BE49-F238E27FC236}">
                <a16:creationId xmlns:a16="http://schemas.microsoft.com/office/drawing/2014/main" id="{103F6E61-5498-7E4C-9D4E-8D84CF6B973D}"/>
              </a:ext>
            </a:extLst>
          </p:cNvPr>
          <p:cNvSpPr/>
          <p:nvPr/>
        </p:nvSpPr>
        <p:spPr>
          <a:xfrm>
            <a:off x="360213" y="1737575"/>
            <a:ext cx="6355784" cy="1752025"/>
          </a:xfrm>
          <a:prstGeom prst="roundRect">
            <a:avLst>
              <a:gd name="adj" fmla="val 9062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670579" y="4292606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 (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無網管型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5AEEC05-B49D-C149-A7C7-B1559D7FE4DE}"/>
              </a:ext>
            </a:extLst>
          </p:cNvPr>
          <p:cNvSpPr txBox="1"/>
          <p:nvPr/>
        </p:nvSpPr>
        <p:spPr>
          <a:xfrm>
            <a:off x="670579" y="4593518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8 x 10G/5G/2.5G</a:t>
            </a: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79" y="5104335"/>
            <a:ext cx="2247728" cy="695998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A6734F7-28E8-9842-8ED4-06B7CD84A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6595" y="5183987"/>
            <a:ext cx="2215847" cy="533797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670579" y="5729730"/>
            <a:ext cx="2494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QSW-M408-4C (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網管型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8C4A5EA-9202-7E42-97AB-E1C166483D67}"/>
              </a:ext>
            </a:extLst>
          </p:cNvPr>
          <p:cNvSpPr txBox="1"/>
          <p:nvPr/>
        </p:nvSpPr>
        <p:spPr>
          <a:xfrm>
            <a:off x="670579" y="5997681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4 x 10G/5G/2.5G</a:t>
            </a: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87836F-8016-6F4A-9ACA-CAC4790B62B8}"/>
              </a:ext>
            </a:extLst>
          </p:cNvPr>
          <p:cNvSpPr txBox="1"/>
          <p:nvPr/>
        </p:nvSpPr>
        <p:spPr>
          <a:xfrm>
            <a:off x="4046595" y="5709244"/>
            <a:ext cx="2494594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600" b="1">
                <a:latin typeface="微軟正黑體"/>
                <a:ea typeface="微軟正黑體"/>
              </a:rPr>
              <a:t>QSW-M408-2C (</a:t>
            </a:r>
            <a:r>
              <a:rPr lang="zh-TW" altLang="en-US" sz="1600">
                <a:latin typeface="微軟正黑體"/>
                <a:ea typeface="微軟正黑體"/>
              </a:rPr>
              <a:t>網管型</a:t>
            </a:r>
            <a:r>
              <a:rPr lang="en-US" altLang="zh-TW" sz="1600">
                <a:latin typeface="微軟正黑體"/>
                <a:ea typeface="微軟正黑體"/>
              </a:rPr>
              <a:t>)</a:t>
            </a:r>
            <a:endParaRPr lang="zh-TW" altLang="en-US" sz="1600" b="1">
              <a:latin typeface="微軟正黑體"/>
              <a:ea typeface="微軟正黑體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D45425A-23D6-7245-B089-E16F9638A71A}"/>
              </a:ext>
            </a:extLst>
          </p:cNvPr>
          <p:cNvSpPr txBox="1"/>
          <p:nvPr/>
        </p:nvSpPr>
        <p:spPr>
          <a:xfrm>
            <a:off x="4046595" y="5964614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2 x 10G/5G/2.5G</a:t>
            </a: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79" y="3649059"/>
            <a:ext cx="2533414" cy="686696"/>
          </a:xfrm>
          <a:prstGeom prst="rect">
            <a:avLst/>
          </a:prstGeom>
        </p:spPr>
      </p:pic>
      <p:pic>
        <p:nvPicPr>
          <p:cNvPr id="46" name="圖片 45" descr="一張含有 電子用品 的圖片&#10;&#10;自動產生的描述">
            <a:extLst>
              <a:ext uri="{FF2B5EF4-FFF2-40B4-BE49-F238E27FC236}">
                <a16:creationId xmlns:a16="http://schemas.microsoft.com/office/drawing/2014/main" id="{822B8B12-39B2-9049-9F97-258332EC0E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246" y="3567577"/>
            <a:ext cx="2157979" cy="750457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4E9337C5-09F1-45DA-B6D5-DC7573B5DD40}"/>
              </a:ext>
            </a:extLst>
          </p:cNvPr>
          <p:cNvSpPr/>
          <p:nvPr/>
        </p:nvSpPr>
        <p:spPr>
          <a:xfrm>
            <a:off x="4169079" y="2937962"/>
            <a:ext cx="1563327" cy="33855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無風扇</a:t>
            </a:r>
            <a:r>
              <a:rPr lang="zh-CN" altLang="en-US" sz="1200" b="1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與金屬外殼</a:t>
            </a:r>
            <a:endParaRPr lang="en-US" altLang="zh-TW" sz="1200" b="1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27539D7-D7D0-4D35-AC62-54E3A633D7C3}"/>
              </a:ext>
            </a:extLst>
          </p:cNvPr>
          <p:cNvSpPr txBox="1"/>
          <p:nvPr/>
        </p:nvSpPr>
        <p:spPr>
          <a:xfrm>
            <a:off x="4093485" y="2076684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QSW-1108-8T (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網管型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EE6A2E1-67BB-4BEA-A706-7F8182BF41AB}"/>
              </a:ext>
            </a:extLst>
          </p:cNvPr>
          <p:cNvSpPr txBox="1"/>
          <p:nvPr/>
        </p:nvSpPr>
        <p:spPr>
          <a:xfrm>
            <a:off x="4124090" y="2367746"/>
            <a:ext cx="1437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</a:rPr>
              <a:t>8</a:t>
            </a:r>
            <a:r>
              <a:rPr lang="zh-TW" altLang="en-US" sz="1400">
                <a:latin typeface="微軟正黑體" panose="020B0604030504040204" pitchFamily="34" charset="-120"/>
              </a:rPr>
              <a:t> </a:t>
            </a:r>
            <a:r>
              <a:rPr lang="en-US" altLang="zh-TW" sz="1400">
                <a:latin typeface="微軟正黑體" panose="020B0604030504040204" pitchFamily="34" charset="-120"/>
              </a:rPr>
              <a:t>x 2.5GbE</a:t>
            </a:r>
            <a:endParaRPr lang="en-US" altLang="zh-TW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B27539D7-D7D0-4D35-AC62-54E3A633D7C3}"/>
              </a:ext>
            </a:extLst>
          </p:cNvPr>
          <p:cNvSpPr txBox="1"/>
          <p:nvPr/>
        </p:nvSpPr>
        <p:spPr>
          <a:xfrm>
            <a:off x="4046595" y="4272353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QSW-1105-5T (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網管型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EE6A2E1-67BB-4BEA-A706-7F8182BF41AB}"/>
              </a:ext>
            </a:extLst>
          </p:cNvPr>
          <p:cNvSpPr txBox="1"/>
          <p:nvPr/>
        </p:nvSpPr>
        <p:spPr>
          <a:xfrm>
            <a:off x="4046595" y="4563415"/>
            <a:ext cx="1437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5 x 2.5G</a:t>
            </a: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https://www.qnap.com/i/_attach_file/product/photo/800_500/611_1634811464_611_1632465401_QSW-1108-8T_front.png?v=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80" y="1654061"/>
            <a:ext cx="3427512" cy="214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951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8">
            <a:extLst>
              <a:ext uri="{FF2B5EF4-FFF2-40B4-BE49-F238E27FC236}">
                <a16:creationId xmlns:a16="http://schemas.microsoft.com/office/drawing/2014/main" id="{D9756713-05FE-40D9-8EAA-3DFC5C8B0BF6}"/>
              </a:ext>
            </a:extLst>
          </p:cNvPr>
          <p:cNvSpPr/>
          <p:nvPr/>
        </p:nvSpPr>
        <p:spPr>
          <a:xfrm>
            <a:off x="5500550" y="5041997"/>
            <a:ext cx="4966313" cy="1247404"/>
          </a:xfrm>
          <a:prstGeom prst="roundRect">
            <a:avLst>
              <a:gd name="adj" fmla="val 9062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8">
            <a:extLst>
              <a:ext uri="{FF2B5EF4-FFF2-40B4-BE49-F238E27FC236}">
                <a16:creationId xmlns:a16="http://schemas.microsoft.com/office/drawing/2014/main" id="{76860AB4-F105-44BC-A0D3-2D37BF554644}"/>
              </a:ext>
            </a:extLst>
          </p:cNvPr>
          <p:cNvSpPr/>
          <p:nvPr/>
        </p:nvSpPr>
        <p:spPr>
          <a:xfrm>
            <a:off x="489279" y="5066506"/>
            <a:ext cx="4718623" cy="1222894"/>
          </a:xfrm>
          <a:prstGeom prst="roundRect">
            <a:avLst>
              <a:gd name="adj" fmla="val 9062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經濟又彈性的</a:t>
            </a:r>
            <a:r>
              <a:rPr lang="zh-CN" altLang="en-US"/>
              <a:t>現代化</a:t>
            </a:r>
            <a:r>
              <a:rPr lang="en-US" altLang="zh-CN"/>
              <a:t> QNAP </a:t>
            </a:r>
            <a:r>
              <a:rPr lang="zh-CN" altLang="en-US"/>
              <a:t>儲存擴充櫃</a:t>
            </a:r>
            <a:endParaRPr 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5707AD-9E62-DE40-8D51-AA47943EB84D}"/>
              </a:ext>
            </a:extLst>
          </p:cNvPr>
          <p:cNvSpPr txBox="1"/>
          <p:nvPr/>
        </p:nvSpPr>
        <p:spPr>
          <a:xfrm>
            <a:off x="489280" y="1755826"/>
            <a:ext cx="116961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TR </a:t>
            </a:r>
            <a:r>
              <a:rPr kumimoji="1"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硬體</a:t>
            </a:r>
            <a:r>
              <a:rPr kumimoji="1"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RAID &amp; TL JBOD </a:t>
            </a:r>
            <a:r>
              <a:rPr kumimoji="1"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擴充櫃提供許多優勢</a:t>
            </a:r>
            <a:endParaRPr kumimoji="1" lang="en-US" altLang="zh-TW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更大的容量</a:t>
            </a:r>
            <a:endParaRPr kumimoji="1"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4 &amp;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12-bay 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機架式擴充櫃選項</a:t>
            </a:r>
            <a:endParaRPr kumimoji="1"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可連接至多兩台擴充櫃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更高的速度</a:t>
            </a:r>
            <a:endParaRPr kumimoji="1" lang="en-US" altLang="zh-CN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最高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Gen2 10Gb/s </a:t>
            </a:r>
            <a:endParaRPr kumimoji="1"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更好的相容性</a:t>
            </a:r>
            <a:endParaRPr kumimoji="1"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獨家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QNAP External RAID Manager 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JBOD Manager 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工具軟體支援各大作業系統隨時掌握擴充櫃狀態</a:t>
            </a:r>
            <a:endParaRPr kumimoji="1"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C33D3E-CC2A-1B47-B695-F8DCAAD801E3}"/>
              </a:ext>
            </a:extLst>
          </p:cNvPr>
          <p:cNvSpPr txBox="1"/>
          <p:nvPr/>
        </p:nvSpPr>
        <p:spPr>
          <a:xfrm>
            <a:off x="1356132" y="5993952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/>
              <a:t>TR-004U</a:t>
            </a:r>
            <a:endParaRPr kumimoji="1" lang="zh-TW" altLang="en-US" sz="1200"/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4C97AB5B-9F72-E54A-8D5C-721C06F09768}"/>
              </a:ext>
            </a:extLst>
          </p:cNvPr>
          <p:cNvSpPr txBox="1"/>
          <p:nvPr/>
        </p:nvSpPr>
        <p:spPr>
          <a:xfrm>
            <a:off x="3020959" y="5993952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/>
              <a:t>TL-R1200C-RP</a:t>
            </a:r>
            <a:endParaRPr kumimoji="1" lang="zh-TW" altLang="en-US" sz="1200"/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9AE6E05B-B176-F647-B363-E070FCFAF1F6}"/>
              </a:ext>
            </a:extLst>
          </p:cNvPr>
          <p:cNvSpPr txBox="1"/>
          <p:nvPr/>
        </p:nvSpPr>
        <p:spPr>
          <a:xfrm>
            <a:off x="6254538" y="5993952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/>
              <a:t>TL-R400S</a:t>
            </a:r>
            <a:endParaRPr kumimoji="1" lang="zh-TW" altLang="en-US" sz="1200"/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0AD61179-FAB2-2747-B0A7-1C3DB3466D32}"/>
              </a:ext>
            </a:extLst>
          </p:cNvPr>
          <p:cNvSpPr txBox="1"/>
          <p:nvPr/>
        </p:nvSpPr>
        <p:spPr>
          <a:xfrm>
            <a:off x="8508158" y="5993952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/>
              <a:t>TL-R1200S-RP</a:t>
            </a:r>
            <a:endParaRPr kumimoji="1" lang="zh-TW" altLang="en-US" sz="120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32E38CF-3C94-DD4A-B300-8DF2AF691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5328" y="5378890"/>
            <a:ext cx="2304249" cy="6945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092CDE3-BD1C-D74E-8899-7D2D579CD5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22" y="5653861"/>
            <a:ext cx="2022938" cy="33309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D0006F0-8278-E642-BA2C-E7BEABE7C5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541" y="5167728"/>
            <a:ext cx="2053708" cy="98961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0FE9B60-4FCA-5B4C-9A21-AF1E4F701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187" y="4597206"/>
            <a:ext cx="2053708" cy="1779881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61587C00-34B5-4741-A298-A5D3DF1048D7}"/>
              </a:ext>
            </a:extLst>
          </p:cNvPr>
          <p:cNvGrpSpPr/>
          <p:nvPr/>
        </p:nvGrpSpPr>
        <p:grpSpPr>
          <a:xfrm>
            <a:off x="577799" y="4366523"/>
            <a:ext cx="1320626" cy="592433"/>
            <a:chOff x="375812" y="2220989"/>
            <a:chExt cx="1717060" cy="770272"/>
          </a:xfrm>
        </p:grpSpPr>
        <p:sp>
          <p:nvSpPr>
            <p:cNvPr id="18" name="等腰三角形 17">
              <a:extLst>
                <a:ext uri="{FF2B5EF4-FFF2-40B4-BE49-F238E27FC236}">
                  <a16:creationId xmlns:a16="http://schemas.microsoft.com/office/drawing/2014/main" id="{06E20D59-B42E-4A35-AE28-908BF13CFDC6}"/>
                </a:ext>
              </a:extLst>
            </p:cNvPr>
            <p:cNvSpPr/>
            <p:nvPr/>
          </p:nvSpPr>
          <p:spPr>
            <a:xfrm rot="10800000">
              <a:off x="655366" y="2607102"/>
              <a:ext cx="384511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19" name="矩形: 圓角 55">
              <a:extLst>
                <a:ext uri="{FF2B5EF4-FFF2-40B4-BE49-F238E27FC236}">
                  <a16:creationId xmlns:a16="http://schemas.microsoft.com/office/drawing/2014/main" id="{FE1CE3FC-FDDA-47D4-8270-EF8B5824B067}"/>
                </a:ext>
              </a:extLst>
            </p:cNvPr>
            <p:cNvSpPr/>
            <p:nvPr/>
          </p:nvSpPr>
          <p:spPr>
            <a:xfrm>
              <a:off x="375812" y="2220989"/>
              <a:ext cx="1717060" cy="52399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altLang="zh-TW" sz="1600" b="1">
                  <a:solidFill>
                    <a:schemeClr val="bg1"/>
                  </a:solidFill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USB </a:t>
              </a:r>
              <a:r>
                <a:rPr lang="zh-TW" altLang="en-US" sz="1600" b="1">
                  <a:solidFill>
                    <a:schemeClr val="bg1"/>
                  </a:solidFill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介面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AC6BC8D-EC88-43B6-88F1-D08E58BE3285}"/>
              </a:ext>
            </a:extLst>
          </p:cNvPr>
          <p:cNvGrpSpPr/>
          <p:nvPr/>
        </p:nvGrpSpPr>
        <p:grpSpPr>
          <a:xfrm>
            <a:off x="5501742" y="4366523"/>
            <a:ext cx="3048129" cy="592433"/>
            <a:chOff x="375811" y="2220989"/>
            <a:chExt cx="3963136" cy="770272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9AF76D14-B407-43C3-9F46-20F48360E2DD}"/>
                </a:ext>
              </a:extLst>
            </p:cNvPr>
            <p:cNvSpPr/>
            <p:nvPr/>
          </p:nvSpPr>
          <p:spPr>
            <a:xfrm rot="10800000">
              <a:off x="655366" y="2607102"/>
              <a:ext cx="384511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23" name="矩形: 圓角 55">
              <a:extLst>
                <a:ext uri="{FF2B5EF4-FFF2-40B4-BE49-F238E27FC236}">
                  <a16:creationId xmlns:a16="http://schemas.microsoft.com/office/drawing/2014/main" id="{E5B62442-6B99-45DA-B211-12AD924E0C05}"/>
                </a:ext>
              </a:extLst>
            </p:cNvPr>
            <p:cNvSpPr/>
            <p:nvPr/>
          </p:nvSpPr>
          <p:spPr>
            <a:xfrm>
              <a:off x="375811" y="2220989"/>
              <a:ext cx="3963136" cy="52399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altLang="zh-TW" sz="1600" b="1">
                  <a:solidFill>
                    <a:schemeClr val="bg1"/>
                  </a:solidFill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SFF-8088 </a:t>
              </a:r>
              <a:r>
                <a:rPr lang="zh-TW" altLang="en-US" sz="1600" b="1">
                  <a:solidFill>
                    <a:schemeClr val="bg1"/>
                  </a:solidFill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多通道 </a:t>
              </a:r>
              <a:r>
                <a:rPr lang="en-US" altLang="zh-TW" sz="1600" b="1">
                  <a:solidFill>
                    <a:schemeClr val="bg1"/>
                  </a:solidFill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SATA </a:t>
              </a:r>
              <a:r>
                <a:rPr lang="zh-TW" altLang="en-US" sz="1600" b="1">
                  <a:solidFill>
                    <a:schemeClr val="bg1"/>
                  </a:solidFill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介面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608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02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91A3B7AD-5AF1-8242-AEB1-A891361AEEE5}"/>
              </a:ext>
            </a:extLst>
          </p:cNvPr>
          <p:cNvSpPr txBox="1">
            <a:spLocks/>
          </p:cNvSpPr>
          <p:nvPr/>
        </p:nvSpPr>
        <p:spPr>
          <a:xfrm>
            <a:off x="4302027" y="905619"/>
            <a:ext cx="7758043" cy="12117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>
                <a:latin typeface="微軟正黑體"/>
                <a:ea typeface="微軟正黑體"/>
              </a:rPr>
              <a:t>備份、分享與虛擬機等各項免費功能讓企業盡享一機多用途 ，節省開支。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1E341926-6740-4953-A7F2-EA9DD42159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001" t="17683" r="26636" b="69513"/>
          <a:stretch/>
        </p:blipFill>
        <p:spPr>
          <a:xfrm>
            <a:off x="4426531" y="2059423"/>
            <a:ext cx="7329371" cy="7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04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8">
            <a:extLst>
              <a:ext uri="{FF2B5EF4-FFF2-40B4-BE49-F238E27FC236}">
                <a16:creationId xmlns:a16="http://schemas.microsoft.com/office/drawing/2014/main" id="{E7B0E673-6991-4224-9E21-A82D42927F1B}"/>
              </a:ext>
            </a:extLst>
          </p:cNvPr>
          <p:cNvSpPr/>
          <p:nvPr/>
        </p:nvSpPr>
        <p:spPr>
          <a:xfrm>
            <a:off x="5825651" y="2796334"/>
            <a:ext cx="6078905" cy="2571785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pPr algn="ctr"/>
            <a:r>
              <a:rPr lang="en-US" altLang="zh-TW" err="1">
                <a:sym typeface="+mn-lt"/>
              </a:rPr>
              <a:t>完整備份方案對抗</a:t>
            </a:r>
            <a:r>
              <a:rPr lang="zh-TW" altLang="en-US">
                <a:sym typeface="+mn-lt"/>
              </a:rPr>
              <a:t>惡意軟體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DE8207B-84AB-4284-ABA5-1BDA48A21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53" y="5905930"/>
            <a:ext cx="3503173" cy="54556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722C16C-3F25-460C-847B-B89445FEE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57" y="3449314"/>
            <a:ext cx="3503173" cy="548396"/>
          </a:xfrm>
          <a:prstGeom prst="rect">
            <a:avLst/>
          </a:prstGeom>
        </p:spPr>
      </p:pic>
      <p:pic>
        <p:nvPicPr>
          <p:cNvPr id="24" name="Shape 312">
            <a:extLst>
              <a:ext uri="{FF2B5EF4-FFF2-40B4-BE49-F238E27FC236}">
                <a16:creationId xmlns:a16="http://schemas.microsoft.com/office/drawing/2014/main" id="{0AA9FDB0-266D-4679-A246-F3842FA1BA7D}"/>
              </a:ext>
            </a:extLst>
          </p:cNvPr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21"/>
          <a:stretch/>
        </p:blipFill>
        <p:spPr>
          <a:xfrm>
            <a:off x="507114" y="2005582"/>
            <a:ext cx="3310315" cy="1987909"/>
          </a:xfrm>
          <a:prstGeom prst="rect">
            <a:avLst/>
          </a:prstGeom>
        </p:spPr>
      </p:pic>
      <p:pic>
        <p:nvPicPr>
          <p:cNvPr id="27" name="Shape 313">
            <a:extLst>
              <a:ext uri="{FF2B5EF4-FFF2-40B4-BE49-F238E27FC236}">
                <a16:creationId xmlns:a16="http://schemas.microsoft.com/office/drawing/2014/main" id="{451377C4-4DAE-4C66-BDE4-1041FE4D9108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882" y="2325275"/>
            <a:ext cx="1838949" cy="121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312">
            <a:extLst>
              <a:ext uri="{FF2B5EF4-FFF2-40B4-BE49-F238E27FC236}">
                <a16:creationId xmlns:a16="http://schemas.microsoft.com/office/drawing/2014/main" id="{A67ADA5B-0A77-46C0-947F-77F61519F041}"/>
              </a:ext>
            </a:extLst>
          </p:cNvPr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21"/>
          <a:stretch/>
        </p:blipFill>
        <p:spPr>
          <a:xfrm>
            <a:off x="519075" y="4452352"/>
            <a:ext cx="3310315" cy="1987909"/>
          </a:xfrm>
          <a:prstGeom prst="rect">
            <a:avLst/>
          </a:prstGeom>
        </p:spPr>
      </p:pic>
      <p:sp>
        <p:nvSpPr>
          <p:cNvPr id="30" name="Shape 310">
            <a:extLst>
              <a:ext uri="{FF2B5EF4-FFF2-40B4-BE49-F238E27FC236}">
                <a16:creationId xmlns:a16="http://schemas.microsoft.com/office/drawing/2014/main" id="{FC2E8627-3678-4425-8466-4F1AD1617F92}"/>
              </a:ext>
            </a:extLst>
          </p:cNvPr>
          <p:cNvSpPr/>
          <p:nvPr/>
        </p:nvSpPr>
        <p:spPr>
          <a:xfrm>
            <a:off x="3680034" y="5461143"/>
            <a:ext cx="310549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85750" indent="-285750" defTabSz="1219170">
              <a:buClr>
                <a:srgbClr val="06768C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kern="0" err="1">
                <a:cs typeface="+mn-ea"/>
                <a:sym typeface="+mn-lt"/>
              </a:rPr>
              <a:t>NetBak</a:t>
            </a:r>
            <a:r>
              <a:rPr lang="en-US" b="1" kern="0">
                <a:cs typeface="+mn-ea"/>
                <a:sym typeface="+mn-lt"/>
              </a:rPr>
              <a:t> Replicator</a:t>
            </a:r>
            <a:endParaRPr lang="en-US" sz="2000">
              <a:cs typeface="+mn-ea"/>
              <a:sym typeface="+mn-lt"/>
            </a:endParaRPr>
          </a:p>
          <a:p>
            <a:pPr marL="285750" indent="-285750" defTabSz="1219170">
              <a:buClr>
                <a:srgbClr val="06768C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kern="0" err="1">
                <a:cs typeface="+mn-ea"/>
                <a:sym typeface="+mn-lt"/>
              </a:rPr>
              <a:t>Qsync</a:t>
            </a:r>
            <a:r>
              <a:rPr lang="en-US" b="1" kern="0">
                <a:cs typeface="+mn-ea"/>
                <a:sym typeface="+mn-lt"/>
              </a:rPr>
              <a:t> </a:t>
            </a:r>
            <a:endParaRPr lang="zh-TW" altLang="en-US" kern="0">
              <a:cs typeface="+mn-ea"/>
              <a:sym typeface="+mn-lt"/>
            </a:endParaRPr>
          </a:p>
        </p:txBody>
      </p:sp>
      <p:sp>
        <p:nvSpPr>
          <p:cNvPr id="34" name="Shape 315">
            <a:extLst>
              <a:ext uri="{FF2B5EF4-FFF2-40B4-BE49-F238E27FC236}">
                <a16:creationId xmlns:a16="http://schemas.microsoft.com/office/drawing/2014/main" id="{C31A9588-F334-4B8D-B2EA-A20F34560446}"/>
              </a:ext>
            </a:extLst>
          </p:cNvPr>
          <p:cNvSpPr/>
          <p:nvPr/>
        </p:nvSpPr>
        <p:spPr>
          <a:xfrm>
            <a:off x="1358010" y="1653780"/>
            <a:ext cx="1671116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  <a:defRPr/>
            </a:pPr>
            <a:r>
              <a:rPr lang="en-US" sz="2133" b="1" kern="0">
                <a:cs typeface="+mn-ea"/>
                <a:sym typeface="+mn-lt"/>
              </a:rPr>
              <a:t>macOS</a:t>
            </a:r>
            <a:endParaRPr lang="en-US" sz="2133" kern="0">
              <a:cs typeface="+mn-ea"/>
              <a:sym typeface="+mn-lt"/>
            </a:endParaRPr>
          </a:p>
        </p:txBody>
      </p:sp>
      <p:sp>
        <p:nvSpPr>
          <p:cNvPr id="37" name="Shape 316">
            <a:extLst>
              <a:ext uri="{FF2B5EF4-FFF2-40B4-BE49-F238E27FC236}">
                <a16:creationId xmlns:a16="http://schemas.microsoft.com/office/drawing/2014/main" id="{DB51C1F3-CEBC-431F-870C-C69282973A46}"/>
              </a:ext>
            </a:extLst>
          </p:cNvPr>
          <p:cNvSpPr/>
          <p:nvPr/>
        </p:nvSpPr>
        <p:spPr>
          <a:xfrm>
            <a:off x="1321676" y="4126426"/>
            <a:ext cx="176804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  <a:defRPr/>
            </a:pPr>
            <a:r>
              <a:rPr lang="en-US" sz="2133" b="1" kern="0">
                <a:cs typeface="+mn-ea"/>
                <a:sym typeface="+mn-lt"/>
              </a:rPr>
              <a:t>Windows</a:t>
            </a:r>
            <a:endParaRPr lang="en-US" sz="2133" kern="0">
              <a:cs typeface="+mn-ea"/>
              <a:sym typeface="+mn-lt"/>
            </a:endParaRPr>
          </a:p>
        </p:txBody>
      </p:sp>
      <p:sp>
        <p:nvSpPr>
          <p:cNvPr id="38" name="Shape 317">
            <a:extLst>
              <a:ext uri="{FF2B5EF4-FFF2-40B4-BE49-F238E27FC236}">
                <a16:creationId xmlns:a16="http://schemas.microsoft.com/office/drawing/2014/main" id="{C8F9FC91-9C58-4CDD-A3F7-153558B1E828}"/>
              </a:ext>
            </a:extLst>
          </p:cNvPr>
          <p:cNvSpPr/>
          <p:nvPr/>
        </p:nvSpPr>
        <p:spPr>
          <a:xfrm>
            <a:off x="6186232" y="4818382"/>
            <a:ext cx="5522707" cy="62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lnSpc>
                <a:spcPts val="3333"/>
              </a:lnSpc>
              <a:buClr>
                <a:srgbClr val="000000"/>
              </a:buClr>
              <a:buSzPts val="1400"/>
              <a:defRPr/>
            </a:pPr>
            <a:r>
              <a:rPr lang="zh-TW" altLang="en-US" sz="2000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馬上建立排程或同步備份計畫來備份您的資料</a:t>
            </a:r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79C83110-5D81-4041-9296-240198B0F697}"/>
              </a:ext>
            </a:extLst>
          </p:cNvPr>
          <p:cNvCxnSpPr>
            <a:cxnSpLocks/>
          </p:cNvCxnSpPr>
          <p:nvPr/>
        </p:nvCxnSpPr>
        <p:spPr>
          <a:xfrm>
            <a:off x="3475630" y="4262812"/>
            <a:ext cx="2264342" cy="0"/>
          </a:xfrm>
          <a:prstGeom prst="straightConnector1">
            <a:avLst/>
          </a:prstGeom>
          <a:ln w="76200">
            <a:solidFill>
              <a:srgbClr val="D26604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hape 310">
            <a:extLst>
              <a:ext uri="{FF2B5EF4-FFF2-40B4-BE49-F238E27FC236}">
                <a16:creationId xmlns:a16="http://schemas.microsoft.com/office/drawing/2014/main" id="{725FB2FF-A4A2-45EC-A63C-596BB4A72524}"/>
              </a:ext>
            </a:extLst>
          </p:cNvPr>
          <p:cNvSpPr/>
          <p:nvPr/>
        </p:nvSpPr>
        <p:spPr>
          <a:xfrm>
            <a:off x="3682992" y="3059789"/>
            <a:ext cx="310549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85750" indent="-285750" defTabSz="1219170">
              <a:buClr>
                <a:srgbClr val="06768C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kern="0">
                <a:cs typeface="+mn-ea"/>
                <a:sym typeface="+mn-lt"/>
              </a:rPr>
              <a:t>Time Machine</a:t>
            </a:r>
            <a:endParaRPr lang="en-US" sz="2000">
              <a:cs typeface="+mn-ea"/>
              <a:sym typeface="+mn-lt"/>
            </a:endParaRPr>
          </a:p>
          <a:p>
            <a:pPr marL="285750" indent="-285750" defTabSz="1219170">
              <a:buClr>
                <a:srgbClr val="06768C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kern="0" err="1">
                <a:cs typeface="+mn-ea"/>
                <a:sym typeface="+mn-lt"/>
              </a:rPr>
              <a:t>Qsync</a:t>
            </a:r>
            <a:r>
              <a:rPr lang="en-US" b="1" kern="0">
                <a:cs typeface="+mn-ea"/>
                <a:sym typeface="+mn-lt"/>
              </a:rPr>
              <a:t> </a:t>
            </a:r>
            <a:endParaRPr lang="zh-TW" altLang="en-US" kern="0">
              <a:cs typeface="+mn-ea"/>
              <a:sym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6734" y="3418271"/>
            <a:ext cx="6193390" cy="1343599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E434E1CF-CF72-41EB-9771-FB20131DD437}"/>
              </a:ext>
            </a:extLst>
          </p:cNvPr>
          <p:cNvGrpSpPr/>
          <p:nvPr/>
        </p:nvGrpSpPr>
        <p:grpSpPr>
          <a:xfrm>
            <a:off x="6096000" y="2503394"/>
            <a:ext cx="5007888" cy="772872"/>
            <a:chOff x="375812" y="1986385"/>
            <a:chExt cx="6511185" cy="1004876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81342AB9-DFA6-4A8A-9911-3CC8470570C3}"/>
                </a:ext>
              </a:extLst>
            </p:cNvPr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21" name="矩形: 圓角 55">
              <a:extLst>
                <a:ext uri="{FF2B5EF4-FFF2-40B4-BE49-F238E27FC236}">
                  <a16:creationId xmlns:a16="http://schemas.microsoft.com/office/drawing/2014/main" id="{D5742331-DDD4-4E6E-A697-77B32B0016F3}"/>
                </a:ext>
              </a:extLst>
            </p:cNvPr>
            <p:cNvSpPr/>
            <p:nvPr/>
          </p:nvSpPr>
          <p:spPr>
            <a:xfrm>
              <a:off x="375812" y="1986385"/>
              <a:ext cx="6511185" cy="75859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marL="533387" marR="0" lvl="0" indent="-38099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3232"/>
                </a:buClr>
                <a:buSzPts val="1800"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+mn-lt"/>
                </a:rPr>
                <a:t>建立備份才是對抗勒索軟體最好的辦法 </a:t>
              </a: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0853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橢圓 17">
            <a:extLst>
              <a:ext uri="{FF2B5EF4-FFF2-40B4-BE49-F238E27FC236}">
                <a16:creationId xmlns:a16="http://schemas.microsoft.com/office/drawing/2014/main" id="{5C4E6CC9-1709-46FC-A442-595C4B082982}"/>
              </a:ext>
            </a:extLst>
          </p:cNvPr>
          <p:cNvSpPr/>
          <p:nvPr/>
        </p:nvSpPr>
        <p:spPr>
          <a:xfrm>
            <a:off x="1902042" y="4552331"/>
            <a:ext cx="1557366" cy="1557363"/>
          </a:xfrm>
          <a:prstGeom prst="ellipse">
            <a:avLst/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rgbClr val="1D424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b="1">
              <a:solidFill>
                <a:schemeClr val="bg1"/>
              </a:solidFill>
              <a:ea typeface="微軟正黑體" panose="020B0604030504040204" pitchFamily="34" charset="-120"/>
              <a:cs typeface="Arial"/>
              <a:sym typeface="+mn-lt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zh-TW" altLang="en-US">
                <a:sym typeface="+mn-lt"/>
              </a:rPr>
              <a:t>最實惠的企業級快照防護</a:t>
            </a:r>
          </a:p>
        </p:txBody>
      </p:sp>
      <p:pic>
        <p:nvPicPr>
          <p:cNvPr id="19" name="Shape 323">
            <a:extLst>
              <a:ext uri="{FF2B5EF4-FFF2-40B4-BE49-F238E27FC236}">
                <a16:creationId xmlns:a16="http://schemas.microsoft.com/office/drawing/2014/main" id="{AF278738-55AD-4EE8-9438-D4560B5F28A0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9827" y="1857341"/>
            <a:ext cx="7696200" cy="4216601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D809ECC6-D912-4CDB-B93F-E2CD24517C01}"/>
              </a:ext>
            </a:extLst>
          </p:cNvPr>
          <p:cNvGrpSpPr/>
          <p:nvPr/>
        </p:nvGrpSpPr>
        <p:grpSpPr>
          <a:xfrm>
            <a:off x="2090690" y="4831632"/>
            <a:ext cx="1921862" cy="1445506"/>
            <a:chOff x="1473000" y="3643865"/>
            <a:chExt cx="1441396" cy="1084131"/>
          </a:xfrm>
        </p:grpSpPr>
        <p:pic>
          <p:nvPicPr>
            <p:cNvPr id="25" name="Picture 3" descr="\\Marketing\Marketing\MarketingMaterials\DM\NAS\Software_Section_brochure\QNAP product icon_20170816-assets\Snapshot.png">
              <a:extLst>
                <a:ext uri="{FF2B5EF4-FFF2-40B4-BE49-F238E27FC236}">
                  <a16:creationId xmlns:a16="http://schemas.microsoft.com/office/drawing/2014/main" id="{1B8EB0D6-EBF6-467B-9A07-ACCAF2985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771" y="3786371"/>
              <a:ext cx="941625" cy="941625"/>
            </a:xfrm>
            <a:prstGeom prst="rect">
              <a:avLst/>
            </a:prstGeom>
            <a:noFill/>
          </p:spPr>
        </p:pic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7EABD3F5-FD99-4C57-BE6E-5544DBD6DC0B}"/>
                </a:ext>
              </a:extLst>
            </p:cNvPr>
            <p:cNvSpPr txBox="1"/>
            <p:nvPr/>
          </p:nvSpPr>
          <p:spPr>
            <a:xfrm>
              <a:off x="1473000" y="3643865"/>
              <a:ext cx="1013307" cy="80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zh-TW" altLang="en-US" sz="2133" b="1" kern="0">
                  <a:solidFill>
                    <a:srgbClr val="FFFFFF"/>
                  </a:solidFill>
                  <a:cs typeface="+mn-ea"/>
                  <a:sym typeface="+mn-lt"/>
                </a:rPr>
                <a:t>最超值的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zh-TW" altLang="en-US" sz="2133" b="1" kern="0">
                  <a:solidFill>
                    <a:srgbClr val="FFFFFF"/>
                  </a:solidFill>
                  <a:cs typeface="+mn-ea"/>
                  <a:sym typeface="+mn-lt"/>
                </a:rPr>
                <a:t>備份</a:t>
              </a:r>
              <a:endParaRPr lang="en-US" altLang="zh-TW" sz="2133" b="1" kern="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defTabSz="1219170">
                <a:buClr>
                  <a:srgbClr val="000000"/>
                </a:buClr>
                <a:defRPr/>
              </a:pPr>
              <a:r>
                <a:rPr lang="zh-TW" altLang="en-US" sz="2133" b="1" kern="0">
                  <a:solidFill>
                    <a:srgbClr val="FFFFFF"/>
                  </a:solidFill>
                  <a:cs typeface="+mn-ea"/>
                  <a:sym typeface="+mn-lt"/>
                </a:rPr>
                <a:t>選擇</a:t>
              </a:r>
            </a:p>
          </p:txBody>
        </p:sp>
      </p:grpSp>
      <p:sp>
        <p:nvSpPr>
          <p:cNvPr id="28" name="矩形 21">
            <a:extLst>
              <a:ext uri="{FF2B5EF4-FFF2-40B4-BE49-F238E27FC236}">
                <a16:creationId xmlns:a16="http://schemas.microsoft.com/office/drawing/2014/main" id="{56470FFB-0485-4874-BF9B-280902978717}"/>
              </a:ext>
            </a:extLst>
          </p:cNvPr>
          <p:cNvSpPr/>
          <p:nvPr/>
        </p:nvSpPr>
        <p:spPr>
          <a:xfrm>
            <a:off x="2815023" y="2562604"/>
            <a:ext cx="1144719" cy="1611309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TW" altLang="en-US" sz="1867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9" name="Shape 326">
            <a:extLst>
              <a:ext uri="{FF2B5EF4-FFF2-40B4-BE49-F238E27FC236}">
                <a16:creationId xmlns:a16="http://schemas.microsoft.com/office/drawing/2014/main" id="{576DABD7-343B-4192-9074-98C1526806A1}"/>
              </a:ext>
            </a:extLst>
          </p:cNvPr>
          <p:cNvSpPr/>
          <p:nvPr/>
        </p:nvSpPr>
        <p:spPr>
          <a:xfrm>
            <a:off x="723538" y="2581431"/>
            <a:ext cx="2065257" cy="1592483"/>
          </a:xfrm>
          <a:prstGeom prst="wedgeRectCallout">
            <a:avLst>
              <a:gd name="adj1" fmla="val -5727"/>
              <a:gd name="adj2" fmla="val 61451"/>
            </a:avLst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  <a:defRPr/>
            </a:pPr>
            <a:endParaRPr sz="1867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0" name="Shape 327">
            <a:extLst>
              <a:ext uri="{FF2B5EF4-FFF2-40B4-BE49-F238E27FC236}">
                <a16:creationId xmlns:a16="http://schemas.microsoft.com/office/drawing/2014/main" id="{7E4BDD88-5D24-4D27-8889-F858100082F3}"/>
              </a:ext>
            </a:extLst>
          </p:cNvPr>
          <p:cNvSpPr txBox="1"/>
          <p:nvPr/>
        </p:nvSpPr>
        <p:spPr>
          <a:xfrm>
            <a:off x="929877" y="3415710"/>
            <a:ext cx="1812015" cy="668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1600"/>
              <a:defRPr/>
            </a:pPr>
            <a:r>
              <a:rPr lang="en-US" altLang="zh-TW" sz="1867" b="1" kern="0" err="1">
                <a:solidFill>
                  <a:srgbClr val="FFFFFF"/>
                </a:solidFill>
                <a:cs typeface="+mn-ea"/>
                <a:sym typeface="+mn-lt"/>
              </a:rPr>
              <a:t>單磁碟區</a:t>
            </a:r>
            <a:r>
              <a:rPr lang="en-US" altLang="zh-TW" sz="1867" b="1" kern="0">
                <a:solidFill>
                  <a:srgbClr val="FFFFFF"/>
                </a:solidFill>
                <a:cs typeface="+mn-ea"/>
                <a:sym typeface="+mn-lt"/>
              </a:rPr>
              <a:t>/</a:t>
            </a:r>
            <a:r>
              <a:rPr lang="en-US" altLang="zh-TW" sz="1867" b="1" kern="0" err="1">
                <a:solidFill>
                  <a:srgbClr val="FFFFFF"/>
                </a:solidFill>
                <a:cs typeface="+mn-ea"/>
                <a:sym typeface="+mn-lt"/>
              </a:rPr>
              <a:t>LUN最大快照數量</a:t>
            </a:r>
            <a:endParaRPr lang="zh-TW" altLang="en-US" sz="1867" b="1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4" name="Shape 331">
            <a:extLst>
              <a:ext uri="{FF2B5EF4-FFF2-40B4-BE49-F238E27FC236}">
                <a16:creationId xmlns:a16="http://schemas.microsoft.com/office/drawing/2014/main" id="{2EE42147-2813-4AF5-A2FF-75DED57DB8B4}"/>
              </a:ext>
            </a:extLst>
          </p:cNvPr>
          <p:cNvSpPr txBox="1"/>
          <p:nvPr/>
        </p:nvSpPr>
        <p:spPr>
          <a:xfrm>
            <a:off x="2432923" y="3302638"/>
            <a:ext cx="1812015" cy="5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2800"/>
              <a:defRPr/>
            </a:pPr>
            <a:endParaRPr sz="3733" b="1" kern="0">
              <a:solidFill>
                <a:srgbClr val="323232">
                  <a:lumMod val="90000"/>
                  <a:lumOff val="1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40" name="Shape 332">
            <a:extLst>
              <a:ext uri="{FF2B5EF4-FFF2-40B4-BE49-F238E27FC236}">
                <a16:creationId xmlns:a16="http://schemas.microsoft.com/office/drawing/2014/main" id="{8FF4E69C-21C1-4E75-BCC5-9F8950E99ECD}"/>
              </a:ext>
            </a:extLst>
          </p:cNvPr>
          <p:cNvSpPr txBox="1"/>
          <p:nvPr/>
        </p:nvSpPr>
        <p:spPr>
          <a:xfrm>
            <a:off x="831401" y="2574174"/>
            <a:ext cx="1812015" cy="668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1600"/>
              <a:defRPr/>
            </a:pPr>
            <a:r>
              <a:rPr lang="zh-TW" altLang="en-US" sz="1867" b="1" kern="0">
                <a:solidFill>
                  <a:srgbClr val="FFFFFF"/>
                </a:solidFill>
                <a:cs typeface="+mn-ea"/>
                <a:sym typeface="+mn-lt"/>
              </a:rPr>
              <a:t>整機最大</a:t>
            </a:r>
          </a:p>
          <a:p>
            <a:pPr algn="ctr" defTabSz="1219170">
              <a:buClr>
                <a:srgbClr val="FFFFFF"/>
              </a:buClr>
              <a:buSzPts val="1600"/>
              <a:defRPr/>
            </a:pPr>
            <a:r>
              <a:rPr lang="zh-TW" altLang="en-US" sz="1867" b="1" kern="0">
                <a:solidFill>
                  <a:srgbClr val="FFFFFF"/>
                </a:solidFill>
                <a:cs typeface="+mn-ea"/>
                <a:sym typeface="+mn-lt"/>
              </a:rPr>
              <a:t>快照數量</a:t>
            </a:r>
          </a:p>
        </p:txBody>
      </p:sp>
      <p:sp>
        <p:nvSpPr>
          <p:cNvPr id="41" name="Shape 328">
            <a:extLst>
              <a:ext uri="{FF2B5EF4-FFF2-40B4-BE49-F238E27FC236}">
                <a16:creationId xmlns:a16="http://schemas.microsoft.com/office/drawing/2014/main" id="{248EB3DB-112C-4188-A691-CF99D6161CE6}"/>
              </a:ext>
            </a:extLst>
          </p:cNvPr>
          <p:cNvSpPr txBox="1"/>
          <p:nvPr/>
        </p:nvSpPr>
        <p:spPr>
          <a:xfrm>
            <a:off x="660438" y="3005294"/>
            <a:ext cx="3435759" cy="159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lnSpc>
                <a:spcPts val="3733"/>
              </a:lnSpc>
              <a:buClr>
                <a:srgbClr val="FFFFFF"/>
              </a:buClr>
              <a:buSzPts val="1600"/>
              <a:defRPr/>
            </a:pPr>
            <a:r>
              <a:rPr lang="en-US" sz="2133" b="1" kern="0">
                <a:solidFill>
                  <a:srgbClr val="FFFFFF"/>
                </a:solidFill>
                <a:cs typeface="+mn-ea"/>
                <a:sym typeface="+mn-lt"/>
              </a:rPr>
              <a:t>--------------------------------------</a:t>
            </a:r>
          </a:p>
        </p:txBody>
      </p:sp>
      <p:sp>
        <p:nvSpPr>
          <p:cNvPr id="42" name="Shape 330">
            <a:extLst>
              <a:ext uri="{FF2B5EF4-FFF2-40B4-BE49-F238E27FC236}">
                <a16:creationId xmlns:a16="http://schemas.microsoft.com/office/drawing/2014/main" id="{1B1FC333-524B-4F71-B3DC-1BF475B568A5}"/>
              </a:ext>
            </a:extLst>
          </p:cNvPr>
          <p:cNvSpPr txBox="1"/>
          <p:nvPr/>
        </p:nvSpPr>
        <p:spPr>
          <a:xfrm>
            <a:off x="2455141" y="2617004"/>
            <a:ext cx="1812015" cy="5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2800"/>
              <a:defRPr/>
            </a:pPr>
            <a:r>
              <a:rPr lang="en-US" altLang="zh-TW" sz="3733" b="1" kern="0">
                <a:solidFill>
                  <a:srgbClr val="323232">
                    <a:lumMod val="90000"/>
                    <a:lumOff val="10000"/>
                  </a:srgbClr>
                </a:solidFill>
                <a:cs typeface="+mn-ea"/>
                <a:sym typeface="+mn-lt"/>
              </a:rPr>
              <a:t>1024</a:t>
            </a:r>
            <a:endParaRPr sz="3733" b="1" kern="0">
              <a:solidFill>
                <a:srgbClr val="323232">
                  <a:lumMod val="90000"/>
                  <a:lumOff val="1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43" name="Shape 330">
            <a:extLst>
              <a:ext uri="{FF2B5EF4-FFF2-40B4-BE49-F238E27FC236}">
                <a16:creationId xmlns:a16="http://schemas.microsoft.com/office/drawing/2014/main" id="{AC8C6671-6134-4373-A369-A6C31366A6BA}"/>
              </a:ext>
            </a:extLst>
          </p:cNvPr>
          <p:cNvSpPr txBox="1"/>
          <p:nvPr/>
        </p:nvSpPr>
        <p:spPr>
          <a:xfrm>
            <a:off x="2458289" y="3405660"/>
            <a:ext cx="1812015" cy="5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2800"/>
              <a:defRPr/>
            </a:pPr>
            <a:r>
              <a:rPr lang="en-US" sz="3733" b="1" kern="0">
                <a:solidFill>
                  <a:srgbClr val="323232">
                    <a:lumMod val="90000"/>
                    <a:lumOff val="10000"/>
                  </a:srgbClr>
                </a:solidFill>
                <a:cs typeface="+mn-ea"/>
                <a:sym typeface="+mn-lt"/>
              </a:rPr>
              <a:t>256</a:t>
            </a:r>
            <a:endParaRPr sz="3733" b="1" kern="0">
              <a:solidFill>
                <a:srgbClr val="323232">
                  <a:lumMod val="90000"/>
                  <a:lumOff val="1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479CEEFA-BDA9-4EDF-A975-53964A1DF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622" y="6073942"/>
            <a:ext cx="6521596" cy="49518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8347" y="5217994"/>
            <a:ext cx="5759359" cy="14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03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 algn="ctr"/>
            <a:r>
              <a:rPr lang="zh-TW" altLang="en-US">
                <a:sym typeface="+mn-lt"/>
              </a:rPr>
              <a:t>異地備份 </a:t>
            </a:r>
            <a:r>
              <a:rPr lang="en-US" altLang="zh-TW">
                <a:sym typeface="+mn-lt"/>
              </a:rPr>
              <a:t>- </a:t>
            </a:r>
            <a:r>
              <a:rPr lang="zh-TW" altLang="en-US">
                <a:sym typeface="+mn-lt"/>
              </a:rPr>
              <a:t>多重保護備份資料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079FA5E-3914-4AFB-AF20-57D9571D9404}"/>
              </a:ext>
            </a:extLst>
          </p:cNvPr>
          <p:cNvGrpSpPr/>
          <p:nvPr/>
        </p:nvGrpSpPr>
        <p:grpSpPr>
          <a:xfrm>
            <a:off x="451083" y="2843950"/>
            <a:ext cx="6461081" cy="1132340"/>
            <a:chOff x="536529" y="1350329"/>
            <a:chExt cx="4845811" cy="849255"/>
          </a:xfrm>
        </p:grpSpPr>
        <p:sp>
          <p:nvSpPr>
            <p:cNvPr id="27" name="Shape 427">
              <a:extLst>
                <a:ext uri="{FF2B5EF4-FFF2-40B4-BE49-F238E27FC236}">
                  <a16:creationId xmlns:a16="http://schemas.microsoft.com/office/drawing/2014/main" id="{F8E0BC4C-9E59-4C5C-A55A-0E2AA4CA6600}"/>
                </a:ext>
              </a:extLst>
            </p:cNvPr>
            <p:cNvSpPr txBox="1"/>
            <p:nvPr/>
          </p:nvSpPr>
          <p:spPr>
            <a:xfrm>
              <a:off x="1421648" y="1350329"/>
              <a:ext cx="3960692" cy="672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indent="1236102" defTabSz="1219170" rtl="1">
                <a:buClr>
                  <a:srgbClr val="000000"/>
                </a:buClr>
                <a:buSzPts val="1100"/>
                <a:defRPr/>
              </a:pPr>
              <a:r>
                <a:rPr lang="en-US" altLang="zh-TW" sz="2933" b="1" kern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Hybrid Backup Sync</a:t>
              </a:r>
              <a:r>
                <a:rPr lang="zh-TW" altLang="en-US" sz="2933" b="1" kern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混合型備份與同步中心</a:t>
              </a:r>
            </a:p>
          </p:txBody>
        </p:sp>
        <p:pic>
          <p:nvPicPr>
            <p:cNvPr id="29" name="Shape 426">
              <a:extLst>
                <a:ext uri="{FF2B5EF4-FFF2-40B4-BE49-F238E27FC236}">
                  <a16:creationId xmlns:a16="http://schemas.microsoft.com/office/drawing/2014/main" id="{DFC873F1-D734-47A6-B1A0-0AF9F6473281}"/>
                </a:ext>
              </a:extLst>
            </p:cNvPr>
            <p:cNvPicPr preferRelativeResize="0"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529" y="1350329"/>
              <a:ext cx="849255" cy="84925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19" y="3120832"/>
            <a:ext cx="4936210" cy="3085680"/>
          </a:xfrm>
          <a:prstGeom prst="rect">
            <a:avLst/>
          </a:prstGeom>
        </p:spPr>
      </p:pic>
      <p:sp>
        <p:nvSpPr>
          <p:cNvPr id="20" name="矩形: 圓角 8">
            <a:extLst>
              <a:ext uri="{FF2B5EF4-FFF2-40B4-BE49-F238E27FC236}">
                <a16:creationId xmlns:a16="http://schemas.microsoft.com/office/drawing/2014/main" id="{1BA8412F-A63B-485C-A3F0-12DDD09112A6}"/>
              </a:ext>
            </a:extLst>
          </p:cNvPr>
          <p:cNvSpPr/>
          <p:nvPr/>
        </p:nvSpPr>
        <p:spPr>
          <a:xfrm>
            <a:off x="5896647" y="2117489"/>
            <a:ext cx="2799224" cy="17472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73EED478-A61D-44DE-9244-8A288AE6B16F}"/>
              </a:ext>
            </a:extLst>
          </p:cNvPr>
          <p:cNvGrpSpPr/>
          <p:nvPr/>
        </p:nvGrpSpPr>
        <p:grpSpPr>
          <a:xfrm>
            <a:off x="5682858" y="1937020"/>
            <a:ext cx="1546276" cy="592434"/>
            <a:chOff x="375812" y="2220988"/>
            <a:chExt cx="2010446" cy="770273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3D3E9F1B-A819-4EBB-A9E6-9AD504B52AD2}"/>
                </a:ext>
              </a:extLst>
            </p:cNvPr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23" name="矩形: 圓角 55">
              <a:extLst>
                <a:ext uri="{FF2B5EF4-FFF2-40B4-BE49-F238E27FC236}">
                  <a16:creationId xmlns:a16="http://schemas.microsoft.com/office/drawing/2014/main" id="{61D31497-0D02-462E-81CB-FFF84427D68D}"/>
                </a:ext>
              </a:extLst>
            </p:cNvPr>
            <p:cNvSpPr/>
            <p:nvPr/>
          </p:nvSpPr>
          <p:spPr>
            <a:xfrm>
              <a:off x="375812" y="2220988"/>
              <a:ext cx="2010446" cy="52399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zh-TW" altLang="en-US" b="1">
                  <a:solidFill>
                    <a:schemeClr val="bg1"/>
                  </a:solidFill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異地端</a:t>
              </a:r>
              <a:endParaRPr lang="en-US" altLang="zh-TW" b="1">
                <a:solidFill>
                  <a:schemeClr val="bg1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552D6EB0-B19C-478A-AF32-E3F1E514A691}"/>
              </a:ext>
            </a:extLst>
          </p:cNvPr>
          <p:cNvGrpSpPr/>
          <p:nvPr/>
        </p:nvGrpSpPr>
        <p:grpSpPr>
          <a:xfrm>
            <a:off x="6127785" y="2603431"/>
            <a:ext cx="2367092" cy="1034801"/>
            <a:chOff x="7315547" y="2153876"/>
            <a:chExt cx="2179786" cy="952918"/>
          </a:xfrm>
        </p:grpSpPr>
        <p:pic>
          <p:nvPicPr>
            <p:cNvPr id="24" name="Shape 838" descr="P3-2-2.png">
              <a:extLst>
                <a:ext uri="{FF2B5EF4-FFF2-40B4-BE49-F238E27FC236}">
                  <a16:creationId xmlns:a16="http://schemas.microsoft.com/office/drawing/2014/main" id="{B44EC4AE-B612-4978-86C1-7F597D3DC88D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038"/>
            <a:stretch/>
          </p:blipFill>
          <p:spPr>
            <a:xfrm>
              <a:off x="8515264" y="2183850"/>
              <a:ext cx="980069" cy="922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Shape 838" descr="P3-2-2.png">
              <a:extLst>
                <a:ext uri="{FF2B5EF4-FFF2-40B4-BE49-F238E27FC236}">
                  <a16:creationId xmlns:a16="http://schemas.microsoft.com/office/drawing/2014/main" id="{5FB3767F-F244-4CA4-96DD-83AE4FA05BAE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8910" y="2153876"/>
              <a:ext cx="626458" cy="922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838" descr="P3-2-2.png">
              <a:extLst>
                <a:ext uri="{FF2B5EF4-FFF2-40B4-BE49-F238E27FC236}">
                  <a16:creationId xmlns:a16="http://schemas.microsoft.com/office/drawing/2014/main" id="{D6AEA488-73B3-4D80-BA7F-544102C526E9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085"/>
            <a:stretch/>
          </p:blipFill>
          <p:spPr>
            <a:xfrm>
              <a:off x="7315547" y="2167935"/>
              <a:ext cx="521300" cy="9229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矩形: 圓角 8">
            <a:extLst>
              <a:ext uri="{FF2B5EF4-FFF2-40B4-BE49-F238E27FC236}">
                <a16:creationId xmlns:a16="http://schemas.microsoft.com/office/drawing/2014/main" id="{8046C102-6C85-43AF-B4E0-6860DC109212}"/>
              </a:ext>
            </a:extLst>
          </p:cNvPr>
          <p:cNvSpPr/>
          <p:nvPr/>
        </p:nvSpPr>
        <p:spPr>
          <a:xfrm>
            <a:off x="5896647" y="4343179"/>
            <a:ext cx="2799224" cy="17472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32027CB3-5489-40E3-8979-11DB841478BC}"/>
              </a:ext>
            </a:extLst>
          </p:cNvPr>
          <p:cNvGrpSpPr/>
          <p:nvPr/>
        </p:nvGrpSpPr>
        <p:grpSpPr>
          <a:xfrm>
            <a:off x="5682858" y="4162710"/>
            <a:ext cx="1546276" cy="592434"/>
            <a:chOff x="375812" y="2220988"/>
            <a:chExt cx="2010446" cy="770273"/>
          </a:xfrm>
        </p:grpSpPr>
        <p:sp>
          <p:nvSpPr>
            <p:cNvPr id="52" name="等腰三角形 51">
              <a:extLst>
                <a:ext uri="{FF2B5EF4-FFF2-40B4-BE49-F238E27FC236}">
                  <a16:creationId xmlns:a16="http://schemas.microsoft.com/office/drawing/2014/main" id="{790F391C-B314-4919-B6F1-831A93556FF7}"/>
                </a:ext>
              </a:extLst>
            </p:cNvPr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53" name="矩形: 圓角 55">
              <a:extLst>
                <a:ext uri="{FF2B5EF4-FFF2-40B4-BE49-F238E27FC236}">
                  <a16:creationId xmlns:a16="http://schemas.microsoft.com/office/drawing/2014/main" id="{3811E1B4-DF7A-4946-88B5-4B54F5582C27}"/>
                </a:ext>
              </a:extLst>
            </p:cNvPr>
            <p:cNvSpPr/>
            <p:nvPr/>
          </p:nvSpPr>
          <p:spPr>
            <a:xfrm>
              <a:off x="375812" y="2220988"/>
              <a:ext cx="2010446" cy="52399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zh-TW" altLang="en-US" b="1">
                  <a:solidFill>
                    <a:schemeClr val="bg1"/>
                  </a:solidFill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雲端</a:t>
              </a:r>
              <a:endParaRPr lang="en-US" altLang="zh-TW" b="1">
                <a:solidFill>
                  <a:schemeClr val="bg1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sp>
        <p:nvSpPr>
          <p:cNvPr id="58" name="矩形: 圓角 8">
            <a:extLst>
              <a:ext uri="{FF2B5EF4-FFF2-40B4-BE49-F238E27FC236}">
                <a16:creationId xmlns:a16="http://schemas.microsoft.com/office/drawing/2014/main" id="{C2A6AC34-4FFC-4D48-B327-C5DCB010CFD3}"/>
              </a:ext>
            </a:extLst>
          </p:cNvPr>
          <p:cNvSpPr/>
          <p:nvPr/>
        </p:nvSpPr>
        <p:spPr>
          <a:xfrm>
            <a:off x="9127370" y="2117489"/>
            <a:ext cx="2799224" cy="17472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D186EBA8-2813-43FD-A428-E9A206BB5D98}"/>
              </a:ext>
            </a:extLst>
          </p:cNvPr>
          <p:cNvGrpSpPr/>
          <p:nvPr/>
        </p:nvGrpSpPr>
        <p:grpSpPr>
          <a:xfrm>
            <a:off x="8913581" y="1937020"/>
            <a:ext cx="1546276" cy="592434"/>
            <a:chOff x="375812" y="2220988"/>
            <a:chExt cx="2010446" cy="770273"/>
          </a:xfrm>
        </p:grpSpPr>
        <p:sp>
          <p:nvSpPr>
            <p:cNvPr id="60" name="等腰三角形 59">
              <a:extLst>
                <a:ext uri="{FF2B5EF4-FFF2-40B4-BE49-F238E27FC236}">
                  <a16:creationId xmlns:a16="http://schemas.microsoft.com/office/drawing/2014/main" id="{2FADF6CD-7F07-45A9-A5DD-2288B57D1101}"/>
                </a:ext>
              </a:extLst>
            </p:cNvPr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61" name="矩形: 圓角 55">
              <a:extLst>
                <a:ext uri="{FF2B5EF4-FFF2-40B4-BE49-F238E27FC236}">
                  <a16:creationId xmlns:a16="http://schemas.microsoft.com/office/drawing/2014/main" id="{6772EF6A-C863-4D65-AD94-1C975EF28808}"/>
                </a:ext>
              </a:extLst>
            </p:cNvPr>
            <p:cNvSpPr/>
            <p:nvPr/>
          </p:nvSpPr>
          <p:spPr>
            <a:xfrm>
              <a:off x="375812" y="2220988"/>
              <a:ext cx="2010446" cy="52399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zh-TW" altLang="en-US" b="1">
                  <a:solidFill>
                    <a:schemeClr val="bg1"/>
                  </a:solidFill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本地端</a:t>
              </a:r>
              <a:endParaRPr lang="en-US" altLang="zh-TW" b="1">
                <a:solidFill>
                  <a:schemeClr val="bg1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E21B17E4-EBB0-444F-9E97-4248D279F238}"/>
              </a:ext>
            </a:extLst>
          </p:cNvPr>
          <p:cNvGrpSpPr/>
          <p:nvPr/>
        </p:nvGrpSpPr>
        <p:grpSpPr>
          <a:xfrm>
            <a:off x="9907054" y="2543479"/>
            <a:ext cx="1736345" cy="1035989"/>
            <a:chOff x="7896383" y="2183850"/>
            <a:chExt cx="1598950" cy="954012"/>
          </a:xfrm>
        </p:grpSpPr>
        <p:pic>
          <p:nvPicPr>
            <p:cNvPr id="63" name="Shape 838" descr="P3-2-2.png">
              <a:extLst>
                <a:ext uri="{FF2B5EF4-FFF2-40B4-BE49-F238E27FC236}">
                  <a16:creationId xmlns:a16="http://schemas.microsoft.com/office/drawing/2014/main" id="{F20AE01E-4191-4F3E-8D4E-399FB3A553C1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038"/>
            <a:stretch/>
          </p:blipFill>
          <p:spPr>
            <a:xfrm>
              <a:off x="8515264" y="2183850"/>
              <a:ext cx="980069" cy="922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Shape 838" descr="P3-2-2.png">
              <a:extLst>
                <a:ext uri="{FF2B5EF4-FFF2-40B4-BE49-F238E27FC236}">
                  <a16:creationId xmlns:a16="http://schemas.microsoft.com/office/drawing/2014/main" id="{28B65E9B-5FA8-4458-A250-0C06228AF0A9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96383" y="2214918"/>
              <a:ext cx="626458" cy="9229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Shape 839" descr="P3-2-1.png">
            <a:extLst>
              <a:ext uri="{FF2B5EF4-FFF2-40B4-BE49-F238E27FC236}">
                <a16:creationId xmlns:a16="http://schemas.microsoft.com/office/drawing/2014/main" id="{BD4B13A2-36CA-4135-81DD-BFE1167A1A42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298665" y="2597050"/>
            <a:ext cx="805626" cy="95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837" descr="P3-2-3.png">
            <a:extLst>
              <a:ext uri="{FF2B5EF4-FFF2-40B4-BE49-F238E27FC236}">
                <a16:creationId xmlns:a16="http://schemas.microsoft.com/office/drawing/2014/main" id="{A14D788B-25AE-46A0-AC1F-17F3D5B95F31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134" y="4459679"/>
            <a:ext cx="1323911" cy="1565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661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46CF022E-CAEB-4A4A-8FB0-5BFAE76C5820}"/>
              </a:ext>
            </a:extLst>
          </p:cNvPr>
          <p:cNvSpPr txBox="1">
            <a:spLocks/>
          </p:cNvSpPr>
          <p:nvPr/>
        </p:nvSpPr>
        <p:spPr>
          <a:xfrm>
            <a:off x="1122758" y="1306206"/>
            <a:ext cx="5393094" cy="12586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kern="5000" spc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功能介紹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23604E44-1038-4114-A63E-9A1EA51E3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001" t="17683" r="54466" b="61646"/>
          <a:stretch/>
        </p:blipFill>
        <p:spPr>
          <a:xfrm>
            <a:off x="1472563" y="2439160"/>
            <a:ext cx="4208669" cy="1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69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4D2F9-4321-B045-9015-96EDE8167F2D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 algn="ctr"/>
            <a:r>
              <a:rPr lang="en-US">
                <a:sym typeface="+mn-lt"/>
              </a:rPr>
              <a:t>QVR Elite </a:t>
            </a:r>
            <a:r>
              <a:rPr lang="zh-TW" altLang="en-US">
                <a:sym typeface="+mn-lt"/>
              </a:rPr>
              <a:t>監控應用解決方案</a:t>
            </a:r>
            <a:endParaRPr lang="en-US">
              <a:sym typeface="+mn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1A78592-6E1E-4040-84D4-3CD264CBCD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57" y="2031574"/>
            <a:ext cx="5853393" cy="4776315"/>
          </a:xfrm>
          <a:prstGeom prst="rect">
            <a:avLst/>
          </a:prstGeom>
          <a:effectLst/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7CF1782-F773-47D2-92D7-1C45960A5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675" y="5462183"/>
            <a:ext cx="1120813" cy="112081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6B97862-1D1B-4B39-8F0D-54CB2C20FB72}"/>
              </a:ext>
            </a:extLst>
          </p:cNvPr>
          <p:cNvSpPr txBox="1"/>
          <p:nvPr/>
        </p:nvSpPr>
        <p:spPr>
          <a:xfrm>
            <a:off x="7206832" y="3484203"/>
            <a:ext cx="4257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請至 </a:t>
            </a:r>
            <a:r>
              <a:rPr lang="en-US" altLang="zh-TW" sz="1400" kern="0">
                <a:solidFill>
                  <a:srgbClr val="000000"/>
                </a:solidFill>
                <a:latin typeface="Arial"/>
                <a:cs typeface="Arial"/>
                <a:sym typeface="Arial"/>
                <a:hlinkClick r:id="rId4"/>
              </a:rPr>
              <a:t>QVR</a:t>
            </a:r>
            <a:r>
              <a:rPr lang="zh-TW" altLang="en-US" sz="1400" kern="0">
                <a:solidFill>
                  <a:srgbClr val="000000"/>
                </a:solidFill>
                <a:latin typeface="Arial"/>
                <a:cs typeface="Arial"/>
                <a:sym typeface="Arial"/>
                <a:hlinkClick r:id="rId4"/>
              </a:rPr>
              <a:t> </a:t>
            </a:r>
            <a:r>
              <a:rPr lang="en-US" altLang="zh-TW" sz="1400" kern="0">
                <a:solidFill>
                  <a:srgbClr val="000000"/>
                </a:solidFill>
                <a:latin typeface="Arial"/>
                <a:cs typeface="Arial"/>
                <a:sym typeface="Arial"/>
                <a:hlinkClick r:id="rId4"/>
              </a:rPr>
              <a:t>NAS </a:t>
            </a:r>
            <a:r>
              <a:rPr lang="zh-TW" altLang="en-US" sz="1400" kern="0">
                <a:solidFill>
                  <a:srgbClr val="000000"/>
                </a:solidFill>
                <a:latin typeface="Arial"/>
                <a:cs typeface="Arial"/>
                <a:sym typeface="Arial"/>
                <a:hlinkClick r:id="rId4"/>
              </a:rPr>
              <a:t>選擇器</a:t>
            </a:r>
            <a:r>
              <a:rPr lang="zh-TW" alt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試算最多支援的頻道數。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F3A6E98-7DF6-4E2F-8949-DCF96F1E56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8782" y="5462183"/>
            <a:ext cx="1122567" cy="1120813"/>
          </a:xfrm>
          <a:prstGeom prst="rect">
            <a:avLst/>
          </a:prstGeom>
        </p:spPr>
      </p:pic>
      <p:sp>
        <p:nvSpPr>
          <p:cNvPr id="14" name="矩形: 圓角 8">
            <a:extLst>
              <a:ext uri="{FF2B5EF4-FFF2-40B4-BE49-F238E27FC236}">
                <a16:creationId xmlns:a16="http://schemas.microsoft.com/office/drawing/2014/main" id="{3EEE89BD-890C-41DE-8D37-2D07A38CCD61}"/>
              </a:ext>
            </a:extLst>
          </p:cNvPr>
          <p:cNvSpPr/>
          <p:nvPr/>
        </p:nvSpPr>
        <p:spPr>
          <a:xfrm>
            <a:off x="7206832" y="2720279"/>
            <a:ext cx="3447520" cy="70253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6EA59F0-4F0A-4BDF-8789-17B870FF307B}"/>
              </a:ext>
            </a:extLst>
          </p:cNvPr>
          <p:cNvGrpSpPr/>
          <p:nvPr/>
        </p:nvGrpSpPr>
        <p:grpSpPr>
          <a:xfrm>
            <a:off x="7134056" y="2110061"/>
            <a:ext cx="4025261" cy="736288"/>
            <a:chOff x="375811" y="2033951"/>
            <a:chExt cx="5233587" cy="957310"/>
          </a:xfrm>
        </p:grpSpPr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2C37A8C8-2694-47A2-854F-1060C8AFDE36}"/>
                </a:ext>
              </a:extLst>
            </p:cNvPr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17" name="矩形: 圓角 55">
              <a:extLst>
                <a:ext uri="{FF2B5EF4-FFF2-40B4-BE49-F238E27FC236}">
                  <a16:creationId xmlns:a16="http://schemas.microsoft.com/office/drawing/2014/main" id="{94EA9F02-F185-45AB-BB1B-57EDB5EB7154}"/>
                </a:ext>
              </a:extLst>
            </p:cNvPr>
            <p:cNvSpPr/>
            <p:nvPr/>
          </p:nvSpPr>
          <p:spPr>
            <a:xfrm>
              <a:off x="375811" y="2033951"/>
              <a:ext cx="5233587" cy="71103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21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rPr>
                <a:t>6,000+ </a:t>
              </a:r>
              <a:r>
                <a:rPr kumimoji="0" lang="zh-TW" altLang="en-US" sz="21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rPr>
                <a:t>支相容網路攝影機</a:t>
              </a:r>
              <a:endParaRPr kumimoji="0" lang="en-US" altLang="zh-TW" sz="21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endParaRP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561B920-86C2-4624-9434-F8E5538FFFA1}"/>
              </a:ext>
            </a:extLst>
          </p:cNvPr>
          <p:cNvSpPr txBox="1"/>
          <p:nvPr/>
        </p:nvSpPr>
        <p:spPr>
          <a:xfrm>
            <a:off x="7379294" y="2909699"/>
            <a:ext cx="295360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133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25000"/>
                  </a:srgbClr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內建 </a:t>
            </a:r>
            <a:r>
              <a:rPr kumimoji="0" lang="en-US" altLang="zh-TW" sz="2133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25000"/>
                  </a:srgbClr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2 </a:t>
            </a:r>
            <a:r>
              <a:rPr kumimoji="0" lang="zh-TW" altLang="en-US" sz="2133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25000"/>
                  </a:srgbClr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路攝影機頻道</a:t>
            </a:r>
            <a:endParaRPr kumimoji="0" lang="en-US" altLang="zh-TW" sz="2133" b="1" i="0" u="none" strike="noStrike" kern="0" cap="none" spc="0" normalizeH="0" baseline="0" noProof="0">
              <a:ln>
                <a:noFill/>
              </a:ln>
              <a:solidFill>
                <a:srgbClr val="323232">
                  <a:lumMod val="25000"/>
                </a:srgbClr>
              </a:solidFill>
              <a:effectLst/>
              <a:uLnTx/>
              <a:uFillTx/>
              <a:latin typeface="Arial"/>
              <a:ea typeface="微軟正黑體"/>
              <a:cs typeface="+mn-ea"/>
              <a:sym typeface="+mn-lt"/>
            </a:endParaRPr>
          </a:p>
        </p:txBody>
      </p:sp>
      <p:sp>
        <p:nvSpPr>
          <p:cNvPr id="20" name="矩形: 圓角 8">
            <a:extLst>
              <a:ext uri="{FF2B5EF4-FFF2-40B4-BE49-F238E27FC236}">
                <a16:creationId xmlns:a16="http://schemas.microsoft.com/office/drawing/2014/main" id="{99FA70F4-3C08-492E-8670-11A702BC0C35}"/>
              </a:ext>
            </a:extLst>
          </p:cNvPr>
          <p:cNvSpPr/>
          <p:nvPr/>
        </p:nvSpPr>
        <p:spPr>
          <a:xfrm>
            <a:off x="7206832" y="4632266"/>
            <a:ext cx="3447520" cy="70253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97D39AE6-491D-490F-9A9B-3C2C30CBABDD}"/>
              </a:ext>
            </a:extLst>
          </p:cNvPr>
          <p:cNvGrpSpPr/>
          <p:nvPr/>
        </p:nvGrpSpPr>
        <p:grpSpPr>
          <a:xfrm>
            <a:off x="7134057" y="4022048"/>
            <a:ext cx="4025262" cy="736288"/>
            <a:chOff x="375812" y="2033951"/>
            <a:chExt cx="5233588" cy="95731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FA38C7A-F8D8-46A2-801F-3B5823101C5E}"/>
                </a:ext>
              </a:extLst>
            </p:cNvPr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23" name="矩形: 圓角 55">
              <a:extLst>
                <a:ext uri="{FF2B5EF4-FFF2-40B4-BE49-F238E27FC236}">
                  <a16:creationId xmlns:a16="http://schemas.microsoft.com/office/drawing/2014/main" id="{D87D419F-FBEF-4FA4-B2F9-65DE95ABED65}"/>
                </a:ext>
              </a:extLst>
            </p:cNvPr>
            <p:cNvSpPr/>
            <p:nvPr/>
          </p:nvSpPr>
          <p:spPr>
            <a:xfrm>
              <a:off x="375812" y="2033951"/>
              <a:ext cx="5233588" cy="71103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zh-TW" altLang="en-US" sz="21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rPr>
                <a:t>訂閱授權隨需購買，且可移轉</a:t>
              </a:r>
              <a:endParaRPr kumimoji="0" lang="en-US" altLang="zh-TW" sz="2133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25000"/>
                  </a:srgbClr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endParaRPr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08E68AF-67DA-4C88-8317-4C188B265721}"/>
              </a:ext>
            </a:extLst>
          </p:cNvPr>
          <p:cNvSpPr txBox="1"/>
          <p:nvPr/>
        </p:nvSpPr>
        <p:spPr>
          <a:xfrm>
            <a:off x="7379294" y="4821686"/>
            <a:ext cx="33251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133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25000"/>
                  </a:srgbClr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支援 </a:t>
            </a:r>
            <a:r>
              <a:rPr kumimoji="0" lang="en-US" altLang="zh-TW" sz="2133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25000"/>
                  </a:srgbClr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QNAP </a:t>
            </a:r>
            <a:r>
              <a:rPr kumimoji="0" lang="zh-TW" altLang="en-US" sz="2133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25000"/>
                  </a:srgbClr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多種 </a:t>
            </a:r>
            <a:r>
              <a:rPr kumimoji="0" lang="en-US" altLang="zh-TW" sz="2133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25000"/>
                  </a:srgbClr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AI </a:t>
            </a:r>
            <a:r>
              <a:rPr kumimoji="0" lang="zh-TW" altLang="en-US" sz="2133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25000"/>
                  </a:srgbClr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應用</a:t>
            </a:r>
          </a:p>
        </p:txBody>
      </p:sp>
    </p:spTree>
    <p:extLst>
      <p:ext uri="{BB962C8B-B14F-4D97-AF65-F5344CB8AC3E}">
        <p14:creationId xmlns:p14="http://schemas.microsoft.com/office/powerpoint/2010/main" val="1405355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8">
            <a:extLst>
              <a:ext uri="{FF2B5EF4-FFF2-40B4-BE49-F238E27FC236}">
                <a16:creationId xmlns:a16="http://schemas.microsoft.com/office/drawing/2014/main" id="{BD80ECC7-9B4D-43BF-859F-1B0E709C858E}"/>
              </a:ext>
            </a:extLst>
          </p:cNvPr>
          <p:cNvSpPr/>
          <p:nvPr/>
        </p:nvSpPr>
        <p:spPr>
          <a:xfrm>
            <a:off x="1075457" y="3320842"/>
            <a:ext cx="10354542" cy="3166393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8" name="橢圓 387">
            <a:extLst>
              <a:ext uri="{FF2B5EF4-FFF2-40B4-BE49-F238E27FC236}">
                <a16:creationId xmlns:a16="http://schemas.microsoft.com/office/drawing/2014/main" id="{D251F365-7A37-46CE-BEEE-EDD52FB4CB50}"/>
              </a:ext>
            </a:extLst>
          </p:cNvPr>
          <p:cNvSpPr/>
          <p:nvPr/>
        </p:nvSpPr>
        <p:spPr>
          <a:xfrm>
            <a:off x="3011581" y="3598120"/>
            <a:ext cx="1582792" cy="1582792"/>
          </a:xfrm>
          <a:prstGeom prst="ellipse">
            <a:avLst/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rgbClr val="1D424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defTabSz="1219170"/>
            <a:endParaRPr kumimoji="1" lang="zh-TW" altLang="en-US" sz="2400" b="1" kern="0">
              <a:solidFill>
                <a:srgbClr val="FFFFFF"/>
              </a:solidFill>
              <a:latin typeface="Arial" panose="020B0604020202020204"/>
              <a:ea typeface="微軟正黑體" panose="020B0604030504040204" pitchFamily="34" charset="-120"/>
              <a:cs typeface="+mn-ea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99BC3B4-8CBC-4FFD-9DD4-7E71AA2D67F9}"/>
              </a:ext>
            </a:extLst>
          </p:cNvPr>
          <p:cNvGrpSpPr/>
          <p:nvPr/>
        </p:nvGrpSpPr>
        <p:grpSpPr>
          <a:xfrm>
            <a:off x="9022923" y="3518557"/>
            <a:ext cx="1124349" cy="1124349"/>
            <a:chOff x="8527431" y="3573417"/>
            <a:chExt cx="1124349" cy="1124349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D869CCB1-E381-42C0-B656-9B58ABDB2327}"/>
                </a:ext>
              </a:extLst>
            </p:cNvPr>
            <p:cNvSpPr/>
            <p:nvPr/>
          </p:nvSpPr>
          <p:spPr>
            <a:xfrm>
              <a:off x="8527431" y="3573417"/>
              <a:ext cx="1124349" cy="1124349"/>
            </a:xfrm>
            <a:prstGeom prst="ellips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defTabSz="1219170"/>
              <a:endParaRPr kumimoji="1" lang="zh-TW" altLang="en-US" sz="2400" b="1" kern="0">
                <a:solidFill>
                  <a:srgbClr val="FFFFFF"/>
                </a:solidFill>
                <a:latin typeface="Arial" panose="020B0604020202020204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2462E082-6D0D-4D0A-A6E5-CF385592E01D}"/>
                </a:ext>
              </a:extLst>
            </p:cNvPr>
            <p:cNvSpPr txBox="1"/>
            <p:nvPr/>
          </p:nvSpPr>
          <p:spPr>
            <a:xfrm>
              <a:off x="8688329" y="3702475"/>
              <a:ext cx="92540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TW" sz="32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ea"/>
                  <a:sym typeface="+mn-lt"/>
                </a:rPr>
                <a:t>X</a:t>
              </a:r>
              <a:r>
                <a:rPr kumimoji="1" lang="en-US" altLang="zh-TW" sz="44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ea"/>
                  <a:sym typeface="+mn-lt"/>
                </a:rPr>
                <a:t>8</a:t>
              </a:r>
              <a:endParaRPr lang="zh-TW" altLang="en-US" sz="2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EFD320-D381-0B41-852C-97560DA85FCD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pPr algn="ctr"/>
            <a:r>
              <a:rPr lang="zh-CN" altLang="en-US">
                <a:sym typeface="+mn-lt"/>
              </a:rPr>
              <a:t>彈性擴充儲存空間</a:t>
            </a:r>
            <a:endParaRPr lang="en-US">
              <a:sym typeface="+mn-lt"/>
            </a:endParaRPr>
          </a:p>
        </p:txBody>
      </p:sp>
      <p:pic>
        <p:nvPicPr>
          <p:cNvPr id="24" name="圖片 23" descr="VJBOD.png">
            <a:extLst>
              <a:ext uri="{FF2B5EF4-FFF2-40B4-BE49-F238E27FC236}">
                <a16:creationId xmlns:a16="http://schemas.microsoft.com/office/drawing/2014/main" id="{A446AB96-BDDE-4001-8181-0689C1FD2C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8157" y="3870251"/>
            <a:ext cx="1150023" cy="1010829"/>
          </a:xfrm>
          <a:prstGeom prst="rect">
            <a:avLst/>
          </a:prstGeom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C8D39636-DBEB-433F-9AC3-9F5388F05C06}"/>
              </a:ext>
            </a:extLst>
          </p:cNvPr>
          <p:cNvSpPr txBox="1"/>
          <p:nvPr/>
        </p:nvSpPr>
        <p:spPr>
          <a:xfrm>
            <a:off x="3135179" y="5221255"/>
            <a:ext cx="2668144" cy="1180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kumimoji="1" lang="en-US" sz="3067" b="1" kern="0">
                <a:cs typeface="+mn-ea"/>
                <a:sym typeface="+mn-lt"/>
              </a:rPr>
              <a:t>VJBOD</a:t>
            </a:r>
          </a:p>
          <a:p>
            <a:pPr defTabSz="1219170">
              <a:buClr>
                <a:srgbClr val="000000"/>
              </a:buClr>
              <a:defRPr/>
            </a:pPr>
            <a:endParaRPr kumimoji="1" lang="en-US" sz="267" b="1" kern="0">
              <a:cs typeface="+mn-ea"/>
              <a:sym typeface="+mn-lt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kumimoji="1" lang="zh-CN" altLang="en-US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將其他</a:t>
            </a:r>
            <a:r>
              <a:rPr kumimoji="1" lang="zh-TW" altLang="en-US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r>
              <a:rPr kumimoji="1" lang="en-US" altLang="zh-CN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NAS</a:t>
            </a:r>
            <a:r>
              <a:rPr kumimoji="1" lang="zh-TW" altLang="en-US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r>
              <a:rPr kumimoji="1" lang="zh-CN" altLang="en-US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閒置空間</a:t>
            </a:r>
            <a:br>
              <a:rPr kumimoji="1" lang="en-US" altLang="zh-CN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</a:br>
            <a:r>
              <a:rPr kumimoji="1" lang="zh-CN" altLang="en-US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當作為本身虛擬硬碟</a:t>
            </a:r>
            <a:endParaRPr kumimoji="1" lang="en-US" altLang="zh-TW" sz="1867" b="1" kern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42BCF1-CA8C-46CD-93F9-3240A9AFA4D5}"/>
              </a:ext>
            </a:extLst>
          </p:cNvPr>
          <p:cNvSpPr txBox="1"/>
          <p:nvPr/>
        </p:nvSpPr>
        <p:spPr>
          <a:xfrm>
            <a:off x="4007664" y="2863398"/>
            <a:ext cx="187045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kumimoji="1" lang="en-US" sz="2000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2.5GbE</a:t>
            </a:r>
            <a:r>
              <a:rPr lang="en-US" sz="2000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r>
              <a:rPr lang="ja-JP" altLang="en-US" sz="2000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掛載</a:t>
            </a:r>
            <a:endParaRPr lang="en-US" sz="2000" b="1" kern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6D49629B-C8C3-2646-A446-D81EA8E1AA66}"/>
              </a:ext>
            </a:extLst>
          </p:cNvPr>
          <p:cNvCxnSpPr>
            <a:cxnSpLocks/>
          </p:cNvCxnSpPr>
          <p:nvPr/>
        </p:nvCxnSpPr>
        <p:spPr>
          <a:xfrm>
            <a:off x="2323147" y="2261057"/>
            <a:ext cx="1480153" cy="1258664"/>
          </a:xfrm>
          <a:prstGeom prst="bentConnector2">
            <a:avLst/>
          </a:prstGeom>
          <a:ln w="50800">
            <a:solidFill>
              <a:srgbClr val="D26604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>
            <a:extLst>
              <a:ext uri="{FF2B5EF4-FFF2-40B4-BE49-F238E27FC236}">
                <a16:creationId xmlns:a16="http://schemas.microsoft.com/office/drawing/2014/main" id="{7430DA65-2E0B-4C56-8C68-B8AF70A65AB8}"/>
              </a:ext>
            </a:extLst>
          </p:cNvPr>
          <p:cNvSpPr txBox="1"/>
          <p:nvPr/>
        </p:nvSpPr>
        <p:spPr>
          <a:xfrm>
            <a:off x="2728472" y="2863398"/>
            <a:ext cx="984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kumimoji="1" lang="en-US" sz="2000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iSCSI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9C77182-939F-465F-B615-96FF3E8BEA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621" y="1677088"/>
            <a:ext cx="5759359" cy="1473959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30CC51D3-228C-42FB-8422-5DC657C1EFCE}"/>
              </a:ext>
            </a:extLst>
          </p:cNvPr>
          <p:cNvGrpSpPr/>
          <p:nvPr/>
        </p:nvGrpSpPr>
        <p:grpSpPr>
          <a:xfrm>
            <a:off x="6814053" y="2883237"/>
            <a:ext cx="4025261" cy="736288"/>
            <a:chOff x="375811" y="2033951"/>
            <a:chExt cx="5233587" cy="957310"/>
          </a:xfrm>
        </p:grpSpPr>
        <p:sp>
          <p:nvSpPr>
            <p:cNvPr id="25" name="等腰三角形 24">
              <a:extLst>
                <a:ext uri="{FF2B5EF4-FFF2-40B4-BE49-F238E27FC236}">
                  <a16:creationId xmlns:a16="http://schemas.microsoft.com/office/drawing/2014/main" id="{C627ACD8-9595-491B-B923-C607D8DAA4FE}"/>
                </a:ext>
              </a:extLst>
            </p:cNvPr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27" name="矩形: 圓角 55">
              <a:extLst>
                <a:ext uri="{FF2B5EF4-FFF2-40B4-BE49-F238E27FC236}">
                  <a16:creationId xmlns:a16="http://schemas.microsoft.com/office/drawing/2014/main" id="{9F6C02D8-2A73-4A7A-999E-60D5656E3959}"/>
                </a:ext>
              </a:extLst>
            </p:cNvPr>
            <p:cNvSpPr/>
            <p:nvPr/>
          </p:nvSpPr>
          <p:spPr>
            <a:xfrm>
              <a:off x="375811" y="2033951"/>
              <a:ext cx="5233587" cy="71103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ea"/>
                  <a:sym typeface="+mn-lt"/>
                </a:rPr>
                <a:t>最多可連接 </a:t>
              </a:r>
              <a:r>
                <a:rPr kumimoji="1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ea"/>
                  <a:sym typeface="+mn-lt"/>
                </a:rPr>
                <a:t>8</a:t>
              </a:r>
              <a:r>
                <a:rPr kumimoji="1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ea"/>
                  <a:sym typeface="+mn-lt"/>
                </a:rPr>
                <a:t> </a:t>
              </a:r>
              <a:r>
                <a:rPr kumimoji="1" lang="zh-TW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ea"/>
                  <a:sym typeface="+mn-lt"/>
                </a:rPr>
                <a:t>台遠端 </a:t>
              </a:r>
              <a:r>
                <a:rPr kumimoji="1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ea"/>
                  <a:sym typeface="+mn-lt"/>
                </a:rPr>
                <a:t>NAS</a:t>
              </a:r>
            </a:p>
          </p:txBody>
        </p:sp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B58ED6BA-1D1D-47EB-926A-194362511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5709" y="4490112"/>
            <a:ext cx="1837398" cy="1865665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6866840B-0447-48AB-B1DC-0094F7169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33895" y="4057130"/>
            <a:ext cx="3125997" cy="2299840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5C56FFB7-42AF-4438-9EE6-FF4C112985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56214" y="4598222"/>
            <a:ext cx="1114425" cy="1619250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4FBF3E29-73C0-4884-A0DB-E4968D8C3F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38429" y="4844525"/>
            <a:ext cx="1040097" cy="1511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738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C47257F1-0344-4732-90CC-E338CB9EC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425" y="3572982"/>
            <a:ext cx="2947201" cy="1232407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2E6B19C6-C690-4FEC-9B6C-7B4F7DA54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5226" y="3415949"/>
            <a:ext cx="2672065" cy="526886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1DE49A97-F831-4B02-8A0D-5354DE88C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2344448" y="3440231"/>
            <a:ext cx="2395251" cy="458665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 txBox="1">
            <a:spLocks/>
          </p:cNvSpPr>
          <p:nvPr/>
        </p:nvSpPr>
        <p:spPr>
          <a:xfrm>
            <a:off x="245660" y="1"/>
            <a:ext cx="11727976" cy="956761"/>
          </a:xfrm>
          <a:prstGeom prst="rect">
            <a:avLst/>
          </a:prstGeom>
        </p:spPr>
        <p:txBody>
          <a:bodyPr anchor="t"/>
          <a:lstStyle/>
          <a:p>
            <a:endParaRPr lang="en-US" sz="4267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4D0F7-A0BC-7A4C-929D-6A5F102B398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 algn="ctr">
              <a:lnSpc>
                <a:spcPts val="4800"/>
              </a:lnSpc>
            </a:pPr>
            <a:r>
              <a:rPr lang="en-US" altLang="zh-TW" dirty="0" err="1">
                <a:sym typeface="+mn-lt"/>
              </a:rPr>
              <a:t>HybridDesk</a:t>
            </a:r>
            <a:r>
              <a:rPr lang="en-US" altLang="zh-TW">
                <a:sym typeface="+mn-lt"/>
              </a:rPr>
              <a:t> Station </a:t>
            </a:r>
            <a:r>
              <a:rPr lang="zh-TW" altLang="en-US">
                <a:sym typeface="+mn-lt"/>
              </a:rPr>
              <a:t>提供多樣化多媒體功能</a:t>
            </a:r>
            <a:r>
              <a:rPr lang="en-US" altLang="zh-TW">
                <a:sym typeface="+mn-lt"/>
              </a:rPr>
              <a:t> </a:t>
            </a:r>
            <a:endParaRPr lang="en-US">
              <a:sym typeface="+mn-lt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D8275E2-EE17-44C2-B227-DE90DAEB47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972" y="5006584"/>
            <a:ext cx="5433217" cy="989624"/>
          </a:xfrm>
          <a:prstGeom prst="rect">
            <a:avLst/>
          </a:prstGeom>
        </p:spPr>
      </p:pic>
      <p:sp>
        <p:nvSpPr>
          <p:cNvPr id="29" name="Shape 366">
            <a:extLst>
              <a:ext uri="{FF2B5EF4-FFF2-40B4-BE49-F238E27FC236}">
                <a16:creationId xmlns:a16="http://schemas.microsoft.com/office/drawing/2014/main" id="{4E6F4F90-615F-4C8F-93DA-F855555DA75E}"/>
              </a:ext>
            </a:extLst>
          </p:cNvPr>
          <p:cNvSpPr txBox="1"/>
          <p:nvPr/>
        </p:nvSpPr>
        <p:spPr>
          <a:xfrm>
            <a:off x="336280" y="4805389"/>
            <a:ext cx="2150621" cy="39508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Keyboard</a:t>
            </a:r>
            <a:r>
              <a:rPr lang="en-US" altLang="zh-TW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&amp; Mouse </a:t>
            </a:r>
            <a:endParaRPr lang="en-US" sz="16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Shape 723">
            <a:extLst>
              <a:ext uri="{FF2B5EF4-FFF2-40B4-BE49-F238E27FC236}">
                <a16:creationId xmlns:a16="http://schemas.microsoft.com/office/drawing/2014/main" id="{50956B6D-9AE0-412D-8A48-CA7BFAB7F85D}"/>
              </a:ext>
            </a:extLst>
          </p:cNvPr>
          <p:cNvSpPr/>
          <p:nvPr/>
        </p:nvSpPr>
        <p:spPr>
          <a:xfrm>
            <a:off x="4039463" y="2634501"/>
            <a:ext cx="2323860" cy="23241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sz="16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3" name="Picture 2" descr="C:\Users\Han Tsai\Desktop\HD_直播\MPNITOR.png">
            <a:extLst>
              <a:ext uri="{FF2B5EF4-FFF2-40B4-BE49-F238E27FC236}">
                <a16:creationId xmlns:a16="http://schemas.microsoft.com/office/drawing/2014/main" id="{15D464FE-1C7D-48C4-9E9B-7D3574826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0369" y="2746535"/>
            <a:ext cx="3635351" cy="2832214"/>
          </a:xfrm>
          <a:prstGeom prst="rect">
            <a:avLst/>
          </a:prstGeom>
          <a:noFill/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8825F5E9-BE31-4E7C-8B2B-A90C2E303D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6987" y="3158294"/>
            <a:ext cx="1308812" cy="130881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CD2F84A-8D88-4893-8419-2BF6D575FC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6901" y="4511574"/>
            <a:ext cx="5759359" cy="1473959"/>
          </a:xfrm>
          <a:prstGeom prst="rect">
            <a:avLst/>
          </a:prstGeom>
        </p:spPr>
      </p:pic>
      <p:sp>
        <p:nvSpPr>
          <p:cNvPr id="27" name="矩形: 圓角 55">
            <a:extLst>
              <a:ext uri="{FF2B5EF4-FFF2-40B4-BE49-F238E27FC236}">
                <a16:creationId xmlns:a16="http://schemas.microsoft.com/office/drawing/2014/main" id="{DC79F73D-2196-4AB0-A84F-C59001198980}"/>
              </a:ext>
            </a:extLst>
          </p:cNvPr>
          <p:cNvSpPr/>
          <p:nvPr/>
        </p:nvSpPr>
        <p:spPr>
          <a:xfrm>
            <a:off x="6409523" y="2794062"/>
            <a:ext cx="1546276" cy="40301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rgbClr val="1D424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b="1">
                <a:solidFill>
                  <a:schemeClr val="bg1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HDMI</a:t>
            </a:r>
          </a:p>
        </p:txBody>
      </p:sp>
      <p:sp>
        <p:nvSpPr>
          <p:cNvPr id="34" name="矩形: 圓角 55">
            <a:extLst>
              <a:ext uri="{FF2B5EF4-FFF2-40B4-BE49-F238E27FC236}">
                <a16:creationId xmlns:a16="http://schemas.microsoft.com/office/drawing/2014/main" id="{E9292A23-ACF2-46BD-A76F-A198D63C13A4}"/>
              </a:ext>
            </a:extLst>
          </p:cNvPr>
          <p:cNvSpPr/>
          <p:nvPr/>
        </p:nvSpPr>
        <p:spPr>
          <a:xfrm>
            <a:off x="2228617" y="2794062"/>
            <a:ext cx="1546276" cy="40301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rgbClr val="1D424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b="1">
                <a:solidFill>
                  <a:schemeClr val="bg1"/>
                </a:solidFill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</a:t>
            </a:r>
          </a:p>
        </p:txBody>
      </p:sp>
    </p:spTree>
    <p:extLst>
      <p:ext uri="{BB962C8B-B14F-4D97-AF65-F5344CB8AC3E}">
        <p14:creationId xmlns:p14="http://schemas.microsoft.com/office/powerpoint/2010/main" val="430183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>
            <a:extLst>
              <a:ext uri="{FF2B5EF4-FFF2-40B4-BE49-F238E27FC236}">
                <a16:creationId xmlns:a16="http://schemas.microsoft.com/office/drawing/2014/main" id="{4BBCEB1B-C5F6-4DD1-A162-2CC2D769528D}"/>
              </a:ext>
            </a:extLst>
          </p:cNvPr>
          <p:cNvSpPr/>
          <p:nvPr/>
        </p:nvSpPr>
        <p:spPr>
          <a:xfrm>
            <a:off x="4404868" y="4068210"/>
            <a:ext cx="2958340" cy="1978904"/>
          </a:xfrm>
          <a:prstGeom prst="rect">
            <a:avLst/>
          </a:prstGeom>
          <a:gradFill>
            <a:gsLst>
              <a:gs pos="27000">
                <a:schemeClr val="bg1"/>
              </a:gs>
              <a:gs pos="100000">
                <a:srgbClr val="F3F3F3"/>
              </a:gs>
            </a:gsLst>
            <a:lin ang="5400000" scaled="1"/>
          </a:gradFill>
          <a:ln>
            <a:noFill/>
          </a:ln>
          <a:effectLst>
            <a:outerShdw blurRad="3429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85" name="圖片 84" descr="一張含有 文字, 電子用品, 顯示, 螢幕擷取畫面 的圖片&#10;&#10;自動產生的描述">
            <a:extLst>
              <a:ext uri="{FF2B5EF4-FFF2-40B4-BE49-F238E27FC236}">
                <a16:creationId xmlns:a16="http://schemas.microsoft.com/office/drawing/2014/main" id="{C4B506D2-DB43-48C1-91F6-4EF047F96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867" y="3925818"/>
            <a:ext cx="3059653" cy="688226"/>
          </a:xfrm>
          <a:prstGeom prst="rect">
            <a:avLst/>
          </a:prstGeom>
        </p:spPr>
      </p:pic>
      <p:sp>
        <p:nvSpPr>
          <p:cNvPr id="86" name="矩形 85">
            <a:extLst>
              <a:ext uri="{FF2B5EF4-FFF2-40B4-BE49-F238E27FC236}">
                <a16:creationId xmlns:a16="http://schemas.microsoft.com/office/drawing/2014/main" id="{4BAD53CA-0843-4E18-A42F-882213BC5250}"/>
              </a:ext>
            </a:extLst>
          </p:cNvPr>
          <p:cNvSpPr/>
          <p:nvPr/>
        </p:nvSpPr>
        <p:spPr>
          <a:xfrm>
            <a:off x="8014816" y="4068210"/>
            <a:ext cx="2958340" cy="1978904"/>
          </a:xfrm>
          <a:prstGeom prst="rect">
            <a:avLst/>
          </a:prstGeom>
          <a:gradFill>
            <a:gsLst>
              <a:gs pos="27000">
                <a:schemeClr val="bg1"/>
              </a:gs>
              <a:gs pos="100000">
                <a:srgbClr val="F3F3F3"/>
              </a:gs>
            </a:gsLst>
            <a:lin ang="5400000" scaled="1"/>
          </a:gradFill>
          <a:ln>
            <a:noFill/>
          </a:ln>
          <a:effectLst>
            <a:outerShdw blurRad="3429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87" name="圖片 86" descr="一張含有 文字, 電子用品, 顯示, 螢幕擷取畫面 的圖片&#10;&#10;自動產生的描述">
            <a:extLst>
              <a:ext uri="{FF2B5EF4-FFF2-40B4-BE49-F238E27FC236}">
                <a16:creationId xmlns:a16="http://schemas.microsoft.com/office/drawing/2014/main" id="{B912D3BB-4B01-4941-8B89-D7F2727D6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815" y="3925818"/>
            <a:ext cx="3059653" cy="688226"/>
          </a:xfrm>
          <a:prstGeom prst="rect">
            <a:avLst/>
          </a:prstGeom>
        </p:spPr>
      </p:pic>
      <p:sp>
        <p:nvSpPr>
          <p:cNvPr id="80" name="矩形 79">
            <a:extLst>
              <a:ext uri="{FF2B5EF4-FFF2-40B4-BE49-F238E27FC236}">
                <a16:creationId xmlns:a16="http://schemas.microsoft.com/office/drawing/2014/main" id="{A49E662C-BA27-44A3-ABE6-965BAD5A30C5}"/>
              </a:ext>
            </a:extLst>
          </p:cNvPr>
          <p:cNvSpPr/>
          <p:nvPr/>
        </p:nvSpPr>
        <p:spPr>
          <a:xfrm>
            <a:off x="4407229" y="2239964"/>
            <a:ext cx="2958340" cy="1363045"/>
          </a:xfrm>
          <a:prstGeom prst="rect">
            <a:avLst/>
          </a:prstGeom>
          <a:gradFill>
            <a:gsLst>
              <a:gs pos="27000">
                <a:schemeClr val="bg1"/>
              </a:gs>
              <a:gs pos="100000">
                <a:srgbClr val="F3F3F3"/>
              </a:gs>
            </a:gsLst>
            <a:lin ang="5400000" scaled="1"/>
          </a:gradFill>
          <a:ln>
            <a:noFill/>
          </a:ln>
          <a:effectLst>
            <a:outerShdw blurRad="3429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81" name="圖片 80" descr="一張含有 文字, 電子用品, 顯示, 螢幕擷取畫面 的圖片&#10;&#10;自動產生的描述">
            <a:extLst>
              <a:ext uri="{FF2B5EF4-FFF2-40B4-BE49-F238E27FC236}">
                <a16:creationId xmlns:a16="http://schemas.microsoft.com/office/drawing/2014/main" id="{AA3293C8-64DF-4BB7-A056-1DE3315E0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228" y="2097572"/>
            <a:ext cx="3059653" cy="688226"/>
          </a:xfrm>
          <a:prstGeom prst="rect">
            <a:avLst/>
          </a:prstGeom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A1EB0153-7DFE-4D07-8F34-05300573CD8A}"/>
              </a:ext>
            </a:extLst>
          </p:cNvPr>
          <p:cNvSpPr/>
          <p:nvPr/>
        </p:nvSpPr>
        <p:spPr>
          <a:xfrm>
            <a:off x="8018518" y="2239964"/>
            <a:ext cx="2958340" cy="1363045"/>
          </a:xfrm>
          <a:prstGeom prst="rect">
            <a:avLst/>
          </a:prstGeom>
          <a:gradFill>
            <a:gsLst>
              <a:gs pos="27000">
                <a:schemeClr val="bg1"/>
              </a:gs>
              <a:gs pos="100000">
                <a:srgbClr val="F3F3F3"/>
              </a:gs>
            </a:gsLst>
            <a:lin ang="5400000" scaled="1"/>
          </a:gradFill>
          <a:ln>
            <a:noFill/>
          </a:ln>
          <a:effectLst>
            <a:outerShdw blurRad="3429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83" name="圖片 82" descr="一張含有 文字, 電子用品, 顯示, 螢幕擷取畫面 的圖片&#10;&#10;自動產生的描述">
            <a:extLst>
              <a:ext uri="{FF2B5EF4-FFF2-40B4-BE49-F238E27FC236}">
                <a16:creationId xmlns:a16="http://schemas.microsoft.com/office/drawing/2014/main" id="{E65906C4-749B-4401-B13E-CE7ABB399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517" y="2097572"/>
            <a:ext cx="3059653" cy="688226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D3412553-A17B-49FE-B824-46DC7B7C6E4C}"/>
              </a:ext>
            </a:extLst>
          </p:cNvPr>
          <p:cNvSpPr/>
          <p:nvPr/>
        </p:nvSpPr>
        <p:spPr>
          <a:xfrm>
            <a:off x="791137" y="4068210"/>
            <a:ext cx="2958340" cy="1978904"/>
          </a:xfrm>
          <a:prstGeom prst="rect">
            <a:avLst/>
          </a:prstGeom>
          <a:gradFill>
            <a:gsLst>
              <a:gs pos="27000">
                <a:schemeClr val="bg1"/>
              </a:gs>
              <a:gs pos="100000">
                <a:srgbClr val="F3F3F3"/>
              </a:gs>
            </a:gsLst>
            <a:lin ang="5400000" scaled="1"/>
          </a:gradFill>
          <a:ln>
            <a:noFill/>
          </a:ln>
          <a:effectLst>
            <a:outerShdw blurRad="3429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79" name="圖片 78" descr="一張含有 文字, 電子用品, 顯示, 螢幕擷取畫面 的圖片&#10;&#10;自動產生的描述">
            <a:extLst>
              <a:ext uri="{FF2B5EF4-FFF2-40B4-BE49-F238E27FC236}">
                <a16:creationId xmlns:a16="http://schemas.microsoft.com/office/drawing/2014/main" id="{2F94D24C-1A3E-4C6C-8406-506ED1465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36" y="3925818"/>
            <a:ext cx="3059653" cy="688226"/>
          </a:xfrm>
          <a:prstGeom prst="rect">
            <a:avLst/>
          </a:prstGeom>
        </p:spPr>
      </p:pic>
      <p:sp>
        <p:nvSpPr>
          <p:cNvPr id="60" name="矩形 59">
            <a:extLst>
              <a:ext uri="{FF2B5EF4-FFF2-40B4-BE49-F238E27FC236}">
                <a16:creationId xmlns:a16="http://schemas.microsoft.com/office/drawing/2014/main" id="{B06132F5-2FDB-4BF7-A1AC-1CCC806AACBA}"/>
              </a:ext>
            </a:extLst>
          </p:cNvPr>
          <p:cNvSpPr/>
          <p:nvPr/>
        </p:nvSpPr>
        <p:spPr>
          <a:xfrm>
            <a:off x="791137" y="2239964"/>
            <a:ext cx="2958340" cy="1363045"/>
          </a:xfrm>
          <a:prstGeom prst="rect">
            <a:avLst/>
          </a:prstGeom>
          <a:gradFill>
            <a:gsLst>
              <a:gs pos="27000">
                <a:schemeClr val="bg1"/>
              </a:gs>
              <a:gs pos="100000">
                <a:srgbClr val="F3F3F3"/>
              </a:gs>
            </a:gsLst>
            <a:lin ang="5400000" scaled="1"/>
          </a:gradFill>
          <a:ln>
            <a:noFill/>
          </a:ln>
          <a:effectLst>
            <a:outerShdw blurRad="3429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5" name="圖片 4" descr="一張含有 文字, 電子用品, 顯示, 螢幕擷取畫面 的圖片&#10;&#10;自動產生的描述">
            <a:extLst>
              <a:ext uri="{FF2B5EF4-FFF2-40B4-BE49-F238E27FC236}">
                <a16:creationId xmlns:a16="http://schemas.microsoft.com/office/drawing/2014/main" id="{7A8903F1-F611-466A-8C08-F35AC0A7C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36" y="2097572"/>
            <a:ext cx="3059653" cy="6882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4F0B8E3-30BC-4126-BB3D-71B97D705D68}"/>
              </a:ext>
            </a:extLst>
          </p:cNvPr>
          <p:cNvSpPr txBox="1">
            <a:spLocks/>
          </p:cNvSpPr>
          <p:nvPr/>
        </p:nvSpPr>
        <p:spPr>
          <a:xfrm>
            <a:off x="245660" y="1"/>
            <a:ext cx="11727976" cy="846161"/>
          </a:xfrm>
          <a:prstGeom prst="rect">
            <a:avLst/>
          </a:prstGeom>
        </p:spPr>
        <p:txBody>
          <a:bodyPr/>
          <a:lstStyle/>
          <a:p>
            <a:pPr lvl="0"/>
            <a:endParaRPr lang="en-US" sz="4267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6E12F-098C-1B44-A15C-115F7B9AD9F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pPr algn="ctr"/>
            <a:r>
              <a:rPr lang="zh-TW" altLang="en-US">
                <a:sym typeface="+mn-lt"/>
              </a:rPr>
              <a:t>多樣化的</a:t>
            </a:r>
            <a:r>
              <a:rPr lang="en-US" altLang="zh-TW">
                <a:sym typeface="+mn-lt"/>
              </a:rPr>
              <a:t> </a:t>
            </a:r>
            <a:r>
              <a:rPr lang="en-US" altLang="zh-TW" err="1">
                <a:sym typeface="+mn-lt"/>
              </a:rPr>
              <a:t>HybridDesk</a:t>
            </a:r>
            <a:r>
              <a:rPr lang="zh-TW" altLang="en-US">
                <a:sym typeface="+mn-lt"/>
              </a:rPr>
              <a:t> </a:t>
            </a:r>
            <a:r>
              <a:rPr lang="en-US" altLang="zh-TW">
                <a:sym typeface="+mn-lt"/>
              </a:rPr>
              <a:t>Station </a:t>
            </a:r>
            <a:r>
              <a:rPr lang="zh-TW" altLang="en-US">
                <a:sym typeface="+mn-lt"/>
              </a:rPr>
              <a:t>應用程式</a:t>
            </a:r>
            <a:endParaRPr lang="en-US">
              <a:sym typeface="+mn-lt"/>
            </a:endParaRPr>
          </a:p>
        </p:txBody>
      </p:sp>
      <p:sp>
        <p:nvSpPr>
          <p:cNvPr id="62" name="TextBox 6">
            <a:extLst>
              <a:ext uri="{FF2B5EF4-FFF2-40B4-BE49-F238E27FC236}">
                <a16:creationId xmlns:a16="http://schemas.microsoft.com/office/drawing/2014/main" id="{37CEF86A-1259-446B-8045-3CED5A4CAEAB}"/>
              </a:ext>
            </a:extLst>
          </p:cNvPr>
          <p:cNvSpPr txBox="1"/>
          <p:nvPr/>
        </p:nvSpPr>
        <p:spPr>
          <a:xfrm>
            <a:off x="1188983" y="2133472"/>
            <a:ext cx="2286923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系統管理</a:t>
            </a: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F14C217C-F2AB-423C-87FC-B9CEA1E01747}"/>
              </a:ext>
            </a:extLst>
          </p:cNvPr>
          <p:cNvSpPr txBox="1"/>
          <p:nvPr/>
        </p:nvSpPr>
        <p:spPr>
          <a:xfrm>
            <a:off x="4401084" y="3982371"/>
            <a:ext cx="2962124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多媒體管理</a:t>
            </a:r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9870B968-73A8-4D6C-A030-A2AB977C2972}"/>
              </a:ext>
            </a:extLst>
          </p:cNvPr>
          <p:cNvSpPr txBox="1"/>
          <p:nvPr/>
        </p:nvSpPr>
        <p:spPr>
          <a:xfrm>
            <a:off x="1176150" y="3982371"/>
            <a:ext cx="2286923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多媒體</a:t>
            </a:r>
          </a:p>
        </p:txBody>
      </p:sp>
      <p:sp>
        <p:nvSpPr>
          <p:cNvPr id="68" name="TextBox 6">
            <a:extLst>
              <a:ext uri="{FF2B5EF4-FFF2-40B4-BE49-F238E27FC236}">
                <a16:creationId xmlns:a16="http://schemas.microsoft.com/office/drawing/2014/main" id="{F11FF482-855F-48C6-B776-58D440032240}"/>
              </a:ext>
            </a:extLst>
          </p:cNvPr>
          <p:cNvSpPr txBox="1"/>
          <p:nvPr/>
        </p:nvSpPr>
        <p:spPr>
          <a:xfrm>
            <a:off x="4753971" y="2133472"/>
            <a:ext cx="2396826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 fontAlgn="base">
              <a:defRPr sz="2133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</a:defRPr>
            </a:lvl1pPr>
          </a:lstStyle>
          <a:p>
            <a:r>
              <a:rPr lang="zh-TW" altLang="en-US">
                <a:sym typeface="+mn-lt"/>
              </a:rPr>
              <a:t>監視</a:t>
            </a:r>
          </a:p>
        </p:txBody>
      </p:sp>
      <p:sp>
        <p:nvSpPr>
          <p:cNvPr id="70" name="TextBox 6">
            <a:extLst>
              <a:ext uri="{FF2B5EF4-FFF2-40B4-BE49-F238E27FC236}">
                <a16:creationId xmlns:a16="http://schemas.microsoft.com/office/drawing/2014/main" id="{5CB2E845-4615-40A4-9336-9F746917F376}"/>
              </a:ext>
            </a:extLst>
          </p:cNvPr>
          <p:cNvSpPr txBox="1"/>
          <p:nvPr/>
        </p:nvSpPr>
        <p:spPr>
          <a:xfrm>
            <a:off x="8311384" y="3982371"/>
            <a:ext cx="2396574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工具</a:t>
            </a:r>
          </a:p>
        </p:txBody>
      </p:sp>
      <p:sp>
        <p:nvSpPr>
          <p:cNvPr id="72" name="TextBox 6">
            <a:extLst>
              <a:ext uri="{FF2B5EF4-FFF2-40B4-BE49-F238E27FC236}">
                <a16:creationId xmlns:a16="http://schemas.microsoft.com/office/drawing/2014/main" id="{859B071A-52F3-4B56-8968-C48CEF5F2470}"/>
              </a:ext>
            </a:extLst>
          </p:cNvPr>
          <p:cNvSpPr txBox="1"/>
          <p:nvPr/>
        </p:nvSpPr>
        <p:spPr>
          <a:xfrm>
            <a:off x="8338105" y="2133472"/>
            <a:ext cx="2369854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社交</a:t>
            </a:r>
          </a:p>
        </p:txBody>
      </p:sp>
      <p:sp>
        <p:nvSpPr>
          <p:cNvPr id="73" name="TextBox 6">
            <a:extLst>
              <a:ext uri="{FF2B5EF4-FFF2-40B4-BE49-F238E27FC236}">
                <a16:creationId xmlns:a16="http://schemas.microsoft.com/office/drawing/2014/main" id="{0D077611-4FE5-4152-8AFD-1E38DF219A5D}"/>
              </a:ext>
            </a:extLst>
          </p:cNvPr>
          <p:cNvSpPr txBox="1"/>
          <p:nvPr/>
        </p:nvSpPr>
        <p:spPr>
          <a:xfrm>
            <a:off x="891212" y="2669674"/>
            <a:ext cx="2691191" cy="748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QTS</a:t>
            </a:r>
          </a:p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FileStation</a:t>
            </a:r>
            <a:r>
              <a:rPr lang="en-US" altLang="zh-TW" sz="2133" b="1">
                <a:cs typeface="+mn-ea"/>
                <a:sym typeface="+mn-lt"/>
              </a:rPr>
              <a:t> HD</a:t>
            </a:r>
            <a:endParaRPr lang="zh-TW" altLang="en-US" sz="2133" b="1">
              <a:cs typeface="+mn-ea"/>
              <a:sym typeface="+mn-lt"/>
            </a:endParaRPr>
          </a:p>
        </p:txBody>
      </p:sp>
      <p:sp>
        <p:nvSpPr>
          <p:cNvPr id="74" name="TextBox 6">
            <a:extLst>
              <a:ext uri="{FF2B5EF4-FFF2-40B4-BE49-F238E27FC236}">
                <a16:creationId xmlns:a16="http://schemas.microsoft.com/office/drawing/2014/main" id="{3385CA55-0D82-4608-9CE2-0E386AACF92C}"/>
              </a:ext>
            </a:extLst>
          </p:cNvPr>
          <p:cNvSpPr txBox="1"/>
          <p:nvPr/>
        </p:nvSpPr>
        <p:spPr>
          <a:xfrm>
            <a:off x="4578250" y="2832696"/>
            <a:ext cx="2784957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QVR Smart Client</a:t>
            </a:r>
          </a:p>
        </p:txBody>
      </p:sp>
      <p:sp>
        <p:nvSpPr>
          <p:cNvPr id="75" name="TextBox 6">
            <a:extLst>
              <a:ext uri="{FF2B5EF4-FFF2-40B4-BE49-F238E27FC236}">
                <a16:creationId xmlns:a16="http://schemas.microsoft.com/office/drawing/2014/main" id="{E6958C8B-E6AA-4B21-8A06-5DD462CC29FA}"/>
              </a:ext>
            </a:extLst>
          </p:cNvPr>
          <p:cNvSpPr txBox="1"/>
          <p:nvPr/>
        </p:nvSpPr>
        <p:spPr>
          <a:xfrm>
            <a:off x="8189539" y="2669674"/>
            <a:ext cx="2160013" cy="748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Skype</a:t>
            </a:r>
          </a:p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Facebook</a:t>
            </a:r>
          </a:p>
        </p:txBody>
      </p:sp>
      <p:sp>
        <p:nvSpPr>
          <p:cNvPr id="76" name="TextBox 6">
            <a:extLst>
              <a:ext uri="{FF2B5EF4-FFF2-40B4-BE49-F238E27FC236}">
                <a16:creationId xmlns:a16="http://schemas.microsoft.com/office/drawing/2014/main" id="{34995A18-CC7D-4FAD-9194-A7FC5666EDEA}"/>
              </a:ext>
            </a:extLst>
          </p:cNvPr>
          <p:cNvSpPr txBox="1"/>
          <p:nvPr/>
        </p:nvSpPr>
        <p:spPr>
          <a:xfrm>
            <a:off x="890636" y="4474131"/>
            <a:ext cx="2653233" cy="14052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HD Player</a:t>
            </a:r>
          </a:p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Clementine</a:t>
            </a:r>
          </a:p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Spotify</a:t>
            </a:r>
          </a:p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TuneIn Radio</a:t>
            </a:r>
          </a:p>
        </p:txBody>
      </p:sp>
      <p:sp>
        <p:nvSpPr>
          <p:cNvPr id="77" name="TextBox 6">
            <a:extLst>
              <a:ext uri="{FF2B5EF4-FFF2-40B4-BE49-F238E27FC236}">
                <a16:creationId xmlns:a16="http://schemas.microsoft.com/office/drawing/2014/main" id="{EA5E6188-F0C1-4E27-A360-AA21092C6676}"/>
              </a:ext>
            </a:extLst>
          </p:cNvPr>
          <p:cNvSpPr txBox="1"/>
          <p:nvPr/>
        </p:nvSpPr>
        <p:spPr>
          <a:xfrm>
            <a:off x="4578250" y="4529051"/>
            <a:ext cx="2881227" cy="10770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PhotoStation</a:t>
            </a:r>
            <a:r>
              <a:rPr lang="en-US" altLang="zh-TW" sz="2133" b="1">
                <a:cs typeface="+mn-ea"/>
                <a:sym typeface="+mn-lt"/>
              </a:rPr>
              <a:t> HD</a:t>
            </a:r>
          </a:p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VideoStation</a:t>
            </a:r>
            <a:r>
              <a:rPr lang="en-US" altLang="zh-TW" sz="2133" b="1">
                <a:cs typeface="+mn-ea"/>
                <a:sym typeface="+mn-lt"/>
              </a:rPr>
              <a:t> HD</a:t>
            </a:r>
          </a:p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MusicStation</a:t>
            </a:r>
            <a:r>
              <a:rPr lang="en-US" altLang="zh-TW" sz="2133" b="1">
                <a:cs typeface="+mn-ea"/>
                <a:sym typeface="+mn-lt"/>
              </a:rPr>
              <a:t> HD</a:t>
            </a:r>
          </a:p>
        </p:txBody>
      </p:sp>
      <p:sp>
        <p:nvSpPr>
          <p:cNvPr id="78" name="TextBox 6">
            <a:extLst>
              <a:ext uri="{FF2B5EF4-FFF2-40B4-BE49-F238E27FC236}">
                <a16:creationId xmlns:a16="http://schemas.microsoft.com/office/drawing/2014/main" id="{260F1BB3-D91E-42F7-A640-DCD5302B4CAB}"/>
              </a:ext>
            </a:extLst>
          </p:cNvPr>
          <p:cNvSpPr txBox="1"/>
          <p:nvPr/>
        </p:nvSpPr>
        <p:spPr>
          <a:xfrm>
            <a:off x="8189540" y="4529051"/>
            <a:ext cx="2396574" cy="10770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Chrome</a:t>
            </a:r>
          </a:p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Firefox</a:t>
            </a:r>
          </a:p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LibreOffice</a:t>
            </a:r>
          </a:p>
        </p:txBody>
      </p:sp>
    </p:spTree>
    <p:extLst>
      <p:ext uri="{BB962C8B-B14F-4D97-AF65-F5344CB8AC3E}">
        <p14:creationId xmlns:p14="http://schemas.microsoft.com/office/powerpoint/2010/main" val="522993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>
            <a:extLst>
              <a:ext uri="{FF2B5EF4-FFF2-40B4-BE49-F238E27FC236}">
                <a16:creationId xmlns:a16="http://schemas.microsoft.com/office/drawing/2014/main" id="{BACCBAB1-82ED-4BA7-BE24-108B307B3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686" y="1009308"/>
            <a:ext cx="6574393" cy="5358000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7F8431-7852-4932-9126-7CD873C2CDE0}"/>
              </a:ext>
            </a:extLst>
          </p:cNvPr>
          <p:cNvSpPr>
            <a:spLocks noGrp="1"/>
          </p:cNvSpPr>
          <p:nvPr/>
        </p:nvSpPr>
        <p:spPr>
          <a:xfrm>
            <a:off x="245660" y="1"/>
            <a:ext cx="11727976" cy="84616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3733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5FC5F-3450-3D4F-99E3-AE2DCDDE9298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 algn="ctr"/>
            <a:r>
              <a:rPr lang="zh-TW" altLang="en-US">
                <a:sym typeface="+mn-lt"/>
              </a:rPr>
              <a:t>Linux Station 讓 NAS 變身 Ubuntu </a:t>
            </a:r>
            <a:r>
              <a:rPr lang="en-US" altLang="zh-TW">
                <a:sym typeface="+mn-lt"/>
              </a:rPr>
              <a:t>PC</a:t>
            </a:r>
            <a:endParaRPr lang="en-US"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B588167-2E74-4315-B160-87E2EEEAE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560" y="4376058"/>
            <a:ext cx="4185344" cy="989624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186E06E0-E8DE-4B8C-A3D5-E362C4E23554}"/>
              </a:ext>
            </a:extLst>
          </p:cNvPr>
          <p:cNvSpPr txBox="1"/>
          <p:nvPr/>
        </p:nvSpPr>
        <p:spPr>
          <a:xfrm>
            <a:off x="5853978" y="2144220"/>
            <a:ext cx="57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cs typeface="+mn-ea"/>
                <a:sym typeface="+mn-lt"/>
              </a:rPr>
              <a:t>透過 </a:t>
            </a:r>
            <a:r>
              <a:rPr lang="en-US" altLang="zh-TW" sz="2400" b="1">
                <a:cs typeface="+mn-ea"/>
                <a:sym typeface="+mn-lt"/>
              </a:rPr>
              <a:t>HDMI </a:t>
            </a:r>
            <a:r>
              <a:rPr lang="zh-TW" altLang="en-US" sz="2400" b="1">
                <a:cs typeface="+mn-ea"/>
                <a:sym typeface="+mn-lt"/>
              </a:rPr>
              <a:t>連接 </a:t>
            </a:r>
            <a:r>
              <a:rPr lang="en-US" altLang="zh-TW" sz="2400" b="1">
                <a:cs typeface="+mn-ea"/>
                <a:sym typeface="+mn-lt"/>
              </a:rPr>
              <a:t>NAS </a:t>
            </a:r>
            <a:r>
              <a:rPr lang="zh-TW" altLang="en-US" sz="2400" b="1">
                <a:cs typeface="+mn-ea"/>
                <a:sym typeface="+mn-lt"/>
              </a:rPr>
              <a:t>與螢幕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7F10D10-62AB-41B2-B72B-9FCDF2A908C6}"/>
              </a:ext>
            </a:extLst>
          </p:cNvPr>
          <p:cNvSpPr txBox="1"/>
          <p:nvPr/>
        </p:nvSpPr>
        <p:spPr>
          <a:xfrm>
            <a:off x="7132707" y="5301846"/>
            <a:ext cx="4395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609585"/>
            <a:r>
              <a:rPr lang="zh-TW" altLang="en-US" sz="2400" b="1">
                <a:cs typeface="+mn-ea"/>
                <a:sym typeface="+mn-lt"/>
              </a:rPr>
              <a:t>再將滑鼠和鍵盤接到 </a:t>
            </a:r>
            <a:r>
              <a:rPr lang="en-US" altLang="zh-TW" sz="2400" b="1">
                <a:cs typeface="+mn-ea"/>
                <a:sym typeface="+mn-lt"/>
              </a:rPr>
              <a:t>NAS</a:t>
            </a:r>
            <a:r>
              <a:rPr lang="zh-TW" altLang="en-US" sz="2400" b="1">
                <a:cs typeface="+mn-ea"/>
                <a:sym typeface="+mn-lt"/>
              </a:rPr>
              <a:t>，</a:t>
            </a:r>
            <a:r>
              <a:rPr lang="en-US" altLang="zh-TW" sz="2400" b="1">
                <a:cs typeface="+mn-ea"/>
                <a:sym typeface="+mn-lt"/>
              </a:rPr>
              <a:t>NAS </a:t>
            </a:r>
            <a:r>
              <a:rPr lang="zh-TW" altLang="en-US" sz="2400" b="1">
                <a:cs typeface="+mn-ea"/>
                <a:sym typeface="+mn-lt"/>
              </a:rPr>
              <a:t>即成為 </a:t>
            </a:r>
            <a:r>
              <a:rPr lang="en-US" altLang="zh-TW" sz="2400" b="1">
                <a:cs typeface="+mn-ea"/>
                <a:sym typeface="+mn-lt"/>
              </a:rPr>
              <a:t>Ubuntu</a:t>
            </a:r>
            <a:r>
              <a:rPr lang="zh-TW" altLang="en-US" sz="2400" b="1">
                <a:cs typeface="+mn-ea"/>
                <a:sym typeface="+mn-lt"/>
              </a:rPr>
              <a:t> 個人電腦</a:t>
            </a:r>
            <a:r>
              <a:rPr lang="en-US" altLang="zh-TW" sz="2400" b="1">
                <a:cs typeface="+mn-ea"/>
                <a:sym typeface="+mn-lt"/>
              </a:rPr>
              <a:t>!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306" y="4216259"/>
            <a:ext cx="4486040" cy="989624"/>
          </a:xfrm>
          <a:prstGeom prst="rect">
            <a:avLst/>
          </a:prstGeom>
        </p:spPr>
      </p:pic>
      <p:sp>
        <p:nvSpPr>
          <p:cNvPr id="15" name="矩形: 圓角 8">
            <a:extLst>
              <a:ext uri="{FF2B5EF4-FFF2-40B4-BE49-F238E27FC236}">
                <a16:creationId xmlns:a16="http://schemas.microsoft.com/office/drawing/2014/main" id="{35380D3C-2D06-45FB-899E-00680FD05A54}"/>
              </a:ext>
            </a:extLst>
          </p:cNvPr>
          <p:cNvSpPr/>
          <p:nvPr/>
        </p:nvSpPr>
        <p:spPr>
          <a:xfrm>
            <a:off x="8688400" y="3806292"/>
            <a:ext cx="2993914" cy="1210100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2DAC0E7-7848-46DA-AC21-CF2304575B46}"/>
              </a:ext>
            </a:extLst>
          </p:cNvPr>
          <p:cNvGrpSpPr/>
          <p:nvPr/>
        </p:nvGrpSpPr>
        <p:grpSpPr>
          <a:xfrm>
            <a:off x="8826273" y="3519056"/>
            <a:ext cx="2669540" cy="736288"/>
            <a:chOff x="375812" y="2033951"/>
            <a:chExt cx="3470898" cy="957310"/>
          </a:xfrm>
        </p:grpSpPr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id="{B668E764-6B13-40B3-9C81-34BC0B8628F7}"/>
                </a:ext>
              </a:extLst>
            </p:cNvPr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/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22" name="矩形: 圓角 55">
              <a:extLst>
                <a:ext uri="{FF2B5EF4-FFF2-40B4-BE49-F238E27FC236}">
                  <a16:creationId xmlns:a16="http://schemas.microsoft.com/office/drawing/2014/main" id="{CDC6E6E9-B43A-400C-B879-7BA0077B3EAD}"/>
                </a:ext>
              </a:extLst>
            </p:cNvPr>
            <p:cNvSpPr/>
            <p:nvPr/>
          </p:nvSpPr>
          <p:spPr>
            <a:xfrm>
              <a:off x="375812" y="2033951"/>
              <a:ext cx="3470898" cy="71103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5">
                    <a:lumMod val="50000"/>
                  </a:schemeClr>
                </a:gs>
                <a:gs pos="0">
                  <a:srgbClr val="1D424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ea"/>
                  <a:sym typeface="+mn-lt"/>
                </a:rPr>
                <a:t>提供多版本 </a:t>
              </a:r>
              <a:r>
                <a:rPr kumimoji="0" lang="en-US" altLang="zh-TW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ea"/>
                  <a:sym typeface="+mn-lt"/>
                </a:rPr>
                <a:t>Ubuntu </a:t>
              </a:r>
            </a:p>
          </p:txBody>
        </p:sp>
      </p:grpSp>
      <p:sp>
        <p:nvSpPr>
          <p:cNvPr id="34" name="TextBox 6">
            <a:extLst>
              <a:ext uri="{FF2B5EF4-FFF2-40B4-BE49-F238E27FC236}">
                <a16:creationId xmlns:a16="http://schemas.microsoft.com/office/drawing/2014/main" id="{09AF650D-A1CB-4080-9A94-96732AFC98FE}"/>
              </a:ext>
            </a:extLst>
          </p:cNvPr>
          <p:cNvSpPr txBox="1"/>
          <p:nvPr/>
        </p:nvSpPr>
        <p:spPr>
          <a:xfrm>
            <a:off x="9105393" y="4248830"/>
            <a:ext cx="214021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b="1">
                <a:cs typeface="+mn-ea"/>
                <a:sym typeface="+mn-lt"/>
              </a:rPr>
              <a:t> Ubuntu 18.04</a:t>
            </a:r>
          </a:p>
          <a:p>
            <a:pPr marL="239178" indent="-239178" fontAlgn="base">
              <a:buClr>
                <a:srgbClr val="06768C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b="1">
                <a:cs typeface="+mn-ea"/>
                <a:sym typeface="+mn-lt"/>
              </a:rPr>
              <a:t> Ubuntu 20.04</a:t>
            </a:r>
          </a:p>
        </p:txBody>
      </p:sp>
      <p:sp>
        <p:nvSpPr>
          <p:cNvPr id="18" name="Shape 450">
            <a:extLst>
              <a:ext uri="{FF2B5EF4-FFF2-40B4-BE49-F238E27FC236}">
                <a16:creationId xmlns:a16="http://schemas.microsoft.com/office/drawing/2014/main" id="{0E34DB6C-F4C5-4542-94C4-D08E38621466}"/>
              </a:ext>
            </a:extLst>
          </p:cNvPr>
          <p:cNvSpPr/>
          <p:nvPr/>
        </p:nvSpPr>
        <p:spPr>
          <a:xfrm>
            <a:off x="5289079" y="2109876"/>
            <a:ext cx="532884" cy="534150"/>
          </a:xfrm>
          <a:prstGeom prst="ellipse">
            <a:avLst/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rgbClr val="1D424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 fontAlgn="base"/>
            <a:r>
              <a:rPr lang="en-US" altLang="zh-TW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微軟正黑體" panose="020B0604030504040204" pitchFamily="34" charset="-120"/>
                <a:cs typeface="+mn-ea"/>
                <a:sym typeface="Arial"/>
              </a:rPr>
              <a:t>1</a:t>
            </a:r>
            <a:endParaRPr sz="3200" b="1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  <a:ea typeface="微軟正黑體" panose="020B0604030504040204" pitchFamily="34" charset="-120"/>
              <a:cs typeface="+mn-ea"/>
              <a:sym typeface="Arial"/>
            </a:endParaRPr>
          </a:p>
        </p:txBody>
      </p:sp>
      <p:sp>
        <p:nvSpPr>
          <p:cNvPr id="20" name="Shape 450">
            <a:extLst>
              <a:ext uri="{FF2B5EF4-FFF2-40B4-BE49-F238E27FC236}">
                <a16:creationId xmlns:a16="http://schemas.microsoft.com/office/drawing/2014/main" id="{38FA8DBF-A735-48CA-8814-D1CA437FDFC7}"/>
              </a:ext>
            </a:extLst>
          </p:cNvPr>
          <p:cNvSpPr/>
          <p:nvPr/>
        </p:nvSpPr>
        <p:spPr>
          <a:xfrm>
            <a:off x="6464759" y="5446506"/>
            <a:ext cx="532884" cy="534150"/>
          </a:xfrm>
          <a:prstGeom prst="ellipse">
            <a:avLst/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rgbClr val="1D424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 fontAlgn="base"/>
            <a:r>
              <a:rPr lang="en-US" altLang="zh-TW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微軟正黑體" panose="020B0604030504040204" pitchFamily="34" charset="-120"/>
                <a:cs typeface="+mn-ea"/>
                <a:sym typeface="Arial"/>
              </a:rPr>
              <a:t>2</a:t>
            </a:r>
            <a:endParaRPr sz="3200" b="1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  <a:ea typeface="微軟正黑體" panose="020B0604030504040204" pitchFamily="34" charset="-120"/>
              <a:cs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309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EC0DC4D6-8758-4D50-8163-B7C3AFAD0A3B}"/>
              </a:ext>
            </a:extLst>
          </p:cNvPr>
          <p:cNvGrpSpPr/>
          <p:nvPr/>
        </p:nvGrpSpPr>
        <p:grpSpPr>
          <a:xfrm>
            <a:off x="3417345" y="4594684"/>
            <a:ext cx="1963692" cy="1963692"/>
            <a:chOff x="2791608" y="3541024"/>
            <a:chExt cx="1472769" cy="1472769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C6A27254-5466-4113-9232-0680600AA0B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B9D9A7C7-7E85-46F6-AD06-DEACA8628E5F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7A2055E9-D85A-4562-BC4A-3DAC06D697D4}"/>
              </a:ext>
            </a:extLst>
          </p:cNvPr>
          <p:cNvGrpSpPr/>
          <p:nvPr/>
        </p:nvGrpSpPr>
        <p:grpSpPr>
          <a:xfrm>
            <a:off x="5588510" y="4601635"/>
            <a:ext cx="1963692" cy="1963692"/>
            <a:chOff x="2791608" y="3541024"/>
            <a:chExt cx="1472769" cy="1472769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8C194A3F-8E04-4F22-8967-1D22148D34B6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E67E7D70-C1EA-49E8-BCEA-76AF6E06E354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10C1F8BA-151D-44EF-8DB5-DCF374FE9338}"/>
              </a:ext>
            </a:extLst>
          </p:cNvPr>
          <p:cNvGrpSpPr/>
          <p:nvPr/>
        </p:nvGrpSpPr>
        <p:grpSpPr>
          <a:xfrm>
            <a:off x="7791837" y="4596584"/>
            <a:ext cx="1963692" cy="1963692"/>
            <a:chOff x="2791608" y="3541024"/>
            <a:chExt cx="1472769" cy="1472769"/>
          </a:xfrm>
        </p:grpSpPr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95BC9577-D04D-4E3D-B08C-502EDCA8982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AFD3113D-C4CF-4048-B77A-75CD337D7D1A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sp>
        <p:nvSpPr>
          <p:cNvPr id="9" name="橢圓 8">
            <a:extLst>
              <a:ext uri="{FF2B5EF4-FFF2-40B4-BE49-F238E27FC236}">
                <a16:creationId xmlns:a16="http://schemas.microsoft.com/office/drawing/2014/main" id="{7B756E22-A3B9-42F2-B76D-F75FAE715D9B}"/>
              </a:ext>
            </a:extLst>
          </p:cNvPr>
          <p:cNvSpPr/>
          <p:nvPr/>
        </p:nvSpPr>
        <p:spPr>
          <a:xfrm>
            <a:off x="1327743" y="4668510"/>
            <a:ext cx="1768288" cy="1768288"/>
          </a:xfrm>
          <a:prstGeom prst="ellipse">
            <a:avLst/>
          </a:prstGeom>
          <a:gradFill>
            <a:gsLst>
              <a:gs pos="0">
                <a:srgbClr val="2869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854FC07D-E02E-4D0E-808A-0610B9E6BBC5}"/>
              </a:ext>
            </a:extLst>
          </p:cNvPr>
          <p:cNvSpPr/>
          <p:nvPr/>
        </p:nvSpPr>
        <p:spPr>
          <a:xfrm>
            <a:off x="1233902" y="4583473"/>
            <a:ext cx="1963692" cy="1963692"/>
          </a:xfrm>
          <a:prstGeom prst="ellipse">
            <a:avLst/>
          </a:prstGeom>
          <a:noFill/>
          <a:ln>
            <a:gradFill>
              <a:gsLst>
                <a:gs pos="0">
                  <a:srgbClr val="2871F9"/>
                </a:gs>
                <a:gs pos="100000">
                  <a:srgbClr val="20ACF4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0853292-EE59-486B-B6C7-AEEAE7633B7F}"/>
              </a:ext>
            </a:extLst>
          </p:cNvPr>
          <p:cNvGrpSpPr/>
          <p:nvPr/>
        </p:nvGrpSpPr>
        <p:grpSpPr>
          <a:xfrm>
            <a:off x="1136549" y="1839495"/>
            <a:ext cx="4451961" cy="2604421"/>
            <a:chOff x="547776" y="958155"/>
            <a:chExt cx="4393191" cy="2570040"/>
          </a:xfrm>
        </p:grpSpPr>
        <p:pic>
          <p:nvPicPr>
            <p:cNvPr id="51" name="圖片 50" descr="一張含有 螢幕擷取畫面, 相片, 監視器, 螢幕 的圖片&#10;&#10;自動產生的描述">
              <a:extLst>
                <a:ext uri="{FF2B5EF4-FFF2-40B4-BE49-F238E27FC236}">
                  <a16:creationId xmlns:a16="http://schemas.microsoft.com/office/drawing/2014/main" id="{3B427A37-1DC6-4347-9BFA-7569A44B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76" y="958155"/>
              <a:ext cx="4393191" cy="2570040"/>
            </a:xfrm>
            <a:prstGeom prst="rect">
              <a:avLst/>
            </a:prstGeom>
          </p:spPr>
        </p:pic>
        <p:pic>
          <p:nvPicPr>
            <p:cNvPr id="4" name="圖片 3" descr="一張含有 螢幕擷取畫面 的圖片&#10;&#10;&#10;&#10;自動產生的描述">
              <a:extLst>
                <a:ext uri="{FF2B5EF4-FFF2-40B4-BE49-F238E27FC236}">
                  <a16:creationId xmlns:a16="http://schemas.microsoft.com/office/drawing/2014/main" id="{BB818390-E42A-4944-82CE-A5C3C609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922" y="1106276"/>
              <a:ext cx="3392556" cy="212576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err="1"/>
              <a:t>Qsirch</a:t>
            </a:r>
            <a:r>
              <a:rPr lang="en-US" altLang="zh-TW"/>
              <a:t> </a:t>
            </a:r>
            <a:r>
              <a:rPr lang="zh-CN" altLang="en-US"/>
              <a:t>幫助企業即時找到所需資料，不再迷惘</a:t>
            </a:r>
            <a:endParaRPr lang="en-US"/>
          </a:p>
        </p:txBody>
      </p:sp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5474375" y="4657652"/>
            <a:ext cx="464804" cy="465908"/>
          </a:xfrm>
          <a:prstGeom prst="ellipse">
            <a:avLst/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rgbClr val="1D424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 fontAlgn="base"/>
            <a:r>
              <a:rPr lang="en-US" altLang="zh-TW" sz="28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微軟正黑體" panose="020B0604030504040204" pitchFamily="34" charset="-120"/>
                <a:cs typeface="+mn-ea"/>
                <a:sym typeface="Arial"/>
              </a:rPr>
              <a:t>3</a:t>
            </a:r>
            <a:endParaRPr sz="2800" b="1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  <a:ea typeface="微軟正黑體" panose="020B0604030504040204" pitchFamily="34" charset="-120"/>
              <a:cs typeface="+mn-ea"/>
              <a:sym typeface="Arial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6121943" y="4679833"/>
            <a:ext cx="937301" cy="4580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133"/>
              </a:lnSpc>
            </a:pPr>
            <a:r>
              <a:rPr lang="en" b="1">
                <a:solidFill>
                  <a:schemeClr val="bg1"/>
                </a:solidFill>
                <a:latin typeface="+mj-lt"/>
                <a:ea typeface="Microsoft JhengHei" charset="0"/>
                <a:cs typeface="Microsoft JhengHei" charset="0"/>
                <a:sym typeface="Arial"/>
              </a:rPr>
              <a:t>Mac Finder</a:t>
            </a:r>
            <a:endParaRPr b="1">
              <a:solidFill>
                <a:schemeClr val="bg1"/>
              </a:solidFill>
              <a:latin typeface="+mj-lt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6109582" y="5309572"/>
            <a:ext cx="1147273" cy="843140"/>
            <a:chOff x="8300580" y="4510178"/>
            <a:chExt cx="1777171" cy="1302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0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038" y="5742778"/>
            <a:ext cx="626973" cy="636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1136549" y="4657653"/>
            <a:ext cx="464804" cy="465908"/>
          </a:xfrm>
          <a:prstGeom prst="ellipse">
            <a:avLst/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rgbClr val="1D424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 fontAlgn="base"/>
            <a:r>
              <a:rPr lang="en-US" altLang="zh-TW" sz="28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微軟正黑體" panose="020B0604030504040204" pitchFamily="34" charset="-120"/>
                <a:cs typeface="+mn-ea"/>
                <a:sym typeface="Arial"/>
              </a:rPr>
              <a:t>1</a:t>
            </a:r>
            <a:endParaRPr sz="2800" b="1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  <a:ea typeface="微軟正黑體" panose="020B0604030504040204" pitchFamily="34" charset="-120"/>
              <a:cs typeface="+mn-ea"/>
              <a:sym typeface="Arial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560709" y="5260996"/>
            <a:ext cx="1329577" cy="898041"/>
            <a:chOff x="492692" y="2324099"/>
            <a:chExt cx="1383594" cy="8582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600" kern="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1900863" y="4798820"/>
            <a:ext cx="761248" cy="295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b="1" kern="0">
                <a:solidFill>
                  <a:schemeClr val="bg1"/>
                </a:solidFill>
                <a:latin typeface="+mj-lt"/>
                <a:ea typeface="Microsoft JhengHei" charset="0"/>
                <a:cs typeface="Microsoft JhengHei" charset="0"/>
                <a:sym typeface="Arial"/>
              </a:rPr>
              <a:t>Web</a:t>
            </a:r>
            <a:endParaRPr b="1" kern="0">
              <a:solidFill>
                <a:schemeClr val="bg1"/>
              </a:solidFill>
              <a:latin typeface="+mj-lt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7576326" y="4657652"/>
            <a:ext cx="464804" cy="465908"/>
          </a:xfrm>
          <a:prstGeom prst="ellipse">
            <a:avLst/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rgbClr val="1D424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 fontAlgn="base"/>
            <a:r>
              <a:rPr lang="en-US" altLang="zh-TW" sz="28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微軟正黑體" panose="020B0604030504040204" pitchFamily="34" charset="-120"/>
                <a:cs typeface="+mn-ea"/>
                <a:sym typeface="Arial"/>
              </a:rPr>
              <a:t>4</a:t>
            </a:r>
            <a:endParaRPr sz="2800" b="1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  <a:ea typeface="微軟正黑體" panose="020B0604030504040204" pitchFamily="34" charset="-120"/>
              <a:cs typeface="+mn-ea"/>
              <a:sym typeface="Arial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8005500" y="5298399"/>
            <a:ext cx="1511925" cy="844516"/>
            <a:chOff x="2825839" y="2459833"/>
            <a:chExt cx="1692636" cy="88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600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8123323" y="4857611"/>
            <a:ext cx="1393549" cy="4109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瀏覽器套件
</a:t>
            </a:r>
            <a:endParaRPr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3354026" y="4657653"/>
            <a:ext cx="464804" cy="465908"/>
          </a:xfrm>
          <a:prstGeom prst="ellipse">
            <a:avLst/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rgbClr val="1D424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 fontAlgn="base"/>
            <a:r>
              <a:rPr lang="en-US" altLang="zh-TW" sz="28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  <a:ea typeface="微軟正黑體" panose="020B0604030504040204" pitchFamily="34" charset="-120"/>
                <a:cs typeface="+mn-ea"/>
                <a:sym typeface="Arial"/>
              </a:rPr>
              <a:t>2</a:t>
            </a:r>
            <a:endParaRPr sz="2800" b="1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  <a:ea typeface="微軟正黑體" panose="020B0604030504040204" pitchFamily="34" charset="-120"/>
              <a:cs typeface="+mn-ea"/>
              <a:sym typeface="Arial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3721287" y="5180011"/>
            <a:ext cx="1355016" cy="1030688"/>
            <a:chOff x="2193920" y="4048547"/>
            <a:chExt cx="1410427" cy="101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3845774" y="4812544"/>
            <a:ext cx="1179737" cy="258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行動裝置
</a:t>
            </a:r>
            <a:endParaRPr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5964647" y="2001345"/>
            <a:ext cx="5733509" cy="20865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4000"/>
              </a:lnSpc>
              <a:buClr>
                <a:srgbClr val="06768C"/>
              </a:buClr>
              <a:buFont typeface="Arial" panose="020B0604020202020204" pitchFamily="34" charset="0"/>
              <a:buChar char="•"/>
            </a:pPr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指定路徑、排除關鍵字等進階搜尋
強大篩選器</a:t>
            </a:r>
            <a:r>
              <a:rPr lang="en-US" altLang="zh-TW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缺關鍵詞也能搜
搜尋、預覽、與分享一氣呵成
四大搜尋入口在哪都能搜</a:t>
            </a:r>
            <a:endParaRPr lang="en-US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8269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相片, 鵰, 街道, 標誌 的圖片&#10;&#10;自動產生的描述">
            <a:extLst>
              <a:ext uri="{FF2B5EF4-FFF2-40B4-BE49-F238E27FC236}">
                <a16:creationId xmlns:a16="http://schemas.microsoft.com/office/drawing/2014/main" id="{CE29B821-3D58-464E-83E6-10CC3644E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21" y="3476117"/>
            <a:ext cx="2287345" cy="228988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600" err="1"/>
              <a:t>QuMagie</a:t>
            </a:r>
            <a:r>
              <a:rPr lang="en-US" altLang="zh-TW" sz="3600"/>
              <a:t> AI </a:t>
            </a:r>
            <a:r>
              <a:rPr lang="zh-TW" altLang="en-US" sz="3600"/>
              <a:t>自動照片內人物與物件分類，</a:t>
            </a:r>
            <a:br>
              <a:rPr lang="en-US" altLang="zh-TW" sz="3600"/>
            </a:br>
            <a:r>
              <a:rPr lang="zh-TW" altLang="en-US" sz="3600"/>
              <a:t>大幅縮減員工額外費時介入整理歸類</a:t>
            </a:r>
            <a:endParaRPr lang="en-US" sz="3600"/>
          </a:p>
        </p:txBody>
      </p:sp>
      <p:sp>
        <p:nvSpPr>
          <p:cNvPr id="19" name="矩形: 圓角 8">
            <a:extLst>
              <a:ext uri="{FF2B5EF4-FFF2-40B4-BE49-F238E27FC236}">
                <a16:creationId xmlns:a16="http://schemas.microsoft.com/office/drawing/2014/main" id="{4EA6A9F2-187E-6342-8CAD-100EEE6DE8D2}"/>
              </a:ext>
            </a:extLst>
          </p:cNvPr>
          <p:cNvSpPr/>
          <p:nvPr/>
        </p:nvSpPr>
        <p:spPr>
          <a:xfrm rot="5400000">
            <a:off x="1992011" y="-104850"/>
            <a:ext cx="1220075" cy="5376971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rgbClr val="1D424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 fontAlgn="base"/>
            <a:endParaRPr lang="zh-TW" altLang="en-US" b="1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AE18A20-9360-BC46-BC4C-AEA859D84A33}"/>
              </a:ext>
            </a:extLst>
          </p:cNvPr>
          <p:cNvSpPr/>
          <p:nvPr/>
        </p:nvSpPr>
        <p:spPr>
          <a:xfrm>
            <a:off x="601442" y="2000915"/>
            <a:ext cx="4253269" cy="14918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運用人工智慧辨識照片內容，自動依照內容分類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目前已有將近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400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類不同主題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依照人物、標籤、日期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快速搜尋
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747DF22-6CAF-F048-B8CB-B405876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335" y="2825421"/>
            <a:ext cx="1512029" cy="1512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螢幕擷取畫面, 相片, 監視器, 螢幕 的圖片&#10;&#10;自動產生的描述">
            <a:extLst>
              <a:ext uri="{FF2B5EF4-FFF2-40B4-BE49-F238E27FC236}">
                <a16:creationId xmlns:a16="http://schemas.microsoft.com/office/drawing/2014/main" id="{0AFCAD37-6167-4A4B-A73E-C008B83B3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345" y="4032579"/>
            <a:ext cx="3688923" cy="2180515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B0D50A2A-2DDB-4229-970D-76EB1F0605FD}"/>
              </a:ext>
            </a:extLst>
          </p:cNvPr>
          <p:cNvGrpSpPr/>
          <p:nvPr/>
        </p:nvGrpSpPr>
        <p:grpSpPr>
          <a:xfrm>
            <a:off x="4975093" y="2000915"/>
            <a:ext cx="1262349" cy="1262349"/>
            <a:chOff x="228678" y="3612186"/>
            <a:chExt cx="655970" cy="655970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B205F529-41BC-4C7C-9A17-A7CD2F22C28C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0C737B18-2C5C-4FD3-879C-B771A2FF52E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2869F9"/>
                  </a:gs>
                  <a:gs pos="100000">
                    <a:srgbClr val="1FACF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40" name="圖形 39">
            <a:extLst>
              <a:ext uri="{FF2B5EF4-FFF2-40B4-BE49-F238E27FC236}">
                <a16:creationId xmlns:a16="http://schemas.microsoft.com/office/drawing/2014/main" id="{3A5D4869-BF0C-4E40-B61E-8998F87C5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5997" y="2368142"/>
            <a:ext cx="640169" cy="510515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83A8919-08F9-46FF-B243-18BBFE3104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096000" y="5196281"/>
            <a:ext cx="5835925" cy="696654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286C7DA-DB54-4D72-91E9-C914F529C9A2}"/>
              </a:ext>
            </a:extLst>
          </p:cNvPr>
          <p:cNvSpPr/>
          <p:nvPr/>
        </p:nvSpPr>
        <p:spPr>
          <a:xfrm>
            <a:off x="2825372" y="3794370"/>
            <a:ext cx="1892432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6">
            <a:extLst>
              <a:ext uri="{FF2B5EF4-FFF2-40B4-BE49-F238E27FC236}">
                <a16:creationId xmlns:a16="http://schemas.microsoft.com/office/drawing/2014/main" id="{6628FD1D-E666-4815-A803-A41221B4A4EB}"/>
              </a:ext>
            </a:extLst>
          </p:cNvPr>
          <p:cNvSpPr/>
          <p:nvPr/>
        </p:nvSpPr>
        <p:spPr>
          <a:xfrm>
            <a:off x="2918081" y="3775082"/>
            <a:ext cx="2060756" cy="79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33"/>
              </a:lnSpc>
            </a:pPr>
            <a:r>
              <a:rPr lang="zh-TW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資料夾瀏覽模式
</a:t>
            </a:r>
            <a:endParaRPr lang="en-US" altLang="zh-CN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8A4F65E-0D75-4D9C-9A8E-D2D7897EE1FB}"/>
              </a:ext>
            </a:extLst>
          </p:cNvPr>
          <p:cNvSpPr/>
          <p:nvPr/>
        </p:nvSpPr>
        <p:spPr>
          <a:xfrm>
            <a:off x="601442" y="3460639"/>
            <a:ext cx="1730585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6">
            <a:extLst>
              <a:ext uri="{FF2B5EF4-FFF2-40B4-BE49-F238E27FC236}">
                <a16:creationId xmlns:a16="http://schemas.microsoft.com/office/drawing/2014/main" id="{9F432D76-C9FF-1240-A567-CE912C13DCCC}"/>
              </a:ext>
            </a:extLst>
          </p:cNvPr>
          <p:cNvSpPr/>
          <p:nvPr/>
        </p:nvSpPr>
        <p:spPr>
          <a:xfrm>
            <a:off x="695089" y="3404727"/>
            <a:ext cx="2060756" cy="7941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933"/>
              </a:lnSpc>
            </a:pPr>
            <a:r>
              <a:rPr lang="zh-TW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相簿瀏覽模式
</a:t>
            </a:r>
            <a:endParaRPr lang="en-US" altLang="zh-CN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D80D684C-14B2-FC48-A81C-0023AAFE13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8674" y="4136360"/>
            <a:ext cx="5777351" cy="1571420"/>
          </a:xfrm>
          <a:prstGeom prst="rect">
            <a:avLst/>
          </a:prstGeom>
        </p:spPr>
      </p:pic>
      <p:sp>
        <p:nvSpPr>
          <p:cNvPr id="25" name="Google Shape;158;p22">
            <a:extLst>
              <a:ext uri="{FF2B5EF4-FFF2-40B4-BE49-F238E27FC236}">
                <a16:creationId xmlns:a16="http://schemas.microsoft.com/office/drawing/2014/main" id="{1F215F00-9253-9A4A-A5B5-86BE6D2DEAB9}"/>
              </a:ext>
            </a:extLst>
          </p:cNvPr>
          <p:cNvSpPr txBox="1"/>
          <p:nvPr/>
        </p:nvSpPr>
        <p:spPr>
          <a:xfrm>
            <a:off x="8052863" y="5598768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TS-1264U-RP</a:t>
            </a:r>
          </a:p>
        </p:txBody>
      </p:sp>
    </p:spTree>
    <p:extLst>
      <p:ext uri="{BB962C8B-B14F-4D97-AF65-F5344CB8AC3E}">
        <p14:creationId xmlns:p14="http://schemas.microsoft.com/office/powerpoint/2010/main" val="110577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61;p14">
            <a:extLst>
              <a:ext uri="{FF2B5EF4-FFF2-40B4-BE49-F238E27FC236}">
                <a16:creationId xmlns:a16="http://schemas.microsoft.com/office/drawing/2014/main" id="{24D22C4B-6CA3-4834-8DD1-989345CBE5E4}"/>
              </a:ext>
            </a:extLst>
          </p:cNvPr>
          <p:cNvSpPr txBox="1">
            <a:spLocks/>
          </p:cNvSpPr>
          <p:nvPr/>
        </p:nvSpPr>
        <p:spPr>
          <a:xfrm>
            <a:off x="6639723" y="1875211"/>
            <a:ext cx="4641648" cy="4182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06768C"/>
              </a:buClr>
              <a:buSzPct val="65000"/>
              <a:buFont typeface="Wingdings" panose="05000000000000000000" pitchFamily="2" charset="2"/>
              <a:buChar char="l"/>
              <a:defRPr/>
            </a:pPr>
            <a:r>
              <a:rPr lang="zh-TW" altLang="en-US">
                <a:solidFill>
                  <a:schemeClr val="tx1"/>
                </a:solidFill>
                <a:sym typeface="+mn-lt"/>
              </a:rPr>
              <a:t>支援</a:t>
            </a:r>
            <a:r>
              <a:rPr lang="en-US" altLang="zh-TW">
                <a:solidFill>
                  <a:schemeClr val="tx1"/>
                </a:solidFill>
                <a:sym typeface="+mn-lt"/>
              </a:rPr>
              <a:t>TLS 1.3</a:t>
            </a:r>
          </a:p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06768C"/>
              </a:buClr>
              <a:buSzPct val="65000"/>
              <a:buFont typeface="Wingdings" panose="05000000000000000000" pitchFamily="2" charset="2"/>
              <a:buChar char="l"/>
              <a:defRPr/>
            </a:pPr>
            <a:r>
              <a:rPr lang="zh-TW" altLang="en-US">
                <a:solidFill>
                  <a:schemeClr val="tx1"/>
                </a:solidFill>
                <a:sym typeface="+mn-lt"/>
              </a:rPr>
              <a:t>預設將 </a:t>
            </a:r>
            <a:r>
              <a:rPr lang="en-US" altLang="zh-TW">
                <a:solidFill>
                  <a:schemeClr val="tx1"/>
                </a:solidFill>
                <a:sym typeface="+mn-lt"/>
              </a:rPr>
              <a:t>admin </a:t>
            </a:r>
            <a:r>
              <a:rPr lang="zh-TW" altLang="en-US">
                <a:solidFill>
                  <a:schemeClr val="tx1"/>
                </a:solidFill>
                <a:sym typeface="+mn-lt"/>
              </a:rPr>
              <a:t>帳號關閉</a:t>
            </a:r>
          </a:p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06768C"/>
              </a:buClr>
              <a:buSzPct val="65000"/>
              <a:buFont typeface="Wingdings" panose="05000000000000000000" pitchFamily="2" charset="2"/>
              <a:buChar char="l"/>
              <a:defRPr/>
            </a:pPr>
            <a:r>
              <a:rPr lang="zh-TW" altLang="en-US">
                <a:solidFill>
                  <a:schemeClr val="tx1"/>
                </a:solidFill>
                <a:sym typeface="+mn-lt"/>
              </a:rPr>
              <a:t>支援進階加密套件</a:t>
            </a:r>
          </a:p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06768C"/>
              </a:buClr>
              <a:buSzPct val="65000"/>
              <a:buFont typeface="Wingdings" panose="05000000000000000000" pitchFamily="2" charset="2"/>
              <a:buChar char="l"/>
              <a:defRPr/>
            </a:pPr>
            <a:r>
              <a:rPr lang="zh-TW" altLang="en-US">
                <a:solidFill>
                  <a:schemeClr val="tx1"/>
                </a:solidFill>
                <a:sym typeface="+mn-lt"/>
              </a:rPr>
              <a:t>調整安全設定</a:t>
            </a:r>
            <a:r>
              <a:rPr lang="en-US" altLang="zh-TW">
                <a:solidFill>
                  <a:schemeClr val="tx1"/>
                </a:solidFill>
                <a:sym typeface="+mn-lt"/>
              </a:rPr>
              <a:t>, </a:t>
            </a:r>
            <a:r>
              <a:rPr lang="zh-TW" altLang="en-US">
                <a:solidFill>
                  <a:schemeClr val="tx1"/>
                </a:solidFill>
                <a:sym typeface="+mn-lt"/>
              </a:rPr>
              <a:t>更符合安全防護標準</a:t>
            </a:r>
          </a:p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06768C"/>
              </a:buClr>
              <a:buSzPct val="65000"/>
              <a:buFont typeface="Wingdings" panose="05000000000000000000" pitchFamily="2" charset="2"/>
              <a:buChar char="l"/>
              <a:defRPr/>
            </a:pPr>
            <a:r>
              <a:rPr lang="en-US" altLang="zh-TW">
                <a:solidFill>
                  <a:schemeClr val="tx1"/>
                </a:solidFill>
                <a:sym typeface="+mn-lt"/>
              </a:rPr>
              <a:t>SSH Key </a:t>
            </a:r>
            <a:r>
              <a:rPr lang="zh-TW" altLang="en-US">
                <a:solidFill>
                  <a:schemeClr val="tx1"/>
                </a:solidFill>
                <a:sym typeface="+mn-lt"/>
              </a:rPr>
              <a:t>登入</a:t>
            </a:r>
          </a:p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06768C"/>
              </a:buClr>
              <a:buSzPct val="65000"/>
              <a:buFont typeface="Wingdings" panose="05000000000000000000" pitchFamily="2" charset="2"/>
              <a:buChar char="l"/>
              <a:defRPr/>
            </a:pPr>
            <a:r>
              <a:rPr lang="zh-TW" altLang="en-US">
                <a:solidFill>
                  <a:schemeClr val="tx1"/>
                </a:solidFill>
                <a:sym typeface="+mn-lt"/>
              </a:rPr>
              <a:t>韌體自動更新 </a:t>
            </a:r>
            <a:r>
              <a:rPr lang="en-US" altLang="zh-TW">
                <a:solidFill>
                  <a:schemeClr val="tx1"/>
                </a:solidFill>
                <a:sym typeface="+mn-lt"/>
              </a:rPr>
              <a:t>(</a:t>
            </a:r>
            <a:r>
              <a:rPr lang="zh-TW" altLang="en-US">
                <a:solidFill>
                  <a:schemeClr val="tx1"/>
                </a:solidFill>
                <a:sym typeface="+mn-lt"/>
              </a:rPr>
              <a:t>建議更新</a:t>
            </a:r>
            <a:r>
              <a:rPr lang="en-US" altLang="zh-TW">
                <a:solidFill>
                  <a:schemeClr val="tx1"/>
                </a:solidFill>
                <a:sym typeface="+mn-lt"/>
              </a:rPr>
              <a:t>, </a:t>
            </a:r>
            <a:r>
              <a:rPr lang="zh-TW" altLang="en-US">
                <a:solidFill>
                  <a:schemeClr val="tx1"/>
                </a:solidFill>
                <a:sym typeface="+mn-lt"/>
              </a:rPr>
              <a:t>自動更新</a:t>
            </a:r>
            <a:r>
              <a:rPr lang="en-US" altLang="zh-TW">
                <a:solidFill>
                  <a:schemeClr val="tx1"/>
                </a:solidFill>
                <a:sym typeface="+mn-lt"/>
              </a:rPr>
              <a:t>)</a:t>
            </a:r>
          </a:p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06768C"/>
              </a:buClr>
              <a:buSzPct val="65000"/>
              <a:buFont typeface="Wingdings" panose="05000000000000000000" pitchFamily="2" charset="2"/>
              <a:buChar char="l"/>
              <a:defRPr/>
            </a:pPr>
            <a:r>
              <a:rPr lang="en-US" altLang="zh-TW">
                <a:solidFill>
                  <a:schemeClr val="tx1"/>
                </a:solidFill>
                <a:sym typeface="+mn-lt"/>
              </a:rPr>
              <a:t>App</a:t>
            </a:r>
            <a:r>
              <a:rPr lang="zh-TW" altLang="en-US">
                <a:solidFill>
                  <a:schemeClr val="tx1"/>
                </a:solidFill>
                <a:sym typeface="+mn-lt"/>
              </a:rPr>
              <a:t>自動更新 </a:t>
            </a:r>
            <a:r>
              <a:rPr lang="en-US" altLang="zh-TW">
                <a:solidFill>
                  <a:schemeClr val="tx1"/>
                </a:solidFill>
                <a:sym typeface="+mn-lt"/>
              </a:rPr>
              <a:t>(</a:t>
            </a:r>
            <a:r>
              <a:rPr lang="zh-TW" altLang="en-US">
                <a:solidFill>
                  <a:schemeClr val="tx1"/>
                </a:solidFill>
                <a:sym typeface="+mn-lt"/>
              </a:rPr>
              <a:t>建議更新</a:t>
            </a:r>
            <a:r>
              <a:rPr lang="en-US" altLang="zh-TW">
                <a:solidFill>
                  <a:schemeClr val="tx1"/>
                </a:solidFill>
                <a:sym typeface="+mn-lt"/>
              </a:rPr>
              <a:t>, </a:t>
            </a:r>
            <a:r>
              <a:rPr lang="zh-TW" altLang="en-US">
                <a:solidFill>
                  <a:schemeClr val="tx1"/>
                </a:solidFill>
                <a:sym typeface="+mn-lt"/>
              </a:rPr>
              <a:t>自動更新</a:t>
            </a:r>
            <a:r>
              <a:rPr lang="en-US" altLang="zh-TW">
                <a:solidFill>
                  <a:schemeClr val="tx1"/>
                </a:solidFill>
                <a:sym typeface="+mn-lt"/>
              </a:rPr>
              <a:t>)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C102977-6ED5-4208-8B74-E313BDD70A9C}"/>
              </a:ext>
            </a:extLst>
          </p:cNvPr>
          <p:cNvGrpSpPr/>
          <p:nvPr/>
        </p:nvGrpSpPr>
        <p:grpSpPr>
          <a:xfrm flipH="1">
            <a:off x="0" y="2201815"/>
            <a:ext cx="6359960" cy="3807749"/>
            <a:chOff x="5662643" y="1954821"/>
            <a:chExt cx="6529357" cy="3909168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D0DB9790-7416-4285-8240-999F41391964}"/>
                </a:ext>
              </a:extLst>
            </p:cNvPr>
            <p:cNvGrpSpPr/>
            <p:nvPr/>
          </p:nvGrpSpPr>
          <p:grpSpPr>
            <a:xfrm>
              <a:off x="5662643" y="1954821"/>
              <a:ext cx="6529357" cy="3909168"/>
              <a:chOff x="4025961" y="701899"/>
              <a:chExt cx="5118039" cy="3064203"/>
            </a:xfrm>
          </p:grpSpPr>
          <p:pic>
            <p:nvPicPr>
              <p:cNvPr id="9" name="圖片 8" descr="一張含有 文字, 電子用品, 監視器, 電腦 的圖片&#10;&#10;自動產生的描述">
                <a:extLst>
                  <a:ext uri="{FF2B5EF4-FFF2-40B4-BE49-F238E27FC236}">
                    <a16:creationId xmlns:a16="http://schemas.microsoft.com/office/drawing/2014/main" id="{8EEAA7A3-27FB-4B3A-9DF7-E4EBBECC7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25961" y="701899"/>
                <a:ext cx="5118039" cy="3064203"/>
              </a:xfrm>
              <a:prstGeom prst="rect">
                <a:avLst/>
              </a:prstGeom>
            </p:spPr>
          </p:pic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6F77732-B1C3-4DA4-A81D-874F20573F23}"/>
                  </a:ext>
                </a:extLst>
              </p:cNvPr>
              <p:cNvSpPr/>
              <p:nvPr/>
            </p:nvSpPr>
            <p:spPr>
              <a:xfrm>
                <a:off x="4881092" y="882204"/>
                <a:ext cx="3895859" cy="2479182"/>
              </a:xfrm>
              <a:prstGeom prst="rect">
                <a:avLst/>
              </a:prstGeom>
              <a:solidFill>
                <a:srgbClr val="2C2C2C">
                  <a:alpha val="52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zh-TW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926CCF7B-2DB0-4A51-B33A-B216EC9E1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18764" y="2527749"/>
              <a:ext cx="2481288" cy="2651434"/>
            </a:xfrm>
            <a:prstGeom prst="rect">
              <a:avLst/>
            </a:prstGeom>
            <a:effectLst>
              <a:outerShdw blurRad="152400" dist="190500" dir="8100000" algn="tr" rotWithShape="0">
                <a:prstClr val="black">
                  <a:alpha val="13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F56740D-16BB-474E-80B7-C8B05D09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QTS 5 </a:t>
            </a:r>
            <a:r>
              <a:rPr lang="zh-TW" altLang="en-US"/>
              <a:t>提升安全保護等級</a:t>
            </a:r>
          </a:p>
        </p:txBody>
      </p:sp>
    </p:spTree>
    <p:extLst>
      <p:ext uri="{BB962C8B-B14F-4D97-AF65-F5344CB8AC3E}">
        <p14:creationId xmlns:p14="http://schemas.microsoft.com/office/powerpoint/2010/main" val="2664800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9096AE2A-8461-43A8-815F-53E72BAE70A8}"/>
              </a:ext>
            </a:extLst>
          </p:cNvPr>
          <p:cNvSpPr txBox="1"/>
          <p:nvPr/>
        </p:nvSpPr>
        <p:spPr>
          <a:xfrm>
            <a:off x="7858553" y="6365864"/>
            <a:ext cx="4042295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latin typeface="微軟正黑體" panose="020B0604030504040204" pitchFamily="34" charset="-120"/>
                <a:ea typeface="微軟正黑體" panose="020B0604030504040204" pitchFamily="34" charset="-120"/>
              </a:rPr>
              <a:t>©2021</a:t>
            </a:r>
            <a:r>
              <a:rPr lang="zh-TW" altLang="zh-TW" sz="700"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42E5DD2-B926-4E95-8C6E-A4B3EE0F0C55}"/>
              </a:ext>
            </a:extLst>
          </p:cNvPr>
          <p:cNvSpPr txBox="1"/>
          <p:nvPr/>
        </p:nvSpPr>
        <p:spPr>
          <a:xfrm>
            <a:off x="764656" y="1895139"/>
            <a:ext cx="105510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dist"/>
            <a:r>
              <a:rPr lang="zh-TW" altLang="en-US" sz="32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</a:rPr>
              <a:t>2.5GbE 超前部署! 四核心</a:t>
            </a:r>
            <a:r>
              <a:rPr lang="zh-TW" sz="3200" spc="300">
                <a:latin typeface="Arial"/>
                <a:ea typeface="微軟正黑體"/>
                <a:cs typeface="+mn-lt"/>
              </a:rPr>
              <a:t>、</a:t>
            </a:r>
            <a:r>
              <a:rPr lang="zh-TW" altLang="en-US" sz="32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+mn-lt"/>
              </a:rPr>
              <a:t>雙 2.</a:t>
            </a:r>
            <a:r>
              <a:rPr lang="en-US" altLang="zh-TW" sz="32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+mn-lt"/>
              </a:rPr>
              <a:t>5</a:t>
            </a:r>
            <a:r>
              <a:rPr lang="en-US" altLang="en-US" sz="32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+mn-lt"/>
              </a:rPr>
              <a:t>GbE </a:t>
            </a:r>
            <a:r>
              <a:rPr lang="en-US" altLang="en-US" sz="3200" spc="30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+mn-lt"/>
              </a:rPr>
              <a:t>機架式NAS</a:t>
            </a:r>
            <a:endParaRPr lang="zh-TW" sz="3200" spc="300" err="1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7EF064-C26A-46DD-9E41-1375CC43FE09}"/>
              </a:ext>
            </a:extLst>
          </p:cNvPr>
          <p:cNvSpPr txBox="1"/>
          <p:nvPr/>
        </p:nvSpPr>
        <p:spPr>
          <a:xfrm>
            <a:off x="2867211" y="2487806"/>
            <a:ext cx="57673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dist"/>
            <a:r>
              <a:rPr lang="en-US" altLang="en-US" sz="3200" spc="30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Arial"/>
              </a:rPr>
              <a:t>企業經濟實惠的投資選擇</a:t>
            </a:r>
            <a:endParaRPr lang="en-US" altLang="en-US" sz="3200" spc="300" err="1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35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8">
            <a:extLst>
              <a:ext uri="{FF2B5EF4-FFF2-40B4-BE49-F238E27FC236}">
                <a16:creationId xmlns:a16="http://schemas.microsoft.com/office/drawing/2014/main" id="{580042D5-BEA5-4DBE-85BE-44B5308897E3}"/>
              </a:ext>
            </a:extLst>
          </p:cNvPr>
          <p:cNvSpPr/>
          <p:nvPr/>
        </p:nvSpPr>
        <p:spPr>
          <a:xfrm>
            <a:off x="393524" y="5299350"/>
            <a:ext cx="5358614" cy="1124194"/>
          </a:xfrm>
          <a:prstGeom prst="roundRect">
            <a:avLst>
              <a:gd name="adj" fmla="val 9062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TS-x64U </a:t>
            </a:r>
            <a:r>
              <a:rPr lang="zh-CN" altLang="en-US">
                <a:latin typeface="微軟正黑體"/>
                <a:ea typeface="微軟正黑體"/>
              </a:rPr>
              <a:t>前方硬體配置</a:t>
            </a:r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1243F0F-0160-DF46-A459-70EAE3ADCCAB}"/>
              </a:ext>
            </a:extLst>
          </p:cNvPr>
          <p:cNvSpPr/>
          <p:nvPr/>
        </p:nvSpPr>
        <p:spPr>
          <a:xfrm>
            <a:off x="3292925" y="4067994"/>
            <a:ext cx="2803075" cy="86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4/12 x SATA 6Gb/s 
3.5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吋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/2.5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吋 硬碟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/SSD</a:t>
            </a:r>
            <a:endParaRPr lang="zh-TW" altLang="en-US"/>
          </a:p>
        </p:txBody>
      </p:sp>
      <p:pic>
        <p:nvPicPr>
          <p:cNvPr id="17" name="圖片 16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1481347F-FFF6-7449-9650-950336BB1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26" b="28054"/>
          <a:stretch/>
        </p:blipFill>
        <p:spPr>
          <a:xfrm>
            <a:off x="71506" y="1694524"/>
            <a:ext cx="9210196" cy="2505143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D240DECE-254A-4540-92DD-9C9A73100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103" y="5843877"/>
            <a:ext cx="4816485" cy="4473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FE98DABE-5103-46EB-8559-3677E04EFC79}"/>
              </a:ext>
            </a:extLst>
          </p:cNvPr>
          <p:cNvSpPr/>
          <p:nvPr/>
        </p:nvSpPr>
        <p:spPr>
          <a:xfrm>
            <a:off x="695103" y="5498215"/>
            <a:ext cx="2273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TS-464U-RP / TS-464U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B813551-E193-4D73-B298-3BE6DD34FBA1}"/>
              </a:ext>
            </a:extLst>
          </p:cNvPr>
          <p:cNvSpPr/>
          <p:nvPr/>
        </p:nvSpPr>
        <p:spPr>
          <a:xfrm>
            <a:off x="448115" y="1835201"/>
            <a:ext cx="1380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TS-1264U-RP</a:t>
            </a:r>
          </a:p>
        </p:txBody>
      </p:sp>
      <p:sp>
        <p:nvSpPr>
          <p:cNvPr id="2" name="梯形 1">
            <a:extLst>
              <a:ext uri="{FF2B5EF4-FFF2-40B4-BE49-F238E27FC236}">
                <a16:creationId xmlns:a16="http://schemas.microsoft.com/office/drawing/2014/main" id="{ADAAA47F-1ABB-410B-987E-8CB0322CDB3B}"/>
              </a:ext>
            </a:extLst>
          </p:cNvPr>
          <p:cNvSpPr/>
          <p:nvPr/>
        </p:nvSpPr>
        <p:spPr>
          <a:xfrm rot="16200000">
            <a:off x="8329098" y="2601551"/>
            <a:ext cx="1905208" cy="878003"/>
          </a:xfrm>
          <a:prstGeom prst="trapezoid">
            <a:avLst>
              <a:gd name="adj" fmla="val 85332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rgbClr val="7E838D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FFE9B61-B29B-4099-9967-5DDC83FFDA53}"/>
              </a:ext>
            </a:extLst>
          </p:cNvPr>
          <p:cNvSpPr/>
          <p:nvPr/>
        </p:nvSpPr>
        <p:spPr>
          <a:xfrm>
            <a:off x="10723144" y="2222588"/>
            <a:ext cx="101318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電源鍵</a:t>
            </a:r>
            <a:endParaRPr lang="zh-TW" altLang="en-US" sz="190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6F5EA70-F819-914F-8F04-1D4165EE8D0E}"/>
              </a:ext>
            </a:extLst>
          </p:cNvPr>
          <p:cNvSpPr/>
          <p:nvPr/>
        </p:nvSpPr>
        <p:spPr>
          <a:xfrm>
            <a:off x="9311242" y="4123883"/>
            <a:ext cx="227397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LED 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燈號指示</a:t>
            </a:r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:</a:t>
            </a:r>
          </a:p>
          <a:p>
            <a:pPr>
              <a:lnSpc>
                <a:spcPts val="2500"/>
              </a:lnSpc>
            </a:pP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硬碟 </a:t>
            </a:r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1~4/12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、</a:t>
            </a:r>
            <a:endParaRPr lang="en-US" altLang="zh-TW" sz="19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  <a:p>
            <a:pPr>
              <a:lnSpc>
                <a:spcPts val="2500"/>
              </a:lnSpc>
            </a:pP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狀態、網路、</a:t>
            </a:r>
            <a:endParaRPr lang="en-US" altLang="zh-TW" sz="19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  <a:p>
            <a:pPr>
              <a:lnSpc>
                <a:spcPts val="2500"/>
              </a:lnSpc>
            </a:pPr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USB 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外接</a:t>
            </a:r>
            <a:r>
              <a:rPr lang="zh-CN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擴充裝置</a:t>
            </a:r>
            <a:endParaRPr lang="en-US" altLang="zh-CN" sz="19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12" name="圖片 11" descr="一張含有 電子用品, 相片, 光, 坐 的圖片&#10;&#10;自動產生的描述">
            <a:extLst>
              <a:ext uri="{FF2B5EF4-FFF2-40B4-BE49-F238E27FC236}">
                <a16:creationId xmlns:a16="http://schemas.microsoft.com/office/drawing/2014/main" id="{84FE1E58-BC22-42F6-9488-806E9A9BB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814" y="2070973"/>
            <a:ext cx="733316" cy="193266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AB30ECAA-12A8-4A22-ADB8-C3310CCC896D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10075519" y="2404469"/>
            <a:ext cx="647625" cy="10480"/>
          </a:xfrm>
          <a:prstGeom prst="line">
            <a:avLst/>
          </a:prstGeom>
          <a:ln w="28575">
            <a:solidFill>
              <a:srgbClr val="2DE7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5C1FD55A-B0BE-49EF-88FD-1EB014165D33}"/>
              </a:ext>
            </a:extLst>
          </p:cNvPr>
          <p:cNvCxnSpPr>
            <a:cxnSpLocks/>
          </p:cNvCxnSpPr>
          <p:nvPr/>
        </p:nvCxnSpPr>
        <p:spPr>
          <a:xfrm rot="16200000" flipH="1">
            <a:off x="9964060" y="3354577"/>
            <a:ext cx="792385" cy="634449"/>
          </a:xfrm>
          <a:prstGeom prst="bentConnector3">
            <a:avLst>
              <a:gd name="adj1" fmla="val -377"/>
            </a:avLst>
          </a:prstGeom>
          <a:ln w="28575">
            <a:solidFill>
              <a:srgbClr val="2DE7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2C8E3A75-4C2E-4295-B49A-0110C66BF6AF}"/>
              </a:ext>
            </a:extLst>
          </p:cNvPr>
          <p:cNvSpPr/>
          <p:nvPr/>
        </p:nvSpPr>
        <p:spPr>
          <a:xfrm>
            <a:off x="885229" y="2515358"/>
            <a:ext cx="7558282" cy="1488280"/>
          </a:xfrm>
          <a:prstGeom prst="rect">
            <a:avLst/>
          </a:prstGeom>
          <a:ln w="28575">
            <a:solidFill>
              <a:srgbClr val="2DE7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32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8">
            <a:extLst>
              <a:ext uri="{FF2B5EF4-FFF2-40B4-BE49-F238E27FC236}">
                <a16:creationId xmlns:a16="http://schemas.microsoft.com/office/drawing/2014/main" id="{FA8ACAF4-068A-4DBA-9A3D-54C1CDC2BD1B}"/>
              </a:ext>
            </a:extLst>
          </p:cNvPr>
          <p:cNvSpPr/>
          <p:nvPr/>
        </p:nvSpPr>
        <p:spPr>
          <a:xfrm>
            <a:off x="8183874" y="2007275"/>
            <a:ext cx="3259595" cy="3223667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CBD90C3-EF27-9946-A6B6-B8EF49AB2078}"/>
              </a:ext>
            </a:extLst>
          </p:cNvPr>
          <p:cNvSpPr txBox="1"/>
          <p:nvPr/>
        </p:nvSpPr>
        <p:spPr>
          <a:xfrm>
            <a:off x="320094" y="4045673"/>
            <a:ext cx="3193298" cy="954099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zh-CN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雙通道記憶體支援
</a:t>
            </a:r>
            <a:endParaRPr lang="en-US" altLang="zh-TW" sz="28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300170" y="4768619"/>
            <a:ext cx="3193299" cy="706339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180975" indent="-180975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DDR4 SO-DIMM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插槽，總和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16 GB (2 x 8 GB)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400"/>
              </a:lnSpc>
            </a:pPr>
            <a:r>
              <a:rPr lang="zh-CN" altLang="en-US" sz="3600"/>
              <a:t>標配</a:t>
            </a:r>
            <a:r>
              <a:rPr lang="en-US" altLang="zh-CN" sz="3600"/>
              <a:t> 4GB </a:t>
            </a:r>
            <a:r>
              <a:rPr lang="zh-CN" altLang="en-US" sz="3600"/>
              <a:t>記憶體並可升級成</a:t>
            </a:r>
            <a:r>
              <a:rPr lang="en-US" altLang="zh-CN" sz="3600"/>
              <a:t> 16GB </a:t>
            </a:r>
            <a:r>
              <a:rPr lang="zh-CN" altLang="en-US" sz="3600"/>
              <a:t>雙通道</a:t>
            </a:r>
            <a:r>
              <a:rPr lang="zh-TW" altLang="en-US" sz="3600"/>
              <a:t>記憶體，</a:t>
            </a:r>
            <a:br>
              <a:rPr lang="en-US" altLang="zh-TW" sz="3600"/>
            </a:br>
            <a:r>
              <a:rPr lang="zh-TW" altLang="en-US" sz="3600"/>
              <a:t>讓多工應用與多台設備同時連接更為順暢</a:t>
            </a:r>
            <a:endParaRPr lang="zh-CN" altLang="zh-TW" sz="3600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C41E8356-BF08-D049-850E-F7FF525CD84A}"/>
              </a:ext>
            </a:extLst>
          </p:cNvPr>
          <p:cNvSpPr txBox="1"/>
          <p:nvPr/>
        </p:nvSpPr>
        <p:spPr>
          <a:xfrm>
            <a:off x="8934304" y="2963593"/>
            <a:ext cx="2008664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TS-464U-4G</a:t>
            </a:r>
          </a:p>
          <a:p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4 GB</a:t>
            </a:r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08AAFBD9-4A74-3640-B2B2-7B54E61AD5FC}"/>
              </a:ext>
            </a:extLst>
          </p:cNvPr>
          <p:cNvSpPr txBox="1"/>
          <p:nvPr/>
        </p:nvSpPr>
        <p:spPr>
          <a:xfrm>
            <a:off x="8956860" y="3633494"/>
            <a:ext cx="2430116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TS-464U-RP-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4G</a:t>
            </a:r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(1 x 4 GB)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DA3F9D2-8E23-1648-8EB1-BF9855FB8BD9}"/>
              </a:ext>
            </a:extLst>
          </p:cNvPr>
          <p:cNvSpPr txBox="1"/>
          <p:nvPr/>
        </p:nvSpPr>
        <p:spPr>
          <a:xfrm>
            <a:off x="8899135" y="2248129"/>
            <a:ext cx="2213720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CN" sz="2400" b="1" u="sng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NAS </a:t>
            </a:r>
            <a:r>
              <a:rPr lang="zh-TW" altLang="en-US" sz="2400" b="1" u="sng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訂購型號</a:t>
            </a:r>
            <a:endParaRPr lang="en-US" altLang="zh-CN" sz="2400" b="1" u="sng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6DB36A67-4B7B-FB49-A6D7-65FAAC8FAB87}"/>
              </a:ext>
            </a:extLst>
          </p:cNvPr>
          <p:cNvSpPr txBox="1"/>
          <p:nvPr/>
        </p:nvSpPr>
        <p:spPr>
          <a:xfrm>
            <a:off x="8973687" y="4336005"/>
            <a:ext cx="25707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TS-1264U-RP-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4G</a:t>
            </a:r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(1 x 4 GB)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2BFE370-BCE7-41B9-94D6-309E68C3D3EC}"/>
              </a:ext>
            </a:extLst>
          </p:cNvPr>
          <p:cNvGrpSpPr/>
          <p:nvPr/>
        </p:nvGrpSpPr>
        <p:grpSpPr>
          <a:xfrm>
            <a:off x="3594937" y="2367989"/>
            <a:ext cx="5002125" cy="3479025"/>
            <a:chOff x="4237194" y="2392630"/>
            <a:chExt cx="5002125" cy="3479025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41ED0A65-B065-4791-81B9-F067FEB6C5CC}"/>
                </a:ext>
              </a:extLst>
            </p:cNvPr>
            <p:cNvSpPr/>
            <p:nvPr/>
          </p:nvSpPr>
          <p:spPr>
            <a:xfrm>
              <a:off x="4237194" y="2392630"/>
              <a:ext cx="5002125" cy="3479025"/>
            </a:xfrm>
            <a:prstGeom prst="roundRect">
              <a:avLst>
                <a:gd name="adj" fmla="val 609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3048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8145C467-74F1-4EDA-93D1-5B1C9B58A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652" t="20418" r="27611" b="16096"/>
            <a:stretch/>
          </p:blipFill>
          <p:spPr>
            <a:xfrm>
              <a:off x="4237194" y="2392630"/>
              <a:ext cx="4952263" cy="3479025"/>
            </a:xfrm>
            <a:prstGeom prst="rect">
              <a:avLst/>
            </a:prstGeom>
            <a:effectLst/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9CE2FFC4-413B-44BF-B5E1-376F6BE14AB4}"/>
              </a:ext>
            </a:extLst>
          </p:cNvPr>
          <p:cNvGrpSpPr/>
          <p:nvPr/>
        </p:nvGrpSpPr>
        <p:grpSpPr>
          <a:xfrm>
            <a:off x="468752" y="2625029"/>
            <a:ext cx="2742477" cy="1095035"/>
            <a:chOff x="490279" y="2299493"/>
            <a:chExt cx="1796137" cy="717174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515727A-C405-4933-AA28-7CF165676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673709">
              <a:off x="490279" y="2363665"/>
              <a:ext cx="1276765" cy="6530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ED6706B-8C72-47BE-95D1-FC6EC53C4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673709">
              <a:off x="1009651" y="2299493"/>
              <a:ext cx="1276765" cy="6530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66378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快速上手的 </a:t>
            </a:r>
            <a:r>
              <a:rPr lang="en" altLang="zh-TW"/>
              <a:t>HDD </a:t>
            </a:r>
            <a:r>
              <a:rPr lang="zh-TW" altLang="en-US"/>
              <a:t>與 </a:t>
            </a:r>
            <a:r>
              <a:rPr lang="en" altLang="zh-TW"/>
              <a:t>SSD </a:t>
            </a:r>
            <a:r>
              <a:rPr lang="zh-TW" altLang="en-US"/>
              <a:t>安裝</a:t>
            </a:r>
          </a:p>
        </p:txBody>
      </p:sp>
      <p:sp>
        <p:nvSpPr>
          <p:cNvPr id="35" name="矩形: 圓角 8">
            <a:extLst>
              <a:ext uri="{FF2B5EF4-FFF2-40B4-BE49-F238E27FC236}">
                <a16:creationId xmlns:a16="http://schemas.microsoft.com/office/drawing/2014/main" id="{0601C00F-EEB1-4F2C-8640-FEB9DF99A8E7}"/>
              </a:ext>
            </a:extLst>
          </p:cNvPr>
          <p:cNvSpPr/>
          <p:nvPr/>
        </p:nvSpPr>
        <p:spPr>
          <a:xfrm>
            <a:off x="3354724" y="2100345"/>
            <a:ext cx="5070161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32E24CB-E761-496A-9505-B9CA1F25B2B4}"/>
              </a:ext>
            </a:extLst>
          </p:cNvPr>
          <p:cNvSpPr/>
          <p:nvPr/>
        </p:nvSpPr>
        <p:spPr>
          <a:xfrm>
            <a:off x="3354724" y="2952074"/>
            <a:ext cx="5070160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9;stroke:#fff;stroke-miterlimit:10;stroke-width:0.75px;fill-rule:evenodd;}&lt;/style&gt;&lt;/</a:t>
            </a:r>
            <a:r>
              <a:rPr lang="en-US" altLang="zh-TW" err="1"/>
              <a:t>defs</a:t>
            </a:r>
            <a:r>
              <a:rPr lang="en-US" altLang="zh-TW"/>
              <a:t>&gt;&lt;polygon class="cls-1" points="3.94 0.38 3.94 17.72 0.65 17.72 3.9 23.36 7.16 28.99 10.41 23.36 13.66 17.72 10.37 17.72 10.37 0.38 3.94 0.38"/&gt;&lt;/</a:t>
            </a:r>
            <a:r>
              <a:rPr lang="en-US" altLang="zh-TW" err="1"/>
              <a:t>svg</a:t>
            </a:r>
            <a:r>
              <a:rPr lang="en-US" altLang="zh-TW"/>
              <a:t>&gt;</a:t>
            </a:r>
            <a:endParaRPr lang="zh-TW" altLang="en-US"/>
          </a:p>
        </p:txBody>
      </p:sp>
      <p:sp>
        <p:nvSpPr>
          <p:cNvPr id="17" name="矩形: 圓角 8">
            <a:extLst>
              <a:ext uri="{FF2B5EF4-FFF2-40B4-BE49-F238E27FC236}">
                <a16:creationId xmlns:a16="http://schemas.microsoft.com/office/drawing/2014/main" id="{88C1CC85-6D5C-4790-A51B-8B099229AAD1}"/>
              </a:ext>
            </a:extLst>
          </p:cNvPr>
          <p:cNvSpPr/>
          <p:nvPr/>
        </p:nvSpPr>
        <p:spPr>
          <a:xfrm>
            <a:off x="201094" y="2100345"/>
            <a:ext cx="2928261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: 圓角化同側角落 11">
            <a:extLst>
              <a:ext uri="{FF2B5EF4-FFF2-40B4-BE49-F238E27FC236}">
                <a16:creationId xmlns:a16="http://schemas.microsoft.com/office/drawing/2014/main" id="{4E36C511-4F43-47B5-9267-F5F8183C610E}"/>
              </a:ext>
            </a:extLst>
          </p:cNvPr>
          <p:cNvSpPr/>
          <p:nvPr/>
        </p:nvSpPr>
        <p:spPr>
          <a:xfrm rot="10800000">
            <a:off x="879891" y="2089896"/>
            <a:ext cx="1703477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C4731AFB-C797-4079-8F6B-44D2E48CDFCE}"/>
              </a:ext>
            </a:extLst>
          </p:cNvPr>
          <p:cNvGrpSpPr/>
          <p:nvPr/>
        </p:nvGrpSpPr>
        <p:grpSpPr>
          <a:xfrm>
            <a:off x="879890" y="2113163"/>
            <a:ext cx="2064645" cy="523220"/>
            <a:chOff x="3497178" y="2518711"/>
            <a:chExt cx="2064645" cy="523220"/>
          </a:xfrm>
        </p:grpSpPr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7A4AA1E5-47FD-402A-A084-B5F72F00EB7A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TW" alt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00DAFD42-8BF7-4C26-BB51-488558209237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79787CAF-E08D-4368-8F1F-8B473C77B93B}"/>
              </a:ext>
            </a:extLst>
          </p:cNvPr>
          <p:cNvSpPr/>
          <p:nvPr/>
        </p:nvSpPr>
        <p:spPr>
          <a:xfrm rot="10800000">
            <a:off x="4197994" y="2089896"/>
            <a:ext cx="3479590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E2FC750F-DF1E-44D2-8AC4-066BA253603E}"/>
              </a:ext>
            </a:extLst>
          </p:cNvPr>
          <p:cNvGrpSpPr/>
          <p:nvPr/>
        </p:nvGrpSpPr>
        <p:grpSpPr>
          <a:xfrm>
            <a:off x="5000491" y="2113163"/>
            <a:ext cx="2064645" cy="523220"/>
            <a:chOff x="3497178" y="2518711"/>
            <a:chExt cx="2064645" cy="523220"/>
          </a:xfrm>
        </p:grpSpPr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9364B37C-E6A6-4663-96DC-9031DA202533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TW" alt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52AE889D-9989-4206-A3CA-0CF48436A3B9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CA1491BF-F14C-4277-B32A-1CA66EE8E050}"/>
              </a:ext>
            </a:extLst>
          </p:cNvPr>
          <p:cNvSpPr/>
          <p:nvPr/>
        </p:nvSpPr>
        <p:spPr>
          <a:xfrm>
            <a:off x="6157686" y="3151219"/>
            <a:ext cx="1653377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2.5-inch HDD / SSD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F98FC18-2EFF-4798-9AEA-F0DFAF79BB65}"/>
              </a:ext>
            </a:extLst>
          </p:cNvPr>
          <p:cNvSpPr/>
          <p:nvPr/>
        </p:nvSpPr>
        <p:spPr>
          <a:xfrm>
            <a:off x="4098297" y="3146799"/>
            <a:ext cx="1230429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3.5-inch HDD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圖片 43" descr="一張含有 電腦, 鍵盤 的圖片&#10;&#10;自動產生的描述">
            <a:extLst>
              <a:ext uri="{FF2B5EF4-FFF2-40B4-BE49-F238E27FC236}">
                <a16:creationId xmlns:a16="http://schemas.microsoft.com/office/drawing/2014/main" id="{575C38A3-F6A3-4D59-83E7-3C27DCB5C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01" t="5729" r="12705" b="8333"/>
          <a:stretch/>
        </p:blipFill>
        <p:spPr>
          <a:xfrm>
            <a:off x="3683574" y="3488112"/>
            <a:ext cx="2059875" cy="2255335"/>
          </a:xfrm>
          <a:prstGeom prst="rect">
            <a:avLst/>
          </a:prstGeom>
        </p:spPr>
      </p:pic>
      <p:pic>
        <p:nvPicPr>
          <p:cNvPr id="45" name="圖片 44" descr="一張含有 電腦, 桌 的圖片&#10;&#10;自動產生的描述">
            <a:extLst>
              <a:ext uri="{FF2B5EF4-FFF2-40B4-BE49-F238E27FC236}">
                <a16:creationId xmlns:a16="http://schemas.microsoft.com/office/drawing/2014/main" id="{4E05C1BD-202C-4E1A-8C45-A648D506C3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73" t="11349" r="12433" b="9078"/>
          <a:stretch/>
        </p:blipFill>
        <p:spPr>
          <a:xfrm>
            <a:off x="5954437" y="3580238"/>
            <a:ext cx="2059875" cy="2094869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26F6FF02-26AC-4926-BFF4-F9CEEA0F45E7}"/>
              </a:ext>
            </a:extLst>
          </p:cNvPr>
          <p:cNvSpPr/>
          <p:nvPr/>
        </p:nvSpPr>
        <p:spPr>
          <a:xfrm>
            <a:off x="201092" y="2935721"/>
            <a:ext cx="2928261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8">
            <a:extLst>
              <a:ext uri="{FF2B5EF4-FFF2-40B4-BE49-F238E27FC236}">
                <a16:creationId xmlns:a16="http://schemas.microsoft.com/office/drawing/2014/main" id="{8CD9B411-90A3-49C6-87B0-8577B502D863}"/>
              </a:ext>
            </a:extLst>
          </p:cNvPr>
          <p:cNvSpPr/>
          <p:nvPr/>
        </p:nvSpPr>
        <p:spPr>
          <a:xfrm>
            <a:off x="8650255" y="2100344"/>
            <a:ext cx="3204094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矩形: 圓角化同側角落 49">
            <a:extLst>
              <a:ext uri="{FF2B5EF4-FFF2-40B4-BE49-F238E27FC236}">
                <a16:creationId xmlns:a16="http://schemas.microsoft.com/office/drawing/2014/main" id="{708270A9-33C2-4BA2-ACBD-B351BB898A4F}"/>
              </a:ext>
            </a:extLst>
          </p:cNvPr>
          <p:cNvSpPr/>
          <p:nvPr/>
        </p:nvSpPr>
        <p:spPr>
          <a:xfrm rot="10800000">
            <a:off x="9493525" y="2089895"/>
            <a:ext cx="1703477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26F79335-63E8-40DA-B1D7-F1D8A4E8A674}"/>
              </a:ext>
            </a:extLst>
          </p:cNvPr>
          <p:cNvGrpSpPr/>
          <p:nvPr/>
        </p:nvGrpSpPr>
        <p:grpSpPr>
          <a:xfrm>
            <a:off x="9493524" y="2113162"/>
            <a:ext cx="2064645" cy="523220"/>
            <a:chOff x="3497178" y="2518711"/>
            <a:chExt cx="2064645" cy="523220"/>
          </a:xfrm>
        </p:grpSpPr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A0E47757-6040-4C73-9B02-6BFC57825E45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029B84A9-BA9A-4CFD-AFB8-91E528D7467F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B0A4C6D2-D2AD-4F98-8F94-66F6CA0278EB}"/>
              </a:ext>
            </a:extLst>
          </p:cNvPr>
          <p:cNvSpPr/>
          <p:nvPr/>
        </p:nvSpPr>
        <p:spPr>
          <a:xfrm>
            <a:off x="8650253" y="2935720"/>
            <a:ext cx="3204093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37607DDA-92A3-4BF3-AE98-69CFC3D7A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846" y="3522378"/>
            <a:ext cx="2701738" cy="178492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8136C858-58C3-4B29-8665-339695EA7F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2508" y="3155136"/>
            <a:ext cx="1970838" cy="13020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圖形 7">
            <a:extLst>
              <a:ext uri="{FF2B5EF4-FFF2-40B4-BE49-F238E27FC236}">
                <a16:creationId xmlns:a16="http://schemas.microsoft.com/office/drawing/2014/main" id="{0934127E-3C9B-4C05-9E91-E9EFBE66544A}"/>
              </a:ext>
            </a:extLst>
          </p:cNvPr>
          <p:cNvSpPr/>
          <p:nvPr/>
        </p:nvSpPr>
        <p:spPr>
          <a:xfrm>
            <a:off x="535813" y="4971740"/>
            <a:ext cx="350451" cy="243198"/>
          </a:xfrm>
          <a:custGeom>
            <a:avLst/>
            <a:gdLst>
              <a:gd name="connsiteX0" fmla="*/ 376220 w 572023"/>
              <a:gd name="connsiteY0" fmla="*/ 0 h 396959"/>
              <a:gd name="connsiteX1" fmla="*/ 100578 w 572023"/>
              <a:gd name="connsiteY1" fmla="*/ 227694 h 396959"/>
              <a:gd name="connsiteX2" fmla="*/ 0 w 572023"/>
              <a:gd name="connsiteY2" fmla="*/ 206062 h 396959"/>
              <a:gd name="connsiteX3" fmla="*/ 9812 w 572023"/>
              <a:gd name="connsiteY3" fmla="*/ 301511 h 396959"/>
              <a:gd name="connsiteX4" fmla="*/ 19402 w 572023"/>
              <a:gd name="connsiteY4" fmla="*/ 396960 h 396959"/>
              <a:gd name="connsiteX5" fmla="*/ 208069 w 572023"/>
              <a:gd name="connsiteY5" fmla="*/ 344552 h 396959"/>
              <a:gd name="connsiteX6" fmla="*/ 396737 w 572023"/>
              <a:gd name="connsiteY6" fmla="*/ 291921 h 396959"/>
              <a:gd name="connsiteX7" fmla="*/ 296382 w 572023"/>
              <a:gd name="connsiteY7" fmla="*/ 270289 h 396959"/>
              <a:gd name="connsiteX8" fmla="*/ 572024 w 572023"/>
              <a:gd name="connsiteY8" fmla="*/ 42372 h 396959"/>
              <a:gd name="connsiteX9" fmla="*/ 376220 w 572023"/>
              <a:gd name="connsiteY9" fmla="*/ 0 h 39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2023" h="396959">
                <a:moveTo>
                  <a:pt x="376220" y="0"/>
                </a:moveTo>
                <a:lnTo>
                  <a:pt x="100578" y="227694"/>
                </a:lnTo>
                <a:lnTo>
                  <a:pt x="0" y="206062"/>
                </a:lnTo>
                <a:lnTo>
                  <a:pt x="9812" y="301511"/>
                </a:lnTo>
                <a:lnTo>
                  <a:pt x="19402" y="396960"/>
                </a:lnTo>
                <a:lnTo>
                  <a:pt x="208069" y="344552"/>
                </a:lnTo>
                <a:lnTo>
                  <a:pt x="396737" y="291921"/>
                </a:lnTo>
                <a:lnTo>
                  <a:pt x="296382" y="270289"/>
                </a:lnTo>
                <a:lnTo>
                  <a:pt x="572024" y="42372"/>
                </a:lnTo>
                <a:lnTo>
                  <a:pt x="376220" y="0"/>
                </a:lnTo>
                <a:close/>
              </a:path>
            </a:pathLst>
          </a:custGeom>
          <a:solidFill>
            <a:srgbClr val="1E98E8"/>
          </a:solidFill>
          <a:ln w="16669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73E7FFB-CA0A-4EA4-9B4F-1FE85F4811F6}"/>
              </a:ext>
            </a:extLst>
          </p:cNvPr>
          <p:cNvGrpSpPr/>
          <p:nvPr/>
        </p:nvGrpSpPr>
        <p:grpSpPr>
          <a:xfrm>
            <a:off x="9737927" y="4373059"/>
            <a:ext cx="1996692" cy="1303834"/>
            <a:chOff x="9737927" y="4373059"/>
            <a:chExt cx="1996692" cy="130383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3CD19A3-65E9-42BB-8709-CCE058A73191}"/>
                </a:ext>
              </a:extLst>
            </p:cNvPr>
            <p:cNvSpPr/>
            <p:nvPr/>
          </p:nvSpPr>
          <p:spPr>
            <a:xfrm>
              <a:off x="9737927" y="4373059"/>
              <a:ext cx="1996692" cy="130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81EF3027-3E0A-492B-A60A-61179F598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50854" y="4374845"/>
              <a:ext cx="1970838" cy="130204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sp>
        <p:nvSpPr>
          <p:cNvPr id="43" name="圖形 7">
            <a:extLst>
              <a:ext uri="{FF2B5EF4-FFF2-40B4-BE49-F238E27FC236}">
                <a16:creationId xmlns:a16="http://schemas.microsoft.com/office/drawing/2014/main" id="{5E6F0625-75FD-4ADD-87DC-71B2B02823E1}"/>
              </a:ext>
            </a:extLst>
          </p:cNvPr>
          <p:cNvSpPr/>
          <p:nvPr/>
        </p:nvSpPr>
        <p:spPr>
          <a:xfrm rot="10800000">
            <a:off x="8864962" y="4267057"/>
            <a:ext cx="350451" cy="243198"/>
          </a:xfrm>
          <a:custGeom>
            <a:avLst/>
            <a:gdLst>
              <a:gd name="connsiteX0" fmla="*/ 376220 w 572023"/>
              <a:gd name="connsiteY0" fmla="*/ 0 h 396959"/>
              <a:gd name="connsiteX1" fmla="*/ 100578 w 572023"/>
              <a:gd name="connsiteY1" fmla="*/ 227694 h 396959"/>
              <a:gd name="connsiteX2" fmla="*/ 0 w 572023"/>
              <a:gd name="connsiteY2" fmla="*/ 206062 h 396959"/>
              <a:gd name="connsiteX3" fmla="*/ 9812 w 572023"/>
              <a:gd name="connsiteY3" fmla="*/ 301511 h 396959"/>
              <a:gd name="connsiteX4" fmla="*/ 19402 w 572023"/>
              <a:gd name="connsiteY4" fmla="*/ 396960 h 396959"/>
              <a:gd name="connsiteX5" fmla="*/ 208069 w 572023"/>
              <a:gd name="connsiteY5" fmla="*/ 344552 h 396959"/>
              <a:gd name="connsiteX6" fmla="*/ 396737 w 572023"/>
              <a:gd name="connsiteY6" fmla="*/ 291921 h 396959"/>
              <a:gd name="connsiteX7" fmla="*/ 296382 w 572023"/>
              <a:gd name="connsiteY7" fmla="*/ 270289 h 396959"/>
              <a:gd name="connsiteX8" fmla="*/ 572024 w 572023"/>
              <a:gd name="connsiteY8" fmla="*/ 42372 h 396959"/>
              <a:gd name="connsiteX9" fmla="*/ 376220 w 572023"/>
              <a:gd name="connsiteY9" fmla="*/ 0 h 39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2023" h="396959">
                <a:moveTo>
                  <a:pt x="376220" y="0"/>
                </a:moveTo>
                <a:lnTo>
                  <a:pt x="100578" y="227694"/>
                </a:lnTo>
                <a:lnTo>
                  <a:pt x="0" y="206062"/>
                </a:lnTo>
                <a:lnTo>
                  <a:pt x="9812" y="301511"/>
                </a:lnTo>
                <a:lnTo>
                  <a:pt x="19402" y="396960"/>
                </a:lnTo>
                <a:lnTo>
                  <a:pt x="208069" y="344552"/>
                </a:lnTo>
                <a:lnTo>
                  <a:pt x="396737" y="291921"/>
                </a:lnTo>
                <a:lnTo>
                  <a:pt x="296382" y="270289"/>
                </a:lnTo>
                <a:lnTo>
                  <a:pt x="572024" y="42372"/>
                </a:lnTo>
                <a:lnTo>
                  <a:pt x="376220" y="0"/>
                </a:lnTo>
                <a:close/>
              </a:path>
            </a:pathLst>
          </a:custGeom>
          <a:solidFill>
            <a:srgbClr val="1E98E8"/>
          </a:solidFill>
          <a:ln w="16669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48" name="圖形 7">
            <a:extLst>
              <a:ext uri="{FF2B5EF4-FFF2-40B4-BE49-F238E27FC236}">
                <a16:creationId xmlns:a16="http://schemas.microsoft.com/office/drawing/2014/main" id="{EE435CFC-33CA-4AA7-AE82-53711E3486D2}"/>
              </a:ext>
            </a:extLst>
          </p:cNvPr>
          <p:cNvSpPr/>
          <p:nvPr/>
        </p:nvSpPr>
        <p:spPr>
          <a:xfrm rot="10800000">
            <a:off x="9838017" y="5500248"/>
            <a:ext cx="350451" cy="243198"/>
          </a:xfrm>
          <a:custGeom>
            <a:avLst/>
            <a:gdLst>
              <a:gd name="connsiteX0" fmla="*/ 376220 w 572023"/>
              <a:gd name="connsiteY0" fmla="*/ 0 h 396959"/>
              <a:gd name="connsiteX1" fmla="*/ 100578 w 572023"/>
              <a:gd name="connsiteY1" fmla="*/ 227694 h 396959"/>
              <a:gd name="connsiteX2" fmla="*/ 0 w 572023"/>
              <a:gd name="connsiteY2" fmla="*/ 206062 h 396959"/>
              <a:gd name="connsiteX3" fmla="*/ 9812 w 572023"/>
              <a:gd name="connsiteY3" fmla="*/ 301511 h 396959"/>
              <a:gd name="connsiteX4" fmla="*/ 19402 w 572023"/>
              <a:gd name="connsiteY4" fmla="*/ 396960 h 396959"/>
              <a:gd name="connsiteX5" fmla="*/ 208069 w 572023"/>
              <a:gd name="connsiteY5" fmla="*/ 344552 h 396959"/>
              <a:gd name="connsiteX6" fmla="*/ 396737 w 572023"/>
              <a:gd name="connsiteY6" fmla="*/ 291921 h 396959"/>
              <a:gd name="connsiteX7" fmla="*/ 296382 w 572023"/>
              <a:gd name="connsiteY7" fmla="*/ 270289 h 396959"/>
              <a:gd name="connsiteX8" fmla="*/ 572024 w 572023"/>
              <a:gd name="connsiteY8" fmla="*/ 42372 h 396959"/>
              <a:gd name="connsiteX9" fmla="*/ 376220 w 572023"/>
              <a:gd name="connsiteY9" fmla="*/ 0 h 39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2023" h="396959">
                <a:moveTo>
                  <a:pt x="376220" y="0"/>
                </a:moveTo>
                <a:lnTo>
                  <a:pt x="100578" y="227694"/>
                </a:lnTo>
                <a:lnTo>
                  <a:pt x="0" y="206062"/>
                </a:lnTo>
                <a:lnTo>
                  <a:pt x="9812" y="301511"/>
                </a:lnTo>
                <a:lnTo>
                  <a:pt x="19402" y="396960"/>
                </a:lnTo>
                <a:lnTo>
                  <a:pt x="208069" y="344552"/>
                </a:lnTo>
                <a:lnTo>
                  <a:pt x="396737" y="291921"/>
                </a:lnTo>
                <a:lnTo>
                  <a:pt x="296382" y="270289"/>
                </a:lnTo>
                <a:lnTo>
                  <a:pt x="572024" y="42372"/>
                </a:lnTo>
                <a:lnTo>
                  <a:pt x="376220" y="0"/>
                </a:lnTo>
                <a:close/>
              </a:path>
            </a:pathLst>
          </a:custGeom>
          <a:solidFill>
            <a:srgbClr val="1E98E8"/>
          </a:solidFill>
          <a:ln w="16669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08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9002A086-EF89-440C-AD53-9795D1341D45}"/>
              </a:ext>
            </a:extLst>
          </p:cNvPr>
          <p:cNvGrpSpPr/>
          <p:nvPr/>
        </p:nvGrpSpPr>
        <p:grpSpPr>
          <a:xfrm>
            <a:off x="-177014" y="1753191"/>
            <a:ext cx="3034350" cy="1810079"/>
            <a:chOff x="-363939" y="1141863"/>
            <a:chExt cx="4194410" cy="2502089"/>
          </a:xfrm>
        </p:grpSpPr>
        <p:sp>
          <p:nvSpPr>
            <p:cNvPr id="34" name="矩形: 圓角 8">
              <a:extLst>
                <a:ext uri="{FF2B5EF4-FFF2-40B4-BE49-F238E27FC236}">
                  <a16:creationId xmlns:a16="http://schemas.microsoft.com/office/drawing/2014/main" id="{FB58A2C8-5F11-40BF-97C4-D40DB9F031A7}"/>
                </a:ext>
              </a:extLst>
            </p:cNvPr>
            <p:cNvSpPr/>
            <p:nvPr/>
          </p:nvSpPr>
          <p:spPr>
            <a:xfrm>
              <a:off x="-363939" y="1141863"/>
              <a:ext cx="4194410" cy="2502089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15000"/>
              </a:schemeClr>
            </a:solidFill>
            <a:ln w="9525">
              <a:solidFill>
                <a:schemeClr val="bg1"/>
              </a:soli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124" y="1372969"/>
              <a:ext cx="3394013" cy="820394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752" y="2373803"/>
              <a:ext cx="3455385" cy="809771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582452A-B6E0-4842-84E6-1596CC584516}"/>
                </a:ext>
              </a:extLst>
            </p:cNvPr>
            <p:cNvSpPr/>
            <p:nvPr/>
          </p:nvSpPr>
          <p:spPr>
            <a:xfrm>
              <a:off x="220508" y="2146626"/>
              <a:ext cx="1034848" cy="340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0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JhengHei"/>
                </a:rPr>
                <a:t>TS-464U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F0040DB2-45CC-264D-902B-41B752822C64}"/>
                </a:ext>
              </a:extLst>
            </p:cNvPr>
            <p:cNvSpPr/>
            <p:nvPr/>
          </p:nvSpPr>
          <p:spPr>
            <a:xfrm>
              <a:off x="220508" y="3089649"/>
              <a:ext cx="1486891" cy="340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0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JhengHei"/>
                </a:rPr>
                <a:t>TS-464U-RP</a:t>
              </a:r>
            </a:p>
          </p:txBody>
        </p:sp>
      </p:grpSp>
      <p:pic>
        <p:nvPicPr>
          <p:cNvPr id="90" name="圖片 89">
            <a:extLst>
              <a:ext uri="{FF2B5EF4-FFF2-40B4-BE49-F238E27FC236}">
                <a16:creationId xmlns:a16="http://schemas.microsoft.com/office/drawing/2014/main" id="{7EF78ECF-F438-4A76-B758-9055BEBA63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8877" y="5801796"/>
            <a:ext cx="11558115" cy="5896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72" y="1322544"/>
            <a:ext cx="1097085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TS-x64U </a:t>
            </a:r>
            <a:r>
              <a:rPr lang="zh-TW" altLang="en-US"/>
              <a:t>後方</a:t>
            </a:r>
            <a:r>
              <a:rPr lang="en-US" altLang="zh-TW"/>
              <a:t> I/O </a:t>
            </a:r>
            <a:r>
              <a:rPr lang="zh-CN" altLang="en-US"/>
              <a:t>配置</a:t>
            </a:r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91F53AF-A072-4115-831E-1E5190322FA2}"/>
              </a:ext>
            </a:extLst>
          </p:cNvPr>
          <p:cNvSpPr/>
          <p:nvPr/>
        </p:nvSpPr>
        <p:spPr>
          <a:xfrm>
            <a:off x="6114588" y="6284285"/>
            <a:ext cx="251360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 x USB 3.2 Gen2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埠</a:t>
            </a:r>
            <a:endParaRPr lang="en-US" altLang="zh-TW" sz="19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8F26ED9-BFBB-45F4-9266-FEFA12B53208}"/>
              </a:ext>
            </a:extLst>
          </p:cNvPr>
          <p:cNvSpPr/>
          <p:nvPr/>
        </p:nvSpPr>
        <p:spPr>
          <a:xfrm>
            <a:off x="5764329" y="2405512"/>
            <a:ext cx="275096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HDMI 1.4b</a:t>
            </a:r>
            <a:endParaRPr lang="zh-TW" altLang="en-US" sz="190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B432C9C-2E82-9744-A9E2-DD473622F294}"/>
              </a:ext>
            </a:extLst>
          </p:cNvPr>
          <p:cNvSpPr/>
          <p:nvPr/>
        </p:nvSpPr>
        <p:spPr>
          <a:xfrm>
            <a:off x="5764329" y="2813365"/>
            <a:ext cx="2306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 x 2.5G/1G/100M</a:t>
            </a:r>
          </a:p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RJ45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埠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4C5D3E0-61E8-CA43-81B5-06B9F1D81390}"/>
              </a:ext>
            </a:extLst>
          </p:cNvPr>
          <p:cNvSpPr/>
          <p:nvPr/>
        </p:nvSpPr>
        <p:spPr>
          <a:xfrm>
            <a:off x="9122315" y="2545255"/>
            <a:ext cx="280403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AC 100-240V 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電源輸入</a:t>
            </a:r>
            <a:endParaRPr lang="zh-TW" altLang="en-US" sz="190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8CF2E62-C12A-5D4B-B642-162429C9E2EE}"/>
              </a:ext>
            </a:extLst>
          </p:cNvPr>
          <p:cNvSpPr/>
          <p:nvPr/>
        </p:nvSpPr>
        <p:spPr>
          <a:xfrm>
            <a:off x="9192943" y="2868583"/>
            <a:ext cx="2512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TS-464U-RP, TS-1264U-RP </a:t>
            </a:r>
            <a:r>
              <a:rPr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具雙電源備援設計</a:t>
            </a: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D95271F-B4A1-3048-82E6-FE1FD075E141}"/>
              </a:ext>
            </a:extLst>
          </p:cNvPr>
          <p:cNvSpPr/>
          <p:nvPr/>
        </p:nvSpPr>
        <p:spPr>
          <a:xfrm>
            <a:off x="4044875" y="6284285"/>
            <a:ext cx="188969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 x USB 2.0 </a:t>
            </a:r>
            <a:r>
              <a:rPr lang="zh-CN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埠</a:t>
            </a:r>
            <a:endParaRPr lang="en-US" altLang="zh-TW" sz="19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F09D5DD-163A-A842-A3EB-200B4E1BE2C4}"/>
              </a:ext>
            </a:extLst>
          </p:cNvPr>
          <p:cNvSpPr/>
          <p:nvPr/>
        </p:nvSpPr>
        <p:spPr>
          <a:xfrm>
            <a:off x="9760807" y="6121804"/>
            <a:ext cx="1166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TS-1264U-RP</a:t>
            </a:r>
          </a:p>
        </p:txBody>
      </p:sp>
      <p:cxnSp>
        <p:nvCxnSpPr>
          <p:cNvPr id="58" name="接點: 肘形 57">
            <a:extLst>
              <a:ext uri="{FF2B5EF4-FFF2-40B4-BE49-F238E27FC236}">
                <a16:creationId xmlns:a16="http://schemas.microsoft.com/office/drawing/2014/main" id="{24088992-18AA-41FC-8EC6-1045F2C6DF6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193294" y="2597873"/>
            <a:ext cx="553103" cy="2867634"/>
          </a:xfrm>
          <a:prstGeom prst="bentConnector2">
            <a:avLst/>
          </a:prstGeom>
          <a:ln w="28575">
            <a:solidFill>
              <a:srgbClr val="2DE7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>
            <a:extLst>
              <a:ext uri="{FF2B5EF4-FFF2-40B4-BE49-F238E27FC236}">
                <a16:creationId xmlns:a16="http://schemas.microsoft.com/office/drawing/2014/main" id="{3D7084E3-5778-4159-9F3E-31536ED5B631}"/>
              </a:ext>
            </a:extLst>
          </p:cNvPr>
          <p:cNvSpPr/>
          <p:nvPr/>
        </p:nvSpPr>
        <p:spPr>
          <a:xfrm>
            <a:off x="8832481" y="4071817"/>
            <a:ext cx="1856650" cy="2042619"/>
          </a:xfrm>
          <a:prstGeom prst="rect">
            <a:avLst/>
          </a:prstGeom>
          <a:noFill/>
          <a:ln w="28575">
            <a:solidFill>
              <a:srgbClr val="2DE7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</a:endParaRPr>
          </a:p>
        </p:txBody>
      </p:sp>
      <p:cxnSp>
        <p:nvCxnSpPr>
          <p:cNvPr id="66" name="接點: 肘形 65">
            <a:extLst>
              <a:ext uri="{FF2B5EF4-FFF2-40B4-BE49-F238E27FC236}">
                <a16:creationId xmlns:a16="http://schemas.microsoft.com/office/drawing/2014/main" id="{EA82979D-DF2D-46CC-9B1F-F5A2EEFE460B}"/>
              </a:ext>
            </a:extLst>
          </p:cNvPr>
          <p:cNvCxnSpPr>
            <a:cxnSpLocks/>
          </p:cNvCxnSpPr>
          <p:nvPr/>
        </p:nvCxnSpPr>
        <p:spPr>
          <a:xfrm rot="5400000">
            <a:off x="4567959" y="3993525"/>
            <a:ext cx="2237426" cy="155315"/>
          </a:xfrm>
          <a:prstGeom prst="bentConnector3">
            <a:avLst>
              <a:gd name="adj1" fmla="val 185"/>
            </a:avLst>
          </a:prstGeom>
          <a:ln w="28575">
            <a:solidFill>
              <a:srgbClr val="2DE7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>
            <a:extLst>
              <a:ext uri="{FF2B5EF4-FFF2-40B4-BE49-F238E27FC236}">
                <a16:creationId xmlns:a16="http://schemas.microsoft.com/office/drawing/2014/main" id="{8D1EFE50-C994-4C23-A6A4-FADEE6642A94}"/>
              </a:ext>
            </a:extLst>
          </p:cNvPr>
          <p:cNvSpPr/>
          <p:nvPr/>
        </p:nvSpPr>
        <p:spPr>
          <a:xfrm>
            <a:off x="5444095" y="5197621"/>
            <a:ext cx="980952" cy="324803"/>
          </a:xfrm>
          <a:prstGeom prst="rect">
            <a:avLst/>
          </a:prstGeom>
          <a:noFill/>
          <a:ln w="28575">
            <a:solidFill>
              <a:srgbClr val="2DE7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cxnSp>
        <p:nvCxnSpPr>
          <p:cNvPr id="82" name="接點: 肘形 81">
            <a:extLst>
              <a:ext uri="{FF2B5EF4-FFF2-40B4-BE49-F238E27FC236}">
                <a16:creationId xmlns:a16="http://schemas.microsoft.com/office/drawing/2014/main" id="{0060F913-6A3A-4D1F-B333-616C3F15A13D}"/>
              </a:ext>
            </a:extLst>
          </p:cNvPr>
          <p:cNvCxnSpPr>
            <a:cxnSpLocks/>
          </p:cNvCxnSpPr>
          <p:nvPr/>
        </p:nvCxnSpPr>
        <p:spPr>
          <a:xfrm rot="5400000">
            <a:off x="8369822" y="3243547"/>
            <a:ext cx="1285782" cy="360463"/>
          </a:xfrm>
          <a:prstGeom prst="bentConnector3">
            <a:avLst>
              <a:gd name="adj1" fmla="val 112"/>
            </a:avLst>
          </a:prstGeom>
          <a:ln w="28575">
            <a:solidFill>
              <a:srgbClr val="2DE7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28DCCF2B-7DDE-4249-92F9-A1F245008079}"/>
              </a:ext>
            </a:extLst>
          </p:cNvPr>
          <p:cNvCxnSpPr/>
          <p:nvPr/>
        </p:nvCxnSpPr>
        <p:spPr>
          <a:xfrm>
            <a:off x="6228530" y="5815481"/>
            <a:ext cx="0" cy="468804"/>
          </a:xfrm>
          <a:prstGeom prst="line">
            <a:avLst/>
          </a:prstGeom>
          <a:ln w="28575">
            <a:solidFill>
              <a:srgbClr val="2DE7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88A08972-68CD-4881-B204-ACA169A15769}"/>
              </a:ext>
            </a:extLst>
          </p:cNvPr>
          <p:cNvCxnSpPr/>
          <p:nvPr/>
        </p:nvCxnSpPr>
        <p:spPr>
          <a:xfrm>
            <a:off x="5666120" y="5791500"/>
            <a:ext cx="0" cy="468804"/>
          </a:xfrm>
          <a:prstGeom prst="line">
            <a:avLst/>
          </a:prstGeom>
          <a:ln w="28575">
            <a:solidFill>
              <a:srgbClr val="2DE7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C6E74711-BBB4-354C-9433-45354405DF12}"/>
              </a:ext>
            </a:extLst>
          </p:cNvPr>
          <p:cNvSpPr/>
          <p:nvPr/>
        </p:nvSpPr>
        <p:spPr>
          <a:xfrm>
            <a:off x="500357" y="6284285"/>
            <a:ext cx="275096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PCIe Gen3 x2 </a:t>
            </a:r>
            <a:r>
              <a:rPr lang="zh-CN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擴充槽</a:t>
            </a:r>
            <a:endParaRPr lang="zh-TW" altLang="en-US" sz="1900"/>
          </a:p>
        </p:txBody>
      </p:sp>
      <p:cxnSp>
        <p:nvCxnSpPr>
          <p:cNvPr id="31" name="接點: 肘形 57">
            <a:extLst>
              <a:ext uri="{FF2B5EF4-FFF2-40B4-BE49-F238E27FC236}">
                <a16:creationId xmlns:a16="http://schemas.microsoft.com/office/drawing/2014/main" id="{1AFAD46B-6C86-304D-B771-C200FBEBB7E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03599" y="6000575"/>
            <a:ext cx="567417" cy="1"/>
          </a:xfrm>
          <a:prstGeom prst="bentConnector3">
            <a:avLst>
              <a:gd name="adj1" fmla="val 50000"/>
            </a:avLst>
          </a:prstGeom>
          <a:ln w="28575">
            <a:solidFill>
              <a:srgbClr val="2DE7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11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15DAC-5412-9E4B-B425-3A422A158EA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 algn="ctr">
              <a:lnSpc>
                <a:spcPts val="4533"/>
              </a:lnSpc>
            </a:pPr>
            <a:r>
              <a:rPr lang="en-US">
                <a:sym typeface="+mn-lt"/>
              </a:rPr>
              <a:t>QTS 5.0 + Linux </a:t>
            </a:r>
            <a:r>
              <a:rPr lang="zh-TW" altLang="en-US">
                <a:sym typeface="+mn-lt"/>
              </a:rPr>
              <a:t>核心</a:t>
            </a:r>
            <a:r>
              <a:rPr lang="en-US" altLang="ja-JP">
                <a:sym typeface="+mn-lt"/>
              </a:rPr>
              <a:t> 5</a:t>
            </a:r>
            <a:r>
              <a:rPr lang="en-US">
                <a:sym typeface="+mn-lt"/>
              </a:rPr>
              <a:t>.10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A7C1C2-4914-4D49-8829-EB3980042B45}"/>
              </a:ext>
            </a:extLst>
          </p:cNvPr>
          <p:cNvSpPr/>
          <p:nvPr/>
        </p:nvSpPr>
        <p:spPr>
          <a:xfrm>
            <a:off x="1286223" y="1654310"/>
            <a:ext cx="9522804" cy="1354217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>
              <a:lnSpc>
                <a:spcPts val="3200"/>
              </a:lnSpc>
              <a:buClr>
                <a:srgbClr val="FFCC99"/>
              </a:buClr>
              <a:buSzPct val="70000"/>
            </a:pP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為了提供最好的效能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, </a:t>
            </a:r>
            <a:r>
              <a:rPr lang="en-US" altLang="ja-JP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TS-x64U</a:t>
            </a: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搭載</a:t>
            </a:r>
            <a:r>
              <a:rPr lang="ja-JP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QTS </a:t>
            </a:r>
            <a:r>
              <a:rPr lang="en-US" altLang="ja-JP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5</a:t>
            </a:r>
            <a:r>
              <a:rPr lang="ja-JP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.0</a:t>
            </a:r>
            <a:r>
              <a:rPr lang="en-US" altLang="ja-JP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, </a:t>
            </a: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並使用新的</a:t>
            </a:r>
            <a:r>
              <a:rPr lang="en-US" altLang="ja-JP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ja-JP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Linux </a:t>
            </a: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核心 </a:t>
            </a:r>
            <a:r>
              <a:rPr lang="en-US" altLang="zh-TW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5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.10</a:t>
            </a: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以 發揮</a:t>
            </a:r>
            <a:r>
              <a:rPr lang="en-US" altLang="ja-JP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Intel</a:t>
            </a:r>
            <a:r>
              <a:rPr lang="en-US" altLang="zh-TW" sz="2000" baseline="30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®</a:t>
            </a:r>
            <a:r>
              <a:rPr lang="en-US" altLang="zh-TW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 Celeron</a:t>
            </a:r>
            <a:r>
              <a:rPr lang="en-US" altLang="zh-TW" sz="2000" baseline="30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®</a:t>
            </a:r>
            <a:r>
              <a:rPr lang="en-US" altLang="zh-TW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N5105/N5095</a:t>
            </a: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潛力</a:t>
            </a:r>
            <a:r>
              <a:rPr lang="en-US" altLang="zh-TW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. QTS 5.0 </a:t>
            </a: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最佳化整體系統效能及 </a:t>
            </a:r>
            <a:r>
              <a:rPr lang="en-US" altLang="zh-TW" sz="2000" err="1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NVMe</a:t>
            </a:r>
            <a:r>
              <a:rPr lang="en-US" altLang="zh-TW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SSD over-provisioning &amp;</a:t>
            </a:r>
            <a:r>
              <a:rPr lang="en-US" altLang="zh-CN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快取效能以增強</a:t>
            </a:r>
            <a:r>
              <a:rPr lang="en-US" altLang="ja-JP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TS-x64U </a:t>
            </a: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的多功能</a:t>
            </a:r>
            <a:endParaRPr lang="en-US" sz="2000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961C41D6-76BE-4EA8-A647-4962DA79CC9A}"/>
              </a:ext>
            </a:extLst>
          </p:cNvPr>
          <p:cNvSpPr txBox="1"/>
          <p:nvPr/>
        </p:nvSpPr>
        <p:spPr>
          <a:xfrm>
            <a:off x="2481452" y="5651220"/>
            <a:ext cx="2049744" cy="779684"/>
          </a:xfrm>
          <a:prstGeom prst="rect">
            <a:avLst/>
          </a:prstGeom>
          <a:noFill/>
        </p:spPr>
        <p:txBody>
          <a:bodyPr wrap="square" lIns="162544" tIns="81272" rIns="162544" bIns="81272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zh-TW" sz="4000" b="1">
                <a:solidFill>
                  <a:srgbClr val="D26604"/>
                </a:solidFill>
                <a:cs typeface="+mn-ea"/>
                <a:sym typeface="+mn-lt"/>
              </a:rPr>
              <a:t>2.9</a:t>
            </a:r>
            <a:r>
              <a:rPr lang="en-US" altLang="zh-TW" sz="2000" b="1">
                <a:solidFill>
                  <a:srgbClr val="D26604"/>
                </a:solidFill>
                <a:cs typeface="+mn-ea"/>
                <a:sym typeface="+mn-lt"/>
              </a:rPr>
              <a:t>GHz</a:t>
            </a:r>
          </a:p>
          <a:p>
            <a:pPr>
              <a:lnSpc>
                <a:spcPts val="2400"/>
              </a:lnSpc>
              <a:defRPr/>
            </a:pPr>
            <a:r>
              <a:rPr lang="en-US" sz="2000">
                <a:cs typeface="+mn-ea"/>
                <a:sym typeface="+mn-lt"/>
              </a:rPr>
              <a:t>Burst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246773B6-6A08-4978-9E2C-CEB53F247F16}"/>
              </a:ext>
            </a:extLst>
          </p:cNvPr>
          <p:cNvSpPr txBox="1"/>
          <p:nvPr/>
        </p:nvSpPr>
        <p:spPr>
          <a:xfrm>
            <a:off x="595408" y="4507238"/>
            <a:ext cx="3978209" cy="779684"/>
          </a:xfrm>
          <a:prstGeom prst="rect">
            <a:avLst/>
          </a:prstGeom>
          <a:noFill/>
        </p:spPr>
        <p:txBody>
          <a:bodyPr wrap="square" lIns="162544" tIns="81272" rIns="162544" bIns="81272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zh-TW" sz="4000" b="1">
                <a:solidFill>
                  <a:srgbClr val="D26604"/>
                </a:solidFill>
                <a:cs typeface="+mn-ea"/>
                <a:sym typeface="+mn-lt"/>
              </a:rPr>
              <a:t>N5105/ N5095</a:t>
            </a:r>
          </a:p>
          <a:p>
            <a:pPr>
              <a:lnSpc>
                <a:spcPts val="2400"/>
              </a:lnSpc>
              <a:defRPr/>
            </a:pPr>
            <a:r>
              <a:rPr lang="en-US" sz="2000">
                <a:cs typeface="+mn-ea"/>
                <a:sym typeface="+mn-lt"/>
              </a:rPr>
              <a:t>Jasper Lake 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1EF6B803-0245-4D25-9EFD-52B8096E180E}"/>
              </a:ext>
            </a:extLst>
          </p:cNvPr>
          <p:cNvSpPr txBox="1"/>
          <p:nvPr/>
        </p:nvSpPr>
        <p:spPr>
          <a:xfrm>
            <a:off x="8213412" y="4698926"/>
            <a:ext cx="2049744" cy="779684"/>
          </a:xfrm>
          <a:prstGeom prst="rect">
            <a:avLst/>
          </a:prstGeom>
          <a:noFill/>
        </p:spPr>
        <p:txBody>
          <a:bodyPr wrap="square" lIns="162544" tIns="81272" rIns="162544" bIns="81272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zh-TW" sz="4000" b="1">
                <a:solidFill>
                  <a:srgbClr val="D26604"/>
                </a:solidFill>
                <a:cs typeface="+mn-ea"/>
                <a:sym typeface="+mn-lt"/>
              </a:rPr>
              <a:t>4</a:t>
            </a:r>
            <a:r>
              <a:rPr lang="en-US" altLang="zh-TW" sz="2000" b="1">
                <a:solidFill>
                  <a:srgbClr val="D26604"/>
                </a:solidFill>
                <a:cs typeface="+mn-ea"/>
                <a:sym typeface="+mn-lt"/>
              </a:rPr>
              <a:t>-c</a:t>
            </a:r>
            <a:r>
              <a:rPr lang="en-US" altLang="zh-CN" sz="2000" b="1">
                <a:solidFill>
                  <a:srgbClr val="D26604"/>
                </a:solidFill>
                <a:cs typeface="+mn-ea"/>
                <a:sym typeface="+mn-lt"/>
              </a:rPr>
              <a:t>ore</a:t>
            </a:r>
            <a:endParaRPr lang="en-US" altLang="zh-TW" sz="2000" b="1">
              <a:solidFill>
                <a:srgbClr val="D26604"/>
              </a:solidFill>
              <a:cs typeface="+mn-ea"/>
              <a:sym typeface="+mn-lt"/>
            </a:endParaRPr>
          </a:p>
          <a:p>
            <a:pPr>
              <a:lnSpc>
                <a:spcPts val="2400"/>
              </a:lnSpc>
              <a:defRPr/>
            </a:pPr>
            <a:r>
              <a:rPr lang="en-US" sz="2000">
                <a:cs typeface="+mn-ea"/>
                <a:sym typeface="+mn-lt"/>
              </a:rPr>
              <a:t>4-thread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00527197-9706-4934-BED3-64994CC823CE}"/>
              </a:ext>
            </a:extLst>
          </p:cNvPr>
          <p:cNvSpPr txBox="1"/>
          <p:nvPr/>
        </p:nvSpPr>
        <p:spPr>
          <a:xfrm>
            <a:off x="595408" y="3252266"/>
            <a:ext cx="4209161" cy="779684"/>
          </a:xfrm>
          <a:prstGeom prst="rect">
            <a:avLst/>
          </a:prstGeom>
          <a:noFill/>
        </p:spPr>
        <p:txBody>
          <a:bodyPr wrap="square" lIns="162544" tIns="81272" rIns="162544" bIns="81272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zh-TW" sz="4000" b="1">
                <a:solidFill>
                  <a:srgbClr val="D26604"/>
                </a:solidFill>
                <a:cs typeface="+mn-ea"/>
                <a:sym typeface="+mn-lt"/>
              </a:rPr>
              <a:t>AES-NI </a:t>
            </a:r>
            <a:r>
              <a:rPr lang="en-US" altLang="zh-CN" sz="2000" b="1">
                <a:solidFill>
                  <a:srgbClr val="D26604"/>
                </a:solidFill>
                <a:cs typeface="+mn-ea"/>
                <a:sym typeface="+mn-lt"/>
              </a:rPr>
              <a:t>encryption</a:t>
            </a:r>
            <a:endParaRPr lang="en-US" altLang="zh-TW" sz="2000" b="1">
              <a:solidFill>
                <a:srgbClr val="D26604"/>
              </a:solidFill>
              <a:cs typeface="+mn-ea"/>
              <a:sym typeface="+mn-lt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2000">
                <a:cs typeface="+mn-ea"/>
                <a:sym typeface="+mn-lt"/>
              </a:rPr>
              <a:t>Volume &amp; folder support</a:t>
            </a:r>
            <a:endParaRPr lang="en-US" sz="2000">
              <a:cs typeface="+mn-ea"/>
              <a:sym typeface="+mn-lt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1E4662C3-2295-4B54-B021-BA3D53003FD3}"/>
              </a:ext>
            </a:extLst>
          </p:cNvPr>
          <p:cNvSpPr txBox="1"/>
          <p:nvPr/>
        </p:nvSpPr>
        <p:spPr>
          <a:xfrm>
            <a:off x="7768704" y="3336299"/>
            <a:ext cx="3754556" cy="779684"/>
          </a:xfrm>
          <a:prstGeom prst="rect">
            <a:avLst/>
          </a:prstGeom>
          <a:noFill/>
        </p:spPr>
        <p:txBody>
          <a:bodyPr wrap="square" lIns="162544" tIns="81272" rIns="162544" bIns="81272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zh-TW" sz="4000" b="1">
                <a:solidFill>
                  <a:srgbClr val="D26604"/>
                </a:solidFill>
                <a:cs typeface="+mn-ea"/>
                <a:sym typeface="+mn-lt"/>
              </a:rPr>
              <a:t>GPU </a:t>
            </a:r>
            <a:r>
              <a:rPr lang="en-US" altLang="zh-CN" sz="2000" b="1">
                <a:solidFill>
                  <a:srgbClr val="D26604"/>
                </a:solidFill>
                <a:cs typeface="+mn-ea"/>
                <a:sym typeface="+mn-lt"/>
              </a:rPr>
              <a:t>up to 800 MHz</a:t>
            </a:r>
            <a:endParaRPr lang="en-US" altLang="zh-TW" sz="2000" b="1">
              <a:solidFill>
                <a:srgbClr val="D26604"/>
              </a:solidFill>
              <a:cs typeface="+mn-ea"/>
              <a:sym typeface="+mn-lt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2000">
                <a:cs typeface="+mn-ea"/>
                <a:sym typeface="+mn-lt"/>
              </a:rPr>
              <a:t>UHD Graphics </a:t>
            </a:r>
            <a:endParaRPr lang="en-US" sz="2000">
              <a:cs typeface="+mn-ea"/>
              <a:sym typeface="+mn-lt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982940A-AB46-4CC4-ACFA-A01618D02A91}"/>
              </a:ext>
            </a:extLst>
          </p:cNvPr>
          <p:cNvSpPr/>
          <p:nvPr/>
        </p:nvSpPr>
        <p:spPr>
          <a:xfrm>
            <a:off x="3986644" y="3446938"/>
            <a:ext cx="3892663" cy="3359814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D7E4DB6C-5660-493B-A84A-7BC607B8B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0753" y="4018303"/>
            <a:ext cx="1877886" cy="18778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4296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2006758" y="2062099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815269" y="3164744"/>
            <a:ext cx="5141813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966569" y="5524809"/>
            <a:ext cx="2713386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* 測試於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數據會因實際環境而有所不同。</a:t>
            </a:r>
            <a:endParaRPr lang="en" altLang="zh-TW" sz="8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966569" y="5760033"/>
            <a:ext cx="5099676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TS-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464U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-4G, QTS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5.0.0 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 x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Samsung 860 Pro 512GB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, RAID 5</a:t>
            </a:r>
            <a:endParaRPr lang="zh-TW" sz="8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Server 2016, Intel Core i7-6700 3.4 GHz, 64GB RAM</a:t>
            </a:r>
            <a:endParaRPr lang="en" sz="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IOmeter | 30-sec ramp up time, 3-min seq. run time, 16 workers, 4-outstanding</a:t>
            </a:r>
            <a:endParaRPr lang="en-US" altLang="en-US" sz="8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2759644" y="5821727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TW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順序讀取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4560573" y="5821727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TW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順序寫入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596516" y="5264973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sz="3600"/>
              <a:t>馬上有感！相較</a:t>
            </a:r>
            <a:r>
              <a:rPr kumimoji="1" lang="en-US" altLang="zh-CN" sz="3600"/>
              <a:t> 1GbE NAS</a:t>
            </a:r>
            <a:r>
              <a:rPr kumimoji="1" lang="zh-CN" altLang="en-US" sz="3600"/>
              <a:t>，</a:t>
            </a:r>
            <a:r>
              <a:rPr kumimoji="1" lang="en-US" altLang="zh-TW" sz="3600"/>
              <a:t>2.5 GbE</a:t>
            </a:r>
            <a:r>
              <a:rPr kumimoji="1" lang="zh-TW" altLang="en-US" sz="3600"/>
              <a:t> 大水管幫助</a:t>
            </a:r>
            <a:br>
              <a:rPr kumimoji="1" lang="en-US" altLang="zh-TW" sz="3600"/>
            </a:br>
            <a:r>
              <a:rPr kumimoji="1" lang="zh-CN" altLang="en-US" sz="3600"/>
              <a:t>單台伺服器更快速處理大檔案傳輸</a:t>
            </a:r>
            <a:endParaRPr lang="en-US" altLang="zh-TW" sz="3600"/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2033059" y="2015594"/>
            <a:ext cx="4596964" cy="4308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0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1 x 2.5GbE </a:t>
            </a:r>
            <a:endParaRPr lang="zh-TW" altLang="en-US" sz="2000" b="1">
              <a:solidFill>
                <a:schemeClr val="bg1"/>
              </a:solidFill>
              <a:latin typeface="微軟正黑體"/>
              <a:ea typeface="微軟正黑體"/>
              <a:cs typeface="Arial" pitchFamily="34" charset="0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917508" y="2932920"/>
            <a:ext cx="812865" cy="2886846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3107020" y="2765489"/>
            <a:ext cx="841780" cy="3047294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3199144" y="2754319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276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5046291" y="2939376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260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1271911" y="3013785"/>
            <a:ext cx="526079" cy="2941907"/>
            <a:chOff x="741665" y="2189993"/>
            <a:chExt cx="526079" cy="3304512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835166" y="4554003"/>
              <a:ext cx="393056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3975264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396525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70492" y="280086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189993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735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341342" y="2058103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318432" y="2058103"/>
            <a:ext cx="4905514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149853" y="3172104"/>
            <a:ext cx="10074093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265731" y="6329465"/>
            <a:ext cx="382365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* 測試於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數據會因實際環境而有所不同。
</a:t>
            </a:r>
            <a:endParaRPr lang="en" altLang="zh-TW" sz="8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2094228" y="584544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3895157" y="584544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-158253" y="5171363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600"/>
              <a:t>相較</a:t>
            </a:r>
            <a:r>
              <a:rPr lang="en-US" altLang="zh-CN" sz="3600"/>
              <a:t> 1GbE NAS</a:t>
            </a:r>
            <a:r>
              <a:rPr lang="zh-CN" altLang="en-US" sz="3600"/>
              <a:t>， </a:t>
            </a:r>
            <a:r>
              <a:rPr lang="en-US" altLang="zh-CN" sz="3600"/>
              <a:t>2 x 2.5GbE </a:t>
            </a:r>
            <a:r>
              <a:rPr lang="zh-CN" altLang="en-US" sz="3600"/>
              <a:t>雙</a:t>
            </a:r>
            <a:r>
              <a:rPr lang="zh-TW" altLang="en-US" sz="3600"/>
              <a:t>網併發，</a:t>
            </a:r>
            <a:br>
              <a:rPr lang="en-US" altLang="zh-TW" sz="3600"/>
            </a:br>
            <a:r>
              <a:rPr lang="zh-TW" altLang="en-US" sz="3600"/>
              <a:t>多人多工環境達最高</a:t>
            </a:r>
            <a:r>
              <a:rPr lang="zh-CN" altLang="en-US" sz="3600"/>
              <a:t>效益</a:t>
            </a:r>
            <a:r>
              <a:rPr lang="zh-TW" altLang="en-US" sz="3600"/>
              <a:t>，</a:t>
            </a:r>
            <a:r>
              <a:rPr lang="zh-CN" altLang="en-US" sz="3600"/>
              <a:t>支撐企業未來成長所需</a:t>
            </a:r>
            <a:endParaRPr lang="en-US" altLang="zh-TW" sz="3600"/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7117163" y="584544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8901993" y="584544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363730" y="2056141"/>
            <a:ext cx="4596964" cy="73865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2.5GbE Windows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循序傳輸</a:t>
            </a:r>
          </a:p>
          <a:p>
            <a:pPr algn="ctr" eaLnBrk="1" hangingPunct="1">
              <a:defRPr/>
            </a:pP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301153" y="2041198"/>
            <a:ext cx="4922793" cy="73865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2.5GbE Windows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循序傳輸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algn="ctr">
              <a:defRPr/>
            </a:pPr>
            <a:r>
              <a:rPr lang="en-US" altLang="zh-CN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NAS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磁碟群組加密</a:t>
            </a:r>
            <a:endParaRPr lang="zh-CN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252092" y="3734022"/>
            <a:ext cx="812865" cy="210945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441604" y="2721717"/>
            <a:ext cx="841780" cy="3114781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533728" y="2749755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585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367758" y="3699356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393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9276523" y="3862189"/>
            <a:ext cx="812865" cy="1972930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7475751" y="2763233"/>
            <a:ext cx="841780" cy="306490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7567875" y="2790668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562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9384271" y="3867648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357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586825" y="3053465"/>
            <a:ext cx="516922" cy="2898231"/>
            <a:chOff x="721995" y="2239052"/>
            <a:chExt cx="516922" cy="325545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741665" y="4634249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400736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396524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41665" y="2801743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21995" y="223905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500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8A0B1EDE-9765-8542-8722-F4B8931480FB}"/>
              </a:ext>
            </a:extLst>
          </p:cNvPr>
          <p:cNvSpPr/>
          <p:nvPr/>
        </p:nvSpPr>
        <p:spPr>
          <a:xfrm>
            <a:off x="649128" y="1652241"/>
            <a:ext cx="11075541" cy="3702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除了支援巨型幀可用於增強乙太網的網路輸送量之外，雙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2.5GbE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網路更有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雙網聚合、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負載平衡與故障轉移容錯可設定．</a:t>
            </a: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2D26D69A-D8E5-334C-8919-569B02A70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547" y="6277133"/>
            <a:ext cx="4634022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TS-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53D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U-RP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-4G, QTS 4.4.2,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 x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Samsung 850 Pro 512GB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, RAID 5, thick volume</a:t>
            </a:r>
            <a:endParaRPr lang="zh-TW" sz="8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IOmeter | RAM*4, 30-sec ramp up time, 3-min seq. run time, 2 workers, 64-outstanding, 1MB</a:t>
            </a:r>
            <a:endParaRPr lang="en-US" altLang="en-US" sz="8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5283200" y="1745673"/>
            <a:ext cx="24199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>
                <a:solidFill>
                  <a:srgbClr val="FF0000"/>
                </a:solidFill>
              </a:rPr>
              <a:t>等數據</a:t>
            </a:r>
            <a:r>
              <a:rPr lang="en-US" altLang="zh-TW" sz="8800">
                <a:solidFill>
                  <a:srgbClr val="FF0000"/>
                </a:solidFill>
              </a:rPr>
              <a:t>?</a:t>
            </a:r>
            <a:endParaRPr lang="zh-TW" altLang="en-US" sz="8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49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1576</Words>
  <Application>Microsoft Office PowerPoint</Application>
  <PresentationFormat>寬螢幕</PresentationFormat>
  <Paragraphs>285</Paragraphs>
  <Slides>28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微軟正黑體</vt:lpstr>
      <vt:lpstr>微軟正黑體</vt:lpstr>
      <vt:lpstr>Arial</vt:lpstr>
      <vt:lpstr>Calibri</vt:lpstr>
      <vt:lpstr>Corbel</vt:lpstr>
      <vt:lpstr>Wingdings</vt:lpstr>
      <vt:lpstr>Office 佈景主題</vt:lpstr>
      <vt:lpstr>PowerPoint 簡報</vt:lpstr>
      <vt:lpstr>PowerPoint 簡報</vt:lpstr>
      <vt:lpstr>TS-x64U 前方硬體配置</vt:lpstr>
      <vt:lpstr>標配 4GB 記憶體並可升級成 16GB 雙通道記憶體， 讓多工應用與多台設備同時連接更為順暢</vt:lpstr>
      <vt:lpstr>快速上手的 HDD 與 SSD 安裝</vt:lpstr>
      <vt:lpstr>TS-x64U 後方 I/O 配置</vt:lpstr>
      <vt:lpstr>QTS 5.0 + Linux 核心 5.10</vt:lpstr>
      <vt:lpstr>馬上有感！相較 1GbE NAS，2.5 GbE 大水管幫助 單台伺服器更快速處理大檔案傳輸</vt:lpstr>
      <vt:lpstr>相較 1GbE NAS， 2 x 2.5GbE 雙網併發， 多人多工環境達最高效益，支撐企業未來成長所需</vt:lpstr>
      <vt:lpstr>多網並行!PCIe Gen3 擴充槽支援各式  2.5GbE/5GbE/10GbE 網卡擴充配件，即插即用免煩惱</vt:lpstr>
      <vt:lpstr>搭配 QM2 PCIe 卡新增 M.2 SSD， 並使用 SSD 快取增加小檔案處理效能</vt:lpstr>
      <vt:lpstr>各式 NAS 儲存配件讓您更得心應手</vt:lpstr>
      <vt:lpstr>有線網路升級高速網路交換器以改善多人協作效率</vt:lpstr>
      <vt:lpstr>經濟又彈性的現代化 QNAP 儲存擴充櫃</vt:lpstr>
      <vt:lpstr>PowerPoint 簡報</vt:lpstr>
      <vt:lpstr>PowerPoint 簡報</vt:lpstr>
      <vt:lpstr>完整備份方案對抗惡意軟體</vt:lpstr>
      <vt:lpstr>最實惠的企業級快照防護</vt:lpstr>
      <vt:lpstr>異地備份 - 多重保護備份資料</vt:lpstr>
      <vt:lpstr>QVR Elite 監控應用解決方案</vt:lpstr>
      <vt:lpstr>彈性擴充儲存空間</vt:lpstr>
      <vt:lpstr>HybridDesk Station 提供多樣化多媒體功能 </vt:lpstr>
      <vt:lpstr>多樣化的 HybridDesk Station 應用程式</vt:lpstr>
      <vt:lpstr>Linux Station 讓 NAS 變身 Ubuntu PC</vt:lpstr>
      <vt:lpstr>Qsirch 幫助企業即時找到所需資料，不再迷惘</vt:lpstr>
      <vt:lpstr>QuMagie AI 自動照片內人物與物件分類， 大幅縮減員工額外費時介入整理歸類</vt:lpstr>
      <vt:lpstr>QTS 5 提升安全保護等級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QNAP_Yvonne Tsai</dc:creator>
  <cp:lastModifiedBy>Yvonne Tsai 蔡亞彣</cp:lastModifiedBy>
  <cp:revision>3</cp:revision>
  <dcterms:created xsi:type="dcterms:W3CDTF">2020-04-09T05:52:17Z</dcterms:created>
  <dcterms:modified xsi:type="dcterms:W3CDTF">2021-12-13T03:08:57Z</dcterms:modified>
</cp:coreProperties>
</file>