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7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CE7D44-CF24-4EDD-BE97-B87F2F51FF3D}">
  <a:tblStyle styleId="{F8CE7D44-CF24-4EDD-BE97-B87F2F51FF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3" name="Google Shape;3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06" name="Google Shape;4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9" name="Google Shape;64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標題及物件">
  <p:cSld name="9_標題及物件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4" y="667"/>
            <a:ext cx="12184212" cy="685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標題及物件">
  <p:cSld name="18_標題及物件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77" y="2245"/>
            <a:ext cx="12181644" cy="685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標題及物件">
  <p:cSld name="5_標題及物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1523"/>
            <a:ext cx="12189630" cy="685495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標題及物件">
  <p:cSld name="6_標題及物件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5" y="1523"/>
            <a:ext cx="12189630" cy="685495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icrosoft JhengHei"/>
              <a:buNone/>
              <a:defRPr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5" y="1609120"/>
            <a:ext cx="12182155" cy="5039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標題及物件">
  <p:cSld name="10_標題及物件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7" y="0"/>
            <a:ext cx="12189625" cy="685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標題及物件">
  <p:cSld name="13_標題及物件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3" y="1523"/>
            <a:ext cx="12184211" cy="68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標題及物件">
  <p:cSld name="7_標題及物件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3" y="1523"/>
            <a:ext cx="12184214" cy="685495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icrosoft JhengHei"/>
              <a:buNone/>
              <a:defRPr sz="4000" b="1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標題及物件">
  <p:cSld name="20_標題及物件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7" y="721"/>
            <a:ext cx="12187065" cy="685655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9"/>
          <p:cNvSpPr txBox="1"/>
          <p:nvPr/>
        </p:nvSpPr>
        <p:spPr>
          <a:xfrm>
            <a:off x="7856908" y="6386141"/>
            <a:ext cx="40402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Copyright© 2021 QNAP Systems, Inc. All rights reserved. QNAP® and other names of QNAP Products are proprietary marks or registered trademarks of QNAP Systems, Inc. Other products and company names mentioned herein are trademarks of their respective holders.​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標題及物件">
  <p:cSld name="14_標題及物件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3" y="1523"/>
            <a:ext cx="12184211" cy="685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あらゆる</a:t>
            </a: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環境に対応する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様々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</a:t>
            </a:r>
            <a:b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2.5GbE 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/ 5GbE / 10GbENIC用の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PCIe Gen3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スロット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9" name="Google Shape;239;p20"/>
          <p:cNvSpPr/>
          <p:nvPr/>
        </p:nvSpPr>
        <p:spPr>
          <a:xfrm>
            <a:off x="3328441" y="2452493"/>
            <a:ext cx="2484996" cy="3347407"/>
          </a:xfrm>
          <a:prstGeom prst="roundRect">
            <a:avLst>
              <a:gd name="adj" fmla="val 4252"/>
            </a:avLst>
          </a:prstGeom>
          <a:solidFill>
            <a:srgbClr val="4A6F7A">
              <a:alpha val="14901"/>
            </a:srgbClr>
          </a:solidFill>
          <a:ln w="1905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240" name="Google Shape;240;p20"/>
          <p:cNvSpPr/>
          <p:nvPr/>
        </p:nvSpPr>
        <p:spPr>
          <a:xfrm>
            <a:off x="434591" y="2456314"/>
            <a:ext cx="2484997" cy="33335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241" name="Google Shape;241;p20"/>
          <p:cNvSpPr/>
          <p:nvPr/>
        </p:nvSpPr>
        <p:spPr>
          <a:xfrm>
            <a:off x="9116139" y="2455998"/>
            <a:ext cx="2484996" cy="1802957"/>
          </a:xfrm>
          <a:prstGeom prst="roundRect">
            <a:avLst>
              <a:gd name="adj" fmla="val 4252"/>
            </a:avLst>
          </a:prstGeom>
          <a:solidFill>
            <a:srgbClr val="4A6F7A">
              <a:alpha val="14901"/>
            </a:srgbClr>
          </a:solidFill>
          <a:ln w="1905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242" name="Google Shape;242;p20"/>
          <p:cNvSpPr/>
          <p:nvPr/>
        </p:nvSpPr>
        <p:spPr>
          <a:xfrm>
            <a:off x="6222290" y="2459819"/>
            <a:ext cx="2484997" cy="33335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469" y="2524970"/>
            <a:ext cx="2343508" cy="180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11" y="4258955"/>
            <a:ext cx="2658596" cy="166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12" y="2602009"/>
            <a:ext cx="2767465" cy="1729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20"/>
          <p:cNvGrpSpPr/>
          <p:nvPr/>
        </p:nvGrpSpPr>
        <p:grpSpPr>
          <a:xfrm>
            <a:off x="440453" y="1873364"/>
            <a:ext cx="2658595" cy="700277"/>
            <a:chOff x="375811" y="1885713"/>
            <a:chExt cx="3262211" cy="1166724"/>
          </a:xfrm>
        </p:grpSpPr>
        <p:sp>
          <p:nvSpPr>
            <p:cNvPr id="247" name="Google Shape;247;p20"/>
            <p:cNvSpPr/>
            <p:nvPr/>
          </p:nvSpPr>
          <p:spPr>
            <a:xfrm rot="10800000">
              <a:off x="872625" y="2668278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QXG-5G1T-111C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1 x 5G/2.5G/1G/100M </a:t>
              </a:r>
              <a:endParaRPr sz="11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</p:grpSp>
      <p:grpSp>
        <p:nvGrpSpPr>
          <p:cNvPr id="249" name="Google Shape;249;p20"/>
          <p:cNvGrpSpPr/>
          <p:nvPr/>
        </p:nvGrpSpPr>
        <p:grpSpPr>
          <a:xfrm>
            <a:off x="3292962" y="1899811"/>
            <a:ext cx="2658595" cy="700277"/>
            <a:chOff x="375811" y="1885713"/>
            <a:chExt cx="3262211" cy="1166724"/>
          </a:xfrm>
        </p:grpSpPr>
        <p:sp>
          <p:nvSpPr>
            <p:cNvPr id="250" name="Google Shape;250;p20"/>
            <p:cNvSpPr/>
            <p:nvPr/>
          </p:nvSpPr>
          <p:spPr>
            <a:xfrm rot="10800000">
              <a:off x="872625" y="2668278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QXG-2G1T-I225</a:t>
              </a: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1 x 2.5G/1G/100M/10M  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52" name="Google Shape;252;p20"/>
          <p:cNvGrpSpPr/>
          <p:nvPr/>
        </p:nvGrpSpPr>
        <p:grpSpPr>
          <a:xfrm>
            <a:off x="440453" y="5743611"/>
            <a:ext cx="2658595" cy="697497"/>
            <a:chOff x="375811" y="1570267"/>
            <a:chExt cx="3262211" cy="1174714"/>
          </a:xfrm>
        </p:grpSpPr>
        <p:sp>
          <p:nvSpPr>
            <p:cNvPr id="253" name="Google Shape;253;p20"/>
            <p:cNvSpPr/>
            <p:nvPr/>
          </p:nvSpPr>
          <p:spPr>
            <a:xfrm>
              <a:off x="2704770" y="1570267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QXG-5G2T-111C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2 x 5G/2.5G/1G/100M </a:t>
              </a:r>
              <a:endParaRPr sz="9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</p:grpSp>
      <p:pic>
        <p:nvPicPr>
          <p:cNvPr id="255" name="Google Shape;255;p20" descr="https://www.qnap.com/i/_attach_file/product/photo/800_500/541_1618295875_E794A2E59381E59C96__QXG-10G2T-X710_Top2Bbracket.png?v=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2342" y="4221994"/>
            <a:ext cx="2237685" cy="15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 descr="https://www.qnap.com/i/_attach_file/product/photo/800_500/573_1634806422_573_1622792612_E794A2E59381E59C96_QXG-2G1T-I225_top.png?v=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2611" y="2472317"/>
            <a:ext cx="1848264" cy="184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 descr="https://www.qnap.com/i/_attach_file/product/photo/800_500/574_1634806824_574_1622793167_E794A2E59381E59C96_QXG-2G2T-I225_top.png?v=2"/>
          <p:cNvPicPr preferRelativeResize="0"/>
          <p:nvPr/>
        </p:nvPicPr>
        <p:blipFill rotWithShape="1">
          <a:blip r:embed="rId8">
            <a:alphaModFix/>
          </a:blip>
          <a:srcRect l="13538" r="16494"/>
          <a:stretch/>
        </p:blipFill>
        <p:spPr>
          <a:xfrm>
            <a:off x="3712516" y="4174389"/>
            <a:ext cx="2021234" cy="1805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20"/>
          <p:cNvGrpSpPr/>
          <p:nvPr/>
        </p:nvGrpSpPr>
        <p:grpSpPr>
          <a:xfrm>
            <a:off x="9037437" y="1899811"/>
            <a:ext cx="2658595" cy="700277"/>
            <a:chOff x="375811" y="1885713"/>
            <a:chExt cx="3262211" cy="1166724"/>
          </a:xfrm>
        </p:grpSpPr>
        <p:sp>
          <p:nvSpPr>
            <p:cNvPr id="259" name="Google Shape;259;p20"/>
            <p:cNvSpPr/>
            <p:nvPr/>
          </p:nvSpPr>
          <p:spPr>
            <a:xfrm rot="10800000">
              <a:off x="872625" y="2668278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375811" y="1885713"/>
              <a:ext cx="3262211" cy="8592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QXG-10G2SF-CX4</a:t>
              </a:r>
              <a:endParaRPr sz="1600" b="1" i="0" u="none" strike="noStrike" cap="none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icrosoft JhengHei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2 x 10G SFP+  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61" name="Google Shape;261;p20" descr="https://www.qnap.com/i/_attach_file/product/photo/800_500/568_1634804253_568_1622791369_QXG-10G2SF-CX4_Top.png?v=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77404" y="2556498"/>
            <a:ext cx="2562466" cy="1601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0"/>
          <p:cNvGrpSpPr/>
          <p:nvPr/>
        </p:nvGrpSpPr>
        <p:grpSpPr>
          <a:xfrm>
            <a:off x="3292962" y="5743611"/>
            <a:ext cx="2658595" cy="697497"/>
            <a:chOff x="375811" y="1570267"/>
            <a:chExt cx="3262211" cy="1174714"/>
          </a:xfrm>
        </p:grpSpPr>
        <p:sp>
          <p:nvSpPr>
            <p:cNvPr id="263" name="Google Shape;263;p20"/>
            <p:cNvSpPr/>
            <p:nvPr/>
          </p:nvSpPr>
          <p:spPr>
            <a:xfrm>
              <a:off x="2704770" y="1570267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375811" y="1885713"/>
              <a:ext cx="3262211" cy="8592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QXG-2G2T-I225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icrosoft JhengHei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2 x 2.5G/1G/100M/10M  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65" name="Google Shape;265;p20"/>
          <p:cNvGrpSpPr/>
          <p:nvPr/>
        </p:nvGrpSpPr>
        <p:grpSpPr>
          <a:xfrm>
            <a:off x="6202051" y="5727940"/>
            <a:ext cx="2658594" cy="709130"/>
            <a:chOff x="6202051" y="5727940"/>
            <a:chExt cx="2658594" cy="709130"/>
          </a:xfrm>
        </p:grpSpPr>
        <p:sp>
          <p:nvSpPr>
            <p:cNvPr id="266" name="Google Shape;266;p20"/>
            <p:cNvSpPr/>
            <p:nvPr/>
          </p:nvSpPr>
          <p:spPr>
            <a:xfrm>
              <a:off x="8078120" y="5727940"/>
              <a:ext cx="313363" cy="22809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6202051" y="5921331"/>
              <a:ext cx="2658594" cy="51573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QXG-10G2T-X710</a:t>
              </a: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2 x 10G/5G/2.5G/1G/100M </a:t>
              </a:r>
              <a:endParaRPr sz="11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</p:grpSp>
      <p:grpSp>
        <p:nvGrpSpPr>
          <p:cNvPr id="268" name="Google Shape;268;p20"/>
          <p:cNvGrpSpPr/>
          <p:nvPr/>
        </p:nvGrpSpPr>
        <p:grpSpPr>
          <a:xfrm>
            <a:off x="6202051" y="1899807"/>
            <a:ext cx="2658595" cy="698701"/>
            <a:chOff x="6202051" y="1899807"/>
            <a:chExt cx="2658595" cy="698701"/>
          </a:xfrm>
        </p:grpSpPr>
        <p:sp>
          <p:nvSpPr>
            <p:cNvPr id="269" name="Google Shape;269;p20"/>
            <p:cNvSpPr/>
            <p:nvPr/>
          </p:nvSpPr>
          <p:spPr>
            <a:xfrm rot="10800000">
              <a:off x="6717599" y="2367933"/>
              <a:ext cx="313363" cy="230575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202051" y="1899807"/>
              <a:ext cx="2658595" cy="51019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QXG-10G1T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Microsoft JhengHei"/>
                <a:buNone/>
              </a:pPr>
              <a:r>
                <a:rPr lang="en-US" sz="11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rPr>
                <a:t>1 x 10G/5G/2.5G/1G/100M </a:t>
              </a:r>
              <a:endParaRPr sz="1100" b="1" i="0" u="none" strike="noStrike" cap="none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QM2PCIe</a:t>
            </a:r>
            <a:r>
              <a:rPr 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アダプター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付属の</a:t>
            </a:r>
            <a:r>
              <a:rPr 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M.2SSDを2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r>
              <a:rPr lang="en-US" sz="28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追加し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  <a:r>
              <a:rPr 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8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SSDキャッシュ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によって</a:t>
            </a:r>
            <a:r>
              <a:rPr lang="en-US" sz="28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IOPSと小さなファイルの処理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効率</a:t>
            </a:r>
            <a:r>
              <a:rPr 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高める</a:t>
            </a:r>
            <a:endParaRPr sz="28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568750" y="2482407"/>
            <a:ext cx="3430159" cy="33335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277" name="Google Shape;277;p21"/>
          <p:cNvSpPr/>
          <p:nvPr/>
        </p:nvSpPr>
        <p:spPr>
          <a:xfrm>
            <a:off x="4329161" y="2482407"/>
            <a:ext cx="3430159" cy="33335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278" name="Google Shape;278;p21"/>
          <p:cNvGrpSpPr/>
          <p:nvPr/>
        </p:nvGrpSpPr>
        <p:grpSpPr>
          <a:xfrm>
            <a:off x="4460450" y="2187696"/>
            <a:ext cx="3122566" cy="1193465"/>
            <a:chOff x="375811" y="1678311"/>
            <a:chExt cx="3831524" cy="1464433"/>
          </a:xfrm>
        </p:grpSpPr>
        <p:sp>
          <p:nvSpPr>
            <p:cNvPr id="279" name="Google Shape;279;p21"/>
            <p:cNvSpPr/>
            <p:nvPr/>
          </p:nvSpPr>
          <p:spPr>
            <a:xfrm rot="10800000">
              <a:off x="982655" y="2758585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375811" y="1678311"/>
              <a:ext cx="3831524" cy="11709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QM2-2P-344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 x M.2 NVMe Gen3 </a:t>
              </a:r>
              <a:endParaRPr sz="1600" b="0" i="0" u="none" strike="noStrike" cap="none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pic>
        <p:nvPicPr>
          <p:cNvPr id="281" name="Google Shape;2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785" y="3422089"/>
            <a:ext cx="2848024" cy="224502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82" name="Google Shape;28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5994" y="3439689"/>
            <a:ext cx="3147022" cy="224779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grpSp>
        <p:nvGrpSpPr>
          <p:cNvPr id="283" name="Google Shape;283;p21"/>
          <p:cNvGrpSpPr/>
          <p:nvPr/>
        </p:nvGrpSpPr>
        <p:grpSpPr>
          <a:xfrm>
            <a:off x="722547" y="2187696"/>
            <a:ext cx="3122566" cy="1193465"/>
            <a:chOff x="375811" y="1678311"/>
            <a:chExt cx="3831524" cy="1464433"/>
          </a:xfrm>
        </p:grpSpPr>
        <p:sp>
          <p:nvSpPr>
            <p:cNvPr id="284" name="Google Shape;284;p21"/>
            <p:cNvSpPr/>
            <p:nvPr/>
          </p:nvSpPr>
          <p:spPr>
            <a:xfrm rot="10800000">
              <a:off x="994046" y="2758585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375811" y="1678311"/>
              <a:ext cx="3831524" cy="11709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QM2-2S-220A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 x M.2 SATA 6Gb/s </a:t>
              </a:r>
              <a:endParaRPr sz="1600" b="0" i="0" u="none" strike="noStrike" cap="none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286" name="Google Shape;286;p21"/>
          <p:cNvSpPr/>
          <p:nvPr/>
        </p:nvSpPr>
        <p:spPr>
          <a:xfrm>
            <a:off x="8091435" y="2524809"/>
            <a:ext cx="3430159" cy="33335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287" name="Google Shape;287;p21"/>
          <p:cNvGrpSpPr/>
          <p:nvPr/>
        </p:nvGrpSpPr>
        <p:grpSpPr>
          <a:xfrm>
            <a:off x="8245230" y="2230098"/>
            <a:ext cx="3122567" cy="1193465"/>
            <a:chOff x="375810" y="1678311"/>
            <a:chExt cx="3831525" cy="1464433"/>
          </a:xfrm>
        </p:grpSpPr>
        <p:sp>
          <p:nvSpPr>
            <p:cNvPr id="288" name="Google Shape;288;p21"/>
            <p:cNvSpPr/>
            <p:nvPr/>
          </p:nvSpPr>
          <p:spPr>
            <a:xfrm rot="10800000">
              <a:off x="982655" y="2758585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375810" y="1678311"/>
              <a:ext cx="3831525" cy="11709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000"/>
                <a:buFont typeface="Arial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QM2-2P10G1TB</a:t>
              </a:r>
              <a:endParaRPr sz="2000" b="1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 x M.2 NVMe Gen3</a:t>
              </a:r>
              <a:endParaRPr sz="16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x </a:t>
              </a:r>
              <a:r>
                <a:rPr lang="en-US" sz="160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10G/2.5G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/1G/100M </a:t>
              </a:r>
              <a:endParaRPr sz="1600" b="0" i="0" u="none" strike="noStrike" cap="none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pic>
        <p:nvPicPr>
          <p:cNvPr id="290" name="Google Shape;29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8172" y="3429000"/>
            <a:ext cx="3290886" cy="235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22"/>
          <p:cNvGrpSpPr/>
          <p:nvPr/>
        </p:nvGrpSpPr>
        <p:grpSpPr>
          <a:xfrm>
            <a:off x="985530" y="1760464"/>
            <a:ext cx="10350997" cy="4875033"/>
            <a:chOff x="985530" y="1760464"/>
            <a:chExt cx="10350997" cy="4875033"/>
          </a:xfrm>
        </p:grpSpPr>
        <p:sp>
          <p:nvSpPr>
            <p:cNvPr id="296" name="Google Shape;296;p22"/>
            <p:cNvSpPr/>
            <p:nvPr/>
          </p:nvSpPr>
          <p:spPr>
            <a:xfrm>
              <a:off x="985530" y="4394940"/>
              <a:ext cx="10121931" cy="2037716"/>
            </a:xfrm>
            <a:prstGeom prst="roundRect">
              <a:avLst>
                <a:gd name="adj" fmla="val 3442"/>
              </a:avLst>
            </a:prstGeom>
            <a:solidFill>
              <a:schemeClr val="lt1">
                <a:alpha val="1490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139700" dir="25200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5549602" y="1943978"/>
              <a:ext cx="5557859" cy="1994444"/>
            </a:xfrm>
            <a:prstGeom prst="roundRect">
              <a:avLst>
                <a:gd name="adj" fmla="val 3442"/>
              </a:avLst>
            </a:prstGeom>
            <a:solidFill>
              <a:schemeClr val="lt1">
                <a:alpha val="1490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139700" dir="25200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298" name="Google Shape;298;p22"/>
            <p:cNvSpPr/>
            <p:nvPr/>
          </p:nvSpPr>
          <p:spPr>
            <a:xfrm>
              <a:off x="985530" y="1943978"/>
              <a:ext cx="4181964" cy="1994444"/>
            </a:xfrm>
            <a:prstGeom prst="roundRect">
              <a:avLst>
                <a:gd name="adj" fmla="val 3442"/>
              </a:avLst>
            </a:prstGeom>
            <a:solidFill>
              <a:schemeClr val="lt1">
                <a:alpha val="14901"/>
              </a:scheme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139700" dir="25200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pic>
          <p:nvPicPr>
            <p:cNvPr id="299" name="Google Shape;299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4539" y="2883583"/>
              <a:ext cx="3897468" cy="989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60460" y="2263179"/>
              <a:ext cx="2576067" cy="1610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26451" y="5622209"/>
              <a:ext cx="2226579" cy="524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13705" y="5562286"/>
              <a:ext cx="1814021" cy="524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49779" y="4705796"/>
              <a:ext cx="2226579" cy="1929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704724" y="4553278"/>
              <a:ext cx="2226579" cy="1929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2"/>
            <p:cNvPicPr preferRelativeResize="0"/>
            <p:nvPr/>
          </p:nvPicPr>
          <p:blipFill rotWithShape="1">
            <a:blip r:embed="rId9">
              <a:alphaModFix/>
            </a:blip>
            <a:srcRect r="-7021"/>
            <a:stretch/>
          </p:blipFill>
          <p:spPr>
            <a:xfrm>
              <a:off x="2137881" y="5214325"/>
              <a:ext cx="354374" cy="456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22"/>
            <p:cNvPicPr preferRelativeResize="0"/>
            <p:nvPr/>
          </p:nvPicPr>
          <p:blipFill rotWithShape="1">
            <a:blip r:embed="rId9">
              <a:alphaModFix/>
            </a:blip>
            <a:srcRect r="-7021"/>
            <a:stretch/>
          </p:blipFill>
          <p:spPr>
            <a:xfrm>
              <a:off x="4696349" y="5105964"/>
              <a:ext cx="354374" cy="4563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22"/>
            <p:cNvSpPr/>
            <p:nvPr/>
          </p:nvSpPr>
          <p:spPr>
            <a:xfrm>
              <a:off x="1733871" y="6078531"/>
              <a:ext cx="1015821" cy="290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TR-004U</a:t>
              </a:r>
              <a:endParaRPr sz="1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4067017" y="6087151"/>
              <a:ext cx="1558931" cy="308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TL-R1200C-RP</a:t>
              </a:r>
              <a:endParaRPr sz="14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6480216" y="6105464"/>
              <a:ext cx="1414922" cy="290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TL-R400S</a:t>
              </a:r>
              <a:endParaRPr sz="1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9044195" y="6111271"/>
              <a:ext cx="1505081" cy="25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TL-R1200S-RP</a:t>
              </a:r>
              <a:endParaRPr sz="14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grpSp>
          <p:nvGrpSpPr>
            <p:cNvPr id="311" name="Google Shape;311;p22"/>
            <p:cNvGrpSpPr/>
            <p:nvPr/>
          </p:nvGrpSpPr>
          <p:grpSpPr>
            <a:xfrm>
              <a:off x="1297251" y="1760464"/>
              <a:ext cx="2325258" cy="592434"/>
              <a:chOff x="375812" y="2220988"/>
              <a:chExt cx="3023268" cy="770273"/>
            </a:xfrm>
          </p:grpSpPr>
          <p:sp>
            <p:nvSpPr>
              <p:cNvPr id="312" name="Google Shape;312;p22"/>
              <p:cNvSpPr/>
              <p:nvPr/>
            </p:nvSpPr>
            <p:spPr>
              <a:xfrm rot="10800000">
                <a:off x="872625" y="2607102"/>
                <a:ext cx="384510" cy="38415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1D424F"/>
                  </a:gs>
                  <a:gs pos="100000">
                    <a:srgbClr val="1E4E7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13" name="Google Shape;313;p22"/>
              <p:cNvSpPr/>
              <p:nvPr/>
            </p:nvSpPr>
            <p:spPr>
              <a:xfrm>
                <a:off x="375812" y="2220988"/>
                <a:ext cx="3023268" cy="5239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D424F"/>
                  </a:gs>
                  <a:gs pos="100000">
                    <a:srgbClr val="1E4E7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RAIL-B02</a:t>
                </a:r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314" name="Google Shape;314;p22"/>
            <p:cNvGrpSpPr/>
            <p:nvPr/>
          </p:nvGrpSpPr>
          <p:grpSpPr>
            <a:xfrm>
              <a:off x="5625949" y="1760464"/>
              <a:ext cx="2325258" cy="592434"/>
              <a:chOff x="375812" y="2220988"/>
              <a:chExt cx="3023268" cy="770273"/>
            </a:xfrm>
          </p:grpSpPr>
          <p:sp>
            <p:nvSpPr>
              <p:cNvPr id="315" name="Google Shape;315;p22"/>
              <p:cNvSpPr/>
              <p:nvPr/>
            </p:nvSpPr>
            <p:spPr>
              <a:xfrm rot="10800000">
                <a:off x="872625" y="2607102"/>
                <a:ext cx="384510" cy="38415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1D424F"/>
                  </a:gs>
                  <a:gs pos="100000">
                    <a:srgbClr val="1E4E7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16" name="Google Shape;316;p22"/>
              <p:cNvSpPr/>
              <p:nvPr/>
            </p:nvSpPr>
            <p:spPr>
              <a:xfrm>
                <a:off x="375812" y="2220988"/>
                <a:ext cx="3023268" cy="52399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D424F"/>
                  </a:gs>
                  <a:gs pos="100000">
                    <a:srgbClr val="1E4E7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lt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QDA-A2AR</a:t>
                </a:r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317" name="Google Shape;317;p22"/>
            <p:cNvGrpSpPr/>
            <p:nvPr/>
          </p:nvGrpSpPr>
          <p:grpSpPr>
            <a:xfrm>
              <a:off x="1297250" y="4163684"/>
              <a:ext cx="4252351" cy="592434"/>
              <a:chOff x="375811" y="2220988"/>
              <a:chExt cx="5528847" cy="770273"/>
            </a:xfrm>
          </p:grpSpPr>
          <p:sp>
            <p:nvSpPr>
              <p:cNvPr id="318" name="Google Shape;318;p22"/>
              <p:cNvSpPr/>
              <p:nvPr/>
            </p:nvSpPr>
            <p:spPr>
              <a:xfrm rot="10800000">
                <a:off x="872625" y="2607102"/>
                <a:ext cx="384510" cy="38415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1D424F"/>
                  </a:gs>
                  <a:gs pos="100000">
                    <a:srgbClr val="1E4E7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endParaRPr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375811" y="2220988"/>
                <a:ext cx="5528847" cy="57202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1D424F"/>
                  </a:gs>
                  <a:gs pos="100000">
                    <a:srgbClr val="1E4E79"/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000"/>
                  <a:buFont typeface="Arial"/>
                  <a:buNone/>
                </a:pPr>
                <a:r>
                  <a:rPr lang="en-US" sz="2000" b="1" i="0" u="none" strike="noStrike" cap="none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sym typeface="Arial"/>
                  </a:rPr>
                  <a:t>TR &amp; TL </a:t>
                </a:r>
                <a:r>
                  <a:rPr lang="ja-JP" altLang="en-US" sz="20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拡張</a:t>
                </a:r>
                <a:r>
                  <a:rPr lang="ja-JP" altLang="en-US" sz="2000" b="1" dirty="0" smtClean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エンクロージャー</a:t>
                </a:r>
                <a:endParaRPr sz="2000" b="1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</p:grpSp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マウント</a:t>
            </a:r>
            <a:r>
              <a:rPr lang="ja-JP" alt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SSD障害から</a:t>
            </a:r>
            <a:r>
              <a:rPr lang="ja-JP" alt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保護</a:t>
            </a:r>
            <a: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NASストレージ</a:t>
            </a:r>
            <a:r>
              <a:rPr lang="ja-JP" alt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の容量拡張ができる様々</a:t>
            </a: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なアクセサリ</a:t>
            </a:r>
            <a:endParaRPr sz="34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21" name="Google Shape;321;p22"/>
          <p:cNvSpPr/>
          <p:nvPr/>
        </p:nvSpPr>
        <p:spPr>
          <a:xfrm>
            <a:off x="5903172" y="2388741"/>
            <a:ext cx="314102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x2.5インチ</a:t>
            </a:r>
            <a:r>
              <a:rPr 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SATA6Gb/s</a:t>
            </a:r>
            <a:endParaRPr sz="1800" i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 x3.5インチまで</a:t>
            </a:r>
            <a:endParaRPr sz="1800" i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 </a:t>
            </a:r>
            <a:r>
              <a:rPr 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6Gb/s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ハードウェアRAID0/1アダプタ</a:t>
            </a:r>
            <a:endParaRPr sz="1800" i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2" name="Google Shape;322;p22"/>
          <p:cNvSpPr/>
          <p:nvPr/>
        </p:nvSpPr>
        <p:spPr>
          <a:xfrm>
            <a:off x="1303981" y="2388741"/>
            <a:ext cx="36767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ANSI / EIA-RS-310-D</a:t>
            </a:r>
            <a:r>
              <a:rPr 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に準拠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オプションレールキット</a:t>
            </a:r>
            <a:endParaRPr sz="1800" i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23" name="Google Shape;323;p22"/>
          <p:cNvSpPr/>
          <p:nvPr/>
        </p:nvSpPr>
        <p:spPr>
          <a:xfrm>
            <a:off x="1226450" y="4806478"/>
            <a:ext cx="8195845" cy="35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</a:t>
            </a:r>
            <a:r>
              <a:rPr lang="ja-JP" altLang="en-US" sz="1800" i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r>
              <a:rPr lang="en-US" sz="1800" i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マルチチャネル</a:t>
            </a:r>
            <a:r>
              <a:rPr lang="en-US" sz="1800" i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SATAを柔軟に使用して</a:t>
            </a:r>
            <a:r>
              <a:rPr lang="en-US" sz="1800" i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1800" i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</a:t>
            </a:r>
            <a:r>
              <a:rPr lang="ja-JP" altLang="en-US" sz="1800" i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空間</a:t>
            </a:r>
            <a:r>
              <a:rPr lang="en-US" sz="1800" i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を拡張</a:t>
            </a:r>
            <a:endParaRPr sz="1800" i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24" name="Google Shape;324;p22"/>
          <p:cNvPicPr preferRelativeResize="0"/>
          <p:nvPr/>
        </p:nvPicPr>
        <p:blipFill rotWithShape="1">
          <a:blip r:embed="rId10">
            <a:alphaModFix/>
          </a:blip>
          <a:srcRect r="-7021"/>
          <a:stretch/>
        </p:blipFill>
        <p:spPr>
          <a:xfrm>
            <a:off x="4255159" y="-729806"/>
            <a:ext cx="375498" cy="483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" name="Google Shape;329;p23"/>
          <p:cNvGraphicFramePr/>
          <p:nvPr>
            <p:extLst>
              <p:ext uri="{D42A27DB-BD31-4B8C-83A1-F6EECF244321}">
                <p14:modId xmlns:p14="http://schemas.microsoft.com/office/powerpoint/2010/main" val="678542839"/>
              </p:ext>
            </p:extLst>
          </p:nvPr>
        </p:nvGraphicFramePr>
        <p:xfrm>
          <a:off x="7102767" y="2709660"/>
          <a:ext cx="4619150" cy="2287580"/>
        </p:xfrm>
        <a:graphic>
          <a:graphicData uri="http://schemas.openxmlformats.org/drawingml/2006/table">
            <a:tbl>
              <a:tblPr firstRow="1" bandRow="1">
                <a:noFill/>
                <a:tableStyleId>{F8CE7D44-CF24-4EDD-BE97-B87F2F51FF3D}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endParaRPr sz="1900" b="1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CAT 5e</a:t>
                      </a:r>
                      <a:endParaRPr sz="19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CAT 6</a:t>
                      </a:r>
                      <a:endParaRPr sz="19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CAT 6A</a:t>
                      </a:r>
                      <a:endParaRPr sz="1900" b="1" u="none" strike="noStrike" cap="none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100M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dk1"/>
                          </a:solidFill>
                        </a:rPr>
                        <a:t>V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dk1"/>
                          </a:solidFill>
                        </a:rPr>
                        <a:t>V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>
                          <a:solidFill>
                            <a:schemeClr val="dk1"/>
                          </a:solidFill>
                        </a:rPr>
                        <a:t>V</a:t>
                      </a:r>
                      <a:endParaRPr sz="1900" b="1" u="none" strike="noStrike" cap="none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1G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2.5G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5G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/>
                        <a:t>V</a:t>
                      </a:r>
                      <a:endParaRPr sz="1900" b="1" u="none" strike="noStrike" cap="none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-US" sz="1900" b="1" u="none" strike="noStrike" cap="none" dirty="0"/>
                        <a:t>V</a:t>
                      </a:r>
                      <a:endParaRPr sz="1900" b="1" u="none" strike="noStrike" cap="none" dirty="0">
                        <a:solidFill>
                          <a:srgbClr val="0C0C0C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88825" marR="88825" marT="44400" marB="444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0" name="Google Shape;330;p23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同じLANケーブルで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マルチデバイス環境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用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2.5GbEスイッチ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1" name="Google Shape;331;p23"/>
          <p:cNvSpPr txBox="1"/>
          <p:nvPr/>
        </p:nvSpPr>
        <p:spPr>
          <a:xfrm>
            <a:off x="7102767" y="1880157"/>
            <a:ext cx="51819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4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既存の配線インフラストラクチャ</a:t>
            </a:r>
            <a:r>
              <a:rPr lang="ja-JP" altLang="en-US" sz="24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24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を使用</a:t>
            </a:r>
            <a:r>
              <a:rPr lang="ja-JP" altLang="en-US" sz="24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</a:t>
            </a:r>
            <a:r>
              <a:rPr lang="en-US" altLang="ja-JP" sz="24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ja-JP" altLang="en-US" sz="24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に対応</a:t>
            </a:r>
            <a:endParaRPr sz="24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2" name="Google Shape;332;p23"/>
          <p:cNvSpPr/>
          <p:nvPr/>
        </p:nvSpPr>
        <p:spPr>
          <a:xfrm>
            <a:off x="360213" y="1737575"/>
            <a:ext cx="6473254" cy="1752025"/>
          </a:xfrm>
          <a:prstGeom prst="roundRect">
            <a:avLst>
              <a:gd name="adj" fmla="val 9062"/>
            </a:avLst>
          </a:prstGeom>
          <a:solidFill>
            <a:srgbClr val="4A6F7A">
              <a:alpha val="14901"/>
            </a:srgbClr>
          </a:solidFill>
          <a:ln w="1905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3" name="Google Shape;333;p23"/>
          <p:cNvSpPr txBox="1"/>
          <p:nvPr/>
        </p:nvSpPr>
        <p:spPr>
          <a:xfrm>
            <a:off x="589512" y="4292606"/>
            <a:ext cx="28367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QSW-1208-8C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アンマネージド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1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4" name="Google Shape;334;p23"/>
          <p:cNvSpPr txBox="1"/>
          <p:nvPr/>
        </p:nvSpPr>
        <p:spPr>
          <a:xfrm>
            <a:off x="589512" y="4593518"/>
            <a:ext cx="2078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 x 10G / 5G / 2.5G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Multi-Gig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5" name="Google Shape;3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512" y="5104335"/>
            <a:ext cx="2247728" cy="69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0326" y="5185436"/>
            <a:ext cx="2215847" cy="53379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3"/>
          <p:cNvSpPr txBox="1"/>
          <p:nvPr/>
        </p:nvSpPr>
        <p:spPr>
          <a:xfrm>
            <a:off x="589512" y="5729730"/>
            <a:ext cx="26331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QSW-M408-4C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マネージド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589511" y="5997681"/>
            <a:ext cx="22477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x 10G / 5G / 2.5G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Multi-Gig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9" name="Google Shape;339;p23"/>
          <p:cNvSpPr txBox="1"/>
          <p:nvPr/>
        </p:nvSpPr>
        <p:spPr>
          <a:xfrm>
            <a:off x="3850326" y="5709244"/>
            <a:ext cx="26331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QSW-M408-2C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マネージド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3850325" y="5964614"/>
            <a:ext cx="19247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10G / 5G / 2.5G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Multi-Gig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1" name="Google Shape;341;p23" descr="一張含有 電子用品, 黑色, 電腦, 時鐘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512" y="3649059"/>
            <a:ext cx="2533414" cy="68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3" descr="一張含有 電子用品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50326" y="3262847"/>
            <a:ext cx="2274636" cy="142139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3"/>
          <p:cNvSpPr/>
          <p:nvPr/>
        </p:nvSpPr>
        <p:spPr>
          <a:xfrm>
            <a:off x="3874187" y="2877299"/>
            <a:ext cx="2486855" cy="372797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ファンレス＆メタルハウジング</a:t>
            </a:r>
            <a:endParaRPr sz="1200" b="1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4" name="Google Shape;344;p23"/>
          <p:cNvSpPr txBox="1"/>
          <p:nvPr/>
        </p:nvSpPr>
        <p:spPr>
          <a:xfrm>
            <a:off x="3874188" y="2016021"/>
            <a:ext cx="2802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QSW-1108-8T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アンマネージド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5" name="Google Shape;345;p23"/>
          <p:cNvSpPr txBox="1"/>
          <p:nvPr/>
        </p:nvSpPr>
        <p:spPr>
          <a:xfrm>
            <a:off x="3874187" y="2307083"/>
            <a:ext cx="16384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 x 2.5GbE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Multi-Gig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6" name="Google Shape;346;p23"/>
          <p:cNvSpPr txBox="1"/>
          <p:nvPr/>
        </p:nvSpPr>
        <p:spPr>
          <a:xfrm>
            <a:off x="3850326" y="4272353"/>
            <a:ext cx="28029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QSW-1105-5T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アンマネージド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47" name="Google Shape;347;p23"/>
          <p:cNvSpPr txBox="1"/>
          <p:nvPr/>
        </p:nvSpPr>
        <p:spPr>
          <a:xfrm>
            <a:off x="3850325" y="4563415"/>
            <a:ext cx="19050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 x 2.5G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Multi-Gig</a:t>
            </a:r>
            <a:endParaRPr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8" name="Google Shape;348;p23" descr="https://www.qnap.com/i/_attach_file/product/photo/800_500/611_1634811464_611_1632465401_QSW-1108-8T_front.png?v=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496" y="1632192"/>
            <a:ext cx="3427512" cy="214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3" descr="C:\Users\user\Desktop\21_PPT對稿QNAP AQC107 10G網卡\29384737_xx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63183" y="4700866"/>
            <a:ext cx="2328817" cy="21571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/>
          <p:nvPr/>
        </p:nvSpPr>
        <p:spPr>
          <a:xfrm>
            <a:off x="5500550" y="5041997"/>
            <a:ext cx="4966313" cy="1247404"/>
          </a:xfrm>
          <a:prstGeom prst="roundRect">
            <a:avLst>
              <a:gd name="adj" fmla="val 9062"/>
            </a:avLst>
          </a:prstGeom>
          <a:solidFill>
            <a:srgbClr val="4A6F7A">
              <a:alpha val="14901"/>
            </a:srgbClr>
          </a:solidFill>
          <a:ln w="1905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356" name="Google Shape;356;p24"/>
          <p:cNvSpPr/>
          <p:nvPr/>
        </p:nvSpPr>
        <p:spPr>
          <a:xfrm>
            <a:off x="489279" y="5066506"/>
            <a:ext cx="4718623" cy="1222894"/>
          </a:xfrm>
          <a:prstGeom prst="roundRect">
            <a:avLst>
              <a:gd name="adj" fmla="val 9062"/>
            </a:avLst>
          </a:prstGeom>
          <a:solidFill>
            <a:srgbClr val="4A6F7A">
              <a:alpha val="14901"/>
            </a:srgbClr>
          </a:solidFill>
          <a:ln w="1905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357" name="Google Shape;357;p24"/>
          <p:cNvSpPr txBox="1"/>
          <p:nvPr/>
        </p:nvSpPr>
        <p:spPr>
          <a:xfrm>
            <a:off x="1356132" y="5993952"/>
            <a:ext cx="8066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TR-004U</a:t>
            </a:r>
            <a:endParaRPr sz="12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58" name="Google Shape;358;p24"/>
          <p:cNvSpPr txBox="1"/>
          <p:nvPr/>
        </p:nvSpPr>
        <p:spPr>
          <a:xfrm>
            <a:off x="3020959" y="5993952"/>
            <a:ext cx="12410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TL-R1200C-RP</a:t>
            </a:r>
            <a:endParaRPr sz="12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59" name="Google Shape;359;p24"/>
          <p:cNvSpPr txBox="1"/>
          <p:nvPr/>
        </p:nvSpPr>
        <p:spPr>
          <a:xfrm>
            <a:off x="6254538" y="5993952"/>
            <a:ext cx="8835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TL-R400S</a:t>
            </a:r>
            <a:endParaRPr sz="12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60" name="Google Shape;360;p24"/>
          <p:cNvSpPr txBox="1"/>
          <p:nvPr/>
        </p:nvSpPr>
        <p:spPr>
          <a:xfrm>
            <a:off x="8508158" y="5993952"/>
            <a:ext cx="12330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TL-R1200S-RP</a:t>
            </a:r>
            <a:endParaRPr sz="12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61" name="Google Shape;3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5328" y="5378890"/>
            <a:ext cx="2304249" cy="6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922" y="5653861"/>
            <a:ext cx="2022938" cy="33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7541" y="5167728"/>
            <a:ext cx="2053708" cy="98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4187" y="4597206"/>
            <a:ext cx="2053708" cy="1779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24"/>
          <p:cNvGrpSpPr/>
          <p:nvPr/>
        </p:nvGrpSpPr>
        <p:grpSpPr>
          <a:xfrm>
            <a:off x="577799" y="4366523"/>
            <a:ext cx="2562966" cy="592433"/>
            <a:chOff x="375812" y="2220989"/>
            <a:chExt cx="2440666" cy="770272"/>
          </a:xfrm>
        </p:grpSpPr>
        <p:sp>
          <p:nvSpPr>
            <p:cNvPr id="366" name="Google Shape;366;p24"/>
            <p:cNvSpPr/>
            <p:nvPr/>
          </p:nvSpPr>
          <p:spPr>
            <a:xfrm rot="10800000">
              <a:off x="655366" y="2607102"/>
              <a:ext cx="384511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375812" y="2220989"/>
              <a:ext cx="2440666" cy="5325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USB </a:t>
              </a:r>
              <a:r>
                <a:rPr lang="ja-JP" altLang="en-US" sz="16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インターフェース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68" name="Google Shape;368;p24"/>
          <p:cNvGrpSpPr/>
          <p:nvPr/>
        </p:nvGrpSpPr>
        <p:grpSpPr>
          <a:xfrm>
            <a:off x="5501741" y="4366523"/>
            <a:ext cx="5073493" cy="592433"/>
            <a:chOff x="375811" y="2220989"/>
            <a:chExt cx="3963136" cy="770272"/>
          </a:xfrm>
        </p:grpSpPr>
        <p:sp>
          <p:nvSpPr>
            <p:cNvPr id="369" name="Google Shape;369;p24"/>
            <p:cNvSpPr/>
            <p:nvPr/>
          </p:nvSpPr>
          <p:spPr>
            <a:xfrm rot="10800000">
              <a:off x="655366" y="2607102"/>
              <a:ext cx="384511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375811" y="2220989"/>
              <a:ext cx="396313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SFF-8088</a:t>
              </a:r>
              <a:r>
                <a:rPr lang="ja-JP" altLang="en-US" sz="1600" b="1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sz="16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マルチチャネル</a:t>
              </a:r>
              <a:r>
                <a:rPr lang="en-US" sz="16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</a:t>
              </a:r>
              <a:r>
                <a:rPr lang="en-US" sz="1600" b="1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SATA </a:t>
              </a:r>
              <a:r>
                <a:rPr lang="ja-JP" altLang="en-US" sz="16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インターフェース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71" name="Google Shape;371;p24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マルチプラットフォーム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用の</a:t>
            </a:r>
            <a:r>
              <a:rPr lang="en-US" altLang="ja-JP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経済的で柔軟な</a:t>
            </a:r>
            <a:r>
              <a:rPr lang="en-US" sz="3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QNAP拡張エンクロージャ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72" name="Google Shape;372;p24"/>
          <p:cNvSpPr txBox="1"/>
          <p:nvPr/>
        </p:nvSpPr>
        <p:spPr>
          <a:xfrm>
            <a:off x="489280" y="1664982"/>
            <a:ext cx="11696138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</a:t>
            </a:r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RAID</a:t>
            </a:r>
            <a:r>
              <a:rPr lang="ja-JP" alt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及び</a:t>
            </a:r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JBODエンクロージャ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NAS容量拡張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には、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多くの利点があります</a:t>
            </a:r>
            <a: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大きな容量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lvl="6"/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-4ベイと12ベイ</a:t>
            </a:r>
            <a:r>
              <a:rPr lang="ja-JP" alt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</a:t>
            </a:r>
            <a:r>
              <a:rPr lang="en-US" sz="1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選択</a:t>
            </a:r>
            <a:r>
              <a:rPr lang="ja-JP" alt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可能</a:t>
            </a:r>
            <a:endParaRPr lang="en-US" sz="1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lvl="6"/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NASは最大2</a:t>
            </a: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つの拡張エンクロージャをサポート</a:t>
            </a:r>
            <a:endParaRPr sz="1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高い</a:t>
            </a:r>
            <a:r>
              <a:rPr lang="ja-JP" alt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速度</a:t>
            </a:r>
            <a:endParaRPr lang="en-US" altLang="ja-JP"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lvl="2"/>
            <a: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-USB3.2 Gen2 10Gb/s</a:t>
            </a:r>
            <a:endParaRPr sz="1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高い</a:t>
            </a:r>
            <a:r>
              <a:rPr lang="en-US" sz="2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互換性</a:t>
            </a: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marR="0" lvl="1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	-</a:t>
            </a:r>
            <a:r>
              <a:rPr lang="en-US" sz="1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JBODステータスを監視するためのQNAP外部RAIDマネージャーおよびJBODマネージャ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6"/>
          <p:cNvSpPr txBox="1"/>
          <p:nvPr/>
        </p:nvSpPr>
        <p:spPr>
          <a:xfrm>
            <a:off x="4573685" y="227641"/>
            <a:ext cx="7462602" cy="2167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TCOの削減</a:t>
            </a:r>
            <a:r>
              <a:rPr lang="en-US" sz="3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ja-JP" altLang="en-US" sz="3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一台</a:t>
            </a:r>
            <a:r>
              <a:rPr lang="en-US" sz="3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のNAS</a:t>
            </a:r>
            <a:r>
              <a:rPr lang="ja-JP" altLang="en-US" sz="3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sz="3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バックアップ、共有</a:t>
            </a:r>
            <a:r>
              <a:rPr lang="en-US" sz="3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VMホスティング</a:t>
            </a:r>
            <a:r>
              <a:rPr lang="ja-JP" altLang="en-US" sz="3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r>
              <a:rPr lang="en-US" sz="3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の無料機能</a:t>
            </a:r>
            <a:endParaRPr sz="3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82" name="Google Shape;382;p26"/>
          <p:cNvPicPr preferRelativeResize="0"/>
          <p:nvPr/>
        </p:nvPicPr>
        <p:blipFill rotWithShape="1">
          <a:blip r:embed="rId3">
            <a:alphaModFix/>
          </a:blip>
          <a:srcRect l="8000" t="17683" r="52564" b="63189"/>
          <a:stretch/>
        </p:blipFill>
        <p:spPr>
          <a:xfrm>
            <a:off x="7770065" y="2642674"/>
            <a:ext cx="4421935" cy="116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7"/>
          <p:cNvSpPr/>
          <p:nvPr/>
        </p:nvSpPr>
        <p:spPr>
          <a:xfrm>
            <a:off x="5825651" y="2796334"/>
            <a:ext cx="6078905" cy="2571785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pic>
        <p:nvPicPr>
          <p:cNvPr id="388" name="Google Shape;38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53" y="5905930"/>
            <a:ext cx="3503173" cy="54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057" y="3449314"/>
            <a:ext cx="3503173" cy="54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4">
            <a:alphaModFix/>
          </a:blip>
          <a:srcRect r="13720"/>
          <a:stretch/>
        </p:blipFill>
        <p:spPr>
          <a:xfrm>
            <a:off x="507114" y="2005582"/>
            <a:ext cx="3310315" cy="198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6882" y="2325275"/>
            <a:ext cx="1838949" cy="121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 rotWithShape="1">
          <a:blip r:embed="rId4">
            <a:alphaModFix/>
          </a:blip>
          <a:srcRect r="13720"/>
          <a:stretch/>
        </p:blipFill>
        <p:spPr>
          <a:xfrm>
            <a:off x="519075" y="4452352"/>
            <a:ext cx="3310315" cy="198790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7"/>
          <p:cNvSpPr/>
          <p:nvPr/>
        </p:nvSpPr>
        <p:spPr>
          <a:xfrm>
            <a:off x="3680034" y="5461143"/>
            <a:ext cx="3105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1800"/>
              <a:buFont typeface="Arial"/>
              <a:buChar char="•"/>
            </a:pPr>
            <a:r>
              <a:rPr lang="en-US" sz="18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NetBak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8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Replicator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Qsync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4" name="Google Shape;394;p27"/>
          <p:cNvSpPr/>
          <p:nvPr/>
        </p:nvSpPr>
        <p:spPr>
          <a:xfrm>
            <a:off x="1358010" y="1653780"/>
            <a:ext cx="1671116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133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mac</a:t>
            </a:r>
            <a:r>
              <a:rPr lang="en-US" sz="2133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</a:t>
            </a:r>
            <a:endParaRPr sz="2133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5" name="Google Shape;395;p27"/>
          <p:cNvSpPr/>
          <p:nvPr/>
        </p:nvSpPr>
        <p:spPr>
          <a:xfrm>
            <a:off x="1321676" y="4126426"/>
            <a:ext cx="176804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</a:t>
            </a:r>
            <a:endParaRPr sz="2133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396" name="Google Shape;396;p27"/>
          <p:cNvCxnSpPr/>
          <p:nvPr/>
        </p:nvCxnSpPr>
        <p:spPr>
          <a:xfrm>
            <a:off x="3475630" y="4262812"/>
            <a:ext cx="2264342" cy="0"/>
          </a:xfrm>
          <a:prstGeom prst="straightConnector1">
            <a:avLst/>
          </a:prstGeom>
          <a:noFill/>
          <a:ln w="76200" cap="flat" cmpd="sng">
            <a:solidFill>
              <a:srgbClr val="D26604"/>
            </a:solidFill>
            <a:prstDash val="dot"/>
            <a:miter lim="800000"/>
            <a:headEnd type="triangle" w="med" len="med"/>
            <a:tailEnd type="triangle" w="med" len="med"/>
          </a:ln>
        </p:spPr>
      </p:cxnSp>
      <p:sp>
        <p:nvSpPr>
          <p:cNvPr id="397" name="Google Shape;397;p27"/>
          <p:cNvSpPr/>
          <p:nvPr/>
        </p:nvSpPr>
        <p:spPr>
          <a:xfrm>
            <a:off x="3682992" y="3059789"/>
            <a:ext cx="3105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1800"/>
              <a:buFont typeface="Arial"/>
              <a:buChar char="•"/>
            </a:pPr>
            <a:r>
              <a:rPr lang="en-US" sz="18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Time Machine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1800"/>
              <a:buFont typeface="Arial"/>
              <a:buChar char="•"/>
            </a:pP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Qsync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8" name="Google Shape;39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6734" y="3418271"/>
            <a:ext cx="6193390" cy="1343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27"/>
          <p:cNvGrpSpPr/>
          <p:nvPr/>
        </p:nvGrpSpPr>
        <p:grpSpPr>
          <a:xfrm>
            <a:off x="6095999" y="2503394"/>
            <a:ext cx="5304183" cy="772872"/>
            <a:chOff x="375811" y="1986385"/>
            <a:chExt cx="6896424" cy="1004876"/>
          </a:xfrm>
        </p:grpSpPr>
        <p:sp>
          <p:nvSpPr>
            <p:cNvPr id="400" name="Google Shape;400;p27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375811" y="1986385"/>
              <a:ext cx="6896424" cy="75859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533387" marR="0" lvl="0" indent="-38099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232"/>
                </a:buClr>
                <a:buSzPts val="1800"/>
                <a:buFont typeface="Arial"/>
                <a:buNone/>
              </a:pPr>
              <a:r>
                <a:rPr lang="ja-JP" altLang="en-US" sz="24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ランサムウェアから保護</a:t>
              </a:r>
              <a:r>
                <a:rPr lang="en-US" sz="24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!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02" name="Google Shape;402;p27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000"/>
              <a:buFont typeface="Arial"/>
              <a:buNone/>
            </a:pPr>
            <a:r>
              <a:rPr lang="ja-JP" altLang="en-US" dirty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任意の</a:t>
            </a:r>
            <a:r>
              <a:rPr lang="en-US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データのバックアップ</a:t>
            </a:r>
            <a:r>
              <a:rPr lang="ja-JP" altLang="en-US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および</a:t>
            </a:r>
            <a:r>
              <a:rPr lang="en-US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同期</a:t>
            </a:r>
            <a:endParaRPr sz="4000" dirty="0">
              <a:solidFill>
                <a:srgbClr val="17161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03" name="Google Shape;403;p27"/>
          <p:cNvSpPr/>
          <p:nvPr/>
        </p:nvSpPr>
        <p:spPr>
          <a:xfrm>
            <a:off x="6168562" y="4767872"/>
            <a:ext cx="5555830" cy="534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定期的・</a:t>
            </a:r>
            <a:r>
              <a:rPr lang="en-US" sz="2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リアルタイムのバックアップ</a:t>
            </a:r>
            <a:r>
              <a:rPr lang="en-US" sz="2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2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同期</a:t>
            </a:r>
            <a:endParaRPr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884" y="1803414"/>
            <a:ext cx="7696200" cy="421660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3725"/>
              </a:srgbClr>
            </a:outerShdw>
          </a:effectLst>
        </p:spPr>
      </p:pic>
      <p:sp>
        <p:nvSpPr>
          <p:cNvPr id="409" name="Google Shape;409;p28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4267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ビジネスレベルのスナップショット</a:t>
            </a:r>
            <a:endParaRPr sz="4267">
              <a:solidFill>
                <a:srgbClr val="17161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pSp>
        <p:nvGrpSpPr>
          <p:cNvPr id="410" name="Google Shape;410;p28"/>
          <p:cNvGrpSpPr/>
          <p:nvPr/>
        </p:nvGrpSpPr>
        <p:grpSpPr>
          <a:xfrm>
            <a:off x="498785" y="2493015"/>
            <a:ext cx="3730575" cy="1733889"/>
            <a:chOff x="291413" y="1367124"/>
            <a:chExt cx="2797932" cy="1221205"/>
          </a:xfrm>
        </p:grpSpPr>
        <p:sp>
          <p:nvSpPr>
            <p:cNvPr id="411" name="Google Shape;411;p28"/>
            <p:cNvSpPr/>
            <p:nvPr/>
          </p:nvSpPr>
          <p:spPr>
            <a:xfrm>
              <a:off x="1978214" y="1393250"/>
              <a:ext cx="858539" cy="1194362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429271" y="1393250"/>
              <a:ext cx="1548943" cy="1194362"/>
            </a:xfrm>
            <a:prstGeom prst="wedgeRectCallout">
              <a:avLst>
                <a:gd name="adj1" fmla="val -5727"/>
                <a:gd name="adj2" fmla="val 61451"/>
              </a:avLst>
            </a:prstGeom>
            <a:solidFill>
              <a:srgbClr val="3F3F3F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13" name="Google Shape;413;p28"/>
            <p:cNvSpPr txBox="1"/>
            <p:nvPr/>
          </p:nvSpPr>
          <p:spPr>
            <a:xfrm>
              <a:off x="291413" y="1869389"/>
              <a:ext cx="1824658" cy="71894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67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スナップショット</a:t>
              </a:r>
              <a:endParaRPr lang="en-US" altLang="ja-JP" sz="1867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67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ボリューム</a:t>
              </a:r>
              <a:r>
                <a:rPr lang="en-US" sz="1867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/LUN</a:t>
              </a:r>
              <a:endParaRPr sz="1867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14" name="Google Shape;414;p28"/>
            <p:cNvSpPr txBox="1"/>
            <p:nvPr/>
          </p:nvSpPr>
          <p:spPr>
            <a:xfrm>
              <a:off x="1711310" y="1934155"/>
              <a:ext cx="1359011" cy="4488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 b="1">
                <a:solidFill>
                  <a:srgbClr val="46464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15" name="Google Shape;415;p28"/>
            <p:cNvSpPr txBox="1"/>
            <p:nvPr/>
          </p:nvSpPr>
          <p:spPr>
            <a:xfrm>
              <a:off x="379407" y="1367124"/>
              <a:ext cx="1634469" cy="5016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67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NAS</a:t>
              </a:r>
              <a:r>
                <a:rPr lang="ja-JP" altLang="en-US" sz="1867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ごとの</a:t>
              </a:r>
              <a:endParaRPr lang="en-US" altLang="ja-JP" sz="1867" b="1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67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スナップショット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6" name="Google Shape;416;p28"/>
            <p:cNvSpPr txBox="1"/>
            <p:nvPr/>
          </p:nvSpPr>
          <p:spPr>
            <a:xfrm>
              <a:off x="363270" y="1557604"/>
              <a:ext cx="2576819" cy="2594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75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33" b="1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-----------------------------------------</a:t>
              </a:r>
              <a:endParaRPr sz="2133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17" name="Google Shape;417;p28"/>
            <p:cNvSpPr txBox="1"/>
            <p:nvPr/>
          </p:nvSpPr>
          <p:spPr>
            <a:xfrm>
              <a:off x="1727973" y="1419930"/>
              <a:ext cx="1359011" cy="4488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46464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1024</a:t>
              </a:r>
              <a:endParaRPr sz="3200" b="1" dirty="0">
                <a:solidFill>
                  <a:srgbClr val="46464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18" name="Google Shape;418;p28"/>
            <p:cNvSpPr txBox="1"/>
            <p:nvPr/>
          </p:nvSpPr>
          <p:spPr>
            <a:xfrm>
              <a:off x="1730334" y="2011422"/>
              <a:ext cx="1359011" cy="4488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46464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256</a:t>
              </a:r>
              <a:endParaRPr sz="3200" b="1" dirty="0">
                <a:solidFill>
                  <a:srgbClr val="46464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pic>
        <p:nvPicPr>
          <p:cNvPr id="419" name="Google Shape;4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6706" y="5863128"/>
            <a:ext cx="8203575" cy="88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8305" y="5290907"/>
            <a:ext cx="5759359" cy="130235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8"/>
          <p:cNvSpPr/>
          <p:nvPr/>
        </p:nvSpPr>
        <p:spPr>
          <a:xfrm>
            <a:off x="1861099" y="4671276"/>
            <a:ext cx="1557366" cy="1557363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22" name="Google Shape;422;p28" descr="\\Marketing\Marketing\MarketingMaterials\DM\NAS\Software_Section_brochure\QNAP product icon_20170816-assets\Snapsho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84269" y="5374230"/>
            <a:ext cx="1255500" cy="125549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8"/>
          <p:cNvSpPr txBox="1"/>
          <p:nvPr/>
        </p:nvSpPr>
        <p:spPr>
          <a:xfrm>
            <a:off x="1918569" y="4835598"/>
            <a:ext cx="13909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最適な</a:t>
            </a:r>
            <a:endParaRPr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選択</a:t>
            </a:r>
            <a:r>
              <a:rPr lang="en-US"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267"/>
              <a:buFont typeface="Arial"/>
              <a:buNone/>
            </a:pPr>
            <a:r>
              <a:rPr lang="en-US" sz="4267" dirty="0" err="1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NAS</a:t>
            </a:r>
            <a:r>
              <a:rPr lang="en-US" sz="4267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データ</a:t>
            </a:r>
            <a:r>
              <a:rPr lang="ja-JP" altLang="en-US" sz="4267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の</a:t>
            </a:r>
            <a:r>
              <a:rPr lang="en-US" sz="4267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バックアップ</a:t>
            </a:r>
            <a:endParaRPr sz="4267" dirty="0">
              <a:solidFill>
                <a:srgbClr val="17161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grpSp>
        <p:nvGrpSpPr>
          <p:cNvPr id="429" name="Google Shape;429;p29"/>
          <p:cNvGrpSpPr/>
          <p:nvPr/>
        </p:nvGrpSpPr>
        <p:grpSpPr>
          <a:xfrm>
            <a:off x="451083" y="2843951"/>
            <a:ext cx="6761798" cy="1137287"/>
            <a:chOff x="536529" y="1350329"/>
            <a:chExt cx="5071349" cy="852965"/>
          </a:xfrm>
        </p:grpSpPr>
        <p:sp>
          <p:nvSpPr>
            <p:cNvPr id="430" name="Google Shape;430;p29"/>
            <p:cNvSpPr txBox="1"/>
            <p:nvPr/>
          </p:nvSpPr>
          <p:spPr>
            <a:xfrm>
              <a:off x="1421648" y="1530469"/>
              <a:ext cx="4186230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1236102" algn="l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33" b="1" dirty="0">
                  <a:solidFill>
                    <a:srgbClr val="3A3838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Hybrid Backup Sync</a:t>
              </a:r>
              <a:endParaRPr sz="2933" b="1" dirty="0">
                <a:solidFill>
                  <a:srgbClr val="3A3838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431" name="Google Shape;431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6529" y="1350329"/>
              <a:ext cx="849255" cy="8492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33" name="Google Shape;433;p29"/>
          <p:cNvSpPr/>
          <p:nvPr/>
        </p:nvSpPr>
        <p:spPr>
          <a:xfrm>
            <a:off x="5896647" y="2117489"/>
            <a:ext cx="2799224" cy="17472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434" name="Google Shape;434;p29"/>
          <p:cNvGrpSpPr/>
          <p:nvPr/>
        </p:nvGrpSpPr>
        <p:grpSpPr>
          <a:xfrm>
            <a:off x="5682858" y="1937020"/>
            <a:ext cx="1546276" cy="592434"/>
            <a:chOff x="375812" y="2220988"/>
            <a:chExt cx="2010446" cy="770273"/>
          </a:xfrm>
        </p:grpSpPr>
        <p:sp>
          <p:nvSpPr>
            <p:cNvPr id="435" name="Google Shape;435;p29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375812" y="2220988"/>
              <a:ext cx="201044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リモート</a:t>
              </a:r>
              <a:endParaRPr sz="1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437" name="Google Shape;437;p29"/>
          <p:cNvGrpSpPr/>
          <p:nvPr/>
        </p:nvGrpSpPr>
        <p:grpSpPr>
          <a:xfrm>
            <a:off x="6127785" y="2603431"/>
            <a:ext cx="2367092" cy="1034801"/>
            <a:chOff x="7315547" y="2153876"/>
            <a:chExt cx="2179786" cy="952918"/>
          </a:xfrm>
        </p:grpSpPr>
        <p:pic>
          <p:nvPicPr>
            <p:cNvPr id="438" name="Google Shape;438;p29" descr="P3-2-2.png"/>
            <p:cNvPicPr preferRelativeResize="0"/>
            <p:nvPr/>
          </p:nvPicPr>
          <p:blipFill rotWithShape="1">
            <a:blip r:embed="rId4">
              <a:alphaModFix/>
            </a:blip>
            <a:srcRect l="55038"/>
            <a:stretch/>
          </p:blipFill>
          <p:spPr>
            <a:xfrm>
              <a:off x="8515264" y="2183850"/>
              <a:ext cx="980069" cy="922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29" descr="P3-2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68910" y="2153876"/>
              <a:ext cx="626458" cy="922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29" descr="P3-2-2.png"/>
            <p:cNvPicPr preferRelativeResize="0"/>
            <p:nvPr/>
          </p:nvPicPr>
          <p:blipFill rotWithShape="1">
            <a:blip r:embed="rId4">
              <a:alphaModFix/>
            </a:blip>
            <a:srcRect r="76085"/>
            <a:stretch/>
          </p:blipFill>
          <p:spPr>
            <a:xfrm>
              <a:off x="7315547" y="2167935"/>
              <a:ext cx="521300" cy="9229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29"/>
          <p:cNvSpPr/>
          <p:nvPr/>
        </p:nvSpPr>
        <p:spPr>
          <a:xfrm>
            <a:off x="5896647" y="4343179"/>
            <a:ext cx="2799224" cy="17472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442" name="Google Shape;442;p29"/>
          <p:cNvGrpSpPr/>
          <p:nvPr/>
        </p:nvGrpSpPr>
        <p:grpSpPr>
          <a:xfrm>
            <a:off x="5682858" y="4162710"/>
            <a:ext cx="1546276" cy="592434"/>
            <a:chOff x="375812" y="2220988"/>
            <a:chExt cx="2010446" cy="770273"/>
          </a:xfrm>
        </p:grpSpPr>
        <p:sp>
          <p:nvSpPr>
            <p:cNvPr id="443" name="Google Shape;443;p29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375812" y="2220988"/>
              <a:ext cx="201044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クラウド</a:t>
              </a:r>
              <a:endParaRPr sz="1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445" name="Google Shape;445;p29"/>
          <p:cNvSpPr/>
          <p:nvPr/>
        </p:nvSpPr>
        <p:spPr>
          <a:xfrm>
            <a:off x="9127370" y="2117489"/>
            <a:ext cx="2799224" cy="17472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446" name="Google Shape;446;p29"/>
          <p:cNvGrpSpPr/>
          <p:nvPr/>
        </p:nvGrpSpPr>
        <p:grpSpPr>
          <a:xfrm>
            <a:off x="8913581" y="1937020"/>
            <a:ext cx="1546276" cy="592434"/>
            <a:chOff x="375812" y="2220988"/>
            <a:chExt cx="2010446" cy="770273"/>
          </a:xfrm>
        </p:grpSpPr>
        <p:sp>
          <p:nvSpPr>
            <p:cNvPr id="447" name="Google Shape;447;p29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375812" y="2220988"/>
              <a:ext cx="2010446" cy="52399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ローカル</a:t>
              </a:r>
              <a:endParaRPr sz="1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9907054" y="2543479"/>
            <a:ext cx="1736345" cy="1035989"/>
            <a:chOff x="7896383" y="2183850"/>
            <a:chExt cx="1598950" cy="954012"/>
          </a:xfrm>
        </p:grpSpPr>
        <p:pic>
          <p:nvPicPr>
            <p:cNvPr id="450" name="Google Shape;450;p29" descr="P3-2-2.png"/>
            <p:cNvPicPr preferRelativeResize="0"/>
            <p:nvPr/>
          </p:nvPicPr>
          <p:blipFill rotWithShape="1">
            <a:blip r:embed="rId4">
              <a:alphaModFix/>
            </a:blip>
            <a:srcRect l="55038"/>
            <a:stretch/>
          </p:blipFill>
          <p:spPr>
            <a:xfrm>
              <a:off x="8515264" y="2183850"/>
              <a:ext cx="980069" cy="922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9" descr="P3-2-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6383" y="2214918"/>
              <a:ext cx="626458" cy="9229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2" name="Google Shape;452;p29" descr="P3-2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 flipH="1">
            <a:off x="9298665" y="2597050"/>
            <a:ext cx="805626" cy="95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9" descr="P3-2-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9134" y="4459679"/>
            <a:ext cx="1323911" cy="156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519" y="3120832"/>
            <a:ext cx="4936210" cy="308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/>
        </p:nvSpPr>
        <p:spPr>
          <a:xfrm>
            <a:off x="899899" y="1262307"/>
            <a:ext cx="5393094" cy="1258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ハードウェアの概要</a:t>
            </a:r>
            <a:endParaRPr sz="4000" b="1" i="0" u="none" strike="noStrike" cap="none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7" name="Google Shape;47;p12"/>
          <p:cNvPicPr preferRelativeResize="0"/>
          <p:nvPr/>
        </p:nvPicPr>
        <p:blipFill rotWithShape="1">
          <a:blip r:embed="rId3">
            <a:alphaModFix/>
          </a:blip>
          <a:srcRect l="8001" t="17684" r="50422" b="68640"/>
          <a:stretch/>
        </p:blipFill>
        <p:spPr>
          <a:xfrm>
            <a:off x="1265473" y="2257675"/>
            <a:ext cx="4661947" cy="83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0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QVR 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Eliteスマート監視ソリューション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59" name="Google Shape;459;p30"/>
          <p:cNvSpPr txBox="1"/>
          <p:nvPr/>
        </p:nvSpPr>
        <p:spPr>
          <a:xfrm>
            <a:off x="7074494" y="3458049"/>
            <a:ext cx="4134953" cy="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dirty="0">
                <a:latin typeface="Meiryo UI" panose="020B0604030504040204" pitchFamily="50" charset="-128"/>
                <a:ea typeface="Meiryo UI" panose="020B0604030504040204" pitchFamily="50" charset="-128"/>
              </a:rPr>
              <a:t>QVR NAS </a:t>
            </a:r>
            <a:r>
              <a:rPr lang="en-US" sz="1467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Selectorにアクセスして、</a:t>
            </a:r>
            <a:r>
              <a:rPr lang="en-US" sz="1467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サポートされている記録チャ</a:t>
            </a:r>
            <a:r>
              <a:rPr lang="ja-JP" altLang="en-US" sz="1467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ン</a:t>
            </a:r>
            <a:r>
              <a:rPr lang="en-US" sz="1467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ネルを</a:t>
            </a:r>
            <a:r>
              <a:rPr lang="ja-JP" altLang="en-US" sz="1467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ご確認</a:t>
            </a:r>
            <a:r>
              <a:rPr lang="en-US" sz="1467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ください</a:t>
            </a:r>
            <a:r>
              <a:rPr lang="en-US" sz="1467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467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60" name="Google Shape;46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757" y="2031574"/>
            <a:ext cx="5853393" cy="477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675" y="5462183"/>
            <a:ext cx="1120813" cy="112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8782" y="5462183"/>
            <a:ext cx="1122567" cy="112081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0"/>
          <p:cNvSpPr/>
          <p:nvPr/>
        </p:nvSpPr>
        <p:spPr>
          <a:xfrm>
            <a:off x="6902032" y="2720279"/>
            <a:ext cx="4133716" cy="70253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464" name="Google Shape;464;p30"/>
          <p:cNvGrpSpPr/>
          <p:nvPr/>
        </p:nvGrpSpPr>
        <p:grpSpPr>
          <a:xfrm>
            <a:off x="6829256" y="2110061"/>
            <a:ext cx="4812778" cy="736288"/>
            <a:chOff x="375811" y="2033951"/>
            <a:chExt cx="5233587" cy="957310"/>
          </a:xfrm>
        </p:grpSpPr>
        <p:sp>
          <p:nvSpPr>
            <p:cNvPr id="465" name="Google Shape;465;p30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375811" y="2033951"/>
              <a:ext cx="5233587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None/>
              </a:pPr>
              <a:r>
                <a:rPr lang="en-US" sz="2133" b="1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6,000+ IP </a:t>
              </a:r>
              <a:r>
                <a:rPr lang="ja-JP" altLang="en-US" sz="2133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カメラ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67" name="Google Shape;467;p30"/>
          <p:cNvSpPr txBox="1"/>
          <p:nvPr/>
        </p:nvSpPr>
        <p:spPr>
          <a:xfrm>
            <a:off x="7074494" y="2859721"/>
            <a:ext cx="3447520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2つの埋め込みチャネル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8" name="Google Shape;468;p30"/>
          <p:cNvSpPr/>
          <p:nvPr/>
        </p:nvSpPr>
        <p:spPr>
          <a:xfrm>
            <a:off x="6902032" y="4632266"/>
            <a:ext cx="4133716" cy="70253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469" name="Google Shape;469;p30"/>
          <p:cNvGrpSpPr/>
          <p:nvPr/>
        </p:nvGrpSpPr>
        <p:grpSpPr>
          <a:xfrm>
            <a:off x="6829257" y="4022048"/>
            <a:ext cx="4812778" cy="736288"/>
            <a:chOff x="375812" y="2033951"/>
            <a:chExt cx="6257505" cy="957310"/>
          </a:xfrm>
        </p:grpSpPr>
        <p:sp>
          <p:nvSpPr>
            <p:cNvPr id="470" name="Google Shape;470;p30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71" name="Google Shape;471;p30"/>
            <p:cNvSpPr/>
            <p:nvPr/>
          </p:nvSpPr>
          <p:spPr>
            <a:xfrm>
              <a:off x="375812" y="2033951"/>
              <a:ext cx="6257505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33"/>
                <a:buFont typeface="Arial"/>
                <a:buNone/>
              </a:pPr>
              <a:r>
                <a:rPr lang="ja-JP" altLang="en-US" sz="2133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定額</a:t>
              </a:r>
              <a:r>
                <a:rPr lang="en-US" sz="2133" b="1" i="0" u="none" strike="noStrike" cap="none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</a:t>
              </a:r>
              <a:r>
                <a:rPr lang="en-US" sz="2133" b="1" i="0" u="none" strike="noStrike" cap="none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BYOD </a:t>
              </a:r>
              <a:r>
                <a:rPr lang="ja-JP" altLang="en-US" sz="2133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ライセンス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72" name="Google Shape;472;p30"/>
          <p:cNvSpPr txBox="1"/>
          <p:nvPr/>
        </p:nvSpPr>
        <p:spPr>
          <a:xfrm>
            <a:off x="7074494" y="4821686"/>
            <a:ext cx="3961254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b="1" dirty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QVR Face </a:t>
            </a:r>
            <a:r>
              <a:rPr lang="en-US" sz="2133" b="1" dirty="0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 </a:t>
            </a:r>
            <a:r>
              <a:rPr lang="en-US" sz="2133" b="1" dirty="0" err="1" smtClean="0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qpkgをサポート</a:t>
            </a:r>
            <a:endParaRPr sz="2133" b="1" dirty="0">
              <a:solidFill>
                <a:srgbClr val="0C0C0C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1"/>
          <p:cNvSpPr/>
          <p:nvPr/>
        </p:nvSpPr>
        <p:spPr>
          <a:xfrm>
            <a:off x="1075457" y="3320842"/>
            <a:ext cx="10354542" cy="3166393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478" name="Google Shape;478;p31"/>
          <p:cNvSpPr/>
          <p:nvPr/>
        </p:nvSpPr>
        <p:spPr>
          <a:xfrm>
            <a:off x="3011581" y="3548425"/>
            <a:ext cx="1582792" cy="1582792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479" name="Google Shape;479;p31"/>
          <p:cNvGrpSpPr/>
          <p:nvPr/>
        </p:nvGrpSpPr>
        <p:grpSpPr>
          <a:xfrm>
            <a:off x="9009275" y="3573417"/>
            <a:ext cx="1124349" cy="1124349"/>
            <a:chOff x="8527431" y="3573417"/>
            <a:chExt cx="1124349" cy="1124349"/>
          </a:xfrm>
        </p:grpSpPr>
        <p:sp>
          <p:nvSpPr>
            <p:cNvPr id="480" name="Google Shape;480;p31"/>
            <p:cNvSpPr/>
            <p:nvPr/>
          </p:nvSpPr>
          <p:spPr>
            <a:xfrm>
              <a:off x="8527431" y="3573417"/>
              <a:ext cx="1124349" cy="1124349"/>
            </a:xfrm>
            <a:prstGeom prst="ellipse">
              <a:avLst/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481" name="Google Shape;481;p31"/>
            <p:cNvSpPr txBox="1"/>
            <p:nvPr/>
          </p:nvSpPr>
          <p:spPr>
            <a:xfrm>
              <a:off x="8688329" y="3702475"/>
              <a:ext cx="925402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X</a:t>
              </a:r>
              <a:r>
                <a:rPr lang="en-US" sz="4400" b="1" i="0" u="none" strike="noStrike" cap="none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8</a:t>
              </a:r>
              <a:endParaRPr sz="2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pic>
        <p:nvPicPr>
          <p:cNvPr id="482" name="Google Shape;482;p31" descr="VJBO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8157" y="3870251"/>
            <a:ext cx="1150023" cy="101082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1"/>
          <p:cNvSpPr txBox="1"/>
          <p:nvPr/>
        </p:nvSpPr>
        <p:spPr>
          <a:xfrm>
            <a:off x="4007664" y="2863398"/>
            <a:ext cx="187045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A383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84" name="Google Shape;484;p31"/>
          <p:cNvCxnSpPr/>
          <p:nvPr/>
        </p:nvCxnSpPr>
        <p:spPr>
          <a:xfrm>
            <a:off x="2323147" y="2261057"/>
            <a:ext cx="1480200" cy="1258800"/>
          </a:xfrm>
          <a:prstGeom prst="bentConnector2">
            <a:avLst/>
          </a:prstGeom>
          <a:noFill/>
          <a:ln w="50800" cap="flat" cmpd="sng">
            <a:solidFill>
              <a:srgbClr val="D2660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85" name="Google Shape;485;p31"/>
          <p:cNvSpPr txBox="1"/>
          <p:nvPr/>
        </p:nvSpPr>
        <p:spPr>
          <a:xfrm>
            <a:off x="2728472" y="2863398"/>
            <a:ext cx="9848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A383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iSCSI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6" name="Google Shape;48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621" y="1677088"/>
            <a:ext cx="5759359" cy="1473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31"/>
          <p:cNvGrpSpPr/>
          <p:nvPr/>
        </p:nvGrpSpPr>
        <p:grpSpPr>
          <a:xfrm>
            <a:off x="7214806" y="2834729"/>
            <a:ext cx="3738115" cy="736288"/>
            <a:chOff x="375812" y="2033951"/>
            <a:chExt cx="4266588" cy="957310"/>
          </a:xfrm>
        </p:grpSpPr>
        <p:sp>
          <p:nvSpPr>
            <p:cNvPr id="488" name="Google Shape;488;p31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375812" y="2033951"/>
              <a:ext cx="4266588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</a:pPr>
              <a:r>
                <a:rPr lang="ja-JP" altLang="en-US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最大</a:t>
              </a:r>
              <a:r>
                <a:rPr lang="en-US" sz="2400" b="1" i="0" u="none" strike="noStrike" cap="none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8</a:t>
              </a:r>
              <a:r>
                <a:rPr lang="ja-JP" altLang="en-US" sz="2400" b="1" i="0" u="none" strike="noStrike" cap="none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台の</a:t>
              </a:r>
              <a:r>
                <a:rPr lang="ja-JP" altLang="en-US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リモート</a:t>
              </a:r>
              <a:r>
                <a:rPr lang="en-US" sz="2400" b="1" i="0" u="none" strike="noStrike" cap="none" dirty="0" smtClean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NAS</a:t>
              </a: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490" name="Google Shape;49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5709" y="4490112"/>
            <a:ext cx="1837398" cy="186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3895" y="4057130"/>
            <a:ext cx="3125997" cy="229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6214" y="4598222"/>
            <a:ext cx="11144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8429" y="4844525"/>
            <a:ext cx="1040097" cy="15112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4" name="Google Shape;494;p31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267"/>
              <a:buFont typeface="Arial"/>
              <a:buNone/>
            </a:pPr>
            <a:r>
              <a:rPr lang="en-US" sz="4267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VJBOD</a:t>
            </a:r>
            <a:r>
              <a:rPr lang="ja-JP" altLang="en-US" sz="4267" dirty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による</a:t>
            </a:r>
            <a:r>
              <a:rPr lang="en-US" sz="4267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ストレージ拡張</a:t>
            </a:r>
            <a:endParaRPr sz="4267" dirty="0">
              <a:solidFill>
                <a:srgbClr val="17161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95" name="Google Shape;495;p31"/>
          <p:cNvSpPr txBox="1"/>
          <p:nvPr/>
        </p:nvSpPr>
        <p:spPr>
          <a:xfrm>
            <a:off x="2961951" y="5567010"/>
            <a:ext cx="264273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1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ネットワーク接続で</a:t>
            </a:r>
            <a:r>
              <a:rPr lang="en-US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他のNAS</a:t>
            </a:r>
            <a:r>
              <a:rPr lang="ja-JP" altLang="en-US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容量を使用して、容量を拡張します</a:t>
            </a:r>
            <a:endParaRPr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96" name="Google Shape;496;p31"/>
          <p:cNvSpPr txBox="1"/>
          <p:nvPr/>
        </p:nvSpPr>
        <p:spPr>
          <a:xfrm>
            <a:off x="2961951" y="5088799"/>
            <a:ext cx="3071944" cy="60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3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VJBOD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2"/>
          <p:cNvSpPr txBox="1"/>
          <p:nvPr/>
        </p:nvSpPr>
        <p:spPr>
          <a:xfrm>
            <a:off x="245660" y="1"/>
            <a:ext cx="11727976" cy="956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67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02" name="Google Shape;502;p32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267"/>
              <a:buFont typeface="Arial"/>
              <a:buNone/>
            </a:pPr>
            <a:r>
              <a:rPr lang="ja-JP" altLang="en-US" sz="4267" dirty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様々</a:t>
            </a:r>
            <a:r>
              <a:rPr lang="en-US" sz="4267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なA</a:t>
            </a:r>
            <a:r>
              <a:rPr lang="en-US" sz="4267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/</a:t>
            </a:r>
            <a:r>
              <a:rPr lang="en-US" sz="4267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Vニーズに対応する</a:t>
            </a:r>
            <a:r>
              <a:rPr lang="en-US" sz="4267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sz="4267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sz="4267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HybridDeskStation</a:t>
            </a:r>
            <a:endParaRPr sz="4267" dirty="0">
              <a:solidFill>
                <a:srgbClr val="17161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25" y="3572982"/>
            <a:ext cx="2947201" cy="12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5226" y="3415949"/>
            <a:ext cx="2672065" cy="52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44448" y="3440231"/>
            <a:ext cx="2395251" cy="45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49972" y="5006584"/>
            <a:ext cx="5433217" cy="98962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2"/>
          <p:cNvSpPr txBox="1"/>
          <p:nvPr/>
        </p:nvSpPr>
        <p:spPr>
          <a:xfrm>
            <a:off x="336280" y="4805389"/>
            <a:ext cx="2150621" cy="39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キーボードとマウス</a:t>
            </a:r>
            <a:endParaRPr sz="16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08" name="Google Shape;508;p32"/>
          <p:cNvSpPr/>
          <p:nvPr/>
        </p:nvSpPr>
        <p:spPr>
          <a:xfrm>
            <a:off x="4039463" y="2634501"/>
            <a:ext cx="2323860" cy="2324136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AEAB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09" name="Google Shape;509;p32" descr="C:\Users\Han Tsai\Desktop\HD_直播\MPNITOR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20369" y="2746535"/>
            <a:ext cx="3635351" cy="283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6987" y="3158294"/>
            <a:ext cx="1308812" cy="130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86901" y="4511574"/>
            <a:ext cx="5759359" cy="1473959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2"/>
          <p:cNvSpPr/>
          <p:nvPr/>
        </p:nvSpPr>
        <p:spPr>
          <a:xfrm>
            <a:off x="6409523" y="2794062"/>
            <a:ext cx="1546276" cy="403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HDMI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3" name="Google Shape;513;p32"/>
          <p:cNvSpPr/>
          <p:nvPr/>
        </p:nvSpPr>
        <p:spPr>
          <a:xfrm>
            <a:off x="2228617" y="2794062"/>
            <a:ext cx="1546276" cy="403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3"/>
          <p:cNvSpPr txBox="1"/>
          <p:nvPr/>
        </p:nvSpPr>
        <p:spPr>
          <a:xfrm>
            <a:off x="2310283" y="40696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67" b="1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19" name="Google Shape;519;p33"/>
          <p:cNvSpPr txBox="1"/>
          <p:nvPr/>
        </p:nvSpPr>
        <p:spPr>
          <a:xfrm>
            <a:off x="245660" y="1"/>
            <a:ext cx="11727976" cy="84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67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20" name="Google Shape;520;p33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Arial"/>
              <a:buNone/>
            </a:pPr>
            <a:r>
              <a:rPr lang="en-US">
                <a:solidFill>
                  <a:srgbClr val="0C0C0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用途の広いHybridDeskStationアプリ</a:t>
            </a:r>
            <a:endParaRPr sz="4000">
              <a:solidFill>
                <a:srgbClr val="0C0C0C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21" name="Google Shape;521;p33"/>
          <p:cNvSpPr/>
          <p:nvPr/>
        </p:nvSpPr>
        <p:spPr>
          <a:xfrm>
            <a:off x="4404868" y="4068210"/>
            <a:ext cx="2958340" cy="1978904"/>
          </a:xfrm>
          <a:prstGeom prst="rect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100000">
                <a:srgbClr val="F3F3F3"/>
              </a:gs>
            </a:gsLst>
            <a:lin ang="5400000" scaled="0"/>
          </a:gradFill>
          <a:ln>
            <a:noFill/>
          </a:ln>
          <a:effectLst>
            <a:outerShdw blurRad="342900" dist="381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22" name="Google Shape;522;p33" descr="一張含有 文字, 電子用品, 顯示,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4867" y="3925818"/>
            <a:ext cx="3059653" cy="6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3"/>
          <p:cNvSpPr/>
          <p:nvPr/>
        </p:nvSpPr>
        <p:spPr>
          <a:xfrm>
            <a:off x="8014816" y="4107966"/>
            <a:ext cx="2958340" cy="1939148"/>
          </a:xfrm>
          <a:prstGeom prst="rect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100000">
                <a:srgbClr val="F3F3F3"/>
              </a:gs>
            </a:gsLst>
            <a:lin ang="5400000" scaled="0"/>
          </a:gradFill>
          <a:ln>
            <a:noFill/>
          </a:ln>
          <a:effectLst>
            <a:outerShdw blurRad="342900" dist="381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24" name="Google Shape;524;p33" descr="一張含有 文字, 電子用品, 顯示,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4815" y="3925817"/>
            <a:ext cx="3059653" cy="88472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3"/>
          <p:cNvSpPr/>
          <p:nvPr/>
        </p:nvSpPr>
        <p:spPr>
          <a:xfrm>
            <a:off x="4407229" y="2239964"/>
            <a:ext cx="2958340" cy="1363045"/>
          </a:xfrm>
          <a:prstGeom prst="rect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100000">
                <a:srgbClr val="F3F3F3"/>
              </a:gs>
            </a:gsLst>
            <a:lin ang="5400000" scaled="0"/>
          </a:gradFill>
          <a:ln>
            <a:noFill/>
          </a:ln>
          <a:effectLst>
            <a:outerShdw blurRad="342900" dist="381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26" name="Google Shape;526;p33" descr="一張含有 文字, 電子用品, 顯示,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7228" y="2097572"/>
            <a:ext cx="3059653" cy="6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3"/>
          <p:cNvSpPr/>
          <p:nvPr/>
        </p:nvSpPr>
        <p:spPr>
          <a:xfrm>
            <a:off x="8018518" y="2239964"/>
            <a:ext cx="2958340" cy="1363045"/>
          </a:xfrm>
          <a:prstGeom prst="rect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100000">
                <a:srgbClr val="F3F3F3"/>
              </a:gs>
            </a:gsLst>
            <a:lin ang="5400000" scaled="0"/>
          </a:gradFill>
          <a:ln>
            <a:noFill/>
          </a:ln>
          <a:effectLst>
            <a:outerShdw blurRad="342900" dist="381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28" name="Google Shape;528;p33" descr="一張含有 文字, 電子用品, 顯示,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8517" y="2097572"/>
            <a:ext cx="3059653" cy="6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3"/>
          <p:cNvSpPr/>
          <p:nvPr/>
        </p:nvSpPr>
        <p:spPr>
          <a:xfrm>
            <a:off x="791137" y="4068210"/>
            <a:ext cx="2958340" cy="1978904"/>
          </a:xfrm>
          <a:prstGeom prst="rect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100000">
                <a:srgbClr val="F3F3F3"/>
              </a:gs>
            </a:gsLst>
            <a:lin ang="5400000" scaled="0"/>
          </a:gradFill>
          <a:ln>
            <a:noFill/>
          </a:ln>
          <a:effectLst>
            <a:outerShdw blurRad="342900" dist="381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30" name="Google Shape;530;p33" descr="一張含有 文字, 電子用品, 顯示,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36" y="3925818"/>
            <a:ext cx="3059653" cy="6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3"/>
          <p:cNvSpPr/>
          <p:nvPr/>
        </p:nvSpPr>
        <p:spPr>
          <a:xfrm>
            <a:off x="791137" y="2239964"/>
            <a:ext cx="2958340" cy="1363045"/>
          </a:xfrm>
          <a:prstGeom prst="rect">
            <a:avLst/>
          </a:prstGeom>
          <a:gradFill>
            <a:gsLst>
              <a:gs pos="0">
                <a:schemeClr val="lt1"/>
              </a:gs>
              <a:gs pos="27000">
                <a:schemeClr val="lt1"/>
              </a:gs>
              <a:gs pos="100000">
                <a:srgbClr val="F3F3F3"/>
              </a:gs>
            </a:gsLst>
            <a:lin ang="5400000" scaled="0"/>
          </a:gradFill>
          <a:ln>
            <a:noFill/>
          </a:ln>
          <a:effectLst>
            <a:outerShdw blurRad="342900" dist="38100" dir="36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32" name="Google Shape;532;p33" descr="一張含有 文字, 電子用品, 顯示, 螢幕擷取畫面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36" y="2097572"/>
            <a:ext cx="3059653" cy="68822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3"/>
          <p:cNvSpPr txBox="1"/>
          <p:nvPr/>
        </p:nvSpPr>
        <p:spPr>
          <a:xfrm>
            <a:off x="1188983" y="2133472"/>
            <a:ext cx="22869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システム管理</a:t>
            </a:r>
            <a:endParaRPr sz="20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4" name="Google Shape;534;p33"/>
          <p:cNvSpPr txBox="1"/>
          <p:nvPr/>
        </p:nvSpPr>
        <p:spPr>
          <a:xfrm>
            <a:off x="4401084" y="3982371"/>
            <a:ext cx="2962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マルチメディア管理</a:t>
            </a:r>
            <a:endParaRPr sz="18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5" name="Google Shape;535;p33"/>
          <p:cNvSpPr txBox="1"/>
          <p:nvPr/>
        </p:nvSpPr>
        <p:spPr>
          <a:xfrm>
            <a:off x="1176150" y="3982371"/>
            <a:ext cx="22869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マルチメディア</a:t>
            </a:r>
            <a:endParaRPr sz="20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6" name="Google Shape;536;p33"/>
          <p:cNvSpPr txBox="1"/>
          <p:nvPr/>
        </p:nvSpPr>
        <p:spPr>
          <a:xfrm>
            <a:off x="4753971" y="2133472"/>
            <a:ext cx="23968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監視</a:t>
            </a:r>
            <a:endParaRPr sz="20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7" name="Google Shape;537;p33"/>
          <p:cNvSpPr txBox="1"/>
          <p:nvPr/>
        </p:nvSpPr>
        <p:spPr>
          <a:xfrm>
            <a:off x="8311385" y="4002851"/>
            <a:ext cx="2396574" cy="61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ブラウザと生産性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8" name="Google Shape;538;p33"/>
          <p:cNvSpPr txBox="1"/>
          <p:nvPr/>
        </p:nvSpPr>
        <p:spPr>
          <a:xfrm>
            <a:off x="8338105" y="2133472"/>
            <a:ext cx="2369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通信</a:t>
            </a:r>
            <a:r>
              <a:rPr lang="ja-JP" altLang="en-US" sz="20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en-US" sz="20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SNS</a:t>
            </a:r>
            <a:endParaRPr sz="20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9" name="Google Shape;539;p33"/>
          <p:cNvSpPr txBox="1"/>
          <p:nvPr/>
        </p:nvSpPr>
        <p:spPr>
          <a:xfrm>
            <a:off x="891212" y="2669674"/>
            <a:ext cx="2691191" cy="74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</a:t>
            </a:r>
            <a:endParaRPr sz="20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FileStation HD</a:t>
            </a:r>
            <a:endParaRPr sz="20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0" name="Google Shape;540;p33"/>
          <p:cNvSpPr txBox="1"/>
          <p:nvPr/>
        </p:nvSpPr>
        <p:spPr>
          <a:xfrm>
            <a:off x="4578251" y="2832696"/>
            <a:ext cx="2983982" cy="42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QVR</a:t>
            </a: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Smart Client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1" name="Google Shape;541;p33"/>
          <p:cNvSpPr txBox="1"/>
          <p:nvPr/>
        </p:nvSpPr>
        <p:spPr>
          <a:xfrm>
            <a:off x="8189539" y="2669674"/>
            <a:ext cx="2160013" cy="74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Skype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Facebook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2" name="Google Shape;542;p33"/>
          <p:cNvSpPr txBox="1"/>
          <p:nvPr/>
        </p:nvSpPr>
        <p:spPr>
          <a:xfrm>
            <a:off x="890636" y="4474131"/>
            <a:ext cx="2653233" cy="140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HD</a:t>
            </a: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Player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Clementine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Spotify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TuneIn</a:t>
            </a: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Radio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3" name="Google Shape;543;p33"/>
          <p:cNvSpPr txBox="1"/>
          <p:nvPr/>
        </p:nvSpPr>
        <p:spPr>
          <a:xfrm>
            <a:off x="4578250" y="4529051"/>
            <a:ext cx="2881227" cy="10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PhotoStation HD</a:t>
            </a:r>
            <a:endParaRPr sz="20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VideoStation HD</a:t>
            </a:r>
            <a:endParaRPr sz="20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MusicStation HD</a:t>
            </a:r>
            <a:endParaRPr sz="20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4" name="Google Shape;544;p33"/>
          <p:cNvSpPr txBox="1"/>
          <p:nvPr/>
        </p:nvSpPr>
        <p:spPr>
          <a:xfrm>
            <a:off x="8189540" y="4707759"/>
            <a:ext cx="2396574" cy="10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Chrome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Firefox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2026"/>
              <a:buFont typeface="Arial"/>
              <a:buChar char="•"/>
            </a:pPr>
            <a:r>
              <a:rPr lang="en-US" sz="20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LibreOffice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250" y="1009308"/>
            <a:ext cx="6574393" cy="53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0157" y="4612855"/>
            <a:ext cx="4185344" cy="98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5870" y="4216259"/>
            <a:ext cx="4486040" cy="98962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4"/>
          <p:cNvSpPr/>
          <p:nvPr/>
        </p:nvSpPr>
        <p:spPr>
          <a:xfrm>
            <a:off x="8601964" y="3806292"/>
            <a:ext cx="2993914" cy="1210100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554" name="Google Shape;554;p34"/>
          <p:cNvGrpSpPr/>
          <p:nvPr/>
        </p:nvGrpSpPr>
        <p:grpSpPr>
          <a:xfrm>
            <a:off x="8511910" y="3506000"/>
            <a:ext cx="3233801" cy="742830"/>
            <a:chOff x="265442" y="2025445"/>
            <a:chExt cx="3713384" cy="965816"/>
          </a:xfrm>
        </p:grpSpPr>
        <p:sp>
          <p:nvSpPr>
            <p:cNvPr id="555" name="Google Shape;555;p34"/>
            <p:cNvSpPr/>
            <p:nvPr/>
          </p:nvSpPr>
          <p:spPr>
            <a:xfrm rot="10800000">
              <a:off x="872625" y="2607102"/>
              <a:ext cx="384510" cy="384159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265442" y="2025445"/>
              <a:ext cx="3713384" cy="7110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D424F"/>
                </a:gs>
                <a:gs pos="100000">
                  <a:srgbClr val="1E4E79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800" b="1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マルチバージョン</a:t>
              </a:r>
              <a:r>
                <a:rPr lang="en-US" sz="1800" b="1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</a:t>
              </a:r>
              <a:r>
                <a:rPr lang="en-US" sz="1800" b="1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Ubuntu </a:t>
              </a:r>
              <a:endParaRPr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557" name="Google Shape;557;p34"/>
          <p:cNvSpPr txBox="1"/>
          <p:nvPr/>
        </p:nvSpPr>
        <p:spPr>
          <a:xfrm>
            <a:off x="9018957" y="4248830"/>
            <a:ext cx="23626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171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Ubuntu 18.04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39177" marR="0" lvl="0" indent="-239177" algn="l" rtl="0">
              <a:spcBef>
                <a:spcPts val="0"/>
              </a:spcBef>
              <a:spcAft>
                <a:spcPts val="0"/>
              </a:spcAft>
              <a:buClr>
                <a:srgbClr val="06768C"/>
              </a:buClr>
              <a:buSzPts val="171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Ubuntu 20.04</a:t>
            </a:r>
            <a:endParaRPr sz="18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8" name="Google Shape;558;p34"/>
          <p:cNvSpPr/>
          <p:nvPr/>
        </p:nvSpPr>
        <p:spPr>
          <a:xfrm>
            <a:off x="245660" y="1"/>
            <a:ext cx="11727976" cy="84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33" b="1" i="0" u="none" strike="noStrike" cap="none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59" name="Google Shape;559;p34"/>
          <p:cNvSpPr txBox="1"/>
          <p:nvPr/>
        </p:nvSpPr>
        <p:spPr>
          <a:xfrm>
            <a:off x="5821963" y="2141847"/>
            <a:ext cx="57739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NASからモニターへのHDMI出力</a:t>
            </a:r>
            <a:endParaRPr sz="24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60" name="Google Shape;560;p34"/>
          <p:cNvSpPr txBox="1"/>
          <p:nvPr/>
        </p:nvSpPr>
        <p:spPr>
          <a:xfrm>
            <a:off x="7030275" y="5343171"/>
            <a:ext cx="477481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USBキーボードとマウスをNAS</a:t>
            </a:r>
            <a:r>
              <a:rPr lang="en-US" sz="2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endParaRPr lang="en-US" sz="2000" b="1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接続して</a:t>
            </a:r>
            <a:r>
              <a:rPr lang="en-US" sz="20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、Ubuntuの使用を開始します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1" name="Google Shape;561;p34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000"/>
              <a:buFont typeface="Arial"/>
              <a:buNone/>
            </a:pPr>
            <a:r>
              <a:rPr lang="en-US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LinuxStation</a:t>
            </a:r>
            <a:r>
              <a:rPr lang="ja-JP" altLang="en-US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によって</a:t>
            </a:r>
            <a:r>
              <a:rPr lang="en-US" altLang="ja-JP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altLang="ja-JP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en-US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NAS</a:t>
            </a:r>
            <a:r>
              <a:rPr lang="en-US" dirty="0" err="1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を</a:t>
            </a:r>
            <a:r>
              <a:rPr lang="en-US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UbuntuPC</a:t>
            </a:r>
            <a:r>
              <a:rPr lang="ja-JP" altLang="en-US" dirty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と</a:t>
            </a:r>
            <a:r>
              <a:rPr lang="ja-JP" altLang="en-US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して使用</a:t>
            </a:r>
            <a:endParaRPr sz="4000" dirty="0">
              <a:solidFill>
                <a:srgbClr val="17161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62" name="Google Shape;562;p34"/>
          <p:cNvSpPr/>
          <p:nvPr/>
        </p:nvSpPr>
        <p:spPr>
          <a:xfrm>
            <a:off x="5289079" y="2109876"/>
            <a:ext cx="532884" cy="534150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sz="32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63" name="Google Shape;563;p34"/>
          <p:cNvSpPr/>
          <p:nvPr/>
        </p:nvSpPr>
        <p:spPr>
          <a:xfrm>
            <a:off x="6464759" y="5446506"/>
            <a:ext cx="532884" cy="534150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sz="32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35"/>
          <p:cNvGrpSpPr/>
          <p:nvPr/>
        </p:nvGrpSpPr>
        <p:grpSpPr>
          <a:xfrm>
            <a:off x="3215250" y="4721366"/>
            <a:ext cx="1963692" cy="1963692"/>
            <a:chOff x="2791608" y="3541024"/>
            <a:chExt cx="1472769" cy="1472769"/>
          </a:xfrm>
        </p:grpSpPr>
        <p:sp>
          <p:nvSpPr>
            <p:cNvPr id="570" name="Google Shape;570;p35"/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 w="12700" cap="flat" cmpd="sng">
              <a:solidFill>
                <a:srgbClr val="2871F9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572" name="Google Shape;572;p35"/>
          <p:cNvGrpSpPr/>
          <p:nvPr/>
        </p:nvGrpSpPr>
        <p:grpSpPr>
          <a:xfrm>
            <a:off x="5386415" y="4728317"/>
            <a:ext cx="1963692" cy="1963692"/>
            <a:chOff x="2791608" y="3541024"/>
            <a:chExt cx="1472769" cy="1472769"/>
          </a:xfrm>
        </p:grpSpPr>
        <p:sp>
          <p:nvSpPr>
            <p:cNvPr id="573" name="Google Shape;573;p35"/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 w="12700" cap="flat" cmpd="sng">
              <a:solidFill>
                <a:srgbClr val="2871F9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>
            <a:off x="7589742" y="4723266"/>
            <a:ext cx="1963692" cy="1963692"/>
            <a:chOff x="2791608" y="3541024"/>
            <a:chExt cx="1472769" cy="1472769"/>
          </a:xfrm>
        </p:grpSpPr>
        <p:sp>
          <p:nvSpPr>
            <p:cNvPr id="576" name="Google Shape;576;p35"/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 w="12700" cap="flat" cmpd="sng">
              <a:solidFill>
                <a:srgbClr val="2871F9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578" name="Google Shape;578;p35"/>
          <p:cNvSpPr/>
          <p:nvPr/>
        </p:nvSpPr>
        <p:spPr>
          <a:xfrm>
            <a:off x="1125648" y="4795192"/>
            <a:ext cx="1768288" cy="1768288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79" name="Google Shape;579;p35"/>
          <p:cNvSpPr/>
          <p:nvPr/>
        </p:nvSpPr>
        <p:spPr>
          <a:xfrm>
            <a:off x="1031807" y="4710155"/>
            <a:ext cx="1963692" cy="1963692"/>
          </a:xfrm>
          <a:prstGeom prst="ellipse">
            <a:avLst/>
          </a:prstGeom>
          <a:noFill/>
          <a:ln w="12700" cap="flat" cmpd="sng">
            <a:solidFill>
              <a:srgbClr val="2871F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80" name="Google Shape;580;p35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Qsirch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に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よる様々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なファイル検索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81" name="Google Shape;581;p35"/>
          <p:cNvSpPr txBox="1"/>
          <p:nvPr/>
        </p:nvSpPr>
        <p:spPr>
          <a:xfrm>
            <a:off x="5911140" y="4739191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230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Mac</a:t>
            </a:r>
          </a:p>
          <a:p>
            <a:pPr marL="0" marR="0" lvl="0" indent="0" algn="ctr" rtl="0">
              <a:lnSpc>
                <a:spcPct val="1230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Finder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82" name="Google Shape;582;p35"/>
          <p:cNvGrpSpPr/>
          <p:nvPr/>
        </p:nvGrpSpPr>
        <p:grpSpPr>
          <a:xfrm>
            <a:off x="5907487" y="5436254"/>
            <a:ext cx="1147273" cy="843140"/>
            <a:chOff x="8300580" y="4510178"/>
            <a:chExt cx="1777171" cy="1302965"/>
          </a:xfrm>
        </p:grpSpPr>
        <p:sp>
          <p:nvSpPr>
            <p:cNvPr id="583" name="Google Shape;583;p35"/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pic>
          <p:nvPicPr>
            <p:cNvPr id="584" name="Google Shape;584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5" name="Google Shape;58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943" y="5869460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86" name="Google Shape;586;p35"/>
          <p:cNvGrpSpPr/>
          <p:nvPr/>
        </p:nvGrpSpPr>
        <p:grpSpPr>
          <a:xfrm>
            <a:off x="1358614" y="5387678"/>
            <a:ext cx="1329577" cy="898041"/>
            <a:chOff x="492692" y="2324099"/>
            <a:chExt cx="1383594" cy="858295"/>
          </a:xfrm>
        </p:grpSpPr>
        <p:sp>
          <p:nvSpPr>
            <p:cNvPr id="587" name="Google Shape;587;p35"/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pic>
          <p:nvPicPr>
            <p:cNvPr id="588" name="Google Shape;588;p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9" name="Google Shape;589;p35"/>
          <p:cNvSpPr txBox="1"/>
          <p:nvPr/>
        </p:nvSpPr>
        <p:spPr>
          <a:xfrm>
            <a:off x="1531445" y="4944858"/>
            <a:ext cx="949873" cy="2904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lang="en-US" sz="1733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ウェブ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90" name="Google Shape;590;p35"/>
          <p:cNvGrpSpPr/>
          <p:nvPr/>
        </p:nvGrpSpPr>
        <p:grpSpPr>
          <a:xfrm>
            <a:off x="7803405" y="5425081"/>
            <a:ext cx="1511925" cy="844516"/>
            <a:chOff x="2825839" y="2459833"/>
            <a:chExt cx="1692636" cy="880229"/>
          </a:xfrm>
        </p:grpSpPr>
        <p:grpSp>
          <p:nvGrpSpPr>
            <p:cNvPr id="591" name="Google Shape;591;p35"/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592" name="Google Shape;592;p35"/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l" t="t" r="r" b="b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icrosoft JhengHei"/>
                  <a:sym typeface="Microsoft JhengHei"/>
                </a:endParaRPr>
              </a:p>
            </p:txBody>
          </p:sp>
          <p:pic>
            <p:nvPicPr>
              <p:cNvPr id="593" name="Google Shape;593;p3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94" name="Google Shape;594;p3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6" name="Google Shape;596;p35"/>
          <p:cNvSpPr txBox="1"/>
          <p:nvPr/>
        </p:nvSpPr>
        <p:spPr>
          <a:xfrm>
            <a:off x="8050455" y="4974171"/>
            <a:ext cx="1393549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ブラウザ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597" name="Google Shape;597;p35"/>
          <p:cNvGrpSpPr/>
          <p:nvPr/>
        </p:nvGrpSpPr>
        <p:grpSpPr>
          <a:xfrm>
            <a:off x="3519192" y="5306693"/>
            <a:ext cx="1355016" cy="1030688"/>
            <a:chOff x="2193920" y="4048547"/>
            <a:chExt cx="1410427" cy="1012500"/>
          </a:xfrm>
        </p:grpSpPr>
        <p:pic>
          <p:nvPicPr>
            <p:cNvPr id="598" name="Google Shape;598;p35" descr="IMG_0266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3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35" descr="IMG_0266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3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35"/>
          <p:cNvSpPr txBox="1"/>
          <p:nvPr/>
        </p:nvSpPr>
        <p:spPr>
          <a:xfrm>
            <a:off x="3643679" y="4939226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モバイル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3" name="Google Shape;603;p35"/>
          <p:cNvSpPr txBox="1"/>
          <p:nvPr/>
        </p:nvSpPr>
        <p:spPr>
          <a:xfrm>
            <a:off x="5700972" y="2245975"/>
            <a:ext cx="5733509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6F7A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NAS内およびインターネットで検索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6F7A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大きなファイルのプレビューペイン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6F7A"/>
              </a:buClr>
              <a:buSzPts val="2000"/>
              <a:buFont typeface="Arial"/>
              <a:buChar char="•"/>
            </a:pP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複雑なキーワード検索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に対応する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高度な検索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6F7A"/>
              </a:buClr>
              <a:buSzPts val="20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以上の強力なフィルター条件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A6F7A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プレビューから共有までの簡単な手順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04" name="Google Shape;604;p35"/>
          <p:cNvGrpSpPr/>
          <p:nvPr/>
        </p:nvGrpSpPr>
        <p:grpSpPr>
          <a:xfrm>
            <a:off x="1111955" y="1839495"/>
            <a:ext cx="4451961" cy="2604421"/>
            <a:chOff x="547776" y="958155"/>
            <a:chExt cx="4393191" cy="2570040"/>
          </a:xfrm>
        </p:grpSpPr>
        <p:pic>
          <p:nvPicPr>
            <p:cNvPr id="605" name="Google Shape;605;p35" descr="一張含有 螢幕擷取畫面, 相片, 監視器, 螢幕 的圖片&#10;&#10;自動產生的描述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35" descr="一張含有 螢幕擷取畫面 的圖片&#10;&#10;&#10;&#10;自動產生的描述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07" name="Google Shape;607;p35"/>
          <p:cNvSpPr/>
          <p:nvPr/>
        </p:nvSpPr>
        <p:spPr>
          <a:xfrm>
            <a:off x="5449781" y="4657652"/>
            <a:ext cx="464804" cy="465908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endParaRPr sz="28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8" name="Google Shape;608;p35"/>
          <p:cNvSpPr/>
          <p:nvPr/>
        </p:nvSpPr>
        <p:spPr>
          <a:xfrm>
            <a:off x="1111955" y="4657653"/>
            <a:ext cx="464804" cy="465908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sz="28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09" name="Google Shape;609;p35"/>
          <p:cNvSpPr/>
          <p:nvPr/>
        </p:nvSpPr>
        <p:spPr>
          <a:xfrm>
            <a:off x="7551732" y="4657652"/>
            <a:ext cx="464804" cy="465908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sz="28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10" name="Google Shape;610;p35"/>
          <p:cNvSpPr/>
          <p:nvPr/>
        </p:nvSpPr>
        <p:spPr>
          <a:xfrm>
            <a:off x="3329432" y="4657653"/>
            <a:ext cx="464804" cy="465908"/>
          </a:xfrm>
          <a:prstGeom prst="ellipse">
            <a:avLst/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sz="28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11" name="Google Shape;611;p35"/>
          <p:cNvPicPr preferRelativeResize="0"/>
          <p:nvPr/>
        </p:nvPicPr>
        <p:blipFill rotWithShape="1">
          <a:blip r:embed="rId15">
            <a:alphaModFix/>
          </a:blip>
          <a:srcRect l="-98"/>
          <a:stretch/>
        </p:blipFill>
        <p:spPr>
          <a:xfrm>
            <a:off x="1596637" y="1979284"/>
            <a:ext cx="3478959" cy="219706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6"/>
          <p:cNvSpPr/>
          <p:nvPr/>
        </p:nvSpPr>
        <p:spPr>
          <a:xfrm rot="5400000">
            <a:off x="1992011" y="-104850"/>
            <a:ext cx="1220075" cy="5376971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D424F"/>
              </a:gs>
              <a:gs pos="100000">
                <a:srgbClr val="1E4E79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18" name="Google Shape;618;p36" descr="一張含有 相片, 鵰, 街道, 標誌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621" y="3476117"/>
            <a:ext cx="2287345" cy="228988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6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QuMagie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のスマートフォトアルバムと</a:t>
            </a:r>
            <a: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/>
            </a:r>
            <a:br>
              <a:rPr 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</a:b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様々</a:t>
            </a:r>
            <a:r>
              <a:rPr lang="en-US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なテーマの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AI分類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620" name="Google Shape;620;p36"/>
          <p:cNvSpPr/>
          <p:nvPr/>
        </p:nvSpPr>
        <p:spPr>
          <a:xfrm>
            <a:off x="575283" y="2026875"/>
            <a:ext cx="4253269" cy="955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被写体検出を使用して写真を</a:t>
            </a:r>
            <a:endParaRPr lang="en-US" sz="1800" b="1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人物、タグ、日付、イベントなど、</a:t>
            </a:r>
            <a:endParaRPr lang="en-US" sz="1800" b="1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の異なるテーマに分類します</a:t>
            </a:r>
            <a:r>
              <a:rPr 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21" name="Google Shape;621;p36" descr="一張含有 螢幕擷取畫面, 相片, 監視器, 螢幕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7345" y="4032579"/>
            <a:ext cx="3688923" cy="218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4969" y="2381619"/>
            <a:ext cx="520844" cy="41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6030944" y="5647424"/>
            <a:ext cx="5835925" cy="69665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6"/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5" name="Google Shape;625;p36"/>
          <p:cNvSpPr/>
          <p:nvPr/>
        </p:nvSpPr>
        <p:spPr>
          <a:xfrm>
            <a:off x="2888787" y="3687222"/>
            <a:ext cx="2060756" cy="4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92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フォルダビュ</a:t>
            </a:r>
            <a:r>
              <a:rPr lang="en-US" sz="1733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6" name="Google Shape;626;p36"/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27" name="Google Shape;627;p36"/>
          <p:cNvSpPr/>
          <p:nvPr/>
        </p:nvSpPr>
        <p:spPr>
          <a:xfrm>
            <a:off x="621229" y="3391494"/>
            <a:ext cx="2060756" cy="42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92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アルバムビュ</a:t>
            </a:r>
            <a:r>
              <a:rPr lang="en-US" sz="1733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28" name="Google Shape;628;p36" descr="一張含有 直立的, 黑色, 桌, 螢幕 的圖片&#10;&#10;自動產生的描述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4011" y="4576286"/>
            <a:ext cx="5777351" cy="157142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6"/>
          <p:cNvSpPr txBox="1"/>
          <p:nvPr/>
        </p:nvSpPr>
        <p:spPr>
          <a:xfrm>
            <a:off x="8088199" y="6055142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TS-1264U-RP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0" name="Google Shape;630;p36"/>
          <p:cNvSpPr/>
          <p:nvPr/>
        </p:nvSpPr>
        <p:spPr>
          <a:xfrm>
            <a:off x="6500825" y="1955317"/>
            <a:ext cx="5436071" cy="122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顔認識を使用して、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似</a:t>
            </a:r>
            <a:r>
              <a:rPr lang="ja-JP" alt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ている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顔の写真を</a:t>
            </a:r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整理します</a:t>
            </a:r>
            <a: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会社がオブジェクトやプロジェクトを</a:t>
            </a:r>
            <a: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素早く</a:t>
            </a:r>
            <a:r>
              <a:rPr lang="en-US" sz="2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見つけて共有するのに役立ちます</a:t>
            </a:r>
            <a:r>
              <a:rPr lang="en-US" sz="2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31" name="Google Shape;631;p36"/>
          <p:cNvGrpSpPr/>
          <p:nvPr/>
        </p:nvGrpSpPr>
        <p:grpSpPr>
          <a:xfrm>
            <a:off x="4975093" y="2000915"/>
            <a:ext cx="1262349" cy="1262349"/>
            <a:chOff x="228678" y="3612186"/>
            <a:chExt cx="655970" cy="655970"/>
          </a:xfrm>
        </p:grpSpPr>
        <p:sp>
          <p:nvSpPr>
            <p:cNvPr id="632" name="Google Shape;632;p36"/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 cap="flat" cmpd="sng">
              <a:solidFill>
                <a:srgbClr val="2869F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</p:grpSp>
      <p:pic>
        <p:nvPicPr>
          <p:cNvPr id="634" name="Google Shape;63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5997" y="2368142"/>
            <a:ext cx="640169" cy="51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36" descr="一張含有 向量圖形 的圖片&#10;&#10;描述是以高可信度產生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6280" y="3451084"/>
            <a:ext cx="1512029" cy="15120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7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000"/>
              <a:buFont typeface="Arial"/>
              <a:buNone/>
            </a:pPr>
            <a:r>
              <a:rPr lang="en-US" dirty="0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QTS5 </a:t>
            </a:r>
            <a:r>
              <a:rPr lang="en-US" dirty="0" err="1" smtClean="0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セキュリティのレベルを上げる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1" name="Google Shape;641;p37"/>
          <p:cNvSpPr txBox="1"/>
          <p:nvPr/>
        </p:nvSpPr>
        <p:spPr>
          <a:xfrm>
            <a:off x="6639477" y="1854769"/>
            <a:ext cx="4641648" cy="438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TLS 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1.3</a:t>
            </a:r>
            <a:r>
              <a:rPr lang="ja-JP" alt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対応</a:t>
            </a:r>
            <a:endParaRPr lang="en-US" sz="16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管理者アカウントはデフォルトで無効になっています</a:t>
            </a:r>
            <a:endParaRPr lang="en-US" sz="16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高度暗号化スイート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サポート</a:t>
            </a:r>
            <a:endParaRPr lang="en-US" sz="16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ja-JP" alt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最適な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安全設定と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より強力な安全保護オプション</a:t>
            </a:r>
            <a:endParaRPr lang="en-US" sz="16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SSHキーログイン</a:t>
            </a:r>
            <a:endParaRPr lang="en-US" sz="16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ファームウェア自動更新（自動更新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推奨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  <a:p>
            <a:pPr marL="241294" marR="0" lvl="0" indent="-241294" algn="l" rtl="0">
              <a:lnSpc>
                <a:spcPct val="150000"/>
              </a:lnSpc>
              <a:spcBef>
                <a:spcPts val="1067"/>
              </a:spcBef>
              <a:spcAft>
                <a:spcPts val="0"/>
              </a:spcAft>
              <a:buClr>
                <a:srgbClr val="4A6F7A"/>
              </a:buClr>
              <a:buSzPts val="1200"/>
              <a:buFont typeface="Noto Sans Symbols"/>
              <a:buChar char="●"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アプリ自動更新（自動更新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推奨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42" name="Google Shape;642;p37"/>
          <p:cNvGrpSpPr/>
          <p:nvPr/>
        </p:nvGrpSpPr>
        <p:grpSpPr>
          <a:xfrm flipH="1">
            <a:off x="0" y="2201815"/>
            <a:ext cx="6359960" cy="3807749"/>
            <a:chOff x="5662643" y="1954821"/>
            <a:chExt cx="6529357" cy="3909168"/>
          </a:xfrm>
        </p:grpSpPr>
        <p:grpSp>
          <p:nvGrpSpPr>
            <p:cNvPr id="643" name="Google Shape;643;p37"/>
            <p:cNvGrpSpPr/>
            <p:nvPr/>
          </p:nvGrpSpPr>
          <p:grpSpPr>
            <a:xfrm>
              <a:off x="5662643" y="1954821"/>
              <a:ext cx="6529357" cy="3909168"/>
              <a:chOff x="4025961" y="701899"/>
              <a:chExt cx="5118039" cy="3064203"/>
            </a:xfrm>
          </p:grpSpPr>
          <p:pic>
            <p:nvPicPr>
              <p:cNvPr id="644" name="Google Shape;644;p37" descr="一張含有 文字, 電子用品, 監視器, 電腦 的圖片&#10;&#10;自動產生的描述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25961" y="701899"/>
                <a:ext cx="5118039" cy="30642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5" name="Google Shape;645;p37"/>
              <p:cNvSpPr/>
              <p:nvPr/>
            </p:nvSpPr>
            <p:spPr>
              <a:xfrm>
                <a:off x="4881092" y="882204"/>
                <a:ext cx="3895859" cy="2479182"/>
              </a:xfrm>
              <a:prstGeom prst="rect">
                <a:avLst/>
              </a:prstGeom>
              <a:solidFill>
                <a:srgbClr val="2C2C2C">
                  <a:alpha val="5176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endParaRPr>
              </a:p>
            </p:txBody>
          </p:sp>
        </p:grpSp>
        <p:pic>
          <p:nvPicPr>
            <p:cNvPr id="646" name="Google Shape;646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18764" y="2527749"/>
              <a:ext cx="2481288" cy="2651434"/>
            </a:xfrm>
            <a:prstGeom prst="rect">
              <a:avLst/>
            </a:prstGeom>
            <a:noFill/>
            <a:ln>
              <a:noFill/>
            </a:ln>
            <a:effectLst>
              <a:outerShdw blurRad="152400" dist="190500" dir="8100000" algn="tr" rotWithShape="0">
                <a:srgbClr val="000000">
                  <a:alpha val="12941"/>
                </a:srgbClr>
              </a:outerShdw>
            </a:effectLst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8"/>
          <p:cNvSpPr txBox="1"/>
          <p:nvPr/>
        </p:nvSpPr>
        <p:spPr>
          <a:xfrm>
            <a:off x="766373" y="1963576"/>
            <a:ext cx="84472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2022年のIT投資を賢く進めましょう！</a:t>
            </a:r>
            <a:endParaRPr sz="2000" b="1" dirty="0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デュアル2.5GbEポートとPCIe</a:t>
            </a:r>
            <a:r>
              <a:rPr lang="en-US" sz="2000" dirty="0" smtClean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拡張を備えた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将来性のある</a:t>
            </a:r>
            <a:r>
              <a:rPr lang="en-US" sz="2000" dirty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IntelN5105 / N5095クアッドコア</a:t>
            </a:r>
            <a:r>
              <a:rPr lang="en-US" sz="2000" dirty="0" smtClean="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endParaRPr sz="2000" dirty="0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TS-x64U正面図</a:t>
            </a:r>
            <a:endParaRPr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10800178" y="2269987"/>
            <a:ext cx="101318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9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電源</a:t>
            </a:r>
            <a:endParaRPr sz="1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9459009" y="4241286"/>
            <a:ext cx="2617033" cy="137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LEDインジケータ</a:t>
            </a:r>
            <a:r>
              <a:rPr lang="en-US" sz="19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ー：</a:t>
            </a:r>
            <a:endParaRPr sz="1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HDD 1〜4 / 12、</a:t>
            </a:r>
            <a:endParaRPr sz="1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ステータス、LAN</a:t>
            </a:r>
            <a:r>
              <a:rPr lang="en-US" sz="19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sz="1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拡張装置</a:t>
            </a:r>
            <a:endParaRPr sz="1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2146219" y="4060569"/>
            <a:ext cx="6112965" cy="45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4/12 x SATA 6Gb / s3.5インチ/2.5インチHDD / SSD</a:t>
            </a:r>
            <a:endParaRPr sz="18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393524" y="5299350"/>
            <a:ext cx="5358614" cy="1124194"/>
          </a:xfrm>
          <a:prstGeom prst="roundRect">
            <a:avLst>
              <a:gd name="adj" fmla="val 9062"/>
            </a:avLst>
          </a:prstGeom>
          <a:solidFill>
            <a:srgbClr val="4A6F7A">
              <a:alpha val="14901"/>
            </a:srgbClr>
          </a:solidFill>
          <a:ln w="19050" cap="flat" cmpd="sng">
            <a:solidFill>
              <a:srgbClr val="D8E2F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pic>
        <p:nvPicPr>
          <p:cNvPr id="57" name="Google Shape;57;p13" descr="一張含有 直立的, 黑色, 桌, 螢幕 的圖片&#10;&#10;自動產生的描述"/>
          <p:cNvPicPr preferRelativeResize="0"/>
          <p:nvPr/>
        </p:nvPicPr>
        <p:blipFill rotWithShape="1">
          <a:blip r:embed="rId3">
            <a:alphaModFix/>
          </a:blip>
          <a:srcRect t="28426" b="28053"/>
          <a:stretch/>
        </p:blipFill>
        <p:spPr>
          <a:xfrm>
            <a:off x="71506" y="1694524"/>
            <a:ext cx="9210196" cy="250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103" y="5843877"/>
            <a:ext cx="4816485" cy="44731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695103" y="5498215"/>
            <a:ext cx="22739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TS-464U-RP / TS-464U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448115" y="1835201"/>
            <a:ext cx="13806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TS-1264U-RP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Google Shape;61;p13"/>
          <p:cNvSpPr/>
          <p:nvPr/>
        </p:nvSpPr>
        <p:spPr>
          <a:xfrm rot="-5400000">
            <a:off x="8329098" y="2601551"/>
            <a:ext cx="1905208" cy="878003"/>
          </a:xfrm>
          <a:prstGeom prst="trapezoid">
            <a:avLst>
              <a:gd name="adj" fmla="val 85332"/>
            </a:avLst>
          </a:prstGeom>
          <a:gradFill>
            <a:gsLst>
              <a:gs pos="0">
                <a:srgbClr val="7E838D">
                  <a:alpha val="0"/>
                </a:srgbClr>
              </a:gs>
              <a:gs pos="100000">
                <a:srgbClr val="3F3F3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2" name="Google Shape;62;p13" descr="一張含有 電子用品, 相片, 光, 坐 的圖片&#10;&#10;自動產生的描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56814" y="2070973"/>
            <a:ext cx="733316" cy="19326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3"/>
          <p:cNvCxnSpPr/>
          <p:nvPr/>
        </p:nvCxnSpPr>
        <p:spPr>
          <a:xfrm>
            <a:off x="10075519" y="2404469"/>
            <a:ext cx="647625" cy="10480"/>
          </a:xfrm>
          <a:prstGeom prst="straightConnector1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64" name="Google Shape;64;p13"/>
          <p:cNvCxnSpPr/>
          <p:nvPr/>
        </p:nvCxnSpPr>
        <p:spPr>
          <a:xfrm rot="-5400000" flipH="1">
            <a:off x="9964128" y="3354509"/>
            <a:ext cx="792300" cy="634500"/>
          </a:xfrm>
          <a:prstGeom prst="bentConnector3">
            <a:avLst>
              <a:gd name="adj1" fmla="val -377"/>
            </a:avLst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65" name="Google Shape;65;p13"/>
          <p:cNvSpPr/>
          <p:nvPr/>
        </p:nvSpPr>
        <p:spPr>
          <a:xfrm>
            <a:off x="885229" y="2515358"/>
            <a:ext cx="7558282" cy="1488280"/>
          </a:xfrm>
          <a:prstGeom prst="rect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8183874" y="2042686"/>
            <a:ext cx="3259595" cy="3223667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grpSp>
        <p:nvGrpSpPr>
          <p:cNvPr id="71" name="Google Shape;71;p14"/>
          <p:cNvGrpSpPr/>
          <p:nvPr/>
        </p:nvGrpSpPr>
        <p:grpSpPr>
          <a:xfrm>
            <a:off x="3594937" y="2367989"/>
            <a:ext cx="5002125" cy="3479025"/>
            <a:chOff x="4237194" y="2392630"/>
            <a:chExt cx="5002125" cy="3479025"/>
          </a:xfrm>
        </p:grpSpPr>
        <p:sp>
          <p:nvSpPr>
            <p:cNvPr id="72" name="Google Shape;72;p14"/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lt1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190500" dist="304800" dir="2700000" algn="tl" rotWithShape="0">
                <a:srgbClr val="000000">
                  <a:alpha val="1294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73" name="Google Shape;73;p14"/>
            <p:cNvPicPr preferRelativeResize="0"/>
            <p:nvPr/>
          </p:nvPicPr>
          <p:blipFill rotWithShape="1">
            <a:blip r:embed="rId3">
              <a:alphaModFix/>
            </a:blip>
            <a:srcRect l="10652" t="20418" r="27610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4"/>
          <p:cNvGrpSpPr/>
          <p:nvPr/>
        </p:nvGrpSpPr>
        <p:grpSpPr>
          <a:xfrm>
            <a:off x="348773" y="2226923"/>
            <a:ext cx="2982436" cy="1891248"/>
            <a:chOff x="411701" y="2038760"/>
            <a:chExt cx="1953294" cy="1238639"/>
          </a:xfrm>
        </p:grpSpPr>
        <p:pic>
          <p:nvPicPr>
            <p:cNvPr id="75" name="Google Shape;75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73709">
              <a:off x="490279" y="2363665"/>
              <a:ext cx="1276765" cy="65300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6" name="Google Shape;76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673709">
              <a:off x="1009651" y="2299493"/>
              <a:ext cx="1276765" cy="65300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77" name="Google Shape;77;p14"/>
          <p:cNvSpPr txBox="1"/>
          <p:nvPr/>
        </p:nvSpPr>
        <p:spPr>
          <a:xfrm>
            <a:off x="457404" y="3876123"/>
            <a:ext cx="3193298" cy="52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デュアルチャネル</a:t>
            </a:r>
            <a:endParaRPr sz="28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237480" y="4489035"/>
            <a:ext cx="3413222" cy="705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16GB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8 </a:t>
            </a:r>
            <a:r>
              <a:rPr lang="en-US" sz="1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GB</a:t>
            </a:r>
            <a:r>
              <a:rPr lang="en-US" sz="1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）の</a:t>
            </a: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 DDR4SO-DIMMスロット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マルチタスクおよびマルチクライアントアクセス用に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16GB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のメモリにアップグレード可能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8990796" y="2984619"/>
            <a:ext cx="2975917" cy="5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TS-464U-4G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GB RAM（1 x 4 GB）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9013353" y="3654520"/>
            <a:ext cx="2430116" cy="5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TS-464U-RP-4G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GB RAM（1 x 4 GB）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8955628" y="2269155"/>
            <a:ext cx="2213720" cy="46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NASモデル</a:t>
            </a:r>
            <a:endParaRPr sz="2400" b="1" u="sng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9013353" y="4324421"/>
            <a:ext cx="2570799" cy="5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TS-1264U-RP-4G</a:t>
            </a:r>
            <a:endParaRPr sz="20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GB RAM（1 x 4 GB）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Meiryo UI" panose="020B0604030504040204" pitchFamily="50" charset="-128"/>
                <a:ea typeface="Meiryo UI" panose="020B0604030504040204" pitchFamily="50" charset="-128"/>
              </a:rPr>
              <a:t>数ステップでHDDとSSDを簡単にインストール</a:t>
            </a:r>
            <a:endParaRPr sz="360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3354724" y="2100345"/>
            <a:ext cx="5070161" cy="39497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3354724" y="2952074"/>
            <a:ext cx="5070160" cy="2873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201094" y="2100345"/>
            <a:ext cx="2928261" cy="39497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92" name="Google Shape;92;p15"/>
          <p:cNvSpPr/>
          <p:nvPr/>
        </p:nvSpPr>
        <p:spPr>
          <a:xfrm rot="10800000">
            <a:off x="879891" y="2089896"/>
            <a:ext cx="1703477" cy="5697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93" name="Google Shape;93;p15"/>
          <p:cNvGrpSpPr/>
          <p:nvPr/>
        </p:nvGrpSpPr>
        <p:grpSpPr>
          <a:xfrm>
            <a:off x="879890" y="2113163"/>
            <a:ext cx="2064645" cy="523220"/>
            <a:chOff x="3497178" y="2518711"/>
            <a:chExt cx="2064645" cy="523220"/>
          </a:xfrm>
        </p:grpSpPr>
        <p:sp>
          <p:nvSpPr>
            <p:cNvPr id="94" name="Google Shape;94;p15"/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STEP</a:t>
              </a:r>
              <a:r>
                <a:rPr lang="en-US" sz="2800" b="1" dirty="0">
                  <a:solidFill>
                    <a:srgbClr val="A5A5A5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 </a:t>
              </a:r>
              <a:r>
                <a:rPr lang="en-US" sz="2800" b="1" dirty="0" smtClean="0">
                  <a:solidFill>
                    <a:srgbClr val="00B0F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01</a:t>
              </a:r>
              <a:endParaRPr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cxnSp>
          <p:nvCxnSpPr>
            <p:cNvPr id="95" name="Google Shape;95;p15"/>
            <p:cNvCxnSpPr/>
            <p:nvPr/>
          </p:nvCxnSpPr>
          <p:spPr>
            <a:xfrm>
              <a:off x="4542699" y="2635585"/>
              <a:ext cx="0" cy="33586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6" name="Google Shape;96;p15"/>
          <p:cNvSpPr/>
          <p:nvPr/>
        </p:nvSpPr>
        <p:spPr>
          <a:xfrm rot="10800000">
            <a:off x="4197994" y="2089896"/>
            <a:ext cx="3479590" cy="5697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97" name="Google Shape;97;p15"/>
          <p:cNvGrpSpPr/>
          <p:nvPr/>
        </p:nvGrpSpPr>
        <p:grpSpPr>
          <a:xfrm>
            <a:off x="5000491" y="2113163"/>
            <a:ext cx="2064645" cy="523220"/>
            <a:chOff x="3497178" y="2518711"/>
            <a:chExt cx="2064645" cy="523220"/>
          </a:xfrm>
        </p:grpSpPr>
        <p:sp>
          <p:nvSpPr>
            <p:cNvPr id="98" name="Google Shape;98;p15"/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STEP</a:t>
              </a:r>
              <a:r>
                <a:rPr lang="en-US" sz="2800" b="1" dirty="0">
                  <a:solidFill>
                    <a:srgbClr val="A5A5A5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  </a:t>
              </a:r>
              <a:r>
                <a:rPr lang="en-US" sz="2800" b="1" dirty="0">
                  <a:solidFill>
                    <a:srgbClr val="00B0F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02</a:t>
              </a:r>
              <a:endParaRPr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cxnSp>
          <p:nvCxnSpPr>
            <p:cNvPr id="99" name="Google Shape;99;p15"/>
            <p:cNvCxnSpPr/>
            <p:nvPr/>
          </p:nvCxnSpPr>
          <p:spPr>
            <a:xfrm>
              <a:off x="4542699" y="2635585"/>
              <a:ext cx="0" cy="33586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0" name="Google Shape;100;p15"/>
          <p:cNvSpPr/>
          <p:nvPr/>
        </p:nvSpPr>
        <p:spPr>
          <a:xfrm>
            <a:off x="201092" y="2935721"/>
            <a:ext cx="2928261" cy="2873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8650255" y="2100344"/>
            <a:ext cx="3204094" cy="3949748"/>
          </a:xfrm>
          <a:prstGeom prst="roundRect">
            <a:avLst>
              <a:gd name="adj" fmla="val 3442"/>
            </a:avLst>
          </a:prstGeom>
          <a:solidFill>
            <a:schemeClr val="lt1">
              <a:alpha val="14901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39700" dir="2520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102" name="Google Shape;102;p15"/>
          <p:cNvSpPr/>
          <p:nvPr/>
        </p:nvSpPr>
        <p:spPr>
          <a:xfrm rot="10800000">
            <a:off x="9493525" y="2089895"/>
            <a:ext cx="1703477" cy="56975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103" name="Google Shape;103;p15"/>
          <p:cNvGrpSpPr/>
          <p:nvPr/>
        </p:nvGrpSpPr>
        <p:grpSpPr>
          <a:xfrm>
            <a:off x="9493524" y="2113162"/>
            <a:ext cx="2064645" cy="523220"/>
            <a:chOff x="3497178" y="2518711"/>
            <a:chExt cx="2064645" cy="523220"/>
          </a:xfrm>
        </p:grpSpPr>
        <p:sp>
          <p:nvSpPr>
            <p:cNvPr id="104" name="Google Shape;104;p15"/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STEP</a:t>
              </a:r>
              <a:r>
                <a:rPr lang="en-US" sz="2800" b="1" dirty="0">
                  <a:solidFill>
                    <a:srgbClr val="A5A5A5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  </a:t>
              </a:r>
              <a:r>
                <a:rPr lang="en-US" sz="2800" b="1" dirty="0" smtClean="0">
                  <a:solidFill>
                    <a:srgbClr val="00B0F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03</a:t>
              </a:r>
              <a:endParaRPr sz="28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cxnSp>
          <p:nvCxnSpPr>
            <p:cNvPr id="105" name="Google Shape;105;p15"/>
            <p:cNvCxnSpPr/>
            <p:nvPr/>
          </p:nvCxnSpPr>
          <p:spPr>
            <a:xfrm>
              <a:off x="4542699" y="2635585"/>
              <a:ext cx="0" cy="33586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6" name="Google Shape;106;p15"/>
          <p:cNvSpPr/>
          <p:nvPr/>
        </p:nvSpPr>
        <p:spPr>
          <a:xfrm>
            <a:off x="8650253" y="2935720"/>
            <a:ext cx="3204093" cy="28731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46" y="3522378"/>
            <a:ext cx="2701738" cy="17849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2508" y="3155136"/>
            <a:ext cx="1970838" cy="13020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15"/>
          <p:cNvSpPr/>
          <p:nvPr/>
        </p:nvSpPr>
        <p:spPr>
          <a:xfrm>
            <a:off x="535813" y="4971740"/>
            <a:ext cx="350451" cy="243198"/>
          </a:xfrm>
          <a:custGeom>
            <a:avLst/>
            <a:gdLst/>
            <a:ahLst/>
            <a:cxnLst/>
            <a:rect l="l" t="t" r="r" b="b"/>
            <a:pathLst>
              <a:path w="572023" h="396959" extrusionOk="0">
                <a:moveTo>
                  <a:pt x="376220" y="0"/>
                </a:moveTo>
                <a:lnTo>
                  <a:pt x="100578" y="227694"/>
                </a:lnTo>
                <a:lnTo>
                  <a:pt x="0" y="206062"/>
                </a:lnTo>
                <a:lnTo>
                  <a:pt x="9812" y="301511"/>
                </a:lnTo>
                <a:lnTo>
                  <a:pt x="19402" y="396960"/>
                </a:lnTo>
                <a:lnTo>
                  <a:pt x="208069" y="344552"/>
                </a:lnTo>
                <a:lnTo>
                  <a:pt x="396737" y="291921"/>
                </a:lnTo>
                <a:lnTo>
                  <a:pt x="296382" y="270289"/>
                </a:lnTo>
                <a:lnTo>
                  <a:pt x="572024" y="42372"/>
                </a:lnTo>
                <a:lnTo>
                  <a:pt x="376220" y="0"/>
                </a:lnTo>
                <a:close/>
              </a:path>
            </a:pathLst>
          </a:custGeom>
          <a:solidFill>
            <a:srgbClr val="1E98E8"/>
          </a:solidFill>
          <a:ln w="166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110" name="Google Shape;110;p15"/>
          <p:cNvGrpSpPr/>
          <p:nvPr/>
        </p:nvGrpSpPr>
        <p:grpSpPr>
          <a:xfrm>
            <a:off x="9737927" y="4373059"/>
            <a:ext cx="1996692" cy="1303834"/>
            <a:chOff x="9737927" y="4373059"/>
            <a:chExt cx="1996692" cy="1303834"/>
          </a:xfrm>
        </p:grpSpPr>
        <p:sp>
          <p:nvSpPr>
            <p:cNvPr id="111" name="Google Shape;111;p15"/>
            <p:cNvSpPr/>
            <p:nvPr/>
          </p:nvSpPr>
          <p:spPr>
            <a:xfrm>
              <a:off x="9737927" y="4373059"/>
              <a:ext cx="1996692" cy="130204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112" name="Google Shape;112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50854" y="4374845"/>
              <a:ext cx="1970838" cy="1302048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13" name="Google Shape;113;p15"/>
          <p:cNvSpPr/>
          <p:nvPr/>
        </p:nvSpPr>
        <p:spPr>
          <a:xfrm rot="10800000">
            <a:off x="8864962" y="4267057"/>
            <a:ext cx="350451" cy="243198"/>
          </a:xfrm>
          <a:custGeom>
            <a:avLst/>
            <a:gdLst/>
            <a:ahLst/>
            <a:cxnLst/>
            <a:rect l="l" t="t" r="r" b="b"/>
            <a:pathLst>
              <a:path w="572023" h="396959" extrusionOk="0">
                <a:moveTo>
                  <a:pt x="376220" y="0"/>
                </a:moveTo>
                <a:lnTo>
                  <a:pt x="100578" y="227694"/>
                </a:lnTo>
                <a:lnTo>
                  <a:pt x="0" y="206062"/>
                </a:lnTo>
                <a:lnTo>
                  <a:pt x="9812" y="301511"/>
                </a:lnTo>
                <a:lnTo>
                  <a:pt x="19402" y="396960"/>
                </a:lnTo>
                <a:lnTo>
                  <a:pt x="208069" y="344552"/>
                </a:lnTo>
                <a:lnTo>
                  <a:pt x="396737" y="291921"/>
                </a:lnTo>
                <a:lnTo>
                  <a:pt x="296382" y="270289"/>
                </a:lnTo>
                <a:lnTo>
                  <a:pt x="572024" y="42372"/>
                </a:lnTo>
                <a:lnTo>
                  <a:pt x="376220" y="0"/>
                </a:lnTo>
                <a:close/>
              </a:path>
            </a:pathLst>
          </a:custGeom>
          <a:solidFill>
            <a:srgbClr val="1E98E8"/>
          </a:solidFill>
          <a:ln w="166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14" name="Google Shape;114;p15"/>
          <p:cNvSpPr/>
          <p:nvPr/>
        </p:nvSpPr>
        <p:spPr>
          <a:xfrm rot="10800000">
            <a:off x="9838017" y="5500248"/>
            <a:ext cx="350451" cy="243198"/>
          </a:xfrm>
          <a:custGeom>
            <a:avLst/>
            <a:gdLst/>
            <a:ahLst/>
            <a:cxnLst/>
            <a:rect l="l" t="t" r="r" b="b"/>
            <a:pathLst>
              <a:path w="572023" h="396959" extrusionOk="0">
                <a:moveTo>
                  <a:pt x="376220" y="0"/>
                </a:moveTo>
                <a:lnTo>
                  <a:pt x="100578" y="227694"/>
                </a:lnTo>
                <a:lnTo>
                  <a:pt x="0" y="206062"/>
                </a:lnTo>
                <a:lnTo>
                  <a:pt x="9812" y="301511"/>
                </a:lnTo>
                <a:lnTo>
                  <a:pt x="19402" y="396960"/>
                </a:lnTo>
                <a:lnTo>
                  <a:pt x="208069" y="344552"/>
                </a:lnTo>
                <a:lnTo>
                  <a:pt x="396737" y="291921"/>
                </a:lnTo>
                <a:lnTo>
                  <a:pt x="296382" y="270289"/>
                </a:lnTo>
                <a:lnTo>
                  <a:pt x="572024" y="42372"/>
                </a:lnTo>
                <a:lnTo>
                  <a:pt x="376220" y="0"/>
                </a:lnTo>
                <a:close/>
              </a:path>
            </a:pathLst>
          </a:custGeom>
          <a:solidFill>
            <a:srgbClr val="1E98E8"/>
          </a:solidFill>
          <a:ln w="166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6157686" y="3151219"/>
            <a:ext cx="1759942" cy="22545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rPr>
              <a:t>2.5インチHDD / SSD</a:t>
            </a:r>
            <a:endParaRPr sz="12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4098297" y="3146799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rPr>
              <a:t>3.5インチHDD</a:t>
            </a:r>
            <a:endParaRPr sz="12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JhengHei"/>
              <a:sym typeface="Microsoft JhengHei"/>
            </a:endParaRPr>
          </a:p>
        </p:txBody>
      </p:sp>
      <p:pic>
        <p:nvPicPr>
          <p:cNvPr id="117" name="Google Shape;117;p15" descr="一張含有 電腦, 鍵盤 的圖片&#10;&#10;自動產生的描述"/>
          <p:cNvPicPr preferRelativeResize="0"/>
          <p:nvPr/>
        </p:nvPicPr>
        <p:blipFill rotWithShape="1">
          <a:blip r:embed="rId6">
            <a:alphaModFix/>
          </a:blip>
          <a:srcRect l="13101" t="5729" r="12705" b="8333"/>
          <a:stretch/>
        </p:blipFill>
        <p:spPr>
          <a:xfrm>
            <a:off x="3683574" y="3488112"/>
            <a:ext cx="2059875" cy="2255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 descr="一張含有 電腦, 桌 的圖片&#10;&#10;自動產生的描述"/>
          <p:cNvPicPr preferRelativeResize="0"/>
          <p:nvPr/>
        </p:nvPicPr>
        <p:blipFill rotWithShape="1">
          <a:blip r:embed="rId7">
            <a:alphaModFix/>
          </a:blip>
          <a:srcRect l="13372" t="11349" r="12432" b="9077"/>
          <a:stretch/>
        </p:blipFill>
        <p:spPr>
          <a:xfrm>
            <a:off x="5954437" y="3580238"/>
            <a:ext cx="2059875" cy="209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/>
          <p:cNvGrpSpPr/>
          <p:nvPr/>
        </p:nvGrpSpPr>
        <p:grpSpPr>
          <a:xfrm>
            <a:off x="-177014" y="1753191"/>
            <a:ext cx="3034350" cy="1810079"/>
            <a:chOff x="-363939" y="1141863"/>
            <a:chExt cx="4194410" cy="2502089"/>
          </a:xfrm>
        </p:grpSpPr>
        <p:sp>
          <p:nvSpPr>
            <p:cNvPr id="125" name="Google Shape;125;p16"/>
            <p:cNvSpPr/>
            <p:nvPr/>
          </p:nvSpPr>
          <p:spPr>
            <a:xfrm>
              <a:off x="-363939" y="1141863"/>
              <a:ext cx="4194410" cy="2502089"/>
            </a:xfrm>
            <a:prstGeom prst="roundRect">
              <a:avLst>
                <a:gd name="adj" fmla="val 3442"/>
              </a:avLst>
            </a:prstGeom>
            <a:solidFill>
              <a:schemeClr val="lt1">
                <a:alpha val="14901"/>
              </a:schemeClr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139700" dir="25200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JhengHei"/>
                <a:sym typeface="Microsoft JhengHei"/>
              </a:endParaRPr>
            </a:p>
          </p:txBody>
        </p:sp>
        <p:pic>
          <p:nvPicPr>
            <p:cNvPr id="126" name="Google Shape;126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6124" y="1372969"/>
              <a:ext cx="3394013" cy="820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752" y="2373803"/>
              <a:ext cx="3455385" cy="809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6"/>
            <p:cNvSpPr/>
            <p:nvPr/>
          </p:nvSpPr>
          <p:spPr>
            <a:xfrm>
              <a:off x="220508" y="2146626"/>
              <a:ext cx="1034848" cy="340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TS-464U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220508" y="3089649"/>
              <a:ext cx="1486891" cy="340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TS-464U-RP</a:t>
              </a:r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30" name="Google Shape;13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H="1">
            <a:off x="78877" y="5801796"/>
            <a:ext cx="11558115" cy="5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972" y="1322544"/>
            <a:ext cx="10970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9760807" y="6121804"/>
            <a:ext cx="1310462" cy="26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TS-1264U-RP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3" name="Google Shape;133;p16"/>
          <p:cNvCxnSpPr/>
          <p:nvPr/>
        </p:nvCxnSpPr>
        <p:spPr>
          <a:xfrm rot="5400000">
            <a:off x="4035947" y="3755123"/>
            <a:ext cx="2867700" cy="553200"/>
          </a:xfrm>
          <a:prstGeom prst="bentConnector2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34" name="Google Shape;134;p16"/>
          <p:cNvSpPr/>
          <p:nvPr/>
        </p:nvSpPr>
        <p:spPr>
          <a:xfrm>
            <a:off x="8832481" y="4071817"/>
            <a:ext cx="1856650" cy="2042619"/>
          </a:xfrm>
          <a:prstGeom prst="rect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135" name="Google Shape;135;p16"/>
          <p:cNvCxnSpPr/>
          <p:nvPr/>
        </p:nvCxnSpPr>
        <p:spPr>
          <a:xfrm rot="5400000">
            <a:off x="4567930" y="3993470"/>
            <a:ext cx="2237400" cy="155400"/>
          </a:xfrm>
          <a:prstGeom prst="bentConnector3">
            <a:avLst>
              <a:gd name="adj1" fmla="val 185"/>
            </a:avLst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36" name="Google Shape;136;p16"/>
          <p:cNvSpPr/>
          <p:nvPr/>
        </p:nvSpPr>
        <p:spPr>
          <a:xfrm>
            <a:off x="5444095" y="5197621"/>
            <a:ext cx="980952" cy="324803"/>
          </a:xfrm>
          <a:prstGeom prst="rect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137" name="Google Shape;137;p16"/>
          <p:cNvCxnSpPr>
            <a:stCxn id="138" idx="1"/>
          </p:cNvCxnSpPr>
          <p:nvPr/>
        </p:nvCxnSpPr>
        <p:spPr>
          <a:xfrm>
            <a:off x="8764928" y="2588527"/>
            <a:ext cx="67500" cy="1478100"/>
          </a:xfrm>
          <a:prstGeom prst="bentConnector4">
            <a:avLst>
              <a:gd name="adj1" fmla="val -338667"/>
              <a:gd name="adj2" fmla="val 100889"/>
            </a:avLst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39" name="Google Shape;139;p16"/>
          <p:cNvCxnSpPr/>
          <p:nvPr/>
        </p:nvCxnSpPr>
        <p:spPr>
          <a:xfrm>
            <a:off x="6228530" y="5815481"/>
            <a:ext cx="0" cy="468804"/>
          </a:xfrm>
          <a:prstGeom prst="straightConnector1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40" name="Google Shape;140;p16"/>
          <p:cNvCxnSpPr/>
          <p:nvPr/>
        </p:nvCxnSpPr>
        <p:spPr>
          <a:xfrm>
            <a:off x="5666120" y="5791500"/>
            <a:ext cx="0" cy="468804"/>
          </a:xfrm>
          <a:prstGeom prst="straightConnector1">
            <a:avLst/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41" name="Google Shape;141;p16"/>
          <p:cNvCxnSpPr/>
          <p:nvPr/>
        </p:nvCxnSpPr>
        <p:spPr>
          <a:xfrm rot="-5400000" flipH="1">
            <a:off x="1803957" y="5898087"/>
            <a:ext cx="567300" cy="600"/>
          </a:xfrm>
          <a:prstGeom prst="bentConnector3">
            <a:avLst>
              <a:gd name="adj1" fmla="val 50010"/>
            </a:avLst>
          </a:prstGeom>
          <a:noFill/>
          <a:ln w="28575" cap="flat" cmpd="sng">
            <a:solidFill>
              <a:srgbClr val="2DE7DE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42" name="Google Shape;142;p16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t>TS-x64U背面図</a:t>
            </a:r>
            <a:endParaRPr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6221596" y="6215036"/>
            <a:ext cx="2513609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USB 3.2 Gen2</a:t>
            </a:r>
            <a:endParaRPr sz="19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5857934" y="2386227"/>
            <a:ext cx="275096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HDMI 1.4b</a:t>
            </a:r>
            <a:endParaRPr sz="19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5858037" y="2770948"/>
            <a:ext cx="2992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2.5G / 1G / 100M</a:t>
            </a:r>
            <a:endParaRPr sz="18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RJ45</a:t>
            </a:r>
            <a:endParaRPr sz="1800" b="1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8764928" y="2396166"/>
            <a:ext cx="327816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AC100-240V電源入力</a:t>
            </a:r>
            <a:endParaRPr sz="19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6" name="Google Shape;146;p16"/>
          <p:cNvSpPr/>
          <p:nvPr/>
        </p:nvSpPr>
        <p:spPr>
          <a:xfrm>
            <a:off x="8835555" y="2719494"/>
            <a:ext cx="29923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TS-464U-RP、TS-1264U-RPは冗長</a:t>
            </a:r>
            <a:r>
              <a:rPr lang="ja-JP" altLang="en-US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電源ユニットを</a:t>
            </a:r>
            <a:r>
              <a:rPr lang="ja-JP" altLang="en-US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7" name="Google Shape;147;p16"/>
          <p:cNvSpPr/>
          <p:nvPr/>
        </p:nvSpPr>
        <p:spPr>
          <a:xfrm>
            <a:off x="4277129" y="6215036"/>
            <a:ext cx="1889696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USB 2.0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245598" y="6215036"/>
            <a:ext cx="275096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Gen3x2スロット</a:t>
            </a:r>
            <a:endParaRPr sz="190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6233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4267"/>
              <a:buFont typeface="Arial"/>
              <a:buNone/>
            </a:pPr>
            <a:r>
              <a:rPr lang="en-US" sz="4267">
                <a:solidFill>
                  <a:srgbClr val="17161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QTS 5.0 + Linuxカーネル5.10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595408" y="1679945"/>
            <a:ext cx="11334127" cy="120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62944"/>
              </a:lnSpc>
            </a:pPr>
            <a:r>
              <a:rPr lang="en-US" altLang="ja-JP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TS-x64U</a:t>
            </a:r>
            <a:r>
              <a:rPr lang="ja-JP" alt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カーネル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5.10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を使用する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QTS5.0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を採用。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Intel®Celeron®N5105/ N5095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の最高のパフォーマンスご提供します。 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 5.0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は、システム全体のパフォーマンスと</a:t>
            </a:r>
            <a:r>
              <a:rPr lang="en-US" altLang="ja-JP" sz="1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altLang="ja-JP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SSD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のオーバープロビジョニングとキャッシュのパフォーマンスを最適化し、</a:t>
            </a:r>
            <a:r>
              <a:rPr lang="en-US" altLang="ja-JP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TS-x64U</a:t>
            </a:r>
            <a:r>
              <a:rPr lang="ja-JP" alt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性能を余すことなく使用できます。</a:t>
            </a:r>
          </a:p>
        </p:txBody>
      </p:sp>
      <p:sp>
        <p:nvSpPr>
          <p:cNvPr id="156" name="Google Shape;156;p17"/>
          <p:cNvSpPr txBox="1"/>
          <p:nvPr/>
        </p:nvSpPr>
        <p:spPr>
          <a:xfrm>
            <a:off x="2481451" y="5651220"/>
            <a:ext cx="2488350" cy="120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2.9GHz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バースト</a:t>
            </a:r>
            <a:r>
              <a:rPr lang="ja-JP" alt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</a:t>
            </a:r>
            <a:endParaRPr sz="2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595408" y="4507238"/>
            <a:ext cx="4209161" cy="114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N5105/N5095</a:t>
            </a:r>
            <a:endParaRPr lang="en-US" sz="3600" b="1" dirty="0" smtClean="0">
              <a:solidFill>
                <a:srgbClr val="D2660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Jasper Lake</a:t>
            </a:r>
            <a:endParaRPr sz="2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8213411" y="4698926"/>
            <a:ext cx="3027746" cy="77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4コア</a:t>
            </a:r>
            <a:endParaRPr sz="3600" b="1" dirty="0">
              <a:solidFill>
                <a:srgbClr val="D2660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4スレッド</a:t>
            </a:r>
            <a:endParaRPr sz="2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595408" y="3252266"/>
            <a:ext cx="4209161" cy="1339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AES-NI</a:t>
            </a:r>
            <a:r>
              <a:rPr lang="en-US" sz="40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b="1" dirty="0" err="1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暗号化</a:t>
            </a:r>
            <a:endParaRPr sz="1600" b="1" dirty="0">
              <a:solidFill>
                <a:srgbClr val="D2660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ボリュームとフォルダのサポート</a:t>
            </a:r>
            <a:endParaRPr sz="2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7768703" y="3336299"/>
            <a:ext cx="4585251" cy="77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GPU</a:t>
            </a:r>
            <a:r>
              <a:rPr lang="ja-JP" altLang="en-US" sz="4000" b="1" dirty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6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  <a:r>
              <a:rPr lang="en-US" altLang="ja-JP" sz="1600" b="1" dirty="0" smtClean="0">
                <a:solidFill>
                  <a:srgbClr val="D26604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800MHz</a:t>
            </a:r>
            <a:endParaRPr sz="4000" b="1" dirty="0">
              <a:solidFill>
                <a:srgbClr val="D26604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UHDグラフィックス</a:t>
            </a:r>
            <a:endParaRPr sz="2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0753" y="4018303"/>
            <a:ext cx="1877886" cy="18778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/>
          <p:nvPr/>
        </p:nvSpPr>
        <p:spPr>
          <a:xfrm>
            <a:off x="1731804" y="2059118"/>
            <a:ext cx="4768322" cy="4267237"/>
          </a:xfrm>
          <a:prstGeom prst="rect">
            <a:avLst/>
          </a:prstGeom>
          <a:gradFill>
            <a:gsLst>
              <a:gs pos="0">
                <a:srgbClr val="596056">
                  <a:alpha val="49803"/>
                </a:srgbClr>
              </a:gs>
              <a:gs pos="100000">
                <a:srgbClr val="596056">
                  <a:alpha val="6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167" name="Google Shape;167;p18"/>
          <p:cNvGrpSpPr/>
          <p:nvPr/>
        </p:nvGrpSpPr>
        <p:grpSpPr>
          <a:xfrm>
            <a:off x="1540315" y="3161763"/>
            <a:ext cx="4959811" cy="3157708"/>
            <a:chOff x="1285023" y="2167482"/>
            <a:chExt cx="10346683" cy="3157708"/>
          </a:xfrm>
        </p:grpSpPr>
        <p:cxnSp>
          <p:nvCxnSpPr>
            <p:cNvPr id="168" name="Google Shape;168;p18"/>
            <p:cNvCxnSpPr/>
            <p:nvPr/>
          </p:nvCxnSpPr>
          <p:spPr>
            <a:xfrm>
              <a:off x="1285023" y="5325190"/>
              <a:ext cx="1034668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" name="Google Shape;169;p18"/>
            <p:cNvCxnSpPr/>
            <p:nvPr/>
          </p:nvCxnSpPr>
          <p:spPr>
            <a:xfrm>
              <a:off x="1285023" y="4798907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18"/>
            <p:cNvCxnSpPr/>
            <p:nvPr/>
          </p:nvCxnSpPr>
          <p:spPr>
            <a:xfrm>
              <a:off x="1285023" y="4272622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1" name="Google Shape;171;p18"/>
            <p:cNvCxnSpPr/>
            <p:nvPr/>
          </p:nvCxnSpPr>
          <p:spPr>
            <a:xfrm>
              <a:off x="1285023" y="3746337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8"/>
            <p:cNvCxnSpPr/>
            <p:nvPr/>
          </p:nvCxnSpPr>
          <p:spPr>
            <a:xfrm>
              <a:off x="1285023" y="3220052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8"/>
            <p:cNvCxnSpPr/>
            <p:nvPr/>
          </p:nvCxnSpPr>
          <p:spPr>
            <a:xfrm>
              <a:off x="1285023" y="2693767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8"/>
            <p:cNvCxnSpPr/>
            <p:nvPr/>
          </p:nvCxnSpPr>
          <p:spPr>
            <a:xfrm>
              <a:off x="1285023" y="2167482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5" name="Google Shape;175;p18"/>
          <p:cNvSpPr/>
          <p:nvPr/>
        </p:nvSpPr>
        <p:spPr>
          <a:xfrm>
            <a:off x="6691615" y="5332652"/>
            <a:ext cx="4297369" cy="24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QNAPラボでテスト済み。数値は環境によって異なる場合があります。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6" name="Google Shape;176;p18"/>
          <p:cNvSpPr/>
          <p:nvPr/>
        </p:nvSpPr>
        <p:spPr>
          <a:xfrm>
            <a:off x="6708895" y="5611200"/>
            <a:ext cx="4668508" cy="738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テスト環境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 | TS-464U-4G、QTS 5.0.0、4 x Samsung 860 Pro 512GB、RAID 5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クライアントPC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| Windows Server 2016、Intel Core i7-6700 3.4 GHz、64GB RAM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IOmeter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| 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ランプアップ時間30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、シーケンス実行時間3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従事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者16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未処理</a:t>
            </a:r>
            <a:r>
              <a:rPr lang="en-US" altLang="ja-JP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IO</a:t>
            </a:r>
            <a:r>
              <a:rPr lang="ja-JP" alt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2484690" y="5818746"/>
            <a:ext cx="1523812" cy="38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シーケンシャ</a:t>
            </a:r>
            <a:r>
              <a:rPr lang="ja-JP" altLang="en-US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</a:t>
            </a:r>
            <a:endParaRPr lang="en-US" altLang="ja-JP" b="1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リード</a:t>
            </a:r>
            <a:endParaRPr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4285619" y="5818746"/>
            <a:ext cx="1523812" cy="38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シーケンシャル</a:t>
            </a:r>
            <a:endParaRPr lang="en-US" altLang="ja-JP" b="1" dirty="0" smtClean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ライト</a:t>
            </a:r>
            <a:endParaRPr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 rot="-5400000">
            <a:off x="243644" y="5184073"/>
            <a:ext cx="1198160" cy="31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（MB /秒）</a:t>
            </a:r>
            <a:endParaRPr sz="1333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400"/>
            </a:pPr>
            <a:r>
              <a:rPr lang="en-US" sz="3400" dirty="0">
                <a:latin typeface="Meiryo UI" panose="020B0604030504040204" pitchFamily="50" charset="-128"/>
                <a:ea typeface="Meiryo UI" panose="020B0604030504040204" pitchFamily="50" charset="-128"/>
              </a:rPr>
              <a:t>2.5GbE</a:t>
            </a:r>
            <a: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ja-JP" alt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大容量</a:t>
            </a:r>
            <a: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ファイル転送を</a:t>
            </a:r>
            <a:r>
              <a:rPr lang="en-US" altLang="ja-JP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1GbE</a:t>
            </a:r>
            <a:r>
              <a:rPr lang="ja-JP" alt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よりも</a:t>
            </a: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高速化し</a:t>
            </a:r>
            <a:r>
              <a:rPr lang="ja-JP" altLang="en-US" sz="3400" dirty="0"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  <a: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3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特にシングルクライアント環境に</a:t>
            </a:r>
            <a:r>
              <a:rPr lang="ja-JP" altLang="en-US" sz="3400" smtClean="0">
                <a:latin typeface="Meiryo UI" panose="020B0604030504040204" pitchFamily="50" charset="-128"/>
                <a:ea typeface="Meiryo UI" panose="020B0604030504040204" pitchFamily="50" charset="-128"/>
              </a:rPr>
              <a:t>適合</a:t>
            </a:r>
            <a:endParaRPr sz="34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1758105" y="2012613"/>
            <a:ext cx="4596964" cy="43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 x 2.5GbE</a:t>
            </a:r>
            <a:endParaRPr sz="20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4642554" y="2969772"/>
            <a:ext cx="812865" cy="2847013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2832066" y="2825483"/>
            <a:ext cx="841780" cy="2984319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2988844" y="2848450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276</a:t>
            </a:r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4771337" y="295987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260</a:t>
            </a:r>
            <a:endParaRPr sz="1800" b="1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186" name="Google Shape;186;p18"/>
          <p:cNvGrpSpPr/>
          <p:nvPr/>
        </p:nvGrpSpPr>
        <p:grpSpPr>
          <a:xfrm>
            <a:off x="996957" y="3010804"/>
            <a:ext cx="734847" cy="2941908"/>
            <a:chOff x="741665" y="2189993"/>
            <a:chExt cx="526079" cy="3304512"/>
          </a:xfrm>
        </p:grpSpPr>
        <p:sp>
          <p:nvSpPr>
            <p:cNvPr id="187" name="Google Shape;187;p18"/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835166" y="4554003"/>
              <a:ext cx="393056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50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741665" y="3975264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741665" y="3396525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150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770492" y="2800862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192" name="Google Shape;192;p18"/>
            <p:cNvSpPr/>
            <p:nvPr/>
          </p:nvSpPr>
          <p:spPr>
            <a:xfrm>
              <a:off x="741665" y="2189993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250</a:t>
              </a:r>
              <a:endParaRPr sz="1400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将来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的な</a:t>
            </a: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ビジネス成長</a:t>
            </a:r>
            <a:r>
              <a:rPr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における</a:t>
            </a:r>
            <a:r>
              <a:rPr lang="en-US" altLang="ja-JP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36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マルチユーザ</a:t>
            </a:r>
            <a:r>
              <a:rPr lang="en-US" sz="3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/デバイス環境用の2x 2.5GbE</a:t>
            </a:r>
            <a:endParaRPr sz="3600" dirty="0"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1424853" y="2026029"/>
            <a:ext cx="4503804" cy="4030516"/>
          </a:xfrm>
          <a:prstGeom prst="rect">
            <a:avLst/>
          </a:prstGeom>
          <a:gradFill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6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6125844" y="2026029"/>
            <a:ext cx="4633385" cy="4030516"/>
          </a:xfrm>
          <a:prstGeom prst="rect">
            <a:avLst/>
          </a:prstGeom>
          <a:gradFill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6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200" name="Google Shape;200;p19"/>
          <p:cNvGrpSpPr/>
          <p:nvPr/>
        </p:nvGrpSpPr>
        <p:grpSpPr>
          <a:xfrm>
            <a:off x="1243987" y="3078232"/>
            <a:ext cx="9515242" cy="2982537"/>
            <a:chOff x="1285023" y="2167482"/>
            <a:chExt cx="10346683" cy="3157708"/>
          </a:xfrm>
        </p:grpSpPr>
        <p:cxnSp>
          <p:nvCxnSpPr>
            <p:cNvPr id="201" name="Google Shape;201;p19"/>
            <p:cNvCxnSpPr/>
            <p:nvPr/>
          </p:nvCxnSpPr>
          <p:spPr>
            <a:xfrm>
              <a:off x="1285023" y="5325190"/>
              <a:ext cx="1034668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2" name="Google Shape;202;p19"/>
            <p:cNvCxnSpPr/>
            <p:nvPr/>
          </p:nvCxnSpPr>
          <p:spPr>
            <a:xfrm>
              <a:off x="1285023" y="4798907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3" name="Google Shape;203;p19"/>
            <p:cNvCxnSpPr/>
            <p:nvPr/>
          </p:nvCxnSpPr>
          <p:spPr>
            <a:xfrm>
              <a:off x="1285023" y="4272622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19"/>
            <p:cNvCxnSpPr/>
            <p:nvPr/>
          </p:nvCxnSpPr>
          <p:spPr>
            <a:xfrm>
              <a:off x="1285023" y="3746337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19"/>
            <p:cNvCxnSpPr/>
            <p:nvPr/>
          </p:nvCxnSpPr>
          <p:spPr>
            <a:xfrm>
              <a:off x="1285023" y="3220052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6" name="Google Shape;206;p19"/>
            <p:cNvCxnSpPr/>
            <p:nvPr/>
          </p:nvCxnSpPr>
          <p:spPr>
            <a:xfrm>
              <a:off x="1285023" y="2693767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19"/>
            <p:cNvCxnSpPr/>
            <p:nvPr/>
          </p:nvCxnSpPr>
          <p:spPr>
            <a:xfrm>
              <a:off x="1285023" y="2167482"/>
              <a:ext cx="10346683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8" name="Google Shape;208;p19"/>
          <p:cNvSpPr txBox="1"/>
          <p:nvPr/>
        </p:nvSpPr>
        <p:spPr>
          <a:xfrm>
            <a:off x="2135974" y="5603270"/>
            <a:ext cx="1439280" cy="3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733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リード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09" name="Google Shape;209;p19"/>
          <p:cNvSpPr txBox="1"/>
          <p:nvPr/>
        </p:nvSpPr>
        <p:spPr>
          <a:xfrm>
            <a:off x="3836998" y="5603270"/>
            <a:ext cx="1439280" cy="3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733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ライト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0" name="Google Shape;210;p19"/>
          <p:cNvSpPr txBox="1"/>
          <p:nvPr/>
        </p:nvSpPr>
        <p:spPr>
          <a:xfrm rot="-5400000">
            <a:off x="-110931" y="4802241"/>
            <a:ext cx="1281252" cy="32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（MB /秒）</a:t>
            </a:r>
            <a:endParaRPr sz="1333" dirty="0">
              <a:solidFill>
                <a:srgbClr val="7F7F7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1" name="Google Shape;211;p19"/>
          <p:cNvSpPr txBox="1"/>
          <p:nvPr/>
        </p:nvSpPr>
        <p:spPr>
          <a:xfrm>
            <a:off x="6880266" y="5603270"/>
            <a:ext cx="1439280" cy="3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733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リード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8566084" y="5603270"/>
            <a:ext cx="1439280" cy="3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733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ライト</a:t>
            </a:r>
            <a:endParaRPr sz="1733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3" name="Google Shape;213;p19"/>
          <p:cNvSpPr txBox="1"/>
          <p:nvPr/>
        </p:nvSpPr>
        <p:spPr>
          <a:xfrm>
            <a:off x="1505779" y="2005874"/>
            <a:ext cx="4341952" cy="9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2.5GbE </a:t>
            </a:r>
            <a:r>
              <a:rPr lang="en-US" sz="18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</a:t>
            </a:r>
            <a:r>
              <a:rPr lang="en-US" sz="18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シーケンシャル</a:t>
            </a:r>
            <a:r>
              <a:rPr 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8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転送</a:t>
            </a:r>
            <a:r>
              <a:rPr lang="en-US" sz="18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（SMB</a:t>
            </a: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4" name="Google Shape;214;p19"/>
          <p:cNvSpPr txBox="1"/>
          <p:nvPr/>
        </p:nvSpPr>
        <p:spPr>
          <a:xfrm>
            <a:off x="6109524" y="2010062"/>
            <a:ext cx="4649706" cy="63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algn="ctr"/>
            <a:r>
              <a:rPr lang="en-US" altLang="ja-JP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ボリュームを暗号化する </a:t>
            </a:r>
            <a:r>
              <a:rPr 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en-US" sz="18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 2.5GbE </a:t>
            </a:r>
            <a:r>
              <a:rPr lang="en-US" sz="18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</a:t>
            </a:r>
            <a:r>
              <a:rPr lang="en-US" sz="1800" b="1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シーケンシャル転送</a:t>
            </a:r>
            <a:r>
              <a:rPr lang="en-US" sz="1800" b="1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（SMB</a:t>
            </a:r>
            <a:r>
              <a:rPr lang="en-US" sz="1800" b="1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sz="18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5" name="Google Shape;215;p19"/>
          <p:cNvSpPr/>
          <p:nvPr/>
        </p:nvSpPr>
        <p:spPr>
          <a:xfrm>
            <a:off x="4174132" y="3608978"/>
            <a:ext cx="767772" cy="1992439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6" name="Google Shape;216;p19"/>
          <p:cNvSpPr/>
          <p:nvPr/>
        </p:nvSpPr>
        <p:spPr>
          <a:xfrm>
            <a:off x="2464079" y="2652830"/>
            <a:ext cx="795083" cy="2941991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2551093" y="2679312"/>
            <a:ext cx="621055" cy="348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585</a:t>
            </a:r>
            <a:endParaRPr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8" name="Google Shape;218;p19"/>
          <p:cNvSpPr txBox="1"/>
          <p:nvPr/>
        </p:nvSpPr>
        <p:spPr>
          <a:xfrm>
            <a:off x="4283382" y="3576235"/>
            <a:ext cx="621055" cy="348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393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19" name="Google Shape;219;p19"/>
          <p:cNvSpPr/>
          <p:nvPr/>
        </p:nvSpPr>
        <p:spPr>
          <a:xfrm>
            <a:off x="8919838" y="3730035"/>
            <a:ext cx="767772" cy="1863484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0" name="Google Shape;220;p19"/>
          <p:cNvSpPr/>
          <p:nvPr/>
        </p:nvSpPr>
        <p:spPr>
          <a:xfrm>
            <a:off x="7218962" y="2692043"/>
            <a:ext cx="795083" cy="2894883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1" name="Google Shape;221;p19"/>
          <p:cNvSpPr txBox="1"/>
          <p:nvPr/>
        </p:nvSpPr>
        <p:spPr>
          <a:xfrm>
            <a:off x="7305975" y="2717956"/>
            <a:ext cx="621055" cy="348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562</a:t>
            </a:r>
            <a:endParaRPr sz="16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22" name="Google Shape;222;p19"/>
          <p:cNvSpPr txBox="1"/>
          <p:nvPr/>
        </p:nvSpPr>
        <p:spPr>
          <a:xfrm>
            <a:off x="9021608" y="3735191"/>
            <a:ext cx="621055" cy="348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357</a:t>
            </a:r>
            <a:endParaRPr sz="1600" b="1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223" name="Google Shape;223;p19"/>
          <p:cNvGrpSpPr/>
          <p:nvPr/>
        </p:nvGrpSpPr>
        <p:grpSpPr>
          <a:xfrm>
            <a:off x="712192" y="2966174"/>
            <a:ext cx="667713" cy="2737454"/>
            <a:chOff x="721995" y="2239052"/>
            <a:chExt cx="516922" cy="3255453"/>
          </a:xfrm>
        </p:grpSpPr>
        <p:sp>
          <p:nvSpPr>
            <p:cNvPr id="224" name="Google Shape;224;p19"/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741665" y="4007362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741665" y="3396524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300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741665" y="2801743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400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721995" y="2239052"/>
              <a:ext cx="497252" cy="34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7F7F7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500</a:t>
              </a:r>
              <a:endParaRPr sz="1400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230" name="Google Shape;230;p19"/>
          <p:cNvSpPr/>
          <p:nvPr/>
        </p:nvSpPr>
        <p:spPr>
          <a:xfrm>
            <a:off x="771038" y="1642682"/>
            <a:ext cx="10609265" cy="36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ジャンボフレームに加えて</a:t>
            </a:r>
            <a:r>
              <a:rPr lang="en-US" sz="16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、ポートトランキング</a:t>
            </a: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sz="16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リンクアグリゲーションによりパフォーマンスが向上します</a:t>
            </a:r>
            <a:r>
              <a:rPr 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6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31" name="Google Shape;231;p19"/>
          <p:cNvSpPr/>
          <p:nvPr/>
        </p:nvSpPr>
        <p:spPr>
          <a:xfrm>
            <a:off x="6827528" y="6171539"/>
            <a:ext cx="4339888" cy="23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en-US" sz="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ラボでテスト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されました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数値は環境によって異なる場合があります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2" name="Google Shape;232;p19"/>
          <p:cNvSpPr/>
          <p:nvPr/>
        </p:nvSpPr>
        <p:spPr>
          <a:xfrm>
            <a:off x="1262611" y="5996350"/>
            <a:ext cx="6533888" cy="58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テスト環境：NAS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| TS-1253DU-RP-4G、QTS 4.4.2、12 x Samsung 850 Pro 512GB、RAID 5、シックボリューム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クライアントPC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| Windows 10 </a:t>
            </a: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Pro、Intel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Core i7-6700 3.4 GHz、32GB RAM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IOmeter</a:t>
            </a:r>
            <a:r>
              <a:rPr lang="en-US" sz="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| RAM * 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4、ランプアップ時間30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、シーケンス実行時間3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従事者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2人、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未処理</a:t>
            </a:r>
            <a:r>
              <a:rPr lang="en-US" altLang="ja-JP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IO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64</a:t>
            </a:r>
            <a:r>
              <a:rPr lang="ja-JP" alt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  <a:r>
              <a:rPr lang="en-US" sz="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、1MB</a:t>
            </a:r>
            <a:endParaRPr sz="8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</Words>
  <Application>Microsoft Office PowerPoint</Application>
  <PresentationFormat>Widescreen</PresentationFormat>
  <Paragraphs>300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Meiryo UI</vt:lpstr>
      <vt:lpstr>Microsoft JhengHei</vt:lpstr>
      <vt:lpstr>Noto Sans Symbols</vt:lpstr>
      <vt:lpstr>Arial</vt:lpstr>
      <vt:lpstr>Calibri</vt:lpstr>
      <vt:lpstr>Corbel</vt:lpstr>
      <vt:lpstr>Office 佈景主題</vt:lpstr>
      <vt:lpstr>PowerPoint Presentation</vt:lpstr>
      <vt:lpstr>PowerPoint Presentation</vt:lpstr>
      <vt:lpstr>TS-x64U正面図</vt:lpstr>
      <vt:lpstr>マルチタスクおよびマルチクライアントアクセス用に 16GBのメモリにアップグレード可能</vt:lpstr>
      <vt:lpstr>数ステップでHDDとSSDを簡単にインストール</vt:lpstr>
      <vt:lpstr>TS-x64U背面図</vt:lpstr>
      <vt:lpstr>QTS 5.0 + Linuxカーネル5.10</vt:lpstr>
      <vt:lpstr>2.5GbEは大容量ファイル転送を1GbEよりも高速化して 特にシングルクライアント環境に適合</vt:lpstr>
      <vt:lpstr>将来的なビジネス成長における マルチユーザー/デバイス環境用の2x 2.5GbE</vt:lpstr>
      <vt:lpstr>あらゆる環境に対応する様々な 2.5GbE / 5GbE / 10GbENIC用のPCIe Gen3スロット</vt:lpstr>
      <vt:lpstr>QM2PCIeアダプター付属のM.2SSDを2つ追加して SSDキャッシュによってIOPSと小さなファイルの処理効率を高める</vt:lpstr>
      <vt:lpstr>NASのマウントやSSD障害からの保護、 NASストレージの容量拡張ができる様々なアクセサリ</vt:lpstr>
      <vt:lpstr>同じLANケーブルで、 マルチデバイス環境用の2.5GbEスイッチ</vt:lpstr>
      <vt:lpstr>マルチプラットフォーム用の 経済的で柔軟なQNAP拡張エンクロージャ</vt:lpstr>
      <vt:lpstr>PowerPoint Presentation</vt:lpstr>
      <vt:lpstr>PowerPoint Presentation</vt:lpstr>
      <vt:lpstr>任意のデータのバックアップおよび同期</vt:lpstr>
      <vt:lpstr>ビジネスレベルのスナップショット</vt:lpstr>
      <vt:lpstr>NASデータのバックアップ</vt:lpstr>
      <vt:lpstr>QVR Eliteスマート監視ソリューション</vt:lpstr>
      <vt:lpstr>VJBODによるストレージ拡張</vt:lpstr>
      <vt:lpstr>様々なA/Vニーズに対応する HybridDeskStation</vt:lpstr>
      <vt:lpstr>用途の広いHybridDeskStationアプリ</vt:lpstr>
      <vt:lpstr>LinuxStationによって NASをUbuntuPCとして使用</vt:lpstr>
      <vt:lpstr>Qsirchによる様々なファイル検索</vt:lpstr>
      <vt:lpstr>QuMagieのスマートフォトアルバムと 様々なテーマのAI分類</vt:lpstr>
      <vt:lpstr>QTS5 セキュリティのレベルを上げる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2022-01-13T09:50:45Z</dcterms:modified>
</cp:coreProperties>
</file>