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4"/>
  </p:notesMasterIdLst>
  <p:sldIdLst>
    <p:sldId id="256" r:id="rId2"/>
    <p:sldId id="307" r:id="rId3"/>
    <p:sldId id="1401" r:id="rId4"/>
    <p:sldId id="308" r:id="rId5"/>
    <p:sldId id="309" r:id="rId6"/>
    <p:sldId id="310" r:id="rId7"/>
    <p:sldId id="311" r:id="rId8"/>
    <p:sldId id="312" r:id="rId9"/>
    <p:sldId id="1400" r:id="rId10"/>
    <p:sldId id="272" r:id="rId11"/>
    <p:sldId id="302" r:id="rId12"/>
    <p:sldId id="257" r:id="rId13"/>
    <p:sldId id="316" r:id="rId14"/>
    <p:sldId id="296" r:id="rId15"/>
    <p:sldId id="314" r:id="rId16"/>
    <p:sldId id="313" r:id="rId17"/>
    <p:sldId id="297" r:id="rId18"/>
    <p:sldId id="305" r:id="rId19"/>
    <p:sldId id="265" r:id="rId20"/>
    <p:sldId id="266" r:id="rId21"/>
    <p:sldId id="267" r:id="rId22"/>
    <p:sldId id="269" r:id="rId23"/>
    <p:sldId id="315" r:id="rId24"/>
    <p:sldId id="275" r:id="rId25"/>
    <p:sldId id="276" r:id="rId26"/>
    <p:sldId id="277" r:id="rId27"/>
    <p:sldId id="278" r:id="rId28"/>
    <p:sldId id="279" r:id="rId29"/>
    <p:sldId id="280" r:id="rId30"/>
    <p:sldId id="282" r:id="rId31"/>
    <p:sldId id="281" r:id="rId32"/>
    <p:sldId id="283" r:id="rId33"/>
    <p:sldId id="259" r:id="rId34"/>
    <p:sldId id="300" r:id="rId35"/>
    <p:sldId id="301" r:id="rId36"/>
    <p:sldId id="304" r:id="rId37"/>
    <p:sldId id="284" r:id="rId38"/>
    <p:sldId id="289" r:id="rId39"/>
    <p:sldId id="290" r:id="rId40"/>
    <p:sldId id="291" r:id="rId41"/>
    <p:sldId id="292" r:id="rId42"/>
    <p:sldId id="285" r:id="rId4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AF5"/>
    <a:srgbClr val="4C71FE"/>
    <a:srgbClr val="125AE0"/>
    <a:srgbClr val="432EAD"/>
    <a:srgbClr val="4536CD"/>
    <a:srgbClr val="F7B9D6"/>
    <a:srgbClr val="602EF3"/>
    <a:srgbClr val="E6E6E6"/>
    <a:srgbClr val="4B8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30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F0634-6D1F-4D89-8DE1-BF9D940AF204}" type="datetimeFigureOut">
              <a:rPr lang="zh-TW" altLang="en-US" smtClean="0"/>
              <a:t>2021/12/8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CA210-0272-489A-8F58-5907351237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02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25G-SFP28-SFP-Cable-SFP-H25GB-CU0-5M/dp/B078JDQDRG/ref=sr_1_14?dchild=1&amp;keywords=SFP28%2Bcable&amp;qid=1622778739&amp;sr=8-14&amp;th=1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0397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等线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0327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Tx/>
              <a:buAutoNum type="arabicPeriod"/>
            </a:pPr>
            <a:r>
              <a:rPr lang="zh-TW">
                <a:ea typeface="新細明體"/>
              </a:rPr>
              <a:t>雙滾珠軸承確保長時使用壽命。</a:t>
            </a:r>
            <a:r>
              <a:rPr lang="zh-TW" altLang="en-US">
                <a:ea typeface="新細明體"/>
              </a:rPr>
              <a:t>智慧型調速，平衡系統溫度、能耗與噪音值。</a:t>
            </a:r>
            <a:endParaRPr lang="en-US" altLang="zh-TW">
              <a:ea typeface="新細明體"/>
              <a:cs typeface="Calibri"/>
            </a:endParaRPr>
          </a:p>
          <a:p>
            <a:pPr marL="228600" indent="-228600">
              <a:buAutoNum type="arabicPeriod"/>
            </a:pPr>
            <a:r>
              <a:rPr lang="zh-TW" altLang="en-US"/>
              <a:t>急速導出所有元件的熱，促進引流使風扇發揮最大功效！</a:t>
            </a:r>
          </a:p>
          <a:p>
            <a:pPr marL="228600" indent="-228600">
              <a:buAutoNum type="arabicPeriod"/>
            </a:pPr>
            <a:r>
              <a:rPr lang="zh-TW" altLang="en-US"/>
              <a:t>壽命長、穩定度高、運作溫度範圍廣。杜絕液態電容電解液揮發、泄漏、易燃等風險。</a:t>
            </a:r>
          </a:p>
          <a:p>
            <a:pPr marL="228600" indent="-228600">
              <a:buAutoNum type="arabicPeriod"/>
            </a:pPr>
            <a:endParaRPr lang="en-US" altLang="zh-TW"/>
          </a:p>
          <a:p>
            <a:pPr marL="228600" indent="-228600">
              <a:buAutoNum type="arabicPeriod"/>
            </a:pPr>
            <a:endParaRPr lang="zh-TW" altLang="en-US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9A1FD-6202-4283-A0FD-D58CF4D50DE1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373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FC390-7742-4D37-8526-C3DEF716E70F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3182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2321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5862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5862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cs typeface="Calibri"/>
              </a:rPr>
              <a:t>實際效能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2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cs typeface="Calibri"/>
              </a:rPr>
              <a:t>3088xu 83xu</a:t>
            </a:r>
          </a:p>
          <a:p>
            <a:r>
              <a:rPr lang="en-US" altLang="zh-CN">
                <a:cs typeface="Calibri"/>
              </a:rPr>
              <a:t>URL</a:t>
            </a:r>
            <a:endParaRPr lang="zh-CN" alt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838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89D03-5BC4-1A4A-B1AA-B5FE33700A8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34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669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40G DAC</a:t>
            </a:r>
          </a:p>
          <a:p>
            <a:r>
              <a:rPr lang="en-US">
                <a:cs typeface="Calibri"/>
              </a:rPr>
              <a:t>1m USD22.99</a:t>
            </a:r>
          </a:p>
          <a:p>
            <a:r>
              <a:rPr lang="en-US"/>
              <a:t>https://www.amazon.com/Passive-Direct-Attach-Copper-Twinax/dp/B08L7V8ZPW/ref=sr_1_2?crid=397AU2R3ZRZ3V&amp;dchild=1&amp;keywords=qsfp%2B+cable&amp;qid=1622778710&amp;sprefix=QSFP%2B%E2%80%8B+%2Caps%2C333&amp;sr=8-2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25G DAC</a:t>
            </a:r>
          </a:p>
          <a:p>
            <a:r>
              <a:rPr lang="en-US">
                <a:cs typeface="Calibri"/>
              </a:rPr>
              <a:t>1m USD19.99</a:t>
            </a:r>
          </a:p>
          <a:p>
            <a:r>
              <a:rPr lang="en-US">
                <a:hlinkClick r:id="rId3"/>
              </a:rPr>
              <a:t>https://www.amazon.com/25G-SFP28-SFP-Cable-SFP-H25GB-CU0-5M/dp/B078JDQDRG/ref=sr_1_14?dchild=1&amp;keywords=SFP28%2Bcable&amp;qid=1622778739&amp;sr=8-14&amp;th=1</a:t>
            </a:r>
            <a:endParaRPr lang="en-US">
              <a:cs typeface="Calibri"/>
              <a:hlinkClick r:id="rId3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9954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2526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6242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173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4140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1241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等线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CA210-0272-489A-8F58-5907351237C1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23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208A47D-7C03-49B4-9690-FCBB6523A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5208A47D-7C03-49B4-9690-FCBB6523A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9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DFD67ED2-43BA-41A9-9EEB-4F617D449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248FC912-0450-4CBE-ABCD-D9DD09F4D7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3534" y="3619849"/>
            <a:ext cx="8862969" cy="11472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674" y="3670183"/>
            <a:ext cx="9055026" cy="105344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pic>
        <p:nvPicPr>
          <p:cNvPr id="6" name="圖片 5" descr="一張含有 電子用品 的圖片&#10;&#10;自動產生的描述">
            <a:extLst>
              <a:ext uri="{FF2B5EF4-FFF2-40B4-BE49-F238E27FC236}">
                <a16:creationId xmlns:a16="http://schemas.microsoft.com/office/drawing/2014/main" id="{FC8E4232-0269-4FDE-84AB-8F7738AF6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1398" y="1676728"/>
            <a:ext cx="6169021" cy="146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8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" y="-4282"/>
            <a:ext cx="12192072" cy="68580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1974" y="4243"/>
            <a:ext cx="11439088" cy="131283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文字版面配置區 2">
            <a:extLst>
              <a:ext uri="{FF2B5EF4-FFF2-40B4-BE49-F238E27FC236}">
                <a16:creationId xmlns:a16="http://schemas.microsoft.com/office/drawing/2014/main" id="{C96ECDD6-0EE2-4A3D-A6D3-5475C4D04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308" y="15487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60836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" y="-4282"/>
            <a:ext cx="12192071" cy="685804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7649" y="549528"/>
            <a:ext cx="10515600" cy="1312830"/>
          </a:xfrm>
          <a:prstGeom prst="rect">
            <a:avLst/>
          </a:prstGeom>
        </p:spPr>
        <p:txBody>
          <a:bodyPr anchor="ctr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文字版面配置區 2">
            <a:extLst>
              <a:ext uri="{FF2B5EF4-FFF2-40B4-BE49-F238E27FC236}">
                <a16:creationId xmlns:a16="http://schemas.microsoft.com/office/drawing/2014/main" id="{C96ECDD6-0EE2-4A3D-A6D3-5475C4D04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649" y="2081489"/>
            <a:ext cx="7164898" cy="3123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3200"/>
            </a:lvl1pPr>
            <a:lvl2pPr marL="742950" indent="-28575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2800"/>
            </a:lvl2pPr>
            <a:lvl3pPr marL="1143000" indent="-22860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2400"/>
            </a:lvl3pPr>
            <a:lvl4pPr marL="1600200" indent="-22860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2000"/>
            </a:lvl4pPr>
            <a:lvl5pPr marL="2057400" indent="-228600">
              <a:lnSpc>
                <a:spcPct val="150000"/>
              </a:lnSpc>
              <a:buClrTx/>
              <a:buSzPct val="60000"/>
              <a:buFont typeface="Wingdings" panose="05000000000000000000" pitchFamily="2" charset="2"/>
              <a:buChar char="n"/>
              <a:defRPr sz="20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86683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61FF22F-D1F3-4D19-9313-082074A494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" y="-3853"/>
            <a:ext cx="12192071" cy="685718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62401" y="1426219"/>
            <a:ext cx="3643611" cy="2353927"/>
          </a:xfrm>
          <a:prstGeom prst="rect">
            <a:avLst/>
          </a:prstGeom>
        </p:spPr>
        <p:txBody>
          <a:bodyPr anchor="ctr"/>
          <a:lstStyle>
            <a:lvl1pPr algn="ctr">
              <a:defRPr sz="4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23498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2FA0BC2B-DF6A-43B6-8A68-4D3AA8C823E6}"/>
              </a:ext>
            </a:extLst>
          </p:cNvPr>
          <p:cNvSpPr txBox="1">
            <a:spLocks/>
          </p:cNvSpPr>
          <p:nvPr userDrawn="1"/>
        </p:nvSpPr>
        <p:spPr>
          <a:xfrm>
            <a:off x="401974" y="4243"/>
            <a:ext cx="11439088" cy="1312830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>
                <a:solidFill>
                  <a:schemeClr val="tx1"/>
                </a:solidFill>
              </a:rPr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426467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12" r:id="rId2"/>
    <p:sldLayoutId id="2147483693" r:id="rId3"/>
    <p:sldLayoutId id="2147483709" r:id="rId4"/>
    <p:sldLayoutId id="2147483710" r:id="rId5"/>
    <p:sldLayoutId id="2147483711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77.png"/><Relationship Id="rId3" Type="http://schemas.openxmlformats.org/officeDocument/2006/relationships/image" Target="../media/image37.svg"/><Relationship Id="rId7" Type="http://schemas.openxmlformats.org/officeDocument/2006/relationships/image" Target="../media/image45.svg"/><Relationship Id="rId12" Type="http://schemas.openxmlformats.org/officeDocument/2006/relationships/image" Target="../media/image7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1.svg"/><Relationship Id="rId5" Type="http://schemas.openxmlformats.org/officeDocument/2006/relationships/image" Target="../media/image39.svg"/><Relationship Id="rId10" Type="http://schemas.openxmlformats.org/officeDocument/2006/relationships/image" Target="../media/image40.png"/><Relationship Id="rId4" Type="http://schemas.openxmlformats.org/officeDocument/2006/relationships/image" Target="../media/image38.png"/><Relationship Id="rId9" Type="http://schemas.openxmlformats.org/officeDocument/2006/relationships/image" Target="../media/image47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sv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5" Type="http://schemas.openxmlformats.org/officeDocument/2006/relationships/image" Target="../media/image80.png"/><Relationship Id="rId10" Type="http://schemas.openxmlformats.org/officeDocument/2006/relationships/image" Target="../media/image79.png"/><Relationship Id="rId4" Type="http://schemas.openxmlformats.org/officeDocument/2006/relationships/image" Target="../media/image39.svg"/><Relationship Id="rId9" Type="http://schemas.openxmlformats.org/officeDocument/2006/relationships/image" Target="../media/image78.png"/><Relationship Id="rId14" Type="http://schemas.openxmlformats.org/officeDocument/2006/relationships/image" Target="../media/image4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4.png"/><Relationship Id="rId1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12" Type="http://schemas.openxmlformats.org/officeDocument/2006/relationships/image" Target="../media/image79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svg"/><Relationship Id="rId11" Type="http://schemas.openxmlformats.org/officeDocument/2006/relationships/image" Target="../media/image8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81.png"/><Relationship Id="rId19" Type="http://schemas.openxmlformats.org/officeDocument/2006/relationships/image" Target="../media/image84.png"/><Relationship Id="rId4" Type="http://schemas.openxmlformats.org/officeDocument/2006/relationships/image" Target="../media/image39.svg"/><Relationship Id="rId9" Type="http://schemas.openxmlformats.org/officeDocument/2006/relationships/image" Target="../media/image76.png"/><Relationship Id="rId14" Type="http://schemas.openxmlformats.org/officeDocument/2006/relationships/image" Target="../media/image45.sv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iff"/><Relationship Id="rId3" Type="http://schemas.openxmlformats.org/officeDocument/2006/relationships/image" Target="../media/image85.png"/><Relationship Id="rId7" Type="http://schemas.openxmlformats.org/officeDocument/2006/relationships/hyperlink" Target="https://www.qnap.com/zh-tw/compatibility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246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0EEAD46-59BF-453C-9E2B-641E7C255E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74" y="2222552"/>
            <a:ext cx="11430168" cy="427191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/>
              <a:t>比較 25GbE 與 40GbE 線材</a:t>
            </a:r>
            <a:endParaRPr lang="zh-TW" altLang="en-US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1381461"/>
              </p:ext>
            </p:extLst>
          </p:nvPr>
        </p:nvGraphicFramePr>
        <p:xfrm>
          <a:off x="603250" y="1549400"/>
          <a:ext cx="105156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14446083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79053299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763202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/>
                        <a:t>Characteristics/Requirement</a:t>
                      </a:r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25GbE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40GbE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5251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Clock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25.78GHz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10.31GHz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9384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Connector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SFP28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QSFP+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7421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Cable Material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solidFill>
                            <a:srgbClr val="075AF5"/>
                          </a:solidFill>
                        </a:rPr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7388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Simpler Transition to 100G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b="1">
                          <a:solidFill>
                            <a:srgbClr val="075AF5"/>
                          </a:solidFill>
                          <a:effectLst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9814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049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內容版面配置區 8">
            <a:extLst>
              <a:ext uri="{FF2B5EF4-FFF2-40B4-BE49-F238E27FC236}">
                <a16:creationId xmlns:a16="http://schemas.microsoft.com/office/drawing/2014/main" id="{25030C42-53B6-4EA2-BC69-A9DEFB4349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375710"/>
              </p:ext>
            </p:extLst>
          </p:nvPr>
        </p:nvGraphicFramePr>
        <p:xfrm>
          <a:off x="475084" y="2070165"/>
          <a:ext cx="11292868" cy="3716580"/>
        </p:xfrm>
        <a:graphic>
          <a:graphicData uri="http://schemas.openxmlformats.org/drawingml/2006/table">
            <a:tbl>
              <a:tblPr firstCol="1" bandRow="1">
                <a:tableStyleId>{21E4AEA4-8DFA-4A89-87EB-49C32662AFE0}</a:tableStyleId>
              </a:tblPr>
              <a:tblGrid>
                <a:gridCol w="1508323">
                  <a:extLst>
                    <a:ext uri="{9D8B030D-6E8A-4147-A177-3AD203B41FA5}">
                      <a16:colId xmlns:a16="http://schemas.microsoft.com/office/drawing/2014/main" val="4127964236"/>
                    </a:ext>
                  </a:extLst>
                </a:gridCol>
                <a:gridCol w="2489064">
                  <a:extLst>
                    <a:ext uri="{9D8B030D-6E8A-4147-A177-3AD203B41FA5}">
                      <a16:colId xmlns:a16="http://schemas.microsoft.com/office/drawing/2014/main" val="143388723"/>
                    </a:ext>
                  </a:extLst>
                </a:gridCol>
                <a:gridCol w="2431827">
                  <a:extLst>
                    <a:ext uri="{9D8B030D-6E8A-4147-A177-3AD203B41FA5}">
                      <a16:colId xmlns:a16="http://schemas.microsoft.com/office/drawing/2014/main" val="1018931351"/>
                    </a:ext>
                  </a:extLst>
                </a:gridCol>
                <a:gridCol w="2431827">
                  <a:extLst>
                    <a:ext uri="{9D8B030D-6E8A-4147-A177-3AD203B41FA5}">
                      <a16:colId xmlns:a16="http://schemas.microsoft.com/office/drawing/2014/main" val="1870033133"/>
                    </a:ext>
                  </a:extLst>
                </a:gridCol>
                <a:gridCol w="2431827">
                  <a:extLst>
                    <a:ext uri="{9D8B030D-6E8A-4147-A177-3AD203B41FA5}">
                      <a16:colId xmlns:a16="http://schemas.microsoft.com/office/drawing/2014/main" val="2434731367"/>
                    </a:ext>
                  </a:extLst>
                </a:gridCol>
              </a:tblGrid>
              <a:tr h="187985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529405"/>
                  </a:ext>
                </a:extLst>
              </a:tr>
              <a:tr h="612241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Ethernet Types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10G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40G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25G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100G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8659362"/>
                  </a:ext>
                </a:extLst>
              </a:tr>
              <a:tr h="61224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Lane Speed (Gbps)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5022431"/>
                  </a:ext>
                </a:extLst>
              </a:tr>
              <a:tr h="61224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Lanes Per 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6074440"/>
                  </a:ext>
                </a:extLst>
              </a:tr>
            </a:tbl>
          </a:graphicData>
        </a:graphic>
      </p:graphicFrame>
      <p:pic>
        <p:nvPicPr>
          <p:cNvPr id="69" name="圖形 68">
            <a:extLst>
              <a:ext uri="{FF2B5EF4-FFF2-40B4-BE49-F238E27FC236}">
                <a16:creationId xmlns:a16="http://schemas.microsoft.com/office/drawing/2014/main" id="{D8E58CAE-A130-40AF-860E-BEEBCABF5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042846" y="905485"/>
            <a:ext cx="632078" cy="32338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/>
              <a:t>為何25GbE未來更容易升級至100GbE</a:t>
            </a:r>
            <a:endParaRPr lang="en-US" altLang="zh-TW">
              <a:cs typeface="Arial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9009" y="1404727"/>
            <a:ext cx="6234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/>
              <a:t>Easy for upgrading from transceiver point of view</a:t>
            </a:r>
            <a:endParaRPr lang="zh-TW" altLang="en-US" sz="2000" b="1"/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8DAF45AF-1164-4EF4-A3E0-A990B0466E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3001964" y="1539186"/>
            <a:ext cx="544984" cy="1966484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7E13B9AD-D991-4D7C-A73F-E6D9E15EA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4753333" y="1701140"/>
            <a:ext cx="673089" cy="3508329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8BD2A8FF-7DC6-417D-92EC-C88505EC3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9659789" y="1858867"/>
            <a:ext cx="632078" cy="3233886"/>
          </a:xfrm>
          <a:prstGeom prst="rect">
            <a:avLst/>
          </a:prstGeom>
        </p:spPr>
      </p:pic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D6780043-3909-4A36-8D1E-34E89BA51D8F}"/>
              </a:ext>
            </a:extLst>
          </p:cNvPr>
          <p:cNvCxnSpPr>
            <a:cxnSpLocks/>
          </p:cNvCxnSpPr>
          <p:nvPr/>
        </p:nvCxnSpPr>
        <p:spPr>
          <a:xfrm>
            <a:off x="2170124" y="2522428"/>
            <a:ext cx="229984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F02E8D3F-2B02-4FA7-8D04-DA81E9CAC1F7}"/>
              </a:ext>
            </a:extLst>
          </p:cNvPr>
          <p:cNvSpPr/>
          <p:nvPr/>
        </p:nvSpPr>
        <p:spPr>
          <a:xfrm>
            <a:off x="2965994" y="2188902"/>
            <a:ext cx="617429" cy="66705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O/E</a:t>
            </a:r>
            <a:endParaRPr lang="zh-TW" alt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755BD8F7-CFCD-42D4-87AD-F55E48C8F996}"/>
              </a:ext>
            </a:extLst>
          </p:cNvPr>
          <p:cNvSpPr txBox="1"/>
          <p:nvPr/>
        </p:nvSpPr>
        <p:spPr>
          <a:xfrm>
            <a:off x="4358781" y="2368540"/>
            <a:ext cx="617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accent1"/>
                </a:solidFill>
              </a:rPr>
              <a:t>10G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B8DA198D-0A32-4D53-AC1B-E0216EACFD83}"/>
              </a:ext>
            </a:extLst>
          </p:cNvPr>
          <p:cNvGrpSpPr/>
          <p:nvPr/>
        </p:nvGrpSpPr>
        <p:grpSpPr>
          <a:xfrm>
            <a:off x="4658576" y="3043015"/>
            <a:ext cx="2784122" cy="307777"/>
            <a:chOff x="4836573" y="3239071"/>
            <a:chExt cx="2784122" cy="307777"/>
          </a:xfrm>
        </p:grpSpPr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641F2D28-642F-4B02-B4CA-30C60CC4DB77}"/>
                </a:ext>
              </a:extLst>
            </p:cNvPr>
            <p:cNvCxnSpPr>
              <a:cxnSpLocks/>
            </p:cNvCxnSpPr>
            <p:nvPr/>
          </p:nvCxnSpPr>
          <p:spPr>
            <a:xfrm>
              <a:off x="4836573" y="3390087"/>
              <a:ext cx="226574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B4FD6BE5-551C-4EB8-9995-FB66B05F9CBF}"/>
                </a:ext>
              </a:extLst>
            </p:cNvPr>
            <p:cNvSpPr txBox="1"/>
            <p:nvPr/>
          </p:nvSpPr>
          <p:spPr>
            <a:xfrm>
              <a:off x="7003266" y="3239071"/>
              <a:ext cx="6174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accent1"/>
                  </a:solidFill>
                </a:rPr>
                <a:t>10G</a:t>
              </a:r>
            </a:p>
          </p:txBody>
        </p:sp>
      </p:grp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BE9F7EFF-E4BC-4255-A31D-AEEAB7792231}"/>
              </a:ext>
            </a:extLst>
          </p:cNvPr>
          <p:cNvCxnSpPr>
            <a:cxnSpLocks/>
          </p:cNvCxnSpPr>
          <p:nvPr/>
        </p:nvCxnSpPr>
        <p:spPr>
          <a:xfrm>
            <a:off x="6697183" y="2522428"/>
            <a:ext cx="3379749" cy="0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>
            <a:extLst>
              <a:ext uri="{FF2B5EF4-FFF2-40B4-BE49-F238E27FC236}">
                <a16:creationId xmlns:a16="http://schemas.microsoft.com/office/drawing/2014/main" id="{ABE899A6-615C-4145-983F-B1B7E945A22A}"/>
              </a:ext>
            </a:extLst>
          </p:cNvPr>
          <p:cNvSpPr/>
          <p:nvPr/>
        </p:nvSpPr>
        <p:spPr>
          <a:xfrm>
            <a:off x="7741456" y="2188902"/>
            <a:ext cx="617429" cy="66705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O/E</a:t>
            </a:r>
            <a:endParaRPr lang="zh-TW" altLang="en-US"/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E98FB621-A151-40FF-A6D4-9ACDA932AF98}"/>
              </a:ext>
            </a:extLst>
          </p:cNvPr>
          <p:cNvSpPr txBox="1"/>
          <p:nvPr/>
        </p:nvSpPr>
        <p:spPr>
          <a:xfrm>
            <a:off x="6179755" y="2368540"/>
            <a:ext cx="6174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rgbClr val="002060"/>
                </a:solidFill>
              </a:rPr>
              <a:t>25G</a:t>
            </a:r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166E1055-AF94-432B-AEFB-5161192F4AB2}"/>
              </a:ext>
            </a:extLst>
          </p:cNvPr>
          <p:cNvGrpSpPr/>
          <p:nvPr/>
        </p:nvGrpSpPr>
        <p:grpSpPr>
          <a:xfrm>
            <a:off x="7736134" y="3052852"/>
            <a:ext cx="3980782" cy="810177"/>
            <a:chOff x="7996639" y="3043931"/>
            <a:chExt cx="2983681" cy="810177"/>
          </a:xfrm>
        </p:grpSpPr>
        <p:cxnSp>
          <p:nvCxnSpPr>
            <p:cNvPr id="60" name="直線接點 59">
              <a:extLst>
                <a:ext uri="{FF2B5EF4-FFF2-40B4-BE49-F238E27FC236}">
                  <a16:creationId xmlns:a16="http://schemas.microsoft.com/office/drawing/2014/main" id="{4866609B-FC78-4788-B4A8-BF0498D83DAE}"/>
                </a:ext>
              </a:extLst>
            </p:cNvPr>
            <p:cNvCxnSpPr>
              <a:cxnSpLocks/>
            </p:cNvCxnSpPr>
            <p:nvPr/>
          </p:nvCxnSpPr>
          <p:spPr>
            <a:xfrm>
              <a:off x="8432068" y="3212860"/>
              <a:ext cx="2548252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2350EB17-D91D-4C00-AB77-6ED0C7F96F5F}"/>
                </a:ext>
              </a:extLst>
            </p:cNvPr>
            <p:cNvSpPr txBox="1"/>
            <p:nvPr/>
          </p:nvSpPr>
          <p:spPr>
            <a:xfrm>
              <a:off x="7996640" y="3043931"/>
              <a:ext cx="518030" cy="311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002060"/>
                  </a:solidFill>
                </a:rPr>
                <a:t>25G</a:t>
              </a:r>
            </a:p>
          </p:txBody>
        </p:sp>
        <p:cxnSp>
          <p:nvCxnSpPr>
            <p:cNvPr id="63" name="直線接點 62">
              <a:extLst>
                <a:ext uri="{FF2B5EF4-FFF2-40B4-BE49-F238E27FC236}">
                  <a16:creationId xmlns:a16="http://schemas.microsoft.com/office/drawing/2014/main" id="{509B51CD-17C0-4B4A-AD43-33E729D1175A}"/>
                </a:ext>
              </a:extLst>
            </p:cNvPr>
            <p:cNvCxnSpPr>
              <a:cxnSpLocks/>
            </p:cNvCxnSpPr>
            <p:nvPr/>
          </p:nvCxnSpPr>
          <p:spPr>
            <a:xfrm>
              <a:off x="8432068" y="3379487"/>
              <a:ext cx="2548252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CC1275FE-7872-468D-B13B-D9CF8C7E1A73}"/>
                </a:ext>
              </a:extLst>
            </p:cNvPr>
            <p:cNvSpPr txBox="1"/>
            <p:nvPr/>
          </p:nvSpPr>
          <p:spPr>
            <a:xfrm>
              <a:off x="7996640" y="3210558"/>
              <a:ext cx="518030" cy="311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002060"/>
                  </a:solidFill>
                </a:rPr>
                <a:t>25G</a:t>
              </a:r>
            </a:p>
          </p:txBody>
        </p: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8BB5A45C-FFED-4437-9F8E-8E60F7D38C6F}"/>
                </a:ext>
              </a:extLst>
            </p:cNvPr>
            <p:cNvCxnSpPr>
              <a:cxnSpLocks/>
            </p:cNvCxnSpPr>
            <p:nvPr/>
          </p:nvCxnSpPr>
          <p:spPr>
            <a:xfrm>
              <a:off x="8432068" y="3544656"/>
              <a:ext cx="2548252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9860BEE9-5699-425F-86B3-E3D58737D66A}"/>
                </a:ext>
              </a:extLst>
            </p:cNvPr>
            <p:cNvSpPr txBox="1"/>
            <p:nvPr/>
          </p:nvSpPr>
          <p:spPr>
            <a:xfrm>
              <a:off x="7996639" y="3375727"/>
              <a:ext cx="518030" cy="311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002060"/>
                  </a:solidFill>
                </a:rPr>
                <a:t>25G</a:t>
              </a:r>
            </a:p>
          </p:txBody>
        </p:sp>
        <p:cxnSp>
          <p:nvCxnSpPr>
            <p:cNvPr id="67" name="直線接點 66">
              <a:extLst>
                <a:ext uri="{FF2B5EF4-FFF2-40B4-BE49-F238E27FC236}">
                  <a16:creationId xmlns:a16="http://schemas.microsoft.com/office/drawing/2014/main" id="{93C47DEF-BCB9-41ED-94CE-325C0AF70E44}"/>
                </a:ext>
              </a:extLst>
            </p:cNvPr>
            <p:cNvCxnSpPr>
              <a:cxnSpLocks/>
            </p:cNvCxnSpPr>
            <p:nvPr/>
          </p:nvCxnSpPr>
          <p:spPr>
            <a:xfrm>
              <a:off x="8432068" y="3711283"/>
              <a:ext cx="2548252" cy="0"/>
            </a:xfrm>
            <a:prstGeom prst="line">
              <a:avLst/>
            </a:prstGeom>
            <a:ln w="254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5D399086-146A-4989-8341-EC2B6B2B0C42}"/>
                </a:ext>
              </a:extLst>
            </p:cNvPr>
            <p:cNvSpPr txBox="1"/>
            <p:nvPr/>
          </p:nvSpPr>
          <p:spPr>
            <a:xfrm>
              <a:off x="7996640" y="3542354"/>
              <a:ext cx="518030" cy="3117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rgbClr val="002060"/>
                  </a:solidFill>
                </a:rPr>
                <a:t>25G</a:t>
              </a:r>
            </a:p>
          </p:txBody>
        </p:sp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id="{D52BB962-4EF1-455A-86E4-B5DF6E929CDD}"/>
              </a:ext>
            </a:extLst>
          </p:cNvPr>
          <p:cNvSpPr/>
          <p:nvPr/>
        </p:nvSpPr>
        <p:spPr>
          <a:xfrm>
            <a:off x="10016996" y="3142284"/>
            <a:ext cx="617429" cy="66705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O/E</a:t>
            </a:r>
            <a:endParaRPr lang="zh-TW" altLang="en-US"/>
          </a:p>
        </p:txBody>
      </p: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CF7D623C-FE56-4D4E-ADC4-212A7CA35EB9}"/>
              </a:ext>
            </a:extLst>
          </p:cNvPr>
          <p:cNvGrpSpPr/>
          <p:nvPr/>
        </p:nvGrpSpPr>
        <p:grpSpPr>
          <a:xfrm>
            <a:off x="4658576" y="3222400"/>
            <a:ext cx="2784122" cy="307777"/>
            <a:chOff x="4836573" y="3239071"/>
            <a:chExt cx="2784122" cy="307777"/>
          </a:xfrm>
        </p:grpSpPr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8152A522-40C2-47E1-AEB1-AB1FB69FA576}"/>
                </a:ext>
              </a:extLst>
            </p:cNvPr>
            <p:cNvCxnSpPr>
              <a:cxnSpLocks/>
            </p:cNvCxnSpPr>
            <p:nvPr/>
          </p:nvCxnSpPr>
          <p:spPr>
            <a:xfrm>
              <a:off x="4836573" y="3390087"/>
              <a:ext cx="226574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字方塊 74">
              <a:extLst>
                <a:ext uri="{FF2B5EF4-FFF2-40B4-BE49-F238E27FC236}">
                  <a16:creationId xmlns:a16="http://schemas.microsoft.com/office/drawing/2014/main" id="{5E9B1FE8-A578-450D-88A5-0916707FEB68}"/>
                </a:ext>
              </a:extLst>
            </p:cNvPr>
            <p:cNvSpPr txBox="1"/>
            <p:nvPr/>
          </p:nvSpPr>
          <p:spPr>
            <a:xfrm>
              <a:off x="7003266" y="3239071"/>
              <a:ext cx="6174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accent1"/>
                  </a:solidFill>
                </a:rPr>
                <a:t>10G</a:t>
              </a:r>
            </a:p>
          </p:txBody>
        </p:sp>
      </p:grp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D51A1BF8-A090-4BD1-8E9F-7537BA104C49}"/>
              </a:ext>
            </a:extLst>
          </p:cNvPr>
          <p:cNvGrpSpPr/>
          <p:nvPr/>
        </p:nvGrpSpPr>
        <p:grpSpPr>
          <a:xfrm>
            <a:off x="4658576" y="3409376"/>
            <a:ext cx="2784122" cy="307777"/>
            <a:chOff x="4836573" y="3239071"/>
            <a:chExt cx="2784122" cy="307777"/>
          </a:xfrm>
        </p:grpSpPr>
        <p:cxnSp>
          <p:nvCxnSpPr>
            <p:cNvPr id="77" name="直線接點 76">
              <a:extLst>
                <a:ext uri="{FF2B5EF4-FFF2-40B4-BE49-F238E27FC236}">
                  <a16:creationId xmlns:a16="http://schemas.microsoft.com/office/drawing/2014/main" id="{AD3DDE0A-5D04-406E-AEED-493E6FA2C9B4}"/>
                </a:ext>
              </a:extLst>
            </p:cNvPr>
            <p:cNvCxnSpPr>
              <a:cxnSpLocks/>
            </p:cNvCxnSpPr>
            <p:nvPr/>
          </p:nvCxnSpPr>
          <p:spPr>
            <a:xfrm>
              <a:off x="4836573" y="3390087"/>
              <a:ext cx="226574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5C6B5F82-463E-4E9A-8906-8C92AAD81409}"/>
                </a:ext>
              </a:extLst>
            </p:cNvPr>
            <p:cNvSpPr txBox="1"/>
            <p:nvPr/>
          </p:nvSpPr>
          <p:spPr>
            <a:xfrm>
              <a:off x="7003266" y="3239071"/>
              <a:ext cx="6174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accent1"/>
                  </a:solidFill>
                </a:rPr>
                <a:t>10G</a:t>
              </a:r>
            </a:p>
          </p:txBody>
        </p: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FB37E0F0-88B0-4191-B774-262ABE36A8FB}"/>
              </a:ext>
            </a:extLst>
          </p:cNvPr>
          <p:cNvGrpSpPr/>
          <p:nvPr/>
        </p:nvGrpSpPr>
        <p:grpSpPr>
          <a:xfrm>
            <a:off x="4658576" y="3588761"/>
            <a:ext cx="2784122" cy="307777"/>
            <a:chOff x="4836573" y="3239071"/>
            <a:chExt cx="2784122" cy="307777"/>
          </a:xfrm>
        </p:grpSpPr>
        <p:cxnSp>
          <p:nvCxnSpPr>
            <p:cNvPr id="80" name="直線接點 79">
              <a:extLst>
                <a:ext uri="{FF2B5EF4-FFF2-40B4-BE49-F238E27FC236}">
                  <a16:creationId xmlns:a16="http://schemas.microsoft.com/office/drawing/2014/main" id="{6526C2E1-89F7-44A1-986C-40CD173EB444}"/>
                </a:ext>
              </a:extLst>
            </p:cNvPr>
            <p:cNvCxnSpPr>
              <a:cxnSpLocks/>
            </p:cNvCxnSpPr>
            <p:nvPr/>
          </p:nvCxnSpPr>
          <p:spPr>
            <a:xfrm>
              <a:off x="4836573" y="3390087"/>
              <a:ext cx="2265748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文字方塊 80">
              <a:extLst>
                <a:ext uri="{FF2B5EF4-FFF2-40B4-BE49-F238E27FC236}">
                  <a16:creationId xmlns:a16="http://schemas.microsoft.com/office/drawing/2014/main" id="{29BF9CE5-EC6C-4C6B-8DB2-F835AB6A3634}"/>
                </a:ext>
              </a:extLst>
            </p:cNvPr>
            <p:cNvSpPr txBox="1"/>
            <p:nvPr/>
          </p:nvSpPr>
          <p:spPr>
            <a:xfrm>
              <a:off x="7003266" y="3239071"/>
              <a:ext cx="6174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accent1"/>
                  </a:solidFill>
                </a:rPr>
                <a:t>10G</a:t>
              </a:r>
            </a:p>
          </p:txBody>
        </p:sp>
      </p:grpSp>
      <p:sp>
        <p:nvSpPr>
          <p:cNvPr id="56" name="矩形 55">
            <a:extLst>
              <a:ext uri="{FF2B5EF4-FFF2-40B4-BE49-F238E27FC236}">
                <a16:creationId xmlns:a16="http://schemas.microsoft.com/office/drawing/2014/main" id="{04EB30D0-6658-470B-BF5E-3FA94515274A}"/>
              </a:ext>
            </a:extLst>
          </p:cNvPr>
          <p:cNvSpPr/>
          <p:nvPr/>
        </p:nvSpPr>
        <p:spPr>
          <a:xfrm>
            <a:off x="5493470" y="3117313"/>
            <a:ext cx="617429" cy="66705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/>
              <a:t>O/E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6508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25GbE</a:t>
            </a:r>
            <a:r>
              <a:rPr lang="zh-TW" altLang="en-US"/>
              <a:t>將網速提升到下一個層次</a:t>
            </a:r>
          </a:p>
        </p:txBody>
      </p:sp>
    </p:spTree>
    <p:extLst>
      <p:ext uri="{BB962C8B-B14F-4D97-AF65-F5344CB8AC3E}">
        <p14:creationId xmlns:p14="http://schemas.microsoft.com/office/powerpoint/2010/main" val="300557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月台, 站, 長 的圖片&#10;&#10;自動產生的描述">
            <a:extLst>
              <a:ext uri="{FF2B5EF4-FFF2-40B4-BE49-F238E27FC236}">
                <a16:creationId xmlns:a16="http://schemas.microsoft.com/office/drawing/2014/main" id="{5190C6FA-DB8F-4807-99E2-C9752D2941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46" y="1317073"/>
            <a:ext cx="11439088" cy="521784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379A3380-E480-464B-9E2E-89A1C55152AA}"/>
              </a:ext>
            </a:extLst>
          </p:cNvPr>
          <p:cNvSpPr/>
          <p:nvPr/>
        </p:nvSpPr>
        <p:spPr>
          <a:xfrm>
            <a:off x="4229492" y="2690145"/>
            <a:ext cx="3733015" cy="816513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25000">
                <a:srgbClr val="FFFFFF">
                  <a:alpha val="90000"/>
                </a:srgbClr>
              </a:gs>
              <a:gs pos="7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en-US"/>
              <a:t>市面上</a:t>
            </a:r>
            <a:r>
              <a:rPr lang="en-US" altLang="zh-TW"/>
              <a:t>25GbE</a:t>
            </a:r>
            <a:r>
              <a:rPr lang="zh-TW" altLang="en-US"/>
              <a:t>交換器訴求?</a:t>
            </a:r>
            <a:endParaRPr lang="en-US" altLang="zh-TW">
              <a:cs typeface="Arial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F1451D3-A3A4-4875-990D-2DEAFBE38011}"/>
              </a:ext>
            </a:extLst>
          </p:cNvPr>
          <p:cNvSpPr txBox="1"/>
          <p:nvPr/>
        </p:nvSpPr>
        <p:spPr>
          <a:xfrm>
            <a:off x="4903509" y="2775235"/>
            <a:ext cx="23849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cs typeface="Arial"/>
              </a:rPr>
              <a:t>Enterprise Network</a:t>
            </a:r>
          </a:p>
          <a:p>
            <a:pPr algn="ctr"/>
            <a:r>
              <a:rPr lang="zh-TW" altLang="en-US" b="1">
                <a:cs typeface="Arial"/>
              </a:rPr>
              <a:t>大型企業網路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68988EE-EB72-43B5-8E53-084B1E5C3B2C}"/>
              </a:ext>
            </a:extLst>
          </p:cNvPr>
          <p:cNvSpPr/>
          <p:nvPr/>
        </p:nvSpPr>
        <p:spPr>
          <a:xfrm>
            <a:off x="4229492" y="3753111"/>
            <a:ext cx="3733015" cy="816513"/>
          </a:xfrm>
          <a:prstGeom prst="rect">
            <a:avLst/>
          </a:prstGeom>
          <a:gradFill flip="none" rotWithShape="1">
            <a:gsLst>
              <a:gs pos="50000">
                <a:srgbClr val="FFFFFF"/>
              </a:gs>
              <a:gs pos="25000">
                <a:srgbClr val="FFFFFF">
                  <a:alpha val="90000"/>
                </a:srgbClr>
              </a:gs>
              <a:gs pos="73000">
                <a:schemeClr val="bg1">
                  <a:alpha val="9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52B19E4-933A-45C2-AC68-3C111A79ADF8}"/>
              </a:ext>
            </a:extLst>
          </p:cNvPr>
          <p:cNvSpPr txBox="1"/>
          <p:nvPr/>
        </p:nvSpPr>
        <p:spPr>
          <a:xfrm>
            <a:off x="4903509" y="3838201"/>
            <a:ext cx="23849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cs typeface="Arial"/>
              </a:rPr>
              <a:t>Data Center</a:t>
            </a:r>
          </a:p>
          <a:p>
            <a:pPr algn="ctr"/>
            <a:r>
              <a:rPr lang="zh-TW" altLang="en-US" b="1">
                <a:cs typeface="Arial"/>
              </a:rPr>
              <a:t>數據中心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706012F-8A2F-4F15-BB7E-3FB60E79AFB4}"/>
              </a:ext>
            </a:extLst>
          </p:cNvPr>
          <p:cNvSpPr/>
          <p:nvPr/>
        </p:nvSpPr>
        <p:spPr>
          <a:xfrm>
            <a:off x="364266" y="1317073"/>
            <a:ext cx="11476795" cy="908825"/>
          </a:xfrm>
          <a:prstGeom prst="rect">
            <a:avLst/>
          </a:prstGeom>
          <a:gradFill flip="none" rotWithShape="1">
            <a:gsLst>
              <a:gs pos="50000">
                <a:srgbClr val="432EAD"/>
              </a:gs>
              <a:gs pos="25000">
                <a:srgbClr val="432EAD">
                  <a:alpha val="50000"/>
                </a:srgbClr>
              </a:gs>
              <a:gs pos="75000">
                <a:srgbClr val="432EAD">
                  <a:alpha val="50000"/>
                </a:srgbClr>
              </a:gs>
              <a:gs pos="0">
                <a:srgbClr val="432EAD">
                  <a:alpha val="0"/>
                </a:srgbClr>
              </a:gs>
              <a:gs pos="100000">
                <a:srgbClr val="432EAD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40D54283-7244-4FBA-B5BF-45A0804D9EE4}"/>
              </a:ext>
            </a:extLst>
          </p:cNvPr>
          <p:cNvSpPr txBox="1"/>
          <p:nvPr/>
        </p:nvSpPr>
        <p:spPr>
          <a:xfrm>
            <a:off x="1773215" y="1585486"/>
            <a:ext cx="869660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80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cs typeface="Arial"/>
              </a:rPr>
              <a:t>可能不適合一般為了頻寬升級的用戶​</a:t>
            </a:r>
            <a:endParaRPr lang="zh-TW" sz="2800">
              <a:solidFill>
                <a:schemeClr val="bg1"/>
              </a:solidFill>
              <a:effectLst>
                <a:outerShdw blurRad="50800" dist="50800" dir="2700000" algn="tl" rotWithShape="0">
                  <a:schemeClr val="tx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0463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4922" y="535673"/>
            <a:ext cx="10515600" cy="1312830"/>
          </a:xfrm>
        </p:spPr>
        <p:txBody>
          <a:bodyPr lIns="91440" tIns="45720" rIns="91440" bIns="45720" anchor="ctr"/>
          <a:lstStyle/>
          <a:p>
            <a:r>
              <a:rPr lang="zh-TW" altLang="en-US"/>
              <a:t>市面上</a:t>
            </a:r>
            <a:r>
              <a:rPr lang="en-US" altLang="zh-TW"/>
              <a:t>25GbE交換器規格?</a:t>
            </a:r>
            <a:endParaRPr lang="zh-TW" altLang="en-US">
              <a:cs typeface="Arial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7649" y="1960952"/>
            <a:ext cx="7681091" cy="312388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pPr lvl="1">
              <a:buFont typeface="Wingdings,Sans-Serif" panose="05000000000000000000" pitchFamily="2" charset="2"/>
            </a:pPr>
            <a:r>
              <a:rPr lang="en-US" altLang="zh-TW">
                <a:ea typeface="微軟正黑體"/>
                <a:cs typeface="+mn-lt"/>
              </a:rPr>
              <a:t>多Port數:24~48或更多 ports</a:t>
            </a:r>
            <a:endParaRPr lang="zh-TW" altLang="en-US">
              <a:ea typeface="微軟正黑體"/>
              <a:cs typeface="+mn-lt"/>
            </a:endParaRPr>
          </a:p>
          <a:p>
            <a:pPr lvl="1">
              <a:buFont typeface="Wingdings,Sans-Serif" panose="05000000000000000000" pitchFamily="2" charset="2"/>
            </a:pPr>
            <a:r>
              <a:rPr lang="zh-TW">
                <a:ea typeface="+mn-lt"/>
                <a:cs typeface="+mn-lt"/>
              </a:rPr>
              <a:t>操作介面及功能</a:t>
            </a:r>
            <a:r>
              <a:rPr lang="zh-TW" altLang="en-US">
                <a:ea typeface="+mn-lt"/>
                <a:cs typeface="+mn-lt"/>
              </a:rPr>
              <a:t>複雜</a:t>
            </a:r>
            <a:endParaRPr lang="zh-TW">
              <a:ea typeface="微軟正黑體"/>
              <a:cs typeface="+mn-lt"/>
            </a:endParaRPr>
          </a:p>
          <a:p>
            <a:pPr lvl="1">
              <a:buFont typeface="Wingdings,Sans-Serif" panose="05000000000000000000" pitchFamily="2" charset="2"/>
            </a:pPr>
            <a:r>
              <a:rPr lang="zh-TW" altLang="en-US">
                <a:ea typeface="+mn-lt"/>
                <a:cs typeface="+mn-lt"/>
              </a:rPr>
              <a:t>因為設計是應用在data center等大型環境</a:t>
            </a:r>
            <a:endParaRPr lang="zh-TW">
              <a:cs typeface="Arial"/>
            </a:endParaRPr>
          </a:p>
          <a:p>
            <a:pPr>
              <a:buClrTx/>
              <a:buFont typeface="Wingdings" panose="05000000000000000000" pitchFamily="2" charset="2"/>
              <a:buChar char="n"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5888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en-US">
                <a:cs typeface="Arial"/>
              </a:rPr>
              <a:t>價格昂貴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r>
              <a:rPr lang="zh-TW" sz="2000">
                <a:ea typeface="+mn-lt"/>
                <a:cs typeface="+mn-lt"/>
              </a:rPr>
              <a:t>一般使用者或無特別需求者不會購買</a:t>
            </a:r>
            <a:endParaRPr lang="en-US" altLang="zh-TW" sz="2000">
              <a:cs typeface="Arial"/>
            </a:endParaRPr>
          </a:p>
          <a:p>
            <a:r>
              <a:rPr lang="zh-TW" altLang="en-US" sz="2000">
                <a:cs typeface="Arial"/>
              </a:rPr>
              <a:t>週邊設備沒有都</a:t>
            </a:r>
            <a:r>
              <a:rPr lang="en-US" altLang="zh-TW" sz="2000">
                <a:ea typeface="+mn-lt"/>
                <a:cs typeface="Arial"/>
              </a:rPr>
              <a:t>25GbE</a:t>
            </a:r>
            <a:r>
              <a:rPr lang="zh-TW" altLang="en-US" sz="2000">
                <a:cs typeface="Arial"/>
              </a:rPr>
              <a:t>需求者也未必會購買</a:t>
            </a:r>
            <a:endParaRPr lang="en-US" altLang="zh-TW" sz="2000">
              <a:ea typeface="+mn-lt"/>
              <a:cs typeface="+mn-lt"/>
            </a:endParaRPr>
          </a:p>
          <a:p>
            <a:endParaRPr lang="en-US" altLang="zh-TW" sz="2000">
              <a:ea typeface="微軟正黑體"/>
              <a:cs typeface="+mn-lt"/>
            </a:endParaRPr>
          </a:p>
        </p:txBody>
      </p:sp>
      <p:pic>
        <p:nvPicPr>
          <p:cNvPr id="6" name="圖片 6">
            <a:extLst>
              <a:ext uri="{FF2B5EF4-FFF2-40B4-BE49-F238E27FC236}">
                <a16:creationId xmlns:a16="http://schemas.microsoft.com/office/drawing/2014/main" id="{45407FC2-F193-48E5-8375-2129CD2FC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4878" y="3876578"/>
            <a:ext cx="3684546" cy="598516"/>
          </a:xfrm>
          <a:prstGeom prst="rect">
            <a:avLst/>
          </a:prstGeom>
        </p:spPr>
      </p:pic>
      <p:pic>
        <p:nvPicPr>
          <p:cNvPr id="7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F15A5286-F9AF-4D79-A0F2-E6D26BA8E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83" y="2727678"/>
            <a:ext cx="3751006" cy="10989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561CC95-B68F-402F-850F-35756AD05C1D}"/>
              </a:ext>
            </a:extLst>
          </p:cNvPr>
          <p:cNvSpPr/>
          <p:nvPr/>
        </p:nvSpPr>
        <p:spPr>
          <a:xfrm>
            <a:off x="6528445" y="3449434"/>
            <a:ext cx="1929579" cy="417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67DFEC6B-9659-4CCA-86C9-2D2400B13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759" y="5714859"/>
            <a:ext cx="3468329" cy="486858"/>
          </a:xfrm>
          <a:prstGeom prst="rect">
            <a:avLst/>
          </a:prstGeom>
        </p:spPr>
      </p:pic>
      <p:pic>
        <p:nvPicPr>
          <p:cNvPr id="8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82A1DC27-9926-4465-9E23-4383656AD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759" y="4407551"/>
            <a:ext cx="3824748" cy="12087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29D7636-23C4-4FA2-A30D-5FD22FCE7E52}"/>
              </a:ext>
            </a:extLst>
          </p:cNvPr>
          <p:cNvSpPr/>
          <p:nvPr/>
        </p:nvSpPr>
        <p:spPr>
          <a:xfrm>
            <a:off x="6992351" y="5292151"/>
            <a:ext cx="1929579" cy="417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10" descr="一張含有 文字, 裝置 的圖片&#10;&#10;自動產生的描述">
            <a:extLst>
              <a:ext uri="{FF2B5EF4-FFF2-40B4-BE49-F238E27FC236}">
                <a16:creationId xmlns:a16="http://schemas.microsoft.com/office/drawing/2014/main" id="{A32A1202-87C5-4B34-B9B4-47E14D2A8A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513" y="5410610"/>
            <a:ext cx="2743200" cy="762562"/>
          </a:xfrm>
          <a:prstGeom prst="rect">
            <a:avLst/>
          </a:prstGeom>
        </p:spPr>
      </p:pic>
      <p:pic>
        <p:nvPicPr>
          <p:cNvPr id="11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D96E6240-8329-4594-A742-6D762D8EE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352" y="4162251"/>
            <a:ext cx="3161070" cy="11945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285E7ED-B444-4038-BECE-8331C75E847F}"/>
              </a:ext>
            </a:extLst>
          </p:cNvPr>
          <p:cNvSpPr/>
          <p:nvPr/>
        </p:nvSpPr>
        <p:spPr>
          <a:xfrm>
            <a:off x="1084352" y="4990559"/>
            <a:ext cx="1836170" cy="417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3">
            <a:extLst>
              <a:ext uri="{FF2B5EF4-FFF2-40B4-BE49-F238E27FC236}">
                <a16:creationId xmlns:a16="http://schemas.microsoft.com/office/drawing/2014/main" id="{A5C12D67-E724-4DE6-AE98-881004B8CC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341" y="3589730"/>
            <a:ext cx="2743200" cy="457815"/>
          </a:xfrm>
          <a:prstGeom prst="rect">
            <a:avLst/>
          </a:prstGeom>
        </p:spPr>
      </p:pic>
      <p:pic>
        <p:nvPicPr>
          <p:cNvPr id="14" name="圖片 14">
            <a:extLst>
              <a:ext uri="{FF2B5EF4-FFF2-40B4-BE49-F238E27FC236}">
                <a16:creationId xmlns:a16="http://schemas.microsoft.com/office/drawing/2014/main" id="{E7A96250-BAE7-44C1-B7CF-4E623B20E9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2341" y="2602542"/>
            <a:ext cx="3738716" cy="932774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BE6D25A6-5B2A-452D-A9F5-D88B626DFC3C}"/>
              </a:ext>
            </a:extLst>
          </p:cNvPr>
          <p:cNvSpPr/>
          <p:nvPr/>
        </p:nvSpPr>
        <p:spPr>
          <a:xfrm>
            <a:off x="1084352" y="3177081"/>
            <a:ext cx="1929579" cy="417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172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4D3FA7C2-6C62-495D-A8DE-3109324713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59" t="-407" r="-5106" b="407"/>
          <a:stretch/>
        </p:blipFill>
        <p:spPr>
          <a:xfrm>
            <a:off x="383120" y="1296352"/>
            <a:ext cx="7785740" cy="519049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5F4F9BE-E016-4C04-A69A-DC1BD468E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en-US">
                <a:cs typeface="Arial"/>
              </a:rPr>
              <a:t>高性價的 25GbE交換器: QSW-M5216-1T</a:t>
            </a:r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AB49E25-F49A-420D-841B-16E7F7BEAFE3}"/>
              </a:ext>
            </a:extLst>
          </p:cNvPr>
          <p:cNvSpPr txBox="1"/>
          <p:nvPr/>
        </p:nvSpPr>
        <p:spPr>
          <a:xfrm>
            <a:off x="5646363" y="5240251"/>
            <a:ext cx="487146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 b="1">
                <a:solidFill>
                  <a:srgbClr val="000000"/>
                </a:solidFill>
                <a:latin typeface="+mj-lt"/>
                <a:ea typeface="Open Sans"/>
                <a:cs typeface="Open Sans"/>
              </a:rPr>
              <a:t>25GbE Layer 2 managed switch</a:t>
            </a:r>
            <a:endParaRPr lang="zh-TW" altLang="en-US">
              <a:latin typeface="+mj-lt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D371EF0F-ADE0-416B-879B-522E1824B1E8}"/>
              </a:ext>
            </a:extLst>
          </p:cNvPr>
          <p:cNvGrpSpPr/>
          <p:nvPr/>
        </p:nvGrpSpPr>
        <p:grpSpPr>
          <a:xfrm>
            <a:off x="9092013" y="1631700"/>
            <a:ext cx="2575493" cy="2590833"/>
            <a:chOff x="9078631" y="1524649"/>
            <a:chExt cx="2575493" cy="2590833"/>
          </a:xfrm>
        </p:grpSpPr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2625A97C-41D8-4590-9533-6898DA242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78631" y="1524649"/>
              <a:ext cx="2575493" cy="2590833"/>
            </a:xfrm>
            <a:prstGeom prst="rect">
              <a:avLst/>
            </a:prstGeom>
          </p:spPr>
        </p:pic>
        <p:grpSp>
          <p:nvGrpSpPr>
            <p:cNvPr id="35" name="圖形 13">
              <a:extLst>
                <a:ext uri="{FF2B5EF4-FFF2-40B4-BE49-F238E27FC236}">
                  <a16:creationId xmlns:a16="http://schemas.microsoft.com/office/drawing/2014/main" id="{38D08949-3321-4423-B523-FA5F64FDBFD2}"/>
                </a:ext>
              </a:extLst>
            </p:cNvPr>
            <p:cNvGrpSpPr/>
            <p:nvPr/>
          </p:nvGrpSpPr>
          <p:grpSpPr>
            <a:xfrm>
              <a:off x="9540380" y="2542367"/>
              <a:ext cx="1651994" cy="555396"/>
              <a:chOff x="4191571" y="2702146"/>
              <a:chExt cx="3857624" cy="1296924"/>
            </a:xfrm>
            <a:solidFill>
              <a:schemeClr val="bg1"/>
            </a:solidFill>
          </p:grpSpPr>
          <p:sp>
            <p:nvSpPr>
              <p:cNvPr id="36" name="手繪多邊形: 圖案 35">
                <a:extLst>
                  <a:ext uri="{FF2B5EF4-FFF2-40B4-BE49-F238E27FC236}">
                    <a16:creationId xmlns:a16="http://schemas.microsoft.com/office/drawing/2014/main" id="{A29B6D3F-A781-453F-AD67-BC4AE71238E0}"/>
                  </a:ext>
                </a:extLst>
              </p:cNvPr>
              <p:cNvSpPr/>
              <p:nvPr/>
            </p:nvSpPr>
            <p:spPr>
              <a:xfrm>
                <a:off x="4191571" y="2702146"/>
                <a:ext cx="887252" cy="1296828"/>
              </a:xfrm>
              <a:custGeom>
                <a:avLst/>
                <a:gdLst>
                  <a:gd name="connsiteX0" fmla="*/ 862008 w 887252"/>
                  <a:gd name="connsiteY0" fmla="*/ 1066977 h 1296828"/>
                  <a:gd name="connsiteX1" fmla="*/ 862008 w 887252"/>
                  <a:gd name="connsiteY1" fmla="*/ 1295577 h 1296828"/>
                  <a:gd name="connsiteX2" fmla="*/ 3710 w 887252"/>
                  <a:gd name="connsiteY2" fmla="*/ 1295577 h 1296828"/>
                  <a:gd name="connsiteX3" fmla="*/ 3710 w 887252"/>
                  <a:gd name="connsiteY3" fmla="*/ 951059 h 1296828"/>
                  <a:gd name="connsiteX4" fmla="*/ 89435 w 887252"/>
                  <a:gd name="connsiteY4" fmla="*/ 618636 h 1296828"/>
                  <a:gd name="connsiteX5" fmla="*/ 324511 w 887252"/>
                  <a:gd name="connsiteY5" fmla="*/ 530625 h 1296828"/>
                  <a:gd name="connsiteX6" fmla="*/ 486436 w 887252"/>
                  <a:gd name="connsiteY6" fmla="*/ 530625 h 1296828"/>
                  <a:gd name="connsiteX7" fmla="*/ 606929 w 887252"/>
                  <a:gd name="connsiteY7" fmla="*/ 503954 h 1296828"/>
                  <a:gd name="connsiteX8" fmla="*/ 655981 w 887252"/>
                  <a:gd name="connsiteY8" fmla="*/ 387368 h 1296828"/>
                  <a:gd name="connsiteX9" fmla="*/ 603975 w 887252"/>
                  <a:gd name="connsiteY9" fmla="*/ 255161 h 1296828"/>
                  <a:gd name="connsiteX10" fmla="*/ 486436 w 887252"/>
                  <a:gd name="connsiteY10" fmla="*/ 227348 h 1296828"/>
                  <a:gd name="connsiteX11" fmla="*/ 22569 w 887252"/>
                  <a:gd name="connsiteY11" fmla="*/ 227348 h 1296828"/>
                  <a:gd name="connsiteX12" fmla="*/ 22569 w 887252"/>
                  <a:gd name="connsiteY12" fmla="*/ -1252 h 1296828"/>
                  <a:gd name="connsiteX13" fmla="*/ 533491 w 887252"/>
                  <a:gd name="connsiteY13" fmla="*/ -1252 h 1296828"/>
                  <a:gd name="connsiteX14" fmla="*/ 804572 w 887252"/>
                  <a:gd name="connsiteY14" fmla="*/ 88283 h 1296828"/>
                  <a:gd name="connsiteX15" fmla="*/ 890962 w 887252"/>
                  <a:gd name="connsiteY15" fmla="*/ 376319 h 1296828"/>
                  <a:gd name="connsiteX16" fmla="*/ 770281 w 887252"/>
                  <a:gd name="connsiteY16" fmla="*/ 711123 h 1296828"/>
                  <a:gd name="connsiteX17" fmla="*/ 548348 w 887252"/>
                  <a:gd name="connsiteY17" fmla="*/ 763701 h 1296828"/>
                  <a:gd name="connsiteX18" fmla="*/ 404618 w 887252"/>
                  <a:gd name="connsiteY18" fmla="*/ 763701 h 1296828"/>
                  <a:gd name="connsiteX19" fmla="*/ 236119 w 887252"/>
                  <a:gd name="connsiteY19" fmla="*/ 823994 h 1296828"/>
                  <a:gd name="connsiteX20" fmla="*/ 213832 w 887252"/>
                  <a:gd name="connsiteY20" fmla="*/ 952297 h 1296828"/>
                  <a:gd name="connsiteX21" fmla="*/ 213832 w 887252"/>
                  <a:gd name="connsiteY21" fmla="*/ 1066597 h 12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87252" h="1296828">
                    <a:moveTo>
                      <a:pt x="862008" y="1066977"/>
                    </a:moveTo>
                    <a:lnTo>
                      <a:pt x="862008" y="1295577"/>
                    </a:lnTo>
                    <a:lnTo>
                      <a:pt x="3710" y="1295577"/>
                    </a:lnTo>
                    <a:lnTo>
                      <a:pt x="3710" y="951059"/>
                    </a:lnTo>
                    <a:cubicBezTo>
                      <a:pt x="3710" y="951059"/>
                      <a:pt x="31047" y="692550"/>
                      <a:pt x="89435" y="618636"/>
                    </a:cubicBezTo>
                    <a:cubicBezTo>
                      <a:pt x="142966" y="548723"/>
                      <a:pt x="187638" y="532911"/>
                      <a:pt x="324511" y="530625"/>
                    </a:cubicBezTo>
                    <a:lnTo>
                      <a:pt x="486436" y="530625"/>
                    </a:lnTo>
                    <a:cubicBezTo>
                      <a:pt x="534061" y="533101"/>
                      <a:pt x="586067" y="519480"/>
                      <a:pt x="606929" y="503954"/>
                    </a:cubicBezTo>
                    <a:cubicBezTo>
                      <a:pt x="638171" y="478713"/>
                      <a:pt x="655981" y="435946"/>
                      <a:pt x="655981" y="387368"/>
                    </a:cubicBezTo>
                    <a:cubicBezTo>
                      <a:pt x="655981" y="330980"/>
                      <a:pt x="635218" y="278498"/>
                      <a:pt x="603975" y="255161"/>
                    </a:cubicBezTo>
                    <a:cubicBezTo>
                      <a:pt x="581591" y="239636"/>
                      <a:pt x="534061" y="227920"/>
                      <a:pt x="486436" y="227348"/>
                    </a:cubicBezTo>
                    <a:lnTo>
                      <a:pt x="22569" y="227348"/>
                    </a:lnTo>
                    <a:lnTo>
                      <a:pt x="22569" y="-1252"/>
                    </a:lnTo>
                    <a:lnTo>
                      <a:pt x="533491" y="-1252"/>
                    </a:lnTo>
                    <a:cubicBezTo>
                      <a:pt x="669032" y="-1252"/>
                      <a:pt x="750945" y="25991"/>
                      <a:pt x="804572" y="88283"/>
                    </a:cubicBezTo>
                    <a:cubicBezTo>
                      <a:pt x="858197" y="150577"/>
                      <a:pt x="890962" y="259733"/>
                      <a:pt x="890962" y="376319"/>
                    </a:cubicBezTo>
                    <a:cubicBezTo>
                      <a:pt x="890962" y="534054"/>
                      <a:pt x="846291" y="656640"/>
                      <a:pt x="770281" y="711123"/>
                    </a:cubicBezTo>
                    <a:cubicBezTo>
                      <a:pt x="721133" y="746176"/>
                      <a:pt x="645219" y="763701"/>
                      <a:pt x="548348" y="763701"/>
                    </a:cubicBezTo>
                    <a:lnTo>
                      <a:pt x="404618" y="763701"/>
                    </a:lnTo>
                    <a:cubicBezTo>
                      <a:pt x="301747" y="763701"/>
                      <a:pt x="258503" y="779227"/>
                      <a:pt x="236119" y="823994"/>
                    </a:cubicBezTo>
                    <a:cubicBezTo>
                      <a:pt x="224212" y="847331"/>
                      <a:pt x="213832" y="905624"/>
                      <a:pt x="213832" y="952297"/>
                    </a:cubicBezTo>
                    <a:lnTo>
                      <a:pt x="213832" y="106659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37" name="手繪多邊形: 圖案 36">
                <a:extLst>
                  <a:ext uri="{FF2B5EF4-FFF2-40B4-BE49-F238E27FC236}">
                    <a16:creationId xmlns:a16="http://schemas.microsoft.com/office/drawing/2014/main" id="{2A1C11ED-43ED-49D6-BBDF-ECB810CE26BA}"/>
                  </a:ext>
                </a:extLst>
              </p:cNvPr>
              <p:cNvSpPr/>
              <p:nvPr/>
            </p:nvSpPr>
            <p:spPr>
              <a:xfrm>
                <a:off x="5194173" y="2702242"/>
                <a:ext cx="863535" cy="1296828"/>
              </a:xfrm>
              <a:custGeom>
                <a:avLst/>
                <a:gdLst>
                  <a:gd name="connsiteX0" fmla="*/ 820288 w 863535"/>
                  <a:gd name="connsiteY0" fmla="*/ 227253 h 1296828"/>
                  <a:gd name="connsiteX1" fmla="*/ 213927 w 863535"/>
                  <a:gd name="connsiteY1" fmla="*/ 227253 h 1296828"/>
                  <a:gd name="connsiteX2" fmla="*/ 213927 w 863535"/>
                  <a:gd name="connsiteY2" fmla="*/ 525481 h 1296828"/>
                  <a:gd name="connsiteX3" fmla="*/ 525775 w 863535"/>
                  <a:gd name="connsiteY3" fmla="*/ 525481 h 1296828"/>
                  <a:gd name="connsiteX4" fmla="*/ 769709 w 863535"/>
                  <a:gd name="connsiteY4" fmla="*/ 601681 h 1296828"/>
                  <a:gd name="connsiteX5" fmla="*/ 867245 w 863535"/>
                  <a:gd name="connsiteY5" fmla="*/ 899051 h 1296828"/>
                  <a:gd name="connsiteX6" fmla="*/ 701702 w 863535"/>
                  <a:gd name="connsiteY6" fmla="*/ 1248904 h 1296828"/>
                  <a:gd name="connsiteX7" fmla="*/ 435669 w 863535"/>
                  <a:gd name="connsiteY7" fmla="*/ 1295577 h 1296828"/>
                  <a:gd name="connsiteX8" fmla="*/ 3996 w 863535"/>
                  <a:gd name="connsiteY8" fmla="*/ 1295577 h 1296828"/>
                  <a:gd name="connsiteX9" fmla="*/ 3996 w 863535"/>
                  <a:gd name="connsiteY9" fmla="*/ 1066977 h 1296828"/>
                  <a:gd name="connsiteX10" fmla="*/ 440432 w 863535"/>
                  <a:gd name="connsiteY10" fmla="*/ 1066977 h 1296828"/>
                  <a:gd name="connsiteX11" fmla="*/ 579495 w 863535"/>
                  <a:gd name="connsiteY11" fmla="*/ 1047927 h 1296828"/>
                  <a:gd name="connsiteX12" fmla="*/ 643789 w 863535"/>
                  <a:gd name="connsiteY12" fmla="*/ 913148 h 1296828"/>
                  <a:gd name="connsiteX13" fmla="*/ 573496 w 863535"/>
                  <a:gd name="connsiteY13" fmla="*/ 766653 h 1296828"/>
                  <a:gd name="connsiteX14" fmla="*/ 440146 w 863535"/>
                  <a:gd name="connsiteY14" fmla="*/ 754938 h 1296828"/>
                  <a:gd name="connsiteX15" fmla="*/ 3710 w 863535"/>
                  <a:gd name="connsiteY15" fmla="*/ 754938 h 1296828"/>
                  <a:gd name="connsiteX16" fmla="*/ 3710 w 863535"/>
                  <a:gd name="connsiteY16" fmla="*/ -1252 h 1296828"/>
                  <a:gd name="connsiteX17" fmla="*/ 820002 w 863535"/>
                  <a:gd name="connsiteY17" fmla="*/ -1252 h 12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863535" h="1296828">
                    <a:moveTo>
                      <a:pt x="820288" y="227253"/>
                    </a:moveTo>
                    <a:lnTo>
                      <a:pt x="213927" y="227253"/>
                    </a:lnTo>
                    <a:lnTo>
                      <a:pt x="213927" y="525481"/>
                    </a:lnTo>
                    <a:lnTo>
                      <a:pt x="525775" y="525481"/>
                    </a:lnTo>
                    <a:cubicBezTo>
                      <a:pt x="652933" y="525481"/>
                      <a:pt x="717989" y="546817"/>
                      <a:pt x="769709" y="601681"/>
                    </a:cubicBezTo>
                    <a:cubicBezTo>
                      <a:pt x="833243" y="669785"/>
                      <a:pt x="867245" y="774655"/>
                      <a:pt x="867245" y="899051"/>
                    </a:cubicBezTo>
                    <a:cubicBezTo>
                      <a:pt x="867245" y="1062310"/>
                      <a:pt x="808191" y="1186707"/>
                      <a:pt x="701702" y="1248904"/>
                    </a:cubicBezTo>
                    <a:cubicBezTo>
                      <a:pt x="641122" y="1281957"/>
                      <a:pt x="567208" y="1295577"/>
                      <a:pt x="435669" y="1295577"/>
                    </a:cubicBezTo>
                    <a:lnTo>
                      <a:pt x="3996" y="1295577"/>
                    </a:lnTo>
                    <a:lnTo>
                      <a:pt x="3996" y="1066977"/>
                    </a:lnTo>
                    <a:lnTo>
                      <a:pt x="440432" y="1066977"/>
                    </a:lnTo>
                    <a:cubicBezTo>
                      <a:pt x="495770" y="1066977"/>
                      <a:pt x="551111" y="1059167"/>
                      <a:pt x="579495" y="1047927"/>
                    </a:cubicBezTo>
                    <a:cubicBezTo>
                      <a:pt x="618358" y="1030401"/>
                      <a:pt x="643789" y="977632"/>
                      <a:pt x="643789" y="913148"/>
                    </a:cubicBezTo>
                    <a:cubicBezTo>
                      <a:pt x="643789" y="842853"/>
                      <a:pt x="615214" y="782275"/>
                      <a:pt x="573496" y="766653"/>
                    </a:cubicBezTo>
                    <a:cubicBezTo>
                      <a:pt x="548062" y="757128"/>
                      <a:pt x="548062" y="757128"/>
                      <a:pt x="440146" y="754938"/>
                    </a:cubicBezTo>
                    <a:lnTo>
                      <a:pt x="3710" y="754938"/>
                    </a:lnTo>
                    <a:lnTo>
                      <a:pt x="3710" y="-1252"/>
                    </a:lnTo>
                    <a:lnTo>
                      <a:pt x="820002" y="-1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38" name="手繪多邊形: 圖案 37">
                <a:extLst>
                  <a:ext uri="{FF2B5EF4-FFF2-40B4-BE49-F238E27FC236}">
                    <a16:creationId xmlns:a16="http://schemas.microsoft.com/office/drawing/2014/main" id="{9513AB0A-4A4E-48A0-A93F-9DB6783A0AFD}"/>
                  </a:ext>
                </a:extLst>
              </p:cNvPr>
              <p:cNvSpPr/>
              <p:nvPr/>
            </p:nvSpPr>
            <p:spPr>
              <a:xfrm>
                <a:off x="6133243" y="3192017"/>
                <a:ext cx="647318" cy="806957"/>
              </a:xfrm>
              <a:custGeom>
                <a:avLst/>
                <a:gdLst>
                  <a:gd name="connsiteX0" fmla="*/ 650933 w 647318"/>
                  <a:gd name="connsiteY0" fmla="*/ 325265 h 806957"/>
                  <a:gd name="connsiteX1" fmla="*/ 650933 w 647318"/>
                  <a:gd name="connsiteY1" fmla="*/ 805706 h 806957"/>
                  <a:gd name="connsiteX2" fmla="*/ 333750 w 647318"/>
                  <a:gd name="connsiteY2" fmla="*/ 805706 h 806957"/>
                  <a:gd name="connsiteX3" fmla="*/ 115438 w 647318"/>
                  <a:gd name="connsiteY3" fmla="*/ 742841 h 806957"/>
                  <a:gd name="connsiteX4" fmla="*/ 3710 w 647318"/>
                  <a:gd name="connsiteY4" fmla="*/ 405276 h 806957"/>
                  <a:gd name="connsiteX5" fmla="*/ 114389 w 647318"/>
                  <a:gd name="connsiteY5" fmla="*/ 67709 h 806957"/>
                  <a:gd name="connsiteX6" fmla="*/ 340131 w 647318"/>
                  <a:gd name="connsiteY6" fmla="*/ -1252 h 806957"/>
                  <a:gd name="connsiteX7" fmla="*/ 651028 w 647318"/>
                  <a:gd name="connsiteY7" fmla="*/ -1252 h 806957"/>
                  <a:gd name="connsiteX8" fmla="*/ 651028 w 647318"/>
                  <a:gd name="connsiteY8" fmla="*/ 143338 h 806957"/>
                  <a:gd name="connsiteX9" fmla="*/ 358895 w 647318"/>
                  <a:gd name="connsiteY9" fmla="*/ 143338 h 806957"/>
                  <a:gd name="connsiteX10" fmla="*/ 170967 w 647318"/>
                  <a:gd name="connsiteY10" fmla="*/ 389559 h 806957"/>
                  <a:gd name="connsiteX11" fmla="*/ 221926 w 647318"/>
                  <a:gd name="connsiteY11" fmla="*/ 612825 h 806957"/>
                  <a:gd name="connsiteX12" fmla="*/ 364229 w 647318"/>
                  <a:gd name="connsiteY12" fmla="*/ 661117 h 806957"/>
                  <a:gd name="connsiteX13" fmla="*/ 497007 w 647318"/>
                  <a:gd name="connsiteY13" fmla="*/ 661117 h 806957"/>
                  <a:gd name="connsiteX14" fmla="*/ 497007 w 647318"/>
                  <a:gd name="connsiteY14" fmla="*/ 469854 h 806957"/>
                  <a:gd name="connsiteX15" fmla="*/ 301175 w 647318"/>
                  <a:gd name="connsiteY15" fmla="*/ 469854 h 806957"/>
                  <a:gd name="connsiteX16" fmla="*/ 301175 w 647318"/>
                  <a:gd name="connsiteY16" fmla="*/ 325265 h 80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7318" h="806957">
                    <a:moveTo>
                      <a:pt x="650933" y="325265"/>
                    </a:moveTo>
                    <a:lnTo>
                      <a:pt x="650933" y="805706"/>
                    </a:lnTo>
                    <a:lnTo>
                      <a:pt x="333750" y="805706"/>
                    </a:lnTo>
                    <a:cubicBezTo>
                      <a:pt x="224022" y="805706"/>
                      <a:pt x="167634" y="789989"/>
                      <a:pt x="115438" y="742841"/>
                    </a:cubicBezTo>
                    <a:cubicBezTo>
                      <a:pt x="43047" y="678643"/>
                      <a:pt x="3710" y="561295"/>
                      <a:pt x="3710" y="405276"/>
                    </a:cubicBezTo>
                    <a:cubicBezTo>
                      <a:pt x="3710" y="251637"/>
                      <a:pt x="43047" y="133050"/>
                      <a:pt x="114389" y="67709"/>
                    </a:cubicBezTo>
                    <a:cubicBezTo>
                      <a:pt x="165539" y="21704"/>
                      <a:pt x="238977" y="-1252"/>
                      <a:pt x="340131" y="-1252"/>
                    </a:cubicBezTo>
                    <a:lnTo>
                      <a:pt x="651028" y="-1252"/>
                    </a:lnTo>
                    <a:lnTo>
                      <a:pt x="651028" y="143338"/>
                    </a:lnTo>
                    <a:lnTo>
                      <a:pt x="358895" y="143338"/>
                    </a:lnTo>
                    <a:cubicBezTo>
                      <a:pt x="224022" y="143338"/>
                      <a:pt x="170967" y="213347"/>
                      <a:pt x="170967" y="389559"/>
                    </a:cubicBezTo>
                    <a:cubicBezTo>
                      <a:pt x="170967" y="489762"/>
                      <a:pt x="190017" y="574249"/>
                      <a:pt x="221926" y="612825"/>
                    </a:cubicBezTo>
                    <a:cubicBezTo>
                      <a:pt x="249548" y="645400"/>
                      <a:pt x="295173" y="661117"/>
                      <a:pt x="364229" y="661117"/>
                    </a:cubicBezTo>
                    <a:lnTo>
                      <a:pt x="497007" y="661117"/>
                    </a:lnTo>
                    <a:lnTo>
                      <a:pt x="497007" y="469854"/>
                    </a:lnTo>
                    <a:lnTo>
                      <a:pt x="301175" y="469854"/>
                    </a:lnTo>
                    <a:lnTo>
                      <a:pt x="301175" y="32526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39" name="手繪多邊形: 圖案 38">
                <a:extLst>
                  <a:ext uri="{FF2B5EF4-FFF2-40B4-BE49-F238E27FC236}">
                    <a16:creationId xmlns:a16="http://schemas.microsoft.com/office/drawing/2014/main" id="{4484BAC6-69A3-447D-A6D6-60252DA0BBCA}"/>
                  </a:ext>
                </a:extLst>
              </p:cNvPr>
              <p:cNvSpPr/>
              <p:nvPr/>
            </p:nvSpPr>
            <p:spPr>
              <a:xfrm>
                <a:off x="6892385" y="3192017"/>
                <a:ext cx="530065" cy="806957"/>
              </a:xfrm>
              <a:custGeom>
                <a:avLst/>
                <a:gdLst>
                  <a:gd name="connsiteX0" fmla="*/ 274695 w 530065"/>
                  <a:gd name="connsiteY0" fmla="*/ 218014 h 806957"/>
                  <a:gd name="connsiteX1" fmla="*/ 478529 w 530065"/>
                  <a:gd name="connsiteY1" fmla="*/ 309739 h 806957"/>
                  <a:gd name="connsiteX2" fmla="*/ 533775 w 530065"/>
                  <a:gd name="connsiteY2" fmla="*/ 503954 h 806957"/>
                  <a:gd name="connsiteX3" fmla="*/ 420142 w 530065"/>
                  <a:gd name="connsiteY3" fmla="*/ 762272 h 806957"/>
                  <a:gd name="connsiteX4" fmla="*/ 237549 w 530065"/>
                  <a:gd name="connsiteY4" fmla="*/ 805706 h 806957"/>
                  <a:gd name="connsiteX5" fmla="*/ 3710 w 530065"/>
                  <a:gd name="connsiteY5" fmla="*/ 805706 h 806957"/>
                  <a:gd name="connsiteX6" fmla="*/ 3710 w 530065"/>
                  <a:gd name="connsiteY6" fmla="*/ -1252 h 806957"/>
                  <a:gd name="connsiteX7" fmla="*/ 148298 w 530065"/>
                  <a:gd name="connsiteY7" fmla="*/ -1252 h 806957"/>
                  <a:gd name="connsiteX8" fmla="*/ 148298 w 530065"/>
                  <a:gd name="connsiteY8" fmla="*/ 217823 h 806957"/>
                  <a:gd name="connsiteX9" fmla="*/ 148298 w 530065"/>
                  <a:gd name="connsiteY9" fmla="*/ 679786 h 806957"/>
                  <a:gd name="connsiteX10" fmla="*/ 253073 w 530065"/>
                  <a:gd name="connsiteY10" fmla="*/ 679786 h 806957"/>
                  <a:gd name="connsiteX11" fmla="*/ 387568 w 530065"/>
                  <a:gd name="connsiteY11" fmla="*/ 508812 h 806957"/>
                  <a:gd name="connsiteX12" fmla="*/ 253073 w 530065"/>
                  <a:gd name="connsiteY12" fmla="*/ 343934 h 806957"/>
                  <a:gd name="connsiteX13" fmla="*/ 148298 w 530065"/>
                  <a:gd name="connsiteY13" fmla="*/ 343934 h 80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0065" h="806957">
                    <a:moveTo>
                      <a:pt x="274695" y="218014"/>
                    </a:moveTo>
                    <a:cubicBezTo>
                      <a:pt x="369183" y="218014"/>
                      <a:pt x="432907" y="246589"/>
                      <a:pt x="478529" y="309739"/>
                    </a:cubicBezTo>
                    <a:cubicBezTo>
                      <a:pt x="514725" y="357935"/>
                      <a:pt x="533775" y="426802"/>
                      <a:pt x="533775" y="503954"/>
                    </a:cubicBezTo>
                    <a:cubicBezTo>
                      <a:pt x="533775" y="619873"/>
                      <a:pt x="493484" y="710360"/>
                      <a:pt x="420142" y="762272"/>
                    </a:cubicBezTo>
                    <a:cubicBezTo>
                      <a:pt x="372517" y="796085"/>
                      <a:pt x="330987" y="805706"/>
                      <a:pt x="237549" y="805706"/>
                    </a:cubicBezTo>
                    <a:lnTo>
                      <a:pt x="3710" y="805706"/>
                    </a:lnTo>
                    <a:lnTo>
                      <a:pt x="3710" y="-1252"/>
                    </a:lnTo>
                    <a:lnTo>
                      <a:pt x="148298" y="-1252"/>
                    </a:lnTo>
                    <a:lnTo>
                      <a:pt x="148298" y="217823"/>
                    </a:lnTo>
                    <a:close/>
                    <a:moveTo>
                      <a:pt x="148298" y="679786"/>
                    </a:moveTo>
                    <a:lnTo>
                      <a:pt x="253073" y="679786"/>
                    </a:lnTo>
                    <a:cubicBezTo>
                      <a:pt x="336799" y="679786"/>
                      <a:pt x="387568" y="614730"/>
                      <a:pt x="387568" y="508812"/>
                    </a:cubicBezTo>
                    <a:cubicBezTo>
                      <a:pt x="387568" y="398132"/>
                      <a:pt x="343084" y="343934"/>
                      <a:pt x="253073" y="343934"/>
                    </a:cubicBezTo>
                    <a:lnTo>
                      <a:pt x="148298" y="34393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  <p:sp>
            <p:nvSpPr>
              <p:cNvPr id="40" name="手繪多邊形: 圖案 39">
                <a:extLst>
                  <a:ext uri="{FF2B5EF4-FFF2-40B4-BE49-F238E27FC236}">
                    <a16:creationId xmlns:a16="http://schemas.microsoft.com/office/drawing/2014/main" id="{A0522475-CD48-46FF-A0B6-081D0EC95E49}"/>
                  </a:ext>
                </a:extLst>
              </p:cNvPr>
              <p:cNvSpPr/>
              <p:nvPr/>
            </p:nvSpPr>
            <p:spPr>
              <a:xfrm>
                <a:off x="7478554" y="3192017"/>
                <a:ext cx="570641" cy="806957"/>
              </a:xfrm>
              <a:custGeom>
                <a:avLst/>
                <a:gdLst>
                  <a:gd name="connsiteX0" fmla="*/ 574352 w 570641"/>
                  <a:gd name="connsiteY0" fmla="*/ 143338 h 806957"/>
                  <a:gd name="connsiteX1" fmla="*/ 376040 w 570641"/>
                  <a:gd name="connsiteY1" fmla="*/ 143338 h 806957"/>
                  <a:gd name="connsiteX2" fmla="*/ 203449 w 570641"/>
                  <a:gd name="connsiteY2" fmla="*/ 203059 h 806957"/>
                  <a:gd name="connsiteX3" fmla="*/ 172397 w 570641"/>
                  <a:gd name="connsiteY3" fmla="*/ 334600 h 806957"/>
                  <a:gd name="connsiteX4" fmla="*/ 574352 w 570641"/>
                  <a:gd name="connsiteY4" fmla="*/ 334600 h 806957"/>
                  <a:gd name="connsiteX5" fmla="*/ 574352 w 570641"/>
                  <a:gd name="connsiteY5" fmla="*/ 474521 h 806957"/>
                  <a:gd name="connsiteX6" fmla="*/ 171920 w 570641"/>
                  <a:gd name="connsiteY6" fmla="*/ 474521 h 806957"/>
                  <a:gd name="connsiteX7" fmla="*/ 382233 w 570641"/>
                  <a:gd name="connsiteY7" fmla="*/ 661117 h 806957"/>
                  <a:gd name="connsiteX8" fmla="*/ 574352 w 570641"/>
                  <a:gd name="connsiteY8" fmla="*/ 661117 h 806957"/>
                  <a:gd name="connsiteX9" fmla="*/ 574352 w 570641"/>
                  <a:gd name="connsiteY9" fmla="*/ 805706 h 806957"/>
                  <a:gd name="connsiteX10" fmla="*/ 377375 w 570641"/>
                  <a:gd name="connsiteY10" fmla="*/ 805706 h 806957"/>
                  <a:gd name="connsiteX11" fmla="*/ 97434 w 570641"/>
                  <a:gd name="connsiteY11" fmla="*/ 714933 h 806957"/>
                  <a:gd name="connsiteX12" fmla="*/ 3710 w 570641"/>
                  <a:gd name="connsiteY12" fmla="*/ 396798 h 806957"/>
                  <a:gd name="connsiteX13" fmla="*/ 124009 w 570641"/>
                  <a:gd name="connsiteY13" fmla="*/ 64089 h 806957"/>
                  <a:gd name="connsiteX14" fmla="*/ 318795 w 570641"/>
                  <a:gd name="connsiteY14" fmla="*/ -1252 h 806957"/>
                  <a:gd name="connsiteX15" fmla="*/ 574352 w 570641"/>
                  <a:gd name="connsiteY15" fmla="*/ -1252 h 80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0641" h="806957">
                    <a:moveTo>
                      <a:pt x="574352" y="143338"/>
                    </a:moveTo>
                    <a:lnTo>
                      <a:pt x="376040" y="143338"/>
                    </a:lnTo>
                    <a:cubicBezTo>
                      <a:pt x="273170" y="143338"/>
                      <a:pt x="234500" y="156767"/>
                      <a:pt x="203449" y="203059"/>
                    </a:cubicBezTo>
                    <a:cubicBezTo>
                      <a:pt x="182017" y="235921"/>
                      <a:pt x="177732" y="254208"/>
                      <a:pt x="172397" y="334600"/>
                    </a:cubicBezTo>
                    <a:lnTo>
                      <a:pt x="574352" y="334600"/>
                    </a:lnTo>
                    <a:lnTo>
                      <a:pt x="574352" y="474521"/>
                    </a:lnTo>
                    <a:lnTo>
                      <a:pt x="171920" y="474521"/>
                    </a:lnTo>
                    <a:cubicBezTo>
                      <a:pt x="182682" y="613587"/>
                      <a:pt x="236309" y="661117"/>
                      <a:pt x="382233" y="661117"/>
                    </a:cubicBezTo>
                    <a:lnTo>
                      <a:pt x="574352" y="661117"/>
                    </a:lnTo>
                    <a:lnTo>
                      <a:pt x="574352" y="805706"/>
                    </a:lnTo>
                    <a:lnTo>
                      <a:pt x="377375" y="805706"/>
                    </a:lnTo>
                    <a:cubicBezTo>
                      <a:pt x="226212" y="805706"/>
                      <a:pt x="153824" y="782751"/>
                      <a:pt x="97434" y="714933"/>
                    </a:cubicBezTo>
                    <a:cubicBezTo>
                      <a:pt x="36666" y="643590"/>
                      <a:pt x="3710" y="531100"/>
                      <a:pt x="3710" y="396798"/>
                    </a:cubicBezTo>
                    <a:cubicBezTo>
                      <a:pt x="3710" y="253923"/>
                      <a:pt x="45237" y="140289"/>
                      <a:pt x="124009" y="64089"/>
                    </a:cubicBezTo>
                    <a:cubicBezTo>
                      <a:pt x="174015" y="15703"/>
                      <a:pt x="222975" y="-1252"/>
                      <a:pt x="318795" y="-1252"/>
                    </a:cubicBezTo>
                    <a:lnTo>
                      <a:pt x="574352" y="-1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微軟正黑體"/>
                  <a:cs typeface="+mn-cs"/>
                </a:endParaRPr>
              </a:p>
            </p:txBody>
          </p:sp>
        </p:grpSp>
      </p:grpSp>
      <p:pic>
        <p:nvPicPr>
          <p:cNvPr id="41" name="內容版面配置區 4">
            <a:extLst>
              <a:ext uri="{FF2B5EF4-FFF2-40B4-BE49-F238E27FC236}">
                <a16:creationId xmlns:a16="http://schemas.microsoft.com/office/drawing/2014/main" id="{23081C32-CC11-481E-BAA0-934005BE90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915" y="3536051"/>
            <a:ext cx="7529111" cy="176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53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B6CB7994-8F3A-4145-876D-52BE340C3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0947" y="4173010"/>
            <a:ext cx="902659" cy="964294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49FF6A30-674F-4BEB-92A0-529B482A9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3433" y="4323623"/>
            <a:ext cx="967057" cy="1400566"/>
          </a:xfrm>
          <a:prstGeom prst="rect">
            <a:avLst/>
          </a:prstGeom>
        </p:spPr>
      </p:pic>
      <p:pic>
        <p:nvPicPr>
          <p:cNvPr id="27" name="圖形 26">
            <a:extLst>
              <a:ext uri="{FF2B5EF4-FFF2-40B4-BE49-F238E27FC236}">
                <a16:creationId xmlns:a16="http://schemas.microsoft.com/office/drawing/2014/main" id="{039FAD74-B93E-4450-966C-5B20D6592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0116" y="4350110"/>
            <a:ext cx="1221556" cy="1330007"/>
          </a:xfrm>
          <a:prstGeom prst="rect">
            <a:avLst/>
          </a:prstGeom>
        </p:spPr>
      </p:pic>
      <p:grpSp>
        <p:nvGrpSpPr>
          <p:cNvPr id="28" name="群組 27">
            <a:extLst>
              <a:ext uri="{FF2B5EF4-FFF2-40B4-BE49-F238E27FC236}">
                <a16:creationId xmlns:a16="http://schemas.microsoft.com/office/drawing/2014/main" id="{3C08769A-FF18-40BD-9C45-3F9FC2ECDB61}"/>
              </a:ext>
            </a:extLst>
          </p:cNvPr>
          <p:cNvGrpSpPr/>
          <p:nvPr/>
        </p:nvGrpSpPr>
        <p:grpSpPr>
          <a:xfrm>
            <a:off x="5934211" y="4260307"/>
            <a:ext cx="1324496" cy="1590642"/>
            <a:chOff x="5478922" y="4387215"/>
            <a:chExt cx="1353042" cy="1624925"/>
          </a:xfrm>
        </p:grpSpPr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DCAC4A63-11CE-4BA9-93B1-A1FAE770D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CBC264C7-26D1-49F6-BC40-0C63EFF61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AD9FE2B5-5B68-420E-A35E-EEC3860ED735}"/>
              </a:ext>
            </a:extLst>
          </p:cNvPr>
          <p:cNvGrpSpPr/>
          <p:nvPr/>
        </p:nvGrpSpPr>
        <p:grpSpPr>
          <a:xfrm>
            <a:off x="4398346" y="4260307"/>
            <a:ext cx="1324496" cy="1590642"/>
            <a:chOff x="5478922" y="4387215"/>
            <a:chExt cx="1353042" cy="1624925"/>
          </a:xfrm>
        </p:grpSpPr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160576F2-B6EF-4FE0-AD8E-EA25D34B5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FDD27997-46CA-4F36-B501-76F8E5D44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pic>
        <p:nvPicPr>
          <p:cNvPr id="47" name="圖形 46">
            <a:extLst>
              <a:ext uri="{FF2B5EF4-FFF2-40B4-BE49-F238E27FC236}">
                <a16:creationId xmlns:a16="http://schemas.microsoft.com/office/drawing/2014/main" id="{E762AD8C-E431-44A8-9519-19BBDBE29C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6629" y="4260307"/>
            <a:ext cx="1221554" cy="1590642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5AB2D79A-0FE7-4025-83F4-6DF1FBB68A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687" y="4350110"/>
            <a:ext cx="712890" cy="444274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41BD04D1-0A6E-4A0F-9A2B-A1CC4C006909}"/>
              </a:ext>
            </a:extLst>
          </p:cNvPr>
          <p:cNvGrpSpPr/>
          <p:nvPr/>
        </p:nvGrpSpPr>
        <p:grpSpPr>
          <a:xfrm>
            <a:off x="2111164" y="3868402"/>
            <a:ext cx="7574339" cy="385945"/>
            <a:chOff x="2271930" y="3994935"/>
            <a:chExt cx="7962851" cy="394263"/>
          </a:xfrm>
        </p:grpSpPr>
        <p:cxnSp>
          <p:nvCxnSpPr>
            <p:cNvPr id="41" name="直線單箭頭接點 40">
              <a:extLst>
                <a:ext uri="{FF2B5EF4-FFF2-40B4-BE49-F238E27FC236}">
                  <a16:creationId xmlns:a16="http://schemas.microsoft.com/office/drawing/2014/main" id="{4BAC8CB9-08A7-4A2F-BBA0-D91A83958306}"/>
                </a:ext>
              </a:extLst>
            </p:cNvPr>
            <p:cNvCxnSpPr>
              <a:cxnSpLocks/>
            </p:cNvCxnSpPr>
            <p:nvPr/>
          </p:nvCxnSpPr>
          <p:spPr>
            <a:xfrm>
              <a:off x="10234781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AC53F9C6-7E9F-4449-AF69-2C7E00221E86}"/>
                </a:ext>
              </a:extLst>
            </p:cNvPr>
            <p:cNvCxnSpPr>
              <a:cxnSpLocks/>
            </p:cNvCxnSpPr>
            <p:nvPr/>
          </p:nvCxnSpPr>
          <p:spPr>
            <a:xfrm>
              <a:off x="864221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單箭頭接點 42">
              <a:extLst>
                <a:ext uri="{FF2B5EF4-FFF2-40B4-BE49-F238E27FC236}">
                  <a16:creationId xmlns:a16="http://schemas.microsoft.com/office/drawing/2014/main" id="{D7F1E428-CB2E-4877-8C6D-8D15171D16F5}"/>
                </a:ext>
              </a:extLst>
            </p:cNvPr>
            <p:cNvCxnSpPr>
              <a:cxnSpLocks/>
            </p:cNvCxnSpPr>
            <p:nvPr/>
          </p:nvCxnSpPr>
          <p:spPr>
            <a:xfrm>
              <a:off x="704964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單箭頭接點 43">
              <a:extLst>
                <a:ext uri="{FF2B5EF4-FFF2-40B4-BE49-F238E27FC236}">
                  <a16:creationId xmlns:a16="http://schemas.microsoft.com/office/drawing/2014/main" id="{E2E348EB-0EE6-435E-A66B-B31283673AFE}"/>
                </a:ext>
              </a:extLst>
            </p:cNvPr>
            <p:cNvCxnSpPr>
              <a:cxnSpLocks/>
            </p:cNvCxnSpPr>
            <p:nvPr/>
          </p:nvCxnSpPr>
          <p:spPr>
            <a:xfrm>
              <a:off x="545707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單箭頭接點 44">
              <a:extLst>
                <a:ext uri="{FF2B5EF4-FFF2-40B4-BE49-F238E27FC236}">
                  <a16:creationId xmlns:a16="http://schemas.microsoft.com/office/drawing/2014/main" id="{05F51561-699F-432A-9A72-D3272F7992FB}"/>
                </a:ext>
              </a:extLst>
            </p:cNvPr>
            <p:cNvCxnSpPr>
              <a:cxnSpLocks/>
            </p:cNvCxnSpPr>
            <p:nvPr/>
          </p:nvCxnSpPr>
          <p:spPr>
            <a:xfrm>
              <a:off x="386450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單箭頭接點 45">
              <a:extLst>
                <a:ext uri="{FF2B5EF4-FFF2-40B4-BE49-F238E27FC236}">
                  <a16:creationId xmlns:a16="http://schemas.microsoft.com/office/drawing/2014/main" id="{E21783C3-DAC5-4356-836E-C6D41DF65506}"/>
                </a:ext>
              </a:extLst>
            </p:cNvPr>
            <p:cNvCxnSpPr>
              <a:cxnSpLocks/>
            </p:cNvCxnSpPr>
            <p:nvPr/>
          </p:nvCxnSpPr>
          <p:spPr>
            <a:xfrm>
              <a:off x="227193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95869A30-56AE-4396-A505-E6A313E03AA9}"/>
              </a:ext>
            </a:extLst>
          </p:cNvPr>
          <p:cNvSpPr txBox="1"/>
          <p:nvPr/>
        </p:nvSpPr>
        <p:spPr>
          <a:xfrm>
            <a:off x="7586326" y="5850949"/>
            <a:ext cx="136127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+mj-lt"/>
              </a:rPr>
              <a:t>25GbE Server</a:t>
            </a:r>
            <a:endParaRPr lang="zh-TW" altLang="en-US" sz="1400" b="1">
              <a:latin typeface="+mj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1694B2D-0769-4F2C-9C14-0E6780CAD516}"/>
              </a:ext>
            </a:extLst>
          </p:cNvPr>
          <p:cNvSpPr txBox="1"/>
          <p:nvPr/>
        </p:nvSpPr>
        <p:spPr>
          <a:xfrm>
            <a:off x="9222493" y="5850949"/>
            <a:ext cx="1156802" cy="301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latin typeface="+mj-lt"/>
              </a:rPr>
              <a:t>25GbE NAS</a:t>
            </a:r>
            <a:endParaRPr lang="zh-TW" altLang="en-US" sz="1400" b="1">
              <a:latin typeface="+mj-lt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B46C5FDF-EA81-4B4A-B11D-53159F2EA2C6}"/>
              </a:ext>
            </a:extLst>
          </p:cNvPr>
          <p:cNvSpPr txBox="1"/>
          <p:nvPr/>
        </p:nvSpPr>
        <p:spPr>
          <a:xfrm>
            <a:off x="5763794" y="5850949"/>
            <a:ext cx="185499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+mj-lt"/>
              </a:rPr>
              <a:t>25GbE work station</a:t>
            </a:r>
            <a:endParaRPr lang="zh-TW" altLang="en-US" sz="1400" b="1">
              <a:latin typeface="+mj-lt"/>
              <a:cs typeface="Arial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9B9FD6B-841B-4EA7-8CDA-8217EA321AB1}"/>
              </a:ext>
            </a:extLst>
          </p:cNvPr>
          <p:cNvSpPr txBox="1"/>
          <p:nvPr/>
        </p:nvSpPr>
        <p:spPr>
          <a:xfrm>
            <a:off x="10003644" y="3653244"/>
            <a:ext cx="1453001" cy="301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400" b="1">
                <a:latin typeface="+mj-lt"/>
              </a:defRPr>
            </a:lvl1pPr>
          </a:lstStyle>
          <a:p>
            <a:r>
              <a:rPr lang="en-US" altLang="zh-TW"/>
              <a:t>QSW-M5216-1T</a:t>
            </a:r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593DDA11-D6B5-4364-BC05-995D63B33179}"/>
              </a:ext>
            </a:extLst>
          </p:cNvPr>
          <p:cNvSpPr txBox="1"/>
          <p:nvPr/>
        </p:nvSpPr>
        <p:spPr>
          <a:xfrm>
            <a:off x="4539957" y="5850949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latin typeface="+mj-lt"/>
              </a:rPr>
              <a:t>10GbE</a:t>
            </a:r>
            <a:r>
              <a:rPr lang="zh-TW" altLang="en-US" sz="1400" b="1">
                <a:latin typeface="+mj-lt"/>
              </a:rPr>
              <a:t> </a:t>
            </a:r>
            <a:r>
              <a:rPr lang="en-US" altLang="zh-TW" sz="1400" b="1">
                <a:latin typeface="+mj-lt"/>
              </a:rPr>
              <a:t>PC</a:t>
            </a:r>
            <a:endParaRPr lang="zh-TW" altLang="en-US" sz="1400" b="1">
              <a:latin typeface="+mj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2FC36550-B56A-4916-8683-56602157DB54}"/>
              </a:ext>
            </a:extLst>
          </p:cNvPr>
          <p:cNvSpPr txBox="1"/>
          <p:nvPr/>
        </p:nvSpPr>
        <p:spPr>
          <a:xfrm>
            <a:off x="1431694" y="5850949"/>
            <a:ext cx="95250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+mj-lt"/>
              </a:rPr>
              <a:t>1GbE</a:t>
            </a:r>
            <a:r>
              <a:rPr lang="zh-TW" altLang="en-US" sz="1400" b="1">
                <a:latin typeface="+mj-lt"/>
              </a:rPr>
              <a:t> </a:t>
            </a:r>
            <a:r>
              <a:rPr lang="en-US" altLang="zh-TW" sz="1400" b="1">
                <a:latin typeface="+mj-lt"/>
              </a:rPr>
              <a:t>PC</a:t>
            </a:r>
            <a:endParaRPr lang="zh-TW" altLang="en-US" sz="1400" b="1">
              <a:latin typeface="+mj-lt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en-US"/>
              <a:t>需要升級所有週邊設備至</a:t>
            </a:r>
            <a:r>
              <a:rPr lang="en-US" altLang="zh-TW"/>
              <a:t>25GbE</a:t>
            </a:r>
            <a:r>
              <a:rPr lang="zh-TW" altLang="en-US"/>
              <a:t>嗎</a:t>
            </a:r>
            <a:r>
              <a:rPr lang="en-US" altLang="zh-TW"/>
              <a:t>?</a:t>
            </a:r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533013" y="1542472"/>
            <a:ext cx="856827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2000" b="1"/>
              <a:t>QSW-M5216可同時滿足</a:t>
            </a:r>
            <a:r>
              <a:rPr lang="en-US" altLang="zh-TW" sz="2000" b="1"/>
              <a:t>RJ45</a:t>
            </a:r>
            <a:r>
              <a:rPr lang="zh-TW" altLang="en-US" sz="2000" b="1"/>
              <a:t>、SFP</a:t>
            </a:r>
            <a:r>
              <a:rPr lang="zh-TW" altLang="en-US" sz="2000" b="1">
                <a:ea typeface="+mn-lt"/>
                <a:cs typeface="+mn-lt"/>
              </a:rPr>
              <a:t>、</a:t>
            </a:r>
            <a:r>
              <a:rPr lang="en-US" altLang="zh-TW" sz="2000" b="1"/>
              <a:t>SFP+</a:t>
            </a:r>
            <a:r>
              <a:rPr lang="zh-TW" altLang="en-US" sz="2000" b="1"/>
              <a:t>、</a:t>
            </a:r>
            <a:r>
              <a:rPr lang="en-US" altLang="zh-TW" sz="2000" b="1"/>
              <a:t>SFP28</a:t>
            </a:r>
            <a:r>
              <a:rPr lang="zh-TW" altLang="en-US" sz="2000" b="1"/>
              <a:t>不同接頭的需求</a:t>
            </a:r>
          </a:p>
        </p:txBody>
      </p:sp>
      <p:pic>
        <p:nvPicPr>
          <p:cNvPr id="55" name="內容版面配置區 26">
            <a:extLst>
              <a:ext uri="{FF2B5EF4-FFF2-40B4-BE49-F238E27FC236}">
                <a16:creationId xmlns:a16="http://schemas.microsoft.com/office/drawing/2014/main" id="{AAFBB884-0E74-4260-855B-20B6DD9556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9191" y="2104493"/>
            <a:ext cx="8674360" cy="187571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CAEF815-8F66-486F-8667-9FF7BB8DCDE4}"/>
              </a:ext>
            </a:extLst>
          </p:cNvPr>
          <p:cNvSpPr txBox="1"/>
          <p:nvPr/>
        </p:nvSpPr>
        <p:spPr>
          <a:xfrm>
            <a:off x="2669556" y="5841825"/>
            <a:ext cx="150714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+mj-lt"/>
              </a:rPr>
              <a:t>2.5GbE</a:t>
            </a:r>
            <a:r>
              <a:rPr lang="zh-TW" altLang="en-US" sz="1400" b="1">
                <a:latin typeface="+mj-lt"/>
              </a:rPr>
              <a:t> devices</a:t>
            </a:r>
            <a:endParaRPr lang="en-US" altLang="zh-TW" sz="1400" b="1">
              <a:latin typeface="+mj-lt"/>
              <a:cs typeface="Arial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6D46143F-FD93-43FF-8B29-65769A237A7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934713">
            <a:off x="2739271" y="4690819"/>
            <a:ext cx="977663" cy="1003701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B126C4E3-0377-4473-9F5F-0C5F9335CF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865496">
            <a:off x="3329556" y="4860358"/>
            <a:ext cx="914556" cy="9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27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: 圓角 106">
            <a:extLst>
              <a:ext uri="{FF2B5EF4-FFF2-40B4-BE49-F238E27FC236}">
                <a16:creationId xmlns:a16="http://schemas.microsoft.com/office/drawing/2014/main" id="{50CD4F8A-0C7C-4461-845B-6AAB430AF687}"/>
              </a:ext>
            </a:extLst>
          </p:cNvPr>
          <p:cNvSpPr/>
          <p:nvPr/>
        </p:nvSpPr>
        <p:spPr>
          <a:xfrm>
            <a:off x="1721393" y="3569367"/>
            <a:ext cx="1785378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0000"/>
              </a:gs>
              <a:gs pos="70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矩形: 圓角 106">
            <a:extLst>
              <a:ext uri="{FF2B5EF4-FFF2-40B4-BE49-F238E27FC236}">
                <a16:creationId xmlns:a16="http://schemas.microsoft.com/office/drawing/2014/main" id="{D3786EA5-48C2-4D33-866E-DE321BF1086E}"/>
              </a:ext>
            </a:extLst>
          </p:cNvPr>
          <p:cNvSpPr/>
          <p:nvPr/>
        </p:nvSpPr>
        <p:spPr>
          <a:xfrm>
            <a:off x="1721393" y="4272388"/>
            <a:ext cx="3311236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6" name="矩形: 圓角 106">
            <a:extLst>
              <a:ext uri="{FF2B5EF4-FFF2-40B4-BE49-F238E27FC236}">
                <a16:creationId xmlns:a16="http://schemas.microsoft.com/office/drawing/2014/main" id="{2FCD2DCB-974E-4E20-8122-7DB00D1DA029}"/>
              </a:ext>
            </a:extLst>
          </p:cNvPr>
          <p:cNvSpPr/>
          <p:nvPr/>
        </p:nvSpPr>
        <p:spPr>
          <a:xfrm>
            <a:off x="2002486" y="4975409"/>
            <a:ext cx="5371557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矩形: 圓角 106">
            <a:extLst>
              <a:ext uri="{FF2B5EF4-FFF2-40B4-BE49-F238E27FC236}">
                <a16:creationId xmlns:a16="http://schemas.microsoft.com/office/drawing/2014/main" id="{C8554073-EE76-44E6-86AA-4C246EAD6101}"/>
              </a:ext>
            </a:extLst>
          </p:cNvPr>
          <p:cNvSpPr/>
          <p:nvPr/>
        </p:nvSpPr>
        <p:spPr>
          <a:xfrm>
            <a:off x="1721392" y="5678430"/>
            <a:ext cx="7329053" cy="48823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79000">
                <a:srgbClr val="F7CF31">
                  <a:alpha val="90000"/>
                </a:srgbClr>
              </a:gs>
              <a:gs pos="99000">
                <a:srgbClr val="FFFF00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637825E-F88F-4E3F-A1AD-D8DBAFA55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en-US">
                <a:cs typeface="Arial"/>
              </a:rPr>
              <a:t>25GbE到底有多快?</a:t>
            </a:r>
            <a:endParaRPr 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E1BADC-5D75-4331-9067-9A1917C51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128" y="1477057"/>
            <a:ext cx="7488065" cy="1060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2000" b="1">
                <a:cs typeface="Arial"/>
              </a:rPr>
              <a:t>備份1 </a:t>
            </a:r>
            <a:r>
              <a:rPr lang="en-US" altLang="zh-TW" sz="2000" b="1" err="1">
                <a:cs typeface="Arial"/>
              </a:rPr>
              <a:t>TB所需預估時間</a:t>
            </a:r>
            <a:endParaRPr lang="en-US" altLang="zh-TW" sz="2000" b="1">
              <a:cs typeface="Arial"/>
            </a:endParaRPr>
          </a:p>
          <a:p>
            <a:pPr marL="0" indent="0">
              <a:buNone/>
            </a:pPr>
            <a:r>
              <a:rPr lang="en-US" altLang="zh-TW" sz="1400" b="1" err="1">
                <a:cs typeface="Arial"/>
              </a:rPr>
              <a:t>條件:</a:t>
            </a:r>
            <a:r>
              <a:rPr lang="en-US" sz="1400" err="1">
                <a:ea typeface="+mn-lt"/>
                <a:cs typeface="+mn-lt"/>
              </a:rPr>
              <a:t>Effective</a:t>
            </a:r>
            <a:r>
              <a:rPr lang="en-US" sz="1400">
                <a:ea typeface="+mn-lt"/>
                <a:cs typeface="+mn-lt"/>
              </a:rPr>
              <a:t> Data Rate 95%, Payload Data Rate (w/ Overhead) 90%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4F41E9F5-6014-4546-B84F-5D59719CA741}"/>
              </a:ext>
            </a:extLst>
          </p:cNvPr>
          <p:cNvCxnSpPr>
            <a:cxnSpLocks/>
          </p:cNvCxnSpPr>
          <p:nvPr/>
        </p:nvCxnSpPr>
        <p:spPr>
          <a:xfrm>
            <a:off x="1919356" y="3216480"/>
            <a:ext cx="0" cy="3182557"/>
          </a:xfrm>
          <a:prstGeom prst="straightConnector1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54B4DB26-F839-4EAD-A11A-EF3809A4C532}"/>
              </a:ext>
            </a:extLst>
          </p:cNvPr>
          <p:cNvSpPr/>
          <p:nvPr/>
        </p:nvSpPr>
        <p:spPr>
          <a:xfrm>
            <a:off x="2068422" y="5731102"/>
            <a:ext cx="6792774" cy="387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ea typeface="+mn-lt"/>
                <a:cs typeface="+mn-lt"/>
              </a:rPr>
              <a:t>1d4h34m38s</a:t>
            </a:r>
            <a:endParaRPr lang="zh-TW" b="1">
              <a:solidFill>
                <a:schemeClr val="tx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E4F9E9D-4E97-4B26-8341-95A2501944A5}"/>
              </a:ext>
            </a:extLst>
          </p:cNvPr>
          <p:cNvSpPr/>
          <p:nvPr/>
        </p:nvSpPr>
        <p:spPr>
          <a:xfrm>
            <a:off x="1749101" y="5023947"/>
            <a:ext cx="5597235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b="1">
                <a:solidFill>
                  <a:schemeClr val="tx1"/>
                </a:solidFill>
                <a:ea typeface="+mn-lt"/>
                <a:cs typeface="+mn-lt"/>
              </a:rPr>
              <a:t>2h51m28s</a:t>
            </a:r>
            <a:endParaRPr lang="zh-TW" altLang="en-US" b="1">
              <a:solidFill>
                <a:schemeClr val="tx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D803152-CED4-4B88-9FBE-06D7B2017E8A}"/>
              </a:ext>
            </a:extLst>
          </p:cNvPr>
          <p:cNvSpPr/>
          <p:nvPr/>
        </p:nvSpPr>
        <p:spPr>
          <a:xfrm>
            <a:off x="2002486" y="4317364"/>
            <a:ext cx="2947014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17m09s </a:t>
            </a:r>
            <a:endParaRPr lang="zh-TW" altLang="en-US" b="1">
              <a:solidFill>
                <a:schemeClr val="tx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7EECE9C-9292-4B93-951E-6A79DEEEB799}"/>
              </a:ext>
            </a:extLst>
          </p:cNvPr>
          <p:cNvSpPr/>
          <p:nvPr/>
        </p:nvSpPr>
        <p:spPr>
          <a:xfrm>
            <a:off x="1957530" y="3611353"/>
            <a:ext cx="1398698" cy="401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6m52s </a:t>
            </a:r>
            <a:endParaRPr lang="zh-TW" b="1">
              <a:solidFill>
                <a:schemeClr val="tx1"/>
              </a:solidFill>
            </a:endParaRPr>
          </a:p>
        </p:txBody>
      </p:sp>
      <p:sp>
        <p:nvSpPr>
          <p:cNvPr id="25" name="內容版面配置區 2">
            <a:extLst>
              <a:ext uri="{FF2B5EF4-FFF2-40B4-BE49-F238E27FC236}">
                <a16:creationId xmlns:a16="http://schemas.microsoft.com/office/drawing/2014/main" id="{B7C49F00-93E5-464A-B07F-D4B4593441C7}"/>
              </a:ext>
            </a:extLst>
          </p:cNvPr>
          <p:cNvSpPr txBox="1">
            <a:spLocks/>
          </p:cNvSpPr>
          <p:nvPr/>
        </p:nvSpPr>
        <p:spPr>
          <a:xfrm>
            <a:off x="691522" y="4316784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b="1">
                <a:cs typeface="Arial"/>
              </a:rPr>
              <a:t>10Gbps</a:t>
            </a:r>
            <a:endParaRPr lang="zh-TW" altLang="en-US" sz="2000" b="1">
              <a:cs typeface="Arial"/>
            </a:endParaRPr>
          </a:p>
        </p:txBody>
      </p: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6D9E4CE5-659D-4689-B696-7715E676C017}"/>
              </a:ext>
            </a:extLst>
          </p:cNvPr>
          <p:cNvSpPr txBox="1">
            <a:spLocks/>
          </p:cNvSpPr>
          <p:nvPr/>
        </p:nvSpPr>
        <p:spPr>
          <a:xfrm>
            <a:off x="680795" y="3579218"/>
            <a:ext cx="1201322" cy="4871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b="1">
                <a:cs typeface="Arial"/>
              </a:rPr>
              <a:t>25Gbps</a:t>
            </a:r>
            <a:endParaRPr lang="zh-TW" altLang="en-US"/>
          </a:p>
        </p:txBody>
      </p:sp>
      <p:sp>
        <p:nvSpPr>
          <p:cNvPr id="27" name="內容版面配置區 2">
            <a:extLst>
              <a:ext uri="{FF2B5EF4-FFF2-40B4-BE49-F238E27FC236}">
                <a16:creationId xmlns:a16="http://schemas.microsoft.com/office/drawing/2014/main" id="{E11327A3-2A36-4097-9756-2E8024F518CE}"/>
              </a:ext>
            </a:extLst>
          </p:cNvPr>
          <p:cNvSpPr txBox="1">
            <a:spLocks/>
          </p:cNvSpPr>
          <p:nvPr/>
        </p:nvSpPr>
        <p:spPr>
          <a:xfrm>
            <a:off x="691521" y="4985982"/>
            <a:ext cx="1189031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b="1">
                <a:cs typeface="Arial"/>
              </a:rPr>
              <a:t>1Gbps</a:t>
            </a:r>
            <a:endParaRPr lang="zh-TW" altLang="en-US" sz="2000" b="1">
              <a:cs typeface="Arial"/>
            </a:endParaRPr>
          </a:p>
        </p:txBody>
      </p:sp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0830F388-65CF-416C-951E-FE0A9F3B8BEA}"/>
              </a:ext>
            </a:extLst>
          </p:cNvPr>
          <p:cNvSpPr txBox="1">
            <a:spLocks/>
          </p:cNvSpPr>
          <p:nvPr/>
        </p:nvSpPr>
        <p:spPr>
          <a:xfrm>
            <a:off x="703811" y="5725852"/>
            <a:ext cx="1287808" cy="444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n"/>
              <a:defRPr lang="zh-TW" alt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000" b="1">
                <a:cs typeface="Arial"/>
              </a:rPr>
              <a:t>100Mbps</a:t>
            </a:r>
            <a:endParaRPr lang="zh-TW" altLang="en-US" sz="2000" b="1">
              <a:cs typeface="Arial"/>
            </a:endParaRPr>
          </a:p>
        </p:txBody>
      </p:sp>
      <p:pic>
        <p:nvPicPr>
          <p:cNvPr id="43" name="圖形 42">
            <a:extLst>
              <a:ext uri="{FF2B5EF4-FFF2-40B4-BE49-F238E27FC236}">
                <a16:creationId xmlns:a16="http://schemas.microsoft.com/office/drawing/2014/main" id="{5F7C0009-0037-459B-9BF8-CEC101DBA5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30107" y="2729936"/>
            <a:ext cx="1203477" cy="1323825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A73E723A-A378-4DCF-A6FE-230EF4A3B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01840" y="4801041"/>
            <a:ext cx="1231870" cy="1355057"/>
          </a:xfrm>
          <a:prstGeom prst="rect">
            <a:avLst/>
          </a:prstGeom>
        </p:spPr>
      </p:pic>
      <p:grpSp>
        <p:nvGrpSpPr>
          <p:cNvPr id="53" name="群組 52">
            <a:extLst>
              <a:ext uri="{FF2B5EF4-FFF2-40B4-BE49-F238E27FC236}">
                <a16:creationId xmlns:a16="http://schemas.microsoft.com/office/drawing/2014/main" id="{5816923E-E7C3-46BC-80D1-7E8AF747E225}"/>
              </a:ext>
            </a:extLst>
          </p:cNvPr>
          <p:cNvGrpSpPr/>
          <p:nvPr/>
        </p:nvGrpSpPr>
        <p:grpSpPr>
          <a:xfrm flipH="1">
            <a:off x="9876536" y="4313496"/>
            <a:ext cx="1470944" cy="1323826"/>
            <a:chOff x="4924424" y="2376487"/>
            <a:chExt cx="2338959" cy="2105026"/>
          </a:xfrm>
        </p:grpSpPr>
        <p:sp>
          <p:nvSpPr>
            <p:cNvPr id="48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4924424" y="2376487"/>
              <a:ext cx="2338959" cy="21050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49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51815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0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56197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1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605789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52" name="圖形 46">
              <a:extLst>
                <a:ext uri="{FF2B5EF4-FFF2-40B4-BE49-F238E27FC236}">
                  <a16:creationId xmlns:a16="http://schemas.microsoft.com/office/drawing/2014/main" id="{5855A928-0A03-440F-A108-D05244BA4D79}"/>
                </a:ext>
              </a:extLst>
            </p:cNvPr>
            <p:cNvSpPr/>
            <p:nvPr/>
          </p:nvSpPr>
          <p:spPr>
            <a:xfrm>
              <a:off x="6496049" y="3319462"/>
              <a:ext cx="280987" cy="280987"/>
            </a:xfrm>
            <a:custGeom>
              <a:avLst/>
              <a:gdLst>
                <a:gd name="connsiteX0" fmla="*/ 280988 w 280987"/>
                <a:gd name="connsiteY0" fmla="*/ 140494 h 280987"/>
                <a:gd name="connsiteX1" fmla="*/ 140494 w 280987"/>
                <a:gd name="connsiteY1" fmla="*/ 280988 h 280987"/>
                <a:gd name="connsiteX2" fmla="*/ 0 w 280987"/>
                <a:gd name="connsiteY2" fmla="*/ 140494 h 280987"/>
                <a:gd name="connsiteX3" fmla="*/ 140494 w 280987"/>
                <a:gd name="connsiteY3" fmla="*/ 0 h 280987"/>
                <a:gd name="connsiteX4" fmla="*/ 280988 w 280987"/>
                <a:gd name="connsiteY4" fmla="*/ 140494 h 28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0987" h="280987">
                  <a:moveTo>
                    <a:pt x="280988" y="140494"/>
                  </a:moveTo>
                  <a:cubicBezTo>
                    <a:pt x="280988" y="218086"/>
                    <a:pt x="218086" y="280988"/>
                    <a:pt x="140494" y="280988"/>
                  </a:cubicBezTo>
                  <a:cubicBezTo>
                    <a:pt x="62901" y="280988"/>
                    <a:pt x="0" y="218086"/>
                    <a:pt x="0" y="140494"/>
                  </a:cubicBezTo>
                  <a:cubicBezTo>
                    <a:pt x="0" y="62901"/>
                    <a:pt x="62901" y="0"/>
                    <a:pt x="140494" y="0"/>
                  </a:cubicBezTo>
                  <a:cubicBezTo>
                    <a:pt x="218086" y="0"/>
                    <a:pt x="280988" y="62901"/>
                    <a:pt x="280988" y="14049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E85BE121-D768-43AA-A2FB-822DCFB6187D}"/>
              </a:ext>
            </a:extLst>
          </p:cNvPr>
          <p:cNvGrpSpPr/>
          <p:nvPr/>
        </p:nvGrpSpPr>
        <p:grpSpPr>
          <a:xfrm>
            <a:off x="4467289" y="2337510"/>
            <a:ext cx="1470944" cy="1323826"/>
            <a:chOff x="4297607" y="2044317"/>
            <a:chExt cx="1470944" cy="1323826"/>
          </a:xfrm>
        </p:grpSpPr>
        <p:sp>
          <p:nvSpPr>
            <p:cNvPr id="55" name="圖形 46">
              <a:extLst>
                <a:ext uri="{FF2B5EF4-FFF2-40B4-BE49-F238E27FC236}">
                  <a16:creationId xmlns:a16="http://schemas.microsoft.com/office/drawing/2014/main" id="{CB24FFF1-F005-4D9B-9A80-6D937CE78226}"/>
                </a:ext>
              </a:extLst>
            </p:cNvPr>
            <p:cNvSpPr/>
            <p:nvPr/>
          </p:nvSpPr>
          <p:spPr>
            <a:xfrm flipH="1">
              <a:off x="4297607" y="2044317"/>
              <a:ext cx="1470944" cy="1323826"/>
            </a:xfrm>
            <a:custGeom>
              <a:avLst/>
              <a:gdLst>
                <a:gd name="connsiteX0" fmla="*/ 1710488 w 2338959"/>
                <a:gd name="connsiteY0" fmla="*/ 1873756 h 2105026"/>
                <a:gd name="connsiteX1" fmla="*/ 1055549 w 2338959"/>
                <a:gd name="connsiteY1" fmla="*/ 2102356 h 2105026"/>
                <a:gd name="connsiteX2" fmla="*/ 3036 w 2338959"/>
                <a:gd name="connsiteY2" fmla="*/ 1049844 h 2105026"/>
                <a:gd name="connsiteX3" fmla="*/ 1055549 w 2338959"/>
                <a:gd name="connsiteY3" fmla="*/ -2669 h 2105026"/>
                <a:gd name="connsiteX4" fmla="*/ 2108061 w 2338959"/>
                <a:gd name="connsiteY4" fmla="*/ 1049844 h 2105026"/>
                <a:gd name="connsiteX5" fmla="*/ 2039577 w 2338959"/>
                <a:gd name="connsiteY5" fmla="*/ 1423986 h 2105026"/>
                <a:gd name="connsiteX6" fmla="*/ 2341996 w 2338959"/>
                <a:gd name="connsiteY6" fmla="*/ 1877947 h 2105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38959" h="2105026">
                  <a:moveTo>
                    <a:pt x="1710488" y="1873756"/>
                  </a:moveTo>
                  <a:cubicBezTo>
                    <a:pt x="1524464" y="2022156"/>
                    <a:pt x="1293483" y="2102737"/>
                    <a:pt x="1055549" y="2102356"/>
                  </a:cubicBezTo>
                  <a:cubicBezTo>
                    <a:pt x="474237" y="2102356"/>
                    <a:pt x="3036" y="1631155"/>
                    <a:pt x="3036" y="1049844"/>
                  </a:cubicBezTo>
                  <a:cubicBezTo>
                    <a:pt x="3036" y="468532"/>
                    <a:pt x="474237" y="-2669"/>
                    <a:pt x="1055549" y="-2669"/>
                  </a:cubicBezTo>
                  <a:cubicBezTo>
                    <a:pt x="1636860" y="-2669"/>
                    <a:pt x="2108061" y="468532"/>
                    <a:pt x="2108061" y="1049844"/>
                  </a:cubicBezTo>
                  <a:cubicBezTo>
                    <a:pt x="2108252" y="1177668"/>
                    <a:pt x="2085011" y="1304447"/>
                    <a:pt x="2039577" y="1423986"/>
                  </a:cubicBezTo>
                  <a:lnTo>
                    <a:pt x="2341996" y="1877947"/>
                  </a:lnTo>
                  <a:close/>
                </a:path>
              </a:pathLst>
            </a:custGeom>
            <a:solidFill>
              <a:srgbClr val="FFC000"/>
            </a:solidFill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62" name="圖形 60">
              <a:extLst>
                <a:ext uri="{FF2B5EF4-FFF2-40B4-BE49-F238E27FC236}">
                  <a16:creationId xmlns:a16="http://schemas.microsoft.com/office/drawing/2014/main" id="{136A1727-C155-41F3-BC5B-0C92BA7C2FC7}"/>
                </a:ext>
              </a:extLst>
            </p:cNvPr>
            <p:cNvSpPr/>
            <p:nvPr/>
          </p:nvSpPr>
          <p:spPr>
            <a:xfrm>
              <a:off x="4779818" y="2361549"/>
              <a:ext cx="626935" cy="670080"/>
            </a:xfrm>
            <a:custGeom>
              <a:avLst/>
              <a:gdLst>
                <a:gd name="connsiteX0" fmla="*/ 0 w 731457"/>
                <a:gd name="connsiteY0" fmla="*/ 342823 h 781795"/>
                <a:gd name="connsiteX1" fmla="*/ 253079 w 731457"/>
                <a:gd name="connsiteY1" fmla="*/ 781795 h 781795"/>
                <a:gd name="connsiteX2" fmla="*/ 731458 w 731457"/>
                <a:gd name="connsiteY2" fmla="*/ 0 h 781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1457" h="781795">
                  <a:moveTo>
                    <a:pt x="0" y="342823"/>
                  </a:moveTo>
                  <a:lnTo>
                    <a:pt x="253079" y="781795"/>
                  </a:lnTo>
                  <a:lnTo>
                    <a:pt x="731458" y="0"/>
                  </a:lnTo>
                </a:path>
              </a:pathLst>
            </a:custGeom>
            <a:noFill/>
            <a:ln w="57150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1828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QSW-M5216-1T</a:t>
            </a:r>
            <a:r>
              <a:rPr lang="zh-TW" altLang="en-US"/>
              <a:t>更貼近中小企業的需求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57649" y="2081489"/>
            <a:ext cx="7164898" cy="3448435"/>
          </a:xfrm>
          <a:prstGeom prst="rect">
            <a:avLst/>
          </a:prstGeom>
        </p:spPr>
        <p:txBody>
          <a:bodyPr lIns="91440" tIns="45720" rIns="91440" bIns="45720" anchor="t">
            <a:normAutofit fontScale="85000" lnSpcReduction="20000"/>
          </a:bodyPr>
          <a:lstStyle/>
          <a:p>
            <a:pPr>
              <a:buClrTx/>
              <a:buFont typeface="Wingdings" panose="05000000000000000000" pitchFamily="2" charset="2"/>
              <a:buChar char="n"/>
            </a:pPr>
            <a:r>
              <a:rPr lang="zh-TW" altLang="en-US">
                <a:ea typeface="+mn-lt"/>
                <a:cs typeface="+mn-lt"/>
              </a:rPr>
              <a:t>價格親民</a:t>
            </a:r>
            <a:endParaRPr lang="en-US" altLang="zh-TW">
              <a:ea typeface="+mn-lt"/>
              <a:cs typeface="+mn-lt"/>
            </a:endParaRPr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zh-TW" altLang="en-US">
                <a:ea typeface="微軟正黑體"/>
              </a:rPr>
              <a:t>用合理價格就可以購得</a:t>
            </a:r>
            <a:r>
              <a:rPr lang="en-US" altLang="zh-TW">
                <a:ea typeface="微軟正黑體"/>
              </a:rPr>
              <a:t>25GbE</a:t>
            </a:r>
            <a:r>
              <a:rPr lang="zh-TW" altLang="en-US">
                <a:ea typeface="微軟正黑體"/>
              </a:rPr>
              <a:t>交換機</a:t>
            </a:r>
            <a:endParaRPr lang="en-US" altLang="zh-TW">
              <a:ea typeface="微軟正黑體"/>
            </a:endParaRPr>
          </a:p>
          <a:p>
            <a:r>
              <a:rPr lang="zh-TW">
                <a:ea typeface="+mn-lt"/>
                <a:cs typeface="+mn-lt"/>
              </a:rPr>
              <a:t>無痛升級</a:t>
            </a:r>
            <a:endParaRPr lang="zh-TW" altLang="en-US">
              <a:ea typeface="+mn-lt"/>
              <a:cs typeface="+mn-lt"/>
            </a:endParaRPr>
          </a:p>
          <a:p>
            <a:pPr lvl="1"/>
            <a:r>
              <a:rPr lang="en-US" altLang="zh-TW">
                <a:ea typeface="微軟正黑體"/>
              </a:rPr>
              <a:t>1GbE SFP跟10GbE SFP+可升級</a:t>
            </a:r>
            <a:r>
              <a:rPr lang="zh-TW" altLang="en-US">
                <a:ea typeface="微軟正黑體"/>
              </a:rPr>
              <a:t>到</a:t>
            </a:r>
            <a:r>
              <a:rPr lang="en-US" altLang="zh-TW">
                <a:ea typeface="微軟正黑體"/>
              </a:rPr>
              <a:t>25GbE SFP28</a:t>
            </a:r>
            <a:r>
              <a:rPr lang="zh-TW" altLang="en-US">
                <a:ea typeface="+mn-lt"/>
                <a:cs typeface="+mn-lt"/>
              </a:rPr>
              <a:t>，</a:t>
            </a:r>
            <a:r>
              <a:rPr lang="zh-TW" altLang="en-US">
                <a:ea typeface="微軟正黑體"/>
              </a:rPr>
              <a:t>未來</a:t>
            </a:r>
            <a:r>
              <a:rPr lang="en-US" altLang="zh-TW">
                <a:ea typeface="微軟正黑體"/>
              </a:rPr>
              <a:t>25GbE SFP28也可</a:t>
            </a:r>
            <a:r>
              <a:rPr lang="zh-TW" altLang="en-US">
                <a:ea typeface="微軟正黑體"/>
              </a:rPr>
              <a:t>升級</a:t>
            </a:r>
            <a:r>
              <a:rPr lang="en-US" altLang="zh-TW">
                <a:ea typeface="微軟正黑體"/>
              </a:rPr>
              <a:t>100GbE QSFP28</a:t>
            </a:r>
            <a:endParaRPr lang="en-US" altLang="zh-TW">
              <a:ea typeface="微軟正黑體"/>
              <a:cs typeface="Arial"/>
            </a:endParaRPr>
          </a:p>
          <a:p>
            <a:endParaRPr lang="zh-TW">
              <a:cs typeface="Arial"/>
            </a:endParaRPr>
          </a:p>
          <a:p>
            <a:pPr>
              <a:buClrTx/>
              <a:buFont typeface="Wingdings" panose="05000000000000000000" pitchFamily="2" charset="2"/>
              <a:buChar char="n"/>
            </a:pPr>
            <a:endParaRPr lang="zh-TW" altLang="en-US">
              <a:cs typeface="Arial"/>
            </a:endParaRPr>
          </a:p>
          <a:p>
            <a:pPr lvl="1">
              <a:buClrTx/>
              <a:buFont typeface="Wingdings" panose="05000000000000000000" pitchFamily="2" charset="2"/>
              <a:buChar char="n"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0342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45A7FB-1057-49DB-B3BC-9A8A237A4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zh-TW" altLang="en-US">
                <a:cs typeface="Arial"/>
              </a:rPr>
              <a:t>10GbE不夠用怎麼辦?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1584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en-US" altLang="zh-TW"/>
              <a:t>QSW-M5216-1T硬體介紹</a:t>
            </a:r>
            <a:endParaRPr lang="zh-TW" alt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4602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7AB9BEF-62CD-4CD0-BC85-44E4E5C08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547" y="1317072"/>
            <a:ext cx="8892855" cy="5178515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QSW-M5216</a:t>
            </a:r>
            <a:r>
              <a:rPr lang="zh-TW" altLang="en-US"/>
              <a:t>硬體規格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291806"/>
              </p:ext>
            </p:extLst>
          </p:nvPr>
        </p:nvGraphicFramePr>
        <p:xfrm>
          <a:off x="4532882" y="2663760"/>
          <a:ext cx="7133034" cy="376471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427406">
                  <a:extLst>
                    <a:ext uri="{9D8B030D-6E8A-4147-A177-3AD203B41FA5}">
                      <a16:colId xmlns:a16="http://schemas.microsoft.com/office/drawing/2014/main" val="1906264704"/>
                    </a:ext>
                  </a:extLst>
                </a:gridCol>
                <a:gridCol w="1705628">
                  <a:extLst>
                    <a:ext uri="{9D8B030D-6E8A-4147-A177-3AD203B41FA5}">
                      <a16:colId xmlns:a16="http://schemas.microsoft.com/office/drawing/2014/main" val="597609855"/>
                    </a:ext>
                  </a:extLst>
                </a:gridCol>
              </a:tblGrid>
              <a:tr h="412649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noProof="0">
                          <a:latin typeface="Arial"/>
                        </a:rPr>
                        <a:t>QSW-M5216-1T</a:t>
                      </a:r>
                      <a:endParaRPr lang="zh-TW" sz="1800" b="1" i="0" u="none" strike="noStrike" noProof="0">
                        <a:latin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TW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505701"/>
                  </a:ext>
                </a:extLst>
              </a:tr>
              <a:tr h="64441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25GbE SFP28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/>
                        <a:t>(backward compatible with 10GbE SFP+/1GbE SFP)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16</a:t>
                      </a:r>
                      <a:endParaRPr lang="zh-TW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520242"/>
                  </a:ext>
                </a:extLst>
              </a:tr>
              <a:tr h="64441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10GbE</a:t>
                      </a:r>
                      <a:r>
                        <a:rPr lang="en-US" altLang="zh-TW" sz="1600" baseline="0"/>
                        <a:t> NBASE-T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 baseline="0"/>
                        <a:t>(</a:t>
                      </a:r>
                      <a:r>
                        <a:rPr lang="en-US" sz="1600" b="0" i="0" u="none" strike="noStrike" baseline="0" noProof="0">
                          <a:latin typeface="Arial"/>
                        </a:rPr>
                        <a:t>support five speeds 10GbE/5GbE/2.5GbE/1GbE/100M</a:t>
                      </a:r>
                      <a:r>
                        <a:rPr lang="en-US" altLang="zh-TW" sz="1600" baseline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1</a:t>
                      </a:r>
                      <a:endParaRPr lang="zh-TW" alt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78092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Switching Bandwidth</a:t>
                      </a:r>
                      <a:endParaRPr lang="zh-TW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820Gbps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209343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Packet buffer size​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48Mbit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58306634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Jumbo Frame​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9Kbytes ​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13683013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MAC table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32K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810705821"/>
                  </a:ext>
                </a:extLst>
              </a:tr>
              <a:tr h="41264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/>
                        <a:t>Fan</a:t>
                      </a:r>
                      <a:endParaRPr lang="zh-TW" alt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/>
                        <a:t>Yes</a:t>
                      </a:r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947267"/>
                  </a:ext>
                </a:extLst>
              </a:tr>
            </a:tbl>
          </a:graphicData>
        </a:graphic>
      </p:graphicFrame>
      <p:pic>
        <p:nvPicPr>
          <p:cNvPr id="7" name="內容版面配置區 4">
            <a:extLst>
              <a:ext uri="{FF2B5EF4-FFF2-40B4-BE49-F238E27FC236}">
                <a16:creationId xmlns:a16="http://schemas.microsoft.com/office/drawing/2014/main" id="{A67ACCB8-3E25-4D7F-BEC0-A91D7EC416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434423"/>
            <a:ext cx="4870880" cy="114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19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E184F32-A1B9-4740-9707-A0E9216DA7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54" y="1317074"/>
            <a:ext cx="11439088" cy="5181858"/>
          </a:xfrm>
          <a:prstGeom prst="rect">
            <a:avLst/>
          </a:prstGeom>
        </p:spPr>
      </p:pic>
      <p:pic>
        <p:nvPicPr>
          <p:cNvPr id="5" name="內容版面配置區 4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7128" y="2202673"/>
            <a:ext cx="8402637" cy="1967076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81083D9F-B9C9-403A-8EFF-69EAD2E84F11}"/>
              </a:ext>
            </a:extLst>
          </p:cNvPr>
          <p:cNvGrpSpPr/>
          <p:nvPr/>
        </p:nvGrpSpPr>
        <p:grpSpPr>
          <a:xfrm>
            <a:off x="3438519" y="1830438"/>
            <a:ext cx="3900535" cy="1193117"/>
            <a:chOff x="3166205" y="1902815"/>
            <a:chExt cx="4097158" cy="956855"/>
          </a:xfrm>
        </p:grpSpPr>
        <p:cxnSp>
          <p:nvCxnSpPr>
            <p:cNvPr id="14" name="接點: 肘形 12">
              <a:extLst>
                <a:ext uri="{FF2B5EF4-FFF2-40B4-BE49-F238E27FC236}">
                  <a16:creationId xmlns:a16="http://schemas.microsoft.com/office/drawing/2014/main" id="{5315EB23-3970-4BB1-B1FA-C15F5958DE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66205" y="1902815"/>
              <a:ext cx="0" cy="956855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headEnd type="none"/>
              <a:tailEnd type="oval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" name="接點: 肘形 12">
              <a:extLst>
                <a:ext uri="{FF2B5EF4-FFF2-40B4-BE49-F238E27FC236}">
                  <a16:creationId xmlns:a16="http://schemas.microsoft.com/office/drawing/2014/main" id="{D7BE3A7B-280C-4052-A8D5-8128F3E63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63363" y="1902815"/>
              <a:ext cx="0" cy="956855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headEnd type="none"/>
              <a:tailEnd type="oval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/>
              <a:t>QSW-M5216-1T 介面</a:t>
            </a:r>
            <a:r>
              <a:rPr lang="zh-TW" altLang="en-US">
                <a:ea typeface="+mj-lt"/>
                <a:cs typeface="+mj-lt"/>
              </a:rPr>
              <a:t>介紹</a:t>
            </a:r>
            <a:endParaRPr lang="en-US" altLang="zh-TW"/>
          </a:p>
        </p:txBody>
      </p:sp>
      <p:sp>
        <p:nvSpPr>
          <p:cNvPr id="7" name="文字方塊 6"/>
          <p:cNvSpPr txBox="1"/>
          <p:nvPr/>
        </p:nvSpPr>
        <p:spPr>
          <a:xfrm>
            <a:off x="3528787" y="1665463"/>
            <a:ext cx="3244799" cy="56169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2000" b="1"/>
              <a:t>25GbE SFP28</a:t>
            </a:r>
          </a:p>
          <a:p>
            <a:r>
              <a:rPr lang="en-US" sz="1050">
                <a:ea typeface="+mn-lt"/>
                <a:cs typeface="+mn-lt"/>
              </a:rPr>
              <a:t>backward compatible with 10GbE SFP+/1GbE SFP</a:t>
            </a:r>
            <a:endParaRPr lang="en-US" sz="1050">
              <a:cs typeface="Arial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460356" y="1654095"/>
            <a:ext cx="3443571" cy="56169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2000" b="1"/>
              <a:t>10GbE RJ45</a:t>
            </a:r>
          </a:p>
          <a:p>
            <a:r>
              <a:rPr lang="en-US" sz="1050">
                <a:cs typeface="Arial"/>
              </a:rPr>
              <a:t>support five speeds 10GbE/5GbE/2.5GbE/1GbE/100M</a:t>
            </a:r>
            <a:endParaRPr lang="en-US" sz="105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DFD528D-D4F6-4F72-A0C5-A52BB76864DF}"/>
              </a:ext>
            </a:extLst>
          </p:cNvPr>
          <p:cNvSpPr/>
          <p:nvPr/>
        </p:nvSpPr>
        <p:spPr>
          <a:xfrm>
            <a:off x="3424919" y="3009765"/>
            <a:ext cx="3911734" cy="90041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 kern="120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B6215DB-273E-4261-9E4A-70C6BF72EFA9}"/>
              </a:ext>
            </a:extLst>
          </p:cNvPr>
          <p:cNvSpPr/>
          <p:nvPr/>
        </p:nvSpPr>
        <p:spPr>
          <a:xfrm>
            <a:off x="7339052" y="3009765"/>
            <a:ext cx="787804" cy="89938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788E18A-9868-41E9-8418-22F01E364C0C}"/>
              </a:ext>
            </a:extLst>
          </p:cNvPr>
          <p:cNvSpPr txBox="1"/>
          <p:nvPr/>
        </p:nvSpPr>
        <p:spPr>
          <a:xfrm>
            <a:off x="1279880" y="1917845"/>
            <a:ext cx="1568982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000" b="1">
                <a:cs typeface="Arial"/>
              </a:rPr>
              <a:t>Status LED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7C0A3AA-0457-40F5-8071-0616DEF20632}"/>
              </a:ext>
            </a:extLst>
          </p:cNvPr>
          <p:cNvSpPr/>
          <p:nvPr/>
        </p:nvSpPr>
        <p:spPr>
          <a:xfrm>
            <a:off x="2863008" y="3402054"/>
            <a:ext cx="533804" cy="508124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接點: 肘形 12">
            <a:extLst>
              <a:ext uri="{FF2B5EF4-FFF2-40B4-BE49-F238E27FC236}">
                <a16:creationId xmlns:a16="http://schemas.microsoft.com/office/drawing/2014/main" id="{779ABAEC-212C-4E17-9656-1745386BD516}"/>
              </a:ext>
            </a:extLst>
          </p:cNvPr>
          <p:cNvCxnSpPr>
            <a:cxnSpLocks/>
          </p:cNvCxnSpPr>
          <p:nvPr/>
        </p:nvCxnSpPr>
        <p:spPr>
          <a:xfrm flipV="1">
            <a:off x="2863007" y="2115127"/>
            <a:ext cx="0" cy="1366399"/>
          </a:xfrm>
          <a:prstGeom prst="straightConnector1">
            <a:avLst/>
          </a:prstGeom>
          <a:noFill/>
          <a:ln w="19050">
            <a:solidFill>
              <a:schemeClr val="bg1"/>
            </a:solidFill>
            <a:headEnd type="none"/>
            <a:tailEnd type="oval" w="lg" len="lg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971159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E184F32-A1B9-4740-9707-A0E9216DA7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054" y="1317074"/>
            <a:ext cx="11439088" cy="5181858"/>
          </a:xfrm>
          <a:prstGeom prst="rect">
            <a:avLst/>
          </a:prstGeom>
        </p:spPr>
      </p:pic>
      <p:pic>
        <p:nvPicPr>
          <p:cNvPr id="3" name="圖片 3">
            <a:extLst>
              <a:ext uri="{FF2B5EF4-FFF2-40B4-BE49-F238E27FC236}">
                <a16:creationId xmlns:a16="http://schemas.microsoft.com/office/drawing/2014/main" id="{DDF4D217-44E4-4674-971C-5AE2ABF1BF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04"/>
          <a:stretch/>
        </p:blipFill>
        <p:spPr>
          <a:xfrm>
            <a:off x="1205952" y="1975874"/>
            <a:ext cx="9040984" cy="2509085"/>
          </a:xfrm>
          <a:prstGeom prst="rect">
            <a:avLst/>
          </a:prstGeom>
        </p:spPr>
      </p:pic>
      <p:cxnSp>
        <p:nvCxnSpPr>
          <p:cNvPr id="15" name="接點: 肘形 12">
            <a:extLst>
              <a:ext uri="{FF2B5EF4-FFF2-40B4-BE49-F238E27FC236}">
                <a16:creationId xmlns:a16="http://schemas.microsoft.com/office/drawing/2014/main" id="{D7BE3A7B-280C-4052-A8D5-8128F3E63070}"/>
              </a:ext>
            </a:extLst>
          </p:cNvPr>
          <p:cNvCxnSpPr>
            <a:cxnSpLocks/>
          </p:cNvCxnSpPr>
          <p:nvPr/>
        </p:nvCxnSpPr>
        <p:spPr>
          <a:xfrm flipV="1">
            <a:off x="7172797" y="1756035"/>
            <a:ext cx="0" cy="1221339"/>
          </a:xfrm>
          <a:prstGeom prst="straightConnector1">
            <a:avLst/>
          </a:prstGeom>
          <a:noFill/>
          <a:ln w="19050">
            <a:solidFill>
              <a:schemeClr val="bg1"/>
            </a:solidFill>
            <a:headEnd type="none"/>
            <a:tailEnd type="oval" w="lg" len="lg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altLang="zh-TW"/>
              <a:t>QSW-M5216-1T </a:t>
            </a:r>
            <a:r>
              <a:rPr lang="en-US" altLang="zh-TW">
                <a:ea typeface="微軟正黑體"/>
                <a:cs typeface="+mj-lt"/>
              </a:rPr>
              <a:t>介面介紹</a:t>
            </a:r>
            <a:endParaRPr lang="zh-TW" altLang="en-US">
              <a:cs typeface="Arial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712897" y="1586993"/>
            <a:ext cx="1651414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2000" b="1">
                <a:cs typeface="Arial"/>
              </a:rPr>
              <a:t>Power input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030779" y="1586993"/>
            <a:ext cx="3076483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2000" b="1"/>
              <a:t> RJ45 Management port</a:t>
            </a:r>
            <a:endParaRPr lang="zh-TW" altLang="en-US" sz="2000" b="1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B6215DB-273E-4261-9E4A-70C6BF72EFA9}"/>
              </a:ext>
            </a:extLst>
          </p:cNvPr>
          <p:cNvSpPr/>
          <p:nvPr/>
        </p:nvSpPr>
        <p:spPr>
          <a:xfrm>
            <a:off x="7172797" y="2963584"/>
            <a:ext cx="787804" cy="95685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接點: 肘形 12">
            <a:extLst>
              <a:ext uri="{FF2B5EF4-FFF2-40B4-BE49-F238E27FC236}">
                <a16:creationId xmlns:a16="http://schemas.microsoft.com/office/drawing/2014/main" id="{14B5C046-CC59-4F35-8C69-6BC32DE9F355}"/>
              </a:ext>
            </a:extLst>
          </p:cNvPr>
          <p:cNvCxnSpPr>
            <a:cxnSpLocks/>
          </p:cNvCxnSpPr>
          <p:nvPr/>
        </p:nvCxnSpPr>
        <p:spPr>
          <a:xfrm flipV="1">
            <a:off x="1654441" y="1828801"/>
            <a:ext cx="0" cy="1087122"/>
          </a:xfrm>
          <a:prstGeom prst="straightConnector1">
            <a:avLst/>
          </a:prstGeom>
          <a:noFill/>
          <a:ln w="19050">
            <a:solidFill>
              <a:schemeClr val="bg1"/>
            </a:solidFill>
            <a:headEnd type="none"/>
            <a:tailEnd type="oval" w="lg" len="lg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6253D6D7-D660-4188-ACA3-2E154FCEC14E}"/>
              </a:ext>
            </a:extLst>
          </p:cNvPr>
          <p:cNvSpPr/>
          <p:nvPr/>
        </p:nvSpPr>
        <p:spPr>
          <a:xfrm>
            <a:off x="1654441" y="2902131"/>
            <a:ext cx="1746449" cy="95685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接點: 肘形 12">
            <a:extLst>
              <a:ext uri="{FF2B5EF4-FFF2-40B4-BE49-F238E27FC236}">
                <a16:creationId xmlns:a16="http://schemas.microsoft.com/office/drawing/2014/main" id="{1A585188-17B7-40DA-A606-398DC8D8115D}"/>
              </a:ext>
            </a:extLst>
          </p:cNvPr>
          <p:cNvCxnSpPr>
            <a:cxnSpLocks/>
          </p:cNvCxnSpPr>
          <p:nvPr/>
        </p:nvCxnSpPr>
        <p:spPr>
          <a:xfrm flipV="1">
            <a:off x="8033119" y="1756034"/>
            <a:ext cx="0" cy="1221339"/>
          </a:xfrm>
          <a:prstGeom prst="straightConnector1">
            <a:avLst/>
          </a:prstGeom>
          <a:noFill/>
          <a:ln w="19050">
            <a:solidFill>
              <a:schemeClr val="bg1"/>
            </a:solidFill>
            <a:headEnd type="none"/>
            <a:tailEnd type="oval" w="lg" len="lg"/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矩形 19">
            <a:extLst>
              <a:ext uri="{FF2B5EF4-FFF2-40B4-BE49-F238E27FC236}">
                <a16:creationId xmlns:a16="http://schemas.microsoft.com/office/drawing/2014/main" id="{11B650B0-23E7-481D-8A7E-692E64B74662}"/>
              </a:ext>
            </a:extLst>
          </p:cNvPr>
          <p:cNvSpPr/>
          <p:nvPr/>
        </p:nvSpPr>
        <p:spPr>
          <a:xfrm>
            <a:off x="8033119" y="2963583"/>
            <a:ext cx="947578" cy="95685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512DDBD2-9C27-4477-9E0B-02B21CE4C6D0}"/>
              </a:ext>
            </a:extLst>
          </p:cNvPr>
          <p:cNvSpPr txBox="1"/>
          <p:nvPr/>
        </p:nvSpPr>
        <p:spPr>
          <a:xfrm>
            <a:off x="8082944" y="1586993"/>
            <a:ext cx="2579552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2000" b="1">
                <a:cs typeface="Arial"/>
              </a:rPr>
              <a:t>RS232 console port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5D7A4F8-6509-47C9-B65E-846C5DD588C6}"/>
              </a:ext>
            </a:extLst>
          </p:cNvPr>
          <p:cNvSpPr/>
          <p:nvPr/>
        </p:nvSpPr>
        <p:spPr>
          <a:xfrm>
            <a:off x="9007695" y="2961761"/>
            <a:ext cx="333062" cy="94456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0D91665-032D-482A-BB2D-34E705F16F0C}"/>
              </a:ext>
            </a:extLst>
          </p:cNvPr>
          <p:cNvSpPr/>
          <p:nvPr/>
        </p:nvSpPr>
        <p:spPr>
          <a:xfrm>
            <a:off x="9543917" y="2975872"/>
            <a:ext cx="333062" cy="944566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glow rad="38100">
              <a:srgbClr val="FF05BE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94E1C8F8-1885-448F-B05B-0A85B8429553}"/>
              </a:ext>
            </a:extLst>
          </p:cNvPr>
          <p:cNvGrpSpPr/>
          <p:nvPr/>
        </p:nvGrpSpPr>
        <p:grpSpPr>
          <a:xfrm>
            <a:off x="9002939" y="3920438"/>
            <a:ext cx="540583" cy="780872"/>
            <a:chOff x="9169194" y="3432776"/>
            <a:chExt cx="540583" cy="1643216"/>
          </a:xfrm>
        </p:grpSpPr>
        <p:cxnSp>
          <p:nvCxnSpPr>
            <p:cNvPr id="24" name="接點: 肘形 12">
              <a:extLst>
                <a:ext uri="{FF2B5EF4-FFF2-40B4-BE49-F238E27FC236}">
                  <a16:creationId xmlns:a16="http://schemas.microsoft.com/office/drawing/2014/main" id="{4A58BA88-B84F-4ABF-A794-27CEC342D3A7}"/>
                </a:ext>
              </a:extLst>
            </p:cNvPr>
            <p:cNvCxnSpPr>
              <a:cxnSpLocks/>
            </p:cNvCxnSpPr>
            <p:nvPr/>
          </p:nvCxnSpPr>
          <p:spPr>
            <a:xfrm>
              <a:off x="9169194" y="3432776"/>
              <a:ext cx="0" cy="1643216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headEnd type="none"/>
              <a:tailEnd type="oval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接點: 肘形 12">
              <a:extLst>
                <a:ext uri="{FF2B5EF4-FFF2-40B4-BE49-F238E27FC236}">
                  <a16:creationId xmlns:a16="http://schemas.microsoft.com/office/drawing/2014/main" id="{A4F88CC0-3FFD-417E-A3DA-449BCC4B60CC}"/>
                </a:ext>
              </a:extLst>
            </p:cNvPr>
            <p:cNvCxnSpPr>
              <a:cxnSpLocks/>
            </p:cNvCxnSpPr>
            <p:nvPr/>
          </p:nvCxnSpPr>
          <p:spPr>
            <a:xfrm>
              <a:off x="9709777" y="3432776"/>
              <a:ext cx="0" cy="1643216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headEnd type="none"/>
              <a:tailEnd type="oval" w="lg" len="lg"/>
            </a:ln>
            <a:effectLst>
              <a:glow rad="38100">
                <a:srgbClr val="FF05BE">
                  <a:alpha val="8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F837E0A-407D-434D-9D96-9030C6D34D95}"/>
              </a:ext>
            </a:extLst>
          </p:cNvPr>
          <p:cNvSpPr txBox="1"/>
          <p:nvPr/>
        </p:nvSpPr>
        <p:spPr>
          <a:xfrm>
            <a:off x="7181005" y="4469255"/>
            <a:ext cx="1752403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2000" b="1">
                <a:cs typeface="Arial"/>
              </a:rPr>
              <a:t>Reset button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778D1B1C-4A5A-4E99-8A20-FA600E9818B3}"/>
              </a:ext>
            </a:extLst>
          </p:cNvPr>
          <p:cNvSpPr txBox="1"/>
          <p:nvPr/>
        </p:nvSpPr>
        <p:spPr>
          <a:xfrm>
            <a:off x="9614264" y="4469255"/>
            <a:ext cx="939681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2000" b="1">
                <a:cs typeface="Arial"/>
              </a:rPr>
              <a:t>K-Slot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397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Autofit/>
          </a:bodyPr>
          <a:lstStyle/>
          <a:p>
            <a:r>
              <a:rPr lang="zh-TW" altLang="en-US"/>
              <a:t>除了外在, 也重視內在</a:t>
            </a:r>
            <a:endParaRPr lang="en-US" altLang="zh-TW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A0CD8C6-6AF2-46E2-9269-2EEDDE1FF192}"/>
              </a:ext>
            </a:extLst>
          </p:cNvPr>
          <p:cNvGrpSpPr/>
          <p:nvPr/>
        </p:nvGrpSpPr>
        <p:grpSpPr>
          <a:xfrm>
            <a:off x="1066178" y="2133898"/>
            <a:ext cx="3081867" cy="902580"/>
            <a:chOff x="4452615" y="1268213"/>
            <a:chExt cx="3081867" cy="902580"/>
          </a:xfrm>
          <a:solidFill>
            <a:schemeClr val="accent2"/>
          </a:solidFill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187E6999-DEE1-4403-BFA9-DC58970D719F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E1F569F4-BB0A-4DF7-8B44-531866A62FF6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5F5E112-E4B8-4BC9-BCF2-3FEEBB745091}"/>
              </a:ext>
            </a:extLst>
          </p:cNvPr>
          <p:cNvSpPr txBox="1"/>
          <p:nvPr/>
        </p:nvSpPr>
        <p:spPr>
          <a:xfrm>
            <a:off x="1089349" y="2264351"/>
            <a:ext cx="3081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PWM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雙滾珠軸承風扇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BE55798F-3CB9-466A-B8B8-805E520DC7A3}"/>
              </a:ext>
            </a:extLst>
          </p:cNvPr>
          <p:cNvGrpSpPr/>
          <p:nvPr/>
        </p:nvGrpSpPr>
        <p:grpSpPr>
          <a:xfrm>
            <a:off x="4497403" y="2133898"/>
            <a:ext cx="3081867" cy="902580"/>
            <a:chOff x="4452615" y="1268213"/>
            <a:chExt cx="3081867" cy="902580"/>
          </a:xfrm>
          <a:solidFill>
            <a:schemeClr val="accent2"/>
          </a:solidFill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381542E9-A237-459B-9FE6-DE1A8BBEDEE1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8973E665-8829-41FF-A3FE-95741F86687A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A1859BD-17DA-4D69-950D-4F8888A06A42}"/>
              </a:ext>
            </a:extLst>
          </p:cNvPr>
          <p:cNvSpPr txBox="1"/>
          <p:nvPr/>
        </p:nvSpPr>
        <p:spPr>
          <a:xfrm>
            <a:off x="4520574" y="2264351"/>
            <a:ext cx="3081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大面積、全覆蓋散熱片</a:t>
            </a: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53ABAAED-635F-451D-8AF4-08250417612D}"/>
              </a:ext>
            </a:extLst>
          </p:cNvPr>
          <p:cNvGrpSpPr/>
          <p:nvPr/>
        </p:nvGrpSpPr>
        <p:grpSpPr>
          <a:xfrm>
            <a:off x="7959502" y="2133898"/>
            <a:ext cx="3081867" cy="902580"/>
            <a:chOff x="4452615" y="1268213"/>
            <a:chExt cx="3081867" cy="902580"/>
          </a:xfrm>
          <a:solidFill>
            <a:schemeClr val="accent2"/>
          </a:solidFill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5F60F7E2-DAD6-44A6-AD01-F388B068A34D}"/>
                </a:ext>
              </a:extLst>
            </p:cNvPr>
            <p:cNvSpPr/>
            <p:nvPr/>
          </p:nvSpPr>
          <p:spPr>
            <a:xfrm>
              <a:off x="4452615" y="1268213"/>
              <a:ext cx="3081867" cy="6667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等腰三角形 27">
              <a:extLst>
                <a:ext uri="{FF2B5EF4-FFF2-40B4-BE49-F238E27FC236}">
                  <a16:creationId xmlns:a16="http://schemas.microsoft.com/office/drawing/2014/main" id="{523F03F2-A458-4143-8A6A-4A3178BEDCEF}"/>
                </a:ext>
              </a:extLst>
            </p:cNvPr>
            <p:cNvSpPr/>
            <p:nvPr/>
          </p:nvSpPr>
          <p:spPr>
            <a:xfrm rot="10800000">
              <a:off x="5689489" y="1426759"/>
              <a:ext cx="615727" cy="74403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296BDA8-5646-416F-B3AF-F1C1B725C0EB}"/>
              </a:ext>
            </a:extLst>
          </p:cNvPr>
          <p:cNvSpPr txBox="1"/>
          <p:nvPr/>
        </p:nvSpPr>
        <p:spPr>
          <a:xfrm>
            <a:off x="7982673" y="2264351"/>
            <a:ext cx="30818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固態電容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7647" y="3135549"/>
            <a:ext cx="3202208" cy="24012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798" y="3036478"/>
            <a:ext cx="2653626" cy="262128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349" y="3064572"/>
            <a:ext cx="318385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92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QSW-M5216-1T</a:t>
            </a:r>
            <a:r>
              <a:rPr lang="zh-TW" altLang="en-US"/>
              <a:t>軟體介紹</a:t>
            </a:r>
          </a:p>
        </p:txBody>
      </p:sp>
    </p:spTree>
    <p:extLst>
      <p:ext uri="{BB962C8B-B14F-4D97-AF65-F5344CB8AC3E}">
        <p14:creationId xmlns:p14="http://schemas.microsoft.com/office/powerpoint/2010/main" val="1161654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簡單明瞭的介面設計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4294967295"/>
          </p:nvPr>
        </p:nvSpPr>
        <p:spPr>
          <a:xfrm>
            <a:off x="515529" y="1442730"/>
            <a:ext cx="10515600" cy="1494436"/>
          </a:xfrm>
          <a:prstGeom prst="rect">
            <a:avLst/>
          </a:prstGeom>
        </p:spPr>
        <p:txBody>
          <a:bodyPr/>
          <a:lstStyle/>
          <a:p>
            <a:pPr lvl="0"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簡潔、圖像化</a:t>
            </a:r>
            <a:endParaRPr lang="en-US" altLang="zh-TW" sz="2400" b="1"/>
          </a:p>
          <a:p>
            <a:pPr lvl="0"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設定引導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470E2A98-AD10-4828-9779-B22FE5A34BAB}"/>
              </a:ext>
            </a:extLst>
          </p:cNvPr>
          <p:cNvGrpSpPr/>
          <p:nvPr/>
        </p:nvGrpSpPr>
        <p:grpSpPr>
          <a:xfrm>
            <a:off x="542293" y="2413984"/>
            <a:ext cx="11211977" cy="4001406"/>
            <a:chOff x="807948" y="2807487"/>
            <a:chExt cx="10357628" cy="3696501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7948" y="2807487"/>
              <a:ext cx="4714819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32444" y="3479047"/>
              <a:ext cx="4743831" cy="2141313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0761" y="4362676"/>
              <a:ext cx="4714815" cy="2141312"/>
            </a:xfrm>
            <a:prstGeom prst="roundRect">
              <a:avLst>
                <a:gd name="adj" fmla="val 4857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23557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明確分割工作室內各別網路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01544" y="1540177"/>
            <a:ext cx="8213725" cy="14112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虛擬區域網路 </a:t>
            </a:r>
            <a:r>
              <a:rPr lang="en-US" altLang="zh-TW" sz="2400" b="1"/>
              <a:t>(VLAN) </a:t>
            </a:r>
            <a:r>
              <a:rPr lang="zh-TW" altLang="en-US" sz="2400" b="1"/>
              <a:t>可以明確獨立出不同的部門網路</a:t>
            </a:r>
            <a:r>
              <a:rPr lang="en-US" altLang="zh-TW" sz="2400" b="1"/>
              <a:t> </a:t>
            </a: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方便管理</a:t>
            </a:r>
            <a:r>
              <a:rPr lang="en-US" altLang="zh-TW" sz="2400" b="1"/>
              <a:t>,</a:t>
            </a:r>
            <a:r>
              <a:rPr lang="zh-TW" altLang="en-US" sz="2400" b="1"/>
              <a:t> 不同網路間可有條件相連</a:t>
            </a:r>
            <a:endParaRPr lang="en-US" altLang="zh-TW" sz="2400" b="1"/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也可分隔員工及來賓網路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1D524011-E4E4-4214-9FC1-8B48548D185B}"/>
              </a:ext>
            </a:extLst>
          </p:cNvPr>
          <p:cNvGrpSpPr/>
          <p:nvPr/>
        </p:nvGrpSpPr>
        <p:grpSpPr>
          <a:xfrm>
            <a:off x="1618270" y="1770326"/>
            <a:ext cx="9149347" cy="4403748"/>
            <a:chOff x="888588" y="1388067"/>
            <a:chExt cx="10471074" cy="5039920"/>
          </a:xfrm>
        </p:grpSpPr>
        <p:sp>
          <p:nvSpPr>
            <p:cNvPr id="129" name="流程圖: 接點 128">
              <a:extLst>
                <a:ext uri="{FF2B5EF4-FFF2-40B4-BE49-F238E27FC236}">
                  <a16:creationId xmlns:a16="http://schemas.microsoft.com/office/drawing/2014/main" id="{38147941-D0A1-4F6E-B241-4A7BE6918161}"/>
                </a:ext>
              </a:extLst>
            </p:cNvPr>
            <p:cNvSpPr/>
            <p:nvPr/>
          </p:nvSpPr>
          <p:spPr>
            <a:xfrm>
              <a:off x="888588" y="4333178"/>
              <a:ext cx="3068293" cy="1802922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7" name="圖片 26" descr="一張含有 玩具 的圖片&#10;&#10;自動產生的描述">
              <a:extLst>
                <a:ext uri="{FF2B5EF4-FFF2-40B4-BE49-F238E27FC236}">
                  <a16:creationId xmlns:a16="http://schemas.microsoft.com/office/drawing/2014/main" id="{3049FA66-BC23-4EDE-AA7D-D65D5A2F2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3954" y="4218516"/>
              <a:ext cx="1945708" cy="2209471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78FBB188-2253-4B02-87D8-57434F1B2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8672" y="4215842"/>
              <a:ext cx="2277489" cy="2211248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2BFA8D2D-FDC4-426F-9FD6-FB7BFC031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3459" y="1388067"/>
              <a:ext cx="2029249" cy="2211268"/>
            </a:xfrm>
            <a:prstGeom prst="rect">
              <a:avLst/>
            </a:prstGeom>
          </p:spPr>
        </p:pic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DB31945D-5F03-4474-A7D5-4759513546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91517" y="3402279"/>
              <a:ext cx="4931733" cy="713534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單箭頭接點 41">
              <a:extLst>
                <a:ext uri="{FF2B5EF4-FFF2-40B4-BE49-F238E27FC236}">
                  <a16:creationId xmlns:a16="http://schemas.microsoft.com/office/drawing/2014/main" id="{6BAAA19E-B728-4AE3-96D0-93ECA772C9D6}"/>
                </a:ext>
              </a:extLst>
            </p:cNvPr>
            <p:cNvCxnSpPr>
              <a:cxnSpLocks/>
            </p:cNvCxnSpPr>
            <p:nvPr/>
          </p:nvCxnSpPr>
          <p:spPr>
            <a:xfrm>
              <a:off x="8218697" y="5234639"/>
              <a:ext cx="1330883" cy="0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單箭頭接點 51">
              <a:extLst>
                <a:ext uri="{FF2B5EF4-FFF2-40B4-BE49-F238E27FC236}">
                  <a16:creationId xmlns:a16="http://schemas.microsoft.com/office/drawing/2014/main" id="{DD3DC10A-6B4E-42FC-96ED-774651DF7496}"/>
                </a:ext>
              </a:extLst>
            </p:cNvPr>
            <p:cNvCxnSpPr>
              <a:cxnSpLocks/>
            </p:cNvCxnSpPr>
            <p:nvPr/>
          </p:nvCxnSpPr>
          <p:spPr>
            <a:xfrm>
              <a:off x="9910875" y="3703147"/>
              <a:ext cx="6530" cy="1113216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8" name="圖片 77">
              <a:extLst>
                <a:ext uri="{FF2B5EF4-FFF2-40B4-BE49-F238E27FC236}">
                  <a16:creationId xmlns:a16="http://schemas.microsoft.com/office/drawing/2014/main" id="{1E0700A0-2D5F-4997-8BE1-18C79FF7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0839" y="3023227"/>
              <a:ext cx="3130678" cy="2776804"/>
            </a:xfrm>
            <a:prstGeom prst="rect">
              <a:avLst/>
            </a:prstGeom>
          </p:spPr>
        </p:pic>
        <p:sp>
          <p:nvSpPr>
            <p:cNvPr id="82" name="乘號 81">
              <a:extLst>
                <a:ext uri="{FF2B5EF4-FFF2-40B4-BE49-F238E27FC236}">
                  <a16:creationId xmlns:a16="http://schemas.microsoft.com/office/drawing/2014/main" id="{287E33E0-E5F6-4382-B6CD-947F80017F22}"/>
                </a:ext>
              </a:extLst>
            </p:cNvPr>
            <p:cNvSpPr/>
            <p:nvPr/>
          </p:nvSpPr>
          <p:spPr>
            <a:xfrm>
              <a:off x="9584205" y="3929208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sp>
          <p:nvSpPr>
            <p:cNvPr id="83" name="乘號 82">
              <a:extLst>
                <a:ext uri="{FF2B5EF4-FFF2-40B4-BE49-F238E27FC236}">
                  <a16:creationId xmlns:a16="http://schemas.microsoft.com/office/drawing/2014/main" id="{401791EE-6354-42FD-AFE7-E31C4256166B}"/>
                </a:ext>
              </a:extLst>
            </p:cNvPr>
            <p:cNvSpPr/>
            <p:nvPr/>
          </p:nvSpPr>
          <p:spPr>
            <a:xfrm>
              <a:off x="6152361" y="3436624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120" name="直線單箭頭接點 119">
              <a:extLst>
                <a:ext uri="{FF2B5EF4-FFF2-40B4-BE49-F238E27FC236}">
                  <a16:creationId xmlns:a16="http://schemas.microsoft.com/office/drawing/2014/main" id="{4D140CAE-6C8A-401B-8F70-EBE86B4C97A1}"/>
                </a:ext>
              </a:extLst>
            </p:cNvPr>
            <p:cNvCxnSpPr>
              <a:cxnSpLocks/>
              <a:stCxn id="78" idx="3"/>
            </p:cNvCxnSpPr>
            <p:nvPr/>
          </p:nvCxnSpPr>
          <p:spPr>
            <a:xfrm>
              <a:off x="4091517" y="4411629"/>
              <a:ext cx="2281715" cy="673652"/>
            </a:xfrm>
            <a:prstGeom prst="straightConnector1">
              <a:avLst/>
            </a:prstGeom>
            <a:ln w="6350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乘號 124">
              <a:extLst>
                <a:ext uri="{FF2B5EF4-FFF2-40B4-BE49-F238E27FC236}">
                  <a16:creationId xmlns:a16="http://schemas.microsoft.com/office/drawing/2014/main" id="{3450B1C6-7A29-4F8B-A547-47850ADC9D55}"/>
                </a:ext>
              </a:extLst>
            </p:cNvPr>
            <p:cNvSpPr/>
            <p:nvPr/>
          </p:nvSpPr>
          <p:spPr>
            <a:xfrm>
              <a:off x="4882620" y="4393661"/>
              <a:ext cx="653339" cy="653339"/>
            </a:xfrm>
            <a:prstGeom prst="mathMultiply">
              <a:avLst/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  <p:cxnSp>
          <p:nvCxnSpPr>
            <p:cNvPr id="132" name="直線單箭頭接點 131">
              <a:extLst>
                <a:ext uri="{FF2B5EF4-FFF2-40B4-BE49-F238E27FC236}">
                  <a16:creationId xmlns:a16="http://schemas.microsoft.com/office/drawing/2014/main" id="{C9FE2732-2406-4600-BB2B-B63F6C5CCB6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4711" y="3695325"/>
              <a:ext cx="1181116" cy="1022836"/>
            </a:xfrm>
            <a:prstGeom prst="straightConnector1">
              <a:avLst/>
            </a:prstGeom>
            <a:ln w="63500">
              <a:solidFill>
                <a:srgbClr val="00206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0049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80622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多接條網路線也可以提高網速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1596334" y="1518735"/>
            <a:ext cx="9521708" cy="2647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鏈路聚合 </a:t>
            </a:r>
            <a:r>
              <a:rPr lang="en-US" altLang="zh-TW" sz="2400" b="1"/>
              <a:t>(LAG, Link Aggregation) </a:t>
            </a:r>
            <a:r>
              <a:rPr lang="zh-TW" altLang="en-US" sz="2400" b="1"/>
              <a:t>可以讓多條網路線的網速相加， 變成更大的網路頻寬</a:t>
            </a:r>
            <a:endParaRPr lang="en-US" altLang="zh-TW" sz="2400" b="1"/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快速又直接的讓網速更上一層樓</a:t>
            </a: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sz="2400" b="1">
                <a:ea typeface="+mn-lt"/>
                <a:cs typeface="+mn-lt"/>
              </a:rPr>
              <a:t>搭配</a:t>
            </a:r>
            <a:r>
              <a:rPr lang="en-US" altLang="zh-TW" sz="2400" b="1">
                <a:ea typeface="+mn-lt"/>
                <a:cs typeface="+mn-lt"/>
              </a:rPr>
              <a:t>100G分接4 25GbE接口線</a:t>
            </a:r>
            <a:r>
              <a:rPr lang="zh-TW" altLang="en-US" sz="2400" b="1">
                <a:ea typeface="+mn-lt"/>
                <a:cs typeface="+mn-lt"/>
              </a:rPr>
              <a:t>，</a:t>
            </a:r>
            <a:r>
              <a:rPr lang="zh-TW" sz="2400" b="1">
                <a:ea typeface="+mn-lt"/>
                <a:cs typeface="+mn-lt"/>
              </a:rPr>
              <a:t>接4 port 25G</a:t>
            </a:r>
            <a:r>
              <a:rPr lang="en-US" altLang="zh-TW" sz="2400" b="1" err="1">
                <a:ea typeface="+mn-lt"/>
                <a:cs typeface="+mn-lt"/>
              </a:rPr>
              <a:t>bE</a:t>
            </a:r>
            <a:r>
              <a:rPr lang="zh-TW" sz="2400" b="1">
                <a:ea typeface="+mn-lt"/>
                <a:cs typeface="+mn-lt"/>
              </a:rPr>
              <a:t>並設定鍊路聚合 ，另一端可接100G</a:t>
            </a:r>
            <a:r>
              <a:rPr lang="en-US" altLang="zh-TW" sz="2400" b="1" err="1">
                <a:ea typeface="+mn-lt"/>
                <a:cs typeface="+mn-lt"/>
              </a:rPr>
              <a:t>bE</a:t>
            </a:r>
            <a:r>
              <a:rPr lang="zh-TW" sz="2400" b="1">
                <a:ea typeface="+mn-lt"/>
                <a:cs typeface="+mn-lt"/>
              </a:rPr>
              <a:t> 接</a:t>
            </a:r>
            <a:r>
              <a:rPr lang="zh-TW" altLang="en-US" sz="2400" b="1">
                <a:ea typeface="+mn-lt"/>
                <a:cs typeface="+mn-lt"/>
              </a:rPr>
              <a:t>口</a:t>
            </a:r>
            <a:endParaRPr lang="zh-TW" altLang="en-US" sz="2400" b="1">
              <a:cs typeface="Arial"/>
            </a:endParaRP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endParaRPr lang="zh-TW" altLang="en-US" sz="2400" b="1">
              <a:cs typeface="Arial"/>
            </a:endParaRPr>
          </a:p>
        </p:txBody>
      </p:sp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1D232131-2403-4097-8996-ACE1A5B776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498" y="4454973"/>
            <a:ext cx="6860231" cy="160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EF433C95-137E-4971-86A4-C17F2958A8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048" y="1899946"/>
            <a:ext cx="7166769" cy="411096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準確記錄及配發影音串流給設備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42310" y="1576240"/>
            <a:ext cx="3995738" cy="20796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群組監聽協定 </a:t>
            </a:r>
            <a:r>
              <a:rPr lang="en-US" altLang="zh-TW" sz="2400" b="1"/>
              <a:t>(IGMP snooping) </a:t>
            </a:r>
            <a:r>
              <a:rPr lang="zh-TW" altLang="en-US" sz="2400" b="1"/>
              <a:t>可以準確記錄所有影音串流分配方式</a:t>
            </a:r>
            <a:endParaRPr lang="en-US" altLang="zh-TW" sz="2400" b="1"/>
          </a:p>
          <a:p>
            <a:pPr>
              <a:lnSpc>
                <a:spcPct val="100000"/>
              </a:lnSpc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不會因為誤傳或少傳封包導致影音中斷或品質不佳</a:t>
            </a:r>
          </a:p>
        </p:txBody>
      </p:sp>
    </p:spTree>
    <p:extLst>
      <p:ext uri="{BB962C8B-B14F-4D97-AF65-F5344CB8AC3E}">
        <p14:creationId xmlns:p14="http://schemas.microsoft.com/office/powerpoint/2010/main" val="2096660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7A960353-24A3-403F-89B3-3A59FB76C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14736" y="5511745"/>
            <a:ext cx="7104024" cy="98113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330F7853-9913-4F02-A2D1-E53E44D911F6}"/>
              </a:ext>
            </a:extLst>
          </p:cNvPr>
          <p:cNvSpPr txBox="1"/>
          <p:nvPr/>
        </p:nvSpPr>
        <p:spPr>
          <a:xfrm>
            <a:off x="4799903" y="5669167"/>
            <a:ext cx="5357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10GbE</a:t>
            </a: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已經不夠用了</a:t>
            </a:r>
            <a:r>
              <a:rPr kumimoji="0" lang="en-US" altLang="zh-TW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!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9772735-FDFB-4D74-BC78-FD83C4C9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已經是</a:t>
            </a:r>
            <a:r>
              <a:rPr lang="en-US" altLang="zh-TW"/>
              <a:t>10GbE</a:t>
            </a:r>
            <a:r>
              <a:rPr lang="zh-TW" altLang="en-US"/>
              <a:t>網路</a:t>
            </a:r>
            <a:r>
              <a:rPr lang="en-US" altLang="zh-TW"/>
              <a:t>, </a:t>
            </a:r>
            <a:r>
              <a:rPr lang="zh-TW" altLang="en-US"/>
              <a:t>但是</a:t>
            </a:r>
            <a:r>
              <a:rPr lang="en-US" altLang="zh-TW"/>
              <a:t>…..</a:t>
            </a:r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16E82AA-B7F6-4DE4-8EB4-C0D600D9C4BA}"/>
              </a:ext>
            </a:extLst>
          </p:cNvPr>
          <p:cNvSpPr txBox="1"/>
          <p:nvPr/>
        </p:nvSpPr>
        <p:spPr>
          <a:xfrm>
            <a:off x="4610901" y="4774366"/>
            <a:ext cx="3081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檔案傳輸很不穩定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708BF932-2C11-4976-95A5-855FC609B533}"/>
              </a:ext>
            </a:extLst>
          </p:cNvPr>
          <p:cNvSpPr txBox="1"/>
          <p:nvPr/>
        </p:nvSpPr>
        <p:spPr>
          <a:xfrm>
            <a:off x="749338" y="4774366"/>
            <a:ext cx="31422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每次點擊，都要等待一些時間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C640E749-F28C-4920-8B30-2B54DB37463A}"/>
              </a:ext>
            </a:extLst>
          </p:cNvPr>
          <p:cNvSpPr txBox="1"/>
          <p:nvPr/>
        </p:nvSpPr>
        <p:spPr>
          <a:xfrm>
            <a:off x="8411318" y="4774366"/>
            <a:ext cx="30811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600" b="1">
                <a:solidFill>
                  <a:prstClr val="black"/>
                </a:solidFill>
                <a:latin typeface="+mj-ea"/>
                <a:ea typeface="+mj-ea"/>
              </a:rPr>
              <a:t>備份到一半連線中斷，</a:t>
            </a:r>
            <a:r>
              <a:rPr lang="en-US" altLang="zh-TW" sz="1600" b="1">
                <a:solidFill>
                  <a:prstClr val="black"/>
                </a:solidFill>
                <a:latin typeface="+mj-ea"/>
                <a:ea typeface="+mj-ea"/>
              </a:rPr>
              <a:t> </a:t>
            </a:r>
            <a:r>
              <a:rPr lang="zh-TW" altLang="en-US" sz="1600" b="1">
                <a:solidFill>
                  <a:prstClr val="black"/>
                </a:solidFill>
                <a:latin typeface="+mj-ea"/>
                <a:ea typeface="+mj-ea"/>
              </a:rPr>
              <a:t>檔案不見</a:t>
            </a:r>
            <a:endParaRPr kumimoji="0" lang="zh-TW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BC88702-0EFB-46BA-A52F-B5D37F909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14" y="1474495"/>
            <a:ext cx="3753128" cy="342900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2325B6C9-4C70-4638-922A-F69D29121C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3442" y="1474495"/>
            <a:ext cx="3753128" cy="34290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E935067-DAA7-43E9-A11E-5F173ABB0C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9374" y="1474495"/>
            <a:ext cx="375312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819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隨時優化網路傳輸路徑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785840" y="2652868"/>
            <a:ext cx="4376738" cy="2441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透過生成樹協定 </a:t>
            </a:r>
            <a:r>
              <a:rPr lang="en-US" altLang="zh-TW" sz="2400" b="1"/>
              <a:t>(RSTP, Rapid Spanning Tree Protocol) </a:t>
            </a:r>
            <a:r>
              <a:rPr lang="zh-TW" altLang="en-US" sz="2400" b="1"/>
              <a:t>隨時監控及優化網路傳輸路徑</a:t>
            </a:r>
            <a:endParaRPr lang="en-US" altLang="zh-TW" sz="2400" b="1"/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網路架構再複雜</a:t>
            </a:r>
            <a:r>
              <a:rPr lang="en-US" altLang="zh-TW" sz="2400" b="1"/>
              <a:t>,</a:t>
            </a:r>
            <a:r>
              <a:rPr lang="zh-TW" altLang="en-US" sz="2400" b="1"/>
              <a:t> 檔案永遠用最快的路徑來傳輸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ECAF2FA-B1A2-4ABD-B601-26EE81650E3E}"/>
              </a:ext>
            </a:extLst>
          </p:cNvPr>
          <p:cNvGrpSpPr/>
          <p:nvPr/>
        </p:nvGrpSpPr>
        <p:grpSpPr>
          <a:xfrm>
            <a:off x="5638664" y="1648356"/>
            <a:ext cx="5655291" cy="4551383"/>
            <a:chOff x="5519624" y="1655603"/>
            <a:chExt cx="6085453" cy="4897577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C174E693-6832-4721-9FD7-3888EF26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624" y="1655603"/>
              <a:ext cx="6085453" cy="4897577"/>
            </a:xfrm>
            <a:prstGeom prst="rect">
              <a:avLst/>
            </a:prstGeom>
          </p:spPr>
        </p:pic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EF9A541C-66CB-4FCC-BBAA-5679D49A3790}"/>
                </a:ext>
              </a:extLst>
            </p:cNvPr>
            <p:cNvGrpSpPr/>
            <p:nvPr/>
          </p:nvGrpSpPr>
          <p:grpSpPr>
            <a:xfrm>
              <a:off x="6076950" y="1877277"/>
              <a:ext cx="722189" cy="722189"/>
              <a:chOff x="6095999" y="1813681"/>
              <a:chExt cx="722189" cy="722189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B25DCB80-E15D-4374-93DD-A834B3BF5A5B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0" name="乘號 19">
                <a:extLst>
                  <a:ext uri="{FF2B5EF4-FFF2-40B4-BE49-F238E27FC236}">
                    <a16:creationId xmlns:a16="http://schemas.microsoft.com/office/drawing/2014/main" id="{F92BF57E-5CFF-4E8F-8267-4FED2965590C}"/>
                  </a:ext>
                </a:extLst>
              </p:cNvPr>
              <p:cNvSpPr/>
              <p:nvPr/>
            </p:nvSpPr>
            <p:spPr>
              <a:xfrm>
                <a:off x="6095999" y="1813681"/>
                <a:ext cx="722189" cy="722189"/>
              </a:xfrm>
              <a:prstGeom prst="mathMultiply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332B74E0-6D8F-4A0C-9C39-46127DEDBB0B}"/>
                </a:ext>
              </a:extLst>
            </p:cNvPr>
            <p:cNvGrpSpPr/>
            <p:nvPr/>
          </p:nvGrpSpPr>
          <p:grpSpPr>
            <a:xfrm>
              <a:off x="10299632" y="5247976"/>
              <a:ext cx="722189" cy="722189"/>
              <a:chOff x="10318682" y="5252206"/>
              <a:chExt cx="722189" cy="722189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978A3C9E-A27F-4610-9AE2-2C2DD3DC5D65}"/>
                  </a:ext>
                </a:extLst>
              </p:cNvPr>
              <p:cNvSpPr/>
              <p:nvPr/>
            </p:nvSpPr>
            <p:spPr>
              <a:xfrm>
                <a:off x="10318682" y="5252206"/>
                <a:ext cx="722189" cy="72218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" name="橢圓 3">
                <a:extLst>
                  <a:ext uri="{FF2B5EF4-FFF2-40B4-BE49-F238E27FC236}">
                    <a16:creationId xmlns:a16="http://schemas.microsoft.com/office/drawing/2014/main" id="{24C8E2E1-4270-40E4-AF82-1222044D0AF9}"/>
                  </a:ext>
                </a:extLst>
              </p:cNvPr>
              <p:cNvSpPr/>
              <p:nvPr/>
            </p:nvSpPr>
            <p:spPr>
              <a:xfrm>
                <a:off x="10434117" y="5367641"/>
                <a:ext cx="491319" cy="491319"/>
              </a:xfrm>
              <a:prstGeom prst="ellipse">
                <a:avLst/>
              </a:prstGeom>
              <a:noFill/>
              <a:ln w="825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0035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軔體版本檢查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944082" y="3137054"/>
            <a:ext cx="4599800" cy="1725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一鍵自動更新</a:t>
            </a:r>
            <a:endParaRPr lang="en-US" altLang="zh-TW" sz="2400" b="1"/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交換機自動偵測有無新軔體</a:t>
            </a:r>
          </a:p>
          <a:p>
            <a:pPr>
              <a:buClrTx/>
              <a:buSzPct val="70000"/>
              <a:buFont typeface="Wingdings" panose="05000000000000000000" pitchFamily="2" charset="2"/>
              <a:buChar char="n"/>
            </a:pPr>
            <a:r>
              <a:rPr lang="zh-TW" altLang="en-US" sz="2400" b="1"/>
              <a:t>手動更新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FD9CD9D4-78F5-4985-80D1-969307CFE120}"/>
              </a:ext>
            </a:extLst>
          </p:cNvPr>
          <p:cNvGrpSpPr/>
          <p:nvPr/>
        </p:nvGrpSpPr>
        <p:grpSpPr>
          <a:xfrm>
            <a:off x="973734" y="1592394"/>
            <a:ext cx="5217423" cy="4891573"/>
            <a:chOff x="306213" y="1754188"/>
            <a:chExt cx="5845298" cy="5520070"/>
          </a:xfrm>
        </p:grpSpPr>
        <p:pic>
          <p:nvPicPr>
            <p:cNvPr id="9" name="圖片 8" descr="一張含有 畫畫, 標誌 的圖片&#10;&#10;自動產生的描述">
              <a:extLst>
                <a:ext uri="{FF2B5EF4-FFF2-40B4-BE49-F238E27FC236}">
                  <a16:creationId xmlns:a16="http://schemas.microsoft.com/office/drawing/2014/main" id="{E3D513E4-18D6-4B37-87B1-A4B38A479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213" y="1754188"/>
              <a:ext cx="5845298" cy="5520070"/>
            </a:xfrm>
            <a:prstGeom prst="rect">
              <a:avLst/>
            </a:prstGeom>
          </p:spPr>
        </p:pic>
        <p:pic>
          <p:nvPicPr>
            <p:cNvPr id="4" name="圖片 4">
              <a:extLst>
                <a:ext uri="{FF2B5EF4-FFF2-40B4-BE49-F238E27FC236}">
                  <a16:creationId xmlns:a16="http://schemas.microsoft.com/office/drawing/2014/main" id="{65DDF9C7-ABF1-445C-9305-8DE1EF079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72888" y="1915262"/>
              <a:ext cx="2918005" cy="1837336"/>
            </a:xfrm>
            <a:prstGeom prst="rect">
              <a:avLst/>
            </a:prstGeom>
            <a:effectLst>
              <a:outerShdw blurRad="114300" dist="38100" dir="5400000" algn="t" rotWithShape="0">
                <a:prstClr val="black">
                  <a:alpha val="2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752023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05EBD94-7BDA-4980-AC5F-E0D8D3F84E8B}"/>
              </a:ext>
            </a:extLst>
          </p:cNvPr>
          <p:cNvSpPr/>
          <p:nvPr/>
        </p:nvSpPr>
        <p:spPr>
          <a:xfrm>
            <a:off x="4264909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C325E15-DB63-4611-8893-2CA2F67D0DF1}"/>
              </a:ext>
            </a:extLst>
          </p:cNvPr>
          <p:cNvSpPr/>
          <p:nvPr/>
        </p:nvSpPr>
        <p:spPr>
          <a:xfrm>
            <a:off x="8145268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DBBF7E6-038E-4A92-A87C-87EC802E1D14}"/>
              </a:ext>
            </a:extLst>
          </p:cNvPr>
          <p:cNvSpPr/>
          <p:nvPr/>
        </p:nvSpPr>
        <p:spPr>
          <a:xfrm>
            <a:off x="404948" y="1317073"/>
            <a:ext cx="3678340" cy="5178562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DACC1B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當然 </a:t>
            </a:r>
            <a:r>
              <a:rPr lang="en-US" altLang="zh-TW">
                <a:latin typeface="Arial"/>
                <a:ea typeface="微軟正黑體"/>
                <a:cs typeface="Arial"/>
              </a:rPr>
              <a:t>QSW-M5216-1T </a:t>
            </a:r>
            <a:r>
              <a:rPr lang="zh-TW" altLang="en-US">
                <a:latin typeface="Arial"/>
                <a:ea typeface="微軟正黑體"/>
                <a:cs typeface="Arial"/>
              </a:rPr>
              <a:t>還有很多功能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25593C7-1B5F-49A6-B387-8CE5D83A5208}"/>
              </a:ext>
            </a:extLst>
          </p:cNvPr>
          <p:cNvSpPr txBox="1"/>
          <p:nvPr/>
        </p:nvSpPr>
        <p:spPr>
          <a:xfrm>
            <a:off x="550262" y="1941116"/>
            <a:ext cx="338616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TW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透過流量控制 </a:t>
            </a:r>
            <a:r>
              <a:rPr lang="en-US" altLang="zh-TW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(IEEE 802.3x)  </a:t>
            </a:r>
            <a:r>
              <a:rPr lang="zh-TW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監看網路擁塞情況, 避免掉包</a:t>
            </a:r>
            <a:endParaRPr lang="en-US" altLang="zh-TW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E2A0AB9-8BB9-4C6E-BFFC-9BBB11E360DA}"/>
              </a:ext>
            </a:extLst>
          </p:cNvPr>
          <p:cNvSpPr txBox="1"/>
          <p:nvPr/>
        </p:nvSpPr>
        <p:spPr>
          <a:xfrm>
            <a:off x="4264909" y="1941116"/>
            <a:ext cx="367834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algn="ctr">
              <a:spcBef>
                <a:spcPts val="1000"/>
              </a:spcBef>
              <a:buClr>
                <a:srgbClr val="0070C0"/>
              </a:buClr>
              <a:buSzPct val="70000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/>
            <a:r>
              <a:rPr lang="zh-TW" altLang="en-US" sz="2000"/>
              <a:t>週邊設備偵測 </a:t>
            </a:r>
            <a:r>
              <a:rPr lang="en-US" altLang="zh-TW" sz="2000"/>
              <a:t>(LLDP),</a:t>
            </a:r>
            <a:r>
              <a:rPr lang="zh-TW" altLang="en-US" sz="2000"/>
              <a:t> 讓管理者一目了然那些設備連接到交換機</a:t>
            </a:r>
            <a:endParaRPr lang="en-US" altLang="zh-TW" sz="200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6191CC3-2226-4F91-BF49-354EA445E5BD}"/>
              </a:ext>
            </a:extLst>
          </p:cNvPr>
          <p:cNvSpPr txBox="1"/>
          <p:nvPr/>
        </p:nvSpPr>
        <p:spPr>
          <a:xfrm>
            <a:off x="8124870" y="1941116"/>
            <a:ext cx="3678340" cy="14516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algn="ctr">
              <a:spcBef>
                <a:spcPts val="1000"/>
              </a:spcBef>
              <a:buClr>
                <a:srgbClr val="0070C0"/>
              </a:buClr>
              <a:buSzPct val="70000"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l"/>
            <a:r>
              <a:rPr lang="zh-TW" altLang="en-US" sz="2000"/>
              <a:t>節能設計 </a:t>
            </a:r>
            <a:r>
              <a:rPr lang="en-US" altLang="zh-TW" sz="2000"/>
              <a:t>(IEEE 802.3az) </a:t>
            </a:r>
            <a:r>
              <a:rPr lang="zh-TW" altLang="en-US" sz="2000"/>
              <a:t>及風扇轉速控制</a:t>
            </a:r>
            <a:r>
              <a:rPr lang="en-US" altLang="zh-TW" sz="2000"/>
              <a:t>,</a:t>
            </a:r>
            <a:r>
              <a:rPr lang="zh-TW" altLang="en-US" sz="2000"/>
              <a:t> 減少不必要的電能消耗</a:t>
            </a:r>
            <a:endParaRPr lang="en-US" altLang="zh-TW" sz="2000"/>
          </a:p>
          <a:p>
            <a:pPr algn="l"/>
            <a:endParaRPr lang="en-US" altLang="zh-TW" sz="2000"/>
          </a:p>
        </p:txBody>
      </p:sp>
      <p:pic>
        <p:nvPicPr>
          <p:cNvPr id="13" name="圖片 12" descr="一張含有 螢幕擷取畫面 的圖片&#10;&#10;自動產生的描述">
            <a:extLst>
              <a:ext uri="{FF2B5EF4-FFF2-40B4-BE49-F238E27FC236}">
                <a16:creationId xmlns:a16="http://schemas.microsoft.com/office/drawing/2014/main" id="{92B0C403-4E37-401C-AF75-52896A96CC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414" y="3499656"/>
            <a:ext cx="3468319" cy="17718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DDE2716-8B9F-49CC-9634-89C36265F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2336" y="3638247"/>
            <a:ext cx="3483486" cy="149465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742DCD9-EFCC-493D-8DFD-C615DE89A0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2543" y="3712335"/>
            <a:ext cx="3457973" cy="13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871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>
            <a:normAutofit/>
          </a:bodyPr>
          <a:lstStyle/>
          <a:p>
            <a:r>
              <a:rPr lang="zh-TW">
                <a:ea typeface="+mj-lt"/>
                <a:cs typeface="+mj-lt"/>
              </a:rPr>
              <a:t>客人可以如何佈建QSW-M5216?</a:t>
            </a:r>
            <a:endParaRPr lang="en-US" altLang="zh-TW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762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形 35">
            <a:extLst>
              <a:ext uri="{FF2B5EF4-FFF2-40B4-BE49-F238E27FC236}">
                <a16:creationId xmlns:a16="http://schemas.microsoft.com/office/drawing/2014/main" id="{563C1F2E-5F15-4789-A783-314D29A81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0947" y="4454417"/>
            <a:ext cx="902659" cy="964294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5F20F81B-1FC0-4081-A9F0-B40158C72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83433" y="4578270"/>
            <a:ext cx="967057" cy="1400566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C988E7BB-BB0B-4F7F-BC05-0E6CB0B8B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90116" y="4604757"/>
            <a:ext cx="1221556" cy="1330007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1FF7D9CA-E2E3-43FC-94FA-5EFA2FFC9380}"/>
              </a:ext>
            </a:extLst>
          </p:cNvPr>
          <p:cNvSpPr txBox="1"/>
          <p:nvPr/>
        </p:nvSpPr>
        <p:spPr>
          <a:xfrm>
            <a:off x="7586326" y="6105596"/>
            <a:ext cx="136127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+mj-lt"/>
              </a:rPr>
              <a:t>25GbE Server</a:t>
            </a:r>
            <a:endParaRPr lang="zh-TW" altLang="en-US" sz="1400" b="1">
              <a:latin typeface="+mj-lt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E38F70F8-9C49-4AC4-AF33-AE4FFB18045F}"/>
              </a:ext>
            </a:extLst>
          </p:cNvPr>
          <p:cNvSpPr txBox="1"/>
          <p:nvPr/>
        </p:nvSpPr>
        <p:spPr>
          <a:xfrm>
            <a:off x="9222493" y="6105596"/>
            <a:ext cx="1156802" cy="301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>
                <a:latin typeface="+mj-lt"/>
              </a:rPr>
              <a:t>25GbE NAS</a:t>
            </a:r>
            <a:endParaRPr lang="zh-TW" altLang="en-US" sz="1400" b="1">
              <a:latin typeface="+mj-lt"/>
            </a:endParaRP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9776E53F-EB9B-4991-8045-7403CE53D5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934713">
            <a:off x="2739271" y="4972226"/>
            <a:ext cx="977663" cy="1003701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40FEE30-70B2-494C-B8D3-F441850E34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65496">
            <a:off x="3329556" y="5141765"/>
            <a:ext cx="914556" cy="927248"/>
          </a:xfrm>
          <a:prstGeom prst="rect">
            <a:avLst/>
          </a:prstGeom>
        </p:spPr>
      </p:pic>
      <p:grpSp>
        <p:nvGrpSpPr>
          <p:cNvPr id="88" name="群組 87">
            <a:extLst>
              <a:ext uri="{FF2B5EF4-FFF2-40B4-BE49-F238E27FC236}">
                <a16:creationId xmlns:a16="http://schemas.microsoft.com/office/drawing/2014/main" id="{B68661A6-85CD-409B-8CFD-11963911F5BF}"/>
              </a:ext>
            </a:extLst>
          </p:cNvPr>
          <p:cNvGrpSpPr/>
          <p:nvPr/>
        </p:nvGrpSpPr>
        <p:grpSpPr>
          <a:xfrm>
            <a:off x="5249680" y="1408812"/>
            <a:ext cx="1343412" cy="817662"/>
            <a:chOff x="5300737" y="1421562"/>
            <a:chExt cx="1547306" cy="941761"/>
          </a:xfrm>
        </p:grpSpPr>
        <p:sp>
          <p:nvSpPr>
            <p:cNvPr id="33" name="手繪多邊形: 圖案 32">
              <a:extLst>
                <a:ext uri="{FF2B5EF4-FFF2-40B4-BE49-F238E27FC236}">
                  <a16:creationId xmlns:a16="http://schemas.microsoft.com/office/drawing/2014/main" id="{262EE63C-DB56-4BB1-AA82-12AD57D6305B}"/>
                </a:ext>
              </a:extLst>
            </p:cNvPr>
            <p:cNvSpPr/>
            <p:nvPr/>
          </p:nvSpPr>
          <p:spPr>
            <a:xfrm>
              <a:off x="5300737" y="1421562"/>
              <a:ext cx="1547306" cy="941761"/>
            </a:xfrm>
            <a:custGeom>
              <a:avLst/>
              <a:gdLst>
                <a:gd name="connsiteX0" fmla="*/ 1822436 w 2185188"/>
                <a:gd name="connsiteY0" fmla="*/ 1330002 h 1330002"/>
                <a:gd name="connsiteX1" fmla="*/ 2185083 w 2185188"/>
                <a:gd name="connsiteY1" fmla="*/ 949774 h 1330002"/>
                <a:gd name="connsiteX2" fmla="*/ 1867572 w 2185188"/>
                <a:gd name="connsiteY2" fmla="*/ 590959 h 1330002"/>
                <a:gd name="connsiteX3" fmla="*/ 1689879 w 2185188"/>
                <a:gd name="connsiteY3" fmla="*/ 301138 h 1330002"/>
                <a:gd name="connsiteX4" fmla="*/ 1350883 w 2185188"/>
                <a:gd name="connsiteY4" fmla="*/ 229871 h 1330002"/>
                <a:gd name="connsiteX5" fmla="*/ 810676 w 2185188"/>
                <a:gd name="connsiteY5" fmla="*/ 13931 h 1330002"/>
                <a:gd name="connsiteX6" fmla="*/ 427258 w 2185188"/>
                <a:gd name="connsiteY6" fmla="*/ 441535 h 1330002"/>
                <a:gd name="connsiteX7" fmla="*/ 86124 w 2185188"/>
                <a:gd name="connsiteY7" fmla="*/ 618516 h 1330002"/>
                <a:gd name="connsiteX8" fmla="*/ 40513 w 2185188"/>
                <a:gd name="connsiteY8" fmla="*/ 1073677 h 1330002"/>
                <a:gd name="connsiteX9" fmla="*/ 414430 w 2185188"/>
                <a:gd name="connsiteY9" fmla="*/ 1327389 h 1330002"/>
                <a:gd name="connsiteX10" fmla="*/ 420844 w 2185188"/>
                <a:gd name="connsiteY10" fmla="*/ 1179866 h 1330002"/>
                <a:gd name="connsiteX11" fmla="*/ 172120 w 2185188"/>
                <a:gd name="connsiteY11" fmla="*/ 1010962 h 1330002"/>
                <a:gd name="connsiteX12" fmla="*/ 202290 w 2185188"/>
                <a:gd name="connsiteY12" fmla="*/ 707600 h 1330002"/>
                <a:gd name="connsiteX13" fmla="*/ 481658 w 2185188"/>
                <a:gd name="connsiteY13" fmla="*/ 593572 h 1330002"/>
                <a:gd name="connsiteX14" fmla="*/ 565992 w 2185188"/>
                <a:gd name="connsiteY14" fmla="*/ 607588 h 1330002"/>
                <a:gd name="connsiteX15" fmla="*/ 565992 w 2185188"/>
                <a:gd name="connsiteY15" fmla="*/ 514465 h 1330002"/>
                <a:gd name="connsiteX16" fmla="*/ 844172 w 2185188"/>
                <a:gd name="connsiteY16" fmla="*/ 158128 h 1330002"/>
                <a:gd name="connsiteX17" fmla="*/ 1251822 w 2185188"/>
                <a:gd name="connsiteY17" fmla="*/ 348175 h 1330002"/>
                <a:gd name="connsiteX18" fmla="*/ 1280566 w 2185188"/>
                <a:gd name="connsiteY18" fmla="*/ 405426 h 1330002"/>
                <a:gd name="connsiteX19" fmla="*/ 1340193 w 2185188"/>
                <a:gd name="connsiteY19" fmla="*/ 384284 h 1330002"/>
                <a:gd name="connsiteX20" fmla="*/ 1605545 w 2185188"/>
                <a:gd name="connsiteY20" fmla="*/ 421343 h 1330002"/>
                <a:gd name="connsiteX21" fmla="*/ 1727888 w 2185188"/>
                <a:gd name="connsiteY21" fmla="*/ 661989 h 1330002"/>
                <a:gd name="connsiteX22" fmla="*/ 1727888 w 2185188"/>
                <a:gd name="connsiteY22" fmla="*/ 736107 h 1330002"/>
                <a:gd name="connsiteX23" fmla="*/ 1824812 w 2185188"/>
                <a:gd name="connsiteY23" fmla="*/ 736107 h 1330002"/>
                <a:gd name="connsiteX24" fmla="*/ 2039353 w 2185188"/>
                <a:gd name="connsiteY24" fmla="*/ 967386 h 1330002"/>
                <a:gd name="connsiteX25" fmla="*/ 1822436 w 2185188"/>
                <a:gd name="connsiteY25" fmla="*/ 1182004 h 133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85188" h="1330002">
                  <a:moveTo>
                    <a:pt x="1822436" y="1330002"/>
                  </a:moveTo>
                  <a:cubicBezTo>
                    <a:pt x="2027575" y="1325147"/>
                    <a:pt x="2189936" y="1154912"/>
                    <a:pt x="2185083" y="949774"/>
                  </a:cubicBezTo>
                  <a:cubicBezTo>
                    <a:pt x="2180797" y="768788"/>
                    <a:pt x="2046693" y="617236"/>
                    <a:pt x="1867572" y="590959"/>
                  </a:cubicBezTo>
                  <a:cubicBezTo>
                    <a:pt x="1848643" y="474786"/>
                    <a:pt x="1784828" y="370703"/>
                    <a:pt x="1689879" y="301138"/>
                  </a:cubicBezTo>
                  <a:cubicBezTo>
                    <a:pt x="1591610" y="231498"/>
                    <a:pt x="1468876" y="205695"/>
                    <a:pt x="1350883" y="229871"/>
                  </a:cubicBezTo>
                  <a:cubicBezTo>
                    <a:pt x="1234801" y="50648"/>
                    <a:pt x="1018316" y="-35890"/>
                    <a:pt x="810676" y="13931"/>
                  </a:cubicBezTo>
                  <a:cubicBezTo>
                    <a:pt x="608301" y="66049"/>
                    <a:pt x="457081" y="234696"/>
                    <a:pt x="427258" y="441535"/>
                  </a:cubicBezTo>
                  <a:cubicBezTo>
                    <a:pt x="292439" y="445156"/>
                    <a:pt x="166719" y="510380"/>
                    <a:pt x="86124" y="618516"/>
                  </a:cubicBezTo>
                  <a:cubicBezTo>
                    <a:pt x="-9370" y="751166"/>
                    <a:pt x="-26761" y="924714"/>
                    <a:pt x="40513" y="1073677"/>
                  </a:cubicBezTo>
                  <a:cubicBezTo>
                    <a:pt x="109090" y="1220507"/>
                    <a:pt x="252650" y="1317918"/>
                    <a:pt x="414430" y="1327389"/>
                  </a:cubicBezTo>
                  <a:close/>
                  <a:moveTo>
                    <a:pt x="420844" y="1179866"/>
                  </a:moveTo>
                  <a:cubicBezTo>
                    <a:pt x="313351" y="1173095"/>
                    <a:pt x="218055" y="1108382"/>
                    <a:pt x="172120" y="1010962"/>
                  </a:cubicBezTo>
                  <a:cubicBezTo>
                    <a:pt x="127548" y="911665"/>
                    <a:pt x="139034" y="796174"/>
                    <a:pt x="202290" y="707600"/>
                  </a:cubicBezTo>
                  <a:cubicBezTo>
                    <a:pt x="266963" y="620597"/>
                    <a:pt x="374577" y="576675"/>
                    <a:pt x="481658" y="593572"/>
                  </a:cubicBezTo>
                  <a:lnTo>
                    <a:pt x="565992" y="607588"/>
                  </a:lnTo>
                  <a:lnTo>
                    <a:pt x="565992" y="514465"/>
                  </a:lnTo>
                  <a:cubicBezTo>
                    <a:pt x="566816" y="346220"/>
                    <a:pt x="681155" y="199756"/>
                    <a:pt x="844172" y="158128"/>
                  </a:cubicBezTo>
                  <a:cubicBezTo>
                    <a:pt x="1007745" y="118689"/>
                    <a:pt x="1176865" y="197532"/>
                    <a:pt x="1251822" y="348175"/>
                  </a:cubicBezTo>
                  <a:lnTo>
                    <a:pt x="1280566" y="405426"/>
                  </a:lnTo>
                  <a:lnTo>
                    <a:pt x="1340193" y="384284"/>
                  </a:lnTo>
                  <a:cubicBezTo>
                    <a:pt x="1429408" y="352762"/>
                    <a:pt x="1528380" y="366586"/>
                    <a:pt x="1605545" y="421343"/>
                  </a:cubicBezTo>
                  <a:cubicBezTo>
                    <a:pt x="1682267" y="477544"/>
                    <a:pt x="1727688" y="566885"/>
                    <a:pt x="1727888" y="661989"/>
                  </a:cubicBezTo>
                  <a:lnTo>
                    <a:pt x="1727888" y="736107"/>
                  </a:lnTo>
                  <a:lnTo>
                    <a:pt x="1824812" y="736107"/>
                  </a:lnTo>
                  <a:cubicBezTo>
                    <a:pt x="1947921" y="740730"/>
                    <a:pt x="2043976" y="844277"/>
                    <a:pt x="2039353" y="967386"/>
                  </a:cubicBezTo>
                  <a:cubicBezTo>
                    <a:pt x="2034941" y="1084926"/>
                    <a:pt x="1940018" y="1178844"/>
                    <a:pt x="1822436" y="1182004"/>
                  </a:cubicBezTo>
                  <a:close/>
                </a:path>
              </a:pathLst>
            </a:custGeom>
            <a:solidFill>
              <a:srgbClr val="00B0F0"/>
            </a:solidFill>
            <a:ln w="23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600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F0E4A40D-3584-4249-BAFE-2D05F6D9932A}"/>
                </a:ext>
              </a:extLst>
            </p:cNvPr>
            <p:cNvSpPr txBox="1"/>
            <p:nvPr/>
          </p:nvSpPr>
          <p:spPr>
            <a:xfrm>
              <a:off x="5508868" y="1835851"/>
              <a:ext cx="1131044" cy="3899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Internet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5A7163AE-0039-481C-8E89-0E849DFDBB8A}"/>
              </a:ext>
            </a:extLst>
          </p:cNvPr>
          <p:cNvGrpSpPr/>
          <p:nvPr/>
        </p:nvGrpSpPr>
        <p:grpSpPr>
          <a:xfrm>
            <a:off x="5998818" y="4488120"/>
            <a:ext cx="1353042" cy="1624925"/>
            <a:chOff x="5478922" y="4387215"/>
            <a:chExt cx="1353042" cy="1624925"/>
          </a:xfrm>
        </p:grpSpPr>
        <p:pic>
          <p:nvPicPr>
            <p:cNvPr id="73" name="圖形 72">
              <a:extLst>
                <a:ext uri="{FF2B5EF4-FFF2-40B4-BE49-F238E27FC236}">
                  <a16:creationId xmlns:a16="http://schemas.microsoft.com/office/drawing/2014/main" id="{637DA512-AC6F-40BA-A8EB-73135DC50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grpSp>
        <p:nvGrpSpPr>
          <p:cNvPr id="75" name="群組 74">
            <a:extLst>
              <a:ext uri="{FF2B5EF4-FFF2-40B4-BE49-F238E27FC236}">
                <a16:creationId xmlns:a16="http://schemas.microsoft.com/office/drawing/2014/main" id="{3E8D1039-2604-4CC5-9944-E177F3D80E01}"/>
              </a:ext>
            </a:extLst>
          </p:cNvPr>
          <p:cNvGrpSpPr/>
          <p:nvPr/>
        </p:nvGrpSpPr>
        <p:grpSpPr>
          <a:xfrm>
            <a:off x="4429850" y="4488120"/>
            <a:ext cx="1353042" cy="1624925"/>
            <a:chOff x="5478922" y="4387215"/>
            <a:chExt cx="1353042" cy="1624925"/>
          </a:xfrm>
        </p:grpSpPr>
        <p:pic>
          <p:nvPicPr>
            <p:cNvPr id="76" name="圖形 75">
              <a:extLst>
                <a:ext uri="{FF2B5EF4-FFF2-40B4-BE49-F238E27FC236}">
                  <a16:creationId xmlns:a16="http://schemas.microsoft.com/office/drawing/2014/main" id="{71ECE57C-60A7-4B46-A4BE-43B4945AE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DCA52E9E-AD5B-4B09-B1C0-5C60566F1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F7DAF938-0FD6-4042-BADD-3088875FEA7D}"/>
              </a:ext>
            </a:extLst>
          </p:cNvPr>
          <p:cNvGrpSpPr/>
          <p:nvPr/>
        </p:nvGrpSpPr>
        <p:grpSpPr>
          <a:xfrm>
            <a:off x="1227631" y="4488120"/>
            <a:ext cx="1353042" cy="1624925"/>
            <a:chOff x="5478922" y="4387215"/>
            <a:chExt cx="1353042" cy="1624925"/>
          </a:xfrm>
        </p:grpSpPr>
        <p:pic>
          <p:nvPicPr>
            <p:cNvPr id="82" name="圖形 81">
              <a:extLst>
                <a:ext uri="{FF2B5EF4-FFF2-40B4-BE49-F238E27FC236}">
                  <a16:creationId xmlns:a16="http://schemas.microsoft.com/office/drawing/2014/main" id="{71CF8281-34ED-476B-A1C2-9EA0FEC10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584083" y="4387215"/>
              <a:ext cx="1247881" cy="1624925"/>
            </a:xfrm>
            <a:prstGeom prst="rect">
              <a:avLst/>
            </a:prstGeom>
          </p:spPr>
        </p:pic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DCBAA349-B22E-4CD6-A4B7-E32CCC1A6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8922" y="4478954"/>
              <a:ext cx="728254" cy="453849"/>
            </a:xfrm>
            <a:prstGeom prst="rect">
              <a:avLst/>
            </a:prstGeom>
          </p:spPr>
        </p:pic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E727FCF5-C818-49BB-BC44-4CE06AB4B7D3}"/>
              </a:ext>
            </a:extLst>
          </p:cNvPr>
          <p:cNvGrpSpPr/>
          <p:nvPr/>
        </p:nvGrpSpPr>
        <p:grpSpPr>
          <a:xfrm>
            <a:off x="2093373" y="2189344"/>
            <a:ext cx="7737587" cy="2292687"/>
            <a:chOff x="2271930" y="2096511"/>
            <a:chExt cx="7962851" cy="2292687"/>
          </a:xfrm>
        </p:grpSpPr>
        <p:cxnSp>
          <p:nvCxnSpPr>
            <p:cNvPr id="47" name="直線單箭頭接點 46">
              <a:extLst>
                <a:ext uri="{FF2B5EF4-FFF2-40B4-BE49-F238E27FC236}">
                  <a16:creationId xmlns:a16="http://schemas.microsoft.com/office/drawing/2014/main" id="{C8E0C7B7-3291-4D00-9A93-1D784852349E}"/>
                </a:ext>
              </a:extLst>
            </p:cNvPr>
            <p:cNvCxnSpPr>
              <a:cxnSpLocks/>
            </p:cNvCxnSpPr>
            <p:nvPr/>
          </p:nvCxnSpPr>
          <p:spPr>
            <a:xfrm>
              <a:off x="10234781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單箭頭接點 53">
              <a:extLst>
                <a:ext uri="{FF2B5EF4-FFF2-40B4-BE49-F238E27FC236}">
                  <a16:creationId xmlns:a16="http://schemas.microsoft.com/office/drawing/2014/main" id="{4FF4D282-9ED6-4D06-B5AC-3887C73E384D}"/>
                </a:ext>
              </a:extLst>
            </p:cNvPr>
            <p:cNvCxnSpPr>
              <a:cxnSpLocks/>
            </p:cNvCxnSpPr>
            <p:nvPr/>
          </p:nvCxnSpPr>
          <p:spPr>
            <a:xfrm>
              <a:off x="864221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單箭頭接點 54">
              <a:extLst>
                <a:ext uri="{FF2B5EF4-FFF2-40B4-BE49-F238E27FC236}">
                  <a16:creationId xmlns:a16="http://schemas.microsoft.com/office/drawing/2014/main" id="{B431CE20-C625-45A8-91C4-C29CBA576920}"/>
                </a:ext>
              </a:extLst>
            </p:cNvPr>
            <p:cNvCxnSpPr>
              <a:cxnSpLocks/>
            </p:cNvCxnSpPr>
            <p:nvPr/>
          </p:nvCxnSpPr>
          <p:spPr>
            <a:xfrm>
              <a:off x="704964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單箭頭接點 55">
              <a:extLst>
                <a:ext uri="{FF2B5EF4-FFF2-40B4-BE49-F238E27FC236}">
                  <a16:creationId xmlns:a16="http://schemas.microsoft.com/office/drawing/2014/main" id="{4D62C083-A2CA-430C-B81D-3FD2371CFE15}"/>
                </a:ext>
              </a:extLst>
            </p:cNvPr>
            <p:cNvCxnSpPr>
              <a:cxnSpLocks/>
            </p:cNvCxnSpPr>
            <p:nvPr/>
          </p:nvCxnSpPr>
          <p:spPr>
            <a:xfrm>
              <a:off x="545707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8FB8D92F-5F7E-43B6-B523-1703C8CBED39}"/>
                </a:ext>
              </a:extLst>
            </p:cNvPr>
            <p:cNvCxnSpPr>
              <a:cxnSpLocks/>
            </p:cNvCxnSpPr>
            <p:nvPr/>
          </p:nvCxnSpPr>
          <p:spPr>
            <a:xfrm>
              <a:off x="386450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單箭頭接點 58">
              <a:extLst>
                <a:ext uri="{FF2B5EF4-FFF2-40B4-BE49-F238E27FC236}">
                  <a16:creationId xmlns:a16="http://schemas.microsoft.com/office/drawing/2014/main" id="{8FF37C75-3F4E-4FA5-BD5C-2DC2D30E75AF}"/>
                </a:ext>
              </a:extLst>
            </p:cNvPr>
            <p:cNvCxnSpPr>
              <a:cxnSpLocks/>
            </p:cNvCxnSpPr>
            <p:nvPr/>
          </p:nvCxnSpPr>
          <p:spPr>
            <a:xfrm>
              <a:off x="2271930" y="3994935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單箭頭接點 88">
              <a:extLst>
                <a:ext uri="{FF2B5EF4-FFF2-40B4-BE49-F238E27FC236}">
                  <a16:creationId xmlns:a16="http://schemas.microsoft.com/office/drawing/2014/main" id="{A325EA12-2E27-4848-A894-3196C7965053}"/>
                </a:ext>
              </a:extLst>
            </p:cNvPr>
            <p:cNvCxnSpPr>
              <a:cxnSpLocks/>
            </p:cNvCxnSpPr>
            <p:nvPr/>
          </p:nvCxnSpPr>
          <p:spPr>
            <a:xfrm>
              <a:off x="6201288" y="2096511"/>
              <a:ext cx="0" cy="394263"/>
            </a:xfrm>
            <a:prstGeom prst="straightConnector1">
              <a:avLst/>
            </a:prstGeom>
            <a:ln w="28575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內容版面配置區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19" y="2308755"/>
            <a:ext cx="9271546" cy="20048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>
                <a:ea typeface="+mj-lt"/>
                <a:cs typeface="+mj-lt"/>
              </a:rPr>
              <a:t>從單一台10GbE switch升級至25GbE</a:t>
            </a:r>
            <a:endParaRPr lang="zh-TW" altLang="en-US">
              <a:cs typeface="Arial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5760863" y="6113045"/>
            <a:ext cx="185499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+mj-lt"/>
              </a:rPr>
              <a:t>25GbE</a:t>
            </a:r>
            <a:r>
              <a:rPr lang="zh-TW" altLang="en-US" sz="1400" b="1">
                <a:latin typeface="+mj-lt"/>
              </a:rPr>
              <a:t> work station</a:t>
            </a:r>
            <a:endParaRPr lang="en-US" altLang="zh-TW" sz="1400" b="1">
              <a:latin typeface="+mj-lt"/>
              <a:cs typeface="Arial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0180536" y="3971538"/>
            <a:ext cx="1471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1400" b="1">
                <a:latin typeface="+mj-lt"/>
              </a:defRPr>
            </a:lvl1pPr>
          </a:lstStyle>
          <a:p>
            <a:r>
              <a:rPr lang="en-US" altLang="zh-TW"/>
              <a:t>QSW-M5216-1T</a:t>
            </a:r>
            <a:endParaRPr lang="zh-TW" altLang="en-US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CBF8F45C-F794-4D3D-9516-7246BB7AA2C5}"/>
              </a:ext>
            </a:extLst>
          </p:cNvPr>
          <p:cNvSpPr txBox="1"/>
          <p:nvPr/>
        </p:nvSpPr>
        <p:spPr>
          <a:xfrm>
            <a:off x="4574514" y="6113045"/>
            <a:ext cx="1051891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+mj-lt"/>
              </a:rPr>
              <a:t>10GbE</a:t>
            </a:r>
            <a:r>
              <a:rPr lang="zh-TW" altLang="en-US" sz="1400" b="1">
                <a:latin typeface="+mj-lt"/>
              </a:rPr>
              <a:t> </a:t>
            </a:r>
            <a:r>
              <a:rPr lang="en-US" altLang="zh-TW" sz="1400" b="1">
                <a:latin typeface="+mj-lt"/>
              </a:rPr>
              <a:t>PC</a:t>
            </a:r>
            <a:endParaRPr lang="zh-TW" altLang="en-US" sz="1400" b="1">
              <a:latin typeface="+mj-lt"/>
            </a:endParaRPr>
          </a:p>
        </p:txBody>
      </p:sp>
      <p:sp>
        <p:nvSpPr>
          <p:cNvPr id="86" name="文字方塊 85">
            <a:extLst>
              <a:ext uri="{FF2B5EF4-FFF2-40B4-BE49-F238E27FC236}">
                <a16:creationId xmlns:a16="http://schemas.microsoft.com/office/drawing/2014/main" id="{64600C11-0FB1-418C-AE7A-522593CE271C}"/>
              </a:ext>
            </a:extLst>
          </p:cNvPr>
          <p:cNvSpPr txBox="1"/>
          <p:nvPr/>
        </p:nvSpPr>
        <p:spPr>
          <a:xfrm>
            <a:off x="2721217" y="6113045"/>
            <a:ext cx="1507144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+mj-lt"/>
              </a:rPr>
              <a:t>2.5GbE</a:t>
            </a:r>
            <a:r>
              <a:rPr lang="zh-TW" altLang="en-US" sz="1400" b="1">
                <a:latin typeface="+mj-lt"/>
              </a:rPr>
              <a:t> devices</a:t>
            </a:r>
            <a:endParaRPr lang="en-US" altLang="zh-TW" sz="1400" b="1">
              <a:latin typeface="+mj-lt"/>
              <a:cs typeface="Arial"/>
            </a:endParaRP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09F10E1E-A61F-4493-BFA4-4980B73AD782}"/>
              </a:ext>
            </a:extLst>
          </p:cNvPr>
          <p:cNvSpPr txBox="1"/>
          <p:nvPr/>
        </p:nvSpPr>
        <p:spPr>
          <a:xfrm>
            <a:off x="1399259" y="6113045"/>
            <a:ext cx="952505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400" b="1">
                <a:latin typeface="+mj-lt"/>
              </a:rPr>
              <a:t>1GbE</a:t>
            </a:r>
            <a:r>
              <a:rPr lang="zh-TW" altLang="en-US" sz="1400" b="1">
                <a:latin typeface="+mj-lt"/>
              </a:rPr>
              <a:t> </a:t>
            </a:r>
            <a:r>
              <a:rPr lang="en-US" altLang="zh-TW" sz="1400" b="1">
                <a:latin typeface="+mj-lt"/>
              </a:rPr>
              <a:t>PC</a:t>
            </a:r>
            <a:endParaRPr lang="zh-TW" altLang="en-US" sz="14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9736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矩形: 圓角化同側角落 140">
            <a:extLst>
              <a:ext uri="{FF2B5EF4-FFF2-40B4-BE49-F238E27FC236}">
                <a16:creationId xmlns:a16="http://schemas.microsoft.com/office/drawing/2014/main" id="{CC248AC9-DB47-4172-9535-E5C462D39608}"/>
              </a:ext>
            </a:extLst>
          </p:cNvPr>
          <p:cNvSpPr/>
          <p:nvPr/>
        </p:nvSpPr>
        <p:spPr>
          <a:xfrm rot="10800000">
            <a:off x="4220040" y="1317073"/>
            <a:ext cx="2965995" cy="984978"/>
          </a:xfrm>
          <a:prstGeom prst="round2Same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en-US"/>
              <a:t>多媒體工作室升級NAS與網路至25GbE</a:t>
            </a:r>
            <a:endParaRPr lang="zh-TW" altLang="en-US">
              <a:cs typeface="Arial"/>
            </a:endParaRPr>
          </a:p>
        </p:txBody>
      </p:sp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DF55EE6A-96BF-4BA5-8FE3-CC78ED5197B5}"/>
              </a:ext>
            </a:extLst>
          </p:cNvPr>
          <p:cNvCxnSpPr>
            <a:cxnSpLocks/>
          </p:cNvCxnSpPr>
          <p:nvPr/>
        </p:nvCxnSpPr>
        <p:spPr>
          <a:xfrm flipV="1">
            <a:off x="3078353" y="4071954"/>
            <a:ext cx="858257" cy="11906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9AD25D5D-479A-47ED-A2D9-01F805063380}"/>
              </a:ext>
            </a:extLst>
          </p:cNvPr>
          <p:cNvCxnSpPr>
            <a:cxnSpLocks/>
          </p:cNvCxnSpPr>
          <p:nvPr/>
        </p:nvCxnSpPr>
        <p:spPr>
          <a:xfrm flipV="1">
            <a:off x="4934089" y="4208394"/>
            <a:ext cx="14552" cy="892967"/>
          </a:xfrm>
          <a:prstGeom prst="straightConnector1">
            <a:avLst/>
          </a:prstGeom>
          <a:ln w="50800" cap="rnd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單箭頭接點 133">
            <a:extLst>
              <a:ext uri="{FF2B5EF4-FFF2-40B4-BE49-F238E27FC236}">
                <a16:creationId xmlns:a16="http://schemas.microsoft.com/office/drawing/2014/main" id="{881EC070-5435-4901-B7D6-7C03352537F9}"/>
              </a:ext>
            </a:extLst>
          </p:cNvPr>
          <p:cNvCxnSpPr>
            <a:cxnSpLocks/>
          </p:cNvCxnSpPr>
          <p:nvPr/>
        </p:nvCxnSpPr>
        <p:spPr>
          <a:xfrm>
            <a:off x="8762409" y="4055268"/>
            <a:ext cx="0" cy="977058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單箭頭接點 134">
            <a:extLst>
              <a:ext uri="{FF2B5EF4-FFF2-40B4-BE49-F238E27FC236}">
                <a16:creationId xmlns:a16="http://schemas.microsoft.com/office/drawing/2014/main" id="{5582F9DE-43FE-4122-811F-6393522A9EE2}"/>
              </a:ext>
            </a:extLst>
          </p:cNvPr>
          <p:cNvCxnSpPr>
            <a:cxnSpLocks/>
          </p:cNvCxnSpPr>
          <p:nvPr/>
        </p:nvCxnSpPr>
        <p:spPr>
          <a:xfrm>
            <a:off x="10313685" y="3996040"/>
            <a:ext cx="0" cy="977058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線單箭頭接點 128">
            <a:extLst>
              <a:ext uri="{FF2B5EF4-FFF2-40B4-BE49-F238E27FC236}">
                <a16:creationId xmlns:a16="http://schemas.microsoft.com/office/drawing/2014/main" id="{4B4C165E-F7A3-4FA7-9385-1FE773024475}"/>
              </a:ext>
            </a:extLst>
          </p:cNvPr>
          <p:cNvCxnSpPr>
            <a:cxnSpLocks/>
          </p:cNvCxnSpPr>
          <p:nvPr/>
        </p:nvCxnSpPr>
        <p:spPr>
          <a:xfrm flipV="1">
            <a:off x="2518719" y="3115153"/>
            <a:ext cx="1623177" cy="23812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5744CCAC-3246-4E9F-B069-6BDCB5ADDC99}"/>
              </a:ext>
            </a:extLst>
          </p:cNvPr>
          <p:cNvCxnSpPr>
            <a:cxnSpLocks/>
          </p:cNvCxnSpPr>
          <p:nvPr/>
        </p:nvCxnSpPr>
        <p:spPr>
          <a:xfrm>
            <a:off x="8257658" y="3070639"/>
            <a:ext cx="0" cy="570928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67A64C3A-D68E-4D05-94C8-23021C9A6972}"/>
              </a:ext>
            </a:extLst>
          </p:cNvPr>
          <p:cNvGrpSpPr/>
          <p:nvPr/>
        </p:nvGrpSpPr>
        <p:grpSpPr>
          <a:xfrm>
            <a:off x="7548096" y="2226967"/>
            <a:ext cx="1419124" cy="847481"/>
            <a:chOff x="5300737" y="1421562"/>
            <a:chExt cx="1547306" cy="941761"/>
          </a:xfrm>
        </p:grpSpPr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57A98C32-83AB-4E3B-9EBB-3931C58FB91D}"/>
                </a:ext>
              </a:extLst>
            </p:cNvPr>
            <p:cNvSpPr/>
            <p:nvPr/>
          </p:nvSpPr>
          <p:spPr>
            <a:xfrm>
              <a:off x="5300737" y="1421562"/>
              <a:ext cx="1547306" cy="941761"/>
            </a:xfrm>
            <a:custGeom>
              <a:avLst/>
              <a:gdLst>
                <a:gd name="connsiteX0" fmla="*/ 1822436 w 2185188"/>
                <a:gd name="connsiteY0" fmla="*/ 1330002 h 1330002"/>
                <a:gd name="connsiteX1" fmla="*/ 2185083 w 2185188"/>
                <a:gd name="connsiteY1" fmla="*/ 949774 h 1330002"/>
                <a:gd name="connsiteX2" fmla="*/ 1867572 w 2185188"/>
                <a:gd name="connsiteY2" fmla="*/ 590959 h 1330002"/>
                <a:gd name="connsiteX3" fmla="*/ 1689879 w 2185188"/>
                <a:gd name="connsiteY3" fmla="*/ 301138 h 1330002"/>
                <a:gd name="connsiteX4" fmla="*/ 1350883 w 2185188"/>
                <a:gd name="connsiteY4" fmla="*/ 229871 h 1330002"/>
                <a:gd name="connsiteX5" fmla="*/ 810676 w 2185188"/>
                <a:gd name="connsiteY5" fmla="*/ 13931 h 1330002"/>
                <a:gd name="connsiteX6" fmla="*/ 427258 w 2185188"/>
                <a:gd name="connsiteY6" fmla="*/ 441535 h 1330002"/>
                <a:gd name="connsiteX7" fmla="*/ 86124 w 2185188"/>
                <a:gd name="connsiteY7" fmla="*/ 618516 h 1330002"/>
                <a:gd name="connsiteX8" fmla="*/ 40513 w 2185188"/>
                <a:gd name="connsiteY8" fmla="*/ 1073677 h 1330002"/>
                <a:gd name="connsiteX9" fmla="*/ 414430 w 2185188"/>
                <a:gd name="connsiteY9" fmla="*/ 1327389 h 1330002"/>
                <a:gd name="connsiteX10" fmla="*/ 420844 w 2185188"/>
                <a:gd name="connsiteY10" fmla="*/ 1179866 h 1330002"/>
                <a:gd name="connsiteX11" fmla="*/ 172120 w 2185188"/>
                <a:gd name="connsiteY11" fmla="*/ 1010962 h 1330002"/>
                <a:gd name="connsiteX12" fmla="*/ 202290 w 2185188"/>
                <a:gd name="connsiteY12" fmla="*/ 707600 h 1330002"/>
                <a:gd name="connsiteX13" fmla="*/ 481658 w 2185188"/>
                <a:gd name="connsiteY13" fmla="*/ 593572 h 1330002"/>
                <a:gd name="connsiteX14" fmla="*/ 565992 w 2185188"/>
                <a:gd name="connsiteY14" fmla="*/ 607588 h 1330002"/>
                <a:gd name="connsiteX15" fmla="*/ 565992 w 2185188"/>
                <a:gd name="connsiteY15" fmla="*/ 514465 h 1330002"/>
                <a:gd name="connsiteX16" fmla="*/ 844172 w 2185188"/>
                <a:gd name="connsiteY16" fmla="*/ 158128 h 1330002"/>
                <a:gd name="connsiteX17" fmla="*/ 1251822 w 2185188"/>
                <a:gd name="connsiteY17" fmla="*/ 348175 h 1330002"/>
                <a:gd name="connsiteX18" fmla="*/ 1280566 w 2185188"/>
                <a:gd name="connsiteY18" fmla="*/ 405426 h 1330002"/>
                <a:gd name="connsiteX19" fmla="*/ 1340193 w 2185188"/>
                <a:gd name="connsiteY19" fmla="*/ 384284 h 1330002"/>
                <a:gd name="connsiteX20" fmla="*/ 1605545 w 2185188"/>
                <a:gd name="connsiteY20" fmla="*/ 421343 h 1330002"/>
                <a:gd name="connsiteX21" fmla="*/ 1727888 w 2185188"/>
                <a:gd name="connsiteY21" fmla="*/ 661989 h 1330002"/>
                <a:gd name="connsiteX22" fmla="*/ 1727888 w 2185188"/>
                <a:gd name="connsiteY22" fmla="*/ 736107 h 1330002"/>
                <a:gd name="connsiteX23" fmla="*/ 1824812 w 2185188"/>
                <a:gd name="connsiteY23" fmla="*/ 736107 h 1330002"/>
                <a:gd name="connsiteX24" fmla="*/ 2039353 w 2185188"/>
                <a:gd name="connsiteY24" fmla="*/ 967386 h 1330002"/>
                <a:gd name="connsiteX25" fmla="*/ 1822436 w 2185188"/>
                <a:gd name="connsiteY25" fmla="*/ 1182004 h 133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85188" h="1330002">
                  <a:moveTo>
                    <a:pt x="1822436" y="1330002"/>
                  </a:moveTo>
                  <a:cubicBezTo>
                    <a:pt x="2027575" y="1325147"/>
                    <a:pt x="2189936" y="1154912"/>
                    <a:pt x="2185083" y="949774"/>
                  </a:cubicBezTo>
                  <a:cubicBezTo>
                    <a:pt x="2180797" y="768788"/>
                    <a:pt x="2046693" y="617236"/>
                    <a:pt x="1867572" y="590959"/>
                  </a:cubicBezTo>
                  <a:cubicBezTo>
                    <a:pt x="1848643" y="474786"/>
                    <a:pt x="1784828" y="370703"/>
                    <a:pt x="1689879" y="301138"/>
                  </a:cubicBezTo>
                  <a:cubicBezTo>
                    <a:pt x="1591610" y="231498"/>
                    <a:pt x="1468876" y="205695"/>
                    <a:pt x="1350883" y="229871"/>
                  </a:cubicBezTo>
                  <a:cubicBezTo>
                    <a:pt x="1234801" y="50648"/>
                    <a:pt x="1018316" y="-35890"/>
                    <a:pt x="810676" y="13931"/>
                  </a:cubicBezTo>
                  <a:cubicBezTo>
                    <a:pt x="608301" y="66049"/>
                    <a:pt x="457081" y="234696"/>
                    <a:pt x="427258" y="441535"/>
                  </a:cubicBezTo>
                  <a:cubicBezTo>
                    <a:pt x="292439" y="445156"/>
                    <a:pt x="166719" y="510380"/>
                    <a:pt x="86124" y="618516"/>
                  </a:cubicBezTo>
                  <a:cubicBezTo>
                    <a:pt x="-9370" y="751166"/>
                    <a:pt x="-26761" y="924714"/>
                    <a:pt x="40513" y="1073677"/>
                  </a:cubicBezTo>
                  <a:cubicBezTo>
                    <a:pt x="109090" y="1220507"/>
                    <a:pt x="252650" y="1317918"/>
                    <a:pt x="414430" y="1327389"/>
                  </a:cubicBezTo>
                  <a:close/>
                  <a:moveTo>
                    <a:pt x="420844" y="1179866"/>
                  </a:moveTo>
                  <a:cubicBezTo>
                    <a:pt x="313351" y="1173095"/>
                    <a:pt x="218055" y="1108382"/>
                    <a:pt x="172120" y="1010962"/>
                  </a:cubicBezTo>
                  <a:cubicBezTo>
                    <a:pt x="127548" y="911665"/>
                    <a:pt x="139034" y="796174"/>
                    <a:pt x="202290" y="707600"/>
                  </a:cubicBezTo>
                  <a:cubicBezTo>
                    <a:pt x="266963" y="620597"/>
                    <a:pt x="374577" y="576675"/>
                    <a:pt x="481658" y="593572"/>
                  </a:cubicBezTo>
                  <a:lnTo>
                    <a:pt x="565992" y="607588"/>
                  </a:lnTo>
                  <a:lnTo>
                    <a:pt x="565992" y="514465"/>
                  </a:lnTo>
                  <a:cubicBezTo>
                    <a:pt x="566816" y="346220"/>
                    <a:pt x="681155" y="199756"/>
                    <a:pt x="844172" y="158128"/>
                  </a:cubicBezTo>
                  <a:cubicBezTo>
                    <a:pt x="1007745" y="118689"/>
                    <a:pt x="1176865" y="197532"/>
                    <a:pt x="1251822" y="348175"/>
                  </a:cubicBezTo>
                  <a:lnTo>
                    <a:pt x="1280566" y="405426"/>
                  </a:lnTo>
                  <a:lnTo>
                    <a:pt x="1340193" y="384284"/>
                  </a:lnTo>
                  <a:cubicBezTo>
                    <a:pt x="1429408" y="352762"/>
                    <a:pt x="1528380" y="366586"/>
                    <a:pt x="1605545" y="421343"/>
                  </a:cubicBezTo>
                  <a:cubicBezTo>
                    <a:pt x="1682267" y="477544"/>
                    <a:pt x="1727688" y="566885"/>
                    <a:pt x="1727888" y="661989"/>
                  </a:cubicBezTo>
                  <a:lnTo>
                    <a:pt x="1727888" y="736107"/>
                  </a:lnTo>
                  <a:lnTo>
                    <a:pt x="1824812" y="736107"/>
                  </a:lnTo>
                  <a:cubicBezTo>
                    <a:pt x="1947921" y="740730"/>
                    <a:pt x="2043976" y="844277"/>
                    <a:pt x="2039353" y="967386"/>
                  </a:cubicBezTo>
                  <a:cubicBezTo>
                    <a:pt x="2034941" y="1084926"/>
                    <a:pt x="1940018" y="1178844"/>
                    <a:pt x="1822436" y="1182004"/>
                  </a:cubicBezTo>
                  <a:close/>
                </a:path>
              </a:pathLst>
            </a:custGeom>
            <a:solidFill>
              <a:srgbClr val="00B0F0"/>
            </a:solidFill>
            <a:ln w="23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600"/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D248B18B-02C4-4AD4-AD06-B4709FD1CD8C}"/>
                </a:ext>
              </a:extLst>
            </p:cNvPr>
            <p:cNvSpPr txBox="1"/>
            <p:nvPr/>
          </p:nvSpPr>
          <p:spPr>
            <a:xfrm>
              <a:off x="5508868" y="1835851"/>
              <a:ext cx="1131044" cy="3899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Internet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9" name="圖形 58">
            <a:extLst>
              <a:ext uri="{FF2B5EF4-FFF2-40B4-BE49-F238E27FC236}">
                <a16:creationId xmlns:a16="http://schemas.microsoft.com/office/drawing/2014/main" id="{AAF4A227-C3AD-4C15-88AB-4DD54F8CC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7288" y="4831093"/>
            <a:ext cx="714599" cy="1015452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6901A02A-E7C1-4C9A-8427-0C4763B71B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93168" y="4862205"/>
            <a:ext cx="902659" cy="964294"/>
          </a:xfrm>
          <a:prstGeom prst="rect">
            <a:avLst/>
          </a:prstGeom>
        </p:spPr>
      </p:pic>
      <p:pic>
        <p:nvPicPr>
          <p:cNvPr id="87" name="圖形 86">
            <a:extLst>
              <a:ext uri="{FF2B5EF4-FFF2-40B4-BE49-F238E27FC236}">
                <a16:creationId xmlns:a16="http://schemas.microsoft.com/office/drawing/2014/main" id="{F26F6923-1E86-4031-9841-166BA3E417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57440" y="2384836"/>
            <a:ext cx="1246990" cy="1593201"/>
          </a:xfrm>
          <a:prstGeom prst="rect">
            <a:avLst/>
          </a:prstGeom>
        </p:spPr>
      </p:pic>
      <p:pic>
        <p:nvPicPr>
          <p:cNvPr id="88" name="圖片 87">
            <a:extLst>
              <a:ext uri="{FF2B5EF4-FFF2-40B4-BE49-F238E27FC236}">
                <a16:creationId xmlns:a16="http://schemas.microsoft.com/office/drawing/2014/main" id="{8180AAAB-9E3E-4CEC-A93C-3CE273571E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377" y="2449947"/>
            <a:ext cx="727731" cy="444988"/>
          </a:xfrm>
          <a:prstGeom prst="rect">
            <a:avLst/>
          </a:prstGeom>
        </p:spPr>
      </p:pic>
      <p:pic>
        <p:nvPicPr>
          <p:cNvPr id="152" name="圖形 151">
            <a:extLst>
              <a:ext uri="{FF2B5EF4-FFF2-40B4-BE49-F238E27FC236}">
                <a16:creationId xmlns:a16="http://schemas.microsoft.com/office/drawing/2014/main" id="{F181051B-731D-428B-A165-00ECA92E62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65564" y="3926470"/>
            <a:ext cx="1246991" cy="1593201"/>
          </a:xfrm>
          <a:prstGeom prst="rect">
            <a:avLst/>
          </a:prstGeom>
        </p:spPr>
      </p:pic>
      <p:sp>
        <p:nvSpPr>
          <p:cNvPr id="98" name="文字方塊 97">
            <a:extLst>
              <a:ext uri="{FF2B5EF4-FFF2-40B4-BE49-F238E27FC236}">
                <a16:creationId xmlns:a16="http://schemas.microsoft.com/office/drawing/2014/main" id="{C00A1890-0405-4085-A8B3-17692F53F54C}"/>
              </a:ext>
            </a:extLst>
          </p:cNvPr>
          <p:cNvSpPr txBox="1"/>
          <p:nvPr/>
        </p:nvSpPr>
        <p:spPr>
          <a:xfrm>
            <a:off x="8274887" y="5865665"/>
            <a:ext cx="1191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+mj-lt"/>
              </a:rPr>
              <a:t>25GbE Server</a:t>
            </a:r>
            <a:endParaRPr lang="zh-TW" altLang="en-US" sz="1200" b="1">
              <a:latin typeface="+mj-lt"/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F73101C5-38C8-43E8-94D9-02E7BD5BF101}"/>
              </a:ext>
            </a:extLst>
          </p:cNvPr>
          <p:cNvSpPr txBox="1"/>
          <p:nvPr/>
        </p:nvSpPr>
        <p:spPr>
          <a:xfrm>
            <a:off x="10139069" y="5865664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+mj-lt"/>
              </a:rPr>
              <a:t>25GbE NAS</a:t>
            </a:r>
            <a:endParaRPr lang="zh-TW" altLang="en-US" sz="1200" b="1">
              <a:latin typeface="+mj-lt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6D9E36FF-5822-4D01-9DD3-76A5EBB675AB}"/>
              </a:ext>
            </a:extLst>
          </p:cNvPr>
          <p:cNvSpPr txBox="1"/>
          <p:nvPr/>
        </p:nvSpPr>
        <p:spPr>
          <a:xfrm>
            <a:off x="1313910" y="2137165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+mj-lt"/>
              </a:rPr>
              <a:t>10GbE</a:t>
            </a:r>
            <a:r>
              <a:rPr lang="zh-TW" altLang="en-US" sz="1200" b="1">
                <a:latin typeface="+mj-lt"/>
              </a:rPr>
              <a:t> </a:t>
            </a:r>
            <a:r>
              <a:rPr lang="en-US" altLang="zh-TW" sz="1200" b="1">
                <a:latin typeface="+mj-lt"/>
              </a:rPr>
              <a:t>PC</a:t>
            </a:r>
            <a:endParaRPr lang="zh-TW" altLang="en-US" sz="1200" b="1">
              <a:latin typeface="+mj-lt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5CE67F32-5B8C-4C60-BF56-AEC15EBEF9D8}"/>
              </a:ext>
            </a:extLst>
          </p:cNvPr>
          <p:cNvSpPr txBox="1"/>
          <p:nvPr/>
        </p:nvSpPr>
        <p:spPr>
          <a:xfrm>
            <a:off x="1623618" y="4198310"/>
            <a:ext cx="1028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latin typeface="+mj-lt"/>
              </a:rPr>
              <a:t>2.5GbE</a:t>
            </a:r>
            <a:r>
              <a:rPr lang="zh-TW" altLang="en-US" sz="1200" b="1">
                <a:latin typeface="+mj-lt"/>
              </a:rPr>
              <a:t> </a:t>
            </a:r>
            <a:r>
              <a:rPr lang="en-US" altLang="zh-TW" sz="1200" b="1">
                <a:latin typeface="+mj-lt"/>
              </a:rPr>
              <a:t>PC</a:t>
            </a:r>
            <a:endParaRPr lang="zh-TW" altLang="en-US" sz="1200" b="1">
              <a:latin typeface="+mj-lt"/>
            </a:endParaRPr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5702F069-8301-4C32-8136-D8D1BF8D9AC1}"/>
              </a:ext>
            </a:extLst>
          </p:cNvPr>
          <p:cNvSpPr txBox="1"/>
          <p:nvPr/>
        </p:nvSpPr>
        <p:spPr>
          <a:xfrm>
            <a:off x="4489431" y="3341745"/>
            <a:ext cx="1427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 altLang="zh-TW" sz="1200"/>
              <a:t>QSW-M2108R-2C</a:t>
            </a:r>
            <a:endParaRPr lang="zh-TW" altLang="en-US" sz="1200"/>
          </a:p>
        </p:txBody>
      </p:sp>
      <p:pic>
        <p:nvPicPr>
          <p:cNvPr id="120" name="圖形 119">
            <a:extLst>
              <a:ext uri="{FF2B5EF4-FFF2-40B4-BE49-F238E27FC236}">
                <a16:creationId xmlns:a16="http://schemas.microsoft.com/office/drawing/2014/main" id="{A6285704-CED0-4D61-97E9-54ABAA5E8E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83383" y="4815083"/>
            <a:ext cx="902659" cy="964294"/>
          </a:xfrm>
          <a:prstGeom prst="rect">
            <a:avLst/>
          </a:prstGeom>
        </p:spPr>
      </p:pic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5333B3C7-82FA-4644-81A0-40E476E92BDE}"/>
              </a:ext>
            </a:extLst>
          </p:cNvPr>
          <p:cNvSpPr txBox="1"/>
          <p:nvPr/>
        </p:nvSpPr>
        <p:spPr>
          <a:xfrm>
            <a:off x="3569769" y="4807114"/>
            <a:ext cx="1208985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 altLang="zh-TW" sz="1200"/>
              <a:t>1GbE</a:t>
            </a:r>
            <a:r>
              <a:rPr lang="zh-TW" altLang="en-US" sz="1200"/>
              <a:t> </a:t>
            </a:r>
            <a:r>
              <a:rPr lang="en-US" altLang="zh-TW" sz="1200"/>
              <a:t>Devices</a:t>
            </a:r>
            <a:endParaRPr lang="zh-TW" altLang="en-US" sz="1200"/>
          </a:p>
        </p:txBody>
      </p:sp>
      <p:grpSp>
        <p:nvGrpSpPr>
          <p:cNvPr id="143" name="群組 142">
            <a:extLst>
              <a:ext uri="{FF2B5EF4-FFF2-40B4-BE49-F238E27FC236}">
                <a16:creationId xmlns:a16="http://schemas.microsoft.com/office/drawing/2014/main" id="{4E9F59A9-98E7-424C-A2D3-C645D96B6D7B}"/>
              </a:ext>
            </a:extLst>
          </p:cNvPr>
          <p:cNvGrpSpPr/>
          <p:nvPr/>
        </p:nvGrpSpPr>
        <p:grpSpPr>
          <a:xfrm>
            <a:off x="4454950" y="1425428"/>
            <a:ext cx="1100762" cy="338554"/>
            <a:chOff x="4779059" y="1345672"/>
            <a:chExt cx="1100762" cy="338554"/>
          </a:xfrm>
        </p:grpSpPr>
        <p:sp>
          <p:nvSpPr>
            <p:cNvPr id="138" name="文字方塊 137">
              <a:extLst>
                <a:ext uri="{FF2B5EF4-FFF2-40B4-BE49-F238E27FC236}">
                  <a16:creationId xmlns:a16="http://schemas.microsoft.com/office/drawing/2014/main" id="{E356D907-D85E-4418-B0A5-2B2B38C98FB9}"/>
                </a:ext>
              </a:extLst>
            </p:cNvPr>
            <p:cNvSpPr txBox="1"/>
            <p:nvPr/>
          </p:nvSpPr>
          <p:spPr>
            <a:xfrm>
              <a:off x="5045938" y="1345672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25GbE</a:t>
              </a:r>
              <a:endParaRPr lang="zh-TW" altLang="en-US" sz="1600" b="1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139" name="直線單箭頭接點 138">
              <a:extLst>
                <a:ext uri="{FF2B5EF4-FFF2-40B4-BE49-F238E27FC236}">
                  <a16:creationId xmlns:a16="http://schemas.microsoft.com/office/drawing/2014/main" id="{09C5FDBE-9CED-48FF-B794-2A9B9DC4753A}"/>
                </a:ext>
              </a:extLst>
            </p:cNvPr>
            <p:cNvCxnSpPr>
              <a:cxnSpLocks/>
            </p:cNvCxnSpPr>
            <p:nvPr/>
          </p:nvCxnSpPr>
          <p:spPr>
            <a:xfrm>
              <a:off x="4779059" y="1522418"/>
              <a:ext cx="201404" cy="0"/>
            </a:xfrm>
            <a:prstGeom prst="straightConnector1">
              <a:avLst/>
            </a:prstGeom>
            <a:ln w="50800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F204AF4D-1865-402C-A01B-A2963F9FC7F8}"/>
              </a:ext>
            </a:extLst>
          </p:cNvPr>
          <p:cNvSpPr txBox="1"/>
          <p:nvPr/>
        </p:nvSpPr>
        <p:spPr>
          <a:xfrm>
            <a:off x="4721829" y="1789026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accent6">
                    <a:lumMod val="75000"/>
                  </a:schemeClr>
                </a:solidFill>
              </a:rPr>
              <a:t>10GbE</a:t>
            </a:r>
            <a:endParaRPr lang="zh-TW" altLang="en-US" sz="1600" b="1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8DF9A405-33D6-4E5A-BCFC-7A7E87B987FD}"/>
              </a:ext>
            </a:extLst>
          </p:cNvPr>
          <p:cNvCxnSpPr>
            <a:cxnSpLocks/>
          </p:cNvCxnSpPr>
          <p:nvPr/>
        </p:nvCxnSpPr>
        <p:spPr>
          <a:xfrm>
            <a:off x="4454950" y="1965772"/>
            <a:ext cx="201404" cy="0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A9AAC68D-38A6-4E9D-811D-AFCA500588B6}"/>
              </a:ext>
            </a:extLst>
          </p:cNvPr>
          <p:cNvSpPr txBox="1"/>
          <p:nvPr/>
        </p:nvSpPr>
        <p:spPr>
          <a:xfrm>
            <a:off x="6093165" y="1425428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accent2">
                    <a:lumMod val="75000"/>
                  </a:schemeClr>
                </a:solidFill>
              </a:rPr>
              <a:t>2.5GbE</a:t>
            </a:r>
            <a:endParaRPr lang="zh-TW" altLang="en-US" sz="1600" b="1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EB8A3DBB-D58B-4CFA-A703-272424C7D18B}"/>
              </a:ext>
            </a:extLst>
          </p:cNvPr>
          <p:cNvCxnSpPr>
            <a:cxnSpLocks/>
          </p:cNvCxnSpPr>
          <p:nvPr/>
        </p:nvCxnSpPr>
        <p:spPr>
          <a:xfrm>
            <a:off x="5826286" y="1602174"/>
            <a:ext cx="201404" cy="0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E883A5DC-111F-4E07-AF17-FC50812A89B5}"/>
              </a:ext>
            </a:extLst>
          </p:cNvPr>
          <p:cNvSpPr txBox="1"/>
          <p:nvPr/>
        </p:nvSpPr>
        <p:spPr>
          <a:xfrm>
            <a:off x="6082727" y="1780331"/>
            <a:ext cx="720069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1600" b="1">
                <a:solidFill>
                  <a:srgbClr val="00B0F0"/>
                </a:solidFill>
              </a:rPr>
              <a:t>1GbE</a:t>
            </a:r>
            <a:endParaRPr lang="zh-TW" altLang="en-US" sz="1600" b="1">
              <a:solidFill>
                <a:srgbClr val="00B0F0"/>
              </a:solidFill>
              <a:cs typeface="Arial"/>
            </a:endParaRPr>
          </a:p>
        </p:txBody>
      </p: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A302D272-00D1-41CF-B5D7-57110AD33D1A}"/>
              </a:ext>
            </a:extLst>
          </p:cNvPr>
          <p:cNvCxnSpPr>
            <a:cxnSpLocks/>
          </p:cNvCxnSpPr>
          <p:nvPr/>
        </p:nvCxnSpPr>
        <p:spPr>
          <a:xfrm>
            <a:off x="5815847" y="1957077"/>
            <a:ext cx="201404" cy="0"/>
          </a:xfrm>
          <a:prstGeom prst="straightConnector1">
            <a:avLst/>
          </a:prstGeom>
          <a:ln w="50800" cap="rnd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DDAFED9B-B98F-473B-86E6-FA690D3CFE91}"/>
              </a:ext>
            </a:extLst>
          </p:cNvPr>
          <p:cNvCxnSpPr>
            <a:cxnSpLocks/>
          </p:cNvCxnSpPr>
          <p:nvPr/>
        </p:nvCxnSpPr>
        <p:spPr>
          <a:xfrm>
            <a:off x="4137966" y="3127059"/>
            <a:ext cx="3930" cy="809622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794AEB59-CB82-4EB2-83E2-0782D241CAF2}"/>
              </a:ext>
            </a:extLst>
          </p:cNvPr>
          <p:cNvCxnSpPr>
            <a:cxnSpLocks/>
          </p:cNvCxnSpPr>
          <p:nvPr/>
        </p:nvCxnSpPr>
        <p:spPr>
          <a:xfrm>
            <a:off x="6086430" y="3872944"/>
            <a:ext cx="1263637" cy="0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圖片 115">
            <a:extLst>
              <a:ext uri="{FF2B5EF4-FFF2-40B4-BE49-F238E27FC236}">
                <a16:creationId xmlns:a16="http://schemas.microsoft.com/office/drawing/2014/main" id="{4DD88EEC-AAD1-4E00-B95E-579D3DA5ADB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127" y="3591814"/>
            <a:ext cx="2413190" cy="673036"/>
          </a:xfrm>
          <a:prstGeom prst="rect">
            <a:avLst/>
          </a:prstGeom>
        </p:spPr>
      </p:pic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04BD303F-1BB4-4C5E-800F-B1D9C81F2669}"/>
              </a:ext>
            </a:extLst>
          </p:cNvPr>
          <p:cNvCxnSpPr>
            <a:cxnSpLocks/>
          </p:cNvCxnSpPr>
          <p:nvPr/>
        </p:nvCxnSpPr>
        <p:spPr>
          <a:xfrm>
            <a:off x="9730279" y="3992290"/>
            <a:ext cx="583406" cy="746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16A7DD0B-61CF-4F27-9114-68AAF8B5A647}"/>
              </a:ext>
            </a:extLst>
          </p:cNvPr>
          <p:cNvCxnSpPr>
            <a:cxnSpLocks/>
          </p:cNvCxnSpPr>
          <p:nvPr/>
        </p:nvCxnSpPr>
        <p:spPr>
          <a:xfrm flipV="1">
            <a:off x="7709596" y="4057438"/>
            <a:ext cx="15817" cy="845342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D3D1488C-8D56-4C28-A78A-49FD28155197}"/>
              </a:ext>
            </a:extLst>
          </p:cNvPr>
          <p:cNvSpPr txBox="1"/>
          <p:nvPr/>
        </p:nvSpPr>
        <p:spPr>
          <a:xfrm>
            <a:off x="6638974" y="4485396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+mj-lt"/>
              </a:rPr>
              <a:t>10GbE</a:t>
            </a:r>
            <a:r>
              <a:rPr lang="zh-TW" altLang="en-US" sz="1200" b="1">
                <a:latin typeface="+mj-lt"/>
              </a:rPr>
              <a:t> </a:t>
            </a:r>
            <a:r>
              <a:rPr lang="en-US" altLang="zh-TW" sz="1200" b="1">
                <a:latin typeface="+mj-lt"/>
              </a:rPr>
              <a:t>PC</a:t>
            </a:r>
            <a:endParaRPr lang="zh-TW" altLang="en-US" sz="1200" b="1">
              <a:latin typeface="+mj-lt"/>
            </a:endParaRPr>
          </a:p>
        </p:txBody>
      </p:sp>
      <p:pic>
        <p:nvPicPr>
          <p:cNvPr id="70" name="圖形 69">
            <a:extLst>
              <a:ext uri="{FF2B5EF4-FFF2-40B4-BE49-F238E27FC236}">
                <a16:creationId xmlns:a16="http://schemas.microsoft.com/office/drawing/2014/main" id="{7EA3148E-6AA6-417E-956E-76B7FDE35D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13761" y="4690959"/>
            <a:ext cx="1246992" cy="159320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FBB435E-E851-40CE-9C74-D60B202C97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381" y="4912645"/>
            <a:ext cx="727731" cy="444988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2CAA53BC-DE86-400A-9443-CE7A30B342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934713">
            <a:off x="3799573" y="5079473"/>
            <a:ext cx="977663" cy="1003701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C06575E5-ECFA-4B74-A797-2047364278E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865496">
            <a:off x="4399346" y="5346676"/>
            <a:ext cx="914556" cy="927248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59568228-09DA-4825-BC68-7BA6B22EC89B}"/>
              </a:ext>
            </a:extLst>
          </p:cNvPr>
          <p:cNvGrpSpPr/>
          <p:nvPr/>
        </p:nvGrpSpPr>
        <p:grpSpPr>
          <a:xfrm>
            <a:off x="6808607" y="3301137"/>
            <a:ext cx="3253992" cy="955565"/>
            <a:chOff x="7283150" y="2369932"/>
            <a:chExt cx="2767545" cy="828310"/>
          </a:xfrm>
        </p:grpSpPr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218D632E-6D1C-468A-B2F8-963EA6BC1E4C}"/>
                </a:ext>
              </a:extLst>
            </p:cNvPr>
            <p:cNvSpPr txBox="1"/>
            <p:nvPr/>
          </p:nvSpPr>
          <p:spPr>
            <a:xfrm>
              <a:off x="8693330" y="2369932"/>
              <a:ext cx="1106072" cy="24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1400" b="1">
                  <a:latin typeface="+mj-lt"/>
                </a:defRPr>
              </a:lvl1pPr>
            </a:lstStyle>
            <a:p>
              <a:r>
                <a:rPr lang="en-US" altLang="zh-TW" sz="1200"/>
                <a:t>QSW-M5216-1T</a:t>
              </a:r>
              <a:endParaRPr lang="zh-TW" altLang="en-US" sz="1200"/>
            </a:p>
          </p:txBody>
        </p:sp>
        <p:pic>
          <p:nvPicPr>
            <p:cNvPr id="97" name="內容版面配置區 26">
              <a:extLst>
                <a:ext uri="{FF2B5EF4-FFF2-40B4-BE49-F238E27FC236}">
                  <a16:creationId xmlns:a16="http://schemas.microsoft.com/office/drawing/2014/main" id="{D13FEE1C-F728-4267-9E3B-718FF91D1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3150" y="2599796"/>
              <a:ext cx="2767545" cy="5984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60122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矩形: 圓角化同側角落 140">
            <a:extLst>
              <a:ext uri="{FF2B5EF4-FFF2-40B4-BE49-F238E27FC236}">
                <a16:creationId xmlns:a16="http://schemas.microsoft.com/office/drawing/2014/main" id="{CC248AC9-DB47-4172-9535-E5C462D39608}"/>
              </a:ext>
            </a:extLst>
          </p:cNvPr>
          <p:cNvSpPr/>
          <p:nvPr/>
        </p:nvSpPr>
        <p:spPr>
          <a:xfrm rot="10800000">
            <a:off x="4544148" y="1317073"/>
            <a:ext cx="3368162" cy="984978"/>
          </a:xfrm>
          <a:prstGeom prst="round2Same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en-US"/>
              <a:t>中型辦公室骨幹網路需要更高頻寬(100~150人)</a:t>
            </a:r>
          </a:p>
        </p:txBody>
      </p:sp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DF55EE6A-96BF-4BA5-8FE3-CC78ED5197B5}"/>
              </a:ext>
            </a:extLst>
          </p:cNvPr>
          <p:cNvCxnSpPr>
            <a:cxnSpLocks/>
          </p:cNvCxnSpPr>
          <p:nvPr/>
        </p:nvCxnSpPr>
        <p:spPr>
          <a:xfrm>
            <a:off x="1466211" y="4354355"/>
            <a:ext cx="2013163" cy="0"/>
          </a:xfrm>
          <a:prstGeom prst="straightConnector1">
            <a:avLst/>
          </a:prstGeom>
          <a:ln w="50800" cap="rnd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單箭頭接點 136">
            <a:extLst>
              <a:ext uri="{FF2B5EF4-FFF2-40B4-BE49-F238E27FC236}">
                <a16:creationId xmlns:a16="http://schemas.microsoft.com/office/drawing/2014/main" id="{9AD25D5D-479A-47ED-A2D9-01F805063380}"/>
              </a:ext>
            </a:extLst>
          </p:cNvPr>
          <p:cNvCxnSpPr>
            <a:cxnSpLocks/>
          </p:cNvCxnSpPr>
          <p:nvPr/>
        </p:nvCxnSpPr>
        <p:spPr>
          <a:xfrm>
            <a:off x="2699833" y="5703049"/>
            <a:ext cx="931334" cy="0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線單箭頭接點 133">
            <a:extLst>
              <a:ext uri="{FF2B5EF4-FFF2-40B4-BE49-F238E27FC236}">
                <a16:creationId xmlns:a16="http://schemas.microsoft.com/office/drawing/2014/main" id="{881EC070-5435-4901-B7D6-7C03352537F9}"/>
              </a:ext>
            </a:extLst>
          </p:cNvPr>
          <p:cNvCxnSpPr>
            <a:cxnSpLocks/>
          </p:cNvCxnSpPr>
          <p:nvPr/>
        </p:nvCxnSpPr>
        <p:spPr>
          <a:xfrm>
            <a:off x="9568276" y="3451510"/>
            <a:ext cx="0" cy="995807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單箭頭接點 134">
            <a:extLst>
              <a:ext uri="{FF2B5EF4-FFF2-40B4-BE49-F238E27FC236}">
                <a16:creationId xmlns:a16="http://schemas.microsoft.com/office/drawing/2014/main" id="{5582F9DE-43FE-4122-811F-6393522A9EE2}"/>
              </a:ext>
            </a:extLst>
          </p:cNvPr>
          <p:cNvCxnSpPr>
            <a:cxnSpLocks/>
          </p:cNvCxnSpPr>
          <p:nvPr/>
        </p:nvCxnSpPr>
        <p:spPr>
          <a:xfrm>
            <a:off x="10686469" y="3451510"/>
            <a:ext cx="0" cy="995807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974A55A0-EF23-4A1C-BECC-F50450E74F8E}"/>
              </a:ext>
            </a:extLst>
          </p:cNvPr>
          <p:cNvGrpSpPr/>
          <p:nvPr/>
        </p:nvGrpSpPr>
        <p:grpSpPr>
          <a:xfrm>
            <a:off x="2167684" y="2524114"/>
            <a:ext cx="1729904" cy="847599"/>
            <a:chOff x="6028446" y="4257138"/>
            <a:chExt cx="641568" cy="530053"/>
          </a:xfrm>
        </p:grpSpPr>
        <p:grpSp>
          <p:nvGrpSpPr>
            <p:cNvPr id="128" name="群組 127">
              <a:extLst>
                <a:ext uri="{FF2B5EF4-FFF2-40B4-BE49-F238E27FC236}">
                  <a16:creationId xmlns:a16="http://schemas.microsoft.com/office/drawing/2014/main" id="{7665221C-5362-44E3-B356-DCBB9E9590B9}"/>
                </a:ext>
              </a:extLst>
            </p:cNvPr>
            <p:cNvGrpSpPr/>
            <p:nvPr/>
          </p:nvGrpSpPr>
          <p:grpSpPr>
            <a:xfrm>
              <a:off x="6028446" y="4257138"/>
              <a:ext cx="295697" cy="530053"/>
              <a:chOff x="6129689" y="4257138"/>
              <a:chExt cx="381757" cy="530053"/>
            </a:xfrm>
          </p:grpSpPr>
          <p:cxnSp>
            <p:nvCxnSpPr>
              <p:cNvPr id="132" name="直線單箭頭接點 131">
                <a:extLst>
                  <a:ext uri="{FF2B5EF4-FFF2-40B4-BE49-F238E27FC236}">
                    <a16:creationId xmlns:a16="http://schemas.microsoft.com/office/drawing/2014/main" id="{AA7E984C-3DE3-475F-AB08-FB74D21C37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1446" y="4257138"/>
                <a:ext cx="0" cy="530053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線單箭頭接點 129">
                <a:extLst>
                  <a:ext uri="{FF2B5EF4-FFF2-40B4-BE49-F238E27FC236}">
                    <a16:creationId xmlns:a16="http://schemas.microsoft.com/office/drawing/2014/main" id="{74761C30-EBF1-4F71-8DB4-16FA7BBCB1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29689" y="4257138"/>
                <a:ext cx="381757" cy="0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9" name="直線單箭頭接點 128">
              <a:extLst>
                <a:ext uri="{FF2B5EF4-FFF2-40B4-BE49-F238E27FC236}">
                  <a16:creationId xmlns:a16="http://schemas.microsoft.com/office/drawing/2014/main" id="{4B4C165E-F7A3-4FA7-9385-1FE773024475}"/>
                </a:ext>
              </a:extLst>
            </p:cNvPr>
            <p:cNvCxnSpPr>
              <a:cxnSpLocks/>
            </p:cNvCxnSpPr>
            <p:nvPr/>
          </p:nvCxnSpPr>
          <p:spPr>
            <a:xfrm>
              <a:off x="6324136" y="4787191"/>
              <a:ext cx="345878" cy="0"/>
            </a:xfrm>
            <a:prstGeom prst="straightConnector1">
              <a:avLst/>
            </a:prstGeom>
            <a:ln w="50800" cap="rnd" cmpd="sng">
              <a:solidFill>
                <a:schemeClr val="accent6">
                  <a:lumMod val="75000"/>
                </a:schemeClr>
              </a:solidFill>
              <a:miter lim="800000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1" name="直線單箭頭接點 120">
            <a:extLst>
              <a:ext uri="{FF2B5EF4-FFF2-40B4-BE49-F238E27FC236}">
                <a16:creationId xmlns:a16="http://schemas.microsoft.com/office/drawing/2014/main" id="{DEEC25A2-51D9-4F1B-A56D-4E39E4775707}"/>
              </a:ext>
            </a:extLst>
          </p:cNvPr>
          <p:cNvCxnSpPr>
            <a:cxnSpLocks/>
          </p:cNvCxnSpPr>
          <p:nvPr/>
        </p:nvCxnSpPr>
        <p:spPr>
          <a:xfrm>
            <a:off x="5441923" y="3374996"/>
            <a:ext cx="846836" cy="0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D2FB903F-DE74-4C0A-BF53-F9A233DFEF13}"/>
              </a:ext>
            </a:extLst>
          </p:cNvPr>
          <p:cNvGrpSpPr/>
          <p:nvPr/>
        </p:nvGrpSpPr>
        <p:grpSpPr>
          <a:xfrm>
            <a:off x="5302445" y="4607185"/>
            <a:ext cx="1561936" cy="1090072"/>
            <a:chOff x="5680554" y="4257138"/>
            <a:chExt cx="989460" cy="1132556"/>
          </a:xfrm>
        </p:grpSpPr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9AD41C18-3BDE-4C18-89B9-ECB8B60343DD}"/>
                </a:ext>
              </a:extLst>
            </p:cNvPr>
            <p:cNvGrpSpPr/>
            <p:nvPr/>
          </p:nvGrpSpPr>
          <p:grpSpPr>
            <a:xfrm>
              <a:off x="5680554" y="4257138"/>
              <a:ext cx="643582" cy="1132556"/>
              <a:chOff x="5680554" y="4257138"/>
              <a:chExt cx="830892" cy="1132556"/>
            </a:xfrm>
          </p:grpSpPr>
          <p:cxnSp>
            <p:nvCxnSpPr>
              <p:cNvPr id="122" name="直線單箭頭接點 121">
                <a:extLst>
                  <a:ext uri="{FF2B5EF4-FFF2-40B4-BE49-F238E27FC236}">
                    <a16:creationId xmlns:a16="http://schemas.microsoft.com/office/drawing/2014/main" id="{DE6012BF-AF48-48F7-9848-CBA20AA0CC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0554" y="4257138"/>
                <a:ext cx="830892" cy="0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單箭頭接點 122">
                <a:extLst>
                  <a:ext uri="{FF2B5EF4-FFF2-40B4-BE49-F238E27FC236}">
                    <a16:creationId xmlns:a16="http://schemas.microsoft.com/office/drawing/2014/main" id="{82D20E0D-D32F-4EA7-BF3D-A5EA8279EE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80554" y="5389694"/>
                <a:ext cx="830892" cy="0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單箭頭接點 123">
                <a:extLst>
                  <a:ext uri="{FF2B5EF4-FFF2-40B4-BE49-F238E27FC236}">
                    <a16:creationId xmlns:a16="http://schemas.microsoft.com/office/drawing/2014/main" id="{ACE012DD-21A9-4A7C-9260-79054CC8EB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11446" y="4257138"/>
                <a:ext cx="0" cy="1132556"/>
              </a:xfrm>
              <a:prstGeom prst="straightConnector1">
                <a:avLst/>
              </a:prstGeom>
              <a:ln w="50800" cap="rnd" cmpd="sng">
                <a:solidFill>
                  <a:schemeClr val="accent6">
                    <a:lumMod val="75000"/>
                  </a:schemeClr>
                </a:solidFill>
                <a:miter lim="800000"/>
                <a:headEnd type="none" w="lg" len="lg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6" name="直線單箭頭接點 125">
              <a:extLst>
                <a:ext uri="{FF2B5EF4-FFF2-40B4-BE49-F238E27FC236}">
                  <a16:creationId xmlns:a16="http://schemas.microsoft.com/office/drawing/2014/main" id="{BEDCC35E-5FB9-4C9E-B4BE-127CB26C717C}"/>
                </a:ext>
              </a:extLst>
            </p:cNvPr>
            <p:cNvCxnSpPr>
              <a:cxnSpLocks/>
            </p:cNvCxnSpPr>
            <p:nvPr/>
          </p:nvCxnSpPr>
          <p:spPr>
            <a:xfrm>
              <a:off x="6324136" y="4787191"/>
              <a:ext cx="345878" cy="0"/>
            </a:xfrm>
            <a:prstGeom prst="straightConnector1">
              <a:avLst/>
            </a:prstGeom>
            <a:ln w="50800" cap="rnd" cmpd="sng">
              <a:solidFill>
                <a:schemeClr val="accent6">
                  <a:lumMod val="75000"/>
                </a:schemeClr>
              </a:solidFill>
              <a:miter lim="800000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直線單箭頭接點 89">
            <a:extLst>
              <a:ext uri="{FF2B5EF4-FFF2-40B4-BE49-F238E27FC236}">
                <a16:creationId xmlns:a16="http://schemas.microsoft.com/office/drawing/2014/main" id="{5744CCAC-3246-4E9F-B069-6BDCB5ADDC99}"/>
              </a:ext>
            </a:extLst>
          </p:cNvPr>
          <p:cNvCxnSpPr>
            <a:cxnSpLocks/>
          </p:cNvCxnSpPr>
          <p:nvPr/>
        </p:nvCxnSpPr>
        <p:spPr>
          <a:xfrm>
            <a:off x="9901990" y="2464502"/>
            <a:ext cx="0" cy="581883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單箭頭接點 109">
            <a:extLst>
              <a:ext uri="{FF2B5EF4-FFF2-40B4-BE49-F238E27FC236}">
                <a16:creationId xmlns:a16="http://schemas.microsoft.com/office/drawing/2014/main" id="{7D570755-BDA5-4B0A-925E-20381ADC4F38}"/>
              </a:ext>
            </a:extLst>
          </p:cNvPr>
          <p:cNvCxnSpPr>
            <a:cxnSpLocks/>
          </p:cNvCxnSpPr>
          <p:nvPr/>
        </p:nvCxnSpPr>
        <p:spPr>
          <a:xfrm>
            <a:off x="6982856" y="3432160"/>
            <a:ext cx="0" cy="1512642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直線單箭頭接點 107">
            <a:extLst>
              <a:ext uri="{FF2B5EF4-FFF2-40B4-BE49-F238E27FC236}">
                <a16:creationId xmlns:a16="http://schemas.microsoft.com/office/drawing/2014/main" id="{6197728D-E50A-4EC0-9AA7-E46C262C8C00}"/>
              </a:ext>
            </a:extLst>
          </p:cNvPr>
          <p:cNvCxnSpPr>
            <a:cxnSpLocks/>
          </p:cNvCxnSpPr>
          <p:nvPr/>
        </p:nvCxnSpPr>
        <p:spPr>
          <a:xfrm>
            <a:off x="8458100" y="3374996"/>
            <a:ext cx="846836" cy="0"/>
          </a:xfrm>
          <a:prstGeom prst="straightConnector1">
            <a:avLst/>
          </a:prstGeom>
          <a:ln w="50800" cap="rnd" cmpd="sng">
            <a:solidFill>
              <a:schemeClr val="accent1">
                <a:lumMod val="60000"/>
                <a:lumOff val="40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67A64C3A-D68E-4D05-94C8-23021C9A6972}"/>
              </a:ext>
            </a:extLst>
          </p:cNvPr>
          <p:cNvGrpSpPr/>
          <p:nvPr/>
        </p:nvGrpSpPr>
        <p:grpSpPr>
          <a:xfrm>
            <a:off x="9192429" y="1666713"/>
            <a:ext cx="1419124" cy="863743"/>
            <a:chOff x="5300737" y="1421562"/>
            <a:chExt cx="1547306" cy="941761"/>
          </a:xfrm>
        </p:grpSpPr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57A98C32-83AB-4E3B-9EBB-3931C58FB91D}"/>
                </a:ext>
              </a:extLst>
            </p:cNvPr>
            <p:cNvSpPr/>
            <p:nvPr/>
          </p:nvSpPr>
          <p:spPr>
            <a:xfrm>
              <a:off x="5300737" y="1421562"/>
              <a:ext cx="1547306" cy="941761"/>
            </a:xfrm>
            <a:custGeom>
              <a:avLst/>
              <a:gdLst>
                <a:gd name="connsiteX0" fmla="*/ 1822436 w 2185188"/>
                <a:gd name="connsiteY0" fmla="*/ 1330002 h 1330002"/>
                <a:gd name="connsiteX1" fmla="*/ 2185083 w 2185188"/>
                <a:gd name="connsiteY1" fmla="*/ 949774 h 1330002"/>
                <a:gd name="connsiteX2" fmla="*/ 1867572 w 2185188"/>
                <a:gd name="connsiteY2" fmla="*/ 590959 h 1330002"/>
                <a:gd name="connsiteX3" fmla="*/ 1689879 w 2185188"/>
                <a:gd name="connsiteY3" fmla="*/ 301138 h 1330002"/>
                <a:gd name="connsiteX4" fmla="*/ 1350883 w 2185188"/>
                <a:gd name="connsiteY4" fmla="*/ 229871 h 1330002"/>
                <a:gd name="connsiteX5" fmla="*/ 810676 w 2185188"/>
                <a:gd name="connsiteY5" fmla="*/ 13931 h 1330002"/>
                <a:gd name="connsiteX6" fmla="*/ 427258 w 2185188"/>
                <a:gd name="connsiteY6" fmla="*/ 441535 h 1330002"/>
                <a:gd name="connsiteX7" fmla="*/ 86124 w 2185188"/>
                <a:gd name="connsiteY7" fmla="*/ 618516 h 1330002"/>
                <a:gd name="connsiteX8" fmla="*/ 40513 w 2185188"/>
                <a:gd name="connsiteY8" fmla="*/ 1073677 h 1330002"/>
                <a:gd name="connsiteX9" fmla="*/ 414430 w 2185188"/>
                <a:gd name="connsiteY9" fmla="*/ 1327389 h 1330002"/>
                <a:gd name="connsiteX10" fmla="*/ 420844 w 2185188"/>
                <a:gd name="connsiteY10" fmla="*/ 1179866 h 1330002"/>
                <a:gd name="connsiteX11" fmla="*/ 172120 w 2185188"/>
                <a:gd name="connsiteY11" fmla="*/ 1010962 h 1330002"/>
                <a:gd name="connsiteX12" fmla="*/ 202290 w 2185188"/>
                <a:gd name="connsiteY12" fmla="*/ 707600 h 1330002"/>
                <a:gd name="connsiteX13" fmla="*/ 481658 w 2185188"/>
                <a:gd name="connsiteY13" fmla="*/ 593572 h 1330002"/>
                <a:gd name="connsiteX14" fmla="*/ 565992 w 2185188"/>
                <a:gd name="connsiteY14" fmla="*/ 607588 h 1330002"/>
                <a:gd name="connsiteX15" fmla="*/ 565992 w 2185188"/>
                <a:gd name="connsiteY15" fmla="*/ 514465 h 1330002"/>
                <a:gd name="connsiteX16" fmla="*/ 844172 w 2185188"/>
                <a:gd name="connsiteY16" fmla="*/ 158128 h 1330002"/>
                <a:gd name="connsiteX17" fmla="*/ 1251822 w 2185188"/>
                <a:gd name="connsiteY17" fmla="*/ 348175 h 1330002"/>
                <a:gd name="connsiteX18" fmla="*/ 1280566 w 2185188"/>
                <a:gd name="connsiteY18" fmla="*/ 405426 h 1330002"/>
                <a:gd name="connsiteX19" fmla="*/ 1340193 w 2185188"/>
                <a:gd name="connsiteY19" fmla="*/ 384284 h 1330002"/>
                <a:gd name="connsiteX20" fmla="*/ 1605545 w 2185188"/>
                <a:gd name="connsiteY20" fmla="*/ 421343 h 1330002"/>
                <a:gd name="connsiteX21" fmla="*/ 1727888 w 2185188"/>
                <a:gd name="connsiteY21" fmla="*/ 661989 h 1330002"/>
                <a:gd name="connsiteX22" fmla="*/ 1727888 w 2185188"/>
                <a:gd name="connsiteY22" fmla="*/ 736107 h 1330002"/>
                <a:gd name="connsiteX23" fmla="*/ 1824812 w 2185188"/>
                <a:gd name="connsiteY23" fmla="*/ 736107 h 1330002"/>
                <a:gd name="connsiteX24" fmla="*/ 2039353 w 2185188"/>
                <a:gd name="connsiteY24" fmla="*/ 967386 h 1330002"/>
                <a:gd name="connsiteX25" fmla="*/ 1822436 w 2185188"/>
                <a:gd name="connsiteY25" fmla="*/ 1182004 h 133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185188" h="1330002">
                  <a:moveTo>
                    <a:pt x="1822436" y="1330002"/>
                  </a:moveTo>
                  <a:cubicBezTo>
                    <a:pt x="2027575" y="1325147"/>
                    <a:pt x="2189936" y="1154912"/>
                    <a:pt x="2185083" y="949774"/>
                  </a:cubicBezTo>
                  <a:cubicBezTo>
                    <a:pt x="2180797" y="768788"/>
                    <a:pt x="2046693" y="617236"/>
                    <a:pt x="1867572" y="590959"/>
                  </a:cubicBezTo>
                  <a:cubicBezTo>
                    <a:pt x="1848643" y="474786"/>
                    <a:pt x="1784828" y="370703"/>
                    <a:pt x="1689879" y="301138"/>
                  </a:cubicBezTo>
                  <a:cubicBezTo>
                    <a:pt x="1591610" y="231498"/>
                    <a:pt x="1468876" y="205695"/>
                    <a:pt x="1350883" y="229871"/>
                  </a:cubicBezTo>
                  <a:cubicBezTo>
                    <a:pt x="1234801" y="50648"/>
                    <a:pt x="1018316" y="-35890"/>
                    <a:pt x="810676" y="13931"/>
                  </a:cubicBezTo>
                  <a:cubicBezTo>
                    <a:pt x="608301" y="66049"/>
                    <a:pt x="457081" y="234696"/>
                    <a:pt x="427258" y="441535"/>
                  </a:cubicBezTo>
                  <a:cubicBezTo>
                    <a:pt x="292439" y="445156"/>
                    <a:pt x="166719" y="510380"/>
                    <a:pt x="86124" y="618516"/>
                  </a:cubicBezTo>
                  <a:cubicBezTo>
                    <a:pt x="-9370" y="751166"/>
                    <a:pt x="-26761" y="924714"/>
                    <a:pt x="40513" y="1073677"/>
                  </a:cubicBezTo>
                  <a:cubicBezTo>
                    <a:pt x="109090" y="1220507"/>
                    <a:pt x="252650" y="1317918"/>
                    <a:pt x="414430" y="1327389"/>
                  </a:cubicBezTo>
                  <a:close/>
                  <a:moveTo>
                    <a:pt x="420844" y="1179866"/>
                  </a:moveTo>
                  <a:cubicBezTo>
                    <a:pt x="313351" y="1173095"/>
                    <a:pt x="218055" y="1108382"/>
                    <a:pt x="172120" y="1010962"/>
                  </a:cubicBezTo>
                  <a:cubicBezTo>
                    <a:pt x="127548" y="911665"/>
                    <a:pt x="139034" y="796174"/>
                    <a:pt x="202290" y="707600"/>
                  </a:cubicBezTo>
                  <a:cubicBezTo>
                    <a:pt x="266963" y="620597"/>
                    <a:pt x="374577" y="576675"/>
                    <a:pt x="481658" y="593572"/>
                  </a:cubicBezTo>
                  <a:lnTo>
                    <a:pt x="565992" y="607588"/>
                  </a:lnTo>
                  <a:lnTo>
                    <a:pt x="565992" y="514465"/>
                  </a:lnTo>
                  <a:cubicBezTo>
                    <a:pt x="566816" y="346220"/>
                    <a:pt x="681155" y="199756"/>
                    <a:pt x="844172" y="158128"/>
                  </a:cubicBezTo>
                  <a:cubicBezTo>
                    <a:pt x="1007745" y="118689"/>
                    <a:pt x="1176865" y="197532"/>
                    <a:pt x="1251822" y="348175"/>
                  </a:cubicBezTo>
                  <a:lnTo>
                    <a:pt x="1280566" y="405426"/>
                  </a:lnTo>
                  <a:lnTo>
                    <a:pt x="1340193" y="384284"/>
                  </a:lnTo>
                  <a:cubicBezTo>
                    <a:pt x="1429408" y="352762"/>
                    <a:pt x="1528380" y="366586"/>
                    <a:pt x="1605545" y="421343"/>
                  </a:cubicBezTo>
                  <a:cubicBezTo>
                    <a:pt x="1682267" y="477544"/>
                    <a:pt x="1727688" y="566885"/>
                    <a:pt x="1727888" y="661989"/>
                  </a:cubicBezTo>
                  <a:lnTo>
                    <a:pt x="1727888" y="736107"/>
                  </a:lnTo>
                  <a:lnTo>
                    <a:pt x="1824812" y="736107"/>
                  </a:lnTo>
                  <a:cubicBezTo>
                    <a:pt x="1947921" y="740730"/>
                    <a:pt x="2043976" y="844277"/>
                    <a:pt x="2039353" y="967386"/>
                  </a:cubicBezTo>
                  <a:cubicBezTo>
                    <a:pt x="2034941" y="1084926"/>
                    <a:pt x="1940018" y="1178844"/>
                    <a:pt x="1822436" y="1182004"/>
                  </a:cubicBezTo>
                  <a:close/>
                </a:path>
              </a:pathLst>
            </a:custGeom>
            <a:solidFill>
              <a:srgbClr val="00B0F0"/>
            </a:solidFill>
            <a:ln w="237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600"/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D248B18B-02C4-4AD4-AD06-B4709FD1CD8C}"/>
                </a:ext>
              </a:extLst>
            </p:cNvPr>
            <p:cNvSpPr txBox="1"/>
            <p:nvPr/>
          </p:nvSpPr>
          <p:spPr>
            <a:xfrm>
              <a:off x="5508868" y="1835851"/>
              <a:ext cx="1131044" cy="3899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600" b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Internet</a:t>
              </a:r>
              <a:endParaRPr lang="zh-TW" altLang="en-US" sz="16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9" name="圖形 58">
            <a:extLst>
              <a:ext uri="{FF2B5EF4-FFF2-40B4-BE49-F238E27FC236}">
                <a16:creationId xmlns:a16="http://schemas.microsoft.com/office/drawing/2014/main" id="{AAF4A227-C3AD-4C15-88AB-4DD54F8CC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43156" y="4242222"/>
            <a:ext cx="714599" cy="1034937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6901A02A-E7C1-4C9A-8427-0C4763B71B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91528" y="4261796"/>
            <a:ext cx="902659" cy="982798"/>
          </a:xfrm>
          <a:prstGeom prst="rect">
            <a:avLst/>
          </a:prstGeom>
        </p:spPr>
      </p:pic>
      <p:pic>
        <p:nvPicPr>
          <p:cNvPr id="87" name="圖形 86">
            <a:extLst>
              <a:ext uri="{FF2B5EF4-FFF2-40B4-BE49-F238E27FC236}">
                <a16:creationId xmlns:a16="http://schemas.microsoft.com/office/drawing/2014/main" id="{F26F6923-1E86-4031-9841-166BA3E417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9824" y="1595926"/>
            <a:ext cx="1246996" cy="1623773"/>
          </a:xfrm>
          <a:prstGeom prst="rect">
            <a:avLst/>
          </a:prstGeom>
        </p:spPr>
      </p:pic>
      <p:pic>
        <p:nvPicPr>
          <p:cNvPr id="88" name="圖片 87">
            <a:extLst>
              <a:ext uri="{FF2B5EF4-FFF2-40B4-BE49-F238E27FC236}">
                <a16:creationId xmlns:a16="http://schemas.microsoft.com/office/drawing/2014/main" id="{8180AAAB-9E3E-4CEC-A93C-3CE273571E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760" y="1662286"/>
            <a:ext cx="727734" cy="453527"/>
          </a:xfrm>
          <a:prstGeom prst="rect">
            <a:avLst/>
          </a:prstGeom>
        </p:spPr>
      </p:pic>
      <p:sp>
        <p:nvSpPr>
          <p:cNvPr id="98" name="文字方塊 97">
            <a:extLst>
              <a:ext uri="{FF2B5EF4-FFF2-40B4-BE49-F238E27FC236}">
                <a16:creationId xmlns:a16="http://schemas.microsoft.com/office/drawing/2014/main" id="{C00A1890-0405-4085-A8B3-17692F53F54C}"/>
              </a:ext>
            </a:extLst>
          </p:cNvPr>
          <p:cNvSpPr txBox="1"/>
          <p:nvPr/>
        </p:nvSpPr>
        <p:spPr>
          <a:xfrm>
            <a:off x="9068848" y="5296647"/>
            <a:ext cx="1191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+mj-lt"/>
              </a:rPr>
              <a:t>25GbE Server</a:t>
            </a:r>
            <a:endParaRPr lang="zh-TW" altLang="en-US" sz="1200" b="1">
              <a:latin typeface="+mj-lt"/>
            </a:endParaRP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F73101C5-38C8-43E8-94D9-02E7BD5BF101}"/>
              </a:ext>
            </a:extLst>
          </p:cNvPr>
          <p:cNvSpPr txBox="1"/>
          <p:nvPr/>
        </p:nvSpPr>
        <p:spPr>
          <a:xfrm>
            <a:off x="10544586" y="5296647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+mj-lt"/>
              </a:rPr>
              <a:t>25GbE NAS</a:t>
            </a:r>
            <a:endParaRPr lang="zh-TW" altLang="en-US" sz="1200" b="1">
              <a:latin typeface="+mj-lt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9568228-09DA-4825-BC68-7BA6B22EC89B}"/>
              </a:ext>
            </a:extLst>
          </p:cNvPr>
          <p:cNvGrpSpPr/>
          <p:nvPr/>
        </p:nvGrpSpPr>
        <p:grpSpPr>
          <a:xfrm>
            <a:off x="9071598" y="2789068"/>
            <a:ext cx="2509569" cy="782255"/>
            <a:chOff x="7283150" y="2335573"/>
            <a:chExt cx="2767545" cy="862669"/>
          </a:xfrm>
        </p:grpSpPr>
        <p:pic>
          <p:nvPicPr>
            <p:cNvPr id="97" name="內容版面配置區 26">
              <a:extLst>
                <a:ext uri="{FF2B5EF4-FFF2-40B4-BE49-F238E27FC236}">
                  <a16:creationId xmlns:a16="http://schemas.microsoft.com/office/drawing/2014/main" id="{D13FEE1C-F728-4267-9E3B-718FF91D1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3150" y="2599796"/>
              <a:ext cx="2767545" cy="598446"/>
            </a:xfrm>
            <a:prstGeom prst="rect">
              <a:avLst/>
            </a:prstGeom>
          </p:spPr>
        </p:pic>
        <p:sp>
          <p:nvSpPr>
            <p:cNvPr id="101" name="文字方塊 100">
              <a:extLst>
                <a:ext uri="{FF2B5EF4-FFF2-40B4-BE49-F238E27FC236}">
                  <a16:creationId xmlns:a16="http://schemas.microsoft.com/office/drawing/2014/main" id="{218D632E-6D1C-468A-B2F8-963EA6BC1E4C}"/>
                </a:ext>
              </a:extLst>
            </p:cNvPr>
            <p:cNvSpPr txBox="1"/>
            <p:nvPr/>
          </p:nvSpPr>
          <p:spPr>
            <a:xfrm>
              <a:off x="8346941" y="2335573"/>
              <a:ext cx="1434170" cy="30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1400" b="1">
                  <a:latin typeface="+mj-lt"/>
                </a:defRPr>
              </a:lvl1pPr>
            </a:lstStyle>
            <a:p>
              <a:r>
                <a:rPr lang="en-US" altLang="zh-TW" sz="1200"/>
                <a:t>QSW-M5216-1T</a:t>
              </a:r>
              <a:endParaRPr lang="zh-TW" altLang="en-US" sz="1200"/>
            </a:p>
          </p:txBody>
        </p:sp>
      </p:grp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6D9E36FF-5822-4D01-9DD3-76A5EBB675AB}"/>
              </a:ext>
            </a:extLst>
          </p:cNvPr>
          <p:cNvSpPr txBox="1"/>
          <p:nvPr/>
        </p:nvSpPr>
        <p:spPr>
          <a:xfrm>
            <a:off x="1977021" y="1594705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00" b="1">
                <a:latin typeface="+mj-lt"/>
              </a:rPr>
              <a:t>10GbE</a:t>
            </a:r>
            <a:r>
              <a:rPr lang="zh-TW" altLang="en-US" sz="1200" b="1">
                <a:latin typeface="+mj-lt"/>
              </a:rPr>
              <a:t> </a:t>
            </a:r>
            <a:r>
              <a:rPr lang="en-US" altLang="zh-TW" sz="1200" b="1">
                <a:latin typeface="+mj-lt"/>
              </a:rPr>
              <a:t>PC</a:t>
            </a:r>
            <a:endParaRPr lang="zh-TW" altLang="en-US" sz="1200" b="1">
              <a:latin typeface="+mj-lt"/>
            </a:endParaRPr>
          </a:p>
        </p:txBody>
      </p:sp>
      <p:grpSp>
        <p:nvGrpSpPr>
          <p:cNvPr id="105" name="群組 104">
            <a:extLst>
              <a:ext uri="{FF2B5EF4-FFF2-40B4-BE49-F238E27FC236}">
                <a16:creationId xmlns:a16="http://schemas.microsoft.com/office/drawing/2014/main" id="{649619DA-44B1-428E-9AD7-8C12F484C922}"/>
              </a:ext>
            </a:extLst>
          </p:cNvPr>
          <p:cNvGrpSpPr/>
          <p:nvPr/>
        </p:nvGrpSpPr>
        <p:grpSpPr>
          <a:xfrm>
            <a:off x="6098783" y="2799640"/>
            <a:ext cx="2509569" cy="771669"/>
            <a:chOff x="7283150" y="2347244"/>
            <a:chExt cx="2767545" cy="850998"/>
          </a:xfrm>
        </p:grpSpPr>
        <p:pic>
          <p:nvPicPr>
            <p:cNvPr id="106" name="內容版面配置區 26">
              <a:extLst>
                <a:ext uri="{FF2B5EF4-FFF2-40B4-BE49-F238E27FC236}">
                  <a16:creationId xmlns:a16="http://schemas.microsoft.com/office/drawing/2014/main" id="{97F5608F-C740-4DFC-9F70-1C3C79E8D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83150" y="2599796"/>
              <a:ext cx="2767545" cy="598446"/>
            </a:xfrm>
            <a:prstGeom prst="rect">
              <a:avLst/>
            </a:prstGeom>
          </p:spPr>
        </p:pic>
        <p:sp>
          <p:nvSpPr>
            <p:cNvPr id="107" name="文字方塊 106">
              <a:extLst>
                <a:ext uri="{FF2B5EF4-FFF2-40B4-BE49-F238E27FC236}">
                  <a16:creationId xmlns:a16="http://schemas.microsoft.com/office/drawing/2014/main" id="{EB5BFD9E-EB01-4CEE-BCC4-5152E872A198}"/>
                </a:ext>
              </a:extLst>
            </p:cNvPr>
            <p:cNvSpPr txBox="1"/>
            <p:nvPr/>
          </p:nvSpPr>
          <p:spPr>
            <a:xfrm>
              <a:off x="8373599" y="2347244"/>
              <a:ext cx="1434170" cy="30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1400" b="1">
                  <a:latin typeface="+mj-lt"/>
                </a:defRPr>
              </a:lvl1pPr>
            </a:lstStyle>
            <a:p>
              <a:r>
                <a:rPr lang="en-US" altLang="zh-TW" sz="1200"/>
                <a:t>QSW-M5216-1T</a:t>
              </a:r>
              <a:endParaRPr lang="zh-TW" altLang="en-US" sz="1200"/>
            </a:p>
          </p:txBody>
        </p:sp>
      </p:grp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5CE67F32-5B8C-4C60-BF56-AEC15EBEF9D8}"/>
              </a:ext>
            </a:extLst>
          </p:cNvPr>
          <p:cNvSpPr txBox="1"/>
          <p:nvPr/>
        </p:nvSpPr>
        <p:spPr>
          <a:xfrm>
            <a:off x="642317" y="3574729"/>
            <a:ext cx="200512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200" b="1">
                <a:latin typeface="+mj-lt"/>
              </a:rPr>
              <a:t>2.5Gb ETH WiFi6 AP</a:t>
            </a:r>
            <a:endParaRPr lang="zh-TW" altLang="en-US" sz="1200" b="1">
              <a:latin typeface="+mj-lt"/>
            </a:endParaRPr>
          </a:p>
        </p:txBody>
      </p:sp>
      <p:grpSp>
        <p:nvGrpSpPr>
          <p:cNvPr id="111" name="群組 110">
            <a:extLst>
              <a:ext uri="{FF2B5EF4-FFF2-40B4-BE49-F238E27FC236}">
                <a16:creationId xmlns:a16="http://schemas.microsoft.com/office/drawing/2014/main" id="{1A5F95FB-2BE6-46EA-A699-6A0A8A2FD949}"/>
              </a:ext>
            </a:extLst>
          </p:cNvPr>
          <p:cNvGrpSpPr/>
          <p:nvPr/>
        </p:nvGrpSpPr>
        <p:grpSpPr>
          <a:xfrm>
            <a:off x="6145213" y="4639021"/>
            <a:ext cx="2509569" cy="768277"/>
            <a:chOff x="6814187" y="2350986"/>
            <a:chExt cx="2767545" cy="847256"/>
          </a:xfrm>
        </p:grpSpPr>
        <p:pic>
          <p:nvPicPr>
            <p:cNvPr id="112" name="內容版面配置區 26">
              <a:extLst>
                <a:ext uri="{FF2B5EF4-FFF2-40B4-BE49-F238E27FC236}">
                  <a16:creationId xmlns:a16="http://schemas.microsoft.com/office/drawing/2014/main" id="{7D49B67B-8549-4F2C-93B4-EB129F437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4187" y="2599796"/>
              <a:ext cx="2767545" cy="598446"/>
            </a:xfrm>
            <a:prstGeom prst="rect">
              <a:avLst/>
            </a:prstGeom>
          </p:spPr>
        </p:pic>
        <p:sp>
          <p:nvSpPr>
            <p:cNvPr id="113" name="文字方塊 112">
              <a:extLst>
                <a:ext uri="{FF2B5EF4-FFF2-40B4-BE49-F238E27FC236}">
                  <a16:creationId xmlns:a16="http://schemas.microsoft.com/office/drawing/2014/main" id="{399F3C84-FF95-4FD7-B3E0-C3DE46F09E2F}"/>
                </a:ext>
              </a:extLst>
            </p:cNvPr>
            <p:cNvSpPr txBox="1"/>
            <p:nvPr/>
          </p:nvSpPr>
          <p:spPr>
            <a:xfrm>
              <a:off x="7908228" y="2350986"/>
              <a:ext cx="1434170" cy="3054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>
                <a:defRPr sz="1400" b="1">
                  <a:latin typeface="+mj-lt"/>
                </a:defRPr>
              </a:lvl1pPr>
            </a:lstStyle>
            <a:p>
              <a:r>
                <a:rPr lang="en-US" altLang="zh-TW" sz="1200"/>
                <a:t>QSW-M5216-1T</a:t>
              </a:r>
              <a:endParaRPr lang="zh-TW" altLang="en-US" sz="1200"/>
            </a:p>
          </p:txBody>
        </p:sp>
      </p:grpSp>
      <p:pic>
        <p:nvPicPr>
          <p:cNvPr id="115" name="圖片 114">
            <a:extLst>
              <a:ext uri="{FF2B5EF4-FFF2-40B4-BE49-F238E27FC236}">
                <a16:creationId xmlns:a16="http://schemas.microsoft.com/office/drawing/2014/main" id="{7CC71719-EA80-4C43-92AB-BD0CC4E0C0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5500" y="3115182"/>
            <a:ext cx="2558265" cy="655213"/>
          </a:xfrm>
          <a:prstGeom prst="rect">
            <a:avLst/>
          </a:prstGeom>
        </p:spPr>
      </p:pic>
      <p:pic>
        <p:nvPicPr>
          <p:cNvPr id="116" name="圖片 115">
            <a:extLst>
              <a:ext uri="{FF2B5EF4-FFF2-40B4-BE49-F238E27FC236}">
                <a16:creationId xmlns:a16="http://schemas.microsoft.com/office/drawing/2014/main" id="{4DD88EEC-AAD1-4E00-B95E-579D3DA5A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6663" y="5354188"/>
            <a:ext cx="1997676" cy="567841"/>
          </a:xfrm>
          <a:prstGeom prst="rect">
            <a:avLst/>
          </a:prstGeom>
        </p:spPr>
      </p:pic>
      <p:sp>
        <p:nvSpPr>
          <p:cNvPr id="117" name="文字方塊 116">
            <a:extLst>
              <a:ext uri="{FF2B5EF4-FFF2-40B4-BE49-F238E27FC236}">
                <a16:creationId xmlns:a16="http://schemas.microsoft.com/office/drawing/2014/main" id="{7BA23F3E-38E8-4C02-8E98-65713B971F40}"/>
              </a:ext>
            </a:extLst>
          </p:cNvPr>
          <p:cNvSpPr txBox="1"/>
          <p:nvPr/>
        </p:nvSpPr>
        <p:spPr>
          <a:xfrm>
            <a:off x="3787903" y="2851510"/>
            <a:ext cx="13165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pPr algn="ctr"/>
            <a:r>
              <a:rPr lang="en-US" altLang="zh-TW" sz="1200"/>
              <a:t>QSW-M1208-8C</a:t>
            </a:r>
            <a:endParaRPr lang="zh-TW" altLang="en-US" sz="1200"/>
          </a:p>
        </p:txBody>
      </p:sp>
      <p:pic>
        <p:nvPicPr>
          <p:cNvPr id="45" name="圖形 44">
            <a:extLst>
              <a:ext uri="{FF2B5EF4-FFF2-40B4-BE49-F238E27FC236}">
                <a16:creationId xmlns:a16="http://schemas.microsoft.com/office/drawing/2014/main" id="{2CAA53BC-DE86-400A-9443-CE7A30B3427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20934713">
            <a:off x="486288" y="5269268"/>
            <a:ext cx="977663" cy="1022961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C06575E5-ECFA-4B74-A797-2047364278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0865496">
            <a:off x="1100605" y="5346220"/>
            <a:ext cx="914556" cy="945041"/>
          </a:xfrm>
          <a:prstGeom prst="rect">
            <a:avLst/>
          </a:prstGeom>
        </p:spPr>
      </p:pic>
      <p:pic>
        <p:nvPicPr>
          <p:cNvPr id="120" name="圖形 119">
            <a:extLst>
              <a:ext uri="{FF2B5EF4-FFF2-40B4-BE49-F238E27FC236}">
                <a16:creationId xmlns:a16="http://schemas.microsoft.com/office/drawing/2014/main" id="{A6285704-CED0-4D61-97E9-54ABAA5E8E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03129" y="5353347"/>
            <a:ext cx="902659" cy="982798"/>
          </a:xfrm>
          <a:prstGeom prst="rect">
            <a:avLst/>
          </a:prstGeom>
        </p:spPr>
      </p:pic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5333B3C7-82FA-4644-81A0-40E476E92BDE}"/>
              </a:ext>
            </a:extLst>
          </p:cNvPr>
          <p:cNvSpPr txBox="1"/>
          <p:nvPr/>
        </p:nvSpPr>
        <p:spPr>
          <a:xfrm>
            <a:off x="1096772" y="5119121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r>
              <a:rPr lang="en-US" altLang="zh-TW" sz="1200"/>
              <a:t>2.5GbE</a:t>
            </a:r>
            <a:r>
              <a:rPr lang="zh-TW" altLang="en-US" sz="1200"/>
              <a:t> </a:t>
            </a:r>
            <a:r>
              <a:rPr lang="en-US" altLang="zh-TW" sz="1200"/>
              <a:t>Devices</a:t>
            </a:r>
            <a:endParaRPr lang="zh-TW" altLang="en-US" sz="1200"/>
          </a:p>
        </p:txBody>
      </p:sp>
      <p:grpSp>
        <p:nvGrpSpPr>
          <p:cNvPr id="143" name="群組 142">
            <a:extLst>
              <a:ext uri="{FF2B5EF4-FFF2-40B4-BE49-F238E27FC236}">
                <a16:creationId xmlns:a16="http://schemas.microsoft.com/office/drawing/2014/main" id="{4E9F59A9-98E7-424C-A2D3-C645D96B6D7B}"/>
              </a:ext>
            </a:extLst>
          </p:cNvPr>
          <p:cNvGrpSpPr/>
          <p:nvPr/>
        </p:nvGrpSpPr>
        <p:grpSpPr>
          <a:xfrm>
            <a:off x="4779059" y="1425428"/>
            <a:ext cx="1100762" cy="338554"/>
            <a:chOff x="4779059" y="1345672"/>
            <a:chExt cx="1100762" cy="338554"/>
          </a:xfrm>
        </p:grpSpPr>
        <p:sp>
          <p:nvSpPr>
            <p:cNvPr id="138" name="文字方塊 137">
              <a:extLst>
                <a:ext uri="{FF2B5EF4-FFF2-40B4-BE49-F238E27FC236}">
                  <a16:creationId xmlns:a16="http://schemas.microsoft.com/office/drawing/2014/main" id="{E356D907-D85E-4418-B0A5-2B2B38C98FB9}"/>
                </a:ext>
              </a:extLst>
            </p:cNvPr>
            <p:cNvSpPr txBox="1"/>
            <p:nvPr/>
          </p:nvSpPr>
          <p:spPr>
            <a:xfrm>
              <a:off x="5045938" y="1345672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600" b="1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25GbE</a:t>
              </a:r>
              <a:endParaRPr lang="zh-TW" altLang="en-US" sz="1600" b="1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139" name="直線單箭頭接點 138">
              <a:extLst>
                <a:ext uri="{FF2B5EF4-FFF2-40B4-BE49-F238E27FC236}">
                  <a16:creationId xmlns:a16="http://schemas.microsoft.com/office/drawing/2014/main" id="{09C5FDBE-9CED-48FF-B794-2A9B9DC4753A}"/>
                </a:ext>
              </a:extLst>
            </p:cNvPr>
            <p:cNvCxnSpPr>
              <a:cxnSpLocks/>
            </p:cNvCxnSpPr>
            <p:nvPr/>
          </p:nvCxnSpPr>
          <p:spPr>
            <a:xfrm>
              <a:off x="4779059" y="1522418"/>
              <a:ext cx="201404" cy="0"/>
            </a:xfrm>
            <a:prstGeom prst="straightConnector1">
              <a:avLst/>
            </a:prstGeom>
            <a:ln w="50800" cap="rnd" cmpd="sng">
              <a:solidFill>
                <a:schemeClr val="accent1">
                  <a:lumMod val="60000"/>
                  <a:lumOff val="40000"/>
                </a:schemeClr>
              </a:solidFill>
              <a:miter lim="800000"/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F204AF4D-1865-402C-A01B-A2963F9FC7F8}"/>
              </a:ext>
            </a:extLst>
          </p:cNvPr>
          <p:cNvSpPr txBox="1"/>
          <p:nvPr/>
        </p:nvSpPr>
        <p:spPr>
          <a:xfrm>
            <a:off x="5045938" y="1789026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accent6">
                    <a:lumMod val="75000"/>
                  </a:schemeClr>
                </a:solidFill>
              </a:rPr>
              <a:t>10GbE</a:t>
            </a:r>
            <a:endParaRPr lang="zh-TW" altLang="en-US" sz="1600" b="1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46" name="直線單箭頭接點 145">
            <a:extLst>
              <a:ext uri="{FF2B5EF4-FFF2-40B4-BE49-F238E27FC236}">
                <a16:creationId xmlns:a16="http://schemas.microsoft.com/office/drawing/2014/main" id="{8DF9A405-33D6-4E5A-BCFC-7A7E87B987FD}"/>
              </a:ext>
            </a:extLst>
          </p:cNvPr>
          <p:cNvCxnSpPr>
            <a:cxnSpLocks/>
          </p:cNvCxnSpPr>
          <p:nvPr/>
        </p:nvCxnSpPr>
        <p:spPr>
          <a:xfrm>
            <a:off x="4779059" y="1965772"/>
            <a:ext cx="201404" cy="0"/>
          </a:xfrm>
          <a:prstGeom prst="straightConnector1">
            <a:avLst/>
          </a:prstGeom>
          <a:ln w="50800" cap="rnd" cmpd="sng">
            <a:solidFill>
              <a:schemeClr val="accent6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A9AAC68D-38A6-4E9D-811D-AFCA500588B6}"/>
              </a:ext>
            </a:extLst>
          </p:cNvPr>
          <p:cNvSpPr txBox="1"/>
          <p:nvPr/>
        </p:nvSpPr>
        <p:spPr>
          <a:xfrm>
            <a:off x="6417274" y="1425428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solidFill>
                  <a:schemeClr val="accent2">
                    <a:lumMod val="75000"/>
                  </a:schemeClr>
                </a:solidFill>
              </a:rPr>
              <a:t>2.5GbE</a:t>
            </a:r>
            <a:endParaRPr lang="zh-TW" altLang="en-US" sz="1600" b="1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0" name="直線單箭頭接點 149">
            <a:extLst>
              <a:ext uri="{FF2B5EF4-FFF2-40B4-BE49-F238E27FC236}">
                <a16:creationId xmlns:a16="http://schemas.microsoft.com/office/drawing/2014/main" id="{EB8A3DBB-D58B-4CFA-A703-272424C7D18B}"/>
              </a:ext>
            </a:extLst>
          </p:cNvPr>
          <p:cNvCxnSpPr>
            <a:cxnSpLocks/>
          </p:cNvCxnSpPr>
          <p:nvPr/>
        </p:nvCxnSpPr>
        <p:spPr>
          <a:xfrm>
            <a:off x="6150395" y="1602174"/>
            <a:ext cx="201404" cy="0"/>
          </a:xfrm>
          <a:prstGeom prst="straightConnector1">
            <a:avLst/>
          </a:prstGeom>
          <a:ln w="50800" cap="rnd" cmpd="sng">
            <a:solidFill>
              <a:schemeClr val="accent2">
                <a:lumMod val="75000"/>
              </a:schemeClr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文字方塊 118">
            <a:extLst>
              <a:ext uri="{FF2B5EF4-FFF2-40B4-BE49-F238E27FC236}">
                <a16:creationId xmlns:a16="http://schemas.microsoft.com/office/drawing/2014/main" id="{1D5073D5-A6FC-4052-8D2E-B2D1B286B8C7}"/>
              </a:ext>
            </a:extLst>
          </p:cNvPr>
          <p:cNvSpPr txBox="1"/>
          <p:nvPr/>
        </p:nvSpPr>
        <p:spPr>
          <a:xfrm>
            <a:off x="3655078" y="3931648"/>
            <a:ext cx="1582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pPr algn="ctr"/>
            <a:r>
              <a:rPr lang="en-US" sz="1200"/>
              <a:t>QSW-M2116P-2T2S</a:t>
            </a:r>
            <a:endParaRPr lang="en-US" altLang="zh-TW" sz="1200"/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5702F069-8301-4C32-8136-D8D1BF8D9AC1}"/>
              </a:ext>
            </a:extLst>
          </p:cNvPr>
          <p:cNvSpPr txBox="1"/>
          <p:nvPr/>
        </p:nvSpPr>
        <p:spPr>
          <a:xfrm>
            <a:off x="3732599" y="5120598"/>
            <a:ext cx="1427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1000" b="1">
                <a:latin typeface="+mj-lt"/>
              </a:defRPr>
            </a:lvl1pPr>
          </a:lstStyle>
          <a:p>
            <a:pPr algn="ctr"/>
            <a:r>
              <a:rPr lang="en-US" altLang="zh-TW" sz="1200"/>
              <a:t>QSW-M2108R-2C</a:t>
            </a:r>
            <a:endParaRPr lang="zh-TW" altLang="en-US" sz="1200"/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7C2ACA0-ECEB-43FA-BFBF-51699BBBC1C1}"/>
              </a:ext>
            </a:extLst>
          </p:cNvPr>
          <p:cNvSpPr txBox="1"/>
          <p:nvPr/>
        </p:nvSpPr>
        <p:spPr>
          <a:xfrm>
            <a:off x="6427712" y="1790770"/>
            <a:ext cx="1419124" cy="33855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600" b="1">
                <a:solidFill>
                  <a:srgbClr val="00B0F0"/>
                </a:solidFill>
              </a:rPr>
              <a:t>2.5GbE </a:t>
            </a:r>
            <a:r>
              <a:rPr lang="en-US" altLang="zh-TW" sz="1600" b="1">
                <a:solidFill>
                  <a:srgbClr val="00B0F0"/>
                </a:solidFill>
                <a:cs typeface="Arial"/>
              </a:rPr>
              <a:t>PoE</a:t>
            </a:r>
          </a:p>
        </p:txBody>
      </p:sp>
      <p:cxnSp>
        <p:nvCxnSpPr>
          <p:cNvPr id="66" name="直線單箭頭接點 65">
            <a:extLst>
              <a:ext uri="{FF2B5EF4-FFF2-40B4-BE49-F238E27FC236}">
                <a16:creationId xmlns:a16="http://schemas.microsoft.com/office/drawing/2014/main" id="{8539D2F2-FA6C-4A53-B9D1-450BC16C5F3C}"/>
              </a:ext>
            </a:extLst>
          </p:cNvPr>
          <p:cNvCxnSpPr>
            <a:cxnSpLocks/>
          </p:cNvCxnSpPr>
          <p:nvPr/>
        </p:nvCxnSpPr>
        <p:spPr>
          <a:xfrm>
            <a:off x="6160833" y="1967516"/>
            <a:ext cx="201404" cy="0"/>
          </a:xfrm>
          <a:prstGeom prst="straightConnector1">
            <a:avLst/>
          </a:prstGeom>
          <a:ln w="50800" cap="rnd" cmpd="sng">
            <a:solidFill>
              <a:srgbClr val="00B0F0"/>
            </a:solidFill>
            <a:miter lim="800000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EC477039-361D-4B48-9522-11F6115C73F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818" y="3849483"/>
            <a:ext cx="817516" cy="904875"/>
          </a:xfrm>
          <a:prstGeom prst="rect">
            <a:avLst/>
          </a:prstGeom>
        </p:spPr>
      </p:pic>
      <p:pic>
        <p:nvPicPr>
          <p:cNvPr id="15" name="圖片 14" descr="一張含有 文字, 電子用品 的圖片&#10;&#10;自動產生的描述">
            <a:extLst>
              <a:ext uri="{FF2B5EF4-FFF2-40B4-BE49-F238E27FC236}">
                <a16:creationId xmlns:a16="http://schemas.microsoft.com/office/drawing/2014/main" id="{BD038E04-103F-4BB9-B720-5573A3A05DD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851" y="4211787"/>
            <a:ext cx="2597100" cy="60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60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QNAP 25GbE</a:t>
            </a:r>
            <a:r>
              <a:rPr lang="zh-TW" altLang="en-US"/>
              <a:t>戰隊完整搭配</a:t>
            </a:r>
          </a:p>
        </p:txBody>
      </p:sp>
    </p:spTree>
    <p:extLst>
      <p:ext uri="{BB962C8B-B14F-4D97-AF65-F5344CB8AC3E}">
        <p14:creationId xmlns:p14="http://schemas.microsoft.com/office/powerpoint/2010/main" val="420083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377C-E9FB-EF46-A261-F3C6EE4F974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TW" altLang="en-US"/>
              <a:t>全快閃</a:t>
            </a:r>
            <a:r>
              <a:rPr lang="en-US" altLang="zh-TW"/>
              <a:t> 2U 24-bay U.2 </a:t>
            </a:r>
            <a:r>
              <a:rPr lang="en-US" altLang="zh-TW" err="1"/>
              <a:t>NVMe</a:t>
            </a:r>
            <a:r>
              <a:rPr lang="en-US" altLang="zh-TW"/>
              <a:t> SSD 25GbE NAS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E9786-CFED-074B-907D-C356EF31878B}"/>
              </a:ext>
            </a:extLst>
          </p:cNvPr>
          <p:cNvSpPr txBox="1"/>
          <p:nvPr/>
        </p:nvSpPr>
        <p:spPr>
          <a:xfrm>
            <a:off x="776337" y="4148535"/>
            <a:ext cx="4228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600">
                <a:solidFill>
                  <a:schemeClr val="bg1"/>
                </a:solidFill>
              </a:rPr>
              <a:t>Slot 1: PCIe Gen4 x4</a:t>
            </a:r>
            <a:br>
              <a:rPr lang="en" altLang="zh-TW" sz="1600">
                <a:solidFill>
                  <a:schemeClr val="bg1"/>
                </a:solidFill>
              </a:rPr>
            </a:br>
            <a:r>
              <a:rPr lang="en" altLang="zh-TW" sz="1600">
                <a:solidFill>
                  <a:schemeClr val="bg1"/>
                </a:solidFill>
              </a:rPr>
              <a:t>Slot 2: PCIe Gen4 x8 or x4</a:t>
            </a:r>
            <a:br>
              <a:rPr lang="en" altLang="zh-TW" sz="1600">
                <a:solidFill>
                  <a:schemeClr val="bg1"/>
                </a:solidFill>
              </a:rPr>
            </a:br>
            <a:r>
              <a:rPr lang="en" altLang="zh-TW" sz="1600">
                <a:solidFill>
                  <a:schemeClr val="bg1"/>
                </a:solidFill>
              </a:rPr>
              <a:t>Slot 3: PCIe Gen4 x4</a:t>
            </a:r>
            <a:br>
              <a:rPr lang="en" altLang="zh-TW" sz="1600">
                <a:solidFill>
                  <a:schemeClr val="bg1"/>
                </a:solidFill>
              </a:rPr>
            </a:br>
            <a:r>
              <a:rPr lang="en" altLang="zh-TW" sz="1600">
                <a:solidFill>
                  <a:schemeClr val="bg1"/>
                </a:solidFill>
              </a:rPr>
              <a:t>Slot 4: PCIe Gen4 x8</a:t>
            </a:r>
            <a:br>
              <a:rPr lang="en" altLang="zh-TW" sz="1600">
                <a:solidFill>
                  <a:schemeClr val="bg1"/>
                </a:solidFill>
              </a:rPr>
            </a:br>
            <a:r>
              <a:rPr lang="en" altLang="zh-TW" sz="1600">
                <a:solidFill>
                  <a:schemeClr val="bg1"/>
                </a:solidFill>
              </a:rPr>
              <a:t>Slot 5: PCIe Gen4 x16 or x8 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B24EDEA-ED86-EA4B-89BF-98DF03EAD022}"/>
              </a:ext>
            </a:extLst>
          </p:cNvPr>
          <p:cNvSpPr txBox="1"/>
          <p:nvPr/>
        </p:nvSpPr>
        <p:spPr>
          <a:xfrm>
            <a:off x="313880" y="5810732"/>
            <a:ext cx="47339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>
                <a:solidFill>
                  <a:schemeClr val="bg1"/>
                </a:solidFill>
              </a:rPr>
              <a:t>TS-h2490FU</a:t>
            </a:r>
          </a:p>
          <a:p>
            <a:r>
              <a:rPr lang="en-US" altLang="zh-TW" sz="800">
                <a:solidFill>
                  <a:schemeClr val="bg1"/>
                </a:solidFill>
              </a:rPr>
              <a:t>*</a:t>
            </a:r>
            <a:r>
              <a:rPr lang="zh-TW" altLang="en-US" sz="800">
                <a:solidFill>
                  <a:schemeClr val="bg1"/>
                </a:solidFill>
              </a:rPr>
              <a:t>插槽 </a:t>
            </a:r>
            <a:r>
              <a:rPr lang="en-US" altLang="zh-TW" sz="800">
                <a:solidFill>
                  <a:schemeClr val="bg1"/>
                </a:solidFill>
              </a:rPr>
              <a:t>4 </a:t>
            </a:r>
            <a:r>
              <a:rPr lang="zh-TW" altLang="en-US" sz="800">
                <a:solidFill>
                  <a:schemeClr val="bg1"/>
                </a:solidFill>
              </a:rPr>
              <a:t>和插槽 </a:t>
            </a:r>
            <a:r>
              <a:rPr lang="en-US" altLang="zh-TW" sz="800">
                <a:solidFill>
                  <a:schemeClr val="bg1"/>
                </a:solidFill>
              </a:rPr>
              <a:t>5 </a:t>
            </a:r>
            <a:r>
              <a:rPr lang="zh-TW" altLang="en-US" sz="800">
                <a:solidFill>
                  <a:schemeClr val="bg1"/>
                </a:solidFill>
              </a:rPr>
              <a:t>預載 </a:t>
            </a:r>
            <a:r>
              <a:rPr lang="en-US" altLang="zh-TW" sz="800">
                <a:solidFill>
                  <a:schemeClr val="bg1"/>
                </a:solidFill>
              </a:rPr>
              <a:t>25</a:t>
            </a:r>
            <a:r>
              <a:rPr lang="en" altLang="zh-TW" sz="800">
                <a:solidFill>
                  <a:schemeClr val="bg1"/>
                </a:solidFill>
              </a:rPr>
              <a:t>GbE </a:t>
            </a:r>
            <a:r>
              <a:rPr lang="zh-TW" altLang="en-US" sz="800">
                <a:solidFill>
                  <a:schemeClr val="bg1"/>
                </a:solidFill>
              </a:rPr>
              <a:t>網路擴充卡。請為 </a:t>
            </a:r>
            <a:r>
              <a:rPr lang="en-US" altLang="zh-TW" sz="800">
                <a:solidFill>
                  <a:schemeClr val="bg1"/>
                </a:solidFill>
              </a:rPr>
              <a:t>25</a:t>
            </a:r>
            <a:r>
              <a:rPr lang="en" altLang="zh-TW" sz="800">
                <a:solidFill>
                  <a:schemeClr val="bg1"/>
                </a:solidFill>
              </a:rPr>
              <a:t>GbE </a:t>
            </a:r>
            <a:r>
              <a:rPr lang="zh-TW" altLang="en-US" sz="800">
                <a:solidFill>
                  <a:schemeClr val="bg1"/>
                </a:solidFill>
              </a:rPr>
              <a:t>介面卡保留這些插槽，以獲得最佳效能。</a:t>
            </a:r>
            <a:br>
              <a:rPr lang="zh-TW" altLang="en-US" sz="800">
                <a:solidFill>
                  <a:schemeClr val="bg1"/>
                </a:solidFill>
              </a:rPr>
            </a:br>
            <a:r>
              <a:rPr lang="zh-TW" altLang="en-US" sz="800">
                <a:solidFill>
                  <a:schemeClr val="bg1"/>
                </a:solidFill>
              </a:rPr>
              <a:t>**插槽 </a:t>
            </a:r>
            <a:r>
              <a:rPr lang="en-US" altLang="zh-TW" sz="800">
                <a:solidFill>
                  <a:schemeClr val="bg1"/>
                </a:solidFill>
              </a:rPr>
              <a:t>2 </a:t>
            </a:r>
            <a:r>
              <a:rPr lang="zh-TW" altLang="en-US" sz="800">
                <a:solidFill>
                  <a:schemeClr val="bg1"/>
                </a:solidFill>
              </a:rPr>
              <a:t>於插槽 </a:t>
            </a:r>
            <a:r>
              <a:rPr lang="en-US" altLang="zh-TW" sz="800">
                <a:solidFill>
                  <a:schemeClr val="bg1"/>
                </a:solidFill>
              </a:rPr>
              <a:t>3 </a:t>
            </a:r>
            <a:r>
              <a:rPr lang="zh-TW" altLang="en-US" sz="800">
                <a:solidFill>
                  <a:schemeClr val="bg1"/>
                </a:solidFill>
              </a:rPr>
              <a:t>未使用時提供 </a:t>
            </a:r>
            <a:r>
              <a:rPr lang="en" altLang="zh-TW" sz="800">
                <a:solidFill>
                  <a:schemeClr val="bg1"/>
                </a:solidFill>
              </a:rPr>
              <a:t>PCIe Gen4 x8 </a:t>
            </a:r>
            <a:r>
              <a:rPr lang="zh-TW" altLang="en-US" sz="800">
                <a:solidFill>
                  <a:schemeClr val="bg1"/>
                </a:solidFill>
              </a:rPr>
              <a:t>的頻寬，若插槽 </a:t>
            </a:r>
            <a:r>
              <a:rPr lang="en-US" altLang="zh-TW" sz="800">
                <a:solidFill>
                  <a:schemeClr val="bg1"/>
                </a:solidFill>
              </a:rPr>
              <a:t>3 </a:t>
            </a:r>
            <a:r>
              <a:rPr lang="zh-TW" altLang="en-US" sz="800">
                <a:solidFill>
                  <a:schemeClr val="bg1"/>
                </a:solidFill>
              </a:rPr>
              <a:t>使用中則提供 </a:t>
            </a:r>
            <a:r>
              <a:rPr lang="en" altLang="zh-TW" sz="800">
                <a:solidFill>
                  <a:schemeClr val="bg1"/>
                </a:solidFill>
              </a:rPr>
              <a:t>PCIe Gen4 x4 </a:t>
            </a:r>
            <a:r>
              <a:rPr lang="zh-TW" altLang="en-US" sz="800">
                <a:solidFill>
                  <a:schemeClr val="bg1"/>
                </a:solidFill>
              </a:rPr>
              <a:t>的頻寬。</a:t>
            </a:r>
            <a:br>
              <a:rPr lang="zh-TW" altLang="en-US" sz="800">
                <a:solidFill>
                  <a:schemeClr val="bg1"/>
                </a:solidFill>
              </a:rPr>
            </a:br>
            <a:r>
              <a:rPr lang="zh-TW" altLang="en-US" sz="800">
                <a:solidFill>
                  <a:schemeClr val="bg1"/>
                </a:solidFill>
              </a:rPr>
              <a:t>***插槽 </a:t>
            </a:r>
            <a:r>
              <a:rPr lang="en-US" altLang="zh-TW" sz="800">
                <a:solidFill>
                  <a:schemeClr val="bg1"/>
                </a:solidFill>
              </a:rPr>
              <a:t>5 </a:t>
            </a:r>
            <a:r>
              <a:rPr lang="zh-TW" altLang="en-US" sz="800">
                <a:solidFill>
                  <a:schemeClr val="bg1"/>
                </a:solidFill>
              </a:rPr>
              <a:t>於插槽 </a:t>
            </a:r>
            <a:r>
              <a:rPr lang="en-US" altLang="zh-TW" sz="800">
                <a:solidFill>
                  <a:schemeClr val="bg1"/>
                </a:solidFill>
              </a:rPr>
              <a:t>4 </a:t>
            </a:r>
            <a:r>
              <a:rPr lang="zh-TW" altLang="en-US" sz="800">
                <a:solidFill>
                  <a:schemeClr val="bg1"/>
                </a:solidFill>
              </a:rPr>
              <a:t>未使用時提供 </a:t>
            </a:r>
            <a:r>
              <a:rPr lang="en" altLang="zh-TW" sz="800">
                <a:solidFill>
                  <a:schemeClr val="bg1"/>
                </a:solidFill>
              </a:rPr>
              <a:t>PCIe Gen4 x16 </a:t>
            </a:r>
            <a:r>
              <a:rPr lang="zh-TW" altLang="en-US" sz="800">
                <a:solidFill>
                  <a:schemeClr val="bg1"/>
                </a:solidFill>
              </a:rPr>
              <a:t>的頻寬，若插槽 </a:t>
            </a:r>
            <a:r>
              <a:rPr lang="en-US" altLang="zh-TW" sz="800">
                <a:solidFill>
                  <a:schemeClr val="bg1"/>
                </a:solidFill>
              </a:rPr>
              <a:t>4 </a:t>
            </a:r>
            <a:r>
              <a:rPr lang="zh-TW" altLang="en-US" sz="800">
                <a:solidFill>
                  <a:schemeClr val="bg1"/>
                </a:solidFill>
              </a:rPr>
              <a:t>使用中則提供 </a:t>
            </a:r>
            <a:r>
              <a:rPr lang="en" altLang="zh-TW" sz="800">
                <a:solidFill>
                  <a:schemeClr val="bg1"/>
                </a:solidFill>
              </a:rPr>
              <a:t>PCIe Gen4 x8 </a:t>
            </a:r>
            <a:r>
              <a:rPr lang="zh-TW" altLang="en-US" sz="800">
                <a:solidFill>
                  <a:schemeClr val="bg1"/>
                </a:solidFill>
              </a:rPr>
              <a:t>的頻寬。</a:t>
            </a:r>
            <a:endParaRPr kumimoji="1" lang="zh-TW" altLang="en-US" sz="800">
              <a:solidFill>
                <a:schemeClr val="bg1"/>
              </a:solidFill>
            </a:endParaRP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0AD6EE68-9768-4349-896B-833213E05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05" b="28268"/>
          <a:stretch/>
        </p:blipFill>
        <p:spPr bwMode="auto">
          <a:xfrm>
            <a:off x="590431" y="2980281"/>
            <a:ext cx="5414017" cy="1466083"/>
          </a:xfrm>
          <a:prstGeom prst="rect">
            <a:avLst/>
          </a:prstGeom>
          <a:noFill/>
          <a:effectLst>
            <a:reflection blurRad="6350" stA="300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pyc - Wikipedia">
            <a:extLst>
              <a:ext uri="{FF2B5EF4-FFF2-40B4-BE49-F238E27FC236}">
                <a16:creationId xmlns:a16="http://schemas.microsoft.com/office/drawing/2014/main" id="{5AB46FED-2C80-E945-930B-0E449911E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6313" y="2030128"/>
            <a:ext cx="1435814" cy="69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">
            <a:extLst>
              <a:ext uri="{FF2B5EF4-FFF2-40B4-BE49-F238E27FC236}">
                <a16:creationId xmlns:a16="http://schemas.microsoft.com/office/drawing/2014/main" id="{78208DFD-38E1-4A4C-AEDA-98E3B8E576CA}"/>
              </a:ext>
            </a:extLst>
          </p:cNvPr>
          <p:cNvSpPr txBox="1"/>
          <p:nvPr/>
        </p:nvSpPr>
        <p:spPr>
          <a:xfrm>
            <a:off x="6365760" y="1620442"/>
            <a:ext cx="5607639" cy="209288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TS-h2490FU-7302P-128G</a:t>
            </a:r>
            <a:endParaRPr lang="zh-CN" altLang="en-US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6414" indent="-116414">
              <a:spcBef>
                <a:spcPts val="1600"/>
              </a:spcBef>
              <a:buFont typeface="Arial"/>
              <a:buChar char="•"/>
              <a:tabLst>
                <a:tab pos="239178" algn="l"/>
              </a:tabLst>
            </a:pPr>
            <a:r>
              <a:rPr lang="en-US" altLang="zh-CN" sz="1600">
                <a:latin typeface="微軟正黑體"/>
                <a:ea typeface="微軟正黑體"/>
                <a:cs typeface="Calibri"/>
              </a:rPr>
              <a:t>AMD EPYC 7302P </a:t>
            </a: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16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核心</a:t>
            </a:r>
            <a:r>
              <a:rPr lang="zh-CN" altLang="en-US" sz="1600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/</a:t>
            </a: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32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執行緒</a:t>
            </a:r>
            <a:r>
              <a:rPr lang="zh-CN" altLang="en-US" sz="1600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, </a:t>
            </a: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3.0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 GHz 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(Max. 3.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3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GHz)</a:t>
            </a: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128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GB</a:t>
            </a:r>
            <a:r>
              <a:rPr lang="zh-CN" altLang="en-US" sz="1600" b="1"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DDR4 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RDIMM ECC</a:t>
            </a:r>
            <a:r>
              <a:rPr lang="zh-TW" altLang="en-US" sz="1600"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記憶體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8 x 16GB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)</a:t>
            </a:r>
            <a:endParaRPr lang="en-US" altLang="zh-CN" sz="1600">
              <a:latin typeface="微軟正黑體"/>
              <a:ea typeface="微軟正黑體"/>
              <a:cs typeface="Calibri"/>
            </a:endParaRP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4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 x SFP28 25GbE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 (25GbE/10GbE/1GbE)</a:t>
            </a:r>
          </a:p>
        </p:txBody>
      </p:sp>
      <p:sp>
        <p:nvSpPr>
          <p:cNvPr id="25" name="文本框 3">
            <a:extLst>
              <a:ext uri="{FF2B5EF4-FFF2-40B4-BE49-F238E27FC236}">
                <a16:creationId xmlns:a16="http://schemas.microsoft.com/office/drawing/2014/main" id="{27C8BA15-DE0E-0441-A9A1-6EC022026980}"/>
              </a:ext>
            </a:extLst>
          </p:cNvPr>
          <p:cNvSpPr txBox="1"/>
          <p:nvPr/>
        </p:nvSpPr>
        <p:spPr>
          <a:xfrm>
            <a:off x="6365760" y="3907662"/>
            <a:ext cx="5537422" cy="2092881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600"/>
              </a:spcBef>
            </a:pPr>
            <a:r>
              <a:rPr lang="en-US" altLang="zh-CN" sz="2400" b="1">
                <a:latin typeface="微軟正黑體"/>
                <a:ea typeface="微軟正黑體"/>
              </a:rPr>
              <a:t>TS-h2490FU-7232P-64G</a:t>
            </a:r>
            <a:endParaRPr lang="zh-CN" altLang="en-US" sz="2400" b="1">
              <a:latin typeface="微軟正黑體"/>
              <a:ea typeface="微軟正黑體"/>
            </a:endParaRP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600">
                <a:latin typeface="微軟正黑體"/>
                <a:ea typeface="微軟正黑體"/>
                <a:cs typeface="Calibri"/>
              </a:rPr>
              <a:t>AMD EPYC 7232P </a:t>
            </a: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8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核心</a:t>
            </a:r>
            <a:r>
              <a:rPr lang="zh-CN" altLang="en-US" sz="1600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/</a:t>
            </a: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16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執行緒</a:t>
            </a:r>
            <a:r>
              <a:rPr lang="zh-CN" altLang="en-US" sz="1600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,</a:t>
            </a:r>
            <a:r>
              <a:rPr lang="en-US" altLang="zh-CN" sz="1600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 </a:t>
            </a: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3.1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 GHz 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(Max. 3.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2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GHz)</a:t>
            </a: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64</a:t>
            </a:r>
            <a:r>
              <a:rPr lang="zh-CN" altLang="en-US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GB</a:t>
            </a:r>
            <a:r>
              <a:rPr lang="zh-CN" altLang="en-US" sz="1600" b="1"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DDR4 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RDIMM ECC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記憶體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 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(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8 x 8GB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)</a:t>
            </a:r>
            <a:endParaRPr lang="en-US" altLang="zh-CN" sz="1600">
              <a:latin typeface="微軟正黑體"/>
              <a:ea typeface="微軟正黑體"/>
              <a:cs typeface="Calibri"/>
            </a:endParaRPr>
          </a:p>
          <a:p>
            <a:pPr marL="116414" indent="-116414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6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2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 x SFP28 25GbE</a:t>
            </a:r>
            <a:r>
              <a:rPr lang="zh-CN" altLang="en-US" sz="1600"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600">
                <a:latin typeface="微軟正黑體"/>
                <a:ea typeface="微軟正黑體"/>
                <a:cs typeface="Calibri"/>
              </a:rPr>
              <a:t> (25GbE/10GbE/1GbE)</a:t>
            </a: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015BAB3-914C-4B55-BFD3-A3F8070C2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562" t="24216" r="14353" b="41262"/>
          <a:stretch/>
        </p:blipFill>
        <p:spPr>
          <a:xfrm>
            <a:off x="1372640" y="2027668"/>
            <a:ext cx="2195451" cy="72095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301FA7DC-FD0C-4AE8-B936-6ED4BE698183}"/>
              </a:ext>
            </a:extLst>
          </p:cNvPr>
          <p:cNvGrpSpPr/>
          <p:nvPr/>
        </p:nvGrpSpPr>
        <p:grpSpPr>
          <a:xfrm>
            <a:off x="715344" y="4545422"/>
            <a:ext cx="1585524" cy="352194"/>
            <a:chOff x="403866" y="3533738"/>
            <a:chExt cx="2185608" cy="459802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4CCC0A48-9C3E-4BEC-8CBB-32D0469B6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3866" y="3533738"/>
              <a:ext cx="2185608" cy="459802"/>
            </a:xfrm>
            <a:prstGeom prst="rect">
              <a:avLst/>
            </a:prstGeom>
          </p:spPr>
        </p:pic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EF04983-82B7-41FC-A994-CDCEB064CE06}"/>
                </a:ext>
              </a:extLst>
            </p:cNvPr>
            <p:cNvSpPr/>
            <p:nvPr/>
          </p:nvSpPr>
          <p:spPr>
            <a:xfrm>
              <a:off x="656761" y="3572737"/>
              <a:ext cx="1679816" cy="4018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bg1"/>
                  </a:solidFill>
                  <a:latin typeface="Arial"/>
                  <a:cs typeface="Arial"/>
                </a:rPr>
                <a:t>TS-h2490FU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044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>
            <a:extLst>
              <a:ext uri="{FF2B5EF4-FFF2-40B4-BE49-F238E27FC236}">
                <a16:creationId xmlns:a16="http://schemas.microsoft.com/office/drawing/2014/main" id="{0AD6EE68-9768-4349-896B-833213E05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30" y="1467553"/>
            <a:ext cx="3790776" cy="236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AD377C-E9FB-EF46-A261-F3C6EE4F974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CN" altLang="en-US">
                <a:latin typeface="微軟正黑體"/>
                <a:ea typeface="微軟正黑體"/>
              </a:rPr>
              <a:t>更多</a:t>
            </a:r>
            <a:r>
              <a:rPr lang="en-US" altLang="zh-CN">
                <a:latin typeface="微軟正黑體"/>
                <a:ea typeface="微軟正黑體"/>
              </a:rPr>
              <a:t> 25GbE-ready QNAP SMB </a:t>
            </a:r>
            <a:r>
              <a:rPr lang="zh-CN" altLang="en-US">
                <a:latin typeface="微軟正黑體"/>
                <a:ea typeface="微軟正黑體"/>
              </a:rPr>
              <a:t>NAS</a:t>
            </a:r>
            <a:endParaRPr lang="en-US">
              <a:latin typeface="微軟正黑體"/>
              <a:ea typeface="微軟正黑體"/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4CCC0A48-9C3E-4BEC-8CBB-32D0469B68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95" y="3260089"/>
            <a:ext cx="2185607" cy="459802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BEF04983-82B7-41FC-A994-CDCEB064CE06}"/>
              </a:ext>
            </a:extLst>
          </p:cNvPr>
          <p:cNvSpPr/>
          <p:nvPr/>
        </p:nvSpPr>
        <p:spPr>
          <a:xfrm>
            <a:off x="780103" y="3305324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cs typeface="Arial"/>
              </a:rPr>
              <a:t>TS-h3088XU-RP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0968D17-B4A3-534A-A97D-506196A44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172" y="1849535"/>
            <a:ext cx="2340805" cy="146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4C9E9BBA-0660-5B45-A13C-26EB95C8D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8549" y="2128439"/>
            <a:ext cx="1879598" cy="117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3">
            <a:extLst>
              <a:ext uri="{FF2B5EF4-FFF2-40B4-BE49-F238E27FC236}">
                <a16:creationId xmlns:a16="http://schemas.microsoft.com/office/drawing/2014/main" id="{92466A99-81B1-D449-A26F-5AA723780CF5}"/>
              </a:ext>
            </a:extLst>
          </p:cNvPr>
          <p:cNvSpPr txBox="1"/>
          <p:nvPr/>
        </p:nvSpPr>
        <p:spPr>
          <a:xfrm>
            <a:off x="684786" y="6173590"/>
            <a:ext cx="919490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1200" b="1">
                <a:latin typeface="微軟正黑體"/>
                <a:ea typeface="微軟正黑體"/>
              </a:rPr>
              <a:t>*25GbE </a:t>
            </a:r>
            <a:r>
              <a:rPr lang="zh-CN" altLang="en-US" sz="1200" b="1">
                <a:latin typeface="微軟正黑體"/>
                <a:ea typeface="微軟正黑體"/>
              </a:rPr>
              <a:t>網路埠在某些機型為選配．客戶須額外購買</a:t>
            </a:r>
            <a:r>
              <a:rPr lang="en-US" altLang="zh-CN" sz="1200" b="1">
                <a:latin typeface="微軟正黑體"/>
                <a:ea typeface="微軟正黑體"/>
              </a:rPr>
              <a:t> QXG-25G2SF-CX6 25GbE </a:t>
            </a:r>
            <a:r>
              <a:rPr lang="zh-CN" altLang="en-US" sz="1200" b="1">
                <a:latin typeface="微軟正黑體"/>
                <a:ea typeface="微軟正黑體"/>
              </a:rPr>
              <a:t>網卡．更多支援</a:t>
            </a:r>
            <a:r>
              <a:rPr lang="en-US" altLang="zh-CN" sz="1200" b="1">
                <a:latin typeface="微軟正黑體"/>
                <a:ea typeface="微軟正黑體"/>
              </a:rPr>
              <a:t> 25GbE </a:t>
            </a:r>
            <a:r>
              <a:rPr lang="zh-CN" altLang="en-US" sz="1200" b="1">
                <a:latin typeface="微軟正黑體"/>
                <a:ea typeface="微軟正黑體"/>
              </a:rPr>
              <a:t>機種請以</a:t>
            </a:r>
            <a:r>
              <a:rPr lang="en-US" altLang="zh-CN" sz="1200" b="1">
                <a:latin typeface="微軟正黑體"/>
                <a:ea typeface="微軟正黑體"/>
              </a:rPr>
              <a:t> </a:t>
            </a:r>
            <a:r>
              <a:rPr lang="zh-CN" altLang="en-US" sz="1200" b="1">
                <a:latin typeface="微軟正黑體"/>
                <a:ea typeface="微軟正黑體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相容性列表</a:t>
            </a:r>
            <a:r>
              <a:rPr lang="en-US" altLang="zh-CN" sz="1200" b="1">
                <a:latin typeface="微軟正黑體"/>
                <a:ea typeface="微軟正黑體"/>
              </a:rPr>
              <a:t> </a:t>
            </a:r>
            <a:r>
              <a:rPr lang="zh-CN" altLang="en-US" sz="1200" b="1">
                <a:latin typeface="微軟正黑體"/>
                <a:ea typeface="微軟正黑體"/>
              </a:rPr>
              <a:t>為準</a:t>
            </a:r>
            <a:endParaRPr lang="en-US" sz="1200" b="1">
              <a:latin typeface="微軟正黑體"/>
              <a:ea typeface="微軟正黑體"/>
            </a:endParaRPr>
          </a:p>
        </p:txBody>
      </p:sp>
      <p:sp>
        <p:nvSpPr>
          <p:cNvPr id="23" name="文本框 2">
            <a:extLst>
              <a:ext uri="{FF2B5EF4-FFF2-40B4-BE49-F238E27FC236}">
                <a16:creationId xmlns:a16="http://schemas.microsoft.com/office/drawing/2014/main" id="{8A808D0B-9CA9-2642-A7A7-58FECDE58727}"/>
              </a:ext>
            </a:extLst>
          </p:cNvPr>
          <p:cNvSpPr txBox="1"/>
          <p:nvPr/>
        </p:nvSpPr>
        <p:spPr>
          <a:xfrm>
            <a:off x="601966" y="3765126"/>
            <a:ext cx="3822746" cy="139525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latin typeface="微軟正黑體"/>
                <a:ea typeface="微軟正黑體"/>
                <a:cs typeface="Calibri"/>
              </a:rPr>
              <a:t>Intel Xeon W </a:t>
            </a:r>
            <a:r>
              <a:rPr lang="en-US" altLang="zh-CN" sz="14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1250 /1270</a:t>
            </a:r>
            <a:endParaRPr lang="zh-CN" altLang="en-US" sz="1400">
              <a:solidFill>
                <a:srgbClr val="FF6600"/>
              </a:solidFill>
              <a:latin typeface="微軟正黑體"/>
              <a:ea typeface="微軟正黑體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2 </a:t>
            </a:r>
            <a:r>
              <a:rPr lang="en-US" altLang="zh-CN" sz="1400">
                <a:latin typeface="微軟正黑體"/>
                <a:ea typeface="微軟正黑體"/>
                <a:cs typeface="Calibri"/>
              </a:rPr>
              <a:t>x SFP28 25GbE</a:t>
            </a:r>
            <a:r>
              <a:rPr lang="zh-CN" altLang="en-US" sz="1400"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400">
                <a:latin typeface="微軟正黑體"/>
                <a:ea typeface="微軟正黑體"/>
                <a:cs typeface="Calibri"/>
              </a:rPr>
              <a:t> (25GbE/10GbE/1GbE)</a:t>
            </a: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CN" sz="1400"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8B150B8A-4F6D-5844-99A7-6729F4724D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0597" y="2278097"/>
            <a:ext cx="2733170" cy="856707"/>
          </a:xfrm>
          <a:prstGeom prst="rect">
            <a:avLst/>
          </a:prstGeom>
          <a:effectLst>
            <a:glow rad="38100">
              <a:schemeClr val="tx2">
                <a:lumMod val="20000"/>
                <a:lumOff val="80000"/>
                <a:alpha val="45000"/>
              </a:schemeClr>
            </a:glow>
          </a:effectLst>
        </p:spPr>
      </p:pic>
      <p:pic>
        <p:nvPicPr>
          <p:cNvPr id="27" name="圖片 29">
            <a:extLst>
              <a:ext uri="{FF2B5EF4-FFF2-40B4-BE49-F238E27FC236}">
                <a16:creationId xmlns:a16="http://schemas.microsoft.com/office/drawing/2014/main" id="{A8597490-BDED-AC42-AB51-642DB287EF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604" y="1552878"/>
            <a:ext cx="821045" cy="824064"/>
          </a:xfrm>
          <a:prstGeom prst="rect">
            <a:avLst/>
          </a:prstGeom>
          <a:effectLst/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CBA74CE-6ABF-EF40-99CF-AA87D99C19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460" y="3260089"/>
            <a:ext cx="1879598" cy="459802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973D0D12-0B31-C441-8F06-8AAEE56F35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388" y="3260089"/>
            <a:ext cx="2066530" cy="459802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285F2665-DC84-9D41-B1B0-66F5E38B8580}"/>
              </a:ext>
            </a:extLst>
          </p:cNvPr>
          <p:cNvSpPr/>
          <p:nvPr/>
        </p:nvSpPr>
        <p:spPr>
          <a:xfrm>
            <a:off x="4921158" y="3305324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cs typeface="Arial"/>
              </a:rPr>
              <a:t>TS-hx83XU</a:t>
            </a:r>
          </a:p>
        </p:txBody>
      </p:sp>
      <p:sp>
        <p:nvSpPr>
          <p:cNvPr id="33" name="TextBox 4">
            <a:extLst>
              <a:ext uri="{FF2B5EF4-FFF2-40B4-BE49-F238E27FC236}">
                <a16:creationId xmlns:a16="http://schemas.microsoft.com/office/drawing/2014/main" id="{E41FDA46-9DF7-0F48-9F16-729F9EDDDA51}"/>
              </a:ext>
            </a:extLst>
          </p:cNvPr>
          <p:cNvSpPr txBox="1"/>
          <p:nvPr/>
        </p:nvSpPr>
        <p:spPr>
          <a:xfrm>
            <a:off x="4568789" y="5014025"/>
            <a:ext cx="3545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" sz="1400">
                <a:latin typeface="Arial" panose="020B0604020202020204" pitchFamily="34" charset="0"/>
                <a:cs typeface="Arial" panose="020B0604020202020204" pitchFamily="34" charset="0"/>
              </a:rPr>
              <a:t>1U: Gen3 x16 (CPU)</a:t>
            </a:r>
          </a:p>
          <a:p>
            <a:r>
              <a:rPr lang="nl" sz="1400">
                <a:latin typeface="Arial" panose="020B0604020202020204" pitchFamily="34" charset="0"/>
                <a:cs typeface="Arial" panose="020B0604020202020204" pitchFamily="34" charset="0"/>
              </a:rPr>
              <a:t>2U &amp; 3U : Slot 2 with Gen3 x8 (CPU) </a:t>
            </a:r>
          </a:p>
          <a:p>
            <a:r>
              <a:rPr lang="nl" sz="1400">
                <a:latin typeface="Arial" panose="020B0604020202020204" pitchFamily="34" charset="0"/>
                <a:cs typeface="Arial" panose="020B0604020202020204" pitchFamily="34" charset="0"/>
              </a:rPr>
              <a:t>4U: slot 4 with Gen3 x8 (CPU)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6008A91-2CB4-694B-8EEE-13804F4CB1C0}"/>
              </a:ext>
            </a:extLst>
          </p:cNvPr>
          <p:cNvSpPr/>
          <p:nvPr/>
        </p:nvSpPr>
        <p:spPr>
          <a:xfrm>
            <a:off x="684786" y="5014025"/>
            <a:ext cx="28704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  <a:t>Slot 1: PCIe Gen3 x8 or x4</a:t>
            </a:r>
            <a:b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  <a:t>Slot 2:  PCIe Gen3 x4</a:t>
            </a:r>
            <a:b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  <a:t>Slot 3: PCIe Gen3 x4 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">
            <a:extLst>
              <a:ext uri="{FF2B5EF4-FFF2-40B4-BE49-F238E27FC236}">
                <a16:creationId xmlns:a16="http://schemas.microsoft.com/office/drawing/2014/main" id="{5C700F6F-1C66-0F4C-AC72-AC2DF0E6DDCB}"/>
              </a:ext>
            </a:extLst>
          </p:cNvPr>
          <p:cNvSpPr txBox="1"/>
          <p:nvPr/>
        </p:nvSpPr>
        <p:spPr>
          <a:xfrm>
            <a:off x="4511139" y="3765126"/>
            <a:ext cx="3146500" cy="974626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latin typeface="微軟正黑體"/>
                <a:ea typeface="微軟正黑體"/>
                <a:cs typeface="Calibri"/>
              </a:rPr>
              <a:t>Intel Xeon E series</a:t>
            </a:r>
            <a:endParaRPr lang="zh-CN" altLang="en-US" sz="1400">
              <a:latin typeface="微軟正黑體"/>
              <a:ea typeface="微軟正黑體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2 </a:t>
            </a:r>
            <a:r>
              <a:rPr lang="en-US" altLang="zh-CN" sz="1400">
                <a:latin typeface="微軟正黑體"/>
                <a:ea typeface="微軟正黑體"/>
                <a:cs typeface="Calibri"/>
              </a:rPr>
              <a:t>x SFP+ 10GbE</a:t>
            </a:r>
            <a:r>
              <a:rPr lang="zh-CN" altLang="en-US" sz="1400"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400">
                <a:latin typeface="微軟正黑體"/>
                <a:ea typeface="微軟正黑體"/>
                <a:cs typeface="Calibri"/>
              </a:rPr>
              <a:t> (10GbE/1GbE)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B50EAFF-0A00-1D40-AD1E-BF673451967C}"/>
              </a:ext>
            </a:extLst>
          </p:cNvPr>
          <p:cNvSpPr/>
          <p:nvPr/>
        </p:nvSpPr>
        <p:spPr>
          <a:xfrm>
            <a:off x="8031027" y="3305324"/>
            <a:ext cx="1518364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TVS-h1288X</a:t>
            </a:r>
            <a:endParaRPr lang="en-US" altLang="zh-TW" b="1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231B48D3-9B44-9641-8885-72DC1995A2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58" y="3260089"/>
            <a:ext cx="1879598" cy="459802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D56C246B-CC5C-DB40-BD05-08D9D44203E5}"/>
              </a:ext>
            </a:extLst>
          </p:cNvPr>
          <p:cNvSpPr/>
          <p:nvPr/>
        </p:nvSpPr>
        <p:spPr>
          <a:xfrm>
            <a:off x="9910625" y="3305324"/>
            <a:ext cx="1518364" cy="36933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TVS-h1688X</a:t>
            </a:r>
            <a:endParaRPr lang="en-US" altLang="zh-TW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1" name="文本框 2">
            <a:extLst>
              <a:ext uri="{FF2B5EF4-FFF2-40B4-BE49-F238E27FC236}">
                <a16:creationId xmlns:a16="http://schemas.microsoft.com/office/drawing/2014/main" id="{1CB73EDD-063C-4842-857A-9DFF887E5C4F}"/>
              </a:ext>
            </a:extLst>
          </p:cNvPr>
          <p:cNvSpPr txBox="1"/>
          <p:nvPr/>
        </p:nvSpPr>
        <p:spPr>
          <a:xfrm>
            <a:off x="8010142" y="3765126"/>
            <a:ext cx="4007721" cy="1395254"/>
          </a:xfrm>
          <a:prstGeom prst="rect">
            <a:avLst/>
          </a:prstGeom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/>
              <a:buChar char="•"/>
              <a:tabLst>
                <a:tab pos="239178" algn="l"/>
              </a:tabLst>
            </a:pPr>
            <a:r>
              <a:rPr lang="en-US" altLang="zh-CN" sz="1400">
                <a:latin typeface="微軟正黑體"/>
                <a:ea typeface="微軟正黑體"/>
                <a:cs typeface="Calibri"/>
              </a:rPr>
              <a:t>Intel Xeon W </a:t>
            </a:r>
            <a:r>
              <a:rPr lang="en-US" altLang="zh-CN" sz="14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1250 /1270</a:t>
            </a:r>
            <a:endParaRPr lang="zh-CN" altLang="en-US" sz="1400">
              <a:solidFill>
                <a:srgbClr val="FF6600"/>
              </a:solidFill>
              <a:latin typeface="微軟正黑體"/>
              <a:ea typeface="微軟正黑體"/>
              <a:cs typeface="Calibri"/>
            </a:endParaRP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1400" b="1">
                <a:solidFill>
                  <a:srgbClr val="FF6600"/>
                </a:solidFill>
                <a:latin typeface="微軟正黑體"/>
                <a:ea typeface="微軟正黑體"/>
                <a:cs typeface="Calibri"/>
              </a:rPr>
              <a:t>2 </a:t>
            </a:r>
            <a:r>
              <a:rPr lang="en-US" altLang="zh-CN" sz="1400">
                <a:latin typeface="微軟正黑體"/>
                <a:ea typeface="微軟正黑體"/>
                <a:cs typeface="Calibri"/>
              </a:rPr>
              <a:t>x RJ45 10GbE</a:t>
            </a:r>
            <a:r>
              <a:rPr lang="zh-CN" altLang="en-US" sz="1400">
                <a:latin typeface="微軟正黑體"/>
                <a:ea typeface="微軟正黑體"/>
                <a:cs typeface="Calibri"/>
              </a:rPr>
              <a:t>網路埠</a:t>
            </a:r>
            <a:r>
              <a:rPr lang="en-US" altLang="zh-CN" sz="1400">
                <a:latin typeface="微軟正黑體"/>
                <a:ea typeface="微軟正黑體"/>
                <a:cs typeface="Calibri"/>
              </a:rPr>
              <a:t> (10GbE/5GbE/2.5GbE/1GbE/100M)</a:t>
            </a:r>
          </a:p>
          <a:p>
            <a:pPr marL="116205" indent="-116205">
              <a:spcBef>
                <a:spcPts val="160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zh-CN" sz="1400">
              <a:latin typeface="微軟正黑體"/>
              <a:ea typeface="微軟正黑體"/>
              <a:cs typeface="Calibri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DC7490E2-541F-8A44-BDE0-FBC082B5E1E5}"/>
              </a:ext>
            </a:extLst>
          </p:cNvPr>
          <p:cNvSpPr txBox="1"/>
          <p:nvPr/>
        </p:nvSpPr>
        <p:spPr>
          <a:xfrm>
            <a:off x="8064878" y="5014025"/>
            <a:ext cx="2700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  <a:t>Slot 1: PCIe Gen3 x8</a:t>
            </a:r>
            <a:b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  <a:t>Slot 2: PCIe Gen3 x4</a:t>
            </a:r>
            <a:b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altLang="zh-TW" sz="1400">
                <a:latin typeface="Arial" panose="020B0604020202020204" pitchFamily="34" charset="0"/>
                <a:cs typeface="Arial" panose="020B0604020202020204" pitchFamily="34" charset="0"/>
              </a:rPr>
              <a:t>Slot 3: PCIe Gen3 x4 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圖片 29">
            <a:extLst>
              <a:ext uri="{FF2B5EF4-FFF2-40B4-BE49-F238E27FC236}">
                <a16:creationId xmlns:a16="http://schemas.microsoft.com/office/drawing/2014/main" id="{1CF3D3C7-CEDA-4136-A7A3-8FC2046ECA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044" y="1562142"/>
            <a:ext cx="821045" cy="824064"/>
          </a:xfrm>
          <a:prstGeom prst="rect">
            <a:avLst/>
          </a:prstGeom>
          <a:effectLst/>
        </p:spPr>
      </p:pic>
      <p:pic>
        <p:nvPicPr>
          <p:cNvPr id="37" name="圖片 29">
            <a:extLst>
              <a:ext uri="{FF2B5EF4-FFF2-40B4-BE49-F238E27FC236}">
                <a16:creationId xmlns:a16="http://schemas.microsoft.com/office/drawing/2014/main" id="{C6BB10AC-33EF-4F90-9820-C62F2FEC68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3135" y="1557333"/>
            <a:ext cx="821045" cy="82406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37530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en-US">
                <a:cs typeface="Arial"/>
              </a:rPr>
              <a:t>你有以下解決方案</a:t>
            </a: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CD9BCC9C-7022-4573-AD58-8D2127B3E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693" y="2023502"/>
            <a:ext cx="6629431" cy="312388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2800">
                <a:ea typeface="+mn-lt"/>
                <a:cs typeface="+mn-lt"/>
              </a:rPr>
              <a:t>鏈路聚合 </a:t>
            </a:r>
            <a:r>
              <a:rPr lang="en-US" altLang="zh-TW" sz="2800">
                <a:ea typeface="+mn-lt"/>
                <a:cs typeface="+mn-lt"/>
              </a:rPr>
              <a:t>(LAG, Link Aggregation)</a:t>
            </a:r>
          </a:p>
          <a:p>
            <a:r>
              <a:rPr lang="zh-TW" altLang="en-US" sz="2800">
                <a:ea typeface="+mn-lt"/>
                <a:cs typeface="+mn-lt"/>
              </a:rPr>
              <a:t>存取分流</a:t>
            </a:r>
            <a:endParaRPr lang="en-US" altLang="zh-TW" sz="2800" b="1">
              <a:cs typeface="Arial"/>
            </a:endParaRPr>
          </a:p>
          <a:p>
            <a:r>
              <a:rPr lang="en-US" sz="2800">
                <a:ea typeface="+mn-lt"/>
                <a:cs typeface="+mn-lt"/>
              </a:rPr>
              <a:t>QoS (Quality of Service)</a:t>
            </a:r>
            <a:endParaRPr lang="en-US" sz="2800"/>
          </a:p>
          <a:p>
            <a:r>
              <a:rPr lang="en-US" sz="2800">
                <a:ea typeface="+mn-lt"/>
                <a:cs typeface="+mn-lt"/>
              </a:rPr>
              <a:t>升級到25GbE</a:t>
            </a:r>
            <a:r>
              <a:rPr lang="zh-TW" altLang="en-US" sz="2800">
                <a:ea typeface="+mn-lt"/>
                <a:cs typeface="+mn-lt"/>
              </a:rPr>
              <a:t>或</a:t>
            </a:r>
            <a:r>
              <a:rPr lang="en-US" sz="2800">
                <a:ea typeface="+mn-lt"/>
                <a:cs typeface="+mn-lt"/>
              </a:rPr>
              <a:t>40GbE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375282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A2FA-BAD0-D443-9493-10C50C069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完整的</a:t>
            </a:r>
            <a:r>
              <a:rPr lang="zh-TW" altLang="en-US"/>
              <a:t> </a:t>
            </a:r>
            <a:r>
              <a:rPr lang="en-US" altLang="zh-CN"/>
              <a:t>10GbE</a:t>
            </a:r>
            <a:r>
              <a:rPr lang="zh-TW" altLang="en-US"/>
              <a:t> </a:t>
            </a:r>
            <a:r>
              <a:rPr lang="en-US" altLang="zh-CN"/>
              <a:t>/</a:t>
            </a:r>
            <a:r>
              <a:rPr lang="zh-TW" altLang="en-US"/>
              <a:t> </a:t>
            </a:r>
            <a:r>
              <a:rPr lang="en-US" altLang="zh-CN"/>
              <a:t>25GbE</a:t>
            </a:r>
            <a:r>
              <a:rPr lang="zh-TW" altLang="en-US"/>
              <a:t> </a:t>
            </a:r>
            <a:r>
              <a:rPr lang="en-US" altLang="zh-CN"/>
              <a:t>/</a:t>
            </a:r>
            <a:r>
              <a:rPr lang="zh-TW" altLang="en-US"/>
              <a:t> </a:t>
            </a:r>
            <a:r>
              <a:rPr lang="en-US" altLang="zh-CN"/>
              <a:t>100GbE </a:t>
            </a:r>
            <a:r>
              <a:rPr lang="zh-TW" altLang="en-US"/>
              <a:t> </a:t>
            </a:r>
            <a:r>
              <a:rPr lang="zh-CN" altLang="en-US"/>
              <a:t>配件</a:t>
            </a:r>
            <a:endParaRPr lang="en-US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B105D951-196B-43A7-988E-531DA530CD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537" y="2669130"/>
            <a:ext cx="2853270" cy="543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9D5BA-3CC3-9444-9A7B-EF597EC35F6A}"/>
              </a:ext>
            </a:extLst>
          </p:cNvPr>
          <p:cNvSpPr txBox="1"/>
          <p:nvPr/>
        </p:nvSpPr>
        <p:spPr>
          <a:xfrm>
            <a:off x="1157177" y="1466683"/>
            <a:ext cx="150073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t>QXG-25G2SF-CX6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41E91C-D727-0E48-8715-93F004A49E18}"/>
              </a:ext>
            </a:extLst>
          </p:cNvPr>
          <p:cNvSpPr txBox="1"/>
          <p:nvPr/>
        </p:nvSpPr>
        <p:spPr>
          <a:xfrm>
            <a:off x="1157177" y="4055570"/>
            <a:ext cx="164500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t>QXG-100G2SF-E810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874847-EE74-2345-8336-DBBAEFA4CCC2}"/>
              </a:ext>
            </a:extLst>
          </p:cNvPr>
          <p:cNvSpPr/>
          <p:nvPr/>
        </p:nvSpPr>
        <p:spPr>
          <a:xfrm>
            <a:off x="8597304" y="3150231"/>
            <a:ext cx="17748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TRX-10GSFP-SR-MLX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AD0BD307-9F5C-4C78-A524-E4169A9195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842" y="1511487"/>
            <a:ext cx="2376661" cy="1361694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CBB50F4-74F1-4C41-BED1-4B43AEF638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877" y="2013489"/>
            <a:ext cx="2581501" cy="5430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C2DB75-9E46-0B49-9898-686E6286FBF4}"/>
              </a:ext>
            </a:extLst>
          </p:cNvPr>
          <p:cNvSpPr/>
          <p:nvPr/>
        </p:nvSpPr>
        <p:spPr>
          <a:xfrm>
            <a:off x="5886531" y="2617974"/>
            <a:ext cx="1718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CAB-DAC30M-SFP28</a:t>
            </a:r>
          </a:p>
          <a:p>
            <a:pPr algn="ct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CAB-DAC15M-SFP28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612CF1F-E5F8-47A2-80C1-9A63D76777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607" y="1543868"/>
            <a:ext cx="2136822" cy="2147705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51597DC1-2BB5-4122-89E3-74A5C79068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737" y="4267990"/>
            <a:ext cx="2786191" cy="54308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B69F9E3-DD8D-8748-9D40-29807B536A07}"/>
              </a:ext>
            </a:extLst>
          </p:cNvPr>
          <p:cNvSpPr/>
          <p:nvPr/>
        </p:nvSpPr>
        <p:spPr>
          <a:xfrm>
            <a:off x="5371160" y="4816980"/>
            <a:ext cx="2593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CAB-DAC15M-Q28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CAB-DAC15M-Q28B4</a:t>
            </a:r>
            <a:endParaRPr lang="zh-TW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A92ADC3-8442-41E3-BB25-32CAA53DAA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359" y="3869733"/>
            <a:ext cx="2320963" cy="1413467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68714FE0-F7E0-4FEC-AB12-8FE4CBC71ED5}"/>
              </a:ext>
            </a:extLst>
          </p:cNvPr>
          <p:cNvSpPr/>
          <p:nvPr/>
        </p:nvSpPr>
        <p:spPr>
          <a:xfrm>
            <a:off x="5467172" y="2098257"/>
            <a:ext cx="2507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25GbE SFP28 DAC 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C073D38-CE91-429F-A680-4731EFA20B22}"/>
              </a:ext>
            </a:extLst>
          </p:cNvPr>
          <p:cNvSpPr/>
          <p:nvPr/>
        </p:nvSpPr>
        <p:spPr>
          <a:xfrm>
            <a:off x="5553610" y="4361375"/>
            <a:ext cx="25815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100GbE QSFP28 DAC 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BE2BA0B-3747-4BEA-8E6C-03EAD3CF6A31}"/>
              </a:ext>
            </a:extLst>
          </p:cNvPr>
          <p:cNvSpPr/>
          <p:nvPr/>
        </p:nvSpPr>
        <p:spPr>
          <a:xfrm>
            <a:off x="8182636" y="2765206"/>
            <a:ext cx="2867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SR Transceiver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E1EA81B5-0E94-7647-864E-CF9FD48D29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030" y="4896118"/>
            <a:ext cx="2683333" cy="543089"/>
          </a:xfrm>
          <a:prstGeom prst="rect">
            <a:avLst/>
          </a:prstGeom>
        </p:spPr>
      </p:pic>
      <p:sp>
        <p:nvSpPr>
          <p:cNvPr id="33" name="Rectangle 16">
            <a:extLst>
              <a:ext uri="{FF2B5EF4-FFF2-40B4-BE49-F238E27FC236}">
                <a16:creationId xmlns:a16="http://schemas.microsoft.com/office/drawing/2014/main" id="{BA7AD50A-5F01-CC4B-AE91-8FC639863508}"/>
              </a:ext>
            </a:extLst>
          </p:cNvPr>
          <p:cNvSpPr/>
          <p:nvPr/>
        </p:nvSpPr>
        <p:spPr>
          <a:xfrm>
            <a:off x="8877982" y="5377219"/>
            <a:ext cx="1568058" cy="276999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200" b="1">
                <a:latin typeface="Arial"/>
                <a:cs typeface="Arial"/>
              </a:rPr>
              <a:t>TRX-25GSFP28-SR</a:t>
            </a:r>
            <a:endParaRPr 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CBE0DAAA-3608-914F-A3CC-6D5A421647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9366" y="3689015"/>
            <a:ext cx="2376661" cy="1361694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AF67A329-2CAD-914E-A054-249F213C8512}"/>
              </a:ext>
            </a:extLst>
          </p:cNvPr>
          <p:cNvSpPr/>
          <p:nvPr/>
        </p:nvSpPr>
        <p:spPr>
          <a:xfrm>
            <a:off x="8274160" y="4992045"/>
            <a:ext cx="2867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25GbE SR Transceiver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1FA6C243-EF00-634A-A67F-CB168661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1899" y="4313292"/>
            <a:ext cx="2314910" cy="117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2EF49083-F63D-3B44-AA6D-768B754D54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24" y="2014413"/>
            <a:ext cx="2354514" cy="1471309"/>
          </a:xfrm>
          <a:prstGeom prst="rect">
            <a:avLst/>
          </a:prstGeom>
        </p:spPr>
      </p:pic>
      <p:pic>
        <p:nvPicPr>
          <p:cNvPr id="40" name="圖片 39" descr="一張含有 文字, 纜線, 連接器 的圖片&#10;&#10;自動產生的描述">
            <a:extLst>
              <a:ext uri="{FF2B5EF4-FFF2-40B4-BE49-F238E27FC236}">
                <a16:creationId xmlns:a16="http://schemas.microsoft.com/office/drawing/2014/main" id="{8912FD71-C0FA-C743-AA8F-2BCE786FAE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962043">
            <a:off x="4012486" y="4768408"/>
            <a:ext cx="1339791" cy="1900492"/>
          </a:xfrm>
          <a:prstGeom prst="rect">
            <a:avLst/>
          </a:prstGeom>
        </p:spPr>
      </p:pic>
      <p:sp>
        <p:nvSpPr>
          <p:cNvPr id="34" name="TextBox 7">
            <a:extLst>
              <a:ext uri="{FF2B5EF4-FFF2-40B4-BE49-F238E27FC236}">
                <a16:creationId xmlns:a16="http://schemas.microsoft.com/office/drawing/2014/main" id="{48E4A563-B228-B942-8534-2BB44369642D}"/>
              </a:ext>
            </a:extLst>
          </p:cNvPr>
          <p:cNvSpPr txBox="1"/>
          <p:nvPr/>
        </p:nvSpPr>
        <p:spPr>
          <a:xfrm>
            <a:off x="1157177" y="1706636"/>
            <a:ext cx="1500732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4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r>
              <a:rPr lang="en-US" sz="1200">
                <a:solidFill>
                  <a:schemeClr val="tx1"/>
                </a:solidFill>
                <a:latin typeface="Arial" panose="020B0604020202020204" pitchFamily="34" charset="0"/>
              </a:rPr>
              <a:t>QXG-25G2SF-CX4</a:t>
            </a:r>
          </a:p>
        </p:txBody>
      </p:sp>
    </p:spTree>
    <p:extLst>
      <p:ext uri="{BB962C8B-B14F-4D97-AF65-F5344CB8AC3E}">
        <p14:creationId xmlns:p14="http://schemas.microsoft.com/office/powerpoint/2010/main" val="42556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9B806-1186-CE48-A058-B4717270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QNAP 25GbE </a:t>
            </a:r>
            <a:r>
              <a:rPr lang="zh-CN" altLang="en-US"/>
              <a:t>高速網卡支援</a:t>
            </a:r>
            <a:r>
              <a:rPr lang="en-US" altLang="zh-CN"/>
              <a:t> NAS </a:t>
            </a:r>
            <a:r>
              <a:rPr lang="zh-CN" altLang="en-US"/>
              <a:t>與</a:t>
            </a:r>
            <a:r>
              <a:rPr lang="en-US" altLang="zh-CN"/>
              <a:t> PC/server</a:t>
            </a:r>
            <a:endParaRPr lang="en-US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C2BD2A75-DDFB-43AC-94C6-2FBB529AC0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53" y="1573925"/>
            <a:ext cx="4019102" cy="870891"/>
          </a:xfrm>
          <a:prstGeom prst="rect">
            <a:avLst/>
          </a:prstGeom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id="{44392124-5ECB-4F9F-8206-EAD8A133463C}"/>
              </a:ext>
            </a:extLst>
          </p:cNvPr>
          <p:cNvSpPr txBox="1"/>
          <p:nvPr/>
        </p:nvSpPr>
        <p:spPr>
          <a:xfrm>
            <a:off x="1180386" y="1689904"/>
            <a:ext cx="3727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QXG-25G2SF-CX6</a:t>
            </a:r>
          </a:p>
          <a:p>
            <a:pPr algn="ctr"/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雙埠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SFP28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半高網卡</a:t>
            </a: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59A66587-F8CE-4202-B617-CDB53EAD1EC3}"/>
              </a:ext>
            </a:extLst>
          </p:cNvPr>
          <p:cNvSpPr txBox="1"/>
          <p:nvPr/>
        </p:nvSpPr>
        <p:spPr>
          <a:xfrm>
            <a:off x="1386646" y="2470940"/>
            <a:ext cx="2973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 x SFP28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接口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25GbE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10GbE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雙速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8DB9B6-EB3E-154A-8F81-4A4895B37A42}"/>
              </a:ext>
            </a:extLst>
          </p:cNvPr>
          <p:cNvSpPr/>
          <p:nvPr/>
        </p:nvSpPr>
        <p:spPr>
          <a:xfrm>
            <a:off x="11674549" y="-288216"/>
            <a:ext cx="517451" cy="23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/>
              <a:t>OK</a:t>
            </a:r>
            <a:endParaRPr kumimoji="1" lang="zh-TW" altLang="en-US"/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68744125-ACB5-4084-948F-9C4DDC82D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67164" y="2383130"/>
            <a:ext cx="3252854" cy="4650273"/>
          </a:xfrm>
          <a:prstGeom prst="rect">
            <a:avLst/>
          </a:prstGeom>
        </p:spPr>
      </p:pic>
      <p:graphicFrame>
        <p:nvGraphicFramePr>
          <p:cNvPr id="12" name="表格 4">
            <a:extLst>
              <a:ext uri="{FF2B5EF4-FFF2-40B4-BE49-F238E27FC236}">
                <a16:creationId xmlns:a16="http://schemas.microsoft.com/office/drawing/2014/main" id="{5CCC6996-1783-514D-B6E7-D37A21309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401455"/>
              </p:ext>
            </p:extLst>
          </p:nvPr>
        </p:nvGraphicFramePr>
        <p:xfrm>
          <a:off x="5332274" y="1752240"/>
          <a:ext cx="6006216" cy="3337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02072">
                  <a:extLst>
                    <a:ext uri="{9D8B030D-6E8A-4147-A177-3AD203B41FA5}">
                      <a16:colId xmlns:a16="http://schemas.microsoft.com/office/drawing/2014/main" val="1614272174"/>
                    </a:ext>
                  </a:extLst>
                </a:gridCol>
                <a:gridCol w="2002072">
                  <a:extLst>
                    <a:ext uri="{9D8B030D-6E8A-4147-A177-3AD203B41FA5}">
                      <a16:colId xmlns:a16="http://schemas.microsoft.com/office/drawing/2014/main" val="3845746726"/>
                    </a:ext>
                  </a:extLst>
                </a:gridCol>
                <a:gridCol w="2002072">
                  <a:extLst>
                    <a:ext uri="{9D8B030D-6E8A-4147-A177-3AD203B41FA5}">
                      <a16:colId xmlns:a16="http://schemas.microsoft.com/office/drawing/2014/main" val="10612929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QXG-25G2SF-CX4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QXG-25G2SF-CX6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09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PCIe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express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Gen3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Gen4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x8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7386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Message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70Mpps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75Mpps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3770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PTP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(1588)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0437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Secure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boot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494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VirtIO</a:t>
                      </a:r>
                      <a:r>
                        <a:rPr lang="zh-TW" alt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acceleration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 b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zh-TW" altLang="en-US" sz="1600" b="1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531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RoCE v1/v2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622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RDMA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619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SR-IOV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Supported</a:t>
                      </a:r>
                      <a:endParaRPr lang="zh-TW" alt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146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4814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88AF8DAC-7097-4860-9A70-E97DE4A1C14D}"/>
              </a:ext>
            </a:extLst>
          </p:cNvPr>
          <p:cNvSpPr txBox="1"/>
          <p:nvPr/>
        </p:nvSpPr>
        <p:spPr>
          <a:xfrm>
            <a:off x="3960920" y="6230007"/>
            <a:ext cx="4371271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7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©2021</a:t>
            </a:r>
            <a:r>
              <a:rPr lang="zh-TW" altLang="en-US" sz="7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  <p:extLst>
      <p:ext uri="{BB962C8B-B14F-4D97-AF65-F5344CB8AC3E}">
        <p14:creationId xmlns:p14="http://schemas.microsoft.com/office/powerpoint/2010/main" val="2238568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27350" y="1463924"/>
            <a:ext cx="4955356" cy="2353927"/>
          </a:xfrm>
        </p:spPr>
        <p:txBody>
          <a:bodyPr lIns="91440" tIns="45720" rIns="91440" bIns="45720" anchor="ctr">
            <a:normAutofit/>
          </a:bodyPr>
          <a:lstStyle/>
          <a:p>
            <a:pPr>
              <a:spcBef>
                <a:spcPts val="1000"/>
              </a:spcBef>
            </a:pPr>
            <a:r>
              <a:rPr lang="zh-TW" altLang="en-US"/>
              <a:t>鏈路聚合 </a:t>
            </a:r>
            <a:br>
              <a:rPr lang="en-US" altLang="zh-TW"/>
            </a:br>
            <a:r>
              <a:rPr lang="en-US" altLang="zh-TW" sz="3200"/>
              <a:t>(LAG, Link Aggregation)</a:t>
            </a:r>
            <a:endParaRPr lang="en-US" altLang="zh-TW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2ADD0650-0174-4D98-8E46-63CCE8AE3CDF}"/>
              </a:ext>
            </a:extLst>
          </p:cNvPr>
          <p:cNvCxnSpPr/>
          <p:nvPr/>
        </p:nvCxnSpPr>
        <p:spPr>
          <a:xfrm>
            <a:off x="7956222" y="1809946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2FBC83C-05C7-47AD-B12E-4CB3042FD51D}"/>
              </a:ext>
            </a:extLst>
          </p:cNvPr>
          <p:cNvSpPr txBox="1"/>
          <p:nvPr/>
        </p:nvSpPr>
        <p:spPr>
          <a:xfrm>
            <a:off x="7873435" y="1332770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,Sans-Serif" panose="05000000000000000000" pitchFamily="2" charset="2"/>
            </a:pPr>
            <a:r>
              <a:rPr lang="zh-TW" altLang="en-US" sz="2400" b="1">
                <a:solidFill>
                  <a:srgbClr val="7030A0"/>
                </a:solidFill>
                <a:latin typeface="+mj-ea"/>
                <a:ea typeface="+mj-ea"/>
                <a:cs typeface="+mn-lt"/>
              </a:rPr>
              <a:t>優點</a:t>
            </a:r>
            <a:endParaRPr lang="en-US" altLang="zh-TW" sz="2400" b="1">
              <a:solidFill>
                <a:srgbClr val="7030A0"/>
              </a:solidFill>
              <a:latin typeface="+mj-ea"/>
              <a:ea typeface="+mj-ea"/>
              <a:cs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19D4413-F42B-48C5-A206-4760E556DEEE}"/>
              </a:ext>
            </a:extLst>
          </p:cNvPr>
          <p:cNvSpPr txBox="1"/>
          <p:nvPr/>
        </p:nvSpPr>
        <p:spPr>
          <a:xfrm>
            <a:off x="7499021" y="1953188"/>
            <a:ext cx="4359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於現有環境提高頻寬​, 對整體線路架構改動不大</a:t>
            </a:r>
            <a:endParaRPr kumimoji="0" lang="zh-TW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軟正黑體"/>
              <a:cs typeface="Arial"/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5805322E-0E6F-4D23-A9D9-D196EEF7E609}"/>
              </a:ext>
            </a:extLst>
          </p:cNvPr>
          <p:cNvCxnSpPr/>
          <p:nvPr/>
        </p:nvCxnSpPr>
        <p:spPr>
          <a:xfrm>
            <a:off x="7956222" y="4049920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B1527D8B-BAE3-42BB-8577-45673A0AA3A5}"/>
              </a:ext>
            </a:extLst>
          </p:cNvPr>
          <p:cNvSpPr txBox="1"/>
          <p:nvPr/>
        </p:nvSpPr>
        <p:spPr>
          <a:xfrm>
            <a:off x="7873435" y="3572744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,Sans-Serif" panose="05000000000000000000" pitchFamily="2" charset="2"/>
            </a:pPr>
            <a:r>
              <a:rPr lang="zh-TW" altLang="en-US" sz="2400" b="1">
                <a:solidFill>
                  <a:srgbClr val="7030A0"/>
                </a:solidFill>
                <a:latin typeface="+mj-ea"/>
                <a:ea typeface="+mj-ea"/>
                <a:cs typeface="+mn-lt"/>
              </a:rPr>
              <a:t>缺點</a:t>
            </a:r>
            <a:endParaRPr lang="en-US" altLang="zh-TW" sz="2400" b="1">
              <a:solidFill>
                <a:srgbClr val="7030A0"/>
              </a:solidFill>
              <a:latin typeface="+mj-ea"/>
              <a:ea typeface="+mj-ea"/>
              <a:cs typeface="+mn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8261993-CC31-462E-9604-45039314A1A1}"/>
              </a:ext>
            </a:extLst>
          </p:cNvPr>
          <p:cNvSpPr txBox="1"/>
          <p:nvPr/>
        </p:nvSpPr>
        <p:spPr>
          <a:xfrm>
            <a:off x="7499021" y="4193162"/>
            <a:ext cx="43598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占用接口增加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10GbE+10GbE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不等於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20GbE</a:t>
            </a:r>
          </a:p>
        </p:txBody>
      </p:sp>
    </p:spTree>
    <p:extLst>
      <p:ext uri="{BB962C8B-B14F-4D97-AF65-F5344CB8AC3E}">
        <p14:creationId xmlns:p14="http://schemas.microsoft.com/office/powerpoint/2010/main" val="116010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C8AC3B-7FAE-4D80-B166-A5652AF1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en-US">
                <a:cs typeface="Arial"/>
              </a:rPr>
              <a:t>存取分流</a:t>
            </a:r>
            <a:endParaRPr lang="zh-TW" altLang="en-US"/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A39F0E86-E600-4247-A810-BDDE11F9C6A2}"/>
              </a:ext>
            </a:extLst>
          </p:cNvPr>
          <p:cNvCxnSpPr/>
          <p:nvPr/>
        </p:nvCxnSpPr>
        <p:spPr>
          <a:xfrm>
            <a:off x="7956222" y="1809946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90C1D30B-E1A8-48C8-8501-E2F863F3C00E}"/>
              </a:ext>
            </a:extLst>
          </p:cNvPr>
          <p:cNvSpPr txBox="1"/>
          <p:nvPr/>
        </p:nvSpPr>
        <p:spPr>
          <a:xfrm>
            <a:off x="7873435" y="1332770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,Sans-Serif" panose="05000000000000000000" pitchFamily="2" charset="2"/>
            </a:pPr>
            <a:r>
              <a:rPr lang="zh-TW" altLang="en-US" sz="2400" b="1">
                <a:solidFill>
                  <a:srgbClr val="7030A0"/>
                </a:solidFill>
                <a:latin typeface="+mj-ea"/>
                <a:ea typeface="+mj-ea"/>
                <a:cs typeface="+mn-lt"/>
              </a:rPr>
              <a:t>優點</a:t>
            </a:r>
            <a:endParaRPr lang="en-US" altLang="zh-TW" sz="2400" b="1">
              <a:solidFill>
                <a:srgbClr val="7030A0"/>
              </a:solidFill>
              <a:latin typeface="+mj-ea"/>
              <a:ea typeface="+mj-ea"/>
              <a:cs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29406A2-FBE5-4846-A5D7-C30247C3881B}"/>
              </a:ext>
            </a:extLst>
          </p:cNvPr>
          <p:cNvSpPr txBox="1"/>
          <p:nvPr/>
        </p:nvSpPr>
        <p:spPr>
          <a:xfrm>
            <a:off x="7499021" y="1953188"/>
            <a:ext cx="4359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將使用的負載分流至不同的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server/NAS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5176A294-2C2C-4A18-8E9B-7251AE3FB7DE}"/>
              </a:ext>
            </a:extLst>
          </p:cNvPr>
          <p:cNvCxnSpPr/>
          <p:nvPr/>
        </p:nvCxnSpPr>
        <p:spPr>
          <a:xfrm>
            <a:off x="7956222" y="3636904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20D8F0FB-A68A-48A8-AD08-3766D5D8CFB3}"/>
              </a:ext>
            </a:extLst>
          </p:cNvPr>
          <p:cNvSpPr txBox="1"/>
          <p:nvPr/>
        </p:nvSpPr>
        <p:spPr>
          <a:xfrm>
            <a:off x="7873435" y="3159728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,Sans-Serif" panose="05000000000000000000" pitchFamily="2" charset="2"/>
            </a:pPr>
            <a:r>
              <a:rPr lang="zh-TW" altLang="en-US" sz="2400" b="1">
                <a:solidFill>
                  <a:srgbClr val="7030A0"/>
                </a:solidFill>
                <a:latin typeface="+mj-ea"/>
                <a:ea typeface="+mj-ea"/>
                <a:cs typeface="+mn-lt"/>
              </a:rPr>
              <a:t>缺點</a:t>
            </a:r>
            <a:endParaRPr lang="en-US" altLang="zh-TW" sz="2400" b="1">
              <a:solidFill>
                <a:srgbClr val="7030A0"/>
              </a:solidFill>
              <a:latin typeface="+mj-ea"/>
              <a:ea typeface="+mj-ea"/>
              <a:cs typeface="+mn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D69E60A-B936-457B-97BB-A6B07BB9BA63}"/>
              </a:ext>
            </a:extLst>
          </p:cNvPr>
          <p:cNvSpPr txBox="1"/>
          <p:nvPr/>
        </p:nvSpPr>
        <p:spPr>
          <a:xfrm>
            <a:off x="7499021" y="3780146"/>
            <a:ext cx="44918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需增加更多設備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成本增加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線路可能要重新鋪設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要重新更改設定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,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複雜程度高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最大頻寬還是沒變</a:t>
            </a:r>
          </a:p>
        </p:txBody>
      </p:sp>
    </p:spTree>
    <p:extLst>
      <p:ext uri="{BB962C8B-B14F-4D97-AF65-F5344CB8AC3E}">
        <p14:creationId xmlns:p14="http://schemas.microsoft.com/office/powerpoint/2010/main" val="40559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C8AC3B-7FAE-4D80-B166-A5652AF1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en-US">
                <a:cs typeface="Arial"/>
              </a:rPr>
              <a:t>QoS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ABE114A7-4569-4529-8256-F49B3B87D829}"/>
              </a:ext>
            </a:extLst>
          </p:cNvPr>
          <p:cNvCxnSpPr/>
          <p:nvPr/>
        </p:nvCxnSpPr>
        <p:spPr>
          <a:xfrm>
            <a:off x="7956222" y="1809946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1B45AAF1-1CBA-430E-BA81-D7EC56B2BE4B}"/>
              </a:ext>
            </a:extLst>
          </p:cNvPr>
          <p:cNvSpPr txBox="1"/>
          <p:nvPr/>
        </p:nvSpPr>
        <p:spPr>
          <a:xfrm>
            <a:off x="7873435" y="1332770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,Sans-Serif" panose="05000000000000000000" pitchFamily="2" charset="2"/>
            </a:pPr>
            <a:r>
              <a:rPr lang="zh-TW" altLang="en-US" sz="2400" b="1">
                <a:solidFill>
                  <a:srgbClr val="7030A0"/>
                </a:solidFill>
                <a:latin typeface="+mj-ea"/>
                <a:ea typeface="+mj-ea"/>
                <a:cs typeface="+mn-lt"/>
              </a:rPr>
              <a:t>優點</a:t>
            </a:r>
            <a:endParaRPr lang="en-US" altLang="zh-TW" sz="2400" b="1">
              <a:solidFill>
                <a:srgbClr val="7030A0"/>
              </a:solidFill>
              <a:latin typeface="+mj-ea"/>
              <a:ea typeface="+mj-ea"/>
              <a:cs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465860D-895C-4C9F-80D6-79C6884C25A9}"/>
              </a:ext>
            </a:extLst>
          </p:cNvPr>
          <p:cNvSpPr txBox="1"/>
          <p:nvPr/>
        </p:nvSpPr>
        <p:spPr>
          <a:xfrm>
            <a:off x="7499021" y="1953188"/>
            <a:ext cx="43598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不須改動線路與添購設備</a:t>
            </a: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7B3B80AA-D775-4EB2-A984-8F3EBF63811C}"/>
              </a:ext>
            </a:extLst>
          </p:cNvPr>
          <p:cNvCxnSpPr/>
          <p:nvPr/>
        </p:nvCxnSpPr>
        <p:spPr>
          <a:xfrm>
            <a:off x="7956222" y="4049920"/>
            <a:ext cx="3808429" cy="0"/>
          </a:xfrm>
          <a:prstGeom prst="line">
            <a:avLst/>
          </a:prstGeom>
          <a:ln w="38100">
            <a:gradFill flip="none" rotWithShape="1">
              <a:gsLst>
                <a:gs pos="0">
                  <a:srgbClr val="602EF3"/>
                </a:gs>
                <a:gs pos="100000">
                  <a:srgbClr val="F7B9D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FD46D7DD-8D0A-40C4-91FE-83E3F6906DD4}"/>
              </a:ext>
            </a:extLst>
          </p:cNvPr>
          <p:cNvSpPr txBox="1"/>
          <p:nvPr/>
        </p:nvSpPr>
        <p:spPr>
          <a:xfrm>
            <a:off x="7873435" y="3572744"/>
            <a:ext cx="12679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,Sans-Serif" panose="05000000000000000000" pitchFamily="2" charset="2"/>
            </a:pPr>
            <a:r>
              <a:rPr lang="zh-TW" altLang="en-US" sz="2400" b="1">
                <a:solidFill>
                  <a:srgbClr val="7030A0"/>
                </a:solidFill>
                <a:latin typeface="+mj-ea"/>
                <a:ea typeface="+mj-ea"/>
                <a:cs typeface="+mn-lt"/>
              </a:rPr>
              <a:t>缺點</a:t>
            </a:r>
            <a:endParaRPr lang="en-US" altLang="zh-TW" sz="2400" b="1">
              <a:solidFill>
                <a:srgbClr val="7030A0"/>
              </a:solidFill>
              <a:latin typeface="+mj-ea"/>
              <a:ea typeface="+mj-ea"/>
              <a:cs typeface="+mn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6FC0D8F-DFC7-4CE7-B754-AF2C7FAE1A8F}"/>
              </a:ext>
            </a:extLst>
          </p:cNvPr>
          <p:cNvSpPr txBox="1"/>
          <p:nvPr/>
        </p:nvSpPr>
        <p:spPr>
          <a:xfrm>
            <a:off x="7499021" y="4193162"/>
            <a:ext cx="43598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實際頻寬不變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,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人數或存取變多時</a:t>
            </a: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, </a:t>
            </a:r>
            <a:r>
              <a:rPr kumimoji="0" lang="zh-TW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只能依照設定優先等級去服務</a:t>
            </a:r>
          </a:p>
        </p:txBody>
      </p:sp>
    </p:spTree>
    <p:extLst>
      <p:ext uri="{BB962C8B-B14F-4D97-AF65-F5344CB8AC3E}">
        <p14:creationId xmlns:p14="http://schemas.microsoft.com/office/powerpoint/2010/main" val="4142404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C8AC3B-7FAE-4D80-B166-A5652AF17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zh-TW" altLang="en-US">
                <a:cs typeface="Arial"/>
              </a:rPr>
              <a:t>升級到25GbE或40GbE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D2A0859-26B8-425C-9F92-1C4B32CCED78}"/>
              </a:ext>
            </a:extLst>
          </p:cNvPr>
          <p:cNvSpPr txBox="1"/>
          <p:nvPr/>
        </p:nvSpPr>
        <p:spPr>
          <a:xfrm>
            <a:off x="7685990" y="2064573"/>
            <a:ext cx="43598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佈建成本</a:t>
            </a:r>
            <a:r>
              <a:rPr kumimoji="0" lang="en-US" altLang="zh-TW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ct val="70000"/>
              <a:buFont typeface="Wingdings" panose="05000000000000000000" pitchFamily="2" charset="2"/>
              <a:buChar char="n"/>
              <a:tabLst/>
              <a:defRPr/>
            </a:pPr>
            <a:r>
              <a:rPr kumimoji="0" lang="zh-TW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未來升級</a:t>
            </a:r>
            <a:r>
              <a:rPr kumimoji="0" lang="en-US" altLang="zh-TW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lt"/>
                <a:cs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1464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19ED4A6-5B9F-467F-AC45-BE126A2AE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975" y="1317073"/>
            <a:ext cx="11439088" cy="517544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9772735-FDFB-4D74-BC78-FD83C4C9B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cs typeface="Arial"/>
              </a:rPr>
              <a:t>沒有</a:t>
            </a:r>
            <a:r>
              <a:rPr lang="en-US" altLang="zh-TW">
                <a:cs typeface="Arial"/>
              </a:rPr>
              <a:t>IT</a:t>
            </a:r>
            <a:r>
              <a:rPr lang="zh-TW" altLang="en-US">
                <a:cs typeface="Arial"/>
              </a:rPr>
              <a:t>工程師跟相關知識怎麼辦</a:t>
            </a:r>
            <a:r>
              <a:rPr lang="en-US" altLang="zh-TW">
                <a:cs typeface="Arial"/>
              </a:rPr>
              <a:t>?</a:t>
            </a:r>
            <a:endParaRPr lang="zh-TW" altLang="en-US">
              <a:cs typeface="Arial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FFFBFF58-F041-411B-9F90-E7779531F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4559797"/>
            <a:ext cx="5357046" cy="98113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68A93249-5859-46EC-812A-5BBEACC8D504}"/>
              </a:ext>
            </a:extLst>
          </p:cNvPr>
          <p:cNvSpPr txBox="1"/>
          <p:nvPr/>
        </p:nvSpPr>
        <p:spPr>
          <a:xfrm>
            <a:off x="143503" y="4717219"/>
            <a:ext cx="52135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這些是什麼</a:t>
            </a:r>
            <a:r>
              <a:rPr kumimoji="0" lang="en-US" altLang="zh-TW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? </a:t>
            </a: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要怎麼做</a:t>
            </a:r>
            <a:r>
              <a:rPr kumimoji="0" lang="en-US" altLang="zh-TW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軟正黑體"/>
                <a:cs typeface="+mn-cs"/>
              </a:rPr>
              <a:t>?</a:t>
            </a: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228E6000-6B53-4D69-8FA6-5F583E0F2031}"/>
              </a:ext>
            </a:extLst>
          </p:cNvPr>
          <p:cNvGrpSpPr/>
          <p:nvPr/>
        </p:nvGrpSpPr>
        <p:grpSpPr>
          <a:xfrm>
            <a:off x="6032393" y="1329134"/>
            <a:ext cx="2012134" cy="2024119"/>
            <a:chOff x="6032393" y="1540738"/>
            <a:chExt cx="1768724" cy="1779259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2B9DB59C-23BD-40CD-ACE6-578E80DD2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32393" y="1540738"/>
              <a:ext cx="1768724" cy="1779259"/>
            </a:xfrm>
            <a:prstGeom prst="rect">
              <a:avLst/>
            </a:prstGeom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7600C28E-FF7C-4A50-9F8A-69B4A8A338AD}"/>
                </a:ext>
              </a:extLst>
            </p:cNvPr>
            <p:cNvSpPr txBox="1"/>
            <p:nvPr/>
          </p:nvSpPr>
          <p:spPr>
            <a:xfrm>
              <a:off x="6142372" y="2254513"/>
              <a:ext cx="1548766" cy="4058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Arial" panose="020B0604020202020204" pitchFamily="34" charset="0"/>
                </a:rPr>
                <a:t>存取分流</a:t>
              </a:r>
              <a:r>
                <a:rPr kumimoji="0" lang="en-US" altLang="zh-TW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D09FA165-BA08-418E-BB4E-139C18DA4526}"/>
              </a:ext>
            </a:extLst>
          </p:cNvPr>
          <p:cNvGrpSpPr/>
          <p:nvPr/>
        </p:nvGrpSpPr>
        <p:grpSpPr>
          <a:xfrm>
            <a:off x="8396451" y="1950889"/>
            <a:ext cx="2012134" cy="2024119"/>
            <a:chOff x="6032393" y="1540738"/>
            <a:chExt cx="1768724" cy="1779259"/>
          </a:xfrm>
        </p:grpSpPr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647C4FA2-0469-49F7-9BD0-42B0544B4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32393" y="1540738"/>
              <a:ext cx="1768724" cy="1779259"/>
            </a:xfrm>
            <a:prstGeom prst="rect">
              <a:avLst/>
            </a:prstGeom>
          </p:spPr>
        </p:pic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2C57B8CF-42A4-41B8-AF5B-6E4AF0B456D4}"/>
                </a:ext>
              </a:extLst>
            </p:cNvPr>
            <p:cNvSpPr txBox="1"/>
            <p:nvPr/>
          </p:nvSpPr>
          <p:spPr>
            <a:xfrm>
              <a:off x="6142372" y="2030589"/>
              <a:ext cx="1548766" cy="9970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Quality of Service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(QoS)</a:t>
              </a:r>
              <a:endParaRPr kumimoji="0" lang="en-US" altLang="zh-TW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932DEA21-0C1C-4B46-9A44-158724413549}"/>
              </a:ext>
            </a:extLst>
          </p:cNvPr>
          <p:cNvGrpSpPr/>
          <p:nvPr/>
        </p:nvGrpSpPr>
        <p:grpSpPr>
          <a:xfrm>
            <a:off x="8998617" y="4221701"/>
            <a:ext cx="2012134" cy="2024119"/>
            <a:chOff x="6032393" y="1540738"/>
            <a:chExt cx="1768724" cy="1779259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21A81B7B-9C98-49F9-B3F9-42A2AD908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32393" y="1540738"/>
              <a:ext cx="1768724" cy="1779259"/>
            </a:xfrm>
            <a:prstGeom prst="rect">
              <a:avLst/>
            </a:prstGeom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59EE6F9-96A8-4840-BAE3-4D63B723571E}"/>
                </a:ext>
              </a:extLst>
            </p:cNvPr>
            <p:cNvSpPr txBox="1"/>
            <p:nvPr/>
          </p:nvSpPr>
          <p:spPr>
            <a:xfrm>
              <a:off x="6087381" y="2065132"/>
              <a:ext cx="1658747" cy="7304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2400" b="1">
                  <a:solidFill>
                    <a:prstClr val="white"/>
                  </a:solidFill>
                  <a:latin typeface="+mj-ea"/>
                  <a:ea typeface="+mj-ea"/>
                  <a:cs typeface="Arial" panose="020B0604020202020204" pitchFamily="34" charset="0"/>
                </a:rPr>
                <a:t>鏈路聚合</a:t>
              </a:r>
              <a:r>
                <a:rPr lang="en-US" altLang="zh-TW" sz="2400" b="1">
                  <a:solidFill>
                    <a:prstClr val="white"/>
                  </a:solidFill>
                  <a:latin typeface="+mj-ea"/>
                  <a:ea typeface="+mj-ea"/>
                  <a:cs typeface="Arial" panose="020B0604020202020204" pitchFamily="34" charset="0"/>
                </a:rPr>
                <a:t>(LACP)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8888555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自訂 2">
      <a:majorFont>
        <a:latin typeface="Arial"/>
        <a:ea typeface="微軟正黑體"/>
        <a:cs typeface=""/>
      </a:majorFont>
      <a:minorFont>
        <a:latin typeface="Arial"/>
        <a:ea typeface="微軟正黑體"/>
        <a:cs typeface="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1815</Words>
  <Application>Microsoft Office PowerPoint</Application>
  <PresentationFormat>寬螢幕</PresentationFormat>
  <Paragraphs>342</Paragraphs>
  <Slides>42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9" baseType="lpstr">
      <vt:lpstr>Wingdings,Sans-Serif</vt:lpstr>
      <vt:lpstr>微軟正黑體</vt:lpstr>
      <vt:lpstr>Arial</vt:lpstr>
      <vt:lpstr>Calibri</vt:lpstr>
      <vt:lpstr>Wingdings</vt:lpstr>
      <vt:lpstr>Wingdings 3</vt:lpstr>
      <vt:lpstr>絲縷</vt:lpstr>
      <vt:lpstr>PowerPoint 簡報</vt:lpstr>
      <vt:lpstr>10GbE不夠用怎麼辦?</vt:lpstr>
      <vt:lpstr>已經是10GbE網路, 但是…..</vt:lpstr>
      <vt:lpstr>你有以下解決方案</vt:lpstr>
      <vt:lpstr>鏈路聚合  (LAG, Link Aggregation)</vt:lpstr>
      <vt:lpstr>存取分流</vt:lpstr>
      <vt:lpstr>QoS</vt:lpstr>
      <vt:lpstr>升級到25GbE或40GbE</vt:lpstr>
      <vt:lpstr>沒有IT工程師跟相關知識怎麼辦?</vt:lpstr>
      <vt:lpstr>比較 25GbE 與 40GbE 線材</vt:lpstr>
      <vt:lpstr>為何25GbE未來更容易升級至100GbE</vt:lpstr>
      <vt:lpstr>25GbE將網速提升到下一個層次</vt:lpstr>
      <vt:lpstr>市面上25GbE交換器訴求?</vt:lpstr>
      <vt:lpstr>市面上25GbE交換器規格?</vt:lpstr>
      <vt:lpstr>價格昂貴</vt:lpstr>
      <vt:lpstr>高性價的 25GbE交換器: QSW-M5216-1T</vt:lpstr>
      <vt:lpstr>需要升級所有週邊設備至25GbE嗎?</vt:lpstr>
      <vt:lpstr>25GbE到底有多快?</vt:lpstr>
      <vt:lpstr>QSW-M5216-1T更貼近中小企業的需求</vt:lpstr>
      <vt:lpstr>QSW-M5216-1T硬體介紹</vt:lpstr>
      <vt:lpstr>QSW-M5216硬體規格</vt:lpstr>
      <vt:lpstr>QSW-M5216-1T 介面介紹</vt:lpstr>
      <vt:lpstr>QSW-M5216-1T 介面介紹</vt:lpstr>
      <vt:lpstr>除了外在, 也重視內在</vt:lpstr>
      <vt:lpstr>QSW-M5216-1T軟體介紹</vt:lpstr>
      <vt:lpstr>簡單明瞭的介面設計</vt:lpstr>
      <vt:lpstr>明確分割工作室內各別網路</vt:lpstr>
      <vt:lpstr>多接條網路線也可以提高網速</vt:lpstr>
      <vt:lpstr>準確記錄及配發影音串流給設備</vt:lpstr>
      <vt:lpstr>隨時優化網路傳輸路徑</vt:lpstr>
      <vt:lpstr>軔體版本檢查</vt:lpstr>
      <vt:lpstr>當然 QSW-M5216-1T 還有很多功能</vt:lpstr>
      <vt:lpstr>客人可以如何佈建QSW-M5216?</vt:lpstr>
      <vt:lpstr>從單一台10GbE switch升級至25GbE</vt:lpstr>
      <vt:lpstr>多媒體工作室升級NAS與網路至25GbE</vt:lpstr>
      <vt:lpstr>中型辦公室骨幹網路需要更高頻寬(100~150人)</vt:lpstr>
      <vt:lpstr>QNAP 25GbE戰隊完整搭配</vt:lpstr>
      <vt:lpstr>全快閃 2U 24-bay U.2 NVMe SSD 25GbE NAS</vt:lpstr>
      <vt:lpstr>更多 25GbE-ready QNAP SMB NAS</vt:lpstr>
      <vt:lpstr>完整的 10GbE / 25GbE / 100GbE  配件</vt:lpstr>
      <vt:lpstr>QNAP 25GbE 高速網卡支援 NAS 與 PC/server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QNAP_Frank Liao</dc:creator>
  <cp:lastModifiedBy>Yvonne Tsai 蔡亞彣</cp:lastModifiedBy>
  <cp:revision>3</cp:revision>
  <dcterms:created xsi:type="dcterms:W3CDTF">2020-11-12T01:12:51Z</dcterms:created>
  <dcterms:modified xsi:type="dcterms:W3CDTF">2021-12-08T02:28:51Z</dcterms:modified>
</cp:coreProperties>
</file>