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76" r:id="rId1"/>
  </p:sldMasterIdLst>
  <p:notesMasterIdLst>
    <p:notesMasterId r:id="rId32"/>
  </p:notesMasterIdLst>
  <p:handoutMasterIdLst>
    <p:handoutMasterId r:id="rId33"/>
  </p:handoutMasterIdLst>
  <p:sldIdLst>
    <p:sldId id="256" r:id="rId2"/>
    <p:sldId id="257" r:id="rId3"/>
    <p:sldId id="312" r:id="rId4"/>
    <p:sldId id="321" r:id="rId5"/>
    <p:sldId id="322" r:id="rId6"/>
    <p:sldId id="313" r:id="rId7"/>
    <p:sldId id="261" r:id="rId8"/>
    <p:sldId id="302" r:id="rId9"/>
    <p:sldId id="308" r:id="rId10"/>
    <p:sldId id="262" r:id="rId11"/>
    <p:sldId id="264" r:id="rId12"/>
    <p:sldId id="265" r:id="rId13"/>
    <p:sldId id="323" r:id="rId14"/>
    <p:sldId id="324" r:id="rId15"/>
    <p:sldId id="280" r:id="rId16"/>
    <p:sldId id="325" r:id="rId17"/>
    <p:sldId id="298" r:id="rId18"/>
    <p:sldId id="300" r:id="rId19"/>
    <p:sldId id="301" r:id="rId20"/>
    <p:sldId id="305" r:id="rId21"/>
    <p:sldId id="284" r:id="rId22"/>
    <p:sldId id="285" r:id="rId23"/>
    <p:sldId id="286" r:id="rId24"/>
    <p:sldId id="316" r:id="rId25"/>
    <p:sldId id="292" r:id="rId26"/>
    <p:sldId id="293" r:id="rId27"/>
    <p:sldId id="294" r:id="rId28"/>
    <p:sldId id="295" r:id="rId29"/>
    <p:sldId id="296" r:id="rId30"/>
    <p:sldId id="320" r:id="rId31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2C2EB"/>
    <a:srgbClr val="00489D"/>
    <a:srgbClr val="008DC0"/>
    <a:srgbClr val="0082DA"/>
    <a:srgbClr val="009AD0"/>
    <a:srgbClr val="A0A0A0"/>
    <a:srgbClr val="F6F6F6"/>
    <a:srgbClr val="2FABFF"/>
    <a:srgbClr val="0090F2"/>
    <a:srgbClr val="007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30" y="77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工作表1!$B$1</c:f>
              <c:strCache>
                <c:ptCount val="1"/>
                <c:pt idx="0">
                  <c:v>數列 1</c:v>
                </c:pt>
              </c:strCache>
            </c:strRef>
          </c:tx>
          <c:spPr>
            <a:gradFill>
              <a:gsLst>
                <a:gs pos="89000">
                  <a:srgbClr val="00489D"/>
                </a:gs>
                <a:gs pos="0">
                  <a:srgbClr val="2FABFF"/>
                </a:gs>
              </a:gsLst>
              <a:lin ang="5400000" scaled="1"/>
            </a:gradFill>
            <a:ln>
              <a:noFill/>
            </a:ln>
            <a:effectLst/>
          </c:spPr>
          <c:invertIfNegative val="0"/>
          <c:cat>
            <c:strRef>
              <c:f>工作表1!$A$2:$A$3</c:f>
              <c:strCache>
                <c:ptCount val="2"/>
                <c:pt idx="0">
                  <c:v>PCIe Gen 2</c:v>
                </c:pt>
                <c:pt idx="1">
                  <c:v>PCIe Gen 3</c:v>
                </c:pt>
              </c:strCache>
            </c:strRef>
          </c:cat>
          <c:val>
            <c:numRef>
              <c:f>工作表1!$B$2:$B$3</c:f>
              <c:numCache>
                <c:formatCode>General</c:formatCode>
                <c:ptCount val="2"/>
                <c:pt idx="0">
                  <c:v>500</c:v>
                </c:pt>
                <c:pt idx="1">
                  <c:v>1000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CB4-4722-B1B3-F7404ABC788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572774864"/>
        <c:axId val="572770288"/>
      </c:barChart>
      <c:catAx>
        <c:axId val="5727748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ea"/>
                <a:sym typeface="+mn-lt"/>
              </a:defRPr>
            </a:pPr>
            <a:endParaRPr lang="ja-JP"/>
          </a:p>
        </c:txPr>
        <c:crossAx val="572770288"/>
        <c:crosses val="autoZero"/>
        <c:auto val="1"/>
        <c:lblAlgn val="ctr"/>
        <c:lblOffset val="100"/>
        <c:noMultiLvlLbl val="0"/>
      </c:catAx>
      <c:valAx>
        <c:axId val="5727702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ea"/>
                    <a:sym typeface="+mn-lt"/>
                  </a:defRPr>
                </a:pPr>
                <a:r>
                  <a:rPr lang="en-US"/>
                  <a:t>MB/s</a:t>
                </a:r>
                <a:endParaRPr lang="zh-TW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ea"/>
                  <a:sym typeface="+mn-lt"/>
                </a:defRPr>
              </a:pPr>
              <a:endParaRPr lang="ja-JP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ea"/>
                <a:sym typeface="+mn-lt"/>
              </a:defRPr>
            </a:pPr>
            <a:endParaRPr lang="ja-JP"/>
          </a:p>
        </c:txPr>
        <c:crossAx val="5727748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+mn-lt"/>
          <a:ea typeface="+mn-ea"/>
          <a:cs typeface="+mn-ea"/>
          <a:sym typeface="+mn-lt"/>
        </a:defRPr>
      </a:pPr>
      <a:endParaRPr lang="ja-JP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工作表1!$B$1</c:f>
              <c:strCache>
                <c:ptCount val="1"/>
                <c:pt idx="0">
                  <c:v>數列 1</c:v>
                </c:pt>
              </c:strCache>
            </c:strRef>
          </c:tx>
          <c:spPr>
            <a:gradFill>
              <a:gsLst>
                <a:gs pos="89000">
                  <a:srgbClr val="00489D"/>
                </a:gs>
                <a:gs pos="0">
                  <a:srgbClr val="2FABFF"/>
                </a:gs>
              </a:gsLst>
              <a:lin ang="5400000" scaled="1"/>
            </a:gradFill>
            <a:ln>
              <a:noFill/>
            </a:ln>
            <a:effectLst/>
          </c:spPr>
          <c:invertIfNegative val="0"/>
          <c:cat>
            <c:strRef>
              <c:f>工作表1!$A$2:$A$3</c:f>
              <c:strCache>
                <c:ptCount val="2"/>
                <c:pt idx="0">
                  <c:v>上傳</c:v>
                </c:pt>
                <c:pt idx="1">
                  <c:v>下載</c:v>
                </c:pt>
              </c:strCache>
            </c:strRef>
          </c:cat>
          <c:val>
            <c:numRef>
              <c:f>工作表1!$B$2:$B$3</c:f>
              <c:numCache>
                <c:formatCode>General</c:formatCode>
                <c:ptCount val="2"/>
                <c:pt idx="0">
                  <c:v>251</c:v>
                </c:pt>
                <c:pt idx="1">
                  <c:v>271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639-490C-BBE0-8C2C3E8199E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572774864"/>
        <c:axId val="572770288"/>
      </c:barChart>
      <c:catAx>
        <c:axId val="5727748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ea"/>
                <a:sym typeface="+mn-lt"/>
              </a:defRPr>
            </a:pPr>
            <a:endParaRPr lang="ja-JP"/>
          </a:p>
        </c:txPr>
        <c:crossAx val="572770288"/>
        <c:crosses val="autoZero"/>
        <c:auto val="1"/>
        <c:lblAlgn val="ctr"/>
        <c:lblOffset val="100"/>
        <c:noMultiLvlLbl val="0"/>
      </c:catAx>
      <c:valAx>
        <c:axId val="572770288"/>
        <c:scaling>
          <c:orientation val="minMax"/>
          <c:min val="100"/>
        </c:scaling>
        <c:delete val="0"/>
        <c:axPos val="l"/>
        <c:majorGridlines>
          <c:spPr>
            <a:ln w="9525" cap="flat" cmpd="sng" algn="ctr">
              <a:solidFill>
                <a:srgbClr val="E8E8E8"/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ea"/>
                    <a:sym typeface="+mn-lt"/>
                  </a:defRPr>
                </a:pPr>
                <a:r>
                  <a:rPr lang="en-US"/>
                  <a:t>MB/s</a:t>
                </a:r>
                <a:endParaRPr lang="zh-TW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ea"/>
                  <a:sym typeface="+mn-lt"/>
                </a:defRPr>
              </a:pPr>
              <a:endParaRPr lang="ja-JP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ea"/>
                <a:sym typeface="+mn-lt"/>
              </a:defRPr>
            </a:pPr>
            <a:endParaRPr lang="ja-JP"/>
          </a:p>
        </c:txPr>
        <c:crossAx val="5727748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+mn-lt"/>
          <a:ea typeface="+mn-ea"/>
          <a:cs typeface="+mn-ea"/>
          <a:sym typeface="+mn-lt"/>
        </a:defRPr>
      </a:pPr>
      <a:endParaRPr lang="ja-JP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600A82-17A7-43D1-92C4-CC31B2118417}" type="datetimeFigureOut">
              <a:rPr lang="zh-TW" altLang="en-US" smtClean="0"/>
              <a:pPr/>
              <a:t>2021/11/16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2C5791-50A5-4EC7-82E3-F2E8D085595F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hape 14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5" name="Shape 14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69850" marR="0" lvl="0" indent="-69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</a:pPr>
            <a:r>
              <a:rPr lang="en-US" sz="1100" b="0" i="0" u="none" strike="noStrike" cap="none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用輕鬆一點的畫面類似小咖啡廳之類的</a:t>
            </a:r>
            <a:r>
              <a:rPr lang="en-US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可以先用型錄封面</a:t>
            </a: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Shape 30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5" name="Shape 30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69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Shape 31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20" name="Shape 32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Shape 42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3" name="Shape 42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Shape 43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1" name="Shape 43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69850" marR="0" lvl="0" indent="-69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</a:pPr>
            <a:r>
              <a:rPr lang="en-US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分頁要改</a:t>
            </a: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6F5F86-B0F1-43BF-B309-396ECD5630CA}" type="slidenum">
              <a:rPr lang="zh-TW" altLang="en-US" smtClean="0"/>
              <a:t>18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2885691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19018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Shape 47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72" name="Shape 47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69850" marR="0" lvl="0" indent="-69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</a:pPr>
            <a:r>
              <a:rPr lang="en-US" sz="1100" b="0" i="0" u="none" strike="noStrike" cap="none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分頁要改</a:t>
            </a: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Shape 47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QTS4.3.4 P.58</a:t>
            </a:r>
            <a:endParaRPr/>
          </a:p>
        </p:txBody>
      </p:sp>
      <p:sp>
        <p:nvSpPr>
          <p:cNvPr id="478" name="Shape 47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Shape 48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4" name="Shape 4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QTS4.3.4 P.64</a:t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b26bb3165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Google Shape;209;gb26bb3165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1"/>
                </a:solidFill>
                <a:latin typeface="+mj-lt"/>
                <a:ea typeface="Poppins Light"/>
                <a:cs typeface="Poppins Light"/>
                <a:sym typeface="Poppins Light"/>
              </a:rPr>
              <a:t>CHT: AI 智能相簿讓您聰明管理照片，搭配 NAS 彈性擴充儲存空間，隨拍即存不設限</a:t>
            </a:r>
            <a:endParaRPr sz="1000">
              <a:solidFill>
                <a:schemeClr val="dk1"/>
              </a:solidFill>
              <a:latin typeface="+mj-lt"/>
              <a:ea typeface="Poppins Light"/>
              <a:cs typeface="Poppins Light"/>
              <a:sym typeface="Poppins Light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1"/>
                </a:solidFill>
                <a:latin typeface="+mj-lt"/>
                <a:ea typeface="Poppins Light"/>
                <a:cs typeface="Poppins Light"/>
                <a:sym typeface="Poppins Light"/>
              </a:rPr>
              <a:t>ENG: The AI-powered photo management solution with flexible storage space</a:t>
            </a:r>
            <a:endParaRPr sz="50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3642890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Shape 15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1" name="Shape 15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69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2-bay and 4-bay用線圖或卡通圖</a:t>
            </a: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1533521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cf1c6ddcaf_0_1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Google Shape;210;gcf1c6ddcaf_0_1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8399986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cf1c6ddcaf_0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cf1c6ddcaf_0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147326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cf1c6ddcaf_0_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cf1c6ddcaf_0_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6426216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hape 14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5" name="Shape 14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69850" marR="0" lvl="0" indent="-69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</a:pPr>
            <a:r>
              <a:rPr lang="en-US" sz="1100" b="0" i="0" u="none" strike="noStrike" cap="none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用輕鬆一點的畫面類似小咖啡廳之類的</a:t>
            </a:r>
            <a:r>
              <a:rPr lang="en-US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可以先用型錄封面</a:t>
            </a: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743127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Shape 21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" name="Shape 21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6F5F86-B0F1-43BF-B309-396ECD5630CA}" type="slidenum">
              <a:rPr lang="zh-TW" altLang="en-US" smtClean="0"/>
              <a:t>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12351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Shape 2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Shape 24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Shape 2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Shape 24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803180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Shape 2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" name="Shape 28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695882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Shape 27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Shape 27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Shape 29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9" name="Shape 29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69850" marR="0" lvl="0" indent="-69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</a:pPr>
            <a:r>
              <a:rPr lang="en-US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分頁要改</a:t>
            </a: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 type="title">
  <p:cSld name="TITL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 txBox="1">
            <a:spLocks noGrp="1"/>
          </p:cNvSpPr>
          <p:nvPr>
            <p:ph type="ctrTitle"/>
          </p:nvPr>
        </p:nvSpPr>
        <p:spPr>
          <a:xfrm>
            <a:off x="311709" y="1635646"/>
            <a:ext cx="8292740" cy="945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Verdana"/>
              <a:buNone/>
              <a:defRPr sz="4200" b="1" i="0" u="none" strike="noStrike" cap="non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subTitle" idx="1"/>
          </p:nvPr>
        </p:nvSpPr>
        <p:spPr>
          <a:xfrm>
            <a:off x="311700" y="2715766"/>
            <a:ext cx="8520599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Verdana"/>
              <a:buNone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pic>
        <p:nvPicPr>
          <p:cNvPr id="6" name="Shape 14">
            <a:extLst>
              <a:ext uri="{FF2B5EF4-FFF2-40B4-BE49-F238E27FC236}">
                <a16:creationId xmlns:a16="http://schemas.microsoft.com/office/drawing/2014/main" id="{8567F1B8-AAF9-4639-9F33-EA4884ACEC42}"/>
              </a:ext>
            </a:extLst>
          </p:cNvPr>
          <p:cNvPicPr preferRelativeResize="0"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50"/>
            <a:ext cx="9144000" cy="51441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userDrawn="1">
  <p:cSld name="TITLE_AND_BODY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6" name="Shape 183"/>
          <p:cNvSpPr txBox="1">
            <a:spLocks noGrp="1"/>
          </p:cNvSpPr>
          <p:nvPr userDrawn="1">
            <p:ph type="title"/>
          </p:nvPr>
        </p:nvSpPr>
        <p:spPr>
          <a:xfrm>
            <a:off x="0" y="192780"/>
            <a:ext cx="9228667" cy="697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algn="ctr">
              <a:defRPr b="1">
                <a:latin typeface="微軟正黑體" pitchFamily="34" charset="-120"/>
                <a:ea typeface="微軟正黑體" pitchFamily="34" charset="-120"/>
              </a:defRPr>
            </a:lvl1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Verdana"/>
              <a:buNone/>
            </a:pPr>
            <a:endParaRPr sz="4000" u="none" strike="noStrike" cap="none">
              <a:solidFill>
                <a:schemeClr val="lt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sym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6" name="Shape 183"/>
          <p:cNvSpPr txBox="1">
            <a:spLocks noGrp="1"/>
          </p:cNvSpPr>
          <p:nvPr userDrawn="1">
            <p:ph type="title"/>
          </p:nvPr>
        </p:nvSpPr>
        <p:spPr>
          <a:xfrm>
            <a:off x="323528" y="65780"/>
            <a:ext cx="7165459" cy="697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>
              <a:defRPr b="1">
                <a:latin typeface="微軟正黑體" pitchFamily="34" charset="-120"/>
                <a:ea typeface="微軟正黑體" pitchFamily="34" charset="-120"/>
              </a:defRPr>
            </a:lvl1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Verdana"/>
              <a:buNone/>
            </a:pPr>
            <a:endParaRPr sz="4000" u="none" strike="noStrike" cap="none">
              <a:solidFill>
                <a:schemeClr val="lt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sym typeface="Arial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086585C6-6E67-4F23-AA03-7E6059D4AA5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399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0298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一張含有 文字, 電子用品 的圖片&#10;&#10;自動產生的描述">
            <a:extLst>
              <a:ext uri="{FF2B5EF4-FFF2-40B4-BE49-F238E27FC236}">
                <a16:creationId xmlns:a16="http://schemas.microsoft.com/office/drawing/2014/main" id="{BA402AB1-BC0F-4C02-9BBF-165D89F3523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8" name="Shape 18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6" name="Shape 183"/>
          <p:cNvSpPr txBox="1">
            <a:spLocks noGrp="1"/>
          </p:cNvSpPr>
          <p:nvPr userDrawn="1">
            <p:ph type="title"/>
          </p:nvPr>
        </p:nvSpPr>
        <p:spPr>
          <a:xfrm>
            <a:off x="323528" y="65780"/>
            <a:ext cx="7165459" cy="697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>
              <a:defRPr b="1">
                <a:latin typeface="微軟正黑體" pitchFamily="34" charset="-120"/>
                <a:ea typeface="微軟正黑體" pitchFamily="34" charset="-120"/>
              </a:defRPr>
            </a:lvl1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Verdana"/>
              <a:buNone/>
            </a:pPr>
            <a:endParaRPr sz="4000" u="none" strike="noStrike" cap="none">
              <a:solidFill>
                <a:schemeClr val="lt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71096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6" name="Shape 183"/>
          <p:cNvSpPr txBox="1">
            <a:spLocks noGrp="1"/>
          </p:cNvSpPr>
          <p:nvPr userDrawn="1">
            <p:ph type="title"/>
          </p:nvPr>
        </p:nvSpPr>
        <p:spPr>
          <a:xfrm>
            <a:off x="323528" y="65780"/>
            <a:ext cx="7165459" cy="697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>
              <a:defRPr b="1">
                <a:latin typeface="微軟正黑體" pitchFamily="34" charset="-120"/>
                <a:ea typeface="微軟正黑體" pitchFamily="34" charset="-120"/>
              </a:defRPr>
            </a:lvl1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Verdana"/>
              <a:buNone/>
            </a:pPr>
            <a:endParaRPr sz="4000" u="none" strike="noStrike" cap="none">
              <a:solidFill>
                <a:schemeClr val="lt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sym typeface="Arial"/>
            </a:endParaRPr>
          </a:p>
        </p:txBody>
      </p:sp>
      <p:pic>
        <p:nvPicPr>
          <p:cNvPr id="3" name="圖片 2" descr="一張含有 文字 的圖片&#10;&#10;自動產生的描述">
            <a:extLst>
              <a:ext uri="{FF2B5EF4-FFF2-40B4-BE49-F238E27FC236}">
                <a16:creationId xmlns:a16="http://schemas.microsoft.com/office/drawing/2014/main" id="{1976757D-614F-4AA9-A0B6-578D9113EBA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51" y="0"/>
            <a:ext cx="912709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2224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1976757D-614F-4AA9-A0B6-578D9113EBA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3999" cy="5143500"/>
          </a:xfrm>
          <a:prstGeom prst="rect">
            <a:avLst/>
          </a:prstGeom>
        </p:spPr>
      </p:pic>
      <p:sp>
        <p:nvSpPr>
          <p:cNvPr id="18" name="Shape 18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6" name="Shape 183"/>
          <p:cNvSpPr txBox="1">
            <a:spLocks noGrp="1"/>
          </p:cNvSpPr>
          <p:nvPr userDrawn="1">
            <p:ph type="title"/>
          </p:nvPr>
        </p:nvSpPr>
        <p:spPr>
          <a:xfrm>
            <a:off x="0" y="186430"/>
            <a:ext cx="9143999" cy="697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algn="ctr">
              <a:defRPr sz="3600" b="1">
                <a:latin typeface="微軟正黑體" pitchFamily="34" charset="-120"/>
                <a:ea typeface="微軟正黑體" pitchFamily="34" charset="-120"/>
              </a:defRPr>
            </a:lvl1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Verdana"/>
              <a:buNone/>
            </a:pPr>
            <a:endParaRPr sz="4000" u="none" strike="noStrike" cap="none">
              <a:solidFill>
                <a:schemeClr val="lt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280561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Title slide">
  <p:cSld name="6_Title slide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>
            <a:spLocks noGrp="1"/>
          </p:cNvSpPr>
          <p:nvPr>
            <p:ph type="ctrTitle"/>
          </p:nvPr>
        </p:nvSpPr>
        <p:spPr>
          <a:xfrm>
            <a:off x="311709" y="1635646"/>
            <a:ext cx="8292740" cy="945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Verdana"/>
              <a:buNone/>
              <a:defRPr sz="4200" b="1" i="0" u="none" strike="noStrike" cap="non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subTitle" idx="1"/>
          </p:nvPr>
        </p:nvSpPr>
        <p:spPr>
          <a:xfrm>
            <a:off x="311700" y="2715766"/>
            <a:ext cx="8520599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Verdana"/>
              <a:buNone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pic>
        <p:nvPicPr>
          <p:cNvPr id="24" name="Shape 24" descr="C:\Users\user\Desktop\TS-x28A_PPT\底板整理8-01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-1158"/>
            <a:ext cx="9143999" cy="51446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3535B788-A06C-414C-BE28-DEB5649BAB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953" y="91440"/>
            <a:ext cx="7886700" cy="822960"/>
          </a:xfrm>
        </p:spPr>
        <p:txBody>
          <a:bodyPr>
            <a:normAutofit/>
          </a:bodyPr>
          <a:lstStyle>
            <a:lvl1pPr>
              <a:defRPr sz="38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2521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Title slide" userDrawn="1">
  <p:cSld name="2_Title slid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2F956554-5718-4FEA-8115-A6FB7D168CE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6318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D7FDDD">
            <a:alpha val="0"/>
          </a:srgb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0">
            <a:extLst>
              <a:ext uri="{FF2B5EF4-FFF2-40B4-BE49-F238E27FC236}">
                <a16:creationId xmlns:a16="http://schemas.microsoft.com/office/drawing/2014/main" id="{57BCDEF9-F45D-40A8-8B63-8B39D779DE5D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3999" cy="5143500"/>
          </a:xfrm>
          <a:prstGeom prst="rect">
            <a:avLst/>
          </a:prstGeom>
        </p:spPr>
      </p:pic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214282" y="149205"/>
            <a:ext cx="8786873" cy="7143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Verdana"/>
              <a:buChar char="●"/>
              <a:defRPr sz="18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715403" y="4857766"/>
            <a:ext cx="428595" cy="285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90" r:id="rId3"/>
    <p:sldLayoutId id="2147483713" r:id="rId4"/>
    <p:sldLayoutId id="2147483714" r:id="rId5"/>
    <p:sldLayoutId id="2147483689" r:id="rId6"/>
    <p:sldLayoutId id="2147483650" r:id="rId7"/>
    <p:sldLayoutId id="2147483686" r:id="rId8"/>
    <p:sldLayoutId id="2147483687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chemeClr val="bg1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png"/><Relationship Id="rId5" Type="http://schemas.openxmlformats.org/officeDocument/2006/relationships/image" Target="../media/image12.pn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12" Type="http://schemas.openxmlformats.org/officeDocument/2006/relationships/image" Target="../media/image4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5" Type="http://schemas.openxmlformats.org/officeDocument/2006/relationships/image" Target="../media/image40.pn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Relationship Id="rId14" Type="http://schemas.openxmlformats.org/officeDocument/2006/relationships/image" Target="../media/image4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Relationship Id="rId9" Type="http://schemas.openxmlformats.org/officeDocument/2006/relationships/image" Target="../media/image57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7.png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59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6" Type="http://schemas.microsoft.com/office/2007/relationships/hdphoto" Target="../media/hdphoto2.wdp"/><Relationship Id="rId5" Type="http://schemas.openxmlformats.org/officeDocument/2006/relationships/image" Target="../media/image60.png"/><Relationship Id="rId4" Type="http://schemas.openxmlformats.org/officeDocument/2006/relationships/image" Target="../media/image51.png"/><Relationship Id="rId9" Type="http://schemas.openxmlformats.org/officeDocument/2006/relationships/image" Target="../media/image6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6.png"/><Relationship Id="rId5" Type="http://schemas.openxmlformats.org/officeDocument/2006/relationships/image" Target="../media/image65.jpeg"/><Relationship Id="rId4" Type="http://schemas.openxmlformats.org/officeDocument/2006/relationships/image" Target="../media/image6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qnap.com/go/qvr-nas-selector" TargetMode="External"/><Relationship Id="rId3" Type="http://schemas.openxmlformats.org/officeDocument/2006/relationships/image" Target="../media/image69.png"/><Relationship Id="rId7" Type="http://schemas.openxmlformats.org/officeDocument/2006/relationships/image" Target="../media/image72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12.png"/><Relationship Id="rId4" Type="http://schemas.openxmlformats.org/officeDocument/2006/relationships/image" Target="../media/image7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12" Type="http://schemas.openxmlformats.org/officeDocument/2006/relationships/image" Target="../media/image8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11" Type="http://schemas.openxmlformats.org/officeDocument/2006/relationships/image" Target="../media/image84.png"/><Relationship Id="rId5" Type="http://schemas.openxmlformats.org/officeDocument/2006/relationships/image" Target="../media/image78.png"/><Relationship Id="rId10" Type="http://schemas.openxmlformats.org/officeDocument/2006/relationships/image" Target="../media/image83.png"/><Relationship Id="rId4" Type="http://schemas.openxmlformats.org/officeDocument/2006/relationships/image" Target="../media/image77.png"/><Relationship Id="rId9" Type="http://schemas.openxmlformats.org/officeDocument/2006/relationships/image" Target="../media/image8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image" Target="../media/image86.png"/><Relationship Id="rId7" Type="http://schemas.openxmlformats.org/officeDocument/2006/relationships/image" Target="../media/image9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png"/><Relationship Id="rId11" Type="http://schemas.openxmlformats.org/officeDocument/2006/relationships/image" Target="../media/image94.png"/><Relationship Id="rId5" Type="http://schemas.openxmlformats.org/officeDocument/2006/relationships/image" Target="../media/image88.png"/><Relationship Id="rId10" Type="http://schemas.openxmlformats.org/officeDocument/2006/relationships/image" Target="../media/image93.png"/><Relationship Id="rId4" Type="http://schemas.openxmlformats.org/officeDocument/2006/relationships/image" Target="../media/image87.png"/><Relationship Id="rId9" Type="http://schemas.openxmlformats.org/officeDocument/2006/relationships/image" Target="../media/image9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svg"/><Relationship Id="rId13" Type="http://schemas.openxmlformats.org/officeDocument/2006/relationships/image" Target="../media/image100.png"/><Relationship Id="rId18" Type="http://schemas.openxmlformats.org/officeDocument/2006/relationships/image" Target="../media/image103.png"/><Relationship Id="rId3" Type="http://schemas.openxmlformats.org/officeDocument/2006/relationships/image" Target="../media/image95.png"/><Relationship Id="rId21" Type="http://schemas.openxmlformats.org/officeDocument/2006/relationships/image" Target="../media/image115.svg"/><Relationship Id="rId7" Type="http://schemas.openxmlformats.org/officeDocument/2006/relationships/image" Target="../media/image97.png"/><Relationship Id="rId12" Type="http://schemas.openxmlformats.org/officeDocument/2006/relationships/image" Target="../media/image106.svg"/><Relationship Id="rId17" Type="http://schemas.openxmlformats.org/officeDocument/2006/relationships/image" Target="../media/image102.png"/><Relationship Id="rId2" Type="http://schemas.openxmlformats.org/officeDocument/2006/relationships/notesSlide" Target="../notesSlides/notesSlide19.xml"/><Relationship Id="rId16" Type="http://schemas.openxmlformats.org/officeDocument/2006/relationships/image" Target="../media/image110.svg"/><Relationship Id="rId20" Type="http://schemas.openxmlformats.org/officeDocument/2006/relationships/image" Target="../media/image10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svg"/><Relationship Id="rId11" Type="http://schemas.openxmlformats.org/officeDocument/2006/relationships/image" Target="../media/image99.png"/><Relationship Id="rId5" Type="http://schemas.openxmlformats.org/officeDocument/2006/relationships/image" Target="../media/image96.png"/><Relationship Id="rId15" Type="http://schemas.openxmlformats.org/officeDocument/2006/relationships/image" Target="../media/image101.png"/><Relationship Id="rId23" Type="http://schemas.openxmlformats.org/officeDocument/2006/relationships/image" Target="../media/image106.png"/><Relationship Id="rId10" Type="http://schemas.openxmlformats.org/officeDocument/2006/relationships/image" Target="../media/image104.svg"/><Relationship Id="rId19" Type="http://schemas.openxmlformats.org/officeDocument/2006/relationships/image" Target="../media/image113.svg"/><Relationship Id="rId4" Type="http://schemas.openxmlformats.org/officeDocument/2006/relationships/image" Target="../media/image98.svg"/><Relationship Id="rId9" Type="http://schemas.openxmlformats.org/officeDocument/2006/relationships/image" Target="../media/image98.png"/><Relationship Id="rId14" Type="http://schemas.openxmlformats.org/officeDocument/2006/relationships/image" Target="../media/image108.svg"/><Relationship Id="rId22" Type="http://schemas.openxmlformats.org/officeDocument/2006/relationships/image" Target="../media/image10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109.png"/><Relationship Id="rId4" Type="http://schemas.openxmlformats.org/officeDocument/2006/relationships/image" Target="../media/image10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26.svg"/><Relationship Id="rId5" Type="http://schemas.openxmlformats.org/officeDocument/2006/relationships/image" Target="../media/image114.png"/><Relationship Id="rId4" Type="http://schemas.openxmlformats.org/officeDocument/2006/relationships/image" Target="../media/image11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30.svg"/><Relationship Id="rId4" Type="http://schemas.openxmlformats.org/officeDocument/2006/relationships/image" Target="../media/image117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12.png"/><Relationship Id="rId4" Type="http://schemas.openxmlformats.org/officeDocument/2006/relationships/image" Target="../media/image16.svg"/><Relationship Id="rId9" Type="http://schemas.openxmlformats.org/officeDocument/2006/relationships/image" Target="../media/image19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1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5" Type="http://schemas.openxmlformats.org/officeDocument/2006/relationships/chart" Target="../charts/chart2.xml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Shape 277"/>
          <p:cNvSpPr txBox="1">
            <a:spLocks noGrp="1"/>
          </p:cNvSpPr>
          <p:nvPr>
            <p:ph type="title"/>
          </p:nvPr>
        </p:nvSpPr>
        <p:spPr>
          <a:xfrm>
            <a:off x="0" y="183103"/>
            <a:ext cx="9144000" cy="697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buSzPts val="3400"/>
            </a:pPr>
            <a:r>
              <a:rPr lang="ja-JP" altLang="en-US" sz="3200" dirty="0">
                <a:solidFill>
                  <a:schemeClr val="lt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エレガントで静かで省エネ</a:t>
            </a:r>
            <a:endParaRPr lang="ja-JP" altLang="en-US" sz="3200" dirty="0">
              <a:solidFill>
                <a:schemeClr val="lt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5D2C9C97-F4C8-48FB-9F9C-247B0AC25E65}"/>
              </a:ext>
            </a:extLst>
          </p:cNvPr>
          <p:cNvSpPr/>
          <p:nvPr/>
        </p:nvSpPr>
        <p:spPr>
          <a:xfrm>
            <a:off x="445771" y="1632855"/>
            <a:ext cx="4180458" cy="1241578"/>
          </a:xfrm>
          <a:prstGeom prst="rect">
            <a:avLst/>
          </a:prstGeom>
          <a:gradFill>
            <a:gsLst>
              <a:gs pos="100000">
                <a:srgbClr val="00479D"/>
              </a:gs>
              <a:gs pos="0">
                <a:srgbClr val="008EC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rtl="0">
              <a:lnSpc>
                <a:spcPts val="32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lang="en-US" altLang="zh-TW" sz="2200" i="0" u="none" strike="noStrike" cap="none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</p:txBody>
      </p:sp>
      <p:pic>
        <p:nvPicPr>
          <p:cNvPr id="9" name="Shape 278">
            <a:extLst>
              <a:ext uri="{FF2B5EF4-FFF2-40B4-BE49-F238E27FC236}">
                <a16:creationId xmlns:a16="http://schemas.microsoft.com/office/drawing/2014/main" id="{037EA827-B598-4F29-AB17-078DA56625B0}"/>
              </a:ext>
            </a:extLst>
          </p:cNvPr>
          <p:cNvPicPr preferRelativeResize="0"/>
          <p:nvPr/>
        </p:nvPicPr>
        <p:blipFill>
          <a:blip r:embed="rId3"/>
          <a:srcRect/>
          <a:stretch/>
        </p:blipFill>
        <p:spPr>
          <a:xfrm>
            <a:off x="5133524" y="1131677"/>
            <a:ext cx="3151993" cy="3485512"/>
          </a:xfrm>
          <a:prstGeom prst="rect">
            <a:avLst/>
          </a:prstGeom>
          <a:noFill/>
          <a:ln>
            <a:noFill/>
          </a:ln>
          <a:effectLst>
            <a:outerShdw blurRad="533400" dist="381000" dir="5400000" sx="91000" sy="91000" algn="t" rotWithShape="0">
              <a:prstClr val="black">
                <a:alpha val="17000"/>
              </a:prstClr>
            </a:outerShdw>
          </a:effectLst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D9C5370A-4B5A-455B-9B07-F17126D8B902}"/>
              </a:ext>
            </a:extLst>
          </p:cNvPr>
          <p:cNvSpPr/>
          <p:nvPr/>
        </p:nvSpPr>
        <p:spPr>
          <a:xfrm>
            <a:off x="445771" y="3318574"/>
            <a:ext cx="4180458" cy="1241578"/>
          </a:xfrm>
          <a:prstGeom prst="rect">
            <a:avLst/>
          </a:prstGeom>
          <a:gradFill>
            <a:gsLst>
              <a:gs pos="100000">
                <a:srgbClr val="00479D"/>
              </a:gs>
              <a:gs pos="0">
                <a:srgbClr val="008EC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rtl="0">
              <a:lnSpc>
                <a:spcPts val="35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lang="zh-TW" altLang="en-US" sz="22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</p:txBody>
      </p:sp>
      <p:sp>
        <p:nvSpPr>
          <p:cNvPr id="15" name="Shape 148">
            <a:extLst>
              <a:ext uri="{FF2B5EF4-FFF2-40B4-BE49-F238E27FC236}">
                <a16:creationId xmlns:a16="http://schemas.microsoft.com/office/drawing/2014/main" id="{6E489F9D-FF42-4DBC-867A-50BC1A03B1CC}"/>
              </a:ext>
            </a:extLst>
          </p:cNvPr>
          <p:cNvSpPr/>
          <p:nvPr/>
        </p:nvSpPr>
        <p:spPr>
          <a:xfrm rot="5400000">
            <a:off x="3966027" y="3190988"/>
            <a:ext cx="445673" cy="445673"/>
          </a:xfrm>
          <a:prstGeom prst="chevron">
            <a:avLst>
              <a:gd name="adj" fmla="val 50000"/>
            </a:avLst>
          </a:prstGeom>
          <a:gradFill>
            <a:gsLst>
              <a:gs pos="100000">
                <a:schemeClr val="bg1">
                  <a:alpha val="52000"/>
                </a:schemeClr>
              </a:gs>
              <a:gs pos="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dirty="0">
              <a:solidFill>
                <a:schemeClr val="dk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</p:txBody>
      </p:sp>
      <p:sp>
        <p:nvSpPr>
          <p:cNvPr id="16" name="Shape 148">
            <a:extLst>
              <a:ext uri="{FF2B5EF4-FFF2-40B4-BE49-F238E27FC236}">
                <a16:creationId xmlns:a16="http://schemas.microsoft.com/office/drawing/2014/main" id="{70FDF59E-42B7-4A9E-8318-E9DE932766A3}"/>
              </a:ext>
            </a:extLst>
          </p:cNvPr>
          <p:cNvSpPr/>
          <p:nvPr/>
        </p:nvSpPr>
        <p:spPr>
          <a:xfrm rot="5400000">
            <a:off x="3966027" y="1508238"/>
            <a:ext cx="445673" cy="445673"/>
          </a:xfrm>
          <a:prstGeom prst="chevron">
            <a:avLst>
              <a:gd name="adj" fmla="val 50000"/>
            </a:avLst>
          </a:prstGeom>
          <a:gradFill>
            <a:gsLst>
              <a:gs pos="100000">
                <a:schemeClr val="bg1">
                  <a:alpha val="52000"/>
                </a:schemeClr>
              </a:gs>
              <a:gs pos="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dirty="0">
              <a:solidFill>
                <a:schemeClr val="dk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99662FA8-9102-496B-A3B7-EE8B868211D1}"/>
              </a:ext>
            </a:extLst>
          </p:cNvPr>
          <p:cNvSpPr txBox="1"/>
          <p:nvPr/>
        </p:nvSpPr>
        <p:spPr>
          <a:xfrm>
            <a:off x="776053" y="1840901"/>
            <a:ext cx="4572000" cy="8104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rtl="0">
              <a:lnSpc>
                <a:spcPts val="25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ja-JP" altLang="en-US" sz="23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スタンバイ時</a:t>
            </a:r>
            <a:r>
              <a:rPr lang="zh-TW" altLang="pl-PL" sz="2300" b="1" u="none" strike="noStrike" cap="none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：</a:t>
            </a:r>
            <a:r>
              <a:rPr lang="pl-PL" altLang="zh-TW" sz="2300" b="1" u="none" strike="noStrike" cap="none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26.3 W</a:t>
            </a:r>
          </a:p>
          <a:p>
            <a:pPr marL="0" marR="0" lvl="0" indent="0" algn="l" rtl="0">
              <a:lnSpc>
                <a:spcPts val="25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ja-JP" altLang="en-US" sz="23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動作時</a:t>
            </a:r>
            <a:r>
              <a:rPr lang="zh-TW" altLang="pl-PL" sz="2300" b="1" u="none" strike="noStrike" cap="none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： </a:t>
            </a:r>
            <a:r>
              <a:rPr lang="pl-PL" altLang="zh-TW" sz="2300" b="1" u="none" strike="noStrike" cap="none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32.8 W</a:t>
            </a:r>
            <a:endParaRPr lang="en-US" altLang="zh-TW" sz="2300" i="0" u="none" strike="noStrike" cap="none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21CAE2FE-B58D-412C-8C4A-7FA7A8EE5551}"/>
              </a:ext>
            </a:extLst>
          </p:cNvPr>
          <p:cNvSpPr txBox="1"/>
          <p:nvPr/>
        </p:nvSpPr>
        <p:spPr>
          <a:xfrm>
            <a:off x="776053" y="3534124"/>
            <a:ext cx="4572000" cy="8104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rtl="0">
              <a:lnSpc>
                <a:spcPts val="25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ja-JP" altLang="en-US" sz="23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静音</a:t>
            </a:r>
            <a:r>
              <a:rPr lang="ja-JP" altLang="en-US" sz="2300" b="1" u="none" strike="noStrike" cap="none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冷却ファン</a:t>
            </a:r>
            <a:endParaRPr lang="pl-PL" altLang="zh-TW" sz="2300" b="1" u="none" strike="noStrike" cap="none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  <a:p>
            <a:pPr marL="0" marR="0" lvl="0" indent="0" algn="l" rtl="0">
              <a:lnSpc>
                <a:spcPts val="25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ja-JP" altLang="en-US" sz="23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ノイズレベル</a:t>
            </a:r>
            <a:r>
              <a:rPr lang="zh-TW" altLang="pl-PL" sz="2300" b="1" u="none" strike="noStrike" cap="none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：</a:t>
            </a:r>
            <a:r>
              <a:rPr lang="pl-PL" altLang="zh-TW" sz="2300" b="1" u="none" strike="noStrike" cap="none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20.5 dB</a:t>
            </a:r>
            <a:endParaRPr lang="en-US" altLang="zh-TW" sz="2300" i="0" u="none" strike="noStrike" cap="none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0" descr="底_(ZH+EN)_資料備份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220200" cy="5143500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2167B3AC-A176-4BF7-AF56-3BCE4C75D581}"/>
              </a:ext>
            </a:extLst>
          </p:cNvPr>
          <p:cNvSpPr/>
          <p:nvPr/>
        </p:nvSpPr>
        <p:spPr>
          <a:xfrm>
            <a:off x="0" y="1104248"/>
            <a:ext cx="9036050" cy="2232248"/>
          </a:xfrm>
          <a:prstGeom prst="rect">
            <a:avLst/>
          </a:prstGeom>
          <a:gradFill>
            <a:gsLst>
              <a:gs pos="13000">
                <a:srgbClr val="0082DA"/>
              </a:gs>
              <a:gs pos="39000">
                <a:srgbClr val="2FABFF"/>
              </a:gs>
              <a:gs pos="66000">
                <a:srgbClr val="09BFFF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</p:txBody>
      </p:sp>
      <p:sp>
        <p:nvSpPr>
          <p:cNvPr id="301" name="Shape 301"/>
          <p:cNvSpPr txBox="1">
            <a:spLocks noGrp="1"/>
          </p:cNvSpPr>
          <p:nvPr>
            <p:ph type="title"/>
          </p:nvPr>
        </p:nvSpPr>
        <p:spPr>
          <a:xfrm>
            <a:off x="572904" y="1290494"/>
            <a:ext cx="7165459" cy="697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l">
              <a:buSzPts val="4400"/>
            </a:pPr>
            <a:r>
              <a:rPr lang="ja-JP" altLang="en-US" sz="40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データバックアップ</a:t>
            </a:r>
            <a:endParaRPr lang="ja-JP" altLang="en-US" sz="4000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572904" y="2194972"/>
            <a:ext cx="3685829" cy="10259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ja-JP" altLang="en-US" sz="2400" b="1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スナップショット</a:t>
            </a:r>
            <a:endParaRPr 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  <a:p>
            <a:pPr lvl="0">
              <a:lnSpc>
                <a:spcPts val="2200"/>
              </a:lnSpc>
              <a:buClr>
                <a:schemeClr val="dk2"/>
              </a:buClr>
              <a:buSzPts val="2400"/>
            </a:pPr>
            <a:r>
              <a:rPr lang="ja-JP" altLang="en-US" sz="2000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完</a:t>
            </a:r>
            <a:r>
              <a:rPr lang="ja-JP" altLang="en-US" sz="20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全なデータバックアップソリューションを提供します</a:t>
            </a:r>
            <a:endParaRPr lang="en-US" sz="3600" b="1" dirty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</p:txBody>
      </p:sp>
      <p:cxnSp>
        <p:nvCxnSpPr>
          <p:cNvPr id="12" name="直線接點 11"/>
          <p:cNvCxnSpPr/>
          <p:nvPr/>
        </p:nvCxnSpPr>
        <p:spPr>
          <a:xfrm>
            <a:off x="572904" y="2084807"/>
            <a:ext cx="4196958" cy="13164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五邊形 17"/>
          <p:cNvSpPr/>
          <p:nvPr/>
        </p:nvSpPr>
        <p:spPr>
          <a:xfrm>
            <a:off x="4624478" y="1251867"/>
            <a:ext cx="3332848" cy="500066"/>
          </a:xfrm>
          <a:prstGeom prst="homePlate">
            <a:avLst/>
          </a:prstGeom>
          <a:gradFill>
            <a:gsLst>
              <a:gs pos="100000">
                <a:srgbClr val="00479D"/>
              </a:gs>
              <a:gs pos="0">
                <a:srgbClr val="008EC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479052" y="1251867"/>
            <a:ext cx="4216864" cy="500066"/>
          </a:xfrm>
          <a:prstGeom prst="rect">
            <a:avLst/>
          </a:prstGeom>
          <a:solidFill>
            <a:srgbClr val="008D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</p:txBody>
      </p:sp>
      <p:sp>
        <p:nvSpPr>
          <p:cNvPr id="21" name="＞形箭號 20"/>
          <p:cNvSpPr/>
          <p:nvPr/>
        </p:nvSpPr>
        <p:spPr>
          <a:xfrm>
            <a:off x="7957326" y="1251867"/>
            <a:ext cx="428628" cy="500066"/>
          </a:xfrm>
          <a:prstGeom prst="chevron">
            <a:avLst/>
          </a:prstGeom>
          <a:solidFill>
            <a:srgbClr val="0082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</p:txBody>
      </p:sp>
      <p:grpSp>
        <p:nvGrpSpPr>
          <p:cNvPr id="16" name="群組 15"/>
          <p:cNvGrpSpPr/>
          <p:nvPr/>
        </p:nvGrpSpPr>
        <p:grpSpPr>
          <a:xfrm>
            <a:off x="238221" y="1850156"/>
            <a:ext cx="4311501" cy="3237000"/>
            <a:chOff x="478648" y="1542551"/>
            <a:chExt cx="4311501" cy="3237000"/>
          </a:xfrm>
        </p:grpSpPr>
        <p:pic>
          <p:nvPicPr>
            <p:cNvPr id="309" name="Shape 309"/>
            <p:cNvPicPr preferRelativeResize="0"/>
            <p:nvPr/>
          </p:nvPicPr>
          <p:blipFill rotWithShape="1">
            <a:blip r:embed="rId3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05057" y="1696440"/>
              <a:ext cx="2880320" cy="149299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10" name="Shape 310"/>
            <p:cNvSpPr/>
            <p:nvPr/>
          </p:nvSpPr>
          <p:spPr>
            <a:xfrm>
              <a:off x="2949581" y="3727460"/>
              <a:ext cx="1840568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1400" b="1" i="0" u="none" strike="noStrike" cap="none" dirty="0" err="1">
                  <a:solidFill>
                    <a:srgbClr val="002060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+mn-ea"/>
                  <a:sym typeface="+mn-lt"/>
                </a:rPr>
                <a:t>NetBak</a:t>
              </a:r>
              <a:r>
                <a:rPr lang="en-US" sz="1400" b="1" i="0" u="none" strike="noStrike" cap="none" dirty="0">
                  <a:solidFill>
                    <a:srgbClr val="002060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+mn-ea"/>
                  <a:sym typeface="+mn-lt"/>
                </a:rPr>
                <a:t>  Replicator </a:t>
              </a:r>
              <a:endParaRPr sz="1400" b="0" i="0" u="none" strike="noStrike" cap="none" dirty="0">
                <a:solidFill>
                  <a:srgbClr val="00206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endParaRPr>
            </a:p>
          </p:txBody>
        </p:sp>
        <p:pic>
          <p:nvPicPr>
            <p:cNvPr id="312" name="Shape 312"/>
            <p:cNvPicPr preferRelativeResize="0"/>
            <p:nvPr/>
          </p:nvPicPr>
          <p:blipFill rotWithShape="1">
            <a:blip r:embed="rId3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78648" y="3286560"/>
              <a:ext cx="2880320" cy="149299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3" name="Shape 313"/>
            <p:cNvPicPr preferRelativeResize="0"/>
            <p:nvPr/>
          </p:nvPicPr>
          <p:blipFill rotWithShape="1">
            <a:blip r:embed="rId4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25758" y="1959403"/>
              <a:ext cx="1379212" cy="90846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14" name="Shape 314"/>
            <p:cNvSpPr/>
            <p:nvPr/>
          </p:nvSpPr>
          <p:spPr>
            <a:xfrm>
              <a:off x="2963860" y="2161773"/>
              <a:ext cx="1404552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1400" b="1" i="0" u="none" strike="noStrike" cap="none" dirty="0">
                  <a:solidFill>
                    <a:srgbClr val="002060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+mn-ea"/>
                  <a:sym typeface="+mn-lt"/>
                </a:rPr>
                <a:t>Time Machine</a:t>
              </a:r>
              <a:endParaRPr sz="1400" b="0" i="0" u="none" strike="noStrike" cap="none" dirty="0">
                <a:solidFill>
                  <a:srgbClr val="00206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endParaRPr>
            </a:p>
          </p:txBody>
        </p:sp>
        <p:sp>
          <p:nvSpPr>
            <p:cNvPr id="315" name="Shape 315"/>
            <p:cNvSpPr/>
            <p:nvPr/>
          </p:nvSpPr>
          <p:spPr>
            <a:xfrm>
              <a:off x="1225758" y="1542551"/>
              <a:ext cx="939681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1400" b="1" i="0" u="none" strike="noStrike" cap="none">
                  <a:solidFill>
                    <a:srgbClr val="002060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+mn-ea"/>
                  <a:sym typeface="+mn-lt"/>
                </a:rPr>
                <a:t>Mac O.S.</a:t>
              </a:r>
              <a:endParaRPr sz="1400" b="0" i="0" u="none" strike="noStrike" cap="none">
                <a:solidFill>
                  <a:srgbClr val="00206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endParaRPr>
            </a:p>
          </p:txBody>
        </p:sp>
        <p:sp>
          <p:nvSpPr>
            <p:cNvPr id="316" name="Shape 316"/>
            <p:cNvSpPr/>
            <p:nvPr/>
          </p:nvSpPr>
          <p:spPr>
            <a:xfrm>
              <a:off x="1225758" y="3110566"/>
              <a:ext cx="994183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1400" b="1" i="0" u="none" strike="noStrike" cap="none">
                  <a:solidFill>
                    <a:srgbClr val="002060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+mn-ea"/>
                  <a:sym typeface="+mn-lt"/>
                </a:rPr>
                <a:t>Windows</a:t>
              </a:r>
              <a:endParaRPr sz="1400" b="0" i="0" u="none" strike="noStrike" cap="none">
                <a:solidFill>
                  <a:srgbClr val="00206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endParaRPr>
            </a:p>
          </p:txBody>
        </p:sp>
      </p:grpSp>
      <p:sp>
        <p:nvSpPr>
          <p:cNvPr id="317" name="Shape 317"/>
          <p:cNvSpPr/>
          <p:nvPr/>
        </p:nvSpPr>
        <p:spPr>
          <a:xfrm>
            <a:off x="7038057" y="2734881"/>
            <a:ext cx="2068970" cy="10024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lnSpc>
                <a:spcPts val="2300"/>
              </a:lnSpc>
              <a:buSzPts val="1400"/>
            </a:pPr>
            <a:r>
              <a:rPr lang="en-US" altLang="ja-JP" sz="1700" b="1" dirty="0">
                <a:solidFill>
                  <a:schemeClr val="tx1">
                    <a:lumMod val="95000"/>
                    <a:lumOff val="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TS-364</a:t>
            </a:r>
            <a:r>
              <a:rPr lang="ja-JP" alt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へ簡単に</a:t>
            </a:r>
            <a:endParaRPr lang="en-US" altLang="ja-JP" sz="1700" b="1" dirty="0" smtClean="0">
              <a:solidFill>
                <a:schemeClr val="tx1">
                  <a:lumMod val="95000"/>
                  <a:lumOff val="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  <a:p>
            <a:pPr lvl="0">
              <a:lnSpc>
                <a:spcPts val="2300"/>
              </a:lnSpc>
              <a:buSzPts val="1400"/>
            </a:pPr>
            <a:r>
              <a:rPr lang="ja-JP" alt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リ</a:t>
            </a:r>
            <a:r>
              <a:rPr lang="ja-JP" altLang="en-US" sz="1700" b="1" dirty="0">
                <a:solidFill>
                  <a:schemeClr val="tx1">
                    <a:lumMod val="95000"/>
                    <a:lumOff val="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アルタイ</a:t>
            </a:r>
            <a:r>
              <a:rPr lang="ja-JP" alt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ム</a:t>
            </a:r>
            <a:r>
              <a:rPr lang="en-US" altLang="ja-JP" sz="1700" b="1" dirty="0">
                <a:solidFill>
                  <a:schemeClr val="tx1">
                    <a:lumMod val="95000"/>
                    <a:lumOff val="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/</a:t>
            </a:r>
            <a:r>
              <a:rPr lang="ja-JP" alt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ス</a:t>
            </a:r>
            <a:r>
              <a:rPr lang="ja-JP" altLang="en-US" sz="1700" b="1" dirty="0">
                <a:solidFill>
                  <a:schemeClr val="tx1">
                    <a:lumMod val="95000"/>
                    <a:lumOff val="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ケジュー</a:t>
            </a:r>
            <a:r>
              <a:rPr lang="ja-JP" alt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ルバ</a:t>
            </a:r>
            <a:r>
              <a:rPr lang="ja-JP" altLang="en-US" sz="1700" b="1" dirty="0">
                <a:solidFill>
                  <a:schemeClr val="tx1">
                    <a:lumMod val="95000"/>
                    <a:lumOff val="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ックアッ</a:t>
            </a:r>
            <a:r>
              <a:rPr lang="ja-JP" alt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プ</a:t>
            </a:r>
            <a:endParaRPr lang="ja-JP" altLang="en-US" sz="1700" b="1" dirty="0">
              <a:solidFill>
                <a:schemeClr val="tx1">
                  <a:lumMod val="95000"/>
                  <a:lumOff val="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</p:txBody>
      </p:sp>
      <p:sp>
        <p:nvSpPr>
          <p:cNvPr id="19" name="＞形箭號 18"/>
          <p:cNvSpPr/>
          <p:nvPr/>
        </p:nvSpPr>
        <p:spPr>
          <a:xfrm>
            <a:off x="7659227" y="1251867"/>
            <a:ext cx="428628" cy="500066"/>
          </a:xfrm>
          <a:prstGeom prst="chevron">
            <a:avLst/>
          </a:prstGeom>
          <a:solidFill>
            <a:srgbClr val="0082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</p:txBody>
      </p:sp>
      <p:sp>
        <p:nvSpPr>
          <p:cNvPr id="22" name="Shape 287"/>
          <p:cNvSpPr txBox="1">
            <a:spLocks/>
          </p:cNvSpPr>
          <p:nvPr/>
        </p:nvSpPr>
        <p:spPr>
          <a:xfrm>
            <a:off x="0" y="154060"/>
            <a:ext cx="9144000" cy="697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>
              <a:buClr>
                <a:schemeClr val="dk1"/>
              </a:buClr>
              <a:buSzPts val="3200"/>
            </a:pPr>
            <a:r>
              <a:rPr lang="ja-JP" altLang="en-US" sz="3200" b="1" dirty="0">
                <a:solidFill>
                  <a:schemeClr val="lt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完全なバックアップソリューション</a:t>
            </a:r>
            <a:endParaRPr lang="ja-JP" altLang="en-US" sz="3200" b="1" dirty="0">
              <a:solidFill>
                <a:schemeClr val="lt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</p:txBody>
      </p:sp>
      <p:sp>
        <p:nvSpPr>
          <p:cNvPr id="26" name="Shape 308"/>
          <p:cNvSpPr txBox="1">
            <a:spLocks/>
          </p:cNvSpPr>
          <p:nvPr/>
        </p:nvSpPr>
        <p:spPr>
          <a:xfrm>
            <a:off x="416597" y="1245109"/>
            <a:ext cx="7829955" cy="552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00050" lvl="0" indent="-285750">
              <a:lnSpc>
                <a:spcPct val="115000"/>
              </a:lnSpc>
              <a:buClr>
                <a:schemeClr val="dk2"/>
              </a:buClr>
              <a:buSzPts val="1800"/>
            </a:pPr>
            <a:r>
              <a:rPr lang="ja-JP" altLang="en-US" sz="1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 データのバックアップは、ランサムウェアに対抗する最も効果的な方法です</a:t>
            </a:r>
            <a:endParaRPr lang="ja-JP" altLang="en-US" sz="18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</p:txBody>
      </p:sp>
      <p:grpSp>
        <p:nvGrpSpPr>
          <p:cNvPr id="24" name="群組 23">
            <a:extLst>
              <a:ext uri="{FF2B5EF4-FFF2-40B4-BE49-F238E27FC236}">
                <a16:creationId xmlns:a16="http://schemas.microsoft.com/office/drawing/2014/main" id="{389E3A43-DF4F-41CC-BB89-D5D5249F22A3}"/>
              </a:ext>
            </a:extLst>
          </p:cNvPr>
          <p:cNvGrpSpPr/>
          <p:nvPr/>
        </p:nvGrpSpPr>
        <p:grpSpPr>
          <a:xfrm>
            <a:off x="4313520" y="2019514"/>
            <a:ext cx="3171019" cy="2863989"/>
            <a:chOff x="-3748275" y="1147065"/>
            <a:chExt cx="2447487" cy="2210512"/>
          </a:xfrm>
        </p:grpSpPr>
        <p:sp>
          <p:nvSpPr>
            <p:cNvPr id="25" name="矩形: 圓角 24">
              <a:extLst>
                <a:ext uri="{FF2B5EF4-FFF2-40B4-BE49-F238E27FC236}">
                  <a16:creationId xmlns:a16="http://schemas.microsoft.com/office/drawing/2014/main" id="{1CF7C9E3-A2B9-477D-BBA9-84056E1F5EEA}"/>
                </a:ext>
              </a:extLst>
            </p:cNvPr>
            <p:cNvSpPr/>
            <p:nvPr/>
          </p:nvSpPr>
          <p:spPr>
            <a:xfrm>
              <a:off x="-3748275" y="1284122"/>
              <a:ext cx="2447487" cy="2073455"/>
            </a:xfrm>
            <a:prstGeom prst="roundRect">
              <a:avLst>
                <a:gd name="adj" fmla="val 4997"/>
              </a:avLst>
            </a:prstGeom>
            <a:gradFill>
              <a:gsLst>
                <a:gs pos="0">
                  <a:schemeClr val="tx1">
                    <a:alpha val="0"/>
                  </a:schemeClr>
                </a:gs>
                <a:gs pos="100000">
                  <a:schemeClr val="tx1">
                    <a:alpha val="49000"/>
                  </a:schemeClr>
                </a:gs>
              </a:gsLst>
              <a:lin ang="5400000" scaled="1"/>
            </a:gradFill>
            <a:ln>
              <a:noFill/>
            </a:ln>
            <a:effectLst>
              <a:softEdge rad="609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endParaRPr>
            </a:p>
          </p:txBody>
        </p:sp>
        <p:pic>
          <p:nvPicPr>
            <p:cNvPr id="27" name="圖片 26">
              <a:extLst>
                <a:ext uri="{FF2B5EF4-FFF2-40B4-BE49-F238E27FC236}">
                  <a16:creationId xmlns:a16="http://schemas.microsoft.com/office/drawing/2014/main" id="{74E00E0D-CD33-4671-BAB8-094BD801CCA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V="1">
              <a:off x="-3482856" y="2940279"/>
              <a:ext cx="1933199" cy="226812"/>
            </a:xfrm>
            <a:prstGeom prst="rect">
              <a:avLst/>
            </a:prstGeom>
          </p:spPr>
        </p:pic>
        <p:pic>
          <p:nvPicPr>
            <p:cNvPr id="28" name="圖片 27">
              <a:extLst>
                <a:ext uri="{FF2B5EF4-FFF2-40B4-BE49-F238E27FC236}">
                  <a16:creationId xmlns:a16="http://schemas.microsoft.com/office/drawing/2014/main" id="{2A6F366F-00DF-4E38-B6FF-2A876FA9756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3531577" y="1147065"/>
              <a:ext cx="2001210" cy="197039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>
            <a:extLst>
              <a:ext uri="{FF2B5EF4-FFF2-40B4-BE49-F238E27FC236}">
                <a16:creationId xmlns:a16="http://schemas.microsoft.com/office/drawing/2014/main" id="{5E7DBA6D-5244-4220-8B74-CA98CA0F6A20}"/>
              </a:ext>
            </a:extLst>
          </p:cNvPr>
          <p:cNvSpPr/>
          <p:nvPr/>
        </p:nvSpPr>
        <p:spPr>
          <a:xfrm>
            <a:off x="428837" y="2563283"/>
            <a:ext cx="2532803" cy="2571749"/>
          </a:xfrm>
          <a:prstGeom prst="rect">
            <a:avLst/>
          </a:prstGeom>
          <a:gradFill>
            <a:gsLst>
              <a:gs pos="100000">
                <a:srgbClr val="00479D"/>
              </a:gs>
              <a:gs pos="0">
                <a:srgbClr val="008EC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lang="en-US" altLang="zh-TW" sz="2000" i="0" u="none" strike="noStrike" cap="none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322" name="Shape 322"/>
          <p:cNvSpPr txBox="1">
            <a:spLocks noGrp="1"/>
          </p:cNvSpPr>
          <p:nvPr>
            <p:ph type="title"/>
          </p:nvPr>
        </p:nvSpPr>
        <p:spPr>
          <a:xfrm>
            <a:off x="0" y="183565"/>
            <a:ext cx="9144000" cy="697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buSzPts val="3200"/>
            </a:pPr>
            <a:r>
              <a:rPr lang="en-US" altLang="ja-JP" sz="3200" dirty="0">
                <a:solidFill>
                  <a:schemeClr val="lt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QNAP</a:t>
            </a:r>
            <a:r>
              <a:rPr lang="ja-JP" altLang="en-US" sz="3200" dirty="0">
                <a:solidFill>
                  <a:schemeClr val="lt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スナップショットでバックアップを保護する</a:t>
            </a:r>
            <a:endParaRPr lang="ja-JP" altLang="en-US" sz="3200" dirty="0">
              <a:solidFill>
                <a:schemeClr val="lt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</p:txBody>
      </p:sp>
      <p:pic>
        <p:nvPicPr>
          <p:cNvPr id="323" name="Shape 323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72678" y="1642049"/>
            <a:ext cx="5888582" cy="2996337"/>
          </a:xfrm>
          <a:prstGeom prst="rect">
            <a:avLst/>
          </a:prstGeom>
          <a:noFill/>
          <a:ln>
            <a:noFill/>
          </a:ln>
          <a:effectLst>
            <a:outerShdw blurRad="431800" dist="368300" dir="5760000" algn="ctr" rotWithShape="0">
              <a:srgbClr val="000000">
                <a:alpha val="34000"/>
              </a:srgbClr>
            </a:outerShdw>
          </a:effectLst>
        </p:spPr>
      </p:pic>
      <p:sp>
        <p:nvSpPr>
          <p:cNvPr id="326" name="Shape 326"/>
          <p:cNvSpPr/>
          <p:nvPr/>
        </p:nvSpPr>
        <p:spPr>
          <a:xfrm>
            <a:off x="284809" y="1315897"/>
            <a:ext cx="2970851" cy="1512168"/>
          </a:xfrm>
          <a:prstGeom prst="wedgeRectCallout">
            <a:avLst>
              <a:gd name="adj1" fmla="val -20106"/>
              <a:gd name="adj2" fmla="val 71604"/>
            </a:avLst>
          </a:prstGeom>
          <a:solidFill>
            <a:srgbClr val="3A63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28" name="Shape 328"/>
          <p:cNvSpPr txBox="1"/>
          <p:nvPr/>
        </p:nvSpPr>
        <p:spPr>
          <a:xfrm>
            <a:off x="204466" y="1932082"/>
            <a:ext cx="3245791" cy="3296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buClr>
                <a:schemeClr val="lt1"/>
              </a:buClr>
              <a:buSzPts val="1600"/>
            </a:pPr>
            <a:r>
              <a:rPr lang="en-US" sz="1600" b="1" dirty="0">
                <a:solidFill>
                  <a:schemeClr val="lt1"/>
                </a:solidFill>
                <a:latin typeface="+mn-lt"/>
                <a:ea typeface="+mn-ea"/>
                <a:cs typeface="+mn-ea"/>
                <a:sym typeface="+mn-lt"/>
              </a:rPr>
              <a:t>--------------------------------</a:t>
            </a:r>
            <a:r>
              <a:rPr lang="en-US" altLang="zh-TW" sz="1600" b="1" dirty="0">
                <a:solidFill>
                  <a:schemeClr val="lt1"/>
                </a:solidFill>
                <a:latin typeface="+mn-lt"/>
                <a:ea typeface="+mn-ea"/>
                <a:cs typeface="+mn-ea"/>
                <a:sym typeface="+mn-lt"/>
              </a:rPr>
              <a:t>---------</a:t>
            </a:r>
            <a:r>
              <a:rPr lang="en-US" sz="1600" b="1" dirty="0">
                <a:solidFill>
                  <a:schemeClr val="lt1"/>
                </a:solidFill>
                <a:latin typeface="+mn-lt"/>
                <a:ea typeface="+mn-ea"/>
                <a:cs typeface="+mn-ea"/>
                <a:sym typeface="+mn-lt"/>
              </a:rPr>
              <a:t>--</a:t>
            </a:r>
            <a:endParaRPr sz="1600" b="1" i="0" u="none" strike="noStrike" cap="none" dirty="0">
              <a:solidFill>
                <a:schemeClr val="lt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29" name="Shape 329"/>
          <p:cNvSpPr txBox="1"/>
          <p:nvPr/>
        </p:nvSpPr>
        <p:spPr>
          <a:xfrm rot="5400000">
            <a:off x="1254200" y="1982799"/>
            <a:ext cx="1854641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buClr>
                <a:schemeClr val="lt1"/>
              </a:buClr>
              <a:buSzPts val="1600"/>
            </a:pPr>
            <a:r>
              <a:rPr lang="en-US" sz="1600" b="1" dirty="0">
                <a:solidFill>
                  <a:schemeClr val="lt1"/>
                </a:solidFill>
                <a:latin typeface="+mn-lt"/>
                <a:ea typeface="+mn-ea"/>
                <a:cs typeface="+mn-ea"/>
                <a:sym typeface="+mn-lt"/>
              </a:rPr>
              <a:t>----------------------</a:t>
            </a:r>
            <a:endParaRPr sz="1600" b="1" i="0" u="none" strike="noStrike" cap="none" dirty="0">
              <a:solidFill>
                <a:schemeClr val="lt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30" name="Shape 330"/>
          <p:cNvSpPr txBox="1"/>
          <p:nvPr/>
        </p:nvSpPr>
        <p:spPr>
          <a:xfrm>
            <a:off x="1899470" y="1418379"/>
            <a:ext cx="1584176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lang="en-US" sz="2800" b="1" i="0" u="none" strike="noStrike" cap="none" dirty="0">
                <a:solidFill>
                  <a:schemeClr val="lt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1024</a:t>
            </a:r>
            <a:endParaRPr sz="2800" b="1" i="0" u="none" strike="noStrike" cap="none" dirty="0">
              <a:solidFill>
                <a:schemeClr val="lt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</p:txBody>
      </p:sp>
      <p:sp>
        <p:nvSpPr>
          <p:cNvPr id="331" name="Shape 331"/>
          <p:cNvSpPr txBox="1"/>
          <p:nvPr/>
        </p:nvSpPr>
        <p:spPr>
          <a:xfrm>
            <a:off x="1891658" y="2228975"/>
            <a:ext cx="1584176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lang="en-US" sz="2800" b="1" dirty="0">
                <a:solidFill>
                  <a:schemeClr val="lt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256</a:t>
            </a:r>
            <a:endParaRPr sz="2800" b="1" i="0" u="none" strike="noStrike" cap="none" dirty="0">
              <a:solidFill>
                <a:schemeClr val="lt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</p:txBody>
      </p:sp>
      <p:grpSp>
        <p:nvGrpSpPr>
          <p:cNvPr id="19" name="群組 18">
            <a:extLst>
              <a:ext uri="{FF2B5EF4-FFF2-40B4-BE49-F238E27FC236}">
                <a16:creationId xmlns:a16="http://schemas.microsoft.com/office/drawing/2014/main" id="{54EEB7FF-E24F-4E74-986F-E1358881E88D}"/>
              </a:ext>
            </a:extLst>
          </p:cNvPr>
          <p:cNvGrpSpPr/>
          <p:nvPr/>
        </p:nvGrpSpPr>
        <p:grpSpPr>
          <a:xfrm>
            <a:off x="270442" y="2825678"/>
            <a:ext cx="2847450" cy="2571749"/>
            <a:chOff x="-3748275" y="1147065"/>
            <a:chExt cx="2447487" cy="2210512"/>
          </a:xfrm>
        </p:grpSpPr>
        <p:sp>
          <p:nvSpPr>
            <p:cNvPr id="20" name="矩形: 圓角 19">
              <a:extLst>
                <a:ext uri="{FF2B5EF4-FFF2-40B4-BE49-F238E27FC236}">
                  <a16:creationId xmlns:a16="http://schemas.microsoft.com/office/drawing/2014/main" id="{CD68260B-8BE8-46F2-AEEF-D02943BE56BD}"/>
                </a:ext>
              </a:extLst>
            </p:cNvPr>
            <p:cNvSpPr/>
            <p:nvPr/>
          </p:nvSpPr>
          <p:spPr>
            <a:xfrm>
              <a:off x="-3748275" y="1284122"/>
              <a:ext cx="2447487" cy="2073455"/>
            </a:xfrm>
            <a:prstGeom prst="roundRect">
              <a:avLst>
                <a:gd name="adj" fmla="val 4997"/>
              </a:avLst>
            </a:prstGeom>
            <a:gradFill>
              <a:gsLst>
                <a:gs pos="0">
                  <a:schemeClr val="tx1">
                    <a:alpha val="0"/>
                  </a:schemeClr>
                </a:gs>
                <a:gs pos="100000">
                  <a:schemeClr val="tx1">
                    <a:alpha val="49000"/>
                  </a:schemeClr>
                </a:gs>
              </a:gsLst>
              <a:lin ang="5400000" scaled="1"/>
            </a:gradFill>
            <a:ln>
              <a:noFill/>
            </a:ln>
            <a:effectLst>
              <a:softEdge rad="609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cs typeface="+mn-ea"/>
                <a:sym typeface="+mn-lt"/>
              </a:endParaRPr>
            </a:p>
          </p:txBody>
        </p:sp>
        <p:pic>
          <p:nvPicPr>
            <p:cNvPr id="23" name="圖片 22">
              <a:extLst>
                <a:ext uri="{FF2B5EF4-FFF2-40B4-BE49-F238E27FC236}">
                  <a16:creationId xmlns:a16="http://schemas.microsoft.com/office/drawing/2014/main" id="{9280DAE1-2E25-4C9B-8852-5FD3C6C261D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V="1">
              <a:off x="-3482856" y="2940279"/>
              <a:ext cx="1933199" cy="226812"/>
            </a:xfrm>
            <a:prstGeom prst="rect">
              <a:avLst/>
            </a:prstGeom>
          </p:spPr>
        </p:pic>
        <p:pic>
          <p:nvPicPr>
            <p:cNvPr id="24" name="圖片 23">
              <a:extLst>
                <a:ext uri="{FF2B5EF4-FFF2-40B4-BE49-F238E27FC236}">
                  <a16:creationId xmlns:a16="http://schemas.microsoft.com/office/drawing/2014/main" id="{EB763D39-D03A-4FF2-A896-6F841572A47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3531577" y="1147065"/>
              <a:ext cx="2001210" cy="1970390"/>
            </a:xfrm>
            <a:prstGeom prst="rect">
              <a:avLst/>
            </a:prstGeom>
          </p:spPr>
        </p:pic>
      </p:grpSp>
      <p:sp>
        <p:nvSpPr>
          <p:cNvPr id="22" name="橢圓 21"/>
          <p:cNvSpPr/>
          <p:nvPr/>
        </p:nvSpPr>
        <p:spPr>
          <a:xfrm>
            <a:off x="2162846" y="3632651"/>
            <a:ext cx="1133686" cy="1133686"/>
          </a:xfrm>
          <a:prstGeom prst="ellipse">
            <a:avLst/>
          </a:prstGeom>
          <a:solidFill>
            <a:srgbClr val="B40000"/>
          </a:solidFill>
          <a:ln w="19050"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pic>
        <p:nvPicPr>
          <p:cNvPr id="21" name="Picture 3" descr="\\Marketing\Marketing\MarketingMaterials\DM\NAS\Software_Section_brochure\QNAP product icon_20170816-assets\Snapshot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546250" y="4136989"/>
            <a:ext cx="941625" cy="941625"/>
          </a:xfrm>
          <a:prstGeom prst="rect">
            <a:avLst/>
          </a:prstGeom>
          <a:noFill/>
        </p:spPr>
      </p:pic>
      <p:sp>
        <p:nvSpPr>
          <p:cNvPr id="25" name="文字方塊 24">
            <a:extLst>
              <a:ext uri="{FF2B5EF4-FFF2-40B4-BE49-F238E27FC236}">
                <a16:creationId xmlns:a16="http://schemas.microsoft.com/office/drawing/2014/main" id="{59B23060-4D48-41E3-AA67-B0AA333227B6}"/>
              </a:ext>
            </a:extLst>
          </p:cNvPr>
          <p:cNvSpPr txBox="1"/>
          <p:nvPr/>
        </p:nvSpPr>
        <p:spPr>
          <a:xfrm>
            <a:off x="2275943" y="3730693"/>
            <a:ext cx="11497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600" b="1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  </a:t>
            </a:r>
            <a:r>
              <a:rPr lang="en-US" altLang="zh-TW" sz="1600" b="1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Best option</a:t>
            </a:r>
            <a:endParaRPr lang="zh-TW" altLang="en-US" sz="1600" b="1" dirty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6" name="Shape 327">
            <a:extLst>
              <a:ext uri="{FF2B5EF4-FFF2-40B4-BE49-F238E27FC236}">
                <a16:creationId xmlns:a16="http://schemas.microsoft.com/office/drawing/2014/main" id="{49054117-292C-466B-92CC-AFF124435936}"/>
              </a:ext>
            </a:extLst>
          </p:cNvPr>
          <p:cNvSpPr txBox="1"/>
          <p:nvPr/>
        </p:nvSpPr>
        <p:spPr>
          <a:xfrm>
            <a:off x="415211" y="2195528"/>
            <a:ext cx="158417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</a:pPr>
            <a:r>
              <a:rPr lang="ja-JP" altLang="en-US" sz="1650" b="1" u="none" strike="noStrike" cap="none" dirty="0" smtClean="0">
                <a:solidFill>
                  <a:schemeClr val="lt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単一ボリューム</a:t>
            </a:r>
            <a:r>
              <a:rPr lang="en-US" altLang="ja-JP" sz="1650" b="1" u="none" strike="noStrike" cap="none" dirty="0" smtClean="0">
                <a:solidFill>
                  <a:schemeClr val="lt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/LUN</a:t>
            </a:r>
            <a:endParaRPr sz="1650" b="1" u="none" strike="noStrike" cap="none" dirty="0">
              <a:solidFill>
                <a:schemeClr val="lt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</p:txBody>
      </p:sp>
      <p:sp>
        <p:nvSpPr>
          <p:cNvPr id="27" name="Shape 332">
            <a:extLst>
              <a:ext uri="{FF2B5EF4-FFF2-40B4-BE49-F238E27FC236}">
                <a16:creationId xmlns:a16="http://schemas.microsoft.com/office/drawing/2014/main" id="{55D91BAE-0B8A-4A88-98F2-3FC64361222D}"/>
              </a:ext>
            </a:extLst>
          </p:cNvPr>
          <p:cNvSpPr txBox="1"/>
          <p:nvPr/>
        </p:nvSpPr>
        <p:spPr>
          <a:xfrm>
            <a:off x="409081" y="1523942"/>
            <a:ext cx="158417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</a:pPr>
            <a:r>
              <a:rPr lang="en-US" altLang="zh-TW" sz="1650" b="1" u="none" strike="noStrike" cap="none" dirty="0" smtClean="0">
                <a:solidFill>
                  <a:schemeClr val="lt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NAS</a:t>
            </a:r>
            <a:r>
              <a:rPr lang="ja-JP" altLang="en-US" sz="1650" b="1" u="none" strike="noStrike" cap="none" dirty="0" smtClean="0">
                <a:solidFill>
                  <a:schemeClr val="lt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全体</a:t>
            </a:r>
            <a:endParaRPr sz="1650" b="1" u="none" strike="noStrike" cap="none" dirty="0">
              <a:solidFill>
                <a:schemeClr val="lt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Shape 425"/>
          <p:cNvSpPr txBox="1">
            <a:spLocks noGrp="1"/>
          </p:cNvSpPr>
          <p:nvPr>
            <p:ph type="title"/>
          </p:nvPr>
        </p:nvSpPr>
        <p:spPr>
          <a:xfrm>
            <a:off x="35932" y="164142"/>
            <a:ext cx="9108068" cy="69731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altLang="ja-JP" sz="32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NAS</a:t>
            </a:r>
            <a:r>
              <a:rPr lang="ja-JP" altLang="en-US" sz="32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のデータをバックアップ</a:t>
            </a:r>
            <a:endParaRPr sz="3200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</p:txBody>
      </p:sp>
      <p:pic>
        <p:nvPicPr>
          <p:cNvPr id="426" name="Shape 426"/>
          <p:cNvPicPr preferRelativeResize="0"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57204" y="1311065"/>
            <a:ext cx="672825" cy="672825"/>
          </a:xfrm>
          <a:prstGeom prst="rect">
            <a:avLst/>
          </a:prstGeom>
          <a:noFill/>
          <a:ln>
            <a:noFill/>
          </a:ln>
          <a:effectLst>
            <a:outerShdw blurRad="127000" dist="114300" dir="2880000" algn="t" rotWithShape="0">
              <a:prstClr val="black">
                <a:alpha val="25000"/>
              </a:prstClr>
            </a:outerShdw>
          </a:effectLst>
        </p:spPr>
      </p:pic>
      <p:sp>
        <p:nvSpPr>
          <p:cNvPr id="427" name="Shape 427"/>
          <p:cNvSpPr txBox="1"/>
          <p:nvPr/>
        </p:nvSpPr>
        <p:spPr>
          <a:xfrm>
            <a:off x="3107563" y="1260265"/>
            <a:ext cx="7453055" cy="672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927100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600" b="1" dirty="0">
                <a:solidFill>
                  <a:srgbClr val="0070C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Hybrid Backup Sync</a:t>
            </a:r>
            <a:endParaRPr sz="2600" b="1" dirty="0">
              <a:solidFill>
                <a:srgbClr val="3C78D8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</p:txBody>
      </p:sp>
      <p:pic>
        <p:nvPicPr>
          <p:cNvPr id="7" name="Shape 825" descr="P3.png"/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66569" y="2149838"/>
            <a:ext cx="2792996" cy="2795878"/>
          </a:xfrm>
          <a:prstGeom prst="rect">
            <a:avLst/>
          </a:prstGeom>
          <a:noFill/>
          <a:ln>
            <a:noFill/>
          </a:ln>
          <a:effectLst>
            <a:outerShdw blurRad="266700" dist="266700" dir="1920000" algn="t" rotWithShape="0">
              <a:prstClr val="black">
                <a:alpha val="7000"/>
              </a:prstClr>
            </a:outerShdw>
          </a:effectLst>
        </p:spPr>
      </p:pic>
      <p:sp>
        <p:nvSpPr>
          <p:cNvPr id="9" name="Shape 826"/>
          <p:cNvSpPr txBox="1"/>
          <p:nvPr/>
        </p:nvSpPr>
        <p:spPr>
          <a:xfrm>
            <a:off x="3088104" y="2971620"/>
            <a:ext cx="1725237" cy="486894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203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None/>
            </a:pPr>
            <a:r>
              <a:rPr lang="en-US" altLang="zh-TW" sz="3200" b="1" i="0" u="none" strike="noStrike" cap="none" dirty="0">
                <a:solidFill>
                  <a:schemeClr val="l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Cloud</a:t>
            </a:r>
          </a:p>
        </p:txBody>
      </p:sp>
      <p:sp>
        <p:nvSpPr>
          <p:cNvPr id="10" name="Shape 827"/>
          <p:cNvSpPr txBox="1"/>
          <p:nvPr/>
        </p:nvSpPr>
        <p:spPr>
          <a:xfrm>
            <a:off x="4515819" y="2971620"/>
            <a:ext cx="1725237" cy="486894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203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None/>
            </a:pPr>
            <a:r>
              <a:rPr lang="en-US" altLang="zh-TW" sz="3200" b="1" i="0" u="none" strike="noStrike" cap="none" dirty="0">
                <a:solidFill>
                  <a:schemeClr val="l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Local</a:t>
            </a:r>
            <a:endParaRPr lang="zh-TW" sz="3200" b="1" i="0" u="none" strike="noStrike" cap="none" dirty="0">
              <a:solidFill>
                <a:schemeClr val="lt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</p:txBody>
      </p:sp>
      <p:sp>
        <p:nvSpPr>
          <p:cNvPr id="11" name="Shape 828"/>
          <p:cNvSpPr txBox="1"/>
          <p:nvPr/>
        </p:nvSpPr>
        <p:spPr>
          <a:xfrm>
            <a:off x="3820073" y="4043256"/>
            <a:ext cx="1725237" cy="486894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203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None/>
            </a:pPr>
            <a:r>
              <a:rPr lang="en-US" altLang="zh-TW" sz="3200" b="1" i="0" u="none" strike="noStrike" cap="none" dirty="0">
                <a:solidFill>
                  <a:schemeClr val="l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Remote</a:t>
            </a:r>
            <a:endParaRPr lang="zh-TW" sz="3200" b="1" i="0" u="none" strike="noStrike" cap="none" dirty="0">
              <a:solidFill>
                <a:schemeClr val="lt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</p:txBody>
      </p:sp>
      <p:grpSp>
        <p:nvGrpSpPr>
          <p:cNvPr id="12" name="Shape 829"/>
          <p:cNvGrpSpPr/>
          <p:nvPr/>
        </p:nvGrpSpPr>
        <p:grpSpPr>
          <a:xfrm>
            <a:off x="622807" y="2745368"/>
            <a:ext cx="1337807" cy="654688"/>
            <a:chOff x="251519" y="2499741"/>
            <a:chExt cx="1944025" cy="951357"/>
          </a:xfrm>
        </p:grpSpPr>
        <p:pic>
          <p:nvPicPr>
            <p:cNvPr id="13" name="Shape 830"/>
            <p:cNvPicPr preferRelativeResize="0"/>
            <p:nvPr/>
          </p:nvPicPr>
          <p:blipFill rotWithShape="1">
            <a:blip r:embed="rId5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95536" y="2499741"/>
              <a:ext cx="447300" cy="447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" name="Shape 831"/>
            <p:cNvPicPr preferRelativeResize="0"/>
            <p:nvPr/>
          </p:nvPicPr>
          <p:blipFill rotWithShape="1">
            <a:blip r:embed="rId6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99591" y="2499741"/>
              <a:ext cx="447300" cy="447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" name="Shape 832"/>
            <p:cNvPicPr preferRelativeResize="0"/>
            <p:nvPr/>
          </p:nvPicPr>
          <p:blipFill rotWithShape="1">
            <a:blip r:embed="rId7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763688" y="3003798"/>
              <a:ext cx="431856" cy="4318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" name="Shape 833"/>
            <p:cNvPicPr preferRelativeResize="0"/>
            <p:nvPr/>
          </p:nvPicPr>
          <p:blipFill rotWithShape="1">
            <a:blip r:embed="rId8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331640" y="2499741"/>
              <a:ext cx="447300" cy="447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" name="Shape 834"/>
            <p:cNvPicPr preferRelativeResize="0"/>
            <p:nvPr/>
          </p:nvPicPr>
          <p:blipFill rotWithShape="1">
            <a:blip r:embed="rId9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55575" y="3003798"/>
              <a:ext cx="447300" cy="447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" name="Shape 835"/>
            <p:cNvPicPr preferRelativeResize="0"/>
            <p:nvPr/>
          </p:nvPicPr>
          <p:blipFill rotWithShape="1">
            <a:blip r:embed="rId10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51519" y="3003798"/>
              <a:ext cx="447300" cy="447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" name="Shape 836"/>
            <p:cNvPicPr preferRelativeResize="0"/>
            <p:nvPr/>
          </p:nvPicPr>
          <p:blipFill rotWithShape="1">
            <a:blip r:embed="rId11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59632" y="3003798"/>
              <a:ext cx="447300" cy="4473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0" name="Shape 837" descr="P3-2-3.png"/>
          <p:cNvPicPr preferRelativeResize="0"/>
          <p:nvPr/>
        </p:nvPicPr>
        <p:blipFill rotWithShape="1">
          <a:blip r:embed="rId1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31552" y="2329007"/>
            <a:ext cx="898477" cy="1062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Shape 838" descr="P3-2-2.png"/>
          <p:cNvPicPr preferRelativeResize="0"/>
          <p:nvPr/>
        </p:nvPicPr>
        <p:blipFill rotWithShape="1">
          <a:blip r:embed="rId1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76602" y="4243125"/>
            <a:ext cx="1663891" cy="70450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Shape 839" descr="P3-2-1.png"/>
          <p:cNvPicPr preferRelativeResize="0"/>
          <p:nvPr/>
        </p:nvPicPr>
        <p:blipFill rotWithShape="1">
          <a:blip r:embed="rId1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86999" y="2510181"/>
            <a:ext cx="1772650" cy="6728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" name="直線接點 4">
            <a:extLst>
              <a:ext uri="{FF2B5EF4-FFF2-40B4-BE49-F238E27FC236}">
                <a16:creationId xmlns:a16="http://schemas.microsoft.com/office/drawing/2014/main" id="{9936E5C9-4DF5-42B8-9AB1-4A07D5BEB7DF}"/>
              </a:ext>
            </a:extLst>
          </p:cNvPr>
          <p:cNvCxnSpPr>
            <a:cxnSpLocks/>
          </p:cNvCxnSpPr>
          <p:nvPr/>
        </p:nvCxnSpPr>
        <p:spPr>
          <a:xfrm>
            <a:off x="3234041" y="1859280"/>
            <a:ext cx="3310692" cy="0"/>
          </a:xfrm>
          <a:prstGeom prst="line">
            <a:avLst/>
          </a:prstGeom>
          <a:ln w="2286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 descr="底_(ZH+EN)_影片轉檔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9453"/>
          </a:xfrm>
          <a:prstGeom prst="rect">
            <a:avLst/>
          </a:prstGeom>
        </p:spPr>
      </p:pic>
      <p:sp>
        <p:nvSpPr>
          <p:cNvPr id="15" name="矩形 14">
            <a:extLst>
              <a:ext uri="{FF2B5EF4-FFF2-40B4-BE49-F238E27FC236}">
                <a16:creationId xmlns:a16="http://schemas.microsoft.com/office/drawing/2014/main" id="{CC77F6C7-D94D-4623-B78A-E17C2AD41E72}"/>
              </a:ext>
            </a:extLst>
          </p:cNvPr>
          <p:cNvSpPr/>
          <p:nvPr/>
        </p:nvSpPr>
        <p:spPr>
          <a:xfrm>
            <a:off x="0" y="1104248"/>
            <a:ext cx="9036050" cy="2232248"/>
          </a:xfrm>
          <a:prstGeom prst="rect">
            <a:avLst/>
          </a:prstGeom>
          <a:gradFill>
            <a:gsLst>
              <a:gs pos="13000">
                <a:srgbClr val="0082DA"/>
              </a:gs>
              <a:gs pos="39000">
                <a:srgbClr val="2FABFF"/>
              </a:gs>
              <a:gs pos="66000">
                <a:srgbClr val="09BFFF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</p:txBody>
      </p:sp>
      <p:sp>
        <p:nvSpPr>
          <p:cNvPr id="12" name="Shape 301">
            <a:extLst>
              <a:ext uri="{FF2B5EF4-FFF2-40B4-BE49-F238E27FC236}">
                <a16:creationId xmlns:a16="http://schemas.microsoft.com/office/drawing/2014/main" id="{98123543-9FA0-4565-8249-7900BB25DB8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76476" y="1354893"/>
            <a:ext cx="7165459" cy="697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l">
              <a:buClr>
                <a:schemeClr val="dk1"/>
              </a:buClr>
              <a:buSzPts val="4400"/>
            </a:pPr>
            <a:r>
              <a:rPr lang="en-US" altLang="ja-JP" sz="40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HDMI</a:t>
            </a:r>
            <a:r>
              <a:rPr lang="ja-JP" altLang="en-US" sz="40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アプリケーション</a:t>
            </a:r>
            <a:endParaRPr lang="ja-JP" altLang="en-US" sz="4000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729D639A-A447-4BFE-9D8D-209014BC322C}"/>
              </a:ext>
            </a:extLst>
          </p:cNvPr>
          <p:cNvSpPr txBox="1"/>
          <p:nvPr/>
        </p:nvSpPr>
        <p:spPr>
          <a:xfrm>
            <a:off x="501877" y="2363229"/>
            <a:ext cx="51034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ja-JP" altLang="en-US" sz="2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ハードウェアのトランスコーディングとストリーミング</a:t>
            </a:r>
            <a:endParaRPr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</p:txBody>
      </p:sp>
      <p:cxnSp>
        <p:nvCxnSpPr>
          <p:cNvPr id="14" name="直線接點 13">
            <a:extLst>
              <a:ext uri="{FF2B5EF4-FFF2-40B4-BE49-F238E27FC236}">
                <a16:creationId xmlns:a16="http://schemas.microsoft.com/office/drawing/2014/main" id="{B836971E-2689-44D7-A4FE-937DF878D61D}"/>
              </a:ext>
            </a:extLst>
          </p:cNvPr>
          <p:cNvCxnSpPr/>
          <p:nvPr/>
        </p:nvCxnSpPr>
        <p:spPr>
          <a:xfrm>
            <a:off x="572904" y="2205442"/>
            <a:ext cx="4196958" cy="13164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Title 1">
            <a:extLst>
              <a:ext uri="{FF2B5EF4-FFF2-40B4-BE49-F238E27FC236}">
                <a16:creationId xmlns:a16="http://schemas.microsoft.com/office/drawing/2014/main" id="{2A776AE7-221D-144C-A648-632A55F1A9D0}"/>
              </a:ext>
            </a:extLst>
          </p:cNvPr>
          <p:cNvSpPr txBox="1">
            <a:spLocks/>
          </p:cNvSpPr>
          <p:nvPr/>
        </p:nvSpPr>
        <p:spPr>
          <a:xfrm>
            <a:off x="184245" y="0"/>
            <a:ext cx="8795982" cy="717571"/>
          </a:xfrm>
          <a:prstGeom prst="rect">
            <a:avLst/>
          </a:prstGeom>
        </p:spPr>
        <p:txBody>
          <a:bodyPr anchor="t"/>
          <a:lstStyle/>
          <a:p>
            <a:endParaRPr kumimoji="0" lang="en-US" sz="3200" b="1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44D0F7-A0BC-7A4C-929D-6A5F102B39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447" y="235147"/>
            <a:ext cx="8546974" cy="697312"/>
          </a:xfrm>
          <a:effectLst/>
        </p:spPr>
        <p:txBody>
          <a:bodyPr>
            <a:noAutofit/>
          </a:bodyPr>
          <a:lstStyle/>
          <a:p>
            <a:pPr>
              <a:lnSpc>
                <a:spcPts val="3600"/>
              </a:lnSpc>
            </a:pPr>
            <a:r>
              <a:rPr lang="en-US" altLang="ja-JP" sz="3200" spc="-150" dirty="0" err="1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HybridDeskStation</a:t>
            </a:r>
            <a:r>
              <a:rPr lang="en-US" altLang="ja-JP" sz="3200" spc="-15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 </a:t>
            </a:r>
            <a:r>
              <a:rPr lang="ja-JP" altLang="en-US" sz="3200" spc="-150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で様々な</a:t>
            </a:r>
            <a:r>
              <a:rPr lang="en-US" altLang="ja-JP" sz="3200" spc="-150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A </a:t>
            </a:r>
            <a:r>
              <a:rPr lang="en-US" altLang="ja-JP" sz="3200" spc="-15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/ V</a:t>
            </a:r>
            <a:r>
              <a:rPr lang="ja-JP" altLang="en-US" sz="3200" spc="-15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ニーズに対</a:t>
            </a:r>
            <a:r>
              <a:rPr lang="ja-JP" altLang="en-US" sz="3200" spc="-150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応</a:t>
            </a:r>
            <a:r>
              <a:rPr lang="en-US" altLang="ja-JP" sz="3200" spc="-15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/>
            </a:r>
            <a:br>
              <a:rPr lang="en-US" altLang="ja-JP" sz="3200" spc="-15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</a:br>
            <a:endParaRPr lang="en-US" sz="3200" spc="-150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</p:txBody>
      </p:sp>
      <p:pic>
        <p:nvPicPr>
          <p:cNvPr id="21" name="圖片 20">
            <a:extLst>
              <a:ext uri="{FF2B5EF4-FFF2-40B4-BE49-F238E27FC236}">
                <a16:creationId xmlns:a16="http://schemas.microsoft.com/office/drawing/2014/main" id="{2D8275E2-EE17-44C2-B227-DE90DAEB47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9563" y="2759907"/>
            <a:ext cx="4074913" cy="742218"/>
          </a:xfrm>
          <a:prstGeom prst="rect">
            <a:avLst/>
          </a:prstGeom>
        </p:spPr>
      </p:pic>
      <p:cxnSp>
        <p:nvCxnSpPr>
          <p:cNvPr id="22" name="Shape 358">
            <a:extLst>
              <a:ext uri="{FF2B5EF4-FFF2-40B4-BE49-F238E27FC236}">
                <a16:creationId xmlns:a16="http://schemas.microsoft.com/office/drawing/2014/main" id="{FF667F6C-C084-4EC7-9EF1-A84D66ED807C}"/>
              </a:ext>
            </a:extLst>
          </p:cNvPr>
          <p:cNvCxnSpPr/>
          <p:nvPr/>
        </p:nvCxnSpPr>
        <p:spPr>
          <a:xfrm rot="10800000">
            <a:off x="1987873" y="2104001"/>
            <a:ext cx="1045737" cy="1550"/>
          </a:xfrm>
          <a:prstGeom prst="straightConnector1">
            <a:avLst/>
          </a:prstGeom>
          <a:noFill/>
          <a:ln w="28575" cap="rnd" cmpd="sng">
            <a:solidFill>
              <a:schemeClr val="tx1">
                <a:lumMod val="85000"/>
                <a:lumOff val="15000"/>
              </a:schemeClr>
            </a:solidFill>
            <a:prstDash val="sysDot"/>
            <a:round/>
            <a:headEnd type="none" w="lg" len="lg"/>
            <a:tailEnd type="none" w="lg" len="lg"/>
          </a:ln>
        </p:spPr>
      </p:cxnSp>
      <p:pic>
        <p:nvPicPr>
          <p:cNvPr id="23" name="Shape 351">
            <a:extLst>
              <a:ext uri="{FF2B5EF4-FFF2-40B4-BE49-F238E27FC236}">
                <a16:creationId xmlns:a16="http://schemas.microsoft.com/office/drawing/2014/main" id="{C3CC6837-DC4C-4247-B150-F55C2A12928D}"/>
              </a:ext>
            </a:extLst>
          </p:cNvPr>
          <p:cNvPicPr preferRelativeResize="0"/>
          <p:nvPr/>
        </p:nvPicPr>
        <p:blipFill>
          <a:blip r:embed="rId3" cstate="screen">
            <a:alphaModFix/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70020">
            <a:off x="536755" y="1881026"/>
            <a:ext cx="762128" cy="76221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Shape 352">
            <a:extLst>
              <a:ext uri="{FF2B5EF4-FFF2-40B4-BE49-F238E27FC236}">
                <a16:creationId xmlns:a16="http://schemas.microsoft.com/office/drawing/2014/main" id="{39A7557F-7171-4E77-BC89-08B16C20C156}"/>
              </a:ext>
            </a:extLst>
          </p:cNvPr>
          <p:cNvPicPr preferRelativeResize="0"/>
          <p:nvPr/>
        </p:nvPicPr>
        <p:blipFill>
          <a:blip r:embed="rId4" cstate="screen">
            <a:alphaModFix/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2405" y="2249432"/>
            <a:ext cx="697158" cy="697241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Shape 364">
            <a:extLst>
              <a:ext uri="{FF2B5EF4-FFF2-40B4-BE49-F238E27FC236}">
                <a16:creationId xmlns:a16="http://schemas.microsoft.com/office/drawing/2014/main" id="{0469DC3F-8F8D-4858-8B0B-790A52EE6254}"/>
              </a:ext>
            </a:extLst>
          </p:cNvPr>
          <p:cNvSpPr txBox="1"/>
          <p:nvPr/>
        </p:nvSpPr>
        <p:spPr>
          <a:xfrm>
            <a:off x="5409841" y="4195199"/>
            <a:ext cx="1373959" cy="296317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>
              <a:spcBef>
                <a:spcPts val="0"/>
              </a:spcBef>
              <a:buNone/>
            </a:pPr>
            <a:r>
              <a:rPr lang="en-US" sz="1200" b="1" err="1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Qremote</a:t>
            </a:r>
            <a:r>
              <a:rPr lang="en-US" sz="1200" b="1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 App</a:t>
            </a:r>
          </a:p>
        </p:txBody>
      </p:sp>
      <p:sp>
        <p:nvSpPr>
          <p:cNvPr id="29" name="Shape 366">
            <a:extLst>
              <a:ext uri="{FF2B5EF4-FFF2-40B4-BE49-F238E27FC236}">
                <a16:creationId xmlns:a16="http://schemas.microsoft.com/office/drawing/2014/main" id="{4E6F4F90-615F-4C8F-93DA-F855555DA75E}"/>
              </a:ext>
            </a:extLst>
          </p:cNvPr>
          <p:cNvSpPr txBox="1"/>
          <p:nvPr/>
        </p:nvSpPr>
        <p:spPr>
          <a:xfrm>
            <a:off x="236597" y="2737500"/>
            <a:ext cx="1054118" cy="296317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 rtl="0">
              <a:spcBef>
                <a:spcPts val="0"/>
              </a:spcBef>
              <a:buNone/>
            </a:pPr>
            <a:r>
              <a:rPr lang="en-US" sz="1200" b="1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Mouse &amp; </a:t>
            </a:r>
          </a:p>
          <a:p>
            <a:pPr lvl="0" rtl="0">
              <a:spcBef>
                <a:spcPts val="0"/>
              </a:spcBef>
              <a:buNone/>
            </a:pPr>
            <a:r>
              <a:rPr lang="en-US" sz="1200" b="1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Keyboard</a:t>
            </a:r>
          </a:p>
        </p:txBody>
      </p:sp>
      <p:pic>
        <p:nvPicPr>
          <p:cNvPr id="30" name="Shape 363">
            <a:extLst>
              <a:ext uri="{FF2B5EF4-FFF2-40B4-BE49-F238E27FC236}">
                <a16:creationId xmlns:a16="http://schemas.microsoft.com/office/drawing/2014/main" id="{788FB7C7-7D6D-4BF0-950C-BB3814C439ED}"/>
              </a:ext>
            </a:extLst>
          </p:cNvPr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9742" y="3799779"/>
            <a:ext cx="623207" cy="1108574"/>
          </a:xfrm>
          <a:prstGeom prst="rect">
            <a:avLst/>
          </a:prstGeom>
          <a:noFill/>
          <a:ln>
            <a:noFill/>
          </a:ln>
          <a:effectLst>
            <a:outerShdw blurRad="228600" dist="190500" dir="4140000" algn="t" rotWithShape="0">
              <a:prstClr val="black">
                <a:alpha val="40000"/>
              </a:prstClr>
            </a:outerShdw>
          </a:effectLst>
        </p:spPr>
      </p:pic>
      <p:cxnSp>
        <p:nvCxnSpPr>
          <p:cNvPr id="31" name="直線接點 30">
            <a:extLst>
              <a:ext uri="{FF2B5EF4-FFF2-40B4-BE49-F238E27FC236}">
                <a16:creationId xmlns:a16="http://schemas.microsoft.com/office/drawing/2014/main" id="{FFC79C4F-2CDA-4CDD-9CB3-595F8C1CE17E}"/>
              </a:ext>
            </a:extLst>
          </p:cNvPr>
          <p:cNvCxnSpPr/>
          <p:nvPr/>
        </p:nvCxnSpPr>
        <p:spPr>
          <a:xfrm>
            <a:off x="3939916" y="2104002"/>
            <a:ext cx="2997780" cy="1550"/>
          </a:xfrm>
          <a:prstGeom prst="line">
            <a:avLst/>
          </a:prstGeom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Shape 723">
            <a:extLst>
              <a:ext uri="{FF2B5EF4-FFF2-40B4-BE49-F238E27FC236}">
                <a16:creationId xmlns:a16="http://schemas.microsoft.com/office/drawing/2014/main" id="{50956B6D-9AE0-412D-8A48-CA7BFAB7F85D}"/>
              </a:ext>
            </a:extLst>
          </p:cNvPr>
          <p:cNvSpPr/>
          <p:nvPr/>
        </p:nvSpPr>
        <p:spPr>
          <a:xfrm>
            <a:off x="2874586" y="1339371"/>
            <a:ext cx="1742895" cy="1743102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12700" cap="flat" cmpd="sng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rtl="0">
              <a:spcBef>
                <a:spcPts val="0"/>
              </a:spcBef>
              <a:buNone/>
            </a:pPr>
            <a:endParaRPr sz="1200">
              <a:solidFill>
                <a:schemeClr val="dk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</p:txBody>
      </p:sp>
      <p:pic>
        <p:nvPicPr>
          <p:cNvPr id="40" name="圖片 39">
            <a:extLst>
              <a:ext uri="{FF2B5EF4-FFF2-40B4-BE49-F238E27FC236}">
                <a16:creationId xmlns:a16="http://schemas.microsoft.com/office/drawing/2014/main" id="{8825F5E9-BE31-4E7C-8B2B-A90C2E303D9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55230" y="1537492"/>
            <a:ext cx="981609" cy="981725"/>
          </a:xfrm>
          <a:prstGeom prst="rect">
            <a:avLst/>
          </a:prstGeom>
        </p:spPr>
      </p:pic>
      <p:cxnSp>
        <p:nvCxnSpPr>
          <p:cNvPr id="4" name="接點: 肘形 3">
            <a:extLst>
              <a:ext uri="{FF2B5EF4-FFF2-40B4-BE49-F238E27FC236}">
                <a16:creationId xmlns:a16="http://schemas.microsoft.com/office/drawing/2014/main" id="{C3542F7A-D397-42A4-A195-0738D127D772}"/>
              </a:ext>
            </a:extLst>
          </p:cNvPr>
          <p:cNvCxnSpPr>
            <a:cxnSpLocks/>
          </p:cNvCxnSpPr>
          <p:nvPr/>
        </p:nvCxnSpPr>
        <p:spPr>
          <a:xfrm rot="16200000" flipH="1">
            <a:off x="3488197" y="3244754"/>
            <a:ext cx="1497286" cy="1013027"/>
          </a:xfrm>
          <a:prstGeom prst="bentConnector2">
            <a:avLst/>
          </a:prstGeom>
          <a:ln w="28575" cap="rnd">
            <a:solidFill>
              <a:srgbClr val="262626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矩形: 圓角 4">
            <a:extLst>
              <a:ext uri="{FF2B5EF4-FFF2-40B4-BE49-F238E27FC236}">
                <a16:creationId xmlns:a16="http://schemas.microsoft.com/office/drawing/2014/main" id="{79DD7C36-AE55-4B71-8AD0-4706369DA93D}"/>
              </a:ext>
            </a:extLst>
          </p:cNvPr>
          <p:cNvSpPr/>
          <p:nvPr/>
        </p:nvSpPr>
        <p:spPr>
          <a:xfrm>
            <a:off x="1178251" y="1933051"/>
            <a:ext cx="1033972" cy="343449"/>
          </a:xfrm>
          <a:prstGeom prst="roundRect">
            <a:avLst>
              <a:gd name="adj" fmla="val 8555"/>
            </a:avLst>
          </a:prstGeom>
          <a:gradFill>
            <a:gsLst>
              <a:gs pos="100000">
                <a:srgbClr val="00479D"/>
              </a:gs>
              <a:gs pos="0">
                <a:srgbClr val="008EC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 u="none" strike="noStrike" cap="none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USB</a:t>
            </a:r>
            <a:endParaRPr lang="en-US" altLang="zh-TW" b="1" i="0" u="none" strike="noStrike" cap="none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</p:txBody>
      </p:sp>
      <p:sp>
        <p:nvSpPr>
          <p:cNvPr id="26" name="矩形: 圓角 25">
            <a:extLst>
              <a:ext uri="{FF2B5EF4-FFF2-40B4-BE49-F238E27FC236}">
                <a16:creationId xmlns:a16="http://schemas.microsoft.com/office/drawing/2014/main" id="{51EA9E4F-B8DB-40D6-AD65-B259CED95DEA}"/>
              </a:ext>
            </a:extLst>
          </p:cNvPr>
          <p:cNvSpPr/>
          <p:nvPr/>
        </p:nvSpPr>
        <p:spPr>
          <a:xfrm>
            <a:off x="4785181" y="1933051"/>
            <a:ext cx="1033972" cy="343449"/>
          </a:xfrm>
          <a:prstGeom prst="roundRect">
            <a:avLst>
              <a:gd name="adj" fmla="val 8555"/>
            </a:avLst>
          </a:prstGeom>
          <a:gradFill>
            <a:gsLst>
              <a:gs pos="100000">
                <a:srgbClr val="00479D"/>
              </a:gs>
              <a:gs pos="0">
                <a:srgbClr val="008EC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altLang="zh-TW" b="1" u="none" strike="noStrike" cap="none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HDMI</a:t>
            </a:r>
            <a:endParaRPr lang="en-US" altLang="zh-TW" b="1" i="0" u="none" strike="noStrike" cap="none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</p:txBody>
      </p:sp>
      <p:sp>
        <p:nvSpPr>
          <p:cNvPr id="28" name="矩形: 圓角 27">
            <a:extLst>
              <a:ext uri="{FF2B5EF4-FFF2-40B4-BE49-F238E27FC236}">
                <a16:creationId xmlns:a16="http://schemas.microsoft.com/office/drawing/2014/main" id="{3B8EB6A9-C90A-43A7-89BF-4020BAAEADF2}"/>
              </a:ext>
            </a:extLst>
          </p:cNvPr>
          <p:cNvSpPr/>
          <p:nvPr/>
        </p:nvSpPr>
        <p:spPr>
          <a:xfrm>
            <a:off x="3190425" y="3984198"/>
            <a:ext cx="1128264" cy="343449"/>
          </a:xfrm>
          <a:prstGeom prst="roundRect">
            <a:avLst>
              <a:gd name="adj" fmla="val 8555"/>
            </a:avLst>
          </a:prstGeom>
          <a:gradFill>
            <a:gsLst>
              <a:gs pos="100000">
                <a:srgbClr val="00479D"/>
              </a:gs>
              <a:gs pos="0">
                <a:srgbClr val="008EC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SzPts val="1400"/>
            </a:pPr>
            <a:r>
              <a:rPr lang="en-US" altLang="zh-TW" b="1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Network</a:t>
            </a:r>
          </a:p>
        </p:txBody>
      </p:sp>
      <p:pic>
        <p:nvPicPr>
          <p:cNvPr id="25" name="Picture 2" descr="C:\Users\Han Tsai\Desktop\HD_直播\MPNITOR.png">
            <a:extLst>
              <a:ext uri="{FF2B5EF4-FFF2-40B4-BE49-F238E27FC236}">
                <a16:creationId xmlns:a16="http://schemas.microsoft.com/office/drawing/2014/main" id="{D7429F83-823F-4F38-BE45-62675DF910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45058" y="1339371"/>
            <a:ext cx="2511144" cy="1956372"/>
          </a:xfrm>
          <a:prstGeom prst="rect">
            <a:avLst/>
          </a:prstGeom>
          <a:noFill/>
        </p:spPr>
      </p:pic>
      <p:grpSp>
        <p:nvGrpSpPr>
          <p:cNvPr id="33" name="群組 32">
            <a:extLst>
              <a:ext uri="{FF2B5EF4-FFF2-40B4-BE49-F238E27FC236}">
                <a16:creationId xmlns:a16="http://schemas.microsoft.com/office/drawing/2014/main" id="{4344112B-92E1-4F2B-9664-67FA9D4A9812}"/>
              </a:ext>
            </a:extLst>
          </p:cNvPr>
          <p:cNvGrpSpPr/>
          <p:nvPr/>
        </p:nvGrpSpPr>
        <p:grpSpPr>
          <a:xfrm>
            <a:off x="1873633" y="2235718"/>
            <a:ext cx="1947341" cy="1758793"/>
            <a:chOff x="-3748275" y="1147065"/>
            <a:chExt cx="2447487" cy="2210512"/>
          </a:xfrm>
        </p:grpSpPr>
        <p:sp>
          <p:nvSpPr>
            <p:cNvPr id="36" name="矩形: 圓角 35">
              <a:extLst>
                <a:ext uri="{FF2B5EF4-FFF2-40B4-BE49-F238E27FC236}">
                  <a16:creationId xmlns:a16="http://schemas.microsoft.com/office/drawing/2014/main" id="{5CAB9471-2C62-4674-8B46-7A2D5918A7C4}"/>
                </a:ext>
              </a:extLst>
            </p:cNvPr>
            <p:cNvSpPr/>
            <p:nvPr/>
          </p:nvSpPr>
          <p:spPr>
            <a:xfrm>
              <a:off x="-3748275" y="1284122"/>
              <a:ext cx="2447487" cy="2073455"/>
            </a:xfrm>
            <a:prstGeom prst="roundRect">
              <a:avLst>
                <a:gd name="adj" fmla="val 4997"/>
              </a:avLst>
            </a:prstGeom>
            <a:gradFill>
              <a:gsLst>
                <a:gs pos="0">
                  <a:schemeClr val="tx1">
                    <a:alpha val="0"/>
                  </a:schemeClr>
                </a:gs>
                <a:gs pos="100000">
                  <a:schemeClr val="tx1">
                    <a:alpha val="49000"/>
                  </a:schemeClr>
                </a:gs>
              </a:gsLst>
              <a:lin ang="5400000" scaled="1"/>
            </a:gradFill>
            <a:ln>
              <a:noFill/>
            </a:ln>
            <a:effectLst>
              <a:softEdge rad="609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endParaRPr>
            </a:p>
          </p:txBody>
        </p:sp>
        <p:pic>
          <p:nvPicPr>
            <p:cNvPr id="37" name="圖片 36">
              <a:extLst>
                <a:ext uri="{FF2B5EF4-FFF2-40B4-BE49-F238E27FC236}">
                  <a16:creationId xmlns:a16="http://schemas.microsoft.com/office/drawing/2014/main" id="{2459658E-19E3-4E1C-9C54-1CDFE667A59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V="1">
              <a:off x="-3482856" y="2940279"/>
              <a:ext cx="1933199" cy="226812"/>
            </a:xfrm>
            <a:prstGeom prst="rect">
              <a:avLst/>
            </a:prstGeom>
          </p:spPr>
        </p:pic>
        <p:pic>
          <p:nvPicPr>
            <p:cNvPr id="38" name="圖片 37">
              <a:extLst>
                <a:ext uri="{FF2B5EF4-FFF2-40B4-BE49-F238E27FC236}">
                  <a16:creationId xmlns:a16="http://schemas.microsoft.com/office/drawing/2014/main" id="{58DC0652-E2C7-4FB2-963B-044756DED4C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3531577" y="1147065"/>
              <a:ext cx="2001210" cy="19703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372688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4F0B8E3-30BC-4126-BB3D-71B97D705D68}"/>
              </a:ext>
            </a:extLst>
          </p:cNvPr>
          <p:cNvSpPr txBox="1">
            <a:spLocks/>
          </p:cNvSpPr>
          <p:nvPr/>
        </p:nvSpPr>
        <p:spPr>
          <a:xfrm>
            <a:off x="184245" y="0"/>
            <a:ext cx="8795982" cy="634621"/>
          </a:xfrm>
          <a:prstGeom prst="rect">
            <a:avLst/>
          </a:prstGeom>
        </p:spPr>
        <p:txBody>
          <a:bodyPr/>
          <a:lstStyle/>
          <a:p>
            <a:pPr lvl="0"/>
            <a:endParaRPr kumimoji="0" lang="en-US" sz="3200" b="1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46E12F-098C-1B44-A15C-115F7B9AD9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92781"/>
            <a:ext cx="9144000" cy="697312"/>
          </a:xfrm>
          <a:effectLst/>
        </p:spPr>
        <p:txBody>
          <a:bodyPr>
            <a:noAutofit/>
          </a:bodyPr>
          <a:lstStyle/>
          <a:p>
            <a:r>
              <a:rPr lang="ja-JP" altLang="en-US" sz="32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用途の広い</a:t>
            </a:r>
            <a:r>
              <a:rPr lang="en-US" altLang="zh-TW" sz="3200" dirty="0" err="1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HybridDeskStation</a:t>
            </a:r>
            <a:r>
              <a:rPr lang="ja-JP" altLang="en-US" sz="32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アプリ</a:t>
            </a:r>
            <a:endParaRPr lang="en-US" sz="3200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</p:txBody>
      </p:sp>
      <p:grpSp>
        <p:nvGrpSpPr>
          <p:cNvPr id="24" name="群組 23">
            <a:extLst>
              <a:ext uri="{FF2B5EF4-FFF2-40B4-BE49-F238E27FC236}">
                <a16:creationId xmlns:a16="http://schemas.microsoft.com/office/drawing/2014/main" id="{D49A1468-39D9-4C9D-9BD2-8283E9E58FB8}"/>
              </a:ext>
            </a:extLst>
          </p:cNvPr>
          <p:cNvGrpSpPr/>
          <p:nvPr/>
        </p:nvGrpSpPr>
        <p:grpSpPr>
          <a:xfrm>
            <a:off x="6028176" y="2795427"/>
            <a:ext cx="3086633" cy="1593226"/>
            <a:chOff x="6260091" y="1217707"/>
            <a:chExt cx="4307317" cy="4466723"/>
          </a:xfrm>
        </p:grpSpPr>
        <p:sp>
          <p:nvSpPr>
            <p:cNvPr id="43" name="矩形: 圓角 42">
              <a:extLst>
                <a:ext uri="{FF2B5EF4-FFF2-40B4-BE49-F238E27FC236}">
                  <a16:creationId xmlns:a16="http://schemas.microsoft.com/office/drawing/2014/main" id="{1249BFA2-D00C-4FF6-8744-59F3C5ABEDED}"/>
                </a:ext>
              </a:extLst>
            </p:cNvPr>
            <p:cNvSpPr/>
            <p:nvPr/>
          </p:nvSpPr>
          <p:spPr>
            <a:xfrm>
              <a:off x="6260091" y="1217707"/>
              <a:ext cx="4307317" cy="4160999"/>
            </a:xfrm>
            <a:prstGeom prst="roundRect">
              <a:avLst>
                <a:gd name="adj" fmla="val 4997"/>
              </a:avLst>
            </a:prstGeom>
            <a:gradFill>
              <a:gsLst>
                <a:gs pos="0">
                  <a:schemeClr val="tx1">
                    <a:alpha val="0"/>
                  </a:schemeClr>
                </a:gs>
                <a:gs pos="100000">
                  <a:schemeClr val="tx1">
                    <a:alpha val="49000"/>
                  </a:schemeClr>
                </a:gs>
              </a:gsLst>
              <a:lin ang="5400000" scaled="1"/>
            </a:gradFill>
            <a:ln>
              <a:noFill/>
            </a:ln>
            <a:effectLst>
              <a:softEdge rad="609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endParaRPr>
            </a:p>
          </p:txBody>
        </p:sp>
        <p:sp>
          <p:nvSpPr>
            <p:cNvPr id="44" name="矩形 43">
              <a:extLst>
                <a:ext uri="{FF2B5EF4-FFF2-40B4-BE49-F238E27FC236}">
                  <a16:creationId xmlns:a16="http://schemas.microsoft.com/office/drawing/2014/main" id="{684585E8-7BDA-4494-A640-E20FCB688FA4}"/>
                </a:ext>
              </a:extLst>
            </p:cNvPr>
            <p:cNvSpPr/>
            <p:nvPr/>
          </p:nvSpPr>
          <p:spPr>
            <a:xfrm>
              <a:off x="6331517" y="1611707"/>
              <a:ext cx="3096216" cy="4072723"/>
            </a:xfrm>
            <a:prstGeom prst="rect">
              <a:avLst/>
            </a:prstGeom>
            <a:gradFill>
              <a:gsLst>
                <a:gs pos="27000">
                  <a:schemeClr val="bg1"/>
                </a:gs>
                <a:gs pos="100000">
                  <a:srgbClr val="F3F3F3"/>
                </a:gs>
              </a:gsLst>
              <a:lin ang="5400000" scaled="1"/>
            </a:gradFill>
            <a:ln>
              <a:noFill/>
            </a:ln>
            <a:effectLst>
              <a:outerShdw blurRad="342900" dist="38100" dir="36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endParaRPr>
            </a:p>
          </p:txBody>
        </p:sp>
      </p:grpSp>
      <p:grpSp>
        <p:nvGrpSpPr>
          <p:cNvPr id="45" name="群組 44">
            <a:extLst>
              <a:ext uri="{FF2B5EF4-FFF2-40B4-BE49-F238E27FC236}">
                <a16:creationId xmlns:a16="http://schemas.microsoft.com/office/drawing/2014/main" id="{3B8FEAE7-1AE3-4123-AC6F-4CCB72B72225}"/>
              </a:ext>
            </a:extLst>
          </p:cNvPr>
          <p:cNvGrpSpPr/>
          <p:nvPr/>
        </p:nvGrpSpPr>
        <p:grpSpPr>
          <a:xfrm>
            <a:off x="3294678" y="2798441"/>
            <a:ext cx="3086633" cy="1609514"/>
            <a:chOff x="6260091" y="1217707"/>
            <a:chExt cx="4307317" cy="4512388"/>
          </a:xfrm>
        </p:grpSpPr>
        <p:sp>
          <p:nvSpPr>
            <p:cNvPr id="46" name="矩形: 圓角 45">
              <a:extLst>
                <a:ext uri="{FF2B5EF4-FFF2-40B4-BE49-F238E27FC236}">
                  <a16:creationId xmlns:a16="http://schemas.microsoft.com/office/drawing/2014/main" id="{1634F44A-7A5B-429A-A0E5-2C49DC509646}"/>
                </a:ext>
              </a:extLst>
            </p:cNvPr>
            <p:cNvSpPr/>
            <p:nvPr/>
          </p:nvSpPr>
          <p:spPr>
            <a:xfrm>
              <a:off x="6260091" y="1217707"/>
              <a:ext cx="4307317" cy="4160999"/>
            </a:xfrm>
            <a:prstGeom prst="roundRect">
              <a:avLst>
                <a:gd name="adj" fmla="val 4997"/>
              </a:avLst>
            </a:prstGeom>
            <a:gradFill>
              <a:gsLst>
                <a:gs pos="0">
                  <a:schemeClr val="tx1">
                    <a:alpha val="0"/>
                  </a:schemeClr>
                </a:gs>
                <a:gs pos="100000">
                  <a:schemeClr val="tx1">
                    <a:alpha val="49000"/>
                  </a:schemeClr>
                </a:gs>
              </a:gsLst>
              <a:lin ang="5400000" scaled="1"/>
            </a:gradFill>
            <a:ln>
              <a:noFill/>
            </a:ln>
            <a:effectLst>
              <a:softEdge rad="609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endParaRPr>
            </a:p>
          </p:txBody>
        </p:sp>
        <p:sp>
          <p:nvSpPr>
            <p:cNvPr id="47" name="矩形 46">
              <a:extLst>
                <a:ext uri="{FF2B5EF4-FFF2-40B4-BE49-F238E27FC236}">
                  <a16:creationId xmlns:a16="http://schemas.microsoft.com/office/drawing/2014/main" id="{0581BECF-3859-412D-BAEA-796EA7C2382C}"/>
                </a:ext>
              </a:extLst>
            </p:cNvPr>
            <p:cNvSpPr/>
            <p:nvPr/>
          </p:nvSpPr>
          <p:spPr>
            <a:xfrm>
              <a:off x="6331517" y="1611710"/>
              <a:ext cx="3096216" cy="4118385"/>
            </a:xfrm>
            <a:prstGeom prst="rect">
              <a:avLst/>
            </a:prstGeom>
            <a:gradFill>
              <a:gsLst>
                <a:gs pos="27000">
                  <a:schemeClr val="bg1"/>
                </a:gs>
                <a:gs pos="100000">
                  <a:srgbClr val="F3F3F3"/>
                </a:gs>
              </a:gsLst>
              <a:lin ang="5400000" scaled="1"/>
            </a:gradFill>
            <a:ln>
              <a:noFill/>
            </a:ln>
            <a:effectLst>
              <a:outerShdw blurRad="342900" dist="38100" dir="36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endParaRPr>
            </a:p>
          </p:txBody>
        </p:sp>
      </p:grpSp>
      <p:grpSp>
        <p:nvGrpSpPr>
          <p:cNvPr id="48" name="群組 47">
            <a:extLst>
              <a:ext uri="{FF2B5EF4-FFF2-40B4-BE49-F238E27FC236}">
                <a16:creationId xmlns:a16="http://schemas.microsoft.com/office/drawing/2014/main" id="{797DF6A5-2FE5-40D2-A32E-EC66417B806C}"/>
              </a:ext>
            </a:extLst>
          </p:cNvPr>
          <p:cNvGrpSpPr/>
          <p:nvPr/>
        </p:nvGrpSpPr>
        <p:grpSpPr>
          <a:xfrm>
            <a:off x="537321" y="2808421"/>
            <a:ext cx="3086633" cy="1758395"/>
            <a:chOff x="6260091" y="1217707"/>
            <a:chExt cx="4307317" cy="4160999"/>
          </a:xfrm>
        </p:grpSpPr>
        <p:sp>
          <p:nvSpPr>
            <p:cNvPr id="49" name="矩形: 圓角 48">
              <a:extLst>
                <a:ext uri="{FF2B5EF4-FFF2-40B4-BE49-F238E27FC236}">
                  <a16:creationId xmlns:a16="http://schemas.microsoft.com/office/drawing/2014/main" id="{8D21CB04-B4EE-4096-8814-696979C656E4}"/>
                </a:ext>
              </a:extLst>
            </p:cNvPr>
            <p:cNvSpPr/>
            <p:nvPr/>
          </p:nvSpPr>
          <p:spPr>
            <a:xfrm>
              <a:off x="6260091" y="1217707"/>
              <a:ext cx="4307317" cy="4160999"/>
            </a:xfrm>
            <a:prstGeom prst="roundRect">
              <a:avLst>
                <a:gd name="adj" fmla="val 4997"/>
              </a:avLst>
            </a:prstGeom>
            <a:gradFill>
              <a:gsLst>
                <a:gs pos="0">
                  <a:schemeClr val="tx1">
                    <a:alpha val="0"/>
                  </a:schemeClr>
                </a:gs>
                <a:gs pos="100000">
                  <a:schemeClr val="tx1">
                    <a:alpha val="49000"/>
                  </a:schemeClr>
                </a:gs>
              </a:gsLst>
              <a:lin ang="5400000" scaled="1"/>
            </a:gradFill>
            <a:ln>
              <a:noFill/>
            </a:ln>
            <a:effectLst>
              <a:softEdge rad="609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endParaRPr>
            </a:p>
          </p:txBody>
        </p:sp>
        <p:sp>
          <p:nvSpPr>
            <p:cNvPr id="50" name="矩形 49">
              <a:extLst>
                <a:ext uri="{FF2B5EF4-FFF2-40B4-BE49-F238E27FC236}">
                  <a16:creationId xmlns:a16="http://schemas.microsoft.com/office/drawing/2014/main" id="{D35801F8-7C0D-49CB-BB52-C0AB54A56540}"/>
                </a:ext>
              </a:extLst>
            </p:cNvPr>
            <p:cNvSpPr/>
            <p:nvPr/>
          </p:nvSpPr>
          <p:spPr>
            <a:xfrm>
              <a:off x="6331517" y="1611709"/>
              <a:ext cx="3096215" cy="3391072"/>
            </a:xfrm>
            <a:prstGeom prst="rect">
              <a:avLst/>
            </a:prstGeom>
            <a:gradFill>
              <a:gsLst>
                <a:gs pos="27000">
                  <a:schemeClr val="bg1"/>
                </a:gs>
                <a:gs pos="100000">
                  <a:srgbClr val="F3F3F3"/>
                </a:gs>
              </a:gsLst>
              <a:lin ang="5400000" scaled="1"/>
            </a:gradFill>
            <a:ln>
              <a:noFill/>
            </a:ln>
            <a:effectLst>
              <a:outerShdw blurRad="342900" dist="38100" dir="36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endParaRPr>
            </a:p>
          </p:txBody>
        </p:sp>
      </p:grpSp>
      <p:grpSp>
        <p:nvGrpSpPr>
          <p:cNvPr id="51" name="群組 50">
            <a:extLst>
              <a:ext uri="{FF2B5EF4-FFF2-40B4-BE49-F238E27FC236}">
                <a16:creationId xmlns:a16="http://schemas.microsoft.com/office/drawing/2014/main" id="{3530FB03-7B35-4D75-A74F-09183DC64D1B}"/>
              </a:ext>
            </a:extLst>
          </p:cNvPr>
          <p:cNvGrpSpPr/>
          <p:nvPr/>
        </p:nvGrpSpPr>
        <p:grpSpPr>
          <a:xfrm>
            <a:off x="6011964" y="1421785"/>
            <a:ext cx="3086633" cy="1077218"/>
            <a:chOff x="6260091" y="1217707"/>
            <a:chExt cx="4307317" cy="4160999"/>
          </a:xfrm>
        </p:grpSpPr>
        <p:sp>
          <p:nvSpPr>
            <p:cNvPr id="53" name="矩形: 圓角 52">
              <a:extLst>
                <a:ext uri="{FF2B5EF4-FFF2-40B4-BE49-F238E27FC236}">
                  <a16:creationId xmlns:a16="http://schemas.microsoft.com/office/drawing/2014/main" id="{B22F7B37-FC71-4565-9A67-5717C7219813}"/>
                </a:ext>
              </a:extLst>
            </p:cNvPr>
            <p:cNvSpPr/>
            <p:nvPr/>
          </p:nvSpPr>
          <p:spPr>
            <a:xfrm>
              <a:off x="6260091" y="1217707"/>
              <a:ext cx="4307317" cy="4160999"/>
            </a:xfrm>
            <a:prstGeom prst="roundRect">
              <a:avLst>
                <a:gd name="adj" fmla="val 4997"/>
              </a:avLst>
            </a:prstGeom>
            <a:gradFill>
              <a:gsLst>
                <a:gs pos="0">
                  <a:schemeClr val="tx1">
                    <a:alpha val="0"/>
                  </a:schemeClr>
                </a:gs>
                <a:gs pos="100000">
                  <a:schemeClr val="tx1">
                    <a:alpha val="49000"/>
                  </a:schemeClr>
                </a:gs>
              </a:gsLst>
              <a:lin ang="5400000" scaled="1"/>
            </a:gradFill>
            <a:ln>
              <a:noFill/>
            </a:ln>
            <a:effectLst>
              <a:softEdge rad="609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endParaRPr>
            </a:p>
          </p:txBody>
        </p:sp>
        <p:sp>
          <p:nvSpPr>
            <p:cNvPr id="54" name="矩形 53">
              <a:extLst>
                <a:ext uri="{FF2B5EF4-FFF2-40B4-BE49-F238E27FC236}">
                  <a16:creationId xmlns:a16="http://schemas.microsoft.com/office/drawing/2014/main" id="{3CE2CE4D-F60F-4436-8C9A-F590BCE5D880}"/>
                </a:ext>
              </a:extLst>
            </p:cNvPr>
            <p:cNvSpPr/>
            <p:nvPr/>
          </p:nvSpPr>
          <p:spPr>
            <a:xfrm>
              <a:off x="6331517" y="1611709"/>
              <a:ext cx="3096215" cy="3391072"/>
            </a:xfrm>
            <a:prstGeom prst="rect">
              <a:avLst/>
            </a:prstGeom>
            <a:gradFill>
              <a:gsLst>
                <a:gs pos="27000">
                  <a:schemeClr val="bg1"/>
                </a:gs>
                <a:gs pos="100000">
                  <a:srgbClr val="F3F3F3"/>
                </a:gs>
              </a:gsLst>
              <a:lin ang="5400000" scaled="1"/>
            </a:gradFill>
            <a:ln>
              <a:noFill/>
            </a:ln>
            <a:effectLst>
              <a:outerShdw blurRad="342900" dist="38100" dir="36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endParaRPr>
            </a:p>
          </p:txBody>
        </p:sp>
      </p:grpSp>
      <p:grpSp>
        <p:nvGrpSpPr>
          <p:cNvPr id="55" name="群組 54">
            <a:extLst>
              <a:ext uri="{FF2B5EF4-FFF2-40B4-BE49-F238E27FC236}">
                <a16:creationId xmlns:a16="http://schemas.microsoft.com/office/drawing/2014/main" id="{E7161F3D-B13C-43EC-93A3-2B2A7BCC1347}"/>
              </a:ext>
            </a:extLst>
          </p:cNvPr>
          <p:cNvGrpSpPr/>
          <p:nvPr/>
        </p:nvGrpSpPr>
        <p:grpSpPr>
          <a:xfrm>
            <a:off x="3291926" y="1432231"/>
            <a:ext cx="3086633" cy="1077218"/>
            <a:chOff x="6260091" y="1217707"/>
            <a:chExt cx="4307317" cy="4160999"/>
          </a:xfrm>
        </p:grpSpPr>
        <p:sp>
          <p:nvSpPr>
            <p:cNvPr id="56" name="矩形: 圓角 55">
              <a:extLst>
                <a:ext uri="{FF2B5EF4-FFF2-40B4-BE49-F238E27FC236}">
                  <a16:creationId xmlns:a16="http://schemas.microsoft.com/office/drawing/2014/main" id="{D741F625-ED5E-480D-971D-FE240BC0C616}"/>
                </a:ext>
              </a:extLst>
            </p:cNvPr>
            <p:cNvSpPr/>
            <p:nvPr/>
          </p:nvSpPr>
          <p:spPr>
            <a:xfrm>
              <a:off x="6260091" y="1217707"/>
              <a:ext cx="4307317" cy="4160999"/>
            </a:xfrm>
            <a:prstGeom prst="roundRect">
              <a:avLst>
                <a:gd name="adj" fmla="val 4997"/>
              </a:avLst>
            </a:prstGeom>
            <a:gradFill>
              <a:gsLst>
                <a:gs pos="0">
                  <a:schemeClr val="tx1">
                    <a:alpha val="0"/>
                  </a:schemeClr>
                </a:gs>
                <a:gs pos="100000">
                  <a:schemeClr val="tx1">
                    <a:alpha val="49000"/>
                  </a:schemeClr>
                </a:gs>
              </a:gsLst>
              <a:lin ang="5400000" scaled="1"/>
            </a:gradFill>
            <a:ln>
              <a:noFill/>
            </a:ln>
            <a:effectLst>
              <a:softEdge rad="609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endParaRPr>
            </a:p>
          </p:txBody>
        </p:sp>
        <p:sp>
          <p:nvSpPr>
            <p:cNvPr id="57" name="矩形 56">
              <a:extLst>
                <a:ext uri="{FF2B5EF4-FFF2-40B4-BE49-F238E27FC236}">
                  <a16:creationId xmlns:a16="http://schemas.microsoft.com/office/drawing/2014/main" id="{498EA3AC-8A01-44C6-8D25-71556A79D801}"/>
                </a:ext>
              </a:extLst>
            </p:cNvPr>
            <p:cNvSpPr/>
            <p:nvPr/>
          </p:nvSpPr>
          <p:spPr>
            <a:xfrm>
              <a:off x="6331517" y="1611709"/>
              <a:ext cx="3096215" cy="3391072"/>
            </a:xfrm>
            <a:prstGeom prst="rect">
              <a:avLst/>
            </a:prstGeom>
            <a:gradFill>
              <a:gsLst>
                <a:gs pos="27000">
                  <a:schemeClr val="bg1"/>
                </a:gs>
                <a:gs pos="100000">
                  <a:srgbClr val="F3F3F3"/>
                </a:gs>
              </a:gsLst>
              <a:lin ang="5400000" scaled="1"/>
            </a:gradFill>
            <a:ln>
              <a:noFill/>
            </a:ln>
            <a:effectLst>
              <a:outerShdw blurRad="342900" dist="38100" dir="36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endParaRPr>
            </a:p>
          </p:txBody>
        </p:sp>
      </p:grpSp>
      <p:grpSp>
        <p:nvGrpSpPr>
          <p:cNvPr id="58" name="群組 57">
            <a:extLst>
              <a:ext uri="{FF2B5EF4-FFF2-40B4-BE49-F238E27FC236}">
                <a16:creationId xmlns:a16="http://schemas.microsoft.com/office/drawing/2014/main" id="{98B0D460-02B9-4954-8A0B-5B19405C0279}"/>
              </a:ext>
            </a:extLst>
          </p:cNvPr>
          <p:cNvGrpSpPr/>
          <p:nvPr/>
        </p:nvGrpSpPr>
        <p:grpSpPr>
          <a:xfrm>
            <a:off x="540210" y="1437025"/>
            <a:ext cx="3086633" cy="1077218"/>
            <a:chOff x="6260091" y="1217707"/>
            <a:chExt cx="4307317" cy="4160999"/>
          </a:xfrm>
        </p:grpSpPr>
        <p:sp>
          <p:nvSpPr>
            <p:cNvPr id="59" name="矩形: 圓角 58">
              <a:extLst>
                <a:ext uri="{FF2B5EF4-FFF2-40B4-BE49-F238E27FC236}">
                  <a16:creationId xmlns:a16="http://schemas.microsoft.com/office/drawing/2014/main" id="{C2511F05-8A01-4370-AA52-96C8AF697965}"/>
                </a:ext>
              </a:extLst>
            </p:cNvPr>
            <p:cNvSpPr/>
            <p:nvPr/>
          </p:nvSpPr>
          <p:spPr>
            <a:xfrm>
              <a:off x="6260091" y="1217707"/>
              <a:ext cx="4307317" cy="4160999"/>
            </a:xfrm>
            <a:prstGeom prst="roundRect">
              <a:avLst>
                <a:gd name="adj" fmla="val 4997"/>
              </a:avLst>
            </a:prstGeom>
            <a:gradFill>
              <a:gsLst>
                <a:gs pos="0">
                  <a:schemeClr val="tx1">
                    <a:alpha val="0"/>
                  </a:schemeClr>
                </a:gs>
                <a:gs pos="100000">
                  <a:schemeClr val="tx1">
                    <a:alpha val="49000"/>
                  </a:schemeClr>
                </a:gs>
              </a:gsLst>
              <a:lin ang="5400000" scaled="1"/>
            </a:gradFill>
            <a:ln>
              <a:noFill/>
            </a:ln>
            <a:effectLst>
              <a:softEdge rad="609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endParaRPr>
            </a:p>
          </p:txBody>
        </p:sp>
        <p:sp>
          <p:nvSpPr>
            <p:cNvPr id="60" name="矩形 59">
              <a:extLst>
                <a:ext uri="{FF2B5EF4-FFF2-40B4-BE49-F238E27FC236}">
                  <a16:creationId xmlns:a16="http://schemas.microsoft.com/office/drawing/2014/main" id="{B06132F5-2FDB-4BF7-A1AC-1CCC806AACBA}"/>
                </a:ext>
              </a:extLst>
            </p:cNvPr>
            <p:cNvSpPr/>
            <p:nvPr/>
          </p:nvSpPr>
          <p:spPr>
            <a:xfrm>
              <a:off x="6331517" y="1611709"/>
              <a:ext cx="3096215" cy="3391072"/>
            </a:xfrm>
            <a:prstGeom prst="rect">
              <a:avLst/>
            </a:prstGeom>
            <a:gradFill>
              <a:gsLst>
                <a:gs pos="27000">
                  <a:schemeClr val="bg1"/>
                </a:gs>
                <a:gs pos="100000">
                  <a:srgbClr val="F3F3F3"/>
                </a:gs>
              </a:gsLst>
              <a:lin ang="5400000" scaled="1"/>
            </a:gradFill>
            <a:ln>
              <a:noFill/>
            </a:ln>
            <a:effectLst>
              <a:outerShdw blurRad="342900" dist="38100" dir="36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endParaRPr>
            </a:p>
          </p:txBody>
        </p:sp>
      </p:grpSp>
      <p:pic>
        <p:nvPicPr>
          <p:cNvPr id="71" name="圖片 14">
            <a:extLst>
              <a:ext uri="{FF2B5EF4-FFF2-40B4-BE49-F238E27FC236}">
                <a16:creationId xmlns:a16="http://schemas.microsoft.com/office/drawing/2014/main" id="{60AF69FD-44C2-45A2-BE8B-5C48752175F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27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47281" y="1286160"/>
            <a:ext cx="2313073" cy="540171"/>
          </a:xfrm>
          <a:prstGeom prst="rect">
            <a:avLst/>
          </a:prstGeom>
        </p:spPr>
      </p:pic>
      <p:sp>
        <p:nvSpPr>
          <p:cNvPr id="72" name="TextBox 6">
            <a:extLst>
              <a:ext uri="{FF2B5EF4-FFF2-40B4-BE49-F238E27FC236}">
                <a16:creationId xmlns:a16="http://schemas.microsoft.com/office/drawing/2014/main" id="{859B071A-52F3-4B56-8968-C48CEF5F2470}"/>
              </a:ext>
            </a:extLst>
          </p:cNvPr>
          <p:cNvSpPr txBox="1"/>
          <p:nvPr/>
        </p:nvSpPr>
        <p:spPr>
          <a:xfrm>
            <a:off x="6186473" y="1312034"/>
            <a:ext cx="1898452" cy="33855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 fontAlgn="base"/>
            <a:r>
              <a:rPr lang="ja-JP" altLang="en-US" sz="16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コミュニケーション</a:t>
            </a:r>
            <a:endParaRPr lang="ja-JP" altLang="en-US" sz="16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</p:txBody>
      </p:sp>
      <p:sp>
        <p:nvSpPr>
          <p:cNvPr id="73" name="TextBox 6">
            <a:extLst>
              <a:ext uri="{FF2B5EF4-FFF2-40B4-BE49-F238E27FC236}">
                <a16:creationId xmlns:a16="http://schemas.microsoft.com/office/drawing/2014/main" id="{0D077611-4FE5-4152-8AFD-1E38DF219A5D}"/>
              </a:ext>
            </a:extLst>
          </p:cNvPr>
          <p:cNvSpPr txBox="1"/>
          <p:nvPr/>
        </p:nvSpPr>
        <p:spPr>
          <a:xfrm>
            <a:off x="666450" y="1721223"/>
            <a:ext cx="2018393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179388" indent="-179388" fontAlgn="base">
              <a:buClr>
                <a:srgbClr val="D26604"/>
              </a:buClr>
              <a:buSzPct val="95000"/>
              <a:buFont typeface="Arial" panose="020B0604020202020204" pitchFamily="34" charset="0"/>
              <a:buChar char="•"/>
            </a:pPr>
            <a:r>
              <a:rPr lang="en-US" altLang="zh-TW" sz="1600" b="1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QTS</a:t>
            </a:r>
          </a:p>
          <a:p>
            <a:pPr marL="179388" indent="-179388" fontAlgn="base">
              <a:buClr>
                <a:srgbClr val="D26604"/>
              </a:buClr>
              <a:buSzPct val="95000"/>
              <a:buFont typeface="Arial" panose="020B0604020202020204" pitchFamily="34" charset="0"/>
              <a:buChar char="•"/>
            </a:pPr>
            <a:r>
              <a:rPr lang="en-US" altLang="zh-TW" sz="1600" b="1" err="1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FileStation</a:t>
            </a:r>
            <a:r>
              <a:rPr lang="en-US" altLang="zh-TW" sz="1600" b="1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 HD</a:t>
            </a:r>
            <a:endParaRPr lang="zh-TW" altLang="en-US" sz="1600" b="1"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</p:txBody>
      </p:sp>
      <p:sp>
        <p:nvSpPr>
          <p:cNvPr id="74" name="TextBox 6">
            <a:extLst>
              <a:ext uri="{FF2B5EF4-FFF2-40B4-BE49-F238E27FC236}">
                <a16:creationId xmlns:a16="http://schemas.microsoft.com/office/drawing/2014/main" id="{3385CA55-0D82-4608-9CE2-0E386AACF92C}"/>
              </a:ext>
            </a:extLst>
          </p:cNvPr>
          <p:cNvSpPr txBox="1"/>
          <p:nvPr/>
        </p:nvSpPr>
        <p:spPr>
          <a:xfrm>
            <a:off x="3431729" y="1831929"/>
            <a:ext cx="2580200" cy="33855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179388" indent="-179388" fontAlgn="base">
              <a:buClr>
                <a:srgbClr val="D26604"/>
              </a:buClr>
              <a:buSzPct val="95000"/>
              <a:buFont typeface="Arial" panose="020B0604020202020204" pitchFamily="34" charset="0"/>
              <a:buChar char="•"/>
            </a:pPr>
            <a:r>
              <a:rPr lang="en-US" altLang="zh-TW" sz="1600" b="1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QVR Pro Client</a:t>
            </a:r>
          </a:p>
        </p:txBody>
      </p:sp>
      <p:sp>
        <p:nvSpPr>
          <p:cNvPr id="75" name="TextBox 6">
            <a:extLst>
              <a:ext uri="{FF2B5EF4-FFF2-40B4-BE49-F238E27FC236}">
                <a16:creationId xmlns:a16="http://schemas.microsoft.com/office/drawing/2014/main" id="{E6958C8B-E6AA-4B21-8A06-5DD462CC29FA}"/>
              </a:ext>
            </a:extLst>
          </p:cNvPr>
          <p:cNvSpPr txBox="1"/>
          <p:nvPr/>
        </p:nvSpPr>
        <p:spPr>
          <a:xfrm>
            <a:off x="6075050" y="1721223"/>
            <a:ext cx="2580200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179388" indent="-179388" fontAlgn="base">
              <a:buClr>
                <a:srgbClr val="D26604"/>
              </a:buClr>
              <a:buSzPct val="95000"/>
              <a:buFont typeface="Arial" panose="020B0604020202020204" pitchFamily="34" charset="0"/>
              <a:buChar char="•"/>
            </a:pPr>
            <a:r>
              <a:rPr lang="en-US" altLang="zh-TW" sz="1600" b="1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Skype</a:t>
            </a:r>
          </a:p>
          <a:p>
            <a:pPr marL="179388" indent="-179388" fontAlgn="base">
              <a:buClr>
                <a:srgbClr val="D26604"/>
              </a:buClr>
              <a:buSzPct val="95000"/>
              <a:buFont typeface="Arial" panose="020B0604020202020204" pitchFamily="34" charset="0"/>
              <a:buChar char="•"/>
            </a:pPr>
            <a:r>
              <a:rPr lang="en-US" altLang="zh-TW" sz="1600" b="1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Facebook</a:t>
            </a:r>
          </a:p>
        </p:txBody>
      </p:sp>
      <p:sp>
        <p:nvSpPr>
          <p:cNvPr id="76" name="TextBox 6">
            <a:extLst>
              <a:ext uri="{FF2B5EF4-FFF2-40B4-BE49-F238E27FC236}">
                <a16:creationId xmlns:a16="http://schemas.microsoft.com/office/drawing/2014/main" id="{34995A18-CC7D-4FAD-9194-A7FC5666EDEA}"/>
              </a:ext>
            </a:extLst>
          </p:cNvPr>
          <p:cNvSpPr txBox="1"/>
          <p:nvPr/>
        </p:nvSpPr>
        <p:spPr>
          <a:xfrm>
            <a:off x="692322" y="3159901"/>
            <a:ext cx="2424981" cy="107721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179388" indent="-179388" fontAlgn="base">
              <a:buClr>
                <a:srgbClr val="D26604"/>
              </a:buClr>
              <a:buSzPct val="95000"/>
              <a:buFont typeface="Arial" panose="020B0604020202020204" pitchFamily="34" charset="0"/>
              <a:buChar char="•"/>
            </a:pPr>
            <a:r>
              <a:rPr lang="en-US" altLang="zh-TW" sz="1600" b="1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HD Player</a:t>
            </a:r>
          </a:p>
          <a:p>
            <a:pPr marL="179388" indent="-179388" fontAlgn="base">
              <a:buClr>
                <a:srgbClr val="D26604"/>
              </a:buClr>
              <a:buSzPct val="95000"/>
              <a:buFont typeface="Arial" panose="020B0604020202020204" pitchFamily="34" charset="0"/>
              <a:buChar char="•"/>
            </a:pPr>
            <a:r>
              <a:rPr lang="en-US" altLang="zh-TW" sz="1600" b="1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Clementine</a:t>
            </a:r>
          </a:p>
          <a:p>
            <a:pPr marL="179388" indent="-179388" fontAlgn="base">
              <a:buClr>
                <a:srgbClr val="D26604"/>
              </a:buClr>
              <a:buSzPct val="95000"/>
              <a:buFont typeface="Arial" panose="020B0604020202020204" pitchFamily="34" charset="0"/>
              <a:buChar char="•"/>
            </a:pPr>
            <a:r>
              <a:rPr lang="en-US" altLang="zh-TW" sz="1600" b="1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Spotify</a:t>
            </a:r>
          </a:p>
          <a:p>
            <a:pPr marL="179388" indent="-179388" fontAlgn="base">
              <a:buClr>
                <a:srgbClr val="D26604"/>
              </a:buClr>
              <a:buSzPct val="95000"/>
              <a:buFont typeface="Arial" panose="020B0604020202020204" pitchFamily="34" charset="0"/>
              <a:buChar char="•"/>
            </a:pPr>
            <a:r>
              <a:rPr lang="en-US" altLang="zh-TW" sz="1600" b="1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TuneIn Radio</a:t>
            </a:r>
          </a:p>
        </p:txBody>
      </p:sp>
      <p:sp>
        <p:nvSpPr>
          <p:cNvPr id="77" name="TextBox 6">
            <a:extLst>
              <a:ext uri="{FF2B5EF4-FFF2-40B4-BE49-F238E27FC236}">
                <a16:creationId xmlns:a16="http://schemas.microsoft.com/office/drawing/2014/main" id="{EA5E6188-F0C1-4E27-A360-AA21092C6676}"/>
              </a:ext>
            </a:extLst>
          </p:cNvPr>
          <p:cNvSpPr txBox="1"/>
          <p:nvPr/>
        </p:nvSpPr>
        <p:spPr>
          <a:xfrm>
            <a:off x="3422384" y="3180805"/>
            <a:ext cx="2580200" cy="83099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179388" indent="-179388" fontAlgn="base">
              <a:buClr>
                <a:srgbClr val="D26604"/>
              </a:buClr>
              <a:buSzPct val="95000"/>
              <a:buFont typeface="Arial" panose="020B0604020202020204" pitchFamily="34" charset="0"/>
              <a:buChar char="•"/>
            </a:pPr>
            <a:r>
              <a:rPr lang="en-US" altLang="zh-TW" sz="1600" b="1" err="1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PhotoStation</a:t>
            </a:r>
            <a:r>
              <a:rPr lang="en-US" altLang="zh-TW" sz="1600" b="1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 HD</a:t>
            </a:r>
          </a:p>
          <a:p>
            <a:pPr marL="179388" indent="-179388" fontAlgn="base">
              <a:buClr>
                <a:srgbClr val="D26604"/>
              </a:buClr>
              <a:buSzPct val="95000"/>
              <a:buFont typeface="Arial" panose="020B0604020202020204" pitchFamily="34" charset="0"/>
              <a:buChar char="•"/>
            </a:pPr>
            <a:r>
              <a:rPr lang="en-US" altLang="zh-TW" sz="1600" b="1" err="1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VideoStation</a:t>
            </a:r>
            <a:r>
              <a:rPr lang="en-US" altLang="zh-TW" sz="1600" b="1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 HD</a:t>
            </a:r>
          </a:p>
          <a:p>
            <a:pPr marL="179388" indent="-179388" fontAlgn="base">
              <a:buClr>
                <a:srgbClr val="D26604"/>
              </a:buClr>
              <a:buSzPct val="95000"/>
              <a:buFont typeface="Arial" panose="020B0604020202020204" pitchFamily="34" charset="0"/>
              <a:buChar char="•"/>
            </a:pPr>
            <a:r>
              <a:rPr lang="en-US" altLang="zh-TW" sz="1600" b="1" err="1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MusicStation</a:t>
            </a:r>
            <a:r>
              <a:rPr lang="en-US" altLang="zh-TW" sz="1600" b="1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 HD</a:t>
            </a:r>
          </a:p>
        </p:txBody>
      </p:sp>
      <p:sp>
        <p:nvSpPr>
          <p:cNvPr id="78" name="TextBox 6">
            <a:extLst>
              <a:ext uri="{FF2B5EF4-FFF2-40B4-BE49-F238E27FC236}">
                <a16:creationId xmlns:a16="http://schemas.microsoft.com/office/drawing/2014/main" id="{260F1BB3-D91E-42F7-A640-DCD5302B4CAB}"/>
              </a:ext>
            </a:extLst>
          </p:cNvPr>
          <p:cNvSpPr txBox="1"/>
          <p:nvPr/>
        </p:nvSpPr>
        <p:spPr>
          <a:xfrm>
            <a:off x="6119118" y="3120686"/>
            <a:ext cx="2580200" cy="83099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179388" indent="-179388" fontAlgn="base">
              <a:buClr>
                <a:srgbClr val="D26604"/>
              </a:buClr>
              <a:buSzPct val="95000"/>
              <a:buFont typeface="Arial" panose="020B0604020202020204" pitchFamily="34" charset="0"/>
              <a:buChar char="•"/>
            </a:pPr>
            <a:r>
              <a:rPr lang="en-US" altLang="zh-TW" sz="1600" b="1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Chrome</a:t>
            </a:r>
          </a:p>
          <a:p>
            <a:pPr marL="179388" indent="-179388" fontAlgn="base">
              <a:buClr>
                <a:srgbClr val="D26604"/>
              </a:buClr>
              <a:buSzPct val="95000"/>
              <a:buFont typeface="Arial" panose="020B0604020202020204" pitchFamily="34" charset="0"/>
              <a:buChar char="•"/>
            </a:pPr>
            <a:r>
              <a:rPr lang="en-US" altLang="zh-TW" sz="1600" b="1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Firefox</a:t>
            </a:r>
          </a:p>
          <a:p>
            <a:pPr marL="179388" indent="-179388" fontAlgn="base">
              <a:buClr>
                <a:srgbClr val="D26604"/>
              </a:buClr>
              <a:buSzPct val="95000"/>
              <a:buFont typeface="Arial" panose="020B0604020202020204" pitchFamily="34" charset="0"/>
              <a:buChar char="•"/>
            </a:pPr>
            <a:r>
              <a:rPr lang="en-US" altLang="zh-TW" sz="1600" b="1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LibreOffice</a:t>
            </a:r>
          </a:p>
        </p:txBody>
      </p:sp>
      <p:grpSp>
        <p:nvGrpSpPr>
          <p:cNvPr id="42" name="群組 41">
            <a:extLst>
              <a:ext uri="{FF2B5EF4-FFF2-40B4-BE49-F238E27FC236}">
                <a16:creationId xmlns:a16="http://schemas.microsoft.com/office/drawing/2014/main" id="{68BA206A-D1BA-4444-9A68-342474A72C06}"/>
              </a:ext>
            </a:extLst>
          </p:cNvPr>
          <p:cNvGrpSpPr/>
          <p:nvPr/>
        </p:nvGrpSpPr>
        <p:grpSpPr>
          <a:xfrm>
            <a:off x="7285408" y="3155193"/>
            <a:ext cx="1947341" cy="1758793"/>
            <a:chOff x="-3748275" y="1147065"/>
            <a:chExt cx="2447487" cy="2210512"/>
          </a:xfrm>
        </p:grpSpPr>
        <p:sp>
          <p:nvSpPr>
            <p:cNvPr id="52" name="矩形: 圓角 51">
              <a:extLst>
                <a:ext uri="{FF2B5EF4-FFF2-40B4-BE49-F238E27FC236}">
                  <a16:creationId xmlns:a16="http://schemas.microsoft.com/office/drawing/2014/main" id="{7BBA7CC4-55A4-45C7-BB4B-5861DF3E4867}"/>
                </a:ext>
              </a:extLst>
            </p:cNvPr>
            <p:cNvSpPr/>
            <p:nvPr/>
          </p:nvSpPr>
          <p:spPr>
            <a:xfrm>
              <a:off x="-3748275" y="1284122"/>
              <a:ext cx="2447487" cy="2073455"/>
            </a:xfrm>
            <a:prstGeom prst="roundRect">
              <a:avLst>
                <a:gd name="adj" fmla="val 4997"/>
              </a:avLst>
            </a:prstGeom>
            <a:gradFill>
              <a:gsLst>
                <a:gs pos="0">
                  <a:schemeClr val="tx1">
                    <a:alpha val="0"/>
                  </a:schemeClr>
                </a:gs>
                <a:gs pos="100000">
                  <a:schemeClr val="tx1">
                    <a:alpha val="49000"/>
                  </a:schemeClr>
                </a:gs>
              </a:gsLst>
              <a:lin ang="5400000" scaled="1"/>
            </a:gradFill>
            <a:ln>
              <a:noFill/>
            </a:ln>
            <a:effectLst>
              <a:softEdge rad="609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endParaRPr>
            </a:p>
          </p:txBody>
        </p:sp>
        <p:pic>
          <p:nvPicPr>
            <p:cNvPr id="79" name="圖片 78">
              <a:extLst>
                <a:ext uri="{FF2B5EF4-FFF2-40B4-BE49-F238E27FC236}">
                  <a16:creationId xmlns:a16="http://schemas.microsoft.com/office/drawing/2014/main" id="{CD9797CC-A2D1-4C68-B4A8-FA5BE2C3CC1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V="1">
              <a:off x="-3482856" y="2940279"/>
              <a:ext cx="1933199" cy="226812"/>
            </a:xfrm>
            <a:prstGeom prst="rect">
              <a:avLst/>
            </a:prstGeom>
          </p:spPr>
        </p:pic>
        <p:pic>
          <p:nvPicPr>
            <p:cNvPr id="80" name="圖片 79">
              <a:extLst>
                <a:ext uri="{FF2B5EF4-FFF2-40B4-BE49-F238E27FC236}">
                  <a16:creationId xmlns:a16="http://schemas.microsoft.com/office/drawing/2014/main" id="{FA3B67EC-A47A-45B7-AFFC-8352047CCD7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3531577" y="1147065"/>
              <a:ext cx="2001210" cy="1970390"/>
            </a:xfrm>
            <a:prstGeom prst="rect">
              <a:avLst/>
            </a:prstGeom>
          </p:spPr>
        </p:pic>
      </p:grpSp>
      <p:pic>
        <p:nvPicPr>
          <p:cNvPr id="81" name="圖片 14">
            <a:extLst>
              <a:ext uri="{FF2B5EF4-FFF2-40B4-BE49-F238E27FC236}">
                <a16:creationId xmlns:a16="http://schemas.microsoft.com/office/drawing/2014/main" id="{7330F25F-E378-43D1-BAB8-814150A1B13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27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41036" y="1321710"/>
            <a:ext cx="2313073" cy="540171"/>
          </a:xfrm>
          <a:prstGeom prst="rect">
            <a:avLst/>
          </a:prstGeom>
        </p:spPr>
      </p:pic>
      <p:sp>
        <p:nvSpPr>
          <p:cNvPr id="68" name="TextBox 6">
            <a:extLst>
              <a:ext uri="{FF2B5EF4-FFF2-40B4-BE49-F238E27FC236}">
                <a16:creationId xmlns:a16="http://schemas.microsoft.com/office/drawing/2014/main" id="{F11FF482-855F-48C6-B776-58D440032240}"/>
              </a:ext>
            </a:extLst>
          </p:cNvPr>
          <p:cNvSpPr txBox="1"/>
          <p:nvPr/>
        </p:nvSpPr>
        <p:spPr>
          <a:xfrm>
            <a:off x="3645946" y="1312034"/>
            <a:ext cx="1715192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 fontAlgn="base"/>
            <a:r>
              <a:rPr lang="ja-JP" altLang="en-US" sz="16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システム管理</a:t>
            </a:r>
          </a:p>
          <a:p>
            <a:pPr algn="ctr" fontAlgn="base"/>
            <a:endParaRPr lang="zh-TW" altLang="en-US" sz="16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</p:txBody>
      </p:sp>
      <p:pic>
        <p:nvPicPr>
          <p:cNvPr id="82" name="圖片 14">
            <a:extLst>
              <a:ext uri="{FF2B5EF4-FFF2-40B4-BE49-F238E27FC236}">
                <a16:creationId xmlns:a16="http://schemas.microsoft.com/office/drawing/2014/main" id="{ADF365CF-B5EF-4C46-B5B8-58D245EF3BC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27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1213" y="1321354"/>
            <a:ext cx="2313073" cy="540171"/>
          </a:xfrm>
          <a:prstGeom prst="rect">
            <a:avLst/>
          </a:prstGeom>
        </p:spPr>
      </p:pic>
      <p:pic>
        <p:nvPicPr>
          <p:cNvPr id="83" name="圖片 14">
            <a:extLst>
              <a:ext uri="{FF2B5EF4-FFF2-40B4-BE49-F238E27FC236}">
                <a16:creationId xmlns:a16="http://schemas.microsoft.com/office/drawing/2014/main" id="{BEB1FCC5-64E4-4515-AB17-18D8EA49939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27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59707" y="2582978"/>
            <a:ext cx="2313073" cy="540171"/>
          </a:xfrm>
          <a:prstGeom prst="rect">
            <a:avLst/>
          </a:prstGeom>
        </p:spPr>
      </p:pic>
      <p:pic>
        <p:nvPicPr>
          <p:cNvPr id="84" name="圖片 14">
            <a:extLst>
              <a:ext uri="{FF2B5EF4-FFF2-40B4-BE49-F238E27FC236}">
                <a16:creationId xmlns:a16="http://schemas.microsoft.com/office/drawing/2014/main" id="{CF8035A9-252D-47D3-BDF7-3FF6C8BEB20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27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44995" y="2618528"/>
            <a:ext cx="2313073" cy="540171"/>
          </a:xfrm>
          <a:prstGeom prst="rect">
            <a:avLst/>
          </a:prstGeom>
        </p:spPr>
      </p:pic>
      <p:pic>
        <p:nvPicPr>
          <p:cNvPr id="85" name="圖片 14">
            <a:extLst>
              <a:ext uri="{FF2B5EF4-FFF2-40B4-BE49-F238E27FC236}">
                <a16:creationId xmlns:a16="http://schemas.microsoft.com/office/drawing/2014/main" id="{BC060B17-46C8-4F50-9F4B-27E91F8547A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27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3639" y="2618172"/>
            <a:ext cx="2313073" cy="540171"/>
          </a:xfrm>
          <a:prstGeom prst="rect">
            <a:avLst/>
          </a:prstGeom>
        </p:spPr>
      </p:pic>
      <p:sp>
        <p:nvSpPr>
          <p:cNvPr id="62" name="TextBox 6">
            <a:extLst>
              <a:ext uri="{FF2B5EF4-FFF2-40B4-BE49-F238E27FC236}">
                <a16:creationId xmlns:a16="http://schemas.microsoft.com/office/drawing/2014/main" id="{37CEF86A-1259-446B-8045-3CED5A4CAEAB}"/>
              </a:ext>
            </a:extLst>
          </p:cNvPr>
          <p:cNvSpPr txBox="1"/>
          <p:nvPr/>
        </p:nvSpPr>
        <p:spPr>
          <a:xfrm>
            <a:off x="813539" y="1339262"/>
            <a:ext cx="1715192" cy="33855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 fontAlgn="base"/>
            <a:r>
              <a:rPr lang="ja-JP" altLang="en-US" sz="16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システム管理</a:t>
            </a:r>
            <a:endParaRPr lang="ja-JP" altLang="en-US" sz="16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</p:txBody>
      </p:sp>
      <p:sp>
        <p:nvSpPr>
          <p:cNvPr id="64" name="TextBox 6">
            <a:extLst>
              <a:ext uri="{FF2B5EF4-FFF2-40B4-BE49-F238E27FC236}">
                <a16:creationId xmlns:a16="http://schemas.microsoft.com/office/drawing/2014/main" id="{F14C217C-F2AB-423C-87FC-B9CEA1E01747}"/>
              </a:ext>
            </a:extLst>
          </p:cNvPr>
          <p:cNvSpPr txBox="1"/>
          <p:nvPr/>
        </p:nvSpPr>
        <p:spPr>
          <a:xfrm>
            <a:off x="3371894" y="2640634"/>
            <a:ext cx="2072313" cy="33855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 fontAlgn="base"/>
            <a:r>
              <a:rPr lang="ja-JP" altLang="en-US" sz="16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コンテンツ管理</a:t>
            </a:r>
            <a:endParaRPr lang="ja-JP" altLang="en-US" sz="16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</p:txBody>
      </p:sp>
      <p:sp>
        <p:nvSpPr>
          <p:cNvPr id="66" name="TextBox 6">
            <a:extLst>
              <a:ext uri="{FF2B5EF4-FFF2-40B4-BE49-F238E27FC236}">
                <a16:creationId xmlns:a16="http://schemas.microsoft.com/office/drawing/2014/main" id="{9870B968-73A8-4D6C-A030-A2AB977C2972}"/>
              </a:ext>
            </a:extLst>
          </p:cNvPr>
          <p:cNvSpPr txBox="1"/>
          <p:nvPr/>
        </p:nvSpPr>
        <p:spPr>
          <a:xfrm>
            <a:off x="803914" y="2626938"/>
            <a:ext cx="1715192" cy="33855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 fontAlgn="base"/>
            <a:r>
              <a:rPr lang="ja-JP" altLang="en-US" sz="16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マルチメディア</a:t>
            </a:r>
            <a:endParaRPr lang="ja-JP" altLang="en-US" sz="16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</p:txBody>
      </p:sp>
      <p:sp>
        <p:nvSpPr>
          <p:cNvPr id="70" name="TextBox 6">
            <a:extLst>
              <a:ext uri="{FF2B5EF4-FFF2-40B4-BE49-F238E27FC236}">
                <a16:creationId xmlns:a16="http://schemas.microsoft.com/office/drawing/2014/main" id="{5CB2E845-4615-40A4-9336-9F746917F376}"/>
              </a:ext>
            </a:extLst>
          </p:cNvPr>
          <p:cNvSpPr txBox="1"/>
          <p:nvPr/>
        </p:nvSpPr>
        <p:spPr>
          <a:xfrm>
            <a:off x="6090193" y="2622622"/>
            <a:ext cx="2191710" cy="30777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 fontAlgn="base"/>
            <a:r>
              <a:rPr lang="ja-JP" altLang="en-US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ブラウザと生産性</a:t>
            </a:r>
            <a:endParaRPr lang="ja-JP" altLang="en-US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233253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4">
            <a:extLst>
              <a:ext uri="{FF2B5EF4-FFF2-40B4-BE49-F238E27FC236}">
                <a16:creationId xmlns:a16="http://schemas.microsoft.com/office/drawing/2014/main" id="{06BCF5BC-B65A-414D-BE8B-FF1A9136EB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472845" y="3908142"/>
            <a:ext cx="1720537" cy="1117916"/>
          </a:xfrm>
          <a:prstGeom prst="rect">
            <a:avLst/>
          </a:prstGeom>
          <a:noFill/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3E7F8431-7852-4932-9126-7CD873C2CDE0}"/>
              </a:ext>
            </a:extLst>
          </p:cNvPr>
          <p:cNvSpPr>
            <a:spLocks noGrp="1"/>
          </p:cNvSpPr>
          <p:nvPr/>
        </p:nvSpPr>
        <p:spPr>
          <a:xfrm>
            <a:off x="184245" y="0"/>
            <a:ext cx="8795982" cy="6346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3200" b="1" i="0" u="none" strike="noStrike" cap="none">
                <a:solidFill>
                  <a:schemeClr val="bg1"/>
                </a:solidFill>
                <a:latin typeface="+mj-lt"/>
                <a:ea typeface="微軟正黑體" pitchFamily="34" charset="-120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zh-TW" altLang="en-US" sz="2800"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045FC5F-3450-3D4F-99E3-AE2DCDDE92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174921"/>
            <a:ext cx="9144001" cy="822960"/>
          </a:xfrm>
          <a:effectLst/>
        </p:spPr>
        <p:txBody>
          <a:bodyPr>
            <a:noAutofit/>
          </a:bodyPr>
          <a:lstStyle/>
          <a:p>
            <a:r>
              <a:rPr lang="en-US" altLang="zh-TW" sz="3200" dirty="0" err="1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LinuxStation</a:t>
            </a:r>
            <a:r>
              <a:rPr lang="ja-JP" altLang="en-US" sz="32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で</a:t>
            </a:r>
            <a:r>
              <a:rPr lang="en-US" altLang="zh-TW" sz="32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NAS</a:t>
            </a:r>
            <a:r>
              <a:rPr lang="ja-JP" altLang="en-US" sz="32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を</a:t>
            </a:r>
            <a:r>
              <a:rPr lang="en-US" altLang="zh-TW" sz="32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Ubuntu PC</a:t>
            </a:r>
            <a:r>
              <a:rPr lang="ja-JP" altLang="en-US" sz="32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として使用</a:t>
            </a:r>
            <a:endParaRPr lang="en-US" sz="3200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</p:txBody>
      </p:sp>
      <p:pic>
        <p:nvPicPr>
          <p:cNvPr id="14" name="圖片 13">
            <a:extLst>
              <a:ext uri="{FF2B5EF4-FFF2-40B4-BE49-F238E27FC236}">
                <a16:creationId xmlns:a16="http://schemas.microsoft.com/office/drawing/2014/main" id="{4B588167-2E74-4315-B160-87E2EEEAE4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71280" y="4269332"/>
            <a:ext cx="2701133" cy="742218"/>
          </a:xfrm>
          <a:prstGeom prst="rect">
            <a:avLst/>
          </a:prstGeom>
        </p:spPr>
      </p:pic>
      <p:grpSp>
        <p:nvGrpSpPr>
          <p:cNvPr id="22" name="群組 21">
            <a:extLst>
              <a:ext uri="{FF2B5EF4-FFF2-40B4-BE49-F238E27FC236}">
                <a16:creationId xmlns:a16="http://schemas.microsoft.com/office/drawing/2014/main" id="{7CD3C911-FC76-46BD-8BAD-B781173F9ECB}"/>
              </a:ext>
            </a:extLst>
          </p:cNvPr>
          <p:cNvGrpSpPr/>
          <p:nvPr/>
        </p:nvGrpSpPr>
        <p:grpSpPr>
          <a:xfrm>
            <a:off x="6385560" y="2031483"/>
            <a:ext cx="3073400" cy="1102878"/>
            <a:chOff x="6260091" y="1217707"/>
            <a:chExt cx="4307317" cy="4160999"/>
          </a:xfrm>
        </p:grpSpPr>
        <p:sp>
          <p:nvSpPr>
            <p:cNvPr id="23" name="矩形: 圓角 22">
              <a:extLst>
                <a:ext uri="{FF2B5EF4-FFF2-40B4-BE49-F238E27FC236}">
                  <a16:creationId xmlns:a16="http://schemas.microsoft.com/office/drawing/2014/main" id="{1F3D3300-AE00-4E79-8987-846E2C67CE29}"/>
                </a:ext>
              </a:extLst>
            </p:cNvPr>
            <p:cNvSpPr/>
            <p:nvPr/>
          </p:nvSpPr>
          <p:spPr>
            <a:xfrm>
              <a:off x="6260091" y="1217707"/>
              <a:ext cx="4307317" cy="4160999"/>
            </a:xfrm>
            <a:prstGeom prst="roundRect">
              <a:avLst>
                <a:gd name="adj" fmla="val 4997"/>
              </a:avLst>
            </a:prstGeom>
            <a:gradFill>
              <a:gsLst>
                <a:gs pos="0">
                  <a:schemeClr val="tx1">
                    <a:alpha val="0"/>
                  </a:schemeClr>
                </a:gs>
                <a:gs pos="100000">
                  <a:schemeClr val="tx1">
                    <a:alpha val="49000"/>
                  </a:schemeClr>
                </a:gs>
              </a:gsLst>
              <a:lin ang="5400000" scaled="1"/>
            </a:gradFill>
            <a:ln>
              <a:noFill/>
            </a:ln>
            <a:effectLst>
              <a:softEdge rad="609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endParaRPr>
            </a:p>
          </p:txBody>
        </p:sp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B6D8B626-BE1A-4014-A460-922CB45F8AD7}"/>
                </a:ext>
              </a:extLst>
            </p:cNvPr>
            <p:cNvSpPr/>
            <p:nvPr/>
          </p:nvSpPr>
          <p:spPr>
            <a:xfrm>
              <a:off x="6331517" y="1611709"/>
              <a:ext cx="3096215" cy="3391072"/>
            </a:xfrm>
            <a:prstGeom prst="rect">
              <a:avLst/>
            </a:prstGeom>
            <a:gradFill>
              <a:gsLst>
                <a:gs pos="27000">
                  <a:schemeClr val="bg1"/>
                </a:gs>
                <a:gs pos="100000">
                  <a:srgbClr val="F3F3F3"/>
                </a:gs>
              </a:gsLst>
              <a:lin ang="5400000" scaled="1"/>
            </a:gradFill>
            <a:ln>
              <a:noFill/>
            </a:ln>
            <a:effectLst>
              <a:outerShdw blurRad="342900" dist="38100" dir="36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endParaRPr>
            </a:p>
          </p:txBody>
        </p:sp>
      </p:grpSp>
      <p:sp>
        <p:nvSpPr>
          <p:cNvPr id="25" name="文字方塊 15">
            <a:extLst>
              <a:ext uri="{FF2B5EF4-FFF2-40B4-BE49-F238E27FC236}">
                <a16:creationId xmlns:a16="http://schemas.microsoft.com/office/drawing/2014/main" id="{0F0094F1-E8C3-4AC1-AE2E-8C2797120DB9}"/>
              </a:ext>
            </a:extLst>
          </p:cNvPr>
          <p:cNvSpPr txBox="1"/>
          <p:nvPr/>
        </p:nvSpPr>
        <p:spPr>
          <a:xfrm>
            <a:off x="6598260" y="2442268"/>
            <a:ext cx="23069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zh-TW" altLang="en-US" sz="1400" b="1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 </a:t>
            </a:r>
            <a:r>
              <a:rPr lang="en-US" altLang="zh-TW" sz="1400" b="1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Ubuntu </a:t>
            </a:r>
            <a:r>
              <a:rPr lang="en-US" altLang="zh-TW" sz="1400" b="1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18</a:t>
            </a:r>
            <a:r>
              <a:rPr lang="en-US" altLang="zh-TW" sz="1400" b="1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.04</a:t>
            </a:r>
          </a:p>
          <a:p>
            <a:pPr>
              <a:buFont typeface="Arial" pitchFamily="34" charset="0"/>
              <a:buChar char="•"/>
            </a:pPr>
            <a:r>
              <a:rPr lang="zh-TW" altLang="en-US" sz="1400" b="1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 </a:t>
            </a:r>
            <a:r>
              <a:rPr lang="en-US" altLang="zh-TW" sz="1400" b="1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Ubuntu </a:t>
            </a:r>
            <a:r>
              <a:rPr lang="en-US" altLang="zh-TW" sz="1400" b="1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20</a:t>
            </a:r>
            <a:r>
              <a:rPr lang="en-US" altLang="zh-TW" sz="1400" b="1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.04</a:t>
            </a:r>
          </a:p>
        </p:txBody>
      </p: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186E06E0-E8DE-4B8C-A3D5-E362C4E23554}"/>
              </a:ext>
            </a:extLst>
          </p:cNvPr>
          <p:cNvSpPr txBox="1"/>
          <p:nvPr/>
        </p:nvSpPr>
        <p:spPr>
          <a:xfrm>
            <a:off x="4649791" y="1413683"/>
            <a:ext cx="43304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NAS</a:t>
            </a:r>
            <a:r>
              <a:rPr lang="ja-JP" altLang="en-US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からモニターへの</a:t>
            </a:r>
            <a:r>
              <a:rPr lang="en-US" altLang="ja-JP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HDMI</a:t>
            </a:r>
            <a:r>
              <a:rPr lang="ja-JP" altLang="en-US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出力</a:t>
            </a:r>
            <a:endParaRPr lang="ja-JP" altLang="en-US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</p:txBody>
      </p:sp>
      <p:sp>
        <p:nvSpPr>
          <p:cNvPr id="27" name="矩形: 圓角 26">
            <a:extLst>
              <a:ext uri="{FF2B5EF4-FFF2-40B4-BE49-F238E27FC236}">
                <a16:creationId xmlns:a16="http://schemas.microsoft.com/office/drawing/2014/main" id="{1949FB92-2CAB-456D-B0F5-09E42A0C09E7}"/>
              </a:ext>
            </a:extLst>
          </p:cNvPr>
          <p:cNvSpPr/>
          <p:nvPr/>
        </p:nvSpPr>
        <p:spPr>
          <a:xfrm>
            <a:off x="4168141" y="1328564"/>
            <a:ext cx="482200" cy="488079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3200" b="1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1</a:t>
            </a:r>
            <a:endParaRPr lang="zh-TW" altLang="en-US" sz="3200" b="1"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</p:txBody>
      </p:sp>
      <p:sp>
        <p:nvSpPr>
          <p:cNvPr id="28" name="文字方塊 27">
            <a:extLst>
              <a:ext uri="{FF2B5EF4-FFF2-40B4-BE49-F238E27FC236}">
                <a16:creationId xmlns:a16="http://schemas.microsoft.com/office/drawing/2014/main" id="{27F10D10-62AB-41B2-B72B-9FCDF2A908C6}"/>
              </a:ext>
            </a:extLst>
          </p:cNvPr>
          <p:cNvSpPr txBox="1"/>
          <p:nvPr/>
        </p:nvSpPr>
        <p:spPr>
          <a:xfrm>
            <a:off x="6333113" y="3452291"/>
            <a:ext cx="276191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457200">
              <a:buNone/>
            </a:pPr>
            <a:r>
              <a:rPr lang="en-US" altLang="ja-JP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USB</a:t>
            </a:r>
            <a:r>
              <a:rPr lang="ja-JP" altLang="en-US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キーボードとマウスを</a:t>
            </a:r>
            <a:r>
              <a:rPr lang="en-US" altLang="ja-JP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NAS</a:t>
            </a:r>
            <a:r>
              <a:rPr lang="ja-JP" altLang="en-US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に接続して、</a:t>
            </a:r>
            <a:r>
              <a:rPr lang="en-US" altLang="ja-JP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Ubuntu</a:t>
            </a:r>
            <a:r>
              <a:rPr lang="ja-JP" altLang="en-US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を</a:t>
            </a:r>
          </a:p>
          <a:p>
            <a:pPr indent="-457200">
              <a:buNone/>
            </a:pPr>
            <a:r>
              <a:rPr lang="ja-JP" altLang="en-US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使用開始</a:t>
            </a:r>
            <a:endParaRPr lang="ja-JP" altLang="en-US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</p:txBody>
      </p:sp>
      <p:sp>
        <p:nvSpPr>
          <p:cNvPr id="29" name="矩形: 圓角 28">
            <a:extLst>
              <a:ext uri="{FF2B5EF4-FFF2-40B4-BE49-F238E27FC236}">
                <a16:creationId xmlns:a16="http://schemas.microsoft.com/office/drawing/2014/main" id="{12A4968B-8BD5-4213-9CE9-2154DAFBAB8F}"/>
              </a:ext>
            </a:extLst>
          </p:cNvPr>
          <p:cNvSpPr/>
          <p:nvPr/>
        </p:nvSpPr>
        <p:spPr>
          <a:xfrm>
            <a:off x="5850913" y="3483607"/>
            <a:ext cx="482200" cy="488079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3200" b="1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2</a:t>
            </a:r>
            <a:endParaRPr lang="zh-TW" altLang="en-US" sz="3200" b="1"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</p:txBody>
      </p:sp>
      <p:grpSp>
        <p:nvGrpSpPr>
          <p:cNvPr id="30" name="群組 29">
            <a:extLst>
              <a:ext uri="{FF2B5EF4-FFF2-40B4-BE49-F238E27FC236}">
                <a16:creationId xmlns:a16="http://schemas.microsoft.com/office/drawing/2014/main" id="{F585EC6D-6CA2-4519-B3CB-027582CDD11A}"/>
              </a:ext>
            </a:extLst>
          </p:cNvPr>
          <p:cNvGrpSpPr/>
          <p:nvPr/>
        </p:nvGrpSpPr>
        <p:grpSpPr>
          <a:xfrm>
            <a:off x="6438805" y="1983989"/>
            <a:ext cx="2378463" cy="540171"/>
            <a:chOff x="6705129" y="2259784"/>
            <a:chExt cx="2378463" cy="540171"/>
          </a:xfrm>
        </p:grpSpPr>
        <p:pic>
          <p:nvPicPr>
            <p:cNvPr id="31" name="圖片 4">
              <a:extLst>
                <a:ext uri="{FF2B5EF4-FFF2-40B4-BE49-F238E27FC236}">
                  <a16:creationId xmlns:a16="http://schemas.microsoft.com/office/drawing/2014/main" id="{BF1B45F4-CBB1-4183-BA4B-5C01DE43233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05129" y="2259784"/>
              <a:ext cx="2313073" cy="540171"/>
            </a:xfrm>
            <a:prstGeom prst="rect">
              <a:avLst/>
            </a:prstGeom>
          </p:spPr>
        </p:pic>
        <p:sp>
          <p:nvSpPr>
            <p:cNvPr id="32" name="文字方塊 14">
              <a:extLst>
                <a:ext uri="{FF2B5EF4-FFF2-40B4-BE49-F238E27FC236}">
                  <a16:creationId xmlns:a16="http://schemas.microsoft.com/office/drawing/2014/main" id="{AFD6F07B-8199-4220-A755-3FF117F4D48A}"/>
                </a:ext>
              </a:extLst>
            </p:cNvPr>
            <p:cNvSpPr txBox="1"/>
            <p:nvPr/>
          </p:nvSpPr>
          <p:spPr>
            <a:xfrm>
              <a:off x="6776612" y="2288243"/>
              <a:ext cx="230698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en-US" altLang="zh-TW" sz="1600" b="1" dirty="0">
                  <a:solidFill>
                    <a:schemeClr val="bg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+mn-ea"/>
                  <a:sym typeface="+mn-lt"/>
                </a:rPr>
                <a:t>Multi-version Ubuntu</a:t>
              </a:r>
              <a:r>
                <a:rPr lang="zh-TW" altLang="en-US" sz="1600" b="1" dirty="0">
                  <a:solidFill>
                    <a:schemeClr val="bg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+mn-ea"/>
                  <a:sym typeface="+mn-lt"/>
                </a:rPr>
                <a:t> </a:t>
              </a:r>
              <a:endParaRPr lang="en-US" altLang="zh-TW" sz="16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endParaRPr>
            </a:p>
          </p:txBody>
        </p:sp>
      </p:grpSp>
      <p:pic>
        <p:nvPicPr>
          <p:cNvPr id="33" name="Picture 4">
            <a:extLst>
              <a:ext uri="{FF2B5EF4-FFF2-40B4-BE49-F238E27FC236}">
                <a16:creationId xmlns:a16="http://schemas.microsoft.com/office/drawing/2014/main" id="{BACCBAB1-82ED-4BA7-BE24-108B307B37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41571" y="562500"/>
            <a:ext cx="4930795" cy="4018500"/>
          </a:xfrm>
          <a:prstGeom prst="rect">
            <a:avLst/>
          </a:prstGeom>
          <a:noFill/>
        </p:spPr>
      </p:pic>
      <p:grpSp>
        <p:nvGrpSpPr>
          <p:cNvPr id="34" name="群組 33">
            <a:extLst>
              <a:ext uri="{FF2B5EF4-FFF2-40B4-BE49-F238E27FC236}">
                <a16:creationId xmlns:a16="http://schemas.microsoft.com/office/drawing/2014/main" id="{F3EB530D-B7DC-4C76-9809-169AA6F15134}"/>
              </a:ext>
            </a:extLst>
          </p:cNvPr>
          <p:cNvGrpSpPr/>
          <p:nvPr/>
        </p:nvGrpSpPr>
        <p:grpSpPr>
          <a:xfrm>
            <a:off x="3633940" y="2873544"/>
            <a:ext cx="2506372" cy="2263697"/>
            <a:chOff x="-3748275" y="1147065"/>
            <a:chExt cx="2447487" cy="2210512"/>
          </a:xfrm>
        </p:grpSpPr>
        <p:sp>
          <p:nvSpPr>
            <p:cNvPr id="35" name="矩形: 圓角 34">
              <a:extLst>
                <a:ext uri="{FF2B5EF4-FFF2-40B4-BE49-F238E27FC236}">
                  <a16:creationId xmlns:a16="http://schemas.microsoft.com/office/drawing/2014/main" id="{7519AD14-19C2-41B6-9F1B-9EFF7DAC2F2C}"/>
                </a:ext>
              </a:extLst>
            </p:cNvPr>
            <p:cNvSpPr/>
            <p:nvPr/>
          </p:nvSpPr>
          <p:spPr>
            <a:xfrm>
              <a:off x="-3748275" y="1284122"/>
              <a:ext cx="2447487" cy="2073455"/>
            </a:xfrm>
            <a:prstGeom prst="roundRect">
              <a:avLst>
                <a:gd name="adj" fmla="val 4997"/>
              </a:avLst>
            </a:prstGeom>
            <a:gradFill>
              <a:gsLst>
                <a:gs pos="0">
                  <a:schemeClr val="tx1">
                    <a:alpha val="0"/>
                  </a:schemeClr>
                </a:gs>
                <a:gs pos="100000">
                  <a:schemeClr val="tx1">
                    <a:alpha val="49000"/>
                  </a:schemeClr>
                </a:gs>
              </a:gsLst>
              <a:lin ang="5400000" scaled="1"/>
            </a:gradFill>
            <a:ln>
              <a:noFill/>
            </a:ln>
            <a:effectLst>
              <a:softEdge rad="609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endParaRPr>
            </a:p>
          </p:txBody>
        </p:sp>
        <p:pic>
          <p:nvPicPr>
            <p:cNvPr id="36" name="圖片 35">
              <a:extLst>
                <a:ext uri="{FF2B5EF4-FFF2-40B4-BE49-F238E27FC236}">
                  <a16:creationId xmlns:a16="http://schemas.microsoft.com/office/drawing/2014/main" id="{0F5005BC-B99F-4B3B-8C47-2B8BF7A3B50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V="1">
              <a:off x="-3482856" y="2940279"/>
              <a:ext cx="1933199" cy="226812"/>
            </a:xfrm>
            <a:prstGeom prst="rect">
              <a:avLst/>
            </a:prstGeom>
          </p:spPr>
        </p:pic>
        <p:pic>
          <p:nvPicPr>
            <p:cNvPr id="37" name="圖片 36">
              <a:extLst>
                <a:ext uri="{FF2B5EF4-FFF2-40B4-BE49-F238E27FC236}">
                  <a16:creationId xmlns:a16="http://schemas.microsoft.com/office/drawing/2014/main" id="{116A0B71-A3D2-430E-B2DB-289C0CE453E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3531577" y="1147065"/>
              <a:ext cx="2001210" cy="19703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720653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標題 1">
            <a:extLst>
              <a:ext uri="{FF2B5EF4-FFF2-40B4-BE49-F238E27FC236}">
                <a16:creationId xmlns:a16="http://schemas.microsoft.com/office/drawing/2014/main" id="{5014A561-C02B-7F4D-8DD3-A62FA87CA04E}"/>
              </a:ext>
            </a:extLst>
          </p:cNvPr>
          <p:cNvSpPr txBox="1">
            <a:spLocks/>
          </p:cNvSpPr>
          <p:nvPr/>
        </p:nvSpPr>
        <p:spPr>
          <a:xfrm>
            <a:off x="3075" y="178809"/>
            <a:ext cx="9144000" cy="82296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b="1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pPr algn="ctr"/>
            <a:r>
              <a:rPr lang="ja-JP" altLang="en-US" sz="32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 ストリーミングと高速トランスコーディング</a:t>
            </a:r>
            <a:endParaRPr lang="zh-TW" altLang="en-US" sz="3200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</p:txBody>
      </p:sp>
      <p:grpSp>
        <p:nvGrpSpPr>
          <p:cNvPr id="13" name="群組 12">
            <a:extLst>
              <a:ext uri="{FF2B5EF4-FFF2-40B4-BE49-F238E27FC236}">
                <a16:creationId xmlns:a16="http://schemas.microsoft.com/office/drawing/2014/main" id="{47837DD9-FE16-4165-8E76-169481CA6413}"/>
              </a:ext>
            </a:extLst>
          </p:cNvPr>
          <p:cNvGrpSpPr/>
          <p:nvPr/>
        </p:nvGrpSpPr>
        <p:grpSpPr>
          <a:xfrm>
            <a:off x="4164073" y="2747152"/>
            <a:ext cx="4419904" cy="1313462"/>
            <a:chOff x="2800165" y="2571750"/>
            <a:chExt cx="5407733" cy="1607015"/>
          </a:xfrm>
        </p:grpSpPr>
        <p:pic>
          <p:nvPicPr>
            <p:cNvPr id="15" name="圖片 14">
              <a:extLst>
                <a:ext uri="{FF2B5EF4-FFF2-40B4-BE49-F238E27FC236}">
                  <a16:creationId xmlns:a16="http://schemas.microsoft.com/office/drawing/2014/main" id="{4508EBE7-FD4A-41A7-914F-55937177897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38263" y="2571750"/>
              <a:ext cx="1969635" cy="774468"/>
            </a:xfrm>
            <a:prstGeom prst="rect">
              <a:avLst/>
            </a:prstGeom>
          </p:spPr>
        </p:pic>
        <p:pic>
          <p:nvPicPr>
            <p:cNvPr id="17" name="圖片 16">
              <a:extLst>
                <a:ext uri="{FF2B5EF4-FFF2-40B4-BE49-F238E27FC236}">
                  <a16:creationId xmlns:a16="http://schemas.microsoft.com/office/drawing/2014/main" id="{E400B04C-857A-40C2-9B2A-12E4091E8CE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68295" y="3609439"/>
              <a:ext cx="3019152" cy="569326"/>
            </a:xfrm>
            <a:prstGeom prst="rect">
              <a:avLst/>
            </a:prstGeom>
          </p:spPr>
        </p:pic>
        <p:pic>
          <p:nvPicPr>
            <p:cNvPr id="19" name="圖片 18">
              <a:extLst>
                <a:ext uri="{FF2B5EF4-FFF2-40B4-BE49-F238E27FC236}">
                  <a16:creationId xmlns:a16="http://schemas.microsoft.com/office/drawing/2014/main" id="{C43B619D-4E6A-4E1D-A3DB-AC09F0893C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568295" y="2630419"/>
              <a:ext cx="1486706" cy="715800"/>
            </a:xfrm>
            <a:prstGeom prst="rect">
              <a:avLst/>
            </a:prstGeom>
          </p:spPr>
        </p:pic>
        <p:pic>
          <p:nvPicPr>
            <p:cNvPr id="21" name="圖片 20">
              <a:extLst>
                <a:ext uri="{FF2B5EF4-FFF2-40B4-BE49-F238E27FC236}">
                  <a16:creationId xmlns:a16="http://schemas.microsoft.com/office/drawing/2014/main" id="{F68E7C46-10A4-4C40-AA45-D8BBA90F51B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00165" y="2630419"/>
              <a:ext cx="1548346" cy="1548346"/>
            </a:xfrm>
            <a:prstGeom prst="rect">
              <a:avLst/>
            </a:prstGeom>
          </p:spPr>
        </p:pic>
      </p:grpSp>
      <p:pic>
        <p:nvPicPr>
          <p:cNvPr id="14" name="圖片 13" descr="一張含有 個人, 坐, 牆, 沙發 的圖片&#10;&#10;自動產生的描述">
            <a:extLst>
              <a:ext uri="{FF2B5EF4-FFF2-40B4-BE49-F238E27FC236}">
                <a16:creationId xmlns:a16="http://schemas.microsoft.com/office/drawing/2014/main" id="{374D3A92-3251-4031-B31E-152FC117152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854031"/>
            <a:ext cx="5115004" cy="3314870"/>
          </a:xfrm>
          <a:prstGeom prst="rect">
            <a:avLst/>
          </a:prstGeom>
        </p:spPr>
      </p:pic>
      <p:sp>
        <p:nvSpPr>
          <p:cNvPr id="12" name="TextBox 7">
            <a:extLst>
              <a:ext uri="{FF2B5EF4-FFF2-40B4-BE49-F238E27FC236}">
                <a16:creationId xmlns:a16="http://schemas.microsoft.com/office/drawing/2014/main" id="{B41EEBEC-5A04-456B-AC40-7A4DD29EB8D6}"/>
              </a:ext>
            </a:extLst>
          </p:cNvPr>
          <p:cNvSpPr txBox="1"/>
          <p:nvPr/>
        </p:nvSpPr>
        <p:spPr>
          <a:xfrm>
            <a:off x="378888" y="1192281"/>
            <a:ext cx="8700417" cy="82798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92075" indent="-92075">
              <a:lnSpc>
                <a:spcPts val="2000"/>
              </a:lnSpc>
              <a:buClr>
                <a:schemeClr val="tx1"/>
              </a:buClr>
              <a:buFont typeface="Arial"/>
              <a:buChar char="•"/>
            </a:pPr>
            <a:r>
              <a:rPr kumimoji="1" lang="en-US" altLang="ja-JP" b="1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4K</a:t>
            </a:r>
            <a:r>
              <a:rPr kumimoji="1" lang="ja-JP" altLang="en-US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 </a:t>
            </a:r>
            <a:r>
              <a:rPr kumimoji="1" lang="en-US" altLang="ja-JP" b="1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H.264</a:t>
            </a:r>
            <a:r>
              <a:rPr kumimoji="1" lang="ja-JP" altLang="en-US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デコー</a:t>
            </a:r>
            <a:r>
              <a:rPr kumimoji="1" lang="ja-JP" altLang="en-US" b="1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ド</a:t>
            </a:r>
            <a:r>
              <a:rPr kumimoji="1" lang="en-US" altLang="ja-JP" b="1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/</a:t>
            </a:r>
            <a:r>
              <a:rPr kumimoji="1" lang="ja-JP" altLang="en-US" b="1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エ</a:t>
            </a:r>
            <a:r>
              <a:rPr kumimoji="1" lang="ja-JP" altLang="en-US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ンコー</a:t>
            </a:r>
            <a:r>
              <a:rPr kumimoji="1" lang="ja-JP" altLang="en-US" b="1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ド</a:t>
            </a:r>
            <a:r>
              <a:rPr kumimoji="1" lang="ja-JP" altLang="en-US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により、</a:t>
            </a:r>
            <a:r>
              <a:rPr kumimoji="1" lang="ja-JP" altLang="en-US" b="1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ス</a:t>
            </a:r>
            <a:r>
              <a:rPr kumimoji="1" lang="ja-JP" altLang="en-US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ムーズな再生</a:t>
            </a:r>
            <a:r>
              <a:rPr kumimoji="1" lang="ja-JP" altLang="en-US" b="1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と</a:t>
            </a:r>
            <a:r>
              <a:rPr kumimoji="1" lang="ja-JP" altLang="en-US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様々な</a:t>
            </a:r>
            <a:r>
              <a:rPr kumimoji="1" lang="ja-JP" altLang="en-US" b="1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ク</a:t>
            </a:r>
            <a:r>
              <a:rPr kumimoji="1" lang="ja-JP" altLang="en-US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ライアン</a:t>
            </a:r>
            <a:r>
              <a:rPr kumimoji="1" lang="ja-JP" altLang="en-US" b="1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トをサ</a:t>
            </a:r>
            <a:r>
              <a:rPr kumimoji="1" lang="ja-JP" altLang="en-US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ポー</a:t>
            </a:r>
            <a:r>
              <a:rPr kumimoji="1" lang="ja-JP" altLang="en-US" b="1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ト</a:t>
            </a:r>
            <a:endParaRPr kumimoji="1" lang="ja-JP" altLang="en-US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  <a:p>
            <a:pPr marL="92075" indent="-92075">
              <a:lnSpc>
                <a:spcPts val="2000"/>
              </a:lnSpc>
              <a:buClr>
                <a:schemeClr val="tx1"/>
              </a:buClr>
              <a:buFont typeface="Arial"/>
              <a:buChar char="•"/>
            </a:pPr>
            <a:r>
              <a:rPr kumimoji="1" lang="en-US" altLang="ja-JP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4K</a:t>
            </a:r>
            <a:r>
              <a:rPr kumimoji="1" lang="ja-JP" altLang="en-US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コンテンツ用の</a:t>
            </a:r>
            <a:r>
              <a:rPr kumimoji="1" lang="en-US" altLang="ja-JP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HDMI</a:t>
            </a:r>
            <a:r>
              <a:rPr kumimoji="1" lang="ja-JP" altLang="en-US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出力</a:t>
            </a:r>
          </a:p>
          <a:p>
            <a:pPr marL="92075" indent="-92075">
              <a:lnSpc>
                <a:spcPts val="2000"/>
              </a:lnSpc>
              <a:buClr>
                <a:schemeClr val="tx1"/>
              </a:buClr>
              <a:buFont typeface="Arial"/>
              <a:buChar char="•"/>
            </a:pPr>
            <a:r>
              <a:rPr kumimoji="1" lang="en-US" altLang="ja-JP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DLNA</a:t>
            </a:r>
            <a:r>
              <a:rPr kumimoji="1" lang="ja-JP" altLang="en-US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、</a:t>
            </a:r>
            <a:r>
              <a:rPr kumimoji="1" lang="en-US" altLang="ja-JP" b="1" dirty="0" err="1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AirPlay</a:t>
            </a:r>
            <a:r>
              <a:rPr kumimoji="1" lang="ja-JP" altLang="en-US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、</a:t>
            </a:r>
            <a:r>
              <a:rPr kumimoji="1" lang="en-US" altLang="ja-JP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Chromecast</a:t>
            </a:r>
            <a:r>
              <a:rPr kumimoji="1" lang="ja-JP" altLang="en-US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、</a:t>
            </a:r>
            <a:r>
              <a:rPr kumimoji="1" lang="en-US" altLang="ja-JP" b="1" dirty="0" err="1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Plex</a:t>
            </a:r>
            <a:r>
              <a:rPr kumimoji="1" lang="ja-JP" altLang="en-US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を介してコンテンツをストリーミン</a:t>
            </a:r>
            <a:r>
              <a:rPr kumimoji="1" lang="ja-JP" altLang="en-US" b="1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グ</a:t>
            </a:r>
            <a:endParaRPr kumimoji="1" lang="ja-JP" altLang="en-US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330369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矩形: 圓角 36">
            <a:extLst>
              <a:ext uri="{FF2B5EF4-FFF2-40B4-BE49-F238E27FC236}">
                <a16:creationId xmlns:a16="http://schemas.microsoft.com/office/drawing/2014/main" id="{B0143949-39F5-4757-8E3D-ABC63EF141C5}"/>
              </a:ext>
            </a:extLst>
          </p:cNvPr>
          <p:cNvSpPr/>
          <p:nvPr/>
        </p:nvSpPr>
        <p:spPr>
          <a:xfrm>
            <a:off x="5796928" y="2868287"/>
            <a:ext cx="3465774" cy="2745575"/>
          </a:xfrm>
          <a:prstGeom prst="roundRect">
            <a:avLst>
              <a:gd name="adj" fmla="val 4997"/>
            </a:avLst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49000"/>
                </a:schemeClr>
              </a:gs>
            </a:gsLst>
            <a:lin ang="5400000" scaled="1"/>
          </a:gradFill>
          <a:ln>
            <a:noFill/>
          </a:ln>
          <a:effectLst>
            <a:softEdge rad="609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</p:txBody>
      </p:sp>
      <p:sp>
        <p:nvSpPr>
          <p:cNvPr id="36" name="矩形: 圓角 35">
            <a:extLst>
              <a:ext uri="{FF2B5EF4-FFF2-40B4-BE49-F238E27FC236}">
                <a16:creationId xmlns:a16="http://schemas.microsoft.com/office/drawing/2014/main" id="{DA9C0C4A-970F-4804-BB2D-F049F21D0291}"/>
              </a:ext>
            </a:extLst>
          </p:cNvPr>
          <p:cNvSpPr/>
          <p:nvPr/>
        </p:nvSpPr>
        <p:spPr>
          <a:xfrm>
            <a:off x="172868" y="2810961"/>
            <a:ext cx="3465774" cy="2745575"/>
          </a:xfrm>
          <a:prstGeom prst="roundRect">
            <a:avLst>
              <a:gd name="adj" fmla="val 4997"/>
            </a:avLst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49000"/>
                </a:schemeClr>
              </a:gs>
            </a:gsLst>
            <a:lin ang="5400000" scaled="1"/>
          </a:gradFill>
          <a:ln>
            <a:noFill/>
          </a:ln>
          <a:effectLst>
            <a:softEdge rad="609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</p:txBody>
      </p:sp>
      <p:sp>
        <p:nvSpPr>
          <p:cNvPr id="33" name="矩形: 圓角 32">
            <a:extLst>
              <a:ext uri="{FF2B5EF4-FFF2-40B4-BE49-F238E27FC236}">
                <a16:creationId xmlns:a16="http://schemas.microsoft.com/office/drawing/2014/main" id="{2536B388-8BCE-4A5F-93E0-726E034B882C}"/>
              </a:ext>
            </a:extLst>
          </p:cNvPr>
          <p:cNvSpPr/>
          <p:nvPr/>
        </p:nvSpPr>
        <p:spPr>
          <a:xfrm>
            <a:off x="2867482" y="621594"/>
            <a:ext cx="4055621" cy="5300637"/>
          </a:xfrm>
          <a:prstGeom prst="roundRect">
            <a:avLst>
              <a:gd name="adj" fmla="val 4997"/>
            </a:avLst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49000"/>
                </a:schemeClr>
              </a:gs>
            </a:gsLst>
            <a:lin ang="5400000" scaled="1"/>
          </a:gradFill>
          <a:ln>
            <a:noFill/>
          </a:ln>
          <a:effectLst>
            <a:softEdge rad="609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</p:txBody>
      </p:sp>
      <p:sp>
        <p:nvSpPr>
          <p:cNvPr id="31" name="Google Shape;1442;gc428d55399_0_5">
            <a:extLst>
              <a:ext uri="{FF2B5EF4-FFF2-40B4-BE49-F238E27FC236}">
                <a16:creationId xmlns:a16="http://schemas.microsoft.com/office/drawing/2014/main" id="{509CA11A-B5A5-4993-A110-73FF73CE5909}"/>
              </a:ext>
            </a:extLst>
          </p:cNvPr>
          <p:cNvSpPr/>
          <p:nvPr/>
        </p:nvSpPr>
        <p:spPr>
          <a:xfrm>
            <a:off x="3211454" y="1188214"/>
            <a:ext cx="2748856" cy="3860036"/>
          </a:xfrm>
          <a:prstGeom prst="roundRect">
            <a:avLst>
              <a:gd name="adj" fmla="val 1245"/>
            </a:avLst>
          </a:prstGeom>
          <a:gradFill>
            <a:gsLst>
              <a:gs pos="97826">
                <a:srgbClr val="005C8C"/>
              </a:gs>
              <a:gs pos="21000">
                <a:srgbClr val="09BFFF"/>
              </a:gs>
            </a:gsLst>
            <a:lin ang="5400012" scaled="0"/>
          </a:gradFill>
          <a:ln>
            <a:noFill/>
          </a:ln>
          <a:effectLst>
            <a:outerShdw blurRad="1905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</p:txBody>
      </p:sp>
      <p:sp>
        <p:nvSpPr>
          <p:cNvPr id="153" name="Shape 153"/>
          <p:cNvSpPr/>
          <p:nvPr/>
        </p:nvSpPr>
        <p:spPr>
          <a:xfrm>
            <a:off x="6179738" y="3291950"/>
            <a:ext cx="2451685" cy="1571636"/>
          </a:xfrm>
          <a:prstGeom prst="roundRect">
            <a:avLst>
              <a:gd name="adj" fmla="val 3968"/>
            </a:avLst>
          </a:prstGeom>
          <a:solidFill>
            <a:srgbClr val="E6E6E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</p:txBody>
      </p:sp>
      <p:sp>
        <p:nvSpPr>
          <p:cNvPr id="154" name="Shape 154"/>
          <p:cNvSpPr/>
          <p:nvPr/>
        </p:nvSpPr>
        <p:spPr>
          <a:xfrm rot="5400000">
            <a:off x="8138436" y="3363390"/>
            <a:ext cx="326515" cy="326514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tx1">
              <a:lumMod val="65000"/>
              <a:lumOff val="35000"/>
              <a:alpha val="22352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</p:txBody>
      </p:sp>
      <p:sp>
        <p:nvSpPr>
          <p:cNvPr id="155" name="Shape 155"/>
          <p:cNvSpPr/>
          <p:nvPr/>
        </p:nvSpPr>
        <p:spPr>
          <a:xfrm rot="10800000" flipH="1">
            <a:off x="6313685" y="4278006"/>
            <a:ext cx="2160240" cy="45719"/>
          </a:xfrm>
          <a:prstGeom prst="roundRect">
            <a:avLst>
              <a:gd name="adj" fmla="val 23711"/>
            </a:avLst>
          </a:prstGeom>
          <a:solidFill>
            <a:schemeClr val="tx1">
              <a:lumMod val="65000"/>
              <a:lumOff val="35000"/>
              <a:alpha val="22745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</p:txBody>
      </p:sp>
      <p:sp>
        <p:nvSpPr>
          <p:cNvPr id="156" name="Shape 156"/>
          <p:cNvSpPr txBox="1">
            <a:spLocks noGrp="1"/>
          </p:cNvSpPr>
          <p:nvPr>
            <p:ph type="title"/>
          </p:nvPr>
        </p:nvSpPr>
        <p:spPr>
          <a:xfrm>
            <a:off x="1" y="192361"/>
            <a:ext cx="9144000" cy="697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buSzPts val="3400"/>
            </a:pPr>
            <a:r>
              <a:rPr lang="en-US" altLang="ja-JP" sz="3200" dirty="0">
                <a:solidFill>
                  <a:schemeClr val="lt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RAID5</a:t>
            </a:r>
            <a:r>
              <a:rPr lang="ja-JP" altLang="en-US" sz="3200" dirty="0">
                <a:solidFill>
                  <a:schemeClr val="lt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でコスト効率よくデータを保護</a:t>
            </a:r>
            <a:endParaRPr lang="ja-JP" altLang="en-US" sz="3200" dirty="0">
              <a:solidFill>
                <a:schemeClr val="lt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</p:txBody>
      </p:sp>
      <p:pic>
        <p:nvPicPr>
          <p:cNvPr id="157" name="Shape 157"/>
          <p:cNvPicPr preferRelativeResize="0"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5007" y="1832500"/>
            <a:ext cx="1134568" cy="1366274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Shape 160"/>
          <p:cNvSpPr/>
          <p:nvPr/>
        </p:nvSpPr>
        <p:spPr>
          <a:xfrm>
            <a:off x="519417" y="3291950"/>
            <a:ext cx="2451685" cy="1571636"/>
          </a:xfrm>
          <a:prstGeom prst="roundRect">
            <a:avLst>
              <a:gd name="adj" fmla="val 3968"/>
            </a:avLst>
          </a:prstGeom>
          <a:solidFill>
            <a:srgbClr val="E6E6E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</p:txBody>
      </p:sp>
      <p:sp>
        <p:nvSpPr>
          <p:cNvPr id="161" name="Shape 161"/>
          <p:cNvSpPr/>
          <p:nvPr/>
        </p:nvSpPr>
        <p:spPr>
          <a:xfrm rot="5400000">
            <a:off x="2471415" y="3363389"/>
            <a:ext cx="326515" cy="326514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tx1">
              <a:lumMod val="65000"/>
              <a:lumOff val="35000"/>
              <a:alpha val="22352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</p:txBody>
      </p:sp>
      <p:sp>
        <p:nvSpPr>
          <p:cNvPr id="162" name="Shape 162"/>
          <p:cNvSpPr/>
          <p:nvPr/>
        </p:nvSpPr>
        <p:spPr>
          <a:xfrm rot="10800000" flipH="1">
            <a:off x="631040" y="4278006"/>
            <a:ext cx="2160240" cy="45719"/>
          </a:xfrm>
          <a:prstGeom prst="roundRect">
            <a:avLst>
              <a:gd name="adj" fmla="val 23711"/>
            </a:avLst>
          </a:prstGeom>
          <a:solidFill>
            <a:schemeClr val="tx1">
              <a:lumMod val="65000"/>
              <a:lumOff val="35000"/>
              <a:alpha val="22745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</p:txBody>
      </p:sp>
      <p:sp>
        <p:nvSpPr>
          <p:cNvPr id="163" name="Shape 163"/>
          <p:cNvSpPr txBox="1"/>
          <p:nvPr/>
        </p:nvSpPr>
        <p:spPr>
          <a:xfrm>
            <a:off x="508242" y="3432066"/>
            <a:ext cx="2324659" cy="8002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US" sz="1800" b="1" i="0" u="none" strike="noStrike" cap="none" dirty="0">
                <a:solidFill>
                  <a:schemeClr val="dk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RAID1 :</a:t>
            </a:r>
            <a:endParaRPr sz="180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US" sz="1800" b="1" u="none" strike="noStrike" cap="none" dirty="0">
                <a:solidFill>
                  <a:schemeClr val="dk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Space: 1: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 1 x HDD</a:t>
            </a:r>
            <a:endParaRPr sz="180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</p:txBody>
      </p:sp>
      <p:sp>
        <p:nvSpPr>
          <p:cNvPr id="164" name="Shape 164"/>
          <p:cNvSpPr txBox="1"/>
          <p:nvPr/>
        </p:nvSpPr>
        <p:spPr>
          <a:xfrm>
            <a:off x="579680" y="4388912"/>
            <a:ext cx="2262774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>
              <a:buClr>
                <a:srgbClr val="FF0000"/>
              </a:buClr>
              <a:buSzPts val="1400"/>
            </a:pPr>
            <a:r>
              <a:rPr lang="en-US" sz="1600" b="1" dirty="0">
                <a:solidFill>
                  <a:srgbClr val="C0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HDD</a:t>
            </a:r>
            <a:r>
              <a:rPr lang="ja-JP" altLang="en-US" sz="1600" b="1" dirty="0">
                <a:solidFill>
                  <a:srgbClr val="C0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使用率：</a:t>
            </a:r>
            <a:r>
              <a:rPr lang="en-US" altLang="ja-JP" sz="1600" b="1" dirty="0">
                <a:solidFill>
                  <a:srgbClr val="C0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50</a:t>
            </a:r>
            <a:r>
              <a:rPr lang="ja-JP" altLang="en-US" sz="1600" b="1" dirty="0">
                <a:solidFill>
                  <a:srgbClr val="C0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％</a:t>
            </a:r>
            <a:endParaRPr lang="ja-JP" altLang="en-US" sz="1600" b="1" dirty="0">
              <a:solidFill>
                <a:srgbClr val="C0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</p:txBody>
      </p:sp>
      <p:sp>
        <p:nvSpPr>
          <p:cNvPr id="165" name="Shape 165"/>
          <p:cNvSpPr/>
          <p:nvPr/>
        </p:nvSpPr>
        <p:spPr>
          <a:xfrm>
            <a:off x="3364506" y="3291950"/>
            <a:ext cx="2451685" cy="1571636"/>
          </a:xfrm>
          <a:prstGeom prst="roundRect">
            <a:avLst>
              <a:gd name="adj" fmla="val 3968"/>
            </a:avLst>
          </a:prstGeom>
          <a:solidFill>
            <a:srgbClr val="D9F5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</p:txBody>
      </p:sp>
      <p:sp>
        <p:nvSpPr>
          <p:cNvPr id="166" name="Shape 166"/>
          <p:cNvSpPr/>
          <p:nvPr/>
        </p:nvSpPr>
        <p:spPr>
          <a:xfrm rot="5400000">
            <a:off x="5299570" y="3363389"/>
            <a:ext cx="326515" cy="326514"/>
          </a:xfrm>
          <a:prstGeom prst="halfFrame">
            <a:avLst>
              <a:gd name="adj1" fmla="val 23728"/>
              <a:gd name="adj2" fmla="val 24642"/>
            </a:avLst>
          </a:prstGeom>
          <a:solidFill>
            <a:srgbClr val="09BFFF">
              <a:alpha val="5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</p:txBody>
      </p:sp>
      <p:sp>
        <p:nvSpPr>
          <p:cNvPr id="167" name="Shape 167"/>
          <p:cNvSpPr/>
          <p:nvPr/>
        </p:nvSpPr>
        <p:spPr>
          <a:xfrm rot="10800000" flipH="1">
            <a:off x="3493063" y="4278006"/>
            <a:ext cx="2160240" cy="45719"/>
          </a:xfrm>
          <a:prstGeom prst="roundRect">
            <a:avLst>
              <a:gd name="adj" fmla="val 23711"/>
            </a:avLst>
          </a:prstGeom>
          <a:solidFill>
            <a:srgbClr val="09BFFF">
              <a:alpha val="5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</p:txBody>
      </p:sp>
      <p:sp>
        <p:nvSpPr>
          <p:cNvPr id="168" name="Shape 168"/>
          <p:cNvSpPr txBox="1"/>
          <p:nvPr/>
        </p:nvSpPr>
        <p:spPr>
          <a:xfrm>
            <a:off x="3481633" y="3432066"/>
            <a:ext cx="2262774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>
              <a:spcBef>
                <a:spcPts val="600"/>
              </a:spcBef>
              <a:buClr>
                <a:schemeClr val="dk1"/>
              </a:buClr>
              <a:buSzPts val="1400"/>
            </a:pPr>
            <a:r>
              <a:rPr lang="en-US" sz="1800" b="1" dirty="0">
                <a:solidFill>
                  <a:schemeClr val="dk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RAID5:</a:t>
            </a:r>
            <a:endParaRPr sz="180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US" altLang="zh-TW" sz="1800" b="1" u="none" strike="noStrike" cap="none" dirty="0">
                <a:solidFill>
                  <a:schemeClr val="dk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Space: 1 </a:t>
            </a:r>
            <a:r>
              <a:rPr lang="en-US" sz="1800" b="1" dirty="0">
                <a:solidFill>
                  <a:schemeClr val="dk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: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 2 x HDD</a:t>
            </a:r>
            <a:endParaRPr sz="180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</p:txBody>
      </p:sp>
      <p:sp>
        <p:nvSpPr>
          <p:cNvPr id="169" name="Shape 169"/>
          <p:cNvSpPr txBox="1"/>
          <p:nvPr/>
        </p:nvSpPr>
        <p:spPr>
          <a:xfrm>
            <a:off x="3348576" y="4332901"/>
            <a:ext cx="258963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buClr>
                <a:srgbClr val="FF0000"/>
              </a:buClr>
              <a:buSzPts val="1400"/>
            </a:pPr>
            <a:r>
              <a:rPr lang="en-US" sz="1600" b="1" dirty="0">
                <a:solidFill>
                  <a:srgbClr val="C0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HDD</a:t>
            </a:r>
            <a:r>
              <a:rPr lang="ja-JP" altLang="en-US" sz="1600" b="1" dirty="0">
                <a:solidFill>
                  <a:srgbClr val="C0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使用率</a:t>
            </a:r>
            <a:r>
              <a:rPr lang="en-US" sz="1600" b="1" dirty="0" smtClean="0">
                <a:solidFill>
                  <a:srgbClr val="C0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:</a:t>
            </a:r>
            <a:r>
              <a:rPr lang="en-US" sz="1600" b="1" i="0" u="none" strike="noStrike" cap="none" dirty="0" smtClean="0">
                <a:solidFill>
                  <a:srgbClr val="C0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 </a:t>
            </a:r>
            <a:r>
              <a:rPr lang="en-US" sz="2800" b="1" i="0" u="none" strike="noStrike" cap="none" dirty="0">
                <a:solidFill>
                  <a:srgbClr val="C0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67%</a:t>
            </a:r>
            <a:endParaRPr sz="2800" b="1" i="0" u="none" strike="noStrike" cap="none" dirty="0">
              <a:solidFill>
                <a:srgbClr val="C0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</p:txBody>
      </p:sp>
      <p:sp>
        <p:nvSpPr>
          <p:cNvPr id="170" name="Shape 170"/>
          <p:cNvSpPr txBox="1"/>
          <p:nvPr/>
        </p:nvSpPr>
        <p:spPr>
          <a:xfrm>
            <a:off x="6319975" y="4401265"/>
            <a:ext cx="2262774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>
              <a:buClr>
                <a:srgbClr val="FF0000"/>
              </a:buClr>
              <a:buSzPts val="1400"/>
            </a:pPr>
            <a:r>
              <a:rPr lang="ja-JP" altLang="en-US" sz="1600" b="1" dirty="0">
                <a:solidFill>
                  <a:srgbClr val="C0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予</a:t>
            </a:r>
            <a:r>
              <a:rPr lang="ja-JP" altLang="en-US" sz="1600" b="1" dirty="0" smtClean="0">
                <a:solidFill>
                  <a:srgbClr val="C0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算を気にする場合</a:t>
            </a:r>
            <a:endParaRPr lang="ja-JP" altLang="en-US" sz="1600" b="1" dirty="0">
              <a:solidFill>
                <a:srgbClr val="C0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</p:txBody>
      </p:sp>
      <p:sp>
        <p:nvSpPr>
          <p:cNvPr id="175" name="Shape 175"/>
          <p:cNvSpPr txBox="1"/>
          <p:nvPr/>
        </p:nvSpPr>
        <p:spPr>
          <a:xfrm>
            <a:off x="6324735" y="3447902"/>
            <a:ext cx="2262774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800" b="1" i="0" u="none" strike="noStrike" cap="none" dirty="0">
                <a:solidFill>
                  <a:srgbClr val="00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RAID5 :</a:t>
            </a:r>
            <a:endParaRPr sz="180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altLang="zh-TW" sz="1800" b="1" u="none" strike="noStrike" cap="none" dirty="0">
                <a:solidFill>
                  <a:schemeClr val="dk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Space: 1 </a:t>
            </a:r>
            <a:r>
              <a:rPr lang="en-US" sz="1800" b="1" dirty="0">
                <a:solidFill>
                  <a:schemeClr val="dk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:</a:t>
            </a:r>
            <a:r>
              <a:rPr lang="en-US" sz="1800" b="1" i="0" u="none" strike="noStrike" cap="none" dirty="0">
                <a:solidFill>
                  <a:srgbClr val="00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 3 x HDD</a:t>
            </a:r>
            <a:endParaRPr sz="1800" b="1" i="0" u="none" strike="noStrike" cap="none" dirty="0">
              <a:solidFill>
                <a:srgbClr val="3A633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</p:txBody>
      </p:sp>
      <p:sp>
        <p:nvSpPr>
          <p:cNvPr id="176" name="Shape 176"/>
          <p:cNvSpPr txBox="1"/>
          <p:nvPr/>
        </p:nvSpPr>
        <p:spPr>
          <a:xfrm>
            <a:off x="1248085" y="1534493"/>
            <a:ext cx="1224136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rgbClr val="00206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2-Bay NAS</a:t>
            </a:r>
            <a:endParaRPr b="1">
              <a:solidFill>
                <a:srgbClr val="00206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</p:txBody>
      </p:sp>
      <p:sp>
        <p:nvSpPr>
          <p:cNvPr id="177" name="Shape 177"/>
          <p:cNvSpPr txBox="1"/>
          <p:nvPr/>
        </p:nvSpPr>
        <p:spPr>
          <a:xfrm>
            <a:off x="6846804" y="1539060"/>
            <a:ext cx="1224136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rgbClr val="00206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4-Bay NAS</a:t>
            </a:r>
            <a:endParaRPr b="1">
              <a:solidFill>
                <a:srgbClr val="00206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</p:txBody>
      </p:sp>
      <p:pic>
        <p:nvPicPr>
          <p:cNvPr id="28" name="Shape 157"/>
          <p:cNvPicPr preferRelativeResize="0"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30107" y="1856293"/>
            <a:ext cx="1313196" cy="1219394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矩形: 圓角 33">
            <a:extLst>
              <a:ext uri="{FF2B5EF4-FFF2-40B4-BE49-F238E27FC236}">
                <a16:creationId xmlns:a16="http://schemas.microsoft.com/office/drawing/2014/main" id="{64F1A6D7-7F98-4BA0-AEAA-FEA541E27B1B}"/>
              </a:ext>
            </a:extLst>
          </p:cNvPr>
          <p:cNvSpPr/>
          <p:nvPr/>
        </p:nvSpPr>
        <p:spPr>
          <a:xfrm>
            <a:off x="3292461" y="1438580"/>
            <a:ext cx="2537801" cy="2368931"/>
          </a:xfrm>
          <a:prstGeom prst="roundRect">
            <a:avLst>
              <a:gd name="adj" fmla="val 4997"/>
            </a:avLst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49000"/>
                </a:schemeClr>
              </a:gs>
            </a:gsLst>
            <a:lin ang="5400000" scaled="1"/>
          </a:gradFill>
          <a:ln>
            <a:noFill/>
          </a:ln>
          <a:effectLst>
            <a:softEdge rad="609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</p:txBody>
      </p:sp>
      <p:pic>
        <p:nvPicPr>
          <p:cNvPr id="35" name="圖片 34">
            <a:extLst>
              <a:ext uri="{FF2B5EF4-FFF2-40B4-BE49-F238E27FC236}">
                <a16:creationId xmlns:a16="http://schemas.microsoft.com/office/drawing/2014/main" id="{203268E2-3F07-4151-B045-52E4079F211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3648194" y="3094737"/>
            <a:ext cx="1933199" cy="226812"/>
          </a:xfrm>
          <a:prstGeom prst="rect">
            <a:avLst/>
          </a:prstGeom>
        </p:spPr>
      </p:pic>
      <p:pic>
        <p:nvPicPr>
          <p:cNvPr id="29" name="圖片 2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99473" y="1301523"/>
            <a:ext cx="2001210" cy="1970390"/>
          </a:xfrm>
          <a:prstGeom prst="rect">
            <a:avLst/>
          </a:prstGeom>
        </p:spPr>
      </p:pic>
      <p:grpSp>
        <p:nvGrpSpPr>
          <p:cNvPr id="2" name="群組 1">
            <a:extLst>
              <a:ext uri="{FF2B5EF4-FFF2-40B4-BE49-F238E27FC236}">
                <a16:creationId xmlns:a16="http://schemas.microsoft.com/office/drawing/2014/main" id="{9C37412F-BB79-4F29-AE23-05274CE0347C}"/>
              </a:ext>
            </a:extLst>
          </p:cNvPr>
          <p:cNvGrpSpPr/>
          <p:nvPr/>
        </p:nvGrpSpPr>
        <p:grpSpPr>
          <a:xfrm>
            <a:off x="5126613" y="1936925"/>
            <a:ext cx="1061346" cy="1000158"/>
            <a:chOff x="5050413" y="1936925"/>
            <a:chExt cx="1061346" cy="1000158"/>
          </a:xfrm>
        </p:grpSpPr>
        <p:sp>
          <p:nvSpPr>
            <p:cNvPr id="172" name="Shape 172"/>
            <p:cNvSpPr/>
            <p:nvPr/>
          </p:nvSpPr>
          <p:spPr>
            <a:xfrm>
              <a:off x="5231130" y="2094171"/>
              <a:ext cx="764860" cy="716790"/>
            </a:xfrm>
            <a:custGeom>
              <a:avLst/>
              <a:gdLst>
                <a:gd name="connsiteX0" fmla="*/ 0 w 706121"/>
                <a:gd name="connsiteY0" fmla="*/ 357952 h 715903"/>
                <a:gd name="connsiteX1" fmla="*/ 353061 w 706121"/>
                <a:gd name="connsiteY1" fmla="*/ 0 h 715903"/>
                <a:gd name="connsiteX2" fmla="*/ 706122 w 706121"/>
                <a:gd name="connsiteY2" fmla="*/ 357952 h 715903"/>
                <a:gd name="connsiteX3" fmla="*/ 353061 w 706121"/>
                <a:gd name="connsiteY3" fmla="*/ 715904 h 715903"/>
                <a:gd name="connsiteX4" fmla="*/ 0 w 706121"/>
                <a:gd name="connsiteY4" fmla="*/ 357952 h 715903"/>
                <a:gd name="connsiteX0" fmla="*/ 0 w 734697"/>
                <a:gd name="connsiteY0" fmla="*/ 357983 h 715970"/>
                <a:gd name="connsiteX1" fmla="*/ 353061 w 734697"/>
                <a:gd name="connsiteY1" fmla="*/ 31 h 715970"/>
                <a:gd name="connsiteX2" fmla="*/ 734697 w 734697"/>
                <a:gd name="connsiteY2" fmla="*/ 373858 h 715970"/>
                <a:gd name="connsiteX3" fmla="*/ 353061 w 734697"/>
                <a:gd name="connsiteY3" fmla="*/ 715935 h 715970"/>
                <a:gd name="connsiteX4" fmla="*/ 0 w 734697"/>
                <a:gd name="connsiteY4" fmla="*/ 357983 h 715970"/>
                <a:gd name="connsiteX0" fmla="*/ 0 w 764860"/>
                <a:gd name="connsiteY0" fmla="*/ 358314 h 716790"/>
                <a:gd name="connsiteX1" fmla="*/ 353061 w 764860"/>
                <a:gd name="connsiteY1" fmla="*/ 362 h 716790"/>
                <a:gd name="connsiteX2" fmla="*/ 764860 w 764860"/>
                <a:gd name="connsiteY2" fmla="*/ 413877 h 716790"/>
                <a:gd name="connsiteX3" fmla="*/ 353061 w 764860"/>
                <a:gd name="connsiteY3" fmla="*/ 716266 h 716790"/>
                <a:gd name="connsiteX4" fmla="*/ 0 w 764860"/>
                <a:gd name="connsiteY4" fmla="*/ 358314 h 7167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4860" h="716790">
                  <a:moveTo>
                    <a:pt x="0" y="358314"/>
                  </a:moveTo>
                  <a:cubicBezTo>
                    <a:pt x="0" y="160623"/>
                    <a:pt x="225584" y="-8899"/>
                    <a:pt x="353061" y="362"/>
                  </a:cubicBezTo>
                  <a:cubicBezTo>
                    <a:pt x="480538" y="9623"/>
                    <a:pt x="764860" y="216186"/>
                    <a:pt x="764860" y="413877"/>
                  </a:cubicBezTo>
                  <a:cubicBezTo>
                    <a:pt x="764860" y="611568"/>
                    <a:pt x="480538" y="725527"/>
                    <a:pt x="353061" y="716266"/>
                  </a:cubicBezTo>
                  <a:cubicBezTo>
                    <a:pt x="225584" y="707006"/>
                    <a:pt x="0" y="556005"/>
                    <a:pt x="0" y="35831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endParaRPr>
            </a:p>
          </p:txBody>
        </p:sp>
        <p:sp>
          <p:nvSpPr>
            <p:cNvPr id="173" name="Shape 173"/>
            <p:cNvSpPr/>
            <p:nvPr/>
          </p:nvSpPr>
          <p:spPr>
            <a:xfrm rot="508191">
              <a:off x="5632327" y="1960915"/>
              <a:ext cx="157722" cy="266512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endParaRPr>
            </a:p>
          </p:txBody>
        </p:sp>
        <p:pic>
          <p:nvPicPr>
            <p:cNvPr id="174" name="Shape 174"/>
            <p:cNvPicPr preferRelativeResize="0"/>
            <p:nvPr/>
          </p:nvPicPr>
          <p:blipFill rotWithShape="1">
            <a:blip r:embed="rId7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050413" y="1936925"/>
              <a:ext cx="1061346" cy="1000158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64D2F9-4321-B045-9015-96EDE8167F2D}"/>
              </a:ext>
            </a:extLst>
          </p:cNvPr>
          <p:cNvSpPr>
            <a:spLocks noGrp="1"/>
          </p:cNvSpPr>
          <p:nvPr>
            <p:ph type="title"/>
          </p:nvPr>
        </p:nvSpPr>
        <p:spPr>
          <a:effectLst/>
        </p:spPr>
        <p:txBody>
          <a:bodyPr>
            <a:noAutofit/>
          </a:bodyPr>
          <a:lstStyle/>
          <a:p>
            <a:r>
              <a:rPr lang="en-US" altLang="ja-JP" sz="32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QVR</a:t>
            </a:r>
            <a:r>
              <a:rPr lang="ja-JP" altLang="en-US" sz="32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エリートスマート監視ソリューション</a:t>
            </a:r>
            <a:endParaRPr lang="ja-JP" altLang="en-US" sz="3200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9B58B668-D2D9-4055-AC82-CA673865CE7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3720" y="2500758"/>
            <a:ext cx="3811253" cy="772885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355BC932-95F2-401E-81F4-0A9582AB3CC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3720" y="1524400"/>
            <a:ext cx="3811253" cy="772885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B1A78592-6E1E-4040-84D4-3CD264CBCD3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3760" y="1373501"/>
            <a:ext cx="4390045" cy="3582236"/>
          </a:xfrm>
          <a:prstGeom prst="rect">
            <a:avLst/>
          </a:prstGeom>
          <a:effectLst/>
        </p:spPr>
      </p:pic>
      <p:sp>
        <p:nvSpPr>
          <p:cNvPr id="13" name="TextBox 6">
            <a:extLst>
              <a:ext uri="{FF2B5EF4-FFF2-40B4-BE49-F238E27FC236}">
                <a16:creationId xmlns:a16="http://schemas.microsoft.com/office/drawing/2014/main" id="{D2862F40-C3AE-4C0D-90AF-2B5CE3E96B86}"/>
              </a:ext>
            </a:extLst>
          </p:cNvPr>
          <p:cNvSpPr txBox="1"/>
          <p:nvPr/>
        </p:nvSpPr>
        <p:spPr>
          <a:xfrm>
            <a:off x="5307822" y="1654320"/>
            <a:ext cx="4251820" cy="25545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TW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6,000</a:t>
            </a:r>
            <a:r>
              <a:rPr kumimoji="0" lang="ja-JP" alt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台以上の</a:t>
            </a:r>
            <a:r>
              <a:rPr lang="en-US" altLang="zh-TW" sz="1600" b="1" dirty="0" smtClean="0"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IP</a:t>
            </a:r>
            <a:r>
              <a:rPr lang="ja-JP" altLang="en-US" sz="1600" b="1" dirty="0" smtClean="0"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カメラ</a:t>
            </a:r>
            <a:endParaRPr kumimoji="0" lang="en-US" altLang="zh-TW" sz="16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TW" altLang="en-US" sz="16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  <a:p>
            <a:pPr defTabSz="914400" fontAlgn="base">
              <a:buClr>
                <a:srgbClr val="000000"/>
              </a:buClr>
              <a:defRPr/>
            </a:pPr>
            <a:r>
              <a:rPr lang="en-US" altLang="zh-TW" sz="1600" b="1" dirty="0" smtClean="0">
                <a:solidFill>
                  <a:schemeClr val="bg2">
                    <a:lumMod val="2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2</a:t>
            </a:r>
            <a:r>
              <a:rPr lang="ja-JP" altLang="en-US" sz="1600" b="1" dirty="0">
                <a:solidFill>
                  <a:schemeClr val="bg2">
                    <a:lumMod val="2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つ</a:t>
            </a:r>
            <a:r>
              <a:rPr lang="ja-JP" altLang="en-US" sz="1600" b="1" dirty="0" smtClean="0">
                <a:solidFill>
                  <a:schemeClr val="bg2">
                    <a:lumMod val="2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のフリーチャンネルライセンス</a:t>
            </a:r>
            <a:endParaRPr kumimoji="0" lang="en-US" altLang="zh-TW" sz="1600" b="1" i="0" u="none" strike="noStrike" kern="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TW" altLang="en-US" sz="16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  <a:p>
            <a:pPr lvl="0" fontAlgn="base">
              <a:defRPr/>
            </a:pPr>
            <a:r>
              <a:rPr lang="ja-JP" altLang="en-US" sz="1600" b="1" dirty="0"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サブスクリプショ</a:t>
            </a:r>
            <a:r>
              <a:rPr lang="ja-JP" altLang="en-US" sz="1600" b="1" dirty="0" smtClean="0"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ンベース</a:t>
            </a:r>
            <a:r>
              <a:rPr lang="en-US" altLang="zh-TW" sz="1600" b="1" dirty="0" smtClean="0"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BYOD</a:t>
            </a:r>
            <a:r>
              <a:rPr lang="ja-JP" altLang="en-US" sz="1600" b="1" dirty="0" smtClean="0"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ライセンス</a:t>
            </a:r>
            <a:endParaRPr lang="en-US" altLang="zh-TW" sz="1600" b="1" dirty="0">
              <a:solidFill>
                <a:srgbClr val="FFFFFF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altLang="zh-TW" sz="1600" b="1" i="0" u="none" strike="noStrike" kern="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  <a:p>
            <a:pPr fontAlgn="base">
              <a:defRPr/>
            </a:pPr>
            <a:r>
              <a:rPr lang="en-US" altLang="zh-TW" sz="1600" b="1" dirty="0" smtClean="0">
                <a:solidFill>
                  <a:schemeClr val="bg2">
                    <a:lumMod val="2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QVR </a:t>
            </a:r>
            <a:r>
              <a:rPr lang="en-US" altLang="zh-TW" sz="1600" b="1" dirty="0">
                <a:solidFill>
                  <a:schemeClr val="bg2">
                    <a:lumMod val="2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Face </a:t>
            </a:r>
            <a:r>
              <a:rPr lang="en-US" altLang="zh-TW" sz="1600" b="1" dirty="0" smtClean="0">
                <a:solidFill>
                  <a:schemeClr val="bg2">
                    <a:lumMod val="2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AI</a:t>
            </a:r>
            <a:r>
              <a:rPr lang="ja-JP" altLang="en-US" sz="1600" b="1" dirty="0" smtClean="0">
                <a:solidFill>
                  <a:schemeClr val="bg2">
                    <a:lumMod val="2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をサポート</a:t>
            </a:r>
            <a:endParaRPr lang="en-US" altLang="zh-TW" sz="1600" b="1" dirty="0">
              <a:solidFill>
                <a:schemeClr val="bg2">
                  <a:lumMod val="2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  <a:p>
            <a:pPr defTabSz="914400" fontAlgn="base">
              <a:buClr>
                <a:srgbClr val="000000"/>
              </a:buClr>
              <a:defRPr/>
            </a:pPr>
            <a:endParaRPr kumimoji="0" lang="en-US" altLang="zh-TW" sz="1600" b="0" i="0" u="none" strike="noStrike" kern="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altLang="zh-TW" sz="1600" b="1" i="0" u="none" strike="noStrike" kern="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TW" altLang="en-US" sz="16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</p:txBody>
      </p:sp>
      <p:pic>
        <p:nvPicPr>
          <p:cNvPr id="14" name="圖片 13">
            <a:extLst>
              <a:ext uri="{FF2B5EF4-FFF2-40B4-BE49-F238E27FC236}">
                <a16:creationId xmlns:a16="http://schemas.microsoft.com/office/drawing/2014/main" id="{F24A1A2E-3F1E-4ABB-A7EA-7E71772B672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5549" y="3533485"/>
            <a:ext cx="1026451" cy="1142749"/>
          </a:xfrm>
          <a:prstGeom prst="rect">
            <a:avLst/>
          </a:prstGeom>
        </p:spPr>
      </p:pic>
      <p:grpSp>
        <p:nvGrpSpPr>
          <p:cNvPr id="5" name="群組 4">
            <a:extLst>
              <a:ext uri="{FF2B5EF4-FFF2-40B4-BE49-F238E27FC236}">
                <a16:creationId xmlns:a16="http://schemas.microsoft.com/office/drawing/2014/main" id="{CF98E20E-42B1-48BC-BDE4-66E1E3A8EAC3}"/>
              </a:ext>
            </a:extLst>
          </p:cNvPr>
          <p:cNvGrpSpPr/>
          <p:nvPr/>
        </p:nvGrpSpPr>
        <p:grpSpPr>
          <a:xfrm>
            <a:off x="5366630" y="3273851"/>
            <a:ext cx="2421891" cy="1865323"/>
            <a:chOff x="5400498" y="3307719"/>
            <a:chExt cx="2421891" cy="1865323"/>
          </a:xfrm>
        </p:grpSpPr>
        <p:grpSp>
          <p:nvGrpSpPr>
            <p:cNvPr id="15" name="群組 14">
              <a:extLst>
                <a:ext uri="{FF2B5EF4-FFF2-40B4-BE49-F238E27FC236}">
                  <a16:creationId xmlns:a16="http://schemas.microsoft.com/office/drawing/2014/main" id="{17FD8606-8B35-4379-BA79-C8F0D1DFADD9}"/>
                </a:ext>
              </a:extLst>
            </p:cNvPr>
            <p:cNvGrpSpPr/>
            <p:nvPr/>
          </p:nvGrpSpPr>
          <p:grpSpPr>
            <a:xfrm>
              <a:off x="5411493" y="3307719"/>
              <a:ext cx="2410896" cy="1865323"/>
              <a:chOff x="-4011856" y="1039659"/>
              <a:chExt cx="2995869" cy="2317918"/>
            </a:xfrm>
          </p:grpSpPr>
          <p:sp>
            <p:nvSpPr>
              <p:cNvPr id="16" name="矩形: 圓角 15">
                <a:extLst>
                  <a:ext uri="{FF2B5EF4-FFF2-40B4-BE49-F238E27FC236}">
                    <a16:creationId xmlns:a16="http://schemas.microsoft.com/office/drawing/2014/main" id="{E71E14E1-8C55-4132-9074-933779CE3316}"/>
                  </a:ext>
                </a:extLst>
              </p:cNvPr>
              <p:cNvSpPr/>
              <p:nvPr/>
            </p:nvSpPr>
            <p:spPr>
              <a:xfrm>
                <a:off x="-4011856" y="1039659"/>
                <a:ext cx="2995869" cy="2317918"/>
              </a:xfrm>
              <a:prstGeom prst="roundRect">
                <a:avLst>
                  <a:gd name="adj" fmla="val 4997"/>
                </a:avLst>
              </a:prstGeom>
              <a:gradFill>
                <a:gsLst>
                  <a:gs pos="0">
                    <a:schemeClr val="tx1">
                      <a:alpha val="0"/>
                    </a:schemeClr>
                  </a:gs>
                  <a:gs pos="100000">
                    <a:schemeClr val="tx1">
                      <a:alpha val="49000"/>
                    </a:schemeClr>
                  </a:gs>
                </a:gsLst>
                <a:lin ang="5400000" scaled="1"/>
              </a:gradFill>
              <a:ln>
                <a:noFill/>
              </a:ln>
              <a:effectLst>
                <a:softEdge rad="6096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+mn-ea"/>
                  <a:sym typeface="+mn-lt"/>
                </a:endParaRPr>
              </a:p>
            </p:txBody>
          </p:sp>
          <p:pic>
            <p:nvPicPr>
              <p:cNvPr id="17" name="圖片 16">
                <a:extLst>
                  <a:ext uri="{FF2B5EF4-FFF2-40B4-BE49-F238E27FC236}">
                    <a16:creationId xmlns:a16="http://schemas.microsoft.com/office/drawing/2014/main" id="{7E07917B-1559-4024-B19D-248234D146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flipV="1">
                <a:off x="-3645227" y="2940276"/>
                <a:ext cx="2188366" cy="256748"/>
              </a:xfrm>
              <a:prstGeom prst="rect">
                <a:avLst/>
              </a:prstGeom>
            </p:spPr>
          </p:pic>
        </p:grpSp>
        <p:pic>
          <p:nvPicPr>
            <p:cNvPr id="4" name="圖片 3" descr="一張含有 文字 的圖片&#10;&#10;自動產生的描述">
              <a:extLst>
                <a:ext uri="{FF2B5EF4-FFF2-40B4-BE49-F238E27FC236}">
                  <a16:creationId xmlns:a16="http://schemas.microsoft.com/office/drawing/2014/main" id="{3D3687CE-C265-46E7-B84A-A374F709080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00498" y="3518525"/>
              <a:ext cx="2373138" cy="1483475"/>
            </a:xfrm>
            <a:prstGeom prst="rect">
              <a:avLst/>
            </a:prstGeom>
          </p:spPr>
        </p:pic>
      </p:grpSp>
      <p:pic>
        <p:nvPicPr>
          <p:cNvPr id="18" name="圖片 17">
            <a:extLst>
              <a:ext uri="{FF2B5EF4-FFF2-40B4-BE49-F238E27FC236}">
                <a16:creationId xmlns:a16="http://schemas.microsoft.com/office/drawing/2014/main" id="{CEBAB701-CD36-4A6E-920B-2941617675F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95354" y="3684555"/>
            <a:ext cx="840610" cy="840610"/>
          </a:xfrm>
          <a:prstGeom prst="rect">
            <a:avLst/>
          </a:prstGeom>
        </p:spPr>
      </p:pic>
      <p:sp>
        <p:nvSpPr>
          <p:cNvPr id="19" name="文字方塊 18">
            <a:extLst>
              <a:ext uri="{FF2B5EF4-FFF2-40B4-BE49-F238E27FC236}">
                <a16:creationId xmlns:a16="http://schemas.microsoft.com/office/drawing/2014/main" id="{D1229967-644D-427E-B6F3-AB344F1CD7AB}"/>
              </a:ext>
            </a:extLst>
          </p:cNvPr>
          <p:cNvSpPr txBox="1"/>
          <p:nvPr/>
        </p:nvSpPr>
        <p:spPr>
          <a:xfrm>
            <a:off x="21849" y="4792706"/>
            <a:ext cx="539386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1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en-US" altLang="zh-TW" sz="1100" dirty="0">
                <a:latin typeface="ＭＳ Ｐゴシック" panose="020B0600070205080204" pitchFamily="50" charset="-128"/>
                <a:ea typeface="ＭＳ Ｐゴシック" panose="020B0600070205080204" pitchFamily="50" charset="-128"/>
                <a:hlinkClick r:id="rId8"/>
              </a:rPr>
              <a:t>QVR</a:t>
            </a:r>
            <a:r>
              <a:rPr lang="zh-TW" altLang="en-US" sz="1100" dirty="0">
                <a:latin typeface="ＭＳ Ｐゴシック" panose="020B0600070205080204" pitchFamily="50" charset="-128"/>
                <a:ea typeface="ＭＳ Ｐゴシック" panose="020B0600070205080204" pitchFamily="50" charset="-128"/>
                <a:hlinkClick r:id="rId8"/>
              </a:rPr>
              <a:t> </a:t>
            </a:r>
            <a:r>
              <a:rPr lang="en-US" altLang="zh-TW" sz="1100" dirty="0">
                <a:latin typeface="ＭＳ Ｐゴシック" panose="020B0600070205080204" pitchFamily="50" charset="-128"/>
                <a:ea typeface="ＭＳ Ｐゴシック" panose="020B0600070205080204" pitchFamily="50" charset="-128"/>
                <a:hlinkClick r:id="rId8"/>
              </a:rPr>
              <a:t>NAS Selector</a:t>
            </a:r>
            <a:r>
              <a:rPr lang="zh-TW" altLang="en-US" sz="11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ja-JP" altLang="en-US" sz="11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でサポートされているチャネル数を確認してください。</a:t>
            </a:r>
            <a:endParaRPr lang="zh-TW" altLang="en-US" sz="11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568908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 descr="底_(ZH+EN)_資料管理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499"/>
          </a:xfrm>
          <a:prstGeom prst="rect">
            <a:avLst/>
          </a:prstGeom>
        </p:spPr>
      </p:pic>
      <p:sp>
        <p:nvSpPr>
          <p:cNvPr id="17" name="矩形 16">
            <a:extLst>
              <a:ext uri="{FF2B5EF4-FFF2-40B4-BE49-F238E27FC236}">
                <a16:creationId xmlns:a16="http://schemas.microsoft.com/office/drawing/2014/main" id="{2C433DD9-F84A-4CE2-AAB9-D229E835E99C}"/>
              </a:ext>
            </a:extLst>
          </p:cNvPr>
          <p:cNvSpPr/>
          <p:nvPr/>
        </p:nvSpPr>
        <p:spPr>
          <a:xfrm>
            <a:off x="0" y="1085198"/>
            <a:ext cx="9036050" cy="2232248"/>
          </a:xfrm>
          <a:prstGeom prst="rect">
            <a:avLst/>
          </a:prstGeom>
          <a:gradFill>
            <a:gsLst>
              <a:gs pos="15000">
                <a:srgbClr val="0082DA"/>
              </a:gs>
              <a:gs pos="48000">
                <a:srgbClr val="2FABFF"/>
              </a:gs>
              <a:gs pos="74000">
                <a:srgbClr val="09BFFF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</p:txBody>
      </p:sp>
      <p:cxnSp>
        <p:nvCxnSpPr>
          <p:cNvPr id="29" name="直線接點 28"/>
          <p:cNvCxnSpPr/>
          <p:nvPr/>
        </p:nvCxnSpPr>
        <p:spPr>
          <a:xfrm>
            <a:off x="572904" y="2046123"/>
            <a:ext cx="4854426" cy="1588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圖片 4" descr="Qsirch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8296" y="2198120"/>
            <a:ext cx="823610" cy="828000"/>
          </a:xfrm>
          <a:prstGeom prst="rect">
            <a:avLst/>
          </a:prstGeom>
          <a:effectLst>
            <a:outerShdw blurRad="203200" dist="88900" dir="4680000" sx="99000" sy="99000" algn="t" rotWithShape="0">
              <a:prstClr val="black">
                <a:alpha val="40000"/>
              </a:prstClr>
            </a:outerShdw>
          </a:effectLst>
        </p:spPr>
      </p:pic>
      <p:pic>
        <p:nvPicPr>
          <p:cNvPr id="22" name="圖片 21" descr="Qsirch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68758" y="2201640"/>
            <a:ext cx="828000" cy="828000"/>
          </a:xfrm>
          <a:prstGeom prst="rect">
            <a:avLst/>
          </a:prstGeom>
          <a:effectLst>
            <a:outerShdw blurRad="203200" dist="88900" dir="4680000" sx="99000" sy="99000" algn="t" rotWithShape="0">
              <a:prstClr val="black">
                <a:alpha val="40000"/>
              </a:prstClr>
            </a:outerShdw>
          </a:effectLst>
        </p:spPr>
      </p:pic>
      <p:sp>
        <p:nvSpPr>
          <p:cNvPr id="10" name="Shape 301">
            <a:extLst>
              <a:ext uri="{FF2B5EF4-FFF2-40B4-BE49-F238E27FC236}">
                <a16:creationId xmlns:a16="http://schemas.microsoft.com/office/drawing/2014/main" id="{FE590B69-D153-4550-8D00-788AE08A4B1A}"/>
              </a:ext>
            </a:extLst>
          </p:cNvPr>
          <p:cNvSpPr txBox="1">
            <a:spLocks/>
          </p:cNvSpPr>
          <p:nvPr/>
        </p:nvSpPr>
        <p:spPr>
          <a:xfrm>
            <a:off x="572904" y="1209482"/>
            <a:ext cx="7165459" cy="697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buClr>
                <a:schemeClr val="dk1"/>
              </a:buClr>
              <a:buSzPts val="4400"/>
            </a:pPr>
            <a:r>
              <a:rPr lang="ja-JP" altLang="en-US" sz="40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データ管理</a:t>
            </a:r>
            <a:endParaRPr lang="ja-JP" altLang="en-US" sz="40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</p:txBody>
      </p:sp>
      <p:sp>
        <p:nvSpPr>
          <p:cNvPr id="11" name="Shape 475">
            <a:extLst>
              <a:ext uri="{FF2B5EF4-FFF2-40B4-BE49-F238E27FC236}">
                <a16:creationId xmlns:a16="http://schemas.microsoft.com/office/drawing/2014/main" id="{62A2BD67-540A-40AF-8440-CE9CE423D246}"/>
              </a:ext>
            </a:extLst>
          </p:cNvPr>
          <p:cNvSpPr txBox="1">
            <a:spLocks/>
          </p:cNvSpPr>
          <p:nvPr/>
        </p:nvSpPr>
        <p:spPr>
          <a:xfrm flipH="1">
            <a:off x="1494893" y="2228850"/>
            <a:ext cx="1850542" cy="969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Verdana"/>
              <a:buChar char="●"/>
              <a:defRPr sz="18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lnSpc>
                <a:spcPts val="2700"/>
              </a:lnSpc>
              <a:buSzPts val="2400"/>
              <a:buFont typeface="Verdana"/>
              <a:buNone/>
            </a:pPr>
            <a:r>
              <a:rPr lang="en-US" sz="2400" b="1" dirty="0" err="1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Qsirch</a:t>
            </a:r>
            <a:endParaRPr 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  <a:p>
            <a:pPr marL="0" indent="0">
              <a:lnSpc>
                <a:spcPts val="2700"/>
              </a:lnSpc>
              <a:buSzPts val="2400"/>
              <a:buFont typeface="Verdana"/>
              <a:buNone/>
            </a:pPr>
            <a:r>
              <a:rPr lang="ja-JP" altLang="en-US" sz="16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全文検索</a:t>
            </a:r>
            <a:endParaRPr lang="en-US" sz="1600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</p:txBody>
      </p:sp>
      <p:sp>
        <p:nvSpPr>
          <p:cNvPr id="12" name="Shape 475">
            <a:extLst>
              <a:ext uri="{FF2B5EF4-FFF2-40B4-BE49-F238E27FC236}">
                <a16:creationId xmlns:a16="http://schemas.microsoft.com/office/drawing/2014/main" id="{86CD21FD-38FB-4103-9505-A59FAC2F8691}"/>
              </a:ext>
            </a:extLst>
          </p:cNvPr>
          <p:cNvSpPr txBox="1">
            <a:spLocks/>
          </p:cNvSpPr>
          <p:nvPr/>
        </p:nvSpPr>
        <p:spPr>
          <a:xfrm>
            <a:off x="4075984" y="2210938"/>
            <a:ext cx="1528687" cy="9695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lnSpc>
                <a:spcPts val="2700"/>
              </a:lnSpc>
              <a:buClr>
                <a:schemeClr val="dk2"/>
              </a:buClr>
              <a:buSzPts val="2400"/>
            </a:pPr>
            <a:r>
              <a:rPr lang="en-US" sz="2400" b="1" dirty="0" err="1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Qfiling</a:t>
            </a:r>
            <a:r>
              <a:rPr lang="en-US" sz="2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 </a:t>
            </a:r>
          </a:p>
          <a:p>
            <a:pPr lvl="0">
              <a:lnSpc>
                <a:spcPts val="2700"/>
              </a:lnSpc>
              <a:buClr>
                <a:schemeClr val="dk2"/>
              </a:buClr>
              <a:buSzPts val="2400"/>
            </a:pPr>
            <a:r>
              <a:rPr lang="ja-JP" altLang="en-US" sz="16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スマー</a:t>
            </a:r>
            <a:r>
              <a:rPr lang="ja-JP" altLang="en-US" sz="1600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ト</a:t>
            </a:r>
            <a:endParaRPr lang="en-US" altLang="ja-JP" sz="1600" dirty="0" smtClean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  <a:p>
            <a:pPr lvl="0">
              <a:lnSpc>
                <a:spcPts val="2700"/>
              </a:lnSpc>
              <a:buClr>
                <a:schemeClr val="dk2"/>
              </a:buClr>
              <a:buSzPts val="2400"/>
            </a:pPr>
            <a:r>
              <a:rPr lang="ja-JP" altLang="en-US" sz="1600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ファイリング</a:t>
            </a:r>
            <a:endParaRPr lang="en-US" sz="1600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個人, 室內, 人 的圖片&#10;&#10;自動產生的描述">
            <a:extLst>
              <a:ext uri="{FF2B5EF4-FFF2-40B4-BE49-F238E27FC236}">
                <a16:creationId xmlns:a16="http://schemas.microsoft.com/office/drawing/2014/main" id="{344F181E-85E6-4A5B-91FA-6F9443D0B62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3316" y="3385742"/>
            <a:ext cx="7366731" cy="1757758"/>
          </a:xfrm>
          <a:prstGeom prst="rect">
            <a:avLst/>
          </a:prstGeom>
        </p:spPr>
      </p:pic>
      <p:sp>
        <p:nvSpPr>
          <p:cNvPr id="480" name="Shape 480"/>
          <p:cNvSpPr txBox="1">
            <a:spLocks noGrp="1"/>
          </p:cNvSpPr>
          <p:nvPr>
            <p:ph type="title"/>
          </p:nvPr>
        </p:nvSpPr>
        <p:spPr>
          <a:xfrm>
            <a:off x="0" y="197980"/>
            <a:ext cx="9139500" cy="697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buSzPts val="2400"/>
            </a:pPr>
            <a:r>
              <a:rPr lang="en-US" altLang="ja-JP" sz="3200" dirty="0"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QNAP</a:t>
            </a:r>
            <a:r>
              <a:rPr lang="ja-JP" altLang="en-US" sz="3200" dirty="0"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はオフィスのすべてのニーズを満たします</a:t>
            </a:r>
            <a:endParaRPr lang="ja-JP" altLang="en-US" sz="3200" dirty="0">
              <a:solidFill>
                <a:srgbClr val="FFFFFF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</p:txBody>
      </p:sp>
      <p:pic>
        <p:nvPicPr>
          <p:cNvPr id="5" name="Shape 1684"/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51571" y="1814368"/>
            <a:ext cx="1107075" cy="107176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Shape 1685"/>
          <p:cNvPicPr preferRelativeResize="0"/>
          <p:nvPr/>
        </p:nvPicPr>
        <p:blipFill rotWithShape="1"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13305" y="1277882"/>
            <a:ext cx="432000" cy="432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7" name="Shape 1686"/>
          <p:cNvSpPr txBox="1"/>
          <p:nvPr/>
        </p:nvSpPr>
        <p:spPr>
          <a:xfrm>
            <a:off x="7708587" y="1389443"/>
            <a:ext cx="1597500" cy="541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2222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</a:pPr>
            <a:r>
              <a:rPr lang="en-US" sz="1400" b="1" i="0" u="none" strike="noStrike" cap="none" dirty="0" err="1">
                <a:solidFill>
                  <a:srgbClr val="073763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Qfiling</a:t>
            </a:r>
            <a:endParaRPr lang="en-US" sz="1400" b="1" i="0" u="none" strike="noStrike" cap="none" dirty="0">
              <a:solidFill>
                <a:srgbClr val="073763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</p:txBody>
      </p:sp>
      <p:sp>
        <p:nvSpPr>
          <p:cNvPr id="8" name="Shape 1687"/>
          <p:cNvSpPr/>
          <p:nvPr/>
        </p:nvSpPr>
        <p:spPr>
          <a:xfrm>
            <a:off x="421227" y="2954989"/>
            <a:ext cx="2612100" cy="443100"/>
          </a:xfrm>
          <a:prstGeom prst="homePlate">
            <a:avLst>
              <a:gd name="adj" fmla="val 50000"/>
            </a:avLst>
          </a:prstGeom>
          <a:solidFill>
            <a:srgbClr val="00B0F0"/>
          </a:solidFill>
          <a:ln w="3810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-114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</p:txBody>
      </p:sp>
      <p:sp>
        <p:nvSpPr>
          <p:cNvPr id="10" name="Shape 1689"/>
          <p:cNvSpPr/>
          <p:nvPr/>
        </p:nvSpPr>
        <p:spPr>
          <a:xfrm>
            <a:off x="4566682" y="2931812"/>
            <a:ext cx="2418321" cy="443100"/>
          </a:xfrm>
          <a:prstGeom prst="chevron">
            <a:avLst>
              <a:gd name="adj" fmla="val 50000"/>
            </a:avLst>
          </a:prstGeom>
          <a:solidFill>
            <a:srgbClr val="1155CC"/>
          </a:solidFill>
          <a:ln w="3810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</p:txBody>
      </p:sp>
      <p:sp>
        <p:nvSpPr>
          <p:cNvPr id="11" name="Shape 1690"/>
          <p:cNvSpPr/>
          <p:nvPr/>
        </p:nvSpPr>
        <p:spPr>
          <a:xfrm>
            <a:off x="6663651" y="2931812"/>
            <a:ext cx="1963308" cy="443100"/>
          </a:xfrm>
          <a:prstGeom prst="chevron">
            <a:avLst>
              <a:gd name="adj" fmla="val 50000"/>
            </a:avLst>
          </a:prstGeom>
          <a:solidFill>
            <a:srgbClr val="005493"/>
          </a:solidFill>
          <a:ln w="3810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</p:txBody>
      </p:sp>
      <p:sp>
        <p:nvSpPr>
          <p:cNvPr id="13" name="Shape 1693"/>
          <p:cNvSpPr txBox="1"/>
          <p:nvPr/>
        </p:nvSpPr>
        <p:spPr>
          <a:xfrm>
            <a:off x="921040" y="1367761"/>
            <a:ext cx="1587900" cy="297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2222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</a:pPr>
            <a:r>
              <a:rPr lang="en-US" sz="1400" b="1" i="0" u="none" strike="noStrike" cap="none" dirty="0">
                <a:solidFill>
                  <a:srgbClr val="EF86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File Station  </a:t>
            </a:r>
          </a:p>
        </p:txBody>
      </p:sp>
      <p:pic>
        <p:nvPicPr>
          <p:cNvPr id="14" name="Shape 169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20320" y="1250956"/>
            <a:ext cx="540044" cy="53999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5" name="Shape 1695" descr="圖片 2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15995" y="1676491"/>
            <a:ext cx="1651364" cy="1211744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Shape 1696"/>
          <p:cNvSpPr txBox="1"/>
          <p:nvPr/>
        </p:nvSpPr>
        <p:spPr>
          <a:xfrm>
            <a:off x="3054375" y="1412110"/>
            <a:ext cx="1807800" cy="316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2222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</a:pPr>
            <a:r>
              <a:rPr lang="en-US" sz="1400" b="1" i="0" u="none" strike="noStrike" cap="none" dirty="0">
                <a:solidFill>
                  <a:srgbClr val="0070C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OCR Converter  </a:t>
            </a:r>
          </a:p>
        </p:txBody>
      </p:sp>
      <p:pic>
        <p:nvPicPr>
          <p:cNvPr id="17" name="Shape 1697" descr="圖片 3.png"/>
          <p:cNvPicPr preferRelativeResize="0"/>
          <p:nvPr/>
        </p:nvPicPr>
        <p:blipFill rotWithShape="1">
          <a:blip r:embed="rId8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75364" y="1820474"/>
            <a:ext cx="1568101" cy="99790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" name="群組 17"/>
          <p:cNvGrpSpPr/>
          <p:nvPr/>
        </p:nvGrpSpPr>
        <p:grpSpPr>
          <a:xfrm>
            <a:off x="5039306" y="1240633"/>
            <a:ext cx="1617064" cy="1664255"/>
            <a:chOff x="5500174" y="1056938"/>
            <a:chExt cx="1617064" cy="1664255"/>
          </a:xfrm>
        </p:grpSpPr>
        <p:sp>
          <p:nvSpPr>
            <p:cNvPr id="19" name="Shape 1698"/>
            <p:cNvSpPr txBox="1"/>
            <p:nvPr/>
          </p:nvSpPr>
          <p:spPr>
            <a:xfrm>
              <a:off x="6045638" y="1184069"/>
              <a:ext cx="1071600" cy="3525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-2222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ct val="25000"/>
                <a:buFont typeface="Arial"/>
                <a:buNone/>
              </a:pPr>
              <a:r>
                <a:rPr lang="en-US" sz="1400" b="1" i="0" u="none" strike="noStrike" cap="none" dirty="0" err="1">
                  <a:solidFill>
                    <a:srgbClr val="6AA84F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+mn-ea"/>
                  <a:sym typeface="+mn-lt"/>
                </a:rPr>
                <a:t>Qsirch</a:t>
              </a:r>
              <a:r>
                <a:rPr lang="en-US" sz="1400" b="1" i="0" u="none" strike="noStrike" cap="none" dirty="0">
                  <a:solidFill>
                    <a:srgbClr val="6AA84F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+mn-ea"/>
                  <a:sym typeface="+mn-lt"/>
                </a:rPr>
                <a:t>  </a:t>
              </a:r>
            </a:p>
          </p:txBody>
        </p:sp>
        <p:pic>
          <p:nvPicPr>
            <p:cNvPr id="20" name="Shape 1699"/>
            <p:cNvPicPr preferRelativeResize="0"/>
            <p:nvPr/>
          </p:nvPicPr>
          <p:blipFill rotWithShape="1">
            <a:blip r:embed="rId9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500174" y="1056938"/>
              <a:ext cx="591414" cy="540000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</p:pic>
        <p:pic>
          <p:nvPicPr>
            <p:cNvPr id="21" name="Shape 1700" descr="圖片 4.png"/>
            <p:cNvPicPr preferRelativeResize="0"/>
            <p:nvPr/>
          </p:nvPicPr>
          <p:blipFill rotWithShape="1">
            <a:blip r:embed="rId10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706714" y="1688929"/>
              <a:ext cx="1309598" cy="103226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2" name="Shape 1701"/>
          <p:cNvSpPr/>
          <p:nvPr/>
        </p:nvSpPr>
        <p:spPr>
          <a:xfrm>
            <a:off x="2264505" y="2944159"/>
            <a:ext cx="2586662" cy="443100"/>
          </a:xfrm>
          <a:prstGeom prst="chevron">
            <a:avLst>
              <a:gd name="adj" fmla="val 50000"/>
            </a:avLst>
          </a:prstGeom>
          <a:solidFill>
            <a:srgbClr val="2F74E5"/>
          </a:solidFill>
          <a:ln w="3810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</p:txBody>
      </p:sp>
      <p:pic>
        <p:nvPicPr>
          <p:cNvPr id="24" name="Shape 1707"/>
          <p:cNvPicPr preferRelativeResize="0"/>
          <p:nvPr/>
        </p:nvPicPr>
        <p:blipFill rotWithShape="1">
          <a:blip r:embed="rId11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43635" y="1316158"/>
            <a:ext cx="432000" cy="432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cxnSp>
        <p:nvCxnSpPr>
          <p:cNvPr id="25" name="Shape 1708"/>
          <p:cNvCxnSpPr/>
          <p:nvPr/>
        </p:nvCxnSpPr>
        <p:spPr>
          <a:xfrm rot="5400000">
            <a:off x="1577702" y="2131493"/>
            <a:ext cx="1571700" cy="1500"/>
          </a:xfrm>
          <a:prstGeom prst="straightConnector1">
            <a:avLst/>
          </a:prstGeom>
          <a:noFill/>
          <a:ln w="9525" cap="flat" cmpd="sng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" name="Shape 1709"/>
          <p:cNvCxnSpPr/>
          <p:nvPr/>
        </p:nvCxnSpPr>
        <p:spPr>
          <a:xfrm rot="5400000">
            <a:off x="3952889" y="2131493"/>
            <a:ext cx="1571700" cy="1500"/>
          </a:xfrm>
          <a:prstGeom prst="straightConnector1">
            <a:avLst/>
          </a:prstGeom>
          <a:noFill/>
          <a:ln w="9525" cap="flat" cmpd="sng">
            <a:solidFill>
              <a:srgbClr val="538CD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7" name="Shape 1710"/>
          <p:cNvCxnSpPr/>
          <p:nvPr/>
        </p:nvCxnSpPr>
        <p:spPr>
          <a:xfrm rot="5400000">
            <a:off x="5972195" y="2131493"/>
            <a:ext cx="1571700" cy="1500"/>
          </a:xfrm>
          <a:prstGeom prst="straightConnector1">
            <a:avLst/>
          </a:prstGeom>
          <a:noFill/>
          <a:ln w="9525" cap="flat" cmpd="sng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8" name="文字方塊 27"/>
          <p:cNvSpPr txBox="1"/>
          <p:nvPr/>
        </p:nvSpPr>
        <p:spPr>
          <a:xfrm>
            <a:off x="2718387" y="4073545"/>
            <a:ext cx="1846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TW" altLang="en-US"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</p:txBody>
      </p:sp>
      <p:pic>
        <p:nvPicPr>
          <p:cNvPr id="30" name="Shape 1709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1662853" y="3469943"/>
            <a:ext cx="431675" cy="424358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Shape 1710"/>
          <p:cNvSpPr txBox="1"/>
          <p:nvPr/>
        </p:nvSpPr>
        <p:spPr>
          <a:xfrm>
            <a:off x="2130118" y="3508962"/>
            <a:ext cx="5936914" cy="352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/>
            <a:r>
              <a:rPr lang="en-US" altLang="ja-JP" b="1" dirty="0">
                <a:solidFill>
                  <a:srgbClr val="005A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OCR Converter</a:t>
            </a:r>
            <a:r>
              <a:rPr lang="ja-JP" altLang="en-US" b="1" dirty="0">
                <a:solidFill>
                  <a:srgbClr val="005A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を使用すると、</a:t>
            </a:r>
            <a:r>
              <a:rPr lang="en-US" altLang="ja-JP" b="1" dirty="0" err="1" smtClean="0">
                <a:solidFill>
                  <a:srgbClr val="005A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Qsirch</a:t>
            </a:r>
            <a:r>
              <a:rPr lang="ja-JP" altLang="en-US" b="1" dirty="0" smtClean="0">
                <a:solidFill>
                  <a:srgbClr val="005A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で画</a:t>
            </a:r>
            <a:r>
              <a:rPr lang="ja-JP" altLang="en-US" b="1" dirty="0">
                <a:solidFill>
                  <a:srgbClr val="005A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像コンテキストを検索できます。</a:t>
            </a:r>
            <a:endParaRPr lang="ja-JP" altLang="en-US" b="1" dirty="0">
              <a:solidFill>
                <a:srgbClr val="005AC8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</p:txBody>
      </p:sp>
      <p:sp>
        <p:nvSpPr>
          <p:cNvPr id="32" name="Shape 1688">
            <a:extLst>
              <a:ext uri="{FF2B5EF4-FFF2-40B4-BE49-F238E27FC236}">
                <a16:creationId xmlns:a16="http://schemas.microsoft.com/office/drawing/2014/main" id="{2ACE2796-0CAF-4EA3-94E5-B9305BA21C44}"/>
              </a:ext>
            </a:extLst>
          </p:cNvPr>
          <p:cNvSpPr txBox="1"/>
          <p:nvPr/>
        </p:nvSpPr>
        <p:spPr>
          <a:xfrm>
            <a:off x="375374" y="3031742"/>
            <a:ext cx="1928815" cy="277200"/>
          </a:xfrm>
          <a:prstGeom prst="rect">
            <a:avLst/>
          </a:prstGeom>
          <a:noFill/>
          <a:ln>
            <a:noFill/>
          </a:ln>
        </p:spPr>
        <p:txBody>
          <a:bodyPr wrap="square" lIns="96000" tIns="48000" rIns="24000" bIns="48000" anchor="t" anchorCtr="0">
            <a:noAutofit/>
          </a:bodyPr>
          <a:lstStyle/>
          <a:p>
            <a:pPr lvl="0" algn="ctr">
              <a:lnSpc>
                <a:spcPct val="90000"/>
              </a:lnSpc>
              <a:buClr>
                <a:srgbClr val="FFFFFF"/>
              </a:buClr>
              <a:defRPr/>
            </a:pPr>
            <a:r>
              <a:rPr lang="ja-JP" altLang="en-US" sz="1600" b="1" dirty="0"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 保存とバックアップ</a:t>
            </a:r>
            <a:endParaRPr lang="ja-JP" altLang="en-US" sz="1600" b="1" dirty="0">
              <a:solidFill>
                <a:srgbClr val="FFFFFF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</p:txBody>
      </p:sp>
      <p:sp>
        <p:nvSpPr>
          <p:cNvPr id="34" name="Shape 1691">
            <a:extLst>
              <a:ext uri="{FF2B5EF4-FFF2-40B4-BE49-F238E27FC236}">
                <a16:creationId xmlns:a16="http://schemas.microsoft.com/office/drawing/2014/main" id="{B62B2EFF-A0FB-47C0-AEAD-9C81A0CCCDD6}"/>
              </a:ext>
            </a:extLst>
          </p:cNvPr>
          <p:cNvSpPr txBox="1"/>
          <p:nvPr/>
        </p:nvSpPr>
        <p:spPr>
          <a:xfrm>
            <a:off x="6578252" y="3059150"/>
            <a:ext cx="2020192" cy="240600"/>
          </a:xfrm>
          <a:prstGeom prst="rect">
            <a:avLst/>
          </a:prstGeom>
          <a:noFill/>
          <a:ln>
            <a:noFill/>
          </a:ln>
        </p:spPr>
        <p:txBody>
          <a:bodyPr wrap="square" lIns="72000" tIns="48000" rIns="24000" bIns="48000" anchor="ctr" anchorCtr="0">
            <a:noAutofit/>
          </a:bodyPr>
          <a:lstStyle/>
          <a:p>
            <a:pPr lvl="0" algn="ctr">
              <a:lnSpc>
                <a:spcPct val="90000"/>
              </a:lnSpc>
              <a:buClr>
                <a:srgbClr val="FFFFFF"/>
              </a:buClr>
              <a:buSzPct val="25000"/>
              <a:defRPr/>
            </a:pPr>
            <a:r>
              <a:rPr lang="ja-JP" altLang="en-US" sz="1800" b="1" dirty="0"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 アーカイブ</a:t>
            </a:r>
            <a:endParaRPr lang="ja-JP" altLang="en-US" sz="1800" b="1" dirty="0">
              <a:solidFill>
                <a:srgbClr val="FFFFFF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</p:txBody>
      </p:sp>
      <p:sp>
        <p:nvSpPr>
          <p:cNvPr id="35" name="Shape 1702">
            <a:extLst>
              <a:ext uri="{FF2B5EF4-FFF2-40B4-BE49-F238E27FC236}">
                <a16:creationId xmlns:a16="http://schemas.microsoft.com/office/drawing/2014/main" id="{8E3F0749-E9B3-4608-BB0F-A7450736CD9D}"/>
              </a:ext>
            </a:extLst>
          </p:cNvPr>
          <p:cNvSpPr txBox="1"/>
          <p:nvPr/>
        </p:nvSpPr>
        <p:spPr>
          <a:xfrm>
            <a:off x="4898544" y="2996942"/>
            <a:ext cx="1755600" cy="312000"/>
          </a:xfrm>
          <a:prstGeom prst="rect">
            <a:avLst/>
          </a:prstGeom>
          <a:noFill/>
          <a:ln>
            <a:noFill/>
          </a:ln>
        </p:spPr>
        <p:txBody>
          <a:bodyPr wrap="square" lIns="72000" tIns="48000" rIns="24000" bIns="48000" anchor="t" anchorCtr="0">
            <a:noAutofit/>
          </a:bodyPr>
          <a:lstStyle/>
          <a:p>
            <a:pPr lvl="0" algn="ctr">
              <a:lnSpc>
                <a:spcPct val="90000"/>
              </a:lnSpc>
              <a:buClr>
                <a:srgbClr val="FFFFFF"/>
              </a:buClr>
              <a:buSzPct val="25000"/>
              <a:defRPr/>
            </a:pPr>
            <a:r>
              <a:rPr lang="ja-JP" altLang="en-US" sz="1800" b="1" dirty="0"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検索</a:t>
            </a:r>
            <a:endParaRPr lang="ja-JP" altLang="en-US" sz="1800" b="1" dirty="0">
              <a:solidFill>
                <a:srgbClr val="FFFFFF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</p:txBody>
      </p:sp>
      <p:sp>
        <p:nvSpPr>
          <p:cNvPr id="36" name="Shape 1692">
            <a:extLst>
              <a:ext uri="{FF2B5EF4-FFF2-40B4-BE49-F238E27FC236}">
                <a16:creationId xmlns:a16="http://schemas.microsoft.com/office/drawing/2014/main" id="{314F1FA7-D10C-4BA4-AE50-16BADBB0E2DE}"/>
              </a:ext>
            </a:extLst>
          </p:cNvPr>
          <p:cNvSpPr txBox="1"/>
          <p:nvPr/>
        </p:nvSpPr>
        <p:spPr>
          <a:xfrm>
            <a:off x="2457709" y="3006215"/>
            <a:ext cx="2235703" cy="312001"/>
          </a:xfrm>
          <a:prstGeom prst="rect">
            <a:avLst/>
          </a:prstGeom>
          <a:noFill/>
          <a:ln>
            <a:noFill/>
          </a:ln>
        </p:spPr>
        <p:txBody>
          <a:bodyPr wrap="square" lIns="72000" tIns="48000" rIns="24000" bIns="48000" anchor="t" anchorCtr="0">
            <a:noAutofit/>
          </a:bodyPr>
          <a:lstStyle/>
          <a:p>
            <a:pPr lvl="0" algn="ctr">
              <a:buSzPct val="25000"/>
              <a:defRPr/>
            </a:pPr>
            <a:r>
              <a:rPr lang="ja-JP" altLang="en-US" sz="1800" b="1" dirty="0"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ファイルのデジタル化</a:t>
            </a:r>
            <a:endParaRPr lang="ja-JP" altLang="en-US" sz="1800" b="1" dirty="0">
              <a:solidFill>
                <a:srgbClr val="FFFFFF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Shape 486"/>
          <p:cNvSpPr txBox="1">
            <a:spLocks noGrp="1"/>
          </p:cNvSpPr>
          <p:nvPr>
            <p:ph type="title"/>
          </p:nvPr>
        </p:nvSpPr>
        <p:spPr>
          <a:xfrm>
            <a:off x="8467" y="205869"/>
            <a:ext cx="9144000" cy="69731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altLang="ja-JP" sz="31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OCR</a:t>
            </a:r>
            <a:r>
              <a:rPr lang="ja-JP" altLang="en-US" sz="31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：ドキュメントのデジタル化に最適なソリューション</a:t>
            </a:r>
            <a:endParaRPr lang="ja-JP" altLang="en-US" sz="3100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</p:txBody>
      </p:sp>
      <p:pic>
        <p:nvPicPr>
          <p:cNvPr id="4" name="Shape 1282" descr="螢幕快照 2017-10-30 上午10.56.23.png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8282" y="1798841"/>
            <a:ext cx="2683646" cy="278927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圓角矩形 4"/>
          <p:cNvSpPr/>
          <p:nvPr/>
        </p:nvSpPr>
        <p:spPr>
          <a:xfrm>
            <a:off x="539720" y="3441915"/>
            <a:ext cx="2500330" cy="642942"/>
          </a:xfrm>
          <a:prstGeom prst="roundRect">
            <a:avLst/>
          </a:prstGeom>
          <a:noFill/>
          <a:ln w="952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</p:txBody>
      </p:sp>
      <p:pic>
        <p:nvPicPr>
          <p:cNvPr id="6" name="Shape 1286"/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53849" y="1902384"/>
            <a:ext cx="497286" cy="50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Shape 1287"/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53848" y="2371933"/>
            <a:ext cx="497286" cy="50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Shape 1288"/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53848" y="2857574"/>
            <a:ext cx="497286" cy="50440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Shape 1289"/>
          <p:cNvSpPr txBox="1"/>
          <p:nvPr/>
        </p:nvSpPr>
        <p:spPr>
          <a:xfrm>
            <a:off x="4420055" y="1922188"/>
            <a:ext cx="1460700" cy="395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BBB59"/>
              </a:buClr>
              <a:buSzPct val="25000"/>
              <a:buFont typeface="Arial"/>
              <a:buNone/>
            </a:pPr>
            <a:r>
              <a:rPr lang="ja-JP" altLang="en-US" sz="2000" b="1" i="0" u="none" strike="noStrike" cap="none" dirty="0" smtClean="0">
                <a:solidFill>
                  <a:srgbClr val="00489D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検索</a:t>
            </a:r>
            <a:endParaRPr lang="zh-TW" sz="2000" b="1" i="0" u="none" strike="noStrike" cap="none" dirty="0">
              <a:solidFill>
                <a:srgbClr val="00489D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</p:txBody>
      </p:sp>
      <p:sp>
        <p:nvSpPr>
          <p:cNvPr id="10" name="Shape 1290"/>
          <p:cNvSpPr txBox="1"/>
          <p:nvPr/>
        </p:nvSpPr>
        <p:spPr>
          <a:xfrm>
            <a:off x="4434978" y="2409717"/>
            <a:ext cx="1460700" cy="395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BBB59"/>
              </a:buClr>
              <a:buSzPct val="25000"/>
              <a:buFont typeface="Arial"/>
              <a:buNone/>
            </a:pPr>
            <a:r>
              <a:rPr lang="ja-JP" altLang="en-US" sz="2000" b="1" i="0" u="none" strike="noStrike" cap="none" dirty="0" smtClean="0">
                <a:solidFill>
                  <a:srgbClr val="00489D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編集</a:t>
            </a:r>
            <a:endParaRPr lang="zh-TW" sz="2000" b="1" i="0" u="none" strike="noStrike" cap="none" dirty="0">
              <a:solidFill>
                <a:srgbClr val="00489D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</p:txBody>
      </p:sp>
      <p:sp>
        <p:nvSpPr>
          <p:cNvPr id="11" name="Shape 1291"/>
          <p:cNvSpPr txBox="1"/>
          <p:nvPr/>
        </p:nvSpPr>
        <p:spPr>
          <a:xfrm>
            <a:off x="4436822" y="2929012"/>
            <a:ext cx="1460700" cy="395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BBB59"/>
              </a:buClr>
              <a:buSzPct val="25000"/>
              <a:buFont typeface="Arial"/>
              <a:buNone/>
            </a:pPr>
            <a:r>
              <a:rPr lang="ja-JP" altLang="en-US" sz="2000" b="1" i="0" u="none" strike="noStrike" cap="none" dirty="0" smtClean="0">
                <a:solidFill>
                  <a:srgbClr val="00489D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アーカイブ</a:t>
            </a:r>
            <a:endParaRPr lang="zh-TW" sz="2000" b="1" i="0" u="none" strike="noStrike" cap="none" dirty="0">
              <a:solidFill>
                <a:srgbClr val="00489D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</p:txBody>
      </p:sp>
      <p:grpSp>
        <p:nvGrpSpPr>
          <p:cNvPr id="12" name="Shape 1293"/>
          <p:cNvGrpSpPr/>
          <p:nvPr/>
        </p:nvGrpSpPr>
        <p:grpSpPr>
          <a:xfrm>
            <a:off x="420464" y="1271392"/>
            <a:ext cx="4446054" cy="423345"/>
            <a:chOff x="4014" y="-12"/>
            <a:chExt cx="2495400" cy="557400"/>
          </a:xfrm>
        </p:grpSpPr>
        <p:sp>
          <p:nvSpPr>
            <p:cNvPr id="13" name="Shape 1294"/>
            <p:cNvSpPr/>
            <p:nvPr/>
          </p:nvSpPr>
          <p:spPr>
            <a:xfrm>
              <a:off x="4014" y="-12"/>
              <a:ext cx="2495400" cy="557400"/>
            </a:xfrm>
            <a:prstGeom prst="homePlate">
              <a:avLst>
                <a:gd name="adj" fmla="val 50000"/>
              </a:avLst>
            </a:prstGeom>
            <a:solidFill>
              <a:srgbClr val="009ED6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i="0" u="none" strike="noStrike" cap="none">
                <a:solidFill>
                  <a:srgbClr val="00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endParaRPr>
            </a:p>
          </p:txBody>
        </p:sp>
        <p:sp>
          <p:nvSpPr>
            <p:cNvPr id="14" name="Shape 1295"/>
            <p:cNvSpPr txBox="1"/>
            <p:nvPr/>
          </p:nvSpPr>
          <p:spPr>
            <a:xfrm>
              <a:off x="4014" y="-12"/>
              <a:ext cx="2370000" cy="5574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6000" tIns="48000" rIns="24000" bIns="48000" anchor="ctr" anchorCtr="0">
              <a:noAutofit/>
            </a:bodyPr>
            <a:lstStyle/>
            <a:p>
              <a:pPr lvl="0" algn="ctr">
                <a:lnSpc>
                  <a:spcPct val="90000"/>
                </a:lnSpc>
                <a:buClr>
                  <a:srgbClr val="FFFFFF"/>
                </a:buClr>
                <a:buSzPct val="25000"/>
              </a:pPr>
              <a:r>
                <a:rPr lang="ja-JP" altLang="en-US" sz="1800" b="1" dirty="0" smtClean="0">
                  <a:solidFill>
                    <a:srgbClr val="FFFFFF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+mn-ea"/>
                  <a:sym typeface="+mn-lt"/>
                </a:rPr>
                <a:t>写真内テキスト</a:t>
              </a:r>
              <a:endParaRPr lang="en-US" altLang="zh-TW" sz="1800" b="1" dirty="0"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endParaRPr>
            </a:p>
          </p:txBody>
        </p:sp>
      </p:grpSp>
      <p:grpSp>
        <p:nvGrpSpPr>
          <p:cNvPr id="15" name="Shape 1296"/>
          <p:cNvGrpSpPr/>
          <p:nvPr/>
        </p:nvGrpSpPr>
        <p:grpSpPr>
          <a:xfrm>
            <a:off x="4738088" y="1248531"/>
            <a:ext cx="4169178" cy="446206"/>
            <a:chOff x="4571815" y="-30112"/>
            <a:chExt cx="2340000" cy="587500"/>
          </a:xfrm>
        </p:grpSpPr>
        <p:sp>
          <p:nvSpPr>
            <p:cNvPr id="16" name="Shape 1297"/>
            <p:cNvSpPr/>
            <p:nvPr/>
          </p:nvSpPr>
          <p:spPr>
            <a:xfrm>
              <a:off x="4571815" y="-12"/>
              <a:ext cx="2340000" cy="557400"/>
            </a:xfrm>
            <a:prstGeom prst="chevron">
              <a:avLst>
                <a:gd name="adj" fmla="val 50000"/>
              </a:avLst>
            </a:prstGeom>
            <a:solidFill>
              <a:srgbClr val="0060A8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i="0" u="none" strike="noStrike" cap="none">
                <a:solidFill>
                  <a:srgbClr val="00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endParaRPr>
            </a:p>
          </p:txBody>
        </p:sp>
        <p:sp>
          <p:nvSpPr>
            <p:cNvPr id="17" name="Shape 1298"/>
            <p:cNvSpPr txBox="1"/>
            <p:nvPr/>
          </p:nvSpPr>
          <p:spPr>
            <a:xfrm>
              <a:off x="4655167" y="-30112"/>
              <a:ext cx="2145900" cy="5574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72000" tIns="48000" rIns="24000" bIns="480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  <a:tabLst/>
                <a:defRPr/>
              </a:pPr>
              <a:r>
                <a:rPr kumimoji="0" lang="ja-JP" altLang="en-US" sz="1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+mn-ea"/>
                  <a:sym typeface="+mn-lt"/>
                </a:rPr>
                <a:t>検索可能なドキュメント</a:t>
              </a:r>
              <a:endParaRPr kumimoji="0" lang="en-US" altLang="zh-TW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endParaRPr>
            </a:p>
          </p:txBody>
        </p:sp>
      </p:grpSp>
      <p:sp>
        <p:nvSpPr>
          <p:cNvPr id="18" name="Shape 1299"/>
          <p:cNvSpPr/>
          <p:nvPr/>
        </p:nvSpPr>
        <p:spPr>
          <a:xfrm rot="10800000">
            <a:off x="5949678" y="1680615"/>
            <a:ext cx="2580197" cy="2075463"/>
          </a:xfrm>
          <a:custGeom>
            <a:avLst/>
            <a:gdLst>
              <a:gd name="connsiteX0" fmla="*/ 0 w 2580197"/>
              <a:gd name="connsiteY0" fmla="*/ 2062763 h 2062763"/>
              <a:gd name="connsiteX1" fmla="*/ 870135 w 2580197"/>
              <a:gd name="connsiteY1" fmla="*/ 0 h 2062763"/>
              <a:gd name="connsiteX2" fmla="*/ 1710062 w 2580197"/>
              <a:gd name="connsiteY2" fmla="*/ 0 h 2062763"/>
              <a:gd name="connsiteX3" fmla="*/ 2580197 w 2580197"/>
              <a:gd name="connsiteY3" fmla="*/ 2062763 h 2062763"/>
              <a:gd name="connsiteX4" fmla="*/ 0 w 2580197"/>
              <a:gd name="connsiteY4" fmla="*/ 2062763 h 2062763"/>
              <a:gd name="connsiteX0" fmla="*/ 0 w 2580197"/>
              <a:gd name="connsiteY0" fmla="*/ 2062763 h 2062763"/>
              <a:gd name="connsiteX1" fmla="*/ 870135 w 2580197"/>
              <a:gd name="connsiteY1" fmla="*/ 0 h 2062763"/>
              <a:gd name="connsiteX2" fmla="*/ 1710062 w 2580197"/>
              <a:gd name="connsiteY2" fmla="*/ 0 h 2062763"/>
              <a:gd name="connsiteX3" fmla="*/ 2580197 w 2580197"/>
              <a:gd name="connsiteY3" fmla="*/ 2062763 h 2062763"/>
              <a:gd name="connsiteX4" fmla="*/ 0 w 2580197"/>
              <a:gd name="connsiteY4" fmla="*/ 2062763 h 2062763"/>
              <a:gd name="connsiteX0" fmla="*/ 0 w 2580197"/>
              <a:gd name="connsiteY0" fmla="*/ 2075463 h 2075463"/>
              <a:gd name="connsiteX1" fmla="*/ 870135 w 2580197"/>
              <a:gd name="connsiteY1" fmla="*/ 12700 h 2075463"/>
              <a:gd name="connsiteX2" fmla="*/ 1646562 w 2580197"/>
              <a:gd name="connsiteY2" fmla="*/ 0 h 2075463"/>
              <a:gd name="connsiteX3" fmla="*/ 2580197 w 2580197"/>
              <a:gd name="connsiteY3" fmla="*/ 2075463 h 2075463"/>
              <a:gd name="connsiteX4" fmla="*/ 0 w 2580197"/>
              <a:gd name="connsiteY4" fmla="*/ 2075463 h 2075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80197" h="2075463">
                <a:moveTo>
                  <a:pt x="0" y="2075463"/>
                </a:moveTo>
                <a:lnTo>
                  <a:pt x="870135" y="12700"/>
                </a:lnTo>
                <a:lnTo>
                  <a:pt x="1646562" y="0"/>
                </a:lnTo>
                <a:lnTo>
                  <a:pt x="2580197" y="2075463"/>
                </a:lnTo>
                <a:lnTo>
                  <a:pt x="0" y="2075463"/>
                </a:lnTo>
                <a:close/>
              </a:path>
            </a:pathLst>
          </a:custGeom>
          <a:gradFill>
            <a:gsLst>
              <a:gs pos="0">
                <a:srgbClr val="F4F8FB">
                  <a:alpha val="50980"/>
                </a:srgbClr>
              </a:gs>
              <a:gs pos="74000">
                <a:srgbClr val="AEC5E1"/>
              </a:gs>
              <a:gs pos="83000">
                <a:srgbClr val="AEC5E1"/>
              </a:gs>
              <a:gs pos="100000">
                <a:srgbClr val="C8D8EB"/>
              </a:gs>
            </a:gsLst>
            <a:lin ang="18900044" scaled="0"/>
          </a:gra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FFFFFF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</p:txBody>
      </p:sp>
      <p:cxnSp>
        <p:nvCxnSpPr>
          <p:cNvPr id="19" name="Shape 1300"/>
          <p:cNvCxnSpPr/>
          <p:nvPr/>
        </p:nvCxnSpPr>
        <p:spPr>
          <a:xfrm>
            <a:off x="6071928" y="1917383"/>
            <a:ext cx="501300" cy="1094400"/>
          </a:xfrm>
          <a:prstGeom prst="straightConnector1">
            <a:avLst/>
          </a:prstGeom>
          <a:noFill/>
          <a:ln w="28575" cap="flat" cmpd="sng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0" name="Shape 1301"/>
          <p:cNvCxnSpPr/>
          <p:nvPr/>
        </p:nvCxnSpPr>
        <p:spPr>
          <a:xfrm>
            <a:off x="6353877" y="2173894"/>
            <a:ext cx="420000" cy="889800"/>
          </a:xfrm>
          <a:prstGeom prst="straightConnector1">
            <a:avLst/>
          </a:prstGeom>
          <a:noFill/>
          <a:ln w="28575" cap="flat" cmpd="sng">
            <a:solidFill>
              <a:srgbClr val="FFC000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21" name="Shape 1302"/>
          <p:cNvCxnSpPr/>
          <p:nvPr/>
        </p:nvCxnSpPr>
        <p:spPr>
          <a:xfrm flipH="1">
            <a:off x="7832018" y="2630516"/>
            <a:ext cx="377700" cy="761100"/>
          </a:xfrm>
          <a:prstGeom prst="straightConnector1">
            <a:avLst/>
          </a:prstGeom>
          <a:noFill/>
          <a:ln w="28575" cap="flat" cmpd="sng">
            <a:solidFill>
              <a:srgbClr val="FFC000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22" name="Shape 1303"/>
          <p:cNvCxnSpPr/>
          <p:nvPr/>
        </p:nvCxnSpPr>
        <p:spPr>
          <a:xfrm flipH="1">
            <a:off x="7982053" y="1970897"/>
            <a:ext cx="455400" cy="931500"/>
          </a:xfrm>
          <a:prstGeom prst="straightConnector1">
            <a:avLst/>
          </a:prstGeom>
          <a:noFill/>
          <a:ln w="28575" cap="flat" cmpd="sng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" name="Shape 1304"/>
          <p:cNvCxnSpPr/>
          <p:nvPr/>
        </p:nvCxnSpPr>
        <p:spPr>
          <a:xfrm flipH="1">
            <a:off x="8119342" y="1680616"/>
            <a:ext cx="286200" cy="586800"/>
          </a:xfrm>
          <a:prstGeom prst="straightConnector1">
            <a:avLst/>
          </a:prstGeom>
          <a:noFill/>
          <a:ln w="28575" cap="flat" cmpd="sng">
            <a:solidFill>
              <a:srgbClr val="FFC000"/>
            </a:solidFill>
            <a:prstDash val="dash"/>
            <a:round/>
            <a:headEnd type="none" w="med" len="med"/>
            <a:tailEnd type="none" w="med" len="med"/>
          </a:ln>
        </p:spPr>
      </p:cxnSp>
      <p:grpSp>
        <p:nvGrpSpPr>
          <p:cNvPr id="24" name="Shape 1305"/>
          <p:cNvGrpSpPr/>
          <p:nvPr/>
        </p:nvGrpSpPr>
        <p:grpSpPr>
          <a:xfrm>
            <a:off x="7225142" y="2125799"/>
            <a:ext cx="733606" cy="784699"/>
            <a:chOff x="5317159" y="2885399"/>
            <a:chExt cx="776549" cy="961641"/>
          </a:xfrm>
        </p:grpSpPr>
        <p:pic>
          <p:nvPicPr>
            <p:cNvPr id="25" name="Shape 1306"/>
            <p:cNvPicPr preferRelativeResize="0"/>
            <p:nvPr/>
          </p:nvPicPr>
          <p:blipFill rotWithShape="1">
            <a:blip r:embed="rId5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317159" y="2885399"/>
              <a:ext cx="776549" cy="96164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" name="Shape 1307"/>
            <p:cNvPicPr preferRelativeResize="0"/>
            <p:nvPr/>
          </p:nvPicPr>
          <p:blipFill rotWithShape="1">
            <a:blip r:embed="rId6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458482" y="3019967"/>
              <a:ext cx="494353" cy="49435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7" name="Shape 1309"/>
          <p:cNvPicPr preferRelativeResize="0"/>
          <p:nvPr/>
        </p:nvPicPr>
        <p:blipFill rotWithShape="1">
          <a:blip r:embed="rId7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54592" y="1783213"/>
            <a:ext cx="736033" cy="74656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grpSp>
        <p:nvGrpSpPr>
          <p:cNvPr id="29" name="群組 28">
            <a:extLst>
              <a:ext uri="{FF2B5EF4-FFF2-40B4-BE49-F238E27FC236}">
                <a16:creationId xmlns:a16="http://schemas.microsoft.com/office/drawing/2014/main" id="{F3BDFBD0-B710-4F18-A936-70D091580218}"/>
              </a:ext>
            </a:extLst>
          </p:cNvPr>
          <p:cNvGrpSpPr/>
          <p:nvPr/>
        </p:nvGrpSpPr>
        <p:grpSpPr>
          <a:xfrm>
            <a:off x="5674447" y="2948282"/>
            <a:ext cx="3210234" cy="2198831"/>
            <a:chOff x="5818864" y="3094716"/>
            <a:chExt cx="2996444" cy="2052397"/>
          </a:xfrm>
        </p:grpSpPr>
        <p:pic>
          <p:nvPicPr>
            <p:cNvPr id="34" name="Shape 1673"/>
            <p:cNvPicPr preferRelativeResize="0"/>
            <p:nvPr/>
          </p:nvPicPr>
          <p:blipFill rotWithShape="1">
            <a:blip r:embed="rId8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818864" y="3094716"/>
              <a:ext cx="2996444" cy="205239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" name="Shape 1310"/>
            <p:cNvPicPr preferRelativeResize="0"/>
            <p:nvPr/>
          </p:nvPicPr>
          <p:blipFill rotWithShape="1">
            <a:blip r:embed="rId9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604034" y="3341560"/>
              <a:ext cx="1497631" cy="842492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30" name="直線接點 29"/>
          <p:cNvCxnSpPr/>
          <p:nvPr/>
        </p:nvCxnSpPr>
        <p:spPr>
          <a:xfrm>
            <a:off x="611158" y="4084857"/>
            <a:ext cx="928694" cy="785818"/>
          </a:xfrm>
          <a:prstGeom prst="line">
            <a:avLst/>
          </a:prstGeom>
          <a:ln w="95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線接點 30"/>
          <p:cNvCxnSpPr>
            <a:cxnSpLocks/>
          </p:cNvCxnSpPr>
          <p:nvPr/>
        </p:nvCxnSpPr>
        <p:spPr>
          <a:xfrm>
            <a:off x="2968612" y="3403815"/>
            <a:ext cx="2371738" cy="187814"/>
          </a:xfrm>
          <a:prstGeom prst="line">
            <a:avLst/>
          </a:prstGeom>
          <a:ln w="95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Shape 1283" descr="螢幕快照 2017-10-30 上午11.03.09.png"/>
          <p:cNvPicPr preferRelativeResize="0"/>
          <p:nvPr/>
        </p:nvPicPr>
        <p:blipFill rotWithShape="1">
          <a:blip r:embed="rId10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172"/>
          <a:stretch/>
        </p:blipFill>
        <p:spPr>
          <a:xfrm>
            <a:off x="1539851" y="3596308"/>
            <a:ext cx="3943621" cy="1339155"/>
          </a:xfrm>
          <a:prstGeom prst="roundRect">
            <a:avLst>
              <a:gd name="adj" fmla="val 11441"/>
            </a:avLst>
          </a:prstGeom>
          <a:noFill/>
          <a:ln w="57150" cap="flat" cmpd="sng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3" name="圓角矩形 32"/>
          <p:cNvSpPr/>
          <p:nvPr/>
        </p:nvSpPr>
        <p:spPr>
          <a:xfrm>
            <a:off x="1539852" y="3595997"/>
            <a:ext cx="3963564" cy="1346116"/>
          </a:xfrm>
          <a:prstGeom prst="roundRect">
            <a:avLst/>
          </a:prstGeom>
          <a:noFill/>
          <a:ln w="76200">
            <a:solidFill>
              <a:schemeClr val="bg1">
                <a:alpha val="90000"/>
              </a:schemeClr>
            </a:solidFill>
          </a:ln>
          <a:effectLst>
            <a:outerShdw blurRad="63500" sx="102000" sy="102000" algn="ctr" rotWithShape="0">
              <a:schemeClr val="tx1">
                <a:lumMod val="65000"/>
                <a:lumOff val="35000"/>
                <a:alpha val="3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</p:txBody>
      </p:sp>
      <p:pic>
        <p:nvPicPr>
          <p:cNvPr id="35" name="Shape 2024"/>
          <p:cNvPicPr preferRelativeResize="0"/>
          <p:nvPr/>
        </p:nvPicPr>
        <p:blipFill>
          <a:blip r:embed="rId11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34422">
            <a:off x="5288025" y="3136819"/>
            <a:ext cx="1144160" cy="981563"/>
          </a:xfrm>
          <a:prstGeom prst="rect">
            <a:avLst/>
          </a:prstGeom>
          <a:noFill/>
          <a:ln>
            <a:noFill/>
          </a:ln>
          <a:effectLst>
            <a:outerShdw blurRad="254000" dist="38100" dir="2700000" sx="101000" sy="101000" algn="tl" rotWithShape="0">
              <a:prstClr val="black">
                <a:alpha val="20000"/>
              </a:prstClr>
            </a:outerShdw>
          </a:effec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箭號: 向右 68">
            <a:extLst>
              <a:ext uri="{FF2B5EF4-FFF2-40B4-BE49-F238E27FC236}">
                <a16:creationId xmlns:a16="http://schemas.microsoft.com/office/drawing/2014/main" id="{B24DE1F0-BCA1-450A-AC23-61A0CE9391F5}"/>
              </a:ext>
            </a:extLst>
          </p:cNvPr>
          <p:cNvSpPr/>
          <p:nvPr/>
        </p:nvSpPr>
        <p:spPr>
          <a:xfrm rot="10800000" flipH="1">
            <a:off x="5383245" y="2616213"/>
            <a:ext cx="1972639" cy="734830"/>
          </a:xfrm>
          <a:prstGeom prst="rightArrow">
            <a:avLst>
              <a:gd name="adj1" fmla="val 50000"/>
              <a:gd name="adj2" fmla="val 43081"/>
            </a:avLst>
          </a:prstGeom>
          <a:gradFill>
            <a:gsLst>
              <a:gs pos="92391">
                <a:srgbClr val="FA9F4C"/>
              </a:gs>
              <a:gs pos="1087">
                <a:srgbClr val="FCA538"/>
              </a:gs>
              <a:gs pos="64681">
                <a:srgbClr val="F36E55"/>
              </a:gs>
              <a:gs pos="33000">
                <a:srgbClr val="F36E55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</p:txBody>
      </p:sp>
      <p:sp>
        <p:nvSpPr>
          <p:cNvPr id="70" name="箭號: 向右 69">
            <a:extLst>
              <a:ext uri="{FF2B5EF4-FFF2-40B4-BE49-F238E27FC236}">
                <a16:creationId xmlns:a16="http://schemas.microsoft.com/office/drawing/2014/main" id="{2873B383-2DEA-4732-8344-4FDED82B2D72}"/>
              </a:ext>
            </a:extLst>
          </p:cNvPr>
          <p:cNvSpPr/>
          <p:nvPr/>
        </p:nvSpPr>
        <p:spPr>
          <a:xfrm rot="10800000" flipH="1">
            <a:off x="1698696" y="3092393"/>
            <a:ext cx="1987692" cy="752597"/>
          </a:xfrm>
          <a:prstGeom prst="rightArrow">
            <a:avLst>
              <a:gd name="adj1" fmla="val 50000"/>
              <a:gd name="adj2" fmla="val 43081"/>
            </a:avLst>
          </a:prstGeom>
          <a:gradFill>
            <a:gsLst>
              <a:gs pos="92391">
                <a:srgbClr val="FA9F4C"/>
              </a:gs>
              <a:gs pos="1087">
                <a:srgbClr val="FCA538"/>
              </a:gs>
              <a:gs pos="64681">
                <a:srgbClr val="F36E55"/>
              </a:gs>
              <a:gs pos="33000">
                <a:srgbClr val="F36E55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</p:txBody>
      </p:sp>
      <p:sp>
        <p:nvSpPr>
          <p:cNvPr id="71" name="箭號: 向右 70">
            <a:extLst>
              <a:ext uri="{FF2B5EF4-FFF2-40B4-BE49-F238E27FC236}">
                <a16:creationId xmlns:a16="http://schemas.microsoft.com/office/drawing/2014/main" id="{B821D021-4866-40F0-8A63-8D08497B5DA0}"/>
              </a:ext>
            </a:extLst>
          </p:cNvPr>
          <p:cNvSpPr/>
          <p:nvPr/>
        </p:nvSpPr>
        <p:spPr>
          <a:xfrm rot="10800000" flipH="1">
            <a:off x="5383314" y="3845216"/>
            <a:ext cx="1972639" cy="752597"/>
          </a:xfrm>
          <a:prstGeom prst="rightArrow">
            <a:avLst>
              <a:gd name="adj1" fmla="val 50000"/>
              <a:gd name="adj2" fmla="val 43081"/>
            </a:avLst>
          </a:prstGeom>
          <a:gradFill>
            <a:gsLst>
              <a:gs pos="92391">
                <a:srgbClr val="FA9F4C"/>
              </a:gs>
              <a:gs pos="1087">
                <a:srgbClr val="FCA538"/>
              </a:gs>
              <a:gs pos="64681">
                <a:srgbClr val="F36E55"/>
              </a:gs>
              <a:gs pos="33000">
                <a:srgbClr val="F36E55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</p:txBody>
      </p:sp>
      <p:sp>
        <p:nvSpPr>
          <p:cNvPr id="211" name="Google Shape;211;p2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QuMagie</a:t>
            </a:r>
          </a:p>
        </p:txBody>
      </p:sp>
      <p:sp>
        <p:nvSpPr>
          <p:cNvPr id="213" name="Google Shape;213;p23"/>
          <p:cNvSpPr txBox="1">
            <a:spLocks noGrp="1"/>
          </p:cNvSpPr>
          <p:nvPr>
            <p:ph type="body" idx="4294967295"/>
          </p:nvPr>
        </p:nvSpPr>
        <p:spPr>
          <a:xfrm>
            <a:off x="857249" y="1074737"/>
            <a:ext cx="8159750" cy="133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lnSpc>
                <a:spcPts val="2300"/>
              </a:lnSpc>
              <a:spcBef>
                <a:spcPts val="600"/>
              </a:spcBef>
              <a:buSzPts val="1600"/>
              <a:buNone/>
            </a:pPr>
            <a:r>
              <a:rPr lang="en-US" b="1" dirty="0" err="1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QuMagie</a:t>
            </a:r>
            <a:r>
              <a:rPr lang="ja-JP" altLang="en-US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とは</a:t>
            </a:r>
            <a:r>
              <a:rPr lang="en-US" altLang="ja-JP" b="1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?</a:t>
            </a:r>
            <a:endParaRPr sz="180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  <a:p>
            <a:pPr marL="269875" lvl="1" indent="-182563">
              <a:lnSpc>
                <a:spcPts val="2300"/>
              </a:lnSpc>
              <a:spcBef>
                <a:spcPts val="0"/>
              </a:spcBef>
              <a:buClr>
                <a:schemeClr val="bg2">
                  <a:lumMod val="50000"/>
                </a:schemeClr>
              </a:buClr>
              <a:buSzPct val="40000"/>
              <a:buFont typeface="Wingdings" panose="05000000000000000000" pitchFamily="2" charset="2"/>
              <a:buChar char="l"/>
            </a:pPr>
            <a:r>
              <a:rPr lang="en-US" altLang="ja-JP" sz="1500" dirty="0" err="1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QuMagie</a:t>
            </a:r>
            <a:r>
              <a:rPr lang="ja-JP" altLang="en-US" sz="15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は、柔軟なストレージスペースを備えた</a:t>
            </a:r>
            <a:r>
              <a:rPr lang="en-US" altLang="ja-JP" sz="15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AI</a:t>
            </a:r>
            <a:r>
              <a:rPr lang="ja-JP" altLang="en-US" sz="15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を活用した写真管理ソリューション</a:t>
            </a:r>
          </a:p>
          <a:p>
            <a:pPr marL="269875" lvl="1" indent="-182563">
              <a:lnSpc>
                <a:spcPts val="2300"/>
              </a:lnSpc>
              <a:spcBef>
                <a:spcPts val="0"/>
              </a:spcBef>
              <a:buClr>
                <a:schemeClr val="bg2">
                  <a:lumMod val="50000"/>
                </a:schemeClr>
              </a:buClr>
              <a:buSzPct val="40000"/>
              <a:buFont typeface="Wingdings" panose="05000000000000000000" pitchFamily="2" charset="2"/>
              <a:buChar char="l"/>
            </a:pPr>
            <a:r>
              <a:rPr lang="en-US" altLang="ja-JP" sz="1500" dirty="0" err="1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QuMagie</a:t>
            </a:r>
            <a:r>
              <a:rPr lang="ja-JP" altLang="en-US" sz="15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は</a:t>
            </a:r>
            <a:r>
              <a:rPr lang="en-US" altLang="ja-JP" sz="15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QNAPNAS</a:t>
            </a:r>
            <a:r>
              <a:rPr lang="ja-JP" altLang="en-US" sz="15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システム内の無料アプリケーション</a:t>
            </a:r>
            <a:endParaRPr lang="ja-JP" altLang="en-US" sz="1500" dirty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</p:txBody>
      </p:sp>
      <p:sp>
        <p:nvSpPr>
          <p:cNvPr id="33" name="文字方塊 32">
            <a:extLst>
              <a:ext uri="{FF2B5EF4-FFF2-40B4-BE49-F238E27FC236}">
                <a16:creationId xmlns:a16="http://schemas.microsoft.com/office/drawing/2014/main" id="{869F466C-B337-4A25-A254-5C86F22EA9F9}"/>
              </a:ext>
            </a:extLst>
          </p:cNvPr>
          <p:cNvSpPr txBox="1"/>
          <p:nvPr/>
        </p:nvSpPr>
        <p:spPr>
          <a:xfrm>
            <a:off x="5235971" y="2843343"/>
            <a:ext cx="2119913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457200">
              <a:buClrTx/>
              <a:defRPr/>
            </a:pPr>
            <a:r>
              <a:rPr lang="ja-JP" altLang="en-US" sz="1080" b="1" kern="1200" dirty="0">
                <a:solidFill>
                  <a:prstClr val="white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写真の閲覧、管理</a:t>
            </a:r>
            <a:endParaRPr lang="ja-JP" altLang="en-US" sz="1080" b="1" kern="1200" dirty="0">
              <a:solidFill>
                <a:prstClr val="white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</p:txBody>
      </p:sp>
      <p:sp>
        <p:nvSpPr>
          <p:cNvPr id="37" name="文字方塊 36">
            <a:extLst>
              <a:ext uri="{FF2B5EF4-FFF2-40B4-BE49-F238E27FC236}">
                <a16:creationId xmlns:a16="http://schemas.microsoft.com/office/drawing/2014/main" id="{6092F14F-4CB8-45DF-881B-60A1A5AACBA2}"/>
              </a:ext>
            </a:extLst>
          </p:cNvPr>
          <p:cNvSpPr txBox="1"/>
          <p:nvPr/>
        </p:nvSpPr>
        <p:spPr>
          <a:xfrm>
            <a:off x="526863" y="4581700"/>
            <a:ext cx="1405359" cy="3223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3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手持裝置</a:t>
            </a:r>
          </a:p>
        </p:txBody>
      </p:sp>
      <p:sp>
        <p:nvSpPr>
          <p:cNvPr id="38" name="文字方塊 37">
            <a:extLst>
              <a:ext uri="{FF2B5EF4-FFF2-40B4-BE49-F238E27FC236}">
                <a16:creationId xmlns:a16="http://schemas.microsoft.com/office/drawing/2014/main" id="{4BF8E90F-9252-40EA-8995-1903E330DC3B}"/>
              </a:ext>
            </a:extLst>
          </p:cNvPr>
          <p:cNvSpPr txBox="1"/>
          <p:nvPr/>
        </p:nvSpPr>
        <p:spPr>
          <a:xfrm>
            <a:off x="526863" y="3650094"/>
            <a:ext cx="1405359" cy="3223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3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手持裝置</a:t>
            </a:r>
          </a:p>
        </p:txBody>
      </p:sp>
      <p:sp>
        <p:nvSpPr>
          <p:cNvPr id="50" name="文字方塊 49">
            <a:extLst>
              <a:ext uri="{FF2B5EF4-FFF2-40B4-BE49-F238E27FC236}">
                <a16:creationId xmlns:a16="http://schemas.microsoft.com/office/drawing/2014/main" id="{AD148C47-D384-4F90-8F04-50154B700011}"/>
              </a:ext>
            </a:extLst>
          </p:cNvPr>
          <p:cNvSpPr txBox="1"/>
          <p:nvPr/>
        </p:nvSpPr>
        <p:spPr>
          <a:xfrm>
            <a:off x="7056242" y="3661501"/>
            <a:ext cx="1405359" cy="3223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3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手持裝置</a:t>
            </a:r>
          </a:p>
        </p:txBody>
      </p:sp>
      <p:sp>
        <p:nvSpPr>
          <p:cNvPr id="63" name="文字方塊 62">
            <a:extLst>
              <a:ext uri="{FF2B5EF4-FFF2-40B4-BE49-F238E27FC236}">
                <a16:creationId xmlns:a16="http://schemas.microsoft.com/office/drawing/2014/main" id="{1531A845-DF5A-48D3-8872-FA931BF51687}"/>
              </a:ext>
            </a:extLst>
          </p:cNvPr>
          <p:cNvSpPr txBox="1"/>
          <p:nvPr/>
        </p:nvSpPr>
        <p:spPr>
          <a:xfrm>
            <a:off x="1354385" y="3339929"/>
            <a:ext cx="254453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457200">
              <a:buClrTx/>
              <a:defRPr/>
            </a:pPr>
            <a:r>
              <a:rPr lang="ja-JP" altLang="en-US" sz="1080" b="1" kern="1200" dirty="0">
                <a:solidFill>
                  <a:prstClr val="white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写真のアップロード</a:t>
            </a:r>
            <a:endParaRPr lang="ja-JP" altLang="en-US" sz="1080" b="1" kern="1200" dirty="0">
              <a:solidFill>
                <a:prstClr val="white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</p:txBody>
      </p:sp>
      <p:sp>
        <p:nvSpPr>
          <p:cNvPr id="65" name="文字方塊 64">
            <a:extLst>
              <a:ext uri="{FF2B5EF4-FFF2-40B4-BE49-F238E27FC236}">
                <a16:creationId xmlns:a16="http://schemas.microsoft.com/office/drawing/2014/main" id="{319B7F37-1B80-49ED-A40D-E1490DAC54CB}"/>
              </a:ext>
            </a:extLst>
          </p:cNvPr>
          <p:cNvSpPr txBox="1"/>
          <p:nvPr/>
        </p:nvSpPr>
        <p:spPr>
          <a:xfrm>
            <a:off x="5322451" y="4095703"/>
            <a:ext cx="178833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457200">
              <a:buClrTx/>
              <a:defRPr/>
            </a:pPr>
            <a:r>
              <a:rPr lang="ja-JP" altLang="en-US" sz="1080" b="1" kern="1200" dirty="0">
                <a:solidFill>
                  <a:prstClr val="white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写真の共有</a:t>
            </a:r>
            <a:endParaRPr lang="ja-JP" altLang="en-US" sz="1080" b="1" kern="1200" dirty="0">
              <a:solidFill>
                <a:prstClr val="white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</p:txBody>
      </p:sp>
      <p:sp>
        <p:nvSpPr>
          <p:cNvPr id="72" name="矩形: 圓角 71">
            <a:extLst>
              <a:ext uri="{FF2B5EF4-FFF2-40B4-BE49-F238E27FC236}">
                <a16:creationId xmlns:a16="http://schemas.microsoft.com/office/drawing/2014/main" id="{7D105F3F-E963-4C36-AA7E-DDB2D46C8826}"/>
              </a:ext>
            </a:extLst>
          </p:cNvPr>
          <p:cNvSpPr/>
          <p:nvPr/>
        </p:nvSpPr>
        <p:spPr>
          <a:xfrm>
            <a:off x="3753010" y="4599706"/>
            <a:ext cx="1652855" cy="342147"/>
          </a:xfrm>
          <a:prstGeom prst="roundRect">
            <a:avLst>
              <a:gd name="adj" fmla="val 13461"/>
            </a:avLst>
          </a:prstGeom>
          <a:gradFill>
            <a:gsLst>
              <a:gs pos="100000">
                <a:srgbClr val="DB6BD3"/>
              </a:gs>
              <a:gs pos="0">
                <a:srgbClr val="4338D0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</p:txBody>
      </p:sp>
      <p:pic>
        <p:nvPicPr>
          <p:cNvPr id="3" name="圖形 2">
            <a:extLst>
              <a:ext uri="{FF2B5EF4-FFF2-40B4-BE49-F238E27FC236}">
                <a16:creationId xmlns:a16="http://schemas.microsoft.com/office/drawing/2014/main" id="{51B7623D-A894-4DDF-B8DE-31BCB98D4B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725600" y="2291442"/>
            <a:ext cx="968708" cy="2608058"/>
          </a:xfrm>
          <a:prstGeom prst="rect">
            <a:avLst/>
          </a:prstGeom>
          <a:effectLst>
            <a:outerShdw blurRad="342900" dist="177800" dir="3600000" algn="t" rotWithShape="0">
              <a:prstClr val="black">
                <a:alpha val="21000"/>
              </a:prstClr>
            </a:outerShdw>
          </a:effectLst>
        </p:spPr>
      </p:pic>
      <p:pic>
        <p:nvPicPr>
          <p:cNvPr id="5" name="圖形 4">
            <a:extLst>
              <a:ext uri="{FF2B5EF4-FFF2-40B4-BE49-F238E27FC236}">
                <a16:creationId xmlns:a16="http://schemas.microsoft.com/office/drawing/2014/main" id="{F134D271-ED9C-4DB6-A4E9-67C5C2655F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3746486" y="2302455"/>
            <a:ext cx="1644320" cy="2165931"/>
          </a:xfrm>
          <a:prstGeom prst="rect">
            <a:avLst/>
          </a:prstGeom>
          <a:effectLst>
            <a:outerShdw blurRad="342900" dist="177800" dir="3600000" algn="t" rotWithShape="0">
              <a:prstClr val="black">
                <a:alpha val="21000"/>
              </a:prstClr>
            </a:outerShdw>
          </a:effectLst>
        </p:spPr>
      </p:pic>
      <p:pic>
        <p:nvPicPr>
          <p:cNvPr id="7" name="圖形 6">
            <a:extLst>
              <a:ext uri="{FF2B5EF4-FFF2-40B4-BE49-F238E27FC236}">
                <a16:creationId xmlns:a16="http://schemas.microsoft.com/office/drawing/2014/main" id="{C721AE4E-D9ED-4A12-8D4A-8E908283717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7406044" y="2114561"/>
            <a:ext cx="983610" cy="1609544"/>
          </a:xfrm>
          <a:prstGeom prst="rect">
            <a:avLst/>
          </a:prstGeom>
          <a:effectLst>
            <a:outerShdw blurRad="342900" dist="177800" dir="3600000" algn="t" rotWithShape="0">
              <a:prstClr val="black">
                <a:alpha val="21000"/>
              </a:prstClr>
            </a:outerShdw>
          </a:effectLst>
        </p:spPr>
      </p:pic>
      <p:pic>
        <p:nvPicPr>
          <p:cNvPr id="9" name="圖形 8">
            <a:extLst>
              <a:ext uri="{FF2B5EF4-FFF2-40B4-BE49-F238E27FC236}">
                <a16:creationId xmlns:a16="http://schemas.microsoft.com/office/drawing/2014/main" id="{E23E9A1D-6B10-4DCF-B051-EFD283CCDFD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7401238" y="3824494"/>
            <a:ext cx="983611" cy="834579"/>
          </a:xfrm>
          <a:prstGeom prst="rect">
            <a:avLst/>
          </a:prstGeom>
          <a:effectLst>
            <a:outerShdw blurRad="342900" dist="177800" dir="3600000" algn="t" rotWithShape="0">
              <a:prstClr val="black">
                <a:alpha val="21000"/>
              </a:prstClr>
            </a:outerShdw>
          </a:effectLst>
        </p:spPr>
      </p:pic>
      <p:pic>
        <p:nvPicPr>
          <p:cNvPr id="34" name="圖形 33">
            <a:extLst>
              <a:ext uri="{FF2B5EF4-FFF2-40B4-BE49-F238E27FC236}">
                <a16:creationId xmlns:a16="http://schemas.microsoft.com/office/drawing/2014/main" id="{91380EA8-4BCE-4C2D-9A5E-E3DB0A69F0B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1095379" y="2410655"/>
            <a:ext cx="286124" cy="485745"/>
          </a:xfrm>
          <a:prstGeom prst="rect">
            <a:avLst/>
          </a:prstGeom>
        </p:spPr>
      </p:pic>
      <p:sp>
        <p:nvSpPr>
          <p:cNvPr id="35" name="文字方塊 34">
            <a:extLst>
              <a:ext uri="{FF2B5EF4-FFF2-40B4-BE49-F238E27FC236}">
                <a16:creationId xmlns:a16="http://schemas.microsoft.com/office/drawing/2014/main" id="{171984F5-9D07-4CA5-8225-F56ACD875EF1}"/>
              </a:ext>
            </a:extLst>
          </p:cNvPr>
          <p:cNvSpPr txBox="1"/>
          <p:nvPr/>
        </p:nvSpPr>
        <p:spPr>
          <a:xfrm>
            <a:off x="763700" y="2886670"/>
            <a:ext cx="982940" cy="2693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000" b="1" i="0" u="none" strike="noStrike" kern="1200" cap="none" spc="0" normalizeH="0" baseline="0" noProof="0">
                <a:ln>
                  <a:noFill/>
                </a:ln>
                <a:solidFill>
                  <a:srgbClr val="1E4A93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Mobile</a:t>
            </a:r>
            <a:endParaRPr kumimoji="0" lang="zh-TW" altLang="en-US" sz="1000" b="1" i="0" u="none" strike="noStrike" kern="1200" cap="none" spc="0" normalizeH="0" baseline="0" noProof="0">
              <a:ln>
                <a:noFill/>
              </a:ln>
              <a:solidFill>
                <a:srgbClr val="1E4A93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</p:txBody>
      </p:sp>
      <p:sp>
        <p:nvSpPr>
          <p:cNvPr id="39" name="文字方塊 38">
            <a:extLst>
              <a:ext uri="{FF2B5EF4-FFF2-40B4-BE49-F238E27FC236}">
                <a16:creationId xmlns:a16="http://schemas.microsoft.com/office/drawing/2014/main" id="{E87405E0-FFD7-4C6B-88AB-662305D91216}"/>
              </a:ext>
            </a:extLst>
          </p:cNvPr>
          <p:cNvSpPr txBox="1"/>
          <p:nvPr/>
        </p:nvSpPr>
        <p:spPr>
          <a:xfrm>
            <a:off x="734653" y="3716929"/>
            <a:ext cx="982940" cy="2693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000" b="1" i="0" u="none" strike="noStrike" kern="1200" cap="none" spc="0" normalizeH="0" baseline="0" noProof="0">
                <a:ln>
                  <a:noFill/>
                </a:ln>
                <a:solidFill>
                  <a:srgbClr val="1E4A93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Camera</a:t>
            </a:r>
            <a:endParaRPr kumimoji="0" lang="zh-TW" altLang="en-US" sz="1000" b="1" i="0" u="none" strike="noStrike" kern="1200" cap="none" spc="0" normalizeH="0" baseline="0" noProof="0">
              <a:ln>
                <a:noFill/>
              </a:ln>
              <a:solidFill>
                <a:srgbClr val="1E4A93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</p:txBody>
      </p:sp>
      <p:sp>
        <p:nvSpPr>
          <p:cNvPr id="41" name="文字方塊 40">
            <a:extLst>
              <a:ext uri="{FF2B5EF4-FFF2-40B4-BE49-F238E27FC236}">
                <a16:creationId xmlns:a16="http://schemas.microsoft.com/office/drawing/2014/main" id="{190F30C5-C9A0-41CA-A274-81EA26F37CB9}"/>
              </a:ext>
            </a:extLst>
          </p:cNvPr>
          <p:cNvSpPr txBox="1"/>
          <p:nvPr/>
        </p:nvSpPr>
        <p:spPr>
          <a:xfrm>
            <a:off x="735043" y="4599508"/>
            <a:ext cx="982940" cy="2693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000" b="1" i="0" u="none" strike="noStrike" kern="1200" cap="none" spc="0" normalizeH="0" baseline="0" noProof="0">
                <a:ln>
                  <a:noFill/>
                </a:ln>
                <a:solidFill>
                  <a:srgbClr val="1E4A93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PC</a:t>
            </a:r>
          </a:p>
        </p:txBody>
      </p:sp>
      <p:pic>
        <p:nvPicPr>
          <p:cNvPr id="42" name="圖形 41">
            <a:extLst>
              <a:ext uri="{FF2B5EF4-FFF2-40B4-BE49-F238E27FC236}">
                <a16:creationId xmlns:a16="http://schemas.microsoft.com/office/drawing/2014/main" id="{BB9CB1A9-8C45-4A41-9DF6-17038A8961D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xmlns="" r:embed="rId14"/>
              </a:ext>
            </a:extLst>
          </a:blip>
          <a:stretch>
            <a:fillRect/>
          </a:stretch>
        </p:blipFill>
        <p:spPr>
          <a:xfrm>
            <a:off x="924918" y="3291652"/>
            <a:ext cx="552017" cy="444680"/>
          </a:xfrm>
          <a:prstGeom prst="rect">
            <a:avLst/>
          </a:prstGeom>
        </p:spPr>
      </p:pic>
      <p:pic>
        <p:nvPicPr>
          <p:cNvPr id="43" name="圖形 42">
            <a:extLst>
              <a:ext uri="{FF2B5EF4-FFF2-40B4-BE49-F238E27FC236}">
                <a16:creationId xmlns:a16="http://schemas.microsoft.com/office/drawing/2014/main" id="{3C867E14-F6A8-4912-B18E-BCD1D5929EF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xmlns="" r:embed="rId16"/>
              </a:ext>
            </a:extLst>
          </a:blip>
          <a:stretch>
            <a:fillRect/>
          </a:stretch>
        </p:blipFill>
        <p:spPr>
          <a:xfrm>
            <a:off x="931786" y="4097989"/>
            <a:ext cx="586191" cy="497581"/>
          </a:xfrm>
          <a:prstGeom prst="rect">
            <a:avLst/>
          </a:prstGeom>
        </p:spPr>
      </p:pic>
      <p:sp>
        <p:nvSpPr>
          <p:cNvPr id="45" name="矩形: 圓角 44">
            <a:extLst>
              <a:ext uri="{FF2B5EF4-FFF2-40B4-BE49-F238E27FC236}">
                <a16:creationId xmlns:a16="http://schemas.microsoft.com/office/drawing/2014/main" id="{90E5AA0E-3600-4E71-8C52-1E954C3BD7CC}"/>
              </a:ext>
            </a:extLst>
          </p:cNvPr>
          <p:cNvSpPr/>
          <p:nvPr/>
        </p:nvSpPr>
        <p:spPr>
          <a:xfrm>
            <a:off x="3885580" y="2840829"/>
            <a:ext cx="1361593" cy="1441611"/>
          </a:xfrm>
          <a:prstGeom prst="roundRect">
            <a:avLst>
              <a:gd name="adj" fmla="val 5166"/>
            </a:avLst>
          </a:prstGeom>
          <a:gradFill>
            <a:gsLst>
              <a:gs pos="100000">
                <a:srgbClr val="2C6FD0"/>
              </a:gs>
              <a:gs pos="0">
                <a:srgbClr val="1F4B99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</p:txBody>
      </p:sp>
      <p:sp>
        <p:nvSpPr>
          <p:cNvPr id="60" name="Google Shape;216;p23">
            <a:extLst>
              <a:ext uri="{FF2B5EF4-FFF2-40B4-BE49-F238E27FC236}">
                <a16:creationId xmlns:a16="http://schemas.microsoft.com/office/drawing/2014/main" id="{FE8D472F-8D63-4A80-9B2F-0B827257A074}"/>
              </a:ext>
            </a:extLst>
          </p:cNvPr>
          <p:cNvSpPr txBox="1"/>
          <p:nvPr/>
        </p:nvSpPr>
        <p:spPr>
          <a:xfrm>
            <a:off x="3724298" y="2368872"/>
            <a:ext cx="1622079" cy="4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450" b="1" i="0" u="none" strike="noStrike" kern="1200" cap="none" spc="0" normalizeH="0" baseline="0" noProof="0">
                <a:ln>
                  <a:noFill/>
                </a:ln>
                <a:solidFill>
                  <a:srgbClr val="1A4081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QNAP NAS</a:t>
            </a:r>
            <a:endParaRPr kumimoji="0" sz="1450" b="1" i="0" u="none" strike="noStrike" kern="1200" cap="none" spc="0" normalizeH="0" baseline="0" noProof="0">
              <a:ln>
                <a:noFill/>
              </a:ln>
              <a:solidFill>
                <a:srgbClr val="1A4081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</p:txBody>
      </p:sp>
      <p:pic>
        <p:nvPicPr>
          <p:cNvPr id="61" name="圖片 60">
            <a:extLst>
              <a:ext uri="{FF2B5EF4-FFF2-40B4-BE49-F238E27FC236}">
                <a16:creationId xmlns:a16="http://schemas.microsoft.com/office/drawing/2014/main" id="{1EAB41A7-FF73-405F-ADF3-C5A13763E930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45123" y="3049680"/>
            <a:ext cx="625759" cy="625759"/>
          </a:xfrm>
          <a:prstGeom prst="rect">
            <a:avLst/>
          </a:prstGeom>
          <a:effectLst>
            <a:outerShdw blurRad="304800" dist="203200" dir="4140000" algn="t" rotWithShape="0">
              <a:prstClr val="black">
                <a:alpha val="25000"/>
              </a:prstClr>
            </a:outerShdw>
          </a:effectLst>
        </p:spPr>
      </p:pic>
      <p:sp>
        <p:nvSpPr>
          <p:cNvPr id="62" name="文字方塊 61">
            <a:extLst>
              <a:ext uri="{FF2B5EF4-FFF2-40B4-BE49-F238E27FC236}">
                <a16:creationId xmlns:a16="http://schemas.microsoft.com/office/drawing/2014/main" id="{A2FAFCBA-2D12-4395-B4C3-3172C58D78C5}"/>
              </a:ext>
            </a:extLst>
          </p:cNvPr>
          <p:cNvSpPr txBox="1"/>
          <p:nvPr/>
        </p:nvSpPr>
        <p:spPr>
          <a:xfrm>
            <a:off x="3577490" y="3791470"/>
            <a:ext cx="1990471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480" b="1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QuMagie</a:t>
            </a:r>
            <a:endParaRPr kumimoji="0" lang="en-US" altLang="zh-TW" sz="148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</p:txBody>
      </p:sp>
      <p:pic>
        <p:nvPicPr>
          <p:cNvPr id="46" name="圖形 45">
            <a:extLst>
              <a:ext uri="{FF2B5EF4-FFF2-40B4-BE49-F238E27FC236}">
                <a16:creationId xmlns:a16="http://schemas.microsoft.com/office/drawing/2014/main" id="{9E79130D-4E86-4675-81AA-B116403021E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7729156" y="2203913"/>
            <a:ext cx="286124" cy="485745"/>
          </a:xfrm>
          <a:prstGeom prst="rect">
            <a:avLst/>
          </a:prstGeom>
        </p:spPr>
      </p:pic>
      <p:sp>
        <p:nvSpPr>
          <p:cNvPr id="47" name="文字方塊 46">
            <a:extLst>
              <a:ext uri="{FF2B5EF4-FFF2-40B4-BE49-F238E27FC236}">
                <a16:creationId xmlns:a16="http://schemas.microsoft.com/office/drawing/2014/main" id="{DFE9DFDC-55FF-4440-B430-D65F037FF0FF}"/>
              </a:ext>
            </a:extLst>
          </p:cNvPr>
          <p:cNvSpPr txBox="1"/>
          <p:nvPr/>
        </p:nvSpPr>
        <p:spPr>
          <a:xfrm>
            <a:off x="7397477" y="2680428"/>
            <a:ext cx="982940" cy="2693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000" b="1" i="0" u="none" strike="noStrike" kern="1200" cap="none" spc="0" normalizeH="0" baseline="0" noProof="0">
                <a:ln>
                  <a:noFill/>
                </a:ln>
                <a:solidFill>
                  <a:srgbClr val="1E4A93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Mobile</a:t>
            </a:r>
            <a:endParaRPr kumimoji="0" lang="zh-TW" altLang="en-US" sz="1000" b="1" i="0" u="none" strike="noStrike" kern="1200" cap="none" spc="0" normalizeH="0" baseline="0" noProof="0">
              <a:ln>
                <a:noFill/>
              </a:ln>
              <a:solidFill>
                <a:srgbClr val="1E4A93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</p:txBody>
      </p:sp>
      <p:sp>
        <p:nvSpPr>
          <p:cNvPr id="52" name="文字方塊 51">
            <a:extLst>
              <a:ext uri="{FF2B5EF4-FFF2-40B4-BE49-F238E27FC236}">
                <a16:creationId xmlns:a16="http://schemas.microsoft.com/office/drawing/2014/main" id="{1DFB66D2-B89F-4AE2-8A70-082FA776F400}"/>
              </a:ext>
            </a:extLst>
          </p:cNvPr>
          <p:cNvSpPr txBox="1"/>
          <p:nvPr/>
        </p:nvSpPr>
        <p:spPr>
          <a:xfrm>
            <a:off x="7408290" y="3465461"/>
            <a:ext cx="982940" cy="2693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000" b="1" i="0" u="none" strike="noStrike" kern="1200" cap="none" spc="0" normalizeH="0" baseline="0" noProof="0">
                <a:ln>
                  <a:noFill/>
                </a:ln>
                <a:solidFill>
                  <a:srgbClr val="1E4A93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PC</a:t>
            </a:r>
            <a:endParaRPr kumimoji="0" lang="zh-TW" altLang="en-US" sz="1000" b="1" i="0" u="none" strike="noStrike" kern="1200" cap="none" spc="0" normalizeH="0" baseline="0" noProof="0">
              <a:ln>
                <a:noFill/>
              </a:ln>
              <a:solidFill>
                <a:srgbClr val="1E4A93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</p:txBody>
      </p:sp>
      <p:pic>
        <p:nvPicPr>
          <p:cNvPr id="53" name="圖形 52">
            <a:extLst>
              <a:ext uri="{FF2B5EF4-FFF2-40B4-BE49-F238E27FC236}">
                <a16:creationId xmlns:a16="http://schemas.microsoft.com/office/drawing/2014/main" id="{2EC51FF9-BF11-4A10-B2FF-A7B8A00732A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xmlns="" r:embed="rId16"/>
              </a:ext>
            </a:extLst>
          </a:blip>
          <a:stretch>
            <a:fillRect/>
          </a:stretch>
        </p:blipFill>
        <p:spPr>
          <a:xfrm>
            <a:off x="7608501" y="2982792"/>
            <a:ext cx="586191" cy="497581"/>
          </a:xfrm>
          <a:prstGeom prst="rect">
            <a:avLst/>
          </a:prstGeom>
        </p:spPr>
      </p:pic>
      <p:sp>
        <p:nvSpPr>
          <p:cNvPr id="57" name="文字方塊 56">
            <a:extLst>
              <a:ext uri="{FF2B5EF4-FFF2-40B4-BE49-F238E27FC236}">
                <a16:creationId xmlns:a16="http://schemas.microsoft.com/office/drawing/2014/main" id="{F1705573-BB81-450E-9EAF-6581C19DFBD0}"/>
              </a:ext>
            </a:extLst>
          </p:cNvPr>
          <p:cNvSpPr txBox="1"/>
          <p:nvPr/>
        </p:nvSpPr>
        <p:spPr>
          <a:xfrm>
            <a:off x="7401238" y="4396790"/>
            <a:ext cx="982940" cy="2693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000" b="1" i="0" u="none" strike="noStrike" kern="1200" cap="none" spc="0" normalizeH="0" baseline="0" noProof="0">
                <a:ln>
                  <a:noFill/>
                </a:ln>
                <a:solidFill>
                  <a:srgbClr val="1E4A93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Social</a:t>
            </a:r>
            <a:r>
              <a:rPr kumimoji="0" lang="zh-TW" altLang="en-US" sz="1000" b="1" i="0" u="none" strike="noStrike" kern="1200" cap="none" spc="0" normalizeH="0" baseline="0" noProof="0">
                <a:ln>
                  <a:noFill/>
                </a:ln>
                <a:solidFill>
                  <a:srgbClr val="1E4A93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 </a:t>
            </a:r>
            <a:r>
              <a:rPr kumimoji="0" lang="en-US" altLang="zh-TW" sz="1000" b="1" i="0" u="none" strike="noStrike" kern="1200" cap="none" spc="0" normalizeH="0" baseline="0" noProof="0">
                <a:ln>
                  <a:noFill/>
                </a:ln>
                <a:solidFill>
                  <a:srgbClr val="1E4A93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Media</a:t>
            </a:r>
            <a:endParaRPr kumimoji="0" lang="zh-TW" altLang="en-US" sz="1000" b="1" i="0" u="none" strike="noStrike" kern="1200" cap="none" spc="0" normalizeH="0" baseline="0" noProof="0">
              <a:ln>
                <a:noFill/>
              </a:ln>
              <a:solidFill>
                <a:srgbClr val="1E4A93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</p:txBody>
      </p:sp>
      <p:grpSp>
        <p:nvGrpSpPr>
          <p:cNvPr id="11" name="群組 10">
            <a:extLst>
              <a:ext uri="{FF2B5EF4-FFF2-40B4-BE49-F238E27FC236}">
                <a16:creationId xmlns:a16="http://schemas.microsoft.com/office/drawing/2014/main" id="{EFA37F7E-92C1-4C4E-9EAE-EDC737B78AA2}"/>
              </a:ext>
            </a:extLst>
          </p:cNvPr>
          <p:cNvGrpSpPr/>
          <p:nvPr/>
        </p:nvGrpSpPr>
        <p:grpSpPr>
          <a:xfrm>
            <a:off x="7615111" y="3953146"/>
            <a:ext cx="562734" cy="393633"/>
            <a:chOff x="10391369" y="3997800"/>
            <a:chExt cx="562734" cy="393633"/>
          </a:xfrm>
        </p:grpSpPr>
        <p:pic>
          <p:nvPicPr>
            <p:cNvPr id="58" name="圖形 57">
              <a:extLst>
                <a:ext uri="{FF2B5EF4-FFF2-40B4-BE49-F238E27FC236}">
                  <a16:creationId xmlns:a16="http://schemas.microsoft.com/office/drawing/2014/main" id="{5C64A112-D31C-4F41-8BDD-81285ADFED37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p:blipFill>
          <p:spPr>
            <a:xfrm>
              <a:off x="10391369" y="3997800"/>
              <a:ext cx="562734" cy="393633"/>
            </a:xfrm>
            <a:prstGeom prst="rect">
              <a:avLst/>
            </a:prstGeom>
          </p:spPr>
        </p:pic>
        <p:pic>
          <p:nvPicPr>
            <p:cNvPr id="59" name="圖形 58">
              <a:extLst>
                <a:ext uri="{FF2B5EF4-FFF2-40B4-BE49-F238E27FC236}">
                  <a16:creationId xmlns:a16="http://schemas.microsoft.com/office/drawing/2014/main" id="{1E924950-941F-4386-BFE5-2890632B1A20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p:blipFill>
          <p:spPr>
            <a:xfrm>
              <a:off x="10572634" y="4151120"/>
              <a:ext cx="181326" cy="181326"/>
            </a:xfrm>
            <a:prstGeom prst="rect">
              <a:avLst/>
            </a:prstGeom>
          </p:spPr>
        </p:pic>
      </p:grpSp>
      <p:pic>
        <p:nvPicPr>
          <p:cNvPr id="48" name="圖片 6" descr="一張含有 文字 的圖片&#10;&#10;自動產生的描述">
            <a:extLst>
              <a:ext uri="{FF2B5EF4-FFF2-40B4-BE49-F238E27FC236}">
                <a16:creationId xmlns:a16="http://schemas.microsoft.com/office/drawing/2014/main" id="{8A6224CE-6D51-4744-8155-C62000CC73E3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6017" y="3997288"/>
            <a:ext cx="324393" cy="1023250"/>
          </a:xfrm>
          <a:prstGeom prst="rect">
            <a:avLst/>
          </a:prstGeom>
          <a:effectLst>
            <a:outerShdw blurRad="342900" dist="177800" dir="36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9" name="圖片 5">
            <a:extLst>
              <a:ext uri="{FF2B5EF4-FFF2-40B4-BE49-F238E27FC236}">
                <a16:creationId xmlns:a16="http://schemas.microsoft.com/office/drawing/2014/main" id="{AF88372F-5A6A-4F84-BDCD-B39A3C3DC72D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70595" y="4004841"/>
            <a:ext cx="254006" cy="930715"/>
          </a:xfrm>
          <a:prstGeom prst="rect">
            <a:avLst/>
          </a:prstGeom>
        </p:spPr>
      </p:pic>
      <p:sp>
        <p:nvSpPr>
          <p:cNvPr id="73" name="文字方塊 72">
            <a:extLst>
              <a:ext uri="{FF2B5EF4-FFF2-40B4-BE49-F238E27FC236}">
                <a16:creationId xmlns:a16="http://schemas.microsoft.com/office/drawing/2014/main" id="{141561A1-FC3E-4FAD-A54E-9BC0BFE5CD08}"/>
              </a:ext>
            </a:extLst>
          </p:cNvPr>
          <p:cNvSpPr txBox="1"/>
          <p:nvPr/>
        </p:nvSpPr>
        <p:spPr>
          <a:xfrm>
            <a:off x="3519481" y="4608820"/>
            <a:ext cx="2119912" cy="32316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5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QNAP AI Core</a:t>
            </a:r>
          </a:p>
        </p:txBody>
      </p:sp>
    </p:spTree>
    <p:extLst>
      <p:ext uri="{BB962C8B-B14F-4D97-AF65-F5344CB8AC3E}">
        <p14:creationId xmlns:p14="http://schemas.microsoft.com/office/powerpoint/2010/main" val="4271973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6DCC8C7-D85A-4392-B016-ADE9A46C1A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00540"/>
            <a:ext cx="9144000" cy="697312"/>
          </a:xfrm>
        </p:spPr>
        <p:txBody>
          <a:bodyPr>
            <a:normAutofit/>
          </a:bodyPr>
          <a:lstStyle/>
          <a:p>
            <a:r>
              <a:rPr lang="en-US" altLang="ja-JP" sz="32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Coral M.2 </a:t>
            </a:r>
            <a:r>
              <a:rPr lang="ja-JP" altLang="en-US" sz="32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アクセラレータ </a:t>
            </a:r>
            <a:r>
              <a:rPr lang="en-US" altLang="ja-JP" sz="32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B+M key </a:t>
            </a:r>
            <a:endParaRPr lang="zh-TW" altLang="en-US" sz="3200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</p:txBody>
      </p:sp>
      <p:pic>
        <p:nvPicPr>
          <p:cNvPr id="5" name="圖片 5">
            <a:extLst>
              <a:ext uri="{FF2B5EF4-FFF2-40B4-BE49-F238E27FC236}">
                <a16:creationId xmlns:a16="http://schemas.microsoft.com/office/drawing/2014/main" id="{483757F9-A19D-4D2C-B817-22332964BA8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99262" y="1321465"/>
            <a:ext cx="949084" cy="3477581"/>
          </a:xfrm>
          <a:prstGeom prst="rect">
            <a:avLst/>
          </a:prstGeom>
          <a:effectLst>
            <a:outerShdw blurRad="609600" dist="292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6" name="群組 5">
            <a:extLst>
              <a:ext uri="{FF2B5EF4-FFF2-40B4-BE49-F238E27FC236}">
                <a16:creationId xmlns:a16="http://schemas.microsoft.com/office/drawing/2014/main" id="{103AB232-AE58-4662-8B4C-75A00D0B9228}"/>
              </a:ext>
            </a:extLst>
          </p:cNvPr>
          <p:cNvGrpSpPr/>
          <p:nvPr/>
        </p:nvGrpSpPr>
        <p:grpSpPr>
          <a:xfrm>
            <a:off x="4140842" y="4349229"/>
            <a:ext cx="650374" cy="650372"/>
            <a:chOff x="4870770" y="4410310"/>
            <a:chExt cx="618389" cy="618387"/>
          </a:xfrm>
        </p:grpSpPr>
        <p:grpSp>
          <p:nvGrpSpPr>
            <p:cNvPr id="9" name="群組 8">
              <a:extLst>
                <a:ext uri="{FF2B5EF4-FFF2-40B4-BE49-F238E27FC236}">
                  <a16:creationId xmlns:a16="http://schemas.microsoft.com/office/drawing/2014/main" id="{1070B76B-ECC6-44D3-A2D5-BF6E4C164A84}"/>
                </a:ext>
              </a:extLst>
            </p:cNvPr>
            <p:cNvGrpSpPr/>
            <p:nvPr/>
          </p:nvGrpSpPr>
          <p:grpSpPr>
            <a:xfrm>
              <a:off x="4870770" y="4410310"/>
              <a:ext cx="618389" cy="618387"/>
              <a:chOff x="4572152" y="3863513"/>
              <a:chExt cx="845515" cy="845515"/>
            </a:xfrm>
          </p:grpSpPr>
          <p:pic>
            <p:nvPicPr>
              <p:cNvPr id="10" name="Picture 2" descr="http://www.sunca.com.tw/upload/product/2019515174615.jpg">
                <a:extLst>
                  <a:ext uri="{FF2B5EF4-FFF2-40B4-BE49-F238E27FC236}">
                    <a16:creationId xmlns:a16="http://schemas.microsoft.com/office/drawing/2014/main" id="{6B2DC5D6-CC9E-4987-8E27-3E6F209E47A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72152" y="3863513"/>
                <a:ext cx="845515" cy="845515"/>
              </a:xfrm>
              <a:prstGeom prst="ellipse">
                <a:avLst/>
              </a:prstGeom>
              <a:ln w="63500" cap="rnd">
                <a:solidFill>
                  <a:srgbClr val="333333"/>
                </a:solidFill>
              </a:ln>
              <a:effectLst>
                <a:outerShdw blurRad="381000" dist="292100" dir="5400000" sx="-80000" sy="-18000" rotWithShape="0">
                  <a:srgbClr val="000000">
                    <a:alpha val="22000"/>
                  </a:srgbClr>
                </a:outerShdw>
              </a:effectLst>
              <a:scene3d>
                <a:camera prst="orthographicFront"/>
                <a:lightRig rig="contrasting" dir="t">
                  <a:rot lat="0" lon="0" rev="3000000"/>
                </a:lightRig>
              </a:scene3d>
              <a:sp3d contourW="7620">
                <a:bevelT w="95250" h="31750"/>
                <a:contourClr>
                  <a:srgbClr val="333333"/>
                </a:contourClr>
              </a:sp3d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1" name="矩形 10">
                <a:extLst>
                  <a:ext uri="{FF2B5EF4-FFF2-40B4-BE49-F238E27FC236}">
                    <a16:creationId xmlns:a16="http://schemas.microsoft.com/office/drawing/2014/main" id="{CAF64A80-ECC9-467F-A065-399256E80C47}"/>
                  </a:ext>
                </a:extLst>
              </p:cNvPr>
              <p:cNvSpPr/>
              <p:nvPr/>
            </p:nvSpPr>
            <p:spPr>
              <a:xfrm rot="2432588">
                <a:off x="4833692" y="4309919"/>
                <a:ext cx="103885" cy="100124"/>
              </a:xfrm>
              <a:prstGeom prst="rect">
                <a:avLst/>
              </a:prstGeom>
              <a:solidFill>
                <a:srgbClr val="E0DDD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zh-TW" alt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+mn-ea"/>
                  <a:sym typeface="+mn-lt"/>
                </a:endParaRPr>
              </a:p>
            </p:txBody>
          </p:sp>
        </p:grpSp>
        <p:sp>
          <p:nvSpPr>
            <p:cNvPr id="7" name="橢圓 6"/>
            <p:cNvSpPr/>
            <p:nvPr/>
          </p:nvSpPr>
          <p:spPr>
            <a:xfrm>
              <a:off x="4928062" y="4456575"/>
              <a:ext cx="526036" cy="53928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zh-TW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endParaRPr>
            </a:p>
          </p:txBody>
        </p:sp>
      </p:grpSp>
      <p:pic>
        <p:nvPicPr>
          <p:cNvPr id="8" name="圖片 7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82086" y="4499145"/>
            <a:ext cx="510564" cy="380730"/>
          </a:xfrm>
          <a:prstGeom prst="rect">
            <a:avLst/>
          </a:prstGeom>
        </p:spPr>
      </p:pic>
      <p:sp>
        <p:nvSpPr>
          <p:cNvPr id="12" name="文字版面配置區 3">
            <a:extLst>
              <a:ext uri="{FF2B5EF4-FFF2-40B4-BE49-F238E27FC236}">
                <a16:creationId xmlns:a16="http://schemas.microsoft.com/office/drawing/2014/main" id="{93CA3E99-CC2E-441F-8923-D63E39C4B536}"/>
              </a:ext>
            </a:extLst>
          </p:cNvPr>
          <p:cNvSpPr txBox="1">
            <a:spLocks/>
          </p:cNvSpPr>
          <p:nvPr/>
        </p:nvSpPr>
        <p:spPr>
          <a:xfrm>
            <a:off x="389808" y="1230683"/>
            <a:ext cx="7340100" cy="3659146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0" indent="0">
              <a:lnSpc>
                <a:spcPts val="2200"/>
              </a:lnSpc>
              <a:spcBef>
                <a:spcPts val="500"/>
              </a:spcBef>
              <a:buClr>
                <a:schemeClr val="bg1"/>
              </a:buClr>
              <a:buNone/>
            </a:pPr>
            <a:r>
              <a:rPr lang="en-US" altLang="zh-TW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 Coral M.2 </a:t>
            </a:r>
            <a:r>
              <a:rPr lang="ja-JP" altLang="en-US" sz="1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アクセラレータ</a:t>
            </a:r>
            <a:r>
              <a:rPr lang="en-US" altLang="zh-TW" sz="1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 </a:t>
            </a:r>
            <a:r>
              <a:rPr lang="en-US" altLang="zh-TW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B+M key </a:t>
            </a:r>
          </a:p>
          <a:p>
            <a:pPr marL="806450" lvl="1" indent="-222250">
              <a:lnSpc>
                <a:spcPts val="2000"/>
              </a:lnSpc>
              <a:spcBef>
                <a:spcPts val="500"/>
              </a:spcBef>
              <a:buClr>
                <a:schemeClr val="bg1"/>
              </a:buClr>
            </a:pPr>
            <a:r>
              <a:rPr lang="en-US" altLang="zh-TW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Coral P/N: </a:t>
            </a:r>
            <a:r>
              <a:rPr lang="en-US" altLang="zh-TW" sz="14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G650-04686-01</a:t>
            </a:r>
            <a:endParaRPr lang="zh-TW" altLang="zh-TW" sz="140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  <a:p>
            <a:pPr marL="806450" lvl="1" indent="-222250">
              <a:lnSpc>
                <a:spcPts val="2000"/>
              </a:lnSpc>
              <a:spcBef>
                <a:spcPts val="500"/>
              </a:spcBef>
              <a:buClr>
                <a:schemeClr val="bg1"/>
              </a:buClr>
              <a:buSzPct val="80000"/>
            </a:pPr>
            <a:r>
              <a:rPr lang="en-US" altLang="ja-JP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4 TOPS </a:t>
            </a:r>
            <a:r>
              <a:rPr lang="ja-JP" altLang="en-US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トータルピークパフォーマンス </a:t>
            </a:r>
            <a:r>
              <a:rPr lang="en-US" altLang="ja-JP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(int8)</a:t>
            </a:r>
          </a:p>
          <a:p>
            <a:pPr marL="806450" lvl="1" indent="-222250">
              <a:lnSpc>
                <a:spcPts val="2000"/>
              </a:lnSpc>
              <a:spcBef>
                <a:spcPts val="500"/>
              </a:spcBef>
              <a:buClr>
                <a:schemeClr val="bg1"/>
              </a:buClr>
              <a:buSzPct val="80000"/>
            </a:pPr>
            <a:r>
              <a:rPr lang="en-US" altLang="ja-JP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2 TOPS /W (TOPS = 1</a:t>
            </a:r>
            <a:r>
              <a:rPr lang="ja-JP" altLang="en-US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兆回の命令実行</a:t>
            </a:r>
            <a:r>
              <a:rPr lang="en-US" altLang="ja-JP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/1</a:t>
            </a:r>
            <a:r>
              <a:rPr lang="ja-JP" altLang="en-US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秒</a:t>
            </a:r>
            <a:r>
              <a:rPr lang="en-US" altLang="ja-JP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) </a:t>
            </a:r>
          </a:p>
          <a:p>
            <a:pPr marL="806450" lvl="1" indent="-222250">
              <a:lnSpc>
                <a:spcPts val="2000"/>
              </a:lnSpc>
              <a:spcBef>
                <a:spcPts val="500"/>
              </a:spcBef>
              <a:buClr>
                <a:schemeClr val="bg1"/>
              </a:buClr>
              <a:buSzPct val="80000"/>
            </a:pPr>
            <a:r>
              <a:rPr lang="zh-TW" altLang="en-US" sz="1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M</a:t>
            </a:r>
            <a:r>
              <a:rPr lang="zh-TW" altLang="en-US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.2 2280 </a:t>
            </a:r>
            <a:r>
              <a:rPr lang="zh-TW" altLang="zh-TW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B+M key</a:t>
            </a:r>
            <a:r>
              <a:rPr lang="zh-TW" altLang="en-US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 </a:t>
            </a:r>
            <a:r>
              <a:rPr lang="ja-JP" altLang="en-US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フォームファクタ</a:t>
            </a:r>
            <a:endParaRPr lang="en-US" altLang="zh-TW" sz="1400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  <a:p>
            <a:pPr marL="806450" lvl="1" indent="-222250">
              <a:lnSpc>
                <a:spcPts val="2300"/>
              </a:lnSpc>
              <a:spcBef>
                <a:spcPts val="500"/>
              </a:spcBef>
              <a:buClr>
                <a:schemeClr val="bg1"/>
              </a:buClr>
              <a:buSzPct val="80000"/>
            </a:pPr>
            <a:r>
              <a:rPr lang="zh-TW" altLang="zh-TW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PCIe Gen</a:t>
            </a:r>
            <a:r>
              <a:rPr lang="zh-TW" altLang="en-US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 </a:t>
            </a:r>
            <a:r>
              <a:rPr lang="zh-TW" altLang="zh-TW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2 x</a:t>
            </a:r>
            <a:r>
              <a:rPr lang="zh-TW" altLang="en-US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 </a:t>
            </a:r>
            <a:r>
              <a:rPr lang="zh-TW" altLang="zh-TW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1 </a:t>
            </a:r>
            <a:r>
              <a:rPr lang="ja-JP" altLang="en-US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接続</a:t>
            </a:r>
            <a:endParaRPr lang="zh-TW" altLang="zh-TW" sz="1400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  <a:p>
            <a:pPr marL="127000" indent="0">
              <a:lnSpc>
                <a:spcPts val="2200"/>
              </a:lnSpc>
              <a:spcBef>
                <a:spcPts val="500"/>
              </a:spcBef>
              <a:buClr>
                <a:schemeClr val="bg1"/>
              </a:buClr>
            </a:pPr>
            <a:r>
              <a:rPr lang="en-US" altLang="zh-TW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QNAP P/N: </a:t>
            </a:r>
            <a:r>
              <a:rPr lang="en-US" altLang="zh-TW" sz="14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G650-04686-01-QNAP</a:t>
            </a:r>
          </a:p>
          <a:p>
            <a:pPr marL="869950" lvl="1" indent="-285750">
              <a:lnSpc>
                <a:spcPts val="2200"/>
              </a:lnSpc>
              <a:spcBef>
                <a:spcPts val="500"/>
              </a:spcBef>
              <a:buClr>
                <a:schemeClr val="bg1"/>
              </a:buClr>
            </a:pPr>
            <a:r>
              <a:rPr lang="ja-JP" altLang="en-US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パッケージ内容</a:t>
            </a:r>
            <a:endParaRPr lang="zh-TW" altLang="zh-TW" sz="1400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  <a:p>
            <a:pPr marL="1263650" lvl="2" indent="-222250">
              <a:lnSpc>
                <a:spcPts val="2000"/>
              </a:lnSpc>
              <a:spcBef>
                <a:spcPts val="500"/>
              </a:spcBef>
              <a:buClr>
                <a:schemeClr val="bg1"/>
              </a:buClr>
              <a:buSzPct val="80000"/>
            </a:pPr>
            <a:r>
              <a:rPr lang="en-US" altLang="zh-TW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Coral M.2 Accelerator B+M key </a:t>
            </a:r>
          </a:p>
          <a:p>
            <a:pPr marL="1263650" lvl="2" indent="-222250">
              <a:lnSpc>
                <a:spcPts val="2000"/>
              </a:lnSpc>
              <a:spcBef>
                <a:spcPts val="500"/>
              </a:spcBef>
              <a:buClr>
                <a:schemeClr val="bg1"/>
              </a:buClr>
              <a:buSzPct val="80000"/>
            </a:pPr>
            <a:r>
              <a:rPr lang="en-US" altLang="zh-TW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QNAP </a:t>
            </a:r>
            <a:r>
              <a:rPr lang="ja-JP" altLang="en-US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ヒートシンク</a:t>
            </a:r>
            <a:endParaRPr lang="en-US" altLang="zh-TW" sz="1400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  <a:p>
            <a:pPr marL="1263650" lvl="2" indent="-222250">
              <a:lnSpc>
                <a:spcPts val="2000"/>
              </a:lnSpc>
              <a:spcBef>
                <a:spcPts val="500"/>
              </a:spcBef>
              <a:buClr>
                <a:schemeClr val="bg1"/>
              </a:buClr>
              <a:buSzPct val="80000"/>
            </a:pPr>
            <a:r>
              <a:rPr lang="en-US" altLang="zh-TW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NAS </a:t>
            </a:r>
            <a:r>
              <a:rPr lang="ja-JP" altLang="en-US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導入ガイド</a:t>
            </a:r>
            <a:endParaRPr lang="en-US" altLang="zh-TW" sz="1400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320855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字版面配置區 3">
            <a:extLst>
              <a:ext uri="{FF2B5EF4-FFF2-40B4-BE49-F238E27FC236}">
                <a16:creationId xmlns:a16="http://schemas.microsoft.com/office/drawing/2014/main" id="{B5A29149-7EDE-4914-912D-F3B6F9CD02EE}"/>
              </a:ext>
            </a:extLst>
          </p:cNvPr>
          <p:cNvSpPr txBox="1">
            <a:spLocks/>
          </p:cNvSpPr>
          <p:nvPr/>
        </p:nvSpPr>
        <p:spPr>
          <a:xfrm>
            <a:off x="364434" y="1365250"/>
            <a:ext cx="5909367" cy="3778250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0" indent="0">
              <a:lnSpc>
                <a:spcPts val="1900"/>
              </a:lnSpc>
              <a:buClr>
                <a:schemeClr val="bg1"/>
              </a:buClr>
            </a:pPr>
            <a:r>
              <a:rPr lang="en-US" altLang="ja-JP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Coral USB </a:t>
            </a:r>
            <a:r>
              <a:rPr lang="ja-JP" altLang="en-US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アクセラレータ </a:t>
            </a:r>
          </a:p>
          <a:p>
            <a:pPr marL="646112" lvl="1" indent="-285750">
              <a:lnSpc>
                <a:spcPts val="1900"/>
              </a:lnSpc>
              <a:spcBef>
                <a:spcPts val="600"/>
              </a:spcBef>
              <a:buClr>
                <a:schemeClr val="bg1"/>
              </a:buClr>
              <a:buSzPct val="80000"/>
            </a:pPr>
            <a:r>
              <a:rPr lang="en-US" altLang="zh-TW" sz="1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Coral </a:t>
            </a:r>
            <a:r>
              <a:rPr lang="en-US" altLang="zh-TW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P/N: G950-06809-01 &amp; G950-01456-01</a:t>
            </a:r>
          </a:p>
          <a:p>
            <a:pPr marL="646112" lvl="1" indent="-285750">
              <a:lnSpc>
                <a:spcPts val="1900"/>
              </a:lnSpc>
              <a:spcBef>
                <a:spcPts val="600"/>
              </a:spcBef>
              <a:buClr>
                <a:schemeClr val="bg1"/>
              </a:buClr>
              <a:buSzPct val="80000"/>
            </a:pPr>
            <a:r>
              <a:rPr lang="en-US" altLang="zh-TW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4 TOPS </a:t>
            </a:r>
            <a:r>
              <a:rPr lang="ja-JP" altLang="en-US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トータルピークパフォーマンス </a:t>
            </a:r>
            <a:r>
              <a:rPr lang="en-US" altLang="ja-JP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(</a:t>
            </a:r>
            <a:r>
              <a:rPr lang="en-US" altLang="zh-TW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int8)</a:t>
            </a:r>
          </a:p>
          <a:p>
            <a:pPr marL="646112" lvl="1" indent="-285750">
              <a:lnSpc>
                <a:spcPts val="1900"/>
              </a:lnSpc>
              <a:spcBef>
                <a:spcPts val="600"/>
              </a:spcBef>
              <a:buClr>
                <a:schemeClr val="bg1"/>
              </a:buClr>
              <a:buSzPct val="80000"/>
            </a:pPr>
            <a:r>
              <a:rPr lang="en-US" altLang="zh-TW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2 TOPS /W (TOPS = 1</a:t>
            </a:r>
            <a:r>
              <a:rPr lang="ja-JP" altLang="en-US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兆回の命令実行</a:t>
            </a:r>
            <a:r>
              <a:rPr lang="en-US" altLang="ja-JP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/1</a:t>
            </a:r>
            <a:r>
              <a:rPr lang="ja-JP" altLang="en-US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秒</a:t>
            </a:r>
            <a:r>
              <a:rPr lang="en-US" altLang="ja-JP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) </a:t>
            </a:r>
          </a:p>
          <a:p>
            <a:pPr marL="646112" lvl="1" indent="-285750">
              <a:lnSpc>
                <a:spcPts val="1900"/>
              </a:lnSpc>
              <a:spcBef>
                <a:spcPts val="600"/>
              </a:spcBef>
              <a:buClr>
                <a:schemeClr val="bg1"/>
              </a:buClr>
              <a:buSzPct val="80000"/>
            </a:pPr>
            <a:r>
              <a:rPr lang="ja-JP" altLang="en-US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外部からの電源入力は不要</a:t>
            </a:r>
          </a:p>
          <a:p>
            <a:pPr marL="646112" lvl="1" indent="-285750">
              <a:lnSpc>
                <a:spcPts val="1900"/>
              </a:lnSpc>
              <a:spcBef>
                <a:spcPts val="600"/>
              </a:spcBef>
              <a:buClr>
                <a:schemeClr val="bg1"/>
              </a:buClr>
              <a:buSzPct val="80000"/>
            </a:pPr>
            <a:r>
              <a:rPr lang="en-US" altLang="zh-TW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USB 3.2 Gen 1 (USB 3.0) Type-C interface (data/power)</a:t>
            </a:r>
          </a:p>
          <a:p>
            <a:pPr marL="127000" indent="0">
              <a:lnSpc>
                <a:spcPts val="1900"/>
              </a:lnSpc>
              <a:buClr>
                <a:schemeClr val="bg1"/>
              </a:buClr>
            </a:pPr>
            <a:r>
              <a:rPr lang="en-US" altLang="zh-TW" sz="1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QNAP </a:t>
            </a:r>
            <a:r>
              <a:rPr lang="en-US" altLang="zh-TW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P/N: </a:t>
            </a:r>
            <a:r>
              <a:rPr lang="en-US" altLang="zh-TW" sz="14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G950-06809-01-QNAP</a:t>
            </a:r>
            <a:r>
              <a:rPr lang="en-US" altLang="zh-TW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 </a:t>
            </a:r>
          </a:p>
          <a:p>
            <a:pPr marL="625475" lvl="1" indent="-265113">
              <a:lnSpc>
                <a:spcPts val="1900"/>
              </a:lnSpc>
              <a:spcBef>
                <a:spcPts val="600"/>
              </a:spcBef>
              <a:buClr>
                <a:schemeClr val="bg1"/>
              </a:buClr>
              <a:buSzPct val="80000"/>
            </a:pPr>
            <a:r>
              <a:rPr lang="ja-JP" altLang="en-US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パッケージ内容</a:t>
            </a:r>
          </a:p>
          <a:p>
            <a:pPr marL="968375" lvl="2" indent="-265113">
              <a:lnSpc>
                <a:spcPts val="1900"/>
              </a:lnSpc>
              <a:spcBef>
                <a:spcPts val="600"/>
              </a:spcBef>
              <a:buClr>
                <a:schemeClr val="bg1"/>
              </a:buClr>
              <a:buSzPct val="80000"/>
            </a:pPr>
            <a:r>
              <a:rPr lang="en-US" altLang="ja-JP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Coral USB </a:t>
            </a:r>
            <a:r>
              <a:rPr lang="ja-JP" altLang="en-US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アクセラレータ </a:t>
            </a:r>
          </a:p>
          <a:p>
            <a:pPr marL="968375" lvl="2" indent="-265113">
              <a:lnSpc>
                <a:spcPts val="1900"/>
              </a:lnSpc>
              <a:spcBef>
                <a:spcPts val="600"/>
              </a:spcBef>
              <a:buClr>
                <a:schemeClr val="bg1"/>
              </a:buClr>
              <a:buSzPct val="80000"/>
            </a:pPr>
            <a:r>
              <a:rPr lang="en-US" altLang="ja-JP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NAS </a:t>
            </a:r>
            <a:r>
              <a:rPr lang="ja-JP" altLang="en-US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インストールガイド</a:t>
            </a: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86DCC8C7-D85A-4392-B016-ADE9A46C1A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96040"/>
            <a:ext cx="9144000" cy="697312"/>
          </a:xfrm>
        </p:spPr>
        <p:txBody>
          <a:bodyPr>
            <a:normAutofit/>
          </a:bodyPr>
          <a:lstStyle/>
          <a:p>
            <a:r>
              <a:rPr lang="en-US" altLang="ja-JP" sz="32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Coral USB </a:t>
            </a:r>
            <a:r>
              <a:rPr lang="ja-JP" altLang="en-US" sz="32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アクセラレータ</a:t>
            </a:r>
            <a:endParaRPr lang="en-US" altLang="zh-TW" sz="3200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</p:txBody>
      </p:sp>
      <p:pic>
        <p:nvPicPr>
          <p:cNvPr id="7" name="圖片 6" descr="一張含有 文字 的圖片&#10;&#10;自動產生的描述">
            <a:extLst>
              <a:ext uri="{FF2B5EF4-FFF2-40B4-BE49-F238E27FC236}">
                <a16:creationId xmlns:a16="http://schemas.microsoft.com/office/drawing/2014/main" id="{952098FF-5CF9-439B-A222-6CF770252C2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89649" y="1523339"/>
            <a:ext cx="1239971" cy="3911302"/>
          </a:xfrm>
          <a:prstGeom prst="rect">
            <a:avLst/>
          </a:prstGeom>
          <a:effectLst>
            <a:outerShdw blurRad="342900" dist="177800" dir="36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6" name="群組 5"/>
          <p:cNvGrpSpPr/>
          <p:nvPr/>
        </p:nvGrpSpPr>
        <p:grpSpPr>
          <a:xfrm>
            <a:off x="4344126" y="3571646"/>
            <a:ext cx="845515" cy="845515"/>
            <a:chOff x="4572152" y="3863513"/>
            <a:chExt cx="845515" cy="845515"/>
          </a:xfrm>
        </p:grpSpPr>
        <p:pic>
          <p:nvPicPr>
            <p:cNvPr id="1026" name="Picture 2" descr="http://www.sunca.com.tw/upload/product/2019515174615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152" y="3863513"/>
              <a:ext cx="845515" cy="845515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矩形 2"/>
            <p:cNvSpPr/>
            <p:nvPr/>
          </p:nvSpPr>
          <p:spPr>
            <a:xfrm rot="2432588">
              <a:off x="4833692" y="4309919"/>
              <a:ext cx="103885" cy="100124"/>
            </a:xfrm>
            <a:prstGeom prst="rect">
              <a:avLst/>
            </a:prstGeom>
            <a:solidFill>
              <a:srgbClr val="E0DD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endParaRPr>
            </a:p>
          </p:txBody>
        </p:sp>
      </p:grpSp>
      <p:sp>
        <p:nvSpPr>
          <p:cNvPr id="11" name="矩形 10">
            <a:extLst>
              <a:ext uri="{FF2B5EF4-FFF2-40B4-BE49-F238E27FC236}">
                <a16:creationId xmlns:a16="http://schemas.microsoft.com/office/drawing/2014/main" id="{6F3DCA21-043B-4463-97D5-9293B25F930A}"/>
              </a:ext>
            </a:extLst>
          </p:cNvPr>
          <p:cNvSpPr/>
          <p:nvPr/>
        </p:nvSpPr>
        <p:spPr>
          <a:xfrm>
            <a:off x="7719660" y="2703965"/>
            <a:ext cx="934871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TW" sz="1350" b="0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65</a:t>
            </a:r>
            <a:r>
              <a:rPr kumimoji="0" lang="zh-TW" altLang="zh-TW" sz="1350" b="0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 </a:t>
            </a:r>
            <a:r>
              <a:rPr kumimoji="0" lang="en-US" altLang="zh-TW" sz="1350" b="0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mm</a:t>
            </a:r>
            <a:r>
              <a:rPr kumimoji="0" lang="zh-TW" altLang="zh-TW" sz="1350" b="0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 </a:t>
            </a:r>
            <a:endParaRPr kumimoji="0" lang="en-US" altLang="zh-TW" sz="1350" b="0" i="0" u="none" strike="noStrike" kern="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TW" sz="1350" b="0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(2.56 </a:t>
            </a:r>
            <a:r>
              <a:rPr lang="en-US" altLang="zh-TW" sz="1350" dirty="0">
                <a:solidFill>
                  <a:srgbClr val="E7E6E6">
                    <a:lumMod val="25000"/>
                  </a:srgb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inch</a:t>
            </a:r>
            <a:r>
              <a:rPr kumimoji="0" lang="en-US" altLang="zh-TW" sz="1350" b="0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)</a:t>
            </a:r>
            <a:endParaRPr kumimoji="0" lang="zh-TW" altLang="en-US" sz="1350" b="0" i="0" u="none" strike="noStrike" kern="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E99F668C-93FD-46BF-992B-99C12CDD9242}"/>
              </a:ext>
            </a:extLst>
          </p:cNvPr>
          <p:cNvSpPr/>
          <p:nvPr/>
        </p:nvSpPr>
        <p:spPr>
          <a:xfrm>
            <a:off x="6201651" y="1136213"/>
            <a:ext cx="1519968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TW" sz="1350" b="0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30</a:t>
            </a:r>
            <a:r>
              <a:rPr kumimoji="0" lang="zh-TW" altLang="zh-TW" sz="1350" b="0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 </a:t>
            </a:r>
            <a:r>
              <a:rPr kumimoji="0" lang="en-US" altLang="zh-TW" sz="1350" b="0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mm (1.18 </a:t>
            </a:r>
            <a:r>
              <a:rPr lang="en-US" altLang="zh-TW" sz="1350" dirty="0">
                <a:solidFill>
                  <a:srgbClr val="E7E6E6">
                    <a:lumMod val="25000"/>
                  </a:srgb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inch</a:t>
            </a:r>
            <a:r>
              <a:rPr kumimoji="0" lang="en-US" altLang="zh-TW" sz="1350" b="0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)</a:t>
            </a:r>
            <a:r>
              <a:rPr kumimoji="0" lang="zh-TW" altLang="zh-TW" sz="1350" b="0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 </a:t>
            </a:r>
            <a:endParaRPr kumimoji="0" lang="zh-TW" altLang="en-US" sz="1350" b="0" i="0" u="none" strike="noStrike" kern="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0175255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群組 9">
            <a:extLst>
              <a:ext uri="{FF2B5EF4-FFF2-40B4-BE49-F238E27FC236}">
                <a16:creationId xmlns:a16="http://schemas.microsoft.com/office/drawing/2014/main" id="{ACAA37D9-22DB-4C0E-BE1A-D14421930906}"/>
              </a:ext>
            </a:extLst>
          </p:cNvPr>
          <p:cNvGrpSpPr/>
          <p:nvPr/>
        </p:nvGrpSpPr>
        <p:grpSpPr>
          <a:xfrm>
            <a:off x="3852562" y="929595"/>
            <a:ext cx="5831417" cy="3164488"/>
            <a:chOff x="3539692" y="349803"/>
            <a:chExt cx="6295447" cy="3416299"/>
          </a:xfrm>
        </p:grpSpPr>
        <p:pic>
          <p:nvPicPr>
            <p:cNvPr id="13" name="圖片 12" descr="一張含有 文字, 電子用品, 監視器, 電腦 的圖片&#10;&#10;自動產生的描述">
              <a:extLst>
                <a:ext uri="{FF2B5EF4-FFF2-40B4-BE49-F238E27FC236}">
                  <a16:creationId xmlns:a16="http://schemas.microsoft.com/office/drawing/2014/main" id="{0AF8C351-E983-453C-886C-7310DF678C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-852"/>
            <a:stretch/>
          </p:blipFill>
          <p:spPr>
            <a:xfrm>
              <a:off x="3539692" y="349803"/>
              <a:ext cx="6295447" cy="3416299"/>
            </a:xfrm>
            <a:prstGeom prst="rect">
              <a:avLst/>
            </a:prstGeom>
          </p:spPr>
        </p:pic>
        <p:pic>
          <p:nvPicPr>
            <p:cNvPr id="14" name="圖片 13" descr="一張含有 個人, 室外, 團體, 數個 的圖片&#10;&#10;自動產生的描述">
              <a:extLst>
                <a:ext uri="{FF2B5EF4-FFF2-40B4-BE49-F238E27FC236}">
                  <a16:creationId xmlns:a16="http://schemas.microsoft.com/office/drawing/2014/main" id="{A2289A72-48BA-495F-811B-A87472A57B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467117" y="555638"/>
              <a:ext cx="4430145" cy="2798970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sp>
        <p:nvSpPr>
          <p:cNvPr id="15" name="Google Shape;61;p14">
            <a:extLst>
              <a:ext uri="{FF2B5EF4-FFF2-40B4-BE49-F238E27FC236}">
                <a16:creationId xmlns:a16="http://schemas.microsoft.com/office/drawing/2014/main" id="{EAA41852-8BFC-4946-A30B-CDD9EDA64A0B}"/>
              </a:ext>
            </a:extLst>
          </p:cNvPr>
          <p:cNvSpPr txBox="1">
            <a:spLocks/>
          </p:cNvSpPr>
          <p:nvPr/>
        </p:nvSpPr>
        <p:spPr>
          <a:xfrm>
            <a:off x="659361" y="2989589"/>
            <a:ext cx="3043415" cy="31365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80975" indent="-180975">
              <a:lnSpc>
                <a:spcPts val="1800"/>
              </a:lnSpc>
              <a:spcBef>
                <a:spcPts val="1200"/>
              </a:spcBef>
              <a:buClr>
                <a:srgbClr val="E9613B"/>
              </a:buClr>
              <a:buSzPts val="1100"/>
              <a:buFont typeface="Wingdings" panose="05000000000000000000" pitchFamily="2" charset="2"/>
              <a:buChar char="l"/>
            </a:pPr>
            <a:r>
              <a:rPr lang="en-US" altLang="ja-JP" sz="1200" dirty="0">
                <a:solidFill>
                  <a:schemeClr val="dk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QVR Face</a:t>
            </a:r>
            <a:r>
              <a:rPr lang="ja-JP" altLang="en-US" sz="1200" dirty="0">
                <a:solidFill>
                  <a:schemeClr val="dk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は</a:t>
            </a:r>
            <a:r>
              <a:rPr lang="en-US" altLang="ja-JP" sz="1200" dirty="0">
                <a:solidFill>
                  <a:schemeClr val="dk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AI</a:t>
            </a:r>
            <a:r>
              <a:rPr lang="ja-JP" altLang="en-US" sz="1200" dirty="0">
                <a:solidFill>
                  <a:schemeClr val="dk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による顔認識を提</a:t>
            </a:r>
            <a:r>
              <a:rPr lang="ja-JP" altLang="en-US" sz="1200" dirty="0" smtClean="0">
                <a:solidFill>
                  <a:schemeClr val="dk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供</a:t>
            </a:r>
            <a:endParaRPr lang="en-US" altLang="ja-JP" sz="1200" dirty="0" smtClean="0">
              <a:solidFill>
                <a:schemeClr val="dk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  <a:p>
            <a:pPr marL="180975" indent="-180975">
              <a:lnSpc>
                <a:spcPts val="1800"/>
              </a:lnSpc>
              <a:spcBef>
                <a:spcPts val="1200"/>
              </a:spcBef>
              <a:buClr>
                <a:srgbClr val="E9613B"/>
              </a:buClr>
              <a:buSzPts val="1100"/>
              <a:buFont typeface="Wingdings" panose="05000000000000000000" pitchFamily="2" charset="2"/>
              <a:buChar char="l"/>
            </a:pPr>
            <a:r>
              <a:rPr lang="en-US" altLang="ja-JP" sz="1200" dirty="0" smtClean="0">
                <a:solidFill>
                  <a:schemeClr val="dk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QVR </a:t>
            </a:r>
            <a:r>
              <a:rPr lang="en-US" altLang="ja-JP" sz="1200" dirty="0">
                <a:solidFill>
                  <a:schemeClr val="dk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Human</a:t>
            </a:r>
            <a:r>
              <a:rPr lang="ja-JP" altLang="en-US" sz="1200" dirty="0">
                <a:solidFill>
                  <a:schemeClr val="dk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は特定の場所を通過する人々の数を測定</a:t>
            </a:r>
            <a:endParaRPr lang="ja-JP" altLang="en-US" sz="1200" dirty="0">
              <a:solidFill>
                <a:schemeClr val="dk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</p:txBody>
      </p:sp>
      <p:sp>
        <p:nvSpPr>
          <p:cNvPr id="16" name="Google Shape;79;p16">
            <a:extLst>
              <a:ext uri="{FF2B5EF4-FFF2-40B4-BE49-F238E27FC236}">
                <a16:creationId xmlns:a16="http://schemas.microsoft.com/office/drawing/2014/main" id="{2E02D94C-2ED9-461B-8961-2AFAE1E782F7}"/>
              </a:ext>
            </a:extLst>
          </p:cNvPr>
          <p:cNvSpPr txBox="1">
            <a:spLocks/>
          </p:cNvSpPr>
          <p:nvPr/>
        </p:nvSpPr>
        <p:spPr>
          <a:xfrm>
            <a:off x="0" y="195558"/>
            <a:ext cx="9143999" cy="573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 algn="ctr" defTabSz="457200">
              <a:buClr>
                <a:prstClr val="black"/>
              </a:buClr>
              <a:defRPr/>
            </a:pPr>
            <a:r>
              <a:rPr lang="en-US" altLang="zh-TW" sz="3400" b="1" kern="12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QVR Face / Human</a:t>
            </a:r>
            <a:endParaRPr lang="en-US" altLang="zh-TW" sz="3400" b="1" kern="1200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</p:txBody>
      </p:sp>
      <p:sp>
        <p:nvSpPr>
          <p:cNvPr id="18" name="矩形: 圓角 17">
            <a:extLst>
              <a:ext uri="{FF2B5EF4-FFF2-40B4-BE49-F238E27FC236}">
                <a16:creationId xmlns:a16="http://schemas.microsoft.com/office/drawing/2014/main" id="{C1E2C220-0002-4FB4-A03D-AF151A79F4B2}"/>
              </a:ext>
            </a:extLst>
          </p:cNvPr>
          <p:cNvSpPr/>
          <p:nvPr/>
        </p:nvSpPr>
        <p:spPr>
          <a:xfrm>
            <a:off x="1083366" y="1120258"/>
            <a:ext cx="2074685" cy="2141745"/>
          </a:xfrm>
          <a:prstGeom prst="roundRect">
            <a:avLst>
              <a:gd name="adj" fmla="val 5874"/>
            </a:avLst>
          </a:prstGeom>
          <a:gradFill>
            <a:gsLst>
              <a:gs pos="0">
                <a:schemeClr val="tx1">
                  <a:alpha val="12000"/>
                </a:schemeClr>
              </a:gs>
              <a:gs pos="100000">
                <a:srgbClr val="1F2127">
                  <a:alpha val="20000"/>
                </a:srgbClr>
              </a:gs>
            </a:gsLst>
            <a:lin ang="5400000" scaled="1"/>
          </a:gradFill>
          <a:ln>
            <a:noFill/>
          </a:ln>
          <a:effectLst>
            <a:outerShdw dist="50800" dir="5400000" algn="ctr" rotWithShape="0">
              <a:srgbClr val="000000">
                <a:alpha val="43137"/>
              </a:srgbClr>
            </a:outerShdw>
            <a:softEdge rad="444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</p:txBody>
      </p:sp>
      <p:pic>
        <p:nvPicPr>
          <p:cNvPr id="19" name="圖形 18">
            <a:extLst>
              <a:ext uri="{FF2B5EF4-FFF2-40B4-BE49-F238E27FC236}">
                <a16:creationId xmlns:a16="http://schemas.microsoft.com/office/drawing/2014/main" id="{006FCE0E-46EC-4B78-A335-9908C7C335C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527764" y="1446675"/>
            <a:ext cx="1456051" cy="1456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72552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: 圓角 8">
            <a:extLst>
              <a:ext uri="{FF2B5EF4-FFF2-40B4-BE49-F238E27FC236}">
                <a16:creationId xmlns:a16="http://schemas.microsoft.com/office/drawing/2014/main" id="{F6502A16-90AC-45BF-B9F7-C491050D741D}"/>
              </a:ext>
            </a:extLst>
          </p:cNvPr>
          <p:cNvSpPr/>
          <p:nvPr/>
        </p:nvSpPr>
        <p:spPr>
          <a:xfrm>
            <a:off x="4142409" y="1011612"/>
            <a:ext cx="5038165" cy="2764578"/>
          </a:xfrm>
          <a:prstGeom prst="roundRect">
            <a:avLst>
              <a:gd name="adj" fmla="val 0"/>
            </a:avLst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rgbClr val="1F2127">
                  <a:alpha val="32000"/>
                </a:srgbClr>
              </a:gs>
            </a:gsLst>
            <a:lin ang="5400000" scaled="1"/>
          </a:gradFill>
          <a:ln>
            <a:noFill/>
          </a:ln>
          <a:effectLst>
            <a:outerShdw dist="50800" dir="5400000" algn="ctr" rotWithShape="0">
              <a:srgbClr val="000000">
                <a:alpha val="43137"/>
              </a:srgbClr>
            </a:outerShdw>
            <a:softEdge rad="444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</p:txBody>
      </p:sp>
      <p:pic>
        <p:nvPicPr>
          <p:cNvPr id="10" name="Google Shape;124;p22">
            <a:extLst>
              <a:ext uri="{FF2B5EF4-FFF2-40B4-BE49-F238E27FC236}">
                <a16:creationId xmlns:a16="http://schemas.microsoft.com/office/drawing/2014/main" id="{9E711A00-3480-4949-AFED-D0936047BCA6}"/>
              </a:ext>
            </a:extLst>
          </p:cNvPr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4047526" y="1299422"/>
            <a:ext cx="5096474" cy="2764578"/>
          </a:xfrm>
          <a:prstGeom prst="rect">
            <a:avLst/>
          </a:prstGeom>
          <a:noFill/>
          <a:ln>
            <a:noFill/>
          </a:ln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</p:pic>
      <p:sp>
        <p:nvSpPr>
          <p:cNvPr id="11" name="Google Shape;79;p16">
            <a:extLst>
              <a:ext uri="{FF2B5EF4-FFF2-40B4-BE49-F238E27FC236}">
                <a16:creationId xmlns:a16="http://schemas.microsoft.com/office/drawing/2014/main" id="{BACDA3D4-CC8F-438C-A377-0B817646298A}"/>
              </a:ext>
            </a:extLst>
          </p:cNvPr>
          <p:cNvSpPr txBox="1">
            <a:spLocks/>
          </p:cNvSpPr>
          <p:nvPr/>
        </p:nvSpPr>
        <p:spPr>
          <a:xfrm>
            <a:off x="0" y="209508"/>
            <a:ext cx="9144000" cy="573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 algn="ctr" defTabSz="457200">
              <a:buClr>
                <a:prstClr val="black"/>
              </a:buClr>
              <a:defRPr/>
            </a:pPr>
            <a:r>
              <a:rPr lang="en-US" altLang="ja-JP" sz="3600" b="1" kern="120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NVMeSSD</a:t>
            </a:r>
            <a:r>
              <a:rPr lang="ja-JP" altLang="en-US" sz="3600" b="1" kern="120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のパフォーマンスを向上</a:t>
            </a:r>
            <a:endParaRPr lang="ja-JP" altLang="en-US" sz="3600" b="1" kern="1200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</p:txBody>
      </p:sp>
      <p:sp>
        <p:nvSpPr>
          <p:cNvPr id="12" name="Google Shape;61;p14">
            <a:extLst>
              <a:ext uri="{FF2B5EF4-FFF2-40B4-BE49-F238E27FC236}">
                <a16:creationId xmlns:a16="http://schemas.microsoft.com/office/drawing/2014/main" id="{F2880752-7C68-4B7F-AF1B-871AD4417ACB}"/>
              </a:ext>
            </a:extLst>
          </p:cNvPr>
          <p:cNvSpPr txBox="1">
            <a:spLocks/>
          </p:cNvSpPr>
          <p:nvPr/>
        </p:nvSpPr>
        <p:spPr>
          <a:xfrm>
            <a:off x="526407" y="1772025"/>
            <a:ext cx="3325925" cy="31365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80975" indent="-180975">
              <a:lnSpc>
                <a:spcPts val="1800"/>
              </a:lnSpc>
              <a:spcBef>
                <a:spcPts val="1200"/>
              </a:spcBef>
              <a:buClr>
                <a:srgbClr val="E9613B"/>
              </a:buClr>
              <a:buSzPts val="1100"/>
              <a:buFont typeface="Wingdings" panose="05000000000000000000" pitchFamily="2" charset="2"/>
              <a:buChar char="l"/>
            </a:pPr>
            <a:r>
              <a:rPr lang="ja-JP" altLang="en-US" sz="1200" dirty="0">
                <a:solidFill>
                  <a:schemeClr val="dk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新しいカーネルにより、</a:t>
            </a:r>
            <a:r>
              <a:rPr lang="en-US" altLang="ja-JP" sz="1200" dirty="0" err="1">
                <a:solidFill>
                  <a:schemeClr val="dk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NVMe</a:t>
            </a:r>
            <a:r>
              <a:rPr lang="ja-JP" altLang="en-US" sz="1200" dirty="0">
                <a:solidFill>
                  <a:schemeClr val="dk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の使用効率が大幅に向上。</a:t>
            </a:r>
            <a:r>
              <a:rPr lang="en-US" altLang="zh-TW" sz="1200" dirty="0" smtClean="0">
                <a:solidFill>
                  <a:schemeClr val="dk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
</a:t>
            </a:r>
            <a:r>
              <a:rPr lang="ja-JP" altLang="en-US" sz="1200" dirty="0">
                <a:solidFill>
                  <a:schemeClr val="dk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最適化されたキャッシュモジュール、</a:t>
            </a:r>
            <a:r>
              <a:rPr lang="en-US" altLang="ja-JP" sz="1200" dirty="0">
                <a:solidFill>
                  <a:schemeClr val="dk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SSD</a:t>
            </a:r>
            <a:r>
              <a:rPr lang="ja-JP" altLang="en-US" sz="1200" dirty="0">
                <a:solidFill>
                  <a:schemeClr val="dk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スペースをより効率的に使用でき、メモリ使用量も以前に比べ減少。</a:t>
            </a:r>
            <a:r>
              <a:rPr lang="en-US" altLang="zh-TW" sz="1200" dirty="0" smtClean="0">
                <a:solidFill>
                  <a:schemeClr val="dk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
</a:t>
            </a:r>
            <a:r>
              <a:rPr lang="ja-JP" altLang="en-US" sz="1200" dirty="0">
                <a:solidFill>
                  <a:schemeClr val="dk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同一フォルダへのマルチユーザーアクセスの効率が向上</a:t>
            </a:r>
          </a:p>
        </p:txBody>
      </p:sp>
    </p:spTree>
    <p:extLst>
      <p:ext uri="{BB962C8B-B14F-4D97-AF65-F5344CB8AC3E}">
        <p14:creationId xmlns:p14="http://schemas.microsoft.com/office/powerpoint/2010/main" val="308614907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群組 7">
            <a:extLst>
              <a:ext uri="{FF2B5EF4-FFF2-40B4-BE49-F238E27FC236}">
                <a16:creationId xmlns:a16="http://schemas.microsoft.com/office/drawing/2014/main" id="{D0DB9790-7416-4285-8240-999F41391964}"/>
              </a:ext>
            </a:extLst>
          </p:cNvPr>
          <p:cNvGrpSpPr/>
          <p:nvPr/>
        </p:nvGrpSpPr>
        <p:grpSpPr>
          <a:xfrm>
            <a:off x="4025961" y="988443"/>
            <a:ext cx="5118039" cy="3064203"/>
            <a:chOff x="4025961" y="701899"/>
            <a:chExt cx="5118039" cy="3064203"/>
          </a:xfrm>
        </p:grpSpPr>
        <p:pic>
          <p:nvPicPr>
            <p:cNvPr id="9" name="圖片 8" descr="一張含有 文字, 電子用品, 監視器, 電腦 的圖片&#10;&#10;自動產生的描述">
              <a:extLst>
                <a:ext uri="{FF2B5EF4-FFF2-40B4-BE49-F238E27FC236}">
                  <a16:creationId xmlns:a16="http://schemas.microsoft.com/office/drawing/2014/main" id="{8EEAA7A3-27FB-4B3A-9DF7-E4EBBECC7B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025961" y="701899"/>
              <a:ext cx="5118039" cy="3064203"/>
            </a:xfrm>
            <a:prstGeom prst="rect">
              <a:avLst/>
            </a:prstGeom>
          </p:spPr>
        </p:pic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F6F77732-B1C3-4DA4-A81D-874F20573F23}"/>
                </a:ext>
              </a:extLst>
            </p:cNvPr>
            <p:cNvSpPr/>
            <p:nvPr/>
          </p:nvSpPr>
          <p:spPr>
            <a:xfrm>
              <a:off x="4881092" y="882204"/>
              <a:ext cx="3895859" cy="2479182"/>
            </a:xfrm>
            <a:prstGeom prst="rect">
              <a:avLst/>
            </a:prstGeom>
            <a:solidFill>
              <a:srgbClr val="2C2C2C">
                <a:alpha val="52000"/>
              </a:srgb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endParaRPr>
            </a:p>
          </p:txBody>
        </p:sp>
      </p:grpSp>
      <p:sp>
        <p:nvSpPr>
          <p:cNvPr id="13" name="Google Shape;79;p16">
            <a:extLst>
              <a:ext uri="{FF2B5EF4-FFF2-40B4-BE49-F238E27FC236}">
                <a16:creationId xmlns:a16="http://schemas.microsoft.com/office/drawing/2014/main" id="{9921D491-CA3E-4885-8ADC-4D7035CE986D}"/>
              </a:ext>
            </a:extLst>
          </p:cNvPr>
          <p:cNvSpPr txBox="1">
            <a:spLocks/>
          </p:cNvSpPr>
          <p:nvPr/>
        </p:nvSpPr>
        <p:spPr>
          <a:xfrm>
            <a:off x="1" y="193564"/>
            <a:ext cx="9199880" cy="573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 algn="ctr" defTabSz="457200">
              <a:buClr>
                <a:prstClr val="black"/>
              </a:buClr>
              <a:defRPr/>
            </a:pPr>
            <a:r>
              <a:rPr lang="ja-JP" altLang="en-US" sz="3600" b="1" kern="12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セキュリティレベルを向上</a:t>
            </a:r>
            <a:endParaRPr lang="ja-JP" altLang="en-US" sz="3600" b="1" kern="1200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</p:txBody>
      </p:sp>
      <p:pic>
        <p:nvPicPr>
          <p:cNvPr id="15" name="圖形 14">
            <a:extLst>
              <a:ext uri="{FF2B5EF4-FFF2-40B4-BE49-F238E27FC236}">
                <a16:creationId xmlns:a16="http://schemas.microsoft.com/office/drawing/2014/main" id="{926CCF7B-2DB0-4A51-B33A-B216EC9E16D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5855079" y="1418140"/>
            <a:ext cx="1944959" cy="2078328"/>
          </a:xfrm>
          <a:prstGeom prst="rect">
            <a:avLst/>
          </a:prstGeom>
          <a:effectLst>
            <a:outerShdw blurRad="152400" dist="190500" dir="8100000" algn="tr" rotWithShape="0">
              <a:prstClr val="black">
                <a:alpha val="13000"/>
              </a:prstClr>
            </a:outerShdw>
          </a:effectLst>
        </p:spPr>
      </p:pic>
      <p:sp>
        <p:nvSpPr>
          <p:cNvPr id="11" name="Google Shape;61;p14">
            <a:extLst>
              <a:ext uri="{FF2B5EF4-FFF2-40B4-BE49-F238E27FC236}">
                <a16:creationId xmlns:a16="http://schemas.microsoft.com/office/drawing/2014/main" id="{30213053-FCBC-43EE-8BE6-B997438AD7DB}"/>
              </a:ext>
            </a:extLst>
          </p:cNvPr>
          <p:cNvSpPr txBox="1">
            <a:spLocks/>
          </p:cNvSpPr>
          <p:nvPr/>
        </p:nvSpPr>
        <p:spPr>
          <a:xfrm>
            <a:off x="605685" y="1329488"/>
            <a:ext cx="3481236" cy="31365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80975" indent="-180975">
              <a:lnSpc>
                <a:spcPts val="1800"/>
              </a:lnSpc>
              <a:spcBef>
                <a:spcPts val="800"/>
              </a:spcBef>
              <a:buClr>
                <a:srgbClr val="E9613B"/>
              </a:buClr>
              <a:buSzPts val="1100"/>
              <a:buFont typeface="Wingdings" panose="05000000000000000000" pitchFamily="2" charset="2"/>
              <a:buChar char="l"/>
            </a:pPr>
            <a:r>
              <a:rPr lang="en-US" altLang="zh-TW" sz="1200" dirty="0" smtClean="0">
                <a:solidFill>
                  <a:schemeClr val="dk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TLS 1.3</a:t>
            </a:r>
            <a:r>
              <a:rPr lang="ja-JP" altLang="en-US" sz="1200" dirty="0" smtClean="0">
                <a:solidFill>
                  <a:schemeClr val="dk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をサポート</a:t>
            </a:r>
            <a:r>
              <a:rPr lang="en-US" altLang="zh-TW" sz="1200" dirty="0">
                <a:solidFill>
                  <a:schemeClr val="dk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
</a:t>
            </a:r>
            <a:r>
              <a:rPr lang="en-US" altLang="zh-TW" sz="1200" dirty="0" smtClean="0">
                <a:solidFill>
                  <a:schemeClr val="dk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admin</a:t>
            </a:r>
            <a:r>
              <a:rPr lang="ja-JP" altLang="en-US" sz="1200" dirty="0" smtClean="0">
                <a:solidFill>
                  <a:schemeClr val="dk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アカウントをデフォルトで無効化</a:t>
            </a:r>
            <a:endParaRPr lang="en-US" altLang="zh-TW" sz="1200" dirty="0" smtClean="0">
              <a:solidFill>
                <a:schemeClr val="dk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  <a:p>
            <a:pPr marL="180975" indent="-180975">
              <a:lnSpc>
                <a:spcPts val="1800"/>
              </a:lnSpc>
              <a:spcBef>
                <a:spcPts val="800"/>
              </a:spcBef>
              <a:buClr>
                <a:srgbClr val="E9613B"/>
              </a:buClr>
              <a:buSzPts val="1100"/>
              <a:buFont typeface="Wingdings" panose="05000000000000000000" pitchFamily="2" charset="2"/>
              <a:buChar char="l"/>
            </a:pPr>
            <a:r>
              <a:rPr lang="ja-JP" altLang="en-US" sz="1200" dirty="0" smtClean="0">
                <a:solidFill>
                  <a:schemeClr val="dk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より高度な暗号化方法をサポート</a:t>
            </a:r>
            <a:endParaRPr lang="en-US" altLang="zh-TW" sz="1200" dirty="0" smtClean="0">
              <a:solidFill>
                <a:schemeClr val="dk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  <a:p>
            <a:pPr marL="180975" indent="-180975">
              <a:lnSpc>
                <a:spcPts val="1800"/>
              </a:lnSpc>
              <a:spcBef>
                <a:spcPts val="800"/>
              </a:spcBef>
              <a:buClr>
                <a:srgbClr val="E9613B"/>
              </a:buClr>
              <a:buSzPts val="1100"/>
              <a:buFont typeface="Wingdings" panose="05000000000000000000" pitchFamily="2" charset="2"/>
              <a:buChar char="l"/>
            </a:pPr>
            <a:r>
              <a:rPr lang="ja-JP" altLang="en-US" sz="1200" dirty="0" smtClean="0">
                <a:solidFill>
                  <a:schemeClr val="dk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調整された安全設定とより強力な安全保護オプションをサポート</a:t>
            </a:r>
            <a:r>
              <a:rPr lang="en-US" altLang="zh-TW" sz="1200" dirty="0">
                <a:solidFill>
                  <a:schemeClr val="dk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
SSH Key </a:t>
            </a:r>
            <a:r>
              <a:rPr lang="ja-JP" altLang="en-US" sz="1200" dirty="0">
                <a:solidFill>
                  <a:schemeClr val="dk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ログイ</a:t>
            </a:r>
            <a:r>
              <a:rPr lang="ja-JP" altLang="en-US" sz="1200" dirty="0" smtClean="0">
                <a:solidFill>
                  <a:schemeClr val="dk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ン</a:t>
            </a:r>
            <a:endParaRPr lang="en-US" altLang="zh-TW" sz="1200" dirty="0" smtClean="0">
              <a:solidFill>
                <a:schemeClr val="dk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  <a:p>
            <a:pPr marL="180975" indent="-180975">
              <a:lnSpc>
                <a:spcPts val="1800"/>
              </a:lnSpc>
              <a:spcBef>
                <a:spcPts val="800"/>
              </a:spcBef>
              <a:buClr>
                <a:srgbClr val="E9613B"/>
              </a:buClr>
              <a:buSzPts val="1100"/>
              <a:buFont typeface="Wingdings" panose="05000000000000000000" pitchFamily="2" charset="2"/>
              <a:buChar char="l"/>
            </a:pPr>
            <a:r>
              <a:rPr lang="ja-JP" altLang="en-US" sz="1200" dirty="0">
                <a:solidFill>
                  <a:schemeClr val="dk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ファームウェ</a:t>
            </a:r>
            <a:r>
              <a:rPr lang="ja-JP" altLang="en-US" sz="1200" dirty="0" smtClean="0">
                <a:solidFill>
                  <a:schemeClr val="dk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ア自動更新</a:t>
            </a:r>
            <a:r>
              <a:rPr lang="en-US" altLang="ja-JP" sz="1200" dirty="0" smtClean="0">
                <a:solidFill>
                  <a:schemeClr val="dk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(</a:t>
            </a:r>
            <a:r>
              <a:rPr lang="ja-JP" altLang="en-US" sz="1200" dirty="0" smtClean="0">
                <a:solidFill>
                  <a:schemeClr val="dk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推奨のみ更新、自動更新</a:t>
            </a:r>
            <a:r>
              <a:rPr lang="en-US" altLang="ja-JP" sz="1200" dirty="0" smtClean="0">
                <a:solidFill>
                  <a:schemeClr val="dk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)</a:t>
            </a:r>
            <a:r>
              <a:rPr lang="en-US" altLang="zh-TW" sz="1200" dirty="0">
                <a:solidFill>
                  <a:schemeClr val="dk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
</a:t>
            </a:r>
            <a:r>
              <a:rPr lang="ja-JP" altLang="en-US" sz="1200" dirty="0" smtClean="0">
                <a:solidFill>
                  <a:schemeClr val="dk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アプリケーションの自動更新</a:t>
            </a:r>
            <a:r>
              <a:rPr lang="en-US" altLang="ja-JP" sz="1200" dirty="0" smtClean="0">
                <a:solidFill>
                  <a:schemeClr val="dk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(</a:t>
            </a:r>
            <a:r>
              <a:rPr lang="ja-JP" altLang="en-US" sz="1200" dirty="0" smtClean="0">
                <a:solidFill>
                  <a:schemeClr val="dk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推奨のみ更新、完全自動更新</a:t>
            </a:r>
            <a:r>
              <a:rPr lang="en-US" altLang="ja-JP" sz="1200" dirty="0" smtClean="0">
                <a:solidFill>
                  <a:schemeClr val="dk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)</a:t>
            </a:r>
            <a:endParaRPr lang="en-US" altLang="zh-TW" sz="1200" dirty="0">
              <a:solidFill>
                <a:schemeClr val="dk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922724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矩形: 圓角 60">
            <a:extLst>
              <a:ext uri="{FF2B5EF4-FFF2-40B4-BE49-F238E27FC236}">
                <a16:creationId xmlns:a16="http://schemas.microsoft.com/office/drawing/2014/main" id="{B53B6F60-B394-4004-93C6-183963D2536A}"/>
              </a:ext>
            </a:extLst>
          </p:cNvPr>
          <p:cNvSpPr/>
          <p:nvPr/>
        </p:nvSpPr>
        <p:spPr>
          <a:xfrm>
            <a:off x="2178163" y="1405975"/>
            <a:ext cx="4546330" cy="3608355"/>
          </a:xfrm>
          <a:prstGeom prst="roundRect">
            <a:avLst>
              <a:gd name="adj" fmla="val 4997"/>
            </a:avLst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49000"/>
                </a:schemeClr>
              </a:gs>
            </a:gsLst>
            <a:lin ang="5400000" scaled="1"/>
          </a:gradFill>
          <a:ln>
            <a:noFill/>
          </a:ln>
          <a:effectLst>
            <a:softEdge rad="609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</p:txBody>
      </p:sp>
      <p:pic>
        <p:nvPicPr>
          <p:cNvPr id="20" name="圖形 19">
            <a:extLst>
              <a:ext uri="{FF2B5EF4-FFF2-40B4-BE49-F238E27FC236}">
                <a16:creationId xmlns:a16="http://schemas.microsoft.com/office/drawing/2014/main" id="{67574F2A-17EC-4F02-BFCD-AC35B9D874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724494" y="1292189"/>
            <a:ext cx="1877444" cy="3642347"/>
          </a:xfrm>
          <a:prstGeom prst="rect">
            <a:avLst/>
          </a:prstGeom>
        </p:spPr>
      </p:pic>
      <p:sp>
        <p:nvSpPr>
          <p:cNvPr id="218" name="Shape 218"/>
          <p:cNvSpPr txBox="1">
            <a:spLocks noGrp="1"/>
          </p:cNvSpPr>
          <p:nvPr>
            <p:ph type="title"/>
          </p:nvPr>
        </p:nvSpPr>
        <p:spPr>
          <a:xfrm>
            <a:off x="1" y="154552"/>
            <a:ext cx="9144000" cy="697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buSzPts val="3400"/>
            </a:pPr>
            <a:r>
              <a:rPr lang="en-US" altLang="ja-JP" sz="3200" dirty="0">
                <a:solidFill>
                  <a:schemeClr val="lt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SSD</a:t>
            </a:r>
            <a:r>
              <a:rPr lang="ja-JP" altLang="en-US" sz="3200" dirty="0">
                <a:solidFill>
                  <a:schemeClr val="lt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キャッシュまたは</a:t>
            </a:r>
            <a:r>
              <a:rPr lang="en-US" altLang="ja-JP" sz="3200" dirty="0" err="1">
                <a:solidFill>
                  <a:schemeClr val="lt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Qtier</a:t>
            </a:r>
            <a:r>
              <a:rPr lang="ja-JP" altLang="en-US" sz="3200" dirty="0">
                <a:solidFill>
                  <a:schemeClr val="lt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を柔軟に使用</a:t>
            </a:r>
            <a:endParaRPr lang="ja-JP" altLang="en-US" sz="3200" dirty="0">
              <a:solidFill>
                <a:schemeClr val="lt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</p:txBody>
      </p:sp>
      <p:pic>
        <p:nvPicPr>
          <p:cNvPr id="23" name="圖片 22" descr="TS-351_內.png">
            <a:extLst>
              <a:ext uri="{FF2B5EF4-FFF2-40B4-BE49-F238E27FC236}">
                <a16:creationId xmlns:a16="http://schemas.microsoft.com/office/drawing/2014/main" id="{59ED0E95-8FE2-42FF-BA2C-D2DECC783A6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92030" y="1474067"/>
            <a:ext cx="3695598" cy="3078754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9" name="圖片 28">
            <a:extLst>
              <a:ext uri="{FF2B5EF4-FFF2-40B4-BE49-F238E27FC236}">
                <a16:creationId xmlns:a16="http://schemas.microsoft.com/office/drawing/2014/main" id="{0338F33F-F475-4722-971F-07EA4020CE9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37429" y="3357972"/>
            <a:ext cx="512331" cy="526913"/>
          </a:xfrm>
          <a:prstGeom prst="rect">
            <a:avLst/>
          </a:prstGeom>
          <a:effectLst>
            <a:outerShdw blurRad="203200" dist="101600" dir="1980000" sx="106000" sy="106000" algn="ctr" rotWithShape="0">
              <a:prstClr val="black">
                <a:alpha val="20000"/>
              </a:prstClr>
            </a:outerShdw>
          </a:effectLst>
        </p:spPr>
      </p:pic>
      <p:sp>
        <p:nvSpPr>
          <p:cNvPr id="32" name="文字方塊 31">
            <a:extLst>
              <a:ext uri="{FF2B5EF4-FFF2-40B4-BE49-F238E27FC236}">
                <a16:creationId xmlns:a16="http://schemas.microsoft.com/office/drawing/2014/main" id="{16849D9C-E0D0-47A4-B0FD-2AE92FE5F252}"/>
              </a:ext>
            </a:extLst>
          </p:cNvPr>
          <p:cNvSpPr txBox="1"/>
          <p:nvPr/>
        </p:nvSpPr>
        <p:spPr>
          <a:xfrm>
            <a:off x="6636533" y="3981791"/>
            <a:ext cx="2047831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ctr">
              <a:buClr>
                <a:schemeClr val="lt1"/>
              </a:buClr>
              <a:buSzPts val="1400"/>
            </a:pPr>
            <a:r>
              <a:rPr lang="ja-JP" alt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大容量</a:t>
            </a:r>
          </a:p>
          <a:p>
            <a:pPr lvl="0" algn="ctr">
              <a:buClr>
                <a:schemeClr val="lt1"/>
              </a:buClr>
              <a:buSzPts val="1400"/>
            </a:pPr>
            <a:r>
              <a:rPr lang="ja-JP" alt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データ保護</a:t>
            </a:r>
            <a:endParaRPr lang="ja-JP" altLang="en-US" sz="16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</p:txBody>
      </p:sp>
      <p:grpSp>
        <p:nvGrpSpPr>
          <p:cNvPr id="42" name="群組 41">
            <a:extLst>
              <a:ext uri="{FF2B5EF4-FFF2-40B4-BE49-F238E27FC236}">
                <a16:creationId xmlns:a16="http://schemas.microsoft.com/office/drawing/2014/main" id="{DA6324B5-C20E-4630-9B1C-A5379A3E44FF}"/>
              </a:ext>
            </a:extLst>
          </p:cNvPr>
          <p:cNvGrpSpPr/>
          <p:nvPr/>
        </p:nvGrpSpPr>
        <p:grpSpPr>
          <a:xfrm>
            <a:off x="6674818" y="1158681"/>
            <a:ext cx="2628661" cy="2133534"/>
            <a:chOff x="6260091" y="1217707"/>
            <a:chExt cx="4307317" cy="4160999"/>
          </a:xfrm>
        </p:grpSpPr>
        <p:sp>
          <p:nvSpPr>
            <p:cNvPr id="43" name="矩形: 圓角 42">
              <a:extLst>
                <a:ext uri="{FF2B5EF4-FFF2-40B4-BE49-F238E27FC236}">
                  <a16:creationId xmlns:a16="http://schemas.microsoft.com/office/drawing/2014/main" id="{B6FA9D37-80B7-423B-AA6A-5CAA4F50A446}"/>
                </a:ext>
              </a:extLst>
            </p:cNvPr>
            <p:cNvSpPr/>
            <p:nvPr/>
          </p:nvSpPr>
          <p:spPr>
            <a:xfrm>
              <a:off x="6260091" y="1217707"/>
              <a:ext cx="4307317" cy="4160999"/>
            </a:xfrm>
            <a:prstGeom prst="roundRect">
              <a:avLst>
                <a:gd name="adj" fmla="val 4997"/>
              </a:avLst>
            </a:prstGeom>
            <a:gradFill>
              <a:gsLst>
                <a:gs pos="0">
                  <a:schemeClr val="tx1">
                    <a:alpha val="0"/>
                  </a:schemeClr>
                </a:gs>
                <a:gs pos="100000">
                  <a:schemeClr val="tx1">
                    <a:alpha val="49000"/>
                  </a:schemeClr>
                </a:gs>
              </a:gsLst>
              <a:lin ang="5400000" scaled="1"/>
            </a:gradFill>
            <a:ln>
              <a:noFill/>
            </a:ln>
            <a:effectLst>
              <a:softEdge rad="609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endParaRPr>
            </a:p>
          </p:txBody>
        </p:sp>
        <p:sp>
          <p:nvSpPr>
            <p:cNvPr id="44" name="矩形 43">
              <a:extLst>
                <a:ext uri="{FF2B5EF4-FFF2-40B4-BE49-F238E27FC236}">
                  <a16:creationId xmlns:a16="http://schemas.microsoft.com/office/drawing/2014/main" id="{5A50FC4C-502C-4E29-8581-97F26764C537}"/>
                </a:ext>
              </a:extLst>
            </p:cNvPr>
            <p:cNvSpPr/>
            <p:nvPr/>
          </p:nvSpPr>
          <p:spPr>
            <a:xfrm>
              <a:off x="6355660" y="1506780"/>
              <a:ext cx="3043872" cy="3564064"/>
            </a:xfrm>
            <a:prstGeom prst="rect">
              <a:avLst/>
            </a:prstGeom>
            <a:gradFill>
              <a:gsLst>
                <a:gs pos="27000">
                  <a:schemeClr val="bg1">
                    <a:lumMod val="95000"/>
                  </a:schemeClr>
                </a:gs>
                <a:gs pos="100000">
                  <a:srgbClr val="F3F3F3"/>
                </a:gs>
              </a:gsLst>
              <a:lin ang="5400000" scaled="1"/>
            </a:gradFill>
            <a:ln>
              <a:noFill/>
            </a:ln>
            <a:effectLst>
              <a:outerShdw blurRad="342900" dist="38100" dir="36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endParaRPr>
            </a:p>
          </p:txBody>
        </p:sp>
      </p:grpSp>
      <p:pic>
        <p:nvPicPr>
          <p:cNvPr id="21" name="圖片 20">
            <a:extLst>
              <a:ext uri="{FF2B5EF4-FFF2-40B4-BE49-F238E27FC236}">
                <a16:creationId xmlns:a16="http://schemas.microsoft.com/office/drawing/2014/main" id="{29985CB6-4E9D-44C5-B1BB-242F20FC4A4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53845" y="1268896"/>
            <a:ext cx="1054100" cy="1377950"/>
          </a:xfrm>
          <a:prstGeom prst="rect">
            <a:avLst/>
          </a:prstGeom>
          <a:effectLst>
            <a:outerShdw blurRad="139700" dist="25400" dir="5520000" algn="t" rotWithShape="0">
              <a:prstClr val="black">
                <a:alpha val="40000"/>
              </a:prstClr>
            </a:outerShdw>
          </a:effectLst>
        </p:spPr>
      </p:pic>
      <p:sp>
        <p:nvSpPr>
          <p:cNvPr id="25" name="文字方塊 24">
            <a:extLst>
              <a:ext uri="{FF2B5EF4-FFF2-40B4-BE49-F238E27FC236}">
                <a16:creationId xmlns:a16="http://schemas.microsoft.com/office/drawing/2014/main" id="{1077A72F-DB37-4DAD-ACAC-84AC3E659AEC}"/>
              </a:ext>
            </a:extLst>
          </p:cNvPr>
          <p:cNvSpPr txBox="1"/>
          <p:nvPr/>
        </p:nvSpPr>
        <p:spPr>
          <a:xfrm>
            <a:off x="6897297" y="2708242"/>
            <a:ext cx="1531510" cy="3231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buClr>
                <a:schemeClr val="lt1"/>
              </a:buClr>
              <a:buSzPts val="1400"/>
            </a:pPr>
            <a:r>
              <a:rPr lang="en-US" sz="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3 x </a:t>
            </a:r>
            <a:r>
              <a:rPr lang="en-US" altLang="zh-TW" sz="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SATA</a:t>
            </a:r>
            <a:r>
              <a:rPr lang="zh-TW" altLang="en-US" sz="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 </a:t>
            </a:r>
            <a:r>
              <a:rPr lang="en-US" sz="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HDD </a:t>
            </a:r>
          </a:p>
        </p:txBody>
      </p:sp>
      <p:pic>
        <p:nvPicPr>
          <p:cNvPr id="46" name="圖形 45">
            <a:extLst>
              <a:ext uri="{FF2B5EF4-FFF2-40B4-BE49-F238E27FC236}">
                <a16:creationId xmlns:a16="http://schemas.microsoft.com/office/drawing/2014/main" id="{F1739F0F-4AAB-4B04-8978-03C86B4BD2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395294" y="1293056"/>
            <a:ext cx="1877444" cy="3642347"/>
          </a:xfrm>
          <a:prstGeom prst="rect">
            <a:avLst/>
          </a:prstGeom>
        </p:spPr>
      </p:pic>
      <p:sp>
        <p:nvSpPr>
          <p:cNvPr id="48" name="文字方塊 47">
            <a:extLst>
              <a:ext uri="{FF2B5EF4-FFF2-40B4-BE49-F238E27FC236}">
                <a16:creationId xmlns:a16="http://schemas.microsoft.com/office/drawing/2014/main" id="{AEFE2C77-68FD-4679-8753-AAE338F1D1FD}"/>
              </a:ext>
            </a:extLst>
          </p:cNvPr>
          <p:cNvSpPr txBox="1"/>
          <p:nvPr/>
        </p:nvSpPr>
        <p:spPr>
          <a:xfrm>
            <a:off x="307332" y="3982658"/>
            <a:ext cx="2047831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ctr">
              <a:buClr>
                <a:schemeClr val="lt1"/>
              </a:buClr>
              <a:buSzPts val="1400"/>
            </a:pPr>
            <a:r>
              <a:rPr lang="ja-JP" alt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よりよい性能</a:t>
            </a:r>
          </a:p>
          <a:p>
            <a:pPr lvl="0" algn="ctr">
              <a:buClr>
                <a:schemeClr val="lt1"/>
              </a:buClr>
              <a:buSzPts val="1400"/>
            </a:pPr>
            <a:r>
              <a:rPr lang="ja-JP" alt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データ保護</a:t>
            </a:r>
            <a:endParaRPr lang="ja-JP" altLang="en-US" sz="16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</p:txBody>
      </p:sp>
      <p:grpSp>
        <p:nvGrpSpPr>
          <p:cNvPr id="49" name="群組 48">
            <a:extLst>
              <a:ext uri="{FF2B5EF4-FFF2-40B4-BE49-F238E27FC236}">
                <a16:creationId xmlns:a16="http://schemas.microsoft.com/office/drawing/2014/main" id="{DAF06768-FB27-4E1E-8CFE-B3957687FF04}"/>
              </a:ext>
            </a:extLst>
          </p:cNvPr>
          <p:cNvGrpSpPr/>
          <p:nvPr/>
        </p:nvGrpSpPr>
        <p:grpSpPr>
          <a:xfrm>
            <a:off x="346075" y="1159548"/>
            <a:ext cx="2628660" cy="2133534"/>
            <a:chOff x="6260091" y="1217707"/>
            <a:chExt cx="4307317" cy="4160999"/>
          </a:xfrm>
        </p:grpSpPr>
        <p:sp>
          <p:nvSpPr>
            <p:cNvPr id="50" name="矩形: 圓角 49">
              <a:extLst>
                <a:ext uri="{FF2B5EF4-FFF2-40B4-BE49-F238E27FC236}">
                  <a16:creationId xmlns:a16="http://schemas.microsoft.com/office/drawing/2014/main" id="{1F42A8AD-4A54-4454-AA0A-DDAFEF23A275}"/>
                </a:ext>
              </a:extLst>
            </p:cNvPr>
            <p:cNvSpPr/>
            <p:nvPr/>
          </p:nvSpPr>
          <p:spPr>
            <a:xfrm>
              <a:off x="6260091" y="1217707"/>
              <a:ext cx="4307317" cy="4160999"/>
            </a:xfrm>
            <a:prstGeom prst="roundRect">
              <a:avLst>
                <a:gd name="adj" fmla="val 4997"/>
              </a:avLst>
            </a:prstGeom>
            <a:gradFill>
              <a:gsLst>
                <a:gs pos="0">
                  <a:schemeClr val="tx1">
                    <a:alpha val="0"/>
                  </a:schemeClr>
                </a:gs>
                <a:gs pos="100000">
                  <a:schemeClr val="tx1">
                    <a:alpha val="49000"/>
                  </a:schemeClr>
                </a:gs>
              </a:gsLst>
              <a:lin ang="5400000" scaled="1"/>
            </a:gradFill>
            <a:ln>
              <a:noFill/>
            </a:ln>
            <a:effectLst>
              <a:softEdge rad="609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endParaRPr>
            </a:p>
          </p:txBody>
        </p:sp>
        <p:sp>
          <p:nvSpPr>
            <p:cNvPr id="51" name="矩形 50">
              <a:extLst>
                <a:ext uri="{FF2B5EF4-FFF2-40B4-BE49-F238E27FC236}">
                  <a16:creationId xmlns:a16="http://schemas.microsoft.com/office/drawing/2014/main" id="{9367FEDE-1844-4123-B439-99994172E122}"/>
                </a:ext>
              </a:extLst>
            </p:cNvPr>
            <p:cNvSpPr/>
            <p:nvPr/>
          </p:nvSpPr>
          <p:spPr>
            <a:xfrm>
              <a:off x="6355660" y="1506780"/>
              <a:ext cx="3043872" cy="3564064"/>
            </a:xfrm>
            <a:prstGeom prst="rect">
              <a:avLst/>
            </a:prstGeom>
            <a:gradFill>
              <a:gsLst>
                <a:gs pos="27000">
                  <a:schemeClr val="bg1">
                    <a:lumMod val="95000"/>
                  </a:schemeClr>
                </a:gs>
                <a:gs pos="100000">
                  <a:srgbClr val="F3F3F3"/>
                </a:gs>
              </a:gsLst>
              <a:lin ang="5400000" scaled="1"/>
            </a:gradFill>
            <a:ln>
              <a:noFill/>
            </a:ln>
            <a:effectLst>
              <a:outerShdw blurRad="342900" dist="38100" dir="36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endParaRPr>
            </a:p>
          </p:txBody>
        </p:sp>
      </p:grpSp>
      <p:pic>
        <p:nvPicPr>
          <p:cNvPr id="52" name="圖片 51">
            <a:extLst>
              <a:ext uri="{FF2B5EF4-FFF2-40B4-BE49-F238E27FC236}">
                <a16:creationId xmlns:a16="http://schemas.microsoft.com/office/drawing/2014/main" id="{140FB70A-1036-4ABA-A6C4-E510105B97E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3318" y="1269763"/>
            <a:ext cx="1054100" cy="1377950"/>
          </a:xfrm>
          <a:prstGeom prst="rect">
            <a:avLst/>
          </a:prstGeom>
          <a:effectLst>
            <a:outerShdw blurRad="139700" dist="25400" dir="5520000" algn="t" rotWithShape="0">
              <a:prstClr val="black">
                <a:alpha val="40000"/>
              </a:prstClr>
            </a:outerShdw>
          </a:effectLst>
        </p:spPr>
      </p:pic>
      <p:sp>
        <p:nvSpPr>
          <p:cNvPr id="54" name="文字方塊 53">
            <a:extLst>
              <a:ext uri="{FF2B5EF4-FFF2-40B4-BE49-F238E27FC236}">
                <a16:creationId xmlns:a16="http://schemas.microsoft.com/office/drawing/2014/main" id="{3384A611-5A13-4889-B163-280777A0852A}"/>
              </a:ext>
            </a:extLst>
          </p:cNvPr>
          <p:cNvSpPr txBox="1"/>
          <p:nvPr/>
        </p:nvSpPr>
        <p:spPr>
          <a:xfrm>
            <a:off x="259493" y="2732157"/>
            <a:ext cx="2137611" cy="3231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ctr">
              <a:buClr>
                <a:schemeClr val="lt1"/>
              </a:buClr>
              <a:buSzPts val="1400"/>
            </a:pPr>
            <a:r>
              <a:rPr lang="en-US" altLang="zh-TW" sz="1500" b="1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2 x M.2 </a:t>
            </a:r>
            <a:r>
              <a:rPr lang="en-US" altLang="zh-TW" sz="1500" b="1" dirty="0" err="1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NVMe</a:t>
            </a:r>
            <a:r>
              <a:rPr lang="en-US" altLang="zh-TW" sz="1500" b="1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 SSD</a:t>
            </a:r>
          </a:p>
        </p:txBody>
      </p:sp>
      <p:pic>
        <p:nvPicPr>
          <p:cNvPr id="55" name="圖片 54">
            <a:extLst>
              <a:ext uri="{FF2B5EF4-FFF2-40B4-BE49-F238E27FC236}">
                <a16:creationId xmlns:a16="http://schemas.microsoft.com/office/drawing/2014/main" id="{D576BBDB-EFAD-4590-BF39-21D4A06505AC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3199" y="3359921"/>
            <a:ext cx="512331" cy="520507"/>
          </a:xfrm>
          <a:prstGeom prst="rect">
            <a:avLst/>
          </a:prstGeom>
          <a:effectLst>
            <a:outerShdw blurRad="203200" dist="101600" dir="1980000" sx="106000" sy="106000" algn="ctr" rotWithShape="0">
              <a:prstClr val="black">
                <a:alpha val="20000"/>
              </a:prstClr>
            </a:outerShdw>
          </a:effectLst>
        </p:spPr>
      </p:pic>
      <p:cxnSp>
        <p:nvCxnSpPr>
          <p:cNvPr id="30" name="Shape 250">
            <a:extLst>
              <a:ext uri="{FF2B5EF4-FFF2-40B4-BE49-F238E27FC236}">
                <a16:creationId xmlns:a16="http://schemas.microsoft.com/office/drawing/2014/main" id="{5BA75881-A7CB-43A6-AA74-05F68855C21C}"/>
              </a:ext>
            </a:extLst>
          </p:cNvPr>
          <p:cNvCxnSpPr>
            <a:cxnSpLocks/>
          </p:cNvCxnSpPr>
          <p:nvPr/>
        </p:nvCxnSpPr>
        <p:spPr>
          <a:xfrm>
            <a:off x="2250920" y="1829085"/>
            <a:ext cx="1002647" cy="860850"/>
          </a:xfrm>
          <a:prstGeom prst="bentConnector3">
            <a:avLst>
              <a:gd name="adj1" fmla="val 94755"/>
            </a:avLst>
          </a:prstGeom>
          <a:noFill/>
          <a:ln w="20320" cap="flat" cmpd="sng">
            <a:solidFill>
              <a:srgbClr val="2FABFF"/>
            </a:solidFill>
            <a:prstDash val="solid"/>
            <a:round/>
            <a:headEnd type="oval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cxnSp>
        <p:nvCxnSpPr>
          <p:cNvPr id="33" name="Shape 250">
            <a:extLst>
              <a:ext uri="{FF2B5EF4-FFF2-40B4-BE49-F238E27FC236}">
                <a16:creationId xmlns:a16="http://schemas.microsoft.com/office/drawing/2014/main" id="{7B89CE90-2DBF-4FC1-B041-023AE8B01617}"/>
              </a:ext>
            </a:extLst>
          </p:cNvPr>
          <p:cNvCxnSpPr>
            <a:cxnSpLocks/>
          </p:cNvCxnSpPr>
          <p:nvPr/>
        </p:nvCxnSpPr>
        <p:spPr>
          <a:xfrm rot="10800000" flipV="1">
            <a:off x="5862786" y="1886074"/>
            <a:ext cx="833870" cy="637906"/>
          </a:xfrm>
          <a:prstGeom prst="bentConnector3">
            <a:avLst>
              <a:gd name="adj1" fmla="val 99002"/>
            </a:avLst>
          </a:prstGeom>
          <a:noFill/>
          <a:ln w="20320" cap="flat" cmpd="sng">
            <a:solidFill>
              <a:srgbClr val="2FABFF"/>
            </a:solidFill>
            <a:prstDash val="solid"/>
            <a:round/>
            <a:headEnd type="oval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sp>
        <p:nvSpPr>
          <p:cNvPr id="58" name="圓角化對角線角落矩形 8">
            <a:extLst>
              <a:ext uri="{FF2B5EF4-FFF2-40B4-BE49-F238E27FC236}">
                <a16:creationId xmlns:a16="http://schemas.microsoft.com/office/drawing/2014/main" id="{02C4971D-3022-474E-AFA6-C4BD18E94C84}"/>
              </a:ext>
            </a:extLst>
          </p:cNvPr>
          <p:cNvSpPr/>
          <p:nvPr/>
        </p:nvSpPr>
        <p:spPr>
          <a:xfrm flipH="1">
            <a:off x="793316" y="1296422"/>
            <a:ext cx="1053369" cy="1356292"/>
          </a:xfrm>
          <a:prstGeom prst="snip2DiagRect">
            <a:avLst>
              <a:gd name="adj1" fmla="val 0"/>
              <a:gd name="adj2" fmla="val 13653"/>
            </a:avLst>
          </a:prstGeom>
          <a:gradFill>
            <a:gsLst>
              <a:gs pos="42000">
                <a:srgbClr val="0090F2"/>
              </a:gs>
              <a:gs pos="100000">
                <a:srgbClr val="09BFFF"/>
              </a:gs>
            </a:gsLst>
            <a:lin ang="0" scaled="0"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285115" indent="-285115"/>
            <a:endParaRPr lang="zh-TW" altLang="en-US" b="1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</p:txBody>
      </p:sp>
      <p:sp>
        <p:nvSpPr>
          <p:cNvPr id="53" name="TextBox 4">
            <a:extLst>
              <a:ext uri="{FF2B5EF4-FFF2-40B4-BE49-F238E27FC236}">
                <a16:creationId xmlns:a16="http://schemas.microsoft.com/office/drawing/2014/main" id="{CBA08B3A-B6B0-4DCD-993A-09ACF50B408C}"/>
              </a:ext>
            </a:extLst>
          </p:cNvPr>
          <p:cNvSpPr txBox="1"/>
          <p:nvPr/>
        </p:nvSpPr>
        <p:spPr>
          <a:xfrm>
            <a:off x="683231" y="1474934"/>
            <a:ext cx="1274274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RAID</a:t>
            </a:r>
          </a:p>
          <a:p>
            <a:pPr algn="ctr">
              <a:lnSpc>
                <a:spcPct val="90000"/>
              </a:lnSpc>
            </a:pPr>
            <a:r>
              <a:rPr lang="en-US" altLang="zh-TW" sz="40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1</a:t>
            </a:r>
            <a:endParaRPr lang="en-US" sz="40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</p:txBody>
      </p:sp>
      <p:cxnSp>
        <p:nvCxnSpPr>
          <p:cNvPr id="7" name="直線接點 6">
            <a:extLst>
              <a:ext uri="{FF2B5EF4-FFF2-40B4-BE49-F238E27FC236}">
                <a16:creationId xmlns:a16="http://schemas.microsoft.com/office/drawing/2014/main" id="{3E723E0C-99C2-428E-8348-7C067089A707}"/>
              </a:ext>
            </a:extLst>
          </p:cNvPr>
          <p:cNvCxnSpPr/>
          <p:nvPr/>
        </p:nvCxnSpPr>
        <p:spPr>
          <a:xfrm>
            <a:off x="825066" y="2452796"/>
            <a:ext cx="1053369" cy="0"/>
          </a:xfrm>
          <a:prstGeom prst="line">
            <a:avLst/>
          </a:prstGeom>
          <a:ln w="19050" cap="rnd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圓角化對角線角落矩形 8">
            <a:extLst>
              <a:ext uri="{FF2B5EF4-FFF2-40B4-BE49-F238E27FC236}">
                <a16:creationId xmlns:a16="http://schemas.microsoft.com/office/drawing/2014/main" id="{0E4B849C-41D8-495A-92CF-3EF6A54BE97D}"/>
              </a:ext>
            </a:extLst>
          </p:cNvPr>
          <p:cNvSpPr/>
          <p:nvPr/>
        </p:nvSpPr>
        <p:spPr>
          <a:xfrm flipH="1">
            <a:off x="7151687" y="1290072"/>
            <a:ext cx="1056985" cy="1356292"/>
          </a:xfrm>
          <a:prstGeom prst="snip2DiagRect">
            <a:avLst>
              <a:gd name="adj1" fmla="val 0"/>
              <a:gd name="adj2" fmla="val 13653"/>
            </a:avLst>
          </a:prstGeom>
          <a:gradFill>
            <a:gsLst>
              <a:gs pos="42000">
                <a:srgbClr val="0090F2"/>
              </a:gs>
              <a:gs pos="100000">
                <a:srgbClr val="09BFFF"/>
              </a:gs>
            </a:gsLst>
            <a:lin ang="0" scaled="0"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285115" indent="-285115"/>
            <a:endParaRPr lang="zh-TW" altLang="en-US" b="1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</p:txBody>
      </p:sp>
      <p:cxnSp>
        <p:nvCxnSpPr>
          <p:cNvPr id="60" name="直線接點 59">
            <a:extLst>
              <a:ext uri="{FF2B5EF4-FFF2-40B4-BE49-F238E27FC236}">
                <a16:creationId xmlns:a16="http://schemas.microsoft.com/office/drawing/2014/main" id="{896C5407-F214-45E8-90BA-A6462A6DB86A}"/>
              </a:ext>
            </a:extLst>
          </p:cNvPr>
          <p:cNvCxnSpPr/>
          <p:nvPr/>
        </p:nvCxnSpPr>
        <p:spPr>
          <a:xfrm>
            <a:off x="7179974" y="2446446"/>
            <a:ext cx="1053369" cy="0"/>
          </a:xfrm>
          <a:prstGeom prst="line">
            <a:avLst/>
          </a:prstGeom>
          <a:ln w="19050" cap="rnd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4">
            <a:extLst>
              <a:ext uri="{FF2B5EF4-FFF2-40B4-BE49-F238E27FC236}">
                <a16:creationId xmlns:a16="http://schemas.microsoft.com/office/drawing/2014/main" id="{1B5DD400-CFCE-4AEF-9BDB-72B0CB272FA8}"/>
              </a:ext>
            </a:extLst>
          </p:cNvPr>
          <p:cNvSpPr txBox="1"/>
          <p:nvPr/>
        </p:nvSpPr>
        <p:spPr>
          <a:xfrm>
            <a:off x="7042170" y="1474067"/>
            <a:ext cx="1274274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RAID</a:t>
            </a:r>
          </a:p>
          <a:p>
            <a:pPr algn="ctr">
              <a:lnSpc>
                <a:spcPct val="90000"/>
              </a:lnSpc>
            </a:pPr>
            <a:r>
              <a:rPr lang="en-US" sz="40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5</a:t>
            </a:r>
          </a:p>
        </p:txBody>
      </p:sp>
      <p:pic>
        <p:nvPicPr>
          <p:cNvPr id="62" name="圖片 61">
            <a:extLst>
              <a:ext uri="{FF2B5EF4-FFF2-40B4-BE49-F238E27FC236}">
                <a16:creationId xmlns:a16="http://schemas.microsoft.com/office/drawing/2014/main" id="{FFE04AA5-EC25-41AC-947E-3085D663430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2538134" y="4321597"/>
            <a:ext cx="4003389" cy="394712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3A3E7550-3DD6-4D67-90F2-DCBDAF116BB9}"/>
              </a:ext>
            </a:extLst>
          </p:cNvPr>
          <p:cNvSpPr txBox="1"/>
          <p:nvPr/>
        </p:nvSpPr>
        <p:spPr>
          <a:xfrm>
            <a:off x="2189055" y="4748517"/>
            <a:ext cx="2817286" cy="353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650"/>
              </a:lnSpc>
            </a:pPr>
            <a:r>
              <a:rPr lang="en-US" altLang="zh-TW" sz="500" dirty="0">
                <a:solidFill>
                  <a:srgbClr val="82C2EB"/>
                </a:solidFill>
                <a:latin typeface="+mn-lt"/>
                <a:ea typeface="+mn-ea"/>
                <a:cs typeface="+mn-ea"/>
                <a:sym typeface="+mn-lt"/>
              </a:rPr>
              <a:t>Copyright© 2021 QNAP Systems, Inc. All rights reserved. QNAP® and other names of QNAP Products are proprietary marks or registered trademarks of QNAP Systems, Inc. Other products and company names mentioned herein are trademarks of their respective holders.​​​</a:t>
            </a:r>
          </a:p>
        </p:txBody>
      </p:sp>
    </p:spTree>
    <p:extLst>
      <p:ext uri="{BB962C8B-B14F-4D97-AF65-F5344CB8AC3E}">
        <p14:creationId xmlns:p14="http://schemas.microsoft.com/office/powerpoint/2010/main" val="10255565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群組 54">
            <a:extLst>
              <a:ext uri="{FF2B5EF4-FFF2-40B4-BE49-F238E27FC236}">
                <a16:creationId xmlns:a16="http://schemas.microsoft.com/office/drawing/2014/main" id="{C19A62AF-8611-45E3-B02D-EBAF0E8EBA97}"/>
              </a:ext>
            </a:extLst>
          </p:cNvPr>
          <p:cNvGrpSpPr/>
          <p:nvPr/>
        </p:nvGrpSpPr>
        <p:grpSpPr>
          <a:xfrm>
            <a:off x="-108202" y="1132381"/>
            <a:ext cx="2979932" cy="2365128"/>
            <a:chOff x="-1996240" y="1471553"/>
            <a:chExt cx="4546330" cy="3608355"/>
          </a:xfrm>
        </p:grpSpPr>
        <p:sp>
          <p:nvSpPr>
            <p:cNvPr id="52" name="矩形: 圓角 51">
              <a:extLst>
                <a:ext uri="{FF2B5EF4-FFF2-40B4-BE49-F238E27FC236}">
                  <a16:creationId xmlns:a16="http://schemas.microsoft.com/office/drawing/2014/main" id="{79E08EA5-437A-4E5E-BE2F-8C6843E6DE25}"/>
                </a:ext>
              </a:extLst>
            </p:cNvPr>
            <p:cNvSpPr/>
            <p:nvPr/>
          </p:nvSpPr>
          <p:spPr>
            <a:xfrm>
              <a:off x="-1996240" y="1471553"/>
              <a:ext cx="4546330" cy="3608355"/>
            </a:xfrm>
            <a:prstGeom prst="roundRect">
              <a:avLst>
                <a:gd name="adj" fmla="val 4997"/>
              </a:avLst>
            </a:prstGeom>
            <a:gradFill>
              <a:gsLst>
                <a:gs pos="0">
                  <a:schemeClr val="tx1">
                    <a:alpha val="0"/>
                  </a:schemeClr>
                </a:gs>
                <a:gs pos="100000">
                  <a:schemeClr val="tx1">
                    <a:alpha val="49000"/>
                  </a:schemeClr>
                </a:gs>
              </a:gsLst>
              <a:lin ang="5400000" scaled="1"/>
            </a:gradFill>
            <a:ln>
              <a:noFill/>
            </a:ln>
            <a:effectLst>
              <a:softEdge rad="609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endParaRPr>
            </a:p>
          </p:txBody>
        </p:sp>
        <p:pic>
          <p:nvPicPr>
            <p:cNvPr id="53" name="圖片 52" descr="TS-351_內.png">
              <a:extLst>
                <a:ext uri="{FF2B5EF4-FFF2-40B4-BE49-F238E27FC236}">
                  <a16:creationId xmlns:a16="http://schemas.microsoft.com/office/drawing/2014/main" id="{BBEA9F10-8FB4-4E67-9F77-9F88F07FB1A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482372" y="1539644"/>
              <a:ext cx="3695598" cy="3078754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4" name="圖片 53">
              <a:extLst>
                <a:ext uri="{FF2B5EF4-FFF2-40B4-BE49-F238E27FC236}">
                  <a16:creationId xmlns:a16="http://schemas.microsoft.com/office/drawing/2014/main" id="{28E15BD6-BF9F-417D-B48C-E43425CD74C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V="1">
              <a:off x="-1636269" y="4387175"/>
              <a:ext cx="4003389" cy="394712"/>
            </a:xfrm>
            <a:prstGeom prst="rect">
              <a:avLst/>
            </a:prstGeom>
          </p:spPr>
        </p:pic>
      </p:grpSp>
      <p:grpSp>
        <p:nvGrpSpPr>
          <p:cNvPr id="46" name="Google Shape;1112;gc428d55399_0_337">
            <a:extLst>
              <a:ext uri="{FF2B5EF4-FFF2-40B4-BE49-F238E27FC236}">
                <a16:creationId xmlns:a16="http://schemas.microsoft.com/office/drawing/2014/main" id="{D0D631C7-9A74-417C-8C2D-FA4699016C41}"/>
              </a:ext>
            </a:extLst>
          </p:cNvPr>
          <p:cNvGrpSpPr/>
          <p:nvPr/>
        </p:nvGrpSpPr>
        <p:grpSpPr>
          <a:xfrm>
            <a:off x="4974339" y="2104434"/>
            <a:ext cx="4392320" cy="3952113"/>
            <a:chOff x="535858" y="2192097"/>
            <a:chExt cx="3121743" cy="4755000"/>
          </a:xfrm>
          <a:effectLst>
            <a:outerShdw blurRad="342900" dist="177800" dir="3600000" algn="t" rotWithShape="0">
              <a:prstClr val="black">
                <a:alpha val="40000"/>
              </a:prstClr>
            </a:outerShdw>
          </a:effectLst>
        </p:grpSpPr>
        <p:sp>
          <p:nvSpPr>
            <p:cNvPr id="47" name="Google Shape;1113;gc428d55399_0_337">
              <a:extLst>
                <a:ext uri="{FF2B5EF4-FFF2-40B4-BE49-F238E27FC236}">
                  <a16:creationId xmlns:a16="http://schemas.microsoft.com/office/drawing/2014/main" id="{FCBD4F6C-ABCE-4015-9C1A-FD84E0D3459D}"/>
                </a:ext>
              </a:extLst>
            </p:cNvPr>
            <p:cNvSpPr/>
            <p:nvPr/>
          </p:nvSpPr>
          <p:spPr>
            <a:xfrm>
              <a:off x="535858" y="2192097"/>
              <a:ext cx="2743200" cy="4755000"/>
            </a:xfrm>
            <a:prstGeom prst="rect">
              <a:avLst/>
            </a:prstGeom>
            <a:gradFill>
              <a:gsLst>
                <a:gs pos="0">
                  <a:srgbClr val="FFFFFF">
                    <a:alpha val="83921"/>
                  </a:srgbClr>
                </a:gs>
                <a:gs pos="13000">
                  <a:schemeClr val="lt1"/>
                </a:gs>
                <a:gs pos="93000">
                  <a:srgbClr val="F5F5F5"/>
                </a:gs>
                <a:gs pos="100000">
                  <a:srgbClr val="BFBFBF">
                    <a:alpha val="6392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endParaRPr>
            </a:p>
          </p:txBody>
        </p:sp>
        <p:pic>
          <p:nvPicPr>
            <p:cNvPr id="48" name="Google Shape;1114;gc428d55399_0_337">
              <a:extLst>
                <a:ext uri="{FF2B5EF4-FFF2-40B4-BE49-F238E27FC236}">
                  <a16:creationId xmlns:a16="http://schemas.microsoft.com/office/drawing/2014/main" id="{9CA8E624-FE74-45E9-B6E0-876375A4665D}"/>
                </a:ext>
              </a:extLst>
            </p:cNvPr>
            <p:cNvPicPr preferRelativeResize="0"/>
            <p:nvPr/>
          </p:nvPicPr>
          <p:blipFill rotWithShape="1">
            <a:blip r:embed="rId4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-5400000">
              <a:off x="1258118" y="4337169"/>
              <a:ext cx="4461411" cy="337555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49" name="Google Shape;1115;gc428d55399_0_337">
            <a:extLst>
              <a:ext uri="{FF2B5EF4-FFF2-40B4-BE49-F238E27FC236}">
                <a16:creationId xmlns:a16="http://schemas.microsoft.com/office/drawing/2014/main" id="{432C2BB9-F962-4F06-8306-0817B78EAD7F}"/>
              </a:ext>
            </a:extLst>
          </p:cNvPr>
          <p:cNvCxnSpPr>
            <a:cxnSpLocks/>
          </p:cNvCxnSpPr>
          <p:nvPr/>
        </p:nvCxnSpPr>
        <p:spPr>
          <a:xfrm>
            <a:off x="5201600" y="2787629"/>
            <a:ext cx="3237550" cy="0"/>
          </a:xfrm>
          <a:prstGeom prst="straightConnector1">
            <a:avLst/>
          </a:prstGeom>
          <a:noFill/>
          <a:ln w="25400" cap="flat" cmpd="sng">
            <a:gradFill>
              <a:gsLst>
                <a:gs pos="0">
                  <a:srgbClr val="00B0F0"/>
                </a:gs>
                <a:gs pos="100000">
                  <a:srgbClr val="201DFD"/>
                </a:gs>
              </a:gsLst>
              <a:lin ang="0" scaled="0"/>
            </a:gra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" y="165231"/>
            <a:ext cx="9144000" cy="697312"/>
          </a:xfrm>
        </p:spPr>
        <p:txBody>
          <a:bodyPr/>
          <a:lstStyle/>
          <a:p>
            <a:pPr lvl="0"/>
            <a:r>
              <a:rPr lang="en-US" altLang="zh-CN" sz="3200" dirty="0"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M.2 </a:t>
            </a:r>
            <a:r>
              <a:rPr lang="en-US" altLang="zh-CN" sz="3200" dirty="0" err="1"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NVMe</a:t>
            </a:r>
            <a:r>
              <a:rPr lang="en-US" altLang="zh-CN" sz="3200" dirty="0"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 Gen 3 x 2 SSD</a:t>
            </a:r>
            <a:endParaRPr lang="en-US" altLang="zh-CN" sz="3200" dirty="0">
              <a:solidFill>
                <a:srgbClr val="FFFFFF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</p:txBody>
      </p:sp>
      <p:cxnSp>
        <p:nvCxnSpPr>
          <p:cNvPr id="8" name="Elbow Connector 6">
            <a:extLst>
              <a:ext uri="{FF2B5EF4-FFF2-40B4-BE49-F238E27FC236}">
                <a16:creationId xmlns:a16="http://schemas.microsoft.com/office/drawing/2014/main" id="{3A673982-A087-4F99-820C-1C129B497673}"/>
              </a:ext>
            </a:extLst>
          </p:cNvPr>
          <p:cNvCxnSpPr>
            <a:cxnSpLocks/>
          </p:cNvCxnSpPr>
          <p:nvPr/>
        </p:nvCxnSpPr>
        <p:spPr>
          <a:xfrm>
            <a:off x="721179" y="2532491"/>
            <a:ext cx="2069726" cy="162417"/>
          </a:xfrm>
          <a:prstGeom prst="bentConnector3">
            <a:avLst>
              <a:gd name="adj1" fmla="val -316"/>
            </a:avLst>
          </a:prstGeom>
          <a:ln w="25400">
            <a:solidFill>
              <a:srgbClr val="0090F2"/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Elbow Connector 6">
            <a:extLst>
              <a:ext uri="{FF2B5EF4-FFF2-40B4-BE49-F238E27FC236}">
                <a16:creationId xmlns:a16="http://schemas.microsoft.com/office/drawing/2014/main" id="{E0CF42D8-AF96-47A6-9DCC-04BB9CB7C2B3}"/>
              </a:ext>
            </a:extLst>
          </p:cNvPr>
          <p:cNvCxnSpPr>
            <a:cxnSpLocks/>
          </p:cNvCxnSpPr>
          <p:nvPr/>
        </p:nvCxnSpPr>
        <p:spPr>
          <a:xfrm rot="16200000" flipH="1">
            <a:off x="89561" y="2969000"/>
            <a:ext cx="1470806" cy="613433"/>
          </a:xfrm>
          <a:prstGeom prst="bentConnector2">
            <a:avLst/>
          </a:prstGeom>
          <a:ln w="25400">
            <a:solidFill>
              <a:srgbClr val="0090F2"/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群組 16">
            <a:extLst>
              <a:ext uri="{FF2B5EF4-FFF2-40B4-BE49-F238E27FC236}">
                <a16:creationId xmlns:a16="http://schemas.microsoft.com/office/drawing/2014/main" id="{1D38BEF5-8D7E-4E1A-89EE-3AAA31C2B3E8}"/>
              </a:ext>
            </a:extLst>
          </p:cNvPr>
          <p:cNvGrpSpPr/>
          <p:nvPr/>
        </p:nvGrpSpPr>
        <p:grpSpPr>
          <a:xfrm>
            <a:off x="2914673" y="2762228"/>
            <a:ext cx="1826165" cy="616026"/>
            <a:chOff x="1256219" y="3106413"/>
            <a:chExt cx="1826165" cy="616026"/>
          </a:xfrm>
        </p:grpSpPr>
        <p:pic>
          <p:nvPicPr>
            <p:cNvPr id="18" name="Picture 45">
              <a:extLst>
                <a:ext uri="{FF2B5EF4-FFF2-40B4-BE49-F238E27FC236}">
                  <a16:creationId xmlns:a16="http://schemas.microsoft.com/office/drawing/2014/main" id="{77927DAE-A5C8-0743-8B2F-3B4F38C0370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56219" y="3106413"/>
              <a:ext cx="1826165" cy="616026"/>
            </a:xfrm>
            <a:prstGeom prst="rect">
              <a:avLst/>
            </a:prstGeom>
          </p:spPr>
        </p:pic>
        <p:sp>
          <p:nvSpPr>
            <p:cNvPr id="19" name="TextBox 8">
              <a:extLst>
                <a:ext uri="{FF2B5EF4-FFF2-40B4-BE49-F238E27FC236}">
                  <a16:creationId xmlns:a16="http://schemas.microsoft.com/office/drawing/2014/main" id="{D7CDD381-03DB-4E74-8143-E7BBF27ABB08}"/>
                </a:ext>
              </a:extLst>
            </p:cNvPr>
            <p:cNvSpPr txBox="1"/>
            <p:nvPr/>
          </p:nvSpPr>
          <p:spPr>
            <a:xfrm>
              <a:off x="2075194" y="3229760"/>
              <a:ext cx="8352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altLang="zh-CN" sz="1800" b="1" i="0" u="none" strike="noStrike" kern="0" cap="none" spc="0" normalizeH="0" baseline="0" noProof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+mn-ea"/>
                  <a:sym typeface="+mn-lt"/>
                </a:rPr>
                <a:t>NVMe</a:t>
              </a:r>
              <a:endPara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endParaRPr>
            </a:p>
          </p:txBody>
        </p:sp>
      </p:grpSp>
      <p:sp>
        <p:nvSpPr>
          <p:cNvPr id="29" name="文字方塊 28"/>
          <p:cNvSpPr txBox="1"/>
          <p:nvPr/>
        </p:nvSpPr>
        <p:spPr>
          <a:xfrm>
            <a:off x="5033390" y="2171688"/>
            <a:ext cx="37413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err="1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PCIe</a:t>
            </a:r>
            <a:r>
              <a:rPr lang="en-US" altLang="ja-JP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 Gen3</a:t>
            </a:r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は最大</a:t>
            </a:r>
            <a:r>
              <a:rPr lang="en-US" altLang="ja-JP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8Gbps</a:t>
            </a:r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の帯域幅を提供します。これは</a:t>
            </a:r>
            <a:r>
              <a:rPr lang="en-US" altLang="ja-JP" dirty="0" err="1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PCIe</a:t>
            </a:r>
            <a:r>
              <a:rPr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 Gen2</a:t>
            </a:r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の</a:t>
            </a:r>
            <a:r>
              <a:rPr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4Gbps</a:t>
            </a:r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の</a:t>
            </a:r>
            <a:r>
              <a:rPr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2</a:t>
            </a:r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倍です。</a:t>
            </a:r>
            <a:endParaRPr lang="ja-JP" altLang="en-US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</p:txBody>
      </p:sp>
      <p:sp>
        <p:nvSpPr>
          <p:cNvPr id="32" name="文字方塊 31"/>
          <p:cNvSpPr txBox="1"/>
          <p:nvPr/>
        </p:nvSpPr>
        <p:spPr>
          <a:xfrm>
            <a:off x="3227709" y="1310711"/>
            <a:ext cx="591629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M.2 </a:t>
            </a:r>
            <a:r>
              <a:rPr lang="en-US" altLang="zh-TW" sz="2000" dirty="0" err="1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NVMe</a:t>
            </a:r>
            <a:r>
              <a:rPr lang="en-US" altLang="zh-TW" sz="20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 Gen 3 x 2 </a:t>
            </a:r>
            <a:r>
              <a:rPr lang="ja-JP" altLang="en-US" sz="20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最大</a:t>
            </a:r>
            <a:r>
              <a:rPr lang="en-US" altLang="zh-TW" sz="3000" b="1" dirty="0" smtClean="0">
                <a:solidFill>
                  <a:srgbClr val="C0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16Gbps </a:t>
            </a:r>
            <a:endParaRPr lang="zh-TW" altLang="en-US" sz="3000" b="1" dirty="0">
              <a:solidFill>
                <a:srgbClr val="C0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</p:txBody>
      </p:sp>
      <p:sp>
        <p:nvSpPr>
          <p:cNvPr id="31" name="Shape 528">
            <a:extLst>
              <a:ext uri="{FF2B5EF4-FFF2-40B4-BE49-F238E27FC236}">
                <a16:creationId xmlns:a16="http://schemas.microsoft.com/office/drawing/2014/main" id="{2CC2CE25-18E8-4321-804A-02448E7A43CD}"/>
              </a:ext>
            </a:extLst>
          </p:cNvPr>
          <p:cNvSpPr/>
          <p:nvPr/>
        </p:nvSpPr>
        <p:spPr>
          <a:xfrm flipH="1">
            <a:off x="2872125" y="2433298"/>
            <a:ext cx="1883118" cy="1064516"/>
          </a:xfrm>
          <a:prstGeom prst="snip2DiagRect">
            <a:avLst>
              <a:gd name="adj1" fmla="val 0"/>
              <a:gd name="adj2" fmla="val 12393"/>
            </a:avLst>
          </a:prstGeom>
          <a:noFill/>
          <a:ln w="12700">
            <a:gradFill>
              <a:gsLst>
                <a:gs pos="0">
                  <a:srgbClr val="004FA0"/>
                </a:gs>
                <a:gs pos="100000">
                  <a:srgbClr val="00E0E8"/>
                </a:gs>
              </a:gsLst>
              <a:lin ang="0" scaled="0"/>
            </a:gradFill>
          </a:ln>
          <a:effectLst>
            <a:outerShdw blurRad="50800" dist="76200" dir="1860000" sx="99000" sy="99000" algn="t" rotWithShape="0">
              <a:prstClr val="black">
                <a:alpha val="23000"/>
              </a:prst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</p:txBody>
      </p:sp>
      <p:sp>
        <p:nvSpPr>
          <p:cNvPr id="33" name="圓角化對角線角落矩形 8">
            <a:extLst>
              <a:ext uri="{FF2B5EF4-FFF2-40B4-BE49-F238E27FC236}">
                <a16:creationId xmlns:a16="http://schemas.microsoft.com/office/drawing/2014/main" id="{F3615B0C-2786-46A8-BCA2-BAA4F744C5D0}"/>
              </a:ext>
            </a:extLst>
          </p:cNvPr>
          <p:cNvSpPr/>
          <p:nvPr/>
        </p:nvSpPr>
        <p:spPr>
          <a:xfrm flipH="1">
            <a:off x="2867375" y="2425595"/>
            <a:ext cx="1553486" cy="291966"/>
          </a:xfrm>
          <a:prstGeom prst="snip2DiagRect">
            <a:avLst/>
          </a:prstGeom>
          <a:gradFill>
            <a:gsLst>
              <a:gs pos="42000">
                <a:srgbClr val="0090F2"/>
              </a:gs>
              <a:gs pos="100000">
                <a:srgbClr val="09BFFF"/>
              </a:gs>
            </a:gsLst>
            <a:lin ang="0" scaled="0"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285115" indent="-285115"/>
            <a:endParaRPr lang="zh-TW" altLang="en-US" b="1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</p:txBody>
      </p:sp>
      <p:sp>
        <p:nvSpPr>
          <p:cNvPr id="34" name="文字方塊 33">
            <a:extLst>
              <a:ext uri="{FF2B5EF4-FFF2-40B4-BE49-F238E27FC236}">
                <a16:creationId xmlns:a16="http://schemas.microsoft.com/office/drawing/2014/main" id="{EA8A59FA-3845-4156-BB29-20059550FF56}"/>
              </a:ext>
            </a:extLst>
          </p:cNvPr>
          <p:cNvSpPr txBox="1"/>
          <p:nvPr/>
        </p:nvSpPr>
        <p:spPr>
          <a:xfrm>
            <a:off x="2927163" y="2413456"/>
            <a:ext cx="17704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-698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altLang="zh-TW" sz="1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PCIe Gen 3 x 2</a:t>
            </a:r>
          </a:p>
        </p:txBody>
      </p:sp>
      <p:grpSp>
        <p:nvGrpSpPr>
          <p:cNvPr id="35" name="群組 34">
            <a:extLst>
              <a:ext uri="{FF2B5EF4-FFF2-40B4-BE49-F238E27FC236}">
                <a16:creationId xmlns:a16="http://schemas.microsoft.com/office/drawing/2014/main" id="{90174E9B-F92F-4556-BAEA-B48693E1293D}"/>
              </a:ext>
            </a:extLst>
          </p:cNvPr>
          <p:cNvGrpSpPr/>
          <p:nvPr/>
        </p:nvGrpSpPr>
        <p:grpSpPr>
          <a:xfrm>
            <a:off x="1264756" y="4117081"/>
            <a:ext cx="1826165" cy="616026"/>
            <a:chOff x="1256219" y="3106413"/>
            <a:chExt cx="1826165" cy="616026"/>
          </a:xfrm>
        </p:grpSpPr>
        <p:pic>
          <p:nvPicPr>
            <p:cNvPr id="36" name="Picture 45">
              <a:extLst>
                <a:ext uri="{FF2B5EF4-FFF2-40B4-BE49-F238E27FC236}">
                  <a16:creationId xmlns:a16="http://schemas.microsoft.com/office/drawing/2014/main" id="{6AF80F9A-5248-4BED-85F4-337C49281AB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56219" y="3106413"/>
              <a:ext cx="1826165" cy="616026"/>
            </a:xfrm>
            <a:prstGeom prst="rect">
              <a:avLst/>
            </a:prstGeom>
          </p:spPr>
        </p:pic>
        <p:sp>
          <p:nvSpPr>
            <p:cNvPr id="37" name="TextBox 8">
              <a:extLst>
                <a:ext uri="{FF2B5EF4-FFF2-40B4-BE49-F238E27FC236}">
                  <a16:creationId xmlns:a16="http://schemas.microsoft.com/office/drawing/2014/main" id="{41B4A800-7342-4FC2-BBED-68EB1FF5A47E}"/>
                </a:ext>
              </a:extLst>
            </p:cNvPr>
            <p:cNvSpPr txBox="1"/>
            <p:nvPr/>
          </p:nvSpPr>
          <p:spPr>
            <a:xfrm>
              <a:off x="2075194" y="3229760"/>
              <a:ext cx="8352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altLang="zh-CN" sz="1800" b="1" i="0" u="none" strike="noStrike" kern="0" cap="none" spc="0" normalizeH="0" baseline="0" noProof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+mn-ea"/>
                  <a:sym typeface="+mn-lt"/>
                </a:rPr>
                <a:t>NVMe</a:t>
              </a:r>
              <a:endPara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endParaRPr>
            </a:p>
          </p:txBody>
        </p:sp>
      </p:grpSp>
      <p:sp>
        <p:nvSpPr>
          <p:cNvPr id="38" name="Shape 528">
            <a:extLst>
              <a:ext uri="{FF2B5EF4-FFF2-40B4-BE49-F238E27FC236}">
                <a16:creationId xmlns:a16="http://schemas.microsoft.com/office/drawing/2014/main" id="{FAEC1524-BC7D-4B73-B976-9D4B0E768DE7}"/>
              </a:ext>
            </a:extLst>
          </p:cNvPr>
          <p:cNvSpPr/>
          <p:nvPr/>
        </p:nvSpPr>
        <p:spPr>
          <a:xfrm flipH="1">
            <a:off x="1222208" y="3788151"/>
            <a:ext cx="1883118" cy="1064516"/>
          </a:xfrm>
          <a:prstGeom prst="snip2DiagRect">
            <a:avLst>
              <a:gd name="adj1" fmla="val 0"/>
              <a:gd name="adj2" fmla="val 12393"/>
            </a:avLst>
          </a:prstGeom>
          <a:noFill/>
          <a:ln w="12700">
            <a:gradFill>
              <a:gsLst>
                <a:gs pos="0">
                  <a:srgbClr val="004FA0"/>
                </a:gs>
                <a:gs pos="100000">
                  <a:srgbClr val="00E0E8"/>
                </a:gs>
              </a:gsLst>
              <a:lin ang="0" scaled="0"/>
            </a:gradFill>
          </a:ln>
          <a:effectLst>
            <a:outerShdw blurRad="50800" dist="76200" dir="1860000" sx="99000" sy="99000" algn="t" rotWithShape="0">
              <a:prstClr val="black">
                <a:alpha val="23000"/>
              </a:prst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</p:txBody>
      </p:sp>
      <p:sp>
        <p:nvSpPr>
          <p:cNvPr id="42" name="圓角化對角線角落矩形 8">
            <a:extLst>
              <a:ext uri="{FF2B5EF4-FFF2-40B4-BE49-F238E27FC236}">
                <a16:creationId xmlns:a16="http://schemas.microsoft.com/office/drawing/2014/main" id="{EFAAAA46-F763-42B1-834E-6DDFB1A1D57A}"/>
              </a:ext>
            </a:extLst>
          </p:cNvPr>
          <p:cNvSpPr/>
          <p:nvPr/>
        </p:nvSpPr>
        <p:spPr>
          <a:xfrm flipH="1">
            <a:off x="1219575" y="3779886"/>
            <a:ext cx="1553486" cy="291966"/>
          </a:xfrm>
          <a:prstGeom prst="snip2DiagRect">
            <a:avLst/>
          </a:prstGeom>
          <a:gradFill>
            <a:gsLst>
              <a:gs pos="42000">
                <a:srgbClr val="0090F2"/>
              </a:gs>
              <a:gs pos="100000">
                <a:srgbClr val="09BFFF"/>
              </a:gs>
            </a:gsLst>
            <a:lin ang="0" scaled="0"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285115" indent="-285115"/>
            <a:endParaRPr lang="zh-TW" altLang="en-US" b="1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</p:txBody>
      </p:sp>
      <p:sp>
        <p:nvSpPr>
          <p:cNvPr id="40" name="文字方塊 39">
            <a:extLst>
              <a:ext uri="{FF2B5EF4-FFF2-40B4-BE49-F238E27FC236}">
                <a16:creationId xmlns:a16="http://schemas.microsoft.com/office/drawing/2014/main" id="{23422104-95A6-42C0-8CA2-B88C4D42B5C3}"/>
              </a:ext>
            </a:extLst>
          </p:cNvPr>
          <p:cNvSpPr txBox="1"/>
          <p:nvPr/>
        </p:nvSpPr>
        <p:spPr>
          <a:xfrm>
            <a:off x="1277246" y="3768309"/>
            <a:ext cx="17704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-698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altLang="zh-TW" sz="1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PCIe Gen 3 x 2</a:t>
            </a:r>
          </a:p>
        </p:txBody>
      </p:sp>
      <p:graphicFrame>
        <p:nvGraphicFramePr>
          <p:cNvPr id="39" name="圖表 38"/>
          <p:cNvGraphicFramePr/>
          <p:nvPr>
            <p:extLst>
              <p:ext uri="{D42A27DB-BD31-4B8C-83A1-F6EECF244321}">
                <p14:modId xmlns:p14="http://schemas.microsoft.com/office/powerpoint/2010/main" val="1004971207"/>
              </p:ext>
            </p:extLst>
          </p:nvPr>
        </p:nvGraphicFramePr>
        <p:xfrm>
          <a:off x="5049454" y="2885575"/>
          <a:ext cx="3423195" cy="20818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15307400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群組 31">
            <a:extLst>
              <a:ext uri="{FF2B5EF4-FFF2-40B4-BE49-F238E27FC236}">
                <a16:creationId xmlns:a16="http://schemas.microsoft.com/office/drawing/2014/main" id="{73D5097A-3724-48AA-972B-8544E0F97CD0}"/>
              </a:ext>
            </a:extLst>
          </p:cNvPr>
          <p:cNvGrpSpPr/>
          <p:nvPr/>
        </p:nvGrpSpPr>
        <p:grpSpPr>
          <a:xfrm>
            <a:off x="551115" y="1282700"/>
            <a:ext cx="4098656" cy="3676900"/>
            <a:chOff x="7249850" y="1246314"/>
            <a:chExt cx="4259269" cy="3820986"/>
          </a:xfrm>
        </p:grpSpPr>
        <p:grpSp>
          <p:nvGrpSpPr>
            <p:cNvPr id="33" name="群組 32">
              <a:extLst>
                <a:ext uri="{FF2B5EF4-FFF2-40B4-BE49-F238E27FC236}">
                  <a16:creationId xmlns:a16="http://schemas.microsoft.com/office/drawing/2014/main" id="{CAB8322E-B18A-4A3D-943F-CD461699E1BD}"/>
                </a:ext>
              </a:extLst>
            </p:cNvPr>
            <p:cNvGrpSpPr/>
            <p:nvPr/>
          </p:nvGrpSpPr>
          <p:grpSpPr>
            <a:xfrm>
              <a:off x="7249850" y="1458945"/>
              <a:ext cx="4259269" cy="3608355"/>
              <a:chOff x="-3748275" y="1284122"/>
              <a:chExt cx="2447487" cy="2073455"/>
            </a:xfrm>
          </p:grpSpPr>
          <p:sp>
            <p:nvSpPr>
              <p:cNvPr id="35" name="矩形: 圓角 23">
                <a:extLst>
                  <a:ext uri="{FF2B5EF4-FFF2-40B4-BE49-F238E27FC236}">
                    <a16:creationId xmlns:a16="http://schemas.microsoft.com/office/drawing/2014/main" id="{8587E1A3-6162-4D6E-8C9B-09C5DB133469}"/>
                  </a:ext>
                </a:extLst>
              </p:cNvPr>
              <p:cNvSpPr/>
              <p:nvPr/>
            </p:nvSpPr>
            <p:spPr>
              <a:xfrm>
                <a:off x="-3748275" y="1284122"/>
                <a:ext cx="2447487" cy="2073455"/>
              </a:xfrm>
              <a:prstGeom prst="roundRect">
                <a:avLst>
                  <a:gd name="adj" fmla="val 4997"/>
                </a:avLst>
              </a:prstGeom>
              <a:gradFill>
                <a:gsLst>
                  <a:gs pos="0">
                    <a:schemeClr val="tx1">
                      <a:alpha val="0"/>
                    </a:schemeClr>
                  </a:gs>
                  <a:gs pos="100000">
                    <a:schemeClr val="tx1">
                      <a:alpha val="49000"/>
                    </a:schemeClr>
                  </a:gs>
                </a:gsLst>
                <a:lin ang="5400000" scaled="1"/>
              </a:gradFill>
              <a:ln>
                <a:noFill/>
              </a:ln>
              <a:effectLst>
                <a:softEdge rad="6096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+mn-ea"/>
                  <a:sym typeface="+mn-lt"/>
                </a:endParaRPr>
              </a:p>
            </p:txBody>
          </p:sp>
          <p:pic>
            <p:nvPicPr>
              <p:cNvPr id="36" name="圖片 35">
                <a:extLst>
                  <a:ext uri="{FF2B5EF4-FFF2-40B4-BE49-F238E27FC236}">
                    <a16:creationId xmlns:a16="http://schemas.microsoft.com/office/drawing/2014/main" id="{0E7C1215-18C4-448C-9C15-CDA9871F585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flipV="1">
                <a:off x="-3482856" y="2940279"/>
                <a:ext cx="1933199" cy="226812"/>
              </a:xfrm>
              <a:prstGeom prst="rect">
                <a:avLst/>
              </a:prstGeom>
            </p:spPr>
          </p:pic>
        </p:grpSp>
        <p:pic>
          <p:nvPicPr>
            <p:cNvPr id="34" name="圖片 33">
              <a:extLst>
                <a:ext uri="{FF2B5EF4-FFF2-40B4-BE49-F238E27FC236}">
                  <a16:creationId xmlns:a16="http://schemas.microsoft.com/office/drawing/2014/main" id="{55BF4F50-E4D9-4188-AAEC-66F2461CDD8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19542" y="1246314"/>
              <a:ext cx="3363408" cy="3403111"/>
            </a:xfrm>
            <a:prstGeom prst="rect">
              <a:avLst/>
            </a:prstGeom>
          </p:spPr>
        </p:pic>
      </p:grpSp>
      <p:grpSp>
        <p:nvGrpSpPr>
          <p:cNvPr id="46" name="Google Shape;1112;gc428d55399_0_337">
            <a:extLst>
              <a:ext uri="{FF2B5EF4-FFF2-40B4-BE49-F238E27FC236}">
                <a16:creationId xmlns:a16="http://schemas.microsoft.com/office/drawing/2014/main" id="{D0D631C7-9A74-417C-8C2D-FA4699016C41}"/>
              </a:ext>
            </a:extLst>
          </p:cNvPr>
          <p:cNvGrpSpPr/>
          <p:nvPr/>
        </p:nvGrpSpPr>
        <p:grpSpPr>
          <a:xfrm>
            <a:off x="4932006" y="1362670"/>
            <a:ext cx="4392320" cy="3952113"/>
            <a:chOff x="535858" y="2192097"/>
            <a:chExt cx="3121743" cy="4755000"/>
          </a:xfrm>
          <a:effectLst>
            <a:outerShdw blurRad="342900" dist="177800" dir="3600000" algn="t" rotWithShape="0">
              <a:prstClr val="black">
                <a:alpha val="40000"/>
              </a:prstClr>
            </a:outerShdw>
          </a:effectLst>
        </p:grpSpPr>
        <p:sp>
          <p:nvSpPr>
            <p:cNvPr id="47" name="Google Shape;1113;gc428d55399_0_337">
              <a:extLst>
                <a:ext uri="{FF2B5EF4-FFF2-40B4-BE49-F238E27FC236}">
                  <a16:creationId xmlns:a16="http://schemas.microsoft.com/office/drawing/2014/main" id="{FCBD4F6C-ABCE-4015-9C1A-FD84E0D3459D}"/>
                </a:ext>
              </a:extLst>
            </p:cNvPr>
            <p:cNvSpPr/>
            <p:nvPr/>
          </p:nvSpPr>
          <p:spPr>
            <a:xfrm>
              <a:off x="535858" y="2192097"/>
              <a:ext cx="2743200" cy="4755000"/>
            </a:xfrm>
            <a:prstGeom prst="rect">
              <a:avLst/>
            </a:prstGeom>
            <a:gradFill>
              <a:gsLst>
                <a:gs pos="0">
                  <a:srgbClr val="FFFFFF">
                    <a:alpha val="83921"/>
                  </a:srgbClr>
                </a:gs>
                <a:gs pos="13000">
                  <a:schemeClr val="lt1"/>
                </a:gs>
                <a:gs pos="93000">
                  <a:srgbClr val="F5F5F5"/>
                </a:gs>
                <a:gs pos="100000">
                  <a:srgbClr val="BFBFBF">
                    <a:alpha val="6392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endParaRPr>
            </a:p>
          </p:txBody>
        </p:sp>
        <p:pic>
          <p:nvPicPr>
            <p:cNvPr id="48" name="Google Shape;1114;gc428d55399_0_337">
              <a:extLst>
                <a:ext uri="{FF2B5EF4-FFF2-40B4-BE49-F238E27FC236}">
                  <a16:creationId xmlns:a16="http://schemas.microsoft.com/office/drawing/2014/main" id="{9CA8E624-FE74-45E9-B6E0-876375A4665D}"/>
                </a:ext>
              </a:extLst>
            </p:cNvPr>
            <p:cNvPicPr preferRelativeResize="0"/>
            <p:nvPr/>
          </p:nvPicPr>
          <p:blipFill rotWithShape="1">
            <a:blip r:embed="rId4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-5400000">
              <a:off x="1258118" y="4337169"/>
              <a:ext cx="4461411" cy="337555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49" name="Google Shape;1115;gc428d55399_0_337">
            <a:extLst>
              <a:ext uri="{FF2B5EF4-FFF2-40B4-BE49-F238E27FC236}">
                <a16:creationId xmlns:a16="http://schemas.microsoft.com/office/drawing/2014/main" id="{432C2BB9-F962-4F06-8306-0817B78EAD7F}"/>
              </a:ext>
            </a:extLst>
          </p:cNvPr>
          <p:cNvCxnSpPr>
            <a:cxnSpLocks/>
          </p:cNvCxnSpPr>
          <p:nvPr/>
        </p:nvCxnSpPr>
        <p:spPr>
          <a:xfrm>
            <a:off x="5243084" y="1976628"/>
            <a:ext cx="3237550" cy="0"/>
          </a:xfrm>
          <a:prstGeom prst="straightConnector1">
            <a:avLst/>
          </a:prstGeom>
          <a:noFill/>
          <a:ln w="25400" cap="flat" cmpd="sng">
            <a:gradFill>
              <a:gsLst>
                <a:gs pos="0">
                  <a:srgbClr val="00B0F0"/>
                </a:gs>
                <a:gs pos="100000">
                  <a:srgbClr val="201DFD"/>
                </a:gs>
              </a:gsLst>
              <a:lin ang="0" scaled="0"/>
            </a:gra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altLang="ja-JP" sz="32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2.5GbE</a:t>
            </a:r>
            <a:r>
              <a:rPr lang="ja-JP" altLang="en-US" sz="32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ブーストパフォーマンス</a:t>
            </a:r>
            <a:endParaRPr lang="ja-JP" altLang="en-US" sz="3200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</p:txBody>
      </p:sp>
      <p:sp>
        <p:nvSpPr>
          <p:cNvPr id="29" name="文字方塊 28"/>
          <p:cNvSpPr txBox="1"/>
          <p:nvPr/>
        </p:nvSpPr>
        <p:spPr>
          <a:xfrm>
            <a:off x="5306468" y="1464340"/>
            <a:ext cx="315883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2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2.5GbE</a:t>
            </a:r>
            <a:endParaRPr lang="zh-TW" altLang="en-US" sz="220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</p:txBody>
      </p:sp>
      <p:sp>
        <p:nvSpPr>
          <p:cNvPr id="62" name="矩形 61">
            <a:extLst>
              <a:ext uri="{FF2B5EF4-FFF2-40B4-BE49-F238E27FC236}">
                <a16:creationId xmlns:a16="http://schemas.microsoft.com/office/drawing/2014/main" id="{A570123A-6F05-4566-9BAC-B0C5B3DDE406}"/>
              </a:ext>
            </a:extLst>
          </p:cNvPr>
          <p:cNvSpPr/>
          <p:nvPr/>
        </p:nvSpPr>
        <p:spPr>
          <a:xfrm>
            <a:off x="5125078" y="4254740"/>
            <a:ext cx="3552962" cy="78483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CN" sz="9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Testing environment: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CN" sz="90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TS-364, QTS 5.0, 4GB RAM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CN" sz="90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3 x Samsung 850 Pro 512GB SSD (RAID 5)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CN" sz="90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Client PC: Windows Server 2019, Intel Core i7-6700, 64GB RAM, Intel X550 NIC</a:t>
            </a:r>
          </a:p>
        </p:txBody>
      </p:sp>
      <p:grpSp>
        <p:nvGrpSpPr>
          <p:cNvPr id="3" name="群組 2"/>
          <p:cNvGrpSpPr/>
          <p:nvPr/>
        </p:nvGrpSpPr>
        <p:grpSpPr>
          <a:xfrm>
            <a:off x="2880759" y="1314366"/>
            <a:ext cx="1724838" cy="523220"/>
            <a:chOff x="1219575" y="3768309"/>
            <a:chExt cx="1474272" cy="523220"/>
          </a:xfrm>
        </p:grpSpPr>
        <p:sp>
          <p:nvSpPr>
            <p:cNvPr id="79" name="圓角化對角線角落矩形 8">
              <a:extLst>
                <a:ext uri="{FF2B5EF4-FFF2-40B4-BE49-F238E27FC236}">
                  <a16:creationId xmlns:a16="http://schemas.microsoft.com/office/drawing/2014/main" id="{FB813CE8-7C01-4853-B27A-08FC262479AC}"/>
                </a:ext>
              </a:extLst>
            </p:cNvPr>
            <p:cNvSpPr/>
            <p:nvPr/>
          </p:nvSpPr>
          <p:spPr>
            <a:xfrm flipH="1">
              <a:off x="1219575" y="3779885"/>
              <a:ext cx="1474272" cy="511643"/>
            </a:xfrm>
            <a:prstGeom prst="snip2DiagRect">
              <a:avLst/>
            </a:prstGeom>
            <a:gradFill>
              <a:gsLst>
                <a:gs pos="42000">
                  <a:srgbClr val="0090F2"/>
                </a:gs>
                <a:gs pos="100000">
                  <a:srgbClr val="09BFFF"/>
                </a:gs>
              </a:gsLst>
              <a:lin ang="0" scaled="0"/>
            </a:gradFill>
            <a:ln w="12700">
              <a:noFill/>
            </a:ln>
            <a:effectLst>
              <a:outerShdw blurRad="101600" dist="76200" dir="2700000" algn="tl" rotWithShape="0">
                <a:prstClr val="black">
                  <a:alpha val="28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marL="285115" indent="-285115"/>
              <a:endParaRPr lang="zh-TW" altLang="en-US" b="1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endParaRPr>
            </a:p>
          </p:txBody>
        </p:sp>
        <p:sp>
          <p:nvSpPr>
            <p:cNvPr id="80" name="文字方塊 79">
              <a:extLst>
                <a:ext uri="{FF2B5EF4-FFF2-40B4-BE49-F238E27FC236}">
                  <a16:creationId xmlns:a16="http://schemas.microsoft.com/office/drawing/2014/main" id="{860A1AC6-6AF3-45B2-9032-275429578235}"/>
                </a:ext>
              </a:extLst>
            </p:cNvPr>
            <p:cNvSpPr txBox="1"/>
            <p:nvPr/>
          </p:nvSpPr>
          <p:spPr>
            <a:xfrm>
              <a:off x="1322223" y="3768309"/>
              <a:ext cx="134819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-698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  <a:tabLst/>
                <a:defRPr/>
              </a:pPr>
              <a:r>
                <a:rPr kumimoji="0" lang="en-US" altLang="zh-TW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+mn-ea"/>
                  <a:sym typeface="+mn-lt"/>
                </a:rPr>
                <a:t>2.5GbE</a:t>
              </a:r>
              <a:r>
                <a:rPr kumimoji="0" lang="en-US" altLang="zh-TW" sz="1400" b="1" i="0" u="none" strike="noStrike" kern="0" cap="none" spc="0" normalizeH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+mn-ea"/>
                  <a:sym typeface="+mn-lt"/>
                </a:rPr>
                <a:t> </a:t>
              </a:r>
              <a:endParaRPr kumimoji="0" lang="en-US" altLang="zh-TW" sz="1400" b="1" i="0" u="none" strike="noStrike" kern="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endParaRPr>
            </a:p>
            <a:p>
              <a:pPr marL="0" marR="0" lvl="0" indent="-698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  <a:tabLst/>
                <a:defRPr/>
              </a:pPr>
              <a:r>
                <a:rPr kumimoji="0" lang="ja-JP" altLang="en-US" sz="1400" b="1" i="0" u="none" strike="noStrike" kern="0" cap="none" spc="0" normalizeH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+mn-ea"/>
                  <a:sym typeface="+mn-lt"/>
                </a:rPr>
                <a:t>イーサネットポート</a:t>
              </a:r>
              <a:endParaRPr kumimoji="0" lang="en-US" altLang="zh-TW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endParaRPr>
            </a:p>
          </p:txBody>
        </p:sp>
      </p:grpSp>
      <p:graphicFrame>
        <p:nvGraphicFramePr>
          <p:cNvPr id="43" name="圖表 42"/>
          <p:cNvGraphicFramePr/>
          <p:nvPr>
            <p:extLst>
              <p:ext uri="{D42A27DB-BD31-4B8C-83A1-F6EECF244321}">
                <p14:modId xmlns:p14="http://schemas.microsoft.com/office/powerpoint/2010/main" val="1881418596"/>
              </p:ext>
            </p:extLst>
          </p:nvPr>
        </p:nvGraphicFramePr>
        <p:xfrm>
          <a:off x="5042109" y="2211033"/>
          <a:ext cx="3423195" cy="20818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59" name="矩形 58">
            <a:extLst>
              <a:ext uri="{FF2B5EF4-FFF2-40B4-BE49-F238E27FC236}">
                <a16:creationId xmlns:a16="http://schemas.microsoft.com/office/drawing/2014/main" id="{2FD09875-1818-47EA-86C3-029194ADC821}"/>
              </a:ext>
            </a:extLst>
          </p:cNvPr>
          <p:cNvSpPr/>
          <p:nvPr/>
        </p:nvSpPr>
        <p:spPr>
          <a:xfrm>
            <a:off x="6074276" y="2481980"/>
            <a:ext cx="795411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altLang="zh-TW" sz="1100" b="1" dirty="0">
                <a:solidFill>
                  <a:schemeClr val="tx1">
                    <a:lumMod val="95000"/>
                    <a:lumOff val="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251</a:t>
            </a:r>
            <a:r>
              <a:rPr kumimoji="0" lang="en-US" altLang="zh-TW" sz="11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 MB/s</a:t>
            </a:r>
            <a:endParaRPr kumimoji="0" lang="zh-TW" altLang="en-US" sz="1100" b="1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</p:txBody>
      </p:sp>
      <p:sp>
        <p:nvSpPr>
          <p:cNvPr id="60" name="矩形 59">
            <a:extLst>
              <a:ext uri="{FF2B5EF4-FFF2-40B4-BE49-F238E27FC236}">
                <a16:creationId xmlns:a16="http://schemas.microsoft.com/office/drawing/2014/main" id="{D17B21DC-5DBE-4AED-B3DD-EAB3922D211C}"/>
              </a:ext>
            </a:extLst>
          </p:cNvPr>
          <p:cNvSpPr/>
          <p:nvPr/>
        </p:nvSpPr>
        <p:spPr>
          <a:xfrm>
            <a:off x="7296227" y="2240798"/>
            <a:ext cx="795411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altLang="zh-TW" sz="1100" b="1" dirty="0">
                <a:solidFill>
                  <a:schemeClr val="tx1">
                    <a:lumMod val="95000"/>
                    <a:lumOff val="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271</a:t>
            </a:r>
            <a:r>
              <a:rPr kumimoji="0" lang="en-US" altLang="zh-TW" sz="11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 MB/s</a:t>
            </a:r>
            <a:endParaRPr kumimoji="0" lang="zh-TW" altLang="en-US" sz="1100" b="1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06B99A84-015B-4C35-8C7F-53D74A4794A0}"/>
              </a:ext>
            </a:extLst>
          </p:cNvPr>
          <p:cNvSpPr/>
          <p:nvPr/>
        </p:nvSpPr>
        <p:spPr>
          <a:xfrm rot="16200000">
            <a:off x="3311889" y="2480057"/>
            <a:ext cx="491697" cy="494419"/>
          </a:xfrm>
          <a:prstGeom prst="rect">
            <a:avLst/>
          </a:prstGeom>
          <a:noFill/>
          <a:ln w="25400" cap="flat" cmpd="sng">
            <a:solidFill>
              <a:srgbClr val="2FABFF"/>
            </a:solidFill>
            <a:prstDash val="solid"/>
            <a:round/>
            <a:headEnd type="none" w="med" len="med"/>
            <a:tailEnd type="oval" w="lg" len="lg"/>
          </a:ln>
          <a:effectLst/>
        </p:spPr>
        <p:txBody>
          <a:bodyPr rtlCol="0" anchor="ctr"/>
          <a:lstStyle/>
          <a:p>
            <a:pPr algn="ctr"/>
            <a:endParaRPr lang="zh-TW" altLang="en-US">
              <a:solidFill>
                <a:srgbClr val="916409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</p:txBody>
      </p:sp>
      <p:sp>
        <p:nvSpPr>
          <p:cNvPr id="24" name="Google Shape;2763;p30">
            <a:extLst>
              <a:ext uri="{FF2B5EF4-FFF2-40B4-BE49-F238E27FC236}">
                <a16:creationId xmlns:a16="http://schemas.microsoft.com/office/drawing/2014/main" id="{E50BBCF9-3C58-4628-B604-1B6538750BA7}"/>
              </a:ext>
            </a:extLst>
          </p:cNvPr>
          <p:cNvSpPr/>
          <p:nvPr/>
        </p:nvSpPr>
        <p:spPr>
          <a:xfrm rot="10800000">
            <a:off x="3302769" y="1896253"/>
            <a:ext cx="546297" cy="577607"/>
          </a:xfrm>
          <a:prstGeom prst="downArrow">
            <a:avLst>
              <a:gd name="adj1" fmla="val 50000"/>
              <a:gd name="adj2" fmla="val 50000"/>
            </a:avLst>
          </a:prstGeom>
          <a:gradFill>
            <a:gsLst>
              <a:gs pos="0">
                <a:srgbClr val="2FABFF">
                  <a:alpha val="29000"/>
                </a:srgbClr>
              </a:gs>
              <a:gs pos="73000">
                <a:srgbClr val="2FABFF"/>
              </a:gs>
            </a:gsLst>
            <a:lin ang="5400000" scaled="1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885823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415DAC-5412-9E4B-B425-3A422A158E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3530"/>
            <a:ext cx="9144000" cy="697312"/>
          </a:xfrm>
          <a:effectLst/>
        </p:spPr>
        <p:txBody>
          <a:bodyPr>
            <a:noAutofit/>
          </a:bodyPr>
          <a:lstStyle/>
          <a:p>
            <a:pPr>
              <a:lnSpc>
                <a:spcPts val="3400"/>
              </a:lnSpc>
            </a:pPr>
            <a:r>
              <a:rPr lang="en-US" altLang="ja-JP" sz="32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QTS 5.0 + Linux</a:t>
            </a:r>
            <a:r>
              <a:rPr lang="ja-JP" altLang="en-US" sz="32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カーネル</a:t>
            </a:r>
            <a:r>
              <a:rPr lang="en-US" altLang="ja-JP" sz="32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5.10</a:t>
            </a:r>
            <a:endParaRPr lang="en-US" sz="3200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8A7C1C2-4914-4D49-8829-EB3980042B45}"/>
              </a:ext>
            </a:extLst>
          </p:cNvPr>
          <p:cNvSpPr/>
          <p:nvPr/>
        </p:nvSpPr>
        <p:spPr>
          <a:xfrm>
            <a:off x="336886" y="1248293"/>
            <a:ext cx="8561978" cy="93871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ts val="2200"/>
              </a:lnSpc>
              <a:buClr>
                <a:srgbClr val="FFCC99"/>
              </a:buClr>
              <a:buSzPct val="70000"/>
            </a:pPr>
            <a:r>
              <a:rPr lang="en-US" altLang="ja-JP" sz="1550" dirty="0" smtClean="0">
                <a:solidFill>
                  <a:schemeClr val="bg2">
                    <a:lumMod val="1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TS-364</a:t>
            </a:r>
            <a:r>
              <a:rPr lang="ja-JP" altLang="en-US" sz="1550" dirty="0" smtClean="0">
                <a:solidFill>
                  <a:schemeClr val="bg2">
                    <a:lumMod val="1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は</a:t>
            </a:r>
            <a:r>
              <a:rPr lang="en-US" altLang="ja-JP" sz="1550" dirty="0">
                <a:solidFill>
                  <a:schemeClr val="bg2">
                    <a:lumMod val="1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Linux</a:t>
            </a:r>
            <a:r>
              <a:rPr lang="ja-JP" altLang="en-US" sz="1550" dirty="0">
                <a:solidFill>
                  <a:schemeClr val="bg2">
                    <a:lumMod val="1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カーネル</a:t>
            </a:r>
            <a:r>
              <a:rPr lang="en-US" altLang="ja-JP" sz="1550" dirty="0">
                <a:solidFill>
                  <a:schemeClr val="bg2">
                    <a:lumMod val="1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5.10</a:t>
            </a:r>
            <a:r>
              <a:rPr lang="ja-JP" altLang="en-US" sz="1550" dirty="0">
                <a:solidFill>
                  <a:schemeClr val="bg2">
                    <a:lumMod val="1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を使用する</a:t>
            </a:r>
            <a:r>
              <a:rPr lang="en-US" altLang="ja-JP" sz="1550" dirty="0">
                <a:solidFill>
                  <a:schemeClr val="bg2">
                    <a:lumMod val="1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QTS5.0</a:t>
            </a:r>
            <a:r>
              <a:rPr lang="ja-JP" altLang="en-US" sz="1550" dirty="0">
                <a:solidFill>
                  <a:schemeClr val="bg2">
                    <a:lumMod val="1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を採用。</a:t>
            </a:r>
            <a:r>
              <a:rPr lang="en-US" altLang="ja-JP" sz="1550" dirty="0">
                <a:solidFill>
                  <a:schemeClr val="bg2">
                    <a:lumMod val="1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Intel®Celeron®N5105/ N5095</a:t>
            </a:r>
            <a:r>
              <a:rPr lang="ja-JP" altLang="en-US" sz="1550" dirty="0">
                <a:solidFill>
                  <a:schemeClr val="bg2">
                    <a:lumMod val="1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の最高のパフォーマンスご提供します。 </a:t>
            </a:r>
            <a:r>
              <a:rPr lang="en-US" altLang="ja-JP" sz="1550" dirty="0">
                <a:solidFill>
                  <a:schemeClr val="bg2">
                    <a:lumMod val="1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QTS 5.0</a:t>
            </a:r>
            <a:r>
              <a:rPr lang="ja-JP" altLang="en-US" sz="1550" dirty="0">
                <a:solidFill>
                  <a:schemeClr val="bg2">
                    <a:lumMod val="1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は、システム全体のパフォーマンスと</a:t>
            </a:r>
            <a:r>
              <a:rPr lang="en-US" altLang="ja-JP" sz="1550" dirty="0" err="1">
                <a:solidFill>
                  <a:schemeClr val="bg2">
                    <a:lumMod val="1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NVMe</a:t>
            </a:r>
            <a:r>
              <a:rPr lang="en-US" altLang="ja-JP" sz="1550" dirty="0">
                <a:solidFill>
                  <a:schemeClr val="bg2">
                    <a:lumMod val="1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 SSD</a:t>
            </a:r>
            <a:r>
              <a:rPr lang="ja-JP" altLang="en-US" sz="1550" dirty="0">
                <a:solidFill>
                  <a:schemeClr val="bg2">
                    <a:lumMod val="1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のオーバープロビジョニングとキャッシュのパフォーマンスを最適化し、</a:t>
            </a:r>
            <a:r>
              <a:rPr lang="en-US" altLang="ja-JP" sz="1550" dirty="0">
                <a:solidFill>
                  <a:schemeClr val="bg2">
                    <a:lumMod val="1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TBS-464</a:t>
            </a:r>
            <a:r>
              <a:rPr lang="ja-JP" altLang="en-US" sz="1550" dirty="0">
                <a:solidFill>
                  <a:schemeClr val="bg2">
                    <a:lumMod val="1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の性能を余すことなく使用できます。</a:t>
            </a:r>
            <a:endParaRPr lang="ja-JP" altLang="en-US" sz="1550" dirty="0">
              <a:solidFill>
                <a:schemeClr val="bg2">
                  <a:lumMod val="10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</p:txBody>
      </p:sp>
      <p:sp>
        <p:nvSpPr>
          <p:cNvPr id="14" name="TextBox 22">
            <a:extLst>
              <a:ext uri="{FF2B5EF4-FFF2-40B4-BE49-F238E27FC236}">
                <a16:creationId xmlns:a16="http://schemas.microsoft.com/office/drawing/2014/main" id="{961C41D6-76BE-4EA8-A647-4962DA79CC9A}"/>
              </a:ext>
            </a:extLst>
          </p:cNvPr>
          <p:cNvSpPr txBox="1"/>
          <p:nvPr/>
        </p:nvSpPr>
        <p:spPr>
          <a:xfrm>
            <a:off x="1861089" y="4238415"/>
            <a:ext cx="1537308" cy="584763"/>
          </a:xfrm>
          <a:prstGeom prst="rect">
            <a:avLst/>
          </a:prstGeom>
          <a:noFill/>
        </p:spPr>
        <p:txBody>
          <a:bodyPr wrap="square" lIns="121908" tIns="60954" rIns="121908" bIns="60954">
            <a:spAutoFit/>
          </a:bodyPr>
          <a:lstStyle/>
          <a:p>
            <a:pPr eaLnBrk="1" hangingPunct="1">
              <a:lnSpc>
                <a:spcPts val="1800"/>
              </a:lnSpc>
              <a:defRPr/>
            </a:pPr>
            <a:r>
              <a:rPr lang="en-US" altLang="zh-TW" sz="3200" b="1" dirty="0">
                <a:solidFill>
                  <a:srgbClr val="0082DA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2.9</a:t>
            </a:r>
            <a:r>
              <a:rPr lang="en-US" altLang="zh-TW" sz="1800" b="1" dirty="0">
                <a:solidFill>
                  <a:srgbClr val="0082DA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GHz</a:t>
            </a:r>
          </a:p>
          <a:p>
            <a:pPr eaLnBrk="1" hangingPunct="1">
              <a:lnSpc>
                <a:spcPts val="1800"/>
              </a:lnSpc>
              <a:defRPr/>
            </a:pPr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バースト時</a:t>
            </a:r>
            <a:endParaRPr lang="en-US" sz="1800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</p:txBody>
      </p:sp>
      <p:sp>
        <p:nvSpPr>
          <p:cNvPr id="15" name="TextBox 22">
            <a:extLst>
              <a:ext uri="{FF2B5EF4-FFF2-40B4-BE49-F238E27FC236}">
                <a16:creationId xmlns:a16="http://schemas.microsoft.com/office/drawing/2014/main" id="{246773B6-6A08-4978-9E2C-CEB53F247F16}"/>
              </a:ext>
            </a:extLst>
          </p:cNvPr>
          <p:cNvSpPr txBox="1"/>
          <p:nvPr/>
        </p:nvSpPr>
        <p:spPr>
          <a:xfrm>
            <a:off x="446555" y="3380428"/>
            <a:ext cx="2983657" cy="584763"/>
          </a:xfrm>
          <a:prstGeom prst="rect">
            <a:avLst/>
          </a:prstGeom>
          <a:noFill/>
        </p:spPr>
        <p:txBody>
          <a:bodyPr wrap="square" lIns="121908" tIns="60954" rIns="121908" bIns="60954">
            <a:spAutoFit/>
          </a:bodyPr>
          <a:lstStyle/>
          <a:p>
            <a:pPr eaLnBrk="1" hangingPunct="1">
              <a:lnSpc>
                <a:spcPts val="1800"/>
              </a:lnSpc>
              <a:defRPr/>
            </a:pPr>
            <a:r>
              <a:rPr lang="en-US" altLang="zh-TW" sz="3200" b="1" dirty="0">
                <a:solidFill>
                  <a:srgbClr val="0082DA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N5105/ N5095</a:t>
            </a:r>
          </a:p>
          <a:p>
            <a:pPr eaLnBrk="1" hangingPunct="1">
              <a:lnSpc>
                <a:spcPts val="1800"/>
              </a:lnSpc>
              <a:defRPr/>
            </a:pPr>
            <a:r>
              <a:rPr 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Jasper</a:t>
            </a:r>
            <a:r>
              <a:rPr lang="en-US" sz="18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 Lake </a:t>
            </a:r>
          </a:p>
        </p:txBody>
      </p:sp>
      <p:sp>
        <p:nvSpPr>
          <p:cNvPr id="16" name="TextBox 22">
            <a:extLst>
              <a:ext uri="{FF2B5EF4-FFF2-40B4-BE49-F238E27FC236}">
                <a16:creationId xmlns:a16="http://schemas.microsoft.com/office/drawing/2014/main" id="{1EF6B803-0245-4D25-9EFD-52B8096E180E}"/>
              </a:ext>
            </a:extLst>
          </p:cNvPr>
          <p:cNvSpPr txBox="1"/>
          <p:nvPr/>
        </p:nvSpPr>
        <p:spPr>
          <a:xfrm>
            <a:off x="6322273" y="3390881"/>
            <a:ext cx="1537308" cy="584763"/>
          </a:xfrm>
          <a:prstGeom prst="rect">
            <a:avLst/>
          </a:prstGeom>
          <a:noFill/>
        </p:spPr>
        <p:txBody>
          <a:bodyPr wrap="square" lIns="121908" tIns="60954" rIns="121908" bIns="60954">
            <a:spAutoFit/>
          </a:bodyPr>
          <a:lstStyle/>
          <a:p>
            <a:pPr eaLnBrk="1" hangingPunct="1">
              <a:lnSpc>
                <a:spcPts val="1800"/>
              </a:lnSpc>
              <a:defRPr/>
            </a:pPr>
            <a:r>
              <a:rPr lang="en-US" altLang="zh-TW" sz="3200" b="1" dirty="0">
                <a:solidFill>
                  <a:srgbClr val="0082DA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4</a:t>
            </a:r>
            <a:r>
              <a:rPr lang="en-US" altLang="zh-TW" b="1" dirty="0">
                <a:solidFill>
                  <a:srgbClr val="0082DA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-c</a:t>
            </a:r>
            <a:r>
              <a:rPr lang="en-US" altLang="zh-CN" b="1" dirty="0">
                <a:solidFill>
                  <a:srgbClr val="0082DA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ore</a:t>
            </a:r>
            <a:endParaRPr lang="en-US" altLang="zh-TW" sz="1800" b="1" dirty="0">
              <a:solidFill>
                <a:srgbClr val="0082DA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  <a:p>
            <a:pPr eaLnBrk="1" hangingPunct="1">
              <a:lnSpc>
                <a:spcPts val="1800"/>
              </a:lnSpc>
              <a:defRPr/>
            </a:pPr>
            <a:r>
              <a:rPr 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4-thread</a:t>
            </a:r>
            <a:endParaRPr lang="en-US" sz="1800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</p:txBody>
      </p:sp>
      <p:sp>
        <p:nvSpPr>
          <p:cNvPr id="17" name="TextBox 22">
            <a:extLst>
              <a:ext uri="{FF2B5EF4-FFF2-40B4-BE49-F238E27FC236}">
                <a16:creationId xmlns:a16="http://schemas.microsoft.com/office/drawing/2014/main" id="{00527197-9706-4934-BED3-64994CC823CE}"/>
              </a:ext>
            </a:extLst>
          </p:cNvPr>
          <p:cNvSpPr txBox="1"/>
          <p:nvPr/>
        </p:nvSpPr>
        <p:spPr>
          <a:xfrm>
            <a:off x="446555" y="2481534"/>
            <a:ext cx="3370702" cy="584763"/>
          </a:xfrm>
          <a:prstGeom prst="rect">
            <a:avLst/>
          </a:prstGeom>
          <a:noFill/>
        </p:spPr>
        <p:txBody>
          <a:bodyPr wrap="square" lIns="121908" tIns="60954" rIns="121908" bIns="60954">
            <a:spAutoFit/>
          </a:bodyPr>
          <a:lstStyle/>
          <a:p>
            <a:pPr eaLnBrk="1" hangingPunct="1">
              <a:lnSpc>
                <a:spcPts val="1800"/>
              </a:lnSpc>
              <a:defRPr/>
            </a:pPr>
            <a:r>
              <a:rPr lang="en-US" altLang="zh-TW" sz="3200" b="1" dirty="0" smtClean="0">
                <a:solidFill>
                  <a:srgbClr val="0082DA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AES-NI </a:t>
            </a:r>
            <a:r>
              <a:rPr lang="ja-JP" altLang="en-US" b="1" dirty="0" smtClean="0">
                <a:solidFill>
                  <a:srgbClr val="0082DA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暗</a:t>
            </a:r>
            <a:r>
              <a:rPr lang="ja-JP" altLang="en-US" b="1" dirty="0">
                <a:solidFill>
                  <a:srgbClr val="0082DA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号</a:t>
            </a:r>
            <a:r>
              <a:rPr lang="ja-JP" altLang="en-US" b="1" dirty="0" smtClean="0">
                <a:solidFill>
                  <a:srgbClr val="0082DA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化</a:t>
            </a:r>
            <a:endParaRPr lang="en-US" altLang="zh-TW" sz="1800" b="1" dirty="0">
              <a:solidFill>
                <a:srgbClr val="0082DA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  <a:p>
            <a:pPr eaLnBrk="1" hangingPunct="1">
              <a:lnSpc>
                <a:spcPts val="1800"/>
              </a:lnSpc>
              <a:defRPr/>
            </a:pPr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ボリュームとフォルダ</a:t>
            </a:r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の暗</a:t>
            </a:r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号化をサポート</a:t>
            </a:r>
            <a:endParaRPr lang="ja-JP" altLang="en-US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</p:txBody>
      </p:sp>
      <p:sp>
        <p:nvSpPr>
          <p:cNvPr id="18" name="TextBox 22">
            <a:extLst>
              <a:ext uri="{FF2B5EF4-FFF2-40B4-BE49-F238E27FC236}">
                <a16:creationId xmlns:a16="http://schemas.microsoft.com/office/drawing/2014/main" id="{1E4662C3-2295-4B54-B021-BA3D53003FD3}"/>
              </a:ext>
            </a:extLst>
          </p:cNvPr>
          <p:cNvSpPr txBox="1"/>
          <p:nvPr/>
        </p:nvSpPr>
        <p:spPr>
          <a:xfrm>
            <a:off x="6029738" y="2439198"/>
            <a:ext cx="3438938" cy="584763"/>
          </a:xfrm>
          <a:prstGeom prst="rect">
            <a:avLst/>
          </a:prstGeom>
          <a:noFill/>
        </p:spPr>
        <p:txBody>
          <a:bodyPr wrap="square" lIns="121908" tIns="60954" rIns="121908" bIns="60954">
            <a:spAutoFit/>
          </a:bodyPr>
          <a:lstStyle/>
          <a:p>
            <a:pPr eaLnBrk="1" hangingPunct="1">
              <a:lnSpc>
                <a:spcPts val="1800"/>
              </a:lnSpc>
              <a:defRPr/>
            </a:pPr>
            <a:r>
              <a:rPr lang="en-US" altLang="zh-TW" sz="3200" b="1" dirty="0">
                <a:solidFill>
                  <a:srgbClr val="0082DA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GPU </a:t>
            </a:r>
            <a:r>
              <a:rPr lang="ja-JP" altLang="en-US" b="1" dirty="0" smtClean="0">
                <a:solidFill>
                  <a:srgbClr val="0082DA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最大</a:t>
            </a:r>
            <a:r>
              <a:rPr lang="en-US" altLang="zh-CN" b="1" dirty="0" smtClean="0">
                <a:solidFill>
                  <a:srgbClr val="0082DA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 </a:t>
            </a:r>
            <a:r>
              <a:rPr lang="en-US" altLang="zh-CN" b="1" dirty="0">
                <a:solidFill>
                  <a:srgbClr val="0082DA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800 MHz</a:t>
            </a:r>
            <a:endParaRPr lang="en-US" altLang="zh-TW" sz="1800" b="1" dirty="0">
              <a:solidFill>
                <a:srgbClr val="0082DA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  <a:p>
            <a:pPr eaLnBrk="1" hangingPunct="1">
              <a:lnSpc>
                <a:spcPts val="1800"/>
              </a:lnSpc>
              <a:defRPr/>
            </a:pPr>
            <a:r>
              <a:rPr lang="en-US" altLang="zh-CN" sz="18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UHD Graphics </a:t>
            </a:r>
            <a:endParaRPr lang="en-US" sz="1800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</p:txBody>
      </p:sp>
      <p:sp>
        <p:nvSpPr>
          <p:cNvPr id="10" name="矩形: 圓角 9">
            <a:extLst>
              <a:ext uri="{FF2B5EF4-FFF2-40B4-BE49-F238E27FC236}">
                <a16:creationId xmlns:a16="http://schemas.microsoft.com/office/drawing/2014/main" id="{A982940A-AB46-4CC4-ACFA-A01618D02A91}"/>
              </a:ext>
            </a:extLst>
          </p:cNvPr>
          <p:cNvSpPr/>
          <p:nvPr/>
        </p:nvSpPr>
        <p:spPr>
          <a:xfrm>
            <a:off x="2989983" y="2585203"/>
            <a:ext cx="3221916" cy="2780882"/>
          </a:xfrm>
          <a:prstGeom prst="roundRect">
            <a:avLst>
              <a:gd name="adj" fmla="val 4997"/>
            </a:avLst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49000"/>
                </a:schemeClr>
              </a:gs>
            </a:gsLst>
            <a:lin ang="5400000" scaled="1"/>
          </a:gradFill>
          <a:ln>
            <a:noFill/>
          </a:ln>
          <a:effectLst>
            <a:softEdge rad="609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</p:txBody>
      </p:sp>
      <p:pic>
        <p:nvPicPr>
          <p:cNvPr id="11" name="圖形 10">
            <a:extLst>
              <a:ext uri="{FF2B5EF4-FFF2-40B4-BE49-F238E27FC236}">
                <a16:creationId xmlns:a16="http://schemas.microsoft.com/office/drawing/2014/main" id="{E64E87F2-FB78-4BFD-B587-34E783AF80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3869011" y="3271790"/>
            <a:ext cx="1545038" cy="154503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223107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群組 12">
            <a:extLst>
              <a:ext uri="{FF2B5EF4-FFF2-40B4-BE49-F238E27FC236}">
                <a16:creationId xmlns:a16="http://schemas.microsoft.com/office/drawing/2014/main" id="{2B75C139-4959-4628-B369-B44CCD586C7B}"/>
              </a:ext>
            </a:extLst>
          </p:cNvPr>
          <p:cNvGrpSpPr/>
          <p:nvPr/>
        </p:nvGrpSpPr>
        <p:grpSpPr>
          <a:xfrm>
            <a:off x="2520950" y="1220430"/>
            <a:ext cx="4259269" cy="3846870"/>
            <a:chOff x="-3748275" y="1147065"/>
            <a:chExt cx="2447487" cy="2210512"/>
          </a:xfrm>
        </p:grpSpPr>
        <p:sp>
          <p:nvSpPr>
            <p:cNvPr id="14" name="矩形: 圓角 13">
              <a:extLst>
                <a:ext uri="{FF2B5EF4-FFF2-40B4-BE49-F238E27FC236}">
                  <a16:creationId xmlns:a16="http://schemas.microsoft.com/office/drawing/2014/main" id="{0AE33D64-2509-4F39-94D7-56EB7203F570}"/>
                </a:ext>
              </a:extLst>
            </p:cNvPr>
            <p:cNvSpPr/>
            <p:nvPr/>
          </p:nvSpPr>
          <p:spPr>
            <a:xfrm>
              <a:off x="-3748275" y="1284122"/>
              <a:ext cx="2447487" cy="2073455"/>
            </a:xfrm>
            <a:prstGeom prst="roundRect">
              <a:avLst>
                <a:gd name="adj" fmla="val 4997"/>
              </a:avLst>
            </a:prstGeom>
            <a:gradFill>
              <a:gsLst>
                <a:gs pos="0">
                  <a:schemeClr val="tx1">
                    <a:alpha val="0"/>
                  </a:schemeClr>
                </a:gs>
                <a:gs pos="100000">
                  <a:schemeClr val="tx1">
                    <a:alpha val="49000"/>
                  </a:schemeClr>
                </a:gs>
              </a:gsLst>
              <a:lin ang="5400000" scaled="1"/>
            </a:gradFill>
            <a:ln>
              <a:noFill/>
            </a:ln>
            <a:effectLst>
              <a:softEdge rad="609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endParaRPr>
            </a:p>
          </p:txBody>
        </p:sp>
        <p:pic>
          <p:nvPicPr>
            <p:cNvPr id="15" name="圖片 14">
              <a:extLst>
                <a:ext uri="{FF2B5EF4-FFF2-40B4-BE49-F238E27FC236}">
                  <a16:creationId xmlns:a16="http://schemas.microsoft.com/office/drawing/2014/main" id="{18DA93C1-D391-49FF-BBAE-F23CAF17E35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V="1">
              <a:off x="-3482856" y="2940279"/>
              <a:ext cx="1933199" cy="226812"/>
            </a:xfrm>
            <a:prstGeom prst="rect">
              <a:avLst/>
            </a:prstGeom>
          </p:spPr>
        </p:pic>
        <p:pic>
          <p:nvPicPr>
            <p:cNvPr id="16" name="圖片 15">
              <a:extLst>
                <a:ext uri="{FF2B5EF4-FFF2-40B4-BE49-F238E27FC236}">
                  <a16:creationId xmlns:a16="http://schemas.microsoft.com/office/drawing/2014/main" id="{D1C10815-3327-41CA-8A5B-7CC54CBB3D3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3531577" y="1147065"/>
              <a:ext cx="2001210" cy="1970390"/>
            </a:xfrm>
            <a:prstGeom prst="rect">
              <a:avLst/>
            </a:prstGeom>
          </p:spPr>
        </p:pic>
      </p:grpSp>
      <p:sp>
        <p:nvSpPr>
          <p:cNvPr id="243" name="Shape 243"/>
          <p:cNvSpPr txBox="1">
            <a:spLocks noGrp="1"/>
          </p:cNvSpPr>
          <p:nvPr>
            <p:ph type="title"/>
          </p:nvPr>
        </p:nvSpPr>
        <p:spPr>
          <a:xfrm>
            <a:off x="0" y="162663"/>
            <a:ext cx="9144000" cy="697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buSzPts val="3400"/>
            </a:pPr>
            <a:r>
              <a:rPr lang="ja-JP" altLang="en-US" sz="3400" dirty="0">
                <a:solidFill>
                  <a:schemeClr val="lt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正面図</a:t>
            </a:r>
            <a:endParaRPr lang="ja-JP" altLang="en-US" sz="3400" dirty="0">
              <a:solidFill>
                <a:schemeClr val="lt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</p:txBody>
      </p:sp>
      <p:sp>
        <p:nvSpPr>
          <p:cNvPr id="246" name="Shape 246"/>
          <p:cNvSpPr txBox="1"/>
          <p:nvPr/>
        </p:nvSpPr>
        <p:spPr>
          <a:xfrm>
            <a:off x="616857" y="1799543"/>
            <a:ext cx="2014499" cy="3981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6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LED </a:t>
            </a:r>
            <a:r>
              <a:rPr lang="ja-JP" altLang="en-US" sz="16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インジケータ</a:t>
            </a:r>
            <a:r>
              <a:rPr lang="en-US" sz="1600" b="1" u="none" strike="noStrike" cap="none" dirty="0" smtClean="0">
                <a:solidFill>
                  <a:srgbClr val="00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：</a:t>
            </a:r>
            <a:endParaRPr lang="en-US" sz="1600" b="1" u="none" strike="noStrike" cap="none" dirty="0">
              <a:solidFill>
                <a:srgbClr val="00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</p:txBody>
      </p:sp>
      <p:sp>
        <p:nvSpPr>
          <p:cNvPr id="247" name="Shape 247"/>
          <p:cNvSpPr/>
          <p:nvPr/>
        </p:nvSpPr>
        <p:spPr>
          <a:xfrm>
            <a:off x="3260765" y="1662090"/>
            <a:ext cx="649150" cy="1406491"/>
          </a:xfrm>
          <a:prstGeom prst="rect">
            <a:avLst/>
          </a:prstGeom>
          <a:solidFill>
            <a:schemeClr val="lt1">
              <a:alpha val="6666"/>
            </a:schemeClr>
          </a:solidFill>
          <a:ln w="22860" cap="flat" cmpd="sng">
            <a:solidFill>
              <a:srgbClr val="2FAB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</p:txBody>
      </p:sp>
      <p:cxnSp>
        <p:nvCxnSpPr>
          <p:cNvPr id="248" name="Shape 248"/>
          <p:cNvCxnSpPr>
            <a:cxnSpLocks/>
          </p:cNvCxnSpPr>
          <p:nvPr/>
        </p:nvCxnSpPr>
        <p:spPr>
          <a:xfrm flipH="1">
            <a:off x="2692400" y="1998622"/>
            <a:ext cx="568365" cy="0"/>
          </a:xfrm>
          <a:prstGeom prst="straightConnector1">
            <a:avLst/>
          </a:prstGeom>
          <a:noFill/>
          <a:ln w="20320" cap="flat" cmpd="sng">
            <a:solidFill>
              <a:srgbClr val="2FABFF"/>
            </a:solidFill>
            <a:prstDash val="solid"/>
            <a:round/>
            <a:headEnd type="oval" w="med" len="med"/>
            <a:tailEnd type="oval" w="med" len="med"/>
          </a:ln>
        </p:spPr>
      </p:cxnSp>
      <p:sp>
        <p:nvSpPr>
          <p:cNvPr id="249" name="Shape 249"/>
          <p:cNvSpPr txBox="1"/>
          <p:nvPr/>
        </p:nvSpPr>
        <p:spPr>
          <a:xfrm>
            <a:off x="829386" y="3215084"/>
            <a:ext cx="1731066" cy="462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ja-JP" altLang="en-US" sz="1600" b="1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電源ボタン</a:t>
            </a:r>
            <a:endParaRPr sz="1600" b="1" u="none" strike="noStrike" cap="none" dirty="0">
              <a:solidFill>
                <a:srgbClr val="00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</p:txBody>
      </p:sp>
      <p:sp>
        <p:nvSpPr>
          <p:cNvPr id="252" name="Shape 252"/>
          <p:cNvSpPr txBox="1"/>
          <p:nvPr/>
        </p:nvSpPr>
        <p:spPr>
          <a:xfrm>
            <a:off x="6767606" y="3446300"/>
            <a:ext cx="1731066" cy="786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600" b="1" i="0" u="none" strike="noStrike" cap="none" dirty="0">
                <a:solidFill>
                  <a:srgbClr val="00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USB3.2 Gen 1</a:t>
            </a:r>
          </a:p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ja-JP" altLang="en-US" sz="16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ワンタッ</a:t>
            </a:r>
            <a:r>
              <a:rPr lang="ja-JP" altLang="en-US" sz="1600" b="1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チ</a:t>
            </a:r>
            <a:endParaRPr lang="en-US" altLang="ja-JP" sz="1600" b="1" dirty="0" smtClean="0"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ja-JP" altLang="en-US" sz="1600" b="1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コピーボタン</a:t>
            </a:r>
            <a:endParaRPr sz="1600" b="1" u="none" strike="noStrike" cap="none" dirty="0">
              <a:solidFill>
                <a:srgbClr val="00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</p:txBody>
      </p:sp>
      <p:cxnSp>
        <p:nvCxnSpPr>
          <p:cNvPr id="28" name="Shape 248">
            <a:extLst>
              <a:ext uri="{FF2B5EF4-FFF2-40B4-BE49-F238E27FC236}">
                <a16:creationId xmlns:a16="http://schemas.microsoft.com/office/drawing/2014/main" id="{264EAD61-26A7-4FC0-9E84-0D5EFB622BCD}"/>
              </a:ext>
            </a:extLst>
          </p:cNvPr>
          <p:cNvCxnSpPr>
            <a:cxnSpLocks/>
          </p:cNvCxnSpPr>
          <p:nvPr/>
        </p:nvCxnSpPr>
        <p:spPr>
          <a:xfrm flipH="1">
            <a:off x="2692400" y="3478064"/>
            <a:ext cx="863802" cy="0"/>
          </a:xfrm>
          <a:prstGeom prst="straightConnector1">
            <a:avLst/>
          </a:prstGeom>
          <a:noFill/>
          <a:ln w="20320" cap="flat" cmpd="sng">
            <a:solidFill>
              <a:srgbClr val="2FABFF"/>
            </a:solidFill>
            <a:prstDash val="solid"/>
            <a:round/>
            <a:headEnd type="oval" w="med" len="med"/>
            <a:tailEnd type="oval" w="med" len="med"/>
          </a:ln>
        </p:spPr>
      </p:cxnSp>
      <p:cxnSp>
        <p:nvCxnSpPr>
          <p:cNvPr id="32" name="Shape 248">
            <a:extLst>
              <a:ext uri="{FF2B5EF4-FFF2-40B4-BE49-F238E27FC236}">
                <a16:creationId xmlns:a16="http://schemas.microsoft.com/office/drawing/2014/main" id="{23B7FC06-4B76-4FD4-86AF-B14A1FD5B886}"/>
              </a:ext>
            </a:extLst>
          </p:cNvPr>
          <p:cNvCxnSpPr>
            <a:cxnSpLocks/>
          </p:cNvCxnSpPr>
          <p:nvPr/>
        </p:nvCxnSpPr>
        <p:spPr>
          <a:xfrm flipH="1">
            <a:off x="3708198" y="3861645"/>
            <a:ext cx="3010102" cy="0"/>
          </a:xfrm>
          <a:prstGeom prst="straightConnector1">
            <a:avLst/>
          </a:prstGeom>
          <a:noFill/>
          <a:ln w="20320" cap="flat" cmpd="sng">
            <a:solidFill>
              <a:srgbClr val="2FABFF"/>
            </a:solidFill>
            <a:prstDash val="solid"/>
            <a:round/>
            <a:headEnd type="oval" w="med" len="med"/>
            <a:tailEnd type="oval" w="med" len="med"/>
          </a:ln>
        </p:spPr>
      </p:cxnSp>
      <p:sp>
        <p:nvSpPr>
          <p:cNvPr id="17" name="Shape 246">
            <a:extLst>
              <a:ext uri="{FF2B5EF4-FFF2-40B4-BE49-F238E27FC236}">
                <a16:creationId xmlns:a16="http://schemas.microsoft.com/office/drawing/2014/main" id="{5622D5F3-4EAA-47AB-98D7-F56FA0BB2527}"/>
              </a:ext>
            </a:extLst>
          </p:cNvPr>
          <p:cNvSpPr txBox="1"/>
          <p:nvPr/>
        </p:nvSpPr>
        <p:spPr>
          <a:xfrm>
            <a:off x="239486" y="2105245"/>
            <a:ext cx="2296960" cy="11098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ja-JP" altLang="en-US" sz="16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ステータス</a:t>
            </a:r>
            <a:r>
              <a:rPr lang="en-US" sz="1600" u="none" strike="noStrike" cap="none" dirty="0" smtClean="0">
                <a:solidFill>
                  <a:srgbClr val="00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, </a:t>
            </a:r>
            <a:r>
              <a:rPr lang="en-US" sz="1600" u="none" strike="noStrike" cap="none" dirty="0">
                <a:solidFill>
                  <a:srgbClr val="00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LAN, </a:t>
            </a:r>
            <a:r>
              <a:rPr lang="en-US" sz="1600" i="0" u="none" strike="noStrike" cap="none" dirty="0">
                <a:solidFill>
                  <a:srgbClr val="00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USB, HDD 1~3, </a:t>
            </a:r>
            <a:r>
              <a:rPr lang="en-US" sz="16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M.2</a:t>
            </a:r>
            <a:r>
              <a:rPr lang="zh-TW" altLang="en-US" sz="16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 </a:t>
            </a:r>
            <a:r>
              <a:rPr lang="en-US" altLang="zh-TW" sz="16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slot 1~2</a:t>
            </a:r>
            <a:endParaRPr sz="1600" i="0" u="none" strike="noStrike" cap="none" dirty="0">
              <a:solidFill>
                <a:srgbClr val="00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群組 4">
            <a:extLst>
              <a:ext uri="{FF2B5EF4-FFF2-40B4-BE49-F238E27FC236}">
                <a16:creationId xmlns:a16="http://schemas.microsoft.com/office/drawing/2014/main" id="{73D5097A-3724-48AA-972B-8544E0F97CD0}"/>
              </a:ext>
            </a:extLst>
          </p:cNvPr>
          <p:cNvGrpSpPr/>
          <p:nvPr/>
        </p:nvGrpSpPr>
        <p:grpSpPr>
          <a:xfrm>
            <a:off x="2596618" y="1246314"/>
            <a:ext cx="4259269" cy="3820986"/>
            <a:chOff x="7249850" y="1246314"/>
            <a:chExt cx="4259269" cy="3820986"/>
          </a:xfrm>
        </p:grpSpPr>
        <p:grpSp>
          <p:nvGrpSpPr>
            <p:cNvPr id="23" name="群組 22">
              <a:extLst>
                <a:ext uri="{FF2B5EF4-FFF2-40B4-BE49-F238E27FC236}">
                  <a16:creationId xmlns:a16="http://schemas.microsoft.com/office/drawing/2014/main" id="{CAB8322E-B18A-4A3D-943F-CD461699E1BD}"/>
                </a:ext>
              </a:extLst>
            </p:cNvPr>
            <p:cNvGrpSpPr/>
            <p:nvPr/>
          </p:nvGrpSpPr>
          <p:grpSpPr>
            <a:xfrm>
              <a:off x="7249850" y="1458945"/>
              <a:ext cx="4259269" cy="3608355"/>
              <a:chOff x="-3748275" y="1284122"/>
              <a:chExt cx="2447487" cy="2073455"/>
            </a:xfrm>
          </p:grpSpPr>
          <p:sp>
            <p:nvSpPr>
              <p:cNvPr id="24" name="矩形: 圓角 23">
                <a:extLst>
                  <a:ext uri="{FF2B5EF4-FFF2-40B4-BE49-F238E27FC236}">
                    <a16:creationId xmlns:a16="http://schemas.microsoft.com/office/drawing/2014/main" id="{8587E1A3-6162-4D6E-8C9B-09C5DB133469}"/>
                  </a:ext>
                </a:extLst>
              </p:cNvPr>
              <p:cNvSpPr/>
              <p:nvPr/>
            </p:nvSpPr>
            <p:spPr>
              <a:xfrm>
                <a:off x="-3748275" y="1284122"/>
                <a:ext cx="2447487" cy="2073455"/>
              </a:xfrm>
              <a:prstGeom prst="roundRect">
                <a:avLst>
                  <a:gd name="adj" fmla="val 4997"/>
                </a:avLst>
              </a:prstGeom>
              <a:gradFill>
                <a:gsLst>
                  <a:gs pos="0">
                    <a:schemeClr val="tx1">
                      <a:alpha val="0"/>
                    </a:schemeClr>
                  </a:gs>
                  <a:gs pos="100000">
                    <a:schemeClr val="tx1">
                      <a:alpha val="49000"/>
                    </a:schemeClr>
                  </a:gs>
                </a:gsLst>
                <a:lin ang="5400000" scaled="1"/>
              </a:gradFill>
              <a:ln>
                <a:noFill/>
              </a:ln>
              <a:effectLst>
                <a:softEdge rad="6096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+mn-ea"/>
                  <a:sym typeface="+mn-lt"/>
                </a:endParaRPr>
              </a:p>
            </p:txBody>
          </p:sp>
          <p:pic>
            <p:nvPicPr>
              <p:cNvPr id="25" name="圖片 24">
                <a:extLst>
                  <a:ext uri="{FF2B5EF4-FFF2-40B4-BE49-F238E27FC236}">
                    <a16:creationId xmlns:a16="http://schemas.microsoft.com/office/drawing/2014/main" id="{0E7C1215-18C4-448C-9C15-CDA9871F585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flipV="1">
                <a:off x="-3482856" y="2940279"/>
                <a:ext cx="1933199" cy="226812"/>
              </a:xfrm>
              <a:prstGeom prst="rect">
                <a:avLst/>
              </a:prstGeom>
            </p:spPr>
          </p:pic>
        </p:grpSp>
        <p:pic>
          <p:nvPicPr>
            <p:cNvPr id="3" name="圖片 2">
              <a:extLst>
                <a:ext uri="{FF2B5EF4-FFF2-40B4-BE49-F238E27FC236}">
                  <a16:creationId xmlns:a16="http://schemas.microsoft.com/office/drawing/2014/main" id="{55BF4F50-E4D9-4188-AAEC-66F2461CDD8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19542" y="1246314"/>
              <a:ext cx="3363408" cy="3403111"/>
            </a:xfrm>
            <a:prstGeom prst="rect">
              <a:avLst/>
            </a:prstGeom>
          </p:spPr>
        </p:pic>
      </p:grpSp>
      <p:sp>
        <p:nvSpPr>
          <p:cNvPr id="243" name="Shape 243"/>
          <p:cNvSpPr txBox="1">
            <a:spLocks noGrp="1"/>
          </p:cNvSpPr>
          <p:nvPr>
            <p:ph type="title"/>
          </p:nvPr>
        </p:nvSpPr>
        <p:spPr>
          <a:xfrm>
            <a:off x="0" y="152562"/>
            <a:ext cx="9143999" cy="697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buSzPts val="3400"/>
            </a:pPr>
            <a:r>
              <a:rPr lang="ja-JP" altLang="en-US" sz="3400" dirty="0">
                <a:solidFill>
                  <a:schemeClr val="lt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背面図</a:t>
            </a:r>
            <a:endParaRPr lang="ja-JP" altLang="en-US" sz="3400" dirty="0">
              <a:solidFill>
                <a:schemeClr val="lt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</p:txBody>
      </p:sp>
      <p:cxnSp>
        <p:nvCxnSpPr>
          <p:cNvPr id="255" name="Shape 255"/>
          <p:cNvCxnSpPr>
            <a:cxnSpLocks/>
          </p:cNvCxnSpPr>
          <p:nvPr/>
        </p:nvCxnSpPr>
        <p:spPr>
          <a:xfrm rot="10800000">
            <a:off x="1875457" y="3263122"/>
            <a:ext cx="1595879" cy="746476"/>
          </a:xfrm>
          <a:prstGeom prst="bentConnector3">
            <a:avLst>
              <a:gd name="adj1" fmla="val 99870"/>
            </a:avLst>
          </a:prstGeom>
          <a:noFill/>
          <a:ln w="20320" cap="flat" cmpd="sng">
            <a:solidFill>
              <a:srgbClr val="2FABFF"/>
            </a:solidFill>
            <a:prstDash val="solid"/>
            <a:round/>
            <a:headEnd type="oval" w="med" len="med"/>
            <a:tailEnd type="oval" w="med" len="med"/>
          </a:ln>
        </p:spPr>
      </p:cxnSp>
      <p:sp>
        <p:nvSpPr>
          <p:cNvPr id="256" name="Shape 256"/>
          <p:cNvSpPr txBox="1"/>
          <p:nvPr/>
        </p:nvSpPr>
        <p:spPr>
          <a:xfrm>
            <a:off x="603394" y="2833360"/>
            <a:ext cx="2058730" cy="498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ja-JP" altLang="en-US" sz="1600" b="1" u="none" strike="noStrike" cap="none" dirty="0" smtClean="0">
                <a:solidFill>
                  <a:srgbClr val="00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セキュリティロック</a:t>
            </a:r>
            <a:endParaRPr sz="1600" b="1" i="0" u="none" strike="noStrike" cap="none" dirty="0">
              <a:solidFill>
                <a:srgbClr val="00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</p:txBody>
      </p:sp>
      <p:sp>
        <p:nvSpPr>
          <p:cNvPr id="259" name="Shape 259"/>
          <p:cNvSpPr txBox="1"/>
          <p:nvPr/>
        </p:nvSpPr>
        <p:spPr>
          <a:xfrm>
            <a:off x="6510317" y="1695859"/>
            <a:ext cx="1066732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ja-JP" altLang="en-US" sz="1600" b="1" u="none" strike="noStrike" cap="none" dirty="0" smtClean="0">
                <a:solidFill>
                  <a:srgbClr val="00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リセット</a:t>
            </a:r>
            <a:endParaRPr sz="1600" b="1" u="none" strike="noStrike" cap="none" dirty="0">
              <a:solidFill>
                <a:srgbClr val="00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</p:txBody>
      </p:sp>
      <p:sp>
        <p:nvSpPr>
          <p:cNvPr id="265" name="Shape 265"/>
          <p:cNvSpPr/>
          <p:nvPr/>
        </p:nvSpPr>
        <p:spPr>
          <a:xfrm>
            <a:off x="5475458" y="2165459"/>
            <a:ext cx="432048" cy="317053"/>
          </a:xfrm>
          <a:prstGeom prst="rect">
            <a:avLst/>
          </a:prstGeom>
          <a:solidFill>
            <a:schemeClr val="lt1">
              <a:alpha val="6666"/>
            </a:schemeClr>
          </a:solidFill>
          <a:ln w="22860" cap="flat" cmpd="sng">
            <a:solidFill>
              <a:srgbClr val="2FAB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</p:txBody>
      </p:sp>
      <p:sp>
        <p:nvSpPr>
          <p:cNvPr id="266" name="Shape 266"/>
          <p:cNvSpPr txBox="1"/>
          <p:nvPr/>
        </p:nvSpPr>
        <p:spPr>
          <a:xfrm>
            <a:off x="6537034" y="2571750"/>
            <a:ext cx="234995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600" b="1" i="0" u="none" strike="noStrike" cap="none" dirty="0">
                <a:solidFill>
                  <a:srgbClr val="00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2.5GbE RJ-45</a:t>
            </a:r>
            <a:r>
              <a:rPr lang="zh-TW" altLang="en-US" sz="1600" b="1" i="0" u="none" strike="noStrike" cap="none" dirty="0">
                <a:solidFill>
                  <a:srgbClr val="00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 </a:t>
            </a:r>
            <a:r>
              <a:rPr lang="ja-JP" altLang="en-US" sz="16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ポート</a:t>
            </a:r>
            <a:endParaRPr sz="1600" b="1" u="none" strike="noStrike" cap="none" dirty="0">
              <a:solidFill>
                <a:srgbClr val="00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</p:txBody>
      </p:sp>
      <p:cxnSp>
        <p:nvCxnSpPr>
          <p:cNvPr id="267" name="Shape 267"/>
          <p:cNvCxnSpPr>
            <a:cxnSpLocks/>
          </p:cNvCxnSpPr>
          <p:nvPr/>
        </p:nvCxnSpPr>
        <p:spPr>
          <a:xfrm>
            <a:off x="5779853" y="2746803"/>
            <a:ext cx="692840" cy="0"/>
          </a:xfrm>
          <a:prstGeom prst="straightConnector1">
            <a:avLst/>
          </a:prstGeom>
          <a:noFill/>
          <a:ln w="20320" cap="flat" cmpd="sng">
            <a:solidFill>
              <a:srgbClr val="2FABFF"/>
            </a:solidFill>
            <a:prstDash val="solid"/>
            <a:round/>
            <a:headEnd type="oval" w="med" len="med"/>
            <a:tailEnd type="oval" w="med" len="med"/>
          </a:ln>
        </p:spPr>
      </p:cxnSp>
      <p:sp>
        <p:nvSpPr>
          <p:cNvPr id="269" name="Shape 269"/>
          <p:cNvSpPr txBox="1"/>
          <p:nvPr/>
        </p:nvSpPr>
        <p:spPr>
          <a:xfrm>
            <a:off x="6537034" y="2130517"/>
            <a:ext cx="2606965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6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2</a:t>
            </a:r>
            <a:r>
              <a:rPr lang="en-US" sz="1600" b="1" i="0" u="none" strike="noStrike" cap="none" dirty="0">
                <a:solidFill>
                  <a:srgbClr val="00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 x USB3.2 Gen 2 </a:t>
            </a:r>
            <a:r>
              <a:rPr lang="ja-JP" altLang="en-US" sz="16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ポート</a:t>
            </a:r>
            <a:endParaRPr sz="1600" b="1" i="0" u="none" strike="noStrike" cap="none" dirty="0">
              <a:solidFill>
                <a:srgbClr val="00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</p:txBody>
      </p:sp>
      <p:sp>
        <p:nvSpPr>
          <p:cNvPr id="271" name="Shape 271"/>
          <p:cNvSpPr txBox="1"/>
          <p:nvPr/>
        </p:nvSpPr>
        <p:spPr>
          <a:xfrm>
            <a:off x="6537034" y="3964363"/>
            <a:ext cx="1590916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ja-JP" altLang="en-US" sz="1600" b="1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電源入力</a:t>
            </a:r>
            <a:endParaRPr sz="1600" b="1" u="none" strike="noStrike" cap="none" dirty="0">
              <a:solidFill>
                <a:srgbClr val="00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</p:txBody>
      </p:sp>
      <p:cxnSp>
        <p:nvCxnSpPr>
          <p:cNvPr id="41" name="Shape 267"/>
          <p:cNvCxnSpPr>
            <a:cxnSpLocks/>
          </p:cNvCxnSpPr>
          <p:nvPr/>
        </p:nvCxnSpPr>
        <p:spPr>
          <a:xfrm>
            <a:off x="5907428" y="2311057"/>
            <a:ext cx="555974" cy="0"/>
          </a:xfrm>
          <a:prstGeom prst="straightConnector1">
            <a:avLst/>
          </a:prstGeom>
          <a:noFill/>
          <a:ln w="20320" cap="flat" cmpd="sng">
            <a:solidFill>
              <a:srgbClr val="2FABFF"/>
            </a:solidFill>
            <a:prstDash val="solid"/>
            <a:round/>
            <a:headEnd type="oval" w="med" len="med"/>
            <a:tailEnd type="oval" w="med" len="med"/>
          </a:ln>
        </p:spPr>
      </p:cxnSp>
      <p:cxnSp>
        <p:nvCxnSpPr>
          <p:cNvPr id="60" name="Shape 262"/>
          <p:cNvCxnSpPr>
            <a:cxnSpLocks/>
          </p:cNvCxnSpPr>
          <p:nvPr/>
        </p:nvCxnSpPr>
        <p:spPr>
          <a:xfrm>
            <a:off x="5860601" y="1876790"/>
            <a:ext cx="602801" cy="0"/>
          </a:xfrm>
          <a:prstGeom prst="straightConnector1">
            <a:avLst/>
          </a:prstGeom>
          <a:noFill/>
          <a:ln w="20320" cap="flat" cmpd="sng">
            <a:solidFill>
              <a:srgbClr val="2FABFF"/>
            </a:solidFill>
            <a:prstDash val="solid"/>
            <a:round/>
            <a:headEnd type="oval" w="med" len="med"/>
            <a:tailEnd type="oval" w="med" len="med"/>
          </a:ln>
        </p:spPr>
      </p:cxnSp>
      <p:cxnSp>
        <p:nvCxnSpPr>
          <p:cNvPr id="37" name="Shape 267"/>
          <p:cNvCxnSpPr>
            <a:cxnSpLocks/>
          </p:cNvCxnSpPr>
          <p:nvPr/>
        </p:nvCxnSpPr>
        <p:spPr>
          <a:xfrm>
            <a:off x="5859909" y="3286402"/>
            <a:ext cx="612784" cy="0"/>
          </a:xfrm>
          <a:prstGeom prst="straightConnector1">
            <a:avLst/>
          </a:prstGeom>
          <a:noFill/>
          <a:ln w="20320" cap="flat" cmpd="sng">
            <a:solidFill>
              <a:srgbClr val="2FABFF"/>
            </a:solidFill>
            <a:prstDash val="solid"/>
            <a:round/>
            <a:headEnd type="oval" w="med" len="med"/>
            <a:tailEnd type="oval" w="med" len="med"/>
          </a:ln>
        </p:spPr>
      </p:cxnSp>
      <p:sp>
        <p:nvSpPr>
          <p:cNvPr id="38" name="Shape 266"/>
          <p:cNvSpPr txBox="1"/>
          <p:nvPr/>
        </p:nvSpPr>
        <p:spPr>
          <a:xfrm>
            <a:off x="6537034" y="3121553"/>
            <a:ext cx="200959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altLang="zh-TW" sz="16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HDMI</a:t>
            </a:r>
            <a:r>
              <a:rPr lang="zh-TW" altLang="en-US" sz="16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 </a:t>
            </a:r>
            <a:r>
              <a:rPr lang="en-US" altLang="zh-TW" sz="16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1.4b </a:t>
            </a:r>
            <a:r>
              <a:rPr lang="ja-JP" altLang="en-US" sz="1600" b="1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出力</a:t>
            </a:r>
            <a:endParaRPr sz="1600" b="1" u="none" strike="noStrike" cap="none" dirty="0">
              <a:solidFill>
                <a:srgbClr val="00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</p:txBody>
      </p:sp>
      <p:cxnSp>
        <p:nvCxnSpPr>
          <p:cNvPr id="39" name="Shape 267">
            <a:extLst>
              <a:ext uri="{FF2B5EF4-FFF2-40B4-BE49-F238E27FC236}">
                <a16:creationId xmlns:a16="http://schemas.microsoft.com/office/drawing/2014/main" id="{69FC6C03-31F1-422C-BF5B-4191336EF5D9}"/>
              </a:ext>
            </a:extLst>
          </p:cNvPr>
          <p:cNvCxnSpPr>
            <a:cxnSpLocks/>
          </p:cNvCxnSpPr>
          <p:nvPr/>
        </p:nvCxnSpPr>
        <p:spPr>
          <a:xfrm>
            <a:off x="5850618" y="4130952"/>
            <a:ext cx="612784" cy="0"/>
          </a:xfrm>
          <a:prstGeom prst="straightConnector1">
            <a:avLst/>
          </a:prstGeom>
          <a:noFill/>
          <a:ln w="20320" cap="flat" cmpd="sng">
            <a:solidFill>
              <a:srgbClr val="2FABFF"/>
            </a:solidFill>
            <a:prstDash val="solid"/>
            <a:round/>
            <a:headEnd type="oval" w="med" len="med"/>
            <a:tailEnd type="oval" w="med" len="med"/>
          </a:ln>
        </p:spPr>
      </p:cxnSp>
    </p:spTree>
    <p:extLst>
      <p:ext uri="{BB962C8B-B14F-4D97-AF65-F5344CB8AC3E}">
        <p14:creationId xmlns:p14="http://schemas.microsoft.com/office/powerpoint/2010/main" val="8051820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群組 13">
            <a:extLst>
              <a:ext uri="{FF2B5EF4-FFF2-40B4-BE49-F238E27FC236}">
                <a16:creationId xmlns:a16="http://schemas.microsoft.com/office/drawing/2014/main" id="{A798933C-52B1-4263-A93B-2AD6764E2BFC}"/>
              </a:ext>
            </a:extLst>
          </p:cNvPr>
          <p:cNvGrpSpPr/>
          <p:nvPr/>
        </p:nvGrpSpPr>
        <p:grpSpPr>
          <a:xfrm>
            <a:off x="169161" y="1053066"/>
            <a:ext cx="7146040" cy="4518001"/>
            <a:chOff x="6260091" y="1217707"/>
            <a:chExt cx="4307317" cy="4160999"/>
          </a:xfrm>
        </p:grpSpPr>
        <p:sp>
          <p:nvSpPr>
            <p:cNvPr id="15" name="矩形: 圓角 14">
              <a:extLst>
                <a:ext uri="{FF2B5EF4-FFF2-40B4-BE49-F238E27FC236}">
                  <a16:creationId xmlns:a16="http://schemas.microsoft.com/office/drawing/2014/main" id="{B9277130-603A-4258-ABA2-EFBFA0D2067E}"/>
                </a:ext>
              </a:extLst>
            </p:cNvPr>
            <p:cNvSpPr/>
            <p:nvPr/>
          </p:nvSpPr>
          <p:spPr>
            <a:xfrm>
              <a:off x="6260091" y="1217707"/>
              <a:ext cx="4307317" cy="4160999"/>
            </a:xfrm>
            <a:prstGeom prst="roundRect">
              <a:avLst>
                <a:gd name="adj" fmla="val 4997"/>
              </a:avLst>
            </a:prstGeom>
            <a:gradFill>
              <a:gsLst>
                <a:gs pos="0">
                  <a:schemeClr val="tx1">
                    <a:alpha val="0"/>
                  </a:schemeClr>
                </a:gs>
                <a:gs pos="100000">
                  <a:schemeClr val="tx1">
                    <a:alpha val="49000"/>
                  </a:schemeClr>
                </a:gs>
              </a:gsLst>
              <a:lin ang="5400000" scaled="1"/>
            </a:gradFill>
            <a:ln>
              <a:noFill/>
            </a:ln>
            <a:effectLst>
              <a:softEdge rad="609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endParaRPr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8FB47780-5049-4C96-A8D8-4F382D2074B3}"/>
                </a:ext>
              </a:extLst>
            </p:cNvPr>
            <p:cNvSpPr/>
            <p:nvPr/>
          </p:nvSpPr>
          <p:spPr>
            <a:xfrm>
              <a:off x="6331517" y="1611709"/>
              <a:ext cx="3096215" cy="3391072"/>
            </a:xfrm>
            <a:prstGeom prst="rect">
              <a:avLst/>
            </a:prstGeom>
            <a:gradFill>
              <a:gsLst>
                <a:gs pos="27000">
                  <a:schemeClr val="bg1"/>
                </a:gs>
                <a:gs pos="100000">
                  <a:srgbClr val="F3F3F3"/>
                </a:gs>
              </a:gsLst>
              <a:lin ang="5400000" scaled="1"/>
            </a:gradFill>
            <a:ln>
              <a:noFill/>
            </a:ln>
            <a:effectLst>
              <a:outerShdw blurRad="342900" dist="38100" dir="36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endParaRPr>
            </a:p>
          </p:txBody>
        </p:sp>
      </p:grpSp>
      <p:pic>
        <p:nvPicPr>
          <p:cNvPr id="3" name="圖片 3">
            <a:extLst>
              <a:ext uri="{FF2B5EF4-FFF2-40B4-BE49-F238E27FC236}">
                <a16:creationId xmlns:a16="http://schemas.microsoft.com/office/drawing/2014/main" id="{4C1688F8-1FB9-4299-9031-9D7E4051C0C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42" y="2001819"/>
            <a:ext cx="2648523" cy="2217022"/>
          </a:xfrm>
          <a:prstGeom prst="rect">
            <a:avLst/>
          </a:prstGeom>
        </p:spPr>
      </p:pic>
      <p:pic>
        <p:nvPicPr>
          <p:cNvPr id="5" name="圖片 5" descr="一張含有 文字 的圖片&#10;&#10;描述是以非常高的可信度產生">
            <a:extLst>
              <a:ext uri="{FF2B5EF4-FFF2-40B4-BE49-F238E27FC236}">
                <a16:creationId xmlns:a16="http://schemas.microsoft.com/office/drawing/2014/main" id="{74A9E591-57FA-4199-8C64-B7DAEA33B7A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43034" y="2205871"/>
            <a:ext cx="2743200" cy="2296274"/>
          </a:xfrm>
          <a:prstGeom prst="rect">
            <a:avLst/>
          </a:prstGeom>
        </p:spPr>
      </p:pic>
      <p:sp>
        <p:nvSpPr>
          <p:cNvPr id="10" name="標題 14">
            <a:extLst>
              <a:ext uri="{FF2B5EF4-FFF2-40B4-BE49-F238E27FC236}">
                <a16:creationId xmlns:a16="http://schemas.microsoft.com/office/drawing/2014/main" id="{F330710D-0236-4777-A3E3-0178D76AEA4C}"/>
              </a:ext>
            </a:extLst>
          </p:cNvPr>
          <p:cNvSpPr txBox="1">
            <a:spLocks/>
          </p:cNvSpPr>
          <p:nvPr/>
        </p:nvSpPr>
        <p:spPr>
          <a:xfrm>
            <a:off x="0" y="119416"/>
            <a:ext cx="9144000" cy="7506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defRPr/>
            </a:pPr>
            <a:r>
              <a:rPr lang="ja-JP" altLang="en-US" sz="3200" b="1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ホットスワップ可能なスロットと</a:t>
            </a:r>
            <a:r>
              <a:rPr lang="ja-JP" altLang="en-US" sz="3200" b="1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内</a:t>
            </a:r>
            <a:r>
              <a:rPr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部スロット</a:t>
            </a:r>
            <a:endParaRPr lang="en-US" altLang="zh-TW" sz="32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</p:txBody>
      </p:sp>
      <p:grpSp>
        <p:nvGrpSpPr>
          <p:cNvPr id="23" name="群組 22">
            <a:extLst>
              <a:ext uri="{FF2B5EF4-FFF2-40B4-BE49-F238E27FC236}">
                <a16:creationId xmlns:a16="http://schemas.microsoft.com/office/drawing/2014/main" id="{9A67009C-1C43-4C94-AA57-436D135782D4}"/>
              </a:ext>
            </a:extLst>
          </p:cNvPr>
          <p:cNvGrpSpPr/>
          <p:nvPr/>
        </p:nvGrpSpPr>
        <p:grpSpPr>
          <a:xfrm>
            <a:off x="5507607" y="1062879"/>
            <a:ext cx="4553836" cy="4518001"/>
            <a:chOff x="6260091" y="1217707"/>
            <a:chExt cx="4307317" cy="4160999"/>
          </a:xfrm>
        </p:grpSpPr>
        <p:sp>
          <p:nvSpPr>
            <p:cNvPr id="24" name="矩形: 圓角 23">
              <a:extLst>
                <a:ext uri="{FF2B5EF4-FFF2-40B4-BE49-F238E27FC236}">
                  <a16:creationId xmlns:a16="http://schemas.microsoft.com/office/drawing/2014/main" id="{58661D6B-3F88-4F8D-ACA2-7E7E00BACF14}"/>
                </a:ext>
              </a:extLst>
            </p:cNvPr>
            <p:cNvSpPr/>
            <p:nvPr/>
          </p:nvSpPr>
          <p:spPr>
            <a:xfrm>
              <a:off x="6260091" y="1217707"/>
              <a:ext cx="4307317" cy="4160999"/>
            </a:xfrm>
            <a:prstGeom prst="roundRect">
              <a:avLst>
                <a:gd name="adj" fmla="val 4997"/>
              </a:avLst>
            </a:prstGeom>
            <a:gradFill>
              <a:gsLst>
                <a:gs pos="0">
                  <a:schemeClr val="tx1">
                    <a:alpha val="0"/>
                  </a:schemeClr>
                </a:gs>
                <a:gs pos="100000">
                  <a:schemeClr val="tx1">
                    <a:alpha val="49000"/>
                  </a:schemeClr>
                </a:gs>
              </a:gsLst>
              <a:lin ang="5400000" scaled="1"/>
            </a:gradFill>
            <a:ln>
              <a:noFill/>
            </a:ln>
            <a:effectLst>
              <a:softEdge rad="609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endParaRPr>
            </a:p>
          </p:txBody>
        </p:sp>
        <p:sp>
          <p:nvSpPr>
            <p:cNvPr id="25" name="矩形 24">
              <a:extLst>
                <a:ext uri="{FF2B5EF4-FFF2-40B4-BE49-F238E27FC236}">
                  <a16:creationId xmlns:a16="http://schemas.microsoft.com/office/drawing/2014/main" id="{1092CA3C-6792-4762-90AA-1144DC587F99}"/>
                </a:ext>
              </a:extLst>
            </p:cNvPr>
            <p:cNvSpPr/>
            <p:nvPr/>
          </p:nvSpPr>
          <p:spPr>
            <a:xfrm>
              <a:off x="6331517" y="1611709"/>
              <a:ext cx="3096215" cy="3391072"/>
            </a:xfrm>
            <a:prstGeom prst="rect">
              <a:avLst/>
            </a:prstGeom>
            <a:gradFill>
              <a:gsLst>
                <a:gs pos="27000">
                  <a:schemeClr val="bg1"/>
                </a:gs>
                <a:gs pos="100000">
                  <a:srgbClr val="F3F3F3"/>
                </a:gs>
              </a:gsLst>
              <a:lin ang="5400000" scaled="1"/>
            </a:gradFill>
            <a:ln>
              <a:noFill/>
            </a:ln>
            <a:effectLst>
              <a:outerShdw blurRad="342900" dist="38100" dir="36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endParaRPr>
            </a:p>
          </p:txBody>
        </p:sp>
      </p:grpSp>
      <p:pic>
        <p:nvPicPr>
          <p:cNvPr id="4" name="圖片 3">
            <a:extLst>
              <a:ext uri="{FF2B5EF4-FFF2-40B4-BE49-F238E27FC236}">
                <a16:creationId xmlns:a16="http://schemas.microsoft.com/office/drawing/2014/main" id="{5D4DF0C8-AF10-4978-993C-21690C8BFFD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04018" y="2230996"/>
            <a:ext cx="2631623" cy="2236527"/>
          </a:xfrm>
          <a:prstGeom prst="rect">
            <a:avLst/>
          </a:prstGeom>
        </p:spPr>
      </p:pic>
      <p:sp>
        <p:nvSpPr>
          <p:cNvPr id="27" name="矩形 26">
            <a:extLst>
              <a:ext uri="{FF2B5EF4-FFF2-40B4-BE49-F238E27FC236}">
                <a16:creationId xmlns:a16="http://schemas.microsoft.com/office/drawing/2014/main" id="{55AA6729-7008-4E67-BDD7-0F57C8B878E3}"/>
              </a:ext>
            </a:extLst>
          </p:cNvPr>
          <p:cNvSpPr/>
          <p:nvPr/>
        </p:nvSpPr>
        <p:spPr>
          <a:xfrm>
            <a:off x="5795112" y="1275417"/>
            <a:ext cx="2888366" cy="650201"/>
          </a:xfrm>
          <a:prstGeom prst="rect">
            <a:avLst/>
          </a:prstGeom>
          <a:gradFill>
            <a:gsLst>
              <a:gs pos="0">
                <a:srgbClr val="009AD0"/>
              </a:gs>
              <a:gs pos="100000">
                <a:srgbClr val="00489D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100" b="1"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</p:txBody>
      </p:sp>
      <p:sp>
        <p:nvSpPr>
          <p:cNvPr id="20" name="TextBox 2">
            <a:extLst>
              <a:ext uri="{FF2B5EF4-FFF2-40B4-BE49-F238E27FC236}">
                <a16:creationId xmlns:a16="http://schemas.microsoft.com/office/drawing/2014/main" id="{C67A9EFD-6F28-41D7-881D-67F812522BF1}"/>
              </a:ext>
            </a:extLst>
          </p:cNvPr>
          <p:cNvSpPr txBox="1"/>
          <p:nvPr/>
        </p:nvSpPr>
        <p:spPr>
          <a:xfrm>
            <a:off x="5694457" y="1290917"/>
            <a:ext cx="3050744" cy="63094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ts val="2100"/>
              </a:lnSpc>
              <a:buClr>
                <a:schemeClr val="dk1"/>
              </a:buClr>
              <a:buSzPts val="3200"/>
            </a:pPr>
            <a:r>
              <a:rPr lang="en-US" altLang="ja-JP" sz="17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HDD</a:t>
            </a:r>
            <a:r>
              <a:rPr lang="ja-JP" altLang="en-US" sz="17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の取り扱いミスを</a:t>
            </a:r>
            <a:r>
              <a:rPr lang="ja-JP" altLang="en-US" sz="1700" b="1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防ぎ</a:t>
            </a:r>
            <a:endParaRPr lang="ja-JP" altLang="en-US" sz="17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  <a:p>
            <a:pPr algn="ctr">
              <a:lnSpc>
                <a:spcPts val="2100"/>
              </a:lnSpc>
              <a:buClr>
                <a:schemeClr val="dk1"/>
              </a:buClr>
              <a:buSzPts val="3200"/>
            </a:pPr>
            <a:r>
              <a:rPr lang="ja-JP" altLang="en-US" sz="17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盗難防止</a:t>
            </a:r>
            <a:endParaRPr lang="ja-JP" altLang="en-US" sz="17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F04A3B4C-D852-4B65-84F3-04BAF8907C11}"/>
              </a:ext>
            </a:extLst>
          </p:cNvPr>
          <p:cNvSpPr/>
          <p:nvPr/>
        </p:nvSpPr>
        <p:spPr>
          <a:xfrm>
            <a:off x="1435834" y="1320756"/>
            <a:ext cx="2889397" cy="467496"/>
          </a:xfrm>
          <a:prstGeom prst="rect">
            <a:avLst/>
          </a:prstGeom>
          <a:gradFill>
            <a:gsLst>
              <a:gs pos="0">
                <a:srgbClr val="009AD0"/>
              </a:gs>
              <a:gs pos="100000">
                <a:srgbClr val="00489D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100" b="1"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</p:txBody>
      </p:sp>
      <p:sp>
        <p:nvSpPr>
          <p:cNvPr id="18" name="TextBox 2">
            <a:extLst>
              <a:ext uri="{FF2B5EF4-FFF2-40B4-BE49-F238E27FC236}">
                <a16:creationId xmlns:a16="http://schemas.microsoft.com/office/drawing/2014/main" id="{9B5E4421-5091-4C8C-BA6E-52350BCE7F06}"/>
              </a:ext>
            </a:extLst>
          </p:cNvPr>
          <p:cNvSpPr txBox="1"/>
          <p:nvPr/>
        </p:nvSpPr>
        <p:spPr>
          <a:xfrm>
            <a:off x="1435834" y="1371663"/>
            <a:ext cx="2866870" cy="35394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ctr">
              <a:buClr>
                <a:schemeClr val="dk1"/>
              </a:buClr>
              <a:buSzPts val="3200"/>
            </a:pPr>
            <a:r>
              <a:rPr lang="ja-JP" altLang="en-US" sz="17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ツールレスインストール</a:t>
            </a:r>
            <a:endParaRPr lang="ja-JP" altLang="en-US" sz="17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81621297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觀點">
      <a:dk1>
        <a:srgbClr val="000000"/>
      </a:dk1>
      <a:lt1>
        <a:srgbClr val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izzlsmcy">
      <a:majorFont>
        <a:latin typeface="Arial"/>
        <a:ea typeface="微軟正黑體"/>
        <a:cs typeface=""/>
      </a:majorFont>
      <a:minorFont>
        <a:latin typeface="Arial"/>
        <a:ea typeface="微軟正黑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245</TotalTime>
  <Words>1746</Words>
  <Application>Microsoft Office PowerPoint</Application>
  <PresentationFormat>On-screen Show (16:9)</PresentationFormat>
  <Paragraphs>245</Paragraphs>
  <Slides>30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8" baseType="lpstr">
      <vt:lpstr>微軟正黑體</vt:lpstr>
      <vt:lpstr>微軟正黑體</vt:lpstr>
      <vt:lpstr>ＭＳ Ｐゴシック</vt:lpstr>
      <vt:lpstr>Poppins Light</vt:lpstr>
      <vt:lpstr>Arial</vt:lpstr>
      <vt:lpstr>Verdana</vt:lpstr>
      <vt:lpstr>Wingdings</vt:lpstr>
      <vt:lpstr>Simple Light</vt:lpstr>
      <vt:lpstr>PowerPoint Presentation</vt:lpstr>
      <vt:lpstr>RAID5でコスト効率よくデータを保護</vt:lpstr>
      <vt:lpstr>SSDキャッシュまたはQtierを柔軟に使用</vt:lpstr>
      <vt:lpstr>M.2 NVMe Gen 3 x 2 SSD</vt:lpstr>
      <vt:lpstr>2.5GbEブーストパフォーマンス</vt:lpstr>
      <vt:lpstr>QTS 5.0 + Linuxカーネル5.10</vt:lpstr>
      <vt:lpstr>正面図</vt:lpstr>
      <vt:lpstr>背面図</vt:lpstr>
      <vt:lpstr>PowerPoint Presentation</vt:lpstr>
      <vt:lpstr>エレガントで静かで省エネ</vt:lpstr>
      <vt:lpstr>データバックアップ</vt:lpstr>
      <vt:lpstr>PowerPoint Presentation</vt:lpstr>
      <vt:lpstr>QNAPスナップショットでバックアップを保護する</vt:lpstr>
      <vt:lpstr>NASのデータをバックアップ</vt:lpstr>
      <vt:lpstr>HDMIアプリケーション</vt:lpstr>
      <vt:lpstr>HybridDeskStation で様々なA / Vニーズに対応 </vt:lpstr>
      <vt:lpstr>用途の広いHybridDeskStationアプリ</vt:lpstr>
      <vt:lpstr>LinuxStationでNASをUbuntu PCとして使用</vt:lpstr>
      <vt:lpstr>PowerPoint Presentation</vt:lpstr>
      <vt:lpstr>QVRエリートスマート監視ソリューション</vt:lpstr>
      <vt:lpstr>PowerPoint Presentation</vt:lpstr>
      <vt:lpstr>QNAPはオフィスのすべてのニーズを満たします</vt:lpstr>
      <vt:lpstr>OCR：ドキュメントのデジタル化に最適なソリューション</vt:lpstr>
      <vt:lpstr>QuMagie</vt:lpstr>
      <vt:lpstr>Coral M.2 アクセラレータ B+M key </vt:lpstr>
      <vt:lpstr>Coral USB アクセラレータ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Cynthia Yang</dc:creator>
  <cp:lastModifiedBy>Yukihito H.</cp:lastModifiedBy>
  <cp:revision>28</cp:revision>
  <dcterms:modified xsi:type="dcterms:W3CDTF">2021-11-16T10:02:50Z</dcterms:modified>
</cp:coreProperties>
</file>