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312" r:id="rId4"/>
    <p:sldId id="306" r:id="rId5"/>
    <p:sldId id="311" r:id="rId6"/>
    <p:sldId id="313" r:id="rId7"/>
    <p:sldId id="261" r:id="rId8"/>
    <p:sldId id="302" r:id="rId9"/>
    <p:sldId id="308" r:id="rId10"/>
    <p:sldId id="262" r:id="rId11"/>
    <p:sldId id="264" r:id="rId12"/>
    <p:sldId id="265" r:id="rId13"/>
    <p:sldId id="266" r:id="rId14"/>
    <p:sldId id="279" r:id="rId15"/>
    <p:sldId id="280" r:id="rId16"/>
    <p:sldId id="297" r:id="rId17"/>
    <p:sldId id="298" r:id="rId18"/>
    <p:sldId id="300" r:id="rId19"/>
    <p:sldId id="301" r:id="rId20"/>
    <p:sldId id="305" r:id="rId21"/>
    <p:sldId id="284" r:id="rId22"/>
    <p:sldId id="285" r:id="rId23"/>
    <p:sldId id="286" r:id="rId24"/>
    <p:sldId id="291" r:id="rId25"/>
    <p:sldId id="292" r:id="rId26"/>
    <p:sldId id="293" r:id="rId27"/>
    <p:sldId id="294" r:id="rId28"/>
    <p:sldId id="295" r:id="rId29"/>
    <p:sldId id="296" r:id="rId30"/>
    <p:sldId id="314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C2EB"/>
    <a:srgbClr val="2F74E5"/>
    <a:srgbClr val="009ED6"/>
    <a:srgbClr val="0060A8"/>
    <a:srgbClr val="00489D"/>
    <a:srgbClr val="005AC8"/>
    <a:srgbClr val="B40000"/>
    <a:srgbClr val="0070C0"/>
    <a:srgbClr val="0082DA"/>
    <a:srgbClr val="2F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4" autoAdjust="0"/>
    <p:restoredTop sz="87326" autoAdjust="0"/>
  </p:normalViewPr>
  <p:slideViewPr>
    <p:cSldViewPr snapToGrid="0">
      <p:cViewPr varScale="1">
        <p:scale>
          <a:sx n="133" d="100"/>
          <a:sy n="133" d="100"/>
        </p:scale>
        <p:origin x="100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PCIe Gen 2</c:v>
                </c:pt>
                <c:pt idx="1">
                  <c:v>PCIe Gen 3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500</c:v>
                </c:pt>
                <c:pt idx="1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4-4722-B1B3-F7404ABC7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上傳</c:v>
                </c:pt>
                <c:pt idx="1">
                  <c:v>下載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251</c:v>
                </c:pt>
                <c:pt idx="1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39-490C-BBE0-8C2C3E8199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2021/11/1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用輕鬆一點的畫面類似小咖啡廳之類的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可以先用型錄封面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856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90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P.58</a:t>
            </a:r>
            <a:endParaRPr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P.64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26bb316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b26bb316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+mj-lt"/>
                <a:ea typeface="Poppins Light"/>
                <a:cs typeface="Poppins Light"/>
                <a:sym typeface="Poppins Light"/>
              </a:rPr>
              <a:t>CHT: AI 智能相簿讓您聰明管理照片，搭配 NAS 彈性擴充儲存空間，隨拍即存不設限</a:t>
            </a:r>
            <a:endParaRPr sz="1000">
              <a:solidFill>
                <a:schemeClr val="dk1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+mj-lt"/>
                <a:ea typeface="Poppins Light"/>
                <a:cs typeface="Poppins Light"/>
                <a:sym typeface="Poppins Light"/>
              </a:rPr>
              <a:t>ENG: The AI-powered photo management solution with flexible storage space</a:t>
            </a:r>
            <a:endParaRPr sz="5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4498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2-bay and 4-bay用線圖或卡通圖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5335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f1c6ddcaf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f1c6ddcaf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999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f1c6ddca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f1c6ddca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73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f1c6ddca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f1c6ddcaf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4262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用輕鬆一點的畫面類似小咖啡廳之類的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可以先用型錄封面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249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235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0318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9588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Shape 14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0"/>
            <a:ext cx="9144000" cy="5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0" y="192780"/>
            <a:ext cx="9228667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86585C6-6E67-4F23-AA03-7E6059D4AA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A402AB1-BC0F-4C02-9BBF-165D89F35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10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1976757D-614F-4AA9-A0B6-578D9113E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" y="0"/>
            <a:ext cx="91270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76757D-614F-4AA9-A0B6-578D9113E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0" y="186430"/>
            <a:ext cx="914399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05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4" name="Shape 24" descr="C:\Users\user\Desktop\TS-x28A_PPT\底板整理8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58"/>
            <a:ext cx="9143999" cy="5144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solidFill>
                  <a:srgbClr val="E2CB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4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F956554-5718-4FEA-8115-A6FB7D168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2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57BCDEF9-F45D-40A8-8B63-8B39D779DE5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149205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90" r:id="rId3"/>
    <p:sldLayoutId id="2147483693" r:id="rId4"/>
    <p:sldLayoutId id="2147483688" r:id="rId5"/>
    <p:sldLayoutId id="2147483689" r:id="rId6"/>
    <p:sldLayoutId id="214748365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53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nap.com/go/qvr-nas-selector" TargetMode="External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12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21" Type="http://schemas.openxmlformats.org/officeDocument/2006/relationships/image" Target="../media/image115.sv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0.sv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sv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10" Type="http://schemas.openxmlformats.org/officeDocument/2006/relationships/image" Target="../media/image104.svg"/><Relationship Id="rId19" Type="http://schemas.openxmlformats.org/officeDocument/2006/relationships/image" Target="../media/image113.svg"/><Relationship Id="rId4" Type="http://schemas.openxmlformats.org/officeDocument/2006/relationships/image" Target="../media/image98.svg"/><Relationship Id="rId9" Type="http://schemas.openxmlformats.org/officeDocument/2006/relationships/image" Target="../media/image103.png"/><Relationship Id="rId14" Type="http://schemas.openxmlformats.org/officeDocument/2006/relationships/image" Target="../media/image108.svg"/><Relationship Id="rId22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0.svg"/><Relationship Id="rId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3EAE8DCB-F54B-404F-B621-9A9D4CE0B7E0}"/>
              </a:ext>
            </a:extLst>
          </p:cNvPr>
          <p:cNvSpPr/>
          <p:nvPr/>
        </p:nvSpPr>
        <p:spPr>
          <a:xfrm>
            <a:off x="445771" y="1632855"/>
            <a:ext cx="4180458" cy="1241578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lnSpc>
                <a:spcPts val="32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200" b="1" u="none" strike="noStrike" cap="none" dirty="0">
                <a:solidFill>
                  <a:schemeClr val="bg1"/>
                </a:solidFill>
                <a:cs typeface="+mn-ea"/>
                <a:sym typeface="+mn-lt"/>
              </a:rPr>
              <a:t>    硬碟待命中</a:t>
            </a:r>
            <a:r>
              <a:rPr lang="zh-TW" altLang="en-US" sz="2200" b="1" i="0" u="none" strike="noStrike" cap="none" dirty="0">
                <a:solidFill>
                  <a:schemeClr val="bg1"/>
                </a:solidFill>
                <a:cs typeface="+mn-ea"/>
                <a:sym typeface="+mn-lt"/>
              </a:rPr>
              <a:t> ：</a:t>
            </a:r>
            <a:r>
              <a:rPr lang="en-US" altLang="zh-TW" sz="2200" b="1" dirty="0">
                <a:solidFill>
                  <a:schemeClr val="bg1"/>
                </a:solidFill>
                <a:cs typeface="+mn-ea"/>
                <a:sym typeface="+mn-lt"/>
              </a:rPr>
              <a:t>26.3</a:t>
            </a:r>
            <a:r>
              <a:rPr lang="en-US" altLang="zh-TW" sz="2200" b="1" i="0" u="none" strike="noStrike" cap="none" dirty="0">
                <a:solidFill>
                  <a:schemeClr val="bg1"/>
                </a:solidFill>
                <a:cs typeface="+mn-ea"/>
                <a:sym typeface="+mn-lt"/>
              </a:rPr>
              <a:t> W</a:t>
            </a:r>
            <a:endParaRPr lang="en-US" altLang="zh-TW" sz="2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marL="0" marR="0" lvl="0" indent="0" algn="l" rtl="0">
              <a:lnSpc>
                <a:spcPts val="32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200" b="1" u="none" strike="noStrike" cap="none" dirty="0">
                <a:solidFill>
                  <a:schemeClr val="bg1"/>
                </a:solidFill>
                <a:cs typeface="+mn-ea"/>
                <a:sym typeface="+mn-lt"/>
              </a:rPr>
              <a:t>    系統運轉中</a:t>
            </a:r>
            <a:r>
              <a:rPr lang="zh-TW" altLang="en-US" sz="2200" b="1" i="0" u="none" strike="noStrike" cap="none" dirty="0">
                <a:solidFill>
                  <a:schemeClr val="bg1"/>
                </a:solidFill>
                <a:cs typeface="+mn-ea"/>
                <a:sym typeface="+mn-lt"/>
              </a:rPr>
              <a:t> ：</a:t>
            </a:r>
            <a:r>
              <a:rPr lang="en-US" altLang="zh-TW" sz="2200" b="1" dirty="0">
                <a:solidFill>
                  <a:schemeClr val="bg1"/>
                </a:solidFill>
                <a:cs typeface="+mn-ea"/>
                <a:sym typeface="+mn-lt"/>
              </a:rPr>
              <a:t>32.8</a:t>
            </a:r>
            <a:r>
              <a:rPr lang="zh-TW" altLang="en-US" sz="2200" b="1" i="0" u="none" strike="noStrike" cap="none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200" b="1" i="0" u="none" strike="noStrike" cap="none" dirty="0">
                <a:solidFill>
                  <a:schemeClr val="bg1"/>
                </a:solidFill>
                <a:cs typeface="+mn-ea"/>
                <a:sym typeface="+mn-lt"/>
              </a:rPr>
              <a:t>W</a:t>
            </a:r>
            <a:endParaRPr lang="en-US" altLang="zh-TW" sz="2200" i="0" u="none" strike="noStrike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77655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60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極簡美學</a:t>
            </a:r>
            <a:r>
              <a:rPr lang="zh-TW" altLang="en-US" sz="3600" u="none" strike="noStrike" cap="none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3600" u="none" strike="noStrike" cap="none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360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低噪省電</a:t>
            </a:r>
            <a:endParaRPr sz="3600" u="none" strike="noStrike" cap="none" dirty="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8" name="Shape 278"/>
          <p:cNvPicPr preferRelativeResize="0"/>
          <p:nvPr/>
        </p:nvPicPr>
        <p:blipFill>
          <a:blip r:embed="rId3"/>
          <a:srcRect/>
          <a:stretch/>
        </p:blipFill>
        <p:spPr>
          <a:xfrm>
            <a:off x="5133524" y="1131677"/>
            <a:ext cx="3151993" cy="3485512"/>
          </a:xfrm>
          <a:prstGeom prst="rect">
            <a:avLst/>
          </a:prstGeom>
          <a:noFill/>
          <a:ln>
            <a:noFill/>
          </a:ln>
          <a:effectLst>
            <a:outerShdw blurRad="533400" dist="381000" dir="5400000" sx="91000" sy="91000" algn="t" rotWithShape="0">
              <a:prstClr val="black">
                <a:alpha val="17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B5DD393-1ED3-403C-9A9D-5106B0E8BB54}"/>
              </a:ext>
            </a:extLst>
          </p:cNvPr>
          <p:cNvSpPr/>
          <p:nvPr/>
        </p:nvSpPr>
        <p:spPr>
          <a:xfrm>
            <a:off x="445771" y="3318574"/>
            <a:ext cx="4180458" cy="1241578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200" b="1" u="none" strike="noStrike" cap="none" dirty="0">
                <a:solidFill>
                  <a:schemeClr val="bg1"/>
                </a:solidFill>
                <a:cs typeface="+mn-ea"/>
                <a:sym typeface="+mn-lt"/>
              </a:rPr>
              <a:t>    靜音風扇順暢導熱</a:t>
            </a:r>
          </a:p>
          <a:p>
            <a:pPr marL="0" marR="0" lvl="0" indent="0" algn="l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200" b="1" u="none" strike="noStrike" cap="none" dirty="0">
                <a:solidFill>
                  <a:schemeClr val="bg1"/>
                </a:solidFill>
                <a:cs typeface="+mn-ea"/>
                <a:sym typeface="+mn-lt"/>
              </a:rPr>
              <a:t>    噪音值僅</a:t>
            </a:r>
            <a:r>
              <a:rPr lang="zh-TW" altLang="en-US" sz="2200" b="1" i="0" u="none" strike="noStrike" cap="none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en-US" altLang="zh-TW" sz="2200" b="1" dirty="0">
                <a:solidFill>
                  <a:schemeClr val="bg1"/>
                </a:solidFill>
                <a:cs typeface="+mn-ea"/>
                <a:sym typeface="+mn-lt"/>
              </a:rPr>
              <a:t>20.5</a:t>
            </a:r>
            <a:r>
              <a:rPr lang="zh-TW" altLang="en-US" sz="2200" b="1" i="0" u="none" strike="noStrike" cap="none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200" b="1" i="0" u="none" strike="noStrike" cap="none" dirty="0">
                <a:solidFill>
                  <a:schemeClr val="bg1"/>
                </a:solidFill>
                <a:cs typeface="+mn-ea"/>
                <a:sym typeface="+mn-lt"/>
              </a:rPr>
              <a:t>dB</a:t>
            </a:r>
            <a:endParaRPr lang="zh-TW" altLang="en-US" sz="2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Shape 148">
            <a:extLst>
              <a:ext uri="{FF2B5EF4-FFF2-40B4-BE49-F238E27FC236}">
                <a16:creationId xmlns:a16="http://schemas.microsoft.com/office/drawing/2014/main" id="{908E24D4-E0B1-4052-B5AC-53C2DE517F71}"/>
              </a:ext>
            </a:extLst>
          </p:cNvPr>
          <p:cNvSpPr/>
          <p:nvPr/>
        </p:nvSpPr>
        <p:spPr>
          <a:xfrm rot="5400000">
            <a:off x="3966027" y="3190988"/>
            <a:ext cx="445673" cy="445673"/>
          </a:xfrm>
          <a:prstGeom prst="chevron">
            <a:avLst>
              <a:gd name="adj" fmla="val 50000"/>
            </a:avLst>
          </a:prstGeom>
          <a:gradFill>
            <a:gsLst>
              <a:gs pos="100000">
                <a:schemeClr val="bg1">
                  <a:alpha val="52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Shape 148">
            <a:extLst>
              <a:ext uri="{FF2B5EF4-FFF2-40B4-BE49-F238E27FC236}">
                <a16:creationId xmlns:a16="http://schemas.microsoft.com/office/drawing/2014/main" id="{05AA1437-6C46-4C6A-8F40-64A08BFEF2EA}"/>
              </a:ext>
            </a:extLst>
          </p:cNvPr>
          <p:cNvSpPr/>
          <p:nvPr/>
        </p:nvSpPr>
        <p:spPr>
          <a:xfrm rot="5400000">
            <a:off x="3966027" y="1508238"/>
            <a:ext cx="445673" cy="445673"/>
          </a:xfrm>
          <a:prstGeom prst="chevron">
            <a:avLst>
              <a:gd name="adj" fmla="val 50000"/>
            </a:avLst>
          </a:prstGeom>
          <a:gradFill>
            <a:gsLst>
              <a:gs pos="100000">
                <a:schemeClr val="bg1">
                  <a:alpha val="52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底_(ZH+EN)_資料備份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20200" cy="51435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167B3AC-A176-4BF7-AF56-3BCE4C75D581}"/>
              </a:ext>
            </a:extLst>
          </p:cNvPr>
          <p:cNvSpPr/>
          <p:nvPr/>
        </p:nvSpPr>
        <p:spPr>
          <a:xfrm>
            <a:off x="0" y="1104248"/>
            <a:ext cx="9036050" cy="2232248"/>
          </a:xfrm>
          <a:prstGeom prst="rect">
            <a:avLst/>
          </a:prstGeom>
          <a:gradFill>
            <a:gsLst>
              <a:gs pos="13000">
                <a:srgbClr val="0082DA"/>
              </a:gs>
              <a:gs pos="39000">
                <a:srgbClr val="2FABFF"/>
              </a:gs>
              <a:gs pos="66000">
                <a:srgbClr val="09BF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525159" y="1328832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lang="en-US" sz="4000" u="none" strike="noStrike" cap="none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資料備份</a:t>
            </a:r>
            <a:endParaRPr sz="4000" u="none" strike="noStrike" cap="none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3854" y="2239422"/>
            <a:ext cx="5103494" cy="1255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US" sz="2400" b="1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企業級快照</a:t>
            </a:r>
            <a:endParaRPr 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>
              <a:lnSpc>
                <a:spcPts val="3000"/>
              </a:lnSpc>
              <a:buClr>
                <a:schemeClr val="dk2"/>
              </a:buClr>
              <a:buSzPts val="2400"/>
            </a:pPr>
            <a:r>
              <a:rPr lang="zh-TW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建立完整防護網</a:t>
            </a:r>
          </a:p>
          <a:p>
            <a:pPr lvl="0">
              <a:lnSpc>
                <a:spcPts val="3000"/>
              </a:lnSpc>
            </a:pPr>
            <a:endParaRPr lang="en-US" sz="36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572904" y="2103976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五邊形 17"/>
          <p:cNvSpPr/>
          <p:nvPr/>
        </p:nvSpPr>
        <p:spPr>
          <a:xfrm>
            <a:off x="4624478" y="1251867"/>
            <a:ext cx="1857388" cy="500066"/>
          </a:xfrm>
          <a:prstGeom prst="homePlate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9052" y="1251867"/>
            <a:ext cx="4216864" cy="500066"/>
          </a:xfrm>
          <a:prstGeom prst="rect">
            <a:avLst/>
          </a:prstGeom>
          <a:solidFill>
            <a:srgbClr val="008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＞形箭號 20"/>
          <p:cNvSpPr/>
          <p:nvPr/>
        </p:nvSpPr>
        <p:spPr>
          <a:xfrm>
            <a:off x="6410428" y="1251867"/>
            <a:ext cx="428628" cy="500066"/>
          </a:xfrm>
          <a:prstGeom prst="chevron">
            <a:avLst/>
          </a:prstGeom>
          <a:solidFill>
            <a:srgbClr val="008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5221" y="1804629"/>
            <a:ext cx="4220181" cy="3282527"/>
            <a:chOff x="478648" y="1497024"/>
            <a:chExt cx="4220181" cy="3282527"/>
          </a:xfrm>
        </p:grpSpPr>
        <p:pic>
          <p:nvPicPr>
            <p:cNvPr id="309" name="Shape 309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057" y="1650913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Shape 310"/>
            <p:cNvSpPr/>
            <p:nvPr/>
          </p:nvSpPr>
          <p:spPr>
            <a:xfrm>
              <a:off x="2858261" y="3811272"/>
              <a:ext cx="18405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 err="1">
                  <a:solidFill>
                    <a:srgbClr val="002060"/>
                  </a:solidFill>
                  <a:latin typeface="+mn-lt"/>
                  <a:ea typeface="+mn-ea"/>
                  <a:cs typeface="+mn-ea"/>
                  <a:sym typeface="+mn-lt"/>
                </a:rPr>
                <a:t>NetBak</a:t>
              </a:r>
              <a:r>
                <a:rPr lang="en-US" sz="1400" b="1" i="0" u="none" strike="noStrike" cap="none" dirty="0">
                  <a:solidFill>
                    <a:srgbClr val="002060"/>
                  </a:solidFill>
                  <a:latin typeface="+mn-lt"/>
                  <a:ea typeface="+mn-ea"/>
                  <a:cs typeface="+mn-ea"/>
                  <a:sym typeface="+mn-lt"/>
                </a:rPr>
                <a:t>  Replicator </a:t>
              </a:r>
              <a:endParaRPr sz="1400" b="0" i="0" u="none" strike="noStrike" cap="none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312" name="Shape 312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648" y="3286560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Shape 313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5758" y="1913876"/>
              <a:ext cx="1379212" cy="908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Shape 314"/>
            <p:cNvSpPr/>
            <p:nvPr/>
          </p:nvSpPr>
          <p:spPr>
            <a:xfrm>
              <a:off x="2831825" y="2171777"/>
              <a:ext cx="14045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2060"/>
                  </a:solidFill>
                  <a:latin typeface="+mn-lt"/>
                  <a:ea typeface="+mn-ea"/>
                  <a:cs typeface="+mn-ea"/>
                  <a:sym typeface="+mn-lt"/>
                </a:rPr>
                <a:t>Time Machine</a:t>
              </a:r>
              <a:endParaRPr sz="1400" b="0" i="0" u="none" strike="noStrike" cap="none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1225758" y="1497024"/>
              <a:ext cx="9396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+mn-lt"/>
                  <a:ea typeface="+mn-ea"/>
                  <a:cs typeface="+mn-ea"/>
                  <a:sym typeface="+mn-lt"/>
                </a:rPr>
                <a:t>Mac O.S.</a:t>
              </a:r>
              <a:endParaRPr sz="1400" b="0" i="0" u="none" strike="noStrike" cap="none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1225758" y="3110566"/>
              <a:ext cx="9941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+mn-lt"/>
                  <a:ea typeface="+mn-ea"/>
                  <a:cs typeface="+mn-ea"/>
                  <a:sym typeface="+mn-lt"/>
                </a:rPr>
                <a:t>Windows</a:t>
              </a:r>
              <a:endParaRPr sz="1400" b="0" i="0" u="none" strike="noStrike" cap="none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17" name="Shape 317"/>
          <p:cNvSpPr/>
          <p:nvPr/>
        </p:nvSpPr>
        <p:spPr>
          <a:xfrm>
            <a:off x="6966056" y="2733681"/>
            <a:ext cx="1796037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u="none" strike="noStrike" cap="none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馬上建立排程或同步備份計畫來備份您的資料</a:t>
            </a:r>
            <a:r>
              <a:rPr lang="en-US" sz="1800" b="1" u="none" strike="noStrike" cap="none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sz="1800" b="1" u="none" strike="noStrike" cap="none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＞形箭號 18"/>
          <p:cNvSpPr/>
          <p:nvPr/>
        </p:nvSpPr>
        <p:spPr>
          <a:xfrm>
            <a:off x="6053238" y="1251867"/>
            <a:ext cx="428628" cy="500066"/>
          </a:xfrm>
          <a:prstGeom prst="chevron">
            <a:avLst/>
          </a:prstGeom>
          <a:solidFill>
            <a:srgbClr val="008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2" name="Shape 287"/>
          <p:cNvSpPr txBox="1">
            <a:spLocks/>
          </p:cNvSpPr>
          <p:nvPr/>
        </p:nvSpPr>
        <p:spPr>
          <a:xfrm>
            <a:off x="0" y="154060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3200"/>
            </a:pPr>
            <a:r>
              <a:rPr lang="en-US" sz="3600" b="1" dirty="0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完整備份方案對抗勒索病毒</a:t>
            </a:r>
            <a:endParaRPr kumimoji="0" lang="zh-TW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Shape 308"/>
          <p:cNvSpPr txBox="1">
            <a:spLocks/>
          </p:cNvSpPr>
          <p:nvPr/>
        </p:nvSpPr>
        <p:spPr>
          <a:xfrm>
            <a:off x="438780" y="1216105"/>
            <a:ext cx="6034619" cy="5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建立備份才是對抗勒索軟體最好的辦法 </a:t>
            </a: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!</a:t>
            </a:r>
            <a:endParaRPr kumimoji="0" lang="zh-TW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389E3A43-DF4F-41CC-BB89-D5D5249F22A3}"/>
              </a:ext>
            </a:extLst>
          </p:cNvPr>
          <p:cNvGrpSpPr/>
          <p:nvPr/>
        </p:nvGrpSpPr>
        <p:grpSpPr>
          <a:xfrm>
            <a:off x="4241519" y="2019514"/>
            <a:ext cx="3171019" cy="2863989"/>
            <a:chOff x="-3748275" y="1147065"/>
            <a:chExt cx="2447487" cy="2210512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1CF7C9E3-A2B9-477D-BBA9-84056E1F5EEA}"/>
                </a:ext>
              </a:extLst>
            </p:cNvPr>
            <p:cNvSpPr/>
            <p:nvPr/>
          </p:nvSpPr>
          <p:spPr>
            <a:xfrm>
              <a:off x="-3748275" y="1284122"/>
              <a:ext cx="2447487" cy="20734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74E00E0D-CD33-4671-BAB8-094BD801C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482856" y="2940279"/>
              <a:ext cx="1933199" cy="226812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2A6F366F-00DF-4E38-B6FF-2A876FA97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31577" y="1147065"/>
              <a:ext cx="2001210" cy="19703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5E7DBA6D-5244-4220-8B74-CA98CA0F6A20}"/>
              </a:ext>
            </a:extLst>
          </p:cNvPr>
          <p:cNvSpPr/>
          <p:nvPr/>
        </p:nvSpPr>
        <p:spPr>
          <a:xfrm>
            <a:off x="428837" y="2563283"/>
            <a:ext cx="2532803" cy="2571749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sz="2000" i="0" u="none" strike="noStrike" cap="none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0" y="183565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sz="3600" u="none" strike="noStrike" cap="none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最實惠的企業級快照防護</a:t>
            </a:r>
            <a:endParaRPr sz="360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678" y="1642049"/>
            <a:ext cx="5888582" cy="2996337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26" name="Shape 326"/>
          <p:cNvSpPr/>
          <p:nvPr/>
        </p:nvSpPr>
        <p:spPr>
          <a:xfrm>
            <a:off x="284809" y="1315897"/>
            <a:ext cx="2970851" cy="1512168"/>
          </a:xfrm>
          <a:prstGeom prst="wedgeRectCallout">
            <a:avLst>
              <a:gd name="adj1" fmla="val -20106"/>
              <a:gd name="adj2" fmla="val 71604"/>
            </a:avLst>
          </a:prstGeom>
          <a:solidFill>
            <a:srgbClr val="3A63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460773" y="2190614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單磁碟區</a:t>
            </a:r>
            <a:r>
              <a:rPr lang="en-US" sz="1600" b="1" u="none" strike="noStrike" cap="none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en-US" sz="1600" b="1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LUN最大快照數量</a:t>
            </a:r>
            <a:endParaRPr sz="1600" b="1" u="none" strike="noStrike" cap="none" dirty="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204466" y="1932082"/>
            <a:ext cx="3245791" cy="32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--------------------------------</a:t>
            </a:r>
            <a:r>
              <a:rPr lang="en-US" altLang="zh-TW" sz="1600" b="1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---------</a:t>
            </a:r>
            <a:r>
              <a:rPr lang="en-US" sz="1600" b="1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--</a:t>
            </a:r>
            <a:endParaRPr sz="1600" b="1" i="0" u="none" strike="noStrike" cap="none" dirty="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9" name="Shape 329"/>
          <p:cNvSpPr txBox="1"/>
          <p:nvPr/>
        </p:nvSpPr>
        <p:spPr>
          <a:xfrm rot="5400000">
            <a:off x="1254200" y="1982799"/>
            <a:ext cx="18546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----------------------</a:t>
            </a:r>
            <a:endParaRPr sz="1600" b="1" i="0" u="none" strike="noStrike" cap="none" dirty="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1899470" y="1418379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1024</a:t>
            </a:r>
            <a:endParaRPr sz="2800" b="1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1891658" y="2228975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256</a:t>
            </a:r>
            <a:endParaRPr sz="2800" b="1" i="0" u="none" strike="noStrike" cap="none" dirty="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460773" y="1447966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整機最大</a:t>
            </a:r>
            <a:endParaRPr lang="en-US" sz="1600" b="1" u="none" strike="noStrike" cap="none" dirty="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快照數量</a:t>
            </a:r>
            <a:endParaRPr sz="1600" b="1" u="none" strike="noStrike" cap="none" dirty="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54EEB7FF-E24F-4E74-986F-E1358881E88D}"/>
              </a:ext>
            </a:extLst>
          </p:cNvPr>
          <p:cNvGrpSpPr/>
          <p:nvPr/>
        </p:nvGrpSpPr>
        <p:grpSpPr>
          <a:xfrm>
            <a:off x="270442" y="2825678"/>
            <a:ext cx="2847450" cy="2571749"/>
            <a:chOff x="-3748275" y="1147065"/>
            <a:chExt cx="2447487" cy="2210512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CD68260B-8BE8-46F2-AEEF-D02943BE56BD}"/>
                </a:ext>
              </a:extLst>
            </p:cNvPr>
            <p:cNvSpPr/>
            <p:nvPr/>
          </p:nvSpPr>
          <p:spPr>
            <a:xfrm>
              <a:off x="-3748275" y="1284122"/>
              <a:ext cx="2447487" cy="20734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9280DAE1-2E25-4C9B-8852-5FD3C6C26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482856" y="2940279"/>
              <a:ext cx="1933199" cy="226812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EB763D39-D03A-4FF2-A896-6F841572A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31577" y="1147065"/>
              <a:ext cx="2001210" cy="1970390"/>
            </a:xfrm>
            <a:prstGeom prst="rect">
              <a:avLst/>
            </a:prstGeom>
          </p:spPr>
        </p:pic>
      </p:grpSp>
      <p:sp>
        <p:nvSpPr>
          <p:cNvPr id="22" name="橢圓 21"/>
          <p:cNvSpPr/>
          <p:nvPr/>
        </p:nvSpPr>
        <p:spPr>
          <a:xfrm>
            <a:off x="2162846" y="3632651"/>
            <a:ext cx="1133686" cy="1133686"/>
          </a:xfrm>
          <a:prstGeom prst="ellipse">
            <a:avLst/>
          </a:prstGeom>
          <a:solidFill>
            <a:srgbClr val="B4000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1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50860" y="4049636"/>
            <a:ext cx="941625" cy="941625"/>
          </a:xfrm>
          <a:prstGeom prst="rect">
            <a:avLst/>
          </a:prstGeom>
          <a:noFill/>
        </p:spPr>
      </p:pic>
      <p:sp>
        <p:nvSpPr>
          <p:cNvPr id="15" name="文字方塊 14"/>
          <p:cNvSpPr txBox="1"/>
          <p:nvPr/>
        </p:nvSpPr>
        <p:spPr>
          <a:xfrm>
            <a:off x="2241287" y="3811461"/>
            <a:ext cx="1149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最超值的</a:t>
            </a:r>
          </a:p>
          <a:p>
            <a:r>
              <a:rPr lang="zh-TW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備份</a:t>
            </a:r>
            <a:endParaRPr lang="en-US" altLang="zh-TW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zh-TW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選擇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35932" y="164142"/>
            <a:ext cx="9108068" cy="69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異地備份 </a:t>
            </a:r>
            <a:r>
              <a:rPr lang="en-US" altLang="zh-TW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- </a:t>
            </a:r>
            <a:r>
              <a:rPr lang="zh-TW" altLang="en-US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多重保護備份資料</a:t>
            </a:r>
            <a:endParaRPr sz="36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26" name="Shape 426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259" y="1311065"/>
            <a:ext cx="672825" cy="672825"/>
          </a:xfrm>
          <a:prstGeom prst="rect">
            <a:avLst/>
          </a:prstGeom>
          <a:noFill/>
          <a:ln>
            <a:noFill/>
          </a:ln>
          <a:effectLst>
            <a:outerShdw blurRad="127000" dist="114300" dir="2880000" algn="t" rotWithShape="0">
              <a:prstClr val="black">
                <a:alpha val="25000"/>
              </a:prstClr>
            </a:outerShdw>
          </a:effectLst>
        </p:spPr>
      </p:pic>
      <p:sp>
        <p:nvSpPr>
          <p:cNvPr id="427" name="Shape 427"/>
          <p:cNvSpPr txBox="1"/>
          <p:nvPr/>
        </p:nvSpPr>
        <p:spPr>
          <a:xfrm>
            <a:off x="1389692" y="1311066"/>
            <a:ext cx="7453055" cy="67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9271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Hybrid Backup </a:t>
            </a:r>
            <a:r>
              <a:rPr lang="en-US" sz="24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Sync混合型備份與同步中心</a:t>
            </a:r>
            <a:endParaRPr sz="2400" b="1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3C78D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Shape 825" descr="P3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6792" y="2036570"/>
            <a:ext cx="2792996" cy="27958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826"/>
          <p:cNvSpPr txBox="1"/>
          <p:nvPr/>
        </p:nvSpPr>
        <p:spPr>
          <a:xfrm>
            <a:off x="2988327" y="2858352"/>
            <a:ext cx="1725237" cy="4868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雲端</a:t>
            </a:r>
          </a:p>
        </p:txBody>
      </p:sp>
      <p:sp>
        <p:nvSpPr>
          <p:cNvPr id="10" name="Shape 827"/>
          <p:cNvSpPr txBox="1"/>
          <p:nvPr/>
        </p:nvSpPr>
        <p:spPr>
          <a:xfrm>
            <a:off x="4416042" y="2858352"/>
            <a:ext cx="1725237" cy="4868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本地端</a:t>
            </a:r>
          </a:p>
        </p:txBody>
      </p:sp>
      <p:sp>
        <p:nvSpPr>
          <p:cNvPr id="11" name="Shape 828"/>
          <p:cNvSpPr txBox="1"/>
          <p:nvPr/>
        </p:nvSpPr>
        <p:spPr>
          <a:xfrm>
            <a:off x="3702185" y="3999678"/>
            <a:ext cx="1725237" cy="4868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異地端</a:t>
            </a:r>
          </a:p>
        </p:txBody>
      </p:sp>
      <p:grpSp>
        <p:nvGrpSpPr>
          <p:cNvPr id="12" name="Shape 829"/>
          <p:cNvGrpSpPr/>
          <p:nvPr/>
        </p:nvGrpSpPr>
        <p:grpSpPr>
          <a:xfrm>
            <a:off x="622807" y="2745368"/>
            <a:ext cx="1337807" cy="654688"/>
            <a:chOff x="251519" y="2499741"/>
            <a:chExt cx="1944025" cy="951357"/>
          </a:xfrm>
        </p:grpSpPr>
        <p:pic>
          <p:nvPicPr>
            <p:cNvPr id="13" name="Shape 830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831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832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833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834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835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836"/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Shape 837" descr="P3-2-3.png"/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552" y="2329007"/>
            <a:ext cx="898477" cy="106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838" descr="P3-2-2.png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602" y="4243125"/>
            <a:ext cx="1663891" cy="704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839" descr="P3-2-1.png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999" y="2510181"/>
            <a:ext cx="1772650" cy="672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9936E5C9-4DF5-42B8-9AB1-4A07D5BEB7DF}"/>
              </a:ext>
            </a:extLst>
          </p:cNvPr>
          <p:cNvCxnSpPr/>
          <p:nvPr/>
        </p:nvCxnSpPr>
        <p:spPr>
          <a:xfrm>
            <a:off x="1846363" y="1859280"/>
            <a:ext cx="5946357" cy="0"/>
          </a:xfrm>
          <a:prstGeom prst="line">
            <a:avLst/>
          </a:prstGeom>
          <a:ln w="228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底_(ZH+EN)_影片轉檔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945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CC77F6C7-D94D-4623-B78A-E17C2AD41E72}"/>
              </a:ext>
            </a:extLst>
          </p:cNvPr>
          <p:cNvSpPr/>
          <p:nvPr/>
        </p:nvSpPr>
        <p:spPr>
          <a:xfrm>
            <a:off x="0" y="1104248"/>
            <a:ext cx="9036050" cy="2232248"/>
          </a:xfrm>
          <a:prstGeom prst="rect">
            <a:avLst/>
          </a:prstGeom>
          <a:gradFill>
            <a:gsLst>
              <a:gs pos="13000">
                <a:srgbClr val="0082DA"/>
              </a:gs>
              <a:gs pos="39000">
                <a:srgbClr val="2FABFF"/>
              </a:gs>
              <a:gs pos="66000">
                <a:srgbClr val="09BF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2" name="Shape 301">
            <a:extLst>
              <a:ext uri="{FF2B5EF4-FFF2-40B4-BE49-F238E27FC236}">
                <a16:creationId xmlns:a16="http://schemas.microsoft.com/office/drawing/2014/main" id="{98123543-9FA0-4565-8249-7900BB25DB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409" y="1558361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Clr>
                <a:schemeClr val="dk1"/>
              </a:buClr>
              <a:buSzPts val="4400"/>
            </a:pPr>
            <a:r>
              <a:rPr lang="en-US" altLang="zh-TW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HDMI</a:t>
            </a:r>
            <a:r>
              <a:rPr lang="zh-TW" altLang="en-US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應用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29D639A-A447-4BFE-9D8D-209014BC322C}"/>
              </a:ext>
            </a:extLst>
          </p:cNvPr>
          <p:cNvSpPr txBox="1"/>
          <p:nvPr/>
        </p:nvSpPr>
        <p:spPr>
          <a:xfrm>
            <a:off x="572904" y="2398172"/>
            <a:ext cx="510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硬體即時轉檔與多樣化串流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B836971E-2689-44D7-A4FE-937DF878D61D}"/>
              </a:ext>
            </a:extLst>
          </p:cNvPr>
          <p:cNvCxnSpPr/>
          <p:nvPr/>
        </p:nvCxnSpPr>
        <p:spPr>
          <a:xfrm>
            <a:off x="572904" y="2307176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717571"/>
          </a:xfrm>
          <a:prstGeom prst="rect">
            <a:avLst/>
          </a:prstGeom>
        </p:spPr>
        <p:txBody>
          <a:bodyPr anchor="t"/>
          <a:lstStyle/>
          <a:p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4D0F7-A0BC-7A4C-929D-6A5F102B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47" y="235147"/>
            <a:ext cx="8546974" cy="697312"/>
          </a:xfrm>
          <a:effectLst/>
        </p:spPr>
        <p:txBody>
          <a:bodyPr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altLang="zh-TW" sz="33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HybridDesk</a:t>
            </a:r>
            <a:r>
              <a:rPr lang="en-US" altLang="zh-TW" sz="33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Station </a:t>
            </a:r>
            <a:r>
              <a:rPr lang="zh-TW" altLang="en-US" sz="33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提供多樣化多媒體功能</a:t>
            </a:r>
            <a:endParaRPr lang="en-US" sz="3300" spc="-15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D8275E2-EE17-44C2-B227-DE90DAEB4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563" y="2759907"/>
            <a:ext cx="4074913" cy="742218"/>
          </a:xfrm>
          <a:prstGeom prst="rect">
            <a:avLst/>
          </a:prstGeom>
        </p:spPr>
      </p:pic>
      <p:cxnSp>
        <p:nvCxnSpPr>
          <p:cNvPr id="22" name="Shape 358">
            <a:extLst>
              <a:ext uri="{FF2B5EF4-FFF2-40B4-BE49-F238E27FC236}">
                <a16:creationId xmlns:a16="http://schemas.microsoft.com/office/drawing/2014/main" id="{FF667F6C-C084-4EC7-9EF1-A84D66ED807C}"/>
              </a:ext>
            </a:extLst>
          </p:cNvPr>
          <p:cNvCxnSpPr/>
          <p:nvPr/>
        </p:nvCxnSpPr>
        <p:spPr>
          <a:xfrm rot="10800000">
            <a:off x="1987873" y="2104001"/>
            <a:ext cx="1045737" cy="1550"/>
          </a:xfrm>
          <a:prstGeom prst="straightConnector1">
            <a:avLst/>
          </a:prstGeom>
          <a:noFill/>
          <a:ln w="28575" cap="rnd" cmpd="sng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headEnd type="none" w="lg" len="lg"/>
            <a:tailEnd type="none" w="lg" len="lg"/>
          </a:ln>
        </p:spPr>
      </p:cxnSp>
      <p:pic>
        <p:nvPicPr>
          <p:cNvPr id="23" name="Shape 351">
            <a:extLst>
              <a:ext uri="{FF2B5EF4-FFF2-40B4-BE49-F238E27FC236}">
                <a16:creationId xmlns:a16="http://schemas.microsoft.com/office/drawing/2014/main" id="{C3CC6837-DC4C-4247-B150-F55C2A12928D}"/>
              </a:ext>
            </a:extLst>
          </p:cNvPr>
          <p:cNvPicPr preferRelativeResize="0"/>
          <p:nvPr/>
        </p:nvPicPr>
        <p:blipFill>
          <a:blip r:embed="rId3" cstate="screen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20">
            <a:off x="536755" y="1881026"/>
            <a:ext cx="762128" cy="76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352">
            <a:extLst>
              <a:ext uri="{FF2B5EF4-FFF2-40B4-BE49-F238E27FC236}">
                <a16:creationId xmlns:a16="http://schemas.microsoft.com/office/drawing/2014/main" id="{39A7557F-7171-4E77-BC89-08B16C20C156}"/>
              </a:ext>
            </a:extLst>
          </p:cNvPr>
          <p:cNvPicPr preferRelativeResize="0"/>
          <p:nvPr/>
        </p:nvPicPr>
        <p:blipFill>
          <a:blip r:embed="rId4" cstate="screen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405" y="2249432"/>
            <a:ext cx="697158" cy="69724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364">
            <a:extLst>
              <a:ext uri="{FF2B5EF4-FFF2-40B4-BE49-F238E27FC236}">
                <a16:creationId xmlns:a16="http://schemas.microsoft.com/office/drawing/2014/main" id="{0469DC3F-8F8D-4858-8B0B-790A52EE6254}"/>
              </a:ext>
            </a:extLst>
          </p:cNvPr>
          <p:cNvSpPr txBox="1"/>
          <p:nvPr/>
        </p:nvSpPr>
        <p:spPr>
          <a:xfrm>
            <a:off x="5409841" y="4195199"/>
            <a:ext cx="1373959" cy="2963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US" sz="1200" b="1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Qremote</a:t>
            </a:r>
            <a:r>
              <a:rPr lang="en-US" sz="12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App</a:t>
            </a:r>
          </a:p>
        </p:txBody>
      </p:sp>
      <p:sp>
        <p:nvSpPr>
          <p:cNvPr id="29" name="Shape 366">
            <a:extLst>
              <a:ext uri="{FF2B5EF4-FFF2-40B4-BE49-F238E27FC236}">
                <a16:creationId xmlns:a16="http://schemas.microsoft.com/office/drawing/2014/main" id="{4E6F4F90-615F-4C8F-93DA-F855555DA75E}"/>
              </a:ext>
            </a:extLst>
          </p:cNvPr>
          <p:cNvSpPr txBox="1"/>
          <p:nvPr/>
        </p:nvSpPr>
        <p:spPr>
          <a:xfrm>
            <a:off x="236597" y="2737500"/>
            <a:ext cx="1054118" cy="2963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rtl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Mouse &amp;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Keyboard</a:t>
            </a:r>
          </a:p>
        </p:txBody>
      </p:sp>
      <p:pic>
        <p:nvPicPr>
          <p:cNvPr id="30" name="Shape 363">
            <a:extLst>
              <a:ext uri="{FF2B5EF4-FFF2-40B4-BE49-F238E27FC236}">
                <a16:creationId xmlns:a16="http://schemas.microsoft.com/office/drawing/2014/main" id="{788FB7C7-7D6D-4BF0-950C-BB3814C439ED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742" y="3799779"/>
            <a:ext cx="623207" cy="1108574"/>
          </a:xfrm>
          <a:prstGeom prst="rect">
            <a:avLst/>
          </a:prstGeom>
          <a:noFill/>
          <a:ln>
            <a:noFill/>
          </a:ln>
          <a:effectLst>
            <a:outerShdw blurRad="228600" dist="190500" dir="414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FFC79C4F-2CDA-4CDD-9CB3-595F8C1CE17E}"/>
              </a:ext>
            </a:extLst>
          </p:cNvPr>
          <p:cNvCxnSpPr/>
          <p:nvPr/>
        </p:nvCxnSpPr>
        <p:spPr>
          <a:xfrm>
            <a:off x="3939916" y="2104002"/>
            <a:ext cx="2997780" cy="155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 723">
            <a:extLst>
              <a:ext uri="{FF2B5EF4-FFF2-40B4-BE49-F238E27FC236}">
                <a16:creationId xmlns:a16="http://schemas.microsoft.com/office/drawing/2014/main" id="{50956B6D-9AE0-412D-8A48-CA7BFAB7F85D}"/>
              </a:ext>
            </a:extLst>
          </p:cNvPr>
          <p:cNvSpPr/>
          <p:nvPr/>
        </p:nvSpPr>
        <p:spPr>
          <a:xfrm>
            <a:off x="2874586" y="1339371"/>
            <a:ext cx="1742895" cy="174310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8825F5E9-BE31-4E7C-8B2B-A90C2E303D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230" y="1537492"/>
            <a:ext cx="981609" cy="981725"/>
          </a:xfrm>
          <a:prstGeom prst="rect">
            <a:avLst/>
          </a:prstGeom>
        </p:spPr>
      </p:pic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C3542F7A-D397-42A4-A195-0738D127D772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88197" y="3244754"/>
            <a:ext cx="1497286" cy="1013027"/>
          </a:xfrm>
          <a:prstGeom prst="bentConnector2">
            <a:avLst/>
          </a:prstGeom>
          <a:ln w="28575" cap="rnd">
            <a:solidFill>
              <a:srgbClr val="262626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9DD7C36-AE55-4B71-8AD0-4706369DA93D}"/>
              </a:ext>
            </a:extLst>
          </p:cNvPr>
          <p:cNvSpPr/>
          <p:nvPr/>
        </p:nvSpPr>
        <p:spPr>
          <a:xfrm>
            <a:off x="1178251" y="1933051"/>
            <a:ext cx="1033972" cy="343449"/>
          </a:xfrm>
          <a:prstGeom prst="roundRect">
            <a:avLst>
              <a:gd name="adj" fmla="val 8555"/>
            </a:avLst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u="none" strike="noStrike" cap="none">
                <a:solidFill>
                  <a:schemeClr val="bg1"/>
                </a:solidFill>
                <a:cs typeface="+mn-ea"/>
                <a:sym typeface="+mn-lt"/>
              </a:rPr>
              <a:t>USB</a:t>
            </a:r>
            <a:endParaRPr lang="en-US" altLang="zh-TW" b="1" i="0" u="none" strike="noStrike" cap="none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51EA9E4F-B8DB-40D6-AD65-B259CED95DEA}"/>
              </a:ext>
            </a:extLst>
          </p:cNvPr>
          <p:cNvSpPr/>
          <p:nvPr/>
        </p:nvSpPr>
        <p:spPr>
          <a:xfrm>
            <a:off x="4785181" y="1933051"/>
            <a:ext cx="1033972" cy="343449"/>
          </a:xfrm>
          <a:prstGeom prst="roundRect">
            <a:avLst>
              <a:gd name="adj" fmla="val 8555"/>
            </a:avLst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b="1" u="none" strike="noStrike" cap="none">
                <a:solidFill>
                  <a:schemeClr val="bg1"/>
                </a:solidFill>
                <a:cs typeface="+mn-ea"/>
                <a:sym typeface="+mn-lt"/>
              </a:rPr>
              <a:t>HDMI</a:t>
            </a:r>
            <a:endParaRPr lang="en-US" altLang="zh-TW" b="1" i="0" u="none" strike="noStrike" cap="none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B8EB6A9-C90A-43A7-89BF-4020BAAEADF2}"/>
              </a:ext>
            </a:extLst>
          </p:cNvPr>
          <p:cNvSpPr/>
          <p:nvPr/>
        </p:nvSpPr>
        <p:spPr>
          <a:xfrm>
            <a:off x="3190425" y="3984198"/>
            <a:ext cx="1128264" cy="343449"/>
          </a:xfrm>
          <a:prstGeom prst="roundRect">
            <a:avLst>
              <a:gd name="adj" fmla="val 8555"/>
            </a:avLst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1400"/>
            </a:pPr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Network</a:t>
            </a:r>
          </a:p>
        </p:txBody>
      </p:sp>
      <p:pic>
        <p:nvPicPr>
          <p:cNvPr id="25" name="Picture 2" descr="C:\Users\Han Tsai\Desktop\HD_直播\MPNITOR.png">
            <a:extLst>
              <a:ext uri="{FF2B5EF4-FFF2-40B4-BE49-F238E27FC236}">
                <a16:creationId xmlns:a16="http://schemas.microsoft.com/office/drawing/2014/main" id="{D7429F83-823F-4F38-BE45-62675DF91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058" y="1339371"/>
            <a:ext cx="2511144" cy="1956372"/>
          </a:xfrm>
          <a:prstGeom prst="rect">
            <a:avLst/>
          </a:prstGeom>
          <a:noFill/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4344112B-92E1-4F2B-9664-67FA9D4A9812}"/>
              </a:ext>
            </a:extLst>
          </p:cNvPr>
          <p:cNvGrpSpPr/>
          <p:nvPr/>
        </p:nvGrpSpPr>
        <p:grpSpPr>
          <a:xfrm>
            <a:off x="1873633" y="2235718"/>
            <a:ext cx="1947341" cy="1758793"/>
            <a:chOff x="-3748275" y="1147065"/>
            <a:chExt cx="2447487" cy="2210512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5CAB9471-2C62-4674-8B46-7A2D5918A7C4}"/>
                </a:ext>
              </a:extLst>
            </p:cNvPr>
            <p:cNvSpPr/>
            <p:nvPr/>
          </p:nvSpPr>
          <p:spPr>
            <a:xfrm>
              <a:off x="-3748275" y="1284122"/>
              <a:ext cx="2447487" cy="20734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2459658E-19E3-4E1C-9C54-1CDFE667A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482856" y="2940279"/>
              <a:ext cx="1933199" cy="226812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58DC0652-E2C7-4FB2-963B-044756DED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31577" y="1147065"/>
              <a:ext cx="2001210" cy="1970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791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F0B8E3-30BC-4126-BB3D-71B97D705D68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/>
          <a:lstStyle/>
          <a:p>
            <a:pPr lvl="0"/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6E12F-098C-1B44-A15C-115F7B9A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781"/>
            <a:ext cx="9144000" cy="697312"/>
          </a:xfrm>
          <a:effectLst/>
        </p:spPr>
        <p:txBody>
          <a:bodyPr>
            <a:noAutofit/>
          </a:bodyPr>
          <a:lstStyle/>
          <a:p>
            <a:pPr algn="ctr"/>
            <a:r>
              <a:rPr lang="zh-TW" altLang="en-US" sz="3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多樣化的</a:t>
            </a:r>
            <a:r>
              <a:rPr lang="en-US" altLang="zh-TW" sz="3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34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HybridDesk</a:t>
            </a:r>
            <a:r>
              <a:rPr lang="zh-TW" altLang="en-US" sz="3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3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Station </a:t>
            </a:r>
            <a:r>
              <a:rPr lang="zh-TW" altLang="en-US" sz="3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應用程式</a:t>
            </a:r>
            <a:endParaRPr lang="en-US" sz="3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D49A1468-39D9-4C9D-9BD2-8283E9E58FB8}"/>
              </a:ext>
            </a:extLst>
          </p:cNvPr>
          <p:cNvGrpSpPr/>
          <p:nvPr/>
        </p:nvGrpSpPr>
        <p:grpSpPr>
          <a:xfrm>
            <a:off x="6028176" y="2795427"/>
            <a:ext cx="3086633" cy="1593226"/>
            <a:chOff x="6260091" y="1217707"/>
            <a:chExt cx="4307317" cy="4466723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1249BFA2-D00C-4FF6-8744-59F3C5ABEDED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684585E8-7BDA-4494-A640-E20FCB688FA4}"/>
                </a:ext>
              </a:extLst>
            </p:cNvPr>
            <p:cNvSpPr/>
            <p:nvPr/>
          </p:nvSpPr>
          <p:spPr>
            <a:xfrm>
              <a:off x="6331517" y="1611707"/>
              <a:ext cx="3096216" cy="4072723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B8FEAE7-1AE3-4123-AC6F-4CCB72B72225}"/>
              </a:ext>
            </a:extLst>
          </p:cNvPr>
          <p:cNvGrpSpPr/>
          <p:nvPr/>
        </p:nvGrpSpPr>
        <p:grpSpPr>
          <a:xfrm>
            <a:off x="3294678" y="2798441"/>
            <a:ext cx="3086633" cy="1609514"/>
            <a:chOff x="6260091" y="1217707"/>
            <a:chExt cx="4307317" cy="4512388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1634F44A-7A5B-429A-A0E5-2C49DC509646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581BECF-3859-412D-BAEA-796EA7C2382C}"/>
                </a:ext>
              </a:extLst>
            </p:cNvPr>
            <p:cNvSpPr/>
            <p:nvPr/>
          </p:nvSpPr>
          <p:spPr>
            <a:xfrm>
              <a:off x="6331517" y="1611710"/>
              <a:ext cx="3096216" cy="4118385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797DF6A5-2FE5-40D2-A32E-EC66417B806C}"/>
              </a:ext>
            </a:extLst>
          </p:cNvPr>
          <p:cNvGrpSpPr/>
          <p:nvPr/>
        </p:nvGrpSpPr>
        <p:grpSpPr>
          <a:xfrm>
            <a:off x="537321" y="2808421"/>
            <a:ext cx="3086633" cy="1758395"/>
            <a:chOff x="6260091" y="1217707"/>
            <a:chExt cx="4307317" cy="4160999"/>
          </a:xfrm>
        </p:grpSpPr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8D21CB04-B4EE-4096-8814-696979C656E4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D35801F8-7C0D-49CB-BB52-C0AB54A56540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3530FB03-7B35-4D75-A74F-09183DC64D1B}"/>
              </a:ext>
            </a:extLst>
          </p:cNvPr>
          <p:cNvGrpSpPr/>
          <p:nvPr/>
        </p:nvGrpSpPr>
        <p:grpSpPr>
          <a:xfrm>
            <a:off x="6011964" y="1421785"/>
            <a:ext cx="3086633" cy="1077218"/>
            <a:chOff x="6260091" y="1217707"/>
            <a:chExt cx="4307317" cy="4160999"/>
          </a:xfrm>
        </p:grpSpPr>
        <p:sp>
          <p:nvSpPr>
            <p:cNvPr id="53" name="矩形: 圓角 52">
              <a:extLst>
                <a:ext uri="{FF2B5EF4-FFF2-40B4-BE49-F238E27FC236}">
                  <a16:creationId xmlns:a16="http://schemas.microsoft.com/office/drawing/2014/main" id="{B22F7B37-FC71-4565-9A67-5717C7219813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CE2CE4D-F60F-4436-8C9A-F590BCE5D880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E7161F3D-B13C-43EC-93A3-2B2A7BCC1347}"/>
              </a:ext>
            </a:extLst>
          </p:cNvPr>
          <p:cNvGrpSpPr/>
          <p:nvPr/>
        </p:nvGrpSpPr>
        <p:grpSpPr>
          <a:xfrm>
            <a:off x="3291926" y="1432231"/>
            <a:ext cx="3086633" cy="1077218"/>
            <a:chOff x="6260091" y="1217707"/>
            <a:chExt cx="4307317" cy="4160999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D741F625-ED5E-480D-971D-FE240BC0C616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98EA3AC-8A01-44C6-8D25-71556A79D801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98B0D460-02B9-4954-8A0B-5B19405C0279}"/>
              </a:ext>
            </a:extLst>
          </p:cNvPr>
          <p:cNvGrpSpPr/>
          <p:nvPr/>
        </p:nvGrpSpPr>
        <p:grpSpPr>
          <a:xfrm>
            <a:off x="540210" y="1437025"/>
            <a:ext cx="3086633" cy="1077218"/>
            <a:chOff x="6260091" y="1217707"/>
            <a:chExt cx="4307317" cy="4160999"/>
          </a:xfrm>
        </p:grpSpPr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C2511F05-8A01-4370-AA52-96C8AF697965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B06132F5-2FDB-4BF7-A1AC-1CCC806AACBA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71" name="圖片 14">
            <a:extLst>
              <a:ext uri="{FF2B5EF4-FFF2-40B4-BE49-F238E27FC236}">
                <a16:creationId xmlns:a16="http://schemas.microsoft.com/office/drawing/2014/main" id="{60AF69FD-44C2-45A2-BE8B-5C48752175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281" y="1286160"/>
            <a:ext cx="2313073" cy="540171"/>
          </a:xfrm>
          <a:prstGeom prst="rect">
            <a:avLst/>
          </a:prstGeom>
        </p:spPr>
      </p:pic>
      <p:sp>
        <p:nvSpPr>
          <p:cNvPr id="72" name="TextBox 6">
            <a:extLst>
              <a:ext uri="{FF2B5EF4-FFF2-40B4-BE49-F238E27FC236}">
                <a16:creationId xmlns:a16="http://schemas.microsoft.com/office/drawing/2014/main" id="{859B071A-52F3-4B56-8968-C48CEF5F2470}"/>
              </a:ext>
            </a:extLst>
          </p:cNvPr>
          <p:cNvSpPr txBox="1"/>
          <p:nvPr/>
        </p:nvSpPr>
        <p:spPr>
          <a:xfrm>
            <a:off x="6186473" y="1312034"/>
            <a:ext cx="18984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社交</a:t>
            </a:r>
          </a:p>
        </p:txBody>
      </p:sp>
      <p:sp>
        <p:nvSpPr>
          <p:cNvPr id="73" name="TextBox 6">
            <a:extLst>
              <a:ext uri="{FF2B5EF4-FFF2-40B4-BE49-F238E27FC236}">
                <a16:creationId xmlns:a16="http://schemas.microsoft.com/office/drawing/2014/main" id="{0D077611-4FE5-4152-8AFD-1E38DF219A5D}"/>
              </a:ext>
            </a:extLst>
          </p:cNvPr>
          <p:cNvSpPr txBox="1"/>
          <p:nvPr/>
        </p:nvSpPr>
        <p:spPr>
          <a:xfrm>
            <a:off x="666450" y="1721223"/>
            <a:ext cx="201839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QTS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+mn-lt"/>
                <a:ea typeface="+mn-ea"/>
                <a:cs typeface="+mn-ea"/>
                <a:sym typeface="+mn-lt"/>
              </a:rPr>
              <a:t>FileStation</a:t>
            </a: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 HD</a:t>
            </a:r>
            <a:endParaRPr lang="zh-TW" altLang="en-US" sz="16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4" name="TextBox 6">
            <a:extLst>
              <a:ext uri="{FF2B5EF4-FFF2-40B4-BE49-F238E27FC236}">
                <a16:creationId xmlns:a16="http://schemas.microsoft.com/office/drawing/2014/main" id="{3385CA55-0D82-4608-9CE2-0E386AACF92C}"/>
              </a:ext>
            </a:extLst>
          </p:cNvPr>
          <p:cNvSpPr txBox="1"/>
          <p:nvPr/>
        </p:nvSpPr>
        <p:spPr>
          <a:xfrm>
            <a:off x="3431729" y="1831929"/>
            <a:ext cx="2580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QVR Pro Client</a:t>
            </a:r>
          </a:p>
        </p:txBody>
      </p:sp>
      <p:sp>
        <p:nvSpPr>
          <p:cNvPr id="75" name="TextBox 6">
            <a:extLst>
              <a:ext uri="{FF2B5EF4-FFF2-40B4-BE49-F238E27FC236}">
                <a16:creationId xmlns:a16="http://schemas.microsoft.com/office/drawing/2014/main" id="{E6958C8B-E6AA-4B21-8A06-5DD462CC29FA}"/>
              </a:ext>
            </a:extLst>
          </p:cNvPr>
          <p:cNvSpPr txBox="1"/>
          <p:nvPr/>
        </p:nvSpPr>
        <p:spPr>
          <a:xfrm>
            <a:off x="6075050" y="1721223"/>
            <a:ext cx="2580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Skype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Facebook</a:t>
            </a:r>
          </a:p>
        </p:txBody>
      </p:sp>
      <p:sp>
        <p:nvSpPr>
          <p:cNvPr id="76" name="TextBox 6">
            <a:extLst>
              <a:ext uri="{FF2B5EF4-FFF2-40B4-BE49-F238E27FC236}">
                <a16:creationId xmlns:a16="http://schemas.microsoft.com/office/drawing/2014/main" id="{34995A18-CC7D-4FAD-9194-A7FC5666EDEA}"/>
              </a:ext>
            </a:extLst>
          </p:cNvPr>
          <p:cNvSpPr txBox="1"/>
          <p:nvPr/>
        </p:nvSpPr>
        <p:spPr>
          <a:xfrm>
            <a:off x="692322" y="3159901"/>
            <a:ext cx="242498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HD Player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Clementine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Spotify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TuneIn Radio</a:t>
            </a:r>
          </a:p>
        </p:txBody>
      </p:sp>
      <p:sp>
        <p:nvSpPr>
          <p:cNvPr id="77" name="TextBox 6">
            <a:extLst>
              <a:ext uri="{FF2B5EF4-FFF2-40B4-BE49-F238E27FC236}">
                <a16:creationId xmlns:a16="http://schemas.microsoft.com/office/drawing/2014/main" id="{EA5E6188-F0C1-4E27-A360-AA21092C6676}"/>
              </a:ext>
            </a:extLst>
          </p:cNvPr>
          <p:cNvSpPr txBox="1"/>
          <p:nvPr/>
        </p:nvSpPr>
        <p:spPr>
          <a:xfrm>
            <a:off x="3422384" y="3180805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+mn-lt"/>
                <a:ea typeface="+mn-ea"/>
                <a:cs typeface="+mn-ea"/>
                <a:sym typeface="+mn-lt"/>
              </a:rPr>
              <a:t>PhotoStation</a:t>
            </a: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 HD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+mn-lt"/>
                <a:ea typeface="+mn-ea"/>
                <a:cs typeface="+mn-ea"/>
                <a:sym typeface="+mn-lt"/>
              </a:rPr>
              <a:t>VideoStation</a:t>
            </a: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 HD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+mn-lt"/>
                <a:ea typeface="+mn-ea"/>
                <a:cs typeface="+mn-ea"/>
                <a:sym typeface="+mn-lt"/>
              </a:rPr>
              <a:t>MusicStation</a:t>
            </a: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 HD</a:t>
            </a:r>
          </a:p>
        </p:txBody>
      </p:sp>
      <p:sp>
        <p:nvSpPr>
          <p:cNvPr id="78" name="TextBox 6">
            <a:extLst>
              <a:ext uri="{FF2B5EF4-FFF2-40B4-BE49-F238E27FC236}">
                <a16:creationId xmlns:a16="http://schemas.microsoft.com/office/drawing/2014/main" id="{260F1BB3-D91E-42F7-A640-DCD5302B4CAB}"/>
              </a:ext>
            </a:extLst>
          </p:cNvPr>
          <p:cNvSpPr txBox="1"/>
          <p:nvPr/>
        </p:nvSpPr>
        <p:spPr>
          <a:xfrm>
            <a:off x="6119118" y="3120686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Chrome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Firefox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LibreOffice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68BA206A-D1BA-4444-9A68-342474A72C06}"/>
              </a:ext>
            </a:extLst>
          </p:cNvPr>
          <p:cNvGrpSpPr/>
          <p:nvPr/>
        </p:nvGrpSpPr>
        <p:grpSpPr>
          <a:xfrm>
            <a:off x="7285408" y="3180594"/>
            <a:ext cx="1947341" cy="1758793"/>
            <a:chOff x="-3748275" y="1147065"/>
            <a:chExt cx="2447487" cy="2210512"/>
          </a:xfrm>
        </p:grpSpPr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7BBA7CC4-55A4-45C7-BB4B-5861DF3E4867}"/>
                </a:ext>
              </a:extLst>
            </p:cNvPr>
            <p:cNvSpPr/>
            <p:nvPr/>
          </p:nvSpPr>
          <p:spPr>
            <a:xfrm>
              <a:off x="-3748275" y="1284122"/>
              <a:ext cx="2447487" cy="20734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CD9797CC-A2D1-4C68-B4A8-FA5BE2C3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482856" y="2940279"/>
              <a:ext cx="1933199" cy="226812"/>
            </a:xfrm>
            <a:prstGeom prst="rect">
              <a:avLst/>
            </a:prstGeom>
          </p:spPr>
        </p:pic>
        <p:pic>
          <p:nvPicPr>
            <p:cNvPr id="80" name="圖片 79">
              <a:extLst>
                <a:ext uri="{FF2B5EF4-FFF2-40B4-BE49-F238E27FC236}">
                  <a16:creationId xmlns:a16="http://schemas.microsoft.com/office/drawing/2014/main" id="{FA3B67EC-A47A-45B7-AFFC-8352047CC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31577" y="1147065"/>
              <a:ext cx="2001210" cy="1970390"/>
            </a:xfrm>
            <a:prstGeom prst="rect">
              <a:avLst/>
            </a:prstGeom>
          </p:spPr>
        </p:pic>
      </p:grpSp>
      <p:pic>
        <p:nvPicPr>
          <p:cNvPr id="81" name="圖片 14">
            <a:extLst>
              <a:ext uri="{FF2B5EF4-FFF2-40B4-BE49-F238E27FC236}">
                <a16:creationId xmlns:a16="http://schemas.microsoft.com/office/drawing/2014/main" id="{7330F25F-E378-43D1-BAB8-814150A1B1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036" y="1321710"/>
            <a:ext cx="2313073" cy="540171"/>
          </a:xfrm>
          <a:prstGeom prst="rect">
            <a:avLst/>
          </a:prstGeom>
        </p:spPr>
      </p:pic>
      <p:sp>
        <p:nvSpPr>
          <p:cNvPr id="68" name="TextBox 6">
            <a:extLst>
              <a:ext uri="{FF2B5EF4-FFF2-40B4-BE49-F238E27FC236}">
                <a16:creationId xmlns:a16="http://schemas.microsoft.com/office/drawing/2014/main" id="{F11FF482-855F-48C6-B776-58D440032240}"/>
              </a:ext>
            </a:extLst>
          </p:cNvPr>
          <p:cNvSpPr txBox="1"/>
          <p:nvPr/>
        </p:nvSpPr>
        <p:spPr>
          <a:xfrm>
            <a:off x="3645946" y="1312034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監視</a:t>
            </a:r>
          </a:p>
        </p:txBody>
      </p:sp>
      <p:pic>
        <p:nvPicPr>
          <p:cNvPr id="82" name="圖片 14">
            <a:extLst>
              <a:ext uri="{FF2B5EF4-FFF2-40B4-BE49-F238E27FC236}">
                <a16:creationId xmlns:a16="http://schemas.microsoft.com/office/drawing/2014/main" id="{ADF365CF-B5EF-4C46-B5B8-58D245EF3B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13" y="1321354"/>
            <a:ext cx="2313073" cy="540171"/>
          </a:xfrm>
          <a:prstGeom prst="rect">
            <a:avLst/>
          </a:prstGeom>
        </p:spPr>
      </p:pic>
      <p:pic>
        <p:nvPicPr>
          <p:cNvPr id="83" name="圖片 14">
            <a:extLst>
              <a:ext uri="{FF2B5EF4-FFF2-40B4-BE49-F238E27FC236}">
                <a16:creationId xmlns:a16="http://schemas.microsoft.com/office/drawing/2014/main" id="{BEB1FCC5-64E4-4515-AB17-18D8EA4993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707" y="2582978"/>
            <a:ext cx="2313073" cy="540171"/>
          </a:xfrm>
          <a:prstGeom prst="rect">
            <a:avLst/>
          </a:prstGeom>
        </p:spPr>
      </p:pic>
      <p:pic>
        <p:nvPicPr>
          <p:cNvPr id="84" name="圖片 14">
            <a:extLst>
              <a:ext uri="{FF2B5EF4-FFF2-40B4-BE49-F238E27FC236}">
                <a16:creationId xmlns:a16="http://schemas.microsoft.com/office/drawing/2014/main" id="{CF8035A9-252D-47D3-BDF7-3FF6C8BEB2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95" y="2618528"/>
            <a:ext cx="2313073" cy="540171"/>
          </a:xfrm>
          <a:prstGeom prst="rect">
            <a:avLst/>
          </a:prstGeom>
        </p:spPr>
      </p:pic>
      <p:pic>
        <p:nvPicPr>
          <p:cNvPr id="85" name="圖片 14">
            <a:extLst>
              <a:ext uri="{FF2B5EF4-FFF2-40B4-BE49-F238E27FC236}">
                <a16:creationId xmlns:a16="http://schemas.microsoft.com/office/drawing/2014/main" id="{BC060B17-46C8-4F50-9F4B-27E91F8547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9" y="2618172"/>
            <a:ext cx="2313073" cy="540171"/>
          </a:xfrm>
          <a:prstGeom prst="rect">
            <a:avLst/>
          </a:prstGeom>
        </p:spPr>
      </p:pic>
      <p:sp>
        <p:nvSpPr>
          <p:cNvPr id="62" name="TextBox 6">
            <a:extLst>
              <a:ext uri="{FF2B5EF4-FFF2-40B4-BE49-F238E27FC236}">
                <a16:creationId xmlns:a16="http://schemas.microsoft.com/office/drawing/2014/main" id="{37CEF86A-1259-446B-8045-3CED5A4CAEAB}"/>
              </a:ext>
            </a:extLst>
          </p:cNvPr>
          <p:cNvSpPr txBox="1"/>
          <p:nvPr/>
        </p:nvSpPr>
        <p:spPr>
          <a:xfrm>
            <a:off x="813539" y="1339262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系統管理</a:t>
            </a: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F14C217C-F2AB-423C-87FC-B9CEA1E01747}"/>
              </a:ext>
            </a:extLst>
          </p:cNvPr>
          <p:cNvSpPr txBox="1"/>
          <p:nvPr/>
        </p:nvSpPr>
        <p:spPr>
          <a:xfrm>
            <a:off x="3371894" y="2640634"/>
            <a:ext cx="207231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多媒體管理</a:t>
            </a:r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9870B968-73A8-4D6C-A030-A2AB977C2972}"/>
              </a:ext>
            </a:extLst>
          </p:cNvPr>
          <p:cNvSpPr txBox="1"/>
          <p:nvPr/>
        </p:nvSpPr>
        <p:spPr>
          <a:xfrm>
            <a:off x="803914" y="2626938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多媒體</a:t>
            </a:r>
          </a:p>
        </p:txBody>
      </p:sp>
      <p:sp>
        <p:nvSpPr>
          <p:cNvPr id="70" name="TextBox 6">
            <a:extLst>
              <a:ext uri="{FF2B5EF4-FFF2-40B4-BE49-F238E27FC236}">
                <a16:creationId xmlns:a16="http://schemas.microsoft.com/office/drawing/2014/main" id="{5CB2E845-4615-40A4-9336-9F746917F376}"/>
              </a:ext>
            </a:extLst>
          </p:cNvPr>
          <p:cNvSpPr txBox="1"/>
          <p:nvPr/>
        </p:nvSpPr>
        <p:spPr>
          <a:xfrm>
            <a:off x="6090193" y="2622622"/>
            <a:ext cx="207231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工具</a:t>
            </a:r>
          </a:p>
        </p:txBody>
      </p:sp>
    </p:spTree>
    <p:extLst>
      <p:ext uri="{BB962C8B-B14F-4D97-AF65-F5344CB8AC3E}">
        <p14:creationId xmlns:p14="http://schemas.microsoft.com/office/powerpoint/2010/main" val="523325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>
            <a:extLst>
              <a:ext uri="{FF2B5EF4-FFF2-40B4-BE49-F238E27FC236}">
                <a16:creationId xmlns:a16="http://schemas.microsoft.com/office/drawing/2014/main" id="{06BCF5BC-B65A-414D-BE8B-FF1A9136E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2845" y="3908142"/>
            <a:ext cx="1720537" cy="1117916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7F8431-7852-4932-9126-7CD873C2CDE0}"/>
              </a:ext>
            </a:extLst>
          </p:cNvPr>
          <p:cNvSpPr>
            <a:spLocks noGrp="1"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5FC5F-3450-3D4F-99E3-AE2DCDDE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4921"/>
            <a:ext cx="9144001" cy="822960"/>
          </a:xfrm>
          <a:effectLst/>
        </p:spPr>
        <p:txBody>
          <a:bodyPr>
            <a:noAutofit/>
          </a:bodyPr>
          <a:lstStyle/>
          <a:p>
            <a:pPr algn="ctr"/>
            <a:r>
              <a:rPr lang="zh-TW" altLang="en-US" sz="3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Linux Station 讓 NAS 變身 Ubuntu </a:t>
            </a:r>
            <a:r>
              <a:rPr lang="en-US" altLang="zh-TW" sz="3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PC</a:t>
            </a:r>
            <a:endParaRPr lang="en-US" sz="3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B588167-2E74-4315-B160-87E2EEEAE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280" y="4269332"/>
            <a:ext cx="2701133" cy="742218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7CD3C911-FC76-46BD-8BAD-B781173F9ECB}"/>
              </a:ext>
            </a:extLst>
          </p:cNvPr>
          <p:cNvGrpSpPr/>
          <p:nvPr/>
        </p:nvGrpSpPr>
        <p:grpSpPr>
          <a:xfrm>
            <a:off x="6385560" y="2031483"/>
            <a:ext cx="3073400" cy="1102878"/>
            <a:chOff x="6260091" y="1217707"/>
            <a:chExt cx="4307317" cy="4160999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1F3D3300-AE00-4E79-8987-846E2C67CE29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6D8B626-BE1A-4014-A460-922CB45F8AD7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25" name="文字方塊 15">
            <a:extLst>
              <a:ext uri="{FF2B5EF4-FFF2-40B4-BE49-F238E27FC236}">
                <a16:creationId xmlns:a16="http://schemas.microsoft.com/office/drawing/2014/main" id="{0F0094F1-E8C3-4AC1-AE2E-8C2797120DB9}"/>
              </a:ext>
            </a:extLst>
          </p:cNvPr>
          <p:cNvSpPr txBox="1"/>
          <p:nvPr/>
        </p:nvSpPr>
        <p:spPr>
          <a:xfrm>
            <a:off x="6598260" y="2442268"/>
            <a:ext cx="23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4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4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Ubuntu </a:t>
            </a:r>
            <a:r>
              <a:rPr lang="en-US" altLang="zh-TW" sz="1400" b="1">
                <a:latin typeface="+mn-lt"/>
                <a:ea typeface="+mn-ea"/>
                <a:cs typeface="+mn-ea"/>
                <a:sym typeface="+mn-lt"/>
              </a:rPr>
              <a:t>18</a:t>
            </a:r>
            <a:r>
              <a:rPr lang="en-US" altLang="zh-TW" sz="14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.04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14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4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Ubuntu </a:t>
            </a:r>
            <a:r>
              <a:rPr lang="en-US" altLang="zh-TW" sz="1400" b="1"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en-US" altLang="zh-TW" sz="14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.04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86E06E0-E8DE-4B8C-A3D5-E362C4E23554}"/>
              </a:ext>
            </a:extLst>
          </p:cNvPr>
          <p:cNvSpPr txBox="1"/>
          <p:nvPr/>
        </p:nvSpPr>
        <p:spPr>
          <a:xfrm>
            <a:off x="4649791" y="1413683"/>
            <a:ext cx="4330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透過 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HDMI </a:t>
            </a:r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連接 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與螢幕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1949FB92-2CAB-456D-B0F5-09E42A0C09E7}"/>
              </a:ext>
            </a:extLst>
          </p:cNvPr>
          <p:cNvSpPr/>
          <p:nvPr/>
        </p:nvSpPr>
        <p:spPr>
          <a:xfrm>
            <a:off x="4168141" y="1328564"/>
            <a:ext cx="482200" cy="488079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>
                <a:cs typeface="+mn-ea"/>
                <a:sym typeface="+mn-lt"/>
              </a:rPr>
              <a:t>1</a:t>
            </a:r>
            <a:endParaRPr lang="zh-TW" altLang="en-US" sz="3200" b="1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7F10D10-62AB-41B2-B72B-9FCDF2A908C6}"/>
              </a:ext>
            </a:extLst>
          </p:cNvPr>
          <p:cNvSpPr txBox="1"/>
          <p:nvPr/>
        </p:nvSpPr>
        <p:spPr>
          <a:xfrm>
            <a:off x="6333113" y="3452291"/>
            <a:ext cx="276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None/>
            </a:pPr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再將滑鼠和鍵盤接到 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NAS</a:t>
            </a:r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即成為 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Ubuntu</a:t>
            </a:r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 個人電腦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!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2A4968B-8BD5-4213-9CE9-2154DAFBAB8F}"/>
              </a:ext>
            </a:extLst>
          </p:cNvPr>
          <p:cNvSpPr/>
          <p:nvPr/>
        </p:nvSpPr>
        <p:spPr>
          <a:xfrm>
            <a:off x="5850913" y="3483607"/>
            <a:ext cx="482200" cy="488079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>
                <a:cs typeface="+mn-ea"/>
                <a:sym typeface="+mn-lt"/>
              </a:rPr>
              <a:t>2</a:t>
            </a:r>
            <a:endParaRPr lang="zh-TW" altLang="en-US" sz="3200" b="1">
              <a:cs typeface="+mn-ea"/>
              <a:sym typeface="+mn-lt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F585EC6D-6CA2-4519-B3CB-027582CDD11A}"/>
              </a:ext>
            </a:extLst>
          </p:cNvPr>
          <p:cNvGrpSpPr/>
          <p:nvPr/>
        </p:nvGrpSpPr>
        <p:grpSpPr>
          <a:xfrm>
            <a:off x="6438805" y="1983989"/>
            <a:ext cx="2378463" cy="540171"/>
            <a:chOff x="6705129" y="2259784"/>
            <a:chExt cx="2378463" cy="540171"/>
          </a:xfrm>
        </p:grpSpPr>
        <p:pic>
          <p:nvPicPr>
            <p:cNvPr id="31" name="圖片 4">
              <a:extLst>
                <a:ext uri="{FF2B5EF4-FFF2-40B4-BE49-F238E27FC236}">
                  <a16:creationId xmlns:a16="http://schemas.microsoft.com/office/drawing/2014/main" id="{BF1B45F4-CBB1-4183-BA4B-5C01DE432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5129" y="2259784"/>
              <a:ext cx="2313073" cy="540171"/>
            </a:xfrm>
            <a:prstGeom prst="rect">
              <a:avLst/>
            </a:prstGeom>
          </p:spPr>
        </p:pic>
        <p:sp>
          <p:nvSpPr>
            <p:cNvPr id="32" name="文字方塊 14">
              <a:extLst>
                <a:ext uri="{FF2B5EF4-FFF2-40B4-BE49-F238E27FC236}">
                  <a16:creationId xmlns:a16="http://schemas.microsoft.com/office/drawing/2014/main" id="{AFD6F07B-8199-4220-A755-3FF117F4D48A}"/>
                </a:ext>
              </a:extLst>
            </p:cNvPr>
            <p:cNvSpPr txBox="1"/>
            <p:nvPr/>
          </p:nvSpPr>
          <p:spPr>
            <a:xfrm>
              <a:off x="6776612" y="2288243"/>
              <a:ext cx="23069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en-US" sz="16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提供多版本 </a:t>
              </a:r>
              <a:r>
                <a:rPr lang="en-US" altLang="zh-TW" sz="16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Ubuntu</a:t>
              </a:r>
              <a:r>
                <a:rPr lang="zh-TW" altLang="en-US" sz="16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endParaRPr lang="en-US" altLang="zh-TW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3" name="Picture 4">
            <a:extLst>
              <a:ext uri="{FF2B5EF4-FFF2-40B4-BE49-F238E27FC236}">
                <a16:creationId xmlns:a16="http://schemas.microsoft.com/office/drawing/2014/main" id="{BACCBAB1-82ED-4BA7-BE24-108B307B3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571" y="562500"/>
            <a:ext cx="4930795" cy="4018500"/>
          </a:xfrm>
          <a:prstGeom prst="rect">
            <a:avLst/>
          </a:prstGeom>
          <a:noFill/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F3EB530D-B7DC-4C76-9809-169AA6F15134}"/>
              </a:ext>
            </a:extLst>
          </p:cNvPr>
          <p:cNvGrpSpPr/>
          <p:nvPr/>
        </p:nvGrpSpPr>
        <p:grpSpPr>
          <a:xfrm>
            <a:off x="3633940" y="2873544"/>
            <a:ext cx="2506372" cy="2263697"/>
            <a:chOff x="-3748275" y="1147065"/>
            <a:chExt cx="2447487" cy="2210512"/>
          </a:xfrm>
        </p:grpSpPr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7519AD14-19C2-41B6-9F1B-9EFF7DAC2F2C}"/>
                </a:ext>
              </a:extLst>
            </p:cNvPr>
            <p:cNvSpPr/>
            <p:nvPr/>
          </p:nvSpPr>
          <p:spPr>
            <a:xfrm>
              <a:off x="-3748275" y="1284122"/>
              <a:ext cx="2447487" cy="20734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0F5005BC-B99F-4B3B-8C47-2B8BF7A3B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482856" y="2940279"/>
              <a:ext cx="1933199" cy="226812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116A0B71-A3D2-430E-B2DB-289C0CE45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31577" y="1147065"/>
              <a:ext cx="2001210" cy="1970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2065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坐, 牆, 沙發 的圖片&#10;&#10;自動產生的描述">
            <a:extLst>
              <a:ext uri="{FF2B5EF4-FFF2-40B4-BE49-F238E27FC236}">
                <a16:creationId xmlns:a16="http://schemas.microsoft.com/office/drawing/2014/main" id="{5A0D80F9-9AC7-4C1B-B6CE-CC64D2E9CC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28630"/>
            <a:ext cx="5115004" cy="3314870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5014A561-C02B-7F4D-8DD3-A62FA87CA04E}"/>
              </a:ext>
            </a:extLst>
          </p:cNvPr>
          <p:cNvSpPr txBox="1">
            <a:spLocks/>
          </p:cNvSpPr>
          <p:nvPr/>
        </p:nvSpPr>
        <p:spPr>
          <a:xfrm>
            <a:off x="3075" y="178809"/>
            <a:ext cx="9144000" cy="8229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硬體即時轉</a:t>
            </a:r>
            <a:r>
              <a:rPr lang="zh-TW" altLang="en-US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檔</a:t>
            </a:r>
            <a:r>
              <a:rPr lang="zh-CN" altLang="en-US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與多樣化串流</a:t>
            </a:r>
            <a:endParaRPr lang="zh-TW" altLang="en-US" sz="36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7837DD9-FE16-4165-8E76-169481CA6413}"/>
              </a:ext>
            </a:extLst>
          </p:cNvPr>
          <p:cNvGrpSpPr/>
          <p:nvPr/>
        </p:nvGrpSpPr>
        <p:grpSpPr>
          <a:xfrm>
            <a:off x="4172985" y="2829334"/>
            <a:ext cx="4419904" cy="1313462"/>
            <a:chOff x="2800165" y="2571750"/>
            <a:chExt cx="5407733" cy="1607015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4508EBE7-FD4A-41A7-914F-559371778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263" y="2571750"/>
              <a:ext cx="1969635" cy="774468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E400B04C-857A-40C2-9B2A-12E4091E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295" y="3609439"/>
              <a:ext cx="3019152" cy="569326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C43B619D-4E6A-4E1D-A3DB-AC09F0893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8295" y="2630419"/>
              <a:ext cx="1486706" cy="71580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F68E7C46-10A4-4C40-AA45-D8BBA90F5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165" y="2630419"/>
              <a:ext cx="1548346" cy="1548346"/>
            </a:xfrm>
            <a:prstGeom prst="rect">
              <a:avLst/>
            </a:prstGeom>
          </p:spPr>
        </p:pic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B41EEBEC-5A04-456B-AC40-7A4DD29EB8D6}"/>
              </a:ext>
            </a:extLst>
          </p:cNvPr>
          <p:cNvSpPr txBox="1"/>
          <p:nvPr/>
        </p:nvSpPr>
        <p:spPr>
          <a:xfrm>
            <a:off x="311151" y="1233883"/>
            <a:ext cx="8700417" cy="12044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2075" indent="-92075">
              <a:lnSpc>
                <a:spcPts val="2200"/>
              </a:lnSpc>
              <a:buClr>
                <a:schemeClr val="tx1"/>
              </a:buClr>
              <a:buFont typeface="Arial"/>
              <a:buChar char="•"/>
            </a:pPr>
            <a:r>
              <a:rPr kumimoji="1" lang="zh-TW" altLang="en-US" sz="1400" b="1" dirty="0">
                <a:latin typeface="+mn-lt"/>
                <a:ea typeface="+mn-ea"/>
                <a:cs typeface="+mn-ea"/>
                <a:sym typeface="+mn-lt"/>
              </a:rPr>
              <a:t> 支援 </a:t>
            </a:r>
            <a:r>
              <a:rPr kumimoji="1" lang="en-US" altLang="zh-TW" sz="1400" b="1" dirty="0">
                <a:latin typeface="+mn-lt"/>
                <a:ea typeface="+mn-ea"/>
                <a:cs typeface="+mn-ea"/>
                <a:sym typeface="+mn-lt"/>
              </a:rPr>
              <a:t>4K H.264 </a:t>
            </a:r>
            <a:r>
              <a:rPr kumimoji="1" lang="zh-TW" altLang="en-US" sz="1400" b="1" dirty="0">
                <a:latin typeface="+mn-lt"/>
                <a:ea typeface="+mn-ea"/>
                <a:cs typeface="+mn-ea"/>
                <a:sym typeface="+mn-lt"/>
              </a:rPr>
              <a:t>影片硬體解碼播放與轉檔，可即時或離線將 </a:t>
            </a:r>
            <a:r>
              <a:rPr kumimoji="1" lang="en-US" altLang="zh-TW" sz="1400" b="1" dirty="0">
                <a:latin typeface="+mn-lt"/>
                <a:ea typeface="+mn-ea"/>
                <a:cs typeface="+mn-ea"/>
                <a:sym typeface="+mn-lt"/>
              </a:rPr>
              <a:t>4K </a:t>
            </a:r>
            <a:r>
              <a:rPr kumimoji="1" lang="zh-TW" altLang="en-US" sz="1400" b="1" dirty="0">
                <a:latin typeface="+mn-lt"/>
                <a:ea typeface="+mn-ea"/>
                <a:cs typeface="+mn-ea"/>
                <a:sym typeface="+mn-lt"/>
              </a:rPr>
              <a:t>影片轉檔為可在各裝置 上順暢播放的格式</a:t>
            </a:r>
            <a:endParaRPr kumimoji="1" lang="en-US" altLang="zh-TW" sz="1400" b="1" dirty="0">
              <a:latin typeface="+mn-lt"/>
              <a:ea typeface="+mn-ea"/>
              <a:cs typeface="+mn-ea"/>
              <a:sym typeface="+mn-lt"/>
            </a:endParaRPr>
          </a:p>
          <a:p>
            <a:pPr marL="92075" indent="-92075">
              <a:lnSpc>
                <a:spcPts val="2200"/>
              </a:lnSpc>
              <a:buClr>
                <a:schemeClr val="tx1"/>
              </a:buClr>
              <a:buFont typeface="Arial"/>
              <a:buChar char="•"/>
            </a:pPr>
            <a:r>
              <a:rPr kumimoji="1" lang="zh-TW" altLang="en-US" sz="1400" b="1" dirty="0">
                <a:latin typeface="+mn-lt"/>
                <a:ea typeface="+mn-ea"/>
                <a:cs typeface="+mn-ea"/>
                <a:sym typeface="+mn-lt"/>
              </a:rPr>
              <a:t> 透過 </a:t>
            </a:r>
            <a:r>
              <a:rPr kumimoji="1" lang="en-US" altLang="zh-TW" sz="1400" b="1" dirty="0">
                <a:latin typeface="+mn-lt"/>
                <a:ea typeface="+mn-ea"/>
                <a:cs typeface="+mn-ea"/>
                <a:sym typeface="+mn-lt"/>
              </a:rPr>
              <a:t>HDMI </a:t>
            </a:r>
            <a:r>
              <a:rPr kumimoji="1" lang="zh-TW" altLang="en-US" sz="1400" b="1" dirty="0">
                <a:latin typeface="+mn-lt"/>
                <a:ea typeface="+mn-ea"/>
                <a:cs typeface="+mn-ea"/>
                <a:sym typeface="+mn-lt"/>
              </a:rPr>
              <a:t>輸出 </a:t>
            </a:r>
            <a:r>
              <a:rPr kumimoji="1" lang="en-US" altLang="zh-TW" sz="1400" b="1" dirty="0">
                <a:latin typeface="+mn-lt"/>
                <a:ea typeface="+mn-ea"/>
                <a:cs typeface="+mn-ea"/>
                <a:sym typeface="+mn-lt"/>
              </a:rPr>
              <a:t>4K </a:t>
            </a:r>
            <a:r>
              <a:rPr kumimoji="1" lang="zh-CN" altLang="en-US" sz="1400" b="1" dirty="0">
                <a:latin typeface="+mn-lt"/>
                <a:ea typeface="+mn-ea"/>
                <a:cs typeface="+mn-ea"/>
                <a:sym typeface="+mn-lt"/>
              </a:rPr>
              <a:t>內容</a:t>
            </a:r>
            <a:endParaRPr kumimoji="1" lang="en-US" altLang="zh-TW" sz="1400" b="1" dirty="0">
              <a:latin typeface="+mn-lt"/>
              <a:ea typeface="+mn-ea"/>
              <a:cs typeface="+mn-ea"/>
              <a:sym typeface="+mn-lt"/>
            </a:endParaRPr>
          </a:p>
          <a:p>
            <a:pPr marL="92075" indent="-92075">
              <a:lnSpc>
                <a:spcPts val="2200"/>
              </a:lnSpc>
              <a:buClr>
                <a:schemeClr val="tx1"/>
              </a:buClr>
              <a:buFont typeface="Arial"/>
              <a:buChar char="•"/>
            </a:pPr>
            <a:r>
              <a:rPr kumimoji="1" lang="zh-TW" altLang="en-US" sz="1400" b="1" dirty="0">
                <a:latin typeface="+mn-lt"/>
                <a:ea typeface="+mn-ea"/>
                <a:cs typeface="+mn-ea"/>
                <a:sym typeface="+mn-lt"/>
              </a:rPr>
              <a:t> 透過 </a:t>
            </a:r>
            <a:r>
              <a:rPr kumimoji="1" lang="en-US" altLang="zh-TW" sz="1400" b="1" dirty="0" err="1">
                <a:latin typeface="+mn-lt"/>
                <a:ea typeface="+mn-ea"/>
                <a:cs typeface="+mn-ea"/>
                <a:sym typeface="+mn-lt"/>
              </a:rPr>
              <a:t>DLNA、AirPlay、Chromecast</a:t>
            </a:r>
            <a:r>
              <a:rPr kumimoji="1" lang="en-US" altLang="zh-TW" sz="1400" b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zh-TW" altLang="en-US" sz="1400" b="1" dirty="0">
                <a:latin typeface="+mn-lt"/>
                <a:ea typeface="+mn-ea"/>
                <a:cs typeface="+mn-ea"/>
                <a:sym typeface="+mn-lt"/>
              </a:rPr>
              <a:t>及 </a:t>
            </a:r>
            <a:r>
              <a:rPr kumimoji="1" lang="en-US" altLang="zh-TW" sz="1400" b="1" dirty="0">
                <a:latin typeface="+mn-lt"/>
                <a:ea typeface="+mn-ea"/>
                <a:cs typeface="+mn-ea"/>
                <a:sym typeface="+mn-lt"/>
              </a:rPr>
              <a:t>Plex </a:t>
            </a:r>
            <a:r>
              <a:rPr kumimoji="1" lang="zh-TW" altLang="en-US" sz="1400" b="1" dirty="0">
                <a:latin typeface="+mn-lt"/>
                <a:ea typeface="+mn-ea"/>
                <a:cs typeface="+mn-ea"/>
                <a:sym typeface="+mn-lt"/>
              </a:rPr>
              <a:t>等影音串流應用，客廳就是電影院</a:t>
            </a:r>
            <a:endParaRPr lang="zh-TW" altLang="en-US" sz="1400" b="1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ts val="2200"/>
              </a:lnSpc>
            </a:pPr>
            <a:endParaRPr lang="en-US" altLang="zh-TW" sz="1600" b="1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3036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B0143949-39F5-4757-8E3D-ABC63EF141C5}"/>
              </a:ext>
            </a:extLst>
          </p:cNvPr>
          <p:cNvSpPr/>
          <p:nvPr/>
        </p:nvSpPr>
        <p:spPr>
          <a:xfrm>
            <a:off x="5796928" y="2868287"/>
            <a:ext cx="3465774" cy="2745575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DA9C0C4A-970F-4804-BB2D-F049F21D0291}"/>
              </a:ext>
            </a:extLst>
          </p:cNvPr>
          <p:cNvSpPr/>
          <p:nvPr/>
        </p:nvSpPr>
        <p:spPr>
          <a:xfrm>
            <a:off x="172868" y="2810961"/>
            <a:ext cx="3465774" cy="2745575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536B388-8BCE-4A5F-93E0-726E034B882C}"/>
              </a:ext>
            </a:extLst>
          </p:cNvPr>
          <p:cNvSpPr/>
          <p:nvPr/>
        </p:nvSpPr>
        <p:spPr>
          <a:xfrm>
            <a:off x="2883692" y="641631"/>
            <a:ext cx="4055621" cy="5300637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Google Shape;1442;gc428d55399_0_5">
            <a:extLst>
              <a:ext uri="{FF2B5EF4-FFF2-40B4-BE49-F238E27FC236}">
                <a16:creationId xmlns:a16="http://schemas.microsoft.com/office/drawing/2014/main" id="{509CA11A-B5A5-4993-A110-73FF73CE5909}"/>
              </a:ext>
            </a:extLst>
          </p:cNvPr>
          <p:cNvSpPr/>
          <p:nvPr/>
        </p:nvSpPr>
        <p:spPr>
          <a:xfrm>
            <a:off x="3211454" y="1188214"/>
            <a:ext cx="2748856" cy="3860036"/>
          </a:xfrm>
          <a:prstGeom prst="roundRect">
            <a:avLst>
              <a:gd name="adj" fmla="val 1245"/>
            </a:avLst>
          </a:prstGeom>
          <a:gradFill>
            <a:gsLst>
              <a:gs pos="97826">
                <a:srgbClr val="005C8C"/>
              </a:gs>
              <a:gs pos="21000">
                <a:srgbClr val="09BFFF"/>
              </a:gs>
            </a:gsLst>
            <a:lin ang="5400012" scaled="0"/>
          </a:gradFill>
          <a:ln>
            <a:noFill/>
          </a:ln>
          <a:effectLst>
            <a:outerShdw blurRad="190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6177019" y="3291950"/>
            <a:ext cx="2344335" cy="1571636"/>
          </a:xfrm>
          <a:prstGeom prst="roundRect">
            <a:avLst>
              <a:gd name="adj" fmla="val 3968"/>
            </a:avLst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4" name="Shape 154"/>
          <p:cNvSpPr/>
          <p:nvPr/>
        </p:nvSpPr>
        <p:spPr>
          <a:xfrm rot="5400000">
            <a:off x="8055535" y="3363389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tx1">
              <a:lumMod val="65000"/>
              <a:lumOff val="35000"/>
              <a:alpha val="2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5" name="Shape 155"/>
          <p:cNvSpPr/>
          <p:nvPr/>
        </p:nvSpPr>
        <p:spPr>
          <a:xfrm rot="10800000" flipH="1">
            <a:off x="6249028" y="4278006"/>
            <a:ext cx="2160240" cy="45719"/>
          </a:xfrm>
          <a:prstGeom prst="roundRect">
            <a:avLst>
              <a:gd name="adj" fmla="val 23711"/>
            </a:avLst>
          </a:prstGeom>
          <a:solidFill>
            <a:schemeClr val="tx1">
              <a:lumMod val="65000"/>
              <a:lumOff val="35000"/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" y="192361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60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以最少硬碟數建立</a:t>
            </a:r>
            <a:r>
              <a:rPr lang="en-US" sz="3600" u="none" strike="noStrike" cap="none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 RAID5</a:t>
            </a:r>
            <a:endParaRPr sz="3600" u="none" strike="noStrike" cap="none" dirty="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7" name="Shape 157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007" y="1832500"/>
            <a:ext cx="1134568" cy="1366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/>
          <p:nvPr/>
        </p:nvSpPr>
        <p:spPr>
          <a:xfrm>
            <a:off x="635233" y="3291950"/>
            <a:ext cx="2344335" cy="1571636"/>
          </a:xfrm>
          <a:prstGeom prst="roundRect">
            <a:avLst>
              <a:gd name="adj" fmla="val 3968"/>
            </a:avLst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1" name="Shape 161"/>
          <p:cNvSpPr/>
          <p:nvPr/>
        </p:nvSpPr>
        <p:spPr>
          <a:xfrm rot="5400000">
            <a:off x="2513749" y="3363389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tx1">
              <a:lumMod val="65000"/>
              <a:lumOff val="35000"/>
              <a:alpha val="2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2" name="Shape 162"/>
          <p:cNvSpPr/>
          <p:nvPr/>
        </p:nvSpPr>
        <p:spPr>
          <a:xfrm rot="10800000" flipH="1">
            <a:off x="707242" y="4278006"/>
            <a:ext cx="2160240" cy="45719"/>
          </a:xfrm>
          <a:prstGeom prst="roundRect">
            <a:avLst>
              <a:gd name="adj" fmla="val 23711"/>
            </a:avLst>
          </a:prstGeom>
          <a:solidFill>
            <a:schemeClr val="tx1">
              <a:lumMod val="65000"/>
              <a:lumOff val="35000"/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635233" y="3432066"/>
            <a:ext cx="23246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+mn-lt"/>
                <a:ea typeface="+mn-ea"/>
                <a:cs typeface="+mn-ea"/>
                <a:sym typeface="+mn-lt"/>
              </a:rPr>
              <a:t>RAID1 :</a:t>
            </a:r>
            <a:endParaRPr sz="1800" b="1"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u="none" strike="noStrike" cap="none" err="1">
                <a:solidFill>
                  <a:schemeClr val="dk1"/>
                </a:solidFill>
                <a:latin typeface="+mn-lt"/>
                <a:ea typeface="+mn-ea"/>
                <a:cs typeface="+mn-ea"/>
                <a:sym typeface="+mn-lt"/>
              </a:rPr>
              <a:t>實際使用</a:t>
            </a:r>
            <a:r>
              <a:rPr lang="en-US" sz="1800" b="1" u="none" strike="noStrike" cap="none">
                <a:solidFill>
                  <a:schemeClr val="dk1"/>
                </a:solidFill>
                <a:latin typeface="+mn-lt"/>
                <a:ea typeface="+mn-ea"/>
                <a:cs typeface="+mn-ea"/>
                <a:sym typeface="+mn-lt"/>
              </a:rPr>
              <a:t>:</a:t>
            </a:r>
            <a:r>
              <a:rPr lang="en-US" sz="1800" b="1" i="0" u="none" strike="noStrike" cap="none">
                <a:solidFill>
                  <a:schemeClr val="dk1"/>
                </a:solidFill>
                <a:latin typeface="+mn-lt"/>
                <a:ea typeface="+mn-ea"/>
                <a:cs typeface="+mn-ea"/>
                <a:sym typeface="+mn-lt"/>
              </a:rPr>
              <a:t> 1 x HDD</a:t>
            </a:r>
            <a:endParaRPr sz="18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706671" y="4388912"/>
            <a:ext cx="2262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800" b="1" err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硬碟使用率</a:t>
            </a:r>
            <a:r>
              <a:rPr lang="en-US" sz="1800" b="1" i="0" u="none" strike="noStrike" cap="none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 50%</a:t>
            </a:r>
            <a:endParaRPr sz="1800" b="1" i="0" u="none" strike="noStrike" cap="none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3421054" y="3291950"/>
            <a:ext cx="2344335" cy="1571636"/>
          </a:xfrm>
          <a:prstGeom prst="roundRect">
            <a:avLst>
              <a:gd name="adj" fmla="val 3968"/>
            </a:avLst>
          </a:prstGeom>
          <a:solidFill>
            <a:srgbClr val="D9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6" name="Shape 166"/>
          <p:cNvSpPr/>
          <p:nvPr/>
        </p:nvSpPr>
        <p:spPr>
          <a:xfrm rot="5400000">
            <a:off x="5299570" y="3363389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9BFFF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7" name="Shape 167"/>
          <p:cNvSpPr/>
          <p:nvPr/>
        </p:nvSpPr>
        <p:spPr>
          <a:xfrm rot="10800000" flipH="1">
            <a:off x="3493063" y="4278006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09BFFF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3481633" y="3432066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-US" sz="1800" b="1">
                <a:solidFill>
                  <a:schemeClr val="dk1"/>
                </a:solidFill>
                <a:latin typeface="+mn-lt"/>
                <a:ea typeface="+mn-ea"/>
                <a:cs typeface="+mn-ea"/>
                <a:sym typeface="+mn-lt"/>
              </a:rPr>
              <a:t>RAID5:</a:t>
            </a:r>
            <a:endParaRPr sz="1800" b="1"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err="1">
                <a:solidFill>
                  <a:schemeClr val="dk1"/>
                </a:solidFill>
                <a:latin typeface="+mn-lt"/>
                <a:ea typeface="+mn-ea"/>
                <a:cs typeface="+mn-ea"/>
                <a:sym typeface="+mn-lt"/>
              </a:rPr>
              <a:t>實際使用</a:t>
            </a:r>
            <a:r>
              <a:rPr lang="en-US" sz="1800" b="1">
                <a:solidFill>
                  <a:schemeClr val="dk1"/>
                </a:solidFill>
                <a:latin typeface="+mn-lt"/>
                <a:ea typeface="+mn-ea"/>
                <a:cs typeface="+mn-ea"/>
                <a:sym typeface="+mn-lt"/>
              </a:rPr>
              <a:t>:</a:t>
            </a:r>
            <a:r>
              <a:rPr lang="en-US" sz="1800" b="1" i="0" u="none" strike="noStrike" cap="none">
                <a:solidFill>
                  <a:schemeClr val="dk1"/>
                </a:solidFill>
                <a:latin typeface="+mn-lt"/>
                <a:ea typeface="+mn-ea"/>
                <a:cs typeface="+mn-ea"/>
                <a:sym typeface="+mn-lt"/>
              </a:rPr>
              <a:t> 2 x HDD</a:t>
            </a:r>
            <a:endParaRPr sz="18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3482553" y="4323073"/>
            <a:ext cx="22627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800" b="1" err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硬碟使用率</a:t>
            </a:r>
            <a:r>
              <a:rPr lang="en-US" sz="1400" b="1" i="0" u="none" strike="noStrike" cap="none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2800" b="1" i="0" u="none" strike="noStrike" cap="none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67%</a:t>
            </a:r>
            <a:endParaRPr sz="2800" b="1" i="0" u="none" strike="noStrike" cap="none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6249028" y="4384628"/>
            <a:ext cx="2262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800" b="1" u="none" strike="noStrike" cap="none" err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價錢較高</a:t>
            </a:r>
            <a:endParaRPr sz="1800" b="1" u="none" strike="noStrike" cap="none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6260078" y="3447902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RAID5 :</a:t>
            </a:r>
            <a:endParaRPr sz="1800" b="1"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err="1">
                <a:solidFill>
                  <a:schemeClr val="dk1"/>
                </a:solidFill>
                <a:latin typeface="+mn-lt"/>
                <a:ea typeface="+mn-ea"/>
                <a:cs typeface="+mn-ea"/>
                <a:sym typeface="+mn-lt"/>
              </a:rPr>
              <a:t>實際使用</a:t>
            </a:r>
            <a:r>
              <a:rPr lang="en-US" sz="1800" b="1">
                <a:solidFill>
                  <a:schemeClr val="dk1"/>
                </a:solidFill>
                <a:latin typeface="+mn-lt"/>
                <a:ea typeface="+mn-ea"/>
                <a:cs typeface="+mn-ea"/>
                <a:sym typeface="+mn-lt"/>
              </a:rPr>
              <a:t>:</a:t>
            </a:r>
            <a:r>
              <a:rPr lang="en-US" sz="1800" b="1" i="0" u="none" strike="noStrike" cap="none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3 x HDD</a:t>
            </a:r>
            <a:endParaRPr sz="1800" b="1" i="0" u="none" strike="noStrike" cap="none">
              <a:solidFill>
                <a:srgbClr val="3A633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1248085" y="1534493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2-Bay NAS</a:t>
            </a:r>
            <a:endParaRPr b="1">
              <a:solidFill>
                <a:srgbClr val="00206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6846804" y="1539060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4-Bay NAS</a:t>
            </a:r>
            <a:endParaRPr b="1">
              <a:solidFill>
                <a:srgbClr val="00206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Shape 157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107" y="1856293"/>
            <a:ext cx="1313196" cy="121939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64F1A6D7-7F98-4BA0-AEAA-FEA541E27B1B}"/>
              </a:ext>
            </a:extLst>
          </p:cNvPr>
          <p:cNvSpPr/>
          <p:nvPr/>
        </p:nvSpPr>
        <p:spPr>
          <a:xfrm>
            <a:off x="3292461" y="1438580"/>
            <a:ext cx="2537801" cy="2368931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203268E2-3F07-4151-B045-52E4079F21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648194" y="3094737"/>
            <a:ext cx="1933199" cy="226812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473" y="1301523"/>
            <a:ext cx="2001210" cy="197039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9C37412F-BB79-4F29-AE23-05274CE0347C}"/>
              </a:ext>
            </a:extLst>
          </p:cNvPr>
          <p:cNvGrpSpPr/>
          <p:nvPr/>
        </p:nvGrpSpPr>
        <p:grpSpPr>
          <a:xfrm>
            <a:off x="5126613" y="1936925"/>
            <a:ext cx="1061346" cy="1000158"/>
            <a:chOff x="5050413" y="1936925"/>
            <a:chExt cx="1061346" cy="1000158"/>
          </a:xfrm>
        </p:grpSpPr>
        <p:sp>
          <p:nvSpPr>
            <p:cNvPr id="172" name="Shape 172"/>
            <p:cNvSpPr/>
            <p:nvPr/>
          </p:nvSpPr>
          <p:spPr>
            <a:xfrm>
              <a:off x="5231130" y="2094171"/>
              <a:ext cx="764860" cy="716790"/>
            </a:xfrm>
            <a:custGeom>
              <a:avLst/>
              <a:gdLst>
                <a:gd name="connsiteX0" fmla="*/ 0 w 706121"/>
                <a:gd name="connsiteY0" fmla="*/ 357952 h 715903"/>
                <a:gd name="connsiteX1" fmla="*/ 353061 w 706121"/>
                <a:gd name="connsiteY1" fmla="*/ 0 h 715903"/>
                <a:gd name="connsiteX2" fmla="*/ 706122 w 706121"/>
                <a:gd name="connsiteY2" fmla="*/ 357952 h 715903"/>
                <a:gd name="connsiteX3" fmla="*/ 353061 w 706121"/>
                <a:gd name="connsiteY3" fmla="*/ 715904 h 715903"/>
                <a:gd name="connsiteX4" fmla="*/ 0 w 706121"/>
                <a:gd name="connsiteY4" fmla="*/ 357952 h 715903"/>
                <a:gd name="connsiteX0" fmla="*/ 0 w 734697"/>
                <a:gd name="connsiteY0" fmla="*/ 357983 h 715970"/>
                <a:gd name="connsiteX1" fmla="*/ 353061 w 734697"/>
                <a:gd name="connsiteY1" fmla="*/ 31 h 715970"/>
                <a:gd name="connsiteX2" fmla="*/ 734697 w 734697"/>
                <a:gd name="connsiteY2" fmla="*/ 373858 h 715970"/>
                <a:gd name="connsiteX3" fmla="*/ 353061 w 734697"/>
                <a:gd name="connsiteY3" fmla="*/ 715935 h 715970"/>
                <a:gd name="connsiteX4" fmla="*/ 0 w 734697"/>
                <a:gd name="connsiteY4" fmla="*/ 357983 h 715970"/>
                <a:gd name="connsiteX0" fmla="*/ 0 w 764860"/>
                <a:gd name="connsiteY0" fmla="*/ 358314 h 716790"/>
                <a:gd name="connsiteX1" fmla="*/ 353061 w 764860"/>
                <a:gd name="connsiteY1" fmla="*/ 362 h 716790"/>
                <a:gd name="connsiteX2" fmla="*/ 764860 w 764860"/>
                <a:gd name="connsiteY2" fmla="*/ 413877 h 716790"/>
                <a:gd name="connsiteX3" fmla="*/ 353061 w 764860"/>
                <a:gd name="connsiteY3" fmla="*/ 716266 h 716790"/>
                <a:gd name="connsiteX4" fmla="*/ 0 w 764860"/>
                <a:gd name="connsiteY4" fmla="*/ 358314 h 71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860" h="716790">
                  <a:moveTo>
                    <a:pt x="0" y="358314"/>
                  </a:moveTo>
                  <a:cubicBezTo>
                    <a:pt x="0" y="160623"/>
                    <a:pt x="225584" y="-8899"/>
                    <a:pt x="353061" y="362"/>
                  </a:cubicBezTo>
                  <a:cubicBezTo>
                    <a:pt x="480538" y="9623"/>
                    <a:pt x="764860" y="216186"/>
                    <a:pt x="764860" y="413877"/>
                  </a:cubicBezTo>
                  <a:cubicBezTo>
                    <a:pt x="764860" y="611568"/>
                    <a:pt x="480538" y="725527"/>
                    <a:pt x="353061" y="716266"/>
                  </a:cubicBezTo>
                  <a:cubicBezTo>
                    <a:pt x="225584" y="707006"/>
                    <a:pt x="0" y="556005"/>
                    <a:pt x="0" y="3583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 rot="508191">
              <a:off x="5632327" y="1960915"/>
              <a:ext cx="157722" cy="266512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74" name="Shape 174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0413" y="1936925"/>
              <a:ext cx="1061346" cy="10001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4D2F9-4321-B045-9015-96EDE8167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763"/>
            <a:ext cx="9144001" cy="697312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QVR Elite </a:t>
            </a:r>
            <a:r>
              <a:rPr lang="zh-TW" alt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監控應用解決方案</a:t>
            </a:r>
            <a:endParaRPr lang="en-US" sz="3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B58B668-D2D9-4055-AC82-CA673865CE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91" y="2358812"/>
            <a:ext cx="3309582" cy="7728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55BC932-95F2-401E-81F4-0A9582AB3C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91" y="1382454"/>
            <a:ext cx="3309582" cy="77288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1A78592-6E1E-4040-84D4-3CD264CBCD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60" y="1243901"/>
            <a:ext cx="4390045" cy="3582236"/>
          </a:xfrm>
          <a:prstGeom prst="rect">
            <a:avLst/>
          </a:prstGeom>
          <a:effectLst/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D2862F40-C3AE-4C0D-90AF-2B5CE3E96B86}"/>
              </a:ext>
            </a:extLst>
          </p:cNvPr>
          <p:cNvSpPr txBox="1"/>
          <p:nvPr/>
        </p:nvSpPr>
        <p:spPr>
          <a:xfrm>
            <a:off x="5175693" y="1503406"/>
            <a:ext cx="4251820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6,000+ 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支相容網路攝影機</a:t>
            </a: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defTabSz="914400" fontAlgn="base">
              <a:buClr>
                <a:srgbClr val="000000"/>
              </a:buClr>
              <a:defRPr/>
            </a:pPr>
            <a:r>
              <a:rPr lang="zh-TW" altLang="en-US" sz="1600" b="1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內建 </a:t>
            </a:r>
            <a:r>
              <a:rPr lang="en-US" altLang="zh-TW" sz="1600" b="1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路攝影機頻道</a:t>
            </a: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zh-TW" altLang="en-US" sz="16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訂閱授權隨需購買，且可移轉</a:t>
            </a: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defTabSz="914400" fontAlgn="base">
              <a:buClr>
                <a:srgbClr val="000000"/>
              </a:buClr>
              <a:defRPr/>
            </a:pP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支援 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QNAP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多種 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AI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應用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24A1A2E-3F1E-4ABB-A7EA-7E71772B67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549" y="3530424"/>
            <a:ext cx="1026451" cy="1142749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CF98E20E-42B1-48BC-BDE4-66E1E3A8EAC3}"/>
              </a:ext>
            </a:extLst>
          </p:cNvPr>
          <p:cNvGrpSpPr/>
          <p:nvPr/>
        </p:nvGrpSpPr>
        <p:grpSpPr>
          <a:xfrm>
            <a:off x="5366630" y="3144251"/>
            <a:ext cx="2421891" cy="1865323"/>
            <a:chOff x="5400498" y="3307719"/>
            <a:chExt cx="2421891" cy="1865323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17FD8606-8B35-4379-BA79-C8F0D1DFADD9}"/>
                </a:ext>
              </a:extLst>
            </p:cNvPr>
            <p:cNvGrpSpPr/>
            <p:nvPr/>
          </p:nvGrpSpPr>
          <p:grpSpPr>
            <a:xfrm>
              <a:off x="5411493" y="3307719"/>
              <a:ext cx="2410896" cy="1865323"/>
              <a:chOff x="-4011856" y="1039659"/>
              <a:chExt cx="2995869" cy="2317918"/>
            </a:xfrm>
          </p:grpSpPr>
          <p:sp>
            <p:nvSpPr>
              <p:cNvPr id="16" name="矩形: 圓角 15">
                <a:extLst>
                  <a:ext uri="{FF2B5EF4-FFF2-40B4-BE49-F238E27FC236}">
                    <a16:creationId xmlns:a16="http://schemas.microsoft.com/office/drawing/2014/main" id="{E71E14E1-8C55-4132-9074-933779CE3316}"/>
                  </a:ext>
                </a:extLst>
              </p:cNvPr>
              <p:cNvSpPr/>
              <p:nvPr/>
            </p:nvSpPr>
            <p:spPr>
              <a:xfrm>
                <a:off x="-4011856" y="1039659"/>
                <a:ext cx="2995869" cy="2317918"/>
              </a:xfrm>
              <a:prstGeom prst="roundRect">
                <a:avLst>
                  <a:gd name="adj" fmla="val 4997"/>
                </a:avLst>
              </a:prstGeom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9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609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7E07917B-1559-4024-B19D-248234D14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-3645227" y="2940276"/>
                <a:ext cx="2188366" cy="256748"/>
              </a:xfrm>
              <a:prstGeom prst="rect">
                <a:avLst/>
              </a:prstGeom>
            </p:spPr>
          </p:pic>
        </p:grpSp>
        <p:pic>
          <p:nvPicPr>
            <p:cNvPr id="4" name="圖片 3" descr="一張含有 文字 的圖片&#10;&#10;自動產生的描述">
              <a:extLst>
                <a:ext uri="{FF2B5EF4-FFF2-40B4-BE49-F238E27FC236}">
                  <a16:creationId xmlns:a16="http://schemas.microsoft.com/office/drawing/2014/main" id="{3D3687CE-C265-46E7-B84A-A374F7090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0498" y="3518525"/>
              <a:ext cx="2373138" cy="1483475"/>
            </a:xfrm>
            <a:prstGeom prst="rect">
              <a:avLst/>
            </a:prstGeom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67CF1782-F773-47D2-92D7-1C45960A5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354" y="3684555"/>
            <a:ext cx="840610" cy="84061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6B97862-1D1B-4B39-8F0D-54CB2C20FB72}"/>
              </a:ext>
            </a:extLst>
          </p:cNvPr>
          <p:cNvSpPr txBox="1"/>
          <p:nvPr/>
        </p:nvSpPr>
        <p:spPr>
          <a:xfrm>
            <a:off x="21849" y="4792706"/>
            <a:ext cx="5393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請至 </a:t>
            </a:r>
            <a:r>
              <a:rPr lang="en-US" altLang="zh-TW" dirty="0">
                <a:hlinkClick r:id="rId8"/>
              </a:rPr>
              <a:t>QVR</a:t>
            </a:r>
            <a:r>
              <a:rPr lang="zh-TW" altLang="en-US" dirty="0">
                <a:hlinkClick r:id="rId8"/>
              </a:rPr>
              <a:t> </a:t>
            </a:r>
            <a:r>
              <a:rPr lang="en-US" altLang="zh-TW" dirty="0">
                <a:hlinkClick r:id="rId8"/>
              </a:rPr>
              <a:t>NAS </a:t>
            </a:r>
            <a:r>
              <a:rPr lang="zh-TW" altLang="en-US" dirty="0">
                <a:hlinkClick r:id="rId8"/>
              </a:rPr>
              <a:t>選擇器</a:t>
            </a:r>
            <a:r>
              <a:rPr lang="zh-TW" altLang="en-US" dirty="0"/>
              <a:t> 試算最多支援的頻道數。</a:t>
            </a:r>
          </a:p>
        </p:txBody>
      </p:sp>
    </p:spTree>
    <p:extLst>
      <p:ext uri="{BB962C8B-B14F-4D97-AF65-F5344CB8AC3E}">
        <p14:creationId xmlns:p14="http://schemas.microsoft.com/office/powerpoint/2010/main" val="4256890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底_(ZH+EN)_資料管理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2C433DD9-F84A-4CE2-AAB9-D229E835E99C}"/>
              </a:ext>
            </a:extLst>
          </p:cNvPr>
          <p:cNvSpPr/>
          <p:nvPr/>
        </p:nvSpPr>
        <p:spPr>
          <a:xfrm>
            <a:off x="0" y="1085198"/>
            <a:ext cx="9036050" cy="2232248"/>
          </a:xfrm>
          <a:prstGeom prst="rect">
            <a:avLst/>
          </a:prstGeom>
          <a:gradFill>
            <a:gsLst>
              <a:gs pos="15000">
                <a:srgbClr val="0082DA"/>
              </a:gs>
              <a:gs pos="48000">
                <a:srgbClr val="2FABFF"/>
              </a:gs>
              <a:gs pos="74000">
                <a:srgbClr val="09BF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7" name="Shape 301"/>
          <p:cNvSpPr txBox="1">
            <a:spLocks/>
          </p:cNvSpPr>
          <p:nvPr/>
        </p:nvSpPr>
        <p:spPr>
          <a:xfrm>
            <a:off x="620409" y="1304361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zh-TW" altLang="en-US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資料管理</a:t>
            </a:r>
          </a:p>
        </p:txBody>
      </p:sp>
      <p:cxnSp>
        <p:nvCxnSpPr>
          <p:cNvPr id="29" name="直線接點 28"/>
          <p:cNvCxnSpPr/>
          <p:nvPr/>
        </p:nvCxnSpPr>
        <p:spPr>
          <a:xfrm>
            <a:off x="572904" y="2046123"/>
            <a:ext cx="485442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Qsirc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96" y="2198120"/>
            <a:ext cx="823610" cy="828000"/>
          </a:xfrm>
          <a:prstGeom prst="rect">
            <a:avLst/>
          </a:prstGeom>
          <a:effectLst>
            <a:outerShdw blurRad="203200" dist="88900" dir="4680000" sx="99000" sy="99000" algn="t" rotWithShape="0">
              <a:prstClr val="black">
                <a:alpha val="40000"/>
              </a:prstClr>
            </a:outerShdw>
          </a:effectLst>
        </p:spPr>
      </p:pic>
      <p:sp>
        <p:nvSpPr>
          <p:cNvPr id="475" name="Shape 475"/>
          <p:cNvSpPr txBox="1">
            <a:spLocks noGrp="1"/>
          </p:cNvSpPr>
          <p:nvPr>
            <p:ph type="subTitle" idx="4294967295"/>
          </p:nvPr>
        </p:nvSpPr>
        <p:spPr>
          <a:xfrm>
            <a:off x="1479201" y="2152347"/>
            <a:ext cx="1528687" cy="9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en-US" sz="2400" b="1" i="0" u="none" strike="noStrike" cap="none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Qsirch</a:t>
            </a:r>
            <a:endParaRPr lang="en-US" sz="2400" b="1" i="0" u="none" strike="noStrike" cap="none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en-US" sz="2400" b="1" u="none" strike="noStrike" cap="none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全文檢索</a:t>
            </a:r>
            <a:endParaRPr sz="2400" b="1" u="none" strike="noStrike" cap="none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2" name="圖片 21" descr="Qsirch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888" y="2201640"/>
            <a:ext cx="828000" cy="828000"/>
          </a:xfrm>
          <a:prstGeom prst="rect">
            <a:avLst/>
          </a:prstGeom>
          <a:effectLst>
            <a:outerShdw blurRad="203200" dist="88900" dir="4680000" sx="99000" sy="99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Shape 475"/>
          <p:cNvSpPr txBox="1">
            <a:spLocks/>
          </p:cNvSpPr>
          <p:nvPr/>
        </p:nvSpPr>
        <p:spPr>
          <a:xfrm>
            <a:off x="3898643" y="2167729"/>
            <a:ext cx="1528687" cy="9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2"/>
              </a:buClr>
              <a:buSzPts val="2400"/>
            </a:pPr>
            <a:r>
              <a:rPr lang="en-US" sz="2400" b="1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Qfiling</a:t>
            </a:r>
            <a:r>
              <a:rPr lang="en-US" sz="2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lvl="0">
              <a:buClr>
                <a:schemeClr val="dk2"/>
              </a:buClr>
              <a:buSzPts val="2400"/>
            </a:pPr>
            <a:r>
              <a:rPr lang="zh-TW" altLang="en-US" sz="2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智能歸檔</a:t>
            </a:r>
            <a:endParaRPr kumimoji="0" lang="zh-TW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室內, 人 的圖片&#10;&#10;自動產生的描述">
            <a:extLst>
              <a:ext uri="{FF2B5EF4-FFF2-40B4-BE49-F238E27FC236}">
                <a16:creationId xmlns:a16="http://schemas.microsoft.com/office/drawing/2014/main" id="{344F181E-85E6-4A5B-91FA-6F9443D0B6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316" y="3385742"/>
            <a:ext cx="7366731" cy="1757758"/>
          </a:xfrm>
          <a:prstGeom prst="rect">
            <a:avLst/>
          </a:prstGeom>
        </p:spPr>
      </p:pic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0" y="155645"/>
            <a:ext cx="91395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400"/>
            </a:pPr>
            <a:r>
              <a:rPr lang="zh-TW" altLang="en-US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文件管理</a:t>
            </a: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TW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一次搞定</a:t>
            </a:r>
            <a:endParaRPr sz="3600" u="none" strike="noStrike" cap="none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Shape 168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571" y="1814368"/>
            <a:ext cx="1107075" cy="107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68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305" y="1277882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Shape 1686"/>
          <p:cNvSpPr txBox="1"/>
          <p:nvPr/>
        </p:nvSpPr>
        <p:spPr>
          <a:xfrm>
            <a:off x="7708587" y="1389443"/>
            <a:ext cx="1597500" cy="54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073763"/>
                </a:solidFill>
                <a:latin typeface="+mn-lt"/>
                <a:ea typeface="+mn-ea"/>
                <a:cs typeface="+mn-ea"/>
                <a:sym typeface="+mn-lt"/>
              </a:rPr>
              <a:t>Qfiling</a:t>
            </a:r>
            <a:endParaRPr lang="en-US" sz="1400" b="1" i="0" u="none" strike="noStrike" cap="none" dirty="0">
              <a:solidFill>
                <a:srgbClr val="07376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Shape 1687"/>
          <p:cNvSpPr/>
          <p:nvPr/>
        </p:nvSpPr>
        <p:spPr>
          <a:xfrm>
            <a:off x="421227" y="2954989"/>
            <a:ext cx="2612100" cy="443100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Shape 1688"/>
          <p:cNvSpPr txBox="1"/>
          <p:nvPr/>
        </p:nvSpPr>
        <p:spPr>
          <a:xfrm>
            <a:off x="483121" y="3028815"/>
            <a:ext cx="1714500" cy="277200"/>
          </a:xfrm>
          <a:prstGeom prst="rect">
            <a:avLst/>
          </a:prstGeom>
          <a:noFill/>
          <a:ln>
            <a:noFill/>
          </a:ln>
        </p:spPr>
        <p:txBody>
          <a:bodyPr wrap="square" lIns="96000" tIns="48000" rIns="24000" bIns="48000" anchor="t" anchorCtr="0">
            <a:noAutofit/>
          </a:bodyPr>
          <a:lstStyle/>
          <a:p>
            <a:pPr marL="0" marR="0" lvl="0" indent="-285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儲存與備份</a:t>
            </a:r>
          </a:p>
        </p:txBody>
      </p:sp>
      <p:sp>
        <p:nvSpPr>
          <p:cNvPr id="10" name="Shape 1689"/>
          <p:cNvSpPr/>
          <p:nvPr/>
        </p:nvSpPr>
        <p:spPr>
          <a:xfrm>
            <a:off x="4566682" y="2931812"/>
            <a:ext cx="2418321" cy="44310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Shape 1690"/>
          <p:cNvSpPr/>
          <p:nvPr/>
        </p:nvSpPr>
        <p:spPr>
          <a:xfrm>
            <a:off x="6663651" y="2931812"/>
            <a:ext cx="1963308" cy="443100"/>
          </a:xfrm>
          <a:prstGeom prst="chevron">
            <a:avLst>
              <a:gd name="adj" fmla="val 50000"/>
            </a:avLst>
          </a:prstGeom>
          <a:solidFill>
            <a:srgbClr val="005493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Shape 1691"/>
          <p:cNvSpPr txBox="1"/>
          <p:nvPr/>
        </p:nvSpPr>
        <p:spPr>
          <a:xfrm>
            <a:off x="6606767" y="3056223"/>
            <a:ext cx="2020192" cy="2406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marL="0" marR="0" lvl="0" indent="-285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 智能歸檔</a:t>
            </a:r>
          </a:p>
        </p:txBody>
      </p:sp>
      <p:sp>
        <p:nvSpPr>
          <p:cNvPr id="13" name="Shape 1693"/>
          <p:cNvSpPr txBox="1"/>
          <p:nvPr/>
        </p:nvSpPr>
        <p:spPr>
          <a:xfrm>
            <a:off x="921040" y="1367761"/>
            <a:ext cx="1587900" cy="29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EF8600"/>
                </a:solidFill>
                <a:latin typeface="+mn-lt"/>
                <a:ea typeface="+mn-ea"/>
                <a:cs typeface="+mn-ea"/>
                <a:sym typeface="+mn-lt"/>
              </a:rPr>
              <a:t>File Station  </a:t>
            </a:r>
          </a:p>
        </p:txBody>
      </p:sp>
      <p:pic>
        <p:nvPicPr>
          <p:cNvPr id="14" name="Shape 16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320" y="1250956"/>
            <a:ext cx="540044" cy="539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Shape 1695" descr="圖片 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5995" y="1676491"/>
            <a:ext cx="1651364" cy="12117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96"/>
          <p:cNvSpPr txBox="1"/>
          <p:nvPr/>
        </p:nvSpPr>
        <p:spPr>
          <a:xfrm>
            <a:off x="3054375" y="1412110"/>
            <a:ext cx="1807800" cy="31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OCR Converter  </a:t>
            </a:r>
          </a:p>
        </p:txBody>
      </p:sp>
      <p:pic>
        <p:nvPicPr>
          <p:cNvPr id="17" name="Shape 1697" descr="圖片 3.png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364" y="1820474"/>
            <a:ext cx="1568101" cy="9979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群組 17"/>
          <p:cNvGrpSpPr/>
          <p:nvPr/>
        </p:nvGrpSpPr>
        <p:grpSpPr>
          <a:xfrm>
            <a:off x="5039306" y="1240633"/>
            <a:ext cx="1617064" cy="1664255"/>
            <a:chOff x="5500174" y="1056938"/>
            <a:chExt cx="1617064" cy="1664255"/>
          </a:xfrm>
        </p:grpSpPr>
        <p:sp>
          <p:nvSpPr>
            <p:cNvPr id="19" name="Shape 1698"/>
            <p:cNvSpPr txBox="1"/>
            <p:nvPr/>
          </p:nvSpPr>
          <p:spPr>
            <a:xfrm>
              <a:off x="6045638" y="1184069"/>
              <a:ext cx="10716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400" b="1" i="0" u="none" strike="noStrike" cap="none" dirty="0" err="1">
                  <a:solidFill>
                    <a:srgbClr val="6AA84F"/>
                  </a:solidFill>
                  <a:latin typeface="+mn-lt"/>
                  <a:ea typeface="+mn-ea"/>
                  <a:cs typeface="+mn-ea"/>
                  <a:sym typeface="+mn-lt"/>
                </a:rPr>
                <a:t>Qsirch</a:t>
              </a:r>
              <a:r>
                <a:rPr lang="en-US" sz="1400" b="1" i="0" u="none" strike="noStrike" cap="none" dirty="0">
                  <a:solidFill>
                    <a:srgbClr val="6AA84F"/>
                  </a:solidFill>
                  <a:latin typeface="+mn-lt"/>
                  <a:ea typeface="+mn-ea"/>
                  <a:cs typeface="+mn-ea"/>
                  <a:sym typeface="+mn-lt"/>
                </a:rPr>
                <a:t>  </a:t>
              </a:r>
            </a:p>
          </p:txBody>
        </p:sp>
        <p:pic>
          <p:nvPicPr>
            <p:cNvPr id="20" name="Shape 1699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0174" y="1056938"/>
              <a:ext cx="591414" cy="54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1" name="Shape 1700" descr="圖片 4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6714" y="1688929"/>
              <a:ext cx="1309598" cy="1032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Shape 1701"/>
          <p:cNvSpPr/>
          <p:nvPr/>
        </p:nvSpPr>
        <p:spPr>
          <a:xfrm>
            <a:off x="2264505" y="2944159"/>
            <a:ext cx="2586662" cy="443100"/>
          </a:xfrm>
          <a:prstGeom prst="chevron">
            <a:avLst>
              <a:gd name="adj" fmla="val 50000"/>
            </a:avLst>
          </a:prstGeom>
          <a:solidFill>
            <a:srgbClr val="2F74E5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Shape 1702"/>
          <p:cNvSpPr txBox="1"/>
          <p:nvPr/>
        </p:nvSpPr>
        <p:spPr>
          <a:xfrm>
            <a:off x="4985115" y="2994015"/>
            <a:ext cx="1755600" cy="3120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marL="0" marR="0" lvl="0" indent="-285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全文檢索</a:t>
            </a:r>
          </a:p>
        </p:txBody>
      </p:sp>
      <p:pic>
        <p:nvPicPr>
          <p:cNvPr id="24" name="Shape 1707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3635" y="131615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25" name="Shape 1708"/>
          <p:cNvCxnSpPr/>
          <p:nvPr/>
        </p:nvCxnSpPr>
        <p:spPr>
          <a:xfrm rot="5400000">
            <a:off x="1577702" y="2131493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Shape 1709"/>
          <p:cNvCxnSpPr/>
          <p:nvPr/>
        </p:nvCxnSpPr>
        <p:spPr>
          <a:xfrm rot="5400000">
            <a:off x="3952889" y="2131493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538CD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Shape 1710"/>
          <p:cNvCxnSpPr/>
          <p:nvPr/>
        </p:nvCxnSpPr>
        <p:spPr>
          <a:xfrm rot="5400000">
            <a:off x="5972195" y="2131493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文字方塊 27"/>
          <p:cNvSpPr txBox="1"/>
          <p:nvPr/>
        </p:nvSpPr>
        <p:spPr>
          <a:xfrm>
            <a:off x="2718387" y="407354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9" name="Shape 1708"/>
          <p:cNvGrpSpPr/>
          <p:nvPr/>
        </p:nvGrpSpPr>
        <p:grpSpPr>
          <a:xfrm>
            <a:off x="2735321" y="3495344"/>
            <a:ext cx="3592665" cy="424358"/>
            <a:chOff x="3908606" y="3489830"/>
            <a:chExt cx="3592665" cy="424358"/>
          </a:xfrm>
        </p:grpSpPr>
        <p:pic>
          <p:nvPicPr>
            <p:cNvPr id="30" name="Shape 170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908606" y="3489830"/>
              <a:ext cx="431675" cy="424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Shape 1710"/>
            <p:cNvSpPr txBox="1"/>
            <p:nvPr/>
          </p:nvSpPr>
          <p:spPr>
            <a:xfrm>
              <a:off x="4375871" y="3528849"/>
              <a:ext cx="31254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b="1" dirty="0" err="1">
                  <a:solidFill>
                    <a:srgbClr val="005AC8"/>
                  </a:solidFill>
                  <a:latin typeface="+mn-lt"/>
                  <a:ea typeface="+mn-ea"/>
                  <a:cs typeface="+mn-ea"/>
                  <a:sym typeface="+mn-lt"/>
                </a:rPr>
                <a:t>啟用OCR，Qsirch也能搜尋圖片內文</a:t>
              </a:r>
              <a:endParaRPr lang="en-US" b="1" dirty="0">
                <a:solidFill>
                  <a:srgbClr val="005AC8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3" name="Shape 1692"/>
          <p:cNvSpPr txBox="1"/>
          <p:nvPr/>
        </p:nvSpPr>
        <p:spPr>
          <a:xfrm>
            <a:off x="2472367" y="3003288"/>
            <a:ext cx="1956574" cy="312001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marL="0" marR="0" lvl="0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檔案數位化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title"/>
          </p:nvPr>
        </p:nvSpPr>
        <p:spPr>
          <a:xfrm>
            <a:off x="0" y="155067"/>
            <a:ext cx="9144000" cy="69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OCR </a:t>
            </a:r>
            <a:r>
              <a:rPr lang="en-US" sz="36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檔案輕鬆數位化</a:t>
            </a: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   </a:t>
            </a:r>
            <a:endParaRPr sz="36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Shape 1282" descr="螢幕快照 2017-10-30 上午10.56.23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82" y="1798841"/>
            <a:ext cx="2683646" cy="27892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圓角矩形 4"/>
          <p:cNvSpPr/>
          <p:nvPr/>
        </p:nvSpPr>
        <p:spPr>
          <a:xfrm>
            <a:off x="539720" y="3441915"/>
            <a:ext cx="2500330" cy="642942"/>
          </a:xfrm>
          <a:prstGeom prst="round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6" name="Shape 128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849" y="1902384"/>
            <a:ext cx="497286" cy="5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28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848" y="2371933"/>
            <a:ext cx="497286" cy="5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28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848" y="2857574"/>
            <a:ext cx="497286" cy="5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289"/>
          <p:cNvSpPr txBox="1"/>
          <p:nvPr/>
        </p:nvSpPr>
        <p:spPr>
          <a:xfrm>
            <a:off x="4420055" y="1922188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0489D"/>
                </a:solidFill>
                <a:latin typeface="+mn-lt"/>
                <a:ea typeface="+mn-ea"/>
                <a:cs typeface="+mn-ea"/>
                <a:sym typeface="+mn-lt"/>
              </a:rPr>
              <a:t>可搜尋</a:t>
            </a:r>
          </a:p>
        </p:txBody>
      </p:sp>
      <p:sp>
        <p:nvSpPr>
          <p:cNvPr id="10" name="Shape 1290"/>
          <p:cNvSpPr txBox="1"/>
          <p:nvPr/>
        </p:nvSpPr>
        <p:spPr>
          <a:xfrm>
            <a:off x="4434978" y="2409717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0489D"/>
                </a:solidFill>
                <a:latin typeface="+mn-lt"/>
                <a:ea typeface="+mn-ea"/>
                <a:cs typeface="+mn-ea"/>
                <a:sym typeface="+mn-lt"/>
              </a:rPr>
              <a:t>可編輯</a:t>
            </a:r>
          </a:p>
        </p:txBody>
      </p:sp>
      <p:sp>
        <p:nvSpPr>
          <p:cNvPr id="11" name="Shape 1291"/>
          <p:cNvSpPr txBox="1"/>
          <p:nvPr/>
        </p:nvSpPr>
        <p:spPr>
          <a:xfrm>
            <a:off x="4436822" y="2929012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zh-TW" sz="2000" b="1" i="0" u="none" strike="noStrike" cap="none">
                <a:solidFill>
                  <a:srgbClr val="00489D"/>
                </a:solidFill>
                <a:latin typeface="+mn-lt"/>
                <a:ea typeface="+mn-ea"/>
                <a:cs typeface="+mn-ea"/>
                <a:sym typeface="+mn-lt"/>
              </a:rPr>
              <a:t>輕鬆歸檔</a:t>
            </a:r>
          </a:p>
        </p:txBody>
      </p:sp>
      <p:grpSp>
        <p:nvGrpSpPr>
          <p:cNvPr id="12" name="Shape 1293"/>
          <p:cNvGrpSpPr/>
          <p:nvPr/>
        </p:nvGrpSpPr>
        <p:grpSpPr>
          <a:xfrm>
            <a:off x="420464" y="1271392"/>
            <a:ext cx="4446054" cy="423345"/>
            <a:chOff x="4014" y="-12"/>
            <a:chExt cx="2495400" cy="557400"/>
          </a:xfrm>
        </p:grpSpPr>
        <p:sp>
          <p:nvSpPr>
            <p:cNvPr id="13" name="Shape 1294"/>
            <p:cNvSpPr/>
            <p:nvPr/>
          </p:nvSpPr>
          <p:spPr>
            <a:xfrm>
              <a:off x="4014" y="-12"/>
              <a:ext cx="2495400" cy="557400"/>
            </a:xfrm>
            <a:prstGeom prst="homePlate">
              <a:avLst>
                <a:gd name="adj" fmla="val 50000"/>
              </a:avLst>
            </a:prstGeom>
            <a:solidFill>
              <a:srgbClr val="009ED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Shape 1295"/>
            <p:cNvSpPr txBox="1"/>
            <p:nvPr/>
          </p:nvSpPr>
          <p:spPr>
            <a:xfrm>
              <a:off x="4014" y="-12"/>
              <a:ext cx="23700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6000" tIns="48000" rIns="24000" bIns="4800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rgbClr val="FFFFFF"/>
                </a:buClr>
                <a:buSzPct val="25000"/>
              </a:pPr>
              <a:r>
                <a:rPr lang="zh-TW" altLang="en-US" sz="1800" b="1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擷取</a:t>
              </a:r>
              <a:r>
                <a:rPr lang="zh-TW" sz="1800" b="1" i="0" u="none" strike="noStrike" cap="none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圖片中的文字</a:t>
              </a:r>
            </a:p>
          </p:txBody>
        </p:sp>
      </p:grpSp>
      <p:grpSp>
        <p:nvGrpSpPr>
          <p:cNvPr id="15" name="Shape 1296"/>
          <p:cNvGrpSpPr/>
          <p:nvPr/>
        </p:nvGrpSpPr>
        <p:grpSpPr>
          <a:xfrm>
            <a:off x="4738088" y="1248531"/>
            <a:ext cx="4169178" cy="446206"/>
            <a:chOff x="4571815" y="-30112"/>
            <a:chExt cx="2340000" cy="587500"/>
          </a:xfrm>
        </p:grpSpPr>
        <p:sp>
          <p:nvSpPr>
            <p:cNvPr id="16" name="Shape 1297"/>
            <p:cNvSpPr/>
            <p:nvPr/>
          </p:nvSpPr>
          <p:spPr>
            <a:xfrm>
              <a:off x="4571815" y="-12"/>
              <a:ext cx="2340000" cy="557400"/>
            </a:xfrm>
            <a:prstGeom prst="chevron">
              <a:avLst>
                <a:gd name="adj" fmla="val 50000"/>
              </a:avLst>
            </a:prstGeom>
            <a:solidFill>
              <a:srgbClr val="0060A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Shape 1298"/>
            <p:cNvSpPr txBox="1"/>
            <p:nvPr/>
          </p:nvSpPr>
          <p:spPr>
            <a:xfrm>
              <a:off x="4655167" y="-30112"/>
              <a:ext cx="21459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48000" rIns="24000" bIns="4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可搜尋的文件格式</a:t>
              </a:r>
            </a:p>
          </p:txBody>
        </p:sp>
      </p:grpSp>
      <p:sp>
        <p:nvSpPr>
          <p:cNvPr id="18" name="Shape 1299"/>
          <p:cNvSpPr/>
          <p:nvPr/>
        </p:nvSpPr>
        <p:spPr>
          <a:xfrm rot="10800000">
            <a:off x="5949678" y="1680615"/>
            <a:ext cx="2580197" cy="2075463"/>
          </a:xfrm>
          <a:custGeom>
            <a:avLst/>
            <a:gdLst>
              <a:gd name="connsiteX0" fmla="*/ 0 w 2580197"/>
              <a:gd name="connsiteY0" fmla="*/ 2062763 h 2062763"/>
              <a:gd name="connsiteX1" fmla="*/ 870135 w 2580197"/>
              <a:gd name="connsiteY1" fmla="*/ 0 h 2062763"/>
              <a:gd name="connsiteX2" fmla="*/ 1710062 w 2580197"/>
              <a:gd name="connsiteY2" fmla="*/ 0 h 2062763"/>
              <a:gd name="connsiteX3" fmla="*/ 2580197 w 2580197"/>
              <a:gd name="connsiteY3" fmla="*/ 2062763 h 2062763"/>
              <a:gd name="connsiteX4" fmla="*/ 0 w 2580197"/>
              <a:gd name="connsiteY4" fmla="*/ 2062763 h 2062763"/>
              <a:gd name="connsiteX0" fmla="*/ 0 w 2580197"/>
              <a:gd name="connsiteY0" fmla="*/ 2062763 h 2062763"/>
              <a:gd name="connsiteX1" fmla="*/ 870135 w 2580197"/>
              <a:gd name="connsiteY1" fmla="*/ 0 h 2062763"/>
              <a:gd name="connsiteX2" fmla="*/ 1710062 w 2580197"/>
              <a:gd name="connsiteY2" fmla="*/ 0 h 2062763"/>
              <a:gd name="connsiteX3" fmla="*/ 2580197 w 2580197"/>
              <a:gd name="connsiteY3" fmla="*/ 2062763 h 2062763"/>
              <a:gd name="connsiteX4" fmla="*/ 0 w 2580197"/>
              <a:gd name="connsiteY4" fmla="*/ 2062763 h 2062763"/>
              <a:gd name="connsiteX0" fmla="*/ 0 w 2580197"/>
              <a:gd name="connsiteY0" fmla="*/ 2075463 h 2075463"/>
              <a:gd name="connsiteX1" fmla="*/ 870135 w 2580197"/>
              <a:gd name="connsiteY1" fmla="*/ 12700 h 2075463"/>
              <a:gd name="connsiteX2" fmla="*/ 1646562 w 2580197"/>
              <a:gd name="connsiteY2" fmla="*/ 0 h 2075463"/>
              <a:gd name="connsiteX3" fmla="*/ 2580197 w 2580197"/>
              <a:gd name="connsiteY3" fmla="*/ 2075463 h 2075463"/>
              <a:gd name="connsiteX4" fmla="*/ 0 w 2580197"/>
              <a:gd name="connsiteY4" fmla="*/ 2075463 h 20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197" h="2075463">
                <a:moveTo>
                  <a:pt x="0" y="2075463"/>
                </a:moveTo>
                <a:lnTo>
                  <a:pt x="870135" y="12700"/>
                </a:lnTo>
                <a:lnTo>
                  <a:pt x="1646562" y="0"/>
                </a:lnTo>
                <a:lnTo>
                  <a:pt x="2580197" y="2075463"/>
                </a:lnTo>
                <a:lnTo>
                  <a:pt x="0" y="2075463"/>
                </a:lnTo>
                <a:close/>
              </a:path>
            </a:pathLst>
          </a:custGeom>
          <a:gradFill>
            <a:gsLst>
              <a:gs pos="0">
                <a:srgbClr val="F4F8FB">
                  <a:alpha val="50980"/>
                </a:srgbClr>
              </a:gs>
              <a:gs pos="74000">
                <a:srgbClr val="AEC5E1"/>
              </a:gs>
              <a:gs pos="83000">
                <a:srgbClr val="AEC5E1"/>
              </a:gs>
              <a:gs pos="100000">
                <a:srgbClr val="C8D8EB"/>
              </a:gs>
            </a:gsLst>
            <a:lin ang="18900044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9" name="Shape 1300"/>
          <p:cNvCxnSpPr/>
          <p:nvPr/>
        </p:nvCxnSpPr>
        <p:spPr>
          <a:xfrm>
            <a:off x="6071928" y="1917383"/>
            <a:ext cx="501300" cy="10944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Shape 1301"/>
          <p:cNvCxnSpPr/>
          <p:nvPr/>
        </p:nvCxnSpPr>
        <p:spPr>
          <a:xfrm>
            <a:off x="6353877" y="2173894"/>
            <a:ext cx="420000" cy="889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" name="Shape 1302"/>
          <p:cNvCxnSpPr/>
          <p:nvPr/>
        </p:nvCxnSpPr>
        <p:spPr>
          <a:xfrm flipH="1">
            <a:off x="7832018" y="2630516"/>
            <a:ext cx="377700" cy="7611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2" name="Shape 1303"/>
          <p:cNvCxnSpPr/>
          <p:nvPr/>
        </p:nvCxnSpPr>
        <p:spPr>
          <a:xfrm flipH="1">
            <a:off x="7982053" y="1970897"/>
            <a:ext cx="455400" cy="9315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1304"/>
          <p:cNvCxnSpPr/>
          <p:nvPr/>
        </p:nvCxnSpPr>
        <p:spPr>
          <a:xfrm flipH="1">
            <a:off x="8119342" y="1680616"/>
            <a:ext cx="286200" cy="586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4" name="Shape 1305"/>
          <p:cNvGrpSpPr/>
          <p:nvPr/>
        </p:nvGrpSpPr>
        <p:grpSpPr>
          <a:xfrm>
            <a:off x="7225142" y="2125799"/>
            <a:ext cx="733606" cy="784699"/>
            <a:chOff x="5317159" y="2885399"/>
            <a:chExt cx="776549" cy="961641"/>
          </a:xfrm>
        </p:grpSpPr>
        <p:pic>
          <p:nvPicPr>
            <p:cNvPr id="25" name="Shape 1306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7159" y="2885399"/>
              <a:ext cx="776549" cy="961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1307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8482" y="3019967"/>
              <a:ext cx="494353" cy="4943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Shape 1309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4592" y="1783213"/>
            <a:ext cx="736033" cy="7465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9" name="群組 28">
            <a:extLst>
              <a:ext uri="{FF2B5EF4-FFF2-40B4-BE49-F238E27FC236}">
                <a16:creationId xmlns:a16="http://schemas.microsoft.com/office/drawing/2014/main" id="{F3BDFBD0-B710-4F18-A936-70D091580218}"/>
              </a:ext>
            </a:extLst>
          </p:cNvPr>
          <p:cNvGrpSpPr/>
          <p:nvPr/>
        </p:nvGrpSpPr>
        <p:grpSpPr>
          <a:xfrm>
            <a:off x="5674447" y="2948282"/>
            <a:ext cx="3210234" cy="2198831"/>
            <a:chOff x="5818864" y="3094716"/>
            <a:chExt cx="2996444" cy="2052397"/>
          </a:xfrm>
        </p:grpSpPr>
        <p:pic>
          <p:nvPicPr>
            <p:cNvPr id="34" name="Shape 1673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8864" y="3094716"/>
              <a:ext cx="2996444" cy="20523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1310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4034" y="3341560"/>
              <a:ext cx="1497631" cy="84249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" name="直線接點 29"/>
          <p:cNvCxnSpPr/>
          <p:nvPr/>
        </p:nvCxnSpPr>
        <p:spPr>
          <a:xfrm>
            <a:off x="611158" y="4084857"/>
            <a:ext cx="928694" cy="78581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>
            <a:cxnSpLocks/>
          </p:cNvCxnSpPr>
          <p:nvPr/>
        </p:nvCxnSpPr>
        <p:spPr>
          <a:xfrm>
            <a:off x="2968612" y="3403815"/>
            <a:ext cx="2371738" cy="187814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Shape 1283" descr="螢幕快照 2017-10-30 上午11.03.09.png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72"/>
          <a:stretch/>
        </p:blipFill>
        <p:spPr>
          <a:xfrm>
            <a:off x="1539851" y="3596308"/>
            <a:ext cx="3943621" cy="1339155"/>
          </a:xfrm>
          <a:prstGeom prst="roundRect">
            <a:avLst>
              <a:gd name="adj" fmla="val 11441"/>
            </a:avLst>
          </a:prstGeom>
          <a:noFill/>
          <a:ln w="5715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" name="圓角矩形 32"/>
          <p:cNvSpPr/>
          <p:nvPr/>
        </p:nvSpPr>
        <p:spPr>
          <a:xfrm>
            <a:off x="1539852" y="3595997"/>
            <a:ext cx="3963564" cy="1346116"/>
          </a:xfrm>
          <a:prstGeom prst="roundRect">
            <a:avLst/>
          </a:prstGeom>
          <a:noFill/>
          <a:ln w="76200">
            <a:solidFill>
              <a:schemeClr val="bg1">
                <a:alpha val="90000"/>
              </a:schemeClr>
            </a:solidFill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5" name="Shape 2024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34422">
            <a:off x="5288025" y="3136819"/>
            <a:ext cx="1144160" cy="981563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1000" sy="101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箭號: 向右 68">
            <a:extLst>
              <a:ext uri="{FF2B5EF4-FFF2-40B4-BE49-F238E27FC236}">
                <a16:creationId xmlns:a16="http://schemas.microsoft.com/office/drawing/2014/main" id="{B24DE1F0-BCA1-450A-AC23-61A0CE9391F5}"/>
              </a:ext>
            </a:extLst>
          </p:cNvPr>
          <p:cNvSpPr/>
          <p:nvPr/>
        </p:nvSpPr>
        <p:spPr>
          <a:xfrm rot="10800000" flipH="1">
            <a:off x="5383245" y="2616213"/>
            <a:ext cx="1972639" cy="734830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0" name="箭號: 向右 69">
            <a:extLst>
              <a:ext uri="{FF2B5EF4-FFF2-40B4-BE49-F238E27FC236}">
                <a16:creationId xmlns:a16="http://schemas.microsoft.com/office/drawing/2014/main" id="{2873B383-2DEA-4732-8344-4FDED82B2D72}"/>
              </a:ext>
            </a:extLst>
          </p:cNvPr>
          <p:cNvSpPr/>
          <p:nvPr/>
        </p:nvSpPr>
        <p:spPr>
          <a:xfrm rot="10800000" flipH="1">
            <a:off x="1698696" y="3092393"/>
            <a:ext cx="1987692" cy="752597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1" name="箭號: 向右 70">
            <a:extLst>
              <a:ext uri="{FF2B5EF4-FFF2-40B4-BE49-F238E27FC236}">
                <a16:creationId xmlns:a16="http://schemas.microsoft.com/office/drawing/2014/main" id="{B821D021-4866-40F0-8A63-8D08497B5DA0}"/>
              </a:ext>
            </a:extLst>
          </p:cNvPr>
          <p:cNvSpPr/>
          <p:nvPr/>
        </p:nvSpPr>
        <p:spPr>
          <a:xfrm rot="10800000" flipH="1">
            <a:off x="5383314" y="3845216"/>
            <a:ext cx="1972639" cy="752597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0" y="172679"/>
            <a:ext cx="9144000" cy="6973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QuMagie</a:t>
            </a:r>
          </a:p>
        </p:txBody>
      </p:sp>
      <p:sp>
        <p:nvSpPr>
          <p:cNvPr id="213" name="Google Shape;213;p23"/>
          <p:cNvSpPr txBox="1">
            <a:spLocks noGrp="1"/>
          </p:cNvSpPr>
          <p:nvPr>
            <p:ph type="body" idx="4294967295"/>
          </p:nvPr>
        </p:nvSpPr>
        <p:spPr>
          <a:xfrm>
            <a:off x="663507" y="1183296"/>
            <a:ext cx="7805738" cy="11081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18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</a:pPr>
            <a:r>
              <a:rPr lang="zh-TW" altLang="en-US" sz="1800" dirty="0">
                <a:latin typeface="+mn-lt"/>
                <a:ea typeface="+mn-ea"/>
                <a:cs typeface="+mn-ea"/>
                <a:sym typeface="+mn-lt"/>
              </a:rPr>
              <a:t>認識 </a:t>
            </a:r>
            <a:r>
              <a:rPr lang="en-US" altLang="zh-TW" sz="1800" dirty="0" err="1">
                <a:latin typeface="+mn-lt"/>
                <a:ea typeface="+mn-ea"/>
                <a:cs typeface="+mn-ea"/>
                <a:sym typeface="+mn-lt"/>
              </a:rPr>
              <a:t>QuMagie</a:t>
            </a:r>
            <a:endParaRPr lang="zh-TW" altLang="en-US" sz="1800" dirty="0">
              <a:latin typeface="+mn-lt"/>
              <a:ea typeface="+mn-ea"/>
              <a:cs typeface="+mn-ea"/>
              <a:sym typeface="+mn-lt"/>
            </a:endParaRPr>
          </a:p>
          <a:p>
            <a:pPr marL="285750" lvl="1" indent="-196850">
              <a:lnSpc>
                <a:spcPts val="1800"/>
              </a:lnSpc>
              <a:spcBef>
                <a:spcPts val="200"/>
              </a:spcBef>
              <a:buClr>
                <a:schemeClr val="bg2">
                  <a:lumMod val="50000"/>
                </a:schemeClr>
              </a:buClr>
              <a:buSzPct val="80000"/>
            </a:pPr>
            <a:r>
              <a:rPr lang="en-US" altLang="zh-TW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QuMaige</a:t>
            </a:r>
            <a:r>
              <a:rPr lang="zh-TW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為 </a:t>
            </a:r>
            <a:r>
              <a:rPr lang="en-US" altLang="zh-TW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QNAP NAS </a:t>
            </a:r>
            <a:r>
              <a:rPr lang="zh-TW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系統中專職照片管理的軟體，不僅擁有 </a:t>
            </a:r>
            <a:r>
              <a:rPr lang="en-US" altLang="zh-TW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AI </a:t>
            </a:r>
            <a:r>
              <a:rPr lang="zh-TW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智能，同時能搭配</a:t>
            </a:r>
            <a:endParaRPr lang="en-US" altLang="zh-TW" sz="15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lvl="1" indent="-196850">
              <a:lnSpc>
                <a:spcPts val="1800"/>
              </a:lnSpc>
              <a:spcBef>
                <a:spcPts val="200"/>
              </a:spcBef>
              <a:buClr>
                <a:schemeClr val="bg2">
                  <a:lumMod val="50000"/>
                </a:schemeClr>
              </a:buClr>
              <a:buSzPct val="80000"/>
            </a:pPr>
            <a:r>
              <a:rPr lang="en-US" altLang="zh-TW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zh-TW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彈性擴充儲存空間，讓管理照片更加聰明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6092F14F-4CB8-45DF-881B-60A1A5AACBA2}"/>
              </a:ext>
            </a:extLst>
          </p:cNvPr>
          <p:cNvSpPr txBox="1"/>
          <p:nvPr/>
        </p:nvSpPr>
        <p:spPr>
          <a:xfrm>
            <a:off x="526863" y="4581700"/>
            <a:ext cx="1405359" cy="303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手持裝置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BF8E90F-9252-40EA-8995-1903E330DC3B}"/>
              </a:ext>
            </a:extLst>
          </p:cNvPr>
          <p:cNvSpPr txBox="1"/>
          <p:nvPr/>
        </p:nvSpPr>
        <p:spPr>
          <a:xfrm>
            <a:off x="526863" y="3650094"/>
            <a:ext cx="1405359" cy="303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手持裝置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D148C47-D384-4F90-8F04-50154B700011}"/>
              </a:ext>
            </a:extLst>
          </p:cNvPr>
          <p:cNvSpPr txBox="1"/>
          <p:nvPr/>
        </p:nvSpPr>
        <p:spPr>
          <a:xfrm>
            <a:off x="7056242" y="3661501"/>
            <a:ext cx="1405359" cy="303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手持裝置</a:t>
            </a: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7D105F3F-E963-4C36-AA7E-DDB2D46C8826}"/>
              </a:ext>
            </a:extLst>
          </p:cNvPr>
          <p:cNvSpPr/>
          <p:nvPr/>
        </p:nvSpPr>
        <p:spPr>
          <a:xfrm>
            <a:off x="3753010" y="4599706"/>
            <a:ext cx="1652855" cy="342147"/>
          </a:xfrm>
          <a:prstGeom prst="roundRect">
            <a:avLst>
              <a:gd name="adj" fmla="val 13461"/>
            </a:avLst>
          </a:prstGeom>
          <a:gradFill>
            <a:gsLst>
              <a:gs pos="100000">
                <a:srgbClr val="DB6BD3"/>
              </a:gs>
              <a:gs pos="0">
                <a:srgbClr val="4338D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1B7623D-A894-4DDF-B8DE-31BCB98D4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600" y="2291442"/>
            <a:ext cx="968708" cy="2608058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134D271-ED9C-4DB6-A4E9-67C5C2655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6486" y="2302455"/>
            <a:ext cx="1644320" cy="2165931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721AE4E-D9ED-4A12-8D4A-8E9082837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06044" y="2114561"/>
            <a:ext cx="983610" cy="1609544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E23E9A1D-6B10-4DCF-B051-EFD283CCD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01238" y="3824494"/>
            <a:ext cx="983611" cy="834579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91380EA8-4BCE-4C2D-9A5E-E3DB0A69F0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5379" y="2410655"/>
            <a:ext cx="286124" cy="485745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BB9CB1A9-8C45-4A41-9DF6-17038A8961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4918" y="3291652"/>
            <a:ext cx="552017" cy="444680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C867E14-F6A8-4912-B18E-BCD1D5929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1786" y="4097989"/>
            <a:ext cx="586191" cy="497581"/>
          </a:xfrm>
          <a:prstGeom prst="rect">
            <a:avLst/>
          </a:prstGeom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90E5AA0E-3600-4E71-8C52-1E954C3BD7CC}"/>
              </a:ext>
            </a:extLst>
          </p:cNvPr>
          <p:cNvSpPr/>
          <p:nvPr/>
        </p:nvSpPr>
        <p:spPr>
          <a:xfrm>
            <a:off x="3885580" y="2840829"/>
            <a:ext cx="1361593" cy="1441611"/>
          </a:xfrm>
          <a:prstGeom prst="roundRect">
            <a:avLst>
              <a:gd name="adj" fmla="val 5166"/>
            </a:avLst>
          </a:prstGeom>
          <a:gradFill>
            <a:gsLst>
              <a:gs pos="100000">
                <a:srgbClr val="2C6FD0"/>
              </a:gs>
              <a:gs pos="0">
                <a:srgbClr val="1F4B9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1EAB41A7-FF73-405F-ADF3-C5A13763E93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123" y="3049680"/>
            <a:ext cx="625759" cy="625759"/>
          </a:xfrm>
          <a:prstGeom prst="rect">
            <a:avLst/>
          </a:prstGeom>
          <a:effectLst>
            <a:outerShdw blurRad="304800" dist="203200" dir="4140000" algn="t" rotWithShape="0">
              <a:prstClr val="black">
                <a:alpha val="25000"/>
              </a:prstClr>
            </a:outerShdw>
          </a:effectLst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9E79130D-4E86-4675-81AA-B116403021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29156" y="2203913"/>
            <a:ext cx="286124" cy="485745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2EC51FF9-BF11-4A10-B2FF-A7B8A00732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08501" y="2982792"/>
            <a:ext cx="586191" cy="497581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EFA37F7E-92C1-4C4E-9EAE-EDC737B78AA2}"/>
              </a:ext>
            </a:extLst>
          </p:cNvPr>
          <p:cNvGrpSpPr/>
          <p:nvPr/>
        </p:nvGrpSpPr>
        <p:grpSpPr>
          <a:xfrm>
            <a:off x="7615111" y="3953146"/>
            <a:ext cx="562734" cy="393633"/>
            <a:chOff x="10391369" y="3997800"/>
            <a:chExt cx="562734" cy="393633"/>
          </a:xfrm>
        </p:grpSpPr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5C64A112-D31C-4F41-8BDD-81285ADF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391369" y="3997800"/>
              <a:ext cx="562734" cy="393633"/>
            </a:xfrm>
            <a:prstGeom prst="rect">
              <a:avLst/>
            </a:prstGeom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1E924950-941F-4386-BFE5-2890632B1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572634" y="4151120"/>
              <a:ext cx="181326" cy="181326"/>
            </a:xfrm>
            <a:prstGeom prst="rect">
              <a:avLst/>
            </a:prstGeom>
          </p:spPr>
        </p:pic>
      </p:grpSp>
      <p:pic>
        <p:nvPicPr>
          <p:cNvPr id="48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8A6224CE-6D51-4744-8155-C62000CC73E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017" y="3997288"/>
            <a:ext cx="324393" cy="1023250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5">
            <a:extLst>
              <a:ext uri="{FF2B5EF4-FFF2-40B4-BE49-F238E27FC236}">
                <a16:creationId xmlns:a16="http://schemas.microsoft.com/office/drawing/2014/main" id="{AF88372F-5A6A-4F84-BDCD-B39A3C3DC72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0595" y="4004841"/>
            <a:ext cx="254006" cy="930715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7852D67E-C17F-47FA-BA5E-61FD4CD21586}"/>
              </a:ext>
            </a:extLst>
          </p:cNvPr>
          <p:cNvSpPr txBox="1"/>
          <p:nvPr/>
        </p:nvSpPr>
        <p:spPr>
          <a:xfrm>
            <a:off x="5235971" y="2843343"/>
            <a:ext cx="21199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8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瀏覽、管理照片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D2446B42-4ECC-4062-9974-2ED233A1EFE6}"/>
              </a:ext>
            </a:extLst>
          </p:cNvPr>
          <p:cNvSpPr txBox="1"/>
          <p:nvPr/>
        </p:nvSpPr>
        <p:spPr>
          <a:xfrm>
            <a:off x="1354385" y="3339929"/>
            <a:ext cx="25445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8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上傳、備份照片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2DECAF36-DDA2-4D5C-8BC5-3BBA6416F316}"/>
              </a:ext>
            </a:extLst>
          </p:cNvPr>
          <p:cNvSpPr txBox="1"/>
          <p:nvPr/>
        </p:nvSpPr>
        <p:spPr>
          <a:xfrm>
            <a:off x="5323614" y="4072811"/>
            <a:ext cx="17883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8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分享照片</a:t>
            </a:r>
            <a:endParaRPr kumimoji="0" lang="en-US" altLang="zh-TW" sz="108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B0DD5618-9829-4B28-9E8D-2031E421B83A}"/>
              </a:ext>
            </a:extLst>
          </p:cNvPr>
          <p:cNvSpPr txBox="1"/>
          <p:nvPr/>
        </p:nvSpPr>
        <p:spPr>
          <a:xfrm>
            <a:off x="3519480" y="4609196"/>
            <a:ext cx="2119912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智能引擎驅動</a:t>
            </a:r>
            <a:endParaRPr kumimoji="0" lang="en-US" altLang="zh-TW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AE422D02-4D5E-4F89-B24A-5931E94C5178}"/>
              </a:ext>
            </a:extLst>
          </p:cNvPr>
          <p:cNvSpPr txBox="1"/>
          <p:nvPr/>
        </p:nvSpPr>
        <p:spPr>
          <a:xfrm>
            <a:off x="742919" y="2886670"/>
            <a:ext cx="982940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手持裝置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3CF58D23-2C31-422E-ACF5-8FC0EC9FA83E}"/>
              </a:ext>
            </a:extLst>
          </p:cNvPr>
          <p:cNvSpPr txBox="1"/>
          <p:nvPr/>
        </p:nvSpPr>
        <p:spPr>
          <a:xfrm>
            <a:off x="734653" y="3716929"/>
            <a:ext cx="982940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相機</a:t>
            </a: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7EF063B1-19D7-45F4-824B-69CE8FFA7E7C}"/>
              </a:ext>
            </a:extLst>
          </p:cNvPr>
          <p:cNvSpPr txBox="1"/>
          <p:nvPr/>
        </p:nvSpPr>
        <p:spPr>
          <a:xfrm>
            <a:off x="735043" y="4599508"/>
            <a:ext cx="982940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個人電腦</a:t>
            </a:r>
            <a:endParaRPr kumimoji="0" lang="en-US" altLang="zh-TW" sz="1000" b="1" i="0" u="none" strike="noStrike" kern="1200" cap="none" spc="0" normalizeH="0" baseline="0" noProof="0">
              <a:ln>
                <a:noFill/>
              </a:ln>
              <a:solidFill>
                <a:srgbClr val="1E4A93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6" name="Google Shape;216;p23">
            <a:extLst>
              <a:ext uri="{FF2B5EF4-FFF2-40B4-BE49-F238E27FC236}">
                <a16:creationId xmlns:a16="http://schemas.microsoft.com/office/drawing/2014/main" id="{C3C3E237-82A1-47F7-9694-300ED846AC03}"/>
              </a:ext>
            </a:extLst>
          </p:cNvPr>
          <p:cNvSpPr txBox="1"/>
          <p:nvPr/>
        </p:nvSpPr>
        <p:spPr>
          <a:xfrm>
            <a:off x="3724298" y="2337122"/>
            <a:ext cx="1622079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1" i="0" u="none" strike="noStrike" kern="1200" cap="none" spc="0" normalizeH="0" baseline="0" noProof="0">
                <a:ln>
                  <a:noFill/>
                </a:ln>
                <a:solidFill>
                  <a:srgbClr val="1A408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QNAP NAS</a:t>
            </a:r>
            <a:r>
              <a:rPr kumimoji="0" lang="en-US" altLang="zh-TW" sz="1450" b="1" i="0" u="none" strike="noStrike" kern="1200" cap="none" spc="0" normalizeH="0" baseline="0" noProof="0">
                <a:ln>
                  <a:noFill/>
                </a:ln>
                <a:solidFill>
                  <a:srgbClr val="1A408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zh-TW" altLang="en-US" sz="1450" b="1" i="0" u="none" strike="noStrike" kern="1200" cap="none" spc="0" normalizeH="0" baseline="0" noProof="0">
                <a:ln>
                  <a:noFill/>
                </a:ln>
                <a:solidFill>
                  <a:srgbClr val="1A408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系統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892D8DC3-EF09-4263-A551-66234C432B6F}"/>
              </a:ext>
            </a:extLst>
          </p:cNvPr>
          <p:cNvSpPr txBox="1"/>
          <p:nvPr/>
        </p:nvSpPr>
        <p:spPr>
          <a:xfrm>
            <a:off x="3584201" y="3690688"/>
            <a:ext cx="1990471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QuMagie</a:t>
            </a:r>
            <a:endParaRPr kumimoji="0" lang="en-US" altLang="zh-TW" sz="1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ts val="1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照片管理軟體</a:t>
            </a:r>
            <a:endParaRPr kumimoji="0" lang="en-US" altLang="zh-TW" sz="13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4CFE4710-7B50-4117-999F-7F4C214A9D8E}"/>
              </a:ext>
            </a:extLst>
          </p:cNvPr>
          <p:cNvSpPr txBox="1"/>
          <p:nvPr/>
        </p:nvSpPr>
        <p:spPr>
          <a:xfrm>
            <a:off x="7397477" y="2680428"/>
            <a:ext cx="982940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手持裝置</a:t>
            </a: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B56B36BF-06CB-4C6F-911E-A602E4641D71}"/>
              </a:ext>
            </a:extLst>
          </p:cNvPr>
          <p:cNvSpPr txBox="1"/>
          <p:nvPr/>
        </p:nvSpPr>
        <p:spPr>
          <a:xfrm>
            <a:off x="7408290" y="3465461"/>
            <a:ext cx="982940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個人電腦</a:t>
            </a: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B1ED51C-8994-418B-8CF9-D147EDC71288}"/>
              </a:ext>
            </a:extLst>
          </p:cNvPr>
          <p:cNvSpPr txBox="1"/>
          <p:nvPr/>
        </p:nvSpPr>
        <p:spPr>
          <a:xfrm>
            <a:off x="7401238" y="4396790"/>
            <a:ext cx="982940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社群平台</a:t>
            </a:r>
          </a:p>
        </p:txBody>
      </p:sp>
    </p:spTree>
    <p:extLst>
      <p:ext uri="{BB962C8B-B14F-4D97-AF65-F5344CB8AC3E}">
        <p14:creationId xmlns:p14="http://schemas.microsoft.com/office/powerpoint/2010/main" val="814304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DCC8C7-D85A-4392-B016-ADE9A46C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540"/>
            <a:ext cx="9144000" cy="697312"/>
          </a:xfrm>
        </p:spPr>
        <p:txBody>
          <a:bodyPr>
            <a:normAutofit/>
          </a:bodyPr>
          <a:lstStyle/>
          <a:p>
            <a:pPr algn="ctr"/>
            <a:r>
              <a:rPr lang="en-US" altLang="zh-TW" sz="3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Coral M.2 </a:t>
            </a:r>
            <a:r>
              <a:rPr lang="zh-TW" altLang="en-US" sz="3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加速器 </a:t>
            </a:r>
            <a:r>
              <a:rPr lang="en-US" altLang="zh-TW" sz="3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lang="zh-TW" altLang="en-US" sz="3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3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B+M </a:t>
            </a:r>
            <a:r>
              <a:rPr lang="zh-TW" altLang="en-US" sz="3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鍵 </a:t>
            </a:r>
            <a:r>
              <a:rPr lang="en-US" altLang="zh-TW" sz="3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3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483757F9-A19D-4D2C-B817-22332964B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9262" y="1321465"/>
            <a:ext cx="949084" cy="3477581"/>
          </a:xfrm>
          <a:prstGeom prst="rect">
            <a:avLst/>
          </a:prstGeom>
          <a:effectLst>
            <a:outerShdw blurRad="609600" dist="292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103AB232-AE58-4662-8B4C-75A00D0B9228}"/>
              </a:ext>
            </a:extLst>
          </p:cNvPr>
          <p:cNvGrpSpPr/>
          <p:nvPr/>
        </p:nvGrpSpPr>
        <p:grpSpPr>
          <a:xfrm>
            <a:off x="4149309" y="4323828"/>
            <a:ext cx="650374" cy="650372"/>
            <a:chOff x="4870770" y="4410310"/>
            <a:chExt cx="618389" cy="618387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1070B76B-ECC6-44D3-A2D5-BF6E4C164A84}"/>
                </a:ext>
              </a:extLst>
            </p:cNvPr>
            <p:cNvGrpSpPr/>
            <p:nvPr/>
          </p:nvGrpSpPr>
          <p:grpSpPr>
            <a:xfrm>
              <a:off x="4870770" y="4410310"/>
              <a:ext cx="618389" cy="618387"/>
              <a:chOff x="4572152" y="3863513"/>
              <a:chExt cx="845515" cy="845515"/>
            </a:xfrm>
          </p:grpSpPr>
          <p:pic>
            <p:nvPicPr>
              <p:cNvPr id="10" name="Picture 2" descr="http://www.sunca.com.tw/upload/product/2019515174615.jpg">
                <a:extLst>
                  <a:ext uri="{FF2B5EF4-FFF2-40B4-BE49-F238E27FC236}">
                    <a16:creationId xmlns:a16="http://schemas.microsoft.com/office/drawing/2014/main" id="{6B2DC5D6-CC9E-4987-8E27-3E6F209E47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152" y="3863513"/>
                <a:ext cx="845515" cy="845515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AF64A80-ECC9-467F-A065-399256E80C47}"/>
                  </a:ext>
                </a:extLst>
              </p:cNvPr>
              <p:cNvSpPr/>
              <p:nvPr/>
            </p:nvSpPr>
            <p:spPr>
              <a:xfrm rot="2432588">
                <a:off x="4833692" y="4309919"/>
                <a:ext cx="103885" cy="100124"/>
              </a:xfrm>
              <a:prstGeom prst="rect">
                <a:avLst/>
              </a:prstGeom>
              <a:solidFill>
                <a:srgbClr val="E0DD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TW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7" name="橢圓 6"/>
            <p:cNvSpPr/>
            <p:nvPr/>
          </p:nvSpPr>
          <p:spPr>
            <a:xfrm>
              <a:off x="4928062" y="4456575"/>
              <a:ext cx="526036" cy="539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553" y="4473744"/>
            <a:ext cx="510564" cy="380730"/>
          </a:xfrm>
          <a:prstGeom prst="rect">
            <a:avLst/>
          </a:prstGeom>
        </p:spPr>
      </p:pic>
      <p:sp>
        <p:nvSpPr>
          <p:cNvPr id="12" name="文字版面配置區 3">
            <a:extLst>
              <a:ext uri="{FF2B5EF4-FFF2-40B4-BE49-F238E27FC236}">
                <a16:creationId xmlns:a16="http://schemas.microsoft.com/office/drawing/2014/main" id="{93CA3E99-CC2E-441F-8923-D63E39C4B536}"/>
              </a:ext>
            </a:extLst>
          </p:cNvPr>
          <p:cNvSpPr txBox="1">
            <a:spLocks/>
          </p:cNvSpPr>
          <p:nvPr/>
        </p:nvSpPr>
        <p:spPr>
          <a:xfrm>
            <a:off x="389808" y="1222216"/>
            <a:ext cx="7340100" cy="36591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marR="0" lvl="0" indent="0" algn="l" defTabSz="685800" rtl="0" eaLnBrk="1" fontAlgn="auto" latinLnBrk="0" hangingPunct="1">
              <a:lnSpc>
                <a:spcPts val="2200"/>
              </a:lnSpc>
              <a:spcBef>
                <a:spcPts val="5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Coral M.2</a:t>
            </a:r>
            <a:r>
              <a:rPr kumimoji="0" lang="en-US" altLang="zh-TW" sz="145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zh-TW" altLang="en-US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加速器 </a:t>
            </a:r>
            <a:r>
              <a:rPr kumimoji="0" lang="en-US" altLang="zh-TW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(</a:t>
            </a:r>
            <a:r>
              <a:rPr kumimoji="0" lang="zh-TW" altLang="en-US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B+M</a:t>
            </a:r>
            <a:r>
              <a:rPr kumimoji="0" lang="zh-TW" altLang="en-US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鍵 </a:t>
            </a:r>
            <a:r>
              <a:rPr kumimoji="0" lang="en-US" altLang="zh-TW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)</a:t>
            </a:r>
          </a:p>
          <a:p>
            <a:pPr marL="806450" marR="0" lvl="1" indent="-222250" algn="l" defTabSz="6858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Coral 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物料編號：</a:t>
            </a:r>
            <a:r>
              <a:rPr kumimoji="0" lang="en-US" altLang="zh-TW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G650-04686-01</a:t>
            </a:r>
            <a:endParaRPr kumimoji="0" lang="zh-TW" altLang="en-US" sz="145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806450" marR="0" lvl="1" indent="-222250" algn="l" defTabSz="6858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最佳性能可達 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4 TOPS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算力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(int8)</a:t>
            </a:r>
          </a:p>
          <a:p>
            <a:pPr marL="806450" marR="0" lvl="1" indent="-222250" algn="l" defTabSz="6858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2 TOPS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算力每瓦特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 (TOPS = trillion operations per second) </a:t>
            </a:r>
          </a:p>
          <a:p>
            <a:pPr marL="806450" marR="0" lvl="1" indent="-222250" algn="l" defTabSz="6858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M.2 2280 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B+M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鍵</a:t>
            </a:r>
            <a:endParaRPr kumimoji="0" lang="en-US" altLang="zh-TW" sz="14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806450" marR="0" lvl="1" indent="-222250" algn="l" defTabSz="6858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PCIe Gen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2 x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1 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介面</a:t>
            </a:r>
          </a:p>
          <a:p>
            <a:pPr marL="127000" marR="0" lvl="0" indent="0" algn="l" defTabSz="685800" rtl="0" eaLnBrk="1" fontAlgn="auto" latinLnBrk="0" hangingPunct="1">
              <a:lnSpc>
                <a:spcPts val="2500"/>
              </a:lnSpc>
              <a:spcBef>
                <a:spcPts val="5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QNAP</a:t>
            </a:r>
            <a:r>
              <a:rPr kumimoji="0" lang="zh-TW" altLang="en-US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物料編號：</a:t>
            </a:r>
            <a:r>
              <a:rPr kumimoji="0" lang="en-US" altLang="zh-TW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G650-04686-01-QNAP</a:t>
            </a:r>
          </a:p>
          <a:p>
            <a:pPr marL="869950" marR="0" lvl="1" indent="-285750" algn="l" defTabSz="685800" rtl="0" eaLnBrk="1" fontAlgn="auto" latinLnBrk="0" hangingPunct="1">
              <a:lnSpc>
                <a:spcPts val="2200"/>
              </a:lnSpc>
              <a:spcBef>
                <a:spcPts val="5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內容物</a:t>
            </a:r>
          </a:p>
          <a:p>
            <a:pPr marL="1263650" marR="0" lvl="2" indent="-222250" algn="l" defTabSz="6858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450" noProof="0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Coral 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M.2 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加速器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(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B+M 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鍵 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)</a:t>
            </a:r>
          </a:p>
          <a:p>
            <a:pPr marL="1263650" marR="0" lvl="2" indent="-222250" algn="l" defTabSz="6858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QNAP 散熱片</a:t>
            </a:r>
            <a:endParaRPr kumimoji="0" lang="en-US" altLang="zh-TW" sz="14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1263650" marR="0" lvl="2" indent="-222250" algn="l" defTabSz="6858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NAS 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安裝指南</a:t>
            </a:r>
            <a:endParaRPr kumimoji="0" lang="en-US" altLang="zh-TW" sz="14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3208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3">
            <a:extLst>
              <a:ext uri="{FF2B5EF4-FFF2-40B4-BE49-F238E27FC236}">
                <a16:creationId xmlns:a16="http://schemas.microsoft.com/office/drawing/2014/main" id="{B5A29149-7EDE-4914-912D-F3B6F9CD02EE}"/>
              </a:ext>
            </a:extLst>
          </p:cNvPr>
          <p:cNvSpPr txBox="1">
            <a:spLocks/>
          </p:cNvSpPr>
          <p:nvPr/>
        </p:nvSpPr>
        <p:spPr>
          <a:xfrm>
            <a:off x="364434" y="1365250"/>
            <a:ext cx="5909367" cy="37782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marR="0" lvl="0" indent="0" algn="l" defTabSz="685800" rtl="0" eaLnBrk="1" fontAlgn="auto" latinLnBrk="0" hangingPunct="1">
              <a:lnSpc>
                <a:spcPts val="1900"/>
              </a:lnSpc>
              <a:spcBef>
                <a:spcPts val="75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Coral USB </a:t>
            </a:r>
            <a:r>
              <a:rPr kumimoji="0" lang="zh-TW" altLang="en-US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加速器</a:t>
            </a:r>
            <a:endParaRPr kumimoji="0" lang="en-US" altLang="zh-TW" sz="145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625475" marR="0" lvl="1" indent="-264795" algn="l" defTabSz="6858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Coral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物料編號：</a:t>
            </a:r>
            <a:r>
              <a:rPr kumimoji="0" lang="en-US" altLang="zh-TW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G950-06809-01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&amp; </a:t>
            </a:r>
            <a:r>
              <a:rPr kumimoji="0" lang="en-US" altLang="zh-TW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G950-01456-01</a:t>
            </a:r>
            <a:endParaRPr kumimoji="0" lang="zh-TW" altLang="en-US" sz="145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625475" marR="0" lvl="1" indent="-264795" algn="l" defTabSz="6858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最佳性能可達 </a:t>
            </a:r>
            <a:r>
              <a:rPr kumimoji="0" lang="zh-TW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4 TOPS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算力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zh-TW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(int8)</a:t>
            </a:r>
            <a:endParaRPr kumimoji="0" lang="zh-TW" altLang="en-US" sz="14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625475" marR="0" lvl="1" indent="-264795" algn="l" defTabSz="6858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2 TOPS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算力每瓦特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 (TOPS = trillion operations per second) </a:t>
            </a:r>
          </a:p>
          <a:p>
            <a:pPr marL="625475" marR="0" lvl="1" indent="-264795" algn="l" defTabSz="6858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無需外部供電</a:t>
            </a:r>
            <a:endParaRPr kumimoji="0" lang="en-US" altLang="zh-TW" sz="14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625475" marR="0" lvl="1" indent="-264795" algn="l" defTabSz="6858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USB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3.2 Gen 1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(USB 3.0) Type-C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 介面 (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data/power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)</a:t>
            </a:r>
            <a:endParaRPr kumimoji="0" lang="en-US" altLang="en-US" sz="14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127000" marR="0" lvl="0" indent="0" algn="l" defTabSz="685800" rtl="0" eaLnBrk="1" fontAlgn="auto" latinLnBrk="0" hangingPunct="1">
              <a:lnSpc>
                <a:spcPts val="1900"/>
              </a:lnSpc>
              <a:spcBef>
                <a:spcPts val="75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QNAP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物料編號：</a:t>
            </a:r>
            <a:r>
              <a:rPr kumimoji="0" lang="en-US" altLang="zh-TW" sz="14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G950-06809-01-QNAP</a:t>
            </a:r>
            <a:r>
              <a:rPr kumimoji="0" lang="en-US" altLang="zh-TW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 </a:t>
            </a:r>
          </a:p>
          <a:p>
            <a:pPr marL="625475" marR="0" lvl="1" indent="-264795" algn="l" defTabSz="6858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內容物</a:t>
            </a:r>
          </a:p>
          <a:p>
            <a:pPr marL="1174750" marR="0" lvl="3" indent="-177800" algn="l" defTabSz="6858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Coral USB 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加速器</a:t>
            </a:r>
            <a:endParaRPr kumimoji="0" lang="en-US" sz="14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1174750" marR="0" lvl="3" indent="-177800" algn="l" defTabSz="6858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NAS </a:t>
            </a:r>
            <a:r>
              <a:rPr kumimoji="0" lang="zh-TW" alt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安裝指南</a:t>
            </a:r>
            <a:endParaRPr kumimoji="0" lang="en-US" altLang="zh-TW" sz="14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6DCC8C7-D85A-4392-B016-ADE9A46C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040"/>
            <a:ext cx="9144000" cy="697312"/>
          </a:xfrm>
        </p:spPr>
        <p:txBody>
          <a:bodyPr>
            <a:normAutofit/>
          </a:bodyPr>
          <a:lstStyle/>
          <a:p>
            <a:pPr algn="ctr" fontAlgn="auto"/>
            <a:r>
              <a:rPr lang="en-US" altLang="zh-TW" sz="3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Coral USB</a:t>
            </a:r>
            <a:r>
              <a:rPr lang="zh-TW" altLang="en-US" sz="3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加速器</a:t>
            </a:r>
            <a:endParaRPr lang="en-US" altLang="zh-TW" sz="3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952098FF-5CF9-439B-A222-6CF770252C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649" y="1523339"/>
            <a:ext cx="1239971" cy="3911302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/>
          <p:cNvGrpSpPr/>
          <p:nvPr/>
        </p:nvGrpSpPr>
        <p:grpSpPr>
          <a:xfrm>
            <a:off x="4344126" y="3571646"/>
            <a:ext cx="845515" cy="845515"/>
            <a:chOff x="4572152" y="3863513"/>
            <a:chExt cx="845515" cy="845515"/>
          </a:xfrm>
        </p:grpSpPr>
        <p:pic>
          <p:nvPicPr>
            <p:cNvPr id="1026" name="Picture 2" descr="http://www.sunca.com.tw/upload/product/20195151746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152" y="3863513"/>
              <a:ext cx="845515" cy="84551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>
            <a:xfrm rot="2432588">
              <a:off x="4833692" y="4309919"/>
              <a:ext cx="103885" cy="100124"/>
            </a:xfrm>
            <a:prstGeom prst="rect">
              <a:avLst/>
            </a:prstGeom>
            <a:solidFill>
              <a:srgbClr val="E0DD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6F3DCA21-043B-4463-97D5-9293B25F930A}"/>
              </a:ext>
            </a:extLst>
          </p:cNvPr>
          <p:cNvSpPr/>
          <p:nvPr/>
        </p:nvSpPr>
        <p:spPr>
          <a:xfrm>
            <a:off x="7719660" y="2703965"/>
            <a:ext cx="1059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65</a:t>
            </a:r>
            <a:r>
              <a:rPr kumimoji="0" lang="zh-TW" altLang="zh-TW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TW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mm</a:t>
            </a:r>
            <a:r>
              <a:rPr kumimoji="0" lang="zh-TW" altLang="zh-TW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en-US" altLang="zh-TW" sz="135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(2.56 </a:t>
            </a:r>
            <a:r>
              <a:rPr kumimoji="0" lang="zh-TW" altLang="en-US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英吋</a:t>
            </a:r>
            <a:r>
              <a:rPr kumimoji="0" lang="en-US" altLang="zh-TW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</a:t>
            </a:r>
            <a:endParaRPr kumimoji="0" lang="zh-TW" altLang="en-US" sz="135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99F668C-93FD-46BF-992B-99C12CDD9242}"/>
              </a:ext>
            </a:extLst>
          </p:cNvPr>
          <p:cNvSpPr/>
          <p:nvPr/>
        </p:nvSpPr>
        <p:spPr>
          <a:xfrm>
            <a:off x="6201651" y="1136213"/>
            <a:ext cx="1705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30</a:t>
            </a:r>
            <a:r>
              <a:rPr kumimoji="0" lang="zh-TW" altLang="zh-TW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TW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mm (1.18 </a:t>
            </a:r>
            <a:r>
              <a:rPr kumimoji="0" lang="zh-TW" altLang="en-US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英吋</a:t>
            </a:r>
            <a:r>
              <a:rPr kumimoji="0" lang="en-US" altLang="zh-TW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</a:t>
            </a:r>
            <a:r>
              <a:rPr kumimoji="0" lang="zh-TW" altLang="zh-TW" sz="135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TW" altLang="en-US" sz="135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752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ACAA37D9-22DB-4C0E-BE1A-D14421930906}"/>
              </a:ext>
            </a:extLst>
          </p:cNvPr>
          <p:cNvGrpSpPr/>
          <p:nvPr/>
        </p:nvGrpSpPr>
        <p:grpSpPr>
          <a:xfrm>
            <a:off x="3852562" y="929595"/>
            <a:ext cx="5831417" cy="3164488"/>
            <a:chOff x="3539692" y="349803"/>
            <a:chExt cx="6295447" cy="3416299"/>
          </a:xfrm>
        </p:grpSpPr>
        <p:pic>
          <p:nvPicPr>
            <p:cNvPr id="13" name="圖片 12" descr="一張含有 文字, 電子用品, 監視器, 電腦 的圖片&#10;&#10;自動產生的描述">
              <a:extLst>
                <a:ext uri="{FF2B5EF4-FFF2-40B4-BE49-F238E27FC236}">
                  <a16:creationId xmlns:a16="http://schemas.microsoft.com/office/drawing/2014/main" id="{0AF8C351-E983-453C-886C-7310DF678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52"/>
            <a:stretch/>
          </p:blipFill>
          <p:spPr>
            <a:xfrm>
              <a:off x="3539692" y="349803"/>
              <a:ext cx="6295447" cy="3416299"/>
            </a:xfrm>
            <a:prstGeom prst="rect">
              <a:avLst/>
            </a:prstGeom>
          </p:spPr>
        </p:pic>
        <p:pic>
          <p:nvPicPr>
            <p:cNvPr id="14" name="圖片 13" descr="一張含有 個人, 室外, 團體, 數個 的圖片&#10;&#10;自動產生的描述">
              <a:extLst>
                <a:ext uri="{FF2B5EF4-FFF2-40B4-BE49-F238E27FC236}">
                  <a16:creationId xmlns:a16="http://schemas.microsoft.com/office/drawing/2014/main" id="{A2289A72-48BA-495F-811B-A87472A57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7117" y="555638"/>
              <a:ext cx="4430145" cy="279897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5" name="Google Shape;61;p14">
            <a:extLst>
              <a:ext uri="{FF2B5EF4-FFF2-40B4-BE49-F238E27FC236}">
                <a16:creationId xmlns:a16="http://schemas.microsoft.com/office/drawing/2014/main" id="{EAA41852-8BFC-4946-A30B-CDD9EDA64A0B}"/>
              </a:ext>
            </a:extLst>
          </p:cNvPr>
          <p:cNvSpPr txBox="1">
            <a:spLocks/>
          </p:cNvSpPr>
          <p:nvPr/>
        </p:nvSpPr>
        <p:spPr>
          <a:xfrm>
            <a:off x="659361" y="2989589"/>
            <a:ext cx="3043415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marR="0" lvl="0" indent="-180975" algn="l" defTabSz="4572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QVR Face 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協助用戶建立智慧人臉辨識</a:t>
            </a:r>
          </a:p>
          <a:p>
            <a:pPr marL="180975" marR="0" lvl="0" indent="-180975" algn="l" defTabSz="4572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QVR Human 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主動計算通過特定區域的人數</a:t>
            </a:r>
          </a:p>
        </p:txBody>
      </p:sp>
      <p:sp>
        <p:nvSpPr>
          <p:cNvPr id="16" name="Google Shape;79;p16">
            <a:extLst>
              <a:ext uri="{FF2B5EF4-FFF2-40B4-BE49-F238E27FC236}">
                <a16:creationId xmlns:a16="http://schemas.microsoft.com/office/drawing/2014/main" id="{2E02D94C-2ED9-461B-8961-2AFAE1E782F7}"/>
              </a:ext>
            </a:extLst>
          </p:cNvPr>
          <p:cNvSpPr txBox="1">
            <a:spLocks/>
          </p:cNvSpPr>
          <p:nvPr/>
        </p:nvSpPr>
        <p:spPr>
          <a:xfrm>
            <a:off x="0" y="195558"/>
            <a:ext cx="914399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TW" sz="3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QVR Face / Human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1E2C220-0002-4FB4-A03D-AF151A79F4B2}"/>
              </a:ext>
            </a:extLst>
          </p:cNvPr>
          <p:cNvSpPr/>
          <p:nvPr/>
        </p:nvSpPr>
        <p:spPr>
          <a:xfrm>
            <a:off x="1083366" y="1120258"/>
            <a:ext cx="2074685" cy="2141745"/>
          </a:xfrm>
          <a:prstGeom prst="roundRect">
            <a:avLst>
              <a:gd name="adj" fmla="val 5874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2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006FCE0E-46EC-4B78-A335-9908C7C335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7764" y="1446675"/>
            <a:ext cx="1456051" cy="14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25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F6502A16-90AC-45BF-B9F7-C491050D741D}"/>
              </a:ext>
            </a:extLst>
          </p:cNvPr>
          <p:cNvSpPr/>
          <p:nvPr/>
        </p:nvSpPr>
        <p:spPr>
          <a:xfrm>
            <a:off x="4142409" y="1011612"/>
            <a:ext cx="5038165" cy="276457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32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Google Shape;124;p22">
            <a:extLst>
              <a:ext uri="{FF2B5EF4-FFF2-40B4-BE49-F238E27FC236}">
                <a16:creationId xmlns:a16="http://schemas.microsoft.com/office/drawing/2014/main" id="{9E711A00-3480-4949-AFED-D0936047BCA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47526" y="1299422"/>
            <a:ext cx="5096474" cy="2764578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1" name="Google Shape;79;p16">
            <a:extLst>
              <a:ext uri="{FF2B5EF4-FFF2-40B4-BE49-F238E27FC236}">
                <a16:creationId xmlns:a16="http://schemas.microsoft.com/office/drawing/2014/main" id="{BACDA3D4-CC8F-438C-A377-0B817646298A}"/>
              </a:ext>
            </a:extLst>
          </p:cNvPr>
          <p:cNvSpPr txBox="1">
            <a:spLocks/>
          </p:cNvSpPr>
          <p:nvPr/>
        </p:nvSpPr>
        <p:spPr>
          <a:xfrm>
            <a:off x="0" y="209508"/>
            <a:ext cx="91440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提升</a:t>
            </a:r>
            <a:r>
              <a:rPr kumimoji="0" lang="en-US" altLang="zh-TW" sz="36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kumimoji="0" lang="en-US" altLang="zh-TW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SSD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快取效能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F2880752-7C68-4B7F-AF1B-871AD4417ACB}"/>
              </a:ext>
            </a:extLst>
          </p:cNvPr>
          <p:cNvSpPr txBox="1">
            <a:spLocks/>
          </p:cNvSpPr>
          <p:nvPr/>
        </p:nvSpPr>
        <p:spPr>
          <a:xfrm>
            <a:off x="526407" y="1772025"/>
            <a:ext cx="3325925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marR="0" lvl="0" indent="-180975" algn="l" defTabSz="4572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搭配新核心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大幅提升</a:t>
            </a:r>
            <a:r>
              <a:rPr kumimoji="0" lang="en-US" altLang="zh-TW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使用效率</a:t>
            </a:r>
          </a:p>
          <a:p>
            <a:pPr marL="180975" marR="0" lvl="0" indent="-180975" algn="l" defTabSz="4572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在快取模組進行優化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能更有效率使用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SSD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空間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也更節省記憶體用量</a:t>
            </a:r>
          </a:p>
          <a:p>
            <a:pPr marL="180975" marR="0" lvl="0" indent="-180975" algn="l" defTabSz="4572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改善多人存取同一份資料夾的效率</a:t>
            </a:r>
          </a:p>
        </p:txBody>
      </p:sp>
    </p:spTree>
    <p:extLst>
      <p:ext uri="{BB962C8B-B14F-4D97-AF65-F5344CB8AC3E}">
        <p14:creationId xmlns:p14="http://schemas.microsoft.com/office/powerpoint/2010/main" val="3086149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D0DB9790-7416-4285-8240-999F41391964}"/>
              </a:ext>
            </a:extLst>
          </p:cNvPr>
          <p:cNvGrpSpPr/>
          <p:nvPr/>
        </p:nvGrpSpPr>
        <p:grpSpPr>
          <a:xfrm>
            <a:off x="4025961" y="988443"/>
            <a:ext cx="5118039" cy="3064203"/>
            <a:chOff x="4025961" y="701899"/>
            <a:chExt cx="5118039" cy="3064203"/>
          </a:xfrm>
        </p:grpSpPr>
        <p:pic>
          <p:nvPicPr>
            <p:cNvPr id="9" name="圖片 8" descr="一張含有 文字, 電子用品, 監視器, 電腦 的圖片&#10;&#10;自動產生的描述">
              <a:extLst>
                <a:ext uri="{FF2B5EF4-FFF2-40B4-BE49-F238E27FC236}">
                  <a16:creationId xmlns:a16="http://schemas.microsoft.com/office/drawing/2014/main" id="{8EEAA7A3-27FB-4B3A-9DF7-E4EBBECC7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5961" y="701899"/>
              <a:ext cx="5118039" cy="3064203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6F77732-B1C3-4DA4-A81D-874F20573F23}"/>
                </a:ext>
              </a:extLst>
            </p:cNvPr>
            <p:cNvSpPr/>
            <p:nvPr/>
          </p:nvSpPr>
          <p:spPr>
            <a:xfrm>
              <a:off x="4881092" y="882204"/>
              <a:ext cx="3895859" cy="2479182"/>
            </a:xfrm>
            <a:prstGeom prst="rect">
              <a:avLst/>
            </a:prstGeom>
            <a:solidFill>
              <a:srgbClr val="2C2C2C">
                <a:alpha val="52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Google Shape;79;p16">
            <a:extLst>
              <a:ext uri="{FF2B5EF4-FFF2-40B4-BE49-F238E27FC236}">
                <a16:creationId xmlns:a16="http://schemas.microsoft.com/office/drawing/2014/main" id="{9921D491-CA3E-4885-8ADC-4D7035CE986D}"/>
              </a:ext>
            </a:extLst>
          </p:cNvPr>
          <p:cNvSpPr txBox="1">
            <a:spLocks/>
          </p:cNvSpPr>
          <p:nvPr/>
        </p:nvSpPr>
        <p:spPr>
          <a:xfrm>
            <a:off x="1" y="193564"/>
            <a:ext cx="919988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提升安全保護等級</a:t>
            </a:r>
          </a:p>
        </p:txBody>
      </p:sp>
      <p:sp>
        <p:nvSpPr>
          <p:cNvPr id="14" name="Google Shape;61;p14">
            <a:extLst>
              <a:ext uri="{FF2B5EF4-FFF2-40B4-BE49-F238E27FC236}">
                <a16:creationId xmlns:a16="http://schemas.microsoft.com/office/drawing/2014/main" id="{24D22C4B-6CA3-4834-8DD1-989345CBE5E4}"/>
              </a:ext>
            </a:extLst>
          </p:cNvPr>
          <p:cNvSpPr txBox="1">
            <a:spLocks/>
          </p:cNvSpPr>
          <p:nvPr/>
        </p:nvSpPr>
        <p:spPr>
          <a:xfrm>
            <a:off x="605685" y="1329488"/>
            <a:ext cx="3481236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marR="0" lvl="0" indent="-180975" algn="l" defTabSz="4572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支援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TLS 1.3</a:t>
            </a:r>
          </a:p>
          <a:p>
            <a:pPr marL="180975" marR="0" lvl="0" indent="-180975" algn="l" defTabSz="4572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預設將 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admin 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帳號關閉</a:t>
            </a:r>
          </a:p>
          <a:p>
            <a:pPr marL="180975" marR="0" lvl="0" indent="-180975" algn="l" defTabSz="4572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支援進階加密套件</a:t>
            </a:r>
          </a:p>
          <a:p>
            <a:pPr marL="180975" marR="0" lvl="0" indent="-180975" algn="l" defTabSz="4572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調整安全設定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更符合安全防護標準</a:t>
            </a:r>
          </a:p>
          <a:p>
            <a:pPr marL="180975" marR="0" lvl="0" indent="-180975" algn="l" defTabSz="4572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SSH Key 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登入</a:t>
            </a:r>
          </a:p>
          <a:p>
            <a:pPr marL="180975" marR="0" lvl="0" indent="-180975" algn="l" defTabSz="4572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韌體自動更新 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建議更新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自動更新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</a:t>
            </a:r>
          </a:p>
          <a:p>
            <a:pPr marL="180975" marR="0" lvl="0" indent="-180975" algn="l" defTabSz="4572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App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自動更新 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建議更新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自動更新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</a:t>
            </a: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926CCF7B-2DB0-4A51-B33A-B216EC9E1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5079" y="1418140"/>
            <a:ext cx="1944959" cy="2078328"/>
          </a:xfrm>
          <a:prstGeom prst="rect">
            <a:avLst/>
          </a:prstGeom>
          <a:effectLst>
            <a:outerShdw blurRad="152400" dist="190500" dir="8100000" algn="tr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27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B53B6F60-B394-4004-93C6-183963D2536A}"/>
              </a:ext>
            </a:extLst>
          </p:cNvPr>
          <p:cNvSpPr/>
          <p:nvPr/>
        </p:nvSpPr>
        <p:spPr>
          <a:xfrm>
            <a:off x="2178163" y="1405975"/>
            <a:ext cx="4546330" cy="3608355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67574F2A-17EC-4F02-BFCD-AC35B9D87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4494" y="1292189"/>
            <a:ext cx="1877444" cy="3642347"/>
          </a:xfrm>
          <a:prstGeom prst="rect">
            <a:avLst/>
          </a:prstGeom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1" y="154552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TW" sz="360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-US" altLang="zh-TW" sz="3600" u="none" strike="noStrike" cap="none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360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彈性配置</a:t>
            </a:r>
            <a:r>
              <a:rPr lang="en-US" sz="3600" u="none" strike="noStrike" cap="none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 SSD </a:t>
            </a:r>
            <a:r>
              <a:rPr lang="en-US" sz="360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快取加速</a:t>
            </a:r>
            <a:endParaRPr sz="3600" u="none" strike="noStrike" cap="none" dirty="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3" name="圖片 22" descr="TS-351_內.png">
            <a:extLst>
              <a:ext uri="{FF2B5EF4-FFF2-40B4-BE49-F238E27FC236}">
                <a16:creationId xmlns:a16="http://schemas.microsoft.com/office/drawing/2014/main" id="{59ED0E95-8FE2-42FF-BA2C-D2DECC783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030" y="1474067"/>
            <a:ext cx="3695598" cy="30787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0338F33F-F475-4722-971F-07EA4020CE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429" y="3357972"/>
            <a:ext cx="512331" cy="526913"/>
          </a:xfrm>
          <a:prstGeom prst="rect">
            <a:avLst/>
          </a:prstGeom>
          <a:effectLst>
            <a:outerShdw blurRad="203200" dist="101600" dir="1980000" sx="106000" sy="106000" algn="ctr" rotWithShape="0">
              <a:prstClr val="black">
                <a:alpha val="20000"/>
              </a:prstClr>
            </a:outerShdw>
          </a:effectLst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16849D9C-E0D0-47A4-B0FD-2AE92FE5F252}"/>
              </a:ext>
            </a:extLst>
          </p:cNvPr>
          <p:cNvSpPr txBox="1"/>
          <p:nvPr/>
        </p:nvSpPr>
        <p:spPr>
          <a:xfrm>
            <a:off x="6860689" y="3981791"/>
            <a:ext cx="1653287" cy="8002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zh-TW" alt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資料保護</a:t>
            </a:r>
          </a:p>
          <a:p>
            <a:pPr lvl="0" algn="ctr">
              <a:buClr>
                <a:schemeClr val="lt1"/>
              </a:buClr>
              <a:buSzPts val="1400"/>
            </a:pPr>
            <a:r>
              <a:rPr lang="zh-TW" alt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高儲存空間</a:t>
            </a:r>
            <a:endParaRPr lang="en-US" altLang="zh-TW" sz="23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DA6324B5-C20E-4630-9B1C-A5379A3E44FF}"/>
              </a:ext>
            </a:extLst>
          </p:cNvPr>
          <p:cNvGrpSpPr/>
          <p:nvPr/>
        </p:nvGrpSpPr>
        <p:grpSpPr>
          <a:xfrm>
            <a:off x="6674818" y="1158681"/>
            <a:ext cx="2628661" cy="2133534"/>
            <a:chOff x="6260091" y="1217707"/>
            <a:chExt cx="4307317" cy="4160999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B6FA9D37-80B7-423B-AA6A-5CAA4F50A446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5A50FC4C-502C-4E29-8581-97F26764C537}"/>
                </a:ext>
              </a:extLst>
            </p:cNvPr>
            <p:cNvSpPr/>
            <p:nvPr/>
          </p:nvSpPr>
          <p:spPr>
            <a:xfrm>
              <a:off x="6355660" y="1506780"/>
              <a:ext cx="3043872" cy="3564064"/>
            </a:xfrm>
            <a:prstGeom prst="rect">
              <a:avLst/>
            </a:prstGeom>
            <a:gradFill>
              <a:gsLst>
                <a:gs pos="27000">
                  <a:schemeClr val="bg1">
                    <a:lumMod val="95000"/>
                  </a:schemeClr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29985CB6-4E9D-44C5-B1BB-242F20FC4A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3845" y="1268896"/>
            <a:ext cx="1054100" cy="1377950"/>
          </a:xfrm>
          <a:prstGeom prst="rect">
            <a:avLst/>
          </a:prstGeom>
          <a:effectLst>
            <a:outerShdw blurRad="139700" dist="25400" dir="552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1077A72F-DB37-4DAD-ACAC-84AC3E659AEC}"/>
              </a:ext>
            </a:extLst>
          </p:cNvPr>
          <p:cNvSpPr txBox="1"/>
          <p:nvPr/>
        </p:nvSpPr>
        <p:spPr>
          <a:xfrm>
            <a:off x="6897297" y="2708242"/>
            <a:ext cx="1531510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3 x </a:t>
            </a:r>
            <a:r>
              <a:rPr lang="en-US" altLang="zh-TW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SATA</a:t>
            </a:r>
            <a:r>
              <a:rPr lang="zh-TW" alt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HDD </a:t>
            </a: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F1739F0F-4AAB-4B04-8978-03C86B4BD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294" y="1293056"/>
            <a:ext cx="1877444" cy="3642347"/>
          </a:xfrm>
          <a:prstGeom prst="rect">
            <a:avLst/>
          </a:prstGeom>
        </p:spPr>
      </p:pic>
      <p:sp>
        <p:nvSpPr>
          <p:cNvPr id="48" name="文字方塊 47">
            <a:extLst>
              <a:ext uri="{FF2B5EF4-FFF2-40B4-BE49-F238E27FC236}">
                <a16:creationId xmlns:a16="http://schemas.microsoft.com/office/drawing/2014/main" id="{AEFE2C77-68FD-4679-8753-AAE338F1D1FD}"/>
              </a:ext>
            </a:extLst>
          </p:cNvPr>
          <p:cNvSpPr txBox="1"/>
          <p:nvPr/>
        </p:nvSpPr>
        <p:spPr>
          <a:xfrm>
            <a:off x="506559" y="3982658"/>
            <a:ext cx="1653287" cy="8002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zh-TW" alt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高存取效率</a:t>
            </a:r>
          </a:p>
          <a:p>
            <a:pPr lvl="0" algn="ctr">
              <a:buClr>
                <a:schemeClr val="lt1"/>
              </a:buClr>
              <a:buSzPts val="1400"/>
            </a:pPr>
            <a:r>
              <a:rPr lang="zh-TW" alt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資料保護</a:t>
            </a:r>
            <a:endParaRPr lang="en-US" altLang="zh-TW" sz="23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DAF06768-FB27-4E1E-8CFE-B3957687FF04}"/>
              </a:ext>
            </a:extLst>
          </p:cNvPr>
          <p:cNvGrpSpPr/>
          <p:nvPr/>
        </p:nvGrpSpPr>
        <p:grpSpPr>
          <a:xfrm>
            <a:off x="346075" y="1159548"/>
            <a:ext cx="2628660" cy="2133534"/>
            <a:chOff x="6260091" y="1217707"/>
            <a:chExt cx="4307317" cy="4160999"/>
          </a:xfrm>
        </p:grpSpPr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1F42A8AD-4A54-4454-AA0A-DDAFEF23A275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9367FEDE-1844-4123-B439-99994172E122}"/>
                </a:ext>
              </a:extLst>
            </p:cNvPr>
            <p:cNvSpPr/>
            <p:nvPr/>
          </p:nvSpPr>
          <p:spPr>
            <a:xfrm>
              <a:off x="6355660" y="1506780"/>
              <a:ext cx="3043872" cy="3564064"/>
            </a:xfrm>
            <a:prstGeom prst="rect">
              <a:avLst/>
            </a:prstGeom>
            <a:gradFill>
              <a:gsLst>
                <a:gs pos="27000">
                  <a:schemeClr val="bg1">
                    <a:lumMod val="95000"/>
                  </a:schemeClr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52" name="圖片 51">
            <a:extLst>
              <a:ext uri="{FF2B5EF4-FFF2-40B4-BE49-F238E27FC236}">
                <a16:creationId xmlns:a16="http://schemas.microsoft.com/office/drawing/2014/main" id="{140FB70A-1036-4ABA-A6C4-E510105B97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18" y="1269763"/>
            <a:ext cx="1054100" cy="1377950"/>
          </a:xfrm>
          <a:prstGeom prst="rect">
            <a:avLst/>
          </a:prstGeom>
          <a:effectLst>
            <a:outerShdw blurRad="139700" dist="25400" dir="552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3384A611-5A13-4889-B163-280777A0852A}"/>
              </a:ext>
            </a:extLst>
          </p:cNvPr>
          <p:cNvSpPr txBox="1"/>
          <p:nvPr/>
        </p:nvSpPr>
        <p:spPr>
          <a:xfrm>
            <a:off x="259493" y="2732157"/>
            <a:ext cx="2137611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altLang="zh-TW" sz="15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2 x M.2 </a:t>
            </a:r>
            <a:r>
              <a:rPr lang="en-US" altLang="zh-TW" sz="1500" b="1" dirty="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-US" altLang="zh-TW" sz="15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SSD</a:t>
            </a: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D576BBDB-EFAD-4590-BF39-21D4A0650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99" y="3359921"/>
            <a:ext cx="512331" cy="520507"/>
          </a:xfrm>
          <a:prstGeom prst="rect">
            <a:avLst/>
          </a:prstGeom>
          <a:effectLst>
            <a:outerShdw blurRad="203200" dist="101600" dir="1980000" sx="106000" sy="106000" algn="ctr" rotWithShape="0">
              <a:prstClr val="black">
                <a:alpha val="20000"/>
              </a:prstClr>
            </a:outerShdw>
          </a:effectLst>
        </p:spPr>
      </p:pic>
      <p:cxnSp>
        <p:nvCxnSpPr>
          <p:cNvPr id="30" name="Shape 250">
            <a:extLst>
              <a:ext uri="{FF2B5EF4-FFF2-40B4-BE49-F238E27FC236}">
                <a16:creationId xmlns:a16="http://schemas.microsoft.com/office/drawing/2014/main" id="{5BA75881-A7CB-43A6-AA74-05F68855C21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82070" y="1847046"/>
            <a:ext cx="860850" cy="798669"/>
          </a:xfrm>
          <a:prstGeom prst="bentConnector3">
            <a:avLst>
              <a:gd name="adj1" fmla="val -608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" name="Shape 250">
            <a:extLst>
              <a:ext uri="{FF2B5EF4-FFF2-40B4-BE49-F238E27FC236}">
                <a16:creationId xmlns:a16="http://schemas.microsoft.com/office/drawing/2014/main" id="{7B89CE90-2DBF-4FC1-B041-023AE8B0161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40948" y="1815954"/>
            <a:ext cx="833870" cy="637906"/>
          </a:xfrm>
          <a:prstGeom prst="bentConnector3">
            <a:avLst>
              <a:gd name="adj1" fmla="val 23866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8" name="圓角化對角線角落矩形 8">
            <a:extLst>
              <a:ext uri="{FF2B5EF4-FFF2-40B4-BE49-F238E27FC236}">
                <a16:creationId xmlns:a16="http://schemas.microsoft.com/office/drawing/2014/main" id="{02C4971D-3022-474E-AFA6-C4BD18E94C84}"/>
              </a:ext>
            </a:extLst>
          </p:cNvPr>
          <p:cNvSpPr/>
          <p:nvPr/>
        </p:nvSpPr>
        <p:spPr>
          <a:xfrm flipH="1">
            <a:off x="793316" y="1296422"/>
            <a:ext cx="1053369" cy="1356292"/>
          </a:xfrm>
          <a:prstGeom prst="snip2DiagRect">
            <a:avLst>
              <a:gd name="adj1" fmla="val 0"/>
              <a:gd name="adj2" fmla="val 13653"/>
            </a:avLst>
          </a:prstGeom>
          <a:gradFill>
            <a:gsLst>
              <a:gs pos="42000">
                <a:srgbClr val="0090F2"/>
              </a:gs>
              <a:gs pos="100000">
                <a:srgbClr val="09BFFF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endParaRPr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CBA08B3A-B6B0-4DCD-993A-09ACF50B408C}"/>
              </a:ext>
            </a:extLst>
          </p:cNvPr>
          <p:cNvSpPr txBox="1"/>
          <p:nvPr/>
        </p:nvSpPr>
        <p:spPr>
          <a:xfrm>
            <a:off x="683231" y="1474934"/>
            <a:ext cx="127427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RAID</a:t>
            </a:r>
          </a:p>
          <a:p>
            <a:pPr algn="ctr">
              <a:lnSpc>
                <a:spcPct val="90000"/>
              </a:lnSpc>
            </a:pPr>
            <a:r>
              <a:rPr lang="en-US" altLang="zh-TW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endParaRPr 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E723E0C-99C2-428E-8348-7C067089A707}"/>
              </a:ext>
            </a:extLst>
          </p:cNvPr>
          <p:cNvCxnSpPr/>
          <p:nvPr/>
        </p:nvCxnSpPr>
        <p:spPr>
          <a:xfrm>
            <a:off x="825066" y="2452796"/>
            <a:ext cx="1053369" cy="0"/>
          </a:xfrm>
          <a:prstGeom prst="line">
            <a:avLst/>
          </a:prstGeom>
          <a:ln w="19050"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圓角化對角線角落矩形 8">
            <a:extLst>
              <a:ext uri="{FF2B5EF4-FFF2-40B4-BE49-F238E27FC236}">
                <a16:creationId xmlns:a16="http://schemas.microsoft.com/office/drawing/2014/main" id="{0E4B849C-41D8-495A-92CF-3EF6A54BE97D}"/>
              </a:ext>
            </a:extLst>
          </p:cNvPr>
          <p:cNvSpPr/>
          <p:nvPr/>
        </p:nvSpPr>
        <p:spPr>
          <a:xfrm flipH="1">
            <a:off x="7151687" y="1290072"/>
            <a:ext cx="1056985" cy="1356292"/>
          </a:xfrm>
          <a:prstGeom prst="snip2DiagRect">
            <a:avLst>
              <a:gd name="adj1" fmla="val 0"/>
              <a:gd name="adj2" fmla="val 13653"/>
            </a:avLst>
          </a:prstGeom>
          <a:gradFill>
            <a:gsLst>
              <a:gs pos="42000">
                <a:srgbClr val="0090F2"/>
              </a:gs>
              <a:gs pos="100000">
                <a:srgbClr val="09BFFF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endParaRPr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896C5407-F214-45E8-90BA-A6462A6DB86A}"/>
              </a:ext>
            </a:extLst>
          </p:cNvPr>
          <p:cNvCxnSpPr/>
          <p:nvPr/>
        </p:nvCxnSpPr>
        <p:spPr>
          <a:xfrm>
            <a:off x="7179974" y="2446446"/>
            <a:ext cx="1053369" cy="0"/>
          </a:xfrm>
          <a:prstGeom prst="line">
            <a:avLst/>
          </a:prstGeom>
          <a:ln w="19050"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">
            <a:extLst>
              <a:ext uri="{FF2B5EF4-FFF2-40B4-BE49-F238E27FC236}">
                <a16:creationId xmlns:a16="http://schemas.microsoft.com/office/drawing/2014/main" id="{1B5DD400-CFCE-4AEF-9BDB-72B0CB272FA8}"/>
              </a:ext>
            </a:extLst>
          </p:cNvPr>
          <p:cNvSpPr txBox="1"/>
          <p:nvPr/>
        </p:nvSpPr>
        <p:spPr>
          <a:xfrm>
            <a:off x="7042170" y="1474067"/>
            <a:ext cx="127427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RAID</a:t>
            </a: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FFE04AA5-EC25-41AC-947E-3085D66343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538134" y="4321597"/>
            <a:ext cx="4003389" cy="39471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5C7EDBF-EDD2-476C-994E-98D25F7A65C8}"/>
              </a:ext>
            </a:extLst>
          </p:cNvPr>
          <p:cNvSpPr txBox="1"/>
          <p:nvPr/>
        </p:nvSpPr>
        <p:spPr>
          <a:xfrm>
            <a:off x="1951566" y="4742105"/>
            <a:ext cx="2810933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50"/>
              </a:lnSpc>
            </a:pPr>
            <a:r>
              <a:rPr lang="en-US" altLang="zh-TW" sz="580" dirty="0">
                <a:solidFill>
                  <a:srgbClr val="82C2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©2021</a:t>
            </a:r>
            <a:r>
              <a:rPr lang="zh-TW" altLang="en-US" sz="580" dirty="0">
                <a:solidFill>
                  <a:srgbClr val="82C2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</a:p>
        </p:txBody>
      </p:sp>
    </p:spTree>
    <p:extLst>
      <p:ext uri="{BB962C8B-B14F-4D97-AF65-F5344CB8AC3E}">
        <p14:creationId xmlns:p14="http://schemas.microsoft.com/office/powerpoint/2010/main" val="112732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群組 54">
            <a:extLst>
              <a:ext uri="{FF2B5EF4-FFF2-40B4-BE49-F238E27FC236}">
                <a16:creationId xmlns:a16="http://schemas.microsoft.com/office/drawing/2014/main" id="{C19A62AF-8611-45E3-B02D-EBAF0E8EBA97}"/>
              </a:ext>
            </a:extLst>
          </p:cNvPr>
          <p:cNvGrpSpPr/>
          <p:nvPr/>
        </p:nvGrpSpPr>
        <p:grpSpPr>
          <a:xfrm>
            <a:off x="-108202" y="1132381"/>
            <a:ext cx="2979932" cy="2365128"/>
            <a:chOff x="-1996240" y="1471553"/>
            <a:chExt cx="4546330" cy="3608355"/>
          </a:xfrm>
        </p:grpSpPr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79E08EA5-437A-4E5E-BE2F-8C6843E6DE25}"/>
                </a:ext>
              </a:extLst>
            </p:cNvPr>
            <p:cNvSpPr/>
            <p:nvPr/>
          </p:nvSpPr>
          <p:spPr>
            <a:xfrm>
              <a:off x="-1996240" y="1471553"/>
              <a:ext cx="4546330" cy="36083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53" name="圖片 52" descr="TS-351_內.png">
              <a:extLst>
                <a:ext uri="{FF2B5EF4-FFF2-40B4-BE49-F238E27FC236}">
                  <a16:creationId xmlns:a16="http://schemas.microsoft.com/office/drawing/2014/main" id="{BBEA9F10-8FB4-4E67-9F77-9F88F07FB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482372" y="1539644"/>
              <a:ext cx="3695598" cy="307875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28E15BD6-BF9F-417D-B48C-E43425CD7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636269" y="4387175"/>
              <a:ext cx="4003389" cy="394712"/>
            </a:xfrm>
            <a:prstGeom prst="rect">
              <a:avLst/>
            </a:prstGeom>
          </p:spPr>
        </p:pic>
      </p:grpSp>
      <p:grpSp>
        <p:nvGrpSpPr>
          <p:cNvPr id="46" name="Google Shape;1112;gc428d55399_0_337">
            <a:extLst>
              <a:ext uri="{FF2B5EF4-FFF2-40B4-BE49-F238E27FC236}">
                <a16:creationId xmlns:a16="http://schemas.microsoft.com/office/drawing/2014/main" id="{D0D631C7-9A74-417C-8C2D-FA4699016C41}"/>
              </a:ext>
            </a:extLst>
          </p:cNvPr>
          <p:cNvGrpSpPr/>
          <p:nvPr/>
        </p:nvGrpSpPr>
        <p:grpSpPr>
          <a:xfrm>
            <a:off x="4974339" y="2104434"/>
            <a:ext cx="4392320" cy="3952113"/>
            <a:chOff x="535858" y="2192097"/>
            <a:chExt cx="3121743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47" name="Google Shape;1113;gc428d55399_0_337">
              <a:extLst>
                <a:ext uri="{FF2B5EF4-FFF2-40B4-BE49-F238E27FC236}">
                  <a16:creationId xmlns:a16="http://schemas.microsoft.com/office/drawing/2014/main" id="{FCBD4F6C-ABCE-4015-9C1A-FD84E0D3459D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48" name="Google Shape;1114;gc428d55399_0_337">
              <a:extLst>
                <a:ext uri="{FF2B5EF4-FFF2-40B4-BE49-F238E27FC236}">
                  <a16:creationId xmlns:a16="http://schemas.microsoft.com/office/drawing/2014/main" id="{9CA8E624-FE74-45E9-B6E0-876375A4665D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400000">
              <a:off x="1258118" y="4337169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9" name="Google Shape;1115;gc428d55399_0_337">
            <a:extLst>
              <a:ext uri="{FF2B5EF4-FFF2-40B4-BE49-F238E27FC236}">
                <a16:creationId xmlns:a16="http://schemas.microsoft.com/office/drawing/2014/main" id="{432C2BB9-F962-4F06-8306-0817B78EAD7F}"/>
              </a:ext>
            </a:extLst>
          </p:cNvPr>
          <p:cNvCxnSpPr>
            <a:cxnSpLocks/>
          </p:cNvCxnSpPr>
          <p:nvPr/>
        </p:nvCxnSpPr>
        <p:spPr>
          <a:xfrm>
            <a:off x="5201600" y="2718392"/>
            <a:ext cx="3237550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00B0F0"/>
                </a:gs>
                <a:gs pos="100000">
                  <a:srgbClr val="201D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165231"/>
            <a:ext cx="9144000" cy="697312"/>
          </a:xfrm>
        </p:spPr>
        <p:txBody>
          <a:bodyPr/>
          <a:lstStyle/>
          <a:p>
            <a:pPr lvl="0"/>
            <a:r>
              <a:rPr lang="en-US" altLang="zh-CN" sz="36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M.2 </a:t>
            </a:r>
            <a:r>
              <a:rPr lang="en-US" altLang="zh-TW" sz="3600" dirty="0" err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-US" altLang="zh-TW" sz="36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 Gen 3 x 2 </a:t>
            </a:r>
            <a:r>
              <a:rPr lang="en-US" altLang="zh-CN" sz="36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SSD </a:t>
            </a:r>
            <a:r>
              <a:rPr lang="zh-CN" altLang="en-US" sz="36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實現讀寫加速</a:t>
            </a:r>
            <a:br>
              <a:rPr lang="en-US" altLang="zh-TW" sz="36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</a:br>
            <a:endParaRPr lang="zh-TW" altLang="en-US" sz="3600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Elbow Connector 6">
            <a:extLst>
              <a:ext uri="{FF2B5EF4-FFF2-40B4-BE49-F238E27FC236}">
                <a16:creationId xmlns:a16="http://schemas.microsoft.com/office/drawing/2014/main" id="{3A673982-A087-4F99-820C-1C129B497673}"/>
              </a:ext>
            </a:extLst>
          </p:cNvPr>
          <p:cNvCxnSpPr>
            <a:cxnSpLocks/>
          </p:cNvCxnSpPr>
          <p:nvPr/>
        </p:nvCxnSpPr>
        <p:spPr>
          <a:xfrm>
            <a:off x="721179" y="2532491"/>
            <a:ext cx="2069726" cy="162417"/>
          </a:xfrm>
          <a:prstGeom prst="bentConnector3">
            <a:avLst>
              <a:gd name="adj1" fmla="val -316"/>
            </a:avLst>
          </a:prstGeom>
          <a:ln w="25400">
            <a:solidFill>
              <a:srgbClr val="0090F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6">
            <a:extLst>
              <a:ext uri="{FF2B5EF4-FFF2-40B4-BE49-F238E27FC236}">
                <a16:creationId xmlns:a16="http://schemas.microsoft.com/office/drawing/2014/main" id="{E0CF42D8-AF96-47A6-9DCC-04BB9CB7C2B3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561" y="2969000"/>
            <a:ext cx="1470806" cy="613433"/>
          </a:xfrm>
          <a:prstGeom prst="bentConnector2">
            <a:avLst/>
          </a:prstGeom>
          <a:ln w="25400">
            <a:solidFill>
              <a:srgbClr val="0090F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D38BEF5-8D7E-4E1A-89EE-3AAA31C2B3E8}"/>
              </a:ext>
            </a:extLst>
          </p:cNvPr>
          <p:cNvGrpSpPr/>
          <p:nvPr/>
        </p:nvGrpSpPr>
        <p:grpSpPr>
          <a:xfrm>
            <a:off x="2914673" y="2762228"/>
            <a:ext cx="1826165" cy="616026"/>
            <a:chOff x="1256219" y="3106413"/>
            <a:chExt cx="1826165" cy="616026"/>
          </a:xfrm>
        </p:grpSpPr>
        <p:pic>
          <p:nvPicPr>
            <p:cNvPr id="18" name="Picture 45">
              <a:extLst>
                <a:ext uri="{FF2B5EF4-FFF2-40B4-BE49-F238E27FC236}">
                  <a16:creationId xmlns:a16="http://schemas.microsoft.com/office/drawing/2014/main" id="{77927DAE-A5C8-0743-8B2F-3B4F38C03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219" y="3106413"/>
              <a:ext cx="1826165" cy="616026"/>
            </a:xfrm>
            <a:prstGeom prst="rect">
              <a:avLst/>
            </a:prstGeom>
          </p:spPr>
        </p:pic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D7CDD381-03DB-4E74-8143-E7BBF27ABB08}"/>
                </a:ext>
              </a:extLst>
            </p:cNvPr>
            <p:cNvSpPr txBox="1"/>
            <p:nvPr/>
          </p:nvSpPr>
          <p:spPr>
            <a:xfrm>
              <a:off x="2075194" y="3229760"/>
              <a:ext cx="83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NVMe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9" name="文字方塊 28"/>
          <p:cNvSpPr txBox="1"/>
          <p:nvPr/>
        </p:nvSpPr>
        <p:spPr>
          <a:xfrm>
            <a:off x="5092659" y="2171688"/>
            <a:ext cx="354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latin typeface="+mn-lt"/>
                <a:ea typeface="+mn-ea"/>
                <a:cs typeface="+mn-ea"/>
                <a:sym typeface="+mn-lt"/>
              </a:rPr>
              <a:t>PCIe</a:t>
            </a:r>
            <a:r>
              <a:rPr lang="en-US" altLang="zh-TW" dirty="0">
                <a:latin typeface="+mn-lt"/>
                <a:ea typeface="+mn-ea"/>
                <a:cs typeface="+mn-ea"/>
                <a:sym typeface="+mn-lt"/>
              </a:rPr>
              <a:t> Gen 3 </a:t>
            </a:r>
            <a:r>
              <a:rPr lang="zh-TW" altLang="en-US" dirty="0">
                <a:latin typeface="+mn-lt"/>
                <a:ea typeface="+mn-ea"/>
                <a:cs typeface="+mn-ea"/>
                <a:sym typeface="+mn-lt"/>
              </a:rPr>
              <a:t>提供高達 </a:t>
            </a:r>
            <a:r>
              <a:rPr lang="en-US" altLang="zh-TW" dirty="0">
                <a:latin typeface="+mn-lt"/>
                <a:ea typeface="+mn-ea"/>
                <a:cs typeface="+mn-ea"/>
                <a:sym typeface="+mn-lt"/>
              </a:rPr>
              <a:t>8Gbps </a:t>
            </a:r>
            <a:r>
              <a:rPr lang="zh-TW" altLang="en-US" dirty="0">
                <a:latin typeface="+mn-lt"/>
                <a:ea typeface="+mn-ea"/>
                <a:cs typeface="+mn-ea"/>
                <a:sym typeface="+mn-lt"/>
              </a:rPr>
              <a:t>頻寬</a:t>
            </a:r>
            <a:endParaRPr lang="en-US" altLang="zh-TW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TW" altLang="en-US" dirty="0">
                <a:latin typeface="+mn-lt"/>
                <a:ea typeface="+mn-ea"/>
                <a:cs typeface="+mn-ea"/>
                <a:sym typeface="+mn-lt"/>
              </a:rPr>
              <a:t>相較 </a:t>
            </a:r>
            <a:r>
              <a:rPr lang="en-US" altLang="zh-TW" dirty="0" err="1">
                <a:latin typeface="+mn-lt"/>
                <a:ea typeface="+mn-ea"/>
                <a:cs typeface="+mn-ea"/>
                <a:sym typeface="+mn-lt"/>
              </a:rPr>
              <a:t>PCIe</a:t>
            </a:r>
            <a:r>
              <a:rPr lang="en-US" altLang="zh-TW" dirty="0">
                <a:latin typeface="+mn-lt"/>
                <a:ea typeface="+mn-ea"/>
                <a:cs typeface="+mn-ea"/>
                <a:sym typeface="+mn-lt"/>
              </a:rPr>
              <a:t> Gen 2 </a:t>
            </a:r>
            <a:r>
              <a:rPr lang="zh-TW" altLang="en-US" dirty="0">
                <a:latin typeface="+mn-lt"/>
                <a:ea typeface="+mn-ea"/>
                <a:cs typeface="+mn-ea"/>
                <a:sym typeface="+mn-lt"/>
              </a:rPr>
              <a:t>提供 </a:t>
            </a:r>
            <a:r>
              <a:rPr lang="en-US" altLang="zh-TW" dirty="0">
                <a:latin typeface="+mn-lt"/>
                <a:ea typeface="+mn-ea"/>
                <a:cs typeface="+mn-ea"/>
                <a:sym typeface="+mn-lt"/>
              </a:rPr>
              <a:t>4Gbps </a:t>
            </a:r>
            <a:r>
              <a:rPr lang="zh-TW" altLang="en-US" dirty="0">
                <a:latin typeface="+mn-lt"/>
                <a:ea typeface="+mn-ea"/>
                <a:cs typeface="+mn-ea"/>
                <a:sym typeface="+mn-lt"/>
              </a:rPr>
              <a:t>提升一倍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3227709" y="1310711"/>
            <a:ext cx="5696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+mn-lt"/>
                <a:ea typeface="+mn-ea"/>
                <a:cs typeface="+mn-ea"/>
                <a:sym typeface="+mn-lt"/>
              </a:rPr>
              <a:t>M.2 </a:t>
            </a:r>
            <a:r>
              <a:rPr lang="en-US" altLang="zh-TW" sz="2000" dirty="0" err="1"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-US" altLang="zh-TW" sz="2000" dirty="0">
                <a:latin typeface="+mn-lt"/>
                <a:ea typeface="+mn-ea"/>
                <a:cs typeface="+mn-ea"/>
                <a:sym typeface="+mn-lt"/>
              </a:rPr>
              <a:t> Gen 3 x 2 </a:t>
            </a:r>
            <a:r>
              <a:rPr lang="zh-TW" altLang="en-US" sz="2000" dirty="0">
                <a:latin typeface="+mn-lt"/>
                <a:ea typeface="+mn-ea"/>
                <a:cs typeface="+mn-ea"/>
                <a:sym typeface="+mn-lt"/>
              </a:rPr>
              <a:t>提供高達 </a:t>
            </a:r>
            <a:r>
              <a:rPr lang="en-US" altLang="zh-TW" sz="30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16Gbps </a:t>
            </a:r>
            <a:endParaRPr lang="zh-TW" altLang="en-US" sz="300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Shape 528">
            <a:extLst>
              <a:ext uri="{FF2B5EF4-FFF2-40B4-BE49-F238E27FC236}">
                <a16:creationId xmlns:a16="http://schemas.microsoft.com/office/drawing/2014/main" id="{2CC2CE25-18E8-4321-804A-02448E7A43CD}"/>
              </a:ext>
            </a:extLst>
          </p:cNvPr>
          <p:cNvSpPr/>
          <p:nvPr/>
        </p:nvSpPr>
        <p:spPr>
          <a:xfrm flipH="1">
            <a:off x="2872125" y="2433298"/>
            <a:ext cx="1883118" cy="1064516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004FA0"/>
                </a:gs>
                <a:gs pos="100000">
                  <a:srgbClr val="00E0E8"/>
                </a:gs>
              </a:gsLst>
              <a:lin ang="0" scaled="0"/>
            </a:gradFill>
          </a:ln>
          <a:effectLst>
            <a:outerShdw blurRad="50800" dist="76200" dir="1860000" sx="99000" sy="99000" algn="t" rotWithShape="0">
              <a:prstClr val="black">
                <a:alpha val="23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圓角化對角線角落矩形 8">
            <a:extLst>
              <a:ext uri="{FF2B5EF4-FFF2-40B4-BE49-F238E27FC236}">
                <a16:creationId xmlns:a16="http://schemas.microsoft.com/office/drawing/2014/main" id="{F3615B0C-2786-46A8-BCA2-BAA4F744C5D0}"/>
              </a:ext>
            </a:extLst>
          </p:cNvPr>
          <p:cNvSpPr/>
          <p:nvPr/>
        </p:nvSpPr>
        <p:spPr>
          <a:xfrm flipH="1">
            <a:off x="2867375" y="2425595"/>
            <a:ext cx="1553486" cy="291966"/>
          </a:xfrm>
          <a:prstGeom prst="snip2DiagRect">
            <a:avLst/>
          </a:prstGeom>
          <a:gradFill>
            <a:gsLst>
              <a:gs pos="42000">
                <a:srgbClr val="0090F2"/>
              </a:gs>
              <a:gs pos="100000">
                <a:srgbClr val="09BFFF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endParaRPr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A8A59FA-3845-4156-BB29-20059550FF56}"/>
              </a:ext>
            </a:extLst>
          </p:cNvPr>
          <p:cNvSpPr txBox="1"/>
          <p:nvPr/>
        </p:nvSpPr>
        <p:spPr>
          <a:xfrm>
            <a:off x="2927163" y="2413456"/>
            <a:ext cx="1770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PCIe Gen 3 x 2</a:t>
            </a: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90174E9B-F92F-4556-BAEA-B48693E1293D}"/>
              </a:ext>
            </a:extLst>
          </p:cNvPr>
          <p:cNvGrpSpPr/>
          <p:nvPr/>
        </p:nvGrpSpPr>
        <p:grpSpPr>
          <a:xfrm>
            <a:off x="1264756" y="4117081"/>
            <a:ext cx="1826165" cy="616026"/>
            <a:chOff x="1256219" y="3106413"/>
            <a:chExt cx="1826165" cy="616026"/>
          </a:xfrm>
        </p:grpSpPr>
        <p:pic>
          <p:nvPicPr>
            <p:cNvPr id="36" name="Picture 45">
              <a:extLst>
                <a:ext uri="{FF2B5EF4-FFF2-40B4-BE49-F238E27FC236}">
                  <a16:creationId xmlns:a16="http://schemas.microsoft.com/office/drawing/2014/main" id="{6AF80F9A-5248-4BED-85F4-337C49281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219" y="3106413"/>
              <a:ext cx="1826165" cy="616026"/>
            </a:xfrm>
            <a:prstGeom prst="rect">
              <a:avLst/>
            </a:prstGeom>
          </p:spPr>
        </p:pic>
        <p:sp>
          <p:nvSpPr>
            <p:cNvPr id="37" name="TextBox 8">
              <a:extLst>
                <a:ext uri="{FF2B5EF4-FFF2-40B4-BE49-F238E27FC236}">
                  <a16:creationId xmlns:a16="http://schemas.microsoft.com/office/drawing/2014/main" id="{41B4A800-7342-4FC2-BBED-68EB1FF5A47E}"/>
                </a:ext>
              </a:extLst>
            </p:cNvPr>
            <p:cNvSpPr txBox="1"/>
            <p:nvPr/>
          </p:nvSpPr>
          <p:spPr>
            <a:xfrm>
              <a:off x="2075194" y="3229760"/>
              <a:ext cx="83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NVMe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8" name="Shape 528">
            <a:extLst>
              <a:ext uri="{FF2B5EF4-FFF2-40B4-BE49-F238E27FC236}">
                <a16:creationId xmlns:a16="http://schemas.microsoft.com/office/drawing/2014/main" id="{FAEC1524-BC7D-4B73-B976-9D4B0E768DE7}"/>
              </a:ext>
            </a:extLst>
          </p:cNvPr>
          <p:cNvSpPr/>
          <p:nvPr/>
        </p:nvSpPr>
        <p:spPr>
          <a:xfrm flipH="1">
            <a:off x="1222208" y="3788151"/>
            <a:ext cx="1883118" cy="1064516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004FA0"/>
                </a:gs>
                <a:gs pos="100000">
                  <a:srgbClr val="00E0E8"/>
                </a:gs>
              </a:gsLst>
              <a:lin ang="0" scaled="0"/>
            </a:gradFill>
          </a:ln>
          <a:effectLst>
            <a:outerShdw blurRad="50800" dist="76200" dir="1860000" sx="99000" sy="99000" algn="t" rotWithShape="0">
              <a:prstClr val="black">
                <a:alpha val="23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圓角化對角線角落矩形 8">
            <a:extLst>
              <a:ext uri="{FF2B5EF4-FFF2-40B4-BE49-F238E27FC236}">
                <a16:creationId xmlns:a16="http://schemas.microsoft.com/office/drawing/2014/main" id="{EFAAAA46-F763-42B1-834E-6DDFB1A1D57A}"/>
              </a:ext>
            </a:extLst>
          </p:cNvPr>
          <p:cNvSpPr/>
          <p:nvPr/>
        </p:nvSpPr>
        <p:spPr>
          <a:xfrm flipH="1">
            <a:off x="1219575" y="3779886"/>
            <a:ext cx="1553486" cy="291966"/>
          </a:xfrm>
          <a:prstGeom prst="snip2DiagRect">
            <a:avLst/>
          </a:prstGeom>
          <a:gradFill>
            <a:gsLst>
              <a:gs pos="42000">
                <a:srgbClr val="0090F2"/>
              </a:gs>
              <a:gs pos="100000">
                <a:srgbClr val="09BFFF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endParaRPr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23422104-95A6-42C0-8CA2-B88C4D42B5C3}"/>
              </a:ext>
            </a:extLst>
          </p:cNvPr>
          <p:cNvSpPr txBox="1"/>
          <p:nvPr/>
        </p:nvSpPr>
        <p:spPr>
          <a:xfrm>
            <a:off x="1277246" y="3768309"/>
            <a:ext cx="1770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PCIe Gen 3 x 2</a:t>
            </a:r>
          </a:p>
        </p:txBody>
      </p:sp>
      <p:graphicFrame>
        <p:nvGraphicFramePr>
          <p:cNvPr id="39" name="圖表 38"/>
          <p:cNvGraphicFramePr/>
          <p:nvPr>
            <p:extLst>
              <p:ext uri="{D42A27DB-BD31-4B8C-83A1-F6EECF244321}">
                <p14:modId xmlns:p14="http://schemas.microsoft.com/office/powerpoint/2010/main" val="1407333033"/>
              </p:ext>
            </p:extLst>
          </p:nvPr>
        </p:nvGraphicFramePr>
        <p:xfrm>
          <a:off x="5049454" y="2885575"/>
          <a:ext cx="3423195" cy="2081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16184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>
            <a:extLst>
              <a:ext uri="{FF2B5EF4-FFF2-40B4-BE49-F238E27FC236}">
                <a16:creationId xmlns:a16="http://schemas.microsoft.com/office/drawing/2014/main" id="{73D5097A-3724-48AA-972B-8544E0F97CD0}"/>
              </a:ext>
            </a:extLst>
          </p:cNvPr>
          <p:cNvGrpSpPr/>
          <p:nvPr/>
        </p:nvGrpSpPr>
        <p:grpSpPr>
          <a:xfrm>
            <a:off x="551115" y="1282700"/>
            <a:ext cx="4098656" cy="3676900"/>
            <a:chOff x="7249850" y="1246314"/>
            <a:chExt cx="4259269" cy="3820986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CAB8322E-B18A-4A3D-943F-CD461699E1BD}"/>
                </a:ext>
              </a:extLst>
            </p:cNvPr>
            <p:cNvGrpSpPr/>
            <p:nvPr/>
          </p:nvGrpSpPr>
          <p:grpSpPr>
            <a:xfrm>
              <a:off x="7249850" y="1458945"/>
              <a:ext cx="4259269" cy="3608355"/>
              <a:chOff x="-3748275" y="1284122"/>
              <a:chExt cx="2447487" cy="2073455"/>
            </a:xfrm>
          </p:grpSpPr>
          <p:sp>
            <p:nvSpPr>
              <p:cNvPr id="35" name="矩形: 圓角 23">
                <a:extLst>
                  <a:ext uri="{FF2B5EF4-FFF2-40B4-BE49-F238E27FC236}">
                    <a16:creationId xmlns:a16="http://schemas.microsoft.com/office/drawing/2014/main" id="{8587E1A3-6162-4D6E-8C9B-09C5DB133469}"/>
                  </a:ext>
                </a:extLst>
              </p:cNvPr>
              <p:cNvSpPr/>
              <p:nvPr/>
            </p:nvSpPr>
            <p:spPr>
              <a:xfrm>
                <a:off x="-3748275" y="1284122"/>
                <a:ext cx="2447487" cy="2073455"/>
              </a:xfrm>
              <a:prstGeom prst="roundRect">
                <a:avLst>
                  <a:gd name="adj" fmla="val 4997"/>
                </a:avLst>
              </a:prstGeom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9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609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0E7C1215-18C4-448C-9C15-CDA9871F5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-3482856" y="2940279"/>
                <a:ext cx="1933199" cy="226812"/>
              </a:xfrm>
              <a:prstGeom prst="rect">
                <a:avLst/>
              </a:prstGeom>
            </p:spPr>
          </p:pic>
        </p:grp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55BF4F50-E4D9-4188-AAEC-66F2461CD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542" y="1246314"/>
              <a:ext cx="3363408" cy="3403111"/>
            </a:xfrm>
            <a:prstGeom prst="rect">
              <a:avLst/>
            </a:prstGeom>
          </p:spPr>
        </p:pic>
      </p:grpSp>
      <p:grpSp>
        <p:nvGrpSpPr>
          <p:cNvPr id="46" name="Google Shape;1112;gc428d55399_0_337">
            <a:extLst>
              <a:ext uri="{FF2B5EF4-FFF2-40B4-BE49-F238E27FC236}">
                <a16:creationId xmlns:a16="http://schemas.microsoft.com/office/drawing/2014/main" id="{D0D631C7-9A74-417C-8C2D-FA4699016C41}"/>
              </a:ext>
            </a:extLst>
          </p:cNvPr>
          <p:cNvGrpSpPr/>
          <p:nvPr/>
        </p:nvGrpSpPr>
        <p:grpSpPr>
          <a:xfrm>
            <a:off x="4932006" y="1362670"/>
            <a:ext cx="4392320" cy="3952113"/>
            <a:chOff x="535858" y="2192097"/>
            <a:chExt cx="3121743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47" name="Google Shape;1113;gc428d55399_0_337">
              <a:extLst>
                <a:ext uri="{FF2B5EF4-FFF2-40B4-BE49-F238E27FC236}">
                  <a16:creationId xmlns:a16="http://schemas.microsoft.com/office/drawing/2014/main" id="{FCBD4F6C-ABCE-4015-9C1A-FD84E0D3459D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48" name="Google Shape;1114;gc428d55399_0_337">
              <a:extLst>
                <a:ext uri="{FF2B5EF4-FFF2-40B4-BE49-F238E27FC236}">
                  <a16:creationId xmlns:a16="http://schemas.microsoft.com/office/drawing/2014/main" id="{9CA8E624-FE74-45E9-B6E0-876375A4665D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400000">
              <a:off x="1258118" y="4337169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9" name="Google Shape;1115;gc428d55399_0_337">
            <a:extLst>
              <a:ext uri="{FF2B5EF4-FFF2-40B4-BE49-F238E27FC236}">
                <a16:creationId xmlns:a16="http://schemas.microsoft.com/office/drawing/2014/main" id="{432C2BB9-F962-4F06-8306-0817B78EAD7F}"/>
              </a:ext>
            </a:extLst>
          </p:cNvPr>
          <p:cNvCxnSpPr>
            <a:cxnSpLocks/>
          </p:cNvCxnSpPr>
          <p:nvPr/>
        </p:nvCxnSpPr>
        <p:spPr>
          <a:xfrm>
            <a:off x="5243084" y="1976628"/>
            <a:ext cx="3237550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00B0F0"/>
                </a:gs>
                <a:gs pos="100000">
                  <a:srgbClr val="201D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CN" sz="36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2.5GbE </a:t>
            </a:r>
            <a:r>
              <a:rPr lang="zh-TW" altLang="en-US" sz="36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展現效能</a:t>
            </a:r>
            <a:endParaRPr lang="zh-TW" altLang="en-US" sz="36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5306468" y="1464340"/>
            <a:ext cx="3158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 dirty="0">
                <a:latin typeface="+mn-lt"/>
                <a:ea typeface="+mn-ea"/>
                <a:cs typeface="+mn-ea"/>
                <a:sym typeface="+mn-lt"/>
              </a:rPr>
              <a:t>2.5GbE</a:t>
            </a:r>
            <a:endParaRPr lang="zh-TW" altLang="en-US" sz="22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570123A-6F05-4566-9BAC-B0C5B3DDE406}"/>
              </a:ext>
            </a:extLst>
          </p:cNvPr>
          <p:cNvSpPr/>
          <p:nvPr/>
        </p:nvSpPr>
        <p:spPr>
          <a:xfrm>
            <a:off x="5125078" y="4254740"/>
            <a:ext cx="3552962" cy="784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測試環境: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TS-3</a:t>
            </a: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64</a:t>
            </a: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, QTS </a:t>
            </a:r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5.0, 4GB RAM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x Samsung </a:t>
            </a: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850 Pro</a:t>
            </a: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512GB</a:t>
            </a: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SSD (RAID </a:t>
            </a: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</a:t>
            </a:r>
          </a:p>
          <a:p>
            <a:pPr lvl="0">
              <a:defRPr/>
            </a:pPr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Client PC: Windows Server 2019, Intel Core i7-6700, 64GB RAM, Intel X550 NIC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880759" y="1314366"/>
            <a:ext cx="1474272" cy="523220"/>
            <a:chOff x="1219575" y="3768309"/>
            <a:chExt cx="1474272" cy="523220"/>
          </a:xfrm>
        </p:grpSpPr>
        <p:sp>
          <p:nvSpPr>
            <p:cNvPr id="79" name="圓角化對角線角落矩形 8">
              <a:extLst>
                <a:ext uri="{FF2B5EF4-FFF2-40B4-BE49-F238E27FC236}">
                  <a16:creationId xmlns:a16="http://schemas.microsoft.com/office/drawing/2014/main" id="{FB813CE8-7C01-4853-B27A-08FC262479AC}"/>
                </a:ext>
              </a:extLst>
            </p:cNvPr>
            <p:cNvSpPr/>
            <p:nvPr/>
          </p:nvSpPr>
          <p:spPr>
            <a:xfrm flipH="1">
              <a:off x="1219575" y="3779885"/>
              <a:ext cx="1474272" cy="511643"/>
            </a:xfrm>
            <a:prstGeom prst="snip2DiagRect">
              <a:avLst/>
            </a:prstGeom>
            <a:gradFill>
              <a:gsLst>
                <a:gs pos="42000">
                  <a:srgbClr val="0090F2"/>
                </a:gs>
                <a:gs pos="100000">
                  <a:srgbClr val="09BFFF"/>
                </a:gs>
              </a:gsLst>
              <a:lin ang="0" scaled="0"/>
            </a:gradFill>
            <a:ln w="12700">
              <a:noFill/>
            </a:ln>
            <a:effectLst>
              <a:outerShdw blurRad="101600" dist="762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285115" indent="-285115"/>
              <a:endParaRPr lang="zh-TW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860A1AC6-6AF3-45B2-9032-275429578235}"/>
                </a:ext>
              </a:extLst>
            </p:cNvPr>
            <p:cNvSpPr txBox="1"/>
            <p:nvPr/>
          </p:nvSpPr>
          <p:spPr>
            <a:xfrm>
              <a:off x="1322223" y="3768309"/>
              <a:ext cx="1348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698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altLang="zh-TW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2.5GbE</a:t>
              </a:r>
              <a:r>
                <a:rPr kumimoji="0" lang="en-US" altLang="zh-TW" sz="14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 Ethernet port</a:t>
              </a:r>
              <a:endPara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aphicFrame>
        <p:nvGraphicFramePr>
          <p:cNvPr id="43" name="圖表 42"/>
          <p:cNvGraphicFramePr/>
          <p:nvPr>
            <p:extLst>
              <p:ext uri="{D42A27DB-BD31-4B8C-83A1-F6EECF244321}">
                <p14:modId xmlns:p14="http://schemas.microsoft.com/office/powerpoint/2010/main" val="1610324359"/>
              </p:ext>
            </p:extLst>
          </p:nvPr>
        </p:nvGraphicFramePr>
        <p:xfrm>
          <a:off x="5042109" y="2211033"/>
          <a:ext cx="3423195" cy="2081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9" name="矩形 58">
            <a:extLst>
              <a:ext uri="{FF2B5EF4-FFF2-40B4-BE49-F238E27FC236}">
                <a16:creationId xmlns:a16="http://schemas.microsoft.com/office/drawing/2014/main" id="{2FD09875-1818-47EA-86C3-029194ADC821}"/>
              </a:ext>
            </a:extLst>
          </p:cNvPr>
          <p:cNvSpPr/>
          <p:nvPr/>
        </p:nvSpPr>
        <p:spPr>
          <a:xfrm>
            <a:off x="6074276" y="2481980"/>
            <a:ext cx="795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251</a:t>
            </a:r>
            <a:r>
              <a:rPr kumimoji="0" lang="en-US" altLang="zh-TW" sz="11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MB/s</a:t>
            </a:r>
            <a:endParaRPr kumimoji="0" lang="zh-TW" altLang="en-US" sz="11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17B21DC-5DBE-4AED-B3DD-EAB3922D211C}"/>
              </a:ext>
            </a:extLst>
          </p:cNvPr>
          <p:cNvSpPr/>
          <p:nvPr/>
        </p:nvSpPr>
        <p:spPr>
          <a:xfrm>
            <a:off x="7296227" y="2240798"/>
            <a:ext cx="795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271</a:t>
            </a:r>
            <a:r>
              <a:rPr kumimoji="0" lang="en-US" altLang="zh-TW" sz="11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MB/s</a:t>
            </a:r>
            <a:endParaRPr kumimoji="0" lang="zh-TW" altLang="en-US" sz="11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6B99A84-015B-4C35-8C7F-53D74A4794A0}"/>
              </a:ext>
            </a:extLst>
          </p:cNvPr>
          <p:cNvSpPr/>
          <p:nvPr/>
        </p:nvSpPr>
        <p:spPr>
          <a:xfrm rot="16200000">
            <a:off x="3311889" y="2480057"/>
            <a:ext cx="491697" cy="494419"/>
          </a:xfrm>
          <a:prstGeom prst="rect">
            <a:avLst/>
          </a:prstGeom>
          <a:noFill/>
          <a:ln w="25400" cap="flat" cmpd="sng">
            <a:solidFill>
              <a:srgbClr val="2FABFF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Google Shape;2763;p30">
            <a:extLst>
              <a:ext uri="{FF2B5EF4-FFF2-40B4-BE49-F238E27FC236}">
                <a16:creationId xmlns:a16="http://schemas.microsoft.com/office/drawing/2014/main" id="{E50BBCF9-3C58-4628-B604-1B6538750BA7}"/>
              </a:ext>
            </a:extLst>
          </p:cNvPr>
          <p:cNvSpPr/>
          <p:nvPr/>
        </p:nvSpPr>
        <p:spPr>
          <a:xfrm rot="10800000">
            <a:off x="3302769" y="1896253"/>
            <a:ext cx="546297" cy="57760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2FABFF">
                  <a:alpha val="29000"/>
                </a:srgbClr>
              </a:gs>
              <a:gs pos="73000">
                <a:srgbClr val="2FABFF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3623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15DAC-5412-9E4B-B425-3A422A15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752"/>
            <a:ext cx="9144000" cy="697312"/>
          </a:xfrm>
          <a:effectLst/>
        </p:spPr>
        <p:txBody>
          <a:bodyPr>
            <a:noAutofit/>
          </a:bodyPr>
          <a:lstStyle/>
          <a:p>
            <a:pPr algn="ctr">
              <a:lnSpc>
                <a:spcPts val="3400"/>
              </a:lnSpc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QTS 5.0 + Linux </a:t>
            </a:r>
            <a:r>
              <a:rPr lang="zh-TW" alt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核心</a:t>
            </a:r>
            <a:r>
              <a:rPr lang="en-US" altLang="ja-JP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5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.10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A7C1C2-4914-4D49-8829-EB3980042B45}"/>
              </a:ext>
            </a:extLst>
          </p:cNvPr>
          <p:cNvSpPr/>
          <p:nvPr/>
        </p:nvSpPr>
        <p:spPr>
          <a:xfrm>
            <a:off x="657592" y="1194315"/>
            <a:ext cx="7886699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400"/>
              </a:lnSpc>
              <a:buClr>
                <a:srgbClr val="FFCC99"/>
              </a:buClr>
              <a:buSzPct val="70000"/>
            </a:pPr>
            <a:r>
              <a:rPr lang="zh-TW" alt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為了提供最好的效能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ja-JP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</a:t>
            </a:r>
            <a:r>
              <a:rPr lang="en-US" altLang="zh-TW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S-364</a:t>
            </a:r>
            <a:r>
              <a:rPr lang="zh-TW" alt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搭載</a:t>
            </a:r>
            <a:r>
              <a:rPr lang="ja-JP" alt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QTS </a:t>
            </a:r>
            <a:r>
              <a:rPr lang="en-US" altLang="ja-JP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ja-JP" alt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.0</a:t>
            </a:r>
            <a:r>
              <a:rPr lang="en-US" altLang="ja-JP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zh-TW" alt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並使用新的</a:t>
            </a:r>
            <a:r>
              <a:rPr lang="en-US" altLang="ja-JP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ja-JP" alt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Linux </a:t>
            </a:r>
            <a:r>
              <a:rPr lang="zh-TW" alt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核心 </a:t>
            </a:r>
            <a:r>
              <a:rPr lang="en-US" altLang="zh-TW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.10</a:t>
            </a:r>
            <a:r>
              <a:rPr lang="zh-TW" alt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以 發揮</a:t>
            </a:r>
            <a:r>
              <a:rPr lang="en-US" altLang="ja-JP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Intel</a:t>
            </a:r>
            <a:r>
              <a:rPr lang="en-US" altLang="zh-TW" sz="1700" baseline="300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®</a:t>
            </a:r>
            <a:r>
              <a:rPr lang="en-US" altLang="zh-TW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 Celeron</a:t>
            </a:r>
            <a:r>
              <a:rPr lang="en-US" altLang="zh-TW" sz="1700" baseline="300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®</a:t>
            </a:r>
            <a:r>
              <a:rPr lang="en-US" altLang="zh-TW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N5105/N5095</a:t>
            </a:r>
            <a:r>
              <a:rPr lang="zh-TW" alt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潛力</a:t>
            </a:r>
            <a:r>
              <a:rPr lang="en-US" altLang="zh-TW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 QTS 5.0 </a:t>
            </a:r>
            <a:r>
              <a:rPr lang="zh-TW" alt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最佳化整體系統效能及 </a:t>
            </a:r>
            <a:r>
              <a:rPr lang="en-US" altLang="zh-TW" sz="17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-US" altLang="zh-TW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SSD over-provisioning &amp;</a:t>
            </a:r>
            <a:r>
              <a:rPr lang="en-US" altLang="zh-CN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17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快取效能</a:t>
            </a:r>
            <a:endParaRPr lang="en-US" sz="1700" dirty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961C41D6-76BE-4EA8-A647-4962DA79CC9A}"/>
              </a:ext>
            </a:extLst>
          </p:cNvPr>
          <p:cNvSpPr txBox="1"/>
          <p:nvPr/>
        </p:nvSpPr>
        <p:spPr>
          <a:xfrm>
            <a:off x="1861089" y="4238415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0082DA"/>
                </a:solidFill>
                <a:latin typeface="+mn-lt"/>
                <a:ea typeface="+mn-ea"/>
                <a:cs typeface="+mn-ea"/>
                <a:sym typeface="+mn-lt"/>
              </a:rPr>
              <a:t>2.9</a:t>
            </a:r>
            <a:r>
              <a:rPr lang="en-US" altLang="zh-TW" sz="1800" b="1" dirty="0">
                <a:solidFill>
                  <a:srgbClr val="0082DA"/>
                </a:solidFill>
                <a:latin typeface="+mn-lt"/>
                <a:ea typeface="+mn-ea"/>
                <a:cs typeface="+mn-ea"/>
                <a:sym typeface="+mn-lt"/>
              </a:rPr>
              <a:t>GHz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 dirty="0">
                <a:latin typeface="+mn-lt"/>
                <a:ea typeface="+mn-ea"/>
                <a:cs typeface="+mn-ea"/>
                <a:sym typeface="+mn-lt"/>
              </a:rPr>
              <a:t>Burst</a:t>
            </a:r>
            <a:endParaRPr lang="en-US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246773B6-6A08-4978-9E2C-CEB53F247F16}"/>
              </a:ext>
            </a:extLst>
          </p:cNvPr>
          <p:cNvSpPr txBox="1"/>
          <p:nvPr/>
        </p:nvSpPr>
        <p:spPr>
          <a:xfrm>
            <a:off x="446555" y="3380428"/>
            <a:ext cx="2983657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0082DA"/>
                </a:solidFill>
                <a:latin typeface="+mn-lt"/>
                <a:ea typeface="+mn-ea"/>
                <a:cs typeface="+mn-ea"/>
                <a:sym typeface="+mn-lt"/>
              </a:rPr>
              <a:t>N5105/ N5095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 dirty="0">
                <a:latin typeface="+mn-lt"/>
                <a:ea typeface="+mn-ea"/>
                <a:cs typeface="+mn-ea"/>
                <a:sym typeface="+mn-lt"/>
              </a:rPr>
              <a:t>Jasper</a:t>
            </a:r>
            <a:r>
              <a:rPr lang="en-US" sz="1800" dirty="0">
                <a:latin typeface="+mn-lt"/>
                <a:ea typeface="+mn-ea"/>
                <a:cs typeface="+mn-ea"/>
                <a:sym typeface="+mn-lt"/>
              </a:rPr>
              <a:t> Lake 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1EF6B803-0245-4D25-9EFD-52B8096E180E}"/>
              </a:ext>
            </a:extLst>
          </p:cNvPr>
          <p:cNvSpPr txBox="1"/>
          <p:nvPr/>
        </p:nvSpPr>
        <p:spPr>
          <a:xfrm>
            <a:off x="6322273" y="3390881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0082DA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en-US" altLang="zh-TW" b="1" dirty="0">
                <a:solidFill>
                  <a:srgbClr val="0082DA"/>
                </a:solidFill>
                <a:latin typeface="+mn-lt"/>
                <a:ea typeface="+mn-ea"/>
                <a:cs typeface="+mn-ea"/>
                <a:sym typeface="+mn-lt"/>
              </a:rPr>
              <a:t>-c</a:t>
            </a:r>
            <a:r>
              <a:rPr lang="en-US" altLang="zh-CN" b="1" dirty="0">
                <a:solidFill>
                  <a:srgbClr val="0082DA"/>
                </a:solidFill>
                <a:latin typeface="+mn-lt"/>
                <a:ea typeface="+mn-ea"/>
                <a:cs typeface="+mn-ea"/>
                <a:sym typeface="+mn-lt"/>
              </a:rPr>
              <a:t>ore</a:t>
            </a:r>
            <a:endParaRPr lang="en-US" altLang="zh-TW" sz="1800" b="1" dirty="0">
              <a:solidFill>
                <a:srgbClr val="0082DA"/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dirty="0">
                <a:latin typeface="+mn-lt"/>
                <a:ea typeface="+mn-ea"/>
                <a:cs typeface="+mn-ea"/>
                <a:sym typeface="+mn-lt"/>
              </a:rPr>
              <a:t>4-thread</a:t>
            </a:r>
            <a:endParaRPr lang="en-US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00527197-9706-4934-BED3-64994CC823CE}"/>
              </a:ext>
            </a:extLst>
          </p:cNvPr>
          <p:cNvSpPr txBox="1"/>
          <p:nvPr/>
        </p:nvSpPr>
        <p:spPr>
          <a:xfrm>
            <a:off x="446555" y="2439199"/>
            <a:ext cx="3156871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0082DA"/>
                </a:solidFill>
                <a:latin typeface="+mn-lt"/>
                <a:ea typeface="+mn-ea"/>
                <a:cs typeface="+mn-ea"/>
                <a:sym typeface="+mn-lt"/>
              </a:rPr>
              <a:t>AES-NI </a:t>
            </a:r>
            <a:r>
              <a:rPr lang="en-US" altLang="zh-CN" b="1" dirty="0">
                <a:solidFill>
                  <a:srgbClr val="0082DA"/>
                </a:solidFill>
                <a:latin typeface="+mn-lt"/>
                <a:ea typeface="+mn-ea"/>
                <a:cs typeface="+mn-ea"/>
                <a:sym typeface="+mn-lt"/>
              </a:rPr>
              <a:t>encryption</a:t>
            </a:r>
            <a:endParaRPr lang="en-US" altLang="zh-TW" sz="1800" b="1" dirty="0">
              <a:solidFill>
                <a:srgbClr val="0082DA"/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Volume &amp; folder support</a:t>
            </a:r>
            <a:endParaRPr lang="en-US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1E4662C3-2295-4B54-B021-BA3D53003FD3}"/>
              </a:ext>
            </a:extLst>
          </p:cNvPr>
          <p:cNvSpPr txBox="1"/>
          <p:nvPr/>
        </p:nvSpPr>
        <p:spPr>
          <a:xfrm>
            <a:off x="6029738" y="2439198"/>
            <a:ext cx="343893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0082DA"/>
                </a:solidFill>
                <a:latin typeface="+mn-lt"/>
                <a:ea typeface="+mn-ea"/>
                <a:cs typeface="+mn-ea"/>
                <a:sym typeface="+mn-lt"/>
              </a:rPr>
              <a:t>GPU </a:t>
            </a:r>
            <a:r>
              <a:rPr lang="en-US" altLang="zh-CN" b="1" dirty="0">
                <a:solidFill>
                  <a:srgbClr val="0082DA"/>
                </a:solidFill>
                <a:latin typeface="+mn-lt"/>
                <a:ea typeface="+mn-ea"/>
                <a:cs typeface="+mn-ea"/>
                <a:sym typeface="+mn-lt"/>
              </a:rPr>
              <a:t>up to 800 MHz</a:t>
            </a:r>
            <a:endParaRPr lang="en-US" altLang="zh-TW" sz="1800" b="1" dirty="0">
              <a:solidFill>
                <a:srgbClr val="0082DA"/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UHD Graphics </a:t>
            </a:r>
            <a:endParaRPr lang="en-US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982940A-AB46-4CC4-ACFA-A01618D02A91}"/>
              </a:ext>
            </a:extLst>
          </p:cNvPr>
          <p:cNvSpPr/>
          <p:nvPr/>
        </p:nvSpPr>
        <p:spPr>
          <a:xfrm>
            <a:off x="2989983" y="2585203"/>
            <a:ext cx="3221916" cy="2780882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E64E87F2-FB78-4BFD-B587-34E783AF8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9011" y="3271790"/>
            <a:ext cx="1545038" cy="15450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2310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2B75C139-4959-4628-B369-B44CCD586C7B}"/>
              </a:ext>
            </a:extLst>
          </p:cNvPr>
          <p:cNvGrpSpPr/>
          <p:nvPr/>
        </p:nvGrpSpPr>
        <p:grpSpPr>
          <a:xfrm>
            <a:off x="2520950" y="1283930"/>
            <a:ext cx="4259269" cy="3846870"/>
            <a:chOff x="-3748275" y="1147065"/>
            <a:chExt cx="2447487" cy="2210512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0AE33D64-2509-4F39-94D7-56EB7203F570}"/>
                </a:ext>
              </a:extLst>
            </p:cNvPr>
            <p:cNvSpPr/>
            <p:nvPr/>
          </p:nvSpPr>
          <p:spPr>
            <a:xfrm>
              <a:off x="-3748275" y="1284122"/>
              <a:ext cx="2447487" cy="20734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18DA93C1-D391-49FF-BBAE-F23CAF17E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482856" y="2940279"/>
              <a:ext cx="1933199" cy="22681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1C10815-3327-41CA-8A5B-7CC54CBB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31577" y="1147065"/>
              <a:ext cx="2001210" cy="1970390"/>
            </a:xfrm>
            <a:prstGeom prst="rect">
              <a:avLst/>
            </a:prstGeom>
          </p:spPr>
        </p:pic>
      </p:grp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600" u="none" strike="noStrike" cap="none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硬體</a:t>
            </a:r>
            <a:r>
              <a:rPr lang="zh-TW" altLang="en-US" sz="360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正面</a:t>
            </a:r>
            <a:r>
              <a:rPr lang="en-US" sz="3600" u="none" strike="noStrike" cap="none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配置</a:t>
            </a:r>
            <a:endParaRPr sz="360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528184" y="1974158"/>
            <a:ext cx="2019297" cy="110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u="none" strike="noStrike" cap="none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指示燈號</a:t>
            </a:r>
            <a:r>
              <a:rPr lang="en-US" sz="1600" b="1" u="none" strike="noStrike" cap="none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u="none" strike="noStrike" cap="none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狀態</a:t>
            </a:r>
            <a:r>
              <a:rPr lang="en-US" sz="1600" b="1" u="none" strike="noStrike" cap="none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1600" b="1" u="none" strike="noStrike" cap="none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網路</a:t>
            </a:r>
            <a:r>
              <a:rPr lang="en-US" sz="1600" b="1" u="none" strike="noStrike" cap="none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USB, </a:t>
            </a:r>
            <a:r>
              <a:rPr lang="zh-TW" altLang="en-US" sz="1600" b="1" i="0" u="none" strike="noStrike" cap="none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硬碟</a:t>
            </a:r>
            <a:r>
              <a:rPr lang="en-US" sz="1600" b="1">
                <a:latin typeface="+mn-lt"/>
                <a:ea typeface="+mn-ea"/>
                <a:cs typeface="+mn-ea"/>
                <a:sym typeface="+mn-lt"/>
              </a:rPr>
              <a:t>M.2</a:t>
            </a:r>
            <a:r>
              <a:rPr lang="zh-TW" altLang="en-US" sz="1600" b="1">
                <a:latin typeface="+mn-lt"/>
                <a:ea typeface="+mn-ea"/>
                <a:cs typeface="+mn-ea"/>
                <a:sym typeface="+mn-lt"/>
              </a:rPr>
              <a:t>槽</a:t>
            </a:r>
            <a:endParaRPr sz="1600" b="1" i="0" u="none" strike="noStrike" cap="none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3260765" y="1725590"/>
            <a:ext cx="649150" cy="1406491"/>
          </a:xfrm>
          <a:prstGeom prst="rect">
            <a:avLst/>
          </a:prstGeom>
          <a:solidFill>
            <a:schemeClr val="lt1">
              <a:alpha val="6666"/>
            </a:schemeClr>
          </a:solidFill>
          <a:ln w="2286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48" name="Shape 248"/>
          <p:cNvCxnSpPr>
            <a:cxnSpLocks/>
            <a:stCxn id="247" idx="1"/>
          </p:cNvCxnSpPr>
          <p:nvPr/>
        </p:nvCxnSpPr>
        <p:spPr>
          <a:xfrm flipH="1">
            <a:off x="2692400" y="2428836"/>
            <a:ext cx="568365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49" name="Shape 249"/>
          <p:cNvSpPr txBox="1"/>
          <p:nvPr/>
        </p:nvSpPr>
        <p:spPr>
          <a:xfrm>
            <a:off x="1537832" y="3364246"/>
            <a:ext cx="1731066" cy="46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u="none" strike="noStrike" cap="none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電源按鍵</a:t>
            </a:r>
            <a:endParaRPr sz="1600" b="1" u="none" strike="noStrike" cap="none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6771744" y="3618457"/>
            <a:ext cx="1731066" cy="78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USB3.2 Gen 1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600" b="1" u="none" strike="noStrike" cap="none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一鍵備份</a:t>
            </a:r>
            <a:endParaRPr sz="1600" b="1" u="none" strike="noStrike" cap="none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8" name="Shape 248">
            <a:extLst>
              <a:ext uri="{FF2B5EF4-FFF2-40B4-BE49-F238E27FC236}">
                <a16:creationId xmlns:a16="http://schemas.microsoft.com/office/drawing/2014/main" id="{264EAD61-26A7-4FC0-9E84-0D5EFB622BCD}"/>
              </a:ext>
            </a:extLst>
          </p:cNvPr>
          <p:cNvCxnSpPr>
            <a:cxnSpLocks/>
          </p:cNvCxnSpPr>
          <p:nvPr/>
        </p:nvCxnSpPr>
        <p:spPr>
          <a:xfrm flipH="1">
            <a:off x="2692400" y="3541564"/>
            <a:ext cx="863802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2" name="Shape 248">
            <a:extLst>
              <a:ext uri="{FF2B5EF4-FFF2-40B4-BE49-F238E27FC236}">
                <a16:creationId xmlns:a16="http://schemas.microsoft.com/office/drawing/2014/main" id="{23B7FC06-4B76-4FD4-86AF-B14A1FD5B886}"/>
              </a:ext>
            </a:extLst>
          </p:cNvPr>
          <p:cNvCxnSpPr>
            <a:cxnSpLocks/>
          </p:cNvCxnSpPr>
          <p:nvPr/>
        </p:nvCxnSpPr>
        <p:spPr>
          <a:xfrm flipH="1">
            <a:off x="3708198" y="3925145"/>
            <a:ext cx="3010102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73D5097A-3724-48AA-972B-8544E0F97CD0}"/>
              </a:ext>
            </a:extLst>
          </p:cNvPr>
          <p:cNvGrpSpPr/>
          <p:nvPr/>
        </p:nvGrpSpPr>
        <p:grpSpPr>
          <a:xfrm>
            <a:off x="2596618" y="1246314"/>
            <a:ext cx="4259269" cy="3820986"/>
            <a:chOff x="7249850" y="1246314"/>
            <a:chExt cx="4259269" cy="3820986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CAB8322E-B18A-4A3D-943F-CD461699E1BD}"/>
                </a:ext>
              </a:extLst>
            </p:cNvPr>
            <p:cNvGrpSpPr/>
            <p:nvPr/>
          </p:nvGrpSpPr>
          <p:grpSpPr>
            <a:xfrm>
              <a:off x="7249850" y="1458945"/>
              <a:ext cx="4259269" cy="3608355"/>
              <a:chOff x="-3748275" y="1284122"/>
              <a:chExt cx="2447487" cy="2073455"/>
            </a:xfrm>
          </p:grpSpPr>
          <p:sp>
            <p:nvSpPr>
              <p:cNvPr id="24" name="矩形: 圓角 23">
                <a:extLst>
                  <a:ext uri="{FF2B5EF4-FFF2-40B4-BE49-F238E27FC236}">
                    <a16:creationId xmlns:a16="http://schemas.microsoft.com/office/drawing/2014/main" id="{8587E1A3-6162-4D6E-8C9B-09C5DB133469}"/>
                  </a:ext>
                </a:extLst>
              </p:cNvPr>
              <p:cNvSpPr/>
              <p:nvPr/>
            </p:nvSpPr>
            <p:spPr>
              <a:xfrm>
                <a:off x="-3748275" y="1284122"/>
                <a:ext cx="2447487" cy="2073455"/>
              </a:xfrm>
              <a:prstGeom prst="roundRect">
                <a:avLst>
                  <a:gd name="adj" fmla="val 4997"/>
                </a:avLst>
              </a:prstGeom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9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609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pic>
            <p:nvPicPr>
              <p:cNvPr id="25" name="圖片 24">
                <a:extLst>
                  <a:ext uri="{FF2B5EF4-FFF2-40B4-BE49-F238E27FC236}">
                    <a16:creationId xmlns:a16="http://schemas.microsoft.com/office/drawing/2014/main" id="{0E7C1215-18C4-448C-9C15-CDA9871F5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-3482856" y="2940279"/>
                <a:ext cx="1933199" cy="226812"/>
              </a:xfrm>
              <a:prstGeom prst="rect">
                <a:avLst/>
              </a:prstGeom>
            </p:spPr>
          </p:pic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55BF4F50-E4D9-4188-AAEC-66F2461CD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542" y="1246314"/>
              <a:ext cx="3363408" cy="3403111"/>
            </a:xfrm>
            <a:prstGeom prst="rect">
              <a:avLst/>
            </a:prstGeom>
          </p:spPr>
        </p:pic>
      </p:grp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600" u="none" strike="noStrike" cap="none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硬體</a:t>
            </a:r>
            <a:r>
              <a:rPr lang="zh-TW" altLang="en-US" sz="360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背面</a:t>
            </a:r>
            <a:r>
              <a:rPr lang="en-US" sz="3600" u="none" strike="noStrike" cap="none" err="1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配置</a:t>
            </a:r>
            <a:endParaRPr sz="360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55" name="Shape 255"/>
          <p:cNvCxnSpPr>
            <a:cxnSpLocks/>
          </p:cNvCxnSpPr>
          <p:nvPr/>
        </p:nvCxnSpPr>
        <p:spPr>
          <a:xfrm rot="10800000">
            <a:off x="1875457" y="3263122"/>
            <a:ext cx="1595879" cy="746476"/>
          </a:xfrm>
          <a:prstGeom prst="bentConnector3">
            <a:avLst>
              <a:gd name="adj1" fmla="val 99870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6" name="Shape 256"/>
          <p:cNvSpPr txBox="1"/>
          <p:nvPr/>
        </p:nvSpPr>
        <p:spPr>
          <a:xfrm>
            <a:off x="1303477" y="2833360"/>
            <a:ext cx="1579529" cy="49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u="none" strike="noStrike" cap="none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防盜安全鎖</a:t>
            </a:r>
            <a:r>
              <a:rPr lang="en-US" sz="1600" b="1" i="0" u="none" strike="noStrike" cap="none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孔</a:t>
            </a:r>
            <a:endParaRPr sz="1600" b="1" i="0" u="none" strike="noStrike" cap="none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6510317" y="1695859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u="none" strike="noStrike" cap="none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系統重置</a:t>
            </a:r>
            <a:endParaRPr sz="1600" b="1" u="none" strike="noStrike" cap="none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5475458" y="2165459"/>
            <a:ext cx="432048" cy="317053"/>
          </a:xfrm>
          <a:prstGeom prst="rect">
            <a:avLst/>
          </a:prstGeom>
          <a:solidFill>
            <a:schemeClr val="lt1">
              <a:alpha val="6666"/>
            </a:schemeClr>
          </a:solidFill>
          <a:ln w="2286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6537034" y="2571750"/>
            <a:ext cx="23499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2.5GbE RJ-45</a:t>
            </a:r>
            <a:r>
              <a:rPr lang="zh-TW" altLang="en-US" sz="1600" b="1" i="0" u="none" strike="noStrike" cap="none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600" b="1" u="none" strike="noStrike" cap="none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網路孔</a:t>
            </a:r>
            <a:endParaRPr sz="1600" b="1" u="none" strike="noStrike" cap="none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67" name="Shape 267"/>
          <p:cNvCxnSpPr>
            <a:cxnSpLocks/>
          </p:cNvCxnSpPr>
          <p:nvPr/>
        </p:nvCxnSpPr>
        <p:spPr>
          <a:xfrm>
            <a:off x="5779853" y="2746803"/>
            <a:ext cx="692840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9" name="Shape 269"/>
          <p:cNvSpPr txBox="1"/>
          <p:nvPr/>
        </p:nvSpPr>
        <p:spPr>
          <a:xfrm>
            <a:off x="6537034" y="2130517"/>
            <a:ext cx="22627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en-US" sz="1600" b="1" i="0" u="none" strike="noStrike" cap="none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x USB3.2 Gen 2 埠</a:t>
            </a:r>
            <a:endParaRPr sz="1600" b="1" i="0" u="none" strike="noStrike" cap="none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6537034" y="3964363"/>
            <a:ext cx="15909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u="none" strike="noStrike" cap="none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電源輸入</a:t>
            </a:r>
            <a:endParaRPr sz="1600" b="1" u="none" strike="noStrike" cap="none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1" name="Shape 267"/>
          <p:cNvCxnSpPr>
            <a:cxnSpLocks/>
          </p:cNvCxnSpPr>
          <p:nvPr/>
        </p:nvCxnSpPr>
        <p:spPr>
          <a:xfrm>
            <a:off x="5907428" y="2311057"/>
            <a:ext cx="555974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0" name="Shape 262"/>
          <p:cNvCxnSpPr>
            <a:cxnSpLocks/>
          </p:cNvCxnSpPr>
          <p:nvPr/>
        </p:nvCxnSpPr>
        <p:spPr>
          <a:xfrm>
            <a:off x="5860601" y="1876790"/>
            <a:ext cx="602801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7" name="Shape 267"/>
          <p:cNvCxnSpPr>
            <a:cxnSpLocks/>
          </p:cNvCxnSpPr>
          <p:nvPr/>
        </p:nvCxnSpPr>
        <p:spPr>
          <a:xfrm>
            <a:off x="5859909" y="3286402"/>
            <a:ext cx="612784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" name="Shape 266"/>
          <p:cNvSpPr txBox="1"/>
          <p:nvPr/>
        </p:nvSpPr>
        <p:spPr>
          <a:xfrm>
            <a:off x="6537034" y="3121553"/>
            <a:ext cx="20095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HDMI</a:t>
            </a:r>
            <a:r>
              <a:rPr lang="zh-TW" altLang="en-US" sz="1600" b="1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1.4b </a:t>
            </a:r>
            <a:r>
              <a:rPr lang="zh-TW" altLang="en-US" sz="1600" b="1">
                <a:latin typeface="+mn-lt"/>
                <a:ea typeface="+mn-ea"/>
                <a:cs typeface="+mn-ea"/>
                <a:sym typeface="+mn-lt"/>
              </a:rPr>
              <a:t>輸出</a:t>
            </a:r>
            <a:endParaRPr sz="1600" b="1" u="none" strike="noStrike" cap="none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9" name="Shape 267">
            <a:extLst>
              <a:ext uri="{FF2B5EF4-FFF2-40B4-BE49-F238E27FC236}">
                <a16:creationId xmlns:a16="http://schemas.microsoft.com/office/drawing/2014/main" id="{69FC6C03-31F1-422C-BF5B-4191336EF5D9}"/>
              </a:ext>
            </a:extLst>
          </p:cNvPr>
          <p:cNvCxnSpPr>
            <a:cxnSpLocks/>
          </p:cNvCxnSpPr>
          <p:nvPr/>
        </p:nvCxnSpPr>
        <p:spPr>
          <a:xfrm>
            <a:off x="5850618" y="4130952"/>
            <a:ext cx="612784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805182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A798933C-52B1-4263-A93B-2AD6764E2BFC}"/>
              </a:ext>
            </a:extLst>
          </p:cNvPr>
          <p:cNvGrpSpPr/>
          <p:nvPr/>
        </p:nvGrpSpPr>
        <p:grpSpPr>
          <a:xfrm>
            <a:off x="169161" y="1053066"/>
            <a:ext cx="7146040" cy="4518001"/>
            <a:chOff x="6260091" y="1217707"/>
            <a:chExt cx="4307317" cy="4160999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B9277130-603A-4258-ABA2-EFBFA0D2067E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FB47780-5049-4C96-A8D8-4F382D2074B3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3" name="圖片 3">
            <a:extLst>
              <a:ext uri="{FF2B5EF4-FFF2-40B4-BE49-F238E27FC236}">
                <a16:creationId xmlns:a16="http://schemas.microsoft.com/office/drawing/2014/main" id="{4C1688F8-1FB9-4299-9031-9D7E4051C0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2" y="2001819"/>
            <a:ext cx="2648523" cy="2217022"/>
          </a:xfrm>
          <a:prstGeom prst="rect">
            <a:avLst/>
          </a:prstGeom>
        </p:spPr>
      </p:pic>
      <p:pic>
        <p:nvPicPr>
          <p:cNvPr id="5" name="圖片 5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74A9E591-57FA-4199-8C64-B7DAEA33B7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034" y="2205871"/>
            <a:ext cx="2743200" cy="2296274"/>
          </a:xfrm>
          <a:prstGeom prst="rect">
            <a:avLst/>
          </a:prstGeom>
        </p:spPr>
      </p:pic>
      <p:sp>
        <p:nvSpPr>
          <p:cNvPr id="10" name="標題 14">
            <a:extLst>
              <a:ext uri="{FF2B5EF4-FFF2-40B4-BE49-F238E27FC236}">
                <a16:creationId xmlns:a16="http://schemas.microsoft.com/office/drawing/2014/main" id="{F330710D-0236-4777-A3E3-0178D76AEA4C}"/>
              </a:ext>
            </a:extLst>
          </p:cNvPr>
          <p:cNvSpPr txBox="1">
            <a:spLocks/>
          </p:cNvSpPr>
          <p:nvPr/>
        </p:nvSpPr>
        <p:spPr>
          <a:xfrm>
            <a:off x="0" y="119416"/>
            <a:ext cx="9144000" cy="75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zh-TW" altLang="en-US" sz="3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支援熱插拔的隱藏式磁碟槽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A67009C-1C43-4C94-AA57-436D135782D4}"/>
              </a:ext>
            </a:extLst>
          </p:cNvPr>
          <p:cNvGrpSpPr/>
          <p:nvPr/>
        </p:nvGrpSpPr>
        <p:grpSpPr>
          <a:xfrm>
            <a:off x="5507607" y="1062879"/>
            <a:ext cx="4553836" cy="4518001"/>
            <a:chOff x="6260091" y="1217707"/>
            <a:chExt cx="4307317" cy="4160999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58661D6B-3F88-4F8D-ACA2-7E7E00BACF14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092CA3C-6792-4762-90AA-1144DC587F99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5D4DF0C8-AF10-4978-993C-21690C8BFF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018" y="2230996"/>
            <a:ext cx="2631623" cy="2236527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55AA6729-7008-4E67-BDD7-0F57C8B878E3}"/>
              </a:ext>
            </a:extLst>
          </p:cNvPr>
          <p:cNvSpPr/>
          <p:nvPr/>
        </p:nvSpPr>
        <p:spPr>
          <a:xfrm>
            <a:off x="6107967" y="1275417"/>
            <a:ext cx="2223723" cy="650201"/>
          </a:xfrm>
          <a:prstGeom prst="rect">
            <a:avLst/>
          </a:prstGeom>
          <a:gradFill>
            <a:gsLst>
              <a:gs pos="0">
                <a:srgbClr val="009AD0"/>
              </a:gs>
              <a:gs pos="100000">
                <a:srgbClr val="00489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 b="1">
              <a:cs typeface="+mn-ea"/>
              <a:sym typeface="+mn-lt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C67A9EFD-6F28-41D7-881D-67F812522BF1}"/>
              </a:ext>
            </a:extLst>
          </p:cNvPr>
          <p:cNvSpPr txBox="1"/>
          <p:nvPr/>
        </p:nvSpPr>
        <p:spPr>
          <a:xfrm>
            <a:off x="5924095" y="1299384"/>
            <a:ext cx="2631622" cy="630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2100"/>
              </a:lnSpc>
              <a:buClr>
                <a:schemeClr val="dk1"/>
              </a:buClr>
              <a:buSzPts val="3200"/>
            </a:pPr>
            <a:r>
              <a:rPr lang="zh-TW" altLang="en-US" sz="1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隱藏式設計</a:t>
            </a:r>
            <a:endParaRPr lang="en-US" altLang="zh-TW" sz="18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lnSpc>
                <a:spcPts val="2100"/>
              </a:lnSpc>
              <a:buClr>
                <a:schemeClr val="dk1"/>
              </a:buClr>
              <a:buSzPts val="3200"/>
            </a:pPr>
            <a:r>
              <a:rPr lang="zh-TW" altLang="en-US" sz="1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避免誤觸或盜用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04A3B4C-D852-4B65-84F3-04BAF8907C11}"/>
              </a:ext>
            </a:extLst>
          </p:cNvPr>
          <p:cNvSpPr/>
          <p:nvPr/>
        </p:nvSpPr>
        <p:spPr>
          <a:xfrm>
            <a:off x="1991360" y="1320756"/>
            <a:ext cx="1862008" cy="467496"/>
          </a:xfrm>
          <a:prstGeom prst="rect">
            <a:avLst/>
          </a:prstGeom>
          <a:gradFill>
            <a:gsLst>
              <a:gs pos="0">
                <a:srgbClr val="009AD0"/>
              </a:gs>
              <a:gs pos="100000">
                <a:srgbClr val="00489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 b="1">
              <a:cs typeface="+mn-ea"/>
              <a:sym typeface="+mn-lt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9B5E4421-5091-4C8C-BA6E-52350BCE7F06}"/>
              </a:ext>
            </a:extLst>
          </p:cNvPr>
          <p:cNvSpPr txBox="1"/>
          <p:nvPr/>
        </p:nvSpPr>
        <p:spPr>
          <a:xfrm>
            <a:off x="1528971" y="1371663"/>
            <a:ext cx="27432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chemeClr val="dk1"/>
              </a:buClr>
              <a:buSzPts val="3200"/>
            </a:pPr>
            <a:r>
              <a:rPr lang="zh-TW" altLang="en-US" sz="1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免工具安裝</a:t>
            </a:r>
          </a:p>
        </p:txBody>
      </p:sp>
    </p:spTree>
    <p:extLst>
      <p:ext uri="{BB962C8B-B14F-4D97-AF65-F5344CB8AC3E}">
        <p14:creationId xmlns:p14="http://schemas.microsoft.com/office/powerpoint/2010/main" val="328162129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hbzf3x4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1117</Words>
  <Application>Microsoft Office PowerPoint</Application>
  <PresentationFormat>如螢幕大小 (16:9)</PresentationFormat>
  <Paragraphs>249</Paragraphs>
  <Slides>30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6" baseType="lpstr">
      <vt:lpstr>微軟正黑體</vt:lpstr>
      <vt:lpstr>微軟正黑體</vt:lpstr>
      <vt:lpstr>Arial</vt:lpstr>
      <vt:lpstr>Verdana</vt:lpstr>
      <vt:lpstr>Wingdings</vt:lpstr>
      <vt:lpstr>Simple Light</vt:lpstr>
      <vt:lpstr>PowerPoint 簡報</vt:lpstr>
      <vt:lpstr>以最少硬碟數建立 RAID5</vt:lpstr>
      <vt:lpstr>Qtier 彈性配置 SSD 快取加速</vt:lpstr>
      <vt:lpstr>M.2 NVMe Gen 3 x 2 SSD 實現讀寫加速 </vt:lpstr>
      <vt:lpstr>2.5GbE 展現效能</vt:lpstr>
      <vt:lpstr>QTS 5.0 + Linux 核心 5.10</vt:lpstr>
      <vt:lpstr>硬體正面配置</vt:lpstr>
      <vt:lpstr>硬體背面配置</vt:lpstr>
      <vt:lpstr>PowerPoint 簡報</vt:lpstr>
      <vt:lpstr>極簡美學  低噪省電</vt:lpstr>
      <vt:lpstr>資料備份</vt:lpstr>
      <vt:lpstr>PowerPoint 簡報</vt:lpstr>
      <vt:lpstr>最實惠的企業級快照防護</vt:lpstr>
      <vt:lpstr>異地備份 - 多重保護備份資料</vt:lpstr>
      <vt:lpstr>HDMI應用</vt:lpstr>
      <vt:lpstr>HybridDesk Station 提供多樣化多媒體功能</vt:lpstr>
      <vt:lpstr>多樣化的 HybridDesk Station 應用程式</vt:lpstr>
      <vt:lpstr>Linux Station 讓 NAS 變身 Ubuntu PC</vt:lpstr>
      <vt:lpstr>PowerPoint 簡報</vt:lpstr>
      <vt:lpstr>QVR Elite 監控應用解決方案</vt:lpstr>
      <vt:lpstr>PowerPoint 簡報</vt:lpstr>
      <vt:lpstr>文件管理、 一次搞定</vt:lpstr>
      <vt:lpstr>OCR 檔案輕鬆數位化    </vt:lpstr>
      <vt:lpstr>QuMagie</vt:lpstr>
      <vt:lpstr>Coral M.2 加速器 ( B+M 鍵 )</vt:lpstr>
      <vt:lpstr>Coral USB 加速器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Alan Kuo 郭金倫</cp:lastModifiedBy>
  <cp:revision>10</cp:revision>
  <dcterms:modified xsi:type="dcterms:W3CDTF">2021-11-01T03:31:48Z</dcterms:modified>
</cp:coreProperties>
</file>