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6" r:id="rId1"/>
  </p:sldMasterIdLst>
  <p:notesMasterIdLst>
    <p:notesMasterId r:id="rId32"/>
  </p:notesMasterIdLst>
  <p:handoutMasterIdLst>
    <p:handoutMasterId r:id="rId33"/>
  </p:handoutMasterIdLst>
  <p:sldIdLst>
    <p:sldId id="256" r:id="rId2"/>
    <p:sldId id="257" r:id="rId3"/>
    <p:sldId id="312" r:id="rId4"/>
    <p:sldId id="321" r:id="rId5"/>
    <p:sldId id="322" r:id="rId6"/>
    <p:sldId id="313" r:id="rId7"/>
    <p:sldId id="261" r:id="rId8"/>
    <p:sldId id="302" r:id="rId9"/>
    <p:sldId id="308" r:id="rId10"/>
    <p:sldId id="262" r:id="rId11"/>
    <p:sldId id="264" r:id="rId12"/>
    <p:sldId id="265" r:id="rId13"/>
    <p:sldId id="323" r:id="rId14"/>
    <p:sldId id="324" r:id="rId15"/>
    <p:sldId id="280" r:id="rId16"/>
    <p:sldId id="325" r:id="rId17"/>
    <p:sldId id="298" r:id="rId18"/>
    <p:sldId id="300" r:id="rId19"/>
    <p:sldId id="301" r:id="rId20"/>
    <p:sldId id="305" r:id="rId21"/>
    <p:sldId id="284" r:id="rId22"/>
    <p:sldId id="285" r:id="rId23"/>
    <p:sldId id="286" r:id="rId24"/>
    <p:sldId id="316" r:id="rId25"/>
    <p:sldId id="292" r:id="rId26"/>
    <p:sldId id="293" r:id="rId27"/>
    <p:sldId id="294" r:id="rId28"/>
    <p:sldId id="295" r:id="rId29"/>
    <p:sldId id="296" r:id="rId30"/>
    <p:sldId id="320" r:id="rId3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C2EB"/>
    <a:srgbClr val="00489D"/>
    <a:srgbClr val="008DC0"/>
    <a:srgbClr val="0082DA"/>
    <a:srgbClr val="009AD0"/>
    <a:srgbClr val="A0A0A0"/>
    <a:srgbClr val="F6F6F6"/>
    <a:srgbClr val="2FABFF"/>
    <a:srgbClr val="0090F2"/>
    <a:srgbClr val="007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4" d="100"/>
          <a:sy n="144" d="100"/>
        </p:scale>
        <p:origin x="654" y="114"/>
      </p:cViewPr>
      <p:guideLst>
        <p:guide orient="horz" pos="162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工作表1!$B$1</c:f>
              <c:strCache>
                <c:ptCount val="1"/>
                <c:pt idx="0">
                  <c:v>數列 1</c:v>
                </c:pt>
              </c:strCache>
            </c:strRef>
          </c:tx>
          <c:spPr>
            <a:gradFill>
              <a:gsLst>
                <a:gs pos="89000">
                  <a:srgbClr val="00489D"/>
                </a:gs>
                <a:gs pos="0">
                  <a:srgbClr val="2FABFF"/>
                </a:gs>
              </a:gsLst>
              <a:lin ang="5400000" scaled="1"/>
            </a:gradFill>
            <a:ln>
              <a:noFill/>
            </a:ln>
            <a:effectLst/>
          </c:spPr>
          <c:invertIfNegative val="0"/>
          <c:cat>
            <c:strRef>
              <c:f>工作表1!$A$2:$A$3</c:f>
              <c:strCache>
                <c:ptCount val="2"/>
                <c:pt idx="0">
                  <c:v>PCIe Gen 2</c:v>
                </c:pt>
                <c:pt idx="1">
                  <c:v>PCIe Gen 3</c:v>
                </c:pt>
              </c:strCache>
            </c:strRef>
          </c:cat>
          <c:val>
            <c:numRef>
              <c:f>工作表1!$B$2:$B$3</c:f>
              <c:numCache>
                <c:formatCode>General</c:formatCode>
                <c:ptCount val="2"/>
                <c:pt idx="0">
                  <c:v>500</c:v>
                </c:pt>
                <c:pt idx="1">
                  <c:v>1000</c:v>
                </c:pt>
              </c:numCache>
            </c:numRef>
          </c:val>
          <c:extLst>
            <c:ext xmlns:c16="http://schemas.microsoft.com/office/drawing/2014/chart" uri="{C3380CC4-5D6E-409C-BE32-E72D297353CC}">
              <c16:uniqueId val="{00000000-CCB4-4722-B1B3-F7404ABC788B}"/>
            </c:ext>
          </c:extLst>
        </c:ser>
        <c:dLbls>
          <c:showLegendKey val="0"/>
          <c:showVal val="0"/>
          <c:showCatName val="0"/>
          <c:showSerName val="0"/>
          <c:showPercent val="0"/>
          <c:showBubbleSize val="0"/>
        </c:dLbls>
        <c:gapWidth val="150"/>
        <c:overlap val="100"/>
        <c:axId val="572774864"/>
        <c:axId val="572770288"/>
      </c:barChart>
      <c:catAx>
        <c:axId val="57277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TW"/>
          </a:p>
        </c:txPr>
        <c:crossAx val="572770288"/>
        <c:crosses val="autoZero"/>
        <c:auto val="1"/>
        <c:lblAlgn val="ctr"/>
        <c:lblOffset val="100"/>
        <c:noMultiLvlLbl val="0"/>
      </c:catAx>
      <c:valAx>
        <c:axId val="5727702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r>
                  <a:rPr lang="en-US"/>
                  <a:t>MB/s</a:t>
                </a:r>
                <a:endParaRPr lang="zh-TW"/>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TW"/>
          </a:p>
        </c:txPr>
        <c:crossAx val="57277486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工作表1!$B$1</c:f>
              <c:strCache>
                <c:ptCount val="1"/>
                <c:pt idx="0">
                  <c:v>數列 1</c:v>
                </c:pt>
              </c:strCache>
            </c:strRef>
          </c:tx>
          <c:spPr>
            <a:gradFill>
              <a:gsLst>
                <a:gs pos="89000">
                  <a:srgbClr val="00489D"/>
                </a:gs>
                <a:gs pos="0">
                  <a:srgbClr val="2FABFF"/>
                </a:gs>
              </a:gsLst>
              <a:lin ang="5400000" scaled="1"/>
            </a:gradFill>
            <a:ln>
              <a:noFill/>
            </a:ln>
            <a:effectLst/>
          </c:spPr>
          <c:invertIfNegative val="0"/>
          <c:cat>
            <c:strRef>
              <c:f>工作表1!$A$2:$A$3</c:f>
              <c:strCache>
                <c:ptCount val="2"/>
                <c:pt idx="0">
                  <c:v>上傳</c:v>
                </c:pt>
                <c:pt idx="1">
                  <c:v>下載</c:v>
                </c:pt>
              </c:strCache>
            </c:strRef>
          </c:cat>
          <c:val>
            <c:numRef>
              <c:f>工作表1!$B$2:$B$3</c:f>
              <c:numCache>
                <c:formatCode>General</c:formatCode>
                <c:ptCount val="2"/>
                <c:pt idx="0">
                  <c:v>251</c:v>
                </c:pt>
                <c:pt idx="1">
                  <c:v>271</c:v>
                </c:pt>
              </c:numCache>
            </c:numRef>
          </c:val>
          <c:extLst>
            <c:ext xmlns:c16="http://schemas.microsoft.com/office/drawing/2014/chart" uri="{C3380CC4-5D6E-409C-BE32-E72D297353CC}">
              <c16:uniqueId val="{00000000-C639-490C-BBE0-8C2C3E8199E6}"/>
            </c:ext>
          </c:extLst>
        </c:ser>
        <c:dLbls>
          <c:showLegendKey val="0"/>
          <c:showVal val="0"/>
          <c:showCatName val="0"/>
          <c:showSerName val="0"/>
          <c:showPercent val="0"/>
          <c:showBubbleSize val="0"/>
        </c:dLbls>
        <c:gapWidth val="150"/>
        <c:overlap val="100"/>
        <c:axId val="572774864"/>
        <c:axId val="572770288"/>
      </c:barChart>
      <c:catAx>
        <c:axId val="57277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TW"/>
          </a:p>
        </c:txPr>
        <c:crossAx val="572770288"/>
        <c:crosses val="autoZero"/>
        <c:auto val="1"/>
        <c:lblAlgn val="ctr"/>
        <c:lblOffset val="100"/>
        <c:noMultiLvlLbl val="0"/>
      </c:catAx>
      <c:valAx>
        <c:axId val="572770288"/>
        <c:scaling>
          <c:orientation val="minMax"/>
          <c:min val="100"/>
        </c:scaling>
        <c:delete val="0"/>
        <c:axPos val="l"/>
        <c:majorGridlines>
          <c:spPr>
            <a:ln w="9525" cap="flat" cmpd="sng" algn="ctr">
              <a:solidFill>
                <a:srgbClr val="E8E8E8"/>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r>
                  <a:rPr lang="en-US"/>
                  <a:t>MB/s</a:t>
                </a:r>
                <a:endParaRPr lang="zh-TW"/>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TW"/>
          </a:p>
        </c:txPr>
        <c:crossAx val="57277486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F600A82-17A7-43D1-92C4-CC31B2118417}" type="datetimeFigureOut">
              <a:rPr lang="zh-TW" altLang="en-US" smtClean="0"/>
              <a:pPr/>
              <a:t>2021/11/1</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22C5791-50A5-4EC7-82E3-F2E8D085595F}" type="slidenum">
              <a:rPr lang="zh-TW" altLang="en-US" smtClean="0"/>
              <a:pPr/>
              <a:t>‹#›</a:t>
            </a:fld>
            <a:endParaRPr lang="zh-TW"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lstStyle>
            <a:lvl1pPr marL="457200" marR="0" lvl="0"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1pPr>
            <a:lvl2pPr marL="914400" marR="0" lvl="1"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Shape 145"/>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Char char="●"/>
            </a:pPr>
            <a:r>
              <a:rPr lang="en-US" sz="1100" b="0" i="0" u="none" strike="noStrike" cap="none" err="1">
                <a:solidFill>
                  <a:schemeClr val="dk1"/>
                </a:solidFill>
                <a:latin typeface="Arial"/>
                <a:ea typeface="Arial"/>
                <a:cs typeface="Arial"/>
                <a:sym typeface="Arial"/>
              </a:rPr>
              <a:t>用輕鬆一點的畫面類似小咖啡廳之類的</a:t>
            </a:r>
            <a:r>
              <a:rPr lang="en-US" sz="1100" b="0" i="0" u="none" strike="noStrike" cap="none">
                <a:solidFill>
                  <a:schemeClr val="dk1"/>
                </a:solidFill>
                <a:latin typeface="Arial"/>
                <a:ea typeface="Arial"/>
                <a:cs typeface="Arial"/>
                <a:sym typeface="Arial"/>
              </a:rPr>
              <a:t> </a:t>
            </a:r>
            <a:r>
              <a:rPr lang="en-US" sz="1100" b="0" i="0" u="none" strike="noStrike" cap="none" err="1">
                <a:solidFill>
                  <a:schemeClr val="dk1"/>
                </a:solidFill>
                <a:latin typeface="Arial"/>
                <a:ea typeface="Arial"/>
                <a:cs typeface="Arial"/>
                <a:sym typeface="Arial"/>
              </a:rPr>
              <a:t>可以先用型錄封面</a:t>
            </a: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Shape 30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6985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320" name="Shape 3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Shape 4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3" name="Shape 42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Shape 4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1" name="Shape 431"/>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Char char="●"/>
            </a:pPr>
            <a:r>
              <a:rPr lang="en-US" sz="1100" b="0" i="0" u="none" strike="noStrike" cap="none">
                <a:solidFill>
                  <a:schemeClr val="dk1"/>
                </a:solidFill>
                <a:latin typeface="Arial"/>
                <a:ea typeface="Arial"/>
                <a:cs typeface="Arial"/>
                <a:sym typeface="Arial"/>
              </a:rPr>
              <a:t>分頁要改</a:t>
            </a: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26F5F86-B0F1-43BF-B309-396ECD5630CA}" type="slidenum">
              <a:rPr lang="zh-TW" altLang="en-US" smtClean="0"/>
              <a:t>18</a:t>
            </a:fld>
            <a:endParaRPr lang="zh-TW" altLang="en-US"/>
          </a:p>
        </p:txBody>
      </p:sp>
    </p:spTree>
    <p:extLst>
      <p:ext uri="{BB962C8B-B14F-4D97-AF65-F5344CB8AC3E}">
        <p14:creationId xmlns:p14="http://schemas.microsoft.com/office/powerpoint/2010/main" val="928856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43190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Shape 4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2" name="Shape 472"/>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Char char="●"/>
            </a:pPr>
            <a:r>
              <a:rPr lang="en-US" sz="1100" b="0" i="0" u="none" strike="noStrike" cap="none" err="1">
                <a:solidFill>
                  <a:schemeClr val="dk1"/>
                </a:solidFill>
                <a:latin typeface="Arial"/>
                <a:ea typeface="Arial"/>
                <a:cs typeface="Arial"/>
                <a:sym typeface="Arial"/>
              </a:rPr>
              <a:t>分頁要改</a:t>
            </a: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Shape 47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t>QTS4.3.4 P.58</a:t>
            </a:r>
            <a:endParaRPr/>
          </a:p>
        </p:txBody>
      </p:sp>
      <p:sp>
        <p:nvSpPr>
          <p:cNvPr id="478" name="Shape 4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Shape 4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4" name="Shape 4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QTS4.3.4 P.64</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b26bb3165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b26bb316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sz="1000">
                <a:solidFill>
                  <a:schemeClr val="dk1"/>
                </a:solidFill>
                <a:latin typeface="+mj-lt"/>
                <a:ea typeface="Poppins Light"/>
                <a:cs typeface="Poppins Light"/>
                <a:sym typeface="Poppins Light"/>
              </a:rPr>
              <a:t>CHT: AI 智能相簿讓您聰明管理照片，搭配 NAS 彈性擴充儲存空間，隨拍即存不設限</a:t>
            </a:r>
            <a:endParaRPr sz="1000">
              <a:solidFill>
                <a:schemeClr val="dk1"/>
              </a:solidFill>
              <a:latin typeface="+mj-lt"/>
              <a:ea typeface="Poppins Light"/>
              <a:cs typeface="Poppins Light"/>
              <a:sym typeface="Poppins Light"/>
            </a:endParaRPr>
          </a:p>
          <a:p>
            <a:pPr marL="0" lvl="0" indent="0" algn="l" rtl="0">
              <a:spcBef>
                <a:spcPts val="600"/>
              </a:spcBef>
              <a:spcAft>
                <a:spcPts val="0"/>
              </a:spcAft>
              <a:buClr>
                <a:schemeClr val="dk1"/>
              </a:buClr>
              <a:buSzPts val="1100"/>
              <a:buFont typeface="Arial"/>
              <a:buNone/>
            </a:pPr>
            <a:r>
              <a:rPr lang="en" sz="1000">
                <a:solidFill>
                  <a:schemeClr val="dk1"/>
                </a:solidFill>
                <a:latin typeface="+mj-lt"/>
                <a:ea typeface="Poppins Light"/>
                <a:cs typeface="Poppins Light"/>
                <a:sym typeface="Poppins Light"/>
              </a:rPr>
              <a:t>ENG: The AI-powered photo management solution with flexible storage space</a:t>
            </a:r>
            <a:endParaRPr sz="500">
              <a:latin typeface="+mj-lt"/>
            </a:endParaRPr>
          </a:p>
        </p:txBody>
      </p:sp>
    </p:spTree>
    <p:extLst>
      <p:ext uri="{BB962C8B-B14F-4D97-AF65-F5344CB8AC3E}">
        <p14:creationId xmlns:p14="http://schemas.microsoft.com/office/powerpoint/2010/main" val="1364289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Shape 15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69850" algn="l" rtl="0">
              <a:spcBef>
                <a:spcPts val="0"/>
              </a:spcBef>
              <a:spcAft>
                <a:spcPts val="0"/>
              </a:spcAft>
              <a:buClr>
                <a:schemeClr val="dk1"/>
              </a:buClr>
              <a:buSzPts val="1100"/>
              <a:buFont typeface="Arial"/>
              <a:buNone/>
            </a:pPr>
            <a:r>
              <a:rPr lang="en-US" sz="1100" b="0" i="0" u="none" strike="noStrike" cap="none">
                <a:solidFill>
                  <a:schemeClr val="dk1"/>
                </a:solidFill>
                <a:latin typeface="Arial"/>
                <a:ea typeface="Arial"/>
                <a:cs typeface="Arial"/>
                <a:sym typeface="Arial"/>
              </a:rPr>
              <a:t>2-bay and 4-bay用線圖或卡通圖</a:t>
            </a: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1153352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cf1c6ddcaf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cf1c6ddcaf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3999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cf1c6ddcaf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cf1c6ddcaf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4732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cf1c6ddcaf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cf1c6ddcaf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4262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Shape 145"/>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Char char="●"/>
            </a:pPr>
            <a:r>
              <a:rPr lang="en-US" sz="1100" b="0" i="0" u="none" strike="noStrike" cap="none" err="1">
                <a:solidFill>
                  <a:schemeClr val="dk1"/>
                </a:solidFill>
                <a:latin typeface="Arial"/>
                <a:ea typeface="Arial"/>
                <a:cs typeface="Arial"/>
                <a:sym typeface="Arial"/>
              </a:rPr>
              <a:t>用輕鬆一點的畫面類似小咖啡廳之類的</a:t>
            </a:r>
            <a:r>
              <a:rPr lang="en-US" sz="1100" b="0" i="0" u="none" strike="noStrike" cap="none">
                <a:solidFill>
                  <a:schemeClr val="dk1"/>
                </a:solidFill>
                <a:latin typeface="Arial"/>
                <a:ea typeface="Arial"/>
                <a:cs typeface="Arial"/>
                <a:sym typeface="Arial"/>
              </a:rPr>
              <a:t> </a:t>
            </a:r>
            <a:r>
              <a:rPr lang="en-US" sz="1100" b="0" i="0" u="none" strike="noStrike" cap="none" err="1">
                <a:solidFill>
                  <a:schemeClr val="dk1"/>
                </a:solidFill>
                <a:latin typeface="Arial"/>
                <a:ea typeface="Arial"/>
                <a:cs typeface="Arial"/>
                <a:sym typeface="Arial"/>
              </a:rPr>
              <a:t>可以先用型錄封面</a:t>
            </a: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74312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16" name="Shape 2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6F5F86-B0F1-43BF-B309-396ECD5630CA}" type="slidenum">
              <a:rPr lang="zh-TW" altLang="en-US" smtClean="0"/>
              <a:t>6</a:t>
            </a:fld>
            <a:endParaRPr lang="zh-TW" altLang="en-US"/>
          </a:p>
        </p:txBody>
      </p:sp>
    </p:spTree>
    <p:extLst>
      <p:ext uri="{BB962C8B-B14F-4D97-AF65-F5344CB8AC3E}">
        <p14:creationId xmlns:p14="http://schemas.microsoft.com/office/powerpoint/2010/main" val="111235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41" name="Shape 2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41" name="Shape 2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0318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Shape 284"/>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85" name="Shape 2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9588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75" name="Shape 2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Shape 2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Shape 299"/>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Char char="●"/>
            </a:pPr>
            <a:r>
              <a:rPr lang="en-US" sz="1100" b="0" i="0" u="none" strike="noStrike" cap="none">
                <a:solidFill>
                  <a:schemeClr val="dk1"/>
                </a:solidFill>
                <a:latin typeface="Arial"/>
                <a:ea typeface="Arial"/>
                <a:cs typeface="Arial"/>
                <a:sym typeface="Arial"/>
              </a:rPr>
              <a:t>分頁要改</a:t>
            </a:r>
            <a:endParaRPr sz="1100" b="0" i="0" u="none" strike="noStrike" cap="non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10"/>
        <p:cNvGrpSpPr/>
        <p:nvPr/>
      </p:nvGrpSpPr>
      <p:grpSpPr>
        <a:xfrm>
          <a:off x="0" y="0"/>
          <a:ext cx="0" cy="0"/>
          <a:chOff x="0" y="0"/>
          <a:chExt cx="0" cy="0"/>
        </a:xfrm>
      </p:grpSpPr>
      <p:sp>
        <p:nvSpPr>
          <p:cNvPr id="11" name="Shape 11"/>
          <p:cNvSpPr txBox="1">
            <a:spLocks noGrp="1"/>
          </p:cNvSpPr>
          <p:nvPr>
            <p:ph type="ctrTitle"/>
          </p:nvPr>
        </p:nvSpPr>
        <p:spPr>
          <a:xfrm>
            <a:off x="311709" y="1635646"/>
            <a:ext cx="8292740" cy="945504"/>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4200"/>
              <a:buFont typeface="Verdana"/>
              <a:buNone/>
              <a:defRPr sz="4200" b="1" i="0" u="none" strike="noStrike" cap="none">
                <a:solidFill>
                  <a:srgbClr val="F2F2F2"/>
                </a:solidFill>
                <a:latin typeface="Arial"/>
                <a:ea typeface="Arial"/>
                <a:cs typeface="Arial"/>
                <a:sym typeface="Arial"/>
              </a:defRPr>
            </a:lvl1pPr>
            <a:lvl2pPr lvl="1" algn="ctr">
              <a:spcBef>
                <a:spcPts val="0"/>
              </a:spcBef>
              <a:spcAft>
                <a:spcPts val="0"/>
              </a:spcAft>
              <a:buClr>
                <a:schemeClr val="dk1"/>
              </a:buClr>
              <a:buSzPts val="5200"/>
              <a:buFont typeface="Arial"/>
              <a:buNone/>
              <a:defRPr sz="5200">
                <a:solidFill>
                  <a:schemeClr val="dk1"/>
                </a:solidFill>
              </a:defRPr>
            </a:lvl2pPr>
            <a:lvl3pPr lvl="2" algn="ctr">
              <a:spcBef>
                <a:spcPts val="0"/>
              </a:spcBef>
              <a:spcAft>
                <a:spcPts val="0"/>
              </a:spcAft>
              <a:buClr>
                <a:schemeClr val="dk1"/>
              </a:buClr>
              <a:buSzPts val="5200"/>
              <a:buFont typeface="Arial"/>
              <a:buNone/>
              <a:defRPr sz="5200">
                <a:solidFill>
                  <a:schemeClr val="dk1"/>
                </a:solidFill>
              </a:defRPr>
            </a:lvl3pPr>
            <a:lvl4pPr lvl="3" algn="ctr">
              <a:spcBef>
                <a:spcPts val="0"/>
              </a:spcBef>
              <a:spcAft>
                <a:spcPts val="0"/>
              </a:spcAft>
              <a:buClr>
                <a:schemeClr val="dk1"/>
              </a:buClr>
              <a:buSzPts val="5200"/>
              <a:buFont typeface="Arial"/>
              <a:buNone/>
              <a:defRPr sz="5200">
                <a:solidFill>
                  <a:schemeClr val="dk1"/>
                </a:solidFill>
              </a:defRPr>
            </a:lvl4pPr>
            <a:lvl5pPr lvl="4" algn="ctr">
              <a:spcBef>
                <a:spcPts val="0"/>
              </a:spcBef>
              <a:spcAft>
                <a:spcPts val="0"/>
              </a:spcAft>
              <a:buClr>
                <a:schemeClr val="dk1"/>
              </a:buClr>
              <a:buSzPts val="5200"/>
              <a:buFont typeface="Arial"/>
              <a:buNone/>
              <a:defRPr sz="5200">
                <a:solidFill>
                  <a:schemeClr val="dk1"/>
                </a:solidFill>
              </a:defRPr>
            </a:lvl5pPr>
            <a:lvl6pPr lvl="5" algn="ctr">
              <a:spcBef>
                <a:spcPts val="0"/>
              </a:spcBef>
              <a:spcAft>
                <a:spcPts val="0"/>
              </a:spcAft>
              <a:buClr>
                <a:schemeClr val="dk1"/>
              </a:buClr>
              <a:buSzPts val="5200"/>
              <a:buFont typeface="Arial"/>
              <a:buNone/>
              <a:defRPr sz="5200">
                <a:solidFill>
                  <a:schemeClr val="dk1"/>
                </a:solidFill>
              </a:defRPr>
            </a:lvl6pPr>
            <a:lvl7pPr lvl="6" algn="ctr">
              <a:spcBef>
                <a:spcPts val="0"/>
              </a:spcBef>
              <a:spcAft>
                <a:spcPts val="0"/>
              </a:spcAft>
              <a:buClr>
                <a:schemeClr val="dk1"/>
              </a:buClr>
              <a:buSzPts val="5200"/>
              <a:buFont typeface="Arial"/>
              <a:buNone/>
              <a:defRPr sz="5200">
                <a:solidFill>
                  <a:schemeClr val="dk1"/>
                </a:solidFill>
              </a:defRPr>
            </a:lvl7pPr>
            <a:lvl8pPr lvl="7" algn="ctr">
              <a:spcBef>
                <a:spcPts val="0"/>
              </a:spcBef>
              <a:spcAft>
                <a:spcPts val="0"/>
              </a:spcAft>
              <a:buClr>
                <a:schemeClr val="dk1"/>
              </a:buClr>
              <a:buSzPts val="5200"/>
              <a:buFont typeface="Arial"/>
              <a:buNone/>
              <a:defRPr sz="5200">
                <a:solidFill>
                  <a:schemeClr val="dk1"/>
                </a:solidFill>
              </a:defRPr>
            </a:lvl8pPr>
            <a:lvl9pPr lvl="8" algn="ctr">
              <a:spcBef>
                <a:spcPts val="0"/>
              </a:spcBef>
              <a:spcAft>
                <a:spcPts val="0"/>
              </a:spcAft>
              <a:buClr>
                <a:schemeClr val="dk1"/>
              </a:buClr>
              <a:buSzPts val="5200"/>
              <a:buFont typeface="Arial"/>
              <a:buNone/>
              <a:defRPr sz="5200">
                <a:solidFill>
                  <a:schemeClr val="dk1"/>
                </a:solidFill>
              </a:defRPr>
            </a:lvl9pPr>
          </a:lstStyle>
          <a:p>
            <a:endParaRPr/>
          </a:p>
        </p:txBody>
      </p:sp>
      <p:sp>
        <p:nvSpPr>
          <p:cNvPr id="12" name="Shape 12"/>
          <p:cNvSpPr txBox="1">
            <a:spLocks noGrp="1"/>
          </p:cNvSpPr>
          <p:nvPr>
            <p:ph type="subTitle" idx="1"/>
          </p:nvPr>
        </p:nvSpPr>
        <p:spPr>
          <a:xfrm>
            <a:off x="311700" y="2715766"/>
            <a:ext cx="8520599" cy="7926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2"/>
              </a:buClr>
              <a:buSzPts val="2400"/>
              <a:buFont typeface="Verdana"/>
              <a:buNone/>
              <a:defRPr sz="2400" b="0" i="0" u="none" strike="noStrike" cap="none">
                <a:solidFill>
                  <a:schemeClr val="lt1"/>
                </a:solidFill>
                <a:latin typeface="Arial"/>
                <a:ea typeface="Arial"/>
                <a:cs typeface="Arial"/>
                <a:sym typeface="Arial"/>
              </a:defRPr>
            </a:lvl1pPr>
            <a:lvl2pPr marR="0" lvl="1"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endParaRPr/>
          </a:p>
        </p:txBody>
      </p:sp>
      <p:sp>
        <p:nvSpPr>
          <p:cNvPr id="13" name="Shape 13"/>
          <p:cNvSpPr txBox="1">
            <a:spLocks noGrp="1"/>
          </p:cNvSpPr>
          <p:nvPr>
            <p:ph type="sldNum" idx="12"/>
          </p:nvPr>
        </p:nvSpPr>
        <p:spPr>
          <a:xfrm>
            <a:off x="8472457" y="4663216"/>
            <a:ext cx="548699"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pic>
        <p:nvPicPr>
          <p:cNvPr id="6" name="Shape 14">
            <a:extLst>
              <a:ext uri="{FF2B5EF4-FFF2-40B4-BE49-F238E27FC236}">
                <a16:creationId xmlns:a16="http://schemas.microsoft.com/office/drawing/2014/main" id="{8567F1B8-AAF9-4639-9F33-EA4884ACEC42}"/>
              </a:ext>
            </a:extLst>
          </p:cNvPr>
          <p:cNvPicPr preferRelativeResize="0"/>
          <p:nvPr userDrawn="1"/>
        </p:nvPicPr>
        <p:blipFill>
          <a:blip r:embed="rId2" cstate="print">
            <a:extLst>
              <a:ext uri="{28A0092B-C50C-407E-A947-70E740481C1C}">
                <a14:useLocalDpi xmlns:a14="http://schemas.microsoft.com/office/drawing/2010/main"/>
              </a:ext>
            </a:extLst>
          </a:blip>
          <a:srcRect/>
          <a:stretch/>
        </p:blipFill>
        <p:spPr>
          <a:xfrm>
            <a:off x="0" y="450"/>
            <a:ext cx="9144000" cy="514415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userDrawn="1">
  <p:cSld name="TITLE_AND_BODY">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Shape 15"/>
        <p:cNvGrpSpPr/>
        <p:nvPr/>
      </p:nvGrpSpPr>
      <p:grpSpPr>
        <a:xfrm>
          <a:off x="0" y="0"/>
          <a:ext cx="0" cy="0"/>
          <a:chOff x="0" y="0"/>
          <a:chExt cx="0" cy="0"/>
        </a:xfrm>
      </p:grpSpPr>
      <p:sp>
        <p:nvSpPr>
          <p:cNvPr id="18" name="Shape 18"/>
          <p:cNvSpPr txBox="1">
            <a:spLocks noGrp="1"/>
          </p:cNvSpPr>
          <p:nvPr>
            <p:ph type="sldNum" idx="12"/>
          </p:nvPr>
        </p:nvSpPr>
        <p:spPr>
          <a:xfrm>
            <a:off x="8472457" y="4663216"/>
            <a:ext cx="548699"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
        <p:nvSpPr>
          <p:cNvPr id="6" name="Shape 183"/>
          <p:cNvSpPr txBox="1">
            <a:spLocks noGrp="1"/>
          </p:cNvSpPr>
          <p:nvPr userDrawn="1">
            <p:ph type="title"/>
          </p:nvPr>
        </p:nvSpPr>
        <p:spPr>
          <a:xfrm>
            <a:off x="0" y="192780"/>
            <a:ext cx="9228667" cy="697312"/>
          </a:xfrm>
          <a:prstGeom prst="rect">
            <a:avLst/>
          </a:prstGeom>
          <a:noFill/>
          <a:ln>
            <a:noFill/>
          </a:ln>
        </p:spPr>
        <p:txBody>
          <a:bodyPr spcFirstLastPara="1" wrap="square" lIns="91425" tIns="91425" rIns="91425" bIns="91425" anchor="t" anchorCtr="0">
            <a:noAutofit/>
          </a:bodyPr>
          <a:lstStyle>
            <a:lvl1pPr algn="ctr">
              <a:defRPr b="1">
                <a:latin typeface="微軟正黑體" pitchFamily="34" charset="-120"/>
                <a:ea typeface="微軟正黑體" pitchFamily="34" charset="-120"/>
              </a:defRPr>
            </a:lvl1pPr>
          </a:lstStyle>
          <a:p>
            <a:pPr marL="0" marR="0" lvl="0" indent="0" algn="l" rtl="0">
              <a:lnSpc>
                <a:spcPct val="100000"/>
              </a:lnSpc>
              <a:spcBef>
                <a:spcPts val="0"/>
              </a:spcBef>
              <a:spcAft>
                <a:spcPts val="0"/>
              </a:spcAft>
              <a:buClr>
                <a:schemeClr val="dk1"/>
              </a:buClr>
              <a:buSzPts val="3200"/>
              <a:buFont typeface="Verdana"/>
              <a:buNone/>
            </a:pPr>
            <a:endParaRPr sz="4000" u="none" strike="noStrike" cap="none">
              <a:solidFill>
                <a:schemeClr val="lt1"/>
              </a:solidFill>
              <a:latin typeface="Microsoft JhengHei" panose="020B0604030504040204" pitchFamily="34" charset="-120"/>
              <a:ea typeface="Microsoft JhengHei" panose="020B0604030504040204" pitchFamily="34" charset="-120"/>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Shape 15"/>
        <p:cNvGrpSpPr/>
        <p:nvPr/>
      </p:nvGrpSpPr>
      <p:grpSpPr>
        <a:xfrm>
          <a:off x="0" y="0"/>
          <a:ext cx="0" cy="0"/>
          <a:chOff x="0" y="0"/>
          <a:chExt cx="0" cy="0"/>
        </a:xfrm>
      </p:grpSpPr>
      <p:sp>
        <p:nvSpPr>
          <p:cNvPr id="18" name="Shape 18"/>
          <p:cNvSpPr txBox="1">
            <a:spLocks noGrp="1"/>
          </p:cNvSpPr>
          <p:nvPr>
            <p:ph type="sldNum" idx="12"/>
          </p:nvPr>
        </p:nvSpPr>
        <p:spPr>
          <a:xfrm>
            <a:off x="8472457" y="4663216"/>
            <a:ext cx="548699"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
        <p:nvSpPr>
          <p:cNvPr id="6" name="Shape 183"/>
          <p:cNvSpPr txBox="1">
            <a:spLocks noGrp="1"/>
          </p:cNvSpPr>
          <p:nvPr userDrawn="1">
            <p:ph type="title"/>
          </p:nvPr>
        </p:nvSpPr>
        <p:spPr>
          <a:xfrm>
            <a:off x="323528" y="65780"/>
            <a:ext cx="7165459" cy="697312"/>
          </a:xfrm>
          <a:prstGeom prst="rect">
            <a:avLst/>
          </a:prstGeom>
          <a:noFill/>
          <a:ln>
            <a:noFill/>
          </a:ln>
        </p:spPr>
        <p:txBody>
          <a:bodyPr spcFirstLastPara="1" wrap="square" lIns="91425" tIns="91425" rIns="91425" bIns="91425" anchor="t" anchorCtr="0">
            <a:noAutofit/>
          </a:bodyPr>
          <a:lstStyle>
            <a:lvl1pPr>
              <a:defRPr b="1">
                <a:latin typeface="微軟正黑體" pitchFamily="34" charset="-120"/>
                <a:ea typeface="微軟正黑體" pitchFamily="34" charset="-120"/>
              </a:defRPr>
            </a:lvl1pPr>
          </a:lstStyle>
          <a:p>
            <a:pPr marL="0" marR="0" lvl="0" indent="0" algn="l" rtl="0">
              <a:lnSpc>
                <a:spcPct val="100000"/>
              </a:lnSpc>
              <a:spcBef>
                <a:spcPts val="0"/>
              </a:spcBef>
              <a:spcAft>
                <a:spcPts val="0"/>
              </a:spcAft>
              <a:buClr>
                <a:schemeClr val="dk1"/>
              </a:buClr>
              <a:buSzPts val="3200"/>
              <a:buFont typeface="Verdana"/>
              <a:buNone/>
            </a:pPr>
            <a:endParaRPr sz="4000" u="none" strike="noStrike" cap="none">
              <a:solidFill>
                <a:schemeClr val="lt1"/>
              </a:solidFill>
              <a:latin typeface="Microsoft JhengHei" panose="020B0604030504040204" pitchFamily="34" charset="-120"/>
              <a:ea typeface="Microsoft JhengHei" panose="020B0604030504040204" pitchFamily="34" charset="-120"/>
              <a:sym typeface="Arial"/>
            </a:endParaRPr>
          </a:p>
        </p:txBody>
      </p:sp>
      <p:pic>
        <p:nvPicPr>
          <p:cNvPr id="3" name="圖片 2">
            <a:extLst>
              <a:ext uri="{FF2B5EF4-FFF2-40B4-BE49-F238E27FC236}">
                <a16:creationId xmlns:a16="http://schemas.microsoft.com/office/drawing/2014/main" id="{086585C6-6E67-4F23-AA03-7E6059D4AA5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9143999" cy="5143500"/>
          </a:xfrm>
          <a:prstGeom prst="rect">
            <a:avLst/>
          </a:prstGeom>
        </p:spPr>
      </p:pic>
    </p:spTree>
    <p:extLst>
      <p:ext uri="{BB962C8B-B14F-4D97-AF65-F5344CB8AC3E}">
        <p14:creationId xmlns:p14="http://schemas.microsoft.com/office/powerpoint/2010/main" val="3373029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Shape 15"/>
        <p:cNvGrpSpPr/>
        <p:nvPr/>
      </p:nvGrpSpPr>
      <p:grpSpPr>
        <a:xfrm>
          <a:off x="0" y="0"/>
          <a:ext cx="0" cy="0"/>
          <a:chOff x="0" y="0"/>
          <a:chExt cx="0" cy="0"/>
        </a:xfrm>
      </p:grpSpPr>
      <p:pic>
        <p:nvPicPr>
          <p:cNvPr id="4" name="圖片 3" descr="一張含有 文字, 電子用品 的圖片&#10;&#10;自動產生的描述">
            <a:extLst>
              <a:ext uri="{FF2B5EF4-FFF2-40B4-BE49-F238E27FC236}">
                <a16:creationId xmlns:a16="http://schemas.microsoft.com/office/drawing/2014/main" id="{BA402AB1-BC0F-4C02-9BBF-165D89F3523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8" name="Shape 18"/>
          <p:cNvSpPr txBox="1">
            <a:spLocks noGrp="1"/>
          </p:cNvSpPr>
          <p:nvPr>
            <p:ph type="sldNum" idx="12"/>
          </p:nvPr>
        </p:nvSpPr>
        <p:spPr>
          <a:xfrm>
            <a:off x="8472457" y="4663216"/>
            <a:ext cx="548699"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
        <p:nvSpPr>
          <p:cNvPr id="6" name="Shape 183"/>
          <p:cNvSpPr txBox="1">
            <a:spLocks noGrp="1"/>
          </p:cNvSpPr>
          <p:nvPr userDrawn="1">
            <p:ph type="title"/>
          </p:nvPr>
        </p:nvSpPr>
        <p:spPr>
          <a:xfrm>
            <a:off x="323528" y="65780"/>
            <a:ext cx="7165459" cy="697312"/>
          </a:xfrm>
          <a:prstGeom prst="rect">
            <a:avLst/>
          </a:prstGeom>
          <a:noFill/>
          <a:ln>
            <a:noFill/>
          </a:ln>
        </p:spPr>
        <p:txBody>
          <a:bodyPr spcFirstLastPara="1" wrap="square" lIns="91425" tIns="91425" rIns="91425" bIns="91425" anchor="t" anchorCtr="0">
            <a:noAutofit/>
          </a:bodyPr>
          <a:lstStyle>
            <a:lvl1pPr>
              <a:defRPr b="1">
                <a:latin typeface="微軟正黑體" pitchFamily="34" charset="-120"/>
                <a:ea typeface="微軟正黑體" pitchFamily="34" charset="-120"/>
              </a:defRPr>
            </a:lvl1pPr>
          </a:lstStyle>
          <a:p>
            <a:pPr marL="0" marR="0" lvl="0" indent="0" algn="l" rtl="0">
              <a:lnSpc>
                <a:spcPct val="100000"/>
              </a:lnSpc>
              <a:spcBef>
                <a:spcPts val="0"/>
              </a:spcBef>
              <a:spcAft>
                <a:spcPts val="0"/>
              </a:spcAft>
              <a:buClr>
                <a:schemeClr val="dk1"/>
              </a:buClr>
              <a:buSzPts val="3200"/>
              <a:buFont typeface="Verdana"/>
              <a:buNone/>
            </a:pPr>
            <a:endParaRPr sz="4000" u="none" strike="noStrike" cap="none">
              <a:solidFill>
                <a:schemeClr val="lt1"/>
              </a:solidFill>
              <a:latin typeface="Microsoft JhengHei" panose="020B0604030504040204" pitchFamily="34" charset="-120"/>
              <a:ea typeface="Microsoft JhengHei" panose="020B0604030504040204" pitchFamily="34" charset="-120"/>
              <a:sym typeface="Arial"/>
            </a:endParaRPr>
          </a:p>
        </p:txBody>
      </p:sp>
    </p:spTree>
    <p:extLst>
      <p:ext uri="{BB962C8B-B14F-4D97-AF65-F5344CB8AC3E}">
        <p14:creationId xmlns:p14="http://schemas.microsoft.com/office/powerpoint/2010/main" val="407109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Shape 15"/>
        <p:cNvGrpSpPr/>
        <p:nvPr/>
      </p:nvGrpSpPr>
      <p:grpSpPr>
        <a:xfrm>
          <a:off x="0" y="0"/>
          <a:ext cx="0" cy="0"/>
          <a:chOff x="0" y="0"/>
          <a:chExt cx="0" cy="0"/>
        </a:xfrm>
      </p:grpSpPr>
      <p:sp>
        <p:nvSpPr>
          <p:cNvPr id="18" name="Shape 18"/>
          <p:cNvSpPr txBox="1">
            <a:spLocks noGrp="1"/>
          </p:cNvSpPr>
          <p:nvPr>
            <p:ph type="sldNum" idx="12"/>
          </p:nvPr>
        </p:nvSpPr>
        <p:spPr>
          <a:xfrm>
            <a:off x="8472457" y="4663216"/>
            <a:ext cx="548699"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
        <p:nvSpPr>
          <p:cNvPr id="6" name="Shape 183"/>
          <p:cNvSpPr txBox="1">
            <a:spLocks noGrp="1"/>
          </p:cNvSpPr>
          <p:nvPr userDrawn="1">
            <p:ph type="title"/>
          </p:nvPr>
        </p:nvSpPr>
        <p:spPr>
          <a:xfrm>
            <a:off x="323528" y="65780"/>
            <a:ext cx="7165459" cy="697312"/>
          </a:xfrm>
          <a:prstGeom prst="rect">
            <a:avLst/>
          </a:prstGeom>
          <a:noFill/>
          <a:ln>
            <a:noFill/>
          </a:ln>
        </p:spPr>
        <p:txBody>
          <a:bodyPr spcFirstLastPara="1" wrap="square" lIns="91425" tIns="91425" rIns="91425" bIns="91425" anchor="t" anchorCtr="0">
            <a:noAutofit/>
          </a:bodyPr>
          <a:lstStyle>
            <a:lvl1pPr>
              <a:defRPr b="1">
                <a:latin typeface="微軟正黑體" pitchFamily="34" charset="-120"/>
                <a:ea typeface="微軟正黑體" pitchFamily="34" charset="-120"/>
              </a:defRPr>
            </a:lvl1pPr>
          </a:lstStyle>
          <a:p>
            <a:pPr marL="0" marR="0" lvl="0" indent="0" algn="l" rtl="0">
              <a:lnSpc>
                <a:spcPct val="100000"/>
              </a:lnSpc>
              <a:spcBef>
                <a:spcPts val="0"/>
              </a:spcBef>
              <a:spcAft>
                <a:spcPts val="0"/>
              </a:spcAft>
              <a:buClr>
                <a:schemeClr val="dk1"/>
              </a:buClr>
              <a:buSzPts val="3200"/>
              <a:buFont typeface="Verdana"/>
              <a:buNone/>
            </a:pPr>
            <a:endParaRPr sz="4000" u="none" strike="noStrike" cap="none">
              <a:solidFill>
                <a:schemeClr val="lt1"/>
              </a:solidFill>
              <a:latin typeface="Microsoft JhengHei" panose="020B0604030504040204" pitchFamily="34" charset="-120"/>
              <a:ea typeface="Microsoft JhengHei" panose="020B0604030504040204" pitchFamily="34" charset="-120"/>
              <a:sym typeface="Arial"/>
            </a:endParaRPr>
          </a:p>
        </p:txBody>
      </p:sp>
      <p:pic>
        <p:nvPicPr>
          <p:cNvPr id="3" name="圖片 2" descr="一張含有 文字 的圖片&#10;&#10;自動產生的描述">
            <a:extLst>
              <a:ext uri="{FF2B5EF4-FFF2-40B4-BE49-F238E27FC236}">
                <a16:creationId xmlns:a16="http://schemas.microsoft.com/office/drawing/2014/main" id="{1976757D-614F-4AA9-A0B6-578D9113EB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51" y="0"/>
            <a:ext cx="9127098" cy="5143500"/>
          </a:xfrm>
          <a:prstGeom prst="rect">
            <a:avLst/>
          </a:prstGeom>
        </p:spPr>
      </p:pic>
    </p:spTree>
    <p:extLst>
      <p:ext uri="{BB962C8B-B14F-4D97-AF65-F5344CB8AC3E}">
        <p14:creationId xmlns:p14="http://schemas.microsoft.com/office/powerpoint/2010/main" val="3457222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Shape 15"/>
        <p:cNvGrpSpPr/>
        <p:nvPr/>
      </p:nvGrpSpPr>
      <p:grpSpPr>
        <a:xfrm>
          <a:off x="0" y="0"/>
          <a:ext cx="0" cy="0"/>
          <a:chOff x="0" y="0"/>
          <a:chExt cx="0" cy="0"/>
        </a:xfrm>
      </p:grpSpPr>
      <p:pic>
        <p:nvPicPr>
          <p:cNvPr id="3" name="圖片 2">
            <a:extLst>
              <a:ext uri="{FF2B5EF4-FFF2-40B4-BE49-F238E27FC236}">
                <a16:creationId xmlns:a16="http://schemas.microsoft.com/office/drawing/2014/main" id="{1976757D-614F-4AA9-A0B6-578D9113EBA4}"/>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9143999" cy="5143500"/>
          </a:xfrm>
          <a:prstGeom prst="rect">
            <a:avLst/>
          </a:prstGeom>
        </p:spPr>
      </p:pic>
      <p:sp>
        <p:nvSpPr>
          <p:cNvPr id="18" name="Shape 18"/>
          <p:cNvSpPr txBox="1">
            <a:spLocks noGrp="1"/>
          </p:cNvSpPr>
          <p:nvPr>
            <p:ph type="sldNum" idx="12"/>
          </p:nvPr>
        </p:nvSpPr>
        <p:spPr>
          <a:xfrm>
            <a:off x="8472457" y="4663216"/>
            <a:ext cx="548699"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
        <p:nvSpPr>
          <p:cNvPr id="6" name="Shape 183"/>
          <p:cNvSpPr txBox="1">
            <a:spLocks noGrp="1"/>
          </p:cNvSpPr>
          <p:nvPr userDrawn="1">
            <p:ph type="title"/>
          </p:nvPr>
        </p:nvSpPr>
        <p:spPr>
          <a:xfrm>
            <a:off x="0" y="186430"/>
            <a:ext cx="9143999" cy="697312"/>
          </a:xfrm>
          <a:prstGeom prst="rect">
            <a:avLst/>
          </a:prstGeom>
          <a:noFill/>
          <a:ln>
            <a:noFill/>
          </a:ln>
        </p:spPr>
        <p:txBody>
          <a:bodyPr spcFirstLastPara="1" wrap="square" lIns="91425" tIns="91425" rIns="91425" bIns="91425" anchor="t" anchorCtr="0">
            <a:noAutofit/>
          </a:bodyPr>
          <a:lstStyle>
            <a:lvl1pPr algn="ctr">
              <a:defRPr sz="3600" b="1">
                <a:latin typeface="微軟正黑體" pitchFamily="34" charset="-120"/>
                <a:ea typeface="微軟正黑體" pitchFamily="34" charset="-120"/>
              </a:defRPr>
            </a:lvl1pPr>
          </a:lstStyle>
          <a:p>
            <a:pPr marL="0" marR="0" lvl="0" indent="0" algn="l" rtl="0">
              <a:lnSpc>
                <a:spcPct val="100000"/>
              </a:lnSpc>
              <a:spcBef>
                <a:spcPts val="0"/>
              </a:spcBef>
              <a:spcAft>
                <a:spcPts val="0"/>
              </a:spcAft>
              <a:buClr>
                <a:schemeClr val="dk1"/>
              </a:buClr>
              <a:buSzPts val="3200"/>
              <a:buFont typeface="Verdana"/>
              <a:buNone/>
            </a:pPr>
            <a:endParaRPr sz="4000" u="none" strike="noStrike" cap="none">
              <a:solidFill>
                <a:schemeClr val="lt1"/>
              </a:solidFill>
              <a:latin typeface="Microsoft JhengHei" panose="020B0604030504040204" pitchFamily="34" charset="-120"/>
              <a:ea typeface="Microsoft JhengHei" panose="020B0604030504040204" pitchFamily="34" charset="-120"/>
              <a:sym typeface="Arial"/>
            </a:endParaRPr>
          </a:p>
        </p:txBody>
      </p:sp>
    </p:spTree>
    <p:extLst>
      <p:ext uri="{BB962C8B-B14F-4D97-AF65-F5344CB8AC3E}">
        <p14:creationId xmlns:p14="http://schemas.microsoft.com/office/powerpoint/2010/main" val="2328056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20"/>
        <p:cNvGrpSpPr/>
        <p:nvPr/>
      </p:nvGrpSpPr>
      <p:grpSpPr>
        <a:xfrm>
          <a:off x="0" y="0"/>
          <a:ext cx="0" cy="0"/>
          <a:chOff x="0" y="0"/>
          <a:chExt cx="0" cy="0"/>
        </a:xfrm>
      </p:grpSpPr>
      <p:sp>
        <p:nvSpPr>
          <p:cNvPr id="21" name="Shape 21"/>
          <p:cNvSpPr txBox="1">
            <a:spLocks noGrp="1"/>
          </p:cNvSpPr>
          <p:nvPr>
            <p:ph type="ctrTitle"/>
          </p:nvPr>
        </p:nvSpPr>
        <p:spPr>
          <a:xfrm>
            <a:off x="311709" y="1635646"/>
            <a:ext cx="8292740" cy="945504"/>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4200"/>
              <a:buFont typeface="Verdana"/>
              <a:buNone/>
              <a:defRPr sz="4200" b="1" i="0" u="none" strike="noStrike" cap="none">
                <a:solidFill>
                  <a:srgbClr val="F2F2F2"/>
                </a:solidFill>
                <a:latin typeface="Arial"/>
                <a:ea typeface="Arial"/>
                <a:cs typeface="Arial"/>
                <a:sym typeface="Arial"/>
              </a:defRPr>
            </a:lvl1pPr>
            <a:lvl2pPr lvl="1" algn="ctr">
              <a:spcBef>
                <a:spcPts val="0"/>
              </a:spcBef>
              <a:spcAft>
                <a:spcPts val="0"/>
              </a:spcAft>
              <a:buClr>
                <a:schemeClr val="dk1"/>
              </a:buClr>
              <a:buSzPts val="5200"/>
              <a:buFont typeface="Arial"/>
              <a:buNone/>
              <a:defRPr sz="5200">
                <a:solidFill>
                  <a:schemeClr val="dk1"/>
                </a:solidFill>
              </a:defRPr>
            </a:lvl2pPr>
            <a:lvl3pPr lvl="2" algn="ctr">
              <a:spcBef>
                <a:spcPts val="0"/>
              </a:spcBef>
              <a:spcAft>
                <a:spcPts val="0"/>
              </a:spcAft>
              <a:buClr>
                <a:schemeClr val="dk1"/>
              </a:buClr>
              <a:buSzPts val="5200"/>
              <a:buFont typeface="Arial"/>
              <a:buNone/>
              <a:defRPr sz="5200">
                <a:solidFill>
                  <a:schemeClr val="dk1"/>
                </a:solidFill>
              </a:defRPr>
            </a:lvl3pPr>
            <a:lvl4pPr lvl="3" algn="ctr">
              <a:spcBef>
                <a:spcPts val="0"/>
              </a:spcBef>
              <a:spcAft>
                <a:spcPts val="0"/>
              </a:spcAft>
              <a:buClr>
                <a:schemeClr val="dk1"/>
              </a:buClr>
              <a:buSzPts val="5200"/>
              <a:buFont typeface="Arial"/>
              <a:buNone/>
              <a:defRPr sz="5200">
                <a:solidFill>
                  <a:schemeClr val="dk1"/>
                </a:solidFill>
              </a:defRPr>
            </a:lvl4pPr>
            <a:lvl5pPr lvl="4" algn="ctr">
              <a:spcBef>
                <a:spcPts val="0"/>
              </a:spcBef>
              <a:spcAft>
                <a:spcPts val="0"/>
              </a:spcAft>
              <a:buClr>
                <a:schemeClr val="dk1"/>
              </a:buClr>
              <a:buSzPts val="5200"/>
              <a:buFont typeface="Arial"/>
              <a:buNone/>
              <a:defRPr sz="5200">
                <a:solidFill>
                  <a:schemeClr val="dk1"/>
                </a:solidFill>
              </a:defRPr>
            </a:lvl5pPr>
            <a:lvl6pPr lvl="5" algn="ctr">
              <a:spcBef>
                <a:spcPts val="0"/>
              </a:spcBef>
              <a:spcAft>
                <a:spcPts val="0"/>
              </a:spcAft>
              <a:buClr>
                <a:schemeClr val="dk1"/>
              </a:buClr>
              <a:buSzPts val="5200"/>
              <a:buFont typeface="Arial"/>
              <a:buNone/>
              <a:defRPr sz="5200">
                <a:solidFill>
                  <a:schemeClr val="dk1"/>
                </a:solidFill>
              </a:defRPr>
            </a:lvl6pPr>
            <a:lvl7pPr lvl="6" algn="ctr">
              <a:spcBef>
                <a:spcPts val="0"/>
              </a:spcBef>
              <a:spcAft>
                <a:spcPts val="0"/>
              </a:spcAft>
              <a:buClr>
                <a:schemeClr val="dk1"/>
              </a:buClr>
              <a:buSzPts val="5200"/>
              <a:buFont typeface="Arial"/>
              <a:buNone/>
              <a:defRPr sz="5200">
                <a:solidFill>
                  <a:schemeClr val="dk1"/>
                </a:solidFill>
              </a:defRPr>
            </a:lvl7pPr>
            <a:lvl8pPr lvl="7" algn="ctr">
              <a:spcBef>
                <a:spcPts val="0"/>
              </a:spcBef>
              <a:spcAft>
                <a:spcPts val="0"/>
              </a:spcAft>
              <a:buClr>
                <a:schemeClr val="dk1"/>
              </a:buClr>
              <a:buSzPts val="5200"/>
              <a:buFont typeface="Arial"/>
              <a:buNone/>
              <a:defRPr sz="5200">
                <a:solidFill>
                  <a:schemeClr val="dk1"/>
                </a:solidFill>
              </a:defRPr>
            </a:lvl8pPr>
            <a:lvl9pPr lvl="8" algn="ctr">
              <a:spcBef>
                <a:spcPts val="0"/>
              </a:spcBef>
              <a:spcAft>
                <a:spcPts val="0"/>
              </a:spcAft>
              <a:buClr>
                <a:schemeClr val="dk1"/>
              </a:buClr>
              <a:buSzPts val="5200"/>
              <a:buFont typeface="Arial"/>
              <a:buNone/>
              <a:defRPr sz="5200">
                <a:solidFill>
                  <a:schemeClr val="dk1"/>
                </a:solidFill>
              </a:defRPr>
            </a:lvl9pPr>
          </a:lstStyle>
          <a:p>
            <a:endParaRPr/>
          </a:p>
        </p:txBody>
      </p:sp>
      <p:sp>
        <p:nvSpPr>
          <p:cNvPr id="22" name="Shape 22"/>
          <p:cNvSpPr txBox="1">
            <a:spLocks noGrp="1"/>
          </p:cNvSpPr>
          <p:nvPr>
            <p:ph type="subTitle" idx="1"/>
          </p:nvPr>
        </p:nvSpPr>
        <p:spPr>
          <a:xfrm>
            <a:off x="311700" y="2715766"/>
            <a:ext cx="8520599" cy="7926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2"/>
              </a:buClr>
              <a:buSzPts val="2400"/>
              <a:buFont typeface="Verdana"/>
              <a:buNone/>
              <a:defRPr sz="2400" b="0" i="0" u="none" strike="noStrike" cap="none">
                <a:solidFill>
                  <a:schemeClr val="lt1"/>
                </a:solidFill>
                <a:latin typeface="Arial"/>
                <a:ea typeface="Arial"/>
                <a:cs typeface="Arial"/>
                <a:sym typeface="Arial"/>
              </a:defRPr>
            </a:lvl1pPr>
            <a:lvl2pPr marR="0" lvl="1"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endParaRPr/>
          </a:p>
        </p:txBody>
      </p:sp>
      <p:sp>
        <p:nvSpPr>
          <p:cNvPr id="23" name="Shape 23"/>
          <p:cNvSpPr txBox="1">
            <a:spLocks noGrp="1"/>
          </p:cNvSpPr>
          <p:nvPr>
            <p:ph type="sldNum" idx="12"/>
          </p:nvPr>
        </p:nvSpPr>
        <p:spPr>
          <a:xfrm>
            <a:off x="8472457" y="4663216"/>
            <a:ext cx="548699"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pic>
        <p:nvPicPr>
          <p:cNvPr id="24" name="Shape 24" descr="C:\Users\user\Desktop\TS-x28A_PPT\底板整理8-01.png"/>
          <p:cNvPicPr preferRelativeResize="0"/>
          <p:nvPr/>
        </p:nvPicPr>
        <p:blipFill rotWithShape="1">
          <a:blip r:embed="rId2">
            <a:alphaModFix/>
          </a:blip>
          <a:srcRect/>
          <a:stretch/>
        </p:blipFill>
        <p:spPr>
          <a:xfrm>
            <a:off x="0" y="-1158"/>
            <a:ext cx="9143999" cy="5144658"/>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標題投影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endParaRPr lang="en-US"/>
          </a:p>
        </p:txBody>
      </p:sp>
    </p:spTree>
    <p:extLst>
      <p:ext uri="{BB962C8B-B14F-4D97-AF65-F5344CB8AC3E}">
        <p14:creationId xmlns:p14="http://schemas.microsoft.com/office/powerpoint/2010/main" val="1096252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1_Title slide" userDrawn="1">
  <p:cSld name="2_Title slide">
    <p:spTree>
      <p:nvGrpSpPr>
        <p:cNvPr id="1" name="Shape 10"/>
        <p:cNvGrpSpPr/>
        <p:nvPr/>
      </p:nvGrpSpPr>
      <p:grpSpPr>
        <a:xfrm>
          <a:off x="0" y="0"/>
          <a:ext cx="0" cy="0"/>
          <a:chOff x="0" y="0"/>
          <a:chExt cx="0" cy="0"/>
        </a:xfrm>
      </p:grpSpPr>
      <p:pic>
        <p:nvPicPr>
          <p:cNvPr id="3" name="圖片 2">
            <a:extLst>
              <a:ext uri="{FF2B5EF4-FFF2-40B4-BE49-F238E27FC236}">
                <a16:creationId xmlns:a16="http://schemas.microsoft.com/office/drawing/2014/main" id="{2F956554-5718-4FEA-8115-A6FB7D168CE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074631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D7FDDD">
            <a:alpha val="0"/>
          </a:srgbClr>
        </a:solidFill>
        <a:effectLst/>
      </p:bgPr>
    </p:bg>
    <p:spTree>
      <p:nvGrpSpPr>
        <p:cNvPr id="1" name="Shape 5"/>
        <p:cNvGrpSpPr/>
        <p:nvPr/>
      </p:nvGrpSpPr>
      <p:grpSpPr>
        <a:xfrm>
          <a:off x="0" y="0"/>
          <a:ext cx="0" cy="0"/>
          <a:chOff x="0" y="0"/>
          <a:chExt cx="0" cy="0"/>
        </a:xfrm>
      </p:grpSpPr>
      <p:pic>
        <p:nvPicPr>
          <p:cNvPr id="11" name="圖片 10">
            <a:extLst>
              <a:ext uri="{FF2B5EF4-FFF2-40B4-BE49-F238E27FC236}">
                <a16:creationId xmlns:a16="http://schemas.microsoft.com/office/drawing/2014/main" id="{57BCDEF9-F45D-40A8-8B63-8B39D779DE5D}"/>
              </a:ext>
            </a:extLst>
          </p:cNvPr>
          <p:cNvPicPr>
            <a:picLocks noChangeAspect="1"/>
          </p:cNvPicPr>
          <p:nvPr userDrawn="1"/>
        </p:nvPicPr>
        <p:blipFill>
          <a:blip r:embed="rId11" cstate="print">
            <a:extLst>
              <a:ext uri="{28A0092B-C50C-407E-A947-70E740481C1C}">
                <a14:useLocalDpi xmlns:a14="http://schemas.microsoft.com/office/drawing/2010/main"/>
              </a:ext>
            </a:extLst>
          </a:blip>
          <a:srcRect/>
          <a:stretch/>
        </p:blipFill>
        <p:spPr>
          <a:xfrm>
            <a:off x="0" y="0"/>
            <a:ext cx="9143999" cy="5143500"/>
          </a:xfrm>
          <a:prstGeom prst="rect">
            <a:avLst/>
          </a:prstGeom>
        </p:spPr>
      </p:pic>
      <p:sp>
        <p:nvSpPr>
          <p:cNvPr id="6" name="Shape 6"/>
          <p:cNvSpPr txBox="1">
            <a:spLocks noGrp="1"/>
          </p:cNvSpPr>
          <p:nvPr>
            <p:ph type="title"/>
          </p:nvPr>
        </p:nvSpPr>
        <p:spPr>
          <a:xfrm>
            <a:off x="214282" y="149205"/>
            <a:ext cx="8786873" cy="714379"/>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800"/>
              <a:buFont typeface="Arial"/>
              <a:buNone/>
              <a:defRPr sz="2800">
                <a:solidFill>
                  <a:schemeClr val="dk1"/>
                </a:solidFill>
              </a:defRPr>
            </a:lvl2pPr>
            <a:lvl3pPr lvl="2">
              <a:spcBef>
                <a:spcPts val="0"/>
              </a:spcBef>
              <a:spcAft>
                <a:spcPts val="0"/>
              </a:spcAft>
              <a:buClr>
                <a:schemeClr val="dk1"/>
              </a:buClr>
              <a:buSzPts val="2800"/>
              <a:buFont typeface="Arial"/>
              <a:buNone/>
              <a:defRPr sz="2800">
                <a:solidFill>
                  <a:schemeClr val="dk1"/>
                </a:solidFill>
              </a:defRPr>
            </a:lvl3pPr>
            <a:lvl4pPr lvl="3">
              <a:spcBef>
                <a:spcPts val="0"/>
              </a:spcBef>
              <a:spcAft>
                <a:spcPts val="0"/>
              </a:spcAft>
              <a:buClr>
                <a:schemeClr val="dk1"/>
              </a:buClr>
              <a:buSzPts val="2800"/>
              <a:buFont typeface="Arial"/>
              <a:buNone/>
              <a:defRPr sz="2800">
                <a:solidFill>
                  <a:schemeClr val="dk1"/>
                </a:solidFill>
              </a:defRPr>
            </a:lvl4pPr>
            <a:lvl5pPr lvl="4">
              <a:spcBef>
                <a:spcPts val="0"/>
              </a:spcBef>
              <a:spcAft>
                <a:spcPts val="0"/>
              </a:spcAft>
              <a:buClr>
                <a:schemeClr val="dk1"/>
              </a:buClr>
              <a:buSzPts val="2800"/>
              <a:buFont typeface="Arial"/>
              <a:buNone/>
              <a:defRPr sz="2800">
                <a:solidFill>
                  <a:schemeClr val="dk1"/>
                </a:solidFill>
              </a:defRPr>
            </a:lvl5pPr>
            <a:lvl6pPr lvl="5">
              <a:spcBef>
                <a:spcPts val="0"/>
              </a:spcBef>
              <a:spcAft>
                <a:spcPts val="0"/>
              </a:spcAft>
              <a:buClr>
                <a:schemeClr val="dk1"/>
              </a:buClr>
              <a:buSzPts val="2800"/>
              <a:buFont typeface="Arial"/>
              <a:buNone/>
              <a:defRPr sz="2800">
                <a:solidFill>
                  <a:schemeClr val="dk1"/>
                </a:solidFill>
              </a:defRPr>
            </a:lvl6pPr>
            <a:lvl7pPr lvl="6">
              <a:spcBef>
                <a:spcPts val="0"/>
              </a:spcBef>
              <a:spcAft>
                <a:spcPts val="0"/>
              </a:spcAft>
              <a:buClr>
                <a:schemeClr val="dk1"/>
              </a:buClr>
              <a:buSzPts val="2800"/>
              <a:buFont typeface="Arial"/>
              <a:buNone/>
              <a:defRPr sz="2800">
                <a:solidFill>
                  <a:schemeClr val="dk1"/>
                </a:solidFill>
              </a:defRPr>
            </a:lvl7pPr>
            <a:lvl8pPr lvl="7">
              <a:spcBef>
                <a:spcPts val="0"/>
              </a:spcBef>
              <a:spcAft>
                <a:spcPts val="0"/>
              </a:spcAft>
              <a:buClr>
                <a:schemeClr val="dk1"/>
              </a:buClr>
              <a:buSzPts val="2800"/>
              <a:buFont typeface="Arial"/>
              <a:buNone/>
              <a:defRPr sz="2800">
                <a:solidFill>
                  <a:schemeClr val="dk1"/>
                </a:solidFill>
              </a:defRPr>
            </a:lvl8pPr>
            <a:lvl9pPr lvl="8">
              <a:spcBef>
                <a:spcPts val="0"/>
              </a:spcBef>
              <a:spcAft>
                <a:spcPts val="0"/>
              </a:spcAft>
              <a:buClr>
                <a:schemeClr val="dk1"/>
              </a:buClr>
              <a:buSzPts val="2800"/>
              <a:buFont typeface="Arial"/>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599"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Verdana"/>
              <a:buChar char="●"/>
              <a:defRPr sz="1800" b="0" i="0" u="none" strike="noStrike" cap="none">
                <a:solidFill>
                  <a:schemeClr val="dk2"/>
                </a:solidFill>
                <a:latin typeface="Verdana"/>
                <a:ea typeface="Verdana"/>
                <a:cs typeface="Verdana"/>
                <a:sym typeface="Verdana"/>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8715403" y="4857766"/>
            <a:ext cx="428595" cy="285734"/>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90" r:id="rId3"/>
    <p:sldLayoutId id="2147483713" r:id="rId4"/>
    <p:sldLayoutId id="2147483714" r:id="rId5"/>
    <p:sldLayoutId id="2147483689" r:id="rId6"/>
    <p:sldLayoutId id="2147483650" r:id="rId7"/>
    <p:sldLayoutId id="2147483686" r:id="rId8"/>
    <p:sldLayoutId id="214748368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12.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0.png"/><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62.png"/><Relationship Id="rId4" Type="http://schemas.openxmlformats.org/officeDocument/2006/relationships/image" Target="../media/image53.png"/><Relationship Id="rId9"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hyperlink" Target="https://www.qnap.com/go/qvr-nas-selector" TargetMode="External"/><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12.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2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24.xml.rels><?xml version="1.0" encoding="UTF-8" standalone="yes"?>
<Relationships xmlns="http://schemas.openxmlformats.org/package/2006/relationships"><Relationship Id="rId8" Type="http://schemas.openxmlformats.org/officeDocument/2006/relationships/image" Target="../media/image102.svg"/><Relationship Id="rId13" Type="http://schemas.openxmlformats.org/officeDocument/2006/relationships/image" Target="../media/image107.png"/><Relationship Id="rId18" Type="http://schemas.openxmlformats.org/officeDocument/2006/relationships/image" Target="../media/image112.png"/><Relationship Id="rId3" Type="http://schemas.openxmlformats.org/officeDocument/2006/relationships/image" Target="../media/image97.png"/><Relationship Id="rId21" Type="http://schemas.openxmlformats.org/officeDocument/2006/relationships/image" Target="../media/image115.svg"/><Relationship Id="rId7" Type="http://schemas.openxmlformats.org/officeDocument/2006/relationships/image" Target="../media/image101.png"/><Relationship Id="rId12" Type="http://schemas.openxmlformats.org/officeDocument/2006/relationships/image" Target="../media/image106.svg"/><Relationship Id="rId17" Type="http://schemas.openxmlformats.org/officeDocument/2006/relationships/image" Target="../media/image111.png"/><Relationship Id="rId2" Type="http://schemas.openxmlformats.org/officeDocument/2006/relationships/notesSlide" Target="../notesSlides/notesSlide19.xml"/><Relationship Id="rId16" Type="http://schemas.openxmlformats.org/officeDocument/2006/relationships/image" Target="../media/image110.svg"/><Relationship Id="rId20"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00.svg"/><Relationship Id="rId11" Type="http://schemas.openxmlformats.org/officeDocument/2006/relationships/image" Target="../media/image105.png"/><Relationship Id="rId5" Type="http://schemas.openxmlformats.org/officeDocument/2006/relationships/image" Target="../media/image99.png"/><Relationship Id="rId15" Type="http://schemas.openxmlformats.org/officeDocument/2006/relationships/image" Target="../media/image109.png"/><Relationship Id="rId23" Type="http://schemas.openxmlformats.org/officeDocument/2006/relationships/image" Target="../media/image117.png"/><Relationship Id="rId10" Type="http://schemas.openxmlformats.org/officeDocument/2006/relationships/image" Target="../media/image104.svg"/><Relationship Id="rId19" Type="http://schemas.openxmlformats.org/officeDocument/2006/relationships/image" Target="../media/image113.svg"/><Relationship Id="rId4" Type="http://schemas.openxmlformats.org/officeDocument/2006/relationships/image" Target="../media/image98.svg"/><Relationship Id="rId9" Type="http://schemas.openxmlformats.org/officeDocument/2006/relationships/image" Target="../media/image103.png"/><Relationship Id="rId14" Type="http://schemas.openxmlformats.org/officeDocument/2006/relationships/image" Target="../media/image108.svg"/><Relationship Id="rId22" Type="http://schemas.openxmlformats.org/officeDocument/2006/relationships/image" Target="../media/image116.png"/></Relationships>
</file>

<file path=ppt/slides/_rels/slide2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20.png"/><Relationship Id="rId4" Type="http://schemas.openxmlformats.org/officeDocument/2006/relationships/image" Target="../media/image119.jpeg"/></Relationships>
</file>

<file path=ppt/slides/_rels/slide2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126.svg"/><Relationship Id="rId5" Type="http://schemas.openxmlformats.org/officeDocument/2006/relationships/image" Target="../media/image125.png"/><Relationship Id="rId4" Type="http://schemas.openxmlformats.org/officeDocument/2006/relationships/image" Target="../media/image124.jpeg"/></Relationships>
</file>

<file path=ppt/slides/_rels/slide2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130.svg"/><Relationship Id="rId4" Type="http://schemas.openxmlformats.org/officeDocument/2006/relationships/image" Target="../media/image129.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16.svg"/><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chart" Target="../charts/chart2.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6.sv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Shape 146"/>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Shape 277"/>
          <p:cNvSpPr txBox="1">
            <a:spLocks noGrp="1"/>
          </p:cNvSpPr>
          <p:nvPr>
            <p:ph type="title"/>
          </p:nvPr>
        </p:nvSpPr>
        <p:spPr>
          <a:xfrm>
            <a:off x="0" y="183103"/>
            <a:ext cx="9144000" cy="697312"/>
          </a:xfrm>
          <a:prstGeom prst="rect">
            <a:avLst/>
          </a:prstGeom>
          <a:noFill/>
          <a:ln>
            <a:noFill/>
          </a:ln>
        </p:spPr>
        <p:txBody>
          <a:bodyPr spcFirstLastPara="1" wrap="square" lIns="91425" tIns="91425" rIns="91425" bIns="91425" anchor="t" anchorCtr="0">
            <a:noAutofit/>
          </a:bodyPr>
          <a:lstStyle/>
          <a:p>
            <a:pPr lvl="0">
              <a:buSzPts val="3400"/>
            </a:pPr>
            <a:r>
              <a:rPr lang="en-US" sz="3200" dirty="0">
                <a:solidFill>
                  <a:schemeClr val="lt1"/>
                </a:solidFill>
                <a:latin typeface="+mn-lt"/>
                <a:ea typeface="+mn-ea"/>
                <a:cs typeface="+mn-ea"/>
                <a:sym typeface="+mn-lt"/>
              </a:rPr>
              <a:t>Elegant, quiet and energy saving</a:t>
            </a:r>
            <a:endParaRPr sz="3200" u="none" strike="noStrike" cap="none" dirty="0">
              <a:solidFill>
                <a:schemeClr val="lt1"/>
              </a:solidFill>
              <a:latin typeface="+mn-lt"/>
              <a:ea typeface="+mn-ea"/>
              <a:cs typeface="+mn-ea"/>
              <a:sym typeface="+mn-lt"/>
            </a:endParaRPr>
          </a:p>
        </p:txBody>
      </p:sp>
      <p:sp>
        <p:nvSpPr>
          <p:cNvPr id="8" name="矩形 7">
            <a:extLst>
              <a:ext uri="{FF2B5EF4-FFF2-40B4-BE49-F238E27FC236}">
                <a16:creationId xmlns:a16="http://schemas.microsoft.com/office/drawing/2014/main" id="{5D2C9C97-F4C8-48FB-9F9C-247B0AC25E65}"/>
              </a:ext>
            </a:extLst>
          </p:cNvPr>
          <p:cNvSpPr/>
          <p:nvPr/>
        </p:nvSpPr>
        <p:spPr>
          <a:xfrm>
            <a:off x="445771" y="1632855"/>
            <a:ext cx="4180458" cy="1241578"/>
          </a:xfrm>
          <a:prstGeom prst="rect">
            <a:avLst/>
          </a:prstGeom>
          <a:gradFill>
            <a:gsLst>
              <a:gs pos="100000">
                <a:srgbClr val="00479D"/>
              </a:gs>
              <a:gs pos="0">
                <a:srgbClr val="008E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lnSpc>
                <a:spcPts val="3200"/>
              </a:lnSpc>
              <a:spcBef>
                <a:spcPts val="600"/>
              </a:spcBef>
              <a:spcAft>
                <a:spcPts val="0"/>
              </a:spcAft>
              <a:buClr>
                <a:srgbClr val="000000"/>
              </a:buClr>
              <a:buSzPts val="1400"/>
              <a:buFont typeface="Arial"/>
              <a:buNone/>
            </a:pPr>
            <a:endParaRPr lang="en-US" altLang="zh-TW" sz="2200" i="0" u="none" strike="noStrike" cap="none" dirty="0">
              <a:solidFill>
                <a:schemeClr val="bg1"/>
              </a:solidFill>
              <a:cs typeface="+mn-ea"/>
              <a:sym typeface="+mn-lt"/>
            </a:endParaRPr>
          </a:p>
        </p:txBody>
      </p:sp>
      <p:pic>
        <p:nvPicPr>
          <p:cNvPr id="9" name="Shape 278">
            <a:extLst>
              <a:ext uri="{FF2B5EF4-FFF2-40B4-BE49-F238E27FC236}">
                <a16:creationId xmlns:a16="http://schemas.microsoft.com/office/drawing/2014/main" id="{037EA827-B598-4F29-AB17-078DA56625B0}"/>
              </a:ext>
            </a:extLst>
          </p:cNvPr>
          <p:cNvPicPr preferRelativeResize="0"/>
          <p:nvPr/>
        </p:nvPicPr>
        <p:blipFill>
          <a:blip r:embed="rId3"/>
          <a:srcRect/>
          <a:stretch/>
        </p:blipFill>
        <p:spPr>
          <a:xfrm>
            <a:off x="5133524" y="1131677"/>
            <a:ext cx="3151993" cy="3485512"/>
          </a:xfrm>
          <a:prstGeom prst="rect">
            <a:avLst/>
          </a:prstGeom>
          <a:noFill/>
          <a:ln>
            <a:noFill/>
          </a:ln>
          <a:effectLst>
            <a:outerShdw blurRad="533400" dist="381000" dir="5400000" sx="91000" sy="91000" algn="t" rotWithShape="0">
              <a:prstClr val="black">
                <a:alpha val="17000"/>
              </a:prstClr>
            </a:outerShdw>
          </a:effectLst>
        </p:spPr>
      </p:pic>
      <p:sp>
        <p:nvSpPr>
          <p:cNvPr id="12" name="矩形 11">
            <a:extLst>
              <a:ext uri="{FF2B5EF4-FFF2-40B4-BE49-F238E27FC236}">
                <a16:creationId xmlns:a16="http://schemas.microsoft.com/office/drawing/2014/main" id="{D9C5370A-4B5A-455B-9B07-F17126D8B902}"/>
              </a:ext>
            </a:extLst>
          </p:cNvPr>
          <p:cNvSpPr/>
          <p:nvPr/>
        </p:nvSpPr>
        <p:spPr>
          <a:xfrm>
            <a:off x="445771" y="3318574"/>
            <a:ext cx="4180458" cy="1241578"/>
          </a:xfrm>
          <a:prstGeom prst="rect">
            <a:avLst/>
          </a:prstGeom>
          <a:gradFill>
            <a:gsLst>
              <a:gs pos="100000">
                <a:srgbClr val="00479D"/>
              </a:gs>
              <a:gs pos="0">
                <a:srgbClr val="008E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lnSpc>
                <a:spcPts val="3500"/>
              </a:lnSpc>
              <a:spcBef>
                <a:spcPts val="0"/>
              </a:spcBef>
              <a:spcAft>
                <a:spcPts val="0"/>
              </a:spcAft>
              <a:buClr>
                <a:srgbClr val="000000"/>
              </a:buClr>
              <a:buSzPts val="1400"/>
              <a:buFont typeface="Arial"/>
              <a:buNone/>
            </a:pPr>
            <a:endParaRPr lang="zh-TW" altLang="en-US" sz="2200" b="1" dirty="0">
              <a:solidFill>
                <a:schemeClr val="bg1"/>
              </a:solidFill>
              <a:cs typeface="+mn-ea"/>
              <a:sym typeface="+mn-lt"/>
            </a:endParaRPr>
          </a:p>
        </p:txBody>
      </p:sp>
      <p:sp>
        <p:nvSpPr>
          <p:cNvPr id="15" name="Shape 148">
            <a:extLst>
              <a:ext uri="{FF2B5EF4-FFF2-40B4-BE49-F238E27FC236}">
                <a16:creationId xmlns:a16="http://schemas.microsoft.com/office/drawing/2014/main" id="{6E489F9D-FF42-4DBC-867A-50BC1A03B1CC}"/>
              </a:ext>
            </a:extLst>
          </p:cNvPr>
          <p:cNvSpPr/>
          <p:nvPr/>
        </p:nvSpPr>
        <p:spPr>
          <a:xfrm rot="5400000">
            <a:off x="3966027" y="3190988"/>
            <a:ext cx="445673" cy="445673"/>
          </a:xfrm>
          <a:prstGeom prst="chevron">
            <a:avLst>
              <a:gd name="adj" fmla="val 50000"/>
            </a:avLst>
          </a:prstGeom>
          <a:gradFill>
            <a:gsLst>
              <a:gs pos="100000">
                <a:schemeClr val="bg1">
                  <a:alpha val="52000"/>
                </a:schemeClr>
              </a:gs>
              <a:gs pos="0">
                <a:schemeClr val="bg1">
                  <a:alpha val="0"/>
                </a:schemeClr>
              </a:gs>
            </a:gsLst>
            <a:lin ang="0" scaled="0"/>
          </a:gra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dirty="0">
              <a:solidFill>
                <a:schemeClr val="dk1"/>
              </a:solidFill>
              <a:latin typeface="+mn-lt"/>
              <a:ea typeface="+mn-ea"/>
              <a:cs typeface="+mn-ea"/>
              <a:sym typeface="+mn-lt"/>
            </a:endParaRPr>
          </a:p>
        </p:txBody>
      </p:sp>
      <p:sp>
        <p:nvSpPr>
          <p:cNvPr id="16" name="Shape 148">
            <a:extLst>
              <a:ext uri="{FF2B5EF4-FFF2-40B4-BE49-F238E27FC236}">
                <a16:creationId xmlns:a16="http://schemas.microsoft.com/office/drawing/2014/main" id="{70FDF59E-42B7-4A9E-8318-E9DE932766A3}"/>
              </a:ext>
            </a:extLst>
          </p:cNvPr>
          <p:cNvSpPr/>
          <p:nvPr/>
        </p:nvSpPr>
        <p:spPr>
          <a:xfrm rot="5400000">
            <a:off x="3966027" y="1508238"/>
            <a:ext cx="445673" cy="445673"/>
          </a:xfrm>
          <a:prstGeom prst="chevron">
            <a:avLst>
              <a:gd name="adj" fmla="val 50000"/>
            </a:avLst>
          </a:prstGeom>
          <a:gradFill>
            <a:gsLst>
              <a:gs pos="100000">
                <a:schemeClr val="bg1">
                  <a:alpha val="52000"/>
                </a:schemeClr>
              </a:gs>
              <a:gs pos="0">
                <a:schemeClr val="bg1">
                  <a:alpha val="0"/>
                </a:schemeClr>
              </a:gs>
            </a:gsLst>
            <a:lin ang="0" scaled="0"/>
          </a:gra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dirty="0">
              <a:solidFill>
                <a:schemeClr val="dk1"/>
              </a:solidFill>
              <a:latin typeface="+mn-lt"/>
              <a:ea typeface="+mn-ea"/>
              <a:cs typeface="+mn-ea"/>
              <a:sym typeface="+mn-lt"/>
            </a:endParaRPr>
          </a:p>
        </p:txBody>
      </p:sp>
      <p:sp>
        <p:nvSpPr>
          <p:cNvPr id="17" name="文字方塊 16">
            <a:extLst>
              <a:ext uri="{FF2B5EF4-FFF2-40B4-BE49-F238E27FC236}">
                <a16:creationId xmlns:a16="http://schemas.microsoft.com/office/drawing/2014/main" id="{99662FA8-9102-496B-A3B7-EE8B868211D1}"/>
              </a:ext>
            </a:extLst>
          </p:cNvPr>
          <p:cNvSpPr txBox="1"/>
          <p:nvPr/>
        </p:nvSpPr>
        <p:spPr>
          <a:xfrm>
            <a:off x="776053" y="1840901"/>
            <a:ext cx="4572000" cy="810478"/>
          </a:xfrm>
          <a:prstGeom prst="rect">
            <a:avLst/>
          </a:prstGeom>
          <a:noFill/>
        </p:spPr>
        <p:txBody>
          <a:bodyPr wrap="square">
            <a:spAutoFit/>
          </a:bodyPr>
          <a:lstStyle/>
          <a:p>
            <a:pPr marL="0" marR="0" lvl="0" indent="0" algn="l" rtl="0">
              <a:lnSpc>
                <a:spcPts val="2500"/>
              </a:lnSpc>
              <a:spcBef>
                <a:spcPts val="600"/>
              </a:spcBef>
              <a:spcAft>
                <a:spcPts val="0"/>
              </a:spcAft>
              <a:buClr>
                <a:srgbClr val="000000"/>
              </a:buClr>
              <a:buSzPts val="1400"/>
              <a:buFont typeface="Arial"/>
              <a:buNone/>
            </a:pPr>
            <a:r>
              <a:rPr lang="pl-PL" altLang="zh-TW" sz="2300" b="1" u="none" strike="noStrike" cap="none" dirty="0">
                <a:solidFill>
                  <a:schemeClr val="bg1"/>
                </a:solidFill>
                <a:latin typeface="+mn-lt"/>
                <a:ea typeface="+mn-ea"/>
                <a:cs typeface="+mn-ea"/>
                <a:sym typeface="+mn-lt"/>
              </a:rPr>
              <a:t>Standby</a:t>
            </a:r>
            <a:r>
              <a:rPr lang="zh-TW" altLang="pl-PL" sz="2300" b="1" u="none" strike="noStrike" cap="none" dirty="0">
                <a:solidFill>
                  <a:schemeClr val="bg1"/>
                </a:solidFill>
                <a:latin typeface="+mn-lt"/>
                <a:ea typeface="+mn-ea"/>
                <a:cs typeface="+mn-ea"/>
                <a:sym typeface="+mn-lt"/>
              </a:rPr>
              <a:t>：</a:t>
            </a:r>
            <a:r>
              <a:rPr lang="pl-PL" altLang="zh-TW" sz="2300" b="1" u="none" strike="noStrike" cap="none" dirty="0">
                <a:solidFill>
                  <a:schemeClr val="bg1"/>
                </a:solidFill>
                <a:latin typeface="+mn-lt"/>
                <a:ea typeface="+mn-ea"/>
                <a:cs typeface="+mn-ea"/>
                <a:sym typeface="+mn-lt"/>
              </a:rPr>
              <a:t>26.3 W</a:t>
            </a:r>
          </a:p>
          <a:p>
            <a:pPr marL="0" marR="0" lvl="0" indent="0" algn="l" rtl="0">
              <a:lnSpc>
                <a:spcPts val="2500"/>
              </a:lnSpc>
              <a:spcBef>
                <a:spcPts val="600"/>
              </a:spcBef>
              <a:spcAft>
                <a:spcPts val="0"/>
              </a:spcAft>
              <a:buClr>
                <a:srgbClr val="000000"/>
              </a:buClr>
              <a:buSzPts val="1400"/>
              <a:buFont typeface="Arial"/>
              <a:buNone/>
            </a:pPr>
            <a:r>
              <a:rPr lang="pl-PL" altLang="zh-TW" sz="2300" b="1" u="none" strike="noStrike" cap="none" dirty="0">
                <a:solidFill>
                  <a:schemeClr val="bg1"/>
                </a:solidFill>
                <a:latin typeface="+mn-lt"/>
                <a:ea typeface="+mn-ea"/>
                <a:cs typeface="+mn-ea"/>
                <a:sym typeface="+mn-lt"/>
              </a:rPr>
              <a:t>Operating</a:t>
            </a:r>
            <a:r>
              <a:rPr lang="zh-TW" altLang="pl-PL" sz="2300" b="1" u="none" strike="noStrike" cap="none" dirty="0">
                <a:solidFill>
                  <a:schemeClr val="bg1"/>
                </a:solidFill>
                <a:latin typeface="+mn-lt"/>
                <a:ea typeface="+mn-ea"/>
                <a:cs typeface="+mn-ea"/>
                <a:sym typeface="+mn-lt"/>
              </a:rPr>
              <a:t>： </a:t>
            </a:r>
            <a:r>
              <a:rPr lang="pl-PL" altLang="zh-TW" sz="2300" b="1" u="none" strike="noStrike" cap="none" dirty="0">
                <a:solidFill>
                  <a:schemeClr val="bg1"/>
                </a:solidFill>
                <a:latin typeface="+mn-lt"/>
                <a:ea typeface="+mn-ea"/>
                <a:cs typeface="+mn-ea"/>
                <a:sym typeface="+mn-lt"/>
              </a:rPr>
              <a:t>32.8 W</a:t>
            </a:r>
            <a:endParaRPr lang="en-US" altLang="zh-TW" sz="2300" i="0" u="none" strike="noStrike" cap="none" dirty="0">
              <a:solidFill>
                <a:schemeClr val="bg1"/>
              </a:solidFill>
              <a:latin typeface="+mn-lt"/>
              <a:ea typeface="+mn-ea"/>
              <a:cs typeface="+mn-ea"/>
              <a:sym typeface="+mn-lt"/>
            </a:endParaRPr>
          </a:p>
        </p:txBody>
      </p:sp>
      <p:sp>
        <p:nvSpPr>
          <p:cNvPr id="18" name="文字方塊 17">
            <a:extLst>
              <a:ext uri="{FF2B5EF4-FFF2-40B4-BE49-F238E27FC236}">
                <a16:creationId xmlns:a16="http://schemas.microsoft.com/office/drawing/2014/main" id="{21CAE2FE-B58D-412C-8C4A-7FA7A8EE5551}"/>
              </a:ext>
            </a:extLst>
          </p:cNvPr>
          <p:cNvSpPr txBox="1"/>
          <p:nvPr/>
        </p:nvSpPr>
        <p:spPr>
          <a:xfrm>
            <a:off x="776053" y="3534124"/>
            <a:ext cx="4572000" cy="810478"/>
          </a:xfrm>
          <a:prstGeom prst="rect">
            <a:avLst/>
          </a:prstGeom>
          <a:noFill/>
        </p:spPr>
        <p:txBody>
          <a:bodyPr wrap="square">
            <a:spAutoFit/>
          </a:bodyPr>
          <a:lstStyle/>
          <a:p>
            <a:pPr marL="0" marR="0" lvl="0" indent="0" algn="l" rtl="0">
              <a:lnSpc>
                <a:spcPts val="2500"/>
              </a:lnSpc>
              <a:spcBef>
                <a:spcPts val="600"/>
              </a:spcBef>
              <a:spcAft>
                <a:spcPts val="0"/>
              </a:spcAft>
              <a:buClr>
                <a:srgbClr val="000000"/>
              </a:buClr>
              <a:buSzPts val="1400"/>
              <a:buFont typeface="Arial"/>
              <a:buNone/>
            </a:pPr>
            <a:r>
              <a:rPr lang="pl-PL" altLang="zh-TW" sz="2300" b="1" u="none" strike="noStrike" cap="none" dirty="0">
                <a:solidFill>
                  <a:schemeClr val="bg1"/>
                </a:solidFill>
                <a:latin typeface="+mn-lt"/>
                <a:ea typeface="+mn-ea"/>
                <a:cs typeface="+mn-ea"/>
                <a:sym typeface="+mn-lt"/>
              </a:rPr>
              <a:t>Quiet cooling fan</a:t>
            </a:r>
          </a:p>
          <a:p>
            <a:pPr marL="0" marR="0" lvl="0" indent="0" algn="l" rtl="0">
              <a:lnSpc>
                <a:spcPts val="2500"/>
              </a:lnSpc>
              <a:spcBef>
                <a:spcPts val="600"/>
              </a:spcBef>
              <a:spcAft>
                <a:spcPts val="0"/>
              </a:spcAft>
              <a:buClr>
                <a:srgbClr val="000000"/>
              </a:buClr>
              <a:buSzPts val="1400"/>
              <a:buFont typeface="Arial"/>
              <a:buNone/>
            </a:pPr>
            <a:r>
              <a:rPr lang="pl-PL" altLang="zh-TW" sz="2300" b="1" u="none" strike="noStrike" cap="none" dirty="0">
                <a:solidFill>
                  <a:schemeClr val="bg1"/>
                </a:solidFill>
                <a:latin typeface="+mn-lt"/>
                <a:ea typeface="+mn-ea"/>
                <a:cs typeface="+mn-ea"/>
                <a:sym typeface="+mn-lt"/>
              </a:rPr>
              <a:t>Noise level</a:t>
            </a:r>
            <a:r>
              <a:rPr lang="zh-TW" altLang="pl-PL" sz="2300" b="1" u="none" strike="noStrike" cap="none" dirty="0">
                <a:solidFill>
                  <a:schemeClr val="bg1"/>
                </a:solidFill>
                <a:latin typeface="+mn-lt"/>
                <a:ea typeface="+mn-ea"/>
                <a:cs typeface="+mn-ea"/>
                <a:sym typeface="+mn-lt"/>
              </a:rPr>
              <a:t>：</a:t>
            </a:r>
            <a:r>
              <a:rPr lang="pl-PL" altLang="zh-TW" sz="2300" b="1" u="none" strike="noStrike" cap="none" dirty="0">
                <a:solidFill>
                  <a:schemeClr val="bg1"/>
                </a:solidFill>
                <a:latin typeface="+mn-lt"/>
                <a:ea typeface="+mn-ea"/>
                <a:cs typeface="+mn-ea"/>
                <a:sym typeface="+mn-lt"/>
              </a:rPr>
              <a:t>20.5 dB</a:t>
            </a:r>
            <a:endParaRPr lang="en-US" altLang="zh-TW" sz="2300" i="0" u="none" strike="noStrike" cap="none" dirty="0">
              <a:solidFill>
                <a:schemeClr val="bg1"/>
              </a:solidFill>
              <a:latin typeface="+mn-lt"/>
              <a:ea typeface="+mn-ea"/>
              <a:cs typeface="+mn-ea"/>
              <a:sym typeface="+mn-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11" name="圖片 10" descr="底_(ZH+EN)_資料備份.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220200" cy="5143500"/>
          </a:xfrm>
          <a:prstGeom prst="rect">
            <a:avLst/>
          </a:prstGeom>
        </p:spPr>
      </p:pic>
      <p:sp>
        <p:nvSpPr>
          <p:cNvPr id="9" name="矩形 8">
            <a:extLst>
              <a:ext uri="{FF2B5EF4-FFF2-40B4-BE49-F238E27FC236}">
                <a16:creationId xmlns:a16="http://schemas.microsoft.com/office/drawing/2014/main" id="{2167B3AC-A176-4BF7-AF56-3BCE4C75D581}"/>
              </a:ext>
            </a:extLst>
          </p:cNvPr>
          <p:cNvSpPr/>
          <p:nvPr/>
        </p:nvSpPr>
        <p:spPr>
          <a:xfrm>
            <a:off x="0" y="1104248"/>
            <a:ext cx="9036050" cy="2232248"/>
          </a:xfrm>
          <a:prstGeom prst="rect">
            <a:avLst/>
          </a:prstGeom>
          <a:gradFill>
            <a:gsLst>
              <a:gs pos="13000">
                <a:srgbClr val="0082DA"/>
              </a:gs>
              <a:gs pos="39000">
                <a:srgbClr val="2FABFF"/>
              </a:gs>
              <a:gs pos="66000">
                <a:srgbClr val="09BFFF">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01" name="Shape 301"/>
          <p:cNvSpPr txBox="1">
            <a:spLocks noGrp="1"/>
          </p:cNvSpPr>
          <p:nvPr>
            <p:ph type="title"/>
          </p:nvPr>
        </p:nvSpPr>
        <p:spPr>
          <a:xfrm>
            <a:off x="572904" y="1290494"/>
            <a:ext cx="7165459" cy="69731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400"/>
              <a:buFont typeface="Verdana"/>
              <a:buNone/>
            </a:pPr>
            <a:r>
              <a:rPr lang="en-US" sz="4000" u="none" strike="noStrike" cap="none" dirty="0">
                <a:solidFill>
                  <a:schemeClr val="bg1"/>
                </a:solidFill>
                <a:latin typeface="+mn-lt"/>
                <a:ea typeface="+mn-ea"/>
                <a:cs typeface="+mn-ea"/>
                <a:sym typeface="+mn-lt"/>
              </a:rPr>
              <a:t>Data Backup</a:t>
            </a:r>
            <a:endParaRPr sz="4000" u="none" strike="noStrike" cap="none" dirty="0">
              <a:solidFill>
                <a:schemeClr val="bg1"/>
              </a:solidFill>
              <a:latin typeface="+mn-lt"/>
              <a:ea typeface="+mn-ea"/>
              <a:cs typeface="+mn-ea"/>
              <a:sym typeface="+mn-lt"/>
            </a:endParaRPr>
          </a:p>
        </p:txBody>
      </p:sp>
      <p:sp>
        <p:nvSpPr>
          <p:cNvPr id="7" name="文字方塊 6"/>
          <p:cNvSpPr txBox="1"/>
          <p:nvPr/>
        </p:nvSpPr>
        <p:spPr>
          <a:xfrm>
            <a:off x="572904" y="2194972"/>
            <a:ext cx="3685829" cy="1631216"/>
          </a:xfrm>
          <a:prstGeom prst="rect">
            <a:avLst/>
          </a:prstGeom>
          <a:noFill/>
        </p:spPr>
        <p:txBody>
          <a:bodyPr wrap="square" rtlCol="0">
            <a:spAutoFit/>
          </a:bodyPr>
          <a:lstStyle/>
          <a:p>
            <a:pPr lvl="0"/>
            <a:r>
              <a:rPr lang="en-US" sz="2400" b="1" dirty="0">
                <a:solidFill>
                  <a:schemeClr val="bg1"/>
                </a:solidFill>
                <a:latin typeface="+mn-lt"/>
                <a:ea typeface="+mn-ea"/>
                <a:cs typeface="+mn-ea"/>
                <a:sym typeface="+mn-lt"/>
              </a:rPr>
              <a:t>Snapshot</a:t>
            </a:r>
          </a:p>
          <a:p>
            <a:pPr lvl="0">
              <a:lnSpc>
                <a:spcPts val="2200"/>
              </a:lnSpc>
              <a:buClr>
                <a:schemeClr val="dk2"/>
              </a:buClr>
              <a:buSzPts val="2400"/>
            </a:pPr>
            <a:r>
              <a:rPr lang="en-US" altLang="zh-TW" sz="2000" dirty="0">
                <a:solidFill>
                  <a:schemeClr val="bg1"/>
                </a:solidFill>
                <a:latin typeface="+mn-lt"/>
                <a:ea typeface="+mn-ea"/>
                <a:cs typeface="+mn-ea"/>
                <a:sym typeface="+mn-lt"/>
              </a:rPr>
              <a:t>Provides a complete data backup solution</a:t>
            </a:r>
            <a:endParaRPr lang="zh-TW" altLang="en-US" sz="2000" dirty="0">
              <a:solidFill>
                <a:schemeClr val="bg1"/>
              </a:solidFill>
              <a:latin typeface="+mn-lt"/>
              <a:ea typeface="+mn-ea"/>
              <a:cs typeface="+mn-ea"/>
              <a:sym typeface="+mn-lt"/>
            </a:endParaRPr>
          </a:p>
          <a:p>
            <a:pPr lvl="0"/>
            <a:endParaRPr lang="en-US" sz="3600" b="1" dirty="0">
              <a:solidFill>
                <a:schemeClr val="tx1"/>
              </a:solidFill>
              <a:latin typeface="+mn-lt"/>
              <a:ea typeface="+mn-ea"/>
              <a:cs typeface="+mn-ea"/>
              <a:sym typeface="+mn-lt"/>
            </a:endParaRPr>
          </a:p>
        </p:txBody>
      </p:sp>
      <p:cxnSp>
        <p:nvCxnSpPr>
          <p:cNvPr id="12" name="直線接點 11"/>
          <p:cNvCxnSpPr/>
          <p:nvPr/>
        </p:nvCxnSpPr>
        <p:spPr>
          <a:xfrm>
            <a:off x="572904" y="2084807"/>
            <a:ext cx="4196958" cy="1316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18" name="五邊形 17"/>
          <p:cNvSpPr/>
          <p:nvPr/>
        </p:nvSpPr>
        <p:spPr>
          <a:xfrm>
            <a:off x="4624478" y="1251867"/>
            <a:ext cx="3332848" cy="500066"/>
          </a:xfrm>
          <a:prstGeom prst="homePlate">
            <a:avLst/>
          </a:prstGeom>
          <a:gradFill>
            <a:gsLst>
              <a:gs pos="100000">
                <a:srgbClr val="00479D"/>
              </a:gs>
              <a:gs pos="0">
                <a:srgbClr val="008E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0" name="矩形 19"/>
          <p:cNvSpPr/>
          <p:nvPr/>
        </p:nvSpPr>
        <p:spPr>
          <a:xfrm>
            <a:off x="479052" y="1251867"/>
            <a:ext cx="4216864" cy="500066"/>
          </a:xfrm>
          <a:prstGeom prst="rect">
            <a:avLst/>
          </a:prstGeom>
          <a:solidFill>
            <a:srgbClr val="008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1" name="＞形箭號 20"/>
          <p:cNvSpPr/>
          <p:nvPr/>
        </p:nvSpPr>
        <p:spPr>
          <a:xfrm>
            <a:off x="7957326" y="1251867"/>
            <a:ext cx="428628" cy="500066"/>
          </a:xfrm>
          <a:prstGeom prst="chevron">
            <a:avLst/>
          </a:prstGeom>
          <a:solidFill>
            <a:srgbClr val="0082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cs typeface="+mn-ea"/>
              <a:sym typeface="+mn-lt"/>
            </a:endParaRPr>
          </a:p>
        </p:txBody>
      </p:sp>
      <p:grpSp>
        <p:nvGrpSpPr>
          <p:cNvPr id="16" name="群組 15"/>
          <p:cNvGrpSpPr/>
          <p:nvPr/>
        </p:nvGrpSpPr>
        <p:grpSpPr>
          <a:xfrm>
            <a:off x="238221" y="1850156"/>
            <a:ext cx="4311501" cy="3237000"/>
            <a:chOff x="478648" y="1542551"/>
            <a:chExt cx="4311501" cy="3237000"/>
          </a:xfrm>
        </p:grpSpPr>
        <p:pic>
          <p:nvPicPr>
            <p:cNvPr id="309" name="Shape 30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05057" y="1696440"/>
              <a:ext cx="2880320" cy="1492991"/>
            </a:xfrm>
            <a:prstGeom prst="rect">
              <a:avLst/>
            </a:prstGeom>
            <a:noFill/>
            <a:ln>
              <a:noFill/>
            </a:ln>
          </p:spPr>
        </p:pic>
        <p:sp>
          <p:nvSpPr>
            <p:cNvPr id="310" name="Shape 310"/>
            <p:cNvSpPr/>
            <p:nvPr/>
          </p:nvSpPr>
          <p:spPr>
            <a:xfrm>
              <a:off x="2949581" y="3727460"/>
              <a:ext cx="1840568"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err="1">
                  <a:solidFill>
                    <a:srgbClr val="002060"/>
                  </a:solidFill>
                  <a:latin typeface="+mn-lt"/>
                  <a:ea typeface="+mn-ea"/>
                  <a:cs typeface="+mn-ea"/>
                  <a:sym typeface="+mn-lt"/>
                </a:rPr>
                <a:t>NetBak</a:t>
              </a:r>
              <a:r>
                <a:rPr lang="en-US" sz="1400" b="1" i="0" u="none" strike="noStrike" cap="none" dirty="0">
                  <a:solidFill>
                    <a:srgbClr val="002060"/>
                  </a:solidFill>
                  <a:latin typeface="+mn-lt"/>
                  <a:ea typeface="+mn-ea"/>
                  <a:cs typeface="+mn-ea"/>
                  <a:sym typeface="+mn-lt"/>
                </a:rPr>
                <a:t>  Replicator </a:t>
              </a:r>
              <a:endParaRPr sz="1400" b="0" i="0" u="none" strike="noStrike" cap="none" dirty="0">
                <a:solidFill>
                  <a:srgbClr val="002060"/>
                </a:solidFill>
                <a:latin typeface="+mn-lt"/>
                <a:ea typeface="+mn-ea"/>
                <a:cs typeface="+mn-ea"/>
                <a:sym typeface="+mn-lt"/>
              </a:endParaRPr>
            </a:p>
          </p:txBody>
        </p:sp>
        <p:pic>
          <p:nvPicPr>
            <p:cNvPr id="312" name="Shape 31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78648" y="3286560"/>
              <a:ext cx="2880320" cy="1492991"/>
            </a:xfrm>
            <a:prstGeom prst="rect">
              <a:avLst/>
            </a:prstGeom>
            <a:noFill/>
            <a:ln>
              <a:noFill/>
            </a:ln>
          </p:spPr>
        </p:pic>
        <p:pic>
          <p:nvPicPr>
            <p:cNvPr id="313" name="Shape 313"/>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225758" y="1959403"/>
              <a:ext cx="1379212" cy="908463"/>
            </a:xfrm>
            <a:prstGeom prst="rect">
              <a:avLst/>
            </a:prstGeom>
            <a:noFill/>
            <a:ln>
              <a:noFill/>
            </a:ln>
          </p:spPr>
        </p:pic>
        <p:sp>
          <p:nvSpPr>
            <p:cNvPr id="314" name="Shape 314"/>
            <p:cNvSpPr/>
            <p:nvPr/>
          </p:nvSpPr>
          <p:spPr>
            <a:xfrm>
              <a:off x="2963860" y="2161773"/>
              <a:ext cx="1404552"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2060"/>
                  </a:solidFill>
                  <a:latin typeface="+mn-lt"/>
                  <a:ea typeface="+mn-ea"/>
                  <a:cs typeface="+mn-ea"/>
                  <a:sym typeface="+mn-lt"/>
                </a:rPr>
                <a:t>Time Machine</a:t>
              </a:r>
              <a:endParaRPr sz="1400" b="0" i="0" u="none" strike="noStrike" cap="none" dirty="0">
                <a:solidFill>
                  <a:srgbClr val="002060"/>
                </a:solidFill>
                <a:latin typeface="+mn-lt"/>
                <a:ea typeface="+mn-ea"/>
                <a:cs typeface="+mn-ea"/>
                <a:sym typeface="+mn-lt"/>
              </a:endParaRPr>
            </a:p>
          </p:txBody>
        </p:sp>
        <p:sp>
          <p:nvSpPr>
            <p:cNvPr id="315" name="Shape 315"/>
            <p:cNvSpPr/>
            <p:nvPr/>
          </p:nvSpPr>
          <p:spPr>
            <a:xfrm>
              <a:off x="1225758" y="1542551"/>
              <a:ext cx="939681"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2060"/>
                  </a:solidFill>
                  <a:latin typeface="+mn-lt"/>
                  <a:ea typeface="+mn-ea"/>
                  <a:cs typeface="+mn-ea"/>
                  <a:sym typeface="+mn-lt"/>
                </a:rPr>
                <a:t>Mac O.S.</a:t>
              </a:r>
              <a:endParaRPr sz="1400" b="0" i="0" u="none" strike="noStrike" cap="none">
                <a:solidFill>
                  <a:srgbClr val="002060"/>
                </a:solidFill>
                <a:latin typeface="+mn-lt"/>
                <a:ea typeface="+mn-ea"/>
                <a:cs typeface="+mn-ea"/>
                <a:sym typeface="+mn-lt"/>
              </a:endParaRPr>
            </a:p>
          </p:txBody>
        </p:sp>
        <p:sp>
          <p:nvSpPr>
            <p:cNvPr id="316" name="Shape 316"/>
            <p:cNvSpPr/>
            <p:nvPr/>
          </p:nvSpPr>
          <p:spPr>
            <a:xfrm>
              <a:off x="1225758" y="3110566"/>
              <a:ext cx="994183"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2060"/>
                  </a:solidFill>
                  <a:latin typeface="+mn-lt"/>
                  <a:ea typeface="+mn-ea"/>
                  <a:cs typeface="+mn-ea"/>
                  <a:sym typeface="+mn-lt"/>
                </a:rPr>
                <a:t>Windows</a:t>
              </a:r>
              <a:endParaRPr sz="1400" b="0" i="0" u="none" strike="noStrike" cap="none">
                <a:solidFill>
                  <a:srgbClr val="002060"/>
                </a:solidFill>
                <a:latin typeface="+mn-lt"/>
                <a:ea typeface="+mn-ea"/>
                <a:cs typeface="+mn-ea"/>
                <a:sym typeface="+mn-lt"/>
              </a:endParaRPr>
            </a:p>
          </p:txBody>
        </p:sp>
      </p:grpSp>
      <p:sp>
        <p:nvSpPr>
          <p:cNvPr id="317" name="Shape 317"/>
          <p:cNvSpPr/>
          <p:nvPr/>
        </p:nvSpPr>
        <p:spPr>
          <a:xfrm>
            <a:off x="7038057" y="2734881"/>
            <a:ext cx="2068970" cy="1002469"/>
          </a:xfrm>
          <a:prstGeom prst="rect">
            <a:avLst/>
          </a:prstGeom>
          <a:noFill/>
          <a:ln>
            <a:noFill/>
          </a:ln>
        </p:spPr>
        <p:txBody>
          <a:bodyPr spcFirstLastPara="1" wrap="square" lIns="91425" tIns="45700" rIns="91425" bIns="45700" anchor="t" anchorCtr="0">
            <a:noAutofit/>
          </a:bodyPr>
          <a:lstStyle/>
          <a:p>
            <a:pPr lvl="0">
              <a:lnSpc>
                <a:spcPts val="2300"/>
              </a:lnSpc>
              <a:buSzPts val="1400"/>
            </a:pPr>
            <a:r>
              <a:rPr lang="en-US" sz="1700" b="1" dirty="0">
                <a:solidFill>
                  <a:schemeClr val="tx1">
                    <a:lumMod val="95000"/>
                    <a:lumOff val="5000"/>
                  </a:schemeClr>
                </a:solidFill>
                <a:latin typeface="+mn-lt"/>
                <a:ea typeface="+mn-ea"/>
                <a:cs typeface="+mn-ea"/>
                <a:sym typeface="+mn-lt"/>
              </a:rPr>
              <a:t>Real-time or scheduled back up to the TS-364 easily. </a:t>
            </a:r>
            <a:endParaRPr sz="1700" b="1" u="none" strike="noStrike" cap="none" dirty="0">
              <a:solidFill>
                <a:schemeClr val="tx1">
                  <a:lumMod val="95000"/>
                  <a:lumOff val="5000"/>
                </a:schemeClr>
              </a:solidFill>
              <a:latin typeface="+mn-lt"/>
              <a:ea typeface="+mn-ea"/>
              <a:cs typeface="+mn-ea"/>
              <a:sym typeface="+mn-lt"/>
            </a:endParaRPr>
          </a:p>
        </p:txBody>
      </p:sp>
      <p:sp>
        <p:nvSpPr>
          <p:cNvPr id="19" name="＞形箭號 18"/>
          <p:cNvSpPr/>
          <p:nvPr/>
        </p:nvSpPr>
        <p:spPr>
          <a:xfrm>
            <a:off x="7659227" y="1251867"/>
            <a:ext cx="428628" cy="500066"/>
          </a:xfrm>
          <a:prstGeom prst="chevron">
            <a:avLst/>
          </a:prstGeom>
          <a:solidFill>
            <a:srgbClr val="0082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cs typeface="+mn-ea"/>
              <a:sym typeface="+mn-lt"/>
            </a:endParaRPr>
          </a:p>
        </p:txBody>
      </p:sp>
      <p:sp>
        <p:nvSpPr>
          <p:cNvPr id="22" name="Shape 287"/>
          <p:cNvSpPr txBox="1">
            <a:spLocks/>
          </p:cNvSpPr>
          <p:nvPr/>
        </p:nvSpPr>
        <p:spPr>
          <a:xfrm>
            <a:off x="0" y="154060"/>
            <a:ext cx="9144000" cy="697312"/>
          </a:xfrm>
          <a:prstGeom prst="rect">
            <a:avLst/>
          </a:prstGeom>
          <a:noFill/>
          <a:ln>
            <a:noFill/>
          </a:ln>
        </p:spPr>
        <p:txBody>
          <a:bodyPr spcFirstLastPara="1" wrap="square" lIns="91425" tIns="91425" rIns="91425" bIns="91425" anchor="t" anchorCtr="0">
            <a:noAutofit/>
          </a:bodyPr>
          <a:lstStyle/>
          <a:p>
            <a:pPr lvl="0" algn="ctr">
              <a:buClr>
                <a:schemeClr val="dk1"/>
              </a:buClr>
              <a:buSzPts val="3200"/>
            </a:pPr>
            <a:r>
              <a:rPr lang="en-US" sz="3200" b="1" dirty="0">
                <a:solidFill>
                  <a:schemeClr val="lt1"/>
                </a:solidFill>
                <a:latin typeface="+mn-lt"/>
                <a:ea typeface="+mn-ea"/>
                <a:cs typeface="+mn-ea"/>
                <a:sym typeface="+mn-lt"/>
              </a:rPr>
              <a:t>A complete backup solution</a:t>
            </a:r>
            <a:endParaRPr kumimoji="0" lang="zh-TW" altLang="en-US" sz="3200" b="1" i="0" u="none" strike="noStrike" kern="0" cap="none" spc="0" normalizeH="0" baseline="0" noProof="0" dirty="0">
              <a:ln>
                <a:noFill/>
              </a:ln>
              <a:solidFill>
                <a:srgbClr val="FFFF00"/>
              </a:solidFill>
              <a:effectLst/>
              <a:uLnTx/>
              <a:uFillTx/>
              <a:latin typeface="+mn-lt"/>
              <a:ea typeface="+mn-ea"/>
              <a:cs typeface="+mn-ea"/>
              <a:sym typeface="+mn-lt"/>
            </a:endParaRPr>
          </a:p>
        </p:txBody>
      </p:sp>
      <p:sp>
        <p:nvSpPr>
          <p:cNvPr id="26" name="Shape 308"/>
          <p:cNvSpPr txBox="1">
            <a:spLocks/>
          </p:cNvSpPr>
          <p:nvPr/>
        </p:nvSpPr>
        <p:spPr>
          <a:xfrm>
            <a:off x="416597" y="1245109"/>
            <a:ext cx="7829955" cy="552762"/>
          </a:xfrm>
          <a:prstGeom prst="rect">
            <a:avLst/>
          </a:prstGeom>
          <a:noFill/>
          <a:ln>
            <a:noFill/>
          </a:ln>
        </p:spPr>
        <p:txBody>
          <a:bodyPr spcFirstLastPara="1" wrap="square" lIns="91425" tIns="91425" rIns="91425" bIns="91425" anchor="t" anchorCtr="0">
            <a:noAutofit/>
          </a:bodyPr>
          <a:lstStyle/>
          <a:p>
            <a:pPr marL="400050" lvl="0" indent="-285750">
              <a:lnSpc>
                <a:spcPct val="115000"/>
              </a:lnSpc>
              <a:buClr>
                <a:schemeClr val="dk2"/>
              </a:buClr>
              <a:buSzPts val="1800"/>
            </a:pPr>
            <a:r>
              <a:rPr lang="en-US" altLang="zh-TW" sz="1800" b="1" dirty="0">
                <a:solidFill>
                  <a:schemeClr val="bg1"/>
                </a:solidFill>
                <a:latin typeface="+mn-lt"/>
                <a:ea typeface="+mn-ea"/>
                <a:cs typeface="+mn-ea"/>
                <a:sym typeface="+mn-lt"/>
              </a:rPr>
              <a:t> Data backup is the most effective way </a:t>
            </a:r>
            <a:r>
              <a:rPr lang="en-US" altLang="zh-TW" sz="1800" b="1" dirty="0" err="1">
                <a:solidFill>
                  <a:schemeClr val="bg1"/>
                </a:solidFill>
                <a:latin typeface="+mn-lt"/>
                <a:ea typeface="+mn-ea"/>
                <a:cs typeface="+mn-ea"/>
                <a:sym typeface="+mn-lt"/>
              </a:rPr>
              <a:t>againsting</a:t>
            </a:r>
            <a:r>
              <a:rPr lang="en-US" altLang="zh-TW" sz="1800" b="1" dirty="0">
                <a:solidFill>
                  <a:schemeClr val="bg1"/>
                </a:solidFill>
                <a:latin typeface="+mn-lt"/>
                <a:ea typeface="+mn-ea"/>
                <a:cs typeface="+mn-ea"/>
                <a:sym typeface="+mn-lt"/>
              </a:rPr>
              <a:t> ransomware</a:t>
            </a:r>
          </a:p>
        </p:txBody>
      </p:sp>
      <p:grpSp>
        <p:nvGrpSpPr>
          <p:cNvPr id="24" name="群組 23">
            <a:extLst>
              <a:ext uri="{FF2B5EF4-FFF2-40B4-BE49-F238E27FC236}">
                <a16:creationId xmlns:a16="http://schemas.microsoft.com/office/drawing/2014/main" id="{389E3A43-DF4F-41CC-BB89-D5D5249F22A3}"/>
              </a:ext>
            </a:extLst>
          </p:cNvPr>
          <p:cNvGrpSpPr/>
          <p:nvPr/>
        </p:nvGrpSpPr>
        <p:grpSpPr>
          <a:xfrm>
            <a:off x="4313520" y="2019514"/>
            <a:ext cx="3171019" cy="2863989"/>
            <a:chOff x="-3748275" y="1147065"/>
            <a:chExt cx="2447487" cy="2210512"/>
          </a:xfrm>
        </p:grpSpPr>
        <p:sp>
          <p:nvSpPr>
            <p:cNvPr id="25" name="矩形: 圓角 24">
              <a:extLst>
                <a:ext uri="{FF2B5EF4-FFF2-40B4-BE49-F238E27FC236}">
                  <a16:creationId xmlns:a16="http://schemas.microsoft.com/office/drawing/2014/main" id="{1CF7C9E3-A2B9-477D-BBA9-84056E1F5EEA}"/>
                </a:ext>
              </a:extLst>
            </p:cNvPr>
            <p:cNvSpPr/>
            <p:nvPr/>
          </p:nvSpPr>
          <p:spPr>
            <a:xfrm>
              <a:off x="-3748275" y="1284122"/>
              <a:ext cx="2447487" cy="2073455"/>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27" name="圖片 26">
              <a:extLst>
                <a:ext uri="{FF2B5EF4-FFF2-40B4-BE49-F238E27FC236}">
                  <a16:creationId xmlns:a16="http://schemas.microsoft.com/office/drawing/2014/main" id="{74E00E0D-CD33-4671-BAB8-094BD801CCA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V="1">
              <a:off x="-3482856" y="2940279"/>
              <a:ext cx="1933199" cy="226812"/>
            </a:xfrm>
            <a:prstGeom prst="rect">
              <a:avLst/>
            </a:prstGeom>
          </p:spPr>
        </p:pic>
        <p:pic>
          <p:nvPicPr>
            <p:cNvPr id="28" name="圖片 27">
              <a:extLst>
                <a:ext uri="{FF2B5EF4-FFF2-40B4-BE49-F238E27FC236}">
                  <a16:creationId xmlns:a16="http://schemas.microsoft.com/office/drawing/2014/main" id="{2A6F366F-00DF-4E38-B6FF-2A876FA97565}"/>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3531577" y="1147065"/>
              <a:ext cx="2001210" cy="1970390"/>
            </a:xfrm>
            <a:prstGeom prst="rect">
              <a:avLst/>
            </a:prstGeom>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17" name="矩形 16">
            <a:extLst>
              <a:ext uri="{FF2B5EF4-FFF2-40B4-BE49-F238E27FC236}">
                <a16:creationId xmlns:a16="http://schemas.microsoft.com/office/drawing/2014/main" id="{5E7DBA6D-5244-4220-8B74-CA98CA0F6A20}"/>
              </a:ext>
            </a:extLst>
          </p:cNvPr>
          <p:cNvSpPr/>
          <p:nvPr/>
        </p:nvSpPr>
        <p:spPr>
          <a:xfrm>
            <a:off x="428837" y="2563283"/>
            <a:ext cx="2532803" cy="2571749"/>
          </a:xfrm>
          <a:prstGeom prst="rect">
            <a:avLst/>
          </a:prstGeom>
          <a:gradFill>
            <a:gsLst>
              <a:gs pos="100000">
                <a:srgbClr val="00479D"/>
              </a:gs>
              <a:gs pos="0">
                <a:srgbClr val="008EC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lnSpc>
                <a:spcPct val="100000"/>
              </a:lnSpc>
              <a:spcBef>
                <a:spcPts val="600"/>
              </a:spcBef>
              <a:spcAft>
                <a:spcPts val="0"/>
              </a:spcAft>
              <a:buClr>
                <a:srgbClr val="000000"/>
              </a:buClr>
              <a:buSzPts val="1400"/>
              <a:buFont typeface="Arial"/>
              <a:buNone/>
            </a:pPr>
            <a:endParaRPr lang="en-US" altLang="zh-TW" sz="2000" i="0" u="none" strike="noStrike" cap="none">
              <a:solidFill>
                <a:schemeClr val="bg1"/>
              </a:solidFill>
              <a:cs typeface="+mn-ea"/>
              <a:sym typeface="+mn-lt"/>
            </a:endParaRPr>
          </a:p>
        </p:txBody>
      </p:sp>
      <p:sp>
        <p:nvSpPr>
          <p:cNvPr id="322" name="Shape 322"/>
          <p:cNvSpPr txBox="1">
            <a:spLocks noGrp="1"/>
          </p:cNvSpPr>
          <p:nvPr>
            <p:ph type="title"/>
          </p:nvPr>
        </p:nvSpPr>
        <p:spPr>
          <a:xfrm>
            <a:off x="0" y="183565"/>
            <a:ext cx="9144000" cy="697312"/>
          </a:xfrm>
          <a:prstGeom prst="rect">
            <a:avLst/>
          </a:prstGeom>
          <a:noFill/>
          <a:ln>
            <a:noFill/>
          </a:ln>
        </p:spPr>
        <p:txBody>
          <a:bodyPr spcFirstLastPara="1" wrap="square" lIns="91425" tIns="91425" rIns="91425" bIns="91425" anchor="ctr" anchorCtr="0">
            <a:noAutofit/>
          </a:bodyPr>
          <a:lstStyle/>
          <a:p>
            <a:pPr marL="0" marR="0" lvl="0" indent="0" rtl="0">
              <a:lnSpc>
                <a:spcPct val="100000"/>
              </a:lnSpc>
              <a:spcBef>
                <a:spcPts val="0"/>
              </a:spcBef>
              <a:spcAft>
                <a:spcPts val="0"/>
              </a:spcAft>
              <a:buClr>
                <a:schemeClr val="dk1"/>
              </a:buClr>
              <a:buSzPts val="3200"/>
              <a:buFont typeface="Verdana"/>
              <a:buNone/>
            </a:pPr>
            <a:r>
              <a:rPr lang="en-US" altLang="zh-TW" sz="3200" dirty="0">
                <a:solidFill>
                  <a:schemeClr val="lt1"/>
                </a:solidFill>
                <a:latin typeface="+mn-lt"/>
                <a:ea typeface="+mn-ea"/>
                <a:cs typeface="+mn-ea"/>
                <a:sym typeface="+mn-lt"/>
              </a:rPr>
              <a:t>Protect your backup with QNAP Snapshot </a:t>
            </a:r>
            <a:endParaRPr sz="3200" u="none" strike="noStrike" cap="none" dirty="0">
              <a:solidFill>
                <a:schemeClr val="lt1"/>
              </a:solidFill>
              <a:latin typeface="+mn-lt"/>
              <a:ea typeface="+mn-ea"/>
              <a:cs typeface="+mn-ea"/>
              <a:sym typeface="+mn-lt"/>
            </a:endParaRPr>
          </a:p>
        </p:txBody>
      </p:sp>
      <p:pic>
        <p:nvPicPr>
          <p:cNvPr id="323" name="Shape 32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372678" y="1642049"/>
            <a:ext cx="5888582" cy="2996337"/>
          </a:xfrm>
          <a:prstGeom prst="rect">
            <a:avLst/>
          </a:prstGeom>
          <a:noFill/>
          <a:ln>
            <a:noFill/>
          </a:ln>
          <a:effectLst>
            <a:outerShdw blurRad="431800" dist="368300" dir="5760000" algn="ctr" rotWithShape="0">
              <a:srgbClr val="000000">
                <a:alpha val="34000"/>
              </a:srgbClr>
            </a:outerShdw>
          </a:effectLst>
        </p:spPr>
      </p:pic>
      <p:sp>
        <p:nvSpPr>
          <p:cNvPr id="326" name="Shape 326"/>
          <p:cNvSpPr/>
          <p:nvPr/>
        </p:nvSpPr>
        <p:spPr>
          <a:xfrm>
            <a:off x="284809" y="1315897"/>
            <a:ext cx="2970851" cy="1512168"/>
          </a:xfrm>
          <a:prstGeom prst="wedgeRectCallout">
            <a:avLst>
              <a:gd name="adj1" fmla="val -20106"/>
              <a:gd name="adj2" fmla="val 71604"/>
            </a:avLst>
          </a:prstGeom>
          <a:solidFill>
            <a:srgbClr val="3A63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n-lt"/>
              <a:ea typeface="+mn-ea"/>
              <a:cs typeface="+mn-ea"/>
              <a:sym typeface="+mn-lt"/>
            </a:endParaRPr>
          </a:p>
        </p:txBody>
      </p:sp>
      <p:sp>
        <p:nvSpPr>
          <p:cNvPr id="328" name="Shape 328"/>
          <p:cNvSpPr txBox="1"/>
          <p:nvPr/>
        </p:nvSpPr>
        <p:spPr>
          <a:xfrm>
            <a:off x="204466" y="1932082"/>
            <a:ext cx="3245791" cy="329604"/>
          </a:xfrm>
          <a:prstGeom prst="rect">
            <a:avLst/>
          </a:prstGeom>
          <a:noFill/>
          <a:ln>
            <a:noFill/>
          </a:ln>
        </p:spPr>
        <p:txBody>
          <a:bodyPr spcFirstLastPara="1" wrap="square" lIns="91425" tIns="45700" rIns="91425" bIns="45700" anchor="t" anchorCtr="0">
            <a:noAutofit/>
          </a:bodyPr>
          <a:lstStyle/>
          <a:p>
            <a:pPr lvl="0">
              <a:buClr>
                <a:schemeClr val="lt1"/>
              </a:buClr>
              <a:buSzPts val="1600"/>
            </a:pPr>
            <a:r>
              <a:rPr lang="en-US" sz="1600" b="1" dirty="0">
                <a:solidFill>
                  <a:schemeClr val="lt1"/>
                </a:solidFill>
                <a:latin typeface="+mn-lt"/>
                <a:ea typeface="+mn-ea"/>
                <a:cs typeface="+mn-ea"/>
                <a:sym typeface="+mn-lt"/>
              </a:rPr>
              <a:t>--------------------------------</a:t>
            </a:r>
            <a:r>
              <a:rPr lang="en-US" altLang="zh-TW" sz="1600" b="1" dirty="0">
                <a:solidFill>
                  <a:schemeClr val="lt1"/>
                </a:solidFill>
                <a:latin typeface="+mn-lt"/>
                <a:ea typeface="+mn-ea"/>
                <a:cs typeface="+mn-ea"/>
                <a:sym typeface="+mn-lt"/>
              </a:rPr>
              <a:t>---------</a:t>
            </a:r>
            <a:r>
              <a:rPr lang="en-US" sz="1600" b="1" dirty="0">
                <a:solidFill>
                  <a:schemeClr val="lt1"/>
                </a:solidFill>
                <a:latin typeface="+mn-lt"/>
                <a:ea typeface="+mn-ea"/>
                <a:cs typeface="+mn-ea"/>
                <a:sym typeface="+mn-lt"/>
              </a:rPr>
              <a:t>--</a:t>
            </a:r>
            <a:endParaRPr sz="1600" b="1" i="0" u="none" strike="noStrike" cap="none" dirty="0">
              <a:solidFill>
                <a:schemeClr val="lt1"/>
              </a:solidFill>
              <a:latin typeface="+mn-lt"/>
              <a:ea typeface="+mn-ea"/>
              <a:cs typeface="+mn-ea"/>
              <a:sym typeface="+mn-lt"/>
            </a:endParaRPr>
          </a:p>
        </p:txBody>
      </p:sp>
      <p:sp>
        <p:nvSpPr>
          <p:cNvPr id="329" name="Shape 329"/>
          <p:cNvSpPr txBox="1"/>
          <p:nvPr/>
        </p:nvSpPr>
        <p:spPr>
          <a:xfrm rot="5400000">
            <a:off x="1254200" y="1982799"/>
            <a:ext cx="1854641" cy="338554"/>
          </a:xfrm>
          <a:prstGeom prst="rect">
            <a:avLst/>
          </a:prstGeom>
          <a:noFill/>
          <a:ln>
            <a:noFill/>
          </a:ln>
        </p:spPr>
        <p:txBody>
          <a:bodyPr spcFirstLastPara="1" wrap="square" lIns="91425" tIns="45700" rIns="91425" bIns="45700" anchor="t" anchorCtr="0">
            <a:noAutofit/>
          </a:bodyPr>
          <a:lstStyle/>
          <a:p>
            <a:pPr lvl="0">
              <a:buClr>
                <a:schemeClr val="lt1"/>
              </a:buClr>
              <a:buSzPts val="1600"/>
            </a:pPr>
            <a:r>
              <a:rPr lang="en-US" sz="1600" b="1" dirty="0">
                <a:solidFill>
                  <a:schemeClr val="lt1"/>
                </a:solidFill>
                <a:latin typeface="+mn-lt"/>
                <a:ea typeface="+mn-ea"/>
                <a:cs typeface="+mn-ea"/>
                <a:sym typeface="+mn-lt"/>
              </a:rPr>
              <a:t>----------------------</a:t>
            </a:r>
            <a:endParaRPr sz="1600" b="1" i="0" u="none" strike="noStrike" cap="none" dirty="0">
              <a:solidFill>
                <a:schemeClr val="lt1"/>
              </a:solidFill>
              <a:latin typeface="+mn-lt"/>
              <a:ea typeface="+mn-ea"/>
              <a:cs typeface="+mn-ea"/>
              <a:sym typeface="+mn-lt"/>
            </a:endParaRPr>
          </a:p>
        </p:txBody>
      </p:sp>
      <p:sp>
        <p:nvSpPr>
          <p:cNvPr id="330" name="Shape 330"/>
          <p:cNvSpPr txBox="1"/>
          <p:nvPr/>
        </p:nvSpPr>
        <p:spPr>
          <a:xfrm>
            <a:off x="1899470" y="1418379"/>
            <a:ext cx="1584176"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2800"/>
              <a:buFont typeface="Arial"/>
              <a:buNone/>
            </a:pPr>
            <a:r>
              <a:rPr lang="en-US" sz="2800" b="1" i="0" u="none" strike="noStrike" cap="none">
                <a:solidFill>
                  <a:schemeClr val="lt1"/>
                </a:solidFill>
                <a:latin typeface="+mn-lt"/>
                <a:ea typeface="+mn-ea"/>
                <a:cs typeface="+mn-ea"/>
                <a:sym typeface="+mn-lt"/>
              </a:rPr>
              <a:t>1024</a:t>
            </a:r>
            <a:endParaRPr sz="2800" b="1" i="0" u="none" strike="noStrike" cap="none">
              <a:solidFill>
                <a:schemeClr val="lt1"/>
              </a:solidFill>
              <a:latin typeface="+mn-lt"/>
              <a:ea typeface="+mn-ea"/>
              <a:cs typeface="+mn-ea"/>
              <a:sym typeface="+mn-lt"/>
            </a:endParaRPr>
          </a:p>
        </p:txBody>
      </p:sp>
      <p:sp>
        <p:nvSpPr>
          <p:cNvPr id="331" name="Shape 331"/>
          <p:cNvSpPr txBox="1"/>
          <p:nvPr/>
        </p:nvSpPr>
        <p:spPr>
          <a:xfrm>
            <a:off x="1891658" y="2228975"/>
            <a:ext cx="1584176"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2800"/>
              <a:buFont typeface="Arial"/>
              <a:buNone/>
            </a:pPr>
            <a:r>
              <a:rPr lang="en-US" sz="2800" b="1" dirty="0">
                <a:solidFill>
                  <a:schemeClr val="lt1"/>
                </a:solidFill>
                <a:latin typeface="+mn-lt"/>
                <a:ea typeface="+mn-ea"/>
                <a:cs typeface="+mn-ea"/>
                <a:sym typeface="+mn-lt"/>
              </a:rPr>
              <a:t>256</a:t>
            </a:r>
            <a:endParaRPr sz="2800" b="1" i="0" u="none" strike="noStrike" cap="none" dirty="0">
              <a:solidFill>
                <a:schemeClr val="lt1"/>
              </a:solidFill>
              <a:latin typeface="+mn-lt"/>
              <a:ea typeface="+mn-ea"/>
              <a:cs typeface="+mn-ea"/>
              <a:sym typeface="+mn-lt"/>
            </a:endParaRPr>
          </a:p>
        </p:txBody>
      </p:sp>
      <p:grpSp>
        <p:nvGrpSpPr>
          <p:cNvPr id="19" name="群組 18">
            <a:extLst>
              <a:ext uri="{FF2B5EF4-FFF2-40B4-BE49-F238E27FC236}">
                <a16:creationId xmlns:a16="http://schemas.microsoft.com/office/drawing/2014/main" id="{54EEB7FF-E24F-4E74-986F-E1358881E88D}"/>
              </a:ext>
            </a:extLst>
          </p:cNvPr>
          <p:cNvGrpSpPr/>
          <p:nvPr/>
        </p:nvGrpSpPr>
        <p:grpSpPr>
          <a:xfrm>
            <a:off x="270442" y="2825678"/>
            <a:ext cx="2847450" cy="2571749"/>
            <a:chOff x="-3748275" y="1147065"/>
            <a:chExt cx="2447487" cy="2210512"/>
          </a:xfrm>
        </p:grpSpPr>
        <p:sp>
          <p:nvSpPr>
            <p:cNvPr id="20" name="矩形: 圓角 19">
              <a:extLst>
                <a:ext uri="{FF2B5EF4-FFF2-40B4-BE49-F238E27FC236}">
                  <a16:creationId xmlns:a16="http://schemas.microsoft.com/office/drawing/2014/main" id="{CD68260B-8BE8-46F2-AEEF-D02943BE56BD}"/>
                </a:ext>
              </a:extLst>
            </p:cNvPr>
            <p:cNvSpPr/>
            <p:nvPr/>
          </p:nvSpPr>
          <p:spPr>
            <a:xfrm>
              <a:off x="-3748275" y="1284122"/>
              <a:ext cx="2447487" cy="2073455"/>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23" name="圖片 22">
              <a:extLst>
                <a:ext uri="{FF2B5EF4-FFF2-40B4-BE49-F238E27FC236}">
                  <a16:creationId xmlns:a16="http://schemas.microsoft.com/office/drawing/2014/main" id="{9280DAE1-2E25-4C9B-8852-5FD3C6C261D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V="1">
              <a:off x="-3482856" y="2940279"/>
              <a:ext cx="1933199" cy="226812"/>
            </a:xfrm>
            <a:prstGeom prst="rect">
              <a:avLst/>
            </a:prstGeom>
          </p:spPr>
        </p:pic>
        <p:pic>
          <p:nvPicPr>
            <p:cNvPr id="24" name="圖片 23">
              <a:extLst>
                <a:ext uri="{FF2B5EF4-FFF2-40B4-BE49-F238E27FC236}">
                  <a16:creationId xmlns:a16="http://schemas.microsoft.com/office/drawing/2014/main" id="{EB763D39-D03A-4FF2-A896-6F841572A47B}"/>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3531577" y="1147065"/>
              <a:ext cx="2001210" cy="1970390"/>
            </a:xfrm>
            <a:prstGeom prst="rect">
              <a:avLst/>
            </a:prstGeom>
          </p:spPr>
        </p:pic>
      </p:grpSp>
      <p:sp>
        <p:nvSpPr>
          <p:cNvPr id="22" name="橢圓 21"/>
          <p:cNvSpPr/>
          <p:nvPr/>
        </p:nvSpPr>
        <p:spPr>
          <a:xfrm>
            <a:off x="2162846" y="3632651"/>
            <a:ext cx="1133686" cy="1133686"/>
          </a:xfrm>
          <a:prstGeom prst="ellipse">
            <a:avLst/>
          </a:prstGeom>
          <a:solidFill>
            <a:srgbClr val="B40000"/>
          </a:solidFill>
          <a:ln w="19050"/>
        </p:spPr>
        <p:style>
          <a:lnRef idx="3">
            <a:schemeClr val="lt1"/>
          </a:lnRef>
          <a:fillRef idx="1">
            <a:schemeClr val="accent3"/>
          </a:fillRef>
          <a:effectRef idx="1">
            <a:schemeClr val="accent3"/>
          </a:effectRef>
          <a:fontRef idx="minor">
            <a:schemeClr val="lt1"/>
          </a:fontRef>
        </p:style>
        <p:txBody>
          <a:bodyPr rtlCol="0" anchor="ctr"/>
          <a:lstStyle/>
          <a:p>
            <a:pPr algn="ctr"/>
            <a:endParaRPr lang="zh-TW" altLang="en-US">
              <a:cs typeface="+mn-ea"/>
              <a:sym typeface="+mn-lt"/>
            </a:endParaRPr>
          </a:p>
        </p:txBody>
      </p:sp>
      <p:pic>
        <p:nvPicPr>
          <p:cNvPr id="21" name="Picture 3" descr="\\Marketing\Marketing\MarketingMaterials\DM\NAS\Software_Section_brochure\QNAP product icon_20170816-assets\Snapshot.png"/>
          <p:cNvPicPr>
            <a:picLocks noChangeAspect="1" noChangeArrowheads="1"/>
          </p:cNvPicPr>
          <p:nvPr/>
        </p:nvPicPr>
        <p:blipFill>
          <a:blip r:embed="rId6"/>
          <a:srcRect/>
          <a:stretch>
            <a:fillRect/>
          </a:stretch>
        </p:blipFill>
        <p:spPr bwMode="auto">
          <a:xfrm>
            <a:off x="2546250" y="4136989"/>
            <a:ext cx="941625" cy="941625"/>
          </a:xfrm>
          <a:prstGeom prst="rect">
            <a:avLst/>
          </a:prstGeom>
          <a:noFill/>
        </p:spPr>
      </p:pic>
      <p:sp>
        <p:nvSpPr>
          <p:cNvPr id="25" name="文字方塊 24">
            <a:extLst>
              <a:ext uri="{FF2B5EF4-FFF2-40B4-BE49-F238E27FC236}">
                <a16:creationId xmlns:a16="http://schemas.microsoft.com/office/drawing/2014/main" id="{59B23060-4D48-41E3-AA67-B0AA333227B6}"/>
              </a:ext>
            </a:extLst>
          </p:cNvPr>
          <p:cNvSpPr txBox="1"/>
          <p:nvPr/>
        </p:nvSpPr>
        <p:spPr>
          <a:xfrm>
            <a:off x="2275943" y="3730693"/>
            <a:ext cx="1149704" cy="584775"/>
          </a:xfrm>
          <a:prstGeom prst="rect">
            <a:avLst/>
          </a:prstGeom>
          <a:noFill/>
        </p:spPr>
        <p:txBody>
          <a:bodyPr wrap="square" rtlCol="0">
            <a:spAutoFit/>
          </a:bodyPr>
          <a:lstStyle/>
          <a:p>
            <a:r>
              <a:rPr lang="zh-TW" altLang="en-US" sz="1600" b="1" dirty="0">
                <a:solidFill>
                  <a:schemeClr val="bg1"/>
                </a:solidFill>
                <a:latin typeface="+mn-lt"/>
                <a:ea typeface="+mn-ea"/>
                <a:cs typeface="+mn-ea"/>
                <a:sym typeface="+mn-lt"/>
              </a:rPr>
              <a:t>  </a:t>
            </a:r>
            <a:r>
              <a:rPr lang="en-US" altLang="zh-TW" sz="1600" b="1" dirty="0">
                <a:solidFill>
                  <a:schemeClr val="bg1"/>
                </a:solidFill>
                <a:latin typeface="+mn-lt"/>
                <a:ea typeface="+mn-ea"/>
                <a:cs typeface="+mn-ea"/>
                <a:sym typeface="+mn-lt"/>
              </a:rPr>
              <a:t>Best option</a:t>
            </a:r>
            <a:endParaRPr lang="zh-TW" altLang="en-US" sz="1600" b="1" dirty="0">
              <a:solidFill>
                <a:schemeClr val="bg1"/>
              </a:solidFill>
              <a:latin typeface="+mn-lt"/>
              <a:ea typeface="+mn-ea"/>
              <a:cs typeface="+mn-ea"/>
              <a:sym typeface="+mn-lt"/>
            </a:endParaRPr>
          </a:p>
        </p:txBody>
      </p:sp>
      <p:sp>
        <p:nvSpPr>
          <p:cNvPr id="26" name="Shape 327">
            <a:extLst>
              <a:ext uri="{FF2B5EF4-FFF2-40B4-BE49-F238E27FC236}">
                <a16:creationId xmlns:a16="http://schemas.microsoft.com/office/drawing/2014/main" id="{49054117-292C-466B-92CC-AFF124435936}"/>
              </a:ext>
            </a:extLst>
          </p:cNvPr>
          <p:cNvSpPr txBox="1"/>
          <p:nvPr/>
        </p:nvSpPr>
        <p:spPr>
          <a:xfrm>
            <a:off x="415211" y="2195528"/>
            <a:ext cx="1584176" cy="584775"/>
          </a:xfrm>
          <a:prstGeom prst="rect">
            <a:avLst/>
          </a:prstGeom>
          <a:noFill/>
          <a:ln>
            <a:noFill/>
          </a:ln>
        </p:spPr>
        <p:txBody>
          <a:bodyPr spcFirstLastPara="1" wrap="square" lIns="91425" tIns="45700" rIns="91425" bIns="45700" anchor="t" anchorCtr="0">
            <a:noAutofit/>
          </a:bodyPr>
          <a:lstStyle/>
          <a:p>
            <a:pPr marL="0" marR="0" lvl="0" indent="0" algn="ctr" rtl="0">
              <a:lnSpc>
                <a:spcPts val="1800"/>
              </a:lnSpc>
              <a:spcBef>
                <a:spcPts val="0"/>
              </a:spcBef>
              <a:spcAft>
                <a:spcPts val="0"/>
              </a:spcAft>
              <a:buClr>
                <a:schemeClr val="lt1"/>
              </a:buClr>
              <a:buSzPts val="1600"/>
              <a:buFont typeface="Arial"/>
              <a:buNone/>
            </a:pPr>
            <a:r>
              <a:rPr lang="en-US" sz="1650" b="1" u="none" strike="noStrike" cap="none" dirty="0">
                <a:solidFill>
                  <a:schemeClr val="lt1"/>
                </a:solidFill>
                <a:latin typeface="+mn-lt"/>
                <a:ea typeface="+mn-ea"/>
                <a:cs typeface="+mn-ea"/>
                <a:sym typeface="+mn-lt"/>
              </a:rPr>
              <a:t>Single Volume/</a:t>
            </a:r>
            <a:r>
              <a:rPr lang="en-US" sz="1650" b="1" u="none" strike="noStrike" cap="none" dirty="0" err="1">
                <a:solidFill>
                  <a:schemeClr val="lt1"/>
                </a:solidFill>
                <a:latin typeface="+mn-lt"/>
                <a:ea typeface="+mn-ea"/>
                <a:cs typeface="+mn-ea"/>
                <a:sym typeface="+mn-lt"/>
              </a:rPr>
              <a:t>Lun</a:t>
            </a:r>
            <a:endParaRPr sz="1650" b="1" u="none" strike="noStrike" cap="none" dirty="0">
              <a:solidFill>
                <a:schemeClr val="lt1"/>
              </a:solidFill>
              <a:latin typeface="+mn-lt"/>
              <a:ea typeface="+mn-ea"/>
              <a:cs typeface="+mn-ea"/>
              <a:sym typeface="+mn-lt"/>
            </a:endParaRPr>
          </a:p>
        </p:txBody>
      </p:sp>
      <p:sp>
        <p:nvSpPr>
          <p:cNvPr id="27" name="Shape 332">
            <a:extLst>
              <a:ext uri="{FF2B5EF4-FFF2-40B4-BE49-F238E27FC236}">
                <a16:creationId xmlns:a16="http://schemas.microsoft.com/office/drawing/2014/main" id="{55D91BAE-0B8A-4A88-98F2-3FC64361222D}"/>
              </a:ext>
            </a:extLst>
          </p:cNvPr>
          <p:cNvSpPr txBox="1"/>
          <p:nvPr/>
        </p:nvSpPr>
        <p:spPr>
          <a:xfrm>
            <a:off x="409081" y="1523942"/>
            <a:ext cx="1584176"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600"/>
              <a:buFont typeface="Arial"/>
              <a:buNone/>
            </a:pPr>
            <a:r>
              <a:rPr lang="en-US" altLang="zh-TW" sz="1650" b="1" u="none" strike="noStrike" cap="none" dirty="0">
                <a:solidFill>
                  <a:schemeClr val="lt1"/>
                </a:solidFill>
                <a:latin typeface="+mn-lt"/>
                <a:ea typeface="+mn-ea"/>
                <a:cs typeface="+mn-ea"/>
                <a:sym typeface="+mn-lt"/>
              </a:rPr>
              <a:t>Whole NAS</a:t>
            </a:r>
            <a:endParaRPr sz="1650" b="1" u="none" strike="noStrike" cap="none" dirty="0">
              <a:solidFill>
                <a:schemeClr val="lt1"/>
              </a:solidFill>
              <a:latin typeface="+mn-lt"/>
              <a:ea typeface="+mn-ea"/>
              <a:cs typeface="+mn-ea"/>
              <a:sym typeface="+mn-l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Shape 425"/>
          <p:cNvSpPr txBox="1">
            <a:spLocks noGrp="1"/>
          </p:cNvSpPr>
          <p:nvPr>
            <p:ph type="title"/>
          </p:nvPr>
        </p:nvSpPr>
        <p:spPr>
          <a:xfrm>
            <a:off x="35932" y="164142"/>
            <a:ext cx="9108068" cy="697312"/>
          </a:xfrm>
          <a:prstGeom prst="rect">
            <a:avLst/>
          </a:prstGeom>
        </p:spPr>
        <p:txBody>
          <a:bodyPr spcFirstLastPara="1" wrap="square" lIns="91425" tIns="91425" rIns="91425" bIns="91425" anchor="t" anchorCtr="0">
            <a:noAutofit/>
          </a:bodyPr>
          <a:lstStyle/>
          <a:p>
            <a:pPr lvl="0"/>
            <a:r>
              <a:rPr lang="en-US" altLang="zh-TW" sz="3200" dirty="0">
                <a:solidFill>
                  <a:schemeClr val="bg1"/>
                </a:solidFill>
                <a:latin typeface="+mn-lt"/>
                <a:ea typeface="+mn-ea"/>
                <a:cs typeface="+mn-ea"/>
                <a:sym typeface="+mn-lt"/>
              </a:rPr>
              <a:t> Multi-layer protection for the backup</a:t>
            </a:r>
            <a:endParaRPr sz="3200" dirty="0">
              <a:solidFill>
                <a:schemeClr val="bg1"/>
              </a:solidFill>
              <a:latin typeface="+mn-lt"/>
              <a:ea typeface="+mn-ea"/>
              <a:cs typeface="+mn-ea"/>
              <a:sym typeface="+mn-lt"/>
            </a:endParaRPr>
          </a:p>
        </p:txBody>
      </p:sp>
      <p:pic>
        <p:nvPicPr>
          <p:cNvPr id="426" name="Shape 426"/>
          <p:cNvPicPr preferRelativeResize="0"/>
          <p:nvPr/>
        </p:nvPicPr>
        <p:blipFill>
          <a:blip r:embed="rId3" cstate="print">
            <a:extLst>
              <a:ext uri="{28A0092B-C50C-407E-A947-70E740481C1C}">
                <a14:useLocalDpi xmlns:a14="http://schemas.microsoft.com/office/drawing/2010/main"/>
              </a:ext>
            </a:extLst>
          </a:blip>
          <a:srcRect/>
          <a:stretch/>
        </p:blipFill>
        <p:spPr>
          <a:xfrm>
            <a:off x="2157204" y="1311065"/>
            <a:ext cx="672825" cy="672825"/>
          </a:xfrm>
          <a:prstGeom prst="rect">
            <a:avLst/>
          </a:prstGeom>
          <a:noFill/>
          <a:ln>
            <a:noFill/>
          </a:ln>
          <a:effectLst>
            <a:outerShdw blurRad="127000" dist="114300" dir="2880000" algn="t" rotWithShape="0">
              <a:prstClr val="black">
                <a:alpha val="25000"/>
              </a:prstClr>
            </a:outerShdw>
          </a:effectLst>
        </p:spPr>
      </p:pic>
      <p:sp>
        <p:nvSpPr>
          <p:cNvPr id="427" name="Shape 427"/>
          <p:cNvSpPr txBox="1"/>
          <p:nvPr/>
        </p:nvSpPr>
        <p:spPr>
          <a:xfrm>
            <a:off x="3107563" y="1260265"/>
            <a:ext cx="7453055" cy="672825"/>
          </a:xfrm>
          <a:prstGeom prst="rect">
            <a:avLst/>
          </a:prstGeom>
          <a:noFill/>
          <a:ln>
            <a:noFill/>
          </a:ln>
        </p:spPr>
        <p:txBody>
          <a:bodyPr spcFirstLastPara="1" wrap="square" lIns="91425" tIns="91425" rIns="91425" bIns="91425" anchor="t" anchorCtr="0">
            <a:noAutofit/>
          </a:bodyPr>
          <a:lstStyle/>
          <a:p>
            <a:pPr marL="0" lvl="0" indent="927100" rtl="1">
              <a:lnSpc>
                <a:spcPct val="115000"/>
              </a:lnSpc>
              <a:spcBef>
                <a:spcPts val="0"/>
              </a:spcBef>
              <a:spcAft>
                <a:spcPts val="0"/>
              </a:spcAft>
              <a:buClr>
                <a:schemeClr val="dk1"/>
              </a:buClr>
              <a:buSzPts val="1100"/>
              <a:buFont typeface="Arial"/>
              <a:buNone/>
            </a:pPr>
            <a:r>
              <a:rPr lang="en-US" sz="2600" b="1" dirty="0">
                <a:solidFill>
                  <a:srgbClr val="0070C0"/>
                </a:solidFill>
                <a:latin typeface="+mn-lt"/>
                <a:ea typeface="+mn-ea"/>
                <a:cs typeface="+mn-ea"/>
                <a:sym typeface="+mn-lt"/>
              </a:rPr>
              <a:t>Hybrid Backup Sync</a:t>
            </a:r>
            <a:endParaRPr sz="2600" b="1" dirty="0">
              <a:solidFill>
                <a:srgbClr val="3C78D8"/>
              </a:solidFill>
              <a:latin typeface="+mn-lt"/>
              <a:ea typeface="+mn-ea"/>
              <a:cs typeface="+mn-ea"/>
              <a:sym typeface="+mn-lt"/>
            </a:endParaRPr>
          </a:p>
        </p:txBody>
      </p:sp>
      <p:pic>
        <p:nvPicPr>
          <p:cNvPr id="7" name="Shape 825" descr="P3.png"/>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266569" y="2149838"/>
            <a:ext cx="2792996" cy="2795878"/>
          </a:xfrm>
          <a:prstGeom prst="rect">
            <a:avLst/>
          </a:prstGeom>
          <a:noFill/>
          <a:ln>
            <a:noFill/>
          </a:ln>
          <a:effectLst>
            <a:outerShdw blurRad="266700" dist="266700" dir="1920000" algn="t" rotWithShape="0">
              <a:prstClr val="black">
                <a:alpha val="7000"/>
              </a:prstClr>
            </a:outerShdw>
          </a:effectLst>
        </p:spPr>
      </p:pic>
      <p:sp>
        <p:nvSpPr>
          <p:cNvPr id="9" name="Shape 826"/>
          <p:cNvSpPr txBox="1"/>
          <p:nvPr/>
        </p:nvSpPr>
        <p:spPr>
          <a:xfrm>
            <a:off x="3088104" y="2971620"/>
            <a:ext cx="1725237" cy="486894"/>
          </a:xfrm>
          <a:prstGeom prst="rect">
            <a:avLst/>
          </a:prstGeom>
          <a:noFill/>
          <a:ln>
            <a:noFill/>
          </a:ln>
        </p:spPr>
        <p:txBody>
          <a:bodyPr wrap="square" lIns="91425" tIns="45700" rIns="91425" bIns="45700" anchor="t" anchorCtr="0">
            <a:noAutofit/>
          </a:bodyPr>
          <a:lstStyle/>
          <a:p>
            <a:pPr marL="0" marR="0" lvl="0" indent="-203200" algn="ctr" rtl="0">
              <a:lnSpc>
                <a:spcPct val="100000"/>
              </a:lnSpc>
              <a:spcBef>
                <a:spcPts val="0"/>
              </a:spcBef>
              <a:spcAft>
                <a:spcPts val="0"/>
              </a:spcAft>
              <a:buClr>
                <a:schemeClr val="lt1"/>
              </a:buClr>
              <a:buSzPct val="100000"/>
              <a:buFont typeface="Arial"/>
              <a:buNone/>
            </a:pPr>
            <a:r>
              <a:rPr lang="en-US" altLang="zh-TW" sz="3200" b="1" i="0" u="none" strike="noStrike" cap="none" dirty="0">
                <a:solidFill>
                  <a:schemeClr val="lt1"/>
                </a:solidFill>
                <a:effectLst>
                  <a:outerShdw blurRad="50800" dist="38100" dir="2700000" algn="tl" rotWithShape="0">
                    <a:prstClr val="black">
                      <a:alpha val="40000"/>
                    </a:prstClr>
                  </a:outerShdw>
                </a:effectLst>
                <a:latin typeface="+mn-lt"/>
                <a:ea typeface="+mn-ea"/>
                <a:cs typeface="+mn-ea"/>
                <a:sym typeface="+mn-lt"/>
              </a:rPr>
              <a:t>Cloud</a:t>
            </a:r>
          </a:p>
        </p:txBody>
      </p:sp>
      <p:sp>
        <p:nvSpPr>
          <p:cNvPr id="10" name="Shape 827"/>
          <p:cNvSpPr txBox="1"/>
          <p:nvPr/>
        </p:nvSpPr>
        <p:spPr>
          <a:xfrm>
            <a:off x="4515819" y="2971620"/>
            <a:ext cx="1725237" cy="486894"/>
          </a:xfrm>
          <a:prstGeom prst="rect">
            <a:avLst/>
          </a:prstGeom>
          <a:noFill/>
          <a:ln>
            <a:noFill/>
          </a:ln>
        </p:spPr>
        <p:txBody>
          <a:bodyPr wrap="square" lIns="91425" tIns="45700" rIns="91425" bIns="45700" anchor="t" anchorCtr="0">
            <a:noAutofit/>
          </a:bodyPr>
          <a:lstStyle/>
          <a:p>
            <a:pPr marL="0" marR="0" lvl="0" indent="-203200" algn="ctr" rtl="0">
              <a:lnSpc>
                <a:spcPct val="100000"/>
              </a:lnSpc>
              <a:spcBef>
                <a:spcPts val="0"/>
              </a:spcBef>
              <a:spcAft>
                <a:spcPts val="0"/>
              </a:spcAft>
              <a:buClr>
                <a:schemeClr val="lt1"/>
              </a:buClr>
              <a:buSzPct val="100000"/>
              <a:buFont typeface="Arial"/>
              <a:buNone/>
            </a:pPr>
            <a:r>
              <a:rPr lang="en-US" altLang="zh-TW" sz="3200" b="1" i="0" u="none" strike="noStrike" cap="none" dirty="0">
                <a:solidFill>
                  <a:schemeClr val="lt1"/>
                </a:solidFill>
                <a:effectLst>
                  <a:outerShdw blurRad="50800" dist="38100" dir="2700000" algn="tl" rotWithShape="0">
                    <a:prstClr val="black">
                      <a:alpha val="40000"/>
                    </a:prstClr>
                  </a:outerShdw>
                </a:effectLst>
                <a:latin typeface="+mn-lt"/>
                <a:ea typeface="+mn-ea"/>
                <a:cs typeface="+mn-ea"/>
                <a:sym typeface="+mn-lt"/>
              </a:rPr>
              <a:t>Local</a:t>
            </a:r>
            <a:endParaRPr lang="zh-TW" sz="3200" b="1" i="0" u="none" strike="noStrike" cap="none" dirty="0">
              <a:solidFill>
                <a:schemeClr val="lt1"/>
              </a:solidFill>
              <a:effectLst>
                <a:outerShdw blurRad="50800" dist="38100" dir="2700000" algn="tl" rotWithShape="0">
                  <a:prstClr val="black">
                    <a:alpha val="40000"/>
                  </a:prstClr>
                </a:outerShdw>
              </a:effectLst>
              <a:latin typeface="+mn-lt"/>
              <a:ea typeface="+mn-ea"/>
              <a:cs typeface="+mn-ea"/>
              <a:sym typeface="+mn-lt"/>
            </a:endParaRPr>
          </a:p>
        </p:txBody>
      </p:sp>
      <p:sp>
        <p:nvSpPr>
          <p:cNvPr id="11" name="Shape 828"/>
          <p:cNvSpPr txBox="1"/>
          <p:nvPr/>
        </p:nvSpPr>
        <p:spPr>
          <a:xfrm>
            <a:off x="3820073" y="4043256"/>
            <a:ext cx="1725237" cy="486894"/>
          </a:xfrm>
          <a:prstGeom prst="rect">
            <a:avLst/>
          </a:prstGeom>
          <a:noFill/>
          <a:ln>
            <a:noFill/>
          </a:ln>
        </p:spPr>
        <p:txBody>
          <a:bodyPr wrap="square" lIns="91425" tIns="45700" rIns="91425" bIns="45700" anchor="t" anchorCtr="0">
            <a:noAutofit/>
          </a:bodyPr>
          <a:lstStyle/>
          <a:p>
            <a:pPr marL="0" marR="0" lvl="0" indent="-203200" algn="ctr" rtl="0">
              <a:lnSpc>
                <a:spcPct val="100000"/>
              </a:lnSpc>
              <a:spcBef>
                <a:spcPts val="0"/>
              </a:spcBef>
              <a:spcAft>
                <a:spcPts val="0"/>
              </a:spcAft>
              <a:buClr>
                <a:schemeClr val="lt1"/>
              </a:buClr>
              <a:buSzPct val="100000"/>
              <a:buFont typeface="Arial"/>
              <a:buNone/>
            </a:pPr>
            <a:r>
              <a:rPr lang="en-US" altLang="zh-TW" sz="3200" b="1" i="0" u="none" strike="noStrike" cap="none" dirty="0">
                <a:solidFill>
                  <a:schemeClr val="lt1"/>
                </a:solidFill>
                <a:effectLst>
                  <a:outerShdw blurRad="50800" dist="38100" dir="2700000" algn="tl" rotWithShape="0">
                    <a:prstClr val="black">
                      <a:alpha val="40000"/>
                    </a:prstClr>
                  </a:outerShdw>
                </a:effectLst>
                <a:latin typeface="+mn-lt"/>
                <a:ea typeface="+mn-ea"/>
                <a:cs typeface="+mn-ea"/>
                <a:sym typeface="+mn-lt"/>
              </a:rPr>
              <a:t>Remote</a:t>
            </a:r>
            <a:endParaRPr lang="zh-TW" sz="3200" b="1" i="0" u="none" strike="noStrike" cap="none" dirty="0">
              <a:solidFill>
                <a:schemeClr val="lt1"/>
              </a:solidFill>
              <a:effectLst>
                <a:outerShdw blurRad="50800" dist="38100" dir="2700000" algn="tl" rotWithShape="0">
                  <a:prstClr val="black">
                    <a:alpha val="40000"/>
                  </a:prstClr>
                </a:outerShdw>
              </a:effectLst>
              <a:latin typeface="+mn-lt"/>
              <a:ea typeface="+mn-ea"/>
              <a:cs typeface="+mn-ea"/>
              <a:sym typeface="+mn-lt"/>
            </a:endParaRPr>
          </a:p>
        </p:txBody>
      </p:sp>
      <p:grpSp>
        <p:nvGrpSpPr>
          <p:cNvPr id="12" name="Shape 829"/>
          <p:cNvGrpSpPr/>
          <p:nvPr/>
        </p:nvGrpSpPr>
        <p:grpSpPr>
          <a:xfrm>
            <a:off x="622807" y="2745368"/>
            <a:ext cx="1337807" cy="654688"/>
            <a:chOff x="251519" y="2499741"/>
            <a:chExt cx="1944025" cy="951357"/>
          </a:xfrm>
        </p:grpSpPr>
        <p:pic>
          <p:nvPicPr>
            <p:cNvPr id="13" name="Shape 830"/>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95536" y="2499741"/>
              <a:ext cx="447300" cy="447300"/>
            </a:xfrm>
            <a:prstGeom prst="rect">
              <a:avLst/>
            </a:prstGeom>
            <a:noFill/>
            <a:ln>
              <a:noFill/>
            </a:ln>
          </p:spPr>
        </p:pic>
        <p:pic>
          <p:nvPicPr>
            <p:cNvPr id="14" name="Shape 831"/>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899591" y="2499741"/>
              <a:ext cx="447300" cy="447300"/>
            </a:xfrm>
            <a:prstGeom prst="rect">
              <a:avLst/>
            </a:prstGeom>
            <a:noFill/>
            <a:ln>
              <a:noFill/>
            </a:ln>
          </p:spPr>
        </p:pic>
        <p:pic>
          <p:nvPicPr>
            <p:cNvPr id="15" name="Shape 832"/>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1763688" y="3003798"/>
              <a:ext cx="431856" cy="431856"/>
            </a:xfrm>
            <a:prstGeom prst="rect">
              <a:avLst/>
            </a:prstGeom>
            <a:noFill/>
            <a:ln>
              <a:noFill/>
            </a:ln>
          </p:spPr>
        </p:pic>
        <p:pic>
          <p:nvPicPr>
            <p:cNvPr id="16" name="Shape 833"/>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1331640" y="2499741"/>
              <a:ext cx="447300" cy="447300"/>
            </a:xfrm>
            <a:prstGeom prst="rect">
              <a:avLst/>
            </a:prstGeom>
            <a:noFill/>
            <a:ln>
              <a:noFill/>
            </a:ln>
          </p:spPr>
        </p:pic>
        <p:pic>
          <p:nvPicPr>
            <p:cNvPr id="17" name="Shape 834"/>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755575" y="3003798"/>
              <a:ext cx="447300" cy="447300"/>
            </a:xfrm>
            <a:prstGeom prst="rect">
              <a:avLst/>
            </a:prstGeom>
            <a:noFill/>
            <a:ln>
              <a:noFill/>
            </a:ln>
          </p:spPr>
        </p:pic>
        <p:pic>
          <p:nvPicPr>
            <p:cNvPr id="18" name="Shape 835"/>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251519" y="3003798"/>
              <a:ext cx="447300" cy="447300"/>
            </a:xfrm>
            <a:prstGeom prst="rect">
              <a:avLst/>
            </a:prstGeom>
            <a:noFill/>
            <a:ln>
              <a:noFill/>
            </a:ln>
          </p:spPr>
        </p:pic>
        <p:pic>
          <p:nvPicPr>
            <p:cNvPr id="19" name="Shape 836"/>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1259632" y="3003798"/>
              <a:ext cx="447300" cy="447300"/>
            </a:xfrm>
            <a:prstGeom prst="rect">
              <a:avLst/>
            </a:prstGeom>
            <a:noFill/>
            <a:ln>
              <a:noFill/>
            </a:ln>
          </p:spPr>
        </p:pic>
      </p:grpSp>
      <p:pic>
        <p:nvPicPr>
          <p:cNvPr id="20" name="Shape 837" descr="P3-2-3.png"/>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1931552" y="2329007"/>
            <a:ext cx="898477" cy="1062701"/>
          </a:xfrm>
          <a:prstGeom prst="rect">
            <a:avLst/>
          </a:prstGeom>
          <a:noFill/>
          <a:ln>
            <a:noFill/>
          </a:ln>
        </p:spPr>
      </p:pic>
      <p:pic>
        <p:nvPicPr>
          <p:cNvPr id="21" name="Shape 838" descr="P3-2-2.png"/>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1376602" y="4243125"/>
            <a:ext cx="1663891" cy="704509"/>
          </a:xfrm>
          <a:prstGeom prst="rect">
            <a:avLst/>
          </a:prstGeom>
          <a:noFill/>
          <a:ln>
            <a:noFill/>
          </a:ln>
        </p:spPr>
      </p:pic>
      <p:pic>
        <p:nvPicPr>
          <p:cNvPr id="22" name="Shape 839" descr="P3-2-1.png"/>
          <p:cNvPicPr preferRelativeResize="0"/>
          <p:nvPr/>
        </p:nvPicPr>
        <p:blipFill rotWithShape="1">
          <a:blip r:embed="rId14" cstate="print">
            <a:alphaModFix/>
            <a:extLst>
              <a:ext uri="{28A0092B-C50C-407E-A947-70E740481C1C}">
                <a14:useLocalDpi xmlns:a14="http://schemas.microsoft.com/office/drawing/2010/main"/>
              </a:ext>
            </a:extLst>
          </a:blip>
          <a:srcRect/>
          <a:stretch/>
        </p:blipFill>
        <p:spPr>
          <a:xfrm>
            <a:off x="6186999" y="2510181"/>
            <a:ext cx="1772650" cy="672825"/>
          </a:xfrm>
          <a:prstGeom prst="rect">
            <a:avLst/>
          </a:prstGeom>
          <a:noFill/>
          <a:ln>
            <a:noFill/>
          </a:ln>
        </p:spPr>
      </p:pic>
      <p:cxnSp>
        <p:nvCxnSpPr>
          <p:cNvPr id="5" name="直線接點 4">
            <a:extLst>
              <a:ext uri="{FF2B5EF4-FFF2-40B4-BE49-F238E27FC236}">
                <a16:creationId xmlns:a16="http://schemas.microsoft.com/office/drawing/2014/main" id="{9936E5C9-4DF5-42B8-9AB1-4A07D5BEB7DF}"/>
              </a:ext>
            </a:extLst>
          </p:cNvPr>
          <p:cNvCxnSpPr>
            <a:cxnSpLocks/>
          </p:cNvCxnSpPr>
          <p:nvPr/>
        </p:nvCxnSpPr>
        <p:spPr>
          <a:xfrm>
            <a:off x="3234041" y="1859280"/>
            <a:ext cx="3310692" cy="0"/>
          </a:xfrm>
          <a:prstGeom prst="line">
            <a:avLst/>
          </a:prstGeom>
          <a:ln w="22860">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8" name="圖片 7" descr="底_(ZH+EN)_影片轉檔.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5149453"/>
          </a:xfrm>
          <a:prstGeom prst="rect">
            <a:avLst/>
          </a:prstGeom>
        </p:spPr>
      </p:pic>
      <p:sp>
        <p:nvSpPr>
          <p:cNvPr id="15" name="矩形 14">
            <a:extLst>
              <a:ext uri="{FF2B5EF4-FFF2-40B4-BE49-F238E27FC236}">
                <a16:creationId xmlns:a16="http://schemas.microsoft.com/office/drawing/2014/main" id="{CC77F6C7-D94D-4623-B78A-E17C2AD41E72}"/>
              </a:ext>
            </a:extLst>
          </p:cNvPr>
          <p:cNvSpPr/>
          <p:nvPr/>
        </p:nvSpPr>
        <p:spPr>
          <a:xfrm>
            <a:off x="0" y="1104248"/>
            <a:ext cx="9036050" cy="2232248"/>
          </a:xfrm>
          <a:prstGeom prst="rect">
            <a:avLst/>
          </a:prstGeom>
          <a:gradFill>
            <a:gsLst>
              <a:gs pos="13000">
                <a:srgbClr val="0082DA"/>
              </a:gs>
              <a:gs pos="39000">
                <a:srgbClr val="2FABFF"/>
              </a:gs>
              <a:gs pos="66000">
                <a:srgbClr val="09BFFF">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2" name="Shape 301">
            <a:extLst>
              <a:ext uri="{FF2B5EF4-FFF2-40B4-BE49-F238E27FC236}">
                <a16:creationId xmlns:a16="http://schemas.microsoft.com/office/drawing/2014/main" id="{98123543-9FA0-4565-8249-7900BB25DB8A}"/>
              </a:ext>
            </a:extLst>
          </p:cNvPr>
          <p:cNvSpPr txBox="1">
            <a:spLocks noGrp="1"/>
          </p:cNvSpPr>
          <p:nvPr>
            <p:ph type="title"/>
          </p:nvPr>
        </p:nvSpPr>
        <p:spPr>
          <a:xfrm>
            <a:off x="476476" y="1354893"/>
            <a:ext cx="7165459" cy="697312"/>
          </a:xfrm>
          <a:prstGeom prst="rect">
            <a:avLst/>
          </a:prstGeom>
          <a:noFill/>
          <a:ln>
            <a:noFill/>
          </a:ln>
        </p:spPr>
        <p:txBody>
          <a:bodyPr spcFirstLastPara="1" wrap="square" lIns="91425" tIns="91425" rIns="91425" bIns="91425" anchor="ctr" anchorCtr="0">
            <a:noAutofit/>
          </a:bodyPr>
          <a:lstStyle/>
          <a:p>
            <a:pPr lvl="0" algn="l">
              <a:buClr>
                <a:schemeClr val="dk1"/>
              </a:buClr>
              <a:buSzPts val="4400"/>
            </a:pPr>
            <a:r>
              <a:rPr lang="en-US" altLang="zh-TW" sz="4000" b="1" dirty="0">
                <a:solidFill>
                  <a:schemeClr val="bg1"/>
                </a:solidFill>
                <a:latin typeface="+mn-lt"/>
                <a:ea typeface="+mn-ea"/>
                <a:cs typeface="+mn-ea"/>
                <a:sym typeface="+mn-lt"/>
              </a:rPr>
              <a:t>HDMI</a:t>
            </a:r>
            <a:r>
              <a:rPr lang="zh-TW" altLang="en-US" sz="4000" dirty="0">
                <a:solidFill>
                  <a:schemeClr val="bg1"/>
                </a:solidFill>
                <a:latin typeface="+mn-lt"/>
                <a:ea typeface="+mn-ea"/>
                <a:cs typeface="+mn-ea"/>
                <a:sym typeface="+mn-lt"/>
              </a:rPr>
              <a:t> </a:t>
            </a:r>
            <a:r>
              <a:rPr lang="en-US" altLang="zh-TW" sz="4000" dirty="0">
                <a:solidFill>
                  <a:schemeClr val="bg1"/>
                </a:solidFill>
                <a:latin typeface="+mn-lt"/>
                <a:ea typeface="+mn-ea"/>
                <a:cs typeface="+mn-ea"/>
                <a:sym typeface="+mn-lt"/>
              </a:rPr>
              <a:t>application</a:t>
            </a:r>
            <a:endParaRPr kumimoji="0" lang="zh-TW" altLang="en-US" sz="4000" b="1" i="0" u="none" strike="noStrike" kern="0" cap="none" spc="0" normalizeH="0" baseline="0" noProof="0" dirty="0">
              <a:ln>
                <a:noFill/>
              </a:ln>
              <a:solidFill>
                <a:schemeClr val="bg1"/>
              </a:solidFill>
              <a:effectLst/>
              <a:uLnTx/>
              <a:uFillTx/>
              <a:latin typeface="+mn-lt"/>
              <a:ea typeface="+mn-ea"/>
              <a:cs typeface="+mn-ea"/>
              <a:sym typeface="+mn-lt"/>
            </a:endParaRPr>
          </a:p>
        </p:txBody>
      </p:sp>
      <p:sp>
        <p:nvSpPr>
          <p:cNvPr id="13" name="文字方塊 12">
            <a:extLst>
              <a:ext uri="{FF2B5EF4-FFF2-40B4-BE49-F238E27FC236}">
                <a16:creationId xmlns:a16="http://schemas.microsoft.com/office/drawing/2014/main" id="{729D639A-A447-4BFE-9D8D-209014BC322C}"/>
              </a:ext>
            </a:extLst>
          </p:cNvPr>
          <p:cNvSpPr txBox="1"/>
          <p:nvPr/>
        </p:nvSpPr>
        <p:spPr>
          <a:xfrm>
            <a:off x="501877" y="2363229"/>
            <a:ext cx="5103494" cy="830997"/>
          </a:xfrm>
          <a:prstGeom prst="rect">
            <a:avLst/>
          </a:prstGeom>
          <a:noFill/>
        </p:spPr>
        <p:txBody>
          <a:bodyPr wrap="square" rtlCol="0">
            <a:spAutoFit/>
          </a:bodyPr>
          <a:lstStyle/>
          <a:p>
            <a:pPr lvl="0"/>
            <a:r>
              <a:rPr lang="en-US" altLang="zh-TW" sz="2400" b="1" dirty="0">
                <a:solidFill>
                  <a:schemeClr val="bg1"/>
                </a:solidFill>
                <a:latin typeface="+mn-lt"/>
                <a:ea typeface="+mn-ea"/>
                <a:cs typeface="+mn-ea"/>
                <a:sym typeface="+mn-lt"/>
              </a:rPr>
              <a:t>Hardware transcoding &amp; streaming</a:t>
            </a:r>
            <a:endParaRPr lang="zh-TW" altLang="en-US" sz="2400" b="1" dirty="0">
              <a:solidFill>
                <a:schemeClr val="bg1"/>
              </a:solidFill>
              <a:latin typeface="+mn-lt"/>
              <a:ea typeface="+mn-ea"/>
              <a:cs typeface="+mn-ea"/>
              <a:sym typeface="+mn-lt"/>
            </a:endParaRPr>
          </a:p>
        </p:txBody>
      </p:sp>
      <p:cxnSp>
        <p:nvCxnSpPr>
          <p:cNvPr id="14" name="直線接點 13">
            <a:extLst>
              <a:ext uri="{FF2B5EF4-FFF2-40B4-BE49-F238E27FC236}">
                <a16:creationId xmlns:a16="http://schemas.microsoft.com/office/drawing/2014/main" id="{B836971E-2689-44D7-A4FE-937DF878D61D}"/>
              </a:ext>
            </a:extLst>
          </p:cNvPr>
          <p:cNvCxnSpPr/>
          <p:nvPr/>
        </p:nvCxnSpPr>
        <p:spPr>
          <a:xfrm>
            <a:off x="572904" y="2205442"/>
            <a:ext cx="4196958" cy="1316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Title 1">
            <a:extLst>
              <a:ext uri="{FF2B5EF4-FFF2-40B4-BE49-F238E27FC236}">
                <a16:creationId xmlns:a16="http://schemas.microsoft.com/office/drawing/2014/main" id="{2A776AE7-221D-144C-A648-632A55F1A9D0}"/>
              </a:ext>
            </a:extLst>
          </p:cNvPr>
          <p:cNvSpPr txBox="1">
            <a:spLocks/>
          </p:cNvSpPr>
          <p:nvPr/>
        </p:nvSpPr>
        <p:spPr>
          <a:xfrm>
            <a:off x="184245" y="0"/>
            <a:ext cx="8795982" cy="717571"/>
          </a:xfrm>
          <a:prstGeom prst="rect">
            <a:avLst/>
          </a:prstGeom>
        </p:spPr>
        <p:txBody>
          <a:bodyPr anchor="t"/>
          <a:lstStyle/>
          <a:p>
            <a:endParaRPr kumimoji="0" lang="en-US" sz="3200" b="1" i="0" u="none" strike="noStrike" kern="0" cap="none" spc="0" normalizeH="0" baseline="0" noProof="0">
              <a:ln>
                <a:noFill/>
              </a:ln>
              <a:solidFill>
                <a:schemeClr val="bg1"/>
              </a:solidFill>
              <a:effectLst/>
              <a:uLnTx/>
              <a:uFillTx/>
              <a:latin typeface="+mn-lt"/>
              <a:ea typeface="+mn-ea"/>
              <a:cs typeface="+mn-ea"/>
              <a:sym typeface="+mn-lt"/>
            </a:endParaRPr>
          </a:p>
        </p:txBody>
      </p:sp>
      <p:sp>
        <p:nvSpPr>
          <p:cNvPr id="2" name="Title 1">
            <a:extLst>
              <a:ext uri="{FF2B5EF4-FFF2-40B4-BE49-F238E27FC236}">
                <a16:creationId xmlns:a16="http://schemas.microsoft.com/office/drawing/2014/main" id="{4944D0F7-A0BC-7A4C-929D-6A5F102B398F}"/>
              </a:ext>
            </a:extLst>
          </p:cNvPr>
          <p:cNvSpPr>
            <a:spLocks noGrp="1"/>
          </p:cNvSpPr>
          <p:nvPr>
            <p:ph type="title"/>
          </p:nvPr>
        </p:nvSpPr>
        <p:spPr>
          <a:xfrm>
            <a:off x="315447" y="235147"/>
            <a:ext cx="8546974" cy="697312"/>
          </a:xfrm>
          <a:effectLst/>
        </p:spPr>
        <p:txBody>
          <a:bodyPr>
            <a:noAutofit/>
          </a:bodyPr>
          <a:lstStyle/>
          <a:p>
            <a:pPr algn="ctr">
              <a:lnSpc>
                <a:spcPts val="3600"/>
              </a:lnSpc>
            </a:pPr>
            <a:r>
              <a:rPr lang="en-US" altLang="zh-TW" sz="3200" dirty="0" err="1">
                <a:solidFill>
                  <a:schemeClr val="bg1"/>
                </a:solidFill>
                <a:latin typeface="+mn-lt"/>
                <a:ea typeface="+mn-ea"/>
                <a:cs typeface="+mn-ea"/>
                <a:sym typeface="+mn-lt"/>
              </a:rPr>
              <a:t>HybridDesk</a:t>
            </a:r>
            <a:r>
              <a:rPr lang="en-US" altLang="zh-TW" sz="3200" dirty="0">
                <a:solidFill>
                  <a:schemeClr val="bg1"/>
                </a:solidFill>
                <a:latin typeface="+mn-lt"/>
                <a:ea typeface="+mn-ea"/>
                <a:cs typeface="+mn-ea"/>
                <a:sym typeface="+mn-lt"/>
              </a:rPr>
              <a:t> Station for various A/V needs</a:t>
            </a:r>
            <a:endParaRPr lang="en-US" sz="3200" spc="-150" dirty="0">
              <a:solidFill>
                <a:schemeClr val="bg1"/>
              </a:solidFill>
              <a:latin typeface="+mn-lt"/>
              <a:ea typeface="+mn-ea"/>
              <a:cs typeface="+mn-ea"/>
              <a:sym typeface="+mn-lt"/>
            </a:endParaRPr>
          </a:p>
        </p:txBody>
      </p:sp>
      <p:pic>
        <p:nvPicPr>
          <p:cNvPr id="21" name="圖片 20">
            <a:extLst>
              <a:ext uri="{FF2B5EF4-FFF2-40B4-BE49-F238E27FC236}">
                <a16:creationId xmlns:a16="http://schemas.microsoft.com/office/drawing/2014/main" id="{2D8275E2-EE17-44C2-B227-DE90DAEB470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49563" y="2759907"/>
            <a:ext cx="4074913" cy="742218"/>
          </a:xfrm>
          <a:prstGeom prst="rect">
            <a:avLst/>
          </a:prstGeom>
        </p:spPr>
      </p:pic>
      <p:cxnSp>
        <p:nvCxnSpPr>
          <p:cNvPr id="22" name="Shape 358">
            <a:extLst>
              <a:ext uri="{FF2B5EF4-FFF2-40B4-BE49-F238E27FC236}">
                <a16:creationId xmlns:a16="http://schemas.microsoft.com/office/drawing/2014/main" id="{FF667F6C-C084-4EC7-9EF1-A84D66ED807C}"/>
              </a:ext>
            </a:extLst>
          </p:cNvPr>
          <p:cNvCxnSpPr/>
          <p:nvPr/>
        </p:nvCxnSpPr>
        <p:spPr>
          <a:xfrm rot="10800000">
            <a:off x="1987873" y="2104001"/>
            <a:ext cx="1045737" cy="1550"/>
          </a:xfrm>
          <a:prstGeom prst="straightConnector1">
            <a:avLst/>
          </a:prstGeom>
          <a:noFill/>
          <a:ln w="28575" cap="rnd" cmpd="sng">
            <a:solidFill>
              <a:schemeClr val="tx1">
                <a:lumMod val="85000"/>
                <a:lumOff val="15000"/>
              </a:schemeClr>
            </a:solidFill>
            <a:prstDash val="sysDot"/>
            <a:round/>
            <a:headEnd type="none" w="lg" len="lg"/>
            <a:tailEnd type="none" w="lg" len="lg"/>
          </a:ln>
        </p:spPr>
      </p:cxnSp>
      <p:pic>
        <p:nvPicPr>
          <p:cNvPr id="23" name="Shape 351">
            <a:extLst>
              <a:ext uri="{FF2B5EF4-FFF2-40B4-BE49-F238E27FC236}">
                <a16:creationId xmlns:a16="http://schemas.microsoft.com/office/drawing/2014/main" id="{C3CC6837-DC4C-4247-B150-F55C2A12928D}"/>
              </a:ext>
            </a:extLst>
          </p:cNvPr>
          <p:cNvPicPr preferRelativeResize="0"/>
          <p:nvPr/>
        </p:nvPicPr>
        <p:blipFill>
          <a:blip r:embed="rId3" cstate="screen">
            <a:alphaModFix/>
            <a:lum bright="70000" contrast="-70000"/>
            <a:extLst>
              <a:ext uri="{28A0092B-C50C-407E-A947-70E740481C1C}">
                <a14:useLocalDpi xmlns:a14="http://schemas.microsoft.com/office/drawing/2010/main"/>
              </a:ext>
            </a:extLst>
          </a:blip>
          <a:stretch>
            <a:fillRect/>
          </a:stretch>
        </p:blipFill>
        <p:spPr>
          <a:xfrm rot="2070020">
            <a:off x="536755" y="1881026"/>
            <a:ext cx="762128" cy="762219"/>
          </a:xfrm>
          <a:prstGeom prst="rect">
            <a:avLst/>
          </a:prstGeom>
          <a:noFill/>
          <a:ln>
            <a:noFill/>
          </a:ln>
        </p:spPr>
      </p:pic>
      <p:pic>
        <p:nvPicPr>
          <p:cNvPr id="24" name="Shape 352">
            <a:extLst>
              <a:ext uri="{FF2B5EF4-FFF2-40B4-BE49-F238E27FC236}">
                <a16:creationId xmlns:a16="http://schemas.microsoft.com/office/drawing/2014/main" id="{39A7557F-7171-4E77-BC89-08B16C20C156}"/>
              </a:ext>
            </a:extLst>
          </p:cNvPr>
          <p:cNvPicPr preferRelativeResize="0"/>
          <p:nvPr/>
        </p:nvPicPr>
        <p:blipFill>
          <a:blip r:embed="rId4" cstate="screen">
            <a:alphaModFix/>
            <a:lum bright="70000" contrast="-70000"/>
            <a:extLst>
              <a:ext uri="{28A0092B-C50C-407E-A947-70E740481C1C}">
                <a14:useLocalDpi xmlns:a14="http://schemas.microsoft.com/office/drawing/2010/main"/>
              </a:ext>
            </a:extLst>
          </a:blip>
          <a:stretch>
            <a:fillRect/>
          </a:stretch>
        </p:blipFill>
        <p:spPr>
          <a:xfrm>
            <a:off x="1152405" y="2249432"/>
            <a:ext cx="697158" cy="697241"/>
          </a:xfrm>
          <a:prstGeom prst="rect">
            <a:avLst/>
          </a:prstGeom>
          <a:noFill/>
          <a:ln>
            <a:noFill/>
          </a:ln>
        </p:spPr>
      </p:pic>
      <p:sp>
        <p:nvSpPr>
          <p:cNvPr id="27" name="Shape 364">
            <a:extLst>
              <a:ext uri="{FF2B5EF4-FFF2-40B4-BE49-F238E27FC236}">
                <a16:creationId xmlns:a16="http://schemas.microsoft.com/office/drawing/2014/main" id="{0469DC3F-8F8D-4858-8B0B-790A52EE6254}"/>
              </a:ext>
            </a:extLst>
          </p:cNvPr>
          <p:cNvSpPr txBox="1"/>
          <p:nvPr/>
        </p:nvSpPr>
        <p:spPr>
          <a:xfrm>
            <a:off x="5409841" y="4195199"/>
            <a:ext cx="1373959" cy="296317"/>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a:spcBef>
                <a:spcPts val="0"/>
              </a:spcBef>
              <a:buNone/>
            </a:pPr>
            <a:r>
              <a:rPr lang="en-US" sz="1200" b="1" err="1">
                <a:solidFill>
                  <a:schemeClr val="tx1"/>
                </a:solidFill>
                <a:latin typeface="+mn-lt"/>
                <a:ea typeface="+mn-ea"/>
                <a:cs typeface="+mn-ea"/>
                <a:sym typeface="+mn-lt"/>
              </a:rPr>
              <a:t>Qremote</a:t>
            </a:r>
            <a:r>
              <a:rPr lang="en-US" sz="1200" b="1">
                <a:solidFill>
                  <a:schemeClr val="tx1"/>
                </a:solidFill>
                <a:latin typeface="+mn-lt"/>
                <a:ea typeface="+mn-ea"/>
                <a:cs typeface="+mn-ea"/>
                <a:sym typeface="+mn-lt"/>
              </a:rPr>
              <a:t> App</a:t>
            </a:r>
          </a:p>
        </p:txBody>
      </p:sp>
      <p:sp>
        <p:nvSpPr>
          <p:cNvPr id="29" name="Shape 366">
            <a:extLst>
              <a:ext uri="{FF2B5EF4-FFF2-40B4-BE49-F238E27FC236}">
                <a16:creationId xmlns:a16="http://schemas.microsoft.com/office/drawing/2014/main" id="{4E6F4F90-615F-4C8F-93DA-F855555DA75E}"/>
              </a:ext>
            </a:extLst>
          </p:cNvPr>
          <p:cNvSpPr txBox="1"/>
          <p:nvPr/>
        </p:nvSpPr>
        <p:spPr>
          <a:xfrm>
            <a:off x="236597" y="2737500"/>
            <a:ext cx="1054118" cy="296317"/>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rtl="0">
              <a:spcBef>
                <a:spcPts val="0"/>
              </a:spcBef>
              <a:buNone/>
            </a:pPr>
            <a:r>
              <a:rPr lang="en-US" sz="1200" b="1">
                <a:solidFill>
                  <a:schemeClr val="tx1"/>
                </a:solidFill>
                <a:latin typeface="+mn-lt"/>
                <a:ea typeface="+mn-ea"/>
                <a:cs typeface="+mn-ea"/>
                <a:sym typeface="+mn-lt"/>
              </a:rPr>
              <a:t>Mouse &amp; </a:t>
            </a:r>
          </a:p>
          <a:p>
            <a:pPr lvl="0" rtl="0">
              <a:spcBef>
                <a:spcPts val="0"/>
              </a:spcBef>
              <a:buNone/>
            </a:pPr>
            <a:r>
              <a:rPr lang="en-US" sz="1200" b="1">
                <a:solidFill>
                  <a:schemeClr val="tx1"/>
                </a:solidFill>
                <a:latin typeface="+mn-lt"/>
                <a:ea typeface="+mn-ea"/>
                <a:cs typeface="+mn-ea"/>
                <a:sym typeface="+mn-lt"/>
              </a:rPr>
              <a:t>Keyboard</a:t>
            </a:r>
          </a:p>
        </p:txBody>
      </p:sp>
      <p:pic>
        <p:nvPicPr>
          <p:cNvPr id="30" name="Shape 363">
            <a:extLst>
              <a:ext uri="{FF2B5EF4-FFF2-40B4-BE49-F238E27FC236}">
                <a16:creationId xmlns:a16="http://schemas.microsoft.com/office/drawing/2014/main" id="{788FB7C7-7D6D-4BF0-950C-BB3814C439ED}"/>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699742" y="3799779"/>
            <a:ext cx="623207" cy="1108574"/>
          </a:xfrm>
          <a:prstGeom prst="rect">
            <a:avLst/>
          </a:prstGeom>
          <a:noFill/>
          <a:ln>
            <a:noFill/>
          </a:ln>
          <a:effectLst>
            <a:outerShdw blurRad="228600" dist="190500" dir="4140000" algn="t" rotWithShape="0">
              <a:prstClr val="black">
                <a:alpha val="40000"/>
              </a:prstClr>
            </a:outerShdw>
          </a:effectLst>
        </p:spPr>
      </p:pic>
      <p:cxnSp>
        <p:nvCxnSpPr>
          <p:cNvPr id="31" name="直線接點 30">
            <a:extLst>
              <a:ext uri="{FF2B5EF4-FFF2-40B4-BE49-F238E27FC236}">
                <a16:creationId xmlns:a16="http://schemas.microsoft.com/office/drawing/2014/main" id="{FFC79C4F-2CDA-4CDD-9CB3-595F8C1CE17E}"/>
              </a:ext>
            </a:extLst>
          </p:cNvPr>
          <p:cNvCxnSpPr/>
          <p:nvPr/>
        </p:nvCxnSpPr>
        <p:spPr>
          <a:xfrm>
            <a:off x="3939916" y="2104002"/>
            <a:ext cx="2997780" cy="155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2" name="Shape 723">
            <a:extLst>
              <a:ext uri="{FF2B5EF4-FFF2-40B4-BE49-F238E27FC236}">
                <a16:creationId xmlns:a16="http://schemas.microsoft.com/office/drawing/2014/main" id="{50956B6D-9AE0-412D-8A48-CA7BFAB7F85D}"/>
              </a:ext>
            </a:extLst>
          </p:cNvPr>
          <p:cNvSpPr/>
          <p:nvPr/>
        </p:nvSpPr>
        <p:spPr>
          <a:xfrm>
            <a:off x="2874586" y="1339371"/>
            <a:ext cx="1742895" cy="1743102"/>
          </a:xfrm>
          <a:prstGeom prst="ellipse">
            <a:avLst/>
          </a:prstGeom>
          <a:solidFill>
            <a:schemeClr val="tx1">
              <a:lumMod val="85000"/>
              <a:lumOff val="15000"/>
            </a:schemeClr>
          </a:solidFill>
          <a:ln w="12700" cap="flat" cmpd="sng">
            <a:solidFill>
              <a:schemeClr val="bg2">
                <a:lumMod val="75000"/>
              </a:schemeClr>
            </a:solidFill>
            <a:prstDash val="solid"/>
            <a:round/>
            <a:headEnd type="none" w="med" len="med"/>
            <a:tailEnd type="none" w="med" len="med"/>
          </a:ln>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spcBef>
                <a:spcPts val="0"/>
              </a:spcBef>
              <a:buNone/>
            </a:pPr>
            <a:endParaRPr sz="1200">
              <a:solidFill>
                <a:schemeClr val="dk1"/>
              </a:solidFill>
              <a:latin typeface="+mn-lt"/>
              <a:ea typeface="+mn-ea"/>
              <a:cs typeface="+mn-ea"/>
              <a:sym typeface="+mn-lt"/>
            </a:endParaRPr>
          </a:p>
        </p:txBody>
      </p:sp>
      <p:pic>
        <p:nvPicPr>
          <p:cNvPr id="40" name="圖片 39">
            <a:extLst>
              <a:ext uri="{FF2B5EF4-FFF2-40B4-BE49-F238E27FC236}">
                <a16:creationId xmlns:a16="http://schemas.microsoft.com/office/drawing/2014/main" id="{8825F5E9-BE31-4E7C-8B2B-A90C2E303D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55230" y="1537492"/>
            <a:ext cx="981609" cy="981725"/>
          </a:xfrm>
          <a:prstGeom prst="rect">
            <a:avLst/>
          </a:prstGeom>
        </p:spPr>
      </p:pic>
      <p:cxnSp>
        <p:nvCxnSpPr>
          <p:cNvPr id="4" name="接點: 肘形 3">
            <a:extLst>
              <a:ext uri="{FF2B5EF4-FFF2-40B4-BE49-F238E27FC236}">
                <a16:creationId xmlns:a16="http://schemas.microsoft.com/office/drawing/2014/main" id="{C3542F7A-D397-42A4-A195-0738D127D772}"/>
              </a:ext>
            </a:extLst>
          </p:cNvPr>
          <p:cNvCxnSpPr>
            <a:cxnSpLocks/>
          </p:cNvCxnSpPr>
          <p:nvPr/>
        </p:nvCxnSpPr>
        <p:spPr>
          <a:xfrm rot="16200000" flipH="1">
            <a:off x="3488197" y="3244754"/>
            <a:ext cx="1497286" cy="1013027"/>
          </a:xfrm>
          <a:prstGeom prst="bentConnector2">
            <a:avLst/>
          </a:prstGeom>
          <a:ln w="28575" cap="rnd">
            <a:solidFill>
              <a:srgbClr val="262626"/>
            </a:solidFill>
            <a:prstDash val="sysDot"/>
            <a:round/>
          </a:ln>
        </p:spPr>
        <p:style>
          <a:lnRef idx="1">
            <a:schemeClr val="accent1"/>
          </a:lnRef>
          <a:fillRef idx="0">
            <a:schemeClr val="accent1"/>
          </a:fillRef>
          <a:effectRef idx="0">
            <a:schemeClr val="accent1"/>
          </a:effectRef>
          <a:fontRef idx="minor">
            <a:schemeClr val="tx1"/>
          </a:fontRef>
        </p:style>
      </p:cxnSp>
      <p:sp>
        <p:nvSpPr>
          <p:cNvPr id="5" name="矩形: 圓角 4">
            <a:extLst>
              <a:ext uri="{FF2B5EF4-FFF2-40B4-BE49-F238E27FC236}">
                <a16:creationId xmlns:a16="http://schemas.microsoft.com/office/drawing/2014/main" id="{79DD7C36-AE55-4B71-8AD0-4706369DA93D}"/>
              </a:ext>
            </a:extLst>
          </p:cNvPr>
          <p:cNvSpPr/>
          <p:nvPr/>
        </p:nvSpPr>
        <p:spPr>
          <a:xfrm>
            <a:off x="1178251" y="1933051"/>
            <a:ext cx="1033972" cy="343449"/>
          </a:xfrm>
          <a:prstGeom prst="roundRect">
            <a:avLst>
              <a:gd name="adj" fmla="val 8555"/>
            </a:avLst>
          </a:prstGeom>
          <a:gradFill>
            <a:gsLst>
              <a:gs pos="100000">
                <a:srgbClr val="00479D"/>
              </a:gs>
              <a:gs pos="0">
                <a:srgbClr val="008E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u="none" strike="noStrike" cap="none">
                <a:solidFill>
                  <a:schemeClr val="bg1"/>
                </a:solidFill>
                <a:cs typeface="+mn-ea"/>
                <a:sym typeface="+mn-lt"/>
              </a:rPr>
              <a:t>USB</a:t>
            </a:r>
            <a:endParaRPr lang="en-US" altLang="zh-TW" b="1" i="0" u="none" strike="noStrike" cap="none">
              <a:solidFill>
                <a:schemeClr val="bg1"/>
              </a:solidFill>
              <a:cs typeface="+mn-ea"/>
              <a:sym typeface="+mn-lt"/>
            </a:endParaRPr>
          </a:p>
        </p:txBody>
      </p:sp>
      <p:sp>
        <p:nvSpPr>
          <p:cNvPr id="26" name="矩形: 圓角 25">
            <a:extLst>
              <a:ext uri="{FF2B5EF4-FFF2-40B4-BE49-F238E27FC236}">
                <a16:creationId xmlns:a16="http://schemas.microsoft.com/office/drawing/2014/main" id="{51EA9E4F-B8DB-40D6-AD65-B259CED95DEA}"/>
              </a:ext>
            </a:extLst>
          </p:cNvPr>
          <p:cNvSpPr/>
          <p:nvPr/>
        </p:nvSpPr>
        <p:spPr>
          <a:xfrm>
            <a:off x="4785181" y="1933051"/>
            <a:ext cx="1033972" cy="343449"/>
          </a:xfrm>
          <a:prstGeom prst="roundRect">
            <a:avLst>
              <a:gd name="adj" fmla="val 8555"/>
            </a:avLst>
          </a:prstGeom>
          <a:gradFill>
            <a:gsLst>
              <a:gs pos="100000">
                <a:srgbClr val="00479D"/>
              </a:gs>
              <a:gs pos="0">
                <a:srgbClr val="008E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lnSpc>
                <a:spcPct val="100000"/>
              </a:lnSpc>
              <a:spcBef>
                <a:spcPts val="0"/>
              </a:spcBef>
              <a:spcAft>
                <a:spcPts val="0"/>
              </a:spcAft>
              <a:buClr>
                <a:srgbClr val="000000"/>
              </a:buClr>
              <a:buSzPts val="1400"/>
              <a:buFont typeface="Arial"/>
              <a:buNone/>
            </a:pPr>
            <a:r>
              <a:rPr lang="en-US" altLang="zh-TW" b="1" u="none" strike="noStrike" cap="none">
                <a:solidFill>
                  <a:schemeClr val="bg1"/>
                </a:solidFill>
                <a:cs typeface="+mn-ea"/>
                <a:sym typeface="+mn-lt"/>
              </a:rPr>
              <a:t>HDMI</a:t>
            </a:r>
            <a:endParaRPr lang="en-US" altLang="zh-TW" b="1" i="0" u="none" strike="noStrike" cap="none">
              <a:solidFill>
                <a:schemeClr val="bg1"/>
              </a:solidFill>
              <a:cs typeface="+mn-ea"/>
              <a:sym typeface="+mn-lt"/>
            </a:endParaRPr>
          </a:p>
        </p:txBody>
      </p:sp>
      <p:sp>
        <p:nvSpPr>
          <p:cNvPr id="28" name="矩形: 圓角 27">
            <a:extLst>
              <a:ext uri="{FF2B5EF4-FFF2-40B4-BE49-F238E27FC236}">
                <a16:creationId xmlns:a16="http://schemas.microsoft.com/office/drawing/2014/main" id="{3B8EB6A9-C90A-43A7-89BF-4020BAAEADF2}"/>
              </a:ext>
            </a:extLst>
          </p:cNvPr>
          <p:cNvSpPr/>
          <p:nvPr/>
        </p:nvSpPr>
        <p:spPr>
          <a:xfrm>
            <a:off x="3190425" y="3984198"/>
            <a:ext cx="1128264" cy="343449"/>
          </a:xfrm>
          <a:prstGeom prst="roundRect">
            <a:avLst>
              <a:gd name="adj" fmla="val 8555"/>
            </a:avLst>
          </a:prstGeom>
          <a:gradFill>
            <a:gsLst>
              <a:gs pos="100000">
                <a:srgbClr val="00479D"/>
              </a:gs>
              <a:gs pos="0">
                <a:srgbClr val="008E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SzPts val="1400"/>
            </a:pPr>
            <a:r>
              <a:rPr lang="en-US" altLang="zh-TW" b="1">
                <a:solidFill>
                  <a:schemeClr val="bg1"/>
                </a:solidFill>
                <a:cs typeface="+mn-ea"/>
                <a:sym typeface="+mn-lt"/>
              </a:rPr>
              <a:t>Network</a:t>
            </a:r>
          </a:p>
        </p:txBody>
      </p:sp>
      <p:pic>
        <p:nvPicPr>
          <p:cNvPr id="25" name="Picture 2" descr="C:\Users\Han Tsai\Desktop\HD_直播\MPNITOR.png">
            <a:extLst>
              <a:ext uri="{FF2B5EF4-FFF2-40B4-BE49-F238E27FC236}">
                <a16:creationId xmlns:a16="http://schemas.microsoft.com/office/drawing/2014/main" id="{D7429F83-823F-4F38-BE45-62675DF910D8}"/>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245058" y="1339371"/>
            <a:ext cx="2511144" cy="1956372"/>
          </a:xfrm>
          <a:prstGeom prst="rect">
            <a:avLst/>
          </a:prstGeom>
          <a:noFill/>
        </p:spPr>
      </p:pic>
      <p:grpSp>
        <p:nvGrpSpPr>
          <p:cNvPr id="33" name="群組 32">
            <a:extLst>
              <a:ext uri="{FF2B5EF4-FFF2-40B4-BE49-F238E27FC236}">
                <a16:creationId xmlns:a16="http://schemas.microsoft.com/office/drawing/2014/main" id="{4344112B-92E1-4F2B-9664-67FA9D4A9812}"/>
              </a:ext>
            </a:extLst>
          </p:cNvPr>
          <p:cNvGrpSpPr/>
          <p:nvPr/>
        </p:nvGrpSpPr>
        <p:grpSpPr>
          <a:xfrm>
            <a:off x="1873633" y="2235718"/>
            <a:ext cx="1947341" cy="1758793"/>
            <a:chOff x="-3748275" y="1147065"/>
            <a:chExt cx="2447487" cy="2210512"/>
          </a:xfrm>
        </p:grpSpPr>
        <p:sp>
          <p:nvSpPr>
            <p:cNvPr id="36" name="矩形: 圓角 35">
              <a:extLst>
                <a:ext uri="{FF2B5EF4-FFF2-40B4-BE49-F238E27FC236}">
                  <a16:creationId xmlns:a16="http://schemas.microsoft.com/office/drawing/2014/main" id="{5CAB9471-2C62-4674-8B46-7A2D5918A7C4}"/>
                </a:ext>
              </a:extLst>
            </p:cNvPr>
            <p:cNvSpPr/>
            <p:nvPr/>
          </p:nvSpPr>
          <p:spPr>
            <a:xfrm>
              <a:off x="-3748275" y="1284122"/>
              <a:ext cx="2447487" cy="2073455"/>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37" name="圖片 36">
              <a:extLst>
                <a:ext uri="{FF2B5EF4-FFF2-40B4-BE49-F238E27FC236}">
                  <a16:creationId xmlns:a16="http://schemas.microsoft.com/office/drawing/2014/main" id="{2459658E-19E3-4E1C-9C54-1CDFE667A59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V="1">
              <a:off x="-3482856" y="2940279"/>
              <a:ext cx="1933199" cy="226812"/>
            </a:xfrm>
            <a:prstGeom prst="rect">
              <a:avLst/>
            </a:prstGeom>
          </p:spPr>
        </p:pic>
        <p:pic>
          <p:nvPicPr>
            <p:cNvPr id="38" name="圖片 37">
              <a:extLst>
                <a:ext uri="{FF2B5EF4-FFF2-40B4-BE49-F238E27FC236}">
                  <a16:creationId xmlns:a16="http://schemas.microsoft.com/office/drawing/2014/main" id="{58DC0652-E2C7-4FB2-963B-044756DED4CB}"/>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3531577" y="1147065"/>
              <a:ext cx="2001210" cy="1970390"/>
            </a:xfrm>
            <a:prstGeom prst="rect">
              <a:avLst/>
            </a:prstGeom>
          </p:spPr>
        </p:pic>
      </p:grpSp>
    </p:spTree>
    <p:extLst>
      <p:ext uri="{BB962C8B-B14F-4D97-AF65-F5344CB8AC3E}">
        <p14:creationId xmlns:p14="http://schemas.microsoft.com/office/powerpoint/2010/main" val="3737268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F0B8E3-30BC-4126-BB3D-71B97D705D68}"/>
              </a:ext>
            </a:extLst>
          </p:cNvPr>
          <p:cNvSpPr txBox="1">
            <a:spLocks/>
          </p:cNvSpPr>
          <p:nvPr/>
        </p:nvSpPr>
        <p:spPr>
          <a:xfrm>
            <a:off x="184245" y="0"/>
            <a:ext cx="8795982" cy="634621"/>
          </a:xfrm>
          <a:prstGeom prst="rect">
            <a:avLst/>
          </a:prstGeom>
        </p:spPr>
        <p:txBody>
          <a:bodyPr/>
          <a:lstStyle/>
          <a:p>
            <a:pPr lvl="0"/>
            <a:endParaRPr kumimoji="0" lang="en-US" sz="3200" b="1" i="0" u="none" strike="noStrike" kern="0" cap="none" spc="0" normalizeH="0" baseline="0" noProof="0">
              <a:ln>
                <a:noFill/>
              </a:ln>
              <a:solidFill>
                <a:schemeClr val="bg1"/>
              </a:solidFill>
              <a:effectLst/>
              <a:uLnTx/>
              <a:uFillTx/>
              <a:latin typeface="+mn-lt"/>
              <a:ea typeface="+mn-ea"/>
              <a:cs typeface="+mn-ea"/>
              <a:sym typeface="+mn-lt"/>
            </a:endParaRPr>
          </a:p>
        </p:txBody>
      </p:sp>
      <p:sp>
        <p:nvSpPr>
          <p:cNvPr id="2" name="Title 1">
            <a:extLst>
              <a:ext uri="{FF2B5EF4-FFF2-40B4-BE49-F238E27FC236}">
                <a16:creationId xmlns:a16="http://schemas.microsoft.com/office/drawing/2014/main" id="{2446E12F-098C-1B44-A15C-115F7B9AD9F1}"/>
              </a:ext>
            </a:extLst>
          </p:cNvPr>
          <p:cNvSpPr>
            <a:spLocks noGrp="1"/>
          </p:cNvSpPr>
          <p:nvPr>
            <p:ph type="title"/>
          </p:nvPr>
        </p:nvSpPr>
        <p:spPr>
          <a:xfrm>
            <a:off x="0" y="192781"/>
            <a:ext cx="9144000" cy="697312"/>
          </a:xfrm>
          <a:effectLst/>
        </p:spPr>
        <p:txBody>
          <a:bodyPr>
            <a:noAutofit/>
          </a:bodyPr>
          <a:lstStyle/>
          <a:p>
            <a:pPr algn="ctr"/>
            <a:r>
              <a:rPr lang="en-US" altLang="zh-TW" sz="3200" dirty="0">
                <a:solidFill>
                  <a:schemeClr val="bg1"/>
                </a:solidFill>
                <a:latin typeface="+mn-lt"/>
                <a:ea typeface="+mn-ea"/>
                <a:cs typeface="+mn-ea"/>
                <a:sym typeface="+mn-lt"/>
              </a:rPr>
              <a:t>Versatile </a:t>
            </a:r>
            <a:r>
              <a:rPr lang="en-US" altLang="zh-TW" sz="3200" dirty="0" err="1">
                <a:solidFill>
                  <a:schemeClr val="bg1"/>
                </a:solidFill>
                <a:latin typeface="+mn-lt"/>
                <a:ea typeface="+mn-ea"/>
                <a:cs typeface="+mn-ea"/>
                <a:sym typeface="+mn-lt"/>
              </a:rPr>
              <a:t>HybridDesk</a:t>
            </a:r>
            <a:r>
              <a:rPr lang="zh-TW" altLang="en-US" sz="3200" dirty="0">
                <a:solidFill>
                  <a:schemeClr val="bg1"/>
                </a:solidFill>
                <a:latin typeface="+mn-lt"/>
                <a:ea typeface="+mn-ea"/>
                <a:cs typeface="+mn-ea"/>
                <a:sym typeface="+mn-lt"/>
              </a:rPr>
              <a:t> </a:t>
            </a:r>
            <a:r>
              <a:rPr lang="en-US" altLang="zh-TW" sz="3200" dirty="0">
                <a:solidFill>
                  <a:schemeClr val="bg1"/>
                </a:solidFill>
                <a:latin typeface="+mn-lt"/>
                <a:ea typeface="+mn-ea"/>
                <a:cs typeface="+mn-ea"/>
                <a:sym typeface="+mn-lt"/>
              </a:rPr>
              <a:t>Station apps</a:t>
            </a:r>
            <a:endParaRPr lang="en-US" sz="3200" dirty="0">
              <a:solidFill>
                <a:schemeClr val="bg1"/>
              </a:solidFill>
              <a:latin typeface="+mn-lt"/>
              <a:ea typeface="+mn-ea"/>
              <a:cs typeface="+mn-ea"/>
              <a:sym typeface="+mn-lt"/>
            </a:endParaRPr>
          </a:p>
        </p:txBody>
      </p:sp>
      <p:grpSp>
        <p:nvGrpSpPr>
          <p:cNvPr id="24" name="群組 23">
            <a:extLst>
              <a:ext uri="{FF2B5EF4-FFF2-40B4-BE49-F238E27FC236}">
                <a16:creationId xmlns:a16="http://schemas.microsoft.com/office/drawing/2014/main" id="{D49A1468-39D9-4C9D-9BD2-8283E9E58FB8}"/>
              </a:ext>
            </a:extLst>
          </p:cNvPr>
          <p:cNvGrpSpPr/>
          <p:nvPr/>
        </p:nvGrpSpPr>
        <p:grpSpPr>
          <a:xfrm>
            <a:off x="6028176" y="2795427"/>
            <a:ext cx="3086633" cy="1593226"/>
            <a:chOff x="6260091" y="1217707"/>
            <a:chExt cx="4307317" cy="4466723"/>
          </a:xfrm>
        </p:grpSpPr>
        <p:sp>
          <p:nvSpPr>
            <p:cNvPr id="43" name="矩形: 圓角 42">
              <a:extLst>
                <a:ext uri="{FF2B5EF4-FFF2-40B4-BE49-F238E27FC236}">
                  <a16:creationId xmlns:a16="http://schemas.microsoft.com/office/drawing/2014/main" id="{1249BFA2-D00C-4FF6-8744-59F3C5ABEDED}"/>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4" name="矩形 43">
              <a:extLst>
                <a:ext uri="{FF2B5EF4-FFF2-40B4-BE49-F238E27FC236}">
                  <a16:creationId xmlns:a16="http://schemas.microsoft.com/office/drawing/2014/main" id="{684585E8-7BDA-4494-A640-E20FCB688FA4}"/>
                </a:ext>
              </a:extLst>
            </p:cNvPr>
            <p:cNvSpPr/>
            <p:nvPr/>
          </p:nvSpPr>
          <p:spPr>
            <a:xfrm>
              <a:off x="6331517" y="1611707"/>
              <a:ext cx="3096216" cy="4072723"/>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grpSp>
        <p:nvGrpSpPr>
          <p:cNvPr id="45" name="群組 44">
            <a:extLst>
              <a:ext uri="{FF2B5EF4-FFF2-40B4-BE49-F238E27FC236}">
                <a16:creationId xmlns:a16="http://schemas.microsoft.com/office/drawing/2014/main" id="{3B8FEAE7-1AE3-4123-AC6F-4CCB72B72225}"/>
              </a:ext>
            </a:extLst>
          </p:cNvPr>
          <p:cNvGrpSpPr/>
          <p:nvPr/>
        </p:nvGrpSpPr>
        <p:grpSpPr>
          <a:xfrm>
            <a:off x="3294678" y="2798441"/>
            <a:ext cx="3086633" cy="1609514"/>
            <a:chOff x="6260091" y="1217707"/>
            <a:chExt cx="4307317" cy="4512388"/>
          </a:xfrm>
        </p:grpSpPr>
        <p:sp>
          <p:nvSpPr>
            <p:cNvPr id="46" name="矩形: 圓角 45">
              <a:extLst>
                <a:ext uri="{FF2B5EF4-FFF2-40B4-BE49-F238E27FC236}">
                  <a16:creationId xmlns:a16="http://schemas.microsoft.com/office/drawing/2014/main" id="{1634F44A-7A5B-429A-A0E5-2C49DC509646}"/>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7" name="矩形 46">
              <a:extLst>
                <a:ext uri="{FF2B5EF4-FFF2-40B4-BE49-F238E27FC236}">
                  <a16:creationId xmlns:a16="http://schemas.microsoft.com/office/drawing/2014/main" id="{0581BECF-3859-412D-BAEA-796EA7C2382C}"/>
                </a:ext>
              </a:extLst>
            </p:cNvPr>
            <p:cNvSpPr/>
            <p:nvPr/>
          </p:nvSpPr>
          <p:spPr>
            <a:xfrm>
              <a:off x="6331517" y="1611710"/>
              <a:ext cx="3096216" cy="4118385"/>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grpSp>
        <p:nvGrpSpPr>
          <p:cNvPr id="48" name="群組 47">
            <a:extLst>
              <a:ext uri="{FF2B5EF4-FFF2-40B4-BE49-F238E27FC236}">
                <a16:creationId xmlns:a16="http://schemas.microsoft.com/office/drawing/2014/main" id="{797DF6A5-2FE5-40D2-A32E-EC66417B806C}"/>
              </a:ext>
            </a:extLst>
          </p:cNvPr>
          <p:cNvGrpSpPr/>
          <p:nvPr/>
        </p:nvGrpSpPr>
        <p:grpSpPr>
          <a:xfrm>
            <a:off x="537321" y="2808421"/>
            <a:ext cx="3086633" cy="1758395"/>
            <a:chOff x="6260091" y="1217707"/>
            <a:chExt cx="4307317" cy="4160999"/>
          </a:xfrm>
        </p:grpSpPr>
        <p:sp>
          <p:nvSpPr>
            <p:cNvPr id="49" name="矩形: 圓角 48">
              <a:extLst>
                <a:ext uri="{FF2B5EF4-FFF2-40B4-BE49-F238E27FC236}">
                  <a16:creationId xmlns:a16="http://schemas.microsoft.com/office/drawing/2014/main" id="{8D21CB04-B4EE-4096-8814-696979C656E4}"/>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0" name="矩形 49">
              <a:extLst>
                <a:ext uri="{FF2B5EF4-FFF2-40B4-BE49-F238E27FC236}">
                  <a16:creationId xmlns:a16="http://schemas.microsoft.com/office/drawing/2014/main" id="{D35801F8-7C0D-49CB-BB52-C0AB54A56540}"/>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grpSp>
        <p:nvGrpSpPr>
          <p:cNvPr id="51" name="群組 50">
            <a:extLst>
              <a:ext uri="{FF2B5EF4-FFF2-40B4-BE49-F238E27FC236}">
                <a16:creationId xmlns:a16="http://schemas.microsoft.com/office/drawing/2014/main" id="{3530FB03-7B35-4D75-A74F-09183DC64D1B}"/>
              </a:ext>
            </a:extLst>
          </p:cNvPr>
          <p:cNvGrpSpPr/>
          <p:nvPr/>
        </p:nvGrpSpPr>
        <p:grpSpPr>
          <a:xfrm>
            <a:off x="6011964" y="1421785"/>
            <a:ext cx="3086633" cy="1077218"/>
            <a:chOff x="6260091" y="1217707"/>
            <a:chExt cx="4307317" cy="4160999"/>
          </a:xfrm>
        </p:grpSpPr>
        <p:sp>
          <p:nvSpPr>
            <p:cNvPr id="53" name="矩形: 圓角 52">
              <a:extLst>
                <a:ext uri="{FF2B5EF4-FFF2-40B4-BE49-F238E27FC236}">
                  <a16:creationId xmlns:a16="http://schemas.microsoft.com/office/drawing/2014/main" id="{B22F7B37-FC71-4565-9A67-5717C7219813}"/>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4" name="矩形 53">
              <a:extLst>
                <a:ext uri="{FF2B5EF4-FFF2-40B4-BE49-F238E27FC236}">
                  <a16:creationId xmlns:a16="http://schemas.microsoft.com/office/drawing/2014/main" id="{3CE2CE4D-F60F-4436-8C9A-F590BCE5D880}"/>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grpSp>
        <p:nvGrpSpPr>
          <p:cNvPr id="55" name="群組 54">
            <a:extLst>
              <a:ext uri="{FF2B5EF4-FFF2-40B4-BE49-F238E27FC236}">
                <a16:creationId xmlns:a16="http://schemas.microsoft.com/office/drawing/2014/main" id="{E7161F3D-B13C-43EC-93A3-2B2A7BCC1347}"/>
              </a:ext>
            </a:extLst>
          </p:cNvPr>
          <p:cNvGrpSpPr/>
          <p:nvPr/>
        </p:nvGrpSpPr>
        <p:grpSpPr>
          <a:xfrm>
            <a:off x="3291926" y="1432231"/>
            <a:ext cx="3086633" cy="1077218"/>
            <a:chOff x="6260091" y="1217707"/>
            <a:chExt cx="4307317" cy="4160999"/>
          </a:xfrm>
        </p:grpSpPr>
        <p:sp>
          <p:nvSpPr>
            <p:cNvPr id="56" name="矩形: 圓角 55">
              <a:extLst>
                <a:ext uri="{FF2B5EF4-FFF2-40B4-BE49-F238E27FC236}">
                  <a16:creationId xmlns:a16="http://schemas.microsoft.com/office/drawing/2014/main" id="{D741F625-ED5E-480D-971D-FE240BC0C616}"/>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7" name="矩形 56">
              <a:extLst>
                <a:ext uri="{FF2B5EF4-FFF2-40B4-BE49-F238E27FC236}">
                  <a16:creationId xmlns:a16="http://schemas.microsoft.com/office/drawing/2014/main" id="{498EA3AC-8A01-44C6-8D25-71556A79D801}"/>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grpSp>
        <p:nvGrpSpPr>
          <p:cNvPr id="58" name="群組 57">
            <a:extLst>
              <a:ext uri="{FF2B5EF4-FFF2-40B4-BE49-F238E27FC236}">
                <a16:creationId xmlns:a16="http://schemas.microsoft.com/office/drawing/2014/main" id="{98B0D460-02B9-4954-8A0B-5B19405C0279}"/>
              </a:ext>
            </a:extLst>
          </p:cNvPr>
          <p:cNvGrpSpPr/>
          <p:nvPr/>
        </p:nvGrpSpPr>
        <p:grpSpPr>
          <a:xfrm>
            <a:off x="540210" y="1437025"/>
            <a:ext cx="3086633" cy="1077218"/>
            <a:chOff x="6260091" y="1217707"/>
            <a:chExt cx="4307317" cy="4160999"/>
          </a:xfrm>
        </p:grpSpPr>
        <p:sp>
          <p:nvSpPr>
            <p:cNvPr id="59" name="矩形: 圓角 58">
              <a:extLst>
                <a:ext uri="{FF2B5EF4-FFF2-40B4-BE49-F238E27FC236}">
                  <a16:creationId xmlns:a16="http://schemas.microsoft.com/office/drawing/2014/main" id="{C2511F05-8A01-4370-AA52-96C8AF697965}"/>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60" name="矩形 59">
              <a:extLst>
                <a:ext uri="{FF2B5EF4-FFF2-40B4-BE49-F238E27FC236}">
                  <a16:creationId xmlns:a16="http://schemas.microsoft.com/office/drawing/2014/main" id="{B06132F5-2FDB-4BF7-A1AC-1CCC806AACBA}"/>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pic>
        <p:nvPicPr>
          <p:cNvPr id="71" name="圖片 14">
            <a:extLst>
              <a:ext uri="{FF2B5EF4-FFF2-40B4-BE49-F238E27FC236}">
                <a16:creationId xmlns:a16="http://schemas.microsoft.com/office/drawing/2014/main" id="{60AF69FD-44C2-45A2-BE8B-5C48752175FA}"/>
              </a:ext>
            </a:extLst>
          </p:cNvPr>
          <p:cNvPicPr>
            <a:picLocks noChangeAspect="1"/>
          </p:cNvPicPr>
          <p:nvPr/>
        </p:nvPicPr>
        <p:blipFill>
          <a:blip r:embed="rId2" cstate="screen">
            <a:duotone>
              <a:schemeClr val="accent3">
                <a:shade val="45000"/>
                <a:satMod val="135000"/>
              </a:schemeClr>
              <a:prstClr val="white"/>
            </a:duotone>
            <a:extLst>
              <a:ext uri="{BEBA8EAE-BF5A-486C-A8C5-ECC9F3942E4B}">
                <a14:imgProps xmlns:a14="http://schemas.microsoft.com/office/drawing/2010/main">
                  <a14:imgLayer r:embed="rId3">
                    <a14:imgEffect>
                      <a14:saturation sat="127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047281" y="1286160"/>
            <a:ext cx="2313073" cy="540171"/>
          </a:xfrm>
          <a:prstGeom prst="rect">
            <a:avLst/>
          </a:prstGeom>
        </p:spPr>
      </p:pic>
      <p:sp>
        <p:nvSpPr>
          <p:cNvPr id="72" name="TextBox 6">
            <a:extLst>
              <a:ext uri="{FF2B5EF4-FFF2-40B4-BE49-F238E27FC236}">
                <a16:creationId xmlns:a16="http://schemas.microsoft.com/office/drawing/2014/main" id="{859B071A-52F3-4B56-8968-C48CEF5F2470}"/>
              </a:ext>
            </a:extLst>
          </p:cNvPr>
          <p:cNvSpPr txBox="1"/>
          <p:nvPr/>
        </p:nvSpPr>
        <p:spPr>
          <a:xfrm>
            <a:off x="6186473" y="1312034"/>
            <a:ext cx="1898452" cy="338554"/>
          </a:xfrm>
          <a:prstGeom prst="rect">
            <a:avLst/>
          </a:prstGeom>
          <a:noFill/>
        </p:spPr>
        <p:txBody>
          <a:bodyPr wrap="square" rtlCol="0" anchor="t">
            <a:spAutoFit/>
          </a:bodyPr>
          <a:lstStyle/>
          <a:p>
            <a:pPr algn="ctr" fontAlgn="base"/>
            <a:r>
              <a:rPr lang="en-US" altLang="zh-TW" sz="1600" b="1" dirty="0">
                <a:solidFill>
                  <a:schemeClr val="bg1"/>
                </a:solidFill>
                <a:latin typeface="+mn-lt"/>
                <a:ea typeface="+mn-ea"/>
                <a:cs typeface="+mn-ea"/>
                <a:sym typeface="+mn-lt"/>
              </a:rPr>
              <a:t>Comm. &amp; Social</a:t>
            </a:r>
            <a:endParaRPr lang="zh-TW" altLang="en-US" sz="1600" b="1" dirty="0">
              <a:solidFill>
                <a:schemeClr val="bg1"/>
              </a:solidFill>
              <a:latin typeface="+mn-lt"/>
              <a:ea typeface="+mn-ea"/>
              <a:cs typeface="+mn-ea"/>
              <a:sym typeface="+mn-lt"/>
            </a:endParaRPr>
          </a:p>
        </p:txBody>
      </p:sp>
      <p:sp>
        <p:nvSpPr>
          <p:cNvPr id="73" name="TextBox 6">
            <a:extLst>
              <a:ext uri="{FF2B5EF4-FFF2-40B4-BE49-F238E27FC236}">
                <a16:creationId xmlns:a16="http://schemas.microsoft.com/office/drawing/2014/main" id="{0D077611-4FE5-4152-8AFD-1E38DF219A5D}"/>
              </a:ext>
            </a:extLst>
          </p:cNvPr>
          <p:cNvSpPr txBox="1"/>
          <p:nvPr/>
        </p:nvSpPr>
        <p:spPr>
          <a:xfrm>
            <a:off x="666450" y="1721223"/>
            <a:ext cx="2018393" cy="584775"/>
          </a:xfrm>
          <a:prstGeom prst="rect">
            <a:avLst/>
          </a:prstGeom>
          <a:noFill/>
        </p:spPr>
        <p:txBody>
          <a:bodyPr wrap="square" rtlCol="0" anchor="t">
            <a:spAutoFit/>
          </a:bodyPr>
          <a:lstStyle/>
          <a:p>
            <a:pPr marL="179388" indent="-179388" fontAlgn="base">
              <a:buClr>
                <a:srgbClr val="D26604"/>
              </a:buClr>
              <a:buSzPct val="95000"/>
              <a:buFont typeface="Arial" panose="020B0604020202020204" pitchFamily="34" charset="0"/>
              <a:buChar char="•"/>
            </a:pPr>
            <a:r>
              <a:rPr lang="en-US" altLang="zh-TW" sz="1600" b="1">
                <a:latin typeface="+mn-lt"/>
                <a:ea typeface="+mn-ea"/>
                <a:cs typeface="+mn-ea"/>
                <a:sym typeface="+mn-lt"/>
              </a:rPr>
              <a:t>QTS</a:t>
            </a:r>
          </a:p>
          <a:p>
            <a:pPr marL="179388" indent="-179388" fontAlgn="base">
              <a:buClr>
                <a:srgbClr val="D26604"/>
              </a:buClr>
              <a:buSzPct val="95000"/>
              <a:buFont typeface="Arial" panose="020B0604020202020204" pitchFamily="34" charset="0"/>
              <a:buChar char="•"/>
            </a:pPr>
            <a:r>
              <a:rPr lang="en-US" altLang="zh-TW" sz="1600" b="1" err="1">
                <a:latin typeface="+mn-lt"/>
                <a:ea typeface="+mn-ea"/>
                <a:cs typeface="+mn-ea"/>
                <a:sym typeface="+mn-lt"/>
              </a:rPr>
              <a:t>FileStation</a:t>
            </a:r>
            <a:r>
              <a:rPr lang="en-US" altLang="zh-TW" sz="1600" b="1">
                <a:latin typeface="+mn-lt"/>
                <a:ea typeface="+mn-ea"/>
                <a:cs typeface="+mn-ea"/>
                <a:sym typeface="+mn-lt"/>
              </a:rPr>
              <a:t> HD</a:t>
            </a:r>
            <a:endParaRPr lang="zh-TW" altLang="en-US" sz="1600" b="1">
              <a:latin typeface="+mn-lt"/>
              <a:ea typeface="+mn-ea"/>
              <a:cs typeface="+mn-ea"/>
              <a:sym typeface="+mn-lt"/>
            </a:endParaRPr>
          </a:p>
        </p:txBody>
      </p:sp>
      <p:sp>
        <p:nvSpPr>
          <p:cNvPr id="74" name="TextBox 6">
            <a:extLst>
              <a:ext uri="{FF2B5EF4-FFF2-40B4-BE49-F238E27FC236}">
                <a16:creationId xmlns:a16="http://schemas.microsoft.com/office/drawing/2014/main" id="{3385CA55-0D82-4608-9CE2-0E386AACF92C}"/>
              </a:ext>
            </a:extLst>
          </p:cNvPr>
          <p:cNvSpPr txBox="1"/>
          <p:nvPr/>
        </p:nvSpPr>
        <p:spPr>
          <a:xfrm>
            <a:off x="3431729" y="1831929"/>
            <a:ext cx="2580200" cy="338554"/>
          </a:xfrm>
          <a:prstGeom prst="rect">
            <a:avLst/>
          </a:prstGeom>
          <a:noFill/>
        </p:spPr>
        <p:txBody>
          <a:bodyPr wrap="square" rtlCol="0" anchor="t">
            <a:spAutoFit/>
          </a:bodyPr>
          <a:lstStyle/>
          <a:p>
            <a:pPr marL="179388" indent="-179388" fontAlgn="base">
              <a:buClr>
                <a:srgbClr val="D26604"/>
              </a:buClr>
              <a:buSzPct val="95000"/>
              <a:buFont typeface="Arial" panose="020B0604020202020204" pitchFamily="34" charset="0"/>
              <a:buChar char="•"/>
            </a:pPr>
            <a:r>
              <a:rPr lang="en-US" altLang="zh-TW" sz="1600" b="1">
                <a:latin typeface="+mn-lt"/>
                <a:ea typeface="+mn-ea"/>
                <a:cs typeface="+mn-ea"/>
                <a:sym typeface="+mn-lt"/>
              </a:rPr>
              <a:t>QVR Pro Client</a:t>
            </a:r>
          </a:p>
        </p:txBody>
      </p:sp>
      <p:sp>
        <p:nvSpPr>
          <p:cNvPr id="75" name="TextBox 6">
            <a:extLst>
              <a:ext uri="{FF2B5EF4-FFF2-40B4-BE49-F238E27FC236}">
                <a16:creationId xmlns:a16="http://schemas.microsoft.com/office/drawing/2014/main" id="{E6958C8B-E6AA-4B21-8A06-5DD462CC29FA}"/>
              </a:ext>
            </a:extLst>
          </p:cNvPr>
          <p:cNvSpPr txBox="1"/>
          <p:nvPr/>
        </p:nvSpPr>
        <p:spPr>
          <a:xfrm>
            <a:off x="6075050" y="1721223"/>
            <a:ext cx="2580200" cy="584775"/>
          </a:xfrm>
          <a:prstGeom prst="rect">
            <a:avLst/>
          </a:prstGeom>
          <a:noFill/>
        </p:spPr>
        <p:txBody>
          <a:bodyPr wrap="square" rtlCol="0" anchor="t">
            <a:spAutoFit/>
          </a:bodyPr>
          <a:lstStyle/>
          <a:p>
            <a:pPr marL="179388" indent="-179388" fontAlgn="base">
              <a:buClr>
                <a:srgbClr val="D26604"/>
              </a:buClr>
              <a:buSzPct val="95000"/>
              <a:buFont typeface="Arial" panose="020B0604020202020204" pitchFamily="34" charset="0"/>
              <a:buChar char="•"/>
            </a:pPr>
            <a:r>
              <a:rPr lang="en-US" altLang="zh-TW" sz="1600" b="1">
                <a:latin typeface="+mn-lt"/>
                <a:ea typeface="+mn-ea"/>
                <a:cs typeface="+mn-ea"/>
                <a:sym typeface="+mn-lt"/>
              </a:rPr>
              <a:t>Skype</a:t>
            </a:r>
          </a:p>
          <a:p>
            <a:pPr marL="179388" indent="-179388" fontAlgn="base">
              <a:buClr>
                <a:srgbClr val="D26604"/>
              </a:buClr>
              <a:buSzPct val="95000"/>
              <a:buFont typeface="Arial" panose="020B0604020202020204" pitchFamily="34" charset="0"/>
              <a:buChar char="•"/>
            </a:pPr>
            <a:r>
              <a:rPr lang="en-US" altLang="zh-TW" sz="1600" b="1">
                <a:latin typeface="+mn-lt"/>
                <a:ea typeface="+mn-ea"/>
                <a:cs typeface="+mn-ea"/>
                <a:sym typeface="+mn-lt"/>
              </a:rPr>
              <a:t>Facebook</a:t>
            </a:r>
          </a:p>
        </p:txBody>
      </p:sp>
      <p:sp>
        <p:nvSpPr>
          <p:cNvPr id="76" name="TextBox 6">
            <a:extLst>
              <a:ext uri="{FF2B5EF4-FFF2-40B4-BE49-F238E27FC236}">
                <a16:creationId xmlns:a16="http://schemas.microsoft.com/office/drawing/2014/main" id="{34995A18-CC7D-4FAD-9194-A7FC5666EDEA}"/>
              </a:ext>
            </a:extLst>
          </p:cNvPr>
          <p:cNvSpPr txBox="1"/>
          <p:nvPr/>
        </p:nvSpPr>
        <p:spPr>
          <a:xfrm>
            <a:off x="692322" y="3159901"/>
            <a:ext cx="2424981" cy="1077218"/>
          </a:xfrm>
          <a:prstGeom prst="rect">
            <a:avLst/>
          </a:prstGeom>
          <a:noFill/>
        </p:spPr>
        <p:txBody>
          <a:bodyPr wrap="square" rtlCol="0" anchor="t">
            <a:spAutoFit/>
          </a:bodyPr>
          <a:lstStyle/>
          <a:p>
            <a:pPr marL="179388" indent="-179388" fontAlgn="base">
              <a:buClr>
                <a:srgbClr val="D26604"/>
              </a:buClr>
              <a:buSzPct val="95000"/>
              <a:buFont typeface="Arial" panose="020B0604020202020204" pitchFamily="34" charset="0"/>
              <a:buChar char="•"/>
            </a:pPr>
            <a:r>
              <a:rPr lang="en-US" altLang="zh-TW" sz="1600" b="1">
                <a:latin typeface="+mn-lt"/>
                <a:ea typeface="+mn-ea"/>
                <a:cs typeface="+mn-ea"/>
                <a:sym typeface="+mn-lt"/>
              </a:rPr>
              <a:t>HD Player</a:t>
            </a:r>
          </a:p>
          <a:p>
            <a:pPr marL="179388" indent="-179388" fontAlgn="base">
              <a:buClr>
                <a:srgbClr val="D26604"/>
              </a:buClr>
              <a:buSzPct val="95000"/>
              <a:buFont typeface="Arial" panose="020B0604020202020204" pitchFamily="34" charset="0"/>
              <a:buChar char="•"/>
            </a:pPr>
            <a:r>
              <a:rPr lang="en-US" altLang="zh-TW" sz="1600" b="1">
                <a:latin typeface="+mn-lt"/>
                <a:ea typeface="+mn-ea"/>
                <a:cs typeface="+mn-ea"/>
                <a:sym typeface="+mn-lt"/>
              </a:rPr>
              <a:t>Clementine</a:t>
            </a:r>
          </a:p>
          <a:p>
            <a:pPr marL="179388" indent="-179388" fontAlgn="base">
              <a:buClr>
                <a:srgbClr val="D26604"/>
              </a:buClr>
              <a:buSzPct val="95000"/>
              <a:buFont typeface="Arial" panose="020B0604020202020204" pitchFamily="34" charset="0"/>
              <a:buChar char="•"/>
            </a:pPr>
            <a:r>
              <a:rPr lang="en-US" altLang="zh-TW" sz="1600" b="1">
                <a:latin typeface="+mn-lt"/>
                <a:ea typeface="+mn-ea"/>
                <a:cs typeface="+mn-ea"/>
                <a:sym typeface="+mn-lt"/>
              </a:rPr>
              <a:t>Spotify</a:t>
            </a:r>
          </a:p>
          <a:p>
            <a:pPr marL="179388" indent="-179388" fontAlgn="base">
              <a:buClr>
                <a:srgbClr val="D26604"/>
              </a:buClr>
              <a:buSzPct val="95000"/>
              <a:buFont typeface="Arial" panose="020B0604020202020204" pitchFamily="34" charset="0"/>
              <a:buChar char="•"/>
            </a:pPr>
            <a:r>
              <a:rPr lang="en-US" altLang="zh-TW" sz="1600" b="1">
                <a:latin typeface="+mn-lt"/>
                <a:ea typeface="+mn-ea"/>
                <a:cs typeface="+mn-ea"/>
                <a:sym typeface="+mn-lt"/>
              </a:rPr>
              <a:t>TuneIn Radio</a:t>
            </a:r>
          </a:p>
        </p:txBody>
      </p:sp>
      <p:sp>
        <p:nvSpPr>
          <p:cNvPr id="77" name="TextBox 6">
            <a:extLst>
              <a:ext uri="{FF2B5EF4-FFF2-40B4-BE49-F238E27FC236}">
                <a16:creationId xmlns:a16="http://schemas.microsoft.com/office/drawing/2014/main" id="{EA5E6188-F0C1-4E27-A360-AA21092C6676}"/>
              </a:ext>
            </a:extLst>
          </p:cNvPr>
          <p:cNvSpPr txBox="1"/>
          <p:nvPr/>
        </p:nvSpPr>
        <p:spPr>
          <a:xfrm>
            <a:off x="3422384" y="3180805"/>
            <a:ext cx="2580200" cy="830997"/>
          </a:xfrm>
          <a:prstGeom prst="rect">
            <a:avLst/>
          </a:prstGeom>
          <a:noFill/>
        </p:spPr>
        <p:txBody>
          <a:bodyPr wrap="square" rtlCol="0" anchor="t">
            <a:spAutoFit/>
          </a:bodyPr>
          <a:lstStyle/>
          <a:p>
            <a:pPr marL="179388" indent="-179388" fontAlgn="base">
              <a:buClr>
                <a:srgbClr val="D26604"/>
              </a:buClr>
              <a:buSzPct val="95000"/>
              <a:buFont typeface="Arial" panose="020B0604020202020204" pitchFamily="34" charset="0"/>
              <a:buChar char="•"/>
            </a:pPr>
            <a:r>
              <a:rPr lang="en-US" altLang="zh-TW" sz="1600" b="1" err="1">
                <a:latin typeface="+mn-lt"/>
                <a:ea typeface="+mn-ea"/>
                <a:cs typeface="+mn-ea"/>
                <a:sym typeface="+mn-lt"/>
              </a:rPr>
              <a:t>PhotoStation</a:t>
            </a:r>
            <a:r>
              <a:rPr lang="en-US" altLang="zh-TW" sz="1600" b="1">
                <a:latin typeface="+mn-lt"/>
                <a:ea typeface="+mn-ea"/>
                <a:cs typeface="+mn-ea"/>
                <a:sym typeface="+mn-lt"/>
              </a:rPr>
              <a:t> HD</a:t>
            </a:r>
          </a:p>
          <a:p>
            <a:pPr marL="179388" indent="-179388" fontAlgn="base">
              <a:buClr>
                <a:srgbClr val="D26604"/>
              </a:buClr>
              <a:buSzPct val="95000"/>
              <a:buFont typeface="Arial" panose="020B0604020202020204" pitchFamily="34" charset="0"/>
              <a:buChar char="•"/>
            </a:pPr>
            <a:r>
              <a:rPr lang="en-US" altLang="zh-TW" sz="1600" b="1" err="1">
                <a:latin typeface="+mn-lt"/>
                <a:ea typeface="+mn-ea"/>
                <a:cs typeface="+mn-ea"/>
                <a:sym typeface="+mn-lt"/>
              </a:rPr>
              <a:t>VideoStation</a:t>
            </a:r>
            <a:r>
              <a:rPr lang="en-US" altLang="zh-TW" sz="1600" b="1">
                <a:latin typeface="+mn-lt"/>
                <a:ea typeface="+mn-ea"/>
                <a:cs typeface="+mn-ea"/>
                <a:sym typeface="+mn-lt"/>
              </a:rPr>
              <a:t> HD</a:t>
            </a:r>
          </a:p>
          <a:p>
            <a:pPr marL="179388" indent="-179388" fontAlgn="base">
              <a:buClr>
                <a:srgbClr val="D26604"/>
              </a:buClr>
              <a:buSzPct val="95000"/>
              <a:buFont typeface="Arial" panose="020B0604020202020204" pitchFamily="34" charset="0"/>
              <a:buChar char="•"/>
            </a:pPr>
            <a:r>
              <a:rPr lang="en-US" altLang="zh-TW" sz="1600" b="1" err="1">
                <a:latin typeface="+mn-lt"/>
                <a:ea typeface="+mn-ea"/>
                <a:cs typeface="+mn-ea"/>
                <a:sym typeface="+mn-lt"/>
              </a:rPr>
              <a:t>MusicStation</a:t>
            </a:r>
            <a:r>
              <a:rPr lang="en-US" altLang="zh-TW" sz="1600" b="1">
                <a:latin typeface="+mn-lt"/>
                <a:ea typeface="+mn-ea"/>
                <a:cs typeface="+mn-ea"/>
                <a:sym typeface="+mn-lt"/>
              </a:rPr>
              <a:t> HD</a:t>
            </a:r>
          </a:p>
        </p:txBody>
      </p:sp>
      <p:sp>
        <p:nvSpPr>
          <p:cNvPr id="78" name="TextBox 6">
            <a:extLst>
              <a:ext uri="{FF2B5EF4-FFF2-40B4-BE49-F238E27FC236}">
                <a16:creationId xmlns:a16="http://schemas.microsoft.com/office/drawing/2014/main" id="{260F1BB3-D91E-42F7-A640-DCD5302B4CAB}"/>
              </a:ext>
            </a:extLst>
          </p:cNvPr>
          <p:cNvSpPr txBox="1"/>
          <p:nvPr/>
        </p:nvSpPr>
        <p:spPr>
          <a:xfrm>
            <a:off x="6119118" y="3120686"/>
            <a:ext cx="2580200" cy="830997"/>
          </a:xfrm>
          <a:prstGeom prst="rect">
            <a:avLst/>
          </a:prstGeom>
          <a:noFill/>
        </p:spPr>
        <p:txBody>
          <a:bodyPr wrap="square" rtlCol="0" anchor="t">
            <a:spAutoFit/>
          </a:bodyPr>
          <a:lstStyle/>
          <a:p>
            <a:pPr marL="179388" indent="-179388" fontAlgn="base">
              <a:buClr>
                <a:srgbClr val="D26604"/>
              </a:buClr>
              <a:buSzPct val="95000"/>
              <a:buFont typeface="Arial" panose="020B0604020202020204" pitchFamily="34" charset="0"/>
              <a:buChar char="•"/>
            </a:pPr>
            <a:r>
              <a:rPr lang="en-US" altLang="zh-TW" sz="1600" b="1">
                <a:latin typeface="+mn-lt"/>
                <a:ea typeface="+mn-ea"/>
                <a:cs typeface="+mn-ea"/>
                <a:sym typeface="+mn-lt"/>
              </a:rPr>
              <a:t>Chrome</a:t>
            </a:r>
          </a:p>
          <a:p>
            <a:pPr marL="179388" indent="-179388" fontAlgn="base">
              <a:buClr>
                <a:srgbClr val="D26604"/>
              </a:buClr>
              <a:buSzPct val="95000"/>
              <a:buFont typeface="Arial" panose="020B0604020202020204" pitchFamily="34" charset="0"/>
              <a:buChar char="•"/>
            </a:pPr>
            <a:r>
              <a:rPr lang="en-US" altLang="zh-TW" sz="1600" b="1">
                <a:latin typeface="+mn-lt"/>
                <a:ea typeface="+mn-ea"/>
                <a:cs typeface="+mn-ea"/>
                <a:sym typeface="+mn-lt"/>
              </a:rPr>
              <a:t>Firefox</a:t>
            </a:r>
          </a:p>
          <a:p>
            <a:pPr marL="179388" indent="-179388" fontAlgn="base">
              <a:buClr>
                <a:srgbClr val="D26604"/>
              </a:buClr>
              <a:buSzPct val="95000"/>
              <a:buFont typeface="Arial" panose="020B0604020202020204" pitchFamily="34" charset="0"/>
              <a:buChar char="•"/>
            </a:pPr>
            <a:r>
              <a:rPr lang="en-US" altLang="zh-TW" sz="1600" b="1">
                <a:latin typeface="+mn-lt"/>
                <a:ea typeface="+mn-ea"/>
                <a:cs typeface="+mn-ea"/>
                <a:sym typeface="+mn-lt"/>
              </a:rPr>
              <a:t>LibreOffice</a:t>
            </a:r>
          </a:p>
        </p:txBody>
      </p:sp>
      <p:grpSp>
        <p:nvGrpSpPr>
          <p:cNvPr id="42" name="群組 41">
            <a:extLst>
              <a:ext uri="{FF2B5EF4-FFF2-40B4-BE49-F238E27FC236}">
                <a16:creationId xmlns:a16="http://schemas.microsoft.com/office/drawing/2014/main" id="{68BA206A-D1BA-4444-9A68-342474A72C06}"/>
              </a:ext>
            </a:extLst>
          </p:cNvPr>
          <p:cNvGrpSpPr/>
          <p:nvPr/>
        </p:nvGrpSpPr>
        <p:grpSpPr>
          <a:xfrm>
            <a:off x="7285408" y="3155193"/>
            <a:ext cx="1947341" cy="1758793"/>
            <a:chOff x="-3748275" y="1147065"/>
            <a:chExt cx="2447487" cy="2210512"/>
          </a:xfrm>
        </p:grpSpPr>
        <p:sp>
          <p:nvSpPr>
            <p:cNvPr id="52" name="矩形: 圓角 51">
              <a:extLst>
                <a:ext uri="{FF2B5EF4-FFF2-40B4-BE49-F238E27FC236}">
                  <a16:creationId xmlns:a16="http://schemas.microsoft.com/office/drawing/2014/main" id="{7BBA7CC4-55A4-45C7-BB4B-5861DF3E4867}"/>
                </a:ext>
              </a:extLst>
            </p:cNvPr>
            <p:cNvSpPr/>
            <p:nvPr/>
          </p:nvSpPr>
          <p:spPr>
            <a:xfrm>
              <a:off x="-3748275" y="1284122"/>
              <a:ext cx="2447487" cy="2073455"/>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79" name="圖片 78">
              <a:extLst>
                <a:ext uri="{FF2B5EF4-FFF2-40B4-BE49-F238E27FC236}">
                  <a16:creationId xmlns:a16="http://schemas.microsoft.com/office/drawing/2014/main" id="{CD9797CC-A2D1-4C68-B4A8-FA5BE2C3CC1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V="1">
              <a:off x="-3482856" y="2940279"/>
              <a:ext cx="1933199" cy="226812"/>
            </a:xfrm>
            <a:prstGeom prst="rect">
              <a:avLst/>
            </a:prstGeom>
          </p:spPr>
        </p:pic>
        <p:pic>
          <p:nvPicPr>
            <p:cNvPr id="80" name="圖片 79">
              <a:extLst>
                <a:ext uri="{FF2B5EF4-FFF2-40B4-BE49-F238E27FC236}">
                  <a16:creationId xmlns:a16="http://schemas.microsoft.com/office/drawing/2014/main" id="{FA3B67EC-A47A-45B7-AFFC-8352047CCD7C}"/>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3531577" y="1147065"/>
              <a:ext cx="2001210" cy="1970390"/>
            </a:xfrm>
            <a:prstGeom prst="rect">
              <a:avLst/>
            </a:prstGeom>
          </p:spPr>
        </p:pic>
      </p:grpSp>
      <p:pic>
        <p:nvPicPr>
          <p:cNvPr id="81" name="圖片 14">
            <a:extLst>
              <a:ext uri="{FF2B5EF4-FFF2-40B4-BE49-F238E27FC236}">
                <a16:creationId xmlns:a16="http://schemas.microsoft.com/office/drawing/2014/main" id="{7330F25F-E378-43D1-BAB8-814150A1B13D}"/>
              </a:ext>
            </a:extLst>
          </p:cNvPr>
          <p:cNvPicPr>
            <a:picLocks noChangeAspect="1"/>
          </p:cNvPicPr>
          <p:nvPr/>
        </p:nvPicPr>
        <p:blipFill>
          <a:blip r:embed="rId2" cstate="screen">
            <a:duotone>
              <a:schemeClr val="accent3">
                <a:shade val="45000"/>
                <a:satMod val="135000"/>
              </a:schemeClr>
              <a:prstClr val="white"/>
            </a:duotone>
            <a:extLst>
              <a:ext uri="{BEBA8EAE-BF5A-486C-A8C5-ECC9F3942E4B}">
                <a14:imgProps xmlns:a14="http://schemas.microsoft.com/office/drawing/2010/main">
                  <a14:imgLayer r:embed="rId3">
                    <a14:imgEffect>
                      <a14:saturation sat="127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3341036" y="1321710"/>
            <a:ext cx="2313073" cy="540171"/>
          </a:xfrm>
          <a:prstGeom prst="rect">
            <a:avLst/>
          </a:prstGeom>
        </p:spPr>
      </p:pic>
      <p:sp>
        <p:nvSpPr>
          <p:cNvPr id="68" name="TextBox 6">
            <a:extLst>
              <a:ext uri="{FF2B5EF4-FFF2-40B4-BE49-F238E27FC236}">
                <a16:creationId xmlns:a16="http://schemas.microsoft.com/office/drawing/2014/main" id="{F11FF482-855F-48C6-B776-58D440032240}"/>
              </a:ext>
            </a:extLst>
          </p:cNvPr>
          <p:cNvSpPr txBox="1"/>
          <p:nvPr/>
        </p:nvSpPr>
        <p:spPr>
          <a:xfrm>
            <a:off x="3645946" y="1312034"/>
            <a:ext cx="1715192" cy="338554"/>
          </a:xfrm>
          <a:prstGeom prst="rect">
            <a:avLst/>
          </a:prstGeom>
          <a:noFill/>
        </p:spPr>
        <p:txBody>
          <a:bodyPr wrap="square" rtlCol="0" anchor="t">
            <a:spAutoFit/>
          </a:bodyPr>
          <a:lstStyle/>
          <a:p>
            <a:pPr algn="ctr" fontAlgn="base"/>
            <a:r>
              <a:rPr lang="en-US" altLang="zh-TW" sz="1600" b="1" dirty="0">
                <a:solidFill>
                  <a:schemeClr val="bg1"/>
                </a:solidFill>
                <a:latin typeface="+mn-lt"/>
                <a:ea typeface="+mn-ea"/>
                <a:cs typeface="+mn-ea"/>
                <a:sym typeface="+mn-lt"/>
              </a:rPr>
              <a:t>Surveillance</a:t>
            </a:r>
            <a:endParaRPr lang="zh-TW" altLang="en-US" sz="1600" b="1" dirty="0">
              <a:solidFill>
                <a:schemeClr val="bg1"/>
              </a:solidFill>
              <a:latin typeface="+mn-lt"/>
              <a:ea typeface="+mn-ea"/>
              <a:cs typeface="+mn-ea"/>
              <a:sym typeface="+mn-lt"/>
            </a:endParaRPr>
          </a:p>
        </p:txBody>
      </p:sp>
      <p:pic>
        <p:nvPicPr>
          <p:cNvPr id="82" name="圖片 14">
            <a:extLst>
              <a:ext uri="{FF2B5EF4-FFF2-40B4-BE49-F238E27FC236}">
                <a16:creationId xmlns:a16="http://schemas.microsoft.com/office/drawing/2014/main" id="{ADF365CF-B5EF-4C46-B5B8-58D245EF3BC0}"/>
              </a:ext>
            </a:extLst>
          </p:cNvPr>
          <p:cNvPicPr>
            <a:picLocks noChangeAspect="1"/>
          </p:cNvPicPr>
          <p:nvPr/>
        </p:nvPicPr>
        <p:blipFill>
          <a:blip r:embed="rId2" cstate="screen">
            <a:duotone>
              <a:schemeClr val="accent3">
                <a:shade val="45000"/>
                <a:satMod val="135000"/>
              </a:schemeClr>
              <a:prstClr val="white"/>
            </a:duotone>
            <a:extLst>
              <a:ext uri="{BEBA8EAE-BF5A-486C-A8C5-ECC9F3942E4B}">
                <a14:imgProps xmlns:a14="http://schemas.microsoft.com/office/drawing/2010/main">
                  <a14:imgLayer r:embed="rId3">
                    <a14:imgEffect>
                      <a14:saturation sat="127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581213" y="1321354"/>
            <a:ext cx="2313073" cy="540171"/>
          </a:xfrm>
          <a:prstGeom prst="rect">
            <a:avLst/>
          </a:prstGeom>
        </p:spPr>
      </p:pic>
      <p:pic>
        <p:nvPicPr>
          <p:cNvPr id="83" name="圖片 14">
            <a:extLst>
              <a:ext uri="{FF2B5EF4-FFF2-40B4-BE49-F238E27FC236}">
                <a16:creationId xmlns:a16="http://schemas.microsoft.com/office/drawing/2014/main" id="{BEB1FCC5-64E4-4515-AB17-18D8EA499390}"/>
              </a:ext>
            </a:extLst>
          </p:cNvPr>
          <p:cNvPicPr>
            <a:picLocks noChangeAspect="1"/>
          </p:cNvPicPr>
          <p:nvPr/>
        </p:nvPicPr>
        <p:blipFill>
          <a:blip r:embed="rId2" cstate="screen">
            <a:duotone>
              <a:schemeClr val="accent3">
                <a:shade val="45000"/>
                <a:satMod val="135000"/>
              </a:schemeClr>
              <a:prstClr val="white"/>
            </a:duotone>
            <a:extLst>
              <a:ext uri="{BEBA8EAE-BF5A-486C-A8C5-ECC9F3942E4B}">
                <a14:imgProps xmlns:a14="http://schemas.microsoft.com/office/drawing/2010/main">
                  <a14:imgLayer r:embed="rId3">
                    <a14:imgEffect>
                      <a14:saturation sat="127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059707" y="2582978"/>
            <a:ext cx="2313073" cy="540171"/>
          </a:xfrm>
          <a:prstGeom prst="rect">
            <a:avLst/>
          </a:prstGeom>
        </p:spPr>
      </p:pic>
      <p:pic>
        <p:nvPicPr>
          <p:cNvPr id="84" name="圖片 14">
            <a:extLst>
              <a:ext uri="{FF2B5EF4-FFF2-40B4-BE49-F238E27FC236}">
                <a16:creationId xmlns:a16="http://schemas.microsoft.com/office/drawing/2014/main" id="{CF8035A9-252D-47D3-BDF7-3FF6C8BEB205}"/>
              </a:ext>
            </a:extLst>
          </p:cNvPr>
          <p:cNvPicPr>
            <a:picLocks noChangeAspect="1"/>
          </p:cNvPicPr>
          <p:nvPr/>
        </p:nvPicPr>
        <p:blipFill>
          <a:blip r:embed="rId2" cstate="screen">
            <a:duotone>
              <a:schemeClr val="accent3">
                <a:shade val="45000"/>
                <a:satMod val="135000"/>
              </a:schemeClr>
              <a:prstClr val="white"/>
            </a:duotone>
            <a:extLst>
              <a:ext uri="{BEBA8EAE-BF5A-486C-A8C5-ECC9F3942E4B}">
                <a14:imgProps xmlns:a14="http://schemas.microsoft.com/office/drawing/2010/main">
                  <a14:imgLayer r:embed="rId3">
                    <a14:imgEffect>
                      <a14:saturation sat="127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3344995" y="2618528"/>
            <a:ext cx="2313073" cy="540171"/>
          </a:xfrm>
          <a:prstGeom prst="rect">
            <a:avLst/>
          </a:prstGeom>
        </p:spPr>
      </p:pic>
      <p:pic>
        <p:nvPicPr>
          <p:cNvPr id="85" name="圖片 14">
            <a:extLst>
              <a:ext uri="{FF2B5EF4-FFF2-40B4-BE49-F238E27FC236}">
                <a16:creationId xmlns:a16="http://schemas.microsoft.com/office/drawing/2014/main" id="{BC060B17-46C8-4F50-9F4B-27E91F8547AF}"/>
              </a:ext>
            </a:extLst>
          </p:cNvPr>
          <p:cNvPicPr>
            <a:picLocks noChangeAspect="1"/>
          </p:cNvPicPr>
          <p:nvPr/>
        </p:nvPicPr>
        <p:blipFill>
          <a:blip r:embed="rId2" cstate="screen">
            <a:duotone>
              <a:schemeClr val="accent3">
                <a:shade val="45000"/>
                <a:satMod val="135000"/>
              </a:schemeClr>
              <a:prstClr val="white"/>
            </a:duotone>
            <a:extLst>
              <a:ext uri="{BEBA8EAE-BF5A-486C-A8C5-ECC9F3942E4B}">
                <a14:imgProps xmlns:a14="http://schemas.microsoft.com/office/drawing/2010/main">
                  <a14:imgLayer r:embed="rId3">
                    <a14:imgEffect>
                      <a14:saturation sat="127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593639" y="2618172"/>
            <a:ext cx="2313073" cy="540171"/>
          </a:xfrm>
          <a:prstGeom prst="rect">
            <a:avLst/>
          </a:prstGeom>
        </p:spPr>
      </p:pic>
      <p:sp>
        <p:nvSpPr>
          <p:cNvPr id="62" name="TextBox 6">
            <a:extLst>
              <a:ext uri="{FF2B5EF4-FFF2-40B4-BE49-F238E27FC236}">
                <a16:creationId xmlns:a16="http://schemas.microsoft.com/office/drawing/2014/main" id="{37CEF86A-1259-446B-8045-3CED5A4CAEAB}"/>
              </a:ext>
            </a:extLst>
          </p:cNvPr>
          <p:cNvSpPr txBox="1"/>
          <p:nvPr/>
        </p:nvSpPr>
        <p:spPr>
          <a:xfrm>
            <a:off x="813539" y="1339262"/>
            <a:ext cx="1715192" cy="338554"/>
          </a:xfrm>
          <a:prstGeom prst="rect">
            <a:avLst/>
          </a:prstGeom>
          <a:noFill/>
        </p:spPr>
        <p:txBody>
          <a:bodyPr wrap="square" rtlCol="0" anchor="t">
            <a:spAutoFit/>
          </a:bodyPr>
          <a:lstStyle/>
          <a:p>
            <a:pPr algn="ctr" fontAlgn="base"/>
            <a:r>
              <a:rPr lang="en-US" altLang="zh-TW" sz="1600" b="1" dirty="0">
                <a:solidFill>
                  <a:schemeClr val="bg1"/>
                </a:solidFill>
                <a:latin typeface="+mn-lt"/>
                <a:ea typeface="+mn-ea"/>
                <a:cs typeface="+mn-ea"/>
                <a:sym typeface="+mn-lt"/>
              </a:rPr>
              <a:t>System Mgmt.</a:t>
            </a:r>
            <a:endParaRPr lang="zh-TW" altLang="en-US" sz="1600" b="1" dirty="0">
              <a:solidFill>
                <a:schemeClr val="bg1"/>
              </a:solidFill>
              <a:latin typeface="+mn-lt"/>
              <a:ea typeface="+mn-ea"/>
              <a:cs typeface="+mn-ea"/>
              <a:sym typeface="+mn-lt"/>
            </a:endParaRPr>
          </a:p>
        </p:txBody>
      </p:sp>
      <p:sp>
        <p:nvSpPr>
          <p:cNvPr id="64" name="TextBox 6">
            <a:extLst>
              <a:ext uri="{FF2B5EF4-FFF2-40B4-BE49-F238E27FC236}">
                <a16:creationId xmlns:a16="http://schemas.microsoft.com/office/drawing/2014/main" id="{F14C217C-F2AB-423C-87FC-B9CEA1E01747}"/>
              </a:ext>
            </a:extLst>
          </p:cNvPr>
          <p:cNvSpPr txBox="1"/>
          <p:nvPr/>
        </p:nvSpPr>
        <p:spPr>
          <a:xfrm>
            <a:off x="3371894" y="2640634"/>
            <a:ext cx="2072313" cy="338554"/>
          </a:xfrm>
          <a:prstGeom prst="rect">
            <a:avLst/>
          </a:prstGeom>
          <a:noFill/>
        </p:spPr>
        <p:txBody>
          <a:bodyPr wrap="square" rtlCol="0" anchor="t">
            <a:spAutoFit/>
          </a:bodyPr>
          <a:lstStyle/>
          <a:p>
            <a:pPr algn="ctr" fontAlgn="base"/>
            <a:r>
              <a:rPr lang="en-US" altLang="zh-TW" sz="1600" b="1" dirty="0">
                <a:solidFill>
                  <a:schemeClr val="bg1"/>
                </a:solidFill>
                <a:latin typeface="+mn-lt"/>
                <a:ea typeface="+mn-ea"/>
                <a:cs typeface="+mn-ea"/>
                <a:sym typeface="+mn-lt"/>
              </a:rPr>
              <a:t>Multimedia Mgmt.</a:t>
            </a:r>
            <a:endParaRPr lang="zh-TW" altLang="en-US" sz="1600" b="1" dirty="0">
              <a:solidFill>
                <a:schemeClr val="bg1"/>
              </a:solidFill>
              <a:latin typeface="+mn-lt"/>
              <a:ea typeface="+mn-ea"/>
              <a:cs typeface="+mn-ea"/>
              <a:sym typeface="+mn-lt"/>
            </a:endParaRPr>
          </a:p>
        </p:txBody>
      </p:sp>
      <p:sp>
        <p:nvSpPr>
          <p:cNvPr id="66" name="TextBox 6">
            <a:extLst>
              <a:ext uri="{FF2B5EF4-FFF2-40B4-BE49-F238E27FC236}">
                <a16:creationId xmlns:a16="http://schemas.microsoft.com/office/drawing/2014/main" id="{9870B968-73A8-4D6C-A030-A2AB977C2972}"/>
              </a:ext>
            </a:extLst>
          </p:cNvPr>
          <p:cNvSpPr txBox="1"/>
          <p:nvPr/>
        </p:nvSpPr>
        <p:spPr>
          <a:xfrm>
            <a:off x="803914" y="2626938"/>
            <a:ext cx="1715192" cy="338554"/>
          </a:xfrm>
          <a:prstGeom prst="rect">
            <a:avLst/>
          </a:prstGeom>
          <a:noFill/>
        </p:spPr>
        <p:txBody>
          <a:bodyPr wrap="square" rtlCol="0" anchor="t">
            <a:spAutoFit/>
          </a:bodyPr>
          <a:lstStyle/>
          <a:p>
            <a:pPr algn="ctr" fontAlgn="base"/>
            <a:r>
              <a:rPr lang="en-US" altLang="zh-TW" sz="1600" b="1" dirty="0">
                <a:solidFill>
                  <a:schemeClr val="bg1"/>
                </a:solidFill>
                <a:latin typeface="+mn-lt"/>
                <a:ea typeface="+mn-ea"/>
                <a:cs typeface="+mn-ea"/>
                <a:sym typeface="+mn-lt"/>
              </a:rPr>
              <a:t>Multimedia</a:t>
            </a:r>
            <a:endParaRPr lang="zh-TW" altLang="en-US" sz="1600" b="1" dirty="0">
              <a:solidFill>
                <a:schemeClr val="bg1"/>
              </a:solidFill>
              <a:latin typeface="+mn-lt"/>
              <a:ea typeface="+mn-ea"/>
              <a:cs typeface="+mn-ea"/>
              <a:sym typeface="+mn-lt"/>
            </a:endParaRPr>
          </a:p>
        </p:txBody>
      </p:sp>
      <p:sp>
        <p:nvSpPr>
          <p:cNvPr id="70" name="TextBox 6">
            <a:extLst>
              <a:ext uri="{FF2B5EF4-FFF2-40B4-BE49-F238E27FC236}">
                <a16:creationId xmlns:a16="http://schemas.microsoft.com/office/drawing/2014/main" id="{5CB2E845-4615-40A4-9336-9F746917F376}"/>
              </a:ext>
            </a:extLst>
          </p:cNvPr>
          <p:cNvSpPr txBox="1"/>
          <p:nvPr/>
        </p:nvSpPr>
        <p:spPr>
          <a:xfrm>
            <a:off x="6090193" y="2622622"/>
            <a:ext cx="2191710" cy="307777"/>
          </a:xfrm>
          <a:prstGeom prst="rect">
            <a:avLst/>
          </a:prstGeom>
          <a:noFill/>
        </p:spPr>
        <p:txBody>
          <a:bodyPr wrap="square" rtlCol="0" anchor="t">
            <a:spAutoFit/>
          </a:bodyPr>
          <a:lstStyle/>
          <a:p>
            <a:pPr algn="ctr" fontAlgn="base"/>
            <a:r>
              <a:rPr lang="en-US" altLang="zh-TW" b="1" dirty="0">
                <a:solidFill>
                  <a:schemeClr val="bg1"/>
                </a:solidFill>
                <a:latin typeface="+mn-lt"/>
                <a:ea typeface="+mn-ea"/>
                <a:cs typeface="+mn-ea"/>
                <a:sym typeface="+mn-lt"/>
              </a:rPr>
              <a:t>Browser &amp; Productivity</a:t>
            </a:r>
            <a:endParaRPr lang="zh-TW" altLang="en-US" sz="1400" b="1" dirty="0">
              <a:solidFill>
                <a:schemeClr val="bg1"/>
              </a:solidFill>
              <a:latin typeface="+mn-lt"/>
              <a:ea typeface="+mn-ea"/>
              <a:cs typeface="+mn-ea"/>
              <a:sym typeface="+mn-lt"/>
            </a:endParaRPr>
          </a:p>
        </p:txBody>
      </p:sp>
    </p:spTree>
    <p:extLst>
      <p:ext uri="{BB962C8B-B14F-4D97-AF65-F5344CB8AC3E}">
        <p14:creationId xmlns:p14="http://schemas.microsoft.com/office/powerpoint/2010/main" val="523325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4">
            <a:extLst>
              <a:ext uri="{FF2B5EF4-FFF2-40B4-BE49-F238E27FC236}">
                <a16:creationId xmlns:a16="http://schemas.microsoft.com/office/drawing/2014/main" id="{06BCF5BC-B65A-414D-BE8B-FF1A9136EB87}"/>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472845" y="3908142"/>
            <a:ext cx="1720537" cy="1117916"/>
          </a:xfrm>
          <a:prstGeom prst="rect">
            <a:avLst/>
          </a:prstGeom>
          <a:noFill/>
        </p:spPr>
      </p:pic>
      <p:sp>
        <p:nvSpPr>
          <p:cNvPr id="5" name="Title 1">
            <a:extLst>
              <a:ext uri="{FF2B5EF4-FFF2-40B4-BE49-F238E27FC236}">
                <a16:creationId xmlns:a16="http://schemas.microsoft.com/office/drawing/2014/main" id="{3E7F8431-7852-4932-9126-7CD873C2CDE0}"/>
              </a:ext>
            </a:extLst>
          </p:cNvPr>
          <p:cNvSpPr>
            <a:spLocks noGrp="1"/>
          </p:cNvSpPr>
          <p:nvPr/>
        </p:nvSpPr>
        <p:spPr>
          <a:xfrm>
            <a:off x="184245" y="0"/>
            <a:ext cx="8795982" cy="634621"/>
          </a:xfrm>
          <a:prstGeom prst="rect">
            <a:avLst/>
          </a:prstGeom>
        </p:spPr>
        <p:txBody>
          <a:bodyPr vert="horz" lIns="91440" tIns="45720" rIns="91440" bIns="45720" rtlCol="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a:solidFill>
                  <a:schemeClr val="bg1"/>
                </a:solidFill>
                <a:latin typeface="+mj-lt"/>
                <a:ea typeface="微軟正黑體" pitchFamily="34" charset="-12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zh-TW" altLang="en-US" sz="2800">
              <a:latin typeface="+mn-lt"/>
              <a:ea typeface="+mn-ea"/>
              <a:cs typeface="+mn-ea"/>
              <a:sym typeface="+mn-lt"/>
            </a:endParaRPr>
          </a:p>
        </p:txBody>
      </p:sp>
      <p:sp>
        <p:nvSpPr>
          <p:cNvPr id="2" name="Title 1">
            <a:extLst>
              <a:ext uri="{FF2B5EF4-FFF2-40B4-BE49-F238E27FC236}">
                <a16:creationId xmlns:a16="http://schemas.microsoft.com/office/drawing/2014/main" id="{7045FC5F-3450-3D4F-99E3-AE2DCDDE9298}"/>
              </a:ext>
            </a:extLst>
          </p:cNvPr>
          <p:cNvSpPr>
            <a:spLocks noGrp="1"/>
          </p:cNvSpPr>
          <p:nvPr>
            <p:ph type="title"/>
          </p:nvPr>
        </p:nvSpPr>
        <p:spPr>
          <a:xfrm>
            <a:off x="-1" y="174921"/>
            <a:ext cx="9144001" cy="822960"/>
          </a:xfrm>
          <a:effectLst/>
        </p:spPr>
        <p:txBody>
          <a:bodyPr>
            <a:noAutofit/>
          </a:bodyPr>
          <a:lstStyle/>
          <a:p>
            <a:r>
              <a:rPr lang="en-US" altLang="zh-TW" sz="3200" dirty="0">
                <a:latin typeface="+mn-lt"/>
                <a:ea typeface="+mn-ea"/>
                <a:cs typeface="+mn-ea"/>
                <a:sym typeface="+mn-lt"/>
              </a:rPr>
              <a:t>Linux Station turns NAS into a Ubuntu PC</a:t>
            </a:r>
            <a:endParaRPr lang="en-US" sz="3200" dirty="0">
              <a:latin typeface="+mn-lt"/>
              <a:ea typeface="+mn-ea"/>
              <a:cs typeface="+mn-ea"/>
              <a:sym typeface="+mn-lt"/>
            </a:endParaRPr>
          </a:p>
        </p:txBody>
      </p:sp>
      <p:pic>
        <p:nvPicPr>
          <p:cNvPr id="14" name="圖片 13">
            <a:extLst>
              <a:ext uri="{FF2B5EF4-FFF2-40B4-BE49-F238E27FC236}">
                <a16:creationId xmlns:a16="http://schemas.microsoft.com/office/drawing/2014/main" id="{4B588167-2E74-4315-B160-87E2EEEAE4E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71280" y="4269332"/>
            <a:ext cx="2701133" cy="742218"/>
          </a:xfrm>
          <a:prstGeom prst="rect">
            <a:avLst/>
          </a:prstGeom>
        </p:spPr>
      </p:pic>
      <p:grpSp>
        <p:nvGrpSpPr>
          <p:cNvPr id="22" name="群組 21">
            <a:extLst>
              <a:ext uri="{FF2B5EF4-FFF2-40B4-BE49-F238E27FC236}">
                <a16:creationId xmlns:a16="http://schemas.microsoft.com/office/drawing/2014/main" id="{7CD3C911-FC76-46BD-8BAD-B781173F9ECB}"/>
              </a:ext>
            </a:extLst>
          </p:cNvPr>
          <p:cNvGrpSpPr/>
          <p:nvPr/>
        </p:nvGrpSpPr>
        <p:grpSpPr>
          <a:xfrm>
            <a:off x="6385560" y="2031483"/>
            <a:ext cx="3073400" cy="1102878"/>
            <a:chOff x="6260091" y="1217707"/>
            <a:chExt cx="4307317" cy="4160999"/>
          </a:xfrm>
        </p:grpSpPr>
        <p:sp>
          <p:nvSpPr>
            <p:cNvPr id="23" name="矩形: 圓角 22">
              <a:extLst>
                <a:ext uri="{FF2B5EF4-FFF2-40B4-BE49-F238E27FC236}">
                  <a16:creationId xmlns:a16="http://schemas.microsoft.com/office/drawing/2014/main" id="{1F3D3300-AE00-4E79-8987-846E2C67CE29}"/>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4" name="矩形 23">
              <a:extLst>
                <a:ext uri="{FF2B5EF4-FFF2-40B4-BE49-F238E27FC236}">
                  <a16:creationId xmlns:a16="http://schemas.microsoft.com/office/drawing/2014/main" id="{B6D8B626-BE1A-4014-A460-922CB45F8AD7}"/>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sp>
        <p:nvSpPr>
          <p:cNvPr id="25" name="文字方塊 15">
            <a:extLst>
              <a:ext uri="{FF2B5EF4-FFF2-40B4-BE49-F238E27FC236}">
                <a16:creationId xmlns:a16="http://schemas.microsoft.com/office/drawing/2014/main" id="{0F0094F1-E8C3-4AC1-AE2E-8C2797120DB9}"/>
              </a:ext>
            </a:extLst>
          </p:cNvPr>
          <p:cNvSpPr txBox="1"/>
          <p:nvPr/>
        </p:nvSpPr>
        <p:spPr>
          <a:xfrm>
            <a:off x="6598260" y="2442268"/>
            <a:ext cx="2306979" cy="523220"/>
          </a:xfrm>
          <a:prstGeom prst="rect">
            <a:avLst/>
          </a:prstGeom>
          <a:noFill/>
        </p:spPr>
        <p:txBody>
          <a:bodyPr wrap="square" rtlCol="0">
            <a:spAutoFit/>
          </a:bodyPr>
          <a:lstStyle/>
          <a:p>
            <a:pPr>
              <a:buFont typeface="Arial" pitchFamily="34" charset="0"/>
              <a:buChar char="•"/>
            </a:pPr>
            <a:r>
              <a:rPr lang="zh-TW" altLang="en-US" sz="1400" b="1">
                <a:solidFill>
                  <a:schemeClr val="tx1"/>
                </a:solidFill>
                <a:latin typeface="+mn-lt"/>
                <a:ea typeface="+mn-ea"/>
                <a:cs typeface="+mn-ea"/>
                <a:sym typeface="+mn-lt"/>
              </a:rPr>
              <a:t> </a:t>
            </a:r>
            <a:r>
              <a:rPr lang="en-US" altLang="zh-TW" sz="1400" b="1">
                <a:solidFill>
                  <a:schemeClr val="tx1"/>
                </a:solidFill>
                <a:latin typeface="+mn-lt"/>
                <a:ea typeface="+mn-ea"/>
                <a:cs typeface="+mn-ea"/>
                <a:sym typeface="+mn-lt"/>
              </a:rPr>
              <a:t>Ubuntu </a:t>
            </a:r>
            <a:r>
              <a:rPr lang="en-US" altLang="zh-TW" sz="1400" b="1">
                <a:latin typeface="+mn-lt"/>
                <a:ea typeface="+mn-ea"/>
                <a:cs typeface="+mn-ea"/>
                <a:sym typeface="+mn-lt"/>
              </a:rPr>
              <a:t>18</a:t>
            </a:r>
            <a:r>
              <a:rPr lang="en-US" altLang="zh-TW" sz="1400" b="1">
                <a:solidFill>
                  <a:schemeClr val="tx1"/>
                </a:solidFill>
                <a:latin typeface="+mn-lt"/>
                <a:ea typeface="+mn-ea"/>
                <a:cs typeface="+mn-ea"/>
                <a:sym typeface="+mn-lt"/>
              </a:rPr>
              <a:t>.04</a:t>
            </a:r>
          </a:p>
          <a:p>
            <a:pPr>
              <a:buFont typeface="Arial" pitchFamily="34" charset="0"/>
              <a:buChar char="•"/>
            </a:pPr>
            <a:r>
              <a:rPr lang="zh-TW" altLang="en-US" sz="1400" b="1">
                <a:solidFill>
                  <a:schemeClr val="tx1"/>
                </a:solidFill>
                <a:latin typeface="+mn-lt"/>
                <a:ea typeface="+mn-ea"/>
                <a:cs typeface="+mn-ea"/>
                <a:sym typeface="+mn-lt"/>
              </a:rPr>
              <a:t> </a:t>
            </a:r>
            <a:r>
              <a:rPr lang="en-US" altLang="zh-TW" sz="1400" b="1">
                <a:solidFill>
                  <a:schemeClr val="tx1"/>
                </a:solidFill>
                <a:latin typeface="+mn-lt"/>
                <a:ea typeface="+mn-ea"/>
                <a:cs typeface="+mn-ea"/>
                <a:sym typeface="+mn-lt"/>
              </a:rPr>
              <a:t>Ubuntu </a:t>
            </a:r>
            <a:r>
              <a:rPr lang="en-US" altLang="zh-TW" sz="1400" b="1">
                <a:latin typeface="+mn-lt"/>
                <a:ea typeface="+mn-ea"/>
                <a:cs typeface="+mn-ea"/>
                <a:sym typeface="+mn-lt"/>
              </a:rPr>
              <a:t>20</a:t>
            </a:r>
            <a:r>
              <a:rPr lang="en-US" altLang="zh-TW" sz="1400" b="1">
                <a:solidFill>
                  <a:schemeClr val="tx1"/>
                </a:solidFill>
                <a:latin typeface="+mn-lt"/>
                <a:ea typeface="+mn-ea"/>
                <a:cs typeface="+mn-ea"/>
                <a:sym typeface="+mn-lt"/>
              </a:rPr>
              <a:t>.04</a:t>
            </a:r>
          </a:p>
        </p:txBody>
      </p:sp>
      <p:sp>
        <p:nvSpPr>
          <p:cNvPr id="26" name="文字方塊 25">
            <a:extLst>
              <a:ext uri="{FF2B5EF4-FFF2-40B4-BE49-F238E27FC236}">
                <a16:creationId xmlns:a16="http://schemas.microsoft.com/office/drawing/2014/main" id="{186E06E0-E8DE-4B8C-A3D5-E362C4E23554}"/>
              </a:ext>
            </a:extLst>
          </p:cNvPr>
          <p:cNvSpPr txBox="1"/>
          <p:nvPr/>
        </p:nvSpPr>
        <p:spPr>
          <a:xfrm>
            <a:off x="4649791" y="1413683"/>
            <a:ext cx="4330436" cy="307777"/>
          </a:xfrm>
          <a:prstGeom prst="rect">
            <a:avLst/>
          </a:prstGeom>
          <a:noFill/>
        </p:spPr>
        <p:txBody>
          <a:bodyPr wrap="square" rtlCol="0">
            <a:spAutoFit/>
          </a:bodyPr>
          <a:lstStyle/>
          <a:p>
            <a:r>
              <a:rPr lang="en-US" altLang="zh-TW" b="1" dirty="0">
                <a:latin typeface="+mn-lt"/>
                <a:ea typeface="+mn-ea"/>
                <a:cs typeface="+mn-ea"/>
                <a:sym typeface="+mn-lt"/>
              </a:rPr>
              <a:t>HDMI output from NAS to a monitor</a:t>
            </a:r>
          </a:p>
        </p:txBody>
      </p:sp>
      <p:sp>
        <p:nvSpPr>
          <p:cNvPr id="27" name="矩形: 圓角 26">
            <a:extLst>
              <a:ext uri="{FF2B5EF4-FFF2-40B4-BE49-F238E27FC236}">
                <a16:creationId xmlns:a16="http://schemas.microsoft.com/office/drawing/2014/main" id="{1949FB92-2CAB-456D-B0F5-09E42A0C09E7}"/>
              </a:ext>
            </a:extLst>
          </p:cNvPr>
          <p:cNvSpPr/>
          <p:nvPr/>
        </p:nvSpPr>
        <p:spPr>
          <a:xfrm>
            <a:off x="4168141" y="1328564"/>
            <a:ext cx="482200" cy="488079"/>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a:cs typeface="+mn-ea"/>
                <a:sym typeface="+mn-lt"/>
              </a:rPr>
              <a:t>1</a:t>
            </a:r>
            <a:endParaRPr lang="zh-TW" altLang="en-US" sz="3200" b="1">
              <a:cs typeface="+mn-ea"/>
              <a:sym typeface="+mn-lt"/>
            </a:endParaRPr>
          </a:p>
        </p:txBody>
      </p:sp>
      <p:sp>
        <p:nvSpPr>
          <p:cNvPr id="28" name="文字方塊 27">
            <a:extLst>
              <a:ext uri="{FF2B5EF4-FFF2-40B4-BE49-F238E27FC236}">
                <a16:creationId xmlns:a16="http://schemas.microsoft.com/office/drawing/2014/main" id="{27F10D10-62AB-41B2-B72B-9FCDF2A908C6}"/>
              </a:ext>
            </a:extLst>
          </p:cNvPr>
          <p:cNvSpPr txBox="1"/>
          <p:nvPr/>
        </p:nvSpPr>
        <p:spPr>
          <a:xfrm>
            <a:off x="6333113" y="3452291"/>
            <a:ext cx="2761915" cy="738664"/>
          </a:xfrm>
          <a:prstGeom prst="rect">
            <a:avLst/>
          </a:prstGeom>
          <a:noFill/>
        </p:spPr>
        <p:txBody>
          <a:bodyPr wrap="square" rtlCol="0">
            <a:spAutoFit/>
          </a:bodyPr>
          <a:lstStyle/>
          <a:p>
            <a:pPr indent="-457200">
              <a:buNone/>
            </a:pPr>
            <a:r>
              <a:rPr lang="en-US" altLang="zh-TW" b="1" dirty="0">
                <a:latin typeface="+mn-lt"/>
                <a:ea typeface="+mn-ea"/>
                <a:cs typeface="+mn-ea"/>
                <a:sym typeface="+mn-lt"/>
              </a:rPr>
              <a:t>Connect a USB keyboard and a mouse to the NAS to start using Ubuntu</a:t>
            </a:r>
          </a:p>
        </p:txBody>
      </p:sp>
      <p:sp>
        <p:nvSpPr>
          <p:cNvPr id="29" name="矩形: 圓角 28">
            <a:extLst>
              <a:ext uri="{FF2B5EF4-FFF2-40B4-BE49-F238E27FC236}">
                <a16:creationId xmlns:a16="http://schemas.microsoft.com/office/drawing/2014/main" id="{12A4968B-8BD5-4213-9CE9-2154DAFBAB8F}"/>
              </a:ext>
            </a:extLst>
          </p:cNvPr>
          <p:cNvSpPr/>
          <p:nvPr/>
        </p:nvSpPr>
        <p:spPr>
          <a:xfrm>
            <a:off x="5850913" y="3483607"/>
            <a:ext cx="482200" cy="488079"/>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a:cs typeface="+mn-ea"/>
                <a:sym typeface="+mn-lt"/>
              </a:rPr>
              <a:t>2</a:t>
            </a:r>
            <a:endParaRPr lang="zh-TW" altLang="en-US" sz="3200" b="1">
              <a:cs typeface="+mn-ea"/>
              <a:sym typeface="+mn-lt"/>
            </a:endParaRPr>
          </a:p>
        </p:txBody>
      </p:sp>
      <p:grpSp>
        <p:nvGrpSpPr>
          <p:cNvPr id="30" name="群組 29">
            <a:extLst>
              <a:ext uri="{FF2B5EF4-FFF2-40B4-BE49-F238E27FC236}">
                <a16:creationId xmlns:a16="http://schemas.microsoft.com/office/drawing/2014/main" id="{F585EC6D-6CA2-4519-B3CB-027582CDD11A}"/>
              </a:ext>
            </a:extLst>
          </p:cNvPr>
          <p:cNvGrpSpPr/>
          <p:nvPr/>
        </p:nvGrpSpPr>
        <p:grpSpPr>
          <a:xfrm>
            <a:off x="6438805" y="1983989"/>
            <a:ext cx="2378463" cy="540171"/>
            <a:chOff x="6705129" y="2259784"/>
            <a:chExt cx="2378463" cy="540171"/>
          </a:xfrm>
        </p:grpSpPr>
        <p:pic>
          <p:nvPicPr>
            <p:cNvPr id="31" name="圖片 4">
              <a:extLst>
                <a:ext uri="{FF2B5EF4-FFF2-40B4-BE49-F238E27FC236}">
                  <a16:creationId xmlns:a16="http://schemas.microsoft.com/office/drawing/2014/main" id="{BF1B45F4-CBB1-4183-BA4B-5C01DE43233D}"/>
                </a:ext>
              </a:extLst>
            </p:cNvPr>
            <p:cNvPicPr>
              <a:picLocks noChangeAspect="1"/>
            </p:cNvPicPr>
            <p:nvPr/>
          </p:nvPicPr>
          <p:blipFill>
            <a:blip r:embed="rId5" cstate="screen">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705129" y="2259784"/>
              <a:ext cx="2313073" cy="540171"/>
            </a:xfrm>
            <a:prstGeom prst="rect">
              <a:avLst/>
            </a:prstGeom>
          </p:spPr>
        </p:pic>
        <p:sp>
          <p:nvSpPr>
            <p:cNvPr id="32" name="文字方塊 14">
              <a:extLst>
                <a:ext uri="{FF2B5EF4-FFF2-40B4-BE49-F238E27FC236}">
                  <a16:creationId xmlns:a16="http://schemas.microsoft.com/office/drawing/2014/main" id="{AFD6F07B-8199-4220-A755-3FF117F4D48A}"/>
                </a:ext>
              </a:extLst>
            </p:cNvPr>
            <p:cNvSpPr txBox="1"/>
            <p:nvPr/>
          </p:nvSpPr>
          <p:spPr>
            <a:xfrm>
              <a:off x="6776612" y="2288243"/>
              <a:ext cx="2306980" cy="338554"/>
            </a:xfrm>
            <a:prstGeom prst="rect">
              <a:avLst/>
            </a:prstGeom>
            <a:noFill/>
          </p:spPr>
          <p:txBody>
            <a:bodyPr wrap="square" rtlCol="0">
              <a:spAutoFit/>
            </a:bodyPr>
            <a:lstStyle/>
            <a:p>
              <a:pPr lvl="0"/>
              <a:r>
                <a:rPr lang="en-US" altLang="zh-TW" sz="1600" b="1" dirty="0">
                  <a:solidFill>
                    <a:schemeClr val="bg1"/>
                  </a:solidFill>
                  <a:latin typeface="+mn-lt"/>
                  <a:ea typeface="+mn-ea"/>
                  <a:cs typeface="+mn-ea"/>
                  <a:sym typeface="+mn-lt"/>
                </a:rPr>
                <a:t>Multi-version Ubuntu</a:t>
              </a:r>
              <a:r>
                <a:rPr lang="zh-TW" altLang="en-US" sz="1600" b="1" dirty="0">
                  <a:solidFill>
                    <a:schemeClr val="bg1"/>
                  </a:solidFill>
                  <a:latin typeface="+mn-lt"/>
                  <a:ea typeface="+mn-ea"/>
                  <a:cs typeface="+mn-ea"/>
                  <a:sym typeface="+mn-lt"/>
                </a:rPr>
                <a:t> </a:t>
              </a:r>
              <a:endParaRPr lang="en-US" altLang="zh-TW" sz="1600" b="1" dirty="0">
                <a:solidFill>
                  <a:schemeClr val="bg1"/>
                </a:solidFill>
                <a:latin typeface="+mn-lt"/>
                <a:ea typeface="+mn-ea"/>
                <a:cs typeface="+mn-ea"/>
                <a:sym typeface="+mn-lt"/>
              </a:endParaRPr>
            </a:p>
          </p:txBody>
        </p:sp>
      </p:grpSp>
      <p:pic>
        <p:nvPicPr>
          <p:cNvPr id="33" name="Picture 4">
            <a:extLst>
              <a:ext uri="{FF2B5EF4-FFF2-40B4-BE49-F238E27FC236}">
                <a16:creationId xmlns:a16="http://schemas.microsoft.com/office/drawing/2014/main" id="{BACCBAB1-82ED-4BA7-BE24-108B307B3797}"/>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641571" y="562500"/>
            <a:ext cx="4930795" cy="4018500"/>
          </a:xfrm>
          <a:prstGeom prst="rect">
            <a:avLst/>
          </a:prstGeom>
          <a:noFill/>
        </p:spPr>
      </p:pic>
      <p:grpSp>
        <p:nvGrpSpPr>
          <p:cNvPr id="34" name="群組 33">
            <a:extLst>
              <a:ext uri="{FF2B5EF4-FFF2-40B4-BE49-F238E27FC236}">
                <a16:creationId xmlns:a16="http://schemas.microsoft.com/office/drawing/2014/main" id="{F3EB530D-B7DC-4C76-9809-169AA6F15134}"/>
              </a:ext>
            </a:extLst>
          </p:cNvPr>
          <p:cNvGrpSpPr/>
          <p:nvPr/>
        </p:nvGrpSpPr>
        <p:grpSpPr>
          <a:xfrm>
            <a:off x="3633940" y="2873544"/>
            <a:ext cx="2506372" cy="2263697"/>
            <a:chOff x="-3748275" y="1147065"/>
            <a:chExt cx="2447487" cy="2210512"/>
          </a:xfrm>
        </p:grpSpPr>
        <p:sp>
          <p:nvSpPr>
            <p:cNvPr id="35" name="矩形: 圓角 34">
              <a:extLst>
                <a:ext uri="{FF2B5EF4-FFF2-40B4-BE49-F238E27FC236}">
                  <a16:creationId xmlns:a16="http://schemas.microsoft.com/office/drawing/2014/main" id="{7519AD14-19C2-41B6-9F1B-9EFF7DAC2F2C}"/>
                </a:ext>
              </a:extLst>
            </p:cNvPr>
            <p:cNvSpPr/>
            <p:nvPr/>
          </p:nvSpPr>
          <p:spPr>
            <a:xfrm>
              <a:off x="-3748275" y="1284122"/>
              <a:ext cx="2447487" cy="2073455"/>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36" name="圖片 35">
              <a:extLst>
                <a:ext uri="{FF2B5EF4-FFF2-40B4-BE49-F238E27FC236}">
                  <a16:creationId xmlns:a16="http://schemas.microsoft.com/office/drawing/2014/main" id="{0F5005BC-B99F-4B3B-8C47-2B8BF7A3B50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V="1">
              <a:off x="-3482856" y="2940279"/>
              <a:ext cx="1933199" cy="226812"/>
            </a:xfrm>
            <a:prstGeom prst="rect">
              <a:avLst/>
            </a:prstGeom>
          </p:spPr>
        </p:pic>
        <p:pic>
          <p:nvPicPr>
            <p:cNvPr id="37" name="圖片 36">
              <a:extLst>
                <a:ext uri="{FF2B5EF4-FFF2-40B4-BE49-F238E27FC236}">
                  <a16:creationId xmlns:a16="http://schemas.microsoft.com/office/drawing/2014/main" id="{116A0B71-A3D2-430E-B2DB-289C0CE453ED}"/>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3531577" y="1147065"/>
              <a:ext cx="2001210" cy="1970390"/>
            </a:xfrm>
            <a:prstGeom prst="rect">
              <a:avLst/>
            </a:prstGeom>
          </p:spPr>
        </p:pic>
      </p:grpSp>
    </p:spTree>
    <p:extLst>
      <p:ext uri="{BB962C8B-B14F-4D97-AF65-F5344CB8AC3E}">
        <p14:creationId xmlns:p14="http://schemas.microsoft.com/office/powerpoint/2010/main" val="472065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1">
            <a:extLst>
              <a:ext uri="{FF2B5EF4-FFF2-40B4-BE49-F238E27FC236}">
                <a16:creationId xmlns:a16="http://schemas.microsoft.com/office/drawing/2014/main" id="{5014A561-C02B-7F4D-8DD3-A62FA87CA04E}"/>
              </a:ext>
            </a:extLst>
          </p:cNvPr>
          <p:cNvSpPr txBox="1">
            <a:spLocks/>
          </p:cNvSpPr>
          <p:nvPr/>
        </p:nvSpPr>
        <p:spPr>
          <a:xfrm>
            <a:off x="3075" y="178809"/>
            <a:ext cx="9144000" cy="822960"/>
          </a:xfrm>
          <a:prstGeom prst="rect">
            <a:avLst/>
          </a:prstGeom>
          <a:effectLst/>
        </p:spPr>
        <p:txBody>
          <a:bodyPr vert="horz" lIns="91440" tIns="45720" rIns="91440" bIns="45720" rtlCol="0" anchor="ctr">
            <a:noAutofit/>
          </a:bodyPr>
          <a:lstStyle>
            <a:lvl1pPr algn="l" defTabSz="685800" rtl="0" eaLnBrk="1" latinLnBrk="0" hangingPunct="1">
              <a:lnSpc>
                <a:spcPct val="90000"/>
              </a:lnSpc>
              <a:spcBef>
                <a:spcPct val="0"/>
              </a:spcBef>
              <a:buNone/>
              <a:defRPr sz="3800" b="1" kern="1200">
                <a:solidFill>
                  <a:schemeClr val="tx1"/>
                </a:solidFill>
                <a:latin typeface="微軟正黑體" panose="020B0604030504040204" pitchFamily="34" charset="-120"/>
                <a:ea typeface="微軟正黑體" panose="020B0604030504040204" pitchFamily="34" charset="-120"/>
                <a:cs typeface="+mj-cs"/>
              </a:defRPr>
            </a:lvl1pPr>
          </a:lstStyle>
          <a:p>
            <a:pPr algn="ctr"/>
            <a:r>
              <a:rPr lang="en-US" altLang="zh-CN" sz="3200" dirty="0">
                <a:solidFill>
                  <a:schemeClr val="bg1"/>
                </a:solidFill>
                <a:latin typeface="+mn-lt"/>
                <a:ea typeface="+mn-ea"/>
                <a:cs typeface="+mn-ea"/>
                <a:sym typeface="+mn-lt"/>
              </a:rPr>
              <a:t> Streaming &amp; accelerated transcoding</a:t>
            </a:r>
            <a:endParaRPr lang="zh-TW" altLang="en-US" sz="3200" dirty="0">
              <a:solidFill>
                <a:schemeClr val="bg1"/>
              </a:solidFill>
              <a:latin typeface="+mn-lt"/>
              <a:ea typeface="+mn-ea"/>
              <a:cs typeface="+mn-ea"/>
              <a:sym typeface="+mn-lt"/>
            </a:endParaRPr>
          </a:p>
        </p:txBody>
      </p:sp>
      <p:grpSp>
        <p:nvGrpSpPr>
          <p:cNvPr id="13" name="群組 12">
            <a:extLst>
              <a:ext uri="{FF2B5EF4-FFF2-40B4-BE49-F238E27FC236}">
                <a16:creationId xmlns:a16="http://schemas.microsoft.com/office/drawing/2014/main" id="{47837DD9-FE16-4165-8E76-169481CA6413}"/>
              </a:ext>
            </a:extLst>
          </p:cNvPr>
          <p:cNvGrpSpPr/>
          <p:nvPr/>
        </p:nvGrpSpPr>
        <p:grpSpPr>
          <a:xfrm>
            <a:off x="4164073" y="2747152"/>
            <a:ext cx="4419904" cy="1313462"/>
            <a:chOff x="2800165" y="2571750"/>
            <a:chExt cx="5407733" cy="1607015"/>
          </a:xfrm>
        </p:grpSpPr>
        <p:pic>
          <p:nvPicPr>
            <p:cNvPr id="15" name="圖片 14">
              <a:extLst>
                <a:ext uri="{FF2B5EF4-FFF2-40B4-BE49-F238E27FC236}">
                  <a16:creationId xmlns:a16="http://schemas.microsoft.com/office/drawing/2014/main" id="{4508EBE7-FD4A-41A7-914F-5593717789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38263" y="2571750"/>
              <a:ext cx="1969635" cy="774468"/>
            </a:xfrm>
            <a:prstGeom prst="rect">
              <a:avLst/>
            </a:prstGeom>
          </p:spPr>
        </p:pic>
        <p:pic>
          <p:nvPicPr>
            <p:cNvPr id="17" name="圖片 16">
              <a:extLst>
                <a:ext uri="{FF2B5EF4-FFF2-40B4-BE49-F238E27FC236}">
                  <a16:creationId xmlns:a16="http://schemas.microsoft.com/office/drawing/2014/main" id="{E400B04C-857A-40C2-9B2A-12E4091E8C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68295" y="3609439"/>
              <a:ext cx="3019152" cy="569326"/>
            </a:xfrm>
            <a:prstGeom prst="rect">
              <a:avLst/>
            </a:prstGeom>
          </p:spPr>
        </p:pic>
        <p:pic>
          <p:nvPicPr>
            <p:cNvPr id="19" name="圖片 18">
              <a:extLst>
                <a:ext uri="{FF2B5EF4-FFF2-40B4-BE49-F238E27FC236}">
                  <a16:creationId xmlns:a16="http://schemas.microsoft.com/office/drawing/2014/main" id="{C43B619D-4E6A-4E1D-A3DB-AC09F0893C9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68295" y="2630419"/>
              <a:ext cx="1486706" cy="715800"/>
            </a:xfrm>
            <a:prstGeom prst="rect">
              <a:avLst/>
            </a:prstGeom>
          </p:spPr>
        </p:pic>
        <p:pic>
          <p:nvPicPr>
            <p:cNvPr id="21" name="圖片 20">
              <a:extLst>
                <a:ext uri="{FF2B5EF4-FFF2-40B4-BE49-F238E27FC236}">
                  <a16:creationId xmlns:a16="http://schemas.microsoft.com/office/drawing/2014/main" id="{F68E7C46-10A4-4C40-AA45-D8BBA90F51B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00165" y="2630419"/>
              <a:ext cx="1548346" cy="1548346"/>
            </a:xfrm>
            <a:prstGeom prst="rect">
              <a:avLst/>
            </a:prstGeom>
          </p:spPr>
        </p:pic>
      </p:grpSp>
      <p:pic>
        <p:nvPicPr>
          <p:cNvPr id="14" name="圖片 13" descr="一張含有 個人, 坐, 牆, 沙發 的圖片&#10;&#10;自動產生的描述">
            <a:extLst>
              <a:ext uri="{FF2B5EF4-FFF2-40B4-BE49-F238E27FC236}">
                <a16:creationId xmlns:a16="http://schemas.microsoft.com/office/drawing/2014/main" id="{374D3A92-3251-4031-B31E-152FC117152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 y="1854031"/>
            <a:ext cx="5115004" cy="3314870"/>
          </a:xfrm>
          <a:prstGeom prst="rect">
            <a:avLst/>
          </a:prstGeom>
        </p:spPr>
      </p:pic>
      <p:sp>
        <p:nvSpPr>
          <p:cNvPr id="12" name="TextBox 7">
            <a:extLst>
              <a:ext uri="{FF2B5EF4-FFF2-40B4-BE49-F238E27FC236}">
                <a16:creationId xmlns:a16="http://schemas.microsoft.com/office/drawing/2014/main" id="{B41EEBEC-5A04-456B-AC40-7A4DD29EB8D6}"/>
              </a:ext>
            </a:extLst>
          </p:cNvPr>
          <p:cNvSpPr txBox="1"/>
          <p:nvPr/>
        </p:nvSpPr>
        <p:spPr>
          <a:xfrm>
            <a:off x="378888" y="1192281"/>
            <a:ext cx="8700417" cy="1094980"/>
          </a:xfrm>
          <a:prstGeom prst="rect">
            <a:avLst/>
          </a:prstGeom>
          <a:noFill/>
        </p:spPr>
        <p:txBody>
          <a:bodyPr wrap="square" lIns="91440" tIns="45720" rIns="91440" bIns="45720" rtlCol="0" anchor="t">
            <a:spAutoFit/>
          </a:bodyPr>
          <a:lstStyle/>
          <a:p>
            <a:pPr marL="92075" indent="-92075">
              <a:lnSpc>
                <a:spcPts val="2000"/>
              </a:lnSpc>
              <a:buClr>
                <a:schemeClr val="tx1"/>
              </a:buClr>
              <a:buFont typeface="Arial"/>
              <a:buChar char="•"/>
            </a:pPr>
            <a:r>
              <a:rPr kumimoji="1" lang="en-US" altLang="zh-TW" b="1" dirty="0">
                <a:latin typeface="+mn-lt"/>
                <a:ea typeface="+mn-ea"/>
                <a:cs typeface="+mn-ea"/>
                <a:sym typeface="+mn-lt"/>
              </a:rPr>
              <a:t>4K H.264 decoding &amp; encoding for real-time or offline 4K video transcoding on various client players for smooth playback and support more clients</a:t>
            </a:r>
          </a:p>
          <a:p>
            <a:pPr marL="92075" indent="-92075">
              <a:lnSpc>
                <a:spcPts val="2000"/>
              </a:lnSpc>
              <a:buClr>
                <a:schemeClr val="tx1"/>
              </a:buClr>
              <a:buFont typeface="Arial"/>
              <a:buChar char="•"/>
            </a:pPr>
            <a:r>
              <a:rPr kumimoji="1" lang="en-US" altLang="zh-TW" b="1" dirty="0">
                <a:latin typeface="+mn-lt"/>
                <a:ea typeface="+mn-ea"/>
                <a:cs typeface="+mn-ea"/>
                <a:sym typeface="+mn-lt"/>
              </a:rPr>
              <a:t>HDMI output for 4K content</a:t>
            </a:r>
          </a:p>
          <a:p>
            <a:pPr marL="92075" indent="-92075">
              <a:lnSpc>
                <a:spcPts val="2000"/>
              </a:lnSpc>
              <a:buClr>
                <a:schemeClr val="tx1"/>
              </a:buClr>
              <a:buFont typeface="Arial"/>
              <a:buChar char="•"/>
            </a:pPr>
            <a:r>
              <a:rPr kumimoji="1" lang="en-US" altLang="zh-TW" b="1" dirty="0">
                <a:latin typeface="+mn-lt"/>
                <a:ea typeface="+mn-ea"/>
                <a:cs typeface="+mn-ea"/>
                <a:sym typeface="+mn-lt"/>
              </a:rPr>
              <a:t>Stream content through DLNA, </a:t>
            </a:r>
            <a:r>
              <a:rPr kumimoji="1" lang="en-US" altLang="zh-TW" b="1" dirty="0" err="1">
                <a:latin typeface="+mn-lt"/>
                <a:ea typeface="+mn-ea"/>
                <a:cs typeface="+mn-ea"/>
                <a:sym typeface="+mn-lt"/>
              </a:rPr>
              <a:t>AirPlay</a:t>
            </a:r>
            <a:r>
              <a:rPr kumimoji="1" lang="en-US" altLang="zh-TW" b="1" dirty="0">
                <a:latin typeface="+mn-lt"/>
                <a:ea typeface="+mn-ea"/>
                <a:cs typeface="+mn-ea"/>
                <a:sym typeface="+mn-lt"/>
              </a:rPr>
              <a:t>, Chromecast and </a:t>
            </a:r>
            <a:r>
              <a:rPr kumimoji="1" lang="en-US" altLang="zh-TW" b="1" dirty="0" err="1">
                <a:latin typeface="+mn-lt"/>
                <a:ea typeface="+mn-ea"/>
                <a:cs typeface="+mn-ea"/>
                <a:sym typeface="+mn-lt"/>
              </a:rPr>
              <a:t>Plex</a:t>
            </a:r>
            <a:endParaRPr kumimoji="1" lang="en-US" altLang="zh-TW" b="1" dirty="0">
              <a:latin typeface="+mn-lt"/>
              <a:ea typeface="+mn-ea"/>
              <a:cs typeface="+mn-ea"/>
              <a:sym typeface="+mn-lt"/>
            </a:endParaRPr>
          </a:p>
        </p:txBody>
      </p:sp>
    </p:spTree>
    <p:extLst>
      <p:ext uri="{BB962C8B-B14F-4D97-AF65-F5344CB8AC3E}">
        <p14:creationId xmlns:p14="http://schemas.microsoft.com/office/powerpoint/2010/main" val="3233036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37" name="矩形: 圓角 36">
            <a:extLst>
              <a:ext uri="{FF2B5EF4-FFF2-40B4-BE49-F238E27FC236}">
                <a16:creationId xmlns:a16="http://schemas.microsoft.com/office/drawing/2014/main" id="{B0143949-39F5-4757-8E3D-ABC63EF141C5}"/>
              </a:ext>
            </a:extLst>
          </p:cNvPr>
          <p:cNvSpPr/>
          <p:nvPr/>
        </p:nvSpPr>
        <p:spPr>
          <a:xfrm>
            <a:off x="5796928" y="2868287"/>
            <a:ext cx="3465774" cy="2745575"/>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6" name="矩形: 圓角 35">
            <a:extLst>
              <a:ext uri="{FF2B5EF4-FFF2-40B4-BE49-F238E27FC236}">
                <a16:creationId xmlns:a16="http://schemas.microsoft.com/office/drawing/2014/main" id="{DA9C0C4A-970F-4804-BB2D-F049F21D0291}"/>
              </a:ext>
            </a:extLst>
          </p:cNvPr>
          <p:cNvSpPr/>
          <p:nvPr/>
        </p:nvSpPr>
        <p:spPr>
          <a:xfrm>
            <a:off x="172868" y="2810961"/>
            <a:ext cx="3465774" cy="2745575"/>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3" name="矩形: 圓角 32">
            <a:extLst>
              <a:ext uri="{FF2B5EF4-FFF2-40B4-BE49-F238E27FC236}">
                <a16:creationId xmlns:a16="http://schemas.microsoft.com/office/drawing/2014/main" id="{2536B388-8BCE-4A5F-93E0-726E034B882C}"/>
              </a:ext>
            </a:extLst>
          </p:cNvPr>
          <p:cNvSpPr/>
          <p:nvPr/>
        </p:nvSpPr>
        <p:spPr>
          <a:xfrm>
            <a:off x="2867482" y="621594"/>
            <a:ext cx="4055621" cy="5300637"/>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1" name="Google Shape;1442;gc428d55399_0_5">
            <a:extLst>
              <a:ext uri="{FF2B5EF4-FFF2-40B4-BE49-F238E27FC236}">
                <a16:creationId xmlns:a16="http://schemas.microsoft.com/office/drawing/2014/main" id="{509CA11A-B5A5-4993-A110-73FF73CE5909}"/>
              </a:ext>
            </a:extLst>
          </p:cNvPr>
          <p:cNvSpPr/>
          <p:nvPr/>
        </p:nvSpPr>
        <p:spPr>
          <a:xfrm>
            <a:off x="3211454" y="1188214"/>
            <a:ext cx="2748856" cy="3860036"/>
          </a:xfrm>
          <a:prstGeom prst="roundRect">
            <a:avLst>
              <a:gd name="adj" fmla="val 1245"/>
            </a:avLst>
          </a:prstGeom>
          <a:gradFill>
            <a:gsLst>
              <a:gs pos="97826">
                <a:srgbClr val="005C8C"/>
              </a:gs>
              <a:gs pos="21000">
                <a:srgbClr val="09BFFF"/>
              </a:gs>
            </a:gsLst>
            <a:lin ang="5400012" scaled="0"/>
          </a:gradFill>
          <a:ln>
            <a:noFill/>
          </a:ln>
          <a:effectLst>
            <a:outerShdw blurRad="1905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n-lt"/>
              <a:ea typeface="+mn-ea"/>
              <a:cs typeface="+mn-ea"/>
              <a:sym typeface="+mn-lt"/>
            </a:endParaRPr>
          </a:p>
        </p:txBody>
      </p:sp>
      <p:sp>
        <p:nvSpPr>
          <p:cNvPr id="153" name="Shape 153"/>
          <p:cNvSpPr/>
          <p:nvPr/>
        </p:nvSpPr>
        <p:spPr>
          <a:xfrm>
            <a:off x="6179738" y="3291950"/>
            <a:ext cx="2451685" cy="1571636"/>
          </a:xfrm>
          <a:prstGeom prst="roundRect">
            <a:avLst>
              <a:gd name="adj" fmla="val 3968"/>
            </a:avLst>
          </a:prstGeom>
          <a:solidFill>
            <a:srgbClr val="E6E6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n-lt"/>
              <a:ea typeface="+mn-ea"/>
              <a:cs typeface="+mn-ea"/>
              <a:sym typeface="+mn-lt"/>
            </a:endParaRPr>
          </a:p>
        </p:txBody>
      </p:sp>
      <p:sp>
        <p:nvSpPr>
          <p:cNvPr id="154" name="Shape 154"/>
          <p:cNvSpPr/>
          <p:nvPr/>
        </p:nvSpPr>
        <p:spPr>
          <a:xfrm rot="5400000">
            <a:off x="8138436" y="3363390"/>
            <a:ext cx="326515" cy="326514"/>
          </a:xfrm>
          <a:prstGeom prst="halfFrame">
            <a:avLst>
              <a:gd name="adj1" fmla="val 23728"/>
              <a:gd name="adj2" fmla="val 24642"/>
            </a:avLst>
          </a:prstGeom>
          <a:solidFill>
            <a:schemeClr val="tx1">
              <a:lumMod val="65000"/>
              <a:lumOff val="35000"/>
              <a:alpha val="22352"/>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n-lt"/>
              <a:ea typeface="+mn-ea"/>
              <a:cs typeface="+mn-ea"/>
              <a:sym typeface="+mn-lt"/>
            </a:endParaRPr>
          </a:p>
        </p:txBody>
      </p:sp>
      <p:sp>
        <p:nvSpPr>
          <p:cNvPr id="155" name="Shape 155"/>
          <p:cNvSpPr/>
          <p:nvPr/>
        </p:nvSpPr>
        <p:spPr>
          <a:xfrm rot="10800000" flipH="1">
            <a:off x="6313685" y="4278006"/>
            <a:ext cx="2160240" cy="45719"/>
          </a:xfrm>
          <a:prstGeom prst="roundRect">
            <a:avLst>
              <a:gd name="adj" fmla="val 23711"/>
            </a:avLst>
          </a:prstGeom>
          <a:solidFill>
            <a:schemeClr val="tx1">
              <a:lumMod val="65000"/>
              <a:lumOff val="35000"/>
              <a:alpha val="2274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n-lt"/>
              <a:ea typeface="+mn-ea"/>
              <a:cs typeface="+mn-ea"/>
              <a:sym typeface="+mn-lt"/>
            </a:endParaRPr>
          </a:p>
        </p:txBody>
      </p:sp>
      <p:sp>
        <p:nvSpPr>
          <p:cNvPr id="156" name="Shape 156"/>
          <p:cNvSpPr txBox="1">
            <a:spLocks noGrp="1"/>
          </p:cNvSpPr>
          <p:nvPr>
            <p:ph type="title"/>
          </p:nvPr>
        </p:nvSpPr>
        <p:spPr>
          <a:xfrm>
            <a:off x="1" y="192361"/>
            <a:ext cx="9144000" cy="697312"/>
          </a:xfrm>
          <a:prstGeom prst="rect">
            <a:avLst/>
          </a:prstGeom>
          <a:noFill/>
          <a:ln>
            <a:noFill/>
          </a:ln>
        </p:spPr>
        <p:txBody>
          <a:bodyPr spcFirstLastPara="1" wrap="square" lIns="91425" tIns="91425" rIns="91425" bIns="91425" anchor="ctr" anchorCtr="0">
            <a:noAutofit/>
          </a:bodyPr>
          <a:lstStyle/>
          <a:p>
            <a:pPr marL="0" marR="0" lvl="0" indent="0" rtl="0">
              <a:lnSpc>
                <a:spcPct val="100000"/>
              </a:lnSpc>
              <a:spcBef>
                <a:spcPts val="0"/>
              </a:spcBef>
              <a:spcAft>
                <a:spcPts val="0"/>
              </a:spcAft>
              <a:buClr>
                <a:schemeClr val="dk1"/>
              </a:buClr>
              <a:buSzPts val="3400"/>
              <a:buFont typeface="Verdana"/>
              <a:buNone/>
            </a:pPr>
            <a:r>
              <a:rPr lang="en-US" sz="3200" u="none" strike="noStrike" cap="none" dirty="0">
                <a:solidFill>
                  <a:schemeClr val="lt1"/>
                </a:solidFill>
                <a:latin typeface="+mn-lt"/>
                <a:ea typeface="+mn-ea"/>
                <a:cs typeface="+mn-ea"/>
                <a:sym typeface="+mn-lt"/>
              </a:rPr>
              <a:t>Cost effectively secures data with RAID5</a:t>
            </a:r>
            <a:endParaRPr sz="3200" u="none" strike="noStrike" cap="none" dirty="0">
              <a:solidFill>
                <a:schemeClr val="lt1"/>
              </a:solidFill>
              <a:latin typeface="+mn-lt"/>
              <a:ea typeface="+mn-ea"/>
              <a:cs typeface="+mn-ea"/>
              <a:sym typeface="+mn-lt"/>
            </a:endParaRPr>
          </a:p>
        </p:txBody>
      </p:sp>
      <p:pic>
        <p:nvPicPr>
          <p:cNvPr id="157" name="Shape 157"/>
          <p:cNvPicPr preferRelativeResize="0"/>
          <p:nvPr/>
        </p:nvPicPr>
        <p:blipFill>
          <a:blip r:embed="rId3" cstate="print">
            <a:extLst>
              <a:ext uri="{28A0092B-C50C-407E-A947-70E740481C1C}">
                <a14:useLocalDpi xmlns:a14="http://schemas.microsoft.com/office/drawing/2010/main"/>
              </a:ext>
            </a:extLst>
          </a:blip>
          <a:stretch>
            <a:fillRect/>
          </a:stretch>
        </p:blipFill>
        <p:spPr>
          <a:xfrm>
            <a:off x="1175007" y="1832500"/>
            <a:ext cx="1134568" cy="1366274"/>
          </a:xfrm>
          <a:prstGeom prst="rect">
            <a:avLst/>
          </a:prstGeom>
          <a:noFill/>
          <a:ln>
            <a:noFill/>
          </a:ln>
        </p:spPr>
      </p:pic>
      <p:sp>
        <p:nvSpPr>
          <p:cNvPr id="160" name="Shape 160"/>
          <p:cNvSpPr/>
          <p:nvPr/>
        </p:nvSpPr>
        <p:spPr>
          <a:xfrm>
            <a:off x="519417" y="3291950"/>
            <a:ext cx="2451685" cy="1571636"/>
          </a:xfrm>
          <a:prstGeom prst="roundRect">
            <a:avLst>
              <a:gd name="adj" fmla="val 3968"/>
            </a:avLst>
          </a:prstGeom>
          <a:solidFill>
            <a:srgbClr val="E6E6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n-lt"/>
              <a:ea typeface="+mn-ea"/>
              <a:cs typeface="+mn-ea"/>
              <a:sym typeface="+mn-lt"/>
            </a:endParaRPr>
          </a:p>
        </p:txBody>
      </p:sp>
      <p:sp>
        <p:nvSpPr>
          <p:cNvPr id="161" name="Shape 161"/>
          <p:cNvSpPr/>
          <p:nvPr/>
        </p:nvSpPr>
        <p:spPr>
          <a:xfrm rot="5400000">
            <a:off x="2471415" y="3363389"/>
            <a:ext cx="326515" cy="326514"/>
          </a:xfrm>
          <a:prstGeom prst="halfFrame">
            <a:avLst>
              <a:gd name="adj1" fmla="val 23728"/>
              <a:gd name="adj2" fmla="val 24642"/>
            </a:avLst>
          </a:prstGeom>
          <a:solidFill>
            <a:schemeClr val="tx1">
              <a:lumMod val="65000"/>
              <a:lumOff val="35000"/>
              <a:alpha val="22352"/>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n-lt"/>
              <a:ea typeface="+mn-ea"/>
              <a:cs typeface="+mn-ea"/>
              <a:sym typeface="+mn-lt"/>
            </a:endParaRPr>
          </a:p>
        </p:txBody>
      </p:sp>
      <p:sp>
        <p:nvSpPr>
          <p:cNvPr id="162" name="Shape 162"/>
          <p:cNvSpPr/>
          <p:nvPr/>
        </p:nvSpPr>
        <p:spPr>
          <a:xfrm rot="10800000" flipH="1">
            <a:off x="631040" y="4278006"/>
            <a:ext cx="2160240" cy="45719"/>
          </a:xfrm>
          <a:prstGeom prst="roundRect">
            <a:avLst>
              <a:gd name="adj" fmla="val 23711"/>
            </a:avLst>
          </a:prstGeom>
          <a:solidFill>
            <a:schemeClr val="tx1">
              <a:lumMod val="65000"/>
              <a:lumOff val="35000"/>
              <a:alpha val="2274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n-lt"/>
              <a:ea typeface="+mn-ea"/>
              <a:cs typeface="+mn-ea"/>
              <a:sym typeface="+mn-lt"/>
            </a:endParaRPr>
          </a:p>
        </p:txBody>
      </p:sp>
      <p:sp>
        <p:nvSpPr>
          <p:cNvPr id="163" name="Shape 163"/>
          <p:cNvSpPr txBox="1"/>
          <p:nvPr/>
        </p:nvSpPr>
        <p:spPr>
          <a:xfrm>
            <a:off x="508242" y="3432066"/>
            <a:ext cx="2324659" cy="80022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600"/>
              </a:spcBef>
              <a:spcAft>
                <a:spcPts val="0"/>
              </a:spcAft>
              <a:buClr>
                <a:schemeClr val="dk1"/>
              </a:buClr>
              <a:buSzPts val="1400"/>
              <a:buFont typeface="Arial"/>
              <a:buNone/>
            </a:pPr>
            <a:r>
              <a:rPr lang="en-US" sz="1800" b="1" i="0" u="none" strike="noStrike" cap="none" dirty="0">
                <a:solidFill>
                  <a:schemeClr val="dk1"/>
                </a:solidFill>
                <a:latin typeface="+mn-lt"/>
                <a:ea typeface="+mn-ea"/>
                <a:cs typeface="+mn-ea"/>
                <a:sym typeface="+mn-lt"/>
              </a:rPr>
              <a:t>RAID1 :</a:t>
            </a:r>
            <a:endParaRPr sz="1800" b="1" dirty="0">
              <a:latin typeface="+mn-lt"/>
              <a:ea typeface="+mn-ea"/>
              <a:cs typeface="+mn-ea"/>
              <a:sym typeface="+mn-lt"/>
            </a:endParaRPr>
          </a:p>
          <a:p>
            <a:pPr marL="0" marR="0" lvl="0" indent="0" algn="ctr" rtl="0">
              <a:lnSpc>
                <a:spcPct val="100000"/>
              </a:lnSpc>
              <a:spcBef>
                <a:spcPts val="600"/>
              </a:spcBef>
              <a:spcAft>
                <a:spcPts val="0"/>
              </a:spcAft>
              <a:buClr>
                <a:schemeClr val="dk1"/>
              </a:buClr>
              <a:buSzPts val="1400"/>
              <a:buFont typeface="Arial"/>
              <a:buNone/>
            </a:pPr>
            <a:r>
              <a:rPr lang="en-US" sz="1800" b="1" u="none" strike="noStrike" cap="none" dirty="0">
                <a:solidFill>
                  <a:schemeClr val="dk1"/>
                </a:solidFill>
                <a:latin typeface="+mn-lt"/>
                <a:ea typeface="+mn-ea"/>
                <a:cs typeface="+mn-ea"/>
                <a:sym typeface="+mn-lt"/>
              </a:rPr>
              <a:t>Space: 1:</a:t>
            </a:r>
            <a:r>
              <a:rPr lang="en-US" sz="1800" b="1" i="0" u="none" strike="noStrike" cap="none" dirty="0">
                <a:solidFill>
                  <a:schemeClr val="dk1"/>
                </a:solidFill>
                <a:latin typeface="+mn-lt"/>
                <a:ea typeface="+mn-ea"/>
                <a:cs typeface="+mn-ea"/>
                <a:sym typeface="+mn-lt"/>
              </a:rPr>
              <a:t> 1 x HDD</a:t>
            </a:r>
            <a:endParaRPr sz="1800" b="1" dirty="0">
              <a:latin typeface="+mn-lt"/>
              <a:ea typeface="+mn-ea"/>
              <a:cs typeface="+mn-ea"/>
              <a:sym typeface="+mn-lt"/>
            </a:endParaRPr>
          </a:p>
        </p:txBody>
      </p:sp>
      <p:sp>
        <p:nvSpPr>
          <p:cNvPr id="164" name="Shape 164"/>
          <p:cNvSpPr txBox="1"/>
          <p:nvPr/>
        </p:nvSpPr>
        <p:spPr>
          <a:xfrm>
            <a:off x="579680" y="4388912"/>
            <a:ext cx="2262774"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0000"/>
              </a:buClr>
              <a:buSzPts val="1400"/>
              <a:buFont typeface="Arial"/>
              <a:buNone/>
            </a:pPr>
            <a:r>
              <a:rPr lang="en-US" sz="1600" b="1" dirty="0">
                <a:solidFill>
                  <a:srgbClr val="C00000"/>
                </a:solidFill>
                <a:latin typeface="+mn-lt"/>
                <a:ea typeface="+mn-ea"/>
                <a:cs typeface="+mn-ea"/>
                <a:sym typeface="+mn-lt"/>
              </a:rPr>
              <a:t>HDD utilization:  50%</a:t>
            </a:r>
            <a:endParaRPr sz="1600" b="1" i="0" u="none" strike="noStrike" cap="none" dirty="0">
              <a:solidFill>
                <a:srgbClr val="C00000"/>
              </a:solidFill>
              <a:latin typeface="+mn-lt"/>
              <a:ea typeface="+mn-ea"/>
              <a:cs typeface="+mn-ea"/>
              <a:sym typeface="+mn-lt"/>
            </a:endParaRPr>
          </a:p>
        </p:txBody>
      </p:sp>
      <p:sp>
        <p:nvSpPr>
          <p:cNvPr id="165" name="Shape 165"/>
          <p:cNvSpPr/>
          <p:nvPr/>
        </p:nvSpPr>
        <p:spPr>
          <a:xfrm>
            <a:off x="3364506" y="3291950"/>
            <a:ext cx="2451685" cy="1571636"/>
          </a:xfrm>
          <a:prstGeom prst="roundRect">
            <a:avLst>
              <a:gd name="adj" fmla="val 3968"/>
            </a:avLst>
          </a:prstGeom>
          <a:solidFill>
            <a:srgbClr val="D9F5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n-lt"/>
              <a:ea typeface="+mn-ea"/>
              <a:cs typeface="+mn-ea"/>
              <a:sym typeface="+mn-lt"/>
            </a:endParaRPr>
          </a:p>
        </p:txBody>
      </p:sp>
      <p:sp>
        <p:nvSpPr>
          <p:cNvPr id="166" name="Shape 166"/>
          <p:cNvSpPr/>
          <p:nvPr/>
        </p:nvSpPr>
        <p:spPr>
          <a:xfrm rot="5400000">
            <a:off x="5299570" y="3363389"/>
            <a:ext cx="326515" cy="326514"/>
          </a:xfrm>
          <a:prstGeom prst="halfFrame">
            <a:avLst>
              <a:gd name="adj1" fmla="val 23728"/>
              <a:gd name="adj2" fmla="val 24642"/>
            </a:avLst>
          </a:prstGeom>
          <a:solidFill>
            <a:srgbClr val="09BFFF">
              <a:alpha val="5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n-lt"/>
              <a:ea typeface="+mn-ea"/>
              <a:cs typeface="+mn-ea"/>
              <a:sym typeface="+mn-lt"/>
            </a:endParaRPr>
          </a:p>
        </p:txBody>
      </p:sp>
      <p:sp>
        <p:nvSpPr>
          <p:cNvPr id="167" name="Shape 167"/>
          <p:cNvSpPr/>
          <p:nvPr/>
        </p:nvSpPr>
        <p:spPr>
          <a:xfrm rot="10800000" flipH="1">
            <a:off x="3493063" y="4278006"/>
            <a:ext cx="2160240" cy="45719"/>
          </a:xfrm>
          <a:prstGeom prst="roundRect">
            <a:avLst>
              <a:gd name="adj" fmla="val 23711"/>
            </a:avLst>
          </a:prstGeom>
          <a:solidFill>
            <a:srgbClr val="09BFFF">
              <a:alpha val="5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n-lt"/>
              <a:ea typeface="+mn-ea"/>
              <a:cs typeface="+mn-ea"/>
              <a:sym typeface="+mn-lt"/>
            </a:endParaRPr>
          </a:p>
        </p:txBody>
      </p:sp>
      <p:sp>
        <p:nvSpPr>
          <p:cNvPr id="168" name="Shape 168"/>
          <p:cNvSpPr txBox="1"/>
          <p:nvPr/>
        </p:nvSpPr>
        <p:spPr>
          <a:xfrm>
            <a:off x="3481633" y="3432066"/>
            <a:ext cx="2262774" cy="523220"/>
          </a:xfrm>
          <a:prstGeom prst="rect">
            <a:avLst/>
          </a:prstGeom>
          <a:noFill/>
          <a:ln>
            <a:noFill/>
          </a:ln>
        </p:spPr>
        <p:txBody>
          <a:bodyPr spcFirstLastPara="1" wrap="square" lIns="91425" tIns="45700" rIns="91425" bIns="45700" anchor="t" anchorCtr="0">
            <a:noAutofit/>
          </a:bodyPr>
          <a:lstStyle/>
          <a:p>
            <a:pPr lvl="0" algn="ctr">
              <a:spcBef>
                <a:spcPts val="600"/>
              </a:spcBef>
              <a:buClr>
                <a:schemeClr val="dk1"/>
              </a:buClr>
              <a:buSzPts val="1400"/>
            </a:pPr>
            <a:r>
              <a:rPr lang="en-US" sz="1800" b="1" dirty="0">
                <a:solidFill>
                  <a:schemeClr val="dk1"/>
                </a:solidFill>
                <a:latin typeface="+mn-lt"/>
                <a:ea typeface="+mn-ea"/>
                <a:cs typeface="+mn-ea"/>
                <a:sym typeface="+mn-lt"/>
              </a:rPr>
              <a:t>RAID5:</a:t>
            </a:r>
            <a:endParaRPr sz="1800" b="1" dirty="0">
              <a:latin typeface="+mn-lt"/>
              <a:ea typeface="+mn-ea"/>
              <a:cs typeface="+mn-ea"/>
              <a:sym typeface="+mn-lt"/>
            </a:endParaRPr>
          </a:p>
          <a:p>
            <a:pPr marL="0" marR="0" lvl="0" indent="0" algn="ctr" rtl="0">
              <a:lnSpc>
                <a:spcPct val="100000"/>
              </a:lnSpc>
              <a:spcBef>
                <a:spcPts val="600"/>
              </a:spcBef>
              <a:spcAft>
                <a:spcPts val="0"/>
              </a:spcAft>
              <a:buClr>
                <a:schemeClr val="dk1"/>
              </a:buClr>
              <a:buSzPts val="1400"/>
              <a:buFont typeface="Arial"/>
              <a:buNone/>
            </a:pPr>
            <a:r>
              <a:rPr lang="en-US" altLang="zh-TW" sz="1800" b="1" u="none" strike="noStrike" cap="none" dirty="0">
                <a:solidFill>
                  <a:schemeClr val="dk1"/>
                </a:solidFill>
                <a:latin typeface="+mn-lt"/>
                <a:ea typeface="+mn-ea"/>
                <a:cs typeface="+mn-ea"/>
                <a:sym typeface="+mn-lt"/>
              </a:rPr>
              <a:t>Space: 1 </a:t>
            </a:r>
            <a:r>
              <a:rPr lang="en-US" sz="1800" b="1" dirty="0">
                <a:solidFill>
                  <a:schemeClr val="dk1"/>
                </a:solidFill>
                <a:latin typeface="+mn-lt"/>
                <a:ea typeface="+mn-ea"/>
                <a:cs typeface="+mn-ea"/>
                <a:sym typeface="+mn-lt"/>
              </a:rPr>
              <a:t>:</a:t>
            </a:r>
            <a:r>
              <a:rPr lang="en-US" sz="1800" b="1" i="0" u="none" strike="noStrike" cap="none" dirty="0">
                <a:solidFill>
                  <a:schemeClr val="dk1"/>
                </a:solidFill>
                <a:latin typeface="+mn-lt"/>
                <a:ea typeface="+mn-ea"/>
                <a:cs typeface="+mn-ea"/>
                <a:sym typeface="+mn-lt"/>
              </a:rPr>
              <a:t> 2 x HDD</a:t>
            </a:r>
            <a:endParaRPr sz="1800" b="1" dirty="0">
              <a:latin typeface="+mn-lt"/>
              <a:ea typeface="+mn-ea"/>
              <a:cs typeface="+mn-ea"/>
              <a:sym typeface="+mn-lt"/>
            </a:endParaRPr>
          </a:p>
        </p:txBody>
      </p:sp>
      <p:sp>
        <p:nvSpPr>
          <p:cNvPr id="169" name="Shape 169"/>
          <p:cNvSpPr txBox="1"/>
          <p:nvPr/>
        </p:nvSpPr>
        <p:spPr>
          <a:xfrm>
            <a:off x="3348576" y="4332901"/>
            <a:ext cx="2589637"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400"/>
              <a:buFont typeface="Arial"/>
              <a:buNone/>
            </a:pPr>
            <a:r>
              <a:rPr lang="en-US" sz="1600" b="1" dirty="0">
                <a:solidFill>
                  <a:srgbClr val="C00000"/>
                </a:solidFill>
                <a:latin typeface="+mn-lt"/>
                <a:ea typeface="+mn-ea"/>
                <a:cs typeface="+mn-ea"/>
                <a:sym typeface="+mn-lt"/>
              </a:rPr>
              <a:t>HDD utilization:</a:t>
            </a:r>
            <a:r>
              <a:rPr lang="en-US" sz="1600" b="1" i="0" u="none" strike="noStrike" cap="none" dirty="0">
                <a:solidFill>
                  <a:srgbClr val="C00000"/>
                </a:solidFill>
                <a:latin typeface="+mn-lt"/>
                <a:ea typeface="+mn-ea"/>
                <a:cs typeface="+mn-ea"/>
                <a:sym typeface="+mn-lt"/>
              </a:rPr>
              <a:t> </a:t>
            </a:r>
            <a:r>
              <a:rPr lang="en-US" sz="2800" b="1" i="0" u="none" strike="noStrike" cap="none" dirty="0">
                <a:solidFill>
                  <a:srgbClr val="C00000"/>
                </a:solidFill>
                <a:latin typeface="+mn-lt"/>
                <a:ea typeface="+mn-ea"/>
                <a:cs typeface="+mn-ea"/>
                <a:sym typeface="+mn-lt"/>
              </a:rPr>
              <a:t>67%</a:t>
            </a:r>
            <a:endParaRPr sz="2800" b="1" i="0" u="none" strike="noStrike" cap="none" dirty="0">
              <a:solidFill>
                <a:srgbClr val="C00000"/>
              </a:solidFill>
              <a:latin typeface="+mn-lt"/>
              <a:ea typeface="+mn-ea"/>
              <a:cs typeface="+mn-ea"/>
              <a:sym typeface="+mn-lt"/>
            </a:endParaRPr>
          </a:p>
        </p:txBody>
      </p:sp>
      <p:sp>
        <p:nvSpPr>
          <p:cNvPr id="170" name="Shape 170"/>
          <p:cNvSpPr txBox="1"/>
          <p:nvPr/>
        </p:nvSpPr>
        <p:spPr>
          <a:xfrm>
            <a:off x="6319975" y="4401265"/>
            <a:ext cx="2262774"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0000"/>
              </a:buClr>
              <a:buSzPts val="1400"/>
              <a:buFont typeface="Arial"/>
              <a:buNone/>
            </a:pPr>
            <a:r>
              <a:rPr lang="en-US" sz="1600" b="1" u="none" strike="noStrike" cap="none" dirty="0">
                <a:solidFill>
                  <a:srgbClr val="C00000"/>
                </a:solidFill>
                <a:latin typeface="+mn-lt"/>
                <a:ea typeface="+mn-ea"/>
                <a:cs typeface="+mn-ea"/>
                <a:sym typeface="+mn-lt"/>
              </a:rPr>
              <a:t>Budget concern</a:t>
            </a:r>
            <a:endParaRPr sz="1600" b="1" u="none" strike="noStrike" cap="none" dirty="0">
              <a:solidFill>
                <a:srgbClr val="C00000"/>
              </a:solidFill>
              <a:latin typeface="+mn-lt"/>
              <a:ea typeface="+mn-ea"/>
              <a:cs typeface="+mn-ea"/>
              <a:sym typeface="+mn-lt"/>
            </a:endParaRPr>
          </a:p>
        </p:txBody>
      </p:sp>
      <p:sp>
        <p:nvSpPr>
          <p:cNvPr id="175" name="Shape 175"/>
          <p:cNvSpPr txBox="1"/>
          <p:nvPr/>
        </p:nvSpPr>
        <p:spPr>
          <a:xfrm>
            <a:off x="6324735" y="3447902"/>
            <a:ext cx="2262774"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600"/>
              </a:spcBef>
              <a:spcAft>
                <a:spcPts val="0"/>
              </a:spcAft>
              <a:buClr>
                <a:srgbClr val="000000"/>
              </a:buClr>
              <a:buSzPts val="1400"/>
              <a:buFont typeface="Arial"/>
              <a:buNone/>
            </a:pPr>
            <a:r>
              <a:rPr lang="en-US" sz="1800" b="1" i="0" u="none" strike="noStrike" cap="none" dirty="0">
                <a:solidFill>
                  <a:srgbClr val="000000"/>
                </a:solidFill>
                <a:latin typeface="+mn-lt"/>
                <a:ea typeface="+mn-ea"/>
                <a:cs typeface="+mn-ea"/>
                <a:sym typeface="+mn-lt"/>
              </a:rPr>
              <a:t>RAID5 :</a:t>
            </a:r>
            <a:endParaRPr sz="1800" b="1" dirty="0">
              <a:latin typeface="+mn-lt"/>
              <a:ea typeface="+mn-ea"/>
              <a:cs typeface="+mn-ea"/>
              <a:sym typeface="+mn-lt"/>
            </a:endParaRPr>
          </a:p>
          <a:p>
            <a:pPr marL="0" marR="0" lvl="0" indent="0" algn="ctr" rtl="0">
              <a:lnSpc>
                <a:spcPct val="100000"/>
              </a:lnSpc>
              <a:spcBef>
                <a:spcPts val="600"/>
              </a:spcBef>
              <a:spcAft>
                <a:spcPts val="0"/>
              </a:spcAft>
              <a:buClr>
                <a:srgbClr val="000000"/>
              </a:buClr>
              <a:buSzPts val="1400"/>
              <a:buFont typeface="Arial"/>
              <a:buNone/>
            </a:pPr>
            <a:r>
              <a:rPr lang="en-US" altLang="zh-TW" sz="1800" b="1" u="none" strike="noStrike" cap="none" dirty="0">
                <a:solidFill>
                  <a:schemeClr val="dk1"/>
                </a:solidFill>
                <a:latin typeface="+mn-lt"/>
                <a:ea typeface="+mn-ea"/>
                <a:cs typeface="+mn-ea"/>
                <a:sym typeface="+mn-lt"/>
              </a:rPr>
              <a:t>Space: 1 </a:t>
            </a:r>
            <a:r>
              <a:rPr lang="en-US" sz="1800" b="1" dirty="0">
                <a:solidFill>
                  <a:schemeClr val="dk1"/>
                </a:solidFill>
                <a:latin typeface="+mn-lt"/>
                <a:ea typeface="+mn-ea"/>
                <a:cs typeface="+mn-ea"/>
                <a:sym typeface="+mn-lt"/>
              </a:rPr>
              <a:t>:</a:t>
            </a:r>
            <a:r>
              <a:rPr lang="en-US" sz="1800" b="1" i="0" u="none" strike="noStrike" cap="none" dirty="0">
                <a:solidFill>
                  <a:srgbClr val="000000"/>
                </a:solidFill>
                <a:latin typeface="+mn-lt"/>
                <a:ea typeface="+mn-ea"/>
                <a:cs typeface="+mn-ea"/>
                <a:sym typeface="+mn-lt"/>
              </a:rPr>
              <a:t> 3 x HDD</a:t>
            </a:r>
            <a:endParaRPr sz="1800" b="1" i="0" u="none" strike="noStrike" cap="none" dirty="0">
              <a:solidFill>
                <a:srgbClr val="3A6331"/>
              </a:solidFill>
              <a:latin typeface="+mn-lt"/>
              <a:ea typeface="+mn-ea"/>
              <a:cs typeface="+mn-ea"/>
              <a:sym typeface="+mn-lt"/>
            </a:endParaRPr>
          </a:p>
        </p:txBody>
      </p:sp>
      <p:sp>
        <p:nvSpPr>
          <p:cNvPr id="176" name="Shape 176"/>
          <p:cNvSpPr txBox="1"/>
          <p:nvPr/>
        </p:nvSpPr>
        <p:spPr>
          <a:xfrm>
            <a:off x="1248085" y="1534493"/>
            <a:ext cx="1224136"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2060"/>
                </a:solidFill>
                <a:latin typeface="+mn-lt"/>
                <a:ea typeface="+mn-ea"/>
                <a:cs typeface="+mn-ea"/>
                <a:sym typeface="+mn-lt"/>
              </a:rPr>
              <a:t>2-Bay NAS</a:t>
            </a:r>
            <a:endParaRPr b="1">
              <a:solidFill>
                <a:srgbClr val="002060"/>
              </a:solidFill>
              <a:latin typeface="+mn-lt"/>
              <a:ea typeface="+mn-ea"/>
              <a:cs typeface="+mn-ea"/>
              <a:sym typeface="+mn-lt"/>
            </a:endParaRPr>
          </a:p>
        </p:txBody>
      </p:sp>
      <p:sp>
        <p:nvSpPr>
          <p:cNvPr id="177" name="Shape 177"/>
          <p:cNvSpPr txBox="1"/>
          <p:nvPr/>
        </p:nvSpPr>
        <p:spPr>
          <a:xfrm>
            <a:off x="6846804" y="1539060"/>
            <a:ext cx="1224136"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2060"/>
                </a:solidFill>
                <a:latin typeface="+mn-lt"/>
                <a:ea typeface="+mn-ea"/>
                <a:cs typeface="+mn-ea"/>
                <a:sym typeface="+mn-lt"/>
              </a:rPr>
              <a:t>4-Bay NAS</a:t>
            </a:r>
            <a:endParaRPr b="1">
              <a:solidFill>
                <a:srgbClr val="002060"/>
              </a:solidFill>
              <a:latin typeface="+mn-lt"/>
              <a:ea typeface="+mn-ea"/>
              <a:cs typeface="+mn-ea"/>
              <a:sym typeface="+mn-lt"/>
            </a:endParaRPr>
          </a:p>
        </p:txBody>
      </p:sp>
      <p:pic>
        <p:nvPicPr>
          <p:cNvPr id="28" name="Shape 157"/>
          <p:cNvPicPr preferRelativeResize="0"/>
          <p:nvPr/>
        </p:nvPicPr>
        <p:blipFill>
          <a:blip r:embed="rId4" cstate="print">
            <a:extLst>
              <a:ext uri="{28A0092B-C50C-407E-A947-70E740481C1C}">
                <a14:useLocalDpi xmlns:a14="http://schemas.microsoft.com/office/drawing/2010/main"/>
              </a:ext>
            </a:extLst>
          </a:blip>
          <a:stretch>
            <a:fillRect/>
          </a:stretch>
        </p:blipFill>
        <p:spPr>
          <a:xfrm>
            <a:off x="6730107" y="1856293"/>
            <a:ext cx="1313196" cy="1219394"/>
          </a:xfrm>
          <a:prstGeom prst="rect">
            <a:avLst/>
          </a:prstGeom>
          <a:noFill/>
          <a:ln>
            <a:noFill/>
          </a:ln>
        </p:spPr>
      </p:pic>
      <p:sp>
        <p:nvSpPr>
          <p:cNvPr id="34" name="矩形: 圓角 33">
            <a:extLst>
              <a:ext uri="{FF2B5EF4-FFF2-40B4-BE49-F238E27FC236}">
                <a16:creationId xmlns:a16="http://schemas.microsoft.com/office/drawing/2014/main" id="{64F1A6D7-7F98-4BA0-AEAA-FEA541E27B1B}"/>
              </a:ext>
            </a:extLst>
          </p:cNvPr>
          <p:cNvSpPr/>
          <p:nvPr/>
        </p:nvSpPr>
        <p:spPr>
          <a:xfrm>
            <a:off x="3292461" y="1438580"/>
            <a:ext cx="2537801" cy="2368931"/>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35" name="圖片 34">
            <a:extLst>
              <a:ext uri="{FF2B5EF4-FFF2-40B4-BE49-F238E27FC236}">
                <a16:creationId xmlns:a16="http://schemas.microsoft.com/office/drawing/2014/main" id="{203268E2-3F07-4151-B045-52E4079F211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V="1">
            <a:off x="3648194" y="3094737"/>
            <a:ext cx="1933199" cy="226812"/>
          </a:xfrm>
          <a:prstGeom prst="rect">
            <a:avLst/>
          </a:prstGeom>
        </p:spPr>
      </p:pic>
      <p:pic>
        <p:nvPicPr>
          <p:cNvPr id="29" name="圖片 28"/>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3599473" y="1301523"/>
            <a:ext cx="2001210" cy="1970390"/>
          </a:xfrm>
          <a:prstGeom prst="rect">
            <a:avLst/>
          </a:prstGeom>
        </p:spPr>
      </p:pic>
      <p:grpSp>
        <p:nvGrpSpPr>
          <p:cNvPr id="2" name="群組 1">
            <a:extLst>
              <a:ext uri="{FF2B5EF4-FFF2-40B4-BE49-F238E27FC236}">
                <a16:creationId xmlns:a16="http://schemas.microsoft.com/office/drawing/2014/main" id="{9C37412F-BB79-4F29-AE23-05274CE0347C}"/>
              </a:ext>
            </a:extLst>
          </p:cNvPr>
          <p:cNvGrpSpPr/>
          <p:nvPr/>
        </p:nvGrpSpPr>
        <p:grpSpPr>
          <a:xfrm>
            <a:off x="5126613" y="1936925"/>
            <a:ext cx="1061346" cy="1000158"/>
            <a:chOff x="5050413" y="1936925"/>
            <a:chExt cx="1061346" cy="1000158"/>
          </a:xfrm>
        </p:grpSpPr>
        <p:sp>
          <p:nvSpPr>
            <p:cNvPr id="172" name="Shape 172"/>
            <p:cNvSpPr/>
            <p:nvPr/>
          </p:nvSpPr>
          <p:spPr>
            <a:xfrm>
              <a:off x="5231130" y="2094171"/>
              <a:ext cx="764860" cy="716790"/>
            </a:xfrm>
            <a:custGeom>
              <a:avLst/>
              <a:gdLst>
                <a:gd name="connsiteX0" fmla="*/ 0 w 706121"/>
                <a:gd name="connsiteY0" fmla="*/ 357952 h 715903"/>
                <a:gd name="connsiteX1" fmla="*/ 353061 w 706121"/>
                <a:gd name="connsiteY1" fmla="*/ 0 h 715903"/>
                <a:gd name="connsiteX2" fmla="*/ 706122 w 706121"/>
                <a:gd name="connsiteY2" fmla="*/ 357952 h 715903"/>
                <a:gd name="connsiteX3" fmla="*/ 353061 w 706121"/>
                <a:gd name="connsiteY3" fmla="*/ 715904 h 715903"/>
                <a:gd name="connsiteX4" fmla="*/ 0 w 706121"/>
                <a:gd name="connsiteY4" fmla="*/ 357952 h 715903"/>
                <a:gd name="connsiteX0" fmla="*/ 0 w 734697"/>
                <a:gd name="connsiteY0" fmla="*/ 357983 h 715970"/>
                <a:gd name="connsiteX1" fmla="*/ 353061 w 734697"/>
                <a:gd name="connsiteY1" fmla="*/ 31 h 715970"/>
                <a:gd name="connsiteX2" fmla="*/ 734697 w 734697"/>
                <a:gd name="connsiteY2" fmla="*/ 373858 h 715970"/>
                <a:gd name="connsiteX3" fmla="*/ 353061 w 734697"/>
                <a:gd name="connsiteY3" fmla="*/ 715935 h 715970"/>
                <a:gd name="connsiteX4" fmla="*/ 0 w 734697"/>
                <a:gd name="connsiteY4" fmla="*/ 357983 h 715970"/>
                <a:gd name="connsiteX0" fmla="*/ 0 w 764860"/>
                <a:gd name="connsiteY0" fmla="*/ 358314 h 716790"/>
                <a:gd name="connsiteX1" fmla="*/ 353061 w 764860"/>
                <a:gd name="connsiteY1" fmla="*/ 362 h 716790"/>
                <a:gd name="connsiteX2" fmla="*/ 764860 w 764860"/>
                <a:gd name="connsiteY2" fmla="*/ 413877 h 716790"/>
                <a:gd name="connsiteX3" fmla="*/ 353061 w 764860"/>
                <a:gd name="connsiteY3" fmla="*/ 716266 h 716790"/>
                <a:gd name="connsiteX4" fmla="*/ 0 w 764860"/>
                <a:gd name="connsiteY4" fmla="*/ 358314 h 716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860" h="716790">
                  <a:moveTo>
                    <a:pt x="0" y="358314"/>
                  </a:moveTo>
                  <a:cubicBezTo>
                    <a:pt x="0" y="160623"/>
                    <a:pt x="225584" y="-8899"/>
                    <a:pt x="353061" y="362"/>
                  </a:cubicBezTo>
                  <a:cubicBezTo>
                    <a:pt x="480538" y="9623"/>
                    <a:pt x="764860" y="216186"/>
                    <a:pt x="764860" y="413877"/>
                  </a:cubicBezTo>
                  <a:cubicBezTo>
                    <a:pt x="764860" y="611568"/>
                    <a:pt x="480538" y="725527"/>
                    <a:pt x="353061" y="716266"/>
                  </a:cubicBezTo>
                  <a:cubicBezTo>
                    <a:pt x="225584" y="707006"/>
                    <a:pt x="0" y="556005"/>
                    <a:pt x="0" y="35831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n-lt"/>
                <a:ea typeface="+mn-ea"/>
                <a:cs typeface="+mn-ea"/>
                <a:sym typeface="+mn-lt"/>
              </a:endParaRPr>
            </a:p>
          </p:txBody>
        </p:sp>
        <p:sp>
          <p:nvSpPr>
            <p:cNvPr id="173" name="Shape 173"/>
            <p:cNvSpPr/>
            <p:nvPr/>
          </p:nvSpPr>
          <p:spPr>
            <a:xfrm rot="508191">
              <a:off x="5632327" y="1960915"/>
              <a:ext cx="157722" cy="266512"/>
            </a:xfrm>
            <a:prstGeom prst="roundRect">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n-lt"/>
                <a:ea typeface="+mn-ea"/>
                <a:cs typeface="+mn-ea"/>
                <a:sym typeface="+mn-lt"/>
              </a:endParaRPr>
            </a:p>
          </p:txBody>
        </p:sp>
        <p:pic>
          <p:nvPicPr>
            <p:cNvPr id="174" name="Shape 174"/>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5050413" y="1936925"/>
              <a:ext cx="1061346" cy="1000158"/>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4D2F9-4321-B045-9015-96EDE8167F2D}"/>
              </a:ext>
            </a:extLst>
          </p:cNvPr>
          <p:cNvSpPr>
            <a:spLocks noGrp="1"/>
          </p:cNvSpPr>
          <p:nvPr>
            <p:ph type="title"/>
          </p:nvPr>
        </p:nvSpPr>
        <p:spPr>
          <a:effectLst/>
        </p:spPr>
        <p:txBody>
          <a:bodyPr>
            <a:noAutofit/>
          </a:bodyPr>
          <a:lstStyle/>
          <a:p>
            <a:r>
              <a:rPr lang="fr-FR" sz="3200" dirty="0">
                <a:solidFill>
                  <a:schemeClr val="bg1"/>
                </a:solidFill>
                <a:latin typeface="+mn-lt"/>
                <a:ea typeface="+mn-ea"/>
                <a:cs typeface="+mn-ea"/>
                <a:sym typeface="+mn-lt"/>
              </a:rPr>
              <a:t>QVR Elite Smart Surveillance Solution</a:t>
            </a:r>
            <a:endParaRPr lang="en-US" sz="3200" dirty="0">
              <a:solidFill>
                <a:schemeClr val="bg1"/>
              </a:solidFill>
              <a:latin typeface="+mn-lt"/>
              <a:ea typeface="+mn-ea"/>
              <a:cs typeface="+mn-ea"/>
              <a:sym typeface="+mn-lt"/>
            </a:endParaRPr>
          </a:p>
        </p:txBody>
      </p:sp>
      <p:pic>
        <p:nvPicPr>
          <p:cNvPr id="9" name="圖片 8">
            <a:extLst>
              <a:ext uri="{FF2B5EF4-FFF2-40B4-BE49-F238E27FC236}">
                <a16:creationId xmlns:a16="http://schemas.microsoft.com/office/drawing/2014/main" id="{9B58B668-D2D9-4055-AC82-CA673865CE7A}"/>
              </a:ext>
            </a:extLst>
          </p:cNvPr>
          <p:cNvPicPr>
            <a:picLocks noChangeAspect="1"/>
          </p:cNvPicPr>
          <p:nvPr/>
        </p:nvPicPr>
        <p:blipFill>
          <a:blip r:embed="rId2"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173720" y="2500758"/>
            <a:ext cx="3811253" cy="772885"/>
          </a:xfrm>
          <a:prstGeom prst="rect">
            <a:avLst/>
          </a:prstGeom>
        </p:spPr>
      </p:pic>
      <p:pic>
        <p:nvPicPr>
          <p:cNvPr id="11" name="圖片 10">
            <a:extLst>
              <a:ext uri="{FF2B5EF4-FFF2-40B4-BE49-F238E27FC236}">
                <a16:creationId xmlns:a16="http://schemas.microsoft.com/office/drawing/2014/main" id="{355BC932-95F2-401E-81F4-0A9582AB3CCF}"/>
              </a:ext>
            </a:extLst>
          </p:cNvPr>
          <p:cNvPicPr>
            <a:picLocks noChangeAspect="1"/>
          </p:cNvPicPr>
          <p:nvPr/>
        </p:nvPicPr>
        <p:blipFill>
          <a:blip r:embed="rId2"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173720" y="1524400"/>
            <a:ext cx="3811253" cy="772885"/>
          </a:xfrm>
          <a:prstGeom prst="rect">
            <a:avLst/>
          </a:prstGeom>
        </p:spPr>
      </p:pic>
      <p:pic>
        <p:nvPicPr>
          <p:cNvPr id="12" name="圖片 11">
            <a:extLst>
              <a:ext uri="{FF2B5EF4-FFF2-40B4-BE49-F238E27FC236}">
                <a16:creationId xmlns:a16="http://schemas.microsoft.com/office/drawing/2014/main" id="{B1A78592-6E1E-4040-84D4-3CD264CBCD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3760" y="1373501"/>
            <a:ext cx="4390045" cy="3582236"/>
          </a:xfrm>
          <a:prstGeom prst="rect">
            <a:avLst/>
          </a:prstGeom>
          <a:effectLst/>
        </p:spPr>
      </p:pic>
      <p:sp>
        <p:nvSpPr>
          <p:cNvPr id="13" name="TextBox 6">
            <a:extLst>
              <a:ext uri="{FF2B5EF4-FFF2-40B4-BE49-F238E27FC236}">
                <a16:creationId xmlns:a16="http://schemas.microsoft.com/office/drawing/2014/main" id="{D2862F40-C3AE-4C0D-90AF-2B5CE3E96B86}"/>
              </a:ext>
            </a:extLst>
          </p:cNvPr>
          <p:cNvSpPr txBox="1"/>
          <p:nvPr/>
        </p:nvSpPr>
        <p:spPr>
          <a:xfrm>
            <a:off x="5307822" y="1654320"/>
            <a:ext cx="4251820" cy="2554545"/>
          </a:xfrm>
          <a:prstGeom prst="rect">
            <a:avLst/>
          </a:prstGeom>
          <a:noFill/>
        </p:spPr>
        <p:txBody>
          <a:bodyPr wrap="square" rtlCol="0" anchor="t">
            <a:spAutoFit/>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kumimoji="0" lang="en-US" altLang="zh-TW" sz="1600" b="1" i="0" u="none" strike="noStrike" kern="0" cap="none" spc="0" normalizeH="0" baseline="0" noProof="0" dirty="0">
                <a:ln>
                  <a:noFill/>
                </a:ln>
                <a:solidFill>
                  <a:srgbClr val="FFFFFF"/>
                </a:solidFill>
                <a:effectLst/>
                <a:uLnTx/>
                <a:uFillTx/>
                <a:latin typeface="+mn-lt"/>
                <a:ea typeface="+mn-ea"/>
                <a:cs typeface="+mn-ea"/>
                <a:sym typeface="+mn-lt"/>
              </a:rPr>
              <a:t>6,000+ </a:t>
            </a:r>
            <a:r>
              <a:rPr lang="en-US" altLang="zh-TW" sz="1600" b="1" dirty="0">
                <a:solidFill>
                  <a:srgbClr val="FFFFFF"/>
                </a:solidFill>
                <a:latin typeface="+mn-lt"/>
                <a:ea typeface="+mn-ea"/>
                <a:cs typeface="+mn-ea"/>
                <a:sym typeface="+mn-lt"/>
              </a:rPr>
              <a:t>IP cameras</a:t>
            </a:r>
            <a:endParaRPr kumimoji="0" lang="en-US" altLang="zh-TW" sz="1600" b="1" i="0" u="none" strike="noStrike" kern="0" cap="none" spc="0" normalizeH="0" baseline="0" noProof="0" dirty="0">
              <a:ln>
                <a:noFill/>
              </a:ln>
              <a:solidFill>
                <a:srgbClr val="FFFFFF"/>
              </a:solidFill>
              <a:effectLst/>
              <a:uLnTx/>
              <a:uFillTx/>
              <a:latin typeface="+mn-lt"/>
              <a:ea typeface="+mn-ea"/>
              <a:cs typeface="+mn-ea"/>
              <a:sym typeface="+mn-lt"/>
            </a:endParaRP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endParaRPr kumimoji="0" lang="zh-TW" altLang="en-US" sz="1600" b="1" i="0" u="none" strike="noStrike" kern="0" cap="none" spc="0" normalizeH="0" baseline="0" noProof="0" dirty="0">
              <a:ln>
                <a:noFill/>
              </a:ln>
              <a:solidFill>
                <a:srgbClr val="FFFFFF"/>
              </a:solidFill>
              <a:effectLst/>
              <a:uLnTx/>
              <a:uFillTx/>
              <a:latin typeface="+mn-lt"/>
              <a:ea typeface="+mn-ea"/>
              <a:cs typeface="+mn-ea"/>
              <a:sym typeface="+mn-lt"/>
            </a:endParaRPr>
          </a:p>
          <a:p>
            <a:pPr defTabSz="914400" fontAlgn="base">
              <a:buClr>
                <a:srgbClr val="000000"/>
              </a:buClr>
              <a:defRPr/>
            </a:pPr>
            <a:r>
              <a:rPr lang="en-US" altLang="zh-TW" sz="1600" b="1" dirty="0">
                <a:solidFill>
                  <a:schemeClr val="bg2">
                    <a:lumMod val="25000"/>
                  </a:schemeClr>
                </a:solidFill>
                <a:latin typeface="+mn-lt"/>
                <a:ea typeface="+mn-ea"/>
                <a:cs typeface="+mn-ea"/>
                <a:sym typeface="+mn-lt"/>
              </a:rPr>
              <a:t>2</a:t>
            </a:r>
            <a:r>
              <a:rPr kumimoji="0" lang="en-US" altLang="zh-TW" sz="1600" b="1" i="0" u="none" strike="noStrike" kern="0" cap="none" spc="0" normalizeH="0" baseline="0" noProof="0" dirty="0">
                <a:ln>
                  <a:noFill/>
                </a:ln>
                <a:solidFill>
                  <a:schemeClr val="bg2">
                    <a:lumMod val="25000"/>
                  </a:schemeClr>
                </a:solidFill>
                <a:effectLst/>
                <a:uLnTx/>
                <a:uFillTx/>
                <a:latin typeface="+mn-lt"/>
                <a:ea typeface="+mn-ea"/>
                <a:cs typeface="+mn-ea"/>
                <a:sym typeface="+mn-lt"/>
              </a:rPr>
              <a:t> </a:t>
            </a:r>
            <a:r>
              <a:rPr lang="en-US" altLang="zh-TW" sz="1600" b="1" dirty="0">
                <a:solidFill>
                  <a:schemeClr val="bg2">
                    <a:lumMod val="25000"/>
                  </a:schemeClr>
                </a:solidFill>
                <a:latin typeface="+mn-lt"/>
                <a:ea typeface="+mn-ea"/>
                <a:cs typeface="+mn-ea"/>
                <a:sym typeface="+mn-lt"/>
              </a:rPr>
              <a:t>embedded channels</a:t>
            </a:r>
            <a:endParaRPr kumimoji="0" lang="en-US" altLang="zh-TW" sz="1600" b="1" i="0" u="none" strike="noStrike" kern="0" cap="none" spc="0" normalizeH="0" baseline="0" noProof="0" dirty="0">
              <a:ln>
                <a:noFill/>
              </a:ln>
              <a:solidFill>
                <a:schemeClr val="bg2">
                  <a:lumMod val="25000"/>
                </a:schemeClr>
              </a:solidFill>
              <a:effectLst/>
              <a:uLnTx/>
              <a:uFillTx/>
              <a:latin typeface="+mn-lt"/>
              <a:ea typeface="+mn-ea"/>
              <a:cs typeface="+mn-ea"/>
              <a:sym typeface="+mn-lt"/>
            </a:endParaRP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endParaRPr kumimoji="0" lang="zh-TW" altLang="en-US" sz="1600" b="1" i="0" u="none" strike="noStrike" kern="0" cap="none" spc="0" normalizeH="0" baseline="0" noProof="0" dirty="0">
              <a:ln>
                <a:noFill/>
              </a:ln>
              <a:solidFill>
                <a:srgbClr val="FFFFFF"/>
              </a:solidFill>
              <a:effectLst/>
              <a:uLnTx/>
              <a:uFillTx/>
              <a:latin typeface="+mn-lt"/>
              <a:ea typeface="+mn-ea"/>
              <a:cs typeface="+mn-ea"/>
              <a:sym typeface="+mn-lt"/>
            </a:endParaRPr>
          </a:p>
          <a:p>
            <a:pPr lvl="0" fontAlgn="base">
              <a:defRPr/>
            </a:pPr>
            <a:r>
              <a:rPr lang="en-US" altLang="zh-TW" sz="1600" b="1" dirty="0">
                <a:solidFill>
                  <a:srgbClr val="FFFFFF"/>
                </a:solidFill>
                <a:latin typeface="+mn-lt"/>
                <a:ea typeface="+mn-ea"/>
                <a:cs typeface="+mn-ea"/>
                <a:sym typeface="+mn-lt"/>
              </a:rPr>
              <a:t>Subscription-based BYOD license</a:t>
            </a: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endParaRPr kumimoji="0" lang="en-US" altLang="zh-TW" sz="1600" b="1" i="0" u="none" strike="noStrike" kern="0" cap="none" spc="0" normalizeH="0" baseline="0" noProof="0" dirty="0">
              <a:ln>
                <a:noFill/>
              </a:ln>
              <a:solidFill>
                <a:schemeClr val="bg2">
                  <a:lumMod val="25000"/>
                </a:schemeClr>
              </a:solidFill>
              <a:effectLst/>
              <a:uLnTx/>
              <a:uFillTx/>
              <a:latin typeface="+mn-lt"/>
              <a:ea typeface="+mn-ea"/>
              <a:cs typeface="+mn-ea"/>
              <a:sym typeface="+mn-lt"/>
            </a:endParaRPr>
          </a:p>
          <a:p>
            <a:pPr fontAlgn="base">
              <a:defRPr/>
            </a:pPr>
            <a:r>
              <a:rPr lang="en-US" altLang="zh-TW" sz="1600" b="1" dirty="0">
                <a:solidFill>
                  <a:schemeClr val="bg2">
                    <a:lumMod val="25000"/>
                  </a:schemeClr>
                </a:solidFill>
                <a:latin typeface="+mn-lt"/>
                <a:ea typeface="+mn-ea"/>
                <a:cs typeface="+mn-ea"/>
                <a:sym typeface="+mn-lt"/>
              </a:rPr>
              <a:t>Support QVR Face AI </a:t>
            </a:r>
            <a:r>
              <a:rPr lang="en-US" altLang="zh-TW" b="1" dirty="0" err="1">
                <a:solidFill>
                  <a:schemeClr val="bg2">
                    <a:lumMod val="25000"/>
                  </a:schemeClr>
                </a:solidFill>
                <a:latin typeface="+mn-lt"/>
                <a:ea typeface="+mn-ea"/>
                <a:cs typeface="+mn-ea"/>
                <a:sym typeface="+mn-lt"/>
              </a:rPr>
              <a:t>qpkg</a:t>
            </a:r>
            <a:endParaRPr lang="en-US" altLang="zh-TW" sz="1600" b="1" dirty="0">
              <a:solidFill>
                <a:schemeClr val="bg2">
                  <a:lumMod val="25000"/>
                </a:schemeClr>
              </a:solidFill>
              <a:latin typeface="+mn-lt"/>
              <a:ea typeface="+mn-ea"/>
              <a:cs typeface="+mn-ea"/>
              <a:sym typeface="+mn-lt"/>
            </a:endParaRPr>
          </a:p>
          <a:p>
            <a:pPr defTabSz="914400" fontAlgn="base">
              <a:buClr>
                <a:srgbClr val="000000"/>
              </a:buClr>
              <a:defRPr/>
            </a:pPr>
            <a:endParaRPr kumimoji="0" lang="en-US" altLang="zh-TW" sz="1600" b="0" i="0" u="none" strike="noStrike" kern="0" cap="none" spc="0" normalizeH="0" baseline="0" noProof="0" dirty="0">
              <a:ln>
                <a:noFill/>
              </a:ln>
              <a:solidFill>
                <a:schemeClr val="bg2">
                  <a:lumMod val="25000"/>
                </a:schemeClr>
              </a:solidFill>
              <a:effectLst/>
              <a:uLnTx/>
              <a:uFillTx/>
              <a:latin typeface="+mn-lt"/>
              <a:ea typeface="+mn-ea"/>
              <a:cs typeface="+mn-ea"/>
              <a:sym typeface="+mn-lt"/>
            </a:endParaRP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endParaRPr kumimoji="0" lang="en-US" altLang="zh-TW" sz="1600" b="1" i="0" u="none" strike="noStrike" kern="0" cap="none" spc="0" normalizeH="0" baseline="0" noProof="0" dirty="0">
              <a:ln>
                <a:noFill/>
              </a:ln>
              <a:solidFill>
                <a:schemeClr val="bg2">
                  <a:lumMod val="25000"/>
                </a:schemeClr>
              </a:solidFill>
              <a:effectLst/>
              <a:uLnTx/>
              <a:uFillTx/>
              <a:latin typeface="+mn-lt"/>
              <a:ea typeface="+mn-ea"/>
              <a:cs typeface="+mn-ea"/>
              <a:sym typeface="+mn-lt"/>
            </a:endParaRP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endParaRPr kumimoji="0" lang="zh-TW" altLang="en-US" sz="1600" b="1" i="0" u="none" strike="noStrike" kern="0" cap="none" spc="0" normalizeH="0" baseline="0" noProof="0" dirty="0">
              <a:ln>
                <a:noFill/>
              </a:ln>
              <a:solidFill>
                <a:srgbClr val="FFFFFF"/>
              </a:solidFill>
              <a:effectLst/>
              <a:uLnTx/>
              <a:uFillTx/>
              <a:latin typeface="+mn-lt"/>
              <a:ea typeface="+mn-ea"/>
              <a:cs typeface="+mn-ea"/>
              <a:sym typeface="+mn-lt"/>
            </a:endParaRPr>
          </a:p>
        </p:txBody>
      </p:sp>
      <p:pic>
        <p:nvPicPr>
          <p:cNvPr id="14" name="圖片 13">
            <a:extLst>
              <a:ext uri="{FF2B5EF4-FFF2-40B4-BE49-F238E27FC236}">
                <a16:creationId xmlns:a16="http://schemas.microsoft.com/office/drawing/2014/main" id="{F24A1A2E-3F1E-4ABB-A7EA-7E71772B67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45549" y="3533485"/>
            <a:ext cx="1026451" cy="1142749"/>
          </a:xfrm>
          <a:prstGeom prst="rect">
            <a:avLst/>
          </a:prstGeom>
        </p:spPr>
      </p:pic>
      <p:grpSp>
        <p:nvGrpSpPr>
          <p:cNvPr id="5" name="群組 4">
            <a:extLst>
              <a:ext uri="{FF2B5EF4-FFF2-40B4-BE49-F238E27FC236}">
                <a16:creationId xmlns:a16="http://schemas.microsoft.com/office/drawing/2014/main" id="{CF98E20E-42B1-48BC-BDE4-66E1E3A8EAC3}"/>
              </a:ext>
            </a:extLst>
          </p:cNvPr>
          <p:cNvGrpSpPr/>
          <p:nvPr/>
        </p:nvGrpSpPr>
        <p:grpSpPr>
          <a:xfrm>
            <a:off x="5366630" y="3273851"/>
            <a:ext cx="2421891" cy="1865323"/>
            <a:chOff x="5400498" y="3307719"/>
            <a:chExt cx="2421891" cy="1865323"/>
          </a:xfrm>
        </p:grpSpPr>
        <p:grpSp>
          <p:nvGrpSpPr>
            <p:cNvPr id="15" name="群組 14">
              <a:extLst>
                <a:ext uri="{FF2B5EF4-FFF2-40B4-BE49-F238E27FC236}">
                  <a16:creationId xmlns:a16="http://schemas.microsoft.com/office/drawing/2014/main" id="{17FD8606-8B35-4379-BA79-C8F0D1DFADD9}"/>
                </a:ext>
              </a:extLst>
            </p:cNvPr>
            <p:cNvGrpSpPr/>
            <p:nvPr/>
          </p:nvGrpSpPr>
          <p:grpSpPr>
            <a:xfrm>
              <a:off x="5411493" y="3307719"/>
              <a:ext cx="2410896" cy="1865323"/>
              <a:chOff x="-4011856" y="1039659"/>
              <a:chExt cx="2995869" cy="2317918"/>
            </a:xfrm>
          </p:grpSpPr>
          <p:sp>
            <p:nvSpPr>
              <p:cNvPr id="16" name="矩形: 圓角 15">
                <a:extLst>
                  <a:ext uri="{FF2B5EF4-FFF2-40B4-BE49-F238E27FC236}">
                    <a16:creationId xmlns:a16="http://schemas.microsoft.com/office/drawing/2014/main" id="{E71E14E1-8C55-4132-9074-933779CE3316}"/>
                  </a:ext>
                </a:extLst>
              </p:cNvPr>
              <p:cNvSpPr/>
              <p:nvPr/>
            </p:nvSpPr>
            <p:spPr>
              <a:xfrm>
                <a:off x="-4011856" y="1039659"/>
                <a:ext cx="2995869" cy="2317918"/>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17" name="圖片 16">
                <a:extLst>
                  <a:ext uri="{FF2B5EF4-FFF2-40B4-BE49-F238E27FC236}">
                    <a16:creationId xmlns:a16="http://schemas.microsoft.com/office/drawing/2014/main" id="{7E07917B-1559-4024-B19D-248234D1461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V="1">
                <a:off x="-3645227" y="2940276"/>
                <a:ext cx="2188366" cy="256748"/>
              </a:xfrm>
              <a:prstGeom prst="rect">
                <a:avLst/>
              </a:prstGeom>
            </p:spPr>
          </p:pic>
        </p:grpSp>
        <p:pic>
          <p:nvPicPr>
            <p:cNvPr id="4" name="圖片 3" descr="一張含有 文字 的圖片&#10;&#10;自動產生的描述">
              <a:extLst>
                <a:ext uri="{FF2B5EF4-FFF2-40B4-BE49-F238E27FC236}">
                  <a16:creationId xmlns:a16="http://schemas.microsoft.com/office/drawing/2014/main" id="{3D3687CE-C265-46E7-B84A-A374F709080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400498" y="3518525"/>
              <a:ext cx="2373138" cy="1483475"/>
            </a:xfrm>
            <a:prstGeom prst="rect">
              <a:avLst/>
            </a:prstGeom>
          </p:spPr>
        </p:pic>
      </p:grpSp>
      <p:pic>
        <p:nvPicPr>
          <p:cNvPr id="18" name="圖片 17">
            <a:extLst>
              <a:ext uri="{FF2B5EF4-FFF2-40B4-BE49-F238E27FC236}">
                <a16:creationId xmlns:a16="http://schemas.microsoft.com/office/drawing/2014/main" id="{CEBAB701-CD36-4A6E-920B-2941617675F0}"/>
              </a:ext>
            </a:extLst>
          </p:cNvPr>
          <p:cNvPicPr>
            <a:picLocks noChangeAspect="1"/>
          </p:cNvPicPr>
          <p:nvPr/>
        </p:nvPicPr>
        <p:blipFill>
          <a:blip r:embed="rId7"/>
          <a:stretch>
            <a:fillRect/>
          </a:stretch>
        </p:blipFill>
        <p:spPr>
          <a:xfrm>
            <a:off x="2595354" y="3684555"/>
            <a:ext cx="840610" cy="840610"/>
          </a:xfrm>
          <a:prstGeom prst="rect">
            <a:avLst/>
          </a:prstGeom>
        </p:spPr>
      </p:pic>
      <p:sp>
        <p:nvSpPr>
          <p:cNvPr id="19" name="文字方塊 18">
            <a:extLst>
              <a:ext uri="{FF2B5EF4-FFF2-40B4-BE49-F238E27FC236}">
                <a16:creationId xmlns:a16="http://schemas.microsoft.com/office/drawing/2014/main" id="{D1229967-644D-427E-B6F3-AB344F1CD7AB}"/>
              </a:ext>
            </a:extLst>
          </p:cNvPr>
          <p:cNvSpPr txBox="1"/>
          <p:nvPr/>
        </p:nvSpPr>
        <p:spPr>
          <a:xfrm>
            <a:off x="21849" y="4792706"/>
            <a:ext cx="5393865" cy="261610"/>
          </a:xfrm>
          <a:prstGeom prst="rect">
            <a:avLst/>
          </a:prstGeom>
          <a:noFill/>
        </p:spPr>
        <p:txBody>
          <a:bodyPr wrap="square" rtlCol="0">
            <a:spAutoFit/>
          </a:bodyPr>
          <a:lstStyle/>
          <a:p>
            <a:r>
              <a:rPr lang="en-US" altLang="zh-TW" sz="1100" dirty="0"/>
              <a:t>Please go to the </a:t>
            </a:r>
            <a:r>
              <a:rPr lang="en-US" altLang="zh-TW" sz="1100" dirty="0">
                <a:hlinkClick r:id="rId8"/>
              </a:rPr>
              <a:t>QVR</a:t>
            </a:r>
            <a:r>
              <a:rPr lang="zh-TW" altLang="en-US" sz="1100" dirty="0">
                <a:hlinkClick r:id="rId8"/>
              </a:rPr>
              <a:t> </a:t>
            </a:r>
            <a:r>
              <a:rPr lang="en-US" altLang="zh-TW" sz="1100" dirty="0">
                <a:hlinkClick r:id="rId8"/>
              </a:rPr>
              <a:t>NAS Selector</a:t>
            </a:r>
            <a:r>
              <a:rPr lang="zh-TW" altLang="en-US" sz="1100" dirty="0"/>
              <a:t> </a:t>
            </a:r>
            <a:r>
              <a:rPr lang="en-US" altLang="zh-TW" sz="1100" dirty="0"/>
              <a:t>to calculate the supported recording channels.</a:t>
            </a:r>
            <a:endParaRPr lang="zh-TW" altLang="en-US" sz="1100" dirty="0"/>
          </a:p>
        </p:txBody>
      </p:sp>
    </p:spTree>
    <p:extLst>
      <p:ext uri="{BB962C8B-B14F-4D97-AF65-F5344CB8AC3E}">
        <p14:creationId xmlns:p14="http://schemas.microsoft.com/office/powerpoint/2010/main" val="4256890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8" name="圖片 7" descr="底_(ZH+EN)_資料管理.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5143499"/>
          </a:xfrm>
          <a:prstGeom prst="rect">
            <a:avLst/>
          </a:prstGeom>
        </p:spPr>
      </p:pic>
      <p:sp>
        <p:nvSpPr>
          <p:cNvPr id="17" name="矩形 16">
            <a:extLst>
              <a:ext uri="{FF2B5EF4-FFF2-40B4-BE49-F238E27FC236}">
                <a16:creationId xmlns:a16="http://schemas.microsoft.com/office/drawing/2014/main" id="{2C433DD9-F84A-4CE2-AAB9-D229E835E99C}"/>
              </a:ext>
            </a:extLst>
          </p:cNvPr>
          <p:cNvSpPr/>
          <p:nvPr/>
        </p:nvSpPr>
        <p:spPr>
          <a:xfrm>
            <a:off x="0" y="1085198"/>
            <a:ext cx="9036050" cy="2232248"/>
          </a:xfrm>
          <a:prstGeom prst="rect">
            <a:avLst/>
          </a:prstGeom>
          <a:gradFill>
            <a:gsLst>
              <a:gs pos="15000">
                <a:srgbClr val="0082DA"/>
              </a:gs>
              <a:gs pos="48000">
                <a:srgbClr val="2FABFF"/>
              </a:gs>
              <a:gs pos="74000">
                <a:srgbClr val="09BFFF">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cxnSp>
        <p:nvCxnSpPr>
          <p:cNvPr id="29" name="直線接點 28"/>
          <p:cNvCxnSpPr/>
          <p:nvPr/>
        </p:nvCxnSpPr>
        <p:spPr>
          <a:xfrm>
            <a:off x="572904" y="2046123"/>
            <a:ext cx="4854426" cy="15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圖片 4" descr="Qsirch.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8296" y="2198120"/>
            <a:ext cx="823610" cy="828000"/>
          </a:xfrm>
          <a:prstGeom prst="rect">
            <a:avLst/>
          </a:prstGeom>
          <a:effectLst>
            <a:outerShdw blurRad="203200" dist="88900" dir="4680000" sx="99000" sy="99000" algn="t" rotWithShape="0">
              <a:prstClr val="black">
                <a:alpha val="40000"/>
              </a:prstClr>
            </a:outerShdw>
          </a:effectLst>
        </p:spPr>
      </p:pic>
      <p:pic>
        <p:nvPicPr>
          <p:cNvPr id="22" name="圖片 21" descr="Qsirch.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68758" y="2201640"/>
            <a:ext cx="828000" cy="828000"/>
          </a:xfrm>
          <a:prstGeom prst="rect">
            <a:avLst/>
          </a:prstGeom>
          <a:effectLst>
            <a:outerShdw blurRad="203200" dist="88900" dir="4680000" sx="99000" sy="99000" algn="t" rotWithShape="0">
              <a:prstClr val="black">
                <a:alpha val="40000"/>
              </a:prstClr>
            </a:outerShdw>
          </a:effectLst>
        </p:spPr>
      </p:pic>
      <p:sp>
        <p:nvSpPr>
          <p:cNvPr id="10" name="Shape 301">
            <a:extLst>
              <a:ext uri="{FF2B5EF4-FFF2-40B4-BE49-F238E27FC236}">
                <a16:creationId xmlns:a16="http://schemas.microsoft.com/office/drawing/2014/main" id="{FE590B69-D153-4550-8D00-788AE08A4B1A}"/>
              </a:ext>
            </a:extLst>
          </p:cNvPr>
          <p:cNvSpPr txBox="1">
            <a:spLocks/>
          </p:cNvSpPr>
          <p:nvPr/>
        </p:nvSpPr>
        <p:spPr>
          <a:xfrm>
            <a:off x="572904" y="1209482"/>
            <a:ext cx="7165459" cy="697312"/>
          </a:xfrm>
          <a:prstGeom prst="rect">
            <a:avLst/>
          </a:prstGeom>
          <a:noFill/>
          <a:ln>
            <a:noFill/>
          </a:ln>
        </p:spPr>
        <p:txBody>
          <a:bodyPr spcFirstLastPara="1" wrap="square" lIns="91425" tIns="91425" rIns="91425" bIns="91425" anchor="ctr" anchorCtr="0">
            <a:noAutofit/>
          </a:bodyPr>
          <a:lstStyle/>
          <a:p>
            <a:pPr lvl="0">
              <a:buClr>
                <a:schemeClr val="dk1"/>
              </a:buClr>
              <a:buSzPts val="4400"/>
            </a:pPr>
            <a:r>
              <a:rPr lang="en-US" altLang="zh-TW" sz="4000" b="1" dirty="0">
                <a:solidFill>
                  <a:schemeClr val="bg1"/>
                </a:solidFill>
                <a:latin typeface="+mn-lt"/>
                <a:ea typeface="+mn-ea"/>
                <a:cs typeface="+mn-ea"/>
                <a:sym typeface="+mn-lt"/>
              </a:rPr>
              <a:t>Data management</a:t>
            </a:r>
            <a:endParaRPr lang="zh-TW" altLang="en-US" sz="4000" b="1" dirty="0">
              <a:solidFill>
                <a:schemeClr val="bg1"/>
              </a:solidFill>
              <a:latin typeface="+mn-lt"/>
              <a:ea typeface="+mn-ea"/>
              <a:cs typeface="+mn-ea"/>
              <a:sym typeface="+mn-lt"/>
            </a:endParaRPr>
          </a:p>
        </p:txBody>
      </p:sp>
      <p:sp>
        <p:nvSpPr>
          <p:cNvPr id="11" name="Shape 475">
            <a:extLst>
              <a:ext uri="{FF2B5EF4-FFF2-40B4-BE49-F238E27FC236}">
                <a16:creationId xmlns:a16="http://schemas.microsoft.com/office/drawing/2014/main" id="{62A2BD67-540A-40AF-8440-CE9CE423D246}"/>
              </a:ext>
            </a:extLst>
          </p:cNvPr>
          <p:cNvSpPr txBox="1">
            <a:spLocks/>
          </p:cNvSpPr>
          <p:nvPr/>
        </p:nvSpPr>
        <p:spPr>
          <a:xfrm flipH="1">
            <a:off x="1494893" y="2228850"/>
            <a:ext cx="1850542" cy="9699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Verdana"/>
              <a:buChar char="●"/>
              <a:defRPr sz="1800" b="0" i="0" u="none" strike="noStrike" cap="none">
                <a:solidFill>
                  <a:schemeClr val="dk2"/>
                </a:solidFill>
                <a:latin typeface="Verdana"/>
                <a:ea typeface="Verdana"/>
                <a:cs typeface="Verdana"/>
                <a:sym typeface="Verdana"/>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nSpc>
                <a:spcPts val="2700"/>
              </a:lnSpc>
              <a:buSzPts val="2400"/>
              <a:buFont typeface="Verdana"/>
              <a:buNone/>
            </a:pPr>
            <a:r>
              <a:rPr lang="en-US" sz="2400" b="1" dirty="0" err="1">
                <a:solidFill>
                  <a:schemeClr val="bg1"/>
                </a:solidFill>
                <a:latin typeface="+mn-lt"/>
                <a:ea typeface="+mn-ea"/>
                <a:cs typeface="+mn-ea"/>
                <a:sym typeface="+mn-lt"/>
              </a:rPr>
              <a:t>Qsirch</a:t>
            </a:r>
            <a:endParaRPr lang="en-US" sz="2400" b="1" dirty="0">
              <a:solidFill>
                <a:schemeClr val="bg1"/>
              </a:solidFill>
              <a:latin typeface="+mn-lt"/>
              <a:ea typeface="+mn-ea"/>
              <a:cs typeface="+mn-ea"/>
              <a:sym typeface="+mn-lt"/>
            </a:endParaRPr>
          </a:p>
          <a:p>
            <a:pPr marL="0" indent="0">
              <a:lnSpc>
                <a:spcPts val="2700"/>
              </a:lnSpc>
              <a:buSzPts val="2400"/>
              <a:buFont typeface="Verdana"/>
              <a:buNone/>
            </a:pPr>
            <a:r>
              <a:rPr lang="en-US" sz="1600" dirty="0">
                <a:solidFill>
                  <a:schemeClr val="bg1"/>
                </a:solidFill>
                <a:latin typeface="+mn-lt"/>
                <a:ea typeface="+mn-ea"/>
                <a:cs typeface="+mn-ea"/>
                <a:sym typeface="+mn-lt"/>
              </a:rPr>
              <a:t>Full text search </a:t>
            </a:r>
          </a:p>
        </p:txBody>
      </p:sp>
      <p:sp>
        <p:nvSpPr>
          <p:cNvPr id="12" name="Shape 475">
            <a:extLst>
              <a:ext uri="{FF2B5EF4-FFF2-40B4-BE49-F238E27FC236}">
                <a16:creationId xmlns:a16="http://schemas.microsoft.com/office/drawing/2014/main" id="{86CD21FD-38FB-4103-9505-A59FAC2F8691}"/>
              </a:ext>
            </a:extLst>
          </p:cNvPr>
          <p:cNvSpPr txBox="1">
            <a:spLocks/>
          </p:cNvSpPr>
          <p:nvPr/>
        </p:nvSpPr>
        <p:spPr>
          <a:xfrm>
            <a:off x="4075984" y="2210938"/>
            <a:ext cx="1528687" cy="969558"/>
          </a:xfrm>
          <a:prstGeom prst="rect">
            <a:avLst/>
          </a:prstGeom>
          <a:noFill/>
          <a:ln>
            <a:noFill/>
          </a:ln>
        </p:spPr>
        <p:txBody>
          <a:bodyPr spcFirstLastPara="1" wrap="square" lIns="91425" tIns="91425" rIns="91425" bIns="91425" anchor="t" anchorCtr="0">
            <a:noAutofit/>
          </a:bodyPr>
          <a:lstStyle/>
          <a:p>
            <a:pPr>
              <a:lnSpc>
                <a:spcPts val="2700"/>
              </a:lnSpc>
              <a:buClr>
                <a:schemeClr val="dk2"/>
              </a:buClr>
              <a:buSzPts val="2400"/>
            </a:pPr>
            <a:r>
              <a:rPr lang="en-US" sz="2400" b="1" dirty="0" err="1">
                <a:solidFill>
                  <a:schemeClr val="bg1"/>
                </a:solidFill>
                <a:latin typeface="+mn-lt"/>
                <a:ea typeface="+mn-ea"/>
                <a:cs typeface="+mn-ea"/>
                <a:sym typeface="+mn-lt"/>
              </a:rPr>
              <a:t>Qfiling</a:t>
            </a:r>
            <a:r>
              <a:rPr lang="en-US" sz="2400" b="1" dirty="0">
                <a:solidFill>
                  <a:schemeClr val="bg1"/>
                </a:solidFill>
                <a:latin typeface="+mn-lt"/>
                <a:ea typeface="+mn-ea"/>
                <a:cs typeface="+mn-ea"/>
                <a:sym typeface="+mn-lt"/>
              </a:rPr>
              <a:t> </a:t>
            </a:r>
          </a:p>
          <a:p>
            <a:pPr lvl="0">
              <a:lnSpc>
                <a:spcPts val="2700"/>
              </a:lnSpc>
              <a:buClr>
                <a:schemeClr val="dk2"/>
              </a:buClr>
              <a:buSzPts val="2400"/>
            </a:pPr>
            <a:r>
              <a:rPr lang="en-US" sz="1600" dirty="0">
                <a:solidFill>
                  <a:schemeClr val="bg1"/>
                </a:solidFill>
                <a:latin typeface="+mn-lt"/>
                <a:ea typeface="+mn-ea"/>
                <a:cs typeface="+mn-ea"/>
                <a:sym typeface="+mn-lt"/>
              </a:rPr>
              <a:t>Smart filing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3" name="圖片 2" descr="一張含有 個人, 室內, 人 的圖片&#10;&#10;自動產生的描述">
            <a:extLst>
              <a:ext uri="{FF2B5EF4-FFF2-40B4-BE49-F238E27FC236}">
                <a16:creationId xmlns:a16="http://schemas.microsoft.com/office/drawing/2014/main" id="{344F181E-85E6-4A5B-91FA-6F9443D0B62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83316" y="3385742"/>
            <a:ext cx="7366731" cy="1757758"/>
          </a:xfrm>
          <a:prstGeom prst="rect">
            <a:avLst/>
          </a:prstGeom>
        </p:spPr>
      </p:pic>
      <p:sp>
        <p:nvSpPr>
          <p:cNvPr id="480" name="Shape 480"/>
          <p:cNvSpPr txBox="1">
            <a:spLocks noGrp="1"/>
          </p:cNvSpPr>
          <p:nvPr>
            <p:ph type="title"/>
          </p:nvPr>
        </p:nvSpPr>
        <p:spPr>
          <a:xfrm>
            <a:off x="0" y="197980"/>
            <a:ext cx="9139500" cy="697312"/>
          </a:xfrm>
          <a:prstGeom prst="rect">
            <a:avLst/>
          </a:prstGeom>
          <a:noFill/>
          <a:ln>
            <a:noFill/>
          </a:ln>
        </p:spPr>
        <p:txBody>
          <a:bodyPr spcFirstLastPara="1" wrap="square" lIns="91425" tIns="91425" rIns="91425" bIns="91425" anchor="t" anchorCtr="0">
            <a:noAutofit/>
          </a:bodyPr>
          <a:lstStyle/>
          <a:p>
            <a:pPr lvl="0">
              <a:buSzPts val="2400"/>
            </a:pPr>
            <a:r>
              <a:rPr lang="en-US" altLang="zh-TW" sz="3200" dirty="0">
                <a:solidFill>
                  <a:srgbClr val="FFFFFF"/>
                </a:solidFill>
                <a:latin typeface="+mn-lt"/>
                <a:ea typeface="+mn-ea"/>
                <a:cs typeface="+mn-ea"/>
                <a:sym typeface="+mn-lt"/>
              </a:rPr>
              <a:t>QNAP meets all needs for an office </a:t>
            </a:r>
            <a:endParaRPr sz="3200" u="none" strike="noStrike" cap="none" dirty="0">
              <a:solidFill>
                <a:schemeClr val="bg1"/>
              </a:solidFill>
              <a:latin typeface="+mn-lt"/>
              <a:ea typeface="+mn-ea"/>
              <a:cs typeface="+mn-ea"/>
              <a:sym typeface="+mn-lt"/>
            </a:endParaRPr>
          </a:p>
        </p:txBody>
      </p:sp>
      <p:pic>
        <p:nvPicPr>
          <p:cNvPr id="5" name="Shape 168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351571" y="1814368"/>
            <a:ext cx="1107075" cy="1071763"/>
          </a:xfrm>
          <a:prstGeom prst="rect">
            <a:avLst/>
          </a:prstGeom>
          <a:noFill/>
          <a:ln>
            <a:noFill/>
          </a:ln>
        </p:spPr>
      </p:pic>
      <p:pic>
        <p:nvPicPr>
          <p:cNvPr id="6" name="Shape 1685"/>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213305" y="1277882"/>
            <a:ext cx="432000" cy="432000"/>
          </a:xfrm>
          <a:prstGeom prst="rect">
            <a:avLst/>
          </a:prstGeom>
          <a:noFill/>
          <a:ln>
            <a:noFill/>
          </a:ln>
          <a:effectLst>
            <a:outerShdw blurRad="50800" dist="38100" dir="2700000" algn="tl" rotWithShape="0">
              <a:srgbClr val="000000">
                <a:alpha val="40000"/>
              </a:srgbClr>
            </a:outerShdw>
          </a:effectLst>
        </p:spPr>
      </p:pic>
      <p:sp>
        <p:nvSpPr>
          <p:cNvPr id="7" name="Shape 1686"/>
          <p:cNvSpPr txBox="1"/>
          <p:nvPr/>
        </p:nvSpPr>
        <p:spPr>
          <a:xfrm>
            <a:off x="7708587" y="1389443"/>
            <a:ext cx="1597500" cy="541500"/>
          </a:xfrm>
          <a:prstGeom prst="rect">
            <a:avLst/>
          </a:prstGeom>
          <a:noFill/>
          <a:ln>
            <a:noFill/>
          </a:ln>
        </p:spPr>
        <p:txBody>
          <a:bodyPr wrap="square" lIns="91425" tIns="45700" rIns="91425" bIns="45700" anchor="t" anchorCtr="0">
            <a:noAutofit/>
          </a:bodyPr>
          <a:lstStyle/>
          <a:p>
            <a:pPr marL="0" marR="0" lvl="0" indent="-22225" algn="l" rtl="0">
              <a:lnSpc>
                <a:spcPct val="100000"/>
              </a:lnSpc>
              <a:spcBef>
                <a:spcPts val="0"/>
              </a:spcBef>
              <a:spcAft>
                <a:spcPts val="0"/>
              </a:spcAft>
              <a:buClr>
                <a:srgbClr val="FFFFFF"/>
              </a:buClr>
              <a:buSzPct val="25000"/>
              <a:buFont typeface="Arial"/>
              <a:buNone/>
            </a:pPr>
            <a:r>
              <a:rPr lang="en-US" sz="1400" b="1" i="0" u="none" strike="noStrike" cap="none" dirty="0" err="1">
                <a:solidFill>
                  <a:srgbClr val="073763"/>
                </a:solidFill>
                <a:latin typeface="+mn-lt"/>
                <a:ea typeface="+mn-ea"/>
                <a:cs typeface="+mn-ea"/>
                <a:sym typeface="+mn-lt"/>
              </a:rPr>
              <a:t>Qfiling</a:t>
            </a:r>
            <a:endParaRPr lang="en-US" sz="1400" b="1" i="0" u="none" strike="noStrike" cap="none" dirty="0">
              <a:solidFill>
                <a:srgbClr val="073763"/>
              </a:solidFill>
              <a:latin typeface="+mn-lt"/>
              <a:ea typeface="+mn-ea"/>
              <a:cs typeface="+mn-ea"/>
              <a:sym typeface="+mn-lt"/>
            </a:endParaRPr>
          </a:p>
        </p:txBody>
      </p:sp>
      <p:sp>
        <p:nvSpPr>
          <p:cNvPr id="8" name="Shape 1687"/>
          <p:cNvSpPr/>
          <p:nvPr/>
        </p:nvSpPr>
        <p:spPr>
          <a:xfrm>
            <a:off x="421227" y="2954989"/>
            <a:ext cx="2612100" cy="443100"/>
          </a:xfrm>
          <a:prstGeom prst="homePlate">
            <a:avLst>
              <a:gd name="adj" fmla="val 50000"/>
            </a:avLst>
          </a:prstGeom>
          <a:solidFill>
            <a:srgbClr val="00B0F0"/>
          </a:solidFill>
          <a:ln w="38100" cap="flat" cmpd="sng">
            <a:solidFill>
              <a:srgbClr val="FFFFFF"/>
            </a:solidFill>
            <a:prstDash val="solid"/>
            <a:round/>
            <a:headEnd type="none" w="med" len="med"/>
            <a:tailEnd type="none" w="med" len="med"/>
          </a:ln>
        </p:spPr>
        <p:txBody>
          <a:bodyPr wrap="square" lIns="91425" tIns="91425" rIns="91425" bIns="91425" anchor="ctr" anchorCtr="0">
            <a:noAutofit/>
          </a:bodyPr>
          <a:lstStyle/>
          <a:p>
            <a:pPr marL="0" marR="0" lvl="0" indent="-114300" algn="l" rtl="0">
              <a:lnSpc>
                <a:spcPct val="100000"/>
              </a:lnSpc>
              <a:spcBef>
                <a:spcPts val="0"/>
              </a:spcBef>
              <a:spcAft>
                <a:spcPts val="0"/>
              </a:spcAft>
              <a:buClr>
                <a:srgbClr val="000000"/>
              </a:buClr>
              <a:buSzPct val="100000"/>
              <a:buFont typeface="Arial"/>
              <a:buNone/>
            </a:pPr>
            <a:endParaRPr sz="1800" b="0" i="0" u="none" strike="noStrike" cap="none">
              <a:solidFill>
                <a:srgbClr val="000000"/>
              </a:solidFill>
              <a:latin typeface="+mn-lt"/>
              <a:ea typeface="+mn-ea"/>
              <a:cs typeface="+mn-ea"/>
              <a:sym typeface="+mn-lt"/>
            </a:endParaRPr>
          </a:p>
        </p:txBody>
      </p:sp>
      <p:sp>
        <p:nvSpPr>
          <p:cNvPr id="10" name="Shape 1689"/>
          <p:cNvSpPr/>
          <p:nvPr/>
        </p:nvSpPr>
        <p:spPr>
          <a:xfrm>
            <a:off x="4566682" y="2931812"/>
            <a:ext cx="2418321" cy="443100"/>
          </a:xfrm>
          <a:prstGeom prst="chevron">
            <a:avLst>
              <a:gd name="adj" fmla="val 50000"/>
            </a:avLst>
          </a:prstGeom>
          <a:solidFill>
            <a:srgbClr val="1155CC"/>
          </a:solidFill>
          <a:ln w="38100" cap="flat" cmpd="sng">
            <a:solidFill>
              <a:srgbClr val="FFFFFF"/>
            </a:solidFill>
            <a:prstDash val="solid"/>
            <a:round/>
            <a:headEnd type="none" w="med" len="med"/>
            <a:tailEnd type="none" w="med" len="med"/>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ct val="100000"/>
              <a:buFont typeface="Arial"/>
              <a:buNone/>
            </a:pPr>
            <a:endParaRPr sz="1400" b="0" i="0" u="none" strike="noStrike" cap="none">
              <a:solidFill>
                <a:srgbClr val="000000"/>
              </a:solidFill>
              <a:latin typeface="+mn-lt"/>
              <a:ea typeface="+mn-ea"/>
              <a:cs typeface="+mn-ea"/>
              <a:sym typeface="+mn-lt"/>
            </a:endParaRPr>
          </a:p>
        </p:txBody>
      </p:sp>
      <p:sp>
        <p:nvSpPr>
          <p:cNvPr id="11" name="Shape 1690"/>
          <p:cNvSpPr/>
          <p:nvPr/>
        </p:nvSpPr>
        <p:spPr>
          <a:xfrm>
            <a:off x="6663651" y="2931812"/>
            <a:ext cx="1963308" cy="443100"/>
          </a:xfrm>
          <a:prstGeom prst="chevron">
            <a:avLst>
              <a:gd name="adj" fmla="val 50000"/>
            </a:avLst>
          </a:prstGeom>
          <a:solidFill>
            <a:srgbClr val="005493"/>
          </a:solidFill>
          <a:ln w="38100" cap="flat" cmpd="sng">
            <a:solidFill>
              <a:srgbClr val="FFFFFF"/>
            </a:solidFill>
            <a:prstDash val="solid"/>
            <a:round/>
            <a:headEnd type="none" w="med" len="med"/>
            <a:tailEnd type="none" w="med" len="med"/>
          </a:ln>
        </p:spPr>
        <p:txBody>
          <a:bodyPr wrap="square" lIns="91425" tIns="91425" rIns="91425" bIns="91425" anchor="t" anchorCtr="0">
            <a:noAutofit/>
          </a:bodyPr>
          <a:lstStyle/>
          <a:p>
            <a:pPr marL="0" marR="0" lvl="0" indent="-88900" algn="l" rtl="0">
              <a:lnSpc>
                <a:spcPct val="100000"/>
              </a:lnSpc>
              <a:spcBef>
                <a:spcPts val="0"/>
              </a:spcBef>
              <a:spcAft>
                <a:spcPts val="0"/>
              </a:spcAft>
              <a:buClr>
                <a:srgbClr val="000000"/>
              </a:buClr>
              <a:buSzPct val="100000"/>
              <a:buFont typeface="Arial"/>
              <a:buNone/>
            </a:pPr>
            <a:endParaRPr sz="1400" b="0" i="0" u="none" strike="noStrike" cap="none">
              <a:solidFill>
                <a:srgbClr val="000000"/>
              </a:solidFill>
              <a:latin typeface="+mn-lt"/>
              <a:ea typeface="+mn-ea"/>
              <a:cs typeface="+mn-ea"/>
              <a:sym typeface="+mn-lt"/>
            </a:endParaRPr>
          </a:p>
        </p:txBody>
      </p:sp>
      <p:sp>
        <p:nvSpPr>
          <p:cNvPr id="13" name="Shape 1693"/>
          <p:cNvSpPr txBox="1"/>
          <p:nvPr/>
        </p:nvSpPr>
        <p:spPr>
          <a:xfrm>
            <a:off x="921040" y="1367761"/>
            <a:ext cx="1587900" cy="297900"/>
          </a:xfrm>
          <a:prstGeom prst="rect">
            <a:avLst/>
          </a:prstGeom>
          <a:noFill/>
          <a:ln>
            <a:noFill/>
          </a:ln>
        </p:spPr>
        <p:txBody>
          <a:bodyPr wrap="square" lIns="91425" tIns="45700" rIns="91425" bIns="45700" anchor="t" anchorCtr="0">
            <a:noAutofit/>
          </a:bodyPr>
          <a:lstStyle/>
          <a:p>
            <a:pPr marL="0" marR="0" lvl="0" indent="-22225" algn="l" rtl="0">
              <a:lnSpc>
                <a:spcPct val="100000"/>
              </a:lnSpc>
              <a:spcBef>
                <a:spcPts val="0"/>
              </a:spcBef>
              <a:spcAft>
                <a:spcPts val="0"/>
              </a:spcAft>
              <a:buClr>
                <a:srgbClr val="FFFFFF"/>
              </a:buClr>
              <a:buSzPct val="25000"/>
              <a:buFont typeface="Arial"/>
              <a:buNone/>
            </a:pPr>
            <a:r>
              <a:rPr lang="en-US" sz="1400" b="1" i="0" u="none" strike="noStrike" cap="none" dirty="0">
                <a:solidFill>
                  <a:srgbClr val="EF8600"/>
                </a:solidFill>
                <a:latin typeface="+mn-lt"/>
                <a:ea typeface="+mn-ea"/>
                <a:cs typeface="+mn-ea"/>
                <a:sym typeface="+mn-lt"/>
              </a:rPr>
              <a:t>File Station  </a:t>
            </a:r>
          </a:p>
        </p:txBody>
      </p:sp>
      <p:pic>
        <p:nvPicPr>
          <p:cNvPr id="14" name="Shape 1694"/>
          <p:cNvPicPr preferRelativeResize="0"/>
          <p:nvPr/>
        </p:nvPicPr>
        <p:blipFill rotWithShape="1">
          <a:blip r:embed="rId6">
            <a:alphaModFix/>
          </a:blip>
          <a:srcRect/>
          <a:stretch/>
        </p:blipFill>
        <p:spPr>
          <a:xfrm>
            <a:off x="420320" y="1250956"/>
            <a:ext cx="540044" cy="539999"/>
          </a:xfrm>
          <a:prstGeom prst="rect">
            <a:avLst/>
          </a:prstGeom>
          <a:noFill/>
          <a:ln>
            <a:noFill/>
          </a:ln>
          <a:effectLst>
            <a:outerShdw blurRad="50800" dist="38100" dir="2700000" algn="tl" rotWithShape="0">
              <a:srgbClr val="000000">
                <a:alpha val="40000"/>
              </a:srgbClr>
            </a:outerShdw>
          </a:effectLst>
        </p:spPr>
      </p:pic>
      <p:pic>
        <p:nvPicPr>
          <p:cNvPr id="15" name="Shape 1695" descr="圖片 2.png"/>
          <p:cNvPicPr preferRelativeResize="0"/>
          <p:nvPr/>
        </p:nvPicPr>
        <p:blipFill rotWithShape="1">
          <a:blip r:embed="rId7">
            <a:alphaModFix/>
          </a:blip>
          <a:srcRect/>
          <a:stretch/>
        </p:blipFill>
        <p:spPr>
          <a:xfrm>
            <a:off x="415995" y="1676491"/>
            <a:ext cx="1651364" cy="1211744"/>
          </a:xfrm>
          <a:prstGeom prst="rect">
            <a:avLst/>
          </a:prstGeom>
          <a:noFill/>
          <a:ln>
            <a:noFill/>
          </a:ln>
        </p:spPr>
      </p:pic>
      <p:sp>
        <p:nvSpPr>
          <p:cNvPr id="16" name="Shape 1696"/>
          <p:cNvSpPr txBox="1"/>
          <p:nvPr/>
        </p:nvSpPr>
        <p:spPr>
          <a:xfrm>
            <a:off x="3054375" y="1412110"/>
            <a:ext cx="1807800" cy="316500"/>
          </a:xfrm>
          <a:prstGeom prst="rect">
            <a:avLst/>
          </a:prstGeom>
          <a:noFill/>
          <a:ln>
            <a:noFill/>
          </a:ln>
        </p:spPr>
        <p:txBody>
          <a:bodyPr wrap="square" lIns="91425" tIns="45700" rIns="91425" bIns="45700" anchor="t" anchorCtr="0">
            <a:noAutofit/>
          </a:bodyPr>
          <a:lstStyle/>
          <a:p>
            <a:pPr marL="0" marR="0" lvl="0" indent="-22225" algn="l" rtl="0">
              <a:lnSpc>
                <a:spcPct val="100000"/>
              </a:lnSpc>
              <a:spcBef>
                <a:spcPts val="0"/>
              </a:spcBef>
              <a:spcAft>
                <a:spcPts val="0"/>
              </a:spcAft>
              <a:buClr>
                <a:srgbClr val="FFFFFF"/>
              </a:buClr>
              <a:buSzPct val="25000"/>
              <a:buFont typeface="Arial"/>
              <a:buNone/>
            </a:pPr>
            <a:r>
              <a:rPr lang="en-US" sz="1400" b="1" i="0" u="none" strike="noStrike" cap="none" dirty="0">
                <a:solidFill>
                  <a:srgbClr val="0070C0"/>
                </a:solidFill>
                <a:latin typeface="+mn-lt"/>
                <a:ea typeface="+mn-ea"/>
                <a:cs typeface="+mn-ea"/>
                <a:sym typeface="+mn-lt"/>
              </a:rPr>
              <a:t>OCR Converter  </a:t>
            </a:r>
          </a:p>
        </p:txBody>
      </p:sp>
      <p:pic>
        <p:nvPicPr>
          <p:cNvPr id="17" name="Shape 1697" descr="圖片 3.png"/>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2775364" y="1820474"/>
            <a:ext cx="1568101" cy="997906"/>
          </a:xfrm>
          <a:prstGeom prst="rect">
            <a:avLst/>
          </a:prstGeom>
          <a:noFill/>
          <a:ln>
            <a:noFill/>
          </a:ln>
        </p:spPr>
      </p:pic>
      <p:grpSp>
        <p:nvGrpSpPr>
          <p:cNvPr id="18" name="群組 17"/>
          <p:cNvGrpSpPr/>
          <p:nvPr/>
        </p:nvGrpSpPr>
        <p:grpSpPr>
          <a:xfrm>
            <a:off x="5039306" y="1240633"/>
            <a:ext cx="1617064" cy="1664255"/>
            <a:chOff x="5500174" y="1056938"/>
            <a:chExt cx="1617064" cy="1664255"/>
          </a:xfrm>
        </p:grpSpPr>
        <p:sp>
          <p:nvSpPr>
            <p:cNvPr id="19" name="Shape 1698"/>
            <p:cNvSpPr txBox="1"/>
            <p:nvPr/>
          </p:nvSpPr>
          <p:spPr>
            <a:xfrm>
              <a:off x="6045638" y="1184069"/>
              <a:ext cx="1071600" cy="352500"/>
            </a:xfrm>
            <a:prstGeom prst="rect">
              <a:avLst/>
            </a:prstGeom>
            <a:noFill/>
            <a:ln>
              <a:noFill/>
            </a:ln>
          </p:spPr>
          <p:txBody>
            <a:bodyPr wrap="square" lIns="91425" tIns="45700" rIns="91425" bIns="45700" anchor="t" anchorCtr="0">
              <a:noAutofit/>
            </a:bodyPr>
            <a:lstStyle/>
            <a:p>
              <a:pPr marL="0" marR="0" lvl="0" indent="-22225" algn="l" rtl="0">
                <a:lnSpc>
                  <a:spcPct val="100000"/>
                </a:lnSpc>
                <a:spcBef>
                  <a:spcPts val="0"/>
                </a:spcBef>
                <a:spcAft>
                  <a:spcPts val="0"/>
                </a:spcAft>
                <a:buClr>
                  <a:srgbClr val="FFFFFF"/>
                </a:buClr>
                <a:buSzPct val="25000"/>
                <a:buFont typeface="Arial"/>
                <a:buNone/>
              </a:pPr>
              <a:r>
                <a:rPr lang="en-US" sz="1400" b="1" i="0" u="none" strike="noStrike" cap="none" dirty="0" err="1">
                  <a:solidFill>
                    <a:srgbClr val="6AA84F"/>
                  </a:solidFill>
                  <a:latin typeface="+mn-lt"/>
                  <a:ea typeface="+mn-ea"/>
                  <a:cs typeface="+mn-ea"/>
                  <a:sym typeface="+mn-lt"/>
                </a:rPr>
                <a:t>Qsirch</a:t>
              </a:r>
              <a:r>
                <a:rPr lang="en-US" sz="1400" b="1" i="0" u="none" strike="noStrike" cap="none" dirty="0">
                  <a:solidFill>
                    <a:srgbClr val="6AA84F"/>
                  </a:solidFill>
                  <a:latin typeface="+mn-lt"/>
                  <a:ea typeface="+mn-ea"/>
                  <a:cs typeface="+mn-ea"/>
                  <a:sym typeface="+mn-lt"/>
                </a:rPr>
                <a:t>  </a:t>
              </a:r>
            </a:p>
          </p:txBody>
        </p:sp>
        <p:pic>
          <p:nvPicPr>
            <p:cNvPr id="20" name="Shape 1699"/>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5500174" y="1056938"/>
              <a:ext cx="591414" cy="540000"/>
            </a:xfrm>
            <a:prstGeom prst="rect">
              <a:avLst/>
            </a:prstGeom>
            <a:noFill/>
            <a:ln>
              <a:noFill/>
            </a:ln>
            <a:effectLst>
              <a:outerShdw blurRad="50800" dist="38100" dir="2700000" algn="tl" rotWithShape="0">
                <a:srgbClr val="000000">
                  <a:alpha val="40000"/>
                </a:srgbClr>
              </a:outerShdw>
            </a:effectLst>
          </p:spPr>
        </p:pic>
        <p:pic>
          <p:nvPicPr>
            <p:cNvPr id="21" name="Shape 1700" descr="圖片 4.png"/>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5706714" y="1688929"/>
              <a:ext cx="1309598" cy="1032264"/>
            </a:xfrm>
            <a:prstGeom prst="rect">
              <a:avLst/>
            </a:prstGeom>
            <a:noFill/>
            <a:ln>
              <a:noFill/>
            </a:ln>
          </p:spPr>
        </p:pic>
      </p:grpSp>
      <p:sp>
        <p:nvSpPr>
          <p:cNvPr id="22" name="Shape 1701"/>
          <p:cNvSpPr/>
          <p:nvPr/>
        </p:nvSpPr>
        <p:spPr>
          <a:xfrm>
            <a:off x="2264505" y="2944159"/>
            <a:ext cx="2586662" cy="443100"/>
          </a:xfrm>
          <a:prstGeom prst="chevron">
            <a:avLst>
              <a:gd name="adj" fmla="val 50000"/>
            </a:avLst>
          </a:prstGeom>
          <a:solidFill>
            <a:srgbClr val="2F74E5"/>
          </a:solidFill>
          <a:ln w="38100" cap="flat" cmpd="sng">
            <a:solidFill>
              <a:srgbClr val="FFFFFF"/>
            </a:solidFill>
            <a:prstDash val="solid"/>
            <a:round/>
            <a:headEnd type="none" w="med" len="med"/>
            <a:tailEnd type="none" w="med" len="med"/>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ct val="100000"/>
              <a:buFont typeface="Arial"/>
              <a:buNone/>
            </a:pPr>
            <a:endParaRPr sz="1400" b="0" i="0" u="none" strike="noStrike" cap="none">
              <a:solidFill>
                <a:srgbClr val="000000"/>
              </a:solidFill>
              <a:latin typeface="+mn-lt"/>
              <a:ea typeface="+mn-ea"/>
              <a:cs typeface="+mn-ea"/>
              <a:sym typeface="+mn-lt"/>
            </a:endParaRPr>
          </a:p>
        </p:txBody>
      </p:sp>
      <p:pic>
        <p:nvPicPr>
          <p:cNvPr id="24" name="Shape 1707"/>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2643635" y="1316158"/>
            <a:ext cx="432000" cy="432000"/>
          </a:xfrm>
          <a:prstGeom prst="rect">
            <a:avLst/>
          </a:prstGeom>
          <a:noFill/>
          <a:ln>
            <a:noFill/>
          </a:ln>
          <a:effectLst>
            <a:outerShdw blurRad="50800" dist="38100" dir="2700000" algn="tl" rotWithShape="0">
              <a:srgbClr val="000000">
                <a:alpha val="40000"/>
              </a:srgbClr>
            </a:outerShdw>
          </a:effectLst>
        </p:spPr>
      </p:pic>
      <p:cxnSp>
        <p:nvCxnSpPr>
          <p:cNvPr id="25" name="Shape 1708"/>
          <p:cNvCxnSpPr/>
          <p:nvPr/>
        </p:nvCxnSpPr>
        <p:spPr>
          <a:xfrm rot="5400000">
            <a:off x="1577702" y="2131493"/>
            <a:ext cx="1571700" cy="1500"/>
          </a:xfrm>
          <a:prstGeom prst="straightConnector1">
            <a:avLst/>
          </a:prstGeom>
          <a:noFill/>
          <a:ln w="9525" cap="flat" cmpd="sng">
            <a:solidFill>
              <a:srgbClr val="00B0F0"/>
            </a:solidFill>
            <a:prstDash val="solid"/>
            <a:round/>
            <a:headEnd type="none" w="med" len="med"/>
            <a:tailEnd type="none" w="med" len="med"/>
          </a:ln>
        </p:spPr>
      </p:cxnSp>
      <p:cxnSp>
        <p:nvCxnSpPr>
          <p:cNvPr id="26" name="Shape 1709"/>
          <p:cNvCxnSpPr/>
          <p:nvPr/>
        </p:nvCxnSpPr>
        <p:spPr>
          <a:xfrm rot="5400000">
            <a:off x="3952889" y="2131493"/>
            <a:ext cx="1571700" cy="1500"/>
          </a:xfrm>
          <a:prstGeom prst="straightConnector1">
            <a:avLst/>
          </a:prstGeom>
          <a:noFill/>
          <a:ln w="9525" cap="flat" cmpd="sng">
            <a:solidFill>
              <a:srgbClr val="538CD5"/>
            </a:solidFill>
            <a:prstDash val="solid"/>
            <a:round/>
            <a:headEnd type="none" w="med" len="med"/>
            <a:tailEnd type="none" w="med" len="med"/>
          </a:ln>
        </p:spPr>
      </p:cxnSp>
      <p:cxnSp>
        <p:nvCxnSpPr>
          <p:cNvPr id="27" name="Shape 1710"/>
          <p:cNvCxnSpPr/>
          <p:nvPr/>
        </p:nvCxnSpPr>
        <p:spPr>
          <a:xfrm rot="5400000">
            <a:off x="5972195" y="2131493"/>
            <a:ext cx="1571700" cy="1500"/>
          </a:xfrm>
          <a:prstGeom prst="straightConnector1">
            <a:avLst/>
          </a:prstGeom>
          <a:noFill/>
          <a:ln w="9525" cap="flat" cmpd="sng">
            <a:solidFill>
              <a:srgbClr val="0070C0"/>
            </a:solidFill>
            <a:prstDash val="solid"/>
            <a:round/>
            <a:headEnd type="none" w="med" len="med"/>
            <a:tailEnd type="none" w="med" len="med"/>
          </a:ln>
        </p:spPr>
      </p:cxnSp>
      <p:sp>
        <p:nvSpPr>
          <p:cNvPr id="28" name="文字方塊 27"/>
          <p:cNvSpPr txBox="1"/>
          <p:nvPr/>
        </p:nvSpPr>
        <p:spPr>
          <a:xfrm>
            <a:off x="2718387" y="4073545"/>
            <a:ext cx="184666" cy="307777"/>
          </a:xfrm>
          <a:prstGeom prst="rect">
            <a:avLst/>
          </a:prstGeom>
          <a:noFill/>
        </p:spPr>
        <p:txBody>
          <a:bodyPr wrap="none" rtlCol="0">
            <a:spAutoFit/>
          </a:bodyPr>
          <a:lstStyle/>
          <a:p>
            <a:endParaRPr kumimoji="1" lang="zh-TW" altLang="en-US">
              <a:latin typeface="+mn-lt"/>
              <a:ea typeface="+mn-ea"/>
              <a:cs typeface="+mn-ea"/>
              <a:sym typeface="+mn-lt"/>
            </a:endParaRPr>
          </a:p>
        </p:txBody>
      </p:sp>
      <p:pic>
        <p:nvPicPr>
          <p:cNvPr id="30" name="Shape 1709"/>
          <p:cNvPicPr preferRelativeResize="0"/>
          <p:nvPr/>
        </p:nvPicPr>
        <p:blipFill>
          <a:blip r:embed="rId12">
            <a:alphaModFix/>
          </a:blip>
          <a:stretch>
            <a:fillRect/>
          </a:stretch>
        </p:blipFill>
        <p:spPr>
          <a:xfrm>
            <a:off x="1662853" y="3469943"/>
            <a:ext cx="431675" cy="424358"/>
          </a:xfrm>
          <a:prstGeom prst="rect">
            <a:avLst/>
          </a:prstGeom>
          <a:noFill/>
          <a:ln>
            <a:noFill/>
          </a:ln>
        </p:spPr>
      </p:pic>
      <p:sp>
        <p:nvSpPr>
          <p:cNvPr id="31" name="Shape 1710"/>
          <p:cNvSpPr txBox="1"/>
          <p:nvPr/>
        </p:nvSpPr>
        <p:spPr>
          <a:xfrm>
            <a:off x="2130118" y="3508962"/>
            <a:ext cx="5936914" cy="352500"/>
          </a:xfrm>
          <a:prstGeom prst="rect">
            <a:avLst/>
          </a:prstGeom>
          <a:noFill/>
          <a:ln>
            <a:noFill/>
          </a:ln>
        </p:spPr>
        <p:txBody>
          <a:bodyPr wrap="square" lIns="91425" tIns="91425" rIns="91425" bIns="91425" anchor="t" anchorCtr="0">
            <a:noAutofit/>
          </a:bodyPr>
          <a:lstStyle/>
          <a:p>
            <a:pPr lvl="0">
              <a:spcBef>
                <a:spcPts val="0"/>
              </a:spcBef>
              <a:buNone/>
            </a:pPr>
            <a:r>
              <a:rPr lang="en-US" b="1" dirty="0">
                <a:solidFill>
                  <a:srgbClr val="005AC8"/>
                </a:solidFill>
                <a:latin typeface="+mn-lt"/>
                <a:ea typeface="+mn-ea"/>
                <a:cs typeface="+mn-ea"/>
                <a:sym typeface="+mn-lt"/>
              </a:rPr>
              <a:t>With OCR Converter, </a:t>
            </a:r>
            <a:r>
              <a:rPr lang="en-US" b="1" dirty="0" err="1">
                <a:solidFill>
                  <a:srgbClr val="005AC8"/>
                </a:solidFill>
                <a:latin typeface="+mn-lt"/>
                <a:ea typeface="+mn-ea"/>
                <a:cs typeface="+mn-ea"/>
                <a:sym typeface="+mn-lt"/>
              </a:rPr>
              <a:t>Qsirch</a:t>
            </a:r>
            <a:r>
              <a:rPr lang="en-US" b="1" dirty="0">
                <a:solidFill>
                  <a:srgbClr val="005AC8"/>
                </a:solidFill>
                <a:latin typeface="+mn-lt"/>
                <a:ea typeface="+mn-ea"/>
                <a:cs typeface="+mn-ea"/>
                <a:sym typeface="+mn-lt"/>
              </a:rPr>
              <a:t> can search for image context.</a:t>
            </a:r>
          </a:p>
        </p:txBody>
      </p:sp>
      <p:sp>
        <p:nvSpPr>
          <p:cNvPr id="32" name="Shape 1688">
            <a:extLst>
              <a:ext uri="{FF2B5EF4-FFF2-40B4-BE49-F238E27FC236}">
                <a16:creationId xmlns:a16="http://schemas.microsoft.com/office/drawing/2014/main" id="{2ACE2796-0CAF-4EA3-94E5-B9305BA21C44}"/>
              </a:ext>
            </a:extLst>
          </p:cNvPr>
          <p:cNvSpPr txBox="1"/>
          <p:nvPr/>
        </p:nvSpPr>
        <p:spPr>
          <a:xfrm>
            <a:off x="375374" y="3031742"/>
            <a:ext cx="1928815" cy="277200"/>
          </a:xfrm>
          <a:prstGeom prst="rect">
            <a:avLst/>
          </a:prstGeom>
          <a:noFill/>
          <a:ln>
            <a:noFill/>
          </a:ln>
        </p:spPr>
        <p:txBody>
          <a:bodyPr wrap="square" lIns="96000" tIns="48000" rIns="24000" bIns="4800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Tx/>
              <a:buFont typeface="Arial"/>
              <a:buNone/>
              <a:tabLst/>
              <a:defRPr/>
            </a:pPr>
            <a:r>
              <a:rPr kumimoji="0" lang="en-US" sz="1600" b="1" i="0" u="none" strike="noStrike" kern="0" cap="none" spc="0" normalizeH="0" baseline="0" noProof="0" dirty="0">
                <a:ln>
                  <a:noFill/>
                </a:ln>
                <a:solidFill>
                  <a:srgbClr val="FFFFFF"/>
                </a:solidFill>
                <a:effectLst/>
                <a:uLnTx/>
                <a:uFillTx/>
                <a:latin typeface="+mn-lt"/>
                <a:ea typeface="+mn-ea"/>
                <a:cs typeface="+mn-ea"/>
                <a:sym typeface="+mn-lt"/>
              </a:rPr>
              <a:t> Store and backup</a:t>
            </a:r>
          </a:p>
        </p:txBody>
      </p:sp>
      <p:sp>
        <p:nvSpPr>
          <p:cNvPr id="34" name="Shape 1691">
            <a:extLst>
              <a:ext uri="{FF2B5EF4-FFF2-40B4-BE49-F238E27FC236}">
                <a16:creationId xmlns:a16="http://schemas.microsoft.com/office/drawing/2014/main" id="{B62B2EFF-A0FB-47C0-AEAD-9C81A0CCCDD6}"/>
              </a:ext>
            </a:extLst>
          </p:cNvPr>
          <p:cNvSpPr txBox="1"/>
          <p:nvPr/>
        </p:nvSpPr>
        <p:spPr>
          <a:xfrm>
            <a:off x="6578252" y="3059150"/>
            <a:ext cx="2020192" cy="240600"/>
          </a:xfrm>
          <a:prstGeom prst="rect">
            <a:avLst/>
          </a:prstGeom>
          <a:noFill/>
          <a:ln>
            <a:noFill/>
          </a:ln>
        </p:spPr>
        <p:txBody>
          <a:bodyPr wrap="square" lIns="72000" tIns="48000" rIns="24000" bIns="480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ct val="25000"/>
              <a:buFont typeface="Arial"/>
              <a:buNone/>
              <a:tabLst/>
              <a:defRPr/>
            </a:pPr>
            <a:r>
              <a:rPr kumimoji="0" lang="en-US" sz="1800" b="1" i="0" u="none" strike="noStrike" kern="0" cap="none" spc="0" normalizeH="0" baseline="0" noProof="0" dirty="0">
                <a:ln>
                  <a:noFill/>
                </a:ln>
                <a:solidFill>
                  <a:srgbClr val="FFFFFF"/>
                </a:solidFill>
                <a:effectLst/>
                <a:uLnTx/>
                <a:uFillTx/>
                <a:latin typeface="+mn-lt"/>
                <a:ea typeface="+mn-ea"/>
                <a:cs typeface="+mn-ea"/>
                <a:sym typeface="+mn-lt"/>
              </a:rPr>
              <a:t> Archive</a:t>
            </a:r>
          </a:p>
        </p:txBody>
      </p:sp>
      <p:sp>
        <p:nvSpPr>
          <p:cNvPr id="35" name="Shape 1702">
            <a:extLst>
              <a:ext uri="{FF2B5EF4-FFF2-40B4-BE49-F238E27FC236}">
                <a16:creationId xmlns:a16="http://schemas.microsoft.com/office/drawing/2014/main" id="{8E3F0749-E9B3-4608-BB0F-A7450736CD9D}"/>
              </a:ext>
            </a:extLst>
          </p:cNvPr>
          <p:cNvSpPr txBox="1"/>
          <p:nvPr/>
        </p:nvSpPr>
        <p:spPr>
          <a:xfrm>
            <a:off x="4956600" y="2996942"/>
            <a:ext cx="1755600" cy="312000"/>
          </a:xfrm>
          <a:prstGeom prst="rect">
            <a:avLst/>
          </a:prstGeom>
          <a:noFill/>
          <a:ln>
            <a:noFill/>
          </a:ln>
        </p:spPr>
        <p:txBody>
          <a:bodyPr wrap="square" lIns="72000" tIns="48000" rIns="24000" bIns="4800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ct val="25000"/>
              <a:buFont typeface="Arial"/>
              <a:buNone/>
              <a:tabLst/>
              <a:defRPr/>
            </a:pPr>
            <a:r>
              <a:rPr kumimoji="0" lang="en-US" sz="1800" b="1" i="0" u="none" strike="noStrike" kern="0" cap="none" spc="0" normalizeH="0" baseline="0" noProof="0" dirty="0">
                <a:ln>
                  <a:noFill/>
                </a:ln>
                <a:solidFill>
                  <a:srgbClr val="FFFFFF"/>
                </a:solidFill>
                <a:effectLst/>
                <a:uLnTx/>
                <a:uFillTx/>
                <a:latin typeface="+mn-lt"/>
                <a:ea typeface="+mn-ea"/>
                <a:cs typeface="+mn-ea"/>
                <a:sym typeface="+mn-lt"/>
              </a:rPr>
              <a:t>Search</a:t>
            </a:r>
          </a:p>
        </p:txBody>
      </p:sp>
      <p:sp>
        <p:nvSpPr>
          <p:cNvPr id="36" name="Shape 1692">
            <a:extLst>
              <a:ext uri="{FF2B5EF4-FFF2-40B4-BE49-F238E27FC236}">
                <a16:creationId xmlns:a16="http://schemas.microsoft.com/office/drawing/2014/main" id="{314F1FA7-D10C-4BA4-AE50-16BADBB0E2DE}"/>
              </a:ext>
            </a:extLst>
          </p:cNvPr>
          <p:cNvSpPr txBox="1"/>
          <p:nvPr/>
        </p:nvSpPr>
        <p:spPr>
          <a:xfrm>
            <a:off x="2610108" y="3006215"/>
            <a:ext cx="1956574" cy="312001"/>
          </a:xfrm>
          <a:prstGeom prst="rect">
            <a:avLst/>
          </a:prstGeom>
          <a:noFill/>
          <a:ln>
            <a:noFill/>
          </a:ln>
        </p:spPr>
        <p:txBody>
          <a:bodyPr wrap="square" lIns="72000" tIns="48000" rIns="24000" bIns="480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1800" b="1" i="0" u="none" strike="noStrike" kern="0" cap="none" spc="0" normalizeH="0" baseline="0" noProof="0" dirty="0">
                <a:ln>
                  <a:noFill/>
                </a:ln>
                <a:solidFill>
                  <a:srgbClr val="FFFFFF"/>
                </a:solidFill>
                <a:effectLst/>
                <a:uLnTx/>
                <a:uFillTx/>
                <a:latin typeface="+mn-lt"/>
                <a:ea typeface="+mn-ea"/>
                <a:cs typeface="+mn-ea"/>
                <a:sym typeface="+mn-lt"/>
              </a:rPr>
              <a:t>File</a:t>
            </a:r>
            <a:r>
              <a:rPr kumimoji="0" lang="en-US" sz="1800" b="1" i="0" u="none" strike="noStrike" kern="0" cap="none" spc="0" normalizeH="0" baseline="0" noProof="0" dirty="0">
                <a:ln>
                  <a:noFill/>
                </a:ln>
                <a:solidFill>
                  <a:srgbClr val="434343"/>
                </a:solidFill>
                <a:effectLst/>
                <a:uLnTx/>
                <a:uFillTx/>
                <a:latin typeface="+mn-lt"/>
                <a:ea typeface="+mn-ea"/>
                <a:cs typeface="+mn-ea"/>
                <a:sym typeface="+mn-lt"/>
              </a:rPr>
              <a:t> </a:t>
            </a:r>
            <a:r>
              <a:rPr kumimoji="0" lang="en-US" sz="1800" b="1" i="0" u="none" strike="noStrike" kern="0" cap="none" spc="0" normalizeH="0" baseline="0" noProof="0" dirty="0">
                <a:ln>
                  <a:noFill/>
                </a:ln>
                <a:solidFill>
                  <a:srgbClr val="FFFFFF"/>
                </a:solidFill>
                <a:effectLst/>
                <a:uLnTx/>
                <a:uFillTx/>
                <a:latin typeface="+mn-lt"/>
                <a:ea typeface="+mn-ea"/>
                <a:cs typeface="+mn-ea"/>
                <a:sym typeface="+mn-lt"/>
              </a:rPr>
              <a:t>Digitization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Shape 486"/>
          <p:cNvSpPr txBox="1">
            <a:spLocks noGrp="1"/>
          </p:cNvSpPr>
          <p:nvPr>
            <p:ph type="title"/>
          </p:nvPr>
        </p:nvSpPr>
        <p:spPr>
          <a:xfrm>
            <a:off x="8467" y="205869"/>
            <a:ext cx="9144000" cy="697312"/>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3100" dirty="0">
                <a:solidFill>
                  <a:schemeClr val="bg1"/>
                </a:solidFill>
                <a:latin typeface="+mn-lt"/>
                <a:ea typeface="+mn-ea"/>
                <a:cs typeface="+mn-ea"/>
                <a:sym typeface="+mn-lt"/>
              </a:rPr>
              <a:t>OCR: Best solution for document digitization</a:t>
            </a:r>
            <a:endParaRPr sz="3100" dirty="0">
              <a:solidFill>
                <a:schemeClr val="bg1"/>
              </a:solidFill>
              <a:latin typeface="+mn-lt"/>
              <a:ea typeface="+mn-ea"/>
              <a:cs typeface="+mn-ea"/>
              <a:sym typeface="+mn-lt"/>
            </a:endParaRPr>
          </a:p>
        </p:txBody>
      </p:sp>
      <p:pic>
        <p:nvPicPr>
          <p:cNvPr id="4" name="Shape 1282" descr="螢幕快照 2017-10-30 上午10.56.23.pn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68282" y="1798841"/>
            <a:ext cx="2683646" cy="2789274"/>
          </a:xfrm>
          <a:prstGeom prst="rect">
            <a:avLst/>
          </a:prstGeom>
          <a:noFill/>
          <a:ln>
            <a:noFill/>
          </a:ln>
        </p:spPr>
      </p:pic>
      <p:sp>
        <p:nvSpPr>
          <p:cNvPr id="5" name="圓角矩形 4"/>
          <p:cNvSpPr/>
          <p:nvPr/>
        </p:nvSpPr>
        <p:spPr>
          <a:xfrm>
            <a:off x="539720" y="3441915"/>
            <a:ext cx="2500330" cy="642942"/>
          </a:xfrm>
          <a:prstGeom prst="round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6" name="Shape 1286"/>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953849" y="1902384"/>
            <a:ext cx="497286" cy="504400"/>
          </a:xfrm>
          <a:prstGeom prst="rect">
            <a:avLst/>
          </a:prstGeom>
          <a:noFill/>
          <a:ln>
            <a:noFill/>
          </a:ln>
        </p:spPr>
      </p:pic>
      <p:pic>
        <p:nvPicPr>
          <p:cNvPr id="7" name="Shape 128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953848" y="2371933"/>
            <a:ext cx="497286" cy="504400"/>
          </a:xfrm>
          <a:prstGeom prst="rect">
            <a:avLst/>
          </a:prstGeom>
          <a:noFill/>
          <a:ln>
            <a:noFill/>
          </a:ln>
        </p:spPr>
      </p:pic>
      <p:pic>
        <p:nvPicPr>
          <p:cNvPr id="8" name="Shape 1288"/>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953848" y="2857574"/>
            <a:ext cx="497286" cy="504400"/>
          </a:xfrm>
          <a:prstGeom prst="rect">
            <a:avLst/>
          </a:prstGeom>
          <a:noFill/>
          <a:ln>
            <a:noFill/>
          </a:ln>
        </p:spPr>
      </p:pic>
      <p:sp>
        <p:nvSpPr>
          <p:cNvPr id="9" name="Shape 1289"/>
          <p:cNvSpPr txBox="1"/>
          <p:nvPr/>
        </p:nvSpPr>
        <p:spPr>
          <a:xfrm>
            <a:off x="4420055" y="1922188"/>
            <a:ext cx="1460700" cy="3951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9BBB59"/>
              </a:buClr>
              <a:buSzPct val="25000"/>
              <a:buFont typeface="Arial"/>
              <a:buNone/>
            </a:pPr>
            <a:r>
              <a:rPr lang="en-US" altLang="zh-TW" sz="2000" b="1" i="0" u="none" strike="noStrike" cap="none" dirty="0">
                <a:solidFill>
                  <a:srgbClr val="00489D"/>
                </a:solidFill>
                <a:latin typeface="+mn-lt"/>
                <a:ea typeface="+mn-ea"/>
                <a:cs typeface="+mn-ea"/>
                <a:sym typeface="+mn-lt"/>
              </a:rPr>
              <a:t>Search</a:t>
            </a:r>
            <a:endParaRPr lang="zh-TW" sz="2000" b="1" i="0" u="none" strike="noStrike" cap="none" dirty="0">
              <a:solidFill>
                <a:srgbClr val="00489D"/>
              </a:solidFill>
              <a:latin typeface="+mn-lt"/>
              <a:ea typeface="+mn-ea"/>
              <a:cs typeface="+mn-ea"/>
              <a:sym typeface="+mn-lt"/>
            </a:endParaRPr>
          </a:p>
        </p:txBody>
      </p:sp>
      <p:sp>
        <p:nvSpPr>
          <p:cNvPr id="10" name="Shape 1290"/>
          <p:cNvSpPr txBox="1"/>
          <p:nvPr/>
        </p:nvSpPr>
        <p:spPr>
          <a:xfrm>
            <a:off x="4434978" y="2409717"/>
            <a:ext cx="1460700" cy="3951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9BBB59"/>
              </a:buClr>
              <a:buSzPct val="25000"/>
              <a:buFont typeface="Arial"/>
              <a:buNone/>
            </a:pPr>
            <a:r>
              <a:rPr lang="en-US" altLang="zh-TW" sz="2000" b="1" i="0" u="none" strike="noStrike" cap="none" dirty="0">
                <a:solidFill>
                  <a:srgbClr val="00489D"/>
                </a:solidFill>
                <a:latin typeface="+mn-lt"/>
                <a:ea typeface="+mn-ea"/>
                <a:cs typeface="+mn-ea"/>
                <a:sym typeface="+mn-lt"/>
              </a:rPr>
              <a:t>Edit</a:t>
            </a:r>
            <a:endParaRPr lang="zh-TW" sz="2000" b="1" i="0" u="none" strike="noStrike" cap="none" dirty="0">
              <a:solidFill>
                <a:srgbClr val="00489D"/>
              </a:solidFill>
              <a:latin typeface="+mn-lt"/>
              <a:ea typeface="+mn-ea"/>
              <a:cs typeface="+mn-ea"/>
              <a:sym typeface="+mn-lt"/>
            </a:endParaRPr>
          </a:p>
        </p:txBody>
      </p:sp>
      <p:sp>
        <p:nvSpPr>
          <p:cNvPr id="11" name="Shape 1291"/>
          <p:cNvSpPr txBox="1"/>
          <p:nvPr/>
        </p:nvSpPr>
        <p:spPr>
          <a:xfrm>
            <a:off x="4436822" y="2929012"/>
            <a:ext cx="1460700" cy="3951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9BBB59"/>
              </a:buClr>
              <a:buSzPct val="25000"/>
              <a:buFont typeface="Arial"/>
              <a:buNone/>
            </a:pPr>
            <a:r>
              <a:rPr lang="en-US" altLang="zh-TW" sz="2000" b="1" i="0" u="none" strike="noStrike" cap="none" dirty="0">
                <a:solidFill>
                  <a:srgbClr val="00489D"/>
                </a:solidFill>
                <a:latin typeface="+mn-lt"/>
                <a:ea typeface="+mn-ea"/>
                <a:cs typeface="+mn-ea"/>
                <a:sym typeface="+mn-lt"/>
              </a:rPr>
              <a:t>Archive</a:t>
            </a:r>
            <a:endParaRPr lang="zh-TW" sz="2000" b="1" i="0" u="none" strike="noStrike" cap="none" dirty="0">
              <a:solidFill>
                <a:srgbClr val="00489D"/>
              </a:solidFill>
              <a:latin typeface="+mn-lt"/>
              <a:ea typeface="+mn-ea"/>
              <a:cs typeface="+mn-ea"/>
              <a:sym typeface="+mn-lt"/>
            </a:endParaRPr>
          </a:p>
        </p:txBody>
      </p:sp>
      <p:grpSp>
        <p:nvGrpSpPr>
          <p:cNvPr id="12" name="Shape 1293"/>
          <p:cNvGrpSpPr/>
          <p:nvPr/>
        </p:nvGrpSpPr>
        <p:grpSpPr>
          <a:xfrm>
            <a:off x="420464" y="1271392"/>
            <a:ext cx="4446054" cy="423345"/>
            <a:chOff x="4014" y="-12"/>
            <a:chExt cx="2495400" cy="557400"/>
          </a:xfrm>
        </p:grpSpPr>
        <p:sp>
          <p:nvSpPr>
            <p:cNvPr id="13" name="Shape 1294"/>
            <p:cNvSpPr/>
            <p:nvPr/>
          </p:nvSpPr>
          <p:spPr>
            <a:xfrm>
              <a:off x="4014" y="-12"/>
              <a:ext cx="2495400" cy="557400"/>
            </a:xfrm>
            <a:prstGeom prst="homePlate">
              <a:avLst>
                <a:gd name="adj" fmla="val 50000"/>
              </a:avLst>
            </a:prstGeom>
            <a:solidFill>
              <a:srgbClr val="009ED6"/>
            </a:solidFill>
            <a:ln w="38100" cap="flat" cmpd="sng">
              <a:solidFill>
                <a:srgbClr val="FFFFFF"/>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i="0" u="none" strike="noStrike" cap="none">
                <a:solidFill>
                  <a:srgbClr val="000000"/>
                </a:solidFill>
                <a:latin typeface="+mn-lt"/>
                <a:ea typeface="+mn-ea"/>
                <a:cs typeface="+mn-ea"/>
                <a:sym typeface="+mn-lt"/>
              </a:endParaRPr>
            </a:p>
          </p:txBody>
        </p:sp>
        <p:sp>
          <p:nvSpPr>
            <p:cNvPr id="14" name="Shape 1295"/>
            <p:cNvSpPr txBox="1"/>
            <p:nvPr/>
          </p:nvSpPr>
          <p:spPr>
            <a:xfrm>
              <a:off x="4014" y="-12"/>
              <a:ext cx="2370000" cy="557400"/>
            </a:xfrm>
            <a:prstGeom prst="rect">
              <a:avLst/>
            </a:prstGeom>
            <a:noFill/>
            <a:ln>
              <a:noFill/>
            </a:ln>
          </p:spPr>
          <p:txBody>
            <a:bodyPr wrap="square" lIns="96000" tIns="48000" rIns="24000" bIns="48000" anchor="ctr" anchorCtr="0">
              <a:noAutofit/>
            </a:bodyPr>
            <a:lstStyle/>
            <a:p>
              <a:pPr lvl="0" algn="ctr">
                <a:lnSpc>
                  <a:spcPct val="90000"/>
                </a:lnSpc>
                <a:buClr>
                  <a:srgbClr val="FFFFFF"/>
                </a:buClr>
                <a:buSzPct val="25000"/>
              </a:pPr>
              <a:r>
                <a:rPr lang="en-US" altLang="zh-TW" sz="1800" b="1" dirty="0">
                  <a:solidFill>
                    <a:srgbClr val="FFFFFF"/>
                  </a:solidFill>
                  <a:latin typeface="+mn-lt"/>
                  <a:ea typeface="+mn-ea"/>
                  <a:cs typeface="+mn-ea"/>
                  <a:sym typeface="+mn-lt"/>
                </a:rPr>
                <a:t>Picture with text</a:t>
              </a:r>
              <a:endParaRPr lang="zh-TW" sz="1800" b="1" i="0" u="none" strike="noStrike" cap="none" dirty="0">
                <a:solidFill>
                  <a:srgbClr val="FFFFFF"/>
                </a:solidFill>
                <a:latin typeface="+mn-lt"/>
                <a:ea typeface="+mn-ea"/>
                <a:cs typeface="+mn-ea"/>
                <a:sym typeface="+mn-lt"/>
              </a:endParaRPr>
            </a:p>
          </p:txBody>
        </p:sp>
      </p:grpSp>
      <p:grpSp>
        <p:nvGrpSpPr>
          <p:cNvPr id="15" name="Shape 1296"/>
          <p:cNvGrpSpPr/>
          <p:nvPr/>
        </p:nvGrpSpPr>
        <p:grpSpPr>
          <a:xfrm>
            <a:off x="4738088" y="1248531"/>
            <a:ext cx="4169178" cy="446206"/>
            <a:chOff x="4571815" y="-30112"/>
            <a:chExt cx="2340000" cy="587500"/>
          </a:xfrm>
        </p:grpSpPr>
        <p:sp>
          <p:nvSpPr>
            <p:cNvPr id="16" name="Shape 1297"/>
            <p:cNvSpPr/>
            <p:nvPr/>
          </p:nvSpPr>
          <p:spPr>
            <a:xfrm>
              <a:off x="4571815" y="-12"/>
              <a:ext cx="2340000" cy="557400"/>
            </a:xfrm>
            <a:prstGeom prst="chevron">
              <a:avLst>
                <a:gd name="adj" fmla="val 50000"/>
              </a:avLst>
            </a:prstGeom>
            <a:solidFill>
              <a:srgbClr val="0060A8"/>
            </a:solidFill>
            <a:ln w="38100" cap="flat" cmpd="sng">
              <a:solidFill>
                <a:srgbClr val="FFFFFF"/>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i="0" u="none" strike="noStrike" cap="none">
                <a:solidFill>
                  <a:srgbClr val="000000"/>
                </a:solidFill>
                <a:latin typeface="+mn-lt"/>
                <a:ea typeface="+mn-ea"/>
                <a:cs typeface="+mn-ea"/>
                <a:sym typeface="+mn-lt"/>
              </a:endParaRPr>
            </a:p>
          </p:txBody>
        </p:sp>
        <p:sp>
          <p:nvSpPr>
            <p:cNvPr id="17" name="Shape 1298"/>
            <p:cNvSpPr txBox="1"/>
            <p:nvPr/>
          </p:nvSpPr>
          <p:spPr>
            <a:xfrm>
              <a:off x="4655167" y="-30112"/>
              <a:ext cx="2145900" cy="557400"/>
            </a:xfrm>
            <a:prstGeom prst="rect">
              <a:avLst/>
            </a:prstGeom>
            <a:noFill/>
            <a:ln>
              <a:noFill/>
            </a:ln>
          </p:spPr>
          <p:txBody>
            <a:bodyPr wrap="square" lIns="72000" tIns="48000" rIns="24000" bIns="48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altLang="zh-TW" sz="1800" b="1" i="0" u="none" strike="noStrike" kern="0" cap="none" spc="0" normalizeH="0" baseline="0" noProof="0" dirty="0">
                  <a:ln>
                    <a:noFill/>
                  </a:ln>
                  <a:solidFill>
                    <a:srgbClr val="FFFFFF"/>
                  </a:solidFill>
                  <a:effectLst/>
                  <a:uLnTx/>
                  <a:uFillTx/>
                  <a:latin typeface="+mn-lt"/>
                  <a:ea typeface="+mn-ea"/>
                  <a:cs typeface="+mn-ea"/>
                  <a:sym typeface="+mn-lt"/>
                </a:rPr>
                <a:t>Searchable documents</a:t>
              </a:r>
            </a:p>
          </p:txBody>
        </p:sp>
      </p:grpSp>
      <p:sp>
        <p:nvSpPr>
          <p:cNvPr id="18" name="Shape 1299"/>
          <p:cNvSpPr/>
          <p:nvPr/>
        </p:nvSpPr>
        <p:spPr>
          <a:xfrm rot="10800000">
            <a:off x="5949678" y="1680615"/>
            <a:ext cx="2580197" cy="2075463"/>
          </a:xfrm>
          <a:custGeom>
            <a:avLst/>
            <a:gdLst>
              <a:gd name="connsiteX0" fmla="*/ 0 w 2580197"/>
              <a:gd name="connsiteY0" fmla="*/ 2062763 h 2062763"/>
              <a:gd name="connsiteX1" fmla="*/ 870135 w 2580197"/>
              <a:gd name="connsiteY1" fmla="*/ 0 h 2062763"/>
              <a:gd name="connsiteX2" fmla="*/ 1710062 w 2580197"/>
              <a:gd name="connsiteY2" fmla="*/ 0 h 2062763"/>
              <a:gd name="connsiteX3" fmla="*/ 2580197 w 2580197"/>
              <a:gd name="connsiteY3" fmla="*/ 2062763 h 2062763"/>
              <a:gd name="connsiteX4" fmla="*/ 0 w 2580197"/>
              <a:gd name="connsiteY4" fmla="*/ 2062763 h 2062763"/>
              <a:gd name="connsiteX0" fmla="*/ 0 w 2580197"/>
              <a:gd name="connsiteY0" fmla="*/ 2062763 h 2062763"/>
              <a:gd name="connsiteX1" fmla="*/ 870135 w 2580197"/>
              <a:gd name="connsiteY1" fmla="*/ 0 h 2062763"/>
              <a:gd name="connsiteX2" fmla="*/ 1710062 w 2580197"/>
              <a:gd name="connsiteY2" fmla="*/ 0 h 2062763"/>
              <a:gd name="connsiteX3" fmla="*/ 2580197 w 2580197"/>
              <a:gd name="connsiteY3" fmla="*/ 2062763 h 2062763"/>
              <a:gd name="connsiteX4" fmla="*/ 0 w 2580197"/>
              <a:gd name="connsiteY4" fmla="*/ 2062763 h 2062763"/>
              <a:gd name="connsiteX0" fmla="*/ 0 w 2580197"/>
              <a:gd name="connsiteY0" fmla="*/ 2075463 h 2075463"/>
              <a:gd name="connsiteX1" fmla="*/ 870135 w 2580197"/>
              <a:gd name="connsiteY1" fmla="*/ 12700 h 2075463"/>
              <a:gd name="connsiteX2" fmla="*/ 1646562 w 2580197"/>
              <a:gd name="connsiteY2" fmla="*/ 0 h 2075463"/>
              <a:gd name="connsiteX3" fmla="*/ 2580197 w 2580197"/>
              <a:gd name="connsiteY3" fmla="*/ 2075463 h 2075463"/>
              <a:gd name="connsiteX4" fmla="*/ 0 w 2580197"/>
              <a:gd name="connsiteY4" fmla="*/ 2075463 h 2075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0197" h="2075463">
                <a:moveTo>
                  <a:pt x="0" y="2075463"/>
                </a:moveTo>
                <a:lnTo>
                  <a:pt x="870135" y="12700"/>
                </a:lnTo>
                <a:lnTo>
                  <a:pt x="1646562" y="0"/>
                </a:lnTo>
                <a:lnTo>
                  <a:pt x="2580197" y="2075463"/>
                </a:lnTo>
                <a:lnTo>
                  <a:pt x="0" y="2075463"/>
                </a:lnTo>
                <a:close/>
              </a:path>
            </a:pathLst>
          </a:custGeom>
          <a:gradFill>
            <a:gsLst>
              <a:gs pos="0">
                <a:srgbClr val="F4F8FB">
                  <a:alpha val="50980"/>
                </a:srgbClr>
              </a:gs>
              <a:gs pos="74000">
                <a:srgbClr val="AEC5E1"/>
              </a:gs>
              <a:gs pos="83000">
                <a:srgbClr val="AEC5E1"/>
              </a:gs>
              <a:gs pos="100000">
                <a:srgbClr val="C8D8EB"/>
              </a:gs>
            </a:gsLst>
            <a:lin ang="18900044" scaled="0"/>
          </a:gra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FFFFFF"/>
              </a:solidFill>
              <a:latin typeface="+mn-lt"/>
              <a:ea typeface="+mn-ea"/>
              <a:cs typeface="+mn-ea"/>
              <a:sym typeface="+mn-lt"/>
            </a:endParaRPr>
          </a:p>
        </p:txBody>
      </p:sp>
      <p:cxnSp>
        <p:nvCxnSpPr>
          <p:cNvPr id="19" name="Shape 1300"/>
          <p:cNvCxnSpPr/>
          <p:nvPr/>
        </p:nvCxnSpPr>
        <p:spPr>
          <a:xfrm>
            <a:off x="6071928" y="1917383"/>
            <a:ext cx="501300" cy="1094400"/>
          </a:xfrm>
          <a:prstGeom prst="straightConnector1">
            <a:avLst/>
          </a:prstGeom>
          <a:noFill/>
          <a:ln w="28575" cap="flat" cmpd="sng">
            <a:solidFill>
              <a:srgbClr val="FFC000"/>
            </a:solidFill>
            <a:prstDash val="solid"/>
            <a:round/>
            <a:headEnd type="none" w="med" len="med"/>
            <a:tailEnd type="none" w="med" len="med"/>
          </a:ln>
        </p:spPr>
      </p:cxnSp>
      <p:cxnSp>
        <p:nvCxnSpPr>
          <p:cNvPr id="20" name="Shape 1301"/>
          <p:cNvCxnSpPr/>
          <p:nvPr/>
        </p:nvCxnSpPr>
        <p:spPr>
          <a:xfrm>
            <a:off x="6353877" y="2173894"/>
            <a:ext cx="420000" cy="889800"/>
          </a:xfrm>
          <a:prstGeom prst="straightConnector1">
            <a:avLst/>
          </a:prstGeom>
          <a:noFill/>
          <a:ln w="28575" cap="flat" cmpd="sng">
            <a:solidFill>
              <a:srgbClr val="FFC000"/>
            </a:solidFill>
            <a:prstDash val="dash"/>
            <a:round/>
            <a:headEnd type="none" w="med" len="med"/>
            <a:tailEnd type="none" w="med" len="med"/>
          </a:ln>
        </p:spPr>
      </p:cxnSp>
      <p:cxnSp>
        <p:nvCxnSpPr>
          <p:cNvPr id="21" name="Shape 1302"/>
          <p:cNvCxnSpPr/>
          <p:nvPr/>
        </p:nvCxnSpPr>
        <p:spPr>
          <a:xfrm flipH="1">
            <a:off x="7832018" y="2630516"/>
            <a:ext cx="377700" cy="761100"/>
          </a:xfrm>
          <a:prstGeom prst="straightConnector1">
            <a:avLst/>
          </a:prstGeom>
          <a:noFill/>
          <a:ln w="28575" cap="flat" cmpd="sng">
            <a:solidFill>
              <a:srgbClr val="FFC000"/>
            </a:solidFill>
            <a:prstDash val="dash"/>
            <a:round/>
            <a:headEnd type="none" w="med" len="med"/>
            <a:tailEnd type="none" w="med" len="med"/>
          </a:ln>
        </p:spPr>
      </p:cxnSp>
      <p:cxnSp>
        <p:nvCxnSpPr>
          <p:cNvPr id="22" name="Shape 1303"/>
          <p:cNvCxnSpPr/>
          <p:nvPr/>
        </p:nvCxnSpPr>
        <p:spPr>
          <a:xfrm flipH="1">
            <a:off x="7982053" y="1970897"/>
            <a:ext cx="455400" cy="931500"/>
          </a:xfrm>
          <a:prstGeom prst="straightConnector1">
            <a:avLst/>
          </a:prstGeom>
          <a:noFill/>
          <a:ln w="28575" cap="flat" cmpd="sng">
            <a:solidFill>
              <a:srgbClr val="FFC000"/>
            </a:solidFill>
            <a:prstDash val="solid"/>
            <a:round/>
            <a:headEnd type="none" w="med" len="med"/>
            <a:tailEnd type="none" w="med" len="med"/>
          </a:ln>
        </p:spPr>
      </p:cxnSp>
      <p:cxnSp>
        <p:nvCxnSpPr>
          <p:cNvPr id="23" name="Shape 1304"/>
          <p:cNvCxnSpPr/>
          <p:nvPr/>
        </p:nvCxnSpPr>
        <p:spPr>
          <a:xfrm flipH="1">
            <a:off x="8119342" y="1680616"/>
            <a:ext cx="286200" cy="586800"/>
          </a:xfrm>
          <a:prstGeom prst="straightConnector1">
            <a:avLst/>
          </a:prstGeom>
          <a:noFill/>
          <a:ln w="28575" cap="flat" cmpd="sng">
            <a:solidFill>
              <a:srgbClr val="FFC000"/>
            </a:solidFill>
            <a:prstDash val="dash"/>
            <a:round/>
            <a:headEnd type="none" w="med" len="med"/>
            <a:tailEnd type="none" w="med" len="med"/>
          </a:ln>
        </p:spPr>
      </p:cxnSp>
      <p:grpSp>
        <p:nvGrpSpPr>
          <p:cNvPr id="24" name="Shape 1305"/>
          <p:cNvGrpSpPr/>
          <p:nvPr/>
        </p:nvGrpSpPr>
        <p:grpSpPr>
          <a:xfrm>
            <a:off x="7225142" y="2125799"/>
            <a:ext cx="733606" cy="784699"/>
            <a:chOff x="5317159" y="2885399"/>
            <a:chExt cx="776549" cy="961641"/>
          </a:xfrm>
        </p:grpSpPr>
        <p:pic>
          <p:nvPicPr>
            <p:cNvPr id="25" name="Shape 1306"/>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317159" y="2885399"/>
              <a:ext cx="776549" cy="961641"/>
            </a:xfrm>
            <a:prstGeom prst="rect">
              <a:avLst/>
            </a:prstGeom>
            <a:noFill/>
            <a:ln>
              <a:noFill/>
            </a:ln>
          </p:spPr>
        </p:pic>
        <p:pic>
          <p:nvPicPr>
            <p:cNvPr id="26" name="Shape 1307"/>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5458482" y="3019967"/>
              <a:ext cx="494353" cy="494353"/>
            </a:xfrm>
            <a:prstGeom prst="rect">
              <a:avLst/>
            </a:prstGeom>
            <a:noFill/>
            <a:ln>
              <a:noFill/>
            </a:ln>
          </p:spPr>
        </p:pic>
      </p:grpSp>
      <p:pic>
        <p:nvPicPr>
          <p:cNvPr id="27" name="Shape 1309"/>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6454592" y="1783213"/>
            <a:ext cx="736033" cy="746562"/>
          </a:xfrm>
          <a:prstGeom prst="rect">
            <a:avLst/>
          </a:prstGeom>
          <a:noFill/>
          <a:ln>
            <a:noFill/>
          </a:ln>
          <a:effectLst>
            <a:outerShdw blurRad="50800" dist="38100" dir="2700000" algn="tl" rotWithShape="0">
              <a:srgbClr val="000000">
                <a:alpha val="40000"/>
              </a:srgbClr>
            </a:outerShdw>
          </a:effectLst>
        </p:spPr>
      </p:pic>
      <p:grpSp>
        <p:nvGrpSpPr>
          <p:cNvPr id="29" name="群組 28">
            <a:extLst>
              <a:ext uri="{FF2B5EF4-FFF2-40B4-BE49-F238E27FC236}">
                <a16:creationId xmlns:a16="http://schemas.microsoft.com/office/drawing/2014/main" id="{F3BDFBD0-B710-4F18-A936-70D091580218}"/>
              </a:ext>
            </a:extLst>
          </p:cNvPr>
          <p:cNvGrpSpPr/>
          <p:nvPr/>
        </p:nvGrpSpPr>
        <p:grpSpPr>
          <a:xfrm>
            <a:off x="5674447" y="2948282"/>
            <a:ext cx="3210234" cy="2198831"/>
            <a:chOff x="5818864" y="3094716"/>
            <a:chExt cx="2996444" cy="2052397"/>
          </a:xfrm>
        </p:grpSpPr>
        <p:pic>
          <p:nvPicPr>
            <p:cNvPr id="34" name="Shape 1673"/>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5818864" y="3094716"/>
              <a:ext cx="2996444" cy="2052397"/>
            </a:xfrm>
            <a:prstGeom prst="rect">
              <a:avLst/>
            </a:prstGeom>
            <a:noFill/>
            <a:ln>
              <a:noFill/>
            </a:ln>
          </p:spPr>
        </p:pic>
        <p:pic>
          <p:nvPicPr>
            <p:cNvPr id="28" name="Shape 1310"/>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6604034" y="3341560"/>
              <a:ext cx="1497631" cy="842492"/>
            </a:xfrm>
            <a:prstGeom prst="rect">
              <a:avLst/>
            </a:prstGeom>
            <a:noFill/>
            <a:ln>
              <a:noFill/>
            </a:ln>
          </p:spPr>
        </p:pic>
      </p:grpSp>
      <p:cxnSp>
        <p:nvCxnSpPr>
          <p:cNvPr id="30" name="直線接點 29"/>
          <p:cNvCxnSpPr/>
          <p:nvPr/>
        </p:nvCxnSpPr>
        <p:spPr>
          <a:xfrm>
            <a:off x="611158" y="4084857"/>
            <a:ext cx="928694" cy="785818"/>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1" name="直線接點 30"/>
          <p:cNvCxnSpPr>
            <a:cxnSpLocks/>
          </p:cNvCxnSpPr>
          <p:nvPr/>
        </p:nvCxnSpPr>
        <p:spPr>
          <a:xfrm>
            <a:off x="2968612" y="3403815"/>
            <a:ext cx="2371738" cy="187814"/>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32" name="Shape 1283" descr="螢幕快照 2017-10-30 上午11.03.09.png"/>
          <p:cNvPicPr preferRelativeResize="0"/>
          <p:nvPr/>
        </p:nvPicPr>
        <p:blipFill rotWithShape="1">
          <a:blip r:embed="rId10" cstate="print">
            <a:alphaModFix/>
            <a:extLst>
              <a:ext uri="{28A0092B-C50C-407E-A947-70E740481C1C}">
                <a14:useLocalDpi xmlns:a14="http://schemas.microsoft.com/office/drawing/2010/main"/>
              </a:ext>
            </a:extLst>
          </a:blip>
          <a:srcRect b="-2172"/>
          <a:stretch/>
        </p:blipFill>
        <p:spPr>
          <a:xfrm>
            <a:off x="1539851" y="3596308"/>
            <a:ext cx="3943621" cy="1339155"/>
          </a:xfrm>
          <a:prstGeom prst="roundRect">
            <a:avLst>
              <a:gd name="adj" fmla="val 11441"/>
            </a:avLst>
          </a:prstGeom>
          <a:noFill/>
          <a:ln w="57150" cap="flat" cmpd="sng">
            <a:noFill/>
            <a:prstDash val="solid"/>
            <a:round/>
            <a:headEnd type="none" w="med" len="med"/>
            <a:tailEnd type="none" w="med" len="med"/>
          </a:ln>
          <a:effectLst>
            <a:outerShdw blurRad="50800" dist="38100" dir="2700000" algn="tl" rotWithShape="0">
              <a:srgbClr val="000000">
                <a:alpha val="40000"/>
              </a:srgbClr>
            </a:outerShdw>
          </a:effectLst>
        </p:spPr>
      </p:pic>
      <p:sp>
        <p:nvSpPr>
          <p:cNvPr id="33" name="圓角矩形 32"/>
          <p:cNvSpPr/>
          <p:nvPr/>
        </p:nvSpPr>
        <p:spPr>
          <a:xfrm>
            <a:off x="1539852" y="3595997"/>
            <a:ext cx="3963564" cy="1346116"/>
          </a:xfrm>
          <a:prstGeom prst="roundRect">
            <a:avLst/>
          </a:prstGeom>
          <a:noFill/>
          <a:ln w="76200">
            <a:solidFill>
              <a:schemeClr val="bg1">
                <a:alpha val="90000"/>
              </a:schemeClr>
            </a:solidFill>
          </a:ln>
          <a:effectLst>
            <a:outerShdw blurRad="63500" sx="102000" sy="102000" algn="ctr"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35" name="Shape 2024"/>
          <p:cNvPicPr preferRelativeResize="0"/>
          <p:nvPr/>
        </p:nvPicPr>
        <p:blipFill>
          <a:blip r:embed="rId11" cstate="print">
            <a:alphaModFix/>
            <a:extLst>
              <a:ext uri="{28A0092B-C50C-407E-A947-70E740481C1C}">
                <a14:useLocalDpi xmlns:a14="http://schemas.microsoft.com/office/drawing/2010/main"/>
              </a:ext>
            </a:extLst>
          </a:blip>
          <a:stretch>
            <a:fillRect/>
          </a:stretch>
        </p:blipFill>
        <p:spPr>
          <a:xfrm rot="1034422">
            <a:off x="5288025" y="3136819"/>
            <a:ext cx="1144160" cy="981563"/>
          </a:xfrm>
          <a:prstGeom prst="rect">
            <a:avLst/>
          </a:prstGeom>
          <a:noFill/>
          <a:ln>
            <a:noFill/>
          </a:ln>
          <a:effectLst>
            <a:outerShdw blurRad="254000" dist="38100" dir="2700000" sx="101000" sy="101000" algn="tl" rotWithShape="0">
              <a:prstClr val="black">
                <a:alpha val="20000"/>
              </a:prst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69" name="箭號: 向右 68">
            <a:extLst>
              <a:ext uri="{FF2B5EF4-FFF2-40B4-BE49-F238E27FC236}">
                <a16:creationId xmlns:a16="http://schemas.microsoft.com/office/drawing/2014/main" id="{B24DE1F0-BCA1-450A-AC23-61A0CE9391F5}"/>
              </a:ext>
            </a:extLst>
          </p:cNvPr>
          <p:cNvSpPr/>
          <p:nvPr/>
        </p:nvSpPr>
        <p:spPr>
          <a:xfrm rot="10800000" flipH="1">
            <a:off x="5383245" y="2616213"/>
            <a:ext cx="1972639" cy="734830"/>
          </a:xfrm>
          <a:prstGeom prst="rightArrow">
            <a:avLst>
              <a:gd name="adj1" fmla="val 50000"/>
              <a:gd name="adj2" fmla="val 43081"/>
            </a:avLst>
          </a:prstGeom>
          <a:gradFill>
            <a:gsLst>
              <a:gs pos="92391">
                <a:srgbClr val="FA9F4C"/>
              </a:gs>
              <a:gs pos="1087">
                <a:srgbClr val="FCA538"/>
              </a:gs>
              <a:gs pos="64681">
                <a:srgbClr val="F36E55"/>
              </a:gs>
              <a:gs pos="33000">
                <a:srgbClr val="F36E5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cs typeface="+mn-ea"/>
              <a:sym typeface="+mn-lt"/>
            </a:endParaRPr>
          </a:p>
        </p:txBody>
      </p:sp>
      <p:sp>
        <p:nvSpPr>
          <p:cNvPr id="70" name="箭號: 向右 69">
            <a:extLst>
              <a:ext uri="{FF2B5EF4-FFF2-40B4-BE49-F238E27FC236}">
                <a16:creationId xmlns:a16="http://schemas.microsoft.com/office/drawing/2014/main" id="{2873B383-2DEA-4732-8344-4FDED82B2D72}"/>
              </a:ext>
            </a:extLst>
          </p:cNvPr>
          <p:cNvSpPr/>
          <p:nvPr/>
        </p:nvSpPr>
        <p:spPr>
          <a:xfrm rot="10800000" flipH="1">
            <a:off x="1698696" y="3092393"/>
            <a:ext cx="1987692" cy="752597"/>
          </a:xfrm>
          <a:prstGeom prst="rightArrow">
            <a:avLst>
              <a:gd name="adj1" fmla="val 50000"/>
              <a:gd name="adj2" fmla="val 43081"/>
            </a:avLst>
          </a:prstGeom>
          <a:gradFill>
            <a:gsLst>
              <a:gs pos="92391">
                <a:srgbClr val="FA9F4C"/>
              </a:gs>
              <a:gs pos="1087">
                <a:srgbClr val="FCA538"/>
              </a:gs>
              <a:gs pos="64681">
                <a:srgbClr val="F36E55"/>
              </a:gs>
              <a:gs pos="33000">
                <a:srgbClr val="F36E5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cs typeface="+mn-ea"/>
              <a:sym typeface="+mn-lt"/>
            </a:endParaRPr>
          </a:p>
        </p:txBody>
      </p:sp>
      <p:sp>
        <p:nvSpPr>
          <p:cNvPr id="71" name="箭號: 向右 70">
            <a:extLst>
              <a:ext uri="{FF2B5EF4-FFF2-40B4-BE49-F238E27FC236}">
                <a16:creationId xmlns:a16="http://schemas.microsoft.com/office/drawing/2014/main" id="{B821D021-4866-40F0-8A63-8D08497B5DA0}"/>
              </a:ext>
            </a:extLst>
          </p:cNvPr>
          <p:cNvSpPr/>
          <p:nvPr/>
        </p:nvSpPr>
        <p:spPr>
          <a:xfrm rot="10800000" flipH="1">
            <a:off x="5383314" y="3845216"/>
            <a:ext cx="1972639" cy="752597"/>
          </a:xfrm>
          <a:prstGeom prst="rightArrow">
            <a:avLst>
              <a:gd name="adj1" fmla="val 50000"/>
              <a:gd name="adj2" fmla="val 43081"/>
            </a:avLst>
          </a:prstGeom>
          <a:gradFill>
            <a:gsLst>
              <a:gs pos="92391">
                <a:srgbClr val="FA9F4C"/>
              </a:gs>
              <a:gs pos="1087">
                <a:srgbClr val="FCA538"/>
              </a:gs>
              <a:gs pos="64681">
                <a:srgbClr val="F36E55"/>
              </a:gs>
              <a:gs pos="33000">
                <a:srgbClr val="F36E5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cs typeface="+mn-ea"/>
              <a:sym typeface="+mn-lt"/>
            </a:endParaRPr>
          </a:p>
        </p:txBody>
      </p:sp>
      <p:sp>
        <p:nvSpPr>
          <p:cNvPr id="211" name="Google Shape;211;p23"/>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chemeClr val="bg1"/>
                </a:solidFill>
                <a:latin typeface="+mn-lt"/>
                <a:ea typeface="+mn-ea"/>
                <a:cs typeface="+mn-ea"/>
                <a:sym typeface="+mn-lt"/>
              </a:rPr>
              <a:t>QuMagie</a:t>
            </a:r>
          </a:p>
        </p:txBody>
      </p:sp>
      <p:sp>
        <p:nvSpPr>
          <p:cNvPr id="213" name="Google Shape;213;p23"/>
          <p:cNvSpPr txBox="1">
            <a:spLocks noGrp="1"/>
          </p:cNvSpPr>
          <p:nvPr>
            <p:ph type="body" idx="4294967295"/>
          </p:nvPr>
        </p:nvSpPr>
        <p:spPr>
          <a:xfrm>
            <a:off x="857249" y="1074737"/>
            <a:ext cx="8159750" cy="1334200"/>
          </a:xfrm>
          <a:prstGeom prst="rect">
            <a:avLst/>
          </a:prstGeom>
        </p:spPr>
        <p:txBody>
          <a:bodyPr spcFirstLastPara="1" wrap="square" lIns="91425" tIns="91425" rIns="91425" bIns="91425" anchor="t" anchorCtr="0">
            <a:noAutofit/>
          </a:bodyPr>
          <a:lstStyle/>
          <a:p>
            <a:pPr marL="0" lvl="0" indent="0" algn="l" rtl="0">
              <a:lnSpc>
                <a:spcPts val="2300"/>
              </a:lnSpc>
              <a:spcBef>
                <a:spcPts val="600"/>
              </a:spcBef>
              <a:spcAft>
                <a:spcPts val="0"/>
              </a:spcAft>
              <a:buSzPts val="1600"/>
              <a:buNone/>
            </a:pPr>
            <a:r>
              <a:rPr lang="en" sz="1800" b="1" dirty="0">
                <a:latin typeface="+mn-lt"/>
                <a:ea typeface="+mn-ea"/>
                <a:cs typeface="+mn-ea"/>
                <a:sym typeface="+mn-lt"/>
              </a:rPr>
              <a:t>What is QuMagie?</a:t>
            </a:r>
            <a:endParaRPr sz="1800" b="1" dirty="0">
              <a:latin typeface="+mn-lt"/>
              <a:ea typeface="+mn-ea"/>
              <a:cs typeface="+mn-ea"/>
              <a:sym typeface="+mn-lt"/>
            </a:endParaRPr>
          </a:p>
          <a:p>
            <a:pPr marL="269875" lvl="1" indent="-182563" algn="l" rtl="0">
              <a:lnSpc>
                <a:spcPts val="2300"/>
              </a:lnSpc>
              <a:spcBef>
                <a:spcPts val="0"/>
              </a:spcBef>
              <a:spcAft>
                <a:spcPts val="0"/>
              </a:spcAft>
              <a:buClr>
                <a:schemeClr val="bg2">
                  <a:lumMod val="50000"/>
                </a:schemeClr>
              </a:buClr>
              <a:buSzPct val="40000"/>
              <a:buFont typeface="Wingdings" panose="05000000000000000000" pitchFamily="2" charset="2"/>
              <a:buChar char="l"/>
            </a:pPr>
            <a:r>
              <a:rPr lang="en" sz="1500" dirty="0">
                <a:solidFill>
                  <a:schemeClr val="tx1"/>
                </a:solidFill>
                <a:latin typeface="+mn-lt"/>
                <a:ea typeface="+mn-ea"/>
                <a:cs typeface="+mn-ea"/>
                <a:sym typeface="+mn-lt"/>
              </a:rPr>
              <a:t>QuMagie is an AI-powered photo management solution with flexible storage space</a:t>
            </a:r>
            <a:endParaRPr lang="en-US" sz="1500" dirty="0">
              <a:solidFill>
                <a:schemeClr val="tx1"/>
              </a:solidFill>
              <a:latin typeface="+mn-lt"/>
              <a:ea typeface="+mn-ea"/>
              <a:cs typeface="+mn-ea"/>
              <a:sym typeface="+mn-lt"/>
            </a:endParaRPr>
          </a:p>
          <a:p>
            <a:pPr marL="269875" lvl="1" indent="-182563" algn="l" rtl="0">
              <a:lnSpc>
                <a:spcPts val="2300"/>
              </a:lnSpc>
              <a:spcBef>
                <a:spcPts val="0"/>
              </a:spcBef>
              <a:spcAft>
                <a:spcPts val="0"/>
              </a:spcAft>
              <a:buClr>
                <a:schemeClr val="bg2">
                  <a:lumMod val="50000"/>
                </a:schemeClr>
              </a:buClr>
              <a:buSzPct val="40000"/>
              <a:buFont typeface="Wingdings" panose="05000000000000000000" pitchFamily="2" charset="2"/>
              <a:buChar char="l"/>
            </a:pPr>
            <a:r>
              <a:rPr lang="en-US" sz="1500" dirty="0" err="1">
                <a:solidFill>
                  <a:schemeClr val="tx1"/>
                </a:solidFill>
                <a:latin typeface="+mn-lt"/>
                <a:ea typeface="+mn-ea"/>
                <a:cs typeface="+mn-ea"/>
                <a:sym typeface="+mn-lt"/>
              </a:rPr>
              <a:t>QuMagie</a:t>
            </a:r>
            <a:r>
              <a:rPr lang="en" sz="1500" dirty="0">
                <a:solidFill>
                  <a:schemeClr val="tx1"/>
                </a:solidFill>
                <a:latin typeface="+mn-lt"/>
                <a:ea typeface="+mn-ea"/>
                <a:cs typeface="+mn-ea"/>
                <a:sym typeface="+mn-lt"/>
              </a:rPr>
              <a:t> is a free application within QNAP NAS system</a:t>
            </a:r>
            <a:endParaRPr lang="zh-TW" altLang="en-US" sz="1500" dirty="0">
              <a:solidFill>
                <a:schemeClr val="tx1"/>
              </a:solidFill>
              <a:latin typeface="+mn-lt"/>
              <a:ea typeface="+mn-ea"/>
              <a:cs typeface="+mn-ea"/>
              <a:sym typeface="+mn-lt"/>
            </a:endParaRPr>
          </a:p>
        </p:txBody>
      </p:sp>
      <p:sp>
        <p:nvSpPr>
          <p:cNvPr id="33" name="文字方塊 32">
            <a:extLst>
              <a:ext uri="{FF2B5EF4-FFF2-40B4-BE49-F238E27FC236}">
                <a16:creationId xmlns:a16="http://schemas.microsoft.com/office/drawing/2014/main" id="{869F466C-B337-4A25-A254-5C86F22EA9F9}"/>
              </a:ext>
            </a:extLst>
          </p:cNvPr>
          <p:cNvSpPr txBox="1"/>
          <p:nvPr/>
        </p:nvSpPr>
        <p:spPr>
          <a:xfrm>
            <a:off x="5235971" y="2843343"/>
            <a:ext cx="2119913" cy="2616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080" b="1" i="0" u="none" strike="noStrike" kern="1200" cap="none" spc="0" normalizeH="0" baseline="0" noProof="0">
                <a:ln>
                  <a:noFill/>
                </a:ln>
                <a:solidFill>
                  <a:prstClr val="white"/>
                </a:solidFill>
                <a:effectLst/>
                <a:uLnTx/>
                <a:uFillTx/>
                <a:latin typeface="+mn-lt"/>
                <a:ea typeface="+mn-ea"/>
                <a:cs typeface="+mn-ea"/>
                <a:sym typeface="+mn-lt"/>
              </a:rPr>
              <a:t>Browse, Manage Photos</a:t>
            </a:r>
            <a:endParaRPr kumimoji="0" lang="zh-TW" altLang="en-US" sz="1080" b="1" i="0" u="none" strike="noStrike" kern="1200" cap="none" spc="0" normalizeH="0" baseline="0" noProof="0">
              <a:ln>
                <a:noFill/>
              </a:ln>
              <a:solidFill>
                <a:prstClr val="white"/>
              </a:solidFill>
              <a:effectLst/>
              <a:uLnTx/>
              <a:uFillTx/>
              <a:latin typeface="+mn-lt"/>
              <a:ea typeface="+mn-ea"/>
              <a:cs typeface="+mn-ea"/>
              <a:sym typeface="+mn-lt"/>
            </a:endParaRPr>
          </a:p>
        </p:txBody>
      </p:sp>
      <p:sp>
        <p:nvSpPr>
          <p:cNvPr id="37" name="文字方塊 36">
            <a:extLst>
              <a:ext uri="{FF2B5EF4-FFF2-40B4-BE49-F238E27FC236}">
                <a16:creationId xmlns:a16="http://schemas.microsoft.com/office/drawing/2014/main" id="{6092F14F-4CB8-45DF-881B-60A1A5AACBA2}"/>
              </a:ext>
            </a:extLst>
          </p:cNvPr>
          <p:cNvSpPr txBox="1"/>
          <p:nvPr/>
        </p:nvSpPr>
        <p:spPr>
          <a:xfrm>
            <a:off x="526863" y="4581700"/>
            <a:ext cx="1405359" cy="303096"/>
          </a:xfrm>
          <a:prstGeom prst="rect">
            <a:avLst/>
          </a:prstGeom>
          <a:noFill/>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zh-TW" altLang="en-US" sz="1300" b="1" i="0" u="none" strike="noStrike" kern="1200" cap="none" spc="0" normalizeH="0" baseline="0" noProof="0">
                <a:ln>
                  <a:noFill/>
                </a:ln>
                <a:solidFill>
                  <a:srgbClr val="FFFFFF"/>
                </a:solidFill>
                <a:effectLst/>
                <a:uLnTx/>
                <a:uFillTx/>
                <a:latin typeface="+mn-lt"/>
                <a:ea typeface="+mn-ea"/>
                <a:cs typeface="+mn-ea"/>
                <a:sym typeface="+mn-lt"/>
              </a:rPr>
              <a:t>手持裝置</a:t>
            </a:r>
          </a:p>
        </p:txBody>
      </p:sp>
      <p:sp>
        <p:nvSpPr>
          <p:cNvPr id="38" name="文字方塊 37">
            <a:extLst>
              <a:ext uri="{FF2B5EF4-FFF2-40B4-BE49-F238E27FC236}">
                <a16:creationId xmlns:a16="http://schemas.microsoft.com/office/drawing/2014/main" id="{4BF8E90F-9252-40EA-8995-1903E330DC3B}"/>
              </a:ext>
            </a:extLst>
          </p:cNvPr>
          <p:cNvSpPr txBox="1"/>
          <p:nvPr/>
        </p:nvSpPr>
        <p:spPr>
          <a:xfrm>
            <a:off x="526863" y="3650094"/>
            <a:ext cx="1405359" cy="303096"/>
          </a:xfrm>
          <a:prstGeom prst="rect">
            <a:avLst/>
          </a:prstGeom>
          <a:noFill/>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zh-TW" altLang="en-US" sz="1300" b="1" i="0" u="none" strike="noStrike" kern="1200" cap="none" spc="0" normalizeH="0" baseline="0" noProof="0">
                <a:ln>
                  <a:noFill/>
                </a:ln>
                <a:solidFill>
                  <a:srgbClr val="FFFFFF"/>
                </a:solidFill>
                <a:effectLst/>
                <a:uLnTx/>
                <a:uFillTx/>
                <a:latin typeface="+mn-lt"/>
                <a:ea typeface="+mn-ea"/>
                <a:cs typeface="+mn-ea"/>
                <a:sym typeface="+mn-lt"/>
              </a:rPr>
              <a:t>手持裝置</a:t>
            </a:r>
          </a:p>
        </p:txBody>
      </p:sp>
      <p:sp>
        <p:nvSpPr>
          <p:cNvPr id="50" name="文字方塊 49">
            <a:extLst>
              <a:ext uri="{FF2B5EF4-FFF2-40B4-BE49-F238E27FC236}">
                <a16:creationId xmlns:a16="http://schemas.microsoft.com/office/drawing/2014/main" id="{AD148C47-D384-4F90-8F04-50154B700011}"/>
              </a:ext>
            </a:extLst>
          </p:cNvPr>
          <p:cNvSpPr txBox="1"/>
          <p:nvPr/>
        </p:nvSpPr>
        <p:spPr>
          <a:xfrm>
            <a:off x="7056242" y="3661501"/>
            <a:ext cx="1405359" cy="303096"/>
          </a:xfrm>
          <a:prstGeom prst="rect">
            <a:avLst/>
          </a:prstGeom>
          <a:noFill/>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zh-TW" altLang="en-US" sz="1300" b="1" i="0" u="none" strike="noStrike" kern="1200" cap="none" spc="0" normalizeH="0" baseline="0" noProof="0">
                <a:ln>
                  <a:noFill/>
                </a:ln>
                <a:solidFill>
                  <a:srgbClr val="FFFFFF"/>
                </a:solidFill>
                <a:effectLst/>
                <a:uLnTx/>
                <a:uFillTx/>
                <a:latin typeface="+mn-lt"/>
                <a:ea typeface="+mn-ea"/>
                <a:cs typeface="+mn-ea"/>
                <a:sym typeface="+mn-lt"/>
              </a:rPr>
              <a:t>手持裝置</a:t>
            </a:r>
          </a:p>
        </p:txBody>
      </p:sp>
      <p:sp>
        <p:nvSpPr>
          <p:cNvPr id="63" name="文字方塊 62">
            <a:extLst>
              <a:ext uri="{FF2B5EF4-FFF2-40B4-BE49-F238E27FC236}">
                <a16:creationId xmlns:a16="http://schemas.microsoft.com/office/drawing/2014/main" id="{1531A845-DF5A-48D3-8872-FA931BF51687}"/>
              </a:ext>
            </a:extLst>
          </p:cNvPr>
          <p:cNvSpPr txBox="1"/>
          <p:nvPr/>
        </p:nvSpPr>
        <p:spPr>
          <a:xfrm>
            <a:off x="1354385" y="3339929"/>
            <a:ext cx="2544538" cy="2616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080" b="1" i="0" u="none" strike="noStrike" kern="1200" cap="none" spc="0" normalizeH="0" baseline="0" noProof="0">
                <a:ln>
                  <a:noFill/>
                </a:ln>
                <a:solidFill>
                  <a:prstClr val="white"/>
                </a:solidFill>
                <a:effectLst/>
                <a:uLnTx/>
                <a:uFillTx/>
                <a:latin typeface="+mn-lt"/>
                <a:ea typeface="+mn-ea"/>
                <a:cs typeface="+mn-ea"/>
                <a:sym typeface="+mn-lt"/>
              </a:rPr>
              <a:t>Upload, Backup Photos</a:t>
            </a:r>
            <a:endParaRPr kumimoji="0" lang="zh-TW" altLang="en-US" sz="1080" b="1" i="0" u="none" strike="noStrike" kern="1200" cap="none" spc="0" normalizeH="0" baseline="0" noProof="0">
              <a:ln>
                <a:noFill/>
              </a:ln>
              <a:solidFill>
                <a:prstClr val="white"/>
              </a:solidFill>
              <a:effectLst/>
              <a:uLnTx/>
              <a:uFillTx/>
              <a:latin typeface="+mn-lt"/>
              <a:ea typeface="+mn-ea"/>
              <a:cs typeface="+mn-ea"/>
              <a:sym typeface="+mn-lt"/>
            </a:endParaRPr>
          </a:p>
        </p:txBody>
      </p:sp>
      <p:sp>
        <p:nvSpPr>
          <p:cNvPr id="65" name="文字方塊 64">
            <a:extLst>
              <a:ext uri="{FF2B5EF4-FFF2-40B4-BE49-F238E27FC236}">
                <a16:creationId xmlns:a16="http://schemas.microsoft.com/office/drawing/2014/main" id="{319B7F37-1B80-49ED-A40D-E1490DAC54CB}"/>
              </a:ext>
            </a:extLst>
          </p:cNvPr>
          <p:cNvSpPr txBox="1"/>
          <p:nvPr/>
        </p:nvSpPr>
        <p:spPr>
          <a:xfrm>
            <a:off x="5322451" y="4095703"/>
            <a:ext cx="1788332" cy="2616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080" b="1" i="0" u="none" strike="noStrike" kern="1200" cap="none" spc="0" normalizeH="0" baseline="0" noProof="0">
                <a:ln>
                  <a:noFill/>
                </a:ln>
                <a:solidFill>
                  <a:prstClr val="white"/>
                </a:solidFill>
                <a:effectLst/>
                <a:uLnTx/>
                <a:uFillTx/>
                <a:latin typeface="+mn-lt"/>
                <a:ea typeface="+mn-ea"/>
                <a:cs typeface="+mn-ea"/>
                <a:sym typeface="+mn-lt"/>
              </a:rPr>
              <a:t>Share</a:t>
            </a:r>
            <a:r>
              <a:rPr kumimoji="0" lang="zh-TW" altLang="en-US" sz="1080" b="1" i="0" u="none" strike="noStrike" kern="1200" cap="none" spc="0" normalizeH="0" baseline="0" noProof="0">
                <a:ln>
                  <a:noFill/>
                </a:ln>
                <a:solidFill>
                  <a:prstClr val="white"/>
                </a:solidFill>
                <a:effectLst/>
                <a:uLnTx/>
                <a:uFillTx/>
                <a:latin typeface="+mn-lt"/>
                <a:ea typeface="+mn-ea"/>
                <a:cs typeface="+mn-ea"/>
                <a:sym typeface="+mn-lt"/>
              </a:rPr>
              <a:t> </a:t>
            </a:r>
            <a:r>
              <a:rPr kumimoji="0" lang="en-US" altLang="zh-TW" sz="1080" b="1" i="0" u="none" strike="noStrike" kern="1200" cap="none" spc="0" normalizeH="0" baseline="0" noProof="0">
                <a:ln>
                  <a:noFill/>
                </a:ln>
                <a:solidFill>
                  <a:prstClr val="white"/>
                </a:solidFill>
                <a:effectLst/>
                <a:uLnTx/>
                <a:uFillTx/>
                <a:latin typeface="+mn-lt"/>
                <a:ea typeface="+mn-ea"/>
                <a:cs typeface="+mn-ea"/>
                <a:sym typeface="+mn-lt"/>
              </a:rPr>
              <a:t>Photos</a:t>
            </a:r>
          </a:p>
        </p:txBody>
      </p:sp>
      <p:sp>
        <p:nvSpPr>
          <p:cNvPr id="72" name="矩形: 圓角 71">
            <a:extLst>
              <a:ext uri="{FF2B5EF4-FFF2-40B4-BE49-F238E27FC236}">
                <a16:creationId xmlns:a16="http://schemas.microsoft.com/office/drawing/2014/main" id="{7D105F3F-E963-4C36-AA7E-DDB2D46C8826}"/>
              </a:ext>
            </a:extLst>
          </p:cNvPr>
          <p:cNvSpPr/>
          <p:nvPr/>
        </p:nvSpPr>
        <p:spPr>
          <a:xfrm>
            <a:off x="3753010" y="4599706"/>
            <a:ext cx="1652855" cy="342147"/>
          </a:xfrm>
          <a:prstGeom prst="roundRect">
            <a:avLst>
              <a:gd name="adj" fmla="val 13461"/>
            </a:avLst>
          </a:prstGeom>
          <a:gradFill>
            <a:gsLst>
              <a:gs pos="100000">
                <a:srgbClr val="DB6BD3"/>
              </a:gs>
              <a:gs pos="0">
                <a:srgbClr val="4338D0"/>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cs typeface="+mn-ea"/>
              <a:sym typeface="+mn-lt"/>
            </a:endParaRPr>
          </a:p>
        </p:txBody>
      </p:sp>
      <p:pic>
        <p:nvPicPr>
          <p:cNvPr id="3" name="圖形 2">
            <a:extLst>
              <a:ext uri="{FF2B5EF4-FFF2-40B4-BE49-F238E27FC236}">
                <a16:creationId xmlns:a16="http://schemas.microsoft.com/office/drawing/2014/main" id="{51B7623D-A894-4DDF-B8DE-31BCB98D4B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5600" y="2291442"/>
            <a:ext cx="968708" cy="2608058"/>
          </a:xfrm>
          <a:prstGeom prst="rect">
            <a:avLst/>
          </a:prstGeom>
          <a:effectLst>
            <a:outerShdw blurRad="342900" dist="177800" dir="3600000" algn="t" rotWithShape="0">
              <a:prstClr val="black">
                <a:alpha val="21000"/>
              </a:prstClr>
            </a:outerShdw>
          </a:effectLst>
        </p:spPr>
      </p:pic>
      <p:pic>
        <p:nvPicPr>
          <p:cNvPr id="5" name="圖形 4">
            <a:extLst>
              <a:ext uri="{FF2B5EF4-FFF2-40B4-BE49-F238E27FC236}">
                <a16:creationId xmlns:a16="http://schemas.microsoft.com/office/drawing/2014/main" id="{F134D271-ED9C-4DB6-A4E9-67C5C2655F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46486" y="2302455"/>
            <a:ext cx="1644320" cy="2165931"/>
          </a:xfrm>
          <a:prstGeom prst="rect">
            <a:avLst/>
          </a:prstGeom>
          <a:effectLst>
            <a:outerShdw blurRad="342900" dist="177800" dir="3600000" algn="t" rotWithShape="0">
              <a:prstClr val="black">
                <a:alpha val="21000"/>
              </a:prstClr>
            </a:outerShdw>
          </a:effectLst>
        </p:spPr>
      </p:pic>
      <p:pic>
        <p:nvPicPr>
          <p:cNvPr id="7" name="圖形 6">
            <a:extLst>
              <a:ext uri="{FF2B5EF4-FFF2-40B4-BE49-F238E27FC236}">
                <a16:creationId xmlns:a16="http://schemas.microsoft.com/office/drawing/2014/main" id="{C721AE4E-D9ED-4A12-8D4A-8E90828371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06044" y="2114561"/>
            <a:ext cx="983610" cy="1609544"/>
          </a:xfrm>
          <a:prstGeom prst="rect">
            <a:avLst/>
          </a:prstGeom>
          <a:effectLst>
            <a:outerShdw blurRad="342900" dist="177800" dir="3600000" algn="t" rotWithShape="0">
              <a:prstClr val="black">
                <a:alpha val="21000"/>
              </a:prstClr>
            </a:outerShdw>
          </a:effectLst>
        </p:spPr>
      </p:pic>
      <p:pic>
        <p:nvPicPr>
          <p:cNvPr id="9" name="圖形 8">
            <a:extLst>
              <a:ext uri="{FF2B5EF4-FFF2-40B4-BE49-F238E27FC236}">
                <a16:creationId xmlns:a16="http://schemas.microsoft.com/office/drawing/2014/main" id="{E23E9A1D-6B10-4DCF-B051-EFD283CCDFD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01238" y="3824494"/>
            <a:ext cx="983611" cy="834579"/>
          </a:xfrm>
          <a:prstGeom prst="rect">
            <a:avLst/>
          </a:prstGeom>
          <a:effectLst>
            <a:outerShdw blurRad="342900" dist="177800" dir="3600000" algn="t" rotWithShape="0">
              <a:prstClr val="black">
                <a:alpha val="21000"/>
              </a:prstClr>
            </a:outerShdw>
          </a:effectLst>
        </p:spPr>
      </p:pic>
      <p:pic>
        <p:nvPicPr>
          <p:cNvPr id="34" name="圖形 33">
            <a:extLst>
              <a:ext uri="{FF2B5EF4-FFF2-40B4-BE49-F238E27FC236}">
                <a16:creationId xmlns:a16="http://schemas.microsoft.com/office/drawing/2014/main" id="{91380EA8-4BCE-4C2D-9A5E-E3DB0A69F0B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95379" y="2410655"/>
            <a:ext cx="286124" cy="485745"/>
          </a:xfrm>
          <a:prstGeom prst="rect">
            <a:avLst/>
          </a:prstGeom>
        </p:spPr>
      </p:pic>
      <p:sp>
        <p:nvSpPr>
          <p:cNvPr id="35" name="文字方塊 34">
            <a:extLst>
              <a:ext uri="{FF2B5EF4-FFF2-40B4-BE49-F238E27FC236}">
                <a16:creationId xmlns:a16="http://schemas.microsoft.com/office/drawing/2014/main" id="{171984F5-9D07-4CA5-8225-F56ACD875EF1}"/>
              </a:ext>
            </a:extLst>
          </p:cNvPr>
          <p:cNvSpPr txBox="1"/>
          <p:nvPr/>
        </p:nvSpPr>
        <p:spPr>
          <a:xfrm>
            <a:off x="763700" y="2886670"/>
            <a:ext cx="982940" cy="254237"/>
          </a:xfrm>
          <a:prstGeom prst="rect">
            <a:avLst/>
          </a:prstGeom>
          <a:noFill/>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altLang="zh-TW" sz="1000" b="1" i="0" u="none" strike="noStrike" kern="1200" cap="none" spc="0" normalizeH="0" baseline="0" noProof="0">
                <a:ln>
                  <a:noFill/>
                </a:ln>
                <a:solidFill>
                  <a:srgbClr val="1E4A93"/>
                </a:solidFill>
                <a:effectLst/>
                <a:uLnTx/>
                <a:uFillTx/>
                <a:latin typeface="+mn-lt"/>
                <a:ea typeface="+mn-ea"/>
                <a:cs typeface="+mn-ea"/>
                <a:sym typeface="+mn-lt"/>
              </a:rPr>
              <a:t>Mobile</a:t>
            </a:r>
            <a:endParaRPr kumimoji="0" lang="zh-TW" altLang="en-US" sz="1000" b="1" i="0" u="none" strike="noStrike" kern="1200" cap="none" spc="0" normalizeH="0" baseline="0" noProof="0">
              <a:ln>
                <a:noFill/>
              </a:ln>
              <a:solidFill>
                <a:srgbClr val="1E4A93"/>
              </a:solidFill>
              <a:effectLst/>
              <a:uLnTx/>
              <a:uFillTx/>
              <a:latin typeface="+mn-lt"/>
              <a:ea typeface="+mn-ea"/>
              <a:cs typeface="+mn-ea"/>
              <a:sym typeface="+mn-lt"/>
            </a:endParaRPr>
          </a:p>
        </p:txBody>
      </p:sp>
      <p:sp>
        <p:nvSpPr>
          <p:cNvPr id="39" name="文字方塊 38">
            <a:extLst>
              <a:ext uri="{FF2B5EF4-FFF2-40B4-BE49-F238E27FC236}">
                <a16:creationId xmlns:a16="http://schemas.microsoft.com/office/drawing/2014/main" id="{E87405E0-FFD7-4C6B-88AB-662305D91216}"/>
              </a:ext>
            </a:extLst>
          </p:cNvPr>
          <p:cNvSpPr txBox="1"/>
          <p:nvPr/>
        </p:nvSpPr>
        <p:spPr>
          <a:xfrm>
            <a:off x="734653" y="3716929"/>
            <a:ext cx="982940" cy="254237"/>
          </a:xfrm>
          <a:prstGeom prst="rect">
            <a:avLst/>
          </a:prstGeom>
          <a:noFill/>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altLang="zh-TW" sz="1000" b="1" i="0" u="none" strike="noStrike" kern="1200" cap="none" spc="0" normalizeH="0" baseline="0" noProof="0">
                <a:ln>
                  <a:noFill/>
                </a:ln>
                <a:solidFill>
                  <a:srgbClr val="1E4A93"/>
                </a:solidFill>
                <a:effectLst/>
                <a:uLnTx/>
                <a:uFillTx/>
                <a:latin typeface="+mn-lt"/>
                <a:ea typeface="+mn-ea"/>
                <a:cs typeface="+mn-ea"/>
                <a:sym typeface="+mn-lt"/>
              </a:rPr>
              <a:t>Camera</a:t>
            </a:r>
            <a:endParaRPr kumimoji="0" lang="zh-TW" altLang="en-US" sz="1000" b="1" i="0" u="none" strike="noStrike" kern="1200" cap="none" spc="0" normalizeH="0" baseline="0" noProof="0">
              <a:ln>
                <a:noFill/>
              </a:ln>
              <a:solidFill>
                <a:srgbClr val="1E4A93"/>
              </a:solidFill>
              <a:effectLst/>
              <a:uLnTx/>
              <a:uFillTx/>
              <a:latin typeface="+mn-lt"/>
              <a:ea typeface="+mn-ea"/>
              <a:cs typeface="+mn-ea"/>
              <a:sym typeface="+mn-lt"/>
            </a:endParaRPr>
          </a:p>
        </p:txBody>
      </p:sp>
      <p:sp>
        <p:nvSpPr>
          <p:cNvPr id="41" name="文字方塊 40">
            <a:extLst>
              <a:ext uri="{FF2B5EF4-FFF2-40B4-BE49-F238E27FC236}">
                <a16:creationId xmlns:a16="http://schemas.microsoft.com/office/drawing/2014/main" id="{190F30C5-C9A0-41CA-A274-81EA26F37CB9}"/>
              </a:ext>
            </a:extLst>
          </p:cNvPr>
          <p:cNvSpPr txBox="1"/>
          <p:nvPr/>
        </p:nvSpPr>
        <p:spPr>
          <a:xfrm>
            <a:off x="735043" y="4599508"/>
            <a:ext cx="982940" cy="254237"/>
          </a:xfrm>
          <a:prstGeom prst="rect">
            <a:avLst/>
          </a:prstGeom>
          <a:noFill/>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altLang="zh-TW" sz="1000" b="1" i="0" u="none" strike="noStrike" kern="1200" cap="none" spc="0" normalizeH="0" baseline="0" noProof="0">
                <a:ln>
                  <a:noFill/>
                </a:ln>
                <a:solidFill>
                  <a:srgbClr val="1E4A93"/>
                </a:solidFill>
                <a:effectLst/>
                <a:uLnTx/>
                <a:uFillTx/>
                <a:latin typeface="+mn-lt"/>
                <a:ea typeface="+mn-ea"/>
                <a:cs typeface="+mn-ea"/>
                <a:sym typeface="+mn-lt"/>
              </a:rPr>
              <a:t>PC</a:t>
            </a:r>
          </a:p>
        </p:txBody>
      </p:sp>
      <p:pic>
        <p:nvPicPr>
          <p:cNvPr id="42" name="圖形 41">
            <a:extLst>
              <a:ext uri="{FF2B5EF4-FFF2-40B4-BE49-F238E27FC236}">
                <a16:creationId xmlns:a16="http://schemas.microsoft.com/office/drawing/2014/main" id="{BB9CB1A9-8C45-4A41-9DF6-17038A8961D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24918" y="3291652"/>
            <a:ext cx="552017" cy="444680"/>
          </a:xfrm>
          <a:prstGeom prst="rect">
            <a:avLst/>
          </a:prstGeom>
        </p:spPr>
      </p:pic>
      <p:pic>
        <p:nvPicPr>
          <p:cNvPr id="43" name="圖形 42">
            <a:extLst>
              <a:ext uri="{FF2B5EF4-FFF2-40B4-BE49-F238E27FC236}">
                <a16:creationId xmlns:a16="http://schemas.microsoft.com/office/drawing/2014/main" id="{3C867E14-F6A8-4912-B18E-BCD1D5929EF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31786" y="4097989"/>
            <a:ext cx="586191" cy="497581"/>
          </a:xfrm>
          <a:prstGeom prst="rect">
            <a:avLst/>
          </a:prstGeom>
        </p:spPr>
      </p:pic>
      <p:sp>
        <p:nvSpPr>
          <p:cNvPr id="45" name="矩形: 圓角 44">
            <a:extLst>
              <a:ext uri="{FF2B5EF4-FFF2-40B4-BE49-F238E27FC236}">
                <a16:creationId xmlns:a16="http://schemas.microsoft.com/office/drawing/2014/main" id="{90E5AA0E-3600-4E71-8C52-1E954C3BD7CC}"/>
              </a:ext>
            </a:extLst>
          </p:cNvPr>
          <p:cNvSpPr/>
          <p:nvPr/>
        </p:nvSpPr>
        <p:spPr>
          <a:xfrm>
            <a:off x="3885580" y="2840829"/>
            <a:ext cx="1361593" cy="1441611"/>
          </a:xfrm>
          <a:prstGeom prst="roundRect">
            <a:avLst>
              <a:gd name="adj" fmla="val 5166"/>
            </a:avLst>
          </a:prstGeom>
          <a:gradFill>
            <a:gsLst>
              <a:gs pos="100000">
                <a:srgbClr val="2C6FD0"/>
              </a:gs>
              <a:gs pos="0">
                <a:srgbClr val="1F4B99"/>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cs typeface="+mn-ea"/>
              <a:sym typeface="+mn-lt"/>
            </a:endParaRPr>
          </a:p>
        </p:txBody>
      </p:sp>
      <p:sp>
        <p:nvSpPr>
          <p:cNvPr id="60" name="Google Shape;216;p23">
            <a:extLst>
              <a:ext uri="{FF2B5EF4-FFF2-40B4-BE49-F238E27FC236}">
                <a16:creationId xmlns:a16="http://schemas.microsoft.com/office/drawing/2014/main" id="{FE8D472F-8D63-4A80-9B2F-0B827257A074}"/>
              </a:ext>
            </a:extLst>
          </p:cNvPr>
          <p:cNvSpPr txBox="1"/>
          <p:nvPr/>
        </p:nvSpPr>
        <p:spPr>
          <a:xfrm>
            <a:off x="3724298" y="2368872"/>
            <a:ext cx="1622079" cy="435600"/>
          </a:xfrm>
          <a:prstGeom prst="rect">
            <a:avLst/>
          </a:prstGeom>
          <a:noFill/>
          <a:ln>
            <a:noFill/>
          </a:ln>
        </p:spPr>
        <p:txBody>
          <a:bodyPr spcFirstLastPara="1" wrap="square" lIns="91425" tIns="91425" rIns="91425" bIns="91425" anchor="ctr" anchorCtr="0">
            <a:no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 sz="1450" b="1" i="0" u="none" strike="noStrike" kern="1200" cap="none" spc="0" normalizeH="0" baseline="0" noProof="0">
                <a:ln>
                  <a:noFill/>
                </a:ln>
                <a:solidFill>
                  <a:srgbClr val="1A4081"/>
                </a:solidFill>
                <a:effectLst/>
                <a:uLnTx/>
                <a:uFillTx/>
                <a:latin typeface="+mn-lt"/>
                <a:ea typeface="+mn-ea"/>
                <a:cs typeface="+mn-ea"/>
                <a:sym typeface="+mn-lt"/>
              </a:rPr>
              <a:t>QNAP NAS</a:t>
            </a:r>
            <a:endParaRPr kumimoji="0" sz="1450" b="1" i="0" u="none" strike="noStrike" kern="1200" cap="none" spc="0" normalizeH="0" baseline="0" noProof="0">
              <a:ln>
                <a:noFill/>
              </a:ln>
              <a:solidFill>
                <a:srgbClr val="1A4081"/>
              </a:solidFill>
              <a:effectLst/>
              <a:uLnTx/>
              <a:uFillTx/>
              <a:latin typeface="+mn-lt"/>
              <a:ea typeface="+mn-ea"/>
              <a:cs typeface="+mn-ea"/>
              <a:sym typeface="+mn-lt"/>
            </a:endParaRPr>
          </a:p>
        </p:txBody>
      </p:sp>
      <p:pic>
        <p:nvPicPr>
          <p:cNvPr id="61" name="圖片 60">
            <a:extLst>
              <a:ext uri="{FF2B5EF4-FFF2-40B4-BE49-F238E27FC236}">
                <a16:creationId xmlns:a16="http://schemas.microsoft.com/office/drawing/2014/main" id="{1EAB41A7-FF73-405F-ADF3-C5A13763E930}"/>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4245123" y="3049680"/>
            <a:ext cx="625759" cy="625759"/>
          </a:xfrm>
          <a:prstGeom prst="rect">
            <a:avLst/>
          </a:prstGeom>
          <a:effectLst>
            <a:outerShdw blurRad="304800" dist="203200" dir="4140000" algn="t" rotWithShape="0">
              <a:prstClr val="black">
                <a:alpha val="25000"/>
              </a:prstClr>
            </a:outerShdw>
          </a:effectLst>
        </p:spPr>
      </p:pic>
      <p:sp>
        <p:nvSpPr>
          <p:cNvPr id="62" name="文字方塊 61">
            <a:extLst>
              <a:ext uri="{FF2B5EF4-FFF2-40B4-BE49-F238E27FC236}">
                <a16:creationId xmlns:a16="http://schemas.microsoft.com/office/drawing/2014/main" id="{A2FAFCBA-2D12-4395-B4C3-3172C58D78C5}"/>
              </a:ext>
            </a:extLst>
          </p:cNvPr>
          <p:cNvSpPr txBox="1"/>
          <p:nvPr/>
        </p:nvSpPr>
        <p:spPr>
          <a:xfrm>
            <a:off x="3577490" y="3791470"/>
            <a:ext cx="1990471" cy="306302"/>
          </a:xfrm>
          <a:prstGeom prst="rect">
            <a:avLst/>
          </a:prstGeom>
          <a:noFill/>
        </p:spPr>
        <p:txBody>
          <a:bodyPr wrap="square">
            <a:spAutoFit/>
          </a:bodyPr>
          <a:lstStyle/>
          <a:p>
            <a:pPr marL="0" marR="0" lvl="0" indent="0" algn="ctr" defTabSz="457200" rtl="0" eaLnBrk="1" fontAlgn="auto" latinLnBrk="0" hangingPunct="1">
              <a:lnSpc>
                <a:spcPts val="1800"/>
              </a:lnSpc>
              <a:spcBef>
                <a:spcPts val="0"/>
              </a:spcBef>
              <a:spcAft>
                <a:spcPts val="0"/>
              </a:spcAft>
              <a:buClrTx/>
              <a:buSzTx/>
              <a:buFontTx/>
              <a:buNone/>
              <a:tabLst/>
              <a:defRPr/>
            </a:pPr>
            <a:r>
              <a:rPr kumimoji="0" lang="en-US" altLang="zh-TW" sz="1480" b="1" i="0" u="none" strike="noStrike" kern="1200" cap="none" spc="0" normalizeH="0" baseline="0" noProof="0" err="1">
                <a:ln>
                  <a:noFill/>
                </a:ln>
                <a:solidFill>
                  <a:srgbClr val="FFFFFF"/>
                </a:solidFill>
                <a:effectLst/>
                <a:uLnTx/>
                <a:uFillTx/>
                <a:latin typeface="+mn-lt"/>
                <a:ea typeface="+mn-ea"/>
                <a:cs typeface="+mn-ea"/>
                <a:sym typeface="+mn-lt"/>
              </a:rPr>
              <a:t>QuMagie</a:t>
            </a:r>
            <a:endParaRPr kumimoji="0" lang="en-US" altLang="zh-TW" sz="1480" b="1" i="0" u="none" strike="noStrike" kern="1200" cap="none" spc="0" normalizeH="0" baseline="0" noProof="0">
              <a:ln>
                <a:noFill/>
              </a:ln>
              <a:solidFill>
                <a:srgbClr val="FFFFFF"/>
              </a:solidFill>
              <a:effectLst/>
              <a:uLnTx/>
              <a:uFillTx/>
              <a:latin typeface="+mn-lt"/>
              <a:ea typeface="+mn-ea"/>
              <a:cs typeface="+mn-ea"/>
              <a:sym typeface="+mn-lt"/>
            </a:endParaRPr>
          </a:p>
        </p:txBody>
      </p:sp>
      <p:pic>
        <p:nvPicPr>
          <p:cNvPr id="46" name="圖形 45">
            <a:extLst>
              <a:ext uri="{FF2B5EF4-FFF2-40B4-BE49-F238E27FC236}">
                <a16:creationId xmlns:a16="http://schemas.microsoft.com/office/drawing/2014/main" id="{9E79130D-4E86-4675-81AA-B116403021E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29156" y="2203913"/>
            <a:ext cx="286124" cy="485745"/>
          </a:xfrm>
          <a:prstGeom prst="rect">
            <a:avLst/>
          </a:prstGeom>
        </p:spPr>
      </p:pic>
      <p:sp>
        <p:nvSpPr>
          <p:cNvPr id="47" name="文字方塊 46">
            <a:extLst>
              <a:ext uri="{FF2B5EF4-FFF2-40B4-BE49-F238E27FC236}">
                <a16:creationId xmlns:a16="http://schemas.microsoft.com/office/drawing/2014/main" id="{DFE9DFDC-55FF-4440-B430-D65F037FF0FF}"/>
              </a:ext>
            </a:extLst>
          </p:cNvPr>
          <p:cNvSpPr txBox="1"/>
          <p:nvPr/>
        </p:nvSpPr>
        <p:spPr>
          <a:xfrm>
            <a:off x="7397477" y="2680428"/>
            <a:ext cx="982940" cy="254237"/>
          </a:xfrm>
          <a:prstGeom prst="rect">
            <a:avLst/>
          </a:prstGeom>
          <a:noFill/>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altLang="zh-TW" sz="1000" b="1" i="0" u="none" strike="noStrike" kern="1200" cap="none" spc="0" normalizeH="0" baseline="0" noProof="0">
                <a:ln>
                  <a:noFill/>
                </a:ln>
                <a:solidFill>
                  <a:srgbClr val="1E4A93"/>
                </a:solidFill>
                <a:effectLst/>
                <a:uLnTx/>
                <a:uFillTx/>
                <a:latin typeface="+mn-lt"/>
                <a:ea typeface="+mn-ea"/>
                <a:cs typeface="+mn-ea"/>
                <a:sym typeface="+mn-lt"/>
              </a:rPr>
              <a:t>Mobile</a:t>
            </a:r>
            <a:endParaRPr kumimoji="0" lang="zh-TW" altLang="en-US" sz="1000" b="1" i="0" u="none" strike="noStrike" kern="1200" cap="none" spc="0" normalizeH="0" baseline="0" noProof="0">
              <a:ln>
                <a:noFill/>
              </a:ln>
              <a:solidFill>
                <a:srgbClr val="1E4A93"/>
              </a:solidFill>
              <a:effectLst/>
              <a:uLnTx/>
              <a:uFillTx/>
              <a:latin typeface="+mn-lt"/>
              <a:ea typeface="+mn-ea"/>
              <a:cs typeface="+mn-ea"/>
              <a:sym typeface="+mn-lt"/>
            </a:endParaRPr>
          </a:p>
        </p:txBody>
      </p:sp>
      <p:sp>
        <p:nvSpPr>
          <p:cNvPr id="52" name="文字方塊 51">
            <a:extLst>
              <a:ext uri="{FF2B5EF4-FFF2-40B4-BE49-F238E27FC236}">
                <a16:creationId xmlns:a16="http://schemas.microsoft.com/office/drawing/2014/main" id="{1DFB66D2-B89F-4AE2-8A70-082FA776F400}"/>
              </a:ext>
            </a:extLst>
          </p:cNvPr>
          <p:cNvSpPr txBox="1"/>
          <p:nvPr/>
        </p:nvSpPr>
        <p:spPr>
          <a:xfrm>
            <a:off x="7408290" y="3465461"/>
            <a:ext cx="982940" cy="254237"/>
          </a:xfrm>
          <a:prstGeom prst="rect">
            <a:avLst/>
          </a:prstGeom>
          <a:noFill/>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altLang="zh-TW" sz="1000" b="1" i="0" u="none" strike="noStrike" kern="1200" cap="none" spc="0" normalizeH="0" baseline="0" noProof="0">
                <a:ln>
                  <a:noFill/>
                </a:ln>
                <a:solidFill>
                  <a:srgbClr val="1E4A93"/>
                </a:solidFill>
                <a:effectLst/>
                <a:uLnTx/>
                <a:uFillTx/>
                <a:latin typeface="+mn-lt"/>
                <a:ea typeface="+mn-ea"/>
                <a:cs typeface="+mn-ea"/>
                <a:sym typeface="+mn-lt"/>
              </a:rPr>
              <a:t>PC</a:t>
            </a:r>
            <a:endParaRPr kumimoji="0" lang="zh-TW" altLang="en-US" sz="1000" b="1" i="0" u="none" strike="noStrike" kern="1200" cap="none" spc="0" normalizeH="0" baseline="0" noProof="0">
              <a:ln>
                <a:noFill/>
              </a:ln>
              <a:solidFill>
                <a:srgbClr val="1E4A93"/>
              </a:solidFill>
              <a:effectLst/>
              <a:uLnTx/>
              <a:uFillTx/>
              <a:latin typeface="+mn-lt"/>
              <a:ea typeface="+mn-ea"/>
              <a:cs typeface="+mn-ea"/>
              <a:sym typeface="+mn-lt"/>
            </a:endParaRPr>
          </a:p>
        </p:txBody>
      </p:sp>
      <p:pic>
        <p:nvPicPr>
          <p:cNvPr id="53" name="圖形 52">
            <a:extLst>
              <a:ext uri="{FF2B5EF4-FFF2-40B4-BE49-F238E27FC236}">
                <a16:creationId xmlns:a16="http://schemas.microsoft.com/office/drawing/2014/main" id="{2EC51FF9-BF11-4A10-B2FF-A7B8A00732A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608501" y="2982792"/>
            <a:ext cx="586191" cy="497581"/>
          </a:xfrm>
          <a:prstGeom prst="rect">
            <a:avLst/>
          </a:prstGeom>
        </p:spPr>
      </p:pic>
      <p:sp>
        <p:nvSpPr>
          <p:cNvPr id="57" name="文字方塊 56">
            <a:extLst>
              <a:ext uri="{FF2B5EF4-FFF2-40B4-BE49-F238E27FC236}">
                <a16:creationId xmlns:a16="http://schemas.microsoft.com/office/drawing/2014/main" id="{F1705573-BB81-450E-9EAF-6581C19DFBD0}"/>
              </a:ext>
            </a:extLst>
          </p:cNvPr>
          <p:cNvSpPr txBox="1"/>
          <p:nvPr/>
        </p:nvSpPr>
        <p:spPr>
          <a:xfrm>
            <a:off x="7401238" y="4396790"/>
            <a:ext cx="982940" cy="254237"/>
          </a:xfrm>
          <a:prstGeom prst="rect">
            <a:avLst/>
          </a:prstGeom>
          <a:noFill/>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altLang="zh-TW" sz="1000" b="1" i="0" u="none" strike="noStrike" kern="1200" cap="none" spc="0" normalizeH="0" baseline="0" noProof="0">
                <a:ln>
                  <a:noFill/>
                </a:ln>
                <a:solidFill>
                  <a:srgbClr val="1E4A93"/>
                </a:solidFill>
                <a:effectLst/>
                <a:uLnTx/>
                <a:uFillTx/>
                <a:latin typeface="+mn-lt"/>
                <a:ea typeface="+mn-ea"/>
                <a:cs typeface="+mn-ea"/>
                <a:sym typeface="+mn-lt"/>
              </a:rPr>
              <a:t>Social</a:t>
            </a:r>
            <a:r>
              <a:rPr kumimoji="0" lang="zh-TW" altLang="en-US" sz="1000" b="1" i="0" u="none" strike="noStrike" kern="1200" cap="none" spc="0" normalizeH="0" baseline="0" noProof="0">
                <a:ln>
                  <a:noFill/>
                </a:ln>
                <a:solidFill>
                  <a:srgbClr val="1E4A93"/>
                </a:solidFill>
                <a:effectLst/>
                <a:uLnTx/>
                <a:uFillTx/>
                <a:latin typeface="+mn-lt"/>
                <a:ea typeface="+mn-ea"/>
                <a:cs typeface="+mn-ea"/>
                <a:sym typeface="+mn-lt"/>
              </a:rPr>
              <a:t> </a:t>
            </a:r>
            <a:r>
              <a:rPr kumimoji="0" lang="en-US" altLang="zh-TW" sz="1000" b="1" i="0" u="none" strike="noStrike" kern="1200" cap="none" spc="0" normalizeH="0" baseline="0" noProof="0">
                <a:ln>
                  <a:noFill/>
                </a:ln>
                <a:solidFill>
                  <a:srgbClr val="1E4A93"/>
                </a:solidFill>
                <a:effectLst/>
                <a:uLnTx/>
                <a:uFillTx/>
                <a:latin typeface="+mn-lt"/>
                <a:ea typeface="+mn-ea"/>
                <a:cs typeface="+mn-ea"/>
                <a:sym typeface="+mn-lt"/>
              </a:rPr>
              <a:t>Media</a:t>
            </a:r>
            <a:endParaRPr kumimoji="0" lang="zh-TW" altLang="en-US" sz="1000" b="1" i="0" u="none" strike="noStrike" kern="1200" cap="none" spc="0" normalizeH="0" baseline="0" noProof="0">
              <a:ln>
                <a:noFill/>
              </a:ln>
              <a:solidFill>
                <a:srgbClr val="1E4A93"/>
              </a:solidFill>
              <a:effectLst/>
              <a:uLnTx/>
              <a:uFillTx/>
              <a:latin typeface="+mn-lt"/>
              <a:ea typeface="+mn-ea"/>
              <a:cs typeface="+mn-ea"/>
              <a:sym typeface="+mn-lt"/>
            </a:endParaRPr>
          </a:p>
        </p:txBody>
      </p:sp>
      <p:grpSp>
        <p:nvGrpSpPr>
          <p:cNvPr id="11" name="群組 10">
            <a:extLst>
              <a:ext uri="{FF2B5EF4-FFF2-40B4-BE49-F238E27FC236}">
                <a16:creationId xmlns:a16="http://schemas.microsoft.com/office/drawing/2014/main" id="{EFA37F7E-92C1-4C4E-9EAE-EDC737B78AA2}"/>
              </a:ext>
            </a:extLst>
          </p:cNvPr>
          <p:cNvGrpSpPr/>
          <p:nvPr/>
        </p:nvGrpSpPr>
        <p:grpSpPr>
          <a:xfrm>
            <a:off x="7615111" y="3953146"/>
            <a:ext cx="562734" cy="393633"/>
            <a:chOff x="10391369" y="3997800"/>
            <a:chExt cx="562734" cy="393633"/>
          </a:xfrm>
        </p:grpSpPr>
        <p:pic>
          <p:nvPicPr>
            <p:cNvPr id="58" name="圖形 57">
              <a:extLst>
                <a:ext uri="{FF2B5EF4-FFF2-40B4-BE49-F238E27FC236}">
                  <a16:creationId xmlns:a16="http://schemas.microsoft.com/office/drawing/2014/main" id="{5C64A112-D31C-4F41-8BDD-81285ADFED3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391369" y="3997800"/>
              <a:ext cx="562734" cy="393633"/>
            </a:xfrm>
            <a:prstGeom prst="rect">
              <a:avLst/>
            </a:prstGeom>
          </p:spPr>
        </p:pic>
        <p:pic>
          <p:nvPicPr>
            <p:cNvPr id="59" name="圖形 58">
              <a:extLst>
                <a:ext uri="{FF2B5EF4-FFF2-40B4-BE49-F238E27FC236}">
                  <a16:creationId xmlns:a16="http://schemas.microsoft.com/office/drawing/2014/main" id="{1E924950-941F-4386-BFE5-2890632B1A2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572634" y="4151120"/>
              <a:ext cx="181326" cy="181326"/>
            </a:xfrm>
            <a:prstGeom prst="rect">
              <a:avLst/>
            </a:prstGeom>
          </p:spPr>
        </p:pic>
      </p:grpSp>
      <p:pic>
        <p:nvPicPr>
          <p:cNvPr id="48" name="圖片 6" descr="一張含有 文字 的圖片&#10;&#10;自動產生的描述">
            <a:extLst>
              <a:ext uri="{FF2B5EF4-FFF2-40B4-BE49-F238E27FC236}">
                <a16:creationId xmlns:a16="http://schemas.microsoft.com/office/drawing/2014/main" id="{8A6224CE-6D51-4744-8155-C62000CC73E3}"/>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3316017" y="3997288"/>
            <a:ext cx="324393" cy="1023250"/>
          </a:xfrm>
          <a:prstGeom prst="rect">
            <a:avLst/>
          </a:prstGeom>
          <a:effectLst>
            <a:outerShdw blurRad="342900" dist="177800" dir="3600000" algn="t" rotWithShape="0">
              <a:prstClr val="black">
                <a:alpha val="40000"/>
              </a:prstClr>
            </a:outerShdw>
          </a:effectLst>
        </p:spPr>
      </p:pic>
      <p:pic>
        <p:nvPicPr>
          <p:cNvPr id="49" name="圖片 5">
            <a:extLst>
              <a:ext uri="{FF2B5EF4-FFF2-40B4-BE49-F238E27FC236}">
                <a16:creationId xmlns:a16="http://schemas.microsoft.com/office/drawing/2014/main" id="{AF88372F-5A6A-4F84-BDCD-B39A3C3DC72D}"/>
              </a:ext>
            </a:extLst>
          </p:cNvPr>
          <p:cNvPicPr>
            <a:picLocks noChangeAspect="1"/>
          </p:cNvPicPr>
          <p:nvPr/>
        </p:nvPicPr>
        <p:blipFill>
          <a:blip r:embed="rId23" cstate="print">
            <a:extLst>
              <a:ext uri="{28A0092B-C50C-407E-A947-70E740481C1C}">
                <a14:useLocalDpi xmlns:a14="http://schemas.microsoft.com/office/drawing/2010/main"/>
              </a:ext>
            </a:extLst>
          </a:blip>
          <a:srcRect/>
          <a:stretch/>
        </p:blipFill>
        <p:spPr>
          <a:xfrm>
            <a:off x="2970595" y="4004841"/>
            <a:ext cx="254006" cy="930715"/>
          </a:xfrm>
          <a:prstGeom prst="rect">
            <a:avLst/>
          </a:prstGeom>
        </p:spPr>
      </p:pic>
      <p:sp>
        <p:nvSpPr>
          <p:cNvPr id="73" name="文字方塊 72">
            <a:extLst>
              <a:ext uri="{FF2B5EF4-FFF2-40B4-BE49-F238E27FC236}">
                <a16:creationId xmlns:a16="http://schemas.microsoft.com/office/drawing/2014/main" id="{141561A1-FC3E-4FAD-A54E-9BC0BFE5CD08}"/>
              </a:ext>
            </a:extLst>
          </p:cNvPr>
          <p:cNvSpPr txBox="1"/>
          <p:nvPr/>
        </p:nvSpPr>
        <p:spPr>
          <a:xfrm>
            <a:off x="3519481" y="4608820"/>
            <a:ext cx="2119912" cy="323165"/>
          </a:xfrm>
          <a:prstGeom prst="rect">
            <a:avLst/>
          </a:prstGeom>
          <a:noFill/>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a:ln>
                  <a:noFill/>
                </a:ln>
                <a:solidFill>
                  <a:prstClr val="white"/>
                </a:solidFill>
                <a:effectLst/>
                <a:uLnTx/>
                <a:uFillTx/>
                <a:latin typeface="+mn-lt"/>
                <a:ea typeface="+mn-ea"/>
                <a:cs typeface="+mn-ea"/>
                <a:sym typeface="+mn-lt"/>
              </a:rPr>
              <a:t>QNAP AI Core</a:t>
            </a:r>
          </a:p>
        </p:txBody>
      </p:sp>
    </p:spTree>
    <p:extLst>
      <p:ext uri="{BB962C8B-B14F-4D97-AF65-F5344CB8AC3E}">
        <p14:creationId xmlns:p14="http://schemas.microsoft.com/office/powerpoint/2010/main" val="427197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6DCC8C7-D85A-4392-B016-ADE9A46C1A86}"/>
              </a:ext>
            </a:extLst>
          </p:cNvPr>
          <p:cNvSpPr>
            <a:spLocks noGrp="1"/>
          </p:cNvSpPr>
          <p:nvPr>
            <p:ph type="title"/>
          </p:nvPr>
        </p:nvSpPr>
        <p:spPr>
          <a:xfrm>
            <a:off x="0" y="200540"/>
            <a:ext cx="9144000" cy="697312"/>
          </a:xfrm>
        </p:spPr>
        <p:txBody>
          <a:bodyPr>
            <a:normAutofit/>
          </a:bodyPr>
          <a:lstStyle/>
          <a:p>
            <a:pPr algn="ctr"/>
            <a:r>
              <a:rPr lang="en-US" altLang="zh-TW" sz="3200" dirty="0">
                <a:solidFill>
                  <a:schemeClr val="bg1"/>
                </a:solidFill>
                <a:latin typeface="+mn-lt"/>
                <a:ea typeface="+mn-ea"/>
                <a:cs typeface="+mn-ea"/>
                <a:sym typeface="+mn-lt"/>
              </a:rPr>
              <a:t>Coral M.2 Accelerator</a:t>
            </a:r>
            <a:r>
              <a:rPr lang="zh-TW" altLang="en-US" sz="3200" dirty="0">
                <a:solidFill>
                  <a:schemeClr val="bg1"/>
                </a:solidFill>
                <a:latin typeface="+mn-lt"/>
                <a:ea typeface="+mn-ea"/>
                <a:cs typeface="+mn-ea"/>
                <a:sym typeface="+mn-lt"/>
              </a:rPr>
              <a:t> </a:t>
            </a:r>
            <a:r>
              <a:rPr lang="en-US" altLang="zh-TW" sz="3200" dirty="0">
                <a:solidFill>
                  <a:schemeClr val="bg1"/>
                </a:solidFill>
                <a:latin typeface="+mn-lt"/>
                <a:ea typeface="+mn-ea"/>
                <a:cs typeface="+mn-ea"/>
                <a:sym typeface="+mn-lt"/>
              </a:rPr>
              <a:t>(</a:t>
            </a:r>
            <a:r>
              <a:rPr lang="zh-TW" altLang="en-US" sz="3200" dirty="0">
                <a:solidFill>
                  <a:schemeClr val="bg1"/>
                </a:solidFill>
                <a:latin typeface="+mn-lt"/>
                <a:ea typeface="+mn-ea"/>
                <a:cs typeface="+mn-ea"/>
                <a:sym typeface="+mn-lt"/>
              </a:rPr>
              <a:t> </a:t>
            </a:r>
            <a:r>
              <a:rPr lang="en-US" altLang="zh-TW" sz="3200" dirty="0">
                <a:solidFill>
                  <a:schemeClr val="bg1"/>
                </a:solidFill>
                <a:latin typeface="+mn-lt"/>
                <a:ea typeface="+mn-ea"/>
                <a:cs typeface="+mn-ea"/>
                <a:sym typeface="+mn-lt"/>
              </a:rPr>
              <a:t>B+M key</a:t>
            </a:r>
            <a:r>
              <a:rPr lang="zh-TW" altLang="en-US" sz="3200" dirty="0">
                <a:solidFill>
                  <a:schemeClr val="bg1"/>
                </a:solidFill>
                <a:latin typeface="+mn-lt"/>
                <a:ea typeface="+mn-ea"/>
                <a:cs typeface="+mn-ea"/>
                <a:sym typeface="+mn-lt"/>
              </a:rPr>
              <a:t> </a:t>
            </a:r>
            <a:r>
              <a:rPr lang="en-US" altLang="zh-TW" sz="3200" dirty="0">
                <a:solidFill>
                  <a:schemeClr val="bg1"/>
                </a:solidFill>
                <a:latin typeface="+mn-lt"/>
                <a:ea typeface="+mn-ea"/>
                <a:cs typeface="+mn-ea"/>
                <a:sym typeface="+mn-lt"/>
              </a:rPr>
              <a:t>)</a:t>
            </a:r>
            <a:endParaRPr lang="zh-TW" altLang="en-US" sz="3200" dirty="0">
              <a:solidFill>
                <a:schemeClr val="bg1"/>
              </a:solidFill>
              <a:latin typeface="+mn-lt"/>
              <a:ea typeface="+mn-ea"/>
              <a:cs typeface="+mn-ea"/>
              <a:sym typeface="+mn-lt"/>
            </a:endParaRPr>
          </a:p>
        </p:txBody>
      </p:sp>
      <p:pic>
        <p:nvPicPr>
          <p:cNvPr id="5" name="圖片 5">
            <a:extLst>
              <a:ext uri="{FF2B5EF4-FFF2-40B4-BE49-F238E27FC236}">
                <a16:creationId xmlns:a16="http://schemas.microsoft.com/office/drawing/2014/main" id="{483757F9-A19D-4D2C-B817-22332964BA8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799262" y="1321465"/>
            <a:ext cx="949084" cy="3477581"/>
          </a:xfrm>
          <a:prstGeom prst="rect">
            <a:avLst/>
          </a:prstGeom>
          <a:effectLst>
            <a:outerShdw blurRad="609600" dist="292100" dir="2700000" algn="tl" rotWithShape="0">
              <a:prstClr val="black">
                <a:alpha val="40000"/>
              </a:prstClr>
            </a:outerShdw>
          </a:effectLst>
        </p:spPr>
      </p:pic>
      <p:grpSp>
        <p:nvGrpSpPr>
          <p:cNvPr id="6" name="群組 5">
            <a:extLst>
              <a:ext uri="{FF2B5EF4-FFF2-40B4-BE49-F238E27FC236}">
                <a16:creationId xmlns:a16="http://schemas.microsoft.com/office/drawing/2014/main" id="{103AB232-AE58-4662-8B4C-75A00D0B9228}"/>
              </a:ext>
            </a:extLst>
          </p:cNvPr>
          <p:cNvGrpSpPr/>
          <p:nvPr/>
        </p:nvGrpSpPr>
        <p:grpSpPr>
          <a:xfrm>
            <a:off x="4140842" y="4349229"/>
            <a:ext cx="650374" cy="650372"/>
            <a:chOff x="4870770" y="4410310"/>
            <a:chExt cx="618389" cy="618387"/>
          </a:xfrm>
        </p:grpSpPr>
        <p:grpSp>
          <p:nvGrpSpPr>
            <p:cNvPr id="9" name="群組 8">
              <a:extLst>
                <a:ext uri="{FF2B5EF4-FFF2-40B4-BE49-F238E27FC236}">
                  <a16:creationId xmlns:a16="http://schemas.microsoft.com/office/drawing/2014/main" id="{1070B76B-ECC6-44D3-A2D5-BF6E4C164A84}"/>
                </a:ext>
              </a:extLst>
            </p:cNvPr>
            <p:cNvGrpSpPr/>
            <p:nvPr/>
          </p:nvGrpSpPr>
          <p:grpSpPr>
            <a:xfrm>
              <a:off x="4870770" y="4410310"/>
              <a:ext cx="618389" cy="618387"/>
              <a:chOff x="4572152" y="3863513"/>
              <a:chExt cx="845515" cy="845515"/>
            </a:xfrm>
          </p:grpSpPr>
          <p:pic>
            <p:nvPicPr>
              <p:cNvPr id="10" name="Picture 2" descr="http://www.sunca.com.tw/upload/product/2019515174615.jpg">
                <a:extLst>
                  <a:ext uri="{FF2B5EF4-FFF2-40B4-BE49-F238E27FC236}">
                    <a16:creationId xmlns:a16="http://schemas.microsoft.com/office/drawing/2014/main" id="{6B2DC5D6-CC9E-4987-8E27-3E6F209E47A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572152" y="3863513"/>
                <a:ext cx="845515" cy="84551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1" name="矩形 10">
                <a:extLst>
                  <a:ext uri="{FF2B5EF4-FFF2-40B4-BE49-F238E27FC236}">
                    <a16:creationId xmlns:a16="http://schemas.microsoft.com/office/drawing/2014/main" id="{CAF64A80-ECC9-467F-A065-399256E80C47}"/>
                  </a:ext>
                </a:extLst>
              </p:cNvPr>
              <p:cNvSpPr/>
              <p:nvPr/>
            </p:nvSpPr>
            <p:spPr>
              <a:xfrm rot="2432588">
                <a:off x="4833692" y="4309919"/>
                <a:ext cx="103885" cy="100124"/>
              </a:xfrm>
              <a:prstGeom prst="rect">
                <a:avLst/>
              </a:prstGeom>
              <a:solidFill>
                <a:srgbClr val="E0D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cs typeface="+mn-ea"/>
                  <a:sym typeface="+mn-lt"/>
                </a:endParaRPr>
              </a:p>
            </p:txBody>
          </p:sp>
        </p:grpSp>
        <p:sp>
          <p:nvSpPr>
            <p:cNvPr id="7" name="橢圓 6"/>
            <p:cNvSpPr/>
            <p:nvPr/>
          </p:nvSpPr>
          <p:spPr>
            <a:xfrm>
              <a:off x="4928062" y="4456575"/>
              <a:ext cx="526036" cy="53928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cs typeface="+mn-ea"/>
                <a:sym typeface="+mn-lt"/>
              </a:endParaRPr>
            </a:p>
          </p:txBody>
        </p:sp>
      </p:grpSp>
      <p:pic>
        <p:nvPicPr>
          <p:cNvPr id="8" name="圖片 7"/>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4182086" y="4499145"/>
            <a:ext cx="510564" cy="380730"/>
          </a:xfrm>
          <a:prstGeom prst="rect">
            <a:avLst/>
          </a:prstGeom>
        </p:spPr>
      </p:pic>
      <p:sp>
        <p:nvSpPr>
          <p:cNvPr id="12" name="文字版面配置區 3">
            <a:extLst>
              <a:ext uri="{FF2B5EF4-FFF2-40B4-BE49-F238E27FC236}">
                <a16:creationId xmlns:a16="http://schemas.microsoft.com/office/drawing/2014/main" id="{93CA3E99-CC2E-441F-8923-D63E39C4B536}"/>
              </a:ext>
            </a:extLst>
          </p:cNvPr>
          <p:cNvSpPr txBox="1">
            <a:spLocks/>
          </p:cNvSpPr>
          <p:nvPr/>
        </p:nvSpPr>
        <p:spPr>
          <a:xfrm>
            <a:off x="389808" y="1230683"/>
            <a:ext cx="7340100" cy="365914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27000" indent="0">
              <a:lnSpc>
                <a:spcPts val="2200"/>
              </a:lnSpc>
              <a:spcBef>
                <a:spcPts val="500"/>
              </a:spcBef>
              <a:buClr>
                <a:schemeClr val="bg1"/>
              </a:buClr>
              <a:buNone/>
            </a:pPr>
            <a:r>
              <a:rPr lang="en-US" altLang="zh-TW" sz="1400" dirty="0">
                <a:cs typeface="+mn-ea"/>
                <a:sym typeface="+mn-lt"/>
              </a:rPr>
              <a:t> Coral M.2 Accelerator B+M key </a:t>
            </a:r>
          </a:p>
          <a:p>
            <a:pPr marL="806450" lvl="1" indent="-222250">
              <a:lnSpc>
                <a:spcPts val="2000"/>
              </a:lnSpc>
              <a:spcBef>
                <a:spcPts val="500"/>
              </a:spcBef>
              <a:buClr>
                <a:schemeClr val="bg1"/>
              </a:buClr>
            </a:pPr>
            <a:r>
              <a:rPr lang="en-US" altLang="zh-TW" sz="1400" dirty="0">
                <a:cs typeface="+mn-ea"/>
                <a:sym typeface="+mn-lt"/>
              </a:rPr>
              <a:t>Coral P/N: </a:t>
            </a:r>
            <a:r>
              <a:rPr lang="en-US" altLang="zh-TW" sz="1400" b="1" dirty="0">
                <a:cs typeface="+mn-ea"/>
                <a:sym typeface="+mn-lt"/>
              </a:rPr>
              <a:t>G650-04686-01</a:t>
            </a:r>
            <a:endParaRPr lang="zh-TW" altLang="zh-TW" sz="1400" b="1" dirty="0">
              <a:cs typeface="+mn-ea"/>
              <a:sym typeface="+mn-lt"/>
            </a:endParaRPr>
          </a:p>
          <a:p>
            <a:pPr marL="806450" lvl="1" indent="-222250">
              <a:lnSpc>
                <a:spcPts val="2000"/>
              </a:lnSpc>
              <a:spcBef>
                <a:spcPts val="500"/>
              </a:spcBef>
              <a:buClr>
                <a:schemeClr val="bg1"/>
              </a:buClr>
              <a:buSzPct val="80000"/>
            </a:pPr>
            <a:r>
              <a:rPr lang="zh-TW" altLang="zh-TW" sz="1400" dirty="0">
                <a:cs typeface="+mn-ea"/>
                <a:sym typeface="+mn-lt"/>
              </a:rPr>
              <a:t>4 TOPS</a:t>
            </a:r>
            <a:r>
              <a:rPr lang="en-US" altLang="zh-TW" sz="1400" dirty="0">
                <a:cs typeface="+mn-ea"/>
                <a:sym typeface="+mn-lt"/>
              </a:rPr>
              <a:t> </a:t>
            </a:r>
            <a:r>
              <a:rPr lang="zh-TW" altLang="zh-TW" sz="1400" dirty="0">
                <a:cs typeface="+mn-ea"/>
                <a:sym typeface="+mn-lt"/>
              </a:rPr>
              <a:t>total peak performance (int8)</a:t>
            </a:r>
          </a:p>
          <a:p>
            <a:pPr marL="806450" lvl="1" indent="-222250">
              <a:lnSpc>
                <a:spcPts val="2000"/>
              </a:lnSpc>
              <a:spcBef>
                <a:spcPts val="500"/>
              </a:spcBef>
              <a:buClr>
                <a:schemeClr val="bg1"/>
              </a:buClr>
              <a:buSzPct val="80000"/>
            </a:pPr>
            <a:r>
              <a:rPr lang="zh-TW" altLang="zh-TW" sz="1400" dirty="0">
                <a:cs typeface="+mn-ea"/>
                <a:sym typeface="+mn-lt"/>
              </a:rPr>
              <a:t>2 TOPS per watt</a:t>
            </a:r>
            <a:r>
              <a:rPr lang="en-US" altLang="zh-TW" sz="1400" dirty="0">
                <a:cs typeface="+mn-ea"/>
                <a:sym typeface="+mn-lt"/>
              </a:rPr>
              <a:t> (TOPS = trillion operations per second) </a:t>
            </a:r>
          </a:p>
          <a:p>
            <a:pPr marL="806450" lvl="1" indent="-222250">
              <a:lnSpc>
                <a:spcPts val="2000"/>
              </a:lnSpc>
              <a:spcBef>
                <a:spcPts val="500"/>
              </a:spcBef>
              <a:buClr>
                <a:schemeClr val="bg1"/>
              </a:buClr>
              <a:buSzPct val="80000"/>
            </a:pPr>
            <a:r>
              <a:rPr lang="zh-TW" altLang="en-US" sz="1400" dirty="0">
                <a:cs typeface="+mn-ea"/>
                <a:sym typeface="+mn-lt"/>
              </a:rPr>
              <a:t>M.2 2280 </a:t>
            </a:r>
            <a:r>
              <a:rPr lang="zh-TW" altLang="zh-TW" sz="1400" dirty="0">
                <a:cs typeface="+mn-ea"/>
                <a:sym typeface="+mn-lt"/>
              </a:rPr>
              <a:t>B+M key</a:t>
            </a:r>
            <a:r>
              <a:rPr lang="zh-TW" altLang="en-US" sz="1400" dirty="0">
                <a:cs typeface="+mn-ea"/>
                <a:sym typeface="+mn-lt"/>
              </a:rPr>
              <a:t> form factor</a:t>
            </a:r>
            <a:endParaRPr lang="en-US" altLang="zh-TW" sz="1400" dirty="0">
              <a:cs typeface="+mn-ea"/>
              <a:sym typeface="+mn-lt"/>
            </a:endParaRPr>
          </a:p>
          <a:p>
            <a:pPr marL="806450" lvl="1" indent="-222250">
              <a:lnSpc>
                <a:spcPts val="2300"/>
              </a:lnSpc>
              <a:spcBef>
                <a:spcPts val="500"/>
              </a:spcBef>
              <a:buClr>
                <a:schemeClr val="bg1"/>
              </a:buClr>
              <a:buSzPct val="80000"/>
            </a:pPr>
            <a:r>
              <a:rPr lang="zh-TW" altLang="zh-TW" sz="1400" dirty="0">
                <a:cs typeface="+mn-ea"/>
                <a:sym typeface="+mn-lt"/>
              </a:rPr>
              <a:t>PCIe Gen</a:t>
            </a:r>
            <a:r>
              <a:rPr lang="zh-TW" altLang="en-US" sz="1400" dirty="0">
                <a:cs typeface="+mn-ea"/>
                <a:sym typeface="+mn-lt"/>
              </a:rPr>
              <a:t> </a:t>
            </a:r>
            <a:r>
              <a:rPr lang="zh-TW" altLang="zh-TW" sz="1400" dirty="0">
                <a:cs typeface="+mn-ea"/>
                <a:sym typeface="+mn-lt"/>
              </a:rPr>
              <a:t>2 x</a:t>
            </a:r>
            <a:r>
              <a:rPr lang="zh-TW" altLang="en-US" sz="1400" dirty="0">
                <a:cs typeface="+mn-ea"/>
                <a:sym typeface="+mn-lt"/>
              </a:rPr>
              <a:t> </a:t>
            </a:r>
            <a:r>
              <a:rPr lang="zh-TW" altLang="zh-TW" sz="1400" dirty="0">
                <a:cs typeface="+mn-ea"/>
                <a:sym typeface="+mn-lt"/>
              </a:rPr>
              <a:t>1 interface</a:t>
            </a:r>
          </a:p>
          <a:p>
            <a:pPr marL="127000" indent="0">
              <a:lnSpc>
                <a:spcPts val="2200"/>
              </a:lnSpc>
              <a:spcBef>
                <a:spcPts val="500"/>
              </a:spcBef>
              <a:buClr>
                <a:schemeClr val="bg1"/>
              </a:buClr>
            </a:pPr>
            <a:r>
              <a:rPr lang="en-US" altLang="zh-TW" sz="1400" dirty="0">
                <a:cs typeface="+mn-ea"/>
                <a:sym typeface="+mn-lt"/>
              </a:rPr>
              <a:t>QNAP P/N: </a:t>
            </a:r>
            <a:r>
              <a:rPr lang="en-US" altLang="zh-TW" sz="1400" b="1" dirty="0">
                <a:cs typeface="+mn-ea"/>
                <a:sym typeface="+mn-lt"/>
              </a:rPr>
              <a:t>G650-04686-01-QNAP</a:t>
            </a:r>
          </a:p>
          <a:p>
            <a:pPr marL="869950" lvl="1" indent="-285750">
              <a:lnSpc>
                <a:spcPts val="2200"/>
              </a:lnSpc>
              <a:spcBef>
                <a:spcPts val="500"/>
              </a:spcBef>
              <a:buClr>
                <a:schemeClr val="bg1"/>
              </a:buClr>
            </a:pPr>
            <a:r>
              <a:rPr lang="en-US" altLang="zh-TW" sz="1400" dirty="0">
                <a:cs typeface="+mn-ea"/>
                <a:sym typeface="+mn-lt"/>
              </a:rPr>
              <a:t>Package</a:t>
            </a:r>
            <a:r>
              <a:rPr lang="zh-TW" altLang="zh-TW" sz="1400" dirty="0">
                <a:cs typeface="+mn-ea"/>
                <a:sym typeface="+mn-lt"/>
              </a:rPr>
              <a:t> </a:t>
            </a:r>
            <a:r>
              <a:rPr lang="en-US" altLang="zh-TW" sz="1400" dirty="0">
                <a:cs typeface="+mn-ea"/>
                <a:sym typeface="+mn-lt"/>
              </a:rPr>
              <a:t>contents</a:t>
            </a:r>
            <a:endParaRPr lang="zh-TW" altLang="zh-TW" sz="1400" dirty="0">
              <a:cs typeface="+mn-ea"/>
              <a:sym typeface="+mn-lt"/>
            </a:endParaRPr>
          </a:p>
          <a:p>
            <a:pPr marL="1263650" lvl="2" indent="-222250">
              <a:lnSpc>
                <a:spcPts val="2000"/>
              </a:lnSpc>
              <a:spcBef>
                <a:spcPts val="500"/>
              </a:spcBef>
              <a:buClr>
                <a:schemeClr val="bg1"/>
              </a:buClr>
              <a:buSzPct val="80000"/>
            </a:pPr>
            <a:r>
              <a:rPr lang="en-US" altLang="zh-TW" sz="1400" dirty="0">
                <a:cs typeface="+mn-ea"/>
                <a:sym typeface="+mn-lt"/>
              </a:rPr>
              <a:t>Coral M.2 Accelerator B+M key </a:t>
            </a:r>
          </a:p>
          <a:p>
            <a:pPr marL="1263650" lvl="2" indent="-222250">
              <a:lnSpc>
                <a:spcPts val="2000"/>
              </a:lnSpc>
              <a:spcBef>
                <a:spcPts val="500"/>
              </a:spcBef>
              <a:buClr>
                <a:schemeClr val="bg1"/>
              </a:buClr>
              <a:buSzPct val="80000"/>
            </a:pPr>
            <a:r>
              <a:rPr lang="en-US" altLang="zh-TW" sz="1400" dirty="0">
                <a:cs typeface="+mn-ea"/>
                <a:sym typeface="+mn-lt"/>
              </a:rPr>
              <a:t>QNAP Heatsink</a:t>
            </a:r>
          </a:p>
          <a:p>
            <a:pPr marL="1263650" lvl="2" indent="-222250">
              <a:lnSpc>
                <a:spcPts val="2000"/>
              </a:lnSpc>
              <a:spcBef>
                <a:spcPts val="500"/>
              </a:spcBef>
              <a:buClr>
                <a:schemeClr val="bg1"/>
              </a:buClr>
              <a:buSzPct val="80000"/>
            </a:pPr>
            <a:r>
              <a:rPr lang="en-US" altLang="zh-TW" sz="1400" dirty="0">
                <a:cs typeface="+mn-ea"/>
                <a:sym typeface="+mn-lt"/>
              </a:rPr>
              <a:t>NAS Installation guide</a:t>
            </a:r>
          </a:p>
        </p:txBody>
      </p:sp>
    </p:spTree>
    <p:extLst>
      <p:ext uri="{BB962C8B-B14F-4D97-AF65-F5344CB8AC3E}">
        <p14:creationId xmlns:p14="http://schemas.microsoft.com/office/powerpoint/2010/main" val="4732085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字版面配置區 3">
            <a:extLst>
              <a:ext uri="{FF2B5EF4-FFF2-40B4-BE49-F238E27FC236}">
                <a16:creationId xmlns:a16="http://schemas.microsoft.com/office/drawing/2014/main" id="{B5A29149-7EDE-4914-912D-F3B6F9CD02EE}"/>
              </a:ext>
            </a:extLst>
          </p:cNvPr>
          <p:cNvSpPr txBox="1">
            <a:spLocks/>
          </p:cNvSpPr>
          <p:nvPr/>
        </p:nvSpPr>
        <p:spPr>
          <a:xfrm>
            <a:off x="364434" y="1365250"/>
            <a:ext cx="5909367" cy="3778250"/>
          </a:xfrm>
          <a:prstGeom prst="rect">
            <a:avLst/>
          </a:prstGeom>
        </p:spPr>
        <p:txBody>
          <a:bodyPr lIns="91440" tIns="45720" rIns="91440" bIns="45720" anchor="t"/>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27000" indent="0">
              <a:lnSpc>
                <a:spcPts val="1900"/>
              </a:lnSpc>
              <a:buClr>
                <a:schemeClr val="bg1"/>
              </a:buClr>
            </a:pPr>
            <a:r>
              <a:rPr lang="en-US" altLang="zh-TW" sz="1400" dirty="0">
                <a:cs typeface="+mn-ea"/>
                <a:sym typeface="+mn-lt"/>
              </a:rPr>
              <a:t>Coral USB Accelerator </a:t>
            </a:r>
          </a:p>
          <a:p>
            <a:pPr marL="646112" lvl="1" indent="-285750">
              <a:lnSpc>
                <a:spcPts val="1900"/>
              </a:lnSpc>
              <a:spcBef>
                <a:spcPts val="600"/>
              </a:spcBef>
              <a:buClr>
                <a:schemeClr val="bg1"/>
              </a:buClr>
              <a:buSzPct val="80000"/>
            </a:pPr>
            <a:r>
              <a:rPr lang="en-US" altLang="zh-TW" sz="1400" dirty="0">
                <a:cs typeface="+mn-ea"/>
                <a:sym typeface="+mn-lt"/>
              </a:rPr>
              <a:t>Coral P/N: </a:t>
            </a:r>
            <a:r>
              <a:rPr lang="en-US" altLang="zh-TW" sz="1400" b="1" dirty="0">
                <a:cs typeface="+mn-ea"/>
                <a:sym typeface="+mn-lt"/>
              </a:rPr>
              <a:t>G950-06809-01</a:t>
            </a:r>
            <a:r>
              <a:rPr lang="en-US" altLang="zh-TW" sz="1400" dirty="0">
                <a:cs typeface="+mn-ea"/>
                <a:sym typeface="+mn-lt"/>
              </a:rPr>
              <a:t> &amp; </a:t>
            </a:r>
            <a:r>
              <a:rPr lang="en-US" altLang="zh-TW" sz="1400" b="1" dirty="0">
                <a:cs typeface="+mn-ea"/>
                <a:sym typeface="+mn-lt"/>
              </a:rPr>
              <a:t>G950-01456-01</a:t>
            </a:r>
            <a:endParaRPr lang="zh-TW" altLang="zh-TW" sz="1400" b="1" dirty="0">
              <a:cs typeface="+mn-ea"/>
              <a:sym typeface="+mn-lt"/>
            </a:endParaRPr>
          </a:p>
          <a:p>
            <a:pPr marL="646112" lvl="1" indent="-285750">
              <a:lnSpc>
                <a:spcPts val="1900"/>
              </a:lnSpc>
              <a:spcBef>
                <a:spcPts val="600"/>
              </a:spcBef>
              <a:buClr>
                <a:schemeClr val="bg1"/>
              </a:buClr>
              <a:buSzPct val="80000"/>
            </a:pPr>
            <a:r>
              <a:rPr lang="zh-TW" altLang="zh-TW" sz="1400" dirty="0">
                <a:cs typeface="+mn-ea"/>
                <a:sym typeface="+mn-lt"/>
              </a:rPr>
              <a:t>4 TOPS total peak performance (int8)</a:t>
            </a:r>
          </a:p>
          <a:p>
            <a:pPr marL="646112" lvl="1" indent="-285750">
              <a:lnSpc>
                <a:spcPts val="1900"/>
              </a:lnSpc>
              <a:spcBef>
                <a:spcPts val="600"/>
              </a:spcBef>
              <a:buClr>
                <a:schemeClr val="bg1"/>
              </a:buClr>
              <a:buSzPct val="80000"/>
            </a:pPr>
            <a:r>
              <a:rPr lang="zh-TW" altLang="zh-TW" sz="1400" dirty="0">
                <a:cs typeface="+mn-ea"/>
                <a:sym typeface="+mn-lt"/>
              </a:rPr>
              <a:t>2 TOPS per watt</a:t>
            </a:r>
            <a:r>
              <a:rPr lang="en-US" altLang="zh-TW" sz="1400" dirty="0">
                <a:cs typeface="+mn-ea"/>
                <a:sym typeface="+mn-lt"/>
              </a:rPr>
              <a:t> (TOPS = trillion operations per second) </a:t>
            </a:r>
          </a:p>
          <a:p>
            <a:pPr marL="646112" lvl="1" indent="-285750">
              <a:lnSpc>
                <a:spcPts val="1900"/>
              </a:lnSpc>
              <a:spcBef>
                <a:spcPts val="600"/>
              </a:spcBef>
              <a:buClr>
                <a:schemeClr val="bg1"/>
              </a:buClr>
              <a:buSzPct val="80000"/>
            </a:pPr>
            <a:r>
              <a:rPr lang="en-US" altLang="zh-TW" sz="1400" dirty="0">
                <a:cs typeface="+mn-ea"/>
                <a:sym typeface="+mn-lt"/>
              </a:rPr>
              <a:t>No extra power adapter needed</a:t>
            </a:r>
          </a:p>
          <a:p>
            <a:pPr marL="646112" lvl="1" indent="-285750">
              <a:lnSpc>
                <a:spcPts val="2200"/>
              </a:lnSpc>
              <a:spcBef>
                <a:spcPts val="600"/>
              </a:spcBef>
              <a:buClr>
                <a:schemeClr val="bg1"/>
              </a:buClr>
              <a:buSzPct val="80000"/>
            </a:pPr>
            <a:r>
              <a:rPr lang="en-US" altLang="zh-TW" sz="1400" dirty="0">
                <a:cs typeface="+mn-ea"/>
                <a:sym typeface="+mn-lt"/>
              </a:rPr>
              <a:t>USB</a:t>
            </a:r>
            <a:r>
              <a:rPr lang="zh-TW" altLang="en-US" sz="1400" dirty="0">
                <a:cs typeface="+mn-ea"/>
                <a:sym typeface="+mn-lt"/>
              </a:rPr>
              <a:t> </a:t>
            </a:r>
            <a:r>
              <a:rPr lang="en-US" altLang="zh-TW" sz="1400" dirty="0">
                <a:cs typeface="+mn-ea"/>
                <a:sym typeface="+mn-lt"/>
              </a:rPr>
              <a:t>3.2 Gen 1</a:t>
            </a:r>
            <a:r>
              <a:rPr lang="zh-TW" altLang="en-US" sz="1400" dirty="0">
                <a:cs typeface="+mn-ea"/>
                <a:sym typeface="+mn-lt"/>
              </a:rPr>
              <a:t> </a:t>
            </a:r>
            <a:r>
              <a:rPr lang="en-US" altLang="zh-TW" sz="1400" dirty="0">
                <a:cs typeface="+mn-ea"/>
                <a:sym typeface="+mn-lt"/>
              </a:rPr>
              <a:t>(USB 3.0) Type-C</a:t>
            </a:r>
            <a:r>
              <a:rPr lang="zh-TW" altLang="en-US" sz="1400" dirty="0">
                <a:cs typeface="+mn-ea"/>
                <a:sym typeface="+mn-lt"/>
              </a:rPr>
              <a:t> interface (</a:t>
            </a:r>
            <a:r>
              <a:rPr lang="zh-TW" altLang="zh-TW" sz="1400" dirty="0">
                <a:cs typeface="+mn-ea"/>
                <a:sym typeface="+mn-lt"/>
              </a:rPr>
              <a:t>data/power</a:t>
            </a:r>
            <a:r>
              <a:rPr lang="zh-TW" altLang="en-US" sz="1400" dirty="0">
                <a:cs typeface="+mn-ea"/>
                <a:sym typeface="+mn-lt"/>
              </a:rPr>
              <a:t>)</a:t>
            </a:r>
            <a:endParaRPr lang="en-US" altLang="en-US" sz="1400" dirty="0">
              <a:cs typeface="+mn-ea"/>
              <a:sym typeface="+mn-lt"/>
            </a:endParaRPr>
          </a:p>
          <a:p>
            <a:pPr marL="127000" indent="0">
              <a:lnSpc>
                <a:spcPts val="1900"/>
              </a:lnSpc>
              <a:buClr>
                <a:schemeClr val="bg1"/>
              </a:buClr>
            </a:pPr>
            <a:r>
              <a:rPr lang="en-US" altLang="zh-TW" sz="1400" dirty="0">
                <a:cs typeface="+mn-ea"/>
                <a:sym typeface="+mn-lt"/>
              </a:rPr>
              <a:t>QNAP P/N: </a:t>
            </a:r>
            <a:r>
              <a:rPr lang="en-US" altLang="zh-TW" sz="1400" b="1" dirty="0">
                <a:cs typeface="+mn-ea"/>
                <a:sym typeface="+mn-lt"/>
              </a:rPr>
              <a:t>G950-06809-01-QNAP</a:t>
            </a:r>
            <a:r>
              <a:rPr lang="en-US" altLang="zh-TW" sz="1400" dirty="0">
                <a:cs typeface="+mn-ea"/>
                <a:sym typeface="+mn-lt"/>
              </a:rPr>
              <a:t> </a:t>
            </a:r>
          </a:p>
          <a:p>
            <a:pPr marL="625475" lvl="1" indent="-265113">
              <a:lnSpc>
                <a:spcPts val="1900"/>
              </a:lnSpc>
              <a:spcBef>
                <a:spcPts val="600"/>
              </a:spcBef>
              <a:buClr>
                <a:schemeClr val="bg1"/>
              </a:buClr>
              <a:buSzPct val="80000"/>
            </a:pPr>
            <a:r>
              <a:rPr lang="en-US" altLang="zh-TW" sz="1400" dirty="0">
                <a:cs typeface="+mn-ea"/>
                <a:sym typeface="+mn-lt"/>
              </a:rPr>
              <a:t>Package</a:t>
            </a:r>
            <a:r>
              <a:rPr lang="zh-TW" altLang="zh-TW" sz="1400" dirty="0">
                <a:cs typeface="+mn-ea"/>
                <a:sym typeface="+mn-lt"/>
              </a:rPr>
              <a:t> </a:t>
            </a:r>
            <a:r>
              <a:rPr lang="en-US" altLang="zh-TW" sz="1400" dirty="0">
                <a:cs typeface="+mn-ea"/>
                <a:sym typeface="+mn-lt"/>
              </a:rPr>
              <a:t>contents</a:t>
            </a:r>
            <a:endParaRPr lang="zh-TW" altLang="zh-TW" sz="1400" dirty="0">
              <a:cs typeface="+mn-ea"/>
              <a:sym typeface="+mn-lt"/>
            </a:endParaRPr>
          </a:p>
          <a:p>
            <a:pPr marL="1174750" lvl="3" indent="-177800">
              <a:lnSpc>
                <a:spcPts val="1900"/>
              </a:lnSpc>
              <a:spcBef>
                <a:spcPts val="600"/>
              </a:spcBef>
              <a:buClr>
                <a:schemeClr val="bg1"/>
              </a:buClr>
              <a:buSzPct val="80000"/>
            </a:pPr>
            <a:r>
              <a:rPr lang="en-US" altLang="zh-TW" sz="1400" dirty="0">
                <a:cs typeface="+mn-ea"/>
                <a:sym typeface="+mn-lt"/>
              </a:rPr>
              <a:t>USB Accelerator </a:t>
            </a:r>
          </a:p>
          <a:p>
            <a:pPr marL="1174750" lvl="3" indent="-177800">
              <a:lnSpc>
                <a:spcPts val="1900"/>
              </a:lnSpc>
              <a:spcBef>
                <a:spcPts val="600"/>
              </a:spcBef>
              <a:buClr>
                <a:schemeClr val="bg1"/>
              </a:buClr>
              <a:buSzPct val="80000"/>
            </a:pPr>
            <a:r>
              <a:rPr lang="en-US" altLang="zh-TW" sz="1400" dirty="0">
                <a:cs typeface="+mn-ea"/>
                <a:sym typeface="+mn-lt"/>
              </a:rPr>
              <a:t>NAS installation guide</a:t>
            </a:r>
          </a:p>
        </p:txBody>
      </p:sp>
      <p:sp>
        <p:nvSpPr>
          <p:cNvPr id="2" name="標題 1">
            <a:extLst>
              <a:ext uri="{FF2B5EF4-FFF2-40B4-BE49-F238E27FC236}">
                <a16:creationId xmlns:a16="http://schemas.microsoft.com/office/drawing/2014/main" id="{86DCC8C7-D85A-4392-B016-ADE9A46C1A86}"/>
              </a:ext>
            </a:extLst>
          </p:cNvPr>
          <p:cNvSpPr>
            <a:spLocks noGrp="1"/>
          </p:cNvSpPr>
          <p:nvPr>
            <p:ph type="title"/>
          </p:nvPr>
        </p:nvSpPr>
        <p:spPr>
          <a:xfrm>
            <a:off x="0" y="196040"/>
            <a:ext cx="9144000" cy="697312"/>
          </a:xfrm>
        </p:spPr>
        <p:txBody>
          <a:bodyPr>
            <a:normAutofit/>
          </a:bodyPr>
          <a:lstStyle/>
          <a:p>
            <a:pPr algn="ctr" fontAlgn="auto"/>
            <a:r>
              <a:rPr lang="en-US" altLang="zh-TW" sz="3200" dirty="0">
                <a:solidFill>
                  <a:schemeClr val="bg1"/>
                </a:solidFill>
                <a:latin typeface="+mn-lt"/>
                <a:ea typeface="+mn-ea"/>
                <a:cs typeface="+mn-ea"/>
                <a:sym typeface="+mn-lt"/>
              </a:rPr>
              <a:t>Coral USB</a:t>
            </a:r>
            <a:r>
              <a:rPr lang="zh-TW" altLang="en-US" sz="3200" dirty="0">
                <a:solidFill>
                  <a:schemeClr val="bg1"/>
                </a:solidFill>
                <a:latin typeface="+mn-lt"/>
                <a:ea typeface="+mn-ea"/>
                <a:cs typeface="+mn-ea"/>
                <a:sym typeface="+mn-lt"/>
              </a:rPr>
              <a:t> </a:t>
            </a:r>
            <a:r>
              <a:rPr lang="en-US" altLang="zh-TW" sz="3200" dirty="0">
                <a:solidFill>
                  <a:schemeClr val="bg1"/>
                </a:solidFill>
                <a:latin typeface="+mn-lt"/>
                <a:ea typeface="+mn-ea"/>
                <a:cs typeface="+mn-ea"/>
                <a:sym typeface="+mn-lt"/>
              </a:rPr>
              <a:t>Accelerator</a:t>
            </a:r>
          </a:p>
        </p:txBody>
      </p:sp>
      <p:pic>
        <p:nvPicPr>
          <p:cNvPr id="7" name="圖片 6" descr="一張含有 文字 的圖片&#10;&#10;自動產生的描述">
            <a:extLst>
              <a:ext uri="{FF2B5EF4-FFF2-40B4-BE49-F238E27FC236}">
                <a16:creationId xmlns:a16="http://schemas.microsoft.com/office/drawing/2014/main" id="{952098FF-5CF9-439B-A222-6CF770252C2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89649" y="1523339"/>
            <a:ext cx="1239971" cy="3911302"/>
          </a:xfrm>
          <a:prstGeom prst="rect">
            <a:avLst/>
          </a:prstGeom>
          <a:effectLst>
            <a:outerShdw blurRad="342900" dist="177800" dir="3600000" algn="t" rotWithShape="0">
              <a:prstClr val="black">
                <a:alpha val="40000"/>
              </a:prstClr>
            </a:outerShdw>
          </a:effectLst>
        </p:spPr>
      </p:pic>
      <p:grpSp>
        <p:nvGrpSpPr>
          <p:cNvPr id="6" name="群組 5"/>
          <p:cNvGrpSpPr/>
          <p:nvPr/>
        </p:nvGrpSpPr>
        <p:grpSpPr>
          <a:xfrm>
            <a:off x="4344126" y="3571646"/>
            <a:ext cx="845515" cy="845515"/>
            <a:chOff x="4572152" y="3863513"/>
            <a:chExt cx="845515" cy="845515"/>
          </a:xfrm>
        </p:grpSpPr>
        <p:pic>
          <p:nvPicPr>
            <p:cNvPr id="1026" name="Picture 2" descr="http://www.sunca.com.tw/upload/product/2019515174615.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72152" y="3863513"/>
              <a:ext cx="845515" cy="84551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矩形 2"/>
            <p:cNvSpPr/>
            <p:nvPr/>
          </p:nvSpPr>
          <p:spPr>
            <a:xfrm rot="2432588">
              <a:off x="4833692" y="4309919"/>
              <a:ext cx="103885" cy="100124"/>
            </a:xfrm>
            <a:prstGeom prst="rect">
              <a:avLst/>
            </a:prstGeom>
            <a:solidFill>
              <a:srgbClr val="E0D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cs typeface="+mn-ea"/>
                <a:sym typeface="+mn-lt"/>
              </a:endParaRPr>
            </a:p>
          </p:txBody>
        </p:sp>
      </p:grpSp>
      <p:sp>
        <p:nvSpPr>
          <p:cNvPr id="11" name="矩形 10">
            <a:extLst>
              <a:ext uri="{FF2B5EF4-FFF2-40B4-BE49-F238E27FC236}">
                <a16:creationId xmlns:a16="http://schemas.microsoft.com/office/drawing/2014/main" id="{6F3DCA21-043B-4463-97D5-9293B25F930A}"/>
              </a:ext>
            </a:extLst>
          </p:cNvPr>
          <p:cNvSpPr/>
          <p:nvPr/>
        </p:nvSpPr>
        <p:spPr>
          <a:xfrm>
            <a:off x="7719660" y="2703965"/>
            <a:ext cx="1002197" cy="5078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1350" b="0" i="0" u="none" strike="noStrike" kern="0" cap="none" spc="0" normalizeH="0" baseline="0" noProof="0" dirty="0">
                <a:ln>
                  <a:noFill/>
                </a:ln>
                <a:solidFill>
                  <a:srgbClr val="E7E6E6">
                    <a:lumMod val="25000"/>
                  </a:srgbClr>
                </a:solidFill>
                <a:effectLst/>
                <a:uLnTx/>
                <a:uFillTx/>
                <a:latin typeface="+mn-lt"/>
                <a:ea typeface="+mn-ea"/>
                <a:cs typeface="+mn-ea"/>
                <a:sym typeface="+mn-lt"/>
              </a:rPr>
              <a:t>65</a:t>
            </a:r>
            <a:r>
              <a:rPr kumimoji="0" lang="zh-TW" altLang="zh-TW" sz="1350" b="0" i="0" u="none" strike="noStrike" kern="0" cap="none" spc="0" normalizeH="0" baseline="0" noProof="0" dirty="0">
                <a:ln>
                  <a:noFill/>
                </a:ln>
                <a:solidFill>
                  <a:srgbClr val="E7E6E6">
                    <a:lumMod val="25000"/>
                  </a:srgbClr>
                </a:solidFill>
                <a:effectLst/>
                <a:uLnTx/>
                <a:uFillTx/>
                <a:latin typeface="+mn-lt"/>
                <a:ea typeface="+mn-ea"/>
                <a:cs typeface="+mn-ea"/>
                <a:sym typeface="+mn-lt"/>
              </a:rPr>
              <a:t> </a:t>
            </a:r>
            <a:r>
              <a:rPr kumimoji="0" lang="en-US" altLang="zh-TW" sz="1350" b="0" i="0" u="none" strike="noStrike" kern="0" cap="none" spc="0" normalizeH="0" baseline="0" noProof="0" dirty="0">
                <a:ln>
                  <a:noFill/>
                </a:ln>
                <a:solidFill>
                  <a:srgbClr val="E7E6E6">
                    <a:lumMod val="25000"/>
                  </a:srgbClr>
                </a:solidFill>
                <a:effectLst/>
                <a:uLnTx/>
                <a:uFillTx/>
                <a:latin typeface="+mn-lt"/>
                <a:ea typeface="+mn-ea"/>
                <a:cs typeface="+mn-ea"/>
                <a:sym typeface="+mn-lt"/>
              </a:rPr>
              <a:t>mm</a:t>
            </a:r>
            <a:r>
              <a:rPr kumimoji="0" lang="zh-TW" altLang="zh-TW" sz="1350" b="0" i="0" u="none" strike="noStrike" kern="0" cap="none" spc="0" normalizeH="0" baseline="0" noProof="0" dirty="0">
                <a:ln>
                  <a:noFill/>
                </a:ln>
                <a:solidFill>
                  <a:srgbClr val="E7E6E6">
                    <a:lumMod val="25000"/>
                  </a:srgbClr>
                </a:solidFill>
                <a:effectLst/>
                <a:uLnTx/>
                <a:uFillTx/>
                <a:latin typeface="+mn-lt"/>
                <a:ea typeface="+mn-ea"/>
                <a:cs typeface="+mn-ea"/>
                <a:sym typeface="+mn-lt"/>
              </a:rPr>
              <a:t> </a:t>
            </a:r>
            <a:endParaRPr kumimoji="0" lang="en-US" altLang="zh-TW" sz="1350" b="0" i="0" u="none" strike="noStrike" kern="0" cap="none" spc="0" normalizeH="0" baseline="0" noProof="0" dirty="0">
              <a:ln>
                <a:noFill/>
              </a:ln>
              <a:solidFill>
                <a:srgbClr val="E7E6E6">
                  <a:lumMod val="25000"/>
                </a:srgbClr>
              </a:solidFill>
              <a:effectLst/>
              <a:uLnTx/>
              <a:uFillTx/>
              <a:latin typeface="+mn-lt"/>
              <a:ea typeface="+mn-ea"/>
              <a:cs typeface="+mn-ea"/>
              <a:sym typeface="+mn-l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1350" b="0" i="0" u="none" strike="noStrike" kern="0" cap="none" spc="0" normalizeH="0" baseline="0" noProof="0" dirty="0">
                <a:ln>
                  <a:noFill/>
                </a:ln>
                <a:solidFill>
                  <a:srgbClr val="E7E6E6">
                    <a:lumMod val="25000"/>
                  </a:srgbClr>
                </a:solidFill>
                <a:effectLst/>
                <a:uLnTx/>
                <a:uFillTx/>
                <a:latin typeface="+mn-lt"/>
                <a:ea typeface="+mn-ea"/>
                <a:cs typeface="+mn-ea"/>
                <a:sym typeface="+mn-lt"/>
              </a:rPr>
              <a:t>(2.56 </a:t>
            </a:r>
            <a:r>
              <a:rPr lang="en-US" altLang="zh-TW" sz="1350" dirty="0">
                <a:solidFill>
                  <a:srgbClr val="E7E6E6">
                    <a:lumMod val="25000"/>
                  </a:srgbClr>
                </a:solidFill>
                <a:latin typeface="+mn-lt"/>
                <a:ea typeface="+mn-ea"/>
                <a:cs typeface="+mn-ea"/>
                <a:sym typeface="+mn-lt"/>
              </a:rPr>
              <a:t>inch</a:t>
            </a:r>
            <a:r>
              <a:rPr kumimoji="0" lang="en-US" altLang="zh-TW" sz="1350" b="0" i="0" u="none" strike="noStrike" kern="0" cap="none" spc="0" normalizeH="0" baseline="0" noProof="0" dirty="0">
                <a:ln>
                  <a:noFill/>
                </a:ln>
                <a:solidFill>
                  <a:srgbClr val="E7E6E6">
                    <a:lumMod val="25000"/>
                  </a:srgbClr>
                </a:solidFill>
                <a:effectLst/>
                <a:uLnTx/>
                <a:uFillTx/>
                <a:latin typeface="+mn-lt"/>
                <a:ea typeface="+mn-ea"/>
                <a:cs typeface="+mn-ea"/>
                <a:sym typeface="+mn-lt"/>
              </a:rPr>
              <a:t>)</a:t>
            </a:r>
            <a:endParaRPr kumimoji="0" lang="zh-TW" altLang="en-US" sz="1350" b="0" i="0" u="none" strike="noStrike" kern="0" cap="none" spc="0" normalizeH="0" baseline="0" noProof="0" dirty="0">
              <a:ln>
                <a:noFill/>
              </a:ln>
              <a:solidFill>
                <a:srgbClr val="E7E6E6">
                  <a:lumMod val="25000"/>
                </a:srgbClr>
              </a:solidFill>
              <a:effectLst/>
              <a:uLnTx/>
              <a:uFillTx/>
              <a:latin typeface="+mn-lt"/>
              <a:ea typeface="+mn-ea"/>
              <a:cs typeface="+mn-ea"/>
              <a:sym typeface="+mn-lt"/>
            </a:endParaRPr>
          </a:p>
        </p:txBody>
      </p:sp>
      <p:sp>
        <p:nvSpPr>
          <p:cNvPr id="12" name="矩形 11">
            <a:extLst>
              <a:ext uri="{FF2B5EF4-FFF2-40B4-BE49-F238E27FC236}">
                <a16:creationId xmlns:a16="http://schemas.microsoft.com/office/drawing/2014/main" id="{E99F668C-93FD-46BF-992B-99C12CDD9242}"/>
              </a:ext>
            </a:extLst>
          </p:cNvPr>
          <p:cNvSpPr/>
          <p:nvPr/>
        </p:nvSpPr>
        <p:spPr>
          <a:xfrm>
            <a:off x="6201651" y="1136213"/>
            <a:ext cx="1627369" cy="3000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1350" b="0" i="0" u="none" strike="noStrike" kern="0" cap="none" spc="0" normalizeH="0" baseline="0" noProof="0" dirty="0">
                <a:ln>
                  <a:noFill/>
                </a:ln>
                <a:solidFill>
                  <a:srgbClr val="E7E6E6">
                    <a:lumMod val="25000"/>
                  </a:srgbClr>
                </a:solidFill>
                <a:effectLst/>
                <a:uLnTx/>
                <a:uFillTx/>
                <a:latin typeface="+mn-lt"/>
                <a:ea typeface="+mn-ea"/>
                <a:cs typeface="+mn-ea"/>
                <a:sym typeface="+mn-lt"/>
              </a:rPr>
              <a:t>30</a:t>
            </a:r>
            <a:r>
              <a:rPr kumimoji="0" lang="zh-TW" altLang="zh-TW" sz="1350" b="0" i="0" u="none" strike="noStrike" kern="0" cap="none" spc="0" normalizeH="0" baseline="0" noProof="0" dirty="0">
                <a:ln>
                  <a:noFill/>
                </a:ln>
                <a:solidFill>
                  <a:srgbClr val="E7E6E6">
                    <a:lumMod val="25000"/>
                  </a:srgbClr>
                </a:solidFill>
                <a:effectLst/>
                <a:uLnTx/>
                <a:uFillTx/>
                <a:latin typeface="+mn-lt"/>
                <a:ea typeface="+mn-ea"/>
                <a:cs typeface="+mn-ea"/>
                <a:sym typeface="+mn-lt"/>
              </a:rPr>
              <a:t> </a:t>
            </a:r>
            <a:r>
              <a:rPr kumimoji="0" lang="en-US" altLang="zh-TW" sz="1350" b="0" i="0" u="none" strike="noStrike" kern="0" cap="none" spc="0" normalizeH="0" baseline="0" noProof="0" dirty="0">
                <a:ln>
                  <a:noFill/>
                </a:ln>
                <a:solidFill>
                  <a:srgbClr val="E7E6E6">
                    <a:lumMod val="25000"/>
                  </a:srgbClr>
                </a:solidFill>
                <a:effectLst/>
                <a:uLnTx/>
                <a:uFillTx/>
                <a:latin typeface="+mn-lt"/>
                <a:ea typeface="+mn-ea"/>
                <a:cs typeface="+mn-ea"/>
                <a:sym typeface="+mn-lt"/>
              </a:rPr>
              <a:t>mm (1.18 </a:t>
            </a:r>
            <a:r>
              <a:rPr lang="en-US" altLang="zh-TW" sz="1350" dirty="0">
                <a:solidFill>
                  <a:srgbClr val="E7E6E6">
                    <a:lumMod val="25000"/>
                  </a:srgbClr>
                </a:solidFill>
                <a:latin typeface="+mn-lt"/>
                <a:ea typeface="+mn-ea"/>
                <a:cs typeface="+mn-ea"/>
                <a:sym typeface="+mn-lt"/>
              </a:rPr>
              <a:t>inch</a:t>
            </a:r>
            <a:r>
              <a:rPr kumimoji="0" lang="en-US" altLang="zh-TW" sz="1350" b="0" i="0" u="none" strike="noStrike" kern="0" cap="none" spc="0" normalizeH="0" baseline="0" noProof="0" dirty="0">
                <a:ln>
                  <a:noFill/>
                </a:ln>
                <a:solidFill>
                  <a:srgbClr val="E7E6E6">
                    <a:lumMod val="25000"/>
                  </a:srgbClr>
                </a:solidFill>
                <a:effectLst/>
                <a:uLnTx/>
                <a:uFillTx/>
                <a:latin typeface="+mn-lt"/>
                <a:ea typeface="+mn-ea"/>
                <a:cs typeface="+mn-ea"/>
                <a:sym typeface="+mn-lt"/>
              </a:rPr>
              <a:t>)</a:t>
            </a:r>
            <a:r>
              <a:rPr kumimoji="0" lang="zh-TW" altLang="zh-TW" sz="1350" b="0" i="0" u="none" strike="noStrike" kern="0" cap="none" spc="0" normalizeH="0" baseline="0" noProof="0" dirty="0">
                <a:ln>
                  <a:noFill/>
                </a:ln>
                <a:solidFill>
                  <a:srgbClr val="E7E6E6">
                    <a:lumMod val="25000"/>
                  </a:srgbClr>
                </a:solidFill>
                <a:effectLst/>
                <a:uLnTx/>
                <a:uFillTx/>
                <a:latin typeface="+mn-lt"/>
                <a:ea typeface="+mn-ea"/>
                <a:cs typeface="+mn-ea"/>
                <a:sym typeface="+mn-lt"/>
              </a:rPr>
              <a:t> </a:t>
            </a:r>
            <a:endParaRPr kumimoji="0" lang="zh-TW" altLang="en-US" sz="1350" b="0" i="0" u="none" strike="noStrike" kern="0" cap="none" spc="0" normalizeH="0" baseline="0" noProof="0" dirty="0">
              <a:ln>
                <a:noFill/>
              </a:ln>
              <a:solidFill>
                <a:srgbClr val="E7E6E6">
                  <a:lumMod val="25000"/>
                </a:srgbClr>
              </a:solidFill>
              <a:effectLst/>
              <a:uLnTx/>
              <a:uFillTx/>
              <a:latin typeface="+mn-lt"/>
              <a:ea typeface="+mn-ea"/>
              <a:cs typeface="+mn-ea"/>
              <a:sym typeface="+mn-lt"/>
            </a:endParaRPr>
          </a:p>
        </p:txBody>
      </p:sp>
    </p:spTree>
    <p:extLst>
      <p:ext uri="{BB962C8B-B14F-4D97-AF65-F5344CB8AC3E}">
        <p14:creationId xmlns:p14="http://schemas.microsoft.com/office/powerpoint/2010/main" val="20017525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grpSp>
        <p:nvGrpSpPr>
          <p:cNvPr id="10" name="群組 9">
            <a:extLst>
              <a:ext uri="{FF2B5EF4-FFF2-40B4-BE49-F238E27FC236}">
                <a16:creationId xmlns:a16="http://schemas.microsoft.com/office/drawing/2014/main" id="{ACAA37D9-22DB-4C0E-BE1A-D14421930906}"/>
              </a:ext>
            </a:extLst>
          </p:cNvPr>
          <p:cNvGrpSpPr/>
          <p:nvPr/>
        </p:nvGrpSpPr>
        <p:grpSpPr>
          <a:xfrm>
            <a:off x="3852562" y="929595"/>
            <a:ext cx="5831417" cy="3164488"/>
            <a:chOff x="3539692" y="349803"/>
            <a:chExt cx="6295447" cy="3416299"/>
          </a:xfrm>
        </p:grpSpPr>
        <p:pic>
          <p:nvPicPr>
            <p:cNvPr id="13" name="圖片 12" descr="一張含有 文字, 電子用品, 監視器, 電腦 的圖片&#10;&#10;自動產生的描述">
              <a:extLst>
                <a:ext uri="{FF2B5EF4-FFF2-40B4-BE49-F238E27FC236}">
                  <a16:creationId xmlns:a16="http://schemas.microsoft.com/office/drawing/2014/main" id="{0AF8C351-E983-453C-886C-7310DF678C7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852"/>
            <a:stretch/>
          </p:blipFill>
          <p:spPr>
            <a:xfrm>
              <a:off x="3539692" y="349803"/>
              <a:ext cx="6295447" cy="3416299"/>
            </a:xfrm>
            <a:prstGeom prst="rect">
              <a:avLst/>
            </a:prstGeom>
          </p:spPr>
        </p:pic>
        <p:pic>
          <p:nvPicPr>
            <p:cNvPr id="14" name="圖片 13" descr="一張含有 個人, 室外, 團體, 數個 的圖片&#10;&#10;自動產生的描述">
              <a:extLst>
                <a:ext uri="{FF2B5EF4-FFF2-40B4-BE49-F238E27FC236}">
                  <a16:creationId xmlns:a16="http://schemas.microsoft.com/office/drawing/2014/main" id="{A2289A72-48BA-495F-811B-A87472A57B3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67117" y="555638"/>
              <a:ext cx="4430145" cy="2798970"/>
            </a:xfrm>
            <a:prstGeom prst="rect">
              <a:avLst/>
            </a:prstGeom>
            <a:effectLst>
              <a:innerShdw blurRad="114300">
                <a:prstClr val="black"/>
              </a:innerShdw>
            </a:effectLst>
          </p:spPr>
        </p:pic>
      </p:grpSp>
      <p:sp>
        <p:nvSpPr>
          <p:cNvPr id="15" name="Google Shape;61;p14">
            <a:extLst>
              <a:ext uri="{FF2B5EF4-FFF2-40B4-BE49-F238E27FC236}">
                <a16:creationId xmlns:a16="http://schemas.microsoft.com/office/drawing/2014/main" id="{EAA41852-8BFC-4946-A30B-CDD9EDA64A0B}"/>
              </a:ext>
            </a:extLst>
          </p:cNvPr>
          <p:cNvSpPr txBox="1">
            <a:spLocks/>
          </p:cNvSpPr>
          <p:nvPr/>
        </p:nvSpPr>
        <p:spPr>
          <a:xfrm>
            <a:off x="659361" y="2989589"/>
            <a:ext cx="3043415" cy="31365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80975" indent="-180975">
              <a:lnSpc>
                <a:spcPts val="1800"/>
              </a:lnSpc>
              <a:spcBef>
                <a:spcPts val="1200"/>
              </a:spcBef>
              <a:buClr>
                <a:srgbClr val="E9613B"/>
              </a:buClr>
              <a:buSzPts val="1100"/>
              <a:buFont typeface="Wingdings" panose="05000000000000000000" pitchFamily="2" charset="2"/>
              <a:buChar char="l"/>
            </a:pPr>
            <a:r>
              <a:rPr lang="en-US" altLang="zh-TW" sz="1200" dirty="0">
                <a:solidFill>
                  <a:schemeClr val="dk1"/>
                </a:solidFill>
                <a:latin typeface="+mn-lt"/>
                <a:ea typeface="+mn-ea"/>
                <a:cs typeface="+mn-ea"/>
                <a:sym typeface="+mn-lt"/>
              </a:rPr>
              <a:t>QVR Face helps users build intelligent face recognition
QVR Human proactively calculates the number of people passing through a specific region</a:t>
            </a:r>
            <a:endParaRPr lang="zh-TW" altLang="en-US" sz="1200" dirty="0">
              <a:solidFill>
                <a:schemeClr val="dk1"/>
              </a:solidFill>
              <a:latin typeface="+mn-lt"/>
              <a:ea typeface="+mn-ea"/>
              <a:cs typeface="+mn-ea"/>
              <a:sym typeface="+mn-lt"/>
            </a:endParaRPr>
          </a:p>
        </p:txBody>
      </p:sp>
      <p:sp>
        <p:nvSpPr>
          <p:cNvPr id="16" name="Google Shape;79;p16">
            <a:extLst>
              <a:ext uri="{FF2B5EF4-FFF2-40B4-BE49-F238E27FC236}">
                <a16:creationId xmlns:a16="http://schemas.microsoft.com/office/drawing/2014/main" id="{2E02D94C-2ED9-461B-8961-2AFAE1E782F7}"/>
              </a:ext>
            </a:extLst>
          </p:cNvPr>
          <p:cNvSpPr txBox="1">
            <a:spLocks/>
          </p:cNvSpPr>
          <p:nvPr/>
        </p:nvSpPr>
        <p:spPr>
          <a:xfrm>
            <a:off x="0" y="195558"/>
            <a:ext cx="9143999"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457200" rtl="0" eaLnBrk="1" fontAlgn="auto" latinLnBrk="0" hangingPunct="1">
              <a:lnSpc>
                <a:spcPct val="100000"/>
              </a:lnSpc>
              <a:spcBef>
                <a:spcPts val="0"/>
              </a:spcBef>
              <a:spcAft>
                <a:spcPts val="0"/>
              </a:spcAft>
              <a:buClr>
                <a:prstClr val="black"/>
              </a:buClr>
              <a:buSzPts val="2800"/>
              <a:buFont typeface="Arial"/>
              <a:buNone/>
              <a:tabLst/>
              <a:defRPr/>
            </a:pPr>
            <a:r>
              <a:rPr kumimoji="0" lang="en-US" altLang="zh-TW" sz="3400" b="1" i="0" u="none" strike="noStrike" kern="1200" cap="none" spc="0" normalizeH="0" baseline="0" noProof="0">
                <a:ln>
                  <a:noFill/>
                </a:ln>
                <a:solidFill>
                  <a:schemeClr val="bg1"/>
                </a:solidFill>
                <a:effectLst/>
                <a:uLnTx/>
                <a:uFillTx/>
                <a:latin typeface="+mn-lt"/>
                <a:ea typeface="+mn-ea"/>
                <a:cs typeface="+mn-ea"/>
                <a:sym typeface="+mn-lt"/>
              </a:rPr>
              <a:t>QVR Face / Human</a:t>
            </a:r>
            <a:endParaRPr kumimoji="0" lang="en-US" sz="3400" b="1" i="0" u="none" strike="noStrike" kern="1200" cap="none" spc="0" normalizeH="0" baseline="0" noProof="0">
              <a:ln>
                <a:noFill/>
              </a:ln>
              <a:solidFill>
                <a:schemeClr val="bg1"/>
              </a:solidFill>
              <a:effectLst/>
              <a:uLnTx/>
              <a:uFillTx/>
              <a:latin typeface="+mn-lt"/>
              <a:ea typeface="+mn-ea"/>
              <a:cs typeface="+mn-ea"/>
              <a:sym typeface="+mn-lt"/>
            </a:endParaRPr>
          </a:p>
        </p:txBody>
      </p:sp>
      <p:sp>
        <p:nvSpPr>
          <p:cNvPr id="18" name="矩形: 圓角 17">
            <a:extLst>
              <a:ext uri="{FF2B5EF4-FFF2-40B4-BE49-F238E27FC236}">
                <a16:creationId xmlns:a16="http://schemas.microsoft.com/office/drawing/2014/main" id="{C1E2C220-0002-4FB4-A03D-AF151A79F4B2}"/>
              </a:ext>
            </a:extLst>
          </p:cNvPr>
          <p:cNvSpPr/>
          <p:nvPr/>
        </p:nvSpPr>
        <p:spPr>
          <a:xfrm>
            <a:off x="1083366" y="1120258"/>
            <a:ext cx="2074685" cy="2141745"/>
          </a:xfrm>
          <a:prstGeom prst="roundRect">
            <a:avLst>
              <a:gd name="adj" fmla="val 5874"/>
            </a:avLst>
          </a:prstGeom>
          <a:gradFill>
            <a:gsLst>
              <a:gs pos="0">
                <a:schemeClr val="tx1">
                  <a:alpha val="12000"/>
                </a:schemeClr>
              </a:gs>
              <a:gs pos="100000">
                <a:srgbClr val="1F2127">
                  <a:alpha val="20000"/>
                </a:srgbClr>
              </a:gs>
            </a:gsLst>
            <a:lin ang="5400000" scaled="1"/>
          </a:gradFill>
          <a:ln>
            <a:noFill/>
          </a:ln>
          <a:effectLst>
            <a:outerShdw dist="50800" dir="5400000" algn="ctr" rotWithShape="0">
              <a:srgbClr val="000000">
                <a:alpha val="43137"/>
              </a:srgbClr>
            </a:outerShdw>
            <a:softEdge rad="444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cs typeface="+mn-ea"/>
              <a:sym typeface="+mn-lt"/>
            </a:endParaRPr>
          </a:p>
        </p:txBody>
      </p:sp>
      <p:pic>
        <p:nvPicPr>
          <p:cNvPr id="19" name="圖形 18">
            <a:extLst>
              <a:ext uri="{FF2B5EF4-FFF2-40B4-BE49-F238E27FC236}">
                <a16:creationId xmlns:a16="http://schemas.microsoft.com/office/drawing/2014/main" id="{006FCE0E-46EC-4B78-A335-9908C7C335C0}"/>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27764" y="1446675"/>
            <a:ext cx="1456051" cy="1456051"/>
          </a:xfrm>
          <a:prstGeom prst="rect">
            <a:avLst/>
          </a:prstGeom>
        </p:spPr>
      </p:pic>
    </p:spTree>
    <p:extLst>
      <p:ext uri="{BB962C8B-B14F-4D97-AF65-F5344CB8AC3E}">
        <p14:creationId xmlns:p14="http://schemas.microsoft.com/office/powerpoint/2010/main" val="18667255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9" name="矩形: 圓角 8">
            <a:extLst>
              <a:ext uri="{FF2B5EF4-FFF2-40B4-BE49-F238E27FC236}">
                <a16:creationId xmlns:a16="http://schemas.microsoft.com/office/drawing/2014/main" id="{F6502A16-90AC-45BF-B9F7-C491050D741D}"/>
              </a:ext>
            </a:extLst>
          </p:cNvPr>
          <p:cNvSpPr/>
          <p:nvPr/>
        </p:nvSpPr>
        <p:spPr>
          <a:xfrm>
            <a:off x="4142409" y="1011612"/>
            <a:ext cx="5038165" cy="2764578"/>
          </a:xfrm>
          <a:prstGeom prst="roundRect">
            <a:avLst>
              <a:gd name="adj" fmla="val 0"/>
            </a:avLst>
          </a:prstGeom>
          <a:gradFill>
            <a:gsLst>
              <a:gs pos="0">
                <a:schemeClr val="tx1">
                  <a:alpha val="0"/>
                </a:schemeClr>
              </a:gs>
              <a:gs pos="100000">
                <a:srgbClr val="1F2127">
                  <a:alpha val="32000"/>
                </a:srgbClr>
              </a:gs>
            </a:gsLst>
            <a:lin ang="5400000" scaled="1"/>
          </a:gradFill>
          <a:ln>
            <a:noFill/>
          </a:ln>
          <a:effectLst>
            <a:outerShdw dist="50800" dir="5400000" algn="ctr" rotWithShape="0">
              <a:srgbClr val="000000">
                <a:alpha val="43137"/>
              </a:srgbClr>
            </a:outerShdw>
            <a:softEdge rad="444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cs typeface="+mn-ea"/>
              <a:sym typeface="+mn-lt"/>
            </a:endParaRPr>
          </a:p>
        </p:txBody>
      </p:sp>
      <p:pic>
        <p:nvPicPr>
          <p:cNvPr id="10" name="Google Shape;124;p22">
            <a:extLst>
              <a:ext uri="{FF2B5EF4-FFF2-40B4-BE49-F238E27FC236}">
                <a16:creationId xmlns:a16="http://schemas.microsoft.com/office/drawing/2014/main" id="{9E711A00-3480-4949-AFED-D0936047BCA6}"/>
              </a:ext>
            </a:extLst>
          </p:cNvPr>
          <p:cNvPicPr preferRelativeResize="0"/>
          <p:nvPr/>
        </p:nvPicPr>
        <p:blipFill rotWithShape="1">
          <a:blip r:embed="rId3" cstate="print">
            <a:alphaModFix/>
            <a:extLst>
              <a:ext uri="{28A0092B-C50C-407E-A947-70E740481C1C}">
                <a14:useLocalDpi xmlns:a14="http://schemas.microsoft.com/office/drawing/2010/main"/>
              </a:ext>
            </a:extLst>
          </a:blip>
          <a:srcRect b="-1"/>
          <a:stretch/>
        </p:blipFill>
        <p:spPr>
          <a:xfrm>
            <a:off x="4047526" y="1299422"/>
            <a:ext cx="5096474" cy="2764578"/>
          </a:xfrm>
          <a:prstGeom prst="rect">
            <a:avLst/>
          </a:prstGeom>
          <a:noFill/>
          <a:ln>
            <a:noFill/>
          </a:ln>
          <a:effectLst>
            <a:outerShdw blurRad="431800" dist="368300" dir="5760000" sx="106000" sy="106000" algn="ctr" rotWithShape="0">
              <a:srgbClr val="000000">
                <a:alpha val="34000"/>
              </a:srgbClr>
            </a:outerShdw>
          </a:effectLst>
        </p:spPr>
      </p:pic>
      <p:sp>
        <p:nvSpPr>
          <p:cNvPr id="11" name="Google Shape;79;p16">
            <a:extLst>
              <a:ext uri="{FF2B5EF4-FFF2-40B4-BE49-F238E27FC236}">
                <a16:creationId xmlns:a16="http://schemas.microsoft.com/office/drawing/2014/main" id="{BACDA3D4-CC8F-438C-A377-0B817646298A}"/>
              </a:ext>
            </a:extLst>
          </p:cNvPr>
          <p:cNvSpPr txBox="1">
            <a:spLocks/>
          </p:cNvSpPr>
          <p:nvPr/>
        </p:nvSpPr>
        <p:spPr>
          <a:xfrm>
            <a:off x="0" y="209508"/>
            <a:ext cx="9144000"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algn="ctr" defTabSz="457200">
              <a:buClr>
                <a:prstClr val="black"/>
              </a:buClr>
              <a:defRPr/>
            </a:pPr>
            <a:r>
              <a:rPr lang="en-US" altLang="zh-TW" sz="3600" b="1" kern="1200" dirty="0">
                <a:solidFill>
                  <a:schemeClr val="bg1"/>
                </a:solidFill>
                <a:latin typeface="+mn-lt"/>
                <a:ea typeface="+mn-ea"/>
                <a:cs typeface="+mn-ea"/>
                <a:sym typeface="+mn-lt"/>
              </a:rPr>
              <a:t>Improve </a:t>
            </a:r>
            <a:r>
              <a:rPr lang="en-US" altLang="zh-TW" sz="3600" b="1" kern="1200" dirty="0" err="1">
                <a:solidFill>
                  <a:schemeClr val="bg1"/>
                </a:solidFill>
                <a:latin typeface="+mn-lt"/>
                <a:ea typeface="+mn-ea"/>
                <a:cs typeface="+mn-ea"/>
                <a:sym typeface="+mn-lt"/>
              </a:rPr>
              <a:t>NVMe</a:t>
            </a:r>
            <a:r>
              <a:rPr lang="en-US" altLang="zh-TW" sz="3600" b="1" kern="1200" dirty="0">
                <a:solidFill>
                  <a:schemeClr val="bg1"/>
                </a:solidFill>
                <a:latin typeface="+mn-lt"/>
                <a:ea typeface="+mn-ea"/>
                <a:cs typeface="+mn-ea"/>
                <a:sym typeface="+mn-lt"/>
              </a:rPr>
              <a:t> SSD Performance</a:t>
            </a:r>
          </a:p>
        </p:txBody>
      </p:sp>
      <p:sp>
        <p:nvSpPr>
          <p:cNvPr id="12" name="Google Shape;61;p14">
            <a:extLst>
              <a:ext uri="{FF2B5EF4-FFF2-40B4-BE49-F238E27FC236}">
                <a16:creationId xmlns:a16="http://schemas.microsoft.com/office/drawing/2014/main" id="{F2880752-7C68-4B7F-AF1B-871AD4417ACB}"/>
              </a:ext>
            </a:extLst>
          </p:cNvPr>
          <p:cNvSpPr txBox="1">
            <a:spLocks/>
          </p:cNvSpPr>
          <p:nvPr/>
        </p:nvSpPr>
        <p:spPr>
          <a:xfrm>
            <a:off x="526407" y="1772025"/>
            <a:ext cx="3325925" cy="313656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80975" indent="-180975">
              <a:lnSpc>
                <a:spcPts val="1800"/>
              </a:lnSpc>
              <a:spcBef>
                <a:spcPts val="1200"/>
              </a:spcBef>
              <a:buClr>
                <a:srgbClr val="E9613B"/>
              </a:buClr>
              <a:buSzPts val="1100"/>
              <a:buFont typeface="Wingdings" panose="05000000000000000000" pitchFamily="2" charset="2"/>
              <a:buChar char="l"/>
            </a:pPr>
            <a:r>
              <a:rPr lang="en-US" altLang="zh-TW" sz="1200" dirty="0">
                <a:solidFill>
                  <a:schemeClr val="dk1"/>
                </a:solidFill>
                <a:latin typeface="+mn-lt"/>
                <a:ea typeface="+mn-ea"/>
                <a:cs typeface="+mn-ea"/>
                <a:sym typeface="+mn-lt"/>
              </a:rPr>
              <a:t>With the new kernel, </a:t>
            </a:r>
            <a:r>
              <a:rPr lang="en-US" altLang="zh-TW" sz="1200" dirty="0" err="1">
                <a:solidFill>
                  <a:schemeClr val="dk1"/>
                </a:solidFill>
                <a:latin typeface="+mn-lt"/>
                <a:ea typeface="+mn-ea"/>
                <a:cs typeface="+mn-ea"/>
                <a:sym typeface="+mn-lt"/>
              </a:rPr>
              <a:t>NVMe</a:t>
            </a:r>
            <a:r>
              <a:rPr lang="en-US" altLang="zh-TW" sz="1200" dirty="0">
                <a:solidFill>
                  <a:schemeClr val="dk1"/>
                </a:solidFill>
                <a:latin typeface="+mn-lt"/>
                <a:ea typeface="+mn-ea"/>
                <a:cs typeface="+mn-ea"/>
                <a:sym typeface="+mn-lt"/>
              </a:rPr>
              <a:t> usage efficiency is greatly improved
Optimized cache module, SSD space can be used more efficiently, and memory usage is less then before
Improve the efficiency of multi-users access to the same folder</a:t>
            </a:r>
            <a:endParaRPr lang="zh-TW" altLang="en-US" sz="1200" dirty="0">
              <a:solidFill>
                <a:schemeClr val="dk1"/>
              </a:solidFill>
              <a:latin typeface="+mn-lt"/>
              <a:ea typeface="+mn-ea"/>
              <a:cs typeface="+mn-ea"/>
              <a:sym typeface="+mn-lt"/>
            </a:endParaRPr>
          </a:p>
        </p:txBody>
      </p:sp>
    </p:spTree>
    <p:extLst>
      <p:ext uri="{BB962C8B-B14F-4D97-AF65-F5344CB8AC3E}">
        <p14:creationId xmlns:p14="http://schemas.microsoft.com/office/powerpoint/2010/main" val="30861490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grpSp>
        <p:nvGrpSpPr>
          <p:cNvPr id="8" name="群組 7">
            <a:extLst>
              <a:ext uri="{FF2B5EF4-FFF2-40B4-BE49-F238E27FC236}">
                <a16:creationId xmlns:a16="http://schemas.microsoft.com/office/drawing/2014/main" id="{D0DB9790-7416-4285-8240-999F41391964}"/>
              </a:ext>
            </a:extLst>
          </p:cNvPr>
          <p:cNvGrpSpPr/>
          <p:nvPr/>
        </p:nvGrpSpPr>
        <p:grpSpPr>
          <a:xfrm>
            <a:off x="4025961" y="988443"/>
            <a:ext cx="5118039" cy="3064203"/>
            <a:chOff x="4025961" y="701899"/>
            <a:chExt cx="5118039" cy="3064203"/>
          </a:xfrm>
        </p:grpSpPr>
        <p:pic>
          <p:nvPicPr>
            <p:cNvPr id="9" name="圖片 8" descr="一張含有 文字, 電子用品, 監視器, 電腦 的圖片&#10;&#10;自動產生的描述">
              <a:extLst>
                <a:ext uri="{FF2B5EF4-FFF2-40B4-BE49-F238E27FC236}">
                  <a16:creationId xmlns:a16="http://schemas.microsoft.com/office/drawing/2014/main" id="{8EEAA7A3-27FB-4B3A-9DF7-E4EBBECC7BD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25961" y="701899"/>
              <a:ext cx="5118039" cy="3064203"/>
            </a:xfrm>
            <a:prstGeom prst="rect">
              <a:avLst/>
            </a:prstGeom>
          </p:spPr>
        </p:pic>
        <p:sp>
          <p:nvSpPr>
            <p:cNvPr id="10" name="矩形 9">
              <a:extLst>
                <a:ext uri="{FF2B5EF4-FFF2-40B4-BE49-F238E27FC236}">
                  <a16:creationId xmlns:a16="http://schemas.microsoft.com/office/drawing/2014/main" id="{F6F77732-B1C3-4DA4-A81D-874F20573F23}"/>
                </a:ext>
              </a:extLst>
            </p:cNvPr>
            <p:cNvSpPr/>
            <p:nvPr/>
          </p:nvSpPr>
          <p:spPr>
            <a:xfrm>
              <a:off x="4881092" y="882204"/>
              <a:ext cx="3895859" cy="2479182"/>
            </a:xfrm>
            <a:prstGeom prst="rect">
              <a:avLst/>
            </a:prstGeom>
            <a:solidFill>
              <a:srgbClr val="2C2C2C">
                <a:alpha val="52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cs typeface="+mn-ea"/>
                <a:sym typeface="+mn-lt"/>
              </a:endParaRPr>
            </a:p>
          </p:txBody>
        </p:sp>
      </p:grpSp>
      <p:sp>
        <p:nvSpPr>
          <p:cNvPr id="13" name="Google Shape;79;p16">
            <a:extLst>
              <a:ext uri="{FF2B5EF4-FFF2-40B4-BE49-F238E27FC236}">
                <a16:creationId xmlns:a16="http://schemas.microsoft.com/office/drawing/2014/main" id="{9921D491-CA3E-4885-8ADC-4D7035CE986D}"/>
              </a:ext>
            </a:extLst>
          </p:cNvPr>
          <p:cNvSpPr txBox="1">
            <a:spLocks/>
          </p:cNvSpPr>
          <p:nvPr/>
        </p:nvSpPr>
        <p:spPr>
          <a:xfrm>
            <a:off x="1" y="193564"/>
            <a:ext cx="9199880"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algn="ctr" defTabSz="457200">
              <a:buClr>
                <a:prstClr val="black"/>
              </a:buClr>
              <a:defRPr/>
            </a:pPr>
            <a:r>
              <a:rPr lang="en-US" altLang="zh-TW" sz="3600" b="1" kern="1200" dirty="0">
                <a:solidFill>
                  <a:schemeClr val="bg1"/>
                </a:solidFill>
                <a:latin typeface="+mn-lt"/>
                <a:ea typeface="+mn-ea"/>
                <a:cs typeface="+mn-ea"/>
                <a:sym typeface="+mn-lt"/>
              </a:rPr>
              <a:t>Increase the level of security</a:t>
            </a:r>
          </a:p>
        </p:txBody>
      </p:sp>
      <p:sp>
        <p:nvSpPr>
          <p:cNvPr id="14" name="Google Shape;61;p14">
            <a:extLst>
              <a:ext uri="{FF2B5EF4-FFF2-40B4-BE49-F238E27FC236}">
                <a16:creationId xmlns:a16="http://schemas.microsoft.com/office/drawing/2014/main" id="{24D22C4B-6CA3-4834-8DD1-989345CBE5E4}"/>
              </a:ext>
            </a:extLst>
          </p:cNvPr>
          <p:cNvSpPr txBox="1">
            <a:spLocks/>
          </p:cNvSpPr>
          <p:nvPr/>
        </p:nvSpPr>
        <p:spPr>
          <a:xfrm>
            <a:off x="605685" y="1329488"/>
            <a:ext cx="3481236" cy="31365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80975" indent="-180975">
              <a:lnSpc>
                <a:spcPts val="1800"/>
              </a:lnSpc>
              <a:spcBef>
                <a:spcPts val="800"/>
              </a:spcBef>
              <a:buClr>
                <a:srgbClr val="E9613B"/>
              </a:buClr>
              <a:buSzPts val="1100"/>
              <a:buFont typeface="Wingdings" panose="05000000000000000000" pitchFamily="2" charset="2"/>
              <a:buChar char="l"/>
            </a:pPr>
            <a:r>
              <a:rPr lang="en-US" altLang="zh-TW" sz="1200" dirty="0">
                <a:solidFill>
                  <a:schemeClr val="dk1"/>
                </a:solidFill>
                <a:latin typeface="+mn-lt"/>
                <a:ea typeface="+mn-ea"/>
                <a:cs typeface="+mn-ea"/>
                <a:sym typeface="+mn-lt"/>
              </a:rPr>
              <a:t>Support TLS 1.3
The admin account is disabled by default
Advanced encryption suite support
adjusted safety settings and more stronger safety protection options
SSH Key login
Firmware automatic updates (recommended updates, automatic updates)
App automatic updates (recommended updates, automatic updates)</a:t>
            </a:r>
          </a:p>
        </p:txBody>
      </p:sp>
      <p:pic>
        <p:nvPicPr>
          <p:cNvPr id="15" name="圖形 14">
            <a:extLst>
              <a:ext uri="{FF2B5EF4-FFF2-40B4-BE49-F238E27FC236}">
                <a16:creationId xmlns:a16="http://schemas.microsoft.com/office/drawing/2014/main" id="{926CCF7B-2DB0-4A51-B33A-B216EC9E16D0}"/>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55079" y="1418140"/>
            <a:ext cx="1944959" cy="2078328"/>
          </a:xfrm>
          <a:prstGeom prst="rect">
            <a:avLst/>
          </a:prstGeom>
          <a:effectLst>
            <a:outerShdw blurRad="152400" dist="190500" dir="8100000" algn="tr" rotWithShape="0">
              <a:prstClr val="black">
                <a:alpha val="13000"/>
              </a:prstClr>
            </a:outerShdw>
          </a:effectLst>
        </p:spPr>
      </p:pic>
    </p:spTree>
    <p:extLst>
      <p:ext uri="{BB962C8B-B14F-4D97-AF65-F5344CB8AC3E}">
        <p14:creationId xmlns:p14="http://schemas.microsoft.com/office/powerpoint/2010/main" val="3092272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61" name="矩形: 圓角 60">
            <a:extLst>
              <a:ext uri="{FF2B5EF4-FFF2-40B4-BE49-F238E27FC236}">
                <a16:creationId xmlns:a16="http://schemas.microsoft.com/office/drawing/2014/main" id="{B53B6F60-B394-4004-93C6-183963D2536A}"/>
              </a:ext>
            </a:extLst>
          </p:cNvPr>
          <p:cNvSpPr/>
          <p:nvPr/>
        </p:nvSpPr>
        <p:spPr>
          <a:xfrm>
            <a:off x="2178163" y="1405975"/>
            <a:ext cx="4546330" cy="3608355"/>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20" name="圖形 19">
            <a:extLst>
              <a:ext uri="{FF2B5EF4-FFF2-40B4-BE49-F238E27FC236}">
                <a16:creationId xmlns:a16="http://schemas.microsoft.com/office/drawing/2014/main" id="{67574F2A-17EC-4F02-BFCD-AC35B9D874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24494" y="1292189"/>
            <a:ext cx="1877444" cy="3642347"/>
          </a:xfrm>
          <a:prstGeom prst="rect">
            <a:avLst/>
          </a:prstGeom>
        </p:spPr>
      </p:pic>
      <p:sp>
        <p:nvSpPr>
          <p:cNvPr id="218" name="Shape 218"/>
          <p:cNvSpPr txBox="1">
            <a:spLocks noGrp="1"/>
          </p:cNvSpPr>
          <p:nvPr>
            <p:ph type="title"/>
          </p:nvPr>
        </p:nvSpPr>
        <p:spPr>
          <a:xfrm>
            <a:off x="1" y="154552"/>
            <a:ext cx="9144000" cy="697312"/>
          </a:xfrm>
          <a:prstGeom prst="rect">
            <a:avLst/>
          </a:prstGeom>
          <a:noFill/>
          <a:ln>
            <a:noFill/>
          </a:ln>
        </p:spPr>
        <p:txBody>
          <a:bodyPr spcFirstLastPara="1" wrap="square" lIns="91425" tIns="91425" rIns="91425" bIns="91425" anchor="t" anchorCtr="0">
            <a:noAutofit/>
          </a:bodyPr>
          <a:lstStyle/>
          <a:p>
            <a:pPr marL="0" marR="0" lvl="0" indent="0" rtl="0">
              <a:lnSpc>
                <a:spcPct val="100000"/>
              </a:lnSpc>
              <a:spcBef>
                <a:spcPts val="0"/>
              </a:spcBef>
              <a:spcAft>
                <a:spcPts val="0"/>
              </a:spcAft>
              <a:buClr>
                <a:schemeClr val="dk1"/>
              </a:buClr>
              <a:buSzPts val="3400"/>
              <a:buFont typeface="Verdana"/>
              <a:buNone/>
            </a:pPr>
            <a:r>
              <a:rPr lang="en-US" altLang="zh-TW" sz="3200" u="none" strike="noStrike" cap="none" dirty="0">
                <a:solidFill>
                  <a:schemeClr val="lt1"/>
                </a:solidFill>
                <a:latin typeface="+mn-lt"/>
                <a:ea typeface="+mn-ea"/>
                <a:cs typeface="+mn-ea"/>
                <a:sym typeface="+mn-lt"/>
              </a:rPr>
              <a:t>Flexibly use SSD cache or </a:t>
            </a:r>
            <a:r>
              <a:rPr lang="en-US" altLang="zh-TW" sz="3200" u="none" strike="noStrike" cap="none" dirty="0" err="1">
                <a:solidFill>
                  <a:schemeClr val="lt1"/>
                </a:solidFill>
                <a:latin typeface="+mn-lt"/>
                <a:ea typeface="+mn-ea"/>
                <a:cs typeface="+mn-ea"/>
                <a:sym typeface="+mn-lt"/>
              </a:rPr>
              <a:t>Qtier</a:t>
            </a:r>
            <a:endParaRPr sz="3200" u="none" strike="noStrike" cap="none" dirty="0">
              <a:solidFill>
                <a:schemeClr val="lt1"/>
              </a:solidFill>
              <a:latin typeface="+mn-lt"/>
              <a:ea typeface="+mn-ea"/>
              <a:cs typeface="+mn-ea"/>
              <a:sym typeface="+mn-lt"/>
            </a:endParaRPr>
          </a:p>
        </p:txBody>
      </p:sp>
      <p:pic>
        <p:nvPicPr>
          <p:cNvPr id="23" name="圖片 22" descr="TS-351_內.png">
            <a:extLst>
              <a:ext uri="{FF2B5EF4-FFF2-40B4-BE49-F238E27FC236}">
                <a16:creationId xmlns:a16="http://schemas.microsoft.com/office/drawing/2014/main" id="{59ED0E95-8FE2-42FF-BA2C-D2DECC783A6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92030" y="1474067"/>
            <a:ext cx="3695598" cy="3078754"/>
          </a:xfrm>
          <a:prstGeom prst="rect">
            <a:avLst/>
          </a:prstGeom>
          <a:effectLst>
            <a:outerShdw blurRad="50800" dist="38100" dir="8100000" algn="tr" rotWithShape="0">
              <a:prstClr val="black">
                <a:alpha val="40000"/>
              </a:prstClr>
            </a:outerShdw>
          </a:effectLst>
        </p:spPr>
      </p:pic>
      <p:pic>
        <p:nvPicPr>
          <p:cNvPr id="29" name="圖片 28">
            <a:extLst>
              <a:ext uri="{FF2B5EF4-FFF2-40B4-BE49-F238E27FC236}">
                <a16:creationId xmlns:a16="http://schemas.microsoft.com/office/drawing/2014/main" id="{0338F33F-F475-4722-971F-07EA4020CE9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437429" y="3357972"/>
            <a:ext cx="512331" cy="526913"/>
          </a:xfrm>
          <a:prstGeom prst="rect">
            <a:avLst/>
          </a:prstGeom>
          <a:effectLst>
            <a:outerShdw blurRad="203200" dist="101600" dir="1980000" sx="106000" sy="106000" algn="ctr" rotWithShape="0">
              <a:prstClr val="black">
                <a:alpha val="20000"/>
              </a:prstClr>
            </a:outerShdw>
          </a:effectLst>
        </p:spPr>
      </p:pic>
      <p:sp>
        <p:nvSpPr>
          <p:cNvPr id="32" name="文字方塊 31">
            <a:extLst>
              <a:ext uri="{FF2B5EF4-FFF2-40B4-BE49-F238E27FC236}">
                <a16:creationId xmlns:a16="http://schemas.microsoft.com/office/drawing/2014/main" id="{16849D9C-E0D0-47A4-B0FD-2AE92FE5F252}"/>
              </a:ext>
            </a:extLst>
          </p:cNvPr>
          <p:cNvSpPr txBox="1"/>
          <p:nvPr/>
        </p:nvSpPr>
        <p:spPr>
          <a:xfrm>
            <a:off x="6636533" y="3981791"/>
            <a:ext cx="2047831" cy="830997"/>
          </a:xfrm>
          <a:prstGeom prst="rect">
            <a:avLst/>
          </a:prstGeom>
          <a:noFill/>
        </p:spPr>
        <p:txBody>
          <a:bodyPr wrap="square" rtlCol="0" anchor="t">
            <a:spAutoFit/>
          </a:bodyPr>
          <a:lstStyle/>
          <a:p>
            <a:pPr lvl="0" algn="ctr">
              <a:buClr>
                <a:schemeClr val="lt1"/>
              </a:buClr>
              <a:buSzPts val="1400"/>
            </a:pPr>
            <a:r>
              <a:rPr lang="en-US" altLang="zh-TW" sz="1600" b="1" dirty="0">
                <a:solidFill>
                  <a:schemeClr val="tx1">
                    <a:lumMod val="85000"/>
                    <a:lumOff val="15000"/>
                  </a:schemeClr>
                </a:solidFill>
                <a:latin typeface="+mn-lt"/>
                <a:ea typeface="+mn-ea"/>
                <a:cs typeface="+mn-ea"/>
                <a:sym typeface="+mn-lt"/>
              </a:rPr>
              <a:t>High storage capacity</a:t>
            </a:r>
          </a:p>
          <a:p>
            <a:pPr lvl="0" algn="ctr">
              <a:buClr>
                <a:schemeClr val="lt1"/>
              </a:buClr>
              <a:buSzPts val="1400"/>
            </a:pPr>
            <a:r>
              <a:rPr lang="en-US" altLang="zh-TW" sz="1600" b="1" dirty="0">
                <a:solidFill>
                  <a:schemeClr val="tx1">
                    <a:lumMod val="85000"/>
                    <a:lumOff val="15000"/>
                  </a:schemeClr>
                </a:solidFill>
                <a:latin typeface="+mn-lt"/>
                <a:ea typeface="+mn-ea"/>
                <a:cs typeface="+mn-ea"/>
                <a:sym typeface="+mn-lt"/>
              </a:rPr>
              <a:t>Data protection</a:t>
            </a:r>
          </a:p>
        </p:txBody>
      </p:sp>
      <p:grpSp>
        <p:nvGrpSpPr>
          <p:cNvPr id="42" name="群組 41">
            <a:extLst>
              <a:ext uri="{FF2B5EF4-FFF2-40B4-BE49-F238E27FC236}">
                <a16:creationId xmlns:a16="http://schemas.microsoft.com/office/drawing/2014/main" id="{DA6324B5-C20E-4630-9B1C-A5379A3E44FF}"/>
              </a:ext>
            </a:extLst>
          </p:cNvPr>
          <p:cNvGrpSpPr/>
          <p:nvPr/>
        </p:nvGrpSpPr>
        <p:grpSpPr>
          <a:xfrm>
            <a:off x="6674818" y="1158681"/>
            <a:ext cx="2628661" cy="2133534"/>
            <a:chOff x="6260091" y="1217707"/>
            <a:chExt cx="4307317" cy="4160999"/>
          </a:xfrm>
        </p:grpSpPr>
        <p:sp>
          <p:nvSpPr>
            <p:cNvPr id="43" name="矩形: 圓角 42">
              <a:extLst>
                <a:ext uri="{FF2B5EF4-FFF2-40B4-BE49-F238E27FC236}">
                  <a16:creationId xmlns:a16="http://schemas.microsoft.com/office/drawing/2014/main" id="{B6FA9D37-80B7-423B-AA6A-5CAA4F50A446}"/>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4" name="矩形 43">
              <a:extLst>
                <a:ext uri="{FF2B5EF4-FFF2-40B4-BE49-F238E27FC236}">
                  <a16:creationId xmlns:a16="http://schemas.microsoft.com/office/drawing/2014/main" id="{5A50FC4C-502C-4E29-8581-97F26764C537}"/>
                </a:ext>
              </a:extLst>
            </p:cNvPr>
            <p:cNvSpPr/>
            <p:nvPr/>
          </p:nvSpPr>
          <p:spPr>
            <a:xfrm>
              <a:off x="6355660" y="1506780"/>
              <a:ext cx="3043872" cy="3564064"/>
            </a:xfrm>
            <a:prstGeom prst="rect">
              <a:avLst/>
            </a:prstGeom>
            <a:gradFill>
              <a:gsLst>
                <a:gs pos="27000">
                  <a:schemeClr val="bg1">
                    <a:lumMod val="95000"/>
                  </a:schemeClr>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pic>
        <p:nvPicPr>
          <p:cNvPr id="21" name="圖片 20">
            <a:extLst>
              <a:ext uri="{FF2B5EF4-FFF2-40B4-BE49-F238E27FC236}">
                <a16:creationId xmlns:a16="http://schemas.microsoft.com/office/drawing/2014/main" id="{29985CB6-4E9D-44C5-B1BB-242F20FC4A48}"/>
              </a:ext>
            </a:extLst>
          </p:cNvPr>
          <p:cNvPicPr>
            <a:picLocks noChangeAspect="1"/>
          </p:cNvPicPr>
          <p:nvPr/>
        </p:nvPicPr>
        <p:blipFill rotWithShape="1">
          <a:blip r:embed="rId7" cstate="print">
            <a:duotone>
              <a:schemeClr val="accent3">
                <a:shade val="45000"/>
                <a:satMod val="135000"/>
              </a:schemeClr>
              <a:prstClr val="white"/>
            </a:duotone>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a:ext>
            </a:extLst>
          </a:blip>
          <a:srcRect/>
          <a:stretch/>
        </p:blipFill>
        <p:spPr>
          <a:xfrm>
            <a:off x="7153845" y="1268896"/>
            <a:ext cx="1054100" cy="1377950"/>
          </a:xfrm>
          <a:prstGeom prst="rect">
            <a:avLst/>
          </a:prstGeom>
          <a:effectLst>
            <a:outerShdw blurRad="139700" dist="25400" dir="5520000" algn="t" rotWithShape="0">
              <a:prstClr val="black">
                <a:alpha val="40000"/>
              </a:prstClr>
            </a:outerShdw>
          </a:effectLst>
        </p:spPr>
      </p:pic>
      <p:sp>
        <p:nvSpPr>
          <p:cNvPr id="25" name="文字方塊 24">
            <a:extLst>
              <a:ext uri="{FF2B5EF4-FFF2-40B4-BE49-F238E27FC236}">
                <a16:creationId xmlns:a16="http://schemas.microsoft.com/office/drawing/2014/main" id="{1077A72F-DB37-4DAD-ACAC-84AC3E659AEC}"/>
              </a:ext>
            </a:extLst>
          </p:cNvPr>
          <p:cNvSpPr txBox="1"/>
          <p:nvPr/>
        </p:nvSpPr>
        <p:spPr>
          <a:xfrm>
            <a:off x="6897297" y="2708242"/>
            <a:ext cx="1531510" cy="323165"/>
          </a:xfrm>
          <a:prstGeom prst="rect">
            <a:avLst/>
          </a:prstGeom>
          <a:noFill/>
        </p:spPr>
        <p:txBody>
          <a:bodyPr wrap="square" rtlCol="0" anchor="t">
            <a:spAutoFit/>
          </a:bodyPr>
          <a:lstStyle/>
          <a:p>
            <a:pPr algn="ctr">
              <a:buClr>
                <a:schemeClr val="lt1"/>
              </a:buClr>
              <a:buSzPts val="1400"/>
            </a:pPr>
            <a:r>
              <a:rPr lang="en-US" sz="1500" b="1" dirty="0">
                <a:solidFill>
                  <a:schemeClr val="tx1">
                    <a:lumMod val="85000"/>
                    <a:lumOff val="15000"/>
                  </a:schemeClr>
                </a:solidFill>
                <a:latin typeface="+mn-lt"/>
                <a:ea typeface="+mn-ea"/>
                <a:cs typeface="+mn-ea"/>
                <a:sym typeface="+mn-lt"/>
              </a:rPr>
              <a:t>3 x </a:t>
            </a:r>
            <a:r>
              <a:rPr lang="en-US" altLang="zh-TW" sz="1500" b="1" dirty="0">
                <a:solidFill>
                  <a:schemeClr val="tx1">
                    <a:lumMod val="85000"/>
                    <a:lumOff val="15000"/>
                  </a:schemeClr>
                </a:solidFill>
                <a:latin typeface="+mn-lt"/>
                <a:ea typeface="+mn-ea"/>
                <a:cs typeface="+mn-ea"/>
                <a:sym typeface="+mn-lt"/>
              </a:rPr>
              <a:t>SATA</a:t>
            </a:r>
            <a:r>
              <a:rPr lang="zh-TW" altLang="en-US" sz="1500" b="1" dirty="0">
                <a:solidFill>
                  <a:schemeClr val="tx1">
                    <a:lumMod val="85000"/>
                    <a:lumOff val="15000"/>
                  </a:schemeClr>
                </a:solidFill>
                <a:latin typeface="+mn-lt"/>
                <a:ea typeface="+mn-ea"/>
                <a:cs typeface="+mn-ea"/>
                <a:sym typeface="+mn-lt"/>
              </a:rPr>
              <a:t> </a:t>
            </a:r>
            <a:r>
              <a:rPr lang="en-US" sz="1500" b="1" dirty="0">
                <a:solidFill>
                  <a:schemeClr val="tx1">
                    <a:lumMod val="85000"/>
                    <a:lumOff val="15000"/>
                  </a:schemeClr>
                </a:solidFill>
                <a:latin typeface="+mn-lt"/>
                <a:ea typeface="+mn-ea"/>
                <a:cs typeface="+mn-ea"/>
                <a:sym typeface="+mn-lt"/>
              </a:rPr>
              <a:t>HDD </a:t>
            </a:r>
          </a:p>
        </p:txBody>
      </p:sp>
      <p:pic>
        <p:nvPicPr>
          <p:cNvPr id="46" name="圖形 45">
            <a:extLst>
              <a:ext uri="{FF2B5EF4-FFF2-40B4-BE49-F238E27FC236}">
                <a16:creationId xmlns:a16="http://schemas.microsoft.com/office/drawing/2014/main" id="{F1739F0F-4AAB-4B04-8978-03C86B4BD2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5294" y="1293056"/>
            <a:ext cx="1877444" cy="3642347"/>
          </a:xfrm>
          <a:prstGeom prst="rect">
            <a:avLst/>
          </a:prstGeom>
        </p:spPr>
      </p:pic>
      <p:sp>
        <p:nvSpPr>
          <p:cNvPr id="48" name="文字方塊 47">
            <a:extLst>
              <a:ext uri="{FF2B5EF4-FFF2-40B4-BE49-F238E27FC236}">
                <a16:creationId xmlns:a16="http://schemas.microsoft.com/office/drawing/2014/main" id="{AEFE2C77-68FD-4679-8753-AAE338F1D1FD}"/>
              </a:ext>
            </a:extLst>
          </p:cNvPr>
          <p:cNvSpPr txBox="1"/>
          <p:nvPr/>
        </p:nvSpPr>
        <p:spPr>
          <a:xfrm>
            <a:off x="307332" y="3982658"/>
            <a:ext cx="2047831" cy="830997"/>
          </a:xfrm>
          <a:prstGeom prst="rect">
            <a:avLst/>
          </a:prstGeom>
          <a:noFill/>
        </p:spPr>
        <p:txBody>
          <a:bodyPr wrap="square" rtlCol="0" anchor="t">
            <a:spAutoFit/>
          </a:bodyPr>
          <a:lstStyle/>
          <a:p>
            <a:pPr lvl="0" algn="ctr">
              <a:buClr>
                <a:schemeClr val="lt1"/>
              </a:buClr>
              <a:buSzPts val="1400"/>
            </a:pPr>
            <a:r>
              <a:rPr lang="en-US" altLang="zh-TW" sz="1600" b="1" dirty="0">
                <a:solidFill>
                  <a:schemeClr val="tx1">
                    <a:lumMod val="85000"/>
                    <a:lumOff val="15000"/>
                  </a:schemeClr>
                </a:solidFill>
                <a:latin typeface="+mn-lt"/>
                <a:ea typeface="+mn-ea"/>
                <a:cs typeface="+mn-ea"/>
                <a:sym typeface="+mn-lt"/>
              </a:rPr>
              <a:t>Better Performance</a:t>
            </a:r>
          </a:p>
          <a:p>
            <a:pPr lvl="0" algn="ctr">
              <a:buClr>
                <a:schemeClr val="lt1"/>
              </a:buClr>
              <a:buSzPts val="1400"/>
            </a:pPr>
            <a:r>
              <a:rPr lang="en-US" altLang="zh-TW" sz="1600" b="1" dirty="0">
                <a:solidFill>
                  <a:schemeClr val="tx1">
                    <a:lumMod val="85000"/>
                    <a:lumOff val="15000"/>
                  </a:schemeClr>
                </a:solidFill>
                <a:latin typeface="+mn-lt"/>
                <a:ea typeface="+mn-ea"/>
                <a:cs typeface="+mn-ea"/>
                <a:sym typeface="+mn-lt"/>
              </a:rPr>
              <a:t>Data protection</a:t>
            </a:r>
          </a:p>
        </p:txBody>
      </p:sp>
      <p:grpSp>
        <p:nvGrpSpPr>
          <p:cNvPr id="49" name="群組 48">
            <a:extLst>
              <a:ext uri="{FF2B5EF4-FFF2-40B4-BE49-F238E27FC236}">
                <a16:creationId xmlns:a16="http://schemas.microsoft.com/office/drawing/2014/main" id="{DAF06768-FB27-4E1E-8CFE-B3957687FF04}"/>
              </a:ext>
            </a:extLst>
          </p:cNvPr>
          <p:cNvGrpSpPr/>
          <p:nvPr/>
        </p:nvGrpSpPr>
        <p:grpSpPr>
          <a:xfrm>
            <a:off x="346075" y="1159548"/>
            <a:ext cx="2628660" cy="2133534"/>
            <a:chOff x="6260091" y="1217707"/>
            <a:chExt cx="4307317" cy="4160999"/>
          </a:xfrm>
        </p:grpSpPr>
        <p:sp>
          <p:nvSpPr>
            <p:cNvPr id="50" name="矩形: 圓角 49">
              <a:extLst>
                <a:ext uri="{FF2B5EF4-FFF2-40B4-BE49-F238E27FC236}">
                  <a16:creationId xmlns:a16="http://schemas.microsoft.com/office/drawing/2014/main" id="{1F42A8AD-4A54-4454-AA0A-DDAFEF23A275}"/>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1" name="矩形 50">
              <a:extLst>
                <a:ext uri="{FF2B5EF4-FFF2-40B4-BE49-F238E27FC236}">
                  <a16:creationId xmlns:a16="http://schemas.microsoft.com/office/drawing/2014/main" id="{9367FEDE-1844-4123-B439-99994172E122}"/>
                </a:ext>
              </a:extLst>
            </p:cNvPr>
            <p:cNvSpPr/>
            <p:nvPr/>
          </p:nvSpPr>
          <p:spPr>
            <a:xfrm>
              <a:off x="6355660" y="1506780"/>
              <a:ext cx="3043872" cy="3564064"/>
            </a:xfrm>
            <a:prstGeom prst="rect">
              <a:avLst/>
            </a:prstGeom>
            <a:gradFill>
              <a:gsLst>
                <a:gs pos="27000">
                  <a:schemeClr val="bg1">
                    <a:lumMod val="95000"/>
                  </a:schemeClr>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pic>
        <p:nvPicPr>
          <p:cNvPr id="52" name="圖片 51">
            <a:extLst>
              <a:ext uri="{FF2B5EF4-FFF2-40B4-BE49-F238E27FC236}">
                <a16:creationId xmlns:a16="http://schemas.microsoft.com/office/drawing/2014/main" id="{140FB70A-1036-4ABA-A6C4-E510105B97E8}"/>
              </a:ext>
            </a:extLst>
          </p:cNvPr>
          <p:cNvPicPr>
            <a:picLocks noChangeAspect="1"/>
          </p:cNvPicPr>
          <p:nvPr/>
        </p:nvPicPr>
        <p:blipFill rotWithShape="1">
          <a:blip r:embed="rId7" cstate="print">
            <a:duotone>
              <a:schemeClr val="accent3">
                <a:shade val="45000"/>
                <a:satMod val="135000"/>
              </a:schemeClr>
              <a:prstClr val="white"/>
            </a:duotone>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a:ext>
            </a:extLst>
          </a:blip>
          <a:srcRect/>
          <a:stretch/>
        </p:blipFill>
        <p:spPr>
          <a:xfrm>
            <a:off x="793318" y="1269763"/>
            <a:ext cx="1054100" cy="1377950"/>
          </a:xfrm>
          <a:prstGeom prst="rect">
            <a:avLst/>
          </a:prstGeom>
          <a:effectLst>
            <a:outerShdw blurRad="139700" dist="25400" dir="5520000" algn="t" rotWithShape="0">
              <a:prstClr val="black">
                <a:alpha val="40000"/>
              </a:prstClr>
            </a:outerShdw>
          </a:effectLst>
        </p:spPr>
      </p:pic>
      <p:sp>
        <p:nvSpPr>
          <p:cNvPr id="54" name="文字方塊 53">
            <a:extLst>
              <a:ext uri="{FF2B5EF4-FFF2-40B4-BE49-F238E27FC236}">
                <a16:creationId xmlns:a16="http://schemas.microsoft.com/office/drawing/2014/main" id="{3384A611-5A13-4889-B163-280777A0852A}"/>
              </a:ext>
            </a:extLst>
          </p:cNvPr>
          <p:cNvSpPr txBox="1"/>
          <p:nvPr/>
        </p:nvSpPr>
        <p:spPr>
          <a:xfrm>
            <a:off x="259493" y="2732157"/>
            <a:ext cx="2137611" cy="323165"/>
          </a:xfrm>
          <a:prstGeom prst="rect">
            <a:avLst/>
          </a:prstGeom>
          <a:noFill/>
        </p:spPr>
        <p:txBody>
          <a:bodyPr wrap="square" rtlCol="0" anchor="t">
            <a:spAutoFit/>
          </a:bodyPr>
          <a:lstStyle/>
          <a:p>
            <a:pPr lvl="0" algn="ctr">
              <a:buClr>
                <a:schemeClr val="lt1"/>
              </a:buClr>
              <a:buSzPts val="1400"/>
            </a:pPr>
            <a:r>
              <a:rPr lang="en-US" altLang="zh-TW" sz="1500" b="1" dirty="0">
                <a:solidFill>
                  <a:schemeClr val="tx1"/>
                </a:solidFill>
                <a:latin typeface="+mn-lt"/>
                <a:ea typeface="+mn-ea"/>
                <a:cs typeface="+mn-ea"/>
                <a:sym typeface="+mn-lt"/>
              </a:rPr>
              <a:t>2 x M.2 </a:t>
            </a:r>
            <a:r>
              <a:rPr lang="en-US" altLang="zh-TW" sz="1500" b="1" dirty="0" err="1">
                <a:solidFill>
                  <a:schemeClr val="tx1"/>
                </a:solidFill>
                <a:latin typeface="+mn-lt"/>
                <a:ea typeface="+mn-ea"/>
                <a:cs typeface="+mn-ea"/>
                <a:sym typeface="+mn-lt"/>
              </a:rPr>
              <a:t>NVMe</a:t>
            </a:r>
            <a:r>
              <a:rPr lang="en-US" altLang="zh-TW" sz="1500" b="1" dirty="0">
                <a:solidFill>
                  <a:schemeClr val="tx1"/>
                </a:solidFill>
                <a:latin typeface="+mn-lt"/>
                <a:ea typeface="+mn-ea"/>
                <a:cs typeface="+mn-ea"/>
                <a:sym typeface="+mn-lt"/>
              </a:rPr>
              <a:t> SSD</a:t>
            </a:r>
          </a:p>
        </p:txBody>
      </p:sp>
      <p:pic>
        <p:nvPicPr>
          <p:cNvPr id="55" name="圖片 54">
            <a:extLst>
              <a:ext uri="{FF2B5EF4-FFF2-40B4-BE49-F238E27FC236}">
                <a16:creationId xmlns:a16="http://schemas.microsoft.com/office/drawing/2014/main" id="{D576BBDB-EFAD-4590-BF39-21D4A06505A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53199" y="3359921"/>
            <a:ext cx="512331" cy="520507"/>
          </a:xfrm>
          <a:prstGeom prst="rect">
            <a:avLst/>
          </a:prstGeom>
          <a:effectLst>
            <a:outerShdw blurRad="203200" dist="101600" dir="1980000" sx="106000" sy="106000" algn="ctr" rotWithShape="0">
              <a:prstClr val="black">
                <a:alpha val="20000"/>
              </a:prstClr>
            </a:outerShdw>
          </a:effectLst>
        </p:spPr>
      </p:pic>
      <p:cxnSp>
        <p:nvCxnSpPr>
          <p:cNvPr id="30" name="Shape 250">
            <a:extLst>
              <a:ext uri="{FF2B5EF4-FFF2-40B4-BE49-F238E27FC236}">
                <a16:creationId xmlns:a16="http://schemas.microsoft.com/office/drawing/2014/main" id="{5BA75881-A7CB-43A6-AA74-05F68855C21C}"/>
              </a:ext>
            </a:extLst>
          </p:cNvPr>
          <p:cNvCxnSpPr>
            <a:cxnSpLocks/>
          </p:cNvCxnSpPr>
          <p:nvPr/>
        </p:nvCxnSpPr>
        <p:spPr>
          <a:xfrm>
            <a:off x="2250920" y="1829085"/>
            <a:ext cx="1002647" cy="860850"/>
          </a:xfrm>
          <a:prstGeom prst="bentConnector3">
            <a:avLst>
              <a:gd name="adj1" fmla="val 94755"/>
            </a:avLst>
          </a:prstGeom>
          <a:noFill/>
          <a:ln w="20320" cap="flat" cmpd="sng">
            <a:solidFill>
              <a:srgbClr val="2FABFF"/>
            </a:solidFill>
            <a:prstDash val="solid"/>
            <a:round/>
            <a:headEnd type="oval" w="med" len="med"/>
            <a:tailEnd type="none" w="med" len="med"/>
          </a:ln>
          <a:effectLst>
            <a:outerShdw blurRad="50800" dist="38100" dir="2700000" algn="tl" rotWithShape="0">
              <a:prstClr val="black">
                <a:alpha val="40000"/>
              </a:prstClr>
            </a:outerShdw>
          </a:effectLst>
        </p:spPr>
      </p:cxnSp>
      <p:cxnSp>
        <p:nvCxnSpPr>
          <p:cNvPr id="33" name="Shape 250">
            <a:extLst>
              <a:ext uri="{FF2B5EF4-FFF2-40B4-BE49-F238E27FC236}">
                <a16:creationId xmlns:a16="http://schemas.microsoft.com/office/drawing/2014/main" id="{7B89CE90-2DBF-4FC1-B041-023AE8B01617}"/>
              </a:ext>
            </a:extLst>
          </p:cNvPr>
          <p:cNvCxnSpPr>
            <a:cxnSpLocks/>
          </p:cNvCxnSpPr>
          <p:nvPr/>
        </p:nvCxnSpPr>
        <p:spPr>
          <a:xfrm rot="10800000" flipV="1">
            <a:off x="5862786" y="1886074"/>
            <a:ext cx="833870" cy="637906"/>
          </a:xfrm>
          <a:prstGeom prst="bentConnector3">
            <a:avLst>
              <a:gd name="adj1" fmla="val 99002"/>
            </a:avLst>
          </a:prstGeom>
          <a:noFill/>
          <a:ln w="20320" cap="flat" cmpd="sng">
            <a:solidFill>
              <a:srgbClr val="2FABFF"/>
            </a:solidFill>
            <a:prstDash val="solid"/>
            <a:round/>
            <a:headEnd type="oval" w="med" len="med"/>
            <a:tailEnd type="none" w="med" len="med"/>
          </a:ln>
          <a:effectLst>
            <a:outerShdw blurRad="50800" dist="38100" dir="2700000" algn="tl" rotWithShape="0">
              <a:prstClr val="black">
                <a:alpha val="40000"/>
              </a:prstClr>
            </a:outerShdw>
          </a:effectLst>
        </p:spPr>
      </p:cxnSp>
      <p:sp>
        <p:nvSpPr>
          <p:cNvPr id="58" name="圓角化對角線角落矩形 8">
            <a:extLst>
              <a:ext uri="{FF2B5EF4-FFF2-40B4-BE49-F238E27FC236}">
                <a16:creationId xmlns:a16="http://schemas.microsoft.com/office/drawing/2014/main" id="{02C4971D-3022-474E-AFA6-C4BD18E94C84}"/>
              </a:ext>
            </a:extLst>
          </p:cNvPr>
          <p:cNvSpPr/>
          <p:nvPr/>
        </p:nvSpPr>
        <p:spPr>
          <a:xfrm flipH="1">
            <a:off x="793316" y="1296422"/>
            <a:ext cx="1053369" cy="1356292"/>
          </a:xfrm>
          <a:prstGeom prst="snip2DiagRect">
            <a:avLst>
              <a:gd name="adj1" fmla="val 0"/>
              <a:gd name="adj2" fmla="val 13653"/>
            </a:avLst>
          </a:prstGeom>
          <a:gradFill>
            <a:gsLst>
              <a:gs pos="42000">
                <a:srgbClr val="0090F2"/>
              </a:gs>
              <a:gs pos="100000">
                <a:srgbClr val="09BFFF"/>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115" indent="-285115"/>
            <a:endParaRPr lang="zh-TW" altLang="en-US" b="1">
              <a:solidFill>
                <a:schemeClr val="bg1"/>
              </a:solidFill>
              <a:cs typeface="+mn-ea"/>
              <a:sym typeface="+mn-lt"/>
            </a:endParaRPr>
          </a:p>
        </p:txBody>
      </p:sp>
      <p:sp>
        <p:nvSpPr>
          <p:cNvPr id="53" name="TextBox 4">
            <a:extLst>
              <a:ext uri="{FF2B5EF4-FFF2-40B4-BE49-F238E27FC236}">
                <a16:creationId xmlns:a16="http://schemas.microsoft.com/office/drawing/2014/main" id="{CBA08B3A-B6B0-4DCD-993A-09ACF50B408C}"/>
              </a:ext>
            </a:extLst>
          </p:cNvPr>
          <p:cNvSpPr txBox="1"/>
          <p:nvPr/>
        </p:nvSpPr>
        <p:spPr>
          <a:xfrm>
            <a:off x="683231" y="1474934"/>
            <a:ext cx="1274274" cy="978729"/>
          </a:xfrm>
          <a:prstGeom prst="rect">
            <a:avLst/>
          </a:prstGeom>
          <a:noFill/>
        </p:spPr>
        <p:txBody>
          <a:bodyPr wrap="square" rtlCol="0">
            <a:spAutoFit/>
          </a:bodyPr>
          <a:lstStyle/>
          <a:p>
            <a:pPr algn="ctr">
              <a:lnSpc>
                <a:spcPct val="90000"/>
              </a:lnSpc>
            </a:pPr>
            <a:r>
              <a:rPr lang="en-US" sz="2400" b="1" dirty="0">
                <a:solidFill>
                  <a:schemeClr val="bg1"/>
                </a:solidFill>
                <a:latin typeface="+mn-lt"/>
                <a:ea typeface="+mn-ea"/>
                <a:cs typeface="+mn-ea"/>
                <a:sym typeface="+mn-lt"/>
              </a:rPr>
              <a:t>RAID</a:t>
            </a:r>
          </a:p>
          <a:p>
            <a:pPr algn="ctr">
              <a:lnSpc>
                <a:spcPct val="90000"/>
              </a:lnSpc>
            </a:pPr>
            <a:r>
              <a:rPr lang="en-US" altLang="zh-TW" sz="4000" b="1" dirty="0">
                <a:solidFill>
                  <a:schemeClr val="bg1"/>
                </a:solidFill>
                <a:latin typeface="+mn-lt"/>
                <a:ea typeface="+mn-ea"/>
                <a:cs typeface="+mn-ea"/>
                <a:sym typeface="+mn-lt"/>
              </a:rPr>
              <a:t>1</a:t>
            </a:r>
            <a:endParaRPr lang="en-US" sz="4000" b="1" dirty="0">
              <a:solidFill>
                <a:schemeClr val="bg1"/>
              </a:solidFill>
              <a:latin typeface="+mn-lt"/>
              <a:ea typeface="+mn-ea"/>
              <a:cs typeface="+mn-ea"/>
              <a:sym typeface="+mn-lt"/>
            </a:endParaRPr>
          </a:p>
        </p:txBody>
      </p:sp>
      <p:cxnSp>
        <p:nvCxnSpPr>
          <p:cNvPr id="7" name="直線接點 6">
            <a:extLst>
              <a:ext uri="{FF2B5EF4-FFF2-40B4-BE49-F238E27FC236}">
                <a16:creationId xmlns:a16="http://schemas.microsoft.com/office/drawing/2014/main" id="{3E723E0C-99C2-428E-8348-7C067089A707}"/>
              </a:ext>
            </a:extLst>
          </p:cNvPr>
          <p:cNvCxnSpPr/>
          <p:nvPr/>
        </p:nvCxnSpPr>
        <p:spPr>
          <a:xfrm>
            <a:off x="825066" y="2452796"/>
            <a:ext cx="1053369" cy="0"/>
          </a:xfrm>
          <a:prstGeom prst="line">
            <a:avLst/>
          </a:prstGeom>
          <a:ln w="19050" cap="rnd">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9" name="圓角化對角線角落矩形 8">
            <a:extLst>
              <a:ext uri="{FF2B5EF4-FFF2-40B4-BE49-F238E27FC236}">
                <a16:creationId xmlns:a16="http://schemas.microsoft.com/office/drawing/2014/main" id="{0E4B849C-41D8-495A-92CF-3EF6A54BE97D}"/>
              </a:ext>
            </a:extLst>
          </p:cNvPr>
          <p:cNvSpPr/>
          <p:nvPr/>
        </p:nvSpPr>
        <p:spPr>
          <a:xfrm flipH="1">
            <a:off x="7151687" y="1290072"/>
            <a:ext cx="1056985" cy="1356292"/>
          </a:xfrm>
          <a:prstGeom prst="snip2DiagRect">
            <a:avLst>
              <a:gd name="adj1" fmla="val 0"/>
              <a:gd name="adj2" fmla="val 13653"/>
            </a:avLst>
          </a:prstGeom>
          <a:gradFill>
            <a:gsLst>
              <a:gs pos="42000">
                <a:srgbClr val="0090F2"/>
              </a:gs>
              <a:gs pos="100000">
                <a:srgbClr val="09BFFF"/>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115" indent="-285115"/>
            <a:endParaRPr lang="zh-TW" altLang="en-US" b="1">
              <a:solidFill>
                <a:schemeClr val="bg1"/>
              </a:solidFill>
              <a:cs typeface="+mn-ea"/>
              <a:sym typeface="+mn-lt"/>
            </a:endParaRPr>
          </a:p>
        </p:txBody>
      </p:sp>
      <p:cxnSp>
        <p:nvCxnSpPr>
          <p:cNvPr id="60" name="直線接點 59">
            <a:extLst>
              <a:ext uri="{FF2B5EF4-FFF2-40B4-BE49-F238E27FC236}">
                <a16:creationId xmlns:a16="http://schemas.microsoft.com/office/drawing/2014/main" id="{896C5407-F214-45E8-90BA-A6462A6DB86A}"/>
              </a:ext>
            </a:extLst>
          </p:cNvPr>
          <p:cNvCxnSpPr/>
          <p:nvPr/>
        </p:nvCxnSpPr>
        <p:spPr>
          <a:xfrm>
            <a:off x="7179974" y="2446446"/>
            <a:ext cx="1053369" cy="0"/>
          </a:xfrm>
          <a:prstGeom prst="line">
            <a:avLst/>
          </a:prstGeom>
          <a:ln w="19050" cap="rnd">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1" name="TextBox 4">
            <a:extLst>
              <a:ext uri="{FF2B5EF4-FFF2-40B4-BE49-F238E27FC236}">
                <a16:creationId xmlns:a16="http://schemas.microsoft.com/office/drawing/2014/main" id="{1B5DD400-CFCE-4AEF-9BDB-72B0CB272FA8}"/>
              </a:ext>
            </a:extLst>
          </p:cNvPr>
          <p:cNvSpPr txBox="1"/>
          <p:nvPr/>
        </p:nvSpPr>
        <p:spPr>
          <a:xfrm>
            <a:off x="7042170" y="1474067"/>
            <a:ext cx="1274274" cy="978729"/>
          </a:xfrm>
          <a:prstGeom prst="rect">
            <a:avLst/>
          </a:prstGeom>
          <a:noFill/>
        </p:spPr>
        <p:txBody>
          <a:bodyPr wrap="square" rtlCol="0">
            <a:spAutoFit/>
          </a:bodyPr>
          <a:lstStyle/>
          <a:p>
            <a:pPr algn="ctr">
              <a:lnSpc>
                <a:spcPct val="90000"/>
              </a:lnSpc>
            </a:pPr>
            <a:r>
              <a:rPr lang="en-US" sz="2400" b="1" dirty="0">
                <a:solidFill>
                  <a:schemeClr val="bg1"/>
                </a:solidFill>
                <a:latin typeface="+mn-lt"/>
                <a:ea typeface="+mn-ea"/>
                <a:cs typeface="+mn-ea"/>
                <a:sym typeface="+mn-lt"/>
              </a:rPr>
              <a:t>RAID</a:t>
            </a:r>
          </a:p>
          <a:p>
            <a:pPr algn="ctr">
              <a:lnSpc>
                <a:spcPct val="90000"/>
              </a:lnSpc>
            </a:pPr>
            <a:r>
              <a:rPr lang="en-US" sz="4000" b="1" dirty="0">
                <a:solidFill>
                  <a:schemeClr val="bg1"/>
                </a:solidFill>
                <a:latin typeface="+mn-lt"/>
                <a:ea typeface="+mn-ea"/>
                <a:cs typeface="+mn-ea"/>
                <a:sym typeface="+mn-lt"/>
              </a:rPr>
              <a:t>5</a:t>
            </a:r>
          </a:p>
        </p:txBody>
      </p:sp>
      <p:pic>
        <p:nvPicPr>
          <p:cNvPr id="62" name="圖片 61">
            <a:extLst>
              <a:ext uri="{FF2B5EF4-FFF2-40B4-BE49-F238E27FC236}">
                <a16:creationId xmlns:a16="http://schemas.microsoft.com/office/drawing/2014/main" id="{FFE04AA5-EC25-41AC-947E-3085D663430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V="1">
            <a:off x="2538134" y="4321597"/>
            <a:ext cx="4003389" cy="39471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2" name="文字方塊 1">
            <a:extLst>
              <a:ext uri="{FF2B5EF4-FFF2-40B4-BE49-F238E27FC236}">
                <a16:creationId xmlns:a16="http://schemas.microsoft.com/office/drawing/2014/main" id="{3A3E7550-3DD6-4D67-90F2-DCBDAF116BB9}"/>
              </a:ext>
            </a:extLst>
          </p:cNvPr>
          <p:cNvSpPr txBox="1"/>
          <p:nvPr/>
        </p:nvSpPr>
        <p:spPr>
          <a:xfrm>
            <a:off x="2189055" y="4748517"/>
            <a:ext cx="2817286" cy="353815"/>
          </a:xfrm>
          <a:prstGeom prst="rect">
            <a:avLst/>
          </a:prstGeom>
          <a:noFill/>
        </p:spPr>
        <p:txBody>
          <a:bodyPr wrap="square" rtlCol="0">
            <a:spAutoFit/>
          </a:bodyPr>
          <a:lstStyle/>
          <a:p>
            <a:pPr>
              <a:lnSpc>
                <a:spcPts val="650"/>
              </a:lnSpc>
            </a:pPr>
            <a:r>
              <a:rPr lang="en-US" altLang="zh-TW" sz="500" dirty="0">
                <a:solidFill>
                  <a:srgbClr val="82C2EB"/>
                </a:solidFill>
                <a:latin typeface="+mn-lt"/>
                <a:ea typeface="+mn-ea"/>
                <a:cs typeface="+mn-ea"/>
                <a:sym typeface="+mn-lt"/>
              </a:rPr>
              <a:t>Copyright© 2021 QNAP Systems, Inc. All rights reserved. QNAP® and other names of QNAP Products are proprietary marks or registered trademarks of QNAP Systems, Inc. Other products and company names mentioned herein are trademarks of their respective holders.​​​</a:t>
            </a:r>
          </a:p>
        </p:txBody>
      </p:sp>
    </p:spTree>
    <p:extLst>
      <p:ext uri="{BB962C8B-B14F-4D97-AF65-F5344CB8AC3E}">
        <p14:creationId xmlns:p14="http://schemas.microsoft.com/office/powerpoint/2010/main" val="1025556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群組 54">
            <a:extLst>
              <a:ext uri="{FF2B5EF4-FFF2-40B4-BE49-F238E27FC236}">
                <a16:creationId xmlns:a16="http://schemas.microsoft.com/office/drawing/2014/main" id="{C19A62AF-8611-45E3-B02D-EBAF0E8EBA97}"/>
              </a:ext>
            </a:extLst>
          </p:cNvPr>
          <p:cNvGrpSpPr/>
          <p:nvPr/>
        </p:nvGrpSpPr>
        <p:grpSpPr>
          <a:xfrm>
            <a:off x="-108202" y="1132381"/>
            <a:ext cx="2979932" cy="2365128"/>
            <a:chOff x="-1996240" y="1471553"/>
            <a:chExt cx="4546330" cy="3608355"/>
          </a:xfrm>
        </p:grpSpPr>
        <p:sp>
          <p:nvSpPr>
            <p:cNvPr id="52" name="矩形: 圓角 51">
              <a:extLst>
                <a:ext uri="{FF2B5EF4-FFF2-40B4-BE49-F238E27FC236}">
                  <a16:creationId xmlns:a16="http://schemas.microsoft.com/office/drawing/2014/main" id="{79E08EA5-437A-4E5E-BE2F-8C6843E6DE25}"/>
                </a:ext>
              </a:extLst>
            </p:cNvPr>
            <p:cNvSpPr/>
            <p:nvPr/>
          </p:nvSpPr>
          <p:spPr>
            <a:xfrm>
              <a:off x="-1996240" y="1471553"/>
              <a:ext cx="4546330" cy="3608355"/>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53" name="圖片 52" descr="TS-351_內.png">
              <a:extLst>
                <a:ext uri="{FF2B5EF4-FFF2-40B4-BE49-F238E27FC236}">
                  <a16:creationId xmlns:a16="http://schemas.microsoft.com/office/drawing/2014/main" id="{BBEA9F10-8FB4-4E67-9F77-9F88F07FB1A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82372" y="1539644"/>
              <a:ext cx="3695598" cy="3078754"/>
            </a:xfrm>
            <a:prstGeom prst="rect">
              <a:avLst/>
            </a:prstGeom>
            <a:effectLst>
              <a:outerShdw blurRad="50800" dist="38100" dir="8100000" algn="tr" rotWithShape="0">
                <a:prstClr val="black">
                  <a:alpha val="40000"/>
                </a:prstClr>
              </a:outerShdw>
            </a:effectLst>
          </p:spPr>
        </p:pic>
        <p:pic>
          <p:nvPicPr>
            <p:cNvPr id="54" name="圖片 53">
              <a:extLst>
                <a:ext uri="{FF2B5EF4-FFF2-40B4-BE49-F238E27FC236}">
                  <a16:creationId xmlns:a16="http://schemas.microsoft.com/office/drawing/2014/main" id="{28E15BD6-BF9F-417D-B48C-E43425CD74C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1636269" y="4387175"/>
              <a:ext cx="4003389" cy="394712"/>
            </a:xfrm>
            <a:prstGeom prst="rect">
              <a:avLst/>
            </a:prstGeom>
          </p:spPr>
        </p:pic>
      </p:grpSp>
      <p:grpSp>
        <p:nvGrpSpPr>
          <p:cNvPr id="46" name="Google Shape;1112;gc428d55399_0_337">
            <a:extLst>
              <a:ext uri="{FF2B5EF4-FFF2-40B4-BE49-F238E27FC236}">
                <a16:creationId xmlns:a16="http://schemas.microsoft.com/office/drawing/2014/main" id="{D0D631C7-9A74-417C-8C2D-FA4699016C41}"/>
              </a:ext>
            </a:extLst>
          </p:cNvPr>
          <p:cNvGrpSpPr/>
          <p:nvPr/>
        </p:nvGrpSpPr>
        <p:grpSpPr>
          <a:xfrm>
            <a:off x="4974339" y="2104434"/>
            <a:ext cx="4392320" cy="3952113"/>
            <a:chOff x="535858" y="2192097"/>
            <a:chExt cx="3121743" cy="4755000"/>
          </a:xfrm>
          <a:effectLst>
            <a:outerShdw blurRad="342900" dist="177800" dir="3600000" algn="t" rotWithShape="0">
              <a:prstClr val="black">
                <a:alpha val="40000"/>
              </a:prstClr>
            </a:outerShdw>
          </a:effectLst>
        </p:grpSpPr>
        <p:sp>
          <p:nvSpPr>
            <p:cNvPr id="47" name="Google Shape;1113;gc428d55399_0_337">
              <a:extLst>
                <a:ext uri="{FF2B5EF4-FFF2-40B4-BE49-F238E27FC236}">
                  <a16:creationId xmlns:a16="http://schemas.microsoft.com/office/drawing/2014/main" id="{FCBD4F6C-ABCE-4015-9C1A-FD84E0D3459D}"/>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n-lt"/>
                <a:ea typeface="+mn-ea"/>
                <a:cs typeface="+mn-ea"/>
                <a:sym typeface="+mn-lt"/>
              </a:endParaRPr>
            </a:p>
          </p:txBody>
        </p:sp>
        <p:pic>
          <p:nvPicPr>
            <p:cNvPr id="48" name="Google Shape;1114;gc428d55399_0_337">
              <a:extLst>
                <a:ext uri="{FF2B5EF4-FFF2-40B4-BE49-F238E27FC236}">
                  <a16:creationId xmlns:a16="http://schemas.microsoft.com/office/drawing/2014/main" id="{9CA8E624-FE74-45E9-B6E0-876375A4665D}"/>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rot="-5400000">
              <a:off x="1258118" y="4337169"/>
              <a:ext cx="4461411" cy="337555"/>
            </a:xfrm>
            <a:prstGeom prst="rect">
              <a:avLst/>
            </a:prstGeom>
            <a:noFill/>
            <a:ln>
              <a:noFill/>
            </a:ln>
          </p:spPr>
        </p:pic>
      </p:grpSp>
      <p:cxnSp>
        <p:nvCxnSpPr>
          <p:cNvPr id="49" name="Google Shape;1115;gc428d55399_0_337">
            <a:extLst>
              <a:ext uri="{FF2B5EF4-FFF2-40B4-BE49-F238E27FC236}">
                <a16:creationId xmlns:a16="http://schemas.microsoft.com/office/drawing/2014/main" id="{432C2BB9-F962-4F06-8306-0817B78EAD7F}"/>
              </a:ext>
            </a:extLst>
          </p:cNvPr>
          <p:cNvCxnSpPr>
            <a:cxnSpLocks/>
          </p:cNvCxnSpPr>
          <p:nvPr/>
        </p:nvCxnSpPr>
        <p:spPr>
          <a:xfrm>
            <a:off x="5201600" y="2787629"/>
            <a:ext cx="3237550" cy="0"/>
          </a:xfrm>
          <a:prstGeom prst="straightConnector1">
            <a:avLst/>
          </a:prstGeom>
          <a:noFill/>
          <a:ln w="25400" cap="flat" cmpd="sng">
            <a:gradFill>
              <a:gsLst>
                <a:gs pos="0">
                  <a:srgbClr val="00B0F0"/>
                </a:gs>
                <a:gs pos="100000">
                  <a:srgbClr val="201DFD"/>
                </a:gs>
              </a:gsLst>
              <a:lin ang="0" scaled="0"/>
            </a:gradFill>
            <a:prstDash val="solid"/>
            <a:round/>
            <a:headEnd type="none" w="sm" len="sm"/>
            <a:tailEnd type="none" w="sm" len="sm"/>
          </a:ln>
        </p:spPr>
      </p:cxnSp>
      <p:sp>
        <p:nvSpPr>
          <p:cNvPr id="2" name="標題 1"/>
          <p:cNvSpPr>
            <a:spLocks noGrp="1"/>
          </p:cNvSpPr>
          <p:nvPr>
            <p:ph type="title"/>
          </p:nvPr>
        </p:nvSpPr>
        <p:spPr>
          <a:xfrm>
            <a:off x="1" y="165231"/>
            <a:ext cx="9144000" cy="697312"/>
          </a:xfrm>
        </p:spPr>
        <p:txBody>
          <a:bodyPr/>
          <a:lstStyle/>
          <a:p>
            <a:pPr lvl="0"/>
            <a:r>
              <a:rPr lang="en-US" altLang="zh-CN" sz="3200" dirty="0">
                <a:solidFill>
                  <a:srgbClr val="FFFFFF"/>
                </a:solidFill>
                <a:latin typeface="+mn-lt"/>
                <a:ea typeface="+mn-ea"/>
                <a:cs typeface="+mn-ea"/>
                <a:sym typeface="+mn-lt"/>
              </a:rPr>
              <a:t>M.2 </a:t>
            </a:r>
            <a:r>
              <a:rPr lang="en-US" altLang="zh-CN" sz="3200" dirty="0" err="1">
                <a:solidFill>
                  <a:srgbClr val="FFFFFF"/>
                </a:solidFill>
                <a:latin typeface="+mn-lt"/>
                <a:ea typeface="+mn-ea"/>
                <a:cs typeface="+mn-ea"/>
                <a:sym typeface="+mn-lt"/>
              </a:rPr>
              <a:t>NVMe</a:t>
            </a:r>
            <a:r>
              <a:rPr lang="en-US" altLang="zh-CN" sz="3200" dirty="0">
                <a:solidFill>
                  <a:srgbClr val="FFFFFF"/>
                </a:solidFill>
                <a:latin typeface="+mn-lt"/>
                <a:ea typeface="+mn-ea"/>
                <a:cs typeface="+mn-ea"/>
                <a:sym typeface="+mn-lt"/>
              </a:rPr>
              <a:t> Gen 3 x 2 SSD</a:t>
            </a:r>
            <a:br>
              <a:rPr lang="en-US" altLang="zh-CN" sz="3200" dirty="0">
                <a:solidFill>
                  <a:srgbClr val="FFFFFF"/>
                </a:solidFill>
                <a:latin typeface="+mn-lt"/>
                <a:ea typeface="+mn-ea"/>
                <a:cs typeface="+mn-ea"/>
                <a:sym typeface="+mn-lt"/>
              </a:rPr>
            </a:br>
            <a:endParaRPr lang="zh-TW" altLang="en-US" sz="3200" dirty="0">
              <a:latin typeface="+mn-lt"/>
              <a:ea typeface="+mn-ea"/>
              <a:cs typeface="+mn-ea"/>
              <a:sym typeface="+mn-lt"/>
            </a:endParaRPr>
          </a:p>
        </p:txBody>
      </p:sp>
      <p:cxnSp>
        <p:nvCxnSpPr>
          <p:cNvPr id="8" name="Elbow Connector 6">
            <a:extLst>
              <a:ext uri="{FF2B5EF4-FFF2-40B4-BE49-F238E27FC236}">
                <a16:creationId xmlns:a16="http://schemas.microsoft.com/office/drawing/2014/main" id="{3A673982-A087-4F99-820C-1C129B497673}"/>
              </a:ext>
            </a:extLst>
          </p:cNvPr>
          <p:cNvCxnSpPr>
            <a:cxnSpLocks/>
          </p:cNvCxnSpPr>
          <p:nvPr/>
        </p:nvCxnSpPr>
        <p:spPr>
          <a:xfrm>
            <a:off x="721179" y="2532491"/>
            <a:ext cx="2069726" cy="162417"/>
          </a:xfrm>
          <a:prstGeom prst="bentConnector3">
            <a:avLst>
              <a:gd name="adj1" fmla="val -316"/>
            </a:avLst>
          </a:prstGeom>
          <a:ln w="25400">
            <a:solidFill>
              <a:srgbClr val="0090F2"/>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 name="Elbow Connector 6">
            <a:extLst>
              <a:ext uri="{FF2B5EF4-FFF2-40B4-BE49-F238E27FC236}">
                <a16:creationId xmlns:a16="http://schemas.microsoft.com/office/drawing/2014/main" id="{E0CF42D8-AF96-47A6-9DCC-04BB9CB7C2B3}"/>
              </a:ext>
            </a:extLst>
          </p:cNvPr>
          <p:cNvCxnSpPr>
            <a:cxnSpLocks/>
          </p:cNvCxnSpPr>
          <p:nvPr/>
        </p:nvCxnSpPr>
        <p:spPr>
          <a:xfrm rot="16200000" flipH="1">
            <a:off x="89561" y="2969000"/>
            <a:ext cx="1470806" cy="613433"/>
          </a:xfrm>
          <a:prstGeom prst="bentConnector2">
            <a:avLst/>
          </a:prstGeom>
          <a:ln w="25400">
            <a:solidFill>
              <a:srgbClr val="0090F2"/>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17" name="群組 16">
            <a:extLst>
              <a:ext uri="{FF2B5EF4-FFF2-40B4-BE49-F238E27FC236}">
                <a16:creationId xmlns:a16="http://schemas.microsoft.com/office/drawing/2014/main" id="{1D38BEF5-8D7E-4E1A-89EE-3AAA31C2B3E8}"/>
              </a:ext>
            </a:extLst>
          </p:cNvPr>
          <p:cNvGrpSpPr/>
          <p:nvPr/>
        </p:nvGrpSpPr>
        <p:grpSpPr>
          <a:xfrm>
            <a:off x="2914673" y="2762228"/>
            <a:ext cx="1826165" cy="616026"/>
            <a:chOff x="1256219" y="3106413"/>
            <a:chExt cx="1826165" cy="616026"/>
          </a:xfrm>
        </p:grpSpPr>
        <p:pic>
          <p:nvPicPr>
            <p:cNvPr id="18" name="Picture 45">
              <a:extLst>
                <a:ext uri="{FF2B5EF4-FFF2-40B4-BE49-F238E27FC236}">
                  <a16:creationId xmlns:a16="http://schemas.microsoft.com/office/drawing/2014/main" id="{77927DAE-A5C8-0743-8B2F-3B4F38C037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56219" y="3106413"/>
              <a:ext cx="1826165" cy="616026"/>
            </a:xfrm>
            <a:prstGeom prst="rect">
              <a:avLst/>
            </a:prstGeom>
          </p:spPr>
        </p:pic>
        <p:sp>
          <p:nvSpPr>
            <p:cNvPr id="19" name="TextBox 8">
              <a:extLst>
                <a:ext uri="{FF2B5EF4-FFF2-40B4-BE49-F238E27FC236}">
                  <a16:creationId xmlns:a16="http://schemas.microsoft.com/office/drawing/2014/main" id="{D7CDD381-03DB-4E74-8143-E7BBF27ABB08}"/>
                </a:ext>
              </a:extLst>
            </p:cNvPr>
            <p:cNvSpPr txBox="1"/>
            <p:nvPr/>
          </p:nvSpPr>
          <p:spPr>
            <a:xfrm>
              <a:off x="2075194" y="3229760"/>
              <a:ext cx="8352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800" b="1" i="0" u="none" strike="noStrike" kern="0" cap="none" spc="0" normalizeH="0" baseline="0" noProof="0" err="1">
                  <a:ln>
                    <a:noFill/>
                  </a:ln>
                  <a:solidFill>
                    <a:srgbClr val="FFFFFF"/>
                  </a:solidFill>
                  <a:effectLst/>
                  <a:uLnTx/>
                  <a:uFillTx/>
                  <a:latin typeface="+mn-lt"/>
                  <a:ea typeface="+mn-ea"/>
                  <a:cs typeface="+mn-ea"/>
                  <a:sym typeface="+mn-lt"/>
                </a:rPr>
                <a:t>NVMe</a:t>
              </a:r>
              <a:endParaRPr kumimoji="0" lang="en-US" sz="1800" b="1" i="0" u="none" strike="noStrike" kern="0" cap="none" spc="0" normalizeH="0" baseline="0" noProof="0">
                <a:ln>
                  <a:noFill/>
                </a:ln>
                <a:solidFill>
                  <a:srgbClr val="FFFFFF"/>
                </a:solidFill>
                <a:effectLst/>
                <a:uLnTx/>
                <a:uFillTx/>
                <a:latin typeface="+mn-lt"/>
                <a:ea typeface="+mn-ea"/>
                <a:cs typeface="+mn-ea"/>
                <a:sym typeface="+mn-lt"/>
              </a:endParaRPr>
            </a:p>
          </p:txBody>
        </p:sp>
      </p:grpSp>
      <p:sp>
        <p:nvSpPr>
          <p:cNvPr id="29" name="文字方塊 28"/>
          <p:cNvSpPr txBox="1"/>
          <p:nvPr/>
        </p:nvSpPr>
        <p:spPr>
          <a:xfrm>
            <a:off x="5033390" y="2171688"/>
            <a:ext cx="3741387" cy="523220"/>
          </a:xfrm>
          <a:prstGeom prst="rect">
            <a:avLst/>
          </a:prstGeom>
          <a:noFill/>
        </p:spPr>
        <p:txBody>
          <a:bodyPr wrap="square" rtlCol="0">
            <a:spAutoFit/>
          </a:bodyPr>
          <a:lstStyle/>
          <a:p>
            <a:r>
              <a:rPr lang="en-US" altLang="zh-TW" dirty="0">
                <a:latin typeface="+mn-lt"/>
                <a:ea typeface="+mn-ea"/>
                <a:cs typeface="+mn-ea"/>
                <a:sym typeface="+mn-lt"/>
              </a:rPr>
              <a:t>PCIe Gen 3 provides up to 8Gbps bandwidth, it is double of PCIe Gen 2 providing 4Gbps </a:t>
            </a:r>
            <a:endParaRPr lang="zh-TW" altLang="en-US" dirty="0">
              <a:latin typeface="+mn-lt"/>
              <a:ea typeface="+mn-ea"/>
              <a:cs typeface="+mn-ea"/>
              <a:sym typeface="+mn-lt"/>
            </a:endParaRPr>
          </a:p>
        </p:txBody>
      </p:sp>
      <p:sp>
        <p:nvSpPr>
          <p:cNvPr id="32" name="文字方塊 31"/>
          <p:cNvSpPr txBox="1"/>
          <p:nvPr/>
        </p:nvSpPr>
        <p:spPr>
          <a:xfrm>
            <a:off x="3227709" y="1310711"/>
            <a:ext cx="5916292" cy="553998"/>
          </a:xfrm>
          <a:prstGeom prst="rect">
            <a:avLst/>
          </a:prstGeom>
          <a:noFill/>
        </p:spPr>
        <p:txBody>
          <a:bodyPr wrap="square" rtlCol="0">
            <a:spAutoFit/>
          </a:bodyPr>
          <a:lstStyle/>
          <a:p>
            <a:r>
              <a:rPr lang="en-US" altLang="zh-TW" sz="2000" dirty="0">
                <a:latin typeface="+mn-lt"/>
                <a:ea typeface="+mn-ea"/>
                <a:cs typeface="+mn-ea"/>
                <a:sym typeface="+mn-lt"/>
              </a:rPr>
              <a:t>M.2 </a:t>
            </a:r>
            <a:r>
              <a:rPr lang="en-US" altLang="zh-TW" sz="2000" dirty="0" err="1">
                <a:latin typeface="+mn-lt"/>
                <a:ea typeface="+mn-ea"/>
                <a:cs typeface="+mn-ea"/>
                <a:sym typeface="+mn-lt"/>
              </a:rPr>
              <a:t>NVMe</a:t>
            </a:r>
            <a:r>
              <a:rPr lang="en-US" altLang="zh-TW" sz="2000" dirty="0">
                <a:latin typeface="+mn-lt"/>
                <a:ea typeface="+mn-ea"/>
                <a:cs typeface="+mn-ea"/>
                <a:sym typeface="+mn-lt"/>
              </a:rPr>
              <a:t> Gen 3 x 2 provide up to </a:t>
            </a:r>
            <a:r>
              <a:rPr lang="en-US" altLang="zh-TW" sz="3000" b="1" dirty="0">
                <a:solidFill>
                  <a:srgbClr val="C00000"/>
                </a:solidFill>
                <a:latin typeface="+mn-lt"/>
                <a:ea typeface="+mn-ea"/>
                <a:cs typeface="+mn-ea"/>
                <a:sym typeface="+mn-lt"/>
              </a:rPr>
              <a:t>16Gbps </a:t>
            </a:r>
            <a:endParaRPr lang="zh-TW" altLang="en-US" sz="3000" b="1" dirty="0">
              <a:solidFill>
                <a:srgbClr val="C00000"/>
              </a:solidFill>
              <a:latin typeface="+mn-lt"/>
              <a:ea typeface="+mn-ea"/>
              <a:cs typeface="+mn-ea"/>
              <a:sym typeface="+mn-lt"/>
            </a:endParaRPr>
          </a:p>
        </p:txBody>
      </p:sp>
      <p:sp>
        <p:nvSpPr>
          <p:cNvPr id="31" name="Shape 528">
            <a:extLst>
              <a:ext uri="{FF2B5EF4-FFF2-40B4-BE49-F238E27FC236}">
                <a16:creationId xmlns:a16="http://schemas.microsoft.com/office/drawing/2014/main" id="{2CC2CE25-18E8-4321-804A-02448E7A43CD}"/>
              </a:ext>
            </a:extLst>
          </p:cNvPr>
          <p:cNvSpPr/>
          <p:nvPr/>
        </p:nvSpPr>
        <p:spPr>
          <a:xfrm flipH="1">
            <a:off x="2872125" y="2433298"/>
            <a:ext cx="1883118" cy="1064516"/>
          </a:xfrm>
          <a:prstGeom prst="snip2DiagRect">
            <a:avLst>
              <a:gd name="adj1" fmla="val 0"/>
              <a:gd name="adj2" fmla="val 12393"/>
            </a:avLst>
          </a:prstGeom>
          <a:noFill/>
          <a:ln w="12700">
            <a:gradFill>
              <a:gsLst>
                <a:gs pos="0">
                  <a:srgbClr val="004FA0"/>
                </a:gs>
                <a:gs pos="100000">
                  <a:srgbClr val="00E0E8"/>
                </a:gs>
              </a:gsLst>
              <a:lin ang="0" scaled="0"/>
            </a:gradFill>
          </a:ln>
          <a:effectLst>
            <a:outerShdw blurRad="50800" dist="76200" dir="1860000" sx="99000" sy="99000" algn="t" rotWithShape="0">
              <a:prstClr val="black">
                <a:alpha val="23000"/>
              </a:prstClr>
            </a:outerShd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mn-lt"/>
              <a:ea typeface="+mn-ea"/>
              <a:cs typeface="+mn-ea"/>
              <a:sym typeface="+mn-lt"/>
            </a:endParaRPr>
          </a:p>
        </p:txBody>
      </p:sp>
      <p:sp>
        <p:nvSpPr>
          <p:cNvPr id="33" name="圓角化對角線角落矩形 8">
            <a:extLst>
              <a:ext uri="{FF2B5EF4-FFF2-40B4-BE49-F238E27FC236}">
                <a16:creationId xmlns:a16="http://schemas.microsoft.com/office/drawing/2014/main" id="{F3615B0C-2786-46A8-BCA2-BAA4F744C5D0}"/>
              </a:ext>
            </a:extLst>
          </p:cNvPr>
          <p:cNvSpPr/>
          <p:nvPr/>
        </p:nvSpPr>
        <p:spPr>
          <a:xfrm flipH="1">
            <a:off x="2867375" y="2425595"/>
            <a:ext cx="1553486" cy="291966"/>
          </a:xfrm>
          <a:prstGeom prst="snip2DiagRect">
            <a:avLst/>
          </a:prstGeom>
          <a:gradFill>
            <a:gsLst>
              <a:gs pos="42000">
                <a:srgbClr val="0090F2"/>
              </a:gs>
              <a:gs pos="100000">
                <a:srgbClr val="09BFFF"/>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115" indent="-285115"/>
            <a:endParaRPr lang="zh-TW" altLang="en-US" b="1">
              <a:solidFill>
                <a:schemeClr val="bg1"/>
              </a:solidFill>
              <a:cs typeface="+mn-ea"/>
              <a:sym typeface="+mn-lt"/>
            </a:endParaRPr>
          </a:p>
        </p:txBody>
      </p:sp>
      <p:sp>
        <p:nvSpPr>
          <p:cNvPr id="34" name="文字方塊 33">
            <a:extLst>
              <a:ext uri="{FF2B5EF4-FFF2-40B4-BE49-F238E27FC236}">
                <a16:creationId xmlns:a16="http://schemas.microsoft.com/office/drawing/2014/main" id="{EA8A59FA-3845-4156-BB29-20059550FF56}"/>
              </a:ext>
            </a:extLst>
          </p:cNvPr>
          <p:cNvSpPr txBox="1"/>
          <p:nvPr/>
        </p:nvSpPr>
        <p:spPr>
          <a:xfrm>
            <a:off x="2927163" y="2413456"/>
            <a:ext cx="1770409" cy="307777"/>
          </a:xfrm>
          <a:prstGeom prst="rect">
            <a:avLst/>
          </a:prstGeom>
          <a:noFill/>
        </p:spPr>
        <p:txBody>
          <a:bodyPr wrap="square" rtlCol="0">
            <a:spAutoFit/>
          </a:bodyPr>
          <a:lstStyle/>
          <a:p>
            <a:pPr marL="0" marR="0" lvl="0" indent="-6985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altLang="zh-TW" sz="1400" b="1" i="0" u="none" strike="noStrike" kern="0" cap="none" spc="0" normalizeH="0" baseline="0" noProof="0">
                <a:ln>
                  <a:noFill/>
                </a:ln>
                <a:solidFill>
                  <a:srgbClr val="FFFFFF"/>
                </a:solidFill>
                <a:effectLst/>
                <a:uLnTx/>
                <a:uFillTx/>
                <a:latin typeface="+mn-lt"/>
                <a:ea typeface="+mn-ea"/>
                <a:cs typeface="+mn-ea"/>
                <a:sym typeface="+mn-lt"/>
              </a:rPr>
              <a:t>PCIe Gen 3 x 2</a:t>
            </a:r>
          </a:p>
        </p:txBody>
      </p:sp>
      <p:grpSp>
        <p:nvGrpSpPr>
          <p:cNvPr id="35" name="群組 34">
            <a:extLst>
              <a:ext uri="{FF2B5EF4-FFF2-40B4-BE49-F238E27FC236}">
                <a16:creationId xmlns:a16="http://schemas.microsoft.com/office/drawing/2014/main" id="{90174E9B-F92F-4556-BAEA-B48693E1293D}"/>
              </a:ext>
            </a:extLst>
          </p:cNvPr>
          <p:cNvGrpSpPr/>
          <p:nvPr/>
        </p:nvGrpSpPr>
        <p:grpSpPr>
          <a:xfrm>
            <a:off x="1264756" y="4117081"/>
            <a:ext cx="1826165" cy="616026"/>
            <a:chOff x="1256219" y="3106413"/>
            <a:chExt cx="1826165" cy="616026"/>
          </a:xfrm>
        </p:grpSpPr>
        <p:pic>
          <p:nvPicPr>
            <p:cNvPr id="36" name="Picture 45">
              <a:extLst>
                <a:ext uri="{FF2B5EF4-FFF2-40B4-BE49-F238E27FC236}">
                  <a16:creationId xmlns:a16="http://schemas.microsoft.com/office/drawing/2014/main" id="{6AF80F9A-5248-4BED-85F4-337C49281A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56219" y="3106413"/>
              <a:ext cx="1826165" cy="616026"/>
            </a:xfrm>
            <a:prstGeom prst="rect">
              <a:avLst/>
            </a:prstGeom>
          </p:spPr>
        </p:pic>
        <p:sp>
          <p:nvSpPr>
            <p:cNvPr id="37" name="TextBox 8">
              <a:extLst>
                <a:ext uri="{FF2B5EF4-FFF2-40B4-BE49-F238E27FC236}">
                  <a16:creationId xmlns:a16="http://schemas.microsoft.com/office/drawing/2014/main" id="{41B4A800-7342-4FC2-BBED-68EB1FF5A47E}"/>
                </a:ext>
              </a:extLst>
            </p:cNvPr>
            <p:cNvSpPr txBox="1"/>
            <p:nvPr/>
          </p:nvSpPr>
          <p:spPr>
            <a:xfrm>
              <a:off x="2075194" y="3229760"/>
              <a:ext cx="8352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800" b="1" i="0" u="none" strike="noStrike" kern="0" cap="none" spc="0" normalizeH="0" baseline="0" noProof="0" err="1">
                  <a:ln>
                    <a:noFill/>
                  </a:ln>
                  <a:solidFill>
                    <a:srgbClr val="FFFFFF"/>
                  </a:solidFill>
                  <a:effectLst/>
                  <a:uLnTx/>
                  <a:uFillTx/>
                  <a:latin typeface="+mn-lt"/>
                  <a:ea typeface="+mn-ea"/>
                  <a:cs typeface="+mn-ea"/>
                  <a:sym typeface="+mn-lt"/>
                </a:rPr>
                <a:t>NVMe</a:t>
              </a:r>
              <a:endParaRPr kumimoji="0" lang="en-US" sz="1800" b="1" i="0" u="none" strike="noStrike" kern="0" cap="none" spc="0" normalizeH="0" baseline="0" noProof="0">
                <a:ln>
                  <a:noFill/>
                </a:ln>
                <a:solidFill>
                  <a:srgbClr val="FFFFFF"/>
                </a:solidFill>
                <a:effectLst/>
                <a:uLnTx/>
                <a:uFillTx/>
                <a:latin typeface="+mn-lt"/>
                <a:ea typeface="+mn-ea"/>
                <a:cs typeface="+mn-ea"/>
                <a:sym typeface="+mn-lt"/>
              </a:endParaRPr>
            </a:p>
          </p:txBody>
        </p:sp>
      </p:grpSp>
      <p:sp>
        <p:nvSpPr>
          <p:cNvPr id="38" name="Shape 528">
            <a:extLst>
              <a:ext uri="{FF2B5EF4-FFF2-40B4-BE49-F238E27FC236}">
                <a16:creationId xmlns:a16="http://schemas.microsoft.com/office/drawing/2014/main" id="{FAEC1524-BC7D-4B73-B976-9D4B0E768DE7}"/>
              </a:ext>
            </a:extLst>
          </p:cNvPr>
          <p:cNvSpPr/>
          <p:nvPr/>
        </p:nvSpPr>
        <p:spPr>
          <a:xfrm flipH="1">
            <a:off x="1222208" y="3788151"/>
            <a:ext cx="1883118" cy="1064516"/>
          </a:xfrm>
          <a:prstGeom prst="snip2DiagRect">
            <a:avLst>
              <a:gd name="adj1" fmla="val 0"/>
              <a:gd name="adj2" fmla="val 12393"/>
            </a:avLst>
          </a:prstGeom>
          <a:noFill/>
          <a:ln w="12700">
            <a:gradFill>
              <a:gsLst>
                <a:gs pos="0">
                  <a:srgbClr val="004FA0"/>
                </a:gs>
                <a:gs pos="100000">
                  <a:srgbClr val="00E0E8"/>
                </a:gs>
              </a:gsLst>
              <a:lin ang="0" scaled="0"/>
            </a:gradFill>
          </a:ln>
          <a:effectLst>
            <a:outerShdw blurRad="50800" dist="76200" dir="1860000" sx="99000" sy="99000" algn="t" rotWithShape="0">
              <a:prstClr val="black">
                <a:alpha val="23000"/>
              </a:prstClr>
            </a:outerShd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mn-lt"/>
              <a:ea typeface="+mn-ea"/>
              <a:cs typeface="+mn-ea"/>
              <a:sym typeface="+mn-lt"/>
            </a:endParaRPr>
          </a:p>
        </p:txBody>
      </p:sp>
      <p:sp>
        <p:nvSpPr>
          <p:cNvPr id="42" name="圓角化對角線角落矩形 8">
            <a:extLst>
              <a:ext uri="{FF2B5EF4-FFF2-40B4-BE49-F238E27FC236}">
                <a16:creationId xmlns:a16="http://schemas.microsoft.com/office/drawing/2014/main" id="{EFAAAA46-F763-42B1-834E-6DDFB1A1D57A}"/>
              </a:ext>
            </a:extLst>
          </p:cNvPr>
          <p:cNvSpPr/>
          <p:nvPr/>
        </p:nvSpPr>
        <p:spPr>
          <a:xfrm flipH="1">
            <a:off x="1219575" y="3779886"/>
            <a:ext cx="1553486" cy="291966"/>
          </a:xfrm>
          <a:prstGeom prst="snip2DiagRect">
            <a:avLst/>
          </a:prstGeom>
          <a:gradFill>
            <a:gsLst>
              <a:gs pos="42000">
                <a:srgbClr val="0090F2"/>
              </a:gs>
              <a:gs pos="100000">
                <a:srgbClr val="09BFFF"/>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115" indent="-285115"/>
            <a:endParaRPr lang="zh-TW" altLang="en-US" b="1">
              <a:solidFill>
                <a:schemeClr val="bg1"/>
              </a:solidFill>
              <a:cs typeface="+mn-ea"/>
              <a:sym typeface="+mn-lt"/>
            </a:endParaRPr>
          </a:p>
        </p:txBody>
      </p:sp>
      <p:sp>
        <p:nvSpPr>
          <p:cNvPr id="40" name="文字方塊 39">
            <a:extLst>
              <a:ext uri="{FF2B5EF4-FFF2-40B4-BE49-F238E27FC236}">
                <a16:creationId xmlns:a16="http://schemas.microsoft.com/office/drawing/2014/main" id="{23422104-95A6-42C0-8CA2-B88C4D42B5C3}"/>
              </a:ext>
            </a:extLst>
          </p:cNvPr>
          <p:cNvSpPr txBox="1"/>
          <p:nvPr/>
        </p:nvSpPr>
        <p:spPr>
          <a:xfrm>
            <a:off x="1277246" y="3768309"/>
            <a:ext cx="1770409" cy="307777"/>
          </a:xfrm>
          <a:prstGeom prst="rect">
            <a:avLst/>
          </a:prstGeom>
          <a:noFill/>
        </p:spPr>
        <p:txBody>
          <a:bodyPr wrap="square" rtlCol="0">
            <a:spAutoFit/>
          </a:bodyPr>
          <a:lstStyle/>
          <a:p>
            <a:pPr marL="0" marR="0" lvl="0" indent="-6985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altLang="zh-TW" sz="1400" b="1" i="0" u="none" strike="noStrike" kern="0" cap="none" spc="0" normalizeH="0" baseline="0" noProof="0">
                <a:ln>
                  <a:noFill/>
                </a:ln>
                <a:solidFill>
                  <a:srgbClr val="FFFFFF"/>
                </a:solidFill>
                <a:effectLst/>
                <a:uLnTx/>
                <a:uFillTx/>
                <a:latin typeface="+mn-lt"/>
                <a:ea typeface="+mn-ea"/>
                <a:cs typeface="+mn-ea"/>
                <a:sym typeface="+mn-lt"/>
              </a:rPr>
              <a:t>PCIe Gen 3 x 2</a:t>
            </a:r>
          </a:p>
        </p:txBody>
      </p:sp>
      <p:graphicFrame>
        <p:nvGraphicFramePr>
          <p:cNvPr id="39" name="圖表 38"/>
          <p:cNvGraphicFramePr/>
          <p:nvPr/>
        </p:nvGraphicFramePr>
        <p:xfrm>
          <a:off x="5049454" y="2885575"/>
          <a:ext cx="3423195" cy="208184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530740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群組 31">
            <a:extLst>
              <a:ext uri="{FF2B5EF4-FFF2-40B4-BE49-F238E27FC236}">
                <a16:creationId xmlns:a16="http://schemas.microsoft.com/office/drawing/2014/main" id="{73D5097A-3724-48AA-972B-8544E0F97CD0}"/>
              </a:ext>
            </a:extLst>
          </p:cNvPr>
          <p:cNvGrpSpPr/>
          <p:nvPr/>
        </p:nvGrpSpPr>
        <p:grpSpPr>
          <a:xfrm>
            <a:off x="551115" y="1282700"/>
            <a:ext cx="4098656" cy="3676900"/>
            <a:chOff x="7249850" y="1246314"/>
            <a:chExt cx="4259269" cy="3820986"/>
          </a:xfrm>
        </p:grpSpPr>
        <p:grpSp>
          <p:nvGrpSpPr>
            <p:cNvPr id="33" name="群組 32">
              <a:extLst>
                <a:ext uri="{FF2B5EF4-FFF2-40B4-BE49-F238E27FC236}">
                  <a16:creationId xmlns:a16="http://schemas.microsoft.com/office/drawing/2014/main" id="{CAB8322E-B18A-4A3D-943F-CD461699E1BD}"/>
                </a:ext>
              </a:extLst>
            </p:cNvPr>
            <p:cNvGrpSpPr/>
            <p:nvPr/>
          </p:nvGrpSpPr>
          <p:grpSpPr>
            <a:xfrm>
              <a:off x="7249850" y="1458945"/>
              <a:ext cx="4259269" cy="3608355"/>
              <a:chOff x="-3748275" y="1284122"/>
              <a:chExt cx="2447487" cy="2073455"/>
            </a:xfrm>
          </p:grpSpPr>
          <p:sp>
            <p:nvSpPr>
              <p:cNvPr id="35" name="矩形: 圓角 23">
                <a:extLst>
                  <a:ext uri="{FF2B5EF4-FFF2-40B4-BE49-F238E27FC236}">
                    <a16:creationId xmlns:a16="http://schemas.microsoft.com/office/drawing/2014/main" id="{8587E1A3-6162-4D6E-8C9B-09C5DB133469}"/>
                  </a:ext>
                </a:extLst>
              </p:cNvPr>
              <p:cNvSpPr/>
              <p:nvPr/>
            </p:nvSpPr>
            <p:spPr>
              <a:xfrm>
                <a:off x="-3748275" y="1284122"/>
                <a:ext cx="2447487" cy="2073455"/>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36" name="圖片 35">
                <a:extLst>
                  <a:ext uri="{FF2B5EF4-FFF2-40B4-BE49-F238E27FC236}">
                    <a16:creationId xmlns:a16="http://schemas.microsoft.com/office/drawing/2014/main" id="{0E7C1215-18C4-448C-9C15-CDA9871F585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V="1">
                <a:off x="-3482856" y="2940279"/>
                <a:ext cx="1933199" cy="226812"/>
              </a:xfrm>
              <a:prstGeom prst="rect">
                <a:avLst/>
              </a:prstGeom>
            </p:spPr>
          </p:pic>
        </p:grpSp>
        <p:pic>
          <p:nvPicPr>
            <p:cNvPr id="34" name="圖片 33">
              <a:extLst>
                <a:ext uri="{FF2B5EF4-FFF2-40B4-BE49-F238E27FC236}">
                  <a16:creationId xmlns:a16="http://schemas.microsoft.com/office/drawing/2014/main" id="{55BF4F50-E4D9-4188-AAEC-66F2461CDD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19542" y="1246314"/>
              <a:ext cx="3363408" cy="3403111"/>
            </a:xfrm>
            <a:prstGeom prst="rect">
              <a:avLst/>
            </a:prstGeom>
          </p:spPr>
        </p:pic>
      </p:grpSp>
      <p:grpSp>
        <p:nvGrpSpPr>
          <p:cNvPr id="46" name="Google Shape;1112;gc428d55399_0_337">
            <a:extLst>
              <a:ext uri="{FF2B5EF4-FFF2-40B4-BE49-F238E27FC236}">
                <a16:creationId xmlns:a16="http://schemas.microsoft.com/office/drawing/2014/main" id="{D0D631C7-9A74-417C-8C2D-FA4699016C41}"/>
              </a:ext>
            </a:extLst>
          </p:cNvPr>
          <p:cNvGrpSpPr/>
          <p:nvPr/>
        </p:nvGrpSpPr>
        <p:grpSpPr>
          <a:xfrm>
            <a:off x="4932006" y="1362670"/>
            <a:ext cx="4392320" cy="3952113"/>
            <a:chOff x="535858" y="2192097"/>
            <a:chExt cx="3121743" cy="4755000"/>
          </a:xfrm>
          <a:effectLst>
            <a:outerShdw blurRad="342900" dist="177800" dir="3600000" algn="t" rotWithShape="0">
              <a:prstClr val="black">
                <a:alpha val="40000"/>
              </a:prstClr>
            </a:outerShdw>
          </a:effectLst>
        </p:grpSpPr>
        <p:sp>
          <p:nvSpPr>
            <p:cNvPr id="47" name="Google Shape;1113;gc428d55399_0_337">
              <a:extLst>
                <a:ext uri="{FF2B5EF4-FFF2-40B4-BE49-F238E27FC236}">
                  <a16:creationId xmlns:a16="http://schemas.microsoft.com/office/drawing/2014/main" id="{FCBD4F6C-ABCE-4015-9C1A-FD84E0D3459D}"/>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n-lt"/>
                <a:ea typeface="+mn-ea"/>
                <a:cs typeface="+mn-ea"/>
                <a:sym typeface="+mn-lt"/>
              </a:endParaRPr>
            </a:p>
          </p:txBody>
        </p:sp>
        <p:pic>
          <p:nvPicPr>
            <p:cNvPr id="48" name="Google Shape;1114;gc428d55399_0_337">
              <a:extLst>
                <a:ext uri="{FF2B5EF4-FFF2-40B4-BE49-F238E27FC236}">
                  <a16:creationId xmlns:a16="http://schemas.microsoft.com/office/drawing/2014/main" id="{9CA8E624-FE74-45E9-B6E0-876375A4665D}"/>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rot="-5400000">
              <a:off x="1258118" y="4337169"/>
              <a:ext cx="4461411" cy="337555"/>
            </a:xfrm>
            <a:prstGeom prst="rect">
              <a:avLst/>
            </a:prstGeom>
            <a:noFill/>
            <a:ln>
              <a:noFill/>
            </a:ln>
          </p:spPr>
        </p:pic>
      </p:grpSp>
      <p:cxnSp>
        <p:nvCxnSpPr>
          <p:cNvPr id="49" name="Google Shape;1115;gc428d55399_0_337">
            <a:extLst>
              <a:ext uri="{FF2B5EF4-FFF2-40B4-BE49-F238E27FC236}">
                <a16:creationId xmlns:a16="http://schemas.microsoft.com/office/drawing/2014/main" id="{432C2BB9-F962-4F06-8306-0817B78EAD7F}"/>
              </a:ext>
            </a:extLst>
          </p:cNvPr>
          <p:cNvCxnSpPr>
            <a:cxnSpLocks/>
          </p:cNvCxnSpPr>
          <p:nvPr/>
        </p:nvCxnSpPr>
        <p:spPr>
          <a:xfrm>
            <a:off x="5243084" y="1976628"/>
            <a:ext cx="3237550" cy="0"/>
          </a:xfrm>
          <a:prstGeom prst="straightConnector1">
            <a:avLst/>
          </a:prstGeom>
          <a:noFill/>
          <a:ln w="25400" cap="flat" cmpd="sng">
            <a:gradFill>
              <a:gsLst>
                <a:gs pos="0">
                  <a:srgbClr val="00B0F0"/>
                </a:gs>
                <a:gs pos="100000">
                  <a:srgbClr val="201DFD"/>
                </a:gs>
              </a:gsLst>
              <a:lin ang="0" scaled="0"/>
            </a:gradFill>
            <a:prstDash val="solid"/>
            <a:round/>
            <a:headEnd type="none" w="sm" len="sm"/>
            <a:tailEnd type="none" w="sm" len="sm"/>
          </a:ln>
        </p:spPr>
      </p:cxnSp>
      <p:sp>
        <p:nvSpPr>
          <p:cNvPr id="2" name="標題 1"/>
          <p:cNvSpPr>
            <a:spLocks noGrp="1"/>
          </p:cNvSpPr>
          <p:nvPr>
            <p:ph type="title"/>
          </p:nvPr>
        </p:nvSpPr>
        <p:spPr/>
        <p:txBody>
          <a:bodyPr/>
          <a:lstStyle/>
          <a:p>
            <a:pPr lvl="0"/>
            <a:r>
              <a:rPr lang="en-US" altLang="zh-TW" sz="3200" dirty="0">
                <a:solidFill>
                  <a:schemeClr val="bg1"/>
                </a:solidFill>
                <a:latin typeface="+mn-lt"/>
                <a:ea typeface="+mn-ea"/>
                <a:cs typeface="+mn-ea"/>
                <a:sym typeface="+mn-lt"/>
              </a:rPr>
              <a:t>2.5GbE boost performance</a:t>
            </a:r>
            <a:endParaRPr lang="zh-TW" altLang="en-US" sz="3200" dirty="0">
              <a:solidFill>
                <a:schemeClr val="bg1"/>
              </a:solidFill>
              <a:latin typeface="+mn-lt"/>
              <a:ea typeface="+mn-ea"/>
              <a:cs typeface="+mn-ea"/>
              <a:sym typeface="+mn-lt"/>
            </a:endParaRPr>
          </a:p>
        </p:txBody>
      </p:sp>
      <p:sp>
        <p:nvSpPr>
          <p:cNvPr id="29" name="文字方塊 28"/>
          <p:cNvSpPr txBox="1"/>
          <p:nvPr/>
        </p:nvSpPr>
        <p:spPr>
          <a:xfrm>
            <a:off x="5306468" y="1464340"/>
            <a:ext cx="3158836" cy="430887"/>
          </a:xfrm>
          <a:prstGeom prst="rect">
            <a:avLst/>
          </a:prstGeom>
          <a:noFill/>
        </p:spPr>
        <p:txBody>
          <a:bodyPr wrap="square" rtlCol="0">
            <a:spAutoFit/>
          </a:bodyPr>
          <a:lstStyle/>
          <a:p>
            <a:pPr algn="ctr"/>
            <a:r>
              <a:rPr lang="en-US" altLang="zh-TW" sz="2200" b="1" dirty="0">
                <a:latin typeface="+mn-lt"/>
                <a:ea typeface="+mn-ea"/>
                <a:cs typeface="+mn-ea"/>
                <a:sym typeface="+mn-lt"/>
              </a:rPr>
              <a:t>2.5GbE</a:t>
            </a:r>
            <a:endParaRPr lang="zh-TW" altLang="en-US" sz="2200" b="1" dirty="0">
              <a:latin typeface="+mn-lt"/>
              <a:ea typeface="+mn-ea"/>
              <a:cs typeface="+mn-ea"/>
              <a:sym typeface="+mn-lt"/>
            </a:endParaRPr>
          </a:p>
        </p:txBody>
      </p:sp>
      <p:sp>
        <p:nvSpPr>
          <p:cNvPr id="62" name="矩形 61">
            <a:extLst>
              <a:ext uri="{FF2B5EF4-FFF2-40B4-BE49-F238E27FC236}">
                <a16:creationId xmlns:a16="http://schemas.microsoft.com/office/drawing/2014/main" id="{A570123A-6F05-4566-9BAC-B0C5B3DDE406}"/>
              </a:ext>
            </a:extLst>
          </p:cNvPr>
          <p:cNvSpPr/>
          <p:nvPr/>
        </p:nvSpPr>
        <p:spPr>
          <a:xfrm>
            <a:off x="5125078" y="4254740"/>
            <a:ext cx="3552962" cy="784830"/>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900" b="1" i="0" u="none" strike="noStrike" kern="0" cap="none" spc="0" normalizeH="0" baseline="0" noProof="0" dirty="0">
                <a:ln>
                  <a:noFill/>
                </a:ln>
                <a:solidFill>
                  <a:schemeClr val="tx1">
                    <a:lumMod val="85000"/>
                    <a:lumOff val="15000"/>
                  </a:schemeClr>
                </a:solidFill>
                <a:effectLst/>
                <a:uLnTx/>
                <a:uFillTx/>
                <a:latin typeface="+mn-lt"/>
                <a:ea typeface="+mn-ea"/>
                <a:cs typeface="+mn-ea"/>
                <a:sym typeface="+mn-lt"/>
              </a:rPr>
              <a:t>Testing environment: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900" i="0" u="none" strike="noStrike" kern="0" cap="none" spc="0" normalizeH="0" baseline="0" noProof="0" dirty="0">
                <a:ln>
                  <a:noFill/>
                </a:ln>
                <a:solidFill>
                  <a:schemeClr val="tx1">
                    <a:lumMod val="85000"/>
                    <a:lumOff val="15000"/>
                  </a:schemeClr>
                </a:solidFill>
                <a:effectLst/>
                <a:uLnTx/>
                <a:uFillTx/>
                <a:latin typeface="+mn-lt"/>
                <a:ea typeface="+mn-ea"/>
                <a:cs typeface="+mn-ea"/>
                <a:sym typeface="+mn-lt"/>
              </a:rPr>
              <a:t>TS-364, QTS 5.0, 4GB RAM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900" i="0" u="none" strike="noStrike" kern="0" cap="none" spc="0" normalizeH="0" baseline="0" noProof="0" dirty="0">
                <a:ln>
                  <a:noFill/>
                </a:ln>
                <a:solidFill>
                  <a:schemeClr val="tx1">
                    <a:lumMod val="85000"/>
                    <a:lumOff val="15000"/>
                  </a:schemeClr>
                </a:solidFill>
                <a:effectLst/>
                <a:uLnTx/>
                <a:uFillTx/>
                <a:latin typeface="+mn-lt"/>
                <a:ea typeface="+mn-ea"/>
                <a:cs typeface="+mn-ea"/>
                <a:sym typeface="+mn-lt"/>
              </a:rPr>
              <a:t>3 x Samsung 850 Pro 512GB SSD (RAID 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900" i="0" u="none" strike="noStrike" kern="0" cap="none" spc="0" normalizeH="0" baseline="0" noProof="0" dirty="0">
                <a:ln>
                  <a:noFill/>
                </a:ln>
                <a:solidFill>
                  <a:schemeClr val="tx1">
                    <a:lumMod val="85000"/>
                    <a:lumOff val="15000"/>
                  </a:schemeClr>
                </a:solidFill>
                <a:effectLst/>
                <a:uLnTx/>
                <a:uFillTx/>
                <a:latin typeface="+mn-lt"/>
                <a:ea typeface="+mn-ea"/>
                <a:cs typeface="+mn-ea"/>
                <a:sym typeface="+mn-lt"/>
              </a:rPr>
              <a:t>Client PC: Windows Server 2019, Intel Core i7-6700, 64GB RAM, Intel X550 NIC</a:t>
            </a:r>
          </a:p>
        </p:txBody>
      </p:sp>
      <p:grpSp>
        <p:nvGrpSpPr>
          <p:cNvPr id="3" name="群組 2"/>
          <p:cNvGrpSpPr/>
          <p:nvPr/>
        </p:nvGrpSpPr>
        <p:grpSpPr>
          <a:xfrm>
            <a:off x="2880759" y="1314366"/>
            <a:ext cx="1474272" cy="523220"/>
            <a:chOff x="1219575" y="3768309"/>
            <a:chExt cx="1474272" cy="523220"/>
          </a:xfrm>
        </p:grpSpPr>
        <p:sp>
          <p:nvSpPr>
            <p:cNvPr id="79" name="圓角化對角線角落矩形 8">
              <a:extLst>
                <a:ext uri="{FF2B5EF4-FFF2-40B4-BE49-F238E27FC236}">
                  <a16:creationId xmlns:a16="http://schemas.microsoft.com/office/drawing/2014/main" id="{FB813CE8-7C01-4853-B27A-08FC262479AC}"/>
                </a:ext>
              </a:extLst>
            </p:cNvPr>
            <p:cNvSpPr/>
            <p:nvPr/>
          </p:nvSpPr>
          <p:spPr>
            <a:xfrm flipH="1">
              <a:off x="1219575" y="3779885"/>
              <a:ext cx="1474272" cy="511643"/>
            </a:xfrm>
            <a:prstGeom prst="snip2DiagRect">
              <a:avLst/>
            </a:prstGeom>
            <a:gradFill>
              <a:gsLst>
                <a:gs pos="42000">
                  <a:srgbClr val="0090F2"/>
                </a:gs>
                <a:gs pos="100000">
                  <a:srgbClr val="09BFFF"/>
                </a:gs>
              </a:gsLst>
              <a:lin ang="0" scaled="0"/>
            </a:gradFill>
            <a:ln w="12700">
              <a:noFill/>
            </a:ln>
            <a:effectLst>
              <a:outerShdw blurRad="101600" dist="762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115" indent="-285115"/>
              <a:endParaRPr lang="zh-TW" altLang="en-US" b="1">
                <a:solidFill>
                  <a:schemeClr val="bg1"/>
                </a:solidFill>
                <a:cs typeface="+mn-ea"/>
                <a:sym typeface="+mn-lt"/>
              </a:endParaRPr>
            </a:p>
          </p:txBody>
        </p:sp>
        <p:sp>
          <p:nvSpPr>
            <p:cNvPr id="80" name="文字方塊 79">
              <a:extLst>
                <a:ext uri="{FF2B5EF4-FFF2-40B4-BE49-F238E27FC236}">
                  <a16:creationId xmlns:a16="http://schemas.microsoft.com/office/drawing/2014/main" id="{860A1AC6-6AF3-45B2-9032-275429578235}"/>
                </a:ext>
              </a:extLst>
            </p:cNvPr>
            <p:cNvSpPr txBox="1"/>
            <p:nvPr/>
          </p:nvSpPr>
          <p:spPr>
            <a:xfrm>
              <a:off x="1322223" y="3768309"/>
              <a:ext cx="1348190" cy="523220"/>
            </a:xfrm>
            <a:prstGeom prst="rect">
              <a:avLst/>
            </a:prstGeom>
            <a:noFill/>
          </p:spPr>
          <p:txBody>
            <a:bodyPr wrap="square" rtlCol="0">
              <a:spAutoFit/>
            </a:bodyPr>
            <a:lstStyle/>
            <a:p>
              <a:pPr marL="0" marR="0" lvl="0" indent="-6985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altLang="zh-TW" sz="1400" b="1" i="0" u="none" strike="noStrike" kern="0" cap="none" spc="0" normalizeH="0" baseline="0" noProof="0" dirty="0">
                  <a:ln>
                    <a:noFill/>
                  </a:ln>
                  <a:solidFill>
                    <a:srgbClr val="FFFFFF"/>
                  </a:solidFill>
                  <a:effectLst/>
                  <a:uLnTx/>
                  <a:uFillTx/>
                  <a:latin typeface="+mn-lt"/>
                  <a:ea typeface="+mn-ea"/>
                  <a:cs typeface="+mn-ea"/>
                  <a:sym typeface="+mn-lt"/>
                </a:rPr>
                <a:t>2.5GbE</a:t>
              </a:r>
              <a:r>
                <a:rPr kumimoji="0" lang="en-US" altLang="zh-TW" sz="1400" b="1" i="0" u="none" strike="noStrike" kern="0" cap="none" spc="0" normalizeH="0" noProof="0" dirty="0">
                  <a:ln>
                    <a:noFill/>
                  </a:ln>
                  <a:solidFill>
                    <a:srgbClr val="FFFFFF"/>
                  </a:solidFill>
                  <a:effectLst/>
                  <a:uLnTx/>
                  <a:uFillTx/>
                  <a:latin typeface="+mn-lt"/>
                  <a:ea typeface="+mn-ea"/>
                  <a:cs typeface="+mn-ea"/>
                  <a:sym typeface="+mn-lt"/>
                </a:rPr>
                <a:t> Ethernet port</a:t>
              </a:r>
              <a:endParaRPr kumimoji="0" lang="en-US" altLang="zh-TW" sz="1400" b="1" i="0" u="none" strike="noStrike" kern="0" cap="none" spc="0" normalizeH="0" baseline="0" noProof="0" dirty="0">
                <a:ln>
                  <a:noFill/>
                </a:ln>
                <a:solidFill>
                  <a:srgbClr val="FFFFFF"/>
                </a:solidFill>
                <a:effectLst/>
                <a:uLnTx/>
                <a:uFillTx/>
                <a:latin typeface="+mn-lt"/>
                <a:ea typeface="+mn-ea"/>
                <a:cs typeface="+mn-ea"/>
                <a:sym typeface="+mn-lt"/>
              </a:endParaRPr>
            </a:p>
          </p:txBody>
        </p:sp>
      </p:grpSp>
      <p:graphicFrame>
        <p:nvGraphicFramePr>
          <p:cNvPr id="43" name="圖表 42"/>
          <p:cNvGraphicFramePr/>
          <p:nvPr/>
        </p:nvGraphicFramePr>
        <p:xfrm>
          <a:off x="5042109" y="2211033"/>
          <a:ext cx="3423195" cy="2081844"/>
        </p:xfrm>
        <a:graphic>
          <a:graphicData uri="http://schemas.openxmlformats.org/drawingml/2006/chart">
            <c:chart xmlns:c="http://schemas.openxmlformats.org/drawingml/2006/chart" xmlns:r="http://schemas.openxmlformats.org/officeDocument/2006/relationships" r:id="rId5"/>
          </a:graphicData>
        </a:graphic>
      </p:graphicFrame>
      <p:sp>
        <p:nvSpPr>
          <p:cNvPr id="59" name="矩形 58">
            <a:extLst>
              <a:ext uri="{FF2B5EF4-FFF2-40B4-BE49-F238E27FC236}">
                <a16:creationId xmlns:a16="http://schemas.microsoft.com/office/drawing/2014/main" id="{2FD09875-1818-47EA-86C3-029194ADC821}"/>
              </a:ext>
            </a:extLst>
          </p:cNvPr>
          <p:cNvSpPr/>
          <p:nvPr/>
        </p:nvSpPr>
        <p:spPr>
          <a:xfrm>
            <a:off x="6074276" y="2481980"/>
            <a:ext cx="795411"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100" b="1" dirty="0">
                <a:solidFill>
                  <a:schemeClr val="tx1">
                    <a:lumMod val="95000"/>
                    <a:lumOff val="5000"/>
                  </a:schemeClr>
                </a:solidFill>
                <a:latin typeface="+mn-lt"/>
                <a:ea typeface="+mn-ea"/>
                <a:cs typeface="+mn-ea"/>
                <a:sym typeface="+mn-lt"/>
              </a:rPr>
              <a:t>251</a:t>
            </a:r>
            <a:r>
              <a:rPr kumimoji="0" lang="en-US" altLang="zh-TW" sz="1100" b="1" i="0" u="none" strike="noStrike" kern="0" cap="none" spc="0" normalizeH="0" baseline="0" noProof="0" dirty="0">
                <a:ln>
                  <a:noFill/>
                </a:ln>
                <a:solidFill>
                  <a:schemeClr val="tx1">
                    <a:lumMod val="95000"/>
                    <a:lumOff val="5000"/>
                  </a:schemeClr>
                </a:solidFill>
                <a:effectLst/>
                <a:uLnTx/>
                <a:uFillTx/>
                <a:latin typeface="+mn-lt"/>
                <a:ea typeface="+mn-ea"/>
                <a:cs typeface="+mn-ea"/>
                <a:sym typeface="+mn-lt"/>
              </a:rPr>
              <a:t> MB/s</a:t>
            </a:r>
            <a:endParaRPr kumimoji="0" lang="zh-TW" altLang="en-US" sz="1100" b="1" i="0" u="none" strike="noStrike" kern="0" cap="none" spc="0" normalizeH="0" baseline="0" noProof="0" dirty="0">
              <a:ln>
                <a:noFill/>
              </a:ln>
              <a:solidFill>
                <a:schemeClr val="tx1">
                  <a:lumMod val="95000"/>
                  <a:lumOff val="5000"/>
                </a:schemeClr>
              </a:solidFill>
              <a:effectLst/>
              <a:uLnTx/>
              <a:uFillTx/>
              <a:latin typeface="+mn-lt"/>
              <a:ea typeface="+mn-ea"/>
              <a:cs typeface="+mn-ea"/>
              <a:sym typeface="+mn-lt"/>
            </a:endParaRPr>
          </a:p>
        </p:txBody>
      </p:sp>
      <p:sp>
        <p:nvSpPr>
          <p:cNvPr id="60" name="矩形 59">
            <a:extLst>
              <a:ext uri="{FF2B5EF4-FFF2-40B4-BE49-F238E27FC236}">
                <a16:creationId xmlns:a16="http://schemas.microsoft.com/office/drawing/2014/main" id="{D17B21DC-5DBE-4AED-B3DD-EAB3922D211C}"/>
              </a:ext>
            </a:extLst>
          </p:cNvPr>
          <p:cNvSpPr/>
          <p:nvPr/>
        </p:nvSpPr>
        <p:spPr>
          <a:xfrm>
            <a:off x="7296227" y="2240798"/>
            <a:ext cx="795411"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100" b="1" dirty="0">
                <a:solidFill>
                  <a:schemeClr val="tx1">
                    <a:lumMod val="95000"/>
                    <a:lumOff val="5000"/>
                  </a:schemeClr>
                </a:solidFill>
                <a:latin typeface="+mn-lt"/>
                <a:ea typeface="+mn-ea"/>
                <a:cs typeface="+mn-ea"/>
                <a:sym typeface="+mn-lt"/>
              </a:rPr>
              <a:t>271</a:t>
            </a:r>
            <a:r>
              <a:rPr kumimoji="0" lang="en-US" altLang="zh-TW" sz="1100" b="1" i="0" u="none" strike="noStrike" kern="0" cap="none" spc="0" normalizeH="0" baseline="0" noProof="0" dirty="0">
                <a:ln>
                  <a:noFill/>
                </a:ln>
                <a:solidFill>
                  <a:schemeClr val="tx1">
                    <a:lumMod val="95000"/>
                    <a:lumOff val="5000"/>
                  </a:schemeClr>
                </a:solidFill>
                <a:effectLst/>
                <a:uLnTx/>
                <a:uFillTx/>
                <a:latin typeface="+mn-lt"/>
                <a:ea typeface="+mn-ea"/>
                <a:cs typeface="+mn-ea"/>
                <a:sym typeface="+mn-lt"/>
              </a:rPr>
              <a:t> MB/s</a:t>
            </a:r>
            <a:endParaRPr kumimoji="0" lang="zh-TW" altLang="en-US" sz="1100" b="1" i="0" u="none" strike="noStrike" kern="0" cap="none" spc="0" normalizeH="0" baseline="0" noProof="0" dirty="0">
              <a:ln>
                <a:noFill/>
              </a:ln>
              <a:solidFill>
                <a:schemeClr val="tx1">
                  <a:lumMod val="95000"/>
                  <a:lumOff val="5000"/>
                </a:schemeClr>
              </a:solidFill>
              <a:effectLst/>
              <a:uLnTx/>
              <a:uFillTx/>
              <a:latin typeface="+mn-lt"/>
              <a:ea typeface="+mn-ea"/>
              <a:cs typeface="+mn-ea"/>
              <a:sym typeface="+mn-lt"/>
            </a:endParaRPr>
          </a:p>
        </p:txBody>
      </p:sp>
      <p:sp>
        <p:nvSpPr>
          <p:cNvPr id="23" name="矩形 22">
            <a:extLst>
              <a:ext uri="{FF2B5EF4-FFF2-40B4-BE49-F238E27FC236}">
                <a16:creationId xmlns:a16="http://schemas.microsoft.com/office/drawing/2014/main" id="{06B99A84-015B-4C35-8C7F-53D74A4794A0}"/>
              </a:ext>
            </a:extLst>
          </p:cNvPr>
          <p:cNvSpPr/>
          <p:nvPr/>
        </p:nvSpPr>
        <p:spPr>
          <a:xfrm rot="16200000">
            <a:off x="3311889" y="2480057"/>
            <a:ext cx="491697" cy="494419"/>
          </a:xfrm>
          <a:prstGeom prst="rect">
            <a:avLst/>
          </a:prstGeom>
          <a:noFill/>
          <a:ln w="25400" cap="flat" cmpd="sng">
            <a:solidFill>
              <a:srgbClr val="2FABFF"/>
            </a:solidFill>
            <a:prstDash val="solid"/>
            <a:round/>
            <a:headEnd type="none" w="med" len="med"/>
            <a:tailEnd type="oval" w="lg" len="lg"/>
          </a:ln>
          <a:effectLst/>
        </p:spPr>
        <p:txBody>
          <a:bodyPr rtlCol="0" anchor="ctr"/>
          <a:lstStyle/>
          <a:p>
            <a:pPr algn="ctr"/>
            <a:endParaRPr lang="zh-TW" altLang="en-US">
              <a:solidFill>
                <a:srgbClr val="916409"/>
              </a:solidFill>
              <a:latin typeface="+mn-lt"/>
              <a:ea typeface="+mn-ea"/>
              <a:cs typeface="+mn-ea"/>
              <a:sym typeface="+mn-lt"/>
            </a:endParaRPr>
          </a:p>
        </p:txBody>
      </p:sp>
      <p:sp>
        <p:nvSpPr>
          <p:cNvPr id="24" name="Google Shape;2763;p30">
            <a:extLst>
              <a:ext uri="{FF2B5EF4-FFF2-40B4-BE49-F238E27FC236}">
                <a16:creationId xmlns:a16="http://schemas.microsoft.com/office/drawing/2014/main" id="{E50BBCF9-3C58-4628-B604-1B6538750BA7}"/>
              </a:ext>
            </a:extLst>
          </p:cNvPr>
          <p:cNvSpPr/>
          <p:nvPr/>
        </p:nvSpPr>
        <p:spPr>
          <a:xfrm rot="10800000">
            <a:off x="3302769" y="1896253"/>
            <a:ext cx="546297" cy="577607"/>
          </a:xfrm>
          <a:prstGeom prst="downArrow">
            <a:avLst>
              <a:gd name="adj1" fmla="val 50000"/>
              <a:gd name="adj2" fmla="val 50000"/>
            </a:avLst>
          </a:prstGeom>
          <a:gradFill>
            <a:gsLst>
              <a:gs pos="0">
                <a:srgbClr val="2FABFF">
                  <a:alpha val="29000"/>
                </a:srgbClr>
              </a:gs>
              <a:gs pos="73000">
                <a:srgbClr val="2FABFF"/>
              </a:gs>
            </a:gsLst>
            <a:lin ang="5400000" scaled="1"/>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n-lt"/>
              <a:ea typeface="+mn-ea"/>
              <a:cs typeface="+mn-ea"/>
              <a:sym typeface="+mn-lt"/>
            </a:endParaRPr>
          </a:p>
        </p:txBody>
      </p:sp>
    </p:spTree>
    <p:extLst>
      <p:ext uri="{BB962C8B-B14F-4D97-AF65-F5344CB8AC3E}">
        <p14:creationId xmlns:p14="http://schemas.microsoft.com/office/powerpoint/2010/main" val="3088582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15DAC-5412-9E4B-B425-3A422A158EA9}"/>
              </a:ext>
            </a:extLst>
          </p:cNvPr>
          <p:cNvSpPr>
            <a:spLocks noGrp="1"/>
          </p:cNvSpPr>
          <p:nvPr>
            <p:ph type="title"/>
          </p:nvPr>
        </p:nvSpPr>
        <p:spPr>
          <a:xfrm>
            <a:off x="0" y="273530"/>
            <a:ext cx="9144000" cy="697312"/>
          </a:xfrm>
          <a:effectLst/>
        </p:spPr>
        <p:txBody>
          <a:bodyPr>
            <a:noAutofit/>
          </a:bodyPr>
          <a:lstStyle/>
          <a:p>
            <a:pPr algn="ctr">
              <a:lnSpc>
                <a:spcPts val="3400"/>
              </a:lnSpc>
            </a:pPr>
            <a:r>
              <a:rPr lang="en-US" sz="3200" dirty="0">
                <a:solidFill>
                  <a:schemeClr val="bg1"/>
                </a:solidFill>
                <a:latin typeface="+mn-lt"/>
                <a:ea typeface="+mn-ea"/>
                <a:cs typeface="+mn-ea"/>
                <a:sym typeface="+mn-lt"/>
              </a:rPr>
              <a:t>QTS 5.0 + Linux </a:t>
            </a:r>
            <a:r>
              <a:rPr lang="zh-TW" altLang="en-US" sz="3200" dirty="0">
                <a:solidFill>
                  <a:schemeClr val="bg1"/>
                </a:solidFill>
                <a:latin typeface="+mn-lt"/>
                <a:ea typeface="+mn-ea"/>
                <a:cs typeface="+mn-ea"/>
                <a:sym typeface="+mn-lt"/>
              </a:rPr>
              <a:t>核心</a:t>
            </a:r>
            <a:r>
              <a:rPr lang="en-US" altLang="ja-JP" sz="3200" dirty="0">
                <a:solidFill>
                  <a:schemeClr val="bg1"/>
                </a:solidFill>
                <a:latin typeface="+mn-lt"/>
                <a:ea typeface="+mn-ea"/>
                <a:cs typeface="+mn-ea"/>
                <a:sym typeface="+mn-lt"/>
              </a:rPr>
              <a:t> 5</a:t>
            </a:r>
            <a:r>
              <a:rPr lang="en-US" sz="3200" dirty="0">
                <a:solidFill>
                  <a:schemeClr val="bg1"/>
                </a:solidFill>
                <a:latin typeface="+mn-lt"/>
                <a:ea typeface="+mn-ea"/>
                <a:cs typeface="+mn-ea"/>
                <a:sym typeface="+mn-lt"/>
              </a:rPr>
              <a:t>.10</a:t>
            </a:r>
          </a:p>
        </p:txBody>
      </p:sp>
      <p:sp>
        <p:nvSpPr>
          <p:cNvPr id="3" name="Rectangle 2">
            <a:extLst>
              <a:ext uri="{FF2B5EF4-FFF2-40B4-BE49-F238E27FC236}">
                <a16:creationId xmlns:a16="http://schemas.microsoft.com/office/drawing/2014/main" id="{48A7C1C2-4914-4D49-8829-EB3980042B45}"/>
              </a:ext>
            </a:extLst>
          </p:cNvPr>
          <p:cNvSpPr/>
          <p:nvPr/>
        </p:nvSpPr>
        <p:spPr>
          <a:xfrm>
            <a:off x="336886" y="1248293"/>
            <a:ext cx="8561978" cy="913455"/>
          </a:xfrm>
          <a:prstGeom prst="rect">
            <a:avLst/>
          </a:prstGeom>
        </p:spPr>
        <p:txBody>
          <a:bodyPr wrap="square" lIns="91440" tIns="45720" rIns="91440" bIns="45720" anchor="t">
            <a:spAutoFit/>
          </a:bodyPr>
          <a:lstStyle/>
          <a:p>
            <a:pPr>
              <a:lnSpc>
                <a:spcPts val="2200"/>
              </a:lnSpc>
              <a:buClr>
                <a:srgbClr val="FFCC99"/>
              </a:buClr>
              <a:buSzPct val="70000"/>
            </a:pPr>
            <a:r>
              <a:rPr lang="en-US" altLang="ja-JP" sz="1550" dirty="0">
                <a:solidFill>
                  <a:schemeClr val="bg2">
                    <a:lumMod val="10000"/>
                  </a:schemeClr>
                </a:solidFill>
                <a:latin typeface="+mn-lt"/>
                <a:ea typeface="+mn-ea"/>
                <a:cs typeface="+mn-ea"/>
                <a:sym typeface="+mn-lt"/>
              </a:rPr>
              <a:t>To provide the best performance of Intel® Celeron® N5105/N5095, TS-364 is shipped with QTS 5.0, using the new Linux kernel 5.10. QTS 5.0 optimizes overall system performance and </a:t>
            </a:r>
            <a:r>
              <a:rPr lang="en-US" altLang="ja-JP" sz="1550" dirty="0" err="1">
                <a:solidFill>
                  <a:schemeClr val="bg2">
                    <a:lumMod val="10000"/>
                  </a:schemeClr>
                </a:solidFill>
                <a:latin typeface="+mn-lt"/>
                <a:ea typeface="+mn-ea"/>
                <a:cs typeface="+mn-ea"/>
                <a:sym typeface="+mn-lt"/>
              </a:rPr>
              <a:t>NVMe</a:t>
            </a:r>
            <a:r>
              <a:rPr lang="en-US" altLang="ja-JP" sz="1550" dirty="0">
                <a:solidFill>
                  <a:schemeClr val="bg2">
                    <a:lumMod val="10000"/>
                  </a:schemeClr>
                </a:solidFill>
                <a:latin typeface="+mn-lt"/>
                <a:ea typeface="+mn-ea"/>
                <a:cs typeface="+mn-ea"/>
                <a:sym typeface="+mn-lt"/>
              </a:rPr>
              <a:t> SSD over-provisioning &amp; cache performance to enhance TS-364 functionality.</a:t>
            </a:r>
          </a:p>
        </p:txBody>
      </p:sp>
      <p:sp>
        <p:nvSpPr>
          <p:cNvPr id="14" name="TextBox 22">
            <a:extLst>
              <a:ext uri="{FF2B5EF4-FFF2-40B4-BE49-F238E27FC236}">
                <a16:creationId xmlns:a16="http://schemas.microsoft.com/office/drawing/2014/main" id="{961C41D6-76BE-4EA8-A647-4962DA79CC9A}"/>
              </a:ext>
            </a:extLst>
          </p:cNvPr>
          <p:cNvSpPr txBox="1"/>
          <p:nvPr/>
        </p:nvSpPr>
        <p:spPr>
          <a:xfrm>
            <a:off x="1861089" y="4238415"/>
            <a:ext cx="1537308" cy="584763"/>
          </a:xfrm>
          <a:prstGeom prst="rect">
            <a:avLst/>
          </a:prstGeom>
          <a:noFill/>
        </p:spPr>
        <p:txBody>
          <a:bodyPr wrap="square" lIns="121908" tIns="60954" rIns="121908" bIns="60954">
            <a:spAutoFit/>
          </a:bodyPr>
          <a:lstStyle/>
          <a:p>
            <a:pPr eaLnBrk="1" hangingPunct="1">
              <a:lnSpc>
                <a:spcPts val="1800"/>
              </a:lnSpc>
              <a:defRPr/>
            </a:pPr>
            <a:r>
              <a:rPr lang="en-US" altLang="zh-TW" sz="3200" b="1" dirty="0">
                <a:solidFill>
                  <a:srgbClr val="0082DA"/>
                </a:solidFill>
                <a:latin typeface="+mn-lt"/>
                <a:ea typeface="+mn-ea"/>
                <a:cs typeface="+mn-ea"/>
                <a:sym typeface="+mn-lt"/>
              </a:rPr>
              <a:t>2.9</a:t>
            </a:r>
            <a:r>
              <a:rPr lang="en-US" altLang="zh-TW" sz="1800" b="1" dirty="0">
                <a:solidFill>
                  <a:srgbClr val="0082DA"/>
                </a:solidFill>
                <a:latin typeface="+mn-lt"/>
                <a:ea typeface="+mn-ea"/>
                <a:cs typeface="+mn-ea"/>
                <a:sym typeface="+mn-lt"/>
              </a:rPr>
              <a:t>GHz</a:t>
            </a:r>
          </a:p>
          <a:p>
            <a:pPr eaLnBrk="1" hangingPunct="1">
              <a:lnSpc>
                <a:spcPts val="1800"/>
              </a:lnSpc>
              <a:defRPr/>
            </a:pPr>
            <a:r>
              <a:rPr lang="en-US" dirty="0">
                <a:latin typeface="+mn-lt"/>
                <a:ea typeface="+mn-ea"/>
                <a:cs typeface="+mn-ea"/>
                <a:sym typeface="+mn-lt"/>
              </a:rPr>
              <a:t>Burst</a:t>
            </a:r>
            <a:endParaRPr lang="en-US" sz="1800" dirty="0">
              <a:latin typeface="+mn-lt"/>
              <a:ea typeface="+mn-ea"/>
              <a:cs typeface="+mn-ea"/>
              <a:sym typeface="+mn-lt"/>
            </a:endParaRPr>
          </a:p>
        </p:txBody>
      </p:sp>
      <p:sp>
        <p:nvSpPr>
          <p:cNvPr id="15" name="TextBox 22">
            <a:extLst>
              <a:ext uri="{FF2B5EF4-FFF2-40B4-BE49-F238E27FC236}">
                <a16:creationId xmlns:a16="http://schemas.microsoft.com/office/drawing/2014/main" id="{246773B6-6A08-4978-9E2C-CEB53F247F16}"/>
              </a:ext>
            </a:extLst>
          </p:cNvPr>
          <p:cNvSpPr txBox="1"/>
          <p:nvPr/>
        </p:nvSpPr>
        <p:spPr>
          <a:xfrm>
            <a:off x="446555" y="3380428"/>
            <a:ext cx="2983657" cy="584763"/>
          </a:xfrm>
          <a:prstGeom prst="rect">
            <a:avLst/>
          </a:prstGeom>
          <a:noFill/>
        </p:spPr>
        <p:txBody>
          <a:bodyPr wrap="square" lIns="121908" tIns="60954" rIns="121908" bIns="60954">
            <a:spAutoFit/>
          </a:bodyPr>
          <a:lstStyle/>
          <a:p>
            <a:pPr eaLnBrk="1" hangingPunct="1">
              <a:lnSpc>
                <a:spcPts val="1800"/>
              </a:lnSpc>
              <a:defRPr/>
            </a:pPr>
            <a:r>
              <a:rPr lang="en-US" altLang="zh-TW" sz="3200" b="1" dirty="0">
                <a:solidFill>
                  <a:srgbClr val="0082DA"/>
                </a:solidFill>
                <a:latin typeface="+mn-lt"/>
                <a:ea typeface="+mn-ea"/>
                <a:cs typeface="+mn-ea"/>
                <a:sym typeface="+mn-lt"/>
              </a:rPr>
              <a:t>N5105/ N5095</a:t>
            </a:r>
          </a:p>
          <a:p>
            <a:pPr eaLnBrk="1" hangingPunct="1">
              <a:lnSpc>
                <a:spcPts val="1800"/>
              </a:lnSpc>
              <a:defRPr/>
            </a:pPr>
            <a:r>
              <a:rPr lang="en-US" dirty="0">
                <a:latin typeface="+mn-lt"/>
                <a:ea typeface="+mn-ea"/>
                <a:cs typeface="+mn-ea"/>
                <a:sym typeface="+mn-lt"/>
              </a:rPr>
              <a:t>Jasper</a:t>
            </a:r>
            <a:r>
              <a:rPr lang="en-US" sz="1800" dirty="0">
                <a:latin typeface="+mn-lt"/>
                <a:ea typeface="+mn-ea"/>
                <a:cs typeface="+mn-ea"/>
                <a:sym typeface="+mn-lt"/>
              </a:rPr>
              <a:t> Lake </a:t>
            </a:r>
          </a:p>
        </p:txBody>
      </p:sp>
      <p:sp>
        <p:nvSpPr>
          <p:cNvPr id="16" name="TextBox 22">
            <a:extLst>
              <a:ext uri="{FF2B5EF4-FFF2-40B4-BE49-F238E27FC236}">
                <a16:creationId xmlns:a16="http://schemas.microsoft.com/office/drawing/2014/main" id="{1EF6B803-0245-4D25-9EFD-52B8096E180E}"/>
              </a:ext>
            </a:extLst>
          </p:cNvPr>
          <p:cNvSpPr txBox="1"/>
          <p:nvPr/>
        </p:nvSpPr>
        <p:spPr>
          <a:xfrm>
            <a:off x="6322273" y="3390881"/>
            <a:ext cx="1537308" cy="584763"/>
          </a:xfrm>
          <a:prstGeom prst="rect">
            <a:avLst/>
          </a:prstGeom>
          <a:noFill/>
        </p:spPr>
        <p:txBody>
          <a:bodyPr wrap="square" lIns="121908" tIns="60954" rIns="121908" bIns="60954">
            <a:spAutoFit/>
          </a:bodyPr>
          <a:lstStyle/>
          <a:p>
            <a:pPr eaLnBrk="1" hangingPunct="1">
              <a:lnSpc>
                <a:spcPts val="1800"/>
              </a:lnSpc>
              <a:defRPr/>
            </a:pPr>
            <a:r>
              <a:rPr lang="en-US" altLang="zh-TW" sz="3200" b="1" dirty="0">
                <a:solidFill>
                  <a:srgbClr val="0082DA"/>
                </a:solidFill>
                <a:latin typeface="+mn-lt"/>
                <a:ea typeface="+mn-ea"/>
                <a:cs typeface="+mn-ea"/>
                <a:sym typeface="+mn-lt"/>
              </a:rPr>
              <a:t>4</a:t>
            </a:r>
            <a:r>
              <a:rPr lang="en-US" altLang="zh-TW" b="1" dirty="0">
                <a:solidFill>
                  <a:srgbClr val="0082DA"/>
                </a:solidFill>
                <a:latin typeface="+mn-lt"/>
                <a:ea typeface="+mn-ea"/>
                <a:cs typeface="+mn-ea"/>
                <a:sym typeface="+mn-lt"/>
              </a:rPr>
              <a:t>-c</a:t>
            </a:r>
            <a:r>
              <a:rPr lang="en-US" altLang="zh-CN" b="1" dirty="0">
                <a:solidFill>
                  <a:srgbClr val="0082DA"/>
                </a:solidFill>
                <a:latin typeface="+mn-lt"/>
                <a:ea typeface="+mn-ea"/>
                <a:cs typeface="+mn-ea"/>
                <a:sym typeface="+mn-lt"/>
              </a:rPr>
              <a:t>ore</a:t>
            </a:r>
            <a:endParaRPr lang="en-US" altLang="zh-TW" sz="1800" b="1" dirty="0">
              <a:solidFill>
                <a:srgbClr val="0082DA"/>
              </a:solidFill>
              <a:latin typeface="+mn-lt"/>
              <a:ea typeface="+mn-ea"/>
              <a:cs typeface="+mn-ea"/>
              <a:sym typeface="+mn-lt"/>
            </a:endParaRPr>
          </a:p>
          <a:p>
            <a:pPr eaLnBrk="1" hangingPunct="1">
              <a:lnSpc>
                <a:spcPts val="1800"/>
              </a:lnSpc>
              <a:defRPr/>
            </a:pPr>
            <a:r>
              <a:rPr lang="en-US" dirty="0">
                <a:latin typeface="+mn-lt"/>
                <a:ea typeface="+mn-ea"/>
                <a:cs typeface="+mn-ea"/>
                <a:sym typeface="+mn-lt"/>
              </a:rPr>
              <a:t>4-thread</a:t>
            </a:r>
            <a:endParaRPr lang="en-US" sz="1800" dirty="0">
              <a:latin typeface="+mn-lt"/>
              <a:ea typeface="+mn-ea"/>
              <a:cs typeface="+mn-ea"/>
              <a:sym typeface="+mn-lt"/>
            </a:endParaRPr>
          </a:p>
        </p:txBody>
      </p:sp>
      <p:sp>
        <p:nvSpPr>
          <p:cNvPr id="17" name="TextBox 22">
            <a:extLst>
              <a:ext uri="{FF2B5EF4-FFF2-40B4-BE49-F238E27FC236}">
                <a16:creationId xmlns:a16="http://schemas.microsoft.com/office/drawing/2014/main" id="{00527197-9706-4934-BED3-64994CC823CE}"/>
              </a:ext>
            </a:extLst>
          </p:cNvPr>
          <p:cNvSpPr txBox="1"/>
          <p:nvPr/>
        </p:nvSpPr>
        <p:spPr>
          <a:xfrm>
            <a:off x="446555" y="2481534"/>
            <a:ext cx="3156871" cy="584763"/>
          </a:xfrm>
          <a:prstGeom prst="rect">
            <a:avLst/>
          </a:prstGeom>
          <a:noFill/>
        </p:spPr>
        <p:txBody>
          <a:bodyPr wrap="square" lIns="121908" tIns="60954" rIns="121908" bIns="60954">
            <a:spAutoFit/>
          </a:bodyPr>
          <a:lstStyle/>
          <a:p>
            <a:pPr eaLnBrk="1" hangingPunct="1">
              <a:lnSpc>
                <a:spcPts val="1800"/>
              </a:lnSpc>
              <a:defRPr/>
            </a:pPr>
            <a:r>
              <a:rPr lang="en-US" altLang="zh-TW" sz="3200" b="1" dirty="0">
                <a:solidFill>
                  <a:srgbClr val="0082DA"/>
                </a:solidFill>
                <a:latin typeface="+mn-lt"/>
                <a:ea typeface="+mn-ea"/>
                <a:cs typeface="+mn-ea"/>
                <a:sym typeface="+mn-lt"/>
              </a:rPr>
              <a:t>AES-NI </a:t>
            </a:r>
            <a:r>
              <a:rPr lang="en-US" altLang="zh-CN" b="1" dirty="0">
                <a:solidFill>
                  <a:srgbClr val="0082DA"/>
                </a:solidFill>
                <a:latin typeface="+mn-lt"/>
                <a:ea typeface="+mn-ea"/>
                <a:cs typeface="+mn-ea"/>
                <a:sym typeface="+mn-lt"/>
              </a:rPr>
              <a:t>encryption</a:t>
            </a:r>
            <a:endParaRPr lang="en-US" altLang="zh-TW" sz="1800" b="1" dirty="0">
              <a:solidFill>
                <a:srgbClr val="0082DA"/>
              </a:solidFill>
              <a:latin typeface="+mn-lt"/>
              <a:ea typeface="+mn-ea"/>
              <a:cs typeface="+mn-ea"/>
              <a:sym typeface="+mn-lt"/>
            </a:endParaRPr>
          </a:p>
          <a:p>
            <a:pPr eaLnBrk="1" hangingPunct="1">
              <a:lnSpc>
                <a:spcPts val="1800"/>
              </a:lnSpc>
              <a:defRPr/>
            </a:pPr>
            <a:r>
              <a:rPr lang="en-US" altLang="zh-CN" dirty="0">
                <a:latin typeface="+mn-lt"/>
                <a:ea typeface="+mn-ea"/>
                <a:cs typeface="+mn-ea"/>
                <a:sym typeface="+mn-lt"/>
              </a:rPr>
              <a:t>Volume &amp; folder support</a:t>
            </a:r>
            <a:endParaRPr lang="en-US" sz="1800" dirty="0">
              <a:latin typeface="+mn-lt"/>
              <a:ea typeface="+mn-ea"/>
              <a:cs typeface="+mn-ea"/>
              <a:sym typeface="+mn-lt"/>
            </a:endParaRPr>
          </a:p>
        </p:txBody>
      </p:sp>
      <p:sp>
        <p:nvSpPr>
          <p:cNvPr id="18" name="TextBox 22">
            <a:extLst>
              <a:ext uri="{FF2B5EF4-FFF2-40B4-BE49-F238E27FC236}">
                <a16:creationId xmlns:a16="http://schemas.microsoft.com/office/drawing/2014/main" id="{1E4662C3-2295-4B54-B021-BA3D53003FD3}"/>
              </a:ext>
            </a:extLst>
          </p:cNvPr>
          <p:cNvSpPr txBox="1"/>
          <p:nvPr/>
        </p:nvSpPr>
        <p:spPr>
          <a:xfrm>
            <a:off x="6029738" y="2439198"/>
            <a:ext cx="3438938" cy="584763"/>
          </a:xfrm>
          <a:prstGeom prst="rect">
            <a:avLst/>
          </a:prstGeom>
          <a:noFill/>
        </p:spPr>
        <p:txBody>
          <a:bodyPr wrap="square" lIns="121908" tIns="60954" rIns="121908" bIns="60954">
            <a:spAutoFit/>
          </a:bodyPr>
          <a:lstStyle/>
          <a:p>
            <a:pPr eaLnBrk="1" hangingPunct="1">
              <a:lnSpc>
                <a:spcPts val="1800"/>
              </a:lnSpc>
              <a:defRPr/>
            </a:pPr>
            <a:r>
              <a:rPr lang="en-US" altLang="zh-TW" sz="3200" b="1" dirty="0">
                <a:solidFill>
                  <a:srgbClr val="0082DA"/>
                </a:solidFill>
                <a:latin typeface="+mn-lt"/>
                <a:ea typeface="+mn-ea"/>
                <a:cs typeface="+mn-ea"/>
                <a:sym typeface="+mn-lt"/>
              </a:rPr>
              <a:t>GPU </a:t>
            </a:r>
            <a:r>
              <a:rPr lang="en-US" altLang="zh-CN" b="1" dirty="0">
                <a:solidFill>
                  <a:srgbClr val="0082DA"/>
                </a:solidFill>
                <a:latin typeface="+mn-lt"/>
                <a:ea typeface="+mn-ea"/>
                <a:cs typeface="+mn-ea"/>
                <a:sym typeface="+mn-lt"/>
              </a:rPr>
              <a:t>up to 800 MHz</a:t>
            </a:r>
            <a:endParaRPr lang="en-US" altLang="zh-TW" sz="1800" b="1" dirty="0">
              <a:solidFill>
                <a:srgbClr val="0082DA"/>
              </a:solidFill>
              <a:latin typeface="+mn-lt"/>
              <a:ea typeface="+mn-ea"/>
              <a:cs typeface="+mn-ea"/>
              <a:sym typeface="+mn-lt"/>
            </a:endParaRPr>
          </a:p>
          <a:p>
            <a:pPr eaLnBrk="1" hangingPunct="1">
              <a:lnSpc>
                <a:spcPts val="1800"/>
              </a:lnSpc>
              <a:defRPr/>
            </a:pPr>
            <a:r>
              <a:rPr lang="en-US" altLang="zh-CN" sz="1800" dirty="0">
                <a:latin typeface="+mn-lt"/>
                <a:ea typeface="+mn-ea"/>
                <a:cs typeface="+mn-ea"/>
                <a:sym typeface="+mn-lt"/>
              </a:rPr>
              <a:t>UHD Graphics </a:t>
            </a:r>
            <a:endParaRPr lang="en-US" sz="1800" dirty="0">
              <a:latin typeface="+mn-lt"/>
              <a:ea typeface="+mn-ea"/>
              <a:cs typeface="+mn-ea"/>
              <a:sym typeface="+mn-lt"/>
            </a:endParaRPr>
          </a:p>
        </p:txBody>
      </p:sp>
      <p:sp>
        <p:nvSpPr>
          <p:cNvPr id="10" name="矩形: 圓角 9">
            <a:extLst>
              <a:ext uri="{FF2B5EF4-FFF2-40B4-BE49-F238E27FC236}">
                <a16:creationId xmlns:a16="http://schemas.microsoft.com/office/drawing/2014/main" id="{A982940A-AB46-4CC4-ACFA-A01618D02A91}"/>
              </a:ext>
            </a:extLst>
          </p:cNvPr>
          <p:cNvSpPr/>
          <p:nvPr/>
        </p:nvSpPr>
        <p:spPr>
          <a:xfrm>
            <a:off x="2989983" y="2585203"/>
            <a:ext cx="3221916" cy="2780882"/>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11" name="圖形 10">
            <a:extLst>
              <a:ext uri="{FF2B5EF4-FFF2-40B4-BE49-F238E27FC236}">
                <a16:creationId xmlns:a16="http://schemas.microsoft.com/office/drawing/2014/main" id="{E64E87F2-FB78-4BFD-B587-34E783AF80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69011" y="3271790"/>
            <a:ext cx="1545038" cy="154503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222310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13" name="群組 12">
            <a:extLst>
              <a:ext uri="{FF2B5EF4-FFF2-40B4-BE49-F238E27FC236}">
                <a16:creationId xmlns:a16="http://schemas.microsoft.com/office/drawing/2014/main" id="{2B75C139-4959-4628-B369-B44CCD586C7B}"/>
              </a:ext>
            </a:extLst>
          </p:cNvPr>
          <p:cNvGrpSpPr/>
          <p:nvPr/>
        </p:nvGrpSpPr>
        <p:grpSpPr>
          <a:xfrm>
            <a:off x="2520950" y="1220430"/>
            <a:ext cx="4259269" cy="3846870"/>
            <a:chOff x="-3748275" y="1147065"/>
            <a:chExt cx="2447487" cy="2210512"/>
          </a:xfrm>
        </p:grpSpPr>
        <p:sp>
          <p:nvSpPr>
            <p:cNvPr id="14" name="矩形: 圓角 13">
              <a:extLst>
                <a:ext uri="{FF2B5EF4-FFF2-40B4-BE49-F238E27FC236}">
                  <a16:creationId xmlns:a16="http://schemas.microsoft.com/office/drawing/2014/main" id="{0AE33D64-2509-4F39-94D7-56EB7203F570}"/>
                </a:ext>
              </a:extLst>
            </p:cNvPr>
            <p:cNvSpPr/>
            <p:nvPr/>
          </p:nvSpPr>
          <p:spPr>
            <a:xfrm>
              <a:off x="-3748275" y="1284122"/>
              <a:ext cx="2447487" cy="2073455"/>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15" name="圖片 14">
              <a:extLst>
                <a:ext uri="{FF2B5EF4-FFF2-40B4-BE49-F238E27FC236}">
                  <a16:creationId xmlns:a16="http://schemas.microsoft.com/office/drawing/2014/main" id="{18DA93C1-D391-49FF-BBAE-F23CAF17E35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3482856" y="2940279"/>
              <a:ext cx="1933199" cy="226812"/>
            </a:xfrm>
            <a:prstGeom prst="rect">
              <a:avLst/>
            </a:prstGeom>
          </p:spPr>
        </p:pic>
        <p:pic>
          <p:nvPicPr>
            <p:cNvPr id="16" name="圖片 15">
              <a:extLst>
                <a:ext uri="{FF2B5EF4-FFF2-40B4-BE49-F238E27FC236}">
                  <a16:creationId xmlns:a16="http://schemas.microsoft.com/office/drawing/2014/main" id="{D1C10815-3327-41CA-8A5B-7CC54CBB3D3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31577" y="1147065"/>
              <a:ext cx="2001210" cy="1970390"/>
            </a:xfrm>
            <a:prstGeom prst="rect">
              <a:avLst/>
            </a:prstGeom>
          </p:spPr>
        </p:pic>
      </p:grpSp>
      <p:sp>
        <p:nvSpPr>
          <p:cNvPr id="243" name="Shape 243"/>
          <p:cNvSpPr txBox="1">
            <a:spLocks noGrp="1"/>
          </p:cNvSpPr>
          <p:nvPr>
            <p:ph type="title"/>
          </p:nvPr>
        </p:nvSpPr>
        <p:spPr>
          <a:xfrm>
            <a:off x="0" y="162663"/>
            <a:ext cx="9144000" cy="697312"/>
          </a:xfrm>
          <a:prstGeom prst="rect">
            <a:avLst/>
          </a:prstGeom>
          <a:noFill/>
          <a:ln>
            <a:noFill/>
          </a:ln>
        </p:spPr>
        <p:txBody>
          <a:bodyPr spcFirstLastPara="1" wrap="square" lIns="91425" tIns="91425" rIns="91425" bIns="91425" anchor="t" anchorCtr="0">
            <a:noAutofit/>
          </a:bodyPr>
          <a:lstStyle/>
          <a:p>
            <a:pPr marL="0" marR="0" lvl="0" indent="0" rtl="0">
              <a:lnSpc>
                <a:spcPct val="100000"/>
              </a:lnSpc>
              <a:spcBef>
                <a:spcPts val="0"/>
              </a:spcBef>
              <a:spcAft>
                <a:spcPts val="0"/>
              </a:spcAft>
              <a:buClr>
                <a:schemeClr val="dk1"/>
              </a:buClr>
              <a:buSzPts val="3400"/>
              <a:buFont typeface="Verdana"/>
              <a:buNone/>
            </a:pPr>
            <a:r>
              <a:rPr lang="en-US" sz="3400" u="none" strike="noStrike" cap="none" dirty="0">
                <a:solidFill>
                  <a:schemeClr val="lt1"/>
                </a:solidFill>
                <a:latin typeface="+mn-lt"/>
                <a:ea typeface="+mn-ea"/>
                <a:cs typeface="+mn-ea"/>
                <a:sym typeface="+mn-lt"/>
              </a:rPr>
              <a:t>Front view</a:t>
            </a:r>
            <a:endParaRPr sz="3400" u="none" strike="noStrike" cap="none" dirty="0">
              <a:solidFill>
                <a:schemeClr val="lt1"/>
              </a:solidFill>
              <a:latin typeface="+mn-lt"/>
              <a:ea typeface="+mn-ea"/>
              <a:cs typeface="+mn-ea"/>
              <a:sym typeface="+mn-lt"/>
            </a:endParaRPr>
          </a:p>
        </p:txBody>
      </p:sp>
      <p:sp>
        <p:nvSpPr>
          <p:cNvPr id="246" name="Shape 246"/>
          <p:cNvSpPr txBox="1"/>
          <p:nvPr/>
        </p:nvSpPr>
        <p:spPr>
          <a:xfrm>
            <a:off x="858193" y="1799543"/>
            <a:ext cx="1773163" cy="39815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600" b="1" dirty="0">
                <a:latin typeface="+mn-lt"/>
                <a:ea typeface="+mn-ea"/>
                <a:cs typeface="+mn-ea"/>
                <a:sym typeface="+mn-lt"/>
              </a:rPr>
              <a:t>LED indicator</a:t>
            </a:r>
            <a:r>
              <a:rPr lang="en-US" sz="1600" b="1" u="none" strike="noStrike" cap="none" dirty="0">
                <a:solidFill>
                  <a:srgbClr val="000000"/>
                </a:solidFill>
                <a:latin typeface="+mn-lt"/>
                <a:ea typeface="+mn-ea"/>
                <a:cs typeface="+mn-ea"/>
                <a:sym typeface="+mn-lt"/>
              </a:rPr>
              <a:t>：</a:t>
            </a:r>
          </a:p>
        </p:txBody>
      </p:sp>
      <p:sp>
        <p:nvSpPr>
          <p:cNvPr id="247" name="Shape 247"/>
          <p:cNvSpPr/>
          <p:nvPr/>
        </p:nvSpPr>
        <p:spPr>
          <a:xfrm>
            <a:off x="3260765" y="1662090"/>
            <a:ext cx="649150" cy="1406491"/>
          </a:xfrm>
          <a:prstGeom prst="rect">
            <a:avLst/>
          </a:prstGeom>
          <a:solidFill>
            <a:schemeClr val="lt1">
              <a:alpha val="6666"/>
            </a:schemeClr>
          </a:solidFill>
          <a:ln w="22860" cap="flat" cmpd="sng">
            <a:solidFill>
              <a:srgbClr val="2FAB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mn-lt"/>
              <a:ea typeface="+mn-ea"/>
              <a:cs typeface="+mn-ea"/>
              <a:sym typeface="+mn-lt"/>
            </a:endParaRPr>
          </a:p>
        </p:txBody>
      </p:sp>
      <p:cxnSp>
        <p:nvCxnSpPr>
          <p:cNvPr id="248" name="Shape 248"/>
          <p:cNvCxnSpPr>
            <a:cxnSpLocks/>
          </p:cNvCxnSpPr>
          <p:nvPr/>
        </p:nvCxnSpPr>
        <p:spPr>
          <a:xfrm flipH="1">
            <a:off x="2692400" y="1998622"/>
            <a:ext cx="568365" cy="0"/>
          </a:xfrm>
          <a:prstGeom prst="straightConnector1">
            <a:avLst/>
          </a:prstGeom>
          <a:noFill/>
          <a:ln w="20320" cap="flat" cmpd="sng">
            <a:solidFill>
              <a:srgbClr val="2FABFF"/>
            </a:solidFill>
            <a:prstDash val="solid"/>
            <a:round/>
            <a:headEnd type="oval" w="med" len="med"/>
            <a:tailEnd type="oval" w="med" len="med"/>
          </a:ln>
        </p:spPr>
      </p:cxnSp>
      <p:sp>
        <p:nvSpPr>
          <p:cNvPr id="249" name="Shape 249"/>
          <p:cNvSpPr txBox="1"/>
          <p:nvPr/>
        </p:nvSpPr>
        <p:spPr>
          <a:xfrm>
            <a:off x="829386" y="3215084"/>
            <a:ext cx="1731066" cy="462433"/>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600" b="1" dirty="0">
                <a:latin typeface="+mn-lt"/>
                <a:ea typeface="+mn-ea"/>
                <a:cs typeface="+mn-ea"/>
                <a:sym typeface="+mn-lt"/>
              </a:rPr>
              <a:t>Power on button</a:t>
            </a:r>
            <a:endParaRPr sz="1600" b="1" u="none" strike="noStrike" cap="none" dirty="0">
              <a:solidFill>
                <a:srgbClr val="000000"/>
              </a:solidFill>
              <a:latin typeface="+mn-lt"/>
              <a:ea typeface="+mn-ea"/>
              <a:cs typeface="+mn-ea"/>
              <a:sym typeface="+mn-lt"/>
            </a:endParaRPr>
          </a:p>
        </p:txBody>
      </p:sp>
      <p:sp>
        <p:nvSpPr>
          <p:cNvPr id="252" name="Shape 252"/>
          <p:cNvSpPr txBox="1"/>
          <p:nvPr/>
        </p:nvSpPr>
        <p:spPr>
          <a:xfrm>
            <a:off x="6767606" y="3446300"/>
            <a:ext cx="1731066" cy="786135"/>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1400"/>
              <a:buFont typeface="Arial"/>
              <a:buNone/>
            </a:pPr>
            <a:r>
              <a:rPr lang="en-US" sz="1600" b="1" i="0" u="none" strike="noStrike" cap="none" dirty="0">
                <a:solidFill>
                  <a:srgbClr val="000000"/>
                </a:solidFill>
                <a:latin typeface="+mn-lt"/>
                <a:ea typeface="+mn-ea"/>
                <a:cs typeface="+mn-ea"/>
                <a:sym typeface="+mn-lt"/>
              </a:rPr>
              <a:t>USB3.2 Gen 1</a:t>
            </a:r>
          </a:p>
          <a:p>
            <a:pPr marL="0" marR="0" lvl="0" indent="0" rtl="0">
              <a:lnSpc>
                <a:spcPct val="100000"/>
              </a:lnSpc>
              <a:spcBef>
                <a:spcPts val="0"/>
              </a:spcBef>
              <a:spcAft>
                <a:spcPts val="0"/>
              </a:spcAft>
              <a:buClr>
                <a:srgbClr val="000000"/>
              </a:buClr>
              <a:buSzPts val="1400"/>
              <a:buFont typeface="Arial"/>
              <a:buNone/>
            </a:pPr>
            <a:r>
              <a:rPr lang="en-US" sz="1600" b="1" i="0" u="none" strike="noStrike" cap="none" dirty="0">
                <a:solidFill>
                  <a:srgbClr val="000000"/>
                </a:solidFill>
                <a:latin typeface="+mn-lt"/>
                <a:ea typeface="+mn-ea"/>
                <a:cs typeface="+mn-ea"/>
                <a:sym typeface="+mn-lt"/>
              </a:rPr>
              <a:t>One Touch Copy button</a:t>
            </a:r>
            <a:endParaRPr sz="1600" b="1" u="none" strike="noStrike" cap="none" dirty="0">
              <a:solidFill>
                <a:srgbClr val="000000"/>
              </a:solidFill>
              <a:latin typeface="+mn-lt"/>
              <a:ea typeface="+mn-ea"/>
              <a:cs typeface="+mn-ea"/>
              <a:sym typeface="+mn-lt"/>
            </a:endParaRPr>
          </a:p>
        </p:txBody>
      </p:sp>
      <p:cxnSp>
        <p:nvCxnSpPr>
          <p:cNvPr id="28" name="Shape 248">
            <a:extLst>
              <a:ext uri="{FF2B5EF4-FFF2-40B4-BE49-F238E27FC236}">
                <a16:creationId xmlns:a16="http://schemas.microsoft.com/office/drawing/2014/main" id="{264EAD61-26A7-4FC0-9E84-0D5EFB622BCD}"/>
              </a:ext>
            </a:extLst>
          </p:cNvPr>
          <p:cNvCxnSpPr>
            <a:cxnSpLocks/>
          </p:cNvCxnSpPr>
          <p:nvPr/>
        </p:nvCxnSpPr>
        <p:spPr>
          <a:xfrm flipH="1">
            <a:off x="2692400" y="3478064"/>
            <a:ext cx="863802" cy="0"/>
          </a:xfrm>
          <a:prstGeom prst="straightConnector1">
            <a:avLst/>
          </a:prstGeom>
          <a:noFill/>
          <a:ln w="20320" cap="flat" cmpd="sng">
            <a:solidFill>
              <a:srgbClr val="2FABFF"/>
            </a:solidFill>
            <a:prstDash val="solid"/>
            <a:round/>
            <a:headEnd type="oval" w="med" len="med"/>
            <a:tailEnd type="oval" w="med" len="med"/>
          </a:ln>
        </p:spPr>
      </p:cxnSp>
      <p:cxnSp>
        <p:nvCxnSpPr>
          <p:cNvPr id="32" name="Shape 248">
            <a:extLst>
              <a:ext uri="{FF2B5EF4-FFF2-40B4-BE49-F238E27FC236}">
                <a16:creationId xmlns:a16="http://schemas.microsoft.com/office/drawing/2014/main" id="{23B7FC06-4B76-4FD4-86AF-B14A1FD5B886}"/>
              </a:ext>
            </a:extLst>
          </p:cNvPr>
          <p:cNvCxnSpPr>
            <a:cxnSpLocks/>
          </p:cNvCxnSpPr>
          <p:nvPr/>
        </p:nvCxnSpPr>
        <p:spPr>
          <a:xfrm flipH="1">
            <a:off x="3708198" y="3861645"/>
            <a:ext cx="3010102" cy="0"/>
          </a:xfrm>
          <a:prstGeom prst="straightConnector1">
            <a:avLst/>
          </a:prstGeom>
          <a:noFill/>
          <a:ln w="20320" cap="flat" cmpd="sng">
            <a:solidFill>
              <a:srgbClr val="2FABFF"/>
            </a:solidFill>
            <a:prstDash val="solid"/>
            <a:round/>
            <a:headEnd type="oval" w="med" len="med"/>
            <a:tailEnd type="oval" w="med" len="med"/>
          </a:ln>
        </p:spPr>
      </p:cxnSp>
      <p:sp>
        <p:nvSpPr>
          <p:cNvPr id="17" name="Shape 246">
            <a:extLst>
              <a:ext uri="{FF2B5EF4-FFF2-40B4-BE49-F238E27FC236}">
                <a16:creationId xmlns:a16="http://schemas.microsoft.com/office/drawing/2014/main" id="{5622D5F3-4EAA-47AB-98D7-F56FA0BB2527}"/>
              </a:ext>
            </a:extLst>
          </p:cNvPr>
          <p:cNvSpPr txBox="1"/>
          <p:nvPr/>
        </p:nvSpPr>
        <p:spPr>
          <a:xfrm>
            <a:off x="763282" y="2105245"/>
            <a:ext cx="1773163" cy="110983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600" dirty="0">
                <a:latin typeface="+mn-lt"/>
                <a:ea typeface="+mn-ea"/>
                <a:cs typeface="+mn-ea"/>
                <a:sym typeface="+mn-lt"/>
              </a:rPr>
              <a:t>Status</a:t>
            </a:r>
            <a:r>
              <a:rPr lang="en-US" sz="1600" u="none" strike="noStrike" cap="none" dirty="0">
                <a:solidFill>
                  <a:srgbClr val="000000"/>
                </a:solidFill>
                <a:latin typeface="+mn-lt"/>
                <a:ea typeface="+mn-ea"/>
                <a:cs typeface="+mn-ea"/>
                <a:sym typeface="+mn-lt"/>
              </a:rPr>
              <a:t>, LAN, </a:t>
            </a:r>
            <a:r>
              <a:rPr lang="en-US" sz="1600" i="0" u="none" strike="noStrike" cap="none" dirty="0">
                <a:solidFill>
                  <a:srgbClr val="000000"/>
                </a:solidFill>
                <a:latin typeface="+mn-lt"/>
                <a:ea typeface="+mn-ea"/>
                <a:cs typeface="+mn-ea"/>
                <a:sym typeface="+mn-lt"/>
              </a:rPr>
              <a:t>USB, HDD 1~3, </a:t>
            </a:r>
            <a:r>
              <a:rPr lang="en-US" sz="1600" dirty="0">
                <a:latin typeface="+mn-lt"/>
                <a:ea typeface="+mn-ea"/>
                <a:cs typeface="+mn-ea"/>
                <a:sym typeface="+mn-lt"/>
              </a:rPr>
              <a:t>M.2</a:t>
            </a:r>
            <a:r>
              <a:rPr lang="zh-TW" altLang="en-US" sz="1600" dirty="0">
                <a:latin typeface="+mn-lt"/>
                <a:ea typeface="+mn-ea"/>
                <a:cs typeface="+mn-ea"/>
                <a:sym typeface="+mn-lt"/>
              </a:rPr>
              <a:t> </a:t>
            </a:r>
            <a:r>
              <a:rPr lang="en-US" altLang="zh-TW" sz="1600" dirty="0">
                <a:latin typeface="+mn-lt"/>
                <a:ea typeface="+mn-ea"/>
                <a:cs typeface="+mn-ea"/>
                <a:sym typeface="+mn-lt"/>
              </a:rPr>
              <a:t>slot 1~2</a:t>
            </a:r>
            <a:endParaRPr sz="1600" i="0" u="none" strike="noStrike" cap="none" dirty="0">
              <a:solidFill>
                <a:srgbClr val="000000"/>
              </a:solidFill>
              <a:latin typeface="+mn-lt"/>
              <a:ea typeface="+mn-ea"/>
              <a:cs typeface="+mn-ea"/>
              <a:sym typeface="+mn-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5" name="群組 4">
            <a:extLst>
              <a:ext uri="{FF2B5EF4-FFF2-40B4-BE49-F238E27FC236}">
                <a16:creationId xmlns:a16="http://schemas.microsoft.com/office/drawing/2014/main" id="{73D5097A-3724-48AA-972B-8544E0F97CD0}"/>
              </a:ext>
            </a:extLst>
          </p:cNvPr>
          <p:cNvGrpSpPr/>
          <p:nvPr/>
        </p:nvGrpSpPr>
        <p:grpSpPr>
          <a:xfrm>
            <a:off x="2596618" y="1246314"/>
            <a:ext cx="4259269" cy="3820986"/>
            <a:chOff x="7249850" y="1246314"/>
            <a:chExt cx="4259269" cy="3820986"/>
          </a:xfrm>
        </p:grpSpPr>
        <p:grpSp>
          <p:nvGrpSpPr>
            <p:cNvPr id="23" name="群組 22">
              <a:extLst>
                <a:ext uri="{FF2B5EF4-FFF2-40B4-BE49-F238E27FC236}">
                  <a16:creationId xmlns:a16="http://schemas.microsoft.com/office/drawing/2014/main" id="{CAB8322E-B18A-4A3D-943F-CD461699E1BD}"/>
                </a:ext>
              </a:extLst>
            </p:cNvPr>
            <p:cNvGrpSpPr/>
            <p:nvPr/>
          </p:nvGrpSpPr>
          <p:grpSpPr>
            <a:xfrm>
              <a:off x="7249850" y="1458945"/>
              <a:ext cx="4259269" cy="3608355"/>
              <a:chOff x="-3748275" y="1284122"/>
              <a:chExt cx="2447487" cy="2073455"/>
            </a:xfrm>
          </p:grpSpPr>
          <p:sp>
            <p:nvSpPr>
              <p:cNvPr id="24" name="矩形: 圓角 23">
                <a:extLst>
                  <a:ext uri="{FF2B5EF4-FFF2-40B4-BE49-F238E27FC236}">
                    <a16:creationId xmlns:a16="http://schemas.microsoft.com/office/drawing/2014/main" id="{8587E1A3-6162-4D6E-8C9B-09C5DB133469}"/>
                  </a:ext>
                </a:extLst>
              </p:cNvPr>
              <p:cNvSpPr/>
              <p:nvPr/>
            </p:nvSpPr>
            <p:spPr>
              <a:xfrm>
                <a:off x="-3748275" y="1284122"/>
                <a:ext cx="2447487" cy="2073455"/>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25" name="圖片 24">
                <a:extLst>
                  <a:ext uri="{FF2B5EF4-FFF2-40B4-BE49-F238E27FC236}">
                    <a16:creationId xmlns:a16="http://schemas.microsoft.com/office/drawing/2014/main" id="{0E7C1215-18C4-448C-9C15-CDA9871F585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3482856" y="2940279"/>
                <a:ext cx="1933199" cy="226812"/>
              </a:xfrm>
              <a:prstGeom prst="rect">
                <a:avLst/>
              </a:prstGeom>
            </p:spPr>
          </p:pic>
        </p:grpSp>
        <p:pic>
          <p:nvPicPr>
            <p:cNvPr id="3" name="圖片 2">
              <a:extLst>
                <a:ext uri="{FF2B5EF4-FFF2-40B4-BE49-F238E27FC236}">
                  <a16:creationId xmlns:a16="http://schemas.microsoft.com/office/drawing/2014/main" id="{55BF4F50-E4D9-4188-AAEC-66F2461CDD8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19542" y="1246314"/>
              <a:ext cx="3363408" cy="3403111"/>
            </a:xfrm>
            <a:prstGeom prst="rect">
              <a:avLst/>
            </a:prstGeom>
          </p:spPr>
        </p:pic>
      </p:grpSp>
      <p:sp>
        <p:nvSpPr>
          <p:cNvPr id="243" name="Shape 243"/>
          <p:cNvSpPr txBox="1">
            <a:spLocks noGrp="1"/>
          </p:cNvSpPr>
          <p:nvPr>
            <p:ph type="title"/>
          </p:nvPr>
        </p:nvSpPr>
        <p:spPr>
          <a:xfrm>
            <a:off x="0" y="152562"/>
            <a:ext cx="9143999" cy="697312"/>
          </a:xfrm>
          <a:prstGeom prst="rect">
            <a:avLst/>
          </a:prstGeom>
          <a:noFill/>
          <a:ln>
            <a:noFill/>
          </a:ln>
        </p:spPr>
        <p:txBody>
          <a:bodyPr spcFirstLastPara="1" wrap="square" lIns="91425" tIns="91425" rIns="91425" bIns="91425" anchor="t" anchorCtr="0">
            <a:noAutofit/>
          </a:bodyPr>
          <a:lstStyle/>
          <a:p>
            <a:pPr marL="0" marR="0" lvl="0" indent="0" rtl="0">
              <a:lnSpc>
                <a:spcPct val="100000"/>
              </a:lnSpc>
              <a:spcBef>
                <a:spcPts val="0"/>
              </a:spcBef>
              <a:spcAft>
                <a:spcPts val="0"/>
              </a:spcAft>
              <a:buClr>
                <a:schemeClr val="dk1"/>
              </a:buClr>
              <a:buSzPts val="3400"/>
              <a:buFont typeface="Verdana"/>
              <a:buNone/>
            </a:pPr>
            <a:r>
              <a:rPr lang="en-US" sz="3400" u="none" strike="noStrike" cap="none" dirty="0">
                <a:solidFill>
                  <a:schemeClr val="lt1"/>
                </a:solidFill>
                <a:latin typeface="+mn-lt"/>
                <a:ea typeface="+mn-ea"/>
                <a:cs typeface="+mn-ea"/>
                <a:sym typeface="+mn-lt"/>
              </a:rPr>
              <a:t>Rear view</a:t>
            </a:r>
            <a:endParaRPr sz="3400" u="none" strike="noStrike" cap="none" dirty="0">
              <a:solidFill>
                <a:schemeClr val="lt1"/>
              </a:solidFill>
              <a:latin typeface="+mn-lt"/>
              <a:ea typeface="+mn-ea"/>
              <a:cs typeface="+mn-ea"/>
              <a:sym typeface="+mn-lt"/>
            </a:endParaRPr>
          </a:p>
        </p:txBody>
      </p:sp>
      <p:cxnSp>
        <p:nvCxnSpPr>
          <p:cNvPr id="255" name="Shape 255"/>
          <p:cNvCxnSpPr>
            <a:cxnSpLocks/>
          </p:cNvCxnSpPr>
          <p:nvPr/>
        </p:nvCxnSpPr>
        <p:spPr>
          <a:xfrm rot="10800000">
            <a:off x="1875457" y="3263122"/>
            <a:ext cx="1595879" cy="746476"/>
          </a:xfrm>
          <a:prstGeom prst="bentConnector3">
            <a:avLst>
              <a:gd name="adj1" fmla="val 99870"/>
            </a:avLst>
          </a:prstGeom>
          <a:noFill/>
          <a:ln w="20320" cap="flat" cmpd="sng">
            <a:solidFill>
              <a:srgbClr val="2FABFF"/>
            </a:solidFill>
            <a:prstDash val="solid"/>
            <a:round/>
            <a:headEnd type="oval" w="med" len="med"/>
            <a:tailEnd type="oval" w="med" len="med"/>
          </a:ln>
        </p:spPr>
      </p:cxnSp>
      <p:sp>
        <p:nvSpPr>
          <p:cNvPr id="256" name="Shape 256"/>
          <p:cNvSpPr txBox="1"/>
          <p:nvPr/>
        </p:nvSpPr>
        <p:spPr>
          <a:xfrm>
            <a:off x="1082594" y="2833360"/>
            <a:ext cx="1579529" cy="49875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dirty="0">
                <a:solidFill>
                  <a:srgbClr val="000000"/>
                </a:solidFill>
                <a:latin typeface="+mn-lt"/>
                <a:ea typeface="+mn-ea"/>
                <a:cs typeface="+mn-ea"/>
                <a:sym typeface="+mn-lt"/>
              </a:rPr>
              <a:t>Security lock</a:t>
            </a:r>
            <a:endParaRPr sz="1600" b="1" i="0" u="none" strike="noStrike" cap="none" dirty="0">
              <a:solidFill>
                <a:srgbClr val="000000"/>
              </a:solidFill>
              <a:latin typeface="+mn-lt"/>
              <a:ea typeface="+mn-ea"/>
              <a:cs typeface="+mn-ea"/>
              <a:sym typeface="+mn-lt"/>
            </a:endParaRPr>
          </a:p>
        </p:txBody>
      </p:sp>
      <p:sp>
        <p:nvSpPr>
          <p:cNvPr id="259" name="Shape 259"/>
          <p:cNvSpPr txBox="1"/>
          <p:nvPr/>
        </p:nvSpPr>
        <p:spPr>
          <a:xfrm>
            <a:off x="6510317" y="1695859"/>
            <a:ext cx="1066732"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1" dirty="0">
                <a:latin typeface="+mn-lt"/>
                <a:ea typeface="+mn-ea"/>
                <a:cs typeface="+mn-ea"/>
                <a:sym typeface="+mn-lt"/>
              </a:rPr>
              <a:t>Reset</a:t>
            </a:r>
            <a:endParaRPr sz="1600" b="1" u="none" strike="noStrike" cap="none" dirty="0">
              <a:solidFill>
                <a:srgbClr val="000000"/>
              </a:solidFill>
              <a:latin typeface="+mn-lt"/>
              <a:ea typeface="+mn-ea"/>
              <a:cs typeface="+mn-ea"/>
              <a:sym typeface="+mn-lt"/>
            </a:endParaRPr>
          </a:p>
        </p:txBody>
      </p:sp>
      <p:sp>
        <p:nvSpPr>
          <p:cNvPr id="265" name="Shape 265"/>
          <p:cNvSpPr/>
          <p:nvPr/>
        </p:nvSpPr>
        <p:spPr>
          <a:xfrm>
            <a:off x="5475458" y="2165459"/>
            <a:ext cx="432048" cy="317053"/>
          </a:xfrm>
          <a:prstGeom prst="rect">
            <a:avLst/>
          </a:prstGeom>
          <a:solidFill>
            <a:schemeClr val="lt1">
              <a:alpha val="6666"/>
            </a:schemeClr>
          </a:solidFill>
          <a:ln w="22860" cap="flat" cmpd="sng">
            <a:solidFill>
              <a:srgbClr val="2FAB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mn-lt"/>
              <a:ea typeface="+mn-ea"/>
              <a:cs typeface="+mn-ea"/>
              <a:sym typeface="+mn-lt"/>
            </a:endParaRPr>
          </a:p>
        </p:txBody>
      </p:sp>
      <p:sp>
        <p:nvSpPr>
          <p:cNvPr id="266" name="Shape 266"/>
          <p:cNvSpPr txBox="1"/>
          <p:nvPr/>
        </p:nvSpPr>
        <p:spPr>
          <a:xfrm>
            <a:off x="6537034" y="2571750"/>
            <a:ext cx="2349950"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1" i="0" u="none" strike="noStrike" cap="none" dirty="0">
                <a:solidFill>
                  <a:srgbClr val="000000"/>
                </a:solidFill>
                <a:latin typeface="+mn-lt"/>
                <a:ea typeface="+mn-ea"/>
                <a:cs typeface="+mn-ea"/>
                <a:sym typeface="+mn-lt"/>
              </a:rPr>
              <a:t>2.5GbE RJ-45</a:t>
            </a:r>
            <a:r>
              <a:rPr lang="zh-TW" altLang="en-US" sz="1600" b="1" i="0" u="none" strike="noStrike" cap="none" dirty="0">
                <a:solidFill>
                  <a:srgbClr val="000000"/>
                </a:solidFill>
                <a:latin typeface="+mn-lt"/>
                <a:ea typeface="+mn-ea"/>
                <a:cs typeface="+mn-ea"/>
                <a:sym typeface="+mn-lt"/>
              </a:rPr>
              <a:t> </a:t>
            </a:r>
            <a:r>
              <a:rPr lang="en-US" altLang="zh-TW" sz="1600" b="1" dirty="0">
                <a:latin typeface="+mn-lt"/>
                <a:ea typeface="+mn-ea"/>
                <a:cs typeface="+mn-ea"/>
                <a:sym typeface="+mn-lt"/>
              </a:rPr>
              <a:t>port</a:t>
            </a:r>
            <a:endParaRPr sz="1600" b="1" u="none" strike="noStrike" cap="none" dirty="0">
              <a:solidFill>
                <a:srgbClr val="000000"/>
              </a:solidFill>
              <a:latin typeface="+mn-lt"/>
              <a:ea typeface="+mn-ea"/>
              <a:cs typeface="+mn-ea"/>
              <a:sym typeface="+mn-lt"/>
            </a:endParaRPr>
          </a:p>
        </p:txBody>
      </p:sp>
      <p:cxnSp>
        <p:nvCxnSpPr>
          <p:cNvPr id="267" name="Shape 267"/>
          <p:cNvCxnSpPr>
            <a:cxnSpLocks/>
          </p:cNvCxnSpPr>
          <p:nvPr/>
        </p:nvCxnSpPr>
        <p:spPr>
          <a:xfrm>
            <a:off x="5779853" y="2746803"/>
            <a:ext cx="692840" cy="0"/>
          </a:xfrm>
          <a:prstGeom prst="straightConnector1">
            <a:avLst/>
          </a:prstGeom>
          <a:noFill/>
          <a:ln w="20320" cap="flat" cmpd="sng">
            <a:solidFill>
              <a:srgbClr val="2FABFF"/>
            </a:solidFill>
            <a:prstDash val="solid"/>
            <a:round/>
            <a:headEnd type="oval" w="med" len="med"/>
            <a:tailEnd type="oval" w="med" len="med"/>
          </a:ln>
        </p:spPr>
      </p:cxnSp>
      <p:sp>
        <p:nvSpPr>
          <p:cNvPr id="269" name="Shape 269"/>
          <p:cNvSpPr txBox="1"/>
          <p:nvPr/>
        </p:nvSpPr>
        <p:spPr>
          <a:xfrm>
            <a:off x="6537034" y="2130517"/>
            <a:ext cx="2606965"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1" dirty="0">
                <a:latin typeface="+mn-lt"/>
                <a:ea typeface="+mn-ea"/>
                <a:cs typeface="+mn-ea"/>
                <a:sym typeface="+mn-lt"/>
              </a:rPr>
              <a:t>2</a:t>
            </a:r>
            <a:r>
              <a:rPr lang="en-US" sz="1600" b="1" i="0" u="none" strike="noStrike" cap="none" dirty="0">
                <a:solidFill>
                  <a:srgbClr val="000000"/>
                </a:solidFill>
                <a:latin typeface="+mn-lt"/>
                <a:ea typeface="+mn-ea"/>
                <a:cs typeface="+mn-ea"/>
                <a:sym typeface="+mn-lt"/>
              </a:rPr>
              <a:t> x USB3.2 Gen 2 </a:t>
            </a:r>
            <a:r>
              <a:rPr lang="en-US" sz="1600" b="1" dirty="0">
                <a:latin typeface="+mn-lt"/>
                <a:ea typeface="+mn-ea"/>
                <a:cs typeface="+mn-ea"/>
                <a:sym typeface="+mn-lt"/>
              </a:rPr>
              <a:t>ports</a:t>
            </a:r>
            <a:endParaRPr sz="1600" b="1" i="0" u="none" strike="noStrike" cap="none" dirty="0">
              <a:solidFill>
                <a:srgbClr val="000000"/>
              </a:solidFill>
              <a:latin typeface="+mn-lt"/>
              <a:ea typeface="+mn-ea"/>
              <a:cs typeface="+mn-ea"/>
              <a:sym typeface="+mn-lt"/>
            </a:endParaRPr>
          </a:p>
        </p:txBody>
      </p:sp>
      <p:sp>
        <p:nvSpPr>
          <p:cNvPr id="271" name="Shape 271"/>
          <p:cNvSpPr txBox="1"/>
          <p:nvPr/>
        </p:nvSpPr>
        <p:spPr>
          <a:xfrm>
            <a:off x="6537034" y="3964363"/>
            <a:ext cx="1590916"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1" dirty="0">
                <a:latin typeface="+mn-lt"/>
                <a:ea typeface="+mn-ea"/>
                <a:cs typeface="+mn-ea"/>
                <a:sym typeface="+mn-lt"/>
              </a:rPr>
              <a:t>Power input</a:t>
            </a:r>
            <a:endParaRPr sz="1600" b="1" u="none" strike="noStrike" cap="none" dirty="0">
              <a:solidFill>
                <a:srgbClr val="000000"/>
              </a:solidFill>
              <a:latin typeface="+mn-lt"/>
              <a:ea typeface="+mn-ea"/>
              <a:cs typeface="+mn-ea"/>
              <a:sym typeface="+mn-lt"/>
            </a:endParaRPr>
          </a:p>
        </p:txBody>
      </p:sp>
      <p:cxnSp>
        <p:nvCxnSpPr>
          <p:cNvPr id="41" name="Shape 267"/>
          <p:cNvCxnSpPr>
            <a:cxnSpLocks/>
          </p:cNvCxnSpPr>
          <p:nvPr/>
        </p:nvCxnSpPr>
        <p:spPr>
          <a:xfrm>
            <a:off x="5907428" y="2311057"/>
            <a:ext cx="555974" cy="0"/>
          </a:xfrm>
          <a:prstGeom prst="straightConnector1">
            <a:avLst/>
          </a:prstGeom>
          <a:noFill/>
          <a:ln w="20320" cap="flat" cmpd="sng">
            <a:solidFill>
              <a:srgbClr val="2FABFF"/>
            </a:solidFill>
            <a:prstDash val="solid"/>
            <a:round/>
            <a:headEnd type="oval" w="med" len="med"/>
            <a:tailEnd type="oval" w="med" len="med"/>
          </a:ln>
        </p:spPr>
      </p:cxnSp>
      <p:cxnSp>
        <p:nvCxnSpPr>
          <p:cNvPr id="60" name="Shape 262"/>
          <p:cNvCxnSpPr>
            <a:cxnSpLocks/>
          </p:cNvCxnSpPr>
          <p:nvPr/>
        </p:nvCxnSpPr>
        <p:spPr>
          <a:xfrm>
            <a:off x="5860601" y="1876790"/>
            <a:ext cx="602801" cy="0"/>
          </a:xfrm>
          <a:prstGeom prst="straightConnector1">
            <a:avLst/>
          </a:prstGeom>
          <a:noFill/>
          <a:ln w="20320" cap="flat" cmpd="sng">
            <a:solidFill>
              <a:srgbClr val="2FABFF"/>
            </a:solidFill>
            <a:prstDash val="solid"/>
            <a:round/>
            <a:headEnd type="oval" w="med" len="med"/>
            <a:tailEnd type="oval" w="med" len="med"/>
          </a:ln>
        </p:spPr>
      </p:cxnSp>
      <p:cxnSp>
        <p:nvCxnSpPr>
          <p:cNvPr id="37" name="Shape 267"/>
          <p:cNvCxnSpPr>
            <a:cxnSpLocks/>
          </p:cNvCxnSpPr>
          <p:nvPr/>
        </p:nvCxnSpPr>
        <p:spPr>
          <a:xfrm>
            <a:off x="5859909" y="3286402"/>
            <a:ext cx="612784" cy="0"/>
          </a:xfrm>
          <a:prstGeom prst="straightConnector1">
            <a:avLst/>
          </a:prstGeom>
          <a:noFill/>
          <a:ln w="20320" cap="flat" cmpd="sng">
            <a:solidFill>
              <a:srgbClr val="2FABFF"/>
            </a:solidFill>
            <a:prstDash val="solid"/>
            <a:round/>
            <a:headEnd type="oval" w="med" len="med"/>
            <a:tailEnd type="oval" w="med" len="med"/>
          </a:ln>
        </p:spPr>
      </p:cxnSp>
      <p:sp>
        <p:nvSpPr>
          <p:cNvPr id="38" name="Shape 266"/>
          <p:cNvSpPr txBox="1"/>
          <p:nvPr/>
        </p:nvSpPr>
        <p:spPr>
          <a:xfrm>
            <a:off x="6537034" y="3121553"/>
            <a:ext cx="2009590"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ltLang="zh-TW" sz="1600" b="1" dirty="0">
                <a:latin typeface="+mn-lt"/>
                <a:ea typeface="+mn-ea"/>
                <a:cs typeface="+mn-ea"/>
                <a:sym typeface="+mn-lt"/>
              </a:rPr>
              <a:t>HDMI</a:t>
            </a:r>
            <a:r>
              <a:rPr lang="zh-TW" altLang="en-US" sz="1600" b="1" dirty="0">
                <a:latin typeface="+mn-lt"/>
                <a:ea typeface="+mn-ea"/>
                <a:cs typeface="+mn-ea"/>
                <a:sym typeface="+mn-lt"/>
              </a:rPr>
              <a:t> </a:t>
            </a:r>
            <a:r>
              <a:rPr lang="en-US" altLang="zh-TW" sz="1600" b="1" dirty="0">
                <a:latin typeface="+mn-lt"/>
                <a:ea typeface="+mn-ea"/>
                <a:cs typeface="+mn-ea"/>
                <a:sym typeface="+mn-lt"/>
              </a:rPr>
              <a:t>1.4b output</a:t>
            </a:r>
            <a:endParaRPr sz="1600" b="1" u="none" strike="noStrike" cap="none" dirty="0">
              <a:solidFill>
                <a:srgbClr val="000000"/>
              </a:solidFill>
              <a:latin typeface="+mn-lt"/>
              <a:ea typeface="+mn-ea"/>
              <a:cs typeface="+mn-ea"/>
              <a:sym typeface="+mn-lt"/>
            </a:endParaRPr>
          </a:p>
        </p:txBody>
      </p:sp>
      <p:cxnSp>
        <p:nvCxnSpPr>
          <p:cNvPr id="39" name="Shape 267">
            <a:extLst>
              <a:ext uri="{FF2B5EF4-FFF2-40B4-BE49-F238E27FC236}">
                <a16:creationId xmlns:a16="http://schemas.microsoft.com/office/drawing/2014/main" id="{69FC6C03-31F1-422C-BF5B-4191336EF5D9}"/>
              </a:ext>
            </a:extLst>
          </p:cNvPr>
          <p:cNvCxnSpPr>
            <a:cxnSpLocks/>
          </p:cNvCxnSpPr>
          <p:nvPr/>
        </p:nvCxnSpPr>
        <p:spPr>
          <a:xfrm>
            <a:off x="5850618" y="4130952"/>
            <a:ext cx="612784" cy="0"/>
          </a:xfrm>
          <a:prstGeom prst="straightConnector1">
            <a:avLst/>
          </a:prstGeom>
          <a:noFill/>
          <a:ln w="20320" cap="flat" cmpd="sng">
            <a:solidFill>
              <a:srgbClr val="2FABFF"/>
            </a:solidFill>
            <a:prstDash val="solid"/>
            <a:round/>
            <a:headEnd type="oval" w="med" len="med"/>
            <a:tailEnd type="oval" w="med" len="med"/>
          </a:ln>
        </p:spPr>
      </p:cxnSp>
    </p:spTree>
    <p:extLst>
      <p:ext uri="{BB962C8B-B14F-4D97-AF65-F5344CB8AC3E}">
        <p14:creationId xmlns:p14="http://schemas.microsoft.com/office/powerpoint/2010/main" val="805182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grpSp>
        <p:nvGrpSpPr>
          <p:cNvPr id="14" name="群組 13">
            <a:extLst>
              <a:ext uri="{FF2B5EF4-FFF2-40B4-BE49-F238E27FC236}">
                <a16:creationId xmlns:a16="http://schemas.microsoft.com/office/drawing/2014/main" id="{A798933C-52B1-4263-A93B-2AD6764E2BFC}"/>
              </a:ext>
            </a:extLst>
          </p:cNvPr>
          <p:cNvGrpSpPr/>
          <p:nvPr/>
        </p:nvGrpSpPr>
        <p:grpSpPr>
          <a:xfrm>
            <a:off x="169161" y="1053066"/>
            <a:ext cx="7146040" cy="4518001"/>
            <a:chOff x="6260091" y="1217707"/>
            <a:chExt cx="4307317" cy="4160999"/>
          </a:xfrm>
        </p:grpSpPr>
        <p:sp>
          <p:nvSpPr>
            <p:cNvPr id="15" name="矩形: 圓角 14">
              <a:extLst>
                <a:ext uri="{FF2B5EF4-FFF2-40B4-BE49-F238E27FC236}">
                  <a16:creationId xmlns:a16="http://schemas.microsoft.com/office/drawing/2014/main" id="{B9277130-603A-4258-ABA2-EFBFA0D2067E}"/>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6" name="矩形 15">
              <a:extLst>
                <a:ext uri="{FF2B5EF4-FFF2-40B4-BE49-F238E27FC236}">
                  <a16:creationId xmlns:a16="http://schemas.microsoft.com/office/drawing/2014/main" id="{8FB47780-5049-4C96-A8D8-4F382D2074B3}"/>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pic>
        <p:nvPicPr>
          <p:cNvPr id="3" name="圖片 3">
            <a:extLst>
              <a:ext uri="{FF2B5EF4-FFF2-40B4-BE49-F238E27FC236}">
                <a16:creationId xmlns:a16="http://schemas.microsoft.com/office/drawing/2014/main" id="{4C1688F8-1FB9-4299-9031-9D7E4051C0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42" y="2001819"/>
            <a:ext cx="2648523" cy="2217022"/>
          </a:xfrm>
          <a:prstGeom prst="rect">
            <a:avLst/>
          </a:prstGeom>
        </p:spPr>
      </p:pic>
      <p:pic>
        <p:nvPicPr>
          <p:cNvPr id="5" name="圖片 5" descr="一張含有 文字 的圖片&#10;&#10;描述是以非常高的可信度產生">
            <a:extLst>
              <a:ext uri="{FF2B5EF4-FFF2-40B4-BE49-F238E27FC236}">
                <a16:creationId xmlns:a16="http://schemas.microsoft.com/office/drawing/2014/main" id="{74A9E591-57FA-4199-8C64-B7DAEA33B7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43034" y="2205871"/>
            <a:ext cx="2743200" cy="2296274"/>
          </a:xfrm>
          <a:prstGeom prst="rect">
            <a:avLst/>
          </a:prstGeom>
        </p:spPr>
      </p:pic>
      <p:sp>
        <p:nvSpPr>
          <p:cNvPr id="10" name="標題 14">
            <a:extLst>
              <a:ext uri="{FF2B5EF4-FFF2-40B4-BE49-F238E27FC236}">
                <a16:creationId xmlns:a16="http://schemas.microsoft.com/office/drawing/2014/main" id="{F330710D-0236-4777-A3E3-0178D76AEA4C}"/>
              </a:ext>
            </a:extLst>
          </p:cNvPr>
          <p:cNvSpPr txBox="1">
            <a:spLocks/>
          </p:cNvSpPr>
          <p:nvPr/>
        </p:nvSpPr>
        <p:spPr>
          <a:xfrm>
            <a:off x="0" y="119416"/>
            <a:ext cx="9144000" cy="750626"/>
          </a:xfrm>
          <a:prstGeom prst="rect">
            <a:avLst/>
          </a:prstGeom>
        </p:spPr>
        <p:txBody>
          <a:bodyPr vert="horz" lIns="91440" tIns="45720" rIns="91440" bIns="45720" rtlCol="0" anchor="ctr">
            <a:normAutofit/>
          </a:bodyPr>
          <a:lstStyle/>
          <a:p>
            <a:pPr algn="ctr">
              <a:defRPr/>
            </a:pPr>
            <a:r>
              <a:rPr lang="en-US" altLang="zh-TW" sz="3200" b="1" dirty="0">
                <a:solidFill>
                  <a:schemeClr val="bg1"/>
                </a:solidFill>
                <a:latin typeface="+mn-lt"/>
                <a:ea typeface="+mn-ea"/>
                <a:cs typeface="+mn-ea"/>
                <a:sym typeface="+mn-lt"/>
              </a:rPr>
              <a:t>Hot swappable and invisible slots</a:t>
            </a:r>
          </a:p>
        </p:txBody>
      </p:sp>
      <p:grpSp>
        <p:nvGrpSpPr>
          <p:cNvPr id="23" name="群組 22">
            <a:extLst>
              <a:ext uri="{FF2B5EF4-FFF2-40B4-BE49-F238E27FC236}">
                <a16:creationId xmlns:a16="http://schemas.microsoft.com/office/drawing/2014/main" id="{9A67009C-1C43-4C94-AA57-436D135782D4}"/>
              </a:ext>
            </a:extLst>
          </p:cNvPr>
          <p:cNvGrpSpPr/>
          <p:nvPr/>
        </p:nvGrpSpPr>
        <p:grpSpPr>
          <a:xfrm>
            <a:off x="5507607" y="1062879"/>
            <a:ext cx="4553836" cy="4518001"/>
            <a:chOff x="6260091" y="1217707"/>
            <a:chExt cx="4307317" cy="4160999"/>
          </a:xfrm>
        </p:grpSpPr>
        <p:sp>
          <p:nvSpPr>
            <p:cNvPr id="24" name="矩形: 圓角 23">
              <a:extLst>
                <a:ext uri="{FF2B5EF4-FFF2-40B4-BE49-F238E27FC236}">
                  <a16:creationId xmlns:a16="http://schemas.microsoft.com/office/drawing/2014/main" id="{58661D6B-3F88-4F8D-ACA2-7E7E00BACF14}"/>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5" name="矩形 24">
              <a:extLst>
                <a:ext uri="{FF2B5EF4-FFF2-40B4-BE49-F238E27FC236}">
                  <a16:creationId xmlns:a16="http://schemas.microsoft.com/office/drawing/2014/main" id="{1092CA3C-6792-4762-90AA-1144DC587F99}"/>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pic>
        <p:nvPicPr>
          <p:cNvPr id="4" name="圖片 3">
            <a:extLst>
              <a:ext uri="{FF2B5EF4-FFF2-40B4-BE49-F238E27FC236}">
                <a16:creationId xmlns:a16="http://schemas.microsoft.com/office/drawing/2014/main" id="{5D4DF0C8-AF10-4978-993C-21690C8BFFD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04018" y="2230996"/>
            <a:ext cx="2631623" cy="2236527"/>
          </a:xfrm>
          <a:prstGeom prst="rect">
            <a:avLst/>
          </a:prstGeom>
        </p:spPr>
      </p:pic>
      <p:sp>
        <p:nvSpPr>
          <p:cNvPr id="27" name="矩形 26">
            <a:extLst>
              <a:ext uri="{FF2B5EF4-FFF2-40B4-BE49-F238E27FC236}">
                <a16:creationId xmlns:a16="http://schemas.microsoft.com/office/drawing/2014/main" id="{55AA6729-7008-4E67-BDD7-0F57C8B878E3}"/>
              </a:ext>
            </a:extLst>
          </p:cNvPr>
          <p:cNvSpPr/>
          <p:nvPr/>
        </p:nvSpPr>
        <p:spPr>
          <a:xfrm>
            <a:off x="5795112" y="1275417"/>
            <a:ext cx="2888366" cy="650201"/>
          </a:xfrm>
          <a:prstGeom prst="rect">
            <a:avLst/>
          </a:prstGeom>
          <a:gradFill>
            <a:gsLst>
              <a:gs pos="0">
                <a:srgbClr val="009AD0"/>
              </a:gs>
              <a:gs pos="100000">
                <a:srgbClr val="00489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b="1">
              <a:cs typeface="+mn-ea"/>
              <a:sym typeface="+mn-lt"/>
            </a:endParaRPr>
          </a:p>
        </p:txBody>
      </p:sp>
      <p:sp>
        <p:nvSpPr>
          <p:cNvPr id="20" name="TextBox 2">
            <a:extLst>
              <a:ext uri="{FF2B5EF4-FFF2-40B4-BE49-F238E27FC236}">
                <a16:creationId xmlns:a16="http://schemas.microsoft.com/office/drawing/2014/main" id="{C67A9EFD-6F28-41D7-881D-67F812522BF1}"/>
              </a:ext>
            </a:extLst>
          </p:cNvPr>
          <p:cNvSpPr txBox="1"/>
          <p:nvPr/>
        </p:nvSpPr>
        <p:spPr>
          <a:xfrm>
            <a:off x="5694457" y="1290917"/>
            <a:ext cx="3050744" cy="630942"/>
          </a:xfrm>
          <a:prstGeom prst="rect">
            <a:avLst/>
          </a:prstGeom>
          <a:noFill/>
        </p:spPr>
        <p:txBody>
          <a:bodyPr wrap="square" rtlCol="0" anchor="t">
            <a:spAutoFit/>
          </a:bodyPr>
          <a:lstStyle/>
          <a:p>
            <a:pPr algn="ctr">
              <a:lnSpc>
                <a:spcPts val="2100"/>
              </a:lnSpc>
              <a:buClr>
                <a:schemeClr val="dk1"/>
              </a:buClr>
              <a:buSzPts val="3200"/>
            </a:pPr>
            <a:r>
              <a:rPr lang="en-US" altLang="zh-TW" sz="1700" b="1" dirty="0">
                <a:solidFill>
                  <a:schemeClr val="bg1"/>
                </a:solidFill>
                <a:latin typeface="+mn-lt"/>
                <a:ea typeface="+mn-ea"/>
                <a:cs typeface="+mn-ea"/>
                <a:sym typeface="+mn-lt"/>
              </a:rPr>
              <a:t>Prevent HDD mishandling</a:t>
            </a:r>
          </a:p>
          <a:p>
            <a:pPr algn="ctr">
              <a:lnSpc>
                <a:spcPts val="2100"/>
              </a:lnSpc>
              <a:buClr>
                <a:schemeClr val="dk1"/>
              </a:buClr>
              <a:buSzPts val="3200"/>
            </a:pPr>
            <a:r>
              <a:rPr lang="en-US" altLang="zh-TW" sz="1700" b="1" dirty="0">
                <a:solidFill>
                  <a:schemeClr val="bg1"/>
                </a:solidFill>
                <a:latin typeface="+mn-lt"/>
                <a:ea typeface="+mn-ea"/>
                <a:cs typeface="+mn-ea"/>
                <a:sym typeface="+mn-lt"/>
              </a:rPr>
              <a:t>Anti-theft </a:t>
            </a:r>
          </a:p>
        </p:txBody>
      </p:sp>
      <p:sp>
        <p:nvSpPr>
          <p:cNvPr id="29" name="矩形 28">
            <a:extLst>
              <a:ext uri="{FF2B5EF4-FFF2-40B4-BE49-F238E27FC236}">
                <a16:creationId xmlns:a16="http://schemas.microsoft.com/office/drawing/2014/main" id="{F04A3B4C-D852-4B65-84F3-04BAF8907C11}"/>
              </a:ext>
            </a:extLst>
          </p:cNvPr>
          <p:cNvSpPr/>
          <p:nvPr/>
        </p:nvSpPr>
        <p:spPr>
          <a:xfrm>
            <a:off x="1435834" y="1320756"/>
            <a:ext cx="2889397" cy="467496"/>
          </a:xfrm>
          <a:prstGeom prst="rect">
            <a:avLst/>
          </a:prstGeom>
          <a:gradFill>
            <a:gsLst>
              <a:gs pos="0">
                <a:srgbClr val="009AD0"/>
              </a:gs>
              <a:gs pos="100000">
                <a:srgbClr val="00489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b="1">
              <a:cs typeface="+mn-ea"/>
              <a:sym typeface="+mn-lt"/>
            </a:endParaRPr>
          </a:p>
        </p:txBody>
      </p:sp>
      <p:sp>
        <p:nvSpPr>
          <p:cNvPr id="18" name="TextBox 2">
            <a:extLst>
              <a:ext uri="{FF2B5EF4-FFF2-40B4-BE49-F238E27FC236}">
                <a16:creationId xmlns:a16="http://schemas.microsoft.com/office/drawing/2014/main" id="{9B5E4421-5091-4C8C-BA6E-52350BCE7F06}"/>
              </a:ext>
            </a:extLst>
          </p:cNvPr>
          <p:cNvSpPr txBox="1"/>
          <p:nvPr/>
        </p:nvSpPr>
        <p:spPr>
          <a:xfrm>
            <a:off x="1435834" y="1371663"/>
            <a:ext cx="2866870" cy="353943"/>
          </a:xfrm>
          <a:prstGeom prst="rect">
            <a:avLst/>
          </a:prstGeom>
          <a:noFill/>
        </p:spPr>
        <p:txBody>
          <a:bodyPr wrap="square" rtlCol="0" anchor="t">
            <a:spAutoFit/>
          </a:bodyPr>
          <a:lstStyle/>
          <a:p>
            <a:pPr lvl="0" algn="ctr">
              <a:buClr>
                <a:schemeClr val="dk1"/>
              </a:buClr>
              <a:buSzPts val="3200"/>
            </a:pPr>
            <a:r>
              <a:rPr lang="en-US" altLang="zh-TW" sz="1700" b="1" dirty="0">
                <a:solidFill>
                  <a:schemeClr val="bg1"/>
                </a:solidFill>
                <a:latin typeface="+mn-lt"/>
                <a:ea typeface="+mn-ea"/>
                <a:cs typeface="+mn-ea"/>
                <a:sym typeface="+mn-lt"/>
              </a:rPr>
              <a:t>Tool less</a:t>
            </a:r>
            <a:r>
              <a:rPr lang="zh-TW" altLang="en-US" sz="1700" b="1" dirty="0">
                <a:solidFill>
                  <a:schemeClr val="bg1"/>
                </a:solidFill>
                <a:latin typeface="+mn-lt"/>
                <a:ea typeface="+mn-ea"/>
                <a:cs typeface="+mn-ea"/>
                <a:sym typeface="+mn-lt"/>
              </a:rPr>
              <a:t> </a:t>
            </a:r>
            <a:r>
              <a:rPr lang="en-US" altLang="zh-TW" sz="1700" b="1" dirty="0">
                <a:solidFill>
                  <a:schemeClr val="bg1"/>
                </a:solidFill>
                <a:latin typeface="+mn-lt"/>
                <a:ea typeface="+mn-ea"/>
                <a:cs typeface="+mn-ea"/>
                <a:sym typeface="+mn-lt"/>
              </a:rPr>
              <a:t>installation</a:t>
            </a:r>
          </a:p>
        </p:txBody>
      </p:sp>
    </p:spTree>
    <p:extLst>
      <p:ext uri="{BB962C8B-B14F-4D97-AF65-F5344CB8AC3E}">
        <p14:creationId xmlns:p14="http://schemas.microsoft.com/office/powerpoint/2010/main" val="3281621297"/>
      </p:ext>
    </p:extLst>
  </p:cSld>
  <p:clrMapOvr>
    <a:masterClrMapping/>
  </p:clrMapOvr>
</p:sld>
</file>

<file path=ppt/theme/theme1.xml><?xml version="1.0" encoding="utf-8"?>
<a:theme xmlns:a="http://schemas.openxmlformats.org/drawingml/2006/main" name="Simple Light">
  <a:themeElements>
    <a:clrScheme name="觀點">
      <a:dk1>
        <a:srgbClr val="000000"/>
      </a:dk1>
      <a:lt1>
        <a:srgbClr val="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izzlsmcy">
      <a:majorFont>
        <a:latin typeface="Arial"/>
        <a:ea typeface="微軟正黑體"/>
        <a:cs typeface=""/>
      </a:majorFont>
      <a:minorFont>
        <a:latin typeface="Arial"/>
        <a:ea typeface="微軟正黑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212</TotalTime>
  <Words>1111</Words>
  <Application>Microsoft Office PowerPoint</Application>
  <PresentationFormat>如螢幕大小 (16:9)</PresentationFormat>
  <Paragraphs>236</Paragraphs>
  <Slides>30</Slides>
  <Notes>24</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30</vt:i4>
      </vt:variant>
    </vt:vector>
  </HeadingPairs>
  <TitlesOfParts>
    <vt:vector size="36" baseType="lpstr">
      <vt:lpstr>微軟正黑體</vt:lpstr>
      <vt:lpstr>微軟正黑體</vt:lpstr>
      <vt:lpstr>Arial</vt:lpstr>
      <vt:lpstr>Verdana</vt:lpstr>
      <vt:lpstr>Wingdings</vt:lpstr>
      <vt:lpstr>Simple Light</vt:lpstr>
      <vt:lpstr>PowerPoint 簡報</vt:lpstr>
      <vt:lpstr>Cost effectively secures data with RAID5</vt:lpstr>
      <vt:lpstr>Flexibly use SSD cache or Qtier</vt:lpstr>
      <vt:lpstr>M.2 NVMe Gen 3 x 2 SSD </vt:lpstr>
      <vt:lpstr>2.5GbE boost performance</vt:lpstr>
      <vt:lpstr>QTS 5.0 + Linux 核心 5.10</vt:lpstr>
      <vt:lpstr>Front view</vt:lpstr>
      <vt:lpstr>Rear view</vt:lpstr>
      <vt:lpstr>PowerPoint 簡報</vt:lpstr>
      <vt:lpstr>Elegant, quiet and energy saving</vt:lpstr>
      <vt:lpstr>Data Backup</vt:lpstr>
      <vt:lpstr>PowerPoint 簡報</vt:lpstr>
      <vt:lpstr>Protect your backup with QNAP Snapshot </vt:lpstr>
      <vt:lpstr> Multi-layer protection for the backup</vt:lpstr>
      <vt:lpstr>HDMI application</vt:lpstr>
      <vt:lpstr>HybridDesk Station for various A/V needs</vt:lpstr>
      <vt:lpstr>Versatile HybridDesk Station apps</vt:lpstr>
      <vt:lpstr>Linux Station turns NAS into a Ubuntu PC</vt:lpstr>
      <vt:lpstr>PowerPoint 簡報</vt:lpstr>
      <vt:lpstr>QVR Elite Smart Surveillance Solution</vt:lpstr>
      <vt:lpstr>PowerPoint 簡報</vt:lpstr>
      <vt:lpstr>QNAP meets all needs for an office </vt:lpstr>
      <vt:lpstr>OCR: Best solution for document digitization</vt:lpstr>
      <vt:lpstr>QuMagie</vt:lpstr>
      <vt:lpstr>Coral M.2 Accelerator ( B+M key )</vt:lpstr>
      <vt:lpstr>Coral USB Accelerator</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Cynthia Yang</dc:creator>
  <cp:lastModifiedBy>Alan Kuo 郭金倫</cp:lastModifiedBy>
  <cp:revision>17</cp:revision>
  <dcterms:modified xsi:type="dcterms:W3CDTF">2021-11-01T03:33:08Z</dcterms:modified>
</cp:coreProperties>
</file>